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13" r:id="rId3"/>
    <p:sldId id="290" r:id="rId4"/>
    <p:sldId id="259" r:id="rId5"/>
    <p:sldId id="260" r:id="rId6"/>
    <p:sldId id="316" r:id="rId7"/>
    <p:sldId id="261" r:id="rId8"/>
    <p:sldId id="315" r:id="rId9"/>
    <p:sldId id="265" r:id="rId10"/>
    <p:sldId id="266" r:id="rId11"/>
    <p:sldId id="307" r:id="rId12"/>
    <p:sldId id="321" r:id="rId13"/>
    <p:sldId id="308" r:id="rId14"/>
    <p:sldId id="273" r:id="rId15"/>
    <p:sldId id="274" r:id="rId16"/>
    <p:sldId id="302" r:id="rId17"/>
    <p:sldId id="311" r:id="rId18"/>
    <p:sldId id="317" r:id="rId19"/>
    <p:sldId id="323" r:id="rId20"/>
    <p:sldId id="303" r:id="rId21"/>
    <p:sldId id="324" r:id="rId22"/>
    <p:sldId id="304" r:id="rId23"/>
    <p:sldId id="280" r:id="rId24"/>
    <p:sldId id="319" r:id="rId25"/>
    <p:sldId id="322" r:id="rId26"/>
    <p:sldId id="325" r:id="rId27"/>
    <p:sldId id="320" r:id="rId28"/>
    <p:sldId id="28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范 伟杰" initials="范" lastIdx="15" clrIdx="0">
    <p:extLst>
      <p:ext uri="{19B8F6BF-5375-455C-9EA6-DF929625EA0E}">
        <p15:presenceInfo xmlns:p15="http://schemas.microsoft.com/office/powerpoint/2012/main" userId="385427e3961cbc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598"/>
    <a:srgbClr val="0000FF"/>
    <a:srgbClr val="6B8FB1"/>
    <a:srgbClr val="E6E6E6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488" autoAdjust="0"/>
  </p:normalViewPr>
  <p:slideViewPr>
    <p:cSldViewPr snapToGrid="0">
      <p:cViewPr varScale="1">
        <p:scale>
          <a:sx n="59" d="100"/>
          <a:sy n="59" d="100"/>
        </p:scale>
        <p:origin x="945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1E012-A666-4D1A-9265-42E5DB34B26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FC129-0190-45C5-A785-7AD1F0DB3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400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FC129-0190-45C5-A785-7AD1F0DB399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21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FC129-0190-45C5-A785-7AD1F0DB399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39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FC129-0190-45C5-A785-7AD1F0DB399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989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FC129-0190-45C5-A785-7AD1F0DB399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FC129-0190-45C5-A785-7AD1F0DB399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00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FC129-0190-45C5-A785-7AD1F0DB399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47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FC129-0190-45C5-A785-7AD1F0DB399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71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FC129-0190-45C5-A785-7AD1F0DB399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251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FC129-0190-45C5-A785-7AD1F0DB399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42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F811-E0F5-4A1B-895E-67EBA1F2DD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9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FC129-0190-45C5-A785-7AD1F0DB399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93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FC129-0190-45C5-A785-7AD1F0DB399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76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FC129-0190-45C5-A785-7AD1F0DB399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1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FC129-0190-45C5-A785-7AD1F0DB399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00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FC129-0190-45C5-A785-7AD1F0DB399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65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FC129-0190-45C5-A785-7AD1F0DB399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01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FC129-0190-45C5-A785-7AD1F0DB399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45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FC129-0190-45C5-A785-7AD1F0DB399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95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21A6-6A73-483E-B5DC-F1DBBB98BFC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591D-2927-4027-A68E-9264DBB6D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46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21A6-6A73-483E-B5DC-F1DBBB98BFC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591D-2927-4027-A68E-9264DBB6D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2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21A6-6A73-483E-B5DC-F1DBBB98BFC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591D-2927-4027-A68E-9264DBB6D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0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21A6-6A73-483E-B5DC-F1DBBB98BFC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591D-2927-4027-A68E-9264DBB6D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21A6-6A73-483E-B5DC-F1DBBB98BFC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591D-2927-4027-A68E-9264DBB6D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8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21A6-6A73-483E-B5DC-F1DBBB98BFC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591D-2927-4027-A68E-9264DBB6D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16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21A6-6A73-483E-B5DC-F1DBBB98BFC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591D-2927-4027-A68E-9264DBB6D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3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21A6-6A73-483E-B5DC-F1DBBB98BFC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591D-2927-4027-A68E-9264DBB6D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1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21A6-6A73-483E-B5DC-F1DBBB98BFC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591D-2927-4027-A68E-9264DBB6D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0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21A6-6A73-483E-B5DC-F1DBBB98BFC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591D-2927-4027-A68E-9264DBB6D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6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21A6-6A73-483E-B5DC-F1DBBB98BFC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591D-2927-4027-A68E-9264DBB6D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79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621A6-6A73-483E-B5DC-F1DBBB98BFC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B591D-2927-4027-A68E-9264DBB6D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50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png"/><Relationship Id="rId1" Type="http://schemas.openxmlformats.org/officeDocument/2006/relationships/tags" Target="../tags/tag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3.png"/><Relationship Id="rId19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58.png"/><Relationship Id="rId21" Type="http://schemas.openxmlformats.org/officeDocument/2006/relationships/image" Target="../media/image61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16" Type="http://schemas.openxmlformats.org/officeDocument/2006/relationships/image" Target="../media/image83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8.png"/><Relationship Id="rId24" Type="http://schemas.openxmlformats.org/officeDocument/2006/relationships/image" Target="../media/image64.png"/><Relationship Id="rId15" Type="http://schemas.openxmlformats.org/officeDocument/2006/relationships/image" Target="../media/image82.png"/><Relationship Id="rId23" Type="http://schemas.openxmlformats.org/officeDocument/2006/relationships/image" Target="../media/image63.png"/><Relationship Id="rId10" Type="http://schemas.openxmlformats.org/officeDocument/2006/relationships/image" Target="../media/image77.png"/><Relationship Id="rId19" Type="http://schemas.openxmlformats.org/officeDocument/2006/relationships/image" Target="../media/image59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630.png"/><Relationship Id="rId18" Type="http://schemas.openxmlformats.org/officeDocument/2006/relationships/image" Target="../media/image85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3.png"/><Relationship Id="rId17" Type="http://schemas.openxmlformats.org/officeDocument/2006/relationships/image" Target="../media/image86.png"/><Relationship Id="rId2" Type="http://schemas.openxmlformats.org/officeDocument/2006/relationships/image" Target="../media/image65.png"/><Relationship Id="rId16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2.png"/><Relationship Id="rId5" Type="http://schemas.openxmlformats.org/officeDocument/2006/relationships/image" Target="../media/image68.png"/><Relationship Id="rId15" Type="http://schemas.openxmlformats.org/officeDocument/2006/relationships/image" Target="../media/image74.png"/><Relationship Id="rId10" Type="http://schemas.openxmlformats.org/officeDocument/2006/relationships/image" Target="../media/image570.png"/><Relationship Id="rId4" Type="http://schemas.openxmlformats.org/officeDocument/2006/relationships/image" Target="../media/image67.png"/><Relationship Id="rId9" Type="http://schemas.openxmlformats.org/officeDocument/2006/relationships/image" Target="../media/image560.png"/><Relationship Id="rId14" Type="http://schemas.openxmlformats.org/officeDocument/2006/relationships/image" Target="../media/image6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90.png"/><Relationship Id="rId18" Type="http://schemas.openxmlformats.org/officeDocument/2006/relationships/image" Target="../media/image94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1280.png"/><Relationship Id="rId17" Type="http://schemas.openxmlformats.org/officeDocument/2006/relationships/image" Target="../media/image1330.png"/><Relationship Id="rId2" Type="http://schemas.openxmlformats.org/officeDocument/2006/relationships/image" Target="../media/image87.png"/><Relationship Id="rId16" Type="http://schemas.openxmlformats.org/officeDocument/2006/relationships/image" Target="../media/image1320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5" Type="http://schemas.openxmlformats.org/officeDocument/2006/relationships/image" Target="../media/image1310.png"/><Relationship Id="rId19" Type="http://schemas.openxmlformats.org/officeDocument/2006/relationships/image" Target="../media/image95.png"/><Relationship Id="rId4" Type="http://schemas.openxmlformats.org/officeDocument/2006/relationships/image" Target="../media/image89.png"/><Relationship Id="rId14" Type="http://schemas.openxmlformats.org/officeDocument/2006/relationships/image" Target="../media/image9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20.png"/><Relationship Id="rId7" Type="http://schemas.openxmlformats.org/officeDocument/2006/relationships/image" Target="../media/image970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7.pn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40.png"/><Relationship Id="rId15" Type="http://schemas.openxmlformats.org/officeDocument/2006/relationships/image" Target="../media/image105.png"/><Relationship Id="rId10" Type="http://schemas.openxmlformats.org/officeDocument/2006/relationships/image" Target="../media/image101.png"/><Relationship Id="rId19" Type="http://schemas.openxmlformats.org/officeDocument/2006/relationships/image" Target="../media/image109.png"/><Relationship Id="rId4" Type="http://schemas.openxmlformats.org/officeDocument/2006/relationships/image" Target="../media/image930.png"/><Relationship Id="rId9" Type="http://schemas.openxmlformats.org/officeDocument/2006/relationships/image" Target="../media/image100.png"/><Relationship Id="rId14" Type="http://schemas.openxmlformats.org/officeDocument/2006/relationships/image" Target="../media/image104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0.png"/><Relationship Id="rId3" Type="http://schemas.openxmlformats.org/officeDocument/2006/relationships/image" Target="../media/image111.png"/><Relationship Id="rId12" Type="http://schemas.openxmlformats.org/officeDocument/2006/relationships/image" Target="../media/image112.png"/><Relationship Id="rId7" Type="http://schemas.openxmlformats.org/officeDocument/2006/relationships/image" Target="../media/image9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1.png"/><Relationship Id="rId14" Type="http://schemas.openxmlformats.org/officeDocument/2006/relationships/image" Target="../media/image930.png"/><Relationship Id="rId4" Type="http://schemas.openxmlformats.org/officeDocument/2006/relationships/image" Target="../media/image94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.png"/><Relationship Id="rId18" Type="http://schemas.openxmlformats.org/officeDocument/2006/relationships/image" Target="../media/image150.png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117.png"/><Relationship Id="rId12" Type="http://schemas.openxmlformats.org/officeDocument/2006/relationships/image" Target="../media/image114.png"/><Relationship Id="rId17" Type="http://schemas.openxmlformats.org/officeDocument/2006/relationships/image" Target="../media/image14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8.png"/><Relationship Id="rId20" Type="http://schemas.openxmlformats.org/officeDocument/2006/relationships/image" Target="../media/image116.png"/><Relationship Id="rId1" Type="http://schemas.openxmlformats.org/officeDocument/2006/relationships/tags" Target="../tags/tag13.xml"/><Relationship Id="rId11" Type="http://schemas.openxmlformats.org/officeDocument/2006/relationships/image" Target="../media/image113.png"/><Relationship Id="rId15" Type="http://schemas.openxmlformats.org/officeDocument/2006/relationships/image" Target="../media/image147.png"/><Relationship Id="rId10" Type="http://schemas.openxmlformats.org/officeDocument/2006/relationships/image" Target="../media/image660.png"/><Relationship Id="rId19" Type="http://schemas.openxmlformats.org/officeDocument/2006/relationships/image" Target="../media/image151.png"/><Relationship Id="rId22" Type="http://schemas.openxmlformats.org/officeDocument/2006/relationships/image" Target="../media/image1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19.png"/><Relationship Id="rId4" Type="http://schemas.openxmlformats.org/officeDocument/2006/relationships/image" Target="../media/image1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11" Type="http://schemas.openxmlformats.org/officeDocument/2006/relationships/image" Target="../media/image9.png"/><Relationship Id="rId5" Type="http://schemas.openxmlformats.org/officeDocument/2006/relationships/image" Target="../media/image17.png"/><Relationship Id="rId10" Type="http://schemas.openxmlformats.org/officeDocument/2006/relationships/image" Target="../media/image161.png"/><Relationship Id="rId4" Type="http://schemas.openxmlformats.org/officeDocument/2006/relationships/image" Target="../media/image16.png"/><Relationship Id="rId9" Type="http://schemas.openxmlformats.org/officeDocument/2006/relationships/image" Target="../media/image15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11" Type="http://schemas.openxmlformats.org/officeDocument/2006/relationships/image" Target="../media/image1511.png"/><Relationship Id="rId5" Type="http://schemas.openxmlformats.org/officeDocument/2006/relationships/image" Target="../media/image10.png"/><Relationship Id="rId10" Type="http://schemas.openxmlformats.org/officeDocument/2006/relationships/image" Target="../media/image1410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7745" y="1002001"/>
            <a:ext cx="9476509" cy="2387600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A Program Logic for </a:t>
            </a:r>
            <a:br>
              <a:rPr lang="en-US" altLang="zh-CN" sz="4800" dirty="0"/>
            </a:br>
            <a:r>
              <a:rPr lang="en-US" altLang="zh-CN" sz="4800" dirty="0"/>
              <a:t>Concurrent Randomized Programs </a:t>
            </a:r>
            <a:br>
              <a:rPr lang="en-US" altLang="zh-CN" sz="4800" dirty="0"/>
            </a:br>
            <a:r>
              <a:rPr lang="en-US" altLang="zh-CN" sz="4800" dirty="0"/>
              <a:t>in the </a:t>
            </a:r>
            <a:r>
              <a:rPr lang="en-US" altLang="zh-CN" sz="4800" b="1" dirty="0"/>
              <a:t>Oblivious</a:t>
            </a:r>
            <a:r>
              <a:rPr lang="en-US" altLang="zh-CN" sz="4800" dirty="0"/>
              <a:t> Adversary Model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 err="1"/>
              <a:t>Weijie</a:t>
            </a:r>
            <a:r>
              <a:rPr lang="en-US" altLang="zh-CN" sz="2800" dirty="0"/>
              <a:t> Fan</a:t>
            </a:r>
          </a:p>
          <a:p>
            <a:r>
              <a:rPr lang="en-US" altLang="zh-CN" sz="2800" dirty="0"/>
              <a:t>Nanjing University (NJU)</a:t>
            </a:r>
          </a:p>
          <a:p>
            <a:endParaRPr lang="en-US" altLang="zh-CN" sz="2000" dirty="0"/>
          </a:p>
          <a:p>
            <a:r>
              <a:rPr lang="en-US" altLang="zh-CN" sz="2000" dirty="0"/>
              <a:t>Joint work with </a:t>
            </a:r>
            <a:r>
              <a:rPr lang="en-US" altLang="zh-CN" sz="2000" dirty="0" err="1"/>
              <a:t>Hongjin</a:t>
            </a:r>
            <a:r>
              <a:rPr lang="en-US" altLang="zh-CN" sz="2000" dirty="0"/>
              <a:t> Liang (NJU), </a:t>
            </a:r>
            <a:r>
              <a:rPr lang="en-US" altLang="zh-CN" sz="2000" dirty="0" err="1"/>
              <a:t>Xinyu</a:t>
            </a:r>
            <a:r>
              <a:rPr lang="en-US" altLang="zh-CN" sz="2000" dirty="0"/>
              <a:t> Feng (NJU) and </a:t>
            </a:r>
            <a:r>
              <a:rPr lang="en-US" altLang="zh-CN" sz="2000" dirty="0" err="1"/>
              <a:t>Hanru</a:t>
            </a:r>
            <a:r>
              <a:rPr lang="en-US" altLang="zh-CN" sz="2000" dirty="0"/>
              <a:t> Jiang (BIMSA)</a:t>
            </a:r>
            <a:endParaRPr lang="en-US" altLang="zh-CN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55949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3896940" y="3058644"/>
            <a:ext cx="2263645" cy="1586902"/>
            <a:chOff x="8873412" y="3177371"/>
            <a:chExt cx="2263645" cy="1586902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4"/>
            <a:srcRect l="56221"/>
            <a:stretch/>
          </p:blipFill>
          <p:spPr>
            <a:xfrm>
              <a:off x="8873412" y="3183066"/>
              <a:ext cx="2263645" cy="158120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9952528" y="3177371"/>
                  <a:ext cx="4831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2528" y="3177371"/>
                  <a:ext cx="48314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52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Correctness of </a:t>
            </a:r>
            <a:r>
              <a:rPr lang="en-US" altLang="zh-CN" sz="4000" dirty="0">
                <a:solidFill>
                  <a:srgbClr val="FF0000"/>
                </a:solidFill>
              </a:rPr>
              <a:t>Sequential</a:t>
            </a:r>
            <a:r>
              <a:rPr lang="en-US" altLang="zh-CN" sz="4000" dirty="0"/>
              <a:t> Randomized Programs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992A4AA-8EB5-4DC4-99DF-47CBBE45592F}"/>
                  </a:ext>
                </a:extLst>
              </p:cNvPr>
              <p:cNvSpPr/>
              <p:nvPr/>
            </p:nvSpPr>
            <p:spPr>
              <a:xfrm>
                <a:off x="948726" y="5280504"/>
                <a:ext cx="29774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Correctness: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992A4AA-8EB5-4DC4-99DF-47CBBE455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26" y="5280504"/>
                <a:ext cx="2977418" cy="461665"/>
              </a:xfrm>
              <a:prstGeom prst="rect">
                <a:avLst/>
              </a:prstGeom>
              <a:blipFill>
                <a:blip r:embed="rId6"/>
                <a:stretch>
                  <a:fillRect l="-3279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985722-D69E-4035-A095-E28866D08298}"/>
                  </a:ext>
                </a:extLst>
              </p:cNvPr>
              <p:cNvSpPr txBox="1"/>
              <p:nvPr/>
            </p:nvSpPr>
            <p:spPr>
              <a:xfrm>
                <a:off x="1181991" y="5769044"/>
                <a:ext cx="57077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400" dirty="0"/>
                  <a:t>: assertions over state distributions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985722-D69E-4035-A095-E28866D08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991" y="5769044"/>
                <a:ext cx="5707781" cy="461665"/>
              </a:xfrm>
              <a:prstGeom prst="rect">
                <a:avLst/>
              </a:prstGeom>
              <a:blipFill>
                <a:blip r:embed="rId7"/>
                <a:stretch>
                  <a:fillRect l="-321" t="-9211" r="-748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8088058" y="3177088"/>
            <a:ext cx="3476086" cy="1238055"/>
            <a:chOff x="7781731" y="4710632"/>
            <a:chExt cx="3476086" cy="1238055"/>
          </a:xfrm>
        </p:grpSpPr>
        <p:sp>
          <p:nvSpPr>
            <p:cNvPr id="4" name="矩形 3"/>
            <p:cNvSpPr/>
            <p:nvPr/>
          </p:nvSpPr>
          <p:spPr>
            <a:xfrm>
              <a:off x="7781731" y="4710632"/>
              <a:ext cx="3448959" cy="12380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7868572" y="4868568"/>
              <a:ext cx="3389245" cy="910106"/>
              <a:chOff x="7868572" y="4868568"/>
              <a:chExt cx="3389245" cy="9101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7868572" y="4868568"/>
                    <a:ext cx="209147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States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8572" y="4868568"/>
                    <a:ext cx="2091470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1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8260458" y="5378564"/>
                    <a:ext cx="299735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dirty="0"/>
                      <a:t>where </a:t>
                    </a:r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States</m:t>
                            </m:r>
                          </m:sub>
                          <m:sup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d>
                          </m:e>
                        </m:nary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a14:m>
                    <a:r>
                      <a:rPr lang="en-US" altLang="zh-CN" sz="2000" dirty="0"/>
                      <a:t>.</a:t>
                    </a:r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0458" y="5378564"/>
                    <a:ext cx="2997359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33" t="-124615" r="-1220" b="-1861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5" name="矩形 14"/>
          <p:cNvSpPr/>
          <p:nvPr/>
        </p:nvSpPr>
        <p:spPr>
          <a:xfrm>
            <a:off x="236226" y="1504989"/>
            <a:ext cx="2874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Execution model:   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45816" y="3061492"/>
            <a:ext cx="2163916" cy="1581207"/>
            <a:chOff x="1045816" y="3070199"/>
            <a:chExt cx="2163916" cy="158120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/>
            <a:srcRect r="58150"/>
            <a:stretch/>
          </p:blipFill>
          <p:spPr>
            <a:xfrm>
              <a:off x="1045816" y="3070199"/>
              <a:ext cx="2163916" cy="158120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2203397" y="3070199"/>
                  <a:ext cx="4680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397" y="3070199"/>
                  <a:ext cx="46807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/>
          <p:cNvGrpSpPr/>
          <p:nvPr/>
        </p:nvGrpSpPr>
        <p:grpSpPr>
          <a:xfrm>
            <a:off x="1737033" y="2680162"/>
            <a:ext cx="3788228" cy="833010"/>
            <a:chOff x="1737033" y="2680162"/>
            <a:chExt cx="3788228" cy="8330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441127" y="2680162"/>
                  <a:ext cx="380039" cy="325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127" y="2680162"/>
                  <a:ext cx="380039" cy="325748"/>
                </a:xfrm>
                <a:prstGeom prst="rect">
                  <a:avLst/>
                </a:prstGeom>
                <a:blipFill>
                  <a:blip r:embed="rId12"/>
                  <a:stretch>
                    <a:fillRect b="-188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椭圆 5"/>
            <p:cNvSpPr/>
            <p:nvPr/>
          </p:nvSpPr>
          <p:spPr>
            <a:xfrm>
              <a:off x="1737033" y="3044898"/>
              <a:ext cx="3788228" cy="4682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32099" y="4173082"/>
            <a:ext cx="5078145" cy="855142"/>
            <a:chOff x="1032099" y="4173082"/>
            <a:chExt cx="5078145" cy="855142"/>
          </a:xfrm>
        </p:grpSpPr>
        <p:sp>
          <p:nvSpPr>
            <p:cNvPr id="25" name="椭圆 24"/>
            <p:cNvSpPr/>
            <p:nvPr/>
          </p:nvSpPr>
          <p:spPr>
            <a:xfrm>
              <a:off x="1032099" y="4173082"/>
              <a:ext cx="5078145" cy="4858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3441127" y="4658892"/>
                  <a:ext cx="4489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127" y="4658892"/>
                  <a:ext cx="44890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774101" y="3080683"/>
                <a:ext cx="8949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101" y="3080683"/>
                <a:ext cx="894924" cy="400110"/>
              </a:xfrm>
              <a:prstGeom prst="rect">
                <a:avLst/>
              </a:prstGeom>
              <a:blipFill>
                <a:blip r:embed="rId1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306134" y="4184637"/>
                <a:ext cx="9885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134" y="4184637"/>
                <a:ext cx="988539" cy="400110"/>
              </a:xfrm>
              <a:prstGeom prst="rect">
                <a:avLst/>
              </a:prstGeom>
              <a:blipFill>
                <a:blip r:embed="rId1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7232530" y="5028224"/>
            <a:ext cx="4331614" cy="1244132"/>
            <a:chOff x="7247266" y="5242798"/>
            <a:chExt cx="4331614" cy="1244132"/>
          </a:xfrm>
        </p:grpSpPr>
        <p:sp>
          <p:nvSpPr>
            <p:cNvPr id="7" name="矩形 6"/>
            <p:cNvSpPr/>
            <p:nvPr/>
          </p:nvSpPr>
          <p:spPr>
            <a:xfrm>
              <a:off x="7247266" y="5242798"/>
              <a:ext cx="4331614" cy="1244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7294673" y="5312256"/>
                  <a:ext cx="95558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𝐭𝐫𝐮𝐞</m:t>
                            </m:r>
                          </m:e>
                        </m:d>
                      </m:oMath>
                    </m:oMathPara>
                  </a14:m>
                  <a:endParaRPr lang="en-US" altLang="zh-CN" sz="20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673" y="5312256"/>
                  <a:ext cx="955583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7294673" y="5699538"/>
                  <a:ext cx="23009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dirty="0"/>
                    <a:t> 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≔0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⊕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0.5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≔1</m:t>
                      </m:r>
                    </m:oMath>
                  </a14:m>
                  <a:endParaRPr lang="en-US" altLang="zh-CN" sz="2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673" y="5699538"/>
                  <a:ext cx="2300951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7294673" y="6086820"/>
                  <a:ext cx="423680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=0.5∧</m:t>
                            </m:r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=0.5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673" y="6086820"/>
                  <a:ext cx="4236801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矩形 18"/>
          <p:cNvSpPr/>
          <p:nvPr/>
        </p:nvSpPr>
        <p:spPr>
          <a:xfrm>
            <a:off x="607073" y="2286689"/>
            <a:ext cx="8736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</a:rPr>
              <a:t>Considering all possible initial states, the executions form a </a:t>
            </a:r>
            <a:r>
              <a:rPr lang="en-US" altLang="zh-CN" sz="2400" dirty="0">
                <a:solidFill>
                  <a:srgbClr val="FF0000"/>
                </a:solidFill>
              </a:rPr>
              <a:t>forest</a:t>
            </a:r>
            <a:r>
              <a:rPr lang="en-US" altLang="zh-CN" sz="2400" dirty="0">
                <a:solidFill>
                  <a:prstClr val="black"/>
                </a:solidFill>
              </a:rPr>
              <a:t>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07073" y="1881590"/>
                <a:ext cx="68766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</a:rPr>
                  <a:t>Given an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, the executions form a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tree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73" y="1881590"/>
                <a:ext cx="6876626" cy="461665"/>
              </a:xfrm>
              <a:prstGeom prst="rect">
                <a:avLst/>
              </a:prstGeom>
              <a:blipFill>
                <a:blip r:embed="rId19"/>
                <a:stretch>
                  <a:fillRect l="-1418" t="-9333" r="-44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3410324" y="3064944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3441127" y="4197227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720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7" grpId="0"/>
      <p:bldP spid="28" grpId="0"/>
      <p:bldP spid="19" grpId="0"/>
      <p:bldP spid="21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1608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Correctness of </a:t>
            </a:r>
            <a:r>
              <a:rPr lang="en-US" altLang="zh-CN" sz="4000" dirty="0">
                <a:solidFill>
                  <a:srgbClr val="FF0000"/>
                </a:solidFill>
              </a:rPr>
              <a:t>Concurrent</a:t>
            </a:r>
            <a:r>
              <a:rPr lang="en-US" altLang="zh-CN" sz="4000" dirty="0"/>
              <a:t> Randomized Programs</a:t>
            </a:r>
            <a:endParaRPr lang="zh-CN" altLang="en-US" sz="4000" dirty="0"/>
          </a:p>
        </p:txBody>
      </p:sp>
      <p:sp>
        <p:nvSpPr>
          <p:cNvPr id="11" name="矩形 10"/>
          <p:cNvSpPr/>
          <p:nvPr/>
        </p:nvSpPr>
        <p:spPr>
          <a:xfrm>
            <a:off x="502610" y="1648905"/>
            <a:ext cx="2534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Execution model: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r="52410"/>
          <a:stretch/>
        </p:blipFill>
        <p:spPr>
          <a:xfrm>
            <a:off x="838200" y="3515542"/>
            <a:ext cx="3717321" cy="1653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501741" y="3708750"/>
                <a:ext cx="8949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741" y="3708750"/>
                <a:ext cx="894924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501741" y="4693204"/>
                <a:ext cx="13339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741" y="4693204"/>
                <a:ext cx="1333955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197956" y="5500862"/>
                <a:ext cx="4300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Correctness: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∥…∥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956" y="5500862"/>
                <a:ext cx="4300280" cy="461665"/>
              </a:xfrm>
              <a:prstGeom prst="rect">
                <a:avLst/>
              </a:prstGeom>
              <a:blipFill>
                <a:blip r:embed="rId7"/>
                <a:stretch>
                  <a:fillRect l="-227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8205275" y="5376012"/>
            <a:ext cx="3444533" cy="1173029"/>
            <a:chOff x="8371287" y="5321077"/>
            <a:chExt cx="3444533" cy="1173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8371287" y="5321077"/>
                  <a:ext cx="97000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𝐭𝐫𝐮𝐞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1287" y="5321077"/>
                  <a:ext cx="970009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8371287" y="5655411"/>
                  <a:ext cx="34445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dirty="0"/>
                    <a:t>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≔0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≔2</m:t>
                          </m:r>
                        </m:e>
                      </m:d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≔1</m:t>
                      </m:r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1287" y="5655411"/>
                  <a:ext cx="3444533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8371287" y="5989746"/>
                  <a:ext cx="143571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1287" y="5989746"/>
                  <a:ext cx="1435714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8371287" y="5321077"/>
              <a:ext cx="3444533" cy="11730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52665"/>
          <a:stretch/>
        </p:blipFill>
        <p:spPr>
          <a:xfrm>
            <a:off x="5449637" y="3515542"/>
            <a:ext cx="3697389" cy="165368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02845" y="4111551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838200" y="2902132"/>
            <a:ext cx="9837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</a:rPr>
              <a:t>Considering all possible schedules, the executions form </a:t>
            </a:r>
            <a:r>
              <a:rPr lang="en-US" altLang="zh-CN" sz="2400" dirty="0">
                <a:solidFill>
                  <a:srgbClr val="FF0000"/>
                </a:solidFill>
              </a:rPr>
              <a:t>a set of forests</a:t>
            </a:r>
            <a:r>
              <a:rPr lang="en-US" altLang="zh-CN" sz="2400" dirty="0">
                <a:solidFill>
                  <a:prstClr val="black"/>
                </a:solidFill>
              </a:rPr>
              <a:t>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38200" y="2110570"/>
                <a:ext cx="823271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600"/>
                  </a:spcBef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</a:rPr>
                  <a:t>Given a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 and the distribution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 of initial states, </a:t>
                </a:r>
              </a:p>
              <a:p>
                <a:pPr lvl="0"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</a:rPr>
                  <a:t>        the executions form a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forest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10570"/>
                <a:ext cx="8232710" cy="830997"/>
              </a:xfrm>
              <a:prstGeom prst="rect">
                <a:avLst/>
              </a:prstGeom>
              <a:blipFill>
                <a:blip r:embed="rId11"/>
                <a:stretch>
                  <a:fillRect l="-1185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067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2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0FA209-3ED4-4113-9F11-45028BF39849}"/>
              </a:ext>
            </a:extLst>
          </p:cNvPr>
          <p:cNvSpPr/>
          <p:nvPr/>
        </p:nvSpPr>
        <p:spPr>
          <a:xfrm>
            <a:off x="0" y="2707724"/>
            <a:ext cx="12192000" cy="677373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D6EABD-0E93-4110-8750-982C5711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of This Talk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FB5ED-D264-44BA-B64B-131509ABE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Correctness of concurrent randomized programs in OA model</a:t>
            </a:r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dirty="0"/>
              <a:t>Key techniques of our program logic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layer-based reasoning and abstract operational semantics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“split” mechanism for branching statements</a:t>
            </a:r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dirty="0"/>
              <a:t>Example: conciliator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72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Layer-Based Reasoning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take advantage of OA model to verify stronger properties?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 rotWithShape="1">
          <a:blip r:embed="rId4"/>
          <a:srcRect r="44238" b="20616"/>
          <a:stretch/>
        </p:blipFill>
        <p:spPr>
          <a:xfrm>
            <a:off x="1119993" y="2810243"/>
            <a:ext cx="4145004" cy="1755796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 rotWithShape="1">
          <a:blip r:embed="rId4"/>
          <a:srcRect l="66638" b="20616"/>
          <a:stretch/>
        </p:blipFill>
        <p:spPr>
          <a:xfrm>
            <a:off x="6442458" y="2810243"/>
            <a:ext cx="2479880" cy="175579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1720" y="5223612"/>
            <a:ext cx="5006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 each horizontal layer, it is always the same thread to execute.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845159" y="5160354"/>
            <a:ext cx="603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States of the same layer as a whole (a distribution). 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5864081" y="5652986"/>
            <a:ext cx="4394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Edges between two layers as a whole (a transition between distributions).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5541222" y="4639594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 new abstract operational semantics: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01428" y="4639594"/>
            <a:ext cx="3868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 state-transition semantics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545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Operational Semantics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 rotWithShape="1">
          <a:blip r:embed="rId4"/>
          <a:srcRect l="66638" b="20616"/>
          <a:stretch/>
        </p:blipFill>
        <p:spPr>
          <a:xfrm>
            <a:off x="625763" y="2293095"/>
            <a:ext cx="2479880" cy="1755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D84C4B4-BEB1-424B-AFAF-40FE8E6F5B53}"/>
                  </a:ext>
                </a:extLst>
              </p:cNvPr>
              <p:cNvSpPr txBox="1"/>
              <p:nvPr/>
            </p:nvSpPr>
            <p:spPr>
              <a:xfrm>
                <a:off x="3313904" y="2293095"/>
                <a:ext cx="8039896" cy="583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Small-step transitions: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𝑡</m:t>
                        </m:r>
                      </m:e>
                    </m:groupChr>
                    <m:d>
                      <m:d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D84C4B4-BEB1-424B-AFAF-40FE8E6F5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04" y="2293095"/>
                <a:ext cx="8039896" cy="583814"/>
              </a:xfrm>
              <a:prstGeom prst="rect">
                <a:avLst/>
              </a:prstGeom>
              <a:blipFill>
                <a:blip r:embed="rId5"/>
                <a:stretch>
                  <a:fillRect l="-1213" b="-23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313904" y="3308747"/>
                <a:ext cx="95577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Interleaving semantics, but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transitions over state distributions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                                          </a:t>
                </a:r>
                <a:r>
                  <a:rPr lang="en-US" altLang="zh-CN" sz="2400" dirty="0"/>
                  <a:t> instead of over states.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04" y="3308747"/>
                <a:ext cx="9557784" cy="830997"/>
              </a:xfrm>
              <a:prstGeom prst="rect">
                <a:avLst/>
              </a:prstGeom>
              <a:blipFill>
                <a:blip r:embed="rId6"/>
                <a:stretch>
                  <a:fillRect l="-1021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1055897" y="5823280"/>
            <a:ext cx="939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Can apply classical concurrency reasoning techniques, e.g. invariants.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55897" y="4571582"/>
                <a:ext cx="86494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sz="2400" dirty="0"/>
                  <a:t>:</a:t>
                </a:r>
              </a:p>
              <a:p>
                <a:r>
                  <a:rPr lang="en-US" altLang="zh-CN" sz="2400" dirty="0"/>
                  <a:t>   for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dirty="0"/>
                  <a:t>,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𝐬𝐤𝐢𝐩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97" y="4571582"/>
                <a:ext cx="8649496" cy="830997"/>
              </a:xfrm>
              <a:prstGeom prst="rect">
                <a:avLst/>
              </a:prstGeom>
              <a:blipFill>
                <a:blip r:embed="rId7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7328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Layer-Based Reasoning with Invariants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206" y="1690688"/>
            <a:ext cx="2529283" cy="1533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236652" y="1758439"/>
                <a:ext cx="6797985" cy="1466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dirty="0"/>
                  <a:t>Prove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∥…∥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sz="2800" dirty="0"/>
                  <a:t> by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Finding an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invariant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/>
                  <a:t> that holds on each layer 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Proving each step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preserves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652" y="1758439"/>
                <a:ext cx="6797985" cy="1466042"/>
              </a:xfrm>
              <a:prstGeom prst="rect">
                <a:avLst/>
              </a:prstGeom>
              <a:blipFill>
                <a:blip r:embed="rId5"/>
                <a:stretch>
                  <a:fillRect l="-1883" t="-830" b="-8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1055788" y="3473036"/>
            <a:ext cx="10469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NOT work in SA model where different threads may execute at the same layer</a:t>
            </a:r>
            <a:endParaRPr lang="zh-CN" altLang="en-US" sz="24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0669" y="4360033"/>
            <a:ext cx="2856401" cy="182574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3884" y="4344766"/>
            <a:ext cx="2920734" cy="18410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430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with Layer-Based Reasoning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DA0FE2-F392-41C8-841D-A6775AD4BF6F}"/>
              </a:ext>
            </a:extLst>
          </p:cNvPr>
          <p:cNvSpPr txBox="1"/>
          <p:nvPr/>
        </p:nvSpPr>
        <p:spPr>
          <a:xfrm>
            <a:off x="889433" y="1498135"/>
            <a:ext cx="88401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Different states in the same layer may lead to 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different code 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(i.e., different program counters), due to 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branching statements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  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257585" y="3252314"/>
            <a:ext cx="3119572" cy="1304830"/>
            <a:chOff x="882336" y="2442307"/>
            <a:chExt cx="3119572" cy="13048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A805008-51C0-4383-B259-18D8F8DAB138}"/>
                    </a:ext>
                  </a:extLst>
                </p:cNvPr>
                <p:cNvSpPr txBox="1"/>
                <p:nvPr/>
              </p:nvSpPr>
              <p:spPr>
                <a:xfrm>
                  <a:off x="882336" y="2442307"/>
                  <a:ext cx="22977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≔1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≔2;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A805008-51C0-4383-B259-18D8F8DAB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336" y="2442307"/>
                  <a:ext cx="229774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42E54A1E-11AD-4CFF-9A9A-6CCF70723FC4}"/>
                    </a:ext>
                  </a:extLst>
                </p:cNvPr>
                <p:cNvSpPr txBox="1"/>
                <p:nvPr/>
              </p:nvSpPr>
              <p:spPr>
                <a:xfrm>
                  <a:off x="889433" y="2871118"/>
                  <a:ext cx="134927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42E54A1E-11AD-4CFF-9A9A-6CCF70723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433" y="2871118"/>
                  <a:ext cx="134927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D8537304-7AB3-4203-911F-689FB17A953A}"/>
                    </a:ext>
                  </a:extLst>
                </p:cNvPr>
                <p:cNvSpPr txBox="1"/>
                <p:nvPr/>
              </p:nvSpPr>
              <p:spPr>
                <a:xfrm>
                  <a:off x="2031209" y="2871086"/>
                  <a:ext cx="111851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then</m:t>
                        </m:r>
                        <m:r>
                          <m:rPr>
                            <m:nor/>
                          </m:rP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D8537304-7AB3-4203-911F-689FB17A9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1209" y="2871086"/>
                  <a:ext cx="111851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67DD61D-0898-46C0-8F5C-E8B45DE17535}"/>
                    </a:ext>
                  </a:extLst>
                </p:cNvPr>
                <p:cNvSpPr txBox="1"/>
                <p:nvPr/>
              </p:nvSpPr>
              <p:spPr>
                <a:xfrm>
                  <a:off x="2089366" y="3285472"/>
                  <a:ext cx="10603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m:rPr>
                            <m:nor/>
                          </m:rP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67DD61D-0898-46C0-8F5C-E8B45DE17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9366" y="3285472"/>
                  <a:ext cx="106035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AFF5543A-7ADD-49CC-9835-CAF79FE116F5}"/>
                </a:ext>
              </a:extLst>
            </p:cNvPr>
            <p:cNvGrpSpPr/>
            <p:nvPr/>
          </p:nvGrpSpPr>
          <p:grpSpPr>
            <a:xfrm>
              <a:off x="3330921" y="2546748"/>
              <a:ext cx="45719" cy="1108134"/>
              <a:chOff x="4849885" y="5303522"/>
              <a:chExt cx="45719" cy="868992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EC83DB3C-382E-4250-8E00-D5BB32C03C48}"/>
                  </a:ext>
                </a:extLst>
              </p:cNvPr>
              <p:cNvCxnSpPr/>
              <p:nvPr/>
            </p:nvCxnSpPr>
            <p:spPr>
              <a:xfrm>
                <a:off x="4849885" y="5303522"/>
                <a:ext cx="0" cy="8689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309C394E-7526-490A-95C6-11EF4412F0BE}"/>
                  </a:ext>
                </a:extLst>
              </p:cNvPr>
              <p:cNvCxnSpPr/>
              <p:nvPr/>
            </p:nvCxnSpPr>
            <p:spPr>
              <a:xfrm>
                <a:off x="4895604" y="5303522"/>
                <a:ext cx="0" cy="8689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15956BAC-77DD-4BE5-93F0-2CA8C0FC278B}"/>
                    </a:ext>
                  </a:extLst>
                </p:cNvPr>
                <p:cNvSpPr txBox="1"/>
                <p:nvPr/>
              </p:nvSpPr>
              <p:spPr>
                <a:xfrm>
                  <a:off x="3489780" y="2869982"/>
                  <a:ext cx="512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15956BAC-77DD-4BE5-93F0-2CA8C0FC27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9780" y="2869982"/>
                  <a:ext cx="51212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7186524" y="4745374"/>
            <a:ext cx="4650912" cy="947453"/>
            <a:chOff x="5941596" y="3771466"/>
            <a:chExt cx="4650912" cy="947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标注: 弯曲线形 109">
                  <a:extLst>
                    <a:ext uri="{FF2B5EF4-FFF2-40B4-BE49-F238E27FC236}">
                      <a16:creationId xmlns:a16="http://schemas.microsoft.com/office/drawing/2014/main" id="{BBC98140-0906-445B-A938-6F711A70BE7D}"/>
                    </a:ext>
                  </a:extLst>
                </p:cNvPr>
                <p:cNvSpPr/>
                <p:nvPr/>
              </p:nvSpPr>
              <p:spPr>
                <a:xfrm>
                  <a:off x="6512617" y="4081723"/>
                  <a:ext cx="4079891" cy="637196"/>
                </a:xfrm>
                <a:prstGeom prst="borderCallout2">
                  <a:avLst>
                    <a:gd name="adj1" fmla="val 23551"/>
                    <a:gd name="adj2" fmla="val -231"/>
                    <a:gd name="adj3" fmla="val 21348"/>
                    <a:gd name="adj4" fmla="val -8938"/>
                    <a:gd name="adj5" fmla="val -54657"/>
                    <a:gd name="adj6" fmla="val -54775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>
                      <a:solidFill>
                        <a:prstClr val="black"/>
                      </a:solidFill>
                      <a:latin typeface="等线" panose="020F0502020204030204"/>
                      <a:ea typeface="等线" panose="02010600030101010101" pitchFamily="2" charset="-122"/>
                    </a:rPr>
                    <a:t>Do we need to consider the </a:t>
                  </a:r>
                  <a:r>
                    <a:rPr lang="en-US" altLang="zh-CN" dirty="0">
                      <a:solidFill>
                        <a:srgbClr val="FF0000"/>
                      </a:solidFill>
                      <a:latin typeface="等线" panose="020F0502020204030204"/>
                      <a:ea typeface="等线" panose="02010600030101010101" pitchFamily="2" charset="-122"/>
                    </a:rPr>
                    <a:t>mixed</a:t>
                  </a:r>
                  <a:r>
                    <a:rPr lang="en-US" altLang="zh-CN" dirty="0">
                      <a:solidFill>
                        <a:prstClr val="black"/>
                      </a:solidFill>
                      <a:latin typeface="等线" panose="020F0502020204030204"/>
                      <a:ea typeface="等线" panose="02010600030101010101" pitchFamily="2" charset="-122"/>
                    </a:rPr>
                    <a:t> execution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  <a:latin typeface="等线" panose="020F0502020204030204"/>
                      <a:ea typeface="等线" panose="02010600030101010101" pitchFamily="2" charset="-122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  <a:latin typeface="等线" panose="020F0502020204030204"/>
                      <a:ea typeface="等线" panose="02010600030101010101" pitchFamily="2" charset="-122"/>
                    </a:rPr>
                    <a:t> simultaneously?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10" name="标注: 弯曲线形 109">
                  <a:extLst>
                    <a:ext uri="{FF2B5EF4-FFF2-40B4-BE49-F238E27FC236}">
                      <a16:creationId xmlns:a16="http://schemas.microsoft.com/office/drawing/2014/main" id="{BBC98140-0906-445B-A938-6F711A70BE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2617" y="4081723"/>
                  <a:ext cx="4079891" cy="637196"/>
                </a:xfrm>
                <a:prstGeom prst="borderCallout2">
                  <a:avLst>
                    <a:gd name="adj1" fmla="val 23551"/>
                    <a:gd name="adj2" fmla="val -231"/>
                    <a:gd name="adj3" fmla="val 21348"/>
                    <a:gd name="adj4" fmla="val -8938"/>
                    <a:gd name="adj5" fmla="val -54657"/>
                    <a:gd name="adj6" fmla="val -54775"/>
                  </a:avLst>
                </a:prstGeom>
                <a:blipFill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28351EF4-79C5-4E58-85F7-8A4C918DF31D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H="1" flipV="1">
              <a:off x="5941596" y="3771466"/>
              <a:ext cx="187575" cy="456546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4939164" y="2731519"/>
            <a:ext cx="2779055" cy="3100523"/>
            <a:chOff x="4111851" y="2690780"/>
            <a:chExt cx="2779055" cy="3100523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31B9D1E-816C-47D5-883E-E2A974518DEB}"/>
                </a:ext>
              </a:extLst>
            </p:cNvPr>
            <p:cNvSpPr/>
            <p:nvPr/>
          </p:nvSpPr>
          <p:spPr>
            <a:xfrm>
              <a:off x="5447867" y="2790660"/>
              <a:ext cx="67827" cy="834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C46641B8-C6B4-44EA-9AE3-CE422FEF0A06}"/>
                </a:ext>
              </a:extLst>
            </p:cNvPr>
            <p:cNvCxnSpPr>
              <a:cxnSpLocks/>
              <a:stCxn id="21" idx="3"/>
              <a:endCxn id="27" idx="0"/>
            </p:cNvCxnSpPr>
            <p:nvPr/>
          </p:nvCxnSpPr>
          <p:spPr>
            <a:xfrm flipH="1">
              <a:off x="4885816" y="2861898"/>
              <a:ext cx="571983" cy="65850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4FAF4E9-B66B-4607-B792-FC0444DF5F72}"/>
                </a:ext>
              </a:extLst>
            </p:cNvPr>
            <p:cNvCxnSpPr>
              <a:cxnSpLocks/>
              <a:stCxn id="21" idx="5"/>
              <a:endCxn id="28" idx="0"/>
            </p:cNvCxnSpPr>
            <p:nvPr/>
          </p:nvCxnSpPr>
          <p:spPr>
            <a:xfrm>
              <a:off x="5505762" y="2861898"/>
              <a:ext cx="572305" cy="6674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282FAF6-C108-4F8C-B3C8-E7F90E3E8FA0}"/>
                </a:ext>
              </a:extLst>
            </p:cNvPr>
            <p:cNvSpPr/>
            <p:nvPr/>
          </p:nvSpPr>
          <p:spPr>
            <a:xfrm>
              <a:off x="4851902" y="3520402"/>
              <a:ext cx="67827" cy="834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F6B2FB7-B6C8-4490-AEA5-EA24F1A8C524}"/>
                </a:ext>
              </a:extLst>
            </p:cNvPr>
            <p:cNvSpPr/>
            <p:nvPr/>
          </p:nvSpPr>
          <p:spPr>
            <a:xfrm>
              <a:off x="6044152" y="3529356"/>
              <a:ext cx="67827" cy="834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DC793AD-FD00-47F2-80B6-EBFA5E123F96}"/>
                </a:ext>
              </a:extLst>
            </p:cNvPr>
            <p:cNvSpPr/>
            <p:nvPr/>
          </p:nvSpPr>
          <p:spPr>
            <a:xfrm>
              <a:off x="4851902" y="4202113"/>
              <a:ext cx="67827" cy="834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81E9903-9226-4473-A3D0-230F457AADB9}"/>
                </a:ext>
              </a:extLst>
            </p:cNvPr>
            <p:cNvSpPr/>
            <p:nvPr/>
          </p:nvSpPr>
          <p:spPr>
            <a:xfrm>
              <a:off x="6044152" y="4211067"/>
              <a:ext cx="67827" cy="834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05DDF79-DA2A-4AEC-9B1F-DDAABD44541C}"/>
                </a:ext>
              </a:extLst>
            </p:cNvPr>
            <p:cNvSpPr/>
            <p:nvPr/>
          </p:nvSpPr>
          <p:spPr>
            <a:xfrm>
              <a:off x="4851902" y="4888483"/>
              <a:ext cx="67827" cy="834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8CD7DF4-63A0-4A6D-A38D-A68C8608DB55}"/>
                </a:ext>
              </a:extLst>
            </p:cNvPr>
            <p:cNvSpPr/>
            <p:nvPr/>
          </p:nvSpPr>
          <p:spPr>
            <a:xfrm>
              <a:off x="6044152" y="4897437"/>
              <a:ext cx="67827" cy="834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7E6253E-E078-4268-A9BB-705731DD3E38}"/>
                </a:ext>
              </a:extLst>
            </p:cNvPr>
            <p:cNvCxnSpPr>
              <a:stCxn id="27" idx="4"/>
              <a:endCxn id="31" idx="0"/>
            </p:cNvCxnSpPr>
            <p:nvPr/>
          </p:nvCxnSpPr>
          <p:spPr>
            <a:xfrm>
              <a:off x="4885816" y="3603862"/>
              <a:ext cx="0" cy="5982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480E096F-5FA7-4BFD-AC8C-050E2CE305EC}"/>
                </a:ext>
              </a:extLst>
            </p:cNvPr>
            <p:cNvCxnSpPr>
              <a:stCxn id="28" idx="4"/>
              <a:endCxn id="32" idx="0"/>
            </p:cNvCxnSpPr>
            <p:nvPr/>
          </p:nvCxnSpPr>
          <p:spPr>
            <a:xfrm>
              <a:off x="6078066" y="3612816"/>
              <a:ext cx="0" cy="5982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C82F2F83-D004-470A-B051-C3FEAA5E9AA2}"/>
                </a:ext>
              </a:extLst>
            </p:cNvPr>
            <p:cNvCxnSpPr>
              <a:stCxn id="31" idx="4"/>
              <a:endCxn id="33" idx="0"/>
            </p:cNvCxnSpPr>
            <p:nvPr/>
          </p:nvCxnSpPr>
          <p:spPr>
            <a:xfrm>
              <a:off x="4885816" y="4285573"/>
              <a:ext cx="0" cy="60291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95585D9-336A-4321-B52C-19B5C5B47AF5}"/>
                </a:ext>
              </a:extLst>
            </p:cNvPr>
            <p:cNvCxnSpPr>
              <a:stCxn id="32" idx="4"/>
              <a:endCxn id="34" idx="0"/>
            </p:cNvCxnSpPr>
            <p:nvPr/>
          </p:nvCxnSpPr>
          <p:spPr>
            <a:xfrm>
              <a:off x="6078066" y="4294527"/>
              <a:ext cx="0" cy="60291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A38D558-0476-4773-A52A-75CD8A536D0F}"/>
                </a:ext>
              </a:extLst>
            </p:cNvPr>
            <p:cNvSpPr/>
            <p:nvPr/>
          </p:nvSpPr>
          <p:spPr>
            <a:xfrm>
              <a:off x="4651295" y="3381824"/>
              <a:ext cx="1660970" cy="3606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92050676-2569-46DB-B7D3-4205649F1075}"/>
                </a:ext>
              </a:extLst>
            </p:cNvPr>
            <p:cNvSpPr/>
            <p:nvPr/>
          </p:nvSpPr>
          <p:spPr>
            <a:xfrm>
              <a:off x="4651295" y="4063537"/>
              <a:ext cx="1660970" cy="3606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446C2023-C500-4740-A5C0-553279899DAE}"/>
                </a:ext>
              </a:extLst>
            </p:cNvPr>
            <p:cNvSpPr/>
            <p:nvPr/>
          </p:nvSpPr>
          <p:spPr>
            <a:xfrm>
              <a:off x="4651295" y="4745250"/>
              <a:ext cx="1660970" cy="3606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F2B641D-FE4A-47B7-B147-6730D1100E4F}"/>
                </a:ext>
              </a:extLst>
            </p:cNvPr>
            <p:cNvSpPr/>
            <p:nvPr/>
          </p:nvSpPr>
          <p:spPr>
            <a:xfrm>
              <a:off x="4651295" y="2690780"/>
              <a:ext cx="1660970" cy="3606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C348C20E-E652-4D2E-BDED-35D460D87A4D}"/>
                    </a:ext>
                  </a:extLst>
                </p:cNvPr>
                <p:cNvSpPr txBox="1"/>
                <p:nvPr/>
              </p:nvSpPr>
              <p:spPr>
                <a:xfrm>
                  <a:off x="4111851" y="3704425"/>
                  <a:ext cx="850490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≔1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C348C20E-E652-4D2E-BDED-35D460D87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851" y="3704425"/>
                  <a:ext cx="850490" cy="3693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479D1B7B-3C36-4AFB-AEBF-4DD6BBF117DA}"/>
                    </a:ext>
                  </a:extLst>
                </p:cNvPr>
                <p:cNvSpPr txBox="1"/>
                <p:nvPr/>
              </p:nvSpPr>
              <p:spPr>
                <a:xfrm>
                  <a:off x="6040416" y="3704425"/>
                  <a:ext cx="850490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≔2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479D1B7B-3C36-4AFB-AEBF-4DD6BBF11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416" y="3704425"/>
                  <a:ext cx="850490" cy="3693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378FF78F-3473-4CC7-A8C0-FEE680C51B36}"/>
                    </a:ext>
                  </a:extLst>
                </p:cNvPr>
                <p:cNvSpPr txBox="1"/>
                <p:nvPr/>
              </p:nvSpPr>
              <p:spPr>
                <a:xfrm>
                  <a:off x="4365342" y="4335302"/>
                  <a:ext cx="47352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378FF78F-3473-4CC7-A8C0-FEE680C5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5342" y="4335302"/>
                  <a:ext cx="473528" cy="3693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D5B3EB79-8475-4179-B058-EA9E5448B52B}"/>
                    </a:ext>
                  </a:extLst>
                </p:cNvPr>
                <p:cNvSpPr txBox="1"/>
                <p:nvPr/>
              </p:nvSpPr>
              <p:spPr>
                <a:xfrm>
                  <a:off x="6119786" y="4335302"/>
                  <a:ext cx="478849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D5B3EB79-8475-4179-B058-EA9E5448B5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9786" y="4335302"/>
                  <a:ext cx="478849" cy="36933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605DDF79-DA2A-4AEC-9B1F-DDAABD44541C}"/>
                </a:ext>
              </a:extLst>
            </p:cNvPr>
            <p:cNvSpPr/>
            <p:nvPr/>
          </p:nvSpPr>
          <p:spPr>
            <a:xfrm>
              <a:off x="4851902" y="5573924"/>
              <a:ext cx="67827" cy="834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58CD7DF4-63A0-4A6D-A38D-A68C8608DB55}"/>
                </a:ext>
              </a:extLst>
            </p:cNvPr>
            <p:cNvSpPr/>
            <p:nvPr/>
          </p:nvSpPr>
          <p:spPr>
            <a:xfrm>
              <a:off x="6044152" y="5582878"/>
              <a:ext cx="67827" cy="834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C82F2F83-D004-470A-B051-C3FEAA5E9AA2}"/>
                </a:ext>
              </a:extLst>
            </p:cNvPr>
            <p:cNvCxnSpPr>
              <a:endCxn id="132" idx="0"/>
            </p:cNvCxnSpPr>
            <p:nvPr/>
          </p:nvCxnSpPr>
          <p:spPr>
            <a:xfrm>
              <a:off x="4885816" y="4971014"/>
              <a:ext cx="0" cy="60291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195585D9-336A-4321-B52C-19B5C5B47AF5}"/>
                </a:ext>
              </a:extLst>
            </p:cNvPr>
            <p:cNvCxnSpPr>
              <a:endCxn id="133" idx="0"/>
            </p:cNvCxnSpPr>
            <p:nvPr/>
          </p:nvCxnSpPr>
          <p:spPr>
            <a:xfrm>
              <a:off x="6078066" y="4979968"/>
              <a:ext cx="0" cy="60291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446C2023-C500-4740-A5C0-553279899DAE}"/>
                </a:ext>
              </a:extLst>
            </p:cNvPr>
            <p:cNvSpPr/>
            <p:nvPr/>
          </p:nvSpPr>
          <p:spPr>
            <a:xfrm>
              <a:off x="4651295" y="5430691"/>
              <a:ext cx="1660970" cy="3606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73C529E0-9999-4EFD-A170-DE3616C5B61F}"/>
                    </a:ext>
                  </a:extLst>
                </p:cNvPr>
                <p:cNvSpPr txBox="1"/>
                <p:nvPr/>
              </p:nvSpPr>
              <p:spPr>
                <a:xfrm>
                  <a:off x="4392406" y="5105862"/>
                  <a:ext cx="478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3333FF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73C529E0-9999-4EFD-A170-DE3616C5B6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2406" y="5105862"/>
                  <a:ext cx="4788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73C529E0-9999-4EFD-A170-DE3616C5B61F}"/>
                    </a:ext>
                  </a:extLst>
                </p:cNvPr>
                <p:cNvSpPr txBox="1"/>
                <p:nvPr/>
              </p:nvSpPr>
              <p:spPr>
                <a:xfrm>
                  <a:off x="6132251" y="5105862"/>
                  <a:ext cx="478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3333FF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73C529E0-9999-4EFD-A170-DE3616C5B6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251" y="5105862"/>
                  <a:ext cx="47885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3" name="文本框 142">
            <a:extLst>
              <a:ext uri="{FF2B5EF4-FFF2-40B4-BE49-F238E27FC236}">
                <a16:creationId xmlns:a16="http://schemas.microsoft.com/office/drawing/2014/main" id="{AA5AE2DE-A4F1-4AE0-8FC7-926E2A236283}"/>
              </a:ext>
            </a:extLst>
          </p:cNvPr>
          <p:cNvSpPr txBox="1"/>
          <p:nvPr/>
        </p:nvSpPr>
        <p:spPr>
          <a:xfrm>
            <a:off x="7757545" y="5985010"/>
            <a:ext cx="3021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Breaks compositionality for conditional statements!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47665" y="3092131"/>
            <a:ext cx="3292255" cy="1573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42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with Layer-Based Reasoning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7BADCB4-29A4-498B-A3B2-E23ED4D11559}"/>
              </a:ext>
            </a:extLst>
          </p:cNvPr>
          <p:cNvSpPr txBox="1"/>
          <p:nvPr/>
        </p:nvSpPr>
        <p:spPr>
          <a:xfrm>
            <a:off x="853292" y="1642835"/>
            <a:ext cx="7432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What if two branches take 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different number of steps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?</a:t>
            </a:r>
            <a:endParaRPr lang="zh-CN" altLang="en-US" sz="2800" dirty="0"/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02268DA3-12DA-497F-8113-7446234B8B1E}"/>
              </a:ext>
            </a:extLst>
          </p:cNvPr>
          <p:cNvGrpSpPr/>
          <p:nvPr/>
        </p:nvGrpSpPr>
        <p:grpSpPr>
          <a:xfrm>
            <a:off x="5513352" y="2562507"/>
            <a:ext cx="2937515" cy="3517722"/>
            <a:chOff x="7910491" y="4159751"/>
            <a:chExt cx="1928284" cy="2422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09A00F5A-CB7D-4CC3-A97D-F3B998E8E127}"/>
                    </a:ext>
                  </a:extLst>
                </p:cNvPr>
                <p:cNvSpPr txBox="1"/>
                <p:nvPr/>
              </p:nvSpPr>
              <p:spPr>
                <a:xfrm>
                  <a:off x="8101088" y="6140845"/>
                  <a:ext cx="314333" cy="254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09A00F5A-CB7D-4CC3-A97D-F3B998E8E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088" y="6140845"/>
                  <a:ext cx="314333" cy="25437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FCF09361-5311-4D6A-8CDF-00D7D5CA5EDB}"/>
                    </a:ext>
                  </a:extLst>
                </p:cNvPr>
                <p:cNvSpPr txBox="1"/>
                <p:nvPr/>
              </p:nvSpPr>
              <p:spPr>
                <a:xfrm>
                  <a:off x="9306995" y="6134213"/>
                  <a:ext cx="429534" cy="254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skip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FCF09361-5311-4D6A-8CDF-00D7D5CA5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6995" y="6134213"/>
                  <a:ext cx="429534" cy="254371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E7E9D168-DC7E-4F4D-8929-096B0B617092}"/>
                    </a:ext>
                  </a:extLst>
                </p:cNvPr>
                <p:cNvSpPr txBox="1"/>
                <p:nvPr/>
              </p:nvSpPr>
              <p:spPr>
                <a:xfrm>
                  <a:off x="9280485" y="5384371"/>
                  <a:ext cx="314333" cy="254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E7E9D168-DC7E-4F4D-8929-096B0B6170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0485" y="5384371"/>
                  <a:ext cx="314333" cy="25437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F2B6C7CA-FFFC-4313-9AED-E8F6E9A4F0FD}"/>
                    </a:ext>
                  </a:extLst>
                </p:cNvPr>
                <p:cNvSpPr txBox="1"/>
                <p:nvPr/>
              </p:nvSpPr>
              <p:spPr>
                <a:xfrm>
                  <a:off x="8101088" y="5390067"/>
                  <a:ext cx="375027" cy="254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F2B6C7CA-FFFC-4313-9AED-E8F6E9A4F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088" y="5390067"/>
                  <a:ext cx="375027" cy="25437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2EB39DE1-F65D-4A8B-8E9B-8E84A3E88745}"/>
                    </a:ext>
                  </a:extLst>
                </p:cNvPr>
                <p:cNvSpPr txBox="1"/>
                <p:nvPr/>
              </p:nvSpPr>
              <p:spPr>
                <a:xfrm>
                  <a:off x="9280485" y="5030236"/>
                  <a:ext cx="378521" cy="254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2EB39DE1-F65D-4A8B-8E9B-8E84A3E88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0485" y="5030236"/>
                  <a:ext cx="378521" cy="25437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51997D28-F90F-42AD-80AC-4BB603F56821}"/>
                    </a:ext>
                  </a:extLst>
                </p:cNvPr>
                <p:cNvSpPr txBox="1"/>
                <p:nvPr/>
              </p:nvSpPr>
              <p:spPr>
                <a:xfrm>
                  <a:off x="8101088" y="5035932"/>
                  <a:ext cx="375027" cy="254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51997D28-F90F-42AD-80AC-4BB603F568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088" y="5035932"/>
                  <a:ext cx="375027" cy="25437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E6375AC8-E053-42A0-9BDA-81599769D66E}"/>
                    </a:ext>
                  </a:extLst>
                </p:cNvPr>
                <p:cNvSpPr txBox="1"/>
                <p:nvPr/>
              </p:nvSpPr>
              <p:spPr>
                <a:xfrm>
                  <a:off x="9280485" y="4663561"/>
                  <a:ext cx="558290" cy="254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≔2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E6375AC8-E053-42A0-9BDA-81599769D6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0485" y="4663561"/>
                  <a:ext cx="558290" cy="25437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5C6DB469-E74F-474E-B232-DE3FF92270E9}"/>
                </a:ext>
              </a:extLst>
            </p:cNvPr>
            <p:cNvCxnSpPr>
              <a:cxnSpLocks/>
              <a:stCxn id="68" idx="3"/>
              <a:endCxn id="71" idx="0"/>
            </p:cNvCxnSpPr>
            <p:nvPr/>
          </p:nvCxnSpPr>
          <p:spPr>
            <a:xfrm flipH="1">
              <a:off x="8526221" y="4248377"/>
              <a:ext cx="385544" cy="3607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865FD987-0FCE-4526-A1D0-C6558A942229}"/>
                </a:ext>
              </a:extLst>
            </p:cNvPr>
            <p:cNvCxnSpPr>
              <a:cxnSpLocks/>
              <a:stCxn id="68" idx="5"/>
              <a:endCxn id="72" idx="0"/>
            </p:cNvCxnSpPr>
            <p:nvPr/>
          </p:nvCxnSpPr>
          <p:spPr>
            <a:xfrm>
              <a:off x="8944094" y="4248377"/>
              <a:ext cx="385761" cy="36562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D7B4BD0A-2408-4501-AA2F-C44BAD4461AE}"/>
                    </a:ext>
                  </a:extLst>
                </p:cNvPr>
                <p:cNvSpPr txBox="1"/>
                <p:nvPr/>
              </p:nvSpPr>
              <p:spPr>
                <a:xfrm>
                  <a:off x="7910491" y="4668889"/>
                  <a:ext cx="558290" cy="254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≔1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D7B4BD0A-2408-4501-AA2F-C44BAD446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0491" y="4668889"/>
                  <a:ext cx="558290" cy="25437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FCE40CC-BC4F-4952-A812-B5212735B117}"/>
                    </a:ext>
                  </a:extLst>
                </p:cNvPr>
                <p:cNvSpPr txBox="1"/>
                <p:nvPr/>
              </p:nvSpPr>
              <p:spPr>
                <a:xfrm>
                  <a:off x="9280485" y="5757365"/>
                  <a:ext cx="314333" cy="254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3333FF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FCE40CC-BC4F-4952-A812-B5212735B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0485" y="5757365"/>
                  <a:ext cx="314333" cy="25437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C8F2041-1451-44BA-8E93-3ED593DF5F15}"/>
                </a:ext>
              </a:extLst>
            </p:cNvPr>
            <p:cNvSpPr/>
            <p:nvPr/>
          </p:nvSpPr>
          <p:spPr>
            <a:xfrm>
              <a:off x="8905070" y="42093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AE8FD931-5DA5-4CAA-B621-8D469FBF36DE}"/>
                </a:ext>
              </a:extLst>
            </p:cNvPr>
            <p:cNvSpPr/>
            <p:nvPr/>
          </p:nvSpPr>
          <p:spPr>
            <a:xfrm>
              <a:off x="8503361" y="46091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30AE1E4-0196-4145-9A1B-1618BA5BA550}"/>
                </a:ext>
              </a:extLst>
            </p:cNvPr>
            <p:cNvSpPr/>
            <p:nvPr/>
          </p:nvSpPr>
          <p:spPr>
            <a:xfrm>
              <a:off x="9306995" y="46140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E7ECC164-6C5B-41E0-8C5C-2A8F754F0DD6}"/>
                </a:ext>
              </a:extLst>
            </p:cNvPr>
            <p:cNvSpPr/>
            <p:nvPr/>
          </p:nvSpPr>
          <p:spPr>
            <a:xfrm>
              <a:off x="8503361" y="498253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2F2BA05-A6CB-4BFA-B1B5-B4DCE15CE1DA}"/>
                </a:ext>
              </a:extLst>
            </p:cNvPr>
            <p:cNvSpPr/>
            <p:nvPr/>
          </p:nvSpPr>
          <p:spPr>
            <a:xfrm>
              <a:off x="9306995" y="498744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A5709F5-B9B9-41EE-AE3A-B4189BB3244E}"/>
                </a:ext>
              </a:extLst>
            </p:cNvPr>
            <p:cNvSpPr/>
            <p:nvPr/>
          </p:nvSpPr>
          <p:spPr>
            <a:xfrm>
              <a:off x="8503361" y="535852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163A57D3-5BA3-4C98-A18B-01C807273C7A}"/>
                </a:ext>
              </a:extLst>
            </p:cNvPr>
            <p:cNvSpPr/>
            <p:nvPr/>
          </p:nvSpPr>
          <p:spPr>
            <a:xfrm>
              <a:off x="9306995" y="53634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7E8874AA-8D59-40E6-B126-C9BAC9F3A05C}"/>
                </a:ext>
              </a:extLst>
            </p:cNvPr>
            <p:cNvCxnSpPr>
              <a:stCxn id="71" idx="4"/>
              <a:endCxn id="73" idx="0"/>
            </p:cNvCxnSpPr>
            <p:nvPr/>
          </p:nvCxnSpPr>
          <p:spPr>
            <a:xfrm>
              <a:off x="8526221" y="4654820"/>
              <a:ext cx="0" cy="32771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FD577FC-D361-4D69-A5D5-416FF20E8849}"/>
                </a:ext>
              </a:extLst>
            </p:cNvPr>
            <p:cNvCxnSpPr>
              <a:stCxn id="72" idx="4"/>
              <a:endCxn id="74" idx="0"/>
            </p:cNvCxnSpPr>
            <p:nvPr/>
          </p:nvCxnSpPr>
          <p:spPr>
            <a:xfrm>
              <a:off x="9329855" y="4659725"/>
              <a:ext cx="0" cy="32771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40D39C41-2AA9-4959-9422-BA36F1E880C9}"/>
                </a:ext>
              </a:extLst>
            </p:cNvPr>
            <p:cNvCxnSpPr>
              <a:stCxn id="73" idx="4"/>
              <a:endCxn id="75" idx="0"/>
            </p:cNvCxnSpPr>
            <p:nvPr/>
          </p:nvCxnSpPr>
          <p:spPr>
            <a:xfrm>
              <a:off x="8526221" y="5028257"/>
              <a:ext cx="0" cy="33027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DD90B3B-4E35-4E3A-90D3-6E38EE179902}"/>
                </a:ext>
              </a:extLst>
            </p:cNvPr>
            <p:cNvCxnSpPr>
              <a:stCxn id="74" idx="4"/>
              <a:endCxn id="76" idx="0"/>
            </p:cNvCxnSpPr>
            <p:nvPr/>
          </p:nvCxnSpPr>
          <p:spPr>
            <a:xfrm>
              <a:off x="9329855" y="5033162"/>
              <a:ext cx="0" cy="33027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653B65C1-EA48-4168-A979-C6655508C8AA}"/>
                </a:ext>
              </a:extLst>
            </p:cNvPr>
            <p:cNvSpPr/>
            <p:nvPr/>
          </p:nvSpPr>
          <p:spPr>
            <a:xfrm>
              <a:off x="8368142" y="4533189"/>
              <a:ext cx="1119574" cy="1975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351FAC91-CD11-4A44-851E-6CCA0A166FB0}"/>
                </a:ext>
              </a:extLst>
            </p:cNvPr>
            <p:cNvSpPr/>
            <p:nvPr/>
          </p:nvSpPr>
          <p:spPr>
            <a:xfrm>
              <a:off x="8368142" y="4906627"/>
              <a:ext cx="1119574" cy="1975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E6FF0A0B-AB86-46D3-A48B-9BD462B4581D}"/>
                </a:ext>
              </a:extLst>
            </p:cNvPr>
            <p:cNvSpPr/>
            <p:nvPr/>
          </p:nvSpPr>
          <p:spPr>
            <a:xfrm>
              <a:off x="8368142" y="5280065"/>
              <a:ext cx="1119574" cy="1975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4BBCCBA8-88ED-4DD7-8E99-6A5DF725F3DE}"/>
                </a:ext>
              </a:extLst>
            </p:cNvPr>
            <p:cNvSpPr/>
            <p:nvPr/>
          </p:nvSpPr>
          <p:spPr>
            <a:xfrm>
              <a:off x="8368142" y="4159751"/>
              <a:ext cx="1119574" cy="1975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2E7F6D98-2D57-4D4B-B04A-B329959B3971}"/>
                </a:ext>
              </a:extLst>
            </p:cNvPr>
            <p:cNvSpPr/>
            <p:nvPr/>
          </p:nvSpPr>
          <p:spPr>
            <a:xfrm>
              <a:off x="8503361" y="571266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361C3A65-CACD-4AF8-9969-21B687F1A6A9}"/>
                </a:ext>
              </a:extLst>
            </p:cNvPr>
            <p:cNvSpPr/>
            <p:nvPr/>
          </p:nvSpPr>
          <p:spPr>
            <a:xfrm>
              <a:off x="9306995" y="571756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B1C965C9-49DD-4D1A-B080-7C4548B08881}"/>
                </a:ext>
              </a:extLst>
            </p:cNvPr>
            <p:cNvCxnSpPr>
              <a:endCxn id="89" idx="0"/>
            </p:cNvCxnSpPr>
            <p:nvPr/>
          </p:nvCxnSpPr>
          <p:spPr>
            <a:xfrm>
              <a:off x="8526221" y="5382392"/>
              <a:ext cx="0" cy="33027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C92216BC-FB2C-4477-B219-7E916842F4DA}"/>
                </a:ext>
              </a:extLst>
            </p:cNvPr>
            <p:cNvCxnSpPr>
              <a:endCxn id="90" idx="0"/>
            </p:cNvCxnSpPr>
            <p:nvPr/>
          </p:nvCxnSpPr>
          <p:spPr>
            <a:xfrm>
              <a:off x="9329855" y="5387297"/>
              <a:ext cx="0" cy="33027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EAF411BB-2E33-472F-973A-878C0FEA74AA}"/>
                </a:ext>
              </a:extLst>
            </p:cNvPr>
            <p:cNvSpPr/>
            <p:nvPr/>
          </p:nvSpPr>
          <p:spPr>
            <a:xfrm>
              <a:off x="8368142" y="5634200"/>
              <a:ext cx="1119574" cy="1975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8E83DDB0-E874-4F02-B699-64845F04F93E}"/>
                </a:ext>
              </a:extLst>
            </p:cNvPr>
            <p:cNvSpPr/>
            <p:nvPr/>
          </p:nvSpPr>
          <p:spPr>
            <a:xfrm>
              <a:off x="8503361" y="608565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CEECDC6B-49D4-44CC-A78F-392A4D491581}"/>
                </a:ext>
              </a:extLst>
            </p:cNvPr>
            <p:cNvSpPr/>
            <p:nvPr/>
          </p:nvSpPr>
          <p:spPr>
            <a:xfrm>
              <a:off x="9306995" y="609056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C8026822-F131-49AE-A281-E4E424AD03DE}"/>
                </a:ext>
              </a:extLst>
            </p:cNvPr>
            <p:cNvCxnSpPr>
              <a:endCxn id="96" idx="0"/>
            </p:cNvCxnSpPr>
            <p:nvPr/>
          </p:nvCxnSpPr>
          <p:spPr>
            <a:xfrm>
              <a:off x="8526221" y="5755386"/>
              <a:ext cx="0" cy="330270"/>
            </a:xfrm>
            <a:prstGeom prst="straightConnector1">
              <a:avLst/>
            </a:prstGeom>
            <a:ln w="12700">
              <a:solidFill>
                <a:srgbClr val="3333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B95D8D16-33A5-4777-8623-839752F8A562}"/>
                </a:ext>
              </a:extLst>
            </p:cNvPr>
            <p:cNvCxnSpPr>
              <a:endCxn id="97" idx="0"/>
            </p:cNvCxnSpPr>
            <p:nvPr/>
          </p:nvCxnSpPr>
          <p:spPr>
            <a:xfrm>
              <a:off x="9329855" y="5760291"/>
              <a:ext cx="0" cy="330270"/>
            </a:xfrm>
            <a:prstGeom prst="straightConnector1">
              <a:avLst/>
            </a:prstGeom>
            <a:ln w="12700">
              <a:solidFill>
                <a:srgbClr val="3333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16DE7440-07E2-40EE-BD02-E23F13670EC9}"/>
                </a:ext>
              </a:extLst>
            </p:cNvPr>
            <p:cNvSpPr/>
            <p:nvPr/>
          </p:nvSpPr>
          <p:spPr>
            <a:xfrm>
              <a:off x="8368142" y="6007194"/>
              <a:ext cx="1119574" cy="1975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73C529E0-9999-4EFD-A170-DE3616C5B61F}"/>
                    </a:ext>
                  </a:extLst>
                </p:cNvPr>
                <p:cNvSpPr txBox="1"/>
                <p:nvPr/>
              </p:nvSpPr>
              <p:spPr>
                <a:xfrm>
                  <a:off x="8101088" y="5763061"/>
                  <a:ext cx="314333" cy="254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3333FF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73C529E0-9999-4EFD-A170-DE3616C5B6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088" y="5763061"/>
                  <a:ext cx="314333" cy="25437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875EAA72-6757-4FB7-9081-6865236062A1}"/>
                </a:ext>
              </a:extLst>
            </p:cNvPr>
            <p:cNvSpPr/>
            <p:nvPr/>
          </p:nvSpPr>
          <p:spPr>
            <a:xfrm>
              <a:off x="8503361" y="64634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D38716D9-0BC3-42C9-9FFA-85E5A56D9EEF}"/>
                </a:ext>
              </a:extLst>
            </p:cNvPr>
            <p:cNvSpPr/>
            <p:nvPr/>
          </p:nvSpPr>
          <p:spPr>
            <a:xfrm>
              <a:off x="9306995" y="646834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8F70F84-D1AB-4E83-AF4A-2C6432D024D1}"/>
                </a:ext>
              </a:extLst>
            </p:cNvPr>
            <p:cNvCxnSpPr>
              <a:endCxn id="103" idx="0"/>
            </p:cNvCxnSpPr>
            <p:nvPr/>
          </p:nvCxnSpPr>
          <p:spPr>
            <a:xfrm>
              <a:off x="8526221" y="6133170"/>
              <a:ext cx="0" cy="33027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68FAD48C-568A-4BB1-8920-30DC9CE8C6EF}"/>
                </a:ext>
              </a:extLst>
            </p:cNvPr>
            <p:cNvCxnSpPr>
              <a:endCxn id="104" idx="0"/>
            </p:cNvCxnSpPr>
            <p:nvPr/>
          </p:nvCxnSpPr>
          <p:spPr>
            <a:xfrm>
              <a:off x="9329855" y="6138075"/>
              <a:ext cx="0" cy="33027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7A63BE83-C2D9-4D85-852C-387B5BE1BC0D}"/>
                </a:ext>
              </a:extLst>
            </p:cNvPr>
            <p:cNvSpPr/>
            <p:nvPr/>
          </p:nvSpPr>
          <p:spPr>
            <a:xfrm>
              <a:off x="8368142" y="6384978"/>
              <a:ext cx="1119574" cy="1975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EF97BD2D-B027-4987-864B-84EA50FDC1EA}"/>
              </a:ext>
            </a:extLst>
          </p:cNvPr>
          <p:cNvGrpSpPr/>
          <p:nvPr/>
        </p:nvGrpSpPr>
        <p:grpSpPr>
          <a:xfrm>
            <a:off x="7949882" y="3675371"/>
            <a:ext cx="3647172" cy="816636"/>
            <a:chOff x="8018353" y="4715203"/>
            <a:chExt cx="3647172" cy="816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标注: 弯曲线形 114">
                  <a:extLst>
                    <a:ext uri="{FF2B5EF4-FFF2-40B4-BE49-F238E27FC236}">
                      <a16:creationId xmlns:a16="http://schemas.microsoft.com/office/drawing/2014/main" id="{FB3BE68B-700B-4AC4-A9D4-D5866CBF2808}"/>
                    </a:ext>
                  </a:extLst>
                </p:cNvPr>
                <p:cNvSpPr/>
                <p:nvPr/>
              </p:nvSpPr>
              <p:spPr>
                <a:xfrm>
                  <a:off x="8973258" y="4715203"/>
                  <a:ext cx="2692267" cy="545545"/>
                </a:xfrm>
                <a:prstGeom prst="borderCallout2">
                  <a:avLst>
                    <a:gd name="adj1" fmla="val 23551"/>
                    <a:gd name="adj2" fmla="val -231"/>
                    <a:gd name="adj3" fmla="val 24143"/>
                    <a:gd name="adj4" fmla="val -9428"/>
                    <a:gd name="adj5" fmla="val 149183"/>
                    <a:gd name="adj6" fmla="val -100103"/>
                  </a:avLst>
                </a:prstGeom>
                <a:solidFill>
                  <a:srgbClr val="FEE598"/>
                </a:solidFill>
                <a:ln>
                  <a:solidFill>
                    <a:srgbClr val="6B8FB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>
                      <a:solidFill>
                        <a:prstClr val="black"/>
                      </a:solidFill>
                      <a:latin typeface="等线" panose="020F0502020204030204"/>
                      <a:ea typeface="等线" panose="02010600030101010101" pitchFamily="2" charset="-122"/>
                    </a:rPr>
                    <a:t>How about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  <a:latin typeface="等线" panose="020F0502020204030204"/>
                      <a:ea typeface="等线" panose="02010600030101010101" pitchFamily="2" charset="-122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zh-CN" dirty="0">
                      <a:solidFill>
                        <a:prstClr val="black"/>
                      </a:solidFill>
                      <a:latin typeface="等线" panose="020F0502020204030204"/>
                      <a:ea typeface="等线" panose="02010600030101010101" pitchFamily="2" charset="-122"/>
                    </a:rPr>
                    <a:t>?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15" name="标注: 弯曲线形 114">
                  <a:extLst>
                    <a:ext uri="{FF2B5EF4-FFF2-40B4-BE49-F238E27FC236}">
                      <a16:creationId xmlns:a16="http://schemas.microsoft.com/office/drawing/2014/main" id="{FB3BE68B-700B-4AC4-A9D4-D5866CBF28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3258" y="4715203"/>
                  <a:ext cx="2692267" cy="545545"/>
                </a:xfrm>
                <a:prstGeom prst="borderCallout2">
                  <a:avLst>
                    <a:gd name="adj1" fmla="val 23551"/>
                    <a:gd name="adj2" fmla="val -231"/>
                    <a:gd name="adj3" fmla="val 24143"/>
                    <a:gd name="adj4" fmla="val -9428"/>
                    <a:gd name="adj5" fmla="val 149183"/>
                    <a:gd name="adj6" fmla="val -100103"/>
                  </a:avLst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rgbClr val="6B8FB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B24CA375-B471-45A4-B352-C6E54AFD3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8353" y="4863360"/>
              <a:ext cx="693965" cy="66847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A5AE2DE-A4F1-4AE0-8FC7-926E2A236283}"/>
              </a:ext>
            </a:extLst>
          </p:cNvPr>
          <p:cNvSpPr txBox="1"/>
          <p:nvPr/>
        </p:nvSpPr>
        <p:spPr>
          <a:xfrm>
            <a:off x="8899829" y="4598559"/>
            <a:ext cx="20808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Breaks sequential compositionality!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C06F620-D945-4913-82FC-FB27436CA48F}"/>
                  </a:ext>
                </a:extLst>
              </p:cNvPr>
              <p:cNvSpPr txBox="1"/>
              <p:nvPr/>
            </p:nvSpPr>
            <p:spPr>
              <a:xfrm>
                <a:off x="1064514" y="2969834"/>
                <a:ext cx="22159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≔1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≔2</m:t>
                    </m:r>
                  </m:oMath>
                </a14:m>
                <a:r>
                  <a:rPr lang="en-US" altLang="zh-CN" sz="2000" dirty="0"/>
                  <a:t>;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C06F620-D945-4913-82FC-FB27436CA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4" y="2969834"/>
                <a:ext cx="2215991" cy="400110"/>
              </a:xfrm>
              <a:prstGeom prst="rect">
                <a:avLst/>
              </a:prstGeom>
              <a:blipFill>
                <a:blip r:embed="rId19"/>
                <a:stretch>
                  <a:fillRect t="-7576" r="-1928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543ED9F-6645-43ED-B061-EC39A53DE4FB}"/>
                  </a:ext>
                </a:extLst>
              </p:cNvPr>
              <p:cNvSpPr txBox="1"/>
              <p:nvPr/>
            </p:nvSpPr>
            <p:spPr>
              <a:xfrm>
                <a:off x="1082647" y="3379572"/>
                <a:ext cx="13492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543ED9F-6645-43ED-B061-EC39A53DE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47" y="3379572"/>
                <a:ext cx="1349280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68037AA-9387-4C8E-A170-1BC4EB5012BD}"/>
                  </a:ext>
                </a:extLst>
              </p:cNvPr>
              <p:cNvSpPr txBox="1"/>
              <p:nvPr/>
            </p:nvSpPr>
            <p:spPr>
              <a:xfrm>
                <a:off x="2327466" y="3379572"/>
                <a:ext cx="18451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68037AA-9387-4C8E-A170-1BC4EB501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466" y="3379572"/>
                <a:ext cx="1845185" cy="400110"/>
              </a:xfrm>
              <a:prstGeom prst="rect">
                <a:avLst/>
              </a:prstGeom>
              <a:blipFill>
                <a:blip r:embed="rId2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A96D477-DDC5-4CC3-AB2F-B020B65AF43C}"/>
                  </a:ext>
                </a:extLst>
              </p:cNvPr>
              <p:cNvSpPr txBox="1"/>
              <p:nvPr/>
            </p:nvSpPr>
            <p:spPr>
              <a:xfrm>
                <a:off x="2327466" y="3788198"/>
                <a:ext cx="12254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m:rPr>
                          <m:nor/>
                        </m:rP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A96D477-DDC5-4CC3-AB2F-B020B65AF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466" y="3788198"/>
                <a:ext cx="1225464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BD262A-40D3-4295-ABA0-DA2EF08AA02A}"/>
                  </a:ext>
                </a:extLst>
              </p:cNvPr>
              <p:cNvSpPr txBox="1"/>
              <p:nvPr/>
            </p:nvSpPr>
            <p:spPr>
              <a:xfrm>
                <a:off x="1064514" y="4120611"/>
                <a:ext cx="605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BD262A-40D3-4295-ABA0-DA2EF08AA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4" y="4120611"/>
                <a:ext cx="605679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组合 65">
            <a:extLst>
              <a:ext uri="{FF2B5EF4-FFF2-40B4-BE49-F238E27FC236}">
                <a16:creationId xmlns:a16="http://schemas.microsoft.com/office/drawing/2014/main" id="{AFF5543A-7ADD-49CC-9835-CAF79FE116F5}"/>
              </a:ext>
            </a:extLst>
          </p:cNvPr>
          <p:cNvGrpSpPr/>
          <p:nvPr/>
        </p:nvGrpSpPr>
        <p:grpSpPr>
          <a:xfrm>
            <a:off x="4198731" y="2953061"/>
            <a:ext cx="45719" cy="1567659"/>
            <a:chOff x="4757174" y="5303520"/>
            <a:chExt cx="45719" cy="767343"/>
          </a:xfrm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EC83DB3C-382E-4250-8E00-D5BB32C03C48}"/>
                </a:ext>
              </a:extLst>
            </p:cNvPr>
            <p:cNvCxnSpPr/>
            <p:nvPr/>
          </p:nvCxnSpPr>
          <p:spPr>
            <a:xfrm>
              <a:off x="4757174" y="5303520"/>
              <a:ext cx="0" cy="7673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09C394E-7526-490A-95C6-11EF4412F0BE}"/>
                </a:ext>
              </a:extLst>
            </p:cNvPr>
            <p:cNvCxnSpPr/>
            <p:nvPr/>
          </p:nvCxnSpPr>
          <p:spPr>
            <a:xfrm>
              <a:off x="4802893" y="5303520"/>
              <a:ext cx="0" cy="7673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5956BAC-77DD-4BE5-93F0-2CA8C0FC278B}"/>
                  </a:ext>
                </a:extLst>
              </p:cNvPr>
              <p:cNvSpPr txBox="1"/>
              <p:nvPr/>
            </p:nvSpPr>
            <p:spPr>
              <a:xfrm>
                <a:off x="4358758" y="3511061"/>
                <a:ext cx="5121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5956BAC-77DD-4BE5-93F0-2CA8C0FC2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758" y="3511061"/>
                <a:ext cx="51212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933061" y="2773680"/>
            <a:ext cx="4021494" cy="1929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9700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with Layer-Based Reasoning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4DF21827-5353-452E-B981-F8DAC96AF3EF}"/>
              </a:ext>
            </a:extLst>
          </p:cNvPr>
          <p:cNvSpPr txBox="1"/>
          <p:nvPr/>
        </p:nvSpPr>
        <p:spPr>
          <a:xfrm>
            <a:off x="838200" y="2880110"/>
            <a:ext cx="5951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Even worse, let’s consider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while-loops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193ADB65-010B-4DC8-8FF6-C10107C02F94}"/>
                  </a:ext>
                </a:extLst>
              </p:cNvPr>
              <p:cNvSpPr txBox="1"/>
              <p:nvPr/>
            </p:nvSpPr>
            <p:spPr>
              <a:xfrm>
                <a:off x="1510797" y="3441583"/>
                <a:ext cx="23548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2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;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′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193ADB65-010B-4DC8-8FF6-C10107C02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797" y="3441583"/>
                <a:ext cx="235487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下 3">
            <a:extLst>
              <a:ext uri="{FF2B5EF4-FFF2-40B4-BE49-F238E27FC236}">
                <a16:creationId xmlns:a16="http://schemas.microsoft.com/office/drawing/2014/main" id="{754061D6-C7E8-4281-BEC5-2F34E3F6DACB}"/>
              </a:ext>
            </a:extLst>
          </p:cNvPr>
          <p:cNvSpPr/>
          <p:nvPr/>
        </p:nvSpPr>
        <p:spPr>
          <a:xfrm>
            <a:off x="2239793" y="3932655"/>
            <a:ext cx="201378" cy="432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83380B6-FF73-4A0C-9915-88145527B50F}"/>
              </a:ext>
            </a:extLst>
          </p:cNvPr>
          <p:cNvSpPr txBox="1"/>
          <p:nvPr/>
        </p:nvSpPr>
        <p:spPr>
          <a:xfrm>
            <a:off x="2441171" y="3937156"/>
            <a:ext cx="2122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equivalent to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B492ABDC-381A-49C7-95FF-7ACBF7E0CB7F}"/>
              </a:ext>
            </a:extLst>
          </p:cNvPr>
          <p:cNvSpPr txBox="1"/>
          <p:nvPr/>
        </p:nvSpPr>
        <p:spPr>
          <a:xfrm>
            <a:off x="5513597" y="4409033"/>
            <a:ext cx="4825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branches taking different number of steps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10797" y="4417001"/>
            <a:ext cx="3397105" cy="1124967"/>
            <a:chOff x="1510796" y="4172333"/>
            <a:chExt cx="3397105" cy="112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4BF8729B-D758-428B-9E0E-6C20A4AF813C}"/>
                    </a:ext>
                  </a:extLst>
                </p:cNvPr>
                <p:cNvSpPr txBox="1"/>
                <p:nvPr/>
              </p:nvSpPr>
              <p:spPr>
                <a:xfrm>
                  <a:off x="1510796" y="4172333"/>
                  <a:ext cx="339710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if</m:t>
                        </m:r>
                        <m:r>
                          <m:rPr>
                            <m:nor/>
                          </m:rPr>
                          <a:rPr kumimoji="0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 </m:t>
                        </m:r>
                        <m:d>
                          <m:d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e>
                        </m:d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0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then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d>
                          <m:d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nor/>
                              </m:rPr>
                              <a:rPr lang="en-US" altLang="zh-CN" sz="20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while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0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do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4BF8729B-D758-428B-9E0E-6C20A4AF81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796" y="4172333"/>
                  <a:ext cx="3397105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875127FB-08D1-4D2C-9413-9106C664A318}"/>
                    </a:ext>
                  </a:extLst>
                </p:cNvPr>
                <p:cNvSpPr txBox="1"/>
                <p:nvPr/>
              </p:nvSpPr>
              <p:spPr>
                <a:xfrm>
                  <a:off x="2168758" y="4528621"/>
                  <a:ext cx="12538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else</m:t>
                        </m:r>
                        <m:r>
                          <m:rPr>
                            <m:nor/>
                          </m:rPr>
                          <a:rPr kumimoji="0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0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skip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;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875127FB-08D1-4D2C-9413-9106C664A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8758" y="4528621"/>
                  <a:ext cx="1253869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AA9DE563-E917-479E-AFF0-F9B31D673977}"/>
                    </a:ext>
                  </a:extLst>
                </p:cNvPr>
                <p:cNvSpPr txBox="1"/>
                <p:nvPr/>
              </p:nvSpPr>
              <p:spPr>
                <a:xfrm>
                  <a:off x="1510796" y="4897190"/>
                  <a:ext cx="4732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AA9DE563-E917-479E-AFF0-F9B31D673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796" y="4897190"/>
                  <a:ext cx="473206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25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箭头: 右 4">
            <a:extLst>
              <a:ext uri="{FF2B5EF4-FFF2-40B4-BE49-F238E27FC236}">
                <a16:creationId xmlns:a16="http://schemas.microsoft.com/office/drawing/2014/main" id="{A6D4DCDE-11B8-40C3-8EC2-586F8B2776CF}"/>
              </a:ext>
            </a:extLst>
          </p:cNvPr>
          <p:cNvSpPr/>
          <p:nvPr/>
        </p:nvSpPr>
        <p:spPr>
          <a:xfrm>
            <a:off x="4935893" y="4556717"/>
            <a:ext cx="577704" cy="104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BADCB4-29A4-498B-A3B2-E23ED4D11559}"/>
              </a:ext>
            </a:extLst>
          </p:cNvPr>
          <p:cNvSpPr txBox="1"/>
          <p:nvPr/>
        </p:nvSpPr>
        <p:spPr>
          <a:xfrm>
            <a:off x="853292" y="1642835"/>
            <a:ext cx="7432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What if two branches take 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different number of steps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380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3" grpId="0"/>
      <p:bldP spid="4" grpId="0" animBg="1"/>
      <p:bldP spid="119" grpId="0"/>
      <p:bldP spid="120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Idea: </a:t>
            </a:r>
            <a:r>
              <a:rPr lang="en-US" altLang="zh-CN" b="1" dirty="0">
                <a:solidFill>
                  <a:srgbClr val="FF0000"/>
                </a:solidFill>
              </a:rPr>
              <a:t>split</a:t>
            </a:r>
            <a:r>
              <a:rPr lang="en-US" altLang="zh-CN" dirty="0"/>
              <a:t> for Compositional Reasoning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FB5F0DAC-FF30-4F0A-8FD2-AFDD60980300}"/>
                  </a:ext>
                </a:extLst>
              </p:cNvPr>
              <p:cNvSpPr txBox="1"/>
              <p:nvPr/>
            </p:nvSpPr>
            <p:spPr>
              <a:xfrm>
                <a:off x="8866899" y="3913628"/>
                <a:ext cx="21457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split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FB5F0DAC-FF30-4F0A-8FD2-AFDD60980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899" y="3913628"/>
                <a:ext cx="2145763" cy="40011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37553" y="1532303"/>
            <a:ext cx="112162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dirty="0"/>
              <a:t>Introduce an auxiliary statement to </a:t>
            </a:r>
            <a:r>
              <a:rPr lang="en-US" altLang="zh-CN" sz="2400" dirty="0">
                <a:solidFill>
                  <a:srgbClr val="FF0000"/>
                </a:solidFill>
              </a:rPr>
              <a:t>split the layer into small partitions.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39115" y="2840374"/>
            <a:ext cx="4519100" cy="1187765"/>
            <a:chOff x="795616" y="2963716"/>
            <a:chExt cx="4519100" cy="11877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C06F620-D945-4913-82FC-FB27436CA48F}"/>
                    </a:ext>
                  </a:extLst>
                </p:cNvPr>
                <p:cNvSpPr txBox="1"/>
                <p:nvPr/>
              </p:nvSpPr>
              <p:spPr>
                <a:xfrm>
                  <a:off x="819819" y="2971858"/>
                  <a:ext cx="248215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≔1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≔2</m:t>
                            </m:r>
                          </m:e>
                        </m:d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;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C06F620-D945-4913-82FC-FB27436CA4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819" y="2971858"/>
                  <a:ext cx="2482154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AFF5543A-7ADD-49CC-9835-CAF79FE116F5}"/>
                </a:ext>
              </a:extLst>
            </p:cNvPr>
            <p:cNvGrpSpPr/>
            <p:nvPr/>
          </p:nvGrpSpPr>
          <p:grpSpPr>
            <a:xfrm>
              <a:off x="4648135" y="2963716"/>
              <a:ext cx="55496" cy="1187765"/>
              <a:chOff x="4987351" y="5306923"/>
              <a:chExt cx="45719" cy="767344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EC83DB3C-382E-4250-8E00-D5BB32C03C48}"/>
                  </a:ext>
                </a:extLst>
              </p:cNvPr>
              <p:cNvCxnSpPr/>
              <p:nvPr/>
            </p:nvCxnSpPr>
            <p:spPr>
              <a:xfrm>
                <a:off x="4987351" y="5306924"/>
                <a:ext cx="0" cy="7673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309C394E-7526-490A-95C6-11EF4412F0BE}"/>
                  </a:ext>
                </a:extLst>
              </p:cNvPr>
              <p:cNvCxnSpPr/>
              <p:nvPr/>
            </p:nvCxnSpPr>
            <p:spPr>
              <a:xfrm>
                <a:off x="5033070" y="5306923"/>
                <a:ext cx="0" cy="7673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15956BAC-77DD-4BE5-93F0-2CA8C0FC278B}"/>
                    </a:ext>
                  </a:extLst>
                </p:cNvPr>
                <p:cNvSpPr txBox="1"/>
                <p:nvPr/>
              </p:nvSpPr>
              <p:spPr>
                <a:xfrm>
                  <a:off x="4835867" y="3290290"/>
                  <a:ext cx="4788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15956BAC-77DD-4BE5-93F0-2CA8C0FC27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867" y="3290290"/>
                  <a:ext cx="47884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42E54A1E-11AD-4CFF-9A9A-6CCF70723FC4}"/>
                    </a:ext>
                  </a:extLst>
                </p:cNvPr>
                <p:cNvSpPr txBox="1"/>
                <p:nvPr/>
              </p:nvSpPr>
              <p:spPr>
                <a:xfrm>
                  <a:off x="795616" y="3363323"/>
                  <a:ext cx="13492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42E54A1E-11AD-4CFF-9A9A-6CCF70723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16" y="3363323"/>
                  <a:ext cx="1349280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D8537304-7AB3-4203-911F-689FB17A953A}"/>
                    </a:ext>
                  </a:extLst>
                </p:cNvPr>
                <p:cNvSpPr txBox="1"/>
                <p:nvPr/>
              </p:nvSpPr>
              <p:spPr>
                <a:xfrm>
                  <a:off x="1937392" y="3363291"/>
                  <a:ext cx="11185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then</m:t>
                        </m:r>
                        <m:r>
                          <m:rPr>
                            <m:nor/>
                          </m:rP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D8537304-7AB3-4203-911F-689FB17A9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392" y="3363291"/>
                  <a:ext cx="1118511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667DD61D-0898-46C0-8F5C-E8B45DE17535}"/>
                    </a:ext>
                  </a:extLst>
                </p:cNvPr>
                <p:cNvSpPr txBox="1"/>
                <p:nvPr/>
              </p:nvSpPr>
              <p:spPr>
                <a:xfrm>
                  <a:off x="1987178" y="3648132"/>
                  <a:ext cx="10603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m:rPr>
                            <m:nor/>
                          </m:rP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667DD61D-0898-46C0-8F5C-E8B45DE17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7178" y="3648132"/>
                  <a:ext cx="1060355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3047533" y="2976996"/>
                  <a:ext cx="156119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split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533" y="2976996"/>
                  <a:ext cx="1561197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AD4C740B-7C85-4212-84B5-E92E796A86AF}"/>
              </a:ext>
            </a:extLst>
          </p:cNvPr>
          <p:cNvCxnSpPr>
            <a:cxnSpLocks/>
          </p:cNvCxnSpPr>
          <p:nvPr/>
        </p:nvCxnSpPr>
        <p:spPr>
          <a:xfrm>
            <a:off x="8786482" y="3627574"/>
            <a:ext cx="0" cy="5757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7134567" y="2419034"/>
            <a:ext cx="3264190" cy="1659184"/>
            <a:chOff x="6777767" y="2729570"/>
            <a:chExt cx="3264190" cy="1659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文本框 243">
                  <a:extLst>
                    <a:ext uri="{FF2B5EF4-FFF2-40B4-BE49-F238E27FC236}">
                      <a16:creationId xmlns:a16="http://schemas.microsoft.com/office/drawing/2014/main" id="{E6375AC8-E053-42A0-9BDA-81599769D66E}"/>
                    </a:ext>
                  </a:extLst>
                </p:cNvPr>
                <p:cNvSpPr txBox="1"/>
                <p:nvPr/>
              </p:nvSpPr>
              <p:spPr>
                <a:xfrm>
                  <a:off x="9191468" y="3659622"/>
                  <a:ext cx="85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≔2</m:t>
                        </m:r>
                      </m:oMath>
                    </m:oMathPara>
                  </a14:m>
                  <a:endPara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4" name="文本框 243">
                  <a:extLst>
                    <a:ext uri="{FF2B5EF4-FFF2-40B4-BE49-F238E27FC236}">
                      <a16:creationId xmlns:a16="http://schemas.microsoft.com/office/drawing/2014/main" id="{E6375AC8-E053-42A0-9BDA-81599769D6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1468" y="3659622"/>
                  <a:ext cx="8504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id="{5C6DB469-E74F-474E-B232-DE3FF92270E9}"/>
                </a:ext>
              </a:extLst>
            </p:cNvPr>
            <p:cNvCxnSpPr>
              <a:cxnSpLocks/>
              <a:stCxn id="249" idx="3"/>
              <a:endCxn id="250" idx="0"/>
            </p:cNvCxnSpPr>
            <p:nvPr/>
          </p:nvCxnSpPr>
          <p:spPr>
            <a:xfrm flipH="1">
              <a:off x="7686901" y="2885271"/>
              <a:ext cx="712893" cy="63373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>
              <a:extLst>
                <a:ext uri="{FF2B5EF4-FFF2-40B4-BE49-F238E27FC236}">
                  <a16:creationId xmlns:a16="http://schemas.microsoft.com/office/drawing/2014/main" id="{865FD987-0FCE-4526-A1D0-C6558A942229}"/>
                </a:ext>
              </a:extLst>
            </p:cNvPr>
            <p:cNvCxnSpPr>
              <a:cxnSpLocks/>
              <a:stCxn id="249" idx="5"/>
              <a:endCxn id="251" idx="0"/>
            </p:cNvCxnSpPr>
            <p:nvPr/>
          </p:nvCxnSpPr>
          <p:spPr>
            <a:xfrm>
              <a:off x="8459572" y="2885271"/>
              <a:ext cx="713294" cy="64234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文本框 246">
                  <a:extLst>
                    <a:ext uri="{FF2B5EF4-FFF2-40B4-BE49-F238E27FC236}">
                      <a16:creationId xmlns:a16="http://schemas.microsoft.com/office/drawing/2014/main" id="{D7B4BD0A-2408-4501-AA2F-C44BAD4461AE}"/>
                    </a:ext>
                  </a:extLst>
                </p:cNvPr>
                <p:cNvSpPr txBox="1"/>
                <p:nvPr/>
              </p:nvSpPr>
              <p:spPr>
                <a:xfrm>
                  <a:off x="6777767" y="3671958"/>
                  <a:ext cx="85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≔1</m:t>
                        </m:r>
                      </m:oMath>
                    </m:oMathPara>
                  </a14:m>
                  <a:endPara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7" name="文本框 246">
                  <a:extLst>
                    <a:ext uri="{FF2B5EF4-FFF2-40B4-BE49-F238E27FC236}">
                      <a16:creationId xmlns:a16="http://schemas.microsoft.com/office/drawing/2014/main" id="{D7B4BD0A-2408-4501-AA2F-C44BAD446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67" y="3671958"/>
                  <a:ext cx="8504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AC8F2041-1451-44BA-8E93-3ED593DF5F15}"/>
                </a:ext>
              </a:extLst>
            </p:cNvPr>
            <p:cNvSpPr/>
            <p:nvPr/>
          </p:nvSpPr>
          <p:spPr>
            <a:xfrm>
              <a:off x="8387414" y="2816713"/>
              <a:ext cx="84537" cy="803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AE8FD931-5DA5-4CAA-B621-8D469FBF36DE}"/>
                </a:ext>
              </a:extLst>
            </p:cNvPr>
            <p:cNvSpPr/>
            <p:nvPr/>
          </p:nvSpPr>
          <p:spPr>
            <a:xfrm>
              <a:off x="7644631" y="3519003"/>
              <a:ext cx="84537" cy="803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A30AE1E4-0196-4145-9A1B-1618BA5BA550}"/>
                </a:ext>
              </a:extLst>
            </p:cNvPr>
            <p:cNvSpPr/>
            <p:nvPr/>
          </p:nvSpPr>
          <p:spPr>
            <a:xfrm>
              <a:off x="9130597" y="3527620"/>
              <a:ext cx="84537" cy="803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2" name="椭圆 251">
              <a:extLst>
                <a:ext uri="{FF2B5EF4-FFF2-40B4-BE49-F238E27FC236}">
                  <a16:creationId xmlns:a16="http://schemas.microsoft.com/office/drawing/2014/main" id="{E7ECC164-6C5B-41E0-8C5C-2A8F754F0DD6}"/>
                </a:ext>
              </a:extLst>
            </p:cNvPr>
            <p:cNvSpPr/>
            <p:nvPr/>
          </p:nvSpPr>
          <p:spPr>
            <a:xfrm>
              <a:off x="7644631" y="4175070"/>
              <a:ext cx="84537" cy="803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52F2BA05-A6CB-4BFA-B1B5-B4DCE15CE1DA}"/>
                </a:ext>
              </a:extLst>
            </p:cNvPr>
            <p:cNvSpPr/>
            <p:nvPr/>
          </p:nvSpPr>
          <p:spPr>
            <a:xfrm>
              <a:off x="9130597" y="4183687"/>
              <a:ext cx="84537" cy="803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7E8874AA-8D59-40E6-B126-C9BAC9F3A05C}"/>
                </a:ext>
              </a:extLst>
            </p:cNvPr>
            <p:cNvCxnSpPr>
              <a:stCxn id="250" idx="4"/>
              <a:endCxn id="252" idx="0"/>
            </p:cNvCxnSpPr>
            <p:nvPr/>
          </p:nvCxnSpPr>
          <p:spPr>
            <a:xfrm>
              <a:off x="7686901" y="3599324"/>
              <a:ext cx="0" cy="57574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BFD577FC-D361-4D69-A5D5-416FF20E8849}"/>
                </a:ext>
              </a:extLst>
            </p:cNvPr>
            <p:cNvCxnSpPr>
              <a:stCxn id="251" idx="4"/>
              <a:endCxn id="253" idx="0"/>
            </p:cNvCxnSpPr>
            <p:nvPr/>
          </p:nvCxnSpPr>
          <p:spPr>
            <a:xfrm>
              <a:off x="9172866" y="3607941"/>
              <a:ext cx="0" cy="57574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653B65C1-EA48-4168-A979-C6655508C8AA}"/>
                </a:ext>
              </a:extLst>
            </p:cNvPr>
            <p:cNvSpPr/>
            <p:nvPr/>
          </p:nvSpPr>
          <p:spPr>
            <a:xfrm>
              <a:off x="7394603" y="3385638"/>
              <a:ext cx="2070157" cy="347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351FAC91-CD11-4A44-851E-6CCA0A166FB0}"/>
                </a:ext>
              </a:extLst>
            </p:cNvPr>
            <p:cNvSpPr/>
            <p:nvPr/>
          </p:nvSpPr>
          <p:spPr>
            <a:xfrm>
              <a:off x="7394603" y="4041707"/>
              <a:ext cx="2070157" cy="347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4BBCCBA8-88ED-4DD7-8E99-6A5DF725F3DE}"/>
                </a:ext>
              </a:extLst>
            </p:cNvPr>
            <p:cNvSpPr/>
            <p:nvPr/>
          </p:nvSpPr>
          <p:spPr>
            <a:xfrm>
              <a:off x="7394603" y="2729570"/>
              <a:ext cx="2070157" cy="347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4799DF10-538A-4F64-BFF5-D6480387F980}"/>
                  </a:ext>
                </a:extLst>
              </p:cNvPr>
              <p:cNvSpPr txBox="1"/>
              <p:nvPr/>
            </p:nvSpPr>
            <p:spPr>
              <a:xfrm>
                <a:off x="8054525" y="3715840"/>
                <a:ext cx="7377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4799DF10-538A-4F64-BFF5-D6480387F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25" y="3715840"/>
                <a:ext cx="73770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4799DF10-538A-4F64-BFF5-D6480387F980}"/>
                  </a:ext>
                </a:extLst>
              </p:cNvPr>
              <p:cNvSpPr txBox="1"/>
              <p:nvPr/>
            </p:nvSpPr>
            <p:spPr>
              <a:xfrm>
                <a:off x="8785931" y="3716733"/>
                <a:ext cx="7377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4799DF10-538A-4F64-BFF5-D6480387F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931" y="3716733"/>
                <a:ext cx="737701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6920387" y="4078217"/>
            <a:ext cx="1866095" cy="2000579"/>
            <a:chOff x="6563587" y="4388753"/>
            <a:chExt cx="1866095" cy="2000579"/>
          </a:xfrm>
        </p:grpSpPr>
        <p:cxnSp>
          <p:nvCxnSpPr>
            <p:cNvPr id="280" name="直接箭头连接符 279">
              <a:extLst>
                <a:ext uri="{FF2B5EF4-FFF2-40B4-BE49-F238E27FC236}">
                  <a16:creationId xmlns:a16="http://schemas.microsoft.com/office/drawing/2014/main" id="{DC637752-BBF1-42ED-A324-B7BC61DC14B7}"/>
                </a:ext>
              </a:extLst>
            </p:cNvPr>
            <p:cNvCxnSpPr>
              <a:cxnSpLocks/>
              <a:stCxn id="261" idx="4"/>
              <a:endCxn id="262" idx="0"/>
            </p:cNvCxnSpPr>
            <p:nvPr/>
          </p:nvCxnSpPr>
          <p:spPr>
            <a:xfrm flipH="1">
              <a:off x="7314186" y="4388753"/>
              <a:ext cx="1115496" cy="38324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F2B6C7CA-FFFC-4313-9AED-E8F6E9A4F0FD}"/>
                    </a:ext>
                  </a:extLst>
                </p:cNvPr>
                <p:cNvSpPr txBox="1"/>
                <p:nvPr/>
              </p:nvSpPr>
              <p:spPr>
                <a:xfrm>
                  <a:off x="6563587" y="5672953"/>
                  <a:ext cx="47884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F2B6C7CA-FFFC-4313-9AED-E8F6E9A4F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3587" y="5672953"/>
                  <a:ext cx="47884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文本框 242">
                  <a:extLst>
                    <a:ext uri="{FF2B5EF4-FFF2-40B4-BE49-F238E27FC236}">
                      <a16:creationId xmlns:a16="http://schemas.microsoft.com/office/drawing/2014/main" id="{51997D28-F90F-42AD-80AC-4BB603F56821}"/>
                    </a:ext>
                  </a:extLst>
                </p:cNvPr>
                <p:cNvSpPr txBox="1"/>
                <p:nvPr/>
              </p:nvSpPr>
              <p:spPr>
                <a:xfrm>
                  <a:off x="6570514" y="5053304"/>
                  <a:ext cx="473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3" name="文本框 242">
                  <a:extLst>
                    <a:ext uri="{FF2B5EF4-FFF2-40B4-BE49-F238E27FC236}">
                      <a16:creationId xmlns:a16="http://schemas.microsoft.com/office/drawing/2014/main" id="{51997D28-F90F-42AD-80AC-4BB603F568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514" y="5053304"/>
                  <a:ext cx="47352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BA5709F5-B9B9-41EE-AE3A-B4189BB3244E}"/>
                </a:ext>
              </a:extLst>
            </p:cNvPr>
            <p:cNvSpPr/>
            <p:nvPr/>
          </p:nvSpPr>
          <p:spPr>
            <a:xfrm>
              <a:off x="7293597" y="5582678"/>
              <a:ext cx="84537" cy="803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58" name="直接箭头连接符 257">
              <a:extLst>
                <a:ext uri="{FF2B5EF4-FFF2-40B4-BE49-F238E27FC236}">
                  <a16:creationId xmlns:a16="http://schemas.microsoft.com/office/drawing/2014/main" id="{40D39C41-2AA9-4959-9422-BA36F1E880C9}"/>
                </a:ext>
              </a:extLst>
            </p:cNvPr>
            <p:cNvCxnSpPr>
              <a:cxnSpLocks/>
              <a:stCxn id="262" idx="4"/>
              <a:endCxn id="283" idx="0"/>
            </p:cNvCxnSpPr>
            <p:nvPr/>
          </p:nvCxnSpPr>
          <p:spPr>
            <a:xfrm>
              <a:off x="7314186" y="5119041"/>
              <a:ext cx="3676" cy="30359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E6FF0A0B-AB86-46D3-A48B-9BD462B4581D}"/>
                </a:ext>
              </a:extLst>
            </p:cNvPr>
            <p:cNvSpPr/>
            <p:nvPr/>
          </p:nvSpPr>
          <p:spPr>
            <a:xfrm>
              <a:off x="6817781" y="4771994"/>
              <a:ext cx="992811" cy="347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2E7F6D98-2D57-4D4B-B04A-B329959B3971}"/>
                </a:ext>
              </a:extLst>
            </p:cNvPr>
            <p:cNvSpPr/>
            <p:nvPr/>
          </p:nvSpPr>
          <p:spPr>
            <a:xfrm>
              <a:off x="7293597" y="6204834"/>
              <a:ext cx="84537" cy="803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66" name="直接箭头连接符 265">
              <a:extLst>
                <a:ext uri="{FF2B5EF4-FFF2-40B4-BE49-F238E27FC236}">
                  <a16:creationId xmlns:a16="http://schemas.microsoft.com/office/drawing/2014/main" id="{B1C965C9-49DD-4D1A-B080-7C4548B08881}"/>
                </a:ext>
              </a:extLst>
            </p:cNvPr>
            <p:cNvCxnSpPr>
              <a:cxnSpLocks/>
              <a:stCxn id="283" idx="4"/>
              <a:endCxn id="284" idx="0"/>
            </p:cNvCxnSpPr>
            <p:nvPr/>
          </p:nvCxnSpPr>
          <p:spPr>
            <a:xfrm>
              <a:off x="7317862" y="5769684"/>
              <a:ext cx="5322" cy="272601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365F1A60-EC28-4FE3-8456-7ECC063A49D2}"/>
                </a:ext>
              </a:extLst>
            </p:cNvPr>
            <p:cNvSpPr/>
            <p:nvPr/>
          </p:nvSpPr>
          <p:spPr>
            <a:xfrm>
              <a:off x="7286121" y="4907906"/>
              <a:ext cx="84537" cy="803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3" name="椭圆 282">
              <a:extLst>
                <a:ext uri="{FF2B5EF4-FFF2-40B4-BE49-F238E27FC236}">
                  <a16:creationId xmlns:a16="http://schemas.microsoft.com/office/drawing/2014/main" id="{EC11D29F-593C-4A43-A7AE-2F2C09FFEBCD}"/>
                </a:ext>
              </a:extLst>
            </p:cNvPr>
            <p:cNvSpPr/>
            <p:nvPr/>
          </p:nvSpPr>
          <p:spPr>
            <a:xfrm>
              <a:off x="6821457" y="5422637"/>
              <a:ext cx="992811" cy="347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4" name="椭圆 283">
              <a:extLst>
                <a:ext uri="{FF2B5EF4-FFF2-40B4-BE49-F238E27FC236}">
                  <a16:creationId xmlns:a16="http://schemas.microsoft.com/office/drawing/2014/main" id="{4995F6CB-1099-43B3-AD15-D539C5C11A0F}"/>
                </a:ext>
              </a:extLst>
            </p:cNvPr>
            <p:cNvSpPr/>
            <p:nvPr/>
          </p:nvSpPr>
          <p:spPr>
            <a:xfrm>
              <a:off x="6826778" y="6042285"/>
              <a:ext cx="992811" cy="347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文本框 305">
                  <a:extLst>
                    <a:ext uri="{FF2B5EF4-FFF2-40B4-BE49-F238E27FC236}">
                      <a16:creationId xmlns:a16="http://schemas.microsoft.com/office/drawing/2014/main" id="{4799DF10-538A-4F64-BFF5-D6480387F980}"/>
                    </a:ext>
                  </a:extLst>
                </p:cNvPr>
                <p:cNvSpPr txBox="1"/>
                <p:nvPr/>
              </p:nvSpPr>
              <p:spPr>
                <a:xfrm>
                  <a:off x="6657894" y="4459412"/>
                  <a:ext cx="807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06" name="文本框 305">
                  <a:extLst>
                    <a:ext uri="{FF2B5EF4-FFF2-40B4-BE49-F238E27FC236}">
                      <a16:creationId xmlns:a16="http://schemas.microsoft.com/office/drawing/2014/main" id="{4799DF10-538A-4F64-BFF5-D6480387F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7894" y="4459412"/>
                  <a:ext cx="80720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8786482" y="4078217"/>
            <a:ext cx="2150604" cy="2009974"/>
            <a:chOff x="8429682" y="4388753"/>
            <a:chExt cx="2150604" cy="2009974"/>
          </a:xfrm>
        </p:grpSpPr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3A7975CE-E50E-4D66-838C-D3537C0A64F2}"/>
                </a:ext>
              </a:extLst>
            </p:cNvPr>
            <p:cNvCxnSpPr>
              <a:cxnSpLocks/>
              <a:stCxn id="261" idx="4"/>
              <a:endCxn id="282" idx="0"/>
            </p:cNvCxnSpPr>
            <p:nvPr/>
          </p:nvCxnSpPr>
          <p:spPr>
            <a:xfrm>
              <a:off x="8429682" y="4388753"/>
              <a:ext cx="1104326" cy="37874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文本框 239">
                  <a:extLst>
                    <a:ext uri="{FF2B5EF4-FFF2-40B4-BE49-F238E27FC236}">
                      <a16:creationId xmlns:a16="http://schemas.microsoft.com/office/drawing/2014/main" id="{E7E9D168-DC7E-4F4D-8929-096B0B617092}"/>
                    </a:ext>
                  </a:extLst>
                </p:cNvPr>
                <p:cNvSpPr txBox="1"/>
                <p:nvPr/>
              </p:nvSpPr>
              <p:spPr>
                <a:xfrm>
                  <a:off x="9904814" y="5672953"/>
                  <a:ext cx="4788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40" name="文本框 239">
                  <a:extLst>
                    <a:ext uri="{FF2B5EF4-FFF2-40B4-BE49-F238E27FC236}">
                      <a16:creationId xmlns:a16="http://schemas.microsoft.com/office/drawing/2014/main" id="{E7E9D168-DC7E-4F4D-8929-096B0B6170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4814" y="5672953"/>
                  <a:ext cx="47884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2EB39DE1-F65D-4A8B-8E9B-8E84A3E88745}"/>
                    </a:ext>
                  </a:extLst>
                </p:cNvPr>
                <p:cNvSpPr txBox="1"/>
                <p:nvPr/>
              </p:nvSpPr>
              <p:spPr>
                <a:xfrm>
                  <a:off x="9821686" y="5047989"/>
                  <a:ext cx="4788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2EB39DE1-F65D-4A8B-8E9B-8E84A3E88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1686" y="5047989"/>
                  <a:ext cx="47884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163A57D3-5BA3-4C98-A18B-01C807273C7A}"/>
                </a:ext>
              </a:extLst>
            </p:cNvPr>
            <p:cNvSpPr/>
            <p:nvPr/>
          </p:nvSpPr>
          <p:spPr>
            <a:xfrm>
              <a:off x="9473735" y="5560400"/>
              <a:ext cx="84537" cy="803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59" name="直接箭头连接符 258">
              <a:extLst>
                <a:ext uri="{FF2B5EF4-FFF2-40B4-BE49-F238E27FC236}">
                  <a16:creationId xmlns:a16="http://schemas.microsoft.com/office/drawing/2014/main" id="{3DD90B3B-4E35-4E3A-90D3-6E38EE179902}"/>
                </a:ext>
              </a:extLst>
            </p:cNvPr>
            <p:cNvCxnSpPr>
              <a:cxnSpLocks/>
              <a:stCxn id="282" idx="4"/>
              <a:endCxn id="287" idx="0"/>
            </p:cNvCxnSpPr>
            <p:nvPr/>
          </p:nvCxnSpPr>
          <p:spPr>
            <a:xfrm>
              <a:off x="9534007" y="5114540"/>
              <a:ext cx="0" cy="3174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361C3A65-CACD-4AF8-9969-21B687F1A6A9}"/>
                </a:ext>
              </a:extLst>
            </p:cNvPr>
            <p:cNvSpPr/>
            <p:nvPr/>
          </p:nvSpPr>
          <p:spPr>
            <a:xfrm>
              <a:off x="9473735" y="6182556"/>
              <a:ext cx="84537" cy="803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67" name="直接箭头连接符 266">
              <a:extLst>
                <a:ext uri="{FF2B5EF4-FFF2-40B4-BE49-F238E27FC236}">
                  <a16:creationId xmlns:a16="http://schemas.microsoft.com/office/drawing/2014/main" id="{C92216BC-FB2C-4477-B219-7E916842F4DA}"/>
                </a:ext>
              </a:extLst>
            </p:cNvPr>
            <p:cNvCxnSpPr>
              <a:cxnSpLocks/>
              <a:stCxn id="287" idx="4"/>
              <a:endCxn id="288" idx="0"/>
            </p:cNvCxnSpPr>
            <p:nvPr/>
          </p:nvCxnSpPr>
          <p:spPr>
            <a:xfrm>
              <a:off x="9534007" y="5779080"/>
              <a:ext cx="5322" cy="272601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695E1C61-BC3E-43D5-AE41-4F23B459DE85}"/>
                </a:ext>
              </a:extLst>
            </p:cNvPr>
            <p:cNvSpPr/>
            <p:nvPr/>
          </p:nvSpPr>
          <p:spPr>
            <a:xfrm>
              <a:off x="9491740" y="4902383"/>
              <a:ext cx="84537" cy="803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2" name="椭圆 281">
              <a:extLst>
                <a:ext uri="{FF2B5EF4-FFF2-40B4-BE49-F238E27FC236}">
                  <a16:creationId xmlns:a16="http://schemas.microsoft.com/office/drawing/2014/main" id="{C5914DD9-B1F8-439B-8919-C81463D4FD48}"/>
                </a:ext>
              </a:extLst>
            </p:cNvPr>
            <p:cNvSpPr/>
            <p:nvPr/>
          </p:nvSpPr>
          <p:spPr>
            <a:xfrm>
              <a:off x="9037602" y="4767493"/>
              <a:ext cx="992811" cy="347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7" name="椭圆 286">
              <a:extLst>
                <a:ext uri="{FF2B5EF4-FFF2-40B4-BE49-F238E27FC236}">
                  <a16:creationId xmlns:a16="http://schemas.microsoft.com/office/drawing/2014/main" id="{77701342-B1BA-4E3B-A399-5423C22D6AC5}"/>
                </a:ext>
              </a:extLst>
            </p:cNvPr>
            <p:cNvSpPr/>
            <p:nvPr/>
          </p:nvSpPr>
          <p:spPr>
            <a:xfrm>
              <a:off x="9037602" y="5432033"/>
              <a:ext cx="992811" cy="347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8" name="椭圆 287">
              <a:extLst>
                <a:ext uri="{FF2B5EF4-FFF2-40B4-BE49-F238E27FC236}">
                  <a16:creationId xmlns:a16="http://schemas.microsoft.com/office/drawing/2014/main" id="{56BB5849-9AD4-4217-ACD8-9FC96FDCD3C1}"/>
                </a:ext>
              </a:extLst>
            </p:cNvPr>
            <p:cNvSpPr/>
            <p:nvPr/>
          </p:nvSpPr>
          <p:spPr>
            <a:xfrm>
              <a:off x="9042924" y="6051680"/>
              <a:ext cx="992811" cy="3470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文本框 306">
                  <a:extLst>
                    <a:ext uri="{FF2B5EF4-FFF2-40B4-BE49-F238E27FC236}">
                      <a16:creationId xmlns:a16="http://schemas.microsoft.com/office/drawing/2014/main" id="{4799DF10-538A-4F64-BFF5-D6480387F980}"/>
                    </a:ext>
                  </a:extLst>
                </p:cNvPr>
                <p:cNvSpPr txBox="1"/>
                <p:nvPr/>
              </p:nvSpPr>
              <p:spPr>
                <a:xfrm>
                  <a:off x="9773077" y="4554167"/>
                  <a:ext cx="807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07" name="文本框 306">
                  <a:extLst>
                    <a:ext uri="{FF2B5EF4-FFF2-40B4-BE49-F238E27FC236}">
                      <a16:creationId xmlns:a16="http://schemas.microsoft.com/office/drawing/2014/main" id="{4799DF10-538A-4F64-BFF5-D6480387F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077" y="4554167"/>
                  <a:ext cx="80720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1296954" y="5026575"/>
            <a:ext cx="8964660" cy="1215577"/>
            <a:chOff x="781534" y="4833258"/>
            <a:chExt cx="8964660" cy="1215577"/>
          </a:xfrm>
        </p:grpSpPr>
        <p:sp>
          <p:nvSpPr>
            <p:cNvPr id="8" name="线形标注 1 7"/>
            <p:cNvSpPr/>
            <p:nvPr/>
          </p:nvSpPr>
          <p:spPr>
            <a:xfrm flipH="1">
              <a:off x="781534" y="5395720"/>
              <a:ext cx="5086427" cy="653115"/>
            </a:xfrm>
            <a:prstGeom prst="borderCallout1">
              <a:avLst>
                <a:gd name="adj1" fmla="val 21796"/>
                <a:gd name="adj2" fmla="val -135"/>
                <a:gd name="adj3" fmla="val -84181"/>
                <a:gd name="adj4" fmla="val -13442"/>
              </a:avLst>
            </a:prstGeom>
            <a:solidFill>
              <a:srgbClr val="FEE598"/>
            </a:solidFill>
            <a:ln>
              <a:solidFill>
                <a:srgbClr val="6B8F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The executions always take the </a:t>
              </a:r>
              <a:r>
                <a:rPr lang="en-US" altLang="zh-CN" sz="2000" dirty="0">
                  <a:solidFill>
                    <a:srgbClr val="FF0000"/>
                  </a:solidFill>
                </a:rPr>
                <a:t>same branch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 from states in the same partition.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5867962" y="4833258"/>
              <a:ext cx="3878232" cy="754162"/>
            </a:xfrm>
            <a:prstGeom prst="line">
              <a:avLst/>
            </a:prstGeom>
            <a:ln w="12700">
              <a:solidFill>
                <a:srgbClr val="6B8F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663318" y="2698284"/>
            <a:ext cx="4608478" cy="1521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1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/>
      <p:bldP spid="304" grpId="0"/>
      <p:bldP spid="3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Randomized Programs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Probabilistic choice: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176952" y="2475788"/>
                <a:ext cx="2635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≔1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≔2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952" y="2475788"/>
                <a:ext cx="2635978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817919" y="5248970"/>
            <a:ext cx="3041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final state distribution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6897" y="3133729"/>
            <a:ext cx="3619814" cy="2080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78017" y="5838778"/>
                <a:ext cx="768667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zh-CN" dirty="0"/>
                  <a:t>: Run the program </a:t>
                </a:r>
                <a:r>
                  <a:rPr lang="en-US" altLang="zh-CN" b="1" dirty="0"/>
                  <a:t>many times</a:t>
                </a:r>
                <a:r>
                  <a:rPr lang="en-US" altLang="zh-CN" dirty="0"/>
                  <a:t>, about half of them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17" y="5838778"/>
                <a:ext cx="7686674" cy="392993"/>
              </a:xfrm>
              <a:prstGeom prst="rect">
                <a:avLst/>
              </a:prstGeom>
              <a:blipFill>
                <a:blip r:embed="rId9"/>
                <a:stretch>
                  <a:fillRect t="-312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978016" y="6290769"/>
                <a:ext cx="8141708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en-US" altLang="zh-CN" dirty="0"/>
                  <a:t>: Run the program </a:t>
                </a:r>
                <a:r>
                  <a:rPr lang="en-US" altLang="zh-CN" b="1" dirty="0"/>
                  <a:t>many times</a:t>
                </a:r>
                <a:r>
                  <a:rPr lang="en-US" altLang="zh-CN" dirty="0"/>
                  <a:t>, the average value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about 1.5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16" y="6290769"/>
                <a:ext cx="8141708" cy="392993"/>
              </a:xfrm>
              <a:prstGeom prst="rect">
                <a:avLst/>
              </a:prstGeom>
              <a:blipFill>
                <a:blip r:embed="rId10"/>
                <a:stretch>
                  <a:fillRect t="-312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1E91DE03-2FC9-40D5-B45B-2675A27DE646}"/>
              </a:ext>
            </a:extLst>
          </p:cNvPr>
          <p:cNvGrpSpPr/>
          <p:nvPr/>
        </p:nvGrpSpPr>
        <p:grpSpPr>
          <a:xfrm>
            <a:off x="4240227" y="3141345"/>
            <a:ext cx="1720735" cy="904103"/>
            <a:chOff x="4240227" y="3141345"/>
            <a:chExt cx="1720735" cy="904103"/>
          </a:xfrm>
        </p:grpSpPr>
        <p:sp>
          <p:nvSpPr>
            <p:cNvPr id="14" name="文本框 13"/>
            <p:cNvSpPr txBox="1"/>
            <p:nvPr/>
          </p:nvSpPr>
          <p:spPr>
            <a:xfrm>
              <a:off x="4650988" y="3334236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coin flip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右大括号 5">
              <a:extLst>
                <a:ext uri="{FF2B5EF4-FFF2-40B4-BE49-F238E27FC236}">
                  <a16:creationId xmlns:a16="http://schemas.microsoft.com/office/drawing/2014/main" id="{99330303-3E74-4613-BB82-B2A01A91CE7C}"/>
                </a:ext>
              </a:extLst>
            </p:cNvPr>
            <p:cNvSpPr/>
            <p:nvPr/>
          </p:nvSpPr>
          <p:spPr>
            <a:xfrm>
              <a:off x="4240227" y="3141345"/>
              <a:ext cx="347957" cy="904103"/>
            </a:xfrm>
            <a:prstGeom prst="rightBrace">
              <a:avLst>
                <a:gd name="adj1" fmla="val 24612"/>
                <a:gd name="adj2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CE0315D-6D76-44D8-AAB7-584737579B53}"/>
              </a:ext>
            </a:extLst>
          </p:cNvPr>
          <p:cNvSpPr txBox="1"/>
          <p:nvPr/>
        </p:nvSpPr>
        <p:spPr>
          <a:xfrm>
            <a:off x="897837" y="312247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Execution:</a:t>
            </a:r>
            <a:endParaRPr lang="zh-CN" altLang="en-US" sz="20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B94938-38C0-44ED-872E-EFE6A17993D7}"/>
              </a:ext>
            </a:extLst>
          </p:cNvPr>
          <p:cNvGrpSpPr/>
          <p:nvPr/>
        </p:nvGrpSpPr>
        <p:grpSpPr>
          <a:xfrm>
            <a:off x="6767149" y="1804494"/>
            <a:ext cx="5238057" cy="2964924"/>
            <a:chOff x="6953942" y="1809377"/>
            <a:chExt cx="5238057" cy="2964924"/>
          </a:xfrm>
        </p:grpSpPr>
        <p:sp>
          <p:nvSpPr>
            <p:cNvPr id="16" name="文本框 15"/>
            <p:cNvSpPr txBox="1"/>
            <p:nvPr/>
          </p:nvSpPr>
          <p:spPr>
            <a:xfrm>
              <a:off x="7361134" y="1866980"/>
              <a:ext cx="4288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One-dimensional random walk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7361134" y="2467126"/>
                  <a:ext cx="4266745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≔0;</m:t>
                        </m:r>
                      </m:oMath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𝐰𝐡𝐢𝐥𝐞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&gt;−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{</m:t>
                        </m:r>
                      </m:oMath>
                      <m:oMath xmlns:m="http://schemas.openxmlformats.org/officeDocument/2006/math"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−1;</m:t>
                        </m:r>
                      </m:oMath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altLang="zh-CN" sz="2400" b="0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134" y="2467126"/>
                  <a:ext cx="4266745" cy="1569660"/>
                </a:xfrm>
                <a:prstGeom prst="rect">
                  <a:avLst/>
                </a:prstGeom>
                <a:blipFill>
                  <a:blip r:embed="rId11"/>
                  <a:stretch>
                    <a:fillRect b="-46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C6752138-9431-4834-83AD-6EE130DA33B6}"/>
                </a:ext>
              </a:extLst>
            </p:cNvPr>
            <p:cNvSpPr/>
            <p:nvPr/>
          </p:nvSpPr>
          <p:spPr>
            <a:xfrm>
              <a:off x="6953942" y="1809377"/>
              <a:ext cx="5238057" cy="29649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B447836-8A79-4441-B5AD-B6E2C17DC1C7}"/>
                    </a:ext>
                  </a:extLst>
                </p:cNvPr>
                <p:cNvSpPr txBox="1"/>
                <p:nvPr/>
              </p:nvSpPr>
              <p:spPr>
                <a:xfrm>
                  <a:off x="7134345" y="4224744"/>
                  <a:ext cx="500893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/>
                    <a:t>The final state distribution satisfies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E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B447836-8A79-4441-B5AD-B6E2C17DC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345" y="4224744"/>
                  <a:ext cx="5008935" cy="400110"/>
                </a:xfrm>
                <a:prstGeom prst="rect">
                  <a:avLst/>
                </a:prstGeom>
                <a:blipFill>
                  <a:blip r:embed="rId12"/>
                  <a:stretch>
                    <a:fillRect l="-1340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604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" grpId="0"/>
      <p:bldP spid="17" grpId="0"/>
      <p:bldP spid="18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split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3333FF"/>
                    </a:solidFill>
                  </a:rPr>
                  <a:t> </a:t>
                </a:r>
                <a:r>
                  <a:rPr lang="en-US" altLang="zh-CN" dirty="0"/>
                  <a:t>Statement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C3E139B-FBBA-4D25-B9FB-CD9F5179C5DF}"/>
                  </a:ext>
                </a:extLst>
              </p:cNvPr>
              <p:cNvSpPr txBox="1"/>
              <p:nvPr/>
            </p:nvSpPr>
            <p:spPr>
              <a:xfrm>
                <a:off x="7726069" y="4266231"/>
                <a:ext cx="2460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∧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⌈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⌉</m:t>
                          </m:r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⨁ 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∧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⌈¬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⌉</m:t>
                          </m:r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C3E139B-FBBA-4D25-B9FB-CD9F5179C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069" y="4266231"/>
                <a:ext cx="246011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4799DF10-538A-4F64-BFF5-D6480387F980}"/>
                  </a:ext>
                </a:extLst>
              </p:cNvPr>
              <p:cNvSpPr txBox="1"/>
              <p:nvPr/>
            </p:nvSpPr>
            <p:spPr>
              <a:xfrm>
                <a:off x="4595149" y="5124603"/>
                <a:ext cx="873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𝐼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∧</m:t>
                      </m:r>
                      <m:d>
                        <m:dPr>
                          <m:begChr m:val="⌈"/>
                          <m:endChr m:val="⌉"/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4799DF10-538A-4F64-BFF5-D6480387F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149" y="5124603"/>
                <a:ext cx="8731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81E829F6-5081-4CAA-817F-C5DCC1229204}"/>
                  </a:ext>
                </a:extLst>
              </p:cNvPr>
              <p:cNvSpPr txBox="1"/>
              <p:nvPr/>
            </p:nvSpPr>
            <p:spPr>
              <a:xfrm>
                <a:off x="8140045" y="5157996"/>
                <a:ext cx="1046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𝐼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∧</m:t>
                      </m:r>
                      <m:d>
                        <m:dPr>
                          <m:begChr m:val="⌈"/>
                          <m:endChr m:val="⌉"/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¬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81E829F6-5081-4CAA-817F-C5DCC1229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45" y="5157996"/>
                <a:ext cx="10463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6D00F359-6337-47D2-89A2-3864B416A25E}"/>
              </a:ext>
            </a:extLst>
          </p:cNvPr>
          <p:cNvGrpSpPr/>
          <p:nvPr/>
        </p:nvGrpSpPr>
        <p:grpSpPr>
          <a:xfrm>
            <a:off x="3380585" y="5556572"/>
            <a:ext cx="2658743" cy="488102"/>
            <a:chOff x="4780176" y="5575233"/>
            <a:chExt cx="2658743" cy="488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C1B21F3B-1F8C-40CF-81D7-5FBB9D5223FE}"/>
                    </a:ext>
                  </a:extLst>
                </p:cNvPr>
                <p:cNvSpPr txBox="1"/>
                <p:nvPr/>
              </p:nvSpPr>
              <p:spPr>
                <a:xfrm>
                  <a:off x="4780176" y="5580564"/>
                  <a:ext cx="2429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US" altLang="zh-CN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if</m:t>
                        </m:r>
                        <m:r>
                          <m:rPr>
                            <m:nor/>
                          </m:rP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  </m:t>
                        </m:r>
                        <m:d>
                          <m:d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e>
                        </m:d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𝐭𝐡𝐞𝐧</m:t>
                        </m:r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altLang="zh-CN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𝐞𝐥𝐬𝐞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C1B21F3B-1F8C-40CF-81D7-5FBB9D522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176" y="5580564"/>
                  <a:ext cx="242912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下箭头 15">
              <a:extLst>
                <a:ext uri="{FF2B5EF4-FFF2-40B4-BE49-F238E27FC236}">
                  <a16:creationId xmlns:a16="http://schemas.microsoft.com/office/drawing/2014/main" id="{6AFDD86F-0DC6-49BE-8365-799B78653063}"/>
                </a:ext>
              </a:extLst>
            </p:cNvPr>
            <p:cNvSpPr/>
            <p:nvPr/>
          </p:nvSpPr>
          <p:spPr>
            <a:xfrm>
              <a:off x="7256278" y="5575233"/>
              <a:ext cx="182641" cy="48810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A4AF26E-68D9-4B68-9033-9A7A0B2E7D56}"/>
              </a:ext>
            </a:extLst>
          </p:cNvPr>
          <p:cNvGrpSpPr/>
          <p:nvPr/>
        </p:nvGrpSpPr>
        <p:grpSpPr>
          <a:xfrm>
            <a:off x="7481893" y="5553918"/>
            <a:ext cx="2516729" cy="488102"/>
            <a:chOff x="8881484" y="5572579"/>
            <a:chExt cx="2516729" cy="488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D407C4FB-F564-4755-B8C2-E609777753BD}"/>
                    </a:ext>
                  </a:extLst>
                </p:cNvPr>
                <p:cNvSpPr txBox="1"/>
                <p:nvPr/>
              </p:nvSpPr>
              <p:spPr>
                <a:xfrm>
                  <a:off x="8972805" y="5590000"/>
                  <a:ext cx="2425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US" altLang="zh-CN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if</m:t>
                        </m:r>
                        <m:r>
                          <m:rPr>
                            <m:nor/>
                          </m:rP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  </m:t>
                        </m:r>
                        <m:d>
                          <m:d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e>
                        </m:d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𝐭𝐡𝐞𝐧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altLang="zh-CN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𝐞𝐥𝐬𝐞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𝑪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D407C4FB-F564-4755-B8C2-E60977775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2805" y="5590000"/>
                  <a:ext cx="242540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下箭头 15">
              <a:extLst>
                <a:ext uri="{FF2B5EF4-FFF2-40B4-BE49-F238E27FC236}">
                  <a16:creationId xmlns:a16="http://schemas.microsoft.com/office/drawing/2014/main" id="{D1C18C1B-18B1-4232-AF15-7468E603DE17}"/>
                </a:ext>
              </a:extLst>
            </p:cNvPr>
            <p:cNvSpPr/>
            <p:nvPr/>
          </p:nvSpPr>
          <p:spPr>
            <a:xfrm>
              <a:off x="8881484" y="5572579"/>
              <a:ext cx="182641" cy="48810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8267863-4882-489E-B0BD-DD9312E0E7E1}"/>
              </a:ext>
            </a:extLst>
          </p:cNvPr>
          <p:cNvGrpSpPr/>
          <p:nvPr/>
        </p:nvGrpSpPr>
        <p:grpSpPr>
          <a:xfrm>
            <a:off x="5357558" y="3539530"/>
            <a:ext cx="2817092" cy="2008022"/>
            <a:chOff x="6757149" y="3558191"/>
            <a:chExt cx="2817092" cy="2008022"/>
          </a:xfrm>
        </p:grpSpPr>
        <p:sp>
          <p:nvSpPr>
            <p:cNvPr id="77" name="下箭头 23">
              <a:extLst>
                <a:ext uri="{FF2B5EF4-FFF2-40B4-BE49-F238E27FC236}">
                  <a16:creationId xmlns:a16="http://schemas.microsoft.com/office/drawing/2014/main" id="{7AFB240C-6A6A-4B26-A877-A93BA15A1D34}"/>
                </a:ext>
              </a:extLst>
            </p:cNvPr>
            <p:cNvSpPr/>
            <p:nvPr/>
          </p:nvSpPr>
          <p:spPr>
            <a:xfrm rot="2559831">
              <a:off x="7398333" y="4644655"/>
              <a:ext cx="229268" cy="55424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B804CFE-5977-4C31-ACD9-688717D28111}"/>
                </a:ext>
              </a:extLst>
            </p:cNvPr>
            <p:cNvSpPr/>
            <p:nvPr/>
          </p:nvSpPr>
          <p:spPr>
            <a:xfrm>
              <a:off x="6757149" y="5121785"/>
              <a:ext cx="1228437" cy="4444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E247D4F8-7A30-4A20-8880-1439CF82EC84}"/>
                </a:ext>
              </a:extLst>
            </p:cNvPr>
            <p:cNvSpPr/>
            <p:nvPr/>
          </p:nvSpPr>
          <p:spPr>
            <a:xfrm>
              <a:off x="8345804" y="5120411"/>
              <a:ext cx="1228437" cy="4444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0" name="下箭头 29">
              <a:extLst>
                <a:ext uri="{FF2B5EF4-FFF2-40B4-BE49-F238E27FC236}">
                  <a16:creationId xmlns:a16="http://schemas.microsoft.com/office/drawing/2014/main" id="{45E151F7-C971-4147-870C-664AABA20622}"/>
                </a:ext>
              </a:extLst>
            </p:cNvPr>
            <p:cNvSpPr/>
            <p:nvPr/>
          </p:nvSpPr>
          <p:spPr>
            <a:xfrm rot="18980151">
              <a:off x="8685935" y="4652586"/>
              <a:ext cx="252985" cy="537689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2F9387C7-FFD4-416A-ADB7-A8DB94461E10}"/>
                    </a:ext>
                  </a:extLst>
                </p:cNvPr>
                <p:cNvSpPr txBox="1"/>
                <p:nvPr/>
              </p:nvSpPr>
              <p:spPr>
                <a:xfrm>
                  <a:off x="7132790" y="5164422"/>
                  <a:ext cx="5103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𝜇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2F9387C7-FFD4-416A-ADB7-A8DB94461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2790" y="5164422"/>
                  <a:ext cx="51030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F5007A0C-8B75-4EFD-881A-3C3D4B39EC46}"/>
                    </a:ext>
                  </a:extLst>
                </p:cNvPr>
                <p:cNvSpPr txBox="1"/>
                <p:nvPr/>
              </p:nvSpPr>
              <p:spPr>
                <a:xfrm>
                  <a:off x="8746135" y="5164422"/>
                  <a:ext cx="5103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𝜇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F5007A0C-8B75-4EFD-881A-3C3D4B39E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6135" y="5164422"/>
                  <a:ext cx="510302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ED2B6B4-1A81-4DD8-A294-ACF97C98846B}"/>
                </a:ext>
              </a:extLst>
            </p:cNvPr>
            <p:cNvGrpSpPr/>
            <p:nvPr/>
          </p:nvGrpSpPr>
          <p:grpSpPr>
            <a:xfrm>
              <a:off x="6844895" y="3558191"/>
              <a:ext cx="2281382" cy="1336868"/>
              <a:chOff x="6844895" y="3558191"/>
              <a:chExt cx="2281382" cy="1336868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C30DB3AD-FA4E-4E8D-8012-E767C26F848F}"/>
                  </a:ext>
                </a:extLst>
              </p:cNvPr>
              <p:cNvSpPr/>
              <p:nvPr/>
            </p:nvSpPr>
            <p:spPr>
              <a:xfrm>
                <a:off x="6844895" y="4277344"/>
                <a:ext cx="2281382" cy="4444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CF63E5A3-8C72-42F5-BEB9-C76A4D49643A}"/>
                  </a:ext>
                </a:extLst>
              </p:cNvPr>
              <p:cNvCxnSpPr/>
              <p:nvPr/>
            </p:nvCxnSpPr>
            <p:spPr>
              <a:xfrm>
                <a:off x="7995638" y="4050617"/>
                <a:ext cx="0" cy="84444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B7BC94F4-D8EB-4609-B6FE-ACA8651864F2}"/>
                      </a:ext>
                    </a:extLst>
                  </p:cNvPr>
                  <p:cNvSpPr txBox="1"/>
                  <p:nvPr/>
                </p:nvSpPr>
                <p:spPr>
                  <a:xfrm>
                    <a:off x="7387941" y="3558191"/>
                    <a:ext cx="126438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+mn-cs"/>
                            </a:rPr>
                            <m:t>split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B7BC94F4-D8EB-4609-B6FE-ACA8651864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7941" y="3558191"/>
                    <a:ext cx="1264385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8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304CA30A-B14D-47E8-BBDF-731D296BDF64}"/>
                      </a:ext>
                    </a:extLst>
                  </p:cNvPr>
                  <p:cNvSpPr txBox="1"/>
                  <p:nvPr/>
                </p:nvSpPr>
                <p:spPr>
                  <a:xfrm>
                    <a:off x="8120262" y="4274480"/>
                    <a:ext cx="51030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304CA30A-B14D-47E8-BBDF-731D296BDF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0262" y="4274480"/>
                    <a:ext cx="51030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DEB0F0D0-47C6-4EB0-BFC5-D9407C5E9D41}"/>
                      </a:ext>
                    </a:extLst>
                  </p:cNvPr>
                  <p:cNvSpPr txBox="1"/>
                  <p:nvPr/>
                </p:nvSpPr>
                <p:spPr>
                  <a:xfrm>
                    <a:off x="7390388" y="3992589"/>
                    <a:ext cx="5388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⌈"/>
                              <m:endChr m:val="⌉"/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DEB0F0D0-47C6-4EB0-BFC5-D9407C5E9D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0388" y="3992589"/>
                    <a:ext cx="538865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14FF5703-BE09-492A-ACBA-2C49E7FBE84C}"/>
                      </a:ext>
                    </a:extLst>
                  </p:cNvPr>
                  <p:cNvSpPr txBox="1"/>
                  <p:nvPr/>
                </p:nvSpPr>
                <p:spPr>
                  <a:xfrm>
                    <a:off x="8001775" y="3999987"/>
                    <a:ext cx="7119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⌈"/>
                              <m:endChr m:val="⌉"/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¬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14FF5703-BE09-492A-ACBA-2C49E7FBE8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1775" y="3999987"/>
                    <a:ext cx="71199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38200" y="1564363"/>
                <a:ext cx="109574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Splits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⊨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4363"/>
                <a:ext cx="10957461" cy="461665"/>
              </a:xfrm>
              <a:prstGeom prst="rect">
                <a:avLst/>
              </a:prstGeom>
              <a:blipFill>
                <a:blip r:embed="rId18"/>
                <a:stretch>
                  <a:fillRect l="-779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38200" y="2132755"/>
                <a:ext cx="1065888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We insert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split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dirty="0"/>
                  <a:t> before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m:rPr>
                        <m:nor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𝐭𝐡𝐞𝐧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𝐞𝐥𝐬𝐞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, so that the executions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take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𝐭𝐡𝐞𝐧</m:t>
                    </m:r>
                  </m:oMath>
                </a14:m>
                <a:r>
                  <a:rPr lang="en-US" altLang="zh-CN" sz="2400" dirty="0"/>
                  <a:t>-branch and the executions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take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𝐞𝐥𝐬𝐞</m:t>
                    </m:r>
                  </m:oMath>
                </a14:m>
                <a:r>
                  <a:rPr lang="en-US" altLang="zh-CN" sz="2400" dirty="0"/>
                  <a:t>-branch.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32755"/>
                <a:ext cx="10658883" cy="830997"/>
              </a:xfrm>
              <a:prstGeom prst="rect">
                <a:avLst/>
              </a:prstGeom>
              <a:blipFill>
                <a:blip r:embed="rId19"/>
                <a:stretch>
                  <a:fillRect l="-801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38200" y="3070479"/>
                <a:ext cx="49713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needs to hold on each partition.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70479"/>
                <a:ext cx="4971361" cy="461665"/>
              </a:xfrm>
              <a:prstGeom prst="rect">
                <a:avLst/>
              </a:prstGeom>
              <a:blipFill>
                <a:blip r:embed="rId20"/>
                <a:stretch>
                  <a:fillRect l="-1718" t="-9333" r="-1104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36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5" grpId="0"/>
      <p:bldP spid="4" grpId="0"/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Logic Rule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split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879994" y="1664543"/>
            <a:ext cx="2908729" cy="1172025"/>
            <a:chOff x="5540771" y="1551072"/>
            <a:chExt cx="2908729" cy="11720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52584F45-393D-4B09-9EF4-E922499EE3B5}"/>
                    </a:ext>
                  </a:extLst>
                </p:cNvPr>
                <p:cNvSpPr txBox="1"/>
                <p:nvPr/>
              </p:nvSpPr>
              <p:spPr>
                <a:xfrm>
                  <a:off x="5540771" y="1551072"/>
                  <a:ext cx="290872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3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⌈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⌉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r>
                              <a:rPr lang="en-US" altLang="zh-CN" sz="20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⌈¬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⌉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52584F45-393D-4B09-9EF4-E922499EE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771" y="1551072"/>
                  <a:ext cx="2908729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BCDE00F-E7AD-4F96-BBA4-9CC036EC29DE}"/>
                    </a:ext>
                  </a:extLst>
                </p:cNvPr>
                <p:cNvSpPr txBox="1"/>
                <p:nvPr/>
              </p:nvSpPr>
              <p:spPr>
                <a:xfrm>
                  <a:off x="5540771" y="1941818"/>
                  <a:ext cx="10908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split</m:t>
                        </m:r>
                        <m:d>
                          <m:dPr>
                            <m:ctrlPr>
                              <a:rPr kumimoji="0" lang="en-US" altLang="zh-CN" sz="200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BCDE00F-E7AD-4F96-BBA4-9CC036EC2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771" y="1941818"/>
                  <a:ext cx="109087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19E11D5E-1CF0-4C98-8949-8104EDD30D1D}"/>
                    </a:ext>
                  </a:extLst>
                </p:cNvPr>
                <p:cNvSpPr txBox="1"/>
                <p:nvPr/>
              </p:nvSpPr>
              <p:spPr>
                <a:xfrm>
                  <a:off x="5540771" y="2322987"/>
                  <a:ext cx="290872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3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⌈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⌉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altLang="zh-CN" sz="20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⌈¬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⌉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19E11D5E-1CF0-4C98-8949-8104EDD30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771" y="2322987"/>
                  <a:ext cx="2908729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F4BF9D2-9D29-493A-9CE7-9B16525FAD69}"/>
              </a:ext>
            </a:extLst>
          </p:cNvPr>
          <p:cNvGrpSpPr/>
          <p:nvPr/>
        </p:nvGrpSpPr>
        <p:grpSpPr>
          <a:xfrm>
            <a:off x="838200" y="3253306"/>
            <a:ext cx="4928255" cy="784988"/>
            <a:chOff x="4461704" y="1645642"/>
            <a:chExt cx="4928255" cy="78498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50B9B3E-E263-41EE-B36D-20F0F94A8340}"/>
                </a:ext>
              </a:extLst>
            </p:cNvPr>
            <p:cNvSpPr txBox="1"/>
            <p:nvPr/>
          </p:nvSpPr>
          <p:spPr>
            <a:xfrm>
              <a:off x="4461704" y="1645642"/>
              <a:ext cx="4928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Note the logical implication does not hold: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31863A7-A15A-4906-B051-4325FD338240}"/>
                    </a:ext>
                  </a:extLst>
                </p:cNvPr>
                <p:cNvSpPr txBox="1"/>
                <p:nvPr/>
              </p:nvSpPr>
              <p:spPr>
                <a:xfrm>
                  <a:off x="5155071" y="2030520"/>
                  <a:ext cx="39343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altLang="zh-CN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⇏  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31863A7-A15A-4906-B051-4325FD3382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071" y="2030520"/>
                  <a:ext cx="3934339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7E0403D-2746-4805-A285-E07CBA84068B}"/>
              </a:ext>
            </a:extLst>
          </p:cNvPr>
          <p:cNvGrpSpPr/>
          <p:nvPr/>
        </p:nvGrpSpPr>
        <p:grpSpPr>
          <a:xfrm>
            <a:off x="3546364" y="1877784"/>
            <a:ext cx="3214920" cy="804163"/>
            <a:chOff x="3689733" y="1869939"/>
            <a:chExt cx="3214920" cy="804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7BCD90E3-0D61-4B8E-B281-5ABD331F27CF}"/>
                    </a:ext>
                  </a:extLst>
                </p:cNvPr>
                <p:cNvSpPr txBox="1"/>
                <p:nvPr/>
              </p:nvSpPr>
              <p:spPr>
                <a:xfrm>
                  <a:off x="4446387" y="1869939"/>
                  <a:ext cx="245826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b="1" i="0" dirty="0" smtClean="0">
                          <a:latin typeface="Cambria Math" panose="02040503050406030204" pitchFamily="18" charset="0"/>
                        </a:rPr>
                        <m:t>split</m:t>
                      </m:r>
                    </m:oMath>
                  </a14:m>
                  <a:r>
                    <a:rPr lang="en-US" altLang="zh-CN" sz="2000" dirty="0"/>
                    <a:t> turns </a:t>
                  </a:r>
                  <a14:m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 </m:t>
                      </m:r>
                    </m:oMath>
                  </a14:m>
                  <a:r>
                    <a:rPr lang="en-US" altLang="zh-CN" sz="2000" dirty="0"/>
                    <a:t>into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US" altLang="zh-CN" sz="2000" dirty="0"/>
                    <a:t>. 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7BCD90E3-0D61-4B8E-B281-5ABD331F27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6387" y="1869939"/>
                  <a:ext cx="2458266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990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A832C1C-9089-4121-8DD2-F14919CDE5AF}"/>
                </a:ext>
              </a:extLst>
            </p:cNvPr>
            <p:cNvCxnSpPr>
              <a:stCxn id="9" idx="1"/>
            </p:cNvCxnSpPr>
            <p:nvPr/>
          </p:nvCxnSpPr>
          <p:spPr>
            <a:xfrm flipH="1" flipV="1">
              <a:off x="3689733" y="1869939"/>
              <a:ext cx="756654" cy="200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70427F0-3E38-4D3E-AD80-7E64C4026472}"/>
                </a:ext>
              </a:extLst>
            </p:cNvPr>
            <p:cNvCxnSpPr>
              <a:stCxn id="9" idx="1"/>
            </p:cNvCxnSpPr>
            <p:nvPr/>
          </p:nvCxnSpPr>
          <p:spPr>
            <a:xfrm flipH="1">
              <a:off x="3764378" y="2069994"/>
              <a:ext cx="682009" cy="604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285484" y="2232510"/>
                <a:ext cx="5050972" cy="731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/>
                  <a:t>means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000" dirty="0"/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484" y="2232510"/>
                <a:ext cx="5050972" cy="731547"/>
              </a:xfrm>
              <a:prstGeom prst="rect">
                <a:avLst/>
              </a:prstGeom>
              <a:blipFill>
                <a:blip r:embed="rId8"/>
                <a:stretch>
                  <a:fillRect l="-1206" t="-4167" b="-1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274323" y="1613842"/>
                <a:ext cx="45937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⊨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</a:rPr>
                  <a:t>: all states in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</a:rPr>
                  <a:t> satisfy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</a:rPr>
                  <a:t>.</a:t>
                </a:r>
                <a:endParaRPr lang="zh-CN" alt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323" y="1613842"/>
                <a:ext cx="4593772" cy="400110"/>
              </a:xfrm>
              <a:prstGeom prst="rect">
                <a:avLst/>
              </a:prstGeom>
              <a:blipFill>
                <a:blip r:embed="rId9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7274323" y="3288744"/>
            <a:ext cx="4367757" cy="2449116"/>
            <a:chOff x="1406436" y="4139439"/>
            <a:chExt cx="4367757" cy="2449116"/>
          </a:xfrm>
        </p:grpSpPr>
        <p:grpSp>
          <p:nvGrpSpPr>
            <p:cNvPr id="41" name="组合 40"/>
            <p:cNvGrpSpPr/>
            <p:nvPr/>
          </p:nvGrpSpPr>
          <p:grpSpPr>
            <a:xfrm>
              <a:off x="1406436" y="4139439"/>
              <a:ext cx="4367757" cy="2449116"/>
              <a:chOff x="6067213" y="4025968"/>
              <a:chExt cx="4367757" cy="24491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6931319" y="5988715"/>
                    <a:ext cx="270093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⊨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1319" y="5988715"/>
                    <a:ext cx="2700931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" name="组合 34"/>
              <p:cNvGrpSpPr/>
              <p:nvPr/>
            </p:nvGrpSpPr>
            <p:grpSpPr>
              <a:xfrm>
                <a:off x="6466383" y="4373074"/>
                <a:ext cx="3630805" cy="1016045"/>
                <a:chOff x="6466383" y="4373074"/>
                <a:chExt cx="3630805" cy="1016045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6466383" y="4373074"/>
                  <a:ext cx="3630805" cy="10160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7556508" y="4775518"/>
                  <a:ext cx="102637" cy="12129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8954544" y="4775518"/>
                  <a:ext cx="102637" cy="12129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979779" y="4950632"/>
                      <a:ext cx="11534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a14:m>
                      <a:r>
                        <a:rPr lang="en-US" altLang="zh-CN" dirty="0"/>
                        <a:t>, 0.5</a:t>
                      </a:r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9" name="文本框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79779" y="4950632"/>
                      <a:ext cx="115345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t="-8197" r="-317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8545217" y="4950632"/>
                      <a:ext cx="11534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a14:m>
                      <a:r>
                        <a:rPr lang="en-US" altLang="zh-CN" dirty="0"/>
                        <a:t>, 0.5</a:t>
                      </a:r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8" name="文本框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45217" y="4950632"/>
                      <a:ext cx="1153457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t="-8197" r="-317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" name="圆角矩形标注 33"/>
              <p:cNvSpPr/>
              <p:nvPr/>
            </p:nvSpPr>
            <p:spPr>
              <a:xfrm>
                <a:off x="6067213" y="4025968"/>
                <a:ext cx="4367757" cy="2449116"/>
              </a:xfrm>
              <a:prstGeom prst="wedgeRoundRectCallout">
                <a:avLst>
                  <a:gd name="adj1" fmla="val 26435"/>
                  <a:gd name="adj2" fmla="val -49945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21009" y="4265593"/>
              <a:ext cx="0" cy="14820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3159620" y="4519657"/>
                  <a:ext cx="475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620" y="4519657"/>
                  <a:ext cx="475836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3674302" y="4519657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4302" y="4519657"/>
                  <a:ext cx="481157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436874" y="5713739"/>
                  <a:ext cx="14758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874" y="5713739"/>
                  <a:ext cx="1475852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876511" y="4473651"/>
            <a:ext cx="4719789" cy="1326554"/>
            <a:chOff x="7082748" y="4145073"/>
            <a:chExt cx="4719789" cy="1326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7082748" y="4145073"/>
                  <a:ext cx="471978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After split, we </a:t>
                  </a:r>
                  <a:r>
                    <a:rPr lang="en-US" altLang="zh-CN" sz="2000" dirty="0">
                      <a:solidFill>
                        <a:srgbClr val="FF0000"/>
                      </a:solidFill>
                    </a:rPr>
                    <a:t>non-deterministically</a:t>
                  </a:r>
                  <a:r>
                    <a:rPr lang="en-US" altLang="zh-CN" sz="2000" dirty="0"/>
                    <a:t> pick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2000" dirty="0"/>
                    <a:t> </a:t>
                  </a:r>
                  <a:r>
                    <a:rPr lang="en-US" altLang="zh-CN" sz="2000" dirty="0"/>
                    <a:t>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2000" dirty="0"/>
                    <a:t> for the subsequent execution.</a:t>
                  </a: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748" y="4145073"/>
                  <a:ext cx="4719789" cy="707886"/>
                </a:xfrm>
                <a:prstGeom prst="rect">
                  <a:avLst/>
                </a:prstGeom>
                <a:blipFill>
                  <a:blip r:embed="rId17"/>
                  <a:stretch>
                    <a:fillRect l="-1421" t="-5172" b="-146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7082748" y="5071517"/>
                  <a:ext cx="46770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/>
                    <a:t>Therefore,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r>
                    <a:rPr lang="zh-CN" altLang="en-US" sz="2000" dirty="0"/>
                    <a:t> </a:t>
                  </a:r>
                  <a:r>
                    <a:rPr lang="en-US" altLang="zh-CN" sz="2000" dirty="0"/>
                    <a:t>holds after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b="1">
                          <a:latin typeface="Cambria Math" panose="02040503050406030204" pitchFamily="18" charset="0"/>
                        </a:rPr>
                        <m:t>split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r>
                    <a:rPr lang="en-US" altLang="zh-CN" sz="2000" dirty="0"/>
                    <a:t>.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748" y="5071517"/>
                  <a:ext cx="4677050" cy="400110"/>
                </a:xfrm>
                <a:prstGeom prst="rect">
                  <a:avLst/>
                </a:prstGeom>
                <a:blipFill>
                  <a:blip r:embed="rId18"/>
                  <a:stretch>
                    <a:fillRect l="-1434" t="-9231" r="-391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/>
          <p:cNvGrpSpPr/>
          <p:nvPr/>
        </p:nvGrpSpPr>
        <p:grpSpPr>
          <a:xfrm>
            <a:off x="8186889" y="5912974"/>
            <a:ext cx="2967031" cy="543810"/>
            <a:chOff x="8186889" y="5912974"/>
            <a:chExt cx="2967031" cy="543810"/>
          </a:xfrm>
        </p:grpSpPr>
        <p:sp>
          <p:nvSpPr>
            <p:cNvPr id="29" name="圆角矩形标注 28"/>
            <p:cNvSpPr/>
            <p:nvPr/>
          </p:nvSpPr>
          <p:spPr>
            <a:xfrm>
              <a:off x="8186890" y="5912974"/>
              <a:ext cx="2967030" cy="543810"/>
            </a:xfrm>
            <a:prstGeom prst="wedgeRoundRectCallout">
              <a:avLst>
                <a:gd name="adj1" fmla="val -18088"/>
                <a:gd name="adj2" fmla="val -76093"/>
                <a:gd name="adj3" fmla="val 16667"/>
              </a:avLst>
            </a:prstGeom>
            <a:solidFill>
              <a:srgbClr val="FEE5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8186889" y="5996451"/>
                  <a:ext cx="29670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dirty="0"/>
                    <a:t>but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⊭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889" y="5996451"/>
                  <a:ext cx="2967031" cy="400110"/>
                </a:xfrm>
                <a:prstGeom prst="rect">
                  <a:avLst/>
                </a:prstGeom>
                <a:blipFill>
                  <a:blip r:embed="rId19"/>
                  <a:stretch>
                    <a:fillRect l="-2259" t="-9231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2175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Rules for Branching Statements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47FF9AC-E306-40A6-9D52-30150D12BBF9}"/>
              </a:ext>
            </a:extLst>
          </p:cNvPr>
          <p:cNvGrpSpPr/>
          <p:nvPr/>
        </p:nvGrpSpPr>
        <p:grpSpPr>
          <a:xfrm>
            <a:off x="838200" y="3477806"/>
            <a:ext cx="10910275" cy="1338535"/>
            <a:chOff x="893418" y="1741870"/>
            <a:chExt cx="10910275" cy="13385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966634BF-6BCF-4A2C-9256-7F4BA875C012}"/>
                    </a:ext>
                  </a:extLst>
                </p:cNvPr>
                <p:cNvSpPr txBox="1"/>
                <p:nvPr/>
              </p:nvSpPr>
              <p:spPr>
                <a:xfrm>
                  <a:off x="893418" y="1741870"/>
                  <a:ext cx="35095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split</m:t>
                        </m:r>
                        <m:d>
                          <m:dPr>
                            <m:ctrlP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3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3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𝒃</m:t>
                            </m:r>
                          </m:e>
                        </m:d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altLang="zh-CN" sz="2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then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966634BF-6BCF-4A2C-9256-7F4BA875C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418" y="1741870"/>
                  <a:ext cx="3509550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870"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943616D6-0EBA-4EC4-B3C3-8DD8E2ECD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418" y="2359915"/>
              <a:ext cx="10910275" cy="720490"/>
            </a:xfrm>
            <a:prstGeom prst="rect">
              <a:avLst/>
            </a:prstGeom>
          </p:spPr>
        </p:pic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64374E7-6A1E-4685-BA86-4638A73DDD04}"/>
                </a:ext>
              </a:extLst>
            </p:cNvPr>
            <p:cNvCxnSpPr/>
            <p:nvPr/>
          </p:nvCxnSpPr>
          <p:spPr>
            <a:xfrm>
              <a:off x="4578824" y="3022979"/>
              <a:ext cx="95534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644D28B-B149-4101-A70C-596296D54CC7}"/>
              </a:ext>
            </a:extLst>
          </p:cNvPr>
          <p:cNvGrpSpPr/>
          <p:nvPr/>
        </p:nvGrpSpPr>
        <p:grpSpPr>
          <a:xfrm>
            <a:off x="838200" y="5162480"/>
            <a:ext cx="10015604" cy="1293620"/>
            <a:chOff x="893418" y="3494724"/>
            <a:chExt cx="10015604" cy="1293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B96016F7-EE07-4E55-A7D4-3E959FF2FD36}"/>
                    </a:ext>
                  </a:extLst>
                </p:cNvPr>
                <p:cNvSpPr txBox="1"/>
                <p:nvPr/>
              </p:nvSpPr>
              <p:spPr>
                <a:xfrm>
                  <a:off x="893418" y="3494724"/>
                  <a:ext cx="28622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split</m:t>
                        </m:r>
                        <m:d>
                          <m:dPr>
                            <m:ctrlP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3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3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𝒃</m:t>
                            </m:r>
                          </m:e>
                        </m:d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;</m:t>
                        </m:r>
                        <m:r>
                          <m:rPr>
                            <m:nor/>
                          </m:rPr>
                          <a:rPr kumimoji="0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while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d>
                          <m:d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e>
                        </m:d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0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do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B96016F7-EE07-4E55-A7D4-3E959FF2FD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418" y="3494724"/>
                  <a:ext cx="2862258" cy="400110"/>
                </a:xfrm>
                <a:prstGeom prst="rect">
                  <a:avLst/>
                </a:prstGeom>
                <a:blipFill>
                  <a:blip r:embed="rId11"/>
                  <a:stretch>
                    <a:fillRect l="-1066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00C7A9FF-25D8-4B1C-9A50-2857CA903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56690" y="4067855"/>
              <a:ext cx="9752332" cy="720489"/>
            </a:xfrm>
            <a:prstGeom prst="rect">
              <a:avLst/>
            </a:prstGeom>
          </p:spPr>
        </p:pic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9E0C9C2-EFB7-403E-BA7D-3E2D071D2E58}"/>
                </a:ext>
              </a:extLst>
            </p:cNvPr>
            <p:cNvCxnSpPr/>
            <p:nvPr/>
          </p:nvCxnSpPr>
          <p:spPr>
            <a:xfrm>
              <a:off x="4506035" y="4788344"/>
              <a:ext cx="95534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835FE38B-6371-41FF-BFE7-4523A0290B9B}"/>
                </a:ext>
              </a:extLst>
            </p:cNvPr>
            <p:cNvCxnSpPr/>
            <p:nvPr/>
          </p:nvCxnSpPr>
          <p:spPr>
            <a:xfrm>
              <a:off x="6214280" y="4421275"/>
              <a:ext cx="95534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4133461" y="4095851"/>
            <a:ext cx="2025601" cy="308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553200" y="4095850"/>
            <a:ext cx="2025601" cy="308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879994" y="1664543"/>
            <a:ext cx="2908729" cy="1172025"/>
            <a:chOff x="5540771" y="1551072"/>
            <a:chExt cx="2908729" cy="11720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52584F45-393D-4B09-9EF4-E922499EE3B5}"/>
                    </a:ext>
                  </a:extLst>
                </p:cNvPr>
                <p:cNvSpPr txBox="1"/>
                <p:nvPr/>
              </p:nvSpPr>
              <p:spPr>
                <a:xfrm>
                  <a:off x="5540771" y="1551072"/>
                  <a:ext cx="290872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3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⌈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⌉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r>
                              <a:rPr lang="en-US" altLang="zh-CN" sz="20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⌈¬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⌉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52584F45-393D-4B09-9EF4-E922499EE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771" y="1551072"/>
                  <a:ext cx="2908729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1BCDE00F-E7AD-4F96-BBA4-9CC036EC29DE}"/>
                    </a:ext>
                  </a:extLst>
                </p:cNvPr>
                <p:cNvSpPr txBox="1"/>
                <p:nvPr/>
              </p:nvSpPr>
              <p:spPr>
                <a:xfrm>
                  <a:off x="5540771" y="1941818"/>
                  <a:ext cx="10908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split</m:t>
                        </m:r>
                        <m:d>
                          <m:dPr>
                            <m:ctrlPr>
                              <a:rPr kumimoji="0" lang="en-US" altLang="zh-CN" sz="200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BCDE00F-E7AD-4F96-BBA4-9CC036EC2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771" y="1941818"/>
                  <a:ext cx="1090876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9E11D5E-1CF0-4C98-8949-8104EDD30D1D}"/>
                    </a:ext>
                  </a:extLst>
                </p:cNvPr>
                <p:cNvSpPr txBox="1"/>
                <p:nvPr/>
              </p:nvSpPr>
              <p:spPr>
                <a:xfrm>
                  <a:off x="5540771" y="2322987"/>
                  <a:ext cx="290872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3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⌈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⌉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altLang="zh-CN" sz="20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⌈¬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⌉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19E11D5E-1CF0-4C98-8949-8104EDD30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771" y="2322987"/>
                  <a:ext cx="2908729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7E0403D-2746-4805-A285-E07CBA84068B}"/>
              </a:ext>
            </a:extLst>
          </p:cNvPr>
          <p:cNvGrpSpPr/>
          <p:nvPr/>
        </p:nvGrpSpPr>
        <p:grpSpPr>
          <a:xfrm>
            <a:off x="3546364" y="1877784"/>
            <a:ext cx="3214920" cy="804163"/>
            <a:chOff x="3689733" y="1869939"/>
            <a:chExt cx="3214920" cy="804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BCD90E3-0D61-4B8E-B281-5ABD331F27CF}"/>
                    </a:ext>
                  </a:extLst>
                </p:cNvPr>
                <p:cNvSpPr txBox="1"/>
                <p:nvPr/>
              </p:nvSpPr>
              <p:spPr>
                <a:xfrm>
                  <a:off x="4446387" y="1869939"/>
                  <a:ext cx="245826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b="1" i="0" dirty="0" smtClean="0">
                          <a:latin typeface="Cambria Math" panose="02040503050406030204" pitchFamily="18" charset="0"/>
                        </a:rPr>
                        <m:t>split</m:t>
                      </m:r>
                    </m:oMath>
                  </a14:m>
                  <a:r>
                    <a:rPr lang="en-US" altLang="zh-CN" sz="2000" dirty="0"/>
                    <a:t> turns </a:t>
                  </a:r>
                  <a14:m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 </m:t>
                      </m:r>
                    </m:oMath>
                  </a14:m>
                  <a:r>
                    <a:rPr lang="en-US" altLang="zh-CN" sz="2000" dirty="0"/>
                    <a:t>into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US" altLang="zh-CN" sz="2000" dirty="0"/>
                    <a:t>. 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7BCD90E3-0D61-4B8E-B281-5ABD331F27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6387" y="1869939"/>
                  <a:ext cx="2458266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990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EA832C1C-9089-4121-8DD2-F14919CDE5AF}"/>
                </a:ext>
              </a:extLst>
            </p:cNvPr>
            <p:cNvCxnSpPr>
              <a:stCxn id="36" idx="1"/>
            </p:cNvCxnSpPr>
            <p:nvPr/>
          </p:nvCxnSpPr>
          <p:spPr>
            <a:xfrm flipH="1" flipV="1">
              <a:off x="3689733" y="1869939"/>
              <a:ext cx="756654" cy="200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70427F0-3E38-4D3E-AD80-7E64C4026472}"/>
                </a:ext>
              </a:extLst>
            </p:cNvPr>
            <p:cNvCxnSpPr>
              <a:stCxn id="36" idx="1"/>
            </p:cNvCxnSpPr>
            <p:nvPr/>
          </p:nvCxnSpPr>
          <p:spPr>
            <a:xfrm flipH="1">
              <a:off x="3764378" y="2069994"/>
              <a:ext cx="682009" cy="604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56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5A0C37C8-0CD8-4787-AD35-3CC457BE21C7}"/>
              </a:ext>
            </a:extLst>
          </p:cNvPr>
          <p:cNvGrpSpPr/>
          <p:nvPr/>
        </p:nvGrpSpPr>
        <p:grpSpPr>
          <a:xfrm>
            <a:off x="1408288" y="3784708"/>
            <a:ext cx="4278920" cy="733789"/>
            <a:chOff x="7559858" y="4178231"/>
            <a:chExt cx="2819638" cy="378087"/>
          </a:xfrm>
        </p:grpSpPr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08B42FF7-1019-4AF6-A380-20FAE2DA8E6B}"/>
                </a:ext>
              </a:extLst>
            </p:cNvPr>
            <p:cNvSpPr/>
            <p:nvPr/>
          </p:nvSpPr>
          <p:spPr>
            <a:xfrm>
              <a:off x="7559858" y="4178231"/>
              <a:ext cx="2358409" cy="37808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文本框 244">
                  <a:extLst>
                    <a:ext uri="{FF2B5EF4-FFF2-40B4-BE49-F238E27FC236}">
                      <a16:creationId xmlns:a16="http://schemas.microsoft.com/office/drawing/2014/main" id="{B94417EF-00FA-47AE-A47E-82AC8DB0D56F}"/>
                    </a:ext>
                  </a:extLst>
                </p:cNvPr>
                <p:cNvSpPr txBox="1"/>
                <p:nvPr/>
              </p:nvSpPr>
              <p:spPr>
                <a:xfrm>
                  <a:off x="9842567" y="4266557"/>
                  <a:ext cx="536929" cy="1873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5" name="文本框 244">
                  <a:extLst>
                    <a:ext uri="{FF2B5EF4-FFF2-40B4-BE49-F238E27FC236}">
                      <a16:creationId xmlns:a16="http://schemas.microsoft.com/office/drawing/2014/main" id="{B94417EF-00FA-47AE-A47E-82AC8DB0D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2567" y="4266557"/>
                  <a:ext cx="536929" cy="187319"/>
                </a:xfrm>
                <a:prstGeom prst="rect">
                  <a:avLst/>
                </a:prstGeom>
                <a:blipFill>
                  <a:blip r:embed="rId10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Closed Assertions for </a:t>
            </a:r>
            <a:r>
              <a:rPr lang="en-US" altLang="zh-CN" b="1" dirty="0"/>
              <a:t>split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696599" y="4903541"/>
                <a:ext cx="1359988" cy="474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599" y="4903541"/>
                <a:ext cx="1359988" cy="474169"/>
              </a:xfrm>
              <a:prstGeom prst="rect">
                <a:avLst/>
              </a:prstGeom>
              <a:blipFill>
                <a:blip r:embed="rId11"/>
                <a:stretch>
                  <a:fillRect t="-10256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708301" y="1584109"/>
                <a:ext cx="8908088" cy="47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dirty="0"/>
                  <a:t> represent instrumentation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b="0" dirty="0"/>
                  <a:t> with </a:t>
                </a:r>
                <a:r>
                  <a:rPr lang="en-US" altLang="zh-CN" sz="2400" b="1" dirty="0"/>
                  <a:t>split</a:t>
                </a:r>
                <a:r>
                  <a:rPr lang="en-US" altLang="zh-CN" sz="2400" b="0" dirty="0"/>
                  <a:t> statements.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01" y="1584109"/>
                <a:ext cx="8908088" cy="474169"/>
              </a:xfrm>
              <a:prstGeom prst="rect">
                <a:avLst/>
              </a:prstGeom>
              <a:blipFill>
                <a:blip r:embed="rId12"/>
                <a:stretch>
                  <a:fillRect l="-1026" t="-10256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654283" y="4903541"/>
                <a:ext cx="13599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283" y="4903541"/>
                <a:ext cx="1359988" cy="461665"/>
              </a:xfrm>
              <a:prstGeom prst="rect">
                <a:avLst/>
              </a:prstGeom>
              <a:blipFill>
                <a:blip r:embed="rId1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1661648" y="2308419"/>
            <a:ext cx="3325625" cy="2476400"/>
            <a:chOff x="1708301" y="2984421"/>
            <a:chExt cx="3325625" cy="2476400"/>
          </a:xfrm>
        </p:grpSpPr>
        <p:cxnSp>
          <p:nvCxnSpPr>
            <p:cNvPr id="207" name="直接箭头连接符 206">
              <a:extLst>
                <a:ext uri="{FF2B5EF4-FFF2-40B4-BE49-F238E27FC236}">
                  <a16:creationId xmlns:a16="http://schemas.microsoft.com/office/drawing/2014/main" id="{40D39C41-2AA9-4959-9422-BA36F1E880C9}"/>
                </a:ext>
              </a:extLst>
            </p:cNvPr>
            <p:cNvCxnSpPr>
              <a:cxnSpLocks/>
              <a:stCxn id="211" idx="4"/>
              <a:endCxn id="232" idx="0"/>
            </p:cNvCxnSpPr>
            <p:nvPr/>
          </p:nvCxnSpPr>
          <p:spPr>
            <a:xfrm>
              <a:off x="2189433" y="4288419"/>
              <a:ext cx="3563" cy="33523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3DD90B3B-4E35-4E3A-90D3-6E38EE179902}"/>
                </a:ext>
              </a:extLst>
            </p:cNvPr>
            <p:cNvCxnSpPr>
              <a:cxnSpLocks/>
              <a:stCxn id="231" idx="4"/>
              <a:endCxn id="236" idx="0"/>
            </p:cNvCxnSpPr>
            <p:nvPr/>
          </p:nvCxnSpPr>
          <p:spPr>
            <a:xfrm>
              <a:off x="4340957" y="4283449"/>
              <a:ext cx="0" cy="3505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351FAC91-CD11-4A44-851E-6CCA0A166FB0}"/>
                </a:ext>
              </a:extLst>
            </p:cNvPr>
            <p:cNvSpPr/>
            <p:nvPr/>
          </p:nvSpPr>
          <p:spPr>
            <a:xfrm>
              <a:off x="2267376" y="3098814"/>
              <a:ext cx="2006464" cy="3832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E6FF0A0B-AB86-46D3-A48B-9BD462B4581D}"/>
                </a:ext>
              </a:extLst>
            </p:cNvPr>
            <p:cNvSpPr/>
            <p:nvPr/>
          </p:nvSpPr>
          <p:spPr>
            <a:xfrm>
              <a:off x="1708301" y="3905206"/>
              <a:ext cx="962265" cy="3832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AD4C740B-7C85-4212-84B5-E92E796A86AF}"/>
                </a:ext>
              </a:extLst>
            </p:cNvPr>
            <p:cNvCxnSpPr>
              <a:cxnSpLocks/>
            </p:cNvCxnSpPr>
            <p:nvPr/>
          </p:nvCxnSpPr>
          <p:spPr>
            <a:xfrm>
              <a:off x="3270608" y="2984421"/>
              <a:ext cx="0" cy="63573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DC637752-BBF1-42ED-A324-B7BC61DC14B7}"/>
                </a:ext>
              </a:extLst>
            </p:cNvPr>
            <p:cNvCxnSpPr>
              <a:cxnSpLocks/>
              <a:stCxn id="210" idx="4"/>
              <a:endCxn id="211" idx="0"/>
            </p:cNvCxnSpPr>
            <p:nvPr/>
          </p:nvCxnSpPr>
          <p:spPr>
            <a:xfrm flipH="1">
              <a:off x="2189433" y="3482027"/>
              <a:ext cx="1081175" cy="42317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3A7975CE-E50E-4D66-838C-D3537C0A64F2}"/>
                </a:ext>
              </a:extLst>
            </p:cNvPr>
            <p:cNvCxnSpPr>
              <a:cxnSpLocks/>
              <a:stCxn id="210" idx="4"/>
              <a:endCxn id="231" idx="0"/>
            </p:cNvCxnSpPr>
            <p:nvPr/>
          </p:nvCxnSpPr>
          <p:spPr>
            <a:xfrm>
              <a:off x="3270608" y="3482027"/>
              <a:ext cx="1070349" cy="41820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C5914DD9-B1F8-439B-8919-C81463D4FD48}"/>
                </a:ext>
              </a:extLst>
            </p:cNvPr>
            <p:cNvSpPr/>
            <p:nvPr/>
          </p:nvSpPr>
          <p:spPr>
            <a:xfrm>
              <a:off x="3859825" y="3900236"/>
              <a:ext cx="962265" cy="3832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EC11D29F-593C-4A43-A7AE-2F2C09FFEBCD}"/>
                </a:ext>
              </a:extLst>
            </p:cNvPr>
            <p:cNvSpPr/>
            <p:nvPr/>
          </p:nvSpPr>
          <p:spPr>
            <a:xfrm>
              <a:off x="1711864" y="4623654"/>
              <a:ext cx="962265" cy="3832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77701342-B1BA-4E3B-A399-5423C22D6AC5}"/>
                </a:ext>
              </a:extLst>
            </p:cNvPr>
            <p:cNvSpPr/>
            <p:nvPr/>
          </p:nvSpPr>
          <p:spPr>
            <a:xfrm>
              <a:off x="3859825" y="4634029"/>
              <a:ext cx="962265" cy="3832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D3701C85-B663-407F-AD2A-277F2A269351}"/>
                    </a:ext>
                  </a:extLst>
                </p:cNvPr>
                <p:cNvSpPr txBox="1"/>
                <p:nvPr/>
              </p:nvSpPr>
              <p:spPr>
                <a:xfrm>
                  <a:off x="1708301" y="5079693"/>
                  <a:ext cx="962266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D3701C85-B663-407F-AD2A-277F2A2693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301" y="5079693"/>
                  <a:ext cx="962266" cy="369333"/>
                </a:xfrm>
                <a:prstGeom prst="rect">
                  <a:avLst/>
                </a:prstGeom>
                <a:blipFill>
                  <a:blip r:embed="rId15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347A14AA-8C77-44AD-AB43-A103F340C760}"/>
                    </a:ext>
                  </a:extLst>
                </p:cNvPr>
                <p:cNvSpPr txBox="1"/>
                <p:nvPr/>
              </p:nvSpPr>
              <p:spPr>
                <a:xfrm>
                  <a:off x="3859825" y="5091488"/>
                  <a:ext cx="962266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347A14AA-8C77-44AD-AB43-A103F340C7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825" y="5091488"/>
                  <a:ext cx="962266" cy="369333"/>
                </a:xfrm>
                <a:prstGeom prst="rect">
                  <a:avLst/>
                </a:prstGeom>
                <a:blipFill>
                  <a:blip r:embed="rId16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94417EF-00FA-47AE-A47E-82AC8DB0D56F}"/>
                    </a:ext>
                  </a:extLst>
                </p:cNvPr>
                <p:cNvSpPr txBox="1"/>
                <p:nvPr/>
              </p:nvSpPr>
              <p:spPr>
                <a:xfrm>
                  <a:off x="4219114" y="3089061"/>
                  <a:ext cx="8148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94417EF-00FA-47AE-A47E-82AC8DB0D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114" y="3089061"/>
                  <a:ext cx="814812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/>
          <p:cNvGrpSpPr/>
          <p:nvPr/>
        </p:nvGrpSpPr>
        <p:grpSpPr>
          <a:xfrm>
            <a:off x="6178407" y="2360644"/>
            <a:ext cx="2821276" cy="1980596"/>
            <a:chOff x="6225060" y="3036646"/>
            <a:chExt cx="2821276" cy="1980596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51FAC91-CD11-4A44-851E-6CCA0A166FB0}"/>
                </a:ext>
              </a:extLst>
            </p:cNvPr>
            <p:cNvSpPr/>
            <p:nvPr/>
          </p:nvSpPr>
          <p:spPr>
            <a:xfrm>
              <a:off x="6225060" y="3036646"/>
              <a:ext cx="2006464" cy="3832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51FAC91-CD11-4A44-851E-6CCA0A166FB0}"/>
                </a:ext>
              </a:extLst>
            </p:cNvPr>
            <p:cNvSpPr/>
            <p:nvPr/>
          </p:nvSpPr>
          <p:spPr>
            <a:xfrm>
              <a:off x="6242215" y="4612468"/>
              <a:ext cx="2006464" cy="3832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51FAC91-CD11-4A44-851E-6CCA0A166FB0}"/>
                </a:ext>
              </a:extLst>
            </p:cNvPr>
            <p:cNvSpPr/>
            <p:nvPr/>
          </p:nvSpPr>
          <p:spPr>
            <a:xfrm>
              <a:off x="6242215" y="3848449"/>
              <a:ext cx="2006464" cy="3832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3DD90B3B-4E35-4E3A-90D3-6E38EE179902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7235193" y="3444867"/>
              <a:ext cx="0" cy="40358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DD90B3B-4E35-4E3A-90D3-6E38EE179902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232763" y="4231662"/>
              <a:ext cx="0" cy="380806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94417EF-00FA-47AE-A47E-82AC8DB0D56F}"/>
                    </a:ext>
                  </a:extLst>
                </p:cNvPr>
                <p:cNvSpPr txBox="1"/>
                <p:nvPr/>
              </p:nvSpPr>
              <p:spPr>
                <a:xfrm>
                  <a:off x="8231524" y="3047401"/>
                  <a:ext cx="8148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94417EF-00FA-47AE-A47E-82AC8DB0D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1524" y="3047401"/>
                  <a:ext cx="81481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B94417EF-00FA-47AE-A47E-82AC8DB0D56F}"/>
                    </a:ext>
                  </a:extLst>
                </p:cNvPr>
                <p:cNvSpPr txBox="1"/>
                <p:nvPr/>
              </p:nvSpPr>
              <p:spPr>
                <a:xfrm>
                  <a:off x="8231524" y="4653694"/>
                  <a:ext cx="814812" cy="363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B94417EF-00FA-47AE-A47E-82AC8DB0D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1524" y="4653694"/>
                  <a:ext cx="814812" cy="363548"/>
                </a:xfrm>
                <a:prstGeom prst="rect">
                  <a:avLst/>
                </a:prstGeom>
                <a:blipFill>
                  <a:blip r:embed="rId19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右箭头 10"/>
          <p:cNvSpPr/>
          <p:nvPr/>
        </p:nvSpPr>
        <p:spPr>
          <a:xfrm>
            <a:off x="4269944" y="4950457"/>
            <a:ext cx="1793019" cy="305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552983" y="4649220"/>
                <a:ext cx="13447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closed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83" y="4649220"/>
                <a:ext cx="1344727" cy="400110"/>
              </a:xfrm>
              <a:prstGeom prst="rect">
                <a:avLst/>
              </a:prstGeom>
              <a:blipFill>
                <a:blip r:embed="rId2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08301" y="5595617"/>
                <a:ext cx="7330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We introduce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closed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to bridge the semantics gap.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01" y="5595617"/>
                <a:ext cx="7330276" cy="461665"/>
              </a:xfrm>
              <a:prstGeom prst="rect">
                <a:avLst/>
              </a:prstGeom>
              <a:blipFill>
                <a:blip r:embed="rId21"/>
                <a:stretch>
                  <a:fillRect l="-124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1708301" y="6228718"/>
                <a:ext cx="6422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Please refer to our paper for the formal definition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closed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01" y="6228718"/>
                <a:ext cx="6422271" cy="369332"/>
              </a:xfrm>
              <a:prstGeom prst="rect">
                <a:avLst/>
              </a:prstGeom>
              <a:blipFill>
                <a:blip r:embed="rId22"/>
                <a:stretch>
                  <a:fillRect l="-75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959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1" grpId="0" animBg="1"/>
      <p:bldP spid="13" grpId="0"/>
      <p:bldP spid="7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Closed Assertions for </a:t>
            </a:r>
            <a:r>
              <a:rPr lang="en-US" altLang="zh-CN" b="1" dirty="0"/>
              <a:t>split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56117" y="2809413"/>
            <a:ext cx="9148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Many randomized algorithms have closed </a:t>
            </a:r>
            <a:r>
              <a:rPr lang="en-US" altLang="zh-CN" sz="2400" dirty="0" err="1"/>
              <a:t>postconditions</a:t>
            </a:r>
            <a:r>
              <a:rPr lang="en-US" altLang="zh-CN" sz="2400" dirty="0"/>
              <a:t> specifying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bound of the probability of a random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bound of the expected value of a random variable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56117" y="2250050"/>
            <a:ext cx="556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Only post-conditions </a:t>
            </a:r>
            <a:r>
              <a:rPr lang="en-US" altLang="zh-CN" sz="2400" dirty="0"/>
              <a:t>need to be closed!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38200" y="1690688"/>
                <a:ext cx="33868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closed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too strong?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3386889" cy="461665"/>
              </a:xfrm>
              <a:prstGeom prst="rect">
                <a:avLst/>
              </a:prstGeom>
              <a:blipFill>
                <a:blip r:embed="rId4"/>
                <a:stretch>
                  <a:fillRect l="-2883" t="-9211" r="-198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01412"/>
                <a:ext cx="10515600" cy="217831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Examples of closed assertions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=0∧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−100≤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≤100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…</a:t>
                </a:r>
              </a:p>
              <a:p>
                <a:pPr lvl="2"/>
                <a:endParaRPr lang="en-US" altLang="zh-CN" sz="1600" dirty="0"/>
              </a:p>
            </p:txBody>
          </p:sp>
        </mc:Choice>
        <mc:Fallback xmlns="">
          <p:sp>
            <p:nvSpPr>
              <p:cNvPr id="1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01412"/>
                <a:ext cx="10515600" cy="2178314"/>
              </a:xfrm>
              <a:blipFill>
                <a:blip r:embed="rId5"/>
                <a:stretch>
                  <a:fillRect l="-928" t="-3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4503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0FA209-3ED4-4113-9F11-45028BF39849}"/>
              </a:ext>
            </a:extLst>
          </p:cNvPr>
          <p:cNvSpPr/>
          <p:nvPr/>
        </p:nvSpPr>
        <p:spPr>
          <a:xfrm>
            <a:off x="0" y="4583177"/>
            <a:ext cx="12192000" cy="677373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D6EABD-0E93-4110-8750-982C5711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of This Talk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FB5ED-D264-44BA-B64B-131509ABE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Correctness of concurrent randomized programs in OA model</a:t>
            </a:r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dirty="0"/>
              <a:t>Key techniques of our program logic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layer-based reasoning and abstract operational semantics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“split” mechanism for branching statements</a:t>
            </a:r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dirty="0"/>
              <a:t>Example: conciliator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49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8C9FA-EC6E-4983-BD87-A6271958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Conciliator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580DCA0-7F79-4B48-9602-939E6A4496B5}"/>
              </a:ext>
            </a:extLst>
          </p:cNvPr>
          <p:cNvSpPr txBox="1"/>
          <p:nvPr/>
        </p:nvSpPr>
        <p:spPr>
          <a:xfrm>
            <a:off x="922095" y="1496565"/>
            <a:ext cx="969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The core phase of a randomized consensus algorithm [</a:t>
            </a:r>
            <a:r>
              <a:rPr lang="en-US" altLang="zh-CN" sz="2400" dirty="0" err="1"/>
              <a:t>Chor</a:t>
            </a:r>
            <a:r>
              <a:rPr lang="en-US" altLang="zh-CN" sz="2400" dirty="0"/>
              <a:t> et al. 1994].</a:t>
            </a:r>
            <a:endParaRPr lang="zh-CN" altLang="en-US" sz="2400" dirty="0"/>
          </a:p>
        </p:txBody>
      </p:sp>
      <p:sp>
        <p:nvSpPr>
          <p:cNvPr id="47" name="椭圆 46"/>
          <p:cNvSpPr/>
          <p:nvPr/>
        </p:nvSpPr>
        <p:spPr>
          <a:xfrm>
            <a:off x="8239447" y="2850736"/>
            <a:ext cx="1907524" cy="17300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9019095" y="245567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t4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9019095" y="458078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0258814" y="351078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7827417" y="351078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9372874" y="3265100"/>
            <a:ext cx="1028778" cy="369332"/>
            <a:chOff x="9152776" y="4056806"/>
            <a:chExt cx="1028778" cy="369332"/>
          </a:xfrm>
        </p:grpSpPr>
        <p:cxnSp>
          <p:nvCxnSpPr>
            <p:cNvPr id="59" name="直接箭头连接符 58"/>
            <p:cNvCxnSpPr/>
            <p:nvPr/>
          </p:nvCxnSpPr>
          <p:spPr>
            <a:xfrm flipH="1">
              <a:off x="9152776" y="4426138"/>
              <a:ext cx="792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9247965" y="4056806"/>
                  <a:ext cx="9335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7965" y="4056806"/>
                  <a:ext cx="93358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/>
          <p:cNvGrpSpPr/>
          <p:nvPr/>
        </p:nvGrpSpPr>
        <p:grpSpPr>
          <a:xfrm>
            <a:off x="9390642" y="3713328"/>
            <a:ext cx="1030211" cy="369332"/>
            <a:chOff x="9170544" y="4505034"/>
            <a:chExt cx="1030211" cy="369332"/>
          </a:xfrm>
        </p:grpSpPr>
        <p:cxnSp>
          <p:nvCxnSpPr>
            <p:cNvPr id="57" name="直接箭头连接符 56"/>
            <p:cNvCxnSpPr/>
            <p:nvPr/>
          </p:nvCxnSpPr>
          <p:spPr>
            <a:xfrm>
              <a:off x="9170544" y="4559008"/>
              <a:ext cx="81414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9271911" y="4505034"/>
                  <a:ext cx="928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1911" y="4505034"/>
                  <a:ext cx="92884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10714793" y="3227406"/>
                <a:ext cx="1295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propose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793" y="3227406"/>
                <a:ext cx="1295932" cy="369332"/>
              </a:xfrm>
              <a:prstGeom prst="rect">
                <a:avLst/>
              </a:prstGeom>
              <a:blipFill>
                <a:blip r:embed="rId5"/>
                <a:stretch>
                  <a:fillRect l="-424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10722812" y="3685042"/>
                <a:ext cx="1130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decide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812" y="3685042"/>
                <a:ext cx="1130887" cy="369332"/>
              </a:xfrm>
              <a:prstGeom prst="rect">
                <a:avLst/>
              </a:prstGeom>
              <a:blipFill>
                <a:blip r:embed="rId6"/>
                <a:stretch>
                  <a:fillRect l="-483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/>
          <p:cNvSpPr txBox="1"/>
          <p:nvPr/>
        </p:nvSpPr>
        <p:spPr>
          <a:xfrm>
            <a:off x="2622340" y="5413943"/>
            <a:ext cx="579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Correct in OA model, but not in SA model.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622340" y="5995483"/>
            <a:ext cx="331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Verified using our logic!</a:t>
            </a:r>
            <a:endParaRPr lang="zh-CN" altLang="en-US" sz="2400" dirty="0"/>
          </a:p>
        </p:txBody>
      </p:sp>
      <p:grpSp>
        <p:nvGrpSpPr>
          <p:cNvPr id="94" name="组合 93"/>
          <p:cNvGrpSpPr/>
          <p:nvPr/>
        </p:nvGrpSpPr>
        <p:grpSpPr>
          <a:xfrm>
            <a:off x="9013545" y="3500376"/>
            <a:ext cx="359329" cy="369332"/>
            <a:chOff x="9013545" y="3500376"/>
            <a:chExt cx="35932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9013545" y="3500376"/>
                  <a:ext cx="3593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3545" y="3500376"/>
                  <a:ext cx="35932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矩形 25"/>
            <p:cNvSpPr/>
            <p:nvPr/>
          </p:nvSpPr>
          <p:spPr>
            <a:xfrm>
              <a:off x="9110045" y="3565984"/>
              <a:ext cx="167640" cy="2465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8205264" y="3636164"/>
            <a:ext cx="825546" cy="122065"/>
            <a:chOff x="8223183" y="3638684"/>
            <a:chExt cx="825546" cy="122065"/>
          </a:xfrm>
        </p:grpSpPr>
        <p:cxnSp>
          <p:nvCxnSpPr>
            <p:cNvPr id="64" name="直接箭头连接符 63"/>
            <p:cNvCxnSpPr/>
            <p:nvPr/>
          </p:nvCxnSpPr>
          <p:spPr>
            <a:xfrm flipH="1">
              <a:off x="8223183" y="3760749"/>
              <a:ext cx="82554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8223183" y="3638684"/>
              <a:ext cx="82554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9109896" y="2813874"/>
            <a:ext cx="167789" cy="714788"/>
            <a:chOff x="9109896" y="2813874"/>
            <a:chExt cx="167789" cy="714788"/>
          </a:xfrm>
        </p:grpSpPr>
        <p:cxnSp>
          <p:nvCxnSpPr>
            <p:cNvPr id="67" name="直接箭头连接符 66"/>
            <p:cNvCxnSpPr/>
            <p:nvPr/>
          </p:nvCxnSpPr>
          <p:spPr>
            <a:xfrm flipV="1">
              <a:off x="9277685" y="2813874"/>
              <a:ext cx="0" cy="7147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H="1">
              <a:off x="9109896" y="2813874"/>
              <a:ext cx="149" cy="7147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9111628" y="3876735"/>
            <a:ext cx="167789" cy="714788"/>
            <a:chOff x="9111628" y="3876735"/>
            <a:chExt cx="167789" cy="714788"/>
          </a:xfrm>
        </p:grpSpPr>
        <p:cxnSp>
          <p:nvCxnSpPr>
            <p:cNvPr id="69" name="直接箭头连接符 68"/>
            <p:cNvCxnSpPr/>
            <p:nvPr/>
          </p:nvCxnSpPr>
          <p:spPr>
            <a:xfrm flipV="1">
              <a:off x="9279417" y="3876735"/>
              <a:ext cx="0" cy="7147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9111628" y="3876735"/>
              <a:ext cx="149" cy="7147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556181" y="2264491"/>
            <a:ext cx="6884689" cy="2365901"/>
            <a:chOff x="556181" y="2264491"/>
            <a:chExt cx="6884689" cy="2365901"/>
          </a:xfrm>
        </p:grpSpPr>
        <p:grpSp>
          <p:nvGrpSpPr>
            <p:cNvPr id="83" name="组合 82"/>
            <p:cNvGrpSpPr/>
            <p:nvPr/>
          </p:nvGrpSpPr>
          <p:grpSpPr>
            <a:xfrm>
              <a:off x="3431381" y="2883159"/>
              <a:ext cx="68425" cy="1068418"/>
              <a:chOff x="3431381" y="2883159"/>
              <a:chExt cx="68425" cy="1068418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3431381" y="2883159"/>
                <a:ext cx="0" cy="10684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499806" y="2883159"/>
                <a:ext cx="0" cy="10684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/>
            <p:cNvSpPr txBox="1"/>
            <p:nvPr/>
          </p:nvSpPr>
          <p:spPr>
            <a:xfrm>
              <a:off x="3812324" y="3217313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…</a:t>
              </a: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46B60728-871B-4A3B-9C48-DEBB255FB02D}"/>
                    </a:ext>
                  </a:extLst>
                </p:cNvPr>
                <p:cNvSpPr txBox="1"/>
                <p:nvPr/>
              </p:nvSpPr>
              <p:spPr>
                <a:xfrm>
                  <a:off x="2557869" y="2370127"/>
                  <a:ext cx="28731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=0∧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46B60728-871B-4A3B-9C48-DEBB255FB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869" y="2370127"/>
                  <a:ext cx="2873111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093D6F69-479E-4773-8C65-88E76FD09A69}"/>
                    </a:ext>
                  </a:extLst>
                </p:cNvPr>
                <p:cNvSpPr txBox="1"/>
                <p:nvPr/>
              </p:nvSpPr>
              <p:spPr>
                <a:xfrm>
                  <a:off x="1497306" y="4064499"/>
                  <a:ext cx="51821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=…= 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093D6F69-479E-4773-8C65-88E76FD09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306" y="4064499"/>
                  <a:ext cx="5182180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矩形 24"/>
            <p:cNvSpPr/>
            <p:nvPr/>
          </p:nvSpPr>
          <p:spPr>
            <a:xfrm>
              <a:off x="556181" y="2264491"/>
              <a:ext cx="6884689" cy="23659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/>
                <p:cNvSpPr txBox="1"/>
                <p:nvPr/>
              </p:nvSpPr>
              <p:spPr>
                <a:xfrm>
                  <a:off x="689857" y="2912254"/>
                  <a:ext cx="2436436" cy="1039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𝐰𝐡𝐢𝐥𝐞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𝐝𝐨</m:t>
                        </m:r>
                      </m:oMath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𝐬𝐤𝐢𝐩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altLang="zh-CN" sz="2000" b="0" dirty="0"/>
                </a:p>
              </p:txBody>
            </p:sp>
          </mc:Choice>
          <mc:Fallback xmlns="">
            <p:sp>
              <p:nvSpPr>
                <p:cNvPr id="73" name="文本框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57" y="2912254"/>
                  <a:ext cx="2436436" cy="1039323"/>
                </a:xfrm>
                <a:prstGeom prst="rect">
                  <a:avLst/>
                </a:prstGeom>
                <a:blipFill>
                  <a:blip r:embed="rId10"/>
                  <a:stretch>
                    <a:fillRect b="-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4848602" y="2945993"/>
                  <a:ext cx="2445926" cy="1039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𝐰𝐡𝐢𝐥𝐞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𝐝𝐨</m:t>
                        </m:r>
                      </m:oMath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𝐬𝐤𝐢𝐩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altLang="zh-CN" sz="2000" b="0" dirty="0"/>
                </a:p>
              </p:txBody>
            </p:sp>
          </mc:Choice>
          <mc:Fallback xmlns=""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8602" y="2945993"/>
                  <a:ext cx="2445926" cy="1039323"/>
                </a:xfrm>
                <a:prstGeom prst="rect">
                  <a:avLst/>
                </a:prstGeom>
                <a:blipFill>
                  <a:blip r:embed="rId11"/>
                  <a:stretch>
                    <a:fillRect b="-23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组合 83"/>
            <p:cNvGrpSpPr/>
            <p:nvPr/>
          </p:nvGrpSpPr>
          <p:grpSpPr>
            <a:xfrm>
              <a:off x="4462054" y="2883159"/>
              <a:ext cx="68425" cy="1068418"/>
              <a:chOff x="3431381" y="2883159"/>
              <a:chExt cx="68425" cy="1068418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3431381" y="2883159"/>
                <a:ext cx="0" cy="10684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3499806" y="2883159"/>
                <a:ext cx="0" cy="10684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圆角矩形标注 33"/>
          <p:cNvSpPr/>
          <p:nvPr/>
        </p:nvSpPr>
        <p:spPr>
          <a:xfrm>
            <a:off x="2444641" y="4631171"/>
            <a:ext cx="5802815" cy="432064"/>
          </a:xfrm>
          <a:prstGeom prst="wedgeRoundRectCallout">
            <a:avLst>
              <a:gd name="adj1" fmla="val -21853"/>
              <a:gd name="adj2" fmla="val -76093"/>
              <a:gd name="adj3" fmla="val 16667"/>
            </a:avLst>
          </a:prstGeom>
          <a:solidFill>
            <a:srgbClr val="FEE5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All thread decide the same value with some probability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/>
      <p:bldP spid="50" grpId="0"/>
      <p:bldP spid="51" grpId="0"/>
      <p:bldP spid="52" grpId="0"/>
      <p:bldP spid="55" grpId="0"/>
      <p:bldP spid="56" grpId="0"/>
      <p:bldP spid="62" grpId="0"/>
      <p:bldP spid="63" grpId="0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4A912-68B5-4254-92EC-302CDA56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214D98F-35BA-4A98-83C5-3277C9294F71}"/>
              </a:ext>
            </a:extLst>
          </p:cNvPr>
          <p:cNvSpPr/>
          <p:nvPr/>
        </p:nvSpPr>
        <p:spPr>
          <a:xfrm>
            <a:off x="3251649" y="1627649"/>
            <a:ext cx="5688701" cy="904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A Program Logic for OA Model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13042D-61DB-4A42-9B58-747D172F974A}"/>
              </a:ext>
            </a:extLst>
          </p:cNvPr>
          <p:cNvSpPr txBox="1"/>
          <p:nvPr/>
        </p:nvSpPr>
        <p:spPr>
          <a:xfrm>
            <a:off x="2837378" y="2582796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Two Key Techniques</a:t>
            </a:r>
            <a:endParaRPr lang="zh-CN" altLang="en-US" sz="2400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7B03F73B-31C0-4771-9D21-4BD81F415B82}"/>
              </a:ext>
            </a:extLst>
          </p:cNvPr>
          <p:cNvSpPr/>
          <p:nvPr/>
        </p:nvSpPr>
        <p:spPr>
          <a:xfrm rot="5400000">
            <a:off x="6048587" y="-1070306"/>
            <a:ext cx="461664" cy="8172956"/>
          </a:xfrm>
          <a:prstGeom prst="leftBrace">
            <a:avLst>
              <a:gd name="adj1" fmla="val 30663"/>
              <a:gd name="adj2" fmla="val 4967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BD5AE95-BB30-4513-AEDD-DCF271244B92}"/>
              </a:ext>
            </a:extLst>
          </p:cNvPr>
          <p:cNvSpPr/>
          <p:nvPr/>
        </p:nvSpPr>
        <p:spPr>
          <a:xfrm>
            <a:off x="658152" y="3317161"/>
            <a:ext cx="4995483" cy="13083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Layer-based reasoning</a:t>
            </a:r>
            <a:r>
              <a:rPr lang="en-US" altLang="zh-CN" sz="2400" dirty="0">
                <a:solidFill>
                  <a:prstClr val="black"/>
                </a:solidFill>
              </a:rPr>
              <a:t> on top of a </a:t>
            </a:r>
            <a:r>
              <a:rPr lang="en-US" altLang="zh-CN" sz="2400" dirty="0">
                <a:solidFill>
                  <a:srgbClr val="FF0000"/>
                </a:solidFill>
              </a:rPr>
              <a:t>new abstract operational semantics</a:t>
            </a:r>
            <a:r>
              <a:rPr lang="en-US" altLang="zh-CN" sz="2400" dirty="0">
                <a:solidFill>
                  <a:prstClr val="black"/>
                </a:solidFill>
              </a:rPr>
              <a:t> for taking advantage of OA model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DC8EAA8-0B0D-4311-9A16-E35E78B536E6}"/>
              </a:ext>
            </a:extLst>
          </p:cNvPr>
          <p:cNvSpPr/>
          <p:nvPr/>
        </p:nvSpPr>
        <p:spPr>
          <a:xfrm>
            <a:off x="6457444" y="3313859"/>
            <a:ext cx="5262520" cy="13083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FF0000"/>
                </a:solidFill>
              </a:rPr>
              <a:t>“split” mechanism</a:t>
            </a:r>
            <a:r>
              <a:rPr lang="en-US" altLang="zh-CN" sz="2400" dirty="0">
                <a:solidFill>
                  <a:prstClr val="black"/>
                </a:solidFill>
              </a:rPr>
              <a:t> for compositional reasoning of branching statements</a:t>
            </a:r>
            <a:endParaRPr lang="zh-CN" altLang="en-US" sz="24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A964221-8BE7-4F49-8C44-83FA761CE346}"/>
              </a:ext>
            </a:extLst>
          </p:cNvPr>
          <p:cNvSpPr/>
          <p:nvPr/>
        </p:nvSpPr>
        <p:spPr>
          <a:xfrm>
            <a:off x="658152" y="4879178"/>
            <a:ext cx="11061811" cy="16964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1B95D2-1AED-46AE-A60A-483D513C4D40}"/>
              </a:ext>
            </a:extLst>
          </p:cNvPr>
          <p:cNvSpPr/>
          <p:nvPr/>
        </p:nvSpPr>
        <p:spPr>
          <a:xfrm>
            <a:off x="973244" y="5100056"/>
            <a:ext cx="10431625" cy="125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Verify </a:t>
            </a:r>
            <a:r>
              <a:rPr lang="en-US" altLang="zh-CN" sz="2400" b="1" dirty="0">
                <a:solidFill>
                  <a:prstClr val="black"/>
                </a:solidFill>
              </a:rPr>
              <a:t>four</a:t>
            </a:r>
            <a:r>
              <a:rPr lang="en-US" altLang="zh-CN" sz="2400" dirty="0">
                <a:solidFill>
                  <a:prstClr val="black"/>
                </a:solidFill>
              </a:rPr>
              <a:t> typical algorithms in OA model, including </a:t>
            </a:r>
          </a:p>
          <a:p>
            <a:pPr marL="228600" lvl="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conciliator: a core phase in a consensus algorithm [</a:t>
            </a:r>
            <a:r>
              <a:rPr lang="en-US" altLang="zh-CN" sz="2400" dirty="0" err="1">
                <a:solidFill>
                  <a:prstClr val="black"/>
                </a:solidFill>
              </a:rPr>
              <a:t>Chor</a:t>
            </a:r>
            <a:r>
              <a:rPr lang="en-US" altLang="zh-CN" sz="2400" dirty="0">
                <a:solidFill>
                  <a:prstClr val="black"/>
                </a:solidFill>
              </a:rPr>
              <a:t> et al. 1994]</a:t>
            </a:r>
          </a:p>
          <a:p>
            <a:pPr marL="228600" lvl="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group election: a core phase in a test-and-set algorithm [</a:t>
            </a:r>
            <a:r>
              <a:rPr lang="en-US" altLang="zh-CN" sz="2400" dirty="0" err="1">
                <a:solidFill>
                  <a:prstClr val="black"/>
                </a:solidFill>
              </a:rPr>
              <a:t>Alistarh</a:t>
            </a:r>
            <a:r>
              <a:rPr lang="en-US" altLang="zh-CN" sz="2400" dirty="0">
                <a:solidFill>
                  <a:prstClr val="black"/>
                </a:solidFill>
              </a:rPr>
              <a:t> et al. 2011]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106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E2AD9A0-C917-48AD-97C0-1509737B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70" y="276621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lang="zh-CN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38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Concurrent Programs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146638" y="1895176"/>
                <a:ext cx="20584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∥…∥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638" y="1895176"/>
                <a:ext cx="205844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4787415" y="4363162"/>
            <a:ext cx="648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interleaving is determined by the </a:t>
            </a:r>
            <a:r>
              <a:rPr lang="en-US" altLang="zh-CN" sz="2400" dirty="0">
                <a:solidFill>
                  <a:srgbClr val="FF0000"/>
                </a:solidFill>
              </a:rPr>
              <a:t>scheduler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4B9352-14A5-4B22-811B-855441510151}"/>
              </a:ext>
            </a:extLst>
          </p:cNvPr>
          <p:cNvSpPr txBox="1"/>
          <p:nvPr/>
        </p:nvSpPr>
        <p:spPr>
          <a:xfrm>
            <a:off x="4787415" y="3551766"/>
            <a:ext cx="656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Steps of different threads can interleave.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146638" y="2791877"/>
            <a:ext cx="330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Interleaving semantics</a:t>
            </a:r>
            <a:endParaRPr lang="zh-CN" altLang="en-US" sz="24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1448870" y="2837468"/>
            <a:ext cx="2051633" cy="2817042"/>
            <a:chOff x="1448870" y="2837468"/>
            <a:chExt cx="2051633" cy="2817042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2978870" y="2837468"/>
              <a:ext cx="0" cy="7070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2978870" y="3544478"/>
              <a:ext cx="0" cy="70701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2978870" y="4179216"/>
              <a:ext cx="0" cy="70701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2978870" y="4886226"/>
              <a:ext cx="0" cy="70701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120271" y="3006307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t1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20271" y="3713317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t2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20271" y="4348055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t1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20271" y="5077843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t3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448870" y="2898742"/>
              <a:ext cx="0" cy="70701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448870" y="3605752"/>
              <a:ext cx="0" cy="70701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448870" y="4240490"/>
              <a:ext cx="0" cy="70701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1448870" y="4947500"/>
              <a:ext cx="0" cy="70701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590271" y="3067581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t3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90271" y="3774591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t2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590271" y="4409329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t1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590271" y="5139117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25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Concurrent Randomized Programs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381691" y="542915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t1, t1, t2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929062" y="542915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t1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t2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t1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94239" y="542915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t2, t1, t1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96235" y="2225907"/>
            <a:ext cx="171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Is that all?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157" y="1561112"/>
            <a:ext cx="3394995" cy="5258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428" y="3167965"/>
            <a:ext cx="3332113" cy="2121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052" y="3057473"/>
            <a:ext cx="3530376" cy="22553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339" y="3080334"/>
            <a:ext cx="3476485" cy="22096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E49FAC2-63B9-45AE-9D86-652174EAEBA0}"/>
                  </a:ext>
                </a:extLst>
              </p:cNvPr>
              <p:cNvSpPr txBox="1"/>
              <p:nvPr/>
            </p:nvSpPr>
            <p:spPr>
              <a:xfrm>
                <a:off x="1831057" y="5861091"/>
                <a:ext cx="119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E49FAC2-63B9-45AE-9D86-652174EAE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057" y="5861091"/>
                <a:ext cx="1195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DD91EA5-882B-4C5D-9AFC-B35C7A5126E6}"/>
                  </a:ext>
                </a:extLst>
              </p:cNvPr>
              <p:cNvSpPr txBox="1"/>
              <p:nvPr/>
            </p:nvSpPr>
            <p:spPr>
              <a:xfrm>
                <a:off x="5283686" y="5875213"/>
                <a:ext cx="119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DD91EA5-882B-4C5D-9AFC-B35C7A512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686" y="5875213"/>
                <a:ext cx="1195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FA155C2-5C9D-452B-8C73-2CDBA9707586}"/>
                  </a:ext>
                </a:extLst>
              </p:cNvPr>
              <p:cNvSpPr txBox="1"/>
              <p:nvPr/>
            </p:nvSpPr>
            <p:spPr>
              <a:xfrm>
                <a:off x="8896235" y="5875213"/>
                <a:ext cx="119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FA155C2-5C9D-452B-8C73-2CDBA9707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235" y="5875213"/>
                <a:ext cx="1195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44A9F20-0827-42EA-A9CF-5F6C2FBFF3CD}"/>
              </a:ext>
            </a:extLst>
          </p:cNvPr>
          <p:cNvSpPr txBox="1"/>
          <p:nvPr/>
        </p:nvSpPr>
        <p:spPr>
          <a:xfrm>
            <a:off x="116539" y="5429158"/>
            <a:ext cx="130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schedule: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990733" y="2265896"/>
            <a:ext cx="4194949" cy="612648"/>
          </a:xfrm>
          <a:prstGeom prst="wedgeRoundRectCallout">
            <a:avLst>
              <a:gd name="adj1" fmla="val -18508"/>
              <a:gd name="adj2" fmla="val 896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The coin-flip and the subsequent branches can be interrupted in between.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28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13" grpId="0"/>
      <p:bldP spid="14" grpId="0"/>
      <p:bldP spid="15" grpId="0"/>
      <p:bldP spid="5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Concurrent Randomized Programs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9876" y="5131421"/>
            <a:ext cx="9742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 the last two cases, the scheduler can observe the result of the coin flip </a:t>
            </a:r>
          </a:p>
          <a:p>
            <a:r>
              <a:rPr lang="en-US" altLang="zh-CN" sz="2400" dirty="0"/>
              <a:t>and adapt the scheduling during the execution.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60431" y="6034360"/>
            <a:ext cx="11671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</a:t>
            </a:r>
            <a:r>
              <a:rPr lang="en-US" altLang="zh-CN" sz="2400" b="1" i="1" dirty="0"/>
              <a:t>adversary models</a:t>
            </a:r>
            <a:r>
              <a:rPr lang="en-US" altLang="zh-CN" sz="2400" dirty="0"/>
              <a:t>” are used to describe schedulers based on what they can observe. 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637" y="2335442"/>
            <a:ext cx="3519972" cy="22498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334" y="2234723"/>
            <a:ext cx="3729194" cy="2350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A8E221-CEA1-4443-9550-1A439A245202}"/>
                  </a:ext>
                </a:extLst>
              </p:cNvPr>
              <p:cNvSpPr txBox="1"/>
              <p:nvPr/>
            </p:nvSpPr>
            <p:spPr>
              <a:xfrm>
                <a:off x="3120123" y="4668225"/>
                <a:ext cx="119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A8E221-CEA1-4443-9550-1A439A245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123" y="4668225"/>
                <a:ext cx="1195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E66B6B6-6A98-4D17-9416-9C5441DBEAB4}"/>
                  </a:ext>
                </a:extLst>
              </p:cNvPr>
              <p:cNvSpPr txBox="1"/>
              <p:nvPr/>
            </p:nvSpPr>
            <p:spPr>
              <a:xfrm>
                <a:off x="7144431" y="4668225"/>
                <a:ext cx="119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E66B6B6-6A98-4D17-9416-9C5441DBE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431" y="4668225"/>
                <a:ext cx="1195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04157" y="1561112"/>
            <a:ext cx="3394995" cy="525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742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83" y="104148"/>
            <a:ext cx="10515600" cy="1325563"/>
          </a:xfrm>
        </p:spPr>
        <p:txBody>
          <a:bodyPr/>
          <a:lstStyle/>
          <a:p>
            <a:r>
              <a:rPr lang="en-US" altLang="zh-CN" dirty="0"/>
              <a:t>Adversary Models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F269D63-B4DC-4D28-911B-1445502C3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85" y="1208805"/>
            <a:ext cx="3394995" cy="525856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6A248F8E-BBC1-4ECE-BF5A-E624928CEAA3}"/>
              </a:ext>
            </a:extLst>
          </p:cNvPr>
          <p:cNvGrpSpPr/>
          <p:nvPr/>
        </p:nvGrpSpPr>
        <p:grpSpPr>
          <a:xfrm>
            <a:off x="1680595" y="2070440"/>
            <a:ext cx="7983244" cy="1413849"/>
            <a:chOff x="503040" y="3342786"/>
            <a:chExt cx="10639257" cy="225535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F232A31-EE87-45E6-B9FA-23F057A74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3040" y="3476138"/>
              <a:ext cx="3332113" cy="212199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E13D4C4-8B36-4824-93B1-EF144B5ED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6467" y="3342786"/>
              <a:ext cx="3530376" cy="225535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A47EF38-44C5-402F-9A63-9A5342EE4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65812" y="3342786"/>
              <a:ext cx="3476485" cy="2209630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55ECFBB-02D5-4A5B-AFC0-2C1CBE720E2E}"/>
              </a:ext>
            </a:extLst>
          </p:cNvPr>
          <p:cNvGrpSpPr/>
          <p:nvPr/>
        </p:nvGrpSpPr>
        <p:grpSpPr>
          <a:xfrm>
            <a:off x="3330289" y="4165118"/>
            <a:ext cx="5281583" cy="1413972"/>
            <a:chOff x="1909441" y="3949735"/>
            <a:chExt cx="7038758" cy="225554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D556E04-045E-43ED-A429-0814C051F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09441" y="4075477"/>
              <a:ext cx="3332113" cy="212980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E40C6D6-A0F2-44E6-AD68-63E5E27C4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18030" y="3949735"/>
              <a:ext cx="3530169" cy="2225149"/>
            </a:xfrm>
            <a:prstGeom prst="rect">
              <a:avLst/>
            </a:prstGeom>
          </p:spPr>
        </p:pic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6924D9CE-D7BC-4178-A34C-AB3EFCF9AA9A}"/>
              </a:ext>
            </a:extLst>
          </p:cNvPr>
          <p:cNvSpPr/>
          <p:nvPr/>
        </p:nvSpPr>
        <p:spPr>
          <a:xfrm>
            <a:off x="1074052" y="1860557"/>
            <a:ext cx="9354124" cy="222574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E7A8794-9317-4F9F-8851-631C2BAEF3DC}"/>
              </a:ext>
            </a:extLst>
          </p:cNvPr>
          <p:cNvSpPr txBox="1"/>
          <p:nvPr/>
        </p:nvSpPr>
        <p:spPr>
          <a:xfrm>
            <a:off x="2820547" y="3519242"/>
            <a:ext cx="370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Oblivious Adversary (OA)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E914F19-79AC-4834-928F-E3401AB3D2A1}"/>
              </a:ext>
            </a:extLst>
          </p:cNvPr>
          <p:cNvSpPr/>
          <p:nvPr/>
        </p:nvSpPr>
        <p:spPr>
          <a:xfrm>
            <a:off x="6521436" y="3686271"/>
            <a:ext cx="550151" cy="16315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AF8842A-0476-421F-B0D5-C21B2B2D7876}"/>
                  </a:ext>
                </a:extLst>
              </p:cNvPr>
              <p:cNvSpPr txBox="1"/>
              <p:nvPr/>
            </p:nvSpPr>
            <p:spPr>
              <a:xfrm>
                <a:off x="7119620" y="3559570"/>
                <a:ext cx="1195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AF8842A-0476-421F-B0D5-C21B2B2D7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620" y="3559570"/>
                <a:ext cx="119500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51C30B53-449F-4767-9484-1591090B22E6}"/>
              </a:ext>
            </a:extLst>
          </p:cNvPr>
          <p:cNvSpPr txBox="1"/>
          <p:nvPr/>
        </p:nvSpPr>
        <p:spPr>
          <a:xfrm>
            <a:off x="731118" y="4117208"/>
            <a:ext cx="326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41719C"/>
                </a:solidFill>
              </a:rPr>
              <a:t>Strong Adversary (SA)</a:t>
            </a:r>
            <a:endParaRPr lang="zh-CN" altLang="en-US" sz="2400" b="1" dirty="0">
              <a:solidFill>
                <a:srgbClr val="41719C"/>
              </a:solidFill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49E86E48-D8D2-4DB1-AD0B-B1508FFECDDF}"/>
              </a:ext>
            </a:extLst>
          </p:cNvPr>
          <p:cNvSpPr/>
          <p:nvPr/>
        </p:nvSpPr>
        <p:spPr>
          <a:xfrm>
            <a:off x="2062679" y="4695070"/>
            <a:ext cx="550151" cy="177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5832C76-5DD8-47CF-BA7E-C8F5857E2EEC}"/>
                  </a:ext>
                </a:extLst>
              </p:cNvPr>
              <p:cNvSpPr txBox="1"/>
              <p:nvPr/>
            </p:nvSpPr>
            <p:spPr>
              <a:xfrm>
                <a:off x="2679040" y="4609776"/>
                <a:ext cx="1195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5832C76-5DD8-47CF-BA7E-C8F5857E2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040" y="4609776"/>
                <a:ext cx="119500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8CC22D32-6FA0-41E6-81AE-16B3CB7AC5C5}"/>
              </a:ext>
            </a:extLst>
          </p:cNvPr>
          <p:cNvSpPr/>
          <p:nvPr/>
        </p:nvSpPr>
        <p:spPr>
          <a:xfrm>
            <a:off x="326446" y="1655430"/>
            <a:ext cx="11064620" cy="4142309"/>
          </a:xfrm>
          <a:prstGeom prst="ellipse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6C06BC-2E0F-491D-B6A7-FE8E441EACC8}"/>
              </a:ext>
            </a:extLst>
          </p:cNvPr>
          <p:cNvSpPr txBox="1"/>
          <p:nvPr/>
        </p:nvSpPr>
        <p:spPr>
          <a:xfrm>
            <a:off x="498410" y="6110255"/>
            <a:ext cx="1110814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A program may have more behaviors in SA model than in OA model.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EA688F-50B8-46F3-832B-0A3AC4295E6D}"/>
              </a:ext>
            </a:extLst>
          </p:cNvPr>
          <p:cNvSpPr/>
          <p:nvPr/>
        </p:nvSpPr>
        <p:spPr>
          <a:xfrm>
            <a:off x="7978912" y="3959680"/>
            <a:ext cx="415976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1719C"/>
                </a:solidFill>
              </a:rPr>
              <a:t>SA</a:t>
            </a:r>
            <a:r>
              <a:rPr lang="en-US" altLang="zh-CN" sz="2400" dirty="0"/>
              <a:t>: knows all past information. </a:t>
            </a:r>
          </a:p>
          <a:p>
            <a:r>
              <a:rPr lang="en-US" altLang="zh-CN" sz="2400" dirty="0"/>
              <a:t>The scheduling is dynamically generated during execution.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91DC3CC-5F54-480D-8FDF-98A8A9EA1E8D}"/>
              </a:ext>
            </a:extLst>
          </p:cNvPr>
          <p:cNvSpPr/>
          <p:nvPr/>
        </p:nvSpPr>
        <p:spPr>
          <a:xfrm>
            <a:off x="6520599" y="879448"/>
            <a:ext cx="485711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OA</a:t>
            </a:r>
            <a:r>
              <a:rPr lang="en-US" altLang="zh-CN" sz="2400" dirty="0"/>
              <a:t>: cannot rely on any information during execution. The scheduling is determined before execution.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100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20" grpId="0" animBg="1"/>
      <p:bldP spid="21" grpId="0"/>
      <p:bldP spid="22" grpId="0"/>
      <p:bldP spid="23" grpId="0" animBg="1"/>
      <p:bldP spid="24" grpId="0"/>
      <p:bldP spid="27" grpId="0" animBg="1"/>
      <p:bldP spid="28" grpId="0" animBg="1"/>
      <p:bldP spid="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Verifying Concurrent Randomized Algorithms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31151"/>
            <a:ext cx="11075377" cy="3097358"/>
          </a:xfrm>
        </p:spPr>
        <p:txBody>
          <a:bodyPr>
            <a:normAutofit/>
          </a:bodyPr>
          <a:lstStyle/>
          <a:p>
            <a:r>
              <a:rPr lang="en-US" altLang="zh-CN" dirty="0"/>
              <a:t>Program logics for SA model</a:t>
            </a:r>
          </a:p>
          <a:p>
            <a:pPr lvl="1"/>
            <a:r>
              <a:rPr lang="en-US" altLang="zh-CN" dirty="0"/>
              <a:t>McIver et al. 2016, </a:t>
            </a:r>
            <a:r>
              <a:rPr lang="en-US" altLang="zh-CN" dirty="0" err="1"/>
              <a:t>Tassarotti</a:t>
            </a:r>
            <a:r>
              <a:rPr lang="en-US" altLang="zh-CN" dirty="0"/>
              <a:t> et al. 2019, </a:t>
            </a:r>
            <a:r>
              <a:rPr lang="en-US" altLang="zh-CN" dirty="0" err="1"/>
              <a:t>Fesefeldt</a:t>
            </a:r>
            <a:r>
              <a:rPr lang="en-US" altLang="zh-CN" dirty="0"/>
              <a:t> et al. 2022</a:t>
            </a:r>
          </a:p>
          <a:p>
            <a:endParaRPr lang="en-US" altLang="zh-CN" dirty="0"/>
          </a:p>
          <a:p>
            <a:r>
              <a:rPr lang="en-US" altLang="zh-CN" dirty="0"/>
              <a:t>No program logic for OA model</a:t>
            </a:r>
          </a:p>
          <a:p>
            <a:pPr lvl="1"/>
            <a:r>
              <a:rPr lang="en-US" altLang="zh-CN" dirty="0"/>
              <a:t>Logics for SA model not applicable for OA model, because algorithms may have stronger properties in OA model.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269D63-B4DC-4D28-911B-1445502C3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481" y="1427760"/>
            <a:ext cx="4860705" cy="75288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21682" y="2320969"/>
            <a:ext cx="7308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How to verify the correctness of this program?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02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4A912-68B5-4254-92EC-302CDA56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Contributions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214D98F-35BA-4A98-83C5-3277C9294F71}"/>
              </a:ext>
            </a:extLst>
          </p:cNvPr>
          <p:cNvSpPr/>
          <p:nvPr/>
        </p:nvSpPr>
        <p:spPr>
          <a:xfrm>
            <a:off x="3251649" y="1627649"/>
            <a:ext cx="5688701" cy="904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A Program Logic for OA Model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13042D-61DB-4A42-9B58-747D172F974A}"/>
              </a:ext>
            </a:extLst>
          </p:cNvPr>
          <p:cNvSpPr txBox="1"/>
          <p:nvPr/>
        </p:nvSpPr>
        <p:spPr>
          <a:xfrm>
            <a:off x="2837378" y="2582796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Two Key Techniques</a:t>
            </a:r>
            <a:endParaRPr lang="zh-CN" altLang="en-US" sz="2400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7B03F73B-31C0-4771-9D21-4BD81F415B82}"/>
              </a:ext>
            </a:extLst>
          </p:cNvPr>
          <p:cNvSpPr/>
          <p:nvPr/>
        </p:nvSpPr>
        <p:spPr>
          <a:xfrm rot="5400000">
            <a:off x="6048587" y="-1070306"/>
            <a:ext cx="461664" cy="8172956"/>
          </a:xfrm>
          <a:prstGeom prst="leftBrace">
            <a:avLst>
              <a:gd name="adj1" fmla="val 30663"/>
              <a:gd name="adj2" fmla="val 4967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BD5AE95-BB30-4513-AEDD-DCF271244B92}"/>
              </a:ext>
            </a:extLst>
          </p:cNvPr>
          <p:cNvSpPr/>
          <p:nvPr/>
        </p:nvSpPr>
        <p:spPr>
          <a:xfrm>
            <a:off x="658152" y="3317161"/>
            <a:ext cx="4995483" cy="13083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Layer-based reasoning</a:t>
            </a:r>
            <a:r>
              <a:rPr lang="en-US" altLang="zh-CN" sz="2400" dirty="0">
                <a:solidFill>
                  <a:prstClr val="black"/>
                </a:solidFill>
              </a:rPr>
              <a:t> on top of a </a:t>
            </a:r>
            <a:r>
              <a:rPr lang="en-US" altLang="zh-CN" sz="2400" dirty="0">
                <a:solidFill>
                  <a:srgbClr val="FF0000"/>
                </a:solidFill>
              </a:rPr>
              <a:t>new abstract operational semantics</a:t>
            </a:r>
            <a:r>
              <a:rPr lang="en-US" altLang="zh-CN" sz="2400" dirty="0">
                <a:solidFill>
                  <a:prstClr val="black"/>
                </a:solidFill>
              </a:rPr>
              <a:t> for taking advantage of OA model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DC8EAA8-0B0D-4311-9A16-E35E78B536E6}"/>
              </a:ext>
            </a:extLst>
          </p:cNvPr>
          <p:cNvSpPr/>
          <p:nvPr/>
        </p:nvSpPr>
        <p:spPr>
          <a:xfrm>
            <a:off x="6457444" y="3313859"/>
            <a:ext cx="5262520" cy="13083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FF0000"/>
                </a:solidFill>
              </a:rPr>
              <a:t>“split” mechanism</a:t>
            </a:r>
            <a:r>
              <a:rPr lang="en-US" altLang="zh-CN" sz="2400" dirty="0">
                <a:solidFill>
                  <a:prstClr val="black"/>
                </a:solidFill>
              </a:rPr>
              <a:t> for compositional reasoning of branching statements</a:t>
            </a:r>
            <a:endParaRPr lang="zh-CN" altLang="en-US" sz="24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A964221-8BE7-4F49-8C44-83FA761CE346}"/>
              </a:ext>
            </a:extLst>
          </p:cNvPr>
          <p:cNvSpPr/>
          <p:nvPr/>
        </p:nvSpPr>
        <p:spPr>
          <a:xfrm>
            <a:off x="658152" y="4879178"/>
            <a:ext cx="11061811" cy="16964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1B95D2-1AED-46AE-A60A-483D513C4D40}"/>
              </a:ext>
            </a:extLst>
          </p:cNvPr>
          <p:cNvSpPr/>
          <p:nvPr/>
        </p:nvSpPr>
        <p:spPr>
          <a:xfrm>
            <a:off x="973244" y="5100056"/>
            <a:ext cx="10431625" cy="125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Verify </a:t>
            </a:r>
            <a:r>
              <a:rPr lang="en-US" altLang="zh-CN" sz="2400" b="1" dirty="0">
                <a:solidFill>
                  <a:prstClr val="black"/>
                </a:solidFill>
              </a:rPr>
              <a:t>four</a:t>
            </a:r>
            <a:r>
              <a:rPr lang="en-US" altLang="zh-CN" sz="2400" dirty="0">
                <a:solidFill>
                  <a:prstClr val="black"/>
                </a:solidFill>
              </a:rPr>
              <a:t> typical algorithms in OA model, including </a:t>
            </a:r>
          </a:p>
          <a:p>
            <a:pPr marL="228600" lvl="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conciliator: a core phase in a consensus algorithm [</a:t>
            </a:r>
            <a:r>
              <a:rPr lang="en-US" altLang="zh-CN" sz="2400" dirty="0" err="1">
                <a:solidFill>
                  <a:prstClr val="black"/>
                </a:solidFill>
              </a:rPr>
              <a:t>Chor</a:t>
            </a:r>
            <a:r>
              <a:rPr lang="en-US" altLang="zh-CN" sz="2400" dirty="0">
                <a:solidFill>
                  <a:prstClr val="black"/>
                </a:solidFill>
              </a:rPr>
              <a:t> et al. 1994]</a:t>
            </a:r>
          </a:p>
          <a:p>
            <a:pPr marL="228600" lvl="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group election: a core phase in a test-and-set algorithm [</a:t>
            </a:r>
            <a:r>
              <a:rPr lang="en-US" altLang="zh-CN" sz="2400" dirty="0" err="1">
                <a:solidFill>
                  <a:prstClr val="black"/>
                </a:solidFill>
              </a:rPr>
              <a:t>Alistarh</a:t>
            </a:r>
            <a:r>
              <a:rPr lang="en-US" altLang="zh-CN" sz="2400" dirty="0">
                <a:solidFill>
                  <a:prstClr val="black"/>
                </a:solidFill>
              </a:rPr>
              <a:t> et al. 2011]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67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0FA209-3ED4-4113-9F11-45028BF39849}"/>
              </a:ext>
            </a:extLst>
          </p:cNvPr>
          <p:cNvSpPr/>
          <p:nvPr/>
        </p:nvSpPr>
        <p:spPr>
          <a:xfrm>
            <a:off x="0" y="1690688"/>
            <a:ext cx="12192000" cy="677373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D6EABD-0E93-4110-8750-982C5711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of This Talk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FB5ED-D264-44BA-B64B-131509ABE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Correctness of concurrent randomized programs in OA model</a:t>
            </a:r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dirty="0"/>
              <a:t>Key techniques of our program logic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layer-based reasoning and abstract operational semantics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“split” mechanism for branching statements</a:t>
            </a:r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dirty="0"/>
              <a:t>Example: conciliator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6746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41.8|13.8|1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13.1|1.1|41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13.1|1.1|41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8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9.6|19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34.8|18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2|16.2|8.8|13.5|23.3|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18.9|1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8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5.2|3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7996</TotalTime>
  <Words>1625</Words>
  <Application>Microsoft Office PowerPoint</Application>
  <PresentationFormat>宽屏</PresentationFormat>
  <Paragraphs>319</Paragraphs>
  <Slides>28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等线 Light</vt:lpstr>
      <vt:lpstr>Arial</vt:lpstr>
      <vt:lpstr>Calibri</vt:lpstr>
      <vt:lpstr>Cambria Math</vt:lpstr>
      <vt:lpstr>Symbol</vt:lpstr>
      <vt:lpstr>Office 主题​​</vt:lpstr>
      <vt:lpstr>A Program Logic for  Concurrent Randomized Programs  in the Oblivious Adversary Model</vt:lpstr>
      <vt:lpstr>Randomized Programs</vt:lpstr>
      <vt:lpstr>Concurrent Programs</vt:lpstr>
      <vt:lpstr>Concurrent Randomized Programs</vt:lpstr>
      <vt:lpstr>Concurrent Randomized Programs</vt:lpstr>
      <vt:lpstr>Adversary Models</vt:lpstr>
      <vt:lpstr>Verifying Concurrent Randomized Algorithms</vt:lpstr>
      <vt:lpstr>Our Contributions</vt:lpstr>
      <vt:lpstr>Outline of This Talk</vt:lpstr>
      <vt:lpstr>Correctness of Sequential Randomized Programs</vt:lpstr>
      <vt:lpstr>Correctness of Concurrent Randomized Programs</vt:lpstr>
      <vt:lpstr>Outline of This Talk</vt:lpstr>
      <vt:lpstr>Layer-Based Reasoning</vt:lpstr>
      <vt:lpstr>Abstract Operational Semantics</vt:lpstr>
      <vt:lpstr>Layer-Based Reasoning with Invariants</vt:lpstr>
      <vt:lpstr>Problems with Layer-Based Reasoning</vt:lpstr>
      <vt:lpstr>Problems with Layer-Based Reasoning</vt:lpstr>
      <vt:lpstr>Problems with Layer-Based Reasoning</vt:lpstr>
      <vt:lpstr>Our Idea: split for Compositional Reasoning</vt:lpstr>
      <vt:lpstr>The "split" (b) Statement</vt:lpstr>
      <vt:lpstr>Logic Rule for "split" (b)</vt:lpstr>
      <vt:lpstr>Logic Rules for Branching Statements</vt:lpstr>
      <vt:lpstr>Closed Assertions for split</vt:lpstr>
      <vt:lpstr>Closed Assertions for split</vt:lpstr>
      <vt:lpstr>Outline of This Talk</vt:lpstr>
      <vt:lpstr>Example: Conciliator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Program Logic for Concurrent Randomized Programs in the Oblivious Adversary Model</dc:title>
  <dc:creator>范 伟杰</dc:creator>
  <cp:lastModifiedBy>Hongjin</cp:lastModifiedBy>
  <cp:revision>273</cp:revision>
  <dcterms:created xsi:type="dcterms:W3CDTF">2025-04-27T12:06:21Z</dcterms:created>
  <dcterms:modified xsi:type="dcterms:W3CDTF">2025-05-06T01:39:13Z</dcterms:modified>
</cp:coreProperties>
</file>