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5"/>
  </p:notesMasterIdLst>
  <p:sldIdLst>
    <p:sldId id="256" r:id="rId2"/>
    <p:sldId id="301" r:id="rId3"/>
    <p:sldId id="336" r:id="rId4"/>
    <p:sldId id="300" r:id="rId5"/>
    <p:sldId id="351" r:id="rId6"/>
    <p:sldId id="356" r:id="rId7"/>
    <p:sldId id="369" r:id="rId8"/>
    <p:sldId id="370" r:id="rId9"/>
    <p:sldId id="352" r:id="rId10"/>
    <p:sldId id="378" r:id="rId11"/>
    <p:sldId id="379" r:id="rId12"/>
    <p:sldId id="359" r:id="rId13"/>
    <p:sldId id="396" r:id="rId14"/>
    <p:sldId id="355" r:id="rId15"/>
    <p:sldId id="397" r:id="rId16"/>
    <p:sldId id="346" r:id="rId17"/>
    <p:sldId id="382" r:id="rId18"/>
    <p:sldId id="398" r:id="rId19"/>
    <p:sldId id="385" r:id="rId20"/>
    <p:sldId id="387" r:id="rId21"/>
    <p:sldId id="390" r:id="rId22"/>
    <p:sldId id="399" r:id="rId23"/>
    <p:sldId id="395" r:id="rId24"/>
    <p:sldId id="393" r:id="rId25"/>
    <p:sldId id="323" r:id="rId26"/>
    <p:sldId id="328" r:id="rId27"/>
    <p:sldId id="375" r:id="rId28"/>
    <p:sldId id="353" r:id="rId29"/>
    <p:sldId id="333" r:id="rId30"/>
    <p:sldId id="362" r:id="rId31"/>
    <p:sldId id="331" r:id="rId32"/>
    <p:sldId id="368" r:id="rId33"/>
    <p:sldId id="262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CC"/>
    <a:srgbClr val="B4D687"/>
    <a:srgbClr val="66FF33"/>
    <a:srgbClr val="9900C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94660"/>
  </p:normalViewPr>
  <p:slideViewPr>
    <p:cSldViewPr snapToGrid="0">
      <p:cViewPr varScale="1">
        <p:scale>
          <a:sx n="58" d="100"/>
          <a:sy n="58" d="100"/>
        </p:scale>
        <p:origin x="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-6087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F9E4AD-8582-4E02-B91C-DCAA7FCCA842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ACE8B-AFB0-40CA-805A-0D815E3EF80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084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85ACE8B-AFB0-40CA-805A-0D815E3EF80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9985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ACE8B-AFB0-40CA-805A-0D815E3EF80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639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008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24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762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001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809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788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994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664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39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0541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349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B9280-EB5C-4269-B7BA-BFD59D8AE65A}" type="datetimeFigureOut">
              <a:rPr lang="zh-CN" altLang="en-US" smtClean="0"/>
              <a:t>2021/5/26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5F45A-185A-438F-B50F-9CE7ECFDE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52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0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4E42D-451A-41DF-831D-F4D075CA4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5020" y="1122364"/>
            <a:ext cx="8061960" cy="2138997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ffectLst/>
              </a:rPr>
              <a:t>Abstraction for Conflict-Free Replicated Data Types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EE5AB1-8EDE-49B3-82E2-D250E375C6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0" y="4084321"/>
            <a:ext cx="6858000" cy="2042160"/>
          </a:xfrm>
        </p:spPr>
        <p:txBody>
          <a:bodyPr>
            <a:normAutofit/>
          </a:bodyPr>
          <a:lstStyle/>
          <a:p>
            <a:r>
              <a:rPr lang="en-US" altLang="zh-CN" sz="3200" u="sng" dirty="0"/>
              <a:t>Hongjin Liang</a:t>
            </a:r>
            <a:r>
              <a:rPr lang="en-US" altLang="zh-CN" sz="3200" dirty="0"/>
              <a:t> and </a:t>
            </a:r>
            <a:r>
              <a:rPr lang="en-US" altLang="zh-CN" sz="3200" dirty="0" err="1"/>
              <a:t>Xinyu</a:t>
            </a:r>
            <a:r>
              <a:rPr lang="en-US" altLang="zh-CN" sz="3200" dirty="0"/>
              <a:t> Feng</a:t>
            </a:r>
          </a:p>
          <a:p>
            <a:r>
              <a:rPr lang="en-US" altLang="zh-CN" sz="3200" dirty="0"/>
              <a:t>Nanjing University</a:t>
            </a:r>
          </a:p>
        </p:txBody>
      </p:sp>
    </p:spTree>
    <p:extLst>
      <p:ext uri="{BB962C8B-B14F-4D97-AF65-F5344CB8AC3E}">
        <p14:creationId xmlns:p14="http://schemas.microsoft.com/office/powerpoint/2010/main" val="336362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567E3498-ED16-4514-9882-40D91E725B0F}"/>
              </a:ext>
            </a:extLst>
          </p:cNvPr>
          <p:cNvGrpSpPr/>
          <p:nvPr/>
        </p:nvGrpSpPr>
        <p:grpSpPr>
          <a:xfrm>
            <a:off x="1747128" y="2931696"/>
            <a:ext cx="8351973" cy="1790442"/>
            <a:chOff x="1747128" y="2931696"/>
            <a:chExt cx="8351973" cy="1790442"/>
          </a:xfrm>
        </p:grpSpPr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FF2DA85E-40F6-40BF-96B5-D88A4F87D7CF}"/>
                </a:ext>
              </a:extLst>
            </p:cNvPr>
            <p:cNvCxnSpPr>
              <a:cxnSpLocks/>
            </p:cNvCxnSpPr>
            <p:nvPr/>
          </p:nvCxnSpPr>
          <p:spPr>
            <a:xfrm>
              <a:off x="2210137" y="3136068"/>
              <a:ext cx="7888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A317EB9-8678-488D-913B-4ABC75839BAC}"/>
                </a:ext>
              </a:extLst>
            </p:cNvPr>
            <p:cNvCxnSpPr>
              <a:cxnSpLocks/>
            </p:cNvCxnSpPr>
            <p:nvPr/>
          </p:nvCxnSpPr>
          <p:spPr>
            <a:xfrm>
              <a:off x="2210137" y="4485243"/>
              <a:ext cx="788896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9CB560A-BD20-409E-836E-0938ECFDF4E5}"/>
                </a:ext>
              </a:extLst>
            </p:cNvPr>
            <p:cNvSpPr txBox="1"/>
            <p:nvPr/>
          </p:nvSpPr>
          <p:spPr>
            <a:xfrm>
              <a:off x="1747128" y="2931696"/>
              <a:ext cx="340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1569B6F7-EDEC-44BF-BC97-644560A4EF2E}"/>
                </a:ext>
              </a:extLst>
            </p:cNvPr>
            <p:cNvSpPr txBox="1"/>
            <p:nvPr/>
          </p:nvSpPr>
          <p:spPr>
            <a:xfrm>
              <a:off x="1769773" y="4260473"/>
              <a:ext cx="3406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831A9731-38A3-4694-8F31-84C83C70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CRDTs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1F9D25B-C9E9-4F92-A6AA-B5C3D1BD1434}"/>
              </a:ext>
            </a:extLst>
          </p:cNvPr>
          <p:cNvGrpSpPr/>
          <p:nvPr/>
        </p:nvGrpSpPr>
        <p:grpSpPr>
          <a:xfrm>
            <a:off x="2834073" y="2610509"/>
            <a:ext cx="2714333" cy="601759"/>
            <a:chOff x="2834073" y="2610509"/>
            <a:chExt cx="2714333" cy="601759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D9CCEFC2-DAF3-4D07-BE78-B66C288A8043}"/>
                </a:ext>
              </a:extLst>
            </p:cNvPr>
            <p:cNvSpPr/>
            <p:nvPr/>
          </p:nvSpPr>
          <p:spPr>
            <a:xfrm>
              <a:off x="3292833" y="3067488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8864F4C4-CE0E-4EB7-BF7F-FF951D81A4BA}"/>
                </a:ext>
              </a:extLst>
            </p:cNvPr>
            <p:cNvSpPr txBox="1"/>
            <p:nvPr/>
          </p:nvSpPr>
          <p:spPr>
            <a:xfrm>
              <a:off x="2834073" y="2610509"/>
              <a:ext cx="27143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400" b="1" dirty="0">
                  <a:solidFill>
                    <a:srgbClr val="0000FF"/>
                  </a:solidFill>
                </a:rPr>
                <a:t>(‘my’, ‘cat’)</a:t>
              </a:r>
              <a:endParaRPr lang="zh-CN" altLang="en-US" sz="2400" dirty="0"/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AEC45298-2F90-46E0-83A7-2FC3F6979C2C}"/>
              </a:ext>
            </a:extLst>
          </p:cNvPr>
          <p:cNvGrpSpPr/>
          <p:nvPr/>
        </p:nvGrpSpPr>
        <p:grpSpPr>
          <a:xfrm>
            <a:off x="3068875" y="4426034"/>
            <a:ext cx="2826415" cy="648796"/>
            <a:chOff x="3068875" y="4426034"/>
            <a:chExt cx="2826415" cy="648796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84B099D4-C517-4896-A453-92D91611FBDA}"/>
                </a:ext>
              </a:extLst>
            </p:cNvPr>
            <p:cNvSpPr/>
            <p:nvPr/>
          </p:nvSpPr>
          <p:spPr>
            <a:xfrm>
              <a:off x="3780994" y="4426034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14AFF0D-7604-45AB-B0C1-2513012472CA}"/>
                </a:ext>
              </a:extLst>
            </p:cNvPr>
            <p:cNvSpPr txBox="1"/>
            <p:nvPr/>
          </p:nvSpPr>
          <p:spPr>
            <a:xfrm>
              <a:off x="3068875" y="4613165"/>
              <a:ext cx="28264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400" b="1" dirty="0">
                  <a:solidFill>
                    <a:srgbClr val="0000FF"/>
                  </a:solidFill>
                </a:rPr>
                <a:t>(‘my’, ‘dog’)</a:t>
              </a:r>
              <a:endParaRPr lang="zh-CN" altLang="en-US" sz="2400" dirty="0"/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AB164592-DA02-4C70-B008-24C73BE609FE}"/>
              </a:ext>
            </a:extLst>
          </p:cNvPr>
          <p:cNvCxnSpPr>
            <a:cxnSpLocks/>
            <a:stCxn id="12" idx="5"/>
            <a:endCxn id="18" idx="1"/>
          </p:cNvCxnSpPr>
          <p:nvPr/>
        </p:nvCxnSpPr>
        <p:spPr>
          <a:xfrm>
            <a:off x="3416410" y="3191065"/>
            <a:ext cx="3792561" cy="1256172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6F170645-DB04-4885-B0D1-CDB71C180885}"/>
              </a:ext>
            </a:extLst>
          </p:cNvPr>
          <p:cNvCxnSpPr>
            <a:cxnSpLocks/>
            <a:stCxn id="13" idx="7"/>
            <a:endCxn id="19" idx="3"/>
          </p:cNvCxnSpPr>
          <p:nvPr/>
        </p:nvCxnSpPr>
        <p:spPr>
          <a:xfrm flipV="1">
            <a:off x="3904571" y="3200368"/>
            <a:ext cx="2725801" cy="1246869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>
            <a:extLst>
              <a:ext uri="{FF2B5EF4-FFF2-40B4-BE49-F238E27FC236}">
                <a16:creationId xmlns:a16="http://schemas.microsoft.com/office/drawing/2014/main" id="{5AC21DE6-B91F-4E42-884D-E655EBD0B4F0}"/>
              </a:ext>
            </a:extLst>
          </p:cNvPr>
          <p:cNvSpPr/>
          <p:nvPr/>
        </p:nvSpPr>
        <p:spPr>
          <a:xfrm>
            <a:off x="7187768" y="4426034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18EE1D0F-6DC3-4DF2-8DEE-693592B7D67E}"/>
              </a:ext>
            </a:extLst>
          </p:cNvPr>
          <p:cNvSpPr/>
          <p:nvPr/>
        </p:nvSpPr>
        <p:spPr>
          <a:xfrm>
            <a:off x="6609169" y="3076791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068B36-1B7C-4814-BA28-C4486C3B238D}"/>
              </a:ext>
            </a:extLst>
          </p:cNvPr>
          <p:cNvSpPr txBox="1"/>
          <p:nvPr/>
        </p:nvSpPr>
        <p:spPr>
          <a:xfrm>
            <a:off x="2210137" y="3098827"/>
            <a:ext cx="117167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ym typeface="Symbol" panose="05050102010706020507" pitchFamily="18" charset="2"/>
              </a:rPr>
              <a:t>‘my cute’</a:t>
            </a:r>
            <a:endParaRPr lang="zh-CN" altLang="en-US" sz="20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5828F6F-8B62-44A8-A25E-9A2FDDAB1AF3}"/>
              </a:ext>
            </a:extLst>
          </p:cNvPr>
          <p:cNvSpPr txBox="1"/>
          <p:nvPr/>
        </p:nvSpPr>
        <p:spPr>
          <a:xfrm>
            <a:off x="2288993" y="4063725"/>
            <a:ext cx="109282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ym typeface="Symbol" panose="05050102010706020507" pitchFamily="18" charset="2"/>
              </a:rPr>
              <a:t>‘my cute’</a:t>
            </a:r>
            <a:endParaRPr lang="zh-CN" altLang="en-US" sz="20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9E335D47-D1F5-4AF3-8743-44D6F98C88F5}"/>
              </a:ext>
            </a:extLst>
          </p:cNvPr>
          <p:cNvSpPr txBox="1"/>
          <p:nvPr/>
        </p:nvSpPr>
        <p:spPr>
          <a:xfrm>
            <a:off x="7187769" y="4053474"/>
            <a:ext cx="2270290" cy="4068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‘my cat dog cute’</a:t>
            </a:r>
            <a:endParaRPr lang="zh-CN" altLang="en-US" sz="20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ECE63DE-5327-4499-8A43-956F3904A8F8}"/>
              </a:ext>
            </a:extLst>
          </p:cNvPr>
          <p:cNvSpPr txBox="1"/>
          <p:nvPr/>
        </p:nvSpPr>
        <p:spPr>
          <a:xfrm>
            <a:off x="3879270" y="3092411"/>
            <a:ext cx="150073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‘my cat cute’</a:t>
            </a:r>
            <a:endParaRPr lang="zh-CN" altLang="en-US" sz="20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647DA629-1AD6-42FD-81E6-5D0B083ED1F1}"/>
              </a:ext>
            </a:extLst>
          </p:cNvPr>
          <p:cNvSpPr/>
          <p:nvPr/>
        </p:nvSpPr>
        <p:spPr>
          <a:xfrm>
            <a:off x="7195604" y="2739647"/>
            <a:ext cx="1942387" cy="207569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E080E864-7227-4064-B419-5CD854F0B5BA}"/>
              </a:ext>
            </a:extLst>
          </p:cNvPr>
          <p:cNvSpPr txBox="1"/>
          <p:nvPr/>
        </p:nvSpPr>
        <p:spPr>
          <a:xfrm>
            <a:off x="8187300" y="3561277"/>
            <a:ext cx="2573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not converge!</a:t>
            </a:r>
            <a:endParaRPr lang="zh-CN" altLang="en-US" sz="24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9EA889-7076-4838-A09C-834C4A9376AB}"/>
              </a:ext>
            </a:extLst>
          </p:cNvPr>
          <p:cNvSpPr txBox="1"/>
          <p:nvPr/>
        </p:nvSpPr>
        <p:spPr>
          <a:xfrm>
            <a:off x="746946" y="5176369"/>
            <a:ext cx="6966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Because </a:t>
            </a:r>
            <a:r>
              <a:rPr lang="en-US" altLang="zh-CN" sz="2000" b="1" i="1" dirty="0" err="1"/>
              <a:t>addAfter</a:t>
            </a:r>
            <a:r>
              <a:rPr lang="en-US" altLang="zh-CN" sz="2000" b="1" i="1" dirty="0"/>
              <a:t>(a, b) and </a:t>
            </a:r>
            <a:r>
              <a:rPr lang="en-US" altLang="zh-CN" sz="2000" b="1" i="1" dirty="0" err="1"/>
              <a:t>addAfter</a:t>
            </a:r>
            <a:r>
              <a:rPr lang="en-US" altLang="zh-CN" sz="2000" b="1" i="1" dirty="0"/>
              <a:t>(a, c) are not commutative!</a:t>
            </a:r>
            <a:endParaRPr lang="zh-CN" altLang="en-US" sz="2000" b="1" i="1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1DD92A-D85B-4C45-A976-85761DF58CE0}"/>
              </a:ext>
            </a:extLst>
          </p:cNvPr>
          <p:cNvSpPr txBox="1"/>
          <p:nvPr/>
        </p:nvSpPr>
        <p:spPr>
          <a:xfrm>
            <a:off x="7195605" y="3145472"/>
            <a:ext cx="194238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‘my dog cat cute’</a:t>
            </a:r>
            <a:endParaRPr lang="zh-CN" altLang="en-US" sz="20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CA7059A-447D-44AD-9BA4-F9406B49A693}"/>
              </a:ext>
            </a:extLst>
          </p:cNvPr>
          <p:cNvSpPr txBox="1"/>
          <p:nvPr/>
        </p:nvSpPr>
        <p:spPr>
          <a:xfrm>
            <a:off x="4261331" y="4067486"/>
            <a:ext cx="1822549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ym typeface="Symbol" panose="05050102010706020507" pitchFamily="18" charset="2"/>
              </a:rPr>
              <a:t>‘my dog cute’</a:t>
            </a:r>
            <a:endParaRPr lang="zh-CN" altLang="en-US" sz="2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3F59F9E0-5C55-4A18-B09D-3DD82FF0461A}"/>
              </a:ext>
            </a:extLst>
          </p:cNvPr>
          <p:cNvSpPr txBox="1"/>
          <p:nvPr/>
        </p:nvSpPr>
        <p:spPr>
          <a:xfrm>
            <a:off x="417943" y="6088318"/>
            <a:ext cx="11658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CRDTs’ solution: turn conflicting (non-commutative) operations into commutative ones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01E7E34-786A-492B-85BF-7A03C2C82AF1}"/>
              </a:ext>
            </a:extLst>
          </p:cNvPr>
          <p:cNvSpPr txBox="1"/>
          <p:nvPr/>
        </p:nvSpPr>
        <p:spPr>
          <a:xfrm>
            <a:off x="3473420" y="5520157"/>
            <a:ext cx="31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04466E7-6F1E-41EE-A5F9-1283CB9B7551}"/>
                  </a:ext>
                </a:extLst>
              </p:cNvPr>
              <p:cNvSpPr txBox="1"/>
              <p:nvPr/>
            </p:nvSpPr>
            <p:spPr>
              <a:xfrm>
                <a:off x="5380001" y="5447123"/>
                <a:ext cx="3069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zh-CN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C04466E7-6F1E-41EE-A5F9-1283CB9B75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01" y="5447123"/>
                <a:ext cx="306912" cy="523220"/>
              </a:xfrm>
              <a:prstGeom prst="rect">
                <a:avLst/>
              </a:prstGeom>
              <a:blipFill>
                <a:blip r:embed="rId4"/>
                <a:stretch>
                  <a:fillRect r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文本框 52">
            <a:extLst>
              <a:ext uri="{FF2B5EF4-FFF2-40B4-BE49-F238E27FC236}">
                <a16:creationId xmlns:a16="http://schemas.microsoft.com/office/drawing/2014/main" id="{BFDADA26-8826-4170-B587-E4F6E885F974}"/>
              </a:ext>
            </a:extLst>
          </p:cNvPr>
          <p:cNvSpPr txBox="1"/>
          <p:nvPr/>
        </p:nvSpPr>
        <p:spPr>
          <a:xfrm>
            <a:off x="2016485" y="5561508"/>
            <a:ext cx="15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addAfter</a:t>
            </a:r>
            <a:r>
              <a:rPr lang="en-US" altLang="zh-CN" b="1" dirty="0">
                <a:solidFill>
                  <a:srgbClr val="0000FF"/>
                </a:solidFill>
              </a:rPr>
              <a:t>(a, b)</a:t>
            </a:r>
            <a:endParaRPr lang="zh-CN" altLang="en-US" dirty="0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FB64FF10-F346-4B59-ACFC-52B4A291B0A0}"/>
              </a:ext>
            </a:extLst>
          </p:cNvPr>
          <p:cNvSpPr txBox="1"/>
          <p:nvPr/>
        </p:nvSpPr>
        <p:spPr>
          <a:xfrm>
            <a:off x="3720258" y="5561508"/>
            <a:ext cx="149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addAfter</a:t>
            </a:r>
            <a:r>
              <a:rPr lang="en-US" altLang="zh-CN" b="1" dirty="0">
                <a:solidFill>
                  <a:srgbClr val="0000FF"/>
                </a:solidFill>
              </a:rPr>
              <a:t>(a, c)</a:t>
            </a:r>
            <a:endParaRPr lang="zh-CN" altLang="en-US" dirty="0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BD8A210F-5A57-4482-AC02-207E32E55D97}"/>
              </a:ext>
            </a:extLst>
          </p:cNvPr>
          <p:cNvSpPr txBox="1"/>
          <p:nvPr/>
        </p:nvSpPr>
        <p:spPr>
          <a:xfrm>
            <a:off x="7447805" y="5524066"/>
            <a:ext cx="3163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o</a:t>
            </a:r>
            <a:endParaRPr lang="zh-CN" altLang="en-US" sz="2000" b="1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747DDF55-BC57-472B-949B-24AA735C56B5}"/>
              </a:ext>
            </a:extLst>
          </p:cNvPr>
          <p:cNvSpPr txBox="1"/>
          <p:nvPr/>
        </p:nvSpPr>
        <p:spPr>
          <a:xfrm>
            <a:off x="7739836" y="5539455"/>
            <a:ext cx="1526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addAfter</a:t>
            </a:r>
            <a:r>
              <a:rPr lang="en-US" altLang="zh-CN" b="1" dirty="0">
                <a:solidFill>
                  <a:srgbClr val="0000FF"/>
                </a:solidFill>
              </a:rPr>
              <a:t>(a, b)</a:t>
            </a:r>
            <a:endParaRPr lang="zh-CN" altLang="en-US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FD90BF8-D049-4CB9-9353-507527F702FC}"/>
              </a:ext>
            </a:extLst>
          </p:cNvPr>
          <p:cNvSpPr txBox="1"/>
          <p:nvPr/>
        </p:nvSpPr>
        <p:spPr>
          <a:xfrm>
            <a:off x="5993826" y="5539455"/>
            <a:ext cx="149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err="1">
                <a:solidFill>
                  <a:srgbClr val="0000FF"/>
                </a:solidFill>
              </a:rPr>
              <a:t>addAfter</a:t>
            </a:r>
            <a:r>
              <a:rPr lang="en-US" altLang="zh-CN" b="1" dirty="0">
                <a:solidFill>
                  <a:srgbClr val="0000FF"/>
                </a:solidFill>
              </a:rPr>
              <a:t>(a, c)</a:t>
            </a:r>
            <a:endParaRPr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5516EC8-628D-4340-A984-8C319711139B}"/>
              </a:ext>
            </a:extLst>
          </p:cNvPr>
          <p:cNvSpPr txBox="1"/>
          <p:nvPr/>
        </p:nvSpPr>
        <p:spPr>
          <a:xfrm>
            <a:off x="600635" y="1526427"/>
            <a:ext cx="71634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Naïve RDTs may not ensure data consistency: final states of different nodes may not converge</a:t>
            </a:r>
            <a:endParaRPr lang="zh-CN" altLang="en-US" sz="24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3A7B09C-9ED9-48BB-A717-A9CB632D94F2}"/>
              </a:ext>
            </a:extLst>
          </p:cNvPr>
          <p:cNvGrpSpPr/>
          <p:nvPr/>
        </p:nvGrpSpPr>
        <p:grpSpPr>
          <a:xfrm>
            <a:off x="7764132" y="871896"/>
            <a:ext cx="4200541" cy="1598989"/>
            <a:chOff x="7585189" y="652966"/>
            <a:chExt cx="4200541" cy="1598989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F201B21D-D0E0-477A-BA30-ADD295058C33}"/>
                </a:ext>
              </a:extLst>
            </p:cNvPr>
            <p:cNvGrpSpPr/>
            <p:nvPr/>
          </p:nvGrpSpPr>
          <p:grpSpPr>
            <a:xfrm>
              <a:off x="8065515" y="1375363"/>
              <a:ext cx="3213516" cy="876592"/>
              <a:chOff x="7710726" y="1771481"/>
              <a:chExt cx="3213516" cy="1014487"/>
            </a:xfrm>
          </p:grpSpPr>
          <p:sp>
            <p:nvSpPr>
              <p:cNvPr id="60" name="云形 59">
                <a:extLst>
                  <a:ext uri="{FF2B5EF4-FFF2-40B4-BE49-F238E27FC236}">
                    <a16:creationId xmlns:a16="http://schemas.microsoft.com/office/drawing/2014/main" id="{FA5BA32A-F799-4083-BA8A-6722405781E1}"/>
                  </a:ext>
                </a:extLst>
              </p:cNvPr>
              <p:cNvSpPr/>
              <p:nvPr/>
            </p:nvSpPr>
            <p:spPr>
              <a:xfrm>
                <a:off x="7710726" y="1771481"/>
                <a:ext cx="3213516" cy="1014487"/>
              </a:xfrm>
              <a:prstGeom prst="cloud">
                <a:avLst/>
              </a:prstGeom>
              <a:noFill/>
              <a:ln w="6350"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8D4556A1-AB3D-415A-ABE3-C400593A4B9B}"/>
                  </a:ext>
                </a:extLst>
              </p:cNvPr>
              <p:cNvSpPr txBox="1"/>
              <p:nvPr/>
            </p:nvSpPr>
            <p:spPr>
              <a:xfrm>
                <a:off x="8106004" y="1883124"/>
                <a:ext cx="2318500" cy="8192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sz="2400" b="1">
                    <a:solidFill>
                      <a:srgbClr val="0000FF"/>
                    </a:solidFill>
                  </a:defRPr>
                </a:lvl1pPr>
              </a:lstStyle>
              <a:p>
                <a:pPr algn="ctr"/>
                <a:r>
                  <a:rPr lang="en-US" altLang="zh-CN" sz="2000" b="0" dirty="0">
                    <a:solidFill>
                      <a:schemeClr val="tx1"/>
                    </a:solidFill>
                  </a:rPr>
                  <a:t>Naïve </a:t>
                </a:r>
                <a:r>
                  <a:rPr lang="en-US" altLang="zh-CN" sz="2000" b="0" dirty="0" err="1">
                    <a:solidFill>
                      <a:schemeClr val="tx1"/>
                    </a:solidFill>
                  </a:rPr>
                  <a:t>impl</a:t>
                </a:r>
                <a:r>
                  <a:rPr lang="en-US" altLang="zh-CN" sz="2000" b="0" dirty="0">
                    <a:solidFill>
                      <a:schemeClr val="tx1"/>
                    </a:solidFill>
                  </a:rPr>
                  <a:t> of </a:t>
                </a:r>
              </a:p>
              <a:p>
                <a:pPr algn="ctr"/>
                <a:r>
                  <a:rPr lang="en-US" altLang="zh-CN" sz="2000" b="0" dirty="0">
                    <a:solidFill>
                      <a:schemeClr val="tx1"/>
                    </a:solidFill>
                  </a:rPr>
                  <a:t>replicated sequence</a:t>
                </a:r>
                <a:endParaRPr lang="zh-CN" altLang="en-US" sz="2000" b="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06D186B3-FCC3-45DA-99C5-1A5A610D3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85189" y="652966"/>
              <a:ext cx="4200541" cy="508509"/>
            </a:xfrm>
            <a:prstGeom prst="rect">
              <a:avLst/>
            </a:prstGeom>
          </p:spPr>
        </p:pic>
        <p:sp>
          <p:nvSpPr>
            <p:cNvPr id="67" name="箭头: 下 66">
              <a:extLst>
                <a:ext uri="{FF2B5EF4-FFF2-40B4-BE49-F238E27FC236}">
                  <a16:creationId xmlns:a16="http://schemas.microsoft.com/office/drawing/2014/main" id="{0FDB82FC-E675-4EE0-80D2-6BA3553CF800}"/>
                </a:ext>
              </a:extLst>
            </p:cNvPr>
            <p:cNvSpPr/>
            <p:nvPr/>
          </p:nvSpPr>
          <p:spPr>
            <a:xfrm>
              <a:off x="8703265" y="1185609"/>
              <a:ext cx="176785" cy="2786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箭头: 下 67">
              <a:extLst>
                <a:ext uri="{FF2B5EF4-FFF2-40B4-BE49-F238E27FC236}">
                  <a16:creationId xmlns:a16="http://schemas.microsoft.com/office/drawing/2014/main" id="{BC2427F6-2A89-482D-A755-525B763A0120}"/>
                </a:ext>
              </a:extLst>
            </p:cNvPr>
            <p:cNvSpPr/>
            <p:nvPr/>
          </p:nvSpPr>
          <p:spPr>
            <a:xfrm>
              <a:off x="10625032" y="1179645"/>
              <a:ext cx="176785" cy="27861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2" name="文本框 41">
            <a:extLst>
              <a:ext uri="{FF2B5EF4-FFF2-40B4-BE49-F238E27FC236}">
                <a16:creationId xmlns:a16="http://schemas.microsoft.com/office/drawing/2014/main" id="{85810D2D-30AC-4CFB-8DCB-7F53FD0A1430}"/>
              </a:ext>
            </a:extLst>
          </p:cNvPr>
          <p:cNvSpPr txBox="1"/>
          <p:nvPr/>
        </p:nvSpPr>
        <p:spPr>
          <a:xfrm>
            <a:off x="7739836" y="5163456"/>
            <a:ext cx="30185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i="1" dirty="0"/>
              <a:t>We call them “conflicting”.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457951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2" grpId="0"/>
      <p:bldP spid="23" grpId="0"/>
      <p:bldP spid="24" grpId="0"/>
      <p:bldP spid="25" grpId="0"/>
      <p:bldP spid="26" grpId="0" animBg="1"/>
      <p:bldP spid="27" grpId="0"/>
      <p:bldP spid="28" grpId="0"/>
      <p:bldP spid="37" grpId="0"/>
      <p:bldP spid="38" grpId="0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653AB-7950-4008-907C-A35FA6D6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Conflict-Free Replicated Data Types</a:t>
            </a:r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3DDD77C-D60E-4AD4-A721-544FA7A0AEE8}"/>
              </a:ext>
            </a:extLst>
          </p:cNvPr>
          <p:cNvSpPr txBox="1"/>
          <p:nvPr/>
        </p:nvSpPr>
        <p:spPr>
          <a:xfrm>
            <a:off x="838200" y="1509182"/>
            <a:ext cx="964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Idea: turn conflicting (non-commutative) operations into </a:t>
            </a:r>
            <a:r>
              <a:rPr lang="en-US" altLang="zh-CN" sz="2400" b="1" i="1" dirty="0">
                <a:solidFill>
                  <a:srgbClr val="FF0000"/>
                </a:solidFill>
              </a:rPr>
              <a:t>commutative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ones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15F32C7-C2D5-4DB6-A229-48AB91829B42}"/>
              </a:ext>
            </a:extLst>
          </p:cNvPr>
          <p:cNvSpPr txBox="1"/>
          <p:nvPr/>
        </p:nvSpPr>
        <p:spPr>
          <a:xfrm>
            <a:off x="383059" y="2070449"/>
            <a:ext cx="36187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solidFill>
                  <a:srgbClr val="0000FF"/>
                </a:solidFill>
              </a:defRPr>
            </a:lvl1pPr>
          </a:lstStyle>
          <a:p>
            <a:r>
              <a:rPr lang="en-US" altLang="zh-CN" sz="2800" dirty="0">
                <a:solidFill>
                  <a:srgbClr val="FF0000"/>
                </a:solidFill>
              </a:rPr>
              <a:t>Continuous sequence: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284F5B5-DD45-4BE4-90EA-2705EA355247}"/>
              </a:ext>
            </a:extLst>
          </p:cNvPr>
          <p:cNvSpPr txBox="1"/>
          <p:nvPr/>
        </p:nvSpPr>
        <p:spPr>
          <a:xfrm>
            <a:off x="3290775" y="6114006"/>
            <a:ext cx="31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</a:t>
            </a:r>
            <a:endParaRPr lang="zh-CN" altLang="en-US" sz="2400" b="1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BEFC5825-6B21-407F-8212-3221FD63AB59}"/>
              </a:ext>
            </a:extLst>
          </p:cNvPr>
          <p:cNvSpPr txBox="1"/>
          <p:nvPr/>
        </p:nvSpPr>
        <p:spPr>
          <a:xfrm>
            <a:off x="6021859" y="6125872"/>
            <a:ext cx="3069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=</a:t>
            </a:r>
            <a:endParaRPr lang="zh-CN" altLang="en-US" sz="2400" b="1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6E3C514-6D96-49CC-9E2C-3E22715FA0F8}"/>
              </a:ext>
            </a:extLst>
          </p:cNvPr>
          <p:cNvSpPr txBox="1"/>
          <p:nvPr/>
        </p:nvSpPr>
        <p:spPr>
          <a:xfrm>
            <a:off x="8773086" y="6117466"/>
            <a:ext cx="316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o</a:t>
            </a:r>
            <a:endParaRPr lang="zh-CN" altLang="en-US" sz="2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7E1EE51-B556-4647-9985-1C80B7E9E0D3}"/>
              </a:ext>
            </a:extLst>
          </p:cNvPr>
          <p:cNvSpPr txBox="1"/>
          <p:nvPr/>
        </p:nvSpPr>
        <p:spPr>
          <a:xfrm>
            <a:off x="602054" y="5700792"/>
            <a:ext cx="7438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Commutativity of conflicting operations:</a:t>
            </a:r>
            <a:endParaRPr lang="zh-CN" altLang="en-US" sz="2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CD5C67A-7B3F-454E-A676-1A55BB4D50ED}"/>
              </a:ext>
            </a:extLst>
          </p:cNvPr>
          <p:cNvSpPr txBox="1"/>
          <p:nvPr/>
        </p:nvSpPr>
        <p:spPr>
          <a:xfrm>
            <a:off x="871739" y="6163209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</a:rPr>
              <a:t>addAfter</a:t>
            </a:r>
            <a:r>
              <a:rPr lang="en-US" altLang="zh-CN" sz="2000" b="1" dirty="0">
                <a:solidFill>
                  <a:srgbClr val="0000FF"/>
                </a:solidFill>
              </a:rPr>
              <a:t>(‘my’, ‘cat’, </a:t>
            </a:r>
            <a:r>
              <a:rPr lang="en-US" altLang="zh-CN" sz="2000" b="1" dirty="0">
                <a:solidFill>
                  <a:schemeClr val="accent2"/>
                </a:solidFill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en-US" sz="20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4CDE306-70C4-4106-A7D2-2AE1CB341FAF}"/>
              </a:ext>
            </a:extLst>
          </p:cNvPr>
          <p:cNvSpPr txBox="1"/>
          <p:nvPr/>
        </p:nvSpPr>
        <p:spPr>
          <a:xfrm>
            <a:off x="3527081" y="6156649"/>
            <a:ext cx="2611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</a:rPr>
              <a:t>addAfter</a:t>
            </a:r>
            <a:r>
              <a:rPr lang="en-US" altLang="zh-CN" sz="2000" b="1" dirty="0">
                <a:solidFill>
                  <a:srgbClr val="0000FF"/>
                </a:solidFill>
              </a:rPr>
              <a:t>(‘my’, ‘dog’, </a:t>
            </a:r>
            <a:r>
              <a:rPr lang="en-US" altLang="zh-CN" sz="2000" b="1" dirty="0">
                <a:solidFill>
                  <a:schemeClr val="accent2"/>
                </a:solidFill>
              </a:rPr>
              <a:t>8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en-US" sz="20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8C71DC70-6755-4B59-AB0E-02F5127FD4E2}"/>
              </a:ext>
            </a:extLst>
          </p:cNvPr>
          <p:cNvSpPr txBox="1"/>
          <p:nvPr/>
        </p:nvSpPr>
        <p:spPr>
          <a:xfrm>
            <a:off x="6255525" y="6163209"/>
            <a:ext cx="2611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</a:rPr>
              <a:t>addAfter</a:t>
            </a:r>
            <a:r>
              <a:rPr lang="en-US" altLang="zh-CN" sz="2000" b="1" dirty="0">
                <a:solidFill>
                  <a:srgbClr val="0000FF"/>
                </a:solidFill>
              </a:rPr>
              <a:t>(‘my’, ‘dog’, </a:t>
            </a:r>
            <a:r>
              <a:rPr lang="en-US" altLang="zh-CN" sz="2000" b="1" dirty="0">
                <a:solidFill>
                  <a:schemeClr val="accent2"/>
                </a:solidFill>
              </a:rPr>
              <a:t>8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en-US" sz="20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29326F28-68E0-440D-AAC2-1F5DE7C88BCC}"/>
              </a:ext>
            </a:extLst>
          </p:cNvPr>
          <p:cNvSpPr txBox="1"/>
          <p:nvPr/>
        </p:nvSpPr>
        <p:spPr>
          <a:xfrm>
            <a:off x="9007249" y="6163209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</a:rPr>
              <a:t>addAfter</a:t>
            </a:r>
            <a:r>
              <a:rPr lang="en-US" altLang="zh-CN" sz="2000" b="1" dirty="0">
                <a:solidFill>
                  <a:srgbClr val="0000FF"/>
                </a:solidFill>
              </a:rPr>
              <a:t>(‘my’, ‘cat’, </a:t>
            </a:r>
            <a:r>
              <a:rPr lang="en-US" altLang="zh-CN" sz="2000" b="1" dirty="0">
                <a:solidFill>
                  <a:schemeClr val="accent2"/>
                </a:solidFill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en-US" sz="2000" dirty="0"/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AF277425-D065-4756-AB20-9362D1D2156D}"/>
              </a:ext>
            </a:extLst>
          </p:cNvPr>
          <p:cNvCxnSpPr>
            <a:cxnSpLocks/>
          </p:cNvCxnSpPr>
          <p:nvPr/>
        </p:nvCxnSpPr>
        <p:spPr>
          <a:xfrm>
            <a:off x="2016485" y="3136068"/>
            <a:ext cx="808261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5AC078E-4BA7-41BE-B9E9-6386F1EEC358}"/>
              </a:ext>
            </a:extLst>
          </p:cNvPr>
          <p:cNvCxnSpPr>
            <a:cxnSpLocks/>
          </p:cNvCxnSpPr>
          <p:nvPr/>
        </p:nvCxnSpPr>
        <p:spPr>
          <a:xfrm>
            <a:off x="2016485" y="4485243"/>
            <a:ext cx="8082616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>
            <a:extLst>
              <a:ext uri="{FF2B5EF4-FFF2-40B4-BE49-F238E27FC236}">
                <a16:creationId xmlns:a16="http://schemas.microsoft.com/office/drawing/2014/main" id="{EED94BB9-E28E-4B3B-9806-09BE9DB6E129}"/>
              </a:ext>
            </a:extLst>
          </p:cNvPr>
          <p:cNvGrpSpPr/>
          <p:nvPr/>
        </p:nvGrpSpPr>
        <p:grpSpPr>
          <a:xfrm>
            <a:off x="2401627" y="2632722"/>
            <a:ext cx="3005887" cy="579546"/>
            <a:chOff x="2401627" y="2632722"/>
            <a:chExt cx="3005887" cy="579546"/>
          </a:xfrm>
        </p:grpSpPr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56521847-4E07-4746-9F94-B73ABEE7F980}"/>
                </a:ext>
              </a:extLst>
            </p:cNvPr>
            <p:cNvSpPr/>
            <p:nvPr/>
          </p:nvSpPr>
          <p:spPr>
            <a:xfrm>
              <a:off x="3292833" y="3067488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4CC60CFF-2B87-4860-B28D-E7F895A83440}"/>
                </a:ext>
              </a:extLst>
            </p:cNvPr>
            <p:cNvSpPr txBox="1"/>
            <p:nvPr/>
          </p:nvSpPr>
          <p:spPr>
            <a:xfrm>
              <a:off x="2401627" y="2632722"/>
              <a:ext cx="30058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400" b="1" dirty="0">
                  <a:solidFill>
                    <a:srgbClr val="0000FF"/>
                  </a:solidFill>
                </a:rPr>
                <a:t>(‘my’, ‘cat’, 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4</a:t>
              </a:r>
              <a:r>
                <a:rPr lang="en-US" altLang="zh-CN" sz="2400" b="1" dirty="0">
                  <a:solidFill>
                    <a:srgbClr val="0000FF"/>
                  </a:solidFill>
                </a:rPr>
                <a:t>)</a:t>
              </a:r>
              <a:endParaRPr lang="zh-CN" altLang="en-US" sz="24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C5C44B4-D90E-4745-8B81-C7C79822CAB5}"/>
              </a:ext>
            </a:extLst>
          </p:cNvPr>
          <p:cNvGrpSpPr/>
          <p:nvPr/>
        </p:nvGrpSpPr>
        <p:grpSpPr>
          <a:xfrm>
            <a:off x="2737058" y="4426034"/>
            <a:ext cx="3199915" cy="625547"/>
            <a:chOff x="2737058" y="4426034"/>
            <a:chExt cx="3199915" cy="625547"/>
          </a:xfrm>
        </p:grpSpPr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304B5A93-DD67-4133-BB4E-1C2E5FBC9E84}"/>
                </a:ext>
              </a:extLst>
            </p:cNvPr>
            <p:cNvSpPr/>
            <p:nvPr/>
          </p:nvSpPr>
          <p:spPr>
            <a:xfrm>
              <a:off x="3780994" y="4426034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8F8C61F3-C886-4308-88F8-E174C349174F}"/>
                </a:ext>
              </a:extLst>
            </p:cNvPr>
            <p:cNvSpPr txBox="1"/>
            <p:nvPr/>
          </p:nvSpPr>
          <p:spPr>
            <a:xfrm>
              <a:off x="2737058" y="4589916"/>
              <a:ext cx="3199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400" b="1" dirty="0">
                  <a:solidFill>
                    <a:srgbClr val="0000FF"/>
                  </a:solidFill>
                </a:rPr>
                <a:t>(‘my’, ‘dog’, 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8</a:t>
              </a:r>
              <a:r>
                <a:rPr lang="en-US" altLang="zh-CN" sz="2400" b="1" dirty="0">
                  <a:solidFill>
                    <a:srgbClr val="0000FF"/>
                  </a:solidFill>
                </a:rPr>
                <a:t>)</a:t>
              </a:r>
              <a:endParaRPr lang="zh-CN" altLang="en-US" sz="2400" dirty="0"/>
            </a:p>
          </p:txBody>
        </p:sp>
      </p:grp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A433A21A-79C3-4A8D-AA60-3936609B989D}"/>
              </a:ext>
            </a:extLst>
          </p:cNvPr>
          <p:cNvCxnSpPr>
            <a:cxnSpLocks/>
            <a:stCxn id="39" idx="5"/>
            <a:endCxn id="45" idx="1"/>
          </p:cNvCxnSpPr>
          <p:nvPr/>
        </p:nvCxnSpPr>
        <p:spPr>
          <a:xfrm>
            <a:off x="3416410" y="3191065"/>
            <a:ext cx="3792561" cy="1256172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FAAF124C-80FC-4488-8C82-D6E624CCF059}"/>
              </a:ext>
            </a:extLst>
          </p:cNvPr>
          <p:cNvCxnSpPr>
            <a:cxnSpLocks/>
            <a:stCxn id="40" idx="7"/>
            <a:endCxn id="46" idx="3"/>
          </p:cNvCxnSpPr>
          <p:nvPr/>
        </p:nvCxnSpPr>
        <p:spPr>
          <a:xfrm flipV="1">
            <a:off x="3904571" y="3200368"/>
            <a:ext cx="2725801" cy="1246869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椭圆 44">
            <a:extLst>
              <a:ext uri="{FF2B5EF4-FFF2-40B4-BE49-F238E27FC236}">
                <a16:creationId xmlns:a16="http://schemas.microsoft.com/office/drawing/2014/main" id="{27388C5D-2961-41B6-81BD-F8EDAB6A96DD}"/>
              </a:ext>
            </a:extLst>
          </p:cNvPr>
          <p:cNvSpPr/>
          <p:nvPr/>
        </p:nvSpPr>
        <p:spPr>
          <a:xfrm>
            <a:off x="7187768" y="4426034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D6115870-28DE-45FE-8B8B-2B120AF30159}"/>
              </a:ext>
            </a:extLst>
          </p:cNvPr>
          <p:cNvSpPr/>
          <p:nvPr/>
        </p:nvSpPr>
        <p:spPr>
          <a:xfrm>
            <a:off x="6609169" y="3076791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ACD61EF-77EC-426F-ADC6-40A650F73A0B}"/>
              </a:ext>
            </a:extLst>
          </p:cNvPr>
          <p:cNvSpPr txBox="1"/>
          <p:nvPr/>
        </p:nvSpPr>
        <p:spPr>
          <a:xfrm>
            <a:off x="1565277" y="290430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8B20218D-6E28-491C-A920-238007BA87EA}"/>
              </a:ext>
            </a:extLst>
          </p:cNvPr>
          <p:cNvSpPr txBox="1"/>
          <p:nvPr/>
        </p:nvSpPr>
        <p:spPr>
          <a:xfrm>
            <a:off x="1567240" y="425700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601ACCB-3CE3-4664-882B-DBE76A68B68C}"/>
              </a:ext>
            </a:extLst>
          </p:cNvPr>
          <p:cNvSpPr txBox="1"/>
          <p:nvPr/>
        </p:nvSpPr>
        <p:spPr>
          <a:xfrm>
            <a:off x="1908151" y="3154514"/>
            <a:ext cx="14044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ym typeface="Symbol" panose="05050102010706020507" pitchFamily="18" charset="2"/>
              </a:rPr>
              <a:t>‘my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 cute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9</a:t>
            </a:r>
            <a:r>
              <a:rPr lang="en-US" altLang="zh-CN" sz="2000" dirty="0">
                <a:sym typeface="Symbol" panose="05050102010706020507" pitchFamily="18" charset="2"/>
              </a:rPr>
              <a:t>’</a:t>
            </a:r>
            <a:endParaRPr lang="zh-CN" altLang="en-US" sz="2000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85772DB-C9C4-49D8-A8C6-1D88303759DF}"/>
              </a:ext>
            </a:extLst>
          </p:cNvPr>
          <p:cNvSpPr txBox="1"/>
          <p:nvPr/>
        </p:nvSpPr>
        <p:spPr>
          <a:xfrm>
            <a:off x="7449661" y="4075429"/>
            <a:ext cx="2475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‘my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 cat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4 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dog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8 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cute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9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’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C36F728-3D6A-4FEE-9588-78CC4F1F4A42}"/>
              </a:ext>
            </a:extLst>
          </p:cNvPr>
          <p:cNvSpPr txBox="1"/>
          <p:nvPr/>
        </p:nvSpPr>
        <p:spPr>
          <a:xfrm>
            <a:off x="3663881" y="3143668"/>
            <a:ext cx="211577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‘my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 cat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4 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cute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9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’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912006CF-15B4-4AE8-B39B-69C8C1624418}"/>
              </a:ext>
            </a:extLst>
          </p:cNvPr>
          <p:cNvSpPr txBox="1"/>
          <p:nvPr/>
        </p:nvSpPr>
        <p:spPr>
          <a:xfrm>
            <a:off x="8736745" y="3561277"/>
            <a:ext cx="18143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converge!</a:t>
            </a:r>
            <a:endParaRPr lang="zh-CN" altLang="en-US" sz="24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5621B5D4-DD8C-40B0-99A1-7F4C2E60F059}"/>
              </a:ext>
            </a:extLst>
          </p:cNvPr>
          <p:cNvSpPr txBox="1"/>
          <p:nvPr/>
        </p:nvSpPr>
        <p:spPr>
          <a:xfrm>
            <a:off x="7416799" y="3145472"/>
            <a:ext cx="250870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‘my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 cat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4 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dog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8 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cute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9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’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E839C08-F92A-423B-BECA-D825A06250EF}"/>
              </a:ext>
            </a:extLst>
          </p:cNvPr>
          <p:cNvSpPr txBox="1"/>
          <p:nvPr/>
        </p:nvSpPr>
        <p:spPr>
          <a:xfrm>
            <a:off x="4231777" y="4067487"/>
            <a:ext cx="2135093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algn="ctr"/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‘my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 dog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8 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cute</a:t>
            </a:r>
            <a:r>
              <a:rPr lang="en-US" altLang="zh-CN" sz="2000" b="1" dirty="0">
                <a:solidFill>
                  <a:srgbClr val="8BC145"/>
                </a:solidFill>
                <a:sym typeface="Symbol" panose="05050102010706020507" pitchFamily="18" charset="2"/>
              </a:rPr>
              <a:t>9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’</a:t>
            </a:r>
            <a:endParaRPr lang="zh-CN" altLang="en-US" sz="2000" dirty="0">
              <a:solidFill>
                <a:prstClr val="black"/>
              </a:solidFill>
            </a:endParaRPr>
          </a:p>
        </p:txBody>
      </p:sp>
      <p:pic>
        <p:nvPicPr>
          <p:cNvPr id="70" name="图片 69">
            <a:extLst>
              <a:ext uri="{FF2B5EF4-FFF2-40B4-BE49-F238E27FC236}">
                <a16:creationId xmlns:a16="http://schemas.microsoft.com/office/drawing/2014/main" id="{FCFC0458-CEFC-4AE8-BBB6-300B829BE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1251" y="2069285"/>
            <a:ext cx="4948812" cy="599093"/>
          </a:xfrm>
          <a:prstGeom prst="rect">
            <a:avLst/>
          </a:prstGeom>
        </p:spPr>
      </p:pic>
      <p:sp>
        <p:nvSpPr>
          <p:cNvPr id="56" name="文本框 55">
            <a:extLst>
              <a:ext uri="{FF2B5EF4-FFF2-40B4-BE49-F238E27FC236}">
                <a16:creationId xmlns:a16="http://schemas.microsoft.com/office/drawing/2014/main" id="{80B29537-878A-45D0-B846-99D5B7CC0B8C}"/>
              </a:ext>
            </a:extLst>
          </p:cNvPr>
          <p:cNvSpPr txBox="1"/>
          <p:nvPr/>
        </p:nvSpPr>
        <p:spPr>
          <a:xfrm>
            <a:off x="602122" y="5187237"/>
            <a:ext cx="10673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Conflict Resolution Policy: </a:t>
            </a:r>
            <a:r>
              <a:rPr lang="en-US" altLang="zh-CN" sz="2400" b="1" dirty="0">
                <a:solidFill>
                  <a:schemeClr val="accent2"/>
                </a:solidFill>
              </a:rPr>
              <a:t>real number tags to indicate positions in the sequence 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A30DDB83-3115-4147-980E-B7870824F736}"/>
              </a:ext>
            </a:extLst>
          </p:cNvPr>
          <p:cNvSpPr txBox="1"/>
          <p:nvPr/>
        </p:nvSpPr>
        <p:spPr>
          <a:xfrm>
            <a:off x="1919353" y="4069751"/>
            <a:ext cx="140440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>
                <a:sym typeface="Symbol" panose="05050102010706020507" pitchFamily="18" charset="2"/>
              </a:rPr>
              <a:t>‘my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1</a:t>
            </a:r>
            <a:r>
              <a:rPr lang="en-US" altLang="zh-CN" sz="2000" dirty="0">
                <a:sym typeface="Symbol" panose="05050102010706020507" pitchFamily="18" charset="2"/>
              </a:rPr>
              <a:t> cute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9</a:t>
            </a:r>
            <a:r>
              <a:rPr lang="en-US" altLang="zh-CN" sz="2000" dirty="0">
                <a:sym typeface="Symbol" panose="05050102010706020507" pitchFamily="18" charset="2"/>
              </a:rPr>
              <a:t>’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05934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  <p:bldP spid="31" grpId="0"/>
      <p:bldP spid="33" grpId="0"/>
      <p:bldP spid="34" grpId="0"/>
      <p:bldP spid="35" grpId="0"/>
      <p:bldP spid="36" grpId="0"/>
      <p:bldP spid="45" grpId="0" animBg="1"/>
      <p:bldP spid="46" grpId="0" animBg="1"/>
      <p:bldP spid="49" grpId="0"/>
      <p:bldP spid="51" grpId="0"/>
      <p:bldP spid="52" grpId="0"/>
      <p:bldP spid="53" grpId="0"/>
      <p:bldP spid="54" grpId="0"/>
      <p:bldP spid="55" grpId="0"/>
      <p:bldP spid="5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653AB-7950-4008-907C-A35FA6D6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Conflict-Free Replicated Data Types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541090-34E6-4876-A483-0C6F1BEBAC0C}"/>
              </a:ext>
            </a:extLst>
          </p:cNvPr>
          <p:cNvSpPr txBox="1"/>
          <p:nvPr/>
        </p:nvSpPr>
        <p:spPr>
          <a:xfrm>
            <a:off x="838200" y="2121722"/>
            <a:ext cx="363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Conflict resolution policies: 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99D776-99FA-4714-8D04-8956AD783817}"/>
              </a:ext>
            </a:extLst>
          </p:cNvPr>
          <p:cNvSpPr txBox="1"/>
          <p:nvPr/>
        </p:nvSpPr>
        <p:spPr>
          <a:xfrm>
            <a:off x="1527662" y="2583387"/>
            <a:ext cx="999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Uniform-conflict-resolving (UCR)</a:t>
            </a:r>
            <a:r>
              <a:rPr lang="en-US" altLang="zh-CN" sz="2400" dirty="0"/>
              <a:t>:  do not give privilege to particular operations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9E9DE3-F735-4A7E-8052-9CF8FC0F0596}"/>
              </a:ext>
            </a:extLst>
          </p:cNvPr>
          <p:cNvSpPr txBox="1"/>
          <p:nvPr/>
        </p:nvSpPr>
        <p:spPr>
          <a:xfrm>
            <a:off x="1527662" y="5513074"/>
            <a:ext cx="9659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X-wins</a:t>
            </a:r>
            <a:r>
              <a:rPr lang="en-US" altLang="zh-CN" sz="2400" dirty="0"/>
              <a:t>:  rely on functionality and semantic relationship between operations</a:t>
            </a:r>
            <a:endParaRPr lang="zh-CN" altLang="en-US" sz="2400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795BA91-A5D2-424F-A164-61FC7AB1BFCE}"/>
              </a:ext>
            </a:extLst>
          </p:cNvPr>
          <p:cNvSpPr/>
          <p:nvPr/>
        </p:nvSpPr>
        <p:spPr>
          <a:xfrm>
            <a:off x="1243913" y="2653050"/>
            <a:ext cx="266229" cy="3680166"/>
          </a:xfrm>
          <a:prstGeom prst="leftBrace">
            <a:avLst>
              <a:gd name="adj1" fmla="val 3982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671741E-C5D7-4F25-88C3-75237148A1E1}"/>
              </a:ext>
            </a:extLst>
          </p:cNvPr>
          <p:cNvSpPr txBox="1"/>
          <p:nvPr/>
        </p:nvSpPr>
        <p:spPr>
          <a:xfrm>
            <a:off x="1893127" y="4803046"/>
            <a:ext cx="9693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Other examples: timestamp-based algorithms (e.g. last-writer-wins register)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3E9733-7531-480E-8202-64302989ADE9}"/>
              </a:ext>
            </a:extLst>
          </p:cNvPr>
          <p:cNvSpPr txBox="1"/>
          <p:nvPr/>
        </p:nvSpPr>
        <p:spPr>
          <a:xfrm>
            <a:off x="2018271" y="5974739"/>
            <a:ext cx="450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e.g. add-wins set, remove-wins set</a:t>
            </a:r>
            <a:endParaRPr lang="zh-CN" altLang="en-US" sz="2400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DF8F2D3F-58B1-417B-BCEA-18FC23F0A131}"/>
              </a:ext>
            </a:extLst>
          </p:cNvPr>
          <p:cNvGrpSpPr/>
          <p:nvPr/>
        </p:nvGrpSpPr>
        <p:grpSpPr>
          <a:xfrm>
            <a:off x="1831447" y="3195927"/>
            <a:ext cx="4005455" cy="1376287"/>
            <a:chOff x="2592753" y="3968137"/>
            <a:chExt cx="4005455" cy="1376287"/>
          </a:xfrm>
        </p:grpSpPr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504E27A3-124B-4CDA-A7BD-63F6A7FFA149}"/>
                </a:ext>
              </a:extLst>
            </p:cNvPr>
            <p:cNvCxnSpPr>
              <a:cxnSpLocks/>
            </p:cNvCxnSpPr>
            <p:nvPr/>
          </p:nvCxnSpPr>
          <p:spPr>
            <a:xfrm>
              <a:off x="2792516" y="4391724"/>
              <a:ext cx="38056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F67C8A25-E87F-41CF-8A02-4F609C2DECFB}"/>
                </a:ext>
              </a:extLst>
            </p:cNvPr>
            <p:cNvCxnSpPr>
              <a:cxnSpLocks/>
            </p:cNvCxnSpPr>
            <p:nvPr/>
          </p:nvCxnSpPr>
          <p:spPr>
            <a:xfrm>
              <a:off x="2802328" y="4892461"/>
              <a:ext cx="37958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371E1203-E2B2-4FC9-B0D6-20BD20CDC333}"/>
                </a:ext>
              </a:extLst>
            </p:cNvPr>
            <p:cNvSpPr/>
            <p:nvPr/>
          </p:nvSpPr>
          <p:spPr>
            <a:xfrm>
              <a:off x="3597633" y="4323144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D883B624-7E6B-43DC-97D5-F89AA1CADF7C}"/>
                </a:ext>
              </a:extLst>
            </p:cNvPr>
            <p:cNvSpPr/>
            <p:nvPr/>
          </p:nvSpPr>
          <p:spPr>
            <a:xfrm>
              <a:off x="4102574" y="4833252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0F08AE3E-4806-48D2-9BA9-4D790B15CD69}"/>
                </a:ext>
              </a:extLst>
            </p:cNvPr>
            <p:cNvSpPr txBox="1"/>
            <p:nvPr/>
          </p:nvSpPr>
          <p:spPr>
            <a:xfrm>
              <a:off x="2592753" y="3968137"/>
              <a:ext cx="25298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(‘my’, ‘cat’,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4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)</a:t>
              </a:r>
              <a:endParaRPr lang="zh-CN" altLang="en-US" sz="2000" dirty="0"/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FDB038DC-1721-40A2-BE42-DD0A2B31345C}"/>
                </a:ext>
              </a:extLst>
            </p:cNvPr>
            <p:cNvSpPr txBox="1"/>
            <p:nvPr/>
          </p:nvSpPr>
          <p:spPr>
            <a:xfrm>
              <a:off x="2782411" y="4944314"/>
              <a:ext cx="26116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(‘my’, ‘dog’,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8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)</a:t>
              </a:r>
              <a:endParaRPr lang="zh-CN" altLang="en-US" sz="2000" dirty="0"/>
            </a:p>
          </p:txBody>
        </p: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3A0F83C1-0DDD-48E4-B775-668A0338D7CD}"/>
                </a:ext>
              </a:extLst>
            </p:cNvPr>
            <p:cNvCxnSpPr>
              <a:cxnSpLocks/>
              <a:stCxn id="53" idx="5"/>
              <a:endCxn id="59" idx="1"/>
            </p:cNvCxnSpPr>
            <p:nvPr/>
          </p:nvCxnSpPr>
          <p:spPr>
            <a:xfrm>
              <a:off x="3721210" y="4446721"/>
              <a:ext cx="2227809" cy="407734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A46BF7CF-CC71-412C-9250-1AB7023E1038}"/>
                </a:ext>
              </a:extLst>
            </p:cNvPr>
            <p:cNvCxnSpPr>
              <a:cxnSpLocks/>
              <a:stCxn id="54" idx="7"/>
              <a:endCxn id="60" idx="3"/>
            </p:cNvCxnSpPr>
            <p:nvPr/>
          </p:nvCxnSpPr>
          <p:spPr>
            <a:xfrm flipV="1">
              <a:off x="4226151" y="4446721"/>
              <a:ext cx="1391625" cy="407734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79F21C07-C830-4F61-A3E8-62B1452010D5}"/>
                </a:ext>
              </a:extLst>
            </p:cNvPr>
            <p:cNvSpPr/>
            <p:nvPr/>
          </p:nvSpPr>
          <p:spPr>
            <a:xfrm>
              <a:off x="5927816" y="4833252"/>
              <a:ext cx="144780" cy="14478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291CDC0B-36E0-470B-89BF-404BF9CDF1B0}"/>
                </a:ext>
              </a:extLst>
            </p:cNvPr>
            <p:cNvSpPr/>
            <p:nvPr/>
          </p:nvSpPr>
          <p:spPr>
            <a:xfrm>
              <a:off x="5596573" y="4323144"/>
              <a:ext cx="144780" cy="14478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5" name="文本框 64">
            <a:extLst>
              <a:ext uri="{FF2B5EF4-FFF2-40B4-BE49-F238E27FC236}">
                <a16:creationId xmlns:a16="http://schemas.microsoft.com/office/drawing/2014/main" id="{6A0F84F0-D161-4AEE-ABE0-F0228BA94EC4}"/>
              </a:ext>
            </a:extLst>
          </p:cNvPr>
          <p:cNvSpPr txBox="1"/>
          <p:nvPr/>
        </p:nvSpPr>
        <p:spPr>
          <a:xfrm>
            <a:off x="6310862" y="3507056"/>
            <a:ext cx="527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/>
              <a:t>Continuous sequence gives </a:t>
            </a:r>
            <a:r>
              <a:rPr lang="en-US" altLang="zh-CN" sz="2000" b="1" i="1" dirty="0">
                <a:solidFill>
                  <a:srgbClr val="FF0000"/>
                </a:solidFill>
              </a:rPr>
              <a:t>equal treatment </a:t>
            </a:r>
            <a:r>
              <a:rPr lang="en-US" altLang="zh-CN" sz="2000" b="1" dirty="0"/>
              <a:t>to </a:t>
            </a:r>
            <a:r>
              <a:rPr lang="en-US" altLang="zh-CN" sz="2000" b="1" dirty="0" err="1">
                <a:solidFill>
                  <a:srgbClr val="0000FF"/>
                </a:solidFill>
              </a:rPr>
              <a:t>addAfter</a:t>
            </a:r>
            <a:r>
              <a:rPr lang="en-US" altLang="zh-CN" sz="2000" b="1" dirty="0">
                <a:solidFill>
                  <a:srgbClr val="0000FF"/>
                </a:solidFill>
              </a:rPr>
              <a:t>(‘my’, ‘cat’) </a:t>
            </a:r>
            <a:r>
              <a:rPr lang="en-US" altLang="zh-CN" sz="2000" b="1" dirty="0"/>
              <a:t>and </a:t>
            </a:r>
            <a:r>
              <a:rPr lang="en-US" altLang="zh-CN" sz="2000" b="1" dirty="0" err="1">
                <a:solidFill>
                  <a:srgbClr val="0000FF"/>
                </a:solidFill>
              </a:rPr>
              <a:t>addAfter</a:t>
            </a:r>
            <a:r>
              <a:rPr lang="en-US" altLang="zh-CN" sz="2000" b="1" dirty="0">
                <a:solidFill>
                  <a:srgbClr val="0000FF"/>
                </a:solidFill>
              </a:rPr>
              <a:t>(‘my’, ‘dog’)</a:t>
            </a:r>
            <a:endParaRPr lang="zh-CN" altLang="en-US" sz="2000" b="1" dirty="0">
              <a:solidFill>
                <a:srgbClr val="0000FF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BCE3316-4FE7-492B-8444-F1DBE74636D8}"/>
              </a:ext>
            </a:extLst>
          </p:cNvPr>
          <p:cNvSpPr txBox="1"/>
          <p:nvPr/>
        </p:nvSpPr>
        <p:spPr>
          <a:xfrm>
            <a:off x="838200" y="1509182"/>
            <a:ext cx="96443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Idea: turn conflicting (non-commutative) operations into </a:t>
            </a:r>
            <a:r>
              <a:rPr lang="en-US" altLang="zh-CN" sz="2400" b="1" i="1" dirty="0">
                <a:solidFill>
                  <a:srgbClr val="FF0000"/>
                </a:solidFill>
              </a:rPr>
              <a:t>commutative</a:t>
            </a:r>
            <a:r>
              <a:rPr lang="en-US" altLang="zh-CN" sz="2400" b="1" i="1" dirty="0"/>
              <a:t> </a:t>
            </a:r>
            <a:r>
              <a:rPr lang="en-US" altLang="zh-CN" sz="2400" b="1" i="1" dirty="0">
                <a:solidFill>
                  <a:srgbClr val="FF0000"/>
                </a:solidFill>
              </a:rPr>
              <a:t>ones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0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653AB-7950-4008-907C-A35FA6D69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Conflict-Free Replicated Data Types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5541090-34E6-4876-A483-0C6F1BEBAC0C}"/>
              </a:ext>
            </a:extLst>
          </p:cNvPr>
          <p:cNvSpPr txBox="1"/>
          <p:nvPr/>
        </p:nvSpPr>
        <p:spPr>
          <a:xfrm>
            <a:off x="731108" y="1530962"/>
            <a:ext cx="3634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Conflict resolution policies: </a:t>
            </a:r>
            <a:endParaRPr lang="zh-CN" altLang="en-US" sz="2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999D776-99FA-4714-8D04-8956AD783817}"/>
              </a:ext>
            </a:extLst>
          </p:cNvPr>
          <p:cNvSpPr txBox="1"/>
          <p:nvPr/>
        </p:nvSpPr>
        <p:spPr>
          <a:xfrm>
            <a:off x="1420570" y="1992627"/>
            <a:ext cx="9997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Uniform-conflict-resolving (UCR)</a:t>
            </a:r>
            <a:r>
              <a:rPr lang="en-US" altLang="zh-CN" sz="2400" dirty="0"/>
              <a:t>:  do not give privilege to particular operations</a:t>
            </a:r>
            <a:endParaRPr lang="zh-CN" altLang="en-US" sz="24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D9E9DE3-F735-4A7E-8052-9CF8FC0F0596}"/>
              </a:ext>
            </a:extLst>
          </p:cNvPr>
          <p:cNvSpPr txBox="1"/>
          <p:nvPr/>
        </p:nvSpPr>
        <p:spPr>
          <a:xfrm>
            <a:off x="1403050" y="2985620"/>
            <a:ext cx="96598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</a:rPr>
              <a:t>X-wins</a:t>
            </a:r>
            <a:r>
              <a:rPr lang="en-US" altLang="zh-CN" sz="2400" dirty="0"/>
              <a:t>:  rely on functionality and semantic relationship between operations</a:t>
            </a:r>
            <a:endParaRPr lang="zh-CN" altLang="en-US" sz="2400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4795BA91-A5D2-424F-A164-61FC7AB1BFCE}"/>
              </a:ext>
            </a:extLst>
          </p:cNvPr>
          <p:cNvSpPr/>
          <p:nvPr/>
        </p:nvSpPr>
        <p:spPr>
          <a:xfrm>
            <a:off x="1136821" y="2062290"/>
            <a:ext cx="283749" cy="1846660"/>
          </a:xfrm>
          <a:prstGeom prst="leftBrace">
            <a:avLst>
              <a:gd name="adj1" fmla="val 3982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3E9733-7531-480E-8202-64302989ADE9}"/>
              </a:ext>
            </a:extLst>
          </p:cNvPr>
          <p:cNvSpPr txBox="1"/>
          <p:nvPr/>
        </p:nvSpPr>
        <p:spPr>
          <a:xfrm>
            <a:off x="1893659" y="3447285"/>
            <a:ext cx="450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e.g. add-wins set, remove-wins set</a:t>
            </a:r>
            <a:endParaRPr lang="zh-CN" altLang="en-US" sz="2400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C2C77E4-FC62-4CB8-A461-2451D1268F90}"/>
              </a:ext>
            </a:extLst>
          </p:cNvPr>
          <p:cNvSpPr txBox="1"/>
          <p:nvPr/>
        </p:nvSpPr>
        <p:spPr>
          <a:xfrm>
            <a:off x="1911178" y="2454292"/>
            <a:ext cx="7091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e.g. continuous sequence, timestamp-based algorithms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F7D175AF-B314-4538-B925-B303B95F8DC7}"/>
              </a:ext>
            </a:extLst>
          </p:cNvPr>
          <p:cNvSpPr txBox="1"/>
          <p:nvPr/>
        </p:nvSpPr>
        <p:spPr>
          <a:xfrm>
            <a:off x="731108" y="4114887"/>
            <a:ext cx="2943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Abstraction for CRDTs</a:t>
            </a:r>
            <a:endParaRPr lang="zh-CN" altLang="en-US" sz="2400" b="1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D4271D-44DF-4BF6-83B8-4D41EF69BCF5}"/>
              </a:ext>
            </a:extLst>
          </p:cNvPr>
          <p:cNvSpPr txBox="1"/>
          <p:nvPr/>
        </p:nvSpPr>
        <p:spPr>
          <a:xfrm>
            <a:off x="1420570" y="4645559"/>
            <a:ext cx="7163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Abstract converging consistency (ACC)</a:t>
            </a:r>
            <a:r>
              <a:rPr lang="en-US" altLang="zh-CN" sz="2400" b="1" dirty="0"/>
              <a:t> for </a:t>
            </a:r>
            <a:r>
              <a:rPr lang="en-US" altLang="zh-CN" sz="2400" b="1" dirty="0">
                <a:solidFill>
                  <a:srgbClr val="FF0000"/>
                </a:solidFill>
              </a:rPr>
              <a:t>UCR </a:t>
            </a:r>
            <a:r>
              <a:rPr lang="en-US" altLang="zh-CN" sz="2400" b="1" dirty="0"/>
              <a:t>CRDTs</a:t>
            </a:r>
            <a:endParaRPr lang="zh-CN" altLang="en-US" sz="24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F097ED6-8F4B-4211-B281-84AAA65CC0FA}"/>
              </a:ext>
            </a:extLst>
          </p:cNvPr>
          <p:cNvSpPr txBox="1"/>
          <p:nvPr/>
        </p:nvSpPr>
        <p:spPr>
          <a:xfrm>
            <a:off x="1403050" y="5327038"/>
            <a:ext cx="41777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</a:rPr>
              <a:t>Extended ACC </a:t>
            </a:r>
            <a:r>
              <a:rPr lang="en-US" altLang="zh-CN" sz="2400" b="1" dirty="0"/>
              <a:t>for </a:t>
            </a:r>
            <a:r>
              <a:rPr lang="en-US" altLang="zh-CN" sz="2400" b="1" dirty="0">
                <a:solidFill>
                  <a:srgbClr val="FF0000"/>
                </a:solidFill>
              </a:rPr>
              <a:t>X-wins</a:t>
            </a:r>
            <a:r>
              <a:rPr lang="en-US" altLang="zh-CN" sz="2400" b="1" dirty="0"/>
              <a:t> CRDTs</a:t>
            </a:r>
            <a:endParaRPr lang="zh-CN" altLang="en-US" sz="2400" dirty="0"/>
          </a:p>
        </p:txBody>
      </p:sp>
      <p:sp>
        <p:nvSpPr>
          <p:cNvPr id="30" name="左大括号 29">
            <a:extLst>
              <a:ext uri="{FF2B5EF4-FFF2-40B4-BE49-F238E27FC236}">
                <a16:creationId xmlns:a16="http://schemas.microsoft.com/office/drawing/2014/main" id="{ED14397E-F9D1-4DA4-B292-AAE81A2CDD73}"/>
              </a:ext>
            </a:extLst>
          </p:cNvPr>
          <p:cNvSpPr/>
          <p:nvPr/>
        </p:nvSpPr>
        <p:spPr>
          <a:xfrm>
            <a:off x="1136821" y="4715222"/>
            <a:ext cx="283749" cy="1073480"/>
          </a:xfrm>
          <a:prstGeom prst="leftBrace">
            <a:avLst>
              <a:gd name="adj1" fmla="val 39822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465E114-1EDE-490D-900C-8DDBA8A468CB}"/>
              </a:ext>
            </a:extLst>
          </p:cNvPr>
          <p:cNvSpPr txBox="1"/>
          <p:nvPr/>
        </p:nvSpPr>
        <p:spPr>
          <a:xfrm>
            <a:off x="8788398" y="4645558"/>
            <a:ext cx="2629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 </a:t>
            </a:r>
            <a:r>
              <a:rPr lang="en-US" altLang="zh-CN" sz="2400" dirty="0">
                <a:sym typeface="Wingdings" panose="05000000000000000000" pitchFamily="2" charset="2"/>
              </a:rPr>
              <a:t>Focus of this talk</a:t>
            </a:r>
            <a:endParaRPr lang="zh-CN" altLang="en-US" sz="2400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DBA3058-F39A-4C19-BA13-BD2204155D44}"/>
              </a:ext>
            </a:extLst>
          </p:cNvPr>
          <p:cNvSpPr txBox="1"/>
          <p:nvPr/>
        </p:nvSpPr>
        <p:spPr>
          <a:xfrm>
            <a:off x="6684489" y="5327037"/>
            <a:ext cx="4733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ym typeface="Wingdings" panose="05000000000000000000" pitchFamily="2" charset="2"/>
              </a:rPr>
              <a:t> </a:t>
            </a:r>
            <a:r>
              <a:rPr lang="en-US" altLang="zh-CN" sz="2400" dirty="0">
                <a:sym typeface="Wingdings" panose="05000000000000000000" pitchFamily="2" charset="2"/>
              </a:rPr>
              <a:t>More challenging! See our paper!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4377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 animBg="1"/>
      <p:bldP spid="4" grpId="0"/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49F34F3-2727-4A85-852F-C2785D85D2BF}"/>
              </a:ext>
            </a:extLst>
          </p:cNvPr>
          <p:cNvSpPr/>
          <p:nvPr/>
        </p:nvSpPr>
        <p:spPr>
          <a:xfrm>
            <a:off x="0" y="1673270"/>
            <a:ext cx="12192000" cy="677373"/>
          </a:xfrm>
          <a:prstGeom prst="rect">
            <a:avLst/>
          </a:prstGeom>
          <a:solidFill>
            <a:srgbClr val="B7DE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97CA0E-FE70-4EA2-97D6-FD5E2272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this talk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8742E1-1E72-4238-8867-DC7A6EA35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 of CRDTs</a:t>
            </a:r>
          </a:p>
          <a:p>
            <a:endParaRPr lang="en-US" altLang="zh-CN" dirty="0"/>
          </a:p>
          <a:p>
            <a:r>
              <a:rPr lang="en-US" altLang="zh-CN" dirty="0"/>
              <a:t>Abstraction for CRDTs</a:t>
            </a:r>
          </a:p>
          <a:p>
            <a:endParaRPr lang="en-US" altLang="zh-CN" dirty="0"/>
          </a:p>
          <a:p>
            <a:r>
              <a:rPr lang="en-US" altLang="zh-CN" dirty="0"/>
              <a:t>Other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3736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 0.1523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9E7D14-2596-42BF-B957-5C9C43F69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Our Goal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C991CC6B-3B0A-4E99-AD82-3CD2B4E16E80}"/>
              </a:ext>
            </a:extLst>
          </p:cNvPr>
          <p:cNvGrpSpPr/>
          <p:nvPr/>
        </p:nvGrpSpPr>
        <p:grpSpPr>
          <a:xfrm>
            <a:off x="1840826" y="5083855"/>
            <a:ext cx="5959758" cy="1184897"/>
            <a:chOff x="3116121" y="3044203"/>
            <a:chExt cx="5959758" cy="1184897"/>
          </a:xfrm>
        </p:grpSpPr>
        <p:sp>
          <p:nvSpPr>
            <p:cNvPr id="16" name="云形 15">
              <a:extLst>
                <a:ext uri="{FF2B5EF4-FFF2-40B4-BE49-F238E27FC236}">
                  <a16:creationId xmlns:a16="http://schemas.microsoft.com/office/drawing/2014/main" id="{8838CF2C-0BE0-4936-8351-7F0AEC94D242}"/>
                </a:ext>
              </a:extLst>
            </p:cNvPr>
            <p:cNvSpPr/>
            <p:nvPr/>
          </p:nvSpPr>
          <p:spPr>
            <a:xfrm>
              <a:off x="3116121" y="3044203"/>
              <a:ext cx="5959758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DD1F3E-2B28-49F2-8014-7296B5BC075A}"/>
                </a:ext>
              </a:extLst>
            </p:cNvPr>
            <p:cNvSpPr txBox="1"/>
            <p:nvPr/>
          </p:nvSpPr>
          <p:spPr>
            <a:xfrm>
              <a:off x="4561908" y="3453003"/>
              <a:ext cx="2927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CRDT Implementation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0" name="矩形 19">
            <a:extLst>
              <a:ext uri="{FF2B5EF4-FFF2-40B4-BE49-F238E27FC236}">
                <a16:creationId xmlns:a16="http://schemas.microsoft.com/office/drawing/2014/main" id="{6A9E97A8-2681-4DDF-9874-419F28D0A5F0}"/>
              </a:ext>
            </a:extLst>
          </p:cNvPr>
          <p:cNvSpPr/>
          <p:nvPr/>
        </p:nvSpPr>
        <p:spPr>
          <a:xfrm>
            <a:off x="675425" y="3421544"/>
            <a:ext cx="8298180" cy="1167345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Abstraction: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Strong Eventual Consistency (SEC)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 + Functional Correctness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B0ED75CA-7B15-4DF0-BE5F-971C8E0D72B2}"/>
              </a:ext>
            </a:extLst>
          </p:cNvPr>
          <p:cNvGrpSpPr/>
          <p:nvPr/>
        </p:nvGrpSpPr>
        <p:grpSpPr>
          <a:xfrm>
            <a:off x="4613060" y="4467741"/>
            <a:ext cx="209550" cy="649822"/>
            <a:chOff x="5547360" y="4564380"/>
            <a:chExt cx="209550" cy="649822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75F15F0-E402-4C6A-9CFE-23824B2E50D8}"/>
                </a:ext>
              </a:extLst>
            </p:cNvPr>
            <p:cNvSpPr/>
            <p:nvPr/>
          </p:nvSpPr>
          <p:spPr>
            <a:xfrm>
              <a:off x="5619750" y="4669155"/>
              <a:ext cx="64770" cy="545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3" name="椭圆 22">
              <a:extLst>
                <a:ext uri="{FF2B5EF4-FFF2-40B4-BE49-F238E27FC236}">
                  <a16:creationId xmlns:a16="http://schemas.microsoft.com/office/drawing/2014/main" id="{96F9D3D2-8570-4E22-A9F2-883714C4DF81}"/>
                </a:ext>
              </a:extLst>
            </p:cNvPr>
            <p:cNvSpPr/>
            <p:nvPr/>
          </p:nvSpPr>
          <p:spPr>
            <a:xfrm>
              <a:off x="5547360" y="456438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4" name="箭头: 下 23">
            <a:extLst>
              <a:ext uri="{FF2B5EF4-FFF2-40B4-BE49-F238E27FC236}">
                <a16:creationId xmlns:a16="http://schemas.microsoft.com/office/drawing/2014/main" id="{03B01AC4-3B22-4B8E-A274-174A336CE625}"/>
              </a:ext>
            </a:extLst>
          </p:cNvPr>
          <p:cNvSpPr/>
          <p:nvPr/>
        </p:nvSpPr>
        <p:spPr>
          <a:xfrm>
            <a:off x="3049055" y="2871477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7BBF09A4-812E-485D-A5CF-51DB10A63ADC}"/>
              </a:ext>
            </a:extLst>
          </p:cNvPr>
          <p:cNvSpPr/>
          <p:nvPr/>
        </p:nvSpPr>
        <p:spPr>
          <a:xfrm>
            <a:off x="4750220" y="2892110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C5F49301-4013-4BF5-B578-9481C9C840BE}"/>
              </a:ext>
            </a:extLst>
          </p:cNvPr>
          <p:cNvSpPr/>
          <p:nvPr/>
        </p:nvSpPr>
        <p:spPr>
          <a:xfrm>
            <a:off x="6451385" y="2895026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EE079C9-4089-4DA2-9938-92B2F1602303}"/>
                  </a:ext>
                </a:extLst>
              </p:cNvPr>
              <p:cNvSpPr/>
              <p:nvPr/>
            </p:nvSpPr>
            <p:spPr>
              <a:xfrm>
                <a:off x="2007020" y="1948946"/>
                <a:ext cx="5486400" cy="9431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Client Program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∥…∥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7" name="矩形 26">
                <a:extLst>
                  <a:ext uri="{FF2B5EF4-FFF2-40B4-BE49-F238E27FC236}">
                    <a16:creationId xmlns:a16="http://schemas.microsoft.com/office/drawing/2014/main" id="{BEE079C9-4089-4DA2-9938-92B2F16023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20" y="1948946"/>
                <a:ext cx="5486400" cy="943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0A53E426-57BF-48C9-B905-45E791BEE76A}"/>
              </a:ext>
            </a:extLst>
          </p:cNvPr>
          <p:cNvSpPr txBox="1"/>
          <p:nvPr/>
        </p:nvSpPr>
        <p:spPr>
          <a:xfrm>
            <a:off x="4820705" y="1050634"/>
            <a:ext cx="7170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What is client-reasoning-friendly abstraction? 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29" name="对话气泡: 圆角矩形 28">
            <a:extLst>
              <a:ext uri="{FF2B5EF4-FFF2-40B4-BE49-F238E27FC236}">
                <a16:creationId xmlns:a16="http://schemas.microsoft.com/office/drawing/2014/main" id="{68392F55-AB41-43F3-826F-4CB06867595D}"/>
              </a:ext>
            </a:extLst>
          </p:cNvPr>
          <p:cNvSpPr/>
          <p:nvPr/>
        </p:nvSpPr>
        <p:spPr>
          <a:xfrm>
            <a:off x="7685254" y="2330964"/>
            <a:ext cx="3044633" cy="1167345"/>
          </a:xfrm>
          <a:prstGeom prst="wedgeRoundRectCallout">
            <a:avLst>
              <a:gd name="adj1" fmla="val -41386"/>
              <a:gd name="adj2" fmla="val 62493"/>
              <a:gd name="adj3" fmla="val 16667"/>
            </a:avLst>
          </a:prstGeom>
          <a:solidFill>
            <a:schemeClr val="bg1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two nodes’ states converge if they receive the same set of updates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368343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CB62-CED0-404D-9A1A-49CF9CF0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What is client-reasoning-friendly abstraction?</a:t>
            </a:r>
            <a:endParaRPr lang="zh-CN" altLang="en-US" sz="4400" dirty="0"/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E6A8487-C64E-420A-BC5D-76AB5DAFFF83}"/>
              </a:ext>
            </a:extLst>
          </p:cNvPr>
          <p:cNvGrpSpPr/>
          <p:nvPr/>
        </p:nvGrpSpPr>
        <p:grpSpPr>
          <a:xfrm>
            <a:off x="2820418" y="2495244"/>
            <a:ext cx="6541839" cy="1212037"/>
            <a:chOff x="5370213" y="1589953"/>
            <a:chExt cx="6541839" cy="1212037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8321D9C8-DFEE-4FB4-90C0-D3BBEC090E8F}"/>
                </a:ext>
              </a:extLst>
            </p:cNvPr>
            <p:cNvSpPr/>
            <p:nvPr/>
          </p:nvSpPr>
          <p:spPr>
            <a:xfrm>
              <a:off x="5370213" y="1614686"/>
              <a:ext cx="6486508" cy="118730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513A11C2-0310-4E04-880F-6422B2C83B22}"/>
                </a:ext>
              </a:extLst>
            </p:cNvPr>
            <p:cNvGrpSpPr/>
            <p:nvPr/>
          </p:nvGrpSpPr>
          <p:grpSpPr>
            <a:xfrm>
              <a:off x="8440820" y="1739491"/>
              <a:ext cx="72008" cy="960356"/>
              <a:chOff x="2792242" y="3325341"/>
              <a:chExt cx="72008" cy="960356"/>
            </a:xfrm>
          </p:grpSpPr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5E93C1C5-7EA3-4AF4-B9BE-223895B5EE0B}"/>
                  </a:ext>
                </a:extLst>
              </p:cNvPr>
              <p:cNvCxnSpPr/>
              <p:nvPr/>
            </p:nvCxnSpPr>
            <p:spPr>
              <a:xfrm>
                <a:off x="2792242" y="3331590"/>
                <a:ext cx="0" cy="9541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接连接符 36">
                <a:extLst>
                  <a:ext uri="{FF2B5EF4-FFF2-40B4-BE49-F238E27FC236}">
                    <a16:creationId xmlns:a16="http://schemas.microsoft.com/office/drawing/2014/main" id="{C9BC5D9B-9842-4AA8-AD4C-D5BB5DE418CB}"/>
                  </a:ext>
                </a:extLst>
              </p:cNvPr>
              <p:cNvCxnSpPr/>
              <p:nvPr/>
            </p:nvCxnSpPr>
            <p:spPr>
              <a:xfrm>
                <a:off x="2864250" y="3325341"/>
                <a:ext cx="0" cy="954107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BD66B0AF-FF78-4333-ADD0-50874F9D7BF9}"/>
                </a:ext>
              </a:extLst>
            </p:cNvPr>
            <p:cNvSpPr/>
            <p:nvPr/>
          </p:nvSpPr>
          <p:spPr>
            <a:xfrm>
              <a:off x="5370213" y="1589953"/>
              <a:ext cx="2946964" cy="1187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(‘cats’, ‘cute’);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x :=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read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();</a:t>
              </a: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005F9EB-38CF-4ABC-8EE3-F3B1891976F9}"/>
                </a:ext>
              </a:extLst>
            </p:cNvPr>
            <p:cNvSpPr/>
            <p:nvPr/>
          </p:nvSpPr>
          <p:spPr>
            <a:xfrm>
              <a:off x="8636471" y="1595500"/>
              <a:ext cx="3275581" cy="118730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u :=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read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();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if (‘cute’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Symbol" panose="05050102010706020507" pitchFamily="18" charset="2"/>
                </a:rPr>
                <a:t> u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)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 </a:t>
              </a:r>
              <a:endPara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    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(‘cats’,</a:t>
              </a: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‘are’);</a:t>
              </a:r>
            </a:p>
          </p:txBody>
        </p:sp>
      </p:grp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D83D345-EED3-4325-B17D-595DABA4929C}"/>
              </a:ext>
            </a:extLst>
          </p:cNvPr>
          <p:cNvSpPr txBox="1"/>
          <p:nvPr/>
        </p:nvSpPr>
        <p:spPr>
          <a:xfrm>
            <a:off x="550752" y="1664088"/>
            <a:ext cx="1068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1) Hide the </a:t>
            </a:r>
            <a:r>
              <a:rPr lang="en-US" altLang="zh-CN" sz="2800" dirty="0" err="1"/>
              <a:t>impl</a:t>
            </a:r>
            <a:r>
              <a:rPr lang="en-US" altLang="zh-CN" sz="2800" dirty="0"/>
              <a:t> details:</a:t>
            </a:r>
            <a:r>
              <a:rPr lang="zh-CN" altLang="en-US" sz="2800" dirty="0"/>
              <a:t> </a:t>
            </a:r>
            <a:r>
              <a:rPr lang="en-US" altLang="zh-CN" sz="2800" dirty="0"/>
              <a:t>use </a:t>
            </a:r>
            <a:r>
              <a:rPr lang="en-US" altLang="zh-CN" sz="2800" b="1" i="1" dirty="0">
                <a:solidFill>
                  <a:srgbClr val="FF0000"/>
                </a:solidFill>
              </a:rPr>
              <a:t>atomic abstraction</a:t>
            </a:r>
            <a:r>
              <a:rPr lang="en-US" altLang="zh-CN" sz="2800" dirty="0"/>
              <a:t> of the actual operations</a:t>
            </a:r>
            <a:endParaRPr lang="zh-CN" altLang="en-US" sz="28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E612D72-372C-4CF8-B48D-467608907C11}"/>
              </a:ext>
            </a:extLst>
          </p:cNvPr>
          <p:cNvGrpSpPr/>
          <p:nvPr/>
        </p:nvGrpSpPr>
        <p:grpSpPr>
          <a:xfrm>
            <a:off x="6825074" y="4134804"/>
            <a:ext cx="5193931" cy="2504893"/>
            <a:chOff x="6825074" y="4134804"/>
            <a:chExt cx="5193931" cy="2504893"/>
          </a:xfrm>
        </p:grpSpPr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18D212D2-EAD7-4759-81BA-CEFDBFBBF3D3}"/>
                </a:ext>
              </a:extLst>
            </p:cNvPr>
            <p:cNvSpPr txBox="1"/>
            <p:nvPr/>
          </p:nvSpPr>
          <p:spPr>
            <a:xfrm>
              <a:off x="7063971" y="4153990"/>
              <a:ext cx="206082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FF0000"/>
                  </a:solidFill>
                </a:rPr>
                <a:t>Atomic spec:</a:t>
              </a:r>
              <a:endParaRPr lang="zh-CN" altLang="en-US" sz="2800" b="1" i="1" dirty="0">
                <a:solidFill>
                  <a:srgbClr val="FF0000"/>
                </a:solidFill>
              </a:endParaRPr>
            </a:p>
          </p:txBody>
        </p:sp>
        <p:pic>
          <p:nvPicPr>
            <p:cNvPr id="178" name="图片 177">
              <a:extLst>
                <a:ext uri="{FF2B5EF4-FFF2-40B4-BE49-F238E27FC236}">
                  <a16:creationId xmlns:a16="http://schemas.microsoft.com/office/drawing/2014/main" id="{D81CA366-A741-4C91-929C-54C58BDB4A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361435" y="5215738"/>
              <a:ext cx="1527825" cy="88748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81" name="文本框 180">
              <a:extLst>
                <a:ext uri="{FF2B5EF4-FFF2-40B4-BE49-F238E27FC236}">
                  <a16:creationId xmlns:a16="http://schemas.microsoft.com/office/drawing/2014/main" id="{C16EF177-CE14-411C-83D6-26F891A421AF}"/>
                </a:ext>
              </a:extLst>
            </p:cNvPr>
            <p:cNvSpPr txBox="1"/>
            <p:nvPr/>
          </p:nvSpPr>
          <p:spPr>
            <a:xfrm>
              <a:off x="8007177" y="4639877"/>
              <a:ext cx="29177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err="1">
                  <a:solidFill>
                    <a:srgbClr val="CC00CC"/>
                  </a:solidFill>
                </a:rPr>
                <a:t>addAfter</a:t>
              </a:r>
              <a:r>
                <a:rPr lang="en-US" altLang="zh-CN" sz="2400" dirty="0">
                  <a:solidFill>
                    <a:srgbClr val="CC00CC"/>
                  </a:solidFill>
                </a:rPr>
                <a:t>(‘cats’, ‘cute’)</a:t>
              </a:r>
              <a:endParaRPr lang="zh-CN" altLang="en-US" sz="2400" dirty="0">
                <a:solidFill>
                  <a:srgbClr val="CC00CC"/>
                </a:solidFill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A959A07B-0243-4F1A-8A92-5CA7B83BF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77607" y="5219657"/>
              <a:ext cx="1297481" cy="879648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84" name="箭头: 右 183">
              <a:extLst>
                <a:ext uri="{FF2B5EF4-FFF2-40B4-BE49-F238E27FC236}">
                  <a16:creationId xmlns:a16="http://schemas.microsoft.com/office/drawing/2014/main" id="{E77A6E3D-4B07-482A-BADD-93E04F3C6706}"/>
                </a:ext>
              </a:extLst>
            </p:cNvPr>
            <p:cNvSpPr/>
            <p:nvPr/>
          </p:nvSpPr>
          <p:spPr>
            <a:xfrm>
              <a:off x="9269182" y="5457535"/>
              <a:ext cx="578008" cy="403892"/>
            </a:xfrm>
            <a:prstGeom prst="right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矩形: 圆角 14">
              <a:extLst>
                <a:ext uri="{FF2B5EF4-FFF2-40B4-BE49-F238E27FC236}">
                  <a16:creationId xmlns:a16="http://schemas.microsoft.com/office/drawing/2014/main" id="{4C953BD0-526A-495E-AE8E-888BD2F0E526}"/>
                </a:ext>
              </a:extLst>
            </p:cNvPr>
            <p:cNvSpPr/>
            <p:nvPr/>
          </p:nvSpPr>
          <p:spPr>
            <a:xfrm>
              <a:off x="6825074" y="4134804"/>
              <a:ext cx="5193931" cy="2504893"/>
            </a:xfrm>
            <a:prstGeom prst="roundRect">
              <a:avLst/>
            </a:prstGeom>
            <a:noFill/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75C73DA-B112-4E5D-A585-7248A7A79569}"/>
              </a:ext>
            </a:extLst>
          </p:cNvPr>
          <p:cNvGrpSpPr/>
          <p:nvPr/>
        </p:nvGrpSpPr>
        <p:grpSpPr>
          <a:xfrm>
            <a:off x="341786" y="4134804"/>
            <a:ext cx="5744890" cy="2504893"/>
            <a:chOff x="341786" y="4134804"/>
            <a:chExt cx="5744890" cy="2504893"/>
          </a:xfrm>
        </p:grpSpPr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E548F39A-563C-460B-9C6B-E3B158623D59}"/>
                </a:ext>
              </a:extLst>
            </p:cNvPr>
            <p:cNvSpPr txBox="1"/>
            <p:nvPr/>
          </p:nvSpPr>
          <p:spPr>
            <a:xfrm>
              <a:off x="556159" y="4134804"/>
              <a:ext cx="32909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2400" b="1">
                  <a:solidFill>
                    <a:srgbClr val="0000FF"/>
                  </a:solidFill>
                </a:defRPr>
              </a:lvl1pPr>
            </a:lstStyle>
            <a:p>
              <a:r>
                <a:rPr lang="en-US" altLang="zh-CN" dirty="0">
                  <a:solidFill>
                    <a:schemeClr val="tx1"/>
                  </a:solidFill>
                </a:rPr>
                <a:t>Continuous sequence: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箭头: 右 6">
              <a:extLst>
                <a:ext uri="{FF2B5EF4-FFF2-40B4-BE49-F238E27FC236}">
                  <a16:creationId xmlns:a16="http://schemas.microsoft.com/office/drawing/2014/main" id="{9B6E88E6-4CCF-4CAE-840D-125077C83A12}"/>
                </a:ext>
              </a:extLst>
            </p:cNvPr>
            <p:cNvSpPr/>
            <p:nvPr/>
          </p:nvSpPr>
          <p:spPr>
            <a:xfrm>
              <a:off x="2680450" y="6016609"/>
              <a:ext cx="578008" cy="403892"/>
            </a:xfrm>
            <a:prstGeom prst="rightArrow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3CE2E08B-1190-4DD9-86D6-1D65EFA942A3}"/>
                </a:ext>
              </a:extLst>
            </p:cNvPr>
            <p:cNvSpPr txBox="1"/>
            <p:nvPr/>
          </p:nvSpPr>
          <p:spPr>
            <a:xfrm>
              <a:off x="755924" y="4597084"/>
              <a:ext cx="513510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Generate </a:t>
              </a:r>
              <a:r>
                <a:rPr lang="en-US" altLang="zh-CN" sz="2400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400" dirty="0">
                  <a:solidFill>
                    <a:srgbClr val="0000FF"/>
                  </a:solidFill>
                </a:rPr>
                <a:t>(‘cats’, ‘cute’, 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4</a:t>
              </a:r>
              <a:r>
                <a:rPr lang="en-US" altLang="zh-CN" sz="2400" dirty="0">
                  <a:solidFill>
                    <a:srgbClr val="0000FF"/>
                  </a:solidFill>
                </a:rPr>
                <a:t>) </a:t>
              </a:r>
              <a:r>
                <a:rPr lang="en-US" altLang="zh-CN" sz="2400" dirty="0"/>
                <a:t>with </a:t>
              </a:r>
              <a:r>
                <a:rPr lang="en-US" altLang="zh-CN" sz="2400" dirty="0">
                  <a:solidFill>
                    <a:schemeClr val="accent2">
                      <a:lumMod val="75000"/>
                    </a:schemeClr>
                  </a:solidFill>
                </a:rPr>
                <a:t>a real-number tag </a:t>
              </a:r>
              <a:r>
                <a:rPr lang="en-US" altLang="zh-CN" sz="2400" dirty="0"/>
                <a:t>to indicate position in the sequence </a:t>
              </a:r>
              <a:endParaRPr lang="zh-CN" altLang="en-US" sz="2400" dirty="0"/>
            </a:p>
          </p:txBody>
        </p:sp>
        <p:sp>
          <p:nvSpPr>
            <p:cNvPr id="177" name="文本框 176">
              <a:extLst>
                <a:ext uri="{FF2B5EF4-FFF2-40B4-BE49-F238E27FC236}">
                  <a16:creationId xmlns:a16="http://schemas.microsoft.com/office/drawing/2014/main" id="{47460D7D-A6D8-4081-8AE2-ACF25A4402F4}"/>
                </a:ext>
              </a:extLst>
            </p:cNvPr>
            <p:cNvSpPr txBox="1"/>
            <p:nvPr/>
          </p:nvSpPr>
          <p:spPr>
            <a:xfrm>
              <a:off x="1234342" y="5951883"/>
              <a:ext cx="965162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‘cats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2400" dirty="0"/>
                <a:t>’</a:t>
              </a:r>
              <a:endParaRPr lang="zh-CN" altLang="en-US" sz="2400" dirty="0"/>
            </a:p>
          </p:txBody>
        </p:sp>
        <p:sp>
          <p:nvSpPr>
            <p:cNvPr id="180" name="流程图: 磁盘 179">
              <a:extLst>
                <a:ext uri="{FF2B5EF4-FFF2-40B4-BE49-F238E27FC236}">
                  <a16:creationId xmlns:a16="http://schemas.microsoft.com/office/drawing/2014/main" id="{1ECBF8B3-4A2F-4810-AED1-D33AC6C1D7BF}"/>
                </a:ext>
              </a:extLst>
            </p:cNvPr>
            <p:cNvSpPr/>
            <p:nvPr/>
          </p:nvSpPr>
          <p:spPr>
            <a:xfrm>
              <a:off x="700230" y="5944235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4A31C0CE-CE69-44B6-80A1-273692651D84}"/>
                </a:ext>
              </a:extLst>
            </p:cNvPr>
            <p:cNvSpPr txBox="1"/>
            <p:nvPr/>
          </p:nvSpPr>
          <p:spPr>
            <a:xfrm>
              <a:off x="4273515" y="5951883"/>
              <a:ext cx="181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‘cats</a:t>
              </a:r>
              <a:r>
                <a:rPr lang="en-US" altLang="zh-CN" sz="24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sz="24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4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4</a:t>
              </a:r>
              <a:r>
                <a:rPr lang="en-US" altLang="zh-CN" sz="2400" dirty="0"/>
                <a:t>’</a:t>
              </a:r>
              <a:endParaRPr lang="zh-CN" altLang="en-US" sz="2400" dirty="0"/>
            </a:p>
          </p:txBody>
        </p:sp>
        <p:sp>
          <p:nvSpPr>
            <p:cNvPr id="183" name="流程图: 磁盘 182">
              <a:extLst>
                <a:ext uri="{FF2B5EF4-FFF2-40B4-BE49-F238E27FC236}">
                  <a16:creationId xmlns:a16="http://schemas.microsoft.com/office/drawing/2014/main" id="{D5D75394-8EE3-405C-9EF6-CBBC9F7158E0}"/>
                </a:ext>
              </a:extLst>
            </p:cNvPr>
            <p:cNvSpPr/>
            <p:nvPr/>
          </p:nvSpPr>
          <p:spPr>
            <a:xfrm>
              <a:off x="3739404" y="5944235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>
                <a:solidFill>
                  <a:prstClr val="white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  <p:sp>
          <p:nvSpPr>
            <p:cNvPr id="185" name="矩形: 圆角 184">
              <a:extLst>
                <a:ext uri="{FF2B5EF4-FFF2-40B4-BE49-F238E27FC236}">
                  <a16:creationId xmlns:a16="http://schemas.microsoft.com/office/drawing/2014/main" id="{CF514195-03AA-4D71-A4E1-EAF866EDE600}"/>
                </a:ext>
              </a:extLst>
            </p:cNvPr>
            <p:cNvSpPr/>
            <p:nvPr/>
          </p:nvSpPr>
          <p:spPr>
            <a:xfrm>
              <a:off x="341786" y="4134804"/>
              <a:ext cx="5680073" cy="2504893"/>
            </a:xfrm>
            <a:prstGeom prst="round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5604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CB62-CED0-404D-9A1A-49CF9CF0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What is client-reasoning-friendly abstraction?</a:t>
            </a:r>
            <a:endParaRPr lang="zh-CN" altLang="en-US" sz="4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D83D345-EED3-4325-B17D-595DABA4929C}"/>
              </a:ext>
            </a:extLst>
          </p:cNvPr>
          <p:cNvSpPr txBox="1"/>
          <p:nvPr/>
        </p:nvSpPr>
        <p:spPr>
          <a:xfrm>
            <a:off x="550752" y="1664088"/>
            <a:ext cx="1068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1) Hide the </a:t>
            </a:r>
            <a:r>
              <a:rPr lang="en-US" altLang="zh-CN" sz="2800" dirty="0" err="1"/>
              <a:t>impl</a:t>
            </a:r>
            <a:r>
              <a:rPr lang="en-US" altLang="zh-CN" sz="2800" dirty="0"/>
              <a:t> details:</a:t>
            </a:r>
            <a:r>
              <a:rPr lang="zh-CN" altLang="en-US" sz="2800" dirty="0"/>
              <a:t> </a:t>
            </a:r>
            <a:r>
              <a:rPr lang="en-US" altLang="zh-CN" sz="2800" dirty="0"/>
              <a:t>use </a:t>
            </a:r>
            <a:r>
              <a:rPr lang="en-US" altLang="zh-CN" sz="2800" b="1" i="1" dirty="0">
                <a:solidFill>
                  <a:srgbClr val="FF0000"/>
                </a:solidFill>
              </a:rPr>
              <a:t>atomic abstraction</a:t>
            </a:r>
            <a:r>
              <a:rPr lang="en-US" altLang="zh-CN" sz="2800" dirty="0"/>
              <a:t> of the actual operations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55F8D8-9188-42A9-BD5C-2B965D5E6592}"/>
              </a:ext>
            </a:extLst>
          </p:cNvPr>
          <p:cNvSpPr txBox="1"/>
          <p:nvPr/>
        </p:nvSpPr>
        <p:spPr>
          <a:xfrm>
            <a:off x="546228" y="2233634"/>
            <a:ext cx="1115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2) Each single client wants a view of </a:t>
            </a:r>
            <a:r>
              <a:rPr lang="en-US" altLang="zh-CN" sz="2800" b="1" i="1" dirty="0">
                <a:solidFill>
                  <a:srgbClr val="FF0000"/>
                </a:solidFill>
              </a:rPr>
              <a:t>sequential</a:t>
            </a:r>
            <a:r>
              <a:rPr lang="en-US" altLang="zh-CN" sz="2800" dirty="0"/>
              <a:t> executions of all the actions</a:t>
            </a:r>
            <a:endParaRPr lang="zh-CN" altLang="en-US" sz="2800" dirty="0"/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C665245E-ADFC-418B-A3EA-64B5C5520A33}"/>
              </a:ext>
            </a:extLst>
          </p:cNvPr>
          <p:cNvCxnSpPr>
            <a:cxnSpLocks/>
          </p:cNvCxnSpPr>
          <p:nvPr/>
        </p:nvCxnSpPr>
        <p:spPr>
          <a:xfrm>
            <a:off x="675140" y="4121117"/>
            <a:ext cx="109551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椭圆 27">
            <a:extLst>
              <a:ext uri="{FF2B5EF4-FFF2-40B4-BE49-F238E27FC236}">
                <a16:creationId xmlns:a16="http://schemas.microsoft.com/office/drawing/2014/main" id="{7FCA4595-283E-4A28-8F76-F66FDD320F62}"/>
              </a:ext>
            </a:extLst>
          </p:cNvPr>
          <p:cNvSpPr/>
          <p:nvPr/>
        </p:nvSpPr>
        <p:spPr>
          <a:xfrm>
            <a:off x="1830158" y="4052537"/>
            <a:ext cx="144780" cy="144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9AA731E-6FD1-45F9-AB74-C4AC89AE7F8A}"/>
              </a:ext>
            </a:extLst>
          </p:cNvPr>
          <p:cNvSpPr txBox="1"/>
          <p:nvPr/>
        </p:nvSpPr>
        <p:spPr>
          <a:xfrm>
            <a:off x="777379" y="3640972"/>
            <a:ext cx="2741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</a:rPr>
              <a:t>addAfter</a:t>
            </a:r>
            <a:r>
              <a:rPr lang="en-US" altLang="zh-CN" sz="2000" b="1" dirty="0">
                <a:solidFill>
                  <a:srgbClr val="0000FF"/>
                </a:solidFill>
              </a:rPr>
              <a:t>(‘cats’, ‘cute’, </a:t>
            </a:r>
            <a:r>
              <a:rPr lang="en-US" altLang="zh-CN" sz="2000" b="1" dirty="0">
                <a:solidFill>
                  <a:schemeClr val="accent2"/>
                </a:solidFill>
              </a:rPr>
              <a:t>4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en-US" sz="2000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530A3B0-190F-4995-B284-CD3FB9E96204}"/>
              </a:ext>
            </a:extLst>
          </p:cNvPr>
          <p:cNvCxnSpPr>
            <a:cxnSpLocks/>
            <a:stCxn id="28" idx="5"/>
            <a:endCxn id="40" idx="1"/>
          </p:cNvCxnSpPr>
          <p:nvPr/>
        </p:nvCxnSpPr>
        <p:spPr>
          <a:xfrm>
            <a:off x="1953735" y="4176114"/>
            <a:ext cx="819500" cy="1229946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0603B94C-86B4-4271-89E1-D53DFF1180ED}"/>
              </a:ext>
            </a:extLst>
          </p:cNvPr>
          <p:cNvSpPr txBox="1"/>
          <p:nvPr/>
        </p:nvSpPr>
        <p:spPr>
          <a:xfrm>
            <a:off x="207613" y="389968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345E1925-B082-4A95-B977-C6F9EDD38F54}"/>
              </a:ext>
            </a:extLst>
          </p:cNvPr>
          <p:cNvSpPr txBox="1"/>
          <p:nvPr/>
        </p:nvSpPr>
        <p:spPr>
          <a:xfrm>
            <a:off x="441920" y="4083876"/>
            <a:ext cx="1405800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sz="2000" dirty="0"/>
              <a:t>‘cats</a:t>
            </a: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en-US" altLang="zh-CN" sz="2000" dirty="0"/>
              <a:t>’</a:t>
            </a:r>
            <a:endParaRPr lang="zh-CN" altLang="en-US" sz="2000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A3E49AB-D8FC-4E30-8A93-CDC52A497274}"/>
              </a:ext>
            </a:extLst>
          </p:cNvPr>
          <p:cNvSpPr txBox="1"/>
          <p:nvPr/>
        </p:nvSpPr>
        <p:spPr>
          <a:xfrm>
            <a:off x="2413385" y="4079981"/>
            <a:ext cx="181316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‘cats</a:t>
            </a: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en-US" altLang="zh-CN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cute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 sz="2000" dirty="0"/>
              <a:t>’</a:t>
            </a:r>
            <a:endParaRPr lang="zh-CN" altLang="en-US" sz="2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2B035EC5-45BD-4BB9-A2C5-97F1062F8A29}"/>
              </a:ext>
            </a:extLst>
          </p:cNvPr>
          <p:cNvSpPr txBox="1"/>
          <p:nvPr/>
        </p:nvSpPr>
        <p:spPr>
          <a:xfrm>
            <a:off x="5153705" y="5568693"/>
            <a:ext cx="26881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solidFill>
                  <a:srgbClr val="0000FF"/>
                </a:solidFill>
              </a:rPr>
              <a:t>addAfter</a:t>
            </a:r>
            <a:r>
              <a:rPr lang="en-US" altLang="zh-CN" sz="2000" b="1" dirty="0">
                <a:solidFill>
                  <a:srgbClr val="0000FF"/>
                </a:solidFill>
              </a:rPr>
              <a:t>(‘cats’, ‘are’, 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2</a:t>
            </a:r>
            <a:r>
              <a:rPr lang="en-US" altLang="zh-CN" sz="2000" b="1" dirty="0">
                <a:solidFill>
                  <a:srgbClr val="0000FF"/>
                </a:solidFill>
              </a:rPr>
              <a:t>)</a:t>
            </a:r>
            <a:endParaRPr lang="zh-CN" altLang="en-US" sz="2000" dirty="0"/>
          </a:p>
        </p:txBody>
      </p: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2B879631-7078-4A09-BE83-5408E50E100F}"/>
              </a:ext>
            </a:extLst>
          </p:cNvPr>
          <p:cNvCxnSpPr>
            <a:cxnSpLocks/>
            <a:stCxn id="47" idx="7"/>
            <a:endCxn id="50" idx="3"/>
          </p:cNvCxnSpPr>
          <p:nvPr/>
        </p:nvCxnSpPr>
        <p:spPr>
          <a:xfrm flipV="1">
            <a:off x="6198405" y="4180994"/>
            <a:ext cx="948945" cy="1238738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椭圆 49">
            <a:extLst>
              <a:ext uri="{FF2B5EF4-FFF2-40B4-BE49-F238E27FC236}">
                <a16:creationId xmlns:a16="http://schemas.microsoft.com/office/drawing/2014/main" id="{F1679BE1-AE3F-461E-803C-639D95619138}"/>
              </a:ext>
            </a:extLst>
          </p:cNvPr>
          <p:cNvSpPr/>
          <p:nvPr/>
        </p:nvSpPr>
        <p:spPr>
          <a:xfrm>
            <a:off x="7126147" y="4057417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DACA265D-A641-4FCF-88D8-D5215CBA98CD}"/>
              </a:ext>
            </a:extLst>
          </p:cNvPr>
          <p:cNvSpPr/>
          <p:nvPr/>
        </p:nvSpPr>
        <p:spPr>
          <a:xfrm>
            <a:off x="9046819" y="4057231"/>
            <a:ext cx="144780" cy="14478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1CEF03DA-8E45-4F63-B725-0B52085574C0}"/>
              </a:ext>
            </a:extLst>
          </p:cNvPr>
          <p:cNvSpPr txBox="1"/>
          <p:nvPr/>
        </p:nvSpPr>
        <p:spPr>
          <a:xfrm>
            <a:off x="8632923" y="3656602"/>
            <a:ext cx="8277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</a:rPr>
              <a:t>read()</a:t>
            </a:r>
            <a:endParaRPr lang="zh-CN" altLang="en-US" sz="2000" dirty="0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78BAA7BE-C0E1-43C6-B6D3-CBA57EE4F518}"/>
              </a:ext>
            </a:extLst>
          </p:cNvPr>
          <p:cNvSpPr txBox="1"/>
          <p:nvPr/>
        </p:nvSpPr>
        <p:spPr>
          <a:xfrm>
            <a:off x="7147350" y="4104913"/>
            <a:ext cx="22046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‘cats</a:t>
            </a:r>
            <a:r>
              <a:rPr lang="en-US" altLang="zh-CN" sz="2000" b="1" dirty="0">
                <a:solidFill>
                  <a:schemeClr val="accent2"/>
                </a:solidFill>
              </a:rPr>
              <a:t>1</a:t>
            </a:r>
            <a:r>
              <a:rPr lang="en-US" altLang="zh-CN" sz="1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are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2 </a:t>
            </a:r>
            <a:r>
              <a:rPr lang="en-US" altLang="zh-CN" sz="2000" dirty="0">
                <a:solidFill>
                  <a:prstClr val="black"/>
                </a:solidFill>
                <a:sym typeface="Symbol" panose="05050102010706020507" pitchFamily="18" charset="2"/>
              </a:rPr>
              <a:t>cute</a:t>
            </a:r>
            <a:r>
              <a:rPr lang="en-US" altLang="zh-CN" sz="2000" b="1" dirty="0">
                <a:solidFill>
                  <a:schemeClr val="accent2"/>
                </a:solidFill>
                <a:sym typeface="Symbol" panose="05050102010706020507" pitchFamily="18" charset="2"/>
              </a:rPr>
              <a:t>4</a:t>
            </a:r>
            <a:r>
              <a:rPr lang="en-US" altLang="zh-CN" sz="2000" dirty="0"/>
              <a:t>’</a:t>
            </a:r>
            <a:endParaRPr lang="zh-CN" altLang="en-US" sz="20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50543C0-A37E-4D9F-8917-7D78269B2E96}"/>
              </a:ext>
            </a:extLst>
          </p:cNvPr>
          <p:cNvGrpSpPr/>
          <p:nvPr/>
        </p:nvGrpSpPr>
        <p:grpSpPr>
          <a:xfrm>
            <a:off x="211456" y="5009629"/>
            <a:ext cx="11418821" cy="959174"/>
            <a:chOff x="211456" y="5009629"/>
            <a:chExt cx="11418821" cy="959174"/>
          </a:xfrm>
        </p:grpSpPr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C9FA7463-5EEC-4CD7-838B-0DD69298E872}"/>
                </a:ext>
              </a:extLst>
            </p:cNvPr>
            <p:cNvCxnSpPr>
              <a:cxnSpLocks/>
            </p:cNvCxnSpPr>
            <p:nvPr/>
          </p:nvCxnSpPr>
          <p:spPr>
            <a:xfrm>
              <a:off x="704222" y="5470292"/>
              <a:ext cx="109260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F4531C2-C74E-4172-B58A-55636DFC22E7}"/>
                </a:ext>
              </a:extLst>
            </p:cNvPr>
            <p:cNvSpPr/>
            <p:nvPr/>
          </p:nvSpPr>
          <p:spPr>
            <a:xfrm>
              <a:off x="4335605" y="5404890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2D45F2FF-ACBE-4BD1-8722-17DA6501DF73}"/>
                </a:ext>
              </a:extLst>
            </p:cNvPr>
            <p:cNvSpPr txBox="1"/>
            <p:nvPr/>
          </p:nvSpPr>
          <p:spPr>
            <a:xfrm>
              <a:off x="3953024" y="5568693"/>
              <a:ext cx="82779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0000FF"/>
                  </a:solidFill>
                </a:rPr>
                <a:t>read()</a:t>
              </a:r>
              <a:endParaRPr lang="zh-CN" altLang="en-US" sz="2000" dirty="0"/>
            </a:p>
          </p:txBody>
        </p:sp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B17D4EFC-EC0A-454C-AFCC-E2FB0A9CABBA}"/>
                </a:ext>
              </a:extLst>
            </p:cNvPr>
            <p:cNvSpPr/>
            <p:nvPr/>
          </p:nvSpPr>
          <p:spPr>
            <a:xfrm>
              <a:off x="2752032" y="5384857"/>
              <a:ext cx="144780" cy="14478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C6BA1B02-A8DB-4062-B196-819E277805D7}"/>
                </a:ext>
              </a:extLst>
            </p:cNvPr>
            <p:cNvSpPr txBox="1"/>
            <p:nvPr/>
          </p:nvSpPr>
          <p:spPr>
            <a:xfrm>
              <a:off x="211456" y="5236064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37DD143F-9AAF-41F9-BE65-DDF10559E444}"/>
                </a:ext>
              </a:extLst>
            </p:cNvPr>
            <p:cNvSpPr txBox="1"/>
            <p:nvPr/>
          </p:nvSpPr>
          <p:spPr>
            <a:xfrm>
              <a:off x="2789582" y="5009629"/>
              <a:ext cx="161346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‘cats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4</a:t>
              </a:r>
              <a:r>
                <a:rPr lang="en-US" altLang="zh-CN" sz="2000" dirty="0"/>
                <a:t>’</a:t>
              </a:r>
              <a:endParaRPr lang="zh-CN" altLang="en-US" sz="2000" dirty="0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DC9AFE00-F924-4981-8EBA-F1C855A3C63D}"/>
                </a:ext>
              </a:extLst>
            </p:cNvPr>
            <p:cNvSpPr txBox="1"/>
            <p:nvPr/>
          </p:nvSpPr>
          <p:spPr>
            <a:xfrm>
              <a:off x="462652" y="5027388"/>
              <a:ext cx="14058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‘cats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2000" dirty="0"/>
                <a:t>’</a:t>
              </a:r>
              <a:endParaRPr lang="zh-CN" altLang="en-US" sz="2000" dirty="0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A1FFF5C2-3B76-4F2C-A362-736AA710B492}"/>
                </a:ext>
              </a:extLst>
            </p:cNvPr>
            <p:cNvSpPr/>
            <p:nvPr/>
          </p:nvSpPr>
          <p:spPr>
            <a:xfrm>
              <a:off x="6074828" y="5398529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文本框 62">
              <a:extLst>
                <a:ext uri="{FF2B5EF4-FFF2-40B4-BE49-F238E27FC236}">
                  <a16:creationId xmlns:a16="http://schemas.microsoft.com/office/drawing/2014/main" id="{A23276C2-6F36-4F70-8B39-5D5F95BDD936}"/>
                </a:ext>
              </a:extLst>
            </p:cNvPr>
            <p:cNvSpPr txBox="1"/>
            <p:nvPr/>
          </p:nvSpPr>
          <p:spPr>
            <a:xfrm>
              <a:off x="6408771" y="5024839"/>
              <a:ext cx="22046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‘cats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are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2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4</a:t>
              </a:r>
              <a:r>
                <a:rPr lang="en-US" altLang="zh-CN" sz="2000" dirty="0"/>
                <a:t>’</a:t>
              </a:r>
              <a:endParaRPr lang="zh-CN" altLang="en-US" sz="2000" dirty="0"/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78A50FBF-B23E-4D0A-AF86-E5C7662E73B6}"/>
              </a:ext>
            </a:extLst>
          </p:cNvPr>
          <p:cNvGrpSpPr/>
          <p:nvPr/>
        </p:nvGrpSpPr>
        <p:grpSpPr>
          <a:xfrm>
            <a:off x="803885" y="2994674"/>
            <a:ext cx="8704323" cy="1035817"/>
            <a:chOff x="803885" y="2994674"/>
            <a:chExt cx="8704323" cy="1035817"/>
          </a:xfrm>
        </p:grpSpPr>
        <p:sp>
          <p:nvSpPr>
            <p:cNvPr id="54" name="箭头: 上 53">
              <a:extLst>
                <a:ext uri="{FF2B5EF4-FFF2-40B4-BE49-F238E27FC236}">
                  <a16:creationId xmlns:a16="http://schemas.microsoft.com/office/drawing/2014/main" id="{E9464CB5-0394-4C31-8C62-08E9621B748D}"/>
                </a:ext>
              </a:extLst>
            </p:cNvPr>
            <p:cNvSpPr/>
            <p:nvPr/>
          </p:nvSpPr>
          <p:spPr>
            <a:xfrm>
              <a:off x="1595381" y="3393404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694F988-7F00-4A5A-A996-8ADB0F9708BA}"/>
                </a:ext>
              </a:extLst>
            </p:cNvPr>
            <p:cNvSpPr txBox="1"/>
            <p:nvPr/>
          </p:nvSpPr>
          <p:spPr>
            <a:xfrm>
              <a:off x="803885" y="3005999"/>
              <a:ext cx="227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C00CC"/>
                  </a:solidFill>
                </a:rPr>
                <a:t>addAfter</a:t>
              </a:r>
              <a:r>
                <a:rPr lang="en-US" altLang="zh-CN" b="1" dirty="0">
                  <a:solidFill>
                    <a:srgbClr val="CC00CC"/>
                  </a:solidFill>
                </a:rPr>
                <a:t>(‘cats’, ‘cute’)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6BB392BA-A319-43B4-B4D2-C0A7837FF9CA}"/>
                </a:ext>
              </a:extLst>
            </p:cNvPr>
            <p:cNvSpPr txBox="1"/>
            <p:nvPr/>
          </p:nvSpPr>
          <p:spPr>
            <a:xfrm>
              <a:off x="6187762" y="3005192"/>
              <a:ext cx="213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C00CC"/>
                  </a:solidFill>
                </a:rPr>
                <a:t>addAfter</a:t>
              </a:r>
              <a:r>
                <a:rPr lang="en-US" altLang="zh-CN" b="1" dirty="0">
                  <a:solidFill>
                    <a:srgbClr val="CC00CC"/>
                  </a:solidFill>
                </a:rPr>
                <a:t>(‘cats’, ‘are’)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  <p:sp>
          <p:nvSpPr>
            <p:cNvPr id="57" name="箭头: 上 56">
              <a:extLst>
                <a:ext uri="{FF2B5EF4-FFF2-40B4-BE49-F238E27FC236}">
                  <a16:creationId xmlns:a16="http://schemas.microsoft.com/office/drawing/2014/main" id="{284F9E44-D9E0-438C-BBEE-BE127A07D54C}"/>
                </a:ext>
              </a:extLst>
            </p:cNvPr>
            <p:cNvSpPr/>
            <p:nvPr/>
          </p:nvSpPr>
          <p:spPr>
            <a:xfrm>
              <a:off x="7136229" y="3398286"/>
              <a:ext cx="109802" cy="632205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箭头: 上 78">
              <a:extLst>
                <a:ext uri="{FF2B5EF4-FFF2-40B4-BE49-F238E27FC236}">
                  <a16:creationId xmlns:a16="http://schemas.microsoft.com/office/drawing/2014/main" id="{BA15E98B-80D4-4043-82E7-E9CEEB29EFD4}"/>
                </a:ext>
              </a:extLst>
            </p:cNvPr>
            <p:cNvSpPr/>
            <p:nvPr/>
          </p:nvSpPr>
          <p:spPr>
            <a:xfrm>
              <a:off x="9009038" y="3423882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5FD663C1-5668-4ADB-BA71-51B992D80DF6}"/>
                </a:ext>
              </a:extLst>
            </p:cNvPr>
            <p:cNvSpPr txBox="1"/>
            <p:nvPr/>
          </p:nvSpPr>
          <p:spPr>
            <a:xfrm>
              <a:off x="8680417" y="2994674"/>
              <a:ext cx="8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C00CC"/>
                  </a:solidFill>
                </a:rPr>
                <a:t>read()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554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CB62-CED0-404D-9A1A-49CF9CF0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What is client-reasoning-friendly abstraction?</a:t>
            </a:r>
            <a:endParaRPr lang="zh-CN" altLang="en-US" sz="4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D83D345-EED3-4325-B17D-595DABA4929C}"/>
              </a:ext>
            </a:extLst>
          </p:cNvPr>
          <p:cNvSpPr txBox="1"/>
          <p:nvPr/>
        </p:nvSpPr>
        <p:spPr>
          <a:xfrm>
            <a:off x="550752" y="1664088"/>
            <a:ext cx="1068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1) Hide the </a:t>
            </a:r>
            <a:r>
              <a:rPr lang="en-US" altLang="zh-CN" sz="2800" dirty="0" err="1"/>
              <a:t>impl</a:t>
            </a:r>
            <a:r>
              <a:rPr lang="en-US" altLang="zh-CN" sz="2800" dirty="0"/>
              <a:t> details:</a:t>
            </a:r>
            <a:r>
              <a:rPr lang="zh-CN" altLang="en-US" sz="2800" dirty="0"/>
              <a:t> </a:t>
            </a:r>
            <a:r>
              <a:rPr lang="en-US" altLang="zh-CN" sz="2800" dirty="0"/>
              <a:t>use </a:t>
            </a:r>
            <a:r>
              <a:rPr lang="en-US" altLang="zh-CN" sz="2800" b="1" i="1" dirty="0">
                <a:solidFill>
                  <a:srgbClr val="FF0000"/>
                </a:solidFill>
              </a:rPr>
              <a:t>atomic abstraction</a:t>
            </a:r>
            <a:r>
              <a:rPr lang="en-US" altLang="zh-CN" sz="2800" dirty="0"/>
              <a:t> of the actual operations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55F8D8-9188-42A9-BD5C-2B965D5E6592}"/>
              </a:ext>
            </a:extLst>
          </p:cNvPr>
          <p:cNvSpPr txBox="1"/>
          <p:nvPr/>
        </p:nvSpPr>
        <p:spPr>
          <a:xfrm>
            <a:off x="546228" y="2233634"/>
            <a:ext cx="1115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2) Each single client wants a view of </a:t>
            </a:r>
            <a:r>
              <a:rPr lang="en-US" altLang="zh-CN" sz="2800" b="1" i="1" dirty="0">
                <a:solidFill>
                  <a:srgbClr val="FF0000"/>
                </a:solidFill>
              </a:rPr>
              <a:t>sequential</a:t>
            </a:r>
            <a:r>
              <a:rPr lang="en-US" altLang="zh-CN" sz="2800" dirty="0"/>
              <a:t> executions of all the actions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2AAC88-2693-47BB-93AE-E21B036ED80E}"/>
              </a:ext>
            </a:extLst>
          </p:cNvPr>
          <p:cNvSpPr txBox="1"/>
          <p:nvPr/>
        </p:nvSpPr>
        <p:spPr>
          <a:xfrm>
            <a:off x="5547360" y="2948022"/>
            <a:ext cx="634807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a) </a:t>
            </a:r>
            <a:r>
              <a:rPr lang="en-US" altLang="zh-CN" sz="2400" b="1" dirty="0">
                <a:solidFill>
                  <a:srgbClr val="0000FF"/>
                </a:solidFill>
              </a:rPr>
              <a:t>Locally (from single client’s point of view)</a:t>
            </a:r>
            <a:r>
              <a:rPr lang="en-US" altLang="zh-CN" sz="2400" dirty="0"/>
              <a:t>: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What’s the relationship between </a:t>
            </a:r>
            <a:r>
              <a:rPr lang="en-US" altLang="zh-CN" sz="2400" dirty="0">
                <a:solidFill>
                  <a:srgbClr val="FF0000"/>
                </a:solidFill>
              </a:rPr>
              <a:t>abstract execution order and real-time order</a:t>
            </a:r>
            <a:r>
              <a:rPr lang="en-US" altLang="zh-CN" sz="2400" dirty="0"/>
              <a:t> on this node?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7CEB0F-366B-4A4E-B6BA-2B9DD15318E2}"/>
              </a:ext>
            </a:extLst>
          </p:cNvPr>
          <p:cNvSpPr txBox="1"/>
          <p:nvPr/>
        </p:nvSpPr>
        <p:spPr>
          <a:xfrm>
            <a:off x="5547361" y="4912168"/>
            <a:ext cx="634807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b) </a:t>
            </a:r>
            <a:r>
              <a:rPr lang="en-US" altLang="zh-CN" sz="2400" b="1" dirty="0">
                <a:solidFill>
                  <a:srgbClr val="0000FF"/>
                </a:solidFill>
              </a:rPr>
              <a:t>Globally (from whole program’s point of view)</a:t>
            </a:r>
            <a:r>
              <a:rPr lang="en-US" altLang="zh-CN" sz="2400" dirty="0"/>
              <a:t>, to ensure </a:t>
            </a:r>
            <a:r>
              <a:rPr lang="en-US" altLang="zh-CN" sz="2400" b="1" i="1" dirty="0">
                <a:solidFill>
                  <a:schemeClr val="accent1"/>
                </a:solidFill>
              </a:rPr>
              <a:t>state convergence (SEC)</a:t>
            </a:r>
            <a:r>
              <a:rPr lang="en-US" altLang="zh-CN" sz="2400" dirty="0"/>
              <a:t>: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What’s the relationship between abstract execution orders </a:t>
            </a:r>
            <a:r>
              <a:rPr lang="en-US" altLang="zh-CN" sz="2400" dirty="0">
                <a:solidFill>
                  <a:srgbClr val="FF0000"/>
                </a:solidFill>
              </a:rPr>
              <a:t>of different nodes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B8216FF-B32A-4592-9E53-435140FED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" y="2932294"/>
            <a:ext cx="4729917" cy="169780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5" name="图片 134">
            <a:extLst>
              <a:ext uri="{FF2B5EF4-FFF2-40B4-BE49-F238E27FC236}">
                <a16:creationId xmlns:a16="http://schemas.microsoft.com/office/drawing/2014/main" id="{346FD4F7-6ABF-409F-9A66-781A8F67C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62740"/>
            <a:ext cx="3862971" cy="17964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30CF82BD-E627-4D2D-B9C0-8CE938C8FFE5}"/>
              </a:ext>
            </a:extLst>
          </p:cNvPr>
          <p:cNvSpPr txBox="1"/>
          <p:nvPr/>
        </p:nvSpPr>
        <p:spPr>
          <a:xfrm>
            <a:off x="7530461" y="4262574"/>
            <a:ext cx="4364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400" i="1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Crucial for </a:t>
            </a:r>
            <a:r>
              <a:rPr kumimoji="0" lang="en-US" altLang="zh-CN" sz="2400" b="1" i="1" u="sng" strike="noStrike" kern="1200" cap="none" spc="0" normalizeH="0" baseline="0" noProof="0" dirty="0">
                <a:ln>
                  <a:noFill/>
                </a:ln>
                <a:solidFill>
                  <a:srgbClr val="1D9A78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</a:rPr>
              <a:t>functional correctness</a:t>
            </a:r>
            <a:endParaRPr lang="zh-CN" alt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462815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文本框 137">
            <a:extLst>
              <a:ext uri="{FF2B5EF4-FFF2-40B4-BE49-F238E27FC236}">
                <a16:creationId xmlns:a16="http://schemas.microsoft.com/office/drawing/2014/main" id="{E73971F0-C563-40E5-A3C4-C11FEEF08271}"/>
              </a:ext>
            </a:extLst>
          </p:cNvPr>
          <p:cNvSpPr txBox="1"/>
          <p:nvPr/>
        </p:nvSpPr>
        <p:spPr>
          <a:xfrm>
            <a:off x="966479" y="1738130"/>
            <a:ext cx="95623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sz="2400" dirty="0"/>
              <a:t>They must </a:t>
            </a:r>
            <a:r>
              <a:rPr lang="en-US" altLang="zh-CN" sz="2400" b="1" i="1" dirty="0">
                <a:solidFill>
                  <a:srgbClr val="FF0000"/>
                </a:solidFill>
              </a:rPr>
              <a:t>lead to the same state and same observed results</a:t>
            </a:r>
            <a:r>
              <a:rPr lang="en-US" altLang="zh-CN" sz="2400" dirty="0"/>
              <a:t> (to ensure functional correctness)</a:t>
            </a:r>
            <a:endParaRPr lang="zh-CN" altLang="en-US" sz="2400" dirty="0"/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F028DADB-C8D5-411A-B7D7-22DEBF222BCA}"/>
              </a:ext>
            </a:extLst>
          </p:cNvPr>
          <p:cNvGrpSpPr/>
          <p:nvPr/>
        </p:nvGrpSpPr>
        <p:grpSpPr>
          <a:xfrm>
            <a:off x="672716" y="4095568"/>
            <a:ext cx="6697443" cy="1026515"/>
            <a:chOff x="803885" y="2979044"/>
            <a:chExt cx="6697443" cy="1026515"/>
          </a:xfrm>
        </p:grpSpPr>
        <p:sp>
          <p:nvSpPr>
            <p:cNvPr id="163" name="箭头: 上 162">
              <a:extLst>
                <a:ext uri="{FF2B5EF4-FFF2-40B4-BE49-F238E27FC236}">
                  <a16:creationId xmlns:a16="http://schemas.microsoft.com/office/drawing/2014/main" id="{50879362-8A02-4AD5-A16A-84A66419F322}"/>
                </a:ext>
              </a:extLst>
            </p:cNvPr>
            <p:cNvSpPr/>
            <p:nvPr/>
          </p:nvSpPr>
          <p:spPr>
            <a:xfrm>
              <a:off x="1595381" y="3393404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748C8C90-8A36-4550-AA71-DF20AA4BF555}"/>
                </a:ext>
              </a:extLst>
            </p:cNvPr>
            <p:cNvSpPr txBox="1"/>
            <p:nvPr/>
          </p:nvSpPr>
          <p:spPr>
            <a:xfrm>
              <a:off x="803885" y="3005999"/>
              <a:ext cx="22718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C00CC"/>
                  </a:solidFill>
                </a:rPr>
                <a:t>addAfter</a:t>
              </a:r>
              <a:r>
                <a:rPr lang="en-US" altLang="zh-CN" b="1" dirty="0">
                  <a:solidFill>
                    <a:srgbClr val="CC00CC"/>
                  </a:solidFill>
                </a:rPr>
                <a:t>(‘cats’, ‘cute’)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959CD71F-8F6D-4B48-9E54-7F51617B313F}"/>
                </a:ext>
              </a:extLst>
            </p:cNvPr>
            <p:cNvSpPr txBox="1"/>
            <p:nvPr/>
          </p:nvSpPr>
          <p:spPr>
            <a:xfrm>
              <a:off x="4034064" y="2980260"/>
              <a:ext cx="213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C00CC"/>
                  </a:solidFill>
                </a:rPr>
                <a:t>addAfter</a:t>
              </a:r>
              <a:r>
                <a:rPr lang="en-US" altLang="zh-CN" b="1" dirty="0">
                  <a:solidFill>
                    <a:srgbClr val="CC00CC"/>
                  </a:solidFill>
                </a:rPr>
                <a:t>(‘cats’, ‘are’)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  <p:sp>
          <p:nvSpPr>
            <p:cNvPr id="166" name="箭头: 上 165">
              <a:extLst>
                <a:ext uri="{FF2B5EF4-FFF2-40B4-BE49-F238E27FC236}">
                  <a16:creationId xmlns:a16="http://schemas.microsoft.com/office/drawing/2014/main" id="{9A14A046-56CF-485A-81D6-028CEF216451}"/>
                </a:ext>
              </a:extLst>
            </p:cNvPr>
            <p:cNvSpPr/>
            <p:nvPr/>
          </p:nvSpPr>
          <p:spPr>
            <a:xfrm>
              <a:off x="4982531" y="3373354"/>
              <a:ext cx="109802" cy="632205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箭头: 上 166">
              <a:extLst>
                <a:ext uri="{FF2B5EF4-FFF2-40B4-BE49-F238E27FC236}">
                  <a16:creationId xmlns:a16="http://schemas.microsoft.com/office/drawing/2014/main" id="{5B39C95A-3624-49B4-A3D4-834A0FB24B41}"/>
                </a:ext>
              </a:extLst>
            </p:cNvPr>
            <p:cNvSpPr/>
            <p:nvPr/>
          </p:nvSpPr>
          <p:spPr>
            <a:xfrm>
              <a:off x="7002158" y="3408252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文本框 167">
              <a:extLst>
                <a:ext uri="{FF2B5EF4-FFF2-40B4-BE49-F238E27FC236}">
                  <a16:creationId xmlns:a16="http://schemas.microsoft.com/office/drawing/2014/main" id="{FFDEB300-F044-4815-BB6C-20B91F85994C}"/>
                </a:ext>
              </a:extLst>
            </p:cNvPr>
            <p:cNvSpPr txBox="1"/>
            <p:nvPr/>
          </p:nvSpPr>
          <p:spPr>
            <a:xfrm>
              <a:off x="6673537" y="2979044"/>
              <a:ext cx="82779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rgbClr val="CC00CC"/>
                  </a:solidFill>
                </a:rPr>
                <a:t>read()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75AF3023-D206-4F0A-AA47-529510B05D1F}"/>
              </a:ext>
            </a:extLst>
          </p:cNvPr>
          <p:cNvSpPr txBox="1"/>
          <p:nvPr/>
        </p:nvSpPr>
        <p:spPr>
          <a:xfrm>
            <a:off x="7354179" y="4106161"/>
            <a:ext cx="225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returns ‘cats are cute’</a:t>
            </a:r>
            <a:endParaRPr lang="zh-CN" altLang="en-US" dirty="0"/>
          </a:p>
        </p:txBody>
      </p:sp>
      <p:sp>
        <p:nvSpPr>
          <p:cNvPr id="181" name="文本框 180">
            <a:extLst>
              <a:ext uri="{FF2B5EF4-FFF2-40B4-BE49-F238E27FC236}">
                <a16:creationId xmlns:a16="http://schemas.microsoft.com/office/drawing/2014/main" id="{3D1C638C-AFE2-4F2C-812E-7FCB5C168091}"/>
              </a:ext>
            </a:extLst>
          </p:cNvPr>
          <p:cNvSpPr txBox="1"/>
          <p:nvPr/>
        </p:nvSpPr>
        <p:spPr>
          <a:xfrm>
            <a:off x="7447432" y="3765220"/>
            <a:ext cx="1469075" cy="382589"/>
          </a:xfrm>
          <a:prstGeom prst="rect">
            <a:avLst/>
          </a:prstGeom>
          <a:noFill/>
          <a:ln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‘cats are cute’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25C058C9-0CFA-470C-831B-3C612468B086}"/>
              </a:ext>
            </a:extLst>
          </p:cNvPr>
          <p:cNvGrpSpPr/>
          <p:nvPr/>
        </p:nvGrpSpPr>
        <p:grpSpPr>
          <a:xfrm>
            <a:off x="76444" y="4757496"/>
            <a:ext cx="9531527" cy="1645781"/>
            <a:chOff x="92920" y="4604735"/>
            <a:chExt cx="9531527" cy="1645781"/>
          </a:xfrm>
        </p:grpSpPr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B64A380D-A695-4536-89BA-177585F0C26B}"/>
                </a:ext>
              </a:extLst>
            </p:cNvPr>
            <p:cNvCxnSpPr>
              <a:cxnSpLocks/>
            </p:cNvCxnSpPr>
            <p:nvPr/>
          </p:nvCxnSpPr>
          <p:spPr>
            <a:xfrm>
              <a:off x="560447" y="5084880"/>
              <a:ext cx="822502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18FF09DB-84FB-40A7-9650-8C61ED76C2BA}"/>
                </a:ext>
              </a:extLst>
            </p:cNvPr>
            <p:cNvGrpSpPr/>
            <p:nvPr/>
          </p:nvGrpSpPr>
          <p:grpSpPr>
            <a:xfrm>
              <a:off x="662686" y="4604735"/>
              <a:ext cx="2741328" cy="556345"/>
              <a:chOff x="777379" y="3640972"/>
              <a:chExt cx="2741328" cy="556345"/>
            </a:xfrm>
          </p:grpSpPr>
          <p:sp>
            <p:nvSpPr>
              <p:cNvPr id="140" name="椭圆 139">
                <a:extLst>
                  <a:ext uri="{FF2B5EF4-FFF2-40B4-BE49-F238E27FC236}">
                    <a16:creationId xmlns:a16="http://schemas.microsoft.com/office/drawing/2014/main" id="{28CB75D7-A1D2-4E76-8D9F-2AC1ACAB2031}"/>
                  </a:ext>
                </a:extLst>
              </p:cNvPr>
              <p:cNvSpPr/>
              <p:nvPr/>
            </p:nvSpPr>
            <p:spPr>
              <a:xfrm>
                <a:off x="1830158" y="4052537"/>
                <a:ext cx="144780" cy="1447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49DC476D-8DD6-4420-8B3B-508B314B6BA0}"/>
                  </a:ext>
                </a:extLst>
              </p:cNvPr>
              <p:cNvSpPr txBox="1"/>
              <p:nvPr/>
            </p:nvSpPr>
            <p:spPr>
              <a:xfrm>
                <a:off x="777379" y="3640972"/>
                <a:ext cx="274132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err="1">
                    <a:solidFill>
                      <a:srgbClr val="0000FF"/>
                    </a:solidFill>
                  </a:rPr>
                  <a:t>addAfter</a:t>
                </a:r>
                <a:r>
                  <a:rPr lang="en-US" altLang="zh-CN" sz="2000" b="1" dirty="0">
                    <a:solidFill>
                      <a:srgbClr val="0000FF"/>
                    </a:solidFill>
                  </a:rPr>
                  <a:t>(‘cats’, ‘cute’, </a:t>
                </a:r>
                <a:r>
                  <a:rPr lang="en-US" altLang="zh-CN" sz="2000" b="1" dirty="0">
                    <a:solidFill>
                      <a:schemeClr val="accent2"/>
                    </a:solidFill>
                  </a:rPr>
                  <a:t>4</a:t>
                </a:r>
                <a:r>
                  <a:rPr lang="en-US" altLang="zh-CN" sz="2000" b="1" dirty="0">
                    <a:solidFill>
                      <a:srgbClr val="0000FF"/>
                    </a:solidFill>
                  </a:rPr>
                  <a:t>)</a:t>
                </a:r>
                <a:endParaRPr lang="zh-CN" altLang="en-US" sz="2000" dirty="0"/>
              </a:p>
            </p:txBody>
          </p:sp>
        </p:grp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090284FE-8DC8-4F2E-8261-ABA3555AFA80}"/>
                </a:ext>
              </a:extLst>
            </p:cNvPr>
            <p:cNvCxnSpPr>
              <a:cxnSpLocks/>
              <a:stCxn id="140" idx="5"/>
            </p:cNvCxnSpPr>
            <p:nvPr/>
          </p:nvCxnSpPr>
          <p:spPr>
            <a:xfrm>
              <a:off x="1839042" y="5139877"/>
              <a:ext cx="459650" cy="689865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3" name="文本框 142">
              <a:extLst>
                <a:ext uri="{FF2B5EF4-FFF2-40B4-BE49-F238E27FC236}">
                  <a16:creationId xmlns:a16="http://schemas.microsoft.com/office/drawing/2014/main" id="{59E30E46-1CC3-4F5E-8F48-7F1E0FA5EBE5}"/>
                </a:ext>
              </a:extLst>
            </p:cNvPr>
            <p:cNvSpPr txBox="1"/>
            <p:nvPr/>
          </p:nvSpPr>
          <p:spPr>
            <a:xfrm>
              <a:off x="92920" y="4863451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144" name="文本框 143">
              <a:extLst>
                <a:ext uri="{FF2B5EF4-FFF2-40B4-BE49-F238E27FC236}">
                  <a16:creationId xmlns:a16="http://schemas.microsoft.com/office/drawing/2014/main" id="{87A04FBA-DE26-474A-916C-DFE5778D7EEC}"/>
                </a:ext>
              </a:extLst>
            </p:cNvPr>
            <p:cNvSpPr txBox="1"/>
            <p:nvPr/>
          </p:nvSpPr>
          <p:spPr>
            <a:xfrm>
              <a:off x="327227" y="5047639"/>
              <a:ext cx="1405800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/>
                <a:t>‘cats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2000" dirty="0"/>
                <a:t>’</a:t>
              </a:r>
              <a:endParaRPr lang="zh-CN" altLang="en-US" sz="2000" dirty="0"/>
            </a:p>
          </p:txBody>
        </p:sp>
        <p:sp>
          <p:nvSpPr>
            <p:cNvPr id="145" name="文本框 144">
              <a:extLst>
                <a:ext uri="{FF2B5EF4-FFF2-40B4-BE49-F238E27FC236}">
                  <a16:creationId xmlns:a16="http://schemas.microsoft.com/office/drawing/2014/main" id="{EF819244-EB46-4DC3-8CE1-699B9757F331}"/>
                </a:ext>
              </a:extLst>
            </p:cNvPr>
            <p:cNvSpPr txBox="1"/>
            <p:nvPr/>
          </p:nvSpPr>
          <p:spPr>
            <a:xfrm>
              <a:off x="2298692" y="5043744"/>
              <a:ext cx="1813161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‘cats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4</a:t>
              </a:r>
              <a:r>
                <a:rPr lang="en-US" altLang="zh-CN" sz="2000" dirty="0"/>
                <a:t>’</a:t>
              </a:r>
              <a:endParaRPr lang="zh-CN" altLang="en-US" sz="2000" dirty="0"/>
            </a:p>
          </p:txBody>
        </p: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5BA90833-4FD6-4EA3-A6E0-D0144CE890FA}"/>
                </a:ext>
              </a:extLst>
            </p:cNvPr>
            <p:cNvSpPr txBox="1"/>
            <p:nvPr/>
          </p:nvSpPr>
          <p:spPr>
            <a:xfrm>
              <a:off x="3059485" y="5850406"/>
              <a:ext cx="26881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(‘cats’, ‘are’, 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2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)</a:t>
              </a:r>
              <a:endParaRPr lang="zh-CN" altLang="en-US" sz="2000" dirty="0"/>
            </a:p>
          </p:txBody>
        </p:sp>
        <p:cxnSp>
          <p:nvCxnSpPr>
            <p:cNvPr id="147" name="直接箭头连接符 146">
              <a:extLst>
                <a:ext uri="{FF2B5EF4-FFF2-40B4-BE49-F238E27FC236}">
                  <a16:creationId xmlns:a16="http://schemas.microsoft.com/office/drawing/2014/main" id="{76298115-2945-4035-A1A4-F8D77657BA57}"/>
                </a:ext>
              </a:extLst>
            </p:cNvPr>
            <p:cNvCxnSpPr>
              <a:cxnSpLocks/>
              <a:endCxn id="148" idx="3"/>
            </p:cNvCxnSpPr>
            <p:nvPr/>
          </p:nvCxnSpPr>
          <p:spPr>
            <a:xfrm flipV="1">
              <a:off x="4279218" y="5119825"/>
              <a:ext cx="599741" cy="782892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33B8BB49-43A3-45B7-AE00-F5DB1C95E1A9}"/>
                </a:ext>
              </a:extLst>
            </p:cNvPr>
            <p:cNvSpPr/>
            <p:nvPr/>
          </p:nvSpPr>
          <p:spPr>
            <a:xfrm>
              <a:off x="4857756" y="4996248"/>
              <a:ext cx="144780" cy="14478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4" name="组合 173">
              <a:extLst>
                <a:ext uri="{FF2B5EF4-FFF2-40B4-BE49-F238E27FC236}">
                  <a16:creationId xmlns:a16="http://schemas.microsoft.com/office/drawing/2014/main" id="{BF1BBDC7-8A9E-40AF-A629-02CB409D748E}"/>
                </a:ext>
              </a:extLst>
            </p:cNvPr>
            <p:cNvGrpSpPr/>
            <p:nvPr/>
          </p:nvGrpSpPr>
          <p:grpSpPr>
            <a:xfrm>
              <a:off x="6511350" y="4604735"/>
              <a:ext cx="827791" cy="545409"/>
              <a:chOff x="6626043" y="3640972"/>
              <a:chExt cx="827791" cy="545409"/>
            </a:xfrm>
          </p:grpSpPr>
          <p:sp>
            <p:nvSpPr>
              <p:cNvPr id="149" name="椭圆 148">
                <a:extLst>
                  <a:ext uri="{FF2B5EF4-FFF2-40B4-BE49-F238E27FC236}">
                    <a16:creationId xmlns:a16="http://schemas.microsoft.com/office/drawing/2014/main" id="{6E96D598-D436-4FA0-BF0C-AC58C14461B0}"/>
                  </a:ext>
                </a:extLst>
              </p:cNvPr>
              <p:cNvSpPr/>
              <p:nvPr/>
            </p:nvSpPr>
            <p:spPr>
              <a:xfrm>
                <a:off x="7039939" y="4041601"/>
                <a:ext cx="144780" cy="1447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文本框 149">
                <a:extLst>
                  <a:ext uri="{FF2B5EF4-FFF2-40B4-BE49-F238E27FC236}">
                    <a16:creationId xmlns:a16="http://schemas.microsoft.com/office/drawing/2014/main" id="{0F1297C0-87E3-4570-9B98-55D5600B4F95}"/>
                  </a:ext>
                </a:extLst>
              </p:cNvPr>
              <p:cNvSpPr txBox="1"/>
              <p:nvPr/>
            </p:nvSpPr>
            <p:spPr>
              <a:xfrm>
                <a:off x="6626043" y="3640972"/>
                <a:ext cx="827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</a:rPr>
                  <a:t>read()</a:t>
                </a:r>
                <a:endParaRPr lang="zh-CN" altLang="en-US" sz="2000" dirty="0"/>
              </a:p>
            </p:txBody>
          </p:sp>
        </p:grp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5D41A827-220C-4479-8A8A-56E39CFD8C11}"/>
                </a:ext>
              </a:extLst>
            </p:cNvPr>
            <p:cNvSpPr txBox="1"/>
            <p:nvPr/>
          </p:nvSpPr>
          <p:spPr>
            <a:xfrm>
              <a:off x="4904668" y="5077226"/>
              <a:ext cx="22046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‘cats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are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2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4</a:t>
              </a:r>
              <a:r>
                <a:rPr lang="en-US" altLang="zh-CN" sz="2000" dirty="0"/>
                <a:t>’</a:t>
              </a:r>
              <a:endParaRPr lang="zh-CN" altLang="en-US" sz="2000" dirty="0"/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5087D964-FF93-417F-A298-3CD35C68D24E}"/>
                </a:ext>
              </a:extLst>
            </p:cNvPr>
            <p:cNvSpPr txBox="1"/>
            <p:nvPr/>
          </p:nvSpPr>
          <p:spPr>
            <a:xfrm>
              <a:off x="7373382" y="4626916"/>
              <a:ext cx="22510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returns ‘cats are cute’</a:t>
              </a:r>
              <a:endParaRPr lang="zh-CN" altLang="en-US" dirty="0"/>
            </a:p>
          </p:txBody>
        </p:sp>
        <p:sp>
          <p:nvSpPr>
            <p:cNvPr id="182" name="文本框 181">
              <a:extLst>
                <a:ext uri="{FF2B5EF4-FFF2-40B4-BE49-F238E27FC236}">
                  <a16:creationId xmlns:a16="http://schemas.microsoft.com/office/drawing/2014/main" id="{82384AE5-8460-45CE-AE33-91BA8658B794}"/>
                </a:ext>
              </a:extLst>
            </p:cNvPr>
            <p:cNvSpPr txBox="1"/>
            <p:nvPr/>
          </p:nvSpPr>
          <p:spPr>
            <a:xfrm>
              <a:off x="7025100" y="5063706"/>
              <a:ext cx="220469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‘cats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1</a:t>
              </a:r>
              <a:r>
                <a:rPr lang="en-US" altLang="zh-CN" sz="1600" b="1" dirty="0">
                  <a:ln w="22225">
                    <a:solidFill>
                      <a:schemeClr val="accent2"/>
                    </a:solidFill>
                    <a:prstDash val="solid"/>
                  </a:ln>
                  <a:solidFill>
                    <a:schemeClr val="accent2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are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2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4</a:t>
              </a:r>
              <a:r>
                <a:rPr lang="en-US" altLang="zh-CN" sz="2000" dirty="0"/>
                <a:t>’</a:t>
              </a:r>
              <a:endParaRPr lang="zh-CN" altLang="en-US" sz="2000" dirty="0"/>
            </a:p>
          </p:txBody>
        </p:sp>
      </p:grpSp>
      <p:sp>
        <p:nvSpPr>
          <p:cNvPr id="183" name="文本框 182">
            <a:extLst>
              <a:ext uri="{FF2B5EF4-FFF2-40B4-BE49-F238E27FC236}">
                <a16:creationId xmlns:a16="http://schemas.microsoft.com/office/drawing/2014/main" id="{5A22E72B-E8C8-4AC2-82E0-83AA2BA01402}"/>
              </a:ext>
            </a:extLst>
          </p:cNvPr>
          <p:cNvSpPr txBox="1"/>
          <p:nvPr/>
        </p:nvSpPr>
        <p:spPr>
          <a:xfrm>
            <a:off x="9496250" y="4223850"/>
            <a:ext cx="25288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i="1" dirty="0">
                <a:solidFill>
                  <a:srgbClr val="FF0000"/>
                </a:solidFill>
              </a:rPr>
              <a:t>Lead to same states &amp; same observed results</a:t>
            </a:r>
          </a:p>
        </p:txBody>
      </p:sp>
      <p:sp>
        <p:nvSpPr>
          <p:cNvPr id="184" name="右中括号 183">
            <a:extLst>
              <a:ext uri="{FF2B5EF4-FFF2-40B4-BE49-F238E27FC236}">
                <a16:creationId xmlns:a16="http://schemas.microsoft.com/office/drawing/2014/main" id="{956835A4-ECC2-4B9D-A6BE-C4C1E2C932E4}"/>
              </a:ext>
            </a:extLst>
          </p:cNvPr>
          <p:cNvSpPr/>
          <p:nvPr/>
        </p:nvSpPr>
        <p:spPr>
          <a:xfrm>
            <a:off x="9234080" y="3717101"/>
            <a:ext cx="248235" cy="1879514"/>
          </a:xfrm>
          <a:prstGeom prst="rightBracket">
            <a:avLst>
              <a:gd name="adj" fmla="val 82934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5" name="文本框 184">
            <a:extLst>
              <a:ext uri="{FF2B5EF4-FFF2-40B4-BE49-F238E27FC236}">
                <a16:creationId xmlns:a16="http://schemas.microsoft.com/office/drawing/2014/main" id="{4A6BECF2-3214-4667-94D8-6ED1681C6892}"/>
              </a:ext>
            </a:extLst>
          </p:cNvPr>
          <p:cNvSpPr txBox="1"/>
          <p:nvPr/>
        </p:nvSpPr>
        <p:spPr>
          <a:xfrm>
            <a:off x="980183" y="2679235"/>
            <a:ext cx="100420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Natural idea: directly map the real-time execution sequence to the abstract one</a:t>
            </a:r>
            <a:endParaRPr lang="zh-CN" altLang="en-US" sz="2400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B7D51F4F-3C08-4543-B972-FBE93B3EC151}"/>
              </a:ext>
            </a:extLst>
          </p:cNvPr>
          <p:cNvSpPr txBox="1"/>
          <p:nvPr/>
        </p:nvSpPr>
        <p:spPr>
          <a:xfrm>
            <a:off x="940526" y="278174"/>
            <a:ext cx="1008170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a) </a:t>
            </a:r>
            <a:r>
              <a:rPr lang="en-US" altLang="zh-CN" sz="2400" b="1" dirty="0">
                <a:solidFill>
                  <a:srgbClr val="0000FF"/>
                </a:solidFill>
              </a:rPr>
              <a:t>Locally (from single client’s point of view)</a:t>
            </a:r>
            <a:r>
              <a:rPr lang="en-US" altLang="zh-CN" sz="2400" dirty="0"/>
              <a:t>:</a:t>
            </a:r>
          </a:p>
          <a:p>
            <a:pPr>
              <a:spcBef>
                <a:spcPts val="1200"/>
              </a:spcBef>
            </a:pPr>
            <a:r>
              <a:rPr lang="en-US" altLang="zh-CN" sz="2400" dirty="0"/>
              <a:t>What’s the relationship between </a:t>
            </a:r>
            <a:r>
              <a:rPr lang="en-US" altLang="zh-CN" sz="2400" dirty="0">
                <a:solidFill>
                  <a:srgbClr val="FF0000"/>
                </a:solidFill>
              </a:rPr>
              <a:t>abstract execution order and real-time order</a:t>
            </a:r>
            <a:r>
              <a:rPr lang="en-US" altLang="zh-CN" sz="2400" dirty="0"/>
              <a:t> on this node?</a:t>
            </a:r>
            <a:endParaRPr lang="zh-CN" altLang="en-US" sz="2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AE8D611-0FC3-4638-8C3D-3A92EA436FFA}"/>
              </a:ext>
            </a:extLst>
          </p:cNvPr>
          <p:cNvSpPr txBox="1"/>
          <p:nvPr/>
        </p:nvSpPr>
        <p:spPr>
          <a:xfrm>
            <a:off x="2638785" y="3078636"/>
            <a:ext cx="8163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(let the abstract execution order be </a:t>
            </a:r>
            <a:r>
              <a:rPr lang="en-US" altLang="zh-CN" sz="2400" b="1" i="1" dirty="0"/>
              <a:t>the same</a:t>
            </a:r>
            <a:r>
              <a:rPr lang="en-US" altLang="zh-CN" sz="2400" dirty="0"/>
              <a:t> as real-time order)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4831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/>
      <p:bldP spid="180" grpId="0"/>
      <p:bldP spid="181" grpId="0" animBg="1"/>
      <p:bldP spid="183" grpId="0"/>
      <p:bldP spid="184" grpId="0" animBg="1"/>
      <p:bldP spid="185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云形 1">
            <a:extLst>
              <a:ext uri="{FF2B5EF4-FFF2-40B4-BE49-F238E27FC236}">
                <a16:creationId xmlns:a16="http://schemas.microsoft.com/office/drawing/2014/main" id="{9B157B3E-7055-4DEF-B922-648F8B8054EB}"/>
              </a:ext>
            </a:extLst>
          </p:cNvPr>
          <p:cNvSpPr/>
          <p:nvPr/>
        </p:nvSpPr>
        <p:spPr>
          <a:xfrm rot="515354">
            <a:off x="2774700" y="2234969"/>
            <a:ext cx="5959758" cy="3177207"/>
          </a:xfrm>
          <a:prstGeom prst="cloud">
            <a:avLst/>
          </a:prstGeom>
          <a:noFill/>
          <a:ln w="63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标题 14">
            <a:extLst>
              <a:ext uri="{FF2B5EF4-FFF2-40B4-BE49-F238E27FC236}">
                <a16:creationId xmlns:a16="http://schemas.microsoft.com/office/drawing/2014/main" id="{1A528A12-A959-48D5-B646-D58E98A8E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Replicated Data Types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F65C65B-4B75-4DF4-8359-0E58DC11F547}"/>
              </a:ext>
            </a:extLst>
          </p:cNvPr>
          <p:cNvSpPr txBox="1"/>
          <p:nvPr/>
        </p:nvSpPr>
        <p:spPr>
          <a:xfrm>
            <a:off x="1902239" y="5449102"/>
            <a:ext cx="70232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is replicated in modern database systems.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流程图: 磁盘 13">
            <a:extLst>
              <a:ext uri="{FF2B5EF4-FFF2-40B4-BE49-F238E27FC236}">
                <a16:creationId xmlns:a16="http://schemas.microsoft.com/office/drawing/2014/main" id="{5C380910-6E85-49FF-A37C-C06C60F195C4}"/>
              </a:ext>
            </a:extLst>
          </p:cNvPr>
          <p:cNvSpPr/>
          <p:nvPr/>
        </p:nvSpPr>
        <p:spPr>
          <a:xfrm>
            <a:off x="3121029" y="3365179"/>
            <a:ext cx="506956" cy="5486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B170A73A-73EA-42A2-A86A-389328170353}"/>
              </a:ext>
            </a:extLst>
          </p:cNvPr>
          <p:cNvSpPr/>
          <p:nvPr/>
        </p:nvSpPr>
        <p:spPr>
          <a:xfrm>
            <a:off x="5784547" y="2586295"/>
            <a:ext cx="506956" cy="5486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流程图: 磁盘 17">
            <a:extLst>
              <a:ext uri="{FF2B5EF4-FFF2-40B4-BE49-F238E27FC236}">
                <a16:creationId xmlns:a16="http://schemas.microsoft.com/office/drawing/2014/main" id="{DCD816DC-FC27-43FB-B71B-349400B8EEF3}"/>
              </a:ext>
            </a:extLst>
          </p:cNvPr>
          <p:cNvSpPr/>
          <p:nvPr/>
        </p:nvSpPr>
        <p:spPr>
          <a:xfrm>
            <a:off x="8140211" y="3279938"/>
            <a:ext cx="506956" cy="5486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E2493766-8D94-4A98-8794-657876316E3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41451" y="1516585"/>
            <a:ext cx="465256" cy="54241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C160BB79-3D99-456D-A63C-EDDC1182957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90244" y="3156874"/>
            <a:ext cx="596445" cy="5587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38E824C4-D076-49FC-AC82-E26237F4BF7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4412" y="3140278"/>
            <a:ext cx="596445" cy="558757"/>
          </a:xfrm>
          <a:prstGeom prst="rect">
            <a:avLst/>
          </a:prstGeom>
        </p:spPr>
      </p:pic>
      <p:sp>
        <p:nvSpPr>
          <p:cNvPr id="9" name="箭头: 左右 8">
            <a:extLst>
              <a:ext uri="{FF2B5EF4-FFF2-40B4-BE49-F238E27FC236}">
                <a16:creationId xmlns:a16="http://schemas.microsoft.com/office/drawing/2014/main" id="{5669863B-454A-4FD7-AE0D-A4B5B34AA79F}"/>
              </a:ext>
            </a:extLst>
          </p:cNvPr>
          <p:cNvSpPr/>
          <p:nvPr/>
        </p:nvSpPr>
        <p:spPr>
          <a:xfrm>
            <a:off x="2629207" y="3554447"/>
            <a:ext cx="491821" cy="2527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B8927E1B-5AA4-4B92-83A9-BAE329085FAD}"/>
              </a:ext>
            </a:extLst>
          </p:cNvPr>
          <p:cNvSpPr/>
          <p:nvPr/>
        </p:nvSpPr>
        <p:spPr>
          <a:xfrm>
            <a:off x="8679534" y="3378344"/>
            <a:ext cx="491821" cy="2527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C27DBE8F-E7FD-458E-B20C-0434BBCF1990}"/>
              </a:ext>
            </a:extLst>
          </p:cNvPr>
          <p:cNvSpPr/>
          <p:nvPr/>
        </p:nvSpPr>
        <p:spPr>
          <a:xfrm rot="5400000">
            <a:off x="5739848" y="2190367"/>
            <a:ext cx="491821" cy="25272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流程图: 磁盘 23">
            <a:extLst>
              <a:ext uri="{FF2B5EF4-FFF2-40B4-BE49-F238E27FC236}">
                <a16:creationId xmlns:a16="http://schemas.microsoft.com/office/drawing/2014/main" id="{FF336121-E3E9-4D3E-AB14-FA24D0C4467B}"/>
              </a:ext>
            </a:extLst>
          </p:cNvPr>
          <p:cNvSpPr/>
          <p:nvPr/>
        </p:nvSpPr>
        <p:spPr>
          <a:xfrm>
            <a:off x="6074906" y="4407657"/>
            <a:ext cx="506956" cy="548640"/>
          </a:xfrm>
          <a:prstGeom prst="flowChartMagneticDisk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49C47C00-0093-42B4-B3EF-EB77C5A35864}"/>
              </a:ext>
            </a:extLst>
          </p:cNvPr>
          <p:cNvCxnSpPr>
            <a:cxnSpLocks/>
            <a:stCxn id="14" idx="4"/>
            <a:endCxn id="16" idx="2"/>
          </p:cNvCxnSpPr>
          <p:nvPr/>
        </p:nvCxnSpPr>
        <p:spPr>
          <a:xfrm flipV="1">
            <a:off x="3627985" y="2860615"/>
            <a:ext cx="2156562" cy="778884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C52EA5B8-F34E-4C17-9E12-DABC9AC0470E}"/>
              </a:ext>
            </a:extLst>
          </p:cNvPr>
          <p:cNvCxnSpPr>
            <a:cxnSpLocks/>
            <a:stCxn id="16" idx="4"/>
            <a:endCxn id="18" idx="2"/>
          </p:cNvCxnSpPr>
          <p:nvPr/>
        </p:nvCxnSpPr>
        <p:spPr>
          <a:xfrm>
            <a:off x="6291503" y="2860615"/>
            <a:ext cx="1848708" cy="693643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87754D17-5895-4C55-8CF2-55C4079492EB}"/>
              </a:ext>
            </a:extLst>
          </p:cNvPr>
          <p:cNvCxnSpPr>
            <a:cxnSpLocks/>
            <a:stCxn id="14" idx="3"/>
            <a:endCxn id="24" idx="2"/>
          </p:cNvCxnSpPr>
          <p:nvPr/>
        </p:nvCxnSpPr>
        <p:spPr>
          <a:xfrm>
            <a:off x="3374507" y="3913819"/>
            <a:ext cx="2700399" cy="768158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14D9415-886B-435D-B347-FD7AA9AE6723}"/>
              </a:ext>
            </a:extLst>
          </p:cNvPr>
          <p:cNvCxnSpPr>
            <a:cxnSpLocks/>
            <a:stCxn id="24" idx="4"/>
            <a:endCxn id="18" idx="3"/>
          </p:cNvCxnSpPr>
          <p:nvPr/>
        </p:nvCxnSpPr>
        <p:spPr>
          <a:xfrm flipV="1">
            <a:off x="6581862" y="3828578"/>
            <a:ext cx="1811827" cy="853399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E612161-6602-45B9-A42D-4B28155FA47B}"/>
              </a:ext>
            </a:extLst>
          </p:cNvPr>
          <p:cNvCxnSpPr>
            <a:cxnSpLocks/>
            <a:stCxn id="14" idx="4"/>
            <a:endCxn id="18" idx="2"/>
          </p:cNvCxnSpPr>
          <p:nvPr/>
        </p:nvCxnSpPr>
        <p:spPr>
          <a:xfrm flipV="1">
            <a:off x="3627985" y="3554258"/>
            <a:ext cx="4512226" cy="85241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BDEF604E-250F-42A5-9F3E-ADBAF4C873E6}"/>
              </a:ext>
            </a:extLst>
          </p:cNvPr>
          <p:cNvCxnSpPr>
            <a:cxnSpLocks/>
            <a:endCxn id="16" idx="3"/>
          </p:cNvCxnSpPr>
          <p:nvPr/>
        </p:nvCxnSpPr>
        <p:spPr>
          <a:xfrm flipH="1" flipV="1">
            <a:off x="6038025" y="3134935"/>
            <a:ext cx="180861" cy="1254335"/>
          </a:xfrm>
          <a:prstGeom prst="line">
            <a:avLst/>
          </a:prstGeom>
          <a:ln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6A40850B-1C56-4D1B-A5A6-3EE648790510}"/>
              </a:ext>
            </a:extLst>
          </p:cNvPr>
          <p:cNvSpPr txBox="1"/>
          <p:nvPr/>
        </p:nvSpPr>
        <p:spPr>
          <a:xfrm>
            <a:off x="6358837" y="1543041"/>
            <a:ext cx="203485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Program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D38068BE-B9FE-48B9-8DBF-1B7D4ABF1F63}"/>
              </a:ext>
            </a:extLst>
          </p:cNvPr>
          <p:cNvSpPr txBox="1"/>
          <p:nvPr/>
        </p:nvSpPr>
        <p:spPr>
          <a:xfrm>
            <a:off x="9712369" y="3207436"/>
            <a:ext cx="203485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Program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C6CECCC-0799-4142-80E9-4AD2CC54757F}"/>
              </a:ext>
            </a:extLst>
          </p:cNvPr>
          <p:cNvSpPr txBox="1"/>
          <p:nvPr/>
        </p:nvSpPr>
        <p:spPr>
          <a:xfrm>
            <a:off x="591891" y="3781710"/>
            <a:ext cx="2034852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Program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FDF5FA-00B1-4C1D-96EE-7CA25B45B394}"/>
              </a:ext>
            </a:extLst>
          </p:cNvPr>
          <p:cNvSpPr txBox="1"/>
          <p:nvPr/>
        </p:nvSpPr>
        <p:spPr>
          <a:xfrm>
            <a:off x="996944" y="5969686"/>
            <a:ext cx="87556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Various protocols are proposed to ensure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consistency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190F2D86-CB54-4B6C-869D-A14CC6562F76}"/>
              </a:ext>
            </a:extLst>
          </p:cNvPr>
          <p:cNvGrpSpPr/>
          <p:nvPr/>
        </p:nvGrpSpPr>
        <p:grpSpPr>
          <a:xfrm>
            <a:off x="8591455" y="4410680"/>
            <a:ext cx="3067174" cy="2238985"/>
            <a:chOff x="8393689" y="4441901"/>
            <a:chExt cx="3067174" cy="223898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6354390-F61E-4308-B472-78C5A13F3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0840" y="5116505"/>
              <a:ext cx="760023" cy="1564381"/>
            </a:xfrm>
            <a:prstGeom prst="rect">
              <a:avLst/>
            </a:prstGeom>
          </p:spPr>
        </p:pic>
        <p:sp>
          <p:nvSpPr>
            <p:cNvPr id="33" name="对话气泡: 圆角矩形 32">
              <a:extLst>
                <a:ext uri="{FF2B5EF4-FFF2-40B4-BE49-F238E27FC236}">
                  <a16:creationId xmlns:a16="http://schemas.microsoft.com/office/drawing/2014/main" id="{99D1F735-3843-4A0E-90EE-40AEF3FB2D4F}"/>
                </a:ext>
              </a:extLst>
            </p:cNvPr>
            <p:cNvSpPr/>
            <p:nvPr/>
          </p:nvSpPr>
          <p:spPr>
            <a:xfrm>
              <a:off x="8393689" y="4441901"/>
              <a:ext cx="2578721" cy="830997"/>
            </a:xfrm>
            <a:prstGeom prst="wedgeRoundRectCallout">
              <a:avLst>
                <a:gd name="adj1" fmla="val 43047"/>
                <a:gd name="adj2" fmla="val 80751"/>
                <a:gd name="adj3" fmla="val 16667"/>
              </a:avLst>
            </a:prstGeom>
            <a:solidFill>
              <a:schemeClr val="accent3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Are the local copies of the data the same?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E45027F6-6706-434A-B6C1-20F90C5E50A7}"/>
              </a:ext>
            </a:extLst>
          </p:cNvPr>
          <p:cNvSpPr txBox="1"/>
          <p:nvPr/>
        </p:nvSpPr>
        <p:spPr>
          <a:xfrm>
            <a:off x="4267624" y="3539051"/>
            <a:ext cx="3464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Replicated Data Types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1678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6989-9951-4BB6-B721-A2B468FE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9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Problem: direct mapping may NOT work</a:t>
            </a:r>
            <a:endParaRPr lang="zh-CN" altLang="en-US" sz="40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CDEFB9-EE93-4EB8-9E76-AA4BC6628B37}"/>
              </a:ext>
            </a:extLst>
          </p:cNvPr>
          <p:cNvGrpSpPr/>
          <p:nvPr/>
        </p:nvGrpSpPr>
        <p:grpSpPr>
          <a:xfrm>
            <a:off x="1992309" y="2002723"/>
            <a:ext cx="5227191" cy="1006532"/>
            <a:chOff x="2507622" y="1844369"/>
            <a:chExt cx="5227191" cy="1006532"/>
          </a:xfrm>
        </p:grpSpPr>
        <p:sp>
          <p:nvSpPr>
            <p:cNvPr id="23" name="箭头: 上 22">
              <a:extLst>
                <a:ext uri="{FF2B5EF4-FFF2-40B4-BE49-F238E27FC236}">
                  <a16:creationId xmlns:a16="http://schemas.microsoft.com/office/drawing/2014/main" id="{362907EC-AB7C-4646-BC44-BBB8B945C7CA}"/>
                </a:ext>
              </a:extLst>
            </p:cNvPr>
            <p:cNvSpPr/>
            <p:nvPr/>
          </p:nvSpPr>
          <p:spPr>
            <a:xfrm>
              <a:off x="3299118" y="2232871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75B63C8-A33E-4CDF-93D9-45B9231C2B6F}"/>
                </a:ext>
              </a:extLst>
            </p:cNvPr>
            <p:cNvSpPr txBox="1"/>
            <p:nvPr/>
          </p:nvSpPr>
          <p:spPr>
            <a:xfrm>
              <a:off x="2507622" y="1845466"/>
              <a:ext cx="213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C00CC"/>
                  </a:solidFill>
                </a:rPr>
                <a:t>addAfter</a:t>
              </a:r>
              <a:r>
                <a:rPr lang="en-US" altLang="zh-CN" b="1" dirty="0">
                  <a:solidFill>
                    <a:srgbClr val="CC00CC"/>
                  </a:solidFill>
                </a:rPr>
                <a:t>(‘my’, ‘cat’)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  <p:sp>
          <p:nvSpPr>
            <p:cNvPr id="27" name="箭头: 上 26">
              <a:extLst>
                <a:ext uri="{FF2B5EF4-FFF2-40B4-BE49-F238E27FC236}">
                  <a16:creationId xmlns:a16="http://schemas.microsoft.com/office/drawing/2014/main" id="{769DEFDC-E7DB-492F-B6BA-528A09A590CF}"/>
                </a:ext>
              </a:extLst>
            </p:cNvPr>
            <p:cNvSpPr/>
            <p:nvPr/>
          </p:nvSpPr>
          <p:spPr>
            <a:xfrm>
              <a:off x="6412677" y="2218696"/>
              <a:ext cx="109802" cy="632205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40E42A5-6CA8-4C37-A19F-EC111D645628}"/>
                </a:ext>
              </a:extLst>
            </p:cNvPr>
            <p:cNvSpPr txBox="1"/>
            <p:nvPr/>
          </p:nvSpPr>
          <p:spPr>
            <a:xfrm>
              <a:off x="5603007" y="1844369"/>
              <a:ext cx="213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C00CC"/>
                  </a:solidFill>
                </a:rPr>
                <a:t>addAfter</a:t>
              </a:r>
              <a:r>
                <a:rPr lang="en-US" altLang="zh-CN" b="1" dirty="0">
                  <a:solidFill>
                    <a:srgbClr val="CC00CC"/>
                  </a:solidFill>
                </a:rPr>
                <a:t>(‘my’, ‘dog’)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</p:grpSp>
      <p:sp>
        <p:nvSpPr>
          <p:cNvPr id="20" name="椭圆 19">
            <a:extLst>
              <a:ext uri="{FF2B5EF4-FFF2-40B4-BE49-F238E27FC236}">
                <a16:creationId xmlns:a16="http://schemas.microsoft.com/office/drawing/2014/main" id="{1F232365-058F-4C32-BD7C-22A8B150DC48}"/>
              </a:ext>
            </a:extLst>
          </p:cNvPr>
          <p:cNvSpPr/>
          <p:nvPr/>
        </p:nvSpPr>
        <p:spPr>
          <a:xfrm rot="19931811">
            <a:off x="6545841" y="1431335"/>
            <a:ext cx="2940407" cy="2565211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0CF7742A-004C-4DC5-9B3D-CD1EF59621DC}"/>
              </a:ext>
            </a:extLst>
          </p:cNvPr>
          <p:cNvSpPr txBox="1"/>
          <p:nvPr/>
        </p:nvSpPr>
        <p:spPr>
          <a:xfrm>
            <a:off x="9215213" y="1549524"/>
            <a:ext cx="5437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zh-CN" altLang="en-US" sz="4400" b="1" dirty="0">
              <a:solidFill>
                <a:srgbClr val="FF0000"/>
              </a:solidFill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D14B43D-A1BC-4E16-8C45-308AFE4E8717}"/>
              </a:ext>
            </a:extLst>
          </p:cNvPr>
          <p:cNvGrpSpPr/>
          <p:nvPr/>
        </p:nvGrpSpPr>
        <p:grpSpPr>
          <a:xfrm>
            <a:off x="838200" y="2652398"/>
            <a:ext cx="8533824" cy="2418859"/>
            <a:chOff x="1565277" y="2632722"/>
            <a:chExt cx="8533824" cy="2418859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A922960-06DB-4343-9891-0962252A1E6B}"/>
                </a:ext>
              </a:extLst>
            </p:cNvPr>
            <p:cNvCxnSpPr>
              <a:cxnSpLocks/>
            </p:cNvCxnSpPr>
            <p:nvPr/>
          </p:nvCxnSpPr>
          <p:spPr>
            <a:xfrm>
              <a:off x="2016485" y="3136068"/>
              <a:ext cx="80826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E5359EB-4A99-4388-A050-1E46698AB2AD}"/>
                </a:ext>
              </a:extLst>
            </p:cNvPr>
            <p:cNvCxnSpPr>
              <a:cxnSpLocks/>
            </p:cNvCxnSpPr>
            <p:nvPr/>
          </p:nvCxnSpPr>
          <p:spPr>
            <a:xfrm>
              <a:off x="2016485" y="4485243"/>
              <a:ext cx="80826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ED819CC-7F24-47B7-AF59-A4D5D8D201FD}"/>
                </a:ext>
              </a:extLst>
            </p:cNvPr>
            <p:cNvGrpSpPr/>
            <p:nvPr/>
          </p:nvGrpSpPr>
          <p:grpSpPr>
            <a:xfrm>
              <a:off x="2401627" y="2632722"/>
              <a:ext cx="3005887" cy="579546"/>
              <a:chOff x="2401627" y="2632722"/>
              <a:chExt cx="3005887" cy="57954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030DE03-BF62-4C42-A894-ADD084579334}"/>
                  </a:ext>
                </a:extLst>
              </p:cNvPr>
              <p:cNvSpPr/>
              <p:nvPr/>
            </p:nvSpPr>
            <p:spPr>
              <a:xfrm>
                <a:off x="3292833" y="3067488"/>
                <a:ext cx="144780" cy="1447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9FB4907-6439-4F89-83C9-D480AB812792}"/>
                  </a:ext>
                </a:extLst>
              </p:cNvPr>
              <p:cNvSpPr txBox="1"/>
              <p:nvPr/>
            </p:nvSpPr>
            <p:spPr>
              <a:xfrm>
                <a:off x="2401627" y="2632722"/>
                <a:ext cx="3005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err="1">
                    <a:solidFill>
                      <a:srgbClr val="0000FF"/>
                    </a:solidFill>
                  </a:rPr>
                  <a:t>addAfter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(‘my’, ‘cat’, </a:t>
                </a:r>
                <a:r>
                  <a:rPr lang="en-US" altLang="zh-CN" sz="2400" b="1" dirty="0">
                    <a:solidFill>
                      <a:schemeClr val="accent2"/>
                    </a:solidFill>
                  </a:rPr>
                  <a:t>4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)</a:t>
                </a:r>
                <a:endParaRPr lang="zh-CN" altLang="en-US" sz="2400" dirty="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3583E2-FB29-4D71-B5A6-7AE6BF12E8D2}"/>
                </a:ext>
              </a:extLst>
            </p:cNvPr>
            <p:cNvGrpSpPr/>
            <p:nvPr/>
          </p:nvGrpSpPr>
          <p:grpSpPr>
            <a:xfrm>
              <a:off x="2737058" y="4426034"/>
              <a:ext cx="3199915" cy="625547"/>
              <a:chOff x="2737058" y="4426034"/>
              <a:chExt cx="3199915" cy="62554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F846BB2-3B98-4533-8473-DE6DE2657AC1}"/>
                  </a:ext>
                </a:extLst>
              </p:cNvPr>
              <p:cNvSpPr/>
              <p:nvPr/>
            </p:nvSpPr>
            <p:spPr>
              <a:xfrm>
                <a:off x="3780994" y="4426034"/>
                <a:ext cx="144780" cy="1447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F4DBA3-6786-44FD-A384-9CB4859ECCF0}"/>
                  </a:ext>
                </a:extLst>
              </p:cNvPr>
              <p:cNvSpPr txBox="1"/>
              <p:nvPr/>
            </p:nvSpPr>
            <p:spPr>
              <a:xfrm>
                <a:off x="2737058" y="4589916"/>
                <a:ext cx="3199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err="1">
                    <a:solidFill>
                      <a:srgbClr val="0000FF"/>
                    </a:solidFill>
                  </a:rPr>
                  <a:t>addAfter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(‘my’, ‘dog’, </a:t>
                </a:r>
                <a:r>
                  <a:rPr lang="en-US" altLang="zh-CN" sz="2400" b="1" dirty="0">
                    <a:solidFill>
                      <a:schemeClr val="accent2"/>
                    </a:solidFill>
                  </a:rPr>
                  <a:t>8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)</a:t>
                </a:r>
                <a:endParaRPr lang="zh-CN" altLang="en-US" sz="2400" dirty="0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5B452E3-0F17-46DD-B5A6-B84F41404076}"/>
                </a:ext>
              </a:extLst>
            </p:cNvPr>
            <p:cNvCxnSpPr>
              <a:cxnSpLocks/>
              <a:stCxn id="43" idx="5"/>
              <a:endCxn id="50" idx="1"/>
            </p:cNvCxnSpPr>
            <p:nvPr/>
          </p:nvCxnSpPr>
          <p:spPr>
            <a:xfrm>
              <a:off x="3416410" y="3191065"/>
              <a:ext cx="3792561" cy="1256172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C262FA2-A806-4C8A-80D3-8968219CEFBB}"/>
                </a:ext>
              </a:extLst>
            </p:cNvPr>
            <p:cNvCxnSpPr>
              <a:cxnSpLocks/>
              <a:stCxn id="46" idx="7"/>
              <a:endCxn id="51" idx="3"/>
            </p:cNvCxnSpPr>
            <p:nvPr/>
          </p:nvCxnSpPr>
          <p:spPr>
            <a:xfrm flipV="1">
              <a:off x="3904571" y="3200368"/>
              <a:ext cx="2725801" cy="1246869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8C526AD-43A9-4938-BA47-AA727CAC6107}"/>
                </a:ext>
              </a:extLst>
            </p:cNvPr>
            <p:cNvSpPr/>
            <p:nvPr/>
          </p:nvSpPr>
          <p:spPr>
            <a:xfrm>
              <a:off x="7187768" y="4426034"/>
              <a:ext cx="144780" cy="14478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3269C5D-7EBF-4EE2-943F-A233C7A989F0}"/>
                </a:ext>
              </a:extLst>
            </p:cNvPr>
            <p:cNvSpPr/>
            <p:nvPr/>
          </p:nvSpPr>
          <p:spPr>
            <a:xfrm>
              <a:off x="6609169" y="3076791"/>
              <a:ext cx="144780" cy="14478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4A483C5-629B-4C41-B9B2-98EA8E4BFFAF}"/>
                </a:ext>
              </a:extLst>
            </p:cNvPr>
            <p:cNvSpPr txBox="1"/>
            <p:nvPr/>
          </p:nvSpPr>
          <p:spPr>
            <a:xfrm>
              <a:off x="1565277" y="290430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1FBA91E-9364-4D8C-BBDA-746D3032CDDE}"/>
                </a:ext>
              </a:extLst>
            </p:cNvPr>
            <p:cNvSpPr txBox="1"/>
            <p:nvPr/>
          </p:nvSpPr>
          <p:spPr>
            <a:xfrm>
              <a:off x="1567240" y="425700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F20CB89-B5A4-46B6-A238-2C699B36F0DA}"/>
                </a:ext>
              </a:extLst>
            </p:cNvPr>
            <p:cNvSpPr txBox="1"/>
            <p:nvPr/>
          </p:nvSpPr>
          <p:spPr>
            <a:xfrm>
              <a:off x="1908151" y="3154514"/>
              <a:ext cx="14044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ym typeface="Symbol" panose="05050102010706020507" pitchFamily="18" charset="2"/>
                </a:rPr>
                <a:t> cute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ym typeface="Symbol" panose="05050102010706020507" pitchFamily="18" charset="2"/>
                </a:rPr>
                <a:t>’</a:t>
              </a:r>
              <a:endParaRPr lang="zh-CN" altLang="en-US" sz="20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3BCF9C4-423D-4FE2-9DD8-F9E6A2283E29}"/>
                </a:ext>
              </a:extLst>
            </p:cNvPr>
            <p:cNvSpPr txBox="1"/>
            <p:nvPr/>
          </p:nvSpPr>
          <p:spPr>
            <a:xfrm>
              <a:off x="7449661" y="4075429"/>
              <a:ext cx="24758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 cat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4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dog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8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’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3ADBB54-15F0-4ACF-9F00-0EFFCC5C037D}"/>
                </a:ext>
              </a:extLst>
            </p:cNvPr>
            <p:cNvSpPr txBox="1"/>
            <p:nvPr/>
          </p:nvSpPr>
          <p:spPr>
            <a:xfrm>
              <a:off x="3663881" y="3143668"/>
              <a:ext cx="21157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 cat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4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’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421D6FA-7243-49E5-B4A5-E05A2DA84E02}"/>
                </a:ext>
              </a:extLst>
            </p:cNvPr>
            <p:cNvSpPr txBox="1"/>
            <p:nvPr/>
          </p:nvSpPr>
          <p:spPr>
            <a:xfrm>
              <a:off x="7416799" y="3145472"/>
              <a:ext cx="2508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 cat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4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dog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8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’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1B8AA55-9BCE-4766-9A2C-E779917A9C45}"/>
                </a:ext>
              </a:extLst>
            </p:cNvPr>
            <p:cNvSpPr txBox="1"/>
            <p:nvPr/>
          </p:nvSpPr>
          <p:spPr>
            <a:xfrm>
              <a:off x="4231777" y="4067487"/>
              <a:ext cx="21350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 dog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8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’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08ABB39-D3A9-498B-8014-4E1ECDDAED04}"/>
                </a:ext>
              </a:extLst>
            </p:cNvPr>
            <p:cNvSpPr txBox="1"/>
            <p:nvPr/>
          </p:nvSpPr>
          <p:spPr>
            <a:xfrm>
              <a:off x="1919353" y="4069751"/>
              <a:ext cx="14044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ym typeface="Symbol" panose="05050102010706020507" pitchFamily="18" charset="2"/>
                </a:rPr>
                <a:t> cute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ym typeface="Symbol" panose="05050102010706020507" pitchFamily="18" charset="2"/>
                </a:rPr>
                <a:t>’</a:t>
              </a:r>
              <a:endParaRPr lang="zh-CN" altLang="en-US" sz="2000" dirty="0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2D8AD7F5-DCCB-4ADE-8EDE-F7BB595C09AE}"/>
              </a:ext>
            </a:extLst>
          </p:cNvPr>
          <p:cNvSpPr txBox="1"/>
          <p:nvPr/>
        </p:nvSpPr>
        <p:spPr>
          <a:xfrm>
            <a:off x="7241449" y="1657927"/>
            <a:ext cx="1797991" cy="369332"/>
          </a:xfrm>
          <a:prstGeom prst="rect">
            <a:avLst/>
          </a:prstGeom>
          <a:noFill/>
          <a:ln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‘my dog cat cute’</a:t>
            </a:r>
            <a:endParaRPr lang="zh-CN" altLang="en-US" dirty="0"/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40EA4F0-E463-4797-A2BA-F53C3B443FD7}"/>
              </a:ext>
            </a:extLst>
          </p:cNvPr>
          <p:cNvSpPr txBox="1"/>
          <p:nvPr/>
        </p:nvSpPr>
        <p:spPr>
          <a:xfrm>
            <a:off x="1183924" y="1658411"/>
            <a:ext cx="981252" cy="369328"/>
          </a:xfrm>
          <a:prstGeom prst="rect">
            <a:avLst/>
          </a:prstGeom>
          <a:noFill/>
          <a:ln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‘my cute’</a:t>
            </a:r>
            <a:endParaRPr lang="zh-CN" altLang="en-US" dirty="0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CEA28F11-62F4-4C6F-B28E-3D9DC54C0F88}"/>
              </a:ext>
            </a:extLst>
          </p:cNvPr>
          <p:cNvSpPr txBox="1"/>
          <p:nvPr/>
        </p:nvSpPr>
        <p:spPr>
          <a:xfrm>
            <a:off x="3780419" y="1657486"/>
            <a:ext cx="1409370" cy="369332"/>
          </a:xfrm>
          <a:prstGeom prst="rect">
            <a:avLst/>
          </a:prstGeom>
          <a:noFill/>
          <a:ln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‘my cat cute’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7825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40" grpId="0"/>
      <p:bldP spid="61" grpId="0" animBg="1"/>
      <p:bldP spid="62" grpId="0" animBg="1"/>
      <p:bldP spid="6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96989-9951-4BB6-B721-A2B468FEE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239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Problem: direct mapping may NOT work</a:t>
            </a:r>
            <a:endParaRPr lang="zh-CN" altLang="en-US" sz="4000" dirty="0"/>
          </a:p>
        </p:txBody>
      </p: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CCDEFB9-EE93-4EB8-9E76-AA4BC6628B37}"/>
              </a:ext>
            </a:extLst>
          </p:cNvPr>
          <p:cNvGrpSpPr/>
          <p:nvPr/>
        </p:nvGrpSpPr>
        <p:grpSpPr>
          <a:xfrm>
            <a:off x="1992309" y="2002723"/>
            <a:ext cx="5227191" cy="1006532"/>
            <a:chOff x="2507622" y="1844369"/>
            <a:chExt cx="5227191" cy="1006532"/>
          </a:xfrm>
        </p:grpSpPr>
        <p:sp>
          <p:nvSpPr>
            <p:cNvPr id="23" name="箭头: 上 22">
              <a:extLst>
                <a:ext uri="{FF2B5EF4-FFF2-40B4-BE49-F238E27FC236}">
                  <a16:creationId xmlns:a16="http://schemas.microsoft.com/office/drawing/2014/main" id="{362907EC-AB7C-4646-BC44-BBB8B945C7CA}"/>
                </a:ext>
              </a:extLst>
            </p:cNvPr>
            <p:cNvSpPr/>
            <p:nvPr/>
          </p:nvSpPr>
          <p:spPr>
            <a:xfrm>
              <a:off x="3299118" y="2232871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D75B63C8-A33E-4CDF-93D9-45B9231C2B6F}"/>
                </a:ext>
              </a:extLst>
            </p:cNvPr>
            <p:cNvSpPr txBox="1"/>
            <p:nvPr/>
          </p:nvSpPr>
          <p:spPr>
            <a:xfrm>
              <a:off x="2507622" y="1845466"/>
              <a:ext cx="213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C00CC"/>
                  </a:solidFill>
                </a:rPr>
                <a:t>addAfter</a:t>
              </a:r>
              <a:r>
                <a:rPr lang="en-US" altLang="zh-CN" b="1" dirty="0">
                  <a:solidFill>
                    <a:srgbClr val="CC00CC"/>
                  </a:solidFill>
                </a:rPr>
                <a:t>(‘my’, ‘cat’)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  <p:sp>
          <p:nvSpPr>
            <p:cNvPr id="27" name="箭头: 上 26">
              <a:extLst>
                <a:ext uri="{FF2B5EF4-FFF2-40B4-BE49-F238E27FC236}">
                  <a16:creationId xmlns:a16="http://schemas.microsoft.com/office/drawing/2014/main" id="{769DEFDC-E7DB-492F-B6BA-528A09A590CF}"/>
                </a:ext>
              </a:extLst>
            </p:cNvPr>
            <p:cNvSpPr/>
            <p:nvPr/>
          </p:nvSpPr>
          <p:spPr>
            <a:xfrm>
              <a:off x="6412677" y="2218696"/>
              <a:ext cx="109802" cy="632205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40E42A5-6CA8-4C37-A19F-EC111D645628}"/>
                </a:ext>
              </a:extLst>
            </p:cNvPr>
            <p:cNvSpPr txBox="1"/>
            <p:nvPr/>
          </p:nvSpPr>
          <p:spPr>
            <a:xfrm>
              <a:off x="5603007" y="1844369"/>
              <a:ext cx="21318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 err="1">
                  <a:solidFill>
                    <a:srgbClr val="CC00CC"/>
                  </a:solidFill>
                </a:rPr>
                <a:t>addAfter</a:t>
              </a:r>
              <a:r>
                <a:rPr lang="en-US" altLang="zh-CN" b="1" dirty="0">
                  <a:solidFill>
                    <a:srgbClr val="CC00CC"/>
                  </a:solidFill>
                </a:rPr>
                <a:t>(‘my’, ‘dog’)</a:t>
              </a:r>
              <a:endParaRPr lang="zh-CN" altLang="en-US" b="1" dirty="0">
                <a:solidFill>
                  <a:srgbClr val="CC00CC"/>
                </a:solidFill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7D14B43D-A1BC-4E16-8C45-308AFE4E8717}"/>
              </a:ext>
            </a:extLst>
          </p:cNvPr>
          <p:cNvGrpSpPr/>
          <p:nvPr/>
        </p:nvGrpSpPr>
        <p:grpSpPr>
          <a:xfrm>
            <a:off x="838200" y="2652398"/>
            <a:ext cx="8533824" cy="2418859"/>
            <a:chOff x="1565277" y="2632722"/>
            <a:chExt cx="8533824" cy="2418859"/>
          </a:xfrm>
        </p:grpSpPr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A922960-06DB-4343-9891-0962252A1E6B}"/>
                </a:ext>
              </a:extLst>
            </p:cNvPr>
            <p:cNvCxnSpPr>
              <a:cxnSpLocks/>
            </p:cNvCxnSpPr>
            <p:nvPr/>
          </p:nvCxnSpPr>
          <p:spPr>
            <a:xfrm>
              <a:off x="2016485" y="3136068"/>
              <a:ext cx="808261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E5359EB-4A99-4388-A050-1E46698AB2AD}"/>
                </a:ext>
              </a:extLst>
            </p:cNvPr>
            <p:cNvCxnSpPr>
              <a:cxnSpLocks/>
            </p:cNvCxnSpPr>
            <p:nvPr/>
          </p:nvCxnSpPr>
          <p:spPr>
            <a:xfrm>
              <a:off x="2016485" y="4485243"/>
              <a:ext cx="808261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8ED819CC-7F24-47B7-AF59-A4D5D8D201FD}"/>
                </a:ext>
              </a:extLst>
            </p:cNvPr>
            <p:cNvGrpSpPr/>
            <p:nvPr/>
          </p:nvGrpSpPr>
          <p:grpSpPr>
            <a:xfrm>
              <a:off x="2401627" y="2632722"/>
              <a:ext cx="3005887" cy="579546"/>
              <a:chOff x="2401627" y="2632722"/>
              <a:chExt cx="3005887" cy="579546"/>
            </a:xfrm>
          </p:grpSpPr>
          <p:sp>
            <p:nvSpPr>
              <p:cNvPr id="43" name="椭圆 42">
                <a:extLst>
                  <a:ext uri="{FF2B5EF4-FFF2-40B4-BE49-F238E27FC236}">
                    <a16:creationId xmlns:a16="http://schemas.microsoft.com/office/drawing/2014/main" id="{8030DE03-BF62-4C42-A894-ADD084579334}"/>
                  </a:ext>
                </a:extLst>
              </p:cNvPr>
              <p:cNvSpPr/>
              <p:nvPr/>
            </p:nvSpPr>
            <p:spPr>
              <a:xfrm>
                <a:off x="3292833" y="3067488"/>
                <a:ext cx="144780" cy="1447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69FB4907-6439-4F89-83C9-D480AB812792}"/>
                  </a:ext>
                </a:extLst>
              </p:cNvPr>
              <p:cNvSpPr txBox="1"/>
              <p:nvPr/>
            </p:nvSpPr>
            <p:spPr>
              <a:xfrm>
                <a:off x="2401627" y="2632722"/>
                <a:ext cx="30058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err="1">
                    <a:solidFill>
                      <a:srgbClr val="0000FF"/>
                    </a:solidFill>
                  </a:rPr>
                  <a:t>addAfter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(‘my’, ‘cat’, </a:t>
                </a:r>
                <a:r>
                  <a:rPr lang="en-US" altLang="zh-CN" sz="2400" b="1" dirty="0">
                    <a:solidFill>
                      <a:schemeClr val="accent2"/>
                    </a:solidFill>
                  </a:rPr>
                  <a:t>4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)</a:t>
                </a:r>
                <a:endParaRPr lang="zh-CN" altLang="en-US" sz="2400" dirty="0"/>
              </a:p>
            </p:txBody>
          </p: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8C3583E2-FB29-4D71-B5A6-7AE6BF12E8D2}"/>
                </a:ext>
              </a:extLst>
            </p:cNvPr>
            <p:cNvGrpSpPr/>
            <p:nvPr/>
          </p:nvGrpSpPr>
          <p:grpSpPr>
            <a:xfrm>
              <a:off x="2737058" y="4426034"/>
              <a:ext cx="3199915" cy="625547"/>
              <a:chOff x="2737058" y="4426034"/>
              <a:chExt cx="3199915" cy="625547"/>
            </a:xfrm>
          </p:grpSpPr>
          <p:sp>
            <p:nvSpPr>
              <p:cNvPr id="46" name="椭圆 45">
                <a:extLst>
                  <a:ext uri="{FF2B5EF4-FFF2-40B4-BE49-F238E27FC236}">
                    <a16:creationId xmlns:a16="http://schemas.microsoft.com/office/drawing/2014/main" id="{2F846BB2-3B98-4533-8473-DE6DE2657AC1}"/>
                  </a:ext>
                </a:extLst>
              </p:cNvPr>
              <p:cNvSpPr/>
              <p:nvPr/>
            </p:nvSpPr>
            <p:spPr>
              <a:xfrm>
                <a:off x="3780994" y="4426034"/>
                <a:ext cx="144780" cy="144780"/>
              </a:xfrm>
              <a:prstGeom prst="ellipse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B5F4DBA3-6786-44FD-A384-9CB4859ECCF0}"/>
                  </a:ext>
                </a:extLst>
              </p:cNvPr>
              <p:cNvSpPr txBox="1"/>
              <p:nvPr/>
            </p:nvSpPr>
            <p:spPr>
              <a:xfrm>
                <a:off x="2737058" y="4589916"/>
                <a:ext cx="31999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 err="1">
                    <a:solidFill>
                      <a:srgbClr val="0000FF"/>
                    </a:solidFill>
                  </a:rPr>
                  <a:t>addAfter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(‘my’, ‘dog’, </a:t>
                </a:r>
                <a:r>
                  <a:rPr lang="en-US" altLang="zh-CN" sz="2400" b="1" dirty="0">
                    <a:solidFill>
                      <a:schemeClr val="accent2"/>
                    </a:solidFill>
                  </a:rPr>
                  <a:t>8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)</a:t>
                </a:r>
                <a:endParaRPr lang="zh-CN" altLang="en-US" sz="2400" dirty="0"/>
              </a:p>
            </p:txBody>
          </p:sp>
        </p:grp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C5B452E3-0F17-46DD-B5A6-B84F41404076}"/>
                </a:ext>
              </a:extLst>
            </p:cNvPr>
            <p:cNvCxnSpPr>
              <a:cxnSpLocks/>
              <a:stCxn id="43" idx="5"/>
              <a:endCxn id="50" idx="1"/>
            </p:cNvCxnSpPr>
            <p:nvPr/>
          </p:nvCxnSpPr>
          <p:spPr>
            <a:xfrm>
              <a:off x="3416410" y="3191065"/>
              <a:ext cx="3792561" cy="1256172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8C262FA2-A806-4C8A-80D3-8968219CEFBB}"/>
                </a:ext>
              </a:extLst>
            </p:cNvPr>
            <p:cNvCxnSpPr>
              <a:cxnSpLocks/>
              <a:stCxn id="46" idx="7"/>
              <a:endCxn id="51" idx="3"/>
            </p:cNvCxnSpPr>
            <p:nvPr/>
          </p:nvCxnSpPr>
          <p:spPr>
            <a:xfrm flipV="1">
              <a:off x="3904571" y="3200368"/>
              <a:ext cx="2725801" cy="1246869"/>
            </a:xfrm>
            <a:prstGeom prst="straightConnector1">
              <a:avLst/>
            </a:prstGeom>
            <a:ln w="19050">
              <a:solidFill>
                <a:schemeClr val="accent3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D8C526AD-43A9-4938-BA47-AA727CAC6107}"/>
                </a:ext>
              </a:extLst>
            </p:cNvPr>
            <p:cNvSpPr/>
            <p:nvPr/>
          </p:nvSpPr>
          <p:spPr>
            <a:xfrm>
              <a:off x="7187768" y="4426034"/>
              <a:ext cx="144780" cy="14478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33269C5D-7EBF-4EE2-943F-A233C7A989F0}"/>
                </a:ext>
              </a:extLst>
            </p:cNvPr>
            <p:cNvSpPr/>
            <p:nvPr/>
          </p:nvSpPr>
          <p:spPr>
            <a:xfrm>
              <a:off x="6609169" y="3076791"/>
              <a:ext cx="144780" cy="144780"/>
            </a:xfrm>
            <a:prstGeom prst="ellipse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A4A483C5-629B-4C41-B9B2-98EA8E4BFFAF}"/>
                </a:ext>
              </a:extLst>
            </p:cNvPr>
            <p:cNvSpPr txBox="1"/>
            <p:nvPr/>
          </p:nvSpPr>
          <p:spPr>
            <a:xfrm>
              <a:off x="1565277" y="2904309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A</a:t>
              </a:r>
              <a:endParaRPr lang="zh-CN" altLang="en-US" sz="2400" dirty="0"/>
            </a:p>
          </p:txBody>
        </p:sp>
        <p:sp>
          <p:nvSpPr>
            <p:cNvPr id="53" name="文本框 52">
              <a:extLst>
                <a:ext uri="{FF2B5EF4-FFF2-40B4-BE49-F238E27FC236}">
                  <a16:creationId xmlns:a16="http://schemas.microsoft.com/office/drawing/2014/main" id="{81FBA91E-9364-4D8C-BBDA-746D3032CDDE}"/>
                </a:ext>
              </a:extLst>
            </p:cNvPr>
            <p:cNvSpPr txBox="1"/>
            <p:nvPr/>
          </p:nvSpPr>
          <p:spPr>
            <a:xfrm>
              <a:off x="1567240" y="4257008"/>
              <a:ext cx="36260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B</a:t>
              </a:r>
              <a:endParaRPr lang="zh-CN" altLang="en-US" sz="2400" dirty="0"/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EF20CB89-B5A4-46B6-A238-2C699B36F0DA}"/>
                </a:ext>
              </a:extLst>
            </p:cNvPr>
            <p:cNvSpPr txBox="1"/>
            <p:nvPr/>
          </p:nvSpPr>
          <p:spPr>
            <a:xfrm>
              <a:off x="1908151" y="3154514"/>
              <a:ext cx="14044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ym typeface="Symbol" panose="05050102010706020507" pitchFamily="18" charset="2"/>
                </a:rPr>
                <a:t> cute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ym typeface="Symbol" panose="05050102010706020507" pitchFamily="18" charset="2"/>
                </a:rPr>
                <a:t>’</a:t>
              </a:r>
              <a:endParaRPr lang="zh-CN" altLang="en-US" sz="2000" dirty="0"/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13BCF9C4-423D-4FE2-9DD8-F9E6A2283E29}"/>
                </a:ext>
              </a:extLst>
            </p:cNvPr>
            <p:cNvSpPr txBox="1"/>
            <p:nvPr/>
          </p:nvSpPr>
          <p:spPr>
            <a:xfrm>
              <a:off x="7449661" y="4075429"/>
              <a:ext cx="2475844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 cat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4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dog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8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’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6" name="文本框 55">
              <a:extLst>
                <a:ext uri="{FF2B5EF4-FFF2-40B4-BE49-F238E27FC236}">
                  <a16:creationId xmlns:a16="http://schemas.microsoft.com/office/drawing/2014/main" id="{23ADBB54-15F0-4ACF-9F00-0EFFCC5C037D}"/>
                </a:ext>
              </a:extLst>
            </p:cNvPr>
            <p:cNvSpPr txBox="1"/>
            <p:nvPr/>
          </p:nvSpPr>
          <p:spPr>
            <a:xfrm>
              <a:off x="3663881" y="3143668"/>
              <a:ext cx="211577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 cat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4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’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E421D6FA-7243-49E5-B4A5-E05A2DA84E02}"/>
                </a:ext>
              </a:extLst>
            </p:cNvPr>
            <p:cNvSpPr txBox="1"/>
            <p:nvPr/>
          </p:nvSpPr>
          <p:spPr>
            <a:xfrm>
              <a:off x="7416799" y="3145472"/>
              <a:ext cx="2508706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 cat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4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dog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8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’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C1B8AA55-9BCE-4766-9A2C-E779917A9C45}"/>
                </a:ext>
              </a:extLst>
            </p:cNvPr>
            <p:cNvSpPr txBox="1"/>
            <p:nvPr/>
          </p:nvSpPr>
          <p:spPr>
            <a:xfrm>
              <a:off x="4231777" y="4067487"/>
              <a:ext cx="2135093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lvl="0" algn="ctr"/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 dog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8 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cute</a:t>
              </a:r>
              <a:r>
                <a:rPr lang="en-US" altLang="zh-CN" sz="2000" b="1" dirty="0">
                  <a:solidFill>
                    <a:srgbClr val="8BC145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olidFill>
                    <a:prstClr val="black"/>
                  </a:solidFill>
                  <a:sym typeface="Symbol" panose="05050102010706020507" pitchFamily="18" charset="2"/>
                </a:rPr>
                <a:t>’</a:t>
              </a:r>
              <a:endParaRPr lang="zh-CN" altLang="en-US" sz="2000" dirty="0">
                <a:solidFill>
                  <a:prstClr val="black"/>
                </a:solidFill>
              </a:endParaRPr>
            </a:p>
          </p:txBody>
        </p: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008ABB39-D3A9-498B-8014-4E1ECDDAED04}"/>
                </a:ext>
              </a:extLst>
            </p:cNvPr>
            <p:cNvSpPr txBox="1"/>
            <p:nvPr/>
          </p:nvSpPr>
          <p:spPr>
            <a:xfrm>
              <a:off x="1919353" y="4069751"/>
              <a:ext cx="1404408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dirty="0">
                  <a:sym typeface="Symbol" panose="05050102010706020507" pitchFamily="18" charset="2"/>
                </a:rPr>
                <a:t>‘my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000" dirty="0">
                  <a:sym typeface="Symbol" panose="05050102010706020507" pitchFamily="18" charset="2"/>
                </a:rPr>
                <a:t> cute</a:t>
              </a:r>
              <a:r>
                <a:rPr lang="en-US" altLang="zh-CN" sz="2000" b="1" dirty="0">
                  <a:solidFill>
                    <a:schemeClr val="accent2"/>
                  </a:solidFill>
                  <a:sym typeface="Symbol" panose="05050102010706020507" pitchFamily="18" charset="2"/>
                </a:rPr>
                <a:t>9</a:t>
              </a:r>
              <a:r>
                <a:rPr lang="en-US" altLang="zh-CN" sz="2000" dirty="0">
                  <a:sym typeface="Symbol" panose="05050102010706020507" pitchFamily="18" charset="2"/>
                </a:rPr>
                <a:t>’</a:t>
              </a:r>
              <a:endParaRPr lang="zh-CN" altLang="en-US" sz="2000" dirty="0"/>
            </a:p>
          </p:txBody>
        </p: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2D8AD7F5-DCCB-4ADE-8EDE-F7BB595C09AE}"/>
              </a:ext>
            </a:extLst>
          </p:cNvPr>
          <p:cNvSpPr txBox="1"/>
          <p:nvPr/>
        </p:nvSpPr>
        <p:spPr>
          <a:xfrm>
            <a:off x="7241449" y="1657927"/>
            <a:ext cx="1797991" cy="369332"/>
          </a:xfrm>
          <a:prstGeom prst="rect">
            <a:avLst/>
          </a:prstGeom>
          <a:noFill/>
          <a:ln>
            <a:solidFill>
              <a:srgbClr val="CC00CC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‘my dog cat cute’</a:t>
            </a:r>
            <a:endParaRPr lang="zh-CN" altLang="en-US" dirty="0"/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25483CCD-2163-4EC1-AD32-86089DEACC5C}"/>
              </a:ext>
            </a:extLst>
          </p:cNvPr>
          <p:cNvSpPr/>
          <p:nvPr/>
        </p:nvSpPr>
        <p:spPr>
          <a:xfrm>
            <a:off x="5011696" y="1711378"/>
            <a:ext cx="2320386" cy="131422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箭头: 下弧形 36">
            <a:extLst>
              <a:ext uri="{FF2B5EF4-FFF2-40B4-BE49-F238E27FC236}">
                <a16:creationId xmlns:a16="http://schemas.microsoft.com/office/drawing/2014/main" id="{90CE77CD-36F9-45EF-9A53-5BAD3EFB4B06}"/>
              </a:ext>
            </a:extLst>
          </p:cNvPr>
          <p:cNvSpPr/>
          <p:nvPr/>
        </p:nvSpPr>
        <p:spPr>
          <a:xfrm rot="10800000">
            <a:off x="1714795" y="1701303"/>
            <a:ext cx="3501189" cy="645781"/>
          </a:xfrm>
          <a:prstGeom prst="curved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A6421DF7-3A77-49A9-9A78-82E4A3005CC2}"/>
              </a:ext>
            </a:extLst>
          </p:cNvPr>
          <p:cNvCxnSpPr>
            <a:cxnSpLocks/>
          </p:cNvCxnSpPr>
          <p:nvPr/>
        </p:nvCxnSpPr>
        <p:spPr>
          <a:xfrm>
            <a:off x="7405863" y="1881720"/>
            <a:ext cx="151576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32921D21-C18E-4B5E-AE5D-77A3A030E4DD}"/>
              </a:ext>
            </a:extLst>
          </p:cNvPr>
          <p:cNvSpPr txBox="1"/>
          <p:nvPr/>
        </p:nvSpPr>
        <p:spPr>
          <a:xfrm>
            <a:off x="7295498" y="2036662"/>
            <a:ext cx="182079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‘my cat dog cute’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7F2F9AE-CF7A-4D13-9FCE-452858867BE8}"/>
              </a:ext>
            </a:extLst>
          </p:cNvPr>
          <p:cNvSpPr txBox="1"/>
          <p:nvPr/>
        </p:nvSpPr>
        <p:spPr>
          <a:xfrm>
            <a:off x="470263" y="5487296"/>
            <a:ext cx="114898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Need to allow the abstract execution order to be </a:t>
            </a:r>
            <a:r>
              <a:rPr lang="en-US" altLang="zh-CN" sz="2800" b="1" i="1" dirty="0">
                <a:solidFill>
                  <a:srgbClr val="FF0000"/>
                </a:solidFill>
              </a:rPr>
              <a:t>different from </a:t>
            </a:r>
            <a:r>
              <a:rPr lang="en-US" altLang="zh-CN" sz="2800" dirty="0"/>
              <a:t>the real-time order </a:t>
            </a:r>
            <a:r>
              <a:rPr lang="en-US" altLang="zh-CN" sz="2400" dirty="0"/>
              <a:t>(while preserving the program order of the current node)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41199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6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EFCB62-CED0-404D-9A1A-49CF9CF0F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400" dirty="0"/>
              <a:t>What is client-reasoning-friendly abstraction?</a:t>
            </a:r>
            <a:endParaRPr lang="zh-CN" altLang="en-US" sz="4400" dirty="0"/>
          </a:p>
        </p:txBody>
      </p:sp>
      <p:sp>
        <p:nvSpPr>
          <p:cNvPr id="179" name="文本框 178">
            <a:extLst>
              <a:ext uri="{FF2B5EF4-FFF2-40B4-BE49-F238E27FC236}">
                <a16:creationId xmlns:a16="http://schemas.microsoft.com/office/drawing/2014/main" id="{DD83D345-EED3-4325-B17D-595DABA4929C}"/>
              </a:ext>
            </a:extLst>
          </p:cNvPr>
          <p:cNvSpPr txBox="1"/>
          <p:nvPr/>
        </p:nvSpPr>
        <p:spPr>
          <a:xfrm>
            <a:off x="550752" y="1664088"/>
            <a:ext cx="106895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1) Hide the </a:t>
            </a:r>
            <a:r>
              <a:rPr lang="en-US" altLang="zh-CN" sz="2800" dirty="0" err="1"/>
              <a:t>impl</a:t>
            </a:r>
            <a:r>
              <a:rPr lang="en-US" altLang="zh-CN" sz="2800" dirty="0"/>
              <a:t> details:</a:t>
            </a:r>
            <a:r>
              <a:rPr lang="zh-CN" altLang="en-US" sz="2800" dirty="0"/>
              <a:t> </a:t>
            </a:r>
            <a:r>
              <a:rPr lang="en-US" altLang="zh-CN" sz="2800" dirty="0"/>
              <a:t>use </a:t>
            </a:r>
            <a:r>
              <a:rPr lang="en-US" altLang="zh-CN" sz="2800" b="1" i="1" dirty="0">
                <a:solidFill>
                  <a:srgbClr val="FF0000"/>
                </a:solidFill>
              </a:rPr>
              <a:t>atomic abstraction</a:t>
            </a:r>
            <a:r>
              <a:rPr lang="en-US" altLang="zh-CN" sz="2800" dirty="0"/>
              <a:t> of the actual operations</a:t>
            </a:r>
            <a:endParaRPr lang="zh-CN" altLang="en-US" sz="2800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AA55F8D8-9188-42A9-BD5C-2B965D5E6592}"/>
              </a:ext>
            </a:extLst>
          </p:cNvPr>
          <p:cNvSpPr txBox="1"/>
          <p:nvPr/>
        </p:nvSpPr>
        <p:spPr>
          <a:xfrm>
            <a:off x="546228" y="2233634"/>
            <a:ext cx="111510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2) Each single client wants a view of </a:t>
            </a:r>
            <a:r>
              <a:rPr lang="en-US" altLang="zh-CN" sz="2800" b="1" i="1" dirty="0">
                <a:solidFill>
                  <a:srgbClr val="FF0000"/>
                </a:solidFill>
              </a:rPr>
              <a:t>sequential</a:t>
            </a:r>
            <a:r>
              <a:rPr lang="en-US" altLang="zh-CN" sz="2800" dirty="0"/>
              <a:t> executions of all the actions</a:t>
            </a:r>
            <a:endParaRPr lang="zh-CN" altLang="en-US" sz="28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F2AAC88-2693-47BB-93AE-E21B036ED80E}"/>
              </a:ext>
            </a:extLst>
          </p:cNvPr>
          <p:cNvSpPr txBox="1"/>
          <p:nvPr/>
        </p:nvSpPr>
        <p:spPr>
          <a:xfrm>
            <a:off x="936995" y="2932294"/>
            <a:ext cx="1015113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a) </a:t>
            </a:r>
            <a:r>
              <a:rPr lang="en-US" altLang="zh-CN" sz="2400" b="1" dirty="0">
                <a:solidFill>
                  <a:srgbClr val="0000FF"/>
                </a:solidFill>
              </a:rPr>
              <a:t>Locally (from single client’s point of view), </a:t>
            </a:r>
            <a:r>
              <a:rPr lang="en-US" altLang="zh-CN" sz="2400" b="1" dirty="0">
                <a:solidFill>
                  <a:schemeClr val="accent1"/>
                </a:solidFill>
              </a:rPr>
              <a:t>to ensure functional correctness</a:t>
            </a:r>
            <a:r>
              <a:rPr lang="en-US" altLang="zh-CN" sz="2400" dirty="0"/>
              <a:t>: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What’s the relationship between abstract execution order and real-time order on this node? </a:t>
            </a:r>
            <a:endParaRPr lang="zh-CN" altLang="en-US" sz="2400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8F7CEB0F-366B-4A4E-B6BA-2B9DD15318E2}"/>
              </a:ext>
            </a:extLst>
          </p:cNvPr>
          <p:cNvSpPr txBox="1"/>
          <p:nvPr/>
        </p:nvSpPr>
        <p:spPr>
          <a:xfrm>
            <a:off x="936993" y="4858440"/>
            <a:ext cx="11032583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b) </a:t>
            </a:r>
            <a:r>
              <a:rPr lang="en-US" altLang="zh-CN" sz="2400" b="1" dirty="0">
                <a:solidFill>
                  <a:srgbClr val="0000FF"/>
                </a:solidFill>
              </a:rPr>
              <a:t>Globally (from whole program’s point of view), </a:t>
            </a:r>
            <a:r>
              <a:rPr lang="en-US" altLang="zh-CN" sz="2400" b="1" dirty="0">
                <a:solidFill>
                  <a:schemeClr val="accent1"/>
                </a:solidFill>
              </a:rPr>
              <a:t>to ensure state convergence (SEC)</a:t>
            </a:r>
            <a:r>
              <a:rPr lang="en-US" altLang="zh-CN" sz="2400" dirty="0"/>
              <a:t>: </a:t>
            </a:r>
          </a:p>
          <a:p>
            <a:pPr>
              <a:spcBef>
                <a:spcPts val="600"/>
              </a:spcBef>
            </a:pPr>
            <a:r>
              <a:rPr lang="en-US" altLang="zh-CN" sz="2400" dirty="0"/>
              <a:t>What’s the relationship between abstract execution orders </a:t>
            </a:r>
            <a:r>
              <a:rPr lang="en-US" altLang="zh-CN" sz="2400" dirty="0">
                <a:solidFill>
                  <a:srgbClr val="FF0000"/>
                </a:solidFill>
              </a:rPr>
              <a:t>of different nodes</a:t>
            </a:r>
            <a:r>
              <a:rPr lang="en-US" altLang="zh-CN" sz="2400" dirty="0"/>
              <a:t>?</a:t>
            </a:r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D5CDACD-615A-426B-ADBC-2BE1949B55C2}"/>
              </a:ext>
            </a:extLst>
          </p:cNvPr>
          <p:cNvSpPr txBox="1"/>
          <p:nvPr/>
        </p:nvSpPr>
        <p:spPr>
          <a:xfrm>
            <a:off x="1402903" y="4209567"/>
            <a:ext cx="8286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They can be different, but must lead to the same state 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4CE1B6-7DFE-46A0-9F43-AA79357010EE}"/>
              </a:ext>
            </a:extLst>
          </p:cNvPr>
          <p:cNvSpPr txBox="1"/>
          <p:nvPr/>
        </p:nvSpPr>
        <p:spPr>
          <a:xfrm>
            <a:off x="1402903" y="5787933"/>
            <a:ext cx="8286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Sometimes they have to be different ...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04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9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BC3D0B-C34C-43F7-BED7-C04BDBD5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445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Different nodes may observe different abstract execution orders </a:t>
            </a:r>
            <a:endParaRPr lang="zh-CN" altLang="en-US" sz="40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E44F3B0-2207-4F2A-8D96-B1AB41819052}"/>
              </a:ext>
            </a:extLst>
          </p:cNvPr>
          <p:cNvCxnSpPr>
            <a:cxnSpLocks/>
          </p:cNvCxnSpPr>
          <p:nvPr/>
        </p:nvCxnSpPr>
        <p:spPr>
          <a:xfrm>
            <a:off x="656142" y="3440153"/>
            <a:ext cx="109551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5A21C1D-767B-4850-9064-5E4253F35F6E}"/>
              </a:ext>
            </a:extLst>
          </p:cNvPr>
          <p:cNvCxnSpPr>
            <a:cxnSpLocks/>
          </p:cNvCxnSpPr>
          <p:nvPr/>
        </p:nvCxnSpPr>
        <p:spPr>
          <a:xfrm>
            <a:off x="685224" y="4789328"/>
            <a:ext cx="109260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D939BAF-B387-48B8-9CA6-F5F2E111FEE8}"/>
              </a:ext>
            </a:extLst>
          </p:cNvPr>
          <p:cNvGrpSpPr/>
          <p:nvPr/>
        </p:nvGrpSpPr>
        <p:grpSpPr>
          <a:xfrm>
            <a:off x="523652" y="2931859"/>
            <a:ext cx="3081417" cy="584494"/>
            <a:chOff x="471400" y="3306327"/>
            <a:chExt cx="3081417" cy="584494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0DD1F9D-56D6-4CA3-864A-D4C699D58A4B}"/>
                </a:ext>
              </a:extLst>
            </p:cNvPr>
            <p:cNvSpPr/>
            <p:nvPr/>
          </p:nvSpPr>
          <p:spPr>
            <a:xfrm>
              <a:off x="1758908" y="3746041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4F191D2B-92C2-4C20-BD8B-785CE1339E6C}"/>
                </a:ext>
              </a:extLst>
            </p:cNvPr>
            <p:cNvSpPr txBox="1"/>
            <p:nvPr/>
          </p:nvSpPr>
          <p:spPr>
            <a:xfrm>
              <a:off x="471400" y="3306327"/>
              <a:ext cx="30814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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(‘my’, ‘cat’,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8BC14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4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81BDB21-BD42-4A25-B593-AF31DE831316}"/>
              </a:ext>
            </a:extLst>
          </p:cNvPr>
          <p:cNvGrpSpPr/>
          <p:nvPr/>
        </p:nvGrpSpPr>
        <p:grpSpPr>
          <a:xfrm>
            <a:off x="497857" y="4706549"/>
            <a:ext cx="3021276" cy="537152"/>
            <a:chOff x="445605" y="5081017"/>
            <a:chExt cx="3021276" cy="537152"/>
          </a:xfrm>
        </p:grpSpPr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6983A441-AD46-4B7D-8E2A-C16FCA2E454C}"/>
                </a:ext>
              </a:extLst>
            </p:cNvPr>
            <p:cNvSpPr/>
            <p:nvPr/>
          </p:nvSpPr>
          <p:spPr>
            <a:xfrm>
              <a:off x="1910048" y="5081017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B3905B9-8DE0-4F8E-99BB-0F0CF770F00A}"/>
                </a:ext>
              </a:extLst>
            </p:cNvPr>
            <p:cNvSpPr txBox="1"/>
            <p:nvPr/>
          </p:nvSpPr>
          <p:spPr>
            <a:xfrm>
              <a:off x="445605" y="5218059"/>
              <a:ext cx="30212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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(‘is’, ‘black’,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8BC14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12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32D5521-3A63-46DE-8650-901D09A2EFF1}"/>
              </a:ext>
            </a:extLst>
          </p:cNvPr>
          <p:cNvCxnSpPr>
            <a:cxnSpLocks/>
            <a:stCxn id="19" idx="5"/>
            <a:endCxn id="25" idx="1"/>
          </p:cNvCxnSpPr>
          <p:nvPr/>
        </p:nvCxnSpPr>
        <p:spPr>
          <a:xfrm>
            <a:off x="1934737" y="3495150"/>
            <a:ext cx="5595734" cy="1246049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3600A7C-C220-43E5-A673-6CC5EF2CB348}"/>
              </a:ext>
            </a:extLst>
          </p:cNvPr>
          <p:cNvCxnSpPr>
            <a:cxnSpLocks/>
            <a:stCxn id="20" idx="7"/>
            <a:endCxn id="26" idx="3"/>
          </p:cNvCxnSpPr>
          <p:nvPr/>
        </p:nvCxnSpPr>
        <p:spPr>
          <a:xfrm flipV="1">
            <a:off x="2085877" y="3509879"/>
            <a:ext cx="5259358" cy="1217873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712950E2-A4CE-4D36-B74D-80C65C5A3D24}"/>
              </a:ext>
            </a:extLst>
          </p:cNvPr>
          <p:cNvSpPr/>
          <p:nvPr/>
        </p:nvSpPr>
        <p:spPr>
          <a:xfrm>
            <a:off x="7509268" y="4719996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9F0404EE-442F-4E60-8BD1-8AA0C43103CA}"/>
              </a:ext>
            </a:extLst>
          </p:cNvPr>
          <p:cNvSpPr/>
          <p:nvPr/>
        </p:nvSpPr>
        <p:spPr>
          <a:xfrm>
            <a:off x="7324032" y="3386302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CA3F30A-30E2-4915-8786-E3D8BDB2F7EF}"/>
              </a:ext>
            </a:extLst>
          </p:cNvPr>
          <p:cNvSpPr txBox="1"/>
          <p:nvPr/>
        </p:nvSpPr>
        <p:spPr>
          <a:xfrm>
            <a:off x="188615" y="321872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70A2558-2397-4ECE-89B3-B6D696A5A992}"/>
              </a:ext>
            </a:extLst>
          </p:cNvPr>
          <p:cNvSpPr txBox="1"/>
          <p:nvPr/>
        </p:nvSpPr>
        <p:spPr>
          <a:xfrm>
            <a:off x="192458" y="45551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BACD46E-86DC-4D13-9070-77801A3DFD75}"/>
              </a:ext>
            </a:extLst>
          </p:cNvPr>
          <p:cNvSpPr txBox="1"/>
          <p:nvPr/>
        </p:nvSpPr>
        <p:spPr>
          <a:xfrm>
            <a:off x="433872" y="3481049"/>
            <a:ext cx="140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8BC145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D8BBC5B0-6B42-4719-B8DA-0BDADC7F730D}"/>
              </a:ext>
            </a:extLst>
          </p:cNvPr>
          <p:cNvSpPr txBox="1"/>
          <p:nvPr/>
        </p:nvSpPr>
        <p:spPr>
          <a:xfrm>
            <a:off x="9597462" y="4438443"/>
            <a:ext cx="22402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8BC145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cat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dog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black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white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57A48E05-A7CB-4B35-8438-C6E93BEB386E}"/>
              </a:ext>
            </a:extLst>
          </p:cNvPr>
          <p:cNvSpPr txBox="1"/>
          <p:nvPr/>
        </p:nvSpPr>
        <p:spPr>
          <a:xfrm>
            <a:off x="2377134" y="3468497"/>
            <a:ext cx="18131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8BC145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cat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29A93DE-5FA7-4398-91C3-71CD02F23D79}"/>
              </a:ext>
            </a:extLst>
          </p:cNvPr>
          <p:cNvSpPr txBox="1"/>
          <p:nvPr/>
        </p:nvSpPr>
        <p:spPr>
          <a:xfrm>
            <a:off x="2271113" y="4387019"/>
            <a:ext cx="2340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8BC145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black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5A0BAB8-D4A6-4F5C-9C1D-B0BB007D6B37}"/>
              </a:ext>
            </a:extLst>
          </p:cNvPr>
          <p:cNvSpPr txBox="1"/>
          <p:nvPr/>
        </p:nvSpPr>
        <p:spPr>
          <a:xfrm>
            <a:off x="458780" y="4387019"/>
            <a:ext cx="140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8BC145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7C185CCF-AA03-4978-9CF5-D1FC7FC996A9}"/>
              </a:ext>
            </a:extLst>
          </p:cNvPr>
          <p:cNvGrpSpPr/>
          <p:nvPr/>
        </p:nvGrpSpPr>
        <p:grpSpPr>
          <a:xfrm>
            <a:off x="3620309" y="4713542"/>
            <a:ext cx="2898550" cy="554999"/>
            <a:chOff x="3568057" y="5088010"/>
            <a:chExt cx="2898550" cy="554999"/>
          </a:xfrm>
        </p:grpSpPr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2E16FC82-9E56-46CC-A2F7-124311CD214B}"/>
                </a:ext>
              </a:extLst>
            </p:cNvPr>
            <p:cNvSpPr/>
            <p:nvPr/>
          </p:nvSpPr>
          <p:spPr>
            <a:xfrm>
              <a:off x="4716418" y="5088010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54ABDB6B-8CCC-4509-8AC8-CB9A7FC8481A}"/>
                </a:ext>
              </a:extLst>
            </p:cNvPr>
            <p:cNvSpPr txBox="1"/>
            <p:nvPr/>
          </p:nvSpPr>
          <p:spPr>
            <a:xfrm>
              <a:off x="3568057" y="5242899"/>
              <a:ext cx="28985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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(‘my’, ‘dog’,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8BC14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8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9AD4FD65-0783-4AC7-A837-D2443530472B}"/>
              </a:ext>
            </a:extLst>
          </p:cNvPr>
          <p:cNvCxnSpPr>
            <a:cxnSpLocks/>
            <a:stCxn id="44" idx="7"/>
            <a:endCxn id="47" idx="3"/>
          </p:cNvCxnSpPr>
          <p:nvPr/>
        </p:nvCxnSpPr>
        <p:spPr>
          <a:xfrm flipV="1">
            <a:off x="4892247" y="3500743"/>
            <a:ext cx="4063330" cy="1234002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椭圆 46">
            <a:extLst>
              <a:ext uri="{FF2B5EF4-FFF2-40B4-BE49-F238E27FC236}">
                <a16:creationId xmlns:a16="http://schemas.microsoft.com/office/drawing/2014/main" id="{A75CC568-AA29-45C0-B118-9A8CA03D9107}"/>
              </a:ext>
            </a:extLst>
          </p:cNvPr>
          <p:cNvSpPr/>
          <p:nvPr/>
        </p:nvSpPr>
        <p:spPr>
          <a:xfrm>
            <a:off x="8934374" y="3377166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CE32CC91-63AB-4F8C-8A77-A7CE19D3EAB8}"/>
              </a:ext>
            </a:extLst>
          </p:cNvPr>
          <p:cNvGrpSpPr/>
          <p:nvPr/>
        </p:nvGrpSpPr>
        <p:grpSpPr>
          <a:xfrm>
            <a:off x="3449814" y="2951893"/>
            <a:ext cx="3069430" cy="562484"/>
            <a:chOff x="3397562" y="3326361"/>
            <a:chExt cx="3069430" cy="562484"/>
          </a:xfrm>
        </p:grpSpPr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9F1445A-02D6-4CC5-AF3D-292A999E1DE3}"/>
                </a:ext>
              </a:extLst>
            </p:cNvPr>
            <p:cNvSpPr/>
            <p:nvPr/>
          </p:nvSpPr>
          <p:spPr>
            <a:xfrm>
              <a:off x="4445940" y="3744065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0" name="文本框 49">
              <a:extLst>
                <a:ext uri="{FF2B5EF4-FFF2-40B4-BE49-F238E27FC236}">
                  <a16:creationId xmlns:a16="http://schemas.microsoft.com/office/drawing/2014/main" id="{2B7FD71D-F75F-458E-A881-C2312348CFA2}"/>
                </a:ext>
              </a:extLst>
            </p:cNvPr>
            <p:cNvSpPr txBox="1"/>
            <p:nvPr/>
          </p:nvSpPr>
          <p:spPr>
            <a:xfrm>
              <a:off x="3397562" y="3326361"/>
              <a:ext cx="3069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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en-US" altLang="zh-CN" sz="20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(‘is’, ‘white’, 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8BC145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14</a:t>
              </a: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)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C468F952-08C4-4BCF-A0EB-B2E79D164B76}"/>
              </a:ext>
            </a:extLst>
          </p:cNvPr>
          <p:cNvCxnSpPr>
            <a:cxnSpLocks/>
            <a:stCxn id="49" idx="5"/>
            <a:endCxn id="52" idx="1"/>
          </p:cNvCxnSpPr>
          <p:nvPr/>
        </p:nvCxnSpPr>
        <p:spPr>
          <a:xfrm>
            <a:off x="4621769" y="3493174"/>
            <a:ext cx="4404683" cy="1255781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椭圆 51">
            <a:extLst>
              <a:ext uri="{FF2B5EF4-FFF2-40B4-BE49-F238E27FC236}">
                <a16:creationId xmlns:a16="http://schemas.microsoft.com/office/drawing/2014/main" id="{B8E4A7D2-BF43-4849-9F8D-3D6CAD24498F}"/>
              </a:ext>
            </a:extLst>
          </p:cNvPr>
          <p:cNvSpPr/>
          <p:nvPr/>
        </p:nvSpPr>
        <p:spPr>
          <a:xfrm>
            <a:off x="9005249" y="4727752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5DB32CEA-3616-4BEA-BF9A-4EBEFE2D3D8E}"/>
              </a:ext>
            </a:extLst>
          </p:cNvPr>
          <p:cNvSpPr txBox="1"/>
          <p:nvPr/>
        </p:nvSpPr>
        <p:spPr>
          <a:xfrm>
            <a:off x="4702116" y="3469506"/>
            <a:ext cx="26169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8BC145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cat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white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2663A987-0F5E-4A5E-94E6-1FA70BEA33B3}"/>
              </a:ext>
            </a:extLst>
          </p:cNvPr>
          <p:cNvSpPr txBox="1"/>
          <p:nvPr/>
        </p:nvSpPr>
        <p:spPr>
          <a:xfrm>
            <a:off x="4743238" y="4380831"/>
            <a:ext cx="2667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8BC145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dog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black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391F49B8-994B-4544-9085-CB36B146F57F}"/>
              </a:ext>
            </a:extLst>
          </p:cNvPr>
          <p:cNvSpPr txBox="1"/>
          <p:nvPr/>
        </p:nvSpPr>
        <p:spPr>
          <a:xfrm>
            <a:off x="9463527" y="3095225"/>
            <a:ext cx="23255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8BC145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cat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4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dog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8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black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12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white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14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9A91836-9C52-4179-BB9C-6EC672924866}"/>
              </a:ext>
            </a:extLst>
          </p:cNvPr>
          <p:cNvGrpSpPr/>
          <p:nvPr/>
        </p:nvGrpSpPr>
        <p:grpSpPr>
          <a:xfrm>
            <a:off x="784887" y="2325035"/>
            <a:ext cx="2255658" cy="650603"/>
            <a:chOff x="732635" y="2699503"/>
            <a:chExt cx="2255658" cy="650603"/>
          </a:xfrm>
        </p:grpSpPr>
        <p:sp>
          <p:nvSpPr>
            <p:cNvPr id="75" name="箭头: 上 74">
              <a:extLst>
                <a:ext uri="{FF2B5EF4-FFF2-40B4-BE49-F238E27FC236}">
                  <a16:creationId xmlns:a16="http://schemas.microsoft.com/office/drawing/2014/main" id="{240F96A4-4B9A-4B7F-B348-EABFE28D9027}"/>
                </a:ext>
              </a:extLst>
            </p:cNvPr>
            <p:cNvSpPr/>
            <p:nvPr/>
          </p:nvSpPr>
          <p:spPr>
            <a:xfrm>
              <a:off x="1524131" y="3086908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05A50041-C8C5-4FF0-A482-2FEF953D1299}"/>
                </a:ext>
              </a:extLst>
            </p:cNvPr>
            <p:cNvSpPr txBox="1"/>
            <p:nvPr/>
          </p:nvSpPr>
          <p:spPr>
            <a:xfrm>
              <a:off x="732635" y="2699503"/>
              <a:ext cx="22556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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(‘my’, ‘cat’)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9D2B47A7-ACEA-4806-B650-60A2064A502C}"/>
              </a:ext>
            </a:extLst>
          </p:cNvPr>
          <p:cNvGrpSpPr/>
          <p:nvPr/>
        </p:nvGrpSpPr>
        <p:grpSpPr>
          <a:xfrm>
            <a:off x="551215" y="5276679"/>
            <a:ext cx="2365478" cy="632530"/>
            <a:chOff x="498963" y="5651147"/>
            <a:chExt cx="2365478" cy="632530"/>
          </a:xfrm>
        </p:grpSpPr>
        <p:sp>
          <p:nvSpPr>
            <p:cNvPr id="77" name="箭头: 上 76">
              <a:extLst>
                <a:ext uri="{FF2B5EF4-FFF2-40B4-BE49-F238E27FC236}">
                  <a16:creationId xmlns:a16="http://schemas.microsoft.com/office/drawing/2014/main" id="{244CCE8E-51F8-435C-BEC0-2D404E99A804}"/>
                </a:ext>
              </a:extLst>
            </p:cNvPr>
            <p:cNvSpPr/>
            <p:nvPr/>
          </p:nvSpPr>
          <p:spPr>
            <a:xfrm rot="10800000">
              <a:off x="1656890" y="5651147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DD42F3ED-8E84-46CC-8AE8-8D00835E8C5C}"/>
                </a:ext>
              </a:extLst>
            </p:cNvPr>
            <p:cNvSpPr txBox="1"/>
            <p:nvPr/>
          </p:nvSpPr>
          <p:spPr>
            <a:xfrm>
              <a:off x="498963" y="5914345"/>
              <a:ext cx="2365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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(‘is’, ‘black’)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4BAC561-1D5F-4D58-AF70-BB3A3649FFCA}"/>
              </a:ext>
            </a:extLst>
          </p:cNvPr>
          <p:cNvGrpSpPr/>
          <p:nvPr/>
        </p:nvGrpSpPr>
        <p:grpSpPr>
          <a:xfrm>
            <a:off x="3449814" y="2323677"/>
            <a:ext cx="2384759" cy="611787"/>
            <a:chOff x="3397562" y="2698145"/>
            <a:chExt cx="2384759" cy="611787"/>
          </a:xfrm>
        </p:grpSpPr>
        <p:sp>
          <p:nvSpPr>
            <p:cNvPr id="79" name="箭头: 上 78">
              <a:extLst>
                <a:ext uri="{FF2B5EF4-FFF2-40B4-BE49-F238E27FC236}">
                  <a16:creationId xmlns:a16="http://schemas.microsoft.com/office/drawing/2014/main" id="{57B26BF5-F51D-465F-85B3-8789675FFB5B}"/>
                </a:ext>
              </a:extLst>
            </p:cNvPr>
            <p:cNvSpPr/>
            <p:nvPr/>
          </p:nvSpPr>
          <p:spPr>
            <a:xfrm>
              <a:off x="4565588" y="3046734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41DC3AB6-D0C9-492F-9668-383E258A7A0B}"/>
                </a:ext>
              </a:extLst>
            </p:cNvPr>
            <p:cNvSpPr txBox="1"/>
            <p:nvPr/>
          </p:nvSpPr>
          <p:spPr>
            <a:xfrm>
              <a:off x="3397562" y="2698145"/>
              <a:ext cx="23847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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(‘is’, ‘white’)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62DAEB59-03CC-435A-8664-711B05520AC3}"/>
              </a:ext>
            </a:extLst>
          </p:cNvPr>
          <p:cNvGrpSpPr/>
          <p:nvPr/>
        </p:nvGrpSpPr>
        <p:grpSpPr>
          <a:xfrm>
            <a:off x="5972200" y="2323677"/>
            <a:ext cx="2338506" cy="1028326"/>
            <a:chOff x="5919948" y="2698145"/>
            <a:chExt cx="2338506" cy="1028326"/>
          </a:xfrm>
        </p:grpSpPr>
        <p:sp>
          <p:nvSpPr>
            <p:cNvPr id="83" name="箭头: 上 82">
              <a:extLst>
                <a:ext uri="{FF2B5EF4-FFF2-40B4-BE49-F238E27FC236}">
                  <a16:creationId xmlns:a16="http://schemas.microsoft.com/office/drawing/2014/main" id="{15FDCA21-FCA1-4BE8-A46B-EB2F767250C0}"/>
                </a:ext>
              </a:extLst>
            </p:cNvPr>
            <p:cNvSpPr/>
            <p:nvPr/>
          </p:nvSpPr>
          <p:spPr>
            <a:xfrm>
              <a:off x="7275831" y="3094266"/>
              <a:ext cx="109802" cy="632205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84" name="文本框 83">
              <a:extLst>
                <a:ext uri="{FF2B5EF4-FFF2-40B4-BE49-F238E27FC236}">
                  <a16:creationId xmlns:a16="http://schemas.microsoft.com/office/drawing/2014/main" id="{D2CFCBD3-87A0-4EC7-ACC5-85AF61E009EE}"/>
                </a:ext>
              </a:extLst>
            </p:cNvPr>
            <p:cNvSpPr txBox="1"/>
            <p:nvPr/>
          </p:nvSpPr>
          <p:spPr>
            <a:xfrm>
              <a:off x="5919948" y="2698145"/>
              <a:ext cx="233850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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(‘is’, ‘black’)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2F5BBA3E-83DB-4697-8E46-87CFF6871E7E}"/>
              </a:ext>
            </a:extLst>
          </p:cNvPr>
          <p:cNvGrpSpPr/>
          <p:nvPr/>
        </p:nvGrpSpPr>
        <p:grpSpPr>
          <a:xfrm>
            <a:off x="8356425" y="2328517"/>
            <a:ext cx="2482073" cy="1021723"/>
            <a:chOff x="8304173" y="2702985"/>
            <a:chExt cx="2482073" cy="1021723"/>
          </a:xfrm>
        </p:grpSpPr>
        <p:sp>
          <p:nvSpPr>
            <p:cNvPr id="88" name="文本框 87">
              <a:extLst>
                <a:ext uri="{FF2B5EF4-FFF2-40B4-BE49-F238E27FC236}">
                  <a16:creationId xmlns:a16="http://schemas.microsoft.com/office/drawing/2014/main" id="{A115E9E6-DD06-42CD-B5A7-2CFB822471DA}"/>
                </a:ext>
              </a:extLst>
            </p:cNvPr>
            <p:cNvSpPr txBox="1"/>
            <p:nvPr/>
          </p:nvSpPr>
          <p:spPr>
            <a:xfrm>
              <a:off x="8304173" y="2702985"/>
              <a:ext cx="24820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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(‘my’, ‘dog’)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0" name="箭头: 上 89">
              <a:extLst>
                <a:ext uri="{FF2B5EF4-FFF2-40B4-BE49-F238E27FC236}">
                  <a16:creationId xmlns:a16="http://schemas.microsoft.com/office/drawing/2014/main" id="{ACEEF461-6360-4949-A3D0-1C9BBB69E35F}"/>
                </a:ext>
              </a:extLst>
            </p:cNvPr>
            <p:cNvSpPr/>
            <p:nvPr/>
          </p:nvSpPr>
          <p:spPr>
            <a:xfrm>
              <a:off x="8892204" y="3092503"/>
              <a:ext cx="109802" cy="632205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119A7267-B893-4FCB-AFDF-A3AEBD2FCA13}"/>
              </a:ext>
            </a:extLst>
          </p:cNvPr>
          <p:cNvGrpSpPr/>
          <p:nvPr/>
        </p:nvGrpSpPr>
        <p:grpSpPr>
          <a:xfrm>
            <a:off x="3469095" y="5273574"/>
            <a:ext cx="2365478" cy="632530"/>
            <a:chOff x="3416843" y="5648042"/>
            <a:chExt cx="2365478" cy="632530"/>
          </a:xfrm>
        </p:grpSpPr>
        <p:sp>
          <p:nvSpPr>
            <p:cNvPr id="93" name="箭头: 上 92">
              <a:extLst>
                <a:ext uri="{FF2B5EF4-FFF2-40B4-BE49-F238E27FC236}">
                  <a16:creationId xmlns:a16="http://schemas.microsoft.com/office/drawing/2014/main" id="{141F7BF8-E249-459B-833F-6D9F9C406866}"/>
                </a:ext>
              </a:extLst>
            </p:cNvPr>
            <p:cNvSpPr/>
            <p:nvPr/>
          </p:nvSpPr>
          <p:spPr>
            <a:xfrm rot="10800000">
              <a:off x="4574770" y="5648042"/>
              <a:ext cx="109802" cy="263198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B1BA1F00-C46A-45B5-B7FB-CC7B17889841}"/>
                </a:ext>
              </a:extLst>
            </p:cNvPr>
            <p:cNvSpPr txBox="1"/>
            <p:nvPr/>
          </p:nvSpPr>
          <p:spPr>
            <a:xfrm>
              <a:off x="3416843" y="5911240"/>
              <a:ext cx="23654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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(‘my’, ‘dog’)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E4472319-BF51-4D77-B590-B72F83F91150}"/>
              </a:ext>
            </a:extLst>
          </p:cNvPr>
          <p:cNvGrpSpPr/>
          <p:nvPr/>
        </p:nvGrpSpPr>
        <p:grpSpPr>
          <a:xfrm>
            <a:off x="6047502" y="4917218"/>
            <a:ext cx="2359894" cy="995330"/>
            <a:chOff x="5995250" y="5291686"/>
            <a:chExt cx="2359894" cy="995330"/>
          </a:xfrm>
        </p:grpSpPr>
        <p:sp>
          <p:nvSpPr>
            <p:cNvPr id="95" name="箭头: 上 94">
              <a:extLst>
                <a:ext uri="{FF2B5EF4-FFF2-40B4-BE49-F238E27FC236}">
                  <a16:creationId xmlns:a16="http://schemas.microsoft.com/office/drawing/2014/main" id="{1ADCFF03-98C0-487A-822C-8A1D780302AF}"/>
                </a:ext>
              </a:extLst>
            </p:cNvPr>
            <p:cNvSpPr/>
            <p:nvPr/>
          </p:nvSpPr>
          <p:spPr>
            <a:xfrm rot="10800000">
              <a:off x="7492344" y="5291686"/>
              <a:ext cx="100404" cy="612835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18D5E4FA-88EF-4823-9DB1-2E6DE2CE7524}"/>
                </a:ext>
              </a:extLst>
            </p:cNvPr>
            <p:cNvSpPr txBox="1"/>
            <p:nvPr/>
          </p:nvSpPr>
          <p:spPr>
            <a:xfrm>
              <a:off x="5995250" y="5917684"/>
              <a:ext cx="2359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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(‘my’, ‘cat’)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CEFD4B72-B5B1-479E-8724-396CB2A9D861}"/>
              </a:ext>
            </a:extLst>
          </p:cNvPr>
          <p:cNvGrpSpPr/>
          <p:nvPr/>
        </p:nvGrpSpPr>
        <p:grpSpPr>
          <a:xfrm>
            <a:off x="8357698" y="4926175"/>
            <a:ext cx="2359894" cy="979929"/>
            <a:chOff x="8305446" y="5300643"/>
            <a:chExt cx="2359894" cy="979929"/>
          </a:xfrm>
        </p:grpSpPr>
        <p:sp>
          <p:nvSpPr>
            <p:cNvPr id="97" name="箭头: 上 96">
              <a:extLst>
                <a:ext uri="{FF2B5EF4-FFF2-40B4-BE49-F238E27FC236}">
                  <a16:creationId xmlns:a16="http://schemas.microsoft.com/office/drawing/2014/main" id="{7DF8E680-1BC8-4571-B703-E808759891F7}"/>
                </a:ext>
              </a:extLst>
            </p:cNvPr>
            <p:cNvSpPr/>
            <p:nvPr/>
          </p:nvSpPr>
          <p:spPr>
            <a:xfrm rot="10800000">
              <a:off x="9004851" y="5300643"/>
              <a:ext cx="100404" cy="612835"/>
            </a:xfrm>
            <a:prstGeom prst="upArrow">
              <a:avLst/>
            </a:prstGeom>
            <a:solidFill>
              <a:srgbClr val="CC00CC"/>
            </a:solidFill>
            <a:ln>
              <a:solidFill>
                <a:srgbClr val="CC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55E5120C-BEE0-4FA5-AEEA-9858843210B5}"/>
                </a:ext>
              </a:extLst>
            </p:cNvPr>
            <p:cNvSpPr txBox="1"/>
            <p:nvPr/>
          </p:nvSpPr>
          <p:spPr>
            <a:xfrm>
              <a:off x="8305446" y="5911240"/>
              <a:ext cx="23598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  <a:sym typeface="Wingdings" panose="05000000000000000000" pitchFamily="2" charset="2"/>
                </a:rPr>
                <a:t> </a:t>
              </a:r>
              <a:r>
                <a:rPr kumimoji="0" lang="en-US" altLang="zh-CN" sz="18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addAfter</a:t>
              </a:r>
              <a:r>
                <a:rPr kumimoji="0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C00CC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(‘is’, ‘white’)</a:t>
              </a:r>
              <a:endPara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3" name="椭圆 62">
            <a:extLst>
              <a:ext uri="{FF2B5EF4-FFF2-40B4-BE49-F238E27FC236}">
                <a16:creationId xmlns:a16="http://schemas.microsoft.com/office/drawing/2014/main" id="{2923281A-E2D9-420B-B16C-E65B0B42EDC5}"/>
              </a:ext>
            </a:extLst>
          </p:cNvPr>
          <p:cNvSpPr/>
          <p:nvPr/>
        </p:nvSpPr>
        <p:spPr>
          <a:xfrm>
            <a:off x="8407396" y="1860708"/>
            <a:ext cx="2269414" cy="1402648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4" name="箭头: 下弧形 63">
            <a:extLst>
              <a:ext uri="{FF2B5EF4-FFF2-40B4-BE49-F238E27FC236}">
                <a16:creationId xmlns:a16="http://schemas.microsoft.com/office/drawing/2014/main" id="{80B58906-3789-4784-B111-11327BD38945}"/>
              </a:ext>
            </a:extLst>
          </p:cNvPr>
          <p:cNvSpPr/>
          <p:nvPr/>
        </p:nvSpPr>
        <p:spPr>
          <a:xfrm rot="10800000">
            <a:off x="610765" y="1754241"/>
            <a:ext cx="8062856" cy="645781"/>
          </a:xfrm>
          <a:prstGeom prst="curved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6" name="椭圆 65">
            <a:extLst>
              <a:ext uri="{FF2B5EF4-FFF2-40B4-BE49-F238E27FC236}">
                <a16:creationId xmlns:a16="http://schemas.microsoft.com/office/drawing/2014/main" id="{383CA150-129A-4A56-956E-A670AEBD4F5F}"/>
              </a:ext>
            </a:extLst>
          </p:cNvPr>
          <p:cNvSpPr/>
          <p:nvPr/>
        </p:nvSpPr>
        <p:spPr>
          <a:xfrm>
            <a:off x="8397206" y="4959772"/>
            <a:ext cx="2320386" cy="133301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8" name="箭头: 下弧形 67">
            <a:extLst>
              <a:ext uri="{FF2B5EF4-FFF2-40B4-BE49-F238E27FC236}">
                <a16:creationId xmlns:a16="http://schemas.microsoft.com/office/drawing/2014/main" id="{45F9ABC5-7373-46D5-92AF-0ADDCDD59F9A}"/>
              </a:ext>
            </a:extLst>
          </p:cNvPr>
          <p:cNvSpPr/>
          <p:nvPr/>
        </p:nvSpPr>
        <p:spPr>
          <a:xfrm rot="10800000" flipV="1">
            <a:off x="441468" y="5801413"/>
            <a:ext cx="8180199" cy="645781"/>
          </a:xfrm>
          <a:prstGeom prst="curvedUpArrow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0BBD1E-1482-4432-AD92-77BD15EE48D6}"/>
              </a:ext>
            </a:extLst>
          </p:cNvPr>
          <p:cNvSpPr txBox="1"/>
          <p:nvPr/>
        </p:nvSpPr>
        <p:spPr>
          <a:xfrm>
            <a:off x="4066380" y="1671037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       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544B3DB5-DB45-46B4-BEE9-6067F142FB39}"/>
              </a:ext>
            </a:extLst>
          </p:cNvPr>
          <p:cNvSpPr txBox="1"/>
          <p:nvPr/>
        </p:nvSpPr>
        <p:spPr>
          <a:xfrm>
            <a:off x="6378683" y="1670765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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3F1DC416-8BDB-4DE7-BACE-FEDDC17D6DE9}"/>
              </a:ext>
            </a:extLst>
          </p:cNvPr>
          <p:cNvSpPr txBox="1"/>
          <p:nvPr/>
        </p:nvSpPr>
        <p:spPr>
          <a:xfrm>
            <a:off x="2873341" y="1671942"/>
            <a:ext cx="50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7E4EEE53-D975-4C72-8565-4639D56BED02}"/>
              </a:ext>
            </a:extLst>
          </p:cNvPr>
          <p:cNvSpPr txBox="1"/>
          <p:nvPr/>
        </p:nvSpPr>
        <p:spPr>
          <a:xfrm>
            <a:off x="4158161" y="5966534"/>
            <a:ext cx="1737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       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E91E6052-3C0F-4822-B9A8-42DF1307562B}"/>
              </a:ext>
            </a:extLst>
          </p:cNvPr>
          <p:cNvSpPr txBox="1"/>
          <p:nvPr/>
        </p:nvSpPr>
        <p:spPr>
          <a:xfrm>
            <a:off x="6428594" y="5956073"/>
            <a:ext cx="596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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CF5F1EAF-21D7-4646-A339-6AFF8A759112}"/>
              </a:ext>
            </a:extLst>
          </p:cNvPr>
          <p:cNvSpPr txBox="1"/>
          <p:nvPr/>
        </p:nvSpPr>
        <p:spPr>
          <a:xfrm>
            <a:off x="2914430" y="5978387"/>
            <a:ext cx="505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</a:t>
            </a:r>
            <a:endParaRPr kumimoji="0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1B8AE6DB-575F-45FA-9D00-B6A9DD2EC56C}"/>
              </a:ext>
            </a:extLst>
          </p:cNvPr>
          <p:cNvSpPr txBox="1"/>
          <p:nvPr/>
        </p:nvSpPr>
        <p:spPr>
          <a:xfrm>
            <a:off x="10834498" y="2226278"/>
            <a:ext cx="13123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600" b="0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cat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dog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black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white’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30CA08BD-412F-4F11-80BA-56BCDBB0C202}"/>
              </a:ext>
            </a:extLst>
          </p:cNvPr>
          <p:cNvSpPr txBox="1"/>
          <p:nvPr/>
        </p:nvSpPr>
        <p:spPr>
          <a:xfrm>
            <a:off x="10891617" y="2473821"/>
            <a:ext cx="8068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black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08F09EAC-E07C-4C2F-AB9E-970AEC3F36DF}"/>
              </a:ext>
            </a:extLst>
          </p:cNvPr>
          <p:cNvSpPr txBox="1"/>
          <p:nvPr/>
        </p:nvSpPr>
        <p:spPr>
          <a:xfrm>
            <a:off x="11541141" y="2226842"/>
            <a:ext cx="533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dog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ED9AC610-C0FF-4D3F-8657-6382A8A10035}"/>
              </a:ext>
            </a:extLst>
          </p:cNvPr>
          <p:cNvSpPr txBox="1"/>
          <p:nvPr/>
        </p:nvSpPr>
        <p:spPr>
          <a:xfrm>
            <a:off x="10813623" y="5443086"/>
            <a:ext cx="1312350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600" b="0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cat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dog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black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white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0B9492C6-362F-4F95-81AC-5AC9DCBEA3A2}"/>
              </a:ext>
            </a:extLst>
          </p:cNvPr>
          <p:cNvSpPr txBox="1"/>
          <p:nvPr/>
        </p:nvSpPr>
        <p:spPr>
          <a:xfrm>
            <a:off x="11350756" y="5684020"/>
            <a:ext cx="806847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white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9FBCC3FA-FD35-417A-AD90-62DBF9F4303D}"/>
              </a:ext>
            </a:extLst>
          </p:cNvPr>
          <p:cNvSpPr txBox="1"/>
          <p:nvPr/>
        </p:nvSpPr>
        <p:spPr>
          <a:xfrm>
            <a:off x="11173739" y="5445766"/>
            <a:ext cx="533736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C00CC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cat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CC00CC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16AF8158-567B-4E07-B06A-FC50FB8F8487}"/>
              </a:ext>
            </a:extLst>
          </p:cNvPr>
          <p:cNvGrpSpPr/>
          <p:nvPr/>
        </p:nvGrpSpPr>
        <p:grpSpPr>
          <a:xfrm>
            <a:off x="4642972" y="1934308"/>
            <a:ext cx="627426" cy="393169"/>
            <a:chOff x="4642972" y="1934308"/>
            <a:chExt cx="627426" cy="393169"/>
          </a:xfrm>
        </p:grpSpPr>
        <p:sp>
          <p:nvSpPr>
            <p:cNvPr id="14" name="箭头: 右 13">
              <a:extLst>
                <a:ext uri="{FF2B5EF4-FFF2-40B4-BE49-F238E27FC236}">
                  <a16:creationId xmlns:a16="http://schemas.microsoft.com/office/drawing/2014/main" id="{C15E23F7-01EC-4BF1-A9EE-5C1A54B8073B}"/>
                </a:ext>
              </a:extLst>
            </p:cNvPr>
            <p:cNvSpPr/>
            <p:nvPr/>
          </p:nvSpPr>
          <p:spPr>
            <a:xfrm>
              <a:off x="4642972" y="1934308"/>
              <a:ext cx="627426" cy="86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11F5844D-4F75-4D7E-8076-9BF34090E197}"/>
                </a:ext>
              </a:extLst>
            </p:cNvPr>
            <p:cNvSpPr txBox="1"/>
            <p:nvPr/>
          </p:nvSpPr>
          <p:spPr>
            <a:xfrm>
              <a:off x="4731896" y="1958145"/>
              <a:ext cx="505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po</a:t>
              </a:r>
              <a:endParaRPr lang="zh-CN" altLang="en-US" b="1" dirty="0"/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5509DD6E-7036-40FA-9A16-BE297D9452F0}"/>
              </a:ext>
            </a:extLst>
          </p:cNvPr>
          <p:cNvGrpSpPr/>
          <p:nvPr/>
        </p:nvGrpSpPr>
        <p:grpSpPr>
          <a:xfrm>
            <a:off x="5499627" y="1949396"/>
            <a:ext cx="1367100" cy="391155"/>
            <a:chOff x="4383459" y="1934308"/>
            <a:chExt cx="1367100" cy="391155"/>
          </a:xfrm>
        </p:grpSpPr>
        <p:sp>
          <p:nvSpPr>
            <p:cNvPr id="99" name="箭头: 右 98">
              <a:extLst>
                <a:ext uri="{FF2B5EF4-FFF2-40B4-BE49-F238E27FC236}">
                  <a16:creationId xmlns:a16="http://schemas.microsoft.com/office/drawing/2014/main" id="{84489800-3748-4A5B-ABE7-48A438A5A034}"/>
                </a:ext>
              </a:extLst>
            </p:cNvPr>
            <p:cNvSpPr/>
            <p:nvPr/>
          </p:nvSpPr>
          <p:spPr>
            <a:xfrm>
              <a:off x="4642972" y="1934308"/>
              <a:ext cx="627426" cy="86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00266DE2-88BC-4426-9DB9-336315798F0D}"/>
                </a:ext>
              </a:extLst>
            </p:cNvPr>
            <p:cNvSpPr txBox="1"/>
            <p:nvPr/>
          </p:nvSpPr>
          <p:spPr>
            <a:xfrm>
              <a:off x="4383459" y="2017686"/>
              <a:ext cx="1367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conf-resolving</a:t>
              </a:r>
              <a:endParaRPr lang="zh-CN" altLang="en-US" b="1" dirty="0"/>
            </a:p>
          </p:txBody>
        </p:sp>
      </p:grpSp>
      <p:grpSp>
        <p:nvGrpSpPr>
          <p:cNvPr id="101" name="组合 100">
            <a:extLst>
              <a:ext uri="{FF2B5EF4-FFF2-40B4-BE49-F238E27FC236}">
                <a16:creationId xmlns:a16="http://schemas.microsoft.com/office/drawing/2014/main" id="{51A55EB2-7723-4174-8271-2C804ADEC83A}"/>
              </a:ext>
            </a:extLst>
          </p:cNvPr>
          <p:cNvGrpSpPr/>
          <p:nvPr/>
        </p:nvGrpSpPr>
        <p:grpSpPr>
          <a:xfrm>
            <a:off x="3179401" y="1929939"/>
            <a:ext cx="1367100" cy="391155"/>
            <a:chOff x="4383459" y="1934308"/>
            <a:chExt cx="1367100" cy="391155"/>
          </a:xfrm>
        </p:grpSpPr>
        <p:sp>
          <p:nvSpPr>
            <p:cNvPr id="102" name="箭头: 右 101">
              <a:extLst>
                <a:ext uri="{FF2B5EF4-FFF2-40B4-BE49-F238E27FC236}">
                  <a16:creationId xmlns:a16="http://schemas.microsoft.com/office/drawing/2014/main" id="{736022EE-A288-4C9B-81B1-E741FDDE6F16}"/>
                </a:ext>
              </a:extLst>
            </p:cNvPr>
            <p:cNvSpPr/>
            <p:nvPr/>
          </p:nvSpPr>
          <p:spPr>
            <a:xfrm>
              <a:off x="4642972" y="1934308"/>
              <a:ext cx="627426" cy="86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BD7B3A46-2B74-4FBE-9332-B0A6472852E8}"/>
                </a:ext>
              </a:extLst>
            </p:cNvPr>
            <p:cNvSpPr txBox="1"/>
            <p:nvPr/>
          </p:nvSpPr>
          <p:spPr>
            <a:xfrm>
              <a:off x="4383459" y="2017686"/>
              <a:ext cx="1367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conf-resolving</a:t>
              </a:r>
              <a:endParaRPr lang="zh-CN" altLang="en-US" b="1" dirty="0"/>
            </a:p>
          </p:txBody>
        </p:sp>
      </p:grpSp>
      <p:grpSp>
        <p:nvGrpSpPr>
          <p:cNvPr id="104" name="组合 103">
            <a:extLst>
              <a:ext uri="{FF2B5EF4-FFF2-40B4-BE49-F238E27FC236}">
                <a16:creationId xmlns:a16="http://schemas.microsoft.com/office/drawing/2014/main" id="{42E39808-9CBF-4D0C-BD29-7774269444B8}"/>
              </a:ext>
            </a:extLst>
          </p:cNvPr>
          <p:cNvGrpSpPr/>
          <p:nvPr/>
        </p:nvGrpSpPr>
        <p:grpSpPr>
          <a:xfrm>
            <a:off x="4693406" y="6235054"/>
            <a:ext cx="627426" cy="393169"/>
            <a:chOff x="4642972" y="1934308"/>
            <a:chExt cx="627426" cy="393169"/>
          </a:xfrm>
        </p:grpSpPr>
        <p:sp>
          <p:nvSpPr>
            <p:cNvPr id="105" name="箭头: 右 104">
              <a:extLst>
                <a:ext uri="{FF2B5EF4-FFF2-40B4-BE49-F238E27FC236}">
                  <a16:creationId xmlns:a16="http://schemas.microsoft.com/office/drawing/2014/main" id="{78F3AAAE-FD20-45E9-A6E4-DBB717F42485}"/>
                </a:ext>
              </a:extLst>
            </p:cNvPr>
            <p:cNvSpPr/>
            <p:nvPr/>
          </p:nvSpPr>
          <p:spPr>
            <a:xfrm>
              <a:off x="4642972" y="1934308"/>
              <a:ext cx="627426" cy="86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文本框 105">
              <a:extLst>
                <a:ext uri="{FF2B5EF4-FFF2-40B4-BE49-F238E27FC236}">
                  <a16:creationId xmlns:a16="http://schemas.microsoft.com/office/drawing/2014/main" id="{E1DC02C4-F950-4281-8FEE-53D6E36DDE87}"/>
                </a:ext>
              </a:extLst>
            </p:cNvPr>
            <p:cNvSpPr txBox="1"/>
            <p:nvPr/>
          </p:nvSpPr>
          <p:spPr>
            <a:xfrm>
              <a:off x="4731896" y="1958145"/>
              <a:ext cx="505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po</a:t>
              </a:r>
              <a:endParaRPr lang="zh-CN" altLang="en-US" b="1" dirty="0"/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FF8E8E56-85E5-4744-8678-FD237B79601E}"/>
              </a:ext>
            </a:extLst>
          </p:cNvPr>
          <p:cNvGrpSpPr/>
          <p:nvPr/>
        </p:nvGrpSpPr>
        <p:grpSpPr>
          <a:xfrm>
            <a:off x="5560523" y="6254103"/>
            <a:ext cx="1367100" cy="391155"/>
            <a:chOff x="4383459" y="1934308"/>
            <a:chExt cx="1367100" cy="391155"/>
          </a:xfrm>
        </p:grpSpPr>
        <p:sp>
          <p:nvSpPr>
            <p:cNvPr id="108" name="箭头: 右 107">
              <a:extLst>
                <a:ext uri="{FF2B5EF4-FFF2-40B4-BE49-F238E27FC236}">
                  <a16:creationId xmlns:a16="http://schemas.microsoft.com/office/drawing/2014/main" id="{A72680D0-DA7F-44B9-A932-19255D7421DE}"/>
                </a:ext>
              </a:extLst>
            </p:cNvPr>
            <p:cNvSpPr/>
            <p:nvPr/>
          </p:nvSpPr>
          <p:spPr>
            <a:xfrm>
              <a:off x="4642972" y="1934308"/>
              <a:ext cx="627426" cy="86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61DE6EF7-F208-4079-BE4B-E85C5C71D9ED}"/>
                </a:ext>
              </a:extLst>
            </p:cNvPr>
            <p:cNvSpPr txBox="1"/>
            <p:nvPr/>
          </p:nvSpPr>
          <p:spPr>
            <a:xfrm>
              <a:off x="4383459" y="2017686"/>
              <a:ext cx="1367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conf-resolving</a:t>
              </a:r>
              <a:endParaRPr lang="zh-CN" altLang="en-US" b="1" dirty="0"/>
            </a:p>
          </p:txBody>
        </p:sp>
      </p:grpSp>
      <p:grpSp>
        <p:nvGrpSpPr>
          <p:cNvPr id="110" name="组合 109">
            <a:extLst>
              <a:ext uri="{FF2B5EF4-FFF2-40B4-BE49-F238E27FC236}">
                <a16:creationId xmlns:a16="http://schemas.microsoft.com/office/drawing/2014/main" id="{C226E058-197F-4B13-80CE-9E2414A0635E}"/>
              </a:ext>
            </a:extLst>
          </p:cNvPr>
          <p:cNvGrpSpPr/>
          <p:nvPr/>
        </p:nvGrpSpPr>
        <p:grpSpPr>
          <a:xfrm>
            <a:off x="3259921" y="6244201"/>
            <a:ext cx="1367100" cy="391155"/>
            <a:chOff x="4383459" y="1934308"/>
            <a:chExt cx="1367100" cy="391155"/>
          </a:xfrm>
        </p:grpSpPr>
        <p:sp>
          <p:nvSpPr>
            <p:cNvPr id="111" name="箭头: 右 110">
              <a:extLst>
                <a:ext uri="{FF2B5EF4-FFF2-40B4-BE49-F238E27FC236}">
                  <a16:creationId xmlns:a16="http://schemas.microsoft.com/office/drawing/2014/main" id="{3A1C0DF0-0AF2-4D30-A3FC-75DC9AADB708}"/>
                </a:ext>
              </a:extLst>
            </p:cNvPr>
            <p:cNvSpPr/>
            <p:nvPr/>
          </p:nvSpPr>
          <p:spPr>
            <a:xfrm>
              <a:off x="4642972" y="1934308"/>
              <a:ext cx="627426" cy="8611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7A752EAF-F6FD-48B7-8059-ECF43A6CD76F}"/>
                </a:ext>
              </a:extLst>
            </p:cNvPr>
            <p:cNvSpPr txBox="1"/>
            <p:nvPr/>
          </p:nvSpPr>
          <p:spPr>
            <a:xfrm>
              <a:off x="4383459" y="2017686"/>
              <a:ext cx="1367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conf-resolving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02960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5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000"/>
                            </p:stCondLst>
                            <p:childTnLst>
                              <p:par>
                                <p:cTn id="1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5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7" grpId="0"/>
      <p:bldP spid="28" grpId="0"/>
      <p:bldP spid="29" grpId="0"/>
      <p:bldP spid="31" grpId="0"/>
      <p:bldP spid="32" grpId="0"/>
      <p:bldP spid="35" grpId="0"/>
      <p:bldP spid="38" grpId="0"/>
      <p:bldP spid="47" grpId="0" animBg="1"/>
      <p:bldP spid="52" grpId="0" animBg="1"/>
      <p:bldP spid="57" grpId="0"/>
      <p:bldP spid="60" grpId="0"/>
      <p:bldP spid="65" grpId="0"/>
      <p:bldP spid="63" grpId="0" animBg="1"/>
      <p:bldP spid="64" grpId="0" animBg="1"/>
      <p:bldP spid="66" grpId="0" animBg="1"/>
      <p:bldP spid="68" grpId="0" animBg="1"/>
      <p:bldP spid="15" grpId="0"/>
      <p:bldP spid="71" grpId="0"/>
      <p:bldP spid="72" grpId="0"/>
      <p:bldP spid="73" grpId="0"/>
      <p:bldP spid="74" grpId="0"/>
      <p:bldP spid="81" grpId="0"/>
      <p:bldP spid="85" grpId="0"/>
      <p:bldP spid="86" grpId="0"/>
      <p:bldP spid="87" grpId="0"/>
      <p:bldP spid="89" grpId="0"/>
      <p:bldP spid="91" grpId="0"/>
      <p:bldP spid="9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163FAB2-DDED-4438-BBE6-5BF66123D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555" y="5455809"/>
            <a:ext cx="4480948" cy="987638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AE5F150-475D-4880-83B1-7EA0209A3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3634" y="1887045"/>
            <a:ext cx="4474852" cy="963251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CC85BA5-AA33-4427-8151-945C6FBFA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43" y="365125"/>
            <a:ext cx="10885068" cy="1325563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Different nodes may observe different abstract execution orders, but </a:t>
            </a:r>
            <a:r>
              <a:rPr lang="en-US" altLang="zh-CN" sz="3200" dirty="0">
                <a:solidFill>
                  <a:srgbClr val="FF0000"/>
                </a:solidFill>
              </a:rPr>
              <a:t>conflicting operations should follow the same abstract order (to ensure SEC)</a:t>
            </a:r>
            <a:endParaRPr lang="zh-CN" altLang="en-US" sz="3200" dirty="0">
              <a:solidFill>
                <a:srgbClr val="FF0000"/>
              </a:solidFill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9754828-6C7D-47E5-A721-1E3D65B08B03}"/>
              </a:ext>
            </a:extLst>
          </p:cNvPr>
          <p:cNvCxnSpPr>
            <a:cxnSpLocks/>
          </p:cNvCxnSpPr>
          <p:nvPr/>
        </p:nvCxnSpPr>
        <p:spPr>
          <a:xfrm>
            <a:off x="656142" y="3440153"/>
            <a:ext cx="1095513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A5EEDAC-F725-46FD-B8FC-5F43AB43620A}"/>
              </a:ext>
            </a:extLst>
          </p:cNvPr>
          <p:cNvCxnSpPr>
            <a:cxnSpLocks/>
          </p:cNvCxnSpPr>
          <p:nvPr/>
        </p:nvCxnSpPr>
        <p:spPr>
          <a:xfrm>
            <a:off x="685224" y="4789328"/>
            <a:ext cx="1092605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73545240-8D2C-4A69-9846-2DAAC2CB4A65}"/>
              </a:ext>
            </a:extLst>
          </p:cNvPr>
          <p:cNvGrpSpPr/>
          <p:nvPr/>
        </p:nvGrpSpPr>
        <p:grpSpPr>
          <a:xfrm>
            <a:off x="523652" y="2931859"/>
            <a:ext cx="3081417" cy="584494"/>
            <a:chOff x="471400" y="3306327"/>
            <a:chExt cx="3081417" cy="584494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6C4EE8A-B7CC-42C1-9B8C-43076D1A5564}"/>
                </a:ext>
              </a:extLst>
            </p:cNvPr>
            <p:cNvSpPr/>
            <p:nvPr/>
          </p:nvSpPr>
          <p:spPr>
            <a:xfrm>
              <a:off x="1758908" y="3746041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6C581123-EAE6-4AA6-9E42-EB4F50CCCF62}"/>
                </a:ext>
              </a:extLst>
            </p:cNvPr>
            <p:cNvSpPr txBox="1"/>
            <p:nvPr/>
          </p:nvSpPr>
          <p:spPr>
            <a:xfrm>
              <a:off x="471400" y="3306327"/>
              <a:ext cx="30814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ym typeface="Wingdings" panose="05000000000000000000" pitchFamily="2" charset="2"/>
                </a:rPr>
                <a:t></a:t>
              </a:r>
              <a:r>
                <a:rPr lang="en-US" altLang="zh-CN" sz="2000" b="1" dirty="0">
                  <a:solidFill>
                    <a:srgbClr val="0000FF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zh-CN" sz="20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(‘my’, ‘cat’,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4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)</a:t>
              </a:r>
              <a:endParaRPr lang="zh-CN" altLang="en-US" sz="2000" dirty="0"/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3BE3E90B-7A77-4873-9249-BA435E6FFE8C}"/>
              </a:ext>
            </a:extLst>
          </p:cNvPr>
          <p:cNvGrpSpPr/>
          <p:nvPr/>
        </p:nvGrpSpPr>
        <p:grpSpPr>
          <a:xfrm>
            <a:off x="497857" y="4706549"/>
            <a:ext cx="3021276" cy="537152"/>
            <a:chOff x="445605" y="5081017"/>
            <a:chExt cx="3021276" cy="537152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5C0A264E-398D-4947-BACF-FD96C1916E35}"/>
                </a:ext>
              </a:extLst>
            </p:cNvPr>
            <p:cNvSpPr/>
            <p:nvPr/>
          </p:nvSpPr>
          <p:spPr>
            <a:xfrm>
              <a:off x="1910048" y="5081017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07736F84-3E4D-4B92-B6E3-49A9024A8DC6}"/>
                </a:ext>
              </a:extLst>
            </p:cNvPr>
            <p:cNvSpPr txBox="1"/>
            <p:nvPr/>
          </p:nvSpPr>
          <p:spPr>
            <a:xfrm>
              <a:off x="445605" y="5218059"/>
              <a:ext cx="30212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ym typeface="Wingdings" panose="05000000000000000000" pitchFamily="2" charset="2"/>
                </a:rPr>
                <a:t></a:t>
              </a:r>
              <a:r>
                <a:rPr lang="en-US" altLang="zh-CN" sz="2000" b="1" dirty="0">
                  <a:solidFill>
                    <a:srgbClr val="0000FF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zh-CN" sz="20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(‘is’, ‘black’,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12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)</a:t>
              </a:r>
              <a:endParaRPr lang="zh-CN" altLang="en-US" sz="2000" dirty="0"/>
            </a:p>
          </p:txBody>
        </p:sp>
      </p:grp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79F8F04-E5D0-43E5-B040-80D725A7A624}"/>
              </a:ext>
            </a:extLst>
          </p:cNvPr>
          <p:cNvCxnSpPr>
            <a:cxnSpLocks/>
            <a:stCxn id="16" idx="5"/>
            <a:endCxn id="23" idx="1"/>
          </p:cNvCxnSpPr>
          <p:nvPr/>
        </p:nvCxnSpPr>
        <p:spPr>
          <a:xfrm>
            <a:off x="1934737" y="3495150"/>
            <a:ext cx="5595734" cy="1246049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4EC4CF94-E242-4B02-80AA-B0B4BB013113}"/>
              </a:ext>
            </a:extLst>
          </p:cNvPr>
          <p:cNvCxnSpPr>
            <a:cxnSpLocks/>
            <a:stCxn id="19" idx="7"/>
            <a:endCxn id="24" idx="3"/>
          </p:cNvCxnSpPr>
          <p:nvPr/>
        </p:nvCxnSpPr>
        <p:spPr>
          <a:xfrm flipV="1">
            <a:off x="2085877" y="3509879"/>
            <a:ext cx="5259358" cy="1217873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>
            <a:extLst>
              <a:ext uri="{FF2B5EF4-FFF2-40B4-BE49-F238E27FC236}">
                <a16:creationId xmlns:a16="http://schemas.microsoft.com/office/drawing/2014/main" id="{446E1E46-8D00-449D-8620-028578868FA9}"/>
              </a:ext>
            </a:extLst>
          </p:cNvPr>
          <p:cNvSpPr/>
          <p:nvPr/>
        </p:nvSpPr>
        <p:spPr>
          <a:xfrm>
            <a:off x="7509268" y="4719996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4AAD6FE6-CA9C-441C-8CC7-B226EAAFB84F}"/>
              </a:ext>
            </a:extLst>
          </p:cNvPr>
          <p:cNvSpPr/>
          <p:nvPr/>
        </p:nvSpPr>
        <p:spPr>
          <a:xfrm>
            <a:off x="7324032" y="3386302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EAED77-A8AD-4B7C-8CDA-8772B20836B9}"/>
              </a:ext>
            </a:extLst>
          </p:cNvPr>
          <p:cNvSpPr txBox="1"/>
          <p:nvPr/>
        </p:nvSpPr>
        <p:spPr>
          <a:xfrm>
            <a:off x="188615" y="321872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DDA64A0-F714-4962-83E8-7B7DF84AC05C}"/>
              </a:ext>
            </a:extLst>
          </p:cNvPr>
          <p:cNvSpPr txBox="1"/>
          <p:nvPr/>
        </p:nvSpPr>
        <p:spPr>
          <a:xfrm>
            <a:off x="192458" y="4555100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C1C289F-1DE9-46D4-AD72-DB51525CE957}"/>
              </a:ext>
            </a:extLst>
          </p:cNvPr>
          <p:cNvSpPr txBox="1"/>
          <p:nvPr/>
        </p:nvSpPr>
        <p:spPr>
          <a:xfrm>
            <a:off x="433872" y="3481049"/>
            <a:ext cx="140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Symbol" panose="05050102010706020507" pitchFamily="18" charset="2"/>
              </a:rPr>
              <a:t>‘my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is</a:t>
            </a:r>
            <a:r>
              <a:rPr lang="en-US" altLang="zh-CN" b="1" dirty="0">
                <a:solidFill>
                  <a:schemeClr val="accent2"/>
                </a:solidFill>
              </a:rPr>
              <a:t>10</a:t>
            </a:r>
            <a:r>
              <a:rPr lang="en-US" altLang="zh-CN" dirty="0">
                <a:sym typeface="Symbol" panose="05050102010706020507" pitchFamily="18" charset="2"/>
              </a:rPr>
              <a:t>’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EEFBD60D-EBE3-4DA0-9F92-7B3B6FCD23F5}"/>
              </a:ext>
            </a:extLst>
          </p:cNvPr>
          <p:cNvSpPr txBox="1"/>
          <p:nvPr/>
        </p:nvSpPr>
        <p:spPr>
          <a:xfrm>
            <a:off x="9597462" y="4438443"/>
            <a:ext cx="224026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Symbol" panose="05050102010706020507" pitchFamily="18" charset="2"/>
              </a:rPr>
              <a:t>‘my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cat</a:t>
            </a:r>
            <a:r>
              <a:rPr lang="en-US" altLang="zh-CN" b="1" dirty="0">
                <a:solidFill>
                  <a:schemeClr val="accent2"/>
                </a:solidFill>
              </a:rPr>
              <a:t>4 </a:t>
            </a:r>
            <a:r>
              <a:rPr lang="en-US" altLang="zh-CN" dirty="0">
                <a:sym typeface="Symbol" panose="05050102010706020507" pitchFamily="18" charset="2"/>
              </a:rPr>
              <a:t>dog</a:t>
            </a:r>
            <a:r>
              <a:rPr lang="en-US" altLang="zh-CN" b="1" dirty="0">
                <a:solidFill>
                  <a:schemeClr val="accent2"/>
                </a:solidFill>
              </a:rPr>
              <a:t>8 </a:t>
            </a:r>
            <a:r>
              <a:rPr lang="en-US" altLang="zh-CN" dirty="0">
                <a:sym typeface="Symbol" panose="05050102010706020507" pitchFamily="18" charset="2"/>
              </a:rPr>
              <a:t>is</a:t>
            </a:r>
            <a:r>
              <a:rPr lang="en-US" altLang="zh-CN" b="1" dirty="0">
                <a:solidFill>
                  <a:schemeClr val="accent2"/>
                </a:solidFill>
              </a:rPr>
              <a:t>10 </a:t>
            </a:r>
            <a:r>
              <a:rPr lang="en-US" altLang="zh-CN" dirty="0">
                <a:sym typeface="Symbol" panose="05050102010706020507" pitchFamily="18" charset="2"/>
              </a:rPr>
              <a:t>black</a:t>
            </a:r>
            <a:r>
              <a:rPr lang="en-US" altLang="zh-CN" b="1" dirty="0">
                <a:solidFill>
                  <a:schemeClr val="accent2"/>
                </a:solidFill>
              </a:rPr>
              <a:t>12 </a:t>
            </a:r>
            <a:r>
              <a:rPr lang="en-US" altLang="zh-CN" dirty="0">
                <a:sym typeface="Symbol" panose="05050102010706020507" pitchFamily="18" charset="2"/>
              </a:rPr>
              <a:t>white</a:t>
            </a:r>
            <a:r>
              <a:rPr lang="en-US" altLang="zh-CN" b="1" dirty="0">
                <a:solidFill>
                  <a:schemeClr val="accent2"/>
                </a:solidFill>
              </a:rPr>
              <a:t>14</a:t>
            </a:r>
            <a:r>
              <a:rPr lang="en-US" altLang="zh-CN" dirty="0">
                <a:sym typeface="Symbol" panose="05050102010706020507" pitchFamily="18" charset="2"/>
              </a:rPr>
              <a:t>’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5FAFE67-09BF-4CA9-9D88-73810DC4C30A}"/>
              </a:ext>
            </a:extLst>
          </p:cNvPr>
          <p:cNvSpPr txBox="1"/>
          <p:nvPr/>
        </p:nvSpPr>
        <p:spPr>
          <a:xfrm>
            <a:off x="2377134" y="3468497"/>
            <a:ext cx="181316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Symbol" panose="05050102010706020507" pitchFamily="18" charset="2"/>
              </a:rPr>
              <a:t>‘my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cat</a:t>
            </a:r>
            <a:r>
              <a:rPr lang="en-US" altLang="zh-CN" b="1" dirty="0">
                <a:solidFill>
                  <a:schemeClr val="accent2"/>
                </a:solidFill>
              </a:rPr>
              <a:t>4 </a:t>
            </a:r>
            <a:r>
              <a:rPr lang="en-US" altLang="zh-CN" dirty="0">
                <a:sym typeface="Symbol" panose="05050102010706020507" pitchFamily="18" charset="2"/>
              </a:rPr>
              <a:t>is</a:t>
            </a:r>
            <a:r>
              <a:rPr lang="en-US" altLang="zh-CN" b="1" dirty="0">
                <a:solidFill>
                  <a:schemeClr val="accent2"/>
                </a:solidFill>
              </a:rPr>
              <a:t>10</a:t>
            </a:r>
            <a:r>
              <a:rPr lang="en-US" altLang="zh-CN" dirty="0">
                <a:sym typeface="Symbol" panose="05050102010706020507" pitchFamily="18" charset="2"/>
              </a:rPr>
              <a:t>’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F803676-BC4E-4F74-99D9-A6355B33E4EB}"/>
              </a:ext>
            </a:extLst>
          </p:cNvPr>
          <p:cNvSpPr txBox="1"/>
          <p:nvPr/>
        </p:nvSpPr>
        <p:spPr>
          <a:xfrm>
            <a:off x="2271113" y="4387019"/>
            <a:ext cx="234072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Symbol" panose="05050102010706020507" pitchFamily="18" charset="2"/>
              </a:rPr>
              <a:t>‘my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is</a:t>
            </a:r>
            <a:r>
              <a:rPr lang="en-US" altLang="zh-CN" b="1" dirty="0">
                <a:solidFill>
                  <a:schemeClr val="accent2"/>
                </a:solidFill>
              </a:rPr>
              <a:t>10 </a:t>
            </a:r>
            <a:r>
              <a:rPr lang="en-US" altLang="zh-CN" dirty="0">
                <a:sym typeface="Symbol" panose="05050102010706020507" pitchFamily="18" charset="2"/>
              </a:rPr>
              <a:t>black</a:t>
            </a:r>
            <a:r>
              <a:rPr lang="en-US" altLang="zh-CN" b="1" dirty="0">
                <a:solidFill>
                  <a:schemeClr val="accent2"/>
                </a:solidFill>
              </a:rPr>
              <a:t>12</a:t>
            </a:r>
            <a:r>
              <a:rPr lang="en-US" altLang="zh-CN" dirty="0">
                <a:sym typeface="Symbol" panose="05050102010706020507" pitchFamily="18" charset="2"/>
              </a:rPr>
              <a:t>’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AE8C938D-11F9-43F6-B03D-724ED76D9BD2}"/>
              </a:ext>
            </a:extLst>
          </p:cNvPr>
          <p:cNvSpPr txBox="1"/>
          <p:nvPr/>
        </p:nvSpPr>
        <p:spPr>
          <a:xfrm>
            <a:off x="458780" y="4387019"/>
            <a:ext cx="14058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‘my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</a:t>
            </a:r>
            <a:r>
              <a:rPr kumimoji="0" lang="en-US" altLang="zh-CN" sz="1800" b="1" i="0" u="none" strike="noStrike" kern="1200" cap="none" spc="0" normalizeH="0" baseline="0" noProof="0" dirty="0">
                <a:ln w="22225">
                  <a:solidFill>
                    <a:srgbClr val="8BC145"/>
                  </a:solidFill>
                  <a:prstDash val="solid"/>
                </a:ln>
                <a:solidFill>
                  <a:srgbClr val="8BC145">
                    <a:lumMod val="40000"/>
                    <a:lumOff val="60000"/>
                  </a:srgb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is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8BC14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10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’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C8FBD989-4E5C-4405-B4E7-18EEEC16D99C}"/>
              </a:ext>
            </a:extLst>
          </p:cNvPr>
          <p:cNvGrpSpPr/>
          <p:nvPr/>
        </p:nvGrpSpPr>
        <p:grpSpPr>
          <a:xfrm>
            <a:off x="3620309" y="4713542"/>
            <a:ext cx="2898550" cy="554999"/>
            <a:chOff x="3568057" y="5088010"/>
            <a:chExt cx="2898550" cy="554999"/>
          </a:xfrm>
        </p:grpSpPr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CC774A0A-E530-4E1F-AF97-87797199EB7C}"/>
                </a:ext>
              </a:extLst>
            </p:cNvPr>
            <p:cNvSpPr/>
            <p:nvPr/>
          </p:nvSpPr>
          <p:spPr>
            <a:xfrm>
              <a:off x="4716418" y="5088010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79BAAAA-B28A-47BA-A74D-78CF7D8B4D90}"/>
                </a:ext>
              </a:extLst>
            </p:cNvPr>
            <p:cNvSpPr txBox="1"/>
            <p:nvPr/>
          </p:nvSpPr>
          <p:spPr>
            <a:xfrm>
              <a:off x="3568057" y="5242899"/>
              <a:ext cx="28985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ym typeface="Wingdings" panose="05000000000000000000" pitchFamily="2" charset="2"/>
                </a:rPr>
                <a:t></a:t>
              </a:r>
              <a:r>
                <a:rPr lang="en-US" altLang="zh-CN" sz="2000" b="1" dirty="0">
                  <a:solidFill>
                    <a:srgbClr val="0000FF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zh-CN" sz="20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(‘my’, ‘dog’,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8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)</a:t>
              </a:r>
              <a:endParaRPr lang="zh-CN" altLang="en-US" sz="2000" dirty="0"/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1249207F-36E4-458C-BC1F-B1993585E4C4}"/>
              </a:ext>
            </a:extLst>
          </p:cNvPr>
          <p:cNvCxnSpPr>
            <a:cxnSpLocks/>
            <a:stCxn id="33" idx="7"/>
            <a:endCxn id="36" idx="3"/>
          </p:cNvCxnSpPr>
          <p:nvPr/>
        </p:nvCxnSpPr>
        <p:spPr>
          <a:xfrm flipV="1">
            <a:off x="4892247" y="3500743"/>
            <a:ext cx="4063330" cy="1234002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椭圆 35">
            <a:extLst>
              <a:ext uri="{FF2B5EF4-FFF2-40B4-BE49-F238E27FC236}">
                <a16:creationId xmlns:a16="http://schemas.microsoft.com/office/drawing/2014/main" id="{288FD2D0-B37C-4EC6-82F4-43759BB6F445}"/>
              </a:ext>
            </a:extLst>
          </p:cNvPr>
          <p:cNvSpPr/>
          <p:nvPr/>
        </p:nvSpPr>
        <p:spPr>
          <a:xfrm>
            <a:off x="8934374" y="3377166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7DF9ADA-19D1-4F88-A4BC-F1A13EACD181}"/>
              </a:ext>
            </a:extLst>
          </p:cNvPr>
          <p:cNvGrpSpPr/>
          <p:nvPr/>
        </p:nvGrpSpPr>
        <p:grpSpPr>
          <a:xfrm>
            <a:off x="3449814" y="2951893"/>
            <a:ext cx="3069430" cy="562484"/>
            <a:chOff x="3397562" y="3326361"/>
            <a:chExt cx="3069430" cy="562484"/>
          </a:xfrm>
        </p:grpSpPr>
        <p:sp>
          <p:nvSpPr>
            <p:cNvPr id="38" name="椭圆 37">
              <a:extLst>
                <a:ext uri="{FF2B5EF4-FFF2-40B4-BE49-F238E27FC236}">
                  <a16:creationId xmlns:a16="http://schemas.microsoft.com/office/drawing/2014/main" id="{862C4E3C-893B-416C-AFFB-369D02260DF3}"/>
                </a:ext>
              </a:extLst>
            </p:cNvPr>
            <p:cNvSpPr/>
            <p:nvPr/>
          </p:nvSpPr>
          <p:spPr>
            <a:xfrm>
              <a:off x="4445940" y="3744065"/>
              <a:ext cx="144780" cy="144780"/>
            </a:xfrm>
            <a:prstGeom prst="ellipse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83E583C4-1A95-4E79-99C8-3769DEE880FC}"/>
                </a:ext>
              </a:extLst>
            </p:cNvPr>
            <p:cNvSpPr txBox="1"/>
            <p:nvPr/>
          </p:nvSpPr>
          <p:spPr>
            <a:xfrm>
              <a:off x="3397562" y="3326361"/>
              <a:ext cx="30694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ym typeface="Wingdings" panose="05000000000000000000" pitchFamily="2" charset="2"/>
                </a:rPr>
                <a:t></a:t>
              </a:r>
              <a:r>
                <a:rPr lang="en-US" altLang="zh-CN" sz="2000" b="1" dirty="0">
                  <a:solidFill>
                    <a:srgbClr val="0000FF"/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zh-CN" sz="2000" b="1" dirty="0" err="1">
                  <a:solidFill>
                    <a:srgbClr val="0000FF"/>
                  </a:solidFill>
                </a:rPr>
                <a:t>addAfter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(‘is’, ‘white’, </a:t>
              </a:r>
              <a:r>
                <a:rPr lang="en-US" altLang="zh-CN" sz="2000" b="1" dirty="0">
                  <a:solidFill>
                    <a:schemeClr val="accent2"/>
                  </a:solidFill>
                </a:rPr>
                <a:t>14</a:t>
              </a:r>
              <a:r>
                <a:rPr lang="en-US" altLang="zh-CN" sz="2000" b="1" dirty="0">
                  <a:solidFill>
                    <a:srgbClr val="0000FF"/>
                  </a:solidFill>
                </a:rPr>
                <a:t>)</a:t>
              </a:r>
              <a:endParaRPr lang="zh-CN" altLang="en-US" sz="2000" dirty="0"/>
            </a:p>
          </p:txBody>
        </p:sp>
      </p:grp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94D108F-3641-4C61-8EC3-696B42B3302F}"/>
              </a:ext>
            </a:extLst>
          </p:cNvPr>
          <p:cNvCxnSpPr>
            <a:cxnSpLocks/>
            <a:stCxn id="38" idx="5"/>
            <a:endCxn id="41" idx="1"/>
          </p:cNvCxnSpPr>
          <p:nvPr/>
        </p:nvCxnSpPr>
        <p:spPr>
          <a:xfrm>
            <a:off x="4621769" y="3493174"/>
            <a:ext cx="4404683" cy="1255781"/>
          </a:xfrm>
          <a:prstGeom prst="straightConnector1">
            <a:avLst/>
          </a:prstGeom>
          <a:ln w="19050">
            <a:solidFill>
              <a:schemeClr val="accent3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椭圆 40">
            <a:extLst>
              <a:ext uri="{FF2B5EF4-FFF2-40B4-BE49-F238E27FC236}">
                <a16:creationId xmlns:a16="http://schemas.microsoft.com/office/drawing/2014/main" id="{9DD47594-1307-4753-B066-9C9801DBE7D9}"/>
              </a:ext>
            </a:extLst>
          </p:cNvPr>
          <p:cNvSpPr/>
          <p:nvPr/>
        </p:nvSpPr>
        <p:spPr>
          <a:xfrm>
            <a:off x="9005249" y="4727752"/>
            <a:ext cx="144780" cy="144780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83EF9AA2-2320-4868-BB39-5816E68F8F96}"/>
              </a:ext>
            </a:extLst>
          </p:cNvPr>
          <p:cNvSpPr txBox="1"/>
          <p:nvPr/>
        </p:nvSpPr>
        <p:spPr>
          <a:xfrm>
            <a:off x="4702116" y="3469506"/>
            <a:ext cx="261695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Symbol" panose="05050102010706020507" pitchFamily="18" charset="2"/>
              </a:rPr>
              <a:t>‘my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cat</a:t>
            </a:r>
            <a:r>
              <a:rPr lang="en-US" altLang="zh-CN" b="1" dirty="0">
                <a:solidFill>
                  <a:schemeClr val="accent2"/>
                </a:solidFill>
              </a:rPr>
              <a:t>4 </a:t>
            </a:r>
            <a:r>
              <a:rPr lang="en-US" altLang="zh-CN" dirty="0">
                <a:sym typeface="Symbol" panose="05050102010706020507" pitchFamily="18" charset="2"/>
              </a:rPr>
              <a:t>is</a:t>
            </a:r>
            <a:r>
              <a:rPr lang="en-US" altLang="zh-CN" b="1" dirty="0">
                <a:solidFill>
                  <a:schemeClr val="accent2"/>
                </a:solidFill>
              </a:rPr>
              <a:t>10 </a:t>
            </a:r>
            <a:r>
              <a:rPr lang="en-US" altLang="zh-CN" dirty="0">
                <a:sym typeface="Symbol" panose="05050102010706020507" pitchFamily="18" charset="2"/>
              </a:rPr>
              <a:t>white</a:t>
            </a:r>
            <a:r>
              <a:rPr lang="en-US" altLang="zh-CN" b="1" dirty="0">
                <a:solidFill>
                  <a:schemeClr val="accent2"/>
                </a:solidFill>
              </a:rPr>
              <a:t>14</a:t>
            </a:r>
            <a:r>
              <a:rPr lang="en-US" altLang="zh-CN" dirty="0">
                <a:sym typeface="Symbol" panose="05050102010706020507" pitchFamily="18" charset="2"/>
              </a:rPr>
              <a:t>’</a:t>
            </a:r>
            <a:endParaRPr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6A16F56-9B7C-4D97-99C3-A5DD4982B5D4}"/>
              </a:ext>
            </a:extLst>
          </p:cNvPr>
          <p:cNvSpPr txBox="1"/>
          <p:nvPr/>
        </p:nvSpPr>
        <p:spPr>
          <a:xfrm>
            <a:off x="4743238" y="4380831"/>
            <a:ext cx="26676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Symbol" panose="05050102010706020507" pitchFamily="18" charset="2"/>
              </a:rPr>
              <a:t>‘my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dog</a:t>
            </a:r>
            <a:r>
              <a:rPr lang="en-US" altLang="zh-CN" b="1" dirty="0">
                <a:solidFill>
                  <a:schemeClr val="accent2"/>
                </a:solidFill>
              </a:rPr>
              <a:t>8 </a:t>
            </a:r>
            <a:r>
              <a:rPr lang="en-US" altLang="zh-CN" dirty="0">
                <a:sym typeface="Symbol" panose="05050102010706020507" pitchFamily="18" charset="2"/>
              </a:rPr>
              <a:t>is</a:t>
            </a:r>
            <a:r>
              <a:rPr lang="en-US" altLang="zh-CN" b="1" dirty="0">
                <a:solidFill>
                  <a:schemeClr val="accent2"/>
                </a:solidFill>
              </a:rPr>
              <a:t>10 </a:t>
            </a:r>
            <a:r>
              <a:rPr lang="en-US" altLang="zh-CN" dirty="0">
                <a:sym typeface="Symbol" panose="05050102010706020507" pitchFamily="18" charset="2"/>
              </a:rPr>
              <a:t>black</a:t>
            </a:r>
            <a:r>
              <a:rPr lang="en-US" altLang="zh-CN" b="1" dirty="0">
                <a:solidFill>
                  <a:schemeClr val="accent2"/>
                </a:solidFill>
              </a:rPr>
              <a:t>12</a:t>
            </a:r>
            <a:r>
              <a:rPr lang="en-US" altLang="zh-CN" dirty="0">
                <a:sym typeface="Symbol" panose="05050102010706020507" pitchFamily="18" charset="2"/>
              </a:rPr>
              <a:t>’</a:t>
            </a:r>
            <a:endParaRPr lang="zh-CN" altLang="en-US" dirty="0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CECDF03-9823-4B6F-83D9-0E8D0A6E18F2}"/>
              </a:ext>
            </a:extLst>
          </p:cNvPr>
          <p:cNvSpPr txBox="1"/>
          <p:nvPr/>
        </p:nvSpPr>
        <p:spPr>
          <a:xfrm>
            <a:off x="9463527" y="3095225"/>
            <a:ext cx="232552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ym typeface="Symbol" panose="05050102010706020507" pitchFamily="18" charset="2"/>
              </a:rPr>
              <a:t>‘my</a:t>
            </a:r>
            <a:r>
              <a:rPr lang="en-US" altLang="zh-CN" b="1" dirty="0">
                <a:solidFill>
                  <a:schemeClr val="accent2"/>
                </a:solidFill>
              </a:rPr>
              <a:t>1</a:t>
            </a:r>
            <a:r>
              <a:rPr lang="en-US" altLang="zh-CN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cat</a:t>
            </a:r>
            <a:r>
              <a:rPr lang="en-US" altLang="zh-CN" b="1" dirty="0">
                <a:solidFill>
                  <a:schemeClr val="accent2"/>
                </a:solidFill>
              </a:rPr>
              <a:t>4 </a:t>
            </a:r>
            <a:r>
              <a:rPr lang="en-US" altLang="zh-CN" dirty="0">
                <a:sym typeface="Symbol" panose="05050102010706020507" pitchFamily="18" charset="2"/>
              </a:rPr>
              <a:t>dog</a:t>
            </a:r>
            <a:r>
              <a:rPr lang="en-US" altLang="zh-CN" b="1" dirty="0">
                <a:solidFill>
                  <a:schemeClr val="accent2"/>
                </a:solidFill>
              </a:rPr>
              <a:t>8 </a:t>
            </a:r>
            <a:r>
              <a:rPr lang="en-US" altLang="zh-CN" dirty="0">
                <a:sym typeface="Symbol" panose="05050102010706020507" pitchFamily="18" charset="2"/>
              </a:rPr>
              <a:t>is</a:t>
            </a:r>
            <a:r>
              <a:rPr lang="en-US" altLang="zh-CN" b="1" dirty="0">
                <a:solidFill>
                  <a:schemeClr val="accent2"/>
                </a:solidFill>
              </a:rPr>
              <a:t>10 </a:t>
            </a:r>
            <a:r>
              <a:rPr lang="en-US" altLang="zh-CN" dirty="0">
                <a:sym typeface="Symbol" panose="05050102010706020507" pitchFamily="18" charset="2"/>
              </a:rPr>
              <a:t>black</a:t>
            </a:r>
            <a:r>
              <a:rPr lang="en-US" altLang="zh-CN" b="1" dirty="0">
                <a:solidFill>
                  <a:schemeClr val="accent2"/>
                </a:solidFill>
              </a:rPr>
              <a:t>12 </a:t>
            </a:r>
            <a:r>
              <a:rPr lang="en-US" altLang="zh-CN" dirty="0">
                <a:sym typeface="Symbol" panose="05050102010706020507" pitchFamily="18" charset="2"/>
              </a:rPr>
              <a:t>white</a:t>
            </a:r>
            <a:r>
              <a:rPr lang="en-US" altLang="zh-CN" b="1" dirty="0">
                <a:solidFill>
                  <a:schemeClr val="accent2"/>
                </a:solidFill>
              </a:rPr>
              <a:t>14</a:t>
            </a:r>
            <a:r>
              <a:rPr lang="en-US" altLang="zh-CN" dirty="0">
                <a:sym typeface="Symbol" panose="05050102010706020507" pitchFamily="18" charset="2"/>
              </a:rPr>
              <a:t>’</a:t>
            </a:r>
            <a:endParaRPr lang="zh-CN" altLang="en-US" dirty="0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ACCAAED6-6DA8-4674-87FB-A455A7A1C993}"/>
              </a:ext>
            </a:extLst>
          </p:cNvPr>
          <p:cNvSpPr/>
          <p:nvPr/>
        </p:nvSpPr>
        <p:spPr>
          <a:xfrm>
            <a:off x="5140411" y="2010067"/>
            <a:ext cx="1738184" cy="701503"/>
          </a:xfrm>
          <a:prstGeom prst="roundRect">
            <a:avLst>
              <a:gd name="adj" fmla="val 43676"/>
            </a:avLst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矩形: 圆角 82">
            <a:extLst>
              <a:ext uri="{FF2B5EF4-FFF2-40B4-BE49-F238E27FC236}">
                <a16:creationId xmlns:a16="http://schemas.microsoft.com/office/drawing/2014/main" id="{5F88007C-4B6F-4C08-8DFF-9C415833FE72}"/>
              </a:ext>
            </a:extLst>
          </p:cNvPr>
          <p:cNvSpPr/>
          <p:nvPr/>
        </p:nvSpPr>
        <p:spPr>
          <a:xfrm>
            <a:off x="2817343" y="5552151"/>
            <a:ext cx="1825630" cy="701503"/>
          </a:xfrm>
          <a:prstGeom prst="roundRect">
            <a:avLst>
              <a:gd name="adj" fmla="val 43676"/>
            </a:avLst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25940960-DBD9-421F-AD0E-33A90A8CD66A}"/>
              </a:ext>
            </a:extLst>
          </p:cNvPr>
          <p:cNvSpPr/>
          <p:nvPr/>
        </p:nvSpPr>
        <p:spPr>
          <a:xfrm>
            <a:off x="5198076" y="5560256"/>
            <a:ext cx="1680519" cy="701503"/>
          </a:xfrm>
          <a:prstGeom prst="roundRect">
            <a:avLst>
              <a:gd name="adj" fmla="val 43676"/>
            </a:avLst>
          </a:prstGeom>
          <a:noFill/>
          <a:ln w="762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矩形: 圆角 84">
            <a:extLst>
              <a:ext uri="{FF2B5EF4-FFF2-40B4-BE49-F238E27FC236}">
                <a16:creationId xmlns:a16="http://schemas.microsoft.com/office/drawing/2014/main" id="{05A8C53B-2EF4-416B-B879-AEF308BCFEC9}"/>
              </a:ext>
            </a:extLst>
          </p:cNvPr>
          <p:cNvSpPr/>
          <p:nvPr/>
        </p:nvSpPr>
        <p:spPr>
          <a:xfrm>
            <a:off x="2817342" y="2017920"/>
            <a:ext cx="1738184" cy="701503"/>
          </a:xfrm>
          <a:prstGeom prst="roundRect">
            <a:avLst>
              <a:gd name="adj" fmla="val 43676"/>
            </a:avLst>
          </a:prstGeom>
          <a:noFill/>
          <a:ln w="76200">
            <a:solidFill>
              <a:srgbClr val="66FF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755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  <p:bldP spid="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4C42A-22D5-4A93-A694-C8216A747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513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Abstract Converging Consistency (ACC) for UCR-CRDTs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B15912-993B-4396-B956-049C4A33ED35}"/>
                  </a:ext>
                </a:extLst>
              </p:cNvPr>
              <p:cNvSpPr txBox="1"/>
              <p:nvPr/>
            </p:nvSpPr>
            <p:spPr>
              <a:xfrm>
                <a:off x="3343331" y="2313916"/>
                <a:ext cx="2264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/>
                  <a:t>ACC(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/>
                  <a:t>, 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/>
                  <a:t>))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BB15912-993B-4396-B956-049C4A33ED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331" y="2313916"/>
                <a:ext cx="2264338" cy="523220"/>
              </a:xfrm>
              <a:prstGeom prst="rect">
                <a:avLst/>
              </a:prstGeom>
              <a:blipFill>
                <a:blip r:embed="rId2"/>
                <a:stretch>
                  <a:fillRect l="-5108" t="-11765" r="-4839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4D8C2659-9CCC-409B-8E64-B7056EE6AFE8}"/>
              </a:ext>
            </a:extLst>
          </p:cNvPr>
          <p:cNvSpPr/>
          <p:nvPr/>
        </p:nvSpPr>
        <p:spPr>
          <a:xfrm>
            <a:off x="2597273" y="1459214"/>
            <a:ext cx="1878227" cy="710165"/>
          </a:xfrm>
          <a:prstGeom prst="wedgeRoundRectCallout">
            <a:avLst>
              <a:gd name="adj1" fmla="val 40625"/>
              <a:gd name="adj2" fmla="val 80560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CRDT </a:t>
            </a:r>
            <a:r>
              <a:rPr lang="en-US" altLang="zh-CN" sz="2400" dirty="0" err="1"/>
              <a:t>impl</a:t>
            </a:r>
            <a:endParaRPr lang="zh-CN" altLang="en-US" sz="2400" dirty="0"/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D705775-8B3D-438F-8897-9BB5F1C79141}"/>
              </a:ext>
            </a:extLst>
          </p:cNvPr>
          <p:cNvSpPr/>
          <p:nvPr/>
        </p:nvSpPr>
        <p:spPr>
          <a:xfrm>
            <a:off x="4545641" y="1486052"/>
            <a:ext cx="2595388" cy="670391"/>
          </a:xfrm>
          <a:prstGeom prst="wedgeRoundRectCallout">
            <a:avLst>
              <a:gd name="adj1" fmla="val -42692"/>
              <a:gd name="adj2" fmla="val 86062"/>
              <a:gd name="adj3" fmla="val 16667"/>
            </a:avLst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Atomic operations</a:t>
            </a:r>
            <a:endParaRPr lang="zh-CN" altLang="en-US" sz="2400" dirty="0"/>
          </a:p>
        </p:txBody>
      </p:sp>
      <p:sp>
        <p:nvSpPr>
          <p:cNvPr id="9" name="对话气泡: 圆角矩形 8">
            <a:extLst>
              <a:ext uri="{FF2B5EF4-FFF2-40B4-BE49-F238E27FC236}">
                <a16:creationId xmlns:a16="http://schemas.microsoft.com/office/drawing/2014/main" id="{03C6A7DC-7720-47EA-9FA4-00AB96237FE3}"/>
              </a:ext>
            </a:extLst>
          </p:cNvPr>
          <p:cNvSpPr/>
          <p:nvPr/>
        </p:nvSpPr>
        <p:spPr>
          <a:xfrm>
            <a:off x="5956310" y="2179018"/>
            <a:ext cx="4005590" cy="808513"/>
          </a:xfrm>
          <a:prstGeom prst="wedgeRoundRectCallout">
            <a:avLst>
              <a:gd name="adj1" fmla="val -69164"/>
              <a:gd name="adj2" fmla="val 6589"/>
              <a:gd name="adj3" fmla="val 16667"/>
            </a:avLst>
          </a:prstGeom>
          <a:solidFill>
            <a:srgbClr val="9900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Conflict relation between abstract atomic operations</a:t>
            </a:r>
            <a:endParaRPr lang="zh-CN" altLang="en-US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DF8D52E-5956-46F9-8E08-75F02DBC9A85}"/>
              </a:ext>
            </a:extLst>
          </p:cNvPr>
          <p:cNvSpPr txBox="1"/>
          <p:nvPr/>
        </p:nvSpPr>
        <p:spPr>
          <a:xfrm>
            <a:off x="521452" y="3041747"/>
            <a:ext cx="4413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/>
              <a:t>iff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A9D1955-2618-4722-8148-C48D2B3C2CC5}"/>
              </a:ext>
            </a:extLst>
          </p:cNvPr>
          <p:cNvSpPr txBox="1"/>
          <p:nvPr/>
        </p:nvSpPr>
        <p:spPr>
          <a:xfrm>
            <a:off x="1135171" y="3058229"/>
            <a:ext cx="45596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for any real-time execution of </a:t>
            </a:r>
            <a:r>
              <a:rPr lang="en-US" altLang="zh-CN" sz="2400" b="1" dirty="0">
                <a:solidFill>
                  <a:srgbClr val="0000FF"/>
                </a:solidFill>
              </a:rPr>
              <a:t>O</a:t>
            </a:r>
            <a:r>
              <a:rPr lang="en-US" altLang="zh-CN" sz="2400" dirty="0"/>
              <a:t>,</a:t>
            </a:r>
            <a:endParaRPr lang="zh-CN" altLang="en-US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C147E0-29FC-4C72-BEB8-D079F3AB7386}"/>
              </a:ext>
            </a:extLst>
          </p:cNvPr>
          <p:cNvSpPr txBox="1"/>
          <p:nvPr/>
        </p:nvSpPr>
        <p:spPr>
          <a:xfrm>
            <a:off x="1135172" y="3509298"/>
            <a:ext cx="102849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each node can find a </a:t>
            </a:r>
            <a:r>
              <a:rPr lang="en-US" altLang="zh-CN" sz="2400" dirty="0">
                <a:solidFill>
                  <a:srgbClr val="FF0000"/>
                </a:solidFill>
              </a:rPr>
              <a:t>sequential</a:t>
            </a:r>
            <a:r>
              <a:rPr lang="en-US" altLang="zh-CN" sz="2400" dirty="0"/>
              <a:t> execution of abstract </a:t>
            </a:r>
            <a:r>
              <a:rPr lang="en-US" altLang="zh-CN" sz="2400" dirty="0">
                <a:solidFill>
                  <a:srgbClr val="FF0000"/>
                </a:solidFill>
              </a:rPr>
              <a:t>atomic</a:t>
            </a:r>
            <a:r>
              <a:rPr lang="en-US" altLang="zh-CN" sz="2400" dirty="0"/>
              <a:t> operations of </a:t>
            </a:r>
            <a:r>
              <a:rPr lang="en-US" altLang="zh-CN" sz="2400" b="1" dirty="0">
                <a:solidFill>
                  <a:srgbClr val="CC00CC"/>
                </a:solidFill>
              </a:rPr>
              <a:t>S</a:t>
            </a:r>
            <a:r>
              <a:rPr lang="en-US" altLang="zh-CN" sz="2400" dirty="0"/>
              <a:t>, such that 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DF25EBF-7CCC-48A2-8817-14E7B3D3F216}"/>
              </a:ext>
            </a:extLst>
          </p:cNvPr>
          <p:cNvSpPr txBox="1"/>
          <p:nvPr/>
        </p:nvSpPr>
        <p:spPr>
          <a:xfrm>
            <a:off x="1135171" y="4371285"/>
            <a:ext cx="9687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a) the abstract execution order and real-time order can be different, but they must </a:t>
            </a:r>
            <a:r>
              <a:rPr lang="en-US" altLang="zh-CN" sz="2400" dirty="0">
                <a:solidFill>
                  <a:srgbClr val="FF0000"/>
                </a:solidFill>
              </a:rPr>
              <a:t>lead to the same state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FBD687AC-F702-403D-889A-D614EC068ABA}"/>
              </a:ext>
            </a:extLst>
          </p:cNvPr>
          <p:cNvSpPr/>
          <p:nvPr/>
        </p:nvSpPr>
        <p:spPr>
          <a:xfrm>
            <a:off x="5390605" y="4782257"/>
            <a:ext cx="3303373" cy="540346"/>
          </a:xfrm>
          <a:prstGeom prst="wedgeRoundRectCallout">
            <a:avLst>
              <a:gd name="adj1" fmla="val -69766"/>
              <a:gd name="adj2" fmla="val -1303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rgbClr val="0000FF"/>
                </a:solidFill>
              </a:rPr>
              <a:t>Functional correctness</a:t>
            </a:r>
            <a:endParaRPr lang="zh-CN" altLang="en-US" sz="2400" b="1" i="1" dirty="0">
              <a:solidFill>
                <a:srgbClr val="0000FF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30046A5-1B52-4694-BB10-3AD2646BF598}"/>
              </a:ext>
            </a:extLst>
          </p:cNvPr>
          <p:cNvSpPr txBox="1"/>
          <p:nvPr/>
        </p:nvSpPr>
        <p:spPr>
          <a:xfrm>
            <a:off x="1121784" y="5318076"/>
            <a:ext cx="9146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b) different nodes may observe different abstract execution orders, but </a:t>
            </a:r>
            <a:r>
              <a:rPr lang="en-US" altLang="zh-CN" sz="2400" dirty="0">
                <a:solidFill>
                  <a:srgbClr val="FF0000"/>
                </a:solidFill>
              </a:rPr>
              <a:t>conflicting operations should follow the same abstract order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B735FEE0-86FC-45FF-AB11-E52B3B60EAE6}"/>
              </a:ext>
            </a:extLst>
          </p:cNvPr>
          <p:cNvSpPr/>
          <p:nvPr/>
        </p:nvSpPr>
        <p:spPr>
          <a:xfrm>
            <a:off x="6939319" y="6083680"/>
            <a:ext cx="3509318" cy="540347"/>
          </a:xfrm>
          <a:prstGeom prst="wedgeRoundRectCallout">
            <a:avLst>
              <a:gd name="adj1" fmla="val -62042"/>
              <a:gd name="adj2" fmla="val -5952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>
                <a:solidFill>
                  <a:srgbClr val="0000FF"/>
                </a:solidFill>
              </a:rPr>
              <a:t>State convergence (SEC)</a:t>
            </a:r>
            <a:endParaRPr lang="zh-CN" altLang="en-US" sz="2400" b="1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220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5" grpId="0"/>
      <p:bldP spid="13" grpId="0" animBg="1"/>
      <p:bldP spid="14" grpId="0"/>
      <p:bldP spid="1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2B7A9-1020-4ECF-A835-B60B408EB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ACC is insufficient for X-wins CRDTs  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F79A603-06C3-45F9-9E79-CE4DD12D284E}"/>
              </a:ext>
            </a:extLst>
          </p:cNvPr>
          <p:cNvSpPr txBox="1"/>
          <p:nvPr/>
        </p:nvSpPr>
        <p:spPr>
          <a:xfrm>
            <a:off x="729366" y="4729721"/>
            <a:ext cx="103951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But for X-wins CRDTs like add-wins set and remove-wins set, we may rely on the specific policy (X-wins) to reason about clients.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DEE64503-3775-47C0-A2DF-9212982FABC5}"/>
              </a:ext>
            </a:extLst>
          </p:cNvPr>
          <p:cNvGrpSpPr/>
          <p:nvPr/>
        </p:nvGrpSpPr>
        <p:grpSpPr>
          <a:xfrm>
            <a:off x="729366" y="1563711"/>
            <a:ext cx="8402892" cy="1581665"/>
            <a:chOff x="838200" y="4712043"/>
            <a:chExt cx="8402892" cy="1581665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0DDB3A39-71D6-4A13-9F50-0520D464D0F2}"/>
                </a:ext>
              </a:extLst>
            </p:cNvPr>
            <p:cNvSpPr/>
            <p:nvPr/>
          </p:nvSpPr>
          <p:spPr>
            <a:xfrm>
              <a:off x="838200" y="4712043"/>
              <a:ext cx="8388178" cy="158166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5" name="组合 34">
              <a:extLst>
                <a:ext uri="{FF2B5EF4-FFF2-40B4-BE49-F238E27FC236}">
                  <a16:creationId xmlns:a16="http://schemas.microsoft.com/office/drawing/2014/main" id="{A1D9534D-68B5-40CE-950E-95350522C094}"/>
                </a:ext>
              </a:extLst>
            </p:cNvPr>
            <p:cNvGrpSpPr/>
            <p:nvPr/>
          </p:nvGrpSpPr>
          <p:grpSpPr>
            <a:xfrm>
              <a:off x="838200" y="4776263"/>
              <a:ext cx="8402892" cy="1446549"/>
              <a:chOff x="288027" y="4512652"/>
              <a:chExt cx="8402892" cy="144654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07861359-BFF6-4245-B18E-A6C62B86F1A2}"/>
                      </a:ext>
                    </a:extLst>
                  </p:cNvPr>
                  <p:cNvSpPr txBox="1"/>
                  <p:nvPr/>
                </p:nvSpPr>
                <p:spPr>
                  <a:xfrm>
                    <a:off x="822191" y="4512652"/>
                    <a:ext cx="19633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ACC(</a:t>
                    </a:r>
                    <a:r>
                      <a:rPr lang="en-US" altLang="zh-CN" sz="2400" b="1" dirty="0">
                        <a:solidFill>
                          <a:srgbClr val="0000FF"/>
                        </a:solidFill>
                      </a:rPr>
                      <a:t>O</a:t>
                    </a:r>
                    <a:r>
                      <a:rPr lang="en-US" altLang="zh-CN" sz="2400" dirty="0"/>
                      <a:t>, (</a:t>
                    </a:r>
                    <a:r>
                      <a:rPr lang="en-US" altLang="zh-CN" sz="2400" b="1" dirty="0">
                        <a:solidFill>
                          <a:srgbClr val="CC00CC"/>
                        </a:solidFill>
                      </a:rPr>
                      <a:t>S, </a:t>
                    </a:r>
                    <a14:m>
                      <m:oMath xmlns:m="http://schemas.openxmlformats.org/officeDocument/2006/math">
                        <m:r>
                          <a:rPr lang="en-US" altLang="zh-CN" sz="24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oMath>
                    </a14:m>
                    <a:r>
                      <a:rPr lang="en-US" altLang="zh-CN" sz="2400" dirty="0"/>
                      <a:t>))</a:t>
                    </a:r>
                    <a:endParaRPr lang="zh-CN" altLang="en-US" sz="2400" dirty="0"/>
                  </a:p>
                </p:txBody>
              </p:sp>
            </mc:Choice>
            <mc:Fallback xmlns="">
              <p:sp>
                <p:nvSpPr>
                  <p:cNvPr id="31" name="文本框 30">
                    <a:extLst>
                      <a:ext uri="{FF2B5EF4-FFF2-40B4-BE49-F238E27FC236}">
                        <a16:creationId xmlns:a16="http://schemas.microsoft.com/office/drawing/2014/main" id="{07861359-BFF6-4245-B18E-A6C62B86F1A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22191" y="4512652"/>
                    <a:ext cx="1963358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4037" t="-10526" r="-4348" b="-2894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29CE2539-5F58-4913-9FDF-752B092EA2EC}"/>
                  </a:ext>
                </a:extLst>
              </p:cNvPr>
              <p:cNvSpPr txBox="1"/>
              <p:nvPr/>
            </p:nvSpPr>
            <p:spPr>
              <a:xfrm>
                <a:off x="288027" y="5005094"/>
                <a:ext cx="441339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err="1"/>
                  <a:t>iff</a:t>
                </a:r>
                <a:endParaRPr lang="zh-CN" altLang="en-US" sz="2400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7B108667-249B-4C7D-9EA4-918A603168F6}"/>
                  </a:ext>
                </a:extLst>
              </p:cNvPr>
              <p:cNvSpPr txBox="1"/>
              <p:nvPr/>
            </p:nvSpPr>
            <p:spPr>
              <a:xfrm>
                <a:off x="961768" y="5497536"/>
                <a:ext cx="77291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>
                    <a:solidFill>
                      <a:srgbClr val="FF0000"/>
                    </a:solidFill>
                  </a:rPr>
                  <a:t>conflicting operations should follow the same abstract order </a:t>
                </a:r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707D97-0D47-497E-ABE8-9193D3ACA7C6}"/>
                  </a:ext>
                </a:extLst>
              </p:cNvPr>
              <p:cNvSpPr txBox="1"/>
              <p:nvPr/>
            </p:nvSpPr>
            <p:spPr>
              <a:xfrm>
                <a:off x="961768" y="5005094"/>
                <a:ext cx="5128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…</a:t>
                </a:r>
                <a:endParaRPr lang="zh-CN" altLang="en-US" sz="2400" dirty="0"/>
              </a:p>
            </p:txBody>
          </p:sp>
        </p:grpSp>
      </p:grpSp>
      <p:sp>
        <p:nvSpPr>
          <p:cNvPr id="38" name="对话气泡: 圆角矩形 37">
            <a:extLst>
              <a:ext uri="{FF2B5EF4-FFF2-40B4-BE49-F238E27FC236}">
                <a16:creationId xmlns:a16="http://schemas.microsoft.com/office/drawing/2014/main" id="{6ECD17A2-0AC8-4FEC-9A50-CC5A35314C6B}"/>
              </a:ext>
            </a:extLst>
          </p:cNvPr>
          <p:cNvSpPr/>
          <p:nvPr/>
        </p:nvSpPr>
        <p:spPr>
          <a:xfrm>
            <a:off x="3764691" y="3345929"/>
            <a:ext cx="5741773" cy="614989"/>
          </a:xfrm>
          <a:prstGeom prst="wedgeRoundRectCallout">
            <a:avLst>
              <a:gd name="adj1" fmla="val 13082"/>
              <a:gd name="adj2" fmla="val -103445"/>
              <a:gd name="adj3" fmla="val 16667"/>
            </a:avLst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not specify any constraints on the order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5590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AECD6-05E6-4DEF-9DF6-84CBE307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Extended ACC for X-wins CRDTs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C603B0-C44A-4D24-A0B9-14C77B39F4F6}"/>
                  </a:ext>
                </a:extLst>
              </p:cNvPr>
              <p:cNvSpPr txBox="1"/>
              <p:nvPr/>
            </p:nvSpPr>
            <p:spPr>
              <a:xfrm>
                <a:off x="4092268" y="2221141"/>
                <a:ext cx="22643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/>
                  <a:t>ACC(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/>
                  <a:t>, 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/>
                  <a:t>))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0C603B0-C44A-4D24-A0B9-14C77B39F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268" y="2221141"/>
                <a:ext cx="2264338" cy="523220"/>
              </a:xfrm>
              <a:prstGeom prst="rect">
                <a:avLst/>
              </a:prstGeom>
              <a:blipFill>
                <a:blip r:embed="rId2"/>
                <a:stretch>
                  <a:fillRect l="-5108" t="-10465" r="-483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3E615A-D6C0-4CE0-9C71-03603B8C201A}"/>
                  </a:ext>
                </a:extLst>
              </p:cNvPr>
              <p:cNvSpPr txBox="1"/>
              <p:nvPr/>
            </p:nvSpPr>
            <p:spPr>
              <a:xfrm>
                <a:off x="4092268" y="2905780"/>
                <a:ext cx="5608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2800" dirty="0"/>
                  <a:t>XACC(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/>
                  <a:t>, 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>
                    <a:solidFill>
                      <a:srgbClr val="CC00CC"/>
                    </a:solidFill>
                  </a:rPr>
                  <a:t>,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won-by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canceled-by</a:t>
                </a:r>
                <a:r>
                  <a:rPr lang="en-US" altLang="zh-CN" sz="2800" dirty="0"/>
                  <a:t>))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63E615A-D6C0-4CE0-9C71-03603B8C2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268" y="2905780"/>
                <a:ext cx="5608138" cy="523220"/>
              </a:xfrm>
              <a:prstGeom prst="rect">
                <a:avLst/>
              </a:prstGeom>
              <a:blipFill>
                <a:blip r:embed="rId3"/>
                <a:stretch>
                  <a:fillRect l="-1630" t="-11628" r="-1739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6EF5F524-4CB7-4558-A207-76FC65472FC0}"/>
              </a:ext>
            </a:extLst>
          </p:cNvPr>
          <p:cNvSpPr txBox="1"/>
          <p:nvPr/>
        </p:nvSpPr>
        <p:spPr>
          <a:xfrm>
            <a:off x="741766" y="2223318"/>
            <a:ext cx="24572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For UCR-CRDTs: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2105DBD-9083-4A5E-BBBE-8C46D6D2D739}"/>
              </a:ext>
            </a:extLst>
          </p:cNvPr>
          <p:cNvSpPr txBox="1"/>
          <p:nvPr/>
        </p:nvSpPr>
        <p:spPr>
          <a:xfrm>
            <a:off x="741766" y="2905780"/>
            <a:ext cx="2776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800" dirty="0"/>
              <a:t>For X-wins CRDTs:</a:t>
            </a:r>
            <a:endParaRPr lang="zh-CN" altLang="en-US" sz="2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0A77AC-6DBE-4B99-9C43-55AC39B36A56}"/>
              </a:ext>
            </a:extLst>
          </p:cNvPr>
          <p:cNvSpPr txBox="1"/>
          <p:nvPr/>
        </p:nvSpPr>
        <p:spPr>
          <a:xfrm>
            <a:off x="4152376" y="3429000"/>
            <a:ext cx="6310061" cy="16970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New specifications to encode the X-wins policy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Assume causal delivery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2400" dirty="0"/>
              <a:t>Satisfied by add-wins set and remove-wins set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730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CEB190-100A-4601-AB7A-421B577100F1}"/>
              </a:ext>
            </a:extLst>
          </p:cNvPr>
          <p:cNvSpPr/>
          <p:nvPr/>
        </p:nvSpPr>
        <p:spPr>
          <a:xfrm>
            <a:off x="0" y="2751627"/>
            <a:ext cx="12192000" cy="677373"/>
          </a:xfrm>
          <a:prstGeom prst="rect">
            <a:avLst/>
          </a:prstGeom>
          <a:solidFill>
            <a:srgbClr val="B7DE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697CA0E-FE70-4EA2-97D6-FD5E22724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this talk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235919-88FB-40C0-8F2C-5C1AA4BD3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 of CRDTs</a:t>
            </a:r>
          </a:p>
          <a:p>
            <a:endParaRPr lang="en-US" altLang="zh-CN" dirty="0"/>
          </a:p>
          <a:p>
            <a:r>
              <a:rPr lang="en-US" altLang="zh-CN" dirty="0"/>
              <a:t>Abstraction for CRDTs</a:t>
            </a:r>
          </a:p>
          <a:p>
            <a:endParaRPr lang="en-US" altLang="zh-CN" dirty="0"/>
          </a:p>
          <a:p>
            <a:r>
              <a:rPr lang="en-US" altLang="zh-CN" dirty="0"/>
              <a:t>Other results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599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 0.1453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72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6240-AFA2-448F-AB35-C160D4F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Properties of ACC (and XACC)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5D950A-A367-43DE-AF92-7C0A811FD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464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If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ACC(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, 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)), then SEC(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).</a:t>
                </a:r>
                <a:r>
                  <a:rPr lang="en-US" altLang="zh-CN" dirty="0"/>
                  <a:t> 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Compositionality:  If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ACC(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b="1" baseline="-25000" dirty="0">
                    <a:solidFill>
                      <a:srgbClr val="0000FF"/>
                    </a:solidFill>
                  </a:rPr>
                  <a:t>1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, 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</a:t>
                </a:r>
                <a:r>
                  <a:rPr lang="en-US" altLang="zh-CN" sz="2800" b="1" baseline="-25000" dirty="0">
                    <a:solidFill>
                      <a:srgbClr val="CC00CC"/>
                    </a:solidFill>
                  </a:rPr>
                  <a:t>1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zh-CN" sz="2800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)) and ACC(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b="1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, (</a:t>
                </a:r>
                <a:r>
                  <a:rPr lang="en-US" altLang="zh-CN" b="1" dirty="0">
                    <a:solidFill>
                      <a:srgbClr val="CC00CC"/>
                    </a:solidFill>
                  </a:rPr>
                  <a:t>S</a:t>
                </a:r>
                <a:r>
                  <a:rPr lang="en-US" altLang="zh-CN" b="1" baseline="-25000" dirty="0">
                    <a:solidFill>
                      <a:srgbClr val="CC00CC"/>
                    </a:solidFill>
                  </a:rPr>
                  <a:t>2</a:t>
                </a:r>
                <a:r>
                  <a:rPr lang="en-US" altLang="zh-CN" b="1" dirty="0">
                    <a:solidFill>
                      <a:srgbClr val="CC00CC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)),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prstClr val="black"/>
                    </a:solidFill>
                  </a:rPr>
                  <a:t>   then ACC(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b="1" baseline="-25000" dirty="0">
                    <a:solidFill>
                      <a:srgbClr val="0000FF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⨄</m:t>
                    </m:r>
                  </m:oMath>
                </a14:m>
                <a:r>
                  <a:rPr lang="en-US" altLang="zh-CN" b="1" dirty="0">
                    <a:solidFill>
                      <a:srgbClr val="0000FF"/>
                    </a:solidFill>
                  </a:rPr>
                  <a:t> O</a:t>
                </a:r>
                <a:r>
                  <a:rPr lang="en-US" altLang="zh-CN" b="1" baseline="-25000" dirty="0">
                    <a:solidFill>
                      <a:srgbClr val="0000FF"/>
                    </a:solidFill>
                  </a:rPr>
                  <a:t>2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, (</a:t>
                </a:r>
                <a:r>
                  <a:rPr lang="en-US" altLang="zh-CN" b="1" dirty="0">
                    <a:solidFill>
                      <a:srgbClr val="CC00CC"/>
                    </a:solidFill>
                  </a:rPr>
                  <a:t>S</a:t>
                </a:r>
                <a:r>
                  <a:rPr lang="en-US" altLang="zh-CN" b="1" baseline="-25000" dirty="0">
                    <a:solidFill>
                      <a:srgbClr val="CC00CC"/>
                    </a:solidFill>
                  </a:rPr>
                  <a:t>1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⨄ </m:t>
                    </m:r>
                  </m:oMath>
                </a14:m>
                <a:r>
                  <a:rPr lang="en-US" altLang="zh-CN" b="1" dirty="0">
                    <a:solidFill>
                      <a:srgbClr val="CC00CC"/>
                    </a:solidFill>
                  </a:rPr>
                  <a:t>S</a:t>
                </a:r>
                <a:r>
                  <a:rPr lang="en-US" altLang="zh-CN" b="1" baseline="-25000" dirty="0">
                    <a:solidFill>
                      <a:srgbClr val="CC00CC"/>
                    </a:solidFill>
                  </a:rPr>
                  <a:t>2</a:t>
                </a:r>
                <a:r>
                  <a:rPr lang="en-US" altLang="zh-CN" b="1" dirty="0">
                    <a:solidFill>
                      <a:srgbClr val="CC00CC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zh-CN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rgbClr val="CC00CC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⨄</m:t>
                        </m:r>
                        <m:r>
                          <a:rPr lang="en-US" altLang="zh-CN" b="1" i="1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⋈</m:t>
                        </m:r>
                      </m:e>
                      <m:sub>
                        <m:r>
                          <a:rPr lang="en-US" altLang="zh-CN" b="1" i="1" smtClean="0">
                            <a:solidFill>
                              <a:srgbClr val="CC00CC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)).</a:t>
                </a:r>
              </a:p>
              <a:p>
                <a:pPr lvl="1"/>
                <a:endParaRPr lang="en-US" altLang="zh-CN" dirty="0">
                  <a:solidFill>
                    <a:prstClr val="black"/>
                  </a:solidFill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5D950A-A367-43DE-AF92-7C0A811FD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4645"/>
              </a:xfrm>
              <a:blipFill>
                <a:blip r:embed="rId2"/>
                <a:stretch>
                  <a:fillRect l="-1043" t="-2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61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18D633-1899-4047-80FB-9F30D1E76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Conflict-Free Replicated Data Types (CRDTs)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BD14FA3-06CE-46C3-8338-9F9BCD163739}"/>
              </a:ext>
            </a:extLst>
          </p:cNvPr>
          <p:cNvSpPr txBox="1"/>
          <p:nvPr/>
        </p:nvSpPr>
        <p:spPr>
          <a:xfrm>
            <a:off x="838200" y="1818440"/>
            <a:ext cx="5080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Widely used in real world systems, e.g.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20DE47-CE94-4A5F-B184-821872E9C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8931" y="2511651"/>
            <a:ext cx="1497277" cy="51703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63187E2-D8CC-4C0B-AF3C-509C0B0B8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7974" y="2408071"/>
            <a:ext cx="764439" cy="5617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864E41E2-9133-405E-A970-888B1DE53E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860" y="2314486"/>
            <a:ext cx="2059459" cy="74889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F51B9F8-1F84-417E-A02E-B26F0F0E63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9471" y="2506990"/>
            <a:ext cx="1789902" cy="538194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C2F505E1-1006-4258-AFC4-DFE5E17AAAE5}"/>
              </a:ext>
            </a:extLst>
          </p:cNvPr>
          <p:cNvSpPr txBox="1"/>
          <p:nvPr/>
        </p:nvSpPr>
        <p:spPr>
          <a:xfrm>
            <a:off x="2456542" y="3379845"/>
            <a:ext cx="71092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How to specify the correctness of CRDTs?</a:t>
            </a:r>
            <a:endParaRPr kumimoji="0" lang="zh-CN" altLang="en-US" sz="32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41EA58C-8929-47C3-B7F3-6EE28D658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4567" y="2416336"/>
            <a:ext cx="2059459" cy="67644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7B448695-1E4C-4384-98B4-78F0A186FD2D}"/>
              </a:ext>
            </a:extLst>
          </p:cNvPr>
          <p:cNvSpPr txBox="1"/>
          <p:nvPr/>
        </p:nvSpPr>
        <p:spPr>
          <a:xfrm>
            <a:off x="1637377" y="4868102"/>
            <a:ext cx="60403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 Verified in many existing works (e.g. [Gomes et al’17, Nagar and Jagannathan’19])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79E5AFF-91EF-44ED-A9DE-3DD54ECBF143}"/>
              </a:ext>
            </a:extLst>
          </p:cNvPr>
          <p:cNvSpPr txBox="1"/>
          <p:nvPr/>
        </p:nvSpPr>
        <p:spPr>
          <a:xfrm>
            <a:off x="1640798" y="4237995"/>
            <a:ext cx="5918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Strong Eventual Consistency (SEC)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7" name="对话气泡: 圆角矩形 16">
            <a:extLst>
              <a:ext uri="{FF2B5EF4-FFF2-40B4-BE49-F238E27FC236}">
                <a16:creationId xmlns:a16="http://schemas.microsoft.com/office/drawing/2014/main" id="{C1C2D60F-DB52-460E-BB9C-D49B20715056}"/>
              </a:ext>
            </a:extLst>
          </p:cNvPr>
          <p:cNvSpPr/>
          <p:nvPr/>
        </p:nvSpPr>
        <p:spPr>
          <a:xfrm>
            <a:off x="7796523" y="4069534"/>
            <a:ext cx="2907956" cy="939603"/>
          </a:xfrm>
          <a:prstGeom prst="wedgeRoundRectCallout">
            <a:avLst>
              <a:gd name="adj1" fmla="val -59887"/>
              <a:gd name="adj2" fmla="val -2556"/>
              <a:gd name="adj3" fmla="val 16667"/>
            </a:avLst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Data consistency between different nodes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38C101C-1F1D-4931-9CBA-3A2388EEC489}"/>
              </a:ext>
            </a:extLst>
          </p:cNvPr>
          <p:cNvSpPr txBox="1"/>
          <p:nvPr/>
        </p:nvSpPr>
        <p:spPr>
          <a:xfrm>
            <a:off x="1637377" y="5722234"/>
            <a:ext cx="9351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Wingdings" panose="05000000000000000000" pitchFamily="2" charset="2"/>
              </a:rPr>
              <a:t>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 does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not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encode functionality of the data type, thus does not provide sufficient information for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client reasoning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99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  <p:bldP spid="16" grpId="0"/>
      <p:bldP spid="17" grpId="0" animBg="1"/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46240-AFA2-448F-AB35-C160D4FFD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Abstraction Theorem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19ADEE-06CE-4BE5-B82B-9C5BDE22855C}"/>
                  </a:ext>
                </a:extLst>
              </p:cNvPr>
              <p:cNvSpPr txBox="1"/>
              <p:nvPr/>
            </p:nvSpPr>
            <p:spPr>
              <a:xfrm>
                <a:off x="1164375" y="2713320"/>
                <a:ext cx="17187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O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⊑</m:t>
                    </m:r>
                  </m:oMath>
                </a14:m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  <a:sym typeface="Symbol" panose="05050102010706020507" pitchFamily="18" charset="2"/>
                  </a:rPr>
                  <a:t> 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)</a:t>
                </a:r>
                <a:endParaRPr lang="zh-CN" altLang="en-US" dirty="0">
                  <a:solidFill>
                    <a:srgbClr val="CC00CC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019ADEE-06CE-4BE5-B82B-9C5BDE228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375" y="2713320"/>
                <a:ext cx="1718740" cy="523220"/>
              </a:xfrm>
              <a:prstGeom prst="rect">
                <a:avLst/>
              </a:prstGeom>
              <a:blipFill>
                <a:blip r:embed="rId2"/>
                <a:stretch>
                  <a:fillRect l="-7092" t="-10465" r="-6383" b="-32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13B65A2-80C4-4F7B-B6B8-B19538A6F542}"/>
              </a:ext>
            </a:extLst>
          </p:cNvPr>
          <p:cNvSpPr txBox="1"/>
          <p:nvPr/>
        </p:nvSpPr>
        <p:spPr>
          <a:xfrm>
            <a:off x="2930274" y="2713320"/>
            <a:ext cx="480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en-US" altLang="zh-CN" sz="280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iff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BACA26-730B-44E9-AAFE-07333CFE4826}"/>
                  </a:ext>
                </a:extLst>
              </p:cNvPr>
              <p:cNvSpPr txBox="1"/>
              <p:nvPr/>
            </p:nvSpPr>
            <p:spPr>
              <a:xfrm>
                <a:off x="3495955" y="2581963"/>
                <a:ext cx="66668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  <a:sym typeface="Symbol"/>
                  </a:rPr>
                  <a:t></a:t>
                </a:r>
                <a:r>
                  <a:rPr lang="en-US" altLang="zh-CN" sz="2800" b="1" dirty="0">
                    <a:solidFill>
                      <a:srgbClr val="00B050"/>
                    </a:solidFill>
                    <a:sym typeface="Symbol"/>
                  </a:rPr>
                  <a:t>C</a:t>
                </a:r>
                <a:r>
                  <a:rPr kumimoji="0" lang="en-US" altLang="zh-CN" sz="280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宋体" panose="02010600030101010101" pitchFamily="2" charset="-122"/>
                    <a:cs typeface="+mn-cs"/>
                    <a:sym typeface="Symbol"/>
                  </a:rPr>
                  <a:t>. </a:t>
                </a:r>
                <a:r>
                  <a:rPr lang="en-US" altLang="zh-CN" sz="2800" dirty="0">
                    <a:sym typeface="Symbol"/>
                  </a:rPr>
                  <a:t>Behaviors(</a:t>
                </a:r>
                <a:r>
                  <a:rPr lang="en-US" altLang="zh-CN" sz="2800" b="1" dirty="0">
                    <a:solidFill>
                      <a:srgbClr val="00B050"/>
                    </a:solidFill>
                    <a:sym typeface="Symbol"/>
                  </a:rPr>
                  <a:t>C</a:t>
                </a:r>
                <a:r>
                  <a:rPr lang="en-US" altLang="zh-CN" sz="2800" dirty="0">
                    <a:sym typeface="Symbol"/>
                  </a:rPr>
                  <a:t>[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>
                    <a:sym typeface="Symbol"/>
                  </a:rPr>
                  <a:t>]) </a:t>
                </a:r>
                <a:r>
                  <a:rPr lang="en-US" altLang="zh-CN" sz="2800" b="1" dirty="0">
                    <a:sym typeface="Symbol"/>
                  </a:rPr>
                  <a:t></a:t>
                </a:r>
                <a:r>
                  <a:rPr lang="en-US" altLang="zh-CN" sz="2800" dirty="0">
                    <a:sym typeface="Symbol"/>
                  </a:rPr>
                  <a:t> Behaviors(</a:t>
                </a:r>
                <a:r>
                  <a:rPr lang="en-US" altLang="zh-CN" sz="2800" b="1" dirty="0">
                    <a:solidFill>
                      <a:srgbClr val="00B050"/>
                    </a:solidFill>
                    <a:sym typeface="Symbol"/>
                  </a:rPr>
                  <a:t>C</a:t>
                </a:r>
                <a:r>
                  <a:rPr lang="en-US" altLang="zh-CN" sz="2800" dirty="0">
                    <a:sym typeface="Symbol"/>
                  </a:rPr>
                  <a:t>[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)</a:t>
                </a:r>
                <a:r>
                  <a:rPr lang="en-US" altLang="zh-CN" sz="2800" dirty="0">
                    <a:sym typeface="Symbol"/>
                  </a:rPr>
                  <a:t>])</a:t>
                </a:r>
                <a:endParaRPr kumimoji="0" lang="zh-CN" alt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宋体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0BACA26-730B-44E9-AAFE-07333CFE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5955" y="2581963"/>
                <a:ext cx="6666852" cy="646331"/>
              </a:xfrm>
              <a:prstGeom prst="rect">
                <a:avLst/>
              </a:prstGeom>
              <a:blipFill>
                <a:blip r:embed="rId3"/>
                <a:stretch>
                  <a:fillRect l="-2742" t="-15094" b="-349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1FAB51-4A32-4BD6-8FC8-FB87BC9CD4C0}"/>
                  </a:ext>
                </a:extLst>
              </p:cNvPr>
              <p:cNvSpPr txBox="1"/>
              <p:nvPr/>
            </p:nvSpPr>
            <p:spPr>
              <a:xfrm>
                <a:off x="3446392" y="1559252"/>
                <a:ext cx="498585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ACC(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O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,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)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) </a:t>
                </a:r>
                <a14:m>
                  <m:oMath xmlns:m="http://schemas.openxmlformats.org/officeDocument/2006/math">
                    <m:r>
                      <a:rPr kumimoji="0" lang="zh-CN" altLang="en-US" sz="3200" b="1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⟺</m:t>
                    </m:r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O</a:t>
                </a:r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3200" b="0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  <a:sym typeface="Symbol" panose="05050102010706020507" pitchFamily="18" charset="2"/>
                      </a:rPr>
                      <m:t>⊑</m:t>
                    </m:r>
                  </m:oMath>
                </a14:m>
                <a:r>
                  <a:rPr kumimoji="0" lang="en-US" altLang="zh-CN" sz="3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  <a:sym typeface="Symbol" panose="05050102010706020507" pitchFamily="18" charset="2"/>
                  </a:rPr>
                  <a:t> </a:t>
                </a:r>
                <a:r>
                  <a:rPr lang="en-US" altLang="zh-CN" sz="32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CN" sz="32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32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3200" dirty="0">
                    <a:solidFill>
                      <a:prstClr val="black"/>
                    </a:solidFill>
                  </a:rPr>
                  <a:t>)</a:t>
                </a:r>
                <a:endParaRPr lang="zh-CN" altLang="en-US" sz="20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851FAB51-4A32-4BD6-8FC8-FB87BC9CD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6392" y="1559252"/>
                <a:ext cx="4985852" cy="584775"/>
              </a:xfrm>
              <a:prstGeom prst="rect">
                <a:avLst/>
              </a:prstGeom>
              <a:blipFill>
                <a:blip r:embed="rId4"/>
                <a:stretch>
                  <a:fillRect l="-3056" t="-12500" r="-2200" b="-34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B9E26D0-444E-49D5-9B55-8194B0768D7C}"/>
                  </a:ext>
                </a:extLst>
              </p:cNvPr>
              <p:cNvSpPr txBox="1"/>
              <p:nvPr/>
            </p:nvSpPr>
            <p:spPr>
              <a:xfrm>
                <a:off x="415586" y="3575398"/>
                <a:ext cx="6832511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/>
                  <a:t>To verify </a:t>
                </a:r>
                <a:r>
                  <a:rPr lang="en-US" altLang="zh-CN" sz="2800" b="1" dirty="0">
                    <a:solidFill>
                      <a:srgbClr val="00B050"/>
                    </a:solidFill>
                    <a:sym typeface="Symbol"/>
                  </a:rPr>
                  <a:t>C</a:t>
                </a:r>
                <a:r>
                  <a:rPr lang="en-US" altLang="zh-CN" sz="2800" dirty="0">
                    <a:sym typeface="Symbol"/>
                  </a:rPr>
                  <a:t>[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>
                    <a:sym typeface="Symbol"/>
                  </a:rPr>
                  <a:t>]</a:t>
                </a:r>
                <a:r>
                  <a:rPr lang="en-US" altLang="zh-CN" sz="2800" dirty="0"/>
                  <a:t>, we can verify </a:t>
                </a:r>
                <a:r>
                  <a:rPr lang="en-US" altLang="zh-CN" sz="2800" b="1" dirty="0">
                    <a:solidFill>
                      <a:srgbClr val="00B050"/>
                    </a:solidFill>
                    <a:sym typeface="Symbol"/>
                  </a:rPr>
                  <a:t>C</a:t>
                </a:r>
                <a:r>
                  <a:rPr lang="en-US" altLang="zh-CN" sz="2800" dirty="0">
                    <a:sym typeface="Symbol"/>
                  </a:rPr>
                  <a:t>[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)</a:t>
                </a:r>
                <a:r>
                  <a:rPr lang="en-US" altLang="zh-CN" sz="2800" dirty="0">
                    <a:sym typeface="Symbol"/>
                  </a:rPr>
                  <a:t>] </a:t>
                </a:r>
                <a:r>
                  <a:rPr lang="en-US" altLang="zh-CN" sz="2800" dirty="0"/>
                  <a:t>instead.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9B9E26D0-444E-49D5-9B55-8194B0768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86" y="3575398"/>
                <a:ext cx="6832511" cy="523220"/>
              </a:xfrm>
              <a:prstGeom prst="rect">
                <a:avLst/>
              </a:prstGeom>
              <a:blipFill>
                <a:blip r:embed="rId5"/>
                <a:stretch>
                  <a:fillRect l="-1784" t="-11765" r="-624" b="-341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文本框 60">
            <a:extLst>
              <a:ext uri="{FF2B5EF4-FFF2-40B4-BE49-F238E27FC236}">
                <a16:creationId xmlns:a16="http://schemas.microsoft.com/office/drawing/2014/main" id="{9D9906A8-8DB2-4C01-B8BF-79A0A8B96058}"/>
              </a:ext>
            </a:extLst>
          </p:cNvPr>
          <p:cNvSpPr txBox="1"/>
          <p:nvPr/>
        </p:nvSpPr>
        <p:spPr>
          <a:xfrm>
            <a:off x="9532877" y="1717953"/>
            <a:ext cx="189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(Similar for XACC.)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AF526169-149D-454B-910C-AABB7C3DF79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440" y="4331804"/>
                <a:ext cx="7159449" cy="2314462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Program logic for clients of UCR-CRDTs</a:t>
                </a:r>
              </a:p>
              <a:p>
                <a:pPr lvl="1"/>
                <a:r>
                  <a:rPr lang="en-US" altLang="zh-CN" dirty="0"/>
                  <a:t>Verify </a:t>
                </a:r>
                <a:r>
                  <a:rPr lang="en-US" altLang="zh-CN" b="1" dirty="0">
                    <a:solidFill>
                      <a:srgbClr val="00B050"/>
                    </a:solidFill>
                    <a:sym typeface="Symbol"/>
                  </a:rPr>
                  <a:t>C</a:t>
                </a:r>
                <a:r>
                  <a:rPr lang="en-US" altLang="zh-CN" dirty="0">
                    <a:sym typeface="Symbol"/>
                  </a:rPr>
                  <a:t>[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CN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)</a:t>
                </a:r>
                <a:r>
                  <a:rPr lang="en-US" altLang="zh-CN" dirty="0">
                    <a:sym typeface="Symbol"/>
                  </a:rPr>
                  <a:t>]</a:t>
                </a:r>
                <a:endParaRPr lang="en-US" altLang="zh-CN" dirty="0"/>
              </a:p>
              <a:p>
                <a:r>
                  <a:rPr lang="en-US" altLang="zh-CN" dirty="0"/>
                  <a:t>Proof method for UCR-CRDT implementations</a:t>
                </a:r>
              </a:p>
              <a:p>
                <a:pPr lvl="1"/>
                <a:r>
                  <a:rPr lang="en-US" altLang="zh-CN" dirty="0"/>
                  <a:t>Verify </a:t>
                </a: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ACC(</a:t>
                </a:r>
                <a:r>
                  <a:rPr lang="en-US" altLang="zh-CN" b="1" dirty="0">
                    <a:solidFill>
                      <a:srgbClr val="0000FF"/>
                    </a:solidFill>
                    <a:latin typeface="Calibri" panose="020F0502020204030204"/>
                    <a:ea typeface="等线" panose="02010600030101010101" pitchFamily="2" charset="-122"/>
                  </a:rPr>
                  <a:t>O</a:t>
                </a: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, </a:t>
                </a:r>
                <a:r>
                  <a:rPr lang="en-US" altLang="zh-CN" dirty="0">
                    <a:solidFill>
                      <a:prstClr val="black"/>
                    </a:solidFill>
                  </a:rPr>
                  <a:t>(</a:t>
                </a:r>
                <a:r>
                  <a:rPr lang="en-US" altLang="zh-CN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)</a:t>
                </a:r>
                <a:r>
                  <a:rPr lang="en-US" altLang="zh-CN" dirty="0">
                    <a:solidFill>
                      <a:prstClr val="black"/>
                    </a:solidFill>
                    <a:latin typeface="Calibri" panose="020F0502020204030204"/>
                    <a:ea typeface="等线" panose="02010600030101010101" pitchFamily="2" charset="-122"/>
                  </a:rPr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8" name="内容占位符 2">
                <a:extLst>
                  <a:ext uri="{FF2B5EF4-FFF2-40B4-BE49-F238E27FC236}">
                    <a16:creationId xmlns:a16="http://schemas.microsoft.com/office/drawing/2014/main" id="{AF526169-149D-454B-910C-AABB7C3DF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40" y="4331804"/>
                <a:ext cx="7159449" cy="2314462"/>
              </a:xfrm>
              <a:prstGeom prst="rect">
                <a:avLst/>
              </a:prstGeom>
              <a:blipFill>
                <a:blip r:embed="rId6"/>
                <a:stretch>
                  <a:fillRect l="-1533" t="-44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6726050C-DE7D-4DF0-B437-4102A80E9F61}"/>
              </a:ext>
            </a:extLst>
          </p:cNvPr>
          <p:cNvSpPr txBox="1"/>
          <p:nvPr/>
        </p:nvSpPr>
        <p:spPr>
          <a:xfrm>
            <a:off x="8609305" y="4895785"/>
            <a:ext cx="31070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Correctness of </a:t>
            </a:r>
            <a:r>
              <a:rPr lang="en-US" altLang="zh-CN" sz="2800" b="1" dirty="0">
                <a:solidFill>
                  <a:srgbClr val="00B050"/>
                </a:solidFill>
                <a:sym typeface="Symbol"/>
              </a:rPr>
              <a:t>C</a:t>
            </a:r>
            <a:r>
              <a:rPr lang="en-US" altLang="zh-CN" sz="2800" dirty="0">
                <a:sym typeface="Symbol"/>
              </a:rPr>
              <a:t>[</a:t>
            </a:r>
            <a:r>
              <a:rPr lang="en-US" altLang="zh-CN" sz="2800" b="1" dirty="0">
                <a:solidFill>
                  <a:srgbClr val="0000FF"/>
                </a:solidFill>
              </a:rPr>
              <a:t>O</a:t>
            </a:r>
            <a:r>
              <a:rPr lang="en-US" altLang="zh-CN" sz="2800" dirty="0">
                <a:sym typeface="Symbol"/>
              </a:rPr>
              <a:t>]</a:t>
            </a:r>
            <a:r>
              <a:rPr lang="en-US" altLang="zh-CN" sz="2800" dirty="0"/>
              <a:t> </a:t>
            </a:r>
            <a:endParaRPr lang="zh-CN" altLang="en-US" sz="2800" dirty="0"/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755DF78C-7B54-46F5-A3EB-AA6EAA4E4215}"/>
              </a:ext>
            </a:extLst>
          </p:cNvPr>
          <p:cNvGrpSpPr/>
          <p:nvPr/>
        </p:nvGrpSpPr>
        <p:grpSpPr>
          <a:xfrm>
            <a:off x="7744101" y="4331804"/>
            <a:ext cx="798537" cy="1651182"/>
            <a:chOff x="5766487" y="1690688"/>
            <a:chExt cx="1235675" cy="2889550"/>
          </a:xfrm>
        </p:grpSpPr>
        <p:sp>
          <p:nvSpPr>
            <p:cNvPr id="31" name="右大括号 30">
              <a:extLst>
                <a:ext uri="{FF2B5EF4-FFF2-40B4-BE49-F238E27FC236}">
                  <a16:creationId xmlns:a16="http://schemas.microsoft.com/office/drawing/2014/main" id="{BDDED657-C230-474A-94BF-5E509D0FB08D}"/>
                </a:ext>
              </a:extLst>
            </p:cNvPr>
            <p:cNvSpPr/>
            <p:nvPr/>
          </p:nvSpPr>
          <p:spPr>
            <a:xfrm>
              <a:off x="5766487" y="1690688"/>
              <a:ext cx="881448" cy="2889550"/>
            </a:xfrm>
            <a:prstGeom prst="rightBrace">
              <a:avLst>
                <a:gd name="adj1" fmla="val 36828"/>
                <a:gd name="adj2" fmla="val 50000"/>
              </a:avLst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箭头: 右 35">
              <a:extLst>
                <a:ext uri="{FF2B5EF4-FFF2-40B4-BE49-F238E27FC236}">
                  <a16:creationId xmlns:a16="http://schemas.microsoft.com/office/drawing/2014/main" id="{7BB4CF53-3CFC-4754-80DE-B4B3A1FEB798}"/>
                </a:ext>
              </a:extLst>
            </p:cNvPr>
            <p:cNvSpPr/>
            <p:nvPr/>
          </p:nvSpPr>
          <p:spPr>
            <a:xfrm>
              <a:off x="6647935" y="3039762"/>
              <a:ext cx="354227" cy="197708"/>
            </a:xfrm>
            <a:prstGeom prst="rightArrow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1AFF6A79-784C-4EE4-B793-9161DDD87101}"/>
              </a:ext>
            </a:extLst>
          </p:cNvPr>
          <p:cNvSpPr txBox="1"/>
          <p:nvPr/>
        </p:nvSpPr>
        <p:spPr>
          <a:xfrm>
            <a:off x="332482" y="2218524"/>
            <a:ext cx="3629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Contextual Refinement: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52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  <p:bldP spid="2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9423C-C4DE-4074-A1A7-548EA6DA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BB26C3-1F23-4300-81E5-DF827D398632}"/>
              </a:ext>
            </a:extLst>
          </p:cNvPr>
          <p:cNvGrpSpPr/>
          <p:nvPr/>
        </p:nvGrpSpPr>
        <p:grpSpPr>
          <a:xfrm>
            <a:off x="1462332" y="4943809"/>
            <a:ext cx="5959758" cy="1184897"/>
            <a:chOff x="3010402" y="3047637"/>
            <a:chExt cx="5959758" cy="1184897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6F97E32F-F095-4376-A306-F72CAA30EB05}"/>
                </a:ext>
              </a:extLst>
            </p:cNvPr>
            <p:cNvSpPr/>
            <p:nvPr/>
          </p:nvSpPr>
          <p:spPr>
            <a:xfrm>
              <a:off x="3010402" y="3047637"/>
              <a:ext cx="5959758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48C92E-306A-433F-A553-4E3CBB9AEDDE}"/>
                </a:ext>
              </a:extLst>
            </p:cNvPr>
            <p:cNvSpPr txBox="1"/>
            <p:nvPr/>
          </p:nvSpPr>
          <p:spPr>
            <a:xfrm>
              <a:off x="4646891" y="3422673"/>
              <a:ext cx="2927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/>
                <a:t>CRDT Implementation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CB97FF8-DF58-424D-8FBD-A7659CE16742}"/>
                  </a:ext>
                </a:extLst>
              </p:cNvPr>
              <p:cNvSpPr/>
              <p:nvPr/>
            </p:nvSpPr>
            <p:spPr>
              <a:xfrm>
                <a:off x="402650" y="3294540"/>
                <a:ext cx="8298180" cy="1167345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CN" sz="2800" b="1" dirty="0">
                    <a:solidFill>
                      <a:srgbClr val="FF0000"/>
                    </a:solidFill>
                  </a:rPr>
                  <a:t>Abstraction: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Atomic Spec 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and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en-US" altLang="zh-CN" sz="2800" dirty="0">
                    <a:solidFill>
                      <a:prstClr val="black"/>
                    </a:solidFill>
                  </a:rPr>
                  <a:t>ACC(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, 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)) and XACC(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, 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>
                    <a:solidFill>
                      <a:srgbClr val="CC00CC"/>
                    </a:solidFill>
                  </a:rPr>
                  <a:t>,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won-by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canceled-by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)) </a:t>
                </a:r>
                <a:endParaRPr lang="zh-CN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CB97FF8-DF58-424D-8FBD-A7659CE16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0" y="3294540"/>
                <a:ext cx="8298180" cy="1167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51718283-201B-4A56-897B-436F853C5C31}"/>
              </a:ext>
            </a:extLst>
          </p:cNvPr>
          <p:cNvGrpSpPr/>
          <p:nvPr/>
        </p:nvGrpSpPr>
        <p:grpSpPr>
          <a:xfrm>
            <a:off x="4340285" y="4340737"/>
            <a:ext cx="209550" cy="649822"/>
            <a:chOff x="5547360" y="4564380"/>
            <a:chExt cx="209550" cy="6498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9AAE95-0965-4D1B-9B17-C634561BC7AD}"/>
                </a:ext>
              </a:extLst>
            </p:cNvPr>
            <p:cNvSpPr/>
            <p:nvPr/>
          </p:nvSpPr>
          <p:spPr>
            <a:xfrm>
              <a:off x="5619750" y="4669155"/>
              <a:ext cx="64770" cy="545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F5D5637-51DE-4D51-BF64-0FFAB6EB047B}"/>
                </a:ext>
              </a:extLst>
            </p:cNvPr>
            <p:cNvSpPr/>
            <p:nvPr/>
          </p:nvSpPr>
          <p:spPr>
            <a:xfrm>
              <a:off x="5547360" y="456438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8D61031-BC81-4C37-8AEB-B97BB3550180}"/>
              </a:ext>
            </a:extLst>
          </p:cNvPr>
          <p:cNvSpPr/>
          <p:nvPr/>
        </p:nvSpPr>
        <p:spPr>
          <a:xfrm>
            <a:off x="2776280" y="2744473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DD83F74C-C983-42A3-A1E8-036829A32ADF}"/>
              </a:ext>
            </a:extLst>
          </p:cNvPr>
          <p:cNvSpPr/>
          <p:nvPr/>
        </p:nvSpPr>
        <p:spPr>
          <a:xfrm>
            <a:off x="4477445" y="2765106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7A4FC77-2DA9-432F-B379-FFEE7AE7CAD8}"/>
              </a:ext>
            </a:extLst>
          </p:cNvPr>
          <p:cNvSpPr/>
          <p:nvPr/>
        </p:nvSpPr>
        <p:spPr>
          <a:xfrm>
            <a:off x="6178610" y="2768022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E3F08B-D545-4297-B2D3-369CE820E472}"/>
                  </a:ext>
                </a:extLst>
              </p:cNvPr>
              <p:cNvSpPr/>
              <p:nvPr/>
            </p:nvSpPr>
            <p:spPr>
              <a:xfrm>
                <a:off x="1734245" y="1821942"/>
                <a:ext cx="5486400" cy="9431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Client Program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E3F08B-D545-4297-B2D3-369CE820E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45" y="1821942"/>
                <a:ext cx="5486400" cy="943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3072C82C-A64A-4948-91E6-9D02D59A9DD9}"/>
              </a:ext>
            </a:extLst>
          </p:cNvPr>
          <p:cNvSpPr/>
          <p:nvPr/>
        </p:nvSpPr>
        <p:spPr>
          <a:xfrm>
            <a:off x="8193482" y="1821942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Program logic for clients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4463F1-6219-4511-9849-9B321D156A66}"/>
              </a:ext>
            </a:extLst>
          </p:cNvPr>
          <p:cNvSpPr/>
          <p:nvPr/>
        </p:nvSpPr>
        <p:spPr>
          <a:xfrm>
            <a:off x="8193482" y="5028381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Proof method for CRDTs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4806BC3-C3EB-4B5A-B539-8530AD8462B8}"/>
              </a:ext>
            </a:extLst>
          </p:cNvPr>
          <p:cNvSpPr/>
          <p:nvPr/>
        </p:nvSpPr>
        <p:spPr>
          <a:xfrm rot="10800000">
            <a:off x="7501148" y="2186940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07EF0CC-C87D-4518-BD44-135C478C951B}"/>
              </a:ext>
            </a:extLst>
          </p:cNvPr>
          <p:cNvSpPr/>
          <p:nvPr/>
        </p:nvSpPr>
        <p:spPr>
          <a:xfrm rot="10800000">
            <a:off x="7501148" y="5411764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箭头: 直角上 26">
            <a:extLst>
              <a:ext uri="{FF2B5EF4-FFF2-40B4-BE49-F238E27FC236}">
                <a16:creationId xmlns:a16="http://schemas.microsoft.com/office/drawing/2014/main" id="{5A67A574-F2EB-4468-8325-3E9CB2B1902B}"/>
              </a:ext>
            </a:extLst>
          </p:cNvPr>
          <p:cNvSpPr/>
          <p:nvPr/>
        </p:nvSpPr>
        <p:spPr>
          <a:xfrm>
            <a:off x="8907780" y="3046799"/>
            <a:ext cx="1797581" cy="890249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箭头: 直角上 27">
            <a:extLst>
              <a:ext uri="{FF2B5EF4-FFF2-40B4-BE49-F238E27FC236}">
                <a16:creationId xmlns:a16="http://schemas.microsoft.com/office/drawing/2014/main" id="{0A89654C-5571-4F34-B321-62FEA0C145BE}"/>
              </a:ext>
            </a:extLst>
          </p:cNvPr>
          <p:cNvSpPr/>
          <p:nvPr/>
        </p:nvSpPr>
        <p:spPr>
          <a:xfrm rot="10800000" flipH="1">
            <a:off x="8907780" y="3714807"/>
            <a:ext cx="1797581" cy="872886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9D1865-0A70-4B5F-AB14-64D9362E5A35}"/>
              </a:ext>
            </a:extLst>
          </p:cNvPr>
          <p:cNvSpPr txBox="1"/>
          <p:nvPr/>
        </p:nvSpPr>
        <p:spPr>
          <a:xfrm>
            <a:off x="8556521" y="3400288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Separate verification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A76E76-3AD6-4D51-AABB-157FA25D9A6F}"/>
              </a:ext>
            </a:extLst>
          </p:cNvPr>
          <p:cNvSpPr txBox="1"/>
          <p:nvPr/>
        </p:nvSpPr>
        <p:spPr>
          <a:xfrm>
            <a:off x="10561320" y="3209573"/>
            <a:ext cx="141867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Contextual refinement </a:t>
            </a:r>
          </a:p>
          <a:p>
            <a:pPr algn="ctr"/>
            <a:r>
              <a:rPr lang="en-US" altLang="zh-CN" b="1" dirty="0">
                <a:ln>
                  <a:solidFill>
                    <a:schemeClr val="tx1"/>
                  </a:solidFill>
                </a:ln>
              </a:rPr>
              <a:t>for sound composition</a:t>
            </a:r>
            <a:endParaRPr lang="zh-CN" altLang="en-US" b="1" dirty="0">
              <a:ln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96682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59423C-C4DE-4074-A1A7-548EA6DA4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6BB26C3-1F23-4300-81E5-DF827D398632}"/>
              </a:ext>
            </a:extLst>
          </p:cNvPr>
          <p:cNvGrpSpPr/>
          <p:nvPr/>
        </p:nvGrpSpPr>
        <p:grpSpPr>
          <a:xfrm>
            <a:off x="1462332" y="4943809"/>
            <a:ext cx="5959758" cy="1184897"/>
            <a:chOff x="3010402" y="3047637"/>
            <a:chExt cx="5959758" cy="1184897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6F97E32F-F095-4376-A306-F72CAA30EB05}"/>
                </a:ext>
              </a:extLst>
            </p:cNvPr>
            <p:cNvSpPr/>
            <p:nvPr/>
          </p:nvSpPr>
          <p:spPr>
            <a:xfrm>
              <a:off x="3010402" y="3047637"/>
              <a:ext cx="5959758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A748C92E-306A-433F-A553-4E3CBB9AEDDE}"/>
                </a:ext>
              </a:extLst>
            </p:cNvPr>
            <p:cNvSpPr txBox="1"/>
            <p:nvPr/>
          </p:nvSpPr>
          <p:spPr>
            <a:xfrm>
              <a:off x="4646891" y="3422673"/>
              <a:ext cx="2927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2400" dirty="0"/>
                <a:t>CRDT Implementation</a:t>
              </a:r>
              <a:endParaRPr lang="zh-CN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CB97FF8-DF58-424D-8FBD-A7659CE16742}"/>
                  </a:ext>
                </a:extLst>
              </p:cNvPr>
              <p:cNvSpPr/>
              <p:nvPr/>
            </p:nvSpPr>
            <p:spPr>
              <a:xfrm>
                <a:off x="402650" y="3294540"/>
                <a:ext cx="8298180" cy="1167345"/>
              </a:xfrm>
              <a:prstGeom prst="rect">
                <a:avLst/>
              </a:prstGeom>
              <a:solidFill>
                <a:srgbClr val="FFFFCC"/>
              </a:solidFill>
              <a:ln w="38100"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r>
                  <a:rPr lang="en-US" altLang="zh-CN" sz="2800" b="1" dirty="0">
                    <a:solidFill>
                      <a:srgbClr val="FF0000"/>
                    </a:solidFill>
                  </a:rPr>
                  <a:t>Abstraction: </a:t>
                </a:r>
                <a:r>
                  <a:rPr lang="en-US" altLang="zh-CN" sz="2800" dirty="0">
                    <a:solidFill>
                      <a:schemeClr val="tx1"/>
                    </a:solidFill>
                  </a:rPr>
                  <a:t>Atomic Spec 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 and</a:t>
                </a:r>
                <a:endParaRPr lang="en-US" altLang="zh-CN" sz="2800" b="1" dirty="0">
                  <a:solidFill>
                    <a:srgbClr val="FF0000"/>
                  </a:solidFill>
                </a:endParaRPr>
              </a:p>
              <a:p>
                <a:pPr lvl="0" algn="ctr"/>
                <a:r>
                  <a:rPr lang="en-US" altLang="zh-CN" sz="2800" dirty="0">
                    <a:solidFill>
                      <a:prstClr val="black"/>
                    </a:solidFill>
                  </a:rPr>
                  <a:t>ACC(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, 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>
                    <a:solidFill>
                      <a:prstClr val="black"/>
                    </a:solidFill>
                  </a:rPr>
                  <a:t>)) and XACC(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O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, (</a:t>
                </a:r>
                <a:r>
                  <a:rPr lang="en-US" altLang="zh-CN" sz="2800" b="1" dirty="0">
                    <a:solidFill>
                      <a:srgbClr val="CC00CC"/>
                    </a:solidFill>
                  </a:rPr>
                  <a:t>S,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CC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⋈</m:t>
                    </m:r>
                  </m:oMath>
                </a14:m>
                <a:r>
                  <a:rPr lang="en-US" altLang="zh-CN" sz="2800" dirty="0">
                    <a:solidFill>
                      <a:srgbClr val="CC00CC"/>
                    </a:solidFill>
                  </a:rPr>
                  <a:t>,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won-by</a:t>
                </a:r>
                <a:r>
                  <a:rPr lang="en-US" altLang="zh-CN" sz="2800" dirty="0">
                    <a:solidFill>
                      <a:srgbClr val="FF0000"/>
                    </a:solidFill>
                  </a:rPr>
                  <a:t>, </a:t>
                </a:r>
                <a:r>
                  <a:rPr lang="en-US" altLang="zh-CN" sz="2800" i="1" dirty="0">
                    <a:solidFill>
                      <a:srgbClr val="FF0000"/>
                    </a:solidFill>
                  </a:rPr>
                  <a:t>canceled-by</a:t>
                </a:r>
                <a:r>
                  <a:rPr lang="en-US" altLang="zh-CN" sz="2800" dirty="0">
                    <a:solidFill>
                      <a:prstClr val="black"/>
                    </a:solidFill>
                  </a:rPr>
                  <a:t>)) </a:t>
                </a:r>
                <a:endParaRPr lang="zh-CN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0CB97FF8-DF58-424D-8FBD-A7659CE167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650" y="3294540"/>
                <a:ext cx="8298180" cy="116734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51718283-201B-4A56-897B-436F853C5C31}"/>
              </a:ext>
            </a:extLst>
          </p:cNvPr>
          <p:cNvGrpSpPr/>
          <p:nvPr/>
        </p:nvGrpSpPr>
        <p:grpSpPr>
          <a:xfrm>
            <a:off x="4340285" y="4340737"/>
            <a:ext cx="209550" cy="649822"/>
            <a:chOff x="5547360" y="4564380"/>
            <a:chExt cx="209550" cy="649822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89AAE95-0965-4D1B-9B17-C634561BC7AD}"/>
                </a:ext>
              </a:extLst>
            </p:cNvPr>
            <p:cNvSpPr/>
            <p:nvPr/>
          </p:nvSpPr>
          <p:spPr>
            <a:xfrm>
              <a:off x="5619750" y="4669155"/>
              <a:ext cx="64770" cy="545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8F5D5637-51DE-4D51-BF64-0FFAB6EB047B}"/>
                </a:ext>
              </a:extLst>
            </p:cNvPr>
            <p:cNvSpPr/>
            <p:nvPr/>
          </p:nvSpPr>
          <p:spPr>
            <a:xfrm>
              <a:off x="5547360" y="456438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箭头: 下 11">
            <a:extLst>
              <a:ext uri="{FF2B5EF4-FFF2-40B4-BE49-F238E27FC236}">
                <a16:creationId xmlns:a16="http://schemas.microsoft.com/office/drawing/2014/main" id="{A8D61031-BC81-4C37-8AEB-B97BB3550180}"/>
              </a:ext>
            </a:extLst>
          </p:cNvPr>
          <p:cNvSpPr/>
          <p:nvPr/>
        </p:nvSpPr>
        <p:spPr>
          <a:xfrm>
            <a:off x="2776280" y="2744473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12">
            <a:extLst>
              <a:ext uri="{FF2B5EF4-FFF2-40B4-BE49-F238E27FC236}">
                <a16:creationId xmlns:a16="http://schemas.microsoft.com/office/drawing/2014/main" id="{DD83F74C-C983-42A3-A1E8-036829A32ADF}"/>
              </a:ext>
            </a:extLst>
          </p:cNvPr>
          <p:cNvSpPr/>
          <p:nvPr/>
        </p:nvSpPr>
        <p:spPr>
          <a:xfrm>
            <a:off x="4477445" y="2765106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37A4FC77-2DA9-432F-B379-FFEE7AE7CAD8}"/>
              </a:ext>
            </a:extLst>
          </p:cNvPr>
          <p:cNvSpPr/>
          <p:nvPr/>
        </p:nvSpPr>
        <p:spPr>
          <a:xfrm>
            <a:off x="6178610" y="2768022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E3F08B-D545-4297-B2D3-369CE820E472}"/>
                  </a:ext>
                </a:extLst>
              </p:cNvPr>
              <p:cNvSpPr/>
              <p:nvPr/>
            </p:nvSpPr>
            <p:spPr>
              <a:xfrm>
                <a:off x="1734245" y="1821942"/>
                <a:ext cx="5486400" cy="9431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400" dirty="0">
                    <a:solidFill>
                      <a:schemeClr val="tx1"/>
                    </a:solidFill>
                  </a:rPr>
                  <a:t>Client Program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∥…∥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80E3F08B-D545-4297-B2D3-369CE820E4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245" y="1821942"/>
                <a:ext cx="5486400" cy="9431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矩形 22">
            <a:extLst>
              <a:ext uri="{FF2B5EF4-FFF2-40B4-BE49-F238E27FC236}">
                <a16:creationId xmlns:a16="http://schemas.microsoft.com/office/drawing/2014/main" id="{3072C82C-A64A-4948-91E6-9D02D59A9DD9}"/>
              </a:ext>
            </a:extLst>
          </p:cNvPr>
          <p:cNvSpPr/>
          <p:nvPr/>
        </p:nvSpPr>
        <p:spPr>
          <a:xfrm>
            <a:off x="8193482" y="1821942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Program logic for clients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4463F1-6219-4511-9849-9B321D156A66}"/>
              </a:ext>
            </a:extLst>
          </p:cNvPr>
          <p:cNvSpPr/>
          <p:nvPr/>
        </p:nvSpPr>
        <p:spPr>
          <a:xfrm>
            <a:off x="8193482" y="5028381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Proof method for CRDTs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34806BC3-C3EB-4B5A-B539-8530AD8462B8}"/>
              </a:ext>
            </a:extLst>
          </p:cNvPr>
          <p:cNvSpPr/>
          <p:nvPr/>
        </p:nvSpPr>
        <p:spPr>
          <a:xfrm rot="10800000">
            <a:off x="7501148" y="2186940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箭头: 右 25">
            <a:extLst>
              <a:ext uri="{FF2B5EF4-FFF2-40B4-BE49-F238E27FC236}">
                <a16:creationId xmlns:a16="http://schemas.microsoft.com/office/drawing/2014/main" id="{D07EF0CC-C87D-4518-BD44-135C478C951B}"/>
              </a:ext>
            </a:extLst>
          </p:cNvPr>
          <p:cNvSpPr/>
          <p:nvPr/>
        </p:nvSpPr>
        <p:spPr>
          <a:xfrm rot="10800000">
            <a:off x="7501148" y="5411764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箭头: 直角上 26">
            <a:extLst>
              <a:ext uri="{FF2B5EF4-FFF2-40B4-BE49-F238E27FC236}">
                <a16:creationId xmlns:a16="http://schemas.microsoft.com/office/drawing/2014/main" id="{5A67A574-F2EB-4468-8325-3E9CB2B1902B}"/>
              </a:ext>
            </a:extLst>
          </p:cNvPr>
          <p:cNvSpPr/>
          <p:nvPr/>
        </p:nvSpPr>
        <p:spPr>
          <a:xfrm>
            <a:off x="8907780" y="3046799"/>
            <a:ext cx="1797581" cy="890249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箭头: 直角上 27">
            <a:extLst>
              <a:ext uri="{FF2B5EF4-FFF2-40B4-BE49-F238E27FC236}">
                <a16:creationId xmlns:a16="http://schemas.microsoft.com/office/drawing/2014/main" id="{0A89654C-5571-4F34-B321-62FEA0C145BE}"/>
              </a:ext>
            </a:extLst>
          </p:cNvPr>
          <p:cNvSpPr/>
          <p:nvPr/>
        </p:nvSpPr>
        <p:spPr>
          <a:xfrm rot="10800000" flipH="1">
            <a:off x="8907780" y="3714807"/>
            <a:ext cx="1797581" cy="872886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9D1865-0A70-4B5F-AB14-64D9362E5A35}"/>
              </a:ext>
            </a:extLst>
          </p:cNvPr>
          <p:cNvSpPr txBox="1"/>
          <p:nvPr/>
        </p:nvSpPr>
        <p:spPr>
          <a:xfrm>
            <a:off x="8556521" y="3400288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Separate verification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6A76E76-3AD6-4D51-AABB-157FA25D9A6F}"/>
              </a:ext>
            </a:extLst>
          </p:cNvPr>
          <p:cNvSpPr txBox="1"/>
          <p:nvPr/>
        </p:nvSpPr>
        <p:spPr>
          <a:xfrm>
            <a:off x="10561320" y="3209573"/>
            <a:ext cx="141867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altLang="zh-CN" b="1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</a:rPr>
              <a:t>Contextual refinement </a:t>
            </a:r>
          </a:p>
          <a:p>
            <a:pPr algn="ctr"/>
            <a:r>
              <a:rPr lang="en-US" altLang="zh-CN" b="1" dirty="0">
                <a:ln>
                  <a:solidFill>
                    <a:schemeClr val="tx1"/>
                  </a:solidFill>
                </a:ln>
              </a:rPr>
              <a:t>for sound composition</a:t>
            </a:r>
            <a:endParaRPr lang="zh-CN" altLang="en-US" b="1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4D386C8-7CBA-4497-A66D-6F55D24D1E51}"/>
              </a:ext>
            </a:extLst>
          </p:cNvPr>
          <p:cNvSpPr txBox="1"/>
          <p:nvPr/>
        </p:nvSpPr>
        <p:spPr>
          <a:xfrm>
            <a:off x="1109296" y="4908875"/>
            <a:ext cx="6438900" cy="156966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Verified replicated growable array (RGA), continuous sequence, add-wins set, remove-wins set, 2P-set, LWW-element set, grow-only set, LWW register, replicated counter, …</a:t>
            </a:r>
            <a:endParaRPr lang="zh-CN" altLang="en-US" sz="2400" b="1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7F0F17D-1A5B-4B4F-91F1-DA574C89A660}"/>
              </a:ext>
            </a:extLst>
          </p:cNvPr>
          <p:cNvSpPr txBox="1"/>
          <p:nvPr/>
        </p:nvSpPr>
        <p:spPr>
          <a:xfrm>
            <a:off x="1651062" y="2032636"/>
            <a:ext cx="5635659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Verified several interesting client programs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8415026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D9A0-C917-48AD-97C0-1509737B4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6470" y="2766219"/>
            <a:ext cx="7886700" cy="1325563"/>
          </a:xfrm>
        </p:spPr>
        <p:txBody>
          <a:bodyPr/>
          <a:lstStyle/>
          <a:p>
            <a:pPr algn="ctr"/>
            <a:r>
              <a:rPr lang="en-US" altLang="zh-CN" dirty="0"/>
              <a:t>Thanks!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7385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A71BB-5D3B-4946-B54F-5A79C3DA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5468"/>
          </a:xfrm>
        </p:spPr>
        <p:txBody>
          <a:bodyPr/>
          <a:lstStyle/>
          <a:p>
            <a:r>
              <a:rPr lang="en-US" altLang="zh-CN" dirty="0"/>
              <a:t>Example: Collaborative Editing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787305D-D404-48D7-874D-6ACDB3E20F2A}"/>
              </a:ext>
            </a:extLst>
          </p:cNvPr>
          <p:cNvGrpSpPr/>
          <p:nvPr/>
        </p:nvGrpSpPr>
        <p:grpSpPr>
          <a:xfrm>
            <a:off x="2090244" y="1516585"/>
            <a:ext cx="6644214" cy="3895591"/>
            <a:chOff x="2090244" y="1516585"/>
            <a:chExt cx="6644214" cy="3895591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EC501186-4FF1-44F7-B337-7EF9C6687C5F}"/>
                </a:ext>
              </a:extLst>
            </p:cNvPr>
            <p:cNvSpPr/>
            <p:nvPr/>
          </p:nvSpPr>
          <p:spPr>
            <a:xfrm rot="515354">
              <a:off x="2774700" y="2234969"/>
              <a:ext cx="5959758" cy="3177207"/>
            </a:xfrm>
            <a:prstGeom prst="cloud">
              <a:avLst/>
            </a:prstGeom>
            <a:noFill/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流程图: 磁盘 4">
              <a:extLst>
                <a:ext uri="{FF2B5EF4-FFF2-40B4-BE49-F238E27FC236}">
                  <a16:creationId xmlns:a16="http://schemas.microsoft.com/office/drawing/2014/main" id="{C42A6EAF-E3B1-4490-81DF-3FBAAA540ADF}"/>
                </a:ext>
              </a:extLst>
            </p:cNvPr>
            <p:cNvSpPr/>
            <p:nvPr/>
          </p:nvSpPr>
          <p:spPr>
            <a:xfrm>
              <a:off x="3121029" y="3365179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6" name="流程图: 磁盘 5">
              <a:extLst>
                <a:ext uri="{FF2B5EF4-FFF2-40B4-BE49-F238E27FC236}">
                  <a16:creationId xmlns:a16="http://schemas.microsoft.com/office/drawing/2014/main" id="{E085DDA1-A394-4399-8D70-3D0D3D5EEFBC}"/>
                </a:ext>
              </a:extLst>
            </p:cNvPr>
            <p:cNvSpPr/>
            <p:nvPr/>
          </p:nvSpPr>
          <p:spPr>
            <a:xfrm>
              <a:off x="5784547" y="2586295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7" name="流程图: 磁盘 6">
              <a:extLst>
                <a:ext uri="{FF2B5EF4-FFF2-40B4-BE49-F238E27FC236}">
                  <a16:creationId xmlns:a16="http://schemas.microsoft.com/office/drawing/2014/main" id="{BBB21D4B-8791-4A1C-BB69-ECCD07F95A15}"/>
                </a:ext>
              </a:extLst>
            </p:cNvPr>
            <p:cNvSpPr/>
            <p:nvPr/>
          </p:nvSpPr>
          <p:spPr>
            <a:xfrm>
              <a:off x="8140211" y="3279938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98C86348-A3E9-425E-B79E-432FBE201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741451" y="1516585"/>
              <a:ext cx="465256" cy="542410"/>
            </a:xfrm>
            <a:prstGeom prst="rect">
              <a:avLst/>
            </a:prstGeom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3AF00D8-7FDB-4240-88FD-4E5B38C75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090244" y="3156874"/>
              <a:ext cx="596445" cy="558757"/>
            </a:xfrm>
            <a:prstGeom prst="rect">
              <a:avLst/>
            </a:prstGeom>
          </p:spPr>
        </p:pic>
        <p:sp>
          <p:nvSpPr>
            <p:cNvPr id="11" name="箭头: 左右 10">
              <a:extLst>
                <a:ext uri="{FF2B5EF4-FFF2-40B4-BE49-F238E27FC236}">
                  <a16:creationId xmlns:a16="http://schemas.microsoft.com/office/drawing/2014/main" id="{E6BD466F-742F-4819-B1DF-2E58A44E5F43}"/>
                </a:ext>
              </a:extLst>
            </p:cNvPr>
            <p:cNvSpPr/>
            <p:nvPr/>
          </p:nvSpPr>
          <p:spPr>
            <a:xfrm>
              <a:off x="2629207" y="3554447"/>
              <a:ext cx="491821" cy="25272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3" name="箭头: 左右 12">
              <a:extLst>
                <a:ext uri="{FF2B5EF4-FFF2-40B4-BE49-F238E27FC236}">
                  <a16:creationId xmlns:a16="http://schemas.microsoft.com/office/drawing/2014/main" id="{32CC9782-1295-443F-88C9-2F28EA00B051}"/>
                </a:ext>
              </a:extLst>
            </p:cNvPr>
            <p:cNvSpPr/>
            <p:nvPr/>
          </p:nvSpPr>
          <p:spPr>
            <a:xfrm rot="5400000">
              <a:off x="5739848" y="2190367"/>
              <a:ext cx="491821" cy="252729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4" name="流程图: 磁盘 13">
              <a:extLst>
                <a:ext uri="{FF2B5EF4-FFF2-40B4-BE49-F238E27FC236}">
                  <a16:creationId xmlns:a16="http://schemas.microsoft.com/office/drawing/2014/main" id="{4D0B7A5E-84B5-4FB6-B6C4-7A487D25B2AD}"/>
                </a:ext>
              </a:extLst>
            </p:cNvPr>
            <p:cNvSpPr/>
            <p:nvPr/>
          </p:nvSpPr>
          <p:spPr>
            <a:xfrm>
              <a:off x="6074906" y="4407657"/>
              <a:ext cx="506956" cy="548640"/>
            </a:xfrm>
            <a:prstGeom prst="flowChartMagneticDisk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749DA775-F756-4DC4-8B80-A1E92AA9FB06}"/>
                </a:ext>
              </a:extLst>
            </p:cNvPr>
            <p:cNvCxnSpPr>
              <a:cxnSpLocks/>
              <a:stCxn id="5" idx="4"/>
              <a:endCxn id="6" idx="2"/>
            </p:cNvCxnSpPr>
            <p:nvPr/>
          </p:nvCxnSpPr>
          <p:spPr>
            <a:xfrm flipV="1">
              <a:off x="3627985" y="2860615"/>
              <a:ext cx="2156562" cy="778884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连接符 15">
              <a:extLst>
                <a:ext uri="{FF2B5EF4-FFF2-40B4-BE49-F238E27FC236}">
                  <a16:creationId xmlns:a16="http://schemas.microsoft.com/office/drawing/2014/main" id="{130BD4E6-E8DA-4263-9D2F-5F541239FDD1}"/>
                </a:ext>
              </a:extLst>
            </p:cNvPr>
            <p:cNvCxnSpPr>
              <a:cxnSpLocks/>
              <a:stCxn id="6" idx="4"/>
              <a:endCxn id="7" idx="2"/>
            </p:cNvCxnSpPr>
            <p:nvPr/>
          </p:nvCxnSpPr>
          <p:spPr>
            <a:xfrm>
              <a:off x="6291503" y="2860615"/>
              <a:ext cx="1848708" cy="693643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连接符 16">
              <a:extLst>
                <a:ext uri="{FF2B5EF4-FFF2-40B4-BE49-F238E27FC236}">
                  <a16:creationId xmlns:a16="http://schemas.microsoft.com/office/drawing/2014/main" id="{482BCD22-B8A2-4106-AF79-DB923B50D5FC}"/>
                </a:ext>
              </a:extLst>
            </p:cNvPr>
            <p:cNvCxnSpPr>
              <a:cxnSpLocks/>
              <a:stCxn id="5" idx="3"/>
              <a:endCxn id="14" idx="2"/>
            </p:cNvCxnSpPr>
            <p:nvPr/>
          </p:nvCxnSpPr>
          <p:spPr>
            <a:xfrm>
              <a:off x="3374507" y="3913819"/>
              <a:ext cx="2700399" cy="768158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4C6F0990-14DF-4703-9FD7-13602C413FFD}"/>
                </a:ext>
              </a:extLst>
            </p:cNvPr>
            <p:cNvCxnSpPr>
              <a:cxnSpLocks/>
              <a:stCxn id="14" idx="4"/>
              <a:endCxn id="7" idx="3"/>
            </p:cNvCxnSpPr>
            <p:nvPr/>
          </p:nvCxnSpPr>
          <p:spPr>
            <a:xfrm flipV="1">
              <a:off x="6581862" y="3828578"/>
              <a:ext cx="1811827" cy="853399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748D428-9FA7-4FC5-9EF8-EDDB958D2212}"/>
                </a:ext>
              </a:extLst>
            </p:cNvPr>
            <p:cNvCxnSpPr>
              <a:cxnSpLocks/>
              <a:stCxn id="5" idx="4"/>
              <a:endCxn id="7" idx="2"/>
            </p:cNvCxnSpPr>
            <p:nvPr/>
          </p:nvCxnSpPr>
          <p:spPr>
            <a:xfrm flipV="1">
              <a:off x="3627985" y="3554258"/>
              <a:ext cx="4512226" cy="85241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05C95844-2204-47B5-8036-59FD24BE0114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H="1" flipV="1">
              <a:off x="6038025" y="3134935"/>
              <a:ext cx="180861" cy="1254335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A933887-04DA-4CBE-AF69-748053B7D6E2}"/>
              </a:ext>
            </a:extLst>
          </p:cNvPr>
          <p:cNvSpPr txBox="1"/>
          <p:nvPr/>
        </p:nvSpPr>
        <p:spPr>
          <a:xfrm>
            <a:off x="2083709" y="3429000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Alice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E5DFD4C7-5219-4AAE-A5F4-1DF3BBBD4DA6}"/>
              </a:ext>
            </a:extLst>
          </p:cNvPr>
          <p:cNvSpPr txBox="1"/>
          <p:nvPr/>
        </p:nvSpPr>
        <p:spPr>
          <a:xfrm>
            <a:off x="5709079" y="1778114"/>
            <a:ext cx="55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Bob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79E07E1-947D-44A6-9841-E03FFFF476D5}"/>
              </a:ext>
            </a:extLst>
          </p:cNvPr>
          <p:cNvSpPr txBox="1"/>
          <p:nvPr/>
        </p:nvSpPr>
        <p:spPr>
          <a:xfrm>
            <a:off x="377522" y="3961808"/>
            <a:ext cx="299158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addAfter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(‘cats’, ‘cute’);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x := read();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63020DC3-4011-43D9-8D71-DFA516E480B1}"/>
              </a:ext>
            </a:extLst>
          </p:cNvPr>
          <p:cNvSpPr txBox="1"/>
          <p:nvPr/>
        </p:nvSpPr>
        <p:spPr>
          <a:xfrm>
            <a:off x="6328384" y="1181688"/>
            <a:ext cx="327179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u := read();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if (‘cute’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  <a:sym typeface="Symbol" panose="05050102010706020507" pitchFamily="18" charset="2"/>
              </a:rPr>
              <a:t> u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)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    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addAfter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(‘cats’,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‘are’);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50D44A8-13E2-481C-8F78-7EE072C00605}"/>
              </a:ext>
            </a:extLst>
          </p:cNvPr>
          <p:cNvSpPr txBox="1"/>
          <p:nvPr/>
        </p:nvSpPr>
        <p:spPr>
          <a:xfrm>
            <a:off x="4377956" y="3526479"/>
            <a:ext cx="3637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CRDT </a:t>
            </a: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8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Sequence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8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6BB054F0-5B9D-4A6E-9E17-145E181FE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145" y="2985256"/>
            <a:ext cx="1527825" cy="88748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73057480-3D64-4D02-BF72-6E905DB14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21854" y="1467311"/>
            <a:ext cx="2118873" cy="88748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7" name="图片 56">
            <a:extLst>
              <a:ext uri="{FF2B5EF4-FFF2-40B4-BE49-F238E27FC236}">
                <a16:creationId xmlns:a16="http://schemas.microsoft.com/office/drawing/2014/main" id="{029971E7-589F-4A1D-BF32-CA513366C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707" y="2809134"/>
            <a:ext cx="591752" cy="24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8" name="图片 57">
            <a:extLst>
              <a:ext uri="{FF2B5EF4-FFF2-40B4-BE49-F238E27FC236}">
                <a16:creationId xmlns:a16="http://schemas.microsoft.com/office/drawing/2014/main" id="{7FBB91FD-99A6-4F1A-8004-77EFC4C5DC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7935" y="3610584"/>
            <a:ext cx="591752" cy="24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9" name="图片 58">
            <a:extLst>
              <a:ext uri="{FF2B5EF4-FFF2-40B4-BE49-F238E27FC236}">
                <a16:creationId xmlns:a16="http://schemas.microsoft.com/office/drawing/2014/main" id="{3359A804-B8E5-4A95-81CD-D6B4922E5A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852" y="3592386"/>
            <a:ext cx="591752" cy="24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0" name="图片 59">
            <a:extLst>
              <a:ext uri="{FF2B5EF4-FFF2-40B4-BE49-F238E27FC236}">
                <a16:creationId xmlns:a16="http://schemas.microsoft.com/office/drawing/2014/main" id="{6DC52ACD-E0F9-4679-B917-CC6FF845D9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2725" y="4677917"/>
            <a:ext cx="591752" cy="2469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B0E027ED-01D0-42FF-925E-3E274F25A3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2093" y="2671471"/>
            <a:ext cx="3144607" cy="2919602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5CDBD4B1-1285-4E37-8706-300884F508C3}"/>
              </a:ext>
            </a:extLst>
          </p:cNvPr>
          <p:cNvSpPr txBox="1"/>
          <p:nvPr/>
        </p:nvSpPr>
        <p:spPr>
          <a:xfrm>
            <a:off x="564729" y="5185584"/>
            <a:ext cx="8534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SEC can help verify that the final states of different nodes converge.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12DF69F5-065D-4349-A568-8C5EE3CDA5AB}"/>
              </a:ext>
            </a:extLst>
          </p:cNvPr>
          <p:cNvSpPr txBox="1"/>
          <p:nvPr/>
        </p:nvSpPr>
        <p:spPr>
          <a:xfrm>
            <a:off x="2425715" y="6182281"/>
            <a:ext cx="8928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e.g. the final states and the value of x are ‘cats cute’ or ‘cats are cute’</a:t>
            </a:r>
            <a:endParaRPr kumimoji="0" lang="zh-CN" alt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F669373-31E2-413F-AFFC-CB58B707E116}"/>
              </a:ext>
            </a:extLst>
          </p:cNvPr>
          <p:cNvSpPr txBox="1"/>
          <p:nvPr/>
        </p:nvSpPr>
        <p:spPr>
          <a:xfrm>
            <a:off x="494270" y="5715788"/>
            <a:ext cx="9786551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But we also want to verify the functional correctness of the whole program:</a:t>
            </a:r>
            <a:endParaRPr kumimoji="0" lang="zh-CN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58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箭头: 下 27">
            <a:extLst>
              <a:ext uri="{FF2B5EF4-FFF2-40B4-BE49-F238E27FC236}">
                <a16:creationId xmlns:a16="http://schemas.microsoft.com/office/drawing/2014/main" id="{A974350D-D7ED-4150-936A-2C774C81EFB7}"/>
              </a:ext>
            </a:extLst>
          </p:cNvPr>
          <p:cNvSpPr/>
          <p:nvPr/>
        </p:nvSpPr>
        <p:spPr>
          <a:xfrm>
            <a:off x="10187322" y="3107520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AA949C1-E5E0-41B6-92AA-EA4D02CC9A16}"/>
              </a:ext>
            </a:extLst>
          </p:cNvPr>
          <p:cNvGrpSpPr/>
          <p:nvPr/>
        </p:nvGrpSpPr>
        <p:grpSpPr>
          <a:xfrm>
            <a:off x="7591616" y="3589196"/>
            <a:ext cx="3816504" cy="990540"/>
            <a:chOff x="3116121" y="3405818"/>
            <a:chExt cx="4099560" cy="823282"/>
          </a:xfrm>
        </p:grpSpPr>
        <p:sp>
          <p:nvSpPr>
            <p:cNvPr id="23" name="云形 22">
              <a:extLst>
                <a:ext uri="{FF2B5EF4-FFF2-40B4-BE49-F238E27FC236}">
                  <a16:creationId xmlns:a16="http://schemas.microsoft.com/office/drawing/2014/main" id="{3D31352C-4DC2-4800-A0D0-8D4C530D93AB}"/>
                </a:ext>
              </a:extLst>
            </p:cNvPr>
            <p:cNvSpPr/>
            <p:nvPr/>
          </p:nvSpPr>
          <p:spPr>
            <a:xfrm>
              <a:off x="3116121" y="3441155"/>
              <a:ext cx="4099560" cy="787945"/>
            </a:xfrm>
            <a:prstGeom prst="cloud">
              <a:avLst/>
            </a:prstGeom>
            <a:noFill/>
            <a:ln w="635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0962958A-6977-423C-A86B-5E129691C609}"/>
                </a:ext>
              </a:extLst>
            </p:cNvPr>
            <p:cNvSpPr txBox="1"/>
            <p:nvPr/>
          </p:nvSpPr>
          <p:spPr>
            <a:xfrm>
              <a:off x="3658217" y="3405818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F04A71BB-5D3B-4946-B54F-5A79C3DA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verify functional correctness of whole programs</a:t>
            </a:r>
            <a:endParaRPr lang="zh-CN" altLang="en-US" sz="3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14FD86-D739-4770-AF05-DE40A4535BA0}"/>
              </a:ext>
            </a:extLst>
          </p:cNvPr>
          <p:cNvGrpSpPr/>
          <p:nvPr/>
        </p:nvGrpSpPr>
        <p:grpSpPr>
          <a:xfrm>
            <a:off x="1094893" y="3594510"/>
            <a:ext cx="5959758" cy="1184897"/>
            <a:chOff x="3116121" y="3044203"/>
            <a:chExt cx="5959758" cy="1184897"/>
          </a:xfrm>
        </p:grpSpPr>
        <p:sp>
          <p:nvSpPr>
            <p:cNvPr id="8" name="云形 7">
              <a:extLst>
                <a:ext uri="{FF2B5EF4-FFF2-40B4-BE49-F238E27FC236}">
                  <a16:creationId xmlns:a16="http://schemas.microsoft.com/office/drawing/2014/main" id="{3C9411B9-1D3D-4FDB-A7E2-4D81364F135D}"/>
                </a:ext>
              </a:extLst>
            </p:cNvPr>
            <p:cNvSpPr/>
            <p:nvPr/>
          </p:nvSpPr>
          <p:spPr>
            <a:xfrm>
              <a:off x="3116121" y="3044203"/>
              <a:ext cx="5959758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ED24CA-8510-4458-8F44-5F3103EC1235}"/>
                </a:ext>
              </a:extLst>
            </p:cNvPr>
            <p:cNvSpPr txBox="1"/>
            <p:nvPr/>
          </p:nvSpPr>
          <p:spPr>
            <a:xfrm>
              <a:off x="4417043" y="3395528"/>
              <a:ext cx="29272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CRDT Implementation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箭头: 下 5">
            <a:extLst>
              <a:ext uri="{FF2B5EF4-FFF2-40B4-BE49-F238E27FC236}">
                <a16:creationId xmlns:a16="http://schemas.microsoft.com/office/drawing/2014/main" id="{DCD66139-881C-4149-88A0-F7B0A7829089}"/>
              </a:ext>
            </a:extLst>
          </p:cNvPr>
          <p:cNvSpPr/>
          <p:nvPr/>
        </p:nvSpPr>
        <p:spPr>
          <a:xfrm>
            <a:off x="2225848" y="3155102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560E7ED-52B2-4C2D-8A4F-685F2547FB0E}"/>
              </a:ext>
            </a:extLst>
          </p:cNvPr>
          <p:cNvSpPr/>
          <p:nvPr/>
        </p:nvSpPr>
        <p:spPr>
          <a:xfrm>
            <a:off x="4074058" y="3143974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AB80E46-B343-4221-8087-E9F39E244CBF}"/>
              </a:ext>
            </a:extLst>
          </p:cNvPr>
          <p:cNvSpPr/>
          <p:nvPr/>
        </p:nvSpPr>
        <p:spPr>
          <a:xfrm>
            <a:off x="5922269" y="3132843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00810A-D7E3-4F30-9D69-E5E3671B73B1}"/>
                  </a:ext>
                </a:extLst>
              </p:cNvPr>
              <p:cNvSpPr/>
              <p:nvPr/>
            </p:nvSpPr>
            <p:spPr>
              <a:xfrm>
                <a:off x="1194412" y="2179596"/>
                <a:ext cx="5486400" cy="9431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Client Program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∥…∥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C700810A-D7E3-4F30-9D69-E5E3671B7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12" y="2179596"/>
                <a:ext cx="5486400" cy="943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B93CE945-5BDF-4FB9-95AA-885952FF2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3268" y="2368355"/>
            <a:ext cx="3513199" cy="723776"/>
          </a:xfrm>
          <a:prstGeom prst="rect">
            <a:avLst/>
          </a:prstGeom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B273715A-358D-4A70-AB39-413303736283}"/>
              </a:ext>
            </a:extLst>
          </p:cNvPr>
          <p:cNvSpPr txBox="1"/>
          <p:nvPr/>
        </p:nvSpPr>
        <p:spPr>
          <a:xfrm>
            <a:off x="7996200" y="3773670"/>
            <a:ext cx="15844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CRDT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of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Sequence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箭头: 下 26">
            <a:extLst>
              <a:ext uri="{FF2B5EF4-FFF2-40B4-BE49-F238E27FC236}">
                <a16:creationId xmlns:a16="http://schemas.microsoft.com/office/drawing/2014/main" id="{BF8FB7CD-C0CF-40A3-9963-CB52CFC98FBA}"/>
              </a:ext>
            </a:extLst>
          </p:cNvPr>
          <p:cNvSpPr/>
          <p:nvPr/>
        </p:nvSpPr>
        <p:spPr>
          <a:xfrm>
            <a:off x="8430332" y="3149474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BB4E6BF7-8AF9-4D38-941F-7FC422CEE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9891" y="3338352"/>
            <a:ext cx="2115947" cy="1964545"/>
          </a:xfrm>
          <a:prstGeom prst="ellipse">
            <a:avLst/>
          </a:prstGeom>
          <a:ln w="76200">
            <a:solidFill>
              <a:schemeClr val="bg1">
                <a:lumMod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  <a:softEdge rad="112500"/>
          </a:effectLst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87C862C-1F21-4D09-A411-FBCE4318022C}"/>
              </a:ext>
            </a:extLst>
          </p:cNvPr>
          <p:cNvSpPr txBox="1"/>
          <p:nvPr/>
        </p:nvSpPr>
        <p:spPr>
          <a:xfrm>
            <a:off x="1286615" y="5533729"/>
            <a:ext cx="91451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Need to verify both the CRDT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and the client program!  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205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4A71BB-5D3B-4946-B54F-5A79C3DA2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verify functional correctness of whole programs</a:t>
            </a:r>
            <a:endParaRPr lang="zh-CN" altLang="en-US" sz="36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A214FD86-D739-4770-AF05-DE40A4535BA0}"/>
              </a:ext>
            </a:extLst>
          </p:cNvPr>
          <p:cNvGrpSpPr/>
          <p:nvPr/>
        </p:nvGrpSpPr>
        <p:grpSpPr>
          <a:xfrm>
            <a:off x="848567" y="3219565"/>
            <a:ext cx="4432696" cy="1184897"/>
            <a:chOff x="3116122" y="3044203"/>
            <a:chExt cx="4432696" cy="1184897"/>
          </a:xfrm>
        </p:grpSpPr>
        <p:sp>
          <p:nvSpPr>
            <p:cNvPr id="8" name="云形 7">
              <a:extLst>
                <a:ext uri="{FF2B5EF4-FFF2-40B4-BE49-F238E27FC236}">
                  <a16:creationId xmlns:a16="http://schemas.microsoft.com/office/drawing/2014/main" id="{3C9411B9-1D3D-4FDB-A7E2-4D81364F135D}"/>
                </a:ext>
              </a:extLst>
            </p:cNvPr>
            <p:cNvSpPr/>
            <p:nvPr/>
          </p:nvSpPr>
          <p:spPr>
            <a:xfrm>
              <a:off x="3116122" y="3044203"/>
              <a:ext cx="4432696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4FED24CA-8510-4458-8F44-5F3103EC1235}"/>
                </a:ext>
              </a:extLst>
            </p:cNvPr>
            <p:cNvSpPr txBox="1"/>
            <p:nvPr/>
          </p:nvSpPr>
          <p:spPr>
            <a:xfrm>
              <a:off x="3634448" y="3392490"/>
              <a:ext cx="36527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Same CRDT implementation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6" name="箭头: 下 5">
            <a:extLst>
              <a:ext uri="{FF2B5EF4-FFF2-40B4-BE49-F238E27FC236}">
                <a16:creationId xmlns:a16="http://schemas.microsoft.com/office/drawing/2014/main" id="{DCD66139-881C-4149-88A0-F7B0A7829089}"/>
              </a:ext>
            </a:extLst>
          </p:cNvPr>
          <p:cNvSpPr/>
          <p:nvPr/>
        </p:nvSpPr>
        <p:spPr>
          <a:xfrm rot="20277663">
            <a:off x="1159600" y="2977558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560E7ED-52B2-4C2D-8A4F-685F2547FB0E}"/>
              </a:ext>
            </a:extLst>
          </p:cNvPr>
          <p:cNvSpPr/>
          <p:nvPr/>
        </p:nvSpPr>
        <p:spPr>
          <a:xfrm>
            <a:off x="2684233" y="2752390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箭头: 下 19">
            <a:extLst>
              <a:ext uri="{FF2B5EF4-FFF2-40B4-BE49-F238E27FC236}">
                <a16:creationId xmlns:a16="http://schemas.microsoft.com/office/drawing/2014/main" id="{EAB80E46-B343-4221-8087-E9F39E244CBF}"/>
              </a:ext>
            </a:extLst>
          </p:cNvPr>
          <p:cNvSpPr/>
          <p:nvPr/>
        </p:nvSpPr>
        <p:spPr>
          <a:xfrm rot="1383685">
            <a:off x="4194921" y="2760355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20C68B4-AD8F-4AA8-9453-26680D2558D2}"/>
              </a:ext>
            </a:extLst>
          </p:cNvPr>
          <p:cNvSpPr txBox="1"/>
          <p:nvPr/>
        </p:nvSpPr>
        <p:spPr>
          <a:xfrm>
            <a:off x="1269688" y="5490253"/>
            <a:ext cx="9740291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To do modular and layered verification, abstraction is necessary!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4906F3CF-41A5-4CF4-9367-91E7E5D43B24}"/>
              </a:ext>
            </a:extLst>
          </p:cNvPr>
          <p:cNvSpPr/>
          <p:nvPr/>
        </p:nvSpPr>
        <p:spPr>
          <a:xfrm rot="20277663">
            <a:off x="591873" y="2487358"/>
            <a:ext cx="963944" cy="5608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A74A88E3-39EE-4C18-B95F-A820F656F2E9}"/>
              </a:ext>
            </a:extLst>
          </p:cNvPr>
          <p:cNvSpPr/>
          <p:nvPr/>
        </p:nvSpPr>
        <p:spPr>
          <a:xfrm>
            <a:off x="2278661" y="2211303"/>
            <a:ext cx="963944" cy="5465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69DA38B9-9296-42EF-A01C-20ECE9798FE5}"/>
              </a:ext>
            </a:extLst>
          </p:cNvPr>
          <p:cNvSpPr/>
          <p:nvPr/>
        </p:nvSpPr>
        <p:spPr>
          <a:xfrm rot="1383685">
            <a:off x="3987198" y="2357239"/>
            <a:ext cx="963944" cy="5465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8E086-C974-4FCE-8008-71B89B93F185}"/>
              </a:ext>
            </a:extLst>
          </p:cNvPr>
          <p:cNvSpPr txBox="1"/>
          <p:nvPr/>
        </p:nvSpPr>
        <p:spPr>
          <a:xfrm>
            <a:off x="1366893" y="1636031"/>
            <a:ext cx="3369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Different client programs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B8E65D4D-E7C0-4D1D-A922-950C4B1E0EE5}"/>
              </a:ext>
            </a:extLst>
          </p:cNvPr>
          <p:cNvGrpSpPr/>
          <p:nvPr/>
        </p:nvGrpSpPr>
        <p:grpSpPr>
          <a:xfrm>
            <a:off x="6582032" y="1665037"/>
            <a:ext cx="5177888" cy="2707083"/>
            <a:chOff x="6582032" y="1665037"/>
            <a:chExt cx="5177888" cy="2707083"/>
          </a:xfrm>
        </p:grpSpPr>
        <p:sp>
          <p:nvSpPr>
            <p:cNvPr id="32" name="箭头: 下 31">
              <a:extLst>
                <a:ext uri="{FF2B5EF4-FFF2-40B4-BE49-F238E27FC236}">
                  <a16:creationId xmlns:a16="http://schemas.microsoft.com/office/drawing/2014/main" id="{4AE352EB-2D41-4616-8225-719EA8407A58}"/>
                </a:ext>
              </a:extLst>
            </p:cNvPr>
            <p:cNvSpPr/>
            <p:nvPr/>
          </p:nvSpPr>
          <p:spPr>
            <a:xfrm>
              <a:off x="8412036" y="2370593"/>
              <a:ext cx="169967" cy="461665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B610228-F9AD-45D3-996E-EC418F9DF178}"/>
                    </a:ext>
                  </a:extLst>
                </p:cNvPr>
                <p:cNvSpPr/>
                <p:nvPr/>
              </p:nvSpPr>
              <p:spPr>
                <a:xfrm>
                  <a:off x="6582032" y="1665037"/>
                  <a:ext cx="5177888" cy="673213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等线" panose="02010600030101010101" pitchFamily="2" charset="-122"/>
                      <a:cs typeface="+mn-cs"/>
                    </a:rPr>
                    <a:t>Same client program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1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∥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2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∥…∥</m:t>
                      </m:r>
                      <m:sSub>
                        <m:sSubPr>
                          <m:ctrlP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2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𝑛</m:t>
                          </m:r>
                        </m:sub>
                      </m:sSub>
                    </m:oMath>
                  </a14:m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35" name="矩形 34">
                  <a:extLst>
                    <a:ext uri="{FF2B5EF4-FFF2-40B4-BE49-F238E27FC236}">
                      <a16:creationId xmlns:a16="http://schemas.microsoft.com/office/drawing/2014/main" id="{BB610228-F9AD-45D3-996E-EC418F9DF1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2032" y="1665037"/>
                  <a:ext cx="5177888" cy="673213"/>
                </a:xfrm>
                <a:prstGeom prst="rect">
                  <a:avLst/>
                </a:prstGeom>
                <a:blipFill>
                  <a:blip r:embed="rId3"/>
                  <a:stretch>
                    <a:fillRect l="-705" b="-3540"/>
                  </a:stretch>
                </a:blipFill>
                <a:ln>
                  <a:solidFill>
                    <a:schemeClr val="accent4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3" name="云形 42">
              <a:extLst>
                <a:ext uri="{FF2B5EF4-FFF2-40B4-BE49-F238E27FC236}">
                  <a16:creationId xmlns:a16="http://schemas.microsoft.com/office/drawing/2014/main" id="{E74937D7-3FEA-4548-9C7B-53B7DF346EC6}"/>
                </a:ext>
              </a:extLst>
            </p:cNvPr>
            <p:cNvSpPr/>
            <p:nvPr/>
          </p:nvSpPr>
          <p:spPr>
            <a:xfrm>
              <a:off x="7006124" y="2812392"/>
              <a:ext cx="1968813" cy="1184897"/>
            </a:xfrm>
            <a:prstGeom prst="cloud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5" name="云形 44">
              <a:extLst>
                <a:ext uri="{FF2B5EF4-FFF2-40B4-BE49-F238E27FC236}">
                  <a16:creationId xmlns:a16="http://schemas.microsoft.com/office/drawing/2014/main" id="{08D33242-881C-474A-B353-657741EC3F9F}"/>
                </a:ext>
              </a:extLst>
            </p:cNvPr>
            <p:cNvSpPr/>
            <p:nvPr/>
          </p:nvSpPr>
          <p:spPr>
            <a:xfrm>
              <a:off x="8032314" y="2795079"/>
              <a:ext cx="1968813" cy="1184897"/>
            </a:xfrm>
            <a:prstGeom prst="cloud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6" name="云形 45">
              <a:extLst>
                <a:ext uri="{FF2B5EF4-FFF2-40B4-BE49-F238E27FC236}">
                  <a16:creationId xmlns:a16="http://schemas.microsoft.com/office/drawing/2014/main" id="{4572BAFE-5E9D-4D64-8E96-EF486060C5D6}"/>
                </a:ext>
              </a:extLst>
            </p:cNvPr>
            <p:cNvSpPr/>
            <p:nvPr/>
          </p:nvSpPr>
          <p:spPr>
            <a:xfrm>
              <a:off x="9243407" y="2762737"/>
              <a:ext cx="1968813" cy="1184897"/>
            </a:xfrm>
            <a:prstGeom prst="cloud">
              <a:avLst/>
            </a:prstGeom>
            <a:solidFill>
              <a:schemeClr val="bg1"/>
            </a:solidFill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3595A78A-C027-46B2-9765-BBDFA191BEC2}"/>
                </a:ext>
              </a:extLst>
            </p:cNvPr>
            <p:cNvSpPr txBox="1"/>
            <p:nvPr/>
          </p:nvSpPr>
          <p:spPr>
            <a:xfrm>
              <a:off x="6868871" y="3910455"/>
              <a:ext cx="47490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Different CRDT </a:t>
              </a:r>
              <a:r>
                <a:rPr kumimoji="0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impl</a:t>
              </a: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 of the data type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47" name="文本框 46">
            <a:extLst>
              <a:ext uri="{FF2B5EF4-FFF2-40B4-BE49-F238E27FC236}">
                <a16:creationId xmlns:a16="http://schemas.microsoft.com/office/drawing/2014/main" id="{65EAAEE1-168C-459D-BA62-DC996BA5E89E}"/>
              </a:ext>
            </a:extLst>
          </p:cNvPr>
          <p:cNvSpPr txBox="1"/>
          <p:nvPr/>
        </p:nvSpPr>
        <p:spPr>
          <a:xfrm>
            <a:off x="553055" y="4619935"/>
            <a:ext cx="4892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Verify the CRDT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impl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once and for all?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22ECE09-BA60-4D42-9E73-6B135E9BFB8B}"/>
              </a:ext>
            </a:extLst>
          </p:cNvPr>
          <p:cNvSpPr txBox="1"/>
          <p:nvPr/>
        </p:nvSpPr>
        <p:spPr>
          <a:xfrm>
            <a:off x="6392560" y="4619935"/>
            <a:ext cx="53621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Verify the client program once and for all?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2694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47" grpId="0"/>
      <p:bldP spid="4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B2F1-79C8-4679-806A-79E5A0C2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 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745050-80AE-4A17-A1B7-6FF24F8ECEFA}"/>
              </a:ext>
            </a:extLst>
          </p:cNvPr>
          <p:cNvGrpSpPr/>
          <p:nvPr/>
        </p:nvGrpSpPr>
        <p:grpSpPr>
          <a:xfrm>
            <a:off x="1498853" y="4960286"/>
            <a:ext cx="5959758" cy="1184897"/>
            <a:chOff x="3116121" y="3044203"/>
            <a:chExt cx="5959758" cy="1184897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500F69D5-2AA8-47FD-A9C7-283EBEEE9B34}"/>
                </a:ext>
              </a:extLst>
            </p:cNvPr>
            <p:cNvSpPr/>
            <p:nvPr/>
          </p:nvSpPr>
          <p:spPr>
            <a:xfrm>
              <a:off x="3116121" y="3044203"/>
              <a:ext cx="5959758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C42D87-05DD-4D73-A0DE-BAABD6677AE7}"/>
                </a:ext>
              </a:extLst>
            </p:cNvPr>
            <p:cNvSpPr txBox="1"/>
            <p:nvPr/>
          </p:nvSpPr>
          <p:spPr>
            <a:xfrm>
              <a:off x="4561908" y="3453003"/>
              <a:ext cx="2927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CRDT Implementation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DBC37E88-FC7E-4B0C-9893-853B7B03FF68}"/>
              </a:ext>
            </a:extLst>
          </p:cNvPr>
          <p:cNvSpPr/>
          <p:nvPr/>
        </p:nvSpPr>
        <p:spPr>
          <a:xfrm>
            <a:off x="333452" y="3297975"/>
            <a:ext cx="8298180" cy="1167345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Abstraction: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Strong Eventual Consistency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 Functional Correctness Based 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Atomic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Specification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1FE8DBB-867F-4F70-8949-92B7A4E296A7}"/>
              </a:ext>
            </a:extLst>
          </p:cNvPr>
          <p:cNvGrpSpPr/>
          <p:nvPr/>
        </p:nvGrpSpPr>
        <p:grpSpPr>
          <a:xfrm>
            <a:off x="4271087" y="4344172"/>
            <a:ext cx="209550" cy="649822"/>
            <a:chOff x="5547360" y="4564380"/>
            <a:chExt cx="209550" cy="64982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74B2A2-93CB-4277-A07D-3C8BB982314B}"/>
                </a:ext>
              </a:extLst>
            </p:cNvPr>
            <p:cNvSpPr/>
            <p:nvPr/>
          </p:nvSpPr>
          <p:spPr>
            <a:xfrm>
              <a:off x="5619750" y="4669155"/>
              <a:ext cx="64770" cy="545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E471755-0163-42B9-AC8D-84737FA2E282}"/>
                </a:ext>
              </a:extLst>
            </p:cNvPr>
            <p:cNvSpPr/>
            <p:nvPr/>
          </p:nvSpPr>
          <p:spPr>
            <a:xfrm>
              <a:off x="5547360" y="456438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10CCB02-0F6E-4250-AAB3-C52AB50111E3}"/>
              </a:ext>
            </a:extLst>
          </p:cNvPr>
          <p:cNvSpPr/>
          <p:nvPr/>
        </p:nvSpPr>
        <p:spPr>
          <a:xfrm>
            <a:off x="8193482" y="1821942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Program logic for clients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E7FB92-47BD-488F-92E6-72F31DC2E7C1}"/>
              </a:ext>
            </a:extLst>
          </p:cNvPr>
          <p:cNvSpPr/>
          <p:nvPr/>
        </p:nvSpPr>
        <p:spPr>
          <a:xfrm>
            <a:off x="8193482" y="5028381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Proof method for CRDTs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22848A1-203D-4440-8992-4D5A3CBD097A}"/>
              </a:ext>
            </a:extLst>
          </p:cNvPr>
          <p:cNvSpPr/>
          <p:nvPr/>
        </p:nvSpPr>
        <p:spPr>
          <a:xfrm>
            <a:off x="2707082" y="2747908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DCCFBED-89AE-4938-B5B3-EEF64751D00E}"/>
              </a:ext>
            </a:extLst>
          </p:cNvPr>
          <p:cNvSpPr/>
          <p:nvPr/>
        </p:nvSpPr>
        <p:spPr>
          <a:xfrm>
            <a:off x="4408247" y="2768541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D781B04-1CF1-4D5B-95B6-51A442D2458D}"/>
              </a:ext>
            </a:extLst>
          </p:cNvPr>
          <p:cNvSpPr/>
          <p:nvPr/>
        </p:nvSpPr>
        <p:spPr>
          <a:xfrm>
            <a:off x="6109412" y="2771457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FBE1902-9615-452C-9D00-24B01AAC42B2}"/>
                  </a:ext>
                </a:extLst>
              </p:cNvPr>
              <p:cNvSpPr/>
              <p:nvPr/>
            </p:nvSpPr>
            <p:spPr>
              <a:xfrm>
                <a:off x="1665047" y="1825377"/>
                <a:ext cx="5486400" cy="9431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Client Program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∥…∥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FBE1902-9615-452C-9D00-24B01AAC4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47" y="1825377"/>
                <a:ext cx="5486400" cy="943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5AC074D1-12B9-4CC4-B3A5-0B8B3A960B83}"/>
              </a:ext>
            </a:extLst>
          </p:cNvPr>
          <p:cNvSpPr/>
          <p:nvPr/>
        </p:nvSpPr>
        <p:spPr>
          <a:xfrm rot="10800000">
            <a:off x="7501148" y="2186940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807C8C-E0AD-411A-8F01-CE5209687F6B}"/>
              </a:ext>
            </a:extLst>
          </p:cNvPr>
          <p:cNvSpPr/>
          <p:nvPr/>
        </p:nvSpPr>
        <p:spPr>
          <a:xfrm rot="10800000">
            <a:off x="7501148" y="5411764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66620EF7-B8E6-4980-9B8E-8EA607985B05}"/>
              </a:ext>
            </a:extLst>
          </p:cNvPr>
          <p:cNvSpPr/>
          <p:nvPr/>
        </p:nvSpPr>
        <p:spPr>
          <a:xfrm>
            <a:off x="8907780" y="3046799"/>
            <a:ext cx="1797581" cy="890249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箭头: 直角上 32">
            <a:extLst>
              <a:ext uri="{FF2B5EF4-FFF2-40B4-BE49-F238E27FC236}">
                <a16:creationId xmlns:a16="http://schemas.microsoft.com/office/drawing/2014/main" id="{89B749B3-653D-4044-8FCF-7C12AAA69638}"/>
              </a:ext>
            </a:extLst>
          </p:cNvPr>
          <p:cNvSpPr/>
          <p:nvPr/>
        </p:nvSpPr>
        <p:spPr>
          <a:xfrm rot="10800000" flipH="1">
            <a:off x="8907780" y="3714807"/>
            <a:ext cx="1797581" cy="872886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140CE9-66B8-404F-9169-BF6510DAA5E1}"/>
              </a:ext>
            </a:extLst>
          </p:cNvPr>
          <p:cNvSpPr txBox="1"/>
          <p:nvPr/>
        </p:nvSpPr>
        <p:spPr>
          <a:xfrm>
            <a:off x="8556521" y="3400288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Separate verification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930ACD-F238-4AB9-92BB-FEA3984CEFA3}"/>
              </a:ext>
            </a:extLst>
          </p:cNvPr>
          <p:cNvSpPr txBox="1"/>
          <p:nvPr/>
        </p:nvSpPr>
        <p:spPr>
          <a:xfrm>
            <a:off x="10561320" y="3209573"/>
            <a:ext cx="141867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Contextual refinement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 sound composition</a:t>
            </a:r>
            <a:endParaRPr kumimoji="0" lang="zh-CN" altLang="en-US" sz="18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5114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01B2F1-79C8-4679-806A-79E5A0C2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Contributions 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99745050-80AE-4A17-A1B7-6FF24F8ECEFA}"/>
              </a:ext>
            </a:extLst>
          </p:cNvPr>
          <p:cNvGrpSpPr/>
          <p:nvPr/>
        </p:nvGrpSpPr>
        <p:grpSpPr>
          <a:xfrm>
            <a:off x="1498853" y="4960286"/>
            <a:ext cx="5959758" cy="1184897"/>
            <a:chOff x="3116121" y="3044203"/>
            <a:chExt cx="5959758" cy="1184897"/>
          </a:xfrm>
        </p:grpSpPr>
        <p:sp>
          <p:nvSpPr>
            <p:cNvPr id="4" name="云形 3">
              <a:extLst>
                <a:ext uri="{FF2B5EF4-FFF2-40B4-BE49-F238E27FC236}">
                  <a16:creationId xmlns:a16="http://schemas.microsoft.com/office/drawing/2014/main" id="{500F69D5-2AA8-47FD-A9C7-283EBEEE9B34}"/>
                </a:ext>
              </a:extLst>
            </p:cNvPr>
            <p:cNvSpPr/>
            <p:nvPr/>
          </p:nvSpPr>
          <p:spPr>
            <a:xfrm>
              <a:off x="3116121" y="3044203"/>
              <a:ext cx="5959758" cy="1184897"/>
            </a:xfrm>
            <a:prstGeom prst="cloud">
              <a:avLst/>
            </a:prstGeom>
            <a:noFill/>
            <a:ln w="12700"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8CC42D87-05DD-4D73-A0DE-BAABD6677AE7}"/>
                </a:ext>
              </a:extLst>
            </p:cNvPr>
            <p:cNvSpPr txBox="1"/>
            <p:nvPr/>
          </p:nvSpPr>
          <p:spPr>
            <a:xfrm>
              <a:off x="4561908" y="3453003"/>
              <a:ext cx="292721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CRDT Implementation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4" name="矩形 13">
            <a:extLst>
              <a:ext uri="{FF2B5EF4-FFF2-40B4-BE49-F238E27FC236}">
                <a16:creationId xmlns:a16="http://schemas.microsoft.com/office/drawing/2014/main" id="{DBC37E88-FC7E-4B0C-9893-853B7B03FF68}"/>
              </a:ext>
            </a:extLst>
          </p:cNvPr>
          <p:cNvSpPr/>
          <p:nvPr/>
        </p:nvSpPr>
        <p:spPr>
          <a:xfrm>
            <a:off x="333452" y="3297975"/>
            <a:ext cx="8298180" cy="1167345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Abstraction: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Strong Eventual Consistency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+ Functional Correctness Based on 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Atomic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 Specification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1FE8DBB-867F-4F70-8949-92B7A4E296A7}"/>
              </a:ext>
            </a:extLst>
          </p:cNvPr>
          <p:cNvGrpSpPr/>
          <p:nvPr/>
        </p:nvGrpSpPr>
        <p:grpSpPr>
          <a:xfrm>
            <a:off x="4271087" y="4344172"/>
            <a:ext cx="209550" cy="649822"/>
            <a:chOff x="5547360" y="4564380"/>
            <a:chExt cx="209550" cy="649822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374B2A2-93CB-4277-A07D-3C8BB982314B}"/>
                </a:ext>
              </a:extLst>
            </p:cNvPr>
            <p:cNvSpPr/>
            <p:nvPr/>
          </p:nvSpPr>
          <p:spPr>
            <a:xfrm>
              <a:off x="5619750" y="4669155"/>
              <a:ext cx="64770" cy="5450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6E471755-0163-42B9-AC8D-84737FA2E282}"/>
                </a:ext>
              </a:extLst>
            </p:cNvPr>
            <p:cNvSpPr/>
            <p:nvPr/>
          </p:nvSpPr>
          <p:spPr>
            <a:xfrm>
              <a:off x="5547360" y="4564380"/>
              <a:ext cx="209550" cy="20955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610CCB02-0F6E-4250-AAB3-C52AB50111E3}"/>
              </a:ext>
            </a:extLst>
          </p:cNvPr>
          <p:cNvSpPr/>
          <p:nvPr/>
        </p:nvSpPr>
        <p:spPr>
          <a:xfrm>
            <a:off x="8193482" y="1821942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Program logic for clients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7E7FB92-47BD-488F-92E6-72F31DC2E7C1}"/>
              </a:ext>
            </a:extLst>
          </p:cNvPr>
          <p:cNvSpPr/>
          <p:nvPr/>
        </p:nvSpPr>
        <p:spPr>
          <a:xfrm>
            <a:off x="8193482" y="5028381"/>
            <a:ext cx="2489758" cy="925966"/>
          </a:xfrm>
          <a:prstGeom prst="rect">
            <a:avLst/>
          </a:prstGeom>
          <a:solidFill>
            <a:srgbClr val="FFFFCC"/>
          </a:solidFill>
          <a:ln w="38100">
            <a:solidFill>
              <a:srgbClr val="FF0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Proof method for CRDTs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1" name="箭头: 下 20">
            <a:extLst>
              <a:ext uri="{FF2B5EF4-FFF2-40B4-BE49-F238E27FC236}">
                <a16:creationId xmlns:a16="http://schemas.microsoft.com/office/drawing/2014/main" id="{A22848A1-203D-4440-8992-4D5A3CBD097A}"/>
              </a:ext>
            </a:extLst>
          </p:cNvPr>
          <p:cNvSpPr/>
          <p:nvPr/>
        </p:nvSpPr>
        <p:spPr>
          <a:xfrm>
            <a:off x="2707082" y="2747908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FDCCFBED-89AE-4938-B5B3-EEF64751D00E}"/>
              </a:ext>
            </a:extLst>
          </p:cNvPr>
          <p:cNvSpPr/>
          <p:nvPr/>
        </p:nvSpPr>
        <p:spPr>
          <a:xfrm>
            <a:off x="4408247" y="2768541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0D781B04-1CF1-4D5B-95B6-51A442D2458D}"/>
              </a:ext>
            </a:extLst>
          </p:cNvPr>
          <p:cNvSpPr/>
          <p:nvPr/>
        </p:nvSpPr>
        <p:spPr>
          <a:xfrm>
            <a:off x="6109412" y="2771457"/>
            <a:ext cx="169967" cy="4616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FBE1902-9615-452C-9D00-24B01AAC42B2}"/>
                  </a:ext>
                </a:extLst>
              </p:cNvPr>
              <p:cNvSpPr/>
              <p:nvPr/>
            </p:nvSpPr>
            <p:spPr>
              <a:xfrm>
                <a:off x="1665047" y="1825377"/>
                <a:ext cx="5486400" cy="94316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rPr>
                  <a:t>Client Program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b>
                    </m:sSub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∥…∥</m:t>
                    </m:r>
                    <m:sSub>
                      <m:sSub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𝐶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6FBE1902-9615-452C-9D00-24B01AAC4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5047" y="1825377"/>
                <a:ext cx="5486400" cy="94316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箭头: 右 5">
            <a:extLst>
              <a:ext uri="{FF2B5EF4-FFF2-40B4-BE49-F238E27FC236}">
                <a16:creationId xmlns:a16="http://schemas.microsoft.com/office/drawing/2014/main" id="{5AC074D1-12B9-4CC4-B3A5-0B8B3A960B83}"/>
              </a:ext>
            </a:extLst>
          </p:cNvPr>
          <p:cNvSpPr/>
          <p:nvPr/>
        </p:nvSpPr>
        <p:spPr>
          <a:xfrm rot="10800000">
            <a:off x="7501148" y="2186940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807C8C-E0AD-411A-8F01-CE5209687F6B}"/>
              </a:ext>
            </a:extLst>
          </p:cNvPr>
          <p:cNvSpPr/>
          <p:nvPr/>
        </p:nvSpPr>
        <p:spPr>
          <a:xfrm rot="10800000">
            <a:off x="7501148" y="5411764"/>
            <a:ext cx="534219" cy="28194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箭头: 直角上 31">
            <a:extLst>
              <a:ext uri="{FF2B5EF4-FFF2-40B4-BE49-F238E27FC236}">
                <a16:creationId xmlns:a16="http://schemas.microsoft.com/office/drawing/2014/main" id="{66620EF7-B8E6-4980-9B8E-8EA607985B05}"/>
              </a:ext>
            </a:extLst>
          </p:cNvPr>
          <p:cNvSpPr/>
          <p:nvPr/>
        </p:nvSpPr>
        <p:spPr>
          <a:xfrm>
            <a:off x="8907780" y="3046799"/>
            <a:ext cx="1797581" cy="890249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箭头: 直角上 32">
            <a:extLst>
              <a:ext uri="{FF2B5EF4-FFF2-40B4-BE49-F238E27FC236}">
                <a16:creationId xmlns:a16="http://schemas.microsoft.com/office/drawing/2014/main" id="{89B749B3-653D-4044-8FCF-7C12AAA69638}"/>
              </a:ext>
            </a:extLst>
          </p:cNvPr>
          <p:cNvSpPr/>
          <p:nvPr/>
        </p:nvSpPr>
        <p:spPr>
          <a:xfrm rot="10800000" flipH="1">
            <a:off x="8907780" y="3714807"/>
            <a:ext cx="1797581" cy="872886"/>
          </a:xfrm>
          <a:prstGeom prst="bentUpArrow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4140CE9-66B8-404F-9169-BF6510DAA5E1}"/>
              </a:ext>
            </a:extLst>
          </p:cNvPr>
          <p:cNvSpPr txBox="1"/>
          <p:nvPr/>
        </p:nvSpPr>
        <p:spPr>
          <a:xfrm>
            <a:off x="8556521" y="3400288"/>
            <a:ext cx="21488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Separate verification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C930ACD-F238-4AB9-92BB-FEA3984CEFA3}"/>
              </a:ext>
            </a:extLst>
          </p:cNvPr>
          <p:cNvSpPr txBox="1"/>
          <p:nvPr/>
        </p:nvSpPr>
        <p:spPr>
          <a:xfrm>
            <a:off x="10561320" y="3209573"/>
            <a:ext cx="1418678" cy="120032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solidFill>
                    <a:srgbClr val="FF0000"/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Contextual refinement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for sound composition</a:t>
            </a:r>
            <a:endParaRPr kumimoji="0" lang="zh-CN" altLang="en-US" sz="1800" b="1" i="0" u="none" strike="noStrike" kern="1200" cap="none" spc="0" normalizeH="0" baseline="0" noProof="0" dirty="0">
              <a:ln>
                <a:solidFill>
                  <a:prstClr val="black"/>
                </a:solidFill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1D0AEC-5231-40FC-9900-9BD42B69565F}"/>
              </a:ext>
            </a:extLst>
          </p:cNvPr>
          <p:cNvSpPr txBox="1"/>
          <p:nvPr/>
        </p:nvSpPr>
        <p:spPr>
          <a:xfrm>
            <a:off x="1589340" y="2085976"/>
            <a:ext cx="5635659" cy="461665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Verified several interesting client programs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B878422-9E13-403E-9275-F5D7FC62780D}"/>
              </a:ext>
            </a:extLst>
          </p:cNvPr>
          <p:cNvSpPr txBox="1"/>
          <p:nvPr/>
        </p:nvSpPr>
        <p:spPr>
          <a:xfrm>
            <a:off x="1072288" y="4962215"/>
            <a:ext cx="6438900" cy="156966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Verified replicated growable array (RGA), continuous sequence, add-wins set, remove-wins set, 2P-set, LWW-element set, grow-only set, LWW register, replicated counter, …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9232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60FA209-3ED4-4113-9F11-45028BF39849}"/>
              </a:ext>
            </a:extLst>
          </p:cNvPr>
          <p:cNvSpPr/>
          <p:nvPr/>
        </p:nvSpPr>
        <p:spPr>
          <a:xfrm>
            <a:off x="0" y="1690688"/>
            <a:ext cx="12192000" cy="677373"/>
          </a:xfrm>
          <a:prstGeom prst="rect">
            <a:avLst/>
          </a:prstGeom>
          <a:solidFill>
            <a:srgbClr val="B7DEE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DD6EABD-0E93-4110-8750-982C57114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of this talk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6FB5ED-D264-44BA-B64B-131509AB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Overview of CRDTs</a:t>
            </a:r>
          </a:p>
          <a:p>
            <a:endParaRPr lang="en-US" altLang="zh-CN" dirty="0"/>
          </a:p>
          <a:p>
            <a:r>
              <a:rPr lang="en-US" altLang="zh-CN" dirty="0"/>
              <a:t>Abstraction for CRDTs</a:t>
            </a:r>
          </a:p>
          <a:p>
            <a:endParaRPr lang="en-US" altLang="zh-CN" dirty="0"/>
          </a:p>
          <a:p>
            <a:r>
              <a:rPr lang="en-US" altLang="zh-CN" dirty="0"/>
              <a:t>Other results</a:t>
            </a:r>
          </a:p>
        </p:txBody>
      </p:sp>
    </p:spTree>
    <p:extLst>
      <p:ext uri="{BB962C8B-B14F-4D97-AF65-F5344CB8AC3E}">
        <p14:creationId xmlns:p14="http://schemas.microsoft.com/office/powerpoint/2010/main" val="1138173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18823</TotalTime>
  <Words>2514</Words>
  <Application>Microsoft Office PowerPoint</Application>
  <PresentationFormat>宽屏</PresentationFormat>
  <Paragraphs>391</Paragraphs>
  <Slides>33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微软雅黑</vt:lpstr>
      <vt:lpstr>Arial</vt:lpstr>
      <vt:lpstr>Calibri</vt:lpstr>
      <vt:lpstr>Calibri Light</vt:lpstr>
      <vt:lpstr>Cambria Math</vt:lpstr>
      <vt:lpstr>Wingdings</vt:lpstr>
      <vt:lpstr>Office Theme</vt:lpstr>
      <vt:lpstr>Abstraction for Conflict-Free Replicated Data Types</vt:lpstr>
      <vt:lpstr>Replicated Data Types</vt:lpstr>
      <vt:lpstr>Conflict-Free Replicated Data Types (CRDTs)</vt:lpstr>
      <vt:lpstr>Example: Collaborative Editing</vt:lpstr>
      <vt:lpstr>How to verify functional correctness of whole programs</vt:lpstr>
      <vt:lpstr>How to verify functional correctness of whole programs</vt:lpstr>
      <vt:lpstr>Our Contributions </vt:lpstr>
      <vt:lpstr>Our Contributions </vt:lpstr>
      <vt:lpstr>Outline of this talk</vt:lpstr>
      <vt:lpstr>Overview of CRDTs</vt:lpstr>
      <vt:lpstr>Conflict-Free Replicated Data Types</vt:lpstr>
      <vt:lpstr>Conflict-Free Replicated Data Types</vt:lpstr>
      <vt:lpstr>Conflict-Free Replicated Data Types</vt:lpstr>
      <vt:lpstr>Outline of this talk</vt:lpstr>
      <vt:lpstr>Our Goal</vt:lpstr>
      <vt:lpstr>What is client-reasoning-friendly abstraction?</vt:lpstr>
      <vt:lpstr>What is client-reasoning-friendly abstraction?</vt:lpstr>
      <vt:lpstr>What is client-reasoning-friendly abstraction?</vt:lpstr>
      <vt:lpstr>PowerPoint 演示文稿</vt:lpstr>
      <vt:lpstr>Problem: direct mapping may NOT work</vt:lpstr>
      <vt:lpstr>Problem: direct mapping may NOT work</vt:lpstr>
      <vt:lpstr>What is client-reasoning-friendly abstraction?</vt:lpstr>
      <vt:lpstr>Different nodes may observe different abstract execution orders </vt:lpstr>
      <vt:lpstr>Different nodes may observe different abstract execution orders, but conflicting operations should follow the same abstract order (to ensure SEC)</vt:lpstr>
      <vt:lpstr>Abstract Converging Consistency (ACC) for UCR-CRDTs</vt:lpstr>
      <vt:lpstr>ACC is insufficient for X-wins CRDTs  </vt:lpstr>
      <vt:lpstr>Extended ACC for X-wins CRDTs</vt:lpstr>
      <vt:lpstr>Outline of this talk</vt:lpstr>
      <vt:lpstr>Properties of ACC (and XACC)</vt:lpstr>
      <vt:lpstr>Abstraction Theorem</vt:lpstr>
      <vt:lpstr>Conclusion</vt:lpstr>
      <vt:lpstr>Conclusion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Correctness of Conflict-Free  Replicated Data Types</dc:title>
  <dc:creator>Liang Hongjin</dc:creator>
  <cp:lastModifiedBy>Hongjin</cp:lastModifiedBy>
  <cp:revision>1989</cp:revision>
  <dcterms:created xsi:type="dcterms:W3CDTF">2020-10-19T06:44:32Z</dcterms:created>
  <dcterms:modified xsi:type="dcterms:W3CDTF">2021-05-26T13:52:02Z</dcterms:modified>
</cp:coreProperties>
</file>