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301" r:id="rId3"/>
    <p:sldId id="336" r:id="rId4"/>
    <p:sldId id="300" r:id="rId5"/>
    <p:sldId id="351" r:id="rId6"/>
    <p:sldId id="356" r:id="rId7"/>
    <p:sldId id="359" r:id="rId8"/>
    <p:sldId id="3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FF"/>
    <a:srgbClr val="CC00CC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6" d="100"/>
        <a:sy n="156" d="100"/>
      </p:scale>
      <p:origin x="0" y="-312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0FCF8-F387-485A-A90E-61C9037FD9F4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5CE7D-ABDB-4274-8F23-FF81C0E9C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80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5ACE8B-AFB0-40CA-805A-0D815E3EF8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9985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9280-EB5C-4269-B7BA-BFD59D8AE65A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45A-185A-438F-B50F-9CE7ECFDE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00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9280-EB5C-4269-B7BA-BFD59D8AE65A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45A-185A-438F-B50F-9CE7ECFDE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62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9280-EB5C-4269-B7BA-BFD59D8AE65A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45A-185A-438F-B50F-9CE7ECFDE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62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9280-EB5C-4269-B7BA-BFD59D8AE65A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45A-185A-438F-B50F-9CE7ECFDE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01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9280-EB5C-4269-B7BA-BFD59D8AE65A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45A-185A-438F-B50F-9CE7ECFDE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80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9280-EB5C-4269-B7BA-BFD59D8AE65A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45A-185A-438F-B50F-9CE7ECFDE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78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9280-EB5C-4269-B7BA-BFD59D8AE65A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45A-185A-438F-B50F-9CE7ECFDE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99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9280-EB5C-4269-B7BA-BFD59D8AE65A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45A-185A-438F-B50F-9CE7ECFDE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64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9280-EB5C-4269-B7BA-BFD59D8AE65A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45A-185A-438F-B50F-9CE7ECFDE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39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9280-EB5C-4269-B7BA-BFD59D8AE65A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45A-185A-438F-B50F-9CE7ECFDE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54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9280-EB5C-4269-B7BA-BFD59D8AE65A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45A-185A-438F-B50F-9CE7ECFDE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49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B9280-EB5C-4269-B7BA-BFD59D8AE65A}" type="datetimeFigureOut">
              <a:rPr lang="zh-CN" altLang="en-US" smtClean="0"/>
              <a:t>2021/5/14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5F45A-185A-438F-B50F-9CE7ECFDE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52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4E42D-451A-41DF-831D-F4D075CA4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5020" y="1122364"/>
            <a:ext cx="8061960" cy="2138997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ffectLst/>
              </a:rPr>
              <a:t>Abstraction for Conflict-Free Replicated Data Types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EE5AB1-8EDE-49B3-82E2-D250E375C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4084321"/>
            <a:ext cx="6858000" cy="2042160"/>
          </a:xfrm>
        </p:spPr>
        <p:txBody>
          <a:bodyPr>
            <a:normAutofit/>
          </a:bodyPr>
          <a:lstStyle/>
          <a:p>
            <a:r>
              <a:rPr lang="en-US" altLang="zh-CN" sz="3200" u="sng" dirty="0"/>
              <a:t>Hongjin Liang</a:t>
            </a:r>
            <a:r>
              <a:rPr lang="en-US" altLang="zh-CN" sz="3200" dirty="0"/>
              <a:t> and </a:t>
            </a:r>
            <a:r>
              <a:rPr lang="en-US" altLang="zh-CN" sz="3200" dirty="0" err="1"/>
              <a:t>Xinyu</a:t>
            </a:r>
            <a:r>
              <a:rPr lang="en-US" altLang="zh-CN" sz="3200" dirty="0"/>
              <a:t> Feng</a:t>
            </a:r>
          </a:p>
          <a:p>
            <a:r>
              <a:rPr lang="en-US" altLang="zh-CN" sz="3200" dirty="0"/>
              <a:t>Nanjing University</a:t>
            </a:r>
          </a:p>
        </p:txBody>
      </p:sp>
    </p:spTree>
    <p:extLst>
      <p:ext uri="{BB962C8B-B14F-4D97-AF65-F5344CB8AC3E}">
        <p14:creationId xmlns:p14="http://schemas.microsoft.com/office/powerpoint/2010/main" val="336362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>
            <a:extLst>
              <a:ext uri="{FF2B5EF4-FFF2-40B4-BE49-F238E27FC236}">
                <a16:creationId xmlns:a16="http://schemas.microsoft.com/office/drawing/2014/main" id="{9B157B3E-7055-4DEF-B922-648F8B8054EB}"/>
              </a:ext>
            </a:extLst>
          </p:cNvPr>
          <p:cNvSpPr/>
          <p:nvPr/>
        </p:nvSpPr>
        <p:spPr>
          <a:xfrm rot="515354">
            <a:off x="2774700" y="2234969"/>
            <a:ext cx="5959758" cy="3177207"/>
          </a:xfrm>
          <a:prstGeom prst="cloud">
            <a:avLst/>
          </a:prstGeom>
          <a:noFill/>
          <a:ln w="63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id="{1A528A12-A959-48D5-B646-D58E98A8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Replicated Data Types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F65C65B-4B75-4DF4-8359-0E58DC11F547}"/>
              </a:ext>
            </a:extLst>
          </p:cNvPr>
          <p:cNvSpPr txBox="1"/>
          <p:nvPr/>
        </p:nvSpPr>
        <p:spPr>
          <a:xfrm>
            <a:off x="1902239" y="5449102"/>
            <a:ext cx="7023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Data is replicated in modern database systems.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流程图: 磁盘 13">
            <a:extLst>
              <a:ext uri="{FF2B5EF4-FFF2-40B4-BE49-F238E27FC236}">
                <a16:creationId xmlns:a16="http://schemas.microsoft.com/office/drawing/2014/main" id="{5C380910-6E85-49FF-A37C-C06C60F195C4}"/>
              </a:ext>
            </a:extLst>
          </p:cNvPr>
          <p:cNvSpPr/>
          <p:nvPr/>
        </p:nvSpPr>
        <p:spPr>
          <a:xfrm>
            <a:off x="3121029" y="3365179"/>
            <a:ext cx="506956" cy="548640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流程图: 磁盘 15">
            <a:extLst>
              <a:ext uri="{FF2B5EF4-FFF2-40B4-BE49-F238E27FC236}">
                <a16:creationId xmlns:a16="http://schemas.microsoft.com/office/drawing/2014/main" id="{B170A73A-73EA-42A2-A86A-389328170353}"/>
              </a:ext>
            </a:extLst>
          </p:cNvPr>
          <p:cNvSpPr/>
          <p:nvPr/>
        </p:nvSpPr>
        <p:spPr>
          <a:xfrm>
            <a:off x="5784547" y="2586295"/>
            <a:ext cx="506956" cy="548640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流程图: 磁盘 17">
            <a:extLst>
              <a:ext uri="{FF2B5EF4-FFF2-40B4-BE49-F238E27FC236}">
                <a16:creationId xmlns:a16="http://schemas.microsoft.com/office/drawing/2014/main" id="{DCD816DC-FC27-43FB-B71B-349400B8EEF3}"/>
              </a:ext>
            </a:extLst>
          </p:cNvPr>
          <p:cNvSpPr/>
          <p:nvPr/>
        </p:nvSpPr>
        <p:spPr>
          <a:xfrm>
            <a:off x="8140211" y="3279938"/>
            <a:ext cx="506956" cy="548640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2493766-8D94-4A98-8794-657876316E3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1451" y="1516585"/>
            <a:ext cx="465256" cy="54241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160BB79-3D99-456D-A63C-EDDC1182957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0244" y="3156874"/>
            <a:ext cx="596445" cy="55875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8E824C4-D076-49FC-AC82-E26237F4BF7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4412" y="3140278"/>
            <a:ext cx="596445" cy="558757"/>
          </a:xfrm>
          <a:prstGeom prst="rect">
            <a:avLst/>
          </a:prstGeom>
        </p:spPr>
      </p:pic>
      <p:sp>
        <p:nvSpPr>
          <p:cNvPr id="9" name="箭头: 左右 8">
            <a:extLst>
              <a:ext uri="{FF2B5EF4-FFF2-40B4-BE49-F238E27FC236}">
                <a16:creationId xmlns:a16="http://schemas.microsoft.com/office/drawing/2014/main" id="{5669863B-454A-4FD7-AE0D-A4B5B34AA79F}"/>
              </a:ext>
            </a:extLst>
          </p:cNvPr>
          <p:cNvSpPr/>
          <p:nvPr/>
        </p:nvSpPr>
        <p:spPr>
          <a:xfrm>
            <a:off x="2629207" y="3554447"/>
            <a:ext cx="491821" cy="25272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箭头: 左右 21">
            <a:extLst>
              <a:ext uri="{FF2B5EF4-FFF2-40B4-BE49-F238E27FC236}">
                <a16:creationId xmlns:a16="http://schemas.microsoft.com/office/drawing/2014/main" id="{B8927E1B-5AA4-4B92-83A9-BAE329085FAD}"/>
              </a:ext>
            </a:extLst>
          </p:cNvPr>
          <p:cNvSpPr/>
          <p:nvPr/>
        </p:nvSpPr>
        <p:spPr>
          <a:xfrm>
            <a:off x="8679534" y="3378344"/>
            <a:ext cx="491821" cy="25272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箭头: 左右 22">
            <a:extLst>
              <a:ext uri="{FF2B5EF4-FFF2-40B4-BE49-F238E27FC236}">
                <a16:creationId xmlns:a16="http://schemas.microsoft.com/office/drawing/2014/main" id="{C27DBE8F-E7FD-458E-B20C-0434BBCF1990}"/>
              </a:ext>
            </a:extLst>
          </p:cNvPr>
          <p:cNvSpPr/>
          <p:nvPr/>
        </p:nvSpPr>
        <p:spPr>
          <a:xfrm rot="5400000">
            <a:off x="5739848" y="2190367"/>
            <a:ext cx="491821" cy="25272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流程图: 磁盘 23">
            <a:extLst>
              <a:ext uri="{FF2B5EF4-FFF2-40B4-BE49-F238E27FC236}">
                <a16:creationId xmlns:a16="http://schemas.microsoft.com/office/drawing/2014/main" id="{FF336121-E3E9-4D3E-AB14-FA24D0C4467B}"/>
              </a:ext>
            </a:extLst>
          </p:cNvPr>
          <p:cNvSpPr/>
          <p:nvPr/>
        </p:nvSpPr>
        <p:spPr>
          <a:xfrm>
            <a:off x="6074906" y="4407657"/>
            <a:ext cx="506956" cy="548640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9C47C00-0093-42B4-B3EF-EB77C5A35864}"/>
              </a:ext>
            </a:extLst>
          </p:cNvPr>
          <p:cNvCxnSpPr>
            <a:cxnSpLocks/>
            <a:stCxn id="14" idx="4"/>
            <a:endCxn id="16" idx="2"/>
          </p:cNvCxnSpPr>
          <p:nvPr/>
        </p:nvCxnSpPr>
        <p:spPr>
          <a:xfrm flipV="1">
            <a:off x="3627985" y="2860615"/>
            <a:ext cx="2156562" cy="778884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52EA5B8-F34E-4C17-9E12-DABC9AC0470E}"/>
              </a:ext>
            </a:extLst>
          </p:cNvPr>
          <p:cNvCxnSpPr>
            <a:cxnSpLocks/>
            <a:stCxn id="16" idx="4"/>
            <a:endCxn id="18" idx="2"/>
          </p:cNvCxnSpPr>
          <p:nvPr/>
        </p:nvCxnSpPr>
        <p:spPr>
          <a:xfrm>
            <a:off x="6291503" y="2860615"/>
            <a:ext cx="1848708" cy="693643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7754D17-5895-4C55-8CF2-55C4079492EB}"/>
              </a:ext>
            </a:extLst>
          </p:cNvPr>
          <p:cNvCxnSpPr>
            <a:cxnSpLocks/>
            <a:stCxn id="14" idx="3"/>
            <a:endCxn id="24" idx="2"/>
          </p:cNvCxnSpPr>
          <p:nvPr/>
        </p:nvCxnSpPr>
        <p:spPr>
          <a:xfrm>
            <a:off x="3374507" y="3913819"/>
            <a:ext cx="2700399" cy="768158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14D9415-886B-435D-B347-FD7AA9AE6723}"/>
              </a:ext>
            </a:extLst>
          </p:cNvPr>
          <p:cNvCxnSpPr>
            <a:cxnSpLocks/>
            <a:stCxn id="24" idx="4"/>
            <a:endCxn id="18" idx="3"/>
          </p:cNvCxnSpPr>
          <p:nvPr/>
        </p:nvCxnSpPr>
        <p:spPr>
          <a:xfrm flipV="1">
            <a:off x="6581862" y="3828578"/>
            <a:ext cx="1811827" cy="853399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E612161-6602-45B9-A42D-4B28155FA47B}"/>
              </a:ext>
            </a:extLst>
          </p:cNvPr>
          <p:cNvCxnSpPr>
            <a:cxnSpLocks/>
            <a:stCxn id="14" idx="4"/>
            <a:endCxn id="18" idx="2"/>
          </p:cNvCxnSpPr>
          <p:nvPr/>
        </p:nvCxnSpPr>
        <p:spPr>
          <a:xfrm flipV="1">
            <a:off x="3627985" y="3554258"/>
            <a:ext cx="4512226" cy="8524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DEF604E-250F-42A5-9F3E-ADBAF4C873E6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6038025" y="3134935"/>
            <a:ext cx="180861" cy="1254335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6A40850B-1C56-4D1B-A5A6-3EE648790510}"/>
              </a:ext>
            </a:extLst>
          </p:cNvPr>
          <p:cNvSpPr txBox="1"/>
          <p:nvPr/>
        </p:nvSpPr>
        <p:spPr>
          <a:xfrm>
            <a:off x="6358837" y="1543041"/>
            <a:ext cx="203485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Client Program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38068BE-B9FE-48B9-8DBF-1B7D4ABF1F63}"/>
              </a:ext>
            </a:extLst>
          </p:cNvPr>
          <p:cNvSpPr txBox="1"/>
          <p:nvPr/>
        </p:nvSpPr>
        <p:spPr>
          <a:xfrm>
            <a:off x="9712369" y="3207436"/>
            <a:ext cx="203485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Client Program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C6CECCC-0799-4142-80E9-4AD2CC54757F}"/>
              </a:ext>
            </a:extLst>
          </p:cNvPr>
          <p:cNvSpPr txBox="1"/>
          <p:nvPr/>
        </p:nvSpPr>
        <p:spPr>
          <a:xfrm>
            <a:off x="591891" y="3781710"/>
            <a:ext cx="203485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Client Program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FFDF5FA-00B1-4C1D-96EE-7CA25B45B394}"/>
              </a:ext>
            </a:extLst>
          </p:cNvPr>
          <p:cNvSpPr txBox="1"/>
          <p:nvPr/>
        </p:nvSpPr>
        <p:spPr>
          <a:xfrm>
            <a:off x="996944" y="5969686"/>
            <a:ext cx="8755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Various protocols</a:t>
            </a: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are proposed to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ensure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data consistency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.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90F2D86-CB54-4B6C-869D-A14CC6562F76}"/>
              </a:ext>
            </a:extLst>
          </p:cNvPr>
          <p:cNvGrpSpPr/>
          <p:nvPr/>
        </p:nvGrpSpPr>
        <p:grpSpPr>
          <a:xfrm>
            <a:off x="8591455" y="4410680"/>
            <a:ext cx="3067174" cy="2238985"/>
            <a:chOff x="8393689" y="4441901"/>
            <a:chExt cx="3067174" cy="223898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6354390-F61E-4308-B472-78C5A13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0840" y="5116505"/>
              <a:ext cx="760023" cy="1564381"/>
            </a:xfrm>
            <a:prstGeom prst="rect">
              <a:avLst/>
            </a:prstGeom>
          </p:spPr>
        </p:pic>
        <p:sp>
          <p:nvSpPr>
            <p:cNvPr id="33" name="对话气泡: 圆角矩形 32">
              <a:extLst>
                <a:ext uri="{FF2B5EF4-FFF2-40B4-BE49-F238E27FC236}">
                  <a16:creationId xmlns:a16="http://schemas.microsoft.com/office/drawing/2014/main" id="{99D1F735-3843-4A0E-90EE-40AEF3FB2D4F}"/>
                </a:ext>
              </a:extLst>
            </p:cNvPr>
            <p:cNvSpPr/>
            <p:nvPr/>
          </p:nvSpPr>
          <p:spPr>
            <a:xfrm>
              <a:off x="8393689" y="4441901"/>
              <a:ext cx="2578721" cy="830997"/>
            </a:xfrm>
            <a:prstGeom prst="wedgeRoundRectCallout">
              <a:avLst>
                <a:gd name="adj1" fmla="val 43047"/>
                <a:gd name="adj2" fmla="val 80751"/>
                <a:gd name="adj3" fmla="val 16667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Are the local copies of the data the same?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E45027F6-6706-434A-B6C1-20F90C5E50A7}"/>
              </a:ext>
            </a:extLst>
          </p:cNvPr>
          <p:cNvSpPr txBox="1"/>
          <p:nvPr/>
        </p:nvSpPr>
        <p:spPr>
          <a:xfrm>
            <a:off x="4267624" y="3539051"/>
            <a:ext cx="3464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Replicated Data Types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167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8D633-1899-4047-80FB-9F30D1E76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Conflict-Free Replicated Data Types (CRDTs)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D14FA3-06CE-46C3-8338-9F9BCD163739}"/>
              </a:ext>
            </a:extLst>
          </p:cNvPr>
          <p:cNvSpPr txBox="1"/>
          <p:nvPr/>
        </p:nvSpPr>
        <p:spPr>
          <a:xfrm>
            <a:off x="838200" y="1818440"/>
            <a:ext cx="5080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Widely used in real world systems, e.g.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20DE47-CE94-4A5F-B184-821872E9C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931" y="2511651"/>
            <a:ext cx="1497277" cy="5170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63187E2-D8CC-4C0B-AF3C-509C0B0B8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7974" y="2408071"/>
            <a:ext cx="764439" cy="5617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4E41E2-9133-405E-A970-888B1DE53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7860" y="2314486"/>
            <a:ext cx="2059459" cy="7488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51B9F8-1F84-417E-A02E-B26F0F0E63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9471" y="2506990"/>
            <a:ext cx="1789902" cy="53819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2F505E1-1006-4258-AFC4-DFE5E17AAAE5}"/>
              </a:ext>
            </a:extLst>
          </p:cNvPr>
          <p:cNvSpPr txBox="1"/>
          <p:nvPr/>
        </p:nvSpPr>
        <p:spPr>
          <a:xfrm>
            <a:off x="2456542" y="3379845"/>
            <a:ext cx="7109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How to specify the correctness of CRDTs?</a:t>
            </a:r>
            <a:endParaRPr kumimoji="0" lang="zh-CN" altLang="en-US" sz="32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41EA58C-8929-47C3-B7F3-6EE28D658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4567" y="2416336"/>
            <a:ext cx="2059459" cy="67644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B448695-1E4C-4384-98B4-78F0A186FD2D}"/>
              </a:ext>
            </a:extLst>
          </p:cNvPr>
          <p:cNvSpPr txBox="1"/>
          <p:nvPr/>
        </p:nvSpPr>
        <p:spPr>
          <a:xfrm>
            <a:off x="1637377" y="4868102"/>
            <a:ext cx="6040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 Verified in many existing works (e.g. [Gomes et al’17, Nagar and Jagannathan’19])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79E5AFF-91EF-44ED-A9DE-3DD54ECBF143}"/>
              </a:ext>
            </a:extLst>
          </p:cNvPr>
          <p:cNvSpPr txBox="1"/>
          <p:nvPr/>
        </p:nvSpPr>
        <p:spPr>
          <a:xfrm>
            <a:off x="1640798" y="4237995"/>
            <a:ext cx="5918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Strong Eventual Consistency (SEC)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对话气泡: 圆角矩形 16">
            <a:extLst>
              <a:ext uri="{FF2B5EF4-FFF2-40B4-BE49-F238E27FC236}">
                <a16:creationId xmlns:a16="http://schemas.microsoft.com/office/drawing/2014/main" id="{C1C2D60F-DB52-460E-BB9C-D49B20715056}"/>
              </a:ext>
            </a:extLst>
          </p:cNvPr>
          <p:cNvSpPr/>
          <p:nvPr/>
        </p:nvSpPr>
        <p:spPr>
          <a:xfrm>
            <a:off x="7796523" y="4069534"/>
            <a:ext cx="2907956" cy="939603"/>
          </a:xfrm>
          <a:prstGeom prst="wedgeRoundRectCallout">
            <a:avLst>
              <a:gd name="adj1" fmla="val -59887"/>
              <a:gd name="adj2" fmla="val -2556"/>
              <a:gd name="adj3" fmla="val 16667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Data consistency between different nodes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38C101C-1F1D-4931-9CBA-3A2388EEC489}"/>
              </a:ext>
            </a:extLst>
          </p:cNvPr>
          <p:cNvSpPr txBox="1"/>
          <p:nvPr/>
        </p:nvSpPr>
        <p:spPr>
          <a:xfrm>
            <a:off x="1637377" y="5722234"/>
            <a:ext cx="9351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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SEC does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not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encode functionality of the data type, thus does not provide sufficient information for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client reasoning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99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  <p:bldP spid="17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A71BB-5D3B-4946-B54F-5A79C3DA2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5468"/>
          </a:xfrm>
        </p:spPr>
        <p:txBody>
          <a:bodyPr/>
          <a:lstStyle/>
          <a:p>
            <a:r>
              <a:rPr lang="en-US" altLang="zh-CN" dirty="0"/>
              <a:t>Example: Collaborative Editing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787305D-D404-48D7-874D-6ACDB3E20F2A}"/>
              </a:ext>
            </a:extLst>
          </p:cNvPr>
          <p:cNvGrpSpPr/>
          <p:nvPr/>
        </p:nvGrpSpPr>
        <p:grpSpPr>
          <a:xfrm>
            <a:off x="2090244" y="1516585"/>
            <a:ext cx="6644214" cy="3895591"/>
            <a:chOff x="2090244" y="1516585"/>
            <a:chExt cx="6644214" cy="3895591"/>
          </a:xfrm>
        </p:grpSpPr>
        <p:sp>
          <p:nvSpPr>
            <p:cNvPr id="4" name="云形 3">
              <a:extLst>
                <a:ext uri="{FF2B5EF4-FFF2-40B4-BE49-F238E27FC236}">
                  <a16:creationId xmlns:a16="http://schemas.microsoft.com/office/drawing/2014/main" id="{EC501186-4FF1-44F7-B337-7EF9C6687C5F}"/>
                </a:ext>
              </a:extLst>
            </p:cNvPr>
            <p:cNvSpPr/>
            <p:nvPr/>
          </p:nvSpPr>
          <p:spPr>
            <a:xfrm rot="515354">
              <a:off x="2774700" y="2234969"/>
              <a:ext cx="5959758" cy="3177207"/>
            </a:xfrm>
            <a:prstGeom prst="cloud">
              <a:avLst/>
            </a:prstGeom>
            <a:noFill/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" name="流程图: 磁盘 4">
              <a:extLst>
                <a:ext uri="{FF2B5EF4-FFF2-40B4-BE49-F238E27FC236}">
                  <a16:creationId xmlns:a16="http://schemas.microsoft.com/office/drawing/2014/main" id="{C42A6EAF-E3B1-4490-81DF-3FBAAA540ADF}"/>
                </a:ext>
              </a:extLst>
            </p:cNvPr>
            <p:cNvSpPr/>
            <p:nvPr/>
          </p:nvSpPr>
          <p:spPr>
            <a:xfrm>
              <a:off x="3121029" y="3365179"/>
              <a:ext cx="506956" cy="548640"/>
            </a:xfrm>
            <a:prstGeom prst="flowChartMagneticDisk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流程图: 磁盘 5">
              <a:extLst>
                <a:ext uri="{FF2B5EF4-FFF2-40B4-BE49-F238E27FC236}">
                  <a16:creationId xmlns:a16="http://schemas.microsoft.com/office/drawing/2014/main" id="{E085DDA1-A394-4399-8D70-3D0D3D5EEFBC}"/>
                </a:ext>
              </a:extLst>
            </p:cNvPr>
            <p:cNvSpPr/>
            <p:nvPr/>
          </p:nvSpPr>
          <p:spPr>
            <a:xfrm>
              <a:off x="5784547" y="2586295"/>
              <a:ext cx="506956" cy="548640"/>
            </a:xfrm>
            <a:prstGeom prst="flowChartMagneticDisk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流程图: 磁盘 6">
              <a:extLst>
                <a:ext uri="{FF2B5EF4-FFF2-40B4-BE49-F238E27FC236}">
                  <a16:creationId xmlns:a16="http://schemas.microsoft.com/office/drawing/2014/main" id="{BBB21D4B-8791-4A1C-BB69-ECCD07F95A15}"/>
                </a:ext>
              </a:extLst>
            </p:cNvPr>
            <p:cNvSpPr/>
            <p:nvPr/>
          </p:nvSpPr>
          <p:spPr>
            <a:xfrm>
              <a:off x="8140211" y="3279938"/>
              <a:ext cx="506956" cy="548640"/>
            </a:xfrm>
            <a:prstGeom prst="flowChartMagneticDisk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8C86348-A3E9-425E-B79E-432FBE201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41451" y="1516585"/>
              <a:ext cx="465256" cy="54241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3AF00D8-7FDB-4240-88FD-4E5B38C75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90244" y="3156874"/>
              <a:ext cx="596445" cy="558757"/>
            </a:xfrm>
            <a:prstGeom prst="rect">
              <a:avLst/>
            </a:prstGeom>
          </p:spPr>
        </p:pic>
        <p:sp>
          <p:nvSpPr>
            <p:cNvPr id="11" name="箭头: 左右 10">
              <a:extLst>
                <a:ext uri="{FF2B5EF4-FFF2-40B4-BE49-F238E27FC236}">
                  <a16:creationId xmlns:a16="http://schemas.microsoft.com/office/drawing/2014/main" id="{E6BD466F-742F-4819-B1DF-2E58A44E5F43}"/>
                </a:ext>
              </a:extLst>
            </p:cNvPr>
            <p:cNvSpPr/>
            <p:nvPr/>
          </p:nvSpPr>
          <p:spPr>
            <a:xfrm>
              <a:off x="2629207" y="3554447"/>
              <a:ext cx="491821" cy="252729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箭头: 左右 12">
              <a:extLst>
                <a:ext uri="{FF2B5EF4-FFF2-40B4-BE49-F238E27FC236}">
                  <a16:creationId xmlns:a16="http://schemas.microsoft.com/office/drawing/2014/main" id="{32CC9782-1295-443F-88C9-2F28EA00B051}"/>
                </a:ext>
              </a:extLst>
            </p:cNvPr>
            <p:cNvSpPr/>
            <p:nvPr/>
          </p:nvSpPr>
          <p:spPr>
            <a:xfrm rot="5400000">
              <a:off x="5739848" y="2190367"/>
              <a:ext cx="491821" cy="252729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流程图: 磁盘 13">
              <a:extLst>
                <a:ext uri="{FF2B5EF4-FFF2-40B4-BE49-F238E27FC236}">
                  <a16:creationId xmlns:a16="http://schemas.microsoft.com/office/drawing/2014/main" id="{4D0B7A5E-84B5-4FB6-B6C4-7A487D25B2AD}"/>
                </a:ext>
              </a:extLst>
            </p:cNvPr>
            <p:cNvSpPr/>
            <p:nvPr/>
          </p:nvSpPr>
          <p:spPr>
            <a:xfrm>
              <a:off x="6074906" y="4407657"/>
              <a:ext cx="506956" cy="548640"/>
            </a:xfrm>
            <a:prstGeom prst="flowChartMagneticDisk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749DA775-F756-4DC4-8B80-A1E92AA9FB06}"/>
                </a:ext>
              </a:extLst>
            </p:cNvPr>
            <p:cNvCxnSpPr>
              <a:cxnSpLocks/>
              <a:stCxn id="5" idx="4"/>
              <a:endCxn id="6" idx="2"/>
            </p:cNvCxnSpPr>
            <p:nvPr/>
          </p:nvCxnSpPr>
          <p:spPr>
            <a:xfrm flipV="1">
              <a:off x="3627985" y="2860615"/>
              <a:ext cx="2156562" cy="778884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30BD4E6-E8DA-4263-9D2F-5F541239FDD1}"/>
                </a:ext>
              </a:extLst>
            </p:cNvPr>
            <p:cNvCxnSpPr>
              <a:cxnSpLocks/>
              <a:stCxn id="6" idx="4"/>
              <a:endCxn id="7" idx="2"/>
            </p:cNvCxnSpPr>
            <p:nvPr/>
          </p:nvCxnSpPr>
          <p:spPr>
            <a:xfrm>
              <a:off x="6291503" y="2860615"/>
              <a:ext cx="1848708" cy="693643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82BCD22-B8A2-4106-AF79-DB923B50D5FC}"/>
                </a:ext>
              </a:extLst>
            </p:cNvPr>
            <p:cNvCxnSpPr>
              <a:cxnSpLocks/>
              <a:stCxn id="5" idx="3"/>
              <a:endCxn id="14" idx="2"/>
            </p:cNvCxnSpPr>
            <p:nvPr/>
          </p:nvCxnSpPr>
          <p:spPr>
            <a:xfrm>
              <a:off x="3374507" y="3913819"/>
              <a:ext cx="2700399" cy="768158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C6F0990-14DF-4703-9FD7-13602C413FFD}"/>
                </a:ext>
              </a:extLst>
            </p:cNvPr>
            <p:cNvCxnSpPr>
              <a:cxnSpLocks/>
              <a:stCxn id="14" idx="4"/>
              <a:endCxn id="7" idx="3"/>
            </p:cNvCxnSpPr>
            <p:nvPr/>
          </p:nvCxnSpPr>
          <p:spPr>
            <a:xfrm flipV="1">
              <a:off x="6581862" y="3828578"/>
              <a:ext cx="1811827" cy="853399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748D428-9FA7-4FC5-9EF8-EDDB958D2212}"/>
                </a:ext>
              </a:extLst>
            </p:cNvPr>
            <p:cNvCxnSpPr>
              <a:cxnSpLocks/>
              <a:stCxn id="5" idx="4"/>
              <a:endCxn id="7" idx="2"/>
            </p:cNvCxnSpPr>
            <p:nvPr/>
          </p:nvCxnSpPr>
          <p:spPr>
            <a:xfrm flipV="1">
              <a:off x="3627985" y="3554258"/>
              <a:ext cx="4512226" cy="85241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05C95844-2204-47B5-8036-59FD24BE0114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H="1" flipV="1">
              <a:off x="6038025" y="3134935"/>
              <a:ext cx="180861" cy="125433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3A933887-04DA-4CBE-AF69-748053B7D6E2}"/>
              </a:ext>
            </a:extLst>
          </p:cNvPr>
          <p:cNvSpPr txBox="1"/>
          <p:nvPr/>
        </p:nvSpPr>
        <p:spPr>
          <a:xfrm>
            <a:off x="2083709" y="342900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Alice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5DFD4C7-5219-4AAE-A5F4-1DF3BBBD4DA6}"/>
              </a:ext>
            </a:extLst>
          </p:cNvPr>
          <p:cNvSpPr txBox="1"/>
          <p:nvPr/>
        </p:nvSpPr>
        <p:spPr>
          <a:xfrm>
            <a:off x="5709079" y="17781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Bob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79E07E1-947D-44A6-9841-E03FFFF476D5}"/>
              </a:ext>
            </a:extLst>
          </p:cNvPr>
          <p:cNvSpPr txBox="1"/>
          <p:nvPr/>
        </p:nvSpPr>
        <p:spPr>
          <a:xfrm>
            <a:off x="377522" y="3961808"/>
            <a:ext cx="299158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addAfter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(‘cats’, ‘cute’);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x := read();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3020DC3-4011-43D9-8D71-DFA516E480B1}"/>
              </a:ext>
            </a:extLst>
          </p:cNvPr>
          <p:cNvSpPr txBox="1"/>
          <p:nvPr/>
        </p:nvSpPr>
        <p:spPr>
          <a:xfrm>
            <a:off x="6328384" y="1181688"/>
            <a:ext cx="327179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 := read();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if (‘cute’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 u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addAfter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(‘cats’,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‘are’);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50D44A8-13E2-481C-8F78-7EE072C00605}"/>
              </a:ext>
            </a:extLst>
          </p:cNvPr>
          <p:cNvSpPr txBox="1"/>
          <p:nvPr/>
        </p:nvSpPr>
        <p:spPr>
          <a:xfrm>
            <a:off x="4377956" y="3526479"/>
            <a:ext cx="3637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CRDT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Impl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of Sequence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6BB054F0-5B9D-4A6E-9E17-145E181FE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45" y="2985256"/>
            <a:ext cx="1527825" cy="8874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73057480-3D64-4D02-BF72-6E905DB14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1854" y="1467311"/>
            <a:ext cx="2118873" cy="8874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029971E7-589F-4A1D-BF32-CA513366C1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6707" y="2809134"/>
            <a:ext cx="591752" cy="2469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7FBB91FD-99A6-4F1A-8004-77EFC4C5DC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7935" y="3610584"/>
            <a:ext cx="591752" cy="2469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3359A804-B8E5-4A95-81CD-D6B4922E5A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852" y="3592386"/>
            <a:ext cx="591752" cy="2469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6DC52ACD-E0F9-4679-B917-CC6FF845D9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2725" y="4677917"/>
            <a:ext cx="591752" cy="2469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0E027ED-01D0-42FF-925E-3E274F25A3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2093" y="2671471"/>
            <a:ext cx="3144607" cy="2919602"/>
          </a:xfrm>
          <a:prstGeom prst="ellipse">
            <a:avLst/>
          </a:prstGeom>
          <a:ln w="76200"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12500"/>
          </a:effectLst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5CDBD4B1-1285-4E37-8706-300884F508C3}"/>
              </a:ext>
            </a:extLst>
          </p:cNvPr>
          <p:cNvSpPr txBox="1"/>
          <p:nvPr/>
        </p:nvSpPr>
        <p:spPr>
          <a:xfrm>
            <a:off x="564729" y="5185584"/>
            <a:ext cx="8534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SEC can help verify that the final states of different nodes converge.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2DF69F5-065D-4349-A568-8C5EE3CDA5AB}"/>
              </a:ext>
            </a:extLst>
          </p:cNvPr>
          <p:cNvSpPr txBox="1"/>
          <p:nvPr/>
        </p:nvSpPr>
        <p:spPr>
          <a:xfrm>
            <a:off x="2425715" y="6182281"/>
            <a:ext cx="8928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e.g. the final states and the value of x are ‘cats cute’ or ‘cats are cute’</a:t>
            </a:r>
            <a:endParaRPr kumimoji="0" lang="zh-CN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F669373-31E2-413F-AFFC-CB58B707E116}"/>
              </a:ext>
            </a:extLst>
          </p:cNvPr>
          <p:cNvSpPr txBox="1"/>
          <p:nvPr/>
        </p:nvSpPr>
        <p:spPr>
          <a:xfrm>
            <a:off x="494270" y="5715788"/>
            <a:ext cx="978655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But we also want to verify the functional correctness of the whole program:</a:t>
            </a:r>
            <a:endParaRPr kumimoji="0" lang="zh-CN" altLang="en-US" sz="24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958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箭头: 下 27">
            <a:extLst>
              <a:ext uri="{FF2B5EF4-FFF2-40B4-BE49-F238E27FC236}">
                <a16:creationId xmlns:a16="http://schemas.microsoft.com/office/drawing/2014/main" id="{A974350D-D7ED-4150-936A-2C774C81EFB7}"/>
              </a:ext>
            </a:extLst>
          </p:cNvPr>
          <p:cNvSpPr/>
          <p:nvPr/>
        </p:nvSpPr>
        <p:spPr>
          <a:xfrm>
            <a:off x="10187322" y="3107520"/>
            <a:ext cx="169967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AA949C1-E5E0-41B6-92AA-EA4D02CC9A16}"/>
              </a:ext>
            </a:extLst>
          </p:cNvPr>
          <p:cNvGrpSpPr/>
          <p:nvPr/>
        </p:nvGrpSpPr>
        <p:grpSpPr>
          <a:xfrm>
            <a:off x="7591616" y="3589196"/>
            <a:ext cx="3816504" cy="990540"/>
            <a:chOff x="3116121" y="3405818"/>
            <a:chExt cx="4099560" cy="823282"/>
          </a:xfrm>
        </p:grpSpPr>
        <p:sp>
          <p:nvSpPr>
            <p:cNvPr id="23" name="云形 22">
              <a:extLst>
                <a:ext uri="{FF2B5EF4-FFF2-40B4-BE49-F238E27FC236}">
                  <a16:creationId xmlns:a16="http://schemas.microsoft.com/office/drawing/2014/main" id="{3D31352C-4DC2-4800-A0D0-8D4C530D93AB}"/>
                </a:ext>
              </a:extLst>
            </p:cNvPr>
            <p:cNvSpPr/>
            <p:nvPr/>
          </p:nvSpPr>
          <p:spPr>
            <a:xfrm>
              <a:off x="3116121" y="3441155"/>
              <a:ext cx="4099560" cy="787945"/>
            </a:xfrm>
            <a:prstGeom prst="cloud">
              <a:avLst/>
            </a:prstGeom>
            <a:noFill/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962958A-6977-423C-A86B-5E129691C609}"/>
                </a:ext>
              </a:extLst>
            </p:cNvPr>
            <p:cNvSpPr txBox="1"/>
            <p:nvPr/>
          </p:nvSpPr>
          <p:spPr>
            <a:xfrm>
              <a:off x="3658217" y="3405818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04A71BB-5D3B-4946-B54F-5A79C3DA2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How to verify functional correctness of whole programs</a:t>
            </a:r>
            <a:endParaRPr lang="zh-CN" altLang="en-US" sz="36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214FD86-D739-4770-AF05-DE40A4535BA0}"/>
              </a:ext>
            </a:extLst>
          </p:cNvPr>
          <p:cNvGrpSpPr/>
          <p:nvPr/>
        </p:nvGrpSpPr>
        <p:grpSpPr>
          <a:xfrm>
            <a:off x="1094893" y="3594510"/>
            <a:ext cx="5959758" cy="1184897"/>
            <a:chOff x="3116121" y="3044203"/>
            <a:chExt cx="5959758" cy="1184897"/>
          </a:xfrm>
        </p:grpSpPr>
        <p:sp>
          <p:nvSpPr>
            <p:cNvPr id="8" name="云形 7">
              <a:extLst>
                <a:ext uri="{FF2B5EF4-FFF2-40B4-BE49-F238E27FC236}">
                  <a16:creationId xmlns:a16="http://schemas.microsoft.com/office/drawing/2014/main" id="{3C9411B9-1D3D-4FDB-A7E2-4D81364F135D}"/>
                </a:ext>
              </a:extLst>
            </p:cNvPr>
            <p:cNvSpPr/>
            <p:nvPr/>
          </p:nvSpPr>
          <p:spPr>
            <a:xfrm>
              <a:off x="3116121" y="3044203"/>
              <a:ext cx="5959758" cy="1184897"/>
            </a:xfrm>
            <a:prstGeom prst="cloud">
              <a:avLst/>
            </a:prstGeom>
            <a:noFill/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FED24CA-8510-4458-8F44-5F3103EC1235}"/>
                </a:ext>
              </a:extLst>
            </p:cNvPr>
            <p:cNvSpPr txBox="1"/>
            <p:nvPr/>
          </p:nvSpPr>
          <p:spPr>
            <a:xfrm>
              <a:off x="4417043" y="3395528"/>
              <a:ext cx="29272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CRDT Implementation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6" name="箭头: 下 5">
            <a:extLst>
              <a:ext uri="{FF2B5EF4-FFF2-40B4-BE49-F238E27FC236}">
                <a16:creationId xmlns:a16="http://schemas.microsoft.com/office/drawing/2014/main" id="{DCD66139-881C-4149-88A0-F7B0A7829089}"/>
              </a:ext>
            </a:extLst>
          </p:cNvPr>
          <p:cNvSpPr/>
          <p:nvPr/>
        </p:nvSpPr>
        <p:spPr>
          <a:xfrm>
            <a:off x="2225848" y="3155102"/>
            <a:ext cx="169967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6560E7ED-52B2-4C2D-8A4F-685F2547FB0E}"/>
              </a:ext>
            </a:extLst>
          </p:cNvPr>
          <p:cNvSpPr/>
          <p:nvPr/>
        </p:nvSpPr>
        <p:spPr>
          <a:xfrm>
            <a:off x="4074058" y="3143974"/>
            <a:ext cx="169967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EAB80E46-B343-4221-8087-E9F39E244CBF}"/>
              </a:ext>
            </a:extLst>
          </p:cNvPr>
          <p:cNvSpPr/>
          <p:nvPr/>
        </p:nvSpPr>
        <p:spPr>
          <a:xfrm>
            <a:off x="5922269" y="3132843"/>
            <a:ext cx="169967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700810A-D7E3-4F30-9D69-E5E3671B73B1}"/>
                  </a:ext>
                </a:extLst>
              </p:cNvPr>
              <p:cNvSpPr/>
              <p:nvPr/>
            </p:nvSpPr>
            <p:spPr>
              <a:xfrm>
                <a:off x="1194412" y="2179596"/>
                <a:ext cx="5486400" cy="94316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Client Program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∥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∥…∥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𝑛</m:t>
                        </m:r>
                      </m:sub>
                    </m:sSub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700810A-D7E3-4F30-9D69-E5E3671B73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412" y="2179596"/>
                <a:ext cx="5486400" cy="9431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93CE945-5BDF-4FB9-95AA-885952FF2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268" y="2368355"/>
            <a:ext cx="3513199" cy="723776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B273715A-358D-4A70-AB39-413303736283}"/>
              </a:ext>
            </a:extLst>
          </p:cNvPr>
          <p:cNvSpPr txBox="1"/>
          <p:nvPr/>
        </p:nvSpPr>
        <p:spPr>
          <a:xfrm>
            <a:off x="7996200" y="3773670"/>
            <a:ext cx="15844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CRDT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Impl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of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Sequence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BF8FB7CD-C0CF-40A3-9963-CB52CFC98FBA}"/>
              </a:ext>
            </a:extLst>
          </p:cNvPr>
          <p:cNvSpPr/>
          <p:nvPr/>
        </p:nvSpPr>
        <p:spPr>
          <a:xfrm>
            <a:off x="8430332" y="3149474"/>
            <a:ext cx="169967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B4E6BF7-8AF9-4D38-941F-7FC422CEE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9891" y="3338352"/>
            <a:ext cx="2115947" cy="1964545"/>
          </a:xfrm>
          <a:prstGeom prst="ellipse">
            <a:avLst/>
          </a:prstGeom>
          <a:ln w="76200"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12500"/>
          </a:effectLst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887C862C-1F21-4D09-A411-FBCE4318022C}"/>
              </a:ext>
            </a:extLst>
          </p:cNvPr>
          <p:cNvSpPr txBox="1"/>
          <p:nvPr/>
        </p:nvSpPr>
        <p:spPr>
          <a:xfrm>
            <a:off x="1286615" y="5533729"/>
            <a:ext cx="9145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Need to verify both the CRDT 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impl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and the client program!  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205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A71BB-5D3B-4946-B54F-5A79C3DA2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How to verify functional correctness of whole programs</a:t>
            </a:r>
            <a:endParaRPr lang="zh-CN" altLang="en-US" sz="36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214FD86-D739-4770-AF05-DE40A4535BA0}"/>
              </a:ext>
            </a:extLst>
          </p:cNvPr>
          <p:cNvGrpSpPr/>
          <p:nvPr/>
        </p:nvGrpSpPr>
        <p:grpSpPr>
          <a:xfrm>
            <a:off x="848567" y="3219565"/>
            <a:ext cx="4432696" cy="1184897"/>
            <a:chOff x="3116122" y="3044203"/>
            <a:chExt cx="4432696" cy="1184897"/>
          </a:xfrm>
        </p:grpSpPr>
        <p:sp>
          <p:nvSpPr>
            <p:cNvPr id="8" name="云形 7">
              <a:extLst>
                <a:ext uri="{FF2B5EF4-FFF2-40B4-BE49-F238E27FC236}">
                  <a16:creationId xmlns:a16="http://schemas.microsoft.com/office/drawing/2014/main" id="{3C9411B9-1D3D-4FDB-A7E2-4D81364F135D}"/>
                </a:ext>
              </a:extLst>
            </p:cNvPr>
            <p:cNvSpPr/>
            <p:nvPr/>
          </p:nvSpPr>
          <p:spPr>
            <a:xfrm>
              <a:off x="3116122" y="3044203"/>
              <a:ext cx="4432696" cy="1184897"/>
            </a:xfrm>
            <a:prstGeom prst="cloud">
              <a:avLst/>
            </a:prstGeom>
            <a:noFill/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FED24CA-8510-4458-8F44-5F3103EC1235}"/>
                </a:ext>
              </a:extLst>
            </p:cNvPr>
            <p:cNvSpPr txBox="1"/>
            <p:nvPr/>
          </p:nvSpPr>
          <p:spPr>
            <a:xfrm>
              <a:off x="3634448" y="3392490"/>
              <a:ext cx="36527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Same CRDT implementation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6" name="箭头: 下 5">
            <a:extLst>
              <a:ext uri="{FF2B5EF4-FFF2-40B4-BE49-F238E27FC236}">
                <a16:creationId xmlns:a16="http://schemas.microsoft.com/office/drawing/2014/main" id="{DCD66139-881C-4149-88A0-F7B0A7829089}"/>
              </a:ext>
            </a:extLst>
          </p:cNvPr>
          <p:cNvSpPr/>
          <p:nvPr/>
        </p:nvSpPr>
        <p:spPr>
          <a:xfrm rot="20277663">
            <a:off x="1159600" y="2977558"/>
            <a:ext cx="169967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6560E7ED-52B2-4C2D-8A4F-685F2547FB0E}"/>
              </a:ext>
            </a:extLst>
          </p:cNvPr>
          <p:cNvSpPr/>
          <p:nvPr/>
        </p:nvSpPr>
        <p:spPr>
          <a:xfrm>
            <a:off x="2684233" y="2752390"/>
            <a:ext cx="169967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EAB80E46-B343-4221-8087-E9F39E244CBF}"/>
              </a:ext>
            </a:extLst>
          </p:cNvPr>
          <p:cNvSpPr/>
          <p:nvPr/>
        </p:nvSpPr>
        <p:spPr>
          <a:xfrm rot="1383685">
            <a:off x="4194921" y="2760355"/>
            <a:ext cx="169967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0C68B4-AD8F-4AA8-9453-26680D2558D2}"/>
              </a:ext>
            </a:extLst>
          </p:cNvPr>
          <p:cNvSpPr txBox="1"/>
          <p:nvPr/>
        </p:nvSpPr>
        <p:spPr>
          <a:xfrm>
            <a:off x="1269688" y="5490253"/>
            <a:ext cx="974029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To do modular and layered verification, abstraction is necessary!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906F3CF-41A5-4CF4-9367-91E7E5D43B24}"/>
              </a:ext>
            </a:extLst>
          </p:cNvPr>
          <p:cNvSpPr/>
          <p:nvPr/>
        </p:nvSpPr>
        <p:spPr>
          <a:xfrm rot="20277663">
            <a:off x="591873" y="2487358"/>
            <a:ext cx="963944" cy="560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74A88E3-39EE-4C18-B95F-A820F656F2E9}"/>
              </a:ext>
            </a:extLst>
          </p:cNvPr>
          <p:cNvSpPr/>
          <p:nvPr/>
        </p:nvSpPr>
        <p:spPr>
          <a:xfrm>
            <a:off x="2278661" y="2211303"/>
            <a:ext cx="963944" cy="5465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9DA38B9-9296-42EF-A01C-20ECE9798FE5}"/>
              </a:ext>
            </a:extLst>
          </p:cNvPr>
          <p:cNvSpPr/>
          <p:nvPr/>
        </p:nvSpPr>
        <p:spPr>
          <a:xfrm rot="1383685">
            <a:off x="3987198" y="2357239"/>
            <a:ext cx="963944" cy="5465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98E086-C974-4FCE-8008-71B89B93F185}"/>
              </a:ext>
            </a:extLst>
          </p:cNvPr>
          <p:cNvSpPr txBox="1"/>
          <p:nvPr/>
        </p:nvSpPr>
        <p:spPr>
          <a:xfrm>
            <a:off x="1366893" y="1636031"/>
            <a:ext cx="336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Different client programs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8E65D4D-E7C0-4D1D-A922-950C4B1E0EE5}"/>
              </a:ext>
            </a:extLst>
          </p:cNvPr>
          <p:cNvGrpSpPr/>
          <p:nvPr/>
        </p:nvGrpSpPr>
        <p:grpSpPr>
          <a:xfrm>
            <a:off x="6582032" y="1665037"/>
            <a:ext cx="5177888" cy="2707083"/>
            <a:chOff x="6582032" y="1665037"/>
            <a:chExt cx="5177888" cy="2707083"/>
          </a:xfrm>
        </p:grpSpPr>
        <p:sp>
          <p:nvSpPr>
            <p:cNvPr id="32" name="箭头: 下 31">
              <a:extLst>
                <a:ext uri="{FF2B5EF4-FFF2-40B4-BE49-F238E27FC236}">
                  <a16:creationId xmlns:a16="http://schemas.microsoft.com/office/drawing/2014/main" id="{4AE352EB-2D41-4616-8225-719EA8407A58}"/>
                </a:ext>
              </a:extLst>
            </p:cNvPr>
            <p:cNvSpPr/>
            <p:nvPr/>
          </p:nvSpPr>
          <p:spPr>
            <a:xfrm>
              <a:off x="8412036" y="2370593"/>
              <a:ext cx="169967" cy="4616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BB610228-F9AD-45D3-996E-EC418F9DF178}"/>
                    </a:ext>
                  </a:extLst>
                </p:cNvPr>
                <p:cNvSpPr/>
                <p:nvPr/>
              </p:nvSpPr>
              <p:spPr>
                <a:xfrm>
                  <a:off x="6582032" y="1665037"/>
                  <a:ext cx="5177888" cy="673213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Same client program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∥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∥…∥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BB610228-F9AD-45D3-996E-EC418F9DF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032" y="1665037"/>
                  <a:ext cx="5177888" cy="673213"/>
                </a:xfrm>
                <a:prstGeom prst="rect">
                  <a:avLst/>
                </a:prstGeom>
                <a:blipFill>
                  <a:blip r:embed="rId3"/>
                  <a:stretch>
                    <a:fillRect l="-705" b="-3540"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云形 42">
              <a:extLst>
                <a:ext uri="{FF2B5EF4-FFF2-40B4-BE49-F238E27FC236}">
                  <a16:creationId xmlns:a16="http://schemas.microsoft.com/office/drawing/2014/main" id="{E74937D7-3FEA-4548-9C7B-53B7DF346EC6}"/>
                </a:ext>
              </a:extLst>
            </p:cNvPr>
            <p:cNvSpPr/>
            <p:nvPr/>
          </p:nvSpPr>
          <p:spPr>
            <a:xfrm>
              <a:off x="7006124" y="2812392"/>
              <a:ext cx="1968813" cy="1184897"/>
            </a:xfrm>
            <a:prstGeom prst="cloud">
              <a:avLst/>
            </a:prstGeom>
            <a:solidFill>
              <a:schemeClr val="bg1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" name="云形 44">
              <a:extLst>
                <a:ext uri="{FF2B5EF4-FFF2-40B4-BE49-F238E27FC236}">
                  <a16:creationId xmlns:a16="http://schemas.microsoft.com/office/drawing/2014/main" id="{08D33242-881C-474A-B353-657741EC3F9F}"/>
                </a:ext>
              </a:extLst>
            </p:cNvPr>
            <p:cNvSpPr/>
            <p:nvPr/>
          </p:nvSpPr>
          <p:spPr>
            <a:xfrm>
              <a:off x="8032314" y="2795079"/>
              <a:ext cx="1968813" cy="1184897"/>
            </a:xfrm>
            <a:prstGeom prst="cloud">
              <a:avLst/>
            </a:prstGeom>
            <a:solidFill>
              <a:schemeClr val="bg1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" name="云形 45">
              <a:extLst>
                <a:ext uri="{FF2B5EF4-FFF2-40B4-BE49-F238E27FC236}">
                  <a16:creationId xmlns:a16="http://schemas.microsoft.com/office/drawing/2014/main" id="{4572BAFE-5E9D-4D64-8E96-EF486060C5D6}"/>
                </a:ext>
              </a:extLst>
            </p:cNvPr>
            <p:cNvSpPr/>
            <p:nvPr/>
          </p:nvSpPr>
          <p:spPr>
            <a:xfrm>
              <a:off x="9243407" y="2762737"/>
              <a:ext cx="1968813" cy="1184897"/>
            </a:xfrm>
            <a:prstGeom prst="cloud">
              <a:avLst/>
            </a:prstGeom>
            <a:solidFill>
              <a:schemeClr val="bg1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595A78A-C027-46B2-9765-BBDFA191BEC2}"/>
                </a:ext>
              </a:extLst>
            </p:cNvPr>
            <p:cNvSpPr txBox="1"/>
            <p:nvPr/>
          </p:nvSpPr>
          <p:spPr>
            <a:xfrm>
              <a:off x="6868871" y="3910455"/>
              <a:ext cx="4749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Different CRDT </a:t>
              </a: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impl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of the data type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65EAAEE1-168C-459D-BA62-DC996BA5E89E}"/>
              </a:ext>
            </a:extLst>
          </p:cNvPr>
          <p:cNvSpPr txBox="1"/>
          <p:nvPr/>
        </p:nvSpPr>
        <p:spPr>
          <a:xfrm>
            <a:off x="553055" y="4619935"/>
            <a:ext cx="4892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Verify the CRDT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impl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once and for all?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22ECE09-BA60-4D42-9E73-6B135E9BFB8B}"/>
              </a:ext>
            </a:extLst>
          </p:cNvPr>
          <p:cNvSpPr txBox="1"/>
          <p:nvPr/>
        </p:nvSpPr>
        <p:spPr>
          <a:xfrm>
            <a:off x="6392560" y="4619935"/>
            <a:ext cx="536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Verify the client program once and for all?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69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7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1B2F1-79C8-4679-806A-79E5A0C2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Contributions 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9745050-80AE-4A17-A1B7-6FF24F8ECEFA}"/>
              </a:ext>
            </a:extLst>
          </p:cNvPr>
          <p:cNvGrpSpPr/>
          <p:nvPr/>
        </p:nvGrpSpPr>
        <p:grpSpPr>
          <a:xfrm>
            <a:off x="1498853" y="4960286"/>
            <a:ext cx="5959758" cy="1184897"/>
            <a:chOff x="3116121" y="3044203"/>
            <a:chExt cx="5959758" cy="1184897"/>
          </a:xfrm>
        </p:grpSpPr>
        <p:sp>
          <p:nvSpPr>
            <p:cNvPr id="4" name="云形 3">
              <a:extLst>
                <a:ext uri="{FF2B5EF4-FFF2-40B4-BE49-F238E27FC236}">
                  <a16:creationId xmlns:a16="http://schemas.microsoft.com/office/drawing/2014/main" id="{500F69D5-2AA8-47FD-A9C7-283EBEEE9B34}"/>
                </a:ext>
              </a:extLst>
            </p:cNvPr>
            <p:cNvSpPr/>
            <p:nvPr/>
          </p:nvSpPr>
          <p:spPr>
            <a:xfrm>
              <a:off x="3116121" y="3044203"/>
              <a:ext cx="5959758" cy="1184897"/>
            </a:xfrm>
            <a:prstGeom prst="cloud">
              <a:avLst/>
            </a:prstGeom>
            <a:noFill/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CC42D87-05DD-4D73-A0DE-BAABD6677AE7}"/>
                </a:ext>
              </a:extLst>
            </p:cNvPr>
            <p:cNvSpPr txBox="1"/>
            <p:nvPr/>
          </p:nvSpPr>
          <p:spPr>
            <a:xfrm>
              <a:off x="4561908" y="3453003"/>
              <a:ext cx="29272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CRDT Implementation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DBC37E88-FC7E-4B0C-9893-853B7B03FF68}"/>
              </a:ext>
            </a:extLst>
          </p:cNvPr>
          <p:cNvSpPr/>
          <p:nvPr/>
        </p:nvSpPr>
        <p:spPr>
          <a:xfrm>
            <a:off x="333452" y="3297975"/>
            <a:ext cx="8298180" cy="1167345"/>
          </a:xfrm>
          <a:prstGeom prst="rect">
            <a:avLst/>
          </a:prstGeom>
          <a:solidFill>
            <a:srgbClr val="FFFFCC"/>
          </a:solidFill>
          <a:ln w="38100"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Abstraction: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Strong Eventual Consistency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+ Functional Correctness Based on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Atomic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Specification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1FE8DBB-867F-4F70-8949-92B7A4E296A7}"/>
              </a:ext>
            </a:extLst>
          </p:cNvPr>
          <p:cNvGrpSpPr/>
          <p:nvPr/>
        </p:nvGrpSpPr>
        <p:grpSpPr>
          <a:xfrm>
            <a:off x="4271087" y="4344172"/>
            <a:ext cx="209550" cy="649822"/>
            <a:chOff x="5547360" y="4564380"/>
            <a:chExt cx="209550" cy="649822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374B2A2-93CB-4277-A07D-3C8BB982314B}"/>
                </a:ext>
              </a:extLst>
            </p:cNvPr>
            <p:cNvSpPr/>
            <p:nvPr/>
          </p:nvSpPr>
          <p:spPr>
            <a:xfrm>
              <a:off x="5619750" y="4669155"/>
              <a:ext cx="64770" cy="5450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E471755-0163-42B9-AC8D-84737FA2E282}"/>
                </a:ext>
              </a:extLst>
            </p:cNvPr>
            <p:cNvSpPr/>
            <p:nvPr/>
          </p:nvSpPr>
          <p:spPr>
            <a:xfrm>
              <a:off x="5547360" y="4564380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610CCB02-0F6E-4250-AAB3-C52AB50111E3}"/>
              </a:ext>
            </a:extLst>
          </p:cNvPr>
          <p:cNvSpPr/>
          <p:nvPr/>
        </p:nvSpPr>
        <p:spPr>
          <a:xfrm>
            <a:off x="8193482" y="1821942"/>
            <a:ext cx="2489758" cy="925966"/>
          </a:xfrm>
          <a:prstGeom prst="rect">
            <a:avLst/>
          </a:prstGeom>
          <a:solidFill>
            <a:srgbClr val="FFFFCC"/>
          </a:solidFill>
          <a:ln w="38100"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Program logic for clients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7E7FB92-47BD-488F-92E6-72F31DC2E7C1}"/>
              </a:ext>
            </a:extLst>
          </p:cNvPr>
          <p:cNvSpPr/>
          <p:nvPr/>
        </p:nvSpPr>
        <p:spPr>
          <a:xfrm>
            <a:off x="8193482" y="5028381"/>
            <a:ext cx="2489758" cy="925966"/>
          </a:xfrm>
          <a:prstGeom prst="rect">
            <a:avLst/>
          </a:prstGeom>
          <a:solidFill>
            <a:srgbClr val="FFFFCC"/>
          </a:solidFill>
          <a:ln w="38100"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Proof method for CRDTs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A22848A1-203D-4440-8992-4D5A3CBD097A}"/>
              </a:ext>
            </a:extLst>
          </p:cNvPr>
          <p:cNvSpPr/>
          <p:nvPr/>
        </p:nvSpPr>
        <p:spPr>
          <a:xfrm>
            <a:off x="2707082" y="2747908"/>
            <a:ext cx="169967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FDCCFBED-89AE-4938-B5B3-EEF64751D00E}"/>
              </a:ext>
            </a:extLst>
          </p:cNvPr>
          <p:cNvSpPr/>
          <p:nvPr/>
        </p:nvSpPr>
        <p:spPr>
          <a:xfrm>
            <a:off x="4408247" y="2768541"/>
            <a:ext cx="169967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0D781B04-1CF1-4D5B-95B6-51A442D2458D}"/>
              </a:ext>
            </a:extLst>
          </p:cNvPr>
          <p:cNvSpPr/>
          <p:nvPr/>
        </p:nvSpPr>
        <p:spPr>
          <a:xfrm>
            <a:off x="6109412" y="2771457"/>
            <a:ext cx="169967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FBE1902-9615-452C-9D00-24B01AAC42B2}"/>
                  </a:ext>
                </a:extLst>
              </p:cNvPr>
              <p:cNvSpPr/>
              <p:nvPr/>
            </p:nvSpPr>
            <p:spPr>
              <a:xfrm>
                <a:off x="1665047" y="1825377"/>
                <a:ext cx="5486400" cy="94316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Client Program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∥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∥…∥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𝑛</m:t>
                        </m:r>
                      </m:sub>
                    </m:sSub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FBE1902-9615-452C-9D00-24B01AAC42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047" y="1825377"/>
                <a:ext cx="5486400" cy="9431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箭头: 右 5">
            <a:extLst>
              <a:ext uri="{FF2B5EF4-FFF2-40B4-BE49-F238E27FC236}">
                <a16:creationId xmlns:a16="http://schemas.microsoft.com/office/drawing/2014/main" id="{5AC074D1-12B9-4CC4-B3A5-0B8B3A960B83}"/>
              </a:ext>
            </a:extLst>
          </p:cNvPr>
          <p:cNvSpPr/>
          <p:nvPr/>
        </p:nvSpPr>
        <p:spPr>
          <a:xfrm rot="10800000">
            <a:off x="7501148" y="2186940"/>
            <a:ext cx="534219" cy="28194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DC807C8C-E0AD-411A-8F01-CE5209687F6B}"/>
              </a:ext>
            </a:extLst>
          </p:cNvPr>
          <p:cNvSpPr/>
          <p:nvPr/>
        </p:nvSpPr>
        <p:spPr>
          <a:xfrm rot="10800000">
            <a:off x="7501148" y="5411764"/>
            <a:ext cx="534219" cy="28194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箭头: 直角上 31">
            <a:extLst>
              <a:ext uri="{FF2B5EF4-FFF2-40B4-BE49-F238E27FC236}">
                <a16:creationId xmlns:a16="http://schemas.microsoft.com/office/drawing/2014/main" id="{66620EF7-B8E6-4980-9B8E-8EA607985B05}"/>
              </a:ext>
            </a:extLst>
          </p:cNvPr>
          <p:cNvSpPr/>
          <p:nvPr/>
        </p:nvSpPr>
        <p:spPr>
          <a:xfrm>
            <a:off x="8907780" y="3046799"/>
            <a:ext cx="1797581" cy="890249"/>
          </a:xfrm>
          <a:prstGeom prst="bentUp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箭头: 直角上 32">
            <a:extLst>
              <a:ext uri="{FF2B5EF4-FFF2-40B4-BE49-F238E27FC236}">
                <a16:creationId xmlns:a16="http://schemas.microsoft.com/office/drawing/2014/main" id="{89B749B3-653D-4044-8FCF-7C12AAA69638}"/>
              </a:ext>
            </a:extLst>
          </p:cNvPr>
          <p:cNvSpPr/>
          <p:nvPr/>
        </p:nvSpPr>
        <p:spPr>
          <a:xfrm rot="10800000" flipH="1">
            <a:off x="8907780" y="3714807"/>
            <a:ext cx="1797581" cy="872886"/>
          </a:xfrm>
          <a:prstGeom prst="bentUp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140CE9-66B8-404F-9169-BF6510DAA5E1}"/>
              </a:ext>
            </a:extLst>
          </p:cNvPr>
          <p:cNvSpPr txBox="1"/>
          <p:nvPr/>
        </p:nvSpPr>
        <p:spPr>
          <a:xfrm>
            <a:off x="8556521" y="3400288"/>
            <a:ext cx="2148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Separate verification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930ACD-F238-4AB9-92BB-FEA3984CEFA3}"/>
              </a:ext>
            </a:extLst>
          </p:cNvPr>
          <p:cNvSpPr txBox="1"/>
          <p:nvPr/>
        </p:nvSpPr>
        <p:spPr>
          <a:xfrm>
            <a:off x="10561320" y="3209573"/>
            <a:ext cx="1418678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b="1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Contextual refinement </a:t>
            </a:r>
          </a:p>
          <a:p>
            <a:pPr algn="ctr"/>
            <a:r>
              <a:rPr lang="en-US" altLang="zh-CN" b="1" dirty="0">
                <a:ln>
                  <a:solidFill>
                    <a:schemeClr val="tx1"/>
                  </a:solidFill>
                </a:ln>
              </a:rPr>
              <a:t>for sound composition</a:t>
            </a:r>
            <a:endParaRPr lang="zh-CN" altLang="en-US" b="1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95114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1B2F1-79C8-4679-806A-79E5A0C2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Contributions 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9745050-80AE-4A17-A1B7-6FF24F8ECEFA}"/>
              </a:ext>
            </a:extLst>
          </p:cNvPr>
          <p:cNvGrpSpPr/>
          <p:nvPr/>
        </p:nvGrpSpPr>
        <p:grpSpPr>
          <a:xfrm>
            <a:off x="1498853" y="4960286"/>
            <a:ext cx="5959758" cy="1184897"/>
            <a:chOff x="3116121" y="3044203"/>
            <a:chExt cx="5959758" cy="1184897"/>
          </a:xfrm>
        </p:grpSpPr>
        <p:sp>
          <p:nvSpPr>
            <p:cNvPr id="4" name="云形 3">
              <a:extLst>
                <a:ext uri="{FF2B5EF4-FFF2-40B4-BE49-F238E27FC236}">
                  <a16:creationId xmlns:a16="http://schemas.microsoft.com/office/drawing/2014/main" id="{500F69D5-2AA8-47FD-A9C7-283EBEEE9B34}"/>
                </a:ext>
              </a:extLst>
            </p:cNvPr>
            <p:cNvSpPr/>
            <p:nvPr/>
          </p:nvSpPr>
          <p:spPr>
            <a:xfrm>
              <a:off x="3116121" y="3044203"/>
              <a:ext cx="5959758" cy="1184897"/>
            </a:xfrm>
            <a:prstGeom prst="cloud">
              <a:avLst/>
            </a:prstGeom>
            <a:noFill/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CC42D87-05DD-4D73-A0DE-BAABD6677AE7}"/>
                </a:ext>
              </a:extLst>
            </p:cNvPr>
            <p:cNvSpPr txBox="1"/>
            <p:nvPr/>
          </p:nvSpPr>
          <p:spPr>
            <a:xfrm>
              <a:off x="4561908" y="3453003"/>
              <a:ext cx="29272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CRDT Implementation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DBC37E88-FC7E-4B0C-9893-853B7B03FF68}"/>
              </a:ext>
            </a:extLst>
          </p:cNvPr>
          <p:cNvSpPr/>
          <p:nvPr/>
        </p:nvSpPr>
        <p:spPr>
          <a:xfrm>
            <a:off x="333452" y="3297975"/>
            <a:ext cx="8298180" cy="1167345"/>
          </a:xfrm>
          <a:prstGeom prst="rect">
            <a:avLst/>
          </a:prstGeom>
          <a:solidFill>
            <a:srgbClr val="FFFFCC"/>
          </a:solidFill>
          <a:ln w="38100"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Abstraction: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Strong Eventual Consistency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+ Functional Correctness Based on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Atomic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Specification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1FE8DBB-867F-4F70-8949-92B7A4E296A7}"/>
              </a:ext>
            </a:extLst>
          </p:cNvPr>
          <p:cNvGrpSpPr/>
          <p:nvPr/>
        </p:nvGrpSpPr>
        <p:grpSpPr>
          <a:xfrm>
            <a:off x="4271087" y="4344172"/>
            <a:ext cx="209550" cy="649822"/>
            <a:chOff x="5547360" y="4564380"/>
            <a:chExt cx="209550" cy="649822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374B2A2-93CB-4277-A07D-3C8BB982314B}"/>
                </a:ext>
              </a:extLst>
            </p:cNvPr>
            <p:cNvSpPr/>
            <p:nvPr/>
          </p:nvSpPr>
          <p:spPr>
            <a:xfrm>
              <a:off x="5619750" y="4669155"/>
              <a:ext cx="64770" cy="5450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E471755-0163-42B9-AC8D-84737FA2E282}"/>
                </a:ext>
              </a:extLst>
            </p:cNvPr>
            <p:cNvSpPr/>
            <p:nvPr/>
          </p:nvSpPr>
          <p:spPr>
            <a:xfrm>
              <a:off x="5547360" y="4564380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610CCB02-0F6E-4250-AAB3-C52AB50111E3}"/>
              </a:ext>
            </a:extLst>
          </p:cNvPr>
          <p:cNvSpPr/>
          <p:nvPr/>
        </p:nvSpPr>
        <p:spPr>
          <a:xfrm>
            <a:off x="8193482" y="1821942"/>
            <a:ext cx="2489758" cy="925966"/>
          </a:xfrm>
          <a:prstGeom prst="rect">
            <a:avLst/>
          </a:prstGeom>
          <a:solidFill>
            <a:srgbClr val="FFFFCC"/>
          </a:solidFill>
          <a:ln w="38100"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Program logic for clients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7E7FB92-47BD-488F-92E6-72F31DC2E7C1}"/>
              </a:ext>
            </a:extLst>
          </p:cNvPr>
          <p:cNvSpPr/>
          <p:nvPr/>
        </p:nvSpPr>
        <p:spPr>
          <a:xfrm>
            <a:off x="8193482" y="5028381"/>
            <a:ext cx="2489758" cy="925966"/>
          </a:xfrm>
          <a:prstGeom prst="rect">
            <a:avLst/>
          </a:prstGeom>
          <a:solidFill>
            <a:srgbClr val="FFFFCC"/>
          </a:solidFill>
          <a:ln w="38100"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Proof method for CRDTs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A22848A1-203D-4440-8992-4D5A3CBD097A}"/>
              </a:ext>
            </a:extLst>
          </p:cNvPr>
          <p:cNvSpPr/>
          <p:nvPr/>
        </p:nvSpPr>
        <p:spPr>
          <a:xfrm>
            <a:off x="2707082" y="2747908"/>
            <a:ext cx="169967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FDCCFBED-89AE-4938-B5B3-EEF64751D00E}"/>
              </a:ext>
            </a:extLst>
          </p:cNvPr>
          <p:cNvSpPr/>
          <p:nvPr/>
        </p:nvSpPr>
        <p:spPr>
          <a:xfrm>
            <a:off x="4408247" y="2768541"/>
            <a:ext cx="169967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0D781B04-1CF1-4D5B-95B6-51A442D2458D}"/>
              </a:ext>
            </a:extLst>
          </p:cNvPr>
          <p:cNvSpPr/>
          <p:nvPr/>
        </p:nvSpPr>
        <p:spPr>
          <a:xfrm>
            <a:off x="6109412" y="2771457"/>
            <a:ext cx="169967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FBE1902-9615-452C-9D00-24B01AAC42B2}"/>
                  </a:ext>
                </a:extLst>
              </p:cNvPr>
              <p:cNvSpPr/>
              <p:nvPr/>
            </p:nvSpPr>
            <p:spPr>
              <a:xfrm>
                <a:off x="1665047" y="1825377"/>
                <a:ext cx="5486400" cy="94316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Client Program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∥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∥…∥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𝑛</m:t>
                        </m:r>
                      </m:sub>
                    </m:sSub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FBE1902-9615-452C-9D00-24B01AAC42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047" y="1825377"/>
                <a:ext cx="5486400" cy="9431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箭头: 右 5">
            <a:extLst>
              <a:ext uri="{FF2B5EF4-FFF2-40B4-BE49-F238E27FC236}">
                <a16:creationId xmlns:a16="http://schemas.microsoft.com/office/drawing/2014/main" id="{5AC074D1-12B9-4CC4-B3A5-0B8B3A960B83}"/>
              </a:ext>
            </a:extLst>
          </p:cNvPr>
          <p:cNvSpPr/>
          <p:nvPr/>
        </p:nvSpPr>
        <p:spPr>
          <a:xfrm rot="10800000">
            <a:off x="7501148" y="2186940"/>
            <a:ext cx="534219" cy="28194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DC807C8C-E0AD-411A-8F01-CE5209687F6B}"/>
              </a:ext>
            </a:extLst>
          </p:cNvPr>
          <p:cNvSpPr/>
          <p:nvPr/>
        </p:nvSpPr>
        <p:spPr>
          <a:xfrm rot="10800000">
            <a:off x="7501148" y="5411764"/>
            <a:ext cx="534219" cy="28194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箭头: 直角上 31">
            <a:extLst>
              <a:ext uri="{FF2B5EF4-FFF2-40B4-BE49-F238E27FC236}">
                <a16:creationId xmlns:a16="http://schemas.microsoft.com/office/drawing/2014/main" id="{66620EF7-B8E6-4980-9B8E-8EA607985B05}"/>
              </a:ext>
            </a:extLst>
          </p:cNvPr>
          <p:cNvSpPr/>
          <p:nvPr/>
        </p:nvSpPr>
        <p:spPr>
          <a:xfrm>
            <a:off x="8907780" y="3046799"/>
            <a:ext cx="1797581" cy="890249"/>
          </a:xfrm>
          <a:prstGeom prst="bentUp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箭头: 直角上 32">
            <a:extLst>
              <a:ext uri="{FF2B5EF4-FFF2-40B4-BE49-F238E27FC236}">
                <a16:creationId xmlns:a16="http://schemas.microsoft.com/office/drawing/2014/main" id="{89B749B3-653D-4044-8FCF-7C12AAA69638}"/>
              </a:ext>
            </a:extLst>
          </p:cNvPr>
          <p:cNvSpPr/>
          <p:nvPr/>
        </p:nvSpPr>
        <p:spPr>
          <a:xfrm rot="10800000" flipH="1">
            <a:off x="8907780" y="3714807"/>
            <a:ext cx="1797581" cy="872886"/>
          </a:xfrm>
          <a:prstGeom prst="bentUp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140CE9-66B8-404F-9169-BF6510DAA5E1}"/>
              </a:ext>
            </a:extLst>
          </p:cNvPr>
          <p:cNvSpPr txBox="1"/>
          <p:nvPr/>
        </p:nvSpPr>
        <p:spPr>
          <a:xfrm>
            <a:off x="8556521" y="3400288"/>
            <a:ext cx="2148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Separate verification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930ACD-F238-4AB9-92BB-FEA3984CEFA3}"/>
              </a:ext>
            </a:extLst>
          </p:cNvPr>
          <p:cNvSpPr txBox="1"/>
          <p:nvPr/>
        </p:nvSpPr>
        <p:spPr>
          <a:xfrm>
            <a:off x="10561320" y="3209573"/>
            <a:ext cx="1418678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b="1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Contextual refinement </a:t>
            </a:r>
          </a:p>
          <a:p>
            <a:pPr algn="ctr"/>
            <a:r>
              <a:rPr lang="en-US" altLang="zh-CN" b="1" dirty="0">
                <a:ln>
                  <a:solidFill>
                    <a:schemeClr val="tx1"/>
                  </a:solidFill>
                </a:ln>
              </a:rPr>
              <a:t>for sound composition</a:t>
            </a:r>
            <a:endParaRPr lang="zh-CN" altLang="en-US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31D0AEC-5231-40FC-9900-9BD42B69565F}"/>
              </a:ext>
            </a:extLst>
          </p:cNvPr>
          <p:cNvSpPr txBox="1"/>
          <p:nvPr/>
        </p:nvSpPr>
        <p:spPr>
          <a:xfrm>
            <a:off x="1589340" y="2085976"/>
            <a:ext cx="5635659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Verified several interesting client programs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B878422-9E13-403E-9275-F5D7FC62780D}"/>
              </a:ext>
            </a:extLst>
          </p:cNvPr>
          <p:cNvSpPr txBox="1"/>
          <p:nvPr/>
        </p:nvSpPr>
        <p:spPr>
          <a:xfrm>
            <a:off x="1072288" y="4962215"/>
            <a:ext cx="6438900" cy="156966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Verified replicated growable array (RGA), continuous sequence, add-wins set, remove-wins set, 2P-set, LWW-element set, grow-only set, LWW register, replicated counter, …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9232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AD9A0-C917-48AD-97C0-1509737B4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470" y="2766219"/>
            <a:ext cx="7886700" cy="1325563"/>
          </a:xfrm>
        </p:spPr>
        <p:txBody>
          <a:bodyPr/>
          <a:lstStyle/>
          <a:p>
            <a:pPr algn="ctr"/>
            <a:r>
              <a:rPr lang="en-US" altLang="zh-CN" dirty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38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5570</TotalTime>
  <Words>434</Words>
  <Application>Microsoft Office PowerPoint</Application>
  <PresentationFormat>宽屏</PresentationFormat>
  <Paragraphs>68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Arial</vt:lpstr>
      <vt:lpstr>Calibri</vt:lpstr>
      <vt:lpstr>Calibri Light</vt:lpstr>
      <vt:lpstr>Cambria Math</vt:lpstr>
      <vt:lpstr>Office Theme</vt:lpstr>
      <vt:lpstr>Abstraction for Conflict-Free Replicated Data Types</vt:lpstr>
      <vt:lpstr>Replicated Data Types</vt:lpstr>
      <vt:lpstr>Conflict-Free Replicated Data Types (CRDTs)</vt:lpstr>
      <vt:lpstr>Example: Collaborative Editing</vt:lpstr>
      <vt:lpstr>How to verify functional correctness of whole programs</vt:lpstr>
      <vt:lpstr>How to verify functional correctness of whole programs</vt:lpstr>
      <vt:lpstr>Our Contributions </vt:lpstr>
      <vt:lpstr>Our Contributions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Correctness of Conflict-Free  Replicated Data Types</dc:title>
  <dc:creator>Liang Hongjin</dc:creator>
  <cp:lastModifiedBy>Hongjin</cp:lastModifiedBy>
  <cp:revision>782</cp:revision>
  <dcterms:created xsi:type="dcterms:W3CDTF">2020-10-19T06:44:32Z</dcterms:created>
  <dcterms:modified xsi:type="dcterms:W3CDTF">2021-05-14T06:06:15Z</dcterms:modified>
</cp:coreProperties>
</file>