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23.xml" ContentType="application/vnd.openxmlformats-officedocument.presentationml.notesSlide+xml"/>
  <Override PartName="/ppt/tags/tag18.xml" ContentType="application/vnd.openxmlformats-officedocument.presentationml.tags+xml"/>
  <Override PartName="/ppt/notesSlides/notesSlide24.xml" ContentType="application/vnd.openxmlformats-officedocument.presentationml.notesSlide+xml"/>
  <Override PartName="/ppt/tags/tag19.xml" ContentType="application/vnd.openxmlformats-officedocument.presentationml.tags+xml"/>
  <Override PartName="/ppt/notesSlides/notesSlide25.xml" ContentType="application/vnd.openxmlformats-officedocument.presentationml.notesSlide+xml"/>
  <Override PartName="/ppt/tags/tag20.xml" ContentType="application/vnd.openxmlformats-officedocument.presentationml.tags+xml"/>
  <Override PartName="/ppt/notesSlides/notesSlide26.xml" ContentType="application/vnd.openxmlformats-officedocument.presentationml.notesSlide+xml"/>
  <Override PartName="/ppt/tags/tag21.xml" ContentType="application/vnd.openxmlformats-officedocument.presentationml.tags+xml"/>
  <Override PartName="/ppt/notesSlides/notesSlide27.xml" ContentType="application/vnd.openxmlformats-officedocument.presentationml.notesSlide+xml"/>
  <Override PartName="/ppt/tags/tag22.xml" ContentType="application/vnd.openxmlformats-officedocument.presentationml.tags+xml"/>
  <Override PartName="/ppt/notesSlides/notesSlide28.xml" ContentType="application/vnd.openxmlformats-officedocument.presentationml.notesSlide+xml"/>
  <Override PartName="/ppt/tags/tag23.xml" ContentType="application/vnd.openxmlformats-officedocument.presentationml.tags+xml"/>
  <Override PartName="/ppt/notesSlides/notesSlide29.xml" ContentType="application/vnd.openxmlformats-officedocument.presentationml.notesSlide+xml"/>
  <Override PartName="/ppt/tags/tag24.xml" ContentType="application/vnd.openxmlformats-officedocument.presentationml.tags+xml"/>
  <Override PartName="/ppt/notesSlides/notesSlide30.xml" ContentType="application/vnd.openxmlformats-officedocument.presentationml.notesSlide+xml"/>
  <Override PartName="/ppt/tags/tag25.xml" ContentType="application/vnd.openxmlformats-officedocument.presentationml.tags+xml"/>
  <Override PartName="/ppt/notesSlides/notesSlide31.xml" ContentType="application/vnd.openxmlformats-officedocument.presentationml.notesSlide+xml"/>
  <Override PartName="/ppt/tags/tag26.xml" ContentType="application/vnd.openxmlformats-officedocument.presentationml.tags+xml"/>
  <Override PartName="/ppt/notesSlides/notesSlide32.xml" ContentType="application/vnd.openxmlformats-officedocument.presentationml.notesSlide+xml"/>
  <Override PartName="/ppt/tags/tag27.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8.xml" ContentType="application/vnd.openxmlformats-officedocument.presentationml.tags+xml"/>
  <Override PartName="/ppt/notesSlides/notesSlide35.xml" ContentType="application/vnd.openxmlformats-officedocument.presentationml.notesSlide+xml"/>
  <Override PartName="/ppt/tags/tag29.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0.xml" ContentType="application/vnd.openxmlformats-officedocument.presentationml.tags+xml"/>
  <Override PartName="/ppt/notesSlides/notesSlide38.xml" ContentType="application/vnd.openxmlformats-officedocument.presentationml.notesSlide+xml"/>
  <Override PartName="/ppt/tags/tag31.xml" ContentType="application/vnd.openxmlformats-officedocument.presentationml.tags+xml"/>
  <Override PartName="/ppt/notesSlides/notesSlide39.xml" ContentType="application/vnd.openxmlformats-officedocument.presentationml.notesSlide+xml"/>
  <Override PartName="/ppt/tags/tag32.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3" r:id="rId17"/>
    <p:sldId id="274" r:id="rId18"/>
    <p:sldId id="275" r:id="rId19"/>
    <p:sldId id="276" r:id="rId20"/>
    <p:sldId id="277" r:id="rId21"/>
    <p:sldId id="299"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300"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65" autoAdjust="0"/>
  </p:normalViewPr>
  <p:slideViewPr>
    <p:cSldViewPr snapToGrid="0">
      <p:cViewPr varScale="1">
        <p:scale>
          <a:sx n="70" d="100"/>
          <a:sy n="70" d="100"/>
        </p:scale>
        <p:origin x="113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33CC4B-F9E1-474C-9631-46B05A6F0649}" type="datetimeFigureOut">
              <a:rPr lang="zh-CN" altLang="en-US" smtClean="0"/>
              <a:t>2022/6/12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C5F811-E0F5-4A1B-895E-67EBA1F2DD0A}" type="slidenum">
              <a:rPr lang="zh-CN" altLang="en-US" smtClean="0"/>
              <a:t>‹#›</a:t>
            </a:fld>
            <a:endParaRPr lang="zh-CN" altLang="en-US"/>
          </a:p>
        </p:txBody>
      </p:sp>
    </p:spTree>
    <p:extLst>
      <p:ext uri="{BB962C8B-B14F-4D97-AF65-F5344CB8AC3E}">
        <p14:creationId xmlns:p14="http://schemas.microsoft.com/office/powerpoint/2010/main" val="1101693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Hello, I’m Junpeng Zha from Nanjing University. My topic is “Verifying Optimizations of Concurrent Programs in the Promising Semantics”.</a:t>
            </a:r>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1</a:t>
            </a:fld>
            <a:endParaRPr lang="zh-CN" altLang="en-US"/>
          </a:p>
        </p:txBody>
      </p:sp>
    </p:spTree>
    <p:extLst>
      <p:ext uri="{BB962C8B-B14F-4D97-AF65-F5344CB8AC3E}">
        <p14:creationId xmlns:p14="http://schemas.microsoft.com/office/powerpoint/2010/main" val="19619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memory in the promising semantics records all historical writes as timestamped messages. Initially, each location has an initial message valued 0. </a:t>
            </a:r>
            <a:endParaRPr lang="zh-CN" altLang="zh-CN" sz="1200" kern="1200" dirty="0" smtClean="0">
              <a:solidFill>
                <a:schemeClr val="tx1"/>
              </a:solidFill>
              <a:effectLst/>
              <a:latin typeface="+mn-lt"/>
              <a:ea typeface="+mn-ea"/>
              <a:cs typeface="+mn-cs"/>
            </a:endParaRPr>
          </a:p>
          <a:p>
            <a:endParaRPr lang="en-US" altLang="zh-CN" dirty="0" smtClean="0"/>
          </a:p>
          <a:p>
            <a:r>
              <a:rPr lang="en-US" altLang="zh-CN" sz="1200" kern="1200" dirty="0" smtClean="0">
                <a:solidFill>
                  <a:schemeClr val="tx1"/>
                </a:solidFill>
                <a:effectLst/>
                <a:latin typeface="+mn-lt"/>
                <a:ea typeface="+mn-ea"/>
                <a:cs typeface="+mn-cs"/>
              </a:rPr>
              <a:t>Consider a sequence of memory writes on the right side. </a:t>
            </a:r>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10</a:t>
            </a:fld>
            <a:endParaRPr lang="zh-CN" altLang="en-US"/>
          </a:p>
        </p:txBody>
      </p:sp>
    </p:spTree>
    <p:extLst>
      <p:ext uri="{BB962C8B-B14F-4D97-AF65-F5344CB8AC3E}">
        <p14:creationId xmlns:p14="http://schemas.microsoft.com/office/powerpoint/2010/main" val="1493395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When executing write 1 to the location x, the promising semantics will select an unused timestamp to insert a new message valued 1 at the location x. Similarly, write 3 to x will add a new message valued 3 at the location x, and write 5 to y inserts a new message valued 5 at the location y.</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11</a:t>
            </a:fld>
            <a:endParaRPr lang="zh-CN" altLang="en-US"/>
          </a:p>
        </p:txBody>
      </p:sp>
    </p:spTree>
    <p:extLst>
      <p:ext uri="{BB962C8B-B14F-4D97-AF65-F5344CB8AC3E}">
        <p14:creationId xmlns:p14="http://schemas.microsoft.com/office/powerpoint/2010/main" val="2831199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A thread in the promising semantics can read more than one prior writes. It is necessary to model the store buffering behavior shown on the right side. </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To model the store buffering behavior, each thread has its own view on the memory, which records the last observed timestamp on each location; and can read any message at or later than its view. Initially, each thread view records the timestamps of the initial messages.</a:t>
            </a:r>
          </a:p>
          <a:p>
            <a:endParaRPr lang="en-US"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12</a:t>
            </a:fld>
            <a:endParaRPr lang="zh-CN" altLang="en-US"/>
          </a:p>
        </p:txBody>
      </p:sp>
    </p:spTree>
    <p:extLst>
      <p:ext uri="{BB962C8B-B14F-4D97-AF65-F5344CB8AC3E}">
        <p14:creationId xmlns:p14="http://schemas.microsoft.com/office/powerpoint/2010/main" val="2367263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We consider that the thread t1 writes 1 to x first. In this step, we just care about the memory on the location x. The execution inserts a new message valued 1 at the location x</a:t>
            </a:r>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13</a:t>
            </a:fld>
            <a:endParaRPr lang="zh-CN" altLang="en-US"/>
          </a:p>
        </p:txBody>
      </p:sp>
    </p:spTree>
    <p:extLst>
      <p:ext uri="{BB962C8B-B14F-4D97-AF65-F5344CB8AC3E}">
        <p14:creationId xmlns:p14="http://schemas.microsoft.com/office/powerpoint/2010/main" val="750850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Similarly, t2 performs write 1 to y by the same way.</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14</a:t>
            </a:fld>
            <a:endParaRPr lang="zh-CN" altLang="en-US"/>
          </a:p>
        </p:txBody>
      </p:sp>
    </p:spTree>
    <p:extLst>
      <p:ext uri="{BB962C8B-B14F-4D97-AF65-F5344CB8AC3E}">
        <p14:creationId xmlns:p14="http://schemas.microsoft.com/office/powerpoint/2010/main" val="2150419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Then, we consider that t1 reads the location y. As we have introduced, a thread can read any message at or later than its thread view. So, it can return 0 or 1. We can find that although t2 has already written 1 to y, t1 can still read the initial value 0 of y.</a:t>
            </a:r>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15</a:t>
            </a:fld>
            <a:endParaRPr lang="zh-CN" altLang="en-US"/>
          </a:p>
        </p:txBody>
      </p:sp>
    </p:spTree>
    <p:extLst>
      <p:ext uri="{BB962C8B-B14F-4D97-AF65-F5344CB8AC3E}">
        <p14:creationId xmlns:p14="http://schemas.microsoft.com/office/powerpoint/2010/main" val="465935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For the same reason, read x in t2 can also return 0.</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16</a:t>
            </a:fld>
            <a:endParaRPr lang="zh-CN" altLang="en-US"/>
          </a:p>
        </p:txBody>
      </p:sp>
    </p:spTree>
    <p:extLst>
      <p:ext uri="{BB962C8B-B14F-4D97-AF65-F5344CB8AC3E}">
        <p14:creationId xmlns:p14="http://schemas.microsoft.com/office/powerpoint/2010/main" val="14062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In the promising semantics, a thread can promise its future writes. It is necessary to model the load buffering behavior shown on the right side.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Let’s see how the promising semantics models the load buffering behavior. Before t1 reads x to r1, it can promise write 1 to y. </a:t>
            </a:r>
            <a:endParaRPr lang="zh-CN" altLang="zh-CN" sz="1200" kern="1200" dirty="0" smtClean="0">
              <a:solidFill>
                <a:schemeClr val="tx1"/>
              </a:solidFill>
              <a:effectLst/>
              <a:latin typeface="+mn-lt"/>
              <a:ea typeface="+mn-ea"/>
              <a:cs typeface="+mn-cs"/>
            </a:endParaRP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17</a:t>
            </a:fld>
            <a:endParaRPr lang="zh-CN" altLang="en-US"/>
          </a:p>
        </p:txBody>
      </p:sp>
    </p:spTree>
    <p:extLst>
      <p:ext uri="{BB962C8B-B14F-4D97-AF65-F5344CB8AC3E}">
        <p14:creationId xmlns:p14="http://schemas.microsoft.com/office/powerpoint/2010/main" val="2790175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Next, t2 reads t1’s promise</a:t>
            </a:r>
            <a:r>
              <a:rPr lang="en-US" altLang="zh-CN" sz="1200" kern="1200" baseline="0" dirty="0" smtClean="0">
                <a:solidFill>
                  <a:schemeClr val="tx1"/>
                </a:solidFill>
                <a:effectLst/>
                <a:latin typeface="+mn-lt"/>
                <a:ea typeface="+mn-ea"/>
                <a:cs typeface="+mn-cs"/>
              </a:rPr>
              <a:t> to</a:t>
            </a:r>
            <a:r>
              <a:rPr lang="en-US" altLang="zh-CN" sz="1200" kern="1200" dirty="0" smtClean="0">
                <a:solidFill>
                  <a:schemeClr val="tx1"/>
                </a:solidFill>
                <a:effectLst/>
                <a:latin typeface="+mn-lt"/>
                <a:ea typeface="+mn-ea"/>
                <a:cs typeface="+mn-cs"/>
              </a:rPr>
              <a:t> get the value 1.</a:t>
            </a:r>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18</a:t>
            </a:fld>
            <a:endParaRPr lang="zh-CN" altLang="en-US"/>
          </a:p>
        </p:txBody>
      </p:sp>
    </p:spTree>
    <p:extLst>
      <p:ext uri="{BB962C8B-B14F-4D97-AF65-F5344CB8AC3E}">
        <p14:creationId xmlns:p14="http://schemas.microsoft.com/office/powerpoint/2010/main" val="1294973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Then, t2 writes the value of r2 to x and t1 reads such memory write on x. </a:t>
            </a:r>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19</a:t>
            </a:fld>
            <a:endParaRPr lang="zh-CN" altLang="en-US"/>
          </a:p>
        </p:txBody>
      </p:sp>
    </p:spTree>
    <p:extLst>
      <p:ext uri="{BB962C8B-B14F-4D97-AF65-F5344CB8AC3E}">
        <p14:creationId xmlns:p14="http://schemas.microsoft.com/office/powerpoint/2010/main" val="2116609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Optimizations of concurrent programs are error-prone.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On the one hand, sound optimizations for sequential programs may be unsound</a:t>
            </a:r>
            <a:r>
              <a:rPr lang="en-US" altLang="zh-CN" sz="1200" kern="1200" baseline="0" dirty="0" smtClean="0">
                <a:solidFill>
                  <a:schemeClr val="tx1"/>
                </a:solidFill>
                <a:effectLst/>
                <a:latin typeface="+mn-lt"/>
                <a:ea typeface="+mn-ea"/>
                <a:cs typeface="+mn-cs"/>
              </a:rPr>
              <a:t> with concurrency</a:t>
            </a:r>
            <a:r>
              <a:rPr lang="en-US" altLang="zh-CN" sz="1200" kern="1200" dirty="0" smtClean="0">
                <a:solidFill>
                  <a:schemeClr val="tx1"/>
                </a:solidFill>
                <a:effectLst/>
                <a:latin typeface="+mn-lt"/>
                <a:ea typeface="+mn-ea"/>
                <a:cs typeface="+mn-cs"/>
              </a:rPr>
              <a:t>.</a:t>
            </a:r>
            <a:r>
              <a:rPr lang="en-US" altLang="zh-CN" sz="1200" b="1" kern="1200" dirty="0" smtClean="0">
                <a:solidFill>
                  <a:schemeClr val="tx1"/>
                </a:solidFill>
                <a:effectLst/>
                <a:latin typeface="+mn-lt"/>
                <a:ea typeface="+mn-ea"/>
                <a:cs typeface="+mn-cs"/>
              </a:rPr>
              <a:t> </a:t>
            </a:r>
          </a:p>
          <a:p>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Consider the following example. We use x and y to represent shared locations. They are valued 0 initially.</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A location taking a red subscript means that we use C11 atomic primitives to access such location. Otherwise, the memory access is non-atomic.</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2</a:t>
            </a:fld>
            <a:endParaRPr lang="zh-CN" altLang="en-US"/>
          </a:p>
        </p:txBody>
      </p:sp>
    </p:spTree>
    <p:extLst>
      <p:ext uri="{BB962C8B-B14F-4D97-AF65-F5344CB8AC3E}">
        <p14:creationId xmlns:p14="http://schemas.microsoft.com/office/powerpoint/2010/main" val="23179606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Finally, the thread t1 actually performs write 1 to y.</a:t>
            </a:r>
            <a:endParaRPr lang="zh-CN" altLang="en-US" dirty="0" smtClean="0"/>
          </a:p>
        </p:txBody>
      </p:sp>
      <p:sp>
        <p:nvSpPr>
          <p:cNvPr id="4" name="灯片编号占位符 3"/>
          <p:cNvSpPr>
            <a:spLocks noGrp="1"/>
          </p:cNvSpPr>
          <p:nvPr>
            <p:ph type="sldNum" sz="quarter" idx="10"/>
          </p:nvPr>
        </p:nvSpPr>
        <p:spPr/>
        <p:txBody>
          <a:bodyPr/>
          <a:lstStyle/>
          <a:p>
            <a:fld id="{70C5F811-E0F5-4A1B-895E-67EBA1F2DD0A}" type="slidenum">
              <a:rPr lang="zh-CN" altLang="en-US" smtClean="0"/>
              <a:t>20</a:t>
            </a:fld>
            <a:endParaRPr lang="zh-CN" altLang="en-US"/>
          </a:p>
        </p:txBody>
      </p:sp>
    </p:spTree>
    <p:extLst>
      <p:ext uri="{BB962C8B-B14F-4D97-AF65-F5344CB8AC3E}">
        <p14:creationId xmlns:p14="http://schemas.microsoft.com/office/powerpoint/2010/main" val="3062029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Note, a thread can promise a write only if the promise can be certified to avoid “out-of-thin air” read.</a:t>
            </a:r>
            <a:endParaRPr lang="zh-CN"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21</a:t>
            </a:fld>
            <a:endParaRPr lang="zh-CN" altLang="en-US"/>
          </a:p>
        </p:txBody>
      </p:sp>
    </p:spTree>
    <p:extLst>
      <p:ext uri="{BB962C8B-B14F-4D97-AF65-F5344CB8AC3E}">
        <p14:creationId xmlns:p14="http://schemas.microsoft.com/office/powerpoint/2010/main" val="785155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Next, we introduce our thread-local simulation. </a:t>
            </a:r>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22</a:t>
            </a:fld>
            <a:endParaRPr lang="zh-CN" altLang="en-US"/>
          </a:p>
        </p:txBody>
      </p:sp>
    </p:spTree>
    <p:extLst>
      <p:ext uri="{BB962C8B-B14F-4D97-AF65-F5344CB8AC3E}">
        <p14:creationId xmlns:p14="http://schemas.microsoft.com/office/powerpoint/2010/main" val="240700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 classic compilation correctness is that the target program T compiled has no more observable behaviors than the source program S. </a:t>
            </a:r>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23</a:t>
            </a:fld>
            <a:endParaRPr lang="zh-CN" altLang="en-US"/>
          </a:p>
        </p:txBody>
      </p:sp>
    </p:spTree>
    <p:extLst>
      <p:ext uri="{BB962C8B-B14F-4D97-AF65-F5344CB8AC3E}">
        <p14:creationId xmlns:p14="http://schemas.microsoft.com/office/powerpoint/2010/main" val="342545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To prove the correctness, we usually establish the simulation between T and S. It means that when T takes a step, S can take zero or more steps and the simulation still holds. And if T generates an observable event, S generates the same observable event.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However, the simulation shown here relates the whole programs and does not support separate compilation.</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24</a:t>
            </a:fld>
            <a:endParaRPr lang="zh-CN" altLang="en-US"/>
          </a:p>
        </p:txBody>
      </p:sp>
    </p:spTree>
    <p:extLst>
      <p:ext uri="{BB962C8B-B14F-4D97-AF65-F5344CB8AC3E}">
        <p14:creationId xmlns:p14="http://schemas.microsoft.com/office/powerpoint/2010/main" val="37217107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Consider the following condition, the whole program consists of two components S1 and S2 executing concurrently. Here, Comp1 compiles S1 to T1 and Comp2 compiles S2 to T2 separately.</a:t>
            </a:r>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25</a:t>
            </a:fld>
            <a:endParaRPr lang="zh-CN" altLang="en-US"/>
          </a:p>
        </p:txBody>
      </p:sp>
    </p:spTree>
    <p:extLst>
      <p:ext uri="{BB962C8B-B14F-4D97-AF65-F5344CB8AC3E}">
        <p14:creationId xmlns:p14="http://schemas.microsoft.com/office/powerpoint/2010/main" val="12237148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We hope to establish the whole program simulation by verifying Comp1 and Comp2 separately. For this purpose, we need to establish the simulations for single threads, called thread-local simulation, between T1 and S1, and between T2 and S2 respectively.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However, the question is: how to define the simulation for single threads? Unlike the whole program simulation, when establishing the simulation between T1 and S1, the program will switch to other threads at some program points and the simulation needs to take into account the interactions with environments. </a:t>
            </a:r>
            <a:endParaRPr lang="zh-CN" altLang="zh-CN" sz="1200" kern="1200" dirty="0" smtClean="0">
              <a:solidFill>
                <a:schemeClr val="tx1"/>
              </a:solidFill>
              <a:effectLst/>
              <a:latin typeface="+mn-lt"/>
              <a:ea typeface="+mn-ea"/>
              <a:cs typeface="+mn-cs"/>
            </a:endParaRP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26</a:t>
            </a:fld>
            <a:endParaRPr lang="zh-CN" altLang="en-US"/>
          </a:p>
        </p:txBody>
      </p:sp>
    </p:spTree>
    <p:extLst>
      <p:ext uri="{BB962C8B-B14F-4D97-AF65-F5344CB8AC3E}">
        <p14:creationId xmlns:p14="http://schemas.microsoft.com/office/powerpoint/2010/main" val="35902873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However, how do we consider the environment interference in the thread-local simulation without seeing the codes of other threads? Our approach here is using an invariant as an abstraction of environment behaviors.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27</a:t>
            </a:fld>
            <a:endParaRPr lang="zh-CN" altLang="en-US"/>
          </a:p>
        </p:txBody>
      </p:sp>
    </p:spTree>
    <p:extLst>
      <p:ext uri="{BB962C8B-B14F-4D97-AF65-F5344CB8AC3E}">
        <p14:creationId xmlns:p14="http://schemas.microsoft.com/office/powerpoint/2010/main" val="3878675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Specifically, our thread-local simulation takes an invariant I as a parameter. The invariant I specifies the consistency of the target and source states, including the timestamp mapping and the value consistency of the target and source messages,</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when T1 and S1 switch out.</a:t>
            </a:r>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28</a:t>
            </a:fld>
            <a:endParaRPr lang="zh-CN" altLang="en-US"/>
          </a:p>
        </p:txBody>
      </p:sp>
    </p:spTree>
    <p:extLst>
      <p:ext uri="{BB962C8B-B14F-4D97-AF65-F5344CB8AC3E}">
        <p14:creationId xmlns:p14="http://schemas.microsoft.com/office/powerpoint/2010/main" val="19139086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environment behaviors should preserve the invariant I, so, when switching back, the invariant I still holds. With the invariant I, we don’t need to care of the specific codes of the environment and just care about the definition of the invariant I. In our work, we allow the invariant I to be instantiated.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29</a:t>
            </a:fld>
            <a:endParaRPr lang="zh-CN" altLang="en-US"/>
          </a:p>
        </p:txBody>
      </p:sp>
    </p:spTree>
    <p:extLst>
      <p:ext uri="{BB962C8B-B14F-4D97-AF65-F5344CB8AC3E}">
        <p14:creationId xmlns:p14="http://schemas.microsoft.com/office/powerpoint/2010/main" val="3018945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For this program, we find that y will never be written in the loop, so the read y to the register r is a loop invariant. Loop invariant code motion will allocate a new register r’ to save the result of reading y, and then replace the read y in the loop with the value in r’. Such optimization is correct for sequential programs, but may be incorrect for concurrent programs. </a:t>
            </a:r>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3</a:t>
            </a:fld>
            <a:endParaRPr lang="zh-CN" altLang="en-US"/>
          </a:p>
        </p:txBody>
      </p:sp>
    </p:spTree>
    <p:extLst>
      <p:ext uri="{BB962C8B-B14F-4D97-AF65-F5344CB8AC3E}">
        <p14:creationId xmlns:p14="http://schemas.microsoft.com/office/powerpoint/2010/main" val="2607837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However, I can be difficult to define in practice.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First, if the interference of other threads is so frequent, the states consistency has to be weak, since the consistency is required to hold at too many points. </a:t>
            </a:r>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30</a:t>
            </a:fld>
            <a:endParaRPr lang="zh-CN" altLang="en-US"/>
          </a:p>
        </p:txBody>
      </p:sp>
    </p:spTree>
    <p:extLst>
      <p:ext uri="{BB962C8B-B14F-4D97-AF65-F5344CB8AC3E}">
        <p14:creationId xmlns:p14="http://schemas.microsoft.com/office/powerpoint/2010/main" val="33969879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Consider that if the interleaving occurs at every program point, the invariant I needs to hold at every point.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31</a:t>
            </a:fld>
            <a:endParaRPr lang="zh-CN" altLang="en-US"/>
          </a:p>
        </p:txBody>
      </p:sp>
    </p:spTree>
    <p:extLst>
      <p:ext uri="{BB962C8B-B14F-4D97-AF65-F5344CB8AC3E}">
        <p14:creationId xmlns:p14="http://schemas.microsoft.com/office/powerpoint/2010/main" val="13150435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Second, the behavior of the environment may be complicated. For example, other threads may perform racy reads and writes concurrently. Too complicated environment behavior will make it difficult to preserve the invariant I unless I is made overly weak.</a:t>
            </a:r>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32</a:t>
            </a:fld>
            <a:endParaRPr lang="zh-CN" altLang="en-US"/>
          </a:p>
        </p:txBody>
      </p:sp>
    </p:spTree>
    <p:extLst>
      <p:ext uri="{BB962C8B-B14F-4D97-AF65-F5344CB8AC3E}">
        <p14:creationId xmlns:p14="http://schemas.microsoft.com/office/powerpoint/2010/main" val="40573901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To solve such two problems, we introduce two techniques respectively: (1) a non-preemptive semantics to reduce interleaving and (2) only allowing write-write race free source programs. </a:t>
            </a:r>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33</a:t>
            </a:fld>
            <a:endParaRPr lang="zh-CN" altLang="en-US"/>
          </a:p>
        </p:txBody>
      </p:sp>
    </p:spTree>
    <p:extLst>
      <p:ext uri="{BB962C8B-B14F-4D97-AF65-F5344CB8AC3E}">
        <p14:creationId xmlns:p14="http://schemas.microsoft.com/office/powerpoint/2010/main" val="1803502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We first introduce the non-preemptive semantics. </a:t>
            </a:r>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34</a:t>
            </a:fld>
            <a:endParaRPr lang="zh-CN" altLang="en-US"/>
          </a:p>
        </p:txBody>
      </p:sp>
    </p:spTree>
    <p:extLst>
      <p:ext uri="{BB962C8B-B14F-4D97-AF65-F5344CB8AC3E}">
        <p14:creationId xmlns:p14="http://schemas.microsoft.com/office/powerpoint/2010/main" val="325473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 non-preemptive semantics has less interleaving than the promising semantics. Consider the following program, the thread can switch at any point in the promising semantics. But for the same program in the non-preemptive semantics, thread switching is only permitted at specific points. The points are: (1) after executing atomic primitives; and (2) after generating observable events.</a:t>
            </a:r>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35</a:t>
            </a:fld>
            <a:endParaRPr lang="zh-CN" altLang="en-US"/>
          </a:p>
        </p:txBody>
      </p:sp>
    </p:spTree>
    <p:extLst>
      <p:ext uri="{BB962C8B-B14F-4D97-AF65-F5344CB8AC3E}">
        <p14:creationId xmlns:p14="http://schemas.microsoft.com/office/powerpoint/2010/main" val="36761425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The non-preemptive semantics in our work is equivalent to the promising semantics. Defining the thread-local simulation on the non-preemptive semantics allows the invariant I to hold at fewer points than on the promising semantics. In our thread-local simulation, if a program point is not a switch point, I does not need to hold, since there is no interference of other threads.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36</a:t>
            </a:fld>
            <a:endParaRPr lang="zh-CN" altLang="en-US"/>
          </a:p>
        </p:txBody>
      </p:sp>
    </p:spTree>
    <p:extLst>
      <p:ext uri="{BB962C8B-B14F-4D97-AF65-F5344CB8AC3E}">
        <p14:creationId xmlns:p14="http://schemas.microsoft.com/office/powerpoint/2010/main" val="13746254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Finally, we introduce the write-write race freedom. </a:t>
            </a:r>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37</a:t>
            </a:fld>
            <a:endParaRPr lang="zh-CN" altLang="en-US"/>
          </a:p>
        </p:txBody>
      </p:sp>
    </p:spTree>
    <p:extLst>
      <p:ext uri="{BB962C8B-B14F-4D97-AF65-F5344CB8AC3E}">
        <p14:creationId xmlns:p14="http://schemas.microsoft.com/office/powerpoint/2010/main" val="26951224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A straight-forward definition of write-write race in the promising semantics is that when a thread makes a write, it can see other threads writing the same locations, as well as the promises of other threads. However, this straightforward definition would view too many programs as racy, including the following one, which should be race free. To revise the straightforward definition, we require races to be checked only when promises are certified. The detailed explanation can be found in our paper.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38</a:t>
            </a:fld>
            <a:endParaRPr lang="zh-CN" altLang="en-US"/>
          </a:p>
        </p:txBody>
      </p:sp>
    </p:spTree>
    <p:extLst>
      <p:ext uri="{BB962C8B-B14F-4D97-AF65-F5344CB8AC3E}">
        <p14:creationId xmlns:p14="http://schemas.microsoft.com/office/powerpoint/2010/main" val="28876492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However, we allow the source program to have read-write races. It is crucial to support optimizations, which may introduce read-write races such as LICM. The code optimized by these optimizations may become the source code for subsequent optimization passes. Consider that the source program S is optimized by LICM and DCE successively. LICM may introduce read-write races and the intermediate code M may contain read-write races. To prove the correctness</a:t>
            </a:r>
            <a:r>
              <a:rPr lang="en-US" altLang="zh-CN" sz="1200" kern="1200" baseline="0" dirty="0" smtClean="0">
                <a:solidFill>
                  <a:schemeClr val="tx1"/>
                </a:solidFill>
                <a:effectLst/>
                <a:latin typeface="+mn-lt"/>
                <a:ea typeface="+mn-ea"/>
                <a:cs typeface="+mn-cs"/>
              </a:rPr>
              <a:t> of subsequent optimizations, such as DCE, we must allow source programs to have read-write races.</a:t>
            </a:r>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39</a:t>
            </a:fld>
            <a:endParaRPr lang="zh-CN" altLang="en-US"/>
          </a:p>
        </p:txBody>
      </p:sp>
    </p:spTree>
    <p:extLst>
      <p:ext uri="{BB962C8B-B14F-4D97-AF65-F5344CB8AC3E}">
        <p14:creationId xmlns:p14="http://schemas.microsoft.com/office/powerpoint/2010/main" val="2505740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For example, LICM is unsound in C11 concurrency. Consider that there is another thread writing 5 to y. We can find that the target program contains read-write race on accessing y and has undefined behaviors in C11 model. However, for the source program, since there is no write for x in the program, the relaxed read x always returns 0 and the loop body never executes. So, read y to r will never be executed and the source program is data race free and will print 0.</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4</a:t>
            </a:fld>
            <a:endParaRPr lang="zh-CN" altLang="en-US"/>
          </a:p>
        </p:txBody>
      </p:sp>
    </p:spTree>
    <p:extLst>
      <p:ext uri="{BB962C8B-B14F-4D97-AF65-F5344CB8AC3E}">
        <p14:creationId xmlns:p14="http://schemas.microsoft.com/office/powerpoint/2010/main" val="33135322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Conclusion. We develop a verification framework for optimizations in the promising semantics 2.1. We verify four optimizations in our framework. All proofs have been mechanized in Coq. </a:t>
            </a:r>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40</a:t>
            </a:fld>
            <a:endParaRPr lang="zh-CN" altLang="en-US"/>
          </a:p>
        </p:txBody>
      </p:sp>
    </p:spTree>
    <p:extLst>
      <p:ext uri="{BB962C8B-B14F-4D97-AF65-F5344CB8AC3E}">
        <p14:creationId xmlns:p14="http://schemas.microsoft.com/office/powerpoint/2010/main" val="37577647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Thank you.</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41</a:t>
            </a:fld>
            <a:endParaRPr lang="zh-CN" altLang="en-US"/>
          </a:p>
        </p:txBody>
      </p:sp>
    </p:spTree>
    <p:extLst>
      <p:ext uri="{BB962C8B-B14F-4D97-AF65-F5344CB8AC3E}">
        <p14:creationId xmlns:p14="http://schemas.microsoft.com/office/powerpoint/2010/main" val="2000953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On the other hand, the soundness of the optimizations for concurrent programs is related to specific memory models. For example, such transformation is not a counterexample in the promising semantics, which gives semantics to racy programs. So, the target program is not undefined behavior in the promising semantics. Like read y to r in the source program, assigning r’ to r in</a:t>
            </a:r>
            <a:r>
              <a:rPr lang="en-US" altLang="zh-CN" sz="1200" kern="1200" baseline="0" dirty="0" smtClean="0">
                <a:solidFill>
                  <a:schemeClr val="tx1"/>
                </a:solidFill>
                <a:effectLst/>
                <a:latin typeface="+mn-lt"/>
                <a:ea typeface="+mn-ea"/>
                <a:cs typeface="+mn-cs"/>
              </a:rPr>
              <a:t> the target</a:t>
            </a:r>
            <a:r>
              <a:rPr lang="en-US" altLang="zh-CN" sz="1200" kern="1200" dirty="0" smtClean="0">
                <a:solidFill>
                  <a:schemeClr val="tx1"/>
                </a:solidFill>
                <a:effectLst/>
                <a:latin typeface="+mn-lt"/>
                <a:ea typeface="+mn-ea"/>
                <a:cs typeface="+mn-cs"/>
              </a:rPr>
              <a:t> is unreachable.</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And the target program also prints 0. Actually, we have proved that LICM is sound in PS in our work.</a:t>
            </a:r>
          </a:p>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a:t>
            </a:r>
            <a:r>
              <a:rPr lang="en-US" altLang="zh-CN" sz="1200" kern="1200" baseline="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common optimization LICM, which is sound for sequential programs, is unsound in C11 model, but sound in the promising semantics. So, it important to verify optimizations in specific memory models.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5</a:t>
            </a:fld>
            <a:endParaRPr lang="zh-CN" altLang="en-US"/>
          </a:p>
        </p:txBody>
      </p:sp>
    </p:spTree>
    <p:extLst>
      <p:ext uri="{BB962C8B-B14F-4D97-AF65-F5344CB8AC3E}">
        <p14:creationId xmlns:p14="http://schemas.microsoft.com/office/powerpoint/2010/main" val="3572463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Prior works on verifying optimizations for concurrent programs either use strong memory models, such as SC and TSO semantics; or only work with code snippets.</a:t>
            </a:r>
            <a:endParaRPr lang="zh-CN" altLang="zh-CN" sz="1200" kern="1200" dirty="0" smtClean="0">
              <a:solidFill>
                <a:schemeClr val="tx1"/>
              </a:solidFill>
              <a:effectLst/>
              <a:latin typeface="+mn-lt"/>
              <a:ea typeface="+mn-ea"/>
              <a:cs typeface="+mn-cs"/>
            </a:endParaRPr>
          </a:p>
          <a:p>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However, optimizations on code snippets just work with local syntactic code patterns and may not apply for real-world optimization algorithms, which rely on semantics information of contexts and require various program analyses.</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6</a:t>
            </a:fld>
            <a:endParaRPr lang="zh-CN" altLang="en-US"/>
          </a:p>
        </p:txBody>
      </p:sp>
    </p:spTree>
    <p:extLst>
      <p:ext uri="{BB962C8B-B14F-4D97-AF65-F5344CB8AC3E}">
        <p14:creationId xmlns:p14="http://schemas.microsoft.com/office/powerpoint/2010/main" val="1757603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In this work, we verify optimization algorithms in the promising semantics 2.1. It is an operational semantics for C11-like memory models and implementable for mainstream hardware platforms, and has no “out-of-thin-air” values.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7</a:t>
            </a:fld>
            <a:endParaRPr lang="zh-CN" altLang="en-US"/>
          </a:p>
        </p:txBody>
      </p:sp>
    </p:spTree>
    <p:extLst>
      <p:ext uri="{BB962C8B-B14F-4D97-AF65-F5344CB8AC3E}">
        <p14:creationId xmlns:p14="http://schemas.microsoft.com/office/powerpoint/2010/main" val="1428469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In more detail, we make the following contributions.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First, we develop a verification framework for optimizations in the promising semantics2.1. The correctness of optimizations is defined as a thread-local simulation, which allows separate compilation. </a:t>
            </a:r>
          </a:p>
          <a:p>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We use two verification techniques to simplify proofs: (1) defining the simulation on a non-preemptive semantics to reduce interleaving; and (2) considering only write-write race free source programs. We allow read-write racy programs to support reasonable optimizations, such as LICM in LLVM.</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We verify four optimization algorithms (</a:t>
            </a:r>
            <a:r>
              <a:rPr lang="en-US" altLang="zh-CN" sz="1200" kern="1200" dirty="0" err="1" smtClean="0">
                <a:solidFill>
                  <a:schemeClr val="tx1"/>
                </a:solidFill>
                <a:effectLst/>
                <a:latin typeface="+mn-lt"/>
                <a:ea typeface="+mn-ea"/>
                <a:cs typeface="+mn-cs"/>
              </a:rPr>
              <a:t>ConstProp</a:t>
            </a:r>
            <a:r>
              <a:rPr lang="en-US" altLang="zh-CN" sz="1200" kern="1200" dirty="0" smtClean="0">
                <a:solidFill>
                  <a:schemeClr val="tx1"/>
                </a:solidFill>
                <a:effectLst/>
                <a:latin typeface="+mn-lt"/>
                <a:ea typeface="+mn-ea"/>
                <a:cs typeface="+mn-cs"/>
              </a:rPr>
              <a:t>, CSE, LICM and DCE) in the promising semantics. We first adapt their corresponding sequential optimizations for the promising semantics, by carefully allowing optimizations across certain C11 atomic primitives and verify them in our framework as well as in the Coq proof assistant. </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8</a:t>
            </a:fld>
            <a:endParaRPr lang="zh-CN" altLang="en-US"/>
          </a:p>
        </p:txBody>
      </p:sp>
    </p:spTree>
    <p:extLst>
      <p:ext uri="{BB962C8B-B14F-4D97-AF65-F5344CB8AC3E}">
        <p14:creationId xmlns:p14="http://schemas.microsoft.com/office/powerpoint/2010/main" val="1590301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In the following introduction, we will first give an overview of the promising semantics, then introduce our thread-local simulation. Finally, we introduce the non-preemptive semantics and write-write race freedom.</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70C5F811-E0F5-4A1B-895E-67EBA1F2DD0A}" type="slidenum">
              <a:rPr lang="zh-CN" altLang="en-US" smtClean="0"/>
              <a:t>9</a:t>
            </a:fld>
            <a:endParaRPr lang="zh-CN" altLang="en-US"/>
          </a:p>
        </p:txBody>
      </p:sp>
    </p:spTree>
    <p:extLst>
      <p:ext uri="{BB962C8B-B14F-4D97-AF65-F5344CB8AC3E}">
        <p14:creationId xmlns:p14="http://schemas.microsoft.com/office/powerpoint/2010/main" val="3359973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1512056-A41F-4657-B6E1-BFE13406A64E}" type="datetimeFigureOut">
              <a:rPr lang="zh-CN" altLang="en-US" smtClean="0"/>
              <a:t>2022/6/12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B8F188-48BE-4CE2-9C6D-50AE995851FA}" type="slidenum">
              <a:rPr lang="zh-CN" altLang="en-US" smtClean="0"/>
              <a:t>‹#›</a:t>
            </a:fld>
            <a:endParaRPr lang="zh-CN" altLang="en-US"/>
          </a:p>
        </p:txBody>
      </p:sp>
    </p:spTree>
    <p:extLst>
      <p:ext uri="{BB962C8B-B14F-4D97-AF65-F5344CB8AC3E}">
        <p14:creationId xmlns:p14="http://schemas.microsoft.com/office/powerpoint/2010/main" val="3791247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512056-A41F-4657-B6E1-BFE13406A64E}" type="datetimeFigureOut">
              <a:rPr lang="zh-CN" altLang="en-US" smtClean="0"/>
              <a:t>2022/6/12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B8F188-48BE-4CE2-9C6D-50AE995851FA}" type="slidenum">
              <a:rPr lang="zh-CN" altLang="en-US" smtClean="0"/>
              <a:t>‹#›</a:t>
            </a:fld>
            <a:endParaRPr lang="zh-CN" altLang="en-US"/>
          </a:p>
        </p:txBody>
      </p:sp>
    </p:spTree>
    <p:extLst>
      <p:ext uri="{BB962C8B-B14F-4D97-AF65-F5344CB8AC3E}">
        <p14:creationId xmlns:p14="http://schemas.microsoft.com/office/powerpoint/2010/main" val="2510331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512056-A41F-4657-B6E1-BFE13406A64E}" type="datetimeFigureOut">
              <a:rPr lang="zh-CN" altLang="en-US" smtClean="0"/>
              <a:t>2022/6/12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B8F188-48BE-4CE2-9C6D-50AE995851FA}" type="slidenum">
              <a:rPr lang="zh-CN" altLang="en-US" smtClean="0"/>
              <a:t>‹#›</a:t>
            </a:fld>
            <a:endParaRPr lang="zh-CN" altLang="en-US"/>
          </a:p>
        </p:txBody>
      </p:sp>
    </p:spTree>
    <p:extLst>
      <p:ext uri="{BB962C8B-B14F-4D97-AF65-F5344CB8AC3E}">
        <p14:creationId xmlns:p14="http://schemas.microsoft.com/office/powerpoint/2010/main" val="546502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1512056-A41F-4657-B6E1-BFE13406A64E}" type="datetimeFigureOut">
              <a:rPr lang="zh-CN" altLang="en-US" smtClean="0"/>
              <a:t>2022/6/12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B8F188-48BE-4CE2-9C6D-50AE995851FA}" type="slidenum">
              <a:rPr lang="zh-CN" altLang="en-US" smtClean="0"/>
              <a:t>‹#›</a:t>
            </a:fld>
            <a:endParaRPr lang="zh-CN" altLang="en-US"/>
          </a:p>
        </p:txBody>
      </p:sp>
    </p:spTree>
    <p:extLst>
      <p:ext uri="{BB962C8B-B14F-4D97-AF65-F5344CB8AC3E}">
        <p14:creationId xmlns:p14="http://schemas.microsoft.com/office/powerpoint/2010/main" val="3561741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1512056-A41F-4657-B6E1-BFE13406A64E}" type="datetimeFigureOut">
              <a:rPr lang="zh-CN" altLang="en-US" smtClean="0"/>
              <a:t>2022/6/12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6B8F188-48BE-4CE2-9C6D-50AE995851FA}" type="slidenum">
              <a:rPr lang="zh-CN" altLang="en-US" smtClean="0"/>
              <a:t>‹#›</a:t>
            </a:fld>
            <a:endParaRPr lang="zh-CN" altLang="en-US"/>
          </a:p>
        </p:txBody>
      </p:sp>
    </p:spTree>
    <p:extLst>
      <p:ext uri="{BB962C8B-B14F-4D97-AF65-F5344CB8AC3E}">
        <p14:creationId xmlns:p14="http://schemas.microsoft.com/office/powerpoint/2010/main" val="2437207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1512056-A41F-4657-B6E1-BFE13406A64E}" type="datetimeFigureOut">
              <a:rPr lang="zh-CN" altLang="en-US" smtClean="0"/>
              <a:t>2022/6/12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B8F188-48BE-4CE2-9C6D-50AE995851FA}" type="slidenum">
              <a:rPr lang="zh-CN" altLang="en-US" smtClean="0"/>
              <a:t>‹#›</a:t>
            </a:fld>
            <a:endParaRPr lang="zh-CN" altLang="en-US"/>
          </a:p>
        </p:txBody>
      </p:sp>
    </p:spTree>
    <p:extLst>
      <p:ext uri="{BB962C8B-B14F-4D97-AF65-F5344CB8AC3E}">
        <p14:creationId xmlns:p14="http://schemas.microsoft.com/office/powerpoint/2010/main" val="2063103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1512056-A41F-4657-B6E1-BFE13406A64E}" type="datetimeFigureOut">
              <a:rPr lang="zh-CN" altLang="en-US" smtClean="0"/>
              <a:t>2022/6/12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6B8F188-48BE-4CE2-9C6D-50AE995851FA}" type="slidenum">
              <a:rPr lang="zh-CN" altLang="en-US" smtClean="0"/>
              <a:t>‹#›</a:t>
            </a:fld>
            <a:endParaRPr lang="zh-CN" altLang="en-US"/>
          </a:p>
        </p:txBody>
      </p:sp>
    </p:spTree>
    <p:extLst>
      <p:ext uri="{BB962C8B-B14F-4D97-AF65-F5344CB8AC3E}">
        <p14:creationId xmlns:p14="http://schemas.microsoft.com/office/powerpoint/2010/main" val="690890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1512056-A41F-4657-B6E1-BFE13406A64E}" type="datetimeFigureOut">
              <a:rPr lang="zh-CN" altLang="en-US" smtClean="0"/>
              <a:t>2022/6/12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6B8F188-48BE-4CE2-9C6D-50AE995851FA}" type="slidenum">
              <a:rPr lang="zh-CN" altLang="en-US" smtClean="0"/>
              <a:t>‹#›</a:t>
            </a:fld>
            <a:endParaRPr lang="zh-CN" altLang="en-US"/>
          </a:p>
        </p:txBody>
      </p:sp>
    </p:spTree>
    <p:extLst>
      <p:ext uri="{BB962C8B-B14F-4D97-AF65-F5344CB8AC3E}">
        <p14:creationId xmlns:p14="http://schemas.microsoft.com/office/powerpoint/2010/main" val="3166134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1512056-A41F-4657-B6E1-BFE13406A64E}" type="datetimeFigureOut">
              <a:rPr lang="zh-CN" altLang="en-US" smtClean="0"/>
              <a:t>2022/6/12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6B8F188-48BE-4CE2-9C6D-50AE995851FA}" type="slidenum">
              <a:rPr lang="zh-CN" altLang="en-US" smtClean="0"/>
              <a:t>‹#›</a:t>
            </a:fld>
            <a:endParaRPr lang="zh-CN" altLang="en-US"/>
          </a:p>
        </p:txBody>
      </p:sp>
    </p:spTree>
    <p:extLst>
      <p:ext uri="{BB962C8B-B14F-4D97-AF65-F5344CB8AC3E}">
        <p14:creationId xmlns:p14="http://schemas.microsoft.com/office/powerpoint/2010/main" val="2083134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1512056-A41F-4657-B6E1-BFE13406A64E}" type="datetimeFigureOut">
              <a:rPr lang="zh-CN" altLang="en-US" smtClean="0"/>
              <a:t>2022/6/12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B8F188-48BE-4CE2-9C6D-50AE995851FA}" type="slidenum">
              <a:rPr lang="zh-CN" altLang="en-US" smtClean="0"/>
              <a:t>‹#›</a:t>
            </a:fld>
            <a:endParaRPr lang="zh-CN" altLang="en-US"/>
          </a:p>
        </p:txBody>
      </p:sp>
    </p:spTree>
    <p:extLst>
      <p:ext uri="{BB962C8B-B14F-4D97-AF65-F5344CB8AC3E}">
        <p14:creationId xmlns:p14="http://schemas.microsoft.com/office/powerpoint/2010/main" val="476338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1512056-A41F-4657-B6E1-BFE13406A64E}" type="datetimeFigureOut">
              <a:rPr lang="zh-CN" altLang="en-US" smtClean="0"/>
              <a:t>2022/6/12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6B8F188-48BE-4CE2-9C6D-50AE995851FA}" type="slidenum">
              <a:rPr lang="zh-CN" altLang="en-US" smtClean="0"/>
              <a:t>‹#›</a:t>
            </a:fld>
            <a:endParaRPr lang="zh-CN" altLang="en-US"/>
          </a:p>
        </p:txBody>
      </p:sp>
    </p:spTree>
    <p:extLst>
      <p:ext uri="{BB962C8B-B14F-4D97-AF65-F5344CB8AC3E}">
        <p14:creationId xmlns:p14="http://schemas.microsoft.com/office/powerpoint/2010/main" val="423454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512056-A41F-4657-B6E1-BFE13406A64E}" type="datetimeFigureOut">
              <a:rPr lang="zh-CN" altLang="en-US" smtClean="0"/>
              <a:t>2022/6/12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8F188-48BE-4CE2-9C6D-50AE995851FA}" type="slidenum">
              <a:rPr lang="zh-CN" altLang="en-US" smtClean="0"/>
              <a:t>‹#›</a:t>
            </a:fld>
            <a:endParaRPr lang="zh-CN" altLang="en-US"/>
          </a:p>
        </p:txBody>
      </p:sp>
    </p:spTree>
    <p:extLst>
      <p:ext uri="{BB962C8B-B14F-4D97-AF65-F5344CB8AC3E}">
        <p14:creationId xmlns:p14="http://schemas.microsoft.com/office/powerpoint/2010/main" val="2947113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2.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0.png"/><Relationship Id="rId10" Type="http://schemas.openxmlformats.org/officeDocument/2006/relationships/image" Target="../media/image8.png"/><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3.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0.png"/><Relationship Id="rId5" Type="http://schemas.openxmlformats.org/officeDocument/2006/relationships/image" Target="../media/image90.png"/><Relationship Id="rId10" Type="http://schemas.openxmlformats.org/officeDocument/2006/relationships/image" Target="../media/image8.png"/><Relationship Id="rId9"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7"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9.png"/><Relationship Id="rId5" Type="http://schemas.openxmlformats.org/officeDocument/2006/relationships/image" Target="../media/image90.png"/><Relationship Id="rId10"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15.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0.png"/><Relationship Id="rId11" Type="http://schemas.openxmlformats.org/officeDocument/2006/relationships/image" Target="../media/image18.png"/><Relationship Id="rId5" Type="http://schemas.openxmlformats.org/officeDocument/2006/relationships/image" Target="../media/image90.png"/><Relationship Id="rId10" Type="http://schemas.openxmlformats.org/officeDocument/2006/relationships/image" Target="../media/image9.png"/><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7"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0.png"/><Relationship Id="rId10" Type="http://schemas.openxmlformats.org/officeDocument/2006/relationships/image" Target="../media/image9.png"/><Relationship Id="rId9"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notesSlide" Target="../notesSlides/notesSlide17.xml"/><Relationship Id="rId7" Type="http://schemas.openxmlformats.org/officeDocument/2006/relationships/image" Target="../media/image181.png"/><Relationship Id="rId12"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170.png"/><Relationship Id="rId11" Type="http://schemas.openxmlformats.org/officeDocument/2006/relationships/image" Target="../media/image8.png"/><Relationship Id="rId5" Type="http://schemas.openxmlformats.org/officeDocument/2006/relationships/image" Target="../media/image160.png"/><Relationship Id="rId10" Type="http://schemas.openxmlformats.org/officeDocument/2006/relationships/image" Target="../media/image7.png"/><Relationship Id="rId9" Type="http://schemas.openxmlformats.org/officeDocument/2006/relationships/image" Target="../media/image190.png"/></Relationships>
</file>

<file path=ppt/slides/_rels/slide18.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image" Target="../media/image25.png"/><Relationship Id="rId7" Type="http://schemas.openxmlformats.org/officeDocument/2006/relationships/image" Target="../media/image181.png"/><Relationship Id="rId12"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0.png"/><Relationship Id="rId11" Type="http://schemas.openxmlformats.org/officeDocument/2006/relationships/image" Target="../media/image8.png"/><Relationship Id="rId5" Type="http://schemas.openxmlformats.org/officeDocument/2006/relationships/image" Target="../media/image160.png"/><Relationship Id="rId10" Type="http://schemas.openxmlformats.org/officeDocument/2006/relationships/image" Target="../media/image7.png"/><Relationship Id="rId9" Type="http://schemas.openxmlformats.org/officeDocument/2006/relationships/image" Target="../media/image190.png"/></Relationships>
</file>

<file path=ppt/slides/_rels/slide19.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notesSlide" Target="../notesSlides/notesSlide19.xml"/><Relationship Id="rId7" Type="http://schemas.openxmlformats.org/officeDocument/2006/relationships/image" Target="../media/image181.png"/><Relationship Id="rId12"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170.png"/><Relationship Id="rId11" Type="http://schemas.openxmlformats.org/officeDocument/2006/relationships/image" Target="../media/image8.png"/><Relationship Id="rId5" Type="http://schemas.openxmlformats.org/officeDocument/2006/relationships/image" Target="../media/image160.png"/><Relationship Id="rId10" Type="http://schemas.openxmlformats.org/officeDocument/2006/relationships/image" Target="../media/image7.png"/><Relationship Id="rId9" Type="http://schemas.openxmlformats.org/officeDocument/2006/relationships/image" Target="../media/image19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image" Target="../media/image180.png"/><Relationship Id="rId7" Type="http://schemas.openxmlformats.org/officeDocument/2006/relationships/image" Target="../media/image181.png"/><Relationship Id="rId12"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70.png"/><Relationship Id="rId11" Type="http://schemas.openxmlformats.org/officeDocument/2006/relationships/image" Target="../media/image8.png"/><Relationship Id="rId5" Type="http://schemas.openxmlformats.org/officeDocument/2006/relationships/image" Target="../media/image160.png"/><Relationship Id="rId10" Type="http://schemas.openxmlformats.org/officeDocument/2006/relationships/image" Target="../media/image7.png"/><Relationship Id="rId9" Type="http://schemas.openxmlformats.org/officeDocument/2006/relationships/image" Target="../media/image190.png"/></Relationships>
</file>

<file path=ppt/slides/_rels/slide21.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notesSlide" Target="../notesSlides/notesSlide21.xml"/><Relationship Id="rId7" Type="http://schemas.openxmlformats.org/officeDocument/2006/relationships/image" Target="../media/image181.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170.png"/><Relationship Id="rId11" Type="http://schemas.openxmlformats.org/officeDocument/2006/relationships/image" Target="../media/image8.png"/><Relationship Id="rId5" Type="http://schemas.openxmlformats.org/officeDocument/2006/relationships/image" Target="../media/image160.png"/><Relationship Id="rId10" Type="http://schemas.openxmlformats.org/officeDocument/2006/relationships/image" Target="../media/image7.png"/><Relationship Id="rId9" Type="http://schemas.openxmlformats.org/officeDocument/2006/relationships/image" Target="../media/image19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3" Type="http://schemas.openxmlformats.org/officeDocument/2006/relationships/image" Target="../media/image290.png"/><Relationship Id="rId18" Type="http://schemas.openxmlformats.org/officeDocument/2006/relationships/image" Target="../media/image35.png"/><Relationship Id="rId3" Type="http://schemas.openxmlformats.org/officeDocument/2006/relationships/notesSlide" Target="../notesSlides/notesSlide24.xml"/><Relationship Id="rId12" Type="http://schemas.openxmlformats.org/officeDocument/2006/relationships/image" Target="../media/image280.png"/><Relationship Id="rId17" Type="http://schemas.openxmlformats.org/officeDocument/2006/relationships/image" Target="../media/image16.png"/><Relationship Id="rId2" Type="http://schemas.openxmlformats.org/officeDocument/2006/relationships/slideLayout" Target="../slideLayouts/slideLayout2.xml"/><Relationship Id="rId16" Type="http://schemas.openxmlformats.org/officeDocument/2006/relationships/image" Target="../media/image15.png"/><Relationship Id="rId20" Type="http://schemas.openxmlformats.org/officeDocument/2006/relationships/image" Target="../media/image14.png"/><Relationship Id="rId1" Type="http://schemas.openxmlformats.org/officeDocument/2006/relationships/tags" Target="../tags/tag18.xml"/><Relationship Id="rId15" Type="http://schemas.openxmlformats.org/officeDocument/2006/relationships/image" Target="../media/image32.png"/><Relationship Id="rId19" Type="http://schemas.openxmlformats.org/officeDocument/2006/relationships/image" Target="../media/image36.png"/><Relationship Id="rId4" Type="http://schemas.openxmlformats.org/officeDocument/2006/relationships/image" Target="../media/image30.png"/><Relationship Id="rId14" Type="http://schemas.openxmlformats.org/officeDocument/2006/relationships/image" Target="../media/image31.png"/></Relationships>
</file>

<file path=ppt/slides/_rels/slide2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25.xml"/><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300.png"/><Relationship Id="rId5" Type="http://schemas.openxmlformats.org/officeDocument/2006/relationships/image" Target="../media/image17.png"/><Relationship Id="rId4" Type="http://schemas.openxmlformats.org/officeDocument/2006/relationships/image" Target="../media/image260.png"/><Relationship Id="rId9" Type="http://schemas.openxmlformats.org/officeDocument/2006/relationships/image" Target="../media/image21.png"/></Relationships>
</file>

<file path=ppt/slides/_rels/slide2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43.png"/><Relationship Id="rId18" Type="http://schemas.openxmlformats.org/officeDocument/2006/relationships/image" Target="../media/image35.png"/><Relationship Id="rId3" Type="http://schemas.openxmlformats.org/officeDocument/2006/relationships/notesSlide" Target="../notesSlides/notesSlide26.xml"/><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47.png"/><Relationship Id="rId2" Type="http://schemas.openxmlformats.org/officeDocument/2006/relationships/slideLayout" Target="../slideLayouts/slideLayout2.xml"/><Relationship Id="rId16" Type="http://schemas.openxmlformats.org/officeDocument/2006/relationships/image" Target="../media/image46.png"/><Relationship Id="rId20" Type="http://schemas.openxmlformats.org/officeDocument/2006/relationships/image" Target="../media/image390.png"/><Relationship Id="rId1" Type="http://schemas.openxmlformats.org/officeDocument/2006/relationships/tags" Target="../tags/tag20.xml"/><Relationship Id="rId6" Type="http://schemas.openxmlformats.org/officeDocument/2006/relationships/image" Target="../media/image300.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45.png"/><Relationship Id="rId10" Type="http://schemas.openxmlformats.org/officeDocument/2006/relationships/image" Target="../media/image22.png"/><Relationship Id="rId19" Type="http://schemas.openxmlformats.org/officeDocument/2006/relationships/image" Target="../media/image36.png"/><Relationship Id="rId4" Type="http://schemas.openxmlformats.org/officeDocument/2006/relationships/image" Target="../media/image260.png"/><Relationship Id="rId9" Type="http://schemas.openxmlformats.org/officeDocument/2006/relationships/image" Target="../media/image21.png"/><Relationship Id="rId14" Type="http://schemas.openxmlformats.org/officeDocument/2006/relationships/image" Target="../media/image44.png"/></Relationships>
</file>

<file path=ppt/slides/_rels/slide2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43.png"/><Relationship Id="rId18" Type="http://schemas.openxmlformats.org/officeDocument/2006/relationships/image" Target="../media/image35.png"/><Relationship Id="rId3" Type="http://schemas.openxmlformats.org/officeDocument/2006/relationships/notesSlide" Target="../notesSlides/notesSlide27.xml"/><Relationship Id="rId21" Type="http://schemas.openxmlformats.org/officeDocument/2006/relationships/image" Target="../media/image26.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47.png"/><Relationship Id="rId2" Type="http://schemas.openxmlformats.org/officeDocument/2006/relationships/slideLayout" Target="../slideLayouts/slideLayout2.xml"/><Relationship Id="rId16" Type="http://schemas.openxmlformats.org/officeDocument/2006/relationships/image" Target="../media/image46.png"/><Relationship Id="rId20" Type="http://schemas.openxmlformats.org/officeDocument/2006/relationships/image" Target="../media/image390.png"/><Relationship Id="rId1" Type="http://schemas.openxmlformats.org/officeDocument/2006/relationships/tags" Target="../tags/tag21.xml"/><Relationship Id="rId6" Type="http://schemas.openxmlformats.org/officeDocument/2006/relationships/image" Target="../media/image300.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45.png"/><Relationship Id="rId10" Type="http://schemas.openxmlformats.org/officeDocument/2006/relationships/image" Target="../media/image22.png"/><Relationship Id="rId19" Type="http://schemas.openxmlformats.org/officeDocument/2006/relationships/image" Target="../media/image36.png"/><Relationship Id="rId4" Type="http://schemas.openxmlformats.org/officeDocument/2006/relationships/image" Target="../media/image260.png"/><Relationship Id="rId9" Type="http://schemas.openxmlformats.org/officeDocument/2006/relationships/image" Target="../media/image21.png"/><Relationship Id="rId14" Type="http://schemas.openxmlformats.org/officeDocument/2006/relationships/image" Target="../media/image44.png"/></Relationships>
</file>

<file path=ppt/slides/_rels/slide28.xml.rels><?xml version="1.0" encoding="UTF-8" standalone="yes"?>
<Relationships xmlns="http://schemas.openxmlformats.org/package/2006/relationships"><Relationship Id="rId8" Type="http://schemas.openxmlformats.org/officeDocument/2006/relationships/image" Target="../media/image47.png"/><Relationship Id="rId18" Type="http://schemas.openxmlformats.org/officeDocument/2006/relationships/image" Target="../media/image390.png"/><Relationship Id="rId3" Type="http://schemas.openxmlformats.org/officeDocument/2006/relationships/notesSlide" Target="../notesSlides/notesSlide28.xml"/><Relationship Id="rId21" Type="http://schemas.openxmlformats.org/officeDocument/2006/relationships/image" Target="../media/image29.png"/><Relationship Id="rId7" Type="http://schemas.openxmlformats.org/officeDocument/2006/relationships/image" Target="../media/image46.png"/><Relationship Id="rId2" Type="http://schemas.openxmlformats.org/officeDocument/2006/relationships/slideLayout" Target="../slideLayouts/slideLayout2.xml"/><Relationship Id="rId20" Type="http://schemas.openxmlformats.org/officeDocument/2006/relationships/image" Target="../media/image28.png"/><Relationship Id="rId1" Type="http://schemas.openxmlformats.org/officeDocument/2006/relationships/tags" Target="../tags/tag22.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36.png"/><Relationship Id="rId19" Type="http://schemas.openxmlformats.org/officeDocument/2006/relationships/image" Target="../media/image27.png"/><Relationship Id="rId4" Type="http://schemas.openxmlformats.org/officeDocument/2006/relationships/image" Target="../media/image43.png"/><Relationship Id="rId9" Type="http://schemas.openxmlformats.org/officeDocument/2006/relationships/image" Target="../media/image35.png"/><Relationship Id="rId22" Type="http://schemas.openxmlformats.org/officeDocument/2006/relationships/image" Target="../media/image33.png"/></Relationships>
</file>

<file path=ppt/slides/_rels/slide29.xml.rels><?xml version="1.0" encoding="UTF-8" standalone="yes"?>
<Relationships xmlns="http://schemas.openxmlformats.org/package/2006/relationships"><Relationship Id="rId8" Type="http://schemas.openxmlformats.org/officeDocument/2006/relationships/image" Target="../media/image47.png"/><Relationship Id="rId18" Type="http://schemas.openxmlformats.org/officeDocument/2006/relationships/image" Target="../media/image390.png"/><Relationship Id="rId26" Type="http://schemas.openxmlformats.org/officeDocument/2006/relationships/image" Target="../media/image40.png"/><Relationship Id="rId3" Type="http://schemas.openxmlformats.org/officeDocument/2006/relationships/notesSlide" Target="../notesSlides/notesSlide29.xml"/><Relationship Id="rId21" Type="http://schemas.openxmlformats.org/officeDocument/2006/relationships/image" Target="../media/image29.png"/><Relationship Id="rId7" Type="http://schemas.openxmlformats.org/officeDocument/2006/relationships/image" Target="../media/image46.png"/><Relationship Id="rId25" Type="http://schemas.openxmlformats.org/officeDocument/2006/relationships/image" Target="../media/image39.png"/><Relationship Id="rId2" Type="http://schemas.openxmlformats.org/officeDocument/2006/relationships/slideLayout" Target="../slideLayouts/slideLayout2.xml"/><Relationship Id="rId20" Type="http://schemas.openxmlformats.org/officeDocument/2006/relationships/image" Target="../media/image28.png"/><Relationship Id="rId1" Type="http://schemas.openxmlformats.org/officeDocument/2006/relationships/tags" Target="../tags/tag23.xml"/><Relationship Id="rId6" Type="http://schemas.openxmlformats.org/officeDocument/2006/relationships/image" Target="../media/image45.png"/><Relationship Id="rId24" Type="http://schemas.openxmlformats.org/officeDocument/2006/relationships/image" Target="../media/image38.png"/><Relationship Id="rId5" Type="http://schemas.openxmlformats.org/officeDocument/2006/relationships/image" Target="../media/image44.png"/><Relationship Id="rId23" Type="http://schemas.openxmlformats.org/officeDocument/2006/relationships/image" Target="../media/image37.png"/><Relationship Id="rId10" Type="http://schemas.openxmlformats.org/officeDocument/2006/relationships/image" Target="../media/image36.png"/><Relationship Id="rId19" Type="http://schemas.openxmlformats.org/officeDocument/2006/relationships/image" Target="../media/image27.png"/><Relationship Id="rId4" Type="http://schemas.openxmlformats.org/officeDocument/2006/relationships/image" Target="../media/image43.png"/><Relationship Id="rId9" Type="http://schemas.openxmlformats.org/officeDocument/2006/relationships/image" Target="../media/image35.png"/><Relationship Id="rId22" Type="http://schemas.openxmlformats.org/officeDocument/2006/relationships/image" Target="../media/image34.png"/><Relationship Id="rId27" Type="http://schemas.openxmlformats.org/officeDocument/2006/relationships/image" Target="../media/image41.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3.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47.png"/><Relationship Id="rId18" Type="http://schemas.openxmlformats.org/officeDocument/2006/relationships/image" Target="../media/image390.png"/><Relationship Id="rId3" Type="http://schemas.openxmlformats.org/officeDocument/2006/relationships/notesSlide" Target="../notesSlides/notesSlide30.xml"/><Relationship Id="rId21" Type="http://schemas.openxmlformats.org/officeDocument/2006/relationships/image" Target="../media/image34.png"/><Relationship Id="rId7" Type="http://schemas.openxmlformats.org/officeDocument/2006/relationships/image" Target="../media/image46.png"/><Relationship Id="rId2" Type="http://schemas.openxmlformats.org/officeDocument/2006/relationships/slideLayout" Target="../slideLayouts/slideLayout2.xml"/><Relationship Id="rId20" Type="http://schemas.openxmlformats.org/officeDocument/2006/relationships/image" Target="../media/image29.png"/><Relationship Id="rId1" Type="http://schemas.openxmlformats.org/officeDocument/2006/relationships/tags" Target="../tags/tag24.xml"/><Relationship Id="rId6" Type="http://schemas.openxmlformats.org/officeDocument/2006/relationships/image" Target="../media/image45.png"/><Relationship Id="rId24" Type="http://schemas.openxmlformats.org/officeDocument/2006/relationships/image" Target="../media/image48.png"/><Relationship Id="rId5" Type="http://schemas.openxmlformats.org/officeDocument/2006/relationships/image" Target="../media/image44.png"/><Relationship Id="rId23" Type="http://schemas.openxmlformats.org/officeDocument/2006/relationships/image" Target="../media/image42.png"/><Relationship Id="rId10" Type="http://schemas.openxmlformats.org/officeDocument/2006/relationships/image" Target="../media/image36.png"/><Relationship Id="rId19" Type="http://schemas.openxmlformats.org/officeDocument/2006/relationships/image" Target="../media/image27.png"/><Relationship Id="rId4" Type="http://schemas.openxmlformats.org/officeDocument/2006/relationships/image" Target="../media/image43.png"/><Relationship Id="rId9" Type="http://schemas.openxmlformats.org/officeDocument/2006/relationships/image" Target="../media/image35.png"/><Relationship Id="rId22" Type="http://schemas.openxmlformats.org/officeDocument/2006/relationships/image" Target="../media/image37.png"/></Relationships>
</file>

<file path=ppt/slides/_rels/slide31.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1.png"/><Relationship Id="rId18" Type="http://schemas.openxmlformats.org/officeDocument/2006/relationships/image" Target="../media/image53.png"/><Relationship Id="rId3" Type="http://schemas.openxmlformats.org/officeDocument/2006/relationships/notesSlide" Target="../notesSlides/notesSlide31.xml"/><Relationship Id="rId21" Type="http://schemas.openxmlformats.org/officeDocument/2006/relationships/image" Target="../media/image56.png"/><Relationship Id="rId7" Type="http://schemas.openxmlformats.org/officeDocument/2006/relationships/image" Target="../media/image46.png"/><Relationship Id="rId12" Type="http://schemas.openxmlformats.org/officeDocument/2006/relationships/image" Target="../media/image27.png"/><Relationship Id="rId17" Type="http://schemas.openxmlformats.org/officeDocument/2006/relationships/image" Target="../media/image48.png"/><Relationship Id="rId2" Type="http://schemas.openxmlformats.org/officeDocument/2006/relationships/slideLayout" Target="../slideLayouts/slideLayout2.xml"/><Relationship Id="rId16" Type="http://schemas.openxmlformats.org/officeDocument/2006/relationships/image" Target="../media/image42.png"/><Relationship Id="rId20" Type="http://schemas.openxmlformats.org/officeDocument/2006/relationships/image" Target="../media/image55.png"/><Relationship Id="rId1" Type="http://schemas.openxmlformats.org/officeDocument/2006/relationships/tags" Target="../tags/tag25.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52.png"/><Relationship Id="rId10" Type="http://schemas.openxmlformats.org/officeDocument/2006/relationships/image" Target="../media/image36.png"/><Relationship Id="rId19" Type="http://schemas.openxmlformats.org/officeDocument/2006/relationships/image" Target="../media/image54.png"/><Relationship Id="rId4" Type="http://schemas.openxmlformats.org/officeDocument/2006/relationships/image" Target="../media/image43.png"/><Relationship Id="rId9" Type="http://schemas.openxmlformats.org/officeDocument/2006/relationships/image" Target="../media/image35.png"/><Relationship Id="rId14" Type="http://schemas.openxmlformats.org/officeDocument/2006/relationships/image" Target="../media/image34.png"/></Relationships>
</file>

<file path=ppt/slides/_rels/slide32.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36.png"/><Relationship Id="rId18" Type="http://schemas.openxmlformats.org/officeDocument/2006/relationships/image" Target="../media/image390.png"/><Relationship Id="rId3" Type="http://schemas.openxmlformats.org/officeDocument/2006/relationships/notesSlide" Target="../notesSlides/notesSlide32.xml"/><Relationship Id="rId21" Type="http://schemas.openxmlformats.org/officeDocument/2006/relationships/image" Target="../media/image48.png"/><Relationship Id="rId7" Type="http://schemas.openxmlformats.org/officeDocument/2006/relationships/image" Target="../media/image43.png"/><Relationship Id="rId12" Type="http://schemas.openxmlformats.org/officeDocument/2006/relationships/image" Target="../media/image35.png"/><Relationship Id="rId2" Type="http://schemas.openxmlformats.org/officeDocument/2006/relationships/slideLayout" Target="../slideLayouts/slideLayout2.xml"/><Relationship Id="rId20" Type="http://schemas.openxmlformats.org/officeDocument/2006/relationships/image" Target="../media/image37.png"/><Relationship Id="rId1" Type="http://schemas.openxmlformats.org/officeDocument/2006/relationships/tags" Target="../tags/tag26.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34.png"/><Relationship Id="rId10" Type="http://schemas.openxmlformats.org/officeDocument/2006/relationships/image" Target="../media/image46.png"/><Relationship Id="rId19" Type="http://schemas.openxmlformats.org/officeDocument/2006/relationships/image" Target="../media/image29.png"/><Relationship Id="rId4" Type="http://schemas.openxmlformats.org/officeDocument/2006/relationships/image" Target="../media/image27.png"/><Relationship Id="rId9" Type="http://schemas.openxmlformats.org/officeDocument/2006/relationships/image" Target="../media/image45.png"/><Relationship Id="rId22" Type="http://schemas.openxmlformats.org/officeDocument/2006/relationships/image" Target="../media/image57.png"/></Relationships>
</file>

<file path=ppt/slides/_rels/slide33.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36.png"/><Relationship Id="rId18" Type="http://schemas.openxmlformats.org/officeDocument/2006/relationships/image" Target="../media/image390.png"/><Relationship Id="rId3" Type="http://schemas.openxmlformats.org/officeDocument/2006/relationships/notesSlide" Target="../notesSlides/notesSlide33.xml"/><Relationship Id="rId21" Type="http://schemas.openxmlformats.org/officeDocument/2006/relationships/image" Target="../media/image48.png"/><Relationship Id="rId7" Type="http://schemas.openxmlformats.org/officeDocument/2006/relationships/image" Target="../media/image43.png"/><Relationship Id="rId12" Type="http://schemas.openxmlformats.org/officeDocument/2006/relationships/image" Target="../media/image35.png"/><Relationship Id="rId2" Type="http://schemas.openxmlformats.org/officeDocument/2006/relationships/slideLayout" Target="../slideLayouts/slideLayout2.xml"/><Relationship Id="rId20" Type="http://schemas.openxmlformats.org/officeDocument/2006/relationships/image" Target="../media/image37.png"/><Relationship Id="rId1" Type="http://schemas.openxmlformats.org/officeDocument/2006/relationships/tags" Target="../tags/tag27.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34.png"/><Relationship Id="rId10" Type="http://schemas.openxmlformats.org/officeDocument/2006/relationships/image" Target="../media/image46.png"/><Relationship Id="rId19" Type="http://schemas.openxmlformats.org/officeDocument/2006/relationships/image" Target="../media/image29.png"/><Relationship Id="rId4" Type="http://schemas.openxmlformats.org/officeDocument/2006/relationships/image" Target="../media/image27.png"/><Relationship Id="rId9" Type="http://schemas.openxmlformats.org/officeDocument/2006/relationships/image" Target="../media/image45.png"/><Relationship Id="rId22" Type="http://schemas.openxmlformats.org/officeDocument/2006/relationships/image" Target="../media/image5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notesSlide" Target="../notesSlides/notesSlide35.xml"/><Relationship Id="rId7" Type="http://schemas.openxmlformats.org/officeDocument/2006/relationships/image" Target="../media/image490.png"/><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image" Target="../media/image480.png"/><Relationship Id="rId11" Type="http://schemas.openxmlformats.org/officeDocument/2006/relationships/image" Target="../media/image530.png"/><Relationship Id="rId5" Type="http://schemas.openxmlformats.org/officeDocument/2006/relationships/image" Target="../media/image470.png"/><Relationship Id="rId10" Type="http://schemas.openxmlformats.org/officeDocument/2006/relationships/image" Target="../media/image520.png"/><Relationship Id="rId4" Type="http://schemas.openxmlformats.org/officeDocument/2006/relationships/image" Target="../media/image460.png"/><Relationship Id="rId9" Type="http://schemas.openxmlformats.org/officeDocument/2006/relationships/image" Target="../media/image510.png"/></Relationships>
</file>

<file path=ppt/slides/_rels/slide36.xml.rels><?xml version="1.0" encoding="UTF-8" standalone="yes"?>
<Relationships xmlns="http://schemas.openxmlformats.org/package/2006/relationships"><Relationship Id="rId13" Type="http://schemas.openxmlformats.org/officeDocument/2006/relationships/image" Target="../media/image370.png"/><Relationship Id="rId18" Type="http://schemas.openxmlformats.org/officeDocument/2006/relationships/image" Target="../media/image390.png"/><Relationship Id="rId3" Type="http://schemas.openxmlformats.org/officeDocument/2006/relationships/notesSlide" Target="../notesSlides/notesSlide36.xml"/><Relationship Id="rId21" Type="http://schemas.openxmlformats.org/officeDocument/2006/relationships/image" Target="../media/image61.png"/><Relationship Id="rId2" Type="http://schemas.openxmlformats.org/officeDocument/2006/relationships/slideLayout" Target="../slideLayouts/slideLayout2.xml"/><Relationship Id="rId16" Type="http://schemas.openxmlformats.org/officeDocument/2006/relationships/image" Target="../media/image271.png"/><Relationship Id="rId20" Type="http://schemas.openxmlformats.org/officeDocument/2006/relationships/image" Target="../media/image400.png"/><Relationship Id="rId1" Type="http://schemas.openxmlformats.org/officeDocument/2006/relationships/tags" Target="../tags/tag29.xml"/><Relationship Id="rId15" Type="http://schemas.openxmlformats.org/officeDocument/2006/relationships/image" Target="../media/image350.png"/><Relationship Id="rId19" Type="http://schemas.openxmlformats.org/officeDocument/2006/relationships/image" Target="../media/image380.png"/><Relationship Id="rId4" Type="http://schemas.openxmlformats.org/officeDocument/2006/relationships/image" Target="../media/image60.png"/><Relationship Id="rId14" Type="http://schemas.openxmlformats.org/officeDocument/2006/relationships/image" Target="../media/image340.png"/><Relationship Id="rId22" Type="http://schemas.openxmlformats.org/officeDocument/2006/relationships/image" Target="../media/image5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580.png"/><Relationship Id="rId3" Type="http://schemas.openxmlformats.org/officeDocument/2006/relationships/notesSlide" Target="../notesSlides/notesSlide38.xml"/><Relationship Id="rId7" Type="http://schemas.openxmlformats.org/officeDocument/2006/relationships/image" Target="../media/image65.png"/><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 Id="rId9" Type="http://schemas.openxmlformats.org/officeDocument/2006/relationships/image" Target="../media/image590.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4.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5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5.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1524000" y="1122363"/>
            <a:ext cx="9144000" cy="2387600"/>
          </a:xfrm>
        </p:spPr>
        <p:txBody>
          <a:bodyPr>
            <a:normAutofit/>
          </a:bodyPr>
          <a:lstStyle/>
          <a:p>
            <a:r>
              <a:rPr lang="en-US" altLang="zh-CN" sz="5400" dirty="0">
                <a:latin typeface="Calibri Light" panose="020F0302020204030204" pitchFamily="34" charset="0"/>
                <a:cs typeface="Calibri Light" panose="020F0302020204030204" pitchFamily="34" charset="0"/>
              </a:rPr>
              <a:t>Verifying Optimizations of Concurrent Programs </a:t>
            </a:r>
            <a:br>
              <a:rPr lang="en-US" altLang="zh-CN" sz="5400" dirty="0">
                <a:latin typeface="Calibri Light" panose="020F0302020204030204" pitchFamily="34" charset="0"/>
                <a:cs typeface="Calibri Light" panose="020F0302020204030204" pitchFamily="34" charset="0"/>
              </a:rPr>
            </a:br>
            <a:r>
              <a:rPr lang="en-US" altLang="zh-CN" sz="5400" dirty="0">
                <a:latin typeface="Calibri Light" panose="020F0302020204030204" pitchFamily="34" charset="0"/>
                <a:cs typeface="Calibri Light" panose="020F0302020204030204" pitchFamily="34" charset="0"/>
              </a:rPr>
              <a:t>in the Promising Semantics</a:t>
            </a:r>
            <a:endParaRPr lang="zh-CN" altLang="en-US" sz="5400" dirty="0">
              <a:latin typeface="Calibri Light" panose="020F0302020204030204" pitchFamily="34" charset="0"/>
              <a:cs typeface="Calibri Light" panose="020F0302020204030204" pitchFamily="34" charset="0"/>
            </a:endParaRPr>
          </a:p>
        </p:txBody>
      </p:sp>
      <p:sp>
        <p:nvSpPr>
          <p:cNvPr id="5" name="副标题 2">
            <a:extLst>
              <a:ext uri="{FF2B5EF4-FFF2-40B4-BE49-F238E27FC236}">
                <a16:creationId xmlns:a16="http://schemas.microsoft.com/office/drawing/2014/main" id="{DFEE5AB1-8EDE-49B3-82E2-D250E375C68F}"/>
              </a:ext>
            </a:extLst>
          </p:cNvPr>
          <p:cNvSpPr>
            <a:spLocks noGrp="1"/>
          </p:cNvSpPr>
          <p:nvPr>
            <p:ph type="subTitle" idx="1"/>
          </p:nvPr>
        </p:nvSpPr>
        <p:spPr>
          <a:xfrm>
            <a:off x="2171008" y="4047375"/>
            <a:ext cx="7899400" cy="2042160"/>
          </a:xfrm>
        </p:spPr>
        <p:txBody>
          <a:bodyPr>
            <a:normAutofit/>
          </a:bodyPr>
          <a:lstStyle/>
          <a:p>
            <a:r>
              <a:rPr lang="en-US" altLang="zh-CN" sz="3200" u="sng" dirty="0" smtClean="0">
                <a:latin typeface="Calibri" panose="020F0502020204030204" pitchFamily="34" charset="0"/>
                <a:cs typeface="Calibri" panose="020F0502020204030204" pitchFamily="34" charset="0"/>
              </a:rPr>
              <a:t>Junpeng Zha</a:t>
            </a:r>
            <a:r>
              <a:rPr lang="en-US" altLang="zh-CN" sz="3200" dirty="0" smtClean="0">
                <a:latin typeface="Calibri" panose="020F0502020204030204" pitchFamily="34" charset="0"/>
                <a:cs typeface="Calibri" panose="020F0502020204030204" pitchFamily="34" charset="0"/>
              </a:rPr>
              <a:t>, </a:t>
            </a:r>
            <a:r>
              <a:rPr lang="en-US" altLang="zh-CN" sz="3200" dirty="0" err="1" smtClean="0">
                <a:latin typeface="Calibri" panose="020F0502020204030204" pitchFamily="34" charset="0"/>
                <a:cs typeface="Calibri" panose="020F0502020204030204" pitchFamily="34" charset="0"/>
              </a:rPr>
              <a:t>Hongjin</a:t>
            </a:r>
            <a:r>
              <a:rPr lang="en-US" altLang="zh-CN" sz="3200" dirty="0" smtClean="0">
                <a:latin typeface="Calibri" panose="020F0502020204030204" pitchFamily="34" charset="0"/>
                <a:cs typeface="Calibri" panose="020F0502020204030204" pitchFamily="34" charset="0"/>
              </a:rPr>
              <a:t> </a:t>
            </a:r>
            <a:r>
              <a:rPr lang="en-US" altLang="zh-CN" sz="3200" dirty="0">
                <a:latin typeface="Calibri" panose="020F0502020204030204" pitchFamily="34" charset="0"/>
                <a:cs typeface="Calibri" panose="020F0502020204030204" pitchFamily="34" charset="0"/>
              </a:rPr>
              <a:t>Liang and </a:t>
            </a:r>
            <a:r>
              <a:rPr lang="en-US" altLang="zh-CN" sz="3200" dirty="0" err="1">
                <a:latin typeface="Calibri" panose="020F0502020204030204" pitchFamily="34" charset="0"/>
                <a:cs typeface="Calibri" panose="020F0502020204030204" pitchFamily="34" charset="0"/>
              </a:rPr>
              <a:t>Xinyu</a:t>
            </a:r>
            <a:r>
              <a:rPr lang="en-US" altLang="zh-CN" sz="3200" dirty="0">
                <a:latin typeface="Calibri" panose="020F0502020204030204" pitchFamily="34" charset="0"/>
                <a:cs typeface="Calibri" panose="020F0502020204030204" pitchFamily="34" charset="0"/>
              </a:rPr>
              <a:t> Feng</a:t>
            </a:r>
          </a:p>
          <a:p>
            <a:r>
              <a:rPr lang="en-US" altLang="zh-CN" sz="3200" dirty="0">
                <a:latin typeface="Calibri" panose="020F0502020204030204" pitchFamily="34" charset="0"/>
                <a:cs typeface="Calibri" panose="020F0502020204030204" pitchFamily="34" charset="0"/>
              </a:rPr>
              <a:t>Nanjing University</a:t>
            </a:r>
          </a:p>
        </p:txBody>
      </p:sp>
    </p:spTree>
    <p:extLst>
      <p:ext uri="{BB962C8B-B14F-4D97-AF65-F5344CB8AC3E}">
        <p14:creationId xmlns:p14="http://schemas.microsoft.com/office/powerpoint/2010/main" val="1400380386"/>
      </p:ext>
    </p:extLst>
  </p:cSld>
  <p:clrMapOvr>
    <a:masterClrMapping/>
  </p:clrMapOvr>
  <mc:AlternateContent xmlns:mc="http://schemas.openxmlformats.org/markup-compatibility/2006" xmlns:p14="http://schemas.microsoft.com/office/powerpoint/2010/main">
    <mc:Choice Requires="p14">
      <p:transition spd="slow" p14:dur="2000" advTm="10141"/>
    </mc:Choice>
    <mc:Fallback xmlns="">
      <p:transition spd="slow" advTm="1014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254760" y="269875"/>
            <a:ext cx="9789160"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Overview of PS</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p:grpSp>
        <p:nvGrpSpPr>
          <p:cNvPr id="5" name="组合 4"/>
          <p:cNvGrpSpPr/>
          <p:nvPr/>
        </p:nvGrpSpPr>
        <p:grpSpPr>
          <a:xfrm>
            <a:off x="527054" y="3590926"/>
            <a:ext cx="5768971" cy="3138190"/>
            <a:chOff x="514354" y="3438526"/>
            <a:chExt cx="5768971" cy="3138190"/>
          </a:xfrm>
        </p:grpSpPr>
        <p:sp>
          <p:nvSpPr>
            <p:cNvPr id="6" name="矩形 5"/>
            <p:cNvSpPr/>
            <p:nvPr/>
          </p:nvSpPr>
          <p:spPr>
            <a:xfrm>
              <a:off x="514354" y="3438526"/>
              <a:ext cx="5768971" cy="31381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flipV="1">
              <a:off x="1372413" y="3724276"/>
              <a:ext cx="0" cy="23907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71655" y="3512931"/>
              <a:ext cx="689612" cy="461665"/>
            </a:xfrm>
            <a:prstGeom prst="rect">
              <a:avLst/>
            </a:prstGeom>
          </p:spPr>
          <p:txBody>
            <a:bodyPr wrap="none">
              <a:spAutoFit/>
            </a:bodyPr>
            <a:lstStyle/>
            <a:p>
              <a:r>
                <a:rPr lang="en-US" altLang="zh-CN" sz="2400" dirty="0" smtClean="0">
                  <a:solidFill>
                    <a:srgbClr val="0000FF"/>
                  </a:solidFill>
                  <a:latin typeface="Calibri" panose="020F0502020204030204" pitchFamily="34" charset="0"/>
                  <a:cs typeface="Calibri" panose="020F0502020204030204" pitchFamily="34" charset="0"/>
                </a:rPr>
                <a:t>Loc.</a:t>
              </a:r>
              <a:endParaRPr lang="zh-CN" altLang="en-US" sz="2400" dirty="0">
                <a:solidFill>
                  <a:srgbClr val="0000FF"/>
                </a:solidFill>
                <a:latin typeface="Calibri" panose="020F0502020204030204" pitchFamily="34" charset="0"/>
                <a:cs typeface="Calibri" panose="020F0502020204030204" pitchFamily="34" charset="0"/>
              </a:endParaRPr>
            </a:p>
          </p:txBody>
        </p:sp>
        <p:sp>
          <p:nvSpPr>
            <p:cNvPr id="9" name="文本框 8"/>
            <p:cNvSpPr txBox="1"/>
            <p:nvPr/>
          </p:nvSpPr>
          <p:spPr>
            <a:xfrm>
              <a:off x="924228" y="4190936"/>
              <a:ext cx="341354" cy="46166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x</a:t>
              </a:r>
              <a:endParaRPr lang="zh-CN" altLang="en-US" sz="2400" dirty="0">
                <a:latin typeface="Arial" panose="020B0604020202020204" pitchFamily="34" charset="0"/>
                <a:cs typeface="Arial" panose="020B0604020202020204" pitchFamily="34" charset="0"/>
              </a:endParaRPr>
            </a:p>
          </p:txBody>
        </p:sp>
        <p:sp>
          <p:nvSpPr>
            <p:cNvPr id="10" name="文本框 9"/>
            <p:cNvSpPr txBox="1"/>
            <p:nvPr/>
          </p:nvSpPr>
          <p:spPr>
            <a:xfrm>
              <a:off x="924228" y="5313965"/>
              <a:ext cx="341354" cy="46166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y</a:t>
              </a:r>
              <a:endParaRPr lang="zh-CN" altLang="en-US" sz="2400" dirty="0">
                <a:latin typeface="Arial" panose="020B0604020202020204" pitchFamily="34" charset="0"/>
                <a:cs typeface="Arial" panose="020B0604020202020204" pitchFamily="34" charset="0"/>
              </a:endParaRPr>
            </a:p>
          </p:txBody>
        </p:sp>
        <p:sp>
          <p:nvSpPr>
            <p:cNvPr id="11" name="圆角矩形 10"/>
            <p:cNvSpPr/>
            <p:nvPr/>
          </p:nvSpPr>
          <p:spPr>
            <a:xfrm>
              <a:off x="1448350" y="4229036"/>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Arial" panose="020B0604020202020204" pitchFamily="34" charset="0"/>
                  <a:cs typeface="Arial" panose="020B0604020202020204" pitchFamily="34" charset="0"/>
                </a:rPr>
                <a:t>0</a:t>
              </a:r>
              <a:endParaRPr lang="zh-CN" altLang="en-US" sz="2400" dirty="0"/>
            </a:p>
          </p:txBody>
        </p:sp>
        <p:sp>
          <p:nvSpPr>
            <p:cNvPr id="12" name="圆角矩形 11"/>
            <p:cNvSpPr/>
            <p:nvPr/>
          </p:nvSpPr>
          <p:spPr>
            <a:xfrm>
              <a:off x="1448350" y="5313965"/>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Arial" panose="020B0604020202020204" pitchFamily="34" charset="0"/>
                  <a:cs typeface="Arial" panose="020B0604020202020204" pitchFamily="34" charset="0"/>
                </a:rPr>
                <a:t>0</a:t>
              </a:r>
              <a:endParaRPr lang="zh-CN" altLang="en-US" sz="2400" dirty="0"/>
            </a:p>
          </p:txBody>
        </p:sp>
        <p:cxnSp>
          <p:nvCxnSpPr>
            <p:cNvPr id="13" name="直接箭头连接符 12"/>
            <p:cNvCxnSpPr/>
            <p:nvPr/>
          </p:nvCxnSpPr>
          <p:spPr>
            <a:xfrm>
              <a:off x="1363177" y="6115050"/>
              <a:ext cx="423406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矩形 13"/>
            <p:cNvSpPr/>
            <p:nvPr/>
          </p:nvSpPr>
          <p:spPr>
            <a:xfrm>
              <a:off x="4544559" y="6096000"/>
              <a:ext cx="1575239" cy="461665"/>
            </a:xfrm>
            <a:prstGeom prst="rect">
              <a:avLst/>
            </a:prstGeom>
          </p:spPr>
          <p:txBody>
            <a:bodyPr wrap="none">
              <a:spAutoFit/>
            </a:bodyPr>
            <a:lstStyle/>
            <a:p>
              <a:r>
                <a:rPr lang="en-US" altLang="zh-CN" sz="2400" dirty="0" smtClean="0">
                  <a:solidFill>
                    <a:schemeClr val="accent2">
                      <a:lumMod val="75000"/>
                    </a:schemeClr>
                  </a:solidFill>
                  <a:latin typeface="Calibri" panose="020F0502020204030204" pitchFamily="34" charset="0"/>
                  <a:cs typeface="Calibri" panose="020F0502020204030204" pitchFamily="34" charset="0"/>
                </a:rPr>
                <a:t>Timestamp</a:t>
              </a:r>
              <a:endParaRPr lang="zh-CN" altLang="en-US" sz="2400" dirty="0">
                <a:solidFill>
                  <a:schemeClr val="accent2">
                    <a:lumMod val="75000"/>
                  </a:schemeClr>
                </a:solidFill>
                <a:latin typeface="Calibri" panose="020F0502020204030204" pitchFamily="34" charset="0"/>
                <a:cs typeface="Calibri" panose="020F0502020204030204" pitchFamily="34" charset="0"/>
              </a:endParaRPr>
            </a:p>
          </p:txBody>
        </p:sp>
      </p:grpSp>
      <p:sp>
        <p:nvSpPr>
          <p:cNvPr id="15" name="文本框 14"/>
          <p:cNvSpPr txBox="1"/>
          <p:nvPr/>
        </p:nvSpPr>
        <p:spPr>
          <a:xfrm>
            <a:off x="514349" y="1320474"/>
            <a:ext cx="8716710" cy="523220"/>
          </a:xfrm>
          <a:prstGeom prst="rect">
            <a:avLst/>
          </a:prstGeom>
          <a:noFill/>
        </p:spPr>
        <p:txBody>
          <a:bodyPr wrap="square" rtlCol="0">
            <a:spAutoFit/>
          </a:bodyPr>
          <a:lstStyle/>
          <a:p>
            <a:pPr marL="285750" indent="-285750">
              <a:buFont typeface="Arial" panose="020B0604020202020204" pitchFamily="34" charset="0"/>
              <a:buChar char="•"/>
            </a:pPr>
            <a:r>
              <a:rPr lang="en-US" altLang="zh-CN" sz="2800" b="1" dirty="0" smtClean="0">
                <a:latin typeface="Calibri" panose="020F0502020204030204" pitchFamily="34" charset="0"/>
                <a:cs typeface="Calibri" panose="020F0502020204030204" pitchFamily="34" charset="0"/>
              </a:rPr>
              <a:t>Memory</a:t>
            </a:r>
            <a:r>
              <a:rPr lang="en-US" altLang="zh-CN" sz="2800" dirty="0" smtClean="0">
                <a:latin typeface="Calibri" panose="020F0502020204030204" pitchFamily="34" charset="0"/>
                <a:cs typeface="Calibri" panose="020F0502020204030204" pitchFamily="34" charset="0"/>
              </a:rPr>
              <a:t>: all </a:t>
            </a:r>
            <a:r>
              <a:rPr lang="en-US" altLang="zh-CN" sz="2800" dirty="0" smtClean="0">
                <a:solidFill>
                  <a:srgbClr val="C00000"/>
                </a:solidFill>
                <a:latin typeface="Calibri" panose="020F0502020204030204" pitchFamily="34" charset="0"/>
                <a:cs typeface="Calibri" panose="020F0502020204030204" pitchFamily="34" charset="0"/>
              </a:rPr>
              <a:t>historical</a:t>
            </a:r>
            <a:r>
              <a:rPr lang="en-US" altLang="zh-CN" sz="2800" dirty="0" smtClean="0">
                <a:latin typeface="Calibri" panose="020F0502020204030204" pitchFamily="34" charset="0"/>
                <a:cs typeface="Calibri" panose="020F0502020204030204" pitchFamily="34" charset="0"/>
              </a:rPr>
              <a:t> writes as timestamped messages</a:t>
            </a:r>
            <a:endParaRPr lang="zh-CN" altLang="en-US" sz="2800" dirty="0">
              <a:latin typeface="Calibri" panose="020F0502020204030204" pitchFamily="34" charset="0"/>
              <a:cs typeface="Calibri" panose="020F0502020204030204" pitchFamily="34" charset="0"/>
            </a:endParaRPr>
          </a:p>
        </p:txBody>
      </p:sp>
      <p:grpSp>
        <p:nvGrpSpPr>
          <p:cNvPr id="16" name="组合 15"/>
          <p:cNvGrpSpPr/>
          <p:nvPr/>
        </p:nvGrpSpPr>
        <p:grpSpPr>
          <a:xfrm>
            <a:off x="2157730" y="3555378"/>
            <a:ext cx="1962391" cy="725270"/>
            <a:chOff x="5220277" y="4897882"/>
            <a:chExt cx="1879663" cy="1298451"/>
          </a:xfrm>
        </p:grpSpPr>
        <p:sp>
          <p:nvSpPr>
            <p:cNvPr id="17" name="圆角矩形标注 16"/>
            <p:cNvSpPr/>
            <p:nvPr/>
          </p:nvSpPr>
          <p:spPr>
            <a:xfrm>
              <a:off x="5220277" y="4897882"/>
              <a:ext cx="1879663" cy="1298451"/>
            </a:xfrm>
            <a:prstGeom prst="wedgeRoundRectCallout">
              <a:avLst>
                <a:gd name="adj1" fmla="val -52631"/>
                <a:gd name="adj2" fmla="val 94142"/>
                <a:gd name="adj3" fmla="val 16667"/>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342044" y="4905747"/>
              <a:ext cx="1757896" cy="1267327"/>
            </a:xfrm>
            <a:prstGeom prst="rect">
              <a:avLst/>
            </a:prstGeom>
          </p:spPr>
          <p:txBody>
            <a:bodyPr wrap="square">
              <a:spAutoFit/>
            </a:bodyPr>
            <a:lstStyle/>
            <a:p>
              <a:pPr>
                <a:spcAft>
                  <a:spcPts val="600"/>
                </a:spcAft>
              </a:pPr>
              <a:r>
                <a:rPr lang="en-US" altLang="zh-CN" sz="2000" dirty="0" smtClean="0">
                  <a:latin typeface="Calibri" panose="020F0502020204030204" pitchFamily="34" charset="0"/>
                  <a:cs typeface="Calibri" panose="020F0502020204030204" pitchFamily="34" charset="0"/>
                </a:rPr>
                <a:t>Initial message on location</a:t>
              </a:r>
              <a:r>
                <a:rPr lang="en-US" altLang="zh-CN" sz="2000" dirty="0" smtClean="0"/>
                <a:t> </a:t>
              </a:r>
              <a:r>
                <a:rPr lang="en-US" altLang="zh-CN" sz="2000" dirty="0" smtClean="0">
                  <a:latin typeface="Arial" panose="020B0604020202020204" pitchFamily="34" charset="0"/>
                  <a:cs typeface="Arial" panose="020B0604020202020204" pitchFamily="34" charset="0"/>
                </a:rPr>
                <a:t>x</a:t>
              </a:r>
              <a:endParaRPr lang="zh-CN" altLang="en-US" sz="2000" dirty="0" smtClean="0">
                <a:latin typeface="Arial" panose="020B0604020202020204" pitchFamily="34" charset="0"/>
                <a:cs typeface="Arial" panose="020B0604020202020204" pitchFamily="34" charset="0"/>
              </a:endParaRPr>
            </a:p>
          </p:txBody>
        </p:sp>
      </p:grpSp>
      <p:grpSp>
        <p:nvGrpSpPr>
          <p:cNvPr id="19" name="组合 18"/>
          <p:cNvGrpSpPr/>
          <p:nvPr/>
        </p:nvGrpSpPr>
        <p:grpSpPr>
          <a:xfrm>
            <a:off x="7409853" y="3665331"/>
            <a:ext cx="955319" cy="1460784"/>
            <a:chOff x="7409853" y="3665331"/>
            <a:chExt cx="955319" cy="1460784"/>
          </a:xfrm>
        </p:grpSpPr>
        <p:sp>
          <p:nvSpPr>
            <p:cNvPr id="20" name="矩形 19"/>
            <p:cNvSpPr/>
            <p:nvPr/>
          </p:nvSpPr>
          <p:spPr>
            <a:xfrm>
              <a:off x="7409853" y="3665331"/>
              <a:ext cx="944489" cy="461665"/>
            </a:xfrm>
            <a:prstGeom prst="rect">
              <a:avLst/>
            </a:prstGeom>
          </p:spPr>
          <p:txBody>
            <a:bodyPr wrap="none">
              <a:spAutoFit/>
            </a:bodyPr>
            <a:lstStyle/>
            <a:p>
              <a:r>
                <a:rPr lang="en-US" altLang="zh-CN" sz="2400" dirty="0">
                  <a:latin typeface="Arial" panose="020B0604020202020204" pitchFamily="34" charset="0"/>
                  <a:cs typeface="Arial" panose="020B0604020202020204" pitchFamily="34" charset="0"/>
                </a:rPr>
                <a:t>x</a:t>
              </a:r>
              <a:r>
                <a:rPr lang="en-US" altLang="zh-CN" sz="2400" dirty="0" smtClean="0">
                  <a:latin typeface="Arial" panose="020B0604020202020204" pitchFamily="34" charset="0"/>
                  <a:cs typeface="Arial" panose="020B0604020202020204" pitchFamily="34" charset="0"/>
                </a:rPr>
                <a:t> = 1;</a:t>
              </a:r>
              <a:endParaRPr lang="zh-CN" altLang="en-US" sz="2400" dirty="0">
                <a:latin typeface="Arial" panose="020B0604020202020204" pitchFamily="34" charset="0"/>
                <a:cs typeface="Arial" panose="020B0604020202020204" pitchFamily="34" charset="0"/>
              </a:endParaRPr>
            </a:p>
          </p:txBody>
        </p:sp>
        <p:sp>
          <p:nvSpPr>
            <p:cNvPr id="21" name="矩形 20"/>
            <p:cNvSpPr/>
            <p:nvPr/>
          </p:nvSpPr>
          <p:spPr>
            <a:xfrm>
              <a:off x="7420683" y="4150603"/>
              <a:ext cx="944489" cy="461665"/>
            </a:xfrm>
            <a:prstGeom prst="rect">
              <a:avLst/>
            </a:prstGeom>
          </p:spPr>
          <p:txBody>
            <a:bodyPr wrap="none">
              <a:spAutoFit/>
            </a:bodyPr>
            <a:lstStyle/>
            <a:p>
              <a:r>
                <a:rPr lang="en-US" altLang="zh-CN" sz="2400" dirty="0">
                  <a:latin typeface="Arial" panose="020B0604020202020204" pitchFamily="34" charset="0"/>
                  <a:cs typeface="Arial" panose="020B0604020202020204" pitchFamily="34" charset="0"/>
                </a:rPr>
                <a:t>x</a:t>
              </a:r>
              <a:r>
                <a:rPr lang="en-US" altLang="zh-CN" sz="2400" dirty="0" smtClean="0">
                  <a:latin typeface="Arial" panose="020B0604020202020204" pitchFamily="34" charset="0"/>
                  <a:cs typeface="Arial" panose="020B0604020202020204" pitchFamily="34" charset="0"/>
                </a:rPr>
                <a:t> = 3;</a:t>
              </a:r>
              <a:endParaRPr lang="zh-CN" altLang="en-US" sz="2400" dirty="0">
                <a:latin typeface="Arial" panose="020B0604020202020204" pitchFamily="34" charset="0"/>
                <a:cs typeface="Arial" panose="020B0604020202020204" pitchFamily="34" charset="0"/>
              </a:endParaRPr>
            </a:p>
          </p:txBody>
        </p:sp>
        <p:sp>
          <p:nvSpPr>
            <p:cNvPr id="22" name="矩形 21"/>
            <p:cNvSpPr/>
            <p:nvPr/>
          </p:nvSpPr>
          <p:spPr>
            <a:xfrm>
              <a:off x="7420683" y="4664450"/>
              <a:ext cx="944489" cy="461665"/>
            </a:xfrm>
            <a:prstGeom prst="rect">
              <a:avLst/>
            </a:prstGeom>
          </p:spPr>
          <p:txBody>
            <a:bodyPr wrap="none">
              <a:spAutoFit/>
            </a:bodyPr>
            <a:lstStyle/>
            <a:p>
              <a:r>
                <a:rPr lang="en-US" altLang="zh-CN" sz="2400" dirty="0" smtClean="0">
                  <a:latin typeface="Arial" panose="020B0604020202020204" pitchFamily="34" charset="0"/>
                  <a:cs typeface="Arial" panose="020B0604020202020204" pitchFamily="34" charset="0"/>
                </a:rPr>
                <a:t>y = 5;</a:t>
              </a:r>
              <a:endParaRPr lang="zh-CN" altLang="en-US" sz="2400" dirty="0">
                <a:latin typeface="Arial" panose="020B0604020202020204" pitchFamily="34" charset="0"/>
                <a:cs typeface="Arial" panose="020B0604020202020204" pitchFamily="34" charset="0"/>
              </a:endParaRPr>
            </a:p>
          </p:txBody>
        </p:sp>
      </p:grpSp>
      <p:cxnSp>
        <p:nvCxnSpPr>
          <p:cNvPr id="23" name="直接箭头连接符 22"/>
          <p:cNvCxnSpPr/>
          <p:nvPr/>
        </p:nvCxnSpPr>
        <p:spPr>
          <a:xfrm>
            <a:off x="7160274" y="3665331"/>
            <a:ext cx="327991"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756353484"/>
      </p:ext>
    </p:extLst>
  </p:cSld>
  <p:clrMapOvr>
    <a:masterClrMapping/>
  </p:clrMapOvr>
  <mc:AlternateContent xmlns:mc="http://schemas.openxmlformats.org/markup-compatibility/2006" xmlns:p14="http://schemas.microsoft.com/office/powerpoint/2010/main">
    <mc:Choice Requires="p14">
      <p:transition spd="slow" p14:dur="2000" advTm="14991"/>
    </mc:Choice>
    <mc:Fallback xmlns="">
      <p:transition spd="slow" advTm="149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254760" y="269875"/>
            <a:ext cx="9789160"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Overview of PS</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p:grpSp>
        <p:nvGrpSpPr>
          <p:cNvPr id="5" name="组合 4"/>
          <p:cNvGrpSpPr/>
          <p:nvPr/>
        </p:nvGrpSpPr>
        <p:grpSpPr>
          <a:xfrm>
            <a:off x="527054" y="3590926"/>
            <a:ext cx="5768971" cy="3138190"/>
            <a:chOff x="514354" y="3438526"/>
            <a:chExt cx="5768971" cy="3138190"/>
          </a:xfrm>
        </p:grpSpPr>
        <p:sp>
          <p:nvSpPr>
            <p:cNvPr id="6" name="矩形 5"/>
            <p:cNvSpPr/>
            <p:nvPr/>
          </p:nvSpPr>
          <p:spPr>
            <a:xfrm>
              <a:off x="514354" y="3438526"/>
              <a:ext cx="5768971" cy="31381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flipV="1">
              <a:off x="1372413" y="3724276"/>
              <a:ext cx="0" cy="23907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71655" y="3512931"/>
              <a:ext cx="689612" cy="461665"/>
            </a:xfrm>
            <a:prstGeom prst="rect">
              <a:avLst/>
            </a:prstGeom>
          </p:spPr>
          <p:txBody>
            <a:bodyPr wrap="none">
              <a:spAutoFit/>
            </a:bodyPr>
            <a:lstStyle/>
            <a:p>
              <a:r>
                <a:rPr lang="en-US" altLang="zh-CN" sz="2400" dirty="0" smtClean="0">
                  <a:solidFill>
                    <a:srgbClr val="0000FF"/>
                  </a:solidFill>
                  <a:latin typeface="Calibri" panose="020F0502020204030204" pitchFamily="34" charset="0"/>
                  <a:cs typeface="Calibri" panose="020F0502020204030204" pitchFamily="34" charset="0"/>
                </a:rPr>
                <a:t>Loc.</a:t>
              </a:r>
              <a:endParaRPr lang="zh-CN" altLang="en-US" sz="2400" dirty="0">
                <a:solidFill>
                  <a:srgbClr val="0000FF"/>
                </a:solidFill>
                <a:latin typeface="Calibri" panose="020F0502020204030204" pitchFamily="34" charset="0"/>
                <a:cs typeface="Calibri" panose="020F0502020204030204" pitchFamily="34" charset="0"/>
              </a:endParaRPr>
            </a:p>
          </p:txBody>
        </p:sp>
        <p:sp>
          <p:nvSpPr>
            <p:cNvPr id="9" name="文本框 8"/>
            <p:cNvSpPr txBox="1"/>
            <p:nvPr/>
          </p:nvSpPr>
          <p:spPr>
            <a:xfrm>
              <a:off x="924228" y="4190936"/>
              <a:ext cx="341354" cy="46166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x</a:t>
              </a:r>
              <a:endParaRPr lang="zh-CN" altLang="en-US" sz="2400" dirty="0">
                <a:latin typeface="Arial" panose="020B0604020202020204" pitchFamily="34" charset="0"/>
                <a:cs typeface="Arial" panose="020B0604020202020204" pitchFamily="34" charset="0"/>
              </a:endParaRPr>
            </a:p>
          </p:txBody>
        </p:sp>
        <p:sp>
          <p:nvSpPr>
            <p:cNvPr id="10" name="文本框 9"/>
            <p:cNvSpPr txBox="1"/>
            <p:nvPr/>
          </p:nvSpPr>
          <p:spPr>
            <a:xfrm>
              <a:off x="924228" y="5313965"/>
              <a:ext cx="341354" cy="46166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y</a:t>
              </a:r>
              <a:endParaRPr lang="zh-CN" altLang="en-US" sz="2400" dirty="0">
                <a:latin typeface="Arial" panose="020B0604020202020204" pitchFamily="34" charset="0"/>
                <a:cs typeface="Arial" panose="020B0604020202020204" pitchFamily="34" charset="0"/>
              </a:endParaRPr>
            </a:p>
          </p:txBody>
        </p:sp>
        <p:sp>
          <p:nvSpPr>
            <p:cNvPr id="11" name="圆角矩形 10"/>
            <p:cNvSpPr/>
            <p:nvPr/>
          </p:nvSpPr>
          <p:spPr>
            <a:xfrm>
              <a:off x="1448350" y="4229036"/>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Arial" panose="020B0604020202020204" pitchFamily="34" charset="0"/>
                  <a:cs typeface="Arial" panose="020B0604020202020204" pitchFamily="34" charset="0"/>
                </a:rPr>
                <a:t>0</a:t>
              </a:r>
              <a:endParaRPr lang="zh-CN" altLang="en-US" sz="2400" dirty="0"/>
            </a:p>
          </p:txBody>
        </p:sp>
        <p:sp>
          <p:nvSpPr>
            <p:cNvPr id="12" name="圆角矩形 11"/>
            <p:cNvSpPr/>
            <p:nvPr/>
          </p:nvSpPr>
          <p:spPr>
            <a:xfrm>
              <a:off x="1448350" y="5313965"/>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Arial" panose="020B0604020202020204" pitchFamily="34" charset="0"/>
                  <a:cs typeface="Arial" panose="020B0604020202020204" pitchFamily="34" charset="0"/>
                </a:rPr>
                <a:t>0</a:t>
              </a:r>
              <a:endParaRPr lang="zh-CN" altLang="en-US" sz="2400" dirty="0"/>
            </a:p>
          </p:txBody>
        </p:sp>
        <p:cxnSp>
          <p:nvCxnSpPr>
            <p:cNvPr id="13" name="直接箭头连接符 12"/>
            <p:cNvCxnSpPr/>
            <p:nvPr/>
          </p:nvCxnSpPr>
          <p:spPr>
            <a:xfrm>
              <a:off x="1363177" y="6115050"/>
              <a:ext cx="423406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矩形 13"/>
            <p:cNvSpPr/>
            <p:nvPr/>
          </p:nvSpPr>
          <p:spPr>
            <a:xfrm>
              <a:off x="4544559" y="6096000"/>
              <a:ext cx="1575239" cy="461665"/>
            </a:xfrm>
            <a:prstGeom prst="rect">
              <a:avLst/>
            </a:prstGeom>
          </p:spPr>
          <p:txBody>
            <a:bodyPr wrap="none">
              <a:spAutoFit/>
            </a:bodyPr>
            <a:lstStyle/>
            <a:p>
              <a:r>
                <a:rPr lang="en-US" altLang="zh-CN" sz="2400" dirty="0" smtClean="0">
                  <a:solidFill>
                    <a:schemeClr val="accent2">
                      <a:lumMod val="75000"/>
                    </a:schemeClr>
                  </a:solidFill>
                  <a:latin typeface="Calibri" panose="020F0502020204030204" pitchFamily="34" charset="0"/>
                  <a:cs typeface="Calibri" panose="020F0502020204030204" pitchFamily="34" charset="0"/>
                </a:rPr>
                <a:t>Timestamp</a:t>
              </a:r>
              <a:endParaRPr lang="zh-CN" altLang="en-US" sz="2400" dirty="0">
                <a:solidFill>
                  <a:schemeClr val="accent2">
                    <a:lumMod val="75000"/>
                  </a:schemeClr>
                </a:solidFill>
                <a:latin typeface="Calibri" panose="020F0502020204030204" pitchFamily="34" charset="0"/>
                <a:cs typeface="Calibri" panose="020F0502020204030204" pitchFamily="34" charset="0"/>
              </a:endParaRPr>
            </a:p>
          </p:txBody>
        </p:sp>
      </p:grpSp>
      <p:grpSp>
        <p:nvGrpSpPr>
          <p:cNvPr id="15" name="组合 14"/>
          <p:cNvGrpSpPr/>
          <p:nvPr/>
        </p:nvGrpSpPr>
        <p:grpSpPr>
          <a:xfrm>
            <a:off x="7409853" y="3665331"/>
            <a:ext cx="955319" cy="1460784"/>
            <a:chOff x="7409853" y="3665331"/>
            <a:chExt cx="955319" cy="1460784"/>
          </a:xfrm>
        </p:grpSpPr>
        <p:sp>
          <p:nvSpPr>
            <p:cNvPr id="16" name="矩形 15"/>
            <p:cNvSpPr/>
            <p:nvPr/>
          </p:nvSpPr>
          <p:spPr>
            <a:xfrm>
              <a:off x="7409853" y="3665331"/>
              <a:ext cx="944489" cy="461665"/>
            </a:xfrm>
            <a:prstGeom prst="rect">
              <a:avLst/>
            </a:prstGeom>
          </p:spPr>
          <p:txBody>
            <a:bodyPr wrap="none">
              <a:spAutoFit/>
            </a:bodyPr>
            <a:lstStyle/>
            <a:p>
              <a:r>
                <a:rPr lang="en-US" altLang="zh-CN" sz="2400" dirty="0">
                  <a:latin typeface="Arial" panose="020B0604020202020204" pitchFamily="34" charset="0"/>
                  <a:cs typeface="Arial" panose="020B0604020202020204" pitchFamily="34" charset="0"/>
                </a:rPr>
                <a:t>x</a:t>
              </a:r>
              <a:r>
                <a:rPr lang="en-US" altLang="zh-CN" sz="2400" dirty="0" smtClean="0">
                  <a:latin typeface="Arial" panose="020B0604020202020204" pitchFamily="34" charset="0"/>
                  <a:cs typeface="Arial" panose="020B0604020202020204" pitchFamily="34" charset="0"/>
                </a:rPr>
                <a:t> = 1;</a:t>
              </a:r>
              <a:endParaRPr lang="zh-CN" altLang="en-US" sz="2400" dirty="0">
                <a:latin typeface="Arial" panose="020B0604020202020204" pitchFamily="34" charset="0"/>
                <a:cs typeface="Arial" panose="020B0604020202020204" pitchFamily="34" charset="0"/>
              </a:endParaRPr>
            </a:p>
          </p:txBody>
        </p:sp>
        <p:sp>
          <p:nvSpPr>
            <p:cNvPr id="17" name="矩形 16"/>
            <p:cNvSpPr/>
            <p:nvPr/>
          </p:nvSpPr>
          <p:spPr>
            <a:xfrm>
              <a:off x="7420683" y="4150603"/>
              <a:ext cx="944489" cy="461665"/>
            </a:xfrm>
            <a:prstGeom prst="rect">
              <a:avLst/>
            </a:prstGeom>
          </p:spPr>
          <p:txBody>
            <a:bodyPr wrap="none">
              <a:spAutoFit/>
            </a:bodyPr>
            <a:lstStyle/>
            <a:p>
              <a:r>
                <a:rPr lang="en-US" altLang="zh-CN" sz="2400" dirty="0">
                  <a:latin typeface="Arial" panose="020B0604020202020204" pitchFamily="34" charset="0"/>
                  <a:cs typeface="Arial" panose="020B0604020202020204" pitchFamily="34" charset="0"/>
                </a:rPr>
                <a:t>x</a:t>
              </a:r>
              <a:r>
                <a:rPr lang="en-US" altLang="zh-CN" sz="2400" dirty="0" smtClean="0">
                  <a:latin typeface="Arial" panose="020B0604020202020204" pitchFamily="34" charset="0"/>
                  <a:cs typeface="Arial" panose="020B0604020202020204" pitchFamily="34" charset="0"/>
                </a:rPr>
                <a:t> = 3;</a:t>
              </a:r>
              <a:endParaRPr lang="zh-CN" altLang="en-US" sz="2400" dirty="0">
                <a:latin typeface="Arial" panose="020B0604020202020204" pitchFamily="34" charset="0"/>
                <a:cs typeface="Arial" panose="020B0604020202020204" pitchFamily="34" charset="0"/>
              </a:endParaRPr>
            </a:p>
          </p:txBody>
        </p:sp>
        <p:sp>
          <p:nvSpPr>
            <p:cNvPr id="18" name="矩形 17"/>
            <p:cNvSpPr/>
            <p:nvPr/>
          </p:nvSpPr>
          <p:spPr>
            <a:xfrm>
              <a:off x="7420683" y="4664450"/>
              <a:ext cx="944489" cy="461665"/>
            </a:xfrm>
            <a:prstGeom prst="rect">
              <a:avLst/>
            </a:prstGeom>
          </p:spPr>
          <p:txBody>
            <a:bodyPr wrap="none">
              <a:spAutoFit/>
            </a:bodyPr>
            <a:lstStyle/>
            <a:p>
              <a:r>
                <a:rPr lang="en-US" altLang="zh-CN" sz="2400" dirty="0" smtClean="0">
                  <a:latin typeface="Arial" panose="020B0604020202020204" pitchFamily="34" charset="0"/>
                  <a:cs typeface="Arial" panose="020B0604020202020204" pitchFamily="34" charset="0"/>
                </a:rPr>
                <a:t>y = 5;</a:t>
              </a:r>
              <a:endParaRPr lang="zh-CN" altLang="en-US" sz="2400" dirty="0">
                <a:latin typeface="Arial" panose="020B0604020202020204" pitchFamily="34" charset="0"/>
                <a:cs typeface="Arial" panose="020B0604020202020204" pitchFamily="34" charset="0"/>
              </a:endParaRPr>
            </a:p>
          </p:txBody>
        </p:sp>
      </p:grpSp>
      <p:cxnSp>
        <p:nvCxnSpPr>
          <p:cNvPr id="19" name="直接箭头连接符 18"/>
          <p:cNvCxnSpPr/>
          <p:nvPr/>
        </p:nvCxnSpPr>
        <p:spPr>
          <a:xfrm>
            <a:off x="7160274" y="3665331"/>
            <a:ext cx="327991"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7155656" y="3919327"/>
            <a:ext cx="327991"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圆角矩形 20"/>
          <p:cNvSpPr/>
          <p:nvPr/>
        </p:nvSpPr>
        <p:spPr>
          <a:xfrm>
            <a:off x="2757581" y="4381436"/>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prstClr val="black"/>
                </a:solidFill>
                <a:latin typeface="Arial" panose="020B0604020202020204" pitchFamily="34" charset="0"/>
                <a:cs typeface="Arial" panose="020B0604020202020204" pitchFamily="34" charset="0"/>
              </a:rPr>
              <a:t>1</a:t>
            </a:r>
            <a:endParaRPr lang="zh-CN" altLang="en-US" sz="2400" dirty="0"/>
          </a:p>
        </p:txBody>
      </p:sp>
      <p:grpSp>
        <p:nvGrpSpPr>
          <p:cNvPr id="22" name="组合 21"/>
          <p:cNvGrpSpPr/>
          <p:nvPr/>
        </p:nvGrpSpPr>
        <p:grpSpPr>
          <a:xfrm>
            <a:off x="3411539" y="3442866"/>
            <a:ext cx="2490496" cy="725270"/>
            <a:chOff x="5220277" y="4897882"/>
            <a:chExt cx="2385505" cy="1298451"/>
          </a:xfrm>
        </p:grpSpPr>
        <p:sp>
          <p:nvSpPr>
            <p:cNvPr id="23" name="圆角矩形标注 22"/>
            <p:cNvSpPr/>
            <p:nvPr/>
          </p:nvSpPr>
          <p:spPr>
            <a:xfrm>
              <a:off x="5220277" y="4897882"/>
              <a:ext cx="2385505" cy="1298451"/>
            </a:xfrm>
            <a:prstGeom prst="wedgeRoundRectCallout">
              <a:avLst>
                <a:gd name="adj1" fmla="val -52631"/>
                <a:gd name="adj2" fmla="val 94142"/>
                <a:gd name="adj3" fmla="val 16667"/>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5342044" y="4905747"/>
              <a:ext cx="2184116" cy="1267329"/>
            </a:xfrm>
            <a:prstGeom prst="rect">
              <a:avLst/>
            </a:prstGeom>
          </p:spPr>
          <p:txBody>
            <a:bodyPr wrap="square">
              <a:spAutoFit/>
            </a:bodyPr>
            <a:lstStyle/>
            <a:p>
              <a:pPr>
                <a:spcAft>
                  <a:spcPts val="600"/>
                </a:spcAft>
              </a:pPr>
              <a:r>
                <a:rPr lang="en-US" altLang="zh-CN" sz="2000" dirty="0" smtClean="0">
                  <a:latin typeface="Calibri" panose="020F0502020204030204" pitchFamily="34" charset="0"/>
                  <a:cs typeface="Calibri" panose="020F0502020204030204" pitchFamily="34" charset="0"/>
                </a:rPr>
                <a:t>New message generated by (</a:t>
              </a:r>
              <a:r>
                <a:rPr lang="en-US" altLang="zh-CN" sz="2000" dirty="0" smtClean="0">
                  <a:latin typeface="Arial" panose="020B0604020202020204" pitchFamily="34" charset="0"/>
                  <a:cs typeface="Arial" panose="020B0604020202020204" pitchFamily="34" charset="0"/>
                </a:rPr>
                <a:t>x = 1</a:t>
              </a:r>
              <a:r>
                <a:rPr lang="en-US" altLang="zh-CN" sz="2000" dirty="0" smtClean="0">
                  <a:latin typeface="Calibri" panose="020F0502020204030204" pitchFamily="34" charset="0"/>
                  <a:cs typeface="Calibri" panose="020F0502020204030204" pitchFamily="34" charset="0"/>
                </a:rPr>
                <a:t>)</a:t>
              </a:r>
              <a:endParaRPr lang="zh-CN" altLang="en-US" sz="2000" dirty="0" smtClean="0">
                <a:latin typeface="Arial" panose="020B0604020202020204" pitchFamily="34" charset="0"/>
                <a:cs typeface="Arial" panose="020B0604020202020204" pitchFamily="34" charset="0"/>
              </a:endParaRPr>
            </a:p>
          </p:txBody>
        </p:sp>
      </p:grpSp>
      <p:sp>
        <p:nvSpPr>
          <p:cNvPr id="25" name="文本框 24"/>
          <p:cNvSpPr txBox="1"/>
          <p:nvPr/>
        </p:nvSpPr>
        <p:spPr>
          <a:xfrm>
            <a:off x="514349" y="1320474"/>
            <a:ext cx="8716710" cy="523220"/>
          </a:xfrm>
          <a:prstGeom prst="rect">
            <a:avLst/>
          </a:prstGeom>
          <a:noFill/>
        </p:spPr>
        <p:txBody>
          <a:bodyPr wrap="square" rtlCol="0">
            <a:spAutoFit/>
          </a:bodyPr>
          <a:lstStyle/>
          <a:p>
            <a:pPr marL="285750" indent="-285750">
              <a:buFont typeface="Arial" panose="020B0604020202020204" pitchFamily="34" charset="0"/>
              <a:buChar char="•"/>
            </a:pPr>
            <a:r>
              <a:rPr lang="en-US" altLang="zh-CN" sz="2800" b="1" dirty="0" smtClean="0">
                <a:latin typeface="Calibri" panose="020F0502020204030204" pitchFamily="34" charset="0"/>
                <a:cs typeface="Calibri" panose="020F0502020204030204" pitchFamily="34" charset="0"/>
              </a:rPr>
              <a:t>Memory</a:t>
            </a:r>
            <a:r>
              <a:rPr lang="en-US" altLang="zh-CN" sz="2800" dirty="0" smtClean="0">
                <a:latin typeface="Calibri" panose="020F0502020204030204" pitchFamily="34" charset="0"/>
                <a:cs typeface="Calibri" panose="020F0502020204030204" pitchFamily="34" charset="0"/>
              </a:rPr>
              <a:t>: all </a:t>
            </a:r>
            <a:r>
              <a:rPr lang="en-US" altLang="zh-CN" sz="2800" dirty="0" smtClean="0">
                <a:solidFill>
                  <a:srgbClr val="C00000"/>
                </a:solidFill>
                <a:latin typeface="Calibri" panose="020F0502020204030204" pitchFamily="34" charset="0"/>
                <a:cs typeface="Calibri" panose="020F0502020204030204" pitchFamily="34" charset="0"/>
              </a:rPr>
              <a:t>historical</a:t>
            </a:r>
            <a:r>
              <a:rPr lang="en-US" altLang="zh-CN" sz="2800" dirty="0" smtClean="0">
                <a:latin typeface="Calibri" panose="020F0502020204030204" pitchFamily="34" charset="0"/>
                <a:cs typeface="Calibri" panose="020F0502020204030204" pitchFamily="34" charset="0"/>
              </a:rPr>
              <a:t> writes as timestamped messages</a:t>
            </a:r>
            <a:endParaRPr lang="zh-CN" altLang="en-US" sz="2800" dirty="0">
              <a:latin typeface="Calibri" panose="020F0502020204030204" pitchFamily="34" charset="0"/>
              <a:cs typeface="Calibri" panose="020F0502020204030204" pitchFamily="34" charset="0"/>
            </a:endParaRPr>
          </a:p>
        </p:txBody>
      </p:sp>
      <p:grpSp>
        <p:nvGrpSpPr>
          <p:cNvPr id="26" name="组合 25"/>
          <p:cNvGrpSpPr/>
          <p:nvPr/>
        </p:nvGrpSpPr>
        <p:grpSpPr>
          <a:xfrm>
            <a:off x="7962235" y="2460936"/>
            <a:ext cx="3278420" cy="866713"/>
            <a:chOff x="5220276" y="4777862"/>
            <a:chExt cx="3140213" cy="1551676"/>
          </a:xfrm>
        </p:grpSpPr>
        <p:sp>
          <p:nvSpPr>
            <p:cNvPr id="27" name="圆角矩形标注 26"/>
            <p:cNvSpPr/>
            <p:nvPr/>
          </p:nvSpPr>
          <p:spPr>
            <a:xfrm>
              <a:off x="5220276" y="4777862"/>
              <a:ext cx="3140213" cy="1551676"/>
            </a:xfrm>
            <a:prstGeom prst="wedgeRoundRectCallout">
              <a:avLst>
                <a:gd name="adj1" fmla="val -51224"/>
                <a:gd name="adj2" fmla="val 95207"/>
                <a:gd name="adj3" fmla="val 16667"/>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342044" y="4905747"/>
              <a:ext cx="3018445" cy="1267329"/>
            </a:xfrm>
            <a:prstGeom prst="rect">
              <a:avLst/>
            </a:prstGeom>
          </p:spPr>
          <p:txBody>
            <a:bodyPr wrap="square">
              <a:spAutoFit/>
            </a:bodyPr>
            <a:lstStyle/>
            <a:p>
              <a:pPr>
                <a:spcAft>
                  <a:spcPts val="600"/>
                </a:spcAft>
              </a:pPr>
              <a:r>
                <a:rPr lang="en-US" altLang="zh-CN" sz="2000" dirty="0" smtClean="0">
                  <a:latin typeface="Calibri" panose="020F0502020204030204" pitchFamily="34" charset="0"/>
                  <a:cs typeface="Calibri" panose="020F0502020204030204" pitchFamily="34" charset="0"/>
                </a:rPr>
                <a:t>Select an </a:t>
              </a:r>
              <a:r>
                <a:rPr lang="en-US" altLang="zh-CN" sz="2000" dirty="0" smtClean="0">
                  <a:solidFill>
                    <a:srgbClr val="C00000"/>
                  </a:solidFill>
                  <a:latin typeface="Calibri" panose="020F0502020204030204" pitchFamily="34" charset="0"/>
                  <a:cs typeface="Calibri" panose="020F0502020204030204" pitchFamily="34" charset="0"/>
                </a:rPr>
                <a:t>unused</a:t>
              </a:r>
              <a:r>
                <a:rPr lang="en-US" altLang="zh-CN" sz="2000" dirty="0" smtClean="0">
                  <a:latin typeface="Calibri" panose="020F0502020204030204" pitchFamily="34" charset="0"/>
                  <a:cs typeface="Calibri" panose="020F0502020204030204" pitchFamily="34" charset="0"/>
                </a:rPr>
                <a:t> timestamp to insert the message</a:t>
              </a:r>
              <a:endParaRPr lang="zh-CN" altLang="en-US" sz="2000" dirty="0" smtClean="0">
                <a:latin typeface="Arial" panose="020B0604020202020204" pitchFamily="34" charset="0"/>
                <a:cs typeface="Arial" panose="020B0604020202020204" pitchFamily="34" charset="0"/>
              </a:endParaRPr>
            </a:p>
          </p:txBody>
        </p:sp>
      </p:grpSp>
      <p:cxnSp>
        <p:nvCxnSpPr>
          <p:cNvPr id="29" name="直接箭头连接符 28"/>
          <p:cNvCxnSpPr/>
          <p:nvPr/>
        </p:nvCxnSpPr>
        <p:spPr>
          <a:xfrm>
            <a:off x="7155656" y="4393337"/>
            <a:ext cx="327991"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圆角矩形 29"/>
          <p:cNvSpPr/>
          <p:nvPr/>
        </p:nvSpPr>
        <p:spPr>
          <a:xfrm>
            <a:off x="3965552" y="4376738"/>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prstClr val="black"/>
                </a:solidFill>
                <a:latin typeface="Arial" panose="020B0604020202020204" pitchFamily="34" charset="0"/>
                <a:cs typeface="Arial" panose="020B0604020202020204" pitchFamily="34" charset="0"/>
              </a:rPr>
              <a:t>3</a:t>
            </a:r>
            <a:endParaRPr lang="zh-CN" altLang="en-US" sz="2400" dirty="0"/>
          </a:p>
        </p:txBody>
      </p:sp>
      <p:cxnSp>
        <p:nvCxnSpPr>
          <p:cNvPr id="31" name="直接箭头连接符 30"/>
          <p:cNvCxnSpPr/>
          <p:nvPr/>
        </p:nvCxnSpPr>
        <p:spPr>
          <a:xfrm>
            <a:off x="7160277" y="4915191"/>
            <a:ext cx="327991"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3181857" y="5466364"/>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prstClr val="black"/>
                </a:solidFill>
                <a:latin typeface="Arial" panose="020B0604020202020204" pitchFamily="34" charset="0"/>
                <a:cs typeface="Arial" panose="020B0604020202020204" pitchFamily="34" charset="0"/>
              </a:rPr>
              <a:t>5</a:t>
            </a:r>
            <a:endParaRPr lang="zh-CN" altLang="en-US" sz="2400" dirty="0"/>
          </a:p>
        </p:txBody>
      </p:sp>
      <p:cxnSp>
        <p:nvCxnSpPr>
          <p:cNvPr id="33" name="直接箭头连接符 32"/>
          <p:cNvCxnSpPr/>
          <p:nvPr/>
        </p:nvCxnSpPr>
        <p:spPr>
          <a:xfrm>
            <a:off x="7155663" y="5233844"/>
            <a:ext cx="327991"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370843811"/>
      </p:ext>
    </p:extLst>
  </p:cSld>
  <p:clrMapOvr>
    <a:masterClrMapping/>
  </p:clrMapOvr>
  <mc:AlternateContent xmlns:mc="http://schemas.openxmlformats.org/markup-compatibility/2006" xmlns:p14="http://schemas.microsoft.com/office/powerpoint/2010/main">
    <mc:Choice Requires="p14">
      <p:transition spd="slow" p14:dur="2000" advTm="27523"/>
    </mc:Choice>
    <mc:Fallback xmlns="">
      <p:transition spd="slow" advTm="2752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26" presetClass="emph" presetSubtype="0" repeatCount="2000" fill="hold" nodeType="afterEffect">
                                  <p:stCondLst>
                                    <p:cond delay="0"/>
                                  </p:stCondLst>
                                  <p:childTnLst>
                                    <p:animEffect transition="out" filter="fade">
                                      <p:cBhvr>
                                        <p:cTn id="14" dur="1000" tmFilter="0, 0; .2, .5; .8, .5; 1, 0"/>
                                        <p:tgtEl>
                                          <p:spTgt spid="20"/>
                                        </p:tgtEl>
                                      </p:cBhvr>
                                    </p:animEffect>
                                    <p:animScale>
                                      <p:cBhvr>
                                        <p:cTn id="15" dur="500" autoRev="1" fill="hold"/>
                                        <p:tgtEl>
                                          <p:spTgt spid="20"/>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20"/>
                                        </p:tgtEl>
                                      </p:cBhvr>
                                    </p:animEffect>
                                    <p:set>
                                      <p:cBhvr>
                                        <p:cTn id="24" dur="1" fill="hold">
                                          <p:stCondLst>
                                            <p:cond delay="499"/>
                                          </p:stCondLst>
                                        </p:cTn>
                                        <p:tgtEl>
                                          <p:spTgt spid="20"/>
                                        </p:tgtEl>
                                        <p:attrNameLst>
                                          <p:attrName>style.visibility</p:attrName>
                                        </p:attrNameLst>
                                      </p:cBhvr>
                                      <p:to>
                                        <p:strVal val="hidden"/>
                                      </p:to>
                                    </p:se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par>
                          <p:cTn id="29" fill="hold">
                            <p:stCondLst>
                              <p:cond delay="1000"/>
                            </p:stCondLst>
                            <p:childTnLst>
                              <p:par>
                                <p:cTn id="30" presetID="1" presetClass="entr" presetSubtype="0"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26" presetClass="emph" presetSubtype="0" repeatCount="2000" fill="hold" nodeType="clickEffect">
                                  <p:stCondLst>
                                    <p:cond delay="0"/>
                                  </p:stCondLst>
                                  <p:childTnLst>
                                    <p:animEffect transition="out" filter="fade">
                                      <p:cBhvr>
                                        <p:cTn id="39" dur="1000" tmFilter="0, 0; .2, .5; .8, .5; 1, 0"/>
                                        <p:tgtEl>
                                          <p:spTgt spid="29"/>
                                        </p:tgtEl>
                                      </p:cBhvr>
                                    </p:animEffect>
                                    <p:animScale>
                                      <p:cBhvr>
                                        <p:cTn id="40" dur="500" autoRev="1" fill="hold"/>
                                        <p:tgtEl>
                                          <p:spTgt spid="29"/>
                                        </p:tgtEl>
                                      </p:cBhvr>
                                      <p:by x="105000" y="105000"/>
                                    </p:animScale>
                                  </p:childTnLst>
                                </p:cTn>
                              </p:par>
                            </p:childTnLst>
                          </p:cTn>
                        </p:par>
                        <p:par>
                          <p:cTn id="41" fill="hold">
                            <p:stCondLst>
                              <p:cond delay="2000"/>
                            </p:stCondLst>
                            <p:childTnLst>
                              <p:par>
                                <p:cTn id="42" presetID="10" presetClass="entr" presetSubtype="0" fill="hold" grpId="0" nodeType="afterEffect">
                                  <p:stCondLst>
                                    <p:cond delay="100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childTnLst>
                          </p:cTn>
                        </p:par>
                        <p:par>
                          <p:cTn id="45" fill="hold">
                            <p:stCondLst>
                              <p:cond delay="3500"/>
                            </p:stCondLst>
                            <p:childTnLst>
                              <p:par>
                                <p:cTn id="46" presetID="10" presetClass="exit" presetSubtype="0" fill="hold" nodeType="afterEffect">
                                  <p:stCondLst>
                                    <p:cond delay="0"/>
                                  </p:stCondLst>
                                  <p:childTnLst>
                                    <p:animEffect transition="out" filter="fade">
                                      <p:cBhvr>
                                        <p:cTn id="47" dur="500"/>
                                        <p:tgtEl>
                                          <p:spTgt spid="29"/>
                                        </p:tgtEl>
                                      </p:cBhvr>
                                    </p:animEffect>
                                    <p:set>
                                      <p:cBhvr>
                                        <p:cTn id="48" dur="1" fill="hold">
                                          <p:stCondLst>
                                            <p:cond delay="499"/>
                                          </p:stCondLst>
                                        </p:cTn>
                                        <p:tgtEl>
                                          <p:spTgt spid="29"/>
                                        </p:tgtEl>
                                        <p:attrNameLst>
                                          <p:attrName>style.visibility</p:attrName>
                                        </p:attrNameLst>
                                      </p:cBhvr>
                                      <p:to>
                                        <p:strVal val="hidden"/>
                                      </p:to>
                                    </p:set>
                                  </p:childTnLst>
                                </p:cTn>
                              </p:par>
                            </p:childTnLst>
                          </p:cTn>
                        </p:par>
                        <p:par>
                          <p:cTn id="49" fill="hold">
                            <p:stCondLst>
                              <p:cond delay="4000"/>
                            </p:stCondLst>
                            <p:childTnLst>
                              <p:par>
                                <p:cTn id="50" presetID="10" presetClass="entr" presetSubtype="0"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mph" presetSubtype="0" repeatCount="2000" fill="hold" nodeType="clickEffect">
                                  <p:stCondLst>
                                    <p:cond delay="0"/>
                                  </p:stCondLst>
                                  <p:childTnLst>
                                    <p:animEffect transition="out" filter="fade">
                                      <p:cBhvr>
                                        <p:cTn id="56" dur="1000" tmFilter="0, 0; .2, .5; .8, .5; 1, 0"/>
                                        <p:tgtEl>
                                          <p:spTgt spid="31"/>
                                        </p:tgtEl>
                                      </p:cBhvr>
                                    </p:animEffect>
                                    <p:animScale>
                                      <p:cBhvr>
                                        <p:cTn id="57" dur="500" autoRev="1" fill="hold"/>
                                        <p:tgtEl>
                                          <p:spTgt spid="31"/>
                                        </p:tgtEl>
                                      </p:cBhvr>
                                      <p:by x="105000" y="105000"/>
                                    </p:animScale>
                                  </p:childTnLst>
                                </p:cTn>
                              </p:par>
                            </p:childTnLst>
                          </p:cTn>
                        </p:par>
                        <p:par>
                          <p:cTn id="58" fill="hold">
                            <p:stCondLst>
                              <p:cond delay="2000"/>
                            </p:stCondLst>
                            <p:childTnLst>
                              <p:par>
                                <p:cTn id="59" presetID="10" presetClass="entr" presetSubtype="0" fill="hold" grpId="0" nodeType="afterEffect">
                                  <p:stCondLst>
                                    <p:cond delay="50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childTnLst>
                          </p:cTn>
                        </p:par>
                        <p:par>
                          <p:cTn id="62" fill="hold">
                            <p:stCondLst>
                              <p:cond delay="3000"/>
                            </p:stCondLst>
                            <p:childTnLst>
                              <p:par>
                                <p:cTn id="63" presetID="10" presetClass="exit" presetSubtype="0" fill="hold" nodeType="afterEffect">
                                  <p:stCondLst>
                                    <p:cond delay="0"/>
                                  </p:stCondLst>
                                  <p:childTnLst>
                                    <p:animEffect transition="out" filter="fade">
                                      <p:cBhvr>
                                        <p:cTn id="64" dur="500"/>
                                        <p:tgtEl>
                                          <p:spTgt spid="31"/>
                                        </p:tgtEl>
                                      </p:cBhvr>
                                    </p:animEffect>
                                    <p:set>
                                      <p:cBhvr>
                                        <p:cTn id="65" dur="1" fill="hold">
                                          <p:stCondLst>
                                            <p:cond delay="499"/>
                                          </p:stCondLst>
                                        </p:cTn>
                                        <p:tgtEl>
                                          <p:spTgt spid="31"/>
                                        </p:tgtEl>
                                        <p:attrNameLst>
                                          <p:attrName>style.visibility</p:attrName>
                                        </p:attrNameLst>
                                      </p:cBhvr>
                                      <p:to>
                                        <p:strVal val="hidden"/>
                                      </p:to>
                                    </p:set>
                                  </p:childTnLst>
                                </p:cTn>
                              </p:par>
                            </p:childTnLst>
                          </p:cTn>
                        </p:par>
                        <p:par>
                          <p:cTn id="66" fill="hold">
                            <p:stCondLst>
                              <p:cond delay="3500"/>
                            </p:stCondLst>
                            <p:childTnLst>
                              <p:par>
                                <p:cTn id="67" presetID="10" presetClass="entr" presetSubtype="0" fill="hold" nodeType="after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0" grpId="0" animBg="1"/>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4349" y="1320474"/>
            <a:ext cx="8716710" cy="523220"/>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smtClean="0">
                <a:latin typeface="Calibri" panose="020F0502020204030204" pitchFamily="34" charset="0"/>
                <a:cs typeface="Calibri" panose="020F0502020204030204" pitchFamily="34" charset="0"/>
              </a:rPr>
              <a:t>A thread can read more than one prior writes </a:t>
            </a:r>
            <a:endParaRPr lang="zh-CN" altLang="en-US" sz="2800" dirty="0">
              <a:latin typeface="Calibri" panose="020F0502020204030204" pitchFamily="34" charset="0"/>
              <a:cs typeface="Calibri" panose="020F0502020204030204" pitchFamily="34" charset="0"/>
            </a:endParaRPr>
          </a:p>
        </p:txBody>
      </p:sp>
      <p:sp>
        <p:nvSpPr>
          <p:cNvPr id="5" name="文本框 4"/>
          <p:cNvSpPr txBox="1"/>
          <p:nvPr/>
        </p:nvSpPr>
        <p:spPr>
          <a:xfrm>
            <a:off x="768349" y="1834458"/>
            <a:ext cx="8716710" cy="461665"/>
          </a:xfrm>
          <a:prstGeom prst="rect">
            <a:avLst/>
          </a:prstGeom>
          <a:noFill/>
        </p:spPr>
        <p:txBody>
          <a:bodyPr wrap="square" rtlCol="0">
            <a:spAutoFit/>
          </a:bodyPr>
          <a:lstStyle/>
          <a:p>
            <a:pPr marL="285750" indent="-285750">
              <a:buClr>
                <a:schemeClr val="accent1">
                  <a:lumMod val="75000"/>
                </a:schemeClr>
              </a:buClr>
              <a:buFont typeface="Arial" panose="020B0604020202020204" pitchFamily="34" charset="0"/>
              <a:buChar char="•"/>
            </a:pPr>
            <a:r>
              <a:rPr lang="en-US" altLang="zh-CN" sz="2400" dirty="0" smtClean="0">
                <a:latin typeface="Calibri" panose="020F0502020204030204" pitchFamily="34" charset="0"/>
                <a:cs typeface="Calibri" panose="020F0502020204030204" pitchFamily="34" charset="0"/>
              </a:rPr>
              <a:t>Necessary to model the (SB) behavior</a:t>
            </a:r>
            <a:endParaRPr lang="zh-CN" altLang="en-US" sz="2400" dirty="0">
              <a:latin typeface="Calibri" panose="020F0502020204030204" pitchFamily="34" charset="0"/>
              <a:cs typeface="Calibri" panose="020F0502020204030204" pitchFamily="34" charset="0"/>
            </a:endParaRPr>
          </a:p>
        </p:txBody>
      </p:sp>
      <p:grpSp>
        <p:nvGrpSpPr>
          <p:cNvPr id="6" name="组合 5"/>
          <p:cNvGrpSpPr/>
          <p:nvPr/>
        </p:nvGrpSpPr>
        <p:grpSpPr>
          <a:xfrm>
            <a:off x="7473820" y="3467100"/>
            <a:ext cx="3909830" cy="1507917"/>
            <a:chOff x="7473820" y="3467100"/>
            <a:chExt cx="3909830" cy="1507917"/>
          </a:xfrm>
        </p:grpSpPr>
        <p:grpSp>
          <p:nvGrpSpPr>
            <p:cNvPr id="7" name="组合 6"/>
            <p:cNvGrpSpPr/>
            <p:nvPr/>
          </p:nvGrpSpPr>
          <p:grpSpPr>
            <a:xfrm>
              <a:off x="7473820" y="3467100"/>
              <a:ext cx="3909830" cy="1479818"/>
              <a:chOff x="7836163" y="2576749"/>
              <a:chExt cx="3909830" cy="1479818"/>
            </a:xfrm>
          </p:grpSpPr>
          <p:grpSp>
            <p:nvGrpSpPr>
              <p:cNvPr id="10" name="组合 9"/>
              <p:cNvGrpSpPr/>
              <p:nvPr/>
            </p:nvGrpSpPr>
            <p:grpSpPr>
              <a:xfrm>
                <a:off x="7846387" y="3129812"/>
                <a:ext cx="3899606" cy="926755"/>
                <a:chOff x="2648601" y="4501655"/>
                <a:chExt cx="3899606" cy="926755"/>
              </a:xfrm>
            </p:grpSpPr>
            <mc:AlternateContent xmlns:mc="http://schemas.openxmlformats.org/markup-compatibility/2006" xmlns:a14="http://schemas.microsoft.com/office/drawing/2010/main">
              <mc:Choice Requires="a14">
                <p:sp>
                  <p:nvSpPr>
                    <p:cNvPr id="13" name="矩形 12"/>
                    <p:cNvSpPr/>
                    <p:nvPr/>
                  </p:nvSpPr>
                  <p:spPr>
                    <a:xfrm>
                      <a:off x="2655300" y="4966745"/>
                      <a:ext cx="1020536" cy="461665"/>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cs typeface="Arial" panose="020B0604020202020204" pitchFamily="34" charset="0"/>
                                </a:rPr>
                              </m:ctrlPr>
                            </m:sSubPr>
                            <m:e>
                              <m:r>
                                <a:rPr lang="en-US" altLang="zh-CN" sz="2400" b="0" i="1" smtClean="0">
                                  <a:latin typeface="Cambria Math" panose="02040503050406030204" pitchFamily="18" charset="0"/>
                                  <a:cs typeface="Arial" panose="020B0604020202020204" pitchFamily="34" charset="0"/>
                                </a:rPr>
                                <m:t>𝑟</m:t>
                              </m:r>
                            </m:e>
                            <m:sub>
                              <m:r>
                                <a:rPr lang="en-US" altLang="zh-CN" sz="2400" b="0" i="1" smtClean="0">
                                  <a:latin typeface="Cambria Math" panose="02040503050406030204" pitchFamily="18" charset="0"/>
                                  <a:cs typeface="Arial" panose="020B0604020202020204" pitchFamily="34" charset="0"/>
                                </a:rPr>
                                <m:t>1</m:t>
                              </m:r>
                            </m:sub>
                          </m:sSub>
                        </m:oMath>
                      </a14:m>
                      <a:r>
                        <a:rPr lang="en-US" altLang="zh-CN" sz="2400" dirty="0" smtClean="0">
                          <a:latin typeface="Arial" panose="020B0604020202020204" pitchFamily="34" charset="0"/>
                          <a:cs typeface="Arial" panose="020B0604020202020204" pitchFamily="34" charset="0"/>
                        </a:rPr>
                        <a:t> = y;</a:t>
                      </a:r>
                      <a:endParaRPr lang="zh-CN" altLang="en-US" sz="2400" dirty="0">
                        <a:latin typeface="Arial" panose="020B0604020202020204" pitchFamily="34" charset="0"/>
                        <a:cs typeface="Arial" panose="020B0604020202020204" pitchFamily="34" charset="0"/>
                      </a:endParaRPr>
                    </a:p>
                  </p:txBody>
                </p:sp>
              </mc:Choice>
              <mc:Fallback xmlns="">
                <p:sp>
                  <p:nvSpPr>
                    <p:cNvPr id="48" name="矩形 47"/>
                    <p:cNvSpPr>
                      <a:spLocks noRot="1" noChangeAspect="1" noMove="1" noResize="1" noEditPoints="1" noAdjustHandles="1" noChangeArrowheads="1" noChangeShapeType="1" noTextEdit="1"/>
                    </p:cNvSpPr>
                    <p:nvPr/>
                  </p:nvSpPr>
                  <p:spPr>
                    <a:xfrm>
                      <a:off x="2655300" y="4966745"/>
                      <a:ext cx="1020536" cy="461665"/>
                    </a:xfrm>
                    <a:prstGeom prst="rect">
                      <a:avLst/>
                    </a:prstGeom>
                    <a:blipFill>
                      <a:blip r:embed="rId5"/>
                      <a:stretch>
                        <a:fillRect t="-9211" r="-8383" b="-30263"/>
                      </a:stretch>
                    </a:blipFill>
                  </p:spPr>
                  <p:txBody>
                    <a:bodyPr/>
                    <a:lstStyle/>
                    <a:p>
                      <a:r>
                        <a:rPr lang="zh-CN" altLang="en-US">
                          <a:noFill/>
                        </a:rPr>
                        <a:t> </a:t>
                      </a:r>
                    </a:p>
                  </p:txBody>
                </p:sp>
              </mc:Fallback>
            </mc:AlternateContent>
            <p:sp>
              <p:nvSpPr>
                <p:cNvPr id="14" name="矩形 13"/>
                <p:cNvSpPr/>
                <p:nvPr/>
              </p:nvSpPr>
              <p:spPr>
                <a:xfrm>
                  <a:off x="2648601" y="4501655"/>
                  <a:ext cx="944489" cy="461665"/>
                </a:xfrm>
                <a:prstGeom prst="rect">
                  <a:avLst/>
                </a:prstGeom>
              </p:spPr>
              <p:txBody>
                <a:bodyPr wrap="none">
                  <a:spAutoFit/>
                </a:bodyPr>
                <a:lstStyle/>
                <a:p>
                  <a:r>
                    <a:rPr lang="en-US" altLang="zh-CN" sz="2400" dirty="0">
                      <a:latin typeface="Arial" panose="020B0604020202020204" pitchFamily="34" charset="0"/>
                      <a:cs typeface="Arial" panose="020B0604020202020204" pitchFamily="34" charset="0"/>
                    </a:rPr>
                    <a:t>x</a:t>
                  </a:r>
                  <a:r>
                    <a:rPr lang="en-US" altLang="zh-CN" sz="2400" dirty="0" smtClean="0">
                      <a:latin typeface="Arial" panose="020B0604020202020204" pitchFamily="34" charset="0"/>
                      <a:cs typeface="Arial" panose="020B0604020202020204" pitchFamily="34" charset="0"/>
                    </a:rPr>
                    <a:t> = 1;</a:t>
                  </a:r>
                  <a:endParaRPr lang="zh-CN" altLang="en-US" sz="2400" dirty="0">
                    <a:latin typeface="Arial" panose="020B0604020202020204" pitchFamily="34" charset="0"/>
                    <a:cs typeface="Arial" panose="020B0604020202020204" pitchFamily="34" charset="0"/>
                  </a:endParaRPr>
                </a:p>
              </p:txBody>
            </p:sp>
            <p:grpSp>
              <p:nvGrpSpPr>
                <p:cNvPr id="15" name="组合 14"/>
                <p:cNvGrpSpPr/>
                <p:nvPr/>
              </p:nvGrpSpPr>
              <p:grpSpPr>
                <a:xfrm>
                  <a:off x="4138405" y="4521128"/>
                  <a:ext cx="56341" cy="906195"/>
                  <a:chOff x="3981387" y="4596748"/>
                  <a:chExt cx="56341" cy="906195"/>
                </a:xfrm>
              </p:grpSpPr>
              <p:cxnSp>
                <p:nvCxnSpPr>
                  <p:cNvPr id="19" name="直接连接符 18"/>
                  <p:cNvCxnSpPr/>
                  <p:nvPr/>
                </p:nvCxnSpPr>
                <p:spPr>
                  <a:xfrm>
                    <a:off x="3981387" y="4597401"/>
                    <a:ext cx="0" cy="905542"/>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a:off x="4037728" y="4596748"/>
                    <a:ext cx="0" cy="903655"/>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6" name="矩形 15"/>
                    <p:cNvSpPr/>
                    <p:nvPr/>
                  </p:nvSpPr>
                  <p:spPr>
                    <a:xfrm>
                      <a:off x="4504982" y="4966253"/>
                      <a:ext cx="1027654" cy="461665"/>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cs typeface="Arial" panose="020B0604020202020204" pitchFamily="34" charset="0"/>
                                </a:rPr>
                              </m:ctrlPr>
                            </m:sSubPr>
                            <m:e>
                              <m:r>
                                <a:rPr lang="en-US" altLang="zh-CN" sz="2400" b="0" i="1" smtClean="0">
                                  <a:latin typeface="Cambria Math" panose="02040503050406030204" pitchFamily="18" charset="0"/>
                                  <a:cs typeface="Arial" panose="020B0604020202020204" pitchFamily="34" charset="0"/>
                                </a:rPr>
                                <m:t>𝑟</m:t>
                              </m:r>
                            </m:e>
                            <m:sub>
                              <m:r>
                                <a:rPr lang="en-US" altLang="zh-CN" sz="2400" b="0" i="1" smtClean="0">
                                  <a:latin typeface="Cambria Math" panose="02040503050406030204" pitchFamily="18" charset="0"/>
                                  <a:cs typeface="Arial" panose="020B0604020202020204" pitchFamily="34" charset="0"/>
                                </a:rPr>
                                <m:t>2</m:t>
                              </m:r>
                            </m:sub>
                          </m:sSub>
                        </m:oMath>
                      </a14:m>
                      <a:r>
                        <a:rPr lang="en-US" altLang="zh-CN" sz="2400" dirty="0" smtClean="0">
                          <a:latin typeface="Arial" panose="020B0604020202020204" pitchFamily="34" charset="0"/>
                          <a:cs typeface="Arial" panose="020B0604020202020204" pitchFamily="34" charset="0"/>
                        </a:rPr>
                        <a:t> = x;</a:t>
                      </a:r>
                      <a:endParaRPr lang="zh-CN" altLang="en-US" sz="2400" dirty="0">
                        <a:latin typeface="Arial" panose="020B0604020202020204" pitchFamily="34" charset="0"/>
                        <a:cs typeface="Arial" panose="020B0604020202020204" pitchFamily="34" charset="0"/>
                      </a:endParaRPr>
                    </a:p>
                  </p:txBody>
                </p:sp>
              </mc:Choice>
              <mc:Fallback xmlns="">
                <p:sp>
                  <p:nvSpPr>
                    <p:cNvPr id="51" name="矩形 50"/>
                    <p:cNvSpPr>
                      <a:spLocks noRot="1" noChangeAspect="1" noMove="1" noResize="1" noEditPoints="1" noAdjustHandles="1" noChangeArrowheads="1" noChangeShapeType="1" noTextEdit="1"/>
                    </p:cNvSpPr>
                    <p:nvPr/>
                  </p:nvSpPr>
                  <p:spPr>
                    <a:xfrm>
                      <a:off x="4504982" y="4966253"/>
                      <a:ext cx="1027654" cy="461665"/>
                    </a:xfrm>
                    <a:prstGeom prst="rect">
                      <a:avLst/>
                    </a:prstGeom>
                    <a:blipFill>
                      <a:blip r:embed="rId6"/>
                      <a:stretch>
                        <a:fillRect t="-9211" r="-7692" b="-30263"/>
                      </a:stretch>
                    </a:blipFill>
                  </p:spPr>
                  <p:txBody>
                    <a:bodyPr/>
                    <a:lstStyle/>
                    <a:p>
                      <a:r>
                        <a:rPr lang="zh-CN" altLang="en-US">
                          <a:noFill/>
                        </a:rPr>
                        <a:t> </a:t>
                      </a:r>
                    </a:p>
                  </p:txBody>
                </p:sp>
              </mc:Fallback>
            </mc:AlternateContent>
            <p:sp>
              <p:nvSpPr>
                <p:cNvPr id="17" name="矩形 16"/>
                <p:cNvSpPr/>
                <p:nvPr/>
              </p:nvSpPr>
              <p:spPr>
                <a:xfrm>
                  <a:off x="4504982" y="4501655"/>
                  <a:ext cx="944489" cy="461665"/>
                </a:xfrm>
                <a:prstGeom prst="rect">
                  <a:avLst/>
                </a:prstGeom>
              </p:spPr>
              <p:txBody>
                <a:bodyPr wrap="none">
                  <a:spAutoFit/>
                </a:bodyPr>
                <a:lstStyle/>
                <a:p>
                  <a:r>
                    <a:rPr lang="en-US" altLang="zh-CN" sz="2400" dirty="0" smtClean="0">
                      <a:latin typeface="Arial" panose="020B0604020202020204" pitchFamily="34" charset="0"/>
                      <a:cs typeface="Arial" panose="020B0604020202020204" pitchFamily="34" charset="0"/>
                    </a:rPr>
                    <a:t>y = 1;</a:t>
                  </a:r>
                  <a:endParaRPr lang="zh-CN" altLang="en-US" sz="2400" dirty="0">
                    <a:latin typeface="Arial" panose="020B0604020202020204" pitchFamily="34" charset="0"/>
                    <a:cs typeface="Arial" panose="020B0604020202020204" pitchFamily="34" charset="0"/>
                  </a:endParaRPr>
                </a:p>
              </p:txBody>
            </p:sp>
            <p:sp>
              <p:nvSpPr>
                <p:cNvPr id="18" name="文本框 17"/>
                <p:cNvSpPr txBox="1"/>
                <p:nvPr/>
              </p:nvSpPr>
              <p:spPr>
                <a:xfrm>
                  <a:off x="5809616" y="4686380"/>
                  <a:ext cx="738591" cy="461665"/>
                </a:xfrm>
                <a:prstGeom prst="rect">
                  <a:avLst/>
                </a:prstGeom>
                <a:noFill/>
              </p:spPr>
              <p:txBody>
                <a:bodyPr wrap="square" rtlCol="0">
                  <a:spAutoFit/>
                </a:bodyPr>
                <a:lstStyle/>
                <a:p>
                  <a:r>
                    <a:rPr lang="en-US" altLang="zh-CN" sz="2400" dirty="0" smtClean="0"/>
                    <a:t>(SB)</a:t>
                  </a:r>
                  <a:endParaRPr lang="zh-CN" altLang="en-US" sz="2400" dirty="0"/>
                </a:p>
              </p:txBody>
            </p:sp>
          </p:grpSp>
          <mc:AlternateContent xmlns:mc="http://schemas.openxmlformats.org/markup-compatibility/2006" xmlns:a14="http://schemas.microsoft.com/office/drawing/2010/main">
            <mc:Choice Requires="a14">
              <p:sp>
                <p:nvSpPr>
                  <p:cNvPr id="11" name="矩形 10"/>
                  <p:cNvSpPr/>
                  <p:nvPr/>
                </p:nvSpPr>
                <p:spPr>
                  <a:xfrm>
                    <a:off x="7836163" y="2576749"/>
                    <a:ext cx="1233286" cy="400110"/>
                  </a:xfrm>
                  <a:prstGeom prst="rect">
                    <a:avLst/>
                  </a:prstGeom>
                  <a:solidFill>
                    <a:schemeClr val="accent1">
                      <a:lumMod val="20000"/>
                      <a:lumOff val="80000"/>
                    </a:schemeClr>
                  </a:solidFill>
                </p:spPr>
                <p:txBody>
                  <a:bodyPr wrap="none">
                    <a:spAutoFit/>
                  </a:bodyPr>
                  <a:lstStyle/>
                  <a:p>
                    <a:r>
                      <a:rPr lang="en-US" altLang="zh-CN" sz="2000" dirty="0" smtClean="0"/>
                      <a:t>Thread </a:t>
                    </a:r>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t</m:t>
                            </m:r>
                          </m:e>
                          <m:sub>
                            <m:r>
                              <a:rPr lang="en-US" altLang="zh-CN" sz="2000">
                                <a:latin typeface="Cambria Math" panose="02040503050406030204" pitchFamily="18" charset="0"/>
                              </a:rPr>
                              <m:t>1</m:t>
                            </m:r>
                          </m:sub>
                        </m:sSub>
                      </m:oMath>
                    </a14:m>
                    <a:endParaRPr lang="zh-CN" altLang="en-US" sz="2000" dirty="0"/>
                  </a:p>
                </p:txBody>
              </p:sp>
            </mc:Choice>
            <mc:Fallback xmlns="">
              <p:sp>
                <p:nvSpPr>
                  <p:cNvPr id="61" name="矩形 60"/>
                  <p:cNvSpPr>
                    <a:spLocks noRot="1" noChangeAspect="1" noMove="1" noResize="1" noEditPoints="1" noAdjustHandles="1" noChangeArrowheads="1" noChangeShapeType="1" noTextEdit="1"/>
                  </p:cNvSpPr>
                  <p:nvPr/>
                </p:nvSpPr>
                <p:spPr>
                  <a:xfrm>
                    <a:off x="7836163" y="2576749"/>
                    <a:ext cx="1233286" cy="400110"/>
                  </a:xfrm>
                  <a:prstGeom prst="rect">
                    <a:avLst/>
                  </a:prstGeom>
                  <a:blipFill>
                    <a:blip r:embed="rId7"/>
                    <a:stretch>
                      <a:fillRect l="-5446"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9702768" y="2576749"/>
                    <a:ext cx="1233286" cy="400110"/>
                  </a:xfrm>
                  <a:prstGeom prst="rect">
                    <a:avLst/>
                  </a:prstGeom>
                  <a:solidFill>
                    <a:schemeClr val="accent2">
                      <a:lumMod val="20000"/>
                      <a:lumOff val="80000"/>
                    </a:schemeClr>
                  </a:solidFill>
                </p:spPr>
                <p:txBody>
                  <a:bodyPr wrap="none">
                    <a:spAutoFit/>
                  </a:bodyPr>
                  <a:lstStyle/>
                  <a:p>
                    <a:r>
                      <a:rPr lang="en-US" altLang="zh-CN" sz="2000" dirty="0" smtClean="0"/>
                      <a:t>Thread </a:t>
                    </a:r>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t</m:t>
                            </m:r>
                          </m:e>
                          <m:sub>
                            <m:r>
                              <a:rPr lang="en-US" altLang="zh-CN" sz="2000" b="0" i="0" smtClean="0">
                                <a:latin typeface="Cambria Math" panose="02040503050406030204" pitchFamily="18" charset="0"/>
                              </a:rPr>
                              <m:t>2</m:t>
                            </m:r>
                          </m:sub>
                        </m:sSub>
                      </m:oMath>
                    </a14:m>
                    <a:endParaRPr lang="zh-CN" altLang="en-US" sz="2000" dirty="0"/>
                  </a:p>
                </p:txBody>
              </p:sp>
            </mc:Choice>
            <mc:Fallback xmlns="">
              <p:sp>
                <p:nvSpPr>
                  <p:cNvPr id="62" name="矩形 61"/>
                  <p:cNvSpPr>
                    <a:spLocks noRot="1" noChangeAspect="1" noMove="1" noResize="1" noEditPoints="1" noAdjustHandles="1" noChangeArrowheads="1" noChangeShapeType="1" noTextEdit="1"/>
                  </p:cNvSpPr>
                  <p:nvPr/>
                </p:nvSpPr>
                <p:spPr>
                  <a:xfrm>
                    <a:off x="9702768" y="2576749"/>
                    <a:ext cx="1233286" cy="400110"/>
                  </a:xfrm>
                  <a:prstGeom prst="rect">
                    <a:avLst/>
                  </a:prstGeom>
                  <a:blipFill>
                    <a:blip r:embed="rId8"/>
                    <a:stretch>
                      <a:fillRect l="-4950" t="-7576" b="-25758"/>
                    </a:stretch>
                  </a:blipFill>
                </p:spPr>
                <p:txBody>
                  <a:bodyPr/>
                  <a:lstStyle/>
                  <a:p>
                    <a:r>
                      <a:rPr lang="zh-CN" altLang="en-US">
                        <a:noFill/>
                      </a:rPr>
                      <a:t> </a:t>
                    </a:r>
                  </a:p>
                </p:txBody>
              </p:sp>
            </mc:Fallback>
          </mc:AlternateContent>
        </p:grpSp>
        <p:sp>
          <p:nvSpPr>
            <p:cNvPr id="8" name="矩形 7"/>
            <p:cNvSpPr/>
            <p:nvPr/>
          </p:nvSpPr>
          <p:spPr>
            <a:xfrm>
              <a:off x="8396070" y="4513352"/>
              <a:ext cx="611065" cy="461665"/>
            </a:xfrm>
            <a:prstGeom prst="rect">
              <a:avLst/>
            </a:prstGeom>
          </p:spPr>
          <p:txBody>
            <a:bodyPr wrap="none">
              <a:spAutoFit/>
            </a:bodyPr>
            <a:lstStyle/>
            <a:p>
              <a:r>
                <a:rPr lang="en-US" altLang="zh-CN" sz="2400" dirty="0" smtClean="0">
                  <a:solidFill>
                    <a:srgbClr val="0070C0"/>
                  </a:solidFill>
                  <a:latin typeface="Arial" panose="020B0604020202020204" pitchFamily="34" charset="0"/>
                  <a:cs typeface="Arial" panose="020B0604020202020204" pitchFamily="34" charset="0"/>
                </a:rPr>
                <a:t>// 0</a:t>
              </a:r>
              <a:endParaRPr lang="zh-CN" altLang="en-US" sz="2400" dirty="0">
                <a:solidFill>
                  <a:srgbClr val="0070C0"/>
                </a:solidFill>
                <a:latin typeface="Arial" panose="020B0604020202020204" pitchFamily="34" charset="0"/>
                <a:cs typeface="Arial" panose="020B0604020202020204" pitchFamily="34" charset="0"/>
              </a:endParaRPr>
            </a:p>
          </p:txBody>
        </p:sp>
        <p:sp>
          <p:nvSpPr>
            <p:cNvPr id="9" name="矩形 8"/>
            <p:cNvSpPr/>
            <p:nvPr/>
          </p:nvSpPr>
          <p:spPr>
            <a:xfrm>
              <a:off x="10249128" y="4484760"/>
              <a:ext cx="611065" cy="461665"/>
            </a:xfrm>
            <a:prstGeom prst="rect">
              <a:avLst/>
            </a:prstGeom>
          </p:spPr>
          <p:txBody>
            <a:bodyPr wrap="none">
              <a:spAutoFit/>
            </a:bodyPr>
            <a:lstStyle/>
            <a:p>
              <a:r>
                <a:rPr lang="en-US" altLang="zh-CN" sz="2400" dirty="0" smtClean="0">
                  <a:solidFill>
                    <a:srgbClr val="0070C0"/>
                  </a:solidFill>
                  <a:latin typeface="Arial" panose="020B0604020202020204" pitchFamily="34" charset="0"/>
                  <a:cs typeface="Arial" panose="020B0604020202020204" pitchFamily="34" charset="0"/>
                </a:rPr>
                <a:t>// 0</a:t>
              </a:r>
              <a:endParaRPr lang="zh-CN" altLang="en-US" sz="2400" dirty="0">
                <a:solidFill>
                  <a:srgbClr val="0070C0"/>
                </a:solidFill>
                <a:latin typeface="Arial" panose="020B0604020202020204" pitchFamily="34" charset="0"/>
                <a:cs typeface="Arial" panose="020B0604020202020204" pitchFamily="34" charset="0"/>
              </a:endParaRPr>
            </a:p>
          </p:txBody>
        </p:sp>
      </p:grpSp>
      <p:grpSp>
        <p:nvGrpSpPr>
          <p:cNvPr id="21" name="组合 20"/>
          <p:cNvGrpSpPr/>
          <p:nvPr/>
        </p:nvGrpSpPr>
        <p:grpSpPr>
          <a:xfrm>
            <a:off x="527054" y="3590926"/>
            <a:ext cx="5768971" cy="3138190"/>
            <a:chOff x="514354" y="3438526"/>
            <a:chExt cx="5768971" cy="3138190"/>
          </a:xfrm>
        </p:grpSpPr>
        <p:sp>
          <p:nvSpPr>
            <p:cNvPr id="22" name="矩形 21"/>
            <p:cNvSpPr/>
            <p:nvPr/>
          </p:nvSpPr>
          <p:spPr>
            <a:xfrm>
              <a:off x="514354" y="3438526"/>
              <a:ext cx="5768971" cy="31381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p:nvPr/>
          </p:nvCxnSpPr>
          <p:spPr>
            <a:xfrm flipV="1">
              <a:off x="1372413" y="3724276"/>
              <a:ext cx="0" cy="23907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71655" y="3512931"/>
              <a:ext cx="689612" cy="461665"/>
            </a:xfrm>
            <a:prstGeom prst="rect">
              <a:avLst/>
            </a:prstGeom>
          </p:spPr>
          <p:txBody>
            <a:bodyPr wrap="none">
              <a:spAutoFit/>
            </a:bodyPr>
            <a:lstStyle/>
            <a:p>
              <a:r>
                <a:rPr lang="en-US" altLang="zh-CN" sz="2400" dirty="0" smtClean="0">
                  <a:solidFill>
                    <a:srgbClr val="0000FF"/>
                  </a:solidFill>
                  <a:latin typeface="Calibri" panose="020F0502020204030204" pitchFamily="34" charset="0"/>
                  <a:cs typeface="Calibri" panose="020F0502020204030204" pitchFamily="34" charset="0"/>
                </a:rPr>
                <a:t>Loc.</a:t>
              </a:r>
              <a:endParaRPr lang="zh-CN" altLang="en-US" sz="2400" dirty="0">
                <a:solidFill>
                  <a:srgbClr val="0000FF"/>
                </a:solidFill>
                <a:latin typeface="Calibri" panose="020F0502020204030204" pitchFamily="34" charset="0"/>
                <a:cs typeface="Calibri" panose="020F0502020204030204" pitchFamily="34" charset="0"/>
              </a:endParaRPr>
            </a:p>
          </p:txBody>
        </p:sp>
        <p:sp>
          <p:nvSpPr>
            <p:cNvPr id="25" name="文本框 24"/>
            <p:cNvSpPr txBox="1"/>
            <p:nvPr/>
          </p:nvSpPr>
          <p:spPr>
            <a:xfrm>
              <a:off x="924228" y="4190936"/>
              <a:ext cx="341354" cy="46166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x</a:t>
              </a:r>
              <a:endParaRPr lang="zh-CN" altLang="en-US" sz="2400" dirty="0">
                <a:latin typeface="Arial" panose="020B0604020202020204" pitchFamily="34" charset="0"/>
                <a:cs typeface="Arial" panose="020B0604020202020204" pitchFamily="34" charset="0"/>
              </a:endParaRPr>
            </a:p>
          </p:txBody>
        </p:sp>
        <p:sp>
          <p:nvSpPr>
            <p:cNvPr id="26" name="文本框 25"/>
            <p:cNvSpPr txBox="1"/>
            <p:nvPr/>
          </p:nvSpPr>
          <p:spPr>
            <a:xfrm>
              <a:off x="924228" y="5313965"/>
              <a:ext cx="341354" cy="46166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y</a:t>
              </a:r>
              <a:endParaRPr lang="zh-CN" altLang="en-US" sz="2400" dirty="0">
                <a:latin typeface="Arial" panose="020B0604020202020204" pitchFamily="34" charset="0"/>
                <a:cs typeface="Arial" panose="020B0604020202020204" pitchFamily="34" charset="0"/>
              </a:endParaRPr>
            </a:p>
          </p:txBody>
        </p:sp>
        <p:cxnSp>
          <p:nvCxnSpPr>
            <p:cNvPr id="27" name="直接箭头连接符 26"/>
            <p:cNvCxnSpPr/>
            <p:nvPr/>
          </p:nvCxnSpPr>
          <p:spPr>
            <a:xfrm>
              <a:off x="1363177" y="6115050"/>
              <a:ext cx="423406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 name="矩形 27"/>
            <p:cNvSpPr/>
            <p:nvPr/>
          </p:nvSpPr>
          <p:spPr>
            <a:xfrm>
              <a:off x="4544559" y="6096000"/>
              <a:ext cx="1575239" cy="461665"/>
            </a:xfrm>
            <a:prstGeom prst="rect">
              <a:avLst/>
            </a:prstGeom>
          </p:spPr>
          <p:txBody>
            <a:bodyPr wrap="none">
              <a:spAutoFit/>
            </a:bodyPr>
            <a:lstStyle/>
            <a:p>
              <a:r>
                <a:rPr lang="en-US" altLang="zh-CN" sz="2400" dirty="0" smtClean="0">
                  <a:solidFill>
                    <a:schemeClr val="accent2">
                      <a:lumMod val="75000"/>
                    </a:schemeClr>
                  </a:solidFill>
                  <a:latin typeface="Calibri" panose="020F0502020204030204" pitchFamily="34" charset="0"/>
                  <a:cs typeface="Calibri" panose="020F0502020204030204" pitchFamily="34" charset="0"/>
                </a:rPr>
                <a:t>Timestamp</a:t>
              </a:r>
              <a:endParaRPr lang="zh-CN" altLang="en-US" sz="2400" dirty="0">
                <a:solidFill>
                  <a:schemeClr val="accent2">
                    <a:lumMod val="75000"/>
                  </a:schemeClr>
                </a:solidFill>
                <a:latin typeface="Calibri" panose="020F0502020204030204" pitchFamily="34" charset="0"/>
                <a:cs typeface="Calibri" panose="020F0502020204030204" pitchFamily="34" charset="0"/>
              </a:endParaRPr>
            </a:p>
          </p:txBody>
        </p:sp>
      </p:grpSp>
      <p:sp>
        <p:nvSpPr>
          <p:cNvPr id="29" name="文本框 28"/>
          <p:cNvSpPr txBox="1"/>
          <p:nvPr/>
        </p:nvSpPr>
        <p:spPr>
          <a:xfrm>
            <a:off x="768350" y="2301556"/>
            <a:ext cx="9410124" cy="461665"/>
          </a:xfrm>
          <a:prstGeom prst="rect">
            <a:avLst/>
          </a:prstGeom>
          <a:noFill/>
        </p:spPr>
        <p:txBody>
          <a:bodyPr wrap="square" rtlCol="0">
            <a:spAutoFit/>
          </a:bodyPr>
          <a:lstStyle/>
          <a:p>
            <a:pPr marL="285750" indent="-285750">
              <a:buClr>
                <a:schemeClr val="accent1">
                  <a:lumMod val="75000"/>
                </a:schemeClr>
              </a:buClr>
              <a:buFont typeface="Arial" panose="020B0604020202020204" pitchFamily="34" charset="0"/>
              <a:buChar char="•"/>
            </a:pPr>
            <a:r>
              <a:rPr lang="en-US" altLang="zh-CN" sz="2400" b="1" dirty="0">
                <a:latin typeface="Calibri" panose="020F0502020204030204" pitchFamily="34" charset="0"/>
                <a:cs typeface="Calibri" panose="020F0502020204030204" pitchFamily="34" charset="0"/>
              </a:rPr>
              <a:t>P</a:t>
            </a:r>
            <a:r>
              <a:rPr lang="en-US" altLang="zh-CN" sz="2400" b="1" dirty="0" smtClean="0">
                <a:latin typeface="Calibri" panose="020F0502020204030204" pitchFamily="34" charset="0"/>
                <a:cs typeface="Calibri" panose="020F0502020204030204" pitchFamily="34" charset="0"/>
              </a:rPr>
              <a:t>er-thread view</a:t>
            </a:r>
            <a:r>
              <a:rPr lang="en-US" altLang="zh-CN" sz="2400" dirty="0" smtClean="0">
                <a:latin typeface="Calibri" panose="020F0502020204030204" pitchFamily="34" charset="0"/>
                <a:cs typeface="Calibri" panose="020F0502020204030204" pitchFamily="34" charset="0"/>
              </a:rPr>
              <a:t>: </a:t>
            </a:r>
            <a:r>
              <a:rPr lang="en-US" altLang="zh-CN" sz="2400" dirty="0" smtClean="0">
                <a:solidFill>
                  <a:srgbClr val="C00000"/>
                </a:solidFill>
                <a:latin typeface="Calibri" panose="020F0502020204030204" pitchFamily="34" charset="0"/>
                <a:cs typeface="Calibri" panose="020F0502020204030204" pitchFamily="34" charset="0"/>
              </a:rPr>
              <a:t>last</a:t>
            </a:r>
            <a:r>
              <a:rPr lang="en-US" altLang="zh-CN" sz="2400" dirty="0" smtClean="0">
                <a:latin typeface="Calibri" panose="020F0502020204030204" pitchFamily="34" charset="0"/>
                <a:cs typeface="Calibri" panose="020F0502020204030204" pitchFamily="34" charset="0"/>
              </a:rPr>
              <a:t> observed timestamp on each location</a:t>
            </a:r>
            <a:endParaRPr lang="zh-CN" altLang="en-US" sz="2400" dirty="0">
              <a:latin typeface="Calibri" panose="020F0502020204030204" pitchFamily="34" charset="0"/>
              <a:cs typeface="Calibri" panose="020F0502020204030204" pitchFamily="34" charset="0"/>
            </a:endParaRPr>
          </a:p>
        </p:txBody>
      </p:sp>
      <p:sp>
        <p:nvSpPr>
          <p:cNvPr id="30" name="文本框 29"/>
          <p:cNvSpPr txBox="1"/>
          <p:nvPr/>
        </p:nvSpPr>
        <p:spPr>
          <a:xfrm>
            <a:off x="768349" y="2765542"/>
            <a:ext cx="6959470" cy="461665"/>
          </a:xfrm>
          <a:prstGeom prst="rect">
            <a:avLst/>
          </a:prstGeom>
          <a:noFill/>
        </p:spPr>
        <p:txBody>
          <a:bodyPr wrap="square" rtlCol="0">
            <a:spAutoFit/>
          </a:bodyPr>
          <a:lstStyle/>
          <a:p>
            <a:pPr marL="285750" indent="-285750">
              <a:buClr>
                <a:schemeClr val="accent1">
                  <a:lumMod val="75000"/>
                </a:schemeClr>
              </a:buClr>
              <a:buFont typeface="Arial" panose="020B0604020202020204" pitchFamily="34" charset="0"/>
              <a:buChar char="•"/>
            </a:pPr>
            <a:r>
              <a:rPr lang="en-US" altLang="zh-CN" sz="2400" b="1" dirty="0" smtClean="0">
                <a:latin typeface="Calibri" panose="020F0502020204030204" pitchFamily="34" charset="0"/>
                <a:cs typeface="Calibri" panose="020F0502020204030204" pitchFamily="34" charset="0"/>
              </a:rPr>
              <a:t>Read</a:t>
            </a:r>
            <a:r>
              <a:rPr lang="en-US" altLang="zh-CN" sz="2400" dirty="0" smtClean="0">
                <a:latin typeface="Calibri" panose="020F0502020204030204" pitchFamily="34" charset="0"/>
                <a:cs typeface="Calibri" panose="020F0502020204030204" pitchFamily="34" charset="0"/>
              </a:rPr>
              <a:t>: any message </a:t>
            </a:r>
            <a:r>
              <a:rPr lang="en-US" altLang="zh-CN" sz="2400" dirty="0" smtClean="0">
                <a:solidFill>
                  <a:srgbClr val="C00000"/>
                </a:solidFill>
                <a:latin typeface="Calibri" panose="020F0502020204030204" pitchFamily="34" charset="0"/>
                <a:cs typeface="Calibri" panose="020F0502020204030204" pitchFamily="34" charset="0"/>
              </a:rPr>
              <a:t>at/later</a:t>
            </a:r>
            <a:r>
              <a:rPr lang="en-US" altLang="zh-CN" sz="2400" dirty="0" smtClean="0">
                <a:latin typeface="Calibri" panose="020F0502020204030204" pitchFamily="34" charset="0"/>
                <a:cs typeface="Calibri" panose="020F0502020204030204" pitchFamily="34" charset="0"/>
              </a:rPr>
              <a:t> than thread view</a:t>
            </a:r>
            <a:endParaRPr lang="zh-CN" altLang="en-US" sz="2400" dirty="0">
              <a:latin typeface="Calibri" panose="020F0502020204030204" pitchFamily="34" charset="0"/>
              <a:cs typeface="Calibri" panose="020F0502020204030204" pitchFamily="34" charset="0"/>
            </a:endParaRPr>
          </a:p>
        </p:txBody>
      </p:sp>
      <p:cxnSp>
        <p:nvCxnSpPr>
          <p:cNvPr id="31" name="直接连接符 30"/>
          <p:cNvCxnSpPr/>
          <p:nvPr/>
        </p:nvCxnSpPr>
        <p:spPr>
          <a:xfrm>
            <a:off x="1657350" y="4190303"/>
            <a:ext cx="0" cy="214728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952625" y="4190303"/>
            <a:ext cx="0" cy="214728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3" name="圆角矩形 32"/>
          <p:cNvSpPr/>
          <p:nvPr/>
        </p:nvSpPr>
        <p:spPr>
          <a:xfrm>
            <a:off x="1461050" y="4381436"/>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Arial" panose="020B0604020202020204" pitchFamily="34" charset="0"/>
                <a:cs typeface="Arial" panose="020B0604020202020204" pitchFamily="34" charset="0"/>
              </a:rPr>
              <a:t>0</a:t>
            </a:r>
            <a:endParaRPr lang="zh-CN" altLang="en-US" sz="2400" dirty="0"/>
          </a:p>
        </p:txBody>
      </p:sp>
      <p:sp>
        <p:nvSpPr>
          <p:cNvPr id="34" name="圆角矩形 33"/>
          <p:cNvSpPr/>
          <p:nvPr/>
        </p:nvSpPr>
        <p:spPr>
          <a:xfrm>
            <a:off x="1461050" y="5466365"/>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Arial" panose="020B0604020202020204" pitchFamily="34" charset="0"/>
                <a:cs typeface="Arial" panose="020B0604020202020204" pitchFamily="34" charset="0"/>
              </a:rPr>
              <a:t>0</a:t>
            </a:r>
            <a:endParaRPr lang="zh-CN" altLang="en-US" sz="2400" dirty="0"/>
          </a:p>
        </p:txBody>
      </p:sp>
      <mc:AlternateContent xmlns:mc="http://schemas.openxmlformats.org/markup-compatibility/2006" xmlns:a14="http://schemas.microsoft.com/office/drawing/2010/main">
        <mc:Choice Requires="a14">
          <p:sp>
            <p:nvSpPr>
              <p:cNvPr id="35" name="圆角矩形标注 34"/>
              <p:cNvSpPr/>
              <p:nvPr/>
            </p:nvSpPr>
            <p:spPr>
              <a:xfrm>
                <a:off x="873321" y="3259121"/>
                <a:ext cx="1315894" cy="519786"/>
              </a:xfrm>
              <a:prstGeom prst="wedgeRoundRectCallout">
                <a:avLst>
                  <a:gd name="adj1" fmla="val 8511"/>
                  <a:gd name="adj2" fmla="val 137080"/>
                  <a:gd name="adj3" fmla="val 16667"/>
                </a:avLst>
              </a:prstGeom>
              <a:solidFill>
                <a:schemeClr val="accent1">
                  <a:lumMod val="20000"/>
                  <a:lumOff val="80000"/>
                </a:schemeClr>
              </a:solidFill>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m:rPr>
                            <m:sty m:val="p"/>
                          </m:rPr>
                          <a:rPr lang="en-US" altLang="zh-CN" sz="2000">
                            <a:solidFill>
                              <a:schemeClr val="tx1"/>
                            </a:solidFill>
                            <a:latin typeface="Cambria Math" panose="02040503050406030204" pitchFamily="18" charset="0"/>
                          </a:rPr>
                          <m:t>t</m:t>
                        </m:r>
                      </m:e>
                      <m:sub>
                        <m:r>
                          <a:rPr lang="en-US" altLang="zh-CN" sz="2000" i="1">
                            <a:solidFill>
                              <a:schemeClr val="tx1"/>
                            </a:solidFill>
                            <a:latin typeface="Cambria Math" panose="02040503050406030204" pitchFamily="18" charset="0"/>
                          </a:rPr>
                          <m:t>1</m:t>
                        </m:r>
                      </m:sub>
                    </m:sSub>
                  </m:oMath>
                </a14:m>
                <a:r>
                  <a:rPr lang="en-US" altLang="zh-CN" sz="2000" b="1" dirty="0">
                    <a:solidFill>
                      <a:schemeClr val="tx1"/>
                    </a:solidFill>
                    <a:latin typeface="Calibri" panose="020F0502020204030204" pitchFamily="34" charset="0"/>
                    <a:cs typeface="Calibri" panose="020F0502020204030204" pitchFamily="34" charset="0"/>
                  </a:rPr>
                  <a:t>’s view</a:t>
                </a:r>
                <a:endParaRPr lang="zh-CN" altLang="en-US" sz="2000" dirty="0">
                  <a:solidFill>
                    <a:schemeClr val="tx1"/>
                  </a:solidFill>
                  <a:latin typeface="Calibri" panose="020F0502020204030204" pitchFamily="34" charset="0"/>
                  <a:cs typeface="Calibri" panose="020F0502020204030204" pitchFamily="34" charset="0"/>
                </a:endParaRPr>
              </a:p>
            </p:txBody>
          </p:sp>
        </mc:Choice>
        <mc:Fallback xmlns="">
          <p:sp>
            <p:nvSpPr>
              <p:cNvPr id="35" name="圆角矩形标注 34"/>
              <p:cNvSpPr>
                <a:spLocks noRot="1" noChangeAspect="1" noMove="1" noResize="1" noEditPoints="1" noAdjustHandles="1" noChangeArrowheads="1" noChangeShapeType="1" noTextEdit="1"/>
              </p:cNvSpPr>
              <p:nvPr/>
            </p:nvSpPr>
            <p:spPr>
              <a:xfrm>
                <a:off x="873321" y="3259121"/>
                <a:ext cx="1315894" cy="519786"/>
              </a:xfrm>
              <a:prstGeom prst="wedgeRoundRectCallout">
                <a:avLst>
                  <a:gd name="adj1" fmla="val 8511"/>
                  <a:gd name="adj2" fmla="val 137080"/>
                  <a:gd name="adj3" fmla="val 16667"/>
                </a:avLst>
              </a:prstGeom>
              <a:blipFill>
                <a:blip r:embed="rId9"/>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圆角矩形标注 35"/>
              <p:cNvSpPr/>
              <p:nvPr/>
            </p:nvSpPr>
            <p:spPr>
              <a:xfrm>
                <a:off x="2322900" y="3255152"/>
                <a:ext cx="1315894" cy="519786"/>
              </a:xfrm>
              <a:prstGeom prst="wedgeRoundRectCallout">
                <a:avLst>
                  <a:gd name="adj1" fmla="val -73613"/>
                  <a:gd name="adj2" fmla="val 126419"/>
                  <a:gd name="adj3" fmla="val 16667"/>
                </a:avLst>
              </a:prstGeom>
              <a:solidFill>
                <a:schemeClr val="accent2">
                  <a:lumMod val="20000"/>
                  <a:lumOff val="80000"/>
                </a:schemeClr>
              </a:solidFill>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m:rPr>
                            <m:sty m:val="p"/>
                          </m:rPr>
                          <a:rPr lang="en-US" altLang="zh-CN" sz="2000">
                            <a:solidFill>
                              <a:schemeClr val="tx1"/>
                            </a:solidFill>
                            <a:latin typeface="Cambria Math" panose="02040503050406030204" pitchFamily="18" charset="0"/>
                          </a:rPr>
                          <m:t>t</m:t>
                        </m:r>
                      </m:e>
                      <m:sub>
                        <m:r>
                          <a:rPr lang="en-US" altLang="zh-CN" sz="2000" b="0" i="1" smtClean="0">
                            <a:solidFill>
                              <a:schemeClr val="tx1"/>
                            </a:solidFill>
                            <a:latin typeface="Cambria Math" panose="02040503050406030204" pitchFamily="18" charset="0"/>
                          </a:rPr>
                          <m:t>2</m:t>
                        </m:r>
                      </m:sub>
                    </m:sSub>
                  </m:oMath>
                </a14:m>
                <a:r>
                  <a:rPr lang="en-US" altLang="zh-CN" sz="2000" b="1" dirty="0">
                    <a:solidFill>
                      <a:schemeClr val="tx1"/>
                    </a:solidFill>
                    <a:latin typeface="Calibri" panose="020F0502020204030204" pitchFamily="34" charset="0"/>
                    <a:cs typeface="Calibri" panose="020F0502020204030204" pitchFamily="34" charset="0"/>
                  </a:rPr>
                  <a:t>’s view</a:t>
                </a:r>
                <a:endParaRPr lang="zh-CN" altLang="en-US" sz="2000" dirty="0">
                  <a:solidFill>
                    <a:schemeClr val="tx1"/>
                  </a:solidFill>
                  <a:latin typeface="Calibri" panose="020F0502020204030204" pitchFamily="34" charset="0"/>
                  <a:cs typeface="Calibri" panose="020F0502020204030204" pitchFamily="34" charset="0"/>
                </a:endParaRPr>
              </a:p>
            </p:txBody>
          </p:sp>
        </mc:Choice>
        <mc:Fallback xmlns="">
          <p:sp>
            <p:nvSpPr>
              <p:cNvPr id="36" name="圆角矩形标注 35"/>
              <p:cNvSpPr>
                <a:spLocks noRot="1" noChangeAspect="1" noMove="1" noResize="1" noEditPoints="1" noAdjustHandles="1" noChangeArrowheads="1" noChangeShapeType="1" noTextEdit="1"/>
              </p:cNvSpPr>
              <p:nvPr/>
            </p:nvSpPr>
            <p:spPr>
              <a:xfrm>
                <a:off x="2322900" y="3255152"/>
                <a:ext cx="1315894" cy="519786"/>
              </a:xfrm>
              <a:prstGeom prst="wedgeRoundRectCallout">
                <a:avLst>
                  <a:gd name="adj1" fmla="val -73613"/>
                  <a:gd name="adj2" fmla="val 126419"/>
                  <a:gd name="adj3" fmla="val 16667"/>
                </a:avLst>
              </a:prstGeom>
              <a:blipFill>
                <a:blip r:embed="rId10"/>
                <a:stretch>
                  <a:fillRect/>
                </a:stretch>
              </a:blipFill>
              <a:ln w="19050">
                <a:solidFill>
                  <a:schemeClr val="tx1"/>
                </a:solidFill>
              </a:ln>
            </p:spPr>
            <p:txBody>
              <a:bodyPr/>
              <a:lstStyle/>
              <a:p>
                <a:r>
                  <a:rPr lang="zh-CN" altLang="en-US">
                    <a:noFill/>
                  </a:rPr>
                  <a:t> </a:t>
                </a:r>
              </a:p>
            </p:txBody>
          </p:sp>
        </mc:Fallback>
      </mc:AlternateContent>
      <p:sp>
        <p:nvSpPr>
          <p:cNvPr id="37" name="标题 1"/>
          <p:cNvSpPr>
            <a:spLocks noGrp="1"/>
          </p:cNvSpPr>
          <p:nvPr>
            <p:ph type="title"/>
          </p:nvPr>
        </p:nvSpPr>
        <p:spPr>
          <a:xfrm>
            <a:off x="1254760" y="269875"/>
            <a:ext cx="9789160"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Overview of PS</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p:spTree>
    <p:custDataLst>
      <p:tags r:id="rId1"/>
    </p:custDataLst>
    <p:extLst>
      <p:ext uri="{BB962C8B-B14F-4D97-AF65-F5344CB8AC3E}">
        <p14:creationId xmlns:p14="http://schemas.microsoft.com/office/powerpoint/2010/main" val="2259670870"/>
      </p:ext>
    </p:extLst>
  </p:cSld>
  <p:clrMapOvr>
    <a:masterClrMapping/>
  </p:clrMapOvr>
  <mc:AlternateContent xmlns:mc="http://schemas.openxmlformats.org/markup-compatibility/2006" xmlns:p14="http://schemas.microsoft.com/office/powerpoint/2010/main">
    <mc:Choice Requires="p14">
      <p:transition spd="slow" p14:dur="2000" advTm="31565"/>
    </mc:Choice>
    <mc:Fallback xmlns="">
      <p:transition spd="slow" advTm="315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1000"/>
                                  </p:stCondLst>
                                  <p:childTnLst>
                                    <p:set>
                                      <p:cBhvr>
                                        <p:cTn id="27" dur="1" fill="hold">
                                          <p:stCondLst>
                                            <p:cond delay="0"/>
                                          </p:stCondLst>
                                        </p:cTn>
                                        <p:tgtEl>
                                          <p:spTgt spid="32"/>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9" grpId="0"/>
      <p:bldP spid="30" grpId="0"/>
      <p:bldP spid="35" grpId="0" animBg="1"/>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4349" y="1320474"/>
            <a:ext cx="8716710" cy="523220"/>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smtClean="0">
                <a:latin typeface="Calibri" panose="020F0502020204030204" pitchFamily="34" charset="0"/>
                <a:cs typeface="Calibri" panose="020F0502020204030204" pitchFamily="34" charset="0"/>
              </a:rPr>
              <a:t>A thread can read more than one prior writes </a:t>
            </a:r>
            <a:endParaRPr lang="zh-CN" altLang="en-US" sz="2800" dirty="0">
              <a:latin typeface="Calibri" panose="020F0502020204030204" pitchFamily="34" charset="0"/>
              <a:cs typeface="Calibri" panose="020F0502020204030204" pitchFamily="34" charset="0"/>
            </a:endParaRPr>
          </a:p>
        </p:txBody>
      </p:sp>
      <p:sp>
        <p:nvSpPr>
          <p:cNvPr id="5" name="文本框 4"/>
          <p:cNvSpPr txBox="1"/>
          <p:nvPr/>
        </p:nvSpPr>
        <p:spPr>
          <a:xfrm>
            <a:off x="768349" y="1834458"/>
            <a:ext cx="8716710" cy="461665"/>
          </a:xfrm>
          <a:prstGeom prst="rect">
            <a:avLst/>
          </a:prstGeom>
          <a:noFill/>
        </p:spPr>
        <p:txBody>
          <a:bodyPr wrap="square" rtlCol="0">
            <a:spAutoFit/>
          </a:bodyPr>
          <a:lstStyle/>
          <a:p>
            <a:pPr marL="285750" indent="-285750">
              <a:buClr>
                <a:schemeClr val="accent1">
                  <a:lumMod val="75000"/>
                </a:schemeClr>
              </a:buClr>
              <a:buFont typeface="Arial" panose="020B0604020202020204" pitchFamily="34" charset="0"/>
              <a:buChar char="•"/>
            </a:pPr>
            <a:r>
              <a:rPr lang="en-US" altLang="zh-CN" sz="2400" dirty="0" smtClean="0">
                <a:latin typeface="Calibri" panose="020F0502020204030204" pitchFamily="34" charset="0"/>
                <a:cs typeface="Calibri" panose="020F0502020204030204" pitchFamily="34" charset="0"/>
              </a:rPr>
              <a:t>Necessary to model the (SB) behavior</a:t>
            </a:r>
            <a:endParaRPr lang="zh-CN" altLang="en-US" sz="2400" dirty="0">
              <a:latin typeface="Calibri" panose="020F0502020204030204" pitchFamily="34" charset="0"/>
              <a:cs typeface="Calibri" panose="020F0502020204030204" pitchFamily="34" charset="0"/>
            </a:endParaRPr>
          </a:p>
        </p:txBody>
      </p:sp>
      <p:grpSp>
        <p:nvGrpSpPr>
          <p:cNvPr id="6" name="组合 5"/>
          <p:cNvGrpSpPr/>
          <p:nvPr/>
        </p:nvGrpSpPr>
        <p:grpSpPr>
          <a:xfrm>
            <a:off x="7473820" y="3467100"/>
            <a:ext cx="3909830" cy="1507917"/>
            <a:chOff x="7473820" y="3467100"/>
            <a:chExt cx="3909830" cy="1507917"/>
          </a:xfrm>
        </p:grpSpPr>
        <p:grpSp>
          <p:nvGrpSpPr>
            <p:cNvPr id="7" name="组合 6"/>
            <p:cNvGrpSpPr/>
            <p:nvPr/>
          </p:nvGrpSpPr>
          <p:grpSpPr>
            <a:xfrm>
              <a:off x="7473820" y="3467100"/>
              <a:ext cx="3909830" cy="1479818"/>
              <a:chOff x="7836163" y="2576749"/>
              <a:chExt cx="3909830" cy="1479818"/>
            </a:xfrm>
          </p:grpSpPr>
          <p:grpSp>
            <p:nvGrpSpPr>
              <p:cNvPr id="10" name="组合 9"/>
              <p:cNvGrpSpPr/>
              <p:nvPr/>
            </p:nvGrpSpPr>
            <p:grpSpPr>
              <a:xfrm>
                <a:off x="7846387" y="3129812"/>
                <a:ext cx="3899606" cy="926755"/>
                <a:chOff x="2648601" y="4501655"/>
                <a:chExt cx="3899606" cy="926755"/>
              </a:xfrm>
            </p:grpSpPr>
            <mc:AlternateContent xmlns:mc="http://schemas.openxmlformats.org/markup-compatibility/2006" xmlns:a14="http://schemas.microsoft.com/office/drawing/2010/main">
              <mc:Choice Requires="a14">
                <p:sp>
                  <p:nvSpPr>
                    <p:cNvPr id="13" name="矩形 12"/>
                    <p:cNvSpPr/>
                    <p:nvPr/>
                  </p:nvSpPr>
                  <p:spPr>
                    <a:xfrm>
                      <a:off x="2655300" y="4966745"/>
                      <a:ext cx="1020536" cy="461665"/>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cs typeface="Arial" panose="020B0604020202020204" pitchFamily="34" charset="0"/>
                                </a:rPr>
                              </m:ctrlPr>
                            </m:sSubPr>
                            <m:e>
                              <m:r>
                                <a:rPr lang="en-US" altLang="zh-CN" sz="2400" b="0" i="1" smtClean="0">
                                  <a:latin typeface="Cambria Math" panose="02040503050406030204" pitchFamily="18" charset="0"/>
                                  <a:cs typeface="Arial" panose="020B0604020202020204" pitchFamily="34" charset="0"/>
                                </a:rPr>
                                <m:t>𝑟</m:t>
                              </m:r>
                            </m:e>
                            <m:sub>
                              <m:r>
                                <a:rPr lang="en-US" altLang="zh-CN" sz="2400" b="0" i="1" smtClean="0">
                                  <a:latin typeface="Cambria Math" panose="02040503050406030204" pitchFamily="18" charset="0"/>
                                  <a:cs typeface="Arial" panose="020B0604020202020204" pitchFamily="34" charset="0"/>
                                </a:rPr>
                                <m:t>1</m:t>
                              </m:r>
                            </m:sub>
                          </m:sSub>
                        </m:oMath>
                      </a14:m>
                      <a:r>
                        <a:rPr lang="en-US" altLang="zh-CN" sz="2400" dirty="0" smtClean="0">
                          <a:latin typeface="Arial" panose="020B0604020202020204" pitchFamily="34" charset="0"/>
                          <a:cs typeface="Arial" panose="020B0604020202020204" pitchFamily="34" charset="0"/>
                        </a:rPr>
                        <a:t> = y;</a:t>
                      </a:r>
                      <a:endParaRPr lang="zh-CN" altLang="en-US" sz="2400" dirty="0">
                        <a:latin typeface="Arial" panose="020B0604020202020204" pitchFamily="34" charset="0"/>
                        <a:cs typeface="Arial" panose="020B0604020202020204" pitchFamily="34" charset="0"/>
                      </a:endParaRPr>
                    </a:p>
                  </p:txBody>
                </p:sp>
              </mc:Choice>
              <mc:Fallback xmlns="">
                <p:sp>
                  <p:nvSpPr>
                    <p:cNvPr id="48" name="矩形 47"/>
                    <p:cNvSpPr>
                      <a:spLocks noRot="1" noChangeAspect="1" noMove="1" noResize="1" noEditPoints="1" noAdjustHandles="1" noChangeArrowheads="1" noChangeShapeType="1" noTextEdit="1"/>
                    </p:cNvSpPr>
                    <p:nvPr/>
                  </p:nvSpPr>
                  <p:spPr>
                    <a:xfrm>
                      <a:off x="2655300" y="4966745"/>
                      <a:ext cx="1020536" cy="461665"/>
                    </a:xfrm>
                    <a:prstGeom prst="rect">
                      <a:avLst/>
                    </a:prstGeom>
                    <a:blipFill>
                      <a:blip r:embed="rId5"/>
                      <a:stretch>
                        <a:fillRect t="-9211" r="-8383" b="-30263"/>
                      </a:stretch>
                    </a:blipFill>
                  </p:spPr>
                  <p:txBody>
                    <a:bodyPr/>
                    <a:lstStyle/>
                    <a:p>
                      <a:r>
                        <a:rPr lang="zh-CN" altLang="en-US">
                          <a:noFill/>
                        </a:rPr>
                        <a:t> </a:t>
                      </a:r>
                    </a:p>
                  </p:txBody>
                </p:sp>
              </mc:Fallback>
            </mc:AlternateContent>
            <p:sp>
              <p:nvSpPr>
                <p:cNvPr id="14" name="矩形 13"/>
                <p:cNvSpPr/>
                <p:nvPr/>
              </p:nvSpPr>
              <p:spPr>
                <a:xfrm>
                  <a:off x="2648601" y="4501655"/>
                  <a:ext cx="944489" cy="461665"/>
                </a:xfrm>
                <a:prstGeom prst="rect">
                  <a:avLst/>
                </a:prstGeom>
              </p:spPr>
              <p:txBody>
                <a:bodyPr wrap="none">
                  <a:spAutoFit/>
                </a:bodyPr>
                <a:lstStyle/>
                <a:p>
                  <a:r>
                    <a:rPr lang="en-US" altLang="zh-CN" sz="2400" dirty="0">
                      <a:latin typeface="Arial" panose="020B0604020202020204" pitchFamily="34" charset="0"/>
                      <a:cs typeface="Arial" panose="020B0604020202020204" pitchFamily="34" charset="0"/>
                    </a:rPr>
                    <a:t>x</a:t>
                  </a:r>
                  <a:r>
                    <a:rPr lang="en-US" altLang="zh-CN" sz="2400" dirty="0" smtClean="0">
                      <a:latin typeface="Arial" panose="020B0604020202020204" pitchFamily="34" charset="0"/>
                      <a:cs typeface="Arial" panose="020B0604020202020204" pitchFamily="34" charset="0"/>
                    </a:rPr>
                    <a:t> = 1;</a:t>
                  </a:r>
                  <a:endParaRPr lang="zh-CN" altLang="en-US" sz="2400" dirty="0">
                    <a:latin typeface="Arial" panose="020B0604020202020204" pitchFamily="34" charset="0"/>
                    <a:cs typeface="Arial" panose="020B0604020202020204" pitchFamily="34" charset="0"/>
                  </a:endParaRPr>
                </a:p>
              </p:txBody>
            </p:sp>
            <p:grpSp>
              <p:nvGrpSpPr>
                <p:cNvPr id="15" name="组合 14"/>
                <p:cNvGrpSpPr/>
                <p:nvPr/>
              </p:nvGrpSpPr>
              <p:grpSpPr>
                <a:xfrm>
                  <a:off x="4138405" y="4521128"/>
                  <a:ext cx="56341" cy="906195"/>
                  <a:chOff x="3981387" y="4596748"/>
                  <a:chExt cx="56341" cy="906195"/>
                </a:xfrm>
              </p:grpSpPr>
              <p:cxnSp>
                <p:nvCxnSpPr>
                  <p:cNvPr id="19" name="直接连接符 18"/>
                  <p:cNvCxnSpPr/>
                  <p:nvPr/>
                </p:nvCxnSpPr>
                <p:spPr>
                  <a:xfrm>
                    <a:off x="3981387" y="4597401"/>
                    <a:ext cx="0" cy="905542"/>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a:off x="4037728" y="4596748"/>
                    <a:ext cx="0" cy="903655"/>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6" name="矩形 15"/>
                    <p:cNvSpPr/>
                    <p:nvPr/>
                  </p:nvSpPr>
                  <p:spPr>
                    <a:xfrm>
                      <a:off x="4504982" y="4966253"/>
                      <a:ext cx="1027654" cy="461665"/>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cs typeface="Arial" panose="020B0604020202020204" pitchFamily="34" charset="0"/>
                                </a:rPr>
                              </m:ctrlPr>
                            </m:sSubPr>
                            <m:e>
                              <m:r>
                                <a:rPr lang="en-US" altLang="zh-CN" sz="2400" b="0" i="1" smtClean="0">
                                  <a:latin typeface="Cambria Math" panose="02040503050406030204" pitchFamily="18" charset="0"/>
                                  <a:cs typeface="Arial" panose="020B0604020202020204" pitchFamily="34" charset="0"/>
                                </a:rPr>
                                <m:t>𝑟</m:t>
                              </m:r>
                            </m:e>
                            <m:sub>
                              <m:r>
                                <a:rPr lang="en-US" altLang="zh-CN" sz="2400" b="0" i="1" smtClean="0">
                                  <a:latin typeface="Cambria Math" panose="02040503050406030204" pitchFamily="18" charset="0"/>
                                  <a:cs typeface="Arial" panose="020B0604020202020204" pitchFamily="34" charset="0"/>
                                </a:rPr>
                                <m:t>2</m:t>
                              </m:r>
                            </m:sub>
                          </m:sSub>
                        </m:oMath>
                      </a14:m>
                      <a:r>
                        <a:rPr lang="en-US" altLang="zh-CN" sz="2400" dirty="0" smtClean="0">
                          <a:latin typeface="Arial" panose="020B0604020202020204" pitchFamily="34" charset="0"/>
                          <a:cs typeface="Arial" panose="020B0604020202020204" pitchFamily="34" charset="0"/>
                        </a:rPr>
                        <a:t> = x;</a:t>
                      </a:r>
                      <a:endParaRPr lang="zh-CN" altLang="en-US" sz="2400" dirty="0">
                        <a:latin typeface="Arial" panose="020B0604020202020204" pitchFamily="34" charset="0"/>
                        <a:cs typeface="Arial" panose="020B0604020202020204" pitchFamily="34" charset="0"/>
                      </a:endParaRPr>
                    </a:p>
                  </p:txBody>
                </p:sp>
              </mc:Choice>
              <mc:Fallback xmlns="">
                <p:sp>
                  <p:nvSpPr>
                    <p:cNvPr id="51" name="矩形 50"/>
                    <p:cNvSpPr>
                      <a:spLocks noRot="1" noChangeAspect="1" noMove="1" noResize="1" noEditPoints="1" noAdjustHandles="1" noChangeArrowheads="1" noChangeShapeType="1" noTextEdit="1"/>
                    </p:cNvSpPr>
                    <p:nvPr/>
                  </p:nvSpPr>
                  <p:spPr>
                    <a:xfrm>
                      <a:off x="4504982" y="4966253"/>
                      <a:ext cx="1027654" cy="461665"/>
                    </a:xfrm>
                    <a:prstGeom prst="rect">
                      <a:avLst/>
                    </a:prstGeom>
                    <a:blipFill>
                      <a:blip r:embed="rId6"/>
                      <a:stretch>
                        <a:fillRect t="-9211" r="-7692" b="-30263"/>
                      </a:stretch>
                    </a:blipFill>
                  </p:spPr>
                  <p:txBody>
                    <a:bodyPr/>
                    <a:lstStyle/>
                    <a:p>
                      <a:r>
                        <a:rPr lang="zh-CN" altLang="en-US">
                          <a:noFill/>
                        </a:rPr>
                        <a:t> </a:t>
                      </a:r>
                    </a:p>
                  </p:txBody>
                </p:sp>
              </mc:Fallback>
            </mc:AlternateContent>
            <p:sp>
              <p:nvSpPr>
                <p:cNvPr id="17" name="矩形 16"/>
                <p:cNvSpPr/>
                <p:nvPr/>
              </p:nvSpPr>
              <p:spPr>
                <a:xfrm>
                  <a:off x="4504982" y="4501655"/>
                  <a:ext cx="944489" cy="461665"/>
                </a:xfrm>
                <a:prstGeom prst="rect">
                  <a:avLst/>
                </a:prstGeom>
              </p:spPr>
              <p:txBody>
                <a:bodyPr wrap="none">
                  <a:spAutoFit/>
                </a:bodyPr>
                <a:lstStyle/>
                <a:p>
                  <a:r>
                    <a:rPr lang="en-US" altLang="zh-CN" sz="2400" dirty="0" smtClean="0">
                      <a:latin typeface="Arial" panose="020B0604020202020204" pitchFamily="34" charset="0"/>
                      <a:cs typeface="Arial" panose="020B0604020202020204" pitchFamily="34" charset="0"/>
                    </a:rPr>
                    <a:t>y = 1;</a:t>
                  </a:r>
                  <a:endParaRPr lang="zh-CN" altLang="en-US" sz="2400" dirty="0">
                    <a:latin typeface="Arial" panose="020B0604020202020204" pitchFamily="34" charset="0"/>
                    <a:cs typeface="Arial" panose="020B0604020202020204" pitchFamily="34" charset="0"/>
                  </a:endParaRPr>
                </a:p>
              </p:txBody>
            </p:sp>
            <p:sp>
              <p:nvSpPr>
                <p:cNvPr id="18" name="文本框 17"/>
                <p:cNvSpPr txBox="1"/>
                <p:nvPr/>
              </p:nvSpPr>
              <p:spPr>
                <a:xfrm>
                  <a:off x="5809616" y="4686380"/>
                  <a:ext cx="738591" cy="461665"/>
                </a:xfrm>
                <a:prstGeom prst="rect">
                  <a:avLst/>
                </a:prstGeom>
                <a:noFill/>
              </p:spPr>
              <p:txBody>
                <a:bodyPr wrap="square" rtlCol="0">
                  <a:spAutoFit/>
                </a:bodyPr>
                <a:lstStyle/>
                <a:p>
                  <a:r>
                    <a:rPr lang="en-US" altLang="zh-CN" sz="2400" dirty="0" smtClean="0"/>
                    <a:t>(SB)</a:t>
                  </a:r>
                  <a:endParaRPr lang="zh-CN" altLang="en-US" sz="2400" dirty="0"/>
                </a:p>
              </p:txBody>
            </p:sp>
          </p:grpSp>
          <mc:AlternateContent xmlns:mc="http://schemas.openxmlformats.org/markup-compatibility/2006" xmlns:a14="http://schemas.microsoft.com/office/drawing/2010/main">
            <mc:Choice Requires="a14">
              <p:sp>
                <p:nvSpPr>
                  <p:cNvPr id="11" name="矩形 10"/>
                  <p:cNvSpPr/>
                  <p:nvPr/>
                </p:nvSpPr>
                <p:spPr>
                  <a:xfrm>
                    <a:off x="7836163" y="2576749"/>
                    <a:ext cx="1233286" cy="400110"/>
                  </a:xfrm>
                  <a:prstGeom prst="rect">
                    <a:avLst/>
                  </a:prstGeom>
                  <a:solidFill>
                    <a:schemeClr val="accent1">
                      <a:lumMod val="20000"/>
                      <a:lumOff val="80000"/>
                    </a:schemeClr>
                  </a:solidFill>
                </p:spPr>
                <p:txBody>
                  <a:bodyPr wrap="none">
                    <a:spAutoFit/>
                  </a:bodyPr>
                  <a:lstStyle/>
                  <a:p>
                    <a:r>
                      <a:rPr lang="en-US" altLang="zh-CN" sz="2000" dirty="0" smtClean="0"/>
                      <a:t>Thread </a:t>
                    </a:r>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t</m:t>
                            </m:r>
                          </m:e>
                          <m:sub>
                            <m:r>
                              <a:rPr lang="en-US" altLang="zh-CN" sz="2000">
                                <a:latin typeface="Cambria Math" panose="02040503050406030204" pitchFamily="18" charset="0"/>
                              </a:rPr>
                              <m:t>1</m:t>
                            </m:r>
                          </m:sub>
                        </m:sSub>
                      </m:oMath>
                    </a14:m>
                    <a:endParaRPr lang="zh-CN" altLang="en-US" sz="2000" dirty="0"/>
                  </a:p>
                </p:txBody>
              </p:sp>
            </mc:Choice>
            <mc:Fallback xmlns="">
              <p:sp>
                <p:nvSpPr>
                  <p:cNvPr id="61" name="矩形 60"/>
                  <p:cNvSpPr>
                    <a:spLocks noRot="1" noChangeAspect="1" noMove="1" noResize="1" noEditPoints="1" noAdjustHandles="1" noChangeArrowheads="1" noChangeShapeType="1" noTextEdit="1"/>
                  </p:cNvSpPr>
                  <p:nvPr/>
                </p:nvSpPr>
                <p:spPr>
                  <a:xfrm>
                    <a:off x="7836163" y="2576749"/>
                    <a:ext cx="1233286" cy="400110"/>
                  </a:xfrm>
                  <a:prstGeom prst="rect">
                    <a:avLst/>
                  </a:prstGeom>
                  <a:blipFill>
                    <a:blip r:embed="rId7"/>
                    <a:stretch>
                      <a:fillRect l="-5446"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9702768" y="2576749"/>
                    <a:ext cx="1233286" cy="400110"/>
                  </a:xfrm>
                  <a:prstGeom prst="rect">
                    <a:avLst/>
                  </a:prstGeom>
                  <a:solidFill>
                    <a:schemeClr val="accent2">
                      <a:lumMod val="20000"/>
                      <a:lumOff val="80000"/>
                    </a:schemeClr>
                  </a:solidFill>
                </p:spPr>
                <p:txBody>
                  <a:bodyPr wrap="none">
                    <a:spAutoFit/>
                  </a:bodyPr>
                  <a:lstStyle/>
                  <a:p>
                    <a:r>
                      <a:rPr lang="en-US" altLang="zh-CN" sz="2000" dirty="0" smtClean="0"/>
                      <a:t>Thread </a:t>
                    </a:r>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t</m:t>
                            </m:r>
                          </m:e>
                          <m:sub>
                            <m:r>
                              <a:rPr lang="en-US" altLang="zh-CN" sz="2000" b="0" i="0" smtClean="0">
                                <a:latin typeface="Cambria Math" panose="02040503050406030204" pitchFamily="18" charset="0"/>
                              </a:rPr>
                              <m:t>2</m:t>
                            </m:r>
                          </m:sub>
                        </m:sSub>
                      </m:oMath>
                    </a14:m>
                    <a:endParaRPr lang="zh-CN" altLang="en-US" sz="2000" dirty="0"/>
                  </a:p>
                </p:txBody>
              </p:sp>
            </mc:Choice>
            <mc:Fallback xmlns="">
              <p:sp>
                <p:nvSpPr>
                  <p:cNvPr id="62" name="矩形 61"/>
                  <p:cNvSpPr>
                    <a:spLocks noRot="1" noChangeAspect="1" noMove="1" noResize="1" noEditPoints="1" noAdjustHandles="1" noChangeArrowheads="1" noChangeShapeType="1" noTextEdit="1"/>
                  </p:cNvSpPr>
                  <p:nvPr/>
                </p:nvSpPr>
                <p:spPr>
                  <a:xfrm>
                    <a:off x="9702768" y="2576749"/>
                    <a:ext cx="1233286" cy="400110"/>
                  </a:xfrm>
                  <a:prstGeom prst="rect">
                    <a:avLst/>
                  </a:prstGeom>
                  <a:blipFill>
                    <a:blip r:embed="rId8"/>
                    <a:stretch>
                      <a:fillRect l="-4950" t="-7576" b="-25758"/>
                    </a:stretch>
                  </a:blipFill>
                </p:spPr>
                <p:txBody>
                  <a:bodyPr/>
                  <a:lstStyle/>
                  <a:p>
                    <a:r>
                      <a:rPr lang="zh-CN" altLang="en-US">
                        <a:noFill/>
                      </a:rPr>
                      <a:t> </a:t>
                    </a:r>
                  </a:p>
                </p:txBody>
              </p:sp>
            </mc:Fallback>
          </mc:AlternateContent>
        </p:grpSp>
        <p:sp>
          <p:nvSpPr>
            <p:cNvPr id="8" name="矩形 7"/>
            <p:cNvSpPr/>
            <p:nvPr/>
          </p:nvSpPr>
          <p:spPr>
            <a:xfrm>
              <a:off x="8396070" y="4513352"/>
              <a:ext cx="611065" cy="461665"/>
            </a:xfrm>
            <a:prstGeom prst="rect">
              <a:avLst/>
            </a:prstGeom>
          </p:spPr>
          <p:txBody>
            <a:bodyPr wrap="none">
              <a:spAutoFit/>
            </a:bodyPr>
            <a:lstStyle/>
            <a:p>
              <a:r>
                <a:rPr lang="en-US" altLang="zh-CN" sz="2400" dirty="0" smtClean="0">
                  <a:solidFill>
                    <a:srgbClr val="0070C0"/>
                  </a:solidFill>
                  <a:latin typeface="Arial" panose="020B0604020202020204" pitchFamily="34" charset="0"/>
                  <a:cs typeface="Arial" panose="020B0604020202020204" pitchFamily="34" charset="0"/>
                </a:rPr>
                <a:t>// 0</a:t>
              </a:r>
              <a:endParaRPr lang="zh-CN" altLang="en-US" sz="2400" dirty="0">
                <a:solidFill>
                  <a:srgbClr val="0070C0"/>
                </a:solidFill>
                <a:latin typeface="Arial" panose="020B0604020202020204" pitchFamily="34" charset="0"/>
                <a:cs typeface="Arial" panose="020B0604020202020204" pitchFamily="34" charset="0"/>
              </a:endParaRPr>
            </a:p>
          </p:txBody>
        </p:sp>
        <p:sp>
          <p:nvSpPr>
            <p:cNvPr id="9" name="矩形 8"/>
            <p:cNvSpPr/>
            <p:nvPr/>
          </p:nvSpPr>
          <p:spPr>
            <a:xfrm>
              <a:off x="10249128" y="4484760"/>
              <a:ext cx="611065" cy="461665"/>
            </a:xfrm>
            <a:prstGeom prst="rect">
              <a:avLst/>
            </a:prstGeom>
          </p:spPr>
          <p:txBody>
            <a:bodyPr wrap="none">
              <a:spAutoFit/>
            </a:bodyPr>
            <a:lstStyle/>
            <a:p>
              <a:r>
                <a:rPr lang="en-US" altLang="zh-CN" sz="2400" dirty="0" smtClean="0">
                  <a:solidFill>
                    <a:srgbClr val="0070C0"/>
                  </a:solidFill>
                  <a:latin typeface="Arial" panose="020B0604020202020204" pitchFamily="34" charset="0"/>
                  <a:cs typeface="Arial" panose="020B0604020202020204" pitchFamily="34" charset="0"/>
                </a:rPr>
                <a:t>// 0</a:t>
              </a:r>
              <a:endParaRPr lang="zh-CN" altLang="en-US" sz="2400" dirty="0">
                <a:solidFill>
                  <a:srgbClr val="0070C0"/>
                </a:solidFill>
                <a:latin typeface="Arial" panose="020B0604020202020204" pitchFamily="34" charset="0"/>
                <a:cs typeface="Arial" panose="020B0604020202020204" pitchFamily="34" charset="0"/>
              </a:endParaRPr>
            </a:p>
          </p:txBody>
        </p:sp>
      </p:grpSp>
      <p:grpSp>
        <p:nvGrpSpPr>
          <p:cNvPr id="21" name="组合 20"/>
          <p:cNvGrpSpPr/>
          <p:nvPr/>
        </p:nvGrpSpPr>
        <p:grpSpPr>
          <a:xfrm>
            <a:off x="527054" y="3590926"/>
            <a:ext cx="5768971" cy="3138190"/>
            <a:chOff x="514354" y="3438526"/>
            <a:chExt cx="5768971" cy="3138190"/>
          </a:xfrm>
        </p:grpSpPr>
        <p:sp>
          <p:nvSpPr>
            <p:cNvPr id="22" name="矩形 21"/>
            <p:cNvSpPr/>
            <p:nvPr/>
          </p:nvSpPr>
          <p:spPr>
            <a:xfrm>
              <a:off x="514354" y="3438526"/>
              <a:ext cx="5768971" cy="31381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p:nvPr/>
          </p:nvCxnSpPr>
          <p:spPr>
            <a:xfrm flipV="1">
              <a:off x="1372413" y="3724276"/>
              <a:ext cx="0" cy="23907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71655" y="3512931"/>
              <a:ext cx="689612" cy="461665"/>
            </a:xfrm>
            <a:prstGeom prst="rect">
              <a:avLst/>
            </a:prstGeom>
          </p:spPr>
          <p:txBody>
            <a:bodyPr wrap="none">
              <a:spAutoFit/>
            </a:bodyPr>
            <a:lstStyle/>
            <a:p>
              <a:r>
                <a:rPr lang="en-US" altLang="zh-CN" sz="2400" dirty="0" smtClean="0">
                  <a:solidFill>
                    <a:srgbClr val="0000FF"/>
                  </a:solidFill>
                  <a:latin typeface="Calibri" panose="020F0502020204030204" pitchFamily="34" charset="0"/>
                  <a:cs typeface="Calibri" panose="020F0502020204030204" pitchFamily="34" charset="0"/>
                </a:rPr>
                <a:t>Loc.</a:t>
              </a:r>
              <a:endParaRPr lang="zh-CN" altLang="en-US" sz="2400" dirty="0">
                <a:solidFill>
                  <a:srgbClr val="0000FF"/>
                </a:solidFill>
                <a:latin typeface="Calibri" panose="020F0502020204030204" pitchFamily="34" charset="0"/>
                <a:cs typeface="Calibri" panose="020F0502020204030204" pitchFamily="34" charset="0"/>
              </a:endParaRPr>
            </a:p>
          </p:txBody>
        </p:sp>
        <p:sp>
          <p:nvSpPr>
            <p:cNvPr id="25" name="文本框 24"/>
            <p:cNvSpPr txBox="1"/>
            <p:nvPr/>
          </p:nvSpPr>
          <p:spPr>
            <a:xfrm>
              <a:off x="924228" y="4190936"/>
              <a:ext cx="341354" cy="46166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x</a:t>
              </a:r>
              <a:endParaRPr lang="zh-CN" altLang="en-US" sz="2400" dirty="0">
                <a:latin typeface="Arial" panose="020B0604020202020204" pitchFamily="34" charset="0"/>
                <a:cs typeface="Arial" panose="020B0604020202020204" pitchFamily="34" charset="0"/>
              </a:endParaRPr>
            </a:p>
          </p:txBody>
        </p:sp>
        <p:sp>
          <p:nvSpPr>
            <p:cNvPr id="26" name="文本框 25"/>
            <p:cNvSpPr txBox="1"/>
            <p:nvPr/>
          </p:nvSpPr>
          <p:spPr>
            <a:xfrm>
              <a:off x="924228" y="5313965"/>
              <a:ext cx="341354" cy="46166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y</a:t>
              </a:r>
              <a:endParaRPr lang="zh-CN" altLang="en-US" sz="2400" dirty="0">
                <a:latin typeface="Arial" panose="020B0604020202020204" pitchFamily="34" charset="0"/>
                <a:cs typeface="Arial" panose="020B0604020202020204" pitchFamily="34" charset="0"/>
              </a:endParaRPr>
            </a:p>
          </p:txBody>
        </p:sp>
        <p:cxnSp>
          <p:nvCxnSpPr>
            <p:cNvPr id="27" name="直接箭头连接符 26"/>
            <p:cNvCxnSpPr/>
            <p:nvPr/>
          </p:nvCxnSpPr>
          <p:spPr>
            <a:xfrm>
              <a:off x="1363177" y="6115050"/>
              <a:ext cx="423406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 name="矩形 27"/>
            <p:cNvSpPr/>
            <p:nvPr/>
          </p:nvSpPr>
          <p:spPr>
            <a:xfrm>
              <a:off x="4544559" y="6096000"/>
              <a:ext cx="1575239" cy="461665"/>
            </a:xfrm>
            <a:prstGeom prst="rect">
              <a:avLst/>
            </a:prstGeom>
          </p:spPr>
          <p:txBody>
            <a:bodyPr wrap="none">
              <a:spAutoFit/>
            </a:bodyPr>
            <a:lstStyle/>
            <a:p>
              <a:r>
                <a:rPr lang="en-US" altLang="zh-CN" sz="2400" dirty="0" smtClean="0">
                  <a:solidFill>
                    <a:schemeClr val="accent2">
                      <a:lumMod val="75000"/>
                    </a:schemeClr>
                  </a:solidFill>
                  <a:latin typeface="Calibri" panose="020F0502020204030204" pitchFamily="34" charset="0"/>
                  <a:cs typeface="Calibri" panose="020F0502020204030204" pitchFamily="34" charset="0"/>
                </a:rPr>
                <a:t>Timestamp</a:t>
              </a:r>
              <a:endParaRPr lang="zh-CN" altLang="en-US" sz="2400" dirty="0">
                <a:solidFill>
                  <a:schemeClr val="accent2">
                    <a:lumMod val="75000"/>
                  </a:schemeClr>
                </a:solidFill>
                <a:latin typeface="Calibri" panose="020F0502020204030204" pitchFamily="34" charset="0"/>
                <a:cs typeface="Calibri" panose="020F0502020204030204" pitchFamily="34" charset="0"/>
              </a:endParaRPr>
            </a:p>
          </p:txBody>
        </p:sp>
      </p:grpSp>
      <p:sp>
        <p:nvSpPr>
          <p:cNvPr id="29" name="文本框 28"/>
          <p:cNvSpPr txBox="1"/>
          <p:nvPr/>
        </p:nvSpPr>
        <p:spPr>
          <a:xfrm>
            <a:off x="768350" y="2301556"/>
            <a:ext cx="9410124" cy="461665"/>
          </a:xfrm>
          <a:prstGeom prst="rect">
            <a:avLst/>
          </a:prstGeom>
          <a:noFill/>
        </p:spPr>
        <p:txBody>
          <a:bodyPr wrap="square" rtlCol="0">
            <a:spAutoFit/>
          </a:bodyPr>
          <a:lstStyle/>
          <a:p>
            <a:pPr marL="285750" indent="-285750">
              <a:buClr>
                <a:schemeClr val="accent1">
                  <a:lumMod val="75000"/>
                </a:schemeClr>
              </a:buClr>
              <a:buFont typeface="Arial" panose="020B0604020202020204" pitchFamily="34" charset="0"/>
              <a:buChar char="•"/>
            </a:pPr>
            <a:r>
              <a:rPr lang="en-US" altLang="zh-CN" sz="2400" b="1" dirty="0">
                <a:latin typeface="Calibri" panose="020F0502020204030204" pitchFamily="34" charset="0"/>
                <a:cs typeface="Calibri" panose="020F0502020204030204" pitchFamily="34" charset="0"/>
              </a:rPr>
              <a:t>P</a:t>
            </a:r>
            <a:r>
              <a:rPr lang="en-US" altLang="zh-CN" sz="2400" b="1" dirty="0" smtClean="0">
                <a:latin typeface="Calibri" panose="020F0502020204030204" pitchFamily="34" charset="0"/>
                <a:cs typeface="Calibri" panose="020F0502020204030204" pitchFamily="34" charset="0"/>
              </a:rPr>
              <a:t>er-thread view</a:t>
            </a:r>
            <a:r>
              <a:rPr lang="en-US" altLang="zh-CN" sz="2400" dirty="0" smtClean="0">
                <a:latin typeface="Calibri" panose="020F0502020204030204" pitchFamily="34" charset="0"/>
                <a:cs typeface="Calibri" panose="020F0502020204030204" pitchFamily="34" charset="0"/>
              </a:rPr>
              <a:t>: </a:t>
            </a:r>
            <a:r>
              <a:rPr lang="en-US" altLang="zh-CN" sz="2400" dirty="0" smtClean="0">
                <a:solidFill>
                  <a:srgbClr val="C00000"/>
                </a:solidFill>
                <a:latin typeface="Calibri" panose="020F0502020204030204" pitchFamily="34" charset="0"/>
                <a:cs typeface="Calibri" panose="020F0502020204030204" pitchFamily="34" charset="0"/>
              </a:rPr>
              <a:t>last</a:t>
            </a:r>
            <a:r>
              <a:rPr lang="en-US" altLang="zh-CN" sz="2400" dirty="0" smtClean="0">
                <a:latin typeface="Calibri" panose="020F0502020204030204" pitchFamily="34" charset="0"/>
                <a:cs typeface="Calibri" panose="020F0502020204030204" pitchFamily="34" charset="0"/>
              </a:rPr>
              <a:t> observed timestamp on each location</a:t>
            </a:r>
            <a:endParaRPr lang="zh-CN" altLang="en-US" sz="2400" dirty="0">
              <a:latin typeface="Calibri" panose="020F0502020204030204" pitchFamily="34" charset="0"/>
              <a:cs typeface="Calibri" panose="020F0502020204030204" pitchFamily="34" charset="0"/>
            </a:endParaRPr>
          </a:p>
        </p:txBody>
      </p:sp>
      <p:sp>
        <p:nvSpPr>
          <p:cNvPr id="30" name="文本框 29"/>
          <p:cNvSpPr txBox="1"/>
          <p:nvPr/>
        </p:nvSpPr>
        <p:spPr>
          <a:xfrm>
            <a:off x="768349" y="2765542"/>
            <a:ext cx="6959470" cy="461665"/>
          </a:xfrm>
          <a:prstGeom prst="rect">
            <a:avLst/>
          </a:prstGeom>
          <a:noFill/>
        </p:spPr>
        <p:txBody>
          <a:bodyPr wrap="square" rtlCol="0">
            <a:spAutoFit/>
          </a:bodyPr>
          <a:lstStyle/>
          <a:p>
            <a:pPr marL="285750" indent="-285750">
              <a:buClr>
                <a:schemeClr val="accent1">
                  <a:lumMod val="75000"/>
                </a:schemeClr>
              </a:buClr>
              <a:buFont typeface="Arial" panose="020B0604020202020204" pitchFamily="34" charset="0"/>
              <a:buChar char="•"/>
            </a:pPr>
            <a:r>
              <a:rPr lang="en-US" altLang="zh-CN" sz="2400" b="1" dirty="0" smtClean="0">
                <a:latin typeface="Calibri" panose="020F0502020204030204" pitchFamily="34" charset="0"/>
                <a:cs typeface="Calibri" panose="020F0502020204030204" pitchFamily="34" charset="0"/>
              </a:rPr>
              <a:t>Read</a:t>
            </a:r>
            <a:r>
              <a:rPr lang="en-US" altLang="zh-CN" sz="2400" dirty="0" smtClean="0">
                <a:latin typeface="Calibri" panose="020F0502020204030204" pitchFamily="34" charset="0"/>
                <a:cs typeface="Calibri" panose="020F0502020204030204" pitchFamily="34" charset="0"/>
              </a:rPr>
              <a:t>: any message </a:t>
            </a:r>
            <a:r>
              <a:rPr lang="en-US" altLang="zh-CN" sz="2400" dirty="0" smtClean="0">
                <a:solidFill>
                  <a:srgbClr val="C00000"/>
                </a:solidFill>
                <a:latin typeface="Calibri" panose="020F0502020204030204" pitchFamily="34" charset="0"/>
                <a:cs typeface="Calibri" panose="020F0502020204030204" pitchFamily="34" charset="0"/>
              </a:rPr>
              <a:t>at/later</a:t>
            </a:r>
            <a:r>
              <a:rPr lang="en-US" altLang="zh-CN" sz="2400" dirty="0" smtClean="0">
                <a:latin typeface="Calibri" panose="020F0502020204030204" pitchFamily="34" charset="0"/>
                <a:cs typeface="Calibri" panose="020F0502020204030204" pitchFamily="34" charset="0"/>
              </a:rPr>
              <a:t> than thread view</a:t>
            </a:r>
            <a:endParaRPr lang="zh-CN" altLang="en-US" sz="2400" dirty="0">
              <a:latin typeface="Calibri" panose="020F0502020204030204" pitchFamily="34" charset="0"/>
              <a:cs typeface="Calibri" panose="020F0502020204030204" pitchFamily="34" charset="0"/>
            </a:endParaRPr>
          </a:p>
        </p:txBody>
      </p:sp>
      <p:cxnSp>
        <p:nvCxnSpPr>
          <p:cNvPr id="31" name="直接连接符 30"/>
          <p:cNvCxnSpPr/>
          <p:nvPr/>
        </p:nvCxnSpPr>
        <p:spPr>
          <a:xfrm>
            <a:off x="1657350" y="4190303"/>
            <a:ext cx="0" cy="214728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952625" y="4190303"/>
            <a:ext cx="0" cy="214728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3" name="圆角矩形 32"/>
          <p:cNvSpPr/>
          <p:nvPr/>
        </p:nvSpPr>
        <p:spPr>
          <a:xfrm>
            <a:off x="1461050" y="4381436"/>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Arial" panose="020B0604020202020204" pitchFamily="34" charset="0"/>
                <a:cs typeface="Arial" panose="020B0604020202020204" pitchFamily="34" charset="0"/>
              </a:rPr>
              <a:t>0</a:t>
            </a:r>
            <a:endParaRPr lang="zh-CN" altLang="en-US" sz="2400" dirty="0"/>
          </a:p>
        </p:txBody>
      </p:sp>
      <p:sp>
        <p:nvSpPr>
          <p:cNvPr id="34" name="圆角矩形 33"/>
          <p:cNvSpPr/>
          <p:nvPr/>
        </p:nvSpPr>
        <p:spPr>
          <a:xfrm>
            <a:off x="1461050" y="5466365"/>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Arial" panose="020B0604020202020204" pitchFamily="34" charset="0"/>
                <a:cs typeface="Arial" panose="020B0604020202020204" pitchFamily="34" charset="0"/>
              </a:rPr>
              <a:t>0</a:t>
            </a:r>
            <a:endParaRPr lang="zh-CN" altLang="en-US" sz="2400" dirty="0"/>
          </a:p>
        </p:txBody>
      </p:sp>
      <p:cxnSp>
        <p:nvCxnSpPr>
          <p:cNvPr id="35" name="直接箭头连接符 34"/>
          <p:cNvCxnSpPr/>
          <p:nvPr/>
        </p:nvCxnSpPr>
        <p:spPr>
          <a:xfrm>
            <a:off x="9083280" y="4029588"/>
            <a:ext cx="327991"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7222045" y="4033882"/>
            <a:ext cx="327991"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7226665" y="4269406"/>
            <a:ext cx="327991"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圆角矩形标注 37"/>
              <p:cNvSpPr/>
              <p:nvPr/>
            </p:nvSpPr>
            <p:spPr>
              <a:xfrm>
                <a:off x="873321" y="3259121"/>
                <a:ext cx="1315894" cy="519786"/>
              </a:xfrm>
              <a:prstGeom prst="wedgeRoundRectCallout">
                <a:avLst>
                  <a:gd name="adj1" fmla="val 8511"/>
                  <a:gd name="adj2" fmla="val 137080"/>
                  <a:gd name="adj3" fmla="val 16667"/>
                </a:avLst>
              </a:prstGeom>
              <a:solidFill>
                <a:schemeClr val="accent1">
                  <a:lumMod val="20000"/>
                  <a:lumOff val="80000"/>
                </a:schemeClr>
              </a:solidFill>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m:rPr>
                            <m:sty m:val="p"/>
                          </m:rPr>
                          <a:rPr lang="en-US" altLang="zh-CN" sz="2000">
                            <a:solidFill>
                              <a:schemeClr val="tx1"/>
                            </a:solidFill>
                            <a:latin typeface="Cambria Math" panose="02040503050406030204" pitchFamily="18" charset="0"/>
                          </a:rPr>
                          <m:t>t</m:t>
                        </m:r>
                      </m:e>
                      <m:sub>
                        <m:r>
                          <a:rPr lang="en-US" altLang="zh-CN" sz="2000" i="1">
                            <a:solidFill>
                              <a:schemeClr val="tx1"/>
                            </a:solidFill>
                            <a:latin typeface="Cambria Math" panose="02040503050406030204" pitchFamily="18" charset="0"/>
                          </a:rPr>
                          <m:t>1</m:t>
                        </m:r>
                      </m:sub>
                    </m:sSub>
                  </m:oMath>
                </a14:m>
                <a:r>
                  <a:rPr lang="en-US" altLang="zh-CN" sz="2000" b="1" dirty="0">
                    <a:solidFill>
                      <a:schemeClr val="tx1"/>
                    </a:solidFill>
                    <a:latin typeface="Calibri" panose="020F0502020204030204" pitchFamily="34" charset="0"/>
                    <a:cs typeface="Calibri" panose="020F0502020204030204" pitchFamily="34" charset="0"/>
                  </a:rPr>
                  <a:t>’s view</a:t>
                </a:r>
                <a:endParaRPr lang="zh-CN" altLang="en-US" sz="2000" dirty="0">
                  <a:solidFill>
                    <a:schemeClr val="tx1"/>
                  </a:solidFill>
                  <a:latin typeface="Calibri" panose="020F0502020204030204" pitchFamily="34" charset="0"/>
                  <a:cs typeface="Calibri" panose="020F0502020204030204" pitchFamily="34" charset="0"/>
                </a:endParaRPr>
              </a:p>
            </p:txBody>
          </p:sp>
        </mc:Choice>
        <mc:Fallback xmlns="">
          <p:sp>
            <p:nvSpPr>
              <p:cNvPr id="38" name="圆角矩形标注 37"/>
              <p:cNvSpPr>
                <a:spLocks noRot="1" noChangeAspect="1" noMove="1" noResize="1" noEditPoints="1" noAdjustHandles="1" noChangeArrowheads="1" noChangeShapeType="1" noTextEdit="1"/>
              </p:cNvSpPr>
              <p:nvPr/>
            </p:nvSpPr>
            <p:spPr>
              <a:xfrm>
                <a:off x="873321" y="3259121"/>
                <a:ext cx="1315894" cy="519786"/>
              </a:xfrm>
              <a:prstGeom prst="wedgeRoundRectCallout">
                <a:avLst>
                  <a:gd name="adj1" fmla="val 8511"/>
                  <a:gd name="adj2" fmla="val 137080"/>
                  <a:gd name="adj3" fmla="val 16667"/>
                </a:avLst>
              </a:prstGeom>
              <a:blipFill>
                <a:blip r:embed="rId9"/>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圆角矩形标注 38"/>
              <p:cNvSpPr/>
              <p:nvPr/>
            </p:nvSpPr>
            <p:spPr>
              <a:xfrm>
                <a:off x="2322900" y="3255152"/>
                <a:ext cx="1315894" cy="519786"/>
              </a:xfrm>
              <a:prstGeom prst="wedgeRoundRectCallout">
                <a:avLst>
                  <a:gd name="adj1" fmla="val -73613"/>
                  <a:gd name="adj2" fmla="val 126419"/>
                  <a:gd name="adj3" fmla="val 16667"/>
                </a:avLst>
              </a:prstGeom>
              <a:solidFill>
                <a:schemeClr val="accent2">
                  <a:lumMod val="20000"/>
                  <a:lumOff val="80000"/>
                </a:schemeClr>
              </a:solidFill>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m:rPr>
                            <m:sty m:val="p"/>
                          </m:rPr>
                          <a:rPr lang="en-US" altLang="zh-CN" sz="2000">
                            <a:solidFill>
                              <a:schemeClr val="tx1"/>
                            </a:solidFill>
                            <a:latin typeface="Cambria Math" panose="02040503050406030204" pitchFamily="18" charset="0"/>
                          </a:rPr>
                          <m:t>t</m:t>
                        </m:r>
                      </m:e>
                      <m:sub>
                        <m:r>
                          <a:rPr lang="en-US" altLang="zh-CN" sz="2000" b="0" i="1" smtClean="0">
                            <a:solidFill>
                              <a:schemeClr val="tx1"/>
                            </a:solidFill>
                            <a:latin typeface="Cambria Math" panose="02040503050406030204" pitchFamily="18" charset="0"/>
                          </a:rPr>
                          <m:t>2</m:t>
                        </m:r>
                      </m:sub>
                    </m:sSub>
                  </m:oMath>
                </a14:m>
                <a:r>
                  <a:rPr lang="en-US" altLang="zh-CN" sz="2000" b="1" dirty="0">
                    <a:solidFill>
                      <a:schemeClr val="tx1"/>
                    </a:solidFill>
                    <a:latin typeface="Calibri" panose="020F0502020204030204" pitchFamily="34" charset="0"/>
                    <a:cs typeface="Calibri" panose="020F0502020204030204" pitchFamily="34" charset="0"/>
                  </a:rPr>
                  <a:t>’s view</a:t>
                </a:r>
                <a:endParaRPr lang="zh-CN" altLang="en-US" sz="2000" dirty="0">
                  <a:solidFill>
                    <a:schemeClr val="tx1"/>
                  </a:solidFill>
                  <a:latin typeface="Calibri" panose="020F0502020204030204" pitchFamily="34" charset="0"/>
                  <a:cs typeface="Calibri" panose="020F0502020204030204" pitchFamily="34" charset="0"/>
                </a:endParaRPr>
              </a:p>
            </p:txBody>
          </p:sp>
        </mc:Choice>
        <mc:Fallback xmlns="">
          <p:sp>
            <p:nvSpPr>
              <p:cNvPr id="39" name="圆角矩形标注 38"/>
              <p:cNvSpPr>
                <a:spLocks noRot="1" noChangeAspect="1" noMove="1" noResize="1" noEditPoints="1" noAdjustHandles="1" noChangeArrowheads="1" noChangeShapeType="1" noTextEdit="1"/>
              </p:cNvSpPr>
              <p:nvPr/>
            </p:nvSpPr>
            <p:spPr>
              <a:xfrm>
                <a:off x="2322900" y="3255152"/>
                <a:ext cx="1315894" cy="519786"/>
              </a:xfrm>
              <a:prstGeom prst="wedgeRoundRectCallout">
                <a:avLst>
                  <a:gd name="adj1" fmla="val -73613"/>
                  <a:gd name="adj2" fmla="val 126419"/>
                  <a:gd name="adj3" fmla="val 16667"/>
                </a:avLst>
              </a:prstGeom>
              <a:blipFill>
                <a:blip r:embed="rId10"/>
                <a:stretch>
                  <a:fillRect/>
                </a:stretch>
              </a:blipFill>
              <a:ln w="19050">
                <a:solidFill>
                  <a:schemeClr val="tx1"/>
                </a:solidFill>
              </a:ln>
            </p:spPr>
            <p:txBody>
              <a:bodyPr/>
              <a:lstStyle/>
              <a:p>
                <a:r>
                  <a:rPr lang="zh-CN" altLang="en-US">
                    <a:noFill/>
                  </a:rPr>
                  <a:t> </a:t>
                </a:r>
              </a:p>
            </p:txBody>
          </p:sp>
        </mc:Fallback>
      </mc:AlternateContent>
      <p:sp>
        <p:nvSpPr>
          <p:cNvPr id="40" name="矩形 39"/>
          <p:cNvSpPr/>
          <p:nvPr/>
        </p:nvSpPr>
        <p:spPr>
          <a:xfrm>
            <a:off x="768349" y="5387685"/>
            <a:ext cx="4841588" cy="643001"/>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标题 1"/>
          <p:cNvSpPr>
            <a:spLocks noGrp="1"/>
          </p:cNvSpPr>
          <p:nvPr>
            <p:ph type="title"/>
          </p:nvPr>
        </p:nvSpPr>
        <p:spPr>
          <a:xfrm>
            <a:off x="1254760" y="269875"/>
            <a:ext cx="9789160"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Overview of PS</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p:sp>
        <p:nvSpPr>
          <p:cNvPr id="42" name="圆角矩形 41"/>
          <p:cNvSpPr/>
          <p:nvPr/>
        </p:nvSpPr>
        <p:spPr>
          <a:xfrm>
            <a:off x="3432941" y="4382923"/>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prstClr val="black"/>
                </a:solidFill>
                <a:latin typeface="Arial" panose="020B0604020202020204" pitchFamily="34" charset="0"/>
                <a:cs typeface="Arial" panose="020B0604020202020204" pitchFamily="34" charset="0"/>
              </a:rPr>
              <a:t>1</a:t>
            </a:r>
            <a:endParaRPr lang="zh-CN" altLang="en-US" sz="2400" dirty="0"/>
          </a:p>
        </p:txBody>
      </p:sp>
    </p:spTree>
    <p:custDataLst>
      <p:tags r:id="rId1"/>
    </p:custDataLst>
    <p:extLst>
      <p:ext uri="{BB962C8B-B14F-4D97-AF65-F5344CB8AC3E}">
        <p14:creationId xmlns:p14="http://schemas.microsoft.com/office/powerpoint/2010/main" val="2303109025"/>
      </p:ext>
    </p:extLst>
  </p:cSld>
  <p:clrMapOvr>
    <a:masterClrMapping/>
  </p:clrMapOvr>
  <mc:AlternateContent xmlns:mc="http://schemas.openxmlformats.org/markup-compatibility/2006" xmlns:p14="http://schemas.microsoft.com/office/powerpoint/2010/main">
    <mc:Choice Requires="p14">
      <p:transition spd="slow" p14:dur="2000" advTm="14913"/>
    </mc:Choice>
    <mc:Fallback xmlns="">
      <p:transition spd="slow" advTm="1491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par>
                          <p:cTn id="11" fill="hold">
                            <p:stCondLst>
                              <p:cond delay="500"/>
                            </p:stCondLst>
                            <p:childTnLst>
                              <p:par>
                                <p:cTn id="12" presetID="10" presetClass="exit" presetSubtype="0" fill="hold" nodeType="afterEffect">
                                  <p:stCondLst>
                                    <p:cond delay="500"/>
                                  </p:stCondLst>
                                  <p:childTnLst>
                                    <p:animEffect transition="out" filter="fade">
                                      <p:cBhvr>
                                        <p:cTn id="13" dur="500"/>
                                        <p:tgtEl>
                                          <p:spTgt spid="36"/>
                                        </p:tgtEl>
                                      </p:cBhvr>
                                    </p:animEffect>
                                    <p:set>
                                      <p:cBhvr>
                                        <p:cTn id="14" dur="1" fill="hold">
                                          <p:stCondLst>
                                            <p:cond delay="499"/>
                                          </p:stCondLst>
                                        </p:cTn>
                                        <p:tgtEl>
                                          <p:spTgt spid="36"/>
                                        </p:tgtEl>
                                        <p:attrNameLst>
                                          <p:attrName>style.visibility</p:attrName>
                                        </p:attrNameLst>
                                      </p:cBhvr>
                                      <p:to>
                                        <p:strVal val="hidden"/>
                                      </p:to>
                                    </p:set>
                                  </p:childTnLst>
                                </p:cTn>
                              </p:par>
                            </p:childTnLst>
                          </p:cTn>
                        </p:par>
                        <p:par>
                          <p:cTn id="15" fill="hold">
                            <p:stCondLst>
                              <p:cond delay="1500"/>
                            </p:stCondLst>
                            <p:childTnLst>
                              <p:par>
                                <p:cTn id="16" presetID="1" presetClass="entr" presetSubtype="0" fill="hold" nodeType="afterEffect">
                                  <p:stCondLst>
                                    <p:cond delay="0"/>
                                  </p:stCondLst>
                                  <p:childTnLst>
                                    <p:set>
                                      <p:cBhvr>
                                        <p:cTn id="17" dur="1" fill="hold">
                                          <p:stCondLst>
                                            <p:cond delay="0"/>
                                          </p:stCondLst>
                                        </p:cTn>
                                        <p:tgtEl>
                                          <p:spTgt spid="37"/>
                                        </p:tgtEl>
                                        <p:attrNameLst>
                                          <p:attrName>style.visibility</p:attrName>
                                        </p:attrNameLst>
                                      </p:cBhvr>
                                      <p:to>
                                        <p:strVal val="visible"/>
                                      </p:to>
                                    </p:set>
                                  </p:childTnLst>
                                </p:cTn>
                              </p:par>
                            </p:childTnLst>
                          </p:cTn>
                        </p:par>
                        <p:par>
                          <p:cTn id="18" fill="hold">
                            <p:stCondLst>
                              <p:cond delay="1500"/>
                            </p:stCondLst>
                            <p:childTnLst>
                              <p:par>
                                <p:cTn id="19" presetID="26" presetClass="emph" presetSubtype="0" repeatCount="2000" fill="hold" nodeType="afterEffect">
                                  <p:stCondLst>
                                    <p:cond delay="0"/>
                                  </p:stCondLst>
                                  <p:childTnLst>
                                    <p:animEffect transition="out" filter="fade">
                                      <p:cBhvr>
                                        <p:cTn id="20" dur="1000" tmFilter="0, 0; .2, .5; .8, .5; 1, 0"/>
                                        <p:tgtEl>
                                          <p:spTgt spid="37"/>
                                        </p:tgtEl>
                                      </p:cBhvr>
                                    </p:animEffect>
                                    <p:animScale>
                                      <p:cBhvr>
                                        <p:cTn id="21" dur="500" autoRev="1" fill="hold"/>
                                        <p:tgtEl>
                                          <p:spTgt spid="37"/>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4349" y="1320474"/>
            <a:ext cx="8716710" cy="523220"/>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smtClean="0">
                <a:latin typeface="Calibri" panose="020F0502020204030204" pitchFamily="34" charset="0"/>
                <a:cs typeface="Calibri" panose="020F0502020204030204" pitchFamily="34" charset="0"/>
              </a:rPr>
              <a:t>A thread can read more than one prior writes </a:t>
            </a:r>
            <a:endParaRPr lang="zh-CN" altLang="en-US" sz="2800" dirty="0">
              <a:latin typeface="Calibri" panose="020F0502020204030204" pitchFamily="34" charset="0"/>
              <a:cs typeface="Calibri" panose="020F0502020204030204" pitchFamily="34" charset="0"/>
            </a:endParaRPr>
          </a:p>
        </p:txBody>
      </p:sp>
      <p:sp>
        <p:nvSpPr>
          <p:cNvPr id="5" name="文本框 4"/>
          <p:cNvSpPr txBox="1"/>
          <p:nvPr/>
        </p:nvSpPr>
        <p:spPr>
          <a:xfrm>
            <a:off x="768349" y="1834458"/>
            <a:ext cx="8716710" cy="461665"/>
          </a:xfrm>
          <a:prstGeom prst="rect">
            <a:avLst/>
          </a:prstGeom>
          <a:noFill/>
        </p:spPr>
        <p:txBody>
          <a:bodyPr wrap="square" rtlCol="0">
            <a:spAutoFit/>
          </a:bodyPr>
          <a:lstStyle/>
          <a:p>
            <a:pPr marL="285750" indent="-285750">
              <a:buClr>
                <a:schemeClr val="accent1">
                  <a:lumMod val="75000"/>
                </a:schemeClr>
              </a:buClr>
              <a:buFont typeface="Arial" panose="020B0604020202020204" pitchFamily="34" charset="0"/>
              <a:buChar char="•"/>
            </a:pPr>
            <a:r>
              <a:rPr lang="en-US" altLang="zh-CN" sz="2400" dirty="0" smtClean="0">
                <a:latin typeface="Calibri" panose="020F0502020204030204" pitchFamily="34" charset="0"/>
                <a:cs typeface="Calibri" panose="020F0502020204030204" pitchFamily="34" charset="0"/>
              </a:rPr>
              <a:t>Necessary to model the (SB) behavior</a:t>
            </a:r>
            <a:endParaRPr lang="zh-CN" altLang="en-US" sz="2400" dirty="0">
              <a:latin typeface="Calibri" panose="020F0502020204030204" pitchFamily="34" charset="0"/>
              <a:cs typeface="Calibri" panose="020F0502020204030204" pitchFamily="34" charset="0"/>
            </a:endParaRPr>
          </a:p>
        </p:txBody>
      </p:sp>
      <p:grpSp>
        <p:nvGrpSpPr>
          <p:cNvPr id="6" name="组合 5"/>
          <p:cNvGrpSpPr/>
          <p:nvPr/>
        </p:nvGrpSpPr>
        <p:grpSpPr>
          <a:xfrm>
            <a:off x="7473820" y="3467100"/>
            <a:ext cx="3909830" cy="1507917"/>
            <a:chOff x="7473820" y="3467100"/>
            <a:chExt cx="3909830" cy="1507917"/>
          </a:xfrm>
        </p:grpSpPr>
        <p:grpSp>
          <p:nvGrpSpPr>
            <p:cNvPr id="7" name="组合 6"/>
            <p:cNvGrpSpPr/>
            <p:nvPr/>
          </p:nvGrpSpPr>
          <p:grpSpPr>
            <a:xfrm>
              <a:off x="7473820" y="3467100"/>
              <a:ext cx="3909830" cy="1479818"/>
              <a:chOff x="7836163" y="2576749"/>
              <a:chExt cx="3909830" cy="1479818"/>
            </a:xfrm>
          </p:grpSpPr>
          <p:grpSp>
            <p:nvGrpSpPr>
              <p:cNvPr id="10" name="组合 9"/>
              <p:cNvGrpSpPr/>
              <p:nvPr/>
            </p:nvGrpSpPr>
            <p:grpSpPr>
              <a:xfrm>
                <a:off x="7846387" y="3129812"/>
                <a:ext cx="3899606" cy="926755"/>
                <a:chOff x="2648601" y="4501655"/>
                <a:chExt cx="3899606" cy="926755"/>
              </a:xfrm>
            </p:grpSpPr>
            <mc:AlternateContent xmlns:mc="http://schemas.openxmlformats.org/markup-compatibility/2006" xmlns:a14="http://schemas.microsoft.com/office/drawing/2010/main">
              <mc:Choice Requires="a14">
                <p:sp>
                  <p:nvSpPr>
                    <p:cNvPr id="13" name="矩形 12"/>
                    <p:cNvSpPr/>
                    <p:nvPr/>
                  </p:nvSpPr>
                  <p:spPr>
                    <a:xfrm>
                      <a:off x="2655300" y="4966745"/>
                      <a:ext cx="1020536" cy="461665"/>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cs typeface="Arial" panose="020B0604020202020204" pitchFamily="34" charset="0"/>
                                </a:rPr>
                              </m:ctrlPr>
                            </m:sSubPr>
                            <m:e>
                              <m:r>
                                <a:rPr lang="en-US" altLang="zh-CN" sz="2400" b="0" i="1" smtClean="0">
                                  <a:latin typeface="Cambria Math" panose="02040503050406030204" pitchFamily="18" charset="0"/>
                                  <a:cs typeface="Arial" panose="020B0604020202020204" pitchFamily="34" charset="0"/>
                                </a:rPr>
                                <m:t>𝑟</m:t>
                              </m:r>
                            </m:e>
                            <m:sub>
                              <m:r>
                                <a:rPr lang="en-US" altLang="zh-CN" sz="2400" b="0" i="1" smtClean="0">
                                  <a:latin typeface="Cambria Math" panose="02040503050406030204" pitchFamily="18" charset="0"/>
                                  <a:cs typeface="Arial" panose="020B0604020202020204" pitchFamily="34" charset="0"/>
                                </a:rPr>
                                <m:t>1</m:t>
                              </m:r>
                            </m:sub>
                          </m:sSub>
                        </m:oMath>
                      </a14:m>
                      <a:r>
                        <a:rPr lang="en-US" altLang="zh-CN" sz="2400" dirty="0" smtClean="0">
                          <a:latin typeface="Arial" panose="020B0604020202020204" pitchFamily="34" charset="0"/>
                          <a:cs typeface="Arial" panose="020B0604020202020204" pitchFamily="34" charset="0"/>
                        </a:rPr>
                        <a:t> = y;</a:t>
                      </a:r>
                      <a:endParaRPr lang="zh-CN" altLang="en-US" sz="2400" dirty="0">
                        <a:latin typeface="Arial" panose="020B0604020202020204" pitchFamily="34" charset="0"/>
                        <a:cs typeface="Arial" panose="020B0604020202020204" pitchFamily="34" charset="0"/>
                      </a:endParaRPr>
                    </a:p>
                  </p:txBody>
                </p:sp>
              </mc:Choice>
              <mc:Fallback xmlns="">
                <p:sp>
                  <p:nvSpPr>
                    <p:cNvPr id="48" name="矩形 47"/>
                    <p:cNvSpPr>
                      <a:spLocks noRot="1" noChangeAspect="1" noMove="1" noResize="1" noEditPoints="1" noAdjustHandles="1" noChangeArrowheads="1" noChangeShapeType="1" noTextEdit="1"/>
                    </p:cNvSpPr>
                    <p:nvPr/>
                  </p:nvSpPr>
                  <p:spPr>
                    <a:xfrm>
                      <a:off x="2655300" y="4966745"/>
                      <a:ext cx="1020536" cy="461665"/>
                    </a:xfrm>
                    <a:prstGeom prst="rect">
                      <a:avLst/>
                    </a:prstGeom>
                    <a:blipFill>
                      <a:blip r:embed="rId5"/>
                      <a:stretch>
                        <a:fillRect t="-9211" r="-8383" b="-30263"/>
                      </a:stretch>
                    </a:blipFill>
                  </p:spPr>
                  <p:txBody>
                    <a:bodyPr/>
                    <a:lstStyle/>
                    <a:p>
                      <a:r>
                        <a:rPr lang="zh-CN" altLang="en-US">
                          <a:noFill/>
                        </a:rPr>
                        <a:t> </a:t>
                      </a:r>
                    </a:p>
                  </p:txBody>
                </p:sp>
              </mc:Fallback>
            </mc:AlternateContent>
            <p:sp>
              <p:nvSpPr>
                <p:cNvPr id="14" name="矩形 13"/>
                <p:cNvSpPr/>
                <p:nvPr/>
              </p:nvSpPr>
              <p:spPr>
                <a:xfrm>
                  <a:off x="2648601" y="4501655"/>
                  <a:ext cx="944489" cy="461665"/>
                </a:xfrm>
                <a:prstGeom prst="rect">
                  <a:avLst/>
                </a:prstGeom>
              </p:spPr>
              <p:txBody>
                <a:bodyPr wrap="none">
                  <a:spAutoFit/>
                </a:bodyPr>
                <a:lstStyle/>
                <a:p>
                  <a:r>
                    <a:rPr lang="en-US" altLang="zh-CN" sz="2400" dirty="0">
                      <a:latin typeface="Arial" panose="020B0604020202020204" pitchFamily="34" charset="0"/>
                      <a:cs typeface="Arial" panose="020B0604020202020204" pitchFamily="34" charset="0"/>
                    </a:rPr>
                    <a:t>x</a:t>
                  </a:r>
                  <a:r>
                    <a:rPr lang="en-US" altLang="zh-CN" sz="2400" dirty="0" smtClean="0">
                      <a:latin typeface="Arial" panose="020B0604020202020204" pitchFamily="34" charset="0"/>
                      <a:cs typeface="Arial" panose="020B0604020202020204" pitchFamily="34" charset="0"/>
                    </a:rPr>
                    <a:t> = 1;</a:t>
                  </a:r>
                  <a:endParaRPr lang="zh-CN" altLang="en-US" sz="2400" dirty="0">
                    <a:latin typeface="Arial" panose="020B0604020202020204" pitchFamily="34" charset="0"/>
                    <a:cs typeface="Arial" panose="020B0604020202020204" pitchFamily="34" charset="0"/>
                  </a:endParaRPr>
                </a:p>
              </p:txBody>
            </p:sp>
            <p:grpSp>
              <p:nvGrpSpPr>
                <p:cNvPr id="15" name="组合 14"/>
                <p:cNvGrpSpPr/>
                <p:nvPr/>
              </p:nvGrpSpPr>
              <p:grpSpPr>
                <a:xfrm>
                  <a:off x="4138405" y="4521128"/>
                  <a:ext cx="56341" cy="906195"/>
                  <a:chOff x="3981387" y="4596748"/>
                  <a:chExt cx="56341" cy="906195"/>
                </a:xfrm>
              </p:grpSpPr>
              <p:cxnSp>
                <p:nvCxnSpPr>
                  <p:cNvPr id="19" name="直接连接符 18"/>
                  <p:cNvCxnSpPr/>
                  <p:nvPr/>
                </p:nvCxnSpPr>
                <p:spPr>
                  <a:xfrm>
                    <a:off x="3981387" y="4597401"/>
                    <a:ext cx="0" cy="905542"/>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a:off x="4037728" y="4596748"/>
                    <a:ext cx="0" cy="903655"/>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6" name="矩形 15"/>
                    <p:cNvSpPr/>
                    <p:nvPr/>
                  </p:nvSpPr>
                  <p:spPr>
                    <a:xfrm>
                      <a:off x="4504982" y="4966253"/>
                      <a:ext cx="1027654" cy="461665"/>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cs typeface="Arial" panose="020B0604020202020204" pitchFamily="34" charset="0"/>
                                </a:rPr>
                              </m:ctrlPr>
                            </m:sSubPr>
                            <m:e>
                              <m:r>
                                <a:rPr lang="en-US" altLang="zh-CN" sz="2400" b="0" i="1" smtClean="0">
                                  <a:latin typeface="Cambria Math" panose="02040503050406030204" pitchFamily="18" charset="0"/>
                                  <a:cs typeface="Arial" panose="020B0604020202020204" pitchFamily="34" charset="0"/>
                                </a:rPr>
                                <m:t>𝑟</m:t>
                              </m:r>
                            </m:e>
                            <m:sub>
                              <m:r>
                                <a:rPr lang="en-US" altLang="zh-CN" sz="2400" b="0" i="1" smtClean="0">
                                  <a:latin typeface="Cambria Math" panose="02040503050406030204" pitchFamily="18" charset="0"/>
                                  <a:cs typeface="Arial" panose="020B0604020202020204" pitchFamily="34" charset="0"/>
                                </a:rPr>
                                <m:t>2</m:t>
                              </m:r>
                            </m:sub>
                          </m:sSub>
                        </m:oMath>
                      </a14:m>
                      <a:r>
                        <a:rPr lang="en-US" altLang="zh-CN" sz="2400" dirty="0" smtClean="0">
                          <a:latin typeface="Arial" panose="020B0604020202020204" pitchFamily="34" charset="0"/>
                          <a:cs typeface="Arial" panose="020B0604020202020204" pitchFamily="34" charset="0"/>
                        </a:rPr>
                        <a:t> = x;</a:t>
                      </a:r>
                      <a:endParaRPr lang="zh-CN" altLang="en-US" sz="2400" dirty="0">
                        <a:latin typeface="Arial" panose="020B0604020202020204" pitchFamily="34" charset="0"/>
                        <a:cs typeface="Arial" panose="020B0604020202020204" pitchFamily="34" charset="0"/>
                      </a:endParaRPr>
                    </a:p>
                  </p:txBody>
                </p:sp>
              </mc:Choice>
              <mc:Fallback xmlns="">
                <p:sp>
                  <p:nvSpPr>
                    <p:cNvPr id="51" name="矩形 50"/>
                    <p:cNvSpPr>
                      <a:spLocks noRot="1" noChangeAspect="1" noMove="1" noResize="1" noEditPoints="1" noAdjustHandles="1" noChangeArrowheads="1" noChangeShapeType="1" noTextEdit="1"/>
                    </p:cNvSpPr>
                    <p:nvPr/>
                  </p:nvSpPr>
                  <p:spPr>
                    <a:xfrm>
                      <a:off x="4504982" y="4966253"/>
                      <a:ext cx="1027654" cy="461665"/>
                    </a:xfrm>
                    <a:prstGeom prst="rect">
                      <a:avLst/>
                    </a:prstGeom>
                    <a:blipFill>
                      <a:blip r:embed="rId6"/>
                      <a:stretch>
                        <a:fillRect t="-9211" r="-7692" b="-30263"/>
                      </a:stretch>
                    </a:blipFill>
                  </p:spPr>
                  <p:txBody>
                    <a:bodyPr/>
                    <a:lstStyle/>
                    <a:p>
                      <a:r>
                        <a:rPr lang="zh-CN" altLang="en-US">
                          <a:noFill/>
                        </a:rPr>
                        <a:t> </a:t>
                      </a:r>
                    </a:p>
                  </p:txBody>
                </p:sp>
              </mc:Fallback>
            </mc:AlternateContent>
            <p:sp>
              <p:nvSpPr>
                <p:cNvPr id="17" name="矩形 16"/>
                <p:cNvSpPr/>
                <p:nvPr/>
              </p:nvSpPr>
              <p:spPr>
                <a:xfrm>
                  <a:off x="4504982" y="4501655"/>
                  <a:ext cx="944489" cy="461665"/>
                </a:xfrm>
                <a:prstGeom prst="rect">
                  <a:avLst/>
                </a:prstGeom>
              </p:spPr>
              <p:txBody>
                <a:bodyPr wrap="none">
                  <a:spAutoFit/>
                </a:bodyPr>
                <a:lstStyle/>
                <a:p>
                  <a:r>
                    <a:rPr lang="en-US" altLang="zh-CN" sz="2400" dirty="0" smtClean="0">
                      <a:latin typeface="Arial" panose="020B0604020202020204" pitchFamily="34" charset="0"/>
                      <a:cs typeface="Arial" panose="020B0604020202020204" pitchFamily="34" charset="0"/>
                    </a:rPr>
                    <a:t>y = 1;</a:t>
                  </a:r>
                  <a:endParaRPr lang="zh-CN" altLang="en-US" sz="2400" dirty="0">
                    <a:latin typeface="Arial" panose="020B0604020202020204" pitchFamily="34" charset="0"/>
                    <a:cs typeface="Arial" panose="020B0604020202020204" pitchFamily="34" charset="0"/>
                  </a:endParaRPr>
                </a:p>
              </p:txBody>
            </p:sp>
            <p:sp>
              <p:nvSpPr>
                <p:cNvPr id="18" name="文本框 17"/>
                <p:cNvSpPr txBox="1"/>
                <p:nvPr/>
              </p:nvSpPr>
              <p:spPr>
                <a:xfrm>
                  <a:off x="5809616" y="4686380"/>
                  <a:ext cx="738591" cy="461665"/>
                </a:xfrm>
                <a:prstGeom prst="rect">
                  <a:avLst/>
                </a:prstGeom>
                <a:noFill/>
              </p:spPr>
              <p:txBody>
                <a:bodyPr wrap="square" rtlCol="0">
                  <a:spAutoFit/>
                </a:bodyPr>
                <a:lstStyle/>
                <a:p>
                  <a:r>
                    <a:rPr lang="en-US" altLang="zh-CN" sz="2400" dirty="0" smtClean="0"/>
                    <a:t>(SB)</a:t>
                  </a:r>
                  <a:endParaRPr lang="zh-CN" altLang="en-US" sz="2400" dirty="0"/>
                </a:p>
              </p:txBody>
            </p:sp>
          </p:grpSp>
          <mc:AlternateContent xmlns:mc="http://schemas.openxmlformats.org/markup-compatibility/2006" xmlns:a14="http://schemas.microsoft.com/office/drawing/2010/main">
            <mc:Choice Requires="a14">
              <p:sp>
                <p:nvSpPr>
                  <p:cNvPr id="11" name="矩形 10"/>
                  <p:cNvSpPr/>
                  <p:nvPr/>
                </p:nvSpPr>
                <p:spPr>
                  <a:xfrm>
                    <a:off x="7836163" y="2576749"/>
                    <a:ext cx="1233286" cy="400110"/>
                  </a:xfrm>
                  <a:prstGeom prst="rect">
                    <a:avLst/>
                  </a:prstGeom>
                  <a:solidFill>
                    <a:schemeClr val="accent1">
                      <a:lumMod val="20000"/>
                      <a:lumOff val="80000"/>
                    </a:schemeClr>
                  </a:solidFill>
                </p:spPr>
                <p:txBody>
                  <a:bodyPr wrap="none">
                    <a:spAutoFit/>
                  </a:bodyPr>
                  <a:lstStyle/>
                  <a:p>
                    <a:r>
                      <a:rPr lang="en-US" altLang="zh-CN" sz="2000" dirty="0" smtClean="0"/>
                      <a:t>Thread </a:t>
                    </a:r>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t</m:t>
                            </m:r>
                          </m:e>
                          <m:sub>
                            <m:r>
                              <a:rPr lang="en-US" altLang="zh-CN" sz="2000">
                                <a:latin typeface="Cambria Math" panose="02040503050406030204" pitchFamily="18" charset="0"/>
                              </a:rPr>
                              <m:t>1</m:t>
                            </m:r>
                          </m:sub>
                        </m:sSub>
                      </m:oMath>
                    </a14:m>
                    <a:endParaRPr lang="zh-CN" altLang="en-US" sz="2000" dirty="0"/>
                  </a:p>
                </p:txBody>
              </p:sp>
            </mc:Choice>
            <mc:Fallback xmlns="">
              <p:sp>
                <p:nvSpPr>
                  <p:cNvPr id="61" name="矩形 60"/>
                  <p:cNvSpPr>
                    <a:spLocks noRot="1" noChangeAspect="1" noMove="1" noResize="1" noEditPoints="1" noAdjustHandles="1" noChangeArrowheads="1" noChangeShapeType="1" noTextEdit="1"/>
                  </p:cNvSpPr>
                  <p:nvPr/>
                </p:nvSpPr>
                <p:spPr>
                  <a:xfrm>
                    <a:off x="7836163" y="2576749"/>
                    <a:ext cx="1233286" cy="400110"/>
                  </a:xfrm>
                  <a:prstGeom prst="rect">
                    <a:avLst/>
                  </a:prstGeom>
                  <a:blipFill>
                    <a:blip r:embed="rId7"/>
                    <a:stretch>
                      <a:fillRect l="-5446"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9702768" y="2576749"/>
                    <a:ext cx="1233286" cy="400110"/>
                  </a:xfrm>
                  <a:prstGeom prst="rect">
                    <a:avLst/>
                  </a:prstGeom>
                  <a:solidFill>
                    <a:schemeClr val="accent2">
                      <a:lumMod val="20000"/>
                      <a:lumOff val="80000"/>
                    </a:schemeClr>
                  </a:solidFill>
                </p:spPr>
                <p:txBody>
                  <a:bodyPr wrap="none">
                    <a:spAutoFit/>
                  </a:bodyPr>
                  <a:lstStyle/>
                  <a:p>
                    <a:r>
                      <a:rPr lang="en-US" altLang="zh-CN" sz="2000" dirty="0" smtClean="0"/>
                      <a:t>Thread </a:t>
                    </a:r>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t</m:t>
                            </m:r>
                          </m:e>
                          <m:sub>
                            <m:r>
                              <a:rPr lang="en-US" altLang="zh-CN" sz="2000" b="0" i="0" smtClean="0">
                                <a:latin typeface="Cambria Math" panose="02040503050406030204" pitchFamily="18" charset="0"/>
                              </a:rPr>
                              <m:t>2</m:t>
                            </m:r>
                          </m:sub>
                        </m:sSub>
                      </m:oMath>
                    </a14:m>
                    <a:endParaRPr lang="zh-CN" altLang="en-US" sz="2000" dirty="0"/>
                  </a:p>
                </p:txBody>
              </p:sp>
            </mc:Choice>
            <mc:Fallback xmlns="">
              <p:sp>
                <p:nvSpPr>
                  <p:cNvPr id="62" name="矩形 61"/>
                  <p:cNvSpPr>
                    <a:spLocks noRot="1" noChangeAspect="1" noMove="1" noResize="1" noEditPoints="1" noAdjustHandles="1" noChangeArrowheads="1" noChangeShapeType="1" noTextEdit="1"/>
                  </p:cNvSpPr>
                  <p:nvPr/>
                </p:nvSpPr>
                <p:spPr>
                  <a:xfrm>
                    <a:off x="9702768" y="2576749"/>
                    <a:ext cx="1233286" cy="400110"/>
                  </a:xfrm>
                  <a:prstGeom prst="rect">
                    <a:avLst/>
                  </a:prstGeom>
                  <a:blipFill>
                    <a:blip r:embed="rId8"/>
                    <a:stretch>
                      <a:fillRect l="-4950" t="-7576" b="-25758"/>
                    </a:stretch>
                  </a:blipFill>
                </p:spPr>
                <p:txBody>
                  <a:bodyPr/>
                  <a:lstStyle/>
                  <a:p>
                    <a:r>
                      <a:rPr lang="zh-CN" altLang="en-US">
                        <a:noFill/>
                      </a:rPr>
                      <a:t> </a:t>
                    </a:r>
                  </a:p>
                </p:txBody>
              </p:sp>
            </mc:Fallback>
          </mc:AlternateContent>
        </p:grpSp>
        <p:sp>
          <p:nvSpPr>
            <p:cNvPr id="8" name="矩形 7"/>
            <p:cNvSpPr/>
            <p:nvPr/>
          </p:nvSpPr>
          <p:spPr>
            <a:xfrm>
              <a:off x="8396070" y="4513352"/>
              <a:ext cx="611065" cy="461665"/>
            </a:xfrm>
            <a:prstGeom prst="rect">
              <a:avLst/>
            </a:prstGeom>
          </p:spPr>
          <p:txBody>
            <a:bodyPr wrap="none">
              <a:spAutoFit/>
            </a:bodyPr>
            <a:lstStyle/>
            <a:p>
              <a:r>
                <a:rPr lang="en-US" altLang="zh-CN" sz="2400" dirty="0" smtClean="0">
                  <a:solidFill>
                    <a:srgbClr val="0070C0"/>
                  </a:solidFill>
                  <a:latin typeface="Arial" panose="020B0604020202020204" pitchFamily="34" charset="0"/>
                  <a:cs typeface="Arial" panose="020B0604020202020204" pitchFamily="34" charset="0"/>
                </a:rPr>
                <a:t>// 0</a:t>
              </a:r>
              <a:endParaRPr lang="zh-CN" altLang="en-US" sz="2400" dirty="0">
                <a:solidFill>
                  <a:srgbClr val="0070C0"/>
                </a:solidFill>
                <a:latin typeface="Arial" panose="020B0604020202020204" pitchFamily="34" charset="0"/>
                <a:cs typeface="Arial" panose="020B0604020202020204" pitchFamily="34" charset="0"/>
              </a:endParaRPr>
            </a:p>
          </p:txBody>
        </p:sp>
        <p:sp>
          <p:nvSpPr>
            <p:cNvPr id="9" name="矩形 8"/>
            <p:cNvSpPr/>
            <p:nvPr/>
          </p:nvSpPr>
          <p:spPr>
            <a:xfrm>
              <a:off x="10249128" y="4484760"/>
              <a:ext cx="611065" cy="461665"/>
            </a:xfrm>
            <a:prstGeom prst="rect">
              <a:avLst/>
            </a:prstGeom>
          </p:spPr>
          <p:txBody>
            <a:bodyPr wrap="none">
              <a:spAutoFit/>
            </a:bodyPr>
            <a:lstStyle/>
            <a:p>
              <a:r>
                <a:rPr lang="en-US" altLang="zh-CN" sz="2400" dirty="0" smtClean="0">
                  <a:solidFill>
                    <a:srgbClr val="0070C0"/>
                  </a:solidFill>
                  <a:latin typeface="Arial" panose="020B0604020202020204" pitchFamily="34" charset="0"/>
                  <a:cs typeface="Arial" panose="020B0604020202020204" pitchFamily="34" charset="0"/>
                </a:rPr>
                <a:t>// 0</a:t>
              </a:r>
              <a:endParaRPr lang="zh-CN" altLang="en-US" sz="2400" dirty="0">
                <a:solidFill>
                  <a:srgbClr val="0070C0"/>
                </a:solidFill>
                <a:latin typeface="Arial" panose="020B0604020202020204" pitchFamily="34" charset="0"/>
                <a:cs typeface="Arial" panose="020B0604020202020204" pitchFamily="34" charset="0"/>
              </a:endParaRPr>
            </a:p>
          </p:txBody>
        </p:sp>
      </p:grpSp>
      <p:grpSp>
        <p:nvGrpSpPr>
          <p:cNvPr id="21" name="组合 20"/>
          <p:cNvGrpSpPr/>
          <p:nvPr/>
        </p:nvGrpSpPr>
        <p:grpSpPr>
          <a:xfrm>
            <a:off x="527054" y="3590926"/>
            <a:ext cx="5768971" cy="3138190"/>
            <a:chOff x="514354" y="3438526"/>
            <a:chExt cx="5768971" cy="3138190"/>
          </a:xfrm>
        </p:grpSpPr>
        <p:sp>
          <p:nvSpPr>
            <p:cNvPr id="22" name="矩形 21"/>
            <p:cNvSpPr/>
            <p:nvPr/>
          </p:nvSpPr>
          <p:spPr>
            <a:xfrm>
              <a:off x="514354" y="3438526"/>
              <a:ext cx="5768971" cy="31381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p:nvPr/>
          </p:nvCxnSpPr>
          <p:spPr>
            <a:xfrm flipV="1">
              <a:off x="1372413" y="3724276"/>
              <a:ext cx="0" cy="23907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71655" y="3512931"/>
              <a:ext cx="689612" cy="461665"/>
            </a:xfrm>
            <a:prstGeom prst="rect">
              <a:avLst/>
            </a:prstGeom>
          </p:spPr>
          <p:txBody>
            <a:bodyPr wrap="none">
              <a:spAutoFit/>
            </a:bodyPr>
            <a:lstStyle/>
            <a:p>
              <a:r>
                <a:rPr lang="en-US" altLang="zh-CN" sz="2400" dirty="0" smtClean="0">
                  <a:solidFill>
                    <a:srgbClr val="0000FF"/>
                  </a:solidFill>
                  <a:latin typeface="Calibri" panose="020F0502020204030204" pitchFamily="34" charset="0"/>
                  <a:cs typeface="Calibri" panose="020F0502020204030204" pitchFamily="34" charset="0"/>
                </a:rPr>
                <a:t>Loc.</a:t>
              </a:r>
              <a:endParaRPr lang="zh-CN" altLang="en-US" sz="2400" dirty="0">
                <a:solidFill>
                  <a:srgbClr val="0000FF"/>
                </a:solidFill>
                <a:latin typeface="Calibri" panose="020F0502020204030204" pitchFamily="34" charset="0"/>
                <a:cs typeface="Calibri" panose="020F0502020204030204" pitchFamily="34" charset="0"/>
              </a:endParaRPr>
            </a:p>
          </p:txBody>
        </p:sp>
        <p:sp>
          <p:nvSpPr>
            <p:cNvPr id="25" name="文本框 24"/>
            <p:cNvSpPr txBox="1"/>
            <p:nvPr/>
          </p:nvSpPr>
          <p:spPr>
            <a:xfrm>
              <a:off x="924228" y="4190936"/>
              <a:ext cx="341354" cy="46166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x</a:t>
              </a:r>
              <a:endParaRPr lang="zh-CN" altLang="en-US" sz="2400" dirty="0">
                <a:latin typeface="Arial" panose="020B0604020202020204" pitchFamily="34" charset="0"/>
                <a:cs typeface="Arial" panose="020B0604020202020204" pitchFamily="34" charset="0"/>
              </a:endParaRPr>
            </a:p>
          </p:txBody>
        </p:sp>
        <p:sp>
          <p:nvSpPr>
            <p:cNvPr id="26" name="文本框 25"/>
            <p:cNvSpPr txBox="1"/>
            <p:nvPr/>
          </p:nvSpPr>
          <p:spPr>
            <a:xfrm>
              <a:off x="924228" y="5313965"/>
              <a:ext cx="341354" cy="46166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y</a:t>
              </a:r>
              <a:endParaRPr lang="zh-CN" altLang="en-US" sz="2400" dirty="0">
                <a:latin typeface="Arial" panose="020B0604020202020204" pitchFamily="34" charset="0"/>
                <a:cs typeface="Arial" panose="020B0604020202020204" pitchFamily="34" charset="0"/>
              </a:endParaRPr>
            </a:p>
          </p:txBody>
        </p:sp>
        <p:cxnSp>
          <p:nvCxnSpPr>
            <p:cNvPr id="27" name="直接箭头连接符 26"/>
            <p:cNvCxnSpPr/>
            <p:nvPr/>
          </p:nvCxnSpPr>
          <p:spPr>
            <a:xfrm>
              <a:off x="1363177" y="6115050"/>
              <a:ext cx="423406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 name="矩形 27"/>
            <p:cNvSpPr/>
            <p:nvPr/>
          </p:nvSpPr>
          <p:spPr>
            <a:xfrm>
              <a:off x="4544559" y="6096000"/>
              <a:ext cx="1575239" cy="461665"/>
            </a:xfrm>
            <a:prstGeom prst="rect">
              <a:avLst/>
            </a:prstGeom>
          </p:spPr>
          <p:txBody>
            <a:bodyPr wrap="none">
              <a:spAutoFit/>
            </a:bodyPr>
            <a:lstStyle/>
            <a:p>
              <a:r>
                <a:rPr lang="en-US" altLang="zh-CN" sz="2400" dirty="0" smtClean="0">
                  <a:solidFill>
                    <a:schemeClr val="accent2">
                      <a:lumMod val="75000"/>
                    </a:schemeClr>
                  </a:solidFill>
                  <a:latin typeface="Calibri" panose="020F0502020204030204" pitchFamily="34" charset="0"/>
                  <a:cs typeface="Calibri" panose="020F0502020204030204" pitchFamily="34" charset="0"/>
                </a:rPr>
                <a:t>Timestamp</a:t>
              </a:r>
              <a:endParaRPr lang="zh-CN" altLang="en-US" sz="2400" dirty="0">
                <a:solidFill>
                  <a:schemeClr val="accent2">
                    <a:lumMod val="75000"/>
                  </a:schemeClr>
                </a:solidFill>
                <a:latin typeface="Calibri" panose="020F0502020204030204" pitchFamily="34" charset="0"/>
                <a:cs typeface="Calibri" panose="020F0502020204030204" pitchFamily="34" charset="0"/>
              </a:endParaRPr>
            </a:p>
          </p:txBody>
        </p:sp>
      </p:grpSp>
      <p:sp>
        <p:nvSpPr>
          <p:cNvPr id="29" name="文本框 28"/>
          <p:cNvSpPr txBox="1"/>
          <p:nvPr/>
        </p:nvSpPr>
        <p:spPr>
          <a:xfrm>
            <a:off x="768350" y="2301556"/>
            <a:ext cx="9410124" cy="461665"/>
          </a:xfrm>
          <a:prstGeom prst="rect">
            <a:avLst/>
          </a:prstGeom>
          <a:noFill/>
        </p:spPr>
        <p:txBody>
          <a:bodyPr wrap="square" rtlCol="0">
            <a:spAutoFit/>
          </a:bodyPr>
          <a:lstStyle/>
          <a:p>
            <a:pPr marL="285750" indent="-285750">
              <a:buClr>
                <a:schemeClr val="accent1">
                  <a:lumMod val="75000"/>
                </a:schemeClr>
              </a:buClr>
              <a:buFont typeface="Arial" panose="020B0604020202020204" pitchFamily="34" charset="0"/>
              <a:buChar char="•"/>
            </a:pPr>
            <a:r>
              <a:rPr lang="en-US" altLang="zh-CN" sz="2400" b="1" dirty="0">
                <a:latin typeface="Calibri" panose="020F0502020204030204" pitchFamily="34" charset="0"/>
                <a:cs typeface="Calibri" panose="020F0502020204030204" pitchFamily="34" charset="0"/>
              </a:rPr>
              <a:t>P</a:t>
            </a:r>
            <a:r>
              <a:rPr lang="en-US" altLang="zh-CN" sz="2400" b="1" dirty="0" smtClean="0">
                <a:latin typeface="Calibri" panose="020F0502020204030204" pitchFamily="34" charset="0"/>
                <a:cs typeface="Calibri" panose="020F0502020204030204" pitchFamily="34" charset="0"/>
              </a:rPr>
              <a:t>er-thread view</a:t>
            </a:r>
            <a:r>
              <a:rPr lang="en-US" altLang="zh-CN" sz="2400" dirty="0" smtClean="0">
                <a:latin typeface="Calibri" panose="020F0502020204030204" pitchFamily="34" charset="0"/>
                <a:cs typeface="Calibri" panose="020F0502020204030204" pitchFamily="34" charset="0"/>
              </a:rPr>
              <a:t>: </a:t>
            </a:r>
            <a:r>
              <a:rPr lang="en-US" altLang="zh-CN" sz="2400" dirty="0" smtClean="0">
                <a:solidFill>
                  <a:srgbClr val="C00000"/>
                </a:solidFill>
                <a:latin typeface="Calibri" panose="020F0502020204030204" pitchFamily="34" charset="0"/>
                <a:cs typeface="Calibri" panose="020F0502020204030204" pitchFamily="34" charset="0"/>
              </a:rPr>
              <a:t>last</a:t>
            </a:r>
            <a:r>
              <a:rPr lang="en-US" altLang="zh-CN" sz="2400" dirty="0" smtClean="0">
                <a:latin typeface="Calibri" panose="020F0502020204030204" pitchFamily="34" charset="0"/>
                <a:cs typeface="Calibri" panose="020F0502020204030204" pitchFamily="34" charset="0"/>
              </a:rPr>
              <a:t> observed timestamp on each location</a:t>
            </a:r>
            <a:endParaRPr lang="zh-CN" altLang="en-US" sz="2400" dirty="0">
              <a:latin typeface="Calibri" panose="020F0502020204030204" pitchFamily="34" charset="0"/>
              <a:cs typeface="Calibri" panose="020F0502020204030204" pitchFamily="34" charset="0"/>
            </a:endParaRPr>
          </a:p>
        </p:txBody>
      </p:sp>
      <p:sp>
        <p:nvSpPr>
          <p:cNvPr id="30" name="文本框 29"/>
          <p:cNvSpPr txBox="1"/>
          <p:nvPr/>
        </p:nvSpPr>
        <p:spPr>
          <a:xfrm>
            <a:off x="768349" y="2765542"/>
            <a:ext cx="6959470" cy="461665"/>
          </a:xfrm>
          <a:prstGeom prst="rect">
            <a:avLst/>
          </a:prstGeom>
          <a:noFill/>
        </p:spPr>
        <p:txBody>
          <a:bodyPr wrap="square" rtlCol="0">
            <a:spAutoFit/>
          </a:bodyPr>
          <a:lstStyle/>
          <a:p>
            <a:pPr marL="285750" indent="-285750">
              <a:buClr>
                <a:schemeClr val="accent1">
                  <a:lumMod val="75000"/>
                </a:schemeClr>
              </a:buClr>
              <a:buFont typeface="Arial" panose="020B0604020202020204" pitchFamily="34" charset="0"/>
              <a:buChar char="•"/>
            </a:pPr>
            <a:r>
              <a:rPr lang="en-US" altLang="zh-CN" sz="2400" b="1" dirty="0" smtClean="0">
                <a:latin typeface="Calibri" panose="020F0502020204030204" pitchFamily="34" charset="0"/>
                <a:cs typeface="Calibri" panose="020F0502020204030204" pitchFamily="34" charset="0"/>
              </a:rPr>
              <a:t>Read</a:t>
            </a:r>
            <a:r>
              <a:rPr lang="en-US" altLang="zh-CN" sz="2400" dirty="0" smtClean="0">
                <a:latin typeface="Calibri" panose="020F0502020204030204" pitchFamily="34" charset="0"/>
                <a:cs typeface="Calibri" panose="020F0502020204030204" pitchFamily="34" charset="0"/>
              </a:rPr>
              <a:t>: any message </a:t>
            </a:r>
            <a:r>
              <a:rPr lang="en-US" altLang="zh-CN" sz="2400" dirty="0" smtClean="0">
                <a:solidFill>
                  <a:srgbClr val="C00000"/>
                </a:solidFill>
                <a:latin typeface="Calibri" panose="020F0502020204030204" pitchFamily="34" charset="0"/>
                <a:cs typeface="Calibri" panose="020F0502020204030204" pitchFamily="34" charset="0"/>
              </a:rPr>
              <a:t>at/later</a:t>
            </a:r>
            <a:r>
              <a:rPr lang="en-US" altLang="zh-CN" sz="2400" dirty="0" smtClean="0">
                <a:latin typeface="Calibri" panose="020F0502020204030204" pitchFamily="34" charset="0"/>
                <a:cs typeface="Calibri" panose="020F0502020204030204" pitchFamily="34" charset="0"/>
              </a:rPr>
              <a:t> than thread view</a:t>
            </a:r>
            <a:endParaRPr lang="zh-CN" altLang="en-US" sz="2400" dirty="0">
              <a:latin typeface="Calibri" panose="020F0502020204030204" pitchFamily="34" charset="0"/>
              <a:cs typeface="Calibri" panose="020F0502020204030204" pitchFamily="34" charset="0"/>
            </a:endParaRPr>
          </a:p>
        </p:txBody>
      </p:sp>
      <p:cxnSp>
        <p:nvCxnSpPr>
          <p:cNvPr id="31" name="直接连接符 30"/>
          <p:cNvCxnSpPr/>
          <p:nvPr/>
        </p:nvCxnSpPr>
        <p:spPr>
          <a:xfrm>
            <a:off x="1657350" y="5209309"/>
            <a:ext cx="0" cy="112828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952625" y="4190303"/>
            <a:ext cx="0" cy="214728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3" name="圆角矩形 32"/>
          <p:cNvSpPr/>
          <p:nvPr/>
        </p:nvSpPr>
        <p:spPr>
          <a:xfrm>
            <a:off x="1461050" y="4381436"/>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Arial" panose="020B0604020202020204" pitchFamily="34" charset="0"/>
                <a:cs typeface="Arial" panose="020B0604020202020204" pitchFamily="34" charset="0"/>
              </a:rPr>
              <a:t>0</a:t>
            </a:r>
            <a:endParaRPr lang="zh-CN" altLang="en-US" sz="2400" dirty="0"/>
          </a:p>
        </p:txBody>
      </p:sp>
      <p:sp>
        <p:nvSpPr>
          <p:cNvPr id="34" name="圆角矩形 33"/>
          <p:cNvSpPr/>
          <p:nvPr/>
        </p:nvSpPr>
        <p:spPr>
          <a:xfrm>
            <a:off x="1461050" y="5466365"/>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Arial" panose="020B0604020202020204" pitchFamily="34" charset="0"/>
                <a:cs typeface="Arial" panose="020B0604020202020204" pitchFamily="34" charset="0"/>
              </a:rPr>
              <a:t>0</a:t>
            </a:r>
            <a:endParaRPr lang="zh-CN" altLang="en-US" sz="2400" dirty="0"/>
          </a:p>
        </p:txBody>
      </p:sp>
      <p:cxnSp>
        <p:nvCxnSpPr>
          <p:cNvPr id="36" name="直接箭头连接符 35"/>
          <p:cNvCxnSpPr/>
          <p:nvPr/>
        </p:nvCxnSpPr>
        <p:spPr>
          <a:xfrm>
            <a:off x="7226665" y="4269406"/>
            <a:ext cx="327991"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圆角矩形标注 37"/>
              <p:cNvSpPr/>
              <p:nvPr/>
            </p:nvSpPr>
            <p:spPr>
              <a:xfrm>
                <a:off x="2322900" y="3255152"/>
                <a:ext cx="1315894" cy="519786"/>
              </a:xfrm>
              <a:prstGeom prst="wedgeRoundRectCallout">
                <a:avLst>
                  <a:gd name="adj1" fmla="val -73613"/>
                  <a:gd name="adj2" fmla="val 126419"/>
                  <a:gd name="adj3" fmla="val 16667"/>
                </a:avLst>
              </a:prstGeom>
              <a:solidFill>
                <a:schemeClr val="accent2">
                  <a:lumMod val="20000"/>
                  <a:lumOff val="80000"/>
                </a:schemeClr>
              </a:solidFill>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m:rPr>
                            <m:sty m:val="p"/>
                          </m:rPr>
                          <a:rPr lang="en-US" altLang="zh-CN" sz="2000">
                            <a:solidFill>
                              <a:schemeClr val="tx1"/>
                            </a:solidFill>
                            <a:latin typeface="Cambria Math" panose="02040503050406030204" pitchFamily="18" charset="0"/>
                          </a:rPr>
                          <m:t>t</m:t>
                        </m:r>
                      </m:e>
                      <m:sub>
                        <m:r>
                          <a:rPr lang="en-US" altLang="zh-CN" sz="2000" b="0" i="1" smtClean="0">
                            <a:solidFill>
                              <a:schemeClr val="tx1"/>
                            </a:solidFill>
                            <a:latin typeface="Cambria Math" panose="02040503050406030204" pitchFamily="18" charset="0"/>
                          </a:rPr>
                          <m:t>2</m:t>
                        </m:r>
                      </m:sub>
                    </m:sSub>
                  </m:oMath>
                </a14:m>
                <a:r>
                  <a:rPr lang="en-US" altLang="zh-CN" sz="2000" b="1" dirty="0">
                    <a:solidFill>
                      <a:schemeClr val="tx1"/>
                    </a:solidFill>
                    <a:latin typeface="Calibri" panose="020F0502020204030204" pitchFamily="34" charset="0"/>
                    <a:cs typeface="Calibri" panose="020F0502020204030204" pitchFamily="34" charset="0"/>
                  </a:rPr>
                  <a:t>’s view</a:t>
                </a:r>
                <a:endParaRPr lang="zh-CN" altLang="en-US" sz="2000" dirty="0">
                  <a:solidFill>
                    <a:schemeClr val="tx1"/>
                  </a:solidFill>
                  <a:latin typeface="Calibri" panose="020F0502020204030204" pitchFamily="34" charset="0"/>
                  <a:cs typeface="Calibri" panose="020F0502020204030204" pitchFamily="34" charset="0"/>
                </a:endParaRPr>
              </a:p>
            </p:txBody>
          </p:sp>
        </mc:Choice>
        <mc:Fallback xmlns="">
          <p:sp>
            <p:nvSpPr>
              <p:cNvPr id="38" name="圆角矩形标注 37"/>
              <p:cNvSpPr>
                <a:spLocks noRot="1" noChangeAspect="1" noMove="1" noResize="1" noEditPoints="1" noAdjustHandles="1" noChangeArrowheads="1" noChangeShapeType="1" noTextEdit="1"/>
              </p:cNvSpPr>
              <p:nvPr/>
            </p:nvSpPr>
            <p:spPr>
              <a:xfrm>
                <a:off x="2322900" y="3255152"/>
                <a:ext cx="1315894" cy="519786"/>
              </a:xfrm>
              <a:prstGeom prst="wedgeRoundRectCallout">
                <a:avLst>
                  <a:gd name="adj1" fmla="val -73613"/>
                  <a:gd name="adj2" fmla="val 126419"/>
                  <a:gd name="adj3" fmla="val 16667"/>
                </a:avLst>
              </a:prstGeom>
              <a:blipFill>
                <a:blip r:embed="rId10"/>
                <a:stretch>
                  <a:fillRect/>
                </a:stretch>
              </a:blipFill>
              <a:ln w="19050">
                <a:solidFill>
                  <a:schemeClr val="tx1"/>
                </a:solidFill>
              </a:ln>
            </p:spPr>
            <p:txBody>
              <a:bodyPr/>
              <a:lstStyle/>
              <a:p>
                <a:r>
                  <a:rPr lang="zh-CN" altLang="en-US">
                    <a:noFill/>
                  </a:rPr>
                  <a:t> </a:t>
                </a:r>
              </a:p>
            </p:txBody>
          </p:sp>
        </mc:Fallback>
      </mc:AlternateContent>
      <p:cxnSp>
        <p:nvCxnSpPr>
          <p:cNvPr id="39" name="直接连接符 38"/>
          <p:cNvCxnSpPr/>
          <p:nvPr/>
        </p:nvCxnSpPr>
        <p:spPr>
          <a:xfrm>
            <a:off x="3624848" y="4195652"/>
            <a:ext cx="0" cy="747639"/>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圆角矩形 39"/>
          <p:cNvSpPr/>
          <p:nvPr/>
        </p:nvSpPr>
        <p:spPr>
          <a:xfrm>
            <a:off x="3432941" y="4382923"/>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prstClr val="black"/>
                </a:solidFill>
                <a:latin typeface="Arial" panose="020B0604020202020204" pitchFamily="34" charset="0"/>
                <a:cs typeface="Arial" panose="020B0604020202020204" pitchFamily="34" charset="0"/>
              </a:rPr>
              <a:t>1</a:t>
            </a:r>
            <a:endParaRPr lang="zh-CN" altLang="en-US" sz="2400" dirty="0"/>
          </a:p>
        </p:txBody>
      </p:sp>
      <p:cxnSp>
        <p:nvCxnSpPr>
          <p:cNvPr id="41" name="直接连接符 40"/>
          <p:cNvCxnSpPr/>
          <p:nvPr/>
        </p:nvCxnSpPr>
        <p:spPr>
          <a:xfrm>
            <a:off x="1791855" y="5079999"/>
            <a:ext cx="1705725" cy="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任意多边形 41"/>
          <p:cNvSpPr/>
          <p:nvPr/>
        </p:nvSpPr>
        <p:spPr>
          <a:xfrm>
            <a:off x="1657350" y="5080635"/>
            <a:ext cx="161925" cy="139065"/>
          </a:xfrm>
          <a:custGeom>
            <a:avLst/>
            <a:gdLst>
              <a:gd name="connsiteX0" fmla="*/ 0 w 161925"/>
              <a:gd name="connsiteY0" fmla="*/ 139065 h 139065"/>
              <a:gd name="connsiteX1" fmla="*/ 3810 w 161925"/>
              <a:gd name="connsiteY1" fmla="*/ 70485 h 139065"/>
              <a:gd name="connsiteX2" fmla="*/ 7620 w 161925"/>
              <a:gd name="connsiteY2" fmla="*/ 59055 h 139065"/>
              <a:gd name="connsiteX3" fmla="*/ 19050 w 161925"/>
              <a:gd name="connsiteY3" fmla="*/ 41910 h 139065"/>
              <a:gd name="connsiteX4" fmla="*/ 22860 w 161925"/>
              <a:gd name="connsiteY4" fmla="*/ 36195 h 139065"/>
              <a:gd name="connsiteX5" fmla="*/ 38100 w 161925"/>
              <a:gd name="connsiteY5" fmla="*/ 22860 h 139065"/>
              <a:gd name="connsiteX6" fmla="*/ 49530 w 161925"/>
              <a:gd name="connsiteY6" fmla="*/ 19050 h 139065"/>
              <a:gd name="connsiteX7" fmla="*/ 57150 w 161925"/>
              <a:gd name="connsiteY7" fmla="*/ 17145 h 139065"/>
              <a:gd name="connsiteX8" fmla="*/ 68580 w 161925"/>
              <a:gd name="connsiteY8" fmla="*/ 13335 h 139065"/>
              <a:gd name="connsiteX9" fmla="*/ 80010 w 161925"/>
              <a:gd name="connsiteY9" fmla="*/ 9525 h 139065"/>
              <a:gd name="connsiteX10" fmla="*/ 85725 w 161925"/>
              <a:gd name="connsiteY10" fmla="*/ 7620 h 139065"/>
              <a:gd name="connsiteX11" fmla="*/ 91440 w 161925"/>
              <a:gd name="connsiteY11" fmla="*/ 3810 h 139065"/>
              <a:gd name="connsiteX12" fmla="*/ 133350 w 161925"/>
              <a:gd name="connsiteY12" fmla="*/ 0 h 139065"/>
              <a:gd name="connsiteX13" fmla="*/ 156210 w 161925"/>
              <a:gd name="connsiteY13" fmla="*/ 1905 h 139065"/>
              <a:gd name="connsiteX14" fmla="*/ 161925 w 161925"/>
              <a:gd name="connsiteY14" fmla="*/ 0 h 139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1925" h="139065">
                <a:moveTo>
                  <a:pt x="0" y="139065"/>
                </a:moveTo>
                <a:cubicBezTo>
                  <a:pt x="57" y="137538"/>
                  <a:pt x="701" y="86029"/>
                  <a:pt x="3810" y="70485"/>
                </a:cubicBezTo>
                <a:cubicBezTo>
                  <a:pt x="4598" y="66547"/>
                  <a:pt x="5392" y="62397"/>
                  <a:pt x="7620" y="59055"/>
                </a:cubicBezTo>
                <a:lnTo>
                  <a:pt x="19050" y="41910"/>
                </a:lnTo>
                <a:lnTo>
                  <a:pt x="22860" y="36195"/>
                </a:lnTo>
                <a:cubicBezTo>
                  <a:pt x="27305" y="29528"/>
                  <a:pt x="28575" y="26035"/>
                  <a:pt x="38100" y="22860"/>
                </a:cubicBezTo>
                <a:cubicBezTo>
                  <a:pt x="41910" y="21590"/>
                  <a:pt x="45634" y="20024"/>
                  <a:pt x="49530" y="19050"/>
                </a:cubicBezTo>
                <a:cubicBezTo>
                  <a:pt x="52070" y="18415"/>
                  <a:pt x="54642" y="17897"/>
                  <a:pt x="57150" y="17145"/>
                </a:cubicBezTo>
                <a:cubicBezTo>
                  <a:pt x="60997" y="15991"/>
                  <a:pt x="64770" y="14605"/>
                  <a:pt x="68580" y="13335"/>
                </a:cubicBezTo>
                <a:lnTo>
                  <a:pt x="80010" y="9525"/>
                </a:lnTo>
                <a:cubicBezTo>
                  <a:pt x="81915" y="8890"/>
                  <a:pt x="84054" y="8734"/>
                  <a:pt x="85725" y="7620"/>
                </a:cubicBezTo>
                <a:cubicBezTo>
                  <a:pt x="87630" y="6350"/>
                  <a:pt x="89209" y="4325"/>
                  <a:pt x="91440" y="3810"/>
                </a:cubicBezTo>
                <a:cubicBezTo>
                  <a:pt x="94454" y="3115"/>
                  <a:pt x="132461" y="74"/>
                  <a:pt x="133350" y="0"/>
                </a:cubicBezTo>
                <a:cubicBezTo>
                  <a:pt x="140970" y="635"/>
                  <a:pt x="148564" y="1905"/>
                  <a:pt x="156210" y="1905"/>
                </a:cubicBezTo>
                <a:cubicBezTo>
                  <a:pt x="158218" y="1905"/>
                  <a:pt x="161925" y="0"/>
                  <a:pt x="161925" y="0"/>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42"/>
          <p:cNvSpPr/>
          <p:nvPr/>
        </p:nvSpPr>
        <p:spPr>
          <a:xfrm>
            <a:off x="3493770" y="4935855"/>
            <a:ext cx="131445" cy="144780"/>
          </a:xfrm>
          <a:custGeom>
            <a:avLst/>
            <a:gdLst>
              <a:gd name="connsiteX0" fmla="*/ 0 w 131445"/>
              <a:gd name="connsiteY0" fmla="*/ 144780 h 144780"/>
              <a:gd name="connsiteX1" fmla="*/ 45720 w 131445"/>
              <a:gd name="connsiteY1" fmla="*/ 139065 h 144780"/>
              <a:gd name="connsiteX2" fmla="*/ 57150 w 131445"/>
              <a:gd name="connsiteY2" fmla="*/ 135255 h 144780"/>
              <a:gd name="connsiteX3" fmla="*/ 62865 w 131445"/>
              <a:gd name="connsiteY3" fmla="*/ 131445 h 144780"/>
              <a:gd name="connsiteX4" fmla="*/ 76200 w 131445"/>
              <a:gd name="connsiteY4" fmla="*/ 118110 h 144780"/>
              <a:gd name="connsiteX5" fmla="*/ 85725 w 131445"/>
              <a:gd name="connsiteY5" fmla="*/ 108585 h 144780"/>
              <a:gd name="connsiteX6" fmla="*/ 89535 w 131445"/>
              <a:gd name="connsiteY6" fmla="*/ 102870 h 144780"/>
              <a:gd name="connsiteX7" fmla="*/ 100965 w 131445"/>
              <a:gd name="connsiteY7" fmla="*/ 95250 h 144780"/>
              <a:gd name="connsiteX8" fmla="*/ 112395 w 131445"/>
              <a:gd name="connsiteY8" fmla="*/ 78105 h 144780"/>
              <a:gd name="connsiteX9" fmla="*/ 116205 w 131445"/>
              <a:gd name="connsiteY9" fmla="*/ 72390 h 144780"/>
              <a:gd name="connsiteX10" fmla="*/ 118110 w 131445"/>
              <a:gd name="connsiteY10" fmla="*/ 66675 h 144780"/>
              <a:gd name="connsiteX11" fmla="*/ 121920 w 131445"/>
              <a:gd name="connsiteY11" fmla="*/ 60960 h 144780"/>
              <a:gd name="connsiteX12" fmla="*/ 125730 w 131445"/>
              <a:gd name="connsiteY12" fmla="*/ 49530 h 144780"/>
              <a:gd name="connsiteX13" fmla="*/ 127635 w 131445"/>
              <a:gd name="connsiteY13" fmla="*/ 43815 h 144780"/>
              <a:gd name="connsiteX14" fmla="*/ 129540 w 131445"/>
              <a:gd name="connsiteY14" fmla="*/ 38100 h 144780"/>
              <a:gd name="connsiteX15" fmla="*/ 131445 w 131445"/>
              <a:gd name="connsiteY15" fmla="*/ 9525 h 144780"/>
              <a:gd name="connsiteX16" fmla="*/ 131445 w 131445"/>
              <a:gd name="connsiteY16" fmla="*/ 0 h 14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445" h="144780">
                <a:moveTo>
                  <a:pt x="0" y="144780"/>
                </a:moveTo>
                <a:cubicBezTo>
                  <a:pt x="15240" y="142875"/>
                  <a:pt x="30570" y="141590"/>
                  <a:pt x="45720" y="139065"/>
                </a:cubicBezTo>
                <a:cubicBezTo>
                  <a:pt x="49681" y="138405"/>
                  <a:pt x="53808" y="137483"/>
                  <a:pt x="57150" y="135255"/>
                </a:cubicBezTo>
                <a:lnTo>
                  <a:pt x="62865" y="131445"/>
                </a:lnTo>
                <a:cubicBezTo>
                  <a:pt x="71599" y="118344"/>
                  <a:pt x="66141" y="121463"/>
                  <a:pt x="76200" y="118110"/>
                </a:cubicBezTo>
                <a:cubicBezTo>
                  <a:pt x="86360" y="102870"/>
                  <a:pt x="73025" y="121285"/>
                  <a:pt x="85725" y="108585"/>
                </a:cubicBezTo>
                <a:cubicBezTo>
                  <a:pt x="87344" y="106966"/>
                  <a:pt x="87812" y="104378"/>
                  <a:pt x="89535" y="102870"/>
                </a:cubicBezTo>
                <a:cubicBezTo>
                  <a:pt x="92981" y="99855"/>
                  <a:pt x="100965" y="95250"/>
                  <a:pt x="100965" y="95250"/>
                </a:cubicBezTo>
                <a:lnTo>
                  <a:pt x="112395" y="78105"/>
                </a:lnTo>
                <a:cubicBezTo>
                  <a:pt x="113665" y="76200"/>
                  <a:pt x="115481" y="74562"/>
                  <a:pt x="116205" y="72390"/>
                </a:cubicBezTo>
                <a:cubicBezTo>
                  <a:pt x="116840" y="70485"/>
                  <a:pt x="117212" y="68471"/>
                  <a:pt x="118110" y="66675"/>
                </a:cubicBezTo>
                <a:cubicBezTo>
                  <a:pt x="119134" y="64627"/>
                  <a:pt x="120990" y="63052"/>
                  <a:pt x="121920" y="60960"/>
                </a:cubicBezTo>
                <a:cubicBezTo>
                  <a:pt x="123551" y="57290"/>
                  <a:pt x="124460" y="53340"/>
                  <a:pt x="125730" y="49530"/>
                </a:cubicBezTo>
                <a:lnTo>
                  <a:pt x="127635" y="43815"/>
                </a:lnTo>
                <a:lnTo>
                  <a:pt x="129540" y="38100"/>
                </a:lnTo>
                <a:cubicBezTo>
                  <a:pt x="130175" y="28575"/>
                  <a:pt x="131445" y="19071"/>
                  <a:pt x="131445" y="9525"/>
                </a:cubicBezTo>
                <a:cubicBezTo>
                  <a:pt x="131445" y="-2245"/>
                  <a:pt x="126977" y="8935"/>
                  <a:pt x="131445" y="0"/>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4" name="圆角矩形标注 43"/>
              <p:cNvSpPr/>
              <p:nvPr/>
            </p:nvSpPr>
            <p:spPr>
              <a:xfrm>
                <a:off x="3833035" y="3262168"/>
                <a:ext cx="1315894" cy="519786"/>
              </a:xfrm>
              <a:prstGeom prst="wedgeRoundRectCallout">
                <a:avLst>
                  <a:gd name="adj1" fmla="val -63785"/>
                  <a:gd name="adj2" fmla="val 131749"/>
                  <a:gd name="adj3" fmla="val 16667"/>
                </a:avLst>
              </a:prstGeom>
              <a:solidFill>
                <a:schemeClr val="accent1">
                  <a:lumMod val="20000"/>
                  <a:lumOff val="80000"/>
                </a:schemeClr>
              </a:solidFill>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m:rPr>
                            <m:sty m:val="p"/>
                          </m:rPr>
                          <a:rPr lang="en-US" altLang="zh-CN" sz="2000">
                            <a:solidFill>
                              <a:schemeClr val="tx1"/>
                            </a:solidFill>
                            <a:latin typeface="Cambria Math" panose="02040503050406030204" pitchFamily="18" charset="0"/>
                          </a:rPr>
                          <m:t>t</m:t>
                        </m:r>
                      </m:e>
                      <m:sub>
                        <m:r>
                          <a:rPr lang="en-US" altLang="zh-CN" sz="2000" i="1">
                            <a:solidFill>
                              <a:schemeClr val="tx1"/>
                            </a:solidFill>
                            <a:latin typeface="Cambria Math" panose="02040503050406030204" pitchFamily="18" charset="0"/>
                          </a:rPr>
                          <m:t>1</m:t>
                        </m:r>
                      </m:sub>
                    </m:sSub>
                  </m:oMath>
                </a14:m>
                <a:r>
                  <a:rPr lang="en-US" altLang="zh-CN" sz="2000" b="1" dirty="0">
                    <a:solidFill>
                      <a:schemeClr val="tx1"/>
                    </a:solidFill>
                    <a:latin typeface="Calibri" panose="020F0502020204030204" pitchFamily="34" charset="0"/>
                    <a:cs typeface="Calibri" panose="020F0502020204030204" pitchFamily="34" charset="0"/>
                  </a:rPr>
                  <a:t>’s view</a:t>
                </a:r>
                <a:endParaRPr lang="zh-CN" altLang="en-US" sz="2000" dirty="0">
                  <a:solidFill>
                    <a:schemeClr val="tx1"/>
                  </a:solidFill>
                  <a:latin typeface="Calibri" panose="020F0502020204030204" pitchFamily="34" charset="0"/>
                  <a:cs typeface="Calibri" panose="020F0502020204030204" pitchFamily="34" charset="0"/>
                </a:endParaRPr>
              </a:p>
            </p:txBody>
          </p:sp>
        </mc:Choice>
        <mc:Fallback xmlns="">
          <p:sp>
            <p:nvSpPr>
              <p:cNvPr id="44" name="圆角矩形标注 43"/>
              <p:cNvSpPr>
                <a:spLocks noRot="1" noChangeAspect="1" noMove="1" noResize="1" noEditPoints="1" noAdjustHandles="1" noChangeArrowheads="1" noChangeShapeType="1" noTextEdit="1"/>
              </p:cNvSpPr>
              <p:nvPr/>
            </p:nvSpPr>
            <p:spPr>
              <a:xfrm>
                <a:off x="3833035" y="3262168"/>
                <a:ext cx="1315894" cy="519786"/>
              </a:xfrm>
              <a:prstGeom prst="wedgeRoundRectCallout">
                <a:avLst>
                  <a:gd name="adj1" fmla="val -63785"/>
                  <a:gd name="adj2" fmla="val 131749"/>
                  <a:gd name="adj3" fmla="val 16667"/>
                </a:avLst>
              </a:prstGeom>
              <a:blipFill>
                <a:blip r:embed="rId11"/>
                <a:stretch>
                  <a:fillRect/>
                </a:stretch>
              </a:blipFill>
              <a:ln w="19050">
                <a:solidFill>
                  <a:schemeClr val="tx1"/>
                </a:solidFill>
              </a:ln>
            </p:spPr>
            <p:txBody>
              <a:bodyPr/>
              <a:lstStyle/>
              <a:p>
                <a:r>
                  <a:rPr lang="zh-CN" altLang="en-US">
                    <a:noFill/>
                  </a:rPr>
                  <a:t> </a:t>
                </a:r>
              </a:p>
            </p:txBody>
          </p:sp>
        </mc:Fallback>
      </mc:AlternateContent>
      <p:sp>
        <p:nvSpPr>
          <p:cNvPr id="45" name="标题 1"/>
          <p:cNvSpPr>
            <a:spLocks noGrp="1"/>
          </p:cNvSpPr>
          <p:nvPr>
            <p:ph type="title"/>
          </p:nvPr>
        </p:nvSpPr>
        <p:spPr>
          <a:xfrm>
            <a:off x="1254760" y="269875"/>
            <a:ext cx="9789160"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Overview of PS</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p:cxnSp>
        <p:nvCxnSpPr>
          <p:cNvPr id="46" name="直接箭头连接符 45"/>
          <p:cNvCxnSpPr/>
          <p:nvPr/>
        </p:nvCxnSpPr>
        <p:spPr>
          <a:xfrm>
            <a:off x="7222047" y="4745083"/>
            <a:ext cx="327991"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9083280" y="4029588"/>
            <a:ext cx="327991"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a:off x="9083280" y="4278779"/>
            <a:ext cx="327991"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768349" y="5387685"/>
            <a:ext cx="4841588" cy="643001"/>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68349" y="4331454"/>
            <a:ext cx="4841588" cy="643001"/>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圆角矩形 51"/>
          <p:cNvSpPr/>
          <p:nvPr/>
        </p:nvSpPr>
        <p:spPr>
          <a:xfrm>
            <a:off x="3852474" y="5466365"/>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prstClr val="black"/>
                </a:solidFill>
                <a:latin typeface="Arial" panose="020B0604020202020204" pitchFamily="34" charset="0"/>
                <a:cs typeface="Arial" panose="020B0604020202020204" pitchFamily="34" charset="0"/>
              </a:rPr>
              <a:t>1</a:t>
            </a:r>
            <a:endParaRPr lang="zh-CN" altLang="en-US" sz="2400" dirty="0"/>
          </a:p>
        </p:txBody>
      </p:sp>
    </p:spTree>
    <p:extLst>
      <p:ext uri="{BB962C8B-B14F-4D97-AF65-F5344CB8AC3E}">
        <p14:creationId xmlns:p14="http://schemas.microsoft.com/office/powerpoint/2010/main" val="4218873280"/>
      </p:ext>
    </p:extLst>
  </p:cSld>
  <p:clrMapOvr>
    <a:masterClrMapping/>
  </p:clrMapOvr>
  <mc:AlternateContent xmlns:mc="http://schemas.openxmlformats.org/markup-compatibility/2006" xmlns:p14="http://schemas.microsoft.com/office/powerpoint/2010/main">
    <mc:Choice Requires="p14">
      <p:transition spd="slow" p14:dur="2000" advTm="4442"/>
    </mc:Choice>
    <mc:Fallback xmlns="">
      <p:transition spd="slow" advTm="444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par>
                          <p:cTn id="11" fill="hold">
                            <p:stCondLst>
                              <p:cond delay="500"/>
                            </p:stCondLst>
                            <p:childTnLst>
                              <p:par>
                                <p:cTn id="12" presetID="10" presetClass="exit" presetSubtype="0" fill="hold" nodeType="afterEffect">
                                  <p:stCondLst>
                                    <p:cond delay="500"/>
                                  </p:stCondLst>
                                  <p:childTnLst>
                                    <p:animEffect transition="out" filter="fade">
                                      <p:cBhvr>
                                        <p:cTn id="13" dur="500"/>
                                        <p:tgtEl>
                                          <p:spTgt spid="48"/>
                                        </p:tgtEl>
                                      </p:cBhvr>
                                    </p:animEffect>
                                    <p:set>
                                      <p:cBhvr>
                                        <p:cTn id="14" dur="1" fill="hold">
                                          <p:stCondLst>
                                            <p:cond delay="499"/>
                                          </p:stCondLst>
                                        </p:cTn>
                                        <p:tgtEl>
                                          <p:spTgt spid="48"/>
                                        </p:tgtEl>
                                        <p:attrNameLst>
                                          <p:attrName>style.visibility</p:attrName>
                                        </p:attrNameLst>
                                      </p:cBhvr>
                                      <p:to>
                                        <p:strVal val="hidden"/>
                                      </p:to>
                                    </p:se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500"/>
                                        <p:tgtEl>
                                          <p:spTgt spid="49"/>
                                        </p:tgtEl>
                                      </p:cBhvr>
                                    </p:animEffect>
                                  </p:childTnLst>
                                </p:cTn>
                              </p:par>
                            </p:childTnLst>
                          </p:cTn>
                        </p:par>
                        <p:par>
                          <p:cTn id="19" fill="hold">
                            <p:stCondLst>
                              <p:cond delay="2000"/>
                            </p:stCondLst>
                            <p:childTnLst>
                              <p:par>
                                <p:cTn id="20" presetID="26" presetClass="emph" presetSubtype="0" repeatCount="2000" fill="hold" nodeType="afterEffect">
                                  <p:stCondLst>
                                    <p:cond delay="0"/>
                                  </p:stCondLst>
                                  <p:childTnLst>
                                    <p:animEffect transition="out" filter="fade">
                                      <p:cBhvr>
                                        <p:cTn id="21" dur="1000" tmFilter="0, 0; .2, .5; .8, .5; 1, 0"/>
                                        <p:tgtEl>
                                          <p:spTgt spid="49"/>
                                        </p:tgtEl>
                                      </p:cBhvr>
                                    </p:animEffect>
                                    <p:animScale>
                                      <p:cBhvr>
                                        <p:cTn id="22" dur="500" autoRev="1" fill="hold"/>
                                        <p:tgtEl>
                                          <p:spTgt spid="49"/>
                                        </p:tgtEl>
                                      </p:cBhvr>
                                      <p:by x="105000" y="105000"/>
                                    </p:animScale>
                                  </p:childTnLst>
                                </p:cTn>
                              </p:par>
                            </p:childTnLst>
                          </p:cTn>
                        </p:par>
                        <p:par>
                          <p:cTn id="23" fill="hold">
                            <p:stCondLst>
                              <p:cond delay="4000"/>
                            </p:stCondLst>
                            <p:childTnLst>
                              <p:par>
                                <p:cTn id="24" presetID="1" presetClass="exit" presetSubtype="0" fill="hold" grpId="0" nodeType="afterEffect">
                                  <p:stCondLst>
                                    <p:cond delay="0"/>
                                  </p:stCondLst>
                                  <p:childTnLst>
                                    <p:set>
                                      <p:cBhvr>
                                        <p:cTn id="25" dur="1" fill="hold">
                                          <p:stCondLst>
                                            <p:cond delay="0"/>
                                          </p:stCondLst>
                                        </p:cTn>
                                        <p:tgtEl>
                                          <p:spTgt spid="50"/>
                                        </p:tgtEl>
                                        <p:attrNameLst>
                                          <p:attrName>style.visibility</p:attrName>
                                        </p:attrNameLst>
                                      </p:cBhvr>
                                      <p:to>
                                        <p:strVal val="hidden"/>
                                      </p:to>
                                    </p:set>
                                  </p:childTnLst>
                                </p:cTn>
                              </p:par>
                            </p:childTnLst>
                          </p:cTn>
                        </p:par>
                        <p:par>
                          <p:cTn id="26" fill="hold">
                            <p:stCondLst>
                              <p:cond delay="4000"/>
                            </p:stCondLst>
                            <p:childTnLst>
                              <p:par>
                                <p:cTn id="27" presetID="10" presetClass="entr" presetSubtype="0" fill="hold" grpId="0"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par>
                          <p:cTn id="30" fill="hold">
                            <p:stCondLst>
                              <p:cond delay="4500"/>
                            </p:stCondLst>
                            <p:childTnLst>
                              <p:par>
                                <p:cTn id="31" presetID="10" presetClass="entr" presetSubtype="0" fill="hold" grpId="0" nodeType="afterEffect">
                                  <p:stCondLst>
                                    <p:cond delay="100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4349" y="1320474"/>
            <a:ext cx="8716710" cy="523220"/>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smtClean="0">
                <a:latin typeface="Calibri" panose="020F0502020204030204" pitchFamily="34" charset="0"/>
                <a:cs typeface="Calibri" panose="020F0502020204030204" pitchFamily="34" charset="0"/>
              </a:rPr>
              <a:t>A thread can read more than one prior writes </a:t>
            </a:r>
            <a:endParaRPr lang="zh-CN" altLang="en-US" sz="2800" dirty="0">
              <a:latin typeface="Calibri" panose="020F0502020204030204" pitchFamily="34" charset="0"/>
              <a:cs typeface="Calibri" panose="020F0502020204030204" pitchFamily="34" charset="0"/>
            </a:endParaRPr>
          </a:p>
        </p:txBody>
      </p:sp>
      <p:sp>
        <p:nvSpPr>
          <p:cNvPr id="5" name="文本框 4"/>
          <p:cNvSpPr txBox="1"/>
          <p:nvPr/>
        </p:nvSpPr>
        <p:spPr>
          <a:xfrm>
            <a:off x="768349" y="1834458"/>
            <a:ext cx="8716710" cy="461665"/>
          </a:xfrm>
          <a:prstGeom prst="rect">
            <a:avLst/>
          </a:prstGeom>
          <a:noFill/>
        </p:spPr>
        <p:txBody>
          <a:bodyPr wrap="square" rtlCol="0">
            <a:spAutoFit/>
          </a:bodyPr>
          <a:lstStyle/>
          <a:p>
            <a:pPr marL="285750" indent="-285750">
              <a:buClr>
                <a:schemeClr val="accent1">
                  <a:lumMod val="75000"/>
                </a:schemeClr>
              </a:buClr>
              <a:buFont typeface="Arial" panose="020B0604020202020204" pitchFamily="34" charset="0"/>
              <a:buChar char="•"/>
            </a:pPr>
            <a:r>
              <a:rPr lang="en-US" altLang="zh-CN" sz="2400" dirty="0" smtClean="0">
                <a:latin typeface="Calibri" panose="020F0502020204030204" pitchFamily="34" charset="0"/>
                <a:cs typeface="Calibri" panose="020F0502020204030204" pitchFamily="34" charset="0"/>
              </a:rPr>
              <a:t>Necessary to model the (SB) behavior</a:t>
            </a:r>
            <a:endParaRPr lang="zh-CN" altLang="en-US" sz="2400" dirty="0">
              <a:latin typeface="Calibri" panose="020F0502020204030204" pitchFamily="34" charset="0"/>
              <a:cs typeface="Calibri" panose="020F0502020204030204" pitchFamily="34" charset="0"/>
            </a:endParaRPr>
          </a:p>
        </p:txBody>
      </p:sp>
      <p:grpSp>
        <p:nvGrpSpPr>
          <p:cNvPr id="6" name="组合 5"/>
          <p:cNvGrpSpPr/>
          <p:nvPr/>
        </p:nvGrpSpPr>
        <p:grpSpPr>
          <a:xfrm>
            <a:off x="7473820" y="3467100"/>
            <a:ext cx="3909830" cy="1507917"/>
            <a:chOff x="7473820" y="3467100"/>
            <a:chExt cx="3909830" cy="1507917"/>
          </a:xfrm>
        </p:grpSpPr>
        <p:grpSp>
          <p:nvGrpSpPr>
            <p:cNvPr id="7" name="组合 6"/>
            <p:cNvGrpSpPr/>
            <p:nvPr/>
          </p:nvGrpSpPr>
          <p:grpSpPr>
            <a:xfrm>
              <a:off x="7473820" y="3467100"/>
              <a:ext cx="3909830" cy="1479818"/>
              <a:chOff x="7836163" y="2576749"/>
              <a:chExt cx="3909830" cy="1479818"/>
            </a:xfrm>
          </p:grpSpPr>
          <p:grpSp>
            <p:nvGrpSpPr>
              <p:cNvPr id="10" name="组合 9"/>
              <p:cNvGrpSpPr/>
              <p:nvPr/>
            </p:nvGrpSpPr>
            <p:grpSpPr>
              <a:xfrm>
                <a:off x="7846387" y="3129812"/>
                <a:ext cx="3899606" cy="926755"/>
                <a:chOff x="2648601" y="4501655"/>
                <a:chExt cx="3899606" cy="926755"/>
              </a:xfrm>
            </p:grpSpPr>
            <mc:AlternateContent xmlns:mc="http://schemas.openxmlformats.org/markup-compatibility/2006" xmlns:a14="http://schemas.microsoft.com/office/drawing/2010/main">
              <mc:Choice Requires="a14">
                <p:sp>
                  <p:nvSpPr>
                    <p:cNvPr id="13" name="矩形 12"/>
                    <p:cNvSpPr/>
                    <p:nvPr/>
                  </p:nvSpPr>
                  <p:spPr>
                    <a:xfrm>
                      <a:off x="2655300" y="4966745"/>
                      <a:ext cx="1020536" cy="461665"/>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cs typeface="Arial" panose="020B0604020202020204" pitchFamily="34" charset="0"/>
                                </a:rPr>
                              </m:ctrlPr>
                            </m:sSubPr>
                            <m:e>
                              <m:r>
                                <a:rPr lang="en-US" altLang="zh-CN" sz="2400" b="0" i="1" smtClean="0">
                                  <a:latin typeface="Cambria Math" panose="02040503050406030204" pitchFamily="18" charset="0"/>
                                  <a:cs typeface="Arial" panose="020B0604020202020204" pitchFamily="34" charset="0"/>
                                </a:rPr>
                                <m:t>𝑟</m:t>
                              </m:r>
                            </m:e>
                            <m:sub>
                              <m:r>
                                <a:rPr lang="en-US" altLang="zh-CN" sz="2400" b="0" i="1" smtClean="0">
                                  <a:latin typeface="Cambria Math" panose="02040503050406030204" pitchFamily="18" charset="0"/>
                                  <a:cs typeface="Arial" panose="020B0604020202020204" pitchFamily="34" charset="0"/>
                                </a:rPr>
                                <m:t>1</m:t>
                              </m:r>
                            </m:sub>
                          </m:sSub>
                        </m:oMath>
                      </a14:m>
                      <a:r>
                        <a:rPr lang="en-US" altLang="zh-CN" sz="2400" dirty="0" smtClean="0">
                          <a:latin typeface="Arial" panose="020B0604020202020204" pitchFamily="34" charset="0"/>
                          <a:cs typeface="Arial" panose="020B0604020202020204" pitchFamily="34" charset="0"/>
                        </a:rPr>
                        <a:t> = y;</a:t>
                      </a:r>
                      <a:endParaRPr lang="zh-CN" altLang="en-US" sz="2400" dirty="0">
                        <a:latin typeface="Arial" panose="020B0604020202020204" pitchFamily="34" charset="0"/>
                        <a:cs typeface="Arial" panose="020B0604020202020204" pitchFamily="34" charset="0"/>
                      </a:endParaRPr>
                    </a:p>
                  </p:txBody>
                </p:sp>
              </mc:Choice>
              <mc:Fallback xmlns="">
                <p:sp>
                  <p:nvSpPr>
                    <p:cNvPr id="48" name="矩形 47"/>
                    <p:cNvSpPr>
                      <a:spLocks noRot="1" noChangeAspect="1" noMove="1" noResize="1" noEditPoints="1" noAdjustHandles="1" noChangeArrowheads="1" noChangeShapeType="1" noTextEdit="1"/>
                    </p:cNvSpPr>
                    <p:nvPr/>
                  </p:nvSpPr>
                  <p:spPr>
                    <a:xfrm>
                      <a:off x="2655300" y="4966745"/>
                      <a:ext cx="1020536" cy="461665"/>
                    </a:xfrm>
                    <a:prstGeom prst="rect">
                      <a:avLst/>
                    </a:prstGeom>
                    <a:blipFill>
                      <a:blip r:embed="rId5"/>
                      <a:stretch>
                        <a:fillRect t="-9211" r="-8383" b="-30263"/>
                      </a:stretch>
                    </a:blipFill>
                  </p:spPr>
                  <p:txBody>
                    <a:bodyPr/>
                    <a:lstStyle/>
                    <a:p>
                      <a:r>
                        <a:rPr lang="zh-CN" altLang="en-US">
                          <a:noFill/>
                        </a:rPr>
                        <a:t> </a:t>
                      </a:r>
                    </a:p>
                  </p:txBody>
                </p:sp>
              </mc:Fallback>
            </mc:AlternateContent>
            <p:sp>
              <p:nvSpPr>
                <p:cNvPr id="14" name="矩形 13"/>
                <p:cNvSpPr/>
                <p:nvPr/>
              </p:nvSpPr>
              <p:spPr>
                <a:xfrm>
                  <a:off x="2648601" y="4501655"/>
                  <a:ext cx="944489" cy="461665"/>
                </a:xfrm>
                <a:prstGeom prst="rect">
                  <a:avLst/>
                </a:prstGeom>
              </p:spPr>
              <p:txBody>
                <a:bodyPr wrap="none">
                  <a:spAutoFit/>
                </a:bodyPr>
                <a:lstStyle/>
                <a:p>
                  <a:r>
                    <a:rPr lang="en-US" altLang="zh-CN" sz="2400" dirty="0">
                      <a:latin typeface="Arial" panose="020B0604020202020204" pitchFamily="34" charset="0"/>
                      <a:cs typeface="Arial" panose="020B0604020202020204" pitchFamily="34" charset="0"/>
                    </a:rPr>
                    <a:t>x</a:t>
                  </a:r>
                  <a:r>
                    <a:rPr lang="en-US" altLang="zh-CN" sz="2400" dirty="0" smtClean="0">
                      <a:latin typeface="Arial" panose="020B0604020202020204" pitchFamily="34" charset="0"/>
                      <a:cs typeface="Arial" panose="020B0604020202020204" pitchFamily="34" charset="0"/>
                    </a:rPr>
                    <a:t> = 1;</a:t>
                  </a:r>
                  <a:endParaRPr lang="zh-CN" altLang="en-US" sz="2400" dirty="0">
                    <a:latin typeface="Arial" panose="020B0604020202020204" pitchFamily="34" charset="0"/>
                    <a:cs typeface="Arial" panose="020B0604020202020204" pitchFamily="34" charset="0"/>
                  </a:endParaRPr>
                </a:p>
              </p:txBody>
            </p:sp>
            <p:grpSp>
              <p:nvGrpSpPr>
                <p:cNvPr id="15" name="组合 14"/>
                <p:cNvGrpSpPr/>
                <p:nvPr/>
              </p:nvGrpSpPr>
              <p:grpSpPr>
                <a:xfrm>
                  <a:off x="4138405" y="4521128"/>
                  <a:ext cx="56341" cy="906195"/>
                  <a:chOff x="3981387" y="4596748"/>
                  <a:chExt cx="56341" cy="906195"/>
                </a:xfrm>
              </p:grpSpPr>
              <p:cxnSp>
                <p:nvCxnSpPr>
                  <p:cNvPr id="19" name="直接连接符 18"/>
                  <p:cNvCxnSpPr/>
                  <p:nvPr/>
                </p:nvCxnSpPr>
                <p:spPr>
                  <a:xfrm>
                    <a:off x="3981387" y="4597401"/>
                    <a:ext cx="0" cy="905542"/>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a:off x="4037728" y="4596748"/>
                    <a:ext cx="0" cy="903655"/>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6" name="矩形 15"/>
                    <p:cNvSpPr/>
                    <p:nvPr/>
                  </p:nvSpPr>
                  <p:spPr>
                    <a:xfrm>
                      <a:off x="4504982" y="4966253"/>
                      <a:ext cx="1027654" cy="461665"/>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cs typeface="Arial" panose="020B0604020202020204" pitchFamily="34" charset="0"/>
                                </a:rPr>
                              </m:ctrlPr>
                            </m:sSubPr>
                            <m:e>
                              <m:r>
                                <a:rPr lang="en-US" altLang="zh-CN" sz="2400" b="0" i="1" smtClean="0">
                                  <a:latin typeface="Cambria Math" panose="02040503050406030204" pitchFamily="18" charset="0"/>
                                  <a:cs typeface="Arial" panose="020B0604020202020204" pitchFamily="34" charset="0"/>
                                </a:rPr>
                                <m:t>𝑟</m:t>
                              </m:r>
                            </m:e>
                            <m:sub>
                              <m:r>
                                <a:rPr lang="en-US" altLang="zh-CN" sz="2400" b="0" i="1" smtClean="0">
                                  <a:latin typeface="Cambria Math" panose="02040503050406030204" pitchFamily="18" charset="0"/>
                                  <a:cs typeface="Arial" panose="020B0604020202020204" pitchFamily="34" charset="0"/>
                                </a:rPr>
                                <m:t>2</m:t>
                              </m:r>
                            </m:sub>
                          </m:sSub>
                        </m:oMath>
                      </a14:m>
                      <a:r>
                        <a:rPr lang="en-US" altLang="zh-CN" sz="2400" dirty="0" smtClean="0">
                          <a:latin typeface="Arial" panose="020B0604020202020204" pitchFamily="34" charset="0"/>
                          <a:cs typeface="Arial" panose="020B0604020202020204" pitchFamily="34" charset="0"/>
                        </a:rPr>
                        <a:t> = x;</a:t>
                      </a:r>
                      <a:endParaRPr lang="zh-CN" altLang="en-US" sz="2400" dirty="0">
                        <a:latin typeface="Arial" panose="020B0604020202020204" pitchFamily="34" charset="0"/>
                        <a:cs typeface="Arial" panose="020B0604020202020204" pitchFamily="34" charset="0"/>
                      </a:endParaRPr>
                    </a:p>
                  </p:txBody>
                </p:sp>
              </mc:Choice>
              <mc:Fallback xmlns="">
                <p:sp>
                  <p:nvSpPr>
                    <p:cNvPr id="51" name="矩形 50"/>
                    <p:cNvSpPr>
                      <a:spLocks noRot="1" noChangeAspect="1" noMove="1" noResize="1" noEditPoints="1" noAdjustHandles="1" noChangeArrowheads="1" noChangeShapeType="1" noTextEdit="1"/>
                    </p:cNvSpPr>
                    <p:nvPr/>
                  </p:nvSpPr>
                  <p:spPr>
                    <a:xfrm>
                      <a:off x="4504982" y="4966253"/>
                      <a:ext cx="1027654" cy="461665"/>
                    </a:xfrm>
                    <a:prstGeom prst="rect">
                      <a:avLst/>
                    </a:prstGeom>
                    <a:blipFill>
                      <a:blip r:embed="rId6"/>
                      <a:stretch>
                        <a:fillRect t="-9211" r="-7692" b="-30263"/>
                      </a:stretch>
                    </a:blipFill>
                  </p:spPr>
                  <p:txBody>
                    <a:bodyPr/>
                    <a:lstStyle/>
                    <a:p>
                      <a:r>
                        <a:rPr lang="zh-CN" altLang="en-US">
                          <a:noFill/>
                        </a:rPr>
                        <a:t> </a:t>
                      </a:r>
                    </a:p>
                  </p:txBody>
                </p:sp>
              </mc:Fallback>
            </mc:AlternateContent>
            <p:sp>
              <p:nvSpPr>
                <p:cNvPr id="17" name="矩形 16"/>
                <p:cNvSpPr/>
                <p:nvPr/>
              </p:nvSpPr>
              <p:spPr>
                <a:xfrm>
                  <a:off x="4504982" y="4501655"/>
                  <a:ext cx="944489" cy="461665"/>
                </a:xfrm>
                <a:prstGeom prst="rect">
                  <a:avLst/>
                </a:prstGeom>
              </p:spPr>
              <p:txBody>
                <a:bodyPr wrap="none">
                  <a:spAutoFit/>
                </a:bodyPr>
                <a:lstStyle/>
                <a:p>
                  <a:r>
                    <a:rPr lang="en-US" altLang="zh-CN" sz="2400" dirty="0" smtClean="0">
                      <a:latin typeface="Arial" panose="020B0604020202020204" pitchFamily="34" charset="0"/>
                      <a:cs typeface="Arial" panose="020B0604020202020204" pitchFamily="34" charset="0"/>
                    </a:rPr>
                    <a:t>y = 1;</a:t>
                  </a:r>
                  <a:endParaRPr lang="zh-CN" altLang="en-US" sz="2400" dirty="0">
                    <a:latin typeface="Arial" panose="020B0604020202020204" pitchFamily="34" charset="0"/>
                    <a:cs typeface="Arial" panose="020B0604020202020204" pitchFamily="34" charset="0"/>
                  </a:endParaRPr>
                </a:p>
              </p:txBody>
            </p:sp>
            <p:sp>
              <p:nvSpPr>
                <p:cNvPr id="18" name="文本框 17"/>
                <p:cNvSpPr txBox="1"/>
                <p:nvPr/>
              </p:nvSpPr>
              <p:spPr>
                <a:xfrm>
                  <a:off x="5809616" y="4686380"/>
                  <a:ext cx="738591" cy="461665"/>
                </a:xfrm>
                <a:prstGeom prst="rect">
                  <a:avLst/>
                </a:prstGeom>
                <a:noFill/>
              </p:spPr>
              <p:txBody>
                <a:bodyPr wrap="square" rtlCol="0">
                  <a:spAutoFit/>
                </a:bodyPr>
                <a:lstStyle/>
                <a:p>
                  <a:r>
                    <a:rPr lang="en-US" altLang="zh-CN" sz="2400" dirty="0" smtClean="0"/>
                    <a:t>(SB)</a:t>
                  </a:r>
                  <a:endParaRPr lang="zh-CN" altLang="en-US" sz="2400" dirty="0"/>
                </a:p>
              </p:txBody>
            </p:sp>
          </p:grpSp>
          <mc:AlternateContent xmlns:mc="http://schemas.openxmlformats.org/markup-compatibility/2006" xmlns:a14="http://schemas.microsoft.com/office/drawing/2010/main">
            <mc:Choice Requires="a14">
              <p:sp>
                <p:nvSpPr>
                  <p:cNvPr id="11" name="矩形 10"/>
                  <p:cNvSpPr/>
                  <p:nvPr/>
                </p:nvSpPr>
                <p:spPr>
                  <a:xfrm>
                    <a:off x="7836163" y="2576749"/>
                    <a:ext cx="1233286" cy="400110"/>
                  </a:xfrm>
                  <a:prstGeom prst="rect">
                    <a:avLst/>
                  </a:prstGeom>
                  <a:solidFill>
                    <a:schemeClr val="accent1">
                      <a:lumMod val="20000"/>
                      <a:lumOff val="80000"/>
                    </a:schemeClr>
                  </a:solidFill>
                </p:spPr>
                <p:txBody>
                  <a:bodyPr wrap="none">
                    <a:spAutoFit/>
                  </a:bodyPr>
                  <a:lstStyle/>
                  <a:p>
                    <a:r>
                      <a:rPr lang="en-US" altLang="zh-CN" sz="2000" dirty="0" smtClean="0"/>
                      <a:t>Thread </a:t>
                    </a:r>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t</m:t>
                            </m:r>
                          </m:e>
                          <m:sub>
                            <m:r>
                              <a:rPr lang="en-US" altLang="zh-CN" sz="2000">
                                <a:latin typeface="Cambria Math" panose="02040503050406030204" pitchFamily="18" charset="0"/>
                              </a:rPr>
                              <m:t>1</m:t>
                            </m:r>
                          </m:sub>
                        </m:sSub>
                      </m:oMath>
                    </a14:m>
                    <a:endParaRPr lang="zh-CN" altLang="en-US" sz="2000" dirty="0"/>
                  </a:p>
                </p:txBody>
              </p:sp>
            </mc:Choice>
            <mc:Fallback xmlns="">
              <p:sp>
                <p:nvSpPr>
                  <p:cNvPr id="61" name="矩形 60"/>
                  <p:cNvSpPr>
                    <a:spLocks noRot="1" noChangeAspect="1" noMove="1" noResize="1" noEditPoints="1" noAdjustHandles="1" noChangeArrowheads="1" noChangeShapeType="1" noTextEdit="1"/>
                  </p:cNvSpPr>
                  <p:nvPr/>
                </p:nvSpPr>
                <p:spPr>
                  <a:xfrm>
                    <a:off x="7836163" y="2576749"/>
                    <a:ext cx="1233286" cy="400110"/>
                  </a:xfrm>
                  <a:prstGeom prst="rect">
                    <a:avLst/>
                  </a:prstGeom>
                  <a:blipFill>
                    <a:blip r:embed="rId7"/>
                    <a:stretch>
                      <a:fillRect l="-5446"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9702768" y="2576749"/>
                    <a:ext cx="1233286" cy="400110"/>
                  </a:xfrm>
                  <a:prstGeom prst="rect">
                    <a:avLst/>
                  </a:prstGeom>
                  <a:solidFill>
                    <a:schemeClr val="accent2">
                      <a:lumMod val="20000"/>
                      <a:lumOff val="80000"/>
                    </a:schemeClr>
                  </a:solidFill>
                </p:spPr>
                <p:txBody>
                  <a:bodyPr wrap="none">
                    <a:spAutoFit/>
                  </a:bodyPr>
                  <a:lstStyle/>
                  <a:p>
                    <a:r>
                      <a:rPr lang="en-US" altLang="zh-CN" sz="2000" dirty="0" smtClean="0"/>
                      <a:t>Thread </a:t>
                    </a:r>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t</m:t>
                            </m:r>
                          </m:e>
                          <m:sub>
                            <m:r>
                              <a:rPr lang="en-US" altLang="zh-CN" sz="2000" b="0" i="0" smtClean="0">
                                <a:latin typeface="Cambria Math" panose="02040503050406030204" pitchFamily="18" charset="0"/>
                              </a:rPr>
                              <m:t>2</m:t>
                            </m:r>
                          </m:sub>
                        </m:sSub>
                      </m:oMath>
                    </a14:m>
                    <a:endParaRPr lang="zh-CN" altLang="en-US" sz="2000" dirty="0"/>
                  </a:p>
                </p:txBody>
              </p:sp>
            </mc:Choice>
            <mc:Fallback xmlns="">
              <p:sp>
                <p:nvSpPr>
                  <p:cNvPr id="62" name="矩形 61"/>
                  <p:cNvSpPr>
                    <a:spLocks noRot="1" noChangeAspect="1" noMove="1" noResize="1" noEditPoints="1" noAdjustHandles="1" noChangeArrowheads="1" noChangeShapeType="1" noTextEdit="1"/>
                  </p:cNvSpPr>
                  <p:nvPr/>
                </p:nvSpPr>
                <p:spPr>
                  <a:xfrm>
                    <a:off x="9702768" y="2576749"/>
                    <a:ext cx="1233286" cy="400110"/>
                  </a:xfrm>
                  <a:prstGeom prst="rect">
                    <a:avLst/>
                  </a:prstGeom>
                  <a:blipFill>
                    <a:blip r:embed="rId8"/>
                    <a:stretch>
                      <a:fillRect l="-4950" t="-7576" b="-25758"/>
                    </a:stretch>
                  </a:blipFill>
                </p:spPr>
                <p:txBody>
                  <a:bodyPr/>
                  <a:lstStyle/>
                  <a:p>
                    <a:r>
                      <a:rPr lang="zh-CN" altLang="en-US">
                        <a:noFill/>
                      </a:rPr>
                      <a:t> </a:t>
                    </a:r>
                  </a:p>
                </p:txBody>
              </p:sp>
            </mc:Fallback>
          </mc:AlternateContent>
        </p:grpSp>
        <p:sp>
          <p:nvSpPr>
            <p:cNvPr id="8" name="矩形 7"/>
            <p:cNvSpPr/>
            <p:nvPr/>
          </p:nvSpPr>
          <p:spPr>
            <a:xfrm>
              <a:off x="8396070" y="4513352"/>
              <a:ext cx="611065" cy="461665"/>
            </a:xfrm>
            <a:prstGeom prst="rect">
              <a:avLst/>
            </a:prstGeom>
          </p:spPr>
          <p:txBody>
            <a:bodyPr wrap="none">
              <a:spAutoFit/>
            </a:bodyPr>
            <a:lstStyle/>
            <a:p>
              <a:r>
                <a:rPr lang="en-US" altLang="zh-CN" sz="2400" dirty="0" smtClean="0">
                  <a:solidFill>
                    <a:srgbClr val="0070C0"/>
                  </a:solidFill>
                  <a:latin typeface="Arial" panose="020B0604020202020204" pitchFamily="34" charset="0"/>
                  <a:cs typeface="Arial" panose="020B0604020202020204" pitchFamily="34" charset="0"/>
                </a:rPr>
                <a:t>// 0</a:t>
              </a:r>
              <a:endParaRPr lang="zh-CN" altLang="en-US" sz="2400" dirty="0">
                <a:solidFill>
                  <a:srgbClr val="0070C0"/>
                </a:solidFill>
                <a:latin typeface="Arial" panose="020B0604020202020204" pitchFamily="34" charset="0"/>
                <a:cs typeface="Arial" panose="020B0604020202020204" pitchFamily="34" charset="0"/>
              </a:endParaRPr>
            </a:p>
          </p:txBody>
        </p:sp>
        <p:sp>
          <p:nvSpPr>
            <p:cNvPr id="9" name="矩形 8"/>
            <p:cNvSpPr/>
            <p:nvPr/>
          </p:nvSpPr>
          <p:spPr>
            <a:xfrm>
              <a:off x="10249128" y="4484760"/>
              <a:ext cx="611065" cy="461665"/>
            </a:xfrm>
            <a:prstGeom prst="rect">
              <a:avLst/>
            </a:prstGeom>
          </p:spPr>
          <p:txBody>
            <a:bodyPr wrap="none">
              <a:spAutoFit/>
            </a:bodyPr>
            <a:lstStyle/>
            <a:p>
              <a:r>
                <a:rPr lang="en-US" altLang="zh-CN" sz="2400" dirty="0" smtClean="0">
                  <a:solidFill>
                    <a:srgbClr val="0070C0"/>
                  </a:solidFill>
                  <a:latin typeface="Arial" panose="020B0604020202020204" pitchFamily="34" charset="0"/>
                  <a:cs typeface="Arial" panose="020B0604020202020204" pitchFamily="34" charset="0"/>
                </a:rPr>
                <a:t>// 0</a:t>
              </a:r>
              <a:endParaRPr lang="zh-CN" altLang="en-US" sz="2400" dirty="0">
                <a:solidFill>
                  <a:srgbClr val="0070C0"/>
                </a:solidFill>
                <a:latin typeface="Arial" panose="020B0604020202020204" pitchFamily="34" charset="0"/>
                <a:cs typeface="Arial" panose="020B0604020202020204" pitchFamily="34" charset="0"/>
              </a:endParaRPr>
            </a:p>
          </p:txBody>
        </p:sp>
      </p:grpSp>
      <p:sp>
        <p:nvSpPr>
          <p:cNvPr id="21" name="文本框 20"/>
          <p:cNvSpPr txBox="1"/>
          <p:nvPr/>
        </p:nvSpPr>
        <p:spPr>
          <a:xfrm>
            <a:off x="768350" y="2301556"/>
            <a:ext cx="9410124" cy="461665"/>
          </a:xfrm>
          <a:prstGeom prst="rect">
            <a:avLst/>
          </a:prstGeom>
          <a:noFill/>
        </p:spPr>
        <p:txBody>
          <a:bodyPr wrap="square" rtlCol="0">
            <a:spAutoFit/>
          </a:bodyPr>
          <a:lstStyle/>
          <a:p>
            <a:pPr marL="285750" indent="-285750">
              <a:buClr>
                <a:schemeClr val="accent1">
                  <a:lumMod val="75000"/>
                </a:schemeClr>
              </a:buClr>
              <a:buFont typeface="Arial" panose="020B0604020202020204" pitchFamily="34" charset="0"/>
              <a:buChar char="•"/>
            </a:pPr>
            <a:r>
              <a:rPr lang="en-US" altLang="zh-CN" sz="2400" b="1" dirty="0">
                <a:latin typeface="Calibri" panose="020F0502020204030204" pitchFamily="34" charset="0"/>
                <a:cs typeface="Calibri" panose="020F0502020204030204" pitchFamily="34" charset="0"/>
              </a:rPr>
              <a:t>P</a:t>
            </a:r>
            <a:r>
              <a:rPr lang="en-US" altLang="zh-CN" sz="2400" b="1" dirty="0" smtClean="0">
                <a:latin typeface="Calibri" panose="020F0502020204030204" pitchFamily="34" charset="0"/>
                <a:cs typeface="Calibri" panose="020F0502020204030204" pitchFamily="34" charset="0"/>
              </a:rPr>
              <a:t>er-thread view</a:t>
            </a:r>
            <a:r>
              <a:rPr lang="en-US" altLang="zh-CN" sz="2400" dirty="0" smtClean="0">
                <a:latin typeface="Calibri" panose="020F0502020204030204" pitchFamily="34" charset="0"/>
                <a:cs typeface="Calibri" panose="020F0502020204030204" pitchFamily="34" charset="0"/>
              </a:rPr>
              <a:t>: </a:t>
            </a:r>
            <a:r>
              <a:rPr lang="en-US" altLang="zh-CN" sz="2400" dirty="0" smtClean="0">
                <a:solidFill>
                  <a:srgbClr val="C00000"/>
                </a:solidFill>
                <a:latin typeface="Calibri" panose="020F0502020204030204" pitchFamily="34" charset="0"/>
                <a:cs typeface="Calibri" panose="020F0502020204030204" pitchFamily="34" charset="0"/>
              </a:rPr>
              <a:t>last</a:t>
            </a:r>
            <a:r>
              <a:rPr lang="en-US" altLang="zh-CN" sz="2400" dirty="0" smtClean="0">
                <a:latin typeface="Calibri" panose="020F0502020204030204" pitchFamily="34" charset="0"/>
                <a:cs typeface="Calibri" panose="020F0502020204030204" pitchFamily="34" charset="0"/>
              </a:rPr>
              <a:t> observed timestamp on each location</a:t>
            </a:r>
            <a:endParaRPr lang="zh-CN" altLang="en-US" sz="2400" dirty="0">
              <a:latin typeface="Calibri" panose="020F0502020204030204" pitchFamily="34" charset="0"/>
              <a:cs typeface="Calibri" panose="020F0502020204030204" pitchFamily="34" charset="0"/>
            </a:endParaRPr>
          </a:p>
        </p:txBody>
      </p:sp>
      <p:sp>
        <p:nvSpPr>
          <p:cNvPr id="22" name="文本框 21"/>
          <p:cNvSpPr txBox="1"/>
          <p:nvPr/>
        </p:nvSpPr>
        <p:spPr>
          <a:xfrm>
            <a:off x="768349" y="2765542"/>
            <a:ext cx="6959470" cy="461665"/>
          </a:xfrm>
          <a:prstGeom prst="rect">
            <a:avLst/>
          </a:prstGeom>
          <a:noFill/>
        </p:spPr>
        <p:txBody>
          <a:bodyPr wrap="square" rtlCol="0">
            <a:spAutoFit/>
          </a:bodyPr>
          <a:lstStyle/>
          <a:p>
            <a:pPr marL="285750" indent="-285750">
              <a:buClr>
                <a:schemeClr val="accent1">
                  <a:lumMod val="75000"/>
                </a:schemeClr>
              </a:buClr>
              <a:buFont typeface="Arial" panose="020B0604020202020204" pitchFamily="34" charset="0"/>
              <a:buChar char="•"/>
            </a:pPr>
            <a:r>
              <a:rPr lang="en-US" altLang="zh-CN" sz="2400" b="1" dirty="0" smtClean="0">
                <a:latin typeface="Calibri" panose="020F0502020204030204" pitchFamily="34" charset="0"/>
                <a:cs typeface="Calibri" panose="020F0502020204030204" pitchFamily="34" charset="0"/>
              </a:rPr>
              <a:t>Read</a:t>
            </a:r>
            <a:r>
              <a:rPr lang="en-US" altLang="zh-CN" sz="2400" dirty="0" smtClean="0">
                <a:latin typeface="Calibri" panose="020F0502020204030204" pitchFamily="34" charset="0"/>
                <a:cs typeface="Calibri" panose="020F0502020204030204" pitchFamily="34" charset="0"/>
              </a:rPr>
              <a:t>: any message </a:t>
            </a:r>
            <a:r>
              <a:rPr lang="en-US" altLang="zh-CN" sz="2400" dirty="0" smtClean="0">
                <a:solidFill>
                  <a:srgbClr val="C00000"/>
                </a:solidFill>
                <a:latin typeface="Calibri" panose="020F0502020204030204" pitchFamily="34" charset="0"/>
                <a:cs typeface="Calibri" panose="020F0502020204030204" pitchFamily="34" charset="0"/>
              </a:rPr>
              <a:t>at/later</a:t>
            </a:r>
            <a:r>
              <a:rPr lang="en-US" altLang="zh-CN" sz="2400" dirty="0" smtClean="0">
                <a:latin typeface="Calibri" panose="020F0502020204030204" pitchFamily="34" charset="0"/>
                <a:cs typeface="Calibri" panose="020F0502020204030204" pitchFamily="34" charset="0"/>
              </a:rPr>
              <a:t> than thread view</a:t>
            </a:r>
            <a:endParaRPr lang="zh-CN" altLang="en-US" sz="2400" dirty="0">
              <a:latin typeface="Calibri" panose="020F0502020204030204" pitchFamily="34" charset="0"/>
              <a:cs typeface="Calibri" panose="020F0502020204030204" pitchFamily="34" charset="0"/>
            </a:endParaRPr>
          </a:p>
        </p:txBody>
      </p:sp>
      <p:sp>
        <p:nvSpPr>
          <p:cNvPr id="23" name="标题 1"/>
          <p:cNvSpPr>
            <a:spLocks noGrp="1"/>
          </p:cNvSpPr>
          <p:nvPr>
            <p:ph type="title"/>
          </p:nvPr>
        </p:nvSpPr>
        <p:spPr>
          <a:xfrm>
            <a:off x="1254760" y="269875"/>
            <a:ext cx="9789160"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Overview of PS</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p:cxnSp>
        <p:nvCxnSpPr>
          <p:cNvPr id="24" name="直接箭头连接符 23"/>
          <p:cNvCxnSpPr/>
          <p:nvPr/>
        </p:nvCxnSpPr>
        <p:spPr>
          <a:xfrm>
            <a:off x="7222047" y="4745083"/>
            <a:ext cx="327991"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527054" y="3590926"/>
            <a:ext cx="5768971" cy="3138190"/>
            <a:chOff x="514354" y="3438526"/>
            <a:chExt cx="5768971" cy="3138190"/>
          </a:xfrm>
        </p:grpSpPr>
        <p:sp>
          <p:nvSpPr>
            <p:cNvPr id="27" name="矩形 26"/>
            <p:cNvSpPr/>
            <p:nvPr/>
          </p:nvSpPr>
          <p:spPr>
            <a:xfrm>
              <a:off x="514354" y="3438526"/>
              <a:ext cx="5768971" cy="31381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箭头连接符 27"/>
            <p:cNvCxnSpPr/>
            <p:nvPr/>
          </p:nvCxnSpPr>
          <p:spPr>
            <a:xfrm flipV="1">
              <a:off x="1372413" y="3724276"/>
              <a:ext cx="0" cy="23907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671655" y="3512931"/>
              <a:ext cx="689612" cy="461665"/>
            </a:xfrm>
            <a:prstGeom prst="rect">
              <a:avLst/>
            </a:prstGeom>
          </p:spPr>
          <p:txBody>
            <a:bodyPr wrap="none">
              <a:spAutoFit/>
            </a:bodyPr>
            <a:lstStyle/>
            <a:p>
              <a:r>
                <a:rPr lang="en-US" altLang="zh-CN" sz="2400" dirty="0" smtClean="0">
                  <a:solidFill>
                    <a:srgbClr val="0000FF"/>
                  </a:solidFill>
                  <a:latin typeface="Calibri" panose="020F0502020204030204" pitchFamily="34" charset="0"/>
                  <a:cs typeface="Calibri" panose="020F0502020204030204" pitchFamily="34" charset="0"/>
                </a:rPr>
                <a:t>Loc.</a:t>
              </a:r>
              <a:endParaRPr lang="zh-CN" altLang="en-US" sz="2400" dirty="0">
                <a:solidFill>
                  <a:srgbClr val="0000FF"/>
                </a:solidFill>
                <a:latin typeface="Calibri" panose="020F0502020204030204" pitchFamily="34" charset="0"/>
                <a:cs typeface="Calibri" panose="020F0502020204030204" pitchFamily="34" charset="0"/>
              </a:endParaRPr>
            </a:p>
          </p:txBody>
        </p:sp>
        <p:sp>
          <p:nvSpPr>
            <p:cNvPr id="30" name="文本框 29"/>
            <p:cNvSpPr txBox="1"/>
            <p:nvPr/>
          </p:nvSpPr>
          <p:spPr>
            <a:xfrm>
              <a:off x="924228" y="4190936"/>
              <a:ext cx="341354" cy="46166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x</a:t>
              </a:r>
              <a:endParaRPr lang="zh-CN" altLang="en-US" sz="2400" dirty="0">
                <a:latin typeface="Arial" panose="020B0604020202020204" pitchFamily="34" charset="0"/>
                <a:cs typeface="Arial" panose="020B0604020202020204" pitchFamily="34" charset="0"/>
              </a:endParaRPr>
            </a:p>
          </p:txBody>
        </p:sp>
        <p:sp>
          <p:nvSpPr>
            <p:cNvPr id="31" name="文本框 30"/>
            <p:cNvSpPr txBox="1"/>
            <p:nvPr/>
          </p:nvSpPr>
          <p:spPr>
            <a:xfrm>
              <a:off x="924228" y="5313965"/>
              <a:ext cx="341354" cy="46166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y</a:t>
              </a:r>
              <a:endParaRPr lang="zh-CN" altLang="en-US" sz="2400" dirty="0">
                <a:latin typeface="Arial" panose="020B0604020202020204" pitchFamily="34" charset="0"/>
                <a:cs typeface="Arial" panose="020B0604020202020204" pitchFamily="34" charset="0"/>
              </a:endParaRPr>
            </a:p>
          </p:txBody>
        </p:sp>
        <p:cxnSp>
          <p:nvCxnSpPr>
            <p:cNvPr id="32" name="直接箭头连接符 31"/>
            <p:cNvCxnSpPr/>
            <p:nvPr/>
          </p:nvCxnSpPr>
          <p:spPr>
            <a:xfrm>
              <a:off x="1363177" y="6115050"/>
              <a:ext cx="423406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矩形 32"/>
            <p:cNvSpPr/>
            <p:nvPr/>
          </p:nvSpPr>
          <p:spPr>
            <a:xfrm>
              <a:off x="4544559" y="6096000"/>
              <a:ext cx="1575239" cy="461665"/>
            </a:xfrm>
            <a:prstGeom prst="rect">
              <a:avLst/>
            </a:prstGeom>
          </p:spPr>
          <p:txBody>
            <a:bodyPr wrap="none">
              <a:spAutoFit/>
            </a:bodyPr>
            <a:lstStyle/>
            <a:p>
              <a:r>
                <a:rPr lang="en-US" altLang="zh-CN" sz="2400" dirty="0" smtClean="0">
                  <a:solidFill>
                    <a:schemeClr val="accent2">
                      <a:lumMod val="75000"/>
                    </a:schemeClr>
                  </a:solidFill>
                  <a:latin typeface="Calibri" panose="020F0502020204030204" pitchFamily="34" charset="0"/>
                  <a:cs typeface="Calibri" panose="020F0502020204030204" pitchFamily="34" charset="0"/>
                </a:rPr>
                <a:t>Timestamp</a:t>
              </a:r>
              <a:endParaRPr lang="zh-CN" altLang="en-US" sz="2400" dirty="0">
                <a:solidFill>
                  <a:schemeClr val="accent2">
                    <a:lumMod val="75000"/>
                  </a:schemeClr>
                </a:solidFill>
                <a:latin typeface="Calibri" panose="020F0502020204030204" pitchFamily="34" charset="0"/>
                <a:cs typeface="Calibri" panose="020F0502020204030204" pitchFamily="34" charset="0"/>
              </a:endParaRPr>
            </a:p>
          </p:txBody>
        </p:sp>
      </p:grpSp>
      <p:cxnSp>
        <p:nvCxnSpPr>
          <p:cNvPr id="34" name="直接连接符 33"/>
          <p:cNvCxnSpPr/>
          <p:nvPr/>
        </p:nvCxnSpPr>
        <p:spPr>
          <a:xfrm>
            <a:off x="1657350" y="5209309"/>
            <a:ext cx="0" cy="112828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952625" y="4190303"/>
            <a:ext cx="0" cy="83127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a:xfrm>
            <a:off x="1461050" y="4381436"/>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Arial" panose="020B0604020202020204" pitchFamily="34" charset="0"/>
                <a:cs typeface="Arial" panose="020B0604020202020204" pitchFamily="34" charset="0"/>
              </a:rPr>
              <a:t>0</a:t>
            </a:r>
            <a:endParaRPr lang="zh-CN" altLang="en-US" sz="2400" dirty="0"/>
          </a:p>
        </p:txBody>
      </p:sp>
      <p:sp>
        <p:nvSpPr>
          <p:cNvPr id="37" name="圆角矩形 36"/>
          <p:cNvSpPr/>
          <p:nvPr/>
        </p:nvSpPr>
        <p:spPr>
          <a:xfrm>
            <a:off x="1461050" y="5466365"/>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Arial" panose="020B0604020202020204" pitchFamily="34" charset="0"/>
                <a:cs typeface="Arial" panose="020B0604020202020204" pitchFamily="34" charset="0"/>
              </a:rPr>
              <a:t>0</a:t>
            </a:r>
            <a:endParaRPr lang="zh-CN" altLang="en-US" sz="2400" dirty="0"/>
          </a:p>
        </p:txBody>
      </p:sp>
      <mc:AlternateContent xmlns:mc="http://schemas.openxmlformats.org/markup-compatibility/2006" xmlns:a14="http://schemas.microsoft.com/office/drawing/2010/main">
        <mc:Choice Requires="a14">
          <p:sp>
            <p:nvSpPr>
              <p:cNvPr id="38" name="圆角矩形标注 37"/>
              <p:cNvSpPr/>
              <p:nvPr/>
            </p:nvSpPr>
            <p:spPr>
              <a:xfrm>
                <a:off x="2322900" y="3255152"/>
                <a:ext cx="1315894" cy="519786"/>
              </a:xfrm>
              <a:prstGeom prst="wedgeRoundRectCallout">
                <a:avLst>
                  <a:gd name="adj1" fmla="val -73613"/>
                  <a:gd name="adj2" fmla="val 126419"/>
                  <a:gd name="adj3" fmla="val 16667"/>
                </a:avLst>
              </a:prstGeom>
              <a:solidFill>
                <a:schemeClr val="accent2">
                  <a:lumMod val="20000"/>
                  <a:lumOff val="80000"/>
                </a:schemeClr>
              </a:solidFill>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m:rPr>
                            <m:sty m:val="p"/>
                          </m:rPr>
                          <a:rPr lang="en-US" altLang="zh-CN" sz="2000">
                            <a:solidFill>
                              <a:schemeClr val="tx1"/>
                            </a:solidFill>
                            <a:latin typeface="Cambria Math" panose="02040503050406030204" pitchFamily="18" charset="0"/>
                          </a:rPr>
                          <m:t>t</m:t>
                        </m:r>
                      </m:e>
                      <m:sub>
                        <m:r>
                          <a:rPr lang="en-US" altLang="zh-CN" sz="2000" b="0" i="1" smtClean="0">
                            <a:solidFill>
                              <a:schemeClr val="tx1"/>
                            </a:solidFill>
                            <a:latin typeface="Cambria Math" panose="02040503050406030204" pitchFamily="18" charset="0"/>
                          </a:rPr>
                          <m:t>2</m:t>
                        </m:r>
                      </m:sub>
                    </m:sSub>
                  </m:oMath>
                </a14:m>
                <a:r>
                  <a:rPr lang="en-US" altLang="zh-CN" sz="2000" b="1" dirty="0">
                    <a:solidFill>
                      <a:schemeClr val="tx1"/>
                    </a:solidFill>
                    <a:latin typeface="Calibri" panose="020F0502020204030204" pitchFamily="34" charset="0"/>
                    <a:cs typeface="Calibri" panose="020F0502020204030204" pitchFamily="34" charset="0"/>
                  </a:rPr>
                  <a:t>’s view</a:t>
                </a:r>
                <a:endParaRPr lang="zh-CN" altLang="en-US" sz="2000" dirty="0">
                  <a:solidFill>
                    <a:schemeClr val="tx1"/>
                  </a:solidFill>
                  <a:latin typeface="Calibri" panose="020F0502020204030204" pitchFamily="34" charset="0"/>
                  <a:cs typeface="Calibri" panose="020F0502020204030204" pitchFamily="34" charset="0"/>
                </a:endParaRPr>
              </a:p>
            </p:txBody>
          </p:sp>
        </mc:Choice>
        <mc:Fallback xmlns="">
          <p:sp>
            <p:nvSpPr>
              <p:cNvPr id="38" name="圆角矩形标注 37"/>
              <p:cNvSpPr>
                <a:spLocks noRot="1" noChangeAspect="1" noMove="1" noResize="1" noEditPoints="1" noAdjustHandles="1" noChangeArrowheads="1" noChangeShapeType="1" noTextEdit="1"/>
              </p:cNvSpPr>
              <p:nvPr/>
            </p:nvSpPr>
            <p:spPr>
              <a:xfrm>
                <a:off x="2322900" y="3255152"/>
                <a:ext cx="1315894" cy="519786"/>
              </a:xfrm>
              <a:prstGeom prst="wedgeRoundRectCallout">
                <a:avLst>
                  <a:gd name="adj1" fmla="val -73613"/>
                  <a:gd name="adj2" fmla="val 126419"/>
                  <a:gd name="adj3" fmla="val 16667"/>
                </a:avLst>
              </a:prstGeom>
              <a:blipFill>
                <a:blip r:embed="rId9"/>
                <a:stretch>
                  <a:fillRect/>
                </a:stretch>
              </a:blipFill>
              <a:ln w="19050">
                <a:solidFill>
                  <a:schemeClr val="tx1"/>
                </a:solidFill>
              </a:ln>
            </p:spPr>
            <p:txBody>
              <a:bodyPr/>
              <a:lstStyle/>
              <a:p>
                <a:r>
                  <a:rPr lang="zh-CN" altLang="en-US">
                    <a:noFill/>
                  </a:rPr>
                  <a:t> </a:t>
                </a:r>
              </a:p>
            </p:txBody>
          </p:sp>
        </mc:Fallback>
      </mc:AlternateContent>
      <p:cxnSp>
        <p:nvCxnSpPr>
          <p:cNvPr id="39" name="直接连接符 38"/>
          <p:cNvCxnSpPr/>
          <p:nvPr/>
        </p:nvCxnSpPr>
        <p:spPr>
          <a:xfrm>
            <a:off x="3624848" y="4195652"/>
            <a:ext cx="0" cy="747639"/>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圆角矩形 39"/>
          <p:cNvSpPr/>
          <p:nvPr/>
        </p:nvSpPr>
        <p:spPr>
          <a:xfrm>
            <a:off x="3432941" y="4382923"/>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prstClr val="black"/>
                </a:solidFill>
                <a:latin typeface="Arial" panose="020B0604020202020204" pitchFamily="34" charset="0"/>
                <a:cs typeface="Arial" panose="020B0604020202020204" pitchFamily="34" charset="0"/>
              </a:rPr>
              <a:t>1</a:t>
            </a:r>
            <a:endParaRPr lang="zh-CN" altLang="en-US" sz="2400" dirty="0"/>
          </a:p>
        </p:txBody>
      </p:sp>
      <p:sp>
        <p:nvSpPr>
          <p:cNvPr id="41" name="任意多边形 40"/>
          <p:cNvSpPr/>
          <p:nvPr/>
        </p:nvSpPr>
        <p:spPr>
          <a:xfrm>
            <a:off x="1657350" y="5080635"/>
            <a:ext cx="161925" cy="139065"/>
          </a:xfrm>
          <a:custGeom>
            <a:avLst/>
            <a:gdLst>
              <a:gd name="connsiteX0" fmla="*/ 0 w 161925"/>
              <a:gd name="connsiteY0" fmla="*/ 139065 h 139065"/>
              <a:gd name="connsiteX1" fmla="*/ 3810 w 161925"/>
              <a:gd name="connsiteY1" fmla="*/ 70485 h 139065"/>
              <a:gd name="connsiteX2" fmla="*/ 7620 w 161925"/>
              <a:gd name="connsiteY2" fmla="*/ 59055 h 139065"/>
              <a:gd name="connsiteX3" fmla="*/ 19050 w 161925"/>
              <a:gd name="connsiteY3" fmla="*/ 41910 h 139065"/>
              <a:gd name="connsiteX4" fmla="*/ 22860 w 161925"/>
              <a:gd name="connsiteY4" fmla="*/ 36195 h 139065"/>
              <a:gd name="connsiteX5" fmla="*/ 38100 w 161925"/>
              <a:gd name="connsiteY5" fmla="*/ 22860 h 139065"/>
              <a:gd name="connsiteX6" fmla="*/ 49530 w 161925"/>
              <a:gd name="connsiteY6" fmla="*/ 19050 h 139065"/>
              <a:gd name="connsiteX7" fmla="*/ 57150 w 161925"/>
              <a:gd name="connsiteY7" fmla="*/ 17145 h 139065"/>
              <a:gd name="connsiteX8" fmla="*/ 68580 w 161925"/>
              <a:gd name="connsiteY8" fmla="*/ 13335 h 139065"/>
              <a:gd name="connsiteX9" fmla="*/ 80010 w 161925"/>
              <a:gd name="connsiteY9" fmla="*/ 9525 h 139065"/>
              <a:gd name="connsiteX10" fmla="*/ 85725 w 161925"/>
              <a:gd name="connsiteY10" fmla="*/ 7620 h 139065"/>
              <a:gd name="connsiteX11" fmla="*/ 91440 w 161925"/>
              <a:gd name="connsiteY11" fmla="*/ 3810 h 139065"/>
              <a:gd name="connsiteX12" fmla="*/ 133350 w 161925"/>
              <a:gd name="connsiteY12" fmla="*/ 0 h 139065"/>
              <a:gd name="connsiteX13" fmla="*/ 156210 w 161925"/>
              <a:gd name="connsiteY13" fmla="*/ 1905 h 139065"/>
              <a:gd name="connsiteX14" fmla="*/ 161925 w 161925"/>
              <a:gd name="connsiteY14" fmla="*/ 0 h 139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1925" h="139065">
                <a:moveTo>
                  <a:pt x="0" y="139065"/>
                </a:moveTo>
                <a:cubicBezTo>
                  <a:pt x="57" y="137538"/>
                  <a:pt x="701" y="86029"/>
                  <a:pt x="3810" y="70485"/>
                </a:cubicBezTo>
                <a:cubicBezTo>
                  <a:pt x="4598" y="66547"/>
                  <a:pt x="5392" y="62397"/>
                  <a:pt x="7620" y="59055"/>
                </a:cubicBezTo>
                <a:lnTo>
                  <a:pt x="19050" y="41910"/>
                </a:lnTo>
                <a:lnTo>
                  <a:pt x="22860" y="36195"/>
                </a:lnTo>
                <a:cubicBezTo>
                  <a:pt x="27305" y="29528"/>
                  <a:pt x="28575" y="26035"/>
                  <a:pt x="38100" y="22860"/>
                </a:cubicBezTo>
                <a:cubicBezTo>
                  <a:pt x="41910" y="21590"/>
                  <a:pt x="45634" y="20024"/>
                  <a:pt x="49530" y="19050"/>
                </a:cubicBezTo>
                <a:cubicBezTo>
                  <a:pt x="52070" y="18415"/>
                  <a:pt x="54642" y="17897"/>
                  <a:pt x="57150" y="17145"/>
                </a:cubicBezTo>
                <a:cubicBezTo>
                  <a:pt x="60997" y="15991"/>
                  <a:pt x="64770" y="14605"/>
                  <a:pt x="68580" y="13335"/>
                </a:cubicBezTo>
                <a:lnTo>
                  <a:pt x="80010" y="9525"/>
                </a:lnTo>
                <a:cubicBezTo>
                  <a:pt x="81915" y="8890"/>
                  <a:pt x="84054" y="8734"/>
                  <a:pt x="85725" y="7620"/>
                </a:cubicBezTo>
                <a:cubicBezTo>
                  <a:pt x="87630" y="6350"/>
                  <a:pt x="89209" y="4325"/>
                  <a:pt x="91440" y="3810"/>
                </a:cubicBezTo>
                <a:cubicBezTo>
                  <a:pt x="94454" y="3115"/>
                  <a:pt x="132461" y="74"/>
                  <a:pt x="133350" y="0"/>
                </a:cubicBezTo>
                <a:cubicBezTo>
                  <a:pt x="140970" y="635"/>
                  <a:pt x="148564" y="1905"/>
                  <a:pt x="156210" y="1905"/>
                </a:cubicBezTo>
                <a:cubicBezTo>
                  <a:pt x="158218" y="1905"/>
                  <a:pt x="161925" y="0"/>
                  <a:pt x="161925" y="0"/>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3493770" y="4935855"/>
            <a:ext cx="131445" cy="144780"/>
          </a:xfrm>
          <a:custGeom>
            <a:avLst/>
            <a:gdLst>
              <a:gd name="connsiteX0" fmla="*/ 0 w 131445"/>
              <a:gd name="connsiteY0" fmla="*/ 144780 h 144780"/>
              <a:gd name="connsiteX1" fmla="*/ 45720 w 131445"/>
              <a:gd name="connsiteY1" fmla="*/ 139065 h 144780"/>
              <a:gd name="connsiteX2" fmla="*/ 57150 w 131445"/>
              <a:gd name="connsiteY2" fmla="*/ 135255 h 144780"/>
              <a:gd name="connsiteX3" fmla="*/ 62865 w 131445"/>
              <a:gd name="connsiteY3" fmla="*/ 131445 h 144780"/>
              <a:gd name="connsiteX4" fmla="*/ 76200 w 131445"/>
              <a:gd name="connsiteY4" fmla="*/ 118110 h 144780"/>
              <a:gd name="connsiteX5" fmla="*/ 85725 w 131445"/>
              <a:gd name="connsiteY5" fmla="*/ 108585 h 144780"/>
              <a:gd name="connsiteX6" fmla="*/ 89535 w 131445"/>
              <a:gd name="connsiteY6" fmla="*/ 102870 h 144780"/>
              <a:gd name="connsiteX7" fmla="*/ 100965 w 131445"/>
              <a:gd name="connsiteY7" fmla="*/ 95250 h 144780"/>
              <a:gd name="connsiteX8" fmla="*/ 112395 w 131445"/>
              <a:gd name="connsiteY8" fmla="*/ 78105 h 144780"/>
              <a:gd name="connsiteX9" fmla="*/ 116205 w 131445"/>
              <a:gd name="connsiteY9" fmla="*/ 72390 h 144780"/>
              <a:gd name="connsiteX10" fmla="*/ 118110 w 131445"/>
              <a:gd name="connsiteY10" fmla="*/ 66675 h 144780"/>
              <a:gd name="connsiteX11" fmla="*/ 121920 w 131445"/>
              <a:gd name="connsiteY11" fmla="*/ 60960 h 144780"/>
              <a:gd name="connsiteX12" fmla="*/ 125730 w 131445"/>
              <a:gd name="connsiteY12" fmla="*/ 49530 h 144780"/>
              <a:gd name="connsiteX13" fmla="*/ 127635 w 131445"/>
              <a:gd name="connsiteY13" fmla="*/ 43815 h 144780"/>
              <a:gd name="connsiteX14" fmla="*/ 129540 w 131445"/>
              <a:gd name="connsiteY14" fmla="*/ 38100 h 144780"/>
              <a:gd name="connsiteX15" fmla="*/ 131445 w 131445"/>
              <a:gd name="connsiteY15" fmla="*/ 9525 h 144780"/>
              <a:gd name="connsiteX16" fmla="*/ 131445 w 131445"/>
              <a:gd name="connsiteY16" fmla="*/ 0 h 14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445" h="144780">
                <a:moveTo>
                  <a:pt x="0" y="144780"/>
                </a:moveTo>
                <a:cubicBezTo>
                  <a:pt x="15240" y="142875"/>
                  <a:pt x="30570" y="141590"/>
                  <a:pt x="45720" y="139065"/>
                </a:cubicBezTo>
                <a:cubicBezTo>
                  <a:pt x="49681" y="138405"/>
                  <a:pt x="53808" y="137483"/>
                  <a:pt x="57150" y="135255"/>
                </a:cubicBezTo>
                <a:lnTo>
                  <a:pt x="62865" y="131445"/>
                </a:lnTo>
                <a:cubicBezTo>
                  <a:pt x="71599" y="118344"/>
                  <a:pt x="66141" y="121463"/>
                  <a:pt x="76200" y="118110"/>
                </a:cubicBezTo>
                <a:cubicBezTo>
                  <a:pt x="86360" y="102870"/>
                  <a:pt x="73025" y="121285"/>
                  <a:pt x="85725" y="108585"/>
                </a:cubicBezTo>
                <a:cubicBezTo>
                  <a:pt x="87344" y="106966"/>
                  <a:pt x="87812" y="104378"/>
                  <a:pt x="89535" y="102870"/>
                </a:cubicBezTo>
                <a:cubicBezTo>
                  <a:pt x="92981" y="99855"/>
                  <a:pt x="100965" y="95250"/>
                  <a:pt x="100965" y="95250"/>
                </a:cubicBezTo>
                <a:lnTo>
                  <a:pt x="112395" y="78105"/>
                </a:lnTo>
                <a:cubicBezTo>
                  <a:pt x="113665" y="76200"/>
                  <a:pt x="115481" y="74562"/>
                  <a:pt x="116205" y="72390"/>
                </a:cubicBezTo>
                <a:cubicBezTo>
                  <a:pt x="116840" y="70485"/>
                  <a:pt x="117212" y="68471"/>
                  <a:pt x="118110" y="66675"/>
                </a:cubicBezTo>
                <a:cubicBezTo>
                  <a:pt x="119134" y="64627"/>
                  <a:pt x="120990" y="63052"/>
                  <a:pt x="121920" y="60960"/>
                </a:cubicBezTo>
                <a:cubicBezTo>
                  <a:pt x="123551" y="57290"/>
                  <a:pt x="124460" y="53340"/>
                  <a:pt x="125730" y="49530"/>
                </a:cubicBezTo>
                <a:lnTo>
                  <a:pt x="127635" y="43815"/>
                </a:lnTo>
                <a:lnTo>
                  <a:pt x="129540" y="38100"/>
                </a:lnTo>
                <a:cubicBezTo>
                  <a:pt x="130175" y="28575"/>
                  <a:pt x="131445" y="19071"/>
                  <a:pt x="131445" y="9525"/>
                </a:cubicBezTo>
                <a:cubicBezTo>
                  <a:pt x="131445" y="-2245"/>
                  <a:pt x="126977" y="8935"/>
                  <a:pt x="131445" y="0"/>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3" name="圆角矩形标注 42"/>
              <p:cNvSpPr/>
              <p:nvPr/>
            </p:nvSpPr>
            <p:spPr>
              <a:xfrm>
                <a:off x="3833035" y="3262168"/>
                <a:ext cx="1315894" cy="519786"/>
              </a:xfrm>
              <a:prstGeom prst="wedgeRoundRectCallout">
                <a:avLst>
                  <a:gd name="adj1" fmla="val -63785"/>
                  <a:gd name="adj2" fmla="val 131749"/>
                  <a:gd name="adj3" fmla="val 16667"/>
                </a:avLst>
              </a:prstGeom>
              <a:solidFill>
                <a:schemeClr val="accent1">
                  <a:lumMod val="20000"/>
                  <a:lumOff val="80000"/>
                </a:schemeClr>
              </a:solidFill>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m:rPr>
                            <m:sty m:val="p"/>
                          </m:rPr>
                          <a:rPr lang="en-US" altLang="zh-CN" sz="2000">
                            <a:solidFill>
                              <a:schemeClr val="tx1"/>
                            </a:solidFill>
                            <a:latin typeface="Cambria Math" panose="02040503050406030204" pitchFamily="18" charset="0"/>
                          </a:rPr>
                          <m:t>t</m:t>
                        </m:r>
                      </m:e>
                      <m:sub>
                        <m:r>
                          <a:rPr lang="en-US" altLang="zh-CN" sz="2000" i="1">
                            <a:solidFill>
                              <a:schemeClr val="tx1"/>
                            </a:solidFill>
                            <a:latin typeface="Cambria Math" panose="02040503050406030204" pitchFamily="18" charset="0"/>
                          </a:rPr>
                          <m:t>1</m:t>
                        </m:r>
                      </m:sub>
                    </m:sSub>
                  </m:oMath>
                </a14:m>
                <a:r>
                  <a:rPr lang="en-US" altLang="zh-CN" sz="2000" b="1" dirty="0">
                    <a:solidFill>
                      <a:schemeClr val="tx1"/>
                    </a:solidFill>
                    <a:latin typeface="Calibri" panose="020F0502020204030204" pitchFamily="34" charset="0"/>
                    <a:cs typeface="Calibri" panose="020F0502020204030204" pitchFamily="34" charset="0"/>
                  </a:rPr>
                  <a:t>’s view</a:t>
                </a:r>
                <a:endParaRPr lang="zh-CN" altLang="en-US" sz="2000" dirty="0">
                  <a:solidFill>
                    <a:schemeClr val="tx1"/>
                  </a:solidFill>
                  <a:latin typeface="Calibri" panose="020F0502020204030204" pitchFamily="34" charset="0"/>
                  <a:cs typeface="Calibri" panose="020F0502020204030204" pitchFamily="34" charset="0"/>
                </a:endParaRPr>
              </a:p>
            </p:txBody>
          </p:sp>
        </mc:Choice>
        <mc:Fallback xmlns="">
          <p:sp>
            <p:nvSpPr>
              <p:cNvPr id="43" name="圆角矩形标注 42"/>
              <p:cNvSpPr>
                <a:spLocks noRot="1" noChangeAspect="1" noMove="1" noResize="1" noEditPoints="1" noAdjustHandles="1" noChangeArrowheads="1" noChangeShapeType="1" noTextEdit="1"/>
              </p:cNvSpPr>
              <p:nvPr/>
            </p:nvSpPr>
            <p:spPr>
              <a:xfrm>
                <a:off x="3833035" y="3262168"/>
                <a:ext cx="1315894" cy="519786"/>
              </a:xfrm>
              <a:prstGeom prst="wedgeRoundRectCallout">
                <a:avLst>
                  <a:gd name="adj1" fmla="val -63785"/>
                  <a:gd name="adj2" fmla="val 131749"/>
                  <a:gd name="adj3" fmla="val 16667"/>
                </a:avLst>
              </a:prstGeom>
              <a:blipFill>
                <a:blip r:embed="rId10"/>
                <a:stretch>
                  <a:fillRect/>
                </a:stretch>
              </a:blipFill>
              <a:ln w="19050">
                <a:solidFill>
                  <a:schemeClr val="tx1"/>
                </a:solidFill>
              </a:ln>
            </p:spPr>
            <p:txBody>
              <a:bodyPr/>
              <a:lstStyle/>
              <a:p>
                <a:r>
                  <a:rPr lang="zh-CN" altLang="en-US">
                    <a:noFill/>
                  </a:rPr>
                  <a:t> </a:t>
                </a:r>
              </a:p>
            </p:txBody>
          </p:sp>
        </mc:Fallback>
      </mc:AlternateContent>
      <p:sp>
        <p:nvSpPr>
          <p:cNvPr id="44" name="矩形 43"/>
          <p:cNvSpPr/>
          <p:nvPr/>
        </p:nvSpPr>
        <p:spPr>
          <a:xfrm>
            <a:off x="768349" y="4331454"/>
            <a:ext cx="4841588" cy="643001"/>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p:nvPr/>
        </p:nvCxnSpPr>
        <p:spPr>
          <a:xfrm>
            <a:off x="4391025" y="5313045"/>
            <a:ext cx="0" cy="102325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6" name="圆角矩形 45"/>
          <p:cNvSpPr/>
          <p:nvPr/>
        </p:nvSpPr>
        <p:spPr>
          <a:xfrm>
            <a:off x="3852474" y="5466365"/>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prstClr val="black"/>
                </a:solidFill>
                <a:latin typeface="Arial" panose="020B0604020202020204" pitchFamily="34" charset="0"/>
                <a:cs typeface="Arial" panose="020B0604020202020204" pitchFamily="34" charset="0"/>
              </a:rPr>
              <a:t>1</a:t>
            </a:r>
            <a:endParaRPr lang="zh-CN" altLang="en-US" sz="2400" dirty="0"/>
          </a:p>
        </p:txBody>
      </p:sp>
      <p:cxnSp>
        <p:nvCxnSpPr>
          <p:cNvPr id="47" name="直接连接符 46"/>
          <p:cNvCxnSpPr>
            <a:stCxn id="48" idx="18"/>
          </p:cNvCxnSpPr>
          <p:nvPr/>
        </p:nvCxnSpPr>
        <p:spPr>
          <a:xfrm>
            <a:off x="2095500" y="5192880"/>
            <a:ext cx="2159635" cy="548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8" name="任意多边形 47"/>
          <p:cNvSpPr/>
          <p:nvPr/>
        </p:nvSpPr>
        <p:spPr>
          <a:xfrm>
            <a:off x="1952625" y="5010150"/>
            <a:ext cx="142875" cy="182730"/>
          </a:xfrm>
          <a:custGeom>
            <a:avLst/>
            <a:gdLst>
              <a:gd name="connsiteX0" fmla="*/ 0 w 142875"/>
              <a:gd name="connsiteY0" fmla="*/ 0 h 190500"/>
              <a:gd name="connsiteX1" fmla="*/ 1905 w 142875"/>
              <a:gd name="connsiteY1" fmla="*/ 41910 h 190500"/>
              <a:gd name="connsiteX2" fmla="*/ 5715 w 142875"/>
              <a:gd name="connsiteY2" fmla="*/ 53340 h 190500"/>
              <a:gd name="connsiteX3" fmla="*/ 9525 w 142875"/>
              <a:gd name="connsiteY3" fmla="*/ 74295 h 190500"/>
              <a:gd name="connsiteX4" fmla="*/ 11430 w 142875"/>
              <a:gd name="connsiteY4" fmla="*/ 85725 h 190500"/>
              <a:gd name="connsiteX5" fmla="*/ 15240 w 142875"/>
              <a:gd name="connsiteY5" fmla="*/ 97155 h 190500"/>
              <a:gd name="connsiteX6" fmla="*/ 17145 w 142875"/>
              <a:gd name="connsiteY6" fmla="*/ 104775 h 190500"/>
              <a:gd name="connsiteX7" fmla="*/ 20955 w 142875"/>
              <a:gd name="connsiteY7" fmla="*/ 118110 h 190500"/>
              <a:gd name="connsiteX8" fmla="*/ 22860 w 142875"/>
              <a:gd name="connsiteY8" fmla="*/ 127635 h 190500"/>
              <a:gd name="connsiteX9" fmla="*/ 26670 w 142875"/>
              <a:gd name="connsiteY9" fmla="*/ 139065 h 190500"/>
              <a:gd name="connsiteX10" fmla="*/ 36195 w 142875"/>
              <a:gd name="connsiteY10" fmla="*/ 156210 h 190500"/>
              <a:gd name="connsiteX11" fmla="*/ 47625 w 142875"/>
              <a:gd name="connsiteY11" fmla="*/ 163830 h 190500"/>
              <a:gd name="connsiteX12" fmla="*/ 53340 w 142875"/>
              <a:gd name="connsiteY12" fmla="*/ 165735 h 190500"/>
              <a:gd name="connsiteX13" fmla="*/ 64770 w 142875"/>
              <a:gd name="connsiteY13" fmla="*/ 173355 h 190500"/>
              <a:gd name="connsiteX14" fmla="*/ 93345 w 142875"/>
              <a:gd name="connsiteY14" fmla="*/ 182880 h 190500"/>
              <a:gd name="connsiteX15" fmla="*/ 99060 w 142875"/>
              <a:gd name="connsiteY15" fmla="*/ 184785 h 190500"/>
              <a:gd name="connsiteX16" fmla="*/ 104775 w 142875"/>
              <a:gd name="connsiteY16" fmla="*/ 186690 h 190500"/>
              <a:gd name="connsiteX17" fmla="*/ 112395 w 142875"/>
              <a:gd name="connsiteY17" fmla="*/ 188595 h 190500"/>
              <a:gd name="connsiteX18" fmla="*/ 142875 w 142875"/>
              <a:gd name="connsiteY18" fmla="*/ 19050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5" h="190500">
                <a:moveTo>
                  <a:pt x="0" y="0"/>
                </a:moveTo>
                <a:cubicBezTo>
                  <a:pt x="635" y="13970"/>
                  <a:pt x="415" y="28005"/>
                  <a:pt x="1905" y="41910"/>
                </a:cubicBezTo>
                <a:cubicBezTo>
                  <a:pt x="2333" y="45903"/>
                  <a:pt x="5055" y="49379"/>
                  <a:pt x="5715" y="53340"/>
                </a:cubicBezTo>
                <a:cubicBezTo>
                  <a:pt x="11328" y="87021"/>
                  <a:pt x="4200" y="45007"/>
                  <a:pt x="9525" y="74295"/>
                </a:cubicBezTo>
                <a:cubicBezTo>
                  <a:pt x="10216" y="78095"/>
                  <a:pt x="10493" y="81978"/>
                  <a:pt x="11430" y="85725"/>
                </a:cubicBezTo>
                <a:cubicBezTo>
                  <a:pt x="12404" y="89621"/>
                  <a:pt x="14266" y="93259"/>
                  <a:pt x="15240" y="97155"/>
                </a:cubicBezTo>
                <a:cubicBezTo>
                  <a:pt x="15875" y="99695"/>
                  <a:pt x="16426" y="102258"/>
                  <a:pt x="17145" y="104775"/>
                </a:cubicBezTo>
                <a:cubicBezTo>
                  <a:pt x="20327" y="115912"/>
                  <a:pt x="17977" y="104710"/>
                  <a:pt x="20955" y="118110"/>
                </a:cubicBezTo>
                <a:cubicBezTo>
                  <a:pt x="21657" y="121271"/>
                  <a:pt x="22008" y="124511"/>
                  <a:pt x="22860" y="127635"/>
                </a:cubicBezTo>
                <a:cubicBezTo>
                  <a:pt x="23917" y="131510"/>
                  <a:pt x="25400" y="135255"/>
                  <a:pt x="26670" y="139065"/>
                </a:cubicBezTo>
                <a:cubicBezTo>
                  <a:pt x="28655" y="145020"/>
                  <a:pt x="30580" y="152467"/>
                  <a:pt x="36195" y="156210"/>
                </a:cubicBezTo>
                <a:cubicBezTo>
                  <a:pt x="40005" y="158750"/>
                  <a:pt x="43281" y="162382"/>
                  <a:pt x="47625" y="163830"/>
                </a:cubicBezTo>
                <a:cubicBezTo>
                  <a:pt x="49530" y="164465"/>
                  <a:pt x="51585" y="164760"/>
                  <a:pt x="53340" y="165735"/>
                </a:cubicBezTo>
                <a:cubicBezTo>
                  <a:pt x="57343" y="167959"/>
                  <a:pt x="60426" y="171907"/>
                  <a:pt x="64770" y="173355"/>
                </a:cubicBezTo>
                <a:lnTo>
                  <a:pt x="93345" y="182880"/>
                </a:lnTo>
                <a:lnTo>
                  <a:pt x="99060" y="184785"/>
                </a:lnTo>
                <a:cubicBezTo>
                  <a:pt x="100965" y="185420"/>
                  <a:pt x="102827" y="186203"/>
                  <a:pt x="104775" y="186690"/>
                </a:cubicBezTo>
                <a:cubicBezTo>
                  <a:pt x="107315" y="187325"/>
                  <a:pt x="109793" y="188306"/>
                  <a:pt x="112395" y="188595"/>
                </a:cubicBezTo>
                <a:cubicBezTo>
                  <a:pt x="130354" y="190590"/>
                  <a:pt x="131574" y="190500"/>
                  <a:pt x="142875" y="190500"/>
                </a:cubicBezTo>
              </a:path>
            </a:pathLst>
          </a:cu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连接符 48"/>
          <p:cNvCxnSpPr/>
          <p:nvPr/>
        </p:nvCxnSpPr>
        <p:spPr>
          <a:xfrm>
            <a:off x="1791855" y="5079999"/>
            <a:ext cx="1705725" cy="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1657373" y="5368349"/>
            <a:ext cx="2195101" cy="381191"/>
            <a:chOff x="2371845" y="5353050"/>
            <a:chExt cx="2195101" cy="381191"/>
          </a:xfrm>
        </p:grpSpPr>
        <p:cxnSp>
          <p:nvCxnSpPr>
            <p:cNvPr id="51" name="直接箭头连接符 50"/>
            <p:cNvCxnSpPr/>
            <p:nvPr/>
          </p:nvCxnSpPr>
          <p:spPr>
            <a:xfrm>
              <a:off x="2371845" y="5353050"/>
              <a:ext cx="2195101" cy="0"/>
            </a:xfrm>
            <a:prstGeom prst="straightConnector1">
              <a:avLst/>
            </a:prstGeom>
            <a:ln w="381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文本框 51"/>
                <p:cNvSpPr txBox="1"/>
                <p:nvPr/>
              </p:nvSpPr>
              <p:spPr>
                <a:xfrm>
                  <a:off x="2883755" y="5364909"/>
                  <a:ext cx="1663752" cy="369332"/>
                </a:xfrm>
                <a:prstGeom prst="rect">
                  <a:avLst/>
                </a:prstGeom>
                <a:noFill/>
              </p:spPr>
              <p:txBody>
                <a:bodyPr wrap="square" rtlCol="0">
                  <a:spAutoFit/>
                </a:bodyPr>
                <a:lstStyle/>
                <a:p>
                  <a:r>
                    <a:rPr lang="en-US" altLang="zh-CN" b="1" dirty="0" smtClean="0">
                      <a:solidFill>
                        <a:schemeClr val="accent1">
                          <a:lumMod val="50000"/>
                        </a:schemeClr>
                      </a:solidFill>
                    </a:rPr>
                    <a:t>readable by </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t</m:t>
                          </m:r>
                        </m:e>
                        <m:sub>
                          <m:r>
                            <a:rPr lang="en-US" altLang="zh-CN" i="1">
                              <a:latin typeface="Cambria Math" panose="02040503050406030204" pitchFamily="18" charset="0"/>
                            </a:rPr>
                            <m:t>1</m:t>
                          </m:r>
                        </m:sub>
                      </m:sSub>
                    </m:oMath>
                  </a14:m>
                  <a:endParaRPr lang="zh-CN" altLang="en-US" b="1" dirty="0">
                    <a:solidFill>
                      <a:schemeClr val="accent1">
                        <a:lumMod val="50000"/>
                      </a:schemeClr>
                    </a:solidFill>
                  </a:endParaRPr>
                </a:p>
              </p:txBody>
            </p:sp>
          </mc:Choice>
          <mc:Fallback xmlns="">
            <p:sp>
              <p:nvSpPr>
                <p:cNvPr id="79" name="文本框 78"/>
                <p:cNvSpPr txBox="1">
                  <a:spLocks noRot="1" noChangeAspect="1" noMove="1" noResize="1" noEditPoints="1" noAdjustHandles="1" noChangeArrowheads="1" noChangeShapeType="1" noTextEdit="1"/>
                </p:cNvSpPr>
                <p:nvPr/>
              </p:nvSpPr>
              <p:spPr>
                <a:xfrm>
                  <a:off x="2883755" y="5364909"/>
                  <a:ext cx="1663752" cy="369332"/>
                </a:xfrm>
                <a:prstGeom prst="rect">
                  <a:avLst/>
                </a:prstGeom>
                <a:blipFill>
                  <a:blip r:embed="rId11"/>
                  <a:stretch>
                    <a:fillRect l="-3297" t="-10000" b="-26667"/>
                  </a:stretch>
                </a:blipFill>
              </p:spPr>
              <p:txBody>
                <a:bodyPr/>
                <a:lstStyle/>
                <a:p>
                  <a:r>
                    <a:rPr lang="zh-CN" altLang="en-US">
                      <a:noFill/>
                    </a:rPr>
                    <a:t> </a:t>
                  </a:r>
                </a:p>
              </p:txBody>
            </p:sp>
          </mc:Fallback>
        </mc:AlternateContent>
      </p:grpSp>
      <p:sp>
        <p:nvSpPr>
          <p:cNvPr id="53" name="任意多边形 52"/>
          <p:cNvSpPr/>
          <p:nvPr/>
        </p:nvSpPr>
        <p:spPr>
          <a:xfrm>
            <a:off x="4234815" y="5198745"/>
            <a:ext cx="156210" cy="120015"/>
          </a:xfrm>
          <a:custGeom>
            <a:avLst/>
            <a:gdLst>
              <a:gd name="connsiteX0" fmla="*/ 0 w 156210"/>
              <a:gd name="connsiteY0" fmla="*/ 0 h 120015"/>
              <a:gd name="connsiteX1" fmla="*/ 70485 w 156210"/>
              <a:gd name="connsiteY1" fmla="*/ 3810 h 120015"/>
              <a:gd name="connsiteX2" fmla="*/ 81915 w 156210"/>
              <a:gd name="connsiteY2" fmla="*/ 7620 h 120015"/>
              <a:gd name="connsiteX3" fmla="*/ 87630 w 156210"/>
              <a:gd name="connsiteY3" fmla="*/ 9525 h 120015"/>
              <a:gd name="connsiteX4" fmla="*/ 93345 w 156210"/>
              <a:gd name="connsiteY4" fmla="*/ 11430 h 120015"/>
              <a:gd name="connsiteX5" fmla="*/ 99060 w 156210"/>
              <a:gd name="connsiteY5" fmla="*/ 13335 h 120015"/>
              <a:gd name="connsiteX6" fmla="*/ 104775 w 156210"/>
              <a:gd name="connsiteY6" fmla="*/ 17145 h 120015"/>
              <a:gd name="connsiteX7" fmla="*/ 110490 w 156210"/>
              <a:gd name="connsiteY7" fmla="*/ 19050 h 120015"/>
              <a:gd name="connsiteX8" fmla="*/ 121920 w 156210"/>
              <a:gd name="connsiteY8" fmla="*/ 26670 h 120015"/>
              <a:gd name="connsiteX9" fmla="*/ 127635 w 156210"/>
              <a:gd name="connsiteY9" fmla="*/ 30480 h 120015"/>
              <a:gd name="connsiteX10" fmla="*/ 131445 w 156210"/>
              <a:gd name="connsiteY10" fmla="*/ 36195 h 120015"/>
              <a:gd name="connsiteX11" fmla="*/ 137160 w 156210"/>
              <a:gd name="connsiteY11" fmla="*/ 41910 h 120015"/>
              <a:gd name="connsiteX12" fmla="*/ 140970 w 156210"/>
              <a:gd name="connsiteY12" fmla="*/ 53340 h 120015"/>
              <a:gd name="connsiteX13" fmla="*/ 146685 w 156210"/>
              <a:gd name="connsiteY13" fmla="*/ 70485 h 120015"/>
              <a:gd name="connsiteX14" fmla="*/ 152400 w 156210"/>
              <a:gd name="connsiteY14" fmla="*/ 87630 h 120015"/>
              <a:gd name="connsiteX15" fmla="*/ 154305 w 156210"/>
              <a:gd name="connsiteY15" fmla="*/ 93345 h 120015"/>
              <a:gd name="connsiteX16" fmla="*/ 156210 w 156210"/>
              <a:gd name="connsiteY16" fmla="*/ 120015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6210" h="120015">
                <a:moveTo>
                  <a:pt x="0" y="0"/>
                </a:moveTo>
                <a:cubicBezTo>
                  <a:pt x="446" y="15"/>
                  <a:pt x="53608" y="194"/>
                  <a:pt x="70485" y="3810"/>
                </a:cubicBezTo>
                <a:cubicBezTo>
                  <a:pt x="74412" y="4651"/>
                  <a:pt x="78105" y="6350"/>
                  <a:pt x="81915" y="7620"/>
                </a:cubicBezTo>
                <a:lnTo>
                  <a:pt x="87630" y="9525"/>
                </a:lnTo>
                <a:lnTo>
                  <a:pt x="93345" y="11430"/>
                </a:lnTo>
                <a:cubicBezTo>
                  <a:pt x="95250" y="12065"/>
                  <a:pt x="97389" y="12221"/>
                  <a:pt x="99060" y="13335"/>
                </a:cubicBezTo>
                <a:cubicBezTo>
                  <a:pt x="100965" y="14605"/>
                  <a:pt x="102727" y="16121"/>
                  <a:pt x="104775" y="17145"/>
                </a:cubicBezTo>
                <a:cubicBezTo>
                  <a:pt x="106571" y="18043"/>
                  <a:pt x="108735" y="18075"/>
                  <a:pt x="110490" y="19050"/>
                </a:cubicBezTo>
                <a:cubicBezTo>
                  <a:pt x="114493" y="21274"/>
                  <a:pt x="118110" y="24130"/>
                  <a:pt x="121920" y="26670"/>
                </a:cubicBezTo>
                <a:lnTo>
                  <a:pt x="127635" y="30480"/>
                </a:lnTo>
                <a:cubicBezTo>
                  <a:pt x="128905" y="32385"/>
                  <a:pt x="129979" y="34436"/>
                  <a:pt x="131445" y="36195"/>
                </a:cubicBezTo>
                <a:cubicBezTo>
                  <a:pt x="133170" y="38265"/>
                  <a:pt x="135852" y="39555"/>
                  <a:pt x="137160" y="41910"/>
                </a:cubicBezTo>
                <a:cubicBezTo>
                  <a:pt x="139110" y="45421"/>
                  <a:pt x="139700" y="49530"/>
                  <a:pt x="140970" y="53340"/>
                </a:cubicBezTo>
                <a:lnTo>
                  <a:pt x="146685" y="70485"/>
                </a:lnTo>
                <a:lnTo>
                  <a:pt x="152400" y="87630"/>
                </a:lnTo>
                <a:lnTo>
                  <a:pt x="154305" y="93345"/>
                </a:lnTo>
                <a:cubicBezTo>
                  <a:pt x="156315" y="117471"/>
                  <a:pt x="156210" y="108559"/>
                  <a:pt x="156210" y="120015"/>
                </a:cubicBezTo>
              </a:path>
            </a:pathLst>
          </a:cu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p:cNvGrpSpPr/>
          <p:nvPr/>
        </p:nvGrpSpPr>
        <p:grpSpPr>
          <a:xfrm>
            <a:off x="8053794" y="5466367"/>
            <a:ext cx="1763515" cy="510031"/>
            <a:chOff x="5191470" y="4821657"/>
            <a:chExt cx="2037664" cy="663265"/>
          </a:xfrm>
        </p:grpSpPr>
        <p:sp>
          <p:nvSpPr>
            <p:cNvPr id="55" name="圆角矩形标注 54"/>
            <p:cNvSpPr/>
            <p:nvPr/>
          </p:nvSpPr>
          <p:spPr>
            <a:xfrm>
              <a:off x="5191470" y="4821657"/>
              <a:ext cx="2037664" cy="663265"/>
            </a:xfrm>
            <a:prstGeom prst="wedgeRoundRectCallout">
              <a:avLst>
                <a:gd name="adj1" fmla="val -37893"/>
                <a:gd name="adj2" fmla="val -144657"/>
                <a:gd name="adj3" fmla="val 16667"/>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5300911" y="4911012"/>
              <a:ext cx="1928223" cy="520320"/>
            </a:xfrm>
            <a:prstGeom prst="rect">
              <a:avLst/>
            </a:prstGeom>
          </p:spPr>
          <p:txBody>
            <a:bodyPr wrap="square">
              <a:spAutoFit/>
            </a:bodyPr>
            <a:lstStyle/>
            <a:p>
              <a:pPr>
                <a:spcAft>
                  <a:spcPts val="600"/>
                </a:spcAft>
              </a:pPr>
              <a:r>
                <a:rPr lang="en-US" altLang="zh-CN" sz="2000" dirty="0" smtClean="0">
                  <a:latin typeface="Calibri" panose="020F0502020204030204" pitchFamily="34" charset="0"/>
                  <a:cs typeface="Calibri" panose="020F0502020204030204" pitchFamily="34" charset="0"/>
                </a:rPr>
                <a:t>Return 0 or 1</a:t>
              </a:r>
            </a:p>
          </p:txBody>
        </p:sp>
      </p:grpSp>
      <p:cxnSp>
        <p:nvCxnSpPr>
          <p:cNvPr id="57" name="直接箭头连接符 56"/>
          <p:cNvCxnSpPr/>
          <p:nvPr/>
        </p:nvCxnSpPr>
        <p:spPr>
          <a:xfrm>
            <a:off x="9083280" y="4278779"/>
            <a:ext cx="327991"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9078662" y="4745214"/>
            <a:ext cx="327991"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653075862"/>
      </p:ext>
    </p:extLst>
  </p:cSld>
  <p:clrMapOvr>
    <a:masterClrMapping/>
  </p:clrMapOvr>
  <mc:AlternateContent xmlns:mc="http://schemas.openxmlformats.org/markup-compatibility/2006" xmlns:p14="http://schemas.microsoft.com/office/powerpoint/2010/main">
    <mc:Choice Requires="p14">
      <p:transition spd="slow" p14:dur="2000" advTm="22276"/>
    </mc:Choice>
    <mc:Fallback xmlns="">
      <p:transition spd="slow" advTm="2227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57"/>
                                        </p:tgtEl>
                                      </p:cBhvr>
                                    </p:animEffect>
                                    <p:set>
                                      <p:cBhvr>
                                        <p:cTn id="7" dur="1" fill="hold">
                                          <p:stCondLst>
                                            <p:cond delay="499"/>
                                          </p:stCondLst>
                                        </p:cTn>
                                        <p:tgtEl>
                                          <p:spTgt spid="57"/>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26" presetClass="emph" presetSubtype="0" repeatCount="2000" fill="hold" nodeType="withEffect">
                                  <p:stCondLst>
                                    <p:cond delay="1500"/>
                                  </p:stCondLst>
                                  <p:childTnLst>
                                    <p:animEffect transition="out" filter="fade">
                                      <p:cBhvr>
                                        <p:cTn id="12" dur="1000" tmFilter="0, 0; .2, .5; .8, .5; 1, 0"/>
                                        <p:tgtEl>
                                          <p:spTgt spid="24"/>
                                        </p:tgtEl>
                                      </p:cBhvr>
                                    </p:animEffect>
                                    <p:animScale>
                                      <p:cBhvr>
                                        <p:cTn id="13" dur="500" autoRev="1" fill="hold"/>
                                        <p:tgtEl>
                                          <p:spTgt spid="2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left)">
                                      <p:cBhvr>
                                        <p:cTn id="18" dur="500"/>
                                        <p:tgtEl>
                                          <p:spTgt spid="5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4349" y="1320474"/>
            <a:ext cx="8716710" cy="523220"/>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smtClean="0">
                <a:latin typeface="Calibri" panose="020F0502020204030204" pitchFamily="34" charset="0"/>
                <a:cs typeface="Calibri" panose="020F0502020204030204" pitchFamily="34" charset="0"/>
              </a:rPr>
              <a:t>A thread can read more than one prior writes </a:t>
            </a:r>
            <a:endParaRPr lang="zh-CN" altLang="en-US" sz="2800" dirty="0">
              <a:latin typeface="Calibri" panose="020F0502020204030204" pitchFamily="34" charset="0"/>
              <a:cs typeface="Calibri" panose="020F0502020204030204" pitchFamily="34" charset="0"/>
            </a:endParaRPr>
          </a:p>
        </p:txBody>
      </p:sp>
      <p:sp>
        <p:nvSpPr>
          <p:cNvPr id="5" name="文本框 4"/>
          <p:cNvSpPr txBox="1"/>
          <p:nvPr/>
        </p:nvSpPr>
        <p:spPr>
          <a:xfrm>
            <a:off x="768349" y="1834458"/>
            <a:ext cx="8716710" cy="461665"/>
          </a:xfrm>
          <a:prstGeom prst="rect">
            <a:avLst/>
          </a:prstGeom>
          <a:noFill/>
        </p:spPr>
        <p:txBody>
          <a:bodyPr wrap="square" rtlCol="0">
            <a:spAutoFit/>
          </a:bodyPr>
          <a:lstStyle/>
          <a:p>
            <a:pPr marL="285750" indent="-285750">
              <a:buClr>
                <a:schemeClr val="accent1">
                  <a:lumMod val="75000"/>
                </a:schemeClr>
              </a:buClr>
              <a:buFont typeface="Arial" panose="020B0604020202020204" pitchFamily="34" charset="0"/>
              <a:buChar char="•"/>
            </a:pPr>
            <a:r>
              <a:rPr lang="en-US" altLang="zh-CN" sz="2400" dirty="0" smtClean="0">
                <a:latin typeface="Calibri" panose="020F0502020204030204" pitchFamily="34" charset="0"/>
                <a:cs typeface="Calibri" panose="020F0502020204030204" pitchFamily="34" charset="0"/>
              </a:rPr>
              <a:t>Necessary to model the (SB) behavior</a:t>
            </a:r>
            <a:endParaRPr lang="zh-CN" altLang="en-US" sz="2400" dirty="0">
              <a:latin typeface="Calibri" panose="020F0502020204030204" pitchFamily="34" charset="0"/>
              <a:cs typeface="Calibri" panose="020F0502020204030204" pitchFamily="34" charset="0"/>
            </a:endParaRPr>
          </a:p>
        </p:txBody>
      </p:sp>
      <p:grpSp>
        <p:nvGrpSpPr>
          <p:cNvPr id="6" name="组合 5"/>
          <p:cNvGrpSpPr/>
          <p:nvPr/>
        </p:nvGrpSpPr>
        <p:grpSpPr>
          <a:xfrm>
            <a:off x="7473820" y="3467100"/>
            <a:ext cx="3909830" cy="1507917"/>
            <a:chOff x="7473820" y="3467100"/>
            <a:chExt cx="3909830" cy="1507917"/>
          </a:xfrm>
        </p:grpSpPr>
        <p:grpSp>
          <p:nvGrpSpPr>
            <p:cNvPr id="7" name="组合 6"/>
            <p:cNvGrpSpPr/>
            <p:nvPr/>
          </p:nvGrpSpPr>
          <p:grpSpPr>
            <a:xfrm>
              <a:off x="7473820" y="3467100"/>
              <a:ext cx="3909830" cy="1479818"/>
              <a:chOff x="7836163" y="2576749"/>
              <a:chExt cx="3909830" cy="1479818"/>
            </a:xfrm>
          </p:grpSpPr>
          <p:grpSp>
            <p:nvGrpSpPr>
              <p:cNvPr id="10" name="组合 9"/>
              <p:cNvGrpSpPr/>
              <p:nvPr/>
            </p:nvGrpSpPr>
            <p:grpSpPr>
              <a:xfrm>
                <a:off x="7846387" y="3129812"/>
                <a:ext cx="3899606" cy="926755"/>
                <a:chOff x="2648601" y="4501655"/>
                <a:chExt cx="3899606" cy="926755"/>
              </a:xfrm>
            </p:grpSpPr>
            <mc:AlternateContent xmlns:mc="http://schemas.openxmlformats.org/markup-compatibility/2006" xmlns:a14="http://schemas.microsoft.com/office/drawing/2010/main">
              <mc:Choice Requires="a14">
                <p:sp>
                  <p:nvSpPr>
                    <p:cNvPr id="13" name="矩形 12"/>
                    <p:cNvSpPr/>
                    <p:nvPr/>
                  </p:nvSpPr>
                  <p:spPr>
                    <a:xfrm>
                      <a:off x="2655300" y="4966745"/>
                      <a:ext cx="1020536" cy="461665"/>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cs typeface="Arial" panose="020B0604020202020204" pitchFamily="34" charset="0"/>
                                </a:rPr>
                              </m:ctrlPr>
                            </m:sSubPr>
                            <m:e>
                              <m:r>
                                <a:rPr lang="en-US" altLang="zh-CN" sz="2400" b="0" i="1" smtClean="0">
                                  <a:latin typeface="Cambria Math" panose="02040503050406030204" pitchFamily="18" charset="0"/>
                                  <a:cs typeface="Arial" panose="020B0604020202020204" pitchFamily="34" charset="0"/>
                                </a:rPr>
                                <m:t>𝑟</m:t>
                              </m:r>
                            </m:e>
                            <m:sub>
                              <m:r>
                                <a:rPr lang="en-US" altLang="zh-CN" sz="2400" b="0" i="1" smtClean="0">
                                  <a:latin typeface="Cambria Math" panose="02040503050406030204" pitchFamily="18" charset="0"/>
                                  <a:cs typeface="Arial" panose="020B0604020202020204" pitchFamily="34" charset="0"/>
                                </a:rPr>
                                <m:t>1</m:t>
                              </m:r>
                            </m:sub>
                          </m:sSub>
                        </m:oMath>
                      </a14:m>
                      <a:r>
                        <a:rPr lang="en-US" altLang="zh-CN" sz="2400" dirty="0" smtClean="0">
                          <a:latin typeface="Arial" panose="020B0604020202020204" pitchFamily="34" charset="0"/>
                          <a:cs typeface="Arial" panose="020B0604020202020204" pitchFamily="34" charset="0"/>
                        </a:rPr>
                        <a:t> = y;</a:t>
                      </a:r>
                      <a:endParaRPr lang="zh-CN" altLang="en-US" sz="2400" dirty="0">
                        <a:latin typeface="Arial" panose="020B0604020202020204" pitchFamily="34" charset="0"/>
                        <a:cs typeface="Arial" panose="020B0604020202020204" pitchFamily="34" charset="0"/>
                      </a:endParaRPr>
                    </a:p>
                  </p:txBody>
                </p:sp>
              </mc:Choice>
              <mc:Fallback xmlns="">
                <p:sp>
                  <p:nvSpPr>
                    <p:cNvPr id="48" name="矩形 47"/>
                    <p:cNvSpPr>
                      <a:spLocks noRot="1" noChangeAspect="1" noMove="1" noResize="1" noEditPoints="1" noAdjustHandles="1" noChangeArrowheads="1" noChangeShapeType="1" noTextEdit="1"/>
                    </p:cNvSpPr>
                    <p:nvPr/>
                  </p:nvSpPr>
                  <p:spPr>
                    <a:xfrm>
                      <a:off x="2655300" y="4966745"/>
                      <a:ext cx="1020536" cy="461665"/>
                    </a:xfrm>
                    <a:prstGeom prst="rect">
                      <a:avLst/>
                    </a:prstGeom>
                    <a:blipFill>
                      <a:blip r:embed="rId5"/>
                      <a:stretch>
                        <a:fillRect t="-9211" r="-8383" b="-30263"/>
                      </a:stretch>
                    </a:blipFill>
                  </p:spPr>
                  <p:txBody>
                    <a:bodyPr/>
                    <a:lstStyle/>
                    <a:p>
                      <a:r>
                        <a:rPr lang="zh-CN" altLang="en-US">
                          <a:noFill/>
                        </a:rPr>
                        <a:t> </a:t>
                      </a:r>
                    </a:p>
                  </p:txBody>
                </p:sp>
              </mc:Fallback>
            </mc:AlternateContent>
            <p:sp>
              <p:nvSpPr>
                <p:cNvPr id="14" name="矩形 13"/>
                <p:cNvSpPr/>
                <p:nvPr/>
              </p:nvSpPr>
              <p:spPr>
                <a:xfrm>
                  <a:off x="2648601" y="4501655"/>
                  <a:ext cx="944489" cy="461665"/>
                </a:xfrm>
                <a:prstGeom prst="rect">
                  <a:avLst/>
                </a:prstGeom>
              </p:spPr>
              <p:txBody>
                <a:bodyPr wrap="none">
                  <a:spAutoFit/>
                </a:bodyPr>
                <a:lstStyle/>
                <a:p>
                  <a:r>
                    <a:rPr lang="en-US" altLang="zh-CN" sz="2400" dirty="0">
                      <a:latin typeface="Arial" panose="020B0604020202020204" pitchFamily="34" charset="0"/>
                      <a:cs typeface="Arial" panose="020B0604020202020204" pitchFamily="34" charset="0"/>
                    </a:rPr>
                    <a:t>x</a:t>
                  </a:r>
                  <a:r>
                    <a:rPr lang="en-US" altLang="zh-CN" sz="2400" dirty="0" smtClean="0">
                      <a:latin typeface="Arial" panose="020B0604020202020204" pitchFamily="34" charset="0"/>
                      <a:cs typeface="Arial" panose="020B0604020202020204" pitchFamily="34" charset="0"/>
                    </a:rPr>
                    <a:t> = 1;</a:t>
                  </a:r>
                  <a:endParaRPr lang="zh-CN" altLang="en-US" sz="2400" dirty="0">
                    <a:latin typeface="Arial" panose="020B0604020202020204" pitchFamily="34" charset="0"/>
                    <a:cs typeface="Arial" panose="020B0604020202020204" pitchFamily="34" charset="0"/>
                  </a:endParaRPr>
                </a:p>
              </p:txBody>
            </p:sp>
            <p:grpSp>
              <p:nvGrpSpPr>
                <p:cNvPr id="15" name="组合 14"/>
                <p:cNvGrpSpPr/>
                <p:nvPr/>
              </p:nvGrpSpPr>
              <p:grpSpPr>
                <a:xfrm>
                  <a:off x="4138405" y="4521128"/>
                  <a:ext cx="56341" cy="906195"/>
                  <a:chOff x="3981387" y="4596748"/>
                  <a:chExt cx="56341" cy="906195"/>
                </a:xfrm>
              </p:grpSpPr>
              <p:cxnSp>
                <p:nvCxnSpPr>
                  <p:cNvPr id="19" name="直接连接符 18"/>
                  <p:cNvCxnSpPr/>
                  <p:nvPr/>
                </p:nvCxnSpPr>
                <p:spPr>
                  <a:xfrm>
                    <a:off x="3981387" y="4597401"/>
                    <a:ext cx="0" cy="905542"/>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a:off x="4037728" y="4596748"/>
                    <a:ext cx="0" cy="903655"/>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6" name="矩形 15"/>
                    <p:cNvSpPr/>
                    <p:nvPr/>
                  </p:nvSpPr>
                  <p:spPr>
                    <a:xfrm>
                      <a:off x="4504982" y="4966253"/>
                      <a:ext cx="1027654" cy="461665"/>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cs typeface="Arial" panose="020B0604020202020204" pitchFamily="34" charset="0"/>
                                </a:rPr>
                              </m:ctrlPr>
                            </m:sSubPr>
                            <m:e>
                              <m:r>
                                <a:rPr lang="en-US" altLang="zh-CN" sz="2400" b="0" i="1" smtClean="0">
                                  <a:latin typeface="Cambria Math" panose="02040503050406030204" pitchFamily="18" charset="0"/>
                                  <a:cs typeface="Arial" panose="020B0604020202020204" pitchFamily="34" charset="0"/>
                                </a:rPr>
                                <m:t>𝑟</m:t>
                              </m:r>
                            </m:e>
                            <m:sub>
                              <m:r>
                                <a:rPr lang="en-US" altLang="zh-CN" sz="2400" b="0" i="1" smtClean="0">
                                  <a:latin typeface="Cambria Math" panose="02040503050406030204" pitchFamily="18" charset="0"/>
                                  <a:cs typeface="Arial" panose="020B0604020202020204" pitchFamily="34" charset="0"/>
                                </a:rPr>
                                <m:t>2</m:t>
                              </m:r>
                            </m:sub>
                          </m:sSub>
                        </m:oMath>
                      </a14:m>
                      <a:r>
                        <a:rPr lang="en-US" altLang="zh-CN" sz="2400" dirty="0" smtClean="0">
                          <a:latin typeface="Arial" panose="020B0604020202020204" pitchFamily="34" charset="0"/>
                          <a:cs typeface="Arial" panose="020B0604020202020204" pitchFamily="34" charset="0"/>
                        </a:rPr>
                        <a:t> = x;</a:t>
                      </a:r>
                      <a:endParaRPr lang="zh-CN" altLang="en-US" sz="2400" dirty="0">
                        <a:latin typeface="Arial" panose="020B0604020202020204" pitchFamily="34" charset="0"/>
                        <a:cs typeface="Arial" panose="020B0604020202020204" pitchFamily="34" charset="0"/>
                      </a:endParaRPr>
                    </a:p>
                  </p:txBody>
                </p:sp>
              </mc:Choice>
              <mc:Fallback xmlns="">
                <p:sp>
                  <p:nvSpPr>
                    <p:cNvPr id="51" name="矩形 50"/>
                    <p:cNvSpPr>
                      <a:spLocks noRot="1" noChangeAspect="1" noMove="1" noResize="1" noEditPoints="1" noAdjustHandles="1" noChangeArrowheads="1" noChangeShapeType="1" noTextEdit="1"/>
                    </p:cNvSpPr>
                    <p:nvPr/>
                  </p:nvSpPr>
                  <p:spPr>
                    <a:xfrm>
                      <a:off x="4504982" y="4966253"/>
                      <a:ext cx="1027654" cy="461665"/>
                    </a:xfrm>
                    <a:prstGeom prst="rect">
                      <a:avLst/>
                    </a:prstGeom>
                    <a:blipFill>
                      <a:blip r:embed="rId6"/>
                      <a:stretch>
                        <a:fillRect t="-9211" r="-7692" b="-30263"/>
                      </a:stretch>
                    </a:blipFill>
                  </p:spPr>
                  <p:txBody>
                    <a:bodyPr/>
                    <a:lstStyle/>
                    <a:p>
                      <a:r>
                        <a:rPr lang="zh-CN" altLang="en-US">
                          <a:noFill/>
                        </a:rPr>
                        <a:t> </a:t>
                      </a:r>
                    </a:p>
                  </p:txBody>
                </p:sp>
              </mc:Fallback>
            </mc:AlternateContent>
            <p:sp>
              <p:nvSpPr>
                <p:cNvPr id="17" name="矩形 16"/>
                <p:cNvSpPr/>
                <p:nvPr/>
              </p:nvSpPr>
              <p:spPr>
                <a:xfrm>
                  <a:off x="4504982" y="4501655"/>
                  <a:ext cx="944489" cy="461665"/>
                </a:xfrm>
                <a:prstGeom prst="rect">
                  <a:avLst/>
                </a:prstGeom>
              </p:spPr>
              <p:txBody>
                <a:bodyPr wrap="none">
                  <a:spAutoFit/>
                </a:bodyPr>
                <a:lstStyle/>
                <a:p>
                  <a:r>
                    <a:rPr lang="en-US" altLang="zh-CN" sz="2400" dirty="0" smtClean="0">
                      <a:latin typeface="Arial" panose="020B0604020202020204" pitchFamily="34" charset="0"/>
                      <a:cs typeface="Arial" panose="020B0604020202020204" pitchFamily="34" charset="0"/>
                    </a:rPr>
                    <a:t>y = 1;</a:t>
                  </a:r>
                  <a:endParaRPr lang="zh-CN" altLang="en-US" sz="2400" dirty="0">
                    <a:latin typeface="Arial" panose="020B0604020202020204" pitchFamily="34" charset="0"/>
                    <a:cs typeface="Arial" panose="020B0604020202020204" pitchFamily="34" charset="0"/>
                  </a:endParaRPr>
                </a:p>
              </p:txBody>
            </p:sp>
            <p:sp>
              <p:nvSpPr>
                <p:cNvPr id="18" name="文本框 17"/>
                <p:cNvSpPr txBox="1"/>
                <p:nvPr/>
              </p:nvSpPr>
              <p:spPr>
                <a:xfrm>
                  <a:off x="5809616" y="4686380"/>
                  <a:ext cx="738591" cy="461665"/>
                </a:xfrm>
                <a:prstGeom prst="rect">
                  <a:avLst/>
                </a:prstGeom>
                <a:noFill/>
              </p:spPr>
              <p:txBody>
                <a:bodyPr wrap="square" rtlCol="0">
                  <a:spAutoFit/>
                </a:bodyPr>
                <a:lstStyle/>
                <a:p>
                  <a:r>
                    <a:rPr lang="en-US" altLang="zh-CN" sz="2400" dirty="0" smtClean="0"/>
                    <a:t>(SB)</a:t>
                  </a:r>
                  <a:endParaRPr lang="zh-CN" altLang="en-US" sz="2400" dirty="0"/>
                </a:p>
              </p:txBody>
            </p:sp>
          </p:grpSp>
          <mc:AlternateContent xmlns:mc="http://schemas.openxmlformats.org/markup-compatibility/2006" xmlns:a14="http://schemas.microsoft.com/office/drawing/2010/main">
            <mc:Choice Requires="a14">
              <p:sp>
                <p:nvSpPr>
                  <p:cNvPr id="11" name="矩形 10"/>
                  <p:cNvSpPr/>
                  <p:nvPr/>
                </p:nvSpPr>
                <p:spPr>
                  <a:xfrm>
                    <a:off x="7836163" y="2576749"/>
                    <a:ext cx="1233286" cy="400110"/>
                  </a:xfrm>
                  <a:prstGeom prst="rect">
                    <a:avLst/>
                  </a:prstGeom>
                  <a:solidFill>
                    <a:schemeClr val="accent1">
                      <a:lumMod val="20000"/>
                      <a:lumOff val="80000"/>
                    </a:schemeClr>
                  </a:solidFill>
                </p:spPr>
                <p:txBody>
                  <a:bodyPr wrap="none">
                    <a:spAutoFit/>
                  </a:bodyPr>
                  <a:lstStyle/>
                  <a:p>
                    <a:r>
                      <a:rPr lang="en-US" altLang="zh-CN" sz="2000" dirty="0" smtClean="0"/>
                      <a:t>Thread </a:t>
                    </a:r>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t</m:t>
                            </m:r>
                          </m:e>
                          <m:sub>
                            <m:r>
                              <a:rPr lang="en-US" altLang="zh-CN" sz="2000">
                                <a:latin typeface="Cambria Math" panose="02040503050406030204" pitchFamily="18" charset="0"/>
                              </a:rPr>
                              <m:t>1</m:t>
                            </m:r>
                          </m:sub>
                        </m:sSub>
                      </m:oMath>
                    </a14:m>
                    <a:endParaRPr lang="zh-CN" altLang="en-US" sz="2000" dirty="0"/>
                  </a:p>
                </p:txBody>
              </p:sp>
            </mc:Choice>
            <mc:Fallback xmlns="">
              <p:sp>
                <p:nvSpPr>
                  <p:cNvPr id="61" name="矩形 60"/>
                  <p:cNvSpPr>
                    <a:spLocks noRot="1" noChangeAspect="1" noMove="1" noResize="1" noEditPoints="1" noAdjustHandles="1" noChangeArrowheads="1" noChangeShapeType="1" noTextEdit="1"/>
                  </p:cNvSpPr>
                  <p:nvPr/>
                </p:nvSpPr>
                <p:spPr>
                  <a:xfrm>
                    <a:off x="7836163" y="2576749"/>
                    <a:ext cx="1233286" cy="400110"/>
                  </a:xfrm>
                  <a:prstGeom prst="rect">
                    <a:avLst/>
                  </a:prstGeom>
                  <a:blipFill>
                    <a:blip r:embed="rId7"/>
                    <a:stretch>
                      <a:fillRect l="-5446"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9702768" y="2576749"/>
                    <a:ext cx="1233286" cy="400110"/>
                  </a:xfrm>
                  <a:prstGeom prst="rect">
                    <a:avLst/>
                  </a:prstGeom>
                  <a:solidFill>
                    <a:schemeClr val="accent2">
                      <a:lumMod val="20000"/>
                      <a:lumOff val="80000"/>
                    </a:schemeClr>
                  </a:solidFill>
                </p:spPr>
                <p:txBody>
                  <a:bodyPr wrap="none">
                    <a:spAutoFit/>
                  </a:bodyPr>
                  <a:lstStyle/>
                  <a:p>
                    <a:r>
                      <a:rPr lang="en-US" altLang="zh-CN" sz="2000" dirty="0" smtClean="0"/>
                      <a:t>Thread </a:t>
                    </a:r>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t</m:t>
                            </m:r>
                          </m:e>
                          <m:sub>
                            <m:r>
                              <a:rPr lang="en-US" altLang="zh-CN" sz="2000" b="0" i="0" smtClean="0">
                                <a:latin typeface="Cambria Math" panose="02040503050406030204" pitchFamily="18" charset="0"/>
                              </a:rPr>
                              <m:t>2</m:t>
                            </m:r>
                          </m:sub>
                        </m:sSub>
                      </m:oMath>
                    </a14:m>
                    <a:endParaRPr lang="zh-CN" altLang="en-US" sz="2000" dirty="0"/>
                  </a:p>
                </p:txBody>
              </p:sp>
            </mc:Choice>
            <mc:Fallback xmlns="">
              <p:sp>
                <p:nvSpPr>
                  <p:cNvPr id="62" name="矩形 61"/>
                  <p:cNvSpPr>
                    <a:spLocks noRot="1" noChangeAspect="1" noMove="1" noResize="1" noEditPoints="1" noAdjustHandles="1" noChangeArrowheads="1" noChangeShapeType="1" noTextEdit="1"/>
                  </p:cNvSpPr>
                  <p:nvPr/>
                </p:nvSpPr>
                <p:spPr>
                  <a:xfrm>
                    <a:off x="9702768" y="2576749"/>
                    <a:ext cx="1233286" cy="400110"/>
                  </a:xfrm>
                  <a:prstGeom prst="rect">
                    <a:avLst/>
                  </a:prstGeom>
                  <a:blipFill>
                    <a:blip r:embed="rId8"/>
                    <a:stretch>
                      <a:fillRect l="-4950" t="-7576" b="-25758"/>
                    </a:stretch>
                  </a:blipFill>
                </p:spPr>
                <p:txBody>
                  <a:bodyPr/>
                  <a:lstStyle/>
                  <a:p>
                    <a:r>
                      <a:rPr lang="zh-CN" altLang="en-US">
                        <a:noFill/>
                      </a:rPr>
                      <a:t> </a:t>
                    </a:r>
                  </a:p>
                </p:txBody>
              </p:sp>
            </mc:Fallback>
          </mc:AlternateContent>
        </p:grpSp>
        <p:sp>
          <p:nvSpPr>
            <p:cNvPr id="8" name="矩形 7"/>
            <p:cNvSpPr/>
            <p:nvPr/>
          </p:nvSpPr>
          <p:spPr>
            <a:xfrm>
              <a:off x="8396070" y="4513352"/>
              <a:ext cx="611065" cy="461665"/>
            </a:xfrm>
            <a:prstGeom prst="rect">
              <a:avLst/>
            </a:prstGeom>
          </p:spPr>
          <p:txBody>
            <a:bodyPr wrap="none">
              <a:spAutoFit/>
            </a:bodyPr>
            <a:lstStyle/>
            <a:p>
              <a:r>
                <a:rPr lang="en-US" altLang="zh-CN" sz="2400" dirty="0" smtClean="0">
                  <a:solidFill>
                    <a:srgbClr val="0070C0"/>
                  </a:solidFill>
                  <a:latin typeface="Arial" panose="020B0604020202020204" pitchFamily="34" charset="0"/>
                  <a:cs typeface="Arial" panose="020B0604020202020204" pitchFamily="34" charset="0"/>
                </a:rPr>
                <a:t>// 0</a:t>
              </a:r>
              <a:endParaRPr lang="zh-CN" altLang="en-US" sz="2400" dirty="0">
                <a:solidFill>
                  <a:srgbClr val="0070C0"/>
                </a:solidFill>
                <a:latin typeface="Arial" panose="020B0604020202020204" pitchFamily="34" charset="0"/>
                <a:cs typeface="Arial" panose="020B0604020202020204" pitchFamily="34" charset="0"/>
              </a:endParaRPr>
            </a:p>
          </p:txBody>
        </p:sp>
        <p:sp>
          <p:nvSpPr>
            <p:cNvPr id="9" name="矩形 8"/>
            <p:cNvSpPr/>
            <p:nvPr/>
          </p:nvSpPr>
          <p:spPr>
            <a:xfrm>
              <a:off x="10249128" y="4484760"/>
              <a:ext cx="611065" cy="461665"/>
            </a:xfrm>
            <a:prstGeom prst="rect">
              <a:avLst/>
            </a:prstGeom>
          </p:spPr>
          <p:txBody>
            <a:bodyPr wrap="none">
              <a:spAutoFit/>
            </a:bodyPr>
            <a:lstStyle/>
            <a:p>
              <a:r>
                <a:rPr lang="en-US" altLang="zh-CN" sz="2400" dirty="0" smtClean="0">
                  <a:solidFill>
                    <a:srgbClr val="0070C0"/>
                  </a:solidFill>
                  <a:latin typeface="Arial" panose="020B0604020202020204" pitchFamily="34" charset="0"/>
                  <a:cs typeface="Arial" panose="020B0604020202020204" pitchFamily="34" charset="0"/>
                </a:rPr>
                <a:t>// 0</a:t>
              </a:r>
              <a:endParaRPr lang="zh-CN" altLang="en-US" sz="2400" dirty="0">
                <a:solidFill>
                  <a:srgbClr val="0070C0"/>
                </a:solidFill>
                <a:latin typeface="Arial" panose="020B0604020202020204" pitchFamily="34" charset="0"/>
                <a:cs typeface="Arial" panose="020B0604020202020204" pitchFamily="34" charset="0"/>
              </a:endParaRPr>
            </a:p>
          </p:txBody>
        </p:sp>
      </p:grpSp>
      <p:sp>
        <p:nvSpPr>
          <p:cNvPr id="21" name="文本框 20"/>
          <p:cNvSpPr txBox="1"/>
          <p:nvPr/>
        </p:nvSpPr>
        <p:spPr>
          <a:xfrm>
            <a:off x="768350" y="2301556"/>
            <a:ext cx="9410124" cy="461665"/>
          </a:xfrm>
          <a:prstGeom prst="rect">
            <a:avLst/>
          </a:prstGeom>
          <a:noFill/>
        </p:spPr>
        <p:txBody>
          <a:bodyPr wrap="square" rtlCol="0">
            <a:spAutoFit/>
          </a:bodyPr>
          <a:lstStyle/>
          <a:p>
            <a:pPr marL="285750" indent="-285750">
              <a:buClr>
                <a:schemeClr val="accent1">
                  <a:lumMod val="75000"/>
                </a:schemeClr>
              </a:buClr>
              <a:buFont typeface="Arial" panose="020B0604020202020204" pitchFamily="34" charset="0"/>
              <a:buChar char="•"/>
            </a:pPr>
            <a:r>
              <a:rPr lang="en-US" altLang="zh-CN" sz="2400" b="1" dirty="0">
                <a:latin typeface="Calibri" panose="020F0502020204030204" pitchFamily="34" charset="0"/>
                <a:cs typeface="Calibri" panose="020F0502020204030204" pitchFamily="34" charset="0"/>
              </a:rPr>
              <a:t>P</a:t>
            </a:r>
            <a:r>
              <a:rPr lang="en-US" altLang="zh-CN" sz="2400" b="1" dirty="0" smtClean="0">
                <a:latin typeface="Calibri" panose="020F0502020204030204" pitchFamily="34" charset="0"/>
                <a:cs typeface="Calibri" panose="020F0502020204030204" pitchFamily="34" charset="0"/>
              </a:rPr>
              <a:t>er-thread view</a:t>
            </a:r>
            <a:r>
              <a:rPr lang="en-US" altLang="zh-CN" sz="2400" dirty="0" smtClean="0">
                <a:latin typeface="Calibri" panose="020F0502020204030204" pitchFamily="34" charset="0"/>
                <a:cs typeface="Calibri" panose="020F0502020204030204" pitchFamily="34" charset="0"/>
              </a:rPr>
              <a:t>: </a:t>
            </a:r>
            <a:r>
              <a:rPr lang="en-US" altLang="zh-CN" sz="2400" dirty="0" smtClean="0">
                <a:solidFill>
                  <a:srgbClr val="C00000"/>
                </a:solidFill>
                <a:latin typeface="Calibri" panose="020F0502020204030204" pitchFamily="34" charset="0"/>
                <a:cs typeface="Calibri" panose="020F0502020204030204" pitchFamily="34" charset="0"/>
              </a:rPr>
              <a:t>last</a:t>
            </a:r>
            <a:r>
              <a:rPr lang="en-US" altLang="zh-CN" sz="2400" dirty="0" smtClean="0">
                <a:latin typeface="Calibri" panose="020F0502020204030204" pitchFamily="34" charset="0"/>
                <a:cs typeface="Calibri" panose="020F0502020204030204" pitchFamily="34" charset="0"/>
              </a:rPr>
              <a:t> observed timestamp on each location</a:t>
            </a:r>
            <a:endParaRPr lang="zh-CN" altLang="en-US" sz="2400" dirty="0">
              <a:latin typeface="Calibri" panose="020F0502020204030204" pitchFamily="34" charset="0"/>
              <a:cs typeface="Calibri" panose="020F0502020204030204" pitchFamily="34" charset="0"/>
            </a:endParaRPr>
          </a:p>
        </p:txBody>
      </p:sp>
      <p:sp>
        <p:nvSpPr>
          <p:cNvPr id="22" name="文本框 21"/>
          <p:cNvSpPr txBox="1"/>
          <p:nvPr/>
        </p:nvSpPr>
        <p:spPr>
          <a:xfrm>
            <a:off x="768349" y="2765542"/>
            <a:ext cx="6959470" cy="461665"/>
          </a:xfrm>
          <a:prstGeom prst="rect">
            <a:avLst/>
          </a:prstGeom>
          <a:noFill/>
        </p:spPr>
        <p:txBody>
          <a:bodyPr wrap="square" rtlCol="0">
            <a:spAutoFit/>
          </a:bodyPr>
          <a:lstStyle/>
          <a:p>
            <a:pPr marL="285750" indent="-285750">
              <a:buClr>
                <a:schemeClr val="accent1">
                  <a:lumMod val="75000"/>
                </a:schemeClr>
              </a:buClr>
              <a:buFont typeface="Arial" panose="020B0604020202020204" pitchFamily="34" charset="0"/>
              <a:buChar char="•"/>
            </a:pPr>
            <a:r>
              <a:rPr lang="en-US" altLang="zh-CN" sz="2400" b="1" dirty="0" smtClean="0">
                <a:latin typeface="Calibri" panose="020F0502020204030204" pitchFamily="34" charset="0"/>
                <a:cs typeface="Calibri" panose="020F0502020204030204" pitchFamily="34" charset="0"/>
              </a:rPr>
              <a:t>Read</a:t>
            </a:r>
            <a:r>
              <a:rPr lang="en-US" altLang="zh-CN" sz="2400" dirty="0" smtClean="0">
                <a:latin typeface="Calibri" panose="020F0502020204030204" pitchFamily="34" charset="0"/>
                <a:cs typeface="Calibri" panose="020F0502020204030204" pitchFamily="34" charset="0"/>
              </a:rPr>
              <a:t>: any message </a:t>
            </a:r>
            <a:r>
              <a:rPr lang="en-US" altLang="zh-CN" sz="2400" dirty="0" smtClean="0">
                <a:solidFill>
                  <a:srgbClr val="C00000"/>
                </a:solidFill>
                <a:latin typeface="Calibri" panose="020F0502020204030204" pitchFamily="34" charset="0"/>
                <a:cs typeface="Calibri" panose="020F0502020204030204" pitchFamily="34" charset="0"/>
              </a:rPr>
              <a:t>at/later</a:t>
            </a:r>
            <a:r>
              <a:rPr lang="en-US" altLang="zh-CN" sz="2400" dirty="0" smtClean="0">
                <a:latin typeface="Calibri" panose="020F0502020204030204" pitchFamily="34" charset="0"/>
                <a:cs typeface="Calibri" panose="020F0502020204030204" pitchFamily="34" charset="0"/>
              </a:rPr>
              <a:t> than thread view</a:t>
            </a:r>
            <a:endParaRPr lang="zh-CN" altLang="en-US" sz="2400" dirty="0">
              <a:latin typeface="Calibri" panose="020F0502020204030204" pitchFamily="34" charset="0"/>
              <a:cs typeface="Calibri" panose="020F0502020204030204" pitchFamily="34" charset="0"/>
            </a:endParaRPr>
          </a:p>
        </p:txBody>
      </p:sp>
      <p:sp>
        <p:nvSpPr>
          <p:cNvPr id="23" name="标题 1"/>
          <p:cNvSpPr>
            <a:spLocks noGrp="1"/>
          </p:cNvSpPr>
          <p:nvPr>
            <p:ph type="title"/>
          </p:nvPr>
        </p:nvSpPr>
        <p:spPr>
          <a:xfrm>
            <a:off x="1254760" y="269875"/>
            <a:ext cx="9789160"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Overview of PS</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p:cxnSp>
        <p:nvCxnSpPr>
          <p:cNvPr id="24" name="直接箭头连接符 23"/>
          <p:cNvCxnSpPr/>
          <p:nvPr/>
        </p:nvCxnSpPr>
        <p:spPr>
          <a:xfrm>
            <a:off x="7222047" y="4745083"/>
            <a:ext cx="327991"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9078662" y="4745214"/>
            <a:ext cx="327991"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527054" y="3590926"/>
            <a:ext cx="5768971" cy="3138190"/>
            <a:chOff x="514354" y="3438526"/>
            <a:chExt cx="5768971" cy="3138190"/>
          </a:xfrm>
        </p:grpSpPr>
        <p:sp>
          <p:nvSpPr>
            <p:cNvPr id="27" name="矩形 26"/>
            <p:cNvSpPr/>
            <p:nvPr/>
          </p:nvSpPr>
          <p:spPr>
            <a:xfrm>
              <a:off x="514354" y="3438526"/>
              <a:ext cx="5768971" cy="31381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箭头连接符 27"/>
            <p:cNvCxnSpPr/>
            <p:nvPr/>
          </p:nvCxnSpPr>
          <p:spPr>
            <a:xfrm flipV="1">
              <a:off x="1372413" y="3724276"/>
              <a:ext cx="0" cy="23907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671655" y="3512931"/>
              <a:ext cx="689612" cy="461665"/>
            </a:xfrm>
            <a:prstGeom prst="rect">
              <a:avLst/>
            </a:prstGeom>
          </p:spPr>
          <p:txBody>
            <a:bodyPr wrap="none">
              <a:spAutoFit/>
            </a:bodyPr>
            <a:lstStyle/>
            <a:p>
              <a:r>
                <a:rPr lang="en-US" altLang="zh-CN" sz="2400" dirty="0" smtClean="0">
                  <a:solidFill>
                    <a:srgbClr val="0000FF"/>
                  </a:solidFill>
                  <a:latin typeface="Calibri" panose="020F0502020204030204" pitchFamily="34" charset="0"/>
                  <a:cs typeface="Calibri" panose="020F0502020204030204" pitchFamily="34" charset="0"/>
                </a:rPr>
                <a:t>Loc.</a:t>
              </a:r>
              <a:endParaRPr lang="zh-CN" altLang="en-US" sz="2400" dirty="0">
                <a:solidFill>
                  <a:srgbClr val="0000FF"/>
                </a:solidFill>
                <a:latin typeface="Calibri" panose="020F0502020204030204" pitchFamily="34" charset="0"/>
                <a:cs typeface="Calibri" panose="020F0502020204030204" pitchFamily="34" charset="0"/>
              </a:endParaRPr>
            </a:p>
          </p:txBody>
        </p:sp>
        <p:sp>
          <p:nvSpPr>
            <p:cNvPr id="30" name="文本框 29"/>
            <p:cNvSpPr txBox="1"/>
            <p:nvPr/>
          </p:nvSpPr>
          <p:spPr>
            <a:xfrm>
              <a:off x="924228" y="4190936"/>
              <a:ext cx="341354" cy="46166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x</a:t>
              </a:r>
              <a:endParaRPr lang="zh-CN" altLang="en-US" sz="2400" dirty="0">
                <a:latin typeface="Arial" panose="020B0604020202020204" pitchFamily="34" charset="0"/>
                <a:cs typeface="Arial" panose="020B0604020202020204" pitchFamily="34" charset="0"/>
              </a:endParaRPr>
            </a:p>
          </p:txBody>
        </p:sp>
        <p:sp>
          <p:nvSpPr>
            <p:cNvPr id="31" name="文本框 30"/>
            <p:cNvSpPr txBox="1"/>
            <p:nvPr/>
          </p:nvSpPr>
          <p:spPr>
            <a:xfrm>
              <a:off x="924228" y="5313965"/>
              <a:ext cx="341354" cy="46166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y</a:t>
              </a:r>
              <a:endParaRPr lang="zh-CN" altLang="en-US" sz="2400" dirty="0">
                <a:latin typeface="Arial" panose="020B0604020202020204" pitchFamily="34" charset="0"/>
                <a:cs typeface="Arial" panose="020B0604020202020204" pitchFamily="34" charset="0"/>
              </a:endParaRPr>
            </a:p>
          </p:txBody>
        </p:sp>
        <p:cxnSp>
          <p:nvCxnSpPr>
            <p:cNvPr id="32" name="直接箭头连接符 31"/>
            <p:cNvCxnSpPr/>
            <p:nvPr/>
          </p:nvCxnSpPr>
          <p:spPr>
            <a:xfrm>
              <a:off x="1363177" y="6115050"/>
              <a:ext cx="423406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矩形 32"/>
            <p:cNvSpPr/>
            <p:nvPr/>
          </p:nvSpPr>
          <p:spPr>
            <a:xfrm>
              <a:off x="4544559" y="6096000"/>
              <a:ext cx="1575239" cy="461665"/>
            </a:xfrm>
            <a:prstGeom prst="rect">
              <a:avLst/>
            </a:prstGeom>
          </p:spPr>
          <p:txBody>
            <a:bodyPr wrap="none">
              <a:spAutoFit/>
            </a:bodyPr>
            <a:lstStyle/>
            <a:p>
              <a:r>
                <a:rPr lang="en-US" altLang="zh-CN" sz="2400" dirty="0" smtClean="0">
                  <a:solidFill>
                    <a:schemeClr val="accent2">
                      <a:lumMod val="75000"/>
                    </a:schemeClr>
                  </a:solidFill>
                  <a:latin typeface="Calibri" panose="020F0502020204030204" pitchFamily="34" charset="0"/>
                  <a:cs typeface="Calibri" panose="020F0502020204030204" pitchFamily="34" charset="0"/>
                </a:rPr>
                <a:t>Timestamp</a:t>
              </a:r>
              <a:endParaRPr lang="zh-CN" altLang="en-US" sz="2400" dirty="0">
                <a:solidFill>
                  <a:schemeClr val="accent2">
                    <a:lumMod val="75000"/>
                  </a:schemeClr>
                </a:solidFill>
                <a:latin typeface="Calibri" panose="020F0502020204030204" pitchFamily="34" charset="0"/>
                <a:cs typeface="Calibri" panose="020F0502020204030204" pitchFamily="34" charset="0"/>
              </a:endParaRPr>
            </a:p>
          </p:txBody>
        </p:sp>
      </p:grpSp>
      <p:cxnSp>
        <p:nvCxnSpPr>
          <p:cNvPr id="34" name="直接连接符 33"/>
          <p:cNvCxnSpPr/>
          <p:nvPr/>
        </p:nvCxnSpPr>
        <p:spPr>
          <a:xfrm>
            <a:off x="1657350" y="5209309"/>
            <a:ext cx="0" cy="112828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952625" y="4190303"/>
            <a:ext cx="0" cy="83127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6" name="圆角矩形 35"/>
          <p:cNvSpPr/>
          <p:nvPr/>
        </p:nvSpPr>
        <p:spPr>
          <a:xfrm>
            <a:off x="1461050" y="4381436"/>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Arial" panose="020B0604020202020204" pitchFamily="34" charset="0"/>
                <a:cs typeface="Arial" panose="020B0604020202020204" pitchFamily="34" charset="0"/>
              </a:rPr>
              <a:t>0</a:t>
            </a:r>
            <a:endParaRPr lang="zh-CN" altLang="en-US" sz="2400" dirty="0"/>
          </a:p>
        </p:txBody>
      </p:sp>
      <p:sp>
        <p:nvSpPr>
          <p:cNvPr id="37" name="圆角矩形 36"/>
          <p:cNvSpPr/>
          <p:nvPr/>
        </p:nvSpPr>
        <p:spPr>
          <a:xfrm>
            <a:off x="1461050" y="5466365"/>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Arial" panose="020B0604020202020204" pitchFamily="34" charset="0"/>
                <a:cs typeface="Arial" panose="020B0604020202020204" pitchFamily="34" charset="0"/>
              </a:rPr>
              <a:t>0</a:t>
            </a:r>
            <a:endParaRPr lang="zh-CN" altLang="en-US" sz="2400" dirty="0"/>
          </a:p>
        </p:txBody>
      </p:sp>
      <mc:AlternateContent xmlns:mc="http://schemas.openxmlformats.org/markup-compatibility/2006" xmlns:a14="http://schemas.microsoft.com/office/drawing/2010/main">
        <mc:Choice Requires="a14">
          <p:sp>
            <p:nvSpPr>
              <p:cNvPr id="38" name="圆角矩形标注 37"/>
              <p:cNvSpPr/>
              <p:nvPr/>
            </p:nvSpPr>
            <p:spPr>
              <a:xfrm>
                <a:off x="2322900" y="3255152"/>
                <a:ext cx="1315894" cy="519786"/>
              </a:xfrm>
              <a:prstGeom prst="wedgeRoundRectCallout">
                <a:avLst>
                  <a:gd name="adj1" fmla="val -73613"/>
                  <a:gd name="adj2" fmla="val 126419"/>
                  <a:gd name="adj3" fmla="val 16667"/>
                </a:avLst>
              </a:prstGeom>
              <a:solidFill>
                <a:schemeClr val="accent2">
                  <a:lumMod val="20000"/>
                  <a:lumOff val="80000"/>
                </a:schemeClr>
              </a:solidFill>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m:rPr>
                            <m:sty m:val="p"/>
                          </m:rPr>
                          <a:rPr lang="en-US" altLang="zh-CN" sz="2000">
                            <a:solidFill>
                              <a:schemeClr val="tx1"/>
                            </a:solidFill>
                            <a:latin typeface="Cambria Math" panose="02040503050406030204" pitchFamily="18" charset="0"/>
                          </a:rPr>
                          <m:t>t</m:t>
                        </m:r>
                      </m:e>
                      <m:sub>
                        <m:r>
                          <a:rPr lang="en-US" altLang="zh-CN" sz="2000" b="0" i="1" smtClean="0">
                            <a:solidFill>
                              <a:schemeClr val="tx1"/>
                            </a:solidFill>
                            <a:latin typeface="Cambria Math" panose="02040503050406030204" pitchFamily="18" charset="0"/>
                          </a:rPr>
                          <m:t>2</m:t>
                        </m:r>
                      </m:sub>
                    </m:sSub>
                  </m:oMath>
                </a14:m>
                <a:r>
                  <a:rPr lang="en-US" altLang="zh-CN" sz="2000" b="1" dirty="0">
                    <a:solidFill>
                      <a:schemeClr val="tx1"/>
                    </a:solidFill>
                    <a:latin typeface="Calibri" panose="020F0502020204030204" pitchFamily="34" charset="0"/>
                    <a:cs typeface="Calibri" panose="020F0502020204030204" pitchFamily="34" charset="0"/>
                  </a:rPr>
                  <a:t>’s view</a:t>
                </a:r>
                <a:endParaRPr lang="zh-CN" altLang="en-US" sz="2000" dirty="0">
                  <a:solidFill>
                    <a:schemeClr val="tx1"/>
                  </a:solidFill>
                  <a:latin typeface="Calibri" panose="020F0502020204030204" pitchFamily="34" charset="0"/>
                  <a:cs typeface="Calibri" panose="020F0502020204030204" pitchFamily="34" charset="0"/>
                </a:endParaRPr>
              </a:p>
            </p:txBody>
          </p:sp>
        </mc:Choice>
        <mc:Fallback xmlns="">
          <p:sp>
            <p:nvSpPr>
              <p:cNvPr id="38" name="圆角矩形标注 37"/>
              <p:cNvSpPr>
                <a:spLocks noRot="1" noChangeAspect="1" noMove="1" noResize="1" noEditPoints="1" noAdjustHandles="1" noChangeArrowheads="1" noChangeShapeType="1" noTextEdit="1"/>
              </p:cNvSpPr>
              <p:nvPr/>
            </p:nvSpPr>
            <p:spPr>
              <a:xfrm>
                <a:off x="2322900" y="3255152"/>
                <a:ext cx="1315894" cy="519786"/>
              </a:xfrm>
              <a:prstGeom prst="wedgeRoundRectCallout">
                <a:avLst>
                  <a:gd name="adj1" fmla="val -73613"/>
                  <a:gd name="adj2" fmla="val 126419"/>
                  <a:gd name="adj3" fmla="val 16667"/>
                </a:avLst>
              </a:prstGeom>
              <a:blipFill>
                <a:blip r:embed="rId9"/>
                <a:stretch>
                  <a:fillRect/>
                </a:stretch>
              </a:blipFill>
              <a:ln w="19050">
                <a:solidFill>
                  <a:schemeClr val="tx1"/>
                </a:solidFill>
              </a:ln>
            </p:spPr>
            <p:txBody>
              <a:bodyPr/>
              <a:lstStyle/>
              <a:p>
                <a:r>
                  <a:rPr lang="zh-CN" altLang="en-US">
                    <a:noFill/>
                  </a:rPr>
                  <a:t> </a:t>
                </a:r>
              </a:p>
            </p:txBody>
          </p:sp>
        </mc:Fallback>
      </mc:AlternateContent>
      <p:cxnSp>
        <p:nvCxnSpPr>
          <p:cNvPr id="39" name="直接连接符 38"/>
          <p:cNvCxnSpPr/>
          <p:nvPr/>
        </p:nvCxnSpPr>
        <p:spPr>
          <a:xfrm>
            <a:off x="3624848" y="4195652"/>
            <a:ext cx="0" cy="747639"/>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圆角矩形 39"/>
          <p:cNvSpPr/>
          <p:nvPr/>
        </p:nvSpPr>
        <p:spPr>
          <a:xfrm>
            <a:off x="3432941" y="4382923"/>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prstClr val="black"/>
                </a:solidFill>
                <a:latin typeface="Arial" panose="020B0604020202020204" pitchFamily="34" charset="0"/>
                <a:cs typeface="Arial" panose="020B0604020202020204" pitchFamily="34" charset="0"/>
              </a:rPr>
              <a:t>1</a:t>
            </a:r>
            <a:endParaRPr lang="zh-CN" altLang="en-US" sz="2400" dirty="0"/>
          </a:p>
        </p:txBody>
      </p:sp>
      <p:sp>
        <p:nvSpPr>
          <p:cNvPr id="41" name="任意多边形 40"/>
          <p:cNvSpPr/>
          <p:nvPr/>
        </p:nvSpPr>
        <p:spPr>
          <a:xfrm>
            <a:off x="1657350" y="5080635"/>
            <a:ext cx="161925" cy="139065"/>
          </a:xfrm>
          <a:custGeom>
            <a:avLst/>
            <a:gdLst>
              <a:gd name="connsiteX0" fmla="*/ 0 w 161925"/>
              <a:gd name="connsiteY0" fmla="*/ 139065 h 139065"/>
              <a:gd name="connsiteX1" fmla="*/ 3810 w 161925"/>
              <a:gd name="connsiteY1" fmla="*/ 70485 h 139065"/>
              <a:gd name="connsiteX2" fmla="*/ 7620 w 161925"/>
              <a:gd name="connsiteY2" fmla="*/ 59055 h 139065"/>
              <a:gd name="connsiteX3" fmla="*/ 19050 w 161925"/>
              <a:gd name="connsiteY3" fmla="*/ 41910 h 139065"/>
              <a:gd name="connsiteX4" fmla="*/ 22860 w 161925"/>
              <a:gd name="connsiteY4" fmla="*/ 36195 h 139065"/>
              <a:gd name="connsiteX5" fmla="*/ 38100 w 161925"/>
              <a:gd name="connsiteY5" fmla="*/ 22860 h 139065"/>
              <a:gd name="connsiteX6" fmla="*/ 49530 w 161925"/>
              <a:gd name="connsiteY6" fmla="*/ 19050 h 139065"/>
              <a:gd name="connsiteX7" fmla="*/ 57150 w 161925"/>
              <a:gd name="connsiteY7" fmla="*/ 17145 h 139065"/>
              <a:gd name="connsiteX8" fmla="*/ 68580 w 161925"/>
              <a:gd name="connsiteY8" fmla="*/ 13335 h 139065"/>
              <a:gd name="connsiteX9" fmla="*/ 80010 w 161925"/>
              <a:gd name="connsiteY9" fmla="*/ 9525 h 139065"/>
              <a:gd name="connsiteX10" fmla="*/ 85725 w 161925"/>
              <a:gd name="connsiteY10" fmla="*/ 7620 h 139065"/>
              <a:gd name="connsiteX11" fmla="*/ 91440 w 161925"/>
              <a:gd name="connsiteY11" fmla="*/ 3810 h 139065"/>
              <a:gd name="connsiteX12" fmla="*/ 133350 w 161925"/>
              <a:gd name="connsiteY12" fmla="*/ 0 h 139065"/>
              <a:gd name="connsiteX13" fmla="*/ 156210 w 161925"/>
              <a:gd name="connsiteY13" fmla="*/ 1905 h 139065"/>
              <a:gd name="connsiteX14" fmla="*/ 161925 w 161925"/>
              <a:gd name="connsiteY14" fmla="*/ 0 h 139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1925" h="139065">
                <a:moveTo>
                  <a:pt x="0" y="139065"/>
                </a:moveTo>
                <a:cubicBezTo>
                  <a:pt x="57" y="137538"/>
                  <a:pt x="701" y="86029"/>
                  <a:pt x="3810" y="70485"/>
                </a:cubicBezTo>
                <a:cubicBezTo>
                  <a:pt x="4598" y="66547"/>
                  <a:pt x="5392" y="62397"/>
                  <a:pt x="7620" y="59055"/>
                </a:cubicBezTo>
                <a:lnTo>
                  <a:pt x="19050" y="41910"/>
                </a:lnTo>
                <a:lnTo>
                  <a:pt x="22860" y="36195"/>
                </a:lnTo>
                <a:cubicBezTo>
                  <a:pt x="27305" y="29528"/>
                  <a:pt x="28575" y="26035"/>
                  <a:pt x="38100" y="22860"/>
                </a:cubicBezTo>
                <a:cubicBezTo>
                  <a:pt x="41910" y="21590"/>
                  <a:pt x="45634" y="20024"/>
                  <a:pt x="49530" y="19050"/>
                </a:cubicBezTo>
                <a:cubicBezTo>
                  <a:pt x="52070" y="18415"/>
                  <a:pt x="54642" y="17897"/>
                  <a:pt x="57150" y="17145"/>
                </a:cubicBezTo>
                <a:cubicBezTo>
                  <a:pt x="60997" y="15991"/>
                  <a:pt x="64770" y="14605"/>
                  <a:pt x="68580" y="13335"/>
                </a:cubicBezTo>
                <a:lnTo>
                  <a:pt x="80010" y="9525"/>
                </a:lnTo>
                <a:cubicBezTo>
                  <a:pt x="81915" y="8890"/>
                  <a:pt x="84054" y="8734"/>
                  <a:pt x="85725" y="7620"/>
                </a:cubicBezTo>
                <a:cubicBezTo>
                  <a:pt x="87630" y="6350"/>
                  <a:pt x="89209" y="4325"/>
                  <a:pt x="91440" y="3810"/>
                </a:cubicBezTo>
                <a:cubicBezTo>
                  <a:pt x="94454" y="3115"/>
                  <a:pt x="132461" y="74"/>
                  <a:pt x="133350" y="0"/>
                </a:cubicBezTo>
                <a:cubicBezTo>
                  <a:pt x="140970" y="635"/>
                  <a:pt x="148564" y="1905"/>
                  <a:pt x="156210" y="1905"/>
                </a:cubicBezTo>
                <a:cubicBezTo>
                  <a:pt x="158218" y="1905"/>
                  <a:pt x="161925" y="0"/>
                  <a:pt x="161925" y="0"/>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p:nvSpPr>
        <p:spPr>
          <a:xfrm>
            <a:off x="3493770" y="4935855"/>
            <a:ext cx="131445" cy="144780"/>
          </a:xfrm>
          <a:custGeom>
            <a:avLst/>
            <a:gdLst>
              <a:gd name="connsiteX0" fmla="*/ 0 w 131445"/>
              <a:gd name="connsiteY0" fmla="*/ 144780 h 144780"/>
              <a:gd name="connsiteX1" fmla="*/ 45720 w 131445"/>
              <a:gd name="connsiteY1" fmla="*/ 139065 h 144780"/>
              <a:gd name="connsiteX2" fmla="*/ 57150 w 131445"/>
              <a:gd name="connsiteY2" fmla="*/ 135255 h 144780"/>
              <a:gd name="connsiteX3" fmla="*/ 62865 w 131445"/>
              <a:gd name="connsiteY3" fmla="*/ 131445 h 144780"/>
              <a:gd name="connsiteX4" fmla="*/ 76200 w 131445"/>
              <a:gd name="connsiteY4" fmla="*/ 118110 h 144780"/>
              <a:gd name="connsiteX5" fmla="*/ 85725 w 131445"/>
              <a:gd name="connsiteY5" fmla="*/ 108585 h 144780"/>
              <a:gd name="connsiteX6" fmla="*/ 89535 w 131445"/>
              <a:gd name="connsiteY6" fmla="*/ 102870 h 144780"/>
              <a:gd name="connsiteX7" fmla="*/ 100965 w 131445"/>
              <a:gd name="connsiteY7" fmla="*/ 95250 h 144780"/>
              <a:gd name="connsiteX8" fmla="*/ 112395 w 131445"/>
              <a:gd name="connsiteY8" fmla="*/ 78105 h 144780"/>
              <a:gd name="connsiteX9" fmla="*/ 116205 w 131445"/>
              <a:gd name="connsiteY9" fmla="*/ 72390 h 144780"/>
              <a:gd name="connsiteX10" fmla="*/ 118110 w 131445"/>
              <a:gd name="connsiteY10" fmla="*/ 66675 h 144780"/>
              <a:gd name="connsiteX11" fmla="*/ 121920 w 131445"/>
              <a:gd name="connsiteY11" fmla="*/ 60960 h 144780"/>
              <a:gd name="connsiteX12" fmla="*/ 125730 w 131445"/>
              <a:gd name="connsiteY12" fmla="*/ 49530 h 144780"/>
              <a:gd name="connsiteX13" fmla="*/ 127635 w 131445"/>
              <a:gd name="connsiteY13" fmla="*/ 43815 h 144780"/>
              <a:gd name="connsiteX14" fmla="*/ 129540 w 131445"/>
              <a:gd name="connsiteY14" fmla="*/ 38100 h 144780"/>
              <a:gd name="connsiteX15" fmla="*/ 131445 w 131445"/>
              <a:gd name="connsiteY15" fmla="*/ 9525 h 144780"/>
              <a:gd name="connsiteX16" fmla="*/ 131445 w 131445"/>
              <a:gd name="connsiteY16" fmla="*/ 0 h 144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445" h="144780">
                <a:moveTo>
                  <a:pt x="0" y="144780"/>
                </a:moveTo>
                <a:cubicBezTo>
                  <a:pt x="15240" y="142875"/>
                  <a:pt x="30570" y="141590"/>
                  <a:pt x="45720" y="139065"/>
                </a:cubicBezTo>
                <a:cubicBezTo>
                  <a:pt x="49681" y="138405"/>
                  <a:pt x="53808" y="137483"/>
                  <a:pt x="57150" y="135255"/>
                </a:cubicBezTo>
                <a:lnTo>
                  <a:pt x="62865" y="131445"/>
                </a:lnTo>
                <a:cubicBezTo>
                  <a:pt x="71599" y="118344"/>
                  <a:pt x="66141" y="121463"/>
                  <a:pt x="76200" y="118110"/>
                </a:cubicBezTo>
                <a:cubicBezTo>
                  <a:pt x="86360" y="102870"/>
                  <a:pt x="73025" y="121285"/>
                  <a:pt x="85725" y="108585"/>
                </a:cubicBezTo>
                <a:cubicBezTo>
                  <a:pt x="87344" y="106966"/>
                  <a:pt x="87812" y="104378"/>
                  <a:pt x="89535" y="102870"/>
                </a:cubicBezTo>
                <a:cubicBezTo>
                  <a:pt x="92981" y="99855"/>
                  <a:pt x="100965" y="95250"/>
                  <a:pt x="100965" y="95250"/>
                </a:cubicBezTo>
                <a:lnTo>
                  <a:pt x="112395" y="78105"/>
                </a:lnTo>
                <a:cubicBezTo>
                  <a:pt x="113665" y="76200"/>
                  <a:pt x="115481" y="74562"/>
                  <a:pt x="116205" y="72390"/>
                </a:cubicBezTo>
                <a:cubicBezTo>
                  <a:pt x="116840" y="70485"/>
                  <a:pt x="117212" y="68471"/>
                  <a:pt x="118110" y="66675"/>
                </a:cubicBezTo>
                <a:cubicBezTo>
                  <a:pt x="119134" y="64627"/>
                  <a:pt x="120990" y="63052"/>
                  <a:pt x="121920" y="60960"/>
                </a:cubicBezTo>
                <a:cubicBezTo>
                  <a:pt x="123551" y="57290"/>
                  <a:pt x="124460" y="53340"/>
                  <a:pt x="125730" y="49530"/>
                </a:cubicBezTo>
                <a:lnTo>
                  <a:pt x="127635" y="43815"/>
                </a:lnTo>
                <a:lnTo>
                  <a:pt x="129540" y="38100"/>
                </a:lnTo>
                <a:cubicBezTo>
                  <a:pt x="130175" y="28575"/>
                  <a:pt x="131445" y="19071"/>
                  <a:pt x="131445" y="9525"/>
                </a:cubicBezTo>
                <a:cubicBezTo>
                  <a:pt x="131445" y="-2245"/>
                  <a:pt x="126977" y="8935"/>
                  <a:pt x="131445" y="0"/>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3" name="圆角矩形标注 42"/>
              <p:cNvSpPr/>
              <p:nvPr/>
            </p:nvSpPr>
            <p:spPr>
              <a:xfrm>
                <a:off x="3833035" y="3262168"/>
                <a:ext cx="1315894" cy="519786"/>
              </a:xfrm>
              <a:prstGeom prst="wedgeRoundRectCallout">
                <a:avLst>
                  <a:gd name="adj1" fmla="val -63785"/>
                  <a:gd name="adj2" fmla="val 131749"/>
                  <a:gd name="adj3" fmla="val 16667"/>
                </a:avLst>
              </a:prstGeom>
              <a:solidFill>
                <a:schemeClr val="accent1">
                  <a:lumMod val="20000"/>
                  <a:lumOff val="80000"/>
                </a:schemeClr>
              </a:solidFill>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m:rPr>
                            <m:sty m:val="p"/>
                          </m:rPr>
                          <a:rPr lang="en-US" altLang="zh-CN" sz="2000">
                            <a:solidFill>
                              <a:schemeClr val="tx1"/>
                            </a:solidFill>
                            <a:latin typeface="Cambria Math" panose="02040503050406030204" pitchFamily="18" charset="0"/>
                          </a:rPr>
                          <m:t>t</m:t>
                        </m:r>
                      </m:e>
                      <m:sub>
                        <m:r>
                          <a:rPr lang="en-US" altLang="zh-CN" sz="2000" i="1">
                            <a:solidFill>
                              <a:schemeClr val="tx1"/>
                            </a:solidFill>
                            <a:latin typeface="Cambria Math" panose="02040503050406030204" pitchFamily="18" charset="0"/>
                          </a:rPr>
                          <m:t>1</m:t>
                        </m:r>
                      </m:sub>
                    </m:sSub>
                  </m:oMath>
                </a14:m>
                <a:r>
                  <a:rPr lang="en-US" altLang="zh-CN" sz="2000" b="1" dirty="0">
                    <a:solidFill>
                      <a:schemeClr val="tx1"/>
                    </a:solidFill>
                    <a:latin typeface="Calibri" panose="020F0502020204030204" pitchFamily="34" charset="0"/>
                    <a:cs typeface="Calibri" panose="020F0502020204030204" pitchFamily="34" charset="0"/>
                  </a:rPr>
                  <a:t>’s view</a:t>
                </a:r>
                <a:endParaRPr lang="zh-CN" altLang="en-US" sz="2000" dirty="0">
                  <a:solidFill>
                    <a:schemeClr val="tx1"/>
                  </a:solidFill>
                  <a:latin typeface="Calibri" panose="020F0502020204030204" pitchFamily="34" charset="0"/>
                  <a:cs typeface="Calibri" panose="020F0502020204030204" pitchFamily="34" charset="0"/>
                </a:endParaRPr>
              </a:p>
            </p:txBody>
          </p:sp>
        </mc:Choice>
        <mc:Fallback xmlns="">
          <p:sp>
            <p:nvSpPr>
              <p:cNvPr id="43" name="圆角矩形标注 42"/>
              <p:cNvSpPr>
                <a:spLocks noRot="1" noChangeAspect="1" noMove="1" noResize="1" noEditPoints="1" noAdjustHandles="1" noChangeArrowheads="1" noChangeShapeType="1" noTextEdit="1"/>
              </p:cNvSpPr>
              <p:nvPr/>
            </p:nvSpPr>
            <p:spPr>
              <a:xfrm>
                <a:off x="3833035" y="3262168"/>
                <a:ext cx="1315894" cy="519786"/>
              </a:xfrm>
              <a:prstGeom prst="wedgeRoundRectCallout">
                <a:avLst>
                  <a:gd name="adj1" fmla="val -63785"/>
                  <a:gd name="adj2" fmla="val 131749"/>
                  <a:gd name="adj3" fmla="val 16667"/>
                </a:avLst>
              </a:prstGeom>
              <a:blipFill>
                <a:blip r:embed="rId10"/>
                <a:stretch>
                  <a:fillRect/>
                </a:stretch>
              </a:blipFill>
              <a:ln w="19050">
                <a:solidFill>
                  <a:schemeClr val="tx1"/>
                </a:solidFill>
              </a:ln>
            </p:spPr>
            <p:txBody>
              <a:bodyPr/>
              <a:lstStyle/>
              <a:p>
                <a:r>
                  <a:rPr lang="zh-CN" altLang="en-US">
                    <a:noFill/>
                  </a:rPr>
                  <a:t> </a:t>
                </a:r>
              </a:p>
            </p:txBody>
          </p:sp>
        </mc:Fallback>
      </mc:AlternateContent>
      <p:sp>
        <p:nvSpPr>
          <p:cNvPr id="44" name="矩形 43"/>
          <p:cNvSpPr/>
          <p:nvPr/>
        </p:nvSpPr>
        <p:spPr>
          <a:xfrm>
            <a:off x="768349" y="4331454"/>
            <a:ext cx="4841588" cy="643001"/>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p:nvPr/>
        </p:nvCxnSpPr>
        <p:spPr>
          <a:xfrm>
            <a:off x="4391025" y="5313045"/>
            <a:ext cx="0" cy="102325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6" name="圆角矩形 45"/>
          <p:cNvSpPr/>
          <p:nvPr/>
        </p:nvSpPr>
        <p:spPr>
          <a:xfrm>
            <a:off x="3852474" y="5466365"/>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prstClr val="black"/>
                </a:solidFill>
                <a:latin typeface="Arial" panose="020B0604020202020204" pitchFamily="34" charset="0"/>
                <a:cs typeface="Arial" panose="020B0604020202020204" pitchFamily="34" charset="0"/>
              </a:rPr>
              <a:t>1</a:t>
            </a:r>
            <a:endParaRPr lang="zh-CN" altLang="en-US" sz="2400" dirty="0"/>
          </a:p>
        </p:txBody>
      </p:sp>
      <p:cxnSp>
        <p:nvCxnSpPr>
          <p:cNvPr id="47" name="直接连接符 46"/>
          <p:cNvCxnSpPr>
            <a:stCxn id="48" idx="18"/>
          </p:cNvCxnSpPr>
          <p:nvPr/>
        </p:nvCxnSpPr>
        <p:spPr>
          <a:xfrm>
            <a:off x="2095500" y="5192880"/>
            <a:ext cx="2159635" cy="5484"/>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8" name="任意多边形 47"/>
          <p:cNvSpPr/>
          <p:nvPr/>
        </p:nvSpPr>
        <p:spPr>
          <a:xfrm>
            <a:off x="1952625" y="5010150"/>
            <a:ext cx="142875" cy="182730"/>
          </a:xfrm>
          <a:custGeom>
            <a:avLst/>
            <a:gdLst>
              <a:gd name="connsiteX0" fmla="*/ 0 w 142875"/>
              <a:gd name="connsiteY0" fmla="*/ 0 h 190500"/>
              <a:gd name="connsiteX1" fmla="*/ 1905 w 142875"/>
              <a:gd name="connsiteY1" fmla="*/ 41910 h 190500"/>
              <a:gd name="connsiteX2" fmla="*/ 5715 w 142875"/>
              <a:gd name="connsiteY2" fmla="*/ 53340 h 190500"/>
              <a:gd name="connsiteX3" fmla="*/ 9525 w 142875"/>
              <a:gd name="connsiteY3" fmla="*/ 74295 h 190500"/>
              <a:gd name="connsiteX4" fmla="*/ 11430 w 142875"/>
              <a:gd name="connsiteY4" fmla="*/ 85725 h 190500"/>
              <a:gd name="connsiteX5" fmla="*/ 15240 w 142875"/>
              <a:gd name="connsiteY5" fmla="*/ 97155 h 190500"/>
              <a:gd name="connsiteX6" fmla="*/ 17145 w 142875"/>
              <a:gd name="connsiteY6" fmla="*/ 104775 h 190500"/>
              <a:gd name="connsiteX7" fmla="*/ 20955 w 142875"/>
              <a:gd name="connsiteY7" fmla="*/ 118110 h 190500"/>
              <a:gd name="connsiteX8" fmla="*/ 22860 w 142875"/>
              <a:gd name="connsiteY8" fmla="*/ 127635 h 190500"/>
              <a:gd name="connsiteX9" fmla="*/ 26670 w 142875"/>
              <a:gd name="connsiteY9" fmla="*/ 139065 h 190500"/>
              <a:gd name="connsiteX10" fmla="*/ 36195 w 142875"/>
              <a:gd name="connsiteY10" fmla="*/ 156210 h 190500"/>
              <a:gd name="connsiteX11" fmla="*/ 47625 w 142875"/>
              <a:gd name="connsiteY11" fmla="*/ 163830 h 190500"/>
              <a:gd name="connsiteX12" fmla="*/ 53340 w 142875"/>
              <a:gd name="connsiteY12" fmla="*/ 165735 h 190500"/>
              <a:gd name="connsiteX13" fmla="*/ 64770 w 142875"/>
              <a:gd name="connsiteY13" fmla="*/ 173355 h 190500"/>
              <a:gd name="connsiteX14" fmla="*/ 93345 w 142875"/>
              <a:gd name="connsiteY14" fmla="*/ 182880 h 190500"/>
              <a:gd name="connsiteX15" fmla="*/ 99060 w 142875"/>
              <a:gd name="connsiteY15" fmla="*/ 184785 h 190500"/>
              <a:gd name="connsiteX16" fmla="*/ 104775 w 142875"/>
              <a:gd name="connsiteY16" fmla="*/ 186690 h 190500"/>
              <a:gd name="connsiteX17" fmla="*/ 112395 w 142875"/>
              <a:gd name="connsiteY17" fmla="*/ 188595 h 190500"/>
              <a:gd name="connsiteX18" fmla="*/ 142875 w 142875"/>
              <a:gd name="connsiteY18" fmla="*/ 19050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2875" h="190500">
                <a:moveTo>
                  <a:pt x="0" y="0"/>
                </a:moveTo>
                <a:cubicBezTo>
                  <a:pt x="635" y="13970"/>
                  <a:pt x="415" y="28005"/>
                  <a:pt x="1905" y="41910"/>
                </a:cubicBezTo>
                <a:cubicBezTo>
                  <a:pt x="2333" y="45903"/>
                  <a:pt x="5055" y="49379"/>
                  <a:pt x="5715" y="53340"/>
                </a:cubicBezTo>
                <a:cubicBezTo>
                  <a:pt x="11328" y="87021"/>
                  <a:pt x="4200" y="45007"/>
                  <a:pt x="9525" y="74295"/>
                </a:cubicBezTo>
                <a:cubicBezTo>
                  <a:pt x="10216" y="78095"/>
                  <a:pt x="10493" y="81978"/>
                  <a:pt x="11430" y="85725"/>
                </a:cubicBezTo>
                <a:cubicBezTo>
                  <a:pt x="12404" y="89621"/>
                  <a:pt x="14266" y="93259"/>
                  <a:pt x="15240" y="97155"/>
                </a:cubicBezTo>
                <a:cubicBezTo>
                  <a:pt x="15875" y="99695"/>
                  <a:pt x="16426" y="102258"/>
                  <a:pt x="17145" y="104775"/>
                </a:cubicBezTo>
                <a:cubicBezTo>
                  <a:pt x="20327" y="115912"/>
                  <a:pt x="17977" y="104710"/>
                  <a:pt x="20955" y="118110"/>
                </a:cubicBezTo>
                <a:cubicBezTo>
                  <a:pt x="21657" y="121271"/>
                  <a:pt x="22008" y="124511"/>
                  <a:pt x="22860" y="127635"/>
                </a:cubicBezTo>
                <a:cubicBezTo>
                  <a:pt x="23917" y="131510"/>
                  <a:pt x="25400" y="135255"/>
                  <a:pt x="26670" y="139065"/>
                </a:cubicBezTo>
                <a:cubicBezTo>
                  <a:pt x="28655" y="145020"/>
                  <a:pt x="30580" y="152467"/>
                  <a:pt x="36195" y="156210"/>
                </a:cubicBezTo>
                <a:cubicBezTo>
                  <a:pt x="40005" y="158750"/>
                  <a:pt x="43281" y="162382"/>
                  <a:pt x="47625" y="163830"/>
                </a:cubicBezTo>
                <a:cubicBezTo>
                  <a:pt x="49530" y="164465"/>
                  <a:pt x="51585" y="164760"/>
                  <a:pt x="53340" y="165735"/>
                </a:cubicBezTo>
                <a:cubicBezTo>
                  <a:pt x="57343" y="167959"/>
                  <a:pt x="60426" y="171907"/>
                  <a:pt x="64770" y="173355"/>
                </a:cubicBezTo>
                <a:lnTo>
                  <a:pt x="93345" y="182880"/>
                </a:lnTo>
                <a:lnTo>
                  <a:pt x="99060" y="184785"/>
                </a:lnTo>
                <a:cubicBezTo>
                  <a:pt x="100965" y="185420"/>
                  <a:pt x="102827" y="186203"/>
                  <a:pt x="104775" y="186690"/>
                </a:cubicBezTo>
                <a:cubicBezTo>
                  <a:pt x="107315" y="187325"/>
                  <a:pt x="109793" y="188306"/>
                  <a:pt x="112395" y="188595"/>
                </a:cubicBezTo>
                <a:cubicBezTo>
                  <a:pt x="130354" y="190590"/>
                  <a:pt x="131574" y="190500"/>
                  <a:pt x="142875" y="190500"/>
                </a:cubicBezTo>
              </a:path>
            </a:pathLst>
          </a:cu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连接符 48"/>
          <p:cNvCxnSpPr/>
          <p:nvPr/>
        </p:nvCxnSpPr>
        <p:spPr>
          <a:xfrm>
            <a:off x="1791855" y="5079999"/>
            <a:ext cx="1705725" cy="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任意多边形 49"/>
          <p:cNvSpPr/>
          <p:nvPr/>
        </p:nvSpPr>
        <p:spPr>
          <a:xfrm>
            <a:off x="4234815" y="5198745"/>
            <a:ext cx="156210" cy="120015"/>
          </a:xfrm>
          <a:custGeom>
            <a:avLst/>
            <a:gdLst>
              <a:gd name="connsiteX0" fmla="*/ 0 w 156210"/>
              <a:gd name="connsiteY0" fmla="*/ 0 h 120015"/>
              <a:gd name="connsiteX1" fmla="*/ 70485 w 156210"/>
              <a:gd name="connsiteY1" fmla="*/ 3810 h 120015"/>
              <a:gd name="connsiteX2" fmla="*/ 81915 w 156210"/>
              <a:gd name="connsiteY2" fmla="*/ 7620 h 120015"/>
              <a:gd name="connsiteX3" fmla="*/ 87630 w 156210"/>
              <a:gd name="connsiteY3" fmla="*/ 9525 h 120015"/>
              <a:gd name="connsiteX4" fmla="*/ 93345 w 156210"/>
              <a:gd name="connsiteY4" fmla="*/ 11430 h 120015"/>
              <a:gd name="connsiteX5" fmla="*/ 99060 w 156210"/>
              <a:gd name="connsiteY5" fmla="*/ 13335 h 120015"/>
              <a:gd name="connsiteX6" fmla="*/ 104775 w 156210"/>
              <a:gd name="connsiteY6" fmla="*/ 17145 h 120015"/>
              <a:gd name="connsiteX7" fmla="*/ 110490 w 156210"/>
              <a:gd name="connsiteY7" fmla="*/ 19050 h 120015"/>
              <a:gd name="connsiteX8" fmla="*/ 121920 w 156210"/>
              <a:gd name="connsiteY8" fmla="*/ 26670 h 120015"/>
              <a:gd name="connsiteX9" fmla="*/ 127635 w 156210"/>
              <a:gd name="connsiteY9" fmla="*/ 30480 h 120015"/>
              <a:gd name="connsiteX10" fmla="*/ 131445 w 156210"/>
              <a:gd name="connsiteY10" fmla="*/ 36195 h 120015"/>
              <a:gd name="connsiteX11" fmla="*/ 137160 w 156210"/>
              <a:gd name="connsiteY11" fmla="*/ 41910 h 120015"/>
              <a:gd name="connsiteX12" fmla="*/ 140970 w 156210"/>
              <a:gd name="connsiteY12" fmla="*/ 53340 h 120015"/>
              <a:gd name="connsiteX13" fmla="*/ 146685 w 156210"/>
              <a:gd name="connsiteY13" fmla="*/ 70485 h 120015"/>
              <a:gd name="connsiteX14" fmla="*/ 152400 w 156210"/>
              <a:gd name="connsiteY14" fmla="*/ 87630 h 120015"/>
              <a:gd name="connsiteX15" fmla="*/ 154305 w 156210"/>
              <a:gd name="connsiteY15" fmla="*/ 93345 h 120015"/>
              <a:gd name="connsiteX16" fmla="*/ 156210 w 156210"/>
              <a:gd name="connsiteY16" fmla="*/ 120015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6210" h="120015">
                <a:moveTo>
                  <a:pt x="0" y="0"/>
                </a:moveTo>
                <a:cubicBezTo>
                  <a:pt x="446" y="15"/>
                  <a:pt x="53608" y="194"/>
                  <a:pt x="70485" y="3810"/>
                </a:cubicBezTo>
                <a:cubicBezTo>
                  <a:pt x="74412" y="4651"/>
                  <a:pt x="78105" y="6350"/>
                  <a:pt x="81915" y="7620"/>
                </a:cubicBezTo>
                <a:lnTo>
                  <a:pt x="87630" y="9525"/>
                </a:lnTo>
                <a:lnTo>
                  <a:pt x="93345" y="11430"/>
                </a:lnTo>
                <a:cubicBezTo>
                  <a:pt x="95250" y="12065"/>
                  <a:pt x="97389" y="12221"/>
                  <a:pt x="99060" y="13335"/>
                </a:cubicBezTo>
                <a:cubicBezTo>
                  <a:pt x="100965" y="14605"/>
                  <a:pt x="102727" y="16121"/>
                  <a:pt x="104775" y="17145"/>
                </a:cubicBezTo>
                <a:cubicBezTo>
                  <a:pt x="106571" y="18043"/>
                  <a:pt x="108735" y="18075"/>
                  <a:pt x="110490" y="19050"/>
                </a:cubicBezTo>
                <a:cubicBezTo>
                  <a:pt x="114493" y="21274"/>
                  <a:pt x="118110" y="24130"/>
                  <a:pt x="121920" y="26670"/>
                </a:cubicBezTo>
                <a:lnTo>
                  <a:pt x="127635" y="30480"/>
                </a:lnTo>
                <a:cubicBezTo>
                  <a:pt x="128905" y="32385"/>
                  <a:pt x="129979" y="34436"/>
                  <a:pt x="131445" y="36195"/>
                </a:cubicBezTo>
                <a:cubicBezTo>
                  <a:pt x="133170" y="38265"/>
                  <a:pt x="135852" y="39555"/>
                  <a:pt x="137160" y="41910"/>
                </a:cubicBezTo>
                <a:cubicBezTo>
                  <a:pt x="139110" y="45421"/>
                  <a:pt x="139700" y="49530"/>
                  <a:pt x="140970" y="53340"/>
                </a:cubicBezTo>
                <a:lnTo>
                  <a:pt x="146685" y="70485"/>
                </a:lnTo>
                <a:lnTo>
                  <a:pt x="152400" y="87630"/>
                </a:lnTo>
                <a:lnTo>
                  <a:pt x="154305" y="93345"/>
                </a:lnTo>
                <a:cubicBezTo>
                  <a:pt x="156315" y="117471"/>
                  <a:pt x="156210" y="108559"/>
                  <a:pt x="156210" y="120015"/>
                </a:cubicBezTo>
              </a:path>
            </a:pathLst>
          </a:cu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768349" y="5387685"/>
            <a:ext cx="4841588" cy="643001"/>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箭头连接符 51"/>
          <p:cNvCxnSpPr/>
          <p:nvPr/>
        </p:nvCxnSpPr>
        <p:spPr>
          <a:xfrm>
            <a:off x="7226667" y="5017553"/>
            <a:ext cx="327991"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9078662" y="5040203"/>
            <a:ext cx="327991"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00219"/>
      </p:ext>
    </p:extLst>
  </p:cSld>
  <p:clrMapOvr>
    <a:masterClrMapping/>
  </p:clrMapOvr>
  <mc:AlternateContent xmlns:mc="http://schemas.openxmlformats.org/markup-compatibility/2006" xmlns:p14="http://schemas.microsoft.com/office/powerpoint/2010/main">
    <mc:Choice Requires="p14">
      <p:transition spd="slow" p14:dur="2000" advTm="10052"/>
    </mc:Choice>
    <mc:Fallback xmlns="">
      <p:transition spd="slow" advTm="1005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par>
                          <p:cTn id="11" fill="hold">
                            <p:stCondLst>
                              <p:cond delay="500"/>
                            </p:stCondLst>
                            <p:childTnLst>
                              <p:par>
                                <p:cTn id="12" presetID="26" presetClass="emph" presetSubtype="0" repeatCount="2000" fill="hold" nodeType="afterEffect">
                                  <p:stCondLst>
                                    <p:cond delay="500"/>
                                  </p:stCondLst>
                                  <p:childTnLst>
                                    <p:animEffect transition="out" filter="fade">
                                      <p:cBhvr>
                                        <p:cTn id="13" dur="1000" tmFilter="0, 0; .2, .5; .8, .5; 1, 0"/>
                                        <p:tgtEl>
                                          <p:spTgt spid="25"/>
                                        </p:tgtEl>
                                      </p:cBhvr>
                                    </p:animEffect>
                                    <p:animScale>
                                      <p:cBhvr>
                                        <p:cTn id="14" dur="500" autoRev="1" fill="hold"/>
                                        <p:tgtEl>
                                          <p:spTgt spid="25"/>
                                        </p:tgtEl>
                                      </p:cBhvr>
                                      <p:by x="105000" y="105000"/>
                                    </p:animScale>
                                  </p:childTnLst>
                                </p:cTn>
                              </p:par>
                            </p:childTnLst>
                          </p:cTn>
                        </p:par>
                        <p:par>
                          <p:cTn id="15" fill="hold">
                            <p:stCondLst>
                              <p:cond delay="3000"/>
                            </p:stCondLst>
                            <p:childTnLst>
                              <p:par>
                                <p:cTn id="16" presetID="1" presetClass="exit" presetSubtype="0" fill="hold" grpId="0" nodeType="afterEffect">
                                  <p:stCondLst>
                                    <p:cond delay="0"/>
                                  </p:stCondLst>
                                  <p:childTnLst>
                                    <p:set>
                                      <p:cBhvr>
                                        <p:cTn id="17" dur="1" fill="hold">
                                          <p:stCondLst>
                                            <p:cond delay="0"/>
                                          </p:stCondLst>
                                        </p:cTn>
                                        <p:tgtEl>
                                          <p:spTgt spid="44"/>
                                        </p:tgtEl>
                                        <p:attrNameLst>
                                          <p:attrName>style.visibility</p:attrName>
                                        </p:attrNameLst>
                                      </p:cBhvr>
                                      <p:to>
                                        <p:strVal val="hidden"/>
                                      </p:to>
                                    </p:set>
                                  </p:childTnLst>
                                </p:cTn>
                              </p:par>
                            </p:childTnLst>
                          </p:cTn>
                        </p:par>
                        <p:par>
                          <p:cTn id="18" fill="hold">
                            <p:stCondLst>
                              <p:cond delay="3000"/>
                            </p:stCondLst>
                            <p:childTnLst>
                              <p:par>
                                <p:cTn id="19" presetID="10" presetClass="entr" presetSubtype="0" fill="hold" grpId="0" nodeType="after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childTnLst>
                          </p:cTn>
                        </p:par>
                        <p:par>
                          <p:cTn id="22" fill="hold">
                            <p:stCondLst>
                              <p:cond delay="3500"/>
                            </p:stCondLst>
                            <p:childTnLst>
                              <p:par>
                                <p:cTn id="23" presetID="10" presetClass="exit" presetSubtype="0" fill="hold" nodeType="afterEffect">
                                  <p:stCondLst>
                                    <p:cond delay="1000"/>
                                  </p:stCondLst>
                                  <p:childTnLst>
                                    <p:animEffect transition="out" filter="fade">
                                      <p:cBhvr>
                                        <p:cTn id="24" dur="500"/>
                                        <p:tgtEl>
                                          <p:spTgt spid="25"/>
                                        </p:tgtEl>
                                      </p:cBhvr>
                                    </p:animEffect>
                                    <p:set>
                                      <p:cBhvr>
                                        <p:cTn id="25" dur="1" fill="hold">
                                          <p:stCondLst>
                                            <p:cond delay="499"/>
                                          </p:stCondLst>
                                        </p:cTn>
                                        <p:tgtEl>
                                          <p:spTgt spid="25"/>
                                        </p:tgtEl>
                                        <p:attrNameLst>
                                          <p:attrName>style.visibility</p:attrName>
                                        </p:attrNameLst>
                                      </p:cBhvr>
                                      <p:to>
                                        <p:strVal val="hidden"/>
                                      </p:to>
                                    </p:set>
                                  </p:childTnLst>
                                </p:cTn>
                              </p:par>
                            </p:childTnLst>
                          </p:cTn>
                        </p:par>
                        <p:par>
                          <p:cTn id="26" fill="hold">
                            <p:stCondLst>
                              <p:cond delay="5000"/>
                            </p:stCondLst>
                            <p:childTnLst>
                              <p:par>
                                <p:cTn id="27" presetID="1" presetClass="entr" presetSubtype="0" fill="hold" nodeType="after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254760" y="269875"/>
            <a:ext cx="9789160"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Overview of PS</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p:grpSp>
        <p:nvGrpSpPr>
          <p:cNvPr id="5" name="组合 4"/>
          <p:cNvGrpSpPr/>
          <p:nvPr/>
        </p:nvGrpSpPr>
        <p:grpSpPr>
          <a:xfrm>
            <a:off x="527054" y="3590926"/>
            <a:ext cx="5768971" cy="3138190"/>
            <a:chOff x="514354" y="3438526"/>
            <a:chExt cx="5768971" cy="3138190"/>
          </a:xfrm>
        </p:grpSpPr>
        <p:sp>
          <p:nvSpPr>
            <p:cNvPr id="6" name="矩形 5"/>
            <p:cNvSpPr/>
            <p:nvPr/>
          </p:nvSpPr>
          <p:spPr>
            <a:xfrm>
              <a:off x="514354" y="3438526"/>
              <a:ext cx="5768971" cy="31381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flipV="1">
              <a:off x="1372413" y="3724276"/>
              <a:ext cx="0" cy="23907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71655" y="3512931"/>
              <a:ext cx="689612" cy="461665"/>
            </a:xfrm>
            <a:prstGeom prst="rect">
              <a:avLst/>
            </a:prstGeom>
          </p:spPr>
          <p:txBody>
            <a:bodyPr wrap="none">
              <a:spAutoFit/>
            </a:bodyPr>
            <a:lstStyle/>
            <a:p>
              <a:r>
                <a:rPr lang="en-US" altLang="zh-CN" sz="2400" dirty="0" smtClean="0">
                  <a:solidFill>
                    <a:srgbClr val="0000FF"/>
                  </a:solidFill>
                  <a:latin typeface="Calibri" panose="020F0502020204030204" pitchFamily="34" charset="0"/>
                  <a:cs typeface="Calibri" panose="020F0502020204030204" pitchFamily="34" charset="0"/>
                </a:rPr>
                <a:t>Loc.</a:t>
              </a:r>
              <a:endParaRPr lang="zh-CN" altLang="en-US" sz="2400" dirty="0">
                <a:solidFill>
                  <a:srgbClr val="0000FF"/>
                </a:solidFill>
                <a:latin typeface="Calibri" panose="020F0502020204030204" pitchFamily="34" charset="0"/>
                <a:cs typeface="Calibri" panose="020F0502020204030204" pitchFamily="34" charset="0"/>
              </a:endParaRPr>
            </a:p>
          </p:txBody>
        </p:sp>
        <p:sp>
          <p:nvSpPr>
            <p:cNvPr id="9" name="文本框 8"/>
            <p:cNvSpPr txBox="1"/>
            <p:nvPr/>
          </p:nvSpPr>
          <p:spPr>
            <a:xfrm>
              <a:off x="924228" y="4190936"/>
              <a:ext cx="341354" cy="46166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x</a:t>
              </a:r>
              <a:endParaRPr lang="zh-CN" altLang="en-US" sz="2400" dirty="0">
                <a:latin typeface="Arial" panose="020B0604020202020204" pitchFamily="34" charset="0"/>
                <a:cs typeface="Arial" panose="020B0604020202020204" pitchFamily="34" charset="0"/>
              </a:endParaRPr>
            </a:p>
          </p:txBody>
        </p:sp>
        <p:sp>
          <p:nvSpPr>
            <p:cNvPr id="10" name="文本框 9"/>
            <p:cNvSpPr txBox="1"/>
            <p:nvPr/>
          </p:nvSpPr>
          <p:spPr>
            <a:xfrm>
              <a:off x="924228" y="5313965"/>
              <a:ext cx="341354" cy="46166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y</a:t>
              </a:r>
              <a:endParaRPr lang="zh-CN" altLang="en-US" sz="2400" dirty="0">
                <a:latin typeface="Arial" panose="020B0604020202020204" pitchFamily="34" charset="0"/>
                <a:cs typeface="Arial" panose="020B0604020202020204" pitchFamily="34" charset="0"/>
              </a:endParaRPr>
            </a:p>
          </p:txBody>
        </p:sp>
        <p:cxnSp>
          <p:nvCxnSpPr>
            <p:cNvPr id="11" name="直接箭头连接符 10"/>
            <p:cNvCxnSpPr/>
            <p:nvPr/>
          </p:nvCxnSpPr>
          <p:spPr>
            <a:xfrm>
              <a:off x="1363177" y="6115050"/>
              <a:ext cx="423406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矩形 11"/>
            <p:cNvSpPr/>
            <p:nvPr/>
          </p:nvSpPr>
          <p:spPr>
            <a:xfrm>
              <a:off x="4544559" y="6096000"/>
              <a:ext cx="1575239" cy="461665"/>
            </a:xfrm>
            <a:prstGeom prst="rect">
              <a:avLst/>
            </a:prstGeom>
          </p:spPr>
          <p:txBody>
            <a:bodyPr wrap="none">
              <a:spAutoFit/>
            </a:bodyPr>
            <a:lstStyle/>
            <a:p>
              <a:r>
                <a:rPr lang="en-US" altLang="zh-CN" sz="2400" dirty="0" smtClean="0">
                  <a:solidFill>
                    <a:schemeClr val="accent2">
                      <a:lumMod val="75000"/>
                    </a:schemeClr>
                  </a:solidFill>
                  <a:latin typeface="Calibri" panose="020F0502020204030204" pitchFamily="34" charset="0"/>
                  <a:cs typeface="Calibri" panose="020F0502020204030204" pitchFamily="34" charset="0"/>
                </a:rPr>
                <a:t>Timestamp</a:t>
              </a:r>
              <a:endParaRPr lang="zh-CN" altLang="en-US" sz="2400" dirty="0">
                <a:solidFill>
                  <a:schemeClr val="accent2">
                    <a:lumMod val="75000"/>
                  </a:schemeClr>
                </a:solidFill>
                <a:latin typeface="Calibri" panose="020F0502020204030204" pitchFamily="34" charset="0"/>
                <a:cs typeface="Calibri" panose="020F0502020204030204" pitchFamily="34" charset="0"/>
              </a:endParaRPr>
            </a:p>
          </p:txBody>
        </p:sp>
      </p:grpSp>
      <p:sp>
        <p:nvSpPr>
          <p:cNvPr id="13" name="文本框 12"/>
          <p:cNvSpPr txBox="1"/>
          <p:nvPr/>
        </p:nvSpPr>
        <p:spPr>
          <a:xfrm>
            <a:off x="514349" y="1320474"/>
            <a:ext cx="8716710" cy="523220"/>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smtClean="0">
                <a:latin typeface="Calibri" panose="020F0502020204030204" pitchFamily="34" charset="0"/>
                <a:cs typeface="Calibri" panose="020F0502020204030204" pitchFamily="34" charset="0"/>
              </a:rPr>
              <a:t>A thread can </a:t>
            </a:r>
            <a:r>
              <a:rPr lang="en-US" altLang="zh-CN" sz="2800" b="1" dirty="0" smtClean="0">
                <a:latin typeface="Calibri" panose="020F0502020204030204" pitchFamily="34" charset="0"/>
                <a:cs typeface="Calibri" panose="020F0502020204030204" pitchFamily="34" charset="0"/>
              </a:rPr>
              <a:t>promise</a:t>
            </a:r>
            <a:r>
              <a:rPr lang="en-US" altLang="zh-CN" sz="2800" dirty="0" smtClean="0">
                <a:latin typeface="Calibri" panose="020F0502020204030204" pitchFamily="34" charset="0"/>
                <a:cs typeface="Calibri" panose="020F0502020204030204" pitchFamily="34" charset="0"/>
              </a:rPr>
              <a:t> a future write</a:t>
            </a:r>
            <a:endParaRPr lang="zh-CN" altLang="en-US" sz="2800" dirty="0">
              <a:latin typeface="Calibri" panose="020F0502020204030204" pitchFamily="34" charset="0"/>
              <a:cs typeface="Calibri" panose="020F0502020204030204" pitchFamily="34" charset="0"/>
            </a:endParaRPr>
          </a:p>
        </p:txBody>
      </p:sp>
      <p:sp>
        <p:nvSpPr>
          <p:cNvPr id="14" name="文本框 13"/>
          <p:cNvSpPr txBox="1"/>
          <p:nvPr/>
        </p:nvSpPr>
        <p:spPr>
          <a:xfrm>
            <a:off x="768349" y="1834458"/>
            <a:ext cx="8716710" cy="461665"/>
          </a:xfrm>
          <a:prstGeom prst="rect">
            <a:avLst/>
          </a:prstGeom>
          <a:noFill/>
        </p:spPr>
        <p:txBody>
          <a:bodyPr wrap="square" rtlCol="0">
            <a:spAutoFit/>
          </a:bodyPr>
          <a:lstStyle/>
          <a:p>
            <a:pPr marL="285750" indent="-285750">
              <a:buClr>
                <a:schemeClr val="accent1">
                  <a:lumMod val="75000"/>
                </a:schemeClr>
              </a:buClr>
              <a:buFont typeface="Arial" panose="020B0604020202020204" pitchFamily="34" charset="0"/>
              <a:buChar char="•"/>
            </a:pPr>
            <a:r>
              <a:rPr lang="en-US" altLang="zh-CN" sz="2400" dirty="0" smtClean="0">
                <a:latin typeface="Calibri" panose="020F0502020204030204" pitchFamily="34" charset="0"/>
                <a:cs typeface="Calibri" panose="020F0502020204030204" pitchFamily="34" charset="0"/>
              </a:rPr>
              <a:t>Necessary to model the (LB) behavior</a:t>
            </a:r>
            <a:endParaRPr lang="zh-CN" altLang="en-US" sz="2400" dirty="0">
              <a:latin typeface="Calibri" panose="020F0502020204030204" pitchFamily="34" charset="0"/>
              <a:cs typeface="Calibri" panose="020F0502020204030204" pitchFamily="34" charset="0"/>
            </a:endParaRPr>
          </a:p>
        </p:txBody>
      </p:sp>
      <p:grpSp>
        <p:nvGrpSpPr>
          <p:cNvPr id="15" name="组合 14"/>
          <p:cNvGrpSpPr/>
          <p:nvPr/>
        </p:nvGrpSpPr>
        <p:grpSpPr>
          <a:xfrm>
            <a:off x="7208816" y="3590926"/>
            <a:ext cx="4026557" cy="1549298"/>
            <a:chOff x="7217780" y="3594418"/>
            <a:chExt cx="4026557" cy="1549298"/>
          </a:xfrm>
        </p:grpSpPr>
        <p:grpSp>
          <p:nvGrpSpPr>
            <p:cNvPr id="16" name="组合 15"/>
            <p:cNvGrpSpPr/>
            <p:nvPr/>
          </p:nvGrpSpPr>
          <p:grpSpPr>
            <a:xfrm>
              <a:off x="7217780" y="3594418"/>
              <a:ext cx="4026557" cy="1549298"/>
              <a:chOff x="7392842" y="4536847"/>
              <a:chExt cx="4026557" cy="1549298"/>
            </a:xfrm>
          </p:grpSpPr>
          <p:grpSp>
            <p:nvGrpSpPr>
              <p:cNvPr id="19" name="组合 18"/>
              <p:cNvGrpSpPr/>
              <p:nvPr/>
            </p:nvGrpSpPr>
            <p:grpSpPr>
              <a:xfrm>
                <a:off x="7477974" y="5104597"/>
                <a:ext cx="3941425" cy="981548"/>
                <a:chOff x="2679081" y="4478795"/>
                <a:chExt cx="3941425" cy="981548"/>
              </a:xfrm>
            </p:grpSpPr>
            <p:sp>
              <p:nvSpPr>
                <p:cNvPr id="22" name="矩形 21"/>
                <p:cNvSpPr/>
                <p:nvPr/>
              </p:nvSpPr>
              <p:spPr>
                <a:xfrm>
                  <a:off x="2685780" y="4991510"/>
                  <a:ext cx="944489" cy="461665"/>
                </a:xfrm>
                <a:prstGeom prst="rect">
                  <a:avLst/>
                </a:prstGeom>
              </p:spPr>
              <p:txBody>
                <a:bodyPr wrap="none">
                  <a:spAutoFit/>
                </a:bodyPr>
                <a:lstStyle/>
                <a:p>
                  <a:r>
                    <a:rPr lang="en-US" altLang="zh-CN" sz="2400" dirty="0" smtClean="0">
                      <a:latin typeface="Arial" panose="020B0604020202020204" pitchFamily="34" charset="0"/>
                      <a:cs typeface="Arial" panose="020B0604020202020204" pitchFamily="34" charset="0"/>
                    </a:rPr>
                    <a:t>y = 1;</a:t>
                  </a:r>
                  <a:endParaRPr lang="zh-CN" altLang="en-US" sz="24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3" name="矩形 22"/>
                    <p:cNvSpPr/>
                    <p:nvPr/>
                  </p:nvSpPr>
                  <p:spPr>
                    <a:xfrm>
                      <a:off x="2679081" y="4478795"/>
                      <a:ext cx="1020536" cy="461665"/>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cs typeface="Arial" panose="020B0604020202020204" pitchFamily="34" charset="0"/>
                                </a:rPr>
                              </m:ctrlPr>
                            </m:sSubPr>
                            <m:e>
                              <m:r>
                                <a:rPr lang="en-US" altLang="zh-CN" sz="2400" b="0" i="1" smtClean="0">
                                  <a:latin typeface="Cambria Math" panose="02040503050406030204" pitchFamily="18" charset="0"/>
                                  <a:cs typeface="Arial" panose="020B0604020202020204" pitchFamily="34" charset="0"/>
                                </a:rPr>
                                <m:t>𝑟</m:t>
                              </m:r>
                            </m:e>
                            <m:sub>
                              <m:r>
                                <a:rPr lang="en-US" altLang="zh-CN" sz="2400" b="0" i="1" smtClean="0">
                                  <a:latin typeface="Cambria Math" panose="02040503050406030204" pitchFamily="18" charset="0"/>
                                  <a:cs typeface="Arial" panose="020B0604020202020204" pitchFamily="34" charset="0"/>
                                </a:rPr>
                                <m:t>1</m:t>
                              </m:r>
                            </m:sub>
                          </m:sSub>
                        </m:oMath>
                      </a14:m>
                      <a:r>
                        <a:rPr lang="en-US" altLang="zh-CN" sz="2400" dirty="0" smtClean="0">
                          <a:latin typeface="Arial" panose="020B0604020202020204" pitchFamily="34" charset="0"/>
                          <a:cs typeface="Arial" panose="020B0604020202020204" pitchFamily="34" charset="0"/>
                        </a:rPr>
                        <a:t> = x;</a:t>
                      </a:r>
                      <a:endParaRPr lang="zh-CN" altLang="en-US" sz="2400" dirty="0">
                        <a:latin typeface="Arial" panose="020B0604020202020204" pitchFamily="34" charset="0"/>
                        <a:cs typeface="Arial" panose="020B0604020202020204" pitchFamily="34" charset="0"/>
                      </a:endParaRPr>
                    </a:p>
                  </p:txBody>
                </p:sp>
              </mc:Choice>
              <mc:Fallback xmlns="">
                <p:sp>
                  <p:nvSpPr>
                    <p:cNvPr id="22" name="矩形 21"/>
                    <p:cNvSpPr>
                      <a:spLocks noRot="1" noChangeAspect="1" noMove="1" noResize="1" noEditPoints="1" noAdjustHandles="1" noChangeArrowheads="1" noChangeShapeType="1" noTextEdit="1"/>
                    </p:cNvSpPr>
                    <p:nvPr/>
                  </p:nvSpPr>
                  <p:spPr>
                    <a:xfrm>
                      <a:off x="2679081" y="4478795"/>
                      <a:ext cx="1020536" cy="461665"/>
                    </a:xfrm>
                    <a:prstGeom prst="rect">
                      <a:avLst/>
                    </a:prstGeom>
                    <a:blipFill>
                      <a:blip r:embed="rId5"/>
                      <a:stretch>
                        <a:fillRect t="-9211" r="-7738" b="-30263"/>
                      </a:stretch>
                    </a:blipFill>
                  </p:spPr>
                  <p:txBody>
                    <a:bodyPr/>
                    <a:lstStyle/>
                    <a:p>
                      <a:r>
                        <a:rPr lang="zh-CN" altLang="en-US">
                          <a:noFill/>
                        </a:rPr>
                        <a:t> </a:t>
                      </a:r>
                    </a:p>
                  </p:txBody>
                </p:sp>
              </mc:Fallback>
            </mc:AlternateContent>
            <p:grpSp>
              <p:nvGrpSpPr>
                <p:cNvPr id="24" name="组合 23"/>
                <p:cNvGrpSpPr/>
                <p:nvPr/>
              </p:nvGrpSpPr>
              <p:grpSpPr>
                <a:xfrm>
                  <a:off x="4168885" y="4554148"/>
                  <a:ext cx="56341" cy="906195"/>
                  <a:chOff x="4011867" y="4629768"/>
                  <a:chExt cx="56341" cy="906195"/>
                </a:xfrm>
              </p:grpSpPr>
              <p:cxnSp>
                <p:nvCxnSpPr>
                  <p:cNvPr id="28" name="直接连接符 27"/>
                  <p:cNvCxnSpPr/>
                  <p:nvPr/>
                </p:nvCxnSpPr>
                <p:spPr>
                  <a:xfrm>
                    <a:off x="4011867" y="4630421"/>
                    <a:ext cx="0" cy="905542"/>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a:off x="4068208" y="4629768"/>
                    <a:ext cx="0" cy="903655"/>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25" name="矩形 24"/>
                    <p:cNvSpPr/>
                    <p:nvPr/>
                  </p:nvSpPr>
                  <p:spPr>
                    <a:xfrm>
                      <a:off x="4552566" y="4998678"/>
                      <a:ext cx="1027654" cy="461665"/>
                    </a:xfrm>
                    <a:prstGeom prst="rect">
                      <a:avLst/>
                    </a:prstGeom>
                  </p:spPr>
                  <p:txBody>
                    <a:bodyPr wrap="none">
                      <a:spAutoFit/>
                    </a:bodyPr>
                    <a:lstStyle/>
                    <a:p>
                      <a:r>
                        <a:rPr lang="en-US" altLang="zh-CN" sz="2400" dirty="0">
                          <a:latin typeface="Arial" panose="020B0604020202020204" pitchFamily="34" charset="0"/>
                          <a:cs typeface="Arial" panose="020B0604020202020204" pitchFamily="34" charset="0"/>
                        </a:rPr>
                        <a:t>x</a:t>
                      </a:r>
                      <a:r>
                        <a:rPr lang="en-US" altLang="zh-CN" sz="2400" dirty="0" smtClean="0">
                          <a:latin typeface="Arial" panose="020B0604020202020204" pitchFamily="34" charset="0"/>
                          <a:cs typeface="Arial" panose="020B0604020202020204" pitchFamily="34" charset="0"/>
                        </a:rPr>
                        <a:t> = </a:t>
                      </a:r>
                      <a14:m>
                        <m:oMath xmlns:m="http://schemas.openxmlformats.org/officeDocument/2006/math">
                          <m:sSub>
                            <m:sSubPr>
                              <m:ctrlPr>
                                <a:rPr lang="en-US" altLang="zh-CN" sz="2400" i="1" smtClean="0">
                                  <a:latin typeface="Cambria Math" panose="02040503050406030204" pitchFamily="18" charset="0"/>
                                  <a:cs typeface="Arial" panose="020B0604020202020204" pitchFamily="34" charset="0"/>
                                </a:rPr>
                              </m:ctrlPr>
                            </m:sSubPr>
                            <m:e>
                              <m:r>
                                <a:rPr lang="en-US" altLang="zh-CN" sz="2400" b="0" i="1" smtClean="0">
                                  <a:latin typeface="Cambria Math" panose="02040503050406030204" pitchFamily="18" charset="0"/>
                                  <a:cs typeface="Arial" panose="020B0604020202020204" pitchFamily="34" charset="0"/>
                                </a:rPr>
                                <m:t>𝑟</m:t>
                              </m:r>
                            </m:e>
                            <m:sub>
                              <m:r>
                                <a:rPr lang="en-US" altLang="zh-CN" sz="2400" b="0" i="1" smtClean="0">
                                  <a:latin typeface="Cambria Math" panose="02040503050406030204" pitchFamily="18" charset="0"/>
                                  <a:cs typeface="Arial" panose="020B0604020202020204" pitchFamily="34" charset="0"/>
                                </a:rPr>
                                <m:t>2</m:t>
                              </m:r>
                            </m:sub>
                          </m:sSub>
                        </m:oMath>
                      </a14:m>
                      <a:r>
                        <a:rPr lang="en-US" altLang="zh-CN" sz="2400" dirty="0" smtClean="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mc:Choice>
              <mc:Fallback xmlns="">
                <p:sp>
                  <p:nvSpPr>
                    <p:cNvPr id="24" name="矩形 23"/>
                    <p:cNvSpPr>
                      <a:spLocks noRot="1" noChangeAspect="1" noMove="1" noResize="1" noEditPoints="1" noAdjustHandles="1" noChangeArrowheads="1" noChangeShapeType="1" noTextEdit="1"/>
                    </p:cNvSpPr>
                    <p:nvPr/>
                  </p:nvSpPr>
                  <p:spPr>
                    <a:xfrm>
                      <a:off x="4552566" y="4998678"/>
                      <a:ext cx="1027654" cy="461665"/>
                    </a:xfrm>
                    <a:prstGeom prst="rect">
                      <a:avLst/>
                    </a:prstGeom>
                    <a:blipFill>
                      <a:blip r:embed="rId6"/>
                      <a:stretch>
                        <a:fillRect l="-9524" t="-9211" r="-8333"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4552566" y="4478795"/>
                      <a:ext cx="1027654" cy="461665"/>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cs typeface="Arial" panose="020B0604020202020204" pitchFamily="34" charset="0"/>
                                </a:rPr>
                              </m:ctrlPr>
                            </m:sSubPr>
                            <m:e>
                              <m:r>
                                <a:rPr lang="en-US" altLang="zh-CN" sz="2400" b="0" i="1" smtClean="0">
                                  <a:latin typeface="Cambria Math" panose="02040503050406030204" pitchFamily="18" charset="0"/>
                                  <a:cs typeface="Arial" panose="020B0604020202020204" pitchFamily="34" charset="0"/>
                                </a:rPr>
                                <m:t>𝑟</m:t>
                              </m:r>
                            </m:e>
                            <m:sub>
                              <m:r>
                                <a:rPr lang="en-US" altLang="zh-CN" sz="2400" b="0" i="1" smtClean="0">
                                  <a:latin typeface="Cambria Math" panose="02040503050406030204" pitchFamily="18" charset="0"/>
                                  <a:cs typeface="Arial" panose="020B0604020202020204" pitchFamily="34" charset="0"/>
                                </a:rPr>
                                <m:t>2</m:t>
                              </m:r>
                            </m:sub>
                          </m:sSub>
                        </m:oMath>
                      </a14:m>
                      <a:r>
                        <a:rPr lang="en-US" altLang="zh-CN" sz="2400" dirty="0" smtClean="0">
                          <a:latin typeface="Arial" panose="020B0604020202020204" pitchFamily="34" charset="0"/>
                          <a:cs typeface="Arial" panose="020B0604020202020204" pitchFamily="34" charset="0"/>
                        </a:rPr>
                        <a:t> = y;</a:t>
                      </a:r>
                      <a:endParaRPr lang="zh-CN" altLang="en-US" sz="2400" dirty="0">
                        <a:latin typeface="Arial" panose="020B0604020202020204" pitchFamily="34" charset="0"/>
                        <a:cs typeface="Arial" panose="020B0604020202020204" pitchFamily="34" charset="0"/>
                      </a:endParaRPr>
                    </a:p>
                  </p:txBody>
                </p:sp>
              </mc:Choice>
              <mc:Fallback xmlns="">
                <p:sp>
                  <p:nvSpPr>
                    <p:cNvPr id="25" name="矩形 24"/>
                    <p:cNvSpPr>
                      <a:spLocks noRot="1" noChangeAspect="1" noMove="1" noResize="1" noEditPoints="1" noAdjustHandles="1" noChangeArrowheads="1" noChangeShapeType="1" noTextEdit="1"/>
                    </p:cNvSpPr>
                    <p:nvPr/>
                  </p:nvSpPr>
                  <p:spPr>
                    <a:xfrm>
                      <a:off x="4552566" y="4478795"/>
                      <a:ext cx="1027654" cy="461665"/>
                    </a:xfrm>
                    <a:prstGeom prst="rect">
                      <a:avLst/>
                    </a:prstGeom>
                    <a:blipFill>
                      <a:blip r:embed="rId7"/>
                      <a:stretch>
                        <a:fillRect t="-9211" r="-8333" b="-30263"/>
                      </a:stretch>
                    </a:blipFill>
                  </p:spPr>
                  <p:txBody>
                    <a:bodyPr/>
                    <a:lstStyle/>
                    <a:p>
                      <a:r>
                        <a:rPr lang="zh-CN" altLang="en-US">
                          <a:noFill/>
                        </a:rPr>
                        <a:t> </a:t>
                      </a:r>
                    </a:p>
                  </p:txBody>
                </p:sp>
              </mc:Fallback>
            </mc:AlternateContent>
            <p:sp>
              <p:nvSpPr>
                <p:cNvPr id="27" name="文本框 26"/>
                <p:cNvSpPr txBox="1"/>
                <p:nvPr/>
              </p:nvSpPr>
              <p:spPr>
                <a:xfrm>
                  <a:off x="5881915" y="4652314"/>
                  <a:ext cx="738591" cy="461665"/>
                </a:xfrm>
                <a:prstGeom prst="rect">
                  <a:avLst/>
                </a:prstGeom>
                <a:noFill/>
              </p:spPr>
              <p:txBody>
                <a:bodyPr wrap="square" rtlCol="0">
                  <a:spAutoFit/>
                </a:bodyPr>
                <a:lstStyle/>
                <a:p>
                  <a:r>
                    <a:rPr lang="en-US" altLang="zh-CN" sz="2400" dirty="0" smtClean="0"/>
                    <a:t>(LB)</a:t>
                  </a:r>
                  <a:endParaRPr lang="zh-CN" altLang="en-US" sz="2400" dirty="0"/>
                </a:p>
              </p:txBody>
            </p:sp>
          </p:grpSp>
          <mc:AlternateContent xmlns:mc="http://schemas.openxmlformats.org/markup-compatibility/2006" xmlns:a14="http://schemas.microsoft.com/office/drawing/2010/main">
            <mc:Choice Requires="a14">
              <p:sp>
                <p:nvSpPr>
                  <p:cNvPr id="20" name="矩形 19"/>
                  <p:cNvSpPr/>
                  <p:nvPr/>
                </p:nvSpPr>
                <p:spPr>
                  <a:xfrm>
                    <a:off x="7392842" y="4536847"/>
                    <a:ext cx="1233286" cy="400110"/>
                  </a:xfrm>
                  <a:prstGeom prst="rect">
                    <a:avLst/>
                  </a:prstGeom>
                  <a:solidFill>
                    <a:schemeClr val="accent1">
                      <a:lumMod val="20000"/>
                      <a:lumOff val="80000"/>
                    </a:schemeClr>
                  </a:solidFill>
                </p:spPr>
                <p:txBody>
                  <a:bodyPr wrap="none">
                    <a:spAutoFit/>
                  </a:bodyPr>
                  <a:lstStyle/>
                  <a:p>
                    <a:r>
                      <a:rPr lang="en-US" altLang="zh-CN" sz="2000" dirty="0" smtClean="0"/>
                      <a:t>Thread </a:t>
                    </a:r>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t</m:t>
                            </m:r>
                          </m:e>
                          <m:sub>
                            <m:r>
                              <a:rPr lang="en-US" altLang="zh-CN" sz="2000">
                                <a:latin typeface="Cambria Math" panose="02040503050406030204" pitchFamily="18" charset="0"/>
                              </a:rPr>
                              <m:t>1</m:t>
                            </m:r>
                          </m:sub>
                        </m:sSub>
                      </m:oMath>
                    </a14:m>
                    <a:endParaRPr lang="zh-CN" altLang="en-US" sz="2000" dirty="0"/>
                  </a:p>
                </p:txBody>
              </p:sp>
            </mc:Choice>
            <mc:Fallback xmlns="">
              <p:sp>
                <p:nvSpPr>
                  <p:cNvPr id="34" name="矩形 33"/>
                  <p:cNvSpPr>
                    <a:spLocks noRot="1" noChangeAspect="1" noMove="1" noResize="1" noEditPoints="1" noAdjustHandles="1" noChangeArrowheads="1" noChangeShapeType="1" noTextEdit="1"/>
                  </p:cNvSpPr>
                  <p:nvPr/>
                </p:nvSpPr>
                <p:spPr>
                  <a:xfrm>
                    <a:off x="7392842" y="4536847"/>
                    <a:ext cx="1233286" cy="400110"/>
                  </a:xfrm>
                  <a:prstGeom prst="rect">
                    <a:avLst/>
                  </a:prstGeom>
                  <a:blipFill>
                    <a:blip r:embed="rId8"/>
                    <a:stretch>
                      <a:fillRect l="-5446"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9262337" y="4536847"/>
                    <a:ext cx="1233286" cy="400110"/>
                  </a:xfrm>
                  <a:prstGeom prst="rect">
                    <a:avLst/>
                  </a:prstGeom>
                  <a:solidFill>
                    <a:schemeClr val="accent2">
                      <a:lumMod val="20000"/>
                      <a:lumOff val="80000"/>
                    </a:schemeClr>
                  </a:solidFill>
                </p:spPr>
                <p:txBody>
                  <a:bodyPr wrap="none">
                    <a:spAutoFit/>
                  </a:bodyPr>
                  <a:lstStyle/>
                  <a:p>
                    <a:r>
                      <a:rPr lang="en-US" altLang="zh-CN" sz="2000" dirty="0" smtClean="0"/>
                      <a:t>Thread </a:t>
                    </a:r>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t</m:t>
                            </m:r>
                          </m:e>
                          <m:sub>
                            <m:r>
                              <a:rPr lang="en-US" altLang="zh-CN" sz="2000" b="0" i="0" smtClean="0">
                                <a:latin typeface="Cambria Math" panose="02040503050406030204" pitchFamily="18" charset="0"/>
                              </a:rPr>
                              <m:t>2</m:t>
                            </m:r>
                          </m:sub>
                        </m:sSub>
                      </m:oMath>
                    </a14:m>
                    <a:endParaRPr lang="zh-CN" altLang="en-US" sz="2000" dirty="0"/>
                  </a:p>
                </p:txBody>
              </p:sp>
            </mc:Choice>
            <mc:Fallback xmlns="">
              <p:sp>
                <p:nvSpPr>
                  <p:cNvPr id="35" name="矩形 34"/>
                  <p:cNvSpPr>
                    <a:spLocks noRot="1" noChangeAspect="1" noMove="1" noResize="1" noEditPoints="1" noAdjustHandles="1" noChangeArrowheads="1" noChangeShapeType="1" noTextEdit="1"/>
                  </p:cNvSpPr>
                  <p:nvPr/>
                </p:nvSpPr>
                <p:spPr>
                  <a:xfrm>
                    <a:off x="9262337" y="4536847"/>
                    <a:ext cx="1233286" cy="400110"/>
                  </a:xfrm>
                  <a:prstGeom prst="rect">
                    <a:avLst/>
                  </a:prstGeom>
                  <a:blipFill>
                    <a:blip r:embed="rId9"/>
                    <a:stretch>
                      <a:fillRect l="-4926" t="-7576" b="-25758"/>
                    </a:stretch>
                  </a:blipFill>
                </p:spPr>
                <p:txBody>
                  <a:bodyPr/>
                  <a:lstStyle/>
                  <a:p>
                    <a:r>
                      <a:rPr lang="zh-CN" altLang="en-US">
                        <a:noFill/>
                      </a:rPr>
                      <a:t> </a:t>
                    </a:r>
                  </a:p>
                </p:txBody>
              </p:sp>
            </mc:Fallback>
          </mc:AlternateContent>
        </p:grpSp>
        <p:sp>
          <p:nvSpPr>
            <p:cNvPr id="17" name="矩形 16"/>
            <p:cNvSpPr/>
            <p:nvPr/>
          </p:nvSpPr>
          <p:spPr>
            <a:xfrm>
              <a:off x="10064563" y="4228687"/>
              <a:ext cx="611065" cy="461665"/>
            </a:xfrm>
            <a:prstGeom prst="rect">
              <a:avLst/>
            </a:prstGeom>
          </p:spPr>
          <p:txBody>
            <a:bodyPr wrap="none">
              <a:spAutoFit/>
            </a:bodyPr>
            <a:lstStyle/>
            <a:p>
              <a:r>
                <a:rPr lang="en-US" altLang="zh-CN" sz="2400" dirty="0" smtClean="0">
                  <a:solidFill>
                    <a:srgbClr val="0070C0"/>
                  </a:solidFill>
                  <a:latin typeface="Arial" panose="020B0604020202020204" pitchFamily="34" charset="0"/>
                  <a:cs typeface="Arial" panose="020B0604020202020204" pitchFamily="34" charset="0"/>
                </a:rPr>
                <a:t>// 1</a:t>
              </a:r>
              <a:endParaRPr lang="zh-CN" altLang="en-US" sz="2400" dirty="0">
                <a:solidFill>
                  <a:srgbClr val="0070C0"/>
                </a:solidFill>
                <a:latin typeface="Arial" panose="020B0604020202020204" pitchFamily="34" charset="0"/>
                <a:cs typeface="Arial" panose="020B0604020202020204" pitchFamily="34" charset="0"/>
              </a:endParaRPr>
            </a:p>
          </p:txBody>
        </p:sp>
        <p:sp>
          <p:nvSpPr>
            <p:cNvPr id="18" name="矩形 17"/>
            <p:cNvSpPr/>
            <p:nvPr/>
          </p:nvSpPr>
          <p:spPr>
            <a:xfrm>
              <a:off x="8209822" y="4213218"/>
              <a:ext cx="611065" cy="461665"/>
            </a:xfrm>
            <a:prstGeom prst="rect">
              <a:avLst/>
            </a:prstGeom>
          </p:spPr>
          <p:txBody>
            <a:bodyPr wrap="none">
              <a:spAutoFit/>
            </a:bodyPr>
            <a:lstStyle/>
            <a:p>
              <a:r>
                <a:rPr lang="en-US" altLang="zh-CN" sz="2400" dirty="0" smtClean="0">
                  <a:solidFill>
                    <a:srgbClr val="0070C0"/>
                  </a:solidFill>
                  <a:latin typeface="Arial" panose="020B0604020202020204" pitchFamily="34" charset="0"/>
                  <a:cs typeface="Arial" panose="020B0604020202020204" pitchFamily="34" charset="0"/>
                </a:rPr>
                <a:t>// 1</a:t>
              </a:r>
              <a:endParaRPr lang="zh-CN" altLang="en-US" sz="2400" dirty="0">
                <a:solidFill>
                  <a:srgbClr val="0070C0"/>
                </a:solidFill>
                <a:latin typeface="Arial" panose="020B0604020202020204" pitchFamily="34" charset="0"/>
                <a:cs typeface="Arial" panose="020B0604020202020204" pitchFamily="34" charset="0"/>
              </a:endParaRPr>
            </a:p>
          </p:txBody>
        </p:sp>
      </p:grpSp>
      <p:cxnSp>
        <p:nvCxnSpPr>
          <p:cNvPr id="30" name="直接连接符 29"/>
          <p:cNvCxnSpPr/>
          <p:nvPr/>
        </p:nvCxnSpPr>
        <p:spPr>
          <a:xfrm>
            <a:off x="1657350" y="4190303"/>
            <a:ext cx="0" cy="214728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952625" y="4190303"/>
            <a:ext cx="0" cy="214728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1461050" y="4381436"/>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Arial" panose="020B0604020202020204" pitchFamily="34" charset="0"/>
                <a:cs typeface="Arial" panose="020B0604020202020204" pitchFamily="34" charset="0"/>
              </a:rPr>
              <a:t>0</a:t>
            </a:r>
            <a:endParaRPr lang="zh-CN" altLang="en-US" sz="2400" dirty="0"/>
          </a:p>
        </p:txBody>
      </p:sp>
      <p:sp>
        <p:nvSpPr>
          <p:cNvPr id="33" name="圆角矩形 32"/>
          <p:cNvSpPr/>
          <p:nvPr/>
        </p:nvSpPr>
        <p:spPr>
          <a:xfrm>
            <a:off x="1461050" y="5466365"/>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Arial" panose="020B0604020202020204" pitchFamily="34" charset="0"/>
                <a:cs typeface="Arial" panose="020B0604020202020204" pitchFamily="34" charset="0"/>
              </a:rPr>
              <a:t>0</a:t>
            </a:r>
            <a:endParaRPr lang="zh-CN" altLang="en-US" sz="2400" dirty="0"/>
          </a:p>
        </p:txBody>
      </p:sp>
      <mc:AlternateContent xmlns:mc="http://schemas.openxmlformats.org/markup-compatibility/2006" xmlns:a14="http://schemas.microsoft.com/office/drawing/2010/main">
        <mc:Choice Requires="a14">
          <p:sp>
            <p:nvSpPr>
              <p:cNvPr id="34" name="圆角矩形标注 33"/>
              <p:cNvSpPr/>
              <p:nvPr/>
            </p:nvSpPr>
            <p:spPr>
              <a:xfrm>
                <a:off x="873321" y="3259121"/>
                <a:ext cx="1315894" cy="519786"/>
              </a:xfrm>
              <a:prstGeom prst="wedgeRoundRectCallout">
                <a:avLst>
                  <a:gd name="adj1" fmla="val 8511"/>
                  <a:gd name="adj2" fmla="val 137080"/>
                  <a:gd name="adj3" fmla="val 16667"/>
                </a:avLst>
              </a:prstGeom>
              <a:solidFill>
                <a:schemeClr val="accent1">
                  <a:lumMod val="20000"/>
                  <a:lumOff val="80000"/>
                </a:schemeClr>
              </a:solidFill>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m:rPr>
                            <m:sty m:val="p"/>
                          </m:rPr>
                          <a:rPr lang="en-US" altLang="zh-CN" sz="2000">
                            <a:solidFill>
                              <a:schemeClr val="tx1"/>
                            </a:solidFill>
                            <a:latin typeface="Cambria Math" panose="02040503050406030204" pitchFamily="18" charset="0"/>
                          </a:rPr>
                          <m:t>t</m:t>
                        </m:r>
                      </m:e>
                      <m:sub>
                        <m:r>
                          <a:rPr lang="en-US" altLang="zh-CN" sz="2000" i="1">
                            <a:solidFill>
                              <a:schemeClr val="tx1"/>
                            </a:solidFill>
                            <a:latin typeface="Cambria Math" panose="02040503050406030204" pitchFamily="18" charset="0"/>
                          </a:rPr>
                          <m:t>1</m:t>
                        </m:r>
                      </m:sub>
                    </m:sSub>
                  </m:oMath>
                </a14:m>
                <a:r>
                  <a:rPr lang="en-US" altLang="zh-CN" sz="2000" b="1" dirty="0">
                    <a:solidFill>
                      <a:schemeClr val="tx1"/>
                    </a:solidFill>
                    <a:latin typeface="Calibri" panose="020F0502020204030204" pitchFamily="34" charset="0"/>
                    <a:cs typeface="Calibri" panose="020F0502020204030204" pitchFamily="34" charset="0"/>
                  </a:rPr>
                  <a:t>’s view</a:t>
                </a:r>
                <a:endParaRPr lang="zh-CN" altLang="en-US" sz="2000" dirty="0">
                  <a:solidFill>
                    <a:schemeClr val="tx1"/>
                  </a:solidFill>
                  <a:latin typeface="Calibri" panose="020F0502020204030204" pitchFamily="34" charset="0"/>
                  <a:cs typeface="Calibri" panose="020F0502020204030204" pitchFamily="34" charset="0"/>
                </a:endParaRPr>
              </a:p>
            </p:txBody>
          </p:sp>
        </mc:Choice>
        <mc:Fallback xmlns="">
          <p:sp>
            <p:nvSpPr>
              <p:cNvPr id="34" name="圆角矩形标注 33"/>
              <p:cNvSpPr>
                <a:spLocks noRot="1" noChangeAspect="1" noMove="1" noResize="1" noEditPoints="1" noAdjustHandles="1" noChangeArrowheads="1" noChangeShapeType="1" noTextEdit="1"/>
              </p:cNvSpPr>
              <p:nvPr/>
            </p:nvSpPr>
            <p:spPr>
              <a:xfrm>
                <a:off x="873321" y="3259121"/>
                <a:ext cx="1315894" cy="519786"/>
              </a:xfrm>
              <a:prstGeom prst="wedgeRoundRectCallout">
                <a:avLst>
                  <a:gd name="adj1" fmla="val 8511"/>
                  <a:gd name="adj2" fmla="val 137080"/>
                  <a:gd name="adj3" fmla="val 16667"/>
                </a:avLst>
              </a:prstGeom>
              <a:blipFill>
                <a:blip r:embed="rId10"/>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圆角矩形标注 34"/>
              <p:cNvSpPr/>
              <p:nvPr/>
            </p:nvSpPr>
            <p:spPr>
              <a:xfrm>
                <a:off x="2322900" y="3255152"/>
                <a:ext cx="1315894" cy="519786"/>
              </a:xfrm>
              <a:prstGeom prst="wedgeRoundRectCallout">
                <a:avLst>
                  <a:gd name="adj1" fmla="val -73613"/>
                  <a:gd name="adj2" fmla="val 126419"/>
                  <a:gd name="adj3" fmla="val 16667"/>
                </a:avLst>
              </a:prstGeom>
              <a:solidFill>
                <a:schemeClr val="accent2">
                  <a:lumMod val="20000"/>
                  <a:lumOff val="80000"/>
                </a:schemeClr>
              </a:solidFill>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m:rPr>
                            <m:sty m:val="p"/>
                          </m:rPr>
                          <a:rPr lang="en-US" altLang="zh-CN" sz="2000">
                            <a:solidFill>
                              <a:schemeClr val="tx1"/>
                            </a:solidFill>
                            <a:latin typeface="Cambria Math" panose="02040503050406030204" pitchFamily="18" charset="0"/>
                          </a:rPr>
                          <m:t>t</m:t>
                        </m:r>
                      </m:e>
                      <m:sub>
                        <m:r>
                          <a:rPr lang="en-US" altLang="zh-CN" sz="2000" b="0" i="1" smtClean="0">
                            <a:solidFill>
                              <a:schemeClr val="tx1"/>
                            </a:solidFill>
                            <a:latin typeface="Cambria Math" panose="02040503050406030204" pitchFamily="18" charset="0"/>
                          </a:rPr>
                          <m:t>2</m:t>
                        </m:r>
                      </m:sub>
                    </m:sSub>
                  </m:oMath>
                </a14:m>
                <a:r>
                  <a:rPr lang="en-US" altLang="zh-CN" sz="2000" b="1" dirty="0">
                    <a:solidFill>
                      <a:schemeClr val="tx1"/>
                    </a:solidFill>
                    <a:latin typeface="Calibri" panose="020F0502020204030204" pitchFamily="34" charset="0"/>
                    <a:cs typeface="Calibri" panose="020F0502020204030204" pitchFamily="34" charset="0"/>
                  </a:rPr>
                  <a:t>’s view</a:t>
                </a:r>
                <a:endParaRPr lang="zh-CN" altLang="en-US" sz="2000" dirty="0">
                  <a:solidFill>
                    <a:schemeClr val="tx1"/>
                  </a:solidFill>
                  <a:latin typeface="Calibri" panose="020F0502020204030204" pitchFamily="34" charset="0"/>
                  <a:cs typeface="Calibri" panose="020F0502020204030204" pitchFamily="34" charset="0"/>
                </a:endParaRPr>
              </a:p>
            </p:txBody>
          </p:sp>
        </mc:Choice>
        <mc:Fallback xmlns="">
          <p:sp>
            <p:nvSpPr>
              <p:cNvPr id="35" name="圆角矩形标注 34"/>
              <p:cNvSpPr>
                <a:spLocks noRot="1" noChangeAspect="1" noMove="1" noResize="1" noEditPoints="1" noAdjustHandles="1" noChangeArrowheads="1" noChangeShapeType="1" noTextEdit="1"/>
              </p:cNvSpPr>
              <p:nvPr/>
            </p:nvSpPr>
            <p:spPr>
              <a:xfrm>
                <a:off x="2322900" y="3255152"/>
                <a:ext cx="1315894" cy="519786"/>
              </a:xfrm>
              <a:prstGeom prst="wedgeRoundRectCallout">
                <a:avLst>
                  <a:gd name="adj1" fmla="val -73613"/>
                  <a:gd name="adj2" fmla="val 126419"/>
                  <a:gd name="adj3" fmla="val 16667"/>
                </a:avLst>
              </a:prstGeom>
              <a:blipFill>
                <a:blip r:embed="rId11"/>
                <a:stretch>
                  <a:fillRect/>
                </a:stretch>
              </a:blipFill>
              <a:ln w="19050">
                <a:solidFill>
                  <a:schemeClr val="tx1"/>
                </a:solidFill>
              </a:ln>
            </p:spPr>
            <p:txBody>
              <a:bodyPr/>
              <a:lstStyle/>
              <a:p>
                <a:r>
                  <a:rPr lang="zh-CN" altLang="en-US">
                    <a:noFill/>
                  </a:rPr>
                  <a:t> </a:t>
                </a:r>
              </a:p>
            </p:txBody>
          </p:sp>
        </mc:Fallback>
      </mc:AlternateContent>
      <p:cxnSp>
        <p:nvCxnSpPr>
          <p:cNvPr id="36" name="直接箭头连接符 35"/>
          <p:cNvCxnSpPr/>
          <p:nvPr/>
        </p:nvCxnSpPr>
        <p:spPr>
          <a:xfrm>
            <a:off x="8917032" y="4177366"/>
            <a:ext cx="327991"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7055797" y="4181660"/>
            <a:ext cx="327991"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3638794" y="5465739"/>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prstClr val="black"/>
                </a:solidFill>
                <a:latin typeface="Arial" panose="020B0604020202020204" pitchFamily="34" charset="0"/>
                <a:cs typeface="Arial" panose="020B0604020202020204" pitchFamily="34" charset="0"/>
              </a:rPr>
              <a:t>1</a:t>
            </a:r>
            <a:endParaRPr lang="zh-CN" altLang="en-US" sz="2400" dirty="0"/>
          </a:p>
        </p:txBody>
      </p:sp>
      <mc:AlternateContent xmlns:mc="http://schemas.openxmlformats.org/markup-compatibility/2006" xmlns:a14="http://schemas.microsoft.com/office/drawing/2010/main">
        <mc:Choice Requires="a14">
          <p:sp>
            <p:nvSpPr>
              <p:cNvPr id="39" name="圆角矩形标注 38"/>
              <p:cNvSpPr/>
              <p:nvPr/>
            </p:nvSpPr>
            <p:spPr>
              <a:xfrm>
                <a:off x="4733708" y="5370987"/>
                <a:ext cx="2405773" cy="605409"/>
              </a:xfrm>
              <a:prstGeom prst="wedgeRoundRectCallout">
                <a:avLst>
                  <a:gd name="adj1" fmla="val -67782"/>
                  <a:gd name="adj2" fmla="val -2265"/>
                  <a:gd name="adj3" fmla="val 16667"/>
                </a:avLst>
              </a:prstGeom>
              <a:solidFill>
                <a:schemeClr val="accent4">
                  <a:lumMod val="20000"/>
                  <a:lumOff val="80000"/>
                </a:schemeClr>
              </a:solidFill>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smtClean="0">
                    <a:solidFill>
                      <a:schemeClr val="tx1"/>
                    </a:solidFill>
                    <a:latin typeface="Calibri" panose="020F0502020204030204" pitchFamily="34" charset="0"/>
                    <a:cs typeface="Calibri" panose="020F0502020204030204" pitchFamily="34" charset="0"/>
                  </a:rPr>
                  <a:t>Promise (</a:t>
                </a:r>
                <a:r>
                  <a:rPr lang="en-US" altLang="zh-CN" sz="2000" dirty="0" smtClean="0">
                    <a:solidFill>
                      <a:schemeClr val="tx1"/>
                    </a:solidFill>
                    <a:latin typeface="Arial" panose="020B0604020202020204" pitchFamily="34" charset="0"/>
                    <a:cs typeface="Arial" panose="020B0604020202020204" pitchFamily="34" charset="0"/>
                  </a:rPr>
                  <a:t>y = 1</a:t>
                </a:r>
                <a:r>
                  <a:rPr lang="en-US" altLang="zh-CN" sz="2000" dirty="0" smtClean="0">
                    <a:solidFill>
                      <a:schemeClr val="tx1"/>
                    </a:solidFill>
                    <a:latin typeface="Calibri" panose="020F0502020204030204" pitchFamily="34" charset="0"/>
                    <a:cs typeface="Calibri" panose="020F0502020204030204" pitchFamily="34" charset="0"/>
                  </a:rPr>
                  <a:t>) of </a:t>
                </a:r>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m:rPr>
                            <m:sty m:val="p"/>
                          </m:rPr>
                          <a:rPr lang="en-US" altLang="zh-CN" sz="2000">
                            <a:solidFill>
                              <a:schemeClr val="tx1"/>
                            </a:solidFill>
                            <a:latin typeface="Cambria Math" panose="02040503050406030204" pitchFamily="18" charset="0"/>
                          </a:rPr>
                          <m:t>t</m:t>
                        </m:r>
                      </m:e>
                      <m:sub>
                        <m:r>
                          <a:rPr lang="en-US" altLang="zh-CN" sz="2000">
                            <a:solidFill>
                              <a:schemeClr val="tx1"/>
                            </a:solidFill>
                            <a:latin typeface="Cambria Math" panose="02040503050406030204" pitchFamily="18" charset="0"/>
                          </a:rPr>
                          <m:t>1</m:t>
                        </m:r>
                      </m:sub>
                    </m:sSub>
                  </m:oMath>
                </a14:m>
                <a:r>
                  <a:rPr lang="en-US" altLang="zh-CN" dirty="0" smtClean="0">
                    <a:solidFill>
                      <a:schemeClr val="tx1"/>
                    </a:solidFill>
                  </a:rPr>
                  <a:t> </a:t>
                </a:r>
                <a:endParaRPr lang="zh-CN" altLang="en-US" dirty="0">
                  <a:solidFill>
                    <a:schemeClr val="tx1"/>
                  </a:solidFill>
                </a:endParaRPr>
              </a:p>
            </p:txBody>
          </p:sp>
        </mc:Choice>
        <mc:Fallback xmlns="">
          <p:sp>
            <p:nvSpPr>
              <p:cNvPr id="39" name="圆角矩形标注 38"/>
              <p:cNvSpPr>
                <a:spLocks noRot="1" noChangeAspect="1" noMove="1" noResize="1" noEditPoints="1" noAdjustHandles="1" noChangeArrowheads="1" noChangeShapeType="1" noTextEdit="1"/>
              </p:cNvSpPr>
              <p:nvPr/>
            </p:nvSpPr>
            <p:spPr>
              <a:xfrm>
                <a:off x="4733708" y="5370987"/>
                <a:ext cx="2405773" cy="605409"/>
              </a:xfrm>
              <a:prstGeom prst="wedgeRoundRectCallout">
                <a:avLst>
                  <a:gd name="adj1" fmla="val -67782"/>
                  <a:gd name="adj2" fmla="val -2265"/>
                  <a:gd name="adj3" fmla="val 16667"/>
                </a:avLst>
              </a:prstGeom>
              <a:blipFill>
                <a:blip r:embed="rId12"/>
                <a:stretch>
                  <a:fillRect/>
                </a:stretch>
              </a:blipFill>
              <a:ln w="19050">
                <a:solidFill>
                  <a:schemeClr val="tx1"/>
                </a:solidFill>
              </a:ln>
            </p:spPr>
            <p:txBody>
              <a:bodyPr/>
              <a:lstStyle/>
              <a:p>
                <a:r>
                  <a:rPr lang="zh-CN" altLang="en-US">
                    <a:noFill/>
                  </a:rPr>
                  <a:t> </a:t>
                </a:r>
              </a:p>
            </p:txBody>
          </p:sp>
        </mc:Fallback>
      </mc:AlternateContent>
      <p:sp>
        <p:nvSpPr>
          <p:cNvPr id="40" name="圆角矩形 39"/>
          <p:cNvSpPr/>
          <p:nvPr/>
        </p:nvSpPr>
        <p:spPr>
          <a:xfrm>
            <a:off x="7229028" y="4722441"/>
            <a:ext cx="1091285" cy="412602"/>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558079983"/>
      </p:ext>
    </p:extLst>
  </p:cSld>
  <p:clrMapOvr>
    <a:masterClrMapping/>
  </p:clrMapOvr>
  <mc:AlternateContent xmlns:mc="http://schemas.openxmlformats.org/markup-compatibility/2006" xmlns:p14="http://schemas.microsoft.com/office/powerpoint/2010/main">
    <mc:Choice Requires="p14">
      <p:transition spd="slow" p14:dur="2000" advTm="21116"/>
    </mc:Choice>
    <mc:Fallback xmlns="">
      <p:transition spd="slow" advTm="211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par>
                                <p:cTn id="15" presetID="10"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6" presetClass="emph" presetSubtype="0" repeatCount="2000" fill="hold" nodeType="clickEffect">
                                  <p:stCondLst>
                                    <p:cond delay="0"/>
                                  </p:stCondLst>
                                  <p:childTnLst>
                                    <p:animEffect transition="out" filter="fade">
                                      <p:cBhvr>
                                        <p:cTn id="33" dur="1000" tmFilter="0, 0; .2, .5; .8, .5; 1, 0"/>
                                        <p:tgtEl>
                                          <p:spTgt spid="37"/>
                                        </p:tgtEl>
                                      </p:cBhvr>
                                    </p:animEffect>
                                    <p:animScale>
                                      <p:cBhvr>
                                        <p:cTn id="34" dur="500" autoRev="1" fill="hold"/>
                                        <p:tgtEl>
                                          <p:spTgt spid="37"/>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500"/>
                                        <p:tgtEl>
                                          <p:spTgt spid="40"/>
                                        </p:tgtEl>
                                      </p:cBhvr>
                                    </p:animEffect>
                                  </p:childTnLst>
                                </p:cTn>
                              </p:par>
                            </p:childTnLst>
                          </p:cTn>
                        </p:par>
                        <p:par>
                          <p:cTn id="40" fill="hold">
                            <p:stCondLst>
                              <p:cond delay="500"/>
                            </p:stCondLst>
                            <p:childTnLst>
                              <p:par>
                                <p:cTn id="41" presetID="10" presetClass="entr" presetSubtype="0" fill="hold" grpId="0" nodeType="afterEffect">
                                  <p:stCondLst>
                                    <p:cond delay="50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1500"/>
                            </p:stCondLst>
                            <p:childTnLst>
                              <p:par>
                                <p:cTn id="45" presetID="1" presetClass="entr" presetSubtype="0"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4" grpId="0" animBg="1"/>
      <p:bldP spid="35" grpId="0" animBg="1"/>
      <p:bldP spid="38" grpId="0" animBg="1"/>
      <p:bldP spid="39" grpId="0" animBg="1"/>
      <p:bldP spid="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254760" y="269875"/>
            <a:ext cx="9789160"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Overview of PS</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p:grpSp>
        <p:nvGrpSpPr>
          <p:cNvPr id="5" name="组合 4"/>
          <p:cNvGrpSpPr/>
          <p:nvPr/>
        </p:nvGrpSpPr>
        <p:grpSpPr>
          <a:xfrm>
            <a:off x="527054" y="3590926"/>
            <a:ext cx="5768971" cy="3138190"/>
            <a:chOff x="514354" y="3438526"/>
            <a:chExt cx="5768971" cy="3138190"/>
          </a:xfrm>
        </p:grpSpPr>
        <p:sp>
          <p:nvSpPr>
            <p:cNvPr id="6" name="矩形 5"/>
            <p:cNvSpPr/>
            <p:nvPr/>
          </p:nvSpPr>
          <p:spPr>
            <a:xfrm>
              <a:off x="514354" y="3438526"/>
              <a:ext cx="5768971" cy="31381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flipV="1">
              <a:off x="1372413" y="3724276"/>
              <a:ext cx="0" cy="23907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71655" y="3512931"/>
              <a:ext cx="689612" cy="461665"/>
            </a:xfrm>
            <a:prstGeom prst="rect">
              <a:avLst/>
            </a:prstGeom>
          </p:spPr>
          <p:txBody>
            <a:bodyPr wrap="none">
              <a:spAutoFit/>
            </a:bodyPr>
            <a:lstStyle/>
            <a:p>
              <a:r>
                <a:rPr lang="en-US" altLang="zh-CN" sz="2400" dirty="0" smtClean="0">
                  <a:solidFill>
                    <a:srgbClr val="0000FF"/>
                  </a:solidFill>
                  <a:latin typeface="Calibri" panose="020F0502020204030204" pitchFamily="34" charset="0"/>
                  <a:cs typeface="Calibri" panose="020F0502020204030204" pitchFamily="34" charset="0"/>
                </a:rPr>
                <a:t>Loc.</a:t>
              </a:r>
              <a:endParaRPr lang="zh-CN" altLang="en-US" sz="2400" dirty="0">
                <a:solidFill>
                  <a:srgbClr val="0000FF"/>
                </a:solidFill>
                <a:latin typeface="Calibri" panose="020F0502020204030204" pitchFamily="34" charset="0"/>
                <a:cs typeface="Calibri" panose="020F0502020204030204" pitchFamily="34" charset="0"/>
              </a:endParaRPr>
            </a:p>
          </p:txBody>
        </p:sp>
        <p:sp>
          <p:nvSpPr>
            <p:cNvPr id="9" name="文本框 8"/>
            <p:cNvSpPr txBox="1"/>
            <p:nvPr/>
          </p:nvSpPr>
          <p:spPr>
            <a:xfrm>
              <a:off x="924228" y="4190936"/>
              <a:ext cx="341354" cy="46166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x</a:t>
              </a:r>
              <a:endParaRPr lang="zh-CN" altLang="en-US" sz="2400" dirty="0">
                <a:latin typeface="Arial" panose="020B0604020202020204" pitchFamily="34" charset="0"/>
                <a:cs typeface="Arial" panose="020B0604020202020204" pitchFamily="34" charset="0"/>
              </a:endParaRPr>
            </a:p>
          </p:txBody>
        </p:sp>
        <p:sp>
          <p:nvSpPr>
            <p:cNvPr id="10" name="文本框 9"/>
            <p:cNvSpPr txBox="1"/>
            <p:nvPr/>
          </p:nvSpPr>
          <p:spPr>
            <a:xfrm>
              <a:off x="924228" y="5313965"/>
              <a:ext cx="341354" cy="46166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y</a:t>
              </a:r>
              <a:endParaRPr lang="zh-CN" altLang="en-US" sz="2400" dirty="0">
                <a:latin typeface="Arial" panose="020B0604020202020204" pitchFamily="34" charset="0"/>
                <a:cs typeface="Arial" panose="020B0604020202020204" pitchFamily="34" charset="0"/>
              </a:endParaRPr>
            </a:p>
          </p:txBody>
        </p:sp>
        <p:cxnSp>
          <p:nvCxnSpPr>
            <p:cNvPr id="11" name="直接箭头连接符 10"/>
            <p:cNvCxnSpPr/>
            <p:nvPr/>
          </p:nvCxnSpPr>
          <p:spPr>
            <a:xfrm>
              <a:off x="1363177" y="6115050"/>
              <a:ext cx="423406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矩形 11"/>
            <p:cNvSpPr/>
            <p:nvPr/>
          </p:nvSpPr>
          <p:spPr>
            <a:xfrm>
              <a:off x="4544559" y="6096000"/>
              <a:ext cx="1575239" cy="461665"/>
            </a:xfrm>
            <a:prstGeom prst="rect">
              <a:avLst/>
            </a:prstGeom>
          </p:spPr>
          <p:txBody>
            <a:bodyPr wrap="none">
              <a:spAutoFit/>
            </a:bodyPr>
            <a:lstStyle/>
            <a:p>
              <a:r>
                <a:rPr lang="en-US" altLang="zh-CN" sz="2400" dirty="0" smtClean="0">
                  <a:solidFill>
                    <a:schemeClr val="accent2">
                      <a:lumMod val="75000"/>
                    </a:schemeClr>
                  </a:solidFill>
                  <a:latin typeface="Calibri" panose="020F0502020204030204" pitchFamily="34" charset="0"/>
                  <a:cs typeface="Calibri" panose="020F0502020204030204" pitchFamily="34" charset="0"/>
                </a:rPr>
                <a:t>Timestamp</a:t>
              </a:r>
              <a:endParaRPr lang="zh-CN" altLang="en-US" sz="2400" dirty="0">
                <a:solidFill>
                  <a:schemeClr val="accent2">
                    <a:lumMod val="75000"/>
                  </a:schemeClr>
                </a:solidFill>
                <a:latin typeface="Calibri" panose="020F0502020204030204" pitchFamily="34" charset="0"/>
                <a:cs typeface="Calibri" panose="020F0502020204030204" pitchFamily="34" charset="0"/>
              </a:endParaRPr>
            </a:p>
          </p:txBody>
        </p:sp>
      </p:grpSp>
      <p:sp>
        <p:nvSpPr>
          <p:cNvPr id="13" name="文本框 12"/>
          <p:cNvSpPr txBox="1"/>
          <p:nvPr/>
        </p:nvSpPr>
        <p:spPr>
          <a:xfrm>
            <a:off x="514349" y="1320474"/>
            <a:ext cx="8716710" cy="523220"/>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smtClean="0">
                <a:latin typeface="Calibri" panose="020F0502020204030204" pitchFamily="34" charset="0"/>
                <a:cs typeface="Calibri" panose="020F0502020204030204" pitchFamily="34" charset="0"/>
              </a:rPr>
              <a:t>A thread can </a:t>
            </a:r>
            <a:r>
              <a:rPr lang="en-US" altLang="zh-CN" sz="2800" b="1" dirty="0" smtClean="0">
                <a:latin typeface="Calibri" panose="020F0502020204030204" pitchFamily="34" charset="0"/>
                <a:cs typeface="Calibri" panose="020F0502020204030204" pitchFamily="34" charset="0"/>
              </a:rPr>
              <a:t>promise</a:t>
            </a:r>
            <a:r>
              <a:rPr lang="en-US" altLang="zh-CN" sz="2800" dirty="0" smtClean="0">
                <a:latin typeface="Calibri" panose="020F0502020204030204" pitchFamily="34" charset="0"/>
                <a:cs typeface="Calibri" panose="020F0502020204030204" pitchFamily="34" charset="0"/>
              </a:rPr>
              <a:t> a future write</a:t>
            </a:r>
            <a:endParaRPr lang="zh-CN" altLang="en-US" sz="2800" dirty="0">
              <a:latin typeface="Calibri" panose="020F0502020204030204" pitchFamily="34" charset="0"/>
              <a:cs typeface="Calibri" panose="020F0502020204030204" pitchFamily="34" charset="0"/>
            </a:endParaRPr>
          </a:p>
        </p:txBody>
      </p:sp>
      <p:sp>
        <p:nvSpPr>
          <p:cNvPr id="14" name="文本框 13"/>
          <p:cNvSpPr txBox="1"/>
          <p:nvPr/>
        </p:nvSpPr>
        <p:spPr>
          <a:xfrm>
            <a:off x="768349" y="1834458"/>
            <a:ext cx="8716710" cy="461665"/>
          </a:xfrm>
          <a:prstGeom prst="rect">
            <a:avLst/>
          </a:prstGeom>
          <a:noFill/>
        </p:spPr>
        <p:txBody>
          <a:bodyPr wrap="square" rtlCol="0">
            <a:spAutoFit/>
          </a:bodyPr>
          <a:lstStyle/>
          <a:p>
            <a:pPr marL="285750" indent="-285750">
              <a:buClr>
                <a:schemeClr val="accent1">
                  <a:lumMod val="75000"/>
                </a:schemeClr>
              </a:buClr>
              <a:buFont typeface="Arial" panose="020B0604020202020204" pitchFamily="34" charset="0"/>
              <a:buChar char="•"/>
            </a:pPr>
            <a:r>
              <a:rPr lang="en-US" altLang="zh-CN" sz="2400" dirty="0" smtClean="0">
                <a:latin typeface="Calibri" panose="020F0502020204030204" pitchFamily="34" charset="0"/>
                <a:cs typeface="Calibri" panose="020F0502020204030204" pitchFamily="34" charset="0"/>
              </a:rPr>
              <a:t>Necessary to model the (LB) behavior</a:t>
            </a:r>
            <a:endParaRPr lang="zh-CN" altLang="en-US" sz="2400" dirty="0">
              <a:latin typeface="Calibri" panose="020F0502020204030204" pitchFamily="34" charset="0"/>
              <a:cs typeface="Calibri" panose="020F0502020204030204" pitchFamily="34" charset="0"/>
            </a:endParaRPr>
          </a:p>
        </p:txBody>
      </p:sp>
      <p:grpSp>
        <p:nvGrpSpPr>
          <p:cNvPr id="15" name="组合 14"/>
          <p:cNvGrpSpPr/>
          <p:nvPr/>
        </p:nvGrpSpPr>
        <p:grpSpPr>
          <a:xfrm>
            <a:off x="7208816" y="3590926"/>
            <a:ext cx="4026557" cy="1549298"/>
            <a:chOff x="7217780" y="3594418"/>
            <a:chExt cx="4026557" cy="1549298"/>
          </a:xfrm>
        </p:grpSpPr>
        <p:grpSp>
          <p:nvGrpSpPr>
            <p:cNvPr id="16" name="组合 15"/>
            <p:cNvGrpSpPr/>
            <p:nvPr/>
          </p:nvGrpSpPr>
          <p:grpSpPr>
            <a:xfrm>
              <a:off x="7217780" y="3594418"/>
              <a:ext cx="4026557" cy="1549298"/>
              <a:chOff x="7392842" y="4536847"/>
              <a:chExt cx="4026557" cy="1549298"/>
            </a:xfrm>
          </p:grpSpPr>
          <p:grpSp>
            <p:nvGrpSpPr>
              <p:cNvPr id="19" name="组合 18"/>
              <p:cNvGrpSpPr/>
              <p:nvPr/>
            </p:nvGrpSpPr>
            <p:grpSpPr>
              <a:xfrm>
                <a:off x="7477974" y="5104597"/>
                <a:ext cx="3941425" cy="981548"/>
                <a:chOff x="2679081" y="4478795"/>
                <a:chExt cx="3941425" cy="981548"/>
              </a:xfrm>
            </p:grpSpPr>
            <p:sp>
              <p:nvSpPr>
                <p:cNvPr id="22" name="矩形 21"/>
                <p:cNvSpPr/>
                <p:nvPr/>
              </p:nvSpPr>
              <p:spPr>
                <a:xfrm>
                  <a:off x="2685780" y="4991510"/>
                  <a:ext cx="944489" cy="461665"/>
                </a:xfrm>
                <a:prstGeom prst="rect">
                  <a:avLst/>
                </a:prstGeom>
              </p:spPr>
              <p:txBody>
                <a:bodyPr wrap="none">
                  <a:spAutoFit/>
                </a:bodyPr>
                <a:lstStyle/>
                <a:p>
                  <a:r>
                    <a:rPr lang="en-US" altLang="zh-CN" sz="2400" dirty="0" smtClean="0">
                      <a:latin typeface="Arial" panose="020B0604020202020204" pitchFamily="34" charset="0"/>
                      <a:cs typeface="Arial" panose="020B0604020202020204" pitchFamily="34" charset="0"/>
                    </a:rPr>
                    <a:t>y = 1;</a:t>
                  </a:r>
                  <a:endParaRPr lang="zh-CN" altLang="en-US" sz="24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3" name="矩形 22"/>
                    <p:cNvSpPr/>
                    <p:nvPr/>
                  </p:nvSpPr>
                  <p:spPr>
                    <a:xfrm>
                      <a:off x="2679081" y="4478795"/>
                      <a:ext cx="1020536" cy="461665"/>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cs typeface="Arial" panose="020B0604020202020204" pitchFamily="34" charset="0"/>
                                </a:rPr>
                              </m:ctrlPr>
                            </m:sSubPr>
                            <m:e>
                              <m:r>
                                <a:rPr lang="en-US" altLang="zh-CN" sz="2400" b="0" i="1" smtClean="0">
                                  <a:latin typeface="Cambria Math" panose="02040503050406030204" pitchFamily="18" charset="0"/>
                                  <a:cs typeface="Arial" panose="020B0604020202020204" pitchFamily="34" charset="0"/>
                                </a:rPr>
                                <m:t>𝑟</m:t>
                              </m:r>
                            </m:e>
                            <m:sub>
                              <m:r>
                                <a:rPr lang="en-US" altLang="zh-CN" sz="2400" b="0" i="1" smtClean="0">
                                  <a:latin typeface="Cambria Math" panose="02040503050406030204" pitchFamily="18" charset="0"/>
                                  <a:cs typeface="Arial" panose="020B0604020202020204" pitchFamily="34" charset="0"/>
                                </a:rPr>
                                <m:t>1</m:t>
                              </m:r>
                            </m:sub>
                          </m:sSub>
                        </m:oMath>
                      </a14:m>
                      <a:r>
                        <a:rPr lang="en-US" altLang="zh-CN" sz="2400" dirty="0" smtClean="0">
                          <a:latin typeface="Arial" panose="020B0604020202020204" pitchFamily="34" charset="0"/>
                          <a:cs typeface="Arial" panose="020B0604020202020204" pitchFamily="34" charset="0"/>
                        </a:rPr>
                        <a:t> = x;</a:t>
                      </a:r>
                      <a:endParaRPr lang="zh-CN" altLang="en-US" sz="2400" dirty="0">
                        <a:latin typeface="Arial" panose="020B0604020202020204" pitchFamily="34" charset="0"/>
                        <a:cs typeface="Arial" panose="020B0604020202020204" pitchFamily="34" charset="0"/>
                      </a:endParaRPr>
                    </a:p>
                  </p:txBody>
                </p:sp>
              </mc:Choice>
              <mc:Fallback xmlns="">
                <p:sp>
                  <p:nvSpPr>
                    <p:cNvPr id="22" name="矩形 21"/>
                    <p:cNvSpPr>
                      <a:spLocks noRot="1" noChangeAspect="1" noMove="1" noResize="1" noEditPoints="1" noAdjustHandles="1" noChangeArrowheads="1" noChangeShapeType="1" noTextEdit="1"/>
                    </p:cNvSpPr>
                    <p:nvPr/>
                  </p:nvSpPr>
                  <p:spPr>
                    <a:xfrm>
                      <a:off x="2679081" y="4478795"/>
                      <a:ext cx="1020536" cy="461665"/>
                    </a:xfrm>
                    <a:prstGeom prst="rect">
                      <a:avLst/>
                    </a:prstGeom>
                    <a:blipFill>
                      <a:blip r:embed="rId5"/>
                      <a:stretch>
                        <a:fillRect t="-9211" r="-7738" b="-30263"/>
                      </a:stretch>
                    </a:blipFill>
                  </p:spPr>
                  <p:txBody>
                    <a:bodyPr/>
                    <a:lstStyle/>
                    <a:p>
                      <a:r>
                        <a:rPr lang="zh-CN" altLang="en-US">
                          <a:noFill/>
                        </a:rPr>
                        <a:t> </a:t>
                      </a:r>
                    </a:p>
                  </p:txBody>
                </p:sp>
              </mc:Fallback>
            </mc:AlternateContent>
            <p:grpSp>
              <p:nvGrpSpPr>
                <p:cNvPr id="24" name="组合 23"/>
                <p:cNvGrpSpPr/>
                <p:nvPr/>
              </p:nvGrpSpPr>
              <p:grpSpPr>
                <a:xfrm>
                  <a:off x="4168885" y="4554148"/>
                  <a:ext cx="56341" cy="906195"/>
                  <a:chOff x="4011867" y="4629768"/>
                  <a:chExt cx="56341" cy="906195"/>
                </a:xfrm>
              </p:grpSpPr>
              <p:cxnSp>
                <p:nvCxnSpPr>
                  <p:cNvPr id="28" name="直接连接符 27"/>
                  <p:cNvCxnSpPr/>
                  <p:nvPr/>
                </p:nvCxnSpPr>
                <p:spPr>
                  <a:xfrm>
                    <a:off x="4011867" y="4630421"/>
                    <a:ext cx="0" cy="905542"/>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a:off x="4068208" y="4629768"/>
                    <a:ext cx="0" cy="903655"/>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25" name="矩形 24"/>
                    <p:cNvSpPr/>
                    <p:nvPr/>
                  </p:nvSpPr>
                  <p:spPr>
                    <a:xfrm>
                      <a:off x="4552566" y="4998678"/>
                      <a:ext cx="1027654" cy="461665"/>
                    </a:xfrm>
                    <a:prstGeom prst="rect">
                      <a:avLst/>
                    </a:prstGeom>
                  </p:spPr>
                  <p:txBody>
                    <a:bodyPr wrap="none">
                      <a:spAutoFit/>
                    </a:bodyPr>
                    <a:lstStyle/>
                    <a:p>
                      <a:r>
                        <a:rPr lang="en-US" altLang="zh-CN" sz="2400" dirty="0">
                          <a:latin typeface="Arial" panose="020B0604020202020204" pitchFamily="34" charset="0"/>
                          <a:cs typeface="Arial" panose="020B0604020202020204" pitchFamily="34" charset="0"/>
                        </a:rPr>
                        <a:t>x</a:t>
                      </a:r>
                      <a:r>
                        <a:rPr lang="en-US" altLang="zh-CN" sz="2400" dirty="0" smtClean="0">
                          <a:latin typeface="Arial" panose="020B0604020202020204" pitchFamily="34" charset="0"/>
                          <a:cs typeface="Arial" panose="020B0604020202020204" pitchFamily="34" charset="0"/>
                        </a:rPr>
                        <a:t> = </a:t>
                      </a:r>
                      <a14:m>
                        <m:oMath xmlns:m="http://schemas.openxmlformats.org/officeDocument/2006/math">
                          <m:sSub>
                            <m:sSubPr>
                              <m:ctrlPr>
                                <a:rPr lang="en-US" altLang="zh-CN" sz="2400" i="1" smtClean="0">
                                  <a:latin typeface="Cambria Math" panose="02040503050406030204" pitchFamily="18" charset="0"/>
                                  <a:cs typeface="Arial" panose="020B0604020202020204" pitchFamily="34" charset="0"/>
                                </a:rPr>
                              </m:ctrlPr>
                            </m:sSubPr>
                            <m:e>
                              <m:r>
                                <a:rPr lang="en-US" altLang="zh-CN" sz="2400" b="0" i="1" smtClean="0">
                                  <a:latin typeface="Cambria Math" panose="02040503050406030204" pitchFamily="18" charset="0"/>
                                  <a:cs typeface="Arial" panose="020B0604020202020204" pitchFamily="34" charset="0"/>
                                </a:rPr>
                                <m:t>𝑟</m:t>
                              </m:r>
                            </m:e>
                            <m:sub>
                              <m:r>
                                <a:rPr lang="en-US" altLang="zh-CN" sz="2400" b="0" i="1" smtClean="0">
                                  <a:latin typeface="Cambria Math" panose="02040503050406030204" pitchFamily="18" charset="0"/>
                                  <a:cs typeface="Arial" panose="020B0604020202020204" pitchFamily="34" charset="0"/>
                                </a:rPr>
                                <m:t>2</m:t>
                              </m:r>
                            </m:sub>
                          </m:sSub>
                        </m:oMath>
                      </a14:m>
                      <a:r>
                        <a:rPr lang="en-US" altLang="zh-CN" sz="2400" dirty="0" smtClean="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mc:Choice>
              <mc:Fallback xmlns="">
                <p:sp>
                  <p:nvSpPr>
                    <p:cNvPr id="24" name="矩形 23"/>
                    <p:cNvSpPr>
                      <a:spLocks noRot="1" noChangeAspect="1" noMove="1" noResize="1" noEditPoints="1" noAdjustHandles="1" noChangeArrowheads="1" noChangeShapeType="1" noTextEdit="1"/>
                    </p:cNvSpPr>
                    <p:nvPr/>
                  </p:nvSpPr>
                  <p:spPr>
                    <a:xfrm>
                      <a:off x="4552566" y="4998678"/>
                      <a:ext cx="1027654" cy="461665"/>
                    </a:xfrm>
                    <a:prstGeom prst="rect">
                      <a:avLst/>
                    </a:prstGeom>
                    <a:blipFill>
                      <a:blip r:embed="rId6"/>
                      <a:stretch>
                        <a:fillRect l="-9524" t="-9211" r="-8333"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4552566" y="4478795"/>
                      <a:ext cx="1027654" cy="461665"/>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cs typeface="Arial" panose="020B0604020202020204" pitchFamily="34" charset="0"/>
                                </a:rPr>
                              </m:ctrlPr>
                            </m:sSubPr>
                            <m:e>
                              <m:r>
                                <a:rPr lang="en-US" altLang="zh-CN" sz="2400" b="0" i="1" smtClean="0">
                                  <a:latin typeface="Cambria Math" panose="02040503050406030204" pitchFamily="18" charset="0"/>
                                  <a:cs typeface="Arial" panose="020B0604020202020204" pitchFamily="34" charset="0"/>
                                </a:rPr>
                                <m:t>𝑟</m:t>
                              </m:r>
                            </m:e>
                            <m:sub>
                              <m:r>
                                <a:rPr lang="en-US" altLang="zh-CN" sz="2400" b="0" i="1" smtClean="0">
                                  <a:latin typeface="Cambria Math" panose="02040503050406030204" pitchFamily="18" charset="0"/>
                                  <a:cs typeface="Arial" panose="020B0604020202020204" pitchFamily="34" charset="0"/>
                                </a:rPr>
                                <m:t>2</m:t>
                              </m:r>
                            </m:sub>
                          </m:sSub>
                        </m:oMath>
                      </a14:m>
                      <a:r>
                        <a:rPr lang="en-US" altLang="zh-CN" sz="2400" dirty="0" smtClean="0">
                          <a:latin typeface="Arial" panose="020B0604020202020204" pitchFamily="34" charset="0"/>
                          <a:cs typeface="Arial" panose="020B0604020202020204" pitchFamily="34" charset="0"/>
                        </a:rPr>
                        <a:t> = y;</a:t>
                      </a:r>
                      <a:endParaRPr lang="zh-CN" altLang="en-US" sz="2400" dirty="0">
                        <a:latin typeface="Arial" panose="020B0604020202020204" pitchFamily="34" charset="0"/>
                        <a:cs typeface="Arial" panose="020B0604020202020204" pitchFamily="34" charset="0"/>
                      </a:endParaRPr>
                    </a:p>
                  </p:txBody>
                </p:sp>
              </mc:Choice>
              <mc:Fallback xmlns="">
                <p:sp>
                  <p:nvSpPr>
                    <p:cNvPr id="25" name="矩形 24"/>
                    <p:cNvSpPr>
                      <a:spLocks noRot="1" noChangeAspect="1" noMove="1" noResize="1" noEditPoints="1" noAdjustHandles="1" noChangeArrowheads="1" noChangeShapeType="1" noTextEdit="1"/>
                    </p:cNvSpPr>
                    <p:nvPr/>
                  </p:nvSpPr>
                  <p:spPr>
                    <a:xfrm>
                      <a:off x="4552566" y="4478795"/>
                      <a:ext cx="1027654" cy="461665"/>
                    </a:xfrm>
                    <a:prstGeom prst="rect">
                      <a:avLst/>
                    </a:prstGeom>
                    <a:blipFill>
                      <a:blip r:embed="rId7"/>
                      <a:stretch>
                        <a:fillRect t="-9211" r="-8333" b="-30263"/>
                      </a:stretch>
                    </a:blipFill>
                  </p:spPr>
                  <p:txBody>
                    <a:bodyPr/>
                    <a:lstStyle/>
                    <a:p>
                      <a:r>
                        <a:rPr lang="zh-CN" altLang="en-US">
                          <a:noFill/>
                        </a:rPr>
                        <a:t> </a:t>
                      </a:r>
                    </a:p>
                  </p:txBody>
                </p:sp>
              </mc:Fallback>
            </mc:AlternateContent>
            <p:sp>
              <p:nvSpPr>
                <p:cNvPr id="27" name="文本框 26"/>
                <p:cNvSpPr txBox="1"/>
                <p:nvPr/>
              </p:nvSpPr>
              <p:spPr>
                <a:xfrm>
                  <a:off x="5881915" y="4652314"/>
                  <a:ext cx="738591" cy="461665"/>
                </a:xfrm>
                <a:prstGeom prst="rect">
                  <a:avLst/>
                </a:prstGeom>
                <a:noFill/>
              </p:spPr>
              <p:txBody>
                <a:bodyPr wrap="square" rtlCol="0">
                  <a:spAutoFit/>
                </a:bodyPr>
                <a:lstStyle/>
                <a:p>
                  <a:r>
                    <a:rPr lang="en-US" altLang="zh-CN" sz="2400" dirty="0" smtClean="0"/>
                    <a:t>(LB)</a:t>
                  </a:r>
                  <a:endParaRPr lang="zh-CN" altLang="en-US" sz="2400" dirty="0"/>
                </a:p>
              </p:txBody>
            </p:sp>
          </p:grpSp>
          <mc:AlternateContent xmlns:mc="http://schemas.openxmlformats.org/markup-compatibility/2006" xmlns:a14="http://schemas.microsoft.com/office/drawing/2010/main">
            <mc:Choice Requires="a14">
              <p:sp>
                <p:nvSpPr>
                  <p:cNvPr id="20" name="矩形 19"/>
                  <p:cNvSpPr/>
                  <p:nvPr/>
                </p:nvSpPr>
                <p:spPr>
                  <a:xfrm>
                    <a:off x="7392842" y="4536847"/>
                    <a:ext cx="1233286" cy="400110"/>
                  </a:xfrm>
                  <a:prstGeom prst="rect">
                    <a:avLst/>
                  </a:prstGeom>
                  <a:solidFill>
                    <a:schemeClr val="accent1">
                      <a:lumMod val="20000"/>
                      <a:lumOff val="80000"/>
                    </a:schemeClr>
                  </a:solidFill>
                </p:spPr>
                <p:txBody>
                  <a:bodyPr wrap="none">
                    <a:spAutoFit/>
                  </a:bodyPr>
                  <a:lstStyle/>
                  <a:p>
                    <a:r>
                      <a:rPr lang="en-US" altLang="zh-CN" sz="2000" dirty="0" smtClean="0"/>
                      <a:t>Thread </a:t>
                    </a:r>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t</m:t>
                            </m:r>
                          </m:e>
                          <m:sub>
                            <m:r>
                              <a:rPr lang="en-US" altLang="zh-CN" sz="2000">
                                <a:latin typeface="Cambria Math" panose="02040503050406030204" pitchFamily="18" charset="0"/>
                              </a:rPr>
                              <m:t>1</m:t>
                            </m:r>
                          </m:sub>
                        </m:sSub>
                      </m:oMath>
                    </a14:m>
                    <a:endParaRPr lang="zh-CN" altLang="en-US" sz="2000" dirty="0"/>
                  </a:p>
                </p:txBody>
              </p:sp>
            </mc:Choice>
            <mc:Fallback xmlns="">
              <p:sp>
                <p:nvSpPr>
                  <p:cNvPr id="34" name="矩形 33"/>
                  <p:cNvSpPr>
                    <a:spLocks noRot="1" noChangeAspect="1" noMove="1" noResize="1" noEditPoints="1" noAdjustHandles="1" noChangeArrowheads="1" noChangeShapeType="1" noTextEdit="1"/>
                  </p:cNvSpPr>
                  <p:nvPr/>
                </p:nvSpPr>
                <p:spPr>
                  <a:xfrm>
                    <a:off x="7392842" y="4536847"/>
                    <a:ext cx="1233286" cy="400110"/>
                  </a:xfrm>
                  <a:prstGeom prst="rect">
                    <a:avLst/>
                  </a:prstGeom>
                  <a:blipFill>
                    <a:blip r:embed="rId8"/>
                    <a:stretch>
                      <a:fillRect l="-5446"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9262337" y="4536847"/>
                    <a:ext cx="1233286" cy="400110"/>
                  </a:xfrm>
                  <a:prstGeom prst="rect">
                    <a:avLst/>
                  </a:prstGeom>
                  <a:solidFill>
                    <a:schemeClr val="accent2">
                      <a:lumMod val="20000"/>
                      <a:lumOff val="80000"/>
                    </a:schemeClr>
                  </a:solidFill>
                </p:spPr>
                <p:txBody>
                  <a:bodyPr wrap="none">
                    <a:spAutoFit/>
                  </a:bodyPr>
                  <a:lstStyle/>
                  <a:p>
                    <a:r>
                      <a:rPr lang="en-US" altLang="zh-CN" sz="2000" dirty="0" smtClean="0"/>
                      <a:t>Thread </a:t>
                    </a:r>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t</m:t>
                            </m:r>
                          </m:e>
                          <m:sub>
                            <m:r>
                              <a:rPr lang="en-US" altLang="zh-CN" sz="2000" b="0" i="0" smtClean="0">
                                <a:latin typeface="Cambria Math" panose="02040503050406030204" pitchFamily="18" charset="0"/>
                              </a:rPr>
                              <m:t>2</m:t>
                            </m:r>
                          </m:sub>
                        </m:sSub>
                      </m:oMath>
                    </a14:m>
                    <a:endParaRPr lang="zh-CN" altLang="en-US" sz="2000" dirty="0"/>
                  </a:p>
                </p:txBody>
              </p:sp>
            </mc:Choice>
            <mc:Fallback xmlns="">
              <p:sp>
                <p:nvSpPr>
                  <p:cNvPr id="35" name="矩形 34"/>
                  <p:cNvSpPr>
                    <a:spLocks noRot="1" noChangeAspect="1" noMove="1" noResize="1" noEditPoints="1" noAdjustHandles="1" noChangeArrowheads="1" noChangeShapeType="1" noTextEdit="1"/>
                  </p:cNvSpPr>
                  <p:nvPr/>
                </p:nvSpPr>
                <p:spPr>
                  <a:xfrm>
                    <a:off x="9262337" y="4536847"/>
                    <a:ext cx="1233286" cy="400110"/>
                  </a:xfrm>
                  <a:prstGeom prst="rect">
                    <a:avLst/>
                  </a:prstGeom>
                  <a:blipFill>
                    <a:blip r:embed="rId9"/>
                    <a:stretch>
                      <a:fillRect l="-4926" t="-7576" b="-25758"/>
                    </a:stretch>
                  </a:blipFill>
                </p:spPr>
                <p:txBody>
                  <a:bodyPr/>
                  <a:lstStyle/>
                  <a:p>
                    <a:r>
                      <a:rPr lang="zh-CN" altLang="en-US">
                        <a:noFill/>
                      </a:rPr>
                      <a:t> </a:t>
                    </a:r>
                  </a:p>
                </p:txBody>
              </p:sp>
            </mc:Fallback>
          </mc:AlternateContent>
        </p:grpSp>
        <p:sp>
          <p:nvSpPr>
            <p:cNvPr id="17" name="矩形 16"/>
            <p:cNvSpPr/>
            <p:nvPr/>
          </p:nvSpPr>
          <p:spPr>
            <a:xfrm>
              <a:off x="10064563" y="4228687"/>
              <a:ext cx="611065" cy="461665"/>
            </a:xfrm>
            <a:prstGeom prst="rect">
              <a:avLst/>
            </a:prstGeom>
          </p:spPr>
          <p:txBody>
            <a:bodyPr wrap="none">
              <a:spAutoFit/>
            </a:bodyPr>
            <a:lstStyle/>
            <a:p>
              <a:r>
                <a:rPr lang="en-US" altLang="zh-CN" sz="2400" dirty="0" smtClean="0">
                  <a:solidFill>
                    <a:srgbClr val="0070C0"/>
                  </a:solidFill>
                  <a:latin typeface="Arial" panose="020B0604020202020204" pitchFamily="34" charset="0"/>
                  <a:cs typeface="Arial" panose="020B0604020202020204" pitchFamily="34" charset="0"/>
                </a:rPr>
                <a:t>// 1</a:t>
              </a:r>
              <a:endParaRPr lang="zh-CN" altLang="en-US" sz="2400" dirty="0">
                <a:solidFill>
                  <a:srgbClr val="0070C0"/>
                </a:solidFill>
                <a:latin typeface="Arial" panose="020B0604020202020204" pitchFamily="34" charset="0"/>
                <a:cs typeface="Arial" panose="020B0604020202020204" pitchFamily="34" charset="0"/>
              </a:endParaRPr>
            </a:p>
          </p:txBody>
        </p:sp>
        <p:sp>
          <p:nvSpPr>
            <p:cNvPr id="18" name="矩形 17"/>
            <p:cNvSpPr/>
            <p:nvPr/>
          </p:nvSpPr>
          <p:spPr>
            <a:xfrm>
              <a:off x="8209822" y="4213218"/>
              <a:ext cx="611065" cy="461665"/>
            </a:xfrm>
            <a:prstGeom prst="rect">
              <a:avLst/>
            </a:prstGeom>
          </p:spPr>
          <p:txBody>
            <a:bodyPr wrap="none">
              <a:spAutoFit/>
            </a:bodyPr>
            <a:lstStyle/>
            <a:p>
              <a:r>
                <a:rPr lang="en-US" altLang="zh-CN" sz="2400" dirty="0" smtClean="0">
                  <a:solidFill>
                    <a:srgbClr val="0070C0"/>
                  </a:solidFill>
                  <a:latin typeface="Arial" panose="020B0604020202020204" pitchFamily="34" charset="0"/>
                  <a:cs typeface="Arial" panose="020B0604020202020204" pitchFamily="34" charset="0"/>
                </a:rPr>
                <a:t>// 1</a:t>
              </a:r>
              <a:endParaRPr lang="zh-CN" altLang="en-US" sz="2400" dirty="0">
                <a:solidFill>
                  <a:srgbClr val="0070C0"/>
                </a:solidFill>
                <a:latin typeface="Arial" panose="020B0604020202020204" pitchFamily="34" charset="0"/>
                <a:cs typeface="Arial" panose="020B0604020202020204" pitchFamily="34" charset="0"/>
              </a:endParaRPr>
            </a:p>
          </p:txBody>
        </p:sp>
      </p:grpSp>
      <p:cxnSp>
        <p:nvCxnSpPr>
          <p:cNvPr id="30" name="直接连接符 29"/>
          <p:cNvCxnSpPr/>
          <p:nvPr/>
        </p:nvCxnSpPr>
        <p:spPr>
          <a:xfrm>
            <a:off x="1657350" y="4190303"/>
            <a:ext cx="0" cy="214728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952625" y="4190303"/>
            <a:ext cx="0" cy="214728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1461050" y="4381436"/>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Arial" panose="020B0604020202020204" pitchFamily="34" charset="0"/>
                <a:cs typeface="Arial" panose="020B0604020202020204" pitchFamily="34" charset="0"/>
              </a:rPr>
              <a:t>0</a:t>
            </a:r>
            <a:endParaRPr lang="zh-CN" altLang="en-US" sz="2400" dirty="0"/>
          </a:p>
        </p:txBody>
      </p:sp>
      <p:sp>
        <p:nvSpPr>
          <p:cNvPr id="33" name="圆角矩形 32"/>
          <p:cNvSpPr/>
          <p:nvPr/>
        </p:nvSpPr>
        <p:spPr>
          <a:xfrm>
            <a:off x="1461050" y="5466365"/>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Arial" panose="020B0604020202020204" pitchFamily="34" charset="0"/>
                <a:cs typeface="Arial" panose="020B0604020202020204" pitchFamily="34" charset="0"/>
              </a:rPr>
              <a:t>0</a:t>
            </a:r>
            <a:endParaRPr lang="zh-CN" altLang="en-US" sz="2400" dirty="0"/>
          </a:p>
        </p:txBody>
      </p:sp>
      <mc:AlternateContent xmlns:mc="http://schemas.openxmlformats.org/markup-compatibility/2006" xmlns:a14="http://schemas.microsoft.com/office/drawing/2010/main">
        <mc:Choice Requires="a14">
          <p:sp>
            <p:nvSpPr>
              <p:cNvPr id="34" name="圆角矩形标注 33"/>
              <p:cNvSpPr/>
              <p:nvPr/>
            </p:nvSpPr>
            <p:spPr>
              <a:xfrm>
                <a:off x="873321" y="3259121"/>
                <a:ext cx="1315894" cy="519786"/>
              </a:xfrm>
              <a:prstGeom prst="wedgeRoundRectCallout">
                <a:avLst>
                  <a:gd name="adj1" fmla="val 8511"/>
                  <a:gd name="adj2" fmla="val 137080"/>
                  <a:gd name="adj3" fmla="val 16667"/>
                </a:avLst>
              </a:prstGeom>
              <a:solidFill>
                <a:schemeClr val="accent1">
                  <a:lumMod val="20000"/>
                  <a:lumOff val="80000"/>
                </a:schemeClr>
              </a:solidFill>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m:rPr>
                            <m:sty m:val="p"/>
                          </m:rPr>
                          <a:rPr lang="en-US" altLang="zh-CN" sz="2000">
                            <a:solidFill>
                              <a:schemeClr val="tx1"/>
                            </a:solidFill>
                            <a:latin typeface="Cambria Math" panose="02040503050406030204" pitchFamily="18" charset="0"/>
                          </a:rPr>
                          <m:t>t</m:t>
                        </m:r>
                      </m:e>
                      <m:sub>
                        <m:r>
                          <a:rPr lang="en-US" altLang="zh-CN" sz="2000" i="1">
                            <a:solidFill>
                              <a:schemeClr val="tx1"/>
                            </a:solidFill>
                            <a:latin typeface="Cambria Math" panose="02040503050406030204" pitchFamily="18" charset="0"/>
                          </a:rPr>
                          <m:t>1</m:t>
                        </m:r>
                      </m:sub>
                    </m:sSub>
                  </m:oMath>
                </a14:m>
                <a:r>
                  <a:rPr lang="en-US" altLang="zh-CN" sz="2000" b="1" dirty="0">
                    <a:solidFill>
                      <a:schemeClr val="tx1"/>
                    </a:solidFill>
                    <a:latin typeface="Calibri" panose="020F0502020204030204" pitchFamily="34" charset="0"/>
                    <a:cs typeface="Calibri" panose="020F0502020204030204" pitchFamily="34" charset="0"/>
                  </a:rPr>
                  <a:t>’s view</a:t>
                </a:r>
                <a:endParaRPr lang="zh-CN" altLang="en-US" sz="2000" dirty="0">
                  <a:solidFill>
                    <a:schemeClr val="tx1"/>
                  </a:solidFill>
                  <a:latin typeface="Calibri" panose="020F0502020204030204" pitchFamily="34" charset="0"/>
                  <a:cs typeface="Calibri" panose="020F0502020204030204" pitchFamily="34" charset="0"/>
                </a:endParaRPr>
              </a:p>
            </p:txBody>
          </p:sp>
        </mc:Choice>
        <mc:Fallback xmlns="">
          <p:sp>
            <p:nvSpPr>
              <p:cNvPr id="34" name="圆角矩形标注 33"/>
              <p:cNvSpPr>
                <a:spLocks noRot="1" noChangeAspect="1" noMove="1" noResize="1" noEditPoints="1" noAdjustHandles="1" noChangeArrowheads="1" noChangeShapeType="1" noTextEdit="1"/>
              </p:cNvSpPr>
              <p:nvPr/>
            </p:nvSpPr>
            <p:spPr>
              <a:xfrm>
                <a:off x="873321" y="3259121"/>
                <a:ext cx="1315894" cy="519786"/>
              </a:xfrm>
              <a:prstGeom prst="wedgeRoundRectCallout">
                <a:avLst>
                  <a:gd name="adj1" fmla="val 8511"/>
                  <a:gd name="adj2" fmla="val 137080"/>
                  <a:gd name="adj3" fmla="val 16667"/>
                </a:avLst>
              </a:prstGeom>
              <a:blipFill>
                <a:blip r:embed="rId10"/>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圆角矩形标注 34"/>
              <p:cNvSpPr/>
              <p:nvPr/>
            </p:nvSpPr>
            <p:spPr>
              <a:xfrm>
                <a:off x="2322900" y="3255152"/>
                <a:ext cx="1315894" cy="519786"/>
              </a:xfrm>
              <a:prstGeom prst="wedgeRoundRectCallout">
                <a:avLst>
                  <a:gd name="adj1" fmla="val -73613"/>
                  <a:gd name="adj2" fmla="val 126419"/>
                  <a:gd name="adj3" fmla="val 16667"/>
                </a:avLst>
              </a:prstGeom>
              <a:solidFill>
                <a:schemeClr val="accent2">
                  <a:lumMod val="20000"/>
                  <a:lumOff val="80000"/>
                </a:schemeClr>
              </a:solidFill>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m:rPr>
                            <m:sty m:val="p"/>
                          </m:rPr>
                          <a:rPr lang="en-US" altLang="zh-CN" sz="2000">
                            <a:solidFill>
                              <a:schemeClr val="tx1"/>
                            </a:solidFill>
                            <a:latin typeface="Cambria Math" panose="02040503050406030204" pitchFamily="18" charset="0"/>
                          </a:rPr>
                          <m:t>t</m:t>
                        </m:r>
                      </m:e>
                      <m:sub>
                        <m:r>
                          <a:rPr lang="en-US" altLang="zh-CN" sz="2000" b="0" i="1" smtClean="0">
                            <a:solidFill>
                              <a:schemeClr val="tx1"/>
                            </a:solidFill>
                            <a:latin typeface="Cambria Math" panose="02040503050406030204" pitchFamily="18" charset="0"/>
                          </a:rPr>
                          <m:t>2</m:t>
                        </m:r>
                      </m:sub>
                    </m:sSub>
                  </m:oMath>
                </a14:m>
                <a:r>
                  <a:rPr lang="en-US" altLang="zh-CN" sz="2000" b="1" dirty="0">
                    <a:solidFill>
                      <a:schemeClr val="tx1"/>
                    </a:solidFill>
                    <a:latin typeface="Calibri" panose="020F0502020204030204" pitchFamily="34" charset="0"/>
                    <a:cs typeface="Calibri" panose="020F0502020204030204" pitchFamily="34" charset="0"/>
                  </a:rPr>
                  <a:t>’s view</a:t>
                </a:r>
                <a:endParaRPr lang="zh-CN" altLang="en-US" sz="2000" dirty="0">
                  <a:solidFill>
                    <a:schemeClr val="tx1"/>
                  </a:solidFill>
                  <a:latin typeface="Calibri" panose="020F0502020204030204" pitchFamily="34" charset="0"/>
                  <a:cs typeface="Calibri" panose="020F0502020204030204" pitchFamily="34" charset="0"/>
                </a:endParaRPr>
              </a:p>
            </p:txBody>
          </p:sp>
        </mc:Choice>
        <mc:Fallback xmlns="">
          <p:sp>
            <p:nvSpPr>
              <p:cNvPr id="35" name="圆角矩形标注 34"/>
              <p:cNvSpPr>
                <a:spLocks noRot="1" noChangeAspect="1" noMove="1" noResize="1" noEditPoints="1" noAdjustHandles="1" noChangeArrowheads="1" noChangeShapeType="1" noTextEdit="1"/>
              </p:cNvSpPr>
              <p:nvPr/>
            </p:nvSpPr>
            <p:spPr>
              <a:xfrm>
                <a:off x="2322900" y="3255152"/>
                <a:ext cx="1315894" cy="519786"/>
              </a:xfrm>
              <a:prstGeom prst="wedgeRoundRectCallout">
                <a:avLst>
                  <a:gd name="adj1" fmla="val -73613"/>
                  <a:gd name="adj2" fmla="val 126419"/>
                  <a:gd name="adj3" fmla="val 16667"/>
                </a:avLst>
              </a:prstGeom>
              <a:blipFill>
                <a:blip r:embed="rId11"/>
                <a:stretch>
                  <a:fillRect/>
                </a:stretch>
              </a:blipFill>
              <a:ln w="19050">
                <a:solidFill>
                  <a:schemeClr val="tx1"/>
                </a:solidFill>
              </a:ln>
            </p:spPr>
            <p:txBody>
              <a:bodyPr/>
              <a:lstStyle/>
              <a:p>
                <a:r>
                  <a:rPr lang="zh-CN" altLang="en-US">
                    <a:noFill/>
                  </a:rPr>
                  <a:t> </a:t>
                </a:r>
              </a:p>
            </p:txBody>
          </p:sp>
        </mc:Fallback>
      </mc:AlternateContent>
      <p:cxnSp>
        <p:nvCxnSpPr>
          <p:cNvPr id="36" name="直接箭头连接符 35"/>
          <p:cNvCxnSpPr/>
          <p:nvPr/>
        </p:nvCxnSpPr>
        <p:spPr>
          <a:xfrm>
            <a:off x="8917032" y="4177366"/>
            <a:ext cx="327991"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7055797" y="4181660"/>
            <a:ext cx="327991"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3638794" y="5465739"/>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prstClr val="black"/>
                </a:solidFill>
                <a:latin typeface="Arial" panose="020B0604020202020204" pitchFamily="34" charset="0"/>
                <a:cs typeface="Arial" panose="020B0604020202020204" pitchFamily="34" charset="0"/>
              </a:rPr>
              <a:t>1</a:t>
            </a:r>
            <a:endParaRPr lang="zh-CN" altLang="en-US" sz="2400" dirty="0"/>
          </a:p>
        </p:txBody>
      </p:sp>
      <mc:AlternateContent xmlns:mc="http://schemas.openxmlformats.org/markup-compatibility/2006" xmlns:a14="http://schemas.microsoft.com/office/drawing/2010/main">
        <mc:Choice Requires="a14">
          <p:sp>
            <p:nvSpPr>
              <p:cNvPr id="39" name="圆角矩形标注 38"/>
              <p:cNvSpPr/>
              <p:nvPr/>
            </p:nvSpPr>
            <p:spPr>
              <a:xfrm>
                <a:off x="4733708" y="5370987"/>
                <a:ext cx="2405773" cy="605409"/>
              </a:xfrm>
              <a:prstGeom prst="wedgeRoundRectCallout">
                <a:avLst>
                  <a:gd name="adj1" fmla="val -67782"/>
                  <a:gd name="adj2" fmla="val -2265"/>
                  <a:gd name="adj3" fmla="val 16667"/>
                </a:avLst>
              </a:prstGeom>
              <a:solidFill>
                <a:schemeClr val="accent4">
                  <a:lumMod val="20000"/>
                  <a:lumOff val="80000"/>
                </a:schemeClr>
              </a:solidFill>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smtClean="0">
                    <a:solidFill>
                      <a:schemeClr val="tx1"/>
                    </a:solidFill>
                    <a:latin typeface="Calibri" panose="020F0502020204030204" pitchFamily="34" charset="0"/>
                    <a:cs typeface="Calibri" panose="020F0502020204030204" pitchFamily="34" charset="0"/>
                  </a:rPr>
                  <a:t>Promise (</a:t>
                </a:r>
                <a:r>
                  <a:rPr lang="en-US" altLang="zh-CN" sz="2000" dirty="0" smtClean="0">
                    <a:solidFill>
                      <a:schemeClr val="tx1"/>
                    </a:solidFill>
                    <a:latin typeface="Arial" panose="020B0604020202020204" pitchFamily="34" charset="0"/>
                    <a:cs typeface="Arial" panose="020B0604020202020204" pitchFamily="34" charset="0"/>
                  </a:rPr>
                  <a:t>y = 1</a:t>
                </a:r>
                <a:r>
                  <a:rPr lang="en-US" altLang="zh-CN" sz="2000" dirty="0" smtClean="0">
                    <a:solidFill>
                      <a:schemeClr val="tx1"/>
                    </a:solidFill>
                    <a:latin typeface="Calibri" panose="020F0502020204030204" pitchFamily="34" charset="0"/>
                    <a:cs typeface="Calibri" panose="020F0502020204030204" pitchFamily="34" charset="0"/>
                  </a:rPr>
                  <a:t>) of </a:t>
                </a:r>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m:rPr>
                            <m:sty m:val="p"/>
                          </m:rPr>
                          <a:rPr lang="en-US" altLang="zh-CN" sz="2000">
                            <a:solidFill>
                              <a:schemeClr val="tx1"/>
                            </a:solidFill>
                            <a:latin typeface="Cambria Math" panose="02040503050406030204" pitchFamily="18" charset="0"/>
                          </a:rPr>
                          <m:t>t</m:t>
                        </m:r>
                      </m:e>
                      <m:sub>
                        <m:r>
                          <a:rPr lang="en-US" altLang="zh-CN" sz="2000">
                            <a:solidFill>
                              <a:schemeClr val="tx1"/>
                            </a:solidFill>
                            <a:latin typeface="Cambria Math" panose="02040503050406030204" pitchFamily="18" charset="0"/>
                          </a:rPr>
                          <m:t>1</m:t>
                        </m:r>
                      </m:sub>
                    </m:sSub>
                  </m:oMath>
                </a14:m>
                <a:r>
                  <a:rPr lang="en-US" altLang="zh-CN" dirty="0" smtClean="0">
                    <a:solidFill>
                      <a:schemeClr val="tx1"/>
                    </a:solidFill>
                  </a:rPr>
                  <a:t> </a:t>
                </a:r>
                <a:endParaRPr lang="zh-CN" altLang="en-US" dirty="0">
                  <a:solidFill>
                    <a:schemeClr val="tx1"/>
                  </a:solidFill>
                </a:endParaRPr>
              </a:p>
            </p:txBody>
          </p:sp>
        </mc:Choice>
        <mc:Fallback xmlns="">
          <p:sp>
            <p:nvSpPr>
              <p:cNvPr id="39" name="圆角矩形标注 38"/>
              <p:cNvSpPr>
                <a:spLocks noRot="1" noChangeAspect="1" noMove="1" noResize="1" noEditPoints="1" noAdjustHandles="1" noChangeArrowheads="1" noChangeShapeType="1" noTextEdit="1"/>
              </p:cNvSpPr>
              <p:nvPr/>
            </p:nvSpPr>
            <p:spPr>
              <a:xfrm>
                <a:off x="4733708" y="5370987"/>
                <a:ext cx="2405773" cy="605409"/>
              </a:xfrm>
              <a:prstGeom prst="wedgeRoundRectCallout">
                <a:avLst>
                  <a:gd name="adj1" fmla="val -67782"/>
                  <a:gd name="adj2" fmla="val -2265"/>
                  <a:gd name="adj3" fmla="val 16667"/>
                </a:avLst>
              </a:prstGeom>
              <a:blipFill>
                <a:blip r:embed="rId12"/>
                <a:stretch>
                  <a:fillRect/>
                </a:stretch>
              </a:blipFill>
              <a:ln w="19050">
                <a:solidFill>
                  <a:schemeClr val="tx1"/>
                </a:solidFill>
              </a:ln>
            </p:spPr>
            <p:txBody>
              <a:bodyPr/>
              <a:lstStyle/>
              <a:p>
                <a:r>
                  <a:rPr lang="zh-CN" altLang="en-US">
                    <a:noFill/>
                  </a:rPr>
                  <a:t> </a:t>
                </a:r>
              </a:p>
            </p:txBody>
          </p:sp>
        </mc:Fallback>
      </mc:AlternateContent>
      <p:sp>
        <p:nvSpPr>
          <p:cNvPr id="40" name="圆角矩形 39"/>
          <p:cNvSpPr/>
          <p:nvPr/>
        </p:nvSpPr>
        <p:spPr>
          <a:xfrm>
            <a:off x="7229028" y="4722441"/>
            <a:ext cx="1091285" cy="412602"/>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p:cNvCxnSpPr/>
          <p:nvPr/>
        </p:nvCxnSpPr>
        <p:spPr>
          <a:xfrm>
            <a:off x="8917032" y="4406083"/>
            <a:ext cx="327991"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768349" y="4331454"/>
            <a:ext cx="4841588" cy="691671"/>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p:cNvGrpSpPr/>
          <p:nvPr/>
        </p:nvGrpSpPr>
        <p:grpSpPr>
          <a:xfrm>
            <a:off x="1950341" y="4985334"/>
            <a:ext cx="2195101" cy="369332"/>
            <a:chOff x="2371845" y="5110453"/>
            <a:chExt cx="2195101" cy="369332"/>
          </a:xfrm>
        </p:grpSpPr>
        <p:cxnSp>
          <p:nvCxnSpPr>
            <p:cNvPr id="44" name="直接箭头连接符 43"/>
            <p:cNvCxnSpPr/>
            <p:nvPr/>
          </p:nvCxnSpPr>
          <p:spPr>
            <a:xfrm>
              <a:off x="2371845" y="5473119"/>
              <a:ext cx="2195101" cy="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文本框 44"/>
                <p:cNvSpPr txBox="1"/>
                <p:nvPr/>
              </p:nvSpPr>
              <p:spPr>
                <a:xfrm>
                  <a:off x="2579234" y="5110453"/>
                  <a:ext cx="1663752" cy="369332"/>
                </a:xfrm>
                <a:prstGeom prst="rect">
                  <a:avLst/>
                </a:prstGeom>
                <a:noFill/>
              </p:spPr>
              <p:txBody>
                <a:bodyPr wrap="square" rtlCol="0">
                  <a:spAutoFit/>
                </a:bodyPr>
                <a:lstStyle/>
                <a:p>
                  <a:r>
                    <a:rPr lang="en-US" altLang="zh-CN" b="1" dirty="0" smtClean="0">
                      <a:solidFill>
                        <a:schemeClr val="accent2">
                          <a:lumMod val="75000"/>
                        </a:schemeClr>
                      </a:solidFill>
                    </a:rPr>
                    <a:t>readable by </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t</m:t>
                          </m:r>
                        </m:e>
                        <m:sub>
                          <m:r>
                            <a:rPr lang="en-US" altLang="zh-CN" b="0" i="1" smtClean="0">
                              <a:latin typeface="Cambria Math" panose="02040503050406030204" pitchFamily="18" charset="0"/>
                            </a:rPr>
                            <m:t>2</m:t>
                          </m:r>
                        </m:sub>
                      </m:sSub>
                    </m:oMath>
                  </a14:m>
                  <a:endParaRPr lang="zh-CN" altLang="en-US" b="1" dirty="0">
                    <a:solidFill>
                      <a:schemeClr val="accent1">
                        <a:lumMod val="50000"/>
                      </a:schemeClr>
                    </a:solidFill>
                  </a:endParaRPr>
                </a:p>
              </p:txBody>
            </p:sp>
          </mc:Choice>
          <mc:Fallback xmlns="">
            <p:sp>
              <p:nvSpPr>
                <p:cNvPr id="47" name="文本框 46"/>
                <p:cNvSpPr txBox="1">
                  <a:spLocks noRot="1" noChangeAspect="1" noMove="1" noResize="1" noEditPoints="1" noAdjustHandles="1" noChangeArrowheads="1" noChangeShapeType="1" noTextEdit="1"/>
                </p:cNvSpPr>
                <p:nvPr/>
              </p:nvSpPr>
              <p:spPr>
                <a:xfrm>
                  <a:off x="2579234" y="5110453"/>
                  <a:ext cx="1663752" cy="369332"/>
                </a:xfrm>
                <a:prstGeom prst="rect">
                  <a:avLst/>
                </a:prstGeom>
                <a:blipFill>
                  <a:blip r:embed="rId13"/>
                  <a:stretch>
                    <a:fillRect l="-3297" t="-8197" b="-2459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654785009"/>
      </p:ext>
    </p:extLst>
  </p:cSld>
  <p:clrMapOvr>
    <a:masterClrMapping/>
  </p:clrMapOvr>
  <mc:AlternateContent xmlns:mc="http://schemas.openxmlformats.org/markup-compatibility/2006" xmlns:p14="http://schemas.microsoft.com/office/powerpoint/2010/main">
    <mc:Choice Requires="p14">
      <p:transition spd="slow" p14:dur="2000" advTm="10069"/>
    </mc:Choice>
    <mc:Fallback xmlns="">
      <p:transition spd="slow" advTm="100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par>
                          <p:cTn id="11" fill="hold">
                            <p:stCondLst>
                              <p:cond delay="500"/>
                            </p:stCondLst>
                            <p:childTnLst>
                              <p:par>
                                <p:cTn id="12" presetID="26" presetClass="emph" presetSubtype="0" repeatCount="2000" fill="hold" nodeType="afterEffect">
                                  <p:stCondLst>
                                    <p:cond delay="0"/>
                                  </p:stCondLst>
                                  <p:childTnLst>
                                    <p:animEffect transition="out" filter="fade">
                                      <p:cBhvr>
                                        <p:cTn id="13" dur="1000" tmFilter="0, 0; .2, .5; .8, .5; 1, 0"/>
                                        <p:tgtEl>
                                          <p:spTgt spid="41"/>
                                        </p:tgtEl>
                                      </p:cBhvr>
                                    </p:animEffect>
                                    <p:animScale>
                                      <p:cBhvr>
                                        <p:cTn id="14" dur="500" autoRev="1" fill="hold"/>
                                        <p:tgtEl>
                                          <p:spTgt spid="41"/>
                                        </p:tgtEl>
                                      </p:cBhvr>
                                      <p:by x="105000" y="105000"/>
                                    </p:animScale>
                                  </p:childTnLst>
                                </p:cTn>
                              </p:par>
                            </p:childTnLst>
                          </p:cTn>
                        </p:par>
                        <p:par>
                          <p:cTn id="15" fill="hold">
                            <p:stCondLst>
                              <p:cond delay="2500"/>
                            </p:stCondLst>
                            <p:childTnLst>
                              <p:par>
                                <p:cTn id="16" presetID="10" presetClass="entr" presetSubtype="0" fill="hold" grpId="0" nodeType="after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par>
                          <p:cTn id="19" fill="hold">
                            <p:stCondLst>
                              <p:cond delay="3000"/>
                            </p:stCondLst>
                            <p:childTnLst>
                              <p:par>
                                <p:cTn id="20" presetID="22" presetClass="entr" presetSubtype="8" fill="hold"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left)">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254760" y="269875"/>
            <a:ext cx="9789160"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Overview of PS</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p:grpSp>
        <p:nvGrpSpPr>
          <p:cNvPr id="5" name="组合 4"/>
          <p:cNvGrpSpPr/>
          <p:nvPr/>
        </p:nvGrpSpPr>
        <p:grpSpPr>
          <a:xfrm>
            <a:off x="527054" y="3590926"/>
            <a:ext cx="5768971" cy="3138190"/>
            <a:chOff x="514354" y="3438526"/>
            <a:chExt cx="5768971" cy="3138190"/>
          </a:xfrm>
        </p:grpSpPr>
        <p:sp>
          <p:nvSpPr>
            <p:cNvPr id="6" name="矩形 5"/>
            <p:cNvSpPr/>
            <p:nvPr/>
          </p:nvSpPr>
          <p:spPr>
            <a:xfrm>
              <a:off x="514354" y="3438526"/>
              <a:ext cx="5768971" cy="31381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flipV="1">
              <a:off x="1372413" y="3724276"/>
              <a:ext cx="0" cy="23907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71655" y="3512931"/>
              <a:ext cx="689612" cy="461665"/>
            </a:xfrm>
            <a:prstGeom prst="rect">
              <a:avLst/>
            </a:prstGeom>
          </p:spPr>
          <p:txBody>
            <a:bodyPr wrap="none">
              <a:spAutoFit/>
            </a:bodyPr>
            <a:lstStyle/>
            <a:p>
              <a:r>
                <a:rPr lang="en-US" altLang="zh-CN" sz="2400" dirty="0" smtClean="0">
                  <a:solidFill>
                    <a:srgbClr val="0000FF"/>
                  </a:solidFill>
                  <a:latin typeface="Calibri" panose="020F0502020204030204" pitchFamily="34" charset="0"/>
                  <a:cs typeface="Calibri" panose="020F0502020204030204" pitchFamily="34" charset="0"/>
                </a:rPr>
                <a:t>Loc.</a:t>
              </a:r>
              <a:endParaRPr lang="zh-CN" altLang="en-US" sz="2400" dirty="0">
                <a:solidFill>
                  <a:srgbClr val="0000FF"/>
                </a:solidFill>
                <a:latin typeface="Calibri" panose="020F0502020204030204" pitchFamily="34" charset="0"/>
                <a:cs typeface="Calibri" panose="020F0502020204030204" pitchFamily="34" charset="0"/>
              </a:endParaRPr>
            </a:p>
          </p:txBody>
        </p:sp>
        <p:sp>
          <p:nvSpPr>
            <p:cNvPr id="9" name="文本框 8"/>
            <p:cNvSpPr txBox="1"/>
            <p:nvPr/>
          </p:nvSpPr>
          <p:spPr>
            <a:xfrm>
              <a:off x="924228" y="4190936"/>
              <a:ext cx="341354" cy="46166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x</a:t>
              </a:r>
              <a:endParaRPr lang="zh-CN" altLang="en-US" sz="2400" dirty="0">
                <a:latin typeface="Arial" panose="020B0604020202020204" pitchFamily="34" charset="0"/>
                <a:cs typeface="Arial" panose="020B0604020202020204" pitchFamily="34" charset="0"/>
              </a:endParaRPr>
            </a:p>
          </p:txBody>
        </p:sp>
        <p:sp>
          <p:nvSpPr>
            <p:cNvPr id="10" name="文本框 9"/>
            <p:cNvSpPr txBox="1"/>
            <p:nvPr/>
          </p:nvSpPr>
          <p:spPr>
            <a:xfrm>
              <a:off x="924228" y="5313965"/>
              <a:ext cx="341354" cy="46166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y</a:t>
              </a:r>
              <a:endParaRPr lang="zh-CN" altLang="en-US" sz="2400" dirty="0">
                <a:latin typeface="Arial" panose="020B0604020202020204" pitchFamily="34" charset="0"/>
                <a:cs typeface="Arial" panose="020B0604020202020204" pitchFamily="34" charset="0"/>
              </a:endParaRPr>
            </a:p>
          </p:txBody>
        </p:sp>
        <p:cxnSp>
          <p:nvCxnSpPr>
            <p:cNvPr id="11" name="直接箭头连接符 10"/>
            <p:cNvCxnSpPr/>
            <p:nvPr/>
          </p:nvCxnSpPr>
          <p:spPr>
            <a:xfrm>
              <a:off x="1363177" y="6115050"/>
              <a:ext cx="423406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矩形 11"/>
            <p:cNvSpPr/>
            <p:nvPr/>
          </p:nvSpPr>
          <p:spPr>
            <a:xfrm>
              <a:off x="4544559" y="6096000"/>
              <a:ext cx="1575239" cy="461665"/>
            </a:xfrm>
            <a:prstGeom prst="rect">
              <a:avLst/>
            </a:prstGeom>
          </p:spPr>
          <p:txBody>
            <a:bodyPr wrap="none">
              <a:spAutoFit/>
            </a:bodyPr>
            <a:lstStyle/>
            <a:p>
              <a:r>
                <a:rPr lang="en-US" altLang="zh-CN" sz="2400" dirty="0" smtClean="0">
                  <a:solidFill>
                    <a:schemeClr val="accent2">
                      <a:lumMod val="75000"/>
                    </a:schemeClr>
                  </a:solidFill>
                  <a:latin typeface="Calibri" panose="020F0502020204030204" pitchFamily="34" charset="0"/>
                  <a:cs typeface="Calibri" panose="020F0502020204030204" pitchFamily="34" charset="0"/>
                </a:rPr>
                <a:t>Timestamp</a:t>
              </a:r>
              <a:endParaRPr lang="zh-CN" altLang="en-US" sz="2400" dirty="0">
                <a:solidFill>
                  <a:schemeClr val="accent2">
                    <a:lumMod val="75000"/>
                  </a:schemeClr>
                </a:solidFill>
                <a:latin typeface="Calibri" panose="020F0502020204030204" pitchFamily="34" charset="0"/>
                <a:cs typeface="Calibri" panose="020F0502020204030204" pitchFamily="34" charset="0"/>
              </a:endParaRPr>
            </a:p>
          </p:txBody>
        </p:sp>
      </p:grpSp>
      <p:sp>
        <p:nvSpPr>
          <p:cNvPr id="13" name="文本框 12"/>
          <p:cNvSpPr txBox="1"/>
          <p:nvPr/>
        </p:nvSpPr>
        <p:spPr>
          <a:xfrm>
            <a:off x="514349" y="1320474"/>
            <a:ext cx="8716710" cy="523220"/>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smtClean="0">
                <a:latin typeface="Calibri" panose="020F0502020204030204" pitchFamily="34" charset="0"/>
                <a:cs typeface="Calibri" panose="020F0502020204030204" pitchFamily="34" charset="0"/>
              </a:rPr>
              <a:t>A thread can </a:t>
            </a:r>
            <a:r>
              <a:rPr lang="en-US" altLang="zh-CN" sz="2800" b="1" dirty="0" smtClean="0">
                <a:latin typeface="Calibri" panose="020F0502020204030204" pitchFamily="34" charset="0"/>
                <a:cs typeface="Calibri" panose="020F0502020204030204" pitchFamily="34" charset="0"/>
              </a:rPr>
              <a:t>promise</a:t>
            </a:r>
            <a:r>
              <a:rPr lang="en-US" altLang="zh-CN" sz="2800" dirty="0" smtClean="0">
                <a:latin typeface="Calibri" panose="020F0502020204030204" pitchFamily="34" charset="0"/>
                <a:cs typeface="Calibri" panose="020F0502020204030204" pitchFamily="34" charset="0"/>
              </a:rPr>
              <a:t> a future write</a:t>
            </a:r>
            <a:endParaRPr lang="zh-CN" altLang="en-US" sz="2800" dirty="0">
              <a:latin typeface="Calibri" panose="020F0502020204030204" pitchFamily="34" charset="0"/>
              <a:cs typeface="Calibri" panose="020F0502020204030204" pitchFamily="34" charset="0"/>
            </a:endParaRPr>
          </a:p>
        </p:txBody>
      </p:sp>
      <p:sp>
        <p:nvSpPr>
          <p:cNvPr id="14" name="文本框 13"/>
          <p:cNvSpPr txBox="1"/>
          <p:nvPr/>
        </p:nvSpPr>
        <p:spPr>
          <a:xfrm>
            <a:off x="768349" y="1834458"/>
            <a:ext cx="8716710" cy="461665"/>
          </a:xfrm>
          <a:prstGeom prst="rect">
            <a:avLst/>
          </a:prstGeom>
          <a:noFill/>
        </p:spPr>
        <p:txBody>
          <a:bodyPr wrap="square" rtlCol="0">
            <a:spAutoFit/>
          </a:bodyPr>
          <a:lstStyle/>
          <a:p>
            <a:pPr marL="285750" indent="-285750">
              <a:buClr>
                <a:schemeClr val="accent1">
                  <a:lumMod val="75000"/>
                </a:schemeClr>
              </a:buClr>
              <a:buFont typeface="Arial" panose="020B0604020202020204" pitchFamily="34" charset="0"/>
              <a:buChar char="•"/>
            </a:pPr>
            <a:r>
              <a:rPr lang="en-US" altLang="zh-CN" sz="2400" dirty="0" smtClean="0">
                <a:latin typeface="Calibri" panose="020F0502020204030204" pitchFamily="34" charset="0"/>
                <a:cs typeface="Calibri" panose="020F0502020204030204" pitchFamily="34" charset="0"/>
              </a:rPr>
              <a:t>Necessary to model the (LB) behavior</a:t>
            </a:r>
            <a:endParaRPr lang="zh-CN" altLang="en-US" sz="2400" dirty="0">
              <a:latin typeface="Calibri" panose="020F0502020204030204" pitchFamily="34" charset="0"/>
              <a:cs typeface="Calibri" panose="020F0502020204030204" pitchFamily="34" charset="0"/>
            </a:endParaRPr>
          </a:p>
        </p:txBody>
      </p:sp>
      <p:grpSp>
        <p:nvGrpSpPr>
          <p:cNvPr id="15" name="组合 14"/>
          <p:cNvGrpSpPr/>
          <p:nvPr/>
        </p:nvGrpSpPr>
        <p:grpSpPr>
          <a:xfrm>
            <a:off x="7208816" y="3590926"/>
            <a:ext cx="4026557" cy="1549298"/>
            <a:chOff x="7217780" y="3594418"/>
            <a:chExt cx="4026557" cy="1549298"/>
          </a:xfrm>
        </p:grpSpPr>
        <p:grpSp>
          <p:nvGrpSpPr>
            <p:cNvPr id="16" name="组合 15"/>
            <p:cNvGrpSpPr/>
            <p:nvPr/>
          </p:nvGrpSpPr>
          <p:grpSpPr>
            <a:xfrm>
              <a:off x="7217780" y="3594418"/>
              <a:ext cx="4026557" cy="1549298"/>
              <a:chOff x="7392842" y="4536847"/>
              <a:chExt cx="4026557" cy="1549298"/>
            </a:xfrm>
          </p:grpSpPr>
          <p:grpSp>
            <p:nvGrpSpPr>
              <p:cNvPr id="19" name="组合 18"/>
              <p:cNvGrpSpPr/>
              <p:nvPr/>
            </p:nvGrpSpPr>
            <p:grpSpPr>
              <a:xfrm>
                <a:off x="7477974" y="5104597"/>
                <a:ext cx="3941425" cy="981548"/>
                <a:chOff x="2679081" y="4478795"/>
                <a:chExt cx="3941425" cy="981548"/>
              </a:xfrm>
            </p:grpSpPr>
            <p:sp>
              <p:nvSpPr>
                <p:cNvPr id="22" name="矩形 21"/>
                <p:cNvSpPr/>
                <p:nvPr/>
              </p:nvSpPr>
              <p:spPr>
                <a:xfrm>
                  <a:off x="2685780" y="4991510"/>
                  <a:ext cx="944489" cy="461665"/>
                </a:xfrm>
                <a:prstGeom prst="rect">
                  <a:avLst/>
                </a:prstGeom>
              </p:spPr>
              <p:txBody>
                <a:bodyPr wrap="none">
                  <a:spAutoFit/>
                </a:bodyPr>
                <a:lstStyle/>
                <a:p>
                  <a:r>
                    <a:rPr lang="en-US" altLang="zh-CN" sz="2400" dirty="0" smtClean="0">
                      <a:latin typeface="Arial" panose="020B0604020202020204" pitchFamily="34" charset="0"/>
                      <a:cs typeface="Arial" panose="020B0604020202020204" pitchFamily="34" charset="0"/>
                    </a:rPr>
                    <a:t>y = 1;</a:t>
                  </a:r>
                  <a:endParaRPr lang="zh-CN" altLang="en-US" sz="24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3" name="矩形 22"/>
                    <p:cNvSpPr/>
                    <p:nvPr/>
                  </p:nvSpPr>
                  <p:spPr>
                    <a:xfrm>
                      <a:off x="2679081" y="4478795"/>
                      <a:ext cx="1020536" cy="461665"/>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cs typeface="Arial" panose="020B0604020202020204" pitchFamily="34" charset="0"/>
                                </a:rPr>
                              </m:ctrlPr>
                            </m:sSubPr>
                            <m:e>
                              <m:r>
                                <a:rPr lang="en-US" altLang="zh-CN" sz="2400" b="0" i="1" smtClean="0">
                                  <a:latin typeface="Cambria Math" panose="02040503050406030204" pitchFamily="18" charset="0"/>
                                  <a:cs typeface="Arial" panose="020B0604020202020204" pitchFamily="34" charset="0"/>
                                </a:rPr>
                                <m:t>𝑟</m:t>
                              </m:r>
                            </m:e>
                            <m:sub>
                              <m:r>
                                <a:rPr lang="en-US" altLang="zh-CN" sz="2400" b="0" i="1" smtClean="0">
                                  <a:latin typeface="Cambria Math" panose="02040503050406030204" pitchFamily="18" charset="0"/>
                                  <a:cs typeface="Arial" panose="020B0604020202020204" pitchFamily="34" charset="0"/>
                                </a:rPr>
                                <m:t>1</m:t>
                              </m:r>
                            </m:sub>
                          </m:sSub>
                        </m:oMath>
                      </a14:m>
                      <a:r>
                        <a:rPr lang="en-US" altLang="zh-CN" sz="2400" dirty="0" smtClean="0">
                          <a:latin typeface="Arial" panose="020B0604020202020204" pitchFamily="34" charset="0"/>
                          <a:cs typeface="Arial" panose="020B0604020202020204" pitchFamily="34" charset="0"/>
                        </a:rPr>
                        <a:t> = x;</a:t>
                      </a:r>
                      <a:endParaRPr lang="zh-CN" altLang="en-US" sz="2400" dirty="0">
                        <a:latin typeface="Arial" panose="020B0604020202020204" pitchFamily="34" charset="0"/>
                        <a:cs typeface="Arial" panose="020B0604020202020204" pitchFamily="34" charset="0"/>
                      </a:endParaRPr>
                    </a:p>
                  </p:txBody>
                </p:sp>
              </mc:Choice>
              <mc:Fallback xmlns="">
                <p:sp>
                  <p:nvSpPr>
                    <p:cNvPr id="22" name="矩形 21"/>
                    <p:cNvSpPr>
                      <a:spLocks noRot="1" noChangeAspect="1" noMove="1" noResize="1" noEditPoints="1" noAdjustHandles="1" noChangeArrowheads="1" noChangeShapeType="1" noTextEdit="1"/>
                    </p:cNvSpPr>
                    <p:nvPr/>
                  </p:nvSpPr>
                  <p:spPr>
                    <a:xfrm>
                      <a:off x="2679081" y="4478795"/>
                      <a:ext cx="1020536" cy="461665"/>
                    </a:xfrm>
                    <a:prstGeom prst="rect">
                      <a:avLst/>
                    </a:prstGeom>
                    <a:blipFill>
                      <a:blip r:embed="rId5"/>
                      <a:stretch>
                        <a:fillRect t="-9211" r="-7738" b="-30263"/>
                      </a:stretch>
                    </a:blipFill>
                  </p:spPr>
                  <p:txBody>
                    <a:bodyPr/>
                    <a:lstStyle/>
                    <a:p>
                      <a:r>
                        <a:rPr lang="zh-CN" altLang="en-US">
                          <a:noFill/>
                        </a:rPr>
                        <a:t> </a:t>
                      </a:r>
                    </a:p>
                  </p:txBody>
                </p:sp>
              </mc:Fallback>
            </mc:AlternateContent>
            <p:grpSp>
              <p:nvGrpSpPr>
                <p:cNvPr id="24" name="组合 23"/>
                <p:cNvGrpSpPr/>
                <p:nvPr/>
              </p:nvGrpSpPr>
              <p:grpSpPr>
                <a:xfrm>
                  <a:off x="4168885" y="4554148"/>
                  <a:ext cx="56341" cy="906195"/>
                  <a:chOff x="4011867" y="4629768"/>
                  <a:chExt cx="56341" cy="906195"/>
                </a:xfrm>
              </p:grpSpPr>
              <p:cxnSp>
                <p:nvCxnSpPr>
                  <p:cNvPr id="28" name="直接连接符 27"/>
                  <p:cNvCxnSpPr/>
                  <p:nvPr/>
                </p:nvCxnSpPr>
                <p:spPr>
                  <a:xfrm>
                    <a:off x="4011867" y="4630421"/>
                    <a:ext cx="0" cy="905542"/>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a:off x="4068208" y="4629768"/>
                    <a:ext cx="0" cy="903655"/>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25" name="矩形 24"/>
                    <p:cNvSpPr/>
                    <p:nvPr/>
                  </p:nvSpPr>
                  <p:spPr>
                    <a:xfrm>
                      <a:off x="4552566" y="4998678"/>
                      <a:ext cx="1027654" cy="461665"/>
                    </a:xfrm>
                    <a:prstGeom prst="rect">
                      <a:avLst/>
                    </a:prstGeom>
                  </p:spPr>
                  <p:txBody>
                    <a:bodyPr wrap="none">
                      <a:spAutoFit/>
                    </a:bodyPr>
                    <a:lstStyle/>
                    <a:p>
                      <a:r>
                        <a:rPr lang="en-US" altLang="zh-CN" sz="2400" dirty="0">
                          <a:latin typeface="Arial" panose="020B0604020202020204" pitchFamily="34" charset="0"/>
                          <a:cs typeface="Arial" panose="020B0604020202020204" pitchFamily="34" charset="0"/>
                        </a:rPr>
                        <a:t>x</a:t>
                      </a:r>
                      <a:r>
                        <a:rPr lang="en-US" altLang="zh-CN" sz="2400" dirty="0" smtClean="0">
                          <a:latin typeface="Arial" panose="020B0604020202020204" pitchFamily="34" charset="0"/>
                          <a:cs typeface="Arial" panose="020B0604020202020204" pitchFamily="34" charset="0"/>
                        </a:rPr>
                        <a:t> = </a:t>
                      </a:r>
                      <a14:m>
                        <m:oMath xmlns:m="http://schemas.openxmlformats.org/officeDocument/2006/math">
                          <m:sSub>
                            <m:sSubPr>
                              <m:ctrlPr>
                                <a:rPr lang="en-US" altLang="zh-CN" sz="2400" i="1" smtClean="0">
                                  <a:latin typeface="Cambria Math" panose="02040503050406030204" pitchFamily="18" charset="0"/>
                                  <a:cs typeface="Arial" panose="020B0604020202020204" pitchFamily="34" charset="0"/>
                                </a:rPr>
                              </m:ctrlPr>
                            </m:sSubPr>
                            <m:e>
                              <m:r>
                                <a:rPr lang="en-US" altLang="zh-CN" sz="2400" b="0" i="1" smtClean="0">
                                  <a:latin typeface="Cambria Math" panose="02040503050406030204" pitchFamily="18" charset="0"/>
                                  <a:cs typeface="Arial" panose="020B0604020202020204" pitchFamily="34" charset="0"/>
                                </a:rPr>
                                <m:t>𝑟</m:t>
                              </m:r>
                            </m:e>
                            <m:sub>
                              <m:r>
                                <a:rPr lang="en-US" altLang="zh-CN" sz="2400" b="0" i="1" smtClean="0">
                                  <a:latin typeface="Cambria Math" panose="02040503050406030204" pitchFamily="18" charset="0"/>
                                  <a:cs typeface="Arial" panose="020B0604020202020204" pitchFamily="34" charset="0"/>
                                </a:rPr>
                                <m:t>2</m:t>
                              </m:r>
                            </m:sub>
                          </m:sSub>
                        </m:oMath>
                      </a14:m>
                      <a:r>
                        <a:rPr lang="en-US" altLang="zh-CN" sz="2400" dirty="0" smtClean="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mc:Choice>
              <mc:Fallback xmlns="">
                <p:sp>
                  <p:nvSpPr>
                    <p:cNvPr id="24" name="矩形 23"/>
                    <p:cNvSpPr>
                      <a:spLocks noRot="1" noChangeAspect="1" noMove="1" noResize="1" noEditPoints="1" noAdjustHandles="1" noChangeArrowheads="1" noChangeShapeType="1" noTextEdit="1"/>
                    </p:cNvSpPr>
                    <p:nvPr/>
                  </p:nvSpPr>
                  <p:spPr>
                    <a:xfrm>
                      <a:off x="4552566" y="4998678"/>
                      <a:ext cx="1027654" cy="461665"/>
                    </a:xfrm>
                    <a:prstGeom prst="rect">
                      <a:avLst/>
                    </a:prstGeom>
                    <a:blipFill>
                      <a:blip r:embed="rId6"/>
                      <a:stretch>
                        <a:fillRect l="-9524" t="-9211" r="-8333"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4552566" y="4478795"/>
                      <a:ext cx="1027654" cy="461665"/>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cs typeface="Arial" panose="020B0604020202020204" pitchFamily="34" charset="0"/>
                                </a:rPr>
                              </m:ctrlPr>
                            </m:sSubPr>
                            <m:e>
                              <m:r>
                                <a:rPr lang="en-US" altLang="zh-CN" sz="2400" b="0" i="1" smtClean="0">
                                  <a:latin typeface="Cambria Math" panose="02040503050406030204" pitchFamily="18" charset="0"/>
                                  <a:cs typeface="Arial" panose="020B0604020202020204" pitchFamily="34" charset="0"/>
                                </a:rPr>
                                <m:t>𝑟</m:t>
                              </m:r>
                            </m:e>
                            <m:sub>
                              <m:r>
                                <a:rPr lang="en-US" altLang="zh-CN" sz="2400" b="0" i="1" smtClean="0">
                                  <a:latin typeface="Cambria Math" panose="02040503050406030204" pitchFamily="18" charset="0"/>
                                  <a:cs typeface="Arial" panose="020B0604020202020204" pitchFamily="34" charset="0"/>
                                </a:rPr>
                                <m:t>2</m:t>
                              </m:r>
                            </m:sub>
                          </m:sSub>
                        </m:oMath>
                      </a14:m>
                      <a:r>
                        <a:rPr lang="en-US" altLang="zh-CN" sz="2400" dirty="0" smtClean="0">
                          <a:latin typeface="Arial" panose="020B0604020202020204" pitchFamily="34" charset="0"/>
                          <a:cs typeface="Arial" panose="020B0604020202020204" pitchFamily="34" charset="0"/>
                        </a:rPr>
                        <a:t> = y;</a:t>
                      </a:r>
                      <a:endParaRPr lang="zh-CN" altLang="en-US" sz="2400" dirty="0">
                        <a:latin typeface="Arial" panose="020B0604020202020204" pitchFamily="34" charset="0"/>
                        <a:cs typeface="Arial" panose="020B0604020202020204" pitchFamily="34" charset="0"/>
                      </a:endParaRPr>
                    </a:p>
                  </p:txBody>
                </p:sp>
              </mc:Choice>
              <mc:Fallback xmlns="">
                <p:sp>
                  <p:nvSpPr>
                    <p:cNvPr id="25" name="矩形 24"/>
                    <p:cNvSpPr>
                      <a:spLocks noRot="1" noChangeAspect="1" noMove="1" noResize="1" noEditPoints="1" noAdjustHandles="1" noChangeArrowheads="1" noChangeShapeType="1" noTextEdit="1"/>
                    </p:cNvSpPr>
                    <p:nvPr/>
                  </p:nvSpPr>
                  <p:spPr>
                    <a:xfrm>
                      <a:off x="4552566" y="4478795"/>
                      <a:ext cx="1027654" cy="461665"/>
                    </a:xfrm>
                    <a:prstGeom prst="rect">
                      <a:avLst/>
                    </a:prstGeom>
                    <a:blipFill>
                      <a:blip r:embed="rId7"/>
                      <a:stretch>
                        <a:fillRect t="-9211" r="-8333" b="-30263"/>
                      </a:stretch>
                    </a:blipFill>
                  </p:spPr>
                  <p:txBody>
                    <a:bodyPr/>
                    <a:lstStyle/>
                    <a:p>
                      <a:r>
                        <a:rPr lang="zh-CN" altLang="en-US">
                          <a:noFill/>
                        </a:rPr>
                        <a:t> </a:t>
                      </a:r>
                    </a:p>
                  </p:txBody>
                </p:sp>
              </mc:Fallback>
            </mc:AlternateContent>
            <p:sp>
              <p:nvSpPr>
                <p:cNvPr id="27" name="文本框 26"/>
                <p:cNvSpPr txBox="1"/>
                <p:nvPr/>
              </p:nvSpPr>
              <p:spPr>
                <a:xfrm>
                  <a:off x="5881915" y="4652314"/>
                  <a:ext cx="738591" cy="461665"/>
                </a:xfrm>
                <a:prstGeom prst="rect">
                  <a:avLst/>
                </a:prstGeom>
                <a:noFill/>
              </p:spPr>
              <p:txBody>
                <a:bodyPr wrap="square" rtlCol="0">
                  <a:spAutoFit/>
                </a:bodyPr>
                <a:lstStyle/>
                <a:p>
                  <a:r>
                    <a:rPr lang="en-US" altLang="zh-CN" sz="2400" dirty="0" smtClean="0"/>
                    <a:t>(LB)</a:t>
                  </a:r>
                  <a:endParaRPr lang="zh-CN" altLang="en-US" sz="2400" dirty="0"/>
                </a:p>
              </p:txBody>
            </p:sp>
          </p:grpSp>
          <mc:AlternateContent xmlns:mc="http://schemas.openxmlformats.org/markup-compatibility/2006" xmlns:a14="http://schemas.microsoft.com/office/drawing/2010/main">
            <mc:Choice Requires="a14">
              <p:sp>
                <p:nvSpPr>
                  <p:cNvPr id="20" name="矩形 19"/>
                  <p:cNvSpPr/>
                  <p:nvPr/>
                </p:nvSpPr>
                <p:spPr>
                  <a:xfrm>
                    <a:off x="7392842" y="4536847"/>
                    <a:ext cx="1233286" cy="400110"/>
                  </a:xfrm>
                  <a:prstGeom prst="rect">
                    <a:avLst/>
                  </a:prstGeom>
                  <a:solidFill>
                    <a:schemeClr val="accent1">
                      <a:lumMod val="20000"/>
                      <a:lumOff val="80000"/>
                    </a:schemeClr>
                  </a:solidFill>
                </p:spPr>
                <p:txBody>
                  <a:bodyPr wrap="none">
                    <a:spAutoFit/>
                  </a:bodyPr>
                  <a:lstStyle/>
                  <a:p>
                    <a:r>
                      <a:rPr lang="en-US" altLang="zh-CN" sz="2000" dirty="0" smtClean="0"/>
                      <a:t>Thread </a:t>
                    </a:r>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t</m:t>
                            </m:r>
                          </m:e>
                          <m:sub>
                            <m:r>
                              <a:rPr lang="en-US" altLang="zh-CN" sz="2000">
                                <a:latin typeface="Cambria Math" panose="02040503050406030204" pitchFamily="18" charset="0"/>
                              </a:rPr>
                              <m:t>1</m:t>
                            </m:r>
                          </m:sub>
                        </m:sSub>
                      </m:oMath>
                    </a14:m>
                    <a:endParaRPr lang="zh-CN" altLang="en-US" sz="2000" dirty="0"/>
                  </a:p>
                </p:txBody>
              </p:sp>
            </mc:Choice>
            <mc:Fallback xmlns="">
              <p:sp>
                <p:nvSpPr>
                  <p:cNvPr id="34" name="矩形 33"/>
                  <p:cNvSpPr>
                    <a:spLocks noRot="1" noChangeAspect="1" noMove="1" noResize="1" noEditPoints="1" noAdjustHandles="1" noChangeArrowheads="1" noChangeShapeType="1" noTextEdit="1"/>
                  </p:cNvSpPr>
                  <p:nvPr/>
                </p:nvSpPr>
                <p:spPr>
                  <a:xfrm>
                    <a:off x="7392842" y="4536847"/>
                    <a:ext cx="1233286" cy="400110"/>
                  </a:xfrm>
                  <a:prstGeom prst="rect">
                    <a:avLst/>
                  </a:prstGeom>
                  <a:blipFill>
                    <a:blip r:embed="rId8"/>
                    <a:stretch>
                      <a:fillRect l="-5446"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9262337" y="4536847"/>
                    <a:ext cx="1233286" cy="400110"/>
                  </a:xfrm>
                  <a:prstGeom prst="rect">
                    <a:avLst/>
                  </a:prstGeom>
                  <a:solidFill>
                    <a:schemeClr val="accent2">
                      <a:lumMod val="20000"/>
                      <a:lumOff val="80000"/>
                    </a:schemeClr>
                  </a:solidFill>
                </p:spPr>
                <p:txBody>
                  <a:bodyPr wrap="none">
                    <a:spAutoFit/>
                  </a:bodyPr>
                  <a:lstStyle/>
                  <a:p>
                    <a:r>
                      <a:rPr lang="en-US" altLang="zh-CN" sz="2000" dirty="0" smtClean="0"/>
                      <a:t>Thread </a:t>
                    </a:r>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t</m:t>
                            </m:r>
                          </m:e>
                          <m:sub>
                            <m:r>
                              <a:rPr lang="en-US" altLang="zh-CN" sz="2000" b="0" i="0" smtClean="0">
                                <a:latin typeface="Cambria Math" panose="02040503050406030204" pitchFamily="18" charset="0"/>
                              </a:rPr>
                              <m:t>2</m:t>
                            </m:r>
                          </m:sub>
                        </m:sSub>
                      </m:oMath>
                    </a14:m>
                    <a:endParaRPr lang="zh-CN" altLang="en-US" sz="2000" dirty="0"/>
                  </a:p>
                </p:txBody>
              </p:sp>
            </mc:Choice>
            <mc:Fallback xmlns="">
              <p:sp>
                <p:nvSpPr>
                  <p:cNvPr id="35" name="矩形 34"/>
                  <p:cNvSpPr>
                    <a:spLocks noRot="1" noChangeAspect="1" noMove="1" noResize="1" noEditPoints="1" noAdjustHandles="1" noChangeArrowheads="1" noChangeShapeType="1" noTextEdit="1"/>
                  </p:cNvSpPr>
                  <p:nvPr/>
                </p:nvSpPr>
                <p:spPr>
                  <a:xfrm>
                    <a:off x="9262337" y="4536847"/>
                    <a:ext cx="1233286" cy="400110"/>
                  </a:xfrm>
                  <a:prstGeom prst="rect">
                    <a:avLst/>
                  </a:prstGeom>
                  <a:blipFill>
                    <a:blip r:embed="rId9"/>
                    <a:stretch>
                      <a:fillRect l="-4926" t="-7576" b="-25758"/>
                    </a:stretch>
                  </a:blipFill>
                </p:spPr>
                <p:txBody>
                  <a:bodyPr/>
                  <a:lstStyle/>
                  <a:p>
                    <a:r>
                      <a:rPr lang="zh-CN" altLang="en-US">
                        <a:noFill/>
                      </a:rPr>
                      <a:t> </a:t>
                    </a:r>
                  </a:p>
                </p:txBody>
              </p:sp>
            </mc:Fallback>
          </mc:AlternateContent>
        </p:grpSp>
        <p:sp>
          <p:nvSpPr>
            <p:cNvPr id="17" name="矩形 16"/>
            <p:cNvSpPr/>
            <p:nvPr/>
          </p:nvSpPr>
          <p:spPr>
            <a:xfrm>
              <a:off x="10064563" y="4228687"/>
              <a:ext cx="611065" cy="461665"/>
            </a:xfrm>
            <a:prstGeom prst="rect">
              <a:avLst/>
            </a:prstGeom>
          </p:spPr>
          <p:txBody>
            <a:bodyPr wrap="none">
              <a:spAutoFit/>
            </a:bodyPr>
            <a:lstStyle/>
            <a:p>
              <a:r>
                <a:rPr lang="en-US" altLang="zh-CN" sz="2400" dirty="0" smtClean="0">
                  <a:solidFill>
                    <a:srgbClr val="0070C0"/>
                  </a:solidFill>
                  <a:latin typeface="Arial" panose="020B0604020202020204" pitchFamily="34" charset="0"/>
                  <a:cs typeface="Arial" panose="020B0604020202020204" pitchFamily="34" charset="0"/>
                </a:rPr>
                <a:t>// 1</a:t>
              </a:r>
              <a:endParaRPr lang="zh-CN" altLang="en-US" sz="2400" dirty="0">
                <a:solidFill>
                  <a:srgbClr val="0070C0"/>
                </a:solidFill>
                <a:latin typeface="Arial" panose="020B0604020202020204" pitchFamily="34" charset="0"/>
                <a:cs typeface="Arial" panose="020B0604020202020204" pitchFamily="34" charset="0"/>
              </a:endParaRPr>
            </a:p>
          </p:txBody>
        </p:sp>
        <p:sp>
          <p:nvSpPr>
            <p:cNvPr id="18" name="矩形 17"/>
            <p:cNvSpPr/>
            <p:nvPr/>
          </p:nvSpPr>
          <p:spPr>
            <a:xfrm>
              <a:off x="8209822" y="4213218"/>
              <a:ext cx="611065" cy="461665"/>
            </a:xfrm>
            <a:prstGeom prst="rect">
              <a:avLst/>
            </a:prstGeom>
          </p:spPr>
          <p:txBody>
            <a:bodyPr wrap="none">
              <a:spAutoFit/>
            </a:bodyPr>
            <a:lstStyle/>
            <a:p>
              <a:r>
                <a:rPr lang="en-US" altLang="zh-CN" sz="2400" dirty="0" smtClean="0">
                  <a:solidFill>
                    <a:srgbClr val="0070C0"/>
                  </a:solidFill>
                  <a:latin typeface="Arial" panose="020B0604020202020204" pitchFamily="34" charset="0"/>
                  <a:cs typeface="Arial" panose="020B0604020202020204" pitchFamily="34" charset="0"/>
                </a:rPr>
                <a:t>// 1</a:t>
              </a:r>
              <a:endParaRPr lang="zh-CN" altLang="en-US" sz="2400" dirty="0">
                <a:solidFill>
                  <a:srgbClr val="0070C0"/>
                </a:solidFill>
                <a:latin typeface="Arial" panose="020B0604020202020204" pitchFamily="34" charset="0"/>
                <a:cs typeface="Arial" panose="020B0604020202020204" pitchFamily="34" charset="0"/>
              </a:endParaRPr>
            </a:p>
          </p:txBody>
        </p:sp>
      </p:grpSp>
      <p:cxnSp>
        <p:nvCxnSpPr>
          <p:cNvPr id="30" name="直接连接符 29"/>
          <p:cNvCxnSpPr/>
          <p:nvPr/>
        </p:nvCxnSpPr>
        <p:spPr>
          <a:xfrm>
            <a:off x="1657350" y="4190303"/>
            <a:ext cx="0" cy="214728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952625" y="4190303"/>
            <a:ext cx="0" cy="89223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1461050" y="4381436"/>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Arial" panose="020B0604020202020204" pitchFamily="34" charset="0"/>
                <a:cs typeface="Arial" panose="020B0604020202020204" pitchFamily="34" charset="0"/>
              </a:rPr>
              <a:t>0</a:t>
            </a:r>
            <a:endParaRPr lang="zh-CN" altLang="en-US" sz="2400" dirty="0"/>
          </a:p>
        </p:txBody>
      </p:sp>
      <p:sp>
        <p:nvSpPr>
          <p:cNvPr id="33" name="圆角矩形 32"/>
          <p:cNvSpPr/>
          <p:nvPr/>
        </p:nvSpPr>
        <p:spPr>
          <a:xfrm>
            <a:off x="1461050" y="5466365"/>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Arial" panose="020B0604020202020204" pitchFamily="34" charset="0"/>
                <a:cs typeface="Arial" panose="020B0604020202020204" pitchFamily="34" charset="0"/>
              </a:rPr>
              <a:t>0</a:t>
            </a:r>
            <a:endParaRPr lang="zh-CN" altLang="en-US" sz="2400" dirty="0"/>
          </a:p>
        </p:txBody>
      </p:sp>
      <mc:AlternateContent xmlns:mc="http://schemas.openxmlformats.org/markup-compatibility/2006" xmlns:a14="http://schemas.microsoft.com/office/drawing/2010/main">
        <mc:Choice Requires="a14">
          <p:sp>
            <p:nvSpPr>
              <p:cNvPr id="34" name="圆角矩形标注 33"/>
              <p:cNvSpPr/>
              <p:nvPr/>
            </p:nvSpPr>
            <p:spPr>
              <a:xfrm>
                <a:off x="873321" y="3259121"/>
                <a:ext cx="1315894" cy="519786"/>
              </a:xfrm>
              <a:prstGeom prst="wedgeRoundRectCallout">
                <a:avLst>
                  <a:gd name="adj1" fmla="val 8511"/>
                  <a:gd name="adj2" fmla="val 137080"/>
                  <a:gd name="adj3" fmla="val 16667"/>
                </a:avLst>
              </a:prstGeom>
              <a:solidFill>
                <a:schemeClr val="accent1">
                  <a:lumMod val="20000"/>
                  <a:lumOff val="80000"/>
                </a:schemeClr>
              </a:solidFill>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m:rPr>
                            <m:sty m:val="p"/>
                          </m:rPr>
                          <a:rPr lang="en-US" altLang="zh-CN" sz="2000">
                            <a:solidFill>
                              <a:schemeClr val="tx1"/>
                            </a:solidFill>
                            <a:latin typeface="Cambria Math" panose="02040503050406030204" pitchFamily="18" charset="0"/>
                          </a:rPr>
                          <m:t>t</m:t>
                        </m:r>
                      </m:e>
                      <m:sub>
                        <m:r>
                          <a:rPr lang="en-US" altLang="zh-CN" sz="2000" i="1">
                            <a:solidFill>
                              <a:schemeClr val="tx1"/>
                            </a:solidFill>
                            <a:latin typeface="Cambria Math" panose="02040503050406030204" pitchFamily="18" charset="0"/>
                          </a:rPr>
                          <m:t>1</m:t>
                        </m:r>
                      </m:sub>
                    </m:sSub>
                  </m:oMath>
                </a14:m>
                <a:r>
                  <a:rPr lang="en-US" altLang="zh-CN" sz="2000" b="1" dirty="0">
                    <a:solidFill>
                      <a:schemeClr val="tx1"/>
                    </a:solidFill>
                    <a:latin typeface="Calibri" panose="020F0502020204030204" pitchFamily="34" charset="0"/>
                    <a:cs typeface="Calibri" panose="020F0502020204030204" pitchFamily="34" charset="0"/>
                  </a:rPr>
                  <a:t>’s view</a:t>
                </a:r>
                <a:endParaRPr lang="zh-CN" altLang="en-US" sz="2000" dirty="0">
                  <a:solidFill>
                    <a:schemeClr val="tx1"/>
                  </a:solidFill>
                  <a:latin typeface="Calibri" panose="020F0502020204030204" pitchFamily="34" charset="0"/>
                  <a:cs typeface="Calibri" panose="020F0502020204030204" pitchFamily="34" charset="0"/>
                </a:endParaRPr>
              </a:p>
            </p:txBody>
          </p:sp>
        </mc:Choice>
        <mc:Fallback xmlns="">
          <p:sp>
            <p:nvSpPr>
              <p:cNvPr id="34" name="圆角矩形标注 33"/>
              <p:cNvSpPr>
                <a:spLocks noRot="1" noChangeAspect="1" noMove="1" noResize="1" noEditPoints="1" noAdjustHandles="1" noChangeArrowheads="1" noChangeShapeType="1" noTextEdit="1"/>
              </p:cNvSpPr>
              <p:nvPr/>
            </p:nvSpPr>
            <p:spPr>
              <a:xfrm>
                <a:off x="873321" y="3259121"/>
                <a:ext cx="1315894" cy="519786"/>
              </a:xfrm>
              <a:prstGeom prst="wedgeRoundRectCallout">
                <a:avLst>
                  <a:gd name="adj1" fmla="val 8511"/>
                  <a:gd name="adj2" fmla="val 137080"/>
                  <a:gd name="adj3" fmla="val 16667"/>
                </a:avLst>
              </a:prstGeom>
              <a:blipFill>
                <a:blip r:embed="rId10"/>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圆角矩形标注 34"/>
              <p:cNvSpPr/>
              <p:nvPr/>
            </p:nvSpPr>
            <p:spPr>
              <a:xfrm>
                <a:off x="2322900" y="3255152"/>
                <a:ext cx="1315894" cy="519786"/>
              </a:xfrm>
              <a:prstGeom prst="wedgeRoundRectCallout">
                <a:avLst>
                  <a:gd name="adj1" fmla="val -73613"/>
                  <a:gd name="adj2" fmla="val 126419"/>
                  <a:gd name="adj3" fmla="val 16667"/>
                </a:avLst>
              </a:prstGeom>
              <a:solidFill>
                <a:schemeClr val="accent2">
                  <a:lumMod val="20000"/>
                  <a:lumOff val="80000"/>
                </a:schemeClr>
              </a:solidFill>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m:rPr>
                            <m:sty m:val="p"/>
                          </m:rPr>
                          <a:rPr lang="en-US" altLang="zh-CN" sz="2000">
                            <a:solidFill>
                              <a:schemeClr val="tx1"/>
                            </a:solidFill>
                            <a:latin typeface="Cambria Math" panose="02040503050406030204" pitchFamily="18" charset="0"/>
                          </a:rPr>
                          <m:t>t</m:t>
                        </m:r>
                      </m:e>
                      <m:sub>
                        <m:r>
                          <a:rPr lang="en-US" altLang="zh-CN" sz="2000" b="0" i="1" smtClean="0">
                            <a:solidFill>
                              <a:schemeClr val="tx1"/>
                            </a:solidFill>
                            <a:latin typeface="Cambria Math" panose="02040503050406030204" pitchFamily="18" charset="0"/>
                          </a:rPr>
                          <m:t>2</m:t>
                        </m:r>
                      </m:sub>
                    </m:sSub>
                  </m:oMath>
                </a14:m>
                <a:r>
                  <a:rPr lang="en-US" altLang="zh-CN" sz="2000" b="1" dirty="0">
                    <a:solidFill>
                      <a:schemeClr val="tx1"/>
                    </a:solidFill>
                    <a:latin typeface="Calibri" panose="020F0502020204030204" pitchFamily="34" charset="0"/>
                    <a:cs typeface="Calibri" panose="020F0502020204030204" pitchFamily="34" charset="0"/>
                  </a:rPr>
                  <a:t>’s view</a:t>
                </a:r>
                <a:endParaRPr lang="zh-CN" altLang="en-US" sz="2000" dirty="0">
                  <a:solidFill>
                    <a:schemeClr val="tx1"/>
                  </a:solidFill>
                  <a:latin typeface="Calibri" panose="020F0502020204030204" pitchFamily="34" charset="0"/>
                  <a:cs typeface="Calibri" panose="020F0502020204030204" pitchFamily="34" charset="0"/>
                </a:endParaRPr>
              </a:p>
            </p:txBody>
          </p:sp>
        </mc:Choice>
        <mc:Fallback xmlns="">
          <p:sp>
            <p:nvSpPr>
              <p:cNvPr id="35" name="圆角矩形标注 34"/>
              <p:cNvSpPr>
                <a:spLocks noRot="1" noChangeAspect="1" noMove="1" noResize="1" noEditPoints="1" noAdjustHandles="1" noChangeArrowheads="1" noChangeShapeType="1" noTextEdit="1"/>
              </p:cNvSpPr>
              <p:nvPr/>
            </p:nvSpPr>
            <p:spPr>
              <a:xfrm>
                <a:off x="2322900" y="3255152"/>
                <a:ext cx="1315894" cy="519786"/>
              </a:xfrm>
              <a:prstGeom prst="wedgeRoundRectCallout">
                <a:avLst>
                  <a:gd name="adj1" fmla="val -73613"/>
                  <a:gd name="adj2" fmla="val 126419"/>
                  <a:gd name="adj3" fmla="val 16667"/>
                </a:avLst>
              </a:prstGeom>
              <a:blipFill>
                <a:blip r:embed="rId11"/>
                <a:stretch>
                  <a:fillRect/>
                </a:stretch>
              </a:blipFill>
              <a:ln w="19050">
                <a:solidFill>
                  <a:schemeClr val="tx1"/>
                </a:solidFill>
              </a:ln>
            </p:spPr>
            <p:txBody>
              <a:bodyPr/>
              <a:lstStyle/>
              <a:p>
                <a:r>
                  <a:rPr lang="zh-CN" altLang="en-US">
                    <a:noFill/>
                  </a:rPr>
                  <a:t> </a:t>
                </a:r>
              </a:p>
            </p:txBody>
          </p:sp>
        </mc:Fallback>
      </mc:AlternateContent>
      <p:cxnSp>
        <p:nvCxnSpPr>
          <p:cNvPr id="37" name="直接箭头连接符 36"/>
          <p:cNvCxnSpPr/>
          <p:nvPr/>
        </p:nvCxnSpPr>
        <p:spPr>
          <a:xfrm>
            <a:off x="7055797" y="4181660"/>
            <a:ext cx="327991"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圆角矩形 39"/>
          <p:cNvSpPr/>
          <p:nvPr/>
        </p:nvSpPr>
        <p:spPr>
          <a:xfrm>
            <a:off x="7229028" y="4722441"/>
            <a:ext cx="1091285" cy="412602"/>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箭头连接符 45"/>
          <p:cNvCxnSpPr/>
          <p:nvPr/>
        </p:nvCxnSpPr>
        <p:spPr>
          <a:xfrm>
            <a:off x="8917032" y="4406083"/>
            <a:ext cx="327991"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8912417" y="4918695"/>
            <a:ext cx="327991"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8917036" y="5181929"/>
            <a:ext cx="327991"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a:off x="7060415" y="4417186"/>
            <a:ext cx="327991"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flipH="1" flipV="1">
            <a:off x="8200858" y="4553527"/>
            <a:ext cx="1284201" cy="240333"/>
          </a:xfrm>
          <a:prstGeom prst="straightConnector1">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768349" y="4331454"/>
            <a:ext cx="4841588" cy="691671"/>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p:nvPr/>
        </p:nvCxnSpPr>
        <p:spPr>
          <a:xfrm>
            <a:off x="4192442" y="5397500"/>
            <a:ext cx="0" cy="94068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3638794" y="5465739"/>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prstClr val="black"/>
                </a:solidFill>
                <a:latin typeface="Arial" panose="020B0604020202020204" pitchFamily="34" charset="0"/>
                <a:cs typeface="Arial" panose="020B0604020202020204" pitchFamily="34" charset="0"/>
              </a:rPr>
              <a:t>1</a:t>
            </a:r>
            <a:endParaRPr lang="zh-CN" altLang="en-US" sz="2400" dirty="0"/>
          </a:p>
        </p:txBody>
      </p:sp>
      <p:cxnSp>
        <p:nvCxnSpPr>
          <p:cNvPr id="64" name="直接连接符 63"/>
          <p:cNvCxnSpPr/>
          <p:nvPr/>
        </p:nvCxnSpPr>
        <p:spPr>
          <a:xfrm>
            <a:off x="2115820" y="5255491"/>
            <a:ext cx="1915160"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3" name="任意多边形 72"/>
          <p:cNvSpPr/>
          <p:nvPr/>
        </p:nvSpPr>
        <p:spPr>
          <a:xfrm>
            <a:off x="1953260" y="5067300"/>
            <a:ext cx="198120" cy="190500"/>
          </a:xfrm>
          <a:custGeom>
            <a:avLst/>
            <a:gdLst>
              <a:gd name="connsiteX0" fmla="*/ 0 w 198120"/>
              <a:gd name="connsiteY0" fmla="*/ 0 h 190500"/>
              <a:gd name="connsiteX1" fmla="*/ 2540 w 198120"/>
              <a:gd name="connsiteY1" fmla="*/ 68580 h 190500"/>
              <a:gd name="connsiteX2" fmla="*/ 5080 w 198120"/>
              <a:gd name="connsiteY2" fmla="*/ 81280 h 190500"/>
              <a:gd name="connsiteX3" fmla="*/ 10160 w 198120"/>
              <a:gd name="connsiteY3" fmla="*/ 116840 h 190500"/>
              <a:gd name="connsiteX4" fmla="*/ 20320 w 198120"/>
              <a:gd name="connsiteY4" fmla="*/ 132080 h 190500"/>
              <a:gd name="connsiteX5" fmla="*/ 45720 w 198120"/>
              <a:gd name="connsiteY5" fmla="*/ 162560 h 190500"/>
              <a:gd name="connsiteX6" fmla="*/ 60960 w 198120"/>
              <a:gd name="connsiteY6" fmla="*/ 172720 h 190500"/>
              <a:gd name="connsiteX7" fmla="*/ 83820 w 198120"/>
              <a:gd name="connsiteY7" fmla="*/ 182880 h 190500"/>
              <a:gd name="connsiteX8" fmla="*/ 91440 w 198120"/>
              <a:gd name="connsiteY8" fmla="*/ 185420 h 190500"/>
              <a:gd name="connsiteX9" fmla="*/ 160020 w 198120"/>
              <a:gd name="connsiteY9" fmla="*/ 187960 h 190500"/>
              <a:gd name="connsiteX10" fmla="*/ 167640 w 198120"/>
              <a:gd name="connsiteY10" fmla="*/ 190500 h 190500"/>
              <a:gd name="connsiteX11" fmla="*/ 198120 w 198120"/>
              <a:gd name="connsiteY11" fmla="*/ 18796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120" h="190500">
                <a:moveTo>
                  <a:pt x="0" y="0"/>
                </a:moveTo>
                <a:cubicBezTo>
                  <a:pt x="847" y="22860"/>
                  <a:pt x="1113" y="45749"/>
                  <a:pt x="2540" y="68580"/>
                </a:cubicBezTo>
                <a:cubicBezTo>
                  <a:pt x="2809" y="72889"/>
                  <a:pt x="4545" y="76996"/>
                  <a:pt x="5080" y="81280"/>
                </a:cubicBezTo>
                <a:cubicBezTo>
                  <a:pt x="5492" y="84579"/>
                  <a:pt x="5341" y="108166"/>
                  <a:pt x="10160" y="116840"/>
                </a:cubicBezTo>
                <a:cubicBezTo>
                  <a:pt x="13125" y="122177"/>
                  <a:pt x="16933" y="127000"/>
                  <a:pt x="20320" y="132080"/>
                </a:cubicBezTo>
                <a:cubicBezTo>
                  <a:pt x="27713" y="143169"/>
                  <a:pt x="34163" y="154855"/>
                  <a:pt x="45720" y="162560"/>
                </a:cubicBezTo>
                <a:lnTo>
                  <a:pt x="60960" y="172720"/>
                </a:lnTo>
                <a:cubicBezTo>
                  <a:pt x="73035" y="180770"/>
                  <a:pt x="65684" y="176835"/>
                  <a:pt x="83820" y="182880"/>
                </a:cubicBezTo>
                <a:cubicBezTo>
                  <a:pt x="86360" y="183727"/>
                  <a:pt x="88764" y="185321"/>
                  <a:pt x="91440" y="185420"/>
                </a:cubicBezTo>
                <a:lnTo>
                  <a:pt x="160020" y="187960"/>
                </a:lnTo>
                <a:cubicBezTo>
                  <a:pt x="162560" y="188807"/>
                  <a:pt x="164963" y="190500"/>
                  <a:pt x="167640" y="190500"/>
                </a:cubicBezTo>
                <a:cubicBezTo>
                  <a:pt x="177835" y="190500"/>
                  <a:pt x="198120" y="187960"/>
                  <a:pt x="198120" y="187960"/>
                </a:cubicBezTo>
              </a:path>
            </a:pathLst>
          </a:cu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p:nvSpPr>
        <p:spPr>
          <a:xfrm>
            <a:off x="4015740" y="5255491"/>
            <a:ext cx="176702" cy="172489"/>
          </a:xfrm>
          <a:custGeom>
            <a:avLst/>
            <a:gdLst>
              <a:gd name="connsiteX0" fmla="*/ 0 w 198120"/>
              <a:gd name="connsiteY0" fmla="*/ 0 h 167640"/>
              <a:gd name="connsiteX1" fmla="*/ 99060 w 198120"/>
              <a:gd name="connsiteY1" fmla="*/ 2540 h 167640"/>
              <a:gd name="connsiteX2" fmla="*/ 109220 w 198120"/>
              <a:gd name="connsiteY2" fmla="*/ 5080 h 167640"/>
              <a:gd name="connsiteX3" fmla="*/ 121920 w 198120"/>
              <a:gd name="connsiteY3" fmla="*/ 7620 h 167640"/>
              <a:gd name="connsiteX4" fmla="*/ 129540 w 198120"/>
              <a:gd name="connsiteY4" fmla="*/ 10160 h 167640"/>
              <a:gd name="connsiteX5" fmla="*/ 139700 w 198120"/>
              <a:gd name="connsiteY5" fmla="*/ 12700 h 167640"/>
              <a:gd name="connsiteX6" fmla="*/ 154940 w 198120"/>
              <a:gd name="connsiteY6" fmla="*/ 17780 h 167640"/>
              <a:gd name="connsiteX7" fmla="*/ 170180 w 198120"/>
              <a:gd name="connsiteY7" fmla="*/ 27940 h 167640"/>
              <a:gd name="connsiteX8" fmla="*/ 175260 w 198120"/>
              <a:gd name="connsiteY8" fmla="*/ 35560 h 167640"/>
              <a:gd name="connsiteX9" fmla="*/ 180340 w 198120"/>
              <a:gd name="connsiteY9" fmla="*/ 50800 h 167640"/>
              <a:gd name="connsiteX10" fmla="*/ 185420 w 198120"/>
              <a:gd name="connsiteY10" fmla="*/ 58420 h 167640"/>
              <a:gd name="connsiteX11" fmla="*/ 190500 w 198120"/>
              <a:gd name="connsiteY11" fmla="*/ 76200 h 167640"/>
              <a:gd name="connsiteX12" fmla="*/ 193040 w 198120"/>
              <a:gd name="connsiteY12" fmla="*/ 83820 h 167640"/>
              <a:gd name="connsiteX13" fmla="*/ 195580 w 198120"/>
              <a:gd name="connsiteY13" fmla="*/ 114300 h 167640"/>
              <a:gd name="connsiteX14" fmla="*/ 198120 w 198120"/>
              <a:gd name="connsiteY14" fmla="*/ 129540 h 167640"/>
              <a:gd name="connsiteX15" fmla="*/ 195580 w 198120"/>
              <a:gd name="connsiteY15" fmla="*/ 16764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8120" h="167640">
                <a:moveTo>
                  <a:pt x="0" y="0"/>
                </a:moveTo>
                <a:cubicBezTo>
                  <a:pt x="33020" y="847"/>
                  <a:pt x="66065" y="1005"/>
                  <a:pt x="99060" y="2540"/>
                </a:cubicBezTo>
                <a:cubicBezTo>
                  <a:pt x="102547" y="2702"/>
                  <a:pt x="105812" y="4323"/>
                  <a:pt x="109220" y="5080"/>
                </a:cubicBezTo>
                <a:cubicBezTo>
                  <a:pt x="113434" y="6017"/>
                  <a:pt x="117732" y="6573"/>
                  <a:pt x="121920" y="7620"/>
                </a:cubicBezTo>
                <a:cubicBezTo>
                  <a:pt x="124517" y="8269"/>
                  <a:pt x="126966" y="9424"/>
                  <a:pt x="129540" y="10160"/>
                </a:cubicBezTo>
                <a:cubicBezTo>
                  <a:pt x="132897" y="11119"/>
                  <a:pt x="136356" y="11697"/>
                  <a:pt x="139700" y="12700"/>
                </a:cubicBezTo>
                <a:cubicBezTo>
                  <a:pt x="144829" y="14239"/>
                  <a:pt x="150485" y="14810"/>
                  <a:pt x="154940" y="17780"/>
                </a:cubicBezTo>
                <a:lnTo>
                  <a:pt x="170180" y="27940"/>
                </a:lnTo>
                <a:cubicBezTo>
                  <a:pt x="171873" y="30480"/>
                  <a:pt x="174020" y="32770"/>
                  <a:pt x="175260" y="35560"/>
                </a:cubicBezTo>
                <a:cubicBezTo>
                  <a:pt x="177435" y="40453"/>
                  <a:pt x="177370" y="46345"/>
                  <a:pt x="180340" y="50800"/>
                </a:cubicBezTo>
                <a:cubicBezTo>
                  <a:pt x="182033" y="53340"/>
                  <a:pt x="184055" y="55690"/>
                  <a:pt x="185420" y="58420"/>
                </a:cubicBezTo>
                <a:cubicBezTo>
                  <a:pt x="187450" y="62480"/>
                  <a:pt x="189415" y="72402"/>
                  <a:pt x="190500" y="76200"/>
                </a:cubicBezTo>
                <a:cubicBezTo>
                  <a:pt x="191236" y="78774"/>
                  <a:pt x="192193" y="81280"/>
                  <a:pt x="193040" y="83820"/>
                </a:cubicBezTo>
                <a:cubicBezTo>
                  <a:pt x="193887" y="93980"/>
                  <a:pt x="194454" y="104167"/>
                  <a:pt x="195580" y="114300"/>
                </a:cubicBezTo>
                <a:cubicBezTo>
                  <a:pt x="196149" y="119419"/>
                  <a:pt x="198120" y="124390"/>
                  <a:pt x="198120" y="129540"/>
                </a:cubicBezTo>
                <a:cubicBezTo>
                  <a:pt x="198120" y="142268"/>
                  <a:pt x="195580" y="154912"/>
                  <a:pt x="195580" y="167640"/>
                </a:cubicBezTo>
              </a:path>
            </a:pathLst>
          </a:cu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9" name="圆角矩形标注 38"/>
              <p:cNvSpPr/>
              <p:nvPr/>
            </p:nvSpPr>
            <p:spPr>
              <a:xfrm>
                <a:off x="4733708" y="5370987"/>
                <a:ext cx="2405773" cy="605409"/>
              </a:xfrm>
              <a:prstGeom prst="wedgeRoundRectCallout">
                <a:avLst>
                  <a:gd name="adj1" fmla="val -67782"/>
                  <a:gd name="adj2" fmla="val -2265"/>
                  <a:gd name="adj3" fmla="val 16667"/>
                </a:avLst>
              </a:prstGeom>
              <a:solidFill>
                <a:schemeClr val="accent4">
                  <a:lumMod val="20000"/>
                  <a:lumOff val="80000"/>
                </a:schemeClr>
              </a:solidFill>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smtClean="0">
                    <a:solidFill>
                      <a:schemeClr val="tx1"/>
                    </a:solidFill>
                    <a:latin typeface="Calibri" panose="020F0502020204030204" pitchFamily="34" charset="0"/>
                    <a:cs typeface="Calibri" panose="020F0502020204030204" pitchFamily="34" charset="0"/>
                  </a:rPr>
                  <a:t>Promise (</a:t>
                </a:r>
                <a:r>
                  <a:rPr lang="en-US" altLang="zh-CN" sz="2000" dirty="0" smtClean="0">
                    <a:solidFill>
                      <a:schemeClr val="tx1"/>
                    </a:solidFill>
                    <a:latin typeface="Arial" panose="020B0604020202020204" pitchFamily="34" charset="0"/>
                    <a:cs typeface="Arial" panose="020B0604020202020204" pitchFamily="34" charset="0"/>
                  </a:rPr>
                  <a:t>y = 1</a:t>
                </a:r>
                <a:r>
                  <a:rPr lang="en-US" altLang="zh-CN" sz="2000" dirty="0" smtClean="0">
                    <a:solidFill>
                      <a:schemeClr val="tx1"/>
                    </a:solidFill>
                    <a:latin typeface="Calibri" panose="020F0502020204030204" pitchFamily="34" charset="0"/>
                    <a:cs typeface="Calibri" panose="020F0502020204030204" pitchFamily="34" charset="0"/>
                  </a:rPr>
                  <a:t>) of </a:t>
                </a:r>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m:rPr>
                            <m:sty m:val="p"/>
                          </m:rPr>
                          <a:rPr lang="en-US" altLang="zh-CN" sz="2000">
                            <a:solidFill>
                              <a:schemeClr val="tx1"/>
                            </a:solidFill>
                            <a:latin typeface="Cambria Math" panose="02040503050406030204" pitchFamily="18" charset="0"/>
                          </a:rPr>
                          <m:t>t</m:t>
                        </m:r>
                      </m:e>
                      <m:sub>
                        <m:r>
                          <a:rPr lang="en-US" altLang="zh-CN" sz="2000">
                            <a:solidFill>
                              <a:schemeClr val="tx1"/>
                            </a:solidFill>
                            <a:latin typeface="Cambria Math" panose="02040503050406030204" pitchFamily="18" charset="0"/>
                          </a:rPr>
                          <m:t>1</m:t>
                        </m:r>
                      </m:sub>
                    </m:sSub>
                  </m:oMath>
                </a14:m>
                <a:r>
                  <a:rPr lang="en-US" altLang="zh-CN" dirty="0" smtClean="0">
                    <a:solidFill>
                      <a:schemeClr val="tx1"/>
                    </a:solidFill>
                  </a:rPr>
                  <a:t> </a:t>
                </a:r>
                <a:endParaRPr lang="zh-CN" altLang="en-US" dirty="0">
                  <a:solidFill>
                    <a:schemeClr val="tx1"/>
                  </a:solidFill>
                </a:endParaRPr>
              </a:p>
            </p:txBody>
          </p:sp>
        </mc:Choice>
        <mc:Fallback xmlns="">
          <p:sp>
            <p:nvSpPr>
              <p:cNvPr id="39" name="圆角矩形标注 38"/>
              <p:cNvSpPr>
                <a:spLocks noRot="1" noChangeAspect="1" noMove="1" noResize="1" noEditPoints="1" noAdjustHandles="1" noChangeArrowheads="1" noChangeShapeType="1" noTextEdit="1"/>
              </p:cNvSpPr>
              <p:nvPr/>
            </p:nvSpPr>
            <p:spPr>
              <a:xfrm>
                <a:off x="4733708" y="5370987"/>
                <a:ext cx="2405773" cy="605409"/>
              </a:xfrm>
              <a:prstGeom prst="wedgeRoundRectCallout">
                <a:avLst>
                  <a:gd name="adj1" fmla="val -67782"/>
                  <a:gd name="adj2" fmla="val -2265"/>
                  <a:gd name="adj3" fmla="val 16667"/>
                </a:avLst>
              </a:prstGeom>
              <a:blipFill>
                <a:blip r:embed="rId12"/>
                <a:stretch>
                  <a:fillRect/>
                </a:stretch>
              </a:blipFill>
              <a:ln w="19050">
                <a:solidFill>
                  <a:schemeClr val="tx1"/>
                </a:solidFill>
              </a:ln>
            </p:spPr>
            <p:txBody>
              <a:bodyPr/>
              <a:lstStyle/>
              <a:p>
                <a:r>
                  <a:rPr lang="zh-CN" altLang="en-US">
                    <a:noFill/>
                  </a:rPr>
                  <a:t> </a:t>
                </a:r>
              </a:p>
            </p:txBody>
          </p:sp>
        </mc:Fallback>
      </mc:AlternateContent>
      <p:cxnSp>
        <p:nvCxnSpPr>
          <p:cNvPr id="76" name="直接箭头连接符 75"/>
          <p:cNvCxnSpPr/>
          <p:nvPr/>
        </p:nvCxnSpPr>
        <p:spPr>
          <a:xfrm>
            <a:off x="7055798" y="4920565"/>
            <a:ext cx="327991"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70686175"/>
      </p:ext>
    </p:extLst>
  </p:cSld>
  <p:clrMapOvr>
    <a:masterClrMapping/>
  </p:clrMapOvr>
  <mc:AlternateContent xmlns:mc="http://schemas.openxmlformats.org/markup-compatibility/2006" xmlns:p14="http://schemas.microsoft.com/office/powerpoint/2010/main">
    <mc:Choice Requires="p14">
      <p:transition spd="slow" p14:dur="2000" advTm="15864"/>
    </mc:Choice>
    <mc:Fallback xmlns="">
      <p:transition spd="slow" advTm="158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500"/>
                                  </p:stCondLst>
                                  <p:childTnLst>
                                    <p:animEffect transition="out" filter="fade">
                                      <p:cBhvr>
                                        <p:cTn id="6" dur="500"/>
                                        <p:tgtEl>
                                          <p:spTgt spid="46"/>
                                        </p:tgtEl>
                                      </p:cBhvr>
                                    </p:animEffect>
                                    <p:set>
                                      <p:cBhvr>
                                        <p:cTn id="7" dur="1" fill="hold">
                                          <p:stCondLst>
                                            <p:cond delay="499"/>
                                          </p:stCondLst>
                                        </p:cTn>
                                        <p:tgtEl>
                                          <p:spTgt spid="46"/>
                                        </p:tgtEl>
                                        <p:attrNameLst>
                                          <p:attrName>style.visibility</p:attrName>
                                        </p:attrNameLst>
                                      </p:cBhvr>
                                      <p:to>
                                        <p:strVal val="hidden"/>
                                      </p:to>
                                    </p:se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500"/>
                                        <p:tgtEl>
                                          <p:spTgt spid="47"/>
                                        </p:tgtEl>
                                      </p:cBhvr>
                                    </p:animEffect>
                                  </p:childTnLst>
                                </p:cTn>
                              </p:par>
                            </p:childTnLst>
                          </p:cTn>
                        </p:par>
                        <p:par>
                          <p:cTn id="12" fill="hold">
                            <p:stCondLst>
                              <p:cond delay="1500"/>
                            </p:stCondLst>
                            <p:childTnLst>
                              <p:par>
                                <p:cTn id="13" presetID="26" presetClass="emph" presetSubtype="0" repeatCount="2000" fill="hold" nodeType="afterEffect">
                                  <p:stCondLst>
                                    <p:cond delay="0"/>
                                  </p:stCondLst>
                                  <p:childTnLst>
                                    <p:animEffect transition="out" filter="fade">
                                      <p:cBhvr>
                                        <p:cTn id="14" dur="1000" tmFilter="0, 0; .2, .5; .8, .5; 1, 0"/>
                                        <p:tgtEl>
                                          <p:spTgt spid="47"/>
                                        </p:tgtEl>
                                      </p:cBhvr>
                                    </p:animEffect>
                                    <p:animScale>
                                      <p:cBhvr>
                                        <p:cTn id="15" dur="500" autoRev="1" fill="hold"/>
                                        <p:tgtEl>
                                          <p:spTgt spid="47"/>
                                        </p:tgtEl>
                                      </p:cBhvr>
                                      <p:by x="105000" y="105000"/>
                                    </p:animScale>
                                  </p:childTnLst>
                                </p:cTn>
                              </p:par>
                            </p:childTnLst>
                          </p:cTn>
                        </p:par>
                        <p:par>
                          <p:cTn id="16" fill="hold">
                            <p:stCondLst>
                              <p:cond delay="3500"/>
                            </p:stCondLst>
                            <p:childTnLst>
                              <p:par>
                                <p:cTn id="17" presetID="10" presetClass="exit" presetSubtype="0" fill="hold" nodeType="afterEffect">
                                  <p:stCondLst>
                                    <p:cond delay="500"/>
                                  </p:stCondLst>
                                  <p:childTnLst>
                                    <p:animEffect transition="out" filter="fade">
                                      <p:cBhvr>
                                        <p:cTn id="18" dur="500"/>
                                        <p:tgtEl>
                                          <p:spTgt spid="47"/>
                                        </p:tgtEl>
                                      </p:cBhvr>
                                    </p:animEffect>
                                    <p:set>
                                      <p:cBhvr>
                                        <p:cTn id="19" dur="1" fill="hold">
                                          <p:stCondLst>
                                            <p:cond delay="499"/>
                                          </p:stCondLst>
                                        </p:cTn>
                                        <p:tgtEl>
                                          <p:spTgt spid="47"/>
                                        </p:tgtEl>
                                        <p:attrNameLst>
                                          <p:attrName>style.visibility</p:attrName>
                                        </p:attrNameLst>
                                      </p:cBhvr>
                                      <p:to>
                                        <p:strVal val="hidden"/>
                                      </p:to>
                                    </p:set>
                                  </p:childTnLst>
                                </p:cTn>
                              </p:par>
                            </p:childTnLst>
                          </p:cTn>
                        </p:par>
                        <p:par>
                          <p:cTn id="20" fill="hold">
                            <p:stCondLst>
                              <p:cond delay="4500"/>
                            </p:stCondLst>
                            <p:childTnLst>
                              <p:par>
                                <p:cTn id="21" presetID="1" presetClass="entr" presetSubtype="0"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par>
                          <p:cTn id="23" fill="hold">
                            <p:stCondLst>
                              <p:cond delay="4500"/>
                            </p:stCondLst>
                            <p:childTnLst>
                              <p:par>
                                <p:cTn id="24" presetID="10" presetClass="exit" presetSubtype="0" fill="hold" nodeType="afterEffect">
                                  <p:stCondLst>
                                    <p:cond delay="1000"/>
                                  </p:stCondLst>
                                  <p:childTnLst>
                                    <p:animEffect transition="out" filter="fade">
                                      <p:cBhvr>
                                        <p:cTn id="25" dur="500"/>
                                        <p:tgtEl>
                                          <p:spTgt spid="37"/>
                                        </p:tgtEl>
                                      </p:cBhvr>
                                    </p:animEffect>
                                    <p:set>
                                      <p:cBhvr>
                                        <p:cTn id="26" dur="1" fill="hold">
                                          <p:stCondLst>
                                            <p:cond delay="499"/>
                                          </p:stCondLst>
                                        </p:cTn>
                                        <p:tgtEl>
                                          <p:spTgt spid="37"/>
                                        </p:tgtEl>
                                        <p:attrNameLst>
                                          <p:attrName>style.visibility</p:attrName>
                                        </p:attrNameLst>
                                      </p:cBhvr>
                                      <p:to>
                                        <p:strVal val="hidden"/>
                                      </p:to>
                                    </p:set>
                                  </p:childTnLst>
                                </p:cTn>
                              </p:par>
                            </p:childTnLst>
                          </p:cTn>
                        </p:par>
                        <p:par>
                          <p:cTn id="27" fill="hold">
                            <p:stCondLst>
                              <p:cond delay="6000"/>
                            </p:stCondLst>
                            <p:childTnLst>
                              <p:par>
                                <p:cTn id="28" presetID="10" presetClass="entr" presetSubtype="0" fill="hold" nodeType="after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childTnLst>
                          </p:cTn>
                        </p:par>
                        <p:par>
                          <p:cTn id="31" fill="hold">
                            <p:stCondLst>
                              <p:cond delay="6500"/>
                            </p:stCondLst>
                            <p:childTnLst>
                              <p:par>
                                <p:cTn id="32" presetID="26" presetClass="emph" presetSubtype="0" repeatCount="2000" fill="hold" nodeType="afterEffect">
                                  <p:stCondLst>
                                    <p:cond delay="200"/>
                                  </p:stCondLst>
                                  <p:childTnLst>
                                    <p:animEffect transition="out" filter="fade">
                                      <p:cBhvr>
                                        <p:cTn id="33" dur="1000" tmFilter="0, 0; .2, .5; .8, .5; 1, 0"/>
                                        <p:tgtEl>
                                          <p:spTgt spid="49"/>
                                        </p:tgtEl>
                                      </p:cBhvr>
                                    </p:animEffect>
                                    <p:animScale>
                                      <p:cBhvr>
                                        <p:cTn id="34" dur="500" autoRev="1" fill="hold"/>
                                        <p:tgtEl>
                                          <p:spTgt spid="49"/>
                                        </p:tgtEl>
                                      </p:cBhvr>
                                      <p:by x="105000" y="105000"/>
                                    </p:animScale>
                                  </p:childTnLst>
                                </p:cTn>
                              </p:par>
                              <p:par>
                                <p:cTn id="35" presetID="22" presetClass="entr" presetSubtype="2" fill="hold" nodeType="withEffect">
                                  <p:stCondLst>
                                    <p:cond delay="700"/>
                                  </p:stCondLst>
                                  <p:childTnLst>
                                    <p:set>
                                      <p:cBhvr>
                                        <p:cTn id="36" dur="1" fill="hold">
                                          <p:stCondLst>
                                            <p:cond delay="0"/>
                                          </p:stCondLst>
                                        </p:cTn>
                                        <p:tgtEl>
                                          <p:spTgt spid="51"/>
                                        </p:tgtEl>
                                        <p:attrNameLst>
                                          <p:attrName>style.visibility</p:attrName>
                                        </p:attrNameLst>
                                      </p:cBhvr>
                                      <p:to>
                                        <p:strVal val="visible"/>
                                      </p:to>
                                    </p:set>
                                    <p:animEffect transition="in" filter="wipe(right)">
                                      <p:cBhvr>
                                        <p:cTn id="37" dur="500"/>
                                        <p:tgtEl>
                                          <p:spTgt spid="51"/>
                                        </p:tgtEl>
                                      </p:cBhvr>
                                    </p:animEffect>
                                  </p:childTnLst>
                                </p:cTn>
                              </p:par>
                            </p:childTnLst>
                          </p:cTn>
                        </p:par>
                        <p:par>
                          <p:cTn id="38" fill="hold">
                            <p:stCondLst>
                              <p:cond delay="8700"/>
                            </p:stCondLst>
                            <p:childTnLst>
                              <p:par>
                                <p:cTn id="39" presetID="10" presetClass="exit" presetSubtype="0" fill="hold" nodeType="afterEffect">
                                  <p:stCondLst>
                                    <p:cond delay="500"/>
                                  </p:stCondLst>
                                  <p:childTnLst>
                                    <p:animEffect transition="out" filter="fade">
                                      <p:cBhvr>
                                        <p:cTn id="40" dur="500"/>
                                        <p:tgtEl>
                                          <p:spTgt spid="49"/>
                                        </p:tgtEl>
                                      </p:cBhvr>
                                    </p:animEffect>
                                    <p:set>
                                      <p:cBhvr>
                                        <p:cTn id="41" dur="1" fill="hold">
                                          <p:stCondLst>
                                            <p:cond delay="499"/>
                                          </p:stCondLst>
                                        </p:cTn>
                                        <p:tgtEl>
                                          <p:spTgt spid="49"/>
                                        </p:tgtEl>
                                        <p:attrNameLst>
                                          <p:attrName>style.visibility</p:attrName>
                                        </p:attrNameLst>
                                      </p:cBhvr>
                                      <p:to>
                                        <p:strVal val="hidden"/>
                                      </p:to>
                                    </p:set>
                                  </p:childTnLst>
                                </p:cTn>
                              </p:par>
                            </p:childTnLst>
                          </p:cTn>
                        </p:par>
                        <p:par>
                          <p:cTn id="42" fill="hold">
                            <p:stCondLst>
                              <p:cond delay="9700"/>
                            </p:stCondLst>
                            <p:childTnLst>
                              <p:par>
                                <p:cTn id="43" presetID="1" presetClass="entr" presetSubtype="0" fill="hold" nodeType="afterEffect">
                                  <p:stCondLst>
                                    <p:cond delay="0"/>
                                  </p:stCondLst>
                                  <p:childTnLst>
                                    <p:set>
                                      <p:cBhvr>
                                        <p:cTn id="4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35706" y="272765"/>
            <a:ext cx="11049000" cy="1325563"/>
          </a:xfrm>
        </p:spPr>
        <p:txBody>
          <a:bodyPr>
            <a:normAutofit/>
          </a:bodyPr>
          <a:lstStyle/>
          <a:p>
            <a:pPr algn="ctr"/>
            <a:r>
              <a:rPr lang="en-US" altLang="zh-CN" sz="4000" b="1" dirty="0" smtClean="0">
                <a:latin typeface="Calibri Light" panose="020F0302020204030204" pitchFamily="34" charset="0"/>
                <a:cs typeface="Calibri Light" panose="020F0302020204030204" pitchFamily="34" charset="0"/>
              </a:rPr>
              <a:t>Optimizations of concurrent </a:t>
            </a:r>
            <a:r>
              <a:rPr lang="en-US" altLang="zh-CN" sz="4000" b="1" dirty="0" err="1" smtClean="0">
                <a:latin typeface="Calibri Light" panose="020F0302020204030204" pitchFamily="34" charset="0"/>
                <a:cs typeface="Calibri Light" panose="020F0302020204030204" pitchFamily="34" charset="0"/>
              </a:rPr>
              <a:t>prog</a:t>
            </a:r>
            <a:r>
              <a:rPr lang="en-US" altLang="zh-CN" sz="4000" b="1" dirty="0" smtClean="0">
                <a:latin typeface="Calibri Light" panose="020F0302020204030204" pitchFamily="34" charset="0"/>
                <a:cs typeface="Calibri Light" panose="020F0302020204030204" pitchFamily="34" charset="0"/>
              </a:rPr>
              <a:t>. are </a:t>
            </a:r>
            <a:r>
              <a:rPr lang="en-US" altLang="zh-CN" sz="4000" b="1" i="1" dirty="0" smtClean="0">
                <a:solidFill>
                  <a:srgbClr val="C00000"/>
                </a:solidFill>
                <a:latin typeface="Calibri Light" panose="020F0302020204030204" pitchFamily="34" charset="0"/>
                <a:cs typeface="Calibri Light" panose="020F0302020204030204" pitchFamily="34" charset="0"/>
              </a:rPr>
              <a:t>error-prone</a:t>
            </a:r>
            <a:endParaRPr lang="zh-CN" altLang="en-US" sz="4000" b="1" dirty="0">
              <a:latin typeface="Calibri Light" panose="020F0302020204030204" pitchFamily="34" charset="0"/>
              <a:cs typeface="Calibri Light" panose="020F0302020204030204" pitchFamily="34" charset="0"/>
            </a:endParaRPr>
          </a:p>
        </p:txBody>
      </p:sp>
      <p:sp>
        <p:nvSpPr>
          <p:cNvPr id="5" name="矩形 4"/>
          <p:cNvSpPr/>
          <p:nvPr/>
        </p:nvSpPr>
        <p:spPr>
          <a:xfrm>
            <a:off x="750379" y="1378636"/>
            <a:ext cx="10970566" cy="523220"/>
          </a:xfrm>
          <a:prstGeom prst="rect">
            <a:avLst/>
          </a:prstGeom>
        </p:spPr>
        <p:txBody>
          <a:bodyPr wrap="square">
            <a:spAutoFit/>
          </a:bodyPr>
          <a:lstStyle/>
          <a:p>
            <a:pPr>
              <a:spcBef>
                <a:spcPts val="600"/>
              </a:spcBef>
            </a:pPr>
            <a:r>
              <a:rPr lang="en-US" altLang="zh-CN" sz="2800" dirty="0" smtClean="0">
                <a:latin typeface="Calibri" panose="020F0502020204030204" pitchFamily="34" charset="0"/>
                <a:cs typeface="Calibri" panose="020F0502020204030204" pitchFamily="34" charset="0"/>
              </a:rPr>
              <a:t>Those sound for sequential programs</a:t>
            </a:r>
            <a:r>
              <a:rPr lang="en-US" altLang="zh-CN" sz="2800" dirty="0">
                <a:latin typeface="Calibri" panose="020F0502020204030204" pitchFamily="34" charset="0"/>
                <a:cs typeface="Calibri" panose="020F0502020204030204" pitchFamily="34" charset="0"/>
              </a:rPr>
              <a:t> </a:t>
            </a:r>
            <a:r>
              <a:rPr lang="en-US" altLang="zh-CN" sz="2800" dirty="0" smtClean="0">
                <a:latin typeface="Calibri" panose="020F0502020204030204" pitchFamily="34" charset="0"/>
                <a:cs typeface="Calibri" panose="020F0502020204030204" pitchFamily="34" charset="0"/>
              </a:rPr>
              <a:t>may be </a:t>
            </a:r>
            <a:r>
              <a:rPr lang="en-US" altLang="zh-CN" sz="2800" b="1" dirty="0" smtClean="0">
                <a:solidFill>
                  <a:srgbClr val="C00000"/>
                </a:solidFill>
                <a:latin typeface="Calibri" panose="020F0502020204030204" pitchFamily="34" charset="0"/>
                <a:cs typeface="Calibri" panose="020F0502020204030204" pitchFamily="34" charset="0"/>
              </a:rPr>
              <a:t>unsound</a:t>
            </a:r>
            <a:r>
              <a:rPr lang="en-US" altLang="zh-CN" sz="2800" dirty="0" smtClean="0">
                <a:latin typeface="Calibri" panose="020F0502020204030204" pitchFamily="34" charset="0"/>
                <a:cs typeface="Calibri" panose="020F0502020204030204" pitchFamily="34" charset="0"/>
              </a:rPr>
              <a:t> with concurrency</a:t>
            </a:r>
            <a:r>
              <a:rPr lang="en-US" altLang="zh-CN" sz="2800" b="1" dirty="0" smtClean="0">
                <a:latin typeface="Calibri" panose="020F0502020204030204" pitchFamily="34" charset="0"/>
                <a:cs typeface="Calibri" panose="020F0502020204030204" pitchFamily="34" charset="0"/>
              </a:rPr>
              <a:t> </a:t>
            </a:r>
            <a:endParaRPr lang="zh-CN" altLang="en-US" sz="2800" dirty="0">
              <a:latin typeface="Calibri" panose="020F0502020204030204" pitchFamily="34" charset="0"/>
              <a:cs typeface="Calibri" panose="020F0502020204030204" pitchFamily="34" charset="0"/>
            </a:endParaRPr>
          </a:p>
        </p:txBody>
      </p:sp>
      <p:grpSp>
        <p:nvGrpSpPr>
          <p:cNvPr id="6" name="组合 5"/>
          <p:cNvGrpSpPr/>
          <p:nvPr/>
        </p:nvGrpSpPr>
        <p:grpSpPr>
          <a:xfrm>
            <a:off x="1495683" y="2438951"/>
            <a:ext cx="2012089" cy="1420214"/>
            <a:chOff x="1495683" y="2438951"/>
            <a:chExt cx="2012089" cy="1420214"/>
          </a:xfrm>
        </p:grpSpPr>
        <p:sp>
          <p:nvSpPr>
            <p:cNvPr id="7" name="矩形 6"/>
            <p:cNvSpPr/>
            <p:nvPr/>
          </p:nvSpPr>
          <p:spPr>
            <a:xfrm>
              <a:off x="1495683" y="2438951"/>
              <a:ext cx="2012089" cy="400110"/>
            </a:xfrm>
            <a:prstGeom prst="rect">
              <a:avLst/>
            </a:prstGeom>
          </p:spPr>
          <p:txBody>
            <a:bodyPr wrap="none">
              <a:spAutoFit/>
            </a:bodyPr>
            <a:lstStyle/>
            <a:p>
              <a:r>
                <a:rPr lang="en-US" altLang="zh-CN" sz="2000" dirty="0">
                  <a:latin typeface="Arial" panose="020B0604020202020204" pitchFamily="34" charset="0"/>
                  <a:cs typeface="Arial" panose="020B0604020202020204" pitchFamily="34" charset="0"/>
                </a:rPr>
                <a:t>while(x    &gt;</a:t>
              </a:r>
              <a:r>
                <a:rPr lang="en-US" altLang="zh-CN" sz="2000" dirty="0" smtClean="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10) </a:t>
              </a:r>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 name="矩形 7"/>
                <p:cNvSpPr/>
                <p:nvPr/>
              </p:nvSpPr>
              <p:spPr>
                <a:xfrm>
                  <a:off x="1790077" y="2823995"/>
                  <a:ext cx="801053" cy="400110"/>
                </a:xfrm>
                <a:prstGeom prst="rect">
                  <a:avLst/>
                </a:prstGeom>
                <a:noFill/>
              </p:spPr>
              <p:txBody>
                <a:bodyPr wrap="none">
                  <a:spAutoFit/>
                </a:bodyPr>
                <a:lstStyle/>
                <a:p>
                  <a14:m>
                    <m:oMath xmlns:m="http://schemas.openxmlformats.org/officeDocument/2006/math">
                      <m:r>
                        <a:rPr lang="en-US" altLang="zh-CN" sz="2000" b="0" i="1" smtClean="0">
                          <a:latin typeface="Cambria Math" panose="02040503050406030204" pitchFamily="18" charset="0"/>
                          <a:cs typeface="Arial" panose="020B0604020202020204" pitchFamily="34" charset="0"/>
                        </a:rPr>
                        <m:t>𝑟</m:t>
                      </m:r>
                    </m:oMath>
                  </a14:m>
                  <a:r>
                    <a:rPr lang="en-US" altLang="zh-CN" sz="2000" dirty="0" smtClean="0">
                      <a:latin typeface="Arial" panose="020B0604020202020204" pitchFamily="34" charset="0"/>
                      <a:cs typeface="Arial" panose="020B0604020202020204" pitchFamily="34" charset="0"/>
                    </a:rPr>
                    <a:t> = y;</a:t>
                  </a:r>
                  <a:endParaRPr lang="zh-CN" altLang="en-US" sz="2000" dirty="0">
                    <a:latin typeface="Arial" panose="020B0604020202020204" pitchFamily="34" charset="0"/>
                    <a:cs typeface="Arial" panose="020B0604020202020204" pitchFamily="34"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1790077" y="2823995"/>
                  <a:ext cx="801053" cy="400110"/>
                </a:xfrm>
                <a:prstGeom prst="rect">
                  <a:avLst/>
                </a:prstGeom>
                <a:blipFill>
                  <a:blip r:embed="rId4"/>
                  <a:stretch>
                    <a:fillRect t="-6061" r="-7634" b="-27273"/>
                  </a:stretch>
                </a:blipFill>
              </p:spPr>
              <p:txBody>
                <a:bodyPr/>
                <a:lstStyle/>
                <a:p>
                  <a:r>
                    <a:rPr lang="zh-CN" altLang="en-US">
                      <a:noFill/>
                    </a:rPr>
                    <a:t> </a:t>
                  </a:r>
                </a:p>
              </p:txBody>
            </p:sp>
          </mc:Fallback>
        </mc:AlternateContent>
        <p:sp>
          <p:nvSpPr>
            <p:cNvPr id="9" name="矩形 8"/>
            <p:cNvSpPr/>
            <p:nvPr/>
          </p:nvSpPr>
          <p:spPr>
            <a:xfrm>
              <a:off x="1520451" y="3104672"/>
              <a:ext cx="269626" cy="400110"/>
            </a:xfrm>
            <a:prstGeom prst="rect">
              <a:avLst/>
            </a:prstGeom>
          </p:spPr>
          <p:txBody>
            <a:bodyPr wrap="none">
              <a:spAutoFit/>
            </a:bodyPr>
            <a:lstStyle/>
            <a:p>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0" name="矩形 9"/>
                <p:cNvSpPr/>
                <p:nvPr/>
              </p:nvSpPr>
              <p:spPr>
                <a:xfrm>
                  <a:off x="1520451" y="3459055"/>
                  <a:ext cx="1051122" cy="400110"/>
                </a:xfrm>
                <a:prstGeom prst="rect">
                  <a:avLst/>
                </a:prstGeom>
              </p:spPr>
              <p:txBody>
                <a:bodyPr wrap="none">
                  <a:spAutoFit/>
                </a:bodyPr>
                <a:lstStyle/>
                <a:p>
                  <a:r>
                    <a:rPr lang="en-US" altLang="zh-CN" sz="2000" dirty="0">
                      <a:latin typeface="Arial" panose="020B0604020202020204" pitchFamily="34" charset="0"/>
                      <a:cs typeface="Arial" panose="020B0604020202020204" pitchFamily="34" charset="0"/>
                    </a:rPr>
                    <a:t>p</a:t>
                  </a:r>
                  <a:r>
                    <a:rPr lang="en-US" altLang="zh-CN" sz="2000" dirty="0" smtClean="0">
                      <a:latin typeface="Arial" panose="020B0604020202020204" pitchFamily="34" charset="0"/>
                      <a:cs typeface="Arial" panose="020B0604020202020204" pitchFamily="34" charset="0"/>
                    </a:rPr>
                    <a:t>rint(</a:t>
                  </a:r>
                  <a14:m>
                    <m:oMath xmlns:m="http://schemas.openxmlformats.org/officeDocument/2006/math">
                      <m:r>
                        <a:rPr lang="en-US" altLang="zh-CN" sz="2000" b="0" i="1" smtClean="0">
                          <a:latin typeface="Cambria Math" panose="02040503050406030204" pitchFamily="18" charset="0"/>
                          <a:cs typeface="Arial" panose="020B0604020202020204" pitchFamily="34" charset="0"/>
                        </a:rPr>
                        <m:t>𝑟</m:t>
                      </m:r>
                    </m:oMath>
                  </a14:m>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1520451" y="3459055"/>
                  <a:ext cx="1051122" cy="400110"/>
                </a:xfrm>
                <a:prstGeom prst="rect">
                  <a:avLst/>
                </a:prstGeom>
                <a:blipFill>
                  <a:blip r:embed="rId5"/>
                  <a:stretch>
                    <a:fillRect l="-5780" t="-6061" r="-6358" b="-27273"/>
                  </a:stretch>
                </a:blipFill>
              </p:spPr>
              <p:txBody>
                <a:bodyPr/>
                <a:lstStyle/>
                <a:p>
                  <a:r>
                    <a:rPr lang="zh-CN" altLang="en-US">
                      <a:noFill/>
                    </a:rPr>
                    <a:t> </a:t>
                  </a:r>
                </a:p>
              </p:txBody>
            </p:sp>
          </mc:Fallback>
        </mc:AlternateContent>
        <p:sp>
          <p:nvSpPr>
            <p:cNvPr id="11" name="文本框 10"/>
            <p:cNvSpPr txBox="1"/>
            <p:nvPr/>
          </p:nvSpPr>
          <p:spPr>
            <a:xfrm>
              <a:off x="2290853" y="2497437"/>
              <a:ext cx="421747" cy="338554"/>
            </a:xfrm>
            <a:prstGeom prst="rect">
              <a:avLst/>
            </a:prstGeom>
            <a:noFill/>
          </p:spPr>
          <p:txBody>
            <a:bodyPr wrap="square" rtlCol="0">
              <a:spAutoFit/>
            </a:bodyPr>
            <a:lstStyle/>
            <a:p>
              <a:r>
                <a:rPr lang="en-US" altLang="zh-CN" sz="1600" b="1" dirty="0" err="1">
                  <a:solidFill>
                    <a:srgbClr val="FF0000"/>
                  </a:solidFill>
                </a:rPr>
                <a:t>rlx</a:t>
              </a:r>
              <a:r>
                <a:rPr lang="en-US" altLang="zh-CN" sz="1600" b="1" dirty="0" smtClean="0">
                  <a:solidFill>
                    <a:srgbClr val="FF0000"/>
                  </a:solidFill>
                </a:rPr>
                <a:t> </a:t>
              </a:r>
              <a:endParaRPr lang="zh-CN" altLang="en-US" sz="1600" b="1" dirty="0">
                <a:solidFill>
                  <a:srgbClr val="FF0000"/>
                </a:solidFill>
              </a:endParaRPr>
            </a:p>
          </p:txBody>
        </p:sp>
      </p:grpSp>
      <p:sp>
        <p:nvSpPr>
          <p:cNvPr id="12" name="圆角矩形标注 11"/>
          <p:cNvSpPr/>
          <p:nvPr/>
        </p:nvSpPr>
        <p:spPr>
          <a:xfrm>
            <a:off x="3507770" y="1840330"/>
            <a:ext cx="2325714" cy="744758"/>
          </a:xfrm>
          <a:prstGeom prst="wedgeRoundRectCallout">
            <a:avLst>
              <a:gd name="adj1" fmla="val -95092"/>
              <a:gd name="adj2" fmla="val 52972"/>
              <a:gd name="adj3" fmla="val 16667"/>
            </a:avLst>
          </a:prstGeom>
          <a:solidFill>
            <a:schemeClr val="bg2">
              <a:lumMod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solidFill>
                  <a:schemeClr val="tx1"/>
                </a:solidFill>
                <a:latin typeface="Calibri" panose="020F0502020204030204" pitchFamily="34" charset="0"/>
                <a:cs typeface="Calibri" panose="020F0502020204030204" pitchFamily="34" charset="0"/>
              </a:rPr>
              <a:t>C11 atomic primitive (e.g. relaxed read)</a:t>
            </a:r>
            <a:endParaRPr lang="zh-CN" altLang="en-US" dirty="0">
              <a:solidFill>
                <a:schemeClr val="tx1"/>
              </a:solidFill>
              <a:latin typeface="Calibri" panose="020F0502020204030204" pitchFamily="34" charset="0"/>
              <a:cs typeface="Calibri" panose="020F0502020204030204" pitchFamily="34" charset="0"/>
            </a:endParaRPr>
          </a:p>
        </p:txBody>
      </p:sp>
      <p:grpSp>
        <p:nvGrpSpPr>
          <p:cNvPr id="13" name="组合 12"/>
          <p:cNvGrpSpPr/>
          <p:nvPr/>
        </p:nvGrpSpPr>
        <p:grpSpPr>
          <a:xfrm>
            <a:off x="3981567" y="3132224"/>
            <a:ext cx="2070890" cy="813612"/>
            <a:chOff x="4120861" y="3737408"/>
            <a:chExt cx="2264769" cy="919345"/>
          </a:xfrm>
        </p:grpSpPr>
        <p:sp>
          <p:nvSpPr>
            <p:cNvPr id="14" name="圆角矩形标注 13"/>
            <p:cNvSpPr/>
            <p:nvPr/>
          </p:nvSpPr>
          <p:spPr>
            <a:xfrm>
              <a:off x="4120861" y="3911995"/>
              <a:ext cx="2192565" cy="744758"/>
            </a:xfrm>
            <a:prstGeom prst="wedgeRoundRectCallout">
              <a:avLst>
                <a:gd name="adj1" fmla="val -124520"/>
                <a:gd name="adj2" fmla="val -80265"/>
                <a:gd name="adj3" fmla="val 16667"/>
              </a:avLst>
            </a:prstGeom>
            <a:solidFill>
              <a:schemeClr val="accent4">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tx1"/>
                </a:solidFill>
              </a:endParaRPr>
            </a:p>
          </p:txBody>
        </p:sp>
        <p:sp>
          <p:nvSpPr>
            <p:cNvPr id="15" name="圆角矩形标注 14"/>
            <p:cNvSpPr/>
            <p:nvPr/>
          </p:nvSpPr>
          <p:spPr>
            <a:xfrm>
              <a:off x="4120861" y="3737408"/>
              <a:ext cx="2264769" cy="919345"/>
            </a:xfrm>
            <a:prstGeom prst="wedgeRoundRectCallout">
              <a:avLst>
                <a:gd name="adj1" fmla="val -120667"/>
                <a:gd name="adj2" fmla="val -84492"/>
                <a:gd name="adj3" fmla="val 16667"/>
              </a:avLst>
            </a:prstGeom>
            <a:solidFill>
              <a:schemeClr val="accent4">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solidFill>
                    <a:schemeClr val="tx1"/>
                  </a:solidFill>
                  <a:latin typeface="Calibri" panose="020F0502020204030204" pitchFamily="34" charset="0"/>
                  <a:cs typeface="Calibri" panose="020F0502020204030204" pitchFamily="34" charset="0"/>
                </a:rPr>
                <a:t>Shared location</a:t>
              </a:r>
            </a:p>
            <a:p>
              <a:pPr algn="ctr"/>
              <a:r>
                <a:rPr lang="en-US" altLang="zh-CN" dirty="0" smtClean="0">
                  <a:solidFill>
                    <a:schemeClr val="tx1"/>
                  </a:solidFill>
                  <a:latin typeface="Calibri" panose="020F0502020204030204" pitchFamily="34" charset="0"/>
                  <a:cs typeface="Calibri" panose="020F0502020204030204" pitchFamily="34" charset="0"/>
                </a:rPr>
                <a:t>(valued 0 initially)</a:t>
              </a:r>
              <a:endParaRPr lang="zh-CN" altLang="en-US" dirty="0">
                <a:solidFill>
                  <a:schemeClr val="tx1"/>
                </a:solidFill>
                <a:latin typeface="Calibri" panose="020F0502020204030204" pitchFamily="34" charset="0"/>
                <a:cs typeface="Calibri" panose="020F0502020204030204" pitchFamily="34" charset="0"/>
              </a:endParaRPr>
            </a:p>
          </p:txBody>
        </p:sp>
      </p:grpSp>
      <p:sp>
        <p:nvSpPr>
          <p:cNvPr id="16" name="圆角矩形标注 15"/>
          <p:cNvSpPr/>
          <p:nvPr/>
        </p:nvSpPr>
        <p:spPr>
          <a:xfrm>
            <a:off x="2591130" y="4118983"/>
            <a:ext cx="1873638" cy="767053"/>
          </a:xfrm>
          <a:prstGeom prst="wedgeRoundRectCallout">
            <a:avLst>
              <a:gd name="adj1" fmla="val -61915"/>
              <a:gd name="adj2" fmla="val -167293"/>
              <a:gd name="adj3" fmla="val 16667"/>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solidFill>
                  <a:schemeClr val="tx1"/>
                </a:solidFill>
                <a:latin typeface="Calibri" panose="020F0502020204030204" pitchFamily="34" charset="0"/>
                <a:cs typeface="Calibri" panose="020F0502020204030204" pitchFamily="34" charset="0"/>
              </a:rPr>
              <a:t>Non-atomic memory access</a:t>
            </a:r>
            <a:endParaRPr lang="zh-CN" altLang="en-US" dirty="0">
              <a:solidFill>
                <a:schemeClr val="tx1"/>
              </a:solidFill>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472332424"/>
      </p:ext>
    </p:extLst>
  </p:cSld>
  <p:clrMapOvr>
    <a:masterClrMapping/>
  </p:clrMapOvr>
  <mc:AlternateContent xmlns:mc="http://schemas.openxmlformats.org/markup-compatibility/2006" xmlns:p14="http://schemas.microsoft.com/office/powerpoint/2010/main">
    <mc:Choice Requires="p14">
      <p:transition spd="slow" p14:dur="2000" advTm="31569"/>
    </mc:Choice>
    <mc:Fallback xmlns="">
      <p:transition spd="slow" advTm="315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254760" y="269875"/>
            <a:ext cx="9789160"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Overview of PS</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p:grpSp>
        <p:nvGrpSpPr>
          <p:cNvPr id="5" name="组合 4"/>
          <p:cNvGrpSpPr/>
          <p:nvPr/>
        </p:nvGrpSpPr>
        <p:grpSpPr>
          <a:xfrm>
            <a:off x="527054" y="3590926"/>
            <a:ext cx="5768971" cy="3138190"/>
            <a:chOff x="514354" y="3438526"/>
            <a:chExt cx="5768971" cy="3138190"/>
          </a:xfrm>
        </p:grpSpPr>
        <p:sp>
          <p:nvSpPr>
            <p:cNvPr id="6" name="矩形 5"/>
            <p:cNvSpPr/>
            <p:nvPr/>
          </p:nvSpPr>
          <p:spPr>
            <a:xfrm>
              <a:off x="514354" y="3438526"/>
              <a:ext cx="5768971" cy="31381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flipV="1">
              <a:off x="1372413" y="3724276"/>
              <a:ext cx="0" cy="23907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71655" y="3512931"/>
              <a:ext cx="689612" cy="461665"/>
            </a:xfrm>
            <a:prstGeom prst="rect">
              <a:avLst/>
            </a:prstGeom>
          </p:spPr>
          <p:txBody>
            <a:bodyPr wrap="none">
              <a:spAutoFit/>
            </a:bodyPr>
            <a:lstStyle/>
            <a:p>
              <a:r>
                <a:rPr lang="en-US" altLang="zh-CN" sz="2400" dirty="0" smtClean="0">
                  <a:solidFill>
                    <a:srgbClr val="0000FF"/>
                  </a:solidFill>
                  <a:latin typeface="Calibri" panose="020F0502020204030204" pitchFamily="34" charset="0"/>
                  <a:cs typeface="Calibri" panose="020F0502020204030204" pitchFamily="34" charset="0"/>
                </a:rPr>
                <a:t>Loc.</a:t>
              </a:r>
              <a:endParaRPr lang="zh-CN" altLang="en-US" sz="2400" dirty="0">
                <a:solidFill>
                  <a:srgbClr val="0000FF"/>
                </a:solidFill>
                <a:latin typeface="Calibri" panose="020F0502020204030204" pitchFamily="34" charset="0"/>
                <a:cs typeface="Calibri" panose="020F0502020204030204" pitchFamily="34" charset="0"/>
              </a:endParaRPr>
            </a:p>
          </p:txBody>
        </p:sp>
        <p:sp>
          <p:nvSpPr>
            <p:cNvPr id="9" name="文本框 8"/>
            <p:cNvSpPr txBox="1"/>
            <p:nvPr/>
          </p:nvSpPr>
          <p:spPr>
            <a:xfrm>
              <a:off x="924228" y="4190936"/>
              <a:ext cx="341354" cy="46166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x</a:t>
              </a:r>
              <a:endParaRPr lang="zh-CN" altLang="en-US" sz="2400" dirty="0">
                <a:latin typeface="Arial" panose="020B0604020202020204" pitchFamily="34" charset="0"/>
                <a:cs typeface="Arial" panose="020B0604020202020204" pitchFamily="34" charset="0"/>
              </a:endParaRPr>
            </a:p>
          </p:txBody>
        </p:sp>
        <p:sp>
          <p:nvSpPr>
            <p:cNvPr id="10" name="文本框 9"/>
            <p:cNvSpPr txBox="1"/>
            <p:nvPr/>
          </p:nvSpPr>
          <p:spPr>
            <a:xfrm>
              <a:off x="924228" y="5313965"/>
              <a:ext cx="341354" cy="46166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y</a:t>
              </a:r>
              <a:endParaRPr lang="zh-CN" altLang="en-US" sz="2400" dirty="0">
                <a:latin typeface="Arial" panose="020B0604020202020204" pitchFamily="34" charset="0"/>
                <a:cs typeface="Arial" panose="020B0604020202020204" pitchFamily="34" charset="0"/>
              </a:endParaRPr>
            </a:p>
          </p:txBody>
        </p:sp>
        <p:cxnSp>
          <p:nvCxnSpPr>
            <p:cNvPr id="11" name="直接箭头连接符 10"/>
            <p:cNvCxnSpPr/>
            <p:nvPr/>
          </p:nvCxnSpPr>
          <p:spPr>
            <a:xfrm>
              <a:off x="1363177" y="6115050"/>
              <a:ext cx="423406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矩形 11"/>
            <p:cNvSpPr/>
            <p:nvPr/>
          </p:nvSpPr>
          <p:spPr>
            <a:xfrm>
              <a:off x="4544559" y="6096000"/>
              <a:ext cx="1575239" cy="461665"/>
            </a:xfrm>
            <a:prstGeom prst="rect">
              <a:avLst/>
            </a:prstGeom>
          </p:spPr>
          <p:txBody>
            <a:bodyPr wrap="none">
              <a:spAutoFit/>
            </a:bodyPr>
            <a:lstStyle/>
            <a:p>
              <a:r>
                <a:rPr lang="en-US" altLang="zh-CN" sz="2400" dirty="0" smtClean="0">
                  <a:solidFill>
                    <a:schemeClr val="accent2">
                      <a:lumMod val="75000"/>
                    </a:schemeClr>
                  </a:solidFill>
                  <a:latin typeface="Calibri" panose="020F0502020204030204" pitchFamily="34" charset="0"/>
                  <a:cs typeface="Calibri" panose="020F0502020204030204" pitchFamily="34" charset="0"/>
                </a:rPr>
                <a:t>Timestamp</a:t>
              </a:r>
              <a:endParaRPr lang="zh-CN" altLang="en-US" sz="2400" dirty="0">
                <a:solidFill>
                  <a:schemeClr val="accent2">
                    <a:lumMod val="75000"/>
                  </a:schemeClr>
                </a:solidFill>
                <a:latin typeface="Calibri" panose="020F0502020204030204" pitchFamily="34" charset="0"/>
                <a:cs typeface="Calibri" panose="020F0502020204030204" pitchFamily="34" charset="0"/>
              </a:endParaRPr>
            </a:p>
          </p:txBody>
        </p:sp>
      </p:grpSp>
      <p:sp>
        <p:nvSpPr>
          <p:cNvPr id="13" name="文本框 12"/>
          <p:cNvSpPr txBox="1"/>
          <p:nvPr/>
        </p:nvSpPr>
        <p:spPr>
          <a:xfrm>
            <a:off x="514349" y="1320474"/>
            <a:ext cx="8716710" cy="523220"/>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smtClean="0">
                <a:latin typeface="Calibri" panose="020F0502020204030204" pitchFamily="34" charset="0"/>
                <a:cs typeface="Calibri" panose="020F0502020204030204" pitchFamily="34" charset="0"/>
              </a:rPr>
              <a:t>A thread can </a:t>
            </a:r>
            <a:r>
              <a:rPr lang="en-US" altLang="zh-CN" sz="2800" b="1" dirty="0" smtClean="0">
                <a:latin typeface="Calibri" panose="020F0502020204030204" pitchFamily="34" charset="0"/>
                <a:cs typeface="Calibri" panose="020F0502020204030204" pitchFamily="34" charset="0"/>
              </a:rPr>
              <a:t>promise</a:t>
            </a:r>
            <a:r>
              <a:rPr lang="en-US" altLang="zh-CN" sz="2800" dirty="0" smtClean="0">
                <a:latin typeface="Calibri" panose="020F0502020204030204" pitchFamily="34" charset="0"/>
                <a:cs typeface="Calibri" panose="020F0502020204030204" pitchFamily="34" charset="0"/>
              </a:rPr>
              <a:t> a future write</a:t>
            </a:r>
            <a:endParaRPr lang="zh-CN" altLang="en-US" sz="2800" dirty="0">
              <a:latin typeface="Calibri" panose="020F0502020204030204" pitchFamily="34" charset="0"/>
              <a:cs typeface="Calibri" panose="020F0502020204030204" pitchFamily="34" charset="0"/>
            </a:endParaRPr>
          </a:p>
        </p:txBody>
      </p:sp>
      <p:sp>
        <p:nvSpPr>
          <p:cNvPr id="14" name="文本框 13"/>
          <p:cNvSpPr txBox="1"/>
          <p:nvPr/>
        </p:nvSpPr>
        <p:spPr>
          <a:xfrm>
            <a:off x="768349" y="1834458"/>
            <a:ext cx="8716710" cy="461665"/>
          </a:xfrm>
          <a:prstGeom prst="rect">
            <a:avLst/>
          </a:prstGeom>
          <a:noFill/>
        </p:spPr>
        <p:txBody>
          <a:bodyPr wrap="square" rtlCol="0">
            <a:spAutoFit/>
          </a:bodyPr>
          <a:lstStyle/>
          <a:p>
            <a:pPr marL="285750" indent="-285750">
              <a:buClr>
                <a:schemeClr val="accent1">
                  <a:lumMod val="75000"/>
                </a:schemeClr>
              </a:buClr>
              <a:buFont typeface="Arial" panose="020B0604020202020204" pitchFamily="34" charset="0"/>
              <a:buChar char="•"/>
            </a:pPr>
            <a:r>
              <a:rPr lang="en-US" altLang="zh-CN" sz="2400" dirty="0" smtClean="0">
                <a:latin typeface="Calibri" panose="020F0502020204030204" pitchFamily="34" charset="0"/>
                <a:cs typeface="Calibri" panose="020F0502020204030204" pitchFamily="34" charset="0"/>
              </a:rPr>
              <a:t>Necessary to model the (LB) behavior</a:t>
            </a:r>
            <a:endParaRPr lang="zh-CN" altLang="en-US" sz="2400" dirty="0">
              <a:latin typeface="Calibri" panose="020F0502020204030204" pitchFamily="34" charset="0"/>
              <a:cs typeface="Calibri" panose="020F0502020204030204" pitchFamily="34" charset="0"/>
            </a:endParaRPr>
          </a:p>
        </p:txBody>
      </p:sp>
      <p:grpSp>
        <p:nvGrpSpPr>
          <p:cNvPr id="15" name="组合 14"/>
          <p:cNvGrpSpPr/>
          <p:nvPr/>
        </p:nvGrpSpPr>
        <p:grpSpPr>
          <a:xfrm>
            <a:off x="7208816" y="3590926"/>
            <a:ext cx="4026557" cy="1549298"/>
            <a:chOff x="7217780" y="3594418"/>
            <a:chExt cx="4026557" cy="1549298"/>
          </a:xfrm>
        </p:grpSpPr>
        <p:grpSp>
          <p:nvGrpSpPr>
            <p:cNvPr id="16" name="组合 15"/>
            <p:cNvGrpSpPr/>
            <p:nvPr/>
          </p:nvGrpSpPr>
          <p:grpSpPr>
            <a:xfrm>
              <a:off x="7217780" y="3594418"/>
              <a:ext cx="4026557" cy="1549298"/>
              <a:chOff x="7392842" y="4536847"/>
              <a:chExt cx="4026557" cy="1549298"/>
            </a:xfrm>
          </p:grpSpPr>
          <p:grpSp>
            <p:nvGrpSpPr>
              <p:cNvPr id="19" name="组合 18"/>
              <p:cNvGrpSpPr/>
              <p:nvPr/>
            </p:nvGrpSpPr>
            <p:grpSpPr>
              <a:xfrm>
                <a:off x="7477974" y="5104597"/>
                <a:ext cx="3941425" cy="981548"/>
                <a:chOff x="2679081" y="4478795"/>
                <a:chExt cx="3941425" cy="981548"/>
              </a:xfrm>
            </p:grpSpPr>
            <p:sp>
              <p:nvSpPr>
                <p:cNvPr id="22" name="矩形 21"/>
                <p:cNvSpPr/>
                <p:nvPr/>
              </p:nvSpPr>
              <p:spPr>
                <a:xfrm>
                  <a:off x="2685780" y="4991510"/>
                  <a:ext cx="944489" cy="461665"/>
                </a:xfrm>
                <a:prstGeom prst="rect">
                  <a:avLst/>
                </a:prstGeom>
              </p:spPr>
              <p:txBody>
                <a:bodyPr wrap="none">
                  <a:spAutoFit/>
                </a:bodyPr>
                <a:lstStyle/>
                <a:p>
                  <a:r>
                    <a:rPr lang="en-US" altLang="zh-CN" sz="2400" dirty="0" smtClean="0">
                      <a:latin typeface="Arial" panose="020B0604020202020204" pitchFamily="34" charset="0"/>
                      <a:cs typeface="Arial" panose="020B0604020202020204" pitchFamily="34" charset="0"/>
                    </a:rPr>
                    <a:t>y = 1;</a:t>
                  </a:r>
                  <a:endParaRPr lang="zh-CN" altLang="en-US" sz="24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3" name="矩形 22"/>
                    <p:cNvSpPr/>
                    <p:nvPr/>
                  </p:nvSpPr>
                  <p:spPr>
                    <a:xfrm>
                      <a:off x="2679081" y="4478795"/>
                      <a:ext cx="1020536" cy="461665"/>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cs typeface="Arial" panose="020B0604020202020204" pitchFamily="34" charset="0"/>
                                </a:rPr>
                              </m:ctrlPr>
                            </m:sSubPr>
                            <m:e>
                              <m:r>
                                <a:rPr lang="en-US" altLang="zh-CN" sz="2400" b="0" i="1" smtClean="0">
                                  <a:latin typeface="Cambria Math" panose="02040503050406030204" pitchFamily="18" charset="0"/>
                                  <a:cs typeface="Arial" panose="020B0604020202020204" pitchFamily="34" charset="0"/>
                                </a:rPr>
                                <m:t>𝑟</m:t>
                              </m:r>
                            </m:e>
                            <m:sub>
                              <m:r>
                                <a:rPr lang="en-US" altLang="zh-CN" sz="2400" b="0" i="1" smtClean="0">
                                  <a:latin typeface="Cambria Math" panose="02040503050406030204" pitchFamily="18" charset="0"/>
                                  <a:cs typeface="Arial" panose="020B0604020202020204" pitchFamily="34" charset="0"/>
                                </a:rPr>
                                <m:t>1</m:t>
                              </m:r>
                            </m:sub>
                          </m:sSub>
                        </m:oMath>
                      </a14:m>
                      <a:r>
                        <a:rPr lang="en-US" altLang="zh-CN" sz="2400" dirty="0" smtClean="0">
                          <a:latin typeface="Arial" panose="020B0604020202020204" pitchFamily="34" charset="0"/>
                          <a:cs typeface="Arial" panose="020B0604020202020204" pitchFamily="34" charset="0"/>
                        </a:rPr>
                        <a:t> = x;</a:t>
                      </a:r>
                      <a:endParaRPr lang="zh-CN" altLang="en-US" sz="2400" dirty="0">
                        <a:latin typeface="Arial" panose="020B0604020202020204" pitchFamily="34" charset="0"/>
                        <a:cs typeface="Arial" panose="020B0604020202020204" pitchFamily="34" charset="0"/>
                      </a:endParaRPr>
                    </a:p>
                  </p:txBody>
                </p:sp>
              </mc:Choice>
              <mc:Fallback xmlns="">
                <p:sp>
                  <p:nvSpPr>
                    <p:cNvPr id="22" name="矩形 21"/>
                    <p:cNvSpPr>
                      <a:spLocks noRot="1" noChangeAspect="1" noMove="1" noResize="1" noEditPoints="1" noAdjustHandles="1" noChangeArrowheads="1" noChangeShapeType="1" noTextEdit="1"/>
                    </p:cNvSpPr>
                    <p:nvPr/>
                  </p:nvSpPr>
                  <p:spPr>
                    <a:xfrm>
                      <a:off x="2679081" y="4478795"/>
                      <a:ext cx="1020536" cy="461665"/>
                    </a:xfrm>
                    <a:prstGeom prst="rect">
                      <a:avLst/>
                    </a:prstGeom>
                    <a:blipFill>
                      <a:blip r:embed="rId5"/>
                      <a:stretch>
                        <a:fillRect t="-9211" r="-7738" b="-30263"/>
                      </a:stretch>
                    </a:blipFill>
                  </p:spPr>
                  <p:txBody>
                    <a:bodyPr/>
                    <a:lstStyle/>
                    <a:p>
                      <a:r>
                        <a:rPr lang="zh-CN" altLang="en-US">
                          <a:noFill/>
                        </a:rPr>
                        <a:t> </a:t>
                      </a:r>
                    </a:p>
                  </p:txBody>
                </p:sp>
              </mc:Fallback>
            </mc:AlternateContent>
            <p:grpSp>
              <p:nvGrpSpPr>
                <p:cNvPr id="24" name="组合 23"/>
                <p:cNvGrpSpPr/>
                <p:nvPr/>
              </p:nvGrpSpPr>
              <p:grpSpPr>
                <a:xfrm>
                  <a:off x="4168885" y="4554148"/>
                  <a:ext cx="56341" cy="906195"/>
                  <a:chOff x="4011867" y="4629768"/>
                  <a:chExt cx="56341" cy="906195"/>
                </a:xfrm>
              </p:grpSpPr>
              <p:cxnSp>
                <p:nvCxnSpPr>
                  <p:cNvPr id="28" name="直接连接符 27"/>
                  <p:cNvCxnSpPr/>
                  <p:nvPr/>
                </p:nvCxnSpPr>
                <p:spPr>
                  <a:xfrm>
                    <a:off x="4011867" y="4630421"/>
                    <a:ext cx="0" cy="905542"/>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a:off x="4068208" y="4629768"/>
                    <a:ext cx="0" cy="903655"/>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25" name="矩形 24"/>
                    <p:cNvSpPr/>
                    <p:nvPr/>
                  </p:nvSpPr>
                  <p:spPr>
                    <a:xfrm>
                      <a:off x="4552566" y="4998678"/>
                      <a:ext cx="1027654" cy="461665"/>
                    </a:xfrm>
                    <a:prstGeom prst="rect">
                      <a:avLst/>
                    </a:prstGeom>
                  </p:spPr>
                  <p:txBody>
                    <a:bodyPr wrap="none">
                      <a:spAutoFit/>
                    </a:bodyPr>
                    <a:lstStyle/>
                    <a:p>
                      <a:r>
                        <a:rPr lang="en-US" altLang="zh-CN" sz="2400" dirty="0">
                          <a:latin typeface="Arial" panose="020B0604020202020204" pitchFamily="34" charset="0"/>
                          <a:cs typeface="Arial" panose="020B0604020202020204" pitchFamily="34" charset="0"/>
                        </a:rPr>
                        <a:t>x</a:t>
                      </a:r>
                      <a:r>
                        <a:rPr lang="en-US" altLang="zh-CN" sz="2400" dirty="0" smtClean="0">
                          <a:latin typeface="Arial" panose="020B0604020202020204" pitchFamily="34" charset="0"/>
                          <a:cs typeface="Arial" panose="020B0604020202020204" pitchFamily="34" charset="0"/>
                        </a:rPr>
                        <a:t> = </a:t>
                      </a:r>
                      <a14:m>
                        <m:oMath xmlns:m="http://schemas.openxmlformats.org/officeDocument/2006/math">
                          <m:sSub>
                            <m:sSubPr>
                              <m:ctrlPr>
                                <a:rPr lang="en-US" altLang="zh-CN" sz="2400" i="1" smtClean="0">
                                  <a:latin typeface="Cambria Math" panose="02040503050406030204" pitchFamily="18" charset="0"/>
                                  <a:cs typeface="Arial" panose="020B0604020202020204" pitchFamily="34" charset="0"/>
                                </a:rPr>
                              </m:ctrlPr>
                            </m:sSubPr>
                            <m:e>
                              <m:r>
                                <a:rPr lang="en-US" altLang="zh-CN" sz="2400" b="0" i="1" smtClean="0">
                                  <a:latin typeface="Cambria Math" panose="02040503050406030204" pitchFamily="18" charset="0"/>
                                  <a:cs typeface="Arial" panose="020B0604020202020204" pitchFamily="34" charset="0"/>
                                </a:rPr>
                                <m:t>𝑟</m:t>
                              </m:r>
                            </m:e>
                            <m:sub>
                              <m:r>
                                <a:rPr lang="en-US" altLang="zh-CN" sz="2400" b="0" i="1" smtClean="0">
                                  <a:latin typeface="Cambria Math" panose="02040503050406030204" pitchFamily="18" charset="0"/>
                                  <a:cs typeface="Arial" panose="020B0604020202020204" pitchFamily="34" charset="0"/>
                                </a:rPr>
                                <m:t>2</m:t>
                              </m:r>
                            </m:sub>
                          </m:sSub>
                        </m:oMath>
                      </a14:m>
                      <a:r>
                        <a:rPr lang="en-US" altLang="zh-CN" sz="2400" dirty="0" smtClean="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mc:Choice>
              <mc:Fallback xmlns="">
                <p:sp>
                  <p:nvSpPr>
                    <p:cNvPr id="24" name="矩形 23"/>
                    <p:cNvSpPr>
                      <a:spLocks noRot="1" noChangeAspect="1" noMove="1" noResize="1" noEditPoints="1" noAdjustHandles="1" noChangeArrowheads="1" noChangeShapeType="1" noTextEdit="1"/>
                    </p:cNvSpPr>
                    <p:nvPr/>
                  </p:nvSpPr>
                  <p:spPr>
                    <a:xfrm>
                      <a:off x="4552566" y="4998678"/>
                      <a:ext cx="1027654" cy="461665"/>
                    </a:xfrm>
                    <a:prstGeom prst="rect">
                      <a:avLst/>
                    </a:prstGeom>
                    <a:blipFill>
                      <a:blip r:embed="rId6"/>
                      <a:stretch>
                        <a:fillRect l="-9524" t="-9211" r="-8333"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4552566" y="4478795"/>
                      <a:ext cx="1027654" cy="461665"/>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cs typeface="Arial" panose="020B0604020202020204" pitchFamily="34" charset="0"/>
                                </a:rPr>
                              </m:ctrlPr>
                            </m:sSubPr>
                            <m:e>
                              <m:r>
                                <a:rPr lang="en-US" altLang="zh-CN" sz="2400" b="0" i="1" smtClean="0">
                                  <a:latin typeface="Cambria Math" panose="02040503050406030204" pitchFamily="18" charset="0"/>
                                  <a:cs typeface="Arial" panose="020B0604020202020204" pitchFamily="34" charset="0"/>
                                </a:rPr>
                                <m:t>𝑟</m:t>
                              </m:r>
                            </m:e>
                            <m:sub>
                              <m:r>
                                <a:rPr lang="en-US" altLang="zh-CN" sz="2400" b="0" i="1" smtClean="0">
                                  <a:latin typeface="Cambria Math" panose="02040503050406030204" pitchFamily="18" charset="0"/>
                                  <a:cs typeface="Arial" panose="020B0604020202020204" pitchFamily="34" charset="0"/>
                                </a:rPr>
                                <m:t>2</m:t>
                              </m:r>
                            </m:sub>
                          </m:sSub>
                        </m:oMath>
                      </a14:m>
                      <a:r>
                        <a:rPr lang="en-US" altLang="zh-CN" sz="2400" dirty="0" smtClean="0">
                          <a:latin typeface="Arial" panose="020B0604020202020204" pitchFamily="34" charset="0"/>
                          <a:cs typeface="Arial" panose="020B0604020202020204" pitchFamily="34" charset="0"/>
                        </a:rPr>
                        <a:t> = y;</a:t>
                      </a:r>
                      <a:endParaRPr lang="zh-CN" altLang="en-US" sz="2400" dirty="0">
                        <a:latin typeface="Arial" panose="020B0604020202020204" pitchFamily="34" charset="0"/>
                        <a:cs typeface="Arial" panose="020B0604020202020204" pitchFamily="34" charset="0"/>
                      </a:endParaRPr>
                    </a:p>
                  </p:txBody>
                </p:sp>
              </mc:Choice>
              <mc:Fallback xmlns="">
                <p:sp>
                  <p:nvSpPr>
                    <p:cNvPr id="25" name="矩形 24"/>
                    <p:cNvSpPr>
                      <a:spLocks noRot="1" noChangeAspect="1" noMove="1" noResize="1" noEditPoints="1" noAdjustHandles="1" noChangeArrowheads="1" noChangeShapeType="1" noTextEdit="1"/>
                    </p:cNvSpPr>
                    <p:nvPr/>
                  </p:nvSpPr>
                  <p:spPr>
                    <a:xfrm>
                      <a:off x="4552566" y="4478795"/>
                      <a:ext cx="1027654" cy="461665"/>
                    </a:xfrm>
                    <a:prstGeom prst="rect">
                      <a:avLst/>
                    </a:prstGeom>
                    <a:blipFill>
                      <a:blip r:embed="rId7"/>
                      <a:stretch>
                        <a:fillRect t="-9211" r="-8333" b="-30263"/>
                      </a:stretch>
                    </a:blipFill>
                  </p:spPr>
                  <p:txBody>
                    <a:bodyPr/>
                    <a:lstStyle/>
                    <a:p>
                      <a:r>
                        <a:rPr lang="zh-CN" altLang="en-US">
                          <a:noFill/>
                        </a:rPr>
                        <a:t> </a:t>
                      </a:r>
                    </a:p>
                  </p:txBody>
                </p:sp>
              </mc:Fallback>
            </mc:AlternateContent>
            <p:sp>
              <p:nvSpPr>
                <p:cNvPr id="27" name="文本框 26"/>
                <p:cNvSpPr txBox="1"/>
                <p:nvPr/>
              </p:nvSpPr>
              <p:spPr>
                <a:xfrm>
                  <a:off x="5881915" y="4652314"/>
                  <a:ext cx="738591" cy="461665"/>
                </a:xfrm>
                <a:prstGeom prst="rect">
                  <a:avLst/>
                </a:prstGeom>
                <a:noFill/>
              </p:spPr>
              <p:txBody>
                <a:bodyPr wrap="square" rtlCol="0">
                  <a:spAutoFit/>
                </a:bodyPr>
                <a:lstStyle/>
                <a:p>
                  <a:r>
                    <a:rPr lang="en-US" altLang="zh-CN" sz="2400" dirty="0" smtClean="0"/>
                    <a:t>(LB)</a:t>
                  </a:r>
                  <a:endParaRPr lang="zh-CN" altLang="en-US" sz="2400" dirty="0"/>
                </a:p>
              </p:txBody>
            </p:sp>
          </p:grpSp>
          <mc:AlternateContent xmlns:mc="http://schemas.openxmlformats.org/markup-compatibility/2006" xmlns:a14="http://schemas.microsoft.com/office/drawing/2010/main">
            <mc:Choice Requires="a14">
              <p:sp>
                <p:nvSpPr>
                  <p:cNvPr id="20" name="矩形 19"/>
                  <p:cNvSpPr/>
                  <p:nvPr/>
                </p:nvSpPr>
                <p:spPr>
                  <a:xfrm>
                    <a:off x="7392842" y="4536847"/>
                    <a:ext cx="1233286" cy="400110"/>
                  </a:xfrm>
                  <a:prstGeom prst="rect">
                    <a:avLst/>
                  </a:prstGeom>
                  <a:solidFill>
                    <a:schemeClr val="accent1">
                      <a:lumMod val="20000"/>
                      <a:lumOff val="80000"/>
                    </a:schemeClr>
                  </a:solidFill>
                </p:spPr>
                <p:txBody>
                  <a:bodyPr wrap="none">
                    <a:spAutoFit/>
                  </a:bodyPr>
                  <a:lstStyle/>
                  <a:p>
                    <a:r>
                      <a:rPr lang="en-US" altLang="zh-CN" sz="2000" dirty="0" smtClean="0"/>
                      <a:t>Thread </a:t>
                    </a:r>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t</m:t>
                            </m:r>
                          </m:e>
                          <m:sub>
                            <m:r>
                              <a:rPr lang="en-US" altLang="zh-CN" sz="2000">
                                <a:latin typeface="Cambria Math" panose="02040503050406030204" pitchFamily="18" charset="0"/>
                              </a:rPr>
                              <m:t>1</m:t>
                            </m:r>
                          </m:sub>
                        </m:sSub>
                      </m:oMath>
                    </a14:m>
                    <a:endParaRPr lang="zh-CN" altLang="en-US" sz="2000" dirty="0"/>
                  </a:p>
                </p:txBody>
              </p:sp>
            </mc:Choice>
            <mc:Fallback xmlns="">
              <p:sp>
                <p:nvSpPr>
                  <p:cNvPr id="34" name="矩形 33"/>
                  <p:cNvSpPr>
                    <a:spLocks noRot="1" noChangeAspect="1" noMove="1" noResize="1" noEditPoints="1" noAdjustHandles="1" noChangeArrowheads="1" noChangeShapeType="1" noTextEdit="1"/>
                  </p:cNvSpPr>
                  <p:nvPr/>
                </p:nvSpPr>
                <p:spPr>
                  <a:xfrm>
                    <a:off x="7392842" y="4536847"/>
                    <a:ext cx="1233286" cy="400110"/>
                  </a:xfrm>
                  <a:prstGeom prst="rect">
                    <a:avLst/>
                  </a:prstGeom>
                  <a:blipFill>
                    <a:blip r:embed="rId8"/>
                    <a:stretch>
                      <a:fillRect l="-5446"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9262337" y="4536847"/>
                    <a:ext cx="1233286" cy="400110"/>
                  </a:xfrm>
                  <a:prstGeom prst="rect">
                    <a:avLst/>
                  </a:prstGeom>
                  <a:solidFill>
                    <a:schemeClr val="accent2">
                      <a:lumMod val="20000"/>
                      <a:lumOff val="80000"/>
                    </a:schemeClr>
                  </a:solidFill>
                </p:spPr>
                <p:txBody>
                  <a:bodyPr wrap="none">
                    <a:spAutoFit/>
                  </a:bodyPr>
                  <a:lstStyle/>
                  <a:p>
                    <a:r>
                      <a:rPr lang="en-US" altLang="zh-CN" sz="2000" dirty="0" smtClean="0"/>
                      <a:t>Thread </a:t>
                    </a:r>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t</m:t>
                            </m:r>
                          </m:e>
                          <m:sub>
                            <m:r>
                              <a:rPr lang="en-US" altLang="zh-CN" sz="2000" b="0" i="0" smtClean="0">
                                <a:latin typeface="Cambria Math" panose="02040503050406030204" pitchFamily="18" charset="0"/>
                              </a:rPr>
                              <m:t>2</m:t>
                            </m:r>
                          </m:sub>
                        </m:sSub>
                      </m:oMath>
                    </a14:m>
                    <a:endParaRPr lang="zh-CN" altLang="en-US" sz="2000" dirty="0"/>
                  </a:p>
                </p:txBody>
              </p:sp>
            </mc:Choice>
            <mc:Fallback xmlns="">
              <p:sp>
                <p:nvSpPr>
                  <p:cNvPr id="35" name="矩形 34"/>
                  <p:cNvSpPr>
                    <a:spLocks noRot="1" noChangeAspect="1" noMove="1" noResize="1" noEditPoints="1" noAdjustHandles="1" noChangeArrowheads="1" noChangeShapeType="1" noTextEdit="1"/>
                  </p:cNvSpPr>
                  <p:nvPr/>
                </p:nvSpPr>
                <p:spPr>
                  <a:xfrm>
                    <a:off x="9262337" y="4536847"/>
                    <a:ext cx="1233286" cy="400110"/>
                  </a:xfrm>
                  <a:prstGeom prst="rect">
                    <a:avLst/>
                  </a:prstGeom>
                  <a:blipFill>
                    <a:blip r:embed="rId9"/>
                    <a:stretch>
                      <a:fillRect l="-4926" t="-7576" b="-25758"/>
                    </a:stretch>
                  </a:blipFill>
                </p:spPr>
                <p:txBody>
                  <a:bodyPr/>
                  <a:lstStyle/>
                  <a:p>
                    <a:r>
                      <a:rPr lang="zh-CN" altLang="en-US">
                        <a:noFill/>
                      </a:rPr>
                      <a:t> </a:t>
                    </a:r>
                  </a:p>
                </p:txBody>
              </p:sp>
            </mc:Fallback>
          </mc:AlternateContent>
        </p:grpSp>
        <p:sp>
          <p:nvSpPr>
            <p:cNvPr id="17" name="矩形 16"/>
            <p:cNvSpPr/>
            <p:nvPr/>
          </p:nvSpPr>
          <p:spPr>
            <a:xfrm>
              <a:off x="10064563" y="4228687"/>
              <a:ext cx="611065" cy="461665"/>
            </a:xfrm>
            <a:prstGeom prst="rect">
              <a:avLst/>
            </a:prstGeom>
          </p:spPr>
          <p:txBody>
            <a:bodyPr wrap="none">
              <a:spAutoFit/>
            </a:bodyPr>
            <a:lstStyle/>
            <a:p>
              <a:r>
                <a:rPr lang="en-US" altLang="zh-CN" sz="2400" dirty="0" smtClean="0">
                  <a:solidFill>
                    <a:srgbClr val="0070C0"/>
                  </a:solidFill>
                  <a:latin typeface="Arial" panose="020B0604020202020204" pitchFamily="34" charset="0"/>
                  <a:cs typeface="Arial" panose="020B0604020202020204" pitchFamily="34" charset="0"/>
                </a:rPr>
                <a:t>// 1</a:t>
              </a:r>
              <a:endParaRPr lang="zh-CN" altLang="en-US" sz="2400" dirty="0">
                <a:solidFill>
                  <a:srgbClr val="0070C0"/>
                </a:solidFill>
                <a:latin typeface="Arial" panose="020B0604020202020204" pitchFamily="34" charset="0"/>
                <a:cs typeface="Arial" panose="020B0604020202020204" pitchFamily="34" charset="0"/>
              </a:endParaRPr>
            </a:p>
          </p:txBody>
        </p:sp>
        <p:sp>
          <p:nvSpPr>
            <p:cNvPr id="18" name="矩形 17"/>
            <p:cNvSpPr/>
            <p:nvPr/>
          </p:nvSpPr>
          <p:spPr>
            <a:xfrm>
              <a:off x="8209822" y="4213218"/>
              <a:ext cx="611065" cy="461665"/>
            </a:xfrm>
            <a:prstGeom prst="rect">
              <a:avLst/>
            </a:prstGeom>
          </p:spPr>
          <p:txBody>
            <a:bodyPr wrap="none">
              <a:spAutoFit/>
            </a:bodyPr>
            <a:lstStyle/>
            <a:p>
              <a:r>
                <a:rPr lang="en-US" altLang="zh-CN" sz="2400" dirty="0" smtClean="0">
                  <a:solidFill>
                    <a:srgbClr val="0070C0"/>
                  </a:solidFill>
                  <a:latin typeface="Arial" panose="020B0604020202020204" pitchFamily="34" charset="0"/>
                  <a:cs typeface="Arial" panose="020B0604020202020204" pitchFamily="34" charset="0"/>
                </a:rPr>
                <a:t>// 1</a:t>
              </a:r>
              <a:endParaRPr lang="zh-CN" altLang="en-US" sz="2400" dirty="0">
                <a:solidFill>
                  <a:srgbClr val="0070C0"/>
                </a:solidFill>
                <a:latin typeface="Arial" panose="020B0604020202020204" pitchFamily="34" charset="0"/>
                <a:cs typeface="Arial" panose="020B0604020202020204" pitchFamily="34" charset="0"/>
              </a:endParaRPr>
            </a:p>
          </p:txBody>
        </p:sp>
      </p:grpSp>
      <p:cxnSp>
        <p:nvCxnSpPr>
          <p:cNvPr id="30" name="直接连接符 29"/>
          <p:cNvCxnSpPr/>
          <p:nvPr/>
        </p:nvCxnSpPr>
        <p:spPr>
          <a:xfrm>
            <a:off x="1657350" y="4190303"/>
            <a:ext cx="0" cy="214728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圆角矩形 32"/>
          <p:cNvSpPr/>
          <p:nvPr/>
        </p:nvSpPr>
        <p:spPr>
          <a:xfrm>
            <a:off x="1461050" y="5466365"/>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Arial" panose="020B0604020202020204" pitchFamily="34" charset="0"/>
                <a:cs typeface="Arial" panose="020B0604020202020204" pitchFamily="34" charset="0"/>
              </a:rPr>
              <a:t>0</a:t>
            </a:r>
            <a:endParaRPr lang="zh-CN" altLang="en-US" sz="2400" dirty="0"/>
          </a:p>
        </p:txBody>
      </p:sp>
      <mc:AlternateContent xmlns:mc="http://schemas.openxmlformats.org/markup-compatibility/2006" xmlns:a14="http://schemas.microsoft.com/office/drawing/2010/main">
        <mc:Choice Requires="a14">
          <p:sp>
            <p:nvSpPr>
              <p:cNvPr id="34" name="圆角矩形标注 33"/>
              <p:cNvSpPr/>
              <p:nvPr/>
            </p:nvSpPr>
            <p:spPr>
              <a:xfrm>
                <a:off x="873321" y="3259121"/>
                <a:ext cx="1315894" cy="519786"/>
              </a:xfrm>
              <a:prstGeom prst="wedgeRoundRectCallout">
                <a:avLst>
                  <a:gd name="adj1" fmla="val 8511"/>
                  <a:gd name="adj2" fmla="val 137080"/>
                  <a:gd name="adj3" fmla="val 16667"/>
                </a:avLst>
              </a:prstGeom>
              <a:solidFill>
                <a:schemeClr val="accent1">
                  <a:lumMod val="20000"/>
                  <a:lumOff val="80000"/>
                </a:schemeClr>
              </a:solidFill>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m:rPr>
                            <m:sty m:val="p"/>
                          </m:rPr>
                          <a:rPr lang="en-US" altLang="zh-CN" sz="2000">
                            <a:solidFill>
                              <a:schemeClr val="tx1"/>
                            </a:solidFill>
                            <a:latin typeface="Cambria Math" panose="02040503050406030204" pitchFamily="18" charset="0"/>
                          </a:rPr>
                          <m:t>t</m:t>
                        </m:r>
                      </m:e>
                      <m:sub>
                        <m:r>
                          <a:rPr lang="en-US" altLang="zh-CN" sz="2000" i="1">
                            <a:solidFill>
                              <a:schemeClr val="tx1"/>
                            </a:solidFill>
                            <a:latin typeface="Cambria Math" panose="02040503050406030204" pitchFamily="18" charset="0"/>
                          </a:rPr>
                          <m:t>1</m:t>
                        </m:r>
                      </m:sub>
                    </m:sSub>
                  </m:oMath>
                </a14:m>
                <a:r>
                  <a:rPr lang="en-US" altLang="zh-CN" sz="2000" b="1" dirty="0">
                    <a:solidFill>
                      <a:schemeClr val="tx1"/>
                    </a:solidFill>
                    <a:latin typeface="Calibri" panose="020F0502020204030204" pitchFamily="34" charset="0"/>
                    <a:cs typeface="Calibri" panose="020F0502020204030204" pitchFamily="34" charset="0"/>
                  </a:rPr>
                  <a:t>’s view</a:t>
                </a:r>
                <a:endParaRPr lang="zh-CN" altLang="en-US" sz="2000" dirty="0">
                  <a:solidFill>
                    <a:schemeClr val="tx1"/>
                  </a:solidFill>
                  <a:latin typeface="Calibri" panose="020F0502020204030204" pitchFamily="34" charset="0"/>
                  <a:cs typeface="Calibri" panose="020F0502020204030204" pitchFamily="34" charset="0"/>
                </a:endParaRPr>
              </a:p>
            </p:txBody>
          </p:sp>
        </mc:Choice>
        <mc:Fallback xmlns="">
          <p:sp>
            <p:nvSpPr>
              <p:cNvPr id="34" name="圆角矩形标注 33"/>
              <p:cNvSpPr>
                <a:spLocks noRot="1" noChangeAspect="1" noMove="1" noResize="1" noEditPoints="1" noAdjustHandles="1" noChangeArrowheads="1" noChangeShapeType="1" noTextEdit="1"/>
              </p:cNvSpPr>
              <p:nvPr/>
            </p:nvSpPr>
            <p:spPr>
              <a:xfrm>
                <a:off x="873321" y="3259121"/>
                <a:ext cx="1315894" cy="519786"/>
              </a:xfrm>
              <a:prstGeom prst="wedgeRoundRectCallout">
                <a:avLst>
                  <a:gd name="adj1" fmla="val 8511"/>
                  <a:gd name="adj2" fmla="val 137080"/>
                  <a:gd name="adj3" fmla="val 16667"/>
                </a:avLst>
              </a:prstGeom>
              <a:blipFill>
                <a:blip r:embed="rId10"/>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圆角矩形标注 34"/>
              <p:cNvSpPr/>
              <p:nvPr/>
            </p:nvSpPr>
            <p:spPr>
              <a:xfrm>
                <a:off x="2322900" y="3255152"/>
                <a:ext cx="1315894" cy="519786"/>
              </a:xfrm>
              <a:prstGeom prst="wedgeRoundRectCallout">
                <a:avLst>
                  <a:gd name="adj1" fmla="val -73613"/>
                  <a:gd name="adj2" fmla="val 126419"/>
                  <a:gd name="adj3" fmla="val 16667"/>
                </a:avLst>
              </a:prstGeom>
              <a:solidFill>
                <a:schemeClr val="accent2">
                  <a:lumMod val="20000"/>
                  <a:lumOff val="80000"/>
                </a:schemeClr>
              </a:solidFill>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m:rPr>
                            <m:sty m:val="p"/>
                          </m:rPr>
                          <a:rPr lang="en-US" altLang="zh-CN" sz="2000">
                            <a:solidFill>
                              <a:schemeClr val="tx1"/>
                            </a:solidFill>
                            <a:latin typeface="Cambria Math" panose="02040503050406030204" pitchFamily="18" charset="0"/>
                          </a:rPr>
                          <m:t>t</m:t>
                        </m:r>
                      </m:e>
                      <m:sub>
                        <m:r>
                          <a:rPr lang="en-US" altLang="zh-CN" sz="2000" b="0" i="1" smtClean="0">
                            <a:solidFill>
                              <a:schemeClr val="tx1"/>
                            </a:solidFill>
                            <a:latin typeface="Cambria Math" panose="02040503050406030204" pitchFamily="18" charset="0"/>
                          </a:rPr>
                          <m:t>2</m:t>
                        </m:r>
                      </m:sub>
                    </m:sSub>
                  </m:oMath>
                </a14:m>
                <a:r>
                  <a:rPr lang="en-US" altLang="zh-CN" sz="2000" b="1" dirty="0">
                    <a:solidFill>
                      <a:schemeClr val="tx1"/>
                    </a:solidFill>
                    <a:latin typeface="Calibri" panose="020F0502020204030204" pitchFamily="34" charset="0"/>
                    <a:cs typeface="Calibri" panose="020F0502020204030204" pitchFamily="34" charset="0"/>
                  </a:rPr>
                  <a:t>’s view</a:t>
                </a:r>
                <a:endParaRPr lang="zh-CN" altLang="en-US" sz="2000" dirty="0">
                  <a:solidFill>
                    <a:schemeClr val="tx1"/>
                  </a:solidFill>
                  <a:latin typeface="Calibri" panose="020F0502020204030204" pitchFamily="34" charset="0"/>
                  <a:cs typeface="Calibri" panose="020F0502020204030204" pitchFamily="34" charset="0"/>
                </a:endParaRPr>
              </a:p>
            </p:txBody>
          </p:sp>
        </mc:Choice>
        <mc:Fallback xmlns="">
          <p:sp>
            <p:nvSpPr>
              <p:cNvPr id="35" name="圆角矩形标注 34"/>
              <p:cNvSpPr>
                <a:spLocks noRot="1" noChangeAspect="1" noMove="1" noResize="1" noEditPoints="1" noAdjustHandles="1" noChangeArrowheads="1" noChangeShapeType="1" noTextEdit="1"/>
              </p:cNvSpPr>
              <p:nvPr/>
            </p:nvSpPr>
            <p:spPr>
              <a:xfrm>
                <a:off x="2322900" y="3255152"/>
                <a:ext cx="1315894" cy="519786"/>
              </a:xfrm>
              <a:prstGeom prst="wedgeRoundRectCallout">
                <a:avLst>
                  <a:gd name="adj1" fmla="val -73613"/>
                  <a:gd name="adj2" fmla="val 126419"/>
                  <a:gd name="adj3" fmla="val 16667"/>
                </a:avLst>
              </a:prstGeom>
              <a:blipFill>
                <a:blip r:embed="rId11"/>
                <a:stretch>
                  <a:fillRect/>
                </a:stretch>
              </a:blipFill>
              <a:ln w="19050">
                <a:solidFill>
                  <a:schemeClr val="tx1"/>
                </a:solidFill>
              </a:ln>
            </p:spPr>
            <p:txBody>
              <a:bodyPr/>
              <a:lstStyle/>
              <a:p>
                <a:r>
                  <a:rPr lang="zh-CN" altLang="en-US">
                    <a:noFill/>
                  </a:rPr>
                  <a:t> </a:t>
                </a:r>
              </a:p>
            </p:txBody>
          </p:sp>
        </mc:Fallback>
      </mc:AlternateContent>
      <p:sp>
        <p:nvSpPr>
          <p:cNvPr id="39" name="圆角矩形 38"/>
          <p:cNvSpPr/>
          <p:nvPr/>
        </p:nvSpPr>
        <p:spPr>
          <a:xfrm>
            <a:off x="7229028" y="4722441"/>
            <a:ext cx="1091285" cy="412602"/>
          </a:xfrm>
          <a:prstGeom prst="round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连接符 51"/>
          <p:cNvCxnSpPr/>
          <p:nvPr/>
        </p:nvCxnSpPr>
        <p:spPr>
          <a:xfrm>
            <a:off x="1952625" y="4190303"/>
            <a:ext cx="0" cy="89223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8917036" y="5181929"/>
            <a:ext cx="327991"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4192442" y="5397500"/>
            <a:ext cx="0" cy="94068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H="1" flipV="1">
            <a:off x="8200858" y="4553527"/>
            <a:ext cx="1284201" cy="240333"/>
          </a:xfrm>
          <a:prstGeom prst="straightConnector1">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2115820" y="5255491"/>
            <a:ext cx="1915160"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5" name="任意多边形 54"/>
          <p:cNvSpPr/>
          <p:nvPr/>
        </p:nvSpPr>
        <p:spPr>
          <a:xfrm>
            <a:off x="1953260" y="5067300"/>
            <a:ext cx="198120" cy="190500"/>
          </a:xfrm>
          <a:custGeom>
            <a:avLst/>
            <a:gdLst>
              <a:gd name="connsiteX0" fmla="*/ 0 w 198120"/>
              <a:gd name="connsiteY0" fmla="*/ 0 h 190500"/>
              <a:gd name="connsiteX1" fmla="*/ 2540 w 198120"/>
              <a:gd name="connsiteY1" fmla="*/ 68580 h 190500"/>
              <a:gd name="connsiteX2" fmla="*/ 5080 w 198120"/>
              <a:gd name="connsiteY2" fmla="*/ 81280 h 190500"/>
              <a:gd name="connsiteX3" fmla="*/ 10160 w 198120"/>
              <a:gd name="connsiteY3" fmla="*/ 116840 h 190500"/>
              <a:gd name="connsiteX4" fmla="*/ 20320 w 198120"/>
              <a:gd name="connsiteY4" fmla="*/ 132080 h 190500"/>
              <a:gd name="connsiteX5" fmla="*/ 45720 w 198120"/>
              <a:gd name="connsiteY5" fmla="*/ 162560 h 190500"/>
              <a:gd name="connsiteX6" fmla="*/ 60960 w 198120"/>
              <a:gd name="connsiteY6" fmla="*/ 172720 h 190500"/>
              <a:gd name="connsiteX7" fmla="*/ 83820 w 198120"/>
              <a:gd name="connsiteY7" fmla="*/ 182880 h 190500"/>
              <a:gd name="connsiteX8" fmla="*/ 91440 w 198120"/>
              <a:gd name="connsiteY8" fmla="*/ 185420 h 190500"/>
              <a:gd name="connsiteX9" fmla="*/ 160020 w 198120"/>
              <a:gd name="connsiteY9" fmla="*/ 187960 h 190500"/>
              <a:gd name="connsiteX10" fmla="*/ 167640 w 198120"/>
              <a:gd name="connsiteY10" fmla="*/ 190500 h 190500"/>
              <a:gd name="connsiteX11" fmla="*/ 198120 w 198120"/>
              <a:gd name="connsiteY11" fmla="*/ 18796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120" h="190500">
                <a:moveTo>
                  <a:pt x="0" y="0"/>
                </a:moveTo>
                <a:cubicBezTo>
                  <a:pt x="847" y="22860"/>
                  <a:pt x="1113" y="45749"/>
                  <a:pt x="2540" y="68580"/>
                </a:cubicBezTo>
                <a:cubicBezTo>
                  <a:pt x="2809" y="72889"/>
                  <a:pt x="4545" y="76996"/>
                  <a:pt x="5080" y="81280"/>
                </a:cubicBezTo>
                <a:cubicBezTo>
                  <a:pt x="5492" y="84579"/>
                  <a:pt x="5341" y="108166"/>
                  <a:pt x="10160" y="116840"/>
                </a:cubicBezTo>
                <a:cubicBezTo>
                  <a:pt x="13125" y="122177"/>
                  <a:pt x="16933" y="127000"/>
                  <a:pt x="20320" y="132080"/>
                </a:cubicBezTo>
                <a:cubicBezTo>
                  <a:pt x="27713" y="143169"/>
                  <a:pt x="34163" y="154855"/>
                  <a:pt x="45720" y="162560"/>
                </a:cubicBezTo>
                <a:lnTo>
                  <a:pt x="60960" y="172720"/>
                </a:lnTo>
                <a:cubicBezTo>
                  <a:pt x="73035" y="180770"/>
                  <a:pt x="65684" y="176835"/>
                  <a:pt x="83820" y="182880"/>
                </a:cubicBezTo>
                <a:cubicBezTo>
                  <a:pt x="86360" y="183727"/>
                  <a:pt x="88764" y="185321"/>
                  <a:pt x="91440" y="185420"/>
                </a:cubicBezTo>
                <a:lnTo>
                  <a:pt x="160020" y="187960"/>
                </a:lnTo>
                <a:cubicBezTo>
                  <a:pt x="162560" y="188807"/>
                  <a:pt x="164963" y="190500"/>
                  <a:pt x="167640" y="190500"/>
                </a:cubicBezTo>
                <a:cubicBezTo>
                  <a:pt x="177835" y="190500"/>
                  <a:pt x="198120" y="187960"/>
                  <a:pt x="198120" y="187960"/>
                </a:cubicBezTo>
              </a:path>
            </a:pathLst>
          </a:cu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55"/>
          <p:cNvSpPr/>
          <p:nvPr/>
        </p:nvSpPr>
        <p:spPr>
          <a:xfrm>
            <a:off x="4015740" y="5255491"/>
            <a:ext cx="176702" cy="172489"/>
          </a:xfrm>
          <a:custGeom>
            <a:avLst/>
            <a:gdLst>
              <a:gd name="connsiteX0" fmla="*/ 0 w 198120"/>
              <a:gd name="connsiteY0" fmla="*/ 0 h 167640"/>
              <a:gd name="connsiteX1" fmla="*/ 99060 w 198120"/>
              <a:gd name="connsiteY1" fmla="*/ 2540 h 167640"/>
              <a:gd name="connsiteX2" fmla="*/ 109220 w 198120"/>
              <a:gd name="connsiteY2" fmla="*/ 5080 h 167640"/>
              <a:gd name="connsiteX3" fmla="*/ 121920 w 198120"/>
              <a:gd name="connsiteY3" fmla="*/ 7620 h 167640"/>
              <a:gd name="connsiteX4" fmla="*/ 129540 w 198120"/>
              <a:gd name="connsiteY4" fmla="*/ 10160 h 167640"/>
              <a:gd name="connsiteX5" fmla="*/ 139700 w 198120"/>
              <a:gd name="connsiteY5" fmla="*/ 12700 h 167640"/>
              <a:gd name="connsiteX6" fmla="*/ 154940 w 198120"/>
              <a:gd name="connsiteY6" fmla="*/ 17780 h 167640"/>
              <a:gd name="connsiteX7" fmla="*/ 170180 w 198120"/>
              <a:gd name="connsiteY7" fmla="*/ 27940 h 167640"/>
              <a:gd name="connsiteX8" fmla="*/ 175260 w 198120"/>
              <a:gd name="connsiteY8" fmla="*/ 35560 h 167640"/>
              <a:gd name="connsiteX9" fmla="*/ 180340 w 198120"/>
              <a:gd name="connsiteY9" fmla="*/ 50800 h 167640"/>
              <a:gd name="connsiteX10" fmla="*/ 185420 w 198120"/>
              <a:gd name="connsiteY10" fmla="*/ 58420 h 167640"/>
              <a:gd name="connsiteX11" fmla="*/ 190500 w 198120"/>
              <a:gd name="connsiteY11" fmla="*/ 76200 h 167640"/>
              <a:gd name="connsiteX12" fmla="*/ 193040 w 198120"/>
              <a:gd name="connsiteY12" fmla="*/ 83820 h 167640"/>
              <a:gd name="connsiteX13" fmla="*/ 195580 w 198120"/>
              <a:gd name="connsiteY13" fmla="*/ 114300 h 167640"/>
              <a:gd name="connsiteX14" fmla="*/ 198120 w 198120"/>
              <a:gd name="connsiteY14" fmla="*/ 129540 h 167640"/>
              <a:gd name="connsiteX15" fmla="*/ 195580 w 198120"/>
              <a:gd name="connsiteY15" fmla="*/ 16764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8120" h="167640">
                <a:moveTo>
                  <a:pt x="0" y="0"/>
                </a:moveTo>
                <a:cubicBezTo>
                  <a:pt x="33020" y="847"/>
                  <a:pt x="66065" y="1005"/>
                  <a:pt x="99060" y="2540"/>
                </a:cubicBezTo>
                <a:cubicBezTo>
                  <a:pt x="102547" y="2702"/>
                  <a:pt x="105812" y="4323"/>
                  <a:pt x="109220" y="5080"/>
                </a:cubicBezTo>
                <a:cubicBezTo>
                  <a:pt x="113434" y="6017"/>
                  <a:pt x="117732" y="6573"/>
                  <a:pt x="121920" y="7620"/>
                </a:cubicBezTo>
                <a:cubicBezTo>
                  <a:pt x="124517" y="8269"/>
                  <a:pt x="126966" y="9424"/>
                  <a:pt x="129540" y="10160"/>
                </a:cubicBezTo>
                <a:cubicBezTo>
                  <a:pt x="132897" y="11119"/>
                  <a:pt x="136356" y="11697"/>
                  <a:pt x="139700" y="12700"/>
                </a:cubicBezTo>
                <a:cubicBezTo>
                  <a:pt x="144829" y="14239"/>
                  <a:pt x="150485" y="14810"/>
                  <a:pt x="154940" y="17780"/>
                </a:cubicBezTo>
                <a:lnTo>
                  <a:pt x="170180" y="27940"/>
                </a:lnTo>
                <a:cubicBezTo>
                  <a:pt x="171873" y="30480"/>
                  <a:pt x="174020" y="32770"/>
                  <a:pt x="175260" y="35560"/>
                </a:cubicBezTo>
                <a:cubicBezTo>
                  <a:pt x="177435" y="40453"/>
                  <a:pt x="177370" y="46345"/>
                  <a:pt x="180340" y="50800"/>
                </a:cubicBezTo>
                <a:cubicBezTo>
                  <a:pt x="182033" y="53340"/>
                  <a:pt x="184055" y="55690"/>
                  <a:pt x="185420" y="58420"/>
                </a:cubicBezTo>
                <a:cubicBezTo>
                  <a:pt x="187450" y="62480"/>
                  <a:pt x="189415" y="72402"/>
                  <a:pt x="190500" y="76200"/>
                </a:cubicBezTo>
                <a:cubicBezTo>
                  <a:pt x="191236" y="78774"/>
                  <a:pt x="192193" y="81280"/>
                  <a:pt x="193040" y="83820"/>
                </a:cubicBezTo>
                <a:cubicBezTo>
                  <a:pt x="193887" y="93980"/>
                  <a:pt x="194454" y="104167"/>
                  <a:pt x="195580" y="114300"/>
                </a:cubicBezTo>
                <a:cubicBezTo>
                  <a:pt x="196149" y="119419"/>
                  <a:pt x="198120" y="124390"/>
                  <a:pt x="198120" y="129540"/>
                </a:cubicBezTo>
                <a:cubicBezTo>
                  <a:pt x="198120" y="142268"/>
                  <a:pt x="195580" y="154912"/>
                  <a:pt x="195580" y="167640"/>
                </a:cubicBezTo>
              </a:path>
            </a:pathLst>
          </a:cu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箭头连接符 49"/>
          <p:cNvCxnSpPr/>
          <p:nvPr/>
        </p:nvCxnSpPr>
        <p:spPr>
          <a:xfrm>
            <a:off x="7055798" y="4920565"/>
            <a:ext cx="327991"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圆角矩形 36"/>
          <p:cNvSpPr/>
          <p:nvPr/>
        </p:nvSpPr>
        <p:spPr>
          <a:xfrm>
            <a:off x="3638794" y="5465739"/>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prstClr val="black"/>
                </a:solidFill>
                <a:latin typeface="Arial" panose="020B0604020202020204" pitchFamily="34" charset="0"/>
                <a:cs typeface="Arial" panose="020B0604020202020204" pitchFamily="34" charset="0"/>
              </a:rPr>
              <a:t>1</a:t>
            </a:r>
            <a:endParaRPr lang="zh-CN" altLang="en-US" sz="2400" dirty="0"/>
          </a:p>
        </p:txBody>
      </p:sp>
      <mc:AlternateContent xmlns:mc="http://schemas.openxmlformats.org/markup-compatibility/2006" xmlns:a14="http://schemas.microsoft.com/office/drawing/2010/main">
        <mc:Choice Requires="a14">
          <p:sp>
            <p:nvSpPr>
              <p:cNvPr id="38" name="圆角矩形标注 37"/>
              <p:cNvSpPr/>
              <p:nvPr/>
            </p:nvSpPr>
            <p:spPr>
              <a:xfrm>
                <a:off x="4733708" y="5370987"/>
                <a:ext cx="2405773" cy="605409"/>
              </a:xfrm>
              <a:prstGeom prst="wedgeRoundRectCallout">
                <a:avLst>
                  <a:gd name="adj1" fmla="val -67782"/>
                  <a:gd name="adj2" fmla="val -2265"/>
                  <a:gd name="adj3" fmla="val 16667"/>
                </a:avLst>
              </a:prstGeom>
              <a:solidFill>
                <a:schemeClr val="accent4">
                  <a:lumMod val="20000"/>
                  <a:lumOff val="80000"/>
                </a:schemeClr>
              </a:solidFill>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000" dirty="0" smtClean="0">
                    <a:solidFill>
                      <a:schemeClr val="tx1"/>
                    </a:solidFill>
                    <a:latin typeface="Calibri" panose="020F0502020204030204" pitchFamily="34" charset="0"/>
                    <a:cs typeface="Calibri" panose="020F0502020204030204" pitchFamily="34" charset="0"/>
                  </a:rPr>
                  <a:t>Promise (</a:t>
                </a:r>
                <a:r>
                  <a:rPr lang="en-US" altLang="zh-CN" sz="2000" dirty="0" smtClean="0">
                    <a:solidFill>
                      <a:schemeClr val="tx1"/>
                    </a:solidFill>
                    <a:latin typeface="Arial" panose="020B0604020202020204" pitchFamily="34" charset="0"/>
                    <a:cs typeface="Arial" panose="020B0604020202020204" pitchFamily="34" charset="0"/>
                  </a:rPr>
                  <a:t>y = 1</a:t>
                </a:r>
                <a:r>
                  <a:rPr lang="en-US" altLang="zh-CN" sz="2000" dirty="0" smtClean="0">
                    <a:solidFill>
                      <a:schemeClr val="tx1"/>
                    </a:solidFill>
                    <a:latin typeface="Calibri" panose="020F0502020204030204" pitchFamily="34" charset="0"/>
                    <a:cs typeface="Calibri" panose="020F0502020204030204" pitchFamily="34" charset="0"/>
                  </a:rPr>
                  <a:t>) of </a:t>
                </a:r>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m:rPr>
                            <m:sty m:val="p"/>
                          </m:rPr>
                          <a:rPr lang="en-US" altLang="zh-CN" sz="2000">
                            <a:solidFill>
                              <a:schemeClr val="tx1"/>
                            </a:solidFill>
                            <a:latin typeface="Cambria Math" panose="02040503050406030204" pitchFamily="18" charset="0"/>
                          </a:rPr>
                          <m:t>t</m:t>
                        </m:r>
                      </m:e>
                      <m:sub>
                        <m:r>
                          <a:rPr lang="en-US" altLang="zh-CN" sz="2000">
                            <a:solidFill>
                              <a:schemeClr val="tx1"/>
                            </a:solidFill>
                            <a:latin typeface="Cambria Math" panose="02040503050406030204" pitchFamily="18" charset="0"/>
                          </a:rPr>
                          <m:t>1</m:t>
                        </m:r>
                      </m:sub>
                    </m:sSub>
                  </m:oMath>
                </a14:m>
                <a:r>
                  <a:rPr lang="en-US" altLang="zh-CN" dirty="0" smtClean="0">
                    <a:solidFill>
                      <a:schemeClr val="tx1"/>
                    </a:solidFill>
                  </a:rPr>
                  <a:t> </a:t>
                </a:r>
                <a:endParaRPr lang="zh-CN" altLang="en-US" dirty="0">
                  <a:solidFill>
                    <a:schemeClr val="tx1"/>
                  </a:solidFill>
                </a:endParaRPr>
              </a:p>
            </p:txBody>
          </p:sp>
        </mc:Choice>
        <mc:Fallback xmlns="">
          <p:sp>
            <p:nvSpPr>
              <p:cNvPr id="38" name="圆角矩形标注 37"/>
              <p:cNvSpPr>
                <a:spLocks noRot="1" noChangeAspect="1" noMove="1" noResize="1" noEditPoints="1" noAdjustHandles="1" noChangeArrowheads="1" noChangeShapeType="1" noTextEdit="1"/>
              </p:cNvSpPr>
              <p:nvPr/>
            </p:nvSpPr>
            <p:spPr>
              <a:xfrm>
                <a:off x="4733708" y="5370987"/>
                <a:ext cx="2405773" cy="605409"/>
              </a:xfrm>
              <a:prstGeom prst="wedgeRoundRectCallout">
                <a:avLst>
                  <a:gd name="adj1" fmla="val -67782"/>
                  <a:gd name="adj2" fmla="val -2265"/>
                  <a:gd name="adj3" fmla="val 16667"/>
                </a:avLst>
              </a:prstGeom>
              <a:blipFill>
                <a:blip r:embed="rId12"/>
                <a:stretch>
                  <a:fillRect/>
                </a:stretch>
              </a:blipFill>
              <a:ln w="19050">
                <a:solidFill>
                  <a:schemeClr val="tx1"/>
                </a:solidFill>
              </a:ln>
            </p:spPr>
            <p:txBody>
              <a:bodyPr/>
              <a:lstStyle/>
              <a:p>
                <a:r>
                  <a:rPr lang="zh-CN" altLang="en-US">
                    <a:noFill/>
                  </a:rPr>
                  <a:t> </a:t>
                </a:r>
              </a:p>
            </p:txBody>
          </p:sp>
        </mc:Fallback>
      </mc:AlternateContent>
      <p:sp>
        <p:nvSpPr>
          <p:cNvPr id="32" name="圆角矩形 31"/>
          <p:cNvSpPr/>
          <p:nvPr/>
        </p:nvSpPr>
        <p:spPr>
          <a:xfrm>
            <a:off x="1461050" y="4381436"/>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Arial" panose="020B0604020202020204" pitchFamily="34" charset="0"/>
                <a:cs typeface="Arial" panose="020B0604020202020204" pitchFamily="34" charset="0"/>
              </a:rPr>
              <a:t>0</a:t>
            </a:r>
            <a:endParaRPr lang="zh-CN" altLang="en-US" sz="2400" dirty="0"/>
          </a:p>
        </p:txBody>
      </p:sp>
      <p:sp>
        <p:nvSpPr>
          <p:cNvPr id="57" name="矩形 56"/>
          <p:cNvSpPr/>
          <p:nvPr/>
        </p:nvSpPr>
        <p:spPr>
          <a:xfrm>
            <a:off x="768349" y="4331454"/>
            <a:ext cx="4841588" cy="691671"/>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5555063"/>
      </p:ext>
    </p:extLst>
  </p:cSld>
  <p:clrMapOvr>
    <a:masterClrMapping/>
  </p:clrMapOvr>
  <mc:AlternateContent xmlns:mc="http://schemas.openxmlformats.org/markup-compatibility/2006" xmlns:p14="http://schemas.microsoft.com/office/powerpoint/2010/main">
    <mc:Choice Requires="p14">
      <p:transition spd="slow" p14:dur="2000" advTm="5916"/>
    </mc:Choice>
    <mc:Fallback xmlns="">
      <p:transition spd="slow" advTm="59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2000" fill="hold" nodeType="afterEffect">
                                  <p:stCondLst>
                                    <p:cond delay="0"/>
                                  </p:stCondLst>
                                  <p:childTnLst>
                                    <p:animEffect transition="out" filter="fade">
                                      <p:cBhvr>
                                        <p:cTn id="6" dur="1000" tmFilter="0, 0; .2, .5; .8, .5; 1, 0"/>
                                        <p:tgtEl>
                                          <p:spTgt spid="50"/>
                                        </p:tgtEl>
                                      </p:cBhvr>
                                    </p:animEffect>
                                    <p:animScale>
                                      <p:cBhvr>
                                        <p:cTn id="7" dur="500" autoRev="1" fill="hold"/>
                                        <p:tgtEl>
                                          <p:spTgt spid="50"/>
                                        </p:tgtEl>
                                      </p:cBhvr>
                                      <p:by x="105000" y="105000"/>
                                    </p:animScale>
                                  </p:childTnLst>
                                </p:cTn>
                              </p:par>
                            </p:childTnLst>
                          </p:cTn>
                        </p:par>
                        <p:par>
                          <p:cTn id="8" fill="hold">
                            <p:stCondLst>
                              <p:cond delay="2000"/>
                            </p:stCondLst>
                            <p:childTnLst>
                              <p:par>
                                <p:cTn id="9" presetID="10" presetClass="exit" presetSubtype="0" fill="hold" grpId="0" nodeType="afterEffect">
                                  <p:stCondLst>
                                    <p:cond delay="500"/>
                                  </p:stCondLst>
                                  <p:childTnLst>
                                    <p:animEffect transition="out" filter="fade">
                                      <p:cBhvr>
                                        <p:cTn id="10" dur="500"/>
                                        <p:tgtEl>
                                          <p:spTgt spid="39"/>
                                        </p:tgtEl>
                                      </p:cBhvr>
                                    </p:animEffect>
                                    <p:set>
                                      <p:cBhvr>
                                        <p:cTn id="11" dur="1" fill="hold">
                                          <p:stCondLst>
                                            <p:cond delay="499"/>
                                          </p:stCondLst>
                                        </p:cTn>
                                        <p:tgtEl>
                                          <p:spTgt spid="39"/>
                                        </p:tgtEl>
                                        <p:attrNameLst>
                                          <p:attrName>style.visibility</p:attrName>
                                        </p:attrNameLst>
                                      </p:cBhvr>
                                      <p:to>
                                        <p:strVal val="hidden"/>
                                      </p:to>
                                    </p:set>
                                  </p:childTnLst>
                                </p:cTn>
                              </p:par>
                            </p:childTnLst>
                          </p:cTn>
                        </p:par>
                        <p:par>
                          <p:cTn id="12" fill="hold">
                            <p:stCondLst>
                              <p:cond delay="3000"/>
                            </p:stCondLst>
                            <p:childTnLst>
                              <p:par>
                                <p:cTn id="13" presetID="10" presetClass="exit" presetSubtype="0" fill="hold" grpId="0" nodeType="afterEffect">
                                  <p:stCondLst>
                                    <p:cond delay="0"/>
                                  </p:stCondLst>
                                  <p:childTnLst>
                                    <p:animEffect transition="out" filter="fade">
                                      <p:cBhvr>
                                        <p:cTn id="14" dur="500"/>
                                        <p:tgtEl>
                                          <p:spTgt spid="38"/>
                                        </p:tgtEl>
                                      </p:cBhvr>
                                    </p:animEffect>
                                    <p:set>
                                      <p:cBhvr>
                                        <p:cTn id="15"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254760" y="269875"/>
            <a:ext cx="9789160"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Overview of PS</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p:grpSp>
        <p:nvGrpSpPr>
          <p:cNvPr id="5" name="组合 4"/>
          <p:cNvGrpSpPr/>
          <p:nvPr/>
        </p:nvGrpSpPr>
        <p:grpSpPr>
          <a:xfrm>
            <a:off x="527054" y="3590926"/>
            <a:ext cx="5768971" cy="3138190"/>
            <a:chOff x="514354" y="3438526"/>
            <a:chExt cx="5768971" cy="3138190"/>
          </a:xfrm>
        </p:grpSpPr>
        <p:sp>
          <p:nvSpPr>
            <p:cNvPr id="6" name="矩形 5"/>
            <p:cNvSpPr/>
            <p:nvPr/>
          </p:nvSpPr>
          <p:spPr>
            <a:xfrm>
              <a:off x="514354" y="3438526"/>
              <a:ext cx="5768971" cy="31381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flipV="1">
              <a:off x="1372413" y="3724276"/>
              <a:ext cx="0" cy="23907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71655" y="3512931"/>
              <a:ext cx="689612" cy="461665"/>
            </a:xfrm>
            <a:prstGeom prst="rect">
              <a:avLst/>
            </a:prstGeom>
          </p:spPr>
          <p:txBody>
            <a:bodyPr wrap="none">
              <a:spAutoFit/>
            </a:bodyPr>
            <a:lstStyle/>
            <a:p>
              <a:r>
                <a:rPr lang="en-US" altLang="zh-CN" sz="2400" dirty="0" smtClean="0">
                  <a:solidFill>
                    <a:srgbClr val="0000FF"/>
                  </a:solidFill>
                  <a:latin typeface="Calibri" panose="020F0502020204030204" pitchFamily="34" charset="0"/>
                  <a:cs typeface="Calibri" panose="020F0502020204030204" pitchFamily="34" charset="0"/>
                </a:rPr>
                <a:t>Loc.</a:t>
              </a:r>
              <a:endParaRPr lang="zh-CN" altLang="en-US" sz="2400" dirty="0">
                <a:solidFill>
                  <a:srgbClr val="0000FF"/>
                </a:solidFill>
                <a:latin typeface="Calibri" panose="020F0502020204030204" pitchFamily="34" charset="0"/>
                <a:cs typeface="Calibri" panose="020F0502020204030204" pitchFamily="34" charset="0"/>
              </a:endParaRPr>
            </a:p>
          </p:txBody>
        </p:sp>
        <p:sp>
          <p:nvSpPr>
            <p:cNvPr id="9" name="文本框 8"/>
            <p:cNvSpPr txBox="1"/>
            <p:nvPr/>
          </p:nvSpPr>
          <p:spPr>
            <a:xfrm>
              <a:off x="924228" y="4190936"/>
              <a:ext cx="341354" cy="46166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x</a:t>
              </a:r>
              <a:endParaRPr lang="zh-CN" altLang="en-US" sz="2400" dirty="0">
                <a:latin typeface="Arial" panose="020B0604020202020204" pitchFamily="34" charset="0"/>
                <a:cs typeface="Arial" panose="020B0604020202020204" pitchFamily="34" charset="0"/>
              </a:endParaRPr>
            </a:p>
          </p:txBody>
        </p:sp>
        <p:sp>
          <p:nvSpPr>
            <p:cNvPr id="10" name="文本框 9"/>
            <p:cNvSpPr txBox="1"/>
            <p:nvPr/>
          </p:nvSpPr>
          <p:spPr>
            <a:xfrm>
              <a:off x="924228" y="5313965"/>
              <a:ext cx="341354" cy="461665"/>
            </a:xfrm>
            <a:prstGeom prst="rect">
              <a:avLst/>
            </a:prstGeom>
            <a:noFill/>
          </p:spPr>
          <p:txBody>
            <a:bodyPr wrap="square" rtlCol="0">
              <a:spAutoFit/>
            </a:bodyPr>
            <a:lstStyle/>
            <a:p>
              <a:r>
                <a:rPr lang="en-US" altLang="zh-CN" sz="2400" dirty="0" smtClean="0">
                  <a:latin typeface="Arial" panose="020B0604020202020204" pitchFamily="34" charset="0"/>
                  <a:cs typeface="Arial" panose="020B0604020202020204" pitchFamily="34" charset="0"/>
                </a:rPr>
                <a:t>y</a:t>
              </a:r>
              <a:endParaRPr lang="zh-CN" altLang="en-US" sz="2400" dirty="0">
                <a:latin typeface="Arial" panose="020B0604020202020204" pitchFamily="34" charset="0"/>
                <a:cs typeface="Arial" panose="020B0604020202020204" pitchFamily="34" charset="0"/>
              </a:endParaRPr>
            </a:p>
          </p:txBody>
        </p:sp>
        <p:cxnSp>
          <p:nvCxnSpPr>
            <p:cNvPr id="11" name="直接箭头连接符 10"/>
            <p:cNvCxnSpPr/>
            <p:nvPr/>
          </p:nvCxnSpPr>
          <p:spPr>
            <a:xfrm>
              <a:off x="1363177" y="6115050"/>
              <a:ext cx="423406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矩形 11"/>
            <p:cNvSpPr/>
            <p:nvPr/>
          </p:nvSpPr>
          <p:spPr>
            <a:xfrm>
              <a:off x="4544559" y="6096000"/>
              <a:ext cx="1575239" cy="461665"/>
            </a:xfrm>
            <a:prstGeom prst="rect">
              <a:avLst/>
            </a:prstGeom>
          </p:spPr>
          <p:txBody>
            <a:bodyPr wrap="none">
              <a:spAutoFit/>
            </a:bodyPr>
            <a:lstStyle/>
            <a:p>
              <a:r>
                <a:rPr lang="en-US" altLang="zh-CN" sz="2400" dirty="0" smtClean="0">
                  <a:solidFill>
                    <a:schemeClr val="accent2">
                      <a:lumMod val="75000"/>
                    </a:schemeClr>
                  </a:solidFill>
                  <a:latin typeface="Calibri" panose="020F0502020204030204" pitchFamily="34" charset="0"/>
                  <a:cs typeface="Calibri" panose="020F0502020204030204" pitchFamily="34" charset="0"/>
                </a:rPr>
                <a:t>Timestamp</a:t>
              </a:r>
              <a:endParaRPr lang="zh-CN" altLang="en-US" sz="2400" dirty="0">
                <a:solidFill>
                  <a:schemeClr val="accent2">
                    <a:lumMod val="75000"/>
                  </a:schemeClr>
                </a:solidFill>
                <a:latin typeface="Calibri" panose="020F0502020204030204" pitchFamily="34" charset="0"/>
                <a:cs typeface="Calibri" panose="020F0502020204030204" pitchFamily="34" charset="0"/>
              </a:endParaRPr>
            </a:p>
          </p:txBody>
        </p:sp>
      </p:grpSp>
      <p:sp>
        <p:nvSpPr>
          <p:cNvPr id="13" name="文本框 12"/>
          <p:cNvSpPr txBox="1"/>
          <p:nvPr/>
        </p:nvSpPr>
        <p:spPr>
          <a:xfrm>
            <a:off x="514349" y="1320474"/>
            <a:ext cx="8716710" cy="523220"/>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smtClean="0">
                <a:latin typeface="Calibri" panose="020F0502020204030204" pitchFamily="34" charset="0"/>
                <a:cs typeface="Calibri" panose="020F0502020204030204" pitchFamily="34" charset="0"/>
              </a:rPr>
              <a:t>A thread can </a:t>
            </a:r>
            <a:r>
              <a:rPr lang="en-US" altLang="zh-CN" sz="2800" b="1" dirty="0" smtClean="0">
                <a:latin typeface="Calibri" panose="020F0502020204030204" pitchFamily="34" charset="0"/>
                <a:cs typeface="Calibri" panose="020F0502020204030204" pitchFamily="34" charset="0"/>
              </a:rPr>
              <a:t>promise</a:t>
            </a:r>
            <a:r>
              <a:rPr lang="en-US" altLang="zh-CN" sz="2800" dirty="0" smtClean="0">
                <a:latin typeface="Calibri" panose="020F0502020204030204" pitchFamily="34" charset="0"/>
                <a:cs typeface="Calibri" panose="020F0502020204030204" pitchFamily="34" charset="0"/>
              </a:rPr>
              <a:t> a future write</a:t>
            </a:r>
            <a:endParaRPr lang="zh-CN" altLang="en-US" sz="2800" dirty="0">
              <a:latin typeface="Calibri" panose="020F0502020204030204" pitchFamily="34" charset="0"/>
              <a:cs typeface="Calibri" panose="020F0502020204030204" pitchFamily="34" charset="0"/>
            </a:endParaRPr>
          </a:p>
        </p:txBody>
      </p:sp>
      <p:sp>
        <p:nvSpPr>
          <p:cNvPr id="14" name="文本框 13"/>
          <p:cNvSpPr txBox="1"/>
          <p:nvPr/>
        </p:nvSpPr>
        <p:spPr>
          <a:xfrm>
            <a:off x="768349" y="1834458"/>
            <a:ext cx="8716710" cy="461665"/>
          </a:xfrm>
          <a:prstGeom prst="rect">
            <a:avLst/>
          </a:prstGeom>
          <a:noFill/>
        </p:spPr>
        <p:txBody>
          <a:bodyPr wrap="square" rtlCol="0">
            <a:spAutoFit/>
          </a:bodyPr>
          <a:lstStyle/>
          <a:p>
            <a:pPr marL="285750" indent="-285750">
              <a:buClr>
                <a:schemeClr val="accent1">
                  <a:lumMod val="75000"/>
                </a:schemeClr>
              </a:buClr>
              <a:buFont typeface="Arial" panose="020B0604020202020204" pitchFamily="34" charset="0"/>
              <a:buChar char="•"/>
            </a:pPr>
            <a:r>
              <a:rPr lang="en-US" altLang="zh-CN" sz="2400" dirty="0" smtClean="0">
                <a:latin typeface="Calibri" panose="020F0502020204030204" pitchFamily="34" charset="0"/>
                <a:cs typeface="Calibri" panose="020F0502020204030204" pitchFamily="34" charset="0"/>
              </a:rPr>
              <a:t>Necessary to model the (LB) behavior</a:t>
            </a:r>
            <a:endParaRPr lang="zh-CN" altLang="en-US" sz="2400" dirty="0">
              <a:latin typeface="Calibri" panose="020F0502020204030204" pitchFamily="34" charset="0"/>
              <a:cs typeface="Calibri" panose="020F0502020204030204" pitchFamily="34" charset="0"/>
            </a:endParaRPr>
          </a:p>
        </p:txBody>
      </p:sp>
      <p:grpSp>
        <p:nvGrpSpPr>
          <p:cNvPr id="15" name="组合 14"/>
          <p:cNvGrpSpPr/>
          <p:nvPr/>
        </p:nvGrpSpPr>
        <p:grpSpPr>
          <a:xfrm>
            <a:off x="7208816" y="3590926"/>
            <a:ext cx="4026557" cy="1549298"/>
            <a:chOff x="7217780" y="3594418"/>
            <a:chExt cx="4026557" cy="1549298"/>
          </a:xfrm>
        </p:grpSpPr>
        <p:grpSp>
          <p:nvGrpSpPr>
            <p:cNvPr id="16" name="组合 15"/>
            <p:cNvGrpSpPr/>
            <p:nvPr/>
          </p:nvGrpSpPr>
          <p:grpSpPr>
            <a:xfrm>
              <a:off x="7217780" y="3594418"/>
              <a:ext cx="4026557" cy="1549298"/>
              <a:chOff x="7392842" y="4536847"/>
              <a:chExt cx="4026557" cy="1549298"/>
            </a:xfrm>
          </p:grpSpPr>
          <p:grpSp>
            <p:nvGrpSpPr>
              <p:cNvPr id="19" name="组合 18"/>
              <p:cNvGrpSpPr/>
              <p:nvPr/>
            </p:nvGrpSpPr>
            <p:grpSpPr>
              <a:xfrm>
                <a:off x="7477974" y="5104597"/>
                <a:ext cx="3941425" cy="981548"/>
                <a:chOff x="2679081" y="4478795"/>
                <a:chExt cx="3941425" cy="981548"/>
              </a:xfrm>
            </p:grpSpPr>
            <p:sp>
              <p:nvSpPr>
                <p:cNvPr id="22" name="矩形 21"/>
                <p:cNvSpPr/>
                <p:nvPr/>
              </p:nvSpPr>
              <p:spPr>
                <a:xfrm>
                  <a:off x="2685780" y="4991510"/>
                  <a:ext cx="944489" cy="461665"/>
                </a:xfrm>
                <a:prstGeom prst="rect">
                  <a:avLst/>
                </a:prstGeom>
              </p:spPr>
              <p:txBody>
                <a:bodyPr wrap="none">
                  <a:spAutoFit/>
                </a:bodyPr>
                <a:lstStyle/>
                <a:p>
                  <a:r>
                    <a:rPr lang="en-US" altLang="zh-CN" sz="2400" dirty="0" smtClean="0">
                      <a:latin typeface="Arial" panose="020B0604020202020204" pitchFamily="34" charset="0"/>
                      <a:cs typeface="Arial" panose="020B0604020202020204" pitchFamily="34" charset="0"/>
                    </a:rPr>
                    <a:t>y = 1;</a:t>
                  </a:r>
                  <a:endParaRPr lang="zh-CN" altLang="en-US" sz="24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3" name="矩形 22"/>
                    <p:cNvSpPr/>
                    <p:nvPr/>
                  </p:nvSpPr>
                  <p:spPr>
                    <a:xfrm>
                      <a:off x="2679081" y="4478795"/>
                      <a:ext cx="1020536" cy="461665"/>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cs typeface="Arial" panose="020B0604020202020204" pitchFamily="34" charset="0"/>
                                </a:rPr>
                              </m:ctrlPr>
                            </m:sSubPr>
                            <m:e>
                              <m:r>
                                <a:rPr lang="en-US" altLang="zh-CN" sz="2400" b="0" i="1" smtClean="0">
                                  <a:latin typeface="Cambria Math" panose="02040503050406030204" pitchFamily="18" charset="0"/>
                                  <a:cs typeface="Arial" panose="020B0604020202020204" pitchFamily="34" charset="0"/>
                                </a:rPr>
                                <m:t>𝑟</m:t>
                              </m:r>
                            </m:e>
                            <m:sub>
                              <m:r>
                                <a:rPr lang="en-US" altLang="zh-CN" sz="2400" b="0" i="1" smtClean="0">
                                  <a:latin typeface="Cambria Math" panose="02040503050406030204" pitchFamily="18" charset="0"/>
                                  <a:cs typeface="Arial" panose="020B0604020202020204" pitchFamily="34" charset="0"/>
                                </a:rPr>
                                <m:t>1</m:t>
                              </m:r>
                            </m:sub>
                          </m:sSub>
                        </m:oMath>
                      </a14:m>
                      <a:r>
                        <a:rPr lang="en-US" altLang="zh-CN" sz="2400" dirty="0" smtClean="0">
                          <a:latin typeface="Arial" panose="020B0604020202020204" pitchFamily="34" charset="0"/>
                          <a:cs typeface="Arial" panose="020B0604020202020204" pitchFamily="34" charset="0"/>
                        </a:rPr>
                        <a:t> = x;</a:t>
                      </a:r>
                      <a:endParaRPr lang="zh-CN" altLang="en-US" sz="2400" dirty="0">
                        <a:latin typeface="Arial" panose="020B0604020202020204" pitchFamily="34" charset="0"/>
                        <a:cs typeface="Arial" panose="020B0604020202020204" pitchFamily="34" charset="0"/>
                      </a:endParaRPr>
                    </a:p>
                  </p:txBody>
                </p:sp>
              </mc:Choice>
              <mc:Fallback xmlns="">
                <p:sp>
                  <p:nvSpPr>
                    <p:cNvPr id="22" name="矩形 21"/>
                    <p:cNvSpPr>
                      <a:spLocks noRot="1" noChangeAspect="1" noMove="1" noResize="1" noEditPoints="1" noAdjustHandles="1" noChangeArrowheads="1" noChangeShapeType="1" noTextEdit="1"/>
                    </p:cNvSpPr>
                    <p:nvPr/>
                  </p:nvSpPr>
                  <p:spPr>
                    <a:xfrm>
                      <a:off x="2679081" y="4478795"/>
                      <a:ext cx="1020536" cy="461665"/>
                    </a:xfrm>
                    <a:prstGeom prst="rect">
                      <a:avLst/>
                    </a:prstGeom>
                    <a:blipFill>
                      <a:blip r:embed="rId5"/>
                      <a:stretch>
                        <a:fillRect t="-9211" r="-7738" b="-30263"/>
                      </a:stretch>
                    </a:blipFill>
                  </p:spPr>
                  <p:txBody>
                    <a:bodyPr/>
                    <a:lstStyle/>
                    <a:p>
                      <a:r>
                        <a:rPr lang="zh-CN" altLang="en-US">
                          <a:noFill/>
                        </a:rPr>
                        <a:t> </a:t>
                      </a:r>
                    </a:p>
                  </p:txBody>
                </p:sp>
              </mc:Fallback>
            </mc:AlternateContent>
            <p:grpSp>
              <p:nvGrpSpPr>
                <p:cNvPr id="24" name="组合 23"/>
                <p:cNvGrpSpPr/>
                <p:nvPr/>
              </p:nvGrpSpPr>
              <p:grpSpPr>
                <a:xfrm>
                  <a:off x="4168885" y="4554148"/>
                  <a:ext cx="56341" cy="906195"/>
                  <a:chOff x="4011867" y="4629768"/>
                  <a:chExt cx="56341" cy="906195"/>
                </a:xfrm>
              </p:grpSpPr>
              <p:cxnSp>
                <p:nvCxnSpPr>
                  <p:cNvPr id="28" name="直接连接符 27"/>
                  <p:cNvCxnSpPr/>
                  <p:nvPr/>
                </p:nvCxnSpPr>
                <p:spPr>
                  <a:xfrm>
                    <a:off x="4011867" y="4630421"/>
                    <a:ext cx="0" cy="905542"/>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a:off x="4068208" y="4629768"/>
                    <a:ext cx="0" cy="903655"/>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25" name="矩形 24"/>
                    <p:cNvSpPr/>
                    <p:nvPr/>
                  </p:nvSpPr>
                  <p:spPr>
                    <a:xfrm>
                      <a:off x="4552566" y="4998678"/>
                      <a:ext cx="1027654" cy="461665"/>
                    </a:xfrm>
                    <a:prstGeom prst="rect">
                      <a:avLst/>
                    </a:prstGeom>
                  </p:spPr>
                  <p:txBody>
                    <a:bodyPr wrap="none">
                      <a:spAutoFit/>
                    </a:bodyPr>
                    <a:lstStyle/>
                    <a:p>
                      <a:r>
                        <a:rPr lang="en-US" altLang="zh-CN" sz="2400" dirty="0">
                          <a:latin typeface="Arial" panose="020B0604020202020204" pitchFamily="34" charset="0"/>
                          <a:cs typeface="Arial" panose="020B0604020202020204" pitchFamily="34" charset="0"/>
                        </a:rPr>
                        <a:t>x</a:t>
                      </a:r>
                      <a:r>
                        <a:rPr lang="en-US" altLang="zh-CN" sz="2400" dirty="0" smtClean="0">
                          <a:latin typeface="Arial" panose="020B0604020202020204" pitchFamily="34" charset="0"/>
                          <a:cs typeface="Arial" panose="020B0604020202020204" pitchFamily="34" charset="0"/>
                        </a:rPr>
                        <a:t> = </a:t>
                      </a:r>
                      <a14:m>
                        <m:oMath xmlns:m="http://schemas.openxmlformats.org/officeDocument/2006/math">
                          <m:sSub>
                            <m:sSubPr>
                              <m:ctrlPr>
                                <a:rPr lang="en-US" altLang="zh-CN" sz="2400" i="1" smtClean="0">
                                  <a:latin typeface="Cambria Math" panose="02040503050406030204" pitchFamily="18" charset="0"/>
                                  <a:cs typeface="Arial" panose="020B0604020202020204" pitchFamily="34" charset="0"/>
                                </a:rPr>
                              </m:ctrlPr>
                            </m:sSubPr>
                            <m:e>
                              <m:r>
                                <a:rPr lang="en-US" altLang="zh-CN" sz="2400" b="0" i="1" smtClean="0">
                                  <a:latin typeface="Cambria Math" panose="02040503050406030204" pitchFamily="18" charset="0"/>
                                  <a:cs typeface="Arial" panose="020B0604020202020204" pitchFamily="34" charset="0"/>
                                </a:rPr>
                                <m:t>𝑟</m:t>
                              </m:r>
                            </m:e>
                            <m:sub>
                              <m:r>
                                <a:rPr lang="en-US" altLang="zh-CN" sz="2400" b="0" i="1" smtClean="0">
                                  <a:latin typeface="Cambria Math" panose="02040503050406030204" pitchFamily="18" charset="0"/>
                                  <a:cs typeface="Arial" panose="020B0604020202020204" pitchFamily="34" charset="0"/>
                                </a:rPr>
                                <m:t>2</m:t>
                              </m:r>
                            </m:sub>
                          </m:sSub>
                        </m:oMath>
                      </a14:m>
                      <a:r>
                        <a:rPr lang="en-US" altLang="zh-CN" sz="2400" dirty="0" smtClean="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mc:Choice>
              <mc:Fallback xmlns="">
                <p:sp>
                  <p:nvSpPr>
                    <p:cNvPr id="24" name="矩形 23"/>
                    <p:cNvSpPr>
                      <a:spLocks noRot="1" noChangeAspect="1" noMove="1" noResize="1" noEditPoints="1" noAdjustHandles="1" noChangeArrowheads="1" noChangeShapeType="1" noTextEdit="1"/>
                    </p:cNvSpPr>
                    <p:nvPr/>
                  </p:nvSpPr>
                  <p:spPr>
                    <a:xfrm>
                      <a:off x="4552566" y="4998678"/>
                      <a:ext cx="1027654" cy="461665"/>
                    </a:xfrm>
                    <a:prstGeom prst="rect">
                      <a:avLst/>
                    </a:prstGeom>
                    <a:blipFill>
                      <a:blip r:embed="rId6"/>
                      <a:stretch>
                        <a:fillRect l="-9524" t="-9211" r="-8333"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4552566" y="4478795"/>
                      <a:ext cx="1027654" cy="461665"/>
                    </a:xfrm>
                    <a:prstGeom prst="rect">
                      <a:avLst/>
                    </a:prstGeom>
                  </p:spPr>
                  <p:txBody>
                    <a:bodyPr wrap="none">
                      <a:spAutoFit/>
                    </a:bodyPr>
                    <a:lstStyle/>
                    <a:p>
                      <a14:m>
                        <m:oMath xmlns:m="http://schemas.openxmlformats.org/officeDocument/2006/math">
                          <m:sSub>
                            <m:sSubPr>
                              <m:ctrlPr>
                                <a:rPr lang="en-US" altLang="zh-CN" sz="2400" i="1" smtClean="0">
                                  <a:latin typeface="Cambria Math" panose="02040503050406030204" pitchFamily="18" charset="0"/>
                                  <a:cs typeface="Arial" panose="020B0604020202020204" pitchFamily="34" charset="0"/>
                                </a:rPr>
                              </m:ctrlPr>
                            </m:sSubPr>
                            <m:e>
                              <m:r>
                                <a:rPr lang="en-US" altLang="zh-CN" sz="2400" b="0" i="1" smtClean="0">
                                  <a:latin typeface="Cambria Math" panose="02040503050406030204" pitchFamily="18" charset="0"/>
                                  <a:cs typeface="Arial" panose="020B0604020202020204" pitchFamily="34" charset="0"/>
                                </a:rPr>
                                <m:t>𝑟</m:t>
                              </m:r>
                            </m:e>
                            <m:sub>
                              <m:r>
                                <a:rPr lang="en-US" altLang="zh-CN" sz="2400" b="0" i="1" smtClean="0">
                                  <a:latin typeface="Cambria Math" panose="02040503050406030204" pitchFamily="18" charset="0"/>
                                  <a:cs typeface="Arial" panose="020B0604020202020204" pitchFamily="34" charset="0"/>
                                </a:rPr>
                                <m:t>2</m:t>
                              </m:r>
                            </m:sub>
                          </m:sSub>
                        </m:oMath>
                      </a14:m>
                      <a:r>
                        <a:rPr lang="en-US" altLang="zh-CN" sz="2400" dirty="0" smtClean="0">
                          <a:latin typeface="Arial" panose="020B0604020202020204" pitchFamily="34" charset="0"/>
                          <a:cs typeface="Arial" panose="020B0604020202020204" pitchFamily="34" charset="0"/>
                        </a:rPr>
                        <a:t> = y;</a:t>
                      </a:r>
                      <a:endParaRPr lang="zh-CN" altLang="en-US" sz="2400" dirty="0">
                        <a:latin typeface="Arial" panose="020B0604020202020204" pitchFamily="34" charset="0"/>
                        <a:cs typeface="Arial" panose="020B0604020202020204" pitchFamily="34" charset="0"/>
                      </a:endParaRPr>
                    </a:p>
                  </p:txBody>
                </p:sp>
              </mc:Choice>
              <mc:Fallback xmlns="">
                <p:sp>
                  <p:nvSpPr>
                    <p:cNvPr id="25" name="矩形 24"/>
                    <p:cNvSpPr>
                      <a:spLocks noRot="1" noChangeAspect="1" noMove="1" noResize="1" noEditPoints="1" noAdjustHandles="1" noChangeArrowheads="1" noChangeShapeType="1" noTextEdit="1"/>
                    </p:cNvSpPr>
                    <p:nvPr/>
                  </p:nvSpPr>
                  <p:spPr>
                    <a:xfrm>
                      <a:off x="4552566" y="4478795"/>
                      <a:ext cx="1027654" cy="461665"/>
                    </a:xfrm>
                    <a:prstGeom prst="rect">
                      <a:avLst/>
                    </a:prstGeom>
                    <a:blipFill>
                      <a:blip r:embed="rId7"/>
                      <a:stretch>
                        <a:fillRect t="-9211" r="-8333" b="-30263"/>
                      </a:stretch>
                    </a:blipFill>
                  </p:spPr>
                  <p:txBody>
                    <a:bodyPr/>
                    <a:lstStyle/>
                    <a:p>
                      <a:r>
                        <a:rPr lang="zh-CN" altLang="en-US">
                          <a:noFill/>
                        </a:rPr>
                        <a:t> </a:t>
                      </a:r>
                    </a:p>
                  </p:txBody>
                </p:sp>
              </mc:Fallback>
            </mc:AlternateContent>
            <p:sp>
              <p:nvSpPr>
                <p:cNvPr id="27" name="文本框 26"/>
                <p:cNvSpPr txBox="1"/>
                <p:nvPr/>
              </p:nvSpPr>
              <p:spPr>
                <a:xfrm>
                  <a:off x="5881915" y="4652314"/>
                  <a:ext cx="738591" cy="461665"/>
                </a:xfrm>
                <a:prstGeom prst="rect">
                  <a:avLst/>
                </a:prstGeom>
                <a:noFill/>
              </p:spPr>
              <p:txBody>
                <a:bodyPr wrap="square" rtlCol="0">
                  <a:spAutoFit/>
                </a:bodyPr>
                <a:lstStyle/>
                <a:p>
                  <a:r>
                    <a:rPr lang="en-US" altLang="zh-CN" sz="2400" dirty="0" smtClean="0"/>
                    <a:t>(LB)</a:t>
                  </a:r>
                  <a:endParaRPr lang="zh-CN" altLang="en-US" sz="2400" dirty="0"/>
                </a:p>
              </p:txBody>
            </p:sp>
          </p:grpSp>
          <mc:AlternateContent xmlns:mc="http://schemas.openxmlformats.org/markup-compatibility/2006" xmlns:a14="http://schemas.microsoft.com/office/drawing/2010/main">
            <mc:Choice Requires="a14">
              <p:sp>
                <p:nvSpPr>
                  <p:cNvPr id="20" name="矩形 19"/>
                  <p:cNvSpPr/>
                  <p:nvPr/>
                </p:nvSpPr>
                <p:spPr>
                  <a:xfrm>
                    <a:off x="7392842" y="4536847"/>
                    <a:ext cx="1233286" cy="400110"/>
                  </a:xfrm>
                  <a:prstGeom prst="rect">
                    <a:avLst/>
                  </a:prstGeom>
                  <a:solidFill>
                    <a:schemeClr val="accent1">
                      <a:lumMod val="20000"/>
                      <a:lumOff val="80000"/>
                    </a:schemeClr>
                  </a:solidFill>
                </p:spPr>
                <p:txBody>
                  <a:bodyPr wrap="none">
                    <a:spAutoFit/>
                  </a:bodyPr>
                  <a:lstStyle/>
                  <a:p>
                    <a:r>
                      <a:rPr lang="en-US" altLang="zh-CN" sz="2000" dirty="0" smtClean="0"/>
                      <a:t>Thread </a:t>
                    </a:r>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t</m:t>
                            </m:r>
                          </m:e>
                          <m:sub>
                            <m:r>
                              <a:rPr lang="en-US" altLang="zh-CN" sz="2000">
                                <a:latin typeface="Cambria Math" panose="02040503050406030204" pitchFamily="18" charset="0"/>
                              </a:rPr>
                              <m:t>1</m:t>
                            </m:r>
                          </m:sub>
                        </m:sSub>
                      </m:oMath>
                    </a14:m>
                    <a:endParaRPr lang="zh-CN" altLang="en-US" sz="2000" dirty="0"/>
                  </a:p>
                </p:txBody>
              </p:sp>
            </mc:Choice>
            <mc:Fallback xmlns="">
              <p:sp>
                <p:nvSpPr>
                  <p:cNvPr id="34" name="矩形 33"/>
                  <p:cNvSpPr>
                    <a:spLocks noRot="1" noChangeAspect="1" noMove="1" noResize="1" noEditPoints="1" noAdjustHandles="1" noChangeArrowheads="1" noChangeShapeType="1" noTextEdit="1"/>
                  </p:cNvSpPr>
                  <p:nvPr/>
                </p:nvSpPr>
                <p:spPr>
                  <a:xfrm>
                    <a:off x="7392842" y="4536847"/>
                    <a:ext cx="1233286" cy="400110"/>
                  </a:xfrm>
                  <a:prstGeom prst="rect">
                    <a:avLst/>
                  </a:prstGeom>
                  <a:blipFill>
                    <a:blip r:embed="rId8"/>
                    <a:stretch>
                      <a:fillRect l="-5446"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9262337" y="4536847"/>
                    <a:ext cx="1233286" cy="400110"/>
                  </a:xfrm>
                  <a:prstGeom prst="rect">
                    <a:avLst/>
                  </a:prstGeom>
                  <a:solidFill>
                    <a:schemeClr val="accent2">
                      <a:lumMod val="20000"/>
                      <a:lumOff val="80000"/>
                    </a:schemeClr>
                  </a:solidFill>
                </p:spPr>
                <p:txBody>
                  <a:bodyPr wrap="none">
                    <a:spAutoFit/>
                  </a:bodyPr>
                  <a:lstStyle/>
                  <a:p>
                    <a:r>
                      <a:rPr lang="en-US" altLang="zh-CN" sz="2000" dirty="0" smtClean="0"/>
                      <a:t>Thread </a:t>
                    </a:r>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a:latin typeface="Cambria Math" panose="02040503050406030204" pitchFamily="18" charset="0"/>
                              </a:rPr>
                              <m:t>t</m:t>
                            </m:r>
                          </m:e>
                          <m:sub>
                            <m:r>
                              <a:rPr lang="en-US" altLang="zh-CN" sz="2000" b="0" i="0" smtClean="0">
                                <a:latin typeface="Cambria Math" panose="02040503050406030204" pitchFamily="18" charset="0"/>
                              </a:rPr>
                              <m:t>2</m:t>
                            </m:r>
                          </m:sub>
                        </m:sSub>
                      </m:oMath>
                    </a14:m>
                    <a:endParaRPr lang="zh-CN" altLang="en-US" sz="2000" dirty="0"/>
                  </a:p>
                </p:txBody>
              </p:sp>
            </mc:Choice>
            <mc:Fallback xmlns="">
              <p:sp>
                <p:nvSpPr>
                  <p:cNvPr id="35" name="矩形 34"/>
                  <p:cNvSpPr>
                    <a:spLocks noRot="1" noChangeAspect="1" noMove="1" noResize="1" noEditPoints="1" noAdjustHandles="1" noChangeArrowheads="1" noChangeShapeType="1" noTextEdit="1"/>
                  </p:cNvSpPr>
                  <p:nvPr/>
                </p:nvSpPr>
                <p:spPr>
                  <a:xfrm>
                    <a:off x="9262337" y="4536847"/>
                    <a:ext cx="1233286" cy="400110"/>
                  </a:xfrm>
                  <a:prstGeom prst="rect">
                    <a:avLst/>
                  </a:prstGeom>
                  <a:blipFill>
                    <a:blip r:embed="rId9"/>
                    <a:stretch>
                      <a:fillRect l="-4926" t="-7576" b="-25758"/>
                    </a:stretch>
                  </a:blipFill>
                </p:spPr>
                <p:txBody>
                  <a:bodyPr/>
                  <a:lstStyle/>
                  <a:p>
                    <a:r>
                      <a:rPr lang="zh-CN" altLang="en-US">
                        <a:noFill/>
                      </a:rPr>
                      <a:t> </a:t>
                    </a:r>
                  </a:p>
                </p:txBody>
              </p:sp>
            </mc:Fallback>
          </mc:AlternateContent>
        </p:grpSp>
        <p:sp>
          <p:nvSpPr>
            <p:cNvPr id="17" name="矩形 16"/>
            <p:cNvSpPr/>
            <p:nvPr/>
          </p:nvSpPr>
          <p:spPr>
            <a:xfrm>
              <a:off x="10064563" y="4228687"/>
              <a:ext cx="611065" cy="461665"/>
            </a:xfrm>
            <a:prstGeom prst="rect">
              <a:avLst/>
            </a:prstGeom>
          </p:spPr>
          <p:txBody>
            <a:bodyPr wrap="none">
              <a:spAutoFit/>
            </a:bodyPr>
            <a:lstStyle/>
            <a:p>
              <a:r>
                <a:rPr lang="en-US" altLang="zh-CN" sz="2400" dirty="0" smtClean="0">
                  <a:solidFill>
                    <a:srgbClr val="0070C0"/>
                  </a:solidFill>
                  <a:latin typeface="Arial" panose="020B0604020202020204" pitchFamily="34" charset="0"/>
                  <a:cs typeface="Arial" panose="020B0604020202020204" pitchFamily="34" charset="0"/>
                </a:rPr>
                <a:t>// 1</a:t>
              </a:r>
              <a:endParaRPr lang="zh-CN" altLang="en-US" sz="2400" dirty="0">
                <a:solidFill>
                  <a:srgbClr val="0070C0"/>
                </a:solidFill>
                <a:latin typeface="Arial" panose="020B0604020202020204" pitchFamily="34" charset="0"/>
                <a:cs typeface="Arial" panose="020B0604020202020204" pitchFamily="34" charset="0"/>
              </a:endParaRPr>
            </a:p>
          </p:txBody>
        </p:sp>
        <p:sp>
          <p:nvSpPr>
            <p:cNvPr id="18" name="矩形 17"/>
            <p:cNvSpPr/>
            <p:nvPr/>
          </p:nvSpPr>
          <p:spPr>
            <a:xfrm>
              <a:off x="8209822" y="4213218"/>
              <a:ext cx="611065" cy="461665"/>
            </a:xfrm>
            <a:prstGeom prst="rect">
              <a:avLst/>
            </a:prstGeom>
          </p:spPr>
          <p:txBody>
            <a:bodyPr wrap="none">
              <a:spAutoFit/>
            </a:bodyPr>
            <a:lstStyle/>
            <a:p>
              <a:r>
                <a:rPr lang="en-US" altLang="zh-CN" sz="2400" dirty="0" smtClean="0">
                  <a:solidFill>
                    <a:srgbClr val="0070C0"/>
                  </a:solidFill>
                  <a:latin typeface="Arial" panose="020B0604020202020204" pitchFamily="34" charset="0"/>
                  <a:cs typeface="Arial" panose="020B0604020202020204" pitchFamily="34" charset="0"/>
                </a:rPr>
                <a:t>// 1</a:t>
              </a:r>
              <a:endParaRPr lang="zh-CN" altLang="en-US" sz="2400" dirty="0">
                <a:solidFill>
                  <a:srgbClr val="0070C0"/>
                </a:solidFill>
                <a:latin typeface="Arial" panose="020B0604020202020204" pitchFamily="34" charset="0"/>
                <a:cs typeface="Arial" panose="020B0604020202020204" pitchFamily="34" charset="0"/>
              </a:endParaRPr>
            </a:p>
          </p:txBody>
        </p:sp>
      </p:grpSp>
      <p:cxnSp>
        <p:nvCxnSpPr>
          <p:cNvPr id="30" name="直接连接符 29"/>
          <p:cNvCxnSpPr/>
          <p:nvPr/>
        </p:nvCxnSpPr>
        <p:spPr>
          <a:xfrm>
            <a:off x="1657350" y="4190303"/>
            <a:ext cx="0" cy="852232"/>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1461050" y="5466365"/>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Arial" panose="020B0604020202020204" pitchFamily="34" charset="0"/>
                <a:cs typeface="Arial" panose="020B0604020202020204" pitchFamily="34" charset="0"/>
              </a:rPr>
              <a:t>0</a:t>
            </a:r>
            <a:endParaRPr lang="zh-CN" altLang="en-US" sz="2400" dirty="0"/>
          </a:p>
        </p:txBody>
      </p:sp>
      <mc:AlternateContent xmlns:mc="http://schemas.openxmlformats.org/markup-compatibility/2006" xmlns:a14="http://schemas.microsoft.com/office/drawing/2010/main">
        <mc:Choice Requires="a14">
          <p:sp>
            <p:nvSpPr>
              <p:cNvPr id="32" name="圆角矩形标注 31"/>
              <p:cNvSpPr/>
              <p:nvPr/>
            </p:nvSpPr>
            <p:spPr>
              <a:xfrm>
                <a:off x="873321" y="3259121"/>
                <a:ext cx="1315894" cy="519786"/>
              </a:xfrm>
              <a:prstGeom prst="wedgeRoundRectCallout">
                <a:avLst>
                  <a:gd name="adj1" fmla="val 8511"/>
                  <a:gd name="adj2" fmla="val 137080"/>
                  <a:gd name="adj3" fmla="val 16667"/>
                </a:avLst>
              </a:prstGeom>
              <a:solidFill>
                <a:schemeClr val="accent1">
                  <a:lumMod val="20000"/>
                  <a:lumOff val="80000"/>
                </a:schemeClr>
              </a:solidFill>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m:rPr>
                            <m:sty m:val="p"/>
                          </m:rPr>
                          <a:rPr lang="en-US" altLang="zh-CN" sz="2000">
                            <a:solidFill>
                              <a:schemeClr val="tx1"/>
                            </a:solidFill>
                            <a:latin typeface="Cambria Math" panose="02040503050406030204" pitchFamily="18" charset="0"/>
                          </a:rPr>
                          <m:t>t</m:t>
                        </m:r>
                      </m:e>
                      <m:sub>
                        <m:r>
                          <a:rPr lang="en-US" altLang="zh-CN" sz="2000" i="1">
                            <a:solidFill>
                              <a:schemeClr val="tx1"/>
                            </a:solidFill>
                            <a:latin typeface="Cambria Math" panose="02040503050406030204" pitchFamily="18" charset="0"/>
                          </a:rPr>
                          <m:t>1</m:t>
                        </m:r>
                      </m:sub>
                    </m:sSub>
                  </m:oMath>
                </a14:m>
                <a:r>
                  <a:rPr lang="en-US" altLang="zh-CN" sz="2000" b="1" dirty="0">
                    <a:solidFill>
                      <a:schemeClr val="tx1"/>
                    </a:solidFill>
                    <a:latin typeface="Calibri" panose="020F0502020204030204" pitchFamily="34" charset="0"/>
                    <a:cs typeface="Calibri" panose="020F0502020204030204" pitchFamily="34" charset="0"/>
                  </a:rPr>
                  <a:t>’s view</a:t>
                </a:r>
                <a:endParaRPr lang="zh-CN" altLang="en-US" sz="2000" dirty="0">
                  <a:solidFill>
                    <a:schemeClr val="tx1"/>
                  </a:solidFill>
                  <a:latin typeface="Calibri" panose="020F0502020204030204" pitchFamily="34" charset="0"/>
                  <a:cs typeface="Calibri" panose="020F0502020204030204" pitchFamily="34" charset="0"/>
                </a:endParaRPr>
              </a:p>
            </p:txBody>
          </p:sp>
        </mc:Choice>
        <mc:Fallback xmlns="">
          <p:sp>
            <p:nvSpPr>
              <p:cNvPr id="32" name="圆角矩形标注 31"/>
              <p:cNvSpPr>
                <a:spLocks noRot="1" noChangeAspect="1" noMove="1" noResize="1" noEditPoints="1" noAdjustHandles="1" noChangeArrowheads="1" noChangeShapeType="1" noTextEdit="1"/>
              </p:cNvSpPr>
              <p:nvPr/>
            </p:nvSpPr>
            <p:spPr>
              <a:xfrm>
                <a:off x="873321" y="3259121"/>
                <a:ext cx="1315894" cy="519786"/>
              </a:xfrm>
              <a:prstGeom prst="wedgeRoundRectCallout">
                <a:avLst>
                  <a:gd name="adj1" fmla="val 8511"/>
                  <a:gd name="adj2" fmla="val 137080"/>
                  <a:gd name="adj3" fmla="val 16667"/>
                </a:avLst>
              </a:prstGeom>
              <a:blipFill>
                <a:blip r:embed="rId10"/>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圆角矩形标注 32"/>
              <p:cNvSpPr/>
              <p:nvPr/>
            </p:nvSpPr>
            <p:spPr>
              <a:xfrm>
                <a:off x="2322900" y="3255152"/>
                <a:ext cx="1315894" cy="519786"/>
              </a:xfrm>
              <a:prstGeom prst="wedgeRoundRectCallout">
                <a:avLst>
                  <a:gd name="adj1" fmla="val -73613"/>
                  <a:gd name="adj2" fmla="val 126419"/>
                  <a:gd name="adj3" fmla="val 16667"/>
                </a:avLst>
              </a:prstGeom>
              <a:solidFill>
                <a:schemeClr val="accent2">
                  <a:lumMod val="20000"/>
                  <a:lumOff val="80000"/>
                </a:schemeClr>
              </a:solidFill>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m:rPr>
                            <m:sty m:val="p"/>
                          </m:rPr>
                          <a:rPr lang="en-US" altLang="zh-CN" sz="2000">
                            <a:solidFill>
                              <a:schemeClr val="tx1"/>
                            </a:solidFill>
                            <a:latin typeface="Cambria Math" panose="02040503050406030204" pitchFamily="18" charset="0"/>
                          </a:rPr>
                          <m:t>t</m:t>
                        </m:r>
                      </m:e>
                      <m:sub>
                        <m:r>
                          <a:rPr lang="en-US" altLang="zh-CN" sz="2000" b="0" i="1" smtClean="0">
                            <a:solidFill>
                              <a:schemeClr val="tx1"/>
                            </a:solidFill>
                            <a:latin typeface="Cambria Math" panose="02040503050406030204" pitchFamily="18" charset="0"/>
                          </a:rPr>
                          <m:t>2</m:t>
                        </m:r>
                      </m:sub>
                    </m:sSub>
                  </m:oMath>
                </a14:m>
                <a:r>
                  <a:rPr lang="en-US" altLang="zh-CN" sz="2000" b="1" dirty="0">
                    <a:solidFill>
                      <a:schemeClr val="tx1"/>
                    </a:solidFill>
                    <a:latin typeface="Calibri" panose="020F0502020204030204" pitchFamily="34" charset="0"/>
                    <a:cs typeface="Calibri" panose="020F0502020204030204" pitchFamily="34" charset="0"/>
                  </a:rPr>
                  <a:t>’s view</a:t>
                </a:r>
                <a:endParaRPr lang="zh-CN" altLang="en-US" sz="2000" dirty="0">
                  <a:solidFill>
                    <a:schemeClr val="tx1"/>
                  </a:solidFill>
                  <a:latin typeface="Calibri" panose="020F0502020204030204" pitchFamily="34" charset="0"/>
                  <a:cs typeface="Calibri" panose="020F0502020204030204" pitchFamily="34" charset="0"/>
                </a:endParaRPr>
              </a:p>
            </p:txBody>
          </p:sp>
        </mc:Choice>
        <mc:Fallback xmlns="">
          <p:sp>
            <p:nvSpPr>
              <p:cNvPr id="33" name="圆角矩形标注 32"/>
              <p:cNvSpPr>
                <a:spLocks noRot="1" noChangeAspect="1" noMove="1" noResize="1" noEditPoints="1" noAdjustHandles="1" noChangeArrowheads="1" noChangeShapeType="1" noTextEdit="1"/>
              </p:cNvSpPr>
              <p:nvPr/>
            </p:nvSpPr>
            <p:spPr>
              <a:xfrm>
                <a:off x="2322900" y="3255152"/>
                <a:ext cx="1315894" cy="519786"/>
              </a:xfrm>
              <a:prstGeom prst="wedgeRoundRectCallout">
                <a:avLst>
                  <a:gd name="adj1" fmla="val -73613"/>
                  <a:gd name="adj2" fmla="val 126419"/>
                  <a:gd name="adj3" fmla="val 16667"/>
                </a:avLst>
              </a:prstGeom>
              <a:blipFill>
                <a:blip r:embed="rId11"/>
                <a:stretch>
                  <a:fillRect/>
                </a:stretch>
              </a:blipFill>
              <a:ln w="19050">
                <a:solidFill>
                  <a:schemeClr val="tx1"/>
                </a:solidFill>
              </a:ln>
            </p:spPr>
            <p:txBody>
              <a:bodyPr/>
              <a:lstStyle/>
              <a:p>
                <a:r>
                  <a:rPr lang="zh-CN" altLang="en-US">
                    <a:noFill/>
                  </a:rPr>
                  <a:t> </a:t>
                </a:r>
              </a:p>
            </p:txBody>
          </p:sp>
        </mc:Fallback>
      </mc:AlternateContent>
      <p:cxnSp>
        <p:nvCxnSpPr>
          <p:cNvPr id="35" name="直接连接符 34"/>
          <p:cNvCxnSpPr/>
          <p:nvPr/>
        </p:nvCxnSpPr>
        <p:spPr>
          <a:xfrm>
            <a:off x="1952625" y="4190303"/>
            <a:ext cx="0" cy="892237"/>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8917036" y="5181929"/>
            <a:ext cx="327991"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4192442" y="5397500"/>
            <a:ext cx="0" cy="940682"/>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flipV="1">
            <a:off x="8200858" y="4553527"/>
            <a:ext cx="1284201" cy="240333"/>
          </a:xfrm>
          <a:prstGeom prst="straightConnector1">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115820" y="5255491"/>
            <a:ext cx="1915160"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0" name="任意多边形 39"/>
          <p:cNvSpPr/>
          <p:nvPr/>
        </p:nvSpPr>
        <p:spPr>
          <a:xfrm>
            <a:off x="1953260" y="5067300"/>
            <a:ext cx="198120" cy="190500"/>
          </a:xfrm>
          <a:custGeom>
            <a:avLst/>
            <a:gdLst>
              <a:gd name="connsiteX0" fmla="*/ 0 w 198120"/>
              <a:gd name="connsiteY0" fmla="*/ 0 h 190500"/>
              <a:gd name="connsiteX1" fmla="*/ 2540 w 198120"/>
              <a:gd name="connsiteY1" fmla="*/ 68580 h 190500"/>
              <a:gd name="connsiteX2" fmla="*/ 5080 w 198120"/>
              <a:gd name="connsiteY2" fmla="*/ 81280 h 190500"/>
              <a:gd name="connsiteX3" fmla="*/ 10160 w 198120"/>
              <a:gd name="connsiteY3" fmla="*/ 116840 h 190500"/>
              <a:gd name="connsiteX4" fmla="*/ 20320 w 198120"/>
              <a:gd name="connsiteY4" fmla="*/ 132080 h 190500"/>
              <a:gd name="connsiteX5" fmla="*/ 45720 w 198120"/>
              <a:gd name="connsiteY5" fmla="*/ 162560 h 190500"/>
              <a:gd name="connsiteX6" fmla="*/ 60960 w 198120"/>
              <a:gd name="connsiteY6" fmla="*/ 172720 h 190500"/>
              <a:gd name="connsiteX7" fmla="*/ 83820 w 198120"/>
              <a:gd name="connsiteY7" fmla="*/ 182880 h 190500"/>
              <a:gd name="connsiteX8" fmla="*/ 91440 w 198120"/>
              <a:gd name="connsiteY8" fmla="*/ 185420 h 190500"/>
              <a:gd name="connsiteX9" fmla="*/ 160020 w 198120"/>
              <a:gd name="connsiteY9" fmla="*/ 187960 h 190500"/>
              <a:gd name="connsiteX10" fmla="*/ 167640 w 198120"/>
              <a:gd name="connsiteY10" fmla="*/ 190500 h 190500"/>
              <a:gd name="connsiteX11" fmla="*/ 198120 w 198120"/>
              <a:gd name="connsiteY11" fmla="*/ 18796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120" h="190500">
                <a:moveTo>
                  <a:pt x="0" y="0"/>
                </a:moveTo>
                <a:cubicBezTo>
                  <a:pt x="847" y="22860"/>
                  <a:pt x="1113" y="45749"/>
                  <a:pt x="2540" y="68580"/>
                </a:cubicBezTo>
                <a:cubicBezTo>
                  <a:pt x="2809" y="72889"/>
                  <a:pt x="4545" y="76996"/>
                  <a:pt x="5080" y="81280"/>
                </a:cubicBezTo>
                <a:cubicBezTo>
                  <a:pt x="5492" y="84579"/>
                  <a:pt x="5341" y="108166"/>
                  <a:pt x="10160" y="116840"/>
                </a:cubicBezTo>
                <a:cubicBezTo>
                  <a:pt x="13125" y="122177"/>
                  <a:pt x="16933" y="127000"/>
                  <a:pt x="20320" y="132080"/>
                </a:cubicBezTo>
                <a:cubicBezTo>
                  <a:pt x="27713" y="143169"/>
                  <a:pt x="34163" y="154855"/>
                  <a:pt x="45720" y="162560"/>
                </a:cubicBezTo>
                <a:lnTo>
                  <a:pt x="60960" y="172720"/>
                </a:lnTo>
                <a:cubicBezTo>
                  <a:pt x="73035" y="180770"/>
                  <a:pt x="65684" y="176835"/>
                  <a:pt x="83820" y="182880"/>
                </a:cubicBezTo>
                <a:cubicBezTo>
                  <a:pt x="86360" y="183727"/>
                  <a:pt x="88764" y="185321"/>
                  <a:pt x="91440" y="185420"/>
                </a:cubicBezTo>
                <a:lnTo>
                  <a:pt x="160020" y="187960"/>
                </a:lnTo>
                <a:cubicBezTo>
                  <a:pt x="162560" y="188807"/>
                  <a:pt x="164963" y="190500"/>
                  <a:pt x="167640" y="190500"/>
                </a:cubicBezTo>
                <a:cubicBezTo>
                  <a:pt x="177835" y="190500"/>
                  <a:pt x="198120" y="187960"/>
                  <a:pt x="198120" y="187960"/>
                </a:cubicBezTo>
              </a:path>
            </a:pathLst>
          </a:cu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40"/>
          <p:cNvSpPr/>
          <p:nvPr/>
        </p:nvSpPr>
        <p:spPr>
          <a:xfrm>
            <a:off x="4015740" y="5255491"/>
            <a:ext cx="176702" cy="172489"/>
          </a:xfrm>
          <a:custGeom>
            <a:avLst/>
            <a:gdLst>
              <a:gd name="connsiteX0" fmla="*/ 0 w 198120"/>
              <a:gd name="connsiteY0" fmla="*/ 0 h 167640"/>
              <a:gd name="connsiteX1" fmla="*/ 99060 w 198120"/>
              <a:gd name="connsiteY1" fmla="*/ 2540 h 167640"/>
              <a:gd name="connsiteX2" fmla="*/ 109220 w 198120"/>
              <a:gd name="connsiteY2" fmla="*/ 5080 h 167640"/>
              <a:gd name="connsiteX3" fmla="*/ 121920 w 198120"/>
              <a:gd name="connsiteY3" fmla="*/ 7620 h 167640"/>
              <a:gd name="connsiteX4" fmla="*/ 129540 w 198120"/>
              <a:gd name="connsiteY4" fmla="*/ 10160 h 167640"/>
              <a:gd name="connsiteX5" fmla="*/ 139700 w 198120"/>
              <a:gd name="connsiteY5" fmla="*/ 12700 h 167640"/>
              <a:gd name="connsiteX6" fmla="*/ 154940 w 198120"/>
              <a:gd name="connsiteY6" fmla="*/ 17780 h 167640"/>
              <a:gd name="connsiteX7" fmla="*/ 170180 w 198120"/>
              <a:gd name="connsiteY7" fmla="*/ 27940 h 167640"/>
              <a:gd name="connsiteX8" fmla="*/ 175260 w 198120"/>
              <a:gd name="connsiteY8" fmla="*/ 35560 h 167640"/>
              <a:gd name="connsiteX9" fmla="*/ 180340 w 198120"/>
              <a:gd name="connsiteY9" fmla="*/ 50800 h 167640"/>
              <a:gd name="connsiteX10" fmla="*/ 185420 w 198120"/>
              <a:gd name="connsiteY10" fmla="*/ 58420 h 167640"/>
              <a:gd name="connsiteX11" fmla="*/ 190500 w 198120"/>
              <a:gd name="connsiteY11" fmla="*/ 76200 h 167640"/>
              <a:gd name="connsiteX12" fmla="*/ 193040 w 198120"/>
              <a:gd name="connsiteY12" fmla="*/ 83820 h 167640"/>
              <a:gd name="connsiteX13" fmla="*/ 195580 w 198120"/>
              <a:gd name="connsiteY13" fmla="*/ 114300 h 167640"/>
              <a:gd name="connsiteX14" fmla="*/ 198120 w 198120"/>
              <a:gd name="connsiteY14" fmla="*/ 129540 h 167640"/>
              <a:gd name="connsiteX15" fmla="*/ 195580 w 198120"/>
              <a:gd name="connsiteY15" fmla="*/ 16764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8120" h="167640">
                <a:moveTo>
                  <a:pt x="0" y="0"/>
                </a:moveTo>
                <a:cubicBezTo>
                  <a:pt x="33020" y="847"/>
                  <a:pt x="66065" y="1005"/>
                  <a:pt x="99060" y="2540"/>
                </a:cubicBezTo>
                <a:cubicBezTo>
                  <a:pt x="102547" y="2702"/>
                  <a:pt x="105812" y="4323"/>
                  <a:pt x="109220" y="5080"/>
                </a:cubicBezTo>
                <a:cubicBezTo>
                  <a:pt x="113434" y="6017"/>
                  <a:pt x="117732" y="6573"/>
                  <a:pt x="121920" y="7620"/>
                </a:cubicBezTo>
                <a:cubicBezTo>
                  <a:pt x="124517" y="8269"/>
                  <a:pt x="126966" y="9424"/>
                  <a:pt x="129540" y="10160"/>
                </a:cubicBezTo>
                <a:cubicBezTo>
                  <a:pt x="132897" y="11119"/>
                  <a:pt x="136356" y="11697"/>
                  <a:pt x="139700" y="12700"/>
                </a:cubicBezTo>
                <a:cubicBezTo>
                  <a:pt x="144829" y="14239"/>
                  <a:pt x="150485" y="14810"/>
                  <a:pt x="154940" y="17780"/>
                </a:cubicBezTo>
                <a:lnTo>
                  <a:pt x="170180" y="27940"/>
                </a:lnTo>
                <a:cubicBezTo>
                  <a:pt x="171873" y="30480"/>
                  <a:pt x="174020" y="32770"/>
                  <a:pt x="175260" y="35560"/>
                </a:cubicBezTo>
                <a:cubicBezTo>
                  <a:pt x="177435" y="40453"/>
                  <a:pt x="177370" y="46345"/>
                  <a:pt x="180340" y="50800"/>
                </a:cubicBezTo>
                <a:cubicBezTo>
                  <a:pt x="182033" y="53340"/>
                  <a:pt x="184055" y="55690"/>
                  <a:pt x="185420" y="58420"/>
                </a:cubicBezTo>
                <a:cubicBezTo>
                  <a:pt x="187450" y="62480"/>
                  <a:pt x="189415" y="72402"/>
                  <a:pt x="190500" y="76200"/>
                </a:cubicBezTo>
                <a:cubicBezTo>
                  <a:pt x="191236" y="78774"/>
                  <a:pt x="192193" y="81280"/>
                  <a:pt x="193040" y="83820"/>
                </a:cubicBezTo>
                <a:cubicBezTo>
                  <a:pt x="193887" y="93980"/>
                  <a:pt x="194454" y="104167"/>
                  <a:pt x="195580" y="114300"/>
                </a:cubicBezTo>
                <a:cubicBezTo>
                  <a:pt x="196149" y="119419"/>
                  <a:pt x="198120" y="124390"/>
                  <a:pt x="198120" y="129540"/>
                </a:cubicBezTo>
                <a:cubicBezTo>
                  <a:pt x="198120" y="142268"/>
                  <a:pt x="195580" y="154912"/>
                  <a:pt x="195580" y="167640"/>
                </a:cubicBezTo>
              </a:path>
            </a:pathLst>
          </a:cu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1461050" y="4381436"/>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Arial" panose="020B0604020202020204" pitchFamily="34" charset="0"/>
                <a:cs typeface="Arial" panose="020B0604020202020204" pitchFamily="34" charset="0"/>
              </a:rPr>
              <a:t>0</a:t>
            </a:r>
            <a:endParaRPr lang="zh-CN" altLang="en-US" sz="2400" dirty="0"/>
          </a:p>
        </p:txBody>
      </p:sp>
      <p:sp>
        <p:nvSpPr>
          <p:cNvPr id="47" name="矩形 46"/>
          <p:cNvSpPr/>
          <p:nvPr/>
        </p:nvSpPr>
        <p:spPr>
          <a:xfrm>
            <a:off x="768349" y="4331454"/>
            <a:ext cx="4841588" cy="691671"/>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p:cNvCxnSpPr/>
          <p:nvPr/>
        </p:nvCxnSpPr>
        <p:spPr>
          <a:xfrm>
            <a:off x="3837131" y="5427980"/>
            <a:ext cx="0" cy="909609"/>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821180" y="5107230"/>
            <a:ext cx="1817614" cy="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4" name="圆角矩形 43"/>
          <p:cNvSpPr/>
          <p:nvPr/>
        </p:nvSpPr>
        <p:spPr>
          <a:xfrm>
            <a:off x="3638794" y="5465739"/>
            <a:ext cx="696680" cy="510031"/>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prstClr val="black"/>
                </a:solidFill>
                <a:latin typeface="Arial" panose="020B0604020202020204" pitchFamily="34" charset="0"/>
                <a:cs typeface="Arial" panose="020B0604020202020204" pitchFamily="34" charset="0"/>
              </a:rPr>
              <a:t>1</a:t>
            </a:r>
            <a:endParaRPr lang="zh-CN" altLang="en-US" sz="2400" dirty="0"/>
          </a:p>
        </p:txBody>
      </p:sp>
      <p:cxnSp>
        <p:nvCxnSpPr>
          <p:cNvPr id="53" name="直接箭头连接符 52"/>
          <p:cNvCxnSpPr/>
          <p:nvPr/>
        </p:nvCxnSpPr>
        <p:spPr>
          <a:xfrm>
            <a:off x="7055798" y="4920565"/>
            <a:ext cx="327991"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7060419" y="5165328"/>
            <a:ext cx="327991" cy="0"/>
          </a:xfrm>
          <a:prstGeom prst="straightConnector1">
            <a:avLst/>
          </a:prstGeom>
          <a:ln w="571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768350" y="2301556"/>
            <a:ext cx="9410124" cy="461665"/>
          </a:xfrm>
          <a:prstGeom prst="rect">
            <a:avLst/>
          </a:prstGeom>
          <a:noFill/>
        </p:spPr>
        <p:txBody>
          <a:bodyPr wrap="square" rtlCol="0">
            <a:spAutoFit/>
          </a:bodyPr>
          <a:lstStyle/>
          <a:p>
            <a:pPr marL="285750" indent="-285750">
              <a:buClr>
                <a:schemeClr val="accent1">
                  <a:lumMod val="75000"/>
                </a:schemeClr>
              </a:buClr>
              <a:buFont typeface="Arial" panose="020B0604020202020204" pitchFamily="34" charset="0"/>
              <a:buChar char="•"/>
            </a:pPr>
            <a:r>
              <a:rPr lang="en-US" altLang="zh-CN" sz="2400" dirty="0" smtClean="0">
                <a:latin typeface="Calibri" panose="020F0502020204030204" pitchFamily="34" charset="0"/>
                <a:cs typeface="Calibri" panose="020F0502020204030204" pitchFamily="34" charset="0"/>
              </a:rPr>
              <a:t>Promise needs to be certified to avoid “out-of-thin air” read</a:t>
            </a:r>
            <a:endParaRPr lang="zh-CN" altLang="en-US" sz="2400" dirty="0">
              <a:latin typeface="Calibri" panose="020F0502020204030204" pitchFamily="34" charset="0"/>
              <a:cs typeface="Calibri" panose="020F0502020204030204" pitchFamily="34" charset="0"/>
            </a:endParaRPr>
          </a:p>
        </p:txBody>
      </p:sp>
      <p:sp>
        <p:nvSpPr>
          <p:cNvPr id="56" name="文本框 55"/>
          <p:cNvSpPr txBox="1"/>
          <p:nvPr/>
        </p:nvSpPr>
        <p:spPr>
          <a:xfrm>
            <a:off x="1062930" y="2730775"/>
            <a:ext cx="10925869"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smtClean="0">
                <a:latin typeface="Calibri" panose="020F0502020204030204" pitchFamily="34" charset="0"/>
                <a:cs typeface="Calibri" panose="020F0502020204030204" pitchFamily="34" charset="0"/>
              </a:rPr>
              <a:t>Certification: thread will perform promised writes anyway</a:t>
            </a:r>
            <a:endParaRPr lang="zh-CN" altLang="en-US" sz="2400" dirty="0">
              <a:latin typeface="Calibri" panose="020F0502020204030204" pitchFamily="34" charset="0"/>
              <a:cs typeface="Calibri" panose="020F0502020204030204" pitchFamily="34" charset="0"/>
            </a:endParaRPr>
          </a:p>
        </p:txBody>
      </p:sp>
      <p:sp>
        <p:nvSpPr>
          <p:cNvPr id="60" name="任意多边形 59"/>
          <p:cNvSpPr/>
          <p:nvPr/>
        </p:nvSpPr>
        <p:spPr>
          <a:xfrm>
            <a:off x="1657350" y="5036821"/>
            <a:ext cx="173355" cy="70410"/>
          </a:xfrm>
          <a:custGeom>
            <a:avLst/>
            <a:gdLst>
              <a:gd name="connsiteX0" fmla="*/ 0 w 177165"/>
              <a:gd name="connsiteY0" fmla="*/ 0 h 76371"/>
              <a:gd name="connsiteX1" fmla="*/ 5715 w 177165"/>
              <a:gd name="connsiteY1" fmla="*/ 40005 h 76371"/>
              <a:gd name="connsiteX2" fmla="*/ 19050 w 177165"/>
              <a:gd name="connsiteY2" fmla="*/ 55245 h 76371"/>
              <a:gd name="connsiteX3" fmla="*/ 24765 w 177165"/>
              <a:gd name="connsiteY3" fmla="*/ 60960 h 76371"/>
              <a:gd name="connsiteX4" fmla="*/ 32385 w 177165"/>
              <a:gd name="connsiteY4" fmla="*/ 62865 h 76371"/>
              <a:gd name="connsiteX5" fmla="*/ 38100 w 177165"/>
              <a:gd name="connsiteY5" fmla="*/ 66675 h 76371"/>
              <a:gd name="connsiteX6" fmla="*/ 49530 w 177165"/>
              <a:gd name="connsiteY6" fmla="*/ 70485 h 76371"/>
              <a:gd name="connsiteX7" fmla="*/ 70485 w 177165"/>
              <a:gd name="connsiteY7" fmla="*/ 74295 h 76371"/>
              <a:gd name="connsiteX8" fmla="*/ 112395 w 177165"/>
              <a:gd name="connsiteY8" fmla="*/ 76200 h 76371"/>
              <a:gd name="connsiteX9" fmla="*/ 177165 w 177165"/>
              <a:gd name="connsiteY9" fmla="*/ 76200 h 76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165" h="76371">
                <a:moveTo>
                  <a:pt x="0" y="0"/>
                </a:moveTo>
                <a:cubicBezTo>
                  <a:pt x="1905" y="13335"/>
                  <a:pt x="2334" y="26966"/>
                  <a:pt x="5715" y="40005"/>
                </a:cubicBezTo>
                <a:cubicBezTo>
                  <a:pt x="8725" y="51615"/>
                  <a:pt x="12465" y="49758"/>
                  <a:pt x="19050" y="55245"/>
                </a:cubicBezTo>
                <a:cubicBezTo>
                  <a:pt x="21120" y="56970"/>
                  <a:pt x="22426" y="59623"/>
                  <a:pt x="24765" y="60960"/>
                </a:cubicBezTo>
                <a:cubicBezTo>
                  <a:pt x="27038" y="62259"/>
                  <a:pt x="29845" y="62230"/>
                  <a:pt x="32385" y="62865"/>
                </a:cubicBezTo>
                <a:cubicBezTo>
                  <a:pt x="34290" y="64135"/>
                  <a:pt x="36008" y="65745"/>
                  <a:pt x="38100" y="66675"/>
                </a:cubicBezTo>
                <a:cubicBezTo>
                  <a:pt x="41770" y="68306"/>
                  <a:pt x="45634" y="69511"/>
                  <a:pt x="49530" y="70485"/>
                </a:cubicBezTo>
                <a:cubicBezTo>
                  <a:pt x="57716" y="72531"/>
                  <a:pt x="61059" y="73645"/>
                  <a:pt x="70485" y="74295"/>
                </a:cubicBezTo>
                <a:cubicBezTo>
                  <a:pt x="84436" y="75257"/>
                  <a:pt x="98413" y="75950"/>
                  <a:pt x="112395" y="76200"/>
                </a:cubicBezTo>
                <a:cubicBezTo>
                  <a:pt x="133982" y="76585"/>
                  <a:pt x="155575" y="76200"/>
                  <a:pt x="177165" y="76200"/>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61"/>
          <p:cNvSpPr/>
          <p:nvPr/>
        </p:nvSpPr>
        <p:spPr>
          <a:xfrm>
            <a:off x="3627120" y="5107230"/>
            <a:ext cx="210011" cy="329640"/>
          </a:xfrm>
          <a:custGeom>
            <a:avLst/>
            <a:gdLst>
              <a:gd name="connsiteX0" fmla="*/ 0 w 215265"/>
              <a:gd name="connsiteY0" fmla="*/ 0 h 323850"/>
              <a:gd name="connsiteX1" fmla="*/ 80010 w 215265"/>
              <a:gd name="connsiteY1" fmla="*/ 1905 h 323850"/>
              <a:gd name="connsiteX2" fmla="*/ 102870 w 215265"/>
              <a:gd name="connsiteY2" fmla="*/ 7620 h 323850"/>
              <a:gd name="connsiteX3" fmla="*/ 116205 w 215265"/>
              <a:gd name="connsiteY3" fmla="*/ 11430 h 323850"/>
              <a:gd name="connsiteX4" fmla="*/ 123825 w 215265"/>
              <a:gd name="connsiteY4" fmla="*/ 15240 h 323850"/>
              <a:gd name="connsiteX5" fmla="*/ 131445 w 215265"/>
              <a:gd name="connsiteY5" fmla="*/ 17145 h 323850"/>
              <a:gd name="connsiteX6" fmla="*/ 137160 w 215265"/>
              <a:gd name="connsiteY6" fmla="*/ 19050 h 323850"/>
              <a:gd name="connsiteX7" fmla="*/ 146685 w 215265"/>
              <a:gd name="connsiteY7" fmla="*/ 32385 h 323850"/>
              <a:gd name="connsiteX8" fmla="*/ 154305 w 215265"/>
              <a:gd name="connsiteY8" fmla="*/ 40005 h 323850"/>
              <a:gd name="connsiteX9" fmla="*/ 163830 w 215265"/>
              <a:gd name="connsiteY9" fmla="*/ 60960 h 323850"/>
              <a:gd name="connsiteX10" fmla="*/ 169545 w 215265"/>
              <a:gd name="connsiteY10" fmla="*/ 66675 h 323850"/>
              <a:gd name="connsiteX11" fmla="*/ 171450 w 215265"/>
              <a:gd name="connsiteY11" fmla="*/ 72390 h 323850"/>
              <a:gd name="connsiteX12" fmla="*/ 179070 w 215265"/>
              <a:gd name="connsiteY12" fmla="*/ 83820 h 323850"/>
              <a:gd name="connsiteX13" fmla="*/ 182880 w 215265"/>
              <a:gd name="connsiteY13" fmla="*/ 95250 h 323850"/>
              <a:gd name="connsiteX14" fmla="*/ 190500 w 215265"/>
              <a:gd name="connsiteY14" fmla="*/ 106680 h 323850"/>
              <a:gd name="connsiteX15" fmla="*/ 192405 w 215265"/>
              <a:gd name="connsiteY15" fmla="*/ 116205 h 323850"/>
              <a:gd name="connsiteX16" fmla="*/ 194310 w 215265"/>
              <a:gd name="connsiteY16" fmla="*/ 127635 h 323850"/>
              <a:gd name="connsiteX17" fmla="*/ 198120 w 215265"/>
              <a:gd name="connsiteY17" fmla="*/ 142875 h 323850"/>
              <a:gd name="connsiteX18" fmla="*/ 200025 w 215265"/>
              <a:gd name="connsiteY18" fmla="*/ 188595 h 323850"/>
              <a:gd name="connsiteX19" fmla="*/ 203835 w 215265"/>
              <a:gd name="connsiteY19" fmla="*/ 200025 h 323850"/>
              <a:gd name="connsiteX20" fmla="*/ 205740 w 215265"/>
              <a:gd name="connsiteY20" fmla="*/ 234315 h 323850"/>
              <a:gd name="connsiteX21" fmla="*/ 207645 w 215265"/>
              <a:gd name="connsiteY21" fmla="*/ 241935 h 323850"/>
              <a:gd name="connsiteX22" fmla="*/ 209550 w 215265"/>
              <a:gd name="connsiteY22" fmla="*/ 255270 h 323850"/>
              <a:gd name="connsiteX23" fmla="*/ 213360 w 215265"/>
              <a:gd name="connsiteY23" fmla="*/ 293370 h 323850"/>
              <a:gd name="connsiteX24" fmla="*/ 215265 w 215265"/>
              <a:gd name="connsiteY24" fmla="*/ 32385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5265" h="323850">
                <a:moveTo>
                  <a:pt x="0" y="0"/>
                </a:moveTo>
                <a:lnTo>
                  <a:pt x="80010" y="1905"/>
                </a:lnTo>
                <a:cubicBezTo>
                  <a:pt x="89827" y="2314"/>
                  <a:pt x="93572" y="4830"/>
                  <a:pt x="102870" y="7620"/>
                </a:cubicBezTo>
                <a:cubicBezTo>
                  <a:pt x="108241" y="9231"/>
                  <a:pt x="111226" y="9296"/>
                  <a:pt x="116205" y="11430"/>
                </a:cubicBezTo>
                <a:cubicBezTo>
                  <a:pt x="118815" y="12549"/>
                  <a:pt x="121166" y="14243"/>
                  <a:pt x="123825" y="15240"/>
                </a:cubicBezTo>
                <a:cubicBezTo>
                  <a:pt x="126276" y="16159"/>
                  <a:pt x="128928" y="16426"/>
                  <a:pt x="131445" y="17145"/>
                </a:cubicBezTo>
                <a:cubicBezTo>
                  <a:pt x="133376" y="17697"/>
                  <a:pt x="135255" y="18415"/>
                  <a:pt x="137160" y="19050"/>
                </a:cubicBezTo>
                <a:cubicBezTo>
                  <a:pt x="154398" y="36288"/>
                  <a:pt x="131641" y="12326"/>
                  <a:pt x="146685" y="32385"/>
                </a:cubicBezTo>
                <a:cubicBezTo>
                  <a:pt x="148840" y="35259"/>
                  <a:pt x="151765" y="37465"/>
                  <a:pt x="154305" y="40005"/>
                </a:cubicBezTo>
                <a:cubicBezTo>
                  <a:pt x="157598" y="49884"/>
                  <a:pt x="157605" y="52660"/>
                  <a:pt x="163830" y="60960"/>
                </a:cubicBezTo>
                <a:cubicBezTo>
                  <a:pt x="165446" y="63115"/>
                  <a:pt x="167640" y="64770"/>
                  <a:pt x="169545" y="66675"/>
                </a:cubicBezTo>
                <a:cubicBezTo>
                  <a:pt x="170180" y="68580"/>
                  <a:pt x="170475" y="70635"/>
                  <a:pt x="171450" y="72390"/>
                </a:cubicBezTo>
                <a:cubicBezTo>
                  <a:pt x="173674" y="76393"/>
                  <a:pt x="177622" y="79476"/>
                  <a:pt x="179070" y="83820"/>
                </a:cubicBezTo>
                <a:cubicBezTo>
                  <a:pt x="180340" y="87630"/>
                  <a:pt x="180652" y="91908"/>
                  <a:pt x="182880" y="95250"/>
                </a:cubicBezTo>
                <a:lnTo>
                  <a:pt x="190500" y="106680"/>
                </a:lnTo>
                <a:cubicBezTo>
                  <a:pt x="191135" y="109855"/>
                  <a:pt x="191826" y="113019"/>
                  <a:pt x="192405" y="116205"/>
                </a:cubicBezTo>
                <a:cubicBezTo>
                  <a:pt x="193096" y="120005"/>
                  <a:pt x="193501" y="123858"/>
                  <a:pt x="194310" y="127635"/>
                </a:cubicBezTo>
                <a:cubicBezTo>
                  <a:pt x="195407" y="132755"/>
                  <a:pt x="198120" y="142875"/>
                  <a:pt x="198120" y="142875"/>
                </a:cubicBezTo>
                <a:cubicBezTo>
                  <a:pt x="198755" y="158115"/>
                  <a:pt x="198507" y="173417"/>
                  <a:pt x="200025" y="188595"/>
                </a:cubicBezTo>
                <a:cubicBezTo>
                  <a:pt x="200425" y="192591"/>
                  <a:pt x="203337" y="196040"/>
                  <a:pt x="203835" y="200025"/>
                </a:cubicBezTo>
                <a:cubicBezTo>
                  <a:pt x="205255" y="211384"/>
                  <a:pt x="204704" y="222914"/>
                  <a:pt x="205740" y="234315"/>
                </a:cubicBezTo>
                <a:cubicBezTo>
                  <a:pt x="205977" y="236922"/>
                  <a:pt x="207177" y="239359"/>
                  <a:pt x="207645" y="241935"/>
                </a:cubicBezTo>
                <a:cubicBezTo>
                  <a:pt x="208448" y="246353"/>
                  <a:pt x="209124" y="250800"/>
                  <a:pt x="209550" y="255270"/>
                </a:cubicBezTo>
                <a:cubicBezTo>
                  <a:pt x="213426" y="295967"/>
                  <a:pt x="209255" y="268739"/>
                  <a:pt x="213360" y="293370"/>
                </a:cubicBezTo>
                <a:lnTo>
                  <a:pt x="215265" y="323850"/>
                </a:ln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659978052"/>
      </p:ext>
    </p:extLst>
  </p:cSld>
  <p:clrMapOvr>
    <a:masterClrMapping/>
  </p:clrMapOvr>
  <mc:AlternateContent xmlns:mc="http://schemas.openxmlformats.org/markup-compatibility/2006" xmlns:p14="http://schemas.microsoft.com/office/powerpoint/2010/main">
    <mc:Choice Requires="p14">
      <p:transition spd="slow" p14:dur="2000" advTm="12858"/>
    </mc:Choice>
    <mc:Fallback xmlns="">
      <p:transition spd="slow" advTm="1285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53"/>
                                        </p:tgtEl>
                                      </p:cBhvr>
                                    </p:animEffect>
                                    <p:set>
                                      <p:cBhvr>
                                        <p:cTn id="7" dur="1" fill="hold">
                                          <p:stCondLst>
                                            <p:cond delay="499"/>
                                          </p:stCondLst>
                                        </p:cTn>
                                        <p:tgtEl>
                                          <p:spTgt spid="53"/>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500"/>
                                        <p:tgtEl>
                                          <p:spTgt spid="54"/>
                                        </p:tgtEl>
                                      </p:cBhvr>
                                    </p:animEffect>
                                  </p:childTnLst>
                                </p:cTn>
                              </p:par>
                            </p:childTnLst>
                          </p:cTn>
                        </p:par>
                        <p:par>
                          <p:cTn id="12" fill="hold">
                            <p:stCondLst>
                              <p:cond delay="1000"/>
                            </p:stCondLst>
                            <p:childTnLst>
                              <p:par>
                                <p:cTn id="13" presetID="1" presetClass="entr" presetSubtype="0" fill="hold" grpId="0" nodeType="afterEffect">
                                  <p:stCondLst>
                                    <p:cond delay="500"/>
                                  </p:stCondLst>
                                  <p:childTnLst>
                                    <p:set>
                                      <p:cBhvr>
                                        <p:cTn id="14" dur="1" fill="hold">
                                          <p:stCondLst>
                                            <p:cond delay="0"/>
                                          </p:stCondLst>
                                        </p:cTn>
                                        <p:tgtEl>
                                          <p:spTgt spid="55"/>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254760" y="269875"/>
            <a:ext cx="9789160"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Outline of This Talk</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p:sp>
        <p:nvSpPr>
          <p:cNvPr id="5" name="矩形 4">
            <a:extLst>
              <a:ext uri="{FF2B5EF4-FFF2-40B4-BE49-F238E27FC236}">
                <a16:creationId xmlns:a16="http://schemas.microsoft.com/office/drawing/2014/main" id="{E60FA209-3ED4-4113-9F11-45028BF39849}"/>
              </a:ext>
            </a:extLst>
          </p:cNvPr>
          <p:cNvSpPr/>
          <p:nvPr/>
        </p:nvSpPr>
        <p:spPr>
          <a:xfrm>
            <a:off x="0" y="2627605"/>
            <a:ext cx="12192000" cy="677373"/>
          </a:xfrm>
          <a:prstGeom prst="rect">
            <a:avLst/>
          </a:prstGeom>
          <a:solidFill>
            <a:srgbClr val="B7DE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内容占位符 2">
            <a:extLst>
              <a:ext uri="{FF2B5EF4-FFF2-40B4-BE49-F238E27FC236}">
                <a16:creationId xmlns:a16="http://schemas.microsoft.com/office/drawing/2014/main" id="{836FB5ED-D264-44BA-B64B-131509ABE6BD}"/>
              </a:ext>
            </a:extLst>
          </p:cNvPr>
          <p:cNvSpPr>
            <a:spLocks noGrp="1"/>
          </p:cNvSpPr>
          <p:nvPr/>
        </p:nvSpPr>
        <p:spPr>
          <a:xfrm>
            <a:off x="838200" y="1706273"/>
            <a:ext cx="10515600" cy="39804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libri" panose="020F0502020204030204" pitchFamily="34" charset="0"/>
                <a:cs typeface="Calibri" panose="020F0502020204030204" pitchFamily="34" charset="0"/>
              </a:rPr>
              <a:t>Overview of PS</a:t>
            </a:r>
          </a:p>
          <a:p>
            <a:pPr marL="0" indent="0">
              <a:buNone/>
            </a:pPr>
            <a:endParaRPr lang="en-US" altLang="zh-CN" dirty="0" smtClean="0"/>
          </a:p>
          <a:p>
            <a:r>
              <a:rPr lang="en-US" altLang="zh-CN" dirty="0" smtClean="0">
                <a:latin typeface="Calibri" panose="020F0502020204030204" pitchFamily="34" charset="0"/>
                <a:cs typeface="Calibri" panose="020F0502020204030204" pitchFamily="34" charset="0"/>
              </a:rPr>
              <a:t>Thread-Local </a:t>
            </a:r>
            <a:r>
              <a:rPr lang="en-US" altLang="zh-CN" dirty="0">
                <a:latin typeface="Calibri" panose="020F0502020204030204" pitchFamily="34" charset="0"/>
                <a:cs typeface="Calibri" panose="020F0502020204030204" pitchFamily="34" charset="0"/>
              </a:rPr>
              <a:t>Simulation</a:t>
            </a:r>
            <a:endParaRPr lang="en-US" altLang="zh-CN" dirty="0" smtClean="0">
              <a:latin typeface="Calibri" panose="020F0502020204030204" pitchFamily="34" charset="0"/>
              <a:cs typeface="Calibri" panose="020F0502020204030204" pitchFamily="34" charset="0"/>
            </a:endParaRPr>
          </a:p>
          <a:p>
            <a:pPr marL="0" indent="0">
              <a:buNone/>
            </a:pPr>
            <a:endParaRPr lang="en-US" altLang="zh-CN" dirty="0" smtClean="0"/>
          </a:p>
          <a:p>
            <a:r>
              <a:rPr lang="en-US" altLang="zh-CN" dirty="0" smtClean="0">
                <a:latin typeface="Calibri" panose="020F0502020204030204" pitchFamily="34" charset="0"/>
                <a:cs typeface="Calibri" panose="020F0502020204030204" pitchFamily="34" charset="0"/>
              </a:rPr>
              <a:t>Non-preemptive Semantics</a:t>
            </a:r>
          </a:p>
          <a:p>
            <a:pPr marL="0" indent="0">
              <a:buNone/>
            </a:pPr>
            <a:endParaRPr lang="en-US" altLang="zh-CN" dirty="0" smtClean="0"/>
          </a:p>
          <a:p>
            <a:r>
              <a:rPr lang="en-US" altLang="zh-CN" dirty="0" smtClean="0">
                <a:latin typeface="Calibri" panose="020F0502020204030204" pitchFamily="34" charset="0"/>
                <a:cs typeface="Calibri" panose="020F0502020204030204" pitchFamily="34" charset="0"/>
              </a:rPr>
              <a:t>Write-Write </a:t>
            </a:r>
            <a:r>
              <a:rPr lang="en-US" altLang="zh-CN" dirty="0">
                <a:latin typeface="Calibri" panose="020F0502020204030204" pitchFamily="34" charset="0"/>
                <a:cs typeface="Calibri" panose="020F0502020204030204" pitchFamily="34" charset="0"/>
              </a:rPr>
              <a:t>Race Freedom</a:t>
            </a:r>
          </a:p>
        </p:txBody>
      </p:sp>
    </p:spTree>
    <p:extLst>
      <p:ext uri="{BB962C8B-B14F-4D97-AF65-F5344CB8AC3E}">
        <p14:creationId xmlns:p14="http://schemas.microsoft.com/office/powerpoint/2010/main" val="708736623"/>
      </p:ext>
    </p:extLst>
  </p:cSld>
  <p:clrMapOvr>
    <a:masterClrMapping/>
  </p:clrMapOvr>
  <mc:AlternateContent xmlns:mc="http://schemas.openxmlformats.org/markup-compatibility/2006" xmlns:p14="http://schemas.microsoft.com/office/powerpoint/2010/main">
    <mc:Choice Requires="p14">
      <p:transition spd="slow" p14:dur="2000" advTm="3939"/>
    </mc:Choice>
    <mc:Fallback xmlns="">
      <p:transition spd="slow" advTm="3939"/>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254760" y="272765"/>
            <a:ext cx="9789160" cy="1325563"/>
          </a:xfrm>
        </p:spPr>
        <p:txBody>
          <a:bodyPr/>
          <a:lstStyle/>
          <a:p>
            <a:pPr algn="ctr"/>
            <a:r>
              <a:rPr lang="en-US" altLang="zh-CN" sz="4000" b="1" dirty="0">
                <a:latin typeface="Calibri Light" panose="020F0302020204030204" pitchFamily="34" charset="0"/>
                <a:cs typeface="Calibri Light" panose="020F0302020204030204" pitchFamily="34" charset="0"/>
              </a:rPr>
              <a:t>C</a:t>
            </a:r>
            <a:r>
              <a:rPr lang="en-US" altLang="zh-CN" sz="4000" b="1" dirty="0" smtClean="0">
                <a:latin typeface="Calibri Light" panose="020F0302020204030204" pitchFamily="34" charset="0"/>
                <a:cs typeface="Calibri Light" panose="020F0302020204030204" pitchFamily="34" charset="0"/>
              </a:rPr>
              <a:t>ompilation Correctness</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p:sp>
        <p:nvSpPr>
          <p:cNvPr id="5" name="流程图: 文档 4"/>
          <p:cNvSpPr/>
          <p:nvPr/>
        </p:nvSpPr>
        <p:spPr>
          <a:xfrm>
            <a:off x="9139486" y="2146840"/>
            <a:ext cx="1399181" cy="1008622"/>
          </a:xfrm>
          <a:prstGeom prst="flowChartDocumen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3600" b="1" dirty="0" smtClean="0">
                <a:solidFill>
                  <a:schemeClr val="bg1"/>
                </a:solidFill>
                <a:latin typeface="+mn-ea"/>
              </a:rPr>
              <a:t>S</a:t>
            </a:r>
            <a:endParaRPr lang="zh-CN" altLang="en-US" sz="3600" b="1" dirty="0">
              <a:solidFill>
                <a:schemeClr val="bg1"/>
              </a:solidFill>
              <a:latin typeface="+mn-ea"/>
            </a:endParaRPr>
          </a:p>
        </p:txBody>
      </p:sp>
      <p:sp>
        <p:nvSpPr>
          <p:cNvPr id="6" name="流程图: 文档 5"/>
          <p:cNvSpPr/>
          <p:nvPr/>
        </p:nvSpPr>
        <p:spPr>
          <a:xfrm>
            <a:off x="9139486" y="4797143"/>
            <a:ext cx="1399181" cy="1005662"/>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3600" b="1" dirty="0" smtClean="0">
                <a:solidFill>
                  <a:schemeClr val="bg1"/>
                </a:solidFill>
                <a:latin typeface="+mn-ea"/>
              </a:rPr>
              <a:t>T</a:t>
            </a:r>
            <a:endParaRPr lang="zh-CN" altLang="en-US" sz="3600" b="1" dirty="0">
              <a:solidFill>
                <a:schemeClr val="bg1"/>
              </a:solidFill>
              <a:latin typeface="+mn-ea"/>
            </a:endParaRPr>
          </a:p>
        </p:txBody>
      </p:sp>
      <p:grpSp>
        <p:nvGrpSpPr>
          <p:cNvPr id="7" name="组合 6"/>
          <p:cNvGrpSpPr/>
          <p:nvPr/>
        </p:nvGrpSpPr>
        <p:grpSpPr>
          <a:xfrm>
            <a:off x="9325230" y="3387842"/>
            <a:ext cx="1018227" cy="1176920"/>
            <a:chOff x="6293152" y="3007153"/>
            <a:chExt cx="1018227" cy="1176920"/>
          </a:xfrm>
        </p:grpSpPr>
        <p:sp>
          <p:nvSpPr>
            <p:cNvPr id="8" name="右箭头 7"/>
            <p:cNvSpPr/>
            <p:nvPr/>
          </p:nvSpPr>
          <p:spPr>
            <a:xfrm rot="5400000">
              <a:off x="6218538" y="3423585"/>
              <a:ext cx="1176920" cy="344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293152" y="3312480"/>
              <a:ext cx="1018227" cy="461665"/>
            </a:xfrm>
            <a:prstGeom prst="rect">
              <a:avLst/>
            </a:prstGeom>
            <a:solidFill>
              <a:srgbClr val="FFFF00"/>
            </a:solidFill>
          </p:spPr>
          <p:txBody>
            <a:bodyPr wrap="none">
              <a:spAutoFit/>
            </a:bodyPr>
            <a:lstStyle/>
            <a:p>
              <a:r>
                <a:rPr lang="en-US" altLang="zh-CN" sz="2400" b="1" dirty="0" smtClean="0">
                  <a:solidFill>
                    <a:srgbClr val="C00000"/>
                  </a:solidFill>
                </a:rPr>
                <a:t>Comp</a:t>
              </a:r>
              <a:endParaRPr lang="zh-CN" altLang="en-US" sz="2400" dirty="0">
                <a:solidFill>
                  <a:srgbClr val="C00000"/>
                </a:solidFill>
              </a:endParaRPr>
            </a:p>
          </p:txBody>
        </p:sp>
      </p:grpSp>
      <p:sp>
        <p:nvSpPr>
          <p:cNvPr id="10" name="文本框 9"/>
          <p:cNvSpPr txBox="1"/>
          <p:nvPr/>
        </p:nvSpPr>
        <p:spPr>
          <a:xfrm>
            <a:off x="914224" y="1826509"/>
            <a:ext cx="3375602" cy="523220"/>
          </a:xfrm>
          <a:prstGeom prst="rect">
            <a:avLst/>
          </a:prstGeom>
          <a:noFill/>
        </p:spPr>
        <p:txBody>
          <a:bodyPr wrap="square" rtlCol="0">
            <a:spAutoFit/>
          </a:bodyPr>
          <a:lstStyle/>
          <a:p>
            <a:r>
              <a:rPr lang="en-US" altLang="zh-CN" sz="2800" dirty="0" smtClean="0">
                <a:latin typeface="Calibri" panose="020F0502020204030204" pitchFamily="34" charset="0"/>
                <a:cs typeface="Calibri" panose="020F0502020204030204" pitchFamily="34" charset="0"/>
              </a:rPr>
              <a:t>Correct(</a:t>
            </a:r>
            <a:r>
              <a:rPr lang="en-US" altLang="zh-CN" sz="2800" b="1" dirty="0" smtClean="0">
                <a:solidFill>
                  <a:srgbClr val="C00000"/>
                </a:solidFill>
              </a:rPr>
              <a:t>Comp</a:t>
            </a:r>
            <a:r>
              <a:rPr lang="en-US" altLang="zh-CN" sz="2800" dirty="0" smtClean="0">
                <a:latin typeface="Calibri" panose="020F0502020204030204" pitchFamily="34" charset="0"/>
                <a:cs typeface="Calibri" panose="020F0502020204030204" pitchFamily="34" charset="0"/>
              </a:rPr>
              <a:t>)</a:t>
            </a:r>
            <a:r>
              <a:rPr lang="zh-CN" altLang="en-US" sz="2400" dirty="0" smtClean="0">
                <a:latin typeface="Calibri" panose="020F0502020204030204" pitchFamily="34" charset="0"/>
                <a:cs typeface="Calibri" panose="020F0502020204030204" pitchFamily="34" charset="0"/>
              </a:rPr>
              <a:t>：</a:t>
            </a:r>
            <a:endParaRPr lang="zh-CN" altLang="en-US" sz="24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1" name="矩形 10"/>
              <p:cNvSpPr/>
              <p:nvPr/>
            </p:nvSpPr>
            <p:spPr>
              <a:xfrm>
                <a:off x="1328652" y="2474317"/>
                <a:ext cx="5604882" cy="523220"/>
              </a:xfrm>
              <a:prstGeom prst="rect">
                <a:avLst/>
              </a:prstGeom>
            </p:spPr>
            <p:txBody>
              <a:bodyPr wrap="square">
                <a:spAutoFit/>
              </a:bodyPr>
              <a:lstStyle/>
              <a:p>
                <a14:m>
                  <m:oMath xmlns:m="http://schemas.openxmlformats.org/officeDocument/2006/math">
                    <m:r>
                      <a:rPr lang="en-US" altLang="zh-CN" sz="2800" b="0" i="1" smtClean="0">
                        <a:solidFill>
                          <a:schemeClr val="tx1"/>
                        </a:solidFill>
                        <a:latin typeface="Cambria Math" panose="02040503050406030204" pitchFamily="18" charset="0"/>
                      </a:rPr>
                      <m:t>∀</m:t>
                    </m:r>
                  </m:oMath>
                </a14:m>
                <a:r>
                  <a:rPr lang="zh-CN" altLang="en-US" sz="2800" dirty="0" smtClean="0">
                    <a:solidFill>
                      <a:schemeClr val="tx1"/>
                    </a:solidFill>
                  </a:rPr>
                  <a:t> </a:t>
                </a:r>
                <a:r>
                  <a:rPr lang="en-US" altLang="zh-CN" sz="2800" dirty="0" smtClean="0">
                    <a:solidFill>
                      <a:schemeClr val="tx1"/>
                    </a:solidFill>
                  </a:rPr>
                  <a:t>S, T.  T </a:t>
                </a:r>
                <a:r>
                  <a:rPr lang="en-US" altLang="zh-CN" sz="2800" dirty="0" smtClean="0">
                    <a:solidFill>
                      <a:schemeClr val="tx1"/>
                    </a:solidFill>
                    <a:latin typeface="Calibri" panose="020F0502020204030204" pitchFamily="34" charset="0"/>
                    <a:cs typeface="Calibri" panose="020F0502020204030204" pitchFamily="34" charset="0"/>
                  </a:rPr>
                  <a:t>=</a:t>
                </a:r>
                <a:r>
                  <a:rPr lang="en-US" altLang="zh-CN" sz="2800" dirty="0" smtClean="0">
                    <a:solidFill>
                      <a:schemeClr val="tx1"/>
                    </a:solidFill>
                  </a:rPr>
                  <a:t> </a:t>
                </a:r>
                <a:r>
                  <a:rPr lang="en-US" altLang="zh-CN" sz="2800" b="1" dirty="0" smtClean="0">
                    <a:solidFill>
                      <a:srgbClr val="C00000"/>
                    </a:solidFill>
                  </a:rPr>
                  <a:t>Comp</a:t>
                </a:r>
                <a:r>
                  <a:rPr lang="en-US" altLang="zh-CN" sz="2800" dirty="0" smtClean="0">
                    <a:latin typeface="Calibri" panose="020F0502020204030204" pitchFamily="34" charset="0"/>
                    <a:cs typeface="Calibri" panose="020F0502020204030204" pitchFamily="34" charset="0"/>
                  </a:rPr>
                  <a:t>(</a:t>
                </a:r>
                <a:r>
                  <a:rPr lang="en-US" altLang="zh-CN" sz="2800" dirty="0" smtClean="0"/>
                  <a:t>S</a:t>
                </a:r>
                <a:r>
                  <a:rPr lang="en-US" altLang="zh-CN" sz="2800" dirty="0" smtClean="0">
                    <a:latin typeface="Calibri" panose="020F0502020204030204" pitchFamily="34" charset="0"/>
                    <a:cs typeface="Calibri" panose="020F0502020204030204" pitchFamily="34" charset="0"/>
                  </a:rPr>
                  <a:t>) </a:t>
                </a:r>
                <a:r>
                  <a:rPr lang="en-US" altLang="zh-CN" sz="2800" dirty="0" smtClean="0"/>
                  <a:t> </a:t>
                </a:r>
                <a14:m>
                  <m:oMath xmlns:m="http://schemas.openxmlformats.org/officeDocument/2006/math">
                    <m:r>
                      <a:rPr lang="en-US" altLang="zh-CN" sz="2800" b="0" i="1" smtClean="0">
                        <a:solidFill>
                          <a:schemeClr val="tx1"/>
                        </a:solidFill>
                        <a:latin typeface="Cambria Math" panose="02040503050406030204" pitchFamily="18" charset="0"/>
                      </a:rPr>
                      <m:t>⟹</m:t>
                    </m:r>
                  </m:oMath>
                </a14:m>
                <a:r>
                  <a:rPr lang="zh-CN" altLang="en-US" sz="2800" dirty="0" smtClean="0">
                    <a:solidFill>
                      <a:schemeClr val="tx1"/>
                    </a:solidFill>
                  </a:rPr>
                  <a:t> </a:t>
                </a:r>
                <a:r>
                  <a:rPr lang="en-US" altLang="zh-CN" sz="2800" dirty="0" smtClean="0">
                    <a:solidFill>
                      <a:schemeClr val="tx1"/>
                    </a:solidFill>
                  </a:rPr>
                  <a:t>T</a:t>
                </a:r>
                <a:r>
                  <a:rPr lang="en-US" altLang="zh-CN" sz="2800" dirty="0" smtClean="0">
                    <a:solidFill>
                      <a:srgbClr val="FF0000"/>
                    </a:solidFill>
                  </a:rPr>
                  <a:t> </a:t>
                </a:r>
                <a14:m>
                  <m:oMath xmlns:m="http://schemas.openxmlformats.org/officeDocument/2006/math">
                    <m:r>
                      <a:rPr lang="en-US" altLang="zh-CN" sz="2800" b="0" i="1" smtClean="0">
                        <a:solidFill>
                          <a:srgbClr val="FF0000"/>
                        </a:solidFill>
                        <a:latin typeface="Cambria Math" panose="02040503050406030204" pitchFamily="18" charset="0"/>
                      </a:rPr>
                      <m:t>⊆</m:t>
                    </m:r>
                  </m:oMath>
                </a14:m>
                <a:r>
                  <a:rPr lang="zh-CN" altLang="en-US" sz="2800" dirty="0" smtClean="0">
                    <a:solidFill>
                      <a:srgbClr val="FF0000"/>
                    </a:solidFill>
                  </a:rPr>
                  <a:t> </a:t>
                </a:r>
                <a:r>
                  <a:rPr lang="en-US" altLang="zh-CN" sz="2800" dirty="0"/>
                  <a:t>S</a:t>
                </a:r>
                <a:endParaRPr lang="zh-CN" altLang="en-US" sz="2800" dirty="0"/>
              </a:p>
            </p:txBody>
          </p:sp>
        </mc:Choice>
        <mc:Fallback xmlns="">
          <p:sp>
            <p:nvSpPr>
              <p:cNvPr id="11" name="矩形 10"/>
              <p:cNvSpPr>
                <a:spLocks noRot="1" noChangeAspect="1" noMove="1" noResize="1" noEditPoints="1" noAdjustHandles="1" noChangeArrowheads="1" noChangeShapeType="1" noTextEdit="1"/>
              </p:cNvSpPr>
              <p:nvPr/>
            </p:nvSpPr>
            <p:spPr>
              <a:xfrm>
                <a:off x="1328652" y="2474317"/>
                <a:ext cx="5604882" cy="523220"/>
              </a:xfrm>
              <a:prstGeom prst="rect">
                <a:avLst/>
              </a:prstGeom>
              <a:blipFill>
                <a:blip r:embed="rId4"/>
                <a:stretch>
                  <a:fillRect t="-12791" b="-32558"/>
                </a:stretch>
              </a:blipFill>
            </p:spPr>
            <p:txBody>
              <a:bodyPr/>
              <a:lstStyle/>
              <a:p>
                <a:r>
                  <a:rPr lang="zh-CN" altLang="en-US">
                    <a:noFill/>
                  </a:rPr>
                  <a:t> </a:t>
                </a:r>
              </a:p>
            </p:txBody>
          </p:sp>
        </mc:Fallback>
      </mc:AlternateContent>
      <p:grpSp>
        <p:nvGrpSpPr>
          <p:cNvPr id="12" name="组合 11"/>
          <p:cNvGrpSpPr/>
          <p:nvPr/>
        </p:nvGrpSpPr>
        <p:grpSpPr>
          <a:xfrm>
            <a:off x="1440036" y="3636869"/>
            <a:ext cx="4923442" cy="1466976"/>
            <a:chOff x="6113518" y="4378002"/>
            <a:chExt cx="4923442" cy="1466976"/>
          </a:xfrm>
        </p:grpSpPr>
        <p:sp>
          <p:nvSpPr>
            <p:cNvPr id="13" name="圆角矩形标注 12"/>
            <p:cNvSpPr/>
            <p:nvPr/>
          </p:nvSpPr>
          <p:spPr>
            <a:xfrm>
              <a:off x="6113518" y="4378002"/>
              <a:ext cx="4830135" cy="1466976"/>
            </a:xfrm>
            <a:prstGeom prst="wedgeRoundRectCallout">
              <a:avLst>
                <a:gd name="adj1" fmla="val 36577"/>
                <a:gd name="adj2" fmla="val -99032"/>
                <a:gd name="adj3" fmla="val 16667"/>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243116" y="4448815"/>
              <a:ext cx="4793844" cy="1277273"/>
            </a:xfrm>
            <a:prstGeom prst="rect">
              <a:avLst/>
            </a:prstGeom>
          </p:spPr>
          <p:txBody>
            <a:bodyPr wrap="square">
              <a:spAutoFit/>
            </a:bodyPr>
            <a:lstStyle/>
            <a:p>
              <a:pPr>
                <a:spcAft>
                  <a:spcPts val="600"/>
                </a:spcAft>
              </a:pPr>
              <a:r>
                <a:rPr lang="en-US" altLang="zh-CN" sz="2400" b="1" dirty="0" smtClean="0">
                  <a:latin typeface="Calibri" panose="020F0502020204030204" pitchFamily="34" charset="0"/>
                  <a:cs typeface="Calibri" panose="020F0502020204030204" pitchFamily="34" charset="0"/>
                </a:rPr>
                <a:t>Refinement</a:t>
              </a:r>
              <a:r>
                <a:rPr lang="en-US" altLang="zh-CN" sz="2400" dirty="0" smtClean="0">
                  <a:latin typeface="Calibri" panose="020F0502020204030204" pitchFamily="34" charset="0"/>
                  <a:cs typeface="Calibri" panose="020F0502020204030204" pitchFamily="34" charset="0"/>
                </a:rPr>
                <a:t>:</a:t>
              </a:r>
            </a:p>
            <a:p>
              <a:r>
                <a:rPr lang="en-US" altLang="zh-CN" sz="2400" dirty="0" smtClean="0"/>
                <a:t>T </a:t>
              </a:r>
              <a:r>
                <a:rPr lang="en-US" altLang="zh-CN" sz="2400" dirty="0" smtClean="0">
                  <a:latin typeface="Calibri" panose="020F0502020204030204" pitchFamily="34" charset="0"/>
                  <a:cs typeface="Calibri" panose="020F0502020204030204" pitchFamily="34" charset="0"/>
                </a:rPr>
                <a:t>has no more observable behaviors (e.g. I/O events by print) than</a:t>
              </a:r>
              <a:r>
                <a:rPr lang="en-US" altLang="zh-CN" sz="2400" dirty="0" smtClean="0"/>
                <a:t> S</a:t>
              </a:r>
              <a:endParaRPr lang="zh-CN" altLang="en-US" sz="2400" dirty="0"/>
            </a:p>
          </p:txBody>
        </p:sp>
      </p:grpSp>
    </p:spTree>
    <p:custDataLst>
      <p:tags r:id="rId1"/>
    </p:custDataLst>
    <p:extLst>
      <p:ext uri="{BB962C8B-B14F-4D97-AF65-F5344CB8AC3E}">
        <p14:creationId xmlns:p14="http://schemas.microsoft.com/office/powerpoint/2010/main" val="2816786435"/>
      </p:ext>
    </p:extLst>
  </p:cSld>
  <p:clrMapOvr>
    <a:masterClrMapping/>
  </p:clrMapOvr>
  <mc:AlternateContent xmlns:mc="http://schemas.openxmlformats.org/markup-compatibility/2006" xmlns:p14="http://schemas.microsoft.com/office/powerpoint/2010/main">
    <mc:Choice Requires="p14">
      <p:transition spd="slow" p14:dur="2000" advTm="15377"/>
    </mc:Choice>
    <mc:Fallback xmlns="">
      <p:transition spd="slow" advTm="1537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254760" y="272765"/>
            <a:ext cx="9789160"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Simulation as Proof </a:t>
            </a:r>
            <a:r>
              <a:rPr lang="en-US" altLang="zh-CN" sz="4000" b="1" dirty="0">
                <a:latin typeface="Calibri Light" panose="020F0302020204030204" pitchFamily="34" charset="0"/>
                <a:cs typeface="Calibri Light" panose="020F0302020204030204" pitchFamily="34" charset="0"/>
              </a:rPr>
              <a:t>T</a:t>
            </a:r>
            <a:r>
              <a:rPr lang="en-US" altLang="zh-CN" sz="4000" b="1" dirty="0" smtClean="0">
                <a:latin typeface="Calibri Light" panose="020F0302020204030204" pitchFamily="34" charset="0"/>
                <a:cs typeface="Calibri Light" panose="020F0302020204030204" pitchFamily="34" charset="0"/>
              </a:rPr>
              <a:t>echnique</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p:sp>
        <p:nvSpPr>
          <p:cNvPr id="5" name="文本框 4"/>
          <p:cNvSpPr txBox="1"/>
          <p:nvPr/>
        </p:nvSpPr>
        <p:spPr>
          <a:xfrm>
            <a:off x="914224" y="1826509"/>
            <a:ext cx="3375602" cy="523220"/>
          </a:xfrm>
          <a:prstGeom prst="rect">
            <a:avLst/>
          </a:prstGeom>
          <a:noFill/>
        </p:spPr>
        <p:txBody>
          <a:bodyPr wrap="square" rtlCol="0">
            <a:spAutoFit/>
          </a:bodyPr>
          <a:lstStyle/>
          <a:p>
            <a:r>
              <a:rPr lang="en-US" altLang="zh-CN" sz="2800" dirty="0" smtClean="0">
                <a:latin typeface="Calibri" panose="020F0502020204030204" pitchFamily="34" charset="0"/>
                <a:cs typeface="Calibri" panose="020F0502020204030204" pitchFamily="34" charset="0"/>
              </a:rPr>
              <a:t>Correct(</a:t>
            </a:r>
            <a:r>
              <a:rPr lang="en-US" altLang="zh-CN" sz="2800" b="1" dirty="0" smtClean="0">
                <a:solidFill>
                  <a:srgbClr val="C00000"/>
                </a:solidFill>
              </a:rPr>
              <a:t>Comp</a:t>
            </a:r>
            <a:r>
              <a:rPr lang="en-US" altLang="zh-CN" sz="2800" dirty="0" smtClean="0">
                <a:latin typeface="Calibri" panose="020F0502020204030204" pitchFamily="34" charset="0"/>
                <a:cs typeface="Calibri" panose="020F0502020204030204" pitchFamily="34" charset="0"/>
              </a:rPr>
              <a:t>)</a:t>
            </a:r>
            <a:r>
              <a:rPr lang="zh-CN" altLang="en-US" sz="2400" dirty="0" smtClean="0">
                <a:latin typeface="Calibri" panose="020F0502020204030204" pitchFamily="34" charset="0"/>
                <a:cs typeface="Calibri" panose="020F0502020204030204" pitchFamily="34" charset="0"/>
              </a:rPr>
              <a:t>：</a:t>
            </a:r>
            <a:endParaRPr lang="zh-CN" altLang="en-US" sz="2400" dirty="0">
              <a:latin typeface="Calibri" panose="020F0502020204030204" pitchFamily="34" charset="0"/>
              <a:cs typeface="Calibri" panose="020F0502020204030204" pitchFamily="34" charset="0"/>
            </a:endParaRPr>
          </a:p>
        </p:txBody>
      </p:sp>
      <p:sp>
        <p:nvSpPr>
          <p:cNvPr id="6" name="流程图: 文档 5"/>
          <p:cNvSpPr/>
          <p:nvPr/>
        </p:nvSpPr>
        <p:spPr>
          <a:xfrm>
            <a:off x="9139486" y="2146840"/>
            <a:ext cx="1399181" cy="1008622"/>
          </a:xfrm>
          <a:prstGeom prst="flowChartDocumen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3600" b="1" dirty="0" smtClean="0">
                <a:solidFill>
                  <a:schemeClr val="bg1"/>
                </a:solidFill>
                <a:latin typeface="+mn-ea"/>
              </a:rPr>
              <a:t>S</a:t>
            </a:r>
            <a:endParaRPr lang="zh-CN" altLang="en-US" sz="3600" b="1" dirty="0">
              <a:solidFill>
                <a:schemeClr val="bg1"/>
              </a:solidFill>
              <a:latin typeface="+mn-ea"/>
            </a:endParaRPr>
          </a:p>
        </p:txBody>
      </p:sp>
      <p:sp>
        <p:nvSpPr>
          <p:cNvPr id="7" name="流程图: 文档 6"/>
          <p:cNvSpPr/>
          <p:nvPr/>
        </p:nvSpPr>
        <p:spPr>
          <a:xfrm>
            <a:off x="9139486" y="4797143"/>
            <a:ext cx="1399181" cy="1005662"/>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3600" b="1" dirty="0" smtClean="0">
                <a:solidFill>
                  <a:schemeClr val="bg1"/>
                </a:solidFill>
                <a:latin typeface="+mn-ea"/>
              </a:rPr>
              <a:t>T</a:t>
            </a:r>
            <a:endParaRPr lang="zh-CN" altLang="en-US" sz="3600" b="1" dirty="0">
              <a:solidFill>
                <a:schemeClr val="bg1"/>
              </a:solidFill>
              <a:latin typeface="+mn-ea"/>
            </a:endParaRPr>
          </a:p>
        </p:txBody>
      </p:sp>
      <p:grpSp>
        <p:nvGrpSpPr>
          <p:cNvPr id="8" name="组合 7"/>
          <p:cNvGrpSpPr/>
          <p:nvPr/>
        </p:nvGrpSpPr>
        <p:grpSpPr>
          <a:xfrm>
            <a:off x="720831" y="4584113"/>
            <a:ext cx="993765" cy="1966269"/>
            <a:chOff x="1062572" y="4192923"/>
            <a:chExt cx="993765" cy="1966269"/>
          </a:xfrm>
        </p:grpSpPr>
        <p:grpSp>
          <p:nvGrpSpPr>
            <p:cNvPr id="9" name="组合 8"/>
            <p:cNvGrpSpPr/>
            <p:nvPr/>
          </p:nvGrpSpPr>
          <p:grpSpPr>
            <a:xfrm>
              <a:off x="1560688" y="4368804"/>
              <a:ext cx="495649" cy="1625596"/>
              <a:chOff x="1930128" y="4368804"/>
              <a:chExt cx="495649" cy="1625596"/>
            </a:xfrm>
          </p:grpSpPr>
          <p:sp>
            <p:nvSpPr>
              <p:cNvPr id="12" name="椭圆 11"/>
              <p:cNvSpPr/>
              <p:nvPr/>
            </p:nvSpPr>
            <p:spPr>
              <a:xfrm>
                <a:off x="1930400" y="4368804"/>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930400" y="586232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1930128" y="4500884"/>
                <a:ext cx="495649" cy="1370672"/>
                <a:chOff x="1930128" y="4500884"/>
                <a:chExt cx="495649" cy="1370672"/>
              </a:xfrm>
            </p:grpSpPr>
            <p:cxnSp>
              <p:nvCxnSpPr>
                <p:cNvPr id="15" name="直接连接符 14"/>
                <p:cNvCxnSpPr>
                  <a:stCxn id="12" idx="4"/>
                </p:cNvCxnSpPr>
                <p:nvPr/>
              </p:nvCxnSpPr>
              <p:spPr>
                <a:xfrm>
                  <a:off x="1996440" y="4500884"/>
                  <a:ext cx="0" cy="1370672"/>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矩形 15"/>
                    <p:cNvSpPr/>
                    <p:nvPr/>
                  </p:nvSpPr>
                  <p:spPr>
                    <a:xfrm>
                      <a:off x="1930128" y="4969633"/>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C00000"/>
                                </a:solidFill>
                                <a:latin typeface="Cambria Math" panose="02040503050406030204" pitchFamily="18" charset="0"/>
                                <a:ea typeface="Cambria Math" panose="02040503050406030204" pitchFamily="18" charset="0"/>
                              </a:rPr>
                              <m:t>≼</m:t>
                            </m:r>
                          </m:oMath>
                        </m:oMathPara>
                      </a14:m>
                      <a:endParaRPr lang="zh-CN" altLang="en-US" sz="2400" dirty="0">
                        <a:solidFill>
                          <a:srgbClr val="C00000"/>
                        </a:solidFill>
                      </a:endParaRPr>
                    </a:p>
                  </p:txBody>
                </p:sp>
              </mc:Choice>
              <mc:Fallback xmlns="">
                <p:sp>
                  <p:nvSpPr>
                    <p:cNvPr id="16" name="矩形 15"/>
                    <p:cNvSpPr>
                      <a:spLocks noRot="1" noChangeAspect="1" noMove="1" noResize="1" noEditPoints="1" noAdjustHandles="1" noChangeArrowheads="1" noChangeShapeType="1" noTextEdit="1"/>
                    </p:cNvSpPr>
                    <p:nvPr/>
                  </p:nvSpPr>
                  <p:spPr>
                    <a:xfrm>
                      <a:off x="1930128" y="4969633"/>
                      <a:ext cx="495649" cy="461665"/>
                    </a:xfrm>
                    <a:prstGeom prst="rect">
                      <a:avLst/>
                    </a:prstGeom>
                    <a:blipFill>
                      <a:blip r:embed="rId4"/>
                      <a:stretch>
                        <a:fillRect b="-1316"/>
                      </a:stretch>
                    </a:blipFill>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10" name="文本框 9"/>
                <p:cNvSpPr txBox="1"/>
                <p:nvPr/>
              </p:nvSpPr>
              <p:spPr>
                <a:xfrm>
                  <a:off x="1081044" y="5697527"/>
                  <a:ext cx="33213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altLang="zh-CN" sz="2400" dirty="0"/>
                          <m:t>T</m:t>
                        </m:r>
                      </m:oMath>
                    </m:oMathPara>
                  </a14:m>
                  <a:endParaRPr lang="zh-CN" altLang="en-US" sz="2400" dirty="0"/>
                </a:p>
              </p:txBody>
            </p:sp>
          </mc:Choice>
          <mc:Fallback xmlns="">
            <p:sp>
              <p:nvSpPr>
                <p:cNvPr id="23" name="文本框 22"/>
                <p:cNvSpPr txBox="1">
                  <a:spLocks noRot="1" noChangeAspect="1" noMove="1" noResize="1" noEditPoints="1" noAdjustHandles="1" noChangeArrowheads="1" noChangeShapeType="1" noTextEdit="1"/>
                </p:cNvSpPr>
                <p:nvPr/>
              </p:nvSpPr>
              <p:spPr>
                <a:xfrm>
                  <a:off x="1081044" y="5697527"/>
                  <a:ext cx="332137" cy="461665"/>
                </a:xfrm>
                <a:prstGeom prst="rect">
                  <a:avLst/>
                </a:prstGeom>
                <a:blipFill>
                  <a:blip r:embed="rId12"/>
                  <a:stretch>
                    <a:fillRect l="-3636" r="-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1062572" y="4192923"/>
                  <a:ext cx="3690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altLang="zh-CN" sz="2400" dirty="0"/>
                          <m:t>S</m:t>
                        </m:r>
                      </m:oMath>
                    </m:oMathPara>
                  </a14:m>
                  <a:endParaRPr lang="zh-CN" altLang="en-US" sz="2400" b="1" dirty="0"/>
                </a:p>
              </p:txBody>
            </p:sp>
          </mc:Choice>
          <mc:Fallback xmlns="">
            <p:sp>
              <p:nvSpPr>
                <p:cNvPr id="24" name="文本框 23"/>
                <p:cNvSpPr txBox="1">
                  <a:spLocks noRot="1" noChangeAspect="1" noMove="1" noResize="1" noEditPoints="1" noAdjustHandles="1" noChangeArrowheads="1" noChangeShapeType="1" noTextEdit="1"/>
                </p:cNvSpPr>
                <p:nvPr/>
              </p:nvSpPr>
              <p:spPr>
                <a:xfrm>
                  <a:off x="1062572" y="4192923"/>
                  <a:ext cx="369083" cy="461665"/>
                </a:xfrm>
                <a:prstGeom prst="rect">
                  <a:avLst/>
                </a:prstGeom>
                <a:blipFill>
                  <a:blip r:embed="rId13"/>
                  <a:stretch>
                    <a:fillRect l="-1639" r="-1639"/>
                  </a:stretch>
                </a:blipFill>
              </p:spPr>
              <p:txBody>
                <a:bodyPr/>
                <a:lstStyle/>
                <a:p>
                  <a:r>
                    <a:rPr lang="zh-CN" altLang="en-US">
                      <a:noFill/>
                    </a:rPr>
                    <a:t> </a:t>
                  </a:r>
                </a:p>
              </p:txBody>
            </p:sp>
          </mc:Fallback>
        </mc:AlternateContent>
      </p:grpSp>
      <p:cxnSp>
        <p:nvCxnSpPr>
          <p:cNvPr id="17" name="直接箭头连接符 16"/>
          <p:cNvCxnSpPr/>
          <p:nvPr/>
        </p:nvCxnSpPr>
        <p:spPr>
          <a:xfrm>
            <a:off x="1411399" y="6318164"/>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1411398" y="4549135"/>
            <a:ext cx="1614748" cy="369332"/>
            <a:chOff x="2141051" y="4259541"/>
            <a:chExt cx="1614748" cy="369332"/>
          </a:xfrm>
        </p:grpSpPr>
        <p:cxnSp>
          <p:nvCxnSpPr>
            <p:cNvPr id="19" name="直接箭头连接符 18"/>
            <p:cNvCxnSpPr/>
            <p:nvPr/>
          </p:nvCxnSpPr>
          <p:spPr>
            <a:xfrm>
              <a:off x="2141051" y="4536440"/>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427665" y="4259541"/>
              <a:ext cx="328134" cy="369332"/>
            </a:xfrm>
            <a:prstGeom prst="rect">
              <a:avLst/>
            </a:prstGeom>
            <a:noFill/>
          </p:spPr>
          <p:txBody>
            <a:bodyPr wrap="square" rtlCol="0">
              <a:spAutoFit/>
            </a:bodyPr>
            <a:lstStyle/>
            <a:p>
              <a:r>
                <a:rPr lang="en-US" altLang="zh-CN" b="1" dirty="0" smtClean="0"/>
                <a:t>*</a:t>
              </a:r>
              <a:endParaRPr lang="zh-CN" altLang="en-US" b="1" dirty="0"/>
            </a:p>
          </p:txBody>
        </p:sp>
      </p:grpSp>
      <p:sp>
        <p:nvSpPr>
          <p:cNvPr id="21" name="椭圆 20"/>
          <p:cNvSpPr/>
          <p:nvPr/>
        </p:nvSpPr>
        <p:spPr>
          <a:xfrm>
            <a:off x="2922453" y="625351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2922453" y="4759991"/>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2922453" y="4892071"/>
            <a:ext cx="495649" cy="1361439"/>
            <a:chOff x="3689050" y="4500881"/>
            <a:chExt cx="495649" cy="1361439"/>
          </a:xfrm>
        </p:grpSpPr>
        <p:cxnSp>
          <p:nvCxnSpPr>
            <p:cNvPr id="24" name="直接连接符 23"/>
            <p:cNvCxnSpPr>
              <a:stCxn id="22" idx="4"/>
              <a:endCxn id="21" idx="0"/>
            </p:cNvCxnSpPr>
            <p:nvPr/>
          </p:nvCxnSpPr>
          <p:spPr>
            <a:xfrm>
              <a:off x="3755090" y="4500881"/>
              <a:ext cx="0" cy="1361439"/>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矩形 24"/>
                <p:cNvSpPr/>
                <p:nvPr/>
              </p:nvSpPr>
              <p:spPr>
                <a:xfrm>
                  <a:off x="3689050" y="4969634"/>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C00000"/>
                            </a:solidFill>
                            <a:latin typeface="Cambria Math" panose="02040503050406030204" pitchFamily="18" charset="0"/>
                            <a:ea typeface="Cambria Math" panose="02040503050406030204" pitchFamily="18" charset="0"/>
                          </a:rPr>
                          <m:t>≼</m:t>
                        </m:r>
                      </m:oMath>
                    </m:oMathPara>
                  </a14:m>
                  <a:endParaRPr lang="zh-CN" altLang="en-US" sz="2400" dirty="0">
                    <a:solidFill>
                      <a:srgbClr val="C00000"/>
                    </a:solidFill>
                  </a:endParaRPr>
                </a:p>
              </p:txBody>
            </p:sp>
          </mc:Choice>
          <mc:Fallback xmlns="">
            <p:sp>
              <p:nvSpPr>
                <p:cNvPr id="25" name="矩形 24"/>
                <p:cNvSpPr>
                  <a:spLocks noRot="1" noChangeAspect="1" noMove="1" noResize="1" noEditPoints="1" noAdjustHandles="1" noChangeArrowheads="1" noChangeShapeType="1" noTextEdit="1"/>
                </p:cNvSpPr>
                <p:nvPr/>
              </p:nvSpPr>
              <p:spPr>
                <a:xfrm>
                  <a:off x="3689050" y="4969634"/>
                  <a:ext cx="495649" cy="461665"/>
                </a:xfrm>
                <a:prstGeom prst="rect">
                  <a:avLst/>
                </a:prstGeom>
                <a:blipFill>
                  <a:blip r:embed="rId14"/>
                  <a:stretch>
                    <a:fillRect b="-1316"/>
                  </a:stretch>
                </a:blipFill>
              </p:spPr>
              <p:txBody>
                <a:bodyPr/>
                <a:lstStyle/>
                <a:p>
                  <a:r>
                    <a:rPr lang="zh-CN" altLang="en-US">
                      <a:noFill/>
                    </a:rPr>
                    <a:t> </a:t>
                  </a:r>
                </a:p>
              </p:txBody>
            </p:sp>
          </mc:Fallback>
        </mc:AlternateContent>
      </p:grpSp>
      <p:sp>
        <p:nvSpPr>
          <p:cNvPr id="26" name="椭圆 25"/>
          <p:cNvSpPr/>
          <p:nvPr/>
        </p:nvSpPr>
        <p:spPr>
          <a:xfrm>
            <a:off x="4625960" y="625351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4625960" y="4756883"/>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4627890" y="4899096"/>
            <a:ext cx="495649" cy="1354414"/>
            <a:chOff x="3689050" y="4500881"/>
            <a:chExt cx="495649" cy="1354414"/>
          </a:xfrm>
        </p:grpSpPr>
        <p:cxnSp>
          <p:nvCxnSpPr>
            <p:cNvPr id="29" name="直接连接符 28"/>
            <p:cNvCxnSpPr>
              <a:endCxn id="26" idx="0"/>
            </p:cNvCxnSpPr>
            <p:nvPr/>
          </p:nvCxnSpPr>
          <p:spPr>
            <a:xfrm flipH="1">
              <a:off x="3753160" y="4500881"/>
              <a:ext cx="1930" cy="1354414"/>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矩形 29"/>
                <p:cNvSpPr/>
                <p:nvPr/>
              </p:nvSpPr>
              <p:spPr>
                <a:xfrm>
                  <a:off x="3689050" y="4969634"/>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C00000"/>
                            </a:solidFill>
                            <a:latin typeface="Cambria Math" panose="02040503050406030204" pitchFamily="18" charset="0"/>
                            <a:ea typeface="Cambria Math" panose="02040503050406030204" pitchFamily="18" charset="0"/>
                          </a:rPr>
                          <m:t>≼</m:t>
                        </m:r>
                      </m:oMath>
                    </m:oMathPara>
                  </a14:m>
                  <a:endParaRPr lang="zh-CN" altLang="en-US" sz="2400" dirty="0">
                    <a:solidFill>
                      <a:srgbClr val="C00000"/>
                    </a:solidFill>
                  </a:endParaRPr>
                </a:p>
              </p:txBody>
            </p:sp>
          </mc:Choice>
          <mc:Fallback xmlns="">
            <p:sp>
              <p:nvSpPr>
                <p:cNvPr id="30" name="矩形 29"/>
                <p:cNvSpPr>
                  <a:spLocks noRot="1" noChangeAspect="1" noMove="1" noResize="1" noEditPoints="1" noAdjustHandles="1" noChangeArrowheads="1" noChangeShapeType="1" noTextEdit="1"/>
                </p:cNvSpPr>
                <p:nvPr/>
              </p:nvSpPr>
              <p:spPr>
                <a:xfrm>
                  <a:off x="3689050" y="4969634"/>
                  <a:ext cx="495649" cy="461665"/>
                </a:xfrm>
                <a:prstGeom prst="rect">
                  <a:avLst/>
                </a:prstGeom>
                <a:blipFill>
                  <a:blip r:embed="rId15"/>
                  <a:stretch>
                    <a:fillRect b="-2667"/>
                  </a:stretch>
                </a:blipFill>
              </p:spPr>
              <p:txBody>
                <a:bodyPr/>
                <a:lstStyle/>
                <a:p>
                  <a:r>
                    <a:rPr lang="zh-CN" altLang="en-US">
                      <a:noFill/>
                    </a:rPr>
                    <a:t> </a:t>
                  </a:r>
                </a:p>
              </p:txBody>
            </p:sp>
          </mc:Fallback>
        </mc:AlternateContent>
      </p:grpSp>
      <p:grpSp>
        <p:nvGrpSpPr>
          <p:cNvPr id="31" name="组合 30"/>
          <p:cNvGrpSpPr/>
          <p:nvPr/>
        </p:nvGrpSpPr>
        <p:grpSpPr>
          <a:xfrm>
            <a:off x="9325230" y="3387842"/>
            <a:ext cx="1018227" cy="1176920"/>
            <a:chOff x="6293152" y="3007153"/>
            <a:chExt cx="1018227" cy="1176920"/>
          </a:xfrm>
        </p:grpSpPr>
        <p:sp>
          <p:nvSpPr>
            <p:cNvPr id="32" name="右箭头 31"/>
            <p:cNvSpPr/>
            <p:nvPr/>
          </p:nvSpPr>
          <p:spPr>
            <a:xfrm rot="5400000">
              <a:off x="6218538" y="3423585"/>
              <a:ext cx="1176920" cy="344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6293152" y="3312480"/>
              <a:ext cx="1018227" cy="461665"/>
            </a:xfrm>
            <a:prstGeom prst="rect">
              <a:avLst/>
            </a:prstGeom>
            <a:solidFill>
              <a:srgbClr val="FFFF00"/>
            </a:solidFill>
          </p:spPr>
          <p:txBody>
            <a:bodyPr wrap="none">
              <a:spAutoFit/>
            </a:bodyPr>
            <a:lstStyle/>
            <a:p>
              <a:r>
                <a:rPr lang="en-US" altLang="zh-CN" sz="2400" b="1" dirty="0" smtClean="0">
                  <a:solidFill>
                    <a:srgbClr val="C00000"/>
                  </a:solidFill>
                </a:rPr>
                <a:t>Comp</a:t>
              </a:r>
              <a:endParaRPr lang="zh-CN" altLang="en-US" sz="2400" dirty="0">
                <a:solidFill>
                  <a:srgbClr val="C00000"/>
                </a:solidFill>
              </a:endParaRPr>
            </a:p>
          </p:txBody>
        </p:sp>
      </p:grpSp>
      <mc:AlternateContent xmlns:mc="http://schemas.openxmlformats.org/markup-compatibility/2006" xmlns:a14="http://schemas.microsoft.com/office/drawing/2010/main">
        <mc:Choice Requires="a14">
          <p:sp>
            <p:nvSpPr>
              <p:cNvPr id="34" name="矩形 33"/>
              <p:cNvSpPr/>
              <p:nvPr/>
            </p:nvSpPr>
            <p:spPr>
              <a:xfrm>
                <a:off x="3455431" y="3266680"/>
                <a:ext cx="1013419" cy="523220"/>
              </a:xfrm>
              <a:prstGeom prst="rect">
                <a:avLst/>
              </a:prstGeom>
              <a:solidFill>
                <a:schemeClr val="accent2">
                  <a:lumMod val="20000"/>
                  <a:lumOff val="80000"/>
                </a:schemeClr>
              </a:solidFill>
            </p:spPr>
            <p:txBody>
              <a:bodyPr wrap="none">
                <a:spAutoFit/>
              </a:bodyPr>
              <a:lstStyle/>
              <a:p>
                <a:r>
                  <a:rPr lang="en-US" altLang="zh-CN" sz="2800" dirty="0" smtClean="0"/>
                  <a:t>T </a:t>
                </a:r>
                <a14:m>
                  <m:oMath xmlns:m="http://schemas.openxmlformats.org/officeDocument/2006/math">
                    <m:r>
                      <a:rPr lang="en-US" altLang="zh-CN" sz="2800" b="0" i="1" smtClean="0">
                        <a:solidFill>
                          <a:srgbClr val="C00000"/>
                        </a:solidFill>
                        <a:latin typeface="Cambria Math" panose="02040503050406030204" pitchFamily="18" charset="0"/>
                        <a:ea typeface="Cambria Math" panose="02040503050406030204" pitchFamily="18" charset="0"/>
                      </a:rPr>
                      <m:t>≼</m:t>
                    </m:r>
                  </m:oMath>
                </a14:m>
                <a:r>
                  <a:rPr lang="en-US" altLang="zh-CN" sz="2800" dirty="0" smtClean="0"/>
                  <a:t> </a:t>
                </a:r>
                <a:r>
                  <a:rPr lang="en-US" altLang="zh-CN" sz="2800" dirty="0"/>
                  <a:t>S</a:t>
                </a:r>
                <a:endParaRPr lang="zh-CN" altLang="en-US" sz="2800" dirty="0"/>
              </a:p>
            </p:txBody>
          </p:sp>
        </mc:Choice>
        <mc:Fallback xmlns="">
          <p:sp>
            <p:nvSpPr>
              <p:cNvPr id="34" name="矩形 33"/>
              <p:cNvSpPr>
                <a:spLocks noRot="1" noChangeAspect="1" noMove="1" noResize="1" noEditPoints="1" noAdjustHandles="1" noChangeArrowheads="1" noChangeShapeType="1" noTextEdit="1"/>
              </p:cNvSpPr>
              <p:nvPr/>
            </p:nvSpPr>
            <p:spPr>
              <a:xfrm>
                <a:off x="3455431" y="3266680"/>
                <a:ext cx="1013419" cy="523220"/>
              </a:xfrm>
              <a:prstGeom prst="rect">
                <a:avLst/>
              </a:prstGeom>
              <a:blipFill>
                <a:blip r:embed="rId16"/>
                <a:stretch>
                  <a:fillRect l="-12651" t="-12791" r="-11446" b="-31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矩形 34"/>
              <p:cNvSpPr/>
              <p:nvPr/>
            </p:nvSpPr>
            <p:spPr>
              <a:xfrm>
                <a:off x="4570450" y="3274082"/>
                <a:ext cx="1539204" cy="523220"/>
              </a:xfrm>
              <a:prstGeom prst="rect">
                <a:avLst/>
              </a:prstGeom>
            </p:spPr>
            <p:txBody>
              <a:bodyPr wrap="none">
                <a:spAutoFit/>
              </a:bodyPr>
              <a:lstStyle/>
              <a:p>
                <a14:m>
                  <m:oMath xmlns:m="http://schemas.openxmlformats.org/officeDocument/2006/math">
                    <m:r>
                      <a:rPr lang="en-US" altLang="zh-CN" sz="2800" b="0" i="1" smtClean="0">
                        <a:solidFill>
                          <a:schemeClr val="tx1"/>
                        </a:solidFill>
                        <a:latin typeface="Cambria Math" panose="02040503050406030204" pitchFamily="18" charset="0"/>
                      </a:rPr>
                      <m:t>⟹</m:t>
                    </m:r>
                  </m:oMath>
                </a14:m>
                <a:r>
                  <a:rPr lang="zh-CN" altLang="en-US" sz="2800" dirty="0" smtClean="0">
                    <a:solidFill>
                      <a:schemeClr val="tx1"/>
                    </a:solidFill>
                  </a:rPr>
                  <a:t> </a:t>
                </a:r>
                <a:r>
                  <a:rPr lang="en-US" altLang="zh-CN" sz="2800" dirty="0" smtClean="0">
                    <a:solidFill>
                      <a:schemeClr val="tx1"/>
                    </a:solidFill>
                  </a:rPr>
                  <a:t>T</a:t>
                </a:r>
                <a:r>
                  <a:rPr lang="en-US" altLang="zh-CN" sz="2800" dirty="0" smtClean="0">
                    <a:solidFill>
                      <a:srgbClr val="FF0000"/>
                    </a:solidFill>
                  </a:rPr>
                  <a:t> </a:t>
                </a:r>
                <a14:m>
                  <m:oMath xmlns:m="http://schemas.openxmlformats.org/officeDocument/2006/math">
                    <m:r>
                      <a:rPr lang="en-US" altLang="zh-CN" sz="2800" b="0" i="1" smtClean="0">
                        <a:solidFill>
                          <a:srgbClr val="FF0000"/>
                        </a:solidFill>
                        <a:latin typeface="Cambria Math" panose="02040503050406030204" pitchFamily="18" charset="0"/>
                      </a:rPr>
                      <m:t>⊆</m:t>
                    </m:r>
                  </m:oMath>
                </a14:m>
                <a:r>
                  <a:rPr lang="zh-CN" altLang="en-US" sz="2800" dirty="0" smtClean="0">
                    <a:solidFill>
                      <a:srgbClr val="FF0000"/>
                    </a:solidFill>
                  </a:rPr>
                  <a:t> </a:t>
                </a:r>
                <a:r>
                  <a:rPr lang="en-US" altLang="zh-CN" sz="2800" dirty="0" smtClean="0"/>
                  <a:t>S</a:t>
                </a:r>
                <a:endParaRPr lang="zh-CN" altLang="en-US" sz="2800" dirty="0"/>
              </a:p>
            </p:txBody>
          </p:sp>
        </mc:Choice>
        <mc:Fallback xmlns="">
          <p:sp>
            <p:nvSpPr>
              <p:cNvPr id="35" name="矩形 34"/>
              <p:cNvSpPr>
                <a:spLocks noRot="1" noChangeAspect="1" noMove="1" noResize="1" noEditPoints="1" noAdjustHandles="1" noChangeArrowheads="1" noChangeShapeType="1" noTextEdit="1"/>
              </p:cNvSpPr>
              <p:nvPr/>
            </p:nvSpPr>
            <p:spPr>
              <a:xfrm>
                <a:off x="4570450" y="3274082"/>
                <a:ext cx="1539204" cy="523220"/>
              </a:xfrm>
              <a:prstGeom prst="rect">
                <a:avLst/>
              </a:prstGeom>
              <a:blipFill>
                <a:blip r:embed="rId17"/>
                <a:stretch>
                  <a:fillRect t="-11628" r="-7143" b="-31395"/>
                </a:stretch>
              </a:blipFill>
            </p:spPr>
            <p:txBody>
              <a:bodyPr/>
              <a:lstStyle/>
              <a:p>
                <a:r>
                  <a:rPr lang="zh-CN" altLang="en-US">
                    <a:noFill/>
                  </a:rPr>
                  <a:t> </a:t>
                </a:r>
              </a:p>
            </p:txBody>
          </p:sp>
        </mc:Fallback>
      </mc:AlternateContent>
      <p:grpSp>
        <p:nvGrpSpPr>
          <p:cNvPr id="36" name="组合 35"/>
          <p:cNvGrpSpPr/>
          <p:nvPr/>
        </p:nvGrpSpPr>
        <p:grpSpPr>
          <a:xfrm>
            <a:off x="1411398" y="3810940"/>
            <a:ext cx="1847845" cy="573921"/>
            <a:chOff x="6216256" y="4748029"/>
            <a:chExt cx="1847845" cy="621337"/>
          </a:xfrm>
        </p:grpSpPr>
        <p:sp>
          <p:nvSpPr>
            <p:cNvPr id="37" name="圆角矩形标注 36"/>
            <p:cNvSpPr/>
            <p:nvPr/>
          </p:nvSpPr>
          <p:spPr>
            <a:xfrm>
              <a:off x="6216256" y="4748029"/>
              <a:ext cx="1664597" cy="621337"/>
            </a:xfrm>
            <a:prstGeom prst="wedgeRoundRectCallout">
              <a:avLst>
                <a:gd name="adj1" fmla="val 92349"/>
                <a:gd name="adj2" fmla="val -65513"/>
                <a:gd name="adj3" fmla="val 16667"/>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291505" y="4796936"/>
              <a:ext cx="1772596" cy="499806"/>
            </a:xfrm>
            <a:prstGeom prst="rect">
              <a:avLst/>
            </a:prstGeom>
          </p:spPr>
          <p:txBody>
            <a:bodyPr wrap="square">
              <a:spAutoFit/>
            </a:bodyPr>
            <a:lstStyle/>
            <a:p>
              <a:r>
                <a:rPr lang="en-US" altLang="zh-CN" sz="2400" dirty="0" smtClean="0">
                  <a:latin typeface="Calibri" panose="020F0502020204030204" pitchFamily="34" charset="0"/>
                  <a:cs typeface="Calibri" panose="020F0502020204030204" pitchFamily="34" charset="0"/>
                </a:rPr>
                <a:t>Simulation</a:t>
              </a:r>
              <a:endParaRPr lang="zh-CN" altLang="en-US" sz="2400" dirty="0">
                <a:latin typeface="Calibri" panose="020F0502020204030204" pitchFamily="34" charset="0"/>
                <a:cs typeface="Calibri" panose="020F0502020204030204" pitchFamily="34" charset="0"/>
              </a:endParaRPr>
            </a:p>
          </p:txBody>
        </p:sp>
      </p:grpSp>
      <p:grpSp>
        <p:nvGrpSpPr>
          <p:cNvPr id="39" name="组合 38"/>
          <p:cNvGrpSpPr/>
          <p:nvPr/>
        </p:nvGrpSpPr>
        <p:grpSpPr>
          <a:xfrm>
            <a:off x="3114906" y="5880274"/>
            <a:ext cx="1432209" cy="461665"/>
            <a:chOff x="3114906" y="5880274"/>
            <a:chExt cx="1432209" cy="461665"/>
          </a:xfrm>
        </p:grpSpPr>
        <p:cxnSp>
          <p:nvCxnSpPr>
            <p:cNvPr id="40" name="直接箭头连接符 39"/>
            <p:cNvCxnSpPr/>
            <p:nvPr/>
          </p:nvCxnSpPr>
          <p:spPr>
            <a:xfrm>
              <a:off x="3114906" y="6318164"/>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文本框 40"/>
                <p:cNvSpPr txBox="1"/>
                <p:nvPr/>
              </p:nvSpPr>
              <p:spPr>
                <a:xfrm>
                  <a:off x="3449296" y="5880274"/>
                  <a:ext cx="758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𝑒</m:t>
                        </m:r>
                      </m:oMath>
                    </m:oMathPara>
                  </a14:m>
                  <a:endParaRPr lang="zh-CN" altLang="en-US" sz="2400" dirty="0">
                    <a:solidFill>
                      <a:schemeClr val="tx1"/>
                    </a:solidFill>
                  </a:endParaRPr>
                </a:p>
              </p:txBody>
            </p:sp>
          </mc:Choice>
          <mc:Fallback xmlns="">
            <p:sp>
              <p:nvSpPr>
                <p:cNvPr id="41" name="文本框 40"/>
                <p:cNvSpPr txBox="1">
                  <a:spLocks noRot="1" noChangeAspect="1" noMove="1" noResize="1" noEditPoints="1" noAdjustHandles="1" noChangeArrowheads="1" noChangeShapeType="1" noTextEdit="1"/>
                </p:cNvSpPr>
                <p:nvPr/>
              </p:nvSpPr>
              <p:spPr>
                <a:xfrm>
                  <a:off x="3449296" y="5880274"/>
                  <a:ext cx="758161" cy="461665"/>
                </a:xfrm>
                <a:prstGeom prst="rect">
                  <a:avLst/>
                </a:prstGeom>
                <a:blipFill>
                  <a:blip r:embed="rId18"/>
                  <a:stretch>
                    <a:fillRect/>
                  </a:stretch>
                </a:blipFill>
              </p:spPr>
              <p:txBody>
                <a:bodyPr/>
                <a:lstStyle/>
                <a:p>
                  <a:r>
                    <a:rPr lang="zh-CN" altLang="en-US">
                      <a:noFill/>
                    </a:rPr>
                    <a:t> </a:t>
                  </a:r>
                </a:p>
              </p:txBody>
            </p:sp>
          </mc:Fallback>
        </mc:AlternateContent>
      </p:grpSp>
      <p:grpSp>
        <p:nvGrpSpPr>
          <p:cNvPr id="42" name="组合 41"/>
          <p:cNvGrpSpPr/>
          <p:nvPr/>
        </p:nvGrpSpPr>
        <p:grpSpPr>
          <a:xfrm>
            <a:off x="3115310" y="4391045"/>
            <a:ext cx="1432209" cy="461665"/>
            <a:chOff x="3115310" y="4391045"/>
            <a:chExt cx="1432209" cy="461665"/>
          </a:xfrm>
        </p:grpSpPr>
        <p:cxnSp>
          <p:nvCxnSpPr>
            <p:cNvPr id="43" name="直接箭头连接符 42"/>
            <p:cNvCxnSpPr/>
            <p:nvPr/>
          </p:nvCxnSpPr>
          <p:spPr>
            <a:xfrm>
              <a:off x="3115310" y="4822923"/>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文本框 43"/>
                <p:cNvSpPr txBox="1"/>
                <p:nvPr/>
              </p:nvSpPr>
              <p:spPr>
                <a:xfrm>
                  <a:off x="3461166" y="4391045"/>
                  <a:ext cx="758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𝑒</m:t>
                        </m:r>
                      </m:oMath>
                    </m:oMathPara>
                  </a14:m>
                  <a:endParaRPr lang="zh-CN" altLang="en-US" sz="2400" dirty="0">
                    <a:solidFill>
                      <a:schemeClr val="tx1"/>
                    </a:solidFill>
                  </a:endParaRPr>
                </a:p>
              </p:txBody>
            </p:sp>
          </mc:Choice>
          <mc:Fallback xmlns="">
            <p:sp>
              <p:nvSpPr>
                <p:cNvPr id="44" name="文本框 43"/>
                <p:cNvSpPr txBox="1">
                  <a:spLocks noRot="1" noChangeAspect="1" noMove="1" noResize="1" noEditPoints="1" noAdjustHandles="1" noChangeArrowheads="1" noChangeShapeType="1" noTextEdit="1"/>
                </p:cNvSpPr>
                <p:nvPr/>
              </p:nvSpPr>
              <p:spPr>
                <a:xfrm>
                  <a:off x="3461166" y="4391045"/>
                  <a:ext cx="758161" cy="461665"/>
                </a:xfrm>
                <a:prstGeom prst="rect">
                  <a:avLst/>
                </a:prstGeom>
                <a:blipFill>
                  <a:blip r:embed="rId19"/>
                  <a:stretch>
                    <a:fillRect/>
                  </a:stretch>
                </a:blipFill>
              </p:spPr>
              <p:txBody>
                <a:bodyPr/>
                <a:lstStyle/>
                <a:p>
                  <a:r>
                    <a:rPr lang="zh-CN" altLang="en-US">
                      <a:noFill/>
                    </a:rPr>
                    <a:t> </a:t>
                  </a:r>
                </a:p>
              </p:txBody>
            </p:sp>
          </mc:Fallback>
        </mc:AlternateContent>
      </p:grpSp>
      <p:grpSp>
        <p:nvGrpSpPr>
          <p:cNvPr id="45" name="组合 44"/>
          <p:cNvGrpSpPr/>
          <p:nvPr/>
        </p:nvGrpSpPr>
        <p:grpSpPr>
          <a:xfrm>
            <a:off x="5197665" y="5573841"/>
            <a:ext cx="2629049" cy="573921"/>
            <a:chOff x="6216256" y="4748029"/>
            <a:chExt cx="2629049" cy="621337"/>
          </a:xfrm>
        </p:grpSpPr>
        <p:sp>
          <p:nvSpPr>
            <p:cNvPr id="46" name="圆角矩形标注 45"/>
            <p:cNvSpPr/>
            <p:nvPr/>
          </p:nvSpPr>
          <p:spPr>
            <a:xfrm>
              <a:off x="6216256" y="4748029"/>
              <a:ext cx="2425445" cy="621337"/>
            </a:xfrm>
            <a:prstGeom prst="wedgeRoundRectCallout">
              <a:avLst>
                <a:gd name="adj1" fmla="val -92456"/>
                <a:gd name="adj2" fmla="val 43922"/>
                <a:gd name="adj3" fmla="val 16667"/>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6254560" y="4796936"/>
              <a:ext cx="2590745" cy="499807"/>
            </a:xfrm>
            <a:prstGeom prst="rect">
              <a:avLst/>
            </a:prstGeom>
          </p:spPr>
          <p:txBody>
            <a:bodyPr wrap="square">
              <a:spAutoFit/>
            </a:bodyPr>
            <a:lstStyle/>
            <a:p>
              <a:r>
                <a:rPr lang="en-US" altLang="zh-CN" sz="2400" dirty="0" smtClean="0">
                  <a:latin typeface="Calibri" panose="020F0502020204030204" pitchFamily="34" charset="0"/>
                  <a:cs typeface="Calibri" panose="020F0502020204030204" pitchFamily="34" charset="0"/>
                </a:rPr>
                <a:t>Observable event</a:t>
              </a:r>
              <a:endParaRPr lang="zh-CN" altLang="en-US" sz="2400" dirty="0">
                <a:latin typeface="Calibri" panose="020F0502020204030204" pitchFamily="34" charset="0"/>
                <a:cs typeface="Calibri" panose="020F0502020204030204" pitchFamily="34" charset="0"/>
              </a:endParaRPr>
            </a:p>
          </p:txBody>
        </p:sp>
      </p:grpSp>
      <mc:AlternateContent xmlns:mc="http://schemas.openxmlformats.org/markup-compatibility/2006" xmlns:a14="http://schemas.microsoft.com/office/drawing/2010/main">
        <mc:Choice Requires="a14">
          <p:sp>
            <p:nvSpPr>
              <p:cNvPr id="48" name="矩形 47"/>
              <p:cNvSpPr/>
              <p:nvPr/>
            </p:nvSpPr>
            <p:spPr>
              <a:xfrm>
                <a:off x="1328652" y="2474317"/>
                <a:ext cx="5604882" cy="523220"/>
              </a:xfrm>
              <a:prstGeom prst="rect">
                <a:avLst/>
              </a:prstGeom>
            </p:spPr>
            <p:txBody>
              <a:bodyPr wrap="square">
                <a:spAutoFit/>
              </a:bodyPr>
              <a:lstStyle/>
              <a:p>
                <a14:m>
                  <m:oMath xmlns:m="http://schemas.openxmlformats.org/officeDocument/2006/math">
                    <m:r>
                      <a:rPr lang="en-US" altLang="zh-CN" sz="2800" b="0" i="1" smtClean="0">
                        <a:solidFill>
                          <a:schemeClr val="tx1"/>
                        </a:solidFill>
                        <a:latin typeface="Cambria Math" panose="02040503050406030204" pitchFamily="18" charset="0"/>
                      </a:rPr>
                      <m:t>∀</m:t>
                    </m:r>
                  </m:oMath>
                </a14:m>
                <a:r>
                  <a:rPr lang="zh-CN" altLang="en-US" sz="2800" dirty="0" smtClean="0">
                    <a:solidFill>
                      <a:schemeClr val="tx1"/>
                    </a:solidFill>
                  </a:rPr>
                  <a:t> </a:t>
                </a:r>
                <a:r>
                  <a:rPr lang="en-US" altLang="zh-CN" sz="2800" dirty="0" smtClean="0">
                    <a:solidFill>
                      <a:schemeClr val="tx1"/>
                    </a:solidFill>
                  </a:rPr>
                  <a:t>S, T.  T </a:t>
                </a:r>
                <a:r>
                  <a:rPr lang="en-US" altLang="zh-CN" sz="2800" dirty="0" smtClean="0">
                    <a:solidFill>
                      <a:schemeClr val="tx1"/>
                    </a:solidFill>
                    <a:latin typeface="Calibri" panose="020F0502020204030204" pitchFamily="34" charset="0"/>
                    <a:cs typeface="Calibri" panose="020F0502020204030204" pitchFamily="34" charset="0"/>
                  </a:rPr>
                  <a:t>=</a:t>
                </a:r>
                <a:r>
                  <a:rPr lang="en-US" altLang="zh-CN" sz="2800" dirty="0" smtClean="0">
                    <a:solidFill>
                      <a:schemeClr val="tx1"/>
                    </a:solidFill>
                  </a:rPr>
                  <a:t> </a:t>
                </a:r>
                <a:r>
                  <a:rPr lang="en-US" altLang="zh-CN" sz="2800" b="1" dirty="0" smtClean="0">
                    <a:solidFill>
                      <a:srgbClr val="C00000"/>
                    </a:solidFill>
                  </a:rPr>
                  <a:t>Comp</a:t>
                </a:r>
                <a:r>
                  <a:rPr lang="en-US" altLang="zh-CN" sz="2800" dirty="0" smtClean="0">
                    <a:latin typeface="Calibri" panose="020F0502020204030204" pitchFamily="34" charset="0"/>
                    <a:cs typeface="Calibri" panose="020F0502020204030204" pitchFamily="34" charset="0"/>
                  </a:rPr>
                  <a:t>(</a:t>
                </a:r>
                <a:r>
                  <a:rPr lang="en-US" altLang="zh-CN" sz="2800" dirty="0" smtClean="0"/>
                  <a:t>S</a:t>
                </a:r>
                <a:r>
                  <a:rPr lang="en-US" altLang="zh-CN" sz="2800" dirty="0" smtClean="0">
                    <a:latin typeface="Calibri" panose="020F0502020204030204" pitchFamily="34" charset="0"/>
                    <a:cs typeface="Calibri" panose="020F0502020204030204" pitchFamily="34" charset="0"/>
                  </a:rPr>
                  <a:t>) </a:t>
                </a:r>
                <a:r>
                  <a:rPr lang="en-US" altLang="zh-CN" sz="2800" dirty="0" smtClean="0"/>
                  <a:t> </a:t>
                </a:r>
                <a14:m>
                  <m:oMath xmlns:m="http://schemas.openxmlformats.org/officeDocument/2006/math">
                    <m:r>
                      <a:rPr lang="en-US" altLang="zh-CN" sz="2800" b="0" i="1" smtClean="0">
                        <a:solidFill>
                          <a:schemeClr val="tx1"/>
                        </a:solidFill>
                        <a:latin typeface="Cambria Math" panose="02040503050406030204" pitchFamily="18" charset="0"/>
                      </a:rPr>
                      <m:t>⟹</m:t>
                    </m:r>
                  </m:oMath>
                </a14:m>
                <a:r>
                  <a:rPr lang="zh-CN" altLang="en-US" sz="2800" dirty="0" smtClean="0">
                    <a:solidFill>
                      <a:schemeClr val="tx1"/>
                    </a:solidFill>
                  </a:rPr>
                  <a:t> </a:t>
                </a:r>
                <a:r>
                  <a:rPr lang="en-US" altLang="zh-CN" sz="2800" dirty="0" smtClean="0">
                    <a:solidFill>
                      <a:schemeClr val="tx1"/>
                    </a:solidFill>
                  </a:rPr>
                  <a:t>T</a:t>
                </a:r>
                <a:r>
                  <a:rPr lang="en-US" altLang="zh-CN" sz="2800" dirty="0" smtClean="0">
                    <a:solidFill>
                      <a:srgbClr val="FF0000"/>
                    </a:solidFill>
                  </a:rPr>
                  <a:t> </a:t>
                </a:r>
                <a14:m>
                  <m:oMath xmlns:m="http://schemas.openxmlformats.org/officeDocument/2006/math">
                    <m:r>
                      <a:rPr lang="en-US" altLang="zh-CN" sz="2800" b="0" i="1" smtClean="0">
                        <a:solidFill>
                          <a:srgbClr val="FF0000"/>
                        </a:solidFill>
                        <a:latin typeface="Cambria Math" panose="02040503050406030204" pitchFamily="18" charset="0"/>
                      </a:rPr>
                      <m:t>⊆</m:t>
                    </m:r>
                  </m:oMath>
                </a14:m>
                <a:r>
                  <a:rPr lang="zh-CN" altLang="en-US" sz="2800" dirty="0" smtClean="0">
                    <a:solidFill>
                      <a:srgbClr val="FF0000"/>
                    </a:solidFill>
                  </a:rPr>
                  <a:t> </a:t>
                </a:r>
                <a:r>
                  <a:rPr lang="en-US" altLang="zh-CN" sz="2800" dirty="0"/>
                  <a:t>S</a:t>
                </a:r>
                <a:endParaRPr lang="zh-CN" altLang="en-US" sz="2800" dirty="0"/>
              </a:p>
            </p:txBody>
          </p:sp>
        </mc:Choice>
        <mc:Fallback xmlns="">
          <p:sp>
            <p:nvSpPr>
              <p:cNvPr id="48" name="矩形 47"/>
              <p:cNvSpPr>
                <a:spLocks noRot="1" noChangeAspect="1" noMove="1" noResize="1" noEditPoints="1" noAdjustHandles="1" noChangeArrowheads="1" noChangeShapeType="1" noTextEdit="1"/>
              </p:cNvSpPr>
              <p:nvPr/>
            </p:nvSpPr>
            <p:spPr>
              <a:xfrm>
                <a:off x="1328652" y="2474317"/>
                <a:ext cx="5604882" cy="523220"/>
              </a:xfrm>
              <a:prstGeom prst="rect">
                <a:avLst/>
              </a:prstGeom>
              <a:blipFill>
                <a:blip r:embed="rId20"/>
                <a:stretch>
                  <a:fillRect t="-12791" b="-32558"/>
                </a:stretch>
              </a:blipFill>
            </p:spPr>
            <p:txBody>
              <a:bodyPr/>
              <a:lstStyle/>
              <a:p>
                <a:r>
                  <a:rPr lang="zh-CN" altLang="en-US">
                    <a:noFill/>
                  </a:rPr>
                  <a:t> </a:t>
                </a:r>
              </a:p>
            </p:txBody>
          </p:sp>
        </mc:Fallback>
      </mc:AlternateContent>
      <p:sp>
        <p:nvSpPr>
          <p:cNvPr id="49" name="文本框 48"/>
          <p:cNvSpPr txBox="1"/>
          <p:nvPr/>
        </p:nvSpPr>
        <p:spPr>
          <a:xfrm>
            <a:off x="3921626" y="3873526"/>
            <a:ext cx="3966725" cy="461665"/>
          </a:xfrm>
          <a:prstGeom prst="rect">
            <a:avLst/>
          </a:prstGeom>
          <a:noFill/>
        </p:spPr>
        <p:txBody>
          <a:bodyPr wrap="square" rtlCol="0">
            <a:spAutoFit/>
          </a:bodyPr>
          <a:lstStyle/>
          <a:p>
            <a:pPr>
              <a:buClr>
                <a:srgbClr val="7030A0"/>
              </a:buClr>
            </a:pPr>
            <a:r>
              <a:rPr lang="en-US" altLang="zh-CN" sz="2400" i="1" dirty="0" smtClean="0">
                <a:solidFill>
                  <a:srgbClr val="C00000"/>
                </a:solidFill>
                <a:latin typeface="Calibri" panose="020F0502020204030204" pitchFamily="34" charset="0"/>
                <a:cs typeface="Calibri" panose="020F0502020204030204" pitchFamily="34" charset="0"/>
              </a:rPr>
              <a:t>Whole program simulation ... </a:t>
            </a:r>
            <a:endParaRPr lang="zh-CN" altLang="en-US" sz="2400" dirty="0">
              <a:solidFill>
                <a:srgbClr val="C00000"/>
              </a:solidFill>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057731736"/>
      </p:ext>
    </p:extLst>
  </p:cSld>
  <p:clrMapOvr>
    <a:masterClrMapping/>
  </p:clrMapOvr>
  <mc:AlternateContent xmlns:mc="http://schemas.openxmlformats.org/markup-compatibility/2006" xmlns:p14="http://schemas.microsoft.com/office/powerpoint/2010/main">
    <mc:Choice Requires="p14">
      <p:transition spd="slow" p14:dur="2000" advTm="23766"/>
    </mc:Choice>
    <mc:Fallback xmlns="">
      <p:transition spd="slow" advTm="237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childTnLst>
                          </p:cTn>
                        </p:par>
                        <p:par>
                          <p:cTn id="28" fill="hold">
                            <p:stCondLst>
                              <p:cond delay="500"/>
                            </p:stCondLst>
                            <p:childTnLst>
                              <p:par>
                                <p:cTn id="29" presetID="22" presetClass="entr" presetSubtype="4"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down)">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500"/>
                                        <p:tgtEl>
                                          <p:spTgt spid="39"/>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wipe(left)">
                                      <p:cBhvr>
                                        <p:cTn id="47" dur="500"/>
                                        <p:tgtEl>
                                          <p:spTgt spid="42"/>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par>
                          <p:cTn id="51" fill="hold">
                            <p:stCondLst>
                              <p:cond delay="500"/>
                            </p:stCondLst>
                            <p:childTnLst>
                              <p:par>
                                <p:cTn id="52" presetID="22" presetClass="entr" presetSubtype="4" fill="hold" nodeType="after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down)">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6" grpId="0" animBg="1"/>
      <p:bldP spid="27" grpId="0" animBg="1"/>
      <p:bldP spid="4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95799" y="1354558"/>
            <a:ext cx="2954274" cy="677109"/>
            <a:chOff x="3015721" y="2906204"/>
            <a:chExt cx="2954274" cy="677109"/>
          </a:xfrm>
        </p:grpSpPr>
        <mc:AlternateContent xmlns:mc="http://schemas.openxmlformats.org/markup-compatibility/2006" xmlns:a14="http://schemas.microsoft.com/office/drawing/2010/main">
          <mc:Choice Requires="a14">
            <p:sp>
              <p:nvSpPr>
                <p:cNvPr id="5" name="流程图: 文档 4"/>
                <p:cNvSpPr/>
                <p:nvPr/>
              </p:nvSpPr>
              <p:spPr>
                <a:xfrm>
                  <a:off x="3015721" y="3005731"/>
                  <a:ext cx="934238" cy="577582"/>
                </a:xfrm>
                <a:prstGeom prst="flowChartDocumen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400" b="1" i="1" dirty="0" smtClean="0">
                                <a:latin typeface="Cambria Math" panose="02040503050406030204" pitchFamily="18" charset="0"/>
                              </a:rPr>
                            </m:ctrlPr>
                          </m:sSubPr>
                          <m:e>
                            <m:r>
                              <m:rPr>
                                <m:nor/>
                              </m:rPr>
                              <a:rPr lang="en-US" altLang="zh-CN" sz="2400" b="1" dirty="0"/>
                              <m:t>S</m:t>
                            </m:r>
                          </m:e>
                          <m:sub>
                            <m:r>
                              <a:rPr lang="en-US" altLang="zh-CN" sz="2400" b="1" i="1" dirty="0">
                                <a:latin typeface="Cambria Math" panose="02040503050406030204" pitchFamily="18" charset="0"/>
                              </a:rPr>
                              <m:t>𝟏</m:t>
                            </m:r>
                          </m:sub>
                        </m:sSub>
                      </m:oMath>
                    </m:oMathPara>
                  </a14:m>
                  <a:endParaRPr lang="zh-CN" altLang="en-US" sz="2800" b="1" dirty="0">
                    <a:solidFill>
                      <a:schemeClr val="tx1"/>
                    </a:solidFill>
                  </a:endParaRPr>
                </a:p>
              </p:txBody>
            </p:sp>
          </mc:Choice>
          <mc:Fallback xmlns="">
            <p:sp>
              <p:nvSpPr>
                <p:cNvPr id="6" name="流程图: 文档 5"/>
                <p:cNvSpPr>
                  <a:spLocks noRot="1" noChangeAspect="1" noMove="1" noResize="1" noEditPoints="1" noAdjustHandles="1" noChangeArrowheads="1" noChangeShapeType="1" noTextEdit="1"/>
                </p:cNvSpPr>
                <p:nvPr/>
              </p:nvSpPr>
              <p:spPr>
                <a:xfrm>
                  <a:off x="3015721" y="3005731"/>
                  <a:ext cx="934238" cy="577582"/>
                </a:xfrm>
                <a:prstGeom prst="flowChartDocumen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流程图: 文档 5"/>
                <p:cNvSpPr/>
                <p:nvPr/>
              </p:nvSpPr>
              <p:spPr>
                <a:xfrm>
                  <a:off x="5035757" y="3005731"/>
                  <a:ext cx="934238" cy="577581"/>
                </a:xfrm>
                <a:prstGeom prst="flowChartDocumen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400" b="1" i="1" dirty="0" smtClean="0">
                                <a:latin typeface="Cambria Math" panose="02040503050406030204" pitchFamily="18" charset="0"/>
                              </a:rPr>
                            </m:ctrlPr>
                          </m:sSubPr>
                          <m:e>
                            <m:r>
                              <m:rPr>
                                <m:nor/>
                              </m:rPr>
                              <a:rPr lang="en-US" altLang="zh-CN" sz="2400" b="1" dirty="0"/>
                              <m:t>S</m:t>
                            </m:r>
                          </m:e>
                          <m:sub>
                            <m:r>
                              <a:rPr lang="en-US" altLang="zh-CN" sz="2400" b="1" i="1" dirty="0" smtClean="0">
                                <a:latin typeface="Cambria Math" panose="02040503050406030204" pitchFamily="18" charset="0"/>
                              </a:rPr>
                              <m:t>𝟐</m:t>
                            </m:r>
                          </m:sub>
                        </m:sSub>
                      </m:oMath>
                    </m:oMathPara>
                  </a14:m>
                  <a:endParaRPr lang="zh-CN" altLang="en-US" sz="2400" b="1" dirty="0">
                    <a:latin typeface="+mn-ea"/>
                  </a:endParaRPr>
                </a:p>
              </p:txBody>
            </p:sp>
          </mc:Choice>
          <mc:Fallback xmlns="">
            <p:sp>
              <p:nvSpPr>
                <p:cNvPr id="6" name="流程图: 文档 5"/>
                <p:cNvSpPr>
                  <a:spLocks noRot="1" noChangeAspect="1" noMove="1" noResize="1" noEditPoints="1" noAdjustHandles="1" noChangeArrowheads="1" noChangeShapeType="1" noTextEdit="1"/>
                </p:cNvSpPr>
                <p:nvPr/>
              </p:nvSpPr>
              <p:spPr>
                <a:xfrm>
                  <a:off x="5035757" y="3005731"/>
                  <a:ext cx="934238" cy="577581"/>
                </a:xfrm>
                <a:prstGeom prst="flowChartDocumen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4335037" y="2906204"/>
                  <a:ext cx="389529"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4400" b="0" i="1" smtClean="0">
                            <a:latin typeface="Cambria Math" panose="02040503050406030204" pitchFamily="18" charset="0"/>
                          </a:rPr>
                          <m:t>∥</m:t>
                        </m:r>
                      </m:oMath>
                    </m:oMathPara>
                  </a14:m>
                  <a:endParaRPr lang="zh-CN" altLang="en-US" sz="44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4335037" y="2906204"/>
                  <a:ext cx="389529" cy="677108"/>
                </a:xfrm>
                <a:prstGeom prst="rect">
                  <a:avLst/>
                </a:prstGeom>
                <a:blipFill>
                  <a:blip r:embed="rId6"/>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8" name="流程图: 文档 7"/>
              <p:cNvSpPr/>
              <p:nvPr/>
            </p:nvSpPr>
            <p:spPr>
              <a:xfrm>
                <a:off x="8595799" y="3347827"/>
                <a:ext cx="934238" cy="577582"/>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400" b="1" i="1" dirty="0" smtClean="0">
                              <a:latin typeface="Cambria Math" panose="02040503050406030204" pitchFamily="18" charset="0"/>
                            </a:rPr>
                          </m:ctrlPr>
                        </m:sSubPr>
                        <m:e>
                          <m:r>
                            <m:rPr>
                              <m:nor/>
                            </m:rPr>
                            <a:rPr lang="en-US" altLang="zh-CN" sz="2400" b="1" dirty="0"/>
                            <m:t>T</m:t>
                          </m:r>
                        </m:e>
                        <m:sub>
                          <m:r>
                            <a:rPr lang="en-US" altLang="zh-CN" sz="2400" b="1" i="1" dirty="0">
                              <a:latin typeface="Cambria Math" panose="02040503050406030204" pitchFamily="18" charset="0"/>
                            </a:rPr>
                            <m:t>𝟏</m:t>
                          </m:r>
                        </m:sub>
                      </m:sSub>
                    </m:oMath>
                  </m:oMathPara>
                </a14:m>
                <a:endParaRPr lang="zh-CN" altLang="en-US" sz="2400" b="1" dirty="0">
                  <a:solidFill>
                    <a:schemeClr val="bg1"/>
                  </a:solidFill>
                  <a:latin typeface="+mn-ea"/>
                </a:endParaRPr>
              </a:p>
            </p:txBody>
          </p:sp>
        </mc:Choice>
        <mc:Fallback xmlns="">
          <p:sp>
            <p:nvSpPr>
              <p:cNvPr id="8" name="流程图: 文档 7"/>
              <p:cNvSpPr>
                <a:spLocks noRot="1" noChangeAspect="1" noMove="1" noResize="1" noEditPoints="1" noAdjustHandles="1" noChangeArrowheads="1" noChangeShapeType="1" noTextEdit="1"/>
              </p:cNvSpPr>
              <p:nvPr/>
            </p:nvSpPr>
            <p:spPr>
              <a:xfrm>
                <a:off x="8595799" y="3347827"/>
                <a:ext cx="934238" cy="577582"/>
              </a:xfrm>
              <a:prstGeom prst="flowChartDocumen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流程图: 文档 8"/>
              <p:cNvSpPr/>
              <p:nvPr/>
            </p:nvSpPr>
            <p:spPr>
              <a:xfrm>
                <a:off x="10615835" y="3347827"/>
                <a:ext cx="934238" cy="577581"/>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400" b="1" i="1" dirty="0" smtClean="0">
                              <a:latin typeface="Cambria Math" panose="02040503050406030204" pitchFamily="18" charset="0"/>
                            </a:rPr>
                          </m:ctrlPr>
                        </m:sSubPr>
                        <m:e>
                          <m:r>
                            <m:rPr>
                              <m:nor/>
                            </m:rPr>
                            <a:rPr lang="en-US" altLang="zh-CN" sz="2400" b="1" dirty="0"/>
                            <m:t>T</m:t>
                          </m:r>
                        </m:e>
                        <m:sub>
                          <m:r>
                            <a:rPr lang="en-US" altLang="zh-CN" sz="2400" b="1" i="1" dirty="0">
                              <a:latin typeface="Cambria Math" panose="02040503050406030204" pitchFamily="18" charset="0"/>
                            </a:rPr>
                            <m:t>𝟐</m:t>
                          </m:r>
                        </m:sub>
                      </m:sSub>
                    </m:oMath>
                  </m:oMathPara>
                </a14:m>
                <a:endParaRPr lang="zh-CN" altLang="en-US" sz="2400" b="1" dirty="0">
                  <a:latin typeface="+mn-ea"/>
                </a:endParaRPr>
              </a:p>
            </p:txBody>
          </p:sp>
        </mc:Choice>
        <mc:Fallback xmlns="">
          <p:sp>
            <p:nvSpPr>
              <p:cNvPr id="9" name="流程图: 文档 8"/>
              <p:cNvSpPr>
                <a:spLocks noRot="1" noChangeAspect="1" noMove="1" noResize="1" noEditPoints="1" noAdjustHandles="1" noChangeArrowheads="1" noChangeShapeType="1" noTextEdit="1"/>
              </p:cNvSpPr>
              <p:nvPr/>
            </p:nvSpPr>
            <p:spPr>
              <a:xfrm>
                <a:off x="10615835" y="3347827"/>
                <a:ext cx="934238" cy="577581"/>
              </a:xfrm>
              <a:prstGeom prst="flowChartDocumen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9915115" y="3248300"/>
                <a:ext cx="389529"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4400" b="0" i="1" smtClean="0">
                          <a:latin typeface="Cambria Math" panose="02040503050406030204" pitchFamily="18" charset="0"/>
                        </a:rPr>
                        <m:t>∥</m:t>
                      </m:r>
                    </m:oMath>
                  </m:oMathPara>
                </a14:m>
                <a:endParaRPr lang="zh-CN" altLang="en-US" sz="44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9915115" y="3248300"/>
                <a:ext cx="389529" cy="677108"/>
              </a:xfrm>
              <a:prstGeom prst="rect">
                <a:avLst/>
              </a:prstGeom>
              <a:blipFill>
                <a:blip r:embed="rId9"/>
                <a:stretch>
                  <a:fillRect/>
                </a:stretch>
              </a:blipFill>
            </p:spPr>
            <p:txBody>
              <a:bodyPr/>
              <a:lstStyle/>
              <a:p>
                <a:r>
                  <a:rPr lang="zh-CN" altLang="en-US">
                    <a:noFill/>
                  </a:rPr>
                  <a:t> </a:t>
                </a:r>
              </a:p>
            </p:txBody>
          </p:sp>
        </mc:Fallback>
      </mc:AlternateContent>
      <p:grpSp>
        <p:nvGrpSpPr>
          <p:cNvPr id="11" name="组合 10"/>
          <p:cNvGrpSpPr/>
          <p:nvPr/>
        </p:nvGrpSpPr>
        <p:grpSpPr>
          <a:xfrm>
            <a:off x="8563003" y="2206955"/>
            <a:ext cx="1021433" cy="956683"/>
            <a:chOff x="7573478" y="4660461"/>
            <a:chExt cx="1021433" cy="956683"/>
          </a:xfrm>
        </p:grpSpPr>
        <p:sp>
          <p:nvSpPr>
            <p:cNvPr id="12" name="右箭头 11"/>
            <p:cNvSpPr/>
            <p:nvPr/>
          </p:nvSpPr>
          <p:spPr>
            <a:xfrm rot="5400000">
              <a:off x="7562001" y="4966775"/>
              <a:ext cx="956683" cy="344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573478" y="4836479"/>
              <a:ext cx="1021433" cy="400110"/>
            </a:xfrm>
            <a:prstGeom prst="rect">
              <a:avLst/>
            </a:prstGeom>
            <a:solidFill>
              <a:srgbClr val="FFFF00"/>
            </a:solidFill>
          </p:spPr>
          <p:txBody>
            <a:bodyPr wrap="none">
              <a:spAutoFit/>
            </a:bodyPr>
            <a:lstStyle/>
            <a:p>
              <a:r>
                <a:rPr lang="en-US" altLang="zh-CN" sz="2000" b="1" dirty="0" smtClean="0">
                  <a:solidFill>
                    <a:srgbClr val="0000FF"/>
                  </a:solidFill>
                </a:rPr>
                <a:t>Comp1</a:t>
              </a:r>
              <a:endParaRPr lang="zh-CN" altLang="en-US" sz="2000" dirty="0">
                <a:solidFill>
                  <a:srgbClr val="0000FF"/>
                </a:solidFill>
              </a:endParaRPr>
            </a:p>
          </p:txBody>
        </p:sp>
      </p:grpSp>
      <p:grpSp>
        <p:nvGrpSpPr>
          <p:cNvPr id="14" name="组合 13"/>
          <p:cNvGrpSpPr/>
          <p:nvPr/>
        </p:nvGrpSpPr>
        <p:grpSpPr>
          <a:xfrm>
            <a:off x="10629928" y="2206955"/>
            <a:ext cx="1021433" cy="956683"/>
            <a:chOff x="9640403" y="4660461"/>
            <a:chExt cx="1021433" cy="956683"/>
          </a:xfrm>
        </p:grpSpPr>
        <p:sp>
          <p:nvSpPr>
            <p:cNvPr id="15" name="右箭头 14"/>
            <p:cNvSpPr/>
            <p:nvPr/>
          </p:nvSpPr>
          <p:spPr>
            <a:xfrm rot="5400000">
              <a:off x="9647976" y="4966775"/>
              <a:ext cx="956683" cy="344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9640403" y="4836479"/>
              <a:ext cx="1021433" cy="400110"/>
            </a:xfrm>
            <a:prstGeom prst="rect">
              <a:avLst/>
            </a:prstGeom>
            <a:solidFill>
              <a:srgbClr val="FFFF00"/>
            </a:solidFill>
          </p:spPr>
          <p:txBody>
            <a:bodyPr wrap="none">
              <a:spAutoFit/>
            </a:bodyPr>
            <a:lstStyle/>
            <a:p>
              <a:r>
                <a:rPr lang="en-US" altLang="zh-CN" sz="2000" b="1" dirty="0" smtClean="0">
                  <a:solidFill>
                    <a:srgbClr val="FF0000"/>
                  </a:solidFill>
                </a:rPr>
                <a:t>Comp2</a:t>
              </a:r>
              <a:endParaRPr lang="zh-CN" altLang="en-US" sz="2000" dirty="0">
                <a:solidFill>
                  <a:srgbClr val="FF0000"/>
                </a:solidFill>
              </a:endParaRPr>
            </a:p>
          </p:txBody>
        </p:sp>
      </p:grpSp>
      <p:sp>
        <p:nvSpPr>
          <p:cNvPr id="17" name="标题 1"/>
          <p:cNvSpPr>
            <a:spLocks noGrp="1"/>
          </p:cNvSpPr>
          <p:nvPr>
            <p:ph type="title"/>
          </p:nvPr>
        </p:nvSpPr>
        <p:spPr>
          <a:xfrm>
            <a:off x="544943" y="272765"/>
            <a:ext cx="10806545" cy="1325563"/>
          </a:xfrm>
        </p:spPr>
        <p:txBody>
          <a:bodyPr/>
          <a:lstStyle/>
          <a:p>
            <a:pPr algn="ctr"/>
            <a:r>
              <a:rPr lang="en-US" altLang="zh-CN" sz="4000" b="1" dirty="0" smtClean="0">
                <a:solidFill>
                  <a:srgbClr val="C00000"/>
                </a:solidFill>
                <a:latin typeface="Calibri Light" panose="020F0302020204030204" pitchFamily="34" charset="0"/>
                <a:cs typeface="Calibri Light" panose="020F0302020204030204" pitchFamily="34" charset="0"/>
              </a:rPr>
              <a:t>Thread-Local Simulation </a:t>
            </a:r>
            <a:r>
              <a:rPr lang="en-US" altLang="zh-CN" sz="4000" b="1" dirty="0" smtClean="0">
                <a:latin typeface="Calibri Light" panose="020F0302020204030204" pitchFamily="34" charset="0"/>
                <a:cs typeface="Calibri Light" panose="020F0302020204030204" pitchFamily="34" charset="0"/>
              </a:rPr>
              <a:t>for Separate Compilation</a:t>
            </a:r>
            <a:endParaRPr lang="zh-CN" altLang="en-US" sz="4000" b="1" i="1" dirty="0">
              <a:latin typeface="Calibri Light" panose="020F0302020204030204" pitchFamily="34" charset="0"/>
              <a:cs typeface="Calibri Light" panose="020F0302020204030204" pitchFamily="34" charset="0"/>
            </a:endParaRPr>
          </a:p>
        </p:txBody>
      </p:sp>
    </p:spTree>
    <p:custDataLst>
      <p:tags r:id="rId1"/>
    </p:custDataLst>
    <p:extLst>
      <p:ext uri="{BB962C8B-B14F-4D97-AF65-F5344CB8AC3E}">
        <p14:creationId xmlns:p14="http://schemas.microsoft.com/office/powerpoint/2010/main" val="1887659904"/>
      </p:ext>
    </p:extLst>
  </p:cSld>
  <p:clrMapOvr>
    <a:masterClrMapping/>
  </p:clrMapOvr>
  <mc:AlternateContent xmlns:mc="http://schemas.openxmlformats.org/markup-compatibility/2006" xmlns:p14="http://schemas.microsoft.com/office/powerpoint/2010/main">
    <mc:Choice Requires="p14">
      <p:transition spd="slow" p14:dur="2000" advTm="16578"/>
    </mc:Choice>
    <mc:Fallback xmlns="">
      <p:transition spd="slow" advTm="165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50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95799" y="1354558"/>
            <a:ext cx="2954274" cy="677109"/>
            <a:chOff x="3015721" y="2906204"/>
            <a:chExt cx="2954274" cy="677109"/>
          </a:xfrm>
        </p:grpSpPr>
        <mc:AlternateContent xmlns:mc="http://schemas.openxmlformats.org/markup-compatibility/2006" xmlns:a14="http://schemas.microsoft.com/office/drawing/2010/main">
          <mc:Choice Requires="a14">
            <p:sp>
              <p:nvSpPr>
                <p:cNvPr id="5" name="流程图: 文档 4"/>
                <p:cNvSpPr/>
                <p:nvPr/>
              </p:nvSpPr>
              <p:spPr>
                <a:xfrm>
                  <a:off x="3015721" y="3005731"/>
                  <a:ext cx="934238" cy="577582"/>
                </a:xfrm>
                <a:prstGeom prst="flowChartDocumen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400" b="1" i="1" dirty="0" smtClean="0">
                                <a:latin typeface="Cambria Math" panose="02040503050406030204" pitchFamily="18" charset="0"/>
                              </a:rPr>
                            </m:ctrlPr>
                          </m:sSubPr>
                          <m:e>
                            <m:r>
                              <m:rPr>
                                <m:nor/>
                              </m:rPr>
                              <a:rPr lang="en-US" altLang="zh-CN" sz="2400" b="1" dirty="0"/>
                              <m:t>S</m:t>
                            </m:r>
                          </m:e>
                          <m:sub>
                            <m:r>
                              <a:rPr lang="en-US" altLang="zh-CN" sz="2400" b="1" i="1" dirty="0">
                                <a:latin typeface="Cambria Math" panose="02040503050406030204" pitchFamily="18" charset="0"/>
                              </a:rPr>
                              <m:t>𝟏</m:t>
                            </m:r>
                          </m:sub>
                        </m:sSub>
                      </m:oMath>
                    </m:oMathPara>
                  </a14:m>
                  <a:endParaRPr lang="zh-CN" altLang="en-US" sz="2800" b="1" dirty="0">
                    <a:solidFill>
                      <a:schemeClr val="tx1"/>
                    </a:solidFill>
                  </a:endParaRPr>
                </a:p>
              </p:txBody>
            </p:sp>
          </mc:Choice>
          <mc:Fallback xmlns="">
            <p:sp>
              <p:nvSpPr>
                <p:cNvPr id="6" name="流程图: 文档 5"/>
                <p:cNvSpPr>
                  <a:spLocks noRot="1" noChangeAspect="1" noMove="1" noResize="1" noEditPoints="1" noAdjustHandles="1" noChangeArrowheads="1" noChangeShapeType="1" noTextEdit="1"/>
                </p:cNvSpPr>
                <p:nvPr/>
              </p:nvSpPr>
              <p:spPr>
                <a:xfrm>
                  <a:off x="3015721" y="3005731"/>
                  <a:ext cx="934238" cy="577582"/>
                </a:xfrm>
                <a:prstGeom prst="flowChartDocumen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流程图: 文档 5"/>
                <p:cNvSpPr/>
                <p:nvPr/>
              </p:nvSpPr>
              <p:spPr>
                <a:xfrm>
                  <a:off x="5035757" y="3005731"/>
                  <a:ext cx="934238" cy="577581"/>
                </a:xfrm>
                <a:prstGeom prst="flowChartDocumen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400" b="1" i="1" dirty="0" smtClean="0">
                                <a:latin typeface="Cambria Math" panose="02040503050406030204" pitchFamily="18" charset="0"/>
                              </a:rPr>
                            </m:ctrlPr>
                          </m:sSubPr>
                          <m:e>
                            <m:r>
                              <m:rPr>
                                <m:nor/>
                              </m:rPr>
                              <a:rPr lang="en-US" altLang="zh-CN" sz="2400" b="1" dirty="0"/>
                              <m:t>S</m:t>
                            </m:r>
                          </m:e>
                          <m:sub>
                            <m:r>
                              <a:rPr lang="en-US" altLang="zh-CN" sz="2400" b="1" i="1" dirty="0" smtClean="0">
                                <a:latin typeface="Cambria Math" panose="02040503050406030204" pitchFamily="18" charset="0"/>
                              </a:rPr>
                              <m:t>𝟐</m:t>
                            </m:r>
                          </m:sub>
                        </m:sSub>
                      </m:oMath>
                    </m:oMathPara>
                  </a14:m>
                  <a:endParaRPr lang="zh-CN" altLang="en-US" sz="2400" b="1" dirty="0">
                    <a:latin typeface="+mn-ea"/>
                  </a:endParaRPr>
                </a:p>
              </p:txBody>
            </p:sp>
          </mc:Choice>
          <mc:Fallback xmlns="">
            <p:sp>
              <p:nvSpPr>
                <p:cNvPr id="6" name="流程图: 文档 5"/>
                <p:cNvSpPr>
                  <a:spLocks noRot="1" noChangeAspect="1" noMove="1" noResize="1" noEditPoints="1" noAdjustHandles="1" noChangeArrowheads="1" noChangeShapeType="1" noTextEdit="1"/>
                </p:cNvSpPr>
                <p:nvPr/>
              </p:nvSpPr>
              <p:spPr>
                <a:xfrm>
                  <a:off x="5035757" y="3005731"/>
                  <a:ext cx="934238" cy="577581"/>
                </a:xfrm>
                <a:prstGeom prst="flowChartDocumen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4335037" y="2906204"/>
                  <a:ext cx="389529"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4400" b="0" i="1" smtClean="0">
                            <a:latin typeface="Cambria Math" panose="02040503050406030204" pitchFamily="18" charset="0"/>
                          </a:rPr>
                          <m:t>∥</m:t>
                        </m:r>
                      </m:oMath>
                    </m:oMathPara>
                  </a14:m>
                  <a:endParaRPr lang="zh-CN" altLang="en-US" sz="44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4335037" y="2906204"/>
                  <a:ext cx="389529" cy="677108"/>
                </a:xfrm>
                <a:prstGeom prst="rect">
                  <a:avLst/>
                </a:prstGeom>
                <a:blipFill>
                  <a:blip r:embed="rId6"/>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8" name="流程图: 文档 7"/>
              <p:cNvSpPr/>
              <p:nvPr/>
            </p:nvSpPr>
            <p:spPr>
              <a:xfrm>
                <a:off x="8595799" y="3347827"/>
                <a:ext cx="934238" cy="577582"/>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400" b="1" i="1" dirty="0" smtClean="0">
                              <a:latin typeface="Cambria Math" panose="02040503050406030204" pitchFamily="18" charset="0"/>
                            </a:rPr>
                          </m:ctrlPr>
                        </m:sSubPr>
                        <m:e>
                          <m:r>
                            <m:rPr>
                              <m:nor/>
                            </m:rPr>
                            <a:rPr lang="en-US" altLang="zh-CN" sz="2400" b="1" dirty="0"/>
                            <m:t>T</m:t>
                          </m:r>
                        </m:e>
                        <m:sub>
                          <m:r>
                            <a:rPr lang="en-US" altLang="zh-CN" sz="2400" b="1" i="1" dirty="0">
                              <a:latin typeface="Cambria Math" panose="02040503050406030204" pitchFamily="18" charset="0"/>
                            </a:rPr>
                            <m:t>𝟏</m:t>
                          </m:r>
                        </m:sub>
                      </m:sSub>
                    </m:oMath>
                  </m:oMathPara>
                </a14:m>
                <a:endParaRPr lang="zh-CN" altLang="en-US" sz="2400" b="1" dirty="0">
                  <a:solidFill>
                    <a:schemeClr val="bg1"/>
                  </a:solidFill>
                  <a:latin typeface="+mn-ea"/>
                </a:endParaRPr>
              </a:p>
            </p:txBody>
          </p:sp>
        </mc:Choice>
        <mc:Fallback xmlns="">
          <p:sp>
            <p:nvSpPr>
              <p:cNvPr id="8" name="流程图: 文档 7"/>
              <p:cNvSpPr>
                <a:spLocks noRot="1" noChangeAspect="1" noMove="1" noResize="1" noEditPoints="1" noAdjustHandles="1" noChangeArrowheads="1" noChangeShapeType="1" noTextEdit="1"/>
              </p:cNvSpPr>
              <p:nvPr/>
            </p:nvSpPr>
            <p:spPr>
              <a:xfrm>
                <a:off x="8595799" y="3347827"/>
                <a:ext cx="934238" cy="577582"/>
              </a:xfrm>
              <a:prstGeom prst="flowChartDocumen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流程图: 文档 8"/>
              <p:cNvSpPr/>
              <p:nvPr/>
            </p:nvSpPr>
            <p:spPr>
              <a:xfrm>
                <a:off x="10615835" y="3347827"/>
                <a:ext cx="934238" cy="577582"/>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400" b="1" i="1" dirty="0" smtClean="0">
                              <a:latin typeface="Cambria Math" panose="02040503050406030204" pitchFamily="18" charset="0"/>
                            </a:rPr>
                          </m:ctrlPr>
                        </m:sSubPr>
                        <m:e>
                          <m:r>
                            <m:rPr>
                              <m:nor/>
                            </m:rPr>
                            <a:rPr lang="en-US" altLang="zh-CN" sz="2400" b="1" dirty="0"/>
                            <m:t>T</m:t>
                          </m:r>
                        </m:e>
                        <m:sub>
                          <m:r>
                            <a:rPr lang="en-US" altLang="zh-CN" sz="2400" b="1" i="1" dirty="0">
                              <a:latin typeface="Cambria Math" panose="02040503050406030204" pitchFamily="18" charset="0"/>
                            </a:rPr>
                            <m:t>𝟐</m:t>
                          </m:r>
                        </m:sub>
                      </m:sSub>
                    </m:oMath>
                  </m:oMathPara>
                </a14:m>
                <a:endParaRPr lang="zh-CN" altLang="en-US" sz="2400" b="1" dirty="0">
                  <a:latin typeface="+mn-ea"/>
                </a:endParaRPr>
              </a:p>
            </p:txBody>
          </p:sp>
        </mc:Choice>
        <mc:Fallback xmlns="">
          <p:sp>
            <p:nvSpPr>
              <p:cNvPr id="9" name="流程图: 文档 8"/>
              <p:cNvSpPr>
                <a:spLocks noRot="1" noChangeAspect="1" noMove="1" noResize="1" noEditPoints="1" noAdjustHandles="1" noChangeArrowheads="1" noChangeShapeType="1" noTextEdit="1"/>
              </p:cNvSpPr>
              <p:nvPr/>
            </p:nvSpPr>
            <p:spPr>
              <a:xfrm>
                <a:off x="10615835" y="3347827"/>
                <a:ext cx="934238" cy="577582"/>
              </a:xfrm>
              <a:prstGeom prst="flowChartDocumen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9915115" y="3248300"/>
                <a:ext cx="389529"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4400" b="0" i="1" smtClean="0">
                          <a:latin typeface="Cambria Math" panose="02040503050406030204" pitchFamily="18" charset="0"/>
                        </a:rPr>
                        <m:t>∥</m:t>
                      </m:r>
                    </m:oMath>
                  </m:oMathPara>
                </a14:m>
                <a:endParaRPr lang="zh-CN" altLang="en-US" sz="44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9915115" y="3248300"/>
                <a:ext cx="389529" cy="677108"/>
              </a:xfrm>
              <a:prstGeom prst="rect">
                <a:avLst/>
              </a:prstGeom>
              <a:blipFill>
                <a:blip r:embed="rId9"/>
                <a:stretch>
                  <a:fillRect/>
                </a:stretch>
              </a:blipFill>
            </p:spPr>
            <p:txBody>
              <a:bodyPr/>
              <a:lstStyle/>
              <a:p>
                <a:r>
                  <a:rPr lang="zh-CN" altLang="en-US">
                    <a:noFill/>
                  </a:rPr>
                  <a:t> </a:t>
                </a:r>
              </a:p>
            </p:txBody>
          </p:sp>
        </mc:Fallback>
      </mc:AlternateContent>
      <p:grpSp>
        <p:nvGrpSpPr>
          <p:cNvPr id="11" name="组合 10"/>
          <p:cNvGrpSpPr/>
          <p:nvPr/>
        </p:nvGrpSpPr>
        <p:grpSpPr>
          <a:xfrm>
            <a:off x="8563003" y="2206955"/>
            <a:ext cx="1021433" cy="956683"/>
            <a:chOff x="7573478" y="4660461"/>
            <a:chExt cx="1021433" cy="956683"/>
          </a:xfrm>
        </p:grpSpPr>
        <p:sp>
          <p:nvSpPr>
            <p:cNvPr id="12" name="右箭头 11"/>
            <p:cNvSpPr/>
            <p:nvPr/>
          </p:nvSpPr>
          <p:spPr>
            <a:xfrm rot="5400000">
              <a:off x="7562001" y="4966775"/>
              <a:ext cx="956683" cy="344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573478" y="4836479"/>
              <a:ext cx="1021433" cy="400110"/>
            </a:xfrm>
            <a:prstGeom prst="rect">
              <a:avLst/>
            </a:prstGeom>
            <a:solidFill>
              <a:srgbClr val="FFFF00"/>
            </a:solidFill>
          </p:spPr>
          <p:txBody>
            <a:bodyPr wrap="none">
              <a:spAutoFit/>
            </a:bodyPr>
            <a:lstStyle/>
            <a:p>
              <a:r>
                <a:rPr lang="en-US" altLang="zh-CN" sz="2000" b="1" dirty="0" smtClean="0">
                  <a:solidFill>
                    <a:srgbClr val="0000FF"/>
                  </a:solidFill>
                </a:rPr>
                <a:t>Comp1</a:t>
              </a:r>
              <a:endParaRPr lang="zh-CN" altLang="en-US" sz="2000" dirty="0">
                <a:solidFill>
                  <a:srgbClr val="0000FF"/>
                </a:solidFill>
              </a:endParaRPr>
            </a:p>
          </p:txBody>
        </p:sp>
      </p:grpSp>
      <p:grpSp>
        <p:nvGrpSpPr>
          <p:cNvPr id="14" name="组合 13"/>
          <p:cNvGrpSpPr/>
          <p:nvPr/>
        </p:nvGrpSpPr>
        <p:grpSpPr>
          <a:xfrm>
            <a:off x="10629928" y="2206955"/>
            <a:ext cx="1021433" cy="956683"/>
            <a:chOff x="9640403" y="4660461"/>
            <a:chExt cx="1021433" cy="956683"/>
          </a:xfrm>
        </p:grpSpPr>
        <p:sp>
          <p:nvSpPr>
            <p:cNvPr id="15" name="右箭头 14"/>
            <p:cNvSpPr/>
            <p:nvPr/>
          </p:nvSpPr>
          <p:spPr>
            <a:xfrm rot="5400000">
              <a:off x="9647976" y="4966775"/>
              <a:ext cx="956683" cy="344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9640403" y="4836479"/>
              <a:ext cx="1021433" cy="400110"/>
            </a:xfrm>
            <a:prstGeom prst="rect">
              <a:avLst/>
            </a:prstGeom>
            <a:solidFill>
              <a:srgbClr val="FFFF00"/>
            </a:solidFill>
          </p:spPr>
          <p:txBody>
            <a:bodyPr wrap="none">
              <a:spAutoFit/>
            </a:bodyPr>
            <a:lstStyle/>
            <a:p>
              <a:r>
                <a:rPr lang="en-US" altLang="zh-CN" sz="2000" b="1" dirty="0" smtClean="0">
                  <a:solidFill>
                    <a:srgbClr val="FF0000"/>
                  </a:solidFill>
                </a:rPr>
                <a:t>Comp2</a:t>
              </a:r>
              <a:endParaRPr lang="zh-CN" altLang="en-US" sz="2000" dirty="0">
                <a:solidFill>
                  <a:srgbClr val="FF0000"/>
                </a:solidFill>
              </a:endParaRPr>
            </a:p>
          </p:txBody>
        </p:sp>
      </p:grpSp>
      <p:sp>
        <p:nvSpPr>
          <p:cNvPr id="17" name="标题 1"/>
          <p:cNvSpPr>
            <a:spLocks noGrp="1"/>
          </p:cNvSpPr>
          <p:nvPr>
            <p:ph type="title"/>
          </p:nvPr>
        </p:nvSpPr>
        <p:spPr>
          <a:xfrm>
            <a:off x="544943" y="272765"/>
            <a:ext cx="10806545" cy="1325563"/>
          </a:xfrm>
        </p:spPr>
        <p:txBody>
          <a:bodyPr/>
          <a:lstStyle/>
          <a:p>
            <a:pPr algn="ctr"/>
            <a:r>
              <a:rPr lang="en-US" altLang="zh-CN" sz="4000" b="1" dirty="0" smtClean="0">
                <a:solidFill>
                  <a:srgbClr val="C00000"/>
                </a:solidFill>
                <a:latin typeface="Calibri Light" panose="020F0302020204030204" pitchFamily="34" charset="0"/>
                <a:cs typeface="Calibri Light" panose="020F0302020204030204" pitchFamily="34" charset="0"/>
              </a:rPr>
              <a:t>Thread-Local Simulation </a:t>
            </a:r>
            <a:r>
              <a:rPr lang="en-US" altLang="zh-CN" sz="4000" b="1" dirty="0" smtClean="0">
                <a:latin typeface="Calibri Light" panose="020F0302020204030204" pitchFamily="34" charset="0"/>
                <a:cs typeface="Calibri Light" panose="020F0302020204030204" pitchFamily="34" charset="0"/>
              </a:rPr>
              <a:t>for Separate Compilation</a:t>
            </a:r>
            <a:endParaRPr lang="zh-CN" altLang="en-US" sz="4000" b="1" i="1" dirty="0">
              <a:latin typeface="Calibri Light" panose="020F0302020204030204" pitchFamily="34" charset="0"/>
              <a:cs typeface="Calibri Light" panose="020F0302020204030204" pitchFamily="34" charset="0"/>
            </a:endParaRPr>
          </a:p>
        </p:txBody>
      </p:sp>
      <p:sp>
        <p:nvSpPr>
          <p:cNvPr id="18" name="文本框 17"/>
          <p:cNvSpPr txBox="1"/>
          <p:nvPr/>
        </p:nvSpPr>
        <p:spPr>
          <a:xfrm>
            <a:off x="919018" y="1395325"/>
            <a:ext cx="7605221" cy="954107"/>
          </a:xfrm>
          <a:prstGeom prst="rect">
            <a:avLst/>
          </a:prstGeom>
          <a:noFill/>
        </p:spPr>
        <p:txBody>
          <a:bodyPr wrap="square" rtlCol="0">
            <a:spAutoFit/>
          </a:bodyPr>
          <a:lstStyle/>
          <a:p>
            <a:pPr>
              <a:buClr>
                <a:srgbClr val="7030A0"/>
              </a:buClr>
            </a:pPr>
            <a:r>
              <a:rPr lang="en-US" altLang="zh-CN" sz="2800" dirty="0" smtClean="0">
                <a:latin typeface="Calibri" panose="020F0502020204030204" pitchFamily="34" charset="0"/>
                <a:cs typeface="Calibri" panose="020F0502020204030204" pitchFamily="34" charset="0"/>
              </a:rPr>
              <a:t>Establish whole program simulation by verifying</a:t>
            </a:r>
            <a:r>
              <a:rPr lang="en-US" altLang="zh-CN" sz="2800" dirty="0" smtClean="0"/>
              <a:t> </a:t>
            </a:r>
            <a:r>
              <a:rPr lang="en-US" altLang="zh-CN" sz="2800" b="1" dirty="0" smtClean="0">
                <a:solidFill>
                  <a:srgbClr val="0000FF"/>
                </a:solidFill>
              </a:rPr>
              <a:t>Comp1</a:t>
            </a:r>
            <a:r>
              <a:rPr lang="en-US" altLang="zh-CN" sz="2800" dirty="0" smtClean="0"/>
              <a:t> </a:t>
            </a:r>
            <a:r>
              <a:rPr lang="en-US" altLang="zh-CN" sz="2800" dirty="0" smtClean="0">
                <a:latin typeface="Calibri" panose="020F0502020204030204" pitchFamily="34" charset="0"/>
                <a:cs typeface="Calibri" panose="020F0502020204030204" pitchFamily="34" charset="0"/>
              </a:rPr>
              <a:t>and</a:t>
            </a:r>
            <a:r>
              <a:rPr lang="en-US" altLang="zh-CN" sz="2800" dirty="0" smtClean="0"/>
              <a:t> </a:t>
            </a:r>
            <a:r>
              <a:rPr lang="en-US" altLang="zh-CN" sz="2800" b="1" dirty="0" smtClean="0">
                <a:solidFill>
                  <a:srgbClr val="FF0000"/>
                </a:solidFill>
              </a:rPr>
              <a:t>Comp2</a:t>
            </a:r>
            <a:r>
              <a:rPr lang="en-US" altLang="zh-CN" sz="2800" dirty="0" smtClean="0"/>
              <a:t> </a:t>
            </a:r>
            <a:r>
              <a:rPr lang="en-US" altLang="zh-CN" sz="2800" dirty="0" smtClean="0">
                <a:latin typeface="Calibri" panose="020F0502020204030204" pitchFamily="34" charset="0"/>
                <a:cs typeface="Calibri" panose="020F0502020204030204" pitchFamily="34" charset="0"/>
              </a:rPr>
              <a:t>separately </a:t>
            </a:r>
            <a:endParaRPr lang="zh-CN" altLang="en-US" sz="28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9" name="矩形 18"/>
              <p:cNvSpPr/>
              <p:nvPr/>
            </p:nvSpPr>
            <p:spPr>
              <a:xfrm>
                <a:off x="2750613" y="3392965"/>
                <a:ext cx="3368166" cy="461665"/>
              </a:xfrm>
              <a:prstGeom prst="rect">
                <a:avLst/>
              </a:prstGeom>
            </p:spPr>
            <p:txBody>
              <a:bodyPr wrap="none">
                <a:spAutoFit/>
              </a:bodyPr>
              <a:lstStyle/>
              <a:p>
                <a14:m>
                  <m:oMath xmlns:m="http://schemas.openxmlformats.org/officeDocument/2006/math">
                    <m:sSub>
                      <m:sSubPr>
                        <m:ctrlPr>
                          <a:rPr lang="en-US" altLang="zh-CN" sz="2400" i="1" dirty="0" smtClean="0">
                            <a:latin typeface="Cambria Math" panose="02040503050406030204" pitchFamily="18" charset="0"/>
                          </a:rPr>
                        </m:ctrlPr>
                      </m:sSubPr>
                      <m:e>
                        <m:r>
                          <m:rPr>
                            <m:nor/>
                          </m:rPr>
                          <a:rPr lang="en-US" altLang="zh-CN" sz="2400" dirty="0"/>
                          <m:t>T</m:t>
                        </m:r>
                      </m:e>
                      <m:sub>
                        <m:r>
                          <a:rPr lang="en-US" altLang="zh-CN" sz="2400" dirty="0">
                            <a:latin typeface="Cambria Math" panose="02040503050406030204" pitchFamily="18" charset="0"/>
                          </a:rPr>
                          <m:t>1</m:t>
                        </m:r>
                      </m:sub>
                    </m:sSub>
                  </m:oMath>
                </a14:m>
                <a:r>
                  <a:rPr lang="en-US" altLang="zh-CN" sz="2400" dirty="0"/>
                  <a:t> </a:t>
                </a:r>
                <a14:m>
                  <m:oMath xmlns:m="http://schemas.openxmlformats.org/officeDocument/2006/math">
                    <m:r>
                      <a:rPr lang="en-US" altLang="zh-CN" sz="2400" i="1" smtClean="0">
                        <a:solidFill>
                          <a:srgbClr val="0000FF"/>
                        </a:solidFill>
                        <a:latin typeface="Cambria Math" panose="02040503050406030204" pitchFamily="18" charset="0"/>
                        <a:ea typeface="Cambria Math" panose="02040503050406030204" pitchFamily="18" charset="0"/>
                      </a:rPr>
                      <m:t>≼</m:t>
                    </m:r>
                  </m:oMath>
                </a14:m>
                <a:r>
                  <a:rPr lang="en-US" altLang="zh-CN" sz="2400" dirty="0">
                    <a:solidFill>
                      <a:srgbClr val="FF0000"/>
                    </a:solidFill>
                  </a:rPr>
                  <a:t> </a:t>
                </a:r>
                <a14:m>
                  <m:oMath xmlns:m="http://schemas.openxmlformats.org/officeDocument/2006/math">
                    <m:sSub>
                      <m:sSubPr>
                        <m:ctrlPr>
                          <a:rPr lang="en-US" altLang="zh-CN" sz="2400" i="1" dirty="0">
                            <a:latin typeface="Cambria Math" panose="02040503050406030204" pitchFamily="18" charset="0"/>
                          </a:rPr>
                        </m:ctrlPr>
                      </m:sSubPr>
                      <m:e>
                        <m:r>
                          <m:rPr>
                            <m:nor/>
                          </m:rPr>
                          <a:rPr lang="en-US" altLang="zh-CN" sz="2400" dirty="0"/>
                          <m:t>S</m:t>
                        </m:r>
                      </m:e>
                      <m:sub>
                        <m:r>
                          <a:rPr lang="en-US" altLang="zh-CN" sz="2400" dirty="0">
                            <a:latin typeface="Cambria Math" panose="02040503050406030204" pitchFamily="18" charset="0"/>
                          </a:rPr>
                          <m:t>1</m:t>
                        </m:r>
                      </m:sub>
                    </m:sSub>
                  </m:oMath>
                </a14:m>
                <a:r>
                  <a:rPr lang="zh-CN" altLang="en-US" sz="2400" dirty="0" smtClean="0"/>
                  <a:t>     </a:t>
                </a:r>
                <a14:m>
                  <m:oMath xmlns:m="http://schemas.openxmlformats.org/officeDocument/2006/math">
                    <m:r>
                      <a:rPr lang="en-US" altLang="zh-CN" sz="2400" b="0" i="1" dirty="0" smtClean="0">
                        <a:latin typeface="Cambria Math" panose="02040503050406030204" pitchFamily="18" charset="0"/>
                      </a:rPr>
                      <m:t>∧</m:t>
                    </m:r>
                  </m:oMath>
                </a14:m>
                <a:r>
                  <a:rPr lang="en-US" altLang="zh-CN" sz="2400" dirty="0" smtClean="0"/>
                  <a:t>      </a:t>
                </a:r>
                <a14:m>
                  <m:oMath xmlns:m="http://schemas.openxmlformats.org/officeDocument/2006/math">
                    <m:sSub>
                      <m:sSubPr>
                        <m:ctrlPr>
                          <a:rPr lang="en-US" altLang="zh-CN" sz="2400" i="1" dirty="0" smtClean="0">
                            <a:latin typeface="Cambria Math" panose="02040503050406030204" pitchFamily="18" charset="0"/>
                          </a:rPr>
                        </m:ctrlPr>
                      </m:sSubPr>
                      <m:e>
                        <m:r>
                          <m:rPr>
                            <m:nor/>
                          </m:rPr>
                          <a:rPr lang="en-US" altLang="zh-CN" sz="2400" dirty="0"/>
                          <m:t>T</m:t>
                        </m:r>
                      </m:e>
                      <m:sub>
                        <m:r>
                          <a:rPr lang="en-US" altLang="zh-CN" sz="2400" dirty="0">
                            <a:latin typeface="Cambria Math" panose="02040503050406030204" pitchFamily="18" charset="0"/>
                          </a:rPr>
                          <m:t>2</m:t>
                        </m:r>
                      </m:sub>
                    </m:sSub>
                  </m:oMath>
                </a14:m>
                <a:r>
                  <a:rPr lang="en-US" altLang="zh-CN" sz="2400" dirty="0"/>
                  <a:t> </a:t>
                </a:r>
                <a14:m>
                  <m:oMath xmlns:m="http://schemas.openxmlformats.org/officeDocument/2006/math">
                    <m:r>
                      <a:rPr lang="en-US" altLang="zh-CN" sz="2400" i="1" smtClean="0">
                        <a:solidFill>
                          <a:srgbClr val="FF0000"/>
                        </a:solidFill>
                        <a:latin typeface="Cambria Math" panose="02040503050406030204" pitchFamily="18" charset="0"/>
                        <a:ea typeface="Cambria Math" panose="02040503050406030204" pitchFamily="18" charset="0"/>
                      </a:rPr>
                      <m:t>≼</m:t>
                    </m:r>
                  </m:oMath>
                </a14:m>
                <a:r>
                  <a:rPr lang="en-US" altLang="zh-CN" sz="2400" dirty="0"/>
                  <a:t> </a:t>
                </a:r>
                <a14:m>
                  <m:oMath xmlns:m="http://schemas.openxmlformats.org/officeDocument/2006/math">
                    <m:sSub>
                      <m:sSubPr>
                        <m:ctrlPr>
                          <a:rPr lang="en-US" altLang="zh-CN" sz="2400" i="1" dirty="0">
                            <a:latin typeface="Cambria Math" panose="02040503050406030204" pitchFamily="18" charset="0"/>
                          </a:rPr>
                        </m:ctrlPr>
                      </m:sSubPr>
                      <m:e>
                        <m:r>
                          <m:rPr>
                            <m:nor/>
                          </m:rPr>
                          <a:rPr lang="en-US" altLang="zh-CN" sz="2400" dirty="0"/>
                          <m:t>S</m:t>
                        </m:r>
                      </m:e>
                      <m:sub>
                        <m:r>
                          <a:rPr lang="en-US" altLang="zh-CN" sz="2400" dirty="0">
                            <a:latin typeface="Cambria Math" panose="02040503050406030204" pitchFamily="18" charset="0"/>
                          </a:rPr>
                          <m:t>2</m:t>
                        </m:r>
                      </m:sub>
                    </m:sSub>
                  </m:oMath>
                </a14:m>
                <a:r>
                  <a:rPr lang="en-US" altLang="zh-CN" sz="2400" dirty="0" smtClean="0"/>
                  <a:t> </a:t>
                </a:r>
                <a:endParaRPr lang="zh-CN" altLang="en-US" sz="2400" dirty="0"/>
              </a:p>
            </p:txBody>
          </p:sp>
        </mc:Choice>
        <mc:Fallback xmlns="">
          <p:sp>
            <p:nvSpPr>
              <p:cNvPr id="19" name="矩形 18"/>
              <p:cNvSpPr>
                <a:spLocks noRot="1" noChangeAspect="1" noMove="1" noResize="1" noEditPoints="1" noAdjustHandles="1" noChangeArrowheads="1" noChangeShapeType="1" noTextEdit="1"/>
              </p:cNvSpPr>
              <p:nvPr/>
            </p:nvSpPr>
            <p:spPr>
              <a:xfrm>
                <a:off x="2750613" y="3392965"/>
                <a:ext cx="3368166" cy="461665"/>
              </a:xfrm>
              <a:prstGeom prst="rect">
                <a:avLst/>
              </a:prstGeom>
              <a:blipFill>
                <a:blip r:embed="rId10"/>
                <a:stretch>
                  <a:fillRect l="-362" b="-2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2849053" y="2399720"/>
                <a:ext cx="2911310" cy="461665"/>
              </a:xfrm>
              <a:prstGeom prst="rect">
                <a:avLst/>
              </a:prstGeom>
            </p:spPr>
            <p:txBody>
              <a:bodyPr wrap="none">
                <a:spAutoFit/>
              </a:bodyPr>
              <a:lstStyle/>
              <a:p>
                <a:r>
                  <a:rPr lang="en-US" altLang="zh-CN" sz="2400" dirty="0" smtClean="0"/>
                  <a:t>(</a:t>
                </a:r>
                <a14:m>
                  <m:oMath xmlns:m="http://schemas.openxmlformats.org/officeDocument/2006/math">
                    <m:sSub>
                      <m:sSubPr>
                        <m:ctrlPr>
                          <a:rPr lang="en-US" altLang="zh-CN" sz="2400" i="1" dirty="0">
                            <a:latin typeface="Cambria Math" panose="02040503050406030204" pitchFamily="18" charset="0"/>
                          </a:rPr>
                        </m:ctrlPr>
                      </m:sSubPr>
                      <m:e>
                        <m:r>
                          <m:rPr>
                            <m:nor/>
                          </m:rPr>
                          <a:rPr lang="en-US" altLang="zh-CN" sz="2400" dirty="0"/>
                          <m:t>T</m:t>
                        </m:r>
                      </m:e>
                      <m:sub>
                        <m:r>
                          <a:rPr lang="en-US" altLang="zh-CN" sz="2400" dirty="0">
                            <a:latin typeface="Cambria Math" panose="02040503050406030204" pitchFamily="18" charset="0"/>
                          </a:rPr>
                          <m:t>1</m:t>
                        </m:r>
                      </m:sub>
                    </m:sSub>
                  </m:oMath>
                </a14:m>
                <a:r>
                  <a:rPr lang="en-US" altLang="zh-CN" sz="2400" dirty="0"/>
                  <a:t> </a:t>
                </a:r>
                <a:r>
                  <a:rPr lang="en-US" altLang="zh-CN" sz="2400" dirty="0" smtClean="0"/>
                  <a:t>|| </a:t>
                </a:r>
                <a14:m>
                  <m:oMath xmlns:m="http://schemas.openxmlformats.org/officeDocument/2006/math">
                    <m:sSub>
                      <m:sSubPr>
                        <m:ctrlPr>
                          <a:rPr lang="en-US" altLang="zh-CN" sz="2400" i="1" dirty="0">
                            <a:latin typeface="Cambria Math" panose="02040503050406030204" pitchFamily="18" charset="0"/>
                          </a:rPr>
                        </m:ctrlPr>
                      </m:sSubPr>
                      <m:e>
                        <m:r>
                          <m:rPr>
                            <m:nor/>
                          </m:rPr>
                          <a:rPr lang="en-US" altLang="zh-CN" sz="2400" dirty="0"/>
                          <m:t>T</m:t>
                        </m:r>
                      </m:e>
                      <m:sub>
                        <m:r>
                          <a:rPr lang="en-US" altLang="zh-CN" sz="2400" dirty="0">
                            <a:latin typeface="Cambria Math" panose="02040503050406030204" pitchFamily="18" charset="0"/>
                          </a:rPr>
                          <m:t>2</m:t>
                        </m:r>
                      </m:sub>
                    </m:sSub>
                  </m:oMath>
                </a14:m>
                <a:r>
                  <a:rPr lang="en-US" altLang="zh-CN" sz="2400" dirty="0"/>
                  <a:t>)</a:t>
                </a:r>
                <a:r>
                  <a:rPr lang="en-US" altLang="zh-CN" sz="2400" dirty="0" smtClean="0"/>
                  <a:t>  </a:t>
                </a:r>
                <a14:m>
                  <m:oMath xmlns:m="http://schemas.openxmlformats.org/officeDocument/2006/math">
                    <m:r>
                      <a:rPr lang="en-US" altLang="zh-CN" sz="2400" i="1" smtClean="0">
                        <a:solidFill>
                          <a:srgbClr val="C00000"/>
                        </a:solidFill>
                        <a:latin typeface="Cambria Math" panose="02040503050406030204" pitchFamily="18" charset="0"/>
                        <a:ea typeface="Cambria Math" panose="02040503050406030204" pitchFamily="18" charset="0"/>
                      </a:rPr>
                      <m:t>≼</m:t>
                    </m:r>
                  </m:oMath>
                </a14:m>
                <a:r>
                  <a:rPr lang="en-US" altLang="zh-CN" sz="2400" dirty="0" smtClean="0"/>
                  <a:t>  (</a:t>
                </a:r>
                <a14:m>
                  <m:oMath xmlns:m="http://schemas.openxmlformats.org/officeDocument/2006/math">
                    <m:sSub>
                      <m:sSubPr>
                        <m:ctrlPr>
                          <a:rPr lang="en-US" altLang="zh-CN" sz="2400" i="1" dirty="0">
                            <a:latin typeface="Cambria Math" panose="02040503050406030204" pitchFamily="18" charset="0"/>
                          </a:rPr>
                        </m:ctrlPr>
                      </m:sSubPr>
                      <m:e>
                        <m:r>
                          <m:rPr>
                            <m:nor/>
                          </m:rPr>
                          <a:rPr lang="en-US" altLang="zh-CN" sz="2400" dirty="0"/>
                          <m:t>S</m:t>
                        </m:r>
                      </m:e>
                      <m:sub>
                        <m:r>
                          <a:rPr lang="en-US" altLang="zh-CN" sz="2400" dirty="0">
                            <a:latin typeface="Cambria Math" panose="02040503050406030204" pitchFamily="18" charset="0"/>
                          </a:rPr>
                          <m:t>1</m:t>
                        </m:r>
                      </m:sub>
                    </m:sSub>
                  </m:oMath>
                </a14:m>
                <a:r>
                  <a:rPr lang="en-US" altLang="zh-CN" sz="2400" dirty="0"/>
                  <a:t> </a:t>
                </a:r>
                <a:r>
                  <a:rPr lang="en-US" altLang="zh-CN" sz="2400" dirty="0" smtClean="0"/>
                  <a:t>|| </a:t>
                </a:r>
                <a14:m>
                  <m:oMath xmlns:m="http://schemas.openxmlformats.org/officeDocument/2006/math">
                    <m:sSub>
                      <m:sSubPr>
                        <m:ctrlPr>
                          <a:rPr lang="en-US" altLang="zh-CN" sz="2400" i="1" dirty="0">
                            <a:latin typeface="Cambria Math" panose="02040503050406030204" pitchFamily="18" charset="0"/>
                          </a:rPr>
                        </m:ctrlPr>
                      </m:sSubPr>
                      <m:e>
                        <m:r>
                          <m:rPr>
                            <m:nor/>
                          </m:rPr>
                          <a:rPr lang="en-US" altLang="zh-CN" sz="2400" dirty="0"/>
                          <m:t>S</m:t>
                        </m:r>
                      </m:e>
                      <m:sub>
                        <m:r>
                          <a:rPr lang="en-US" altLang="zh-CN" sz="2400" dirty="0">
                            <a:latin typeface="Cambria Math" panose="02040503050406030204" pitchFamily="18" charset="0"/>
                          </a:rPr>
                          <m:t>2</m:t>
                        </m:r>
                      </m:sub>
                    </m:sSub>
                  </m:oMath>
                </a14:m>
                <a:r>
                  <a:rPr lang="en-US" altLang="zh-CN" sz="2400" dirty="0"/>
                  <a:t>)</a:t>
                </a:r>
                <a:endParaRPr lang="zh-CN" altLang="en-US" sz="2400" dirty="0"/>
              </a:p>
            </p:txBody>
          </p:sp>
        </mc:Choice>
        <mc:Fallback xmlns="">
          <p:sp>
            <p:nvSpPr>
              <p:cNvPr id="20" name="矩形 19"/>
              <p:cNvSpPr>
                <a:spLocks noRot="1" noChangeAspect="1" noMove="1" noResize="1" noEditPoints="1" noAdjustHandles="1" noChangeArrowheads="1" noChangeShapeType="1" noTextEdit="1"/>
              </p:cNvSpPr>
              <p:nvPr/>
            </p:nvSpPr>
            <p:spPr>
              <a:xfrm>
                <a:off x="2849053" y="2399720"/>
                <a:ext cx="2911310" cy="461665"/>
              </a:xfrm>
              <a:prstGeom prst="rect">
                <a:avLst/>
              </a:prstGeom>
              <a:blipFill>
                <a:blip r:embed="rId11"/>
                <a:stretch>
                  <a:fillRect l="-3138" t="-9333" r="-3138" b="-32000"/>
                </a:stretch>
              </a:blipFill>
            </p:spPr>
            <p:txBody>
              <a:bodyPr/>
              <a:lstStyle/>
              <a:p>
                <a:r>
                  <a:rPr lang="zh-CN" altLang="en-US">
                    <a:noFill/>
                  </a:rPr>
                  <a:t> </a:t>
                </a:r>
              </a:p>
            </p:txBody>
          </p:sp>
        </mc:Fallback>
      </mc:AlternateContent>
      <p:sp>
        <p:nvSpPr>
          <p:cNvPr id="21" name="右箭头 20"/>
          <p:cNvSpPr/>
          <p:nvPr/>
        </p:nvSpPr>
        <p:spPr>
          <a:xfrm rot="16200000">
            <a:off x="4103260" y="2958599"/>
            <a:ext cx="431668" cy="329033"/>
          </a:xfrm>
          <a:prstGeom prst="rightArrow">
            <a:avLst/>
          </a:prstGeom>
          <a:solidFill>
            <a:schemeClr val="accent1">
              <a:lumMod val="60000"/>
              <a:lumOff val="40000"/>
            </a:schemeClr>
          </a:solidFill>
          <a:ln w="1905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2" name="文本框 21"/>
              <p:cNvSpPr txBox="1"/>
              <p:nvPr/>
            </p:nvSpPr>
            <p:spPr>
              <a:xfrm>
                <a:off x="919018" y="3929068"/>
                <a:ext cx="8732982" cy="523220"/>
              </a:xfrm>
              <a:prstGeom prst="rect">
                <a:avLst/>
              </a:prstGeom>
              <a:noFill/>
            </p:spPr>
            <p:txBody>
              <a:bodyPr wrap="square" rtlCol="0">
                <a:spAutoFit/>
              </a:bodyPr>
              <a:lstStyle/>
              <a:p>
                <a:pPr>
                  <a:buClr>
                    <a:srgbClr val="7030A0"/>
                  </a:buClr>
                </a:pPr>
                <a:r>
                  <a:rPr lang="en-US" altLang="zh-CN" sz="2800" i="1" dirty="0" smtClean="0">
                    <a:solidFill>
                      <a:srgbClr val="FF0000"/>
                    </a:solidFill>
                    <a:latin typeface="Calibri" panose="020F0502020204030204" pitchFamily="34" charset="0"/>
                    <a:cs typeface="Calibri" panose="020F0502020204030204" pitchFamily="34" charset="0"/>
                  </a:rPr>
                  <a:t>How to define simulation for single threads, i.e., </a:t>
                </a:r>
                <a14:m>
                  <m:oMath xmlns:m="http://schemas.openxmlformats.org/officeDocument/2006/math">
                    <m:sSub>
                      <m:sSubPr>
                        <m:ctrlPr>
                          <a:rPr lang="en-US" altLang="zh-CN" sz="2800" i="1" dirty="0">
                            <a:latin typeface="Cambria Math" panose="02040503050406030204" pitchFamily="18" charset="0"/>
                          </a:rPr>
                        </m:ctrlPr>
                      </m:sSubPr>
                      <m:e>
                        <m:r>
                          <m:rPr>
                            <m:nor/>
                          </m:rPr>
                          <a:rPr lang="en-US" altLang="zh-CN" sz="2800" dirty="0"/>
                          <m:t>T</m:t>
                        </m:r>
                      </m:e>
                      <m:sub>
                        <m:r>
                          <a:rPr lang="en-US" altLang="zh-CN" sz="2800" dirty="0">
                            <a:latin typeface="Cambria Math" panose="02040503050406030204" pitchFamily="18" charset="0"/>
                          </a:rPr>
                          <m:t>1</m:t>
                        </m:r>
                      </m:sub>
                    </m:sSub>
                  </m:oMath>
                </a14:m>
                <a:r>
                  <a:rPr lang="en-US" altLang="zh-CN" sz="2800" dirty="0"/>
                  <a:t> </a:t>
                </a:r>
                <a14:m>
                  <m:oMath xmlns:m="http://schemas.openxmlformats.org/officeDocument/2006/math">
                    <m:r>
                      <a:rPr lang="en-US" altLang="zh-CN" sz="2800" i="1">
                        <a:solidFill>
                          <a:srgbClr val="0000FF"/>
                        </a:solidFill>
                        <a:latin typeface="Cambria Math" panose="02040503050406030204" pitchFamily="18" charset="0"/>
                        <a:ea typeface="Cambria Math" panose="02040503050406030204" pitchFamily="18" charset="0"/>
                      </a:rPr>
                      <m:t>≼</m:t>
                    </m:r>
                  </m:oMath>
                </a14:m>
                <a:r>
                  <a:rPr lang="en-US" altLang="zh-CN" sz="2800" dirty="0"/>
                  <a:t> </a:t>
                </a:r>
                <a14:m>
                  <m:oMath xmlns:m="http://schemas.openxmlformats.org/officeDocument/2006/math">
                    <m:sSub>
                      <m:sSubPr>
                        <m:ctrlPr>
                          <a:rPr lang="en-US" altLang="zh-CN" sz="2800" i="1" dirty="0">
                            <a:latin typeface="Cambria Math" panose="02040503050406030204" pitchFamily="18" charset="0"/>
                          </a:rPr>
                        </m:ctrlPr>
                      </m:sSubPr>
                      <m:e>
                        <m:r>
                          <m:rPr>
                            <m:nor/>
                          </m:rPr>
                          <a:rPr lang="en-US" altLang="zh-CN" sz="2800" dirty="0"/>
                          <m:t>S</m:t>
                        </m:r>
                      </m:e>
                      <m:sub>
                        <m:r>
                          <a:rPr lang="en-US" altLang="zh-CN" sz="2800" dirty="0">
                            <a:latin typeface="Cambria Math" panose="02040503050406030204" pitchFamily="18" charset="0"/>
                          </a:rPr>
                          <m:t>1</m:t>
                        </m:r>
                      </m:sub>
                    </m:sSub>
                  </m:oMath>
                </a14:m>
                <a:r>
                  <a:rPr lang="zh-CN" altLang="en-US" sz="2800" b="1" dirty="0" smtClean="0">
                    <a:solidFill>
                      <a:srgbClr val="C00000"/>
                    </a:solidFill>
                    <a:latin typeface="Calibri" panose="020F0502020204030204" pitchFamily="34" charset="0"/>
                    <a:cs typeface="Calibri" panose="020F0502020204030204" pitchFamily="34" charset="0"/>
                  </a:rPr>
                  <a:t> </a:t>
                </a:r>
                <a:r>
                  <a:rPr lang="en-US" altLang="zh-CN" sz="2800" dirty="0" smtClean="0">
                    <a:solidFill>
                      <a:srgbClr val="FF0000"/>
                    </a:solidFill>
                    <a:latin typeface="Calibri" panose="020F0502020204030204" pitchFamily="34" charset="0"/>
                    <a:cs typeface="Calibri" panose="020F0502020204030204" pitchFamily="34" charset="0"/>
                  </a:rPr>
                  <a:t>?</a:t>
                </a:r>
                <a:endParaRPr lang="zh-CN" altLang="en-US" sz="2800" dirty="0">
                  <a:solidFill>
                    <a:srgbClr val="FF0000"/>
                  </a:solidFill>
                  <a:latin typeface="Calibri" panose="020F0502020204030204" pitchFamily="34" charset="0"/>
                  <a:cs typeface="Calibri" panose="020F0502020204030204" pitchFamily="34" charset="0"/>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919018" y="3929068"/>
                <a:ext cx="8732982" cy="523220"/>
              </a:xfrm>
              <a:prstGeom prst="rect">
                <a:avLst/>
              </a:prstGeom>
              <a:blipFill>
                <a:blip r:embed="rId12"/>
                <a:stretch>
                  <a:fillRect l="-1466" t="-11765" b="-34118"/>
                </a:stretch>
              </a:blipFill>
            </p:spPr>
            <p:txBody>
              <a:bodyPr/>
              <a:lstStyle/>
              <a:p>
                <a:r>
                  <a:rPr lang="zh-CN" altLang="en-US">
                    <a:noFill/>
                  </a:rPr>
                  <a:t> </a:t>
                </a:r>
              </a:p>
            </p:txBody>
          </p:sp>
        </mc:Fallback>
      </mc:AlternateContent>
      <p:grpSp>
        <p:nvGrpSpPr>
          <p:cNvPr id="23" name="组合 22"/>
          <p:cNvGrpSpPr/>
          <p:nvPr/>
        </p:nvGrpSpPr>
        <p:grpSpPr>
          <a:xfrm>
            <a:off x="720831" y="4391045"/>
            <a:ext cx="4402708" cy="2159337"/>
            <a:chOff x="720831" y="4391045"/>
            <a:chExt cx="4402708" cy="2159337"/>
          </a:xfrm>
        </p:grpSpPr>
        <p:grpSp>
          <p:nvGrpSpPr>
            <p:cNvPr id="24" name="组合 23"/>
            <p:cNvGrpSpPr/>
            <p:nvPr/>
          </p:nvGrpSpPr>
          <p:grpSpPr>
            <a:xfrm>
              <a:off x="720831" y="4584113"/>
              <a:ext cx="993765" cy="1966269"/>
              <a:chOff x="1062572" y="4192923"/>
              <a:chExt cx="993765" cy="1966269"/>
            </a:xfrm>
          </p:grpSpPr>
          <p:grpSp>
            <p:nvGrpSpPr>
              <p:cNvPr id="45" name="组合 44"/>
              <p:cNvGrpSpPr/>
              <p:nvPr/>
            </p:nvGrpSpPr>
            <p:grpSpPr>
              <a:xfrm>
                <a:off x="1560688" y="4368804"/>
                <a:ext cx="495649" cy="1625596"/>
                <a:chOff x="1930128" y="4368804"/>
                <a:chExt cx="495649" cy="1625596"/>
              </a:xfrm>
            </p:grpSpPr>
            <p:sp>
              <p:nvSpPr>
                <p:cNvPr id="48" name="椭圆 47"/>
                <p:cNvSpPr/>
                <p:nvPr/>
              </p:nvSpPr>
              <p:spPr>
                <a:xfrm>
                  <a:off x="1930400" y="4368804"/>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1930400" y="586232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a:off x="1930128" y="4500884"/>
                  <a:ext cx="495649" cy="1370672"/>
                  <a:chOff x="1930128" y="4500884"/>
                  <a:chExt cx="495649" cy="1370672"/>
                </a:xfrm>
              </p:grpSpPr>
              <p:cxnSp>
                <p:nvCxnSpPr>
                  <p:cNvPr id="51" name="直接连接符 50"/>
                  <p:cNvCxnSpPr>
                    <a:stCxn id="48" idx="4"/>
                  </p:cNvCxnSpPr>
                  <p:nvPr/>
                </p:nvCxnSpPr>
                <p:spPr>
                  <a:xfrm>
                    <a:off x="1996440" y="4500884"/>
                    <a:ext cx="0" cy="1370672"/>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矩形 51"/>
                      <p:cNvSpPr/>
                      <p:nvPr/>
                    </p:nvSpPr>
                    <p:spPr>
                      <a:xfrm>
                        <a:off x="1930128" y="4969633"/>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0000FF"/>
                                  </a:solidFill>
                                  <a:latin typeface="Cambria Math" panose="02040503050406030204" pitchFamily="18" charset="0"/>
                                  <a:ea typeface="Cambria Math" panose="02040503050406030204" pitchFamily="18" charset="0"/>
                                </a:rPr>
                                <m:t>≼</m:t>
                              </m:r>
                            </m:oMath>
                          </m:oMathPara>
                        </a14:m>
                        <a:endParaRPr lang="zh-CN" altLang="en-US" sz="2400" dirty="0">
                          <a:solidFill>
                            <a:srgbClr val="0000FF"/>
                          </a:solidFill>
                        </a:endParaRPr>
                      </a:p>
                    </p:txBody>
                  </p:sp>
                </mc:Choice>
                <mc:Fallback xmlns="">
                  <p:sp>
                    <p:nvSpPr>
                      <p:cNvPr id="60" name="矩形 59"/>
                      <p:cNvSpPr>
                        <a:spLocks noRot="1" noChangeAspect="1" noMove="1" noResize="1" noEditPoints="1" noAdjustHandles="1" noChangeArrowheads="1" noChangeShapeType="1" noTextEdit="1"/>
                      </p:cNvSpPr>
                      <p:nvPr/>
                    </p:nvSpPr>
                    <p:spPr>
                      <a:xfrm>
                        <a:off x="1930128" y="4969633"/>
                        <a:ext cx="495649" cy="461665"/>
                      </a:xfrm>
                      <a:prstGeom prst="rect">
                        <a:avLst/>
                      </a:prstGeom>
                      <a:blipFill>
                        <a:blip r:embed="rId13"/>
                        <a:stretch>
                          <a:fillRect b="-1316"/>
                        </a:stretch>
                      </a:blipFill>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46" name="文本框 45"/>
                  <p:cNvSpPr txBox="1"/>
                  <p:nvPr/>
                </p:nvSpPr>
                <p:spPr>
                  <a:xfrm>
                    <a:off x="1081044" y="5697527"/>
                    <a:ext cx="33213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dirty="0">
                                  <a:latin typeface="Cambria Math" panose="02040503050406030204" pitchFamily="18" charset="0"/>
                                </a:rPr>
                              </m:ctrlPr>
                            </m:sSubPr>
                            <m:e>
                              <m:r>
                                <m:rPr>
                                  <m:nor/>
                                </m:rPr>
                                <a:rPr lang="en-US" altLang="zh-CN" sz="2400" dirty="0"/>
                                <m:t>T</m:t>
                              </m:r>
                            </m:e>
                            <m:sub>
                              <m:r>
                                <a:rPr lang="en-US" altLang="zh-CN" sz="2400" dirty="0">
                                  <a:latin typeface="Cambria Math" panose="02040503050406030204" pitchFamily="18" charset="0"/>
                                </a:rPr>
                                <m:t>1</m:t>
                              </m:r>
                            </m:sub>
                          </m:sSub>
                        </m:oMath>
                      </m:oMathPara>
                    </a14:m>
                    <a:endParaRPr lang="zh-CN" altLang="en-US" sz="2400" dirty="0"/>
                  </a:p>
                </p:txBody>
              </p:sp>
            </mc:Choice>
            <mc:Fallback xmlns="">
              <p:sp>
                <p:nvSpPr>
                  <p:cNvPr id="54" name="文本框 53"/>
                  <p:cNvSpPr txBox="1">
                    <a:spLocks noRot="1" noChangeAspect="1" noMove="1" noResize="1" noEditPoints="1" noAdjustHandles="1" noChangeArrowheads="1" noChangeShapeType="1" noTextEdit="1"/>
                  </p:cNvSpPr>
                  <p:nvPr/>
                </p:nvSpPr>
                <p:spPr>
                  <a:xfrm>
                    <a:off x="1081044" y="5697527"/>
                    <a:ext cx="332137" cy="461665"/>
                  </a:xfrm>
                  <a:prstGeom prst="rect">
                    <a:avLst/>
                  </a:prstGeom>
                  <a:blipFill>
                    <a:blip r:embed="rId14"/>
                    <a:stretch>
                      <a:fillRect l="-3636" r="-3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p:cNvSpPr txBox="1"/>
                  <p:nvPr/>
                </p:nvSpPr>
                <p:spPr>
                  <a:xfrm>
                    <a:off x="1062572" y="4192923"/>
                    <a:ext cx="3690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dirty="0">
                                  <a:latin typeface="Cambria Math" panose="02040503050406030204" pitchFamily="18" charset="0"/>
                                </a:rPr>
                              </m:ctrlPr>
                            </m:sSubPr>
                            <m:e>
                              <m:r>
                                <m:rPr>
                                  <m:nor/>
                                </m:rPr>
                                <a:rPr lang="en-US" altLang="zh-CN" sz="2400" dirty="0"/>
                                <m:t>S</m:t>
                              </m:r>
                            </m:e>
                            <m:sub>
                              <m:r>
                                <a:rPr lang="en-US" altLang="zh-CN" sz="2400" dirty="0">
                                  <a:latin typeface="Cambria Math" panose="02040503050406030204" pitchFamily="18" charset="0"/>
                                </a:rPr>
                                <m:t>1</m:t>
                              </m:r>
                            </m:sub>
                          </m:sSub>
                        </m:oMath>
                      </m:oMathPara>
                    </a14:m>
                    <a:endParaRPr lang="zh-CN" altLang="en-US" sz="2400" b="1" dirty="0"/>
                  </a:p>
                </p:txBody>
              </p:sp>
            </mc:Choice>
            <mc:Fallback xmlns="">
              <p:sp>
                <p:nvSpPr>
                  <p:cNvPr id="55" name="文本框 54"/>
                  <p:cNvSpPr txBox="1">
                    <a:spLocks noRot="1" noChangeAspect="1" noMove="1" noResize="1" noEditPoints="1" noAdjustHandles="1" noChangeArrowheads="1" noChangeShapeType="1" noTextEdit="1"/>
                  </p:cNvSpPr>
                  <p:nvPr/>
                </p:nvSpPr>
                <p:spPr>
                  <a:xfrm>
                    <a:off x="1062572" y="4192923"/>
                    <a:ext cx="369083" cy="461665"/>
                  </a:xfrm>
                  <a:prstGeom prst="rect">
                    <a:avLst/>
                  </a:prstGeom>
                  <a:blipFill>
                    <a:blip r:embed="rId15"/>
                    <a:stretch>
                      <a:fillRect l="-4918" r="-19672"/>
                    </a:stretch>
                  </a:blipFill>
                </p:spPr>
                <p:txBody>
                  <a:bodyPr/>
                  <a:lstStyle/>
                  <a:p>
                    <a:r>
                      <a:rPr lang="zh-CN" altLang="en-US">
                        <a:noFill/>
                      </a:rPr>
                      <a:t> </a:t>
                    </a:r>
                  </a:p>
                </p:txBody>
              </p:sp>
            </mc:Fallback>
          </mc:AlternateContent>
        </p:grpSp>
        <p:cxnSp>
          <p:nvCxnSpPr>
            <p:cNvPr id="25" name="直接箭头连接符 24"/>
            <p:cNvCxnSpPr/>
            <p:nvPr/>
          </p:nvCxnSpPr>
          <p:spPr>
            <a:xfrm>
              <a:off x="1411399" y="6318164"/>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1411398" y="4549135"/>
              <a:ext cx="1614748" cy="369332"/>
              <a:chOff x="2141051" y="4259541"/>
              <a:chExt cx="1614748" cy="369332"/>
            </a:xfrm>
          </p:grpSpPr>
          <p:cxnSp>
            <p:nvCxnSpPr>
              <p:cNvPr id="43" name="直接箭头连接符 42"/>
              <p:cNvCxnSpPr/>
              <p:nvPr/>
            </p:nvCxnSpPr>
            <p:spPr>
              <a:xfrm>
                <a:off x="2141051" y="4536440"/>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3427665" y="4259541"/>
                <a:ext cx="328134" cy="369332"/>
              </a:xfrm>
              <a:prstGeom prst="rect">
                <a:avLst/>
              </a:prstGeom>
              <a:noFill/>
            </p:spPr>
            <p:txBody>
              <a:bodyPr wrap="square" rtlCol="0">
                <a:spAutoFit/>
              </a:bodyPr>
              <a:lstStyle/>
              <a:p>
                <a:r>
                  <a:rPr lang="en-US" altLang="zh-CN" b="1" dirty="0" smtClean="0"/>
                  <a:t>*</a:t>
                </a:r>
                <a:endParaRPr lang="zh-CN" altLang="en-US" b="1" dirty="0"/>
              </a:p>
            </p:txBody>
          </p:sp>
        </p:grpSp>
        <p:sp>
          <p:nvSpPr>
            <p:cNvPr id="27" name="椭圆 26"/>
            <p:cNvSpPr/>
            <p:nvPr/>
          </p:nvSpPr>
          <p:spPr>
            <a:xfrm>
              <a:off x="2922453" y="625351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2922453" y="4759991"/>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p:cNvGrpSpPr/>
            <p:nvPr/>
          </p:nvGrpSpPr>
          <p:grpSpPr>
            <a:xfrm>
              <a:off x="2922453" y="4892071"/>
              <a:ext cx="495649" cy="1361439"/>
              <a:chOff x="3689050" y="4500881"/>
              <a:chExt cx="495649" cy="1361439"/>
            </a:xfrm>
          </p:grpSpPr>
          <p:cxnSp>
            <p:nvCxnSpPr>
              <p:cNvPr id="41" name="直接连接符 40"/>
              <p:cNvCxnSpPr>
                <a:stCxn id="28" idx="4"/>
                <a:endCxn id="27" idx="0"/>
              </p:cNvCxnSpPr>
              <p:nvPr/>
            </p:nvCxnSpPr>
            <p:spPr>
              <a:xfrm>
                <a:off x="3755090" y="4500881"/>
                <a:ext cx="0" cy="1361439"/>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矩形 41"/>
                  <p:cNvSpPr/>
                  <p:nvPr/>
                </p:nvSpPr>
                <p:spPr>
                  <a:xfrm>
                    <a:off x="3689050" y="4969634"/>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0000FF"/>
                              </a:solidFill>
                              <a:latin typeface="Cambria Math" panose="02040503050406030204" pitchFamily="18" charset="0"/>
                              <a:ea typeface="Cambria Math" panose="02040503050406030204" pitchFamily="18" charset="0"/>
                            </a:rPr>
                            <m:t>≼</m:t>
                          </m:r>
                        </m:oMath>
                      </m:oMathPara>
                    </a14:m>
                    <a:endParaRPr lang="zh-CN" altLang="en-US" sz="2400" dirty="0">
                      <a:solidFill>
                        <a:srgbClr val="0000FF"/>
                      </a:solidFill>
                    </a:endParaRPr>
                  </a:p>
                </p:txBody>
              </p:sp>
            </mc:Choice>
            <mc:Fallback xmlns="">
              <p:sp>
                <p:nvSpPr>
                  <p:cNvPr id="69" name="矩形 68"/>
                  <p:cNvSpPr>
                    <a:spLocks noRot="1" noChangeAspect="1" noMove="1" noResize="1" noEditPoints="1" noAdjustHandles="1" noChangeArrowheads="1" noChangeShapeType="1" noTextEdit="1"/>
                  </p:cNvSpPr>
                  <p:nvPr/>
                </p:nvSpPr>
                <p:spPr>
                  <a:xfrm>
                    <a:off x="3689050" y="4969634"/>
                    <a:ext cx="495649" cy="461665"/>
                  </a:xfrm>
                  <a:prstGeom prst="rect">
                    <a:avLst/>
                  </a:prstGeom>
                  <a:blipFill>
                    <a:blip r:embed="rId16"/>
                    <a:stretch>
                      <a:fillRect b="-1316"/>
                    </a:stretch>
                  </a:blipFill>
                </p:spPr>
                <p:txBody>
                  <a:bodyPr/>
                  <a:lstStyle/>
                  <a:p>
                    <a:r>
                      <a:rPr lang="zh-CN" altLang="en-US">
                        <a:noFill/>
                      </a:rPr>
                      <a:t> </a:t>
                    </a:r>
                  </a:p>
                </p:txBody>
              </p:sp>
            </mc:Fallback>
          </mc:AlternateContent>
        </p:grpSp>
        <p:sp>
          <p:nvSpPr>
            <p:cNvPr id="30" name="椭圆 29"/>
            <p:cNvSpPr/>
            <p:nvPr/>
          </p:nvSpPr>
          <p:spPr>
            <a:xfrm>
              <a:off x="4625960" y="625351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625960" y="4756883"/>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4627890" y="4899096"/>
              <a:ext cx="495649" cy="1354414"/>
              <a:chOff x="3689050" y="4500881"/>
              <a:chExt cx="495649" cy="1354414"/>
            </a:xfrm>
          </p:grpSpPr>
          <p:cxnSp>
            <p:nvCxnSpPr>
              <p:cNvPr id="39" name="直接连接符 38"/>
              <p:cNvCxnSpPr>
                <a:endCxn id="30" idx="0"/>
              </p:cNvCxnSpPr>
              <p:nvPr/>
            </p:nvCxnSpPr>
            <p:spPr>
              <a:xfrm flipH="1">
                <a:off x="3753160" y="4500881"/>
                <a:ext cx="1930" cy="1354414"/>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矩形 39"/>
                  <p:cNvSpPr/>
                  <p:nvPr/>
                </p:nvSpPr>
                <p:spPr>
                  <a:xfrm>
                    <a:off x="3689050" y="4969634"/>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0000FF"/>
                              </a:solidFill>
                              <a:latin typeface="Cambria Math" panose="02040503050406030204" pitchFamily="18" charset="0"/>
                              <a:ea typeface="Cambria Math" panose="02040503050406030204" pitchFamily="18" charset="0"/>
                            </a:rPr>
                            <m:t>≼</m:t>
                          </m:r>
                        </m:oMath>
                      </m:oMathPara>
                    </a14:m>
                    <a:endParaRPr lang="zh-CN" altLang="en-US" sz="2400" dirty="0">
                      <a:solidFill>
                        <a:srgbClr val="0000FF"/>
                      </a:solidFill>
                    </a:endParaRPr>
                  </a:p>
                </p:txBody>
              </p:sp>
            </mc:Choice>
            <mc:Fallback xmlns="">
              <p:sp>
                <p:nvSpPr>
                  <p:cNvPr id="74" name="矩形 73"/>
                  <p:cNvSpPr>
                    <a:spLocks noRot="1" noChangeAspect="1" noMove="1" noResize="1" noEditPoints="1" noAdjustHandles="1" noChangeArrowheads="1" noChangeShapeType="1" noTextEdit="1"/>
                  </p:cNvSpPr>
                  <p:nvPr/>
                </p:nvSpPr>
                <p:spPr>
                  <a:xfrm>
                    <a:off x="3689050" y="4969634"/>
                    <a:ext cx="495649" cy="461665"/>
                  </a:xfrm>
                  <a:prstGeom prst="rect">
                    <a:avLst/>
                  </a:prstGeom>
                  <a:blipFill>
                    <a:blip r:embed="rId17"/>
                    <a:stretch>
                      <a:fillRect b="-2667"/>
                    </a:stretch>
                  </a:blipFill>
                </p:spPr>
                <p:txBody>
                  <a:bodyPr/>
                  <a:lstStyle/>
                  <a:p>
                    <a:r>
                      <a:rPr lang="zh-CN" altLang="en-US">
                        <a:noFill/>
                      </a:rPr>
                      <a:t> </a:t>
                    </a:r>
                  </a:p>
                </p:txBody>
              </p:sp>
            </mc:Fallback>
          </mc:AlternateContent>
        </p:grpSp>
        <p:grpSp>
          <p:nvGrpSpPr>
            <p:cNvPr id="33" name="组合 32"/>
            <p:cNvGrpSpPr/>
            <p:nvPr/>
          </p:nvGrpSpPr>
          <p:grpSpPr>
            <a:xfrm>
              <a:off x="3114906" y="5880274"/>
              <a:ext cx="1432209" cy="461665"/>
              <a:chOff x="3114906" y="5880274"/>
              <a:chExt cx="1432209" cy="461665"/>
            </a:xfrm>
          </p:grpSpPr>
          <p:cxnSp>
            <p:nvCxnSpPr>
              <p:cNvPr id="37" name="直接箭头连接符 36"/>
              <p:cNvCxnSpPr/>
              <p:nvPr/>
            </p:nvCxnSpPr>
            <p:spPr>
              <a:xfrm>
                <a:off x="3114906" y="6318164"/>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文本框 37"/>
                  <p:cNvSpPr txBox="1"/>
                  <p:nvPr/>
                </p:nvSpPr>
                <p:spPr>
                  <a:xfrm>
                    <a:off x="3449296" y="5880274"/>
                    <a:ext cx="758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𝑒</m:t>
                          </m:r>
                        </m:oMath>
                      </m:oMathPara>
                    </a14:m>
                    <a:endParaRPr lang="zh-CN" altLang="en-US" sz="2400" dirty="0">
                      <a:solidFill>
                        <a:schemeClr val="tx1"/>
                      </a:solidFill>
                    </a:endParaRPr>
                  </a:p>
                </p:txBody>
              </p:sp>
            </mc:Choice>
            <mc:Fallback xmlns="">
              <p:sp>
                <p:nvSpPr>
                  <p:cNvPr id="77" name="文本框 76"/>
                  <p:cNvSpPr txBox="1">
                    <a:spLocks noRot="1" noChangeAspect="1" noMove="1" noResize="1" noEditPoints="1" noAdjustHandles="1" noChangeArrowheads="1" noChangeShapeType="1" noTextEdit="1"/>
                  </p:cNvSpPr>
                  <p:nvPr/>
                </p:nvSpPr>
                <p:spPr>
                  <a:xfrm>
                    <a:off x="3449296" y="5880274"/>
                    <a:ext cx="758161" cy="461665"/>
                  </a:xfrm>
                  <a:prstGeom prst="rect">
                    <a:avLst/>
                  </a:prstGeom>
                  <a:blipFill>
                    <a:blip r:embed="rId18"/>
                    <a:stretch>
                      <a:fillRect/>
                    </a:stretch>
                  </a:blipFill>
                </p:spPr>
                <p:txBody>
                  <a:bodyPr/>
                  <a:lstStyle/>
                  <a:p>
                    <a:r>
                      <a:rPr lang="zh-CN" altLang="en-US">
                        <a:noFill/>
                      </a:rPr>
                      <a:t> </a:t>
                    </a:r>
                  </a:p>
                </p:txBody>
              </p:sp>
            </mc:Fallback>
          </mc:AlternateContent>
        </p:grpSp>
        <p:grpSp>
          <p:nvGrpSpPr>
            <p:cNvPr id="34" name="组合 33"/>
            <p:cNvGrpSpPr/>
            <p:nvPr/>
          </p:nvGrpSpPr>
          <p:grpSpPr>
            <a:xfrm>
              <a:off x="3115310" y="4391045"/>
              <a:ext cx="1432209" cy="461665"/>
              <a:chOff x="3115310" y="4391045"/>
              <a:chExt cx="1432209" cy="461665"/>
            </a:xfrm>
          </p:grpSpPr>
          <p:cxnSp>
            <p:nvCxnSpPr>
              <p:cNvPr id="35" name="直接箭头连接符 34"/>
              <p:cNvCxnSpPr/>
              <p:nvPr/>
            </p:nvCxnSpPr>
            <p:spPr>
              <a:xfrm>
                <a:off x="3115310" y="4822923"/>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文本框 35"/>
                  <p:cNvSpPr txBox="1"/>
                  <p:nvPr/>
                </p:nvSpPr>
                <p:spPr>
                  <a:xfrm>
                    <a:off x="3461166" y="4391045"/>
                    <a:ext cx="758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𝑒</m:t>
                          </m:r>
                        </m:oMath>
                      </m:oMathPara>
                    </a14:m>
                    <a:endParaRPr lang="zh-CN" altLang="en-US" sz="2400" dirty="0">
                      <a:solidFill>
                        <a:schemeClr val="tx1"/>
                      </a:solidFill>
                    </a:endParaRPr>
                  </a:p>
                </p:txBody>
              </p:sp>
            </mc:Choice>
            <mc:Fallback xmlns="">
              <p:sp>
                <p:nvSpPr>
                  <p:cNvPr id="80" name="文本框 79"/>
                  <p:cNvSpPr txBox="1">
                    <a:spLocks noRot="1" noChangeAspect="1" noMove="1" noResize="1" noEditPoints="1" noAdjustHandles="1" noChangeArrowheads="1" noChangeShapeType="1" noTextEdit="1"/>
                  </p:cNvSpPr>
                  <p:nvPr/>
                </p:nvSpPr>
                <p:spPr>
                  <a:xfrm>
                    <a:off x="3461166" y="4391045"/>
                    <a:ext cx="758161" cy="461665"/>
                  </a:xfrm>
                  <a:prstGeom prst="rect">
                    <a:avLst/>
                  </a:prstGeom>
                  <a:blipFill>
                    <a:blip r:embed="rId19"/>
                    <a:stretch>
                      <a:fillRect/>
                    </a:stretch>
                  </a:blipFill>
                </p:spPr>
                <p:txBody>
                  <a:bodyPr/>
                  <a:lstStyle/>
                  <a:p>
                    <a:r>
                      <a:rPr lang="zh-CN" altLang="en-US">
                        <a:noFill/>
                      </a:rPr>
                      <a:t> </a:t>
                    </a:r>
                  </a:p>
                </p:txBody>
              </p:sp>
            </mc:Fallback>
          </mc:AlternateContent>
        </p:grpSp>
      </p:grpSp>
      <p:cxnSp>
        <p:nvCxnSpPr>
          <p:cNvPr id="53" name="直接箭头连接符 52"/>
          <p:cNvCxnSpPr/>
          <p:nvPr/>
        </p:nvCxnSpPr>
        <p:spPr>
          <a:xfrm>
            <a:off x="4794984" y="6318164"/>
            <a:ext cx="1432209"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6269982" y="625351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箭头连接符 54"/>
          <p:cNvCxnSpPr/>
          <p:nvPr/>
        </p:nvCxnSpPr>
        <p:spPr>
          <a:xfrm>
            <a:off x="4793201" y="4815899"/>
            <a:ext cx="1432209"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6276143" y="4740623"/>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闪电形 56"/>
          <p:cNvSpPr/>
          <p:nvPr/>
        </p:nvSpPr>
        <p:spPr>
          <a:xfrm>
            <a:off x="5190277" y="4608003"/>
            <a:ext cx="684381" cy="549410"/>
          </a:xfrm>
          <a:prstGeom prst="lightningBol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闪电形 57"/>
          <p:cNvSpPr/>
          <p:nvPr/>
        </p:nvSpPr>
        <p:spPr>
          <a:xfrm>
            <a:off x="5253073" y="6043459"/>
            <a:ext cx="684381" cy="549410"/>
          </a:xfrm>
          <a:prstGeom prst="lightningBol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p:cNvGrpSpPr/>
          <p:nvPr/>
        </p:nvGrpSpPr>
        <p:grpSpPr>
          <a:xfrm>
            <a:off x="6252560" y="4872703"/>
            <a:ext cx="495649" cy="1380807"/>
            <a:chOff x="6252560" y="4872703"/>
            <a:chExt cx="495649" cy="1380807"/>
          </a:xfrm>
        </p:grpSpPr>
        <p:cxnSp>
          <p:nvCxnSpPr>
            <p:cNvPr id="60" name="直接连接符 59"/>
            <p:cNvCxnSpPr>
              <a:stCxn id="56" idx="4"/>
              <a:endCxn id="54" idx="0"/>
            </p:cNvCxnSpPr>
            <p:nvPr/>
          </p:nvCxnSpPr>
          <p:spPr>
            <a:xfrm flipH="1">
              <a:off x="6336022" y="4872703"/>
              <a:ext cx="6161" cy="1380807"/>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矩形 60"/>
                <p:cNvSpPr/>
                <p:nvPr/>
              </p:nvSpPr>
              <p:spPr>
                <a:xfrm>
                  <a:off x="6252560" y="5367849"/>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solidFill>
                              <a:srgbClr val="0000FF"/>
                            </a:solidFill>
                            <a:latin typeface="Cambria Math" panose="02040503050406030204" pitchFamily="18" charset="0"/>
                            <a:ea typeface="Cambria Math" panose="02040503050406030204" pitchFamily="18" charset="0"/>
                          </a:rPr>
                          <m:t>≼</m:t>
                        </m:r>
                      </m:oMath>
                    </m:oMathPara>
                  </a14:m>
                  <a:endParaRPr lang="zh-CN" altLang="en-US" sz="2400" dirty="0"/>
                </a:p>
              </p:txBody>
            </p:sp>
          </mc:Choice>
          <mc:Fallback xmlns="">
            <p:sp>
              <p:nvSpPr>
                <p:cNvPr id="71" name="矩形 70"/>
                <p:cNvSpPr>
                  <a:spLocks noRot="1" noChangeAspect="1" noMove="1" noResize="1" noEditPoints="1" noAdjustHandles="1" noChangeArrowheads="1" noChangeShapeType="1" noTextEdit="1"/>
                </p:cNvSpPr>
                <p:nvPr/>
              </p:nvSpPr>
              <p:spPr>
                <a:xfrm>
                  <a:off x="6252560" y="5367849"/>
                  <a:ext cx="495649" cy="461665"/>
                </a:xfrm>
                <a:prstGeom prst="rect">
                  <a:avLst/>
                </a:prstGeom>
                <a:blipFill>
                  <a:blip r:embed="rId20"/>
                  <a:stretch>
                    <a:fillRect b="-2667"/>
                  </a:stretch>
                </a:blipFill>
              </p:spPr>
              <p:txBody>
                <a:bodyPr/>
                <a:lstStyle/>
                <a:p>
                  <a:r>
                    <a:rPr lang="zh-CN" altLang="en-US">
                      <a:noFill/>
                    </a:rPr>
                    <a:t> </a:t>
                  </a:r>
                </a:p>
              </p:txBody>
            </p:sp>
          </mc:Fallback>
        </mc:AlternateContent>
      </p:grpSp>
      <p:grpSp>
        <p:nvGrpSpPr>
          <p:cNvPr id="62" name="组合 61"/>
          <p:cNvGrpSpPr/>
          <p:nvPr/>
        </p:nvGrpSpPr>
        <p:grpSpPr>
          <a:xfrm>
            <a:off x="6683263" y="4581086"/>
            <a:ext cx="2058380" cy="830998"/>
            <a:chOff x="5367193" y="5491049"/>
            <a:chExt cx="1884129" cy="899652"/>
          </a:xfrm>
        </p:grpSpPr>
        <p:sp>
          <p:nvSpPr>
            <p:cNvPr id="63" name="圆角矩形标注 62"/>
            <p:cNvSpPr/>
            <p:nvPr/>
          </p:nvSpPr>
          <p:spPr>
            <a:xfrm>
              <a:off x="5367193" y="5491049"/>
              <a:ext cx="1844079" cy="899651"/>
            </a:xfrm>
            <a:prstGeom prst="wedgeRoundRectCallout">
              <a:avLst>
                <a:gd name="adj1" fmla="val -95204"/>
                <a:gd name="adj2" fmla="val 2025"/>
                <a:gd name="adj3" fmla="val 16667"/>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462892" y="5491050"/>
              <a:ext cx="1788430" cy="899651"/>
            </a:xfrm>
            <a:prstGeom prst="rect">
              <a:avLst/>
            </a:prstGeom>
          </p:spPr>
          <p:txBody>
            <a:bodyPr wrap="square">
              <a:spAutoFit/>
            </a:bodyPr>
            <a:lstStyle/>
            <a:p>
              <a:r>
                <a:rPr lang="en-US" altLang="zh-CN" sz="2400" b="1" dirty="0" smtClean="0">
                  <a:latin typeface="Calibri" panose="020F0502020204030204" pitchFamily="34" charset="0"/>
                  <a:cs typeface="Calibri" panose="020F0502020204030204" pitchFamily="34" charset="0"/>
                </a:rPr>
                <a:t>switch</a:t>
              </a:r>
              <a:r>
                <a:rPr lang="en-US" altLang="zh-CN" sz="2400" dirty="0" smtClean="0">
                  <a:latin typeface="Calibri" panose="020F0502020204030204" pitchFamily="34" charset="0"/>
                  <a:cs typeface="Calibri" panose="020F0502020204030204" pitchFamily="34" charset="0"/>
                </a:rPr>
                <a:t> to other threads</a:t>
              </a:r>
              <a:endParaRPr lang="zh-CN" altLang="en-US" sz="2400" dirty="0">
                <a:latin typeface="Calibri" panose="020F0502020204030204" pitchFamily="34" charset="0"/>
                <a:cs typeface="Calibri" panose="020F0502020204030204" pitchFamily="34" charset="0"/>
              </a:endParaRPr>
            </a:p>
          </p:txBody>
        </p:sp>
      </p:grpSp>
    </p:spTree>
    <p:custDataLst>
      <p:tags r:id="rId1"/>
    </p:custDataLst>
    <p:extLst>
      <p:ext uri="{BB962C8B-B14F-4D97-AF65-F5344CB8AC3E}">
        <p14:creationId xmlns:p14="http://schemas.microsoft.com/office/powerpoint/2010/main" val="849675026"/>
      </p:ext>
    </p:extLst>
  </p:cSld>
  <p:clrMapOvr>
    <a:masterClrMapping/>
  </p:clrMapOvr>
  <mc:AlternateContent xmlns:mc="http://schemas.openxmlformats.org/markup-compatibility/2006" xmlns:p14="http://schemas.microsoft.com/office/powerpoint/2010/main">
    <mc:Choice Requires="p14">
      <p:transition spd="slow" p14:dur="2000" advTm="41542"/>
    </mc:Choice>
    <mc:Fallback xmlns="">
      <p:transition spd="slow" advTm="415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wipe(left)">
                                      <p:cBhvr>
                                        <p:cTn id="28" dur="500"/>
                                        <p:tgtEl>
                                          <p:spTgt spid="53"/>
                                        </p:tgtEl>
                                      </p:cBhvr>
                                    </p:animEffect>
                                  </p:childTnLst>
                                </p:cTn>
                              </p:par>
                              <p:par>
                                <p:cTn id="29" presetID="22" presetClass="entr" presetSubtype="8"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wipe(left)">
                                      <p:cBhvr>
                                        <p:cTn id="31" dur="500"/>
                                        <p:tgtEl>
                                          <p:spTgt spid="55"/>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56"/>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nodeType="after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5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wipe(left)">
                                      <p:cBhvr>
                                        <p:cTn id="4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1" grpId="0" animBg="1"/>
      <p:bldP spid="22" grpId="0"/>
      <p:bldP spid="54" grpId="0" animBg="1"/>
      <p:bldP spid="56" grpId="0" animBg="1"/>
      <p:bldP spid="57" grpId="0" animBg="1"/>
      <p:bldP spid="5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595799" y="1354558"/>
            <a:ext cx="2954274" cy="677109"/>
            <a:chOff x="3015721" y="2906204"/>
            <a:chExt cx="2954274" cy="677109"/>
          </a:xfrm>
        </p:grpSpPr>
        <mc:AlternateContent xmlns:mc="http://schemas.openxmlformats.org/markup-compatibility/2006" xmlns:a14="http://schemas.microsoft.com/office/drawing/2010/main">
          <mc:Choice Requires="a14">
            <p:sp>
              <p:nvSpPr>
                <p:cNvPr id="6" name="流程图: 文档 5"/>
                <p:cNvSpPr/>
                <p:nvPr/>
              </p:nvSpPr>
              <p:spPr>
                <a:xfrm>
                  <a:off x="3015721" y="3005731"/>
                  <a:ext cx="934238" cy="577582"/>
                </a:xfrm>
                <a:prstGeom prst="flowChartDocumen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400" b="1" i="1" dirty="0" smtClean="0">
                                <a:latin typeface="Cambria Math" panose="02040503050406030204" pitchFamily="18" charset="0"/>
                              </a:rPr>
                            </m:ctrlPr>
                          </m:sSubPr>
                          <m:e>
                            <m:r>
                              <m:rPr>
                                <m:nor/>
                              </m:rPr>
                              <a:rPr lang="en-US" altLang="zh-CN" sz="2400" b="1" dirty="0"/>
                              <m:t>S</m:t>
                            </m:r>
                          </m:e>
                          <m:sub>
                            <m:r>
                              <a:rPr lang="en-US" altLang="zh-CN" sz="2400" b="1" i="1" dirty="0">
                                <a:latin typeface="Cambria Math" panose="02040503050406030204" pitchFamily="18" charset="0"/>
                              </a:rPr>
                              <m:t>𝟏</m:t>
                            </m:r>
                          </m:sub>
                        </m:sSub>
                      </m:oMath>
                    </m:oMathPara>
                  </a14:m>
                  <a:endParaRPr lang="zh-CN" altLang="en-US" sz="2800" b="1" dirty="0">
                    <a:solidFill>
                      <a:schemeClr val="tx1"/>
                    </a:solidFill>
                  </a:endParaRPr>
                </a:p>
              </p:txBody>
            </p:sp>
          </mc:Choice>
          <mc:Fallback xmlns="">
            <p:sp>
              <p:nvSpPr>
                <p:cNvPr id="6" name="流程图: 文档 5"/>
                <p:cNvSpPr>
                  <a:spLocks noRot="1" noChangeAspect="1" noMove="1" noResize="1" noEditPoints="1" noAdjustHandles="1" noChangeArrowheads="1" noChangeShapeType="1" noTextEdit="1"/>
                </p:cNvSpPr>
                <p:nvPr/>
              </p:nvSpPr>
              <p:spPr>
                <a:xfrm>
                  <a:off x="3015721" y="3005731"/>
                  <a:ext cx="934238" cy="577582"/>
                </a:xfrm>
                <a:prstGeom prst="flowChartDocumen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流程图: 文档 6"/>
                <p:cNvSpPr/>
                <p:nvPr/>
              </p:nvSpPr>
              <p:spPr>
                <a:xfrm>
                  <a:off x="5035757" y="3005731"/>
                  <a:ext cx="934238" cy="577582"/>
                </a:xfrm>
                <a:prstGeom prst="flowChartDocumen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400" b="1" i="1" dirty="0" smtClean="0">
                                <a:latin typeface="Cambria Math" panose="02040503050406030204" pitchFamily="18" charset="0"/>
                              </a:rPr>
                            </m:ctrlPr>
                          </m:sSubPr>
                          <m:e>
                            <m:r>
                              <m:rPr>
                                <m:nor/>
                              </m:rPr>
                              <a:rPr lang="en-US" altLang="zh-CN" sz="2400" b="1" dirty="0"/>
                              <m:t>S</m:t>
                            </m:r>
                          </m:e>
                          <m:sub>
                            <m:r>
                              <a:rPr lang="en-US" altLang="zh-CN" sz="2400" b="1" i="1" dirty="0" smtClean="0">
                                <a:latin typeface="Cambria Math" panose="02040503050406030204" pitchFamily="18" charset="0"/>
                              </a:rPr>
                              <m:t>𝟐</m:t>
                            </m:r>
                          </m:sub>
                        </m:sSub>
                      </m:oMath>
                    </m:oMathPara>
                  </a14:m>
                  <a:endParaRPr lang="zh-CN" altLang="en-US" sz="2400" b="1" dirty="0">
                    <a:latin typeface="+mn-ea"/>
                  </a:endParaRPr>
                </a:p>
              </p:txBody>
            </p:sp>
          </mc:Choice>
          <mc:Fallback xmlns="">
            <p:sp>
              <p:nvSpPr>
                <p:cNvPr id="7" name="流程图: 文档 6"/>
                <p:cNvSpPr>
                  <a:spLocks noRot="1" noChangeAspect="1" noMove="1" noResize="1" noEditPoints="1" noAdjustHandles="1" noChangeArrowheads="1" noChangeShapeType="1" noTextEdit="1"/>
                </p:cNvSpPr>
                <p:nvPr/>
              </p:nvSpPr>
              <p:spPr>
                <a:xfrm>
                  <a:off x="5035757" y="3005731"/>
                  <a:ext cx="934238" cy="577582"/>
                </a:xfrm>
                <a:prstGeom prst="flowChartDocumen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4335037" y="2906204"/>
                  <a:ext cx="389529"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4400" b="0" i="1" smtClean="0">
                            <a:latin typeface="Cambria Math" panose="02040503050406030204" pitchFamily="18" charset="0"/>
                          </a:rPr>
                          <m:t>∥</m:t>
                        </m:r>
                      </m:oMath>
                    </m:oMathPara>
                  </a14:m>
                  <a:endParaRPr lang="zh-CN" altLang="en-US" sz="44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4335037" y="2906204"/>
                  <a:ext cx="389529" cy="677108"/>
                </a:xfrm>
                <a:prstGeom prst="rect">
                  <a:avLst/>
                </a:prstGeom>
                <a:blipFill>
                  <a:blip r:embed="rId6"/>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9" name="流程图: 文档 8"/>
              <p:cNvSpPr/>
              <p:nvPr/>
            </p:nvSpPr>
            <p:spPr>
              <a:xfrm>
                <a:off x="8595799" y="3347827"/>
                <a:ext cx="934238" cy="577582"/>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400" b="1" i="1" dirty="0" smtClean="0">
                              <a:latin typeface="Cambria Math" panose="02040503050406030204" pitchFamily="18" charset="0"/>
                            </a:rPr>
                          </m:ctrlPr>
                        </m:sSubPr>
                        <m:e>
                          <m:r>
                            <m:rPr>
                              <m:nor/>
                            </m:rPr>
                            <a:rPr lang="en-US" altLang="zh-CN" sz="2400" b="1" dirty="0"/>
                            <m:t>T</m:t>
                          </m:r>
                        </m:e>
                        <m:sub>
                          <m:r>
                            <a:rPr lang="en-US" altLang="zh-CN" sz="2400" b="1" i="1" dirty="0">
                              <a:latin typeface="Cambria Math" panose="02040503050406030204" pitchFamily="18" charset="0"/>
                            </a:rPr>
                            <m:t>𝟏</m:t>
                          </m:r>
                        </m:sub>
                      </m:sSub>
                    </m:oMath>
                  </m:oMathPara>
                </a14:m>
                <a:endParaRPr lang="zh-CN" altLang="en-US" sz="2400" b="1" dirty="0">
                  <a:solidFill>
                    <a:schemeClr val="bg1"/>
                  </a:solidFill>
                  <a:latin typeface="+mn-ea"/>
                </a:endParaRPr>
              </a:p>
            </p:txBody>
          </p:sp>
        </mc:Choice>
        <mc:Fallback xmlns="">
          <p:sp>
            <p:nvSpPr>
              <p:cNvPr id="9" name="流程图: 文档 8"/>
              <p:cNvSpPr>
                <a:spLocks noRot="1" noChangeAspect="1" noMove="1" noResize="1" noEditPoints="1" noAdjustHandles="1" noChangeArrowheads="1" noChangeShapeType="1" noTextEdit="1"/>
              </p:cNvSpPr>
              <p:nvPr/>
            </p:nvSpPr>
            <p:spPr>
              <a:xfrm>
                <a:off x="8595799" y="3347827"/>
                <a:ext cx="934238" cy="577582"/>
              </a:xfrm>
              <a:prstGeom prst="flowChartDocumen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流程图: 文档 9"/>
              <p:cNvSpPr/>
              <p:nvPr/>
            </p:nvSpPr>
            <p:spPr>
              <a:xfrm>
                <a:off x="10615835" y="3347827"/>
                <a:ext cx="934238" cy="577582"/>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400" b="1" i="1" dirty="0" smtClean="0">
                              <a:latin typeface="Cambria Math" panose="02040503050406030204" pitchFamily="18" charset="0"/>
                            </a:rPr>
                          </m:ctrlPr>
                        </m:sSubPr>
                        <m:e>
                          <m:r>
                            <m:rPr>
                              <m:nor/>
                            </m:rPr>
                            <a:rPr lang="en-US" altLang="zh-CN" sz="2400" b="1" dirty="0"/>
                            <m:t>T</m:t>
                          </m:r>
                        </m:e>
                        <m:sub>
                          <m:r>
                            <a:rPr lang="en-US" altLang="zh-CN" sz="2400" b="1" i="1" dirty="0">
                              <a:latin typeface="Cambria Math" panose="02040503050406030204" pitchFamily="18" charset="0"/>
                            </a:rPr>
                            <m:t>𝟐</m:t>
                          </m:r>
                        </m:sub>
                      </m:sSub>
                    </m:oMath>
                  </m:oMathPara>
                </a14:m>
                <a:endParaRPr lang="zh-CN" altLang="en-US" sz="2400" b="1" dirty="0">
                  <a:latin typeface="+mn-ea"/>
                </a:endParaRPr>
              </a:p>
            </p:txBody>
          </p:sp>
        </mc:Choice>
        <mc:Fallback xmlns="">
          <p:sp>
            <p:nvSpPr>
              <p:cNvPr id="10" name="流程图: 文档 9"/>
              <p:cNvSpPr>
                <a:spLocks noRot="1" noChangeAspect="1" noMove="1" noResize="1" noEditPoints="1" noAdjustHandles="1" noChangeArrowheads="1" noChangeShapeType="1" noTextEdit="1"/>
              </p:cNvSpPr>
              <p:nvPr/>
            </p:nvSpPr>
            <p:spPr>
              <a:xfrm>
                <a:off x="10615835" y="3347827"/>
                <a:ext cx="934238" cy="577582"/>
              </a:xfrm>
              <a:prstGeom prst="flowChartDocumen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9915115" y="3248300"/>
                <a:ext cx="389529"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4400" b="0" i="1" smtClean="0">
                          <a:latin typeface="Cambria Math" panose="02040503050406030204" pitchFamily="18" charset="0"/>
                        </a:rPr>
                        <m:t>∥</m:t>
                      </m:r>
                    </m:oMath>
                  </m:oMathPara>
                </a14:m>
                <a:endParaRPr lang="zh-CN" altLang="en-US" sz="44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9915115" y="3248300"/>
                <a:ext cx="389529" cy="677108"/>
              </a:xfrm>
              <a:prstGeom prst="rect">
                <a:avLst/>
              </a:prstGeom>
              <a:blipFill>
                <a:blip r:embed="rId9"/>
                <a:stretch>
                  <a:fillRect/>
                </a:stretch>
              </a:blipFill>
            </p:spPr>
            <p:txBody>
              <a:bodyPr/>
              <a:lstStyle/>
              <a:p>
                <a:r>
                  <a:rPr lang="zh-CN" altLang="en-US">
                    <a:noFill/>
                  </a:rPr>
                  <a:t> </a:t>
                </a:r>
              </a:p>
            </p:txBody>
          </p:sp>
        </mc:Fallback>
      </mc:AlternateContent>
      <p:grpSp>
        <p:nvGrpSpPr>
          <p:cNvPr id="12" name="组合 11"/>
          <p:cNvGrpSpPr/>
          <p:nvPr/>
        </p:nvGrpSpPr>
        <p:grpSpPr>
          <a:xfrm>
            <a:off x="8563003" y="2206955"/>
            <a:ext cx="1021433" cy="956683"/>
            <a:chOff x="7573478" y="4660461"/>
            <a:chExt cx="1021433" cy="956683"/>
          </a:xfrm>
        </p:grpSpPr>
        <p:sp>
          <p:nvSpPr>
            <p:cNvPr id="13" name="右箭头 12"/>
            <p:cNvSpPr/>
            <p:nvPr/>
          </p:nvSpPr>
          <p:spPr>
            <a:xfrm rot="5400000">
              <a:off x="7562001" y="4966775"/>
              <a:ext cx="956683" cy="344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573478" y="4836479"/>
              <a:ext cx="1021433" cy="400110"/>
            </a:xfrm>
            <a:prstGeom prst="rect">
              <a:avLst/>
            </a:prstGeom>
            <a:solidFill>
              <a:srgbClr val="FFFF00"/>
            </a:solidFill>
          </p:spPr>
          <p:txBody>
            <a:bodyPr wrap="none">
              <a:spAutoFit/>
            </a:bodyPr>
            <a:lstStyle/>
            <a:p>
              <a:r>
                <a:rPr lang="en-US" altLang="zh-CN" sz="2000" b="1" dirty="0" smtClean="0">
                  <a:solidFill>
                    <a:srgbClr val="0000FF"/>
                  </a:solidFill>
                </a:rPr>
                <a:t>Comp1</a:t>
              </a:r>
              <a:endParaRPr lang="zh-CN" altLang="en-US" sz="2000" dirty="0">
                <a:solidFill>
                  <a:srgbClr val="0000FF"/>
                </a:solidFill>
              </a:endParaRPr>
            </a:p>
          </p:txBody>
        </p:sp>
      </p:grpSp>
      <p:grpSp>
        <p:nvGrpSpPr>
          <p:cNvPr id="15" name="组合 14"/>
          <p:cNvGrpSpPr/>
          <p:nvPr/>
        </p:nvGrpSpPr>
        <p:grpSpPr>
          <a:xfrm>
            <a:off x="10629928" y="2206955"/>
            <a:ext cx="1021433" cy="956683"/>
            <a:chOff x="9640403" y="4660461"/>
            <a:chExt cx="1021433" cy="956683"/>
          </a:xfrm>
        </p:grpSpPr>
        <p:sp>
          <p:nvSpPr>
            <p:cNvPr id="16" name="右箭头 15"/>
            <p:cNvSpPr/>
            <p:nvPr/>
          </p:nvSpPr>
          <p:spPr>
            <a:xfrm rot="5400000">
              <a:off x="9647976" y="4966775"/>
              <a:ext cx="956683" cy="344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9640403" y="4836479"/>
              <a:ext cx="1021433" cy="400110"/>
            </a:xfrm>
            <a:prstGeom prst="rect">
              <a:avLst/>
            </a:prstGeom>
            <a:solidFill>
              <a:srgbClr val="FFFF00"/>
            </a:solidFill>
          </p:spPr>
          <p:txBody>
            <a:bodyPr wrap="none">
              <a:spAutoFit/>
            </a:bodyPr>
            <a:lstStyle/>
            <a:p>
              <a:r>
                <a:rPr lang="en-US" altLang="zh-CN" sz="2000" b="1" dirty="0" smtClean="0">
                  <a:solidFill>
                    <a:srgbClr val="FF0000"/>
                  </a:solidFill>
                </a:rPr>
                <a:t>Comp2</a:t>
              </a:r>
              <a:endParaRPr lang="zh-CN" altLang="en-US" sz="2000" dirty="0">
                <a:solidFill>
                  <a:srgbClr val="FF0000"/>
                </a:solidFill>
              </a:endParaRPr>
            </a:p>
          </p:txBody>
        </p:sp>
      </p:grpSp>
      <p:sp>
        <p:nvSpPr>
          <p:cNvPr id="18" name="标题 1"/>
          <p:cNvSpPr>
            <a:spLocks noGrp="1"/>
          </p:cNvSpPr>
          <p:nvPr>
            <p:ph type="title"/>
          </p:nvPr>
        </p:nvSpPr>
        <p:spPr>
          <a:xfrm>
            <a:off x="544943" y="272765"/>
            <a:ext cx="10806545" cy="1325563"/>
          </a:xfrm>
        </p:spPr>
        <p:txBody>
          <a:bodyPr/>
          <a:lstStyle/>
          <a:p>
            <a:pPr algn="ctr"/>
            <a:r>
              <a:rPr lang="en-US" altLang="zh-CN" sz="4000" b="1" dirty="0" smtClean="0">
                <a:solidFill>
                  <a:srgbClr val="C00000"/>
                </a:solidFill>
                <a:latin typeface="Calibri Light" panose="020F0302020204030204" pitchFamily="34" charset="0"/>
                <a:cs typeface="Calibri Light" panose="020F0302020204030204" pitchFamily="34" charset="0"/>
              </a:rPr>
              <a:t>Thread-Local Simulation </a:t>
            </a:r>
            <a:r>
              <a:rPr lang="en-US" altLang="zh-CN" sz="4000" b="1" dirty="0" smtClean="0">
                <a:latin typeface="Calibri Light" panose="020F0302020204030204" pitchFamily="34" charset="0"/>
                <a:cs typeface="Calibri Light" panose="020F0302020204030204" pitchFamily="34" charset="0"/>
              </a:rPr>
              <a:t>for Separate Compilation</a:t>
            </a:r>
            <a:endParaRPr lang="zh-CN" altLang="en-US" sz="4000" b="1" i="1" dirty="0">
              <a:latin typeface="Calibri Light" panose="020F0302020204030204" pitchFamily="34" charset="0"/>
              <a:cs typeface="Calibri Light" panose="020F0302020204030204" pitchFamily="34" charset="0"/>
            </a:endParaRPr>
          </a:p>
        </p:txBody>
      </p:sp>
      <p:sp>
        <p:nvSpPr>
          <p:cNvPr id="19" name="文本框 18"/>
          <p:cNvSpPr txBox="1"/>
          <p:nvPr/>
        </p:nvSpPr>
        <p:spPr>
          <a:xfrm>
            <a:off x="919018" y="1395325"/>
            <a:ext cx="7605221" cy="954107"/>
          </a:xfrm>
          <a:prstGeom prst="rect">
            <a:avLst/>
          </a:prstGeom>
          <a:noFill/>
        </p:spPr>
        <p:txBody>
          <a:bodyPr wrap="square" rtlCol="0">
            <a:spAutoFit/>
          </a:bodyPr>
          <a:lstStyle/>
          <a:p>
            <a:pPr>
              <a:buClr>
                <a:srgbClr val="7030A0"/>
              </a:buClr>
            </a:pPr>
            <a:r>
              <a:rPr lang="en-US" altLang="zh-CN" sz="2800" dirty="0" smtClean="0">
                <a:latin typeface="Calibri" panose="020F0502020204030204" pitchFamily="34" charset="0"/>
                <a:cs typeface="Calibri" panose="020F0502020204030204" pitchFamily="34" charset="0"/>
              </a:rPr>
              <a:t>Establish whole program simulation by verifying</a:t>
            </a:r>
            <a:r>
              <a:rPr lang="en-US" altLang="zh-CN" sz="2800" dirty="0" smtClean="0"/>
              <a:t> </a:t>
            </a:r>
            <a:r>
              <a:rPr lang="en-US" altLang="zh-CN" sz="2800" b="1" dirty="0" smtClean="0">
                <a:solidFill>
                  <a:srgbClr val="0000FF"/>
                </a:solidFill>
              </a:rPr>
              <a:t>Comp1</a:t>
            </a:r>
            <a:r>
              <a:rPr lang="en-US" altLang="zh-CN" sz="2800" dirty="0" smtClean="0"/>
              <a:t> </a:t>
            </a:r>
            <a:r>
              <a:rPr lang="en-US" altLang="zh-CN" sz="2800" dirty="0" smtClean="0">
                <a:latin typeface="Calibri" panose="020F0502020204030204" pitchFamily="34" charset="0"/>
                <a:cs typeface="Calibri" panose="020F0502020204030204" pitchFamily="34" charset="0"/>
              </a:rPr>
              <a:t>and</a:t>
            </a:r>
            <a:r>
              <a:rPr lang="en-US" altLang="zh-CN" sz="2800" dirty="0" smtClean="0"/>
              <a:t> </a:t>
            </a:r>
            <a:r>
              <a:rPr lang="en-US" altLang="zh-CN" sz="2800" b="1" dirty="0" smtClean="0">
                <a:solidFill>
                  <a:srgbClr val="FF0000"/>
                </a:solidFill>
              </a:rPr>
              <a:t>Comp2</a:t>
            </a:r>
            <a:r>
              <a:rPr lang="en-US" altLang="zh-CN" sz="2800" dirty="0" smtClean="0"/>
              <a:t> </a:t>
            </a:r>
            <a:r>
              <a:rPr lang="en-US" altLang="zh-CN" sz="2800" dirty="0" smtClean="0">
                <a:latin typeface="Calibri" panose="020F0502020204030204" pitchFamily="34" charset="0"/>
                <a:cs typeface="Calibri" panose="020F0502020204030204" pitchFamily="34" charset="0"/>
              </a:rPr>
              <a:t>separately </a:t>
            </a:r>
            <a:endParaRPr lang="zh-CN" altLang="en-US" sz="28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0" name="矩形 19"/>
              <p:cNvSpPr/>
              <p:nvPr/>
            </p:nvSpPr>
            <p:spPr>
              <a:xfrm>
                <a:off x="2750613" y="3392965"/>
                <a:ext cx="3368166" cy="461665"/>
              </a:xfrm>
              <a:prstGeom prst="rect">
                <a:avLst/>
              </a:prstGeom>
            </p:spPr>
            <p:txBody>
              <a:bodyPr wrap="none">
                <a:spAutoFit/>
              </a:bodyPr>
              <a:lstStyle/>
              <a:p>
                <a14:m>
                  <m:oMath xmlns:m="http://schemas.openxmlformats.org/officeDocument/2006/math">
                    <m:sSub>
                      <m:sSubPr>
                        <m:ctrlPr>
                          <a:rPr lang="en-US" altLang="zh-CN" sz="2400" i="1" dirty="0" smtClean="0">
                            <a:latin typeface="Cambria Math" panose="02040503050406030204" pitchFamily="18" charset="0"/>
                          </a:rPr>
                        </m:ctrlPr>
                      </m:sSubPr>
                      <m:e>
                        <m:r>
                          <m:rPr>
                            <m:nor/>
                          </m:rPr>
                          <a:rPr lang="en-US" altLang="zh-CN" sz="2400" dirty="0"/>
                          <m:t>T</m:t>
                        </m:r>
                      </m:e>
                      <m:sub>
                        <m:r>
                          <a:rPr lang="en-US" altLang="zh-CN" sz="2400" dirty="0">
                            <a:latin typeface="Cambria Math" panose="02040503050406030204" pitchFamily="18" charset="0"/>
                          </a:rPr>
                          <m:t>1</m:t>
                        </m:r>
                      </m:sub>
                    </m:sSub>
                  </m:oMath>
                </a14:m>
                <a:r>
                  <a:rPr lang="en-US" altLang="zh-CN" sz="2400" dirty="0"/>
                  <a:t> </a:t>
                </a:r>
                <a14:m>
                  <m:oMath xmlns:m="http://schemas.openxmlformats.org/officeDocument/2006/math">
                    <m:r>
                      <a:rPr lang="en-US" altLang="zh-CN" sz="2400" i="1" smtClean="0">
                        <a:solidFill>
                          <a:srgbClr val="0000FF"/>
                        </a:solidFill>
                        <a:latin typeface="Cambria Math" panose="02040503050406030204" pitchFamily="18" charset="0"/>
                        <a:ea typeface="Cambria Math" panose="02040503050406030204" pitchFamily="18" charset="0"/>
                      </a:rPr>
                      <m:t>≼</m:t>
                    </m:r>
                  </m:oMath>
                </a14:m>
                <a:r>
                  <a:rPr lang="en-US" altLang="zh-CN" sz="2400" dirty="0">
                    <a:solidFill>
                      <a:srgbClr val="FF0000"/>
                    </a:solidFill>
                  </a:rPr>
                  <a:t> </a:t>
                </a:r>
                <a14:m>
                  <m:oMath xmlns:m="http://schemas.openxmlformats.org/officeDocument/2006/math">
                    <m:sSub>
                      <m:sSubPr>
                        <m:ctrlPr>
                          <a:rPr lang="en-US" altLang="zh-CN" sz="2400" i="1" dirty="0">
                            <a:latin typeface="Cambria Math" panose="02040503050406030204" pitchFamily="18" charset="0"/>
                          </a:rPr>
                        </m:ctrlPr>
                      </m:sSubPr>
                      <m:e>
                        <m:r>
                          <m:rPr>
                            <m:nor/>
                          </m:rPr>
                          <a:rPr lang="en-US" altLang="zh-CN" sz="2400" dirty="0"/>
                          <m:t>S</m:t>
                        </m:r>
                      </m:e>
                      <m:sub>
                        <m:r>
                          <a:rPr lang="en-US" altLang="zh-CN" sz="2400" dirty="0">
                            <a:latin typeface="Cambria Math" panose="02040503050406030204" pitchFamily="18" charset="0"/>
                          </a:rPr>
                          <m:t>1</m:t>
                        </m:r>
                      </m:sub>
                    </m:sSub>
                  </m:oMath>
                </a14:m>
                <a:r>
                  <a:rPr lang="zh-CN" altLang="en-US" sz="2400" dirty="0" smtClean="0"/>
                  <a:t>     </a:t>
                </a:r>
                <a14:m>
                  <m:oMath xmlns:m="http://schemas.openxmlformats.org/officeDocument/2006/math">
                    <m:r>
                      <a:rPr lang="en-US" altLang="zh-CN" sz="2400" b="0" i="1" dirty="0" smtClean="0">
                        <a:latin typeface="Cambria Math" panose="02040503050406030204" pitchFamily="18" charset="0"/>
                      </a:rPr>
                      <m:t>∧</m:t>
                    </m:r>
                  </m:oMath>
                </a14:m>
                <a:r>
                  <a:rPr lang="en-US" altLang="zh-CN" sz="2400" dirty="0" smtClean="0"/>
                  <a:t>      </a:t>
                </a:r>
                <a14:m>
                  <m:oMath xmlns:m="http://schemas.openxmlformats.org/officeDocument/2006/math">
                    <m:sSub>
                      <m:sSubPr>
                        <m:ctrlPr>
                          <a:rPr lang="en-US" altLang="zh-CN" sz="2400" i="1" dirty="0" smtClean="0">
                            <a:latin typeface="Cambria Math" panose="02040503050406030204" pitchFamily="18" charset="0"/>
                          </a:rPr>
                        </m:ctrlPr>
                      </m:sSubPr>
                      <m:e>
                        <m:r>
                          <m:rPr>
                            <m:nor/>
                          </m:rPr>
                          <a:rPr lang="en-US" altLang="zh-CN" sz="2400" dirty="0"/>
                          <m:t>T</m:t>
                        </m:r>
                      </m:e>
                      <m:sub>
                        <m:r>
                          <a:rPr lang="en-US" altLang="zh-CN" sz="2400" dirty="0">
                            <a:latin typeface="Cambria Math" panose="02040503050406030204" pitchFamily="18" charset="0"/>
                          </a:rPr>
                          <m:t>2</m:t>
                        </m:r>
                      </m:sub>
                    </m:sSub>
                  </m:oMath>
                </a14:m>
                <a:r>
                  <a:rPr lang="en-US" altLang="zh-CN" sz="2400" dirty="0"/>
                  <a:t> </a:t>
                </a:r>
                <a14:m>
                  <m:oMath xmlns:m="http://schemas.openxmlformats.org/officeDocument/2006/math">
                    <m:r>
                      <a:rPr lang="en-US" altLang="zh-CN" sz="2400" i="1" smtClean="0">
                        <a:solidFill>
                          <a:srgbClr val="FF0000"/>
                        </a:solidFill>
                        <a:latin typeface="Cambria Math" panose="02040503050406030204" pitchFamily="18" charset="0"/>
                        <a:ea typeface="Cambria Math" panose="02040503050406030204" pitchFamily="18" charset="0"/>
                      </a:rPr>
                      <m:t>≼</m:t>
                    </m:r>
                  </m:oMath>
                </a14:m>
                <a:r>
                  <a:rPr lang="en-US" altLang="zh-CN" sz="2400" dirty="0"/>
                  <a:t> </a:t>
                </a:r>
                <a14:m>
                  <m:oMath xmlns:m="http://schemas.openxmlformats.org/officeDocument/2006/math">
                    <m:sSub>
                      <m:sSubPr>
                        <m:ctrlPr>
                          <a:rPr lang="en-US" altLang="zh-CN" sz="2400" i="1" dirty="0">
                            <a:latin typeface="Cambria Math" panose="02040503050406030204" pitchFamily="18" charset="0"/>
                          </a:rPr>
                        </m:ctrlPr>
                      </m:sSubPr>
                      <m:e>
                        <m:r>
                          <m:rPr>
                            <m:nor/>
                          </m:rPr>
                          <a:rPr lang="en-US" altLang="zh-CN" sz="2400" dirty="0"/>
                          <m:t>S</m:t>
                        </m:r>
                      </m:e>
                      <m:sub>
                        <m:r>
                          <a:rPr lang="en-US" altLang="zh-CN" sz="2400" dirty="0">
                            <a:latin typeface="Cambria Math" panose="02040503050406030204" pitchFamily="18" charset="0"/>
                          </a:rPr>
                          <m:t>2</m:t>
                        </m:r>
                      </m:sub>
                    </m:sSub>
                  </m:oMath>
                </a14:m>
                <a:r>
                  <a:rPr lang="en-US" altLang="zh-CN" sz="2400" dirty="0" smtClean="0"/>
                  <a:t> </a:t>
                </a:r>
                <a:endParaRPr lang="zh-CN" altLang="en-US" sz="2400" dirty="0"/>
              </a:p>
            </p:txBody>
          </p:sp>
        </mc:Choice>
        <mc:Fallback xmlns="">
          <p:sp>
            <p:nvSpPr>
              <p:cNvPr id="20" name="矩形 19"/>
              <p:cNvSpPr>
                <a:spLocks noRot="1" noChangeAspect="1" noMove="1" noResize="1" noEditPoints="1" noAdjustHandles="1" noChangeArrowheads="1" noChangeShapeType="1" noTextEdit="1"/>
              </p:cNvSpPr>
              <p:nvPr/>
            </p:nvSpPr>
            <p:spPr>
              <a:xfrm>
                <a:off x="2750613" y="3392965"/>
                <a:ext cx="3368166" cy="461665"/>
              </a:xfrm>
              <a:prstGeom prst="rect">
                <a:avLst/>
              </a:prstGeom>
              <a:blipFill>
                <a:blip r:embed="rId10"/>
                <a:stretch>
                  <a:fillRect l="-362" b="-2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2849053" y="2399720"/>
                <a:ext cx="2911310" cy="461665"/>
              </a:xfrm>
              <a:prstGeom prst="rect">
                <a:avLst/>
              </a:prstGeom>
            </p:spPr>
            <p:txBody>
              <a:bodyPr wrap="none">
                <a:spAutoFit/>
              </a:bodyPr>
              <a:lstStyle/>
              <a:p>
                <a:r>
                  <a:rPr lang="en-US" altLang="zh-CN" sz="2400" dirty="0" smtClean="0"/>
                  <a:t>(</a:t>
                </a:r>
                <a14:m>
                  <m:oMath xmlns:m="http://schemas.openxmlformats.org/officeDocument/2006/math">
                    <m:sSub>
                      <m:sSubPr>
                        <m:ctrlPr>
                          <a:rPr lang="en-US" altLang="zh-CN" sz="2400" i="1" dirty="0">
                            <a:latin typeface="Cambria Math" panose="02040503050406030204" pitchFamily="18" charset="0"/>
                          </a:rPr>
                        </m:ctrlPr>
                      </m:sSubPr>
                      <m:e>
                        <m:r>
                          <m:rPr>
                            <m:nor/>
                          </m:rPr>
                          <a:rPr lang="en-US" altLang="zh-CN" sz="2400" dirty="0"/>
                          <m:t>T</m:t>
                        </m:r>
                      </m:e>
                      <m:sub>
                        <m:r>
                          <a:rPr lang="en-US" altLang="zh-CN" sz="2400" dirty="0">
                            <a:latin typeface="Cambria Math" panose="02040503050406030204" pitchFamily="18" charset="0"/>
                          </a:rPr>
                          <m:t>1</m:t>
                        </m:r>
                      </m:sub>
                    </m:sSub>
                  </m:oMath>
                </a14:m>
                <a:r>
                  <a:rPr lang="en-US" altLang="zh-CN" sz="2400" dirty="0"/>
                  <a:t> </a:t>
                </a:r>
                <a:r>
                  <a:rPr lang="en-US" altLang="zh-CN" sz="2400" dirty="0" smtClean="0"/>
                  <a:t>|| </a:t>
                </a:r>
                <a14:m>
                  <m:oMath xmlns:m="http://schemas.openxmlformats.org/officeDocument/2006/math">
                    <m:sSub>
                      <m:sSubPr>
                        <m:ctrlPr>
                          <a:rPr lang="en-US" altLang="zh-CN" sz="2400" i="1" dirty="0">
                            <a:latin typeface="Cambria Math" panose="02040503050406030204" pitchFamily="18" charset="0"/>
                          </a:rPr>
                        </m:ctrlPr>
                      </m:sSubPr>
                      <m:e>
                        <m:r>
                          <m:rPr>
                            <m:nor/>
                          </m:rPr>
                          <a:rPr lang="en-US" altLang="zh-CN" sz="2400" dirty="0"/>
                          <m:t>T</m:t>
                        </m:r>
                      </m:e>
                      <m:sub>
                        <m:r>
                          <a:rPr lang="en-US" altLang="zh-CN" sz="2400" dirty="0">
                            <a:latin typeface="Cambria Math" panose="02040503050406030204" pitchFamily="18" charset="0"/>
                          </a:rPr>
                          <m:t>2</m:t>
                        </m:r>
                      </m:sub>
                    </m:sSub>
                  </m:oMath>
                </a14:m>
                <a:r>
                  <a:rPr lang="en-US" altLang="zh-CN" sz="2400" dirty="0"/>
                  <a:t>)</a:t>
                </a:r>
                <a:r>
                  <a:rPr lang="en-US" altLang="zh-CN" sz="2400" dirty="0" smtClean="0"/>
                  <a:t>  </a:t>
                </a:r>
                <a14:m>
                  <m:oMath xmlns:m="http://schemas.openxmlformats.org/officeDocument/2006/math">
                    <m:r>
                      <a:rPr lang="en-US" altLang="zh-CN" sz="2400" i="1" smtClean="0">
                        <a:solidFill>
                          <a:srgbClr val="C00000"/>
                        </a:solidFill>
                        <a:latin typeface="Cambria Math" panose="02040503050406030204" pitchFamily="18" charset="0"/>
                        <a:ea typeface="Cambria Math" panose="02040503050406030204" pitchFamily="18" charset="0"/>
                      </a:rPr>
                      <m:t>≼</m:t>
                    </m:r>
                  </m:oMath>
                </a14:m>
                <a:r>
                  <a:rPr lang="en-US" altLang="zh-CN" sz="2400" dirty="0" smtClean="0"/>
                  <a:t>  (</a:t>
                </a:r>
                <a14:m>
                  <m:oMath xmlns:m="http://schemas.openxmlformats.org/officeDocument/2006/math">
                    <m:sSub>
                      <m:sSubPr>
                        <m:ctrlPr>
                          <a:rPr lang="en-US" altLang="zh-CN" sz="2400" i="1" dirty="0">
                            <a:latin typeface="Cambria Math" panose="02040503050406030204" pitchFamily="18" charset="0"/>
                          </a:rPr>
                        </m:ctrlPr>
                      </m:sSubPr>
                      <m:e>
                        <m:r>
                          <m:rPr>
                            <m:nor/>
                          </m:rPr>
                          <a:rPr lang="en-US" altLang="zh-CN" sz="2400" dirty="0"/>
                          <m:t>S</m:t>
                        </m:r>
                      </m:e>
                      <m:sub>
                        <m:r>
                          <a:rPr lang="en-US" altLang="zh-CN" sz="2400" dirty="0">
                            <a:latin typeface="Cambria Math" panose="02040503050406030204" pitchFamily="18" charset="0"/>
                          </a:rPr>
                          <m:t>1</m:t>
                        </m:r>
                      </m:sub>
                    </m:sSub>
                  </m:oMath>
                </a14:m>
                <a:r>
                  <a:rPr lang="en-US" altLang="zh-CN" sz="2400" dirty="0"/>
                  <a:t> </a:t>
                </a:r>
                <a:r>
                  <a:rPr lang="en-US" altLang="zh-CN" sz="2400" dirty="0" smtClean="0"/>
                  <a:t>|| </a:t>
                </a:r>
                <a14:m>
                  <m:oMath xmlns:m="http://schemas.openxmlformats.org/officeDocument/2006/math">
                    <m:sSub>
                      <m:sSubPr>
                        <m:ctrlPr>
                          <a:rPr lang="en-US" altLang="zh-CN" sz="2400" i="1" dirty="0">
                            <a:latin typeface="Cambria Math" panose="02040503050406030204" pitchFamily="18" charset="0"/>
                          </a:rPr>
                        </m:ctrlPr>
                      </m:sSubPr>
                      <m:e>
                        <m:r>
                          <m:rPr>
                            <m:nor/>
                          </m:rPr>
                          <a:rPr lang="en-US" altLang="zh-CN" sz="2400" dirty="0"/>
                          <m:t>S</m:t>
                        </m:r>
                      </m:e>
                      <m:sub>
                        <m:r>
                          <a:rPr lang="en-US" altLang="zh-CN" sz="2400" dirty="0">
                            <a:latin typeface="Cambria Math" panose="02040503050406030204" pitchFamily="18" charset="0"/>
                          </a:rPr>
                          <m:t>2</m:t>
                        </m:r>
                      </m:sub>
                    </m:sSub>
                  </m:oMath>
                </a14:m>
                <a:r>
                  <a:rPr lang="en-US" altLang="zh-CN" sz="2400" dirty="0"/>
                  <a:t>)</a:t>
                </a:r>
                <a:endParaRPr lang="zh-CN" altLang="en-US" sz="2400" dirty="0"/>
              </a:p>
            </p:txBody>
          </p:sp>
        </mc:Choice>
        <mc:Fallback xmlns="">
          <p:sp>
            <p:nvSpPr>
              <p:cNvPr id="21" name="矩形 20"/>
              <p:cNvSpPr>
                <a:spLocks noRot="1" noChangeAspect="1" noMove="1" noResize="1" noEditPoints="1" noAdjustHandles="1" noChangeArrowheads="1" noChangeShapeType="1" noTextEdit="1"/>
              </p:cNvSpPr>
              <p:nvPr/>
            </p:nvSpPr>
            <p:spPr>
              <a:xfrm>
                <a:off x="2849053" y="2399720"/>
                <a:ext cx="2911310" cy="461665"/>
              </a:xfrm>
              <a:prstGeom prst="rect">
                <a:avLst/>
              </a:prstGeom>
              <a:blipFill>
                <a:blip r:embed="rId11"/>
                <a:stretch>
                  <a:fillRect l="-3138" t="-9333" r="-3138" b="-32000"/>
                </a:stretch>
              </a:blipFill>
            </p:spPr>
            <p:txBody>
              <a:bodyPr/>
              <a:lstStyle/>
              <a:p>
                <a:r>
                  <a:rPr lang="zh-CN" altLang="en-US">
                    <a:noFill/>
                  </a:rPr>
                  <a:t> </a:t>
                </a:r>
              </a:p>
            </p:txBody>
          </p:sp>
        </mc:Fallback>
      </mc:AlternateContent>
      <p:sp>
        <p:nvSpPr>
          <p:cNvPr id="22" name="右箭头 21"/>
          <p:cNvSpPr/>
          <p:nvPr/>
        </p:nvSpPr>
        <p:spPr>
          <a:xfrm rot="16200000">
            <a:off x="4103260" y="2958599"/>
            <a:ext cx="431668" cy="329033"/>
          </a:xfrm>
          <a:prstGeom prst="rightArrow">
            <a:avLst/>
          </a:prstGeom>
          <a:solidFill>
            <a:schemeClr val="accent1">
              <a:lumMod val="60000"/>
              <a:lumOff val="40000"/>
            </a:schemeClr>
          </a:solidFill>
          <a:ln w="19050">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文本框 22"/>
              <p:cNvSpPr txBox="1"/>
              <p:nvPr/>
            </p:nvSpPr>
            <p:spPr>
              <a:xfrm>
                <a:off x="919018" y="3929068"/>
                <a:ext cx="8732982" cy="523220"/>
              </a:xfrm>
              <a:prstGeom prst="rect">
                <a:avLst/>
              </a:prstGeom>
              <a:noFill/>
            </p:spPr>
            <p:txBody>
              <a:bodyPr wrap="square" rtlCol="0">
                <a:spAutoFit/>
              </a:bodyPr>
              <a:lstStyle/>
              <a:p>
                <a:pPr>
                  <a:buClr>
                    <a:srgbClr val="7030A0"/>
                  </a:buClr>
                </a:pPr>
                <a:r>
                  <a:rPr lang="en-US" altLang="zh-CN" sz="2800" i="1" dirty="0" smtClean="0">
                    <a:solidFill>
                      <a:srgbClr val="FF0000"/>
                    </a:solidFill>
                    <a:latin typeface="Calibri" panose="020F0502020204030204" pitchFamily="34" charset="0"/>
                    <a:cs typeface="Calibri" panose="020F0502020204030204" pitchFamily="34" charset="0"/>
                  </a:rPr>
                  <a:t>How to define simulation for single threads, i.e., </a:t>
                </a:r>
                <a14:m>
                  <m:oMath xmlns:m="http://schemas.openxmlformats.org/officeDocument/2006/math">
                    <m:sSub>
                      <m:sSubPr>
                        <m:ctrlPr>
                          <a:rPr lang="en-US" altLang="zh-CN" sz="2800" i="1" dirty="0">
                            <a:latin typeface="Cambria Math" panose="02040503050406030204" pitchFamily="18" charset="0"/>
                          </a:rPr>
                        </m:ctrlPr>
                      </m:sSubPr>
                      <m:e>
                        <m:r>
                          <m:rPr>
                            <m:nor/>
                          </m:rPr>
                          <a:rPr lang="en-US" altLang="zh-CN" sz="2800" dirty="0"/>
                          <m:t>T</m:t>
                        </m:r>
                      </m:e>
                      <m:sub>
                        <m:r>
                          <a:rPr lang="en-US" altLang="zh-CN" sz="2800" dirty="0">
                            <a:latin typeface="Cambria Math" panose="02040503050406030204" pitchFamily="18" charset="0"/>
                          </a:rPr>
                          <m:t>1</m:t>
                        </m:r>
                      </m:sub>
                    </m:sSub>
                  </m:oMath>
                </a14:m>
                <a:r>
                  <a:rPr lang="en-US" altLang="zh-CN" sz="2800" dirty="0"/>
                  <a:t> </a:t>
                </a:r>
                <a14:m>
                  <m:oMath xmlns:m="http://schemas.openxmlformats.org/officeDocument/2006/math">
                    <m:r>
                      <a:rPr lang="en-US" altLang="zh-CN" sz="2800" i="1">
                        <a:solidFill>
                          <a:srgbClr val="0000FF"/>
                        </a:solidFill>
                        <a:latin typeface="Cambria Math" panose="02040503050406030204" pitchFamily="18" charset="0"/>
                        <a:ea typeface="Cambria Math" panose="02040503050406030204" pitchFamily="18" charset="0"/>
                      </a:rPr>
                      <m:t>≼</m:t>
                    </m:r>
                  </m:oMath>
                </a14:m>
                <a:r>
                  <a:rPr lang="en-US" altLang="zh-CN" sz="2800" dirty="0"/>
                  <a:t> </a:t>
                </a:r>
                <a14:m>
                  <m:oMath xmlns:m="http://schemas.openxmlformats.org/officeDocument/2006/math">
                    <m:sSub>
                      <m:sSubPr>
                        <m:ctrlPr>
                          <a:rPr lang="en-US" altLang="zh-CN" sz="2800" i="1" dirty="0">
                            <a:latin typeface="Cambria Math" panose="02040503050406030204" pitchFamily="18" charset="0"/>
                          </a:rPr>
                        </m:ctrlPr>
                      </m:sSubPr>
                      <m:e>
                        <m:r>
                          <m:rPr>
                            <m:nor/>
                          </m:rPr>
                          <a:rPr lang="en-US" altLang="zh-CN" sz="2800" dirty="0"/>
                          <m:t>S</m:t>
                        </m:r>
                      </m:e>
                      <m:sub>
                        <m:r>
                          <a:rPr lang="en-US" altLang="zh-CN" sz="2800" dirty="0">
                            <a:latin typeface="Cambria Math" panose="02040503050406030204" pitchFamily="18" charset="0"/>
                          </a:rPr>
                          <m:t>1</m:t>
                        </m:r>
                      </m:sub>
                    </m:sSub>
                  </m:oMath>
                </a14:m>
                <a:r>
                  <a:rPr lang="zh-CN" altLang="en-US" sz="2800" b="1" dirty="0" smtClean="0">
                    <a:solidFill>
                      <a:srgbClr val="C00000"/>
                    </a:solidFill>
                    <a:latin typeface="Calibri" panose="020F0502020204030204" pitchFamily="34" charset="0"/>
                    <a:cs typeface="Calibri" panose="020F0502020204030204" pitchFamily="34" charset="0"/>
                  </a:rPr>
                  <a:t> </a:t>
                </a:r>
                <a:r>
                  <a:rPr lang="en-US" altLang="zh-CN" sz="2800" dirty="0" smtClean="0">
                    <a:solidFill>
                      <a:srgbClr val="FF0000"/>
                    </a:solidFill>
                    <a:latin typeface="Calibri" panose="020F0502020204030204" pitchFamily="34" charset="0"/>
                    <a:cs typeface="Calibri" panose="020F0502020204030204" pitchFamily="34" charset="0"/>
                  </a:rPr>
                  <a:t>?</a:t>
                </a:r>
                <a:endParaRPr lang="zh-CN" altLang="en-US" sz="2800" dirty="0">
                  <a:solidFill>
                    <a:srgbClr val="FF0000"/>
                  </a:solidFill>
                  <a:latin typeface="Calibri" panose="020F0502020204030204" pitchFamily="34" charset="0"/>
                  <a:cs typeface="Calibri" panose="020F0502020204030204" pitchFamily="34" charset="0"/>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919018" y="3929068"/>
                <a:ext cx="8732982" cy="523220"/>
              </a:xfrm>
              <a:prstGeom prst="rect">
                <a:avLst/>
              </a:prstGeom>
              <a:blipFill>
                <a:blip r:embed="rId12"/>
                <a:stretch>
                  <a:fillRect l="-1466" t="-11765" b="-34118"/>
                </a:stretch>
              </a:blipFill>
            </p:spPr>
            <p:txBody>
              <a:bodyPr/>
              <a:lstStyle/>
              <a:p>
                <a:r>
                  <a:rPr lang="zh-CN" altLang="en-US">
                    <a:noFill/>
                  </a:rPr>
                  <a:t> </a:t>
                </a:r>
              </a:p>
            </p:txBody>
          </p:sp>
        </mc:Fallback>
      </mc:AlternateContent>
      <p:grpSp>
        <p:nvGrpSpPr>
          <p:cNvPr id="24" name="组合 23"/>
          <p:cNvGrpSpPr/>
          <p:nvPr/>
        </p:nvGrpSpPr>
        <p:grpSpPr>
          <a:xfrm>
            <a:off x="720831" y="4391045"/>
            <a:ext cx="4402708" cy="2159337"/>
            <a:chOff x="720831" y="4391045"/>
            <a:chExt cx="4402708" cy="2159337"/>
          </a:xfrm>
        </p:grpSpPr>
        <p:grpSp>
          <p:nvGrpSpPr>
            <p:cNvPr id="25" name="组合 24"/>
            <p:cNvGrpSpPr/>
            <p:nvPr/>
          </p:nvGrpSpPr>
          <p:grpSpPr>
            <a:xfrm>
              <a:off x="720831" y="4584113"/>
              <a:ext cx="993765" cy="1966269"/>
              <a:chOff x="1062572" y="4192923"/>
              <a:chExt cx="993765" cy="1966269"/>
            </a:xfrm>
          </p:grpSpPr>
          <p:grpSp>
            <p:nvGrpSpPr>
              <p:cNvPr id="46" name="组合 45"/>
              <p:cNvGrpSpPr/>
              <p:nvPr/>
            </p:nvGrpSpPr>
            <p:grpSpPr>
              <a:xfrm>
                <a:off x="1560688" y="4368804"/>
                <a:ext cx="495649" cy="1625596"/>
                <a:chOff x="1930128" y="4368804"/>
                <a:chExt cx="495649" cy="1625596"/>
              </a:xfrm>
            </p:grpSpPr>
            <p:sp>
              <p:nvSpPr>
                <p:cNvPr id="49" name="椭圆 48"/>
                <p:cNvSpPr/>
                <p:nvPr/>
              </p:nvSpPr>
              <p:spPr>
                <a:xfrm>
                  <a:off x="1930400" y="4368804"/>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930400" y="586232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1930128" y="4500884"/>
                  <a:ext cx="495649" cy="1370672"/>
                  <a:chOff x="1930128" y="4500884"/>
                  <a:chExt cx="495649" cy="1370672"/>
                </a:xfrm>
              </p:grpSpPr>
              <p:cxnSp>
                <p:nvCxnSpPr>
                  <p:cNvPr id="52" name="直接连接符 51"/>
                  <p:cNvCxnSpPr>
                    <a:stCxn id="49" idx="4"/>
                  </p:cNvCxnSpPr>
                  <p:nvPr/>
                </p:nvCxnSpPr>
                <p:spPr>
                  <a:xfrm>
                    <a:off x="1996440" y="4500884"/>
                    <a:ext cx="0" cy="1370672"/>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矩形 52"/>
                      <p:cNvSpPr/>
                      <p:nvPr/>
                    </p:nvSpPr>
                    <p:spPr>
                      <a:xfrm>
                        <a:off x="1930128" y="4969633"/>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0000FF"/>
                                  </a:solidFill>
                                  <a:latin typeface="Cambria Math" panose="02040503050406030204" pitchFamily="18" charset="0"/>
                                  <a:ea typeface="Cambria Math" panose="02040503050406030204" pitchFamily="18" charset="0"/>
                                </a:rPr>
                                <m:t>≼</m:t>
                              </m:r>
                            </m:oMath>
                          </m:oMathPara>
                        </a14:m>
                        <a:endParaRPr lang="zh-CN" altLang="en-US" sz="2400" dirty="0">
                          <a:solidFill>
                            <a:srgbClr val="0000FF"/>
                          </a:solidFill>
                        </a:endParaRPr>
                      </a:p>
                    </p:txBody>
                  </p:sp>
                </mc:Choice>
                <mc:Fallback xmlns="">
                  <p:sp>
                    <p:nvSpPr>
                      <p:cNvPr id="52" name="矩形 51"/>
                      <p:cNvSpPr>
                        <a:spLocks noRot="1" noChangeAspect="1" noMove="1" noResize="1" noEditPoints="1" noAdjustHandles="1" noChangeArrowheads="1" noChangeShapeType="1" noTextEdit="1"/>
                      </p:cNvSpPr>
                      <p:nvPr/>
                    </p:nvSpPr>
                    <p:spPr>
                      <a:xfrm>
                        <a:off x="1930128" y="4969633"/>
                        <a:ext cx="495649" cy="461665"/>
                      </a:xfrm>
                      <a:prstGeom prst="rect">
                        <a:avLst/>
                      </a:prstGeom>
                      <a:blipFill>
                        <a:blip r:embed="rId13"/>
                        <a:stretch>
                          <a:fillRect b="-1316"/>
                        </a:stretch>
                      </a:blipFill>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47" name="文本框 46"/>
                  <p:cNvSpPr txBox="1"/>
                  <p:nvPr/>
                </p:nvSpPr>
                <p:spPr>
                  <a:xfrm>
                    <a:off x="1081044" y="5697527"/>
                    <a:ext cx="33213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dirty="0">
                                  <a:latin typeface="Cambria Math" panose="02040503050406030204" pitchFamily="18" charset="0"/>
                                </a:rPr>
                              </m:ctrlPr>
                            </m:sSubPr>
                            <m:e>
                              <m:r>
                                <m:rPr>
                                  <m:nor/>
                                </m:rPr>
                                <a:rPr lang="en-US" altLang="zh-CN" sz="2400" dirty="0"/>
                                <m:t>T</m:t>
                              </m:r>
                            </m:e>
                            <m:sub>
                              <m:r>
                                <a:rPr lang="en-US" altLang="zh-CN" sz="2400" dirty="0">
                                  <a:latin typeface="Cambria Math" panose="02040503050406030204" pitchFamily="18" charset="0"/>
                                </a:rPr>
                                <m:t>1</m:t>
                              </m:r>
                            </m:sub>
                          </m:sSub>
                        </m:oMath>
                      </m:oMathPara>
                    </a14:m>
                    <a:endParaRPr lang="zh-CN" altLang="en-US" sz="2400" dirty="0"/>
                  </a:p>
                </p:txBody>
              </p:sp>
            </mc:Choice>
            <mc:Fallback xmlns="">
              <p:sp>
                <p:nvSpPr>
                  <p:cNvPr id="46" name="文本框 45"/>
                  <p:cNvSpPr txBox="1">
                    <a:spLocks noRot="1" noChangeAspect="1" noMove="1" noResize="1" noEditPoints="1" noAdjustHandles="1" noChangeArrowheads="1" noChangeShapeType="1" noTextEdit="1"/>
                  </p:cNvSpPr>
                  <p:nvPr/>
                </p:nvSpPr>
                <p:spPr>
                  <a:xfrm>
                    <a:off x="1081044" y="5697527"/>
                    <a:ext cx="332137" cy="461665"/>
                  </a:xfrm>
                  <a:prstGeom prst="rect">
                    <a:avLst/>
                  </a:prstGeom>
                  <a:blipFill>
                    <a:blip r:embed="rId14"/>
                    <a:stretch>
                      <a:fillRect l="-3636" r="-3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p:cNvSpPr txBox="1"/>
                  <p:nvPr/>
                </p:nvSpPr>
                <p:spPr>
                  <a:xfrm>
                    <a:off x="1062572" y="4192923"/>
                    <a:ext cx="3690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dirty="0">
                                  <a:latin typeface="Cambria Math" panose="02040503050406030204" pitchFamily="18" charset="0"/>
                                </a:rPr>
                              </m:ctrlPr>
                            </m:sSubPr>
                            <m:e>
                              <m:r>
                                <m:rPr>
                                  <m:nor/>
                                </m:rPr>
                                <a:rPr lang="en-US" altLang="zh-CN" sz="2400" dirty="0"/>
                                <m:t>S</m:t>
                              </m:r>
                            </m:e>
                            <m:sub>
                              <m:r>
                                <a:rPr lang="en-US" altLang="zh-CN" sz="2400" dirty="0">
                                  <a:latin typeface="Cambria Math" panose="02040503050406030204" pitchFamily="18" charset="0"/>
                                </a:rPr>
                                <m:t>1</m:t>
                              </m:r>
                            </m:sub>
                          </m:sSub>
                        </m:oMath>
                      </m:oMathPara>
                    </a14:m>
                    <a:endParaRPr lang="zh-CN" altLang="en-US" sz="2400" b="1" dirty="0"/>
                  </a:p>
                </p:txBody>
              </p:sp>
            </mc:Choice>
            <mc:Fallback xmlns="">
              <p:sp>
                <p:nvSpPr>
                  <p:cNvPr id="47" name="文本框 46"/>
                  <p:cNvSpPr txBox="1">
                    <a:spLocks noRot="1" noChangeAspect="1" noMove="1" noResize="1" noEditPoints="1" noAdjustHandles="1" noChangeArrowheads="1" noChangeShapeType="1" noTextEdit="1"/>
                  </p:cNvSpPr>
                  <p:nvPr/>
                </p:nvSpPr>
                <p:spPr>
                  <a:xfrm>
                    <a:off x="1062572" y="4192923"/>
                    <a:ext cx="369083" cy="461665"/>
                  </a:xfrm>
                  <a:prstGeom prst="rect">
                    <a:avLst/>
                  </a:prstGeom>
                  <a:blipFill>
                    <a:blip r:embed="rId15"/>
                    <a:stretch>
                      <a:fillRect l="-4918" r="-19672"/>
                    </a:stretch>
                  </a:blipFill>
                </p:spPr>
                <p:txBody>
                  <a:bodyPr/>
                  <a:lstStyle/>
                  <a:p>
                    <a:r>
                      <a:rPr lang="zh-CN" altLang="en-US">
                        <a:noFill/>
                      </a:rPr>
                      <a:t> </a:t>
                    </a:r>
                  </a:p>
                </p:txBody>
              </p:sp>
            </mc:Fallback>
          </mc:AlternateContent>
        </p:grpSp>
        <p:cxnSp>
          <p:nvCxnSpPr>
            <p:cNvPr id="26" name="直接箭头连接符 25"/>
            <p:cNvCxnSpPr/>
            <p:nvPr/>
          </p:nvCxnSpPr>
          <p:spPr>
            <a:xfrm>
              <a:off x="1411399" y="6318164"/>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1411398" y="4549135"/>
              <a:ext cx="1614748" cy="369332"/>
              <a:chOff x="2141051" y="4259541"/>
              <a:chExt cx="1614748" cy="369332"/>
            </a:xfrm>
          </p:grpSpPr>
          <p:cxnSp>
            <p:nvCxnSpPr>
              <p:cNvPr id="44" name="直接箭头连接符 43"/>
              <p:cNvCxnSpPr/>
              <p:nvPr/>
            </p:nvCxnSpPr>
            <p:spPr>
              <a:xfrm>
                <a:off x="2141051" y="4536440"/>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3427665" y="4259541"/>
                <a:ext cx="328134" cy="369332"/>
              </a:xfrm>
              <a:prstGeom prst="rect">
                <a:avLst/>
              </a:prstGeom>
              <a:noFill/>
            </p:spPr>
            <p:txBody>
              <a:bodyPr wrap="square" rtlCol="0">
                <a:spAutoFit/>
              </a:bodyPr>
              <a:lstStyle/>
              <a:p>
                <a:r>
                  <a:rPr lang="en-US" altLang="zh-CN" b="1" dirty="0" smtClean="0"/>
                  <a:t>*</a:t>
                </a:r>
                <a:endParaRPr lang="zh-CN" altLang="en-US" b="1" dirty="0"/>
              </a:p>
            </p:txBody>
          </p:sp>
        </p:grpSp>
        <p:sp>
          <p:nvSpPr>
            <p:cNvPr id="28" name="椭圆 27"/>
            <p:cNvSpPr/>
            <p:nvPr/>
          </p:nvSpPr>
          <p:spPr>
            <a:xfrm>
              <a:off x="2922453" y="625351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2922453" y="4759991"/>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2922453" y="4892071"/>
              <a:ext cx="495649" cy="1361439"/>
              <a:chOff x="3689050" y="4500881"/>
              <a:chExt cx="495649" cy="1361439"/>
            </a:xfrm>
          </p:grpSpPr>
          <p:cxnSp>
            <p:nvCxnSpPr>
              <p:cNvPr id="42" name="直接连接符 41"/>
              <p:cNvCxnSpPr>
                <a:stCxn id="29" idx="4"/>
                <a:endCxn id="28" idx="0"/>
              </p:cNvCxnSpPr>
              <p:nvPr/>
            </p:nvCxnSpPr>
            <p:spPr>
              <a:xfrm>
                <a:off x="3755090" y="4500881"/>
                <a:ext cx="0" cy="1361439"/>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矩形 42"/>
                  <p:cNvSpPr/>
                  <p:nvPr/>
                </p:nvSpPr>
                <p:spPr>
                  <a:xfrm>
                    <a:off x="3689050" y="4969634"/>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0000FF"/>
                              </a:solidFill>
                              <a:latin typeface="Cambria Math" panose="02040503050406030204" pitchFamily="18" charset="0"/>
                              <a:ea typeface="Cambria Math" panose="02040503050406030204" pitchFamily="18" charset="0"/>
                            </a:rPr>
                            <m:t>≼</m:t>
                          </m:r>
                        </m:oMath>
                      </m:oMathPara>
                    </a14:m>
                    <a:endParaRPr lang="zh-CN" altLang="en-US" sz="2400" dirty="0">
                      <a:solidFill>
                        <a:srgbClr val="0000FF"/>
                      </a:solidFill>
                    </a:endParaRPr>
                  </a:p>
                </p:txBody>
              </p:sp>
            </mc:Choice>
            <mc:Fallback xmlns="">
              <p:sp>
                <p:nvSpPr>
                  <p:cNvPr id="42" name="矩形 41"/>
                  <p:cNvSpPr>
                    <a:spLocks noRot="1" noChangeAspect="1" noMove="1" noResize="1" noEditPoints="1" noAdjustHandles="1" noChangeArrowheads="1" noChangeShapeType="1" noTextEdit="1"/>
                  </p:cNvSpPr>
                  <p:nvPr/>
                </p:nvSpPr>
                <p:spPr>
                  <a:xfrm>
                    <a:off x="3689050" y="4969634"/>
                    <a:ext cx="495649" cy="461665"/>
                  </a:xfrm>
                  <a:prstGeom prst="rect">
                    <a:avLst/>
                  </a:prstGeom>
                  <a:blipFill>
                    <a:blip r:embed="rId16"/>
                    <a:stretch>
                      <a:fillRect b="-1316"/>
                    </a:stretch>
                  </a:blipFill>
                </p:spPr>
                <p:txBody>
                  <a:bodyPr/>
                  <a:lstStyle/>
                  <a:p>
                    <a:r>
                      <a:rPr lang="zh-CN" altLang="en-US">
                        <a:noFill/>
                      </a:rPr>
                      <a:t> </a:t>
                    </a:r>
                  </a:p>
                </p:txBody>
              </p:sp>
            </mc:Fallback>
          </mc:AlternateContent>
        </p:grpSp>
        <p:sp>
          <p:nvSpPr>
            <p:cNvPr id="31" name="椭圆 30"/>
            <p:cNvSpPr/>
            <p:nvPr/>
          </p:nvSpPr>
          <p:spPr>
            <a:xfrm>
              <a:off x="4625960" y="625351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625960" y="4756883"/>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4627890" y="4899096"/>
              <a:ext cx="495649" cy="1354414"/>
              <a:chOff x="3689050" y="4500881"/>
              <a:chExt cx="495649" cy="1354414"/>
            </a:xfrm>
          </p:grpSpPr>
          <p:cxnSp>
            <p:nvCxnSpPr>
              <p:cNvPr id="40" name="直接连接符 39"/>
              <p:cNvCxnSpPr>
                <a:endCxn id="31" idx="0"/>
              </p:cNvCxnSpPr>
              <p:nvPr/>
            </p:nvCxnSpPr>
            <p:spPr>
              <a:xfrm flipH="1">
                <a:off x="3753160" y="4500881"/>
                <a:ext cx="1930" cy="1354414"/>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矩形 40"/>
                  <p:cNvSpPr/>
                  <p:nvPr/>
                </p:nvSpPr>
                <p:spPr>
                  <a:xfrm>
                    <a:off x="3689050" y="4969634"/>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0000FF"/>
                              </a:solidFill>
                              <a:latin typeface="Cambria Math" panose="02040503050406030204" pitchFamily="18" charset="0"/>
                              <a:ea typeface="Cambria Math" panose="02040503050406030204" pitchFamily="18" charset="0"/>
                            </a:rPr>
                            <m:t>≼</m:t>
                          </m:r>
                        </m:oMath>
                      </m:oMathPara>
                    </a14:m>
                    <a:endParaRPr lang="zh-CN" altLang="en-US" sz="2400" dirty="0">
                      <a:solidFill>
                        <a:srgbClr val="0000FF"/>
                      </a:solidFill>
                    </a:endParaRPr>
                  </a:p>
                </p:txBody>
              </p:sp>
            </mc:Choice>
            <mc:Fallback xmlns="">
              <p:sp>
                <p:nvSpPr>
                  <p:cNvPr id="40" name="矩形 39"/>
                  <p:cNvSpPr>
                    <a:spLocks noRot="1" noChangeAspect="1" noMove="1" noResize="1" noEditPoints="1" noAdjustHandles="1" noChangeArrowheads="1" noChangeShapeType="1" noTextEdit="1"/>
                  </p:cNvSpPr>
                  <p:nvPr/>
                </p:nvSpPr>
                <p:spPr>
                  <a:xfrm>
                    <a:off x="3689050" y="4969634"/>
                    <a:ext cx="495649" cy="461665"/>
                  </a:xfrm>
                  <a:prstGeom prst="rect">
                    <a:avLst/>
                  </a:prstGeom>
                  <a:blipFill>
                    <a:blip r:embed="rId17"/>
                    <a:stretch>
                      <a:fillRect b="-2667"/>
                    </a:stretch>
                  </a:blipFill>
                </p:spPr>
                <p:txBody>
                  <a:bodyPr/>
                  <a:lstStyle/>
                  <a:p>
                    <a:r>
                      <a:rPr lang="zh-CN" altLang="en-US">
                        <a:noFill/>
                      </a:rPr>
                      <a:t> </a:t>
                    </a:r>
                  </a:p>
                </p:txBody>
              </p:sp>
            </mc:Fallback>
          </mc:AlternateContent>
        </p:grpSp>
        <p:grpSp>
          <p:nvGrpSpPr>
            <p:cNvPr id="34" name="组合 33"/>
            <p:cNvGrpSpPr/>
            <p:nvPr/>
          </p:nvGrpSpPr>
          <p:grpSpPr>
            <a:xfrm>
              <a:off x="3114906" y="5880274"/>
              <a:ext cx="1432209" cy="461665"/>
              <a:chOff x="3114906" y="5880274"/>
              <a:chExt cx="1432209" cy="461665"/>
            </a:xfrm>
          </p:grpSpPr>
          <p:cxnSp>
            <p:nvCxnSpPr>
              <p:cNvPr id="38" name="直接箭头连接符 37"/>
              <p:cNvCxnSpPr/>
              <p:nvPr/>
            </p:nvCxnSpPr>
            <p:spPr>
              <a:xfrm>
                <a:off x="3114906" y="6318164"/>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文本框 38"/>
                  <p:cNvSpPr txBox="1"/>
                  <p:nvPr/>
                </p:nvSpPr>
                <p:spPr>
                  <a:xfrm>
                    <a:off x="3449296" y="5880274"/>
                    <a:ext cx="758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𝑒</m:t>
                          </m:r>
                        </m:oMath>
                      </m:oMathPara>
                    </a14:m>
                    <a:endParaRPr lang="zh-CN" altLang="en-US" sz="2400" dirty="0">
                      <a:solidFill>
                        <a:schemeClr val="tx1"/>
                      </a:solidFill>
                    </a:endParaRPr>
                  </a:p>
                </p:txBody>
              </p:sp>
            </mc:Choice>
            <mc:Fallback xmlns="">
              <p:sp>
                <p:nvSpPr>
                  <p:cNvPr id="38" name="文本框 37"/>
                  <p:cNvSpPr txBox="1">
                    <a:spLocks noRot="1" noChangeAspect="1" noMove="1" noResize="1" noEditPoints="1" noAdjustHandles="1" noChangeArrowheads="1" noChangeShapeType="1" noTextEdit="1"/>
                  </p:cNvSpPr>
                  <p:nvPr/>
                </p:nvSpPr>
                <p:spPr>
                  <a:xfrm>
                    <a:off x="3449296" y="5880274"/>
                    <a:ext cx="758161" cy="461665"/>
                  </a:xfrm>
                  <a:prstGeom prst="rect">
                    <a:avLst/>
                  </a:prstGeom>
                  <a:blipFill>
                    <a:blip r:embed="rId18"/>
                    <a:stretch>
                      <a:fillRect/>
                    </a:stretch>
                  </a:blipFill>
                </p:spPr>
                <p:txBody>
                  <a:bodyPr/>
                  <a:lstStyle/>
                  <a:p>
                    <a:r>
                      <a:rPr lang="zh-CN" altLang="en-US">
                        <a:noFill/>
                      </a:rPr>
                      <a:t> </a:t>
                    </a:r>
                  </a:p>
                </p:txBody>
              </p:sp>
            </mc:Fallback>
          </mc:AlternateContent>
        </p:grpSp>
        <p:grpSp>
          <p:nvGrpSpPr>
            <p:cNvPr id="35" name="组合 34"/>
            <p:cNvGrpSpPr/>
            <p:nvPr/>
          </p:nvGrpSpPr>
          <p:grpSpPr>
            <a:xfrm>
              <a:off x="3115310" y="4391045"/>
              <a:ext cx="1432209" cy="461665"/>
              <a:chOff x="3115310" y="4391045"/>
              <a:chExt cx="1432209" cy="461665"/>
            </a:xfrm>
          </p:grpSpPr>
          <p:cxnSp>
            <p:nvCxnSpPr>
              <p:cNvPr id="36" name="直接箭头连接符 35"/>
              <p:cNvCxnSpPr/>
              <p:nvPr/>
            </p:nvCxnSpPr>
            <p:spPr>
              <a:xfrm>
                <a:off x="3115310" y="4822923"/>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文本框 36"/>
                  <p:cNvSpPr txBox="1"/>
                  <p:nvPr/>
                </p:nvSpPr>
                <p:spPr>
                  <a:xfrm>
                    <a:off x="3461166" y="4391045"/>
                    <a:ext cx="758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𝑒</m:t>
                          </m:r>
                        </m:oMath>
                      </m:oMathPara>
                    </a14:m>
                    <a:endParaRPr lang="zh-CN" altLang="en-US" sz="2400" dirty="0">
                      <a:solidFill>
                        <a:schemeClr val="tx1"/>
                      </a:solidFill>
                    </a:endParaRPr>
                  </a:p>
                </p:txBody>
              </p:sp>
            </mc:Choice>
            <mc:Fallback xmlns="">
              <p:sp>
                <p:nvSpPr>
                  <p:cNvPr id="36" name="文本框 35"/>
                  <p:cNvSpPr txBox="1">
                    <a:spLocks noRot="1" noChangeAspect="1" noMove="1" noResize="1" noEditPoints="1" noAdjustHandles="1" noChangeArrowheads="1" noChangeShapeType="1" noTextEdit="1"/>
                  </p:cNvSpPr>
                  <p:nvPr/>
                </p:nvSpPr>
                <p:spPr>
                  <a:xfrm>
                    <a:off x="3461166" y="4391045"/>
                    <a:ext cx="758161" cy="461665"/>
                  </a:xfrm>
                  <a:prstGeom prst="rect">
                    <a:avLst/>
                  </a:prstGeom>
                  <a:blipFill>
                    <a:blip r:embed="rId19"/>
                    <a:stretch>
                      <a:fillRect/>
                    </a:stretch>
                  </a:blipFill>
                </p:spPr>
                <p:txBody>
                  <a:bodyPr/>
                  <a:lstStyle/>
                  <a:p>
                    <a:r>
                      <a:rPr lang="zh-CN" altLang="en-US">
                        <a:noFill/>
                      </a:rPr>
                      <a:t> </a:t>
                    </a:r>
                  </a:p>
                </p:txBody>
              </p:sp>
            </mc:Fallback>
          </mc:AlternateContent>
        </p:grpSp>
      </p:grpSp>
      <p:cxnSp>
        <p:nvCxnSpPr>
          <p:cNvPr id="54" name="直接箭头连接符 53"/>
          <p:cNvCxnSpPr/>
          <p:nvPr/>
        </p:nvCxnSpPr>
        <p:spPr>
          <a:xfrm>
            <a:off x="4794984" y="6318164"/>
            <a:ext cx="1432209"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6269982" y="625351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箭头连接符 55"/>
          <p:cNvCxnSpPr/>
          <p:nvPr/>
        </p:nvCxnSpPr>
        <p:spPr>
          <a:xfrm>
            <a:off x="4793201" y="4815899"/>
            <a:ext cx="1432209"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6276143" y="4740623"/>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闪电形 57"/>
          <p:cNvSpPr/>
          <p:nvPr/>
        </p:nvSpPr>
        <p:spPr>
          <a:xfrm>
            <a:off x="5190277" y="4608003"/>
            <a:ext cx="684381" cy="549410"/>
          </a:xfrm>
          <a:prstGeom prst="lightningBol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闪电形 58"/>
          <p:cNvSpPr/>
          <p:nvPr/>
        </p:nvSpPr>
        <p:spPr>
          <a:xfrm>
            <a:off x="5253073" y="6043459"/>
            <a:ext cx="684381" cy="549410"/>
          </a:xfrm>
          <a:prstGeom prst="lightningBol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组合 59"/>
          <p:cNvGrpSpPr/>
          <p:nvPr/>
        </p:nvGrpSpPr>
        <p:grpSpPr>
          <a:xfrm>
            <a:off x="6252560" y="4872703"/>
            <a:ext cx="495649" cy="1380807"/>
            <a:chOff x="6252560" y="4872703"/>
            <a:chExt cx="495649" cy="1380807"/>
          </a:xfrm>
        </p:grpSpPr>
        <p:cxnSp>
          <p:nvCxnSpPr>
            <p:cNvPr id="61" name="直接连接符 60"/>
            <p:cNvCxnSpPr>
              <a:stCxn id="57" idx="4"/>
              <a:endCxn id="55" idx="0"/>
            </p:cNvCxnSpPr>
            <p:nvPr/>
          </p:nvCxnSpPr>
          <p:spPr>
            <a:xfrm flipH="1">
              <a:off x="6336022" y="4872703"/>
              <a:ext cx="6161" cy="1380807"/>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矩形 61"/>
                <p:cNvSpPr/>
                <p:nvPr/>
              </p:nvSpPr>
              <p:spPr>
                <a:xfrm>
                  <a:off x="6252560" y="5367849"/>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solidFill>
                              <a:srgbClr val="0000FF"/>
                            </a:solidFill>
                            <a:latin typeface="Cambria Math" panose="02040503050406030204" pitchFamily="18" charset="0"/>
                            <a:ea typeface="Cambria Math" panose="02040503050406030204" pitchFamily="18" charset="0"/>
                          </a:rPr>
                          <m:t>≼</m:t>
                        </m:r>
                      </m:oMath>
                    </m:oMathPara>
                  </a14:m>
                  <a:endParaRPr lang="zh-CN" altLang="en-US" sz="2400" dirty="0"/>
                </a:p>
              </p:txBody>
            </p:sp>
          </mc:Choice>
          <mc:Fallback xmlns="">
            <p:sp>
              <p:nvSpPr>
                <p:cNvPr id="71" name="矩形 70"/>
                <p:cNvSpPr>
                  <a:spLocks noRot="1" noChangeAspect="1" noMove="1" noResize="1" noEditPoints="1" noAdjustHandles="1" noChangeArrowheads="1" noChangeShapeType="1" noTextEdit="1"/>
                </p:cNvSpPr>
                <p:nvPr/>
              </p:nvSpPr>
              <p:spPr>
                <a:xfrm>
                  <a:off x="6252560" y="5367849"/>
                  <a:ext cx="495649" cy="461665"/>
                </a:xfrm>
                <a:prstGeom prst="rect">
                  <a:avLst/>
                </a:prstGeom>
                <a:blipFill>
                  <a:blip r:embed="rId20"/>
                  <a:stretch>
                    <a:fillRect b="-2667"/>
                  </a:stretch>
                </a:blipFill>
              </p:spPr>
              <p:txBody>
                <a:bodyPr/>
                <a:lstStyle/>
                <a:p>
                  <a:r>
                    <a:rPr lang="zh-CN" altLang="en-US">
                      <a:noFill/>
                    </a:rPr>
                    <a:t> </a:t>
                  </a:r>
                </a:p>
              </p:txBody>
            </p:sp>
          </mc:Fallback>
        </mc:AlternateContent>
      </p:grpSp>
      <p:sp>
        <p:nvSpPr>
          <p:cNvPr id="63" name="文本框 62"/>
          <p:cNvSpPr txBox="1"/>
          <p:nvPr/>
        </p:nvSpPr>
        <p:spPr>
          <a:xfrm>
            <a:off x="6865851" y="4554663"/>
            <a:ext cx="4592142" cy="830997"/>
          </a:xfrm>
          <a:prstGeom prst="rect">
            <a:avLst/>
          </a:prstGeom>
          <a:solidFill>
            <a:schemeClr val="accent5">
              <a:lumMod val="20000"/>
              <a:lumOff val="80000"/>
            </a:schemeClr>
          </a:solidFill>
        </p:spPr>
        <p:txBody>
          <a:bodyPr wrap="square" rtlCol="0">
            <a:spAutoFit/>
          </a:bodyPr>
          <a:lstStyle/>
          <a:p>
            <a:pPr>
              <a:buClr>
                <a:srgbClr val="7030A0"/>
              </a:buClr>
            </a:pPr>
            <a:r>
              <a:rPr lang="en-US" altLang="zh-CN" sz="2400" dirty="0" smtClean="0">
                <a:latin typeface="Calibri" panose="020F0502020204030204" pitchFamily="34" charset="0"/>
                <a:cs typeface="Calibri" panose="020F0502020204030204" pitchFamily="34" charset="0"/>
              </a:rPr>
              <a:t>Consider environment interference without seeing the code?</a:t>
            </a:r>
            <a:endParaRPr lang="zh-CN" altLang="en-US" sz="24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64" name="文本框 63"/>
              <p:cNvSpPr txBox="1"/>
              <p:nvPr/>
            </p:nvSpPr>
            <p:spPr>
              <a:xfrm>
                <a:off x="6865064" y="5525895"/>
                <a:ext cx="4592929" cy="830997"/>
              </a:xfrm>
              <a:prstGeom prst="rect">
                <a:avLst/>
              </a:prstGeom>
              <a:solidFill>
                <a:srgbClr val="FFFF99"/>
              </a:solidFill>
            </p:spPr>
            <p:txBody>
              <a:bodyPr wrap="square" rtlCol="0">
                <a:spAutoFit/>
              </a:bodyPr>
              <a:lstStyle/>
              <a:p>
                <a:pPr>
                  <a:buClr>
                    <a:srgbClr val="7030A0"/>
                  </a:buClr>
                </a:pPr>
                <a:r>
                  <a:rPr lang="en-US" altLang="zh-CN" sz="2400" dirty="0" smtClean="0">
                    <a:solidFill>
                      <a:srgbClr val="C00000"/>
                    </a:solidFill>
                    <a:latin typeface="Calibri" panose="020F0502020204030204" pitchFamily="34" charset="0"/>
                    <a:cs typeface="Calibri" panose="020F0502020204030204" pitchFamily="34" charset="0"/>
                  </a:rPr>
                  <a:t>Using an invariant </a:t>
                </a:r>
                <a14:m>
                  <m:oMath xmlns:m="http://schemas.openxmlformats.org/officeDocument/2006/math">
                    <m:r>
                      <a:rPr lang="en-US" altLang="zh-CN" sz="2400" i="1" smtClean="0">
                        <a:solidFill>
                          <a:srgbClr val="C00000"/>
                        </a:solidFill>
                        <a:latin typeface="Cambria Math" panose="02040503050406030204" pitchFamily="18" charset="0"/>
                      </a:rPr>
                      <m:t>𝐼</m:t>
                    </m:r>
                  </m:oMath>
                </a14:m>
                <a:r>
                  <a:rPr lang="en-US" altLang="zh-CN" sz="2400" dirty="0" smtClean="0">
                    <a:solidFill>
                      <a:srgbClr val="C00000"/>
                    </a:solidFill>
                    <a:latin typeface="Calibri" panose="020F0502020204030204" pitchFamily="34" charset="0"/>
                    <a:cs typeface="Calibri" panose="020F0502020204030204" pitchFamily="34" charset="0"/>
                  </a:rPr>
                  <a:t> as </a:t>
                </a:r>
                <a:r>
                  <a:rPr lang="en-US" altLang="zh-CN" sz="2400" b="1" dirty="0" smtClean="0">
                    <a:solidFill>
                      <a:srgbClr val="C00000"/>
                    </a:solidFill>
                    <a:latin typeface="Calibri" panose="020F0502020204030204" pitchFamily="34" charset="0"/>
                    <a:cs typeface="Calibri" panose="020F0502020204030204" pitchFamily="34" charset="0"/>
                  </a:rPr>
                  <a:t>abstraction</a:t>
                </a:r>
                <a:r>
                  <a:rPr lang="en-US" altLang="zh-CN" sz="2400" dirty="0" smtClean="0">
                    <a:solidFill>
                      <a:srgbClr val="C00000"/>
                    </a:solidFill>
                    <a:latin typeface="Calibri" panose="020F0502020204030204" pitchFamily="34" charset="0"/>
                    <a:cs typeface="Calibri" panose="020F0502020204030204" pitchFamily="34" charset="0"/>
                  </a:rPr>
                  <a:t> of environment behaviors!</a:t>
                </a:r>
                <a:endParaRPr lang="zh-CN" altLang="en-US" sz="2400" dirty="0">
                  <a:solidFill>
                    <a:srgbClr val="C00000"/>
                  </a:solidFill>
                  <a:latin typeface="Calibri" panose="020F0502020204030204" pitchFamily="34" charset="0"/>
                  <a:cs typeface="Calibri" panose="020F0502020204030204" pitchFamily="34" charset="0"/>
                </a:endParaRPr>
              </a:p>
            </p:txBody>
          </p:sp>
        </mc:Choice>
        <mc:Fallback xmlns="">
          <p:sp>
            <p:nvSpPr>
              <p:cNvPr id="64" name="文本框 63"/>
              <p:cNvSpPr txBox="1">
                <a:spLocks noRot="1" noChangeAspect="1" noMove="1" noResize="1" noEditPoints="1" noAdjustHandles="1" noChangeArrowheads="1" noChangeShapeType="1" noTextEdit="1"/>
              </p:cNvSpPr>
              <p:nvPr/>
            </p:nvSpPr>
            <p:spPr>
              <a:xfrm>
                <a:off x="6865064" y="5525895"/>
                <a:ext cx="4592929" cy="830997"/>
              </a:xfrm>
              <a:prstGeom prst="rect">
                <a:avLst/>
              </a:prstGeom>
              <a:blipFill>
                <a:blip r:embed="rId21"/>
                <a:stretch>
                  <a:fillRect l="-1989" t="-5839" b="-15328"/>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4153595257"/>
      </p:ext>
    </p:extLst>
  </p:cSld>
  <p:clrMapOvr>
    <a:masterClrMapping/>
  </p:clrMapOvr>
  <mc:AlternateContent xmlns:mc="http://schemas.openxmlformats.org/markup-compatibility/2006" xmlns:p14="http://schemas.microsoft.com/office/powerpoint/2010/main">
    <mc:Choice Requires="p14">
      <p:transition spd="slow" p14:dur="2000" advTm="15166"/>
    </mc:Choice>
    <mc:Fallback xmlns="">
      <p:transition spd="slow" advTm="151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46545" y="272765"/>
            <a:ext cx="10631055"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Invariant Parameterized Thread-Local </a:t>
            </a:r>
            <a:r>
              <a:rPr lang="en-US" altLang="zh-CN" sz="4000" b="1" dirty="0">
                <a:latin typeface="Calibri Light" panose="020F0302020204030204" pitchFamily="34" charset="0"/>
                <a:cs typeface="Calibri Light" panose="020F0302020204030204" pitchFamily="34" charset="0"/>
              </a:rPr>
              <a:t>S</a:t>
            </a:r>
            <a:r>
              <a:rPr lang="en-US" altLang="zh-CN" sz="4000" b="1" dirty="0" smtClean="0">
                <a:latin typeface="Calibri Light" panose="020F0302020204030204" pitchFamily="34" charset="0"/>
                <a:cs typeface="Calibri Light" panose="020F0302020204030204" pitchFamily="34" charset="0"/>
              </a:rPr>
              <a:t>imulation</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p:grpSp>
        <p:nvGrpSpPr>
          <p:cNvPr id="5" name="组合 4"/>
          <p:cNvGrpSpPr/>
          <p:nvPr/>
        </p:nvGrpSpPr>
        <p:grpSpPr>
          <a:xfrm>
            <a:off x="720831" y="4391045"/>
            <a:ext cx="6027378" cy="2201824"/>
            <a:chOff x="720831" y="4391045"/>
            <a:chExt cx="6027378" cy="2201824"/>
          </a:xfrm>
        </p:grpSpPr>
        <p:grpSp>
          <p:nvGrpSpPr>
            <p:cNvPr id="6" name="组合 5"/>
            <p:cNvGrpSpPr/>
            <p:nvPr/>
          </p:nvGrpSpPr>
          <p:grpSpPr>
            <a:xfrm>
              <a:off x="720831" y="4391045"/>
              <a:ext cx="4402708" cy="2159337"/>
              <a:chOff x="720831" y="4391045"/>
              <a:chExt cx="4402708" cy="2159337"/>
            </a:xfrm>
          </p:grpSpPr>
          <p:grpSp>
            <p:nvGrpSpPr>
              <p:cNvPr id="16" name="组合 15"/>
              <p:cNvGrpSpPr/>
              <p:nvPr/>
            </p:nvGrpSpPr>
            <p:grpSpPr>
              <a:xfrm>
                <a:off x="720831" y="4584113"/>
                <a:ext cx="993765" cy="1966269"/>
                <a:chOff x="1062572" y="4192923"/>
                <a:chExt cx="993765" cy="1966269"/>
              </a:xfrm>
            </p:grpSpPr>
            <p:grpSp>
              <p:nvGrpSpPr>
                <p:cNvPr id="37" name="组合 36"/>
                <p:cNvGrpSpPr/>
                <p:nvPr/>
              </p:nvGrpSpPr>
              <p:grpSpPr>
                <a:xfrm>
                  <a:off x="1560688" y="4368804"/>
                  <a:ext cx="495649" cy="1625596"/>
                  <a:chOff x="1930128" y="4368804"/>
                  <a:chExt cx="495649" cy="1625596"/>
                </a:xfrm>
              </p:grpSpPr>
              <p:sp>
                <p:nvSpPr>
                  <p:cNvPr id="40" name="椭圆 39"/>
                  <p:cNvSpPr/>
                  <p:nvPr/>
                </p:nvSpPr>
                <p:spPr>
                  <a:xfrm>
                    <a:off x="1930400" y="4368804"/>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930400" y="586232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1930128" y="4500884"/>
                    <a:ext cx="495649" cy="1370672"/>
                    <a:chOff x="1930128" y="4500884"/>
                    <a:chExt cx="495649" cy="1370672"/>
                  </a:xfrm>
                </p:grpSpPr>
                <p:cxnSp>
                  <p:nvCxnSpPr>
                    <p:cNvPr id="43" name="直接连接符 42"/>
                    <p:cNvCxnSpPr>
                      <a:stCxn id="40" idx="4"/>
                    </p:cNvCxnSpPr>
                    <p:nvPr/>
                  </p:nvCxnSpPr>
                  <p:spPr>
                    <a:xfrm>
                      <a:off x="1996440" y="4500884"/>
                      <a:ext cx="0" cy="1370672"/>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矩形 43"/>
                        <p:cNvSpPr/>
                        <p:nvPr/>
                      </p:nvSpPr>
                      <p:spPr>
                        <a:xfrm>
                          <a:off x="1930128" y="4969633"/>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0000FF"/>
                                    </a:solidFill>
                                    <a:latin typeface="Cambria Math" panose="02040503050406030204" pitchFamily="18" charset="0"/>
                                    <a:ea typeface="Cambria Math" panose="02040503050406030204" pitchFamily="18" charset="0"/>
                                  </a:rPr>
                                  <m:t>≼</m:t>
                                </m:r>
                              </m:oMath>
                            </m:oMathPara>
                          </a14:m>
                          <a:endParaRPr lang="zh-CN" altLang="en-US" sz="2400" dirty="0">
                            <a:solidFill>
                              <a:srgbClr val="0000FF"/>
                            </a:solidFill>
                          </a:endParaRPr>
                        </a:p>
                      </p:txBody>
                    </p:sp>
                  </mc:Choice>
                  <mc:Fallback xmlns="">
                    <p:sp>
                      <p:nvSpPr>
                        <p:cNvPr id="34" name="矩形 33"/>
                        <p:cNvSpPr>
                          <a:spLocks noRot="1" noChangeAspect="1" noMove="1" noResize="1" noEditPoints="1" noAdjustHandles="1" noChangeArrowheads="1" noChangeShapeType="1" noTextEdit="1"/>
                        </p:cNvSpPr>
                        <p:nvPr/>
                      </p:nvSpPr>
                      <p:spPr>
                        <a:xfrm>
                          <a:off x="1930128" y="4969633"/>
                          <a:ext cx="495649" cy="461665"/>
                        </a:xfrm>
                        <a:prstGeom prst="rect">
                          <a:avLst/>
                        </a:prstGeom>
                        <a:blipFill>
                          <a:blip r:embed="rId4"/>
                          <a:stretch>
                            <a:fillRect b="-1316"/>
                          </a:stretch>
                        </a:blipFill>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38" name="文本框 37"/>
                    <p:cNvSpPr txBox="1"/>
                    <p:nvPr/>
                  </p:nvSpPr>
                  <p:spPr>
                    <a:xfrm>
                      <a:off x="1081044" y="5697527"/>
                      <a:ext cx="33213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dirty="0">
                                    <a:latin typeface="Cambria Math" panose="02040503050406030204" pitchFamily="18" charset="0"/>
                                  </a:rPr>
                                </m:ctrlPr>
                              </m:sSubPr>
                              <m:e>
                                <m:r>
                                  <m:rPr>
                                    <m:nor/>
                                  </m:rPr>
                                  <a:rPr lang="en-US" altLang="zh-CN" sz="2400" dirty="0"/>
                                  <m:t>T</m:t>
                                </m:r>
                              </m:e>
                              <m:sub>
                                <m:r>
                                  <a:rPr lang="en-US" altLang="zh-CN" sz="2400" dirty="0">
                                    <a:latin typeface="Cambria Math" panose="02040503050406030204" pitchFamily="18" charset="0"/>
                                  </a:rPr>
                                  <m:t>1</m:t>
                                </m:r>
                              </m:sub>
                            </m:sSub>
                          </m:oMath>
                        </m:oMathPara>
                      </a14:m>
                      <a:endParaRPr lang="zh-CN" altLang="en-US" sz="2400" dirty="0"/>
                    </a:p>
                  </p:txBody>
                </p:sp>
              </mc:Choice>
              <mc:Fallback xmlns="">
                <p:sp>
                  <p:nvSpPr>
                    <p:cNvPr id="28" name="文本框 27"/>
                    <p:cNvSpPr txBox="1">
                      <a:spLocks noRot="1" noChangeAspect="1" noMove="1" noResize="1" noEditPoints="1" noAdjustHandles="1" noChangeArrowheads="1" noChangeShapeType="1" noTextEdit="1"/>
                    </p:cNvSpPr>
                    <p:nvPr/>
                  </p:nvSpPr>
                  <p:spPr>
                    <a:xfrm>
                      <a:off x="1081044" y="5697527"/>
                      <a:ext cx="332137" cy="461665"/>
                    </a:xfrm>
                    <a:prstGeom prst="rect">
                      <a:avLst/>
                    </a:prstGeom>
                    <a:blipFill>
                      <a:blip r:embed="rId5"/>
                      <a:stretch>
                        <a:fillRect l="-3636" r="-3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p:cNvSpPr txBox="1"/>
                    <p:nvPr/>
                  </p:nvSpPr>
                  <p:spPr>
                    <a:xfrm>
                      <a:off x="1062572" y="4192923"/>
                      <a:ext cx="3690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dirty="0">
                                    <a:latin typeface="Cambria Math" panose="02040503050406030204" pitchFamily="18" charset="0"/>
                                  </a:rPr>
                                </m:ctrlPr>
                              </m:sSubPr>
                              <m:e>
                                <m:r>
                                  <m:rPr>
                                    <m:nor/>
                                  </m:rPr>
                                  <a:rPr lang="en-US" altLang="zh-CN" sz="2400" dirty="0"/>
                                  <m:t>S</m:t>
                                </m:r>
                              </m:e>
                              <m:sub>
                                <m:r>
                                  <a:rPr lang="en-US" altLang="zh-CN" sz="2400" dirty="0">
                                    <a:latin typeface="Cambria Math" panose="02040503050406030204" pitchFamily="18" charset="0"/>
                                  </a:rPr>
                                  <m:t>1</m:t>
                                </m:r>
                              </m:sub>
                            </m:sSub>
                          </m:oMath>
                        </m:oMathPara>
                      </a14:m>
                      <a:endParaRPr lang="zh-CN" altLang="en-US" sz="2400" b="1" dirty="0"/>
                    </a:p>
                  </p:txBody>
                </p:sp>
              </mc:Choice>
              <mc:Fallback xmlns="">
                <p:sp>
                  <p:nvSpPr>
                    <p:cNvPr id="29" name="文本框 28"/>
                    <p:cNvSpPr txBox="1">
                      <a:spLocks noRot="1" noChangeAspect="1" noMove="1" noResize="1" noEditPoints="1" noAdjustHandles="1" noChangeArrowheads="1" noChangeShapeType="1" noTextEdit="1"/>
                    </p:cNvSpPr>
                    <p:nvPr/>
                  </p:nvSpPr>
                  <p:spPr>
                    <a:xfrm>
                      <a:off x="1062572" y="4192923"/>
                      <a:ext cx="369083" cy="461665"/>
                    </a:xfrm>
                    <a:prstGeom prst="rect">
                      <a:avLst/>
                    </a:prstGeom>
                    <a:blipFill>
                      <a:blip r:embed="rId6"/>
                      <a:stretch>
                        <a:fillRect l="-4918" r="-19672"/>
                      </a:stretch>
                    </a:blipFill>
                  </p:spPr>
                  <p:txBody>
                    <a:bodyPr/>
                    <a:lstStyle/>
                    <a:p>
                      <a:r>
                        <a:rPr lang="zh-CN" altLang="en-US">
                          <a:noFill/>
                        </a:rPr>
                        <a:t> </a:t>
                      </a:r>
                    </a:p>
                  </p:txBody>
                </p:sp>
              </mc:Fallback>
            </mc:AlternateContent>
          </p:grpSp>
          <p:cxnSp>
            <p:nvCxnSpPr>
              <p:cNvPr id="17" name="直接箭头连接符 16"/>
              <p:cNvCxnSpPr/>
              <p:nvPr/>
            </p:nvCxnSpPr>
            <p:spPr>
              <a:xfrm>
                <a:off x="1411399" y="6318164"/>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1411398" y="4549135"/>
                <a:ext cx="1614748" cy="369332"/>
                <a:chOff x="2141051" y="4259541"/>
                <a:chExt cx="1614748" cy="369332"/>
              </a:xfrm>
            </p:grpSpPr>
            <p:cxnSp>
              <p:nvCxnSpPr>
                <p:cNvPr id="35" name="直接箭头连接符 34"/>
                <p:cNvCxnSpPr/>
                <p:nvPr/>
              </p:nvCxnSpPr>
              <p:spPr>
                <a:xfrm>
                  <a:off x="2141051" y="4536440"/>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427665" y="4259541"/>
                  <a:ext cx="328134" cy="369332"/>
                </a:xfrm>
                <a:prstGeom prst="rect">
                  <a:avLst/>
                </a:prstGeom>
                <a:noFill/>
              </p:spPr>
              <p:txBody>
                <a:bodyPr wrap="square" rtlCol="0">
                  <a:spAutoFit/>
                </a:bodyPr>
                <a:lstStyle/>
                <a:p>
                  <a:r>
                    <a:rPr lang="en-US" altLang="zh-CN" b="1" dirty="0" smtClean="0"/>
                    <a:t>*</a:t>
                  </a:r>
                  <a:endParaRPr lang="zh-CN" altLang="en-US" b="1" dirty="0"/>
                </a:p>
              </p:txBody>
            </p:sp>
          </p:grpSp>
          <p:sp>
            <p:nvSpPr>
              <p:cNvPr id="19" name="椭圆 18"/>
              <p:cNvSpPr/>
              <p:nvPr/>
            </p:nvSpPr>
            <p:spPr>
              <a:xfrm>
                <a:off x="2922453" y="625351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922453" y="4759991"/>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2922453" y="4892071"/>
                <a:ext cx="495649" cy="1361439"/>
                <a:chOff x="3689050" y="4500881"/>
                <a:chExt cx="495649" cy="1361439"/>
              </a:xfrm>
            </p:grpSpPr>
            <p:cxnSp>
              <p:nvCxnSpPr>
                <p:cNvPr id="33" name="直接连接符 32"/>
                <p:cNvCxnSpPr>
                  <a:stCxn id="20" idx="4"/>
                  <a:endCxn id="19" idx="0"/>
                </p:cNvCxnSpPr>
                <p:nvPr/>
              </p:nvCxnSpPr>
              <p:spPr>
                <a:xfrm>
                  <a:off x="3755090" y="4500881"/>
                  <a:ext cx="0" cy="1361439"/>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矩形 33"/>
                    <p:cNvSpPr/>
                    <p:nvPr/>
                  </p:nvSpPr>
                  <p:spPr>
                    <a:xfrm>
                      <a:off x="3689050" y="4969634"/>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0000FF"/>
                                </a:solidFill>
                                <a:latin typeface="Cambria Math" panose="02040503050406030204" pitchFamily="18" charset="0"/>
                                <a:ea typeface="Cambria Math" panose="02040503050406030204" pitchFamily="18" charset="0"/>
                              </a:rPr>
                              <m:t>≼</m:t>
                            </m:r>
                          </m:oMath>
                        </m:oMathPara>
                      </a14:m>
                      <a:endParaRPr lang="zh-CN" altLang="en-US" sz="2400" dirty="0">
                        <a:solidFill>
                          <a:srgbClr val="0000FF"/>
                        </a:solidFill>
                      </a:endParaRPr>
                    </a:p>
                  </p:txBody>
                </p:sp>
              </mc:Choice>
              <mc:Fallback xmlns="">
                <p:sp>
                  <p:nvSpPr>
                    <p:cNvPr id="24" name="矩形 23"/>
                    <p:cNvSpPr>
                      <a:spLocks noRot="1" noChangeAspect="1" noMove="1" noResize="1" noEditPoints="1" noAdjustHandles="1" noChangeArrowheads="1" noChangeShapeType="1" noTextEdit="1"/>
                    </p:cNvSpPr>
                    <p:nvPr/>
                  </p:nvSpPr>
                  <p:spPr>
                    <a:xfrm>
                      <a:off x="3689050" y="4969634"/>
                      <a:ext cx="495649" cy="461665"/>
                    </a:xfrm>
                    <a:prstGeom prst="rect">
                      <a:avLst/>
                    </a:prstGeom>
                    <a:blipFill>
                      <a:blip r:embed="rId7"/>
                      <a:stretch>
                        <a:fillRect b="-1316"/>
                      </a:stretch>
                    </a:blipFill>
                  </p:spPr>
                  <p:txBody>
                    <a:bodyPr/>
                    <a:lstStyle/>
                    <a:p>
                      <a:r>
                        <a:rPr lang="zh-CN" altLang="en-US">
                          <a:noFill/>
                        </a:rPr>
                        <a:t> </a:t>
                      </a:r>
                    </a:p>
                  </p:txBody>
                </p:sp>
              </mc:Fallback>
            </mc:AlternateContent>
          </p:grpSp>
          <p:sp>
            <p:nvSpPr>
              <p:cNvPr id="22" name="椭圆 21"/>
              <p:cNvSpPr/>
              <p:nvPr/>
            </p:nvSpPr>
            <p:spPr>
              <a:xfrm>
                <a:off x="4625960" y="625351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625960" y="4756883"/>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4627890" y="4899096"/>
                <a:ext cx="495649" cy="1354414"/>
                <a:chOff x="3689050" y="4500881"/>
                <a:chExt cx="495649" cy="1354414"/>
              </a:xfrm>
            </p:grpSpPr>
            <p:cxnSp>
              <p:nvCxnSpPr>
                <p:cNvPr id="31" name="直接连接符 30"/>
                <p:cNvCxnSpPr>
                  <a:endCxn id="22" idx="0"/>
                </p:cNvCxnSpPr>
                <p:nvPr/>
              </p:nvCxnSpPr>
              <p:spPr>
                <a:xfrm flipH="1">
                  <a:off x="3753160" y="4500881"/>
                  <a:ext cx="1930" cy="1354414"/>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矩形 31"/>
                    <p:cNvSpPr/>
                    <p:nvPr/>
                  </p:nvSpPr>
                  <p:spPr>
                    <a:xfrm>
                      <a:off x="3689050" y="4969634"/>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0000FF"/>
                                </a:solidFill>
                                <a:latin typeface="Cambria Math" panose="02040503050406030204" pitchFamily="18" charset="0"/>
                                <a:ea typeface="Cambria Math" panose="02040503050406030204" pitchFamily="18" charset="0"/>
                              </a:rPr>
                              <m:t>≼</m:t>
                            </m:r>
                          </m:oMath>
                        </m:oMathPara>
                      </a14:m>
                      <a:endParaRPr lang="zh-CN" altLang="en-US" sz="2400" dirty="0">
                        <a:solidFill>
                          <a:srgbClr val="0000FF"/>
                        </a:solidFill>
                      </a:endParaRPr>
                    </a:p>
                  </p:txBody>
                </p:sp>
              </mc:Choice>
              <mc:Fallback xmlns="">
                <p:sp>
                  <p:nvSpPr>
                    <p:cNvPr id="22" name="矩形 21"/>
                    <p:cNvSpPr>
                      <a:spLocks noRot="1" noChangeAspect="1" noMove="1" noResize="1" noEditPoints="1" noAdjustHandles="1" noChangeArrowheads="1" noChangeShapeType="1" noTextEdit="1"/>
                    </p:cNvSpPr>
                    <p:nvPr/>
                  </p:nvSpPr>
                  <p:spPr>
                    <a:xfrm>
                      <a:off x="3689050" y="4969634"/>
                      <a:ext cx="495649" cy="461665"/>
                    </a:xfrm>
                    <a:prstGeom prst="rect">
                      <a:avLst/>
                    </a:prstGeom>
                    <a:blipFill>
                      <a:blip r:embed="rId8"/>
                      <a:stretch>
                        <a:fillRect b="-2667"/>
                      </a:stretch>
                    </a:blipFill>
                  </p:spPr>
                  <p:txBody>
                    <a:bodyPr/>
                    <a:lstStyle/>
                    <a:p>
                      <a:r>
                        <a:rPr lang="zh-CN" altLang="en-US">
                          <a:noFill/>
                        </a:rPr>
                        <a:t> </a:t>
                      </a:r>
                    </a:p>
                  </p:txBody>
                </p:sp>
              </mc:Fallback>
            </mc:AlternateContent>
          </p:grpSp>
          <p:grpSp>
            <p:nvGrpSpPr>
              <p:cNvPr id="25" name="组合 24"/>
              <p:cNvGrpSpPr/>
              <p:nvPr/>
            </p:nvGrpSpPr>
            <p:grpSpPr>
              <a:xfrm>
                <a:off x="3114906" y="5880274"/>
                <a:ext cx="1432209" cy="461665"/>
                <a:chOff x="3114906" y="5880274"/>
                <a:chExt cx="1432209" cy="461665"/>
              </a:xfrm>
            </p:grpSpPr>
            <p:cxnSp>
              <p:nvCxnSpPr>
                <p:cNvPr id="29" name="直接箭头连接符 28"/>
                <p:cNvCxnSpPr/>
                <p:nvPr/>
              </p:nvCxnSpPr>
              <p:spPr>
                <a:xfrm>
                  <a:off x="3114906" y="6318164"/>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文本框 29"/>
                    <p:cNvSpPr txBox="1"/>
                    <p:nvPr/>
                  </p:nvSpPr>
                  <p:spPr>
                    <a:xfrm>
                      <a:off x="3449296" y="5880274"/>
                      <a:ext cx="758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𝑒</m:t>
                            </m:r>
                          </m:oMath>
                        </m:oMathPara>
                      </a14:m>
                      <a:endParaRPr lang="zh-CN" altLang="en-US" sz="2400" dirty="0">
                        <a:solidFill>
                          <a:schemeClr val="tx1"/>
                        </a:solidFill>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3449296" y="5880274"/>
                      <a:ext cx="758161" cy="461665"/>
                    </a:xfrm>
                    <a:prstGeom prst="rect">
                      <a:avLst/>
                    </a:prstGeom>
                    <a:blipFill>
                      <a:blip r:embed="rId9"/>
                      <a:stretch>
                        <a:fillRect/>
                      </a:stretch>
                    </a:blipFill>
                  </p:spPr>
                  <p:txBody>
                    <a:bodyPr/>
                    <a:lstStyle/>
                    <a:p>
                      <a:r>
                        <a:rPr lang="zh-CN" altLang="en-US">
                          <a:noFill/>
                        </a:rPr>
                        <a:t> </a:t>
                      </a:r>
                    </a:p>
                  </p:txBody>
                </p:sp>
              </mc:Fallback>
            </mc:AlternateContent>
          </p:grpSp>
          <p:grpSp>
            <p:nvGrpSpPr>
              <p:cNvPr id="26" name="组合 25"/>
              <p:cNvGrpSpPr/>
              <p:nvPr/>
            </p:nvGrpSpPr>
            <p:grpSpPr>
              <a:xfrm>
                <a:off x="3115310" y="4391045"/>
                <a:ext cx="1432209" cy="461665"/>
                <a:chOff x="3115310" y="4391045"/>
                <a:chExt cx="1432209" cy="461665"/>
              </a:xfrm>
            </p:grpSpPr>
            <p:cxnSp>
              <p:nvCxnSpPr>
                <p:cNvPr id="27" name="直接箭头连接符 26"/>
                <p:cNvCxnSpPr/>
                <p:nvPr/>
              </p:nvCxnSpPr>
              <p:spPr>
                <a:xfrm>
                  <a:off x="3115310" y="4822923"/>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3461166" y="4391045"/>
                      <a:ext cx="758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𝑒</m:t>
                            </m:r>
                          </m:oMath>
                        </m:oMathPara>
                      </a14:m>
                      <a:endParaRPr lang="zh-CN" altLang="en-US" sz="2400" dirty="0">
                        <a:solidFill>
                          <a:schemeClr val="tx1"/>
                        </a:solidFill>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3461166" y="4391045"/>
                      <a:ext cx="758161" cy="461665"/>
                    </a:xfrm>
                    <a:prstGeom prst="rect">
                      <a:avLst/>
                    </a:prstGeom>
                    <a:blipFill>
                      <a:blip r:embed="rId10"/>
                      <a:stretch>
                        <a:fillRect/>
                      </a:stretch>
                    </a:blipFill>
                  </p:spPr>
                  <p:txBody>
                    <a:bodyPr/>
                    <a:lstStyle/>
                    <a:p>
                      <a:r>
                        <a:rPr lang="zh-CN" altLang="en-US">
                          <a:noFill/>
                        </a:rPr>
                        <a:t> </a:t>
                      </a:r>
                    </a:p>
                  </p:txBody>
                </p:sp>
              </mc:Fallback>
            </mc:AlternateContent>
          </p:grpSp>
        </p:grpSp>
        <p:cxnSp>
          <p:nvCxnSpPr>
            <p:cNvPr id="7" name="直接箭头连接符 6"/>
            <p:cNvCxnSpPr/>
            <p:nvPr/>
          </p:nvCxnSpPr>
          <p:spPr>
            <a:xfrm>
              <a:off x="4794984" y="6318164"/>
              <a:ext cx="1432209"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6269982" y="625351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a:off x="4793201" y="4815899"/>
              <a:ext cx="1432209"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6276143" y="4740623"/>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闪电形 10"/>
            <p:cNvSpPr/>
            <p:nvPr/>
          </p:nvSpPr>
          <p:spPr>
            <a:xfrm>
              <a:off x="5190277" y="4608003"/>
              <a:ext cx="684381" cy="549410"/>
            </a:xfrm>
            <a:prstGeom prst="lightningBol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闪电形 11"/>
            <p:cNvSpPr/>
            <p:nvPr/>
          </p:nvSpPr>
          <p:spPr>
            <a:xfrm>
              <a:off x="5253073" y="6043459"/>
              <a:ext cx="684381" cy="549410"/>
            </a:xfrm>
            <a:prstGeom prst="lightningBol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6252560" y="4872703"/>
              <a:ext cx="495649" cy="1380807"/>
              <a:chOff x="6252560" y="4872703"/>
              <a:chExt cx="495649" cy="1380807"/>
            </a:xfrm>
          </p:grpSpPr>
          <p:cxnSp>
            <p:nvCxnSpPr>
              <p:cNvPr id="14" name="直接连接符 13"/>
              <p:cNvCxnSpPr>
                <a:stCxn id="10" idx="4"/>
                <a:endCxn id="8" idx="0"/>
              </p:cNvCxnSpPr>
              <p:nvPr/>
            </p:nvCxnSpPr>
            <p:spPr>
              <a:xfrm flipH="1">
                <a:off x="6336022" y="4872703"/>
                <a:ext cx="6161" cy="1380807"/>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矩形 14"/>
                  <p:cNvSpPr/>
                  <p:nvPr/>
                </p:nvSpPr>
                <p:spPr>
                  <a:xfrm>
                    <a:off x="6252560" y="5367849"/>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solidFill>
                                <a:srgbClr val="0000FF"/>
                              </a:solidFill>
                              <a:latin typeface="Cambria Math" panose="02040503050406030204" pitchFamily="18" charset="0"/>
                              <a:ea typeface="Cambria Math" panose="02040503050406030204" pitchFamily="18" charset="0"/>
                            </a:rPr>
                            <m:t>≼</m:t>
                          </m:r>
                        </m:oMath>
                      </m:oMathPara>
                    </a14:m>
                    <a:endParaRPr lang="zh-CN" altLang="en-US" sz="2400" dirty="0"/>
                  </a:p>
                </p:txBody>
              </p:sp>
            </mc:Choice>
            <mc:Fallback xmlns="">
              <p:sp>
                <p:nvSpPr>
                  <p:cNvPr id="71" name="矩形 70"/>
                  <p:cNvSpPr>
                    <a:spLocks noRot="1" noChangeAspect="1" noMove="1" noResize="1" noEditPoints="1" noAdjustHandles="1" noChangeArrowheads="1" noChangeShapeType="1" noTextEdit="1"/>
                  </p:cNvSpPr>
                  <p:nvPr/>
                </p:nvSpPr>
                <p:spPr>
                  <a:xfrm>
                    <a:off x="6252560" y="5367849"/>
                    <a:ext cx="495649" cy="461665"/>
                  </a:xfrm>
                  <a:prstGeom prst="rect">
                    <a:avLst/>
                  </a:prstGeom>
                  <a:blipFill>
                    <a:blip r:embed="rId18"/>
                    <a:stretch>
                      <a:fillRect b="-2667"/>
                    </a:stretch>
                  </a:blipFill>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45" name="文本框 44"/>
              <p:cNvSpPr txBox="1"/>
              <p:nvPr/>
            </p:nvSpPr>
            <p:spPr>
              <a:xfrm>
                <a:off x="740801" y="2214533"/>
                <a:ext cx="5378276" cy="461665"/>
              </a:xfrm>
              <a:prstGeom prst="rect">
                <a:avLst/>
              </a:prstGeom>
              <a:solidFill>
                <a:schemeClr val="accent2">
                  <a:lumMod val="20000"/>
                  <a:lumOff val="80000"/>
                </a:schemeClr>
              </a:solidFill>
            </p:spPr>
            <p:txBody>
              <a:bodyPr wrap="square" rtlCol="0">
                <a:spAutoFit/>
              </a:bodyPr>
              <a:lstStyle/>
              <a:p>
                <a:pPr marL="285750" indent="-285750">
                  <a:buClr>
                    <a:schemeClr val="accent1">
                      <a:lumMod val="75000"/>
                    </a:schemeClr>
                  </a:buClr>
                  <a:buFont typeface="Arial" panose="020B0604020202020204" pitchFamily="34" charset="0"/>
                  <a:buChar char="•"/>
                </a:pPr>
                <a14:m>
                  <m:oMath xmlns:m="http://schemas.openxmlformats.org/officeDocument/2006/math">
                    <m:r>
                      <a:rPr lang="en-US" altLang="zh-CN" sz="2400" i="1" smtClean="0">
                        <a:solidFill>
                          <a:srgbClr val="C00000"/>
                        </a:solidFill>
                        <a:latin typeface="Cambria Math" panose="02040503050406030204" pitchFamily="18" charset="0"/>
                      </a:rPr>
                      <m:t>𝐼</m:t>
                    </m:r>
                  </m:oMath>
                </a14:m>
                <a:r>
                  <a:rPr lang="en-US" altLang="zh-CN" sz="2400" dirty="0" smtClean="0"/>
                  <a:t> </a:t>
                </a:r>
                <a:r>
                  <a:rPr lang="en-US" altLang="zh-CN" sz="2400" dirty="0" smtClean="0">
                    <a:latin typeface="Calibri" panose="020F0502020204030204" pitchFamily="34" charset="0"/>
                    <a:cs typeface="Calibri" panose="020F0502020204030204" pitchFamily="34" charset="0"/>
                  </a:rPr>
                  <a:t>specifies states consistency</a:t>
                </a:r>
                <a:endParaRPr lang="zh-CN" altLang="en-US" sz="2400" dirty="0">
                  <a:latin typeface="Calibri" panose="020F0502020204030204" pitchFamily="34" charset="0"/>
                  <a:cs typeface="Calibri" panose="020F0502020204030204" pitchFamily="34" charset="0"/>
                </a:endParaRPr>
              </a:p>
            </p:txBody>
          </p:sp>
        </mc:Choice>
        <mc:Fallback xmlns="">
          <p:sp>
            <p:nvSpPr>
              <p:cNvPr id="45" name="文本框 44"/>
              <p:cNvSpPr txBox="1">
                <a:spLocks noRot="1" noChangeAspect="1" noMove="1" noResize="1" noEditPoints="1" noAdjustHandles="1" noChangeArrowheads="1" noChangeShapeType="1" noTextEdit="1"/>
              </p:cNvSpPr>
              <p:nvPr/>
            </p:nvSpPr>
            <p:spPr>
              <a:xfrm>
                <a:off x="740801" y="2214533"/>
                <a:ext cx="5378276" cy="461665"/>
              </a:xfrm>
              <a:prstGeom prst="rect">
                <a:avLst/>
              </a:prstGeom>
              <a:blipFill>
                <a:blip r:embed="rId19"/>
                <a:stretch>
                  <a:fillRect l="-1587" t="-10526" b="-28947"/>
                </a:stretch>
              </a:blipFill>
            </p:spPr>
            <p:txBody>
              <a:bodyPr/>
              <a:lstStyle/>
              <a:p>
                <a:r>
                  <a:rPr lang="zh-CN" altLang="en-US">
                    <a:noFill/>
                  </a:rPr>
                  <a:t> </a:t>
                </a:r>
              </a:p>
            </p:txBody>
          </p:sp>
        </mc:Fallback>
      </mc:AlternateContent>
      <p:sp>
        <p:nvSpPr>
          <p:cNvPr id="46" name="文本框 45"/>
          <p:cNvSpPr txBox="1"/>
          <p:nvPr/>
        </p:nvSpPr>
        <p:spPr>
          <a:xfrm>
            <a:off x="1012142" y="2749804"/>
            <a:ext cx="4940151" cy="400110"/>
          </a:xfrm>
          <a:prstGeom prst="rect">
            <a:avLst/>
          </a:prstGeom>
          <a:noFill/>
        </p:spPr>
        <p:txBody>
          <a:bodyPr wrap="square" rtlCol="0">
            <a:spAutoFit/>
          </a:bodyPr>
          <a:lstStyle/>
          <a:p>
            <a:pPr marL="342900" indent="-342900">
              <a:buClr>
                <a:schemeClr val="tx1"/>
              </a:buClr>
              <a:buFont typeface="Arial" panose="020B0604020202020204" pitchFamily="34" charset="0"/>
              <a:buChar char="•"/>
            </a:pPr>
            <a:r>
              <a:rPr lang="en-US" altLang="zh-CN" sz="2000" b="1" dirty="0" smtClean="0">
                <a:latin typeface="Calibri" panose="020F0502020204030204" pitchFamily="34" charset="0"/>
                <a:cs typeface="Calibri" panose="020F0502020204030204" pitchFamily="34" charset="0"/>
              </a:rPr>
              <a:t>Timestamps mapping</a:t>
            </a:r>
            <a:r>
              <a:rPr lang="en-US" altLang="zh-CN" sz="2000" dirty="0" smtClean="0">
                <a:latin typeface="Calibri" panose="020F0502020204030204" pitchFamily="34" charset="0"/>
                <a:cs typeface="Calibri" panose="020F0502020204030204" pitchFamily="34" charset="0"/>
              </a:rPr>
              <a:t> of </a:t>
            </a:r>
            <a:r>
              <a:rPr lang="en-US" altLang="zh-CN" sz="2000" dirty="0" err="1" smtClean="0">
                <a:latin typeface="Calibri" panose="020F0502020204030204" pitchFamily="34" charset="0"/>
                <a:cs typeface="Calibri" panose="020F0502020204030204" pitchFamily="34" charset="0"/>
              </a:rPr>
              <a:t>tgt</a:t>
            </a:r>
            <a:r>
              <a:rPr lang="en-US" altLang="zh-CN" sz="2000" dirty="0" smtClean="0">
                <a:latin typeface="Calibri" panose="020F0502020204030204" pitchFamily="34" charset="0"/>
                <a:cs typeface="Calibri" panose="020F0502020204030204" pitchFamily="34" charset="0"/>
              </a:rPr>
              <a:t> and </a:t>
            </a:r>
            <a:r>
              <a:rPr lang="en-US" altLang="zh-CN" sz="2000" dirty="0" err="1" smtClean="0">
                <a:latin typeface="Calibri" panose="020F0502020204030204" pitchFamily="34" charset="0"/>
                <a:cs typeface="Calibri" panose="020F0502020204030204" pitchFamily="34" charset="0"/>
              </a:rPr>
              <a:t>src</a:t>
            </a:r>
            <a:r>
              <a:rPr lang="en-US" altLang="zh-CN" sz="2000" dirty="0" smtClean="0">
                <a:latin typeface="Calibri" panose="020F0502020204030204" pitchFamily="34" charset="0"/>
                <a:cs typeface="Calibri" panose="020F0502020204030204" pitchFamily="34" charset="0"/>
              </a:rPr>
              <a:t> </a:t>
            </a:r>
            <a:r>
              <a:rPr lang="en-US" altLang="zh-CN" sz="2000" dirty="0" err="1" smtClean="0">
                <a:latin typeface="Calibri" panose="020F0502020204030204" pitchFamily="34" charset="0"/>
                <a:cs typeface="Calibri" panose="020F0502020204030204" pitchFamily="34" charset="0"/>
              </a:rPr>
              <a:t>msgs</a:t>
            </a:r>
            <a:endParaRPr lang="zh-CN" altLang="en-US" sz="2000" dirty="0">
              <a:latin typeface="Calibri" panose="020F0502020204030204" pitchFamily="34" charset="0"/>
              <a:cs typeface="Calibri" panose="020F0502020204030204" pitchFamily="34" charset="0"/>
            </a:endParaRPr>
          </a:p>
        </p:txBody>
      </p:sp>
      <p:sp>
        <p:nvSpPr>
          <p:cNvPr id="47" name="文本框 46"/>
          <p:cNvSpPr txBox="1"/>
          <p:nvPr/>
        </p:nvSpPr>
        <p:spPr>
          <a:xfrm>
            <a:off x="1012080" y="3178919"/>
            <a:ext cx="4655439"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smtClean="0">
                <a:latin typeface="Calibri" panose="020F0502020204030204" pitchFamily="34" charset="0"/>
                <a:cs typeface="Calibri" panose="020F0502020204030204" pitchFamily="34" charset="0"/>
              </a:rPr>
              <a:t>Values consistency</a:t>
            </a:r>
            <a:r>
              <a:rPr lang="en-US" altLang="zh-CN" sz="2000" dirty="0" smtClean="0">
                <a:latin typeface="Calibri" panose="020F0502020204030204" pitchFamily="34" charset="0"/>
                <a:cs typeface="Calibri" panose="020F0502020204030204" pitchFamily="34" charset="0"/>
              </a:rPr>
              <a:t> of </a:t>
            </a:r>
            <a:r>
              <a:rPr lang="en-US" altLang="zh-CN" sz="2000" dirty="0" err="1" smtClean="0">
                <a:latin typeface="Calibri" panose="020F0502020204030204" pitchFamily="34" charset="0"/>
                <a:cs typeface="Calibri" panose="020F0502020204030204" pitchFamily="34" charset="0"/>
              </a:rPr>
              <a:t>tgt</a:t>
            </a:r>
            <a:r>
              <a:rPr lang="en-US" altLang="zh-CN" sz="2000" dirty="0" smtClean="0">
                <a:latin typeface="Calibri" panose="020F0502020204030204" pitchFamily="34" charset="0"/>
                <a:cs typeface="Calibri" panose="020F0502020204030204" pitchFamily="34" charset="0"/>
              </a:rPr>
              <a:t> and </a:t>
            </a:r>
            <a:r>
              <a:rPr lang="en-US" altLang="zh-CN" sz="2000" dirty="0" err="1" smtClean="0">
                <a:latin typeface="Calibri" panose="020F0502020204030204" pitchFamily="34" charset="0"/>
                <a:cs typeface="Calibri" panose="020F0502020204030204" pitchFamily="34" charset="0"/>
              </a:rPr>
              <a:t>src</a:t>
            </a:r>
            <a:r>
              <a:rPr lang="en-US" altLang="zh-CN" sz="2000" dirty="0" smtClean="0">
                <a:latin typeface="Calibri" panose="020F0502020204030204" pitchFamily="34" charset="0"/>
                <a:cs typeface="Calibri" panose="020F0502020204030204" pitchFamily="34" charset="0"/>
              </a:rPr>
              <a:t> </a:t>
            </a:r>
            <a:r>
              <a:rPr lang="en-US" altLang="zh-CN" sz="2000" dirty="0" err="1" smtClean="0">
                <a:latin typeface="Calibri" panose="020F0502020204030204" pitchFamily="34" charset="0"/>
                <a:cs typeface="Calibri" panose="020F0502020204030204" pitchFamily="34" charset="0"/>
              </a:rPr>
              <a:t>msgs</a:t>
            </a:r>
            <a:endParaRPr lang="zh-CN" altLang="en-US" sz="2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8" name="矩形 47"/>
              <p:cNvSpPr/>
              <p:nvPr/>
            </p:nvSpPr>
            <p:spPr>
              <a:xfrm>
                <a:off x="7765750" y="2380364"/>
                <a:ext cx="2004780" cy="707886"/>
              </a:xfrm>
              <a:prstGeom prst="rect">
                <a:avLst/>
              </a:prstGeom>
            </p:spPr>
            <p:txBody>
              <a:bodyPr wrap="none">
                <a:spAutoFit/>
              </a:bodyPr>
              <a:lstStyle/>
              <a:p>
                <a14:m>
                  <m:oMath xmlns:m="http://schemas.openxmlformats.org/officeDocument/2006/math">
                    <m:sSub>
                      <m:sSubPr>
                        <m:ctrlPr>
                          <a:rPr lang="en-US" altLang="zh-CN" sz="4000" i="1" dirty="0" smtClean="0">
                            <a:latin typeface="Cambria Math" panose="02040503050406030204" pitchFamily="18" charset="0"/>
                          </a:rPr>
                        </m:ctrlPr>
                      </m:sSubPr>
                      <m:e>
                        <m:r>
                          <m:rPr>
                            <m:nor/>
                          </m:rPr>
                          <a:rPr lang="en-US" altLang="zh-CN" sz="4000" dirty="0"/>
                          <m:t>T</m:t>
                        </m:r>
                      </m:e>
                      <m:sub>
                        <m:r>
                          <a:rPr lang="en-US" altLang="zh-CN" sz="4000" dirty="0">
                            <a:latin typeface="Cambria Math" panose="02040503050406030204" pitchFamily="18" charset="0"/>
                          </a:rPr>
                          <m:t>1</m:t>
                        </m:r>
                      </m:sub>
                    </m:sSub>
                  </m:oMath>
                </a14:m>
                <a:r>
                  <a:rPr lang="en-US" altLang="zh-CN" sz="4000" dirty="0"/>
                  <a:t> </a:t>
                </a:r>
                <a14:m>
                  <m:oMath xmlns:m="http://schemas.openxmlformats.org/officeDocument/2006/math">
                    <m:sSub>
                      <m:sSubPr>
                        <m:ctrlPr>
                          <a:rPr lang="en-US" altLang="zh-CN" sz="4000" i="1" smtClean="0">
                            <a:solidFill>
                              <a:srgbClr val="0000FF"/>
                            </a:solidFill>
                            <a:latin typeface="Cambria Math" panose="02040503050406030204" pitchFamily="18" charset="0"/>
                            <a:ea typeface="Cambria Math" panose="02040503050406030204" pitchFamily="18" charset="0"/>
                          </a:rPr>
                        </m:ctrlPr>
                      </m:sSubPr>
                      <m:e>
                        <m:r>
                          <a:rPr lang="en-US" altLang="zh-CN" sz="4000" i="1">
                            <a:solidFill>
                              <a:srgbClr val="0000FF"/>
                            </a:solidFill>
                            <a:latin typeface="Cambria Math" panose="02040503050406030204" pitchFamily="18" charset="0"/>
                            <a:ea typeface="Cambria Math" panose="02040503050406030204" pitchFamily="18" charset="0"/>
                          </a:rPr>
                          <m:t>≼</m:t>
                        </m:r>
                      </m:e>
                      <m:sub>
                        <m:r>
                          <a:rPr lang="en-US" altLang="zh-CN" sz="4000" i="1">
                            <a:solidFill>
                              <a:srgbClr val="C00000"/>
                            </a:solidFill>
                            <a:latin typeface="Cambria Math" panose="02040503050406030204" pitchFamily="18" charset="0"/>
                          </a:rPr>
                          <m:t>𝐼</m:t>
                        </m:r>
                      </m:sub>
                    </m:sSub>
                  </m:oMath>
                </a14:m>
                <a:r>
                  <a:rPr lang="en-US" altLang="zh-CN" sz="4000" dirty="0">
                    <a:solidFill>
                      <a:srgbClr val="C00000"/>
                    </a:solidFill>
                  </a:rPr>
                  <a:t> </a:t>
                </a:r>
                <a14:m>
                  <m:oMath xmlns:m="http://schemas.openxmlformats.org/officeDocument/2006/math">
                    <m:sSub>
                      <m:sSubPr>
                        <m:ctrlPr>
                          <a:rPr lang="en-US" altLang="zh-CN" sz="4000" i="1" dirty="0">
                            <a:latin typeface="Cambria Math" panose="02040503050406030204" pitchFamily="18" charset="0"/>
                          </a:rPr>
                        </m:ctrlPr>
                      </m:sSubPr>
                      <m:e>
                        <m:r>
                          <m:rPr>
                            <m:nor/>
                          </m:rPr>
                          <a:rPr lang="en-US" altLang="zh-CN" sz="4000" dirty="0"/>
                          <m:t>S</m:t>
                        </m:r>
                      </m:e>
                      <m:sub>
                        <m:r>
                          <a:rPr lang="en-US" altLang="zh-CN" sz="4000" dirty="0">
                            <a:latin typeface="Cambria Math" panose="02040503050406030204" pitchFamily="18" charset="0"/>
                          </a:rPr>
                          <m:t>1</m:t>
                        </m:r>
                      </m:sub>
                    </m:sSub>
                  </m:oMath>
                </a14:m>
                <a:endParaRPr lang="zh-CN" altLang="en-US" sz="4000" dirty="0"/>
              </a:p>
            </p:txBody>
          </p:sp>
        </mc:Choice>
        <mc:Fallback xmlns="">
          <p:sp>
            <p:nvSpPr>
              <p:cNvPr id="48" name="矩形 47"/>
              <p:cNvSpPr>
                <a:spLocks noRot="1" noChangeAspect="1" noMove="1" noResize="1" noEditPoints="1" noAdjustHandles="1" noChangeArrowheads="1" noChangeShapeType="1" noTextEdit="1"/>
              </p:cNvSpPr>
              <p:nvPr/>
            </p:nvSpPr>
            <p:spPr>
              <a:xfrm>
                <a:off x="7765750" y="2380364"/>
                <a:ext cx="2004780" cy="707886"/>
              </a:xfrm>
              <a:prstGeom prst="rect">
                <a:avLst/>
              </a:prstGeom>
              <a:blipFill>
                <a:blip r:embed="rId20"/>
                <a:stretch>
                  <a:fillRect/>
                </a:stretch>
              </a:blipFill>
            </p:spPr>
            <p:txBody>
              <a:bodyPr/>
              <a:lstStyle/>
              <a:p>
                <a:r>
                  <a:rPr lang="zh-CN" altLang="en-US">
                    <a:noFill/>
                  </a:rPr>
                  <a:t> </a:t>
                </a:r>
              </a:p>
            </p:txBody>
          </p:sp>
        </mc:Fallback>
      </mc:AlternateContent>
      <p:grpSp>
        <p:nvGrpSpPr>
          <p:cNvPr id="49" name="组合 48"/>
          <p:cNvGrpSpPr/>
          <p:nvPr/>
        </p:nvGrpSpPr>
        <p:grpSpPr>
          <a:xfrm>
            <a:off x="8768140" y="3387830"/>
            <a:ext cx="2700665" cy="623251"/>
            <a:chOff x="4779280" y="5491049"/>
            <a:chExt cx="2472042" cy="674742"/>
          </a:xfrm>
        </p:grpSpPr>
        <p:sp>
          <p:nvSpPr>
            <p:cNvPr id="50" name="圆角矩形标注 49"/>
            <p:cNvSpPr/>
            <p:nvPr/>
          </p:nvSpPr>
          <p:spPr>
            <a:xfrm>
              <a:off x="4779280" y="5491049"/>
              <a:ext cx="2431992" cy="674742"/>
            </a:xfrm>
            <a:prstGeom prst="wedgeRoundRectCallout">
              <a:avLst>
                <a:gd name="adj1" fmla="val -41457"/>
                <a:gd name="adj2" fmla="val -110606"/>
                <a:gd name="adj3" fmla="val 16667"/>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4779280" y="5551044"/>
              <a:ext cx="2472042" cy="499806"/>
            </a:xfrm>
            <a:prstGeom prst="rect">
              <a:avLst/>
            </a:prstGeom>
          </p:spPr>
          <p:txBody>
            <a:bodyPr wrap="square">
              <a:spAutoFit/>
            </a:bodyPr>
            <a:lstStyle/>
            <a:p>
              <a:r>
                <a:rPr lang="en-US" altLang="zh-CN" sz="2400" dirty="0" smtClean="0">
                  <a:latin typeface="Calibri" panose="020F0502020204030204" pitchFamily="34" charset="0"/>
                  <a:cs typeface="Calibri" panose="020F0502020204030204" pitchFamily="34" charset="0"/>
                </a:rPr>
                <a:t>Invariant parameter</a:t>
              </a:r>
              <a:endParaRPr lang="zh-CN" altLang="en-US" sz="2400" dirty="0">
                <a:latin typeface="Calibri" panose="020F0502020204030204" pitchFamily="34" charset="0"/>
                <a:cs typeface="Calibri" panose="020F0502020204030204" pitchFamily="34" charset="0"/>
              </a:endParaRPr>
            </a:p>
          </p:txBody>
        </p:sp>
      </p:grpSp>
      <mc:AlternateContent xmlns:mc="http://schemas.openxmlformats.org/markup-compatibility/2006" xmlns:a14="http://schemas.microsoft.com/office/drawing/2010/main">
        <mc:Choice Requires="a14">
          <p:sp>
            <p:nvSpPr>
              <p:cNvPr id="52" name="矩形 51"/>
              <p:cNvSpPr/>
              <p:nvPr/>
            </p:nvSpPr>
            <p:spPr>
              <a:xfrm>
                <a:off x="4299940" y="5306294"/>
                <a:ext cx="4301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a:solidFill>
                            <a:srgbClr val="C00000"/>
                          </a:solidFill>
                          <a:latin typeface="Cambria Math" panose="02040503050406030204" pitchFamily="18" charset="0"/>
                        </a:rPr>
                        <m:t>𝐼</m:t>
                      </m:r>
                    </m:oMath>
                  </m:oMathPara>
                </a14:m>
                <a:endParaRPr lang="zh-CN" altLang="en-US" sz="2800" dirty="0"/>
              </a:p>
            </p:txBody>
          </p:sp>
        </mc:Choice>
        <mc:Fallback xmlns="">
          <p:sp>
            <p:nvSpPr>
              <p:cNvPr id="52" name="矩形 51"/>
              <p:cNvSpPr>
                <a:spLocks noRot="1" noChangeAspect="1" noMove="1" noResize="1" noEditPoints="1" noAdjustHandles="1" noChangeArrowheads="1" noChangeShapeType="1" noTextEdit="1"/>
              </p:cNvSpPr>
              <p:nvPr/>
            </p:nvSpPr>
            <p:spPr>
              <a:xfrm>
                <a:off x="4299940" y="5306294"/>
                <a:ext cx="430118" cy="523220"/>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圆角矩形标注 52"/>
              <p:cNvSpPr/>
              <p:nvPr/>
            </p:nvSpPr>
            <p:spPr>
              <a:xfrm>
                <a:off x="3674707" y="3673486"/>
                <a:ext cx="2034585" cy="793234"/>
              </a:xfrm>
              <a:prstGeom prst="wedgeRoundRectCallout">
                <a:avLst>
                  <a:gd name="adj1" fmla="val -10570"/>
                  <a:gd name="adj2" fmla="val 159324"/>
                  <a:gd name="adj3" fmla="val 16667"/>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zh-CN" sz="2400" i="1">
                        <a:solidFill>
                          <a:srgbClr val="C00000"/>
                        </a:solidFill>
                        <a:latin typeface="Cambria Math" panose="02040503050406030204" pitchFamily="18" charset="0"/>
                      </a:rPr>
                      <m:t>𝐼</m:t>
                    </m:r>
                  </m:oMath>
                </a14:m>
                <a:r>
                  <a:rPr lang="zh-CN" altLang="en-US" sz="2400" dirty="0" smtClean="0">
                    <a:solidFill>
                      <a:schemeClr val="tx1"/>
                    </a:solidFill>
                  </a:rPr>
                  <a:t> </a:t>
                </a:r>
                <a:r>
                  <a:rPr lang="en-US" altLang="zh-CN" sz="2400" dirty="0" smtClean="0">
                    <a:solidFill>
                      <a:schemeClr val="tx1"/>
                    </a:solidFill>
                    <a:latin typeface="Calibri" panose="020F0502020204030204" pitchFamily="34" charset="0"/>
                    <a:cs typeface="Calibri" panose="020F0502020204030204" pitchFamily="34" charset="0"/>
                  </a:rPr>
                  <a:t>holds when switching out</a:t>
                </a:r>
                <a:endParaRPr lang="zh-CN" altLang="en-US" sz="2400" dirty="0">
                  <a:solidFill>
                    <a:schemeClr val="tx1"/>
                  </a:solidFill>
                  <a:latin typeface="Calibri" panose="020F0502020204030204" pitchFamily="34" charset="0"/>
                  <a:cs typeface="Calibri" panose="020F0502020204030204" pitchFamily="34" charset="0"/>
                </a:endParaRPr>
              </a:p>
            </p:txBody>
          </p:sp>
        </mc:Choice>
        <mc:Fallback xmlns="">
          <p:sp>
            <p:nvSpPr>
              <p:cNvPr id="53" name="圆角矩形标注 52"/>
              <p:cNvSpPr>
                <a:spLocks noRot="1" noChangeAspect="1" noMove="1" noResize="1" noEditPoints="1" noAdjustHandles="1" noChangeArrowheads="1" noChangeShapeType="1" noTextEdit="1"/>
              </p:cNvSpPr>
              <p:nvPr/>
            </p:nvSpPr>
            <p:spPr>
              <a:xfrm>
                <a:off x="3674707" y="3673486"/>
                <a:ext cx="2034585" cy="793234"/>
              </a:xfrm>
              <a:prstGeom prst="wedgeRoundRectCallout">
                <a:avLst>
                  <a:gd name="adj1" fmla="val -10570"/>
                  <a:gd name="adj2" fmla="val 159324"/>
                  <a:gd name="adj3" fmla="val 16667"/>
                </a:avLst>
              </a:prstGeom>
              <a:blipFill>
                <a:blip r:embed="rId22"/>
                <a:stretch>
                  <a:fillRect t="-3169" r="-1770"/>
                </a:stretch>
              </a:blipFill>
              <a:ln w="28575">
                <a:solidFill>
                  <a:srgbClr val="FF0000"/>
                </a:solidFill>
              </a:ln>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375614010"/>
      </p:ext>
    </p:extLst>
  </p:cSld>
  <p:clrMapOvr>
    <a:masterClrMapping/>
  </p:clrMapOvr>
  <mc:AlternateContent xmlns:mc="http://schemas.openxmlformats.org/markup-compatibility/2006" xmlns:p14="http://schemas.microsoft.com/office/powerpoint/2010/main">
    <mc:Choice Requires="p14">
      <p:transition spd="slow" p14:dur="2000" advTm="22210"/>
    </mc:Choice>
    <mc:Fallback xmlns="">
      <p:transition spd="slow" advTm="222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100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fade">
                                      <p:cBhvr>
                                        <p:cTn id="24" dur="500"/>
                                        <p:tgtEl>
                                          <p:spTgt spid="52"/>
                                        </p:tgtEl>
                                      </p:cBhvr>
                                    </p:animEffect>
                                  </p:childTnLst>
                                </p:cTn>
                              </p:par>
                            </p:childTnLst>
                          </p:cTn>
                        </p:par>
                        <p:par>
                          <p:cTn id="25" fill="hold">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wipe(down)">
                                      <p:cBhvr>
                                        <p:cTn id="2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p:bldP spid="47" grpId="0"/>
      <p:bldP spid="52" grpId="0"/>
      <p:bldP spid="5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46545" y="272765"/>
            <a:ext cx="10631055"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Invariant Parameterized Thread-Local </a:t>
            </a:r>
            <a:r>
              <a:rPr lang="en-US" altLang="zh-CN" sz="4000" b="1" dirty="0">
                <a:latin typeface="Calibri Light" panose="020F0302020204030204" pitchFamily="34" charset="0"/>
                <a:cs typeface="Calibri Light" panose="020F0302020204030204" pitchFamily="34" charset="0"/>
              </a:rPr>
              <a:t>S</a:t>
            </a:r>
            <a:r>
              <a:rPr lang="en-US" altLang="zh-CN" sz="4000" b="1" dirty="0" smtClean="0">
                <a:latin typeface="Calibri Light" panose="020F0302020204030204" pitchFamily="34" charset="0"/>
                <a:cs typeface="Calibri Light" panose="020F0302020204030204" pitchFamily="34" charset="0"/>
              </a:rPr>
              <a:t>imulation</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p:grpSp>
        <p:nvGrpSpPr>
          <p:cNvPr id="5" name="组合 4"/>
          <p:cNvGrpSpPr/>
          <p:nvPr/>
        </p:nvGrpSpPr>
        <p:grpSpPr>
          <a:xfrm>
            <a:off x="720831" y="4391045"/>
            <a:ext cx="6027378" cy="2201824"/>
            <a:chOff x="720831" y="4391045"/>
            <a:chExt cx="6027378" cy="2201824"/>
          </a:xfrm>
        </p:grpSpPr>
        <p:grpSp>
          <p:nvGrpSpPr>
            <p:cNvPr id="6" name="组合 5"/>
            <p:cNvGrpSpPr/>
            <p:nvPr/>
          </p:nvGrpSpPr>
          <p:grpSpPr>
            <a:xfrm>
              <a:off x="720831" y="4391045"/>
              <a:ext cx="4402708" cy="2159337"/>
              <a:chOff x="720831" y="4391045"/>
              <a:chExt cx="4402708" cy="2159337"/>
            </a:xfrm>
          </p:grpSpPr>
          <p:grpSp>
            <p:nvGrpSpPr>
              <p:cNvPr id="16" name="组合 15"/>
              <p:cNvGrpSpPr/>
              <p:nvPr/>
            </p:nvGrpSpPr>
            <p:grpSpPr>
              <a:xfrm>
                <a:off x="720831" y="4584113"/>
                <a:ext cx="993765" cy="1966269"/>
                <a:chOff x="1062572" y="4192923"/>
                <a:chExt cx="993765" cy="1966269"/>
              </a:xfrm>
            </p:grpSpPr>
            <p:grpSp>
              <p:nvGrpSpPr>
                <p:cNvPr id="37" name="组合 36"/>
                <p:cNvGrpSpPr/>
                <p:nvPr/>
              </p:nvGrpSpPr>
              <p:grpSpPr>
                <a:xfrm>
                  <a:off x="1560688" y="4368804"/>
                  <a:ext cx="495649" cy="1625596"/>
                  <a:chOff x="1930128" y="4368804"/>
                  <a:chExt cx="495649" cy="1625596"/>
                </a:xfrm>
              </p:grpSpPr>
              <p:sp>
                <p:nvSpPr>
                  <p:cNvPr id="40" name="椭圆 39"/>
                  <p:cNvSpPr/>
                  <p:nvPr/>
                </p:nvSpPr>
                <p:spPr>
                  <a:xfrm>
                    <a:off x="1930400" y="4368804"/>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930400" y="586232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1930128" y="4500884"/>
                    <a:ext cx="495649" cy="1370672"/>
                    <a:chOff x="1930128" y="4500884"/>
                    <a:chExt cx="495649" cy="1370672"/>
                  </a:xfrm>
                </p:grpSpPr>
                <p:cxnSp>
                  <p:nvCxnSpPr>
                    <p:cNvPr id="43" name="直接连接符 42"/>
                    <p:cNvCxnSpPr>
                      <a:stCxn id="40" idx="4"/>
                    </p:cNvCxnSpPr>
                    <p:nvPr/>
                  </p:nvCxnSpPr>
                  <p:spPr>
                    <a:xfrm>
                      <a:off x="1996440" y="4500884"/>
                      <a:ext cx="0" cy="1370672"/>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矩形 43"/>
                        <p:cNvSpPr/>
                        <p:nvPr/>
                      </p:nvSpPr>
                      <p:spPr>
                        <a:xfrm>
                          <a:off x="1930128" y="4969633"/>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0000FF"/>
                                    </a:solidFill>
                                    <a:latin typeface="Cambria Math" panose="02040503050406030204" pitchFamily="18" charset="0"/>
                                    <a:ea typeface="Cambria Math" panose="02040503050406030204" pitchFamily="18" charset="0"/>
                                  </a:rPr>
                                  <m:t>≼</m:t>
                                </m:r>
                              </m:oMath>
                            </m:oMathPara>
                          </a14:m>
                          <a:endParaRPr lang="zh-CN" altLang="en-US" sz="2400" dirty="0">
                            <a:solidFill>
                              <a:srgbClr val="0000FF"/>
                            </a:solidFill>
                          </a:endParaRPr>
                        </a:p>
                      </p:txBody>
                    </p:sp>
                  </mc:Choice>
                  <mc:Fallback xmlns="">
                    <p:sp>
                      <p:nvSpPr>
                        <p:cNvPr id="44" name="矩形 43"/>
                        <p:cNvSpPr>
                          <a:spLocks noRot="1" noChangeAspect="1" noMove="1" noResize="1" noEditPoints="1" noAdjustHandles="1" noChangeArrowheads="1" noChangeShapeType="1" noTextEdit="1"/>
                        </p:cNvSpPr>
                        <p:nvPr/>
                      </p:nvSpPr>
                      <p:spPr>
                        <a:xfrm>
                          <a:off x="1930128" y="4969633"/>
                          <a:ext cx="495649" cy="461665"/>
                        </a:xfrm>
                        <a:prstGeom prst="rect">
                          <a:avLst/>
                        </a:prstGeom>
                        <a:blipFill>
                          <a:blip r:embed="rId4"/>
                          <a:stretch>
                            <a:fillRect b="-1316"/>
                          </a:stretch>
                        </a:blipFill>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38" name="文本框 37"/>
                    <p:cNvSpPr txBox="1"/>
                    <p:nvPr/>
                  </p:nvSpPr>
                  <p:spPr>
                    <a:xfrm>
                      <a:off x="1081044" y="5697527"/>
                      <a:ext cx="33213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dirty="0">
                                    <a:latin typeface="Cambria Math" panose="02040503050406030204" pitchFamily="18" charset="0"/>
                                  </a:rPr>
                                </m:ctrlPr>
                              </m:sSubPr>
                              <m:e>
                                <m:r>
                                  <m:rPr>
                                    <m:nor/>
                                  </m:rPr>
                                  <a:rPr lang="en-US" altLang="zh-CN" sz="2400" dirty="0"/>
                                  <m:t>T</m:t>
                                </m:r>
                              </m:e>
                              <m:sub>
                                <m:r>
                                  <a:rPr lang="en-US" altLang="zh-CN" sz="2400" dirty="0">
                                    <a:latin typeface="Cambria Math" panose="02040503050406030204" pitchFamily="18" charset="0"/>
                                  </a:rPr>
                                  <m:t>1</m:t>
                                </m:r>
                              </m:sub>
                            </m:sSub>
                          </m:oMath>
                        </m:oMathPara>
                      </a14:m>
                      <a:endParaRPr lang="zh-CN" altLang="en-US" sz="2400" dirty="0"/>
                    </a:p>
                  </p:txBody>
                </p:sp>
              </mc:Choice>
              <mc:Fallback xmlns="">
                <p:sp>
                  <p:nvSpPr>
                    <p:cNvPr id="38" name="文本框 37"/>
                    <p:cNvSpPr txBox="1">
                      <a:spLocks noRot="1" noChangeAspect="1" noMove="1" noResize="1" noEditPoints="1" noAdjustHandles="1" noChangeArrowheads="1" noChangeShapeType="1" noTextEdit="1"/>
                    </p:cNvSpPr>
                    <p:nvPr/>
                  </p:nvSpPr>
                  <p:spPr>
                    <a:xfrm>
                      <a:off x="1081044" y="5697527"/>
                      <a:ext cx="332137" cy="461665"/>
                    </a:xfrm>
                    <a:prstGeom prst="rect">
                      <a:avLst/>
                    </a:prstGeom>
                    <a:blipFill>
                      <a:blip r:embed="rId5"/>
                      <a:stretch>
                        <a:fillRect l="-3636" r="-3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p:cNvSpPr txBox="1"/>
                    <p:nvPr/>
                  </p:nvSpPr>
                  <p:spPr>
                    <a:xfrm>
                      <a:off x="1062572" y="4192923"/>
                      <a:ext cx="3690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dirty="0">
                                    <a:latin typeface="Cambria Math" panose="02040503050406030204" pitchFamily="18" charset="0"/>
                                  </a:rPr>
                                </m:ctrlPr>
                              </m:sSubPr>
                              <m:e>
                                <m:r>
                                  <m:rPr>
                                    <m:nor/>
                                  </m:rPr>
                                  <a:rPr lang="en-US" altLang="zh-CN" sz="2400" dirty="0"/>
                                  <m:t>S</m:t>
                                </m:r>
                              </m:e>
                              <m:sub>
                                <m:r>
                                  <a:rPr lang="en-US" altLang="zh-CN" sz="2400" dirty="0">
                                    <a:latin typeface="Cambria Math" panose="02040503050406030204" pitchFamily="18" charset="0"/>
                                  </a:rPr>
                                  <m:t>1</m:t>
                                </m:r>
                              </m:sub>
                            </m:sSub>
                          </m:oMath>
                        </m:oMathPara>
                      </a14:m>
                      <a:endParaRPr lang="zh-CN" altLang="en-US" sz="2400" b="1" dirty="0"/>
                    </a:p>
                  </p:txBody>
                </p:sp>
              </mc:Choice>
              <mc:Fallback xmlns="">
                <p:sp>
                  <p:nvSpPr>
                    <p:cNvPr id="39" name="文本框 38"/>
                    <p:cNvSpPr txBox="1">
                      <a:spLocks noRot="1" noChangeAspect="1" noMove="1" noResize="1" noEditPoints="1" noAdjustHandles="1" noChangeArrowheads="1" noChangeShapeType="1" noTextEdit="1"/>
                    </p:cNvSpPr>
                    <p:nvPr/>
                  </p:nvSpPr>
                  <p:spPr>
                    <a:xfrm>
                      <a:off x="1062572" y="4192923"/>
                      <a:ext cx="369083" cy="461665"/>
                    </a:xfrm>
                    <a:prstGeom prst="rect">
                      <a:avLst/>
                    </a:prstGeom>
                    <a:blipFill>
                      <a:blip r:embed="rId6"/>
                      <a:stretch>
                        <a:fillRect l="-4918" r="-19672"/>
                      </a:stretch>
                    </a:blipFill>
                  </p:spPr>
                  <p:txBody>
                    <a:bodyPr/>
                    <a:lstStyle/>
                    <a:p>
                      <a:r>
                        <a:rPr lang="zh-CN" altLang="en-US">
                          <a:noFill/>
                        </a:rPr>
                        <a:t> </a:t>
                      </a:r>
                    </a:p>
                  </p:txBody>
                </p:sp>
              </mc:Fallback>
            </mc:AlternateContent>
          </p:grpSp>
          <p:cxnSp>
            <p:nvCxnSpPr>
              <p:cNvPr id="17" name="直接箭头连接符 16"/>
              <p:cNvCxnSpPr/>
              <p:nvPr/>
            </p:nvCxnSpPr>
            <p:spPr>
              <a:xfrm>
                <a:off x="1411399" y="6318164"/>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1411398" y="4549135"/>
                <a:ext cx="1614748" cy="369332"/>
                <a:chOff x="2141051" y="4259541"/>
                <a:chExt cx="1614748" cy="369332"/>
              </a:xfrm>
            </p:grpSpPr>
            <p:cxnSp>
              <p:nvCxnSpPr>
                <p:cNvPr id="35" name="直接箭头连接符 34"/>
                <p:cNvCxnSpPr/>
                <p:nvPr/>
              </p:nvCxnSpPr>
              <p:spPr>
                <a:xfrm>
                  <a:off x="2141051" y="4536440"/>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427665" y="4259541"/>
                  <a:ext cx="328134" cy="369332"/>
                </a:xfrm>
                <a:prstGeom prst="rect">
                  <a:avLst/>
                </a:prstGeom>
                <a:noFill/>
              </p:spPr>
              <p:txBody>
                <a:bodyPr wrap="square" rtlCol="0">
                  <a:spAutoFit/>
                </a:bodyPr>
                <a:lstStyle/>
                <a:p>
                  <a:r>
                    <a:rPr lang="en-US" altLang="zh-CN" b="1" dirty="0" smtClean="0"/>
                    <a:t>*</a:t>
                  </a:r>
                  <a:endParaRPr lang="zh-CN" altLang="en-US" b="1" dirty="0"/>
                </a:p>
              </p:txBody>
            </p:sp>
          </p:grpSp>
          <p:sp>
            <p:nvSpPr>
              <p:cNvPr id="19" name="椭圆 18"/>
              <p:cNvSpPr/>
              <p:nvPr/>
            </p:nvSpPr>
            <p:spPr>
              <a:xfrm>
                <a:off x="2922453" y="625351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922453" y="4759991"/>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2922453" y="4892071"/>
                <a:ext cx="495649" cy="1361439"/>
                <a:chOff x="3689050" y="4500881"/>
                <a:chExt cx="495649" cy="1361439"/>
              </a:xfrm>
            </p:grpSpPr>
            <p:cxnSp>
              <p:nvCxnSpPr>
                <p:cNvPr id="33" name="直接连接符 32"/>
                <p:cNvCxnSpPr>
                  <a:stCxn id="20" idx="4"/>
                  <a:endCxn id="19" idx="0"/>
                </p:cNvCxnSpPr>
                <p:nvPr/>
              </p:nvCxnSpPr>
              <p:spPr>
                <a:xfrm>
                  <a:off x="3755090" y="4500881"/>
                  <a:ext cx="0" cy="1361439"/>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矩形 33"/>
                    <p:cNvSpPr/>
                    <p:nvPr/>
                  </p:nvSpPr>
                  <p:spPr>
                    <a:xfrm>
                      <a:off x="3689050" y="4969634"/>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0000FF"/>
                                </a:solidFill>
                                <a:latin typeface="Cambria Math" panose="02040503050406030204" pitchFamily="18" charset="0"/>
                                <a:ea typeface="Cambria Math" panose="02040503050406030204" pitchFamily="18" charset="0"/>
                              </a:rPr>
                              <m:t>≼</m:t>
                            </m:r>
                          </m:oMath>
                        </m:oMathPara>
                      </a14:m>
                      <a:endParaRPr lang="zh-CN" altLang="en-US" sz="2400" dirty="0">
                        <a:solidFill>
                          <a:srgbClr val="0000FF"/>
                        </a:solidFill>
                      </a:endParaRPr>
                    </a:p>
                  </p:txBody>
                </p:sp>
              </mc:Choice>
              <mc:Fallback xmlns="">
                <p:sp>
                  <p:nvSpPr>
                    <p:cNvPr id="34" name="矩形 33"/>
                    <p:cNvSpPr>
                      <a:spLocks noRot="1" noChangeAspect="1" noMove="1" noResize="1" noEditPoints="1" noAdjustHandles="1" noChangeArrowheads="1" noChangeShapeType="1" noTextEdit="1"/>
                    </p:cNvSpPr>
                    <p:nvPr/>
                  </p:nvSpPr>
                  <p:spPr>
                    <a:xfrm>
                      <a:off x="3689050" y="4969634"/>
                      <a:ext cx="495649" cy="461665"/>
                    </a:xfrm>
                    <a:prstGeom prst="rect">
                      <a:avLst/>
                    </a:prstGeom>
                    <a:blipFill>
                      <a:blip r:embed="rId7"/>
                      <a:stretch>
                        <a:fillRect b="-1316"/>
                      </a:stretch>
                    </a:blipFill>
                  </p:spPr>
                  <p:txBody>
                    <a:bodyPr/>
                    <a:lstStyle/>
                    <a:p>
                      <a:r>
                        <a:rPr lang="zh-CN" altLang="en-US">
                          <a:noFill/>
                        </a:rPr>
                        <a:t> </a:t>
                      </a:r>
                    </a:p>
                  </p:txBody>
                </p:sp>
              </mc:Fallback>
            </mc:AlternateContent>
          </p:grpSp>
          <p:sp>
            <p:nvSpPr>
              <p:cNvPr id="22" name="椭圆 21"/>
              <p:cNvSpPr/>
              <p:nvPr/>
            </p:nvSpPr>
            <p:spPr>
              <a:xfrm>
                <a:off x="4625960" y="625351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625960" y="4756883"/>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4627890" y="4899096"/>
                <a:ext cx="495649" cy="1354414"/>
                <a:chOff x="3689050" y="4500881"/>
                <a:chExt cx="495649" cy="1354414"/>
              </a:xfrm>
            </p:grpSpPr>
            <p:cxnSp>
              <p:nvCxnSpPr>
                <p:cNvPr id="31" name="直接连接符 30"/>
                <p:cNvCxnSpPr>
                  <a:endCxn id="22" idx="0"/>
                </p:cNvCxnSpPr>
                <p:nvPr/>
              </p:nvCxnSpPr>
              <p:spPr>
                <a:xfrm flipH="1">
                  <a:off x="3753160" y="4500881"/>
                  <a:ext cx="1930" cy="1354414"/>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矩形 31"/>
                    <p:cNvSpPr/>
                    <p:nvPr/>
                  </p:nvSpPr>
                  <p:spPr>
                    <a:xfrm>
                      <a:off x="3689050" y="4969634"/>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0000FF"/>
                                </a:solidFill>
                                <a:latin typeface="Cambria Math" panose="02040503050406030204" pitchFamily="18" charset="0"/>
                                <a:ea typeface="Cambria Math" panose="02040503050406030204" pitchFamily="18" charset="0"/>
                              </a:rPr>
                              <m:t>≼</m:t>
                            </m:r>
                          </m:oMath>
                        </m:oMathPara>
                      </a14:m>
                      <a:endParaRPr lang="zh-CN" altLang="en-US" sz="2400" dirty="0">
                        <a:solidFill>
                          <a:srgbClr val="0000FF"/>
                        </a:solidFill>
                      </a:endParaRPr>
                    </a:p>
                  </p:txBody>
                </p:sp>
              </mc:Choice>
              <mc:Fallback xmlns="">
                <p:sp>
                  <p:nvSpPr>
                    <p:cNvPr id="32" name="矩形 31"/>
                    <p:cNvSpPr>
                      <a:spLocks noRot="1" noChangeAspect="1" noMove="1" noResize="1" noEditPoints="1" noAdjustHandles="1" noChangeArrowheads="1" noChangeShapeType="1" noTextEdit="1"/>
                    </p:cNvSpPr>
                    <p:nvPr/>
                  </p:nvSpPr>
                  <p:spPr>
                    <a:xfrm>
                      <a:off x="3689050" y="4969634"/>
                      <a:ext cx="495649" cy="461665"/>
                    </a:xfrm>
                    <a:prstGeom prst="rect">
                      <a:avLst/>
                    </a:prstGeom>
                    <a:blipFill>
                      <a:blip r:embed="rId8"/>
                      <a:stretch>
                        <a:fillRect b="-2667"/>
                      </a:stretch>
                    </a:blipFill>
                  </p:spPr>
                  <p:txBody>
                    <a:bodyPr/>
                    <a:lstStyle/>
                    <a:p>
                      <a:r>
                        <a:rPr lang="zh-CN" altLang="en-US">
                          <a:noFill/>
                        </a:rPr>
                        <a:t> </a:t>
                      </a:r>
                    </a:p>
                  </p:txBody>
                </p:sp>
              </mc:Fallback>
            </mc:AlternateContent>
          </p:grpSp>
          <p:grpSp>
            <p:nvGrpSpPr>
              <p:cNvPr id="25" name="组合 24"/>
              <p:cNvGrpSpPr/>
              <p:nvPr/>
            </p:nvGrpSpPr>
            <p:grpSpPr>
              <a:xfrm>
                <a:off x="3114906" y="5880274"/>
                <a:ext cx="1432209" cy="461665"/>
                <a:chOff x="3114906" y="5880274"/>
                <a:chExt cx="1432209" cy="461665"/>
              </a:xfrm>
            </p:grpSpPr>
            <p:cxnSp>
              <p:nvCxnSpPr>
                <p:cNvPr id="29" name="直接箭头连接符 28"/>
                <p:cNvCxnSpPr/>
                <p:nvPr/>
              </p:nvCxnSpPr>
              <p:spPr>
                <a:xfrm>
                  <a:off x="3114906" y="6318164"/>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文本框 29"/>
                    <p:cNvSpPr txBox="1"/>
                    <p:nvPr/>
                  </p:nvSpPr>
                  <p:spPr>
                    <a:xfrm>
                      <a:off x="3449296" y="5880274"/>
                      <a:ext cx="758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𝑒</m:t>
                            </m:r>
                          </m:oMath>
                        </m:oMathPara>
                      </a14:m>
                      <a:endParaRPr lang="zh-CN" altLang="en-US" sz="2400" dirty="0">
                        <a:solidFill>
                          <a:schemeClr val="tx1"/>
                        </a:solidFill>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3449296" y="5880274"/>
                      <a:ext cx="758161" cy="461665"/>
                    </a:xfrm>
                    <a:prstGeom prst="rect">
                      <a:avLst/>
                    </a:prstGeom>
                    <a:blipFill>
                      <a:blip r:embed="rId9"/>
                      <a:stretch>
                        <a:fillRect/>
                      </a:stretch>
                    </a:blipFill>
                  </p:spPr>
                  <p:txBody>
                    <a:bodyPr/>
                    <a:lstStyle/>
                    <a:p>
                      <a:r>
                        <a:rPr lang="zh-CN" altLang="en-US">
                          <a:noFill/>
                        </a:rPr>
                        <a:t> </a:t>
                      </a:r>
                    </a:p>
                  </p:txBody>
                </p:sp>
              </mc:Fallback>
            </mc:AlternateContent>
          </p:grpSp>
          <p:grpSp>
            <p:nvGrpSpPr>
              <p:cNvPr id="26" name="组合 25"/>
              <p:cNvGrpSpPr/>
              <p:nvPr/>
            </p:nvGrpSpPr>
            <p:grpSpPr>
              <a:xfrm>
                <a:off x="3115310" y="4391045"/>
                <a:ext cx="1432209" cy="461665"/>
                <a:chOff x="3115310" y="4391045"/>
                <a:chExt cx="1432209" cy="461665"/>
              </a:xfrm>
            </p:grpSpPr>
            <p:cxnSp>
              <p:nvCxnSpPr>
                <p:cNvPr id="27" name="直接箭头连接符 26"/>
                <p:cNvCxnSpPr/>
                <p:nvPr/>
              </p:nvCxnSpPr>
              <p:spPr>
                <a:xfrm>
                  <a:off x="3115310" y="4822923"/>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3461166" y="4391045"/>
                      <a:ext cx="758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𝑒</m:t>
                            </m:r>
                          </m:oMath>
                        </m:oMathPara>
                      </a14:m>
                      <a:endParaRPr lang="zh-CN" altLang="en-US" sz="2400" dirty="0">
                        <a:solidFill>
                          <a:schemeClr val="tx1"/>
                        </a:solidFill>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3461166" y="4391045"/>
                      <a:ext cx="758161" cy="461665"/>
                    </a:xfrm>
                    <a:prstGeom prst="rect">
                      <a:avLst/>
                    </a:prstGeom>
                    <a:blipFill>
                      <a:blip r:embed="rId10"/>
                      <a:stretch>
                        <a:fillRect/>
                      </a:stretch>
                    </a:blipFill>
                  </p:spPr>
                  <p:txBody>
                    <a:bodyPr/>
                    <a:lstStyle/>
                    <a:p>
                      <a:r>
                        <a:rPr lang="zh-CN" altLang="en-US">
                          <a:noFill/>
                        </a:rPr>
                        <a:t> </a:t>
                      </a:r>
                    </a:p>
                  </p:txBody>
                </p:sp>
              </mc:Fallback>
            </mc:AlternateContent>
          </p:grpSp>
        </p:grpSp>
        <p:cxnSp>
          <p:nvCxnSpPr>
            <p:cNvPr id="7" name="直接箭头连接符 6"/>
            <p:cNvCxnSpPr/>
            <p:nvPr/>
          </p:nvCxnSpPr>
          <p:spPr>
            <a:xfrm>
              <a:off x="4794984" y="6318164"/>
              <a:ext cx="1432209"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6269982" y="625351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a:off x="4793201" y="4815899"/>
              <a:ext cx="1432209"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6276143" y="4740623"/>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闪电形 10"/>
            <p:cNvSpPr/>
            <p:nvPr/>
          </p:nvSpPr>
          <p:spPr>
            <a:xfrm>
              <a:off x="5190277" y="4608003"/>
              <a:ext cx="684381" cy="549410"/>
            </a:xfrm>
            <a:prstGeom prst="lightningBol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闪电形 11"/>
            <p:cNvSpPr/>
            <p:nvPr/>
          </p:nvSpPr>
          <p:spPr>
            <a:xfrm>
              <a:off x="5253073" y="6043459"/>
              <a:ext cx="684381" cy="549410"/>
            </a:xfrm>
            <a:prstGeom prst="lightningBol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6252560" y="4872703"/>
              <a:ext cx="495649" cy="1380807"/>
              <a:chOff x="6252560" y="4872703"/>
              <a:chExt cx="495649" cy="1380807"/>
            </a:xfrm>
          </p:grpSpPr>
          <p:cxnSp>
            <p:nvCxnSpPr>
              <p:cNvPr id="14" name="直接连接符 13"/>
              <p:cNvCxnSpPr>
                <a:stCxn id="10" idx="4"/>
                <a:endCxn id="8" idx="0"/>
              </p:cNvCxnSpPr>
              <p:nvPr/>
            </p:nvCxnSpPr>
            <p:spPr>
              <a:xfrm flipH="1">
                <a:off x="6336022" y="4872703"/>
                <a:ext cx="6161" cy="1380807"/>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矩形 14"/>
                  <p:cNvSpPr/>
                  <p:nvPr/>
                </p:nvSpPr>
                <p:spPr>
                  <a:xfrm>
                    <a:off x="6252560" y="5367849"/>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solidFill>
                                <a:srgbClr val="0000FF"/>
                              </a:solidFill>
                              <a:latin typeface="Cambria Math" panose="02040503050406030204" pitchFamily="18" charset="0"/>
                              <a:ea typeface="Cambria Math" panose="02040503050406030204" pitchFamily="18" charset="0"/>
                            </a:rPr>
                            <m:t>≼</m:t>
                          </m:r>
                        </m:oMath>
                      </m:oMathPara>
                    </a14:m>
                    <a:endParaRPr lang="zh-CN" altLang="en-US" sz="2400" dirty="0"/>
                  </a:p>
                </p:txBody>
              </p:sp>
            </mc:Choice>
            <mc:Fallback xmlns="">
              <p:sp>
                <p:nvSpPr>
                  <p:cNvPr id="71" name="矩形 70"/>
                  <p:cNvSpPr>
                    <a:spLocks noRot="1" noChangeAspect="1" noMove="1" noResize="1" noEditPoints="1" noAdjustHandles="1" noChangeArrowheads="1" noChangeShapeType="1" noTextEdit="1"/>
                  </p:cNvSpPr>
                  <p:nvPr/>
                </p:nvSpPr>
                <p:spPr>
                  <a:xfrm>
                    <a:off x="6252560" y="5367849"/>
                    <a:ext cx="495649" cy="461665"/>
                  </a:xfrm>
                  <a:prstGeom prst="rect">
                    <a:avLst/>
                  </a:prstGeom>
                  <a:blipFill>
                    <a:blip r:embed="rId18"/>
                    <a:stretch>
                      <a:fillRect b="-2667"/>
                    </a:stretch>
                  </a:blipFill>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45" name="文本框 44"/>
              <p:cNvSpPr txBox="1"/>
              <p:nvPr/>
            </p:nvSpPr>
            <p:spPr>
              <a:xfrm>
                <a:off x="740801" y="2214533"/>
                <a:ext cx="5378276" cy="461665"/>
              </a:xfrm>
              <a:prstGeom prst="rect">
                <a:avLst/>
              </a:prstGeom>
              <a:solidFill>
                <a:schemeClr val="accent2">
                  <a:lumMod val="20000"/>
                  <a:lumOff val="80000"/>
                </a:schemeClr>
              </a:solidFill>
            </p:spPr>
            <p:txBody>
              <a:bodyPr wrap="square" rtlCol="0">
                <a:spAutoFit/>
              </a:bodyPr>
              <a:lstStyle/>
              <a:p>
                <a:pPr marL="285750" indent="-285750">
                  <a:buClr>
                    <a:schemeClr val="accent1">
                      <a:lumMod val="75000"/>
                    </a:schemeClr>
                  </a:buClr>
                  <a:buFont typeface="Arial" panose="020B0604020202020204" pitchFamily="34" charset="0"/>
                  <a:buChar char="•"/>
                </a:pPr>
                <a14:m>
                  <m:oMath xmlns:m="http://schemas.openxmlformats.org/officeDocument/2006/math">
                    <m:r>
                      <a:rPr lang="en-US" altLang="zh-CN" sz="2400" i="1" smtClean="0">
                        <a:solidFill>
                          <a:srgbClr val="C00000"/>
                        </a:solidFill>
                        <a:latin typeface="Cambria Math" panose="02040503050406030204" pitchFamily="18" charset="0"/>
                      </a:rPr>
                      <m:t>𝐼</m:t>
                    </m:r>
                  </m:oMath>
                </a14:m>
                <a:r>
                  <a:rPr lang="en-US" altLang="zh-CN" sz="2400" dirty="0" smtClean="0"/>
                  <a:t> </a:t>
                </a:r>
                <a:r>
                  <a:rPr lang="en-US" altLang="zh-CN" sz="2400" dirty="0" smtClean="0">
                    <a:latin typeface="Calibri" panose="020F0502020204030204" pitchFamily="34" charset="0"/>
                    <a:cs typeface="Calibri" panose="020F0502020204030204" pitchFamily="34" charset="0"/>
                  </a:rPr>
                  <a:t>specifies states consistency</a:t>
                </a:r>
                <a:endParaRPr lang="zh-CN" altLang="en-US" sz="2400" dirty="0">
                  <a:latin typeface="Calibri" panose="020F0502020204030204" pitchFamily="34" charset="0"/>
                  <a:cs typeface="Calibri" panose="020F0502020204030204" pitchFamily="34" charset="0"/>
                </a:endParaRPr>
              </a:p>
            </p:txBody>
          </p:sp>
        </mc:Choice>
        <mc:Fallback xmlns="">
          <p:sp>
            <p:nvSpPr>
              <p:cNvPr id="45" name="文本框 44"/>
              <p:cNvSpPr txBox="1">
                <a:spLocks noRot="1" noChangeAspect="1" noMove="1" noResize="1" noEditPoints="1" noAdjustHandles="1" noChangeArrowheads="1" noChangeShapeType="1" noTextEdit="1"/>
              </p:cNvSpPr>
              <p:nvPr/>
            </p:nvSpPr>
            <p:spPr>
              <a:xfrm>
                <a:off x="740801" y="2214533"/>
                <a:ext cx="5378276" cy="461665"/>
              </a:xfrm>
              <a:prstGeom prst="rect">
                <a:avLst/>
              </a:prstGeom>
              <a:blipFill>
                <a:blip r:embed="rId19"/>
                <a:stretch>
                  <a:fillRect l="-1587" t="-10526" b="-28947"/>
                </a:stretch>
              </a:blipFill>
            </p:spPr>
            <p:txBody>
              <a:bodyPr/>
              <a:lstStyle/>
              <a:p>
                <a:r>
                  <a:rPr lang="zh-CN" altLang="en-US">
                    <a:noFill/>
                  </a:rPr>
                  <a:t> </a:t>
                </a:r>
              </a:p>
            </p:txBody>
          </p:sp>
        </mc:Fallback>
      </mc:AlternateContent>
      <p:sp>
        <p:nvSpPr>
          <p:cNvPr id="46" name="文本框 45"/>
          <p:cNvSpPr txBox="1"/>
          <p:nvPr/>
        </p:nvSpPr>
        <p:spPr>
          <a:xfrm>
            <a:off x="1012142" y="2749804"/>
            <a:ext cx="4940151" cy="400110"/>
          </a:xfrm>
          <a:prstGeom prst="rect">
            <a:avLst/>
          </a:prstGeom>
          <a:noFill/>
        </p:spPr>
        <p:txBody>
          <a:bodyPr wrap="square" rtlCol="0">
            <a:spAutoFit/>
          </a:bodyPr>
          <a:lstStyle/>
          <a:p>
            <a:pPr marL="342900" indent="-342900">
              <a:buClr>
                <a:schemeClr val="tx1"/>
              </a:buClr>
              <a:buFont typeface="Arial" panose="020B0604020202020204" pitchFamily="34" charset="0"/>
              <a:buChar char="•"/>
            </a:pPr>
            <a:r>
              <a:rPr lang="en-US" altLang="zh-CN" sz="2000" b="1" dirty="0" smtClean="0">
                <a:latin typeface="Calibri" panose="020F0502020204030204" pitchFamily="34" charset="0"/>
                <a:cs typeface="Calibri" panose="020F0502020204030204" pitchFamily="34" charset="0"/>
              </a:rPr>
              <a:t>Timestamps mapping</a:t>
            </a:r>
            <a:r>
              <a:rPr lang="en-US" altLang="zh-CN" sz="2000" dirty="0" smtClean="0">
                <a:latin typeface="Calibri" panose="020F0502020204030204" pitchFamily="34" charset="0"/>
                <a:cs typeface="Calibri" panose="020F0502020204030204" pitchFamily="34" charset="0"/>
              </a:rPr>
              <a:t> of </a:t>
            </a:r>
            <a:r>
              <a:rPr lang="en-US" altLang="zh-CN" sz="2000" dirty="0" err="1" smtClean="0">
                <a:latin typeface="Calibri" panose="020F0502020204030204" pitchFamily="34" charset="0"/>
                <a:cs typeface="Calibri" panose="020F0502020204030204" pitchFamily="34" charset="0"/>
              </a:rPr>
              <a:t>tgt</a:t>
            </a:r>
            <a:r>
              <a:rPr lang="en-US" altLang="zh-CN" sz="2000" dirty="0" smtClean="0">
                <a:latin typeface="Calibri" panose="020F0502020204030204" pitchFamily="34" charset="0"/>
                <a:cs typeface="Calibri" panose="020F0502020204030204" pitchFamily="34" charset="0"/>
              </a:rPr>
              <a:t> and </a:t>
            </a:r>
            <a:r>
              <a:rPr lang="en-US" altLang="zh-CN" sz="2000" dirty="0" err="1" smtClean="0">
                <a:latin typeface="Calibri" panose="020F0502020204030204" pitchFamily="34" charset="0"/>
                <a:cs typeface="Calibri" panose="020F0502020204030204" pitchFamily="34" charset="0"/>
              </a:rPr>
              <a:t>src</a:t>
            </a:r>
            <a:r>
              <a:rPr lang="en-US" altLang="zh-CN" sz="2000" dirty="0" smtClean="0">
                <a:latin typeface="Calibri" panose="020F0502020204030204" pitchFamily="34" charset="0"/>
                <a:cs typeface="Calibri" panose="020F0502020204030204" pitchFamily="34" charset="0"/>
              </a:rPr>
              <a:t> </a:t>
            </a:r>
            <a:r>
              <a:rPr lang="en-US" altLang="zh-CN" sz="2000" dirty="0" err="1" smtClean="0">
                <a:latin typeface="Calibri" panose="020F0502020204030204" pitchFamily="34" charset="0"/>
                <a:cs typeface="Calibri" panose="020F0502020204030204" pitchFamily="34" charset="0"/>
              </a:rPr>
              <a:t>msgs</a:t>
            </a:r>
            <a:endParaRPr lang="zh-CN" altLang="en-US" sz="2000" dirty="0">
              <a:latin typeface="Calibri" panose="020F0502020204030204" pitchFamily="34" charset="0"/>
              <a:cs typeface="Calibri" panose="020F0502020204030204" pitchFamily="34" charset="0"/>
            </a:endParaRPr>
          </a:p>
        </p:txBody>
      </p:sp>
      <p:sp>
        <p:nvSpPr>
          <p:cNvPr id="47" name="文本框 46"/>
          <p:cNvSpPr txBox="1"/>
          <p:nvPr/>
        </p:nvSpPr>
        <p:spPr>
          <a:xfrm>
            <a:off x="1012080" y="3178919"/>
            <a:ext cx="4655439"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smtClean="0">
                <a:latin typeface="Calibri" panose="020F0502020204030204" pitchFamily="34" charset="0"/>
                <a:cs typeface="Calibri" panose="020F0502020204030204" pitchFamily="34" charset="0"/>
              </a:rPr>
              <a:t>Values consistency</a:t>
            </a:r>
            <a:r>
              <a:rPr lang="en-US" altLang="zh-CN" sz="2000" dirty="0" smtClean="0">
                <a:latin typeface="Calibri" panose="020F0502020204030204" pitchFamily="34" charset="0"/>
                <a:cs typeface="Calibri" panose="020F0502020204030204" pitchFamily="34" charset="0"/>
              </a:rPr>
              <a:t> of </a:t>
            </a:r>
            <a:r>
              <a:rPr lang="en-US" altLang="zh-CN" sz="2000" dirty="0" err="1" smtClean="0">
                <a:latin typeface="Calibri" panose="020F0502020204030204" pitchFamily="34" charset="0"/>
                <a:cs typeface="Calibri" panose="020F0502020204030204" pitchFamily="34" charset="0"/>
              </a:rPr>
              <a:t>tgt</a:t>
            </a:r>
            <a:r>
              <a:rPr lang="en-US" altLang="zh-CN" sz="2000" dirty="0" smtClean="0">
                <a:latin typeface="Calibri" panose="020F0502020204030204" pitchFamily="34" charset="0"/>
                <a:cs typeface="Calibri" panose="020F0502020204030204" pitchFamily="34" charset="0"/>
              </a:rPr>
              <a:t> and </a:t>
            </a:r>
            <a:r>
              <a:rPr lang="en-US" altLang="zh-CN" sz="2000" dirty="0" err="1" smtClean="0">
                <a:latin typeface="Calibri" panose="020F0502020204030204" pitchFamily="34" charset="0"/>
                <a:cs typeface="Calibri" panose="020F0502020204030204" pitchFamily="34" charset="0"/>
              </a:rPr>
              <a:t>src</a:t>
            </a:r>
            <a:r>
              <a:rPr lang="en-US" altLang="zh-CN" sz="2000" dirty="0" smtClean="0">
                <a:latin typeface="Calibri" panose="020F0502020204030204" pitchFamily="34" charset="0"/>
                <a:cs typeface="Calibri" panose="020F0502020204030204" pitchFamily="34" charset="0"/>
              </a:rPr>
              <a:t> </a:t>
            </a:r>
            <a:r>
              <a:rPr lang="en-US" altLang="zh-CN" sz="2000" dirty="0" err="1" smtClean="0">
                <a:latin typeface="Calibri" panose="020F0502020204030204" pitchFamily="34" charset="0"/>
                <a:cs typeface="Calibri" panose="020F0502020204030204" pitchFamily="34" charset="0"/>
              </a:rPr>
              <a:t>msgs</a:t>
            </a:r>
            <a:endParaRPr lang="zh-CN" altLang="en-US" sz="2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8" name="矩形 47"/>
              <p:cNvSpPr/>
              <p:nvPr/>
            </p:nvSpPr>
            <p:spPr>
              <a:xfrm>
                <a:off x="7765750" y="2380364"/>
                <a:ext cx="2004780" cy="707886"/>
              </a:xfrm>
              <a:prstGeom prst="rect">
                <a:avLst/>
              </a:prstGeom>
            </p:spPr>
            <p:txBody>
              <a:bodyPr wrap="none">
                <a:spAutoFit/>
              </a:bodyPr>
              <a:lstStyle/>
              <a:p>
                <a14:m>
                  <m:oMath xmlns:m="http://schemas.openxmlformats.org/officeDocument/2006/math">
                    <m:sSub>
                      <m:sSubPr>
                        <m:ctrlPr>
                          <a:rPr lang="en-US" altLang="zh-CN" sz="4000" i="1" dirty="0" smtClean="0">
                            <a:latin typeface="Cambria Math" panose="02040503050406030204" pitchFamily="18" charset="0"/>
                          </a:rPr>
                        </m:ctrlPr>
                      </m:sSubPr>
                      <m:e>
                        <m:r>
                          <m:rPr>
                            <m:nor/>
                          </m:rPr>
                          <a:rPr lang="en-US" altLang="zh-CN" sz="4000" dirty="0"/>
                          <m:t>T</m:t>
                        </m:r>
                      </m:e>
                      <m:sub>
                        <m:r>
                          <a:rPr lang="en-US" altLang="zh-CN" sz="4000" dirty="0">
                            <a:latin typeface="Cambria Math" panose="02040503050406030204" pitchFamily="18" charset="0"/>
                          </a:rPr>
                          <m:t>1</m:t>
                        </m:r>
                      </m:sub>
                    </m:sSub>
                  </m:oMath>
                </a14:m>
                <a:r>
                  <a:rPr lang="en-US" altLang="zh-CN" sz="4000" dirty="0"/>
                  <a:t> </a:t>
                </a:r>
                <a14:m>
                  <m:oMath xmlns:m="http://schemas.openxmlformats.org/officeDocument/2006/math">
                    <m:sSub>
                      <m:sSubPr>
                        <m:ctrlPr>
                          <a:rPr lang="en-US" altLang="zh-CN" sz="4000" i="1" smtClean="0">
                            <a:solidFill>
                              <a:srgbClr val="0000FF"/>
                            </a:solidFill>
                            <a:latin typeface="Cambria Math" panose="02040503050406030204" pitchFamily="18" charset="0"/>
                            <a:ea typeface="Cambria Math" panose="02040503050406030204" pitchFamily="18" charset="0"/>
                          </a:rPr>
                        </m:ctrlPr>
                      </m:sSubPr>
                      <m:e>
                        <m:r>
                          <a:rPr lang="en-US" altLang="zh-CN" sz="4000" i="1">
                            <a:solidFill>
                              <a:srgbClr val="0000FF"/>
                            </a:solidFill>
                            <a:latin typeface="Cambria Math" panose="02040503050406030204" pitchFamily="18" charset="0"/>
                            <a:ea typeface="Cambria Math" panose="02040503050406030204" pitchFamily="18" charset="0"/>
                          </a:rPr>
                          <m:t>≼</m:t>
                        </m:r>
                      </m:e>
                      <m:sub>
                        <m:r>
                          <a:rPr lang="en-US" altLang="zh-CN" sz="4000" i="1">
                            <a:solidFill>
                              <a:srgbClr val="C00000"/>
                            </a:solidFill>
                            <a:latin typeface="Cambria Math" panose="02040503050406030204" pitchFamily="18" charset="0"/>
                          </a:rPr>
                          <m:t>𝐼</m:t>
                        </m:r>
                      </m:sub>
                    </m:sSub>
                  </m:oMath>
                </a14:m>
                <a:r>
                  <a:rPr lang="en-US" altLang="zh-CN" sz="4000" dirty="0">
                    <a:solidFill>
                      <a:srgbClr val="C00000"/>
                    </a:solidFill>
                  </a:rPr>
                  <a:t> </a:t>
                </a:r>
                <a14:m>
                  <m:oMath xmlns:m="http://schemas.openxmlformats.org/officeDocument/2006/math">
                    <m:sSub>
                      <m:sSubPr>
                        <m:ctrlPr>
                          <a:rPr lang="en-US" altLang="zh-CN" sz="4000" i="1" dirty="0">
                            <a:latin typeface="Cambria Math" panose="02040503050406030204" pitchFamily="18" charset="0"/>
                          </a:rPr>
                        </m:ctrlPr>
                      </m:sSubPr>
                      <m:e>
                        <m:r>
                          <m:rPr>
                            <m:nor/>
                          </m:rPr>
                          <a:rPr lang="en-US" altLang="zh-CN" sz="4000" dirty="0"/>
                          <m:t>S</m:t>
                        </m:r>
                      </m:e>
                      <m:sub>
                        <m:r>
                          <a:rPr lang="en-US" altLang="zh-CN" sz="4000" dirty="0">
                            <a:latin typeface="Cambria Math" panose="02040503050406030204" pitchFamily="18" charset="0"/>
                          </a:rPr>
                          <m:t>1</m:t>
                        </m:r>
                      </m:sub>
                    </m:sSub>
                  </m:oMath>
                </a14:m>
                <a:endParaRPr lang="zh-CN" altLang="en-US" sz="4000" dirty="0"/>
              </a:p>
            </p:txBody>
          </p:sp>
        </mc:Choice>
        <mc:Fallback xmlns="">
          <p:sp>
            <p:nvSpPr>
              <p:cNvPr id="48" name="矩形 47"/>
              <p:cNvSpPr>
                <a:spLocks noRot="1" noChangeAspect="1" noMove="1" noResize="1" noEditPoints="1" noAdjustHandles="1" noChangeArrowheads="1" noChangeShapeType="1" noTextEdit="1"/>
              </p:cNvSpPr>
              <p:nvPr/>
            </p:nvSpPr>
            <p:spPr>
              <a:xfrm>
                <a:off x="7765750" y="2380364"/>
                <a:ext cx="2004780" cy="707886"/>
              </a:xfrm>
              <a:prstGeom prst="rect">
                <a:avLst/>
              </a:prstGeom>
              <a:blipFill>
                <a:blip r:embed="rId20"/>
                <a:stretch>
                  <a:fillRect/>
                </a:stretch>
              </a:blipFill>
            </p:spPr>
            <p:txBody>
              <a:bodyPr/>
              <a:lstStyle/>
              <a:p>
                <a:r>
                  <a:rPr lang="zh-CN" altLang="en-US">
                    <a:noFill/>
                  </a:rPr>
                  <a:t> </a:t>
                </a:r>
              </a:p>
            </p:txBody>
          </p:sp>
        </mc:Fallback>
      </mc:AlternateContent>
      <p:grpSp>
        <p:nvGrpSpPr>
          <p:cNvPr id="49" name="组合 48"/>
          <p:cNvGrpSpPr/>
          <p:nvPr/>
        </p:nvGrpSpPr>
        <p:grpSpPr>
          <a:xfrm>
            <a:off x="8768140" y="3387830"/>
            <a:ext cx="2700665" cy="623251"/>
            <a:chOff x="4779280" y="5491049"/>
            <a:chExt cx="2472042" cy="674742"/>
          </a:xfrm>
        </p:grpSpPr>
        <p:sp>
          <p:nvSpPr>
            <p:cNvPr id="50" name="圆角矩形标注 49"/>
            <p:cNvSpPr/>
            <p:nvPr/>
          </p:nvSpPr>
          <p:spPr>
            <a:xfrm>
              <a:off x="4779280" y="5491049"/>
              <a:ext cx="2431992" cy="674742"/>
            </a:xfrm>
            <a:prstGeom prst="wedgeRoundRectCallout">
              <a:avLst>
                <a:gd name="adj1" fmla="val -41457"/>
                <a:gd name="adj2" fmla="val -110606"/>
                <a:gd name="adj3" fmla="val 16667"/>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4779280" y="5551044"/>
              <a:ext cx="2472042" cy="499806"/>
            </a:xfrm>
            <a:prstGeom prst="rect">
              <a:avLst/>
            </a:prstGeom>
          </p:spPr>
          <p:txBody>
            <a:bodyPr wrap="square">
              <a:spAutoFit/>
            </a:bodyPr>
            <a:lstStyle/>
            <a:p>
              <a:r>
                <a:rPr lang="en-US" altLang="zh-CN" sz="2400" dirty="0" smtClean="0">
                  <a:latin typeface="Calibri" panose="020F0502020204030204" pitchFamily="34" charset="0"/>
                  <a:cs typeface="Calibri" panose="020F0502020204030204" pitchFamily="34" charset="0"/>
                </a:rPr>
                <a:t>Invariant parameter</a:t>
              </a:r>
              <a:endParaRPr lang="zh-CN" altLang="en-US" sz="2400" dirty="0">
                <a:latin typeface="Calibri" panose="020F0502020204030204" pitchFamily="34" charset="0"/>
                <a:cs typeface="Calibri" panose="020F0502020204030204" pitchFamily="34" charset="0"/>
              </a:endParaRPr>
            </a:p>
          </p:txBody>
        </p:sp>
      </p:grpSp>
      <mc:AlternateContent xmlns:mc="http://schemas.openxmlformats.org/markup-compatibility/2006" xmlns:a14="http://schemas.microsoft.com/office/drawing/2010/main">
        <mc:Choice Requires="a14">
          <p:sp>
            <p:nvSpPr>
              <p:cNvPr id="52" name="矩形 51"/>
              <p:cNvSpPr/>
              <p:nvPr/>
            </p:nvSpPr>
            <p:spPr>
              <a:xfrm>
                <a:off x="4299940" y="5306294"/>
                <a:ext cx="4301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a:solidFill>
                            <a:srgbClr val="C00000"/>
                          </a:solidFill>
                          <a:latin typeface="Cambria Math" panose="02040503050406030204" pitchFamily="18" charset="0"/>
                        </a:rPr>
                        <m:t>𝐼</m:t>
                      </m:r>
                    </m:oMath>
                  </m:oMathPara>
                </a14:m>
                <a:endParaRPr lang="zh-CN" altLang="en-US" sz="2800" dirty="0"/>
              </a:p>
            </p:txBody>
          </p:sp>
        </mc:Choice>
        <mc:Fallback xmlns="">
          <p:sp>
            <p:nvSpPr>
              <p:cNvPr id="52" name="矩形 51"/>
              <p:cNvSpPr>
                <a:spLocks noRot="1" noChangeAspect="1" noMove="1" noResize="1" noEditPoints="1" noAdjustHandles="1" noChangeArrowheads="1" noChangeShapeType="1" noTextEdit="1"/>
              </p:cNvSpPr>
              <p:nvPr/>
            </p:nvSpPr>
            <p:spPr>
              <a:xfrm>
                <a:off x="4299940" y="5306294"/>
                <a:ext cx="430118" cy="523220"/>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p:cNvSpPr txBox="1"/>
              <p:nvPr/>
            </p:nvSpPr>
            <p:spPr>
              <a:xfrm>
                <a:off x="740801" y="3836065"/>
                <a:ext cx="5407137" cy="461665"/>
              </a:xfrm>
              <a:prstGeom prst="rect">
                <a:avLst/>
              </a:prstGeom>
              <a:solidFill>
                <a:schemeClr val="accent2">
                  <a:lumMod val="20000"/>
                  <a:lumOff val="80000"/>
                </a:schemeClr>
              </a:solidFill>
            </p:spPr>
            <p:txBody>
              <a:bodyPr wrap="square" rtlCol="0">
                <a:spAutoFit/>
              </a:bodyPr>
              <a:lstStyle/>
              <a:p>
                <a:pPr marL="285750" indent="-285750">
                  <a:buClr>
                    <a:schemeClr val="accent1">
                      <a:lumMod val="75000"/>
                    </a:schemeClr>
                  </a:buClr>
                  <a:buFont typeface="Arial" panose="020B0604020202020204" pitchFamily="34" charset="0"/>
                  <a:buChar char="•"/>
                </a:pPr>
                <a14:m>
                  <m:oMath xmlns:m="http://schemas.openxmlformats.org/officeDocument/2006/math">
                    <m:r>
                      <a:rPr lang="en-US" altLang="zh-CN" sz="2400" i="1" smtClean="0">
                        <a:solidFill>
                          <a:srgbClr val="C00000"/>
                        </a:solidFill>
                        <a:latin typeface="Cambria Math" panose="02040503050406030204" pitchFamily="18" charset="0"/>
                      </a:rPr>
                      <m:t>𝐼</m:t>
                    </m:r>
                  </m:oMath>
                </a14:m>
                <a:r>
                  <a:rPr lang="en-US" altLang="zh-CN" sz="2400" dirty="0" smtClean="0"/>
                  <a:t> </a:t>
                </a:r>
                <a:r>
                  <a:rPr lang="en-US" altLang="zh-CN" sz="2400" dirty="0" smtClean="0">
                    <a:latin typeface="Calibri" panose="020F0502020204030204" pitchFamily="34" charset="0"/>
                    <a:cs typeface="Calibri" panose="020F0502020204030204" pitchFamily="34" charset="0"/>
                  </a:rPr>
                  <a:t>should be preserved by </a:t>
                </a:r>
                <a:r>
                  <a:rPr lang="en-US" altLang="zh-CN" sz="2400" dirty="0" err="1" smtClean="0">
                    <a:latin typeface="Calibri" panose="020F0502020204030204" pitchFamily="34" charset="0"/>
                    <a:cs typeface="Calibri" panose="020F0502020204030204" pitchFamily="34" charset="0"/>
                  </a:rPr>
                  <a:t>env</a:t>
                </a:r>
                <a:r>
                  <a:rPr lang="en-US" altLang="zh-CN" sz="2400" dirty="0" smtClean="0">
                    <a:latin typeface="Calibri" panose="020F0502020204030204" pitchFamily="34" charset="0"/>
                    <a:cs typeface="Calibri" panose="020F0502020204030204" pitchFamily="34" charset="0"/>
                  </a:rPr>
                  <a:t>. behaviors</a:t>
                </a:r>
                <a:endParaRPr lang="zh-CN" altLang="en-US" sz="2400" dirty="0">
                  <a:latin typeface="Calibri" panose="020F0502020204030204" pitchFamily="34" charset="0"/>
                  <a:cs typeface="Calibri" panose="020F0502020204030204" pitchFamily="34" charset="0"/>
                </a:endParaRPr>
              </a:p>
            </p:txBody>
          </p:sp>
        </mc:Choice>
        <mc:Fallback xmlns="">
          <p:sp>
            <p:nvSpPr>
              <p:cNvPr id="53" name="文本框 52"/>
              <p:cNvSpPr txBox="1">
                <a:spLocks noRot="1" noChangeAspect="1" noMove="1" noResize="1" noEditPoints="1" noAdjustHandles="1" noChangeArrowheads="1" noChangeShapeType="1" noTextEdit="1"/>
              </p:cNvSpPr>
              <p:nvPr/>
            </p:nvSpPr>
            <p:spPr>
              <a:xfrm>
                <a:off x="740801" y="3836065"/>
                <a:ext cx="5407137" cy="461665"/>
              </a:xfrm>
              <a:prstGeom prst="rect">
                <a:avLst/>
              </a:prstGeom>
              <a:blipFill>
                <a:blip r:embed="rId22"/>
                <a:stretch>
                  <a:fillRect l="-1578" t="-10526" r="-1578"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矩形 53"/>
              <p:cNvSpPr/>
              <p:nvPr/>
            </p:nvSpPr>
            <p:spPr>
              <a:xfrm>
                <a:off x="5927737" y="5308241"/>
                <a:ext cx="4301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a:solidFill>
                            <a:srgbClr val="C00000"/>
                          </a:solidFill>
                          <a:latin typeface="Cambria Math" panose="02040503050406030204" pitchFamily="18" charset="0"/>
                        </a:rPr>
                        <m:t>𝐼</m:t>
                      </m:r>
                    </m:oMath>
                  </m:oMathPara>
                </a14:m>
                <a:endParaRPr lang="zh-CN" altLang="en-US" sz="2800" dirty="0"/>
              </a:p>
            </p:txBody>
          </p:sp>
        </mc:Choice>
        <mc:Fallback xmlns="">
          <p:sp>
            <p:nvSpPr>
              <p:cNvPr id="54" name="矩形 53"/>
              <p:cNvSpPr>
                <a:spLocks noRot="1" noChangeAspect="1" noMove="1" noResize="1" noEditPoints="1" noAdjustHandles="1" noChangeArrowheads="1" noChangeShapeType="1" noTextEdit="1"/>
              </p:cNvSpPr>
              <p:nvPr/>
            </p:nvSpPr>
            <p:spPr>
              <a:xfrm>
                <a:off x="5927737" y="5308241"/>
                <a:ext cx="430118" cy="523220"/>
              </a:xfrm>
              <a:prstGeom prst="rect">
                <a:avLst/>
              </a:prstGeom>
              <a:blipFill>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圆角矩形标注 54"/>
              <p:cNvSpPr/>
              <p:nvPr/>
            </p:nvSpPr>
            <p:spPr>
              <a:xfrm>
                <a:off x="6402062" y="3670213"/>
                <a:ext cx="2086156" cy="793234"/>
              </a:xfrm>
              <a:prstGeom prst="wedgeRoundRectCallout">
                <a:avLst>
                  <a:gd name="adj1" fmla="val -55059"/>
                  <a:gd name="adj2" fmla="val 161653"/>
                  <a:gd name="adj3" fmla="val 16667"/>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zh-CN" sz="2400" i="1">
                        <a:solidFill>
                          <a:srgbClr val="C00000"/>
                        </a:solidFill>
                        <a:latin typeface="Cambria Math" panose="02040503050406030204" pitchFamily="18" charset="0"/>
                      </a:rPr>
                      <m:t>𝐼</m:t>
                    </m:r>
                  </m:oMath>
                </a14:m>
                <a:r>
                  <a:rPr lang="zh-CN" altLang="en-US" sz="2400" dirty="0" smtClean="0">
                    <a:solidFill>
                      <a:schemeClr val="tx1"/>
                    </a:solidFill>
                  </a:rPr>
                  <a:t> </a:t>
                </a:r>
                <a:r>
                  <a:rPr lang="en-US" altLang="zh-CN" sz="2400" dirty="0" smtClean="0">
                    <a:solidFill>
                      <a:schemeClr val="tx1"/>
                    </a:solidFill>
                    <a:latin typeface="Calibri" panose="020F0502020204030204" pitchFamily="34" charset="0"/>
                    <a:cs typeface="Calibri" panose="020F0502020204030204" pitchFamily="34" charset="0"/>
                  </a:rPr>
                  <a:t>holds when switching back</a:t>
                </a:r>
                <a:endParaRPr lang="zh-CN" altLang="en-US" sz="2400" dirty="0">
                  <a:solidFill>
                    <a:schemeClr val="tx1"/>
                  </a:solidFill>
                  <a:latin typeface="Calibri" panose="020F0502020204030204" pitchFamily="34" charset="0"/>
                  <a:cs typeface="Calibri" panose="020F0502020204030204" pitchFamily="34" charset="0"/>
                </a:endParaRPr>
              </a:p>
            </p:txBody>
          </p:sp>
        </mc:Choice>
        <mc:Fallback xmlns="">
          <p:sp>
            <p:nvSpPr>
              <p:cNvPr id="55" name="圆角矩形标注 54"/>
              <p:cNvSpPr>
                <a:spLocks noRot="1" noChangeAspect="1" noMove="1" noResize="1" noEditPoints="1" noAdjustHandles="1" noChangeArrowheads="1" noChangeShapeType="1" noTextEdit="1"/>
              </p:cNvSpPr>
              <p:nvPr/>
            </p:nvSpPr>
            <p:spPr>
              <a:xfrm>
                <a:off x="6402062" y="3670213"/>
                <a:ext cx="2086156" cy="793234"/>
              </a:xfrm>
              <a:prstGeom prst="wedgeRoundRectCallout">
                <a:avLst>
                  <a:gd name="adj1" fmla="val -55059"/>
                  <a:gd name="adj2" fmla="val 161653"/>
                  <a:gd name="adj3" fmla="val 16667"/>
                </a:avLst>
              </a:prstGeom>
              <a:blipFill>
                <a:blip r:embed="rId24"/>
                <a:stretch>
                  <a:fillRect t="-2768" r="-1078"/>
                </a:stretch>
              </a:blipFill>
              <a:ln w="28575">
                <a:solidFill>
                  <a:srgbClr val="FF0000"/>
                </a:solidFill>
              </a:ln>
            </p:spPr>
            <p:txBody>
              <a:bodyPr/>
              <a:lstStyle/>
              <a:p>
                <a:r>
                  <a:rPr lang="zh-CN" altLang="en-US">
                    <a:noFill/>
                  </a:rPr>
                  <a:t> </a:t>
                </a:r>
              </a:p>
            </p:txBody>
          </p:sp>
        </mc:Fallback>
      </mc:AlternateContent>
      <p:sp>
        <p:nvSpPr>
          <p:cNvPr id="56" name="文本框 55"/>
          <p:cNvSpPr txBox="1"/>
          <p:nvPr/>
        </p:nvSpPr>
        <p:spPr>
          <a:xfrm>
            <a:off x="7081575" y="5057007"/>
            <a:ext cx="4196026" cy="461665"/>
          </a:xfrm>
          <a:prstGeom prst="rect">
            <a:avLst/>
          </a:prstGeom>
          <a:noFill/>
        </p:spPr>
        <p:txBody>
          <a:bodyPr wrap="square" rtlCol="0">
            <a:spAutoFit/>
          </a:bodyPr>
          <a:lstStyle/>
          <a:p>
            <a:r>
              <a:rPr lang="en-US" altLang="zh-CN" sz="2400" dirty="0" smtClean="0">
                <a:latin typeface="Calibri" panose="020F0502020204030204" pitchFamily="34" charset="0"/>
                <a:cs typeface="Calibri" panose="020F0502020204030204" pitchFamily="34" charset="0"/>
              </a:rPr>
              <a:t>Don’t care of specific </a:t>
            </a:r>
            <a:r>
              <a:rPr lang="en-US" altLang="zh-CN" sz="2400" dirty="0" err="1" smtClean="0">
                <a:latin typeface="Calibri" panose="020F0502020204030204" pitchFamily="34" charset="0"/>
                <a:cs typeface="Calibri" panose="020F0502020204030204" pitchFamily="34" charset="0"/>
              </a:rPr>
              <a:t>env</a:t>
            </a:r>
            <a:r>
              <a:rPr lang="en-US" altLang="zh-CN" sz="2400" dirty="0" smtClean="0">
                <a:latin typeface="Calibri" panose="020F0502020204030204" pitchFamily="34" charset="0"/>
                <a:cs typeface="Calibri" panose="020F0502020204030204" pitchFamily="34" charset="0"/>
              </a:rPr>
              <a:t>. code</a:t>
            </a:r>
            <a:endParaRPr lang="zh-CN" altLang="en-US" sz="24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7" name="文本框 56"/>
              <p:cNvSpPr txBox="1"/>
              <p:nvPr/>
            </p:nvSpPr>
            <p:spPr>
              <a:xfrm>
                <a:off x="7081574" y="5612059"/>
                <a:ext cx="4562721" cy="461665"/>
              </a:xfrm>
              <a:prstGeom prst="rect">
                <a:avLst/>
              </a:prstGeom>
              <a:noFill/>
            </p:spPr>
            <p:txBody>
              <a:bodyPr wrap="square" rtlCol="0">
                <a:spAutoFit/>
              </a:bodyPr>
              <a:lstStyle/>
              <a:p>
                <a:r>
                  <a:rPr lang="en-US" altLang="zh-CN" sz="2400" dirty="0" smtClean="0">
                    <a:latin typeface="Calibri" panose="020F0502020204030204" pitchFamily="34" charset="0"/>
                    <a:cs typeface="Calibri" panose="020F0502020204030204" pitchFamily="34" charset="0"/>
                  </a:rPr>
                  <a:t>Just need to care about defining </a:t>
                </a:r>
                <a14:m>
                  <m:oMath xmlns:m="http://schemas.openxmlformats.org/officeDocument/2006/math">
                    <m:r>
                      <a:rPr lang="en-US" altLang="zh-CN" sz="2400" i="1">
                        <a:solidFill>
                          <a:srgbClr val="C00000"/>
                        </a:solidFill>
                        <a:latin typeface="Cambria Math" panose="02040503050406030204" pitchFamily="18" charset="0"/>
                      </a:rPr>
                      <m:t>𝐼</m:t>
                    </m:r>
                  </m:oMath>
                </a14:m>
                <a:endParaRPr lang="zh-CN" altLang="en-US" sz="2400" dirty="0"/>
              </a:p>
            </p:txBody>
          </p:sp>
        </mc:Choice>
        <mc:Fallback xmlns="">
          <p:sp>
            <p:nvSpPr>
              <p:cNvPr id="57" name="文本框 56"/>
              <p:cNvSpPr txBox="1">
                <a:spLocks noRot="1" noChangeAspect="1" noMove="1" noResize="1" noEditPoints="1" noAdjustHandles="1" noChangeArrowheads="1" noChangeShapeType="1" noTextEdit="1"/>
              </p:cNvSpPr>
              <p:nvPr/>
            </p:nvSpPr>
            <p:spPr>
              <a:xfrm>
                <a:off x="7081574" y="5612059"/>
                <a:ext cx="4562721" cy="461665"/>
              </a:xfrm>
              <a:prstGeom prst="rect">
                <a:avLst/>
              </a:prstGeom>
              <a:blipFill>
                <a:blip r:embed="rId25"/>
                <a:stretch>
                  <a:fillRect l="-2139" t="-10667"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p:cNvSpPr txBox="1"/>
              <p:nvPr/>
            </p:nvSpPr>
            <p:spPr>
              <a:xfrm>
                <a:off x="6769698" y="1620560"/>
                <a:ext cx="4507902" cy="523220"/>
              </a:xfrm>
              <a:prstGeom prst="rect">
                <a:avLst/>
              </a:prstGeom>
              <a:solidFill>
                <a:srgbClr val="FFFF99"/>
              </a:solidFill>
            </p:spPr>
            <p:txBody>
              <a:bodyPr wrap="square" rtlCol="0">
                <a:spAutoFit/>
              </a:bodyPr>
              <a:lstStyle/>
              <a:p>
                <a:pPr>
                  <a:buClr>
                    <a:srgbClr val="7030A0"/>
                  </a:buClr>
                </a:pPr>
                <a:r>
                  <a:rPr lang="en-US" altLang="zh-CN" sz="2800" dirty="0" smtClean="0">
                    <a:latin typeface="Calibri" panose="020F0502020204030204" pitchFamily="34" charset="0"/>
                    <a:cs typeface="Calibri" panose="020F0502020204030204" pitchFamily="34" charset="0"/>
                  </a:rPr>
                  <a:t>We allow </a:t>
                </a:r>
                <a14:m>
                  <m:oMath xmlns:m="http://schemas.openxmlformats.org/officeDocument/2006/math">
                    <m:r>
                      <a:rPr lang="en-US" altLang="zh-CN" sz="2800" i="1" smtClean="0">
                        <a:solidFill>
                          <a:srgbClr val="C00000"/>
                        </a:solidFill>
                        <a:latin typeface="Cambria Math" panose="02040503050406030204" pitchFamily="18" charset="0"/>
                      </a:rPr>
                      <m:t>𝐼</m:t>
                    </m:r>
                  </m:oMath>
                </a14:m>
                <a:r>
                  <a:rPr lang="en-US" altLang="zh-CN" sz="2800" dirty="0" smtClean="0">
                    <a:latin typeface="Calibri" panose="020F0502020204030204" pitchFamily="34" charset="0"/>
                    <a:cs typeface="Calibri" panose="020F0502020204030204" pitchFamily="34" charset="0"/>
                  </a:rPr>
                  <a:t> to be instantiated</a:t>
                </a:r>
                <a:endParaRPr lang="zh-CN" altLang="en-US" sz="2800" dirty="0">
                  <a:latin typeface="Calibri" panose="020F0502020204030204" pitchFamily="34" charset="0"/>
                  <a:cs typeface="Calibri" panose="020F0502020204030204" pitchFamily="34" charset="0"/>
                </a:endParaRPr>
              </a:p>
            </p:txBody>
          </p:sp>
        </mc:Choice>
        <mc:Fallback xmlns="">
          <p:sp>
            <p:nvSpPr>
              <p:cNvPr id="58" name="文本框 57"/>
              <p:cNvSpPr txBox="1">
                <a:spLocks noRot="1" noChangeAspect="1" noMove="1" noResize="1" noEditPoints="1" noAdjustHandles="1" noChangeArrowheads="1" noChangeShapeType="1" noTextEdit="1"/>
              </p:cNvSpPr>
              <p:nvPr/>
            </p:nvSpPr>
            <p:spPr>
              <a:xfrm>
                <a:off x="6769698" y="1620560"/>
                <a:ext cx="4507902" cy="523220"/>
              </a:xfrm>
              <a:prstGeom prst="rect">
                <a:avLst/>
              </a:prstGeom>
              <a:blipFill>
                <a:blip r:embed="rId26"/>
                <a:stretch>
                  <a:fillRect l="-2842" t="-11628" b="-325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矩形 58"/>
              <p:cNvSpPr/>
              <p:nvPr/>
            </p:nvSpPr>
            <p:spPr>
              <a:xfrm>
                <a:off x="871540" y="5319671"/>
                <a:ext cx="4301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a:solidFill>
                            <a:srgbClr val="C00000"/>
                          </a:solidFill>
                          <a:latin typeface="Cambria Math" panose="02040503050406030204" pitchFamily="18" charset="0"/>
                        </a:rPr>
                        <m:t>𝐼</m:t>
                      </m:r>
                    </m:oMath>
                  </m:oMathPara>
                </a14:m>
                <a:endParaRPr lang="zh-CN" altLang="en-US" sz="2800" dirty="0"/>
              </a:p>
            </p:txBody>
          </p:sp>
        </mc:Choice>
        <mc:Fallback xmlns="">
          <p:sp>
            <p:nvSpPr>
              <p:cNvPr id="59" name="矩形 58"/>
              <p:cNvSpPr>
                <a:spLocks noRot="1" noChangeAspect="1" noMove="1" noResize="1" noEditPoints="1" noAdjustHandles="1" noChangeArrowheads="1" noChangeShapeType="1" noTextEdit="1"/>
              </p:cNvSpPr>
              <p:nvPr/>
            </p:nvSpPr>
            <p:spPr>
              <a:xfrm>
                <a:off x="871540" y="5319671"/>
                <a:ext cx="430118" cy="523220"/>
              </a:xfrm>
              <a:prstGeom prst="rect">
                <a:avLst/>
              </a:prstGeom>
              <a:blipFill>
                <a:blip r:embed="rId27"/>
                <a:stretch>
                  <a:fillRect/>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981518912"/>
      </p:ext>
    </p:extLst>
  </p:cSld>
  <p:clrMapOvr>
    <a:masterClrMapping/>
  </p:clrMapOvr>
  <mc:AlternateContent xmlns:mc="http://schemas.openxmlformats.org/markup-compatibility/2006" xmlns:p14="http://schemas.microsoft.com/office/powerpoint/2010/main">
    <mc:Choice Requires="p14">
      <p:transition spd="slow" p14:dur="2000" advTm="23229"/>
    </mc:Choice>
    <mc:Fallback xmlns="">
      <p:transition spd="slow" advTm="232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wipe(down)">
                                      <p:cBhvr>
                                        <p:cTn id="11" dur="500"/>
                                        <p:tgtEl>
                                          <p:spTgt spid="5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animBg="1"/>
      <p:bldP spid="56" grpId="0"/>
      <p:bldP spid="57" grpId="0"/>
      <p:bldP spid="5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96576" y="2991852"/>
            <a:ext cx="861282" cy="400110"/>
          </a:xfrm>
          <a:prstGeom prst="rect">
            <a:avLst/>
          </a:prstGeom>
          <a:solidFill>
            <a:schemeClr val="accent6">
              <a:lumMod val="40000"/>
              <a:lumOff val="60000"/>
            </a:schemeClr>
          </a:solidFill>
        </p:spPr>
        <p:txBody>
          <a:bodyPr wrap="square">
            <a:spAutoFit/>
          </a:bodyPr>
          <a:lstStyle/>
          <a:p>
            <a:endParaRPr lang="zh-CN" altLang="en-US" sz="2000" dirty="0">
              <a:latin typeface="Arial" panose="020B0604020202020204" pitchFamily="34" charset="0"/>
              <a:cs typeface="Arial" panose="020B0604020202020204" pitchFamily="34" charset="0"/>
            </a:endParaRPr>
          </a:p>
        </p:txBody>
      </p:sp>
      <p:sp>
        <p:nvSpPr>
          <p:cNvPr id="5" name="标题 1"/>
          <p:cNvSpPr>
            <a:spLocks noGrp="1"/>
          </p:cNvSpPr>
          <p:nvPr>
            <p:ph type="title"/>
          </p:nvPr>
        </p:nvSpPr>
        <p:spPr>
          <a:xfrm>
            <a:off x="535706" y="272765"/>
            <a:ext cx="11049000" cy="1325563"/>
          </a:xfrm>
        </p:spPr>
        <p:txBody>
          <a:bodyPr>
            <a:normAutofit/>
          </a:bodyPr>
          <a:lstStyle/>
          <a:p>
            <a:pPr algn="ctr"/>
            <a:r>
              <a:rPr lang="en-US" altLang="zh-CN" sz="4000" b="1" dirty="0" smtClean="0">
                <a:latin typeface="Calibri Light" panose="020F0302020204030204" pitchFamily="34" charset="0"/>
                <a:cs typeface="Calibri Light" panose="020F0302020204030204" pitchFamily="34" charset="0"/>
              </a:rPr>
              <a:t>Optimizations of concurrent </a:t>
            </a:r>
            <a:r>
              <a:rPr lang="en-US" altLang="zh-CN" sz="4000" b="1" dirty="0" err="1" smtClean="0">
                <a:latin typeface="Calibri Light" panose="020F0302020204030204" pitchFamily="34" charset="0"/>
                <a:cs typeface="Calibri Light" panose="020F0302020204030204" pitchFamily="34" charset="0"/>
              </a:rPr>
              <a:t>prog</a:t>
            </a:r>
            <a:r>
              <a:rPr lang="en-US" altLang="zh-CN" sz="4000" b="1" dirty="0" smtClean="0">
                <a:latin typeface="Calibri Light" panose="020F0302020204030204" pitchFamily="34" charset="0"/>
                <a:cs typeface="Calibri Light" panose="020F0302020204030204" pitchFamily="34" charset="0"/>
              </a:rPr>
              <a:t>. are </a:t>
            </a:r>
            <a:r>
              <a:rPr lang="en-US" altLang="zh-CN" sz="4000" b="1" i="1" dirty="0" smtClean="0">
                <a:solidFill>
                  <a:srgbClr val="C00000"/>
                </a:solidFill>
                <a:latin typeface="Calibri Light" panose="020F0302020204030204" pitchFamily="34" charset="0"/>
                <a:cs typeface="Calibri Light" panose="020F0302020204030204" pitchFamily="34" charset="0"/>
              </a:rPr>
              <a:t>error-prone</a:t>
            </a:r>
            <a:endParaRPr lang="zh-CN" altLang="en-US" sz="4000" b="1" dirty="0">
              <a:latin typeface="Calibri Light" panose="020F0302020204030204" pitchFamily="34" charset="0"/>
              <a:cs typeface="Calibri Light" panose="020F0302020204030204" pitchFamily="34" charset="0"/>
            </a:endParaRPr>
          </a:p>
        </p:txBody>
      </p:sp>
      <p:sp>
        <p:nvSpPr>
          <p:cNvPr id="6" name="矩形 5"/>
          <p:cNvSpPr/>
          <p:nvPr/>
        </p:nvSpPr>
        <p:spPr>
          <a:xfrm>
            <a:off x="750379" y="1378636"/>
            <a:ext cx="10970566" cy="523220"/>
          </a:xfrm>
          <a:prstGeom prst="rect">
            <a:avLst/>
          </a:prstGeom>
        </p:spPr>
        <p:txBody>
          <a:bodyPr wrap="square">
            <a:spAutoFit/>
          </a:bodyPr>
          <a:lstStyle/>
          <a:p>
            <a:pPr>
              <a:spcBef>
                <a:spcPts val="600"/>
              </a:spcBef>
            </a:pPr>
            <a:r>
              <a:rPr lang="en-US" altLang="zh-CN" sz="2800" dirty="0" smtClean="0">
                <a:latin typeface="Calibri" panose="020F0502020204030204" pitchFamily="34" charset="0"/>
                <a:cs typeface="Calibri" panose="020F0502020204030204" pitchFamily="34" charset="0"/>
              </a:rPr>
              <a:t>Those sound for sequential programs</a:t>
            </a:r>
            <a:r>
              <a:rPr lang="en-US" altLang="zh-CN" sz="2800" dirty="0">
                <a:latin typeface="Calibri" panose="020F0502020204030204" pitchFamily="34" charset="0"/>
                <a:cs typeface="Calibri" panose="020F0502020204030204" pitchFamily="34" charset="0"/>
              </a:rPr>
              <a:t> </a:t>
            </a:r>
            <a:r>
              <a:rPr lang="en-US" altLang="zh-CN" sz="2800" dirty="0" smtClean="0">
                <a:latin typeface="Calibri" panose="020F0502020204030204" pitchFamily="34" charset="0"/>
                <a:cs typeface="Calibri" panose="020F0502020204030204" pitchFamily="34" charset="0"/>
              </a:rPr>
              <a:t>may be </a:t>
            </a:r>
            <a:r>
              <a:rPr lang="en-US" altLang="zh-CN" sz="2800" b="1" dirty="0" smtClean="0">
                <a:solidFill>
                  <a:srgbClr val="C00000"/>
                </a:solidFill>
                <a:latin typeface="Calibri" panose="020F0502020204030204" pitchFamily="34" charset="0"/>
                <a:cs typeface="Calibri" panose="020F0502020204030204" pitchFamily="34" charset="0"/>
              </a:rPr>
              <a:t>unsound</a:t>
            </a:r>
            <a:r>
              <a:rPr lang="en-US" altLang="zh-CN" sz="2800" dirty="0" smtClean="0">
                <a:latin typeface="Calibri" panose="020F0502020204030204" pitchFamily="34" charset="0"/>
                <a:cs typeface="Calibri" panose="020F0502020204030204" pitchFamily="34" charset="0"/>
              </a:rPr>
              <a:t> with concurrency</a:t>
            </a:r>
            <a:r>
              <a:rPr lang="en-US" altLang="zh-CN" sz="2800" b="1" dirty="0" smtClean="0">
                <a:latin typeface="Calibri" panose="020F0502020204030204" pitchFamily="34" charset="0"/>
                <a:cs typeface="Calibri" panose="020F0502020204030204" pitchFamily="34" charset="0"/>
              </a:rPr>
              <a:t> </a:t>
            </a:r>
            <a:endParaRPr lang="zh-CN" altLang="en-US" sz="2800" dirty="0">
              <a:latin typeface="Calibri" panose="020F0502020204030204" pitchFamily="34" charset="0"/>
              <a:cs typeface="Calibri" panose="020F0502020204030204" pitchFamily="34" charset="0"/>
            </a:endParaRPr>
          </a:p>
        </p:txBody>
      </p:sp>
      <p:grpSp>
        <p:nvGrpSpPr>
          <p:cNvPr id="7" name="组合 6"/>
          <p:cNvGrpSpPr/>
          <p:nvPr/>
        </p:nvGrpSpPr>
        <p:grpSpPr>
          <a:xfrm>
            <a:off x="1495683" y="2438951"/>
            <a:ext cx="2012089" cy="1420214"/>
            <a:chOff x="1495683" y="2438951"/>
            <a:chExt cx="2012089" cy="1420214"/>
          </a:xfrm>
        </p:grpSpPr>
        <p:sp>
          <p:nvSpPr>
            <p:cNvPr id="8" name="矩形 7"/>
            <p:cNvSpPr/>
            <p:nvPr/>
          </p:nvSpPr>
          <p:spPr>
            <a:xfrm>
              <a:off x="1495683" y="2438951"/>
              <a:ext cx="2012089" cy="400110"/>
            </a:xfrm>
            <a:prstGeom prst="rect">
              <a:avLst/>
            </a:prstGeom>
          </p:spPr>
          <p:txBody>
            <a:bodyPr wrap="none">
              <a:spAutoFit/>
            </a:bodyPr>
            <a:lstStyle/>
            <a:p>
              <a:r>
                <a:rPr lang="en-US" altLang="zh-CN" sz="2000" dirty="0">
                  <a:latin typeface="Arial" panose="020B0604020202020204" pitchFamily="34" charset="0"/>
                  <a:cs typeface="Arial" panose="020B0604020202020204" pitchFamily="34" charset="0"/>
                </a:rPr>
                <a:t>while(x    &gt;</a:t>
              </a:r>
              <a:r>
                <a:rPr lang="en-US" altLang="zh-CN" sz="2000" dirty="0" smtClean="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10) </a:t>
              </a:r>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 name="矩形 8"/>
                <p:cNvSpPr/>
                <p:nvPr/>
              </p:nvSpPr>
              <p:spPr>
                <a:xfrm>
                  <a:off x="1790077" y="2823995"/>
                  <a:ext cx="801053" cy="400110"/>
                </a:xfrm>
                <a:prstGeom prst="rect">
                  <a:avLst/>
                </a:prstGeom>
                <a:solidFill>
                  <a:schemeClr val="accent4">
                    <a:lumMod val="40000"/>
                    <a:lumOff val="60000"/>
                  </a:schemeClr>
                </a:solidFill>
              </p:spPr>
              <p:txBody>
                <a:bodyPr wrap="none">
                  <a:spAutoFit/>
                </a:bodyPr>
                <a:lstStyle/>
                <a:p>
                  <a14:m>
                    <m:oMath xmlns:m="http://schemas.openxmlformats.org/officeDocument/2006/math">
                      <m:r>
                        <a:rPr lang="en-US" altLang="zh-CN" sz="2000" b="0" i="1" smtClean="0">
                          <a:latin typeface="Cambria Math" panose="02040503050406030204" pitchFamily="18" charset="0"/>
                          <a:cs typeface="Arial" panose="020B0604020202020204" pitchFamily="34" charset="0"/>
                        </a:rPr>
                        <m:t>𝑟</m:t>
                      </m:r>
                    </m:oMath>
                  </a14:m>
                  <a:r>
                    <a:rPr lang="en-US" altLang="zh-CN" sz="2000" dirty="0" smtClean="0">
                      <a:latin typeface="Arial" panose="020B0604020202020204" pitchFamily="34" charset="0"/>
                      <a:cs typeface="Arial" panose="020B0604020202020204" pitchFamily="34" charset="0"/>
                    </a:rPr>
                    <a:t> = y;</a:t>
                  </a:r>
                  <a:endParaRPr lang="zh-CN" altLang="en-US" sz="2000" dirty="0">
                    <a:latin typeface="Arial" panose="020B0604020202020204" pitchFamily="34" charset="0"/>
                    <a:cs typeface="Arial" panose="020B0604020202020204" pitchFamily="34"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1790077" y="2823995"/>
                  <a:ext cx="801053" cy="400110"/>
                </a:xfrm>
                <a:prstGeom prst="rect">
                  <a:avLst/>
                </a:prstGeom>
                <a:blipFill>
                  <a:blip r:embed="rId4"/>
                  <a:stretch>
                    <a:fillRect t="-6061" r="-7634" b="-27273"/>
                  </a:stretch>
                </a:blipFill>
              </p:spPr>
              <p:txBody>
                <a:bodyPr/>
                <a:lstStyle/>
                <a:p>
                  <a:r>
                    <a:rPr lang="zh-CN" altLang="en-US">
                      <a:noFill/>
                    </a:rPr>
                    <a:t> </a:t>
                  </a:r>
                </a:p>
              </p:txBody>
            </p:sp>
          </mc:Fallback>
        </mc:AlternateContent>
        <p:sp>
          <p:nvSpPr>
            <p:cNvPr id="10" name="矩形 9"/>
            <p:cNvSpPr/>
            <p:nvPr/>
          </p:nvSpPr>
          <p:spPr>
            <a:xfrm>
              <a:off x="1520451" y="3104672"/>
              <a:ext cx="269626" cy="400110"/>
            </a:xfrm>
            <a:prstGeom prst="rect">
              <a:avLst/>
            </a:prstGeom>
          </p:spPr>
          <p:txBody>
            <a:bodyPr wrap="none">
              <a:spAutoFit/>
            </a:bodyPr>
            <a:lstStyle/>
            <a:p>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 name="矩形 10"/>
                <p:cNvSpPr/>
                <p:nvPr/>
              </p:nvSpPr>
              <p:spPr>
                <a:xfrm>
                  <a:off x="1520451" y="3459055"/>
                  <a:ext cx="1051122" cy="400110"/>
                </a:xfrm>
                <a:prstGeom prst="rect">
                  <a:avLst/>
                </a:prstGeom>
              </p:spPr>
              <p:txBody>
                <a:bodyPr wrap="none">
                  <a:spAutoFit/>
                </a:bodyPr>
                <a:lstStyle/>
                <a:p>
                  <a:r>
                    <a:rPr lang="en-US" altLang="zh-CN" sz="2000" dirty="0">
                      <a:latin typeface="Arial" panose="020B0604020202020204" pitchFamily="34" charset="0"/>
                      <a:cs typeface="Arial" panose="020B0604020202020204" pitchFamily="34" charset="0"/>
                    </a:rPr>
                    <a:t>p</a:t>
                  </a:r>
                  <a:r>
                    <a:rPr lang="en-US" altLang="zh-CN" sz="2000" dirty="0" smtClean="0">
                      <a:latin typeface="Arial" panose="020B0604020202020204" pitchFamily="34" charset="0"/>
                      <a:cs typeface="Arial" panose="020B0604020202020204" pitchFamily="34" charset="0"/>
                    </a:rPr>
                    <a:t>rint(</a:t>
                  </a:r>
                  <a14:m>
                    <m:oMath xmlns:m="http://schemas.openxmlformats.org/officeDocument/2006/math">
                      <m:r>
                        <a:rPr lang="en-US" altLang="zh-CN" sz="2000" b="0" i="1" smtClean="0">
                          <a:latin typeface="Cambria Math" panose="02040503050406030204" pitchFamily="18" charset="0"/>
                          <a:cs typeface="Arial" panose="020B0604020202020204" pitchFamily="34" charset="0"/>
                        </a:rPr>
                        <m:t>𝑟</m:t>
                      </m:r>
                    </m:oMath>
                  </a14:m>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Choice>
          <mc:Fallback xmlns="">
            <p:sp>
              <p:nvSpPr>
                <p:cNvPr id="11" name="矩形 10"/>
                <p:cNvSpPr>
                  <a:spLocks noRot="1" noChangeAspect="1" noMove="1" noResize="1" noEditPoints="1" noAdjustHandles="1" noChangeArrowheads="1" noChangeShapeType="1" noTextEdit="1"/>
                </p:cNvSpPr>
                <p:nvPr/>
              </p:nvSpPr>
              <p:spPr>
                <a:xfrm>
                  <a:off x="1520451" y="3459055"/>
                  <a:ext cx="1051122" cy="400110"/>
                </a:xfrm>
                <a:prstGeom prst="rect">
                  <a:avLst/>
                </a:prstGeom>
                <a:blipFill>
                  <a:blip r:embed="rId5"/>
                  <a:stretch>
                    <a:fillRect l="-5780" t="-6061" r="-6358" b="-27273"/>
                  </a:stretch>
                </a:blipFill>
              </p:spPr>
              <p:txBody>
                <a:bodyPr/>
                <a:lstStyle/>
                <a:p>
                  <a:r>
                    <a:rPr lang="zh-CN" altLang="en-US">
                      <a:noFill/>
                    </a:rPr>
                    <a:t> </a:t>
                  </a:r>
                </a:p>
              </p:txBody>
            </p:sp>
          </mc:Fallback>
        </mc:AlternateContent>
        <p:sp>
          <p:nvSpPr>
            <p:cNvPr id="12" name="文本框 11"/>
            <p:cNvSpPr txBox="1"/>
            <p:nvPr/>
          </p:nvSpPr>
          <p:spPr>
            <a:xfrm>
              <a:off x="2290853" y="2497437"/>
              <a:ext cx="421747" cy="338554"/>
            </a:xfrm>
            <a:prstGeom prst="rect">
              <a:avLst/>
            </a:prstGeom>
            <a:noFill/>
          </p:spPr>
          <p:txBody>
            <a:bodyPr wrap="square" rtlCol="0">
              <a:spAutoFit/>
            </a:bodyPr>
            <a:lstStyle/>
            <a:p>
              <a:r>
                <a:rPr lang="en-US" altLang="zh-CN" sz="1600" b="1" dirty="0" err="1">
                  <a:solidFill>
                    <a:srgbClr val="FF0000"/>
                  </a:solidFill>
                </a:rPr>
                <a:t>rlx</a:t>
              </a:r>
              <a:r>
                <a:rPr lang="en-US" altLang="zh-CN" sz="1600" b="1" dirty="0" smtClean="0">
                  <a:solidFill>
                    <a:srgbClr val="FF0000"/>
                  </a:solidFill>
                </a:rPr>
                <a:t> </a:t>
              </a:r>
              <a:endParaRPr lang="zh-CN" altLang="en-US" sz="1600" b="1" dirty="0">
                <a:solidFill>
                  <a:srgbClr val="FF0000"/>
                </a:solidFill>
              </a:endParaRPr>
            </a:p>
          </p:txBody>
        </p:sp>
      </p:grpSp>
      <p:sp>
        <p:nvSpPr>
          <p:cNvPr id="13" name="矩形 12"/>
          <p:cNvSpPr/>
          <p:nvPr/>
        </p:nvSpPr>
        <p:spPr>
          <a:xfrm>
            <a:off x="2529434" y="2852959"/>
            <a:ext cx="2000701" cy="369332"/>
          </a:xfrm>
          <a:prstGeom prst="rect">
            <a:avLst/>
          </a:prstGeom>
        </p:spPr>
        <p:txBody>
          <a:bodyPr wrap="square">
            <a:spAutoFit/>
          </a:bodyPr>
          <a:lstStyle/>
          <a:p>
            <a:r>
              <a:rPr lang="en-US" altLang="zh-CN" b="1" dirty="0" smtClean="0">
                <a:solidFill>
                  <a:srgbClr val="0000FF"/>
                </a:solidFill>
              </a:rPr>
              <a:t>(* </a:t>
            </a:r>
            <a:r>
              <a:rPr lang="en-US" altLang="zh-CN" b="1" dirty="0" smtClean="0">
                <a:solidFill>
                  <a:srgbClr val="0000FF"/>
                </a:solidFill>
                <a:latin typeface="Calibri" panose="020F0502020204030204" pitchFamily="34" charset="0"/>
                <a:cs typeface="Calibri" panose="020F0502020204030204" pitchFamily="34" charset="0"/>
              </a:rPr>
              <a:t>Loop invariant </a:t>
            </a:r>
            <a:r>
              <a:rPr lang="zh-CN" altLang="en-US" b="1" dirty="0" smtClean="0">
                <a:solidFill>
                  <a:srgbClr val="0000FF"/>
                </a:solidFill>
              </a:rPr>
              <a:t>*</a:t>
            </a:r>
            <a:r>
              <a:rPr lang="en-US" altLang="zh-CN" b="1" dirty="0" smtClean="0">
                <a:solidFill>
                  <a:srgbClr val="0000FF"/>
                </a:solidFill>
              </a:rPr>
              <a:t>)</a:t>
            </a:r>
            <a:endParaRPr lang="zh-CN" altLang="en-US" dirty="0">
              <a:solidFill>
                <a:srgbClr val="0000FF"/>
              </a:solidFill>
            </a:endParaRPr>
          </a:p>
        </p:txBody>
      </p:sp>
      <p:sp>
        <p:nvSpPr>
          <p:cNvPr id="14" name="圆角矩形标注 13"/>
          <p:cNvSpPr/>
          <p:nvPr/>
        </p:nvSpPr>
        <p:spPr>
          <a:xfrm>
            <a:off x="2853740" y="3836232"/>
            <a:ext cx="1956385" cy="744758"/>
          </a:xfrm>
          <a:prstGeom prst="wedgeRoundRectCallout">
            <a:avLst>
              <a:gd name="adj1" fmla="val -73334"/>
              <a:gd name="adj2" fmla="val -138481"/>
              <a:gd name="adj3" fmla="val 16667"/>
            </a:avLst>
          </a:prstGeom>
          <a:solidFill>
            <a:schemeClr val="bg2">
              <a:lumMod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solidFill>
                  <a:schemeClr val="tx1"/>
                </a:solidFill>
                <a:latin typeface="Calibri" panose="020F0502020204030204" pitchFamily="34" charset="0"/>
                <a:cs typeface="Calibri" panose="020F0502020204030204" pitchFamily="34" charset="0"/>
              </a:rPr>
              <a:t>Never be written in the loop</a:t>
            </a:r>
            <a:endParaRPr lang="zh-CN" altLang="en-US" dirty="0">
              <a:solidFill>
                <a:schemeClr val="tx1"/>
              </a:solidFill>
              <a:latin typeface="Calibri" panose="020F0502020204030204" pitchFamily="34" charset="0"/>
              <a:cs typeface="Calibri" panose="020F0502020204030204" pitchFamily="34" charset="0"/>
            </a:endParaRPr>
          </a:p>
        </p:txBody>
      </p:sp>
      <p:grpSp>
        <p:nvGrpSpPr>
          <p:cNvPr id="15" name="组合 14"/>
          <p:cNvGrpSpPr/>
          <p:nvPr/>
        </p:nvGrpSpPr>
        <p:grpSpPr>
          <a:xfrm>
            <a:off x="5939753" y="2775030"/>
            <a:ext cx="869861" cy="487359"/>
            <a:chOff x="6548581" y="4209179"/>
            <a:chExt cx="869861" cy="487359"/>
          </a:xfrm>
        </p:grpSpPr>
        <p:sp>
          <p:nvSpPr>
            <p:cNvPr id="16" name="右箭头 15"/>
            <p:cNvSpPr/>
            <p:nvPr/>
          </p:nvSpPr>
          <p:spPr>
            <a:xfrm>
              <a:off x="6548581" y="4492384"/>
              <a:ext cx="869861" cy="2041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6595866" y="4209179"/>
              <a:ext cx="792421" cy="369332"/>
            </a:xfrm>
            <a:prstGeom prst="rect">
              <a:avLst/>
            </a:prstGeom>
            <a:noFill/>
          </p:spPr>
          <p:txBody>
            <a:bodyPr wrap="square" rtlCol="0">
              <a:spAutoFit/>
            </a:bodyPr>
            <a:lstStyle/>
            <a:p>
              <a:r>
                <a:rPr lang="en-US" altLang="zh-CN" dirty="0" smtClean="0"/>
                <a:t>LICM</a:t>
              </a:r>
              <a:endParaRPr lang="zh-CN" altLang="en-US" dirty="0"/>
            </a:p>
          </p:txBody>
        </p:sp>
      </p:grpSp>
      <p:grpSp>
        <p:nvGrpSpPr>
          <p:cNvPr id="18" name="组合 17"/>
          <p:cNvGrpSpPr/>
          <p:nvPr/>
        </p:nvGrpSpPr>
        <p:grpSpPr>
          <a:xfrm>
            <a:off x="7307863" y="2171001"/>
            <a:ext cx="2012089" cy="1843833"/>
            <a:chOff x="7307863" y="2171001"/>
            <a:chExt cx="2012089" cy="1843833"/>
          </a:xfrm>
        </p:grpSpPr>
        <p:grpSp>
          <p:nvGrpSpPr>
            <p:cNvPr id="19" name="组合 18"/>
            <p:cNvGrpSpPr/>
            <p:nvPr/>
          </p:nvGrpSpPr>
          <p:grpSpPr>
            <a:xfrm>
              <a:off x="7307863" y="2594620"/>
              <a:ext cx="2012089" cy="1420214"/>
              <a:chOff x="1495683" y="2438951"/>
              <a:chExt cx="2012089" cy="1420214"/>
            </a:xfrm>
          </p:grpSpPr>
          <p:sp>
            <p:nvSpPr>
              <p:cNvPr id="21" name="矩形 20"/>
              <p:cNvSpPr/>
              <p:nvPr/>
            </p:nvSpPr>
            <p:spPr>
              <a:xfrm>
                <a:off x="1495683" y="2438951"/>
                <a:ext cx="2012089" cy="400110"/>
              </a:xfrm>
              <a:prstGeom prst="rect">
                <a:avLst/>
              </a:prstGeom>
            </p:spPr>
            <p:txBody>
              <a:bodyPr wrap="none">
                <a:spAutoFit/>
              </a:bodyPr>
              <a:lstStyle/>
              <a:p>
                <a:r>
                  <a:rPr lang="en-US" altLang="zh-CN" sz="2000" dirty="0">
                    <a:latin typeface="Arial" panose="020B0604020202020204" pitchFamily="34" charset="0"/>
                    <a:cs typeface="Arial" panose="020B0604020202020204" pitchFamily="34" charset="0"/>
                  </a:rPr>
                  <a:t>while(x    &gt;</a:t>
                </a:r>
                <a:r>
                  <a:rPr lang="en-US" altLang="zh-CN" sz="2000" dirty="0" smtClean="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10) </a:t>
                </a:r>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2" name="矩形 21"/>
                  <p:cNvSpPr/>
                  <p:nvPr/>
                </p:nvSpPr>
                <p:spPr>
                  <a:xfrm>
                    <a:off x="1790077" y="2823995"/>
                    <a:ext cx="860364" cy="400110"/>
                  </a:xfrm>
                  <a:prstGeom prst="rect">
                    <a:avLst/>
                  </a:prstGeom>
                  <a:noFill/>
                </p:spPr>
                <p:txBody>
                  <a:bodyPr wrap="none">
                    <a:spAutoFit/>
                  </a:bodyPr>
                  <a:lstStyle/>
                  <a:p>
                    <a14:m>
                      <m:oMath xmlns:m="http://schemas.openxmlformats.org/officeDocument/2006/math">
                        <m:r>
                          <a:rPr lang="en-US" altLang="zh-CN" sz="2000" b="0" i="1" smtClean="0">
                            <a:latin typeface="Cambria Math" panose="02040503050406030204" pitchFamily="18" charset="0"/>
                            <a:cs typeface="Arial" panose="020B0604020202020204" pitchFamily="34" charset="0"/>
                          </a:rPr>
                          <m:t>𝑟</m:t>
                        </m:r>
                      </m:oMath>
                    </a14:m>
                    <a:r>
                      <a:rPr lang="en-US" altLang="zh-CN" sz="2000" dirty="0" smtClean="0">
                        <a:latin typeface="Arial" panose="020B0604020202020204" pitchFamily="34" charset="0"/>
                        <a:cs typeface="Arial" panose="020B0604020202020204" pitchFamily="34" charset="0"/>
                      </a:rPr>
                      <a:t> = </a:t>
                    </a:r>
                    <a14:m>
                      <m:oMath xmlns:m="http://schemas.openxmlformats.org/officeDocument/2006/math">
                        <m:r>
                          <a:rPr lang="en-US" altLang="zh-CN" sz="2000" i="1">
                            <a:latin typeface="Cambria Math" panose="02040503050406030204" pitchFamily="18" charset="0"/>
                            <a:cs typeface="Arial" panose="020B0604020202020204" pitchFamily="34" charset="0"/>
                          </a:rPr>
                          <m:t>𝑟</m:t>
                        </m:r>
                        <m:r>
                          <a:rPr lang="en-US" altLang="zh-CN" sz="2000" i="1">
                            <a:latin typeface="Cambria Math" panose="02040503050406030204" pitchFamily="18" charset="0"/>
                            <a:cs typeface="Arial" panose="020B0604020202020204" pitchFamily="34" charset="0"/>
                          </a:rPr>
                          <m:t>′</m:t>
                        </m:r>
                      </m:oMath>
                    </a14:m>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Choice>
            <mc:Fallback xmlns="">
              <p:sp>
                <p:nvSpPr>
                  <p:cNvPr id="22" name="矩形 21"/>
                  <p:cNvSpPr>
                    <a:spLocks noRot="1" noChangeAspect="1" noMove="1" noResize="1" noEditPoints="1" noAdjustHandles="1" noChangeArrowheads="1" noChangeShapeType="1" noTextEdit="1"/>
                  </p:cNvSpPr>
                  <p:nvPr/>
                </p:nvSpPr>
                <p:spPr>
                  <a:xfrm>
                    <a:off x="1790077" y="2823995"/>
                    <a:ext cx="860364" cy="400110"/>
                  </a:xfrm>
                  <a:prstGeom prst="rect">
                    <a:avLst/>
                  </a:prstGeom>
                  <a:blipFill>
                    <a:blip r:embed="rId6"/>
                    <a:stretch>
                      <a:fillRect t="-7692" r="-7092" b="-29231"/>
                    </a:stretch>
                  </a:blipFill>
                </p:spPr>
                <p:txBody>
                  <a:bodyPr/>
                  <a:lstStyle/>
                  <a:p>
                    <a:r>
                      <a:rPr lang="zh-CN" altLang="en-US">
                        <a:noFill/>
                      </a:rPr>
                      <a:t> </a:t>
                    </a:r>
                  </a:p>
                </p:txBody>
              </p:sp>
            </mc:Fallback>
          </mc:AlternateContent>
          <p:sp>
            <p:nvSpPr>
              <p:cNvPr id="23" name="矩形 22"/>
              <p:cNvSpPr/>
              <p:nvPr/>
            </p:nvSpPr>
            <p:spPr>
              <a:xfrm>
                <a:off x="1520451" y="3104672"/>
                <a:ext cx="269626" cy="400110"/>
              </a:xfrm>
              <a:prstGeom prst="rect">
                <a:avLst/>
              </a:prstGeom>
            </p:spPr>
            <p:txBody>
              <a:bodyPr wrap="none">
                <a:spAutoFit/>
              </a:bodyPr>
              <a:lstStyle/>
              <a:p>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4" name="矩形 23"/>
                  <p:cNvSpPr/>
                  <p:nvPr/>
                </p:nvSpPr>
                <p:spPr>
                  <a:xfrm>
                    <a:off x="1520451" y="3459055"/>
                    <a:ext cx="1051122" cy="400110"/>
                  </a:xfrm>
                  <a:prstGeom prst="rect">
                    <a:avLst/>
                  </a:prstGeom>
                </p:spPr>
                <p:txBody>
                  <a:bodyPr wrap="none">
                    <a:spAutoFit/>
                  </a:bodyPr>
                  <a:lstStyle/>
                  <a:p>
                    <a:r>
                      <a:rPr lang="en-US" altLang="zh-CN" sz="2000" dirty="0">
                        <a:latin typeface="Arial" panose="020B0604020202020204" pitchFamily="34" charset="0"/>
                        <a:cs typeface="Arial" panose="020B0604020202020204" pitchFamily="34" charset="0"/>
                      </a:rPr>
                      <a:t>p</a:t>
                    </a:r>
                    <a:r>
                      <a:rPr lang="en-US" altLang="zh-CN" sz="2000" dirty="0" smtClean="0">
                        <a:latin typeface="Arial" panose="020B0604020202020204" pitchFamily="34" charset="0"/>
                        <a:cs typeface="Arial" panose="020B0604020202020204" pitchFamily="34" charset="0"/>
                      </a:rPr>
                      <a:t>rint(</a:t>
                    </a:r>
                    <a14:m>
                      <m:oMath xmlns:m="http://schemas.openxmlformats.org/officeDocument/2006/math">
                        <m:r>
                          <a:rPr lang="en-US" altLang="zh-CN" sz="2000" b="0" i="1" smtClean="0">
                            <a:latin typeface="Cambria Math" panose="02040503050406030204" pitchFamily="18" charset="0"/>
                            <a:cs typeface="Arial" panose="020B0604020202020204" pitchFamily="34" charset="0"/>
                          </a:rPr>
                          <m:t>𝑟</m:t>
                        </m:r>
                      </m:oMath>
                    </a14:m>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Choice>
            <mc:Fallback xmlns="">
              <p:sp>
                <p:nvSpPr>
                  <p:cNvPr id="24" name="矩形 23"/>
                  <p:cNvSpPr>
                    <a:spLocks noRot="1" noChangeAspect="1" noMove="1" noResize="1" noEditPoints="1" noAdjustHandles="1" noChangeArrowheads="1" noChangeShapeType="1" noTextEdit="1"/>
                  </p:cNvSpPr>
                  <p:nvPr/>
                </p:nvSpPr>
                <p:spPr>
                  <a:xfrm>
                    <a:off x="1520451" y="3459055"/>
                    <a:ext cx="1051122" cy="400110"/>
                  </a:xfrm>
                  <a:prstGeom prst="rect">
                    <a:avLst/>
                  </a:prstGeom>
                  <a:blipFill>
                    <a:blip r:embed="rId7"/>
                    <a:stretch>
                      <a:fillRect l="-6395" t="-7576" r="-6395" b="-27273"/>
                    </a:stretch>
                  </a:blipFill>
                </p:spPr>
                <p:txBody>
                  <a:bodyPr/>
                  <a:lstStyle/>
                  <a:p>
                    <a:r>
                      <a:rPr lang="zh-CN" altLang="en-US">
                        <a:noFill/>
                      </a:rPr>
                      <a:t> </a:t>
                    </a:r>
                  </a:p>
                </p:txBody>
              </p:sp>
            </mc:Fallback>
          </mc:AlternateContent>
          <p:sp>
            <p:nvSpPr>
              <p:cNvPr id="25" name="文本框 24"/>
              <p:cNvSpPr txBox="1"/>
              <p:nvPr/>
            </p:nvSpPr>
            <p:spPr>
              <a:xfrm>
                <a:off x="2290853" y="2497437"/>
                <a:ext cx="421747" cy="338554"/>
              </a:xfrm>
              <a:prstGeom prst="rect">
                <a:avLst/>
              </a:prstGeom>
              <a:noFill/>
            </p:spPr>
            <p:txBody>
              <a:bodyPr wrap="square" rtlCol="0">
                <a:spAutoFit/>
              </a:bodyPr>
              <a:lstStyle/>
              <a:p>
                <a:r>
                  <a:rPr lang="en-US" altLang="zh-CN" sz="1600" b="1" dirty="0" err="1">
                    <a:solidFill>
                      <a:srgbClr val="FF0000"/>
                    </a:solidFill>
                  </a:rPr>
                  <a:t>rlx</a:t>
                </a:r>
                <a:r>
                  <a:rPr lang="en-US" altLang="zh-CN" sz="1600" b="1" dirty="0" smtClean="0">
                    <a:solidFill>
                      <a:srgbClr val="FF0000"/>
                    </a:solidFill>
                  </a:rPr>
                  <a:t> </a:t>
                </a:r>
                <a:endParaRPr lang="zh-CN" altLang="en-US" sz="1600" b="1" dirty="0">
                  <a:solidFill>
                    <a:srgbClr val="FF0000"/>
                  </a:solidFill>
                </a:endParaRPr>
              </a:p>
            </p:txBody>
          </p:sp>
        </p:grpSp>
        <mc:AlternateContent xmlns:mc="http://schemas.openxmlformats.org/markup-compatibility/2006" xmlns:a14="http://schemas.microsoft.com/office/drawing/2010/main">
          <mc:Choice Requires="a14">
            <p:sp>
              <p:nvSpPr>
                <p:cNvPr id="20" name="矩形 19"/>
                <p:cNvSpPr/>
                <p:nvPr/>
              </p:nvSpPr>
              <p:spPr>
                <a:xfrm>
                  <a:off x="7332631" y="2171001"/>
                  <a:ext cx="861133" cy="400110"/>
                </a:xfrm>
                <a:prstGeom prst="rect">
                  <a:avLst/>
                </a:prstGeom>
                <a:solidFill>
                  <a:schemeClr val="accent4">
                    <a:lumMod val="40000"/>
                    <a:lumOff val="60000"/>
                  </a:schemeClr>
                </a:solidFill>
              </p:spPr>
              <p:txBody>
                <a:bodyPr wrap="none">
                  <a:spAutoFit/>
                </a:bodyPr>
                <a:lstStyle/>
                <a:p>
                  <a14:m>
                    <m:oMath xmlns:m="http://schemas.openxmlformats.org/officeDocument/2006/math">
                      <m:r>
                        <a:rPr lang="en-US" altLang="zh-CN" sz="2000" b="0" i="1" smtClean="0">
                          <a:latin typeface="Cambria Math" panose="02040503050406030204" pitchFamily="18" charset="0"/>
                          <a:cs typeface="Arial" panose="020B0604020202020204" pitchFamily="34" charset="0"/>
                        </a:rPr>
                        <m:t>𝑟</m:t>
                      </m:r>
                      <m:r>
                        <a:rPr lang="en-US" altLang="zh-CN" sz="2000" b="0" i="1" smtClean="0">
                          <a:latin typeface="Cambria Math" panose="02040503050406030204" pitchFamily="18" charset="0"/>
                          <a:cs typeface="Arial" panose="020B0604020202020204" pitchFamily="34" charset="0"/>
                        </a:rPr>
                        <m:t>′</m:t>
                      </m:r>
                    </m:oMath>
                  </a14:m>
                  <a:r>
                    <a:rPr lang="en-US" altLang="zh-CN" sz="2000" dirty="0" smtClean="0">
                      <a:latin typeface="Arial" panose="020B0604020202020204" pitchFamily="34" charset="0"/>
                      <a:cs typeface="Arial" panose="020B0604020202020204" pitchFamily="34" charset="0"/>
                    </a:rPr>
                    <a:t> = y;</a:t>
                  </a:r>
                  <a:endParaRPr lang="zh-CN" altLang="en-US" sz="2000" dirty="0">
                    <a:latin typeface="Arial" panose="020B0604020202020204" pitchFamily="34" charset="0"/>
                    <a:cs typeface="Arial" panose="020B0604020202020204" pitchFamily="34" charset="0"/>
                  </a:endParaRPr>
                </a:p>
              </p:txBody>
            </p:sp>
          </mc:Choice>
          <mc:Fallback xmlns="">
            <p:sp>
              <p:nvSpPr>
                <p:cNvPr id="20" name="矩形 19"/>
                <p:cNvSpPr>
                  <a:spLocks noRot="1" noChangeAspect="1" noMove="1" noResize="1" noEditPoints="1" noAdjustHandles="1" noChangeArrowheads="1" noChangeShapeType="1" noTextEdit="1"/>
                </p:cNvSpPr>
                <p:nvPr/>
              </p:nvSpPr>
              <p:spPr>
                <a:xfrm>
                  <a:off x="7332631" y="2171001"/>
                  <a:ext cx="861133" cy="400110"/>
                </a:xfrm>
                <a:prstGeom prst="rect">
                  <a:avLst/>
                </a:prstGeom>
                <a:blipFill>
                  <a:blip r:embed="rId8"/>
                  <a:stretch>
                    <a:fillRect l="-1418" t="-6061" r="-6383" b="-27273"/>
                  </a:stretch>
                </a:blipFill>
              </p:spPr>
              <p:txBody>
                <a:bodyPr/>
                <a:lstStyle/>
                <a:p>
                  <a:r>
                    <a:rPr lang="zh-CN" altLang="en-US">
                      <a:noFill/>
                    </a:rPr>
                    <a:t> </a:t>
                  </a:r>
                </a:p>
              </p:txBody>
            </p:sp>
          </mc:Fallback>
        </mc:AlternateContent>
      </p:grpSp>
      <p:sp>
        <p:nvSpPr>
          <p:cNvPr id="26" name="圆角矩形标注 25"/>
          <p:cNvSpPr/>
          <p:nvPr/>
        </p:nvSpPr>
        <p:spPr>
          <a:xfrm>
            <a:off x="4401230" y="1921738"/>
            <a:ext cx="2408384" cy="711690"/>
          </a:xfrm>
          <a:prstGeom prst="wedgeRoundRectCallout">
            <a:avLst>
              <a:gd name="adj1" fmla="val 74523"/>
              <a:gd name="adj2" fmla="val 23826"/>
              <a:gd name="adj3" fmla="val 16667"/>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a:solidFill>
                  <a:schemeClr val="tx1"/>
                </a:solidFill>
                <a:latin typeface="Calibri" panose="020F0502020204030204" pitchFamily="34" charset="0"/>
                <a:cs typeface="Calibri" panose="020F0502020204030204" pitchFamily="34" charset="0"/>
              </a:rPr>
              <a:t>New</a:t>
            </a:r>
            <a:r>
              <a:rPr lang="en-US" altLang="zh-CN" dirty="0" smtClean="0">
                <a:solidFill>
                  <a:schemeClr val="tx1"/>
                </a:solidFill>
                <a:latin typeface="Calibri" panose="020F0502020204030204" pitchFamily="34" charset="0"/>
                <a:cs typeface="Calibri" panose="020F0502020204030204" pitchFamily="34" charset="0"/>
              </a:rPr>
              <a:t> register saving value of loop invariant</a:t>
            </a:r>
            <a:endParaRPr lang="zh-CN" altLang="en-US" dirty="0">
              <a:solidFill>
                <a:schemeClr val="tx1"/>
              </a:solidFill>
              <a:latin typeface="Calibri" panose="020F0502020204030204" pitchFamily="34" charset="0"/>
              <a:cs typeface="Calibri" panose="020F0502020204030204" pitchFamily="34" charset="0"/>
            </a:endParaRPr>
          </a:p>
        </p:txBody>
      </p:sp>
      <p:sp>
        <p:nvSpPr>
          <p:cNvPr id="27" name="矩形 26"/>
          <p:cNvSpPr/>
          <p:nvPr/>
        </p:nvSpPr>
        <p:spPr>
          <a:xfrm>
            <a:off x="890475" y="4744391"/>
            <a:ext cx="6129161" cy="523220"/>
          </a:xfrm>
          <a:prstGeom prst="rect">
            <a:avLst/>
          </a:prstGeom>
        </p:spPr>
        <p:txBody>
          <a:bodyPr wrap="square">
            <a:spAutoFit/>
          </a:bodyPr>
          <a:lstStyle/>
          <a:p>
            <a:r>
              <a:rPr lang="en-US" altLang="zh-CN" sz="2800" dirty="0" smtClean="0">
                <a:solidFill>
                  <a:srgbClr val="0000FF"/>
                </a:solidFill>
              </a:rPr>
              <a:t>LICM </a:t>
            </a:r>
            <a:r>
              <a:rPr lang="en-US" altLang="zh-CN" sz="2800" dirty="0" smtClean="0">
                <a:solidFill>
                  <a:srgbClr val="0000FF"/>
                </a:solidFill>
                <a:latin typeface="Calibri" panose="020F0502020204030204" pitchFamily="34" charset="0"/>
                <a:cs typeface="Calibri" panose="020F0502020204030204" pitchFamily="34" charset="0"/>
              </a:rPr>
              <a:t>is sound for sequential programs</a:t>
            </a:r>
            <a:endParaRPr lang="zh-CN" altLang="en-US" sz="2800" dirty="0">
              <a:solidFill>
                <a:srgbClr val="0000FF"/>
              </a:solidFill>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90320258"/>
      </p:ext>
    </p:extLst>
  </p:cSld>
  <p:clrMapOvr>
    <a:masterClrMapping/>
  </p:clrMapOvr>
  <mc:AlternateContent xmlns:mc="http://schemas.openxmlformats.org/markup-compatibility/2006" xmlns:p14="http://schemas.microsoft.com/office/powerpoint/2010/main">
    <mc:Choice Requires="p14">
      <p:transition spd="slow" p14:dur="2000" advTm="27517"/>
    </mc:Choice>
    <mc:Fallback xmlns="">
      <p:transition spd="slow" advTm="275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14" grpId="0" animBg="1"/>
      <p:bldP spid="26" grpId="0" animBg="1"/>
      <p:bldP spid="2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46545" y="272765"/>
            <a:ext cx="10631055"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Invariant Parameterized Thread-Local </a:t>
            </a:r>
            <a:r>
              <a:rPr lang="en-US" altLang="zh-CN" sz="4000" b="1" dirty="0">
                <a:latin typeface="Calibri Light" panose="020F0302020204030204" pitchFamily="34" charset="0"/>
                <a:cs typeface="Calibri Light" panose="020F0302020204030204" pitchFamily="34" charset="0"/>
              </a:rPr>
              <a:t>S</a:t>
            </a:r>
            <a:r>
              <a:rPr lang="en-US" altLang="zh-CN" sz="4000" b="1" dirty="0" smtClean="0">
                <a:latin typeface="Calibri Light" panose="020F0302020204030204" pitchFamily="34" charset="0"/>
                <a:cs typeface="Calibri Light" panose="020F0302020204030204" pitchFamily="34" charset="0"/>
              </a:rPr>
              <a:t>imulation</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p:grpSp>
        <p:nvGrpSpPr>
          <p:cNvPr id="5" name="组合 4"/>
          <p:cNvGrpSpPr/>
          <p:nvPr/>
        </p:nvGrpSpPr>
        <p:grpSpPr>
          <a:xfrm>
            <a:off x="720831" y="4391045"/>
            <a:ext cx="6027378" cy="2201824"/>
            <a:chOff x="720831" y="4391045"/>
            <a:chExt cx="6027378" cy="2201824"/>
          </a:xfrm>
        </p:grpSpPr>
        <p:grpSp>
          <p:nvGrpSpPr>
            <p:cNvPr id="6" name="组合 5"/>
            <p:cNvGrpSpPr/>
            <p:nvPr/>
          </p:nvGrpSpPr>
          <p:grpSpPr>
            <a:xfrm>
              <a:off x="720831" y="4391045"/>
              <a:ext cx="4402708" cy="2159337"/>
              <a:chOff x="720831" y="4391045"/>
              <a:chExt cx="4402708" cy="2159337"/>
            </a:xfrm>
          </p:grpSpPr>
          <p:grpSp>
            <p:nvGrpSpPr>
              <p:cNvPr id="16" name="组合 15"/>
              <p:cNvGrpSpPr/>
              <p:nvPr/>
            </p:nvGrpSpPr>
            <p:grpSpPr>
              <a:xfrm>
                <a:off x="720831" y="4584113"/>
                <a:ext cx="993765" cy="1966269"/>
                <a:chOff x="1062572" y="4192923"/>
                <a:chExt cx="993765" cy="1966269"/>
              </a:xfrm>
            </p:grpSpPr>
            <p:grpSp>
              <p:nvGrpSpPr>
                <p:cNvPr id="37" name="组合 36"/>
                <p:cNvGrpSpPr/>
                <p:nvPr/>
              </p:nvGrpSpPr>
              <p:grpSpPr>
                <a:xfrm>
                  <a:off x="1560688" y="4368804"/>
                  <a:ext cx="495649" cy="1625596"/>
                  <a:chOff x="1930128" y="4368804"/>
                  <a:chExt cx="495649" cy="1625596"/>
                </a:xfrm>
              </p:grpSpPr>
              <p:sp>
                <p:nvSpPr>
                  <p:cNvPr id="40" name="椭圆 39"/>
                  <p:cNvSpPr/>
                  <p:nvPr/>
                </p:nvSpPr>
                <p:spPr>
                  <a:xfrm>
                    <a:off x="1930400" y="4368804"/>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930400" y="586232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1930128" y="4500884"/>
                    <a:ext cx="495649" cy="1370672"/>
                    <a:chOff x="1930128" y="4500884"/>
                    <a:chExt cx="495649" cy="1370672"/>
                  </a:xfrm>
                </p:grpSpPr>
                <p:cxnSp>
                  <p:nvCxnSpPr>
                    <p:cNvPr id="43" name="直接连接符 42"/>
                    <p:cNvCxnSpPr>
                      <a:stCxn id="40" idx="4"/>
                    </p:cNvCxnSpPr>
                    <p:nvPr/>
                  </p:nvCxnSpPr>
                  <p:spPr>
                    <a:xfrm>
                      <a:off x="1996440" y="4500884"/>
                      <a:ext cx="0" cy="1370672"/>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矩形 43"/>
                        <p:cNvSpPr/>
                        <p:nvPr/>
                      </p:nvSpPr>
                      <p:spPr>
                        <a:xfrm>
                          <a:off x="1930128" y="4969633"/>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0000FF"/>
                                    </a:solidFill>
                                    <a:latin typeface="Cambria Math" panose="02040503050406030204" pitchFamily="18" charset="0"/>
                                    <a:ea typeface="Cambria Math" panose="02040503050406030204" pitchFamily="18" charset="0"/>
                                  </a:rPr>
                                  <m:t>≼</m:t>
                                </m:r>
                              </m:oMath>
                            </m:oMathPara>
                          </a14:m>
                          <a:endParaRPr lang="zh-CN" altLang="en-US" sz="2400" dirty="0">
                            <a:solidFill>
                              <a:srgbClr val="0000FF"/>
                            </a:solidFill>
                          </a:endParaRPr>
                        </a:p>
                      </p:txBody>
                    </p:sp>
                  </mc:Choice>
                  <mc:Fallback xmlns="">
                    <p:sp>
                      <p:nvSpPr>
                        <p:cNvPr id="44" name="矩形 43"/>
                        <p:cNvSpPr>
                          <a:spLocks noRot="1" noChangeAspect="1" noMove="1" noResize="1" noEditPoints="1" noAdjustHandles="1" noChangeArrowheads="1" noChangeShapeType="1" noTextEdit="1"/>
                        </p:cNvSpPr>
                        <p:nvPr/>
                      </p:nvSpPr>
                      <p:spPr>
                        <a:xfrm>
                          <a:off x="1930128" y="4969633"/>
                          <a:ext cx="495649" cy="461665"/>
                        </a:xfrm>
                        <a:prstGeom prst="rect">
                          <a:avLst/>
                        </a:prstGeom>
                        <a:blipFill>
                          <a:blip r:embed="rId4"/>
                          <a:stretch>
                            <a:fillRect b="-1316"/>
                          </a:stretch>
                        </a:blipFill>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38" name="文本框 37"/>
                    <p:cNvSpPr txBox="1"/>
                    <p:nvPr/>
                  </p:nvSpPr>
                  <p:spPr>
                    <a:xfrm>
                      <a:off x="1081044" y="5697527"/>
                      <a:ext cx="33213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dirty="0">
                                    <a:latin typeface="Cambria Math" panose="02040503050406030204" pitchFamily="18" charset="0"/>
                                  </a:rPr>
                                </m:ctrlPr>
                              </m:sSubPr>
                              <m:e>
                                <m:r>
                                  <m:rPr>
                                    <m:nor/>
                                  </m:rPr>
                                  <a:rPr lang="en-US" altLang="zh-CN" sz="2400" dirty="0"/>
                                  <m:t>T</m:t>
                                </m:r>
                              </m:e>
                              <m:sub>
                                <m:r>
                                  <a:rPr lang="en-US" altLang="zh-CN" sz="2400" dirty="0">
                                    <a:latin typeface="Cambria Math" panose="02040503050406030204" pitchFamily="18" charset="0"/>
                                  </a:rPr>
                                  <m:t>1</m:t>
                                </m:r>
                              </m:sub>
                            </m:sSub>
                          </m:oMath>
                        </m:oMathPara>
                      </a14:m>
                      <a:endParaRPr lang="zh-CN" altLang="en-US" sz="2400" dirty="0"/>
                    </a:p>
                  </p:txBody>
                </p:sp>
              </mc:Choice>
              <mc:Fallback xmlns="">
                <p:sp>
                  <p:nvSpPr>
                    <p:cNvPr id="38" name="文本框 37"/>
                    <p:cNvSpPr txBox="1">
                      <a:spLocks noRot="1" noChangeAspect="1" noMove="1" noResize="1" noEditPoints="1" noAdjustHandles="1" noChangeArrowheads="1" noChangeShapeType="1" noTextEdit="1"/>
                    </p:cNvSpPr>
                    <p:nvPr/>
                  </p:nvSpPr>
                  <p:spPr>
                    <a:xfrm>
                      <a:off x="1081044" y="5697527"/>
                      <a:ext cx="332137" cy="461665"/>
                    </a:xfrm>
                    <a:prstGeom prst="rect">
                      <a:avLst/>
                    </a:prstGeom>
                    <a:blipFill>
                      <a:blip r:embed="rId5"/>
                      <a:stretch>
                        <a:fillRect l="-3636" r="-3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p:cNvSpPr txBox="1"/>
                    <p:nvPr/>
                  </p:nvSpPr>
                  <p:spPr>
                    <a:xfrm>
                      <a:off x="1062572" y="4192923"/>
                      <a:ext cx="3690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dirty="0">
                                    <a:latin typeface="Cambria Math" panose="02040503050406030204" pitchFamily="18" charset="0"/>
                                  </a:rPr>
                                </m:ctrlPr>
                              </m:sSubPr>
                              <m:e>
                                <m:r>
                                  <m:rPr>
                                    <m:nor/>
                                  </m:rPr>
                                  <a:rPr lang="en-US" altLang="zh-CN" sz="2400" dirty="0"/>
                                  <m:t>S</m:t>
                                </m:r>
                              </m:e>
                              <m:sub>
                                <m:r>
                                  <a:rPr lang="en-US" altLang="zh-CN" sz="2400" dirty="0">
                                    <a:latin typeface="Cambria Math" panose="02040503050406030204" pitchFamily="18" charset="0"/>
                                  </a:rPr>
                                  <m:t>1</m:t>
                                </m:r>
                              </m:sub>
                            </m:sSub>
                          </m:oMath>
                        </m:oMathPara>
                      </a14:m>
                      <a:endParaRPr lang="zh-CN" altLang="en-US" sz="2400" b="1" dirty="0"/>
                    </a:p>
                  </p:txBody>
                </p:sp>
              </mc:Choice>
              <mc:Fallback xmlns="">
                <p:sp>
                  <p:nvSpPr>
                    <p:cNvPr id="39" name="文本框 38"/>
                    <p:cNvSpPr txBox="1">
                      <a:spLocks noRot="1" noChangeAspect="1" noMove="1" noResize="1" noEditPoints="1" noAdjustHandles="1" noChangeArrowheads="1" noChangeShapeType="1" noTextEdit="1"/>
                    </p:cNvSpPr>
                    <p:nvPr/>
                  </p:nvSpPr>
                  <p:spPr>
                    <a:xfrm>
                      <a:off x="1062572" y="4192923"/>
                      <a:ext cx="369083" cy="461665"/>
                    </a:xfrm>
                    <a:prstGeom prst="rect">
                      <a:avLst/>
                    </a:prstGeom>
                    <a:blipFill>
                      <a:blip r:embed="rId6"/>
                      <a:stretch>
                        <a:fillRect l="-4918" r="-19672"/>
                      </a:stretch>
                    </a:blipFill>
                  </p:spPr>
                  <p:txBody>
                    <a:bodyPr/>
                    <a:lstStyle/>
                    <a:p>
                      <a:r>
                        <a:rPr lang="zh-CN" altLang="en-US">
                          <a:noFill/>
                        </a:rPr>
                        <a:t> </a:t>
                      </a:r>
                    </a:p>
                  </p:txBody>
                </p:sp>
              </mc:Fallback>
            </mc:AlternateContent>
          </p:grpSp>
          <p:cxnSp>
            <p:nvCxnSpPr>
              <p:cNvPr id="17" name="直接箭头连接符 16"/>
              <p:cNvCxnSpPr/>
              <p:nvPr/>
            </p:nvCxnSpPr>
            <p:spPr>
              <a:xfrm>
                <a:off x="1411399" y="6318164"/>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1411398" y="4549135"/>
                <a:ext cx="1614748" cy="369332"/>
                <a:chOff x="2141051" y="4259541"/>
                <a:chExt cx="1614748" cy="369332"/>
              </a:xfrm>
            </p:grpSpPr>
            <p:cxnSp>
              <p:nvCxnSpPr>
                <p:cNvPr id="35" name="直接箭头连接符 34"/>
                <p:cNvCxnSpPr/>
                <p:nvPr/>
              </p:nvCxnSpPr>
              <p:spPr>
                <a:xfrm>
                  <a:off x="2141051" y="4536440"/>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427665" y="4259541"/>
                  <a:ext cx="328134" cy="369332"/>
                </a:xfrm>
                <a:prstGeom prst="rect">
                  <a:avLst/>
                </a:prstGeom>
                <a:noFill/>
              </p:spPr>
              <p:txBody>
                <a:bodyPr wrap="square" rtlCol="0">
                  <a:spAutoFit/>
                </a:bodyPr>
                <a:lstStyle/>
                <a:p>
                  <a:r>
                    <a:rPr lang="en-US" altLang="zh-CN" b="1" dirty="0" smtClean="0"/>
                    <a:t>*</a:t>
                  </a:r>
                  <a:endParaRPr lang="zh-CN" altLang="en-US" b="1" dirty="0"/>
                </a:p>
              </p:txBody>
            </p:sp>
          </p:grpSp>
          <p:sp>
            <p:nvSpPr>
              <p:cNvPr id="19" name="椭圆 18"/>
              <p:cNvSpPr/>
              <p:nvPr/>
            </p:nvSpPr>
            <p:spPr>
              <a:xfrm>
                <a:off x="2922453" y="625351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922453" y="4759991"/>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2922453" y="4892071"/>
                <a:ext cx="495649" cy="1361439"/>
                <a:chOff x="3689050" y="4500881"/>
                <a:chExt cx="495649" cy="1361439"/>
              </a:xfrm>
            </p:grpSpPr>
            <p:cxnSp>
              <p:nvCxnSpPr>
                <p:cNvPr id="33" name="直接连接符 32"/>
                <p:cNvCxnSpPr>
                  <a:stCxn id="20" idx="4"/>
                  <a:endCxn id="19" idx="0"/>
                </p:cNvCxnSpPr>
                <p:nvPr/>
              </p:nvCxnSpPr>
              <p:spPr>
                <a:xfrm>
                  <a:off x="3755090" y="4500881"/>
                  <a:ext cx="0" cy="1361439"/>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矩形 33"/>
                    <p:cNvSpPr/>
                    <p:nvPr/>
                  </p:nvSpPr>
                  <p:spPr>
                    <a:xfrm>
                      <a:off x="3689050" y="4969634"/>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0000FF"/>
                                </a:solidFill>
                                <a:latin typeface="Cambria Math" panose="02040503050406030204" pitchFamily="18" charset="0"/>
                                <a:ea typeface="Cambria Math" panose="02040503050406030204" pitchFamily="18" charset="0"/>
                              </a:rPr>
                              <m:t>≼</m:t>
                            </m:r>
                          </m:oMath>
                        </m:oMathPara>
                      </a14:m>
                      <a:endParaRPr lang="zh-CN" altLang="en-US" sz="2400" dirty="0">
                        <a:solidFill>
                          <a:srgbClr val="0000FF"/>
                        </a:solidFill>
                      </a:endParaRPr>
                    </a:p>
                  </p:txBody>
                </p:sp>
              </mc:Choice>
              <mc:Fallback xmlns="">
                <p:sp>
                  <p:nvSpPr>
                    <p:cNvPr id="34" name="矩形 33"/>
                    <p:cNvSpPr>
                      <a:spLocks noRot="1" noChangeAspect="1" noMove="1" noResize="1" noEditPoints="1" noAdjustHandles="1" noChangeArrowheads="1" noChangeShapeType="1" noTextEdit="1"/>
                    </p:cNvSpPr>
                    <p:nvPr/>
                  </p:nvSpPr>
                  <p:spPr>
                    <a:xfrm>
                      <a:off x="3689050" y="4969634"/>
                      <a:ext cx="495649" cy="461665"/>
                    </a:xfrm>
                    <a:prstGeom prst="rect">
                      <a:avLst/>
                    </a:prstGeom>
                    <a:blipFill>
                      <a:blip r:embed="rId7"/>
                      <a:stretch>
                        <a:fillRect b="-1316"/>
                      </a:stretch>
                    </a:blipFill>
                  </p:spPr>
                  <p:txBody>
                    <a:bodyPr/>
                    <a:lstStyle/>
                    <a:p>
                      <a:r>
                        <a:rPr lang="zh-CN" altLang="en-US">
                          <a:noFill/>
                        </a:rPr>
                        <a:t> </a:t>
                      </a:r>
                    </a:p>
                  </p:txBody>
                </p:sp>
              </mc:Fallback>
            </mc:AlternateContent>
          </p:grpSp>
          <p:sp>
            <p:nvSpPr>
              <p:cNvPr id="22" name="椭圆 21"/>
              <p:cNvSpPr/>
              <p:nvPr/>
            </p:nvSpPr>
            <p:spPr>
              <a:xfrm>
                <a:off x="4625960" y="625351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625960" y="4756883"/>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4627890" y="4899096"/>
                <a:ext cx="495649" cy="1354414"/>
                <a:chOff x="3689050" y="4500881"/>
                <a:chExt cx="495649" cy="1354414"/>
              </a:xfrm>
            </p:grpSpPr>
            <p:cxnSp>
              <p:nvCxnSpPr>
                <p:cNvPr id="31" name="直接连接符 30"/>
                <p:cNvCxnSpPr>
                  <a:endCxn id="22" idx="0"/>
                </p:cNvCxnSpPr>
                <p:nvPr/>
              </p:nvCxnSpPr>
              <p:spPr>
                <a:xfrm flipH="1">
                  <a:off x="3753160" y="4500881"/>
                  <a:ext cx="1930" cy="1354414"/>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矩形 31"/>
                    <p:cNvSpPr/>
                    <p:nvPr/>
                  </p:nvSpPr>
                  <p:spPr>
                    <a:xfrm>
                      <a:off x="3689050" y="4969634"/>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0000FF"/>
                                </a:solidFill>
                                <a:latin typeface="Cambria Math" panose="02040503050406030204" pitchFamily="18" charset="0"/>
                                <a:ea typeface="Cambria Math" panose="02040503050406030204" pitchFamily="18" charset="0"/>
                              </a:rPr>
                              <m:t>≼</m:t>
                            </m:r>
                          </m:oMath>
                        </m:oMathPara>
                      </a14:m>
                      <a:endParaRPr lang="zh-CN" altLang="en-US" sz="2400" dirty="0">
                        <a:solidFill>
                          <a:srgbClr val="0000FF"/>
                        </a:solidFill>
                      </a:endParaRPr>
                    </a:p>
                  </p:txBody>
                </p:sp>
              </mc:Choice>
              <mc:Fallback xmlns="">
                <p:sp>
                  <p:nvSpPr>
                    <p:cNvPr id="32" name="矩形 31"/>
                    <p:cNvSpPr>
                      <a:spLocks noRot="1" noChangeAspect="1" noMove="1" noResize="1" noEditPoints="1" noAdjustHandles="1" noChangeArrowheads="1" noChangeShapeType="1" noTextEdit="1"/>
                    </p:cNvSpPr>
                    <p:nvPr/>
                  </p:nvSpPr>
                  <p:spPr>
                    <a:xfrm>
                      <a:off x="3689050" y="4969634"/>
                      <a:ext cx="495649" cy="461665"/>
                    </a:xfrm>
                    <a:prstGeom prst="rect">
                      <a:avLst/>
                    </a:prstGeom>
                    <a:blipFill>
                      <a:blip r:embed="rId8"/>
                      <a:stretch>
                        <a:fillRect b="-2667"/>
                      </a:stretch>
                    </a:blipFill>
                  </p:spPr>
                  <p:txBody>
                    <a:bodyPr/>
                    <a:lstStyle/>
                    <a:p>
                      <a:r>
                        <a:rPr lang="zh-CN" altLang="en-US">
                          <a:noFill/>
                        </a:rPr>
                        <a:t> </a:t>
                      </a:r>
                    </a:p>
                  </p:txBody>
                </p:sp>
              </mc:Fallback>
            </mc:AlternateContent>
          </p:grpSp>
          <p:grpSp>
            <p:nvGrpSpPr>
              <p:cNvPr id="25" name="组合 24"/>
              <p:cNvGrpSpPr/>
              <p:nvPr/>
            </p:nvGrpSpPr>
            <p:grpSpPr>
              <a:xfrm>
                <a:off x="3114906" y="5880274"/>
                <a:ext cx="1432209" cy="461665"/>
                <a:chOff x="3114906" y="5880274"/>
                <a:chExt cx="1432209" cy="461665"/>
              </a:xfrm>
            </p:grpSpPr>
            <p:cxnSp>
              <p:nvCxnSpPr>
                <p:cNvPr id="29" name="直接箭头连接符 28"/>
                <p:cNvCxnSpPr/>
                <p:nvPr/>
              </p:nvCxnSpPr>
              <p:spPr>
                <a:xfrm>
                  <a:off x="3114906" y="6318164"/>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文本框 29"/>
                    <p:cNvSpPr txBox="1"/>
                    <p:nvPr/>
                  </p:nvSpPr>
                  <p:spPr>
                    <a:xfrm>
                      <a:off x="3449296" y="5880274"/>
                      <a:ext cx="758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𝑒</m:t>
                            </m:r>
                          </m:oMath>
                        </m:oMathPara>
                      </a14:m>
                      <a:endParaRPr lang="zh-CN" altLang="en-US" sz="2400" dirty="0">
                        <a:solidFill>
                          <a:schemeClr val="tx1"/>
                        </a:solidFill>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3449296" y="5880274"/>
                      <a:ext cx="758161" cy="461665"/>
                    </a:xfrm>
                    <a:prstGeom prst="rect">
                      <a:avLst/>
                    </a:prstGeom>
                    <a:blipFill>
                      <a:blip r:embed="rId9"/>
                      <a:stretch>
                        <a:fillRect/>
                      </a:stretch>
                    </a:blipFill>
                  </p:spPr>
                  <p:txBody>
                    <a:bodyPr/>
                    <a:lstStyle/>
                    <a:p>
                      <a:r>
                        <a:rPr lang="zh-CN" altLang="en-US">
                          <a:noFill/>
                        </a:rPr>
                        <a:t> </a:t>
                      </a:r>
                    </a:p>
                  </p:txBody>
                </p:sp>
              </mc:Fallback>
            </mc:AlternateContent>
          </p:grpSp>
          <p:grpSp>
            <p:nvGrpSpPr>
              <p:cNvPr id="26" name="组合 25"/>
              <p:cNvGrpSpPr/>
              <p:nvPr/>
            </p:nvGrpSpPr>
            <p:grpSpPr>
              <a:xfrm>
                <a:off x="3115310" y="4391045"/>
                <a:ext cx="1432209" cy="461665"/>
                <a:chOff x="3115310" y="4391045"/>
                <a:chExt cx="1432209" cy="461665"/>
              </a:xfrm>
            </p:grpSpPr>
            <p:cxnSp>
              <p:nvCxnSpPr>
                <p:cNvPr id="27" name="直接箭头连接符 26"/>
                <p:cNvCxnSpPr/>
                <p:nvPr/>
              </p:nvCxnSpPr>
              <p:spPr>
                <a:xfrm>
                  <a:off x="3115310" y="4822923"/>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3461166" y="4391045"/>
                      <a:ext cx="758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𝑒</m:t>
                            </m:r>
                          </m:oMath>
                        </m:oMathPara>
                      </a14:m>
                      <a:endParaRPr lang="zh-CN" altLang="en-US" sz="2400" dirty="0">
                        <a:solidFill>
                          <a:schemeClr val="tx1"/>
                        </a:solidFill>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3461166" y="4391045"/>
                      <a:ext cx="758161" cy="461665"/>
                    </a:xfrm>
                    <a:prstGeom prst="rect">
                      <a:avLst/>
                    </a:prstGeom>
                    <a:blipFill>
                      <a:blip r:embed="rId10"/>
                      <a:stretch>
                        <a:fillRect/>
                      </a:stretch>
                    </a:blipFill>
                  </p:spPr>
                  <p:txBody>
                    <a:bodyPr/>
                    <a:lstStyle/>
                    <a:p>
                      <a:r>
                        <a:rPr lang="zh-CN" altLang="en-US">
                          <a:noFill/>
                        </a:rPr>
                        <a:t> </a:t>
                      </a:r>
                    </a:p>
                  </p:txBody>
                </p:sp>
              </mc:Fallback>
            </mc:AlternateContent>
          </p:grpSp>
        </p:grpSp>
        <p:cxnSp>
          <p:nvCxnSpPr>
            <p:cNvPr id="7" name="直接箭头连接符 6"/>
            <p:cNvCxnSpPr/>
            <p:nvPr/>
          </p:nvCxnSpPr>
          <p:spPr>
            <a:xfrm>
              <a:off x="4794984" y="6318164"/>
              <a:ext cx="1432209"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6269982" y="625351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a:off x="4793201" y="4815899"/>
              <a:ext cx="1432209"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6276143" y="4740623"/>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闪电形 10"/>
            <p:cNvSpPr/>
            <p:nvPr/>
          </p:nvSpPr>
          <p:spPr>
            <a:xfrm>
              <a:off x="5190277" y="4608003"/>
              <a:ext cx="684381" cy="549410"/>
            </a:xfrm>
            <a:prstGeom prst="lightningBol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闪电形 11"/>
            <p:cNvSpPr/>
            <p:nvPr/>
          </p:nvSpPr>
          <p:spPr>
            <a:xfrm>
              <a:off x="5253073" y="6043459"/>
              <a:ext cx="684381" cy="549410"/>
            </a:xfrm>
            <a:prstGeom prst="lightningBol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6252560" y="4872703"/>
              <a:ext cx="495649" cy="1380807"/>
              <a:chOff x="6252560" y="4872703"/>
              <a:chExt cx="495649" cy="1380807"/>
            </a:xfrm>
          </p:grpSpPr>
          <p:cxnSp>
            <p:nvCxnSpPr>
              <p:cNvPr id="14" name="直接连接符 13"/>
              <p:cNvCxnSpPr>
                <a:stCxn id="10" idx="4"/>
                <a:endCxn id="8" idx="0"/>
              </p:cNvCxnSpPr>
              <p:nvPr/>
            </p:nvCxnSpPr>
            <p:spPr>
              <a:xfrm flipH="1">
                <a:off x="6336022" y="4872703"/>
                <a:ext cx="6161" cy="1380807"/>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矩形 14"/>
                  <p:cNvSpPr/>
                  <p:nvPr/>
                </p:nvSpPr>
                <p:spPr>
                  <a:xfrm>
                    <a:off x="6252560" y="5367849"/>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solidFill>
                                <a:srgbClr val="0000FF"/>
                              </a:solidFill>
                              <a:latin typeface="Cambria Math" panose="02040503050406030204" pitchFamily="18" charset="0"/>
                              <a:ea typeface="Cambria Math" panose="02040503050406030204" pitchFamily="18" charset="0"/>
                            </a:rPr>
                            <m:t>≼</m:t>
                          </m:r>
                        </m:oMath>
                      </m:oMathPara>
                    </a14:m>
                    <a:endParaRPr lang="zh-CN" altLang="en-US" sz="2400" dirty="0"/>
                  </a:p>
                </p:txBody>
              </p:sp>
            </mc:Choice>
            <mc:Fallback xmlns="">
              <p:sp>
                <p:nvSpPr>
                  <p:cNvPr id="71" name="矩形 70"/>
                  <p:cNvSpPr>
                    <a:spLocks noRot="1" noChangeAspect="1" noMove="1" noResize="1" noEditPoints="1" noAdjustHandles="1" noChangeArrowheads="1" noChangeShapeType="1" noTextEdit="1"/>
                  </p:cNvSpPr>
                  <p:nvPr/>
                </p:nvSpPr>
                <p:spPr>
                  <a:xfrm>
                    <a:off x="6252560" y="5367849"/>
                    <a:ext cx="495649" cy="461665"/>
                  </a:xfrm>
                  <a:prstGeom prst="rect">
                    <a:avLst/>
                  </a:prstGeom>
                  <a:blipFill>
                    <a:blip r:embed="rId18"/>
                    <a:stretch>
                      <a:fillRect b="-2667"/>
                    </a:stretch>
                  </a:blipFill>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45" name="文本框 44"/>
              <p:cNvSpPr txBox="1"/>
              <p:nvPr/>
            </p:nvSpPr>
            <p:spPr>
              <a:xfrm>
                <a:off x="740801" y="2214533"/>
                <a:ext cx="5378276" cy="461665"/>
              </a:xfrm>
              <a:prstGeom prst="rect">
                <a:avLst/>
              </a:prstGeom>
              <a:solidFill>
                <a:schemeClr val="accent2">
                  <a:lumMod val="20000"/>
                  <a:lumOff val="80000"/>
                </a:schemeClr>
              </a:solidFill>
            </p:spPr>
            <p:txBody>
              <a:bodyPr wrap="square" rtlCol="0">
                <a:spAutoFit/>
              </a:bodyPr>
              <a:lstStyle/>
              <a:p>
                <a:pPr marL="285750" indent="-285750">
                  <a:buClr>
                    <a:schemeClr val="accent1">
                      <a:lumMod val="75000"/>
                    </a:schemeClr>
                  </a:buClr>
                  <a:buFont typeface="Arial" panose="020B0604020202020204" pitchFamily="34" charset="0"/>
                  <a:buChar char="•"/>
                </a:pPr>
                <a14:m>
                  <m:oMath xmlns:m="http://schemas.openxmlformats.org/officeDocument/2006/math">
                    <m:r>
                      <a:rPr lang="en-US" altLang="zh-CN" sz="2400" i="1" smtClean="0">
                        <a:solidFill>
                          <a:srgbClr val="C00000"/>
                        </a:solidFill>
                        <a:latin typeface="Cambria Math" panose="02040503050406030204" pitchFamily="18" charset="0"/>
                      </a:rPr>
                      <m:t>𝐼</m:t>
                    </m:r>
                  </m:oMath>
                </a14:m>
                <a:r>
                  <a:rPr lang="en-US" altLang="zh-CN" sz="2400" dirty="0" smtClean="0"/>
                  <a:t> </a:t>
                </a:r>
                <a:r>
                  <a:rPr lang="en-US" altLang="zh-CN" sz="2400" dirty="0" smtClean="0">
                    <a:latin typeface="Calibri" panose="020F0502020204030204" pitchFamily="34" charset="0"/>
                    <a:cs typeface="Calibri" panose="020F0502020204030204" pitchFamily="34" charset="0"/>
                  </a:rPr>
                  <a:t>specifies states consistency</a:t>
                </a:r>
                <a:endParaRPr lang="zh-CN" altLang="en-US" sz="2400" dirty="0">
                  <a:latin typeface="Calibri" panose="020F0502020204030204" pitchFamily="34" charset="0"/>
                  <a:cs typeface="Calibri" panose="020F0502020204030204" pitchFamily="34" charset="0"/>
                </a:endParaRPr>
              </a:p>
            </p:txBody>
          </p:sp>
        </mc:Choice>
        <mc:Fallback xmlns="">
          <p:sp>
            <p:nvSpPr>
              <p:cNvPr id="45" name="文本框 44"/>
              <p:cNvSpPr txBox="1">
                <a:spLocks noRot="1" noChangeAspect="1" noMove="1" noResize="1" noEditPoints="1" noAdjustHandles="1" noChangeArrowheads="1" noChangeShapeType="1" noTextEdit="1"/>
              </p:cNvSpPr>
              <p:nvPr/>
            </p:nvSpPr>
            <p:spPr>
              <a:xfrm>
                <a:off x="740801" y="2214533"/>
                <a:ext cx="5378276" cy="461665"/>
              </a:xfrm>
              <a:prstGeom prst="rect">
                <a:avLst/>
              </a:prstGeom>
              <a:blipFill>
                <a:blip r:embed="rId19"/>
                <a:stretch>
                  <a:fillRect l="-1587" t="-10526" b="-28947"/>
                </a:stretch>
              </a:blipFill>
            </p:spPr>
            <p:txBody>
              <a:bodyPr/>
              <a:lstStyle/>
              <a:p>
                <a:r>
                  <a:rPr lang="zh-CN" altLang="en-US">
                    <a:noFill/>
                  </a:rPr>
                  <a:t> </a:t>
                </a:r>
              </a:p>
            </p:txBody>
          </p:sp>
        </mc:Fallback>
      </mc:AlternateContent>
      <p:sp>
        <p:nvSpPr>
          <p:cNvPr id="46" name="文本框 45"/>
          <p:cNvSpPr txBox="1"/>
          <p:nvPr/>
        </p:nvSpPr>
        <p:spPr>
          <a:xfrm>
            <a:off x="1012142" y="2749804"/>
            <a:ext cx="4940151" cy="400110"/>
          </a:xfrm>
          <a:prstGeom prst="rect">
            <a:avLst/>
          </a:prstGeom>
          <a:noFill/>
        </p:spPr>
        <p:txBody>
          <a:bodyPr wrap="square" rtlCol="0">
            <a:spAutoFit/>
          </a:bodyPr>
          <a:lstStyle/>
          <a:p>
            <a:pPr marL="342900" indent="-342900">
              <a:buClr>
                <a:schemeClr val="tx1"/>
              </a:buClr>
              <a:buFont typeface="Arial" panose="020B0604020202020204" pitchFamily="34" charset="0"/>
              <a:buChar char="•"/>
            </a:pPr>
            <a:r>
              <a:rPr lang="en-US" altLang="zh-CN" sz="2000" b="1" dirty="0" smtClean="0">
                <a:latin typeface="Calibri" panose="020F0502020204030204" pitchFamily="34" charset="0"/>
                <a:cs typeface="Calibri" panose="020F0502020204030204" pitchFamily="34" charset="0"/>
              </a:rPr>
              <a:t>Timestamps mapping</a:t>
            </a:r>
            <a:r>
              <a:rPr lang="en-US" altLang="zh-CN" sz="2000" dirty="0" smtClean="0">
                <a:latin typeface="Calibri" panose="020F0502020204030204" pitchFamily="34" charset="0"/>
                <a:cs typeface="Calibri" panose="020F0502020204030204" pitchFamily="34" charset="0"/>
              </a:rPr>
              <a:t> of </a:t>
            </a:r>
            <a:r>
              <a:rPr lang="en-US" altLang="zh-CN" sz="2000" dirty="0" err="1" smtClean="0">
                <a:latin typeface="Calibri" panose="020F0502020204030204" pitchFamily="34" charset="0"/>
                <a:cs typeface="Calibri" panose="020F0502020204030204" pitchFamily="34" charset="0"/>
              </a:rPr>
              <a:t>tgt</a:t>
            </a:r>
            <a:r>
              <a:rPr lang="en-US" altLang="zh-CN" sz="2000" dirty="0" smtClean="0">
                <a:latin typeface="Calibri" panose="020F0502020204030204" pitchFamily="34" charset="0"/>
                <a:cs typeface="Calibri" panose="020F0502020204030204" pitchFamily="34" charset="0"/>
              </a:rPr>
              <a:t> and </a:t>
            </a:r>
            <a:r>
              <a:rPr lang="en-US" altLang="zh-CN" sz="2000" dirty="0" err="1" smtClean="0">
                <a:latin typeface="Calibri" panose="020F0502020204030204" pitchFamily="34" charset="0"/>
                <a:cs typeface="Calibri" panose="020F0502020204030204" pitchFamily="34" charset="0"/>
              </a:rPr>
              <a:t>src</a:t>
            </a:r>
            <a:r>
              <a:rPr lang="en-US" altLang="zh-CN" sz="2000" dirty="0" smtClean="0">
                <a:latin typeface="Calibri" panose="020F0502020204030204" pitchFamily="34" charset="0"/>
                <a:cs typeface="Calibri" panose="020F0502020204030204" pitchFamily="34" charset="0"/>
              </a:rPr>
              <a:t> </a:t>
            </a:r>
            <a:r>
              <a:rPr lang="en-US" altLang="zh-CN" sz="2000" dirty="0" err="1" smtClean="0">
                <a:latin typeface="Calibri" panose="020F0502020204030204" pitchFamily="34" charset="0"/>
                <a:cs typeface="Calibri" panose="020F0502020204030204" pitchFamily="34" charset="0"/>
              </a:rPr>
              <a:t>msgs</a:t>
            </a:r>
            <a:endParaRPr lang="zh-CN" altLang="en-US" sz="2000" dirty="0">
              <a:latin typeface="Calibri" panose="020F0502020204030204" pitchFamily="34" charset="0"/>
              <a:cs typeface="Calibri" panose="020F0502020204030204" pitchFamily="34" charset="0"/>
            </a:endParaRPr>
          </a:p>
        </p:txBody>
      </p:sp>
      <p:sp>
        <p:nvSpPr>
          <p:cNvPr id="47" name="文本框 46"/>
          <p:cNvSpPr txBox="1"/>
          <p:nvPr/>
        </p:nvSpPr>
        <p:spPr>
          <a:xfrm>
            <a:off x="1012080" y="3178919"/>
            <a:ext cx="4655439"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smtClean="0">
                <a:latin typeface="Calibri" panose="020F0502020204030204" pitchFamily="34" charset="0"/>
                <a:cs typeface="Calibri" panose="020F0502020204030204" pitchFamily="34" charset="0"/>
              </a:rPr>
              <a:t>Values consistency</a:t>
            </a:r>
            <a:r>
              <a:rPr lang="en-US" altLang="zh-CN" sz="2000" dirty="0" smtClean="0">
                <a:latin typeface="Calibri" panose="020F0502020204030204" pitchFamily="34" charset="0"/>
                <a:cs typeface="Calibri" panose="020F0502020204030204" pitchFamily="34" charset="0"/>
              </a:rPr>
              <a:t> of </a:t>
            </a:r>
            <a:r>
              <a:rPr lang="en-US" altLang="zh-CN" sz="2000" dirty="0" err="1" smtClean="0">
                <a:latin typeface="Calibri" panose="020F0502020204030204" pitchFamily="34" charset="0"/>
                <a:cs typeface="Calibri" panose="020F0502020204030204" pitchFamily="34" charset="0"/>
              </a:rPr>
              <a:t>tgt</a:t>
            </a:r>
            <a:r>
              <a:rPr lang="en-US" altLang="zh-CN" sz="2000" dirty="0" smtClean="0">
                <a:latin typeface="Calibri" panose="020F0502020204030204" pitchFamily="34" charset="0"/>
                <a:cs typeface="Calibri" panose="020F0502020204030204" pitchFamily="34" charset="0"/>
              </a:rPr>
              <a:t> and </a:t>
            </a:r>
            <a:r>
              <a:rPr lang="en-US" altLang="zh-CN" sz="2000" dirty="0" err="1" smtClean="0">
                <a:latin typeface="Calibri" panose="020F0502020204030204" pitchFamily="34" charset="0"/>
                <a:cs typeface="Calibri" panose="020F0502020204030204" pitchFamily="34" charset="0"/>
              </a:rPr>
              <a:t>src</a:t>
            </a:r>
            <a:r>
              <a:rPr lang="en-US" altLang="zh-CN" sz="2000" dirty="0" smtClean="0">
                <a:latin typeface="Calibri" panose="020F0502020204030204" pitchFamily="34" charset="0"/>
                <a:cs typeface="Calibri" panose="020F0502020204030204" pitchFamily="34" charset="0"/>
              </a:rPr>
              <a:t> </a:t>
            </a:r>
            <a:r>
              <a:rPr lang="en-US" altLang="zh-CN" sz="2000" dirty="0" err="1" smtClean="0">
                <a:latin typeface="Calibri" panose="020F0502020204030204" pitchFamily="34" charset="0"/>
                <a:cs typeface="Calibri" panose="020F0502020204030204" pitchFamily="34" charset="0"/>
              </a:rPr>
              <a:t>msgs</a:t>
            </a:r>
            <a:endParaRPr lang="zh-CN" altLang="en-US" sz="2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8" name="矩形 47"/>
              <p:cNvSpPr/>
              <p:nvPr/>
            </p:nvSpPr>
            <p:spPr>
              <a:xfrm>
                <a:off x="4299940" y="5306294"/>
                <a:ext cx="4301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a:solidFill>
                            <a:srgbClr val="C00000"/>
                          </a:solidFill>
                          <a:latin typeface="Cambria Math" panose="02040503050406030204" pitchFamily="18" charset="0"/>
                        </a:rPr>
                        <m:t>𝐼</m:t>
                      </m:r>
                    </m:oMath>
                  </m:oMathPara>
                </a14:m>
                <a:endParaRPr lang="zh-CN" altLang="en-US" sz="2800" dirty="0"/>
              </a:p>
            </p:txBody>
          </p:sp>
        </mc:Choice>
        <mc:Fallback xmlns="">
          <p:sp>
            <p:nvSpPr>
              <p:cNvPr id="48" name="矩形 47"/>
              <p:cNvSpPr>
                <a:spLocks noRot="1" noChangeAspect="1" noMove="1" noResize="1" noEditPoints="1" noAdjustHandles="1" noChangeArrowheads="1" noChangeShapeType="1" noTextEdit="1"/>
              </p:cNvSpPr>
              <p:nvPr/>
            </p:nvSpPr>
            <p:spPr>
              <a:xfrm>
                <a:off x="4299940" y="5306294"/>
                <a:ext cx="430118" cy="523220"/>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p:cNvSpPr txBox="1"/>
              <p:nvPr/>
            </p:nvSpPr>
            <p:spPr>
              <a:xfrm>
                <a:off x="740801" y="3836065"/>
                <a:ext cx="5407137" cy="461665"/>
              </a:xfrm>
              <a:prstGeom prst="rect">
                <a:avLst/>
              </a:prstGeom>
              <a:solidFill>
                <a:schemeClr val="accent2">
                  <a:lumMod val="20000"/>
                  <a:lumOff val="80000"/>
                </a:schemeClr>
              </a:solidFill>
            </p:spPr>
            <p:txBody>
              <a:bodyPr wrap="square" rtlCol="0">
                <a:spAutoFit/>
              </a:bodyPr>
              <a:lstStyle/>
              <a:p>
                <a:pPr marL="285750" indent="-285750">
                  <a:buClr>
                    <a:schemeClr val="accent1">
                      <a:lumMod val="75000"/>
                    </a:schemeClr>
                  </a:buClr>
                  <a:buFont typeface="Arial" panose="020B0604020202020204" pitchFamily="34" charset="0"/>
                  <a:buChar char="•"/>
                </a:pPr>
                <a14:m>
                  <m:oMath xmlns:m="http://schemas.openxmlformats.org/officeDocument/2006/math">
                    <m:r>
                      <a:rPr lang="en-US" altLang="zh-CN" sz="2400" i="1" smtClean="0">
                        <a:solidFill>
                          <a:srgbClr val="C00000"/>
                        </a:solidFill>
                        <a:latin typeface="Cambria Math" panose="02040503050406030204" pitchFamily="18" charset="0"/>
                      </a:rPr>
                      <m:t>𝐼</m:t>
                    </m:r>
                  </m:oMath>
                </a14:m>
                <a:r>
                  <a:rPr lang="en-US" altLang="zh-CN" sz="2400" dirty="0" smtClean="0"/>
                  <a:t> </a:t>
                </a:r>
                <a:r>
                  <a:rPr lang="en-US" altLang="zh-CN" sz="2400" dirty="0" smtClean="0">
                    <a:latin typeface="Calibri" panose="020F0502020204030204" pitchFamily="34" charset="0"/>
                    <a:cs typeface="Calibri" panose="020F0502020204030204" pitchFamily="34" charset="0"/>
                  </a:rPr>
                  <a:t>should be preserved by </a:t>
                </a:r>
                <a:r>
                  <a:rPr lang="en-US" altLang="zh-CN" sz="2400" dirty="0" err="1" smtClean="0">
                    <a:latin typeface="Calibri" panose="020F0502020204030204" pitchFamily="34" charset="0"/>
                    <a:cs typeface="Calibri" panose="020F0502020204030204" pitchFamily="34" charset="0"/>
                  </a:rPr>
                  <a:t>env</a:t>
                </a:r>
                <a:r>
                  <a:rPr lang="en-US" altLang="zh-CN" sz="2400" dirty="0" smtClean="0">
                    <a:latin typeface="Calibri" panose="020F0502020204030204" pitchFamily="34" charset="0"/>
                    <a:cs typeface="Calibri" panose="020F0502020204030204" pitchFamily="34" charset="0"/>
                  </a:rPr>
                  <a:t>. behaviors</a:t>
                </a:r>
                <a:endParaRPr lang="zh-CN" altLang="en-US" sz="2400" dirty="0">
                  <a:latin typeface="Calibri" panose="020F0502020204030204" pitchFamily="34" charset="0"/>
                  <a:cs typeface="Calibri" panose="020F0502020204030204" pitchFamily="34" charset="0"/>
                </a:endParaRPr>
              </a:p>
            </p:txBody>
          </p:sp>
        </mc:Choice>
        <mc:Fallback xmlns="">
          <p:sp>
            <p:nvSpPr>
              <p:cNvPr id="49" name="文本框 48"/>
              <p:cNvSpPr txBox="1">
                <a:spLocks noRot="1" noChangeAspect="1" noMove="1" noResize="1" noEditPoints="1" noAdjustHandles="1" noChangeArrowheads="1" noChangeShapeType="1" noTextEdit="1"/>
              </p:cNvSpPr>
              <p:nvPr/>
            </p:nvSpPr>
            <p:spPr>
              <a:xfrm>
                <a:off x="740801" y="3836065"/>
                <a:ext cx="5407137" cy="461665"/>
              </a:xfrm>
              <a:prstGeom prst="rect">
                <a:avLst/>
              </a:prstGeom>
              <a:blipFill>
                <a:blip r:embed="rId21"/>
                <a:stretch>
                  <a:fillRect l="-1578" t="-10526" r="-1578"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矩形 49"/>
              <p:cNvSpPr/>
              <p:nvPr/>
            </p:nvSpPr>
            <p:spPr>
              <a:xfrm>
                <a:off x="5927737" y="5308241"/>
                <a:ext cx="4301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a:solidFill>
                            <a:srgbClr val="C00000"/>
                          </a:solidFill>
                          <a:latin typeface="Cambria Math" panose="02040503050406030204" pitchFamily="18" charset="0"/>
                        </a:rPr>
                        <m:t>𝐼</m:t>
                      </m:r>
                    </m:oMath>
                  </m:oMathPara>
                </a14:m>
                <a:endParaRPr lang="zh-CN" altLang="en-US" sz="2800" dirty="0"/>
              </a:p>
            </p:txBody>
          </p:sp>
        </mc:Choice>
        <mc:Fallback xmlns="">
          <p:sp>
            <p:nvSpPr>
              <p:cNvPr id="50" name="矩形 49"/>
              <p:cNvSpPr>
                <a:spLocks noRot="1" noChangeAspect="1" noMove="1" noResize="1" noEditPoints="1" noAdjustHandles="1" noChangeArrowheads="1" noChangeShapeType="1" noTextEdit="1"/>
              </p:cNvSpPr>
              <p:nvPr/>
            </p:nvSpPr>
            <p:spPr>
              <a:xfrm>
                <a:off x="5927737" y="5308241"/>
                <a:ext cx="430118" cy="523220"/>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p:cNvSpPr txBox="1"/>
              <p:nvPr/>
            </p:nvSpPr>
            <p:spPr>
              <a:xfrm>
                <a:off x="6677890" y="1202817"/>
                <a:ext cx="4535054" cy="954107"/>
              </a:xfrm>
              <a:prstGeom prst="rect">
                <a:avLst/>
              </a:prstGeom>
              <a:noFill/>
            </p:spPr>
            <p:txBody>
              <a:bodyPr wrap="square" rtlCol="0">
                <a:spAutoFit/>
              </a:bodyPr>
              <a:lstStyle/>
              <a:p>
                <a:pPr>
                  <a:buClr>
                    <a:srgbClr val="7030A0"/>
                  </a:buClr>
                </a:pPr>
                <a:r>
                  <a:rPr lang="en-US" altLang="zh-CN" sz="2800" dirty="0" smtClean="0">
                    <a:latin typeface="Calibri" panose="020F0502020204030204" pitchFamily="34" charset="0"/>
                    <a:cs typeface="Calibri" panose="020F0502020204030204" pitchFamily="34" charset="0"/>
                  </a:rPr>
                  <a:t>However, </a:t>
                </a:r>
                <a14:m>
                  <m:oMath xmlns:m="http://schemas.openxmlformats.org/officeDocument/2006/math">
                    <m:r>
                      <a:rPr lang="en-US" altLang="zh-CN" sz="2800" i="1">
                        <a:solidFill>
                          <a:srgbClr val="C00000"/>
                        </a:solidFill>
                        <a:latin typeface="Cambria Math" panose="02040503050406030204" pitchFamily="18" charset="0"/>
                      </a:rPr>
                      <m:t>𝐼</m:t>
                    </m:r>
                  </m:oMath>
                </a14:m>
                <a:r>
                  <a:rPr lang="zh-CN" altLang="en-US" sz="2800" dirty="0" smtClean="0">
                    <a:latin typeface="Calibri" panose="020F0502020204030204" pitchFamily="34" charset="0"/>
                    <a:cs typeface="Calibri" panose="020F0502020204030204" pitchFamily="34" charset="0"/>
                  </a:rPr>
                  <a:t> </a:t>
                </a:r>
                <a:r>
                  <a:rPr lang="en-US" altLang="zh-CN" sz="2800" dirty="0" smtClean="0">
                    <a:latin typeface="Calibri" panose="020F0502020204030204" pitchFamily="34" charset="0"/>
                    <a:cs typeface="Calibri" panose="020F0502020204030204" pitchFamily="34" charset="0"/>
                  </a:rPr>
                  <a:t>can be difficult to define in practice...</a:t>
                </a:r>
                <a:endParaRPr lang="zh-CN" altLang="en-US" sz="2800" dirty="0">
                  <a:latin typeface="Calibri" panose="020F0502020204030204" pitchFamily="34" charset="0"/>
                  <a:cs typeface="Calibri" panose="020F0502020204030204" pitchFamily="34" charset="0"/>
                </a:endParaRPr>
              </a:p>
            </p:txBody>
          </p:sp>
        </mc:Choice>
        <mc:Fallback xmlns="">
          <p:sp>
            <p:nvSpPr>
              <p:cNvPr id="51" name="文本框 50"/>
              <p:cNvSpPr txBox="1">
                <a:spLocks noRot="1" noChangeAspect="1" noMove="1" noResize="1" noEditPoints="1" noAdjustHandles="1" noChangeArrowheads="1" noChangeShapeType="1" noTextEdit="1"/>
              </p:cNvSpPr>
              <p:nvPr/>
            </p:nvSpPr>
            <p:spPr>
              <a:xfrm>
                <a:off x="6677890" y="1202817"/>
                <a:ext cx="4535054" cy="954107"/>
              </a:xfrm>
              <a:prstGeom prst="rect">
                <a:avLst/>
              </a:prstGeom>
              <a:blipFill>
                <a:blip r:embed="rId23"/>
                <a:stretch>
                  <a:fillRect l="-2688" t="-5732" r="-672" b="-17197"/>
                </a:stretch>
              </a:blipFill>
            </p:spPr>
            <p:txBody>
              <a:bodyPr/>
              <a:lstStyle/>
              <a:p>
                <a:r>
                  <a:rPr lang="zh-CN" altLang="en-US">
                    <a:noFill/>
                  </a:rPr>
                  <a:t> </a:t>
                </a:r>
              </a:p>
            </p:txBody>
          </p:sp>
        </mc:Fallback>
      </mc:AlternateContent>
      <p:sp>
        <p:nvSpPr>
          <p:cNvPr id="52" name="箭头: 右 25">
            <a:extLst>
              <a:ext uri="{FF2B5EF4-FFF2-40B4-BE49-F238E27FC236}">
                <a16:creationId xmlns:a16="http://schemas.microsoft.com/office/drawing/2014/main" id="{D07EF0CC-C87D-4518-BD44-135C478C951B}"/>
              </a:ext>
            </a:extLst>
          </p:cNvPr>
          <p:cNvSpPr/>
          <p:nvPr/>
        </p:nvSpPr>
        <p:spPr>
          <a:xfrm>
            <a:off x="6087696" y="2310045"/>
            <a:ext cx="335910" cy="270640"/>
          </a:xfrm>
          <a:prstGeom prst="rightArrow">
            <a:avLst/>
          </a:prstGeom>
          <a:gradFill rotWithShape="1">
            <a:gsLst>
              <a:gs pos="0">
                <a:srgbClr val="F19D19">
                  <a:satMod val="103000"/>
                  <a:lumMod val="102000"/>
                  <a:tint val="94000"/>
                </a:srgbClr>
              </a:gs>
              <a:gs pos="50000">
                <a:srgbClr val="F19D19">
                  <a:satMod val="110000"/>
                  <a:lumMod val="100000"/>
                  <a:shade val="100000"/>
                </a:srgbClr>
              </a:gs>
              <a:gs pos="100000">
                <a:srgbClr val="F19D19">
                  <a:lumMod val="99000"/>
                  <a:satMod val="120000"/>
                  <a:shade val="78000"/>
                </a:srgbClr>
              </a:gs>
            </a:gsLst>
            <a:lin ang="5400000" scaled="0"/>
          </a:gradFill>
          <a:ln w="6350" cap="flat" cmpd="sng" algn="ctr">
            <a:solidFill>
              <a:srgbClr val="F19D19"/>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53" name="文本框 52"/>
          <p:cNvSpPr txBox="1"/>
          <p:nvPr/>
        </p:nvSpPr>
        <p:spPr>
          <a:xfrm>
            <a:off x="6505231" y="2112934"/>
            <a:ext cx="4610445" cy="907941"/>
          </a:xfrm>
          <a:prstGeom prst="rect">
            <a:avLst/>
          </a:prstGeom>
          <a:solidFill>
            <a:schemeClr val="accent5">
              <a:lumMod val="20000"/>
              <a:lumOff val="80000"/>
            </a:schemeClr>
          </a:solidFill>
        </p:spPr>
        <p:txBody>
          <a:bodyPr wrap="square" rtlCol="0">
            <a:spAutoFit/>
          </a:bodyPr>
          <a:lstStyle/>
          <a:p>
            <a:pPr>
              <a:spcAft>
                <a:spcPts val="600"/>
              </a:spcAft>
              <a:buClr>
                <a:schemeClr val="accent1">
                  <a:lumMod val="75000"/>
                </a:schemeClr>
              </a:buClr>
            </a:pPr>
            <a:r>
              <a:rPr lang="en-US" altLang="zh-CN" sz="2400" b="1" dirty="0">
                <a:latin typeface="Calibri" panose="020F0502020204030204" pitchFamily="34" charset="0"/>
                <a:cs typeface="Calibri" panose="020F0502020204030204" pitchFamily="34" charset="0"/>
              </a:rPr>
              <a:t>F</a:t>
            </a:r>
            <a:r>
              <a:rPr lang="en-US" altLang="zh-CN" sz="2400" b="1" dirty="0" smtClean="0">
                <a:latin typeface="Calibri" panose="020F0502020204030204" pitchFamily="34" charset="0"/>
                <a:cs typeface="Calibri" panose="020F0502020204030204" pitchFamily="34" charset="0"/>
              </a:rPr>
              <a:t>ine-grained</a:t>
            </a:r>
            <a:r>
              <a:rPr lang="en-US" altLang="zh-CN" sz="2400" dirty="0" smtClean="0">
                <a:latin typeface="Calibri" panose="020F0502020204030204" pitchFamily="34" charset="0"/>
                <a:cs typeface="Calibri" panose="020F0502020204030204" pitchFamily="34" charset="0"/>
              </a:rPr>
              <a:t> interleaving </a:t>
            </a:r>
          </a:p>
          <a:p>
            <a:pPr>
              <a:buClr>
                <a:schemeClr val="accent1">
                  <a:lumMod val="75000"/>
                </a:schemeClr>
              </a:buClr>
            </a:pPr>
            <a:r>
              <a:rPr lang="en-US" altLang="zh-CN" sz="2400" dirty="0">
                <a:solidFill>
                  <a:srgbClr val="C00000"/>
                </a:solidFill>
                <a:latin typeface="Calibri" panose="020F0502020204030204" pitchFamily="34" charset="0"/>
                <a:cs typeface="Calibri" panose="020F0502020204030204" pitchFamily="34" charset="0"/>
                <a:sym typeface="Wingdings" panose="05000000000000000000" pitchFamily="2" charset="2"/>
              </a:rPr>
              <a:t> </a:t>
            </a:r>
            <a:r>
              <a:rPr lang="en-US" altLang="zh-CN" sz="2400" dirty="0" smtClean="0">
                <a:latin typeface="Calibri" panose="020F0502020204030204" pitchFamily="34" charset="0"/>
                <a:cs typeface="Calibri" panose="020F0502020204030204" pitchFamily="34" charset="0"/>
              </a:rPr>
              <a:t>consistency has to be weak</a:t>
            </a:r>
            <a:endParaRPr lang="zh-CN" altLang="en-US" sz="24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8" name="矩形 57"/>
              <p:cNvSpPr/>
              <p:nvPr/>
            </p:nvSpPr>
            <p:spPr>
              <a:xfrm>
                <a:off x="871250" y="5285496"/>
                <a:ext cx="4301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a:solidFill>
                            <a:srgbClr val="C00000"/>
                          </a:solidFill>
                          <a:latin typeface="Cambria Math" panose="02040503050406030204" pitchFamily="18" charset="0"/>
                        </a:rPr>
                        <m:t>𝐼</m:t>
                      </m:r>
                    </m:oMath>
                  </m:oMathPara>
                </a14:m>
                <a:endParaRPr lang="zh-CN" altLang="en-US" sz="2800" dirty="0"/>
              </a:p>
            </p:txBody>
          </p:sp>
        </mc:Choice>
        <mc:Fallback xmlns="">
          <p:sp>
            <p:nvSpPr>
              <p:cNvPr id="58" name="矩形 57"/>
              <p:cNvSpPr>
                <a:spLocks noRot="1" noChangeAspect="1" noMove="1" noResize="1" noEditPoints="1" noAdjustHandles="1" noChangeArrowheads="1" noChangeShapeType="1" noTextEdit="1"/>
              </p:cNvSpPr>
              <p:nvPr/>
            </p:nvSpPr>
            <p:spPr>
              <a:xfrm>
                <a:off x="871250" y="5285496"/>
                <a:ext cx="430118" cy="523220"/>
              </a:xfrm>
              <a:prstGeom prst="rect">
                <a:avLst/>
              </a:prstGeom>
              <a:blipFill>
                <a:blip r:embed="rId24"/>
                <a:stretch>
                  <a:fillRect/>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185921858"/>
      </p:ext>
    </p:extLst>
  </p:cSld>
  <p:clrMapOvr>
    <a:masterClrMapping/>
  </p:clrMapOvr>
  <mc:AlternateContent xmlns:mc="http://schemas.openxmlformats.org/markup-compatibility/2006" xmlns:p14="http://schemas.microsoft.com/office/powerpoint/2010/main">
    <mc:Choice Requires="p14">
      <p:transition spd="slow" p14:dur="2000" advTm="9131"/>
    </mc:Choice>
    <mc:Fallback xmlns="">
      <p:transition spd="slow" advTm="913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wipe(left)">
                                      <p:cBhvr>
                                        <p:cTn id="12" dur="500"/>
                                        <p:tgtEl>
                                          <p:spTgt spid="52"/>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animBg="1"/>
      <p:bldP spid="5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46545" y="272765"/>
            <a:ext cx="10631055"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Invariant Parameterized Thread-Local </a:t>
            </a:r>
            <a:r>
              <a:rPr lang="en-US" altLang="zh-CN" sz="4000" b="1" dirty="0">
                <a:latin typeface="Calibri Light" panose="020F0302020204030204" pitchFamily="34" charset="0"/>
                <a:cs typeface="Calibri Light" panose="020F0302020204030204" pitchFamily="34" charset="0"/>
              </a:rPr>
              <a:t>S</a:t>
            </a:r>
            <a:r>
              <a:rPr lang="en-US" altLang="zh-CN" sz="4000" b="1" dirty="0" smtClean="0">
                <a:latin typeface="Calibri Light" panose="020F0302020204030204" pitchFamily="34" charset="0"/>
                <a:cs typeface="Calibri Light" panose="020F0302020204030204" pitchFamily="34" charset="0"/>
              </a:rPr>
              <a:t>imulation</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p:grpSp>
        <p:nvGrpSpPr>
          <p:cNvPr id="16" name="组合 15"/>
          <p:cNvGrpSpPr/>
          <p:nvPr/>
        </p:nvGrpSpPr>
        <p:grpSpPr>
          <a:xfrm>
            <a:off x="720831" y="4584113"/>
            <a:ext cx="993765" cy="1966269"/>
            <a:chOff x="1062572" y="4192923"/>
            <a:chExt cx="993765" cy="1966269"/>
          </a:xfrm>
        </p:grpSpPr>
        <p:grpSp>
          <p:nvGrpSpPr>
            <p:cNvPr id="37" name="组合 36"/>
            <p:cNvGrpSpPr/>
            <p:nvPr/>
          </p:nvGrpSpPr>
          <p:grpSpPr>
            <a:xfrm>
              <a:off x="1560688" y="4368804"/>
              <a:ext cx="495649" cy="1625596"/>
              <a:chOff x="1930128" y="4368804"/>
              <a:chExt cx="495649" cy="1625596"/>
            </a:xfrm>
          </p:grpSpPr>
          <p:sp>
            <p:nvSpPr>
              <p:cNvPr id="40" name="椭圆 39"/>
              <p:cNvSpPr/>
              <p:nvPr/>
            </p:nvSpPr>
            <p:spPr>
              <a:xfrm>
                <a:off x="1930400" y="4368804"/>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930400" y="586232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1930128" y="4500884"/>
                <a:ext cx="495649" cy="1370672"/>
                <a:chOff x="1930128" y="4500884"/>
                <a:chExt cx="495649" cy="1370672"/>
              </a:xfrm>
            </p:grpSpPr>
            <p:cxnSp>
              <p:nvCxnSpPr>
                <p:cNvPr id="43" name="直接连接符 42"/>
                <p:cNvCxnSpPr>
                  <a:stCxn id="40" idx="4"/>
                </p:cNvCxnSpPr>
                <p:nvPr/>
              </p:nvCxnSpPr>
              <p:spPr>
                <a:xfrm>
                  <a:off x="1996440" y="4500884"/>
                  <a:ext cx="0" cy="1370672"/>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矩形 43"/>
                    <p:cNvSpPr/>
                    <p:nvPr/>
                  </p:nvSpPr>
                  <p:spPr>
                    <a:xfrm>
                      <a:off x="1930128" y="4969633"/>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0000FF"/>
                                </a:solidFill>
                                <a:latin typeface="Cambria Math" panose="02040503050406030204" pitchFamily="18" charset="0"/>
                                <a:ea typeface="Cambria Math" panose="02040503050406030204" pitchFamily="18" charset="0"/>
                              </a:rPr>
                              <m:t>≼</m:t>
                            </m:r>
                          </m:oMath>
                        </m:oMathPara>
                      </a14:m>
                      <a:endParaRPr lang="zh-CN" altLang="en-US" sz="2400" dirty="0">
                        <a:solidFill>
                          <a:srgbClr val="0000FF"/>
                        </a:solidFill>
                      </a:endParaRPr>
                    </a:p>
                  </p:txBody>
                </p:sp>
              </mc:Choice>
              <mc:Fallback xmlns="">
                <p:sp>
                  <p:nvSpPr>
                    <p:cNvPr id="44" name="矩形 43"/>
                    <p:cNvSpPr>
                      <a:spLocks noRot="1" noChangeAspect="1" noMove="1" noResize="1" noEditPoints="1" noAdjustHandles="1" noChangeArrowheads="1" noChangeShapeType="1" noTextEdit="1"/>
                    </p:cNvSpPr>
                    <p:nvPr/>
                  </p:nvSpPr>
                  <p:spPr>
                    <a:xfrm>
                      <a:off x="1930128" y="4969633"/>
                      <a:ext cx="495649" cy="461665"/>
                    </a:xfrm>
                    <a:prstGeom prst="rect">
                      <a:avLst/>
                    </a:prstGeom>
                    <a:blipFill>
                      <a:blip r:embed="rId4"/>
                      <a:stretch>
                        <a:fillRect b="-1316"/>
                      </a:stretch>
                    </a:blipFill>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38" name="文本框 37"/>
                <p:cNvSpPr txBox="1"/>
                <p:nvPr/>
              </p:nvSpPr>
              <p:spPr>
                <a:xfrm>
                  <a:off x="1081044" y="5697527"/>
                  <a:ext cx="33213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dirty="0">
                                <a:latin typeface="Cambria Math" panose="02040503050406030204" pitchFamily="18" charset="0"/>
                              </a:rPr>
                            </m:ctrlPr>
                          </m:sSubPr>
                          <m:e>
                            <m:r>
                              <m:rPr>
                                <m:nor/>
                              </m:rPr>
                              <a:rPr lang="en-US" altLang="zh-CN" sz="2400" dirty="0"/>
                              <m:t>T</m:t>
                            </m:r>
                          </m:e>
                          <m:sub>
                            <m:r>
                              <a:rPr lang="en-US" altLang="zh-CN" sz="2400" dirty="0">
                                <a:latin typeface="Cambria Math" panose="02040503050406030204" pitchFamily="18" charset="0"/>
                              </a:rPr>
                              <m:t>1</m:t>
                            </m:r>
                          </m:sub>
                        </m:sSub>
                      </m:oMath>
                    </m:oMathPara>
                  </a14:m>
                  <a:endParaRPr lang="zh-CN" altLang="en-US" sz="2400" dirty="0"/>
                </a:p>
              </p:txBody>
            </p:sp>
          </mc:Choice>
          <mc:Fallback xmlns="">
            <p:sp>
              <p:nvSpPr>
                <p:cNvPr id="38" name="文本框 37"/>
                <p:cNvSpPr txBox="1">
                  <a:spLocks noRot="1" noChangeAspect="1" noMove="1" noResize="1" noEditPoints="1" noAdjustHandles="1" noChangeArrowheads="1" noChangeShapeType="1" noTextEdit="1"/>
                </p:cNvSpPr>
                <p:nvPr/>
              </p:nvSpPr>
              <p:spPr>
                <a:xfrm>
                  <a:off x="1081044" y="5697527"/>
                  <a:ext cx="332137" cy="461665"/>
                </a:xfrm>
                <a:prstGeom prst="rect">
                  <a:avLst/>
                </a:prstGeom>
                <a:blipFill>
                  <a:blip r:embed="rId5"/>
                  <a:stretch>
                    <a:fillRect l="-3636" r="-3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p:cNvSpPr txBox="1"/>
                <p:nvPr/>
              </p:nvSpPr>
              <p:spPr>
                <a:xfrm>
                  <a:off x="1062572" y="4192923"/>
                  <a:ext cx="3690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dirty="0">
                                <a:latin typeface="Cambria Math" panose="02040503050406030204" pitchFamily="18" charset="0"/>
                              </a:rPr>
                            </m:ctrlPr>
                          </m:sSubPr>
                          <m:e>
                            <m:r>
                              <m:rPr>
                                <m:nor/>
                              </m:rPr>
                              <a:rPr lang="en-US" altLang="zh-CN" sz="2400" dirty="0"/>
                              <m:t>S</m:t>
                            </m:r>
                          </m:e>
                          <m:sub>
                            <m:r>
                              <a:rPr lang="en-US" altLang="zh-CN" sz="2400" dirty="0">
                                <a:latin typeface="Cambria Math" panose="02040503050406030204" pitchFamily="18" charset="0"/>
                              </a:rPr>
                              <m:t>1</m:t>
                            </m:r>
                          </m:sub>
                        </m:sSub>
                      </m:oMath>
                    </m:oMathPara>
                  </a14:m>
                  <a:endParaRPr lang="zh-CN" altLang="en-US" sz="2400" b="1" dirty="0"/>
                </a:p>
              </p:txBody>
            </p:sp>
          </mc:Choice>
          <mc:Fallback xmlns="">
            <p:sp>
              <p:nvSpPr>
                <p:cNvPr id="39" name="文本框 38"/>
                <p:cNvSpPr txBox="1">
                  <a:spLocks noRot="1" noChangeAspect="1" noMove="1" noResize="1" noEditPoints="1" noAdjustHandles="1" noChangeArrowheads="1" noChangeShapeType="1" noTextEdit="1"/>
                </p:cNvSpPr>
                <p:nvPr/>
              </p:nvSpPr>
              <p:spPr>
                <a:xfrm>
                  <a:off x="1062572" y="4192923"/>
                  <a:ext cx="369083" cy="461665"/>
                </a:xfrm>
                <a:prstGeom prst="rect">
                  <a:avLst/>
                </a:prstGeom>
                <a:blipFill>
                  <a:blip r:embed="rId6"/>
                  <a:stretch>
                    <a:fillRect l="-4918" r="-19672"/>
                  </a:stretch>
                </a:blipFill>
              </p:spPr>
              <p:txBody>
                <a:bodyPr/>
                <a:lstStyle/>
                <a:p>
                  <a:r>
                    <a:rPr lang="zh-CN" altLang="en-US">
                      <a:noFill/>
                    </a:rPr>
                    <a:t> </a:t>
                  </a:r>
                </a:p>
              </p:txBody>
            </p:sp>
          </mc:Fallback>
        </mc:AlternateContent>
      </p:grpSp>
      <p:cxnSp>
        <p:nvCxnSpPr>
          <p:cNvPr id="17" name="直接箭头连接符 16"/>
          <p:cNvCxnSpPr/>
          <p:nvPr/>
        </p:nvCxnSpPr>
        <p:spPr>
          <a:xfrm>
            <a:off x="1411399" y="6318164"/>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1411398" y="4549135"/>
            <a:ext cx="1614748" cy="369332"/>
            <a:chOff x="2141051" y="4259541"/>
            <a:chExt cx="1614748" cy="369332"/>
          </a:xfrm>
        </p:grpSpPr>
        <p:cxnSp>
          <p:nvCxnSpPr>
            <p:cNvPr id="35" name="直接箭头连接符 34"/>
            <p:cNvCxnSpPr/>
            <p:nvPr/>
          </p:nvCxnSpPr>
          <p:spPr>
            <a:xfrm>
              <a:off x="2141051" y="4536440"/>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427665" y="4259541"/>
              <a:ext cx="328134" cy="369332"/>
            </a:xfrm>
            <a:prstGeom prst="rect">
              <a:avLst/>
            </a:prstGeom>
            <a:noFill/>
          </p:spPr>
          <p:txBody>
            <a:bodyPr wrap="square" rtlCol="0">
              <a:spAutoFit/>
            </a:bodyPr>
            <a:lstStyle/>
            <a:p>
              <a:r>
                <a:rPr lang="en-US" altLang="zh-CN" b="1" dirty="0" smtClean="0"/>
                <a:t>*</a:t>
              </a:r>
              <a:endParaRPr lang="zh-CN" altLang="en-US" b="1" dirty="0"/>
            </a:p>
          </p:txBody>
        </p:sp>
      </p:grpSp>
      <p:sp>
        <p:nvSpPr>
          <p:cNvPr id="19" name="椭圆 18"/>
          <p:cNvSpPr/>
          <p:nvPr/>
        </p:nvSpPr>
        <p:spPr>
          <a:xfrm>
            <a:off x="2922453" y="625351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2922453" y="4759991"/>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2922453" y="4892071"/>
            <a:ext cx="495649" cy="1361439"/>
            <a:chOff x="3689050" y="4500881"/>
            <a:chExt cx="495649" cy="1361439"/>
          </a:xfrm>
        </p:grpSpPr>
        <p:cxnSp>
          <p:nvCxnSpPr>
            <p:cNvPr id="33" name="直接连接符 32"/>
            <p:cNvCxnSpPr>
              <a:stCxn id="20" idx="4"/>
              <a:endCxn id="19" idx="0"/>
            </p:cNvCxnSpPr>
            <p:nvPr/>
          </p:nvCxnSpPr>
          <p:spPr>
            <a:xfrm>
              <a:off x="3755090" y="4500881"/>
              <a:ext cx="0" cy="1361439"/>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矩形 33"/>
                <p:cNvSpPr/>
                <p:nvPr/>
              </p:nvSpPr>
              <p:spPr>
                <a:xfrm>
                  <a:off x="3689050" y="4969634"/>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0000FF"/>
                            </a:solidFill>
                            <a:latin typeface="Cambria Math" panose="02040503050406030204" pitchFamily="18" charset="0"/>
                            <a:ea typeface="Cambria Math" panose="02040503050406030204" pitchFamily="18" charset="0"/>
                          </a:rPr>
                          <m:t>≼</m:t>
                        </m:r>
                      </m:oMath>
                    </m:oMathPara>
                  </a14:m>
                  <a:endParaRPr lang="zh-CN" altLang="en-US" sz="2400" dirty="0">
                    <a:solidFill>
                      <a:srgbClr val="0000FF"/>
                    </a:solidFill>
                  </a:endParaRPr>
                </a:p>
              </p:txBody>
            </p:sp>
          </mc:Choice>
          <mc:Fallback xmlns="">
            <p:sp>
              <p:nvSpPr>
                <p:cNvPr id="34" name="矩形 33"/>
                <p:cNvSpPr>
                  <a:spLocks noRot="1" noChangeAspect="1" noMove="1" noResize="1" noEditPoints="1" noAdjustHandles="1" noChangeArrowheads="1" noChangeShapeType="1" noTextEdit="1"/>
                </p:cNvSpPr>
                <p:nvPr/>
              </p:nvSpPr>
              <p:spPr>
                <a:xfrm>
                  <a:off x="3689050" y="4969634"/>
                  <a:ext cx="495649" cy="461665"/>
                </a:xfrm>
                <a:prstGeom prst="rect">
                  <a:avLst/>
                </a:prstGeom>
                <a:blipFill>
                  <a:blip r:embed="rId7"/>
                  <a:stretch>
                    <a:fillRect b="-1316"/>
                  </a:stretch>
                </a:blipFill>
              </p:spPr>
              <p:txBody>
                <a:bodyPr/>
                <a:lstStyle/>
                <a:p>
                  <a:r>
                    <a:rPr lang="zh-CN" altLang="en-US">
                      <a:noFill/>
                    </a:rPr>
                    <a:t> </a:t>
                  </a:r>
                </a:p>
              </p:txBody>
            </p:sp>
          </mc:Fallback>
        </mc:AlternateContent>
      </p:grpSp>
      <p:sp>
        <p:nvSpPr>
          <p:cNvPr id="22" name="椭圆 21"/>
          <p:cNvSpPr/>
          <p:nvPr/>
        </p:nvSpPr>
        <p:spPr>
          <a:xfrm>
            <a:off x="6301547" y="6252124"/>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301547" y="4755497"/>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p:nvPr/>
        </p:nvCxnSpPr>
        <p:spPr>
          <a:xfrm flipH="1">
            <a:off x="8018068" y="4840906"/>
            <a:ext cx="1930" cy="1354414"/>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矩形 31"/>
              <p:cNvSpPr/>
              <p:nvPr/>
            </p:nvSpPr>
            <p:spPr>
              <a:xfrm>
                <a:off x="6303477" y="5366463"/>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0000FF"/>
                          </a:solidFill>
                          <a:latin typeface="Cambria Math" panose="02040503050406030204" pitchFamily="18" charset="0"/>
                          <a:ea typeface="Cambria Math" panose="02040503050406030204" pitchFamily="18" charset="0"/>
                        </a:rPr>
                        <m:t>≼</m:t>
                      </m:r>
                    </m:oMath>
                  </m:oMathPara>
                </a14:m>
                <a:endParaRPr lang="zh-CN" altLang="en-US" sz="2400" dirty="0">
                  <a:solidFill>
                    <a:srgbClr val="0000FF"/>
                  </a:solidFill>
                </a:endParaRPr>
              </a:p>
            </p:txBody>
          </p:sp>
        </mc:Choice>
        <mc:Fallback xmlns="">
          <p:sp>
            <p:nvSpPr>
              <p:cNvPr id="32" name="矩形 31"/>
              <p:cNvSpPr>
                <a:spLocks noRot="1" noChangeAspect="1" noMove="1" noResize="1" noEditPoints="1" noAdjustHandles="1" noChangeArrowheads="1" noChangeShapeType="1" noTextEdit="1"/>
              </p:cNvSpPr>
              <p:nvPr/>
            </p:nvSpPr>
            <p:spPr>
              <a:xfrm>
                <a:off x="6303477" y="5366463"/>
                <a:ext cx="495649" cy="461665"/>
              </a:xfrm>
              <a:prstGeom prst="rect">
                <a:avLst/>
              </a:prstGeom>
              <a:blipFill>
                <a:blip r:embed="rId8"/>
                <a:stretch>
                  <a:fillRect b="-1316"/>
                </a:stretch>
              </a:blipFill>
            </p:spPr>
            <p:txBody>
              <a:bodyPr/>
              <a:lstStyle/>
              <a:p>
                <a:r>
                  <a:rPr lang="zh-CN" altLang="en-US">
                    <a:noFill/>
                  </a:rPr>
                  <a:t> </a:t>
                </a:r>
              </a:p>
            </p:txBody>
          </p:sp>
        </mc:Fallback>
      </mc:AlternateContent>
      <p:grpSp>
        <p:nvGrpSpPr>
          <p:cNvPr id="25" name="组合 24"/>
          <p:cNvGrpSpPr/>
          <p:nvPr/>
        </p:nvGrpSpPr>
        <p:grpSpPr>
          <a:xfrm>
            <a:off x="4790493" y="5878888"/>
            <a:ext cx="1432209" cy="461665"/>
            <a:chOff x="3114906" y="5880274"/>
            <a:chExt cx="1432209" cy="461665"/>
          </a:xfrm>
        </p:grpSpPr>
        <p:cxnSp>
          <p:nvCxnSpPr>
            <p:cNvPr id="29" name="直接箭头连接符 28"/>
            <p:cNvCxnSpPr/>
            <p:nvPr/>
          </p:nvCxnSpPr>
          <p:spPr>
            <a:xfrm>
              <a:off x="3114906" y="6318164"/>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文本框 29"/>
                <p:cNvSpPr txBox="1"/>
                <p:nvPr/>
              </p:nvSpPr>
              <p:spPr>
                <a:xfrm>
                  <a:off x="3449296" y="5880274"/>
                  <a:ext cx="758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𝑒</m:t>
                        </m:r>
                      </m:oMath>
                    </m:oMathPara>
                  </a14:m>
                  <a:endParaRPr lang="zh-CN" altLang="en-US" sz="2400" dirty="0">
                    <a:solidFill>
                      <a:schemeClr val="tx1"/>
                    </a:solidFill>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3449296" y="5880274"/>
                  <a:ext cx="758161" cy="461665"/>
                </a:xfrm>
                <a:prstGeom prst="rect">
                  <a:avLst/>
                </a:prstGeom>
                <a:blipFill>
                  <a:blip r:embed="rId9"/>
                  <a:stretch>
                    <a:fillRect/>
                  </a:stretch>
                </a:blipFill>
              </p:spPr>
              <p:txBody>
                <a:bodyPr/>
                <a:lstStyle/>
                <a:p>
                  <a:r>
                    <a:rPr lang="zh-CN" altLang="en-US">
                      <a:noFill/>
                    </a:rPr>
                    <a:t> </a:t>
                  </a:r>
                </a:p>
              </p:txBody>
            </p:sp>
          </mc:Fallback>
        </mc:AlternateContent>
      </p:grpSp>
      <p:grpSp>
        <p:nvGrpSpPr>
          <p:cNvPr id="26" name="组合 25"/>
          <p:cNvGrpSpPr/>
          <p:nvPr/>
        </p:nvGrpSpPr>
        <p:grpSpPr>
          <a:xfrm>
            <a:off x="4790897" y="4389659"/>
            <a:ext cx="1432209" cy="461665"/>
            <a:chOff x="3115310" y="4391045"/>
            <a:chExt cx="1432209" cy="461665"/>
          </a:xfrm>
        </p:grpSpPr>
        <p:cxnSp>
          <p:nvCxnSpPr>
            <p:cNvPr id="27" name="直接箭头连接符 26"/>
            <p:cNvCxnSpPr/>
            <p:nvPr/>
          </p:nvCxnSpPr>
          <p:spPr>
            <a:xfrm>
              <a:off x="3115310" y="4822923"/>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文本框 27"/>
                <p:cNvSpPr txBox="1"/>
                <p:nvPr/>
              </p:nvSpPr>
              <p:spPr>
                <a:xfrm>
                  <a:off x="3461166" y="4391045"/>
                  <a:ext cx="758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𝑒</m:t>
                        </m:r>
                      </m:oMath>
                    </m:oMathPara>
                  </a14:m>
                  <a:endParaRPr lang="zh-CN" altLang="en-US" sz="2400" dirty="0">
                    <a:solidFill>
                      <a:schemeClr val="tx1"/>
                    </a:solidFill>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3461166" y="4391045"/>
                  <a:ext cx="758161" cy="461665"/>
                </a:xfrm>
                <a:prstGeom prst="rect">
                  <a:avLst/>
                </a:prstGeom>
                <a:blipFill>
                  <a:blip r:embed="rId10"/>
                  <a:stretch>
                    <a:fillRect/>
                  </a:stretch>
                </a:blipFill>
              </p:spPr>
              <p:txBody>
                <a:bodyPr/>
                <a:lstStyle/>
                <a:p>
                  <a:r>
                    <a:rPr lang="zh-CN" altLang="en-US">
                      <a:noFill/>
                    </a:rPr>
                    <a:t> </a:t>
                  </a:r>
                </a:p>
              </p:txBody>
            </p:sp>
          </mc:Fallback>
        </mc:AlternateContent>
      </p:grpSp>
      <p:cxnSp>
        <p:nvCxnSpPr>
          <p:cNvPr id="7" name="直接箭头连接符 6"/>
          <p:cNvCxnSpPr/>
          <p:nvPr/>
        </p:nvCxnSpPr>
        <p:spPr>
          <a:xfrm>
            <a:off x="6470571" y="6316778"/>
            <a:ext cx="1432209"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7945569" y="6252124"/>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p:nvPr/>
        </p:nvCxnSpPr>
        <p:spPr>
          <a:xfrm>
            <a:off x="6468788" y="4814513"/>
            <a:ext cx="1432209"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7951730" y="4739237"/>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闪电形 10"/>
          <p:cNvSpPr/>
          <p:nvPr/>
        </p:nvSpPr>
        <p:spPr>
          <a:xfrm>
            <a:off x="6865864" y="4606617"/>
            <a:ext cx="684381" cy="549410"/>
          </a:xfrm>
          <a:prstGeom prst="lightningBol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闪电形 11"/>
          <p:cNvSpPr/>
          <p:nvPr/>
        </p:nvSpPr>
        <p:spPr>
          <a:xfrm>
            <a:off x="6928660" y="6042073"/>
            <a:ext cx="684381" cy="549410"/>
          </a:xfrm>
          <a:prstGeom prst="lightningBol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p:nvCxnSpPr>
        <p:spPr>
          <a:xfrm flipH="1">
            <a:off x="6374228" y="4878061"/>
            <a:ext cx="6161" cy="1380807"/>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矩形 14"/>
              <p:cNvSpPr/>
              <p:nvPr/>
            </p:nvSpPr>
            <p:spPr>
              <a:xfrm>
                <a:off x="8011609" y="5330888"/>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solidFill>
                            <a:srgbClr val="0000FF"/>
                          </a:solidFill>
                          <a:latin typeface="Cambria Math" panose="02040503050406030204" pitchFamily="18" charset="0"/>
                          <a:ea typeface="Cambria Math" panose="02040503050406030204" pitchFamily="18" charset="0"/>
                        </a:rPr>
                        <m:t>≼</m:t>
                      </m:r>
                    </m:oMath>
                  </m:oMathPara>
                </a14:m>
                <a:endParaRPr lang="zh-CN" alt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8011609" y="5330888"/>
                <a:ext cx="495649" cy="461665"/>
              </a:xfrm>
              <a:prstGeom prst="rect">
                <a:avLst/>
              </a:prstGeom>
              <a:blipFill>
                <a:blip r:embed="rId11"/>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p:cNvSpPr txBox="1"/>
              <p:nvPr/>
            </p:nvSpPr>
            <p:spPr>
              <a:xfrm>
                <a:off x="740801" y="2214533"/>
                <a:ext cx="5378276" cy="461665"/>
              </a:xfrm>
              <a:prstGeom prst="rect">
                <a:avLst/>
              </a:prstGeom>
              <a:solidFill>
                <a:schemeClr val="accent2">
                  <a:lumMod val="20000"/>
                  <a:lumOff val="80000"/>
                </a:schemeClr>
              </a:solidFill>
            </p:spPr>
            <p:txBody>
              <a:bodyPr wrap="square" rtlCol="0">
                <a:spAutoFit/>
              </a:bodyPr>
              <a:lstStyle/>
              <a:p>
                <a:pPr marL="285750" indent="-285750">
                  <a:buClr>
                    <a:schemeClr val="accent1">
                      <a:lumMod val="75000"/>
                    </a:schemeClr>
                  </a:buClr>
                  <a:buFont typeface="Arial" panose="020B0604020202020204" pitchFamily="34" charset="0"/>
                  <a:buChar char="•"/>
                </a:pPr>
                <a14:m>
                  <m:oMath xmlns:m="http://schemas.openxmlformats.org/officeDocument/2006/math">
                    <m:r>
                      <a:rPr lang="en-US" altLang="zh-CN" sz="2400" i="1" smtClean="0">
                        <a:solidFill>
                          <a:srgbClr val="C00000"/>
                        </a:solidFill>
                        <a:latin typeface="Cambria Math" panose="02040503050406030204" pitchFamily="18" charset="0"/>
                      </a:rPr>
                      <m:t>𝐼</m:t>
                    </m:r>
                  </m:oMath>
                </a14:m>
                <a:r>
                  <a:rPr lang="en-US" altLang="zh-CN" sz="2400" dirty="0" smtClean="0"/>
                  <a:t> </a:t>
                </a:r>
                <a:r>
                  <a:rPr lang="en-US" altLang="zh-CN" sz="2400" dirty="0" smtClean="0">
                    <a:latin typeface="Calibri" panose="020F0502020204030204" pitchFamily="34" charset="0"/>
                    <a:cs typeface="Calibri" panose="020F0502020204030204" pitchFamily="34" charset="0"/>
                  </a:rPr>
                  <a:t>specifies states consistency</a:t>
                </a:r>
                <a:endParaRPr lang="zh-CN" altLang="en-US" sz="2400" dirty="0">
                  <a:latin typeface="Calibri" panose="020F0502020204030204" pitchFamily="34" charset="0"/>
                  <a:cs typeface="Calibri" panose="020F0502020204030204" pitchFamily="34" charset="0"/>
                </a:endParaRPr>
              </a:p>
            </p:txBody>
          </p:sp>
        </mc:Choice>
        <mc:Fallback xmlns="">
          <p:sp>
            <p:nvSpPr>
              <p:cNvPr id="45" name="文本框 44"/>
              <p:cNvSpPr txBox="1">
                <a:spLocks noRot="1" noChangeAspect="1" noMove="1" noResize="1" noEditPoints="1" noAdjustHandles="1" noChangeArrowheads="1" noChangeShapeType="1" noTextEdit="1"/>
              </p:cNvSpPr>
              <p:nvPr/>
            </p:nvSpPr>
            <p:spPr>
              <a:xfrm>
                <a:off x="740801" y="2214533"/>
                <a:ext cx="5378276" cy="461665"/>
              </a:xfrm>
              <a:prstGeom prst="rect">
                <a:avLst/>
              </a:prstGeom>
              <a:blipFill>
                <a:blip r:embed="rId12"/>
                <a:stretch>
                  <a:fillRect l="-1587" t="-10526" b="-28947"/>
                </a:stretch>
              </a:blipFill>
            </p:spPr>
            <p:txBody>
              <a:bodyPr/>
              <a:lstStyle/>
              <a:p>
                <a:r>
                  <a:rPr lang="zh-CN" altLang="en-US">
                    <a:noFill/>
                  </a:rPr>
                  <a:t> </a:t>
                </a:r>
              </a:p>
            </p:txBody>
          </p:sp>
        </mc:Fallback>
      </mc:AlternateContent>
      <p:sp>
        <p:nvSpPr>
          <p:cNvPr id="46" name="文本框 45"/>
          <p:cNvSpPr txBox="1"/>
          <p:nvPr/>
        </p:nvSpPr>
        <p:spPr>
          <a:xfrm>
            <a:off x="1012142" y="2749804"/>
            <a:ext cx="4940151" cy="400110"/>
          </a:xfrm>
          <a:prstGeom prst="rect">
            <a:avLst/>
          </a:prstGeom>
          <a:noFill/>
        </p:spPr>
        <p:txBody>
          <a:bodyPr wrap="square" rtlCol="0">
            <a:spAutoFit/>
          </a:bodyPr>
          <a:lstStyle/>
          <a:p>
            <a:pPr marL="342900" indent="-342900">
              <a:buClr>
                <a:schemeClr val="tx1"/>
              </a:buClr>
              <a:buFont typeface="Arial" panose="020B0604020202020204" pitchFamily="34" charset="0"/>
              <a:buChar char="•"/>
            </a:pPr>
            <a:r>
              <a:rPr lang="en-US" altLang="zh-CN" sz="2000" b="1" dirty="0" smtClean="0">
                <a:latin typeface="Calibri" panose="020F0502020204030204" pitchFamily="34" charset="0"/>
                <a:cs typeface="Calibri" panose="020F0502020204030204" pitchFamily="34" charset="0"/>
              </a:rPr>
              <a:t>Timestamps mapping</a:t>
            </a:r>
            <a:r>
              <a:rPr lang="en-US" altLang="zh-CN" sz="2000" dirty="0" smtClean="0">
                <a:latin typeface="Calibri" panose="020F0502020204030204" pitchFamily="34" charset="0"/>
                <a:cs typeface="Calibri" panose="020F0502020204030204" pitchFamily="34" charset="0"/>
              </a:rPr>
              <a:t> of </a:t>
            </a:r>
            <a:r>
              <a:rPr lang="en-US" altLang="zh-CN" sz="2000" dirty="0" err="1" smtClean="0">
                <a:latin typeface="Calibri" panose="020F0502020204030204" pitchFamily="34" charset="0"/>
                <a:cs typeface="Calibri" panose="020F0502020204030204" pitchFamily="34" charset="0"/>
              </a:rPr>
              <a:t>tgt</a:t>
            </a:r>
            <a:r>
              <a:rPr lang="en-US" altLang="zh-CN" sz="2000" dirty="0" smtClean="0">
                <a:latin typeface="Calibri" panose="020F0502020204030204" pitchFamily="34" charset="0"/>
                <a:cs typeface="Calibri" panose="020F0502020204030204" pitchFamily="34" charset="0"/>
              </a:rPr>
              <a:t> and </a:t>
            </a:r>
            <a:r>
              <a:rPr lang="en-US" altLang="zh-CN" sz="2000" dirty="0" err="1" smtClean="0">
                <a:latin typeface="Calibri" panose="020F0502020204030204" pitchFamily="34" charset="0"/>
                <a:cs typeface="Calibri" panose="020F0502020204030204" pitchFamily="34" charset="0"/>
              </a:rPr>
              <a:t>src</a:t>
            </a:r>
            <a:r>
              <a:rPr lang="en-US" altLang="zh-CN" sz="2000" dirty="0" smtClean="0">
                <a:latin typeface="Calibri" panose="020F0502020204030204" pitchFamily="34" charset="0"/>
                <a:cs typeface="Calibri" panose="020F0502020204030204" pitchFamily="34" charset="0"/>
              </a:rPr>
              <a:t> </a:t>
            </a:r>
            <a:r>
              <a:rPr lang="en-US" altLang="zh-CN" sz="2000" dirty="0" err="1" smtClean="0">
                <a:latin typeface="Calibri" panose="020F0502020204030204" pitchFamily="34" charset="0"/>
                <a:cs typeface="Calibri" panose="020F0502020204030204" pitchFamily="34" charset="0"/>
              </a:rPr>
              <a:t>msgs</a:t>
            </a:r>
            <a:endParaRPr lang="zh-CN" altLang="en-US" sz="2000" dirty="0">
              <a:latin typeface="Calibri" panose="020F0502020204030204" pitchFamily="34" charset="0"/>
              <a:cs typeface="Calibri" panose="020F0502020204030204" pitchFamily="34" charset="0"/>
            </a:endParaRPr>
          </a:p>
        </p:txBody>
      </p:sp>
      <p:sp>
        <p:nvSpPr>
          <p:cNvPr id="47" name="文本框 46"/>
          <p:cNvSpPr txBox="1"/>
          <p:nvPr/>
        </p:nvSpPr>
        <p:spPr>
          <a:xfrm>
            <a:off x="1012080" y="3178919"/>
            <a:ext cx="4655439"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smtClean="0">
                <a:latin typeface="Calibri" panose="020F0502020204030204" pitchFamily="34" charset="0"/>
                <a:cs typeface="Calibri" panose="020F0502020204030204" pitchFamily="34" charset="0"/>
              </a:rPr>
              <a:t>Values consistency</a:t>
            </a:r>
            <a:r>
              <a:rPr lang="en-US" altLang="zh-CN" sz="2000" dirty="0" smtClean="0">
                <a:latin typeface="Calibri" panose="020F0502020204030204" pitchFamily="34" charset="0"/>
                <a:cs typeface="Calibri" panose="020F0502020204030204" pitchFamily="34" charset="0"/>
              </a:rPr>
              <a:t> of </a:t>
            </a:r>
            <a:r>
              <a:rPr lang="en-US" altLang="zh-CN" sz="2000" dirty="0" err="1" smtClean="0">
                <a:latin typeface="Calibri" panose="020F0502020204030204" pitchFamily="34" charset="0"/>
                <a:cs typeface="Calibri" panose="020F0502020204030204" pitchFamily="34" charset="0"/>
              </a:rPr>
              <a:t>tgt</a:t>
            </a:r>
            <a:r>
              <a:rPr lang="en-US" altLang="zh-CN" sz="2000" dirty="0" smtClean="0">
                <a:latin typeface="Calibri" panose="020F0502020204030204" pitchFamily="34" charset="0"/>
                <a:cs typeface="Calibri" panose="020F0502020204030204" pitchFamily="34" charset="0"/>
              </a:rPr>
              <a:t> and </a:t>
            </a:r>
            <a:r>
              <a:rPr lang="en-US" altLang="zh-CN" sz="2000" dirty="0" err="1" smtClean="0">
                <a:latin typeface="Calibri" panose="020F0502020204030204" pitchFamily="34" charset="0"/>
                <a:cs typeface="Calibri" panose="020F0502020204030204" pitchFamily="34" charset="0"/>
              </a:rPr>
              <a:t>src</a:t>
            </a:r>
            <a:r>
              <a:rPr lang="en-US" altLang="zh-CN" sz="2000" dirty="0" smtClean="0">
                <a:latin typeface="Calibri" panose="020F0502020204030204" pitchFamily="34" charset="0"/>
                <a:cs typeface="Calibri" panose="020F0502020204030204" pitchFamily="34" charset="0"/>
              </a:rPr>
              <a:t> </a:t>
            </a:r>
            <a:r>
              <a:rPr lang="en-US" altLang="zh-CN" sz="2000" dirty="0" err="1" smtClean="0">
                <a:latin typeface="Calibri" panose="020F0502020204030204" pitchFamily="34" charset="0"/>
                <a:cs typeface="Calibri" panose="020F0502020204030204" pitchFamily="34" charset="0"/>
              </a:rPr>
              <a:t>msgs</a:t>
            </a:r>
            <a:endParaRPr lang="zh-CN" altLang="en-US" sz="2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8" name="矩形 47"/>
              <p:cNvSpPr/>
              <p:nvPr/>
            </p:nvSpPr>
            <p:spPr>
              <a:xfrm>
                <a:off x="5975527" y="5304908"/>
                <a:ext cx="4301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a:solidFill>
                            <a:srgbClr val="C00000"/>
                          </a:solidFill>
                          <a:latin typeface="Cambria Math" panose="02040503050406030204" pitchFamily="18" charset="0"/>
                        </a:rPr>
                        <m:t>𝐼</m:t>
                      </m:r>
                    </m:oMath>
                  </m:oMathPara>
                </a14:m>
                <a:endParaRPr lang="zh-CN" altLang="en-US" sz="2800" dirty="0"/>
              </a:p>
            </p:txBody>
          </p:sp>
        </mc:Choice>
        <mc:Fallback xmlns="">
          <p:sp>
            <p:nvSpPr>
              <p:cNvPr id="48" name="矩形 47"/>
              <p:cNvSpPr>
                <a:spLocks noRot="1" noChangeAspect="1" noMove="1" noResize="1" noEditPoints="1" noAdjustHandles="1" noChangeArrowheads="1" noChangeShapeType="1" noTextEdit="1"/>
              </p:cNvSpPr>
              <p:nvPr/>
            </p:nvSpPr>
            <p:spPr>
              <a:xfrm>
                <a:off x="5975527" y="5304908"/>
                <a:ext cx="430118" cy="523220"/>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p:cNvSpPr txBox="1"/>
              <p:nvPr/>
            </p:nvSpPr>
            <p:spPr>
              <a:xfrm>
                <a:off x="740801" y="3836065"/>
                <a:ext cx="5407137" cy="461665"/>
              </a:xfrm>
              <a:prstGeom prst="rect">
                <a:avLst/>
              </a:prstGeom>
              <a:solidFill>
                <a:schemeClr val="accent2">
                  <a:lumMod val="20000"/>
                  <a:lumOff val="80000"/>
                </a:schemeClr>
              </a:solidFill>
            </p:spPr>
            <p:txBody>
              <a:bodyPr wrap="square" rtlCol="0">
                <a:spAutoFit/>
              </a:bodyPr>
              <a:lstStyle/>
              <a:p>
                <a:pPr marL="285750" indent="-285750">
                  <a:buClr>
                    <a:schemeClr val="accent1">
                      <a:lumMod val="75000"/>
                    </a:schemeClr>
                  </a:buClr>
                  <a:buFont typeface="Arial" panose="020B0604020202020204" pitchFamily="34" charset="0"/>
                  <a:buChar char="•"/>
                </a:pPr>
                <a14:m>
                  <m:oMath xmlns:m="http://schemas.openxmlformats.org/officeDocument/2006/math">
                    <m:r>
                      <a:rPr lang="en-US" altLang="zh-CN" sz="2400" i="1" smtClean="0">
                        <a:solidFill>
                          <a:srgbClr val="C00000"/>
                        </a:solidFill>
                        <a:latin typeface="Cambria Math" panose="02040503050406030204" pitchFamily="18" charset="0"/>
                      </a:rPr>
                      <m:t>𝐼</m:t>
                    </m:r>
                  </m:oMath>
                </a14:m>
                <a:r>
                  <a:rPr lang="en-US" altLang="zh-CN" sz="2400" dirty="0" smtClean="0"/>
                  <a:t> </a:t>
                </a:r>
                <a:r>
                  <a:rPr lang="en-US" altLang="zh-CN" sz="2400" dirty="0" smtClean="0">
                    <a:latin typeface="Calibri" panose="020F0502020204030204" pitchFamily="34" charset="0"/>
                    <a:cs typeface="Calibri" panose="020F0502020204030204" pitchFamily="34" charset="0"/>
                  </a:rPr>
                  <a:t>should be preserved by </a:t>
                </a:r>
                <a:r>
                  <a:rPr lang="en-US" altLang="zh-CN" sz="2400" dirty="0" err="1" smtClean="0">
                    <a:latin typeface="Calibri" panose="020F0502020204030204" pitchFamily="34" charset="0"/>
                    <a:cs typeface="Calibri" panose="020F0502020204030204" pitchFamily="34" charset="0"/>
                  </a:rPr>
                  <a:t>env</a:t>
                </a:r>
                <a:r>
                  <a:rPr lang="en-US" altLang="zh-CN" sz="2400" dirty="0" smtClean="0">
                    <a:latin typeface="Calibri" panose="020F0502020204030204" pitchFamily="34" charset="0"/>
                    <a:cs typeface="Calibri" panose="020F0502020204030204" pitchFamily="34" charset="0"/>
                  </a:rPr>
                  <a:t>. behaviors</a:t>
                </a:r>
                <a:endParaRPr lang="zh-CN" altLang="en-US" sz="2400" dirty="0">
                  <a:latin typeface="Calibri" panose="020F0502020204030204" pitchFamily="34" charset="0"/>
                  <a:cs typeface="Calibri" panose="020F0502020204030204" pitchFamily="34" charset="0"/>
                </a:endParaRPr>
              </a:p>
            </p:txBody>
          </p:sp>
        </mc:Choice>
        <mc:Fallback xmlns="">
          <p:sp>
            <p:nvSpPr>
              <p:cNvPr id="49" name="文本框 48"/>
              <p:cNvSpPr txBox="1">
                <a:spLocks noRot="1" noChangeAspect="1" noMove="1" noResize="1" noEditPoints="1" noAdjustHandles="1" noChangeArrowheads="1" noChangeShapeType="1" noTextEdit="1"/>
              </p:cNvSpPr>
              <p:nvPr/>
            </p:nvSpPr>
            <p:spPr>
              <a:xfrm>
                <a:off x="740801" y="3836065"/>
                <a:ext cx="5407137" cy="461665"/>
              </a:xfrm>
              <a:prstGeom prst="rect">
                <a:avLst/>
              </a:prstGeom>
              <a:blipFill>
                <a:blip r:embed="rId14"/>
                <a:stretch>
                  <a:fillRect l="-1578" t="-10526" r="-1578"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矩形 49"/>
              <p:cNvSpPr/>
              <p:nvPr/>
            </p:nvSpPr>
            <p:spPr>
              <a:xfrm>
                <a:off x="7603324" y="5306855"/>
                <a:ext cx="4301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a:solidFill>
                            <a:srgbClr val="C00000"/>
                          </a:solidFill>
                          <a:latin typeface="Cambria Math" panose="02040503050406030204" pitchFamily="18" charset="0"/>
                        </a:rPr>
                        <m:t>𝐼</m:t>
                      </m:r>
                    </m:oMath>
                  </m:oMathPara>
                </a14:m>
                <a:endParaRPr lang="zh-CN" altLang="en-US" sz="2800" dirty="0"/>
              </a:p>
            </p:txBody>
          </p:sp>
        </mc:Choice>
        <mc:Fallback xmlns="">
          <p:sp>
            <p:nvSpPr>
              <p:cNvPr id="50" name="矩形 49"/>
              <p:cNvSpPr>
                <a:spLocks noRot="1" noChangeAspect="1" noMove="1" noResize="1" noEditPoints="1" noAdjustHandles="1" noChangeArrowheads="1" noChangeShapeType="1" noTextEdit="1"/>
              </p:cNvSpPr>
              <p:nvPr/>
            </p:nvSpPr>
            <p:spPr>
              <a:xfrm>
                <a:off x="7603324" y="5306855"/>
                <a:ext cx="430118" cy="523220"/>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p:cNvSpPr txBox="1"/>
              <p:nvPr/>
            </p:nvSpPr>
            <p:spPr>
              <a:xfrm>
                <a:off x="6677890" y="1202817"/>
                <a:ext cx="4535054" cy="954107"/>
              </a:xfrm>
              <a:prstGeom prst="rect">
                <a:avLst/>
              </a:prstGeom>
              <a:noFill/>
            </p:spPr>
            <p:txBody>
              <a:bodyPr wrap="square" rtlCol="0">
                <a:spAutoFit/>
              </a:bodyPr>
              <a:lstStyle/>
              <a:p>
                <a:pPr>
                  <a:buClr>
                    <a:srgbClr val="7030A0"/>
                  </a:buClr>
                </a:pPr>
                <a:r>
                  <a:rPr lang="en-US" altLang="zh-CN" sz="2800" dirty="0" smtClean="0">
                    <a:latin typeface="Calibri" panose="020F0502020204030204" pitchFamily="34" charset="0"/>
                    <a:cs typeface="Calibri" panose="020F0502020204030204" pitchFamily="34" charset="0"/>
                  </a:rPr>
                  <a:t>However, </a:t>
                </a:r>
                <a14:m>
                  <m:oMath xmlns:m="http://schemas.openxmlformats.org/officeDocument/2006/math">
                    <m:r>
                      <a:rPr lang="en-US" altLang="zh-CN" sz="2800" i="1">
                        <a:solidFill>
                          <a:srgbClr val="C00000"/>
                        </a:solidFill>
                        <a:latin typeface="Cambria Math" panose="02040503050406030204" pitchFamily="18" charset="0"/>
                      </a:rPr>
                      <m:t>𝐼</m:t>
                    </m:r>
                  </m:oMath>
                </a14:m>
                <a:r>
                  <a:rPr lang="zh-CN" altLang="en-US" sz="2800" dirty="0" smtClean="0">
                    <a:latin typeface="Calibri" panose="020F0502020204030204" pitchFamily="34" charset="0"/>
                    <a:cs typeface="Calibri" panose="020F0502020204030204" pitchFamily="34" charset="0"/>
                  </a:rPr>
                  <a:t> </a:t>
                </a:r>
                <a:r>
                  <a:rPr lang="en-US" altLang="zh-CN" sz="2800" dirty="0" smtClean="0">
                    <a:latin typeface="Calibri" panose="020F0502020204030204" pitchFamily="34" charset="0"/>
                    <a:cs typeface="Calibri" panose="020F0502020204030204" pitchFamily="34" charset="0"/>
                  </a:rPr>
                  <a:t>can be difficult to define in practice...</a:t>
                </a:r>
                <a:endParaRPr lang="zh-CN" altLang="en-US" sz="2800" dirty="0">
                  <a:latin typeface="Calibri" panose="020F0502020204030204" pitchFamily="34" charset="0"/>
                  <a:cs typeface="Calibri" panose="020F0502020204030204" pitchFamily="34" charset="0"/>
                </a:endParaRPr>
              </a:p>
            </p:txBody>
          </p:sp>
        </mc:Choice>
        <mc:Fallback xmlns="">
          <p:sp>
            <p:nvSpPr>
              <p:cNvPr id="51" name="文本框 50"/>
              <p:cNvSpPr txBox="1">
                <a:spLocks noRot="1" noChangeAspect="1" noMove="1" noResize="1" noEditPoints="1" noAdjustHandles="1" noChangeArrowheads="1" noChangeShapeType="1" noTextEdit="1"/>
              </p:cNvSpPr>
              <p:nvPr/>
            </p:nvSpPr>
            <p:spPr>
              <a:xfrm>
                <a:off x="6677890" y="1202817"/>
                <a:ext cx="4535054" cy="954107"/>
              </a:xfrm>
              <a:prstGeom prst="rect">
                <a:avLst/>
              </a:prstGeom>
              <a:blipFill>
                <a:blip r:embed="rId16"/>
                <a:stretch>
                  <a:fillRect l="-2688" t="-5732" r="-672" b="-17197"/>
                </a:stretch>
              </a:blipFill>
            </p:spPr>
            <p:txBody>
              <a:bodyPr/>
              <a:lstStyle/>
              <a:p>
                <a:r>
                  <a:rPr lang="zh-CN" altLang="en-US">
                    <a:noFill/>
                  </a:rPr>
                  <a:t> </a:t>
                </a:r>
              </a:p>
            </p:txBody>
          </p:sp>
        </mc:Fallback>
      </mc:AlternateContent>
      <p:sp>
        <p:nvSpPr>
          <p:cNvPr id="52" name="箭头: 右 25">
            <a:extLst>
              <a:ext uri="{FF2B5EF4-FFF2-40B4-BE49-F238E27FC236}">
                <a16:creationId xmlns:a16="http://schemas.microsoft.com/office/drawing/2014/main" id="{D07EF0CC-C87D-4518-BD44-135C478C951B}"/>
              </a:ext>
            </a:extLst>
          </p:cNvPr>
          <p:cNvSpPr/>
          <p:nvPr/>
        </p:nvSpPr>
        <p:spPr>
          <a:xfrm>
            <a:off x="6087696" y="2310045"/>
            <a:ext cx="335910" cy="270640"/>
          </a:xfrm>
          <a:prstGeom prst="rightArrow">
            <a:avLst/>
          </a:prstGeom>
          <a:gradFill rotWithShape="1">
            <a:gsLst>
              <a:gs pos="0">
                <a:srgbClr val="F19D19">
                  <a:satMod val="103000"/>
                  <a:lumMod val="102000"/>
                  <a:tint val="94000"/>
                </a:srgbClr>
              </a:gs>
              <a:gs pos="50000">
                <a:srgbClr val="F19D19">
                  <a:satMod val="110000"/>
                  <a:lumMod val="100000"/>
                  <a:shade val="100000"/>
                </a:srgbClr>
              </a:gs>
              <a:gs pos="100000">
                <a:srgbClr val="F19D19">
                  <a:lumMod val="99000"/>
                  <a:satMod val="120000"/>
                  <a:shade val="78000"/>
                </a:srgbClr>
              </a:gs>
            </a:gsLst>
            <a:lin ang="5400000" scaled="0"/>
          </a:gradFill>
          <a:ln w="6350" cap="flat" cmpd="sng" algn="ctr">
            <a:solidFill>
              <a:srgbClr val="F19D19"/>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53" name="文本框 52"/>
          <p:cNvSpPr txBox="1"/>
          <p:nvPr/>
        </p:nvSpPr>
        <p:spPr>
          <a:xfrm>
            <a:off x="6505231" y="2112934"/>
            <a:ext cx="4610445" cy="907941"/>
          </a:xfrm>
          <a:prstGeom prst="rect">
            <a:avLst/>
          </a:prstGeom>
          <a:solidFill>
            <a:schemeClr val="accent5">
              <a:lumMod val="20000"/>
              <a:lumOff val="80000"/>
            </a:schemeClr>
          </a:solidFill>
        </p:spPr>
        <p:txBody>
          <a:bodyPr wrap="square" rtlCol="0">
            <a:spAutoFit/>
          </a:bodyPr>
          <a:lstStyle/>
          <a:p>
            <a:pPr>
              <a:spcAft>
                <a:spcPts val="600"/>
              </a:spcAft>
              <a:buClr>
                <a:schemeClr val="accent1">
                  <a:lumMod val="75000"/>
                </a:schemeClr>
              </a:buClr>
            </a:pPr>
            <a:r>
              <a:rPr lang="en-US" altLang="zh-CN" sz="2400" b="1" dirty="0">
                <a:latin typeface="Calibri" panose="020F0502020204030204" pitchFamily="34" charset="0"/>
                <a:cs typeface="Calibri" panose="020F0502020204030204" pitchFamily="34" charset="0"/>
              </a:rPr>
              <a:t>F</a:t>
            </a:r>
            <a:r>
              <a:rPr lang="en-US" altLang="zh-CN" sz="2400" b="1" dirty="0" smtClean="0">
                <a:latin typeface="Calibri" panose="020F0502020204030204" pitchFamily="34" charset="0"/>
                <a:cs typeface="Calibri" panose="020F0502020204030204" pitchFamily="34" charset="0"/>
              </a:rPr>
              <a:t>ine-grained</a:t>
            </a:r>
            <a:r>
              <a:rPr lang="en-US" altLang="zh-CN" sz="2400" dirty="0" smtClean="0">
                <a:latin typeface="Calibri" panose="020F0502020204030204" pitchFamily="34" charset="0"/>
                <a:cs typeface="Calibri" panose="020F0502020204030204" pitchFamily="34" charset="0"/>
              </a:rPr>
              <a:t> interleaving </a:t>
            </a:r>
          </a:p>
          <a:p>
            <a:pPr>
              <a:buClr>
                <a:schemeClr val="accent1">
                  <a:lumMod val="75000"/>
                </a:schemeClr>
              </a:buClr>
            </a:pPr>
            <a:r>
              <a:rPr lang="en-US" altLang="zh-CN" sz="2400" dirty="0">
                <a:solidFill>
                  <a:srgbClr val="C00000"/>
                </a:solidFill>
                <a:latin typeface="Calibri" panose="020F0502020204030204" pitchFamily="34" charset="0"/>
                <a:cs typeface="Calibri" panose="020F0502020204030204" pitchFamily="34" charset="0"/>
                <a:sym typeface="Wingdings" panose="05000000000000000000" pitchFamily="2" charset="2"/>
              </a:rPr>
              <a:t> </a:t>
            </a:r>
            <a:r>
              <a:rPr lang="en-US" altLang="zh-CN" sz="2400" dirty="0" smtClean="0">
                <a:latin typeface="Calibri" panose="020F0502020204030204" pitchFamily="34" charset="0"/>
                <a:cs typeface="Calibri" panose="020F0502020204030204" pitchFamily="34" charset="0"/>
              </a:rPr>
              <a:t>consistency has to be weak</a:t>
            </a:r>
            <a:endParaRPr lang="zh-CN" altLang="en-US" sz="24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5" name="矩形 54"/>
              <p:cNvSpPr/>
              <p:nvPr/>
            </p:nvSpPr>
            <p:spPr>
              <a:xfrm>
                <a:off x="871250" y="5285496"/>
                <a:ext cx="4301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a:solidFill>
                            <a:srgbClr val="C00000"/>
                          </a:solidFill>
                          <a:latin typeface="Cambria Math" panose="02040503050406030204" pitchFamily="18" charset="0"/>
                        </a:rPr>
                        <m:t>𝐼</m:t>
                      </m:r>
                    </m:oMath>
                  </m:oMathPara>
                </a14:m>
                <a:endParaRPr lang="zh-CN" altLang="en-US" sz="2800" dirty="0"/>
              </a:p>
            </p:txBody>
          </p:sp>
        </mc:Choice>
        <mc:Fallback xmlns="">
          <p:sp>
            <p:nvSpPr>
              <p:cNvPr id="55" name="矩形 54"/>
              <p:cNvSpPr>
                <a:spLocks noRot="1" noChangeAspect="1" noMove="1" noResize="1" noEditPoints="1" noAdjustHandles="1" noChangeArrowheads="1" noChangeShapeType="1" noTextEdit="1"/>
              </p:cNvSpPr>
              <p:nvPr/>
            </p:nvSpPr>
            <p:spPr>
              <a:xfrm>
                <a:off x="871250" y="5285496"/>
                <a:ext cx="430118" cy="523220"/>
              </a:xfrm>
              <a:prstGeom prst="rect">
                <a:avLst/>
              </a:prstGeom>
              <a:blipFill>
                <a:blip r:embed="rId17"/>
                <a:stretch>
                  <a:fillRect/>
                </a:stretch>
              </a:blipFill>
            </p:spPr>
            <p:txBody>
              <a:bodyPr/>
              <a:lstStyle/>
              <a:p>
                <a:r>
                  <a:rPr lang="zh-CN" altLang="en-US">
                    <a:noFill/>
                  </a:rPr>
                  <a:t> </a:t>
                </a:r>
              </a:p>
            </p:txBody>
          </p:sp>
        </mc:Fallback>
      </mc:AlternateContent>
      <p:cxnSp>
        <p:nvCxnSpPr>
          <p:cNvPr id="58" name="直接连接符 57"/>
          <p:cNvCxnSpPr/>
          <p:nvPr/>
        </p:nvCxnSpPr>
        <p:spPr>
          <a:xfrm flipH="1">
            <a:off x="4681270" y="4842292"/>
            <a:ext cx="1930" cy="1354414"/>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3133773" y="6318164"/>
            <a:ext cx="1432209"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4608771" y="625351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箭头连接符 60"/>
          <p:cNvCxnSpPr/>
          <p:nvPr/>
        </p:nvCxnSpPr>
        <p:spPr>
          <a:xfrm>
            <a:off x="3131990" y="4815899"/>
            <a:ext cx="1432209"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4614932" y="4740623"/>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闪电形 62"/>
          <p:cNvSpPr/>
          <p:nvPr/>
        </p:nvSpPr>
        <p:spPr>
          <a:xfrm>
            <a:off x="3529066" y="4608003"/>
            <a:ext cx="684381" cy="549410"/>
          </a:xfrm>
          <a:prstGeom prst="lightningBol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闪电形 63"/>
          <p:cNvSpPr/>
          <p:nvPr/>
        </p:nvSpPr>
        <p:spPr>
          <a:xfrm>
            <a:off x="3591862" y="6043459"/>
            <a:ext cx="684381" cy="549410"/>
          </a:xfrm>
          <a:prstGeom prst="lightningBol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5" name="矩形 64"/>
              <p:cNvSpPr/>
              <p:nvPr/>
            </p:nvSpPr>
            <p:spPr>
              <a:xfrm>
                <a:off x="4674811" y="5332274"/>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solidFill>
                            <a:srgbClr val="0000FF"/>
                          </a:solidFill>
                          <a:latin typeface="Cambria Math" panose="02040503050406030204" pitchFamily="18" charset="0"/>
                          <a:ea typeface="Cambria Math" panose="02040503050406030204" pitchFamily="18" charset="0"/>
                        </a:rPr>
                        <m:t>≼</m:t>
                      </m:r>
                    </m:oMath>
                  </m:oMathPara>
                </a14:m>
                <a:endParaRPr lang="zh-CN" altLang="en-US" sz="2400" dirty="0"/>
              </a:p>
            </p:txBody>
          </p:sp>
        </mc:Choice>
        <mc:Fallback xmlns="">
          <p:sp>
            <p:nvSpPr>
              <p:cNvPr id="65" name="矩形 64"/>
              <p:cNvSpPr>
                <a:spLocks noRot="1" noChangeAspect="1" noMove="1" noResize="1" noEditPoints="1" noAdjustHandles="1" noChangeArrowheads="1" noChangeShapeType="1" noTextEdit="1"/>
              </p:cNvSpPr>
              <p:nvPr/>
            </p:nvSpPr>
            <p:spPr>
              <a:xfrm>
                <a:off x="4674811" y="5332274"/>
                <a:ext cx="495649" cy="461665"/>
              </a:xfrm>
              <a:prstGeom prst="rect">
                <a:avLst/>
              </a:prstGeom>
              <a:blipFill>
                <a:blip r:embed="rId18"/>
                <a:stretch>
                  <a:fillRect b="-2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矩形 65"/>
              <p:cNvSpPr/>
              <p:nvPr/>
            </p:nvSpPr>
            <p:spPr>
              <a:xfrm>
                <a:off x="4266526" y="5308241"/>
                <a:ext cx="4301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a:solidFill>
                            <a:srgbClr val="C00000"/>
                          </a:solidFill>
                          <a:latin typeface="Cambria Math" panose="02040503050406030204" pitchFamily="18" charset="0"/>
                        </a:rPr>
                        <m:t>𝐼</m:t>
                      </m:r>
                    </m:oMath>
                  </m:oMathPara>
                </a14:m>
                <a:endParaRPr lang="zh-CN" altLang="en-US" sz="2800" dirty="0"/>
              </a:p>
            </p:txBody>
          </p:sp>
        </mc:Choice>
        <mc:Fallback xmlns="">
          <p:sp>
            <p:nvSpPr>
              <p:cNvPr id="66" name="矩形 65"/>
              <p:cNvSpPr>
                <a:spLocks noRot="1" noChangeAspect="1" noMove="1" noResize="1" noEditPoints="1" noAdjustHandles="1" noChangeArrowheads="1" noChangeShapeType="1" noTextEdit="1"/>
              </p:cNvSpPr>
              <p:nvPr/>
            </p:nvSpPr>
            <p:spPr>
              <a:xfrm>
                <a:off x="4266526" y="5308241"/>
                <a:ext cx="430118" cy="523220"/>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矩形 66"/>
              <p:cNvSpPr/>
              <p:nvPr/>
            </p:nvSpPr>
            <p:spPr>
              <a:xfrm>
                <a:off x="2588942" y="5342292"/>
                <a:ext cx="4301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a:solidFill>
                            <a:srgbClr val="C00000"/>
                          </a:solidFill>
                          <a:latin typeface="Cambria Math" panose="02040503050406030204" pitchFamily="18" charset="0"/>
                        </a:rPr>
                        <m:t>𝐼</m:t>
                      </m:r>
                    </m:oMath>
                  </m:oMathPara>
                </a14:m>
                <a:endParaRPr lang="zh-CN" altLang="en-US" sz="2800" dirty="0"/>
              </a:p>
            </p:txBody>
          </p:sp>
        </mc:Choice>
        <mc:Fallback xmlns="">
          <p:sp>
            <p:nvSpPr>
              <p:cNvPr id="67" name="矩形 66"/>
              <p:cNvSpPr>
                <a:spLocks noRot="1" noChangeAspect="1" noMove="1" noResize="1" noEditPoints="1" noAdjustHandles="1" noChangeArrowheads="1" noChangeShapeType="1" noTextEdit="1"/>
              </p:cNvSpPr>
              <p:nvPr/>
            </p:nvSpPr>
            <p:spPr>
              <a:xfrm>
                <a:off x="2588942" y="5342292"/>
                <a:ext cx="430118" cy="523220"/>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p:cNvSpPr txBox="1"/>
              <p:nvPr/>
            </p:nvSpPr>
            <p:spPr>
              <a:xfrm>
                <a:off x="8575615" y="4445613"/>
                <a:ext cx="3395500" cy="1200329"/>
              </a:xfrm>
              <a:prstGeom prst="rect">
                <a:avLst/>
              </a:prstGeom>
              <a:noFill/>
            </p:spPr>
            <p:txBody>
              <a:bodyPr wrap="square" rtlCol="0">
                <a:spAutoFit/>
              </a:bodyPr>
              <a:lstStyle/>
              <a:p>
                <a:r>
                  <a:rPr lang="en-US" altLang="zh-CN" sz="2400" dirty="0" smtClean="0">
                    <a:latin typeface="Calibri" panose="020F0502020204030204" pitchFamily="34" charset="0"/>
                    <a:cs typeface="Calibri" panose="020F0502020204030204" pitchFamily="34" charset="0"/>
                  </a:rPr>
                  <a:t>If interleaving can occur at every point, </a:t>
                </a:r>
                <a14:m>
                  <m:oMath xmlns:m="http://schemas.openxmlformats.org/officeDocument/2006/math">
                    <m:r>
                      <a:rPr lang="en-US" altLang="zh-CN" sz="2400" i="1" smtClean="0">
                        <a:solidFill>
                          <a:srgbClr val="C00000"/>
                        </a:solidFill>
                        <a:latin typeface="Cambria Math" panose="02040503050406030204" pitchFamily="18" charset="0"/>
                      </a:rPr>
                      <m:t>𝐼</m:t>
                    </m:r>
                  </m:oMath>
                </a14:m>
                <a:r>
                  <a:rPr lang="zh-CN" altLang="en-US" sz="2400" dirty="0" smtClean="0"/>
                  <a:t> </a:t>
                </a:r>
                <a:r>
                  <a:rPr lang="en-US" altLang="zh-CN" sz="2400" dirty="0" smtClean="0">
                    <a:latin typeface="Calibri" panose="020F0502020204030204" pitchFamily="34" charset="0"/>
                    <a:cs typeface="Calibri" panose="020F0502020204030204" pitchFamily="34" charset="0"/>
                  </a:rPr>
                  <a:t>needs to hold at every point ...</a:t>
                </a:r>
                <a:endParaRPr lang="zh-CN" altLang="en-US" sz="2400" dirty="0">
                  <a:latin typeface="Calibri" panose="020F0502020204030204" pitchFamily="34" charset="0"/>
                  <a:cs typeface="Calibri" panose="020F0502020204030204" pitchFamily="34" charset="0"/>
                </a:endParaRPr>
              </a:p>
            </p:txBody>
          </p:sp>
        </mc:Choice>
        <mc:Fallback xmlns="">
          <p:sp>
            <p:nvSpPr>
              <p:cNvPr id="68" name="文本框 67"/>
              <p:cNvSpPr txBox="1">
                <a:spLocks noRot="1" noChangeAspect="1" noMove="1" noResize="1" noEditPoints="1" noAdjustHandles="1" noChangeArrowheads="1" noChangeShapeType="1" noTextEdit="1"/>
              </p:cNvSpPr>
              <p:nvPr/>
            </p:nvSpPr>
            <p:spPr>
              <a:xfrm>
                <a:off x="8575615" y="4445613"/>
                <a:ext cx="3395500" cy="1200329"/>
              </a:xfrm>
              <a:prstGeom prst="rect">
                <a:avLst/>
              </a:prstGeom>
              <a:blipFill>
                <a:blip r:embed="rId21"/>
                <a:stretch>
                  <a:fillRect l="-2873" t="-4061" r="-2693" b="-1066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643866768"/>
      </p:ext>
    </p:extLst>
  </p:cSld>
  <p:clrMapOvr>
    <a:masterClrMapping/>
  </p:clrMapOvr>
  <mc:AlternateContent xmlns:mc="http://schemas.openxmlformats.org/markup-compatibility/2006" xmlns:p14="http://schemas.microsoft.com/office/powerpoint/2010/main">
    <mc:Choice Requires="p14">
      <p:transition spd="slow" p14:dur="2000" advTm="14321"/>
    </mc:Choice>
    <mc:Fallback xmlns="">
      <p:transition spd="slow" advTm="1432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46545" y="272765"/>
            <a:ext cx="10631055"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Invariant Parameterized Thread-Local </a:t>
            </a:r>
            <a:r>
              <a:rPr lang="en-US" altLang="zh-CN" sz="4000" b="1" dirty="0">
                <a:latin typeface="Calibri Light" panose="020F0302020204030204" pitchFamily="34" charset="0"/>
                <a:cs typeface="Calibri Light" panose="020F0302020204030204" pitchFamily="34" charset="0"/>
              </a:rPr>
              <a:t>S</a:t>
            </a:r>
            <a:r>
              <a:rPr lang="en-US" altLang="zh-CN" sz="4000" b="1" dirty="0" smtClean="0">
                <a:latin typeface="Calibri Light" panose="020F0302020204030204" pitchFamily="34" charset="0"/>
                <a:cs typeface="Calibri Light" panose="020F0302020204030204" pitchFamily="34" charset="0"/>
              </a:rPr>
              <a:t>imulation</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41" name="文本框 40"/>
              <p:cNvSpPr txBox="1"/>
              <p:nvPr/>
            </p:nvSpPr>
            <p:spPr>
              <a:xfrm>
                <a:off x="740801" y="2214533"/>
                <a:ext cx="5378276" cy="461665"/>
              </a:xfrm>
              <a:prstGeom prst="rect">
                <a:avLst/>
              </a:prstGeom>
              <a:solidFill>
                <a:schemeClr val="accent2">
                  <a:lumMod val="20000"/>
                  <a:lumOff val="80000"/>
                </a:schemeClr>
              </a:solidFill>
            </p:spPr>
            <p:txBody>
              <a:bodyPr wrap="square" rtlCol="0">
                <a:spAutoFit/>
              </a:bodyPr>
              <a:lstStyle/>
              <a:p>
                <a:pPr marL="285750" indent="-285750">
                  <a:buClr>
                    <a:schemeClr val="accent1">
                      <a:lumMod val="75000"/>
                    </a:schemeClr>
                  </a:buClr>
                  <a:buFont typeface="Arial" panose="020B0604020202020204" pitchFamily="34" charset="0"/>
                  <a:buChar char="•"/>
                </a:pPr>
                <a14:m>
                  <m:oMath xmlns:m="http://schemas.openxmlformats.org/officeDocument/2006/math">
                    <m:r>
                      <a:rPr lang="en-US" altLang="zh-CN" sz="2400" i="1" smtClean="0">
                        <a:solidFill>
                          <a:srgbClr val="C00000"/>
                        </a:solidFill>
                        <a:latin typeface="Cambria Math" panose="02040503050406030204" pitchFamily="18" charset="0"/>
                      </a:rPr>
                      <m:t>𝐼</m:t>
                    </m:r>
                  </m:oMath>
                </a14:m>
                <a:r>
                  <a:rPr lang="en-US" altLang="zh-CN" sz="2400" dirty="0" smtClean="0"/>
                  <a:t> </a:t>
                </a:r>
                <a:r>
                  <a:rPr lang="en-US" altLang="zh-CN" sz="2400" dirty="0" smtClean="0">
                    <a:latin typeface="Calibri" panose="020F0502020204030204" pitchFamily="34" charset="0"/>
                    <a:cs typeface="Calibri" panose="020F0502020204030204" pitchFamily="34" charset="0"/>
                  </a:rPr>
                  <a:t>specifies states consistency</a:t>
                </a:r>
                <a:endParaRPr lang="zh-CN" altLang="en-US" sz="2400" dirty="0">
                  <a:latin typeface="Calibri" panose="020F0502020204030204" pitchFamily="34" charset="0"/>
                  <a:cs typeface="Calibri" panose="020F0502020204030204" pitchFamily="34" charset="0"/>
                </a:endParaRPr>
              </a:p>
            </p:txBody>
          </p:sp>
        </mc:Choice>
        <mc:Fallback xmlns="">
          <p:sp>
            <p:nvSpPr>
              <p:cNvPr id="41" name="文本框 40"/>
              <p:cNvSpPr txBox="1">
                <a:spLocks noRot="1" noChangeAspect="1" noMove="1" noResize="1" noEditPoints="1" noAdjustHandles="1" noChangeArrowheads="1" noChangeShapeType="1" noTextEdit="1"/>
              </p:cNvSpPr>
              <p:nvPr/>
            </p:nvSpPr>
            <p:spPr>
              <a:xfrm>
                <a:off x="740801" y="2214533"/>
                <a:ext cx="5378276" cy="461665"/>
              </a:xfrm>
              <a:prstGeom prst="rect">
                <a:avLst/>
              </a:prstGeom>
              <a:blipFill>
                <a:blip r:embed="rId4"/>
                <a:stretch>
                  <a:fillRect l="-1587" t="-10526" b="-28947"/>
                </a:stretch>
              </a:blipFill>
            </p:spPr>
            <p:txBody>
              <a:bodyPr/>
              <a:lstStyle/>
              <a:p>
                <a:r>
                  <a:rPr lang="zh-CN" altLang="en-US">
                    <a:noFill/>
                  </a:rPr>
                  <a:t> </a:t>
                </a:r>
              </a:p>
            </p:txBody>
          </p:sp>
        </mc:Fallback>
      </mc:AlternateContent>
      <p:sp>
        <p:nvSpPr>
          <p:cNvPr id="42" name="文本框 41"/>
          <p:cNvSpPr txBox="1"/>
          <p:nvPr/>
        </p:nvSpPr>
        <p:spPr>
          <a:xfrm>
            <a:off x="1012142" y="2749804"/>
            <a:ext cx="4940151" cy="400110"/>
          </a:xfrm>
          <a:prstGeom prst="rect">
            <a:avLst/>
          </a:prstGeom>
          <a:noFill/>
        </p:spPr>
        <p:txBody>
          <a:bodyPr wrap="square" rtlCol="0">
            <a:spAutoFit/>
          </a:bodyPr>
          <a:lstStyle/>
          <a:p>
            <a:pPr marL="342900" indent="-342900">
              <a:buClr>
                <a:schemeClr val="tx1"/>
              </a:buClr>
              <a:buFont typeface="Arial" panose="020B0604020202020204" pitchFamily="34" charset="0"/>
              <a:buChar char="•"/>
            </a:pPr>
            <a:r>
              <a:rPr lang="en-US" altLang="zh-CN" sz="2000" b="1" dirty="0" smtClean="0">
                <a:latin typeface="Calibri" panose="020F0502020204030204" pitchFamily="34" charset="0"/>
                <a:cs typeface="Calibri" panose="020F0502020204030204" pitchFamily="34" charset="0"/>
              </a:rPr>
              <a:t>Timestamps mapping</a:t>
            </a:r>
            <a:r>
              <a:rPr lang="en-US" altLang="zh-CN" sz="2000" dirty="0" smtClean="0">
                <a:latin typeface="Calibri" panose="020F0502020204030204" pitchFamily="34" charset="0"/>
                <a:cs typeface="Calibri" panose="020F0502020204030204" pitchFamily="34" charset="0"/>
              </a:rPr>
              <a:t> of </a:t>
            </a:r>
            <a:r>
              <a:rPr lang="en-US" altLang="zh-CN" sz="2000" dirty="0" err="1" smtClean="0">
                <a:latin typeface="Calibri" panose="020F0502020204030204" pitchFamily="34" charset="0"/>
                <a:cs typeface="Calibri" panose="020F0502020204030204" pitchFamily="34" charset="0"/>
              </a:rPr>
              <a:t>tgt</a:t>
            </a:r>
            <a:r>
              <a:rPr lang="en-US" altLang="zh-CN" sz="2000" dirty="0" smtClean="0">
                <a:latin typeface="Calibri" panose="020F0502020204030204" pitchFamily="34" charset="0"/>
                <a:cs typeface="Calibri" panose="020F0502020204030204" pitchFamily="34" charset="0"/>
              </a:rPr>
              <a:t> and </a:t>
            </a:r>
            <a:r>
              <a:rPr lang="en-US" altLang="zh-CN" sz="2000" dirty="0" err="1" smtClean="0">
                <a:latin typeface="Calibri" panose="020F0502020204030204" pitchFamily="34" charset="0"/>
                <a:cs typeface="Calibri" panose="020F0502020204030204" pitchFamily="34" charset="0"/>
              </a:rPr>
              <a:t>src</a:t>
            </a:r>
            <a:r>
              <a:rPr lang="en-US" altLang="zh-CN" sz="2000" dirty="0" smtClean="0">
                <a:latin typeface="Calibri" panose="020F0502020204030204" pitchFamily="34" charset="0"/>
                <a:cs typeface="Calibri" panose="020F0502020204030204" pitchFamily="34" charset="0"/>
              </a:rPr>
              <a:t> </a:t>
            </a:r>
            <a:r>
              <a:rPr lang="en-US" altLang="zh-CN" sz="2000" dirty="0" err="1" smtClean="0">
                <a:latin typeface="Calibri" panose="020F0502020204030204" pitchFamily="34" charset="0"/>
                <a:cs typeface="Calibri" panose="020F0502020204030204" pitchFamily="34" charset="0"/>
              </a:rPr>
              <a:t>msgs</a:t>
            </a:r>
            <a:endParaRPr lang="zh-CN" altLang="en-US" sz="2000" dirty="0">
              <a:latin typeface="Calibri" panose="020F0502020204030204" pitchFamily="34" charset="0"/>
              <a:cs typeface="Calibri" panose="020F0502020204030204" pitchFamily="34" charset="0"/>
            </a:endParaRPr>
          </a:p>
        </p:txBody>
      </p:sp>
      <p:sp>
        <p:nvSpPr>
          <p:cNvPr id="43" name="文本框 42"/>
          <p:cNvSpPr txBox="1"/>
          <p:nvPr/>
        </p:nvSpPr>
        <p:spPr>
          <a:xfrm>
            <a:off x="1012080" y="3178919"/>
            <a:ext cx="4655439"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smtClean="0">
                <a:latin typeface="Calibri" panose="020F0502020204030204" pitchFamily="34" charset="0"/>
                <a:cs typeface="Calibri" panose="020F0502020204030204" pitchFamily="34" charset="0"/>
              </a:rPr>
              <a:t>Values consistency</a:t>
            </a:r>
            <a:r>
              <a:rPr lang="en-US" altLang="zh-CN" sz="2000" dirty="0" smtClean="0">
                <a:latin typeface="Calibri" panose="020F0502020204030204" pitchFamily="34" charset="0"/>
                <a:cs typeface="Calibri" panose="020F0502020204030204" pitchFamily="34" charset="0"/>
              </a:rPr>
              <a:t> of </a:t>
            </a:r>
            <a:r>
              <a:rPr lang="en-US" altLang="zh-CN" sz="2000" dirty="0" err="1" smtClean="0">
                <a:latin typeface="Calibri" panose="020F0502020204030204" pitchFamily="34" charset="0"/>
                <a:cs typeface="Calibri" panose="020F0502020204030204" pitchFamily="34" charset="0"/>
              </a:rPr>
              <a:t>tgt</a:t>
            </a:r>
            <a:r>
              <a:rPr lang="en-US" altLang="zh-CN" sz="2000" dirty="0" smtClean="0">
                <a:latin typeface="Calibri" panose="020F0502020204030204" pitchFamily="34" charset="0"/>
                <a:cs typeface="Calibri" panose="020F0502020204030204" pitchFamily="34" charset="0"/>
              </a:rPr>
              <a:t> and </a:t>
            </a:r>
            <a:r>
              <a:rPr lang="en-US" altLang="zh-CN" sz="2000" dirty="0" err="1" smtClean="0">
                <a:latin typeface="Calibri" panose="020F0502020204030204" pitchFamily="34" charset="0"/>
                <a:cs typeface="Calibri" panose="020F0502020204030204" pitchFamily="34" charset="0"/>
              </a:rPr>
              <a:t>src</a:t>
            </a:r>
            <a:r>
              <a:rPr lang="en-US" altLang="zh-CN" sz="2000" dirty="0" smtClean="0">
                <a:latin typeface="Calibri" panose="020F0502020204030204" pitchFamily="34" charset="0"/>
                <a:cs typeface="Calibri" panose="020F0502020204030204" pitchFamily="34" charset="0"/>
              </a:rPr>
              <a:t> </a:t>
            </a:r>
            <a:r>
              <a:rPr lang="en-US" altLang="zh-CN" sz="2000" dirty="0" err="1" smtClean="0">
                <a:latin typeface="Calibri" panose="020F0502020204030204" pitchFamily="34" charset="0"/>
                <a:cs typeface="Calibri" panose="020F0502020204030204" pitchFamily="34" charset="0"/>
              </a:rPr>
              <a:t>msgs</a:t>
            </a:r>
            <a:endParaRPr lang="zh-CN" altLang="en-US" sz="2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5" name="文本框 44"/>
              <p:cNvSpPr txBox="1"/>
              <p:nvPr/>
            </p:nvSpPr>
            <p:spPr>
              <a:xfrm>
                <a:off x="740801" y="3836065"/>
                <a:ext cx="5407137" cy="461665"/>
              </a:xfrm>
              <a:prstGeom prst="rect">
                <a:avLst/>
              </a:prstGeom>
              <a:solidFill>
                <a:schemeClr val="accent2">
                  <a:lumMod val="20000"/>
                  <a:lumOff val="80000"/>
                </a:schemeClr>
              </a:solidFill>
            </p:spPr>
            <p:txBody>
              <a:bodyPr wrap="square" rtlCol="0">
                <a:spAutoFit/>
              </a:bodyPr>
              <a:lstStyle/>
              <a:p>
                <a:pPr marL="285750" indent="-285750">
                  <a:buClr>
                    <a:schemeClr val="accent1">
                      <a:lumMod val="75000"/>
                    </a:schemeClr>
                  </a:buClr>
                  <a:buFont typeface="Arial" panose="020B0604020202020204" pitchFamily="34" charset="0"/>
                  <a:buChar char="•"/>
                </a:pPr>
                <a14:m>
                  <m:oMath xmlns:m="http://schemas.openxmlformats.org/officeDocument/2006/math">
                    <m:r>
                      <a:rPr lang="en-US" altLang="zh-CN" sz="2400" i="1" smtClean="0">
                        <a:solidFill>
                          <a:srgbClr val="C00000"/>
                        </a:solidFill>
                        <a:latin typeface="Cambria Math" panose="02040503050406030204" pitchFamily="18" charset="0"/>
                      </a:rPr>
                      <m:t>𝐼</m:t>
                    </m:r>
                  </m:oMath>
                </a14:m>
                <a:r>
                  <a:rPr lang="en-US" altLang="zh-CN" sz="2400" dirty="0" smtClean="0"/>
                  <a:t> </a:t>
                </a:r>
                <a:r>
                  <a:rPr lang="en-US" altLang="zh-CN" sz="2400" dirty="0" smtClean="0">
                    <a:latin typeface="Calibri" panose="020F0502020204030204" pitchFamily="34" charset="0"/>
                    <a:cs typeface="Calibri" panose="020F0502020204030204" pitchFamily="34" charset="0"/>
                  </a:rPr>
                  <a:t>should be preserved by </a:t>
                </a:r>
                <a:r>
                  <a:rPr lang="en-US" altLang="zh-CN" sz="2400" dirty="0" err="1" smtClean="0">
                    <a:latin typeface="Calibri" panose="020F0502020204030204" pitchFamily="34" charset="0"/>
                    <a:cs typeface="Calibri" panose="020F0502020204030204" pitchFamily="34" charset="0"/>
                  </a:rPr>
                  <a:t>env</a:t>
                </a:r>
                <a:r>
                  <a:rPr lang="en-US" altLang="zh-CN" sz="2400" dirty="0" smtClean="0">
                    <a:latin typeface="Calibri" panose="020F0502020204030204" pitchFamily="34" charset="0"/>
                    <a:cs typeface="Calibri" panose="020F0502020204030204" pitchFamily="34" charset="0"/>
                  </a:rPr>
                  <a:t>. behaviors</a:t>
                </a:r>
                <a:endParaRPr lang="zh-CN" altLang="en-US" sz="2400" dirty="0">
                  <a:latin typeface="Calibri" panose="020F0502020204030204" pitchFamily="34" charset="0"/>
                  <a:cs typeface="Calibri" panose="020F0502020204030204" pitchFamily="34" charset="0"/>
                </a:endParaRPr>
              </a:p>
            </p:txBody>
          </p:sp>
        </mc:Choice>
        <mc:Fallback xmlns="">
          <p:sp>
            <p:nvSpPr>
              <p:cNvPr id="45" name="文本框 44"/>
              <p:cNvSpPr txBox="1">
                <a:spLocks noRot="1" noChangeAspect="1" noMove="1" noResize="1" noEditPoints="1" noAdjustHandles="1" noChangeArrowheads="1" noChangeShapeType="1" noTextEdit="1"/>
              </p:cNvSpPr>
              <p:nvPr/>
            </p:nvSpPr>
            <p:spPr>
              <a:xfrm>
                <a:off x="740801" y="3836065"/>
                <a:ext cx="5407137" cy="461665"/>
              </a:xfrm>
              <a:prstGeom prst="rect">
                <a:avLst/>
              </a:prstGeom>
              <a:blipFill>
                <a:blip r:embed="rId5"/>
                <a:stretch>
                  <a:fillRect l="-1578" t="-10526" r="-1578"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p:cNvSpPr txBox="1"/>
              <p:nvPr/>
            </p:nvSpPr>
            <p:spPr>
              <a:xfrm>
                <a:off x="6677890" y="1202817"/>
                <a:ext cx="4535054" cy="954107"/>
              </a:xfrm>
              <a:prstGeom prst="rect">
                <a:avLst/>
              </a:prstGeom>
              <a:noFill/>
            </p:spPr>
            <p:txBody>
              <a:bodyPr wrap="square" rtlCol="0">
                <a:spAutoFit/>
              </a:bodyPr>
              <a:lstStyle/>
              <a:p>
                <a:pPr>
                  <a:buClr>
                    <a:srgbClr val="7030A0"/>
                  </a:buClr>
                </a:pPr>
                <a:r>
                  <a:rPr lang="en-US" altLang="zh-CN" sz="2800" dirty="0" smtClean="0">
                    <a:latin typeface="Calibri" panose="020F0502020204030204" pitchFamily="34" charset="0"/>
                    <a:cs typeface="Calibri" panose="020F0502020204030204" pitchFamily="34" charset="0"/>
                  </a:rPr>
                  <a:t>However, </a:t>
                </a:r>
                <a14:m>
                  <m:oMath xmlns:m="http://schemas.openxmlformats.org/officeDocument/2006/math">
                    <m:r>
                      <a:rPr lang="en-US" altLang="zh-CN" sz="2800" i="1">
                        <a:solidFill>
                          <a:srgbClr val="C00000"/>
                        </a:solidFill>
                        <a:latin typeface="Cambria Math" panose="02040503050406030204" pitchFamily="18" charset="0"/>
                      </a:rPr>
                      <m:t>𝐼</m:t>
                    </m:r>
                  </m:oMath>
                </a14:m>
                <a:r>
                  <a:rPr lang="zh-CN" altLang="en-US" sz="2800" dirty="0" smtClean="0">
                    <a:latin typeface="Calibri" panose="020F0502020204030204" pitchFamily="34" charset="0"/>
                    <a:cs typeface="Calibri" panose="020F0502020204030204" pitchFamily="34" charset="0"/>
                  </a:rPr>
                  <a:t> </a:t>
                </a:r>
                <a:r>
                  <a:rPr lang="en-US" altLang="zh-CN" sz="2800" dirty="0" smtClean="0">
                    <a:latin typeface="Calibri" panose="020F0502020204030204" pitchFamily="34" charset="0"/>
                    <a:cs typeface="Calibri" panose="020F0502020204030204" pitchFamily="34" charset="0"/>
                  </a:rPr>
                  <a:t>can be difficult to define in practice...</a:t>
                </a:r>
                <a:endParaRPr lang="zh-CN" altLang="en-US" sz="2800" dirty="0">
                  <a:latin typeface="Calibri" panose="020F0502020204030204" pitchFamily="34" charset="0"/>
                  <a:cs typeface="Calibri" panose="020F0502020204030204" pitchFamily="34" charset="0"/>
                </a:endParaRPr>
              </a:p>
            </p:txBody>
          </p:sp>
        </mc:Choice>
        <mc:Fallback xmlns="">
          <p:sp>
            <p:nvSpPr>
              <p:cNvPr id="47" name="文本框 46"/>
              <p:cNvSpPr txBox="1">
                <a:spLocks noRot="1" noChangeAspect="1" noMove="1" noResize="1" noEditPoints="1" noAdjustHandles="1" noChangeArrowheads="1" noChangeShapeType="1" noTextEdit="1"/>
              </p:cNvSpPr>
              <p:nvPr/>
            </p:nvSpPr>
            <p:spPr>
              <a:xfrm>
                <a:off x="6677890" y="1202817"/>
                <a:ext cx="4535054" cy="954107"/>
              </a:xfrm>
              <a:prstGeom prst="rect">
                <a:avLst/>
              </a:prstGeom>
              <a:blipFill>
                <a:blip r:embed="rId6"/>
                <a:stretch>
                  <a:fillRect l="-2688" t="-5732" r="-672" b="-17197"/>
                </a:stretch>
              </a:blipFill>
            </p:spPr>
            <p:txBody>
              <a:bodyPr/>
              <a:lstStyle/>
              <a:p>
                <a:r>
                  <a:rPr lang="zh-CN" altLang="en-US">
                    <a:noFill/>
                  </a:rPr>
                  <a:t> </a:t>
                </a:r>
              </a:p>
            </p:txBody>
          </p:sp>
        </mc:Fallback>
      </mc:AlternateContent>
      <p:sp>
        <p:nvSpPr>
          <p:cNvPr id="48" name="箭头: 右 25">
            <a:extLst>
              <a:ext uri="{FF2B5EF4-FFF2-40B4-BE49-F238E27FC236}">
                <a16:creationId xmlns:a16="http://schemas.microsoft.com/office/drawing/2014/main" id="{D07EF0CC-C87D-4518-BD44-135C478C951B}"/>
              </a:ext>
            </a:extLst>
          </p:cNvPr>
          <p:cNvSpPr/>
          <p:nvPr/>
        </p:nvSpPr>
        <p:spPr>
          <a:xfrm>
            <a:off x="6087696" y="2310045"/>
            <a:ext cx="335910" cy="270640"/>
          </a:xfrm>
          <a:prstGeom prst="rightArrow">
            <a:avLst/>
          </a:prstGeom>
          <a:gradFill rotWithShape="1">
            <a:gsLst>
              <a:gs pos="0">
                <a:srgbClr val="F19D19">
                  <a:satMod val="103000"/>
                  <a:lumMod val="102000"/>
                  <a:tint val="94000"/>
                </a:srgbClr>
              </a:gs>
              <a:gs pos="50000">
                <a:srgbClr val="F19D19">
                  <a:satMod val="110000"/>
                  <a:lumMod val="100000"/>
                  <a:shade val="100000"/>
                </a:srgbClr>
              </a:gs>
              <a:gs pos="100000">
                <a:srgbClr val="F19D19">
                  <a:lumMod val="99000"/>
                  <a:satMod val="120000"/>
                  <a:shade val="78000"/>
                </a:srgbClr>
              </a:gs>
            </a:gsLst>
            <a:lin ang="5400000" scaled="0"/>
          </a:gradFill>
          <a:ln w="6350" cap="flat" cmpd="sng" algn="ctr">
            <a:solidFill>
              <a:srgbClr val="F19D19"/>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9" name="文本框 48"/>
          <p:cNvSpPr txBox="1"/>
          <p:nvPr/>
        </p:nvSpPr>
        <p:spPr>
          <a:xfrm>
            <a:off x="6505231" y="2112934"/>
            <a:ext cx="4610445" cy="907941"/>
          </a:xfrm>
          <a:prstGeom prst="rect">
            <a:avLst/>
          </a:prstGeom>
          <a:solidFill>
            <a:schemeClr val="accent5">
              <a:lumMod val="20000"/>
              <a:lumOff val="80000"/>
            </a:schemeClr>
          </a:solidFill>
        </p:spPr>
        <p:txBody>
          <a:bodyPr wrap="square" rtlCol="0">
            <a:spAutoFit/>
          </a:bodyPr>
          <a:lstStyle/>
          <a:p>
            <a:pPr>
              <a:spcAft>
                <a:spcPts val="600"/>
              </a:spcAft>
              <a:buClr>
                <a:schemeClr val="accent1">
                  <a:lumMod val="75000"/>
                </a:schemeClr>
              </a:buClr>
            </a:pPr>
            <a:r>
              <a:rPr lang="en-US" altLang="zh-CN" sz="2400" b="1" dirty="0">
                <a:latin typeface="Calibri" panose="020F0502020204030204" pitchFamily="34" charset="0"/>
                <a:cs typeface="Calibri" panose="020F0502020204030204" pitchFamily="34" charset="0"/>
              </a:rPr>
              <a:t>F</a:t>
            </a:r>
            <a:r>
              <a:rPr lang="en-US" altLang="zh-CN" sz="2400" b="1" dirty="0" smtClean="0">
                <a:latin typeface="Calibri" panose="020F0502020204030204" pitchFamily="34" charset="0"/>
                <a:cs typeface="Calibri" panose="020F0502020204030204" pitchFamily="34" charset="0"/>
              </a:rPr>
              <a:t>ine-grained</a:t>
            </a:r>
            <a:r>
              <a:rPr lang="en-US" altLang="zh-CN" sz="2400" dirty="0" smtClean="0">
                <a:latin typeface="Calibri" panose="020F0502020204030204" pitchFamily="34" charset="0"/>
                <a:cs typeface="Calibri" panose="020F0502020204030204" pitchFamily="34" charset="0"/>
              </a:rPr>
              <a:t> interleaving </a:t>
            </a:r>
          </a:p>
          <a:p>
            <a:pPr>
              <a:buClr>
                <a:schemeClr val="accent1">
                  <a:lumMod val="75000"/>
                </a:schemeClr>
              </a:buClr>
            </a:pPr>
            <a:r>
              <a:rPr lang="en-US" altLang="zh-CN" sz="2400" dirty="0">
                <a:solidFill>
                  <a:srgbClr val="C00000"/>
                </a:solidFill>
                <a:latin typeface="Calibri" panose="020F0502020204030204" pitchFamily="34" charset="0"/>
                <a:cs typeface="Calibri" panose="020F0502020204030204" pitchFamily="34" charset="0"/>
                <a:sym typeface="Wingdings" panose="05000000000000000000" pitchFamily="2" charset="2"/>
              </a:rPr>
              <a:t> </a:t>
            </a:r>
            <a:r>
              <a:rPr lang="en-US" altLang="zh-CN" sz="2400" dirty="0" smtClean="0">
                <a:latin typeface="Calibri" panose="020F0502020204030204" pitchFamily="34" charset="0"/>
                <a:cs typeface="Calibri" panose="020F0502020204030204" pitchFamily="34" charset="0"/>
              </a:rPr>
              <a:t>consistency has to be weak</a:t>
            </a:r>
            <a:endParaRPr lang="zh-CN" altLang="en-US" sz="2400" dirty="0">
              <a:latin typeface="Calibri" panose="020F0502020204030204" pitchFamily="34" charset="0"/>
              <a:cs typeface="Calibri" panose="020F0502020204030204" pitchFamily="34" charset="0"/>
            </a:endParaRPr>
          </a:p>
        </p:txBody>
      </p:sp>
      <p:grpSp>
        <p:nvGrpSpPr>
          <p:cNvPr id="62" name="组合 61"/>
          <p:cNvGrpSpPr/>
          <p:nvPr/>
        </p:nvGrpSpPr>
        <p:grpSpPr>
          <a:xfrm>
            <a:off x="720831" y="4391045"/>
            <a:ext cx="6027378" cy="2201824"/>
            <a:chOff x="720831" y="4391045"/>
            <a:chExt cx="6027378" cy="2201824"/>
          </a:xfrm>
        </p:grpSpPr>
        <p:grpSp>
          <p:nvGrpSpPr>
            <p:cNvPr id="63" name="组合 62"/>
            <p:cNvGrpSpPr/>
            <p:nvPr/>
          </p:nvGrpSpPr>
          <p:grpSpPr>
            <a:xfrm>
              <a:off x="720831" y="4391045"/>
              <a:ext cx="4402708" cy="2159337"/>
              <a:chOff x="720831" y="4391045"/>
              <a:chExt cx="4402708" cy="2159337"/>
            </a:xfrm>
          </p:grpSpPr>
          <p:grpSp>
            <p:nvGrpSpPr>
              <p:cNvPr id="73" name="组合 72"/>
              <p:cNvGrpSpPr/>
              <p:nvPr/>
            </p:nvGrpSpPr>
            <p:grpSpPr>
              <a:xfrm>
                <a:off x="720831" y="4584113"/>
                <a:ext cx="993765" cy="1966269"/>
                <a:chOff x="1062572" y="4192923"/>
                <a:chExt cx="993765" cy="1966269"/>
              </a:xfrm>
            </p:grpSpPr>
            <p:grpSp>
              <p:nvGrpSpPr>
                <p:cNvPr id="94" name="组合 93"/>
                <p:cNvGrpSpPr/>
                <p:nvPr/>
              </p:nvGrpSpPr>
              <p:grpSpPr>
                <a:xfrm>
                  <a:off x="1560688" y="4368804"/>
                  <a:ext cx="495649" cy="1625596"/>
                  <a:chOff x="1930128" y="4368804"/>
                  <a:chExt cx="495649" cy="1625596"/>
                </a:xfrm>
              </p:grpSpPr>
              <p:sp>
                <p:nvSpPr>
                  <p:cNvPr id="97" name="椭圆 96"/>
                  <p:cNvSpPr/>
                  <p:nvPr/>
                </p:nvSpPr>
                <p:spPr>
                  <a:xfrm>
                    <a:off x="1930400" y="4368804"/>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1930400" y="586232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9" name="组合 98"/>
                  <p:cNvGrpSpPr/>
                  <p:nvPr/>
                </p:nvGrpSpPr>
                <p:grpSpPr>
                  <a:xfrm>
                    <a:off x="1930128" y="4500884"/>
                    <a:ext cx="495649" cy="1370672"/>
                    <a:chOff x="1930128" y="4500884"/>
                    <a:chExt cx="495649" cy="1370672"/>
                  </a:xfrm>
                </p:grpSpPr>
                <p:cxnSp>
                  <p:nvCxnSpPr>
                    <p:cNvPr id="100" name="直接连接符 99"/>
                    <p:cNvCxnSpPr>
                      <a:stCxn id="97" idx="4"/>
                    </p:cNvCxnSpPr>
                    <p:nvPr/>
                  </p:nvCxnSpPr>
                  <p:spPr>
                    <a:xfrm>
                      <a:off x="1996440" y="4500884"/>
                      <a:ext cx="0" cy="1370672"/>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矩形 100"/>
                        <p:cNvSpPr/>
                        <p:nvPr/>
                      </p:nvSpPr>
                      <p:spPr>
                        <a:xfrm>
                          <a:off x="1930128" y="4969633"/>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0000FF"/>
                                    </a:solidFill>
                                    <a:latin typeface="Cambria Math" panose="02040503050406030204" pitchFamily="18" charset="0"/>
                                    <a:ea typeface="Cambria Math" panose="02040503050406030204" pitchFamily="18" charset="0"/>
                                  </a:rPr>
                                  <m:t>≼</m:t>
                                </m:r>
                              </m:oMath>
                            </m:oMathPara>
                          </a14:m>
                          <a:endParaRPr lang="zh-CN" altLang="en-US" sz="2400" dirty="0">
                            <a:solidFill>
                              <a:srgbClr val="0000FF"/>
                            </a:solidFill>
                          </a:endParaRPr>
                        </a:p>
                      </p:txBody>
                    </p:sp>
                  </mc:Choice>
                  <mc:Fallback xmlns="">
                    <p:sp>
                      <p:nvSpPr>
                        <p:cNvPr id="44" name="矩形 43"/>
                        <p:cNvSpPr>
                          <a:spLocks noRot="1" noChangeAspect="1" noMove="1" noResize="1" noEditPoints="1" noAdjustHandles="1" noChangeArrowheads="1" noChangeShapeType="1" noTextEdit="1"/>
                        </p:cNvSpPr>
                        <p:nvPr/>
                      </p:nvSpPr>
                      <p:spPr>
                        <a:xfrm>
                          <a:off x="1930128" y="4969633"/>
                          <a:ext cx="495649" cy="461665"/>
                        </a:xfrm>
                        <a:prstGeom prst="rect">
                          <a:avLst/>
                        </a:prstGeom>
                        <a:blipFill>
                          <a:blip r:embed="rId7"/>
                          <a:stretch>
                            <a:fillRect b="-1316"/>
                          </a:stretch>
                        </a:blipFill>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95" name="文本框 94"/>
                    <p:cNvSpPr txBox="1"/>
                    <p:nvPr/>
                  </p:nvSpPr>
                  <p:spPr>
                    <a:xfrm>
                      <a:off x="1081044" y="5697527"/>
                      <a:ext cx="33213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dirty="0">
                                    <a:latin typeface="Cambria Math" panose="02040503050406030204" pitchFamily="18" charset="0"/>
                                  </a:rPr>
                                </m:ctrlPr>
                              </m:sSubPr>
                              <m:e>
                                <m:r>
                                  <m:rPr>
                                    <m:nor/>
                                  </m:rPr>
                                  <a:rPr lang="en-US" altLang="zh-CN" sz="2400" dirty="0"/>
                                  <m:t>T</m:t>
                                </m:r>
                              </m:e>
                              <m:sub>
                                <m:r>
                                  <a:rPr lang="en-US" altLang="zh-CN" sz="2400" dirty="0">
                                    <a:latin typeface="Cambria Math" panose="02040503050406030204" pitchFamily="18" charset="0"/>
                                  </a:rPr>
                                  <m:t>1</m:t>
                                </m:r>
                              </m:sub>
                            </m:sSub>
                          </m:oMath>
                        </m:oMathPara>
                      </a14:m>
                      <a:endParaRPr lang="zh-CN" altLang="en-US" sz="2400" dirty="0"/>
                    </a:p>
                  </p:txBody>
                </p:sp>
              </mc:Choice>
              <mc:Fallback xmlns="">
                <p:sp>
                  <p:nvSpPr>
                    <p:cNvPr id="38" name="文本框 37"/>
                    <p:cNvSpPr txBox="1">
                      <a:spLocks noRot="1" noChangeAspect="1" noMove="1" noResize="1" noEditPoints="1" noAdjustHandles="1" noChangeArrowheads="1" noChangeShapeType="1" noTextEdit="1"/>
                    </p:cNvSpPr>
                    <p:nvPr/>
                  </p:nvSpPr>
                  <p:spPr>
                    <a:xfrm>
                      <a:off x="1081044" y="5697527"/>
                      <a:ext cx="332137" cy="461665"/>
                    </a:xfrm>
                    <a:prstGeom prst="rect">
                      <a:avLst/>
                    </a:prstGeom>
                    <a:blipFill>
                      <a:blip r:embed="rId8"/>
                      <a:stretch>
                        <a:fillRect l="-3636" r="-3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文本框 95"/>
                    <p:cNvSpPr txBox="1"/>
                    <p:nvPr/>
                  </p:nvSpPr>
                  <p:spPr>
                    <a:xfrm>
                      <a:off x="1062572" y="4192923"/>
                      <a:ext cx="3690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dirty="0">
                                    <a:latin typeface="Cambria Math" panose="02040503050406030204" pitchFamily="18" charset="0"/>
                                  </a:rPr>
                                </m:ctrlPr>
                              </m:sSubPr>
                              <m:e>
                                <m:r>
                                  <m:rPr>
                                    <m:nor/>
                                  </m:rPr>
                                  <a:rPr lang="en-US" altLang="zh-CN" sz="2400" dirty="0"/>
                                  <m:t>S</m:t>
                                </m:r>
                              </m:e>
                              <m:sub>
                                <m:r>
                                  <a:rPr lang="en-US" altLang="zh-CN" sz="2400" dirty="0">
                                    <a:latin typeface="Cambria Math" panose="02040503050406030204" pitchFamily="18" charset="0"/>
                                  </a:rPr>
                                  <m:t>1</m:t>
                                </m:r>
                              </m:sub>
                            </m:sSub>
                          </m:oMath>
                        </m:oMathPara>
                      </a14:m>
                      <a:endParaRPr lang="zh-CN" altLang="en-US" sz="2400" b="1" dirty="0"/>
                    </a:p>
                  </p:txBody>
                </p:sp>
              </mc:Choice>
              <mc:Fallback xmlns="">
                <p:sp>
                  <p:nvSpPr>
                    <p:cNvPr id="39" name="文本框 38"/>
                    <p:cNvSpPr txBox="1">
                      <a:spLocks noRot="1" noChangeAspect="1" noMove="1" noResize="1" noEditPoints="1" noAdjustHandles="1" noChangeArrowheads="1" noChangeShapeType="1" noTextEdit="1"/>
                    </p:cNvSpPr>
                    <p:nvPr/>
                  </p:nvSpPr>
                  <p:spPr>
                    <a:xfrm>
                      <a:off x="1062572" y="4192923"/>
                      <a:ext cx="369083" cy="461665"/>
                    </a:xfrm>
                    <a:prstGeom prst="rect">
                      <a:avLst/>
                    </a:prstGeom>
                    <a:blipFill>
                      <a:blip r:embed="rId9"/>
                      <a:stretch>
                        <a:fillRect l="-4918" r="-19672"/>
                      </a:stretch>
                    </a:blipFill>
                  </p:spPr>
                  <p:txBody>
                    <a:bodyPr/>
                    <a:lstStyle/>
                    <a:p>
                      <a:r>
                        <a:rPr lang="zh-CN" altLang="en-US">
                          <a:noFill/>
                        </a:rPr>
                        <a:t> </a:t>
                      </a:r>
                    </a:p>
                  </p:txBody>
                </p:sp>
              </mc:Fallback>
            </mc:AlternateContent>
          </p:grpSp>
          <p:cxnSp>
            <p:nvCxnSpPr>
              <p:cNvPr id="74" name="直接箭头连接符 73"/>
              <p:cNvCxnSpPr/>
              <p:nvPr/>
            </p:nvCxnSpPr>
            <p:spPr>
              <a:xfrm>
                <a:off x="1411399" y="6318164"/>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1411398" y="4549135"/>
                <a:ext cx="1614748" cy="369332"/>
                <a:chOff x="2141051" y="4259541"/>
                <a:chExt cx="1614748" cy="369332"/>
              </a:xfrm>
            </p:grpSpPr>
            <p:cxnSp>
              <p:nvCxnSpPr>
                <p:cNvPr id="92" name="直接箭头连接符 91"/>
                <p:cNvCxnSpPr/>
                <p:nvPr/>
              </p:nvCxnSpPr>
              <p:spPr>
                <a:xfrm>
                  <a:off x="2141051" y="4536440"/>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文本框 92"/>
                <p:cNvSpPr txBox="1"/>
                <p:nvPr/>
              </p:nvSpPr>
              <p:spPr>
                <a:xfrm>
                  <a:off x="3427665" y="4259541"/>
                  <a:ext cx="328134" cy="369332"/>
                </a:xfrm>
                <a:prstGeom prst="rect">
                  <a:avLst/>
                </a:prstGeom>
                <a:noFill/>
              </p:spPr>
              <p:txBody>
                <a:bodyPr wrap="square" rtlCol="0">
                  <a:spAutoFit/>
                </a:bodyPr>
                <a:lstStyle/>
                <a:p>
                  <a:r>
                    <a:rPr lang="en-US" altLang="zh-CN" b="1" dirty="0" smtClean="0"/>
                    <a:t>*</a:t>
                  </a:r>
                  <a:endParaRPr lang="zh-CN" altLang="en-US" b="1" dirty="0"/>
                </a:p>
              </p:txBody>
            </p:sp>
          </p:grpSp>
          <p:sp>
            <p:nvSpPr>
              <p:cNvPr id="76" name="椭圆 75"/>
              <p:cNvSpPr/>
              <p:nvPr/>
            </p:nvSpPr>
            <p:spPr>
              <a:xfrm>
                <a:off x="2922453" y="625351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922453" y="4759991"/>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8" name="组合 77"/>
              <p:cNvGrpSpPr/>
              <p:nvPr/>
            </p:nvGrpSpPr>
            <p:grpSpPr>
              <a:xfrm>
                <a:off x="2922453" y="4892071"/>
                <a:ext cx="495649" cy="1361439"/>
                <a:chOff x="3689050" y="4500881"/>
                <a:chExt cx="495649" cy="1361439"/>
              </a:xfrm>
            </p:grpSpPr>
            <p:cxnSp>
              <p:nvCxnSpPr>
                <p:cNvPr id="90" name="直接连接符 89"/>
                <p:cNvCxnSpPr>
                  <a:stCxn id="77" idx="4"/>
                  <a:endCxn id="76" idx="0"/>
                </p:cNvCxnSpPr>
                <p:nvPr/>
              </p:nvCxnSpPr>
              <p:spPr>
                <a:xfrm>
                  <a:off x="3755090" y="4500881"/>
                  <a:ext cx="0" cy="1361439"/>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矩形 90"/>
                    <p:cNvSpPr/>
                    <p:nvPr/>
                  </p:nvSpPr>
                  <p:spPr>
                    <a:xfrm>
                      <a:off x="3689050" y="4969634"/>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0000FF"/>
                                </a:solidFill>
                                <a:latin typeface="Cambria Math" panose="02040503050406030204" pitchFamily="18" charset="0"/>
                                <a:ea typeface="Cambria Math" panose="02040503050406030204" pitchFamily="18" charset="0"/>
                              </a:rPr>
                              <m:t>≼</m:t>
                            </m:r>
                          </m:oMath>
                        </m:oMathPara>
                      </a14:m>
                      <a:endParaRPr lang="zh-CN" altLang="en-US" sz="2400" dirty="0">
                        <a:solidFill>
                          <a:srgbClr val="0000FF"/>
                        </a:solidFill>
                      </a:endParaRPr>
                    </a:p>
                  </p:txBody>
                </p:sp>
              </mc:Choice>
              <mc:Fallback xmlns="">
                <p:sp>
                  <p:nvSpPr>
                    <p:cNvPr id="34" name="矩形 33"/>
                    <p:cNvSpPr>
                      <a:spLocks noRot="1" noChangeAspect="1" noMove="1" noResize="1" noEditPoints="1" noAdjustHandles="1" noChangeArrowheads="1" noChangeShapeType="1" noTextEdit="1"/>
                    </p:cNvSpPr>
                    <p:nvPr/>
                  </p:nvSpPr>
                  <p:spPr>
                    <a:xfrm>
                      <a:off x="3689050" y="4969634"/>
                      <a:ext cx="495649" cy="461665"/>
                    </a:xfrm>
                    <a:prstGeom prst="rect">
                      <a:avLst/>
                    </a:prstGeom>
                    <a:blipFill>
                      <a:blip r:embed="rId10"/>
                      <a:stretch>
                        <a:fillRect b="-1316"/>
                      </a:stretch>
                    </a:blipFill>
                  </p:spPr>
                  <p:txBody>
                    <a:bodyPr/>
                    <a:lstStyle/>
                    <a:p>
                      <a:r>
                        <a:rPr lang="zh-CN" altLang="en-US">
                          <a:noFill/>
                        </a:rPr>
                        <a:t> </a:t>
                      </a:r>
                    </a:p>
                  </p:txBody>
                </p:sp>
              </mc:Fallback>
            </mc:AlternateContent>
          </p:grpSp>
          <p:sp>
            <p:nvSpPr>
              <p:cNvPr id="79" name="椭圆 78"/>
              <p:cNvSpPr/>
              <p:nvPr/>
            </p:nvSpPr>
            <p:spPr>
              <a:xfrm>
                <a:off x="4625960" y="625351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4625960" y="4756883"/>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p:cNvGrpSpPr/>
              <p:nvPr/>
            </p:nvGrpSpPr>
            <p:grpSpPr>
              <a:xfrm>
                <a:off x="4627890" y="4899096"/>
                <a:ext cx="495649" cy="1354414"/>
                <a:chOff x="3689050" y="4500881"/>
                <a:chExt cx="495649" cy="1354414"/>
              </a:xfrm>
            </p:grpSpPr>
            <p:cxnSp>
              <p:nvCxnSpPr>
                <p:cNvPr id="88" name="直接连接符 87"/>
                <p:cNvCxnSpPr>
                  <a:endCxn id="79" idx="0"/>
                </p:cNvCxnSpPr>
                <p:nvPr/>
              </p:nvCxnSpPr>
              <p:spPr>
                <a:xfrm flipH="1">
                  <a:off x="3753160" y="4500881"/>
                  <a:ext cx="1930" cy="1354414"/>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矩形 88"/>
                    <p:cNvSpPr/>
                    <p:nvPr/>
                  </p:nvSpPr>
                  <p:spPr>
                    <a:xfrm>
                      <a:off x="3689050" y="4969634"/>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0000FF"/>
                                </a:solidFill>
                                <a:latin typeface="Cambria Math" panose="02040503050406030204" pitchFamily="18" charset="0"/>
                                <a:ea typeface="Cambria Math" panose="02040503050406030204" pitchFamily="18" charset="0"/>
                              </a:rPr>
                              <m:t>≼</m:t>
                            </m:r>
                          </m:oMath>
                        </m:oMathPara>
                      </a14:m>
                      <a:endParaRPr lang="zh-CN" altLang="en-US" sz="2400" dirty="0">
                        <a:solidFill>
                          <a:srgbClr val="0000FF"/>
                        </a:solidFill>
                      </a:endParaRPr>
                    </a:p>
                  </p:txBody>
                </p:sp>
              </mc:Choice>
              <mc:Fallback xmlns="">
                <p:sp>
                  <p:nvSpPr>
                    <p:cNvPr id="32" name="矩形 31"/>
                    <p:cNvSpPr>
                      <a:spLocks noRot="1" noChangeAspect="1" noMove="1" noResize="1" noEditPoints="1" noAdjustHandles="1" noChangeArrowheads="1" noChangeShapeType="1" noTextEdit="1"/>
                    </p:cNvSpPr>
                    <p:nvPr/>
                  </p:nvSpPr>
                  <p:spPr>
                    <a:xfrm>
                      <a:off x="3689050" y="4969634"/>
                      <a:ext cx="495649" cy="461665"/>
                    </a:xfrm>
                    <a:prstGeom prst="rect">
                      <a:avLst/>
                    </a:prstGeom>
                    <a:blipFill>
                      <a:blip r:embed="rId11"/>
                      <a:stretch>
                        <a:fillRect b="-2667"/>
                      </a:stretch>
                    </a:blipFill>
                  </p:spPr>
                  <p:txBody>
                    <a:bodyPr/>
                    <a:lstStyle/>
                    <a:p>
                      <a:r>
                        <a:rPr lang="zh-CN" altLang="en-US">
                          <a:noFill/>
                        </a:rPr>
                        <a:t> </a:t>
                      </a:r>
                    </a:p>
                  </p:txBody>
                </p:sp>
              </mc:Fallback>
            </mc:AlternateContent>
          </p:grpSp>
          <p:grpSp>
            <p:nvGrpSpPr>
              <p:cNvPr id="82" name="组合 81"/>
              <p:cNvGrpSpPr/>
              <p:nvPr/>
            </p:nvGrpSpPr>
            <p:grpSpPr>
              <a:xfrm>
                <a:off x="3114906" y="5880274"/>
                <a:ext cx="1432209" cy="461665"/>
                <a:chOff x="3114906" y="5880274"/>
                <a:chExt cx="1432209" cy="461665"/>
              </a:xfrm>
            </p:grpSpPr>
            <p:cxnSp>
              <p:nvCxnSpPr>
                <p:cNvPr id="86" name="直接箭头连接符 85"/>
                <p:cNvCxnSpPr/>
                <p:nvPr/>
              </p:nvCxnSpPr>
              <p:spPr>
                <a:xfrm>
                  <a:off x="3114906" y="6318164"/>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文本框 86"/>
                    <p:cNvSpPr txBox="1"/>
                    <p:nvPr/>
                  </p:nvSpPr>
                  <p:spPr>
                    <a:xfrm>
                      <a:off x="3449296" y="5880274"/>
                      <a:ext cx="758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𝑒</m:t>
                            </m:r>
                          </m:oMath>
                        </m:oMathPara>
                      </a14:m>
                      <a:endParaRPr lang="zh-CN" altLang="en-US" sz="2400" dirty="0">
                        <a:solidFill>
                          <a:schemeClr val="tx1"/>
                        </a:solidFill>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3449296" y="5880274"/>
                      <a:ext cx="758161" cy="461665"/>
                    </a:xfrm>
                    <a:prstGeom prst="rect">
                      <a:avLst/>
                    </a:prstGeom>
                    <a:blipFill>
                      <a:blip r:embed="rId12"/>
                      <a:stretch>
                        <a:fillRect/>
                      </a:stretch>
                    </a:blipFill>
                  </p:spPr>
                  <p:txBody>
                    <a:bodyPr/>
                    <a:lstStyle/>
                    <a:p>
                      <a:r>
                        <a:rPr lang="zh-CN" altLang="en-US">
                          <a:noFill/>
                        </a:rPr>
                        <a:t> </a:t>
                      </a:r>
                    </a:p>
                  </p:txBody>
                </p:sp>
              </mc:Fallback>
            </mc:AlternateContent>
          </p:grpSp>
          <p:grpSp>
            <p:nvGrpSpPr>
              <p:cNvPr id="83" name="组合 82"/>
              <p:cNvGrpSpPr/>
              <p:nvPr/>
            </p:nvGrpSpPr>
            <p:grpSpPr>
              <a:xfrm>
                <a:off x="3115310" y="4391045"/>
                <a:ext cx="1432209" cy="461665"/>
                <a:chOff x="3115310" y="4391045"/>
                <a:chExt cx="1432209" cy="461665"/>
              </a:xfrm>
            </p:grpSpPr>
            <p:cxnSp>
              <p:nvCxnSpPr>
                <p:cNvPr id="84" name="直接箭头连接符 83"/>
                <p:cNvCxnSpPr/>
                <p:nvPr/>
              </p:nvCxnSpPr>
              <p:spPr>
                <a:xfrm>
                  <a:off x="3115310" y="4822923"/>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文本框 84"/>
                    <p:cNvSpPr txBox="1"/>
                    <p:nvPr/>
                  </p:nvSpPr>
                  <p:spPr>
                    <a:xfrm>
                      <a:off x="3461166" y="4391045"/>
                      <a:ext cx="758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𝑒</m:t>
                            </m:r>
                          </m:oMath>
                        </m:oMathPara>
                      </a14:m>
                      <a:endParaRPr lang="zh-CN" altLang="en-US" sz="2400" dirty="0">
                        <a:solidFill>
                          <a:schemeClr val="tx1"/>
                        </a:solidFill>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3461166" y="4391045"/>
                      <a:ext cx="758161" cy="461665"/>
                    </a:xfrm>
                    <a:prstGeom prst="rect">
                      <a:avLst/>
                    </a:prstGeom>
                    <a:blipFill>
                      <a:blip r:embed="rId13"/>
                      <a:stretch>
                        <a:fillRect/>
                      </a:stretch>
                    </a:blipFill>
                  </p:spPr>
                  <p:txBody>
                    <a:bodyPr/>
                    <a:lstStyle/>
                    <a:p>
                      <a:r>
                        <a:rPr lang="zh-CN" altLang="en-US">
                          <a:noFill/>
                        </a:rPr>
                        <a:t> </a:t>
                      </a:r>
                    </a:p>
                  </p:txBody>
                </p:sp>
              </mc:Fallback>
            </mc:AlternateContent>
          </p:grpSp>
        </p:grpSp>
        <p:cxnSp>
          <p:nvCxnSpPr>
            <p:cNvPr id="64" name="直接箭头连接符 63"/>
            <p:cNvCxnSpPr/>
            <p:nvPr/>
          </p:nvCxnSpPr>
          <p:spPr>
            <a:xfrm>
              <a:off x="4794984" y="6318164"/>
              <a:ext cx="1432209"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6269982" y="625351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直接箭头连接符 65"/>
            <p:cNvCxnSpPr/>
            <p:nvPr/>
          </p:nvCxnSpPr>
          <p:spPr>
            <a:xfrm>
              <a:off x="4793201" y="4815899"/>
              <a:ext cx="1432209"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6276143" y="4740623"/>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闪电形 67"/>
            <p:cNvSpPr/>
            <p:nvPr/>
          </p:nvSpPr>
          <p:spPr>
            <a:xfrm>
              <a:off x="5190277" y="4608003"/>
              <a:ext cx="684381" cy="549410"/>
            </a:xfrm>
            <a:prstGeom prst="lightningBol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闪电形 68"/>
            <p:cNvSpPr/>
            <p:nvPr/>
          </p:nvSpPr>
          <p:spPr>
            <a:xfrm>
              <a:off x="5253073" y="6043459"/>
              <a:ext cx="684381" cy="549410"/>
            </a:xfrm>
            <a:prstGeom prst="lightningBol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p:nvGrpSpPr>
          <p:grpSpPr>
            <a:xfrm>
              <a:off x="6252560" y="4872703"/>
              <a:ext cx="495649" cy="1380807"/>
              <a:chOff x="6252560" y="4872703"/>
              <a:chExt cx="495649" cy="1380807"/>
            </a:xfrm>
          </p:grpSpPr>
          <p:cxnSp>
            <p:nvCxnSpPr>
              <p:cNvPr id="71" name="直接连接符 70"/>
              <p:cNvCxnSpPr>
                <a:stCxn id="67" idx="4"/>
                <a:endCxn id="65" idx="0"/>
              </p:cNvCxnSpPr>
              <p:nvPr/>
            </p:nvCxnSpPr>
            <p:spPr>
              <a:xfrm flipH="1">
                <a:off x="6336022" y="4872703"/>
                <a:ext cx="6161" cy="1380807"/>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矩形 71"/>
                  <p:cNvSpPr/>
                  <p:nvPr/>
                </p:nvSpPr>
                <p:spPr>
                  <a:xfrm>
                    <a:off x="6252560" y="5367849"/>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solidFill>
                                <a:srgbClr val="0000FF"/>
                              </a:solidFill>
                              <a:latin typeface="Cambria Math" panose="02040503050406030204" pitchFamily="18" charset="0"/>
                              <a:ea typeface="Cambria Math" panose="02040503050406030204" pitchFamily="18" charset="0"/>
                            </a:rPr>
                            <m:t>≼</m:t>
                          </m:r>
                        </m:oMath>
                      </m:oMathPara>
                    </a14:m>
                    <a:endParaRPr lang="zh-CN" altLang="en-US" sz="2400" dirty="0"/>
                  </a:p>
                </p:txBody>
              </p:sp>
            </mc:Choice>
            <mc:Fallback xmlns="">
              <p:sp>
                <p:nvSpPr>
                  <p:cNvPr id="71" name="矩形 70"/>
                  <p:cNvSpPr>
                    <a:spLocks noRot="1" noChangeAspect="1" noMove="1" noResize="1" noEditPoints="1" noAdjustHandles="1" noChangeArrowheads="1" noChangeShapeType="1" noTextEdit="1"/>
                  </p:cNvSpPr>
                  <p:nvPr/>
                </p:nvSpPr>
                <p:spPr>
                  <a:xfrm>
                    <a:off x="6252560" y="5367849"/>
                    <a:ext cx="495649" cy="461665"/>
                  </a:xfrm>
                  <a:prstGeom prst="rect">
                    <a:avLst/>
                  </a:prstGeom>
                  <a:blipFill>
                    <a:blip r:embed="rId18"/>
                    <a:stretch>
                      <a:fillRect b="-2667"/>
                    </a:stretch>
                  </a:blipFill>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102" name="矩形 101"/>
              <p:cNvSpPr/>
              <p:nvPr/>
            </p:nvSpPr>
            <p:spPr>
              <a:xfrm>
                <a:off x="4299940" y="5306294"/>
                <a:ext cx="4301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a:solidFill>
                            <a:srgbClr val="C00000"/>
                          </a:solidFill>
                          <a:latin typeface="Cambria Math" panose="02040503050406030204" pitchFamily="18" charset="0"/>
                        </a:rPr>
                        <m:t>𝐼</m:t>
                      </m:r>
                    </m:oMath>
                  </m:oMathPara>
                </a14:m>
                <a:endParaRPr lang="zh-CN" altLang="en-US" sz="2800" dirty="0"/>
              </a:p>
            </p:txBody>
          </p:sp>
        </mc:Choice>
        <mc:Fallback xmlns="">
          <p:sp>
            <p:nvSpPr>
              <p:cNvPr id="102" name="矩形 101"/>
              <p:cNvSpPr>
                <a:spLocks noRot="1" noChangeAspect="1" noMove="1" noResize="1" noEditPoints="1" noAdjustHandles="1" noChangeArrowheads="1" noChangeShapeType="1" noTextEdit="1"/>
              </p:cNvSpPr>
              <p:nvPr/>
            </p:nvSpPr>
            <p:spPr>
              <a:xfrm>
                <a:off x="4299940" y="5306294"/>
                <a:ext cx="430118" cy="523220"/>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 name="矩形 102"/>
              <p:cNvSpPr/>
              <p:nvPr/>
            </p:nvSpPr>
            <p:spPr>
              <a:xfrm>
                <a:off x="5927737" y="5308241"/>
                <a:ext cx="4301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a:solidFill>
                            <a:srgbClr val="C00000"/>
                          </a:solidFill>
                          <a:latin typeface="Cambria Math" panose="02040503050406030204" pitchFamily="18" charset="0"/>
                        </a:rPr>
                        <m:t>𝐼</m:t>
                      </m:r>
                    </m:oMath>
                  </m:oMathPara>
                </a14:m>
                <a:endParaRPr lang="zh-CN" altLang="en-US" sz="2800" dirty="0"/>
              </a:p>
            </p:txBody>
          </p:sp>
        </mc:Choice>
        <mc:Fallback xmlns="">
          <p:sp>
            <p:nvSpPr>
              <p:cNvPr id="103" name="矩形 102"/>
              <p:cNvSpPr>
                <a:spLocks noRot="1" noChangeAspect="1" noMove="1" noResize="1" noEditPoints="1" noAdjustHandles="1" noChangeArrowheads="1" noChangeShapeType="1" noTextEdit="1"/>
              </p:cNvSpPr>
              <p:nvPr/>
            </p:nvSpPr>
            <p:spPr>
              <a:xfrm>
                <a:off x="5927737" y="5308241"/>
                <a:ext cx="430118" cy="523220"/>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 name="矩形 103"/>
              <p:cNvSpPr/>
              <p:nvPr/>
            </p:nvSpPr>
            <p:spPr>
              <a:xfrm>
                <a:off x="871250" y="5285496"/>
                <a:ext cx="4301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a:solidFill>
                            <a:srgbClr val="C00000"/>
                          </a:solidFill>
                          <a:latin typeface="Cambria Math" panose="02040503050406030204" pitchFamily="18" charset="0"/>
                        </a:rPr>
                        <m:t>𝐼</m:t>
                      </m:r>
                    </m:oMath>
                  </m:oMathPara>
                </a14:m>
                <a:endParaRPr lang="zh-CN" altLang="en-US" sz="2800" dirty="0"/>
              </a:p>
            </p:txBody>
          </p:sp>
        </mc:Choice>
        <mc:Fallback xmlns="">
          <p:sp>
            <p:nvSpPr>
              <p:cNvPr id="104" name="矩形 103"/>
              <p:cNvSpPr>
                <a:spLocks noRot="1" noChangeAspect="1" noMove="1" noResize="1" noEditPoints="1" noAdjustHandles="1" noChangeArrowheads="1" noChangeShapeType="1" noTextEdit="1"/>
              </p:cNvSpPr>
              <p:nvPr/>
            </p:nvSpPr>
            <p:spPr>
              <a:xfrm>
                <a:off x="871250" y="5285496"/>
                <a:ext cx="430118" cy="523220"/>
              </a:xfrm>
              <a:prstGeom prst="rect">
                <a:avLst/>
              </a:prstGeom>
              <a:blipFill>
                <a:blip r:embed="rId21"/>
                <a:stretch>
                  <a:fillRect/>
                </a:stretch>
              </a:blipFill>
            </p:spPr>
            <p:txBody>
              <a:bodyPr/>
              <a:lstStyle/>
              <a:p>
                <a:r>
                  <a:rPr lang="zh-CN" altLang="en-US">
                    <a:noFill/>
                  </a:rPr>
                  <a:t> </a:t>
                </a:r>
              </a:p>
            </p:txBody>
          </p:sp>
        </mc:Fallback>
      </mc:AlternateContent>
      <p:sp>
        <p:nvSpPr>
          <p:cNvPr id="105" name="箭头: 右 25">
            <a:extLst>
              <a:ext uri="{FF2B5EF4-FFF2-40B4-BE49-F238E27FC236}">
                <a16:creationId xmlns:a16="http://schemas.microsoft.com/office/drawing/2014/main" id="{D07EF0CC-C87D-4518-BD44-135C478C951B}"/>
              </a:ext>
            </a:extLst>
          </p:cNvPr>
          <p:cNvSpPr/>
          <p:nvPr/>
        </p:nvSpPr>
        <p:spPr>
          <a:xfrm>
            <a:off x="6100605" y="3927774"/>
            <a:ext cx="335910" cy="270640"/>
          </a:xfrm>
          <a:prstGeom prst="rightArrow">
            <a:avLst/>
          </a:prstGeom>
          <a:gradFill rotWithShape="1">
            <a:gsLst>
              <a:gs pos="0">
                <a:srgbClr val="F19D19">
                  <a:satMod val="103000"/>
                  <a:lumMod val="102000"/>
                  <a:tint val="94000"/>
                </a:srgbClr>
              </a:gs>
              <a:gs pos="50000">
                <a:srgbClr val="F19D19">
                  <a:satMod val="110000"/>
                  <a:lumMod val="100000"/>
                  <a:shade val="100000"/>
                </a:srgbClr>
              </a:gs>
              <a:gs pos="100000">
                <a:srgbClr val="F19D19">
                  <a:lumMod val="99000"/>
                  <a:satMod val="120000"/>
                  <a:shade val="78000"/>
                </a:srgbClr>
              </a:gs>
            </a:gsLst>
            <a:lin ang="5400000" scaled="0"/>
          </a:gradFill>
          <a:ln w="6350" cap="flat" cmpd="sng" algn="ctr">
            <a:solidFill>
              <a:srgbClr val="F19D19"/>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06" name="文本框 105"/>
              <p:cNvSpPr txBox="1"/>
              <p:nvPr/>
            </p:nvSpPr>
            <p:spPr>
              <a:xfrm>
                <a:off x="6505232" y="3826829"/>
                <a:ext cx="4610444" cy="1277273"/>
              </a:xfrm>
              <a:prstGeom prst="rect">
                <a:avLst/>
              </a:prstGeom>
              <a:solidFill>
                <a:schemeClr val="accent5">
                  <a:lumMod val="20000"/>
                  <a:lumOff val="80000"/>
                </a:schemeClr>
              </a:solidFill>
            </p:spPr>
            <p:txBody>
              <a:bodyPr wrap="square" rtlCol="0">
                <a:spAutoFit/>
              </a:bodyPr>
              <a:lstStyle/>
              <a:p>
                <a:pPr>
                  <a:spcAft>
                    <a:spcPts val="600"/>
                  </a:spcAft>
                  <a:buClr>
                    <a:schemeClr val="accent1">
                      <a:lumMod val="75000"/>
                    </a:schemeClr>
                  </a:buClr>
                </a:pPr>
                <a:r>
                  <a:rPr lang="en-US" altLang="zh-CN" sz="2400" b="1" dirty="0" smtClean="0">
                    <a:latin typeface="Calibri" panose="020F0502020204030204" pitchFamily="34" charset="0"/>
                    <a:cs typeface="Calibri" panose="020F0502020204030204" pitchFamily="34" charset="0"/>
                  </a:rPr>
                  <a:t>Complicated behaviors</a:t>
                </a:r>
                <a:r>
                  <a:rPr lang="en-US" altLang="zh-CN" sz="2400" dirty="0" smtClean="0">
                    <a:latin typeface="Calibri" panose="020F0502020204030204" pitchFamily="34" charset="0"/>
                    <a:cs typeface="Calibri" panose="020F0502020204030204" pitchFamily="34" charset="0"/>
                  </a:rPr>
                  <a:t> of the </a:t>
                </a:r>
                <a:r>
                  <a:rPr lang="en-US" altLang="zh-CN" sz="2400" dirty="0" err="1" smtClean="0">
                    <a:latin typeface="Calibri" panose="020F0502020204030204" pitchFamily="34" charset="0"/>
                    <a:cs typeface="Calibri" panose="020F0502020204030204" pitchFamily="34" charset="0"/>
                  </a:rPr>
                  <a:t>env</a:t>
                </a:r>
                <a:r>
                  <a:rPr lang="en-US" altLang="zh-CN" sz="2400" dirty="0" smtClean="0">
                    <a:latin typeface="Calibri" panose="020F0502020204030204" pitchFamily="34" charset="0"/>
                    <a:cs typeface="Calibri" panose="020F0502020204030204" pitchFamily="34" charset="0"/>
                  </a:rPr>
                  <a:t>. </a:t>
                </a:r>
              </a:p>
              <a:p>
                <a:pPr>
                  <a:buClr>
                    <a:schemeClr val="accent1">
                      <a:lumMod val="75000"/>
                    </a:schemeClr>
                  </a:buClr>
                </a:pPr>
                <a:r>
                  <a:rPr lang="en-US" altLang="zh-CN" sz="2400" dirty="0" smtClean="0">
                    <a:solidFill>
                      <a:srgbClr val="C00000"/>
                    </a:solidFill>
                    <a:latin typeface="Calibri" panose="020F0502020204030204" pitchFamily="34" charset="0"/>
                    <a:cs typeface="Calibri" panose="020F0502020204030204" pitchFamily="34" charset="0"/>
                    <a:sym typeface="Wingdings" panose="05000000000000000000" pitchFamily="2" charset="2"/>
                  </a:rPr>
                  <a:t></a:t>
                </a:r>
                <a:r>
                  <a:rPr lang="en-US" altLang="zh-CN" sz="2400" dirty="0" smtClean="0">
                    <a:latin typeface="Calibri" panose="020F0502020204030204" pitchFamily="34" charset="0"/>
                    <a:cs typeface="Calibri" panose="020F0502020204030204" pitchFamily="34" charset="0"/>
                    <a:sym typeface="Wingdings" panose="05000000000000000000" pitchFamily="2" charset="2"/>
                  </a:rPr>
                  <a:t> difficult to preserve </a:t>
                </a:r>
                <a14:m>
                  <m:oMath xmlns:m="http://schemas.openxmlformats.org/officeDocument/2006/math">
                    <m:r>
                      <a:rPr lang="en-US" altLang="zh-CN" sz="2400" i="1">
                        <a:solidFill>
                          <a:srgbClr val="C00000"/>
                        </a:solidFill>
                        <a:latin typeface="Cambria Math" panose="02040503050406030204" pitchFamily="18" charset="0"/>
                      </a:rPr>
                      <m:t>𝐼</m:t>
                    </m:r>
                  </m:oMath>
                </a14:m>
                <a:r>
                  <a:rPr lang="en-US" altLang="zh-CN" sz="2400" dirty="0" smtClean="0">
                    <a:latin typeface="Calibri" panose="020F0502020204030204" pitchFamily="34" charset="0"/>
                    <a:cs typeface="Calibri" panose="020F0502020204030204" pitchFamily="34" charset="0"/>
                    <a:sym typeface="Wingdings" panose="05000000000000000000" pitchFamily="2" charset="2"/>
                  </a:rPr>
                  <a:t> unless it is made overly weak </a:t>
                </a:r>
                <a:endParaRPr lang="zh-CN" altLang="en-US" sz="2400" dirty="0" smtClean="0">
                  <a:latin typeface="Calibri" panose="020F0502020204030204" pitchFamily="34" charset="0"/>
                  <a:cs typeface="Calibri" panose="020F0502020204030204" pitchFamily="34" charset="0"/>
                </a:endParaRPr>
              </a:p>
            </p:txBody>
          </p:sp>
        </mc:Choice>
        <mc:Fallback xmlns="">
          <p:sp>
            <p:nvSpPr>
              <p:cNvPr id="106" name="文本框 105"/>
              <p:cNvSpPr txBox="1">
                <a:spLocks noRot="1" noChangeAspect="1" noMove="1" noResize="1" noEditPoints="1" noAdjustHandles="1" noChangeArrowheads="1" noChangeShapeType="1" noTextEdit="1"/>
              </p:cNvSpPr>
              <p:nvPr/>
            </p:nvSpPr>
            <p:spPr>
              <a:xfrm>
                <a:off x="6505232" y="3826829"/>
                <a:ext cx="4610444" cy="1277273"/>
              </a:xfrm>
              <a:prstGeom prst="rect">
                <a:avLst/>
              </a:prstGeom>
              <a:blipFill>
                <a:blip r:embed="rId22"/>
                <a:stretch>
                  <a:fillRect l="-1984" t="-3828" r="-2116" b="-10048"/>
                </a:stretch>
              </a:blipFill>
            </p:spPr>
            <p:txBody>
              <a:bodyPr/>
              <a:lstStyle/>
              <a:p>
                <a:r>
                  <a:rPr lang="zh-CN" altLang="en-US">
                    <a:noFill/>
                  </a:rPr>
                  <a:t> </a:t>
                </a:r>
              </a:p>
            </p:txBody>
          </p:sp>
        </mc:Fallback>
      </mc:AlternateContent>
      <p:grpSp>
        <p:nvGrpSpPr>
          <p:cNvPr id="107" name="组合 106"/>
          <p:cNvGrpSpPr/>
          <p:nvPr/>
        </p:nvGrpSpPr>
        <p:grpSpPr>
          <a:xfrm>
            <a:off x="6857740" y="5257719"/>
            <a:ext cx="2705333" cy="830998"/>
            <a:chOff x="5367193" y="5491049"/>
            <a:chExt cx="2476315" cy="899652"/>
          </a:xfrm>
        </p:grpSpPr>
        <p:sp>
          <p:nvSpPr>
            <p:cNvPr id="108" name="圆角矩形标注 107"/>
            <p:cNvSpPr/>
            <p:nvPr/>
          </p:nvSpPr>
          <p:spPr>
            <a:xfrm>
              <a:off x="5367193" y="5491049"/>
              <a:ext cx="2408681" cy="899651"/>
            </a:xfrm>
            <a:prstGeom prst="wedgeRoundRectCallout">
              <a:avLst>
                <a:gd name="adj1" fmla="val -95204"/>
                <a:gd name="adj2" fmla="val 58711"/>
                <a:gd name="adj3" fmla="val 16667"/>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p:cNvSpPr/>
            <p:nvPr/>
          </p:nvSpPr>
          <p:spPr>
            <a:xfrm>
              <a:off x="5462892" y="5491050"/>
              <a:ext cx="2380616" cy="899651"/>
            </a:xfrm>
            <a:prstGeom prst="rect">
              <a:avLst/>
            </a:prstGeom>
          </p:spPr>
          <p:txBody>
            <a:bodyPr wrap="square">
              <a:spAutoFit/>
            </a:bodyPr>
            <a:lstStyle/>
            <a:p>
              <a:r>
                <a:rPr lang="en-US" altLang="zh-CN" sz="2400" b="1" dirty="0" smtClean="0">
                  <a:latin typeface="Calibri" panose="020F0502020204030204" pitchFamily="34" charset="0"/>
                  <a:cs typeface="Calibri" panose="020F0502020204030204" pitchFamily="34" charset="0"/>
                </a:rPr>
                <a:t>Racy reads/writes </a:t>
              </a:r>
              <a:r>
                <a:rPr lang="en-US" altLang="zh-CN" sz="2400" dirty="0" smtClean="0">
                  <a:latin typeface="Calibri" panose="020F0502020204030204" pitchFamily="34" charset="0"/>
                  <a:cs typeface="Calibri" panose="020F0502020204030204" pitchFamily="34" charset="0"/>
                </a:rPr>
                <a:t>of other thread</a:t>
              </a:r>
              <a:endParaRPr lang="zh-CN" altLang="en-US" sz="2400" dirty="0">
                <a:latin typeface="Calibri" panose="020F0502020204030204" pitchFamily="34" charset="0"/>
                <a:cs typeface="Calibri" panose="020F0502020204030204" pitchFamily="34" charset="0"/>
              </a:endParaRPr>
            </a:p>
          </p:txBody>
        </p:sp>
      </p:grpSp>
    </p:spTree>
    <p:custDataLst>
      <p:tags r:id="rId1"/>
    </p:custDataLst>
    <p:extLst>
      <p:ext uri="{BB962C8B-B14F-4D97-AF65-F5344CB8AC3E}">
        <p14:creationId xmlns:p14="http://schemas.microsoft.com/office/powerpoint/2010/main" val="1101174712"/>
      </p:ext>
    </p:extLst>
  </p:cSld>
  <p:clrMapOvr>
    <a:masterClrMapping/>
  </p:clrMapOvr>
  <mc:AlternateContent xmlns:mc="http://schemas.openxmlformats.org/markup-compatibility/2006" xmlns:p14="http://schemas.microsoft.com/office/powerpoint/2010/main">
    <mc:Choice Requires="p14">
      <p:transition spd="slow" p14:dur="2000" advTm="23443"/>
    </mc:Choice>
    <mc:Fallback xmlns="">
      <p:transition spd="slow" advTm="2344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7"/>
                                        </p:tgtEl>
                                        <p:attrNameLst>
                                          <p:attrName>style.visibility</p:attrName>
                                        </p:attrNameLst>
                                      </p:cBhvr>
                                      <p:to>
                                        <p:strVal val="visible"/>
                                      </p:to>
                                    </p:set>
                                    <p:animEffect transition="in" filter="wipe(left)">
                                      <p:cBhvr>
                                        <p:cTn id="15"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46545" y="272765"/>
            <a:ext cx="10631055"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Invariant Parameterized Thread-Local </a:t>
            </a:r>
            <a:r>
              <a:rPr lang="en-US" altLang="zh-CN" sz="4000" b="1" dirty="0">
                <a:latin typeface="Calibri Light" panose="020F0302020204030204" pitchFamily="34" charset="0"/>
                <a:cs typeface="Calibri Light" panose="020F0302020204030204" pitchFamily="34" charset="0"/>
              </a:rPr>
              <a:t>S</a:t>
            </a:r>
            <a:r>
              <a:rPr lang="en-US" altLang="zh-CN" sz="4000" b="1" dirty="0" smtClean="0">
                <a:latin typeface="Calibri Light" panose="020F0302020204030204" pitchFamily="34" charset="0"/>
                <a:cs typeface="Calibri Light" panose="020F0302020204030204" pitchFamily="34" charset="0"/>
              </a:rPr>
              <a:t>imulation</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5" name="文本框 4"/>
              <p:cNvSpPr txBox="1"/>
              <p:nvPr/>
            </p:nvSpPr>
            <p:spPr>
              <a:xfrm>
                <a:off x="740801" y="2214533"/>
                <a:ext cx="5378276" cy="461665"/>
              </a:xfrm>
              <a:prstGeom prst="rect">
                <a:avLst/>
              </a:prstGeom>
              <a:solidFill>
                <a:schemeClr val="accent2">
                  <a:lumMod val="20000"/>
                  <a:lumOff val="80000"/>
                </a:schemeClr>
              </a:solidFill>
            </p:spPr>
            <p:txBody>
              <a:bodyPr wrap="square" rtlCol="0">
                <a:spAutoFit/>
              </a:bodyPr>
              <a:lstStyle/>
              <a:p>
                <a:pPr marL="285750" indent="-285750">
                  <a:buClr>
                    <a:schemeClr val="accent1">
                      <a:lumMod val="75000"/>
                    </a:schemeClr>
                  </a:buClr>
                  <a:buFont typeface="Arial" panose="020B0604020202020204" pitchFamily="34" charset="0"/>
                  <a:buChar char="•"/>
                </a:pPr>
                <a14:m>
                  <m:oMath xmlns:m="http://schemas.openxmlformats.org/officeDocument/2006/math">
                    <m:r>
                      <a:rPr lang="en-US" altLang="zh-CN" sz="2400" i="1" smtClean="0">
                        <a:solidFill>
                          <a:srgbClr val="C00000"/>
                        </a:solidFill>
                        <a:latin typeface="Cambria Math" panose="02040503050406030204" pitchFamily="18" charset="0"/>
                      </a:rPr>
                      <m:t>𝐼</m:t>
                    </m:r>
                  </m:oMath>
                </a14:m>
                <a:r>
                  <a:rPr lang="en-US" altLang="zh-CN" sz="2400" dirty="0" smtClean="0"/>
                  <a:t> </a:t>
                </a:r>
                <a:r>
                  <a:rPr lang="en-US" altLang="zh-CN" sz="2400" dirty="0" smtClean="0">
                    <a:latin typeface="Calibri" panose="020F0502020204030204" pitchFamily="34" charset="0"/>
                    <a:cs typeface="Calibri" panose="020F0502020204030204" pitchFamily="34" charset="0"/>
                  </a:rPr>
                  <a:t>specifies states consistency</a:t>
                </a:r>
                <a:endParaRPr lang="zh-CN" altLang="en-US" sz="2400" dirty="0">
                  <a:latin typeface="Calibri" panose="020F0502020204030204" pitchFamily="34" charset="0"/>
                  <a:cs typeface="Calibri" panose="020F0502020204030204" pitchFamily="34"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740801" y="2214533"/>
                <a:ext cx="5378276" cy="461665"/>
              </a:xfrm>
              <a:prstGeom prst="rect">
                <a:avLst/>
              </a:prstGeom>
              <a:blipFill>
                <a:blip r:embed="rId4"/>
                <a:stretch>
                  <a:fillRect l="-1587" t="-10526" b="-28947"/>
                </a:stretch>
              </a:blipFill>
            </p:spPr>
            <p:txBody>
              <a:bodyPr/>
              <a:lstStyle/>
              <a:p>
                <a:r>
                  <a:rPr lang="zh-CN" altLang="en-US">
                    <a:noFill/>
                  </a:rPr>
                  <a:t> </a:t>
                </a:r>
              </a:p>
            </p:txBody>
          </p:sp>
        </mc:Fallback>
      </mc:AlternateContent>
      <p:sp>
        <p:nvSpPr>
          <p:cNvPr id="6" name="文本框 5"/>
          <p:cNvSpPr txBox="1"/>
          <p:nvPr/>
        </p:nvSpPr>
        <p:spPr>
          <a:xfrm>
            <a:off x="1012142" y="2749804"/>
            <a:ext cx="4940151" cy="400110"/>
          </a:xfrm>
          <a:prstGeom prst="rect">
            <a:avLst/>
          </a:prstGeom>
          <a:noFill/>
        </p:spPr>
        <p:txBody>
          <a:bodyPr wrap="square" rtlCol="0">
            <a:spAutoFit/>
          </a:bodyPr>
          <a:lstStyle/>
          <a:p>
            <a:pPr marL="342900" indent="-342900">
              <a:buClr>
                <a:schemeClr val="tx1"/>
              </a:buClr>
              <a:buFont typeface="Arial" panose="020B0604020202020204" pitchFamily="34" charset="0"/>
              <a:buChar char="•"/>
            </a:pPr>
            <a:r>
              <a:rPr lang="en-US" altLang="zh-CN" sz="2000" b="1" dirty="0" smtClean="0">
                <a:latin typeface="Calibri" panose="020F0502020204030204" pitchFamily="34" charset="0"/>
                <a:cs typeface="Calibri" panose="020F0502020204030204" pitchFamily="34" charset="0"/>
              </a:rPr>
              <a:t>Timestamps mapping</a:t>
            </a:r>
            <a:r>
              <a:rPr lang="en-US" altLang="zh-CN" sz="2000" dirty="0" smtClean="0">
                <a:latin typeface="Calibri" panose="020F0502020204030204" pitchFamily="34" charset="0"/>
                <a:cs typeface="Calibri" panose="020F0502020204030204" pitchFamily="34" charset="0"/>
              </a:rPr>
              <a:t> of </a:t>
            </a:r>
            <a:r>
              <a:rPr lang="en-US" altLang="zh-CN" sz="2000" dirty="0" err="1" smtClean="0">
                <a:latin typeface="Calibri" panose="020F0502020204030204" pitchFamily="34" charset="0"/>
                <a:cs typeface="Calibri" panose="020F0502020204030204" pitchFamily="34" charset="0"/>
              </a:rPr>
              <a:t>tgt</a:t>
            </a:r>
            <a:r>
              <a:rPr lang="en-US" altLang="zh-CN" sz="2000" dirty="0" smtClean="0">
                <a:latin typeface="Calibri" panose="020F0502020204030204" pitchFamily="34" charset="0"/>
                <a:cs typeface="Calibri" panose="020F0502020204030204" pitchFamily="34" charset="0"/>
              </a:rPr>
              <a:t> and </a:t>
            </a:r>
            <a:r>
              <a:rPr lang="en-US" altLang="zh-CN" sz="2000" dirty="0" err="1" smtClean="0">
                <a:latin typeface="Calibri" panose="020F0502020204030204" pitchFamily="34" charset="0"/>
                <a:cs typeface="Calibri" panose="020F0502020204030204" pitchFamily="34" charset="0"/>
              </a:rPr>
              <a:t>src</a:t>
            </a:r>
            <a:r>
              <a:rPr lang="en-US" altLang="zh-CN" sz="2000" dirty="0" smtClean="0">
                <a:latin typeface="Calibri" panose="020F0502020204030204" pitchFamily="34" charset="0"/>
                <a:cs typeface="Calibri" panose="020F0502020204030204" pitchFamily="34" charset="0"/>
              </a:rPr>
              <a:t> </a:t>
            </a:r>
            <a:r>
              <a:rPr lang="en-US" altLang="zh-CN" sz="2000" dirty="0" err="1" smtClean="0">
                <a:latin typeface="Calibri" panose="020F0502020204030204" pitchFamily="34" charset="0"/>
                <a:cs typeface="Calibri" panose="020F0502020204030204" pitchFamily="34" charset="0"/>
              </a:rPr>
              <a:t>msgs</a:t>
            </a:r>
            <a:endParaRPr lang="zh-CN" altLang="en-US" sz="2000" dirty="0">
              <a:latin typeface="Calibri" panose="020F0502020204030204" pitchFamily="34" charset="0"/>
              <a:cs typeface="Calibri" panose="020F0502020204030204" pitchFamily="34" charset="0"/>
            </a:endParaRPr>
          </a:p>
        </p:txBody>
      </p:sp>
      <p:sp>
        <p:nvSpPr>
          <p:cNvPr id="7" name="文本框 6"/>
          <p:cNvSpPr txBox="1"/>
          <p:nvPr/>
        </p:nvSpPr>
        <p:spPr>
          <a:xfrm>
            <a:off x="1012080" y="3178919"/>
            <a:ext cx="4655439"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dirty="0" smtClean="0">
                <a:latin typeface="Calibri" panose="020F0502020204030204" pitchFamily="34" charset="0"/>
                <a:cs typeface="Calibri" panose="020F0502020204030204" pitchFamily="34" charset="0"/>
              </a:rPr>
              <a:t>Values consistency</a:t>
            </a:r>
            <a:r>
              <a:rPr lang="en-US" altLang="zh-CN" sz="2000" dirty="0" smtClean="0">
                <a:latin typeface="Calibri" panose="020F0502020204030204" pitchFamily="34" charset="0"/>
                <a:cs typeface="Calibri" panose="020F0502020204030204" pitchFamily="34" charset="0"/>
              </a:rPr>
              <a:t> of </a:t>
            </a:r>
            <a:r>
              <a:rPr lang="en-US" altLang="zh-CN" sz="2000" dirty="0" err="1" smtClean="0">
                <a:latin typeface="Calibri" panose="020F0502020204030204" pitchFamily="34" charset="0"/>
                <a:cs typeface="Calibri" panose="020F0502020204030204" pitchFamily="34" charset="0"/>
              </a:rPr>
              <a:t>tgt</a:t>
            </a:r>
            <a:r>
              <a:rPr lang="en-US" altLang="zh-CN" sz="2000" dirty="0" smtClean="0">
                <a:latin typeface="Calibri" panose="020F0502020204030204" pitchFamily="34" charset="0"/>
                <a:cs typeface="Calibri" panose="020F0502020204030204" pitchFamily="34" charset="0"/>
              </a:rPr>
              <a:t> and </a:t>
            </a:r>
            <a:r>
              <a:rPr lang="en-US" altLang="zh-CN" sz="2000" dirty="0" err="1" smtClean="0">
                <a:latin typeface="Calibri" panose="020F0502020204030204" pitchFamily="34" charset="0"/>
                <a:cs typeface="Calibri" panose="020F0502020204030204" pitchFamily="34" charset="0"/>
              </a:rPr>
              <a:t>src</a:t>
            </a:r>
            <a:r>
              <a:rPr lang="en-US" altLang="zh-CN" sz="2000" dirty="0" smtClean="0">
                <a:latin typeface="Calibri" panose="020F0502020204030204" pitchFamily="34" charset="0"/>
                <a:cs typeface="Calibri" panose="020F0502020204030204" pitchFamily="34" charset="0"/>
              </a:rPr>
              <a:t> </a:t>
            </a:r>
            <a:r>
              <a:rPr lang="en-US" altLang="zh-CN" sz="2000" dirty="0" err="1" smtClean="0">
                <a:latin typeface="Calibri" panose="020F0502020204030204" pitchFamily="34" charset="0"/>
                <a:cs typeface="Calibri" panose="020F0502020204030204" pitchFamily="34" charset="0"/>
              </a:rPr>
              <a:t>msgs</a:t>
            </a:r>
            <a:endParaRPr lang="zh-CN" altLang="en-US" sz="2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8" name="文本框 7"/>
              <p:cNvSpPr txBox="1"/>
              <p:nvPr/>
            </p:nvSpPr>
            <p:spPr>
              <a:xfrm>
                <a:off x="740801" y="3836065"/>
                <a:ext cx="5407137" cy="461665"/>
              </a:xfrm>
              <a:prstGeom prst="rect">
                <a:avLst/>
              </a:prstGeom>
              <a:solidFill>
                <a:schemeClr val="accent2">
                  <a:lumMod val="20000"/>
                  <a:lumOff val="80000"/>
                </a:schemeClr>
              </a:solidFill>
            </p:spPr>
            <p:txBody>
              <a:bodyPr wrap="square" rtlCol="0">
                <a:spAutoFit/>
              </a:bodyPr>
              <a:lstStyle/>
              <a:p>
                <a:pPr marL="285750" indent="-285750">
                  <a:buClr>
                    <a:schemeClr val="accent1">
                      <a:lumMod val="75000"/>
                    </a:schemeClr>
                  </a:buClr>
                  <a:buFont typeface="Arial" panose="020B0604020202020204" pitchFamily="34" charset="0"/>
                  <a:buChar char="•"/>
                </a:pPr>
                <a14:m>
                  <m:oMath xmlns:m="http://schemas.openxmlformats.org/officeDocument/2006/math">
                    <m:r>
                      <a:rPr lang="en-US" altLang="zh-CN" sz="2400" i="1" smtClean="0">
                        <a:solidFill>
                          <a:srgbClr val="C00000"/>
                        </a:solidFill>
                        <a:latin typeface="Cambria Math" panose="02040503050406030204" pitchFamily="18" charset="0"/>
                      </a:rPr>
                      <m:t>𝐼</m:t>
                    </m:r>
                  </m:oMath>
                </a14:m>
                <a:r>
                  <a:rPr lang="en-US" altLang="zh-CN" sz="2400" dirty="0" smtClean="0"/>
                  <a:t> </a:t>
                </a:r>
                <a:r>
                  <a:rPr lang="en-US" altLang="zh-CN" sz="2400" dirty="0" smtClean="0">
                    <a:latin typeface="Calibri" panose="020F0502020204030204" pitchFamily="34" charset="0"/>
                    <a:cs typeface="Calibri" panose="020F0502020204030204" pitchFamily="34" charset="0"/>
                  </a:rPr>
                  <a:t>should be preserved by </a:t>
                </a:r>
                <a:r>
                  <a:rPr lang="en-US" altLang="zh-CN" sz="2400" dirty="0" err="1" smtClean="0">
                    <a:latin typeface="Calibri" panose="020F0502020204030204" pitchFamily="34" charset="0"/>
                    <a:cs typeface="Calibri" panose="020F0502020204030204" pitchFamily="34" charset="0"/>
                  </a:rPr>
                  <a:t>env</a:t>
                </a:r>
                <a:r>
                  <a:rPr lang="en-US" altLang="zh-CN" sz="2400" dirty="0" smtClean="0">
                    <a:latin typeface="Calibri" panose="020F0502020204030204" pitchFamily="34" charset="0"/>
                    <a:cs typeface="Calibri" panose="020F0502020204030204" pitchFamily="34" charset="0"/>
                  </a:rPr>
                  <a:t>. behaviors</a:t>
                </a:r>
                <a:endParaRPr lang="zh-CN" altLang="en-US" sz="2400" dirty="0">
                  <a:latin typeface="Calibri" panose="020F0502020204030204" pitchFamily="34" charset="0"/>
                  <a:cs typeface="Calibri" panose="020F0502020204030204" pitchFamily="34"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740801" y="3836065"/>
                <a:ext cx="5407137" cy="461665"/>
              </a:xfrm>
              <a:prstGeom prst="rect">
                <a:avLst/>
              </a:prstGeom>
              <a:blipFill>
                <a:blip r:embed="rId5"/>
                <a:stretch>
                  <a:fillRect l="-1578" t="-10526" r="-1578"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6677890" y="1202817"/>
                <a:ext cx="4535054" cy="954107"/>
              </a:xfrm>
              <a:prstGeom prst="rect">
                <a:avLst/>
              </a:prstGeom>
              <a:noFill/>
            </p:spPr>
            <p:txBody>
              <a:bodyPr wrap="square" rtlCol="0">
                <a:spAutoFit/>
              </a:bodyPr>
              <a:lstStyle/>
              <a:p>
                <a:pPr>
                  <a:buClr>
                    <a:srgbClr val="7030A0"/>
                  </a:buClr>
                </a:pPr>
                <a:r>
                  <a:rPr lang="en-US" altLang="zh-CN" sz="2800" dirty="0" smtClean="0">
                    <a:latin typeface="Calibri" panose="020F0502020204030204" pitchFamily="34" charset="0"/>
                    <a:cs typeface="Calibri" panose="020F0502020204030204" pitchFamily="34" charset="0"/>
                  </a:rPr>
                  <a:t>However, </a:t>
                </a:r>
                <a14:m>
                  <m:oMath xmlns:m="http://schemas.openxmlformats.org/officeDocument/2006/math">
                    <m:r>
                      <a:rPr lang="en-US" altLang="zh-CN" sz="2800" i="1">
                        <a:solidFill>
                          <a:srgbClr val="C00000"/>
                        </a:solidFill>
                        <a:latin typeface="Cambria Math" panose="02040503050406030204" pitchFamily="18" charset="0"/>
                      </a:rPr>
                      <m:t>𝐼</m:t>
                    </m:r>
                  </m:oMath>
                </a14:m>
                <a:r>
                  <a:rPr lang="zh-CN" altLang="en-US" sz="2800" dirty="0" smtClean="0">
                    <a:latin typeface="Calibri" panose="020F0502020204030204" pitchFamily="34" charset="0"/>
                    <a:cs typeface="Calibri" panose="020F0502020204030204" pitchFamily="34" charset="0"/>
                  </a:rPr>
                  <a:t> </a:t>
                </a:r>
                <a:r>
                  <a:rPr lang="en-US" altLang="zh-CN" sz="2800" dirty="0" smtClean="0">
                    <a:latin typeface="Calibri" panose="020F0502020204030204" pitchFamily="34" charset="0"/>
                    <a:cs typeface="Calibri" panose="020F0502020204030204" pitchFamily="34" charset="0"/>
                  </a:rPr>
                  <a:t>can be difficult to define in practice...</a:t>
                </a:r>
                <a:endParaRPr lang="zh-CN" altLang="en-US" sz="2800" dirty="0">
                  <a:latin typeface="Calibri" panose="020F0502020204030204" pitchFamily="34" charset="0"/>
                  <a:cs typeface="Calibri" panose="020F0502020204030204" pitchFamily="34"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677890" y="1202817"/>
                <a:ext cx="4535054" cy="954107"/>
              </a:xfrm>
              <a:prstGeom prst="rect">
                <a:avLst/>
              </a:prstGeom>
              <a:blipFill>
                <a:blip r:embed="rId6"/>
                <a:stretch>
                  <a:fillRect l="-2688" t="-5732" r="-672" b="-17197"/>
                </a:stretch>
              </a:blipFill>
            </p:spPr>
            <p:txBody>
              <a:bodyPr/>
              <a:lstStyle/>
              <a:p>
                <a:r>
                  <a:rPr lang="zh-CN" altLang="en-US">
                    <a:noFill/>
                  </a:rPr>
                  <a:t> </a:t>
                </a:r>
              </a:p>
            </p:txBody>
          </p:sp>
        </mc:Fallback>
      </mc:AlternateContent>
      <p:sp>
        <p:nvSpPr>
          <p:cNvPr id="10" name="箭头: 右 25">
            <a:extLst>
              <a:ext uri="{FF2B5EF4-FFF2-40B4-BE49-F238E27FC236}">
                <a16:creationId xmlns:a16="http://schemas.microsoft.com/office/drawing/2014/main" id="{D07EF0CC-C87D-4518-BD44-135C478C951B}"/>
              </a:ext>
            </a:extLst>
          </p:cNvPr>
          <p:cNvSpPr/>
          <p:nvPr/>
        </p:nvSpPr>
        <p:spPr>
          <a:xfrm>
            <a:off x="6087696" y="2310045"/>
            <a:ext cx="335910" cy="270640"/>
          </a:xfrm>
          <a:prstGeom prst="rightArrow">
            <a:avLst/>
          </a:prstGeom>
          <a:gradFill rotWithShape="1">
            <a:gsLst>
              <a:gs pos="0">
                <a:srgbClr val="F19D19">
                  <a:satMod val="103000"/>
                  <a:lumMod val="102000"/>
                  <a:tint val="94000"/>
                </a:srgbClr>
              </a:gs>
              <a:gs pos="50000">
                <a:srgbClr val="F19D19">
                  <a:satMod val="110000"/>
                  <a:lumMod val="100000"/>
                  <a:shade val="100000"/>
                </a:srgbClr>
              </a:gs>
              <a:gs pos="100000">
                <a:srgbClr val="F19D19">
                  <a:lumMod val="99000"/>
                  <a:satMod val="120000"/>
                  <a:shade val="78000"/>
                </a:srgbClr>
              </a:gs>
            </a:gsLst>
            <a:lin ang="5400000" scaled="0"/>
          </a:gradFill>
          <a:ln w="6350" cap="flat" cmpd="sng" algn="ctr">
            <a:solidFill>
              <a:srgbClr val="F19D19"/>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1" name="文本框 10"/>
          <p:cNvSpPr txBox="1"/>
          <p:nvPr/>
        </p:nvSpPr>
        <p:spPr>
          <a:xfrm>
            <a:off x="6505231" y="2112934"/>
            <a:ext cx="4610445" cy="907941"/>
          </a:xfrm>
          <a:prstGeom prst="rect">
            <a:avLst/>
          </a:prstGeom>
          <a:solidFill>
            <a:schemeClr val="accent5">
              <a:lumMod val="20000"/>
              <a:lumOff val="80000"/>
            </a:schemeClr>
          </a:solidFill>
        </p:spPr>
        <p:txBody>
          <a:bodyPr wrap="square" rtlCol="0">
            <a:spAutoFit/>
          </a:bodyPr>
          <a:lstStyle/>
          <a:p>
            <a:pPr>
              <a:spcAft>
                <a:spcPts val="600"/>
              </a:spcAft>
              <a:buClr>
                <a:schemeClr val="accent1">
                  <a:lumMod val="75000"/>
                </a:schemeClr>
              </a:buClr>
            </a:pPr>
            <a:r>
              <a:rPr lang="en-US" altLang="zh-CN" sz="2400" b="1" dirty="0">
                <a:latin typeface="Calibri" panose="020F0502020204030204" pitchFamily="34" charset="0"/>
                <a:cs typeface="Calibri" panose="020F0502020204030204" pitchFamily="34" charset="0"/>
              </a:rPr>
              <a:t>F</a:t>
            </a:r>
            <a:r>
              <a:rPr lang="en-US" altLang="zh-CN" sz="2400" b="1" dirty="0" smtClean="0">
                <a:latin typeface="Calibri" panose="020F0502020204030204" pitchFamily="34" charset="0"/>
                <a:cs typeface="Calibri" panose="020F0502020204030204" pitchFamily="34" charset="0"/>
              </a:rPr>
              <a:t>ine-grained</a:t>
            </a:r>
            <a:r>
              <a:rPr lang="en-US" altLang="zh-CN" sz="2400" dirty="0" smtClean="0">
                <a:latin typeface="Calibri" panose="020F0502020204030204" pitchFamily="34" charset="0"/>
                <a:cs typeface="Calibri" panose="020F0502020204030204" pitchFamily="34" charset="0"/>
              </a:rPr>
              <a:t> interleaving </a:t>
            </a:r>
          </a:p>
          <a:p>
            <a:pPr>
              <a:buClr>
                <a:schemeClr val="accent1">
                  <a:lumMod val="75000"/>
                </a:schemeClr>
              </a:buClr>
            </a:pPr>
            <a:r>
              <a:rPr lang="en-US" altLang="zh-CN" sz="2400" dirty="0">
                <a:solidFill>
                  <a:srgbClr val="C00000"/>
                </a:solidFill>
                <a:latin typeface="Calibri" panose="020F0502020204030204" pitchFamily="34" charset="0"/>
                <a:cs typeface="Calibri" panose="020F0502020204030204" pitchFamily="34" charset="0"/>
                <a:sym typeface="Wingdings" panose="05000000000000000000" pitchFamily="2" charset="2"/>
              </a:rPr>
              <a:t> </a:t>
            </a:r>
            <a:r>
              <a:rPr lang="en-US" altLang="zh-CN" sz="2400" dirty="0" smtClean="0">
                <a:latin typeface="Calibri" panose="020F0502020204030204" pitchFamily="34" charset="0"/>
                <a:cs typeface="Calibri" panose="020F0502020204030204" pitchFamily="34" charset="0"/>
              </a:rPr>
              <a:t>consistency has to be weak</a:t>
            </a:r>
            <a:endParaRPr lang="zh-CN" altLang="en-US" sz="2400" dirty="0">
              <a:latin typeface="Calibri" panose="020F0502020204030204" pitchFamily="34" charset="0"/>
              <a:cs typeface="Calibri" panose="020F0502020204030204" pitchFamily="34" charset="0"/>
            </a:endParaRPr>
          </a:p>
        </p:txBody>
      </p:sp>
      <p:grpSp>
        <p:nvGrpSpPr>
          <p:cNvPr id="12" name="组合 11"/>
          <p:cNvGrpSpPr/>
          <p:nvPr/>
        </p:nvGrpSpPr>
        <p:grpSpPr>
          <a:xfrm>
            <a:off x="720831" y="4391045"/>
            <a:ext cx="6027378" cy="2201824"/>
            <a:chOff x="720831" y="4391045"/>
            <a:chExt cx="6027378" cy="2201824"/>
          </a:xfrm>
        </p:grpSpPr>
        <p:grpSp>
          <p:nvGrpSpPr>
            <p:cNvPr id="13" name="组合 12"/>
            <p:cNvGrpSpPr/>
            <p:nvPr/>
          </p:nvGrpSpPr>
          <p:grpSpPr>
            <a:xfrm>
              <a:off x="720831" y="4391045"/>
              <a:ext cx="4402708" cy="2159337"/>
              <a:chOff x="720831" y="4391045"/>
              <a:chExt cx="4402708" cy="2159337"/>
            </a:xfrm>
          </p:grpSpPr>
          <p:grpSp>
            <p:nvGrpSpPr>
              <p:cNvPr id="23" name="组合 22"/>
              <p:cNvGrpSpPr/>
              <p:nvPr/>
            </p:nvGrpSpPr>
            <p:grpSpPr>
              <a:xfrm>
                <a:off x="720831" y="4584113"/>
                <a:ext cx="993765" cy="1966269"/>
                <a:chOff x="1062572" y="4192923"/>
                <a:chExt cx="993765" cy="1966269"/>
              </a:xfrm>
            </p:grpSpPr>
            <p:grpSp>
              <p:nvGrpSpPr>
                <p:cNvPr id="44" name="组合 43"/>
                <p:cNvGrpSpPr/>
                <p:nvPr/>
              </p:nvGrpSpPr>
              <p:grpSpPr>
                <a:xfrm>
                  <a:off x="1560688" y="4368804"/>
                  <a:ext cx="495649" cy="1625596"/>
                  <a:chOff x="1930128" y="4368804"/>
                  <a:chExt cx="495649" cy="1625596"/>
                </a:xfrm>
              </p:grpSpPr>
              <p:sp>
                <p:nvSpPr>
                  <p:cNvPr id="47" name="椭圆 46"/>
                  <p:cNvSpPr/>
                  <p:nvPr/>
                </p:nvSpPr>
                <p:spPr>
                  <a:xfrm>
                    <a:off x="1930400" y="4368804"/>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1930400" y="586232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48"/>
                  <p:cNvGrpSpPr/>
                  <p:nvPr/>
                </p:nvGrpSpPr>
                <p:grpSpPr>
                  <a:xfrm>
                    <a:off x="1930128" y="4500884"/>
                    <a:ext cx="495649" cy="1370672"/>
                    <a:chOff x="1930128" y="4500884"/>
                    <a:chExt cx="495649" cy="1370672"/>
                  </a:xfrm>
                </p:grpSpPr>
                <p:cxnSp>
                  <p:nvCxnSpPr>
                    <p:cNvPr id="50" name="直接连接符 49"/>
                    <p:cNvCxnSpPr>
                      <a:stCxn id="47" idx="4"/>
                    </p:cNvCxnSpPr>
                    <p:nvPr/>
                  </p:nvCxnSpPr>
                  <p:spPr>
                    <a:xfrm>
                      <a:off x="1996440" y="4500884"/>
                      <a:ext cx="0" cy="1370672"/>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矩形 50"/>
                        <p:cNvSpPr/>
                        <p:nvPr/>
                      </p:nvSpPr>
                      <p:spPr>
                        <a:xfrm>
                          <a:off x="1930128" y="4969633"/>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0000FF"/>
                                    </a:solidFill>
                                    <a:latin typeface="Cambria Math" panose="02040503050406030204" pitchFamily="18" charset="0"/>
                                    <a:ea typeface="Cambria Math" panose="02040503050406030204" pitchFamily="18" charset="0"/>
                                  </a:rPr>
                                  <m:t>≼</m:t>
                                </m:r>
                              </m:oMath>
                            </m:oMathPara>
                          </a14:m>
                          <a:endParaRPr lang="zh-CN" altLang="en-US" sz="2400" dirty="0">
                            <a:solidFill>
                              <a:srgbClr val="0000FF"/>
                            </a:solidFill>
                          </a:endParaRPr>
                        </a:p>
                      </p:txBody>
                    </p:sp>
                  </mc:Choice>
                  <mc:Fallback xmlns="">
                    <p:sp>
                      <p:nvSpPr>
                        <p:cNvPr id="44" name="矩形 43"/>
                        <p:cNvSpPr>
                          <a:spLocks noRot="1" noChangeAspect="1" noMove="1" noResize="1" noEditPoints="1" noAdjustHandles="1" noChangeArrowheads="1" noChangeShapeType="1" noTextEdit="1"/>
                        </p:cNvSpPr>
                        <p:nvPr/>
                      </p:nvSpPr>
                      <p:spPr>
                        <a:xfrm>
                          <a:off x="1930128" y="4969633"/>
                          <a:ext cx="495649" cy="461665"/>
                        </a:xfrm>
                        <a:prstGeom prst="rect">
                          <a:avLst/>
                        </a:prstGeom>
                        <a:blipFill>
                          <a:blip r:embed="rId7"/>
                          <a:stretch>
                            <a:fillRect b="-1316"/>
                          </a:stretch>
                        </a:blipFill>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45" name="文本框 44"/>
                    <p:cNvSpPr txBox="1"/>
                    <p:nvPr/>
                  </p:nvSpPr>
                  <p:spPr>
                    <a:xfrm>
                      <a:off x="1081044" y="5697527"/>
                      <a:ext cx="33213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dirty="0">
                                    <a:latin typeface="Cambria Math" panose="02040503050406030204" pitchFamily="18" charset="0"/>
                                  </a:rPr>
                                </m:ctrlPr>
                              </m:sSubPr>
                              <m:e>
                                <m:r>
                                  <m:rPr>
                                    <m:nor/>
                                  </m:rPr>
                                  <a:rPr lang="en-US" altLang="zh-CN" sz="2400" dirty="0"/>
                                  <m:t>T</m:t>
                                </m:r>
                              </m:e>
                              <m:sub>
                                <m:r>
                                  <a:rPr lang="en-US" altLang="zh-CN" sz="2400" dirty="0">
                                    <a:latin typeface="Cambria Math" panose="02040503050406030204" pitchFamily="18" charset="0"/>
                                  </a:rPr>
                                  <m:t>1</m:t>
                                </m:r>
                              </m:sub>
                            </m:sSub>
                          </m:oMath>
                        </m:oMathPara>
                      </a14:m>
                      <a:endParaRPr lang="zh-CN" altLang="en-US" sz="2400" dirty="0"/>
                    </a:p>
                  </p:txBody>
                </p:sp>
              </mc:Choice>
              <mc:Fallback xmlns="">
                <p:sp>
                  <p:nvSpPr>
                    <p:cNvPr id="38" name="文本框 37"/>
                    <p:cNvSpPr txBox="1">
                      <a:spLocks noRot="1" noChangeAspect="1" noMove="1" noResize="1" noEditPoints="1" noAdjustHandles="1" noChangeArrowheads="1" noChangeShapeType="1" noTextEdit="1"/>
                    </p:cNvSpPr>
                    <p:nvPr/>
                  </p:nvSpPr>
                  <p:spPr>
                    <a:xfrm>
                      <a:off x="1081044" y="5697527"/>
                      <a:ext cx="332137" cy="461665"/>
                    </a:xfrm>
                    <a:prstGeom prst="rect">
                      <a:avLst/>
                    </a:prstGeom>
                    <a:blipFill>
                      <a:blip r:embed="rId8"/>
                      <a:stretch>
                        <a:fillRect l="-3636" r="-3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p:cNvSpPr txBox="1"/>
                    <p:nvPr/>
                  </p:nvSpPr>
                  <p:spPr>
                    <a:xfrm>
                      <a:off x="1062572" y="4192923"/>
                      <a:ext cx="3690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dirty="0">
                                    <a:latin typeface="Cambria Math" panose="02040503050406030204" pitchFamily="18" charset="0"/>
                                  </a:rPr>
                                </m:ctrlPr>
                              </m:sSubPr>
                              <m:e>
                                <m:r>
                                  <m:rPr>
                                    <m:nor/>
                                  </m:rPr>
                                  <a:rPr lang="en-US" altLang="zh-CN" sz="2400" dirty="0"/>
                                  <m:t>S</m:t>
                                </m:r>
                              </m:e>
                              <m:sub>
                                <m:r>
                                  <a:rPr lang="en-US" altLang="zh-CN" sz="2400" dirty="0">
                                    <a:latin typeface="Cambria Math" panose="02040503050406030204" pitchFamily="18" charset="0"/>
                                  </a:rPr>
                                  <m:t>1</m:t>
                                </m:r>
                              </m:sub>
                            </m:sSub>
                          </m:oMath>
                        </m:oMathPara>
                      </a14:m>
                      <a:endParaRPr lang="zh-CN" altLang="en-US" sz="2400" b="1" dirty="0"/>
                    </a:p>
                  </p:txBody>
                </p:sp>
              </mc:Choice>
              <mc:Fallback xmlns="">
                <p:sp>
                  <p:nvSpPr>
                    <p:cNvPr id="39" name="文本框 38"/>
                    <p:cNvSpPr txBox="1">
                      <a:spLocks noRot="1" noChangeAspect="1" noMove="1" noResize="1" noEditPoints="1" noAdjustHandles="1" noChangeArrowheads="1" noChangeShapeType="1" noTextEdit="1"/>
                    </p:cNvSpPr>
                    <p:nvPr/>
                  </p:nvSpPr>
                  <p:spPr>
                    <a:xfrm>
                      <a:off x="1062572" y="4192923"/>
                      <a:ext cx="369083" cy="461665"/>
                    </a:xfrm>
                    <a:prstGeom prst="rect">
                      <a:avLst/>
                    </a:prstGeom>
                    <a:blipFill>
                      <a:blip r:embed="rId9"/>
                      <a:stretch>
                        <a:fillRect l="-4918" r="-19672"/>
                      </a:stretch>
                    </a:blipFill>
                  </p:spPr>
                  <p:txBody>
                    <a:bodyPr/>
                    <a:lstStyle/>
                    <a:p>
                      <a:r>
                        <a:rPr lang="zh-CN" altLang="en-US">
                          <a:noFill/>
                        </a:rPr>
                        <a:t> </a:t>
                      </a:r>
                    </a:p>
                  </p:txBody>
                </p:sp>
              </mc:Fallback>
            </mc:AlternateContent>
          </p:grpSp>
          <p:cxnSp>
            <p:nvCxnSpPr>
              <p:cNvPr id="24" name="直接箭头连接符 23"/>
              <p:cNvCxnSpPr/>
              <p:nvPr/>
            </p:nvCxnSpPr>
            <p:spPr>
              <a:xfrm>
                <a:off x="1411399" y="6318164"/>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1411398" y="4549135"/>
                <a:ext cx="1614748" cy="369332"/>
                <a:chOff x="2141051" y="4259541"/>
                <a:chExt cx="1614748" cy="369332"/>
              </a:xfrm>
            </p:grpSpPr>
            <p:cxnSp>
              <p:nvCxnSpPr>
                <p:cNvPr id="42" name="直接箭头连接符 41"/>
                <p:cNvCxnSpPr/>
                <p:nvPr/>
              </p:nvCxnSpPr>
              <p:spPr>
                <a:xfrm>
                  <a:off x="2141051" y="4536440"/>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3427665" y="4259541"/>
                  <a:ext cx="328134" cy="369332"/>
                </a:xfrm>
                <a:prstGeom prst="rect">
                  <a:avLst/>
                </a:prstGeom>
                <a:noFill/>
              </p:spPr>
              <p:txBody>
                <a:bodyPr wrap="square" rtlCol="0">
                  <a:spAutoFit/>
                </a:bodyPr>
                <a:lstStyle/>
                <a:p>
                  <a:r>
                    <a:rPr lang="en-US" altLang="zh-CN" b="1" dirty="0" smtClean="0"/>
                    <a:t>*</a:t>
                  </a:r>
                  <a:endParaRPr lang="zh-CN" altLang="en-US" b="1" dirty="0"/>
                </a:p>
              </p:txBody>
            </p:sp>
          </p:grpSp>
          <p:sp>
            <p:nvSpPr>
              <p:cNvPr id="26" name="椭圆 25"/>
              <p:cNvSpPr/>
              <p:nvPr/>
            </p:nvSpPr>
            <p:spPr>
              <a:xfrm>
                <a:off x="2922453" y="625351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922453" y="4759991"/>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2922453" y="4892071"/>
                <a:ext cx="495649" cy="1361439"/>
                <a:chOff x="3689050" y="4500881"/>
                <a:chExt cx="495649" cy="1361439"/>
              </a:xfrm>
            </p:grpSpPr>
            <p:cxnSp>
              <p:nvCxnSpPr>
                <p:cNvPr id="40" name="直接连接符 39"/>
                <p:cNvCxnSpPr>
                  <a:stCxn id="27" idx="4"/>
                  <a:endCxn id="26" idx="0"/>
                </p:cNvCxnSpPr>
                <p:nvPr/>
              </p:nvCxnSpPr>
              <p:spPr>
                <a:xfrm>
                  <a:off x="3755090" y="4500881"/>
                  <a:ext cx="0" cy="1361439"/>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矩形 40"/>
                    <p:cNvSpPr/>
                    <p:nvPr/>
                  </p:nvSpPr>
                  <p:spPr>
                    <a:xfrm>
                      <a:off x="3689050" y="4969634"/>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0000FF"/>
                                </a:solidFill>
                                <a:latin typeface="Cambria Math" panose="02040503050406030204" pitchFamily="18" charset="0"/>
                                <a:ea typeface="Cambria Math" panose="02040503050406030204" pitchFamily="18" charset="0"/>
                              </a:rPr>
                              <m:t>≼</m:t>
                            </m:r>
                          </m:oMath>
                        </m:oMathPara>
                      </a14:m>
                      <a:endParaRPr lang="zh-CN" altLang="en-US" sz="2400" dirty="0">
                        <a:solidFill>
                          <a:srgbClr val="0000FF"/>
                        </a:solidFill>
                      </a:endParaRPr>
                    </a:p>
                  </p:txBody>
                </p:sp>
              </mc:Choice>
              <mc:Fallback xmlns="">
                <p:sp>
                  <p:nvSpPr>
                    <p:cNvPr id="34" name="矩形 33"/>
                    <p:cNvSpPr>
                      <a:spLocks noRot="1" noChangeAspect="1" noMove="1" noResize="1" noEditPoints="1" noAdjustHandles="1" noChangeArrowheads="1" noChangeShapeType="1" noTextEdit="1"/>
                    </p:cNvSpPr>
                    <p:nvPr/>
                  </p:nvSpPr>
                  <p:spPr>
                    <a:xfrm>
                      <a:off x="3689050" y="4969634"/>
                      <a:ext cx="495649" cy="461665"/>
                    </a:xfrm>
                    <a:prstGeom prst="rect">
                      <a:avLst/>
                    </a:prstGeom>
                    <a:blipFill>
                      <a:blip r:embed="rId10"/>
                      <a:stretch>
                        <a:fillRect b="-1316"/>
                      </a:stretch>
                    </a:blipFill>
                  </p:spPr>
                  <p:txBody>
                    <a:bodyPr/>
                    <a:lstStyle/>
                    <a:p>
                      <a:r>
                        <a:rPr lang="zh-CN" altLang="en-US">
                          <a:noFill/>
                        </a:rPr>
                        <a:t> </a:t>
                      </a:r>
                    </a:p>
                  </p:txBody>
                </p:sp>
              </mc:Fallback>
            </mc:AlternateContent>
          </p:grpSp>
          <p:sp>
            <p:nvSpPr>
              <p:cNvPr id="29" name="椭圆 28"/>
              <p:cNvSpPr/>
              <p:nvPr/>
            </p:nvSpPr>
            <p:spPr>
              <a:xfrm>
                <a:off x="4625960" y="625351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625960" y="4756883"/>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p:cNvGrpSpPr/>
              <p:nvPr/>
            </p:nvGrpSpPr>
            <p:grpSpPr>
              <a:xfrm>
                <a:off x="4627890" y="4899096"/>
                <a:ext cx="495649" cy="1354414"/>
                <a:chOff x="3689050" y="4500881"/>
                <a:chExt cx="495649" cy="1354414"/>
              </a:xfrm>
            </p:grpSpPr>
            <p:cxnSp>
              <p:nvCxnSpPr>
                <p:cNvPr id="38" name="直接连接符 37"/>
                <p:cNvCxnSpPr>
                  <a:endCxn id="29" idx="0"/>
                </p:cNvCxnSpPr>
                <p:nvPr/>
              </p:nvCxnSpPr>
              <p:spPr>
                <a:xfrm flipH="1">
                  <a:off x="3753160" y="4500881"/>
                  <a:ext cx="1930" cy="1354414"/>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矩形 38"/>
                    <p:cNvSpPr/>
                    <p:nvPr/>
                  </p:nvSpPr>
                  <p:spPr>
                    <a:xfrm>
                      <a:off x="3689050" y="4969634"/>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srgbClr val="0000FF"/>
                                </a:solidFill>
                                <a:latin typeface="Cambria Math" panose="02040503050406030204" pitchFamily="18" charset="0"/>
                                <a:ea typeface="Cambria Math" panose="02040503050406030204" pitchFamily="18" charset="0"/>
                              </a:rPr>
                              <m:t>≼</m:t>
                            </m:r>
                          </m:oMath>
                        </m:oMathPara>
                      </a14:m>
                      <a:endParaRPr lang="zh-CN" altLang="en-US" sz="2400" dirty="0">
                        <a:solidFill>
                          <a:srgbClr val="0000FF"/>
                        </a:solidFill>
                      </a:endParaRPr>
                    </a:p>
                  </p:txBody>
                </p:sp>
              </mc:Choice>
              <mc:Fallback xmlns="">
                <p:sp>
                  <p:nvSpPr>
                    <p:cNvPr id="32" name="矩形 31"/>
                    <p:cNvSpPr>
                      <a:spLocks noRot="1" noChangeAspect="1" noMove="1" noResize="1" noEditPoints="1" noAdjustHandles="1" noChangeArrowheads="1" noChangeShapeType="1" noTextEdit="1"/>
                    </p:cNvSpPr>
                    <p:nvPr/>
                  </p:nvSpPr>
                  <p:spPr>
                    <a:xfrm>
                      <a:off x="3689050" y="4969634"/>
                      <a:ext cx="495649" cy="461665"/>
                    </a:xfrm>
                    <a:prstGeom prst="rect">
                      <a:avLst/>
                    </a:prstGeom>
                    <a:blipFill>
                      <a:blip r:embed="rId11"/>
                      <a:stretch>
                        <a:fillRect b="-2667"/>
                      </a:stretch>
                    </a:blipFill>
                  </p:spPr>
                  <p:txBody>
                    <a:bodyPr/>
                    <a:lstStyle/>
                    <a:p>
                      <a:r>
                        <a:rPr lang="zh-CN" altLang="en-US">
                          <a:noFill/>
                        </a:rPr>
                        <a:t> </a:t>
                      </a:r>
                    </a:p>
                  </p:txBody>
                </p:sp>
              </mc:Fallback>
            </mc:AlternateContent>
          </p:grpSp>
          <p:grpSp>
            <p:nvGrpSpPr>
              <p:cNvPr id="32" name="组合 31"/>
              <p:cNvGrpSpPr/>
              <p:nvPr/>
            </p:nvGrpSpPr>
            <p:grpSpPr>
              <a:xfrm>
                <a:off x="3114906" y="5880274"/>
                <a:ext cx="1432209" cy="461665"/>
                <a:chOff x="3114906" y="5880274"/>
                <a:chExt cx="1432209" cy="461665"/>
              </a:xfrm>
            </p:grpSpPr>
            <p:cxnSp>
              <p:nvCxnSpPr>
                <p:cNvPr id="36" name="直接箭头连接符 35"/>
                <p:cNvCxnSpPr/>
                <p:nvPr/>
              </p:nvCxnSpPr>
              <p:spPr>
                <a:xfrm>
                  <a:off x="3114906" y="6318164"/>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文本框 36"/>
                    <p:cNvSpPr txBox="1"/>
                    <p:nvPr/>
                  </p:nvSpPr>
                  <p:spPr>
                    <a:xfrm>
                      <a:off x="3449296" y="5880274"/>
                      <a:ext cx="758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𝑒</m:t>
                            </m:r>
                          </m:oMath>
                        </m:oMathPara>
                      </a14:m>
                      <a:endParaRPr lang="zh-CN" altLang="en-US" sz="2400" dirty="0">
                        <a:solidFill>
                          <a:schemeClr val="tx1"/>
                        </a:solidFill>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3449296" y="5880274"/>
                      <a:ext cx="758161" cy="461665"/>
                    </a:xfrm>
                    <a:prstGeom prst="rect">
                      <a:avLst/>
                    </a:prstGeom>
                    <a:blipFill>
                      <a:blip r:embed="rId12"/>
                      <a:stretch>
                        <a:fillRect/>
                      </a:stretch>
                    </a:blipFill>
                  </p:spPr>
                  <p:txBody>
                    <a:bodyPr/>
                    <a:lstStyle/>
                    <a:p>
                      <a:r>
                        <a:rPr lang="zh-CN" altLang="en-US">
                          <a:noFill/>
                        </a:rPr>
                        <a:t> </a:t>
                      </a:r>
                    </a:p>
                  </p:txBody>
                </p:sp>
              </mc:Fallback>
            </mc:AlternateContent>
          </p:grpSp>
          <p:grpSp>
            <p:nvGrpSpPr>
              <p:cNvPr id="33" name="组合 32"/>
              <p:cNvGrpSpPr/>
              <p:nvPr/>
            </p:nvGrpSpPr>
            <p:grpSpPr>
              <a:xfrm>
                <a:off x="3115310" y="4391045"/>
                <a:ext cx="1432209" cy="461665"/>
                <a:chOff x="3115310" y="4391045"/>
                <a:chExt cx="1432209" cy="461665"/>
              </a:xfrm>
            </p:grpSpPr>
            <p:cxnSp>
              <p:nvCxnSpPr>
                <p:cNvPr id="34" name="直接箭头连接符 33"/>
                <p:cNvCxnSpPr/>
                <p:nvPr/>
              </p:nvCxnSpPr>
              <p:spPr>
                <a:xfrm>
                  <a:off x="3115310" y="4822923"/>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本框 34"/>
                    <p:cNvSpPr txBox="1"/>
                    <p:nvPr/>
                  </p:nvSpPr>
                  <p:spPr>
                    <a:xfrm>
                      <a:off x="3461166" y="4391045"/>
                      <a:ext cx="758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chemeClr val="tx1"/>
                                </a:solidFill>
                                <a:latin typeface="Cambria Math" panose="02040503050406030204" pitchFamily="18" charset="0"/>
                              </a:rPr>
                              <m:t>𝑒</m:t>
                            </m:r>
                          </m:oMath>
                        </m:oMathPara>
                      </a14:m>
                      <a:endParaRPr lang="zh-CN" altLang="en-US" sz="2400" dirty="0">
                        <a:solidFill>
                          <a:schemeClr val="tx1"/>
                        </a:solidFill>
                      </a:endParaRPr>
                    </a:p>
                  </p:txBody>
                </p:sp>
              </mc:Choice>
              <mc:Fallback xmlns="">
                <p:sp>
                  <p:nvSpPr>
                    <p:cNvPr id="28" name="文本框 27"/>
                    <p:cNvSpPr txBox="1">
                      <a:spLocks noRot="1" noChangeAspect="1" noMove="1" noResize="1" noEditPoints="1" noAdjustHandles="1" noChangeArrowheads="1" noChangeShapeType="1" noTextEdit="1"/>
                    </p:cNvSpPr>
                    <p:nvPr/>
                  </p:nvSpPr>
                  <p:spPr>
                    <a:xfrm>
                      <a:off x="3461166" y="4391045"/>
                      <a:ext cx="758161" cy="461665"/>
                    </a:xfrm>
                    <a:prstGeom prst="rect">
                      <a:avLst/>
                    </a:prstGeom>
                    <a:blipFill>
                      <a:blip r:embed="rId13"/>
                      <a:stretch>
                        <a:fillRect/>
                      </a:stretch>
                    </a:blipFill>
                  </p:spPr>
                  <p:txBody>
                    <a:bodyPr/>
                    <a:lstStyle/>
                    <a:p>
                      <a:r>
                        <a:rPr lang="zh-CN" altLang="en-US">
                          <a:noFill/>
                        </a:rPr>
                        <a:t> </a:t>
                      </a:r>
                    </a:p>
                  </p:txBody>
                </p:sp>
              </mc:Fallback>
            </mc:AlternateContent>
          </p:grpSp>
        </p:grpSp>
        <p:cxnSp>
          <p:nvCxnSpPr>
            <p:cNvPr id="14" name="直接箭头连接符 13"/>
            <p:cNvCxnSpPr/>
            <p:nvPr/>
          </p:nvCxnSpPr>
          <p:spPr>
            <a:xfrm>
              <a:off x="4794984" y="6318164"/>
              <a:ext cx="1432209"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6269982" y="625351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p:cNvCxnSpPr/>
            <p:nvPr/>
          </p:nvCxnSpPr>
          <p:spPr>
            <a:xfrm>
              <a:off x="4793201" y="4815899"/>
              <a:ext cx="1432209"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6276143" y="4740623"/>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闪电形 17"/>
            <p:cNvSpPr/>
            <p:nvPr/>
          </p:nvSpPr>
          <p:spPr>
            <a:xfrm>
              <a:off x="5190277" y="4608003"/>
              <a:ext cx="684381" cy="549410"/>
            </a:xfrm>
            <a:prstGeom prst="lightningBol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闪电形 18"/>
            <p:cNvSpPr/>
            <p:nvPr/>
          </p:nvSpPr>
          <p:spPr>
            <a:xfrm>
              <a:off x="5253073" y="6043459"/>
              <a:ext cx="684381" cy="549410"/>
            </a:xfrm>
            <a:prstGeom prst="lightningBol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6252560" y="4872703"/>
              <a:ext cx="495649" cy="1380807"/>
              <a:chOff x="6252560" y="4872703"/>
              <a:chExt cx="495649" cy="1380807"/>
            </a:xfrm>
          </p:grpSpPr>
          <p:cxnSp>
            <p:nvCxnSpPr>
              <p:cNvPr id="21" name="直接连接符 20"/>
              <p:cNvCxnSpPr>
                <a:stCxn id="17" idx="4"/>
                <a:endCxn id="15" idx="0"/>
              </p:cNvCxnSpPr>
              <p:nvPr/>
            </p:nvCxnSpPr>
            <p:spPr>
              <a:xfrm flipH="1">
                <a:off x="6336022" y="4872703"/>
                <a:ext cx="6161" cy="1380807"/>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矩形 21"/>
                  <p:cNvSpPr/>
                  <p:nvPr/>
                </p:nvSpPr>
                <p:spPr>
                  <a:xfrm>
                    <a:off x="6252560" y="5367849"/>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solidFill>
                                <a:srgbClr val="0000FF"/>
                              </a:solidFill>
                              <a:latin typeface="Cambria Math" panose="02040503050406030204" pitchFamily="18" charset="0"/>
                              <a:ea typeface="Cambria Math" panose="02040503050406030204" pitchFamily="18" charset="0"/>
                            </a:rPr>
                            <m:t>≼</m:t>
                          </m:r>
                        </m:oMath>
                      </m:oMathPara>
                    </a14:m>
                    <a:endParaRPr lang="zh-CN" altLang="en-US" sz="2400" dirty="0"/>
                  </a:p>
                </p:txBody>
              </p:sp>
            </mc:Choice>
            <mc:Fallback xmlns="">
              <p:sp>
                <p:nvSpPr>
                  <p:cNvPr id="71" name="矩形 70"/>
                  <p:cNvSpPr>
                    <a:spLocks noRot="1" noChangeAspect="1" noMove="1" noResize="1" noEditPoints="1" noAdjustHandles="1" noChangeArrowheads="1" noChangeShapeType="1" noTextEdit="1"/>
                  </p:cNvSpPr>
                  <p:nvPr/>
                </p:nvSpPr>
                <p:spPr>
                  <a:xfrm>
                    <a:off x="6252560" y="5367849"/>
                    <a:ext cx="495649" cy="461665"/>
                  </a:xfrm>
                  <a:prstGeom prst="rect">
                    <a:avLst/>
                  </a:prstGeom>
                  <a:blipFill>
                    <a:blip r:embed="rId18"/>
                    <a:stretch>
                      <a:fillRect b="-2667"/>
                    </a:stretch>
                  </a:blipFill>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52" name="矩形 51"/>
              <p:cNvSpPr/>
              <p:nvPr/>
            </p:nvSpPr>
            <p:spPr>
              <a:xfrm>
                <a:off x="4299940" y="5306294"/>
                <a:ext cx="4301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a:solidFill>
                            <a:srgbClr val="C00000"/>
                          </a:solidFill>
                          <a:latin typeface="Cambria Math" panose="02040503050406030204" pitchFamily="18" charset="0"/>
                        </a:rPr>
                        <m:t>𝐼</m:t>
                      </m:r>
                    </m:oMath>
                  </m:oMathPara>
                </a14:m>
                <a:endParaRPr lang="zh-CN" altLang="en-US" sz="2800" dirty="0"/>
              </a:p>
            </p:txBody>
          </p:sp>
        </mc:Choice>
        <mc:Fallback xmlns="">
          <p:sp>
            <p:nvSpPr>
              <p:cNvPr id="52" name="矩形 51"/>
              <p:cNvSpPr>
                <a:spLocks noRot="1" noChangeAspect="1" noMove="1" noResize="1" noEditPoints="1" noAdjustHandles="1" noChangeArrowheads="1" noChangeShapeType="1" noTextEdit="1"/>
              </p:cNvSpPr>
              <p:nvPr/>
            </p:nvSpPr>
            <p:spPr>
              <a:xfrm>
                <a:off x="4299940" y="5306294"/>
                <a:ext cx="430118" cy="523220"/>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矩形 52"/>
              <p:cNvSpPr/>
              <p:nvPr/>
            </p:nvSpPr>
            <p:spPr>
              <a:xfrm>
                <a:off x="5927737" y="5308241"/>
                <a:ext cx="4301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a:solidFill>
                            <a:srgbClr val="C00000"/>
                          </a:solidFill>
                          <a:latin typeface="Cambria Math" panose="02040503050406030204" pitchFamily="18" charset="0"/>
                        </a:rPr>
                        <m:t>𝐼</m:t>
                      </m:r>
                    </m:oMath>
                  </m:oMathPara>
                </a14:m>
                <a:endParaRPr lang="zh-CN" altLang="en-US" sz="2800" dirty="0"/>
              </a:p>
            </p:txBody>
          </p:sp>
        </mc:Choice>
        <mc:Fallback xmlns="">
          <p:sp>
            <p:nvSpPr>
              <p:cNvPr id="53" name="矩形 52"/>
              <p:cNvSpPr>
                <a:spLocks noRot="1" noChangeAspect="1" noMove="1" noResize="1" noEditPoints="1" noAdjustHandles="1" noChangeArrowheads="1" noChangeShapeType="1" noTextEdit="1"/>
              </p:cNvSpPr>
              <p:nvPr/>
            </p:nvSpPr>
            <p:spPr>
              <a:xfrm>
                <a:off x="5927737" y="5308241"/>
                <a:ext cx="430118" cy="523220"/>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矩形 53"/>
              <p:cNvSpPr/>
              <p:nvPr/>
            </p:nvSpPr>
            <p:spPr>
              <a:xfrm>
                <a:off x="871250" y="5285496"/>
                <a:ext cx="4301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a:solidFill>
                            <a:srgbClr val="C00000"/>
                          </a:solidFill>
                          <a:latin typeface="Cambria Math" panose="02040503050406030204" pitchFamily="18" charset="0"/>
                        </a:rPr>
                        <m:t>𝐼</m:t>
                      </m:r>
                    </m:oMath>
                  </m:oMathPara>
                </a14:m>
                <a:endParaRPr lang="zh-CN" altLang="en-US" sz="2800" dirty="0"/>
              </a:p>
            </p:txBody>
          </p:sp>
        </mc:Choice>
        <mc:Fallback xmlns="">
          <p:sp>
            <p:nvSpPr>
              <p:cNvPr id="54" name="矩形 53"/>
              <p:cNvSpPr>
                <a:spLocks noRot="1" noChangeAspect="1" noMove="1" noResize="1" noEditPoints="1" noAdjustHandles="1" noChangeArrowheads="1" noChangeShapeType="1" noTextEdit="1"/>
              </p:cNvSpPr>
              <p:nvPr/>
            </p:nvSpPr>
            <p:spPr>
              <a:xfrm>
                <a:off x="871250" y="5285496"/>
                <a:ext cx="430118" cy="523220"/>
              </a:xfrm>
              <a:prstGeom prst="rect">
                <a:avLst/>
              </a:prstGeom>
              <a:blipFill>
                <a:blip r:embed="rId21"/>
                <a:stretch>
                  <a:fillRect/>
                </a:stretch>
              </a:blipFill>
            </p:spPr>
            <p:txBody>
              <a:bodyPr/>
              <a:lstStyle/>
              <a:p>
                <a:r>
                  <a:rPr lang="zh-CN" altLang="en-US">
                    <a:noFill/>
                  </a:rPr>
                  <a:t> </a:t>
                </a:r>
              </a:p>
            </p:txBody>
          </p:sp>
        </mc:Fallback>
      </mc:AlternateContent>
      <p:sp>
        <p:nvSpPr>
          <p:cNvPr id="55" name="箭头: 右 25">
            <a:extLst>
              <a:ext uri="{FF2B5EF4-FFF2-40B4-BE49-F238E27FC236}">
                <a16:creationId xmlns:a16="http://schemas.microsoft.com/office/drawing/2014/main" id="{D07EF0CC-C87D-4518-BD44-135C478C951B}"/>
              </a:ext>
            </a:extLst>
          </p:cNvPr>
          <p:cNvSpPr/>
          <p:nvPr/>
        </p:nvSpPr>
        <p:spPr>
          <a:xfrm>
            <a:off x="6100605" y="3927774"/>
            <a:ext cx="335910" cy="270640"/>
          </a:xfrm>
          <a:prstGeom prst="rightArrow">
            <a:avLst/>
          </a:prstGeom>
          <a:gradFill rotWithShape="1">
            <a:gsLst>
              <a:gs pos="0">
                <a:srgbClr val="F19D19">
                  <a:satMod val="103000"/>
                  <a:lumMod val="102000"/>
                  <a:tint val="94000"/>
                </a:srgbClr>
              </a:gs>
              <a:gs pos="50000">
                <a:srgbClr val="F19D19">
                  <a:satMod val="110000"/>
                  <a:lumMod val="100000"/>
                  <a:shade val="100000"/>
                </a:srgbClr>
              </a:gs>
              <a:gs pos="100000">
                <a:srgbClr val="F19D19">
                  <a:lumMod val="99000"/>
                  <a:satMod val="120000"/>
                  <a:shade val="78000"/>
                </a:srgbClr>
              </a:gs>
            </a:gsLst>
            <a:lin ang="5400000" scaled="0"/>
          </a:gradFill>
          <a:ln w="6350" cap="flat" cmpd="sng" algn="ctr">
            <a:solidFill>
              <a:srgbClr val="F19D19"/>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56" name="文本框 55"/>
              <p:cNvSpPr txBox="1"/>
              <p:nvPr/>
            </p:nvSpPr>
            <p:spPr>
              <a:xfrm>
                <a:off x="6505232" y="3826829"/>
                <a:ext cx="4610444" cy="1277273"/>
              </a:xfrm>
              <a:prstGeom prst="rect">
                <a:avLst/>
              </a:prstGeom>
              <a:solidFill>
                <a:schemeClr val="accent5">
                  <a:lumMod val="20000"/>
                  <a:lumOff val="80000"/>
                </a:schemeClr>
              </a:solidFill>
            </p:spPr>
            <p:txBody>
              <a:bodyPr wrap="square" rtlCol="0">
                <a:spAutoFit/>
              </a:bodyPr>
              <a:lstStyle/>
              <a:p>
                <a:pPr>
                  <a:spcAft>
                    <a:spcPts val="600"/>
                  </a:spcAft>
                  <a:buClr>
                    <a:schemeClr val="accent1">
                      <a:lumMod val="75000"/>
                    </a:schemeClr>
                  </a:buClr>
                </a:pPr>
                <a:r>
                  <a:rPr lang="en-US" altLang="zh-CN" sz="2400" b="1" dirty="0" smtClean="0">
                    <a:latin typeface="Calibri" panose="020F0502020204030204" pitchFamily="34" charset="0"/>
                    <a:cs typeface="Calibri" panose="020F0502020204030204" pitchFamily="34" charset="0"/>
                  </a:rPr>
                  <a:t>Complicated behaviors</a:t>
                </a:r>
                <a:r>
                  <a:rPr lang="en-US" altLang="zh-CN" sz="2400" dirty="0" smtClean="0">
                    <a:latin typeface="Calibri" panose="020F0502020204030204" pitchFamily="34" charset="0"/>
                    <a:cs typeface="Calibri" panose="020F0502020204030204" pitchFamily="34" charset="0"/>
                  </a:rPr>
                  <a:t> of the </a:t>
                </a:r>
                <a:r>
                  <a:rPr lang="en-US" altLang="zh-CN" sz="2400" dirty="0" err="1" smtClean="0">
                    <a:latin typeface="Calibri" panose="020F0502020204030204" pitchFamily="34" charset="0"/>
                    <a:cs typeface="Calibri" panose="020F0502020204030204" pitchFamily="34" charset="0"/>
                  </a:rPr>
                  <a:t>env</a:t>
                </a:r>
                <a:r>
                  <a:rPr lang="en-US" altLang="zh-CN" sz="2400" dirty="0" smtClean="0">
                    <a:latin typeface="Calibri" panose="020F0502020204030204" pitchFamily="34" charset="0"/>
                    <a:cs typeface="Calibri" panose="020F0502020204030204" pitchFamily="34" charset="0"/>
                  </a:rPr>
                  <a:t>. </a:t>
                </a:r>
              </a:p>
              <a:p>
                <a:pPr>
                  <a:buClr>
                    <a:schemeClr val="accent1">
                      <a:lumMod val="75000"/>
                    </a:schemeClr>
                  </a:buClr>
                </a:pPr>
                <a:r>
                  <a:rPr lang="en-US" altLang="zh-CN" sz="2400" dirty="0" smtClean="0">
                    <a:solidFill>
                      <a:srgbClr val="C00000"/>
                    </a:solidFill>
                    <a:latin typeface="Calibri" panose="020F0502020204030204" pitchFamily="34" charset="0"/>
                    <a:cs typeface="Calibri" panose="020F0502020204030204" pitchFamily="34" charset="0"/>
                    <a:sym typeface="Wingdings" panose="05000000000000000000" pitchFamily="2" charset="2"/>
                  </a:rPr>
                  <a:t></a:t>
                </a:r>
                <a:r>
                  <a:rPr lang="en-US" altLang="zh-CN" sz="2400" dirty="0" smtClean="0">
                    <a:latin typeface="Calibri" panose="020F0502020204030204" pitchFamily="34" charset="0"/>
                    <a:cs typeface="Calibri" panose="020F0502020204030204" pitchFamily="34" charset="0"/>
                    <a:sym typeface="Wingdings" panose="05000000000000000000" pitchFamily="2" charset="2"/>
                  </a:rPr>
                  <a:t> difficult to preserve </a:t>
                </a:r>
                <a14:m>
                  <m:oMath xmlns:m="http://schemas.openxmlformats.org/officeDocument/2006/math">
                    <m:r>
                      <a:rPr lang="en-US" altLang="zh-CN" sz="2400" i="1">
                        <a:solidFill>
                          <a:srgbClr val="C00000"/>
                        </a:solidFill>
                        <a:latin typeface="Cambria Math" panose="02040503050406030204" pitchFamily="18" charset="0"/>
                      </a:rPr>
                      <m:t>𝐼</m:t>
                    </m:r>
                  </m:oMath>
                </a14:m>
                <a:r>
                  <a:rPr lang="en-US" altLang="zh-CN" sz="2400" dirty="0" smtClean="0">
                    <a:latin typeface="Calibri" panose="020F0502020204030204" pitchFamily="34" charset="0"/>
                    <a:cs typeface="Calibri" panose="020F0502020204030204" pitchFamily="34" charset="0"/>
                    <a:sym typeface="Wingdings" panose="05000000000000000000" pitchFamily="2" charset="2"/>
                  </a:rPr>
                  <a:t> unless it is made overly weak </a:t>
                </a:r>
                <a:endParaRPr lang="zh-CN" altLang="en-US" sz="2400" dirty="0" smtClean="0">
                  <a:latin typeface="Calibri" panose="020F0502020204030204" pitchFamily="34" charset="0"/>
                  <a:cs typeface="Calibri" panose="020F0502020204030204" pitchFamily="34" charset="0"/>
                </a:endParaRPr>
              </a:p>
            </p:txBody>
          </p:sp>
        </mc:Choice>
        <mc:Fallback xmlns="">
          <p:sp>
            <p:nvSpPr>
              <p:cNvPr id="56" name="文本框 55"/>
              <p:cNvSpPr txBox="1">
                <a:spLocks noRot="1" noChangeAspect="1" noMove="1" noResize="1" noEditPoints="1" noAdjustHandles="1" noChangeArrowheads="1" noChangeShapeType="1" noTextEdit="1"/>
              </p:cNvSpPr>
              <p:nvPr/>
            </p:nvSpPr>
            <p:spPr>
              <a:xfrm>
                <a:off x="6505232" y="3826829"/>
                <a:ext cx="4610444" cy="1277273"/>
              </a:xfrm>
              <a:prstGeom prst="rect">
                <a:avLst/>
              </a:prstGeom>
              <a:blipFill>
                <a:blip r:embed="rId22"/>
                <a:stretch>
                  <a:fillRect l="-1984" t="-3828" r="-2116" b="-10048"/>
                </a:stretch>
              </a:blipFill>
            </p:spPr>
            <p:txBody>
              <a:bodyPr/>
              <a:lstStyle/>
              <a:p>
                <a:r>
                  <a:rPr lang="zh-CN" altLang="en-US">
                    <a:noFill/>
                  </a:rPr>
                  <a:t> </a:t>
                </a:r>
              </a:p>
            </p:txBody>
          </p:sp>
        </mc:Fallback>
      </mc:AlternateContent>
      <p:sp>
        <p:nvSpPr>
          <p:cNvPr id="60" name="矩形 59"/>
          <p:cNvSpPr/>
          <p:nvPr/>
        </p:nvSpPr>
        <p:spPr>
          <a:xfrm>
            <a:off x="6139114" y="2967257"/>
            <a:ext cx="5643311" cy="830997"/>
          </a:xfrm>
          <a:prstGeom prst="rect">
            <a:avLst/>
          </a:prstGeom>
          <a:solidFill>
            <a:srgbClr val="FFFF99"/>
          </a:solidFill>
        </p:spPr>
        <p:txBody>
          <a:bodyPr wrap="square">
            <a:spAutoFit/>
          </a:bodyPr>
          <a:lstStyle/>
          <a:p>
            <a:r>
              <a:rPr lang="en-US" altLang="zh-CN" sz="2400" dirty="0" smtClean="0">
                <a:solidFill>
                  <a:srgbClr val="C00000"/>
                </a:solidFill>
                <a:latin typeface="Calibri" panose="020F0502020204030204" pitchFamily="34" charset="0"/>
                <a:cs typeface="Calibri" panose="020F0502020204030204" pitchFamily="34" charset="0"/>
              </a:rPr>
              <a:t>Key idea 1: We introduce a </a:t>
            </a:r>
            <a:r>
              <a:rPr lang="en-US" altLang="zh-CN" sz="2400" b="1" dirty="0" smtClean="0">
                <a:solidFill>
                  <a:srgbClr val="C00000"/>
                </a:solidFill>
                <a:latin typeface="Calibri" panose="020F0502020204030204" pitchFamily="34" charset="0"/>
                <a:cs typeface="Calibri" panose="020F0502020204030204" pitchFamily="34" charset="0"/>
              </a:rPr>
              <a:t>non-preemptive</a:t>
            </a:r>
            <a:r>
              <a:rPr lang="en-US" altLang="zh-CN" sz="2400" dirty="0" smtClean="0">
                <a:solidFill>
                  <a:srgbClr val="C00000"/>
                </a:solidFill>
                <a:latin typeface="Calibri" panose="020F0502020204030204" pitchFamily="34" charset="0"/>
                <a:cs typeface="Calibri" panose="020F0502020204030204" pitchFamily="34" charset="0"/>
              </a:rPr>
              <a:t> </a:t>
            </a:r>
            <a:r>
              <a:rPr lang="en-US" altLang="zh-CN" sz="2400" dirty="0">
                <a:solidFill>
                  <a:srgbClr val="C00000"/>
                </a:solidFill>
                <a:latin typeface="Calibri" panose="020F0502020204030204" pitchFamily="34" charset="0"/>
                <a:cs typeface="Calibri" panose="020F0502020204030204" pitchFamily="34" charset="0"/>
              </a:rPr>
              <a:t>semantics to reduce </a:t>
            </a:r>
            <a:r>
              <a:rPr lang="en-US" altLang="zh-CN" sz="2400" dirty="0" smtClean="0">
                <a:solidFill>
                  <a:srgbClr val="C00000"/>
                </a:solidFill>
                <a:latin typeface="Calibri" panose="020F0502020204030204" pitchFamily="34" charset="0"/>
                <a:cs typeface="Calibri" panose="020F0502020204030204" pitchFamily="34" charset="0"/>
              </a:rPr>
              <a:t>interleaving</a:t>
            </a:r>
            <a:endParaRPr lang="zh-CN" altLang="en-US" sz="2400" dirty="0">
              <a:latin typeface="Calibri" panose="020F0502020204030204" pitchFamily="34" charset="0"/>
              <a:cs typeface="Calibri" panose="020F0502020204030204" pitchFamily="34" charset="0"/>
            </a:endParaRPr>
          </a:p>
        </p:txBody>
      </p:sp>
      <p:sp>
        <p:nvSpPr>
          <p:cNvPr id="61" name="矩形 60"/>
          <p:cNvSpPr/>
          <p:nvPr/>
        </p:nvSpPr>
        <p:spPr>
          <a:xfrm>
            <a:off x="6761238" y="5049277"/>
            <a:ext cx="4970925" cy="830997"/>
          </a:xfrm>
          <a:prstGeom prst="rect">
            <a:avLst/>
          </a:prstGeom>
          <a:solidFill>
            <a:srgbClr val="FFFF99"/>
          </a:solidFill>
        </p:spPr>
        <p:txBody>
          <a:bodyPr wrap="square">
            <a:spAutoFit/>
          </a:bodyPr>
          <a:lstStyle/>
          <a:p>
            <a:r>
              <a:rPr lang="en-US" altLang="zh-CN" sz="2400" dirty="0" smtClean="0">
                <a:solidFill>
                  <a:srgbClr val="C00000"/>
                </a:solidFill>
                <a:latin typeface="Calibri" panose="020F0502020204030204" pitchFamily="34" charset="0"/>
                <a:cs typeface="Calibri" panose="020F0502020204030204" pitchFamily="34" charset="0"/>
              </a:rPr>
              <a:t>Key idea 2: We </a:t>
            </a:r>
            <a:r>
              <a:rPr lang="en-US" altLang="zh-CN" sz="2400" b="1" dirty="0" smtClean="0">
                <a:solidFill>
                  <a:srgbClr val="C00000"/>
                </a:solidFill>
                <a:latin typeface="Calibri" panose="020F0502020204030204" pitchFamily="34" charset="0"/>
                <a:cs typeface="Calibri" panose="020F0502020204030204" pitchFamily="34" charset="0"/>
              </a:rPr>
              <a:t>disallow</a:t>
            </a:r>
            <a:r>
              <a:rPr lang="en-US" altLang="zh-CN" sz="2400" dirty="0" smtClean="0">
                <a:solidFill>
                  <a:srgbClr val="C00000"/>
                </a:solidFill>
                <a:latin typeface="Calibri" panose="020F0502020204030204" pitchFamily="34" charset="0"/>
                <a:cs typeface="Calibri" panose="020F0502020204030204" pitchFamily="34" charset="0"/>
              </a:rPr>
              <a:t> source </a:t>
            </a:r>
            <a:r>
              <a:rPr lang="en-US" altLang="zh-CN" sz="2400" dirty="0" err="1" smtClean="0">
                <a:solidFill>
                  <a:srgbClr val="C00000"/>
                </a:solidFill>
                <a:latin typeface="Calibri" panose="020F0502020204030204" pitchFamily="34" charset="0"/>
                <a:cs typeface="Calibri" panose="020F0502020204030204" pitchFamily="34" charset="0"/>
              </a:rPr>
              <a:t>prog</a:t>
            </a:r>
            <a:r>
              <a:rPr lang="en-US" altLang="zh-CN" sz="2400" dirty="0" smtClean="0">
                <a:solidFill>
                  <a:srgbClr val="C00000"/>
                </a:solidFill>
                <a:latin typeface="Calibri" panose="020F0502020204030204" pitchFamily="34" charset="0"/>
                <a:cs typeface="Calibri" panose="020F0502020204030204" pitchFamily="34" charset="0"/>
              </a:rPr>
              <a:t>. with </a:t>
            </a:r>
            <a:r>
              <a:rPr lang="en-US" altLang="zh-CN" sz="2400" b="1" dirty="0" smtClean="0">
                <a:solidFill>
                  <a:srgbClr val="C00000"/>
                </a:solidFill>
                <a:latin typeface="Calibri" panose="020F0502020204030204" pitchFamily="34" charset="0"/>
                <a:cs typeface="Calibri" panose="020F0502020204030204" pitchFamily="34" charset="0"/>
              </a:rPr>
              <a:t>write-write races</a:t>
            </a:r>
            <a:endParaRPr lang="zh-CN" altLang="en-US" sz="2400"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1706971726"/>
      </p:ext>
    </p:extLst>
  </p:cSld>
  <p:clrMapOvr>
    <a:masterClrMapping/>
  </p:clrMapOvr>
  <mc:AlternateContent xmlns:mc="http://schemas.openxmlformats.org/markup-compatibility/2006" xmlns:p14="http://schemas.microsoft.com/office/powerpoint/2010/main">
    <mc:Choice Requires="p14">
      <p:transition spd="slow" p14:dur="2000" advTm="10804"/>
    </mc:Choice>
    <mc:Fallback xmlns="">
      <p:transition spd="slow" advTm="108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254760" y="269875"/>
            <a:ext cx="9789160"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Outline of This Talk</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p:sp>
        <p:nvSpPr>
          <p:cNvPr id="5" name="矩形 4">
            <a:extLst>
              <a:ext uri="{FF2B5EF4-FFF2-40B4-BE49-F238E27FC236}">
                <a16:creationId xmlns:a16="http://schemas.microsoft.com/office/drawing/2014/main" id="{E60FA209-3ED4-4113-9F11-45028BF39849}"/>
              </a:ext>
            </a:extLst>
          </p:cNvPr>
          <p:cNvSpPr/>
          <p:nvPr/>
        </p:nvSpPr>
        <p:spPr>
          <a:xfrm>
            <a:off x="0" y="3672633"/>
            <a:ext cx="12192000" cy="677373"/>
          </a:xfrm>
          <a:prstGeom prst="rect">
            <a:avLst/>
          </a:prstGeom>
          <a:solidFill>
            <a:srgbClr val="B7DE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内容占位符 2">
            <a:extLst>
              <a:ext uri="{FF2B5EF4-FFF2-40B4-BE49-F238E27FC236}">
                <a16:creationId xmlns:a16="http://schemas.microsoft.com/office/drawing/2014/main" id="{836FB5ED-D264-44BA-B64B-131509ABE6BD}"/>
              </a:ext>
            </a:extLst>
          </p:cNvPr>
          <p:cNvSpPr>
            <a:spLocks noGrp="1"/>
          </p:cNvSpPr>
          <p:nvPr/>
        </p:nvSpPr>
        <p:spPr>
          <a:xfrm>
            <a:off x="838200" y="1706273"/>
            <a:ext cx="10515600" cy="39804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libri" panose="020F0502020204030204" pitchFamily="34" charset="0"/>
                <a:cs typeface="Calibri" panose="020F0502020204030204" pitchFamily="34" charset="0"/>
              </a:rPr>
              <a:t>Overview of PS</a:t>
            </a:r>
          </a:p>
          <a:p>
            <a:pPr marL="0" indent="0">
              <a:buNone/>
            </a:pPr>
            <a:endParaRPr lang="en-US" altLang="zh-CN" dirty="0" smtClean="0"/>
          </a:p>
          <a:p>
            <a:r>
              <a:rPr lang="en-US" altLang="zh-CN" dirty="0" smtClean="0">
                <a:latin typeface="Calibri" panose="020F0502020204030204" pitchFamily="34" charset="0"/>
                <a:cs typeface="Calibri" panose="020F0502020204030204" pitchFamily="34" charset="0"/>
              </a:rPr>
              <a:t>Thread-Local </a:t>
            </a:r>
            <a:r>
              <a:rPr lang="en-US" altLang="zh-CN" dirty="0">
                <a:latin typeface="Calibri" panose="020F0502020204030204" pitchFamily="34" charset="0"/>
                <a:cs typeface="Calibri" panose="020F0502020204030204" pitchFamily="34" charset="0"/>
              </a:rPr>
              <a:t>Simulation</a:t>
            </a:r>
            <a:endParaRPr lang="en-US" altLang="zh-CN" dirty="0" smtClean="0">
              <a:latin typeface="Calibri" panose="020F0502020204030204" pitchFamily="34" charset="0"/>
              <a:cs typeface="Calibri" panose="020F0502020204030204" pitchFamily="34" charset="0"/>
            </a:endParaRPr>
          </a:p>
          <a:p>
            <a:pPr marL="0" indent="0">
              <a:buNone/>
            </a:pPr>
            <a:endParaRPr lang="en-US" altLang="zh-CN" dirty="0" smtClean="0"/>
          </a:p>
          <a:p>
            <a:r>
              <a:rPr lang="en-US" altLang="zh-CN" dirty="0" smtClean="0">
                <a:latin typeface="Calibri" panose="020F0502020204030204" pitchFamily="34" charset="0"/>
                <a:cs typeface="Calibri" panose="020F0502020204030204" pitchFamily="34" charset="0"/>
              </a:rPr>
              <a:t>Non-preemptive Semantics</a:t>
            </a:r>
          </a:p>
          <a:p>
            <a:pPr marL="0" indent="0">
              <a:buNone/>
            </a:pPr>
            <a:endParaRPr lang="en-US" altLang="zh-CN" dirty="0" smtClean="0"/>
          </a:p>
          <a:p>
            <a:r>
              <a:rPr lang="en-US" altLang="zh-CN" dirty="0" smtClean="0">
                <a:latin typeface="Calibri" panose="020F0502020204030204" pitchFamily="34" charset="0"/>
                <a:cs typeface="Calibri" panose="020F0502020204030204" pitchFamily="34" charset="0"/>
              </a:rPr>
              <a:t>Write-Write </a:t>
            </a:r>
            <a:r>
              <a:rPr lang="en-US" altLang="zh-CN" dirty="0">
                <a:latin typeface="Calibri" panose="020F0502020204030204" pitchFamily="34" charset="0"/>
                <a:cs typeface="Calibri" panose="020F0502020204030204" pitchFamily="34" charset="0"/>
              </a:rPr>
              <a:t>Race Freedom</a:t>
            </a:r>
          </a:p>
        </p:txBody>
      </p:sp>
    </p:spTree>
    <p:extLst>
      <p:ext uri="{BB962C8B-B14F-4D97-AF65-F5344CB8AC3E}">
        <p14:creationId xmlns:p14="http://schemas.microsoft.com/office/powerpoint/2010/main" val="885399373"/>
      </p:ext>
    </p:extLst>
  </p:cSld>
  <p:clrMapOvr>
    <a:masterClrMapping/>
  </p:clrMapOvr>
  <mc:AlternateContent xmlns:mc="http://schemas.openxmlformats.org/markup-compatibility/2006" xmlns:p14="http://schemas.microsoft.com/office/powerpoint/2010/main">
    <mc:Choice Requires="p14">
      <p:transition spd="slow" p14:dur="2000" advTm="4165"/>
    </mc:Choice>
    <mc:Fallback xmlns="">
      <p:transition spd="slow" advTm="4165"/>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46545" y="272765"/>
            <a:ext cx="10631055"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Non-preemptive Semantics (NP-PS)</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p:sp>
        <p:nvSpPr>
          <p:cNvPr id="5" name="文本框 4"/>
          <p:cNvSpPr txBox="1"/>
          <p:nvPr/>
        </p:nvSpPr>
        <p:spPr>
          <a:xfrm>
            <a:off x="902090" y="1454588"/>
            <a:ext cx="10375509" cy="523220"/>
          </a:xfrm>
          <a:prstGeom prst="rect">
            <a:avLst/>
          </a:prstGeom>
          <a:noFill/>
        </p:spPr>
        <p:txBody>
          <a:bodyPr wrap="square" rtlCol="0">
            <a:spAutoFit/>
          </a:bodyPr>
          <a:lstStyle/>
          <a:p>
            <a:pPr>
              <a:buClr>
                <a:srgbClr val="7030A0"/>
              </a:buClr>
            </a:pPr>
            <a:r>
              <a:rPr lang="en-US" altLang="zh-CN" sz="2800" dirty="0" smtClean="0">
                <a:latin typeface="Calibri" panose="020F0502020204030204" pitchFamily="34" charset="0"/>
                <a:cs typeface="Calibri" panose="020F0502020204030204" pitchFamily="34" charset="0"/>
              </a:rPr>
              <a:t>NP-PS has </a:t>
            </a:r>
            <a:r>
              <a:rPr lang="en-US" altLang="zh-CN" sz="2800" b="1" dirty="0" smtClean="0">
                <a:solidFill>
                  <a:srgbClr val="C00000"/>
                </a:solidFill>
                <a:latin typeface="Calibri" panose="020F0502020204030204" pitchFamily="34" charset="0"/>
                <a:cs typeface="Calibri" panose="020F0502020204030204" pitchFamily="34" charset="0"/>
              </a:rPr>
              <a:t>less</a:t>
            </a:r>
            <a:r>
              <a:rPr lang="en-US" altLang="zh-CN" sz="2800" dirty="0" smtClean="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interleaving</a:t>
            </a:r>
            <a:r>
              <a:rPr lang="en-US" altLang="zh-CN" sz="2800" dirty="0" smtClean="0">
                <a:latin typeface="Calibri" panose="020F0502020204030204" pitchFamily="34" charset="0"/>
                <a:cs typeface="Calibri" panose="020F0502020204030204" pitchFamily="34" charset="0"/>
              </a:rPr>
              <a:t> than PS</a:t>
            </a:r>
            <a:endParaRPr lang="zh-CN" altLang="en-US" sz="2800" dirty="0" smtClean="0">
              <a:latin typeface="Calibri" panose="020F0502020204030204" pitchFamily="34" charset="0"/>
              <a:cs typeface="Calibri" panose="020F0502020204030204" pitchFamily="34" charset="0"/>
            </a:endParaRPr>
          </a:p>
        </p:txBody>
      </p:sp>
      <p:grpSp>
        <p:nvGrpSpPr>
          <p:cNvPr id="6" name="组合 5"/>
          <p:cNvGrpSpPr/>
          <p:nvPr/>
        </p:nvGrpSpPr>
        <p:grpSpPr>
          <a:xfrm>
            <a:off x="1655437" y="2105224"/>
            <a:ext cx="2489358" cy="3245542"/>
            <a:chOff x="2459738" y="2170541"/>
            <a:chExt cx="2489358" cy="3245542"/>
          </a:xfrm>
        </p:grpSpPr>
        <mc:AlternateContent xmlns:mc="http://schemas.openxmlformats.org/markup-compatibility/2006" xmlns:a14="http://schemas.microsoft.com/office/drawing/2010/main">
          <mc:Choice Requires="a14">
            <p:sp>
              <p:nvSpPr>
                <p:cNvPr id="7" name="矩形 6"/>
                <p:cNvSpPr/>
                <p:nvPr/>
              </p:nvSpPr>
              <p:spPr>
                <a:xfrm>
                  <a:off x="2459738" y="2235264"/>
                  <a:ext cx="1398844" cy="400110"/>
                </a:xfrm>
                <a:prstGeom prst="rect">
                  <a:avLst/>
                </a:prstGeom>
              </p:spPr>
              <p:txBody>
                <a:bodyPr wrap="none">
                  <a:spAutoFit/>
                </a:bodyPr>
                <a:lstStyle/>
                <a:p>
                  <a14:m>
                    <m:oMath xmlns:m="http://schemas.openxmlformats.org/officeDocument/2006/math">
                      <m:sSub>
                        <m:sSubPr>
                          <m:ctrlPr>
                            <a:rPr lang="en-US" altLang="zh-CN" sz="2000" i="1">
                              <a:latin typeface="Cambria Math" panose="02040503050406030204" pitchFamily="18" charset="0"/>
                              <a:cs typeface="Arial" panose="020B0604020202020204" pitchFamily="34" charset="0"/>
                            </a:rPr>
                          </m:ctrlPr>
                        </m:sSubPr>
                        <m:e>
                          <m:r>
                            <a:rPr lang="en-US" altLang="zh-CN" sz="2000" i="1">
                              <a:latin typeface="Cambria Math" panose="02040503050406030204" pitchFamily="18" charset="0"/>
                              <a:cs typeface="Arial" panose="020B0604020202020204" pitchFamily="34" charset="0"/>
                            </a:rPr>
                            <m:t>𝑟</m:t>
                          </m:r>
                        </m:e>
                        <m:sub>
                          <m:r>
                            <a:rPr lang="en-US" altLang="zh-CN" sz="2000" i="1">
                              <a:latin typeface="Cambria Math" panose="02040503050406030204" pitchFamily="18" charset="0"/>
                              <a:cs typeface="Arial" panose="020B0604020202020204" pitchFamily="34" charset="0"/>
                            </a:rPr>
                            <m:t>1</m:t>
                          </m:r>
                        </m:sub>
                      </m:sSub>
                    </m:oMath>
                  </a14:m>
                  <a:r>
                    <a:rPr lang="en-US" altLang="zh-CN" sz="2000" dirty="0">
                      <a:latin typeface="Arial" panose="020B0604020202020204" pitchFamily="34" charset="0"/>
                      <a:cs typeface="Arial" panose="020B0604020202020204" pitchFamily="34" charset="0"/>
                    </a:rPr>
                    <a:t> = </a:t>
                  </a:r>
                  <a14:m>
                    <m:oMath xmlns:m="http://schemas.openxmlformats.org/officeDocument/2006/math">
                      <m:sSub>
                        <m:sSubPr>
                          <m:ctrlPr>
                            <a:rPr lang="en-US" altLang="zh-CN" sz="2000" i="1" smtClean="0">
                              <a:latin typeface="Cambria Math" panose="02040503050406030204" pitchFamily="18" charset="0"/>
                              <a:cs typeface="Arial" panose="020B0604020202020204" pitchFamily="34" charset="0"/>
                            </a:rPr>
                          </m:ctrlPr>
                        </m:sSubPr>
                        <m:e>
                          <m:r>
                            <a:rPr lang="en-US" altLang="zh-CN" sz="2000" i="1">
                              <a:latin typeface="Cambria Math" panose="02040503050406030204" pitchFamily="18" charset="0"/>
                              <a:cs typeface="Arial" panose="020B0604020202020204" pitchFamily="34" charset="0"/>
                            </a:rPr>
                            <m:t>𝑟</m:t>
                          </m:r>
                        </m:e>
                        <m:sub>
                          <m:r>
                            <a:rPr lang="en-US" altLang="zh-CN" sz="2000" i="1">
                              <a:latin typeface="Cambria Math" panose="02040503050406030204" pitchFamily="18" charset="0"/>
                              <a:cs typeface="Arial" panose="020B0604020202020204" pitchFamily="34" charset="0"/>
                            </a:rPr>
                            <m:t>2</m:t>
                          </m:r>
                        </m:sub>
                      </m:sSub>
                    </m:oMath>
                  </a14:m>
                  <a:r>
                    <a:rPr lang="en-US" altLang="zh-CN" sz="2000" dirty="0" smtClean="0">
                      <a:latin typeface="Arial" panose="020B0604020202020204" pitchFamily="34" charset="0"/>
                      <a:cs typeface="Arial" panose="020B0604020202020204" pitchFamily="34" charset="0"/>
                    </a:rPr>
                    <a:t> + 3;</a:t>
                  </a:r>
                  <a:endParaRPr lang="zh-CN" altLang="en-US" sz="2000" dirty="0">
                    <a:latin typeface="Arial" panose="020B0604020202020204" pitchFamily="34" charset="0"/>
                    <a:cs typeface="Arial" panose="020B0604020202020204" pitchFamily="34"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2459738" y="2235264"/>
                  <a:ext cx="1398844" cy="400110"/>
                </a:xfrm>
                <a:prstGeom prst="rect">
                  <a:avLst/>
                </a:prstGeom>
                <a:blipFill>
                  <a:blip r:embed="rId4"/>
                  <a:stretch>
                    <a:fillRect t="-7692" r="-3930" b="-29231"/>
                  </a:stretch>
                </a:blipFill>
              </p:spPr>
              <p:txBody>
                <a:bodyPr/>
                <a:lstStyle/>
                <a:p>
                  <a:r>
                    <a:rPr lang="zh-CN" altLang="en-US">
                      <a:noFill/>
                    </a:rPr>
                    <a:t> </a:t>
                  </a:r>
                </a:p>
              </p:txBody>
            </p:sp>
          </mc:Fallback>
        </mc:AlternateContent>
        <p:sp>
          <p:nvSpPr>
            <p:cNvPr id="8" name="矩形 7"/>
            <p:cNvSpPr/>
            <p:nvPr/>
          </p:nvSpPr>
          <p:spPr>
            <a:xfrm>
              <a:off x="2494843" y="2742136"/>
              <a:ext cx="816249" cy="400110"/>
            </a:xfrm>
            <a:prstGeom prst="rect">
              <a:avLst/>
            </a:prstGeom>
          </p:spPr>
          <p:txBody>
            <a:bodyPr wrap="none">
              <a:spAutoFit/>
            </a:bodyPr>
            <a:lstStyle/>
            <a:p>
              <a:r>
                <a:rPr lang="en-US" altLang="zh-CN" sz="2000" dirty="0">
                  <a:latin typeface="Arial" panose="020B0604020202020204" pitchFamily="34" charset="0"/>
                  <a:cs typeface="Arial" panose="020B0604020202020204" pitchFamily="34" charset="0"/>
                </a:rPr>
                <a:t>x = 3;</a:t>
              </a:r>
              <a:endParaRPr lang="zh-CN" altLang="en-US" sz="2000" dirty="0">
                <a:latin typeface="Arial" panose="020B0604020202020204" pitchFamily="34" charset="0"/>
                <a:cs typeface="Arial" panose="020B0604020202020204" pitchFamily="34" charset="0"/>
              </a:endParaRPr>
            </a:p>
          </p:txBody>
        </p:sp>
        <p:grpSp>
          <p:nvGrpSpPr>
            <p:cNvPr id="9" name="组合 8"/>
            <p:cNvGrpSpPr/>
            <p:nvPr/>
          </p:nvGrpSpPr>
          <p:grpSpPr>
            <a:xfrm>
              <a:off x="2491776" y="3249008"/>
              <a:ext cx="957313" cy="422497"/>
              <a:chOff x="2965895" y="3646173"/>
              <a:chExt cx="957313" cy="422497"/>
            </a:xfrm>
          </p:grpSpPr>
          <p:sp>
            <p:nvSpPr>
              <p:cNvPr id="16" name="矩形 15"/>
              <p:cNvSpPr/>
              <p:nvPr/>
            </p:nvSpPr>
            <p:spPr>
              <a:xfrm>
                <a:off x="2965895" y="3646173"/>
                <a:ext cx="957313" cy="400110"/>
              </a:xfrm>
              <a:prstGeom prst="rect">
                <a:avLst/>
              </a:prstGeom>
            </p:spPr>
            <p:txBody>
              <a:bodyPr wrap="none">
                <a:spAutoFit/>
              </a:bodyPr>
              <a:lstStyle/>
              <a:p>
                <a:r>
                  <a:rPr lang="en-US" altLang="zh-CN" sz="2000" dirty="0">
                    <a:latin typeface="Arial" panose="020B0604020202020204" pitchFamily="34" charset="0"/>
                    <a:cs typeface="Arial" panose="020B0604020202020204" pitchFamily="34" charset="0"/>
                  </a:rPr>
                  <a:t>y   = 3;</a:t>
                </a:r>
                <a:endParaRPr lang="zh-CN" altLang="en-US" sz="2000" dirty="0">
                  <a:latin typeface="Arial" panose="020B0604020202020204" pitchFamily="34" charset="0"/>
                  <a:cs typeface="Arial" panose="020B0604020202020204" pitchFamily="34" charset="0"/>
                </a:endParaRPr>
              </a:p>
            </p:txBody>
          </p:sp>
          <p:sp>
            <p:nvSpPr>
              <p:cNvPr id="17" name="文本框 16"/>
              <p:cNvSpPr txBox="1"/>
              <p:nvPr/>
            </p:nvSpPr>
            <p:spPr>
              <a:xfrm>
                <a:off x="3068037" y="3730116"/>
                <a:ext cx="421747" cy="338554"/>
              </a:xfrm>
              <a:prstGeom prst="rect">
                <a:avLst/>
              </a:prstGeom>
              <a:noFill/>
            </p:spPr>
            <p:txBody>
              <a:bodyPr wrap="square" rtlCol="0">
                <a:spAutoFit/>
              </a:bodyPr>
              <a:lstStyle/>
              <a:p>
                <a:r>
                  <a:rPr lang="en-US" altLang="zh-CN" sz="1400" b="1" dirty="0" err="1" smtClean="0">
                    <a:solidFill>
                      <a:srgbClr val="FF0000"/>
                    </a:solidFill>
                  </a:rPr>
                  <a:t>rlx</a:t>
                </a:r>
                <a:r>
                  <a:rPr lang="en-US" altLang="zh-CN" sz="1600" b="1" dirty="0" smtClean="0">
                    <a:solidFill>
                      <a:srgbClr val="FF0000"/>
                    </a:solidFill>
                  </a:rPr>
                  <a:t> </a:t>
                </a:r>
                <a:endParaRPr lang="zh-CN" altLang="en-US" sz="1600" b="1" dirty="0">
                  <a:solidFill>
                    <a:srgbClr val="FF0000"/>
                  </a:solidFill>
                </a:endParaRPr>
              </a:p>
            </p:txBody>
          </p:sp>
        </p:grpSp>
        <mc:AlternateContent xmlns:mc="http://schemas.openxmlformats.org/markup-compatibility/2006" xmlns:a14="http://schemas.microsoft.com/office/drawing/2010/main">
          <mc:Choice Requires="a14">
            <p:sp>
              <p:nvSpPr>
                <p:cNvPr id="10" name="矩形 9"/>
                <p:cNvSpPr/>
                <p:nvPr/>
              </p:nvSpPr>
              <p:spPr>
                <a:xfrm>
                  <a:off x="2492845" y="3772758"/>
                  <a:ext cx="886909" cy="400110"/>
                </a:xfrm>
                <a:prstGeom prst="rect">
                  <a:avLst/>
                </a:prstGeom>
              </p:spPr>
              <p:txBody>
                <a:bodyPr wrap="none">
                  <a:spAutoFit/>
                </a:bodyPr>
                <a:lstStyle/>
                <a:p>
                  <a14:m>
                    <m:oMath xmlns:m="http://schemas.openxmlformats.org/officeDocument/2006/math">
                      <m:sSub>
                        <m:sSubPr>
                          <m:ctrlPr>
                            <a:rPr lang="en-US" altLang="zh-CN" sz="200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𝑟</m:t>
                          </m:r>
                        </m:e>
                        <m:sub>
                          <m:r>
                            <a:rPr lang="en-US" altLang="zh-CN" sz="2000" b="0" i="1" smtClean="0">
                              <a:latin typeface="Cambria Math" panose="02040503050406030204" pitchFamily="18" charset="0"/>
                              <a:cs typeface="Arial" panose="020B0604020202020204" pitchFamily="34" charset="0"/>
                            </a:rPr>
                            <m:t>2</m:t>
                          </m:r>
                        </m:sub>
                      </m:sSub>
                    </m:oMath>
                  </a14:m>
                  <a:r>
                    <a:rPr lang="en-US" altLang="zh-CN" sz="2000" dirty="0" smtClean="0">
                      <a:latin typeface="Arial" panose="020B0604020202020204" pitchFamily="34" charset="0"/>
                      <a:cs typeface="Arial" panose="020B0604020202020204" pitchFamily="34" charset="0"/>
                    </a:rPr>
                    <a:t> = x;</a:t>
                  </a:r>
                  <a:endParaRPr lang="zh-CN" altLang="en-US" sz="2000" dirty="0">
                    <a:latin typeface="Arial" panose="020B0604020202020204" pitchFamily="34" charset="0"/>
                    <a:cs typeface="Arial" panose="020B0604020202020204" pitchFamily="34" charset="0"/>
                  </a:endParaRPr>
                </a:p>
              </p:txBody>
            </p:sp>
          </mc:Choice>
          <mc:Fallback xmlns="">
            <p:sp>
              <p:nvSpPr>
                <p:cNvPr id="11" name="矩形 10"/>
                <p:cNvSpPr>
                  <a:spLocks noRot="1" noChangeAspect="1" noMove="1" noResize="1" noEditPoints="1" noAdjustHandles="1" noChangeArrowheads="1" noChangeShapeType="1" noTextEdit="1"/>
                </p:cNvSpPr>
                <p:nvPr/>
              </p:nvSpPr>
              <p:spPr>
                <a:xfrm>
                  <a:off x="2492845" y="3772758"/>
                  <a:ext cx="886909" cy="400110"/>
                </a:xfrm>
                <a:prstGeom prst="rect">
                  <a:avLst/>
                </a:prstGeom>
                <a:blipFill>
                  <a:blip r:embed="rId5"/>
                  <a:stretch>
                    <a:fillRect t="-7576" r="-7534"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464893" y="4283357"/>
                  <a:ext cx="1136978" cy="400110"/>
                </a:xfrm>
                <a:prstGeom prst="rect">
                  <a:avLst/>
                </a:prstGeom>
              </p:spPr>
              <p:txBody>
                <a:bodyPr wrap="none">
                  <a:spAutoFit/>
                </a:bodyPr>
                <a:lstStyle/>
                <a:p>
                  <a:r>
                    <a:rPr lang="en-US" altLang="zh-CN" sz="2000" dirty="0">
                      <a:latin typeface="Arial" panose="020B0604020202020204" pitchFamily="34" charset="0"/>
                      <a:cs typeface="Arial" panose="020B0604020202020204" pitchFamily="34" charset="0"/>
                    </a:rPr>
                    <a:t>print(</a:t>
                  </a:r>
                  <a14:m>
                    <m:oMath xmlns:m="http://schemas.openxmlformats.org/officeDocument/2006/math">
                      <m:sSub>
                        <m:sSubPr>
                          <m:ctrlPr>
                            <a:rPr lang="en-US" altLang="zh-CN" sz="2000" i="1">
                              <a:latin typeface="Cambria Math" panose="02040503050406030204" pitchFamily="18" charset="0"/>
                              <a:cs typeface="Arial" panose="020B0604020202020204" pitchFamily="34" charset="0"/>
                            </a:rPr>
                          </m:ctrlPr>
                        </m:sSubPr>
                        <m:e>
                          <m:r>
                            <a:rPr lang="en-US" altLang="zh-CN" sz="2000" i="1">
                              <a:latin typeface="Cambria Math" panose="02040503050406030204" pitchFamily="18" charset="0"/>
                              <a:cs typeface="Arial" panose="020B0604020202020204" pitchFamily="34" charset="0"/>
                            </a:rPr>
                            <m:t>𝑟</m:t>
                          </m:r>
                        </m:e>
                        <m:sub>
                          <m:r>
                            <a:rPr lang="en-US" altLang="zh-CN" sz="2000" i="1">
                              <a:latin typeface="Cambria Math" panose="02040503050406030204" pitchFamily="18" charset="0"/>
                              <a:cs typeface="Arial" panose="020B0604020202020204" pitchFamily="34" charset="0"/>
                            </a:rPr>
                            <m:t>2</m:t>
                          </m:r>
                        </m:sub>
                      </m:sSub>
                    </m:oMath>
                  </a14:m>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2464893" y="4283357"/>
                  <a:ext cx="1136978" cy="400110"/>
                </a:xfrm>
                <a:prstGeom prst="rect">
                  <a:avLst/>
                </a:prstGeom>
                <a:blipFill>
                  <a:blip r:embed="rId6"/>
                  <a:stretch>
                    <a:fillRect l="-5914" t="-7692" r="-5914" b="-2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2491776" y="4853762"/>
                  <a:ext cx="1319720" cy="400110"/>
                </a:xfrm>
                <a:prstGeom prst="rect">
                  <a:avLst/>
                </a:prstGeom>
              </p:spPr>
              <p:txBody>
                <a:bodyPr wrap="none">
                  <a:spAutoFit/>
                </a:bodyPr>
                <a:lstStyle/>
                <a:p>
                  <a:r>
                    <a:rPr lang="en-US" altLang="zh-CN" sz="2000" dirty="0">
                      <a:latin typeface="Arial" panose="020B0604020202020204" pitchFamily="34" charset="0"/>
                      <a:cs typeface="Arial" panose="020B0604020202020204" pitchFamily="34" charset="0"/>
                    </a:rPr>
                    <a:t>x = </a:t>
                  </a:r>
                  <a14:m>
                    <m:oMath xmlns:m="http://schemas.openxmlformats.org/officeDocument/2006/math">
                      <m:sSub>
                        <m:sSubPr>
                          <m:ctrlPr>
                            <a:rPr lang="en-US" altLang="zh-CN" sz="2000" i="1">
                              <a:latin typeface="Cambria Math" panose="02040503050406030204" pitchFamily="18" charset="0"/>
                              <a:cs typeface="Arial" panose="020B0604020202020204" pitchFamily="34" charset="0"/>
                            </a:rPr>
                          </m:ctrlPr>
                        </m:sSubPr>
                        <m:e>
                          <m:r>
                            <a:rPr lang="en-US" altLang="zh-CN" sz="2000" i="1">
                              <a:latin typeface="Cambria Math" panose="02040503050406030204" pitchFamily="18" charset="0"/>
                              <a:cs typeface="Arial" panose="020B0604020202020204" pitchFamily="34" charset="0"/>
                            </a:rPr>
                            <m:t>𝑟</m:t>
                          </m:r>
                        </m:e>
                        <m:sub>
                          <m:r>
                            <a:rPr lang="en-US" altLang="zh-CN" sz="2000" i="1">
                              <a:latin typeface="Cambria Math" panose="02040503050406030204" pitchFamily="18" charset="0"/>
                              <a:cs typeface="Arial" panose="020B0604020202020204" pitchFamily="34" charset="0"/>
                            </a:rPr>
                            <m:t>2</m:t>
                          </m:r>
                        </m:sub>
                      </m:sSub>
                    </m:oMath>
                  </a14:m>
                  <a:r>
                    <a:rPr lang="en-US" altLang="zh-CN" sz="2000" dirty="0">
                      <a:latin typeface="Arial" panose="020B0604020202020204" pitchFamily="34" charset="0"/>
                      <a:cs typeface="Arial" panose="020B0604020202020204" pitchFamily="34" charset="0"/>
                    </a:rPr>
                    <a:t> + 1;</a:t>
                  </a:r>
                  <a:endParaRPr lang="zh-CN" altLang="en-US" sz="2000" dirty="0">
                    <a:latin typeface="Arial" panose="020B0604020202020204" pitchFamily="34" charset="0"/>
                    <a:cs typeface="Arial" panose="020B0604020202020204" pitchFamily="34"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2491776" y="4853762"/>
                  <a:ext cx="1319720" cy="400110"/>
                </a:xfrm>
                <a:prstGeom prst="rect">
                  <a:avLst/>
                </a:prstGeom>
                <a:blipFill>
                  <a:blip r:embed="rId7"/>
                  <a:stretch>
                    <a:fillRect l="-4608" t="-6061" r="-4147" b="-27273"/>
                  </a:stretch>
                </a:blipFill>
              </p:spPr>
              <p:txBody>
                <a:bodyPr/>
                <a:lstStyle/>
                <a:p>
                  <a:r>
                    <a:rPr lang="zh-CN" altLang="en-US">
                      <a:noFill/>
                    </a:rPr>
                    <a:t> </a:t>
                  </a:r>
                </a:p>
              </p:txBody>
            </p:sp>
          </mc:Fallback>
        </mc:AlternateContent>
        <p:cxnSp>
          <p:nvCxnSpPr>
            <p:cNvPr id="13" name="直接连接符 12"/>
            <p:cNvCxnSpPr/>
            <p:nvPr/>
          </p:nvCxnSpPr>
          <p:spPr>
            <a:xfrm>
              <a:off x="4165597" y="2170541"/>
              <a:ext cx="0" cy="324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239339" y="2170541"/>
              <a:ext cx="0" cy="324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509552" y="3511148"/>
              <a:ext cx="439544" cy="461665"/>
            </a:xfrm>
            <a:prstGeom prst="rect">
              <a:avLst/>
            </a:prstGeom>
          </p:spPr>
          <p:txBody>
            <a:bodyPr wrap="none">
              <a:spAutoFit/>
            </a:bodyPr>
            <a:lstStyle/>
            <a:p>
              <a:r>
                <a:rPr lang="en-US" altLang="zh-CN" sz="2400" dirty="0" smtClean="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grpSp>
      <p:sp>
        <p:nvSpPr>
          <p:cNvPr id="18" name="椭圆 17"/>
          <p:cNvSpPr/>
          <p:nvPr/>
        </p:nvSpPr>
        <p:spPr>
          <a:xfrm>
            <a:off x="2005917" y="2090375"/>
            <a:ext cx="132080" cy="132080"/>
          </a:xfrm>
          <a:prstGeom prst="ellipse">
            <a:avLst/>
          </a:prstGeom>
          <a:solidFill>
            <a:schemeClr val="accent1">
              <a:lumMod val="60000"/>
              <a:lumOff val="40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009663" y="2573426"/>
            <a:ext cx="132080" cy="132080"/>
          </a:xfrm>
          <a:prstGeom prst="ellipse">
            <a:avLst/>
          </a:prstGeom>
          <a:solidFill>
            <a:schemeClr val="accent1">
              <a:lumMod val="60000"/>
              <a:lumOff val="40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999918" y="3068489"/>
            <a:ext cx="132080" cy="132080"/>
          </a:xfrm>
          <a:prstGeom prst="ellipse">
            <a:avLst/>
          </a:prstGeom>
          <a:solidFill>
            <a:schemeClr val="accent1">
              <a:lumMod val="60000"/>
              <a:lumOff val="40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003770" y="3624523"/>
            <a:ext cx="132080" cy="132080"/>
          </a:xfrm>
          <a:prstGeom prst="ellipse">
            <a:avLst/>
          </a:prstGeom>
          <a:solidFill>
            <a:schemeClr val="accent1">
              <a:lumMod val="60000"/>
              <a:lumOff val="40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999918" y="4096721"/>
            <a:ext cx="132080" cy="132080"/>
          </a:xfrm>
          <a:prstGeom prst="ellipse">
            <a:avLst/>
          </a:prstGeom>
          <a:solidFill>
            <a:schemeClr val="accent1">
              <a:lumMod val="60000"/>
              <a:lumOff val="40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2009663" y="4653258"/>
            <a:ext cx="132080" cy="132080"/>
          </a:xfrm>
          <a:prstGeom prst="ellipse">
            <a:avLst/>
          </a:prstGeom>
          <a:solidFill>
            <a:schemeClr val="accent1">
              <a:lumMod val="60000"/>
              <a:lumOff val="40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007413" y="5218686"/>
            <a:ext cx="132080" cy="132080"/>
          </a:xfrm>
          <a:prstGeom prst="ellipse">
            <a:avLst/>
          </a:prstGeom>
          <a:solidFill>
            <a:schemeClr val="accent1">
              <a:lumMod val="60000"/>
              <a:lumOff val="40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955835" y="5637380"/>
            <a:ext cx="4409267" cy="461665"/>
          </a:xfrm>
          <a:prstGeom prst="rect">
            <a:avLst/>
          </a:prstGeom>
          <a:solidFill>
            <a:srgbClr val="FFFF99"/>
          </a:solidFill>
        </p:spPr>
        <p:txBody>
          <a:bodyPr wrap="square">
            <a:spAutoFit/>
          </a:bodyPr>
          <a:lstStyle/>
          <a:p>
            <a:r>
              <a:rPr lang="en-US" altLang="zh-CN" sz="2400" dirty="0" smtClean="0">
                <a:solidFill>
                  <a:srgbClr val="0000FF"/>
                </a:solidFill>
                <a:latin typeface="Calibri" panose="020F0502020204030204" pitchFamily="34" charset="0"/>
                <a:cs typeface="Calibri" panose="020F0502020204030204" pitchFamily="34" charset="0"/>
              </a:rPr>
              <a:t>PS: thread can switch at </a:t>
            </a:r>
            <a:r>
              <a:rPr lang="en-US" altLang="zh-CN" sz="2400" b="1" dirty="0" smtClean="0">
                <a:solidFill>
                  <a:srgbClr val="0000FF"/>
                </a:solidFill>
                <a:latin typeface="Calibri" panose="020F0502020204030204" pitchFamily="34" charset="0"/>
                <a:cs typeface="Calibri" panose="020F0502020204030204" pitchFamily="34" charset="0"/>
              </a:rPr>
              <a:t>any</a:t>
            </a:r>
            <a:r>
              <a:rPr lang="en-US" altLang="zh-CN" sz="2400" dirty="0" smtClean="0">
                <a:solidFill>
                  <a:srgbClr val="0000FF"/>
                </a:solidFill>
                <a:latin typeface="Calibri" panose="020F0502020204030204" pitchFamily="34" charset="0"/>
                <a:cs typeface="Calibri" panose="020F0502020204030204" pitchFamily="34" charset="0"/>
              </a:rPr>
              <a:t> point</a:t>
            </a:r>
            <a:endParaRPr lang="zh-CN" altLang="en-US" sz="2400" dirty="0" smtClean="0">
              <a:solidFill>
                <a:srgbClr val="0000FF"/>
              </a:solidFill>
              <a:latin typeface="Calibri" panose="020F0502020204030204" pitchFamily="34" charset="0"/>
              <a:cs typeface="Calibri" panose="020F0502020204030204" pitchFamily="34" charset="0"/>
            </a:endParaRPr>
          </a:p>
        </p:txBody>
      </p:sp>
      <p:grpSp>
        <p:nvGrpSpPr>
          <p:cNvPr id="26" name="组合 25"/>
          <p:cNvGrpSpPr/>
          <p:nvPr/>
        </p:nvGrpSpPr>
        <p:grpSpPr>
          <a:xfrm>
            <a:off x="7191018" y="2084670"/>
            <a:ext cx="2489358" cy="3245542"/>
            <a:chOff x="2459738" y="2170541"/>
            <a:chExt cx="2489358" cy="3245542"/>
          </a:xfrm>
        </p:grpSpPr>
        <mc:AlternateContent xmlns:mc="http://schemas.openxmlformats.org/markup-compatibility/2006" xmlns:a14="http://schemas.microsoft.com/office/drawing/2010/main">
          <mc:Choice Requires="a14">
            <p:sp>
              <p:nvSpPr>
                <p:cNvPr id="27" name="矩形 26"/>
                <p:cNvSpPr/>
                <p:nvPr/>
              </p:nvSpPr>
              <p:spPr>
                <a:xfrm>
                  <a:off x="2459738" y="2235264"/>
                  <a:ext cx="1398844" cy="400110"/>
                </a:xfrm>
                <a:prstGeom prst="rect">
                  <a:avLst/>
                </a:prstGeom>
              </p:spPr>
              <p:txBody>
                <a:bodyPr wrap="none">
                  <a:spAutoFit/>
                </a:bodyPr>
                <a:lstStyle/>
                <a:p>
                  <a14:m>
                    <m:oMath xmlns:m="http://schemas.openxmlformats.org/officeDocument/2006/math">
                      <m:sSub>
                        <m:sSubPr>
                          <m:ctrlPr>
                            <a:rPr lang="en-US" altLang="zh-CN" sz="2000" i="1">
                              <a:latin typeface="Cambria Math" panose="02040503050406030204" pitchFamily="18" charset="0"/>
                              <a:cs typeface="Arial" panose="020B0604020202020204" pitchFamily="34" charset="0"/>
                            </a:rPr>
                          </m:ctrlPr>
                        </m:sSubPr>
                        <m:e>
                          <m:r>
                            <a:rPr lang="en-US" altLang="zh-CN" sz="2000" i="1">
                              <a:latin typeface="Cambria Math" panose="02040503050406030204" pitchFamily="18" charset="0"/>
                              <a:cs typeface="Arial" panose="020B0604020202020204" pitchFamily="34" charset="0"/>
                            </a:rPr>
                            <m:t>𝑟</m:t>
                          </m:r>
                        </m:e>
                        <m:sub>
                          <m:r>
                            <a:rPr lang="en-US" altLang="zh-CN" sz="2000" i="1">
                              <a:latin typeface="Cambria Math" panose="02040503050406030204" pitchFamily="18" charset="0"/>
                              <a:cs typeface="Arial" panose="020B0604020202020204" pitchFamily="34" charset="0"/>
                            </a:rPr>
                            <m:t>1</m:t>
                          </m:r>
                        </m:sub>
                      </m:sSub>
                    </m:oMath>
                  </a14:m>
                  <a:r>
                    <a:rPr lang="en-US" altLang="zh-CN" sz="2000" dirty="0">
                      <a:latin typeface="Arial" panose="020B0604020202020204" pitchFamily="34" charset="0"/>
                      <a:cs typeface="Arial" panose="020B0604020202020204" pitchFamily="34" charset="0"/>
                    </a:rPr>
                    <a:t> = </a:t>
                  </a:r>
                  <a14:m>
                    <m:oMath xmlns:m="http://schemas.openxmlformats.org/officeDocument/2006/math">
                      <m:sSub>
                        <m:sSubPr>
                          <m:ctrlPr>
                            <a:rPr lang="en-US" altLang="zh-CN" sz="2000" i="1" smtClean="0">
                              <a:latin typeface="Cambria Math" panose="02040503050406030204" pitchFamily="18" charset="0"/>
                              <a:cs typeface="Arial" panose="020B0604020202020204" pitchFamily="34" charset="0"/>
                            </a:rPr>
                          </m:ctrlPr>
                        </m:sSubPr>
                        <m:e>
                          <m:r>
                            <a:rPr lang="en-US" altLang="zh-CN" sz="2000" i="1">
                              <a:latin typeface="Cambria Math" panose="02040503050406030204" pitchFamily="18" charset="0"/>
                              <a:cs typeface="Arial" panose="020B0604020202020204" pitchFamily="34" charset="0"/>
                            </a:rPr>
                            <m:t>𝑟</m:t>
                          </m:r>
                        </m:e>
                        <m:sub>
                          <m:r>
                            <a:rPr lang="en-US" altLang="zh-CN" sz="2000" i="1">
                              <a:latin typeface="Cambria Math" panose="02040503050406030204" pitchFamily="18" charset="0"/>
                              <a:cs typeface="Arial" panose="020B0604020202020204" pitchFamily="34" charset="0"/>
                            </a:rPr>
                            <m:t>2</m:t>
                          </m:r>
                        </m:sub>
                      </m:sSub>
                    </m:oMath>
                  </a14:m>
                  <a:r>
                    <a:rPr lang="en-US" altLang="zh-CN" sz="2000" dirty="0" smtClean="0">
                      <a:latin typeface="Arial" panose="020B0604020202020204" pitchFamily="34" charset="0"/>
                      <a:cs typeface="Arial" panose="020B0604020202020204" pitchFamily="34" charset="0"/>
                    </a:rPr>
                    <a:t> + 3;</a:t>
                  </a:r>
                  <a:endParaRPr lang="zh-CN" altLang="en-US" sz="2000" dirty="0">
                    <a:latin typeface="Arial" panose="020B0604020202020204" pitchFamily="34" charset="0"/>
                    <a:cs typeface="Arial" panose="020B0604020202020204" pitchFamily="34" charset="0"/>
                  </a:endParaRPr>
                </a:p>
              </p:txBody>
            </p:sp>
          </mc:Choice>
          <mc:Fallback xmlns="">
            <p:sp>
              <p:nvSpPr>
                <p:cNvPr id="43" name="矩形 42"/>
                <p:cNvSpPr>
                  <a:spLocks noRot="1" noChangeAspect="1" noMove="1" noResize="1" noEditPoints="1" noAdjustHandles="1" noChangeArrowheads="1" noChangeShapeType="1" noTextEdit="1"/>
                </p:cNvSpPr>
                <p:nvPr/>
              </p:nvSpPr>
              <p:spPr>
                <a:xfrm>
                  <a:off x="2459738" y="2235264"/>
                  <a:ext cx="1398844" cy="400110"/>
                </a:xfrm>
                <a:prstGeom prst="rect">
                  <a:avLst/>
                </a:prstGeom>
                <a:blipFill>
                  <a:blip r:embed="rId8"/>
                  <a:stretch>
                    <a:fillRect t="-6061" r="-3930" b="-27273"/>
                  </a:stretch>
                </a:blipFill>
              </p:spPr>
              <p:txBody>
                <a:bodyPr/>
                <a:lstStyle/>
                <a:p>
                  <a:r>
                    <a:rPr lang="zh-CN" altLang="en-US">
                      <a:noFill/>
                    </a:rPr>
                    <a:t> </a:t>
                  </a:r>
                </a:p>
              </p:txBody>
            </p:sp>
          </mc:Fallback>
        </mc:AlternateContent>
        <p:sp>
          <p:nvSpPr>
            <p:cNvPr id="28" name="矩形 27"/>
            <p:cNvSpPr/>
            <p:nvPr/>
          </p:nvSpPr>
          <p:spPr>
            <a:xfrm>
              <a:off x="2494843" y="2742136"/>
              <a:ext cx="816249" cy="400110"/>
            </a:xfrm>
            <a:prstGeom prst="rect">
              <a:avLst/>
            </a:prstGeom>
          </p:spPr>
          <p:txBody>
            <a:bodyPr wrap="none">
              <a:spAutoFit/>
            </a:bodyPr>
            <a:lstStyle/>
            <a:p>
              <a:r>
                <a:rPr lang="en-US" altLang="zh-CN" sz="2000" dirty="0">
                  <a:latin typeface="Arial" panose="020B0604020202020204" pitchFamily="34" charset="0"/>
                  <a:cs typeface="Arial" panose="020B0604020202020204" pitchFamily="34" charset="0"/>
                </a:rPr>
                <a:t>x = 3;</a:t>
              </a:r>
              <a:endParaRPr lang="zh-CN" altLang="en-US" sz="2000" dirty="0">
                <a:latin typeface="Arial" panose="020B0604020202020204" pitchFamily="34" charset="0"/>
                <a:cs typeface="Arial" panose="020B0604020202020204" pitchFamily="34" charset="0"/>
              </a:endParaRPr>
            </a:p>
          </p:txBody>
        </p:sp>
        <p:grpSp>
          <p:nvGrpSpPr>
            <p:cNvPr id="29" name="组合 28"/>
            <p:cNvGrpSpPr/>
            <p:nvPr/>
          </p:nvGrpSpPr>
          <p:grpSpPr>
            <a:xfrm>
              <a:off x="2491776" y="3249008"/>
              <a:ext cx="957313" cy="422497"/>
              <a:chOff x="2965895" y="3646173"/>
              <a:chExt cx="957313" cy="422497"/>
            </a:xfrm>
          </p:grpSpPr>
          <p:sp>
            <p:nvSpPr>
              <p:cNvPr id="36" name="矩形 35"/>
              <p:cNvSpPr/>
              <p:nvPr/>
            </p:nvSpPr>
            <p:spPr>
              <a:xfrm>
                <a:off x="2965895" y="3646173"/>
                <a:ext cx="957313" cy="400110"/>
              </a:xfrm>
              <a:prstGeom prst="rect">
                <a:avLst/>
              </a:prstGeom>
            </p:spPr>
            <p:txBody>
              <a:bodyPr wrap="none">
                <a:spAutoFit/>
              </a:bodyPr>
              <a:lstStyle/>
              <a:p>
                <a:r>
                  <a:rPr lang="en-US" altLang="zh-CN" sz="2000" dirty="0">
                    <a:latin typeface="Arial" panose="020B0604020202020204" pitchFamily="34" charset="0"/>
                    <a:cs typeface="Arial" panose="020B0604020202020204" pitchFamily="34" charset="0"/>
                  </a:rPr>
                  <a:t>y   = 3;</a:t>
                </a:r>
                <a:endParaRPr lang="zh-CN" altLang="en-US" sz="2000" dirty="0">
                  <a:latin typeface="Arial" panose="020B0604020202020204" pitchFamily="34" charset="0"/>
                  <a:cs typeface="Arial" panose="020B0604020202020204" pitchFamily="34" charset="0"/>
                </a:endParaRPr>
              </a:p>
            </p:txBody>
          </p:sp>
          <p:sp>
            <p:nvSpPr>
              <p:cNvPr id="37" name="文本框 36"/>
              <p:cNvSpPr txBox="1"/>
              <p:nvPr/>
            </p:nvSpPr>
            <p:spPr>
              <a:xfrm>
                <a:off x="3068037" y="3730116"/>
                <a:ext cx="421747" cy="338554"/>
              </a:xfrm>
              <a:prstGeom prst="rect">
                <a:avLst/>
              </a:prstGeom>
              <a:noFill/>
            </p:spPr>
            <p:txBody>
              <a:bodyPr wrap="square" rtlCol="0">
                <a:spAutoFit/>
              </a:bodyPr>
              <a:lstStyle/>
              <a:p>
                <a:r>
                  <a:rPr lang="en-US" altLang="zh-CN" sz="1400" b="1" dirty="0" err="1" smtClean="0">
                    <a:solidFill>
                      <a:srgbClr val="FF0000"/>
                    </a:solidFill>
                  </a:rPr>
                  <a:t>rlx</a:t>
                </a:r>
                <a:r>
                  <a:rPr lang="en-US" altLang="zh-CN" sz="1600" b="1" dirty="0" smtClean="0">
                    <a:solidFill>
                      <a:srgbClr val="FF0000"/>
                    </a:solidFill>
                  </a:rPr>
                  <a:t> </a:t>
                </a:r>
                <a:endParaRPr lang="zh-CN" altLang="en-US" sz="1600" b="1" dirty="0">
                  <a:solidFill>
                    <a:srgbClr val="FF0000"/>
                  </a:solidFill>
                </a:endParaRPr>
              </a:p>
            </p:txBody>
          </p:sp>
        </p:grpSp>
        <mc:AlternateContent xmlns:mc="http://schemas.openxmlformats.org/markup-compatibility/2006" xmlns:a14="http://schemas.microsoft.com/office/drawing/2010/main">
          <mc:Choice Requires="a14">
            <p:sp>
              <p:nvSpPr>
                <p:cNvPr id="30" name="矩形 29"/>
                <p:cNvSpPr/>
                <p:nvPr/>
              </p:nvSpPr>
              <p:spPr>
                <a:xfrm>
                  <a:off x="2492845" y="3772758"/>
                  <a:ext cx="886909" cy="400110"/>
                </a:xfrm>
                <a:prstGeom prst="rect">
                  <a:avLst/>
                </a:prstGeom>
              </p:spPr>
              <p:txBody>
                <a:bodyPr wrap="none">
                  <a:spAutoFit/>
                </a:bodyPr>
                <a:lstStyle/>
                <a:p>
                  <a14:m>
                    <m:oMath xmlns:m="http://schemas.openxmlformats.org/officeDocument/2006/math">
                      <m:sSub>
                        <m:sSubPr>
                          <m:ctrlPr>
                            <a:rPr lang="en-US" altLang="zh-CN" sz="200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𝑟</m:t>
                          </m:r>
                        </m:e>
                        <m:sub>
                          <m:r>
                            <a:rPr lang="en-US" altLang="zh-CN" sz="2000" b="0" i="1" smtClean="0">
                              <a:latin typeface="Cambria Math" panose="02040503050406030204" pitchFamily="18" charset="0"/>
                              <a:cs typeface="Arial" panose="020B0604020202020204" pitchFamily="34" charset="0"/>
                            </a:rPr>
                            <m:t>2</m:t>
                          </m:r>
                        </m:sub>
                      </m:sSub>
                    </m:oMath>
                  </a14:m>
                  <a:r>
                    <a:rPr lang="en-US" altLang="zh-CN" sz="2000" dirty="0" smtClean="0">
                      <a:latin typeface="Arial" panose="020B0604020202020204" pitchFamily="34" charset="0"/>
                      <a:cs typeface="Arial" panose="020B0604020202020204" pitchFamily="34" charset="0"/>
                    </a:rPr>
                    <a:t> = x;</a:t>
                  </a:r>
                  <a:endParaRPr lang="zh-CN" altLang="en-US" sz="2000" dirty="0">
                    <a:latin typeface="Arial" panose="020B0604020202020204" pitchFamily="34" charset="0"/>
                    <a:cs typeface="Arial" panose="020B0604020202020204" pitchFamily="34" charset="0"/>
                  </a:endParaRPr>
                </a:p>
              </p:txBody>
            </p:sp>
          </mc:Choice>
          <mc:Fallback xmlns="">
            <p:sp>
              <p:nvSpPr>
                <p:cNvPr id="46" name="矩形 45"/>
                <p:cNvSpPr>
                  <a:spLocks noRot="1" noChangeAspect="1" noMove="1" noResize="1" noEditPoints="1" noAdjustHandles="1" noChangeArrowheads="1" noChangeShapeType="1" noTextEdit="1"/>
                </p:cNvSpPr>
                <p:nvPr/>
              </p:nvSpPr>
              <p:spPr>
                <a:xfrm>
                  <a:off x="2492845" y="3772758"/>
                  <a:ext cx="886909" cy="400110"/>
                </a:xfrm>
                <a:prstGeom prst="rect">
                  <a:avLst/>
                </a:prstGeom>
                <a:blipFill>
                  <a:blip r:embed="rId9"/>
                  <a:stretch>
                    <a:fillRect t="-7692" r="-7534" b="-2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2464893" y="4283357"/>
                  <a:ext cx="1136978" cy="400110"/>
                </a:xfrm>
                <a:prstGeom prst="rect">
                  <a:avLst/>
                </a:prstGeom>
              </p:spPr>
              <p:txBody>
                <a:bodyPr wrap="none">
                  <a:spAutoFit/>
                </a:bodyPr>
                <a:lstStyle/>
                <a:p>
                  <a:r>
                    <a:rPr lang="en-US" altLang="zh-CN" sz="2000" dirty="0">
                      <a:latin typeface="Arial" panose="020B0604020202020204" pitchFamily="34" charset="0"/>
                      <a:cs typeface="Arial" panose="020B0604020202020204" pitchFamily="34" charset="0"/>
                    </a:rPr>
                    <a:t>print(</a:t>
                  </a:r>
                  <a14:m>
                    <m:oMath xmlns:m="http://schemas.openxmlformats.org/officeDocument/2006/math">
                      <m:sSub>
                        <m:sSubPr>
                          <m:ctrlPr>
                            <a:rPr lang="en-US" altLang="zh-CN" sz="2000" i="1">
                              <a:latin typeface="Cambria Math" panose="02040503050406030204" pitchFamily="18" charset="0"/>
                              <a:cs typeface="Arial" panose="020B0604020202020204" pitchFamily="34" charset="0"/>
                            </a:rPr>
                          </m:ctrlPr>
                        </m:sSubPr>
                        <m:e>
                          <m:r>
                            <a:rPr lang="en-US" altLang="zh-CN" sz="2000" i="1">
                              <a:latin typeface="Cambria Math" panose="02040503050406030204" pitchFamily="18" charset="0"/>
                              <a:cs typeface="Arial" panose="020B0604020202020204" pitchFamily="34" charset="0"/>
                            </a:rPr>
                            <m:t>𝑟</m:t>
                          </m:r>
                        </m:e>
                        <m:sub>
                          <m:r>
                            <a:rPr lang="en-US" altLang="zh-CN" sz="2000" i="1">
                              <a:latin typeface="Cambria Math" panose="02040503050406030204" pitchFamily="18" charset="0"/>
                              <a:cs typeface="Arial" panose="020B0604020202020204" pitchFamily="34" charset="0"/>
                            </a:rPr>
                            <m:t>2</m:t>
                          </m:r>
                        </m:sub>
                      </m:sSub>
                    </m:oMath>
                  </a14:m>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Choice>
          <mc:Fallback xmlns="">
            <p:sp>
              <p:nvSpPr>
                <p:cNvPr id="47" name="矩形 46"/>
                <p:cNvSpPr>
                  <a:spLocks noRot="1" noChangeAspect="1" noMove="1" noResize="1" noEditPoints="1" noAdjustHandles="1" noChangeArrowheads="1" noChangeShapeType="1" noTextEdit="1"/>
                </p:cNvSpPr>
                <p:nvPr/>
              </p:nvSpPr>
              <p:spPr>
                <a:xfrm>
                  <a:off x="2464893" y="4283357"/>
                  <a:ext cx="1136978" cy="400110"/>
                </a:xfrm>
                <a:prstGeom prst="rect">
                  <a:avLst/>
                </a:prstGeom>
                <a:blipFill>
                  <a:blip r:embed="rId10"/>
                  <a:stretch>
                    <a:fillRect l="-5914" t="-6061" r="-5914"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2491776" y="4853762"/>
                  <a:ext cx="1319720" cy="400110"/>
                </a:xfrm>
                <a:prstGeom prst="rect">
                  <a:avLst/>
                </a:prstGeom>
              </p:spPr>
              <p:txBody>
                <a:bodyPr wrap="none">
                  <a:spAutoFit/>
                </a:bodyPr>
                <a:lstStyle/>
                <a:p>
                  <a:r>
                    <a:rPr lang="en-US" altLang="zh-CN" sz="2000" dirty="0">
                      <a:latin typeface="Arial" panose="020B0604020202020204" pitchFamily="34" charset="0"/>
                      <a:cs typeface="Arial" panose="020B0604020202020204" pitchFamily="34" charset="0"/>
                    </a:rPr>
                    <a:t>x = </a:t>
                  </a:r>
                  <a14:m>
                    <m:oMath xmlns:m="http://schemas.openxmlformats.org/officeDocument/2006/math">
                      <m:sSub>
                        <m:sSubPr>
                          <m:ctrlPr>
                            <a:rPr lang="en-US" altLang="zh-CN" sz="2000" i="1">
                              <a:latin typeface="Cambria Math" panose="02040503050406030204" pitchFamily="18" charset="0"/>
                              <a:cs typeface="Arial" panose="020B0604020202020204" pitchFamily="34" charset="0"/>
                            </a:rPr>
                          </m:ctrlPr>
                        </m:sSubPr>
                        <m:e>
                          <m:r>
                            <a:rPr lang="en-US" altLang="zh-CN" sz="2000" i="1">
                              <a:latin typeface="Cambria Math" panose="02040503050406030204" pitchFamily="18" charset="0"/>
                              <a:cs typeface="Arial" panose="020B0604020202020204" pitchFamily="34" charset="0"/>
                            </a:rPr>
                            <m:t>𝑟</m:t>
                          </m:r>
                        </m:e>
                        <m:sub>
                          <m:r>
                            <a:rPr lang="en-US" altLang="zh-CN" sz="2000" i="1">
                              <a:latin typeface="Cambria Math" panose="02040503050406030204" pitchFamily="18" charset="0"/>
                              <a:cs typeface="Arial" panose="020B0604020202020204" pitchFamily="34" charset="0"/>
                            </a:rPr>
                            <m:t>2</m:t>
                          </m:r>
                        </m:sub>
                      </m:sSub>
                    </m:oMath>
                  </a14:m>
                  <a:r>
                    <a:rPr lang="en-US" altLang="zh-CN" sz="2000" dirty="0">
                      <a:latin typeface="Arial" panose="020B0604020202020204" pitchFamily="34" charset="0"/>
                      <a:cs typeface="Arial" panose="020B0604020202020204" pitchFamily="34" charset="0"/>
                    </a:rPr>
                    <a:t> + 1;</a:t>
                  </a:r>
                  <a:endParaRPr lang="zh-CN" altLang="en-US" sz="2000" dirty="0">
                    <a:latin typeface="Arial" panose="020B0604020202020204" pitchFamily="34" charset="0"/>
                    <a:cs typeface="Arial" panose="020B0604020202020204" pitchFamily="34" charset="0"/>
                  </a:endParaRPr>
                </a:p>
              </p:txBody>
            </p:sp>
          </mc:Choice>
          <mc:Fallback xmlns="">
            <p:sp>
              <p:nvSpPr>
                <p:cNvPr id="48" name="矩形 47"/>
                <p:cNvSpPr>
                  <a:spLocks noRot="1" noChangeAspect="1" noMove="1" noResize="1" noEditPoints="1" noAdjustHandles="1" noChangeArrowheads="1" noChangeShapeType="1" noTextEdit="1"/>
                </p:cNvSpPr>
                <p:nvPr/>
              </p:nvSpPr>
              <p:spPr>
                <a:xfrm>
                  <a:off x="2491776" y="4853762"/>
                  <a:ext cx="1319720" cy="400110"/>
                </a:xfrm>
                <a:prstGeom prst="rect">
                  <a:avLst/>
                </a:prstGeom>
                <a:blipFill>
                  <a:blip r:embed="rId11"/>
                  <a:stretch>
                    <a:fillRect l="-4608" t="-7692" r="-4147" b="-29231"/>
                  </a:stretch>
                </a:blipFill>
              </p:spPr>
              <p:txBody>
                <a:bodyPr/>
                <a:lstStyle/>
                <a:p>
                  <a:r>
                    <a:rPr lang="zh-CN" altLang="en-US">
                      <a:noFill/>
                    </a:rPr>
                    <a:t> </a:t>
                  </a:r>
                </a:p>
              </p:txBody>
            </p:sp>
          </mc:Fallback>
        </mc:AlternateContent>
        <p:cxnSp>
          <p:nvCxnSpPr>
            <p:cNvPr id="33" name="直接连接符 32"/>
            <p:cNvCxnSpPr/>
            <p:nvPr/>
          </p:nvCxnSpPr>
          <p:spPr>
            <a:xfrm>
              <a:off x="4165597" y="2170541"/>
              <a:ext cx="0" cy="324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39339" y="2170541"/>
              <a:ext cx="0" cy="32455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509552" y="3511148"/>
              <a:ext cx="439544" cy="461665"/>
            </a:xfrm>
            <a:prstGeom prst="rect">
              <a:avLst/>
            </a:prstGeom>
          </p:spPr>
          <p:txBody>
            <a:bodyPr wrap="none">
              <a:spAutoFit/>
            </a:bodyPr>
            <a:lstStyle/>
            <a:p>
              <a:r>
                <a:rPr lang="en-US" altLang="zh-CN" sz="2400" dirty="0" smtClean="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grpSp>
      <p:sp>
        <p:nvSpPr>
          <p:cNvPr id="38" name="椭圆 37"/>
          <p:cNvSpPr/>
          <p:nvPr/>
        </p:nvSpPr>
        <p:spPr>
          <a:xfrm>
            <a:off x="7539350" y="3603969"/>
            <a:ext cx="132080" cy="132080"/>
          </a:xfrm>
          <a:prstGeom prst="ellipse">
            <a:avLst/>
          </a:prstGeom>
          <a:solidFill>
            <a:schemeClr val="accent2">
              <a:lumMod val="60000"/>
              <a:lumOff val="4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7545243" y="4632704"/>
            <a:ext cx="132080" cy="132080"/>
          </a:xfrm>
          <a:prstGeom prst="ellipse">
            <a:avLst/>
          </a:prstGeom>
          <a:solidFill>
            <a:schemeClr val="accent2">
              <a:lumMod val="60000"/>
              <a:lumOff val="4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990253" y="5635094"/>
            <a:ext cx="5822302" cy="461665"/>
          </a:xfrm>
          <a:prstGeom prst="rect">
            <a:avLst/>
          </a:prstGeom>
          <a:solidFill>
            <a:srgbClr val="FFFF99"/>
          </a:solidFill>
        </p:spPr>
        <p:txBody>
          <a:bodyPr wrap="square">
            <a:spAutoFit/>
          </a:bodyPr>
          <a:lstStyle/>
          <a:p>
            <a:r>
              <a:rPr lang="en-US" altLang="zh-CN" sz="2400" dirty="0" smtClean="0">
                <a:solidFill>
                  <a:srgbClr val="C00000"/>
                </a:solidFill>
                <a:latin typeface="Calibri" panose="020F0502020204030204" pitchFamily="34" charset="0"/>
                <a:cs typeface="Calibri" panose="020F0502020204030204" pitchFamily="34" charset="0"/>
              </a:rPr>
              <a:t>NP-PS: thread switches at </a:t>
            </a:r>
            <a:r>
              <a:rPr lang="en-US" altLang="zh-CN" sz="2400" b="1" dirty="0" smtClean="0">
                <a:solidFill>
                  <a:srgbClr val="C00000"/>
                </a:solidFill>
                <a:latin typeface="Calibri" panose="020F0502020204030204" pitchFamily="34" charset="0"/>
                <a:cs typeface="Calibri" panose="020F0502020204030204" pitchFamily="34" charset="0"/>
              </a:rPr>
              <a:t>specific</a:t>
            </a:r>
            <a:r>
              <a:rPr lang="en-US" altLang="zh-CN" sz="2400" dirty="0" smtClean="0">
                <a:solidFill>
                  <a:srgbClr val="C00000"/>
                </a:solidFill>
                <a:latin typeface="Calibri" panose="020F0502020204030204" pitchFamily="34" charset="0"/>
                <a:cs typeface="Calibri" panose="020F0502020204030204" pitchFamily="34" charset="0"/>
              </a:rPr>
              <a:t> points only</a:t>
            </a:r>
            <a:endParaRPr lang="zh-CN" altLang="en-US" sz="2400" dirty="0" smtClean="0">
              <a:solidFill>
                <a:srgbClr val="C00000"/>
              </a:solidFill>
              <a:latin typeface="Calibri" panose="020F0502020204030204" pitchFamily="34" charset="0"/>
              <a:cs typeface="Calibri" panose="020F0502020204030204" pitchFamily="34" charset="0"/>
            </a:endParaRPr>
          </a:p>
        </p:txBody>
      </p:sp>
      <p:grpSp>
        <p:nvGrpSpPr>
          <p:cNvPr id="41" name="组合 40"/>
          <p:cNvGrpSpPr/>
          <p:nvPr/>
        </p:nvGrpSpPr>
        <p:grpSpPr>
          <a:xfrm>
            <a:off x="4908643" y="2834956"/>
            <a:ext cx="2036582" cy="789567"/>
            <a:chOff x="5677986" y="4971462"/>
            <a:chExt cx="2194902" cy="854800"/>
          </a:xfrm>
          <a:solidFill>
            <a:srgbClr val="FFFF99"/>
          </a:solidFill>
        </p:grpSpPr>
        <p:sp>
          <p:nvSpPr>
            <p:cNvPr id="42" name="圆角矩形标注 41"/>
            <p:cNvSpPr/>
            <p:nvPr/>
          </p:nvSpPr>
          <p:spPr>
            <a:xfrm>
              <a:off x="5677986" y="4971462"/>
              <a:ext cx="2155086" cy="854800"/>
            </a:xfrm>
            <a:prstGeom prst="wedgeRoundRectCallout">
              <a:avLst>
                <a:gd name="adj1" fmla="val 76936"/>
                <a:gd name="adj2" fmla="val 50866"/>
                <a:gd name="adj3" fmla="val 16667"/>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757461" y="4992915"/>
              <a:ext cx="2115427" cy="766371"/>
            </a:xfrm>
            <a:prstGeom prst="rect">
              <a:avLst/>
            </a:prstGeom>
            <a:noFill/>
            <a:ln>
              <a:noFill/>
            </a:ln>
          </p:spPr>
          <p:txBody>
            <a:bodyPr wrap="square">
              <a:spAutoFit/>
            </a:bodyPr>
            <a:lstStyle/>
            <a:p>
              <a:r>
                <a:rPr lang="en-US" altLang="zh-CN" sz="2000" dirty="0" smtClean="0">
                  <a:latin typeface="Calibri" panose="020F0502020204030204" pitchFamily="34" charset="0"/>
                  <a:cs typeface="Calibri" panose="020F0502020204030204" pitchFamily="34" charset="0"/>
                </a:rPr>
                <a:t>After executing </a:t>
              </a:r>
            </a:p>
            <a:p>
              <a:r>
                <a:rPr lang="en-US" altLang="zh-CN" sz="2000" dirty="0" smtClean="0">
                  <a:latin typeface="Calibri" panose="020F0502020204030204" pitchFamily="34" charset="0"/>
                  <a:cs typeface="Calibri" panose="020F0502020204030204" pitchFamily="34" charset="0"/>
                </a:rPr>
                <a:t>atomic primitive</a:t>
              </a:r>
              <a:endParaRPr lang="zh-CN" altLang="en-US" sz="2000" dirty="0">
                <a:solidFill>
                  <a:schemeClr val="tx1"/>
                </a:solidFill>
                <a:latin typeface="Calibri" panose="020F0502020204030204" pitchFamily="34" charset="0"/>
                <a:cs typeface="Calibri" panose="020F0502020204030204" pitchFamily="34" charset="0"/>
              </a:endParaRPr>
            </a:p>
          </p:txBody>
        </p:sp>
      </p:grpSp>
      <p:grpSp>
        <p:nvGrpSpPr>
          <p:cNvPr id="44" name="组合 43"/>
          <p:cNvGrpSpPr/>
          <p:nvPr/>
        </p:nvGrpSpPr>
        <p:grpSpPr>
          <a:xfrm>
            <a:off x="4916152" y="4398988"/>
            <a:ext cx="2306904" cy="789567"/>
            <a:chOff x="5180232" y="4971462"/>
            <a:chExt cx="2696015" cy="854800"/>
          </a:xfrm>
          <a:solidFill>
            <a:srgbClr val="FFFF99"/>
          </a:solidFill>
        </p:grpSpPr>
        <p:sp>
          <p:nvSpPr>
            <p:cNvPr id="45" name="圆角矩形标注 44"/>
            <p:cNvSpPr/>
            <p:nvPr/>
          </p:nvSpPr>
          <p:spPr>
            <a:xfrm>
              <a:off x="5180232" y="4971462"/>
              <a:ext cx="2380525" cy="854800"/>
            </a:xfrm>
            <a:prstGeom prst="wedgeRoundRectCallout">
              <a:avLst>
                <a:gd name="adj1" fmla="val 76834"/>
                <a:gd name="adj2" fmla="val -13282"/>
                <a:gd name="adj3" fmla="val 16667"/>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5223406" y="5012913"/>
              <a:ext cx="2652841" cy="766371"/>
            </a:xfrm>
            <a:prstGeom prst="rect">
              <a:avLst/>
            </a:prstGeom>
            <a:noFill/>
            <a:ln>
              <a:noFill/>
            </a:ln>
          </p:spPr>
          <p:txBody>
            <a:bodyPr wrap="square">
              <a:spAutoFit/>
            </a:bodyPr>
            <a:lstStyle/>
            <a:p>
              <a:r>
                <a:rPr lang="en-US" altLang="zh-CN" sz="2000" dirty="0" smtClean="0">
                  <a:latin typeface="Calibri" panose="020F0502020204030204" pitchFamily="34" charset="0"/>
                  <a:cs typeface="Calibri" panose="020F0502020204030204" pitchFamily="34" charset="0"/>
                </a:rPr>
                <a:t>After generating observable event</a:t>
              </a:r>
              <a:endParaRPr lang="zh-CN" altLang="en-US" sz="2000" dirty="0">
                <a:solidFill>
                  <a:schemeClr val="tx1"/>
                </a:solidFill>
                <a:latin typeface="Calibri" panose="020F0502020204030204" pitchFamily="34" charset="0"/>
                <a:cs typeface="Calibri" panose="020F0502020204030204" pitchFamily="34" charset="0"/>
              </a:endParaRPr>
            </a:p>
          </p:txBody>
        </p:sp>
      </p:grpSp>
    </p:spTree>
    <p:custDataLst>
      <p:tags r:id="rId1"/>
    </p:custDataLst>
    <p:extLst>
      <p:ext uri="{BB962C8B-B14F-4D97-AF65-F5344CB8AC3E}">
        <p14:creationId xmlns:p14="http://schemas.microsoft.com/office/powerpoint/2010/main" val="4166420351"/>
      </p:ext>
    </p:extLst>
  </p:cSld>
  <p:clrMapOvr>
    <a:masterClrMapping/>
  </p:clrMapOvr>
  <mc:AlternateContent xmlns:mc="http://schemas.openxmlformats.org/markup-compatibility/2006" xmlns:p14="http://schemas.microsoft.com/office/powerpoint/2010/main">
    <mc:Choice Requires="p14">
      <p:transition spd="slow" p14:dur="2000" advTm="27035"/>
    </mc:Choice>
    <mc:Fallback xmlns="">
      <p:transition spd="slow" advTm="270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38" grpId="0" animBg="1"/>
      <p:bldP spid="39" grpId="0" animBg="1"/>
      <p:bldP spid="4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46545" y="272765"/>
            <a:ext cx="10631055"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Non-preemptive Semantics (NP-PS)</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p:sp>
        <p:nvSpPr>
          <p:cNvPr id="5" name="文本框 4"/>
          <p:cNvSpPr txBox="1"/>
          <p:nvPr/>
        </p:nvSpPr>
        <p:spPr>
          <a:xfrm>
            <a:off x="902090" y="1454588"/>
            <a:ext cx="10375509" cy="523220"/>
          </a:xfrm>
          <a:prstGeom prst="rect">
            <a:avLst/>
          </a:prstGeom>
          <a:noFill/>
        </p:spPr>
        <p:txBody>
          <a:bodyPr wrap="square" rtlCol="0">
            <a:spAutoFit/>
          </a:bodyPr>
          <a:lstStyle/>
          <a:p>
            <a:pPr>
              <a:buClr>
                <a:srgbClr val="7030A0"/>
              </a:buClr>
            </a:pPr>
            <a:r>
              <a:rPr lang="en-US" altLang="zh-CN" sz="2800" dirty="0" smtClean="0">
                <a:latin typeface="Calibri" panose="020F0502020204030204" pitchFamily="34" charset="0"/>
                <a:cs typeface="Calibri" panose="020F0502020204030204" pitchFamily="34" charset="0"/>
              </a:rPr>
              <a:t>NP-PS has </a:t>
            </a:r>
            <a:r>
              <a:rPr lang="en-US" altLang="zh-CN" sz="2800" b="1" dirty="0" smtClean="0">
                <a:solidFill>
                  <a:srgbClr val="C00000"/>
                </a:solidFill>
                <a:latin typeface="Calibri" panose="020F0502020204030204" pitchFamily="34" charset="0"/>
                <a:cs typeface="Calibri" panose="020F0502020204030204" pitchFamily="34" charset="0"/>
              </a:rPr>
              <a:t>less</a:t>
            </a:r>
            <a:r>
              <a:rPr lang="en-US" altLang="zh-CN" sz="2800" dirty="0" smtClean="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interleaving</a:t>
            </a:r>
            <a:r>
              <a:rPr lang="en-US" altLang="zh-CN" sz="2800" dirty="0" smtClean="0">
                <a:latin typeface="Calibri" panose="020F0502020204030204" pitchFamily="34" charset="0"/>
                <a:cs typeface="Calibri" panose="020F0502020204030204" pitchFamily="34" charset="0"/>
              </a:rPr>
              <a:t> than PS</a:t>
            </a:r>
            <a:endParaRPr lang="zh-CN" altLang="en-US" sz="2800" dirty="0" smtClean="0">
              <a:latin typeface="Calibri" panose="020F0502020204030204" pitchFamily="34" charset="0"/>
              <a:cs typeface="Calibri" panose="020F0502020204030204" pitchFamily="34" charset="0"/>
            </a:endParaRPr>
          </a:p>
        </p:txBody>
      </p:sp>
      <p:sp>
        <p:nvSpPr>
          <p:cNvPr id="6" name="文本框 5"/>
          <p:cNvSpPr txBox="1"/>
          <p:nvPr/>
        </p:nvSpPr>
        <p:spPr>
          <a:xfrm>
            <a:off x="902091" y="2161953"/>
            <a:ext cx="10194534" cy="523220"/>
          </a:xfrm>
          <a:prstGeom prst="rect">
            <a:avLst/>
          </a:prstGeom>
          <a:noFill/>
        </p:spPr>
        <p:txBody>
          <a:bodyPr wrap="square" rtlCol="0">
            <a:spAutoFit/>
          </a:bodyPr>
          <a:lstStyle/>
          <a:p>
            <a:pPr>
              <a:buClr>
                <a:srgbClr val="7030A0"/>
              </a:buClr>
            </a:pPr>
            <a:r>
              <a:rPr lang="en-US" altLang="zh-CN" sz="2800" dirty="0" smtClean="0">
                <a:latin typeface="Calibri" panose="020F0502020204030204" pitchFamily="34" charset="0"/>
                <a:cs typeface="Calibri" panose="020F0502020204030204" pitchFamily="34" charset="0"/>
              </a:rPr>
              <a:t>NP-PS is </a:t>
            </a:r>
            <a:r>
              <a:rPr lang="en-US" altLang="zh-CN" sz="2800" b="1" dirty="0" smtClean="0">
                <a:solidFill>
                  <a:srgbClr val="C00000"/>
                </a:solidFill>
                <a:latin typeface="Calibri" panose="020F0502020204030204" pitchFamily="34" charset="0"/>
                <a:cs typeface="Calibri" panose="020F0502020204030204" pitchFamily="34" charset="0"/>
              </a:rPr>
              <a:t>equivalent</a:t>
            </a:r>
            <a:r>
              <a:rPr lang="en-US" altLang="zh-CN" sz="2800" dirty="0" smtClean="0">
                <a:latin typeface="Calibri" panose="020F0502020204030204" pitchFamily="34" charset="0"/>
                <a:cs typeface="Calibri" panose="020F0502020204030204" pitchFamily="34" charset="0"/>
              </a:rPr>
              <a:t> to PS</a:t>
            </a:r>
            <a:endParaRPr lang="zh-CN" altLang="en-US" sz="2800" dirty="0" smtClean="0">
              <a:latin typeface="Calibri" panose="020F0502020204030204" pitchFamily="34" charset="0"/>
              <a:cs typeface="Calibri" panose="020F0502020204030204" pitchFamily="34" charset="0"/>
            </a:endParaRPr>
          </a:p>
        </p:txBody>
      </p:sp>
      <p:sp>
        <p:nvSpPr>
          <p:cNvPr id="7" name="文本框 6"/>
          <p:cNvSpPr txBox="1"/>
          <p:nvPr/>
        </p:nvSpPr>
        <p:spPr>
          <a:xfrm>
            <a:off x="902091" y="2869667"/>
            <a:ext cx="10194534" cy="523220"/>
          </a:xfrm>
          <a:prstGeom prst="rect">
            <a:avLst/>
          </a:prstGeom>
          <a:noFill/>
        </p:spPr>
        <p:txBody>
          <a:bodyPr wrap="square" rtlCol="0">
            <a:spAutoFit/>
          </a:bodyPr>
          <a:lstStyle/>
          <a:p>
            <a:pPr>
              <a:buClr>
                <a:srgbClr val="7030A0"/>
              </a:buClr>
            </a:pPr>
            <a:r>
              <a:rPr lang="en-US" altLang="zh-CN" sz="2800" dirty="0" smtClean="0">
                <a:latin typeface="Calibri" panose="020F0502020204030204" pitchFamily="34" charset="0"/>
                <a:cs typeface="Calibri" panose="020F0502020204030204" pitchFamily="34" charset="0"/>
              </a:rPr>
              <a:t>Define thread-local simulation on NP-PS</a:t>
            </a:r>
            <a:endParaRPr lang="zh-CN" altLang="en-US" sz="2800" dirty="0" smtClean="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8" name="文本框 7"/>
              <p:cNvSpPr txBox="1"/>
              <p:nvPr/>
            </p:nvSpPr>
            <p:spPr>
              <a:xfrm>
                <a:off x="902089" y="3455653"/>
                <a:ext cx="6758627" cy="461665"/>
              </a:xfrm>
              <a:prstGeom prst="rect">
                <a:avLst/>
              </a:prstGeom>
              <a:noFill/>
            </p:spPr>
            <p:txBody>
              <a:bodyPr wrap="square" rtlCol="0">
                <a:spAutoFit/>
              </a:bodyPr>
              <a:lstStyle/>
              <a:p>
                <a:pPr marL="342900" indent="-342900">
                  <a:buClr>
                    <a:schemeClr val="tx1"/>
                  </a:buClr>
                  <a:buFont typeface="Arial" panose="020B0604020202020204" pitchFamily="34" charset="0"/>
                  <a:buChar char="•"/>
                </a:pPr>
                <a:r>
                  <a:rPr lang="en-US" altLang="zh-CN" sz="2400" dirty="0" smtClean="0">
                    <a:latin typeface="Calibri" panose="020F0502020204030204" pitchFamily="34" charset="0"/>
                    <a:cs typeface="Calibri" panose="020F0502020204030204" pitchFamily="34" charset="0"/>
                  </a:rPr>
                  <a:t>Allow </a:t>
                </a:r>
                <a14:m>
                  <m:oMath xmlns:m="http://schemas.openxmlformats.org/officeDocument/2006/math">
                    <m:r>
                      <a:rPr lang="en-US" altLang="zh-CN" sz="2400" i="1">
                        <a:solidFill>
                          <a:srgbClr val="C00000"/>
                        </a:solidFill>
                        <a:latin typeface="Cambria Math" panose="02040503050406030204" pitchFamily="18" charset="0"/>
                      </a:rPr>
                      <m:t>𝐼</m:t>
                    </m:r>
                  </m:oMath>
                </a14:m>
                <a:r>
                  <a:rPr lang="en-US" altLang="zh-CN" sz="2400" dirty="0" smtClean="0">
                    <a:latin typeface="Calibri" panose="020F0502020204030204" pitchFamily="34" charset="0"/>
                    <a:cs typeface="Calibri" panose="020F0502020204030204" pitchFamily="34" charset="0"/>
                  </a:rPr>
                  <a:t> to hold at </a:t>
                </a:r>
                <a:r>
                  <a:rPr lang="en-US" altLang="zh-CN" sz="2400" b="1" dirty="0" smtClean="0">
                    <a:solidFill>
                      <a:srgbClr val="C00000"/>
                    </a:solidFill>
                    <a:latin typeface="Calibri" panose="020F0502020204030204" pitchFamily="34" charset="0"/>
                    <a:cs typeface="Calibri" panose="020F0502020204030204" pitchFamily="34" charset="0"/>
                  </a:rPr>
                  <a:t>fewer</a:t>
                </a:r>
                <a:r>
                  <a:rPr lang="en-US" altLang="zh-CN" sz="2400" dirty="0" smtClean="0">
                    <a:latin typeface="Calibri" panose="020F0502020204030204" pitchFamily="34" charset="0"/>
                    <a:cs typeface="Calibri" panose="020F0502020204030204" pitchFamily="34" charset="0"/>
                  </a:rPr>
                  <a:t> points than on PS</a:t>
                </a:r>
                <a:endParaRPr lang="zh-CN" altLang="en-US" sz="2400" dirty="0" smtClean="0">
                  <a:latin typeface="Calibri" panose="020F0502020204030204" pitchFamily="34" charset="0"/>
                  <a:cs typeface="Calibri" panose="020F0502020204030204" pitchFamily="34"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902089" y="3455653"/>
                <a:ext cx="6758627" cy="461665"/>
              </a:xfrm>
              <a:prstGeom prst="rect">
                <a:avLst/>
              </a:prstGeom>
              <a:blipFill>
                <a:blip r:embed="rId4"/>
                <a:stretch>
                  <a:fillRect l="-1262" t="-10526" b="-28947"/>
                </a:stretch>
              </a:blipFill>
            </p:spPr>
            <p:txBody>
              <a:bodyPr/>
              <a:lstStyle/>
              <a:p>
                <a:r>
                  <a:rPr lang="zh-CN" altLang="en-US">
                    <a:noFill/>
                  </a:rPr>
                  <a:t> </a:t>
                </a:r>
              </a:p>
            </p:txBody>
          </p:sp>
        </mc:Fallback>
      </mc:AlternateContent>
      <p:grpSp>
        <p:nvGrpSpPr>
          <p:cNvPr id="48" name="组合 47"/>
          <p:cNvGrpSpPr/>
          <p:nvPr/>
        </p:nvGrpSpPr>
        <p:grpSpPr>
          <a:xfrm>
            <a:off x="7692811" y="3181690"/>
            <a:ext cx="3270864" cy="1057734"/>
            <a:chOff x="5677988" y="4920481"/>
            <a:chExt cx="3525134" cy="988064"/>
          </a:xfrm>
          <a:solidFill>
            <a:srgbClr val="FFFF99"/>
          </a:solidFill>
        </p:grpSpPr>
        <p:sp>
          <p:nvSpPr>
            <p:cNvPr id="49" name="圆角矩形标注 48"/>
            <p:cNvSpPr/>
            <p:nvPr/>
          </p:nvSpPr>
          <p:spPr>
            <a:xfrm>
              <a:off x="5677988" y="4920481"/>
              <a:ext cx="3525134" cy="988064"/>
            </a:xfrm>
            <a:prstGeom prst="wedgeRoundRectCallout">
              <a:avLst>
                <a:gd name="adj1" fmla="val -46173"/>
                <a:gd name="adj2" fmla="val 96553"/>
                <a:gd name="adj3" fmla="val 16667"/>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0" name="矩形 49"/>
                <p:cNvSpPr/>
                <p:nvPr/>
              </p:nvSpPr>
              <p:spPr>
                <a:xfrm>
                  <a:off x="5757459" y="4992915"/>
                  <a:ext cx="3445661" cy="899653"/>
                </a:xfrm>
                <a:prstGeom prst="rect">
                  <a:avLst/>
                </a:prstGeom>
                <a:noFill/>
                <a:ln>
                  <a:noFill/>
                </a:ln>
              </p:spPr>
              <p:txBody>
                <a:bodyPr wrap="square">
                  <a:spAutoFit/>
                </a:bodyPr>
                <a:lstStyle/>
                <a:p>
                  <a:r>
                    <a:rPr lang="en-US" altLang="zh-CN" sz="2400" dirty="0" smtClean="0">
                      <a:solidFill>
                        <a:schemeClr val="tx1"/>
                      </a:solidFill>
                      <a:latin typeface="Calibri" panose="020F0502020204030204" pitchFamily="34" charset="0"/>
                      <a:cs typeface="Calibri" panose="020F0502020204030204" pitchFamily="34" charset="0"/>
                    </a:rPr>
                    <a:t>If not a switch point,</a:t>
                  </a:r>
                </a:p>
                <a:p>
                  <a:r>
                    <a:rPr lang="en-US" altLang="zh-CN" sz="2400" dirty="0" smtClean="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altLang="zh-CN" sz="2400" i="1">
                          <a:solidFill>
                            <a:srgbClr val="C00000"/>
                          </a:solidFill>
                          <a:latin typeface="Cambria Math" panose="02040503050406030204" pitchFamily="18" charset="0"/>
                        </a:rPr>
                        <m:t>𝐼</m:t>
                      </m:r>
                    </m:oMath>
                  </a14:m>
                  <a:r>
                    <a:rPr lang="en-US" altLang="zh-CN" sz="2400" dirty="0" smtClean="0">
                      <a:solidFill>
                        <a:schemeClr val="tx1"/>
                      </a:solidFill>
                      <a:latin typeface="Calibri" panose="020F0502020204030204" pitchFamily="34" charset="0"/>
                      <a:cs typeface="Calibri" panose="020F0502020204030204" pitchFamily="34" charset="0"/>
                    </a:rPr>
                    <a:t> does not need to hold </a:t>
                  </a:r>
                  <a:endParaRPr lang="zh-CN" altLang="en-US" sz="2400" dirty="0">
                    <a:solidFill>
                      <a:schemeClr val="tx1"/>
                    </a:solidFill>
                    <a:latin typeface="Calibri" panose="020F0502020204030204" pitchFamily="34" charset="0"/>
                    <a:cs typeface="Calibri" panose="020F0502020204030204" pitchFamily="34" charset="0"/>
                  </a:endParaRPr>
                </a:p>
              </p:txBody>
            </p:sp>
          </mc:Choice>
          <mc:Fallback xmlns="">
            <p:sp>
              <p:nvSpPr>
                <p:cNvPr id="50" name="矩形 49"/>
                <p:cNvSpPr>
                  <a:spLocks noRot="1" noChangeAspect="1" noMove="1" noResize="1" noEditPoints="1" noAdjustHandles="1" noChangeArrowheads="1" noChangeShapeType="1" noTextEdit="1"/>
                </p:cNvSpPr>
                <p:nvPr/>
              </p:nvSpPr>
              <p:spPr>
                <a:xfrm>
                  <a:off x="5757459" y="4992915"/>
                  <a:ext cx="3445661" cy="899653"/>
                </a:xfrm>
                <a:prstGeom prst="rect">
                  <a:avLst/>
                </a:prstGeom>
                <a:blipFill>
                  <a:blip r:embed="rId21"/>
                  <a:stretch>
                    <a:fillRect l="-2857" t="-5063" r="-4190"/>
                  </a:stretch>
                </a:blipFill>
                <a:ln>
                  <a:noFill/>
                </a:ln>
              </p:spPr>
              <p:txBody>
                <a:bodyPr/>
                <a:lstStyle/>
                <a:p>
                  <a:r>
                    <a:rPr lang="zh-CN" altLang="en-US">
                      <a:noFill/>
                    </a:rPr>
                    <a:t> </a:t>
                  </a:r>
                </a:p>
              </p:txBody>
            </p:sp>
          </mc:Fallback>
        </mc:AlternateContent>
      </p:grpSp>
      <p:grpSp>
        <p:nvGrpSpPr>
          <p:cNvPr id="2" name="组合 1"/>
          <p:cNvGrpSpPr/>
          <p:nvPr/>
        </p:nvGrpSpPr>
        <p:grpSpPr>
          <a:xfrm>
            <a:off x="5459095" y="4546024"/>
            <a:ext cx="6027378" cy="2046845"/>
            <a:chOff x="5459095" y="4546024"/>
            <a:chExt cx="6027378" cy="2046845"/>
          </a:xfrm>
        </p:grpSpPr>
        <p:grpSp>
          <p:nvGrpSpPr>
            <p:cNvPr id="9" name="组合 8"/>
            <p:cNvGrpSpPr/>
            <p:nvPr/>
          </p:nvGrpSpPr>
          <p:grpSpPr>
            <a:xfrm>
              <a:off x="5459095" y="4546024"/>
              <a:ext cx="6027378" cy="2046845"/>
              <a:chOff x="720831" y="4546024"/>
              <a:chExt cx="6027378" cy="2046845"/>
            </a:xfrm>
          </p:grpSpPr>
          <p:grpSp>
            <p:nvGrpSpPr>
              <p:cNvPr id="10" name="组合 9"/>
              <p:cNvGrpSpPr/>
              <p:nvPr/>
            </p:nvGrpSpPr>
            <p:grpSpPr>
              <a:xfrm>
                <a:off x="720831" y="4584113"/>
                <a:ext cx="994037" cy="1966269"/>
                <a:chOff x="1062572" y="4192923"/>
                <a:chExt cx="994037" cy="1966269"/>
              </a:xfrm>
            </p:grpSpPr>
            <p:grpSp>
              <p:nvGrpSpPr>
                <p:cNvPr id="40" name="组合 39"/>
                <p:cNvGrpSpPr/>
                <p:nvPr/>
              </p:nvGrpSpPr>
              <p:grpSpPr>
                <a:xfrm>
                  <a:off x="1560960" y="4368804"/>
                  <a:ext cx="495649" cy="1625596"/>
                  <a:chOff x="1930400" y="4368804"/>
                  <a:chExt cx="495649" cy="1625596"/>
                </a:xfrm>
              </p:grpSpPr>
              <p:sp>
                <p:nvSpPr>
                  <p:cNvPr id="43" name="椭圆 42"/>
                  <p:cNvSpPr/>
                  <p:nvPr/>
                </p:nvSpPr>
                <p:spPr>
                  <a:xfrm>
                    <a:off x="1930400" y="4368804"/>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930400" y="586232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p:cNvGrpSpPr/>
                  <p:nvPr/>
                </p:nvGrpSpPr>
                <p:grpSpPr>
                  <a:xfrm>
                    <a:off x="1930400" y="4500884"/>
                    <a:ext cx="495649" cy="1361436"/>
                    <a:chOff x="1930400" y="4500884"/>
                    <a:chExt cx="495649" cy="1361436"/>
                  </a:xfrm>
                </p:grpSpPr>
                <p:cxnSp>
                  <p:nvCxnSpPr>
                    <p:cNvPr id="46" name="直接连接符 45"/>
                    <p:cNvCxnSpPr>
                      <a:stCxn id="43" idx="4"/>
                      <a:endCxn id="44" idx="0"/>
                    </p:cNvCxnSpPr>
                    <p:nvPr/>
                  </p:nvCxnSpPr>
                  <p:spPr>
                    <a:xfrm>
                      <a:off x="1996440" y="4500884"/>
                      <a:ext cx="0" cy="1361436"/>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矩形 46"/>
                        <p:cNvSpPr/>
                        <p:nvPr/>
                      </p:nvSpPr>
                      <p:spPr>
                        <a:xfrm>
                          <a:off x="1930400" y="4972848"/>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solidFill>
                                      <a:srgbClr val="0000FF"/>
                                    </a:solidFill>
                                    <a:latin typeface="Cambria Math" panose="02040503050406030204" pitchFamily="18" charset="0"/>
                                    <a:ea typeface="Cambria Math" panose="02040503050406030204" pitchFamily="18" charset="0"/>
                                  </a:rPr>
                                  <m:t>≼</m:t>
                                </m:r>
                              </m:oMath>
                            </m:oMathPara>
                          </a14:m>
                          <a:endParaRPr lang="zh-CN" altLang="en-US" sz="2400" dirty="0"/>
                        </a:p>
                      </p:txBody>
                    </p:sp>
                  </mc:Choice>
                  <mc:Fallback xmlns="">
                    <p:sp>
                      <p:nvSpPr>
                        <p:cNvPr id="32" name="矩形 31"/>
                        <p:cNvSpPr>
                          <a:spLocks noRot="1" noChangeAspect="1" noMove="1" noResize="1" noEditPoints="1" noAdjustHandles="1" noChangeArrowheads="1" noChangeShapeType="1" noTextEdit="1"/>
                        </p:cNvSpPr>
                        <p:nvPr/>
                      </p:nvSpPr>
                      <p:spPr>
                        <a:xfrm>
                          <a:off x="1930400" y="4972848"/>
                          <a:ext cx="495649" cy="461665"/>
                        </a:xfrm>
                        <a:prstGeom prst="rect">
                          <a:avLst/>
                        </a:prstGeom>
                        <a:blipFill>
                          <a:blip r:embed="rId13"/>
                          <a:stretch>
                            <a:fillRect b="-1316"/>
                          </a:stretch>
                        </a:blipFill>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41" name="文本框 40"/>
                    <p:cNvSpPr txBox="1"/>
                    <p:nvPr/>
                  </p:nvSpPr>
                  <p:spPr>
                    <a:xfrm>
                      <a:off x="1081044" y="5697527"/>
                      <a:ext cx="33213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rPr>
                                </m:ctrlPr>
                              </m:sSubPr>
                              <m:e>
                                <m:r>
                                  <m:rPr>
                                    <m:nor/>
                                  </m:rPr>
                                  <a:rPr lang="en-US" altLang="zh-CN" sz="2400" dirty="0"/>
                                  <m:t>T</m:t>
                                </m:r>
                              </m:e>
                              <m:sub>
                                <m:r>
                                  <a:rPr lang="en-US" altLang="zh-CN" sz="2400" dirty="0">
                                    <a:latin typeface="Cambria Math" panose="02040503050406030204" pitchFamily="18" charset="0"/>
                                  </a:rPr>
                                  <m:t>1</m:t>
                                </m:r>
                              </m:sub>
                            </m:sSub>
                          </m:oMath>
                        </m:oMathPara>
                      </a14:m>
                      <a:endParaRPr lang="zh-CN" altLang="en-US" sz="2400" dirty="0"/>
                    </a:p>
                  </p:txBody>
                </p:sp>
              </mc:Choice>
              <mc:Fallback xmlns="">
                <p:sp>
                  <p:nvSpPr>
                    <p:cNvPr id="52" name="文本框 51"/>
                    <p:cNvSpPr txBox="1">
                      <a:spLocks noRot="1" noChangeAspect="1" noMove="1" noResize="1" noEditPoints="1" noAdjustHandles="1" noChangeArrowheads="1" noChangeShapeType="1" noTextEdit="1"/>
                    </p:cNvSpPr>
                    <p:nvPr/>
                  </p:nvSpPr>
                  <p:spPr>
                    <a:xfrm>
                      <a:off x="1081044" y="5697527"/>
                      <a:ext cx="332137" cy="461665"/>
                    </a:xfrm>
                    <a:prstGeom prst="rect">
                      <a:avLst/>
                    </a:prstGeom>
                    <a:blipFill>
                      <a:blip r:embed="rId14"/>
                      <a:stretch>
                        <a:fillRect l="-3636" r="-3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p:cNvSpPr txBox="1"/>
                    <p:nvPr/>
                  </p:nvSpPr>
                  <p:spPr>
                    <a:xfrm>
                      <a:off x="1062572" y="4192923"/>
                      <a:ext cx="3690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dirty="0" smtClean="0">
                                    <a:latin typeface="Cambria Math" panose="02040503050406030204" pitchFamily="18" charset="0"/>
                                  </a:rPr>
                                </m:ctrlPr>
                              </m:sSubPr>
                              <m:e>
                                <m:r>
                                  <m:rPr>
                                    <m:nor/>
                                  </m:rPr>
                                  <a:rPr lang="en-US" altLang="zh-CN" sz="2400" dirty="0"/>
                                  <m:t>S</m:t>
                                </m:r>
                              </m:e>
                              <m:sub>
                                <m:r>
                                  <a:rPr lang="en-US" altLang="zh-CN" sz="2400" dirty="0">
                                    <a:latin typeface="Cambria Math" panose="02040503050406030204" pitchFamily="18" charset="0"/>
                                  </a:rPr>
                                  <m:t>1</m:t>
                                </m:r>
                              </m:sub>
                            </m:sSub>
                          </m:oMath>
                        </m:oMathPara>
                      </a14:m>
                      <a:endParaRPr lang="zh-CN" altLang="en-US" sz="2400" b="1" dirty="0"/>
                    </a:p>
                  </p:txBody>
                </p:sp>
              </mc:Choice>
              <mc:Fallback xmlns="">
                <p:sp>
                  <p:nvSpPr>
                    <p:cNvPr id="53" name="文本框 52"/>
                    <p:cNvSpPr txBox="1">
                      <a:spLocks noRot="1" noChangeAspect="1" noMove="1" noResize="1" noEditPoints="1" noAdjustHandles="1" noChangeArrowheads="1" noChangeShapeType="1" noTextEdit="1"/>
                    </p:cNvSpPr>
                    <p:nvPr/>
                  </p:nvSpPr>
                  <p:spPr>
                    <a:xfrm>
                      <a:off x="1062572" y="4192923"/>
                      <a:ext cx="369083" cy="461665"/>
                    </a:xfrm>
                    <a:prstGeom prst="rect">
                      <a:avLst/>
                    </a:prstGeom>
                    <a:blipFill>
                      <a:blip r:embed="rId15"/>
                      <a:stretch>
                        <a:fillRect l="-4918" r="-19672"/>
                      </a:stretch>
                    </a:blipFill>
                  </p:spPr>
                  <p:txBody>
                    <a:bodyPr/>
                    <a:lstStyle/>
                    <a:p>
                      <a:r>
                        <a:rPr lang="zh-CN" altLang="en-US">
                          <a:noFill/>
                        </a:rPr>
                        <a:t> </a:t>
                      </a:r>
                    </a:p>
                  </p:txBody>
                </p:sp>
              </mc:Fallback>
            </mc:AlternateContent>
          </p:grpSp>
          <p:cxnSp>
            <p:nvCxnSpPr>
              <p:cNvPr id="11" name="直接箭头连接符 10"/>
              <p:cNvCxnSpPr/>
              <p:nvPr/>
            </p:nvCxnSpPr>
            <p:spPr>
              <a:xfrm>
                <a:off x="1411399" y="6318164"/>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1411398" y="4549135"/>
                <a:ext cx="1614748" cy="369332"/>
                <a:chOff x="2141051" y="4259541"/>
                <a:chExt cx="1614748" cy="369332"/>
              </a:xfrm>
            </p:grpSpPr>
            <p:cxnSp>
              <p:nvCxnSpPr>
                <p:cNvPr id="38" name="直接箭头连接符 37"/>
                <p:cNvCxnSpPr/>
                <p:nvPr/>
              </p:nvCxnSpPr>
              <p:spPr>
                <a:xfrm>
                  <a:off x="2141051" y="4536440"/>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3427665" y="4259541"/>
                  <a:ext cx="328134" cy="369332"/>
                </a:xfrm>
                <a:prstGeom prst="rect">
                  <a:avLst/>
                </a:prstGeom>
                <a:noFill/>
              </p:spPr>
              <p:txBody>
                <a:bodyPr wrap="square" rtlCol="0">
                  <a:spAutoFit/>
                </a:bodyPr>
                <a:lstStyle/>
                <a:p>
                  <a:r>
                    <a:rPr lang="en-US" altLang="zh-CN" b="1" dirty="0" smtClean="0"/>
                    <a:t>*</a:t>
                  </a:r>
                  <a:endParaRPr lang="zh-CN" altLang="en-US" b="1" dirty="0"/>
                </a:p>
              </p:txBody>
            </p:sp>
          </p:grpSp>
          <p:sp>
            <p:nvSpPr>
              <p:cNvPr id="13" name="椭圆 12"/>
              <p:cNvSpPr/>
              <p:nvPr/>
            </p:nvSpPr>
            <p:spPr>
              <a:xfrm>
                <a:off x="2922453" y="6253510"/>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922453" y="4759991"/>
                <a:ext cx="132080" cy="132080"/>
              </a:xfrm>
              <a:prstGeom prst="ellipse">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a:off x="2922453" y="4892071"/>
                <a:ext cx="495649" cy="1361439"/>
                <a:chOff x="3689050" y="4500881"/>
                <a:chExt cx="495649" cy="1361439"/>
              </a:xfrm>
            </p:grpSpPr>
            <p:cxnSp>
              <p:nvCxnSpPr>
                <p:cNvPr id="36" name="直接连接符 35"/>
                <p:cNvCxnSpPr>
                  <a:stCxn id="14" idx="4"/>
                  <a:endCxn id="13" idx="0"/>
                </p:cNvCxnSpPr>
                <p:nvPr/>
              </p:nvCxnSpPr>
              <p:spPr>
                <a:xfrm>
                  <a:off x="3755090" y="4500881"/>
                  <a:ext cx="0" cy="1361439"/>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矩形 36"/>
                    <p:cNvSpPr/>
                    <p:nvPr/>
                  </p:nvSpPr>
                  <p:spPr>
                    <a:xfrm>
                      <a:off x="3689050" y="4969634"/>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solidFill>
                                  <a:srgbClr val="0000FF"/>
                                </a:solidFill>
                                <a:latin typeface="Cambria Math" panose="02040503050406030204" pitchFamily="18" charset="0"/>
                                <a:ea typeface="Cambria Math" panose="02040503050406030204" pitchFamily="18" charset="0"/>
                              </a:rPr>
                              <m:t>≼</m:t>
                            </m:r>
                          </m:oMath>
                        </m:oMathPara>
                      </a14:m>
                      <a:endParaRPr lang="zh-CN" altLang="en-US" sz="2400" dirty="0"/>
                    </a:p>
                  </p:txBody>
                </p:sp>
              </mc:Choice>
              <mc:Fallback xmlns="">
                <p:sp>
                  <p:nvSpPr>
                    <p:cNvPr id="61" name="矩形 60"/>
                    <p:cNvSpPr>
                      <a:spLocks noRot="1" noChangeAspect="1" noMove="1" noResize="1" noEditPoints="1" noAdjustHandles="1" noChangeArrowheads="1" noChangeShapeType="1" noTextEdit="1"/>
                    </p:cNvSpPr>
                    <p:nvPr/>
                  </p:nvSpPr>
                  <p:spPr>
                    <a:xfrm>
                      <a:off x="3689050" y="4969634"/>
                      <a:ext cx="495649" cy="461665"/>
                    </a:xfrm>
                    <a:prstGeom prst="rect">
                      <a:avLst/>
                    </a:prstGeom>
                    <a:blipFill>
                      <a:blip r:embed="rId16"/>
                      <a:stretch>
                        <a:fillRect b="-1316"/>
                      </a:stretch>
                    </a:blipFill>
                  </p:spPr>
                  <p:txBody>
                    <a:bodyPr/>
                    <a:lstStyle/>
                    <a:p>
                      <a:r>
                        <a:rPr lang="zh-CN" altLang="en-US">
                          <a:noFill/>
                        </a:rPr>
                        <a:t> </a:t>
                      </a:r>
                    </a:p>
                  </p:txBody>
                </p:sp>
              </mc:Fallback>
            </mc:AlternateContent>
          </p:grpSp>
          <p:cxnSp>
            <p:nvCxnSpPr>
              <p:cNvPr id="16" name="直接箭头连接符 15"/>
              <p:cNvCxnSpPr/>
              <p:nvPr/>
            </p:nvCxnSpPr>
            <p:spPr>
              <a:xfrm>
                <a:off x="3114906" y="6318164"/>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4625960" y="6253510"/>
                <a:ext cx="132080" cy="132080"/>
              </a:xfrm>
              <a:prstGeom prst="ellipse">
                <a:avLst/>
              </a:prstGeom>
              <a:solidFill>
                <a:schemeClr val="accent5">
                  <a:lumMod val="60000"/>
                  <a:lumOff val="40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3115310" y="4546024"/>
                <a:ext cx="1614748" cy="369332"/>
                <a:chOff x="2141051" y="4259541"/>
                <a:chExt cx="1614748" cy="369332"/>
              </a:xfrm>
            </p:grpSpPr>
            <p:cxnSp>
              <p:nvCxnSpPr>
                <p:cNvPr id="34" name="直接箭头连接符 33"/>
                <p:cNvCxnSpPr/>
                <p:nvPr/>
              </p:nvCxnSpPr>
              <p:spPr>
                <a:xfrm>
                  <a:off x="2141051" y="4536440"/>
                  <a:ext cx="14322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3427665" y="4259541"/>
                  <a:ext cx="328134" cy="369332"/>
                </a:xfrm>
                <a:prstGeom prst="rect">
                  <a:avLst/>
                </a:prstGeom>
                <a:noFill/>
              </p:spPr>
              <p:txBody>
                <a:bodyPr wrap="square" rtlCol="0">
                  <a:spAutoFit/>
                </a:bodyPr>
                <a:lstStyle/>
                <a:p>
                  <a:r>
                    <a:rPr lang="en-US" altLang="zh-CN" b="1" dirty="0" smtClean="0"/>
                    <a:t>*</a:t>
                  </a:r>
                  <a:endParaRPr lang="zh-CN" altLang="en-US" b="1" dirty="0"/>
                </a:p>
              </p:txBody>
            </p:sp>
          </p:grpSp>
          <p:sp>
            <p:nvSpPr>
              <p:cNvPr id="19" name="椭圆 18"/>
              <p:cNvSpPr/>
              <p:nvPr/>
            </p:nvSpPr>
            <p:spPr>
              <a:xfrm>
                <a:off x="4625960" y="4756883"/>
                <a:ext cx="132080" cy="132080"/>
              </a:xfrm>
              <a:prstGeom prst="ellipse">
                <a:avLst/>
              </a:prstGeom>
              <a:solidFill>
                <a:schemeClr val="accent5">
                  <a:lumMod val="60000"/>
                  <a:lumOff val="40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4627890" y="4888963"/>
                <a:ext cx="495649" cy="1364547"/>
                <a:chOff x="3689050" y="4490748"/>
                <a:chExt cx="495649" cy="1364547"/>
              </a:xfrm>
            </p:grpSpPr>
            <p:cxnSp>
              <p:nvCxnSpPr>
                <p:cNvPr id="32" name="直接连接符 31"/>
                <p:cNvCxnSpPr>
                  <a:stCxn id="19" idx="4"/>
                  <a:endCxn id="17" idx="0"/>
                </p:cNvCxnSpPr>
                <p:nvPr/>
              </p:nvCxnSpPr>
              <p:spPr>
                <a:xfrm>
                  <a:off x="3753160" y="4490748"/>
                  <a:ext cx="0" cy="1364547"/>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矩形 32"/>
                    <p:cNvSpPr/>
                    <p:nvPr/>
                  </p:nvSpPr>
                  <p:spPr>
                    <a:xfrm>
                      <a:off x="3689050" y="4969634"/>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solidFill>
                                  <a:srgbClr val="0000FF"/>
                                </a:solidFill>
                                <a:latin typeface="Cambria Math" panose="02040503050406030204" pitchFamily="18" charset="0"/>
                                <a:ea typeface="Cambria Math" panose="02040503050406030204" pitchFamily="18" charset="0"/>
                              </a:rPr>
                              <m:t>≼</m:t>
                            </m:r>
                          </m:oMath>
                        </m:oMathPara>
                      </a14:m>
                      <a:endParaRPr lang="zh-CN" altLang="en-US" sz="2400" dirty="0"/>
                    </a:p>
                  </p:txBody>
                </p:sp>
              </mc:Choice>
              <mc:Fallback xmlns="">
                <p:sp>
                  <p:nvSpPr>
                    <p:cNvPr id="61" name="矩形 60"/>
                    <p:cNvSpPr>
                      <a:spLocks noRot="1" noChangeAspect="1" noMove="1" noResize="1" noEditPoints="1" noAdjustHandles="1" noChangeArrowheads="1" noChangeShapeType="1" noTextEdit="1"/>
                    </p:cNvSpPr>
                    <p:nvPr/>
                  </p:nvSpPr>
                  <p:spPr>
                    <a:xfrm>
                      <a:off x="3689050" y="4969634"/>
                      <a:ext cx="495649" cy="461665"/>
                    </a:xfrm>
                    <a:prstGeom prst="rect">
                      <a:avLst/>
                    </a:prstGeom>
                    <a:blipFill>
                      <a:blip r:embed="rId16"/>
                      <a:stretch>
                        <a:fillRect b="-1316"/>
                      </a:stretch>
                    </a:blipFill>
                  </p:spPr>
                  <p:txBody>
                    <a:bodyPr/>
                    <a:lstStyle/>
                    <a:p>
                      <a:r>
                        <a:rPr lang="zh-CN" altLang="en-US">
                          <a:noFill/>
                        </a:rPr>
                        <a:t> </a:t>
                      </a:r>
                    </a:p>
                  </p:txBody>
                </p:sp>
              </mc:Fallback>
            </mc:AlternateContent>
          </p:grpSp>
          <p:cxnSp>
            <p:nvCxnSpPr>
              <p:cNvPr id="21" name="直接箭头连接符 20"/>
              <p:cNvCxnSpPr/>
              <p:nvPr/>
            </p:nvCxnSpPr>
            <p:spPr>
              <a:xfrm>
                <a:off x="4794984" y="6318164"/>
                <a:ext cx="1432209"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6269982" y="6253510"/>
                <a:ext cx="132080" cy="132080"/>
              </a:xfrm>
              <a:prstGeom prst="ellipse">
                <a:avLst/>
              </a:prstGeom>
              <a:solidFill>
                <a:schemeClr val="accent5">
                  <a:lumMod val="60000"/>
                  <a:lumOff val="40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p:nvPr/>
            </p:nvCxnSpPr>
            <p:spPr>
              <a:xfrm>
                <a:off x="4793201" y="4815899"/>
                <a:ext cx="1432209"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6276143" y="4740623"/>
                <a:ext cx="132080" cy="132080"/>
              </a:xfrm>
              <a:prstGeom prst="ellipse">
                <a:avLst/>
              </a:prstGeom>
              <a:solidFill>
                <a:schemeClr val="accent5">
                  <a:lumMod val="60000"/>
                  <a:lumOff val="40000"/>
                </a:schemeClr>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闪电形 24"/>
              <p:cNvSpPr/>
              <p:nvPr/>
            </p:nvSpPr>
            <p:spPr>
              <a:xfrm>
                <a:off x="5190277" y="4608003"/>
                <a:ext cx="684381" cy="549410"/>
              </a:xfrm>
              <a:prstGeom prst="lightningBol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闪电形 25"/>
              <p:cNvSpPr/>
              <p:nvPr/>
            </p:nvSpPr>
            <p:spPr>
              <a:xfrm>
                <a:off x="5253073" y="6043459"/>
                <a:ext cx="684381" cy="549410"/>
              </a:xfrm>
              <a:prstGeom prst="lightningBolt">
                <a:avLst/>
              </a:prstGeom>
              <a:solidFill>
                <a:srgbClr val="FFFF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6252560" y="4872703"/>
                <a:ext cx="495649" cy="1380807"/>
                <a:chOff x="6252560" y="4872703"/>
                <a:chExt cx="495649" cy="1380807"/>
              </a:xfrm>
            </p:grpSpPr>
            <p:cxnSp>
              <p:nvCxnSpPr>
                <p:cNvPr id="30" name="直接连接符 29"/>
                <p:cNvCxnSpPr>
                  <a:stCxn id="24" idx="4"/>
                  <a:endCxn id="22" idx="0"/>
                </p:cNvCxnSpPr>
                <p:nvPr/>
              </p:nvCxnSpPr>
              <p:spPr>
                <a:xfrm flipH="1">
                  <a:off x="6336022" y="4872703"/>
                  <a:ext cx="6161" cy="1380807"/>
                </a:xfrm>
                <a:prstGeom prst="line">
                  <a:avLst/>
                </a:prstGeom>
                <a:ln w="1905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矩形 30"/>
                    <p:cNvSpPr/>
                    <p:nvPr/>
                  </p:nvSpPr>
                  <p:spPr>
                    <a:xfrm>
                      <a:off x="6252560" y="5367849"/>
                      <a:ext cx="4956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solidFill>
                                  <a:srgbClr val="0000FF"/>
                                </a:solidFill>
                                <a:latin typeface="Cambria Math" panose="02040503050406030204" pitchFamily="18" charset="0"/>
                                <a:ea typeface="Cambria Math" panose="02040503050406030204" pitchFamily="18" charset="0"/>
                              </a:rPr>
                              <m:t>≼</m:t>
                            </m:r>
                          </m:oMath>
                        </m:oMathPara>
                      </a14:m>
                      <a:endParaRPr lang="zh-CN" altLang="en-US" sz="2400" dirty="0"/>
                    </a:p>
                  </p:txBody>
                </p:sp>
              </mc:Choice>
              <mc:Fallback xmlns="">
                <p:sp>
                  <p:nvSpPr>
                    <p:cNvPr id="71" name="矩形 70"/>
                    <p:cNvSpPr>
                      <a:spLocks noRot="1" noChangeAspect="1" noMove="1" noResize="1" noEditPoints="1" noAdjustHandles="1" noChangeArrowheads="1" noChangeShapeType="1" noTextEdit="1"/>
                    </p:cNvSpPr>
                    <p:nvPr/>
                  </p:nvSpPr>
                  <p:spPr>
                    <a:xfrm>
                      <a:off x="6252560" y="5367849"/>
                      <a:ext cx="495649" cy="461665"/>
                    </a:xfrm>
                    <a:prstGeom prst="rect">
                      <a:avLst/>
                    </a:prstGeom>
                    <a:blipFill>
                      <a:blip r:embed="rId18"/>
                      <a:stretch>
                        <a:fillRect b="-266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8" name="矩形 27"/>
                  <p:cNvSpPr/>
                  <p:nvPr/>
                </p:nvSpPr>
                <p:spPr>
                  <a:xfrm>
                    <a:off x="4299940" y="5306294"/>
                    <a:ext cx="4301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a:solidFill>
                                <a:srgbClr val="C00000"/>
                              </a:solidFill>
                              <a:latin typeface="Cambria Math" panose="02040503050406030204" pitchFamily="18" charset="0"/>
                            </a:rPr>
                            <m:t>𝐼</m:t>
                          </m:r>
                        </m:oMath>
                      </m:oMathPara>
                    </a14:m>
                    <a:endParaRPr lang="zh-CN" altLang="en-US" sz="2800" dirty="0"/>
                  </a:p>
                </p:txBody>
              </p:sp>
            </mc:Choice>
            <mc:Fallback xmlns="">
              <p:sp>
                <p:nvSpPr>
                  <p:cNvPr id="41" name="矩形 40"/>
                  <p:cNvSpPr>
                    <a:spLocks noRot="1" noChangeAspect="1" noMove="1" noResize="1" noEditPoints="1" noAdjustHandles="1" noChangeArrowheads="1" noChangeShapeType="1" noTextEdit="1"/>
                  </p:cNvSpPr>
                  <p:nvPr/>
                </p:nvSpPr>
                <p:spPr>
                  <a:xfrm>
                    <a:off x="4299940" y="5306294"/>
                    <a:ext cx="430118" cy="523220"/>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5927737" y="5308241"/>
                    <a:ext cx="4301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a:solidFill>
                                <a:srgbClr val="C00000"/>
                              </a:solidFill>
                              <a:latin typeface="Cambria Math" panose="02040503050406030204" pitchFamily="18" charset="0"/>
                            </a:rPr>
                            <m:t>𝐼</m:t>
                          </m:r>
                        </m:oMath>
                      </m:oMathPara>
                    </a14:m>
                    <a:endParaRPr lang="zh-CN" altLang="en-US" sz="2800" dirty="0"/>
                  </a:p>
                </p:txBody>
              </p:sp>
            </mc:Choice>
            <mc:Fallback xmlns="">
              <p:sp>
                <p:nvSpPr>
                  <p:cNvPr id="42" name="矩形 41"/>
                  <p:cNvSpPr>
                    <a:spLocks noRot="1" noChangeAspect="1" noMove="1" noResize="1" noEditPoints="1" noAdjustHandles="1" noChangeArrowheads="1" noChangeShapeType="1" noTextEdit="1"/>
                  </p:cNvSpPr>
                  <p:nvPr/>
                </p:nvSpPr>
                <p:spPr>
                  <a:xfrm>
                    <a:off x="5927737" y="5308241"/>
                    <a:ext cx="430118" cy="523220"/>
                  </a:xfrm>
                  <a:prstGeom prst="rect">
                    <a:avLst/>
                  </a:prstGeom>
                  <a:blipFill>
                    <a:blip r:embed="rId20"/>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51" name="矩形 50"/>
                <p:cNvSpPr/>
                <p:nvPr/>
              </p:nvSpPr>
              <p:spPr>
                <a:xfrm>
                  <a:off x="5597184" y="5351594"/>
                  <a:ext cx="4301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a:solidFill>
                              <a:srgbClr val="C00000"/>
                            </a:solidFill>
                            <a:latin typeface="Cambria Math" panose="02040503050406030204" pitchFamily="18" charset="0"/>
                          </a:rPr>
                          <m:t>𝐼</m:t>
                        </m:r>
                      </m:oMath>
                    </m:oMathPara>
                  </a14:m>
                  <a:endParaRPr lang="zh-CN" altLang="en-US" sz="2800" dirty="0"/>
                </a:p>
              </p:txBody>
            </p:sp>
          </mc:Choice>
          <mc:Fallback xmlns="">
            <p:sp>
              <p:nvSpPr>
                <p:cNvPr id="51" name="矩形 50"/>
                <p:cNvSpPr>
                  <a:spLocks noRot="1" noChangeAspect="1" noMove="1" noResize="1" noEditPoints="1" noAdjustHandles="1" noChangeArrowheads="1" noChangeShapeType="1" noTextEdit="1"/>
                </p:cNvSpPr>
                <p:nvPr/>
              </p:nvSpPr>
              <p:spPr>
                <a:xfrm>
                  <a:off x="5597184" y="5351594"/>
                  <a:ext cx="430118" cy="523220"/>
                </a:xfrm>
                <a:prstGeom prst="rect">
                  <a:avLst/>
                </a:prstGeom>
                <a:blipFill>
                  <a:blip r:embed="rId22"/>
                  <a:stretch>
                    <a:fillRect/>
                  </a:stretch>
                </a:blipFill>
              </p:spPr>
              <p:txBody>
                <a:bodyPr/>
                <a:lstStyle/>
                <a:p>
                  <a:r>
                    <a:rPr lang="zh-CN" altLang="en-US">
                      <a:noFill/>
                    </a:rPr>
                    <a:t> </a:t>
                  </a:r>
                </a:p>
              </p:txBody>
            </p:sp>
          </mc:Fallback>
        </mc:AlternateContent>
      </p:grpSp>
    </p:spTree>
    <p:custDataLst>
      <p:tags r:id="rId1"/>
    </p:custDataLst>
    <p:extLst>
      <p:ext uri="{BB962C8B-B14F-4D97-AF65-F5344CB8AC3E}">
        <p14:creationId xmlns:p14="http://schemas.microsoft.com/office/powerpoint/2010/main" val="1207664189"/>
      </p:ext>
    </p:extLst>
  </p:cSld>
  <p:clrMapOvr>
    <a:masterClrMapping/>
  </p:clrMapOvr>
  <mc:AlternateContent xmlns:mc="http://schemas.openxmlformats.org/markup-compatibility/2006" xmlns:p14="http://schemas.microsoft.com/office/powerpoint/2010/main">
    <mc:Choice Requires="p14">
      <p:transition spd="slow" p14:dur="2000" advTm="27103"/>
    </mc:Choice>
    <mc:Fallback xmlns="">
      <p:transition spd="slow" advTm="271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1500"/>
                                  </p:stCondLst>
                                  <p:childTnLst>
                                    <p:set>
                                      <p:cBhvr>
                                        <p:cTn id="15"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254760" y="269875"/>
            <a:ext cx="9789160"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Outline of This Talk</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p:sp>
        <p:nvSpPr>
          <p:cNvPr id="5" name="矩形 4">
            <a:extLst>
              <a:ext uri="{FF2B5EF4-FFF2-40B4-BE49-F238E27FC236}">
                <a16:creationId xmlns:a16="http://schemas.microsoft.com/office/drawing/2014/main" id="{E60FA209-3ED4-4113-9F11-45028BF39849}"/>
              </a:ext>
            </a:extLst>
          </p:cNvPr>
          <p:cNvSpPr/>
          <p:nvPr/>
        </p:nvSpPr>
        <p:spPr>
          <a:xfrm>
            <a:off x="0" y="4652349"/>
            <a:ext cx="12192000" cy="677373"/>
          </a:xfrm>
          <a:prstGeom prst="rect">
            <a:avLst/>
          </a:prstGeom>
          <a:solidFill>
            <a:srgbClr val="B7DE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内容占位符 2">
            <a:extLst>
              <a:ext uri="{FF2B5EF4-FFF2-40B4-BE49-F238E27FC236}">
                <a16:creationId xmlns:a16="http://schemas.microsoft.com/office/drawing/2014/main" id="{836FB5ED-D264-44BA-B64B-131509ABE6BD}"/>
              </a:ext>
            </a:extLst>
          </p:cNvPr>
          <p:cNvSpPr>
            <a:spLocks noGrp="1"/>
          </p:cNvSpPr>
          <p:nvPr/>
        </p:nvSpPr>
        <p:spPr>
          <a:xfrm>
            <a:off x="838200" y="1706273"/>
            <a:ext cx="10515600" cy="39804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libri" panose="020F0502020204030204" pitchFamily="34" charset="0"/>
                <a:cs typeface="Calibri" panose="020F0502020204030204" pitchFamily="34" charset="0"/>
              </a:rPr>
              <a:t>Overview of PS</a:t>
            </a:r>
          </a:p>
          <a:p>
            <a:pPr marL="0" indent="0">
              <a:buNone/>
            </a:pPr>
            <a:endParaRPr lang="en-US" altLang="zh-CN" dirty="0" smtClean="0"/>
          </a:p>
          <a:p>
            <a:r>
              <a:rPr lang="en-US" altLang="zh-CN" dirty="0" smtClean="0">
                <a:latin typeface="Calibri" panose="020F0502020204030204" pitchFamily="34" charset="0"/>
                <a:cs typeface="Calibri" panose="020F0502020204030204" pitchFamily="34" charset="0"/>
              </a:rPr>
              <a:t>Thread-Local </a:t>
            </a:r>
            <a:r>
              <a:rPr lang="en-US" altLang="zh-CN" dirty="0">
                <a:latin typeface="Calibri" panose="020F0502020204030204" pitchFamily="34" charset="0"/>
                <a:cs typeface="Calibri" panose="020F0502020204030204" pitchFamily="34" charset="0"/>
              </a:rPr>
              <a:t>Simulation</a:t>
            </a:r>
            <a:endParaRPr lang="en-US" altLang="zh-CN" dirty="0" smtClean="0">
              <a:latin typeface="Calibri" panose="020F0502020204030204" pitchFamily="34" charset="0"/>
              <a:cs typeface="Calibri" panose="020F0502020204030204" pitchFamily="34" charset="0"/>
            </a:endParaRPr>
          </a:p>
          <a:p>
            <a:pPr marL="0" indent="0">
              <a:buNone/>
            </a:pPr>
            <a:endParaRPr lang="en-US" altLang="zh-CN" dirty="0" smtClean="0"/>
          </a:p>
          <a:p>
            <a:r>
              <a:rPr lang="en-US" altLang="zh-CN" dirty="0" smtClean="0">
                <a:latin typeface="Calibri" panose="020F0502020204030204" pitchFamily="34" charset="0"/>
                <a:cs typeface="Calibri" panose="020F0502020204030204" pitchFamily="34" charset="0"/>
              </a:rPr>
              <a:t>Non-preemptive Semantics</a:t>
            </a:r>
          </a:p>
          <a:p>
            <a:pPr marL="0" indent="0">
              <a:buNone/>
            </a:pPr>
            <a:endParaRPr lang="en-US" altLang="zh-CN" dirty="0" smtClean="0"/>
          </a:p>
          <a:p>
            <a:r>
              <a:rPr lang="en-US" altLang="zh-CN" dirty="0" smtClean="0">
                <a:latin typeface="Calibri" panose="020F0502020204030204" pitchFamily="34" charset="0"/>
                <a:cs typeface="Calibri" panose="020F0502020204030204" pitchFamily="34" charset="0"/>
              </a:rPr>
              <a:t>Write-Write </a:t>
            </a:r>
            <a:r>
              <a:rPr lang="en-US" altLang="zh-CN" dirty="0">
                <a:latin typeface="Calibri" panose="020F0502020204030204" pitchFamily="34" charset="0"/>
                <a:cs typeface="Calibri" panose="020F0502020204030204" pitchFamily="34" charset="0"/>
              </a:rPr>
              <a:t>Race Freedom</a:t>
            </a:r>
          </a:p>
        </p:txBody>
      </p:sp>
    </p:spTree>
    <p:extLst>
      <p:ext uri="{BB962C8B-B14F-4D97-AF65-F5344CB8AC3E}">
        <p14:creationId xmlns:p14="http://schemas.microsoft.com/office/powerpoint/2010/main" val="924306567"/>
      </p:ext>
    </p:extLst>
  </p:cSld>
  <p:clrMapOvr>
    <a:masterClrMapping/>
  </p:clrMapOvr>
  <mc:AlternateContent xmlns:mc="http://schemas.openxmlformats.org/markup-compatibility/2006" xmlns:p14="http://schemas.microsoft.com/office/powerpoint/2010/main">
    <mc:Choice Requires="p14">
      <p:transition spd="slow" p14:dur="2000" advTm="3663"/>
    </mc:Choice>
    <mc:Fallback xmlns="">
      <p:transition spd="slow" advTm="3663"/>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46545" y="272765"/>
            <a:ext cx="10631055"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Write-Write Race </a:t>
            </a:r>
            <a:r>
              <a:rPr lang="en-US" altLang="zh-CN" sz="4000" b="1" dirty="0">
                <a:latin typeface="Calibri Light" panose="020F0302020204030204" pitchFamily="34" charset="0"/>
                <a:cs typeface="Calibri Light" panose="020F0302020204030204" pitchFamily="34" charset="0"/>
              </a:rPr>
              <a:t>F</a:t>
            </a:r>
            <a:r>
              <a:rPr lang="en-US" altLang="zh-CN" sz="4000" b="1" dirty="0" smtClean="0">
                <a:latin typeface="Calibri Light" panose="020F0302020204030204" pitchFamily="34" charset="0"/>
                <a:cs typeface="Calibri Light" panose="020F0302020204030204" pitchFamily="34" charset="0"/>
              </a:rPr>
              <a:t>reedom</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p:sp>
        <p:nvSpPr>
          <p:cNvPr id="5" name="文本框 4"/>
          <p:cNvSpPr txBox="1"/>
          <p:nvPr/>
        </p:nvSpPr>
        <p:spPr>
          <a:xfrm>
            <a:off x="816365" y="1404493"/>
            <a:ext cx="10387343" cy="954107"/>
          </a:xfrm>
          <a:prstGeom prst="rect">
            <a:avLst/>
          </a:prstGeom>
          <a:noFill/>
        </p:spPr>
        <p:txBody>
          <a:bodyPr wrap="square" rtlCol="0">
            <a:spAutoFit/>
          </a:bodyPr>
          <a:lstStyle/>
          <a:p>
            <a:pPr>
              <a:buClr>
                <a:srgbClr val="7030A0"/>
              </a:buClr>
            </a:pPr>
            <a:r>
              <a:rPr lang="en-US" altLang="zh-CN" sz="2800" b="1" dirty="0" smtClean="0">
                <a:latin typeface="Calibri" panose="020F0502020204030204" pitchFamily="34" charset="0"/>
                <a:cs typeface="Calibri" panose="020F0502020204030204" pitchFamily="34" charset="0"/>
              </a:rPr>
              <a:t>Write-write races</a:t>
            </a:r>
            <a:r>
              <a:rPr lang="en-US" altLang="zh-CN" sz="2800" dirty="0" smtClean="0">
                <a:latin typeface="Calibri" panose="020F0502020204030204" pitchFamily="34" charset="0"/>
                <a:cs typeface="Calibri" panose="020F0502020204030204" pitchFamily="34" charset="0"/>
              </a:rPr>
              <a:t>: informally, when a thread makes a write, it can see other threads writing the same location (including promises) </a:t>
            </a:r>
            <a:endParaRPr lang="zh-CN" altLang="en-US" sz="2800" dirty="0" smtClean="0">
              <a:latin typeface="Calibri" panose="020F0502020204030204" pitchFamily="34" charset="0"/>
              <a:cs typeface="Calibri" panose="020F0502020204030204" pitchFamily="34" charset="0"/>
            </a:endParaRPr>
          </a:p>
        </p:txBody>
      </p:sp>
      <p:sp>
        <p:nvSpPr>
          <p:cNvPr id="6" name="文本框 5"/>
          <p:cNvSpPr txBox="1"/>
          <p:nvPr/>
        </p:nvSpPr>
        <p:spPr>
          <a:xfrm>
            <a:off x="816366" y="2563806"/>
            <a:ext cx="10813659" cy="954107"/>
          </a:xfrm>
          <a:prstGeom prst="rect">
            <a:avLst/>
          </a:prstGeom>
          <a:noFill/>
        </p:spPr>
        <p:txBody>
          <a:bodyPr wrap="square" rtlCol="0">
            <a:spAutoFit/>
          </a:bodyPr>
          <a:lstStyle/>
          <a:p>
            <a:pPr>
              <a:buClr>
                <a:srgbClr val="7030A0"/>
              </a:buClr>
            </a:pPr>
            <a:r>
              <a:rPr lang="en-US" altLang="zh-CN" sz="2800" dirty="0" smtClean="0">
                <a:latin typeface="Calibri" panose="020F0502020204030204" pitchFamily="34" charset="0"/>
                <a:cs typeface="Calibri" panose="020F0502020204030204" pitchFamily="34" charset="0"/>
              </a:rPr>
              <a:t>However, this straightforward definition would view </a:t>
            </a:r>
            <a:r>
              <a:rPr lang="en-US" altLang="zh-CN" sz="2800" dirty="0" smtClean="0">
                <a:solidFill>
                  <a:srgbClr val="C00000"/>
                </a:solidFill>
                <a:latin typeface="Calibri" panose="020F0502020204030204" pitchFamily="34" charset="0"/>
                <a:cs typeface="Calibri" panose="020F0502020204030204" pitchFamily="34" charset="0"/>
              </a:rPr>
              <a:t>too many</a:t>
            </a:r>
            <a:r>
              <a:rPr lang="en-US" altLang="zh-CN" sz="2800" dirty="0" smtClean="0">
                <a:latin typeface="Calibri" panose="020F0502020204030204" pitchFamily="34" charset="0"/>
                <a:cs typeface="Calibri" panose="020F0502020204030204" pitchFamily="34" charset="0"/>
              </a:rPr>
              <a:t> programs as racy, including the following one (which should be race free!). </a:t>
            </a:r>
            <a:endParaRPr lang="zh-CN" altLang="en-US" sz="2800" dirty="0" smtClean="0">
              <a:latin typeface="Calibri" panose="020F0502020204030204" pitchFamily="34" charset="0"/>
              <a:cs typeface="Calibri" panose="020F0502020204030204" pitchFamily="34" charset="0"/>
            </a:endParaRPr>
          </a:p>
        </p:txBody>
      </p:sp>
      <p:grpSp>
        <p:nvGrpSpPr>
          <p:cNvPr id="7" name="组合 6"/>
          <p:cNvGrpSpPr/>
          <p:nvPr/>
        </p:nvGrpSpPr>
        <p:grpSpPr>
          <a:xfrm>
            <a:off x="816366" y="3723119"/>
            <a:ext cx="3947102" cy="2770905"/>
            <a:chOff x="2148895" y="2402818"/>
            <a:chExt cx="3947102" cy="2770905"/>
          </a:xfrm>
        </p:grpSpPr>
        <p:grpSp>
          <p:nvGrpSpPr>
            <p:cNvPr id="8" name="组合 7"/>
            <p:cNvGrpSpPr/>
            <p:nvPr/>
          </p:nvGrpSpPr>
          <p:grpSpPr>
            <a:xfrm>
              <a:off x="2148895" y="2402818"/>
              <a:ext cx="3947102" cy="2770905"/>
              <a:chOff x="2143429" y="2448998"/>
              <a:chExt cx="3947102" cy="2770905"/>
            </a:xfrm>
          </p:grpSpPr>
          <p:grpSp>
            <p:nvGrpSpPr>
              <p:cNvPr id="11" name="组合 10"/>
              <p:cNvGrpSpPr/>
              <p:nvPr/>
            </p:nvGrpSpPr>
            <p:grpSpPr>
              <a:xfrm>
                <a:off x="2143429" y="2448998"/>
                <a:ext cx="3947102" cy="2770905"/>
                <a:chOff x="7016766" y="1085654"/>
                <a:chExt cx="3884791" cy="2770905"/>
              </a:xfrm>
            </p:grpSpPr>
            <p:sp>
              <p:nvSpPr>
                <p:cNvPr id="15" name="矩形 14"/>
                <p:cNvSpPr/>
                <p:nvPr/>
              </p:nvSpPr>
              <p:spPr>
                <a:xfrm>
                  <a:off x="7016766" y="1085654"/>
                  <a:ext cx="3884791" cy="277090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7231929" y="1164340"/>
                  <a:ext cx="3387904" cy="2513943"/>
                  <a:chOff x="654153" y="2727042"/>
                  <a:chExt cx="3387904" cy="2513943"/>
                </a:xfrm>
              </p:grpSpPr>
              <p:grpSp>
                <p:nvGrpSpPr>
                  <p:cNvPr id="17" name="组合 16"/>
                  <p:cNvGrpSpPr/>
                  <p:nvPr/>
                </p:nvGrpSpPr>
                <p:grpSpPr>
                  <a:xfrm>
                    <a:off x="654153" y="3627371"/>
                    <a:ext cx="1149803" cy="1333480"/>
                    <a:chOff x="1882590" y="3137847"/>
                    <a:chExt cx="1149803" cy="1333480"/>
                  </a:xfrm>
                </p:grpSpPr>
                <p:grpSp>
                  <p:nvGrpSpPr>
                    <p:cNvPr id="29" name="组合 28"/>
                    <p:cNvGrpSpPr/>
                    <p:nvPr/>
                  </p:nvGrpSpPr>
                  <p:grpSpPr>
                    <a:xfrm>
                      <a:off x="1882590" y="3137847"/>
                      <a:ext cx="989216" cy="401914"/>
                      <a:chOff x="1882590" y="3137847"/>
                      <a:chExt cx="989216" cy="401914"/>
                    </a:xfrm>
                  </p:grpSpPr>
                  <mc:AlternateContent xmlns:mc="http://schemas.openxmlformats.org/markup-compatibility/2006" xmlns:a14="http://schemas.microsoft.com/office/drawing/2010/main">
                    <mc:Choice Requires="a14">
                      <p:sp>
                        <p:nvSpPr>
                          <p:cNvPr id="32" name="矩形 31"/>
                          <p:cNvSpPr/>
                          <p:nvPr/>
                        </p:nvSpPr>
                        <p:spPr>
                          <a:xfrm>
                            <a:off x="1882590" y="3137847"/>
                            <a:ext cx="989216" cy="369332"/>
                          </a:xfrm>
                          <a:prstGeom prst="rect">
                            <a:avLst/>
                          </a:prstGeom>
                        </p:spPr>
                        <p:txBody>
                          <a:bodyPr wrap="none">
                            <a:spAutoFit/>
                          </a:bodyPr>
                          <a:lstStyle/>
                          <a:p>
                            <a14:m>
                              <m:oMath xmlns:m="http://schemas.openxmlformats.org/officeDocument/2006/math">
                                <m:sSub>
                                  <m:sSubPr>
                                    <m:ctrlPr>
                                      <a:rPr lang="en-US" altLang="zh-CN" i="1" smtClean="0">
                                        <a:latin typeface="Cambria Math" panose="02040503050406030204" pitchFamily="18" charset="0"/>
                                        <a:cs typeface="Arial" panose="020B0604020202020204" pitchFamily="34" charset="0"/>
                                      </a:rPr>
                                    </m:ctrlPr>
                                  </m:sSubPr>
                                  <m:e>
                                    <m:r>
                                      <a:rPr lang="en-US" altLang="zh-CN" b="0" i="1" smtClean="0">
                                        <a:latin typeface="Cambria Math" panose="02040503050406030204" pitchFamily="18" charset="0"/>
                                        <a:cs typeface="Arial" panose="020B0604020202020204" pitchFamily="34" charset="0"/>
                                      </a:rPr>
                                      <m:t>𝑟</m:t>
                                    </m:r>
                                  </m:e>
                                  <m:sub>
                                    <m:r>
                                      <a:rPr lang="en-US" altLang="zh-CN" b="0" i="1" smtClean="0">
                                        <a:latin typeface="Cambria Math" panose="02040503050406030204" pitchFamily="18" charset="0"/>
                                        <a:cs typeface="Arial" panose="020B0604020202020204" pitchFamily="34" charset="0"/>
                                      </a:rPr>
                                      <m:t>1</m:t>
                                    </m:r>
                                  </m:sub>
                                </m:sSub>
                              </m:oMath>
                            </a14:m>
                            <a:r>
                              <a:rPr lang="en-US" altLang="zh-CN" dirty="0" smtClean="0">
                                <a:latin typeface="Arial" panose="020B0604020202020204" pitchFamily="34" charset="0"/>
                                <a:cs typeface="Arial" panose="020B0604020202020204" pitchFamily="34" charset="0"/>
                              </a:rPr>
                              <a:t> = y   ;</a:t>
                            </a:r>
                            <a:endParaRPr lang="zh-CN" altLang="en-US" dirty="0">
                              <a:latin typeface="Arial" panose="020B0604020202020204" pitchFamily="34" charset="0"/>
                              <a:cs typeface="Arial" panose="020B0604020202020204" pitchFamily="34" charset="0"/>
                            </a:endParaRPr>
                          </a:p>
                        </p:txBody>
                      </p:sp>
                    </mc:Choice>
                    <mc:Fallback xmlns="">
                      <p:sp>
                        <p:nvSpPr>
                          <p:cNvPr id="32" name="矩形 31"/>
                          <p:cNvSpPr>
                            <a:spLocks noRot="1" noChangeAspect="1" noMove="1" noResize="1" noEditPoints="1" noAdjustHandles="1" noChangeArrowheads="1" noChangeShapeType="1" noTextEdit="1"/>
                          </p:cNvSpPr>
                          <p:nvPr/>
                        </p:nvSpPr>
                        <p:spPr>
                          <a:xfrm>
                            <a:off x="1882590" y="3137847"/>
                            <a:ext cx="989216" cy="369332"/>
                          </a:xfrm>
                          <a:prstGeom prst="rect">
                            <a:avLst/>
                          </a:prstGeom>
                          <a:blipFill>
                            <a:blip r:embed="rId4"/>
                            <a:stretch>
                              <a:fillRect t="-8197" r="-4242" b="-24590"/>
                            </a:stretch>
                          </a:blipFill>
                        </p:spPr>
                        <p:txBody>
                          <a:bodyPr/>
                          <a:lstStyle/>
                          <a:p>
                            <a:r>
                              <a:rPr lang="zh-CN" altLang="en-US">
                                <a:noFill/>
                              </a:rPr>
                              <a:t> </a:t>
                            </a:r>
                          </a:p>
                        </p:txBody>
                      </p:sp>
                    </mc:Fallback>
                  </mc:AlternateContent>
                  <p:sp>
                    <p:nvSpPr>
                      <p:cNvPr id="33" name="文本框 32"/>
                      <p:cNvSpPr txBox="1"/>
                      <p:nvPr/>
                    </p:nvSpPr>
                    <p:spPr>
                      <a:xfrm>
                        <a:off x="2419991" y="3201207"/>
                        <a:ext cx="412510" cy="338554"/>
                      </a:xfrm>
                      <a:prstGeom prst="rect">
                        <a:avLst/>
                      </a:prstGeom>
                      <a:noFill/>
                    </p:spPr>
                    <p:txBody>
                      <a:bodyPr wrap="square" rtlCol="0">
                        <a:spAutoFit/>
                      </a:bodyPr>
                      <a:lstStyle/>
                      <a:p>
                        <a:r>
                          <a:rPr lang="en-US" altLang="zh-CN" sz="1200" b="1" dirty="0" err="1" smtClean="0">
                            <a:solidFill>
                              <a:srgbClr val="FF0000"/>
                            </a:solidFill>
                          </a:rPr>
                          <a:t>rlx</a:t>
                        </a:r>
                        <a:r>
                          <a:rPr lang="en-US" altLang="zh-CN" sz="1600" b="1" dirty="0" smtClean="0">
                            <a:solidFill>
                              <a:srgbClr val="FF0000"/>
                            </a:solidFill>
                          </a:rPr>
                          <a:t> </a:t>
                        </a:r>
                        <a:endParaRPr lang="zh-CN" altLang="en-US" sz="1600" b="1" dirty="0">
                          <a:solidFill>
                            <a:srgbClr val="FF0000"/>
                          </a:solidFill>
                        </a:endParaRPr>
                      </a:p>
                    </p:txBody>
                  </p:sp>
                </p:grpSp>
                <mc:AlternateContent xmlns:mc="http://schemas.openxmlformats.org/markup-compatibility/2006" xmlns:a14="http://schemas.microsoft.com/office/drawing/2010/main">
                  <mc:Choice Requires="a14">
                    <p:sp>
                      <p:nvSpPr>
                        <p:cNvPr id="30" name="矩形 29"/>
                        <p:cNvSpPr/>
                        <p:nvPr/>
                      </p:nvSpPr>
                      <p:spPr>
                        <a:xfrm>
                          <a:off x="1885406" y="3503150"/>
                          <a:ext cx="1146987" cy="369332"/>
                        </a:xfrm>
                        <a:prstGeom prst="rect">
                          <a:avLst/>
                        </a:prstGeom>
                      </p:spPr>
                      <p:txBody>
                        <a:bodyPr wrap="none">
                          <a:spAutoFit/>
                        </a:bodyPr>
                        <a:lstStyle/>
                        <a:p>
                          <a:r>
                            <a:rPr lang="en-US" altLang="zh-CN" dirty="0" smtClean="0">
                              <a:latin typeface="Arial" panose="020B0604020202020204" pitchFamily="34" charset="0"/>
                              <a:cs typeface="Arial" panose="020B0604020202020204" pitchFamily="34" charset="0"/>
                            </a:rPr>
                            <a:t>if(</a:t>
                          </a:r>
                          <a14:m>
                            <m:oMath xmlns:m="http://schemas.openxmlformats.org/officeDocument/2006/math">
                              <m:sSub>
                                <m:sSubPr>
                                  <m:ctrlPr>
                                    <a:rPr lang="en-US" altLang="zh-CN" i="1">
                                      <a:latin typeface="Cambria Math" panose="02040503050406030204" pitchFamily="18" charset="0"/>
                                      <a:cs typeface="Arial" panose="020B0604020202020204" pitchFamily="34" charset="0"/>
                                    </a:rPr>
                                  </m:ctrlPr>
                                </m:sSubPr>
                                <m:e>
                                  <m:r>
                                    <a:rPr lang="en-US" altLang="zh-CN" i="1">
                                      <a:latin typeface="Cambria Math" panose="02040503050406030204" pitchFamily="18" charset="0"/>
                                      <a:cs typeface="Arial" panose="020B0604020202020204" pitchFamily="34" charset="0"/>
                                    </a:rPr>
                                    <m:t>𝑟</m:t>
                                  </m:r>
                                </m:e>
                                <m:sub>
                                  <m:r>
                                    <a:rPr lang="en-US" altLang="zh-CN" i="1">
                                      <a:latin typeface="Cambria Math" panose="02040503050406030204" pitchFamily="18" charset="0"/>
                                      <a:cs typeface="Arial" panose="020B0604020202020204" pitchFamily="34" charset="0"/>
                                    </a:rPr>
                                    <m:t>1</m:t>
                                  </m:r>
                                </m:sub>
                              </m:sSub>
                            </m:oMath>
                          </a14:m>
                          <a:r>
                            <a:rPr lang="en-US" altLang="zh-CN" dirty="0" smtClean="0">
                              <a:latin typeface="Arial" panose="020B0604020202020204" pitchFamily="34" charset="0"/>
                              <a:cs typeface="Arial" panose="020B0604020202020204" pitchFamily="34" charset="0"/>
                            </a:rPr>
                            <a:t> == 1)</a:t>
                          </a:r>
                          <a:endParaRPr lang="zh-CN" altLang="en-US" dirty="0">
                            <a:latin typeface="Arial" panose="020B0604020202020204" pitchFamily="34" charset="0"/>
                            <a:cs typeface="Arial" panose="020B0604020202020204" pitchFamily="34" charset="0"/>
                          </a:endParaRPr>
                        </a:p>
                      </p:txBody>
                    </p:sp>
                  </mc:Choice>
                  <mc:Fallback xmlns="">
                    <p:sp>
                      <p:nvSpPr>
                        <p:cNvPr id="30" name="矩形 29"/>
                        <p:cNvSpPr>
                          <a:spLocks noRot="1" noChangeAspect="1" noMove="1" noResize="1" noEditPoints="1" noAdjustHandles="1" noChangeArrowheads="1" noChangeShapeType="1" noTextEdit="1"/>
                        </p:cNvSpPr>
                        <p:nvPr/>
                      </p:nvSpPr>
                      <p:spPr>
                        <a:xfrm>
                          <a:off x="1885406" y="3503150"/>
                          <a:ext cx="1146987" cy="369332"/>
                        </a:xfrm>
                        <a:prstGeom prst="rect">
                          <a:avLst/>
                        </a:prstGeom>
                        <a:blipFill>
                          <a:blip r:embed="rId5"/>
                          <a:stretch>
                            <a:fillRect l="-4188" t="-8197" r="-4188" b="-24590"/>
                          </a:stretch>
                        </a:blipFill>
                      </p:spPr>
                      <p:txBody>
                        <a:bodyPr/>
                        <a:lstStyle/>
                        <a:p>
                          <a:r>
                            <a:rPr lang="zh-CN" altLang="en-US">
                              <a:noFill/>
                            </a:rPr>
                            <a:t> </a:t>
                          </a:r>
                        </a:p>
                      </p:txBody>
                    </p:sp>
                  </mc:Fallback>
                </mc:AlternateContent>
                <p:sp>
                  <p:nvSpPr>
                    <p:cNvPr id="31" name="矩形 30"/>
                    <p:cNvSpPr/>
                    <p:nvPr/>
                  </p:nvSpPr>
                  <p:spPr>
                    <a:xfrm>
                      <a:off x="1911079" y="4101995"/>
                      <a:ext cx="598263" cy="369332"/>
                    </a:xfrm>
                    <a:prstGeom prst="rect">
                      <a:avLst/>
                    </a:prstGeom>
                  </p:spPr>
                  <p:txBody>
                    <a:bodyPr wrap="none">
                      <a:spAutoFit/>
                    </a:bodyPr>
                    <a:lstStyle/>
                    <a:p>
                      <a:r>
                        <a:rPr lang="en-US" altLang="zh-CN" dirty="0" smtClean="0">
                          <a:latin typeface="Arial" panose="020B0604020202020204" pitchFamily="34" charset="0"/>
                          <a:cs typeface="Arial" panose="020B0604020202020204" pitchFamily="34" charset="0"/>
                        </a:rPr>
                        <a:t>else</a:t>
                      </a:r>
                      <a:endParaRPr lang="zh-CN" altLang="en-US" dirty="0">
                        <a:latin typeface="Arial" panose="020B0604020202020204" pitchFamily="34" charset="0"/>
                        <a:cs typeface="Arial" panose="020B0604020202020204" pitchFamily="34" charset="0"/>
                      </a:endParaRPr>
                    </a:p>
                  </p:txBody>
                </p:sp>
              </p:grpSp>
              <p:cxnSp>
                <p:nvCxnSpPr>
                  <p:cNvPr id="18" name="直接连接符 17"/>
                  <p:cNvCxnSpPr/>
                  <p:nvPr/>
                </p:nvCxnSpPr>
                <p:spPr>
                  <a:xfrm>
                    <a:off x="2248423" y="3627371"/>
                    <a:ext cx="0" cy="1601311"/>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2304764" y="3627371"/>
                    <a:ext cx="0" cy="1601311"/>
                  </a:xfrm>
                  <a:prstGeom prst="line">
                    <a:avLst/>
                  </a:prstGeom>
                  <a:ln w="12700"/>
                </p:spPr>
                <p:style>
                  <a:lnRef idx="1">
                    <a:schemeClr val="dk1"/>
                  </a:lnRef>
                  <a:fillRef idx="0">
                    <a:schemeClr val="dk1"/>
                  </a:fillRef>
                  <a:effectRef idx="0">
                    <a:schemeClr val="dk1"/>
                  </a:effectRef>
                  <a:fontRef idx="minor">
                    <a:schemeClr val="tx1"/>
                  </a:fontRef>
                </p:style>
              </p:cxnSp>
              <p:grpSp>
                <p:nvGrpSpPr>
                  <p:cNvPr id="20" name="组合 19"/>
                  <p:cNvGrpSpPr/>
                  <p:nvPr/>
                </p:nvGrpSpPr>
                <p:grpSpPr>
                  <a:xfrm>
                    <a:off x="2750996" y="3619569"/>
                    <a:ext cx="1291061" cy="1621416"/>
                    <a:chOff x="3979433" y="3130045"/>
                    <a:chExt cx="1291061" cy="1621416"/>
                  </a:xfrm>
                </p:grpSpPr>
                <mc:AlternateContent xmlns:mc="http://schemas.openxmlformats.org/markup-compatibility/2006" xmlns:a14="http://schemas.microsoft.com/office/drawing/2010/main">
                  <mc:Choice Requires="a14">
                    <p:sp>
                      <p:nvSpPr>
                        <p:cNvPr id="22" name="矩形 21"/>
                        <p:cNvSpPr/>
                        <p:nvPr/>
                      </p:nvSpPr>
                      <p:spPr>
                        <a:xfrm>
                          <a:off x="3979433" y="3130045"/>
                          <a:ext cx="994455" cy="369332"/>
                        </a:xfrm>
                        <a:prstGeom prst="rect">
                          <a:avLst/>
                        </a:prstGeom>
                      </p:spPr>
                      <p:txBody>
                        <a:bodyPr wrap="none">
                          <a:spAutoFit/>
                        </a:bodyPr>
                        <a:lstStyle/>
                        <a:p>
                          <a14:m>
                            <m:oMath xmlns:m="http://schemas.openxmlformats.org/officeDocument/2006/math">
                              <m:sSub>
                                <m:sSubPr>
                                  <m:ctrlPr>
                                    <a:rPr lang="en-US" altLang="zh-CN" i="1" smtClean="0">
                                      <a:latin typeface="Cambria Math" panose="02040503050406030204" pitchFamily="18" charset="0"/>
                                      <a:cs typeface="Arial" panose="020B0604020202020204" pitchFamily="34" charset="0"/>
                                    </a:rPr>
                                  </m:ctrlPr>
                                </m:sSubPr>
                                <m:e>
                                  <m:r>
                                    <a:rPr lang="en-US" altLang="zh-CN" b="0" i="1" smtClean="0">
                                      <a:latin typeface="Cambria Math" panose="02040503050406030204" pitchFamily="18" charset="0"/>
                                      <a:cs typeface="Arial" panose="020B0604020202020204" pitchFamily="34" charset="0"/>
                                    </a:rPr>
                                    <m:t>𝑟</m:t>
                                  </m:r>
                                </m:e>
                                <m:sub>
                                  <m:r>
                                    <a:rPr lang="en-US" altLang="zh-CN" b="0" i="1" smtClean="0">
                                      <a:latin typeface="Cambria Math" panose="02040503050406030204" pitchFamily="18" charset="0"/>
                                      <a:cs typeface="Arial" panose="020B0604020202020204" pitchFamily="34" charset="0"/>
                                    </a:rPr>
                                    <m:t>2</m:t>
                                  </m:r>
                                </m:sub>
                              </m:sSub>
                            </m:oMath>
                          </a14:m>
                          <a:r>
                            <a:rPr lang="en-US" altLang="zh-CN" dirty="0" smtClean="0">
                              <a:latin typeface="Arial" panose="020B0604020202020204" pitchFamily="34" charset="0"/>
                              <a:cs typeface="Arial" panose="020B0604020202020204" pitchFamily="34" charset="0"/>
                            </a:rPr>
                            <a:t> = x   ;</a:t>
                          </a:r>
                          <a:endParaRPr lang="zh-CN" altLang="en-US" dirty="0">
                            <a:latin typeface="Arial" panose="020B0604020202020204" pitchFamily="34" charset="0"/>
                            <a:cs typeface="Arial" panose="020B0604020202020204" pitchFamily="34" charset="0"/>
                          </a:endParaRPr>
                        </a:p>
                      </p:txBody>
                    </p:sp>
                  </mc:Choice>
                  <mc:Fallback xmlns="">
                    <p:sp>
                      <p:nvSpPr>
                        <p:cNvPr id="22" name="矩形 21"/>
                        <p:cNvSpPr>
                          <a:spLocks noRot="1" noChangeAspect="1" noMove="1" noResize="1" noEditPoints="1" noAdjustHandles="1" noChangeArrowheads="1" noChangeShapeType="1" noTextEdit="1"/>
                        </p:cNvSpPr>
                        <p:nvPr/>
                      </p:nvSpPr>
                      <p:spPr>
                        <a:xfrm>
                          <a:off x="3979433" y="3130045"/>
                          <a:ext cx="994455" cy="369332"/>
                        </a:xfrm>
                        <a:prstGeom prst="rect">
                          <a:avLst/>
                        </a:prstGeom>
                        <a:blipFill>
                          <a:blip r:embed="rId6"/>
                          <a:stretch>
                            <a:fillRect t="-8197" r="-4819" b="-24590"/>
                          </a:stretch>
                        </a:blipFill>
                      </p:spPr>
                      <p:txBody>
                        <a:bodyPr/>
                        <a:lstStyle/>
                        <a:p>
                          <a:r>
                            <a:rPr lang="zh-CN" altLang="en-US">
                              <a:noFill/>
                            </a:rPr>
                            <a:t> </a:t>
                          </a:r>
                        </a:p>
                      </p:txBody>
                    </p:sp>
                  </mc:Fallback>
                </mc:AlternateContent>
                <p:sp>
                  <p:nvSpPr>
                    <p:cNvPr id="23" name="文本框 22"/>
                    <p:cNvSpPr txBox="1"/>
                    <p:nvPr/>
                  </p:nvSpPr>
                  <p:spPr>
                    <a:xfrm>
                      <a:off x="4548637" y="3168480"/>
                      <a:ext cx="412510" cy="338554"/>
                    </a:xfrm>
                    <a:prstGeom prst="rect">
                      <a:avLst/>
                    </a:prstGeom>
                    <a:noFill/>
                  </p:spPr>
                  <p:txBody>
                    <a:bodyPr wrap="square" rtlCol="0">
                      <a:spAutoFit/>
                    </a:bodyPr>
                    <a:lstStyle/>
                    <a:p>
                      <a:r>
                        <a:rPr lang="en-US" altLang="zh-CN" sz="1200" b="1" dirty="0" err="1" smtClean="0">
                          <a:solidFill>
                            <a:srgbClr val="FF0000"/>
                          </a:solidFill>
                        </a:rPr>
                        <a:t>rlx</a:t>
                      </a:r>
                      <a:r>
                        <a:rPr lang="en-US" altLang="zh-CN" sz="1600" b="1" dirty="0" smtClean="0">
                          <a:solidFill>
                            <a:srgbClr val="FF0000"/>
                          </a:solidFill>
                        </a:rPr>
                        <a:t>  </a:t>
                      </a:r>
                      <a:endParaRPr lang="zh-CN" altLang="en-US" sz="1600" b="1" dirty="0">
                        <a:solidFill>
                          <a:srgbClr val="FF0000"/>
                        </a:solidFill>
                      </a:endParaRPr>
                    </a:p>
                  </p:txBody>
                </p:sp>
                <mc:AlternateContent xmlns:mc="http://schemas.openxmlformats.org/markup-compatibility/2006" xmlns:a14="http://schemas.microsoft.com/office/drawing/2010/main">
                  <mc:Choice Requires="a14">
                    <p:sp>
                      <p:nvSpPr>
                        <p:cNvPr id="24" name="矩形 23"/>
                        <p:cNvSpPr/>
                        <p:nvPr/>
                      </p:nvSpPr>
                      <p:spPr>
                        <a:xfrm>
                          <a:off x="3979433" y="3468904"/>
                          <a:ext cx="1291061" cy="369332"/>
                        </a:xfrm>
                        <a:prstGeom prst="rect">
                          <a:avLst/>
                        </a:prstGeom>
                      </p:spPr>
                      <p:txBody>
                        <a:bodyPr wrap="none">
                          <a:spAutoFit/>
                        </a:bodyPr>
                        <a:lstStyle/>
                        <a:p>
                          <a:r>
                            <a:rPr lang="en-US" altLang="zh-CN" dirty="0" smtClean="0">
                              <a:latin typeface="Arial" panose="020B0604020202020204" pitchFamily="34" charset="0"/>
                              <a:cs typeface="Arial" panose="020B0604020202020204" pitchFamily="34" charset="0"/>
                            </a:rPr>
                            <a:t>if(</a:t>
                          </a:r>
                          <a14:m>
                            <m:oMath xmlns:m="http://schemas.openxmlformats.org/officeDocument/2006/math">
                              <m:sSub>
                                <m:sSubPr>
                                  <m:ctrlPr>
                                    <a:rPr lang="en-US" altLang="zh-CN" i="1">
                                      <a:latin typeface="Cambria Math" panose="02040503050406030204" pitchFamily="18" charset="0"/>
                                      <a:cs typeface="Arial" panose="020B0604020202020204" pitchFamily="34" charset="0"/>
                                    </a:rPr>
                                  </m:ctrlPr>
                                </m:sSubPr>
                                <m:e>
                                  <m:r>
                                    <a:rPr lang="en-US" altLang="zh-CN" i="1">
                                      <a:latin typeface="Cambria Math" panose="02040503050406030204" pitchFamily="18" charset="0"/>
                                      <a:cs typeface="Arial" panose="020B0604020202020204" pitchFamily="34" charset="0"/>
                                    </a:rPr>
                                    <m:t>𝑟</m:t>
                                  </m:r>
                                </m:e>
                                <m:sub>
                                  <m:r>
                                    <a:rPr lang="en-US" altLang="zh-CN" b="0" i="1" smtClean="0">
                                      <a:latin typeface="Cambria Math" panose="02040503050406030204" pitchFamily="18" charset="0"/>
                                      <a:cs typeface="Arial" panose="020B0604020202020204" pitchFamily="34" charset="0"/>
                                    </a:rPr>
                                    <m:t>2</m:t>
                                  </m:r>
                                </m:sub>
                              </m:sSub>
                            </m:oMath>
                          </a14:m>
                          <a:r>
                            <a:rPr lang="en-US" altLang="zh-CN" dirty="0" smtClean="0">
                              <a:latin typeface="Arial" panose="020B0604020202020204" pitchFamily="34" charset="0"/>
                              <a:cs typeface="Arial" panose="020B0604020202020204" pitchFamily="34" charset="0"/>
                            </a:rPr>
                            <a:t> == 1) {</a:t>
                          </a:r>
                          <a:endParaRPr lang="zh-CN" altLang="en-US" dirty="0">
                            <a:latin typeface="Arial" panose="020B0604020202020204" pitchFamily="34" charset="0"/>
                            <a:cs typeface="Arial" panose="020B0604020202020204" pitchFamily="34" charset="0"/>
                          </a:endParaRPr>
                        </a:p>
                      </p:txBody>
                    </p:sp>
                  </mc:Choice>
                  <mc:Fallback xmlns="">
                    <p:sp>
                      <p:nvSpPr>
                        <p:cNvPr id="24" name="矩形 23"/>
                        <p:cNvSpPr>
                          <a:spLocks noRot="1" noChangeAspect="1" noMove="1" noResize="1" noEditPoints="1" noAdjustHandles="1" noChangeArrowheads="1" noChangeShapeType="1" noTextEdit="1"/>
                        </p:cNvSpPr>
                        <p:nvPr/>
                      </p:nvSpPr>
                      <p:spPr>
                        <a:xfrm>
                          <a:off x="3979433" y="3468904"/>
                          <a:ext cx="1291061" cy="369332"/>
                        </a:xfrm>
                        <a:prstGeom prst="rect">
                          <a:avLst/>
                        </a:prstGeom>
                        <a:blipFill>
                          <a:blip r:embed="rId7"/>
                          <a:stretch>
                            <a:fillRect l="-3721" t="-10000" r="-3721" b="-26667"/>
                          </a:stretch>
                        </a:blipFill>
                      </p:spPr>
                      <p:txBody>
                        <a:bodyPr/>
                        <a:lstStyle/>
                        <a:p>
                          <a:r>
                            <a:rPr lang="zh-CN" altLang="en-US">
                              <a:noFill/>
                            </a:rPr>
                            <a:t> </a:t>
                          </a:r>
                        </a:p>
                      </p:txBody>
                    </p:sp>
                  </mc:Fallback>
                </mc:AlternateContent>
                <p:sp>
                  <p:nvSpPr>
                    <p:cNvPr id="25" name="矩形 24"/>
                    <p:cNvSpPr/>
                    <p:nvPr/>
                  </p:nvSpPr>
                  <p:spPr>
                    <a:xfrm>
                      <a:off x="4176931" y="3774788"/>
                      <a:ext cx="743411" cy="369332"/>
                    </a:xfrm>
                    <a:prstGeom prst="rect">
                      <a:avLst/>
                    </a:prstGeom>
                  </p:spPr>
                  <p:txBody>
                    <a:bodyPr wrap="none">
                      <a:spAutoFit/>
                    </a:bodyPr>
                    <a:lstStyle/>
                    <a:p>
                      <a:r>
                        <a:rPr lang="en-US" altLang="zh-CN" dirty="0" smtClean="0">
                          <a:latin typeface="Arial" panose="020B0604020202020204" pitchFamily="34" charset="0"/>
                          <a:cs typeface="Arial" panose="020B0604020202020204" pitchFamily="34" charset="0"/>
                        </a:rPr>
                        <a:t>z = 2;</a:t>
                      </a:r>
                      <a:endParaRPr lang="zh-CN" altLang="en-US" dirty="0">
                        <a:latin typeface="Arial" panose="020B0604020202020204" pitchFamily="34" charset="0"/>
                        <a:cs typeface="Arial" panose="020B0604020202020204" pitchFamily="34" charset="0"/>
                      </a:endParaRPr>
                    </a:p>
                  </p:txBody>
                </p:sp>
                <p:sp>
                  <p:nvSpPr>
                    <p:cNvPr id="26" name="矩形 25"/>
                    <p:cNvSpPr/>
                    <p:nvPr/>
                  </p:nvSpPr>
                  <p:spPr>
                    <a:xfrm>
                      <a:off x="4188296" y="4120561"/>
                      <a:ext cx="919516" cy="369332"/>
                    </a:xfrm>
                    <a:prstGeom prst="rect">
                      <a:avLst/>
                    </a:prstGeom>
                  </p:spPr>
                  <p:txBody>
                    <a:bodyPr wrap="square">
                      <a:spAutoFit/>
                    </a:bodyPr>
                    <a:lstStyle/>
                    <a:p>
                      <a:r>
                        <a:rPr lang="en-US" altLang="zh-CN" dirty="0">
                          <a:latin typeface="Arial" panose="020B0604020202020204" pitchFamily="34" charset="0"/>
                          <a:cs typeface="Arial" panose="020B0604020202020204" pitchFamily="34" charset="0"/>
                        </a:rPr>
                        <a:t>y</a:t>
                      </a:r>
                      <a:r>
                        <a:rPr lang="en-US" altLang="zh-CN" dirty="0" smtClean="0">
                          <a:latin typeface="Arial" panose="020B0604020202020204" pitchFamily="34" charset="0"/>
                          <a:cs typeface="Arial" panose="020B0604020202020204" pitchFamily="34" charset="0"/>
                        </a:rPr>
                        <a:t>   = 1</a:t>
                      </a:r>
                      <a:r>
                        <a:rPr lang="en-US" altLang="zh-CN" dirty="0">
                          <a:latin typeface="Arial" panose="020B0604020202020204" pitchFamily="34" charset="0"/>
                          <a:cs typeface="Arial" panose="020B0604020202020204" pitchFamily="34" charset="0"/>
                        </a:rPr>
                        <a:t>;</a:t>
                      </a:r>
                      <a:endParaRPr lang="zh-CN" altLang="en-US" dirty="0"/>
                    </a:p>
                  </p:txBody>
                </p:sp>
                <p:sp>
                  <p:nvSpPr>
                    <p:cNvPr id="27" name="文本框 26"/>
                    <p:cNvSpPr txBox="1"/>
                    <p:nvPr/>
                  </p:nvSpPr>
                  <p:spPr>
                    <a:xfrm>
                      <a:off x="4279241" y="4174819"/>
                      <a:ext cx="402579" cy="338554"/>
                    </a:xfrm>
                    <a:prstGeom prst="rect">
                      <a:avLst/>
                    </a:prstGeom>
                    <a:noFill/>
                  </p:spPr>
                  <p:txBody>
                    <a:bodyPr wrap="square" rtlCol="0">
                      <a:spAutoFit/>
                    </a:bodyPr>
                    <a:lstStyle/>
                    <a:p>
                      <a:r>
                        <a:rPr lang="en-US" altLang="zh-CN" sz="1200" b="1" dirty="0" err="1" smtClean="0">
                          <a:solidFill>
                            <a:srgbClr val="FF0000"/>
                          </a:solidFill>
                        </a:rPr>
                        <a:t>rlx</a:t>
                      </a:r>
                      <a:r>
                        <a:rPr lang="en-US" altLang="zh-CN" sz="1600" b="1" dirty="0" smtClean="0">
                          <a:solidFill>
                            <a:srgbClr val="FF0000"/>
                          </a:solidFill>
                        </a:rPr>
                        <a:t> </a:t>
                      </a:r>
                      <a:endParaRPr lang="zh-CN" altLang="en-US" sz="1600" b="1" dirty="0">
                        <a:solidFill>
                          <a:srgbClr val="FF0000"/>
                        </a:solidFill>
                      </a:endParaRPr>
                    </a:p>
                  </p:txBody>
                </p:sp>
                <p:sp>
                  <p:nvSpPr>
                    <p:cNvPr id="28" name="矩形 27"/>
                    <p:cNvSpPr/>
                    <p:nvPr/>
                  </p:nvSpPr>
                  <p:spPr>
                    <a:xfrm>
                      <a:off x="3979433" y="4382129"/>
                      <a:ext cx="261610" cy="369332"/>
                    </a:xfrm>
                    <a:prstGeom prst="rect">
                      <a:avLst/>
                    </a:prstGeom>
                  </p:spPr>
                  <p:txBody>
                    <a:bodyPr wrap="none">
                      <a:spAutoFit/>
                    </a:bodyPr>
                    <a:lstStyle/>
                    <a:p>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grpSp>
              <p:sp>
                <p:nvSpPr>
                  <p:cNvPr id="21" name="矩形 20"/>
                  <p:cNvSpPr/>
                  <p:nvPr/>
                </p:nvSpPr>
                <p:spPr>
                  <a:xfrm>
                    <a:off x="1319338" y="2727042"/>
                    <a:ext cx="2212247" cy="369332"/>
                  </a:xfrm>
                  <a:prstGeom prst="rect">
                    <a:avLst/>
                  </a:prstGeom>
                </p:spPr>
                <p:txBody>
                  <a:bodyPr wrap="none">
                    <a:spAutoFit/>
                  </a:bodyPr>
                  <a:lstStyle/>
                  <a:p>
                    <a:r>
                      <a:rPr lang="en-US" altLang="zh-CN" dirty="0" smtClean="0"/>
                      <a:t>Initially, </a:t>
                    </a:r>
                    <a:r>
                      <a:rPr lang="en-US" altLang="zh-CN" dirty="0" smtClean="0">
                        <a:latin typeface="Arial" panose="020B0604020202020204" pitchFamily="34" charset="0"/>
                        <a:cs typeface="Arial" panose="020B0604020202020204" pitchFamily="34" charset="0"/>
                      </a:rPr>
                      <a:t>x = y = z = 0</a:t>
                    </a:r>
                    <a:endParaRPr lang="zh-CN" altLang="en-US" dirty="0"/>
                  </a:p>
                </p:txBody>
              </p:sp>
            </p:grpSp>
          </p:grpSp>
          <p:sp>
            <p:nvSpPr>
              <p:cNvPr id="12" name="矩形 11"/>
              <p:cNvSpPr/>
              <p:nvPr/>
            </p:nvSpPr>
            <p:spPr>
              <a:xfrm>
                <a:off x="2613793" y="4111211"/>
                <a:ext cx="755335" cy="369332"/>
              </a:xfrm>
              <a:prstGeom prst="rect">
                <a:avLst/>
              </a:prstGeom>
            </p:spPr>
            <p:txBody>
              <a:bodyPr wrap="none">
                <a:spAutoFit/>
              </a:bodyPr>
              <a:lstStyle/>
              <a:p>
                <a:r>
                  <a:rPr lang="en-US" altLang="zh-CN" dirty="0" smtClean="0">
                    <a:latin typeface="Arial" panose="020B0604020202020204" pitchFamily="34" charset="0"/>
                    <a:cs typeface="Arial" panose="020B0604020202020204" pitchFamily="34" charset="0"/>
                  </a:rPr>
                  <a:t>z = 1;</a:t>
                </a:r>
                <a:endParaRPr lang="zh-CN" altLang="en-US" dirty="0">
                  <a:latin typeface="Arial" panose="020B0604020202020204" pitchFamily="34" charset="0"/>
                  <a:cs typeface="Arial" panose="020B0604020202020204" pitchFamily="34" charset="0"/>
                </a:endParaRPr>
              </a:p>
            </p:txBody>
          </p:sp>
          <p:sp>
            <p:nvSpPr>
              <p:cNvPr id="13" name="矩形 12"/>
              <p:cNvSpPr/>
              <p:nvPr/>
            </p:nvSpPr>
            <p:spPr>
              <a:xfrm>
                <a:off x="2607733" y="4663067"/>
                <a:ext cx="883575" cy="369332"/>
              </a:xfrm>
              <a:prstGeom prst="rect">
                <a:avLst/>
              </a:prstGeom>
            </p:spPr>
            <p:txBody>
              <a:bodyPr wrap="none">
                <a:spAutoFit/>
              </a:bodyPr>
              <a:lstStyle/>
              <a:p>
                <a:r>
                  <a:rPr lang="en-US" altLang="zh-CN" dirty="0" smtClean="0">
                    <a:latin typeface="Arial" panose="020B0604020202020204" pitchFamily="34" charset="0"/>
                    <a:cs typeface="Arial" panose="020B0604020202020204" pitchFamily="34" charset="0"/>
                  </a:rPr>
                  <a:t>x   = 1;</a:t>
                </a:r>
                <a:endParaRPr lang="zh-CN" altLang="en-US" dirty="0">
                  <a:latin typeface="Arial" panose="020B0604020202020204" pitchFamily="34" charset="0"/>
                  <a:cs typeface="Arial" panose="020B0604020202020204" pitchFamily="34" charset="0"/>
                </a:endParaRPr>
              </a:p>
            </p:txBody>
          </p:sp>
          <p:sp>
            <p:nvSpPr>
              <p:cNvPr id="14" name="文本框 13"/>
              <p:cNvSpPr txBox="1"/>
              <p:nvPr/>
            </p:nvSpPr>
            <p:spPr>
              <a:xfrm>
                <a:off x="2717371" y="4690770"/>
                <a:ext cx="419127" cy="338554"/>
              </a:xfrm>
              <a:prstGeom prst="rect">
                <a:avLst/>
              </a:prstGeom>
              <a:noFill/>
            </p:spPr>
            <p:txBody>
              <a:bodyPr wrap="square" rtlCol="0">
                <a:spAutoFit/>
              </a:bodyPr>
              <a:lstStyle/>
              <a:p>
                <a:r>
                  <a:rPr lang="en-US" altLang="zh-CN" sz="1200" b="1" dirty="0" err="1" smtClean="0">
                    <a:solidFill>
                      <a:srgbClr val="FF0000"/>
                    </a:solidFill>
                  </a:rPr>
                  <a:t>rlx</a:t>
                </a:r>
                <a:r>
                  <a:rPr lang="en-US" altLang="zh-CN" sz="1600" b="1" dirty="0" smtClean="0">
                    <a:solidFill>
                      <a:srgbClr val="FF0000"/>
                    </a:solidFill>
                  </a:rPr>
                  <a:t> </a:t>
                </a:r>
                <a:endParaRPr lang="zh-CN" altLang="en-US" sz="1600" b="1" dirty="0">
                  <a:solidFill>
                    <a:srgbClr val="FF0000"/>
                  </a:solidFill>
                </a:endParaRPr>
              </a:p>
            </p:txBody>
          </p:sp>
        </p:grpSp>
        <mc:AlternateContent xmlns:mc="http://schemas.openxmlformats.org/markup-compatibility/2006" xmlns:a14="http://schemas.microsoft.com/office/drawing/2010/main">
          <mc:Choice Requires="a14">
            <p:sp>
              <p:nvSpPr>
                <p:cNvPr id="9" name="矩形 8"/>
                <p:cNvSpPr/>
                <p:nvPr/>
              </p:nvSpPr>
              <p:spPr>
                <a:xfrm>
                  <a:off x="2428410" y="2906270"/>
                  <a:ext cx="1129284" cy="369332"/>
                </a:xfrm>
                <a:prstGeom prst="rect">
                  <a:avLst/>
                </a:prstGeom>
                <a:solidFill>
                  <a:schemeClr val="accent1">
                    <a:lumMod val="40000"/>
                    <a:lumOff val="60000"/>
                  </a:schemeClr>
                </a:solidFill>
              </p:spPr>
              <p:txBody>
                <a:bodyPr wrap="none">
                  <a:spAutoFit/>
                </a:bodyPr>
                <a:lstStyle/>
                <a:p>
                  <a:r>
                    <a:rPr lang="en-US" altLang="zh-CN" dirty="0" smtClean="0"/>
                    <a:t>Thread </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t</m:t>
                          </m:r>
                        </m:e>
                        <m:sub>
                          <m:r>
                            <a:rPr lang="en-US" altLang="zh-CN">
                              <a:latin typeface="Cambria Math" panose="02040503050406030204" pitchFamily="18" charset="0"/>
                            </a:rPr>
                            <m:t>1</m:t>
                          </m:r>
                        </m:sub>
                      </m:sSub>
                    </m:oMath>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2428410" y="2906270"/>
                  <a:ext cx="1129284" cy="369332"/>
                </a:xfrm>
                <a:prstGeom prst="rect">
                  <a:avLst/>
                </a:prstGeom>
                <a:blipFill>
                  <a:blip r:embed="rId8"/>
                  <a:stretch>
                    <a:fillRect l="-4324"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4550400" y="2906270"/>
                  <a:ext cx="1134606" cy="369332"/>
                </a:xfrm>
                <a:prstGeom prst="rect">
                  <a:avLst/>
                </a:prstGeom>
                <a:solidFill>
                  <a:schemeClr val="accent2">
                    <a:lumMod val="40000"/>
                    <a:lumOff val="60000"/>
                  </a:schemeClr>
                </a:solidFill>
              </p:spPr>
              <p:txBody>
                <a:bodyPr wrap="none">
                  <a:spAutoFit/>
                </a:bodyPr>
                <a:lstStyle/>
                <a:p>
                  <a:r>
                    <a:rPr lang="en-US" altLang="zh-CN" dirty="0" smtClean="0"/>
                    <a:t>Thread </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t</m:t>
                          </m:r>
                        </m:e>
                        <m:sub>
                          <m:r>
                            <a:rPr lang="en-US" altLang="zh-CN" b="0" i="0" smtClean="0">
                              <a:latin typeface="Cambria Math" panose="02040503050406030204" pitchFamily="18" charset="0"/>
                            </a:rPr>
                            <m:t>2</m:t>
                          </m:r>
                        </m:sub>
                      </m:sSub>
                    </m:oMath>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4550400" y="2906270"/>
                  <a:ext cx="1134606" cy="369332"/>
                </a:xfrm>
                <a:prstGeom prst="rect">
                  <a:avLst/>
                </a:prstGeom>
                <a:blipFill>
                  <a:blip r:embed="rId9"/>
                  <a:stretch>
                    <a:fillRect l="-4301" t="-8197" b="-24590"/>
                  </a:stretch>
                </a:blipFill>
              </p:spPr>
              <p:txBody>
                <a:bodyPr/>
                <a:lstStyle/>
                <a:p>
                  <a:r>
                    <a:rPr lang="zh-CN" altLang="en-US">
                      <a:noFill/>
                    </a:rPr>
                    <a:t> </a:t>
                  </a:r>
                </a:p>
              </p:txBody>
            </p:sp>
          </mc:Fallback>
        </mc:AlternateContent>
      </p:grpSp>
      <p:sp>
        <p:nvSpPr>
          <p:cNvPr id="38" name="文本框 37">
            <a:extLst>
              <a:ext uri="{FF2B5EF4-FFF2-40B4-BE49-F238E27FC236}">
                <a16:creationId xmlns:a16="http://schemas.microsoft.com/office/drawing/2014/main" id="{2DBA3058-F39A-4C19-BA13-BD2204155D44}"/>
              </a:ext>
            </a:extLst>
          </p:cNvPr>
          <p:cNvSpPr txBox="1"/>
          <p:nvPr/>
        </p:nvSpPr>
        <p:spPr>
          <a:xfrm>
            <a:off x="4930614" y="5339075"/>
            <a:ext cx="6390242" cy="461665"/>
          </a:xfrm>
          <a:prstGeom prst="rect">
            <a:avLst/>
          </a:prstGeom>
          <a:noFill/>
        </p:spPr>
        <p:txBody>
          <a:bodyPr wrap="square" rtlCol="0">
            <a:spAutoFit/>
          </a:bodyPr>
          <a:lstStyle/>
          <a:p>
            <a:r>
              <a:rPr lang="zh-CN" altLang="en-US" sz="2400" dirty="0">
                <a:sym typeface="Wingdings" panose="05000000000000000000" pitchFamily="2" charset="2"/>
              </a:rPr>
              <a:t> </a:t>
            </a:r>
            <a:r>
              <a:rPr lang="en-US" altLang="zh-CN" sz="2400" dirty="0" smtClean="0">
                <a:latin typeface="Calibri" panose="020F0502020204030204" pitchFamily="34" charset="0"/>
                <a:cs typeface="Calibri" panose="020F0502020204030204" pitchFamily="34" charset="0"/>
                <a:sym typeface="Wingdings" panose="05000000000000000000" pitchFamily="2" charset="2"/>
              </a:rPr>
              <a:t>Find detailed introduction in our paper!</a:t>
            </a:r>
            <a:endParaRPr lang="zh-CN" altLang="en-US" sz="2400" dirty="0">
              <a:latin typeface="Calibri" panose="020F0502020204030204" pitchFamily="34" charset="0"/>
              <a:cs typeface="Calibri" panose="020F0502020204030204" pitchFamily="34" charset="0"/>
            </a:endParaRPr>
          </a:p>
        </p:txBody>
      </p:sp>
      <p:sp>
        <p:nvSpPr>
          <p:cNvPr id="39" name="圆角矩形标注 38"/>
          <p:cNvSpPr/>
          <p:nvPr/>
        </p:nvSpPr>
        <p:spPr>
          <a:xfrm>
            <a:off x="4606534" y="3372152"/>
            <a:ext cx="3558411" cy="1289453"/>
          </a:xfrm>
          <a:prstGeom prst="wedgeRoundRectCallout">
            <a:avLst>
              <a:gd name="adj1" fmla="val 58451"/>
              <a:gd name="adj2" fmla="val -134955"/>
              <a:gd name="adj3" fmla="val 16667"/>
            </a:avLst>
          </a:prstGeom>
          <a:solidFill>
            <a:srgbClr val="FFFF99"/>
          </a:solidFill>
          <a:ln w="28575">
            <a:solidFill>
              <a:srgbClr val="FF0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altLang="zh-CN" sz="2400" b="1" dirty="0" smtClean="0">
                <a:solidFill>
                  <a:schemeClr val="tx1"/>
                </a:solidFill>
                <a:latin typeface="Calibri" panose="020F0502020204030204" pitchFamily="34" charset="0"/>
                <a:cs typeface="Calibri" panose="020F0502020204030204" pitchFamily="34" charset="0"/>
              </a:rPr>
              <a:t>Revision</a:t>
            </a:r>
            <a:r>
              <a:rPr lang="en-US" altLang="zh-CN" sz="2400" dirty="0" smtClean="0">
                <a:solidFill>
                  <a:schemeClr val="tx1"/>
                </a:solidFill>
                <a:latin typeface="Calibri" panose="020F0502020204030204" pitchFamily="34" charset="0"/>
                <a:cs typeface="Calibri" panose="020F0502020204030204" pitchFamily="34" charset="0"/>
              </a:rPr>
              <a:t>: Promises should be considered only if they can all be </a:t>
            </a:r>
            <a:r>
              <a:rPr lang="en-US" altLang="zh-CN" sz="2400" b="1" dirty="0" smtClean="0">
                <a:solidFill>
                  <a:srgbClr val="C00000"/>
                </a:solidFill>
                <a:latin typeface="Calibri" panose="020F0502020204030204" pitchFamily="34" charset="0"/>
                <a:cs typeface="Calibri" panose="020F0502020204030204" pitchFamily="34" charset="0"/>
              </a:rPr>
              <a:t>certified</a:t>
            </a:r>
            <a:r>
              <a:rPr lang="en-US" altLang="zh-CN" sz="2400" dirty="0" smtClean="0">
                <a:solidFill>
                  <a:schemeClr val="tx1"/>
                </a:solidFill>
                <a:latin typeface="Calibri" panose="020F0502020204030204" pitchFamily="34" charset="0"/>
                <a:cs typeface="Calibri" panose="020F0502020204030204" pitchFamily="34" charset="0"/>
              </a:rPr>
              <a:t>.</a:t>
            </a:r>
            <a:endParaRPr lang="zh-CN" altLang="en-US" sz="2400" dirty="0">
              <a:solidFill>
                <a:schemeClr val="tx1"/>
              </a:solidFill>
            </a:endParaRPr>
          </a:p>
        </p:txBody>
      </p:sp>
      <p:grpSp>
        <p:nvGrpSpPr>
          <p:cNvPr id="42" name="组合 41"/>
          <p:cNvGrpSpPr/>
          <p:nvPr/>
        </p:nvGrpSpPr>
        <p:grpSpPr>
          <a:xfrm>
            <a:off x="8255044" y="3764906"/>
            <a:ext cx="3504290" cy="830997"/>
            <a:chOff x="6716545" y="5620115"/>
            <a:chExt cx="3504290" cy="830997"/>
          </a:xfrm>
        </p:grpSpPr>
        <p:sp>
          <p:nvSpPr>
            <p:cNvPr id="40" name="文本框 39">
              <a:extLst>
                <a:ext uri="{FF2B5EF4-FFF2-40B4-BE49-F238E27FC236}">
                  <a16:creationId xmlns:a16="http://schemas.microsoft.com/office/drawing/2014/main" id="{2DBA3058-F39A-4C19-BA13-BD2204155D44}"/>
                </a:ext>
              </a:extLst>
            </p:cNvPr>
            <p:cNvSpPr txBox="1"/>
            <p:nvPr/>
          </p:nvSpPr>
          <p:spPr>
            <a:xfrm>
              <a:off x="7168079" y="5620115"/>
              <a:ext cx="3052756" cy="830997"/>
            </a:xfrm>
            <a:prstGeom prst="rect">
              <a:avLst/>
            </a:prstGeom>
            <a:noFill/>
          </p:spPr>
          <p:txBody>
            <a:bodyPr wrap="square" rtlCol="0">
              <a:spAutoFit/>
            </a:bodyPr>
            <a:lstStyle/>
            <a:p>
              <a:r>
                <a:rPr lang="en-US" altLang="zh-CN" sz="2400" dirty="0" smtClean="0">
                  <a:latin typeface="Calibri" panose="020F0502020204030204" pitchFamily="34" charset="0"/>
                  <a:cs typeface="Calibri" panose="020F0502020204030204" pitchFamily="34" charset="0"/>
                  <a:sym typeface="Wingdings" panose="05000000000000000000" pitchFamily="2" charset="2"/>
                </a:rPr>
                <a:t>Also find explanation in our paper!</a:t>
              </a:r>
              <a:endParaRPr lang="zh-CN" altLang="en-US" sz="2400" dirty="0">
                <a:latin typeface="Calibri" panose="020F0502020204030204" pitchFamily="34" charset="0"/>
                <a:cs typeface="Calibri" panose="020F0502020204030204" pitchFamily="34" charset="0"/>
              </a:endParaRPr>
            </a:p>
          </p:txBody>
        </p:sp>
        <p:sp>
          <p:nvSpPr>
            <p:cNvPr id="41" name="矩形 40"/>
            <p:cNvSpPr/>
            <p:nvPr/>
          </p:nvSpPr>
          <p:spPr>
            <a:xfrm>
              <a:off x="6716545" y="5666282"/>
              <a:ext cx="474810" cy="461665"/>
            </a:xfrm>
            <a:prstGeom prst="rect">
              <a:avLst/>
            </a:prstGeom>
          </p:spPr>
          <p:txBody>
            <a:bodyPr wrap="none">
              <a:spAutoFit/>
            </a:bodyPr>
            <a:lstStyle/>
            <a:p>
              <a:r>
                <a:rPr lang="zh-CN" altLang="en-US" sz="2400" dirty="0">
                  <a:sym typeface="Wingdings" panose="05000000000000000000" pitchFamily="2" charset="2"/>
                </a:rPr>
                <a:t></a:t>
              </a:r>
              <a:endParaRPr lang="zh-CN" altLang="en-US" sz="2400" dirty="0"/>
            </a:p>
          </p:txBody>
        </p:sp>
      </p:grpSp>
    </p:spTree>
    <p:custDataLst>
      <p:tags r:id="rId1"/>
    </p:custDataLst>
    <p:extLst>
      <p:ext uri="{BB962C8B-B14F-4D97-AF65-F5344CB8AC3E}">
        <p14:creationId xmlns:p14="http://schemas.microsoft.com/office/powerpoint/2010/main" val="3565374732"/>
      </p:ext>
    </p:extLst>
  </p:cSld>
  <p:clrMapOvr>
    <a:masterClrMapping/>
  </p:clrMapOvr>
  <mc:AlternateContent xmlns:mc="http://schemas.openxmlformats.org/markup-compatibility/2006" xmlns:p14="http://schemas.microsoft.com/office/powerpoint/2010/main">
    <mc:Choice Requires="p14">
      <p:transition spd="slow" p14:dur="2000" advTm="34593"/>
    </mc:Choice>
    <mc:Fallback xmlns="">
      <p:transition spd="slow" advTm="345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500"/>
                                        <p:tgtEl>
                                          <p:spTgt spid="38"/>
                                        </p:tgtEl>
                                      </p:cBhvr>
                                    </p:animEffect>
                                    <p:anim calcmode="lin" valueType="num">
                                      <p:cBhvr>
                                        <p:cTn id="15" dur="500" fill="hold"/>
                                        <p:tgtEl>
                                          <p:spTgt spid="38"/>
                                        </p:tgtEl>
                                        <p:attrNameLst>
                                          <p:attrName>ppt_x</p:attrName>
                                        </p:attrNameLst>
                                      </p:cBhvr>
                                      <p:tavLst>
                                        <p:tav tm="0">
                                          <p:val>
                                            <p:strVal val="#ppt_x"/>
                                          </p:val>
                                        </p:tav>
                                        <p:tav tm="100000">
                                          <p:val>
                                            <p:strVal val="#ppt_x"/>
                                          </p:val>
                                        </p:tav>
                                      </p:tavLst>
                                    </p:anim>
                                    <p:anim calcmode="lin" valueType="num">
                                      <p:cBhvr>
                                        <p:cTn id="16" dur="5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1000"/>
                                        <p:tgtEl>
                                          <p:spTgt spid="42"/>
                                        </p:tgtEl>
                                      </p:cBhvr>
                                    </p:animEffect>
                                    <p:anim calcmode="lin" valueType="num">
                                      <p:cBhvr>
                                        <p:cTn id="26" dur="1000" fill="hold"/>
                                        <p:tgtEl>
                                          <p:spTgt spid="42"/>
                                        </p:tgtEl>
                                        <p:attrNameLst>
                                          <p:attrName>ppt_x</p:attrName>
                                        </p:attrNameLst>
                                      </p:cBhvr>
                                      <p:tavLst>
                                        <p:tav tm="0">
                                          <p:val>
                                            <p:strVal val="#ppt_x"/>
                                          </p:val>
                                        </p:tav>
                                        <p:tav tm="100000">
                                          <p:val>
                                            <p:strVal val="#ppt_x"/>
                                          </p:val>
                                        </p:tav>
                                      </p:tavLst>
                                    </p:anim>
                                    <p:anim calcmode="lin" valueType="num">
                                      <p:cBhvr>
                                        <p:cTn id="27"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8" grpId="0"/>
      <p:bldP spid="3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46545" y="272765"/>
            <a:ext cx="10631055"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Allow </a:t>
            </a:r>
            <a:r>
              <a:rPr lang="en-US" altLang="zh-CN" sz="4000" b="1" dirty="0">
                <a:latin typeface="Calibri Light" panose="020F0302020204030204" pitchFamily="34" charset="0"/>
                <a:cs typeface="Calibri Light" panose="020F0302020204030204" pitchFamily="34" charset="0"/>
              </a:rPr>
              <a:t>Read-Write </a:t>
            </a:r>
            <a:r>
              <a:rPr lang="en-US" altLang="zh-CN" sz="4000" b="1" dirty="0" smtClean="0">
                <a:latin typeface="Calibri Light" panose="020F0302020204030204" pitchFamily="34" charset="0"/>
                <a:cs typeface="Calibri Light" panose="020F0302020204030204" pitchFamily="34" charset="0"/>
              </a:rPr>
              <a:t>Races</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p:sp>
        <p:nvSpPr>
          <p:cNvPr id="5" name="文本框 4"/>
          <p:cNvSpPr txBox="1"/>
          <p:nvPr/>
        </p:nvSpPr>
        <p:spPr>
          <a:xfrm>
            <a:off x="816365" y="1404493"/>
            <a:ext cx="10261209" cy="523220"/>
          </a:xfrm>
          <a:prstGeom prst="rect">
            <a:avLst/>
          </a:prstGeom>
          <a:noFill/>
        </p:spPr>
        <p:txBody>
          <a:bodyPr wrap="square" rtlCol="0">
            <a:spAutoFit/>
          </a:bodyPr>
          <a:lstStyle/>
          <a:p>
            <a:pPr>
              <a:buClr>
                <a:srgbClr val="7030A0"/>
              </a:buClr>
            </a:pPr>
            <a:r>
              <a:rPr lang="en-US" altLang="zh-CN" sz="2800" dirty="0" smtClean="0">
                <a:latin typeface="Calibri" panose="020F0502020204030204" pitchFamily="34" charset="0"/>
                <a:cs typeface="Calibri" panose="020F0502020204030204" pitchFamily="34" charset="0"/>
              </a:rPr>
              <a:t>For supporting optimizations which may introduce </a:t>
            </a:r>
            <a:r>
              <a:rPr lang="en-US" altLang="zh-CN" sz="2800" dirty="0" smtClean="0">
                <a:solidFill>
                  <a:srgbClr val="C00000"/>
                </a:solidFill>
                <a:latin typeface="Calibri" panose="020F0502020204030204" pitchFamily="34" charset="0"/>
                <a:cs typeface="Calibri" panose="020F0502020204030204" pitchFamily="34" charset="0"/>
              </a:rPr>
              <a:t>read-write races</a:t>
            </a:r>
            <a:endParaRPr lang="zh-CN" altLang="en-US" sz="2800" dirty="0" smtClean="0">
              <a:solidFill>
                <a:srgbClr val="C00000"/>
              </a:solidFill>
              <a:latin typeface="Calibri" panose="020F0502020204030204" pitchFamily="34" charset="0"/>
              <a:cs typeface="Calibri" panose="020F0502020204030204" pitchFamily="34" charset="0"/>
            </a:endParaRPr>
          </a:p>
        </p:txBody>
      </p:sp>
      <p:sp>
        <p:nvSpPr>
          <p:cNvPr id="49" name="文本框 48"/>
          <p:cNvSpPr txBox="1"/>
          <p:nvPr/>
        </p:nvSpPr>
        <p:spPr>
          <a:xfrm>
            <a:off x="816365" y="2101837"/>
            <a:ext cx="9907054" cy="954107"/>
          </a:xfrm>
          <a:prstGeom prst="rect">
            <a:avLst/>
          </a:prstGeom>
          <a:noFill/>
        </p:spPr>
        <p:txBody>
          <a:bodyPr wrap="square" rtlCol="0">
            <a:spAutoFit/>
          </a:bodyPr>
          <a:lstStyle/>
          <a:p>
            <a:pPr>
              <a:buClr>
                <a:srgbClr val="7030A0"/>
              </a:buClr>
            </a:pPr>
            <a:r>
              <a:rPr lang="en-US" altLang="zh-CN" sz="2800" dirty="0" smtClean="0">
                <a:latin typeface="Calibri" panose="020F0502020204030204" pitchFamily="34" charset="0"/>
                <a:cs typeface="Calibri" panose="020F0502020204030204" pitchFamily="34" charset="0"/>
              </a:rPr>
              <a:t>Optimized code with read-write race may become the source code for subsequent optimization passes</a:t>
            </a:r>
            <a:endParaRPr lang="zh-CN" altLang="en-US" sz="2800" dirty="0" smtClean="0">
              <a:latin typeface="Calibri" panose="020F0502020204030204" pitchFamily="34" charset="0"/>
              <a:cs typeface="Calibri" panose="020F0502020204030204" pitchFamily="34" charset="0"/>
            </a:endParaRPr>
          </a:p>
        </p:txBody>
      </p:sp>
      <p:sp>
        <p:nvSpPr>
          <p:cNvPr id="50" name="流程图: 文档 49"/>
          <p:cNvSpPr/>
          <p:nvPr/>
        </p:nvSpPr>
        <p:spPr>
          <a:xfrm>
            <a:off x="7430766" y="2758404"/>
            <a:ext cx="1112877" cy="595079"/>
          </a:xfrm>
          <a:prstGeom prst="flowChartDocumen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800" b="1" dirty="0" smtClean="0">
                <a:solidFill>
                  <a:schemeClr val="bg1"/>
                </a:solidFill>
                <a:latin typeface="+mn-ea"/>
              </a:rPr>
              <a:t>S</a:t>
            </a:r>
            <a:endParaRPr lang="zh-CN" altLang="en-US" sz="2800" b="1" dirty="0">
              <a:solidFill>
                <a:schemeClr val="bg1"/>
              </a:solidFill>
              <a:latin typeface="+mn-ea"/>
            </a:endParaRPr>
          </a:p>
        </p:txBody>
      </p:sp>
      <p:grpSp>
        <p:nvGrpSpPr>
          <p:cNvPr id="52" name="组合 51"/>
          <p:cNvGrpSpPr/>
          <p:nvPr/>
        </p:nvGrpSpPr>
        <p:grpSpPr>
          <a:xfrm>
            <a:off x="7625869" y="3418138"/>
            <a:ext cx="780983" cy="822041"/>
            <a:chOff x="6440931" y="3007154"/>
            <a:chExt cx="780983" cy="943660"/>
          </a:xfrm>
        </p:grpSpPr>
        <p:sp>
          <p:nvSpPr>
            <p:cNvPr id="53" name="右箭头 52"/>
            <p:cNvSpPr/>
            <p:nvPr/>
          </p:nvSpPr>
          <p:spPr>
            <a:xfrm rot="5400000">
              <a:off x="6335167" y="3306956"/>
              <a:ext cx="943660" cy="344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6440931" y="3192407"/>
              <a:ext cx="780983" cy="459305"/>
            </a:xfrm>
            <a:prstGeom prst="rect">
              <a:avLst/>
            </a:prstGeom>
            <a:solidFill>
              <a:srgbClr val="FFFF00"/>
            </a:solidFill>
          </p:spPr>
          <p:txBody>
            <a:bodyPr wrap="none">
              <a:spAutoFit/>
            </a:bodyPr>
            <a:lstStyle/>
            <a:p>
              <a:r>
                <a:rPr lang="en-US" altLang="zh-CN" sz="2000" b="1" dirty="0" smtClean="0">
                  <a:solidFill>
                    <a:srgbClr val="C00000"/>
                  </a:solidFill>
                  <a:latin typeface="+mn-ea"/>
                  <a:cs typeface="Calibri" panose="020F0502020204030204" pitchFamily="34" charset="0"/>
                </a:rPr>
                <a:t>LICM</a:t>
              </a:r>
              <a:endParaRPr lang="zh-CN" altLang="en-US" sz="2000" b="1" dirty="0">
                <a:solidFill>
                  <a:srgbClr val="C00000"/>
                </a:solidFill>
                <a:latin typeface="+mn-ea"/>
                <a:cs typeface="Calibri" panose="020F0502020204030204" pitchFamily="34" charset="0"/>
              </a:endParaRPr>
            </a:p>
          </p:txBody>
        </p:sp>
      </p:grpSp>
      <p:sp>
        <p:nvSpPr>
          <p:cNvPr id="55" name="流程图: 文档 54"/>
          <p:cNvSpPr/>
          <p:nvPr/>
        </p:nvSpPr>
        <p:spPr>
          <a:xfrm>
            <a:off x="7430765" y="4304834"/>
            <a:ext cx="1112877" cy="595079"/>
          </a:xfrm>
          <a:prstGeom prst="flowChartDocument">
            <a:avLst/>
          </a:prstGeom>
          <a:solidFill>
            <a:schemeClr val="accent5">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800" b="1" dirty="0" smtClean="0">
                <a:solidFill>
                  <a:schemeClr val="bg1"/>
                </a:solidFill>
                <a:latin typeface="+mn-ea"/>
              </a:rPr>
              <a:t>M</a:t>
            </a:r>
            <a:endParaRPr lang="zh-CN" altLang="en-US" sz="2800" b="1" dirty="0">
              <a:solidFill>
                <a:schemeClr val="bg1"/>
              </a:solidFill>
              <a:latin typeface="+mn-ea"/>
            </a:endParaRPr>
          </a:p>
        </p:txBody>
      </p:sp>
      <p:grpSp>
        <p:nvGrpSpPr>
          <p:cNvPr id="56" name="组合 55"/>
          <p:cNvGrpSpPr/>
          <p:nvPr/>
        </p:nvGrpSpPr>
        <p:grpSpPr>
          <a:xfrm>
            <a:off x="7672050" y="5006154"/>
            <a:ext cx="660758" cy="822041"/>
            <a:chOff x="6487112" y="3007154"/>
            <a:chExt cx="660758" cy="943660"/>
          </a:xfrm>
        </p:grpSpPr>
        <p:sp>
          <p:nvSpPr>
            <p:cNvPr id="57" name="右箭头 56"/>
            <p:cNvSpPr/>
            <p:nvPr/>
          </p:nvSpPr>
          <p:spPr>
            <a:xfrm rot="5400000">
              <a:off x="6335167" y="3306956"/>
              <a:ext cx="943660" cy="344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487112" y="3192407"/>
              <a:ext cx="660758" cy="459305"/>
            </a:xfrm>
            <a:prstGeom prst="rect">
              <a:avLst/>
            </a:prstGeom>
            <a:solidFill>
              <a:srgbClr val="FFFF00"/>
            </a:solidFill>
          </p:spPr>
          <p:txBody>
            <a:bodyPr wrap="none">
              <a:spAutoFit/>
            </a:bodyPr>
            <a:lstStyle/>
            <a:p>
              <a:r>
                <a:rPr lang="en-US" altLang="zh-CN" sz="2000" b="1" dirty="0">
                  <a:solidFill>
                    <a:srgbClr val="C00000"/>
                  </a:solidFill>
                </a:rPr>
                <a:t>DCE</a:t>
              </a:r>
              <a:endParaRPr lang="zh-CN" altLang="en-US" sz="2000" b="1" dirty="0">
                <a:solidFill>
                  <a:srgbClr val="C00000"/>
                </a:solidFill>
              </a:endParaRPr>
            </a:p>
          </p:txBody>
        </p:sp>
      </p:grpSp>
      <p:sp>
        <p:nvSpPr>
          <p:cNvPr id="59" name="流程图: 文档 58"/>
          <p:cNvSpPr/>
          <p:nvPr/>
        </p:nvSpPr>
        <p:spPr>
          <a:xfrm>
            <a:off x="7430765" y="5892850"/>
            <a:ext cx="1112877" cy="595079"/>
          </a:xfrm>
          <a:prstGeom prst="flowChartDocumen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800" b="1" dirty="0" smtClean="0">
                <a:solidFill>
                  <a:schemeClr val="bg1"/>
                </a:solidFill>
                <a:latin typeface="+mn-ea"/>
              </a:rPr>
              <a:t>T</a:t>
            </a:r>
            <a:endParaRPr lang="zh-CN" altLang="en-US" sz="2800" b="1" dirty="0">
              <a:solidFill>
                <a:schemeClr val="bg1"/>
              </a:solidFill>
              <a:latin typeface="+mn-ea"/>
            </a:endParaRPr>
          </a:p>
        </p:txBody>
      </p:sp>
      <p:sp>
        <p:nvSpPr>
          <p:cNvPr id="60" name="圆角矩形标注 59"/>
          <p:cNvSpPr/>
          <p:nvPr/>
        </p:nvSpPr>
        <p:spPr>
          <a:xfrm>
            <a:off x="3906078" y="3195438"/>
            <a:ext cx="2335038" cy="822041"/>
          </a:xfrm>
          <a:prstGeom prst="wedgeRoundRectCallout">
            <a:avLst>
              <a:gd name="adj1" fmla="val 110041"/>
              <a:gd name="adj2" fmla="val 99505"/>
              <a:gd name="adj3" fmla="val 16667"/>
            </a:avLst>
          </a:prstGeom>
          <a:solidFill>
            <a:schemeClr val="accent4">
              <a:lumMod val="40000"/>
              <a:lumOff val="6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smtClean="0">
                <a:solidFill>
                  <a:schemeClr val="tx1"/>
                </a:solidFill>
                <a:latin typeface="Calibri" panose="020F0502020204030204" pitchFamily="34" charset="0"/>
                <a:cs typeface="Calibri" panose="020F0502020204030204" pitchFamily="34" charset="0"/>
              </a:rPr>
              <a:t>May contain </a:t>
            </a:r>
            <a:r>
              <a:rPr lang="en-US" altLang="zh-CN" sz="2400" dirty="0" smtClean="0">
                <a:solidFill>
                  <a:srgbClr val="C00000"/>
                </a:solidFill>
                <a:latin typeface="Calibri" panose="020F0502020204030204" pitchFamily="34" charset="0"/>
                <a:cs typeface="Calibri" panose="020F0502020204030204" pitchFamily="34" charset="0"/>
              </a:rPr>
              <a:t>read-write races</a:t>
            </a:r>
            <a:endParaRPr lang="zh-CN" altLang="en-US" sz="2400" dirty="0">
              <a:solidFill>
                <a:srgbClr val="C00000"/>
              </a:solidFill>
              <a:latin typeface="Calibri" panose="020F0502020204030204" pitchFamily="34" charset="0"/>
              <a:cs typeface="Calibri" panose="020F0502020204030204" pitchFamily="34" charset="0"/>
            </a:endParaRPr>
          </a:p>
        </p:txBody>
      </p:sp>
      <p:grpSp>
        <p:nvGrpSpPr>
          <p:cNvPr id="61" name="组合 60"/>
          <p:cNvGrpSpPr/>
          <p:nvPr/>
        </p:nvGrpSpPr>
        <p:grpSpPr>
          <a:xfrm>
            <a:off x="2133599" y="4202672"/>
            <a:ext cx="3964243" cy="1364970"/>
            <a:chOff x="4930706" y="4920481"/>
            <a:chExt cx="4272416" cy="1275063"/>
          </a:xfrm>
          <a:solidFill>
            <a:srgbClr val="FFFF99"/>
          </a:solidFill>
        </p:grpSpPr>
        <p:sp>
          <p:nvSpPr>
            <p:cNvPr id="62" name="圆角矩形标注 61"/>
            <p:cNvSpPr/>
            <p:nvPr/>
          </p:nvSpPr>
          <p:spPr>
            <a:xfrm>
              <a:off x="4930706" y="4920481"/>
              <a:ext cx="4272416" cy="1275063"/>
            </a:xfrm>
            <a:prstGeom prst="wedgeRoundRectCallout">
              <a:avLst>
                <a:gd name="adj1" fmla="val 87978"/>
                <a:gd name="adj2" fmla="val 35790"/>
                <a:gd name="adj3" fmla="val 16667"/>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5148778" y="4992915"/>
              <a:ext cx="3889049" cy="1121266"/>
            </a:xfrm>
            <a:prstGeom prst="rect">
              <a:avLst/>
            </a:prstGeom>
            <a:noFill/>
            <a:ln>
              <a:noFill/>
            </a:ln>
          </p:spPr>
          <p:txBody>
            <a:bodyPr wrap="square">
              <a:spAutoFit/>
            </a:bodyPr>
            <a:lstStyle/>
            <a:p>
              <a:r>
                <a:rPr lang="en-US" altLang="zh-CN" sz="2400" dirty="0">
                  <a:latin typeface="Calibri" panose="020F0502020204030204" pitchFamily="34" charset="0"/>
                  <a:cs typeface="Calibri" panose="020F0502020204030204" pitchFamily="34" charset="0"/>
                </a:rPr>
                <a:t>To prove its correctness, we must allow source </a:t>
              </a:r>
              <a:r>
                <a:rPr lang="en-US" altLang="zh-CN" sz="2400" dirty="0" err="1">
                  <a:latin typeface="Calibri" panose="020F0502020204030204" pitchFamily="34" charset="0"/>
                  <a:cs typeface="Calibri" panose="020F0502020204030204" pitchFamily="34" charset="0"/>
                </a:rPr>
                <a:t>prog</a:t>
              </a:r>
              <a:r>
                <a:rPr lang="en-US" altLang="zh-CN" sz="2400" dirty="0">
                  <a:latin typeface="Calibri" panose="020F0502020204030204" pitchFamily="34" charset="0"/>
                  <a:cs typeface="Calibri" panose="020F0502020204030204" pitchFamily="34" charset="0"/>
                </a:rPr>
                <a:t>. to have read-write </a:t>
              </a:r>
              <a:r>
                <a:rPr lang="en-US" altLang="zh-CN" sz="2400" dirty="0" smtClean="0">
                  <a:latin typeface="Calibri" panose="020F0502020204030204" pitchFamily="34" charset="0"/>
                  <a:cs typeface="Calibri" panose="020F0502020204030204" pitchFamily="34" charset="0"/>
                </a:rPr>
                <a:t>races</a:t>
              </a:r>
              <a:endParaRPr lang="zh-CN" altLang="en-US" sz="2400" dirty="0">
                <a:solidFill>
                  <a:schemeClr val="tx1"/>
                </a:solidFill>
                <a:latin typeface="Calibri" panose="020F0502020204030204" pitchFamily="34" charset="0"/>
                <a:cs typeface="Calibri" panose="020F0502020204030204" pitchFamily="34" charset="0"/>
              </a:endParaRPr>
            </a:p>
          </p:txBody>
        </p:sp>
      </p:grpSp>
      <p:sp>
        <p:nvSpPr>
          <p:cNvPr id="65" name="圆角矩形标注 64"/>
          <p:cNvSpPr/>
          <p:nvPr/>
        </p:nvSpPr>
        <p:spPr>
          <a:xfrm>
            <a:off x="8984034" y="2858347"/>
            <a:ext cx="2293565" cy="822041"/>
          </a:xfrm>
          <a:prstGeom prst="wedgeRoundRectCallout">
            <a:avLst>
              <a:gd name="adj1" fmla="val -78494"/>
              <a:gd name="adj2" fmla="val 60110"/>
              <a:gd name="adj3" fmla="val 16667"/>
            </a:avLst>
          </a:prstGeom>
          <a:solidFill>
            <a:schemeClr val="accent1">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smtClean="0">
                <a:solidFill>
                  <a:schemeClr val="tx1"/>
                </a:solidFill>
                <a:latin typeface="Calibri" panose="020F0502020204030204" pitchFamily="34" charset="0"/>
                <a:cs typeface="Calibri" panose="020F0502020204030204" pitchFamily="34" charset="0"/>
              </a:rPr>
              <a:t>May introduce </a:t>
            </a:r>
            <a:r>
              <a:rPr lang="en-US" altLang="zh-CN" sz="2400" smtClean="0">
                <a:solidFill>
                  <a:srgbClr val="C00000"/>
                </a:solidFill>
                <a:latin typeface="Calibri" panose="020F0502020204030204" pitchFamily="34" charset="0"/>
                <a:cs typeface="Calibri" panose="020F0502020204030204" pitchFamily="34" charset="0"/>
              </a:rPr>
              <a:t>read-write races</a:t>
            </a:r>
            <a:endParaRPr lang="zh-CN" altLang="en-US" sz="2400" dirty="0">
              <a:solidFill>
                <a:srgbClr val="C00000"/>
              </a:solidFill>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3160820849"/>
      </p:ext>
    </p:extLst>
  </p:cSld>
  <p:clrMapOvr>
    <a:masterClrMapping/>
  </p:clrMapOvr>
  <mc:AlternateContent xmlns:mc="http://schemas.openxmlformats.org/markup-compatibility/2006" xmlns:p14="http://schemas.microsoft.com/office/powerpoint/2010/main">
    <mc:Choice Requires="p14">
      <p:transition spd="slow" p14:dur="2000" advTm="49667"/>
    </mc:Choice>
    <mc:Fallback xmlns="">
      <p:transition spd="slow" advTm="496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up)">
                                      <p:cBhvr>
                                        <p:cTn id="11" dur="500"/>
                                        <p:tgtEl>
                                          <p:spTgt spid="52"/>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wipe(up)">
                                      <p:cBhvr>
                                        <p:cTn id="19" dur="500"/>
                                        <p:tgtEl>
                                          <p:spTgt spid="56"/>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5" grpId="0" animBg="1"/>
      <p:bldP spid="59" grpId="0" animBg="1"/>
      <p:bldP spid="60" grpId="0" animBg="1"/>
      <p:bldP spid="6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96576" y="2991852"/>
            <a:ext cx="861282" cy="400110"/>
          </a:xfrm>
          <a:prstGeom prst="rect">
            <a:avLst/>
          </a:prstGeom>
          <a:solidFill>
            <a:schemeClr val="accent6">
              <a:lumMod val="40000"/>
              <a:lumOff val="60000"/>
            </a:schemeClr>
          </a:solidFill>
        </p:spPr>
        <p:txBody>
          <a:bodyPr wrap="square">
            <a:spAutoFit/>
          </a:bodyPr>
          <a:lstStyle/>
          <a:p>
            <a:endParaRPr lang="zh-CN" altLang="en-US" sz="2000" dirty="0">
              <a:latin typeface="Arial" panose="020B0604020202020204" pitchFamily="34" charset="0"/>
              <a:cs typeface="Arial" panose="020B0604020202020204" pitchFamily="34" charset="0"/>
            </a:endParaRPr>
          </a:p>
        </p:txBody>
      </p:sp>
      <p:sp>
        <p:nvSpPr>
          <p:cNvPr id="5" name="标题 1"/>
          <p:cNvSpPr>
            <a:spLocks noGrp="1"/>
          </p:cNvSpPr>
          <p:nvPr>
            <p:ph type="title"/>
          </p:nvPr>
        </p:nvSpPr>
        <p:spPr>
          <a:xfrm>
            <a:off x="535706" y="272765"/>
            <a:ext cx="11049000" cy="1325563"/>
          </a:xfrm>
        </p:spPr>
        <p:txBody>
          <a:bodyPr>
            <a:normAutofit/>
          </a:bodyPr>
          <a:lstStyle/>
          <a:p>
            <a:pPr algn="ctr"/>
            <a:r>
              <a:rPr lang="en-US" altLang="zh-CN" sz="4000" b="1" dirty="0" smtClean="0">
                <a:latin typeface="Calibri Light" panose="020F0302020204030204" pitchFamily="34" charset="0"/>
                <a:cs typeface="Calibri Light" panose="020F0302020204030204" pitchFamily="34" charset="0"/>
              </a:rPr>
              <a:t>Optimizations of concurrent </a:t>
            </a:r>
            <a:r>
              <a:rPr lang="en-US" altLang="zh-CN" sz="4000" b="1" dirty="0" err="1" smtClean="0">
                <a:latin typeface="Calibri Light" panose="020F0302020204030204" pitchFamily="34" charset="0"/>
                <a:cs typeface="Calibri Light" panose="020F0302020204030204" pitchFamily="34" charset="0"/>
              </a:rPr>
              <a:t>prog</a:t>
            </a:r>
            <a:r>
              <a:rPr lang="en-US" altLang="zh-CN" sz="4000" b="1" dirty="0" smtClean="0">
                <a:latin typeface="Calibri Light" panose="020F0302020204030204" pitchFamily="34" charset="0"/>
                <a:cs typeface="Calibri Light" panose="020F0302020204030204" pitchFamily="34" charset="0"/>
              </a:rPr>
              <a:t>. are </a:t>
            </a:r>
            <a:r>
              <a:rPr lang="en-US" altLang="zh-CN" sz="4000" b="1" i="1" dirty="0" smtClean="0">
                <a:solidFill>
                  <a:srgbClr val="C00000"/>
                </a:solidFill>
                <a:latin typeface="Calibri Light" panose="020F0302020204030204" pitchFamily="34" charset="0"/>
                <a:cs typeface="Calibri Light" panose="020F0302020204030204" pitchFamily="34" charset="0"/>
              </a:rPr>
              <a:t>error-prone</a:t>
            </a:r>
            <a:endParaRPr lang="zh-CN" altLang="en-US" sz="4000" b="1" dirty="0">
              <a:latin typeface="Calibri Light" panose="020F0302020204030204" pitchFamily="34" charset="0"/>
              <a:cs typeface="Calibri Light" panose="020F0302020204030204" pitchFamily="34" charset="0"/>
            </a:endParaRPr>
          </a:p>
        </p:txBody>
      </p:sp>
      <p:sp>
        <p:nvSpPr>
          <p:cNvPr id="6" name="矩形 5"/>
          <p:cNvSpPr/>
          <p:nvPr/>
        </p:nvSpPr>
        <p:spPr>
          <a:xfrm>
            <a:off x="750379" y="1378636"/>
            <a:ext cx="10970566" cy="523220"/>
          </a:xfrm>
          <a:prstGeom prst="rect">
            <a:avLst/>
          </a:prstGeom>
        </p:spPr>
        <p:txBody>
          <a:bodyPr wrap="square">
            <a:spAutoFit/>
          </a:bodyPr>
          <a:lstStyle/>
          <a:p>
            <a:pPr>
              <a:spcBef>
                <a:spcPts val="600"/>
              </a:spcBef>
            </a:pPr>
            <a:r>
              <a:rPr lang="en-US" altLang="zh-CN" sz="2800" dirty="0" smtClean="0">
                <a:latin typeface="Calibri" panose="020F0502020204030204" pitchFamily="34" charset="0"/>
                <a:cs typeface="Calibri" panose="020F0502020204030204" pitchFamily="34" charset="0"/>
              </a:rPr>
              <a:t>Those sound for sequential programs</a:t>
            </a:r>
            <a:r>
              <a:rPr lang="en-US" altLang="zh-CN" sz="2800" dirty="0">
                <a:latin typeface="Calibri" panose="020F0502020204030204" pitchFamily="34" charset="0"/>
                <a:cs typeface="Calibri" panose="020F0502020204030204" pitchFamily="34" charset="0"/>
              </a:rPr>
              <a:t> </a:t>
            </a:r>
            <a:r>
              <a:rPr lang="en-US" altLang="zh-CN" sz="2800" dirty="0" smtClean="0">
                <a:latin typeface="Calibri" panose="020F0502020204030204" pitchFamily="34" charset="0"/>
                <a:cs typeface="Calibri" panose="020F0502020204030204" pitchFamily="34" charset="0"/>
              </a:rPr>
              <a:t>may be </a:t>
            </a:r>
            <a:r>
              <a:rPr lang="en-US" altLang="zh-CN" sz="2800" b="1" dirty="0" smtClean="0">
                <a:solidFill>
                  <a:srgbClr val="C00000"/>
                </a:solidFill>
                <a:latin typeface="Calibri" panose="020F0502020204030204" pitchFamily="34" charset="0"/>
                <a:cs typeface="Calibri" panose="020F0502020204030204" pitchFamily="34" charset="0"/>
              </a:rPr>
              <a:t>unsound</a:t>
            </a:r>
            <a:r>
              <a:rPr lang="en-US" altLang="zh-CN" sz="2800" dirty="0" smtClean="0">
                <a:latin typeface="Calibri" panose="020F0502020204030204" pitchFamily="34" charset="0"/>
                <a:cs typeface="Calibri" panose="020F0502020204030204" pitchFamily="34" charset="0"/>
              </a:rPr>
              <a:t> with concurrency</a:t>
            </a:r>
            <a:r>
              <a:rPr lang="en-US" altLang="zh-CN" sz="2800" b="1" dirty="0" smtClean="0">
                <a:latin typeface="Calibri" panose="020F0502020204030204" pitchFamily="34" charset="0"/>
                <a:cs typeface="Calibri" panose="020F0502020204030204" pitchFamily="34" charset="0"/>
              </a:rPr>
              <a:t> </a:t>
            </a:r>
            <a:endParaRPr lang="zh-CN" altLang="en-US" sz="2800" dirty="0">
              <a:latin typeface="Calibri" panose="020F0502020204030204" pitchFamily="34" charset="0"/>
              <a:cs typeface="Calibri" panose="020F0502020204030204" pitchFamily="34" charset="0"/>
            </a:endParaRPr>
          </a:p>
        </p:txBody>
      </p:sp>
      <p:grpSp>
        <p:nvGrpSpPr>
          <p:cNvPr id="7" name="组合 6"/>
          <p:cNvGrpSpPr/>
          <p:nvPr/>
        </p:nvGrpSpPr>
        <p:grpSpPr>
          <a:xfrm>
            <a:off x="1495683" y="2438951"/>
            <a:ext cx="2012089" cy="1420214"/>
            <a:chOff x="1495683" y="2438951"/>
            <a:chExt cx="2012089" cy="1420214"/>
          </a:xfrm>
        </p:grpSpPr>
        <p:sp>
          <p:nvSpPr>
            <p:cNvPr id="8" name="矩形 7"/>
            <p:cNvSpPr/>
            <p:nvPr/>
          </p:nvSpPr>
          <p:spPr>
            <a:xfrm>
              <a:off x="1495683" y="2438951"/>
              <a:ext cx="2012089" cy="400110"/>
            </a:xfrm>
            <a:prstGeom prst="rect">
              <a:avLst/>
            </a:prstGeom>
          </p:spPr>
          <p:txBody>
            <a:bodyPr wrap="none">
              <a:spAutoFit/>
            </a:bodyPr>
            <a:lstStyle/>
            <a:p>
              <a:r>
                <a:rPr lang="en-US" altLang="zh-CN" sz="2000" dirty="0">
                  <a:latin typeface="Arial" panose="020B0604020202020204" pitchFamily="34" charset="0"/>
                  <a:cs typeface="Arial" panose="020B0604020202020204" pitchFamily="34" charset="0"/>
                </a:rPr>
                <a:t>while(x    &gt;</a:t>
              </a:r>
              <a:r>
                <a:rPr lang="en-US" altLang="zh-CN" sz="2000" dirty="0" smtClean="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10) </a:t>
              </a:r>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 name="矩形 8"/>
                <p:cNvSpPr/>
                <p:nvPr/>
              </p:nvSpPr>
              <p:spPr>
                <a:xfrm>
                  <a:off x="1790077" y="2823995"/>
                  <a:ext cx="801053" cy="400110"/>
                </a:xfrm>
                <a:prstGeom prst="rect">
                  <a:avLst/>
                </a:prstGeom>
                <a:solidFill>
                  <a:schemeClr val="accent4">
                    <a:lumMod val="40000"/>
                    <a:lumOff val="60000"/>
                  </a:schemeClr>
                </a:solidFill>
              </p:spPr>
              <p:txBody>
                <a:bodyPr wrap="none">
                  <a:spAutoFit/>
                </a:bodyPr>
                <a:lstStyle/>
                <a:p>
                  <a14:m>
                    <m:oMath xmlns:m="http://schemas.openxmlformats.org/officeDocument/2006/math">
                      <m:r>
                        <a:rPr lang="en-US" altLang="zh-CN" sz="2000" b="0" i="1" smtClean="0">
                          <a:latin typeface="Cambria Math" panose="02040503050406030204" pitchFamily="18" charset="0"/>
                          <a:cs typeface="Arial" panose="020B0604020202020204" pitchFamily="34" charset="0"/>
                        </a:rPr>
                        <m:t>𝑟</m:t>
                      </m:r>
                    </m:oMath>
                  </a14:m>
                  <a:r>
                    <a:rPr lang="en-US" altLang="zh-CN" sz="2000" dirty="0" smtClean="0">
                      <a:latin typeface="Arial" panose="020B0604020202020204" pitchFamily="34" charset="0"/>
                      <a:cs typeface="Arial" panose="020B0604020202020204" pitchFamily="34" charset="0"/>
                    </a:rPr>
                    <a:t> = y;</a:t>
                  </a:r>
                  <a:endParaRPr lang="zh-CN" altLang="en-US" sz="2000" dirty="0">
                    <a:latin typeface="Arial" panose="020B0604020202020204" pitchFamily="34" charset="0"/>
                    <a:cs typeface="Arial" panose="020B0604020202020204" pitchFamily="34"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1790077" y="2823995"/>
                  <a:ext cx="801053" cy="400110"/>
                </a:xfrm>
                <a:prstGeom prst="rect">
                  <a:avLst/>
                </a:prstGeom>
                <a:blipFill>
                  <a:blip r:embed="rId4"/>
                  <a:stretch>
                    <a:fillRect t="-6061" r="-7634" b="-27273"/>
                  </a:stretch>
                </a:blipFill>
              </p:spPr>
              <p:txBody>
                <a:bodyPr/>
                <a:lstStyle/>
                <a:p>
                  <a:r>
                    <a:rPr lang="zh-CN" altLang="en-US">
                      <a:noFill/>
                    </a:rPr>
                    <a:t> </a:t>
                  </a:r>
                </a:p>
              </p:txBody>
            </p:sp>
          </mc:Fallback>
        </mc:AlternateContent>
        <p:sp>
          <p:nvSpPr>
            <p:cNvPr id="10" name="矩形 9"/>
            <p:cNvSpPr/>
            <p:nvPr/>
          </p:nvSpPr>
          <p:spPr>
            <a:xfrm>
              <a:off x="1520451" y="3104672"/>
              <a:ext cx="269626" cy="400110"/>
            </a:xfrm>
            <a:prstGeom prst="rect">
              <a:avLst/>
            </a:prstGeom>
          </p:spPr>
          <p:txBody>
            <a:bodyPr wrap="none">
              <a:spAutoFit/>
            </a:bodyPr>
            <a:lstStyle/>
            <a:p>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 name="矩形 10"/>
                <p:cNvSpPr/>
                <p:nvPr/>
              </p:nvSpPr>
              <p:spPr>
                <a:xfrm>
                  <a:off x="1520451" y="3459055"/>
                  <a:ext cx="1051122" cy="400110"/>
                </a:xfrm>
                <a:prstGeom prst="rect">
                  <a:avLst/>
                </a:prstGeom>
              </p:spPr>
              <p:txBody>
                <a:bodyPr wrap="none">
                  <a:spAutoFit/>
                </a:bodyPr>
                <a:lstStyle/>
                <a:p>
                  <a:r>
                    <a:rPr lang="en-US" altLang="zh-CN" sz="2000" dirty="0">
                      <a:latin typeface="Arial" panose="020B0604020202020204" pitchFamily="34" charset="0"/>
                      <a:cs typeface="Arial" panose="020B0604020202020204" pitchFamily="34" charset="0"/>
                    </a:rPr>
                    <a:t>p</a:t>
                  </a:r>
                  <a:r>
                    <a:rPr lang="en-US" altLang="zh-CN" sz="2000" dirty="0" smtClean="0">
                      <a:latin typeface="Arial" panose="020B0604020202020204" pitchFamily="34" charset="0"/>
                      <a:cs typeface="Arial" panose="020B0604020202020204" pitchFamily="34" charset="0"/>
                    </a:rPr>
                    <a:t>rint(</a:t>
                  </a:r>
                  <a14:m>
                    <m:oMath xmlns:m="http://schemas.openxmlformats.org/officeDocument/2006/math">
                      <m:r>
                        <a:rPr lang="en-US" altLang="zh-CN" sz="2000" b="0" i="1" smtClean="0">
                          <a:latin typeface="Cambria Math" panose="02040503050406030204" pitchFamily="18" charset="0"/>
                          <a:cs typeface="Arial" panose="020B0604020202020204" pitchFamily="34" charset="0"/>
                        </a:rPr>
                        <m:t>𝑟</m:t>
                      </m:r>
                    </m:oMath>
                  </a14:m>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Choice>
          <mc:Fallback xmlns="">
            <p:sp>
              <p:nvSpPr>
                <p:cNvPr id="11" name="矩形 10"/>
                <p:cNvSpPr>
                  <a:spLocks noRot="1" noChangeAspect="1" noMove="1" noResize="1" noEditPoints="1" noAdjustHandles="1" noChangeArrowheads="1" noChangeShapeType="1" noTextEdit="1"/>
                </p:cNvSpPr>
                <p:nvPr/>
              </p:nvSpPr>
              <p:spPr>
                <a:xfrm>
                  <a:off x="1520451" y="3459055"/>
                  <a:ext cx="1051122" cy="400110"/>
                </a:xfrm>
                <a:prstGeom prst="rect">
                  <a:avLst/>
                </a:prstGeom>
                <a:blipFill>
                  <a:blip r:embed="rId5"/>
                  <a:stretch>
                    <a:fillRect l="-5780" t="-6061" r="-6358" b="-27273"/>
                  </a:stretch>
                </a:blipFill>
              </p:spPr>
              <p:txBody>
                <a:bodyPr/>
                <a:lstStyle/>
                <a:p>
                  <a:r>
                    <a:rPr lang="zh-CN" altLang="en-US">
                      <a:noFill/>
                    </a:rPr>
                    <a:t> </a:t>
                  </a:r>
                </a:p>
              </p:txBody>
            </p:sp>
          </mc:Fallback>
        </mc:AlternateContent>
        <p:sp>
          <p:nvSpPr>
            <p:cNvPr id="12" name="文本框 11"/>
            <p:cNvSpPr txBox="1"/>
            <p:nvPr/>
          </p:nvSpPr>
          <p:spPr>
            <a:xfrm>
              <a:off x="2290853" y="2497437"/>
              <a:ext cx="421747" cy="338554"/>
            </a:xfrm>
            <a:prstGeom prst="rect">
              <a:avLst/>
            </a:prstGeom>
            <a:noFill/>
          </p:spPr>
          <p:txBody>
            <a:bodyPr wrap="square" rtlCol="0">
              <a:spAutoFit/>
            </a:bodyPr>
            <a:lstStyle/>
            <a:p>
              <a:r>
                <a:rPr lang="en-US" altLang="zh-CN" sz="1600" b="1" dirty="0" err="1">
                  <a:solidFill>
                    <a:srgbClr val="FF0000"/>
                  </a:solidFill>
                </a:rPr>
                <a:t>rlx</a:t>
              </a:r>
              <a:r>
                <a:rPr lang="en-US" altLang="zh-CN" sz="1600" b="1" dirty="0" smtClean="0">
                  <a:solidFill>
                    <a:srgbClr val="FF0000"/>
                  </a:solidFill>
                </a:rPr>
                <a:t> </a:t>
              </a:r>
              <a:endParaRPr lang="zh-CN" altLang="en-US" sz="1600" b="1" dirty="0">
                <a:solidFill>
                  <a:srgbClr val="FF0000"/>
                </a:solidFill>
              </a:endParaRPr>
            </a:p>
          </p:txBody>
        </p:sp>
      </p:grpSp>
      <p:grpSp>
        <p:nvGrpSpPr>
          <p:cNvPr id="13" name="组合 12"/>
          <p:cNvGrpSpPr/>
          <p:nvPr/>
        </p:nvGrpSpPr>
        <p:grpSpPr>
          <a:xfrm>
            <a:off x="5939753" y="2775030"/>
            <a:ext cx="869861" cy="487359"/>
            <a:chOff x="6548581" y="4209179"/>
            <a:chExt cx="869861" cy="487359"/>
          </a:xfrm>
        </p:grpSpPr>
        <p:sp>
          <p:nvSpPr>
            <p:cNvPr id="14" name="右箭头 13"/>
            <p:cNvSpPr/>
            <p:nvPr/>
          </p:nvSpPr>
          <p:spPr>
            <a:xfrm>
              <a:off x="6548581" y="4492384"/>
              <a:ext cx="869861" cy="2041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595866" y="4209179"/>
              <a:ext cx="792421" cy="369332"/>
            </a:xfrm>
            <a:prstGeom prst="rect">
              <a:avLst/>
            </a:prstGeom>
            <a:noFill/>
          </p:spPr>
          <p:txBody>
            <a:bodyPr wrap="square" rtlCol="0">
              <a:spAutoFit/>
            </a:bodyPr>
            <a:lstStyle/>
            <a:p>
              <a:r>
                <a:rPr lang="en-US" altLang="zh-CN" dirty="0" smtClean="0"/>
                <a:t>LICM</a:t>
              </a:r>
              <a:endParaRPr lang="zh-CN" altLang="en-US" dirty="0"/>
            </a:p>
          </p:txBody>
        </p:sp>
      </p:grpSp>
      <p:grpSp>
        <p:nvGrpSpPr>
          <p:cNvPr id="16" name="组合 15"/>
          <p:cNvGrpSpPr/>
          <p:nvPr/>
        </p:nvGrpSpPr>
        <p:grpSpPr>
          <a:xfrm>
            <a:off x="7307863" y="2171001"/>
            <a:ext cx="2012089" cy="1843833"/>
            <a:chOff x="7307863" y="2171001"/>
            <a:chExt cx="2012089" cy="1843833"/>
          </a:xfrm>
        </p:grpSpPr>
        <p:grpSp>
          <p:nvGrpSpPr>
            <p:cNvPr id="17" name="组合 16"/>
            <p:cNvGrpSpPr/>
            <p:nvPr/>
          </p:nvGrpSpPr>
          <p:grpSpPr>
            <a:xfrm>
              <a:off x="7307863" y="2594620"/>
              <a:ext cx="2012089" cy="1420214"/>
              <a:chOff x="1495683" y="2438951"/>
              <a:chExt cx="2012089" cy="1420214"/>
            </a:xfrm>
          </p:grpSpPr>
          <p:sp>
            <p:nvSpPr>
              <p:cNvPr id="19" name="矩形 18"/>
              <p:cNvSpPr/>
              <p:nvPr/>
            </p:nvSpPr>
            <p:spPr>
              <a:xfrm>
                <a:off x="1495683" y="2438951"/>
                <a:ext cx="2012089" cy="400110"/>
              </a:xfrm>
              <a:prstGeom prst="rect">
                <a:avLst/>
              </a:prstGeom>
            </p:spPr>
            <p:txBody>
              <a:bodyPr wrap="none">
                <a:spAutoFit/>
              </a:bodyPr>
              <a:lstStyle/>
              <a:p>
                <a:r>
                  <a:rPr lang="en-US" altLang="zh-CN" sz="2000" dirty="0">
                    <a:latin typeface="Arial" panose="020B0604020202020204" pitchFamily="34" charset="0"/>
                    <a:cs typeface="Arial" panose="020B0604020202020204" pitchFamily="34" charset="0"/>
                  </a:rPr>
                  <a:t>while(x    &gt;</a:t>
                </a:r>
                <a:r>
                  <a:rPr lang="en-US" altLang="zh-CN" sz="2000" dirty="0" smtClean="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10) </a:t>
                </a:r>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0" name="矩形 19"/>
                  <p:cNvSpPr/>
                  <p:nvPr/>
                </p:nvSpPr>
                <p:spPr>
                  <a:xfrm>
                    <a:off x="1790077" y="2823995"/>
                    <a:ext cx="860364" cy="400110"/>
                  </a:xfrm>
                  <a:prstGeom prst="rect">
                    <a:avLst/>
                  </a:prstGeom>
                  <a:noFill/>
                </p:spPr>
                <p:txBody>
                  <a:bodyPr wrap="none">
                    <a:spAutoFit/>
                  </a:bodyPr>
                  <a:lstStyle/>
                  <a:p>
                    <a14:m>
                      <m:oMath xmlns:m="http://schemas.openxmlformats.org/officeDocument/2006/math">
                        <m:r>
                          <a:rPr lang="en-US" altLang="zh-CN" sz="2000" b="0" i="1" smtClean="0">
                            <a:latin typeface="Cambria Math" panose="02040503050406030204" pitchFamily="18" charset="0"/>
                            <a:cs typeface="Arial" panose="020B0604020202020204" pitchFamily="34" charset="0"/>
                          </a:rPr>
                          <m:t>𝑟</m:t>
                        </m:r>
                      </m:oMath>
                    </a14:m>
                    <a:r>
                      <a:rPr lang="en-US" altLang="zh-CN" sz="2000" dirty="0" smtClean="0">
                        <a:latin typeface="Arial" panose="020B0604020202020204" pitchFamily="34" charset="0"/>
                        <a:cs typeface="Arial" panose="020B0604020202020204" pitchFamily="34" charset="0"/>
                      </a:rPr>
                      <a:t> = </a:t>
                    </a:r>
                    <a14:m>
                      <m:oMath xmlns:m="http://schemas.openxmlformats.org/officeDocument/2006/math">
                        <m:r>
                          <a:rPr lang="en-US" altLang="zh-CN" sz="2000" i="1">
                            <a:latin typeface="Cambria Math" panose="02040503050406030204" pitchFamily="18" charset="0"/>
                            <a:cs typeface="Arial" panose="020B0604020202020204" pitchFamily="34" charset="0"/>
                          </a:rPr>
                          <m:t>𝑟</m:t>
                        </m:r>
                        <m:r>
                          <a:rPr lang="en-US" altLang="zh-CN" sz="2000" i="1">
                            <a:latin typeface="Cambria Math" panose="02040503050406030204" pitchFamily="18" charset="0"/>
                            <a:cs typeface="Arial" panose="020B0604020202020204" pitchFamily="34" charset="0"/>
                          </a:rPr>
                          <m:t>′</m:t>
                        </m:r>
                      </m:oMath>
                    </a14:m>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Choice>
            <mc:Fallback xmlns="">
              <p:sp>
                <p:nvSpPr>
                  <p:cNvPr id="20" name="矩形 19"/>
                  <p:cNvSpPr>
                    <a:spLocks noRot="1" noChangeAspect="1" noMove="1" noResize="1" noEditPoints="1" noAdjustHandles="1" noChangeArrowheads="1" noChangeShapeType="1" noTextEdit="1"/>
                  </p:cNvSpPr>
                  <p:nvPr/>
                </p:nvSpPr>
                <p:spPr>
                  <a:xfrm>
                    <a:off x="1790077" y="2823995"/>
                    <a:ext cx="860364" cy="400110"/>
                  </a:xfrm>
                  <a:prstGeom prst="rect">
                    <a:avLst/>
                  </a:prstGeom>
                  <a:blipFill>
                    <a:blip r:embed="rId6"/>
                    <a:stretch>
                      <a:fillRect t="-7692" r="-7092" b="-29231"/>
                    </a:stretch>
                  </a:blipFill>
                </p:spPr>
                <p:txBody>
                  <a:bodyPr/>
                  <a:lstStyle/>
                  <a:p>
                    <a:r>
                      <a:rPr lang="zh-CN" altLang="en-US">
                        <a:noFill/>
                      </a:rPr>
                      <a:t> </a:t>
                    </a:r>
                  </a:p>
                </p:txBody>
              </p:sp>
            </mc:Fallback>
          </mc:AlternateContent>
          <p:sp>
            <p:nvSpPr>
              <p:cNvPr id="21" name="矩形 20"/>
              <p:cNvSpPr/>
              <p:nvPr/>
            </p:nvSpPr>
            <p:spPr>
              <a:xfrm>
                <a:off x="1520451" y="3104672"/>
                <a:ext cx="269626" cy="400110"/>
              </a:xfrm>
              <a:prstGeom prst="rect">
                <a:avLst/>
              </a:prstGeom>
            </p:spPr>
            <p:txBody>
              <a:bodyPr wrap="none">
                <a:spAutoFit/>
              </a:bodyPr>
              <a:lstStyle/>
              <a:p>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2" name="矩形 21"/>
                  <p:cNvSpPr/>
                  <p:nvPr/>
                </p:nvSpPr>
                <p:spPr>
                  <a:xfrm>
                    <a:off x="1520451" y="3459055"/>
                    <a:ext cx="1051122" cy="400110"/>
                  </a:xfrm>
                  <a:prstGeom prst="rect">
                    <a:avLst/>
                  </a:prstGeom>
                </p:spPr>
                <p:txBody>
                  <a:bodyPr wrap="none">
                    <a:spAutoFit/>
                  </a:bodyPr>
                  <a:lstStyle/>
                  <a:p>
                    <a:r>
                      <a:rPr lang="en-US" altLang="zh-CN" sz="2000" dirty="0">
                        <a:latin typeface="Arial" panose="020B0604020202020204" pitchFamily="34" charset="0"/>
                        <a:cs typeface="Arial" panose="020B0604020202020204" pitchFamily="34" charset="0"/>
                      </a:rPr>
                      <a:t>p</a:t>
                    </a:r>
                    <a:r>
                      <a:rPr lang="en-US" altLang="zh-CN" sz="2000" dirty="0" smtClean="0">
                        <a:latin typeface="Arial" panose="020B0604020202020204" pitchFamily="34" charset="0"/>
                        <a:cs typeface="Arial" panose="020B0604020202020204" pitchFamily="34" charset="0"/>
                      </a:rPr>
                      <a:t>rint(</a:t>
                    </a:r>
                    <a14:m>
                      <m:oMath xmlns:m="http://schemas.openxmlformats.org/officeDocument/2006/math">
                        <m:r>
                          <a:rPr lang="en-US" altLang="zh-CN" sz="2000" b="0" i="1" smtClean="0">
                            <a:latin typeface="Cambria Math" panose="02040503050406030204" pitchFamily="18" charset="0"/>
                            <a:cs typeface="Arial" panose="020B0604020202020204" pitchFamily="34" charset="0"/>
                          </a:rPr>
                          <m:t>𝑟</m:t>
                        </m:r>
                      </m:oMath>
                    </a14:m>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Choice>
            <mc:Fallback xmlns="">
              <p:sp>
                <p:nvSpPr>
                  <p:cNvPr id="22" name="矩形 21"/>
                  <p:cNvSpPr>
                    <a:spLocks noRot="1" noChangeAspect="1" noMove="1" noResize="1" noEditPoints="1" noAdjustHandles="1" noChangeArrowheads="1" noChangeShapeType="1" noTextEdit="1"/>
                  </p:cNvSpPr>
                  <p:nvPr/>
                </p:nvSpPr>
                <p:spPr>
                  <a:xfrm>
                    <a:off x="1520451" y="3459055"/>
                    <a:ext cx="1051122" cy="400110"/>
                  </a:xfrm>
                  <a:prstGeom prst="rect">
                    <a:avLst/>
                  </a:prstGeom>
                  <a:blipFill>
                    <a:blip r:embed="rId7"/>
                    <a:stretch>
                      <a:fillRect l="-6395" t="-7576" r="-6395" b="-27273"/>
                    </a:stretch>
                  </a:blipFill>
                </p:spPr>
                <p:txBody>
                  <a:bodyPr/>
                  <a:lstStyle/>
                  <a:p>
                    <a:r>
                      <a:rPr lang="zh-CN" altLang="en-US">
                        <a:noFill/>
                      </a:rPr>
                      <a:t> </a:t>
                    </a:r>
                  </a:p>
                </p:txBody>
              </p:sp>
            </mc:Fallback>
          </mc:AlternateContent>
          <p:sp>
            <p:nvSpPr>
              <p:cNvPr id="23" name="文本框 22"/>
              <p:cNvSpPr txBox="1"/>
              <p:nvPr/>
            </p:nvSpPr>
            <p:spPr>
              <a:xfrm>
                <a:off x="2290853" y="2497437"/>
                <a:ext cx="421747" cy="338554"/>
              </a:xfrm>
              <a:prstGeom prst="rect">
                <a:avLst/>
              </a:prstGeom>
              <a:noFill/>
            </p:spPr>
            <p:txBody>
              <a:bodyPr wrap="square" rtlCol="0">
                <a:spAutoFit/>
              </a:bodyPr>
              <a:lstStyle/>
              <a:p>
                <a:r>
                  <a:rPr lang="en-US" altLang="zh-CN" sz="1600" b="1" dirty="0" err="1">
                    <a:solidFill>
                      <a:srgbClr val="FF0000"/>
                    </a:solidFill>
                  </a:rPr>
                  <a:t>rlx</a:t>
                </a:r>
                <a:r>
                  <a:rPr lang="en-US" altLang="zh-CN" sz="1600" b="1" dirty="0" smtClean="0">
                    <a:solidFill>
                      <a:srgbClr val="FF0000"/>
                    </a:solidFill>
                  </a:rPr>
                  <a:t> </a:t>
                </a:r>
                <a:endParaRPr lang="zh-CN" altLang="en-US" sz="1600" b="1" dirty="0">
                  <a:solidFill>
                    <a:srgbClr val="FF0000"/>
                  </a:solidFill>
                </a:endParaRPr>
              </a:p>
            </p:txBody>
          </p:sp>
        </p:grpSp>
        <mc:AlternateContent xmlns:mc="http://schemas.openxmlformats.org/markup-compatibility/2006" xmlns:a14="http://schemas.microsoft.com/office/drawing/2010/main">
          <mc:Choice Requires="a14">
            <p:sp>
              <p:nvSpPr>
                <p:cNvPr id="18" name="矩形 17"/>
                <p:cNvSpPr/>
                <p:nvPr/>
              </p:nvSpPr>
              <p:spPr>
                <a:xfrm>
                  <a:off x="7332631" y="2171001"/>
                  <a:ext cx="861133" cy="400110"/>
                </a:xfrm>
                <a:prstGeom prst="rect">
                  <a:avLst/>
                </a:prstGeom>
                <a:solidFill>
                  <a:schemeClr val="accent4">
                    <a:lumMod val="40000"/>
                    <a:lumOff val="60000"/>
                  </a:schemeClr>
                </a:solidFill>
              </p:spPr>
              <p:txBody>
                <a:bodyPr wrap="none">
                  <a:spAutoFit/>
                </a:bodyPr>
                <a:lstStyle/>
                <a:p>
                  <a14:m>
                    <m:oMath xmlns:m="http://schemas.openxmlformats.org/officeDocument/2006/math">
                      <m:r>
                        <a:rPr lang="en-US" altLang="zh-CN" sz="2000" b="0" i="1" smtClean="0">
                          <a:latin typeface="Cambria Math" panose="02040503050406030204" pitchFamily="18" charset="0"/>
                          <a:cs typeface="Arial" panose="020B0604020202020204" pitchFamily="34" charset="0"/>
                        </a:rPr>
                        <m:t>𝑟</m:t>
                      </m:r>
                      <m:r>
                        <a:rPr lang="en-US" altLang="zh-CN" sz="2000" b="0" i="1" smtClean="0">
                          <a:latin typeface="Cambria Math" panose="02040503050406030204" pitchFamily="18" charset="0"/>
                          <a:cs typeface="Arial" panose="020B0604020202020204" pitchFamily="34" charset="0"/>
                        </a:rPr>
                        <m:t>′</m:t>
                      </m:r>
                    </m:oMath>
                  </a14:m>
                  <a:r>
                    <a:rPr lang="en-US" altLang="zh-CN" sz="2000" dirty="0" smtClean="0">
                      <a:latin typeface="Arial" panose="020B0604020202020204" pitchFamily="34" charset="0"/>
                      <a:cs typeface="Arial" panose="020B0604020202020204" pitchFamily="34" charset="0"/>
                    </a:rPr>
                    <a:t> = y;</a:t>
                  </a:r>
                  <a:endParaRPr lang="zh-CN" altLang="en-US" sz="2000" dirty="0">
                    <a:latin typeface="Arial" panose="020B0604020202020204" pitchFamily="34" charset="0"/>
                    <a:cs typeface="Arial" panose="020B0604020202020204" pitchFamily="34" charset="0"/>
                  </a:endParaRPr>
                </a:p>
              </p:txBody>
            </p:sp>
          </mc:Choice>
          <mc:Fallback xmlns="">
            <p:sp>
              <p:nvSpPr>
                <p:cNvPr id="18" name="矩形 17"/>
                <p:cNvSpPr>
                  <a:spLocks noRot="1" noChangeAspect="1" noMove="1" noResize="1" noEditPoints="1" noAdjustHandles="1" noChangeArrowheads="1" noChangeShapeType="1" noTextEdit="1"/>
                </p:cNvSpPr>
                <p:nvPr/>
              </p:nvSpPr>
              <p:spPr>
                <a:xfrm>
                  <a:off x="7332631" y="2171001"/>
                  <a:ext cx="861133" cy="400110"/>
                </a:xfrm>
                <a:prstGeom prst="rect">
                  <a:avLst/>
                </a:prstGeom>
                <a:blipFill>
                  <a:blip r:embed="rId8"/>
                  <a:stretch>
                    <a:fillRect l="-1418" t="-6061" r="-6383" b="-27273"/>
                  </a:stretch>
                </a:blipFill>
              </p:spPr>
              <p:txBody>
                <a:bodyPr/>
                <a:lstStyle/>
                <a:p>
                  <a:r>
                    <a:rPr lang="zh-CN" altLang="en-US">
                      <a:noFill/>
                    </a:rPr>
                    <a:t> </a:t>
                  </a:r>
                </a:p>
              </p:txBody>
            </p:sp>
          </mc:Fallback>
        </mc:AlternateContent>
      </p:grpSp>
      <p:grpSp>
        <p:nvGrpSpPr>
          <p:cNvPr id="24" name="组合 23"/>
          <p:cNvGrpSpPr/>
          <p:nvPr/>
        </p:nvGrpSpPr>
        <p:grpSpPr>
          <a:xfrm>
            <a:off x="9718692" y="2141188"/>
            <a:ext cx="1007572" cy="2100016"/>
            <a:chOff x="5113251" y="3679084"/>
            <a:chExt cx="1007572" cy="2100016"/>
          </a:xfrm>
        </p:grpSpPr>
        <p:sp>
          <p:nvSpPr>
            <p:cNvPr id="25" name="矩形 24"/>
            <p:cNvSpPr/>
            <p:nvPr/>
          </p:nvSpPr>
          <p:spPr>
            <a:xfrm>
              <a:off x="5304574" y="4482937"/>
              <a:ext cx="816249" cy="400110"/>
            </a:xfrm>
            <a:prstGeom prst="rect">
              <a:avLst/>
            </a:prstGeom>
          </p:spPr>
          <p:txBody>
            <a:bodyPr wrap="none">
              <a:spAutoFit/>
            </a:bodyPr>
            <a:lstStyle/>
            <a:p>
              <a:r>
                <a:rPr lang="en-US" altLang="zh-CN" sz="2000" dirty="0" smtClean="0">
                  <a:latin typeface="Arial" panose="020B0604020202020204" pitchFamily="34" charset="0"/>
                  <a:cs typeface="Arial" panose="020B0604020202020204" pitchFamily="34" charset="0"/>
                </a:rPr>
                <a:t>y = 5;</a:t>
              </a:r>
              <a:endParaRPr lang="zh-CN" altLang="en-US" sz="2000" dirty="0">
                <a:latin typeface="Arial" panose="020B0604020202020204" pitchFamily="34" charset="0"/>
                <a:cs typeface="Arial" panose="020B0604020202020204" pitchFamily="34" charset="0"/>
              </a:endParaRPr>
            </a:p>
          </p:txBody>
        </p:sp>
        <p:cxnSp>
          <p:nvCxnSpPr>
            <p:cNvPr id="26" name="直接连接符 25"/>
            <p:cNvCxnSpPr/>
            <p:nvPr/>
          </p:nvCxnSpPr>
          <p:spPr>
            <a:xfrm>
              <a:off x="5113251" y="3679084"/>
              <a:ext cx="0" cy="2100016"/>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5169592" y="3679084"/>
              <a:ext cx="0" cy="2100016"/>
            </a:xfrm>
            <a:prstGeom prst="line">
              <a:avLst/>
            </a:prstGeom>
          </p:spPr>
          <p:style>
            <a:lnRef idx="1">
              <a:schemeClr val="dk1"/>
            </a:lnRef>
            <a:fillRef idx="0">
              <a:schemeClr val="dk1"/>
            </a:fillRef>
            <a:effectRef idx="0">
              <a:schemeClr val="dk1"/>
            </a:effectRef>
            <a:fontRef idx="minor">
              <a:schemeClr val="tx1"/>
            </a:fontRef>
          </p:style>
        </p:cxnSp>
      </p:grpSp>
      <p:grpSp>
        <p:nvGrpSpPr>
          <p:cNvPr id="28" name="组合 27"/>
          <p:cNvGrpSpPr/>
          <p:nvPr/>
        </p:nvGrpSpPr>
        <p:grpSpPr>
          <a:xfrm>
            <a:off x="3897472" y="2146767"/>
            <a:ext cx="1007572" cy="2100016"/>
            <a:chOff x="5113251" y="3679084"/>
            <a:chExt cx="1007572" cy="2100016"/>
          </a:xfrm>
        </p:grpSpPr>
        <p:sp>
          <p:nvSpPr>
            <p:cNvPr id="29" name="矩形 28"/>
            <p:cNvSpPr/>
            <p:nvPr/>
          </p:nvSpPr>
          <p:spPr>
            <a:xfrm>
              <a:off x="5304574" y="4482937"/>
              <a:ext cx="816249" cy="400110"/>
            </a:xfrm>
            <a:prstGeom prst="rect">
              <a:avLst/>
            </a:prstGeom>
          </p:spPr>
          <p:txBody>
            <a:bodyPr wrap="none">
              <a:spAutoFit/>
            </a:bodyPr>
            <a:lstStyle/>
            <a:p>
              <a:r>
                <a:rPr lang="en-US" altLang="zh-CN" sz="2000" dirty="0" smtClean="0">
                  <a:latin typeface="Arial" panose="020B0604020202020204" pitchFamily="34" charset="0"/>
                  <a:cs typeface="Arial" panose="020B0604020202020204" pitchFamily="34" charset="0"/>
                </a:rPr>
                <a:t>y = 5;</a:t>
              </a:r>
              <a:endParaRPr lang="zh-CN" altLang="en-US" sz="2000" dirty="0">
                <a:latin typeface="Arial" panose="020B0604020202020204" pitchFamily="34" charset="0"/>
                <a:cs typeface="Arial" panose="020B0604020202020204" pitchFamily="34" charset="0"/>
              </a:endParaRPr>
            </a:p>
          </p:txBody>
        </p:sp>
        <p:cxnSp>
          <p:nvCxnSpPr>
            <p:cNvPr id="30" name="直接连接符 29"/>
            <p:cNvCxnSpPr/>
            <p:nvPr/>
          </p:nvCxnSpPr>
          <p:spPr>
            <a:xfrm>
              <a:off x="5113251" y="3679084"/>
              <a:ext cx="0" cy="2100016"/>
            </a:xfrm>
            <a:prstGeom prst="line">
              <a:avLst/>
            </a:prstGeom>
          </p:spPr>
          <p:style>
            <a:lnRef idx="1">
              <a:schemeClr val="dk1"/>
            </a:lnRef>
            <a:fillRef idx="0">
              <a:schemeClr val="dk1"/>
            </a:fillRef>
            <a:effectRef idx="0">
              <a:schemeClr val="dk1"/>
            </a:effectRef>
            <a:fontRef idx="minor">
              <a:schemeClr val="tx1"/>
            </a:fontRef>
          </p:style>
        </p:cxnSp>
        <p:cxnSp>
          <p:nvCxnSpPr>
            <p:cNvPr id="31" name="直接连接符 30"/>
            <p:cNvCxnSpPr/>
            <p:nvPr/>
          </p:nvCxnSpPr>
          <p:spPr>
            <a:xfrm>
              <a:off x="5169592" y="3679084"/>
              <a:ext cx="0" cy="2100016"/>
            </a:xfrm>
            <a:prstGeom prst="line">
              <a:avLst/>
            </a:prstGeom>
          </p:spPr>
          <p:style>
            <a:lnRef idx="1">
              <a:schemeClr val="dk1"/>
            </a:lnRef>
            <a:fillRef idx="0">
              <a:schemeClr val="dk1"/>
            </a:fillRef>
            <a:effectRef idx="0">
              <a:schemeClr val="dk1"/>
            </a:effectRef>
            <a:fontRef idx="minor">
              <a:schemeClr val="tx1"/>
            </a:fontRef>
          </p:style>
        </p:cxnSp>
      </p:grpSp>
      <p:sp>
        <p:nvSpPr>
          <p:cNvPr id="32" name="矩形 31"/>
          <p:cNvSpPr/>
          <p:nvPr/>
        </p:nvSpPr>
        <p:spPr>
          <a:xfrm>
            <a:off x="890475" y="4845987"/>
            <a:ext cx="6921990" cy="523220"/>
          </a:xfrm>
          <a:prstGeom prst="rect">
            <a:avLst/>
          </a:prstGeom>
        </p:spPr>
        <p:txBody>
          <a:bodyPr wrap="square">
            <a:spAutoFit/>
          </a:bodyPr>
          <a:lstStyle/>
          <a:p>
            <a:r>
              <a:rPr lang="en-US" altLang="zh-CN" sz="2800" dirty="0" smtClean="0">
                <a:solidFill>
                  <a:srgbClr val="FF0000"/>
                </a:solidFill>
              </a:rPr>
              <a:t>LICM </a:t>
            </a:r>
            <a:r>
              <a:rPr lang="en-US" altLang="zh-CN" sz="2800" dirty="0" smtClean="0">
                <a:solidFill>
                  <a:srgbClr val="FF0000"/>
                </a:solidFill>
                <a:latin typeface="Calibri" panose="020F0502020204030204" pitchFamily="34" charset="0"/>
                <a:cs typeface="Calibri" panose="020F0502020204030204" pitchFamily="34" charset="0"/>
              </a:rPr>
              <a:t>is unsound in C11 </a:t>
            </a:r>
            <a:r>
              <a:rPr lang="en-US" altLang="zh-CN" sz="2400" dirty="0" smtClean="0">
                <a:solidFill>
                  <a:srgbClr val="FF0000"/>
                </a:solidFill>
                <a:latin typeface="Calibri" panose="020F0502020204030204" pitchFamily="34" charset="0"/>
                <a:cs typeface="Calibri" panose="020F0502020204030204" pitchFamily="34" charset="0"/>
              </a:rPr>
              <a:t>[Batty, et al. POPL’11]</a:t>
            </a:r>
            <a:endParaRPr lang="zh-CN" altLang="en-US" sz="2400" dirty="0" smtClean="0">
              <a:solidFill>
                <a:srgbClr val="FF0000"/>
              </a:solidFill>
              <a:latin typeface="Calibri" panose="020F0502020204030204" pitchFamily="34" charset="0"/>
              <a:cs typeface="Calibri" panose="020F0502020204030204" pitchFamily="34" charset="0"/>
            </a:endParaRPr>
          </a:p>
        </p:txBody>
      </p:sp>
      <p:sp>
        <p:nvSpPr>
          <p:cNvPr id="33" name="圆角矩形标注 32"/>
          <p:cNvSpPr/>
          <p:nvPr/>
        </p:nvSpPr>
        <p:spPr>
          <a:xfrm>
            <a:off x="2501726" y="1312519"/>
            <a:ext cx="2434176" cy="770450"/>
          </a:xfrm>
          <a:prstGeom prst="wedgeRoundRectCallout">
            <a:avLst>
              <a:gd name="adj1" fmla="val -54144"/>
              <a:gd name="adj2" fmla="val 116128"/>
              <a:gd name="adj3" fmla="val 16667"/>
            </a:avLst>
          </a:prstGeom>
          <a:solidFill>
            <a:schemeClr val="bg2">
              <a:lumMod val="9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solidFill>
                  <a:schemeClr val="tx1"/>
                </a:solidFill>
                <a:latin typeface="Calibri" panose="020F0502020204030204" pitchFamily="34" charset="0"/>
                <a:cs typeface="Calibri" panose="020F0502020204030204" pitchFamily="34" charset="0"/>
              </a:rPr>
              <a:t>A</a:t>
            </a:r>
            <a:r>
              <a:rPr lang="en-US" altLang="zh-CN" dirty="0">
                <a:solidFill>
                  <a:schemeClr val="tx1"/>
                </a:solidFill>
                <a:latin typeface="Calibri" panose="020F0502020204030204" pitchFamily="34" charset="0"/>
                <a:cs typeface="Calibri" panose="020F0502020204030204" pitchFamily="34" charset="0"/>
              </a:rPr>
              <a:t>lways returns 0 </a:t>
            </a:r>
            <a:endParaRPr lang="en-US" altLang="zh-CN" dirty="0" smtClean="0">
              <a:solidFill>
                <a:schemeClr val="tx1"/>
              </a:solidFill>
              <a:latin typeface="Calibri" panose="020F0502020204030204" pitchFamily="34" charset="0"/>
              <a:cs typeface="Calibri" panose="020F0502020204030204" pitchFamily="34" charset="0"/>
            </a:endParaRPr>
          </a:p>
          <a:p>
            <a:pPr algn="ctr"/>
            <a:r>
              <a:rPr lang="en-US" altLang="zh-CN" dirty="0" smtClean="0">
                <a:solidFill>
                  <a:schemeClr val="tx1"/>
                </a:solidFill>
                <a:latin typeface="Calibri" panose="020F0502020204030204" pitchFamily="34" charset="0"/>
                <a:cs typeface="Calibri" panose="020F0502020204030204" pitchFamily="34" charset="0"/>
              </a:rPr>
              <a:t>(</a:t>
            </a:r>
            <a:r>
              <a:rPr lang="en-US" altLang="zh-CN" dirty="0">
                <a:solidFill>
                  <a:schemeClr val="tx1"/>
                </a:solidFill>
                <a:latin typeface="Calibri" panose="020F0502020204030204" pitchFamily="34" charset="0"/>
                <a:cs typeface="Calibri" panose="020F0502020204030204" pitchFamily="34" charset="0"/>
              </a:rPr>
              <a:t>n</a:t>
            </a:r>
            <a:r>
              <a:rPr lang="en-US" altLang="zh-CN" dirty="0" smtClean="0">
                <a:solidFill>
                  <a:schemeClr val="tx1"/>
                </a:solidFill>
                <a:latin typeface="Calibri" panose="020F0502020204030204" pitchFamily="34" charset="0"/>
                <a:cs typeface="Calibri" panose="020F0502020204030204" pitchFamily="34" charset="0"/>
              </a:rPr>
              <a:t>o </a:t>
            </a:r>
            <a:r>
              <a:rPr lang="en-US" altLang="zh-CN" dirty="0">
                <a:solidFill>
                  <a:schemeClr val="tx1"/>
                </a:solidFill>
                <a:latin typeface="Calibri" panose="020F0502020204030204" pitchFamily="34" charset="0"/>
                <a:cs typeface="Calibri" panose="020F0502020204030204" pitchFamily="34" charset="0"/>
              </a:rPr>
              <a:t>write for </a:t>
            </a:r>
            <a:r>
              <a:rPr lang="en-US" altLang="zh-CN" dirty="0" smtClean="0">
                <a:solidFill>
                  <a:schemeClr val="tx1"/>
                </a:solidFill>
                <a:latin typeface="Arial" panose="020B0604020202020204" pitchFamily="34" charset="0"/>
                <a:cs typeface="Arial" panose="020B0604020202020204" pitchFamily="34" charset="0"/>
              </a:rPr>
              <a:t>x in </a:t>
            </a:r>
            <a:r>
              <a:rPr lang="en-US" altLang="zh-CN" dirty="0" err="1" smtClean="0">
                <a:solidFill>
                  <a:schemeClr val="tx1"/>
                </a:solidFill>
                <a:latin typeface="Arial" panose="020B0604020202020204" pitchFamily="34" charset="0"/>
                <a:cs typeface="Arial" panose="020B0604020202020204" pitchFamily="34" charset="0"/>
              </a:rPr>
              <a:t>prog</a:t>
            </a:r>
            <a:r>
              <a:rPr lang="en-US" altLang="zh-CN" dirty="0" smtClean="0">
                <a:solidFill>
                  <a:schemeClr val="tx1"/>
                </a:solidFill>
                <a:latin typeface="Arial" panose="020B0604020202020204" pitchFamily="34" charset="0"/>
                <a:cs typeface="Arial" panose="020B0604020202020204" pitchFamily="34" charset="0"/>
              </a:rPr>
              <a:t>.</a:t>
            </a:r>
            <a:r>
              <a:rPr lang="en-US" altLang="zh-CN" dirty="0" smtClean="0">
                <a:solidFill>
                  <a:schemeClr val="tx1"/>
                </a:solidFill>
                <a:latin typeface="Calibri" panose="020F0502020204030204" pitchFamily="34" charset="0"/>
                <a:cs typeface="Calibri" panose="020F0502020204030204" pitchFamily="34" charset="0"/>
              </a:rPr>
              <a:t>)</a:t>
            </a:r>
            <a:endParaRPr lang="zh-CN" altLang="en-US" dirty="0">
              <a:solidFill>
                <a:schemeClr val="tx1"/>
              </a:solidFill>
              <a:latin typeface="Calibri" panose="020F0502020204030204" pitchFamily="34" charset="0"/>
              <a:cs typeface="Calibri" panose="020F0502020204030204" pitchFamily="34" charset="0"/>
            </a:endParaRPr>
          </a:p>
        </p:txBody>
      </p:sp>
      <p:grpSp>
        <p:nvGrpSpPr>
          <p:cNvPr id="34" name="组合 33"/>
          <p:cNvGrpSpPr/>
          <p:nvPr/>
        </p:nvGrpSpPr>
        <p:grpSpPr>
          <a:xfrm>
            <a:off x="8681491" y="1943809"/>
            <a:ext cx="1718655" cy="610886"/>
            <a:chOff x="9782553" y="2756276"/>
            <a:chExt cx="1718655" cy="610886"/>
          </a:xfrm>
          <a:solidFill>
            <a:schemeClr val="accent5">
              <a:lumMod val="20000"/>
              <a:lumOff val="80000"/>
            </a:schemeClr>
          </a:solidFill>
        </p:grpSpPr>
        <p:sp>
          <p:nvSpPr>
            <p:cNvPr id="35" name="圆角矩形标注 34"/>
            <p:cNvSpPr/>
            <p:nvPr/>
          </p:nvSpPr>
          <p:spPr>
            <a:xfrm>
              <a:off x="9782553" y="2930911"/>
              <a:ext cx="1571563" cy="436251"/>
            </a:xfrm>
            <a:prstGeom prst="wedgeRoundRectCallout">
              <a:avLst>
                <a:gd name="adj1" fmla="val 46575"/>
                <a:gd name="adj2" fmla="val 158064"/>
                <a:gd name="adj3" fmla="val 16667"/>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tx1"/>
                </a:solidFill>
              </a:endParaRPr>
            </a:p>
          </p:txBody>
        </p:sp>
        <p:sp>
          <p:nvSpPr>
            <p:cNvPr id="36" name="圆角矩形标注 35"/>
            <p:cNvSpPr/>
            <p:nvPr/>
          </p:nvSpPr>
          <p:spPr>
            <a:xfrm>
              <a:off x="9782553" y="2756276"/>
              <a:ext cx="1718655" cy="604202"/>
            </a:xfrm>
            <a:prstGeom prst="wedgeRoundRectCallout">
              <a:avLst>
                <a:gd name="adj1" fmla="val -82230"/>
                <a:gd name="adj2" fmla="val 20238"/>
                <a:gd name="adj3" fmla="val 16667"/>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solidFill>
                    <a:schemeClr val="tx1"/>
                  </a:solidFill>
                  <a:latin typeface="Calibri" panose="020F0502020204030204" pitchFamily="34" charset="0"/>
                  <a:cs typeface="Calibri" panose="020F0502020204030204" pitchFamily="34" charset="0"/>
                </a:rPr>
                <a:t>Read-write race</a:t>
              </a:r>
              <a:endParaRPr lang="zh-CN" altLang="en-US" dirty="0">
                <a:solidFill>
                  <a:schemeClr val="tx1"/>
                </a:solidFill>
                <a:latin typeface="Calibri" panose="020F0502020204030204" pitchFamily="34" charset="0"/>
                <a:cs typeface="Calibri" panose="020F0502020204030204" pitchFamily="34" charset="0"/>
              </a:endParaRPr>
            </a:p>
          </p:txBody>
        </p:sp>
      </p:grpSp>
      <p:sp>
        <p:nvSpPr>
          <p:cNvPr id="37" name="文本框 36"/>
          <p:cNvSpPr txBox="1"/>
          <p:nvPr/>
        </p:nvSpPr>
        <p:spPr>
          <a:xfrm>
            <a:off x="7409322" y="4339141"/>
            <a:ext cx="2984990" cy="400110"/>
          </a:xfrm>
          <a:prstGeom prst="rect">
            <a:avLst/>
          </a:prstGeom>
          <a:solidFill>
            <a:srgbClr val="FFFF99"/>
          </a:solidFill>
        </p:spPr>
        <p:txBody>
          <a:bodyPr wrap="square" rtlCol="0">
            <a:spAutoFit/>
          </a:bodyPr>
          <a:lstStyle/>
          <a:p>
            <a:r>
              <a:rPr lang="en-US" altLang="zh-CN" sz="2000" dirty="0" smtClean="0">
                <a:solidFill>
                  <a:srgbClr val="C00000"/>
                </a:solidFill>
                <a:latin typeface="Calibri" panose="020F0502020204030204" pitchFamily="34" charset="0"/>
                <a:cs typeface="Calibri" panose="020F0502020204030204" pitchFamily="34" charset="0"/>
              </a:rPr>
              <a:t>Undefined behavior in C11</a:t>
            </a:r>
            <a:endParaRPr lang="zh-CN" altLang="en-US" sz="2000" dirty="0">
              <a:solidFill>
                <a:srgbClr val="C00000"/>
              </a:solidFill>
              <a:latin typeface="Calibri" panose="020F0502020204030204" pitchFamily="34" charset="0"/>
              <a:cs typeface="Calibri" panose="020F0502020204030204" pitchFamily="34" charset="0"/>
            </a:endParaRPr>
          </a:p>
        </p:txBody>
      </p:sp>
      <p:sp>
        <p:nvSpPr>
          <p:cNvPr id="38" name="圆角矩形标注 37"/>
          <p:cNvSpPr/>
          <p:nvPr/>
        </p:nvSpPr>
        <p:spPr>
          <a:xfrm>
            <a:off x="2430098" y="3734404"/>
            <a:ext cx="1423230" cy="547120"/>
          </a:xfrm>
          <a:prstGeom prst="wedgeRoundRectCallout">
            <a:avLst>
              <a:gd name="adj1" fmla="val -69290"/>
              <a:gd name="adj2" fmla="val -161707"/>
              <a:gd name="adj3" fmla="val 16667"/>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solidFill>
                  <a:schemeClr val="tx1"/>
                </a:solidFill>
                <a:latin typeface="Calibri" panose="020F0502020204030204" pitchFamily="34" charset="0"/>
                <a:cs typeface="Calibri" panose="020F0502020204030204" pitchFamily="34" charset="0"/>
              </a:rPr>
              <a:t>Unreachable</a:t>
            </a:r>
            <a:endParaRPr lang="zh-CN" altLang="en-US" dirty="0">
              <a:solidFill>
                <a:schemeClr val="tx1"/>
              </a:solidFill>
              <a:latin typeface="Calibri" panose="020F0502020204030204" pitchFamily="34" charset="0"/>
              <a:cs typeface="Calibri" panose="020F0502020204030204" pitchFamily="34" charset="0"/>
            </a:endParaRPr>
          </a:p>
        </p:txBody>
      </p:sp>
      <p:sp>
        <p:nvSpPr>
          <p:cNvPr id="39" name="文本框 38"/>
          <p:cNvSpPr txBox="1"/>
          <p:nvPr/>
        </p:nvSpPr>
        <p:spPr>
          <a:xfrm>
            <a:off x="1564197" y="4336308"/>
            <a:ext cx="3371705" cy="400110"/>
          </a:xfrm>
          <a:prstGeom prst="rect">
            <a:avLst/>
          </a:prstGeom>
          <a:solidFill>
            <a:srgbClr val="FFFF99"/>
          </a:solidFill>
        </p:spPr>
        <p:txBody>
          <a:bodyPr wrap="square" rtlCol="0">
            <a:spAutoFit/>
          </a:bodyPr>
          <a:lstStyle/>
          <a:p>
            <a:r>
              <a:rPr lang="en-US" altLang="zh-CN" sz="2000" dirty="0" smtClean="0">
                <a:solidFill>
                  <a:srgbClr val="C00000"/>
                </a:solidFill>
                <a:latin typeface="Calibri" panose="020F0502020204030204" pitchFamily="34" charset="0"/>
                <a:cs typeface="Calibri" panose="020F0502020204030204" pitchFamily="34" charset="0"/>
              </a:rPr>
              <a:t>Data race free &amp; print 0 in C11</a:t>
            </a:r>
            <a:endParaRPr lang="zh-CN" altLang="en-US" sz="2000" dirty="0">
              <a:solidFill>
                <a:srgbClr val="C00000"/>
              </a:solidFill>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35065161"/>
      </p:ext>
    </p:extLst>
  </p:cSld>
  <p:clrMapOvr>
    <a:masterClrMapping/>
  </p:clrMapOvr>
  <mc:AlternateContent xmlns:mc="http://schemas.openxmlformats.org/markup-compatibility/2006" xmlns:p14="http://schemas.microsoft.com/office/powerpoint/2010/main">
    <mc:Choice Requires="p14">
      <p:transition spd="slow" p14:dur="2000" advTm="41312"/>
    </mc:Choice>
    <mc:Fallback xmlns="">
      <p:transition spd="slow" advTm="4131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37" grpId="0" animBg="1"/>
      <p:bldP spid="38" grpId="0" animBg="1"/>
      <p:bldP spid="3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254760" y="269875"/>
            <a:ext cx="9789160"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Conclusion</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p:sp>
        <p:nvSpPr>
          <p:cNvPr id="5" name="文本框 4"/>
          <p:cNvSpPr txBox="1"/>
          <p:nvPr/>
        </p:nvSpPr>
        <p:spPr>
          <a:xfrm>
            <a:off x="1190414" y="1390403"/>
            <a:ext cx="9348932" cy="523220"/>
          </a:xfrm>
          <a:prstGeom prst="rect">
            <a:avLst/>
          </a:prstGeom>
          <a:noFill/>
        </p:spPr>
        <p:txBody>
          <a:bodyPr wrap="square" rtlCol="0">
            <a:spAutoFit/>
          </a:bodyPr>
          <a:lstStyle/>
          <a:p>
            <a:pPr>
              <a:buClr>
                <a:srgbClr val="7030A0"/>
              </a:buClr>
            </a:pPr>
            <a:r>
              <a:rPr lang="en-US" altLang="zh-CN" sz="2800" dirty="0" smtClean="0">
                <a:latin typeface="Calibri" panose="020F0502020204030204" pitchFamily="34" charset="0"/>
                <a:cs typeface="Calibri" panose="020F0502020204030204" pitchFamily="34" charset="0"/>
              </a:rPr>
              <a:t>Verification framework for optimizations in PS2.1</a:t>
            </a:r>
            <a:endParaRPr lang="zh-CN" altLang="en-US" sz="2800" dirty="0">
              <a:latin typeface="Calibri" panose="020F0502020204030204" pitchFamily="34" charset="0"/>
              <a:cs typeface="Calibri" panose="020F0502020204030204" pitchFamily="34" charset="0"/>
            </a:endParaRPr>
          </a:p>
        </p:txBody>
      </p:sp>
      <p:sp>
        <p:nvSpPr>
          <p:cNvPr id="6" name="文本框 5"/>
          <p:cNvSpPr txBox="1"/>
          <p:nvPr/>
        </p:nvSpPr>
        <p:spPr>
          <a:xfrm>
            <a:off x="1190414" y="1868399"/>
            <a:ext cx="6973454" cy="461665"/>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smtClean="0">
                <a:latin typeface="Calibri" panose="020F0502020204030204" pitchFamily="34" charset="0"/>
                <a:cs typeface="Calibri" panose="020F0502020204030204" pitchFamily="34" charset="0"/>
              </a:rPr>
              <a:t>Defining correctness optimizations</a:t>
            </a:r>
            <a:endParaRPr lang="zh-CN" altLang="en-US" sz="2400" dirty="0">
              <a:latin typeface="Calibri" panose="020F0502020204030204" pitchFamily="34" charset="0"/>
              <a:cs typeface="Calibri" panose="020F0502020204030204" pitchFamily="34" charset="0"/>
            </a:endParaRPr>
          </a:p>
        </p:txBody>
      </p:sp>
      <p:sp>
        <p:nvSpPr>
          <p:cNvPr id="7" name="文本框 6"/>
          <p:cNvSpPr txBox="1"/>
          <p:nvPr/>
        </p:nvSpPr>
        <p:spPr>
          <a:xfrm>
            <a:off x="1521766" y="2302445"/>
            <a:ext cx="9779579" cy="400110"/>
          </a:xfrm>
          <a:prstGeom prst="rect">
            <a:avLst/>
          </a:prstGeom>
          <a:noFill/>
        </p:spPr>
        <p:txBody>
          <a:bodyPr wrap="square" rtlCol="0">
            <a:spAutoFit/>
          </a:bodyPr>
          <a:lstStyle/>
          <a:p>
            <a:pPr marL="342900" indent="-342900">
              <a:buClr>
                <a:schemeClr val="accent1">
                  <a:lumMod val="75000"/>
                </a:schemeClr>
              </a:buClr>
              <a:buFont typeface="Arial" panose="020B0604020202020204" pitchFamily="34" charset="0"/>
              <a:buChar char="•"/>
            </a:pPr>
            <a:r>
              <a:rPr lang="en-US" altLang="zh-CN" sz="2000" b="1" dirty="0" smtClean="0">
                <a:solidFill>
                  <a:srgbClr val="C00000"/>
                </a:solidFill>
                <a:latin typeface="Calibri" panose="020F0502020204030204" pitchFamily="34" charset="0"/>
                <a:cs typeface="Calibri" panose="020F0502020204030204" pitchFamily="34" charset="0"/>
              </a:rPr>
              <a:t>Thread-local simulation</a:t>
            </a:r>
            <a:r>
              <a:rPr lang="en-US" altLang="zh-CN" sz="2000" dirty="0" smtClean="0">
                <a:latin typeface="Calibri" panose="020F0502020204030204" pitchFamily="34" charset="0"/>
                <a:cs typeface="Calibri" panose="020F0502020204030204" pitchFamily="34" charset="0"/>
              </a:rPr>
              <a:t> as optimization correctness, allowing separate compilation</a:t>
            </a:r>
            <a:endParaRPr lang="zh-CN" altLang="en-US" sz="2000" dirty="0">
              <a:latin typeface="Calibri" panose="020F0502020204030204" pitchFamily="34" charset="0"/>
              <a:cs typeface="Calibri" panose="020F0502020204030204" pitchFamily="34" charset="0"/>
            </a:endParaRPr>
          </a:p>
        </p:txBody>
      </p:sp>
      <p:sp>
        <p:nvSpPr>
          <p:cNvPr id="8" name="文本框 7"/>
          <p:cNvSpPr txBox="1"/>
          <p:nvPr/>
        </p:nvSpPr>
        <p:spPr>
          <a:xfrm>
            <a:off x="1190414" y="2721109"/>
            <a:ext cx="6973454" cy="461665"/>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smtClean="0">
                <a:latin typeface="Calibri" panose="020F0502020204030204" pitchFamily="34" charset="0"/>
                <a:cs typeface="Calibri" panose="020F0502020204030204" pitchFamily="34" charset="0"/>
              </a:rPr>
              <a:t>Verification techniques to simplify proofs</a:t>
            </a:r>
            <a:endParaRPr lang="zh-CN" altLang="en-US" sz="2400" dirty="0">
              <a:latin typeface="Calibri" panose="020F0502020204030204" pitchFamily="34" charset="0"/>
              <a:cs typeface="Calibri" panose="020F0502020204030204" pitchFamily="34" charset="0"/>
            </a:endParaRPr>
          </a:p>
        </p:txBody>
      </p:sp>
      <p:sp>
        <p:nvSpPr>
          <p:cNvPr id="9" name="文本框 8"/>
          <p:cNvSpPr txBox="1"/>
          <p:nvPr/>
        </p:nvSpPr>
        <p:spPr>
          <a:xfrm>
            <a:off x="1521766" y="3142155"/>
            <a:ext cx="9779579" cy="400110"/>
          </a:xfrm>
          <a:prstGeom prst="rect">
            <a:avLst/>
          </a:prstGeom>
          <a:noFill/>
        </p:spPr>
        <p:txBody>
          <a:bodyPr wrap="square" rtlCol="0">
            <a:spAutoFit/>
          </a:bodyPr>
          <a:lstStyle/>
          <a:p>
            <a:pPr marL="342900" indent="-342900">
              <a:buClr>
                <a:schemeClr val="accent1">
                  <a:lumMod val="75000"/>
                </a:schemeClr>
              </a:buClr>
              <a:buFont typeface="Arial" panose="020B0604020202020204" pitchFamily="34" charset="0"/>
              <a:buChar char="•"/>
            </a:pPr>
            <a:r>
              <a:rPr lang="en-US" altLang="zh-CN" sz="2000" dirty="0" smtClean="0">
                <a:latin typeface="Calibri" panose="020F0502020204030204" pitchFamily="34" charset="0"/>
                <a:cs typeface="Calibri" panose="020F0502020204030204" pitchFamily="34" charset="0"/>
              </a:rPr>
              <a:t>Simulation on a </a:t>
            </a:r>
            <a:r>
              <a:rPr lang="en-US" altLang="zh-CN" sz="2000" b="1" dirty="0" smtClean="0">
                <a:solidFill>
                  <a:srgbClr val="C00000"/>
                </a:solidFill>
                <a:latin typeface="Calibri" panose="020F0502020204030204" pitchFamily="34" charset="0"/>
                <a:cs typeface="Calibri" panose="020F0502020204030204" pitchFamily="34" charset="0"/>
              </a:rPr>
              <a:t>non-preemptive semantics</a:t>
            </a:r>
            <a:r>
              <a:rPr lang="en-US" altLang="zh-CN" sz="2000" dirty="0" smtClean="0">
                <a:latin typeface="Calibri" panose="020F0502020204030204" pitchFamily="34" charset="0"/>
                <a:cs typeface="Calibri" panose="020F0502020204030204" pitchFamily="34" charset="0"/>
              </a:rPr>
              <a:t> to reduce interleaving</a:t>
            </a:r>
            <a:endParaRPr lang="zh-CN" altLang="en-US" sz="2000" dirty="0">
              <a:latin typeface="Calibri" panose="020F0502020204030204" pitchFamily="34" charset="0"/>
              <a:cs typeface="Calibri" panose="020F0502020204030204" pitchFamily="34" charset="0"/>
            </a:endParaRPr>
          </a:p>
        </p:txBody>
      </p:sp>
      <p:sp>
        <p:nvSpPr>
          <p:cNvPr id="10" name="文本框 9"/>
          <p:cNvSpPr txBox="1"/>
          <p:nvPr/>
        </p:nvSpPr>
        <p:spPr>
          <a:xfrm>
            <a:off x="1521765" y="3518654"/>
            <a:ext cx="9779579" cy="400110"/>
          </a:xfrm>
          <a:prstGeom prst="rect">
            <a:avLst/>
          </a:prstGeom>
          <a:noFill/>
        </p:spPr>
        <p:txBody>
          <a:bodyPr wrap="square" rtlCol="0">
            <a:spAutoFit/>
          </a:bodyPr>
          <a:lstStyle/>
          <a:p>
            <a:pPr marL="342900" indent="-342900">
              <a:buClr>
                <a:schemeClr val="accent1">
                  <a:lumMod val="75000"/>
                </a:schemeClr>
              </a:buClr>
              <a:buFont typeface="Arial" panose="020B0604020202020204" pitchFamily="34" charset="0"/>
              <a:buChar char="•"/>
            </a:pPr>
            <a:r>
              <a:rPr lang="en-US" altLang="zh-CN" sz="2000" dirty="0" smtClean="0">
                <a:latin typeface="Calibri" panose="020F0502020204030204" pitchFamily="34" charset="0"/>
                <a:cs typeface="Calibri" panose="020F0502020204030204" pitchFamily="34" charset="0"/>
              </a:rPr>
              <a:t>Consider only </a:t>
            </a:r>
            <a:r>
              <a:rPr lang="en-US" altLang="zh-CN" sz="2000" b="1" dirty="0" smtClean="0">
                <a:solidFill>
                  <a:srgbClr val="C00000"/>
                </a:solidFill>
                <a:latin typeface="Calibri" panose="020F0502020204030204" pitchFamily="34" charset="0"/>
                <a:cs typeface="Calibri" panose="020F0502020204030204" pitchFamily="34" charset="0"/>
              </a:rPr>
              <a:t>write-write race free </a:t>
            </a:r>
            <a:r>
              <a:rPr lang="en-US" altLang="zh-CN" sz="2000" dirty="0" smtClean="0">
                <a:latin typeface="Calibri" panose="020F0502020204030204" pitchFamily="34" charset="0"/>
                <a:cs typeface="Calibri" panose="020F0502020204030204" pitchFamily="34" charset="0"/>
              </a:rPr>
              <a:t>source programs</a:t>
            </a:r>
            <a:endParaRPr lang="zh-CN" altLang="en-US" sz="2000" dirty="0">
              <a:latin typeface="Calibri" panose="020F0502020204030204" pitchFamily="34" charset="0"/>
              <a:cs typeface="Calibri" panose="020F0502020204030204" pitchFamily="34" charset="0"/>
            </a:endParaRPr>
          </a:p>
        </p:txBody>
      </p:sp>
      <p:sp>
        <p:nvSpPr>
          <p:cNvPr id="11" name="文本框 10"/>
          <p:cNvSpPr txBox="1"/>
          <p:nvPr/>
        </p:nvSpPr>
        <p:spPr>
          <a:xfrm>
            <a:off x="1190414" y="4015759"/>
            <a:ext cx="7986857" cy="523220"/>
          </a:xfrm>
          <a:prstGeom prst="rect">
            <a:avLst/>
          </a:prstGeom>
          <a:noFill/>
        </p:spPr>
        <p:txBody>
          <a:bodyPr wrap="square" rtlCol="0">
            <a:spAutoFit/>
          </a:bodyPr>
          <a:lstStyle/>
          <a:p>
            <a:pPr>
              <a:buClr>
                <a:srgbClr val="7030A0"/>
              </a:buClr>
            </a:pPr>
            <a:r>
              <a:rPr lang="en-US" altLang="zh-CN" sz="2800" dirty="0" smtClean="0">
                <a:latin typeface="Calibri" panose="020F0502020204030204" pitchFamily="34" charset="0"/>
                <a:cs typeface="Calibri" panose="020F0502020204030204" pitchFamily="34" charset="0"/>
              </a:rPr>
              <a:t>Verifying </a:t>
            </a:r>
            <a:r>
              <a:rPr lang="en-US" altLang="zh-CN" sz="2800" b="1" dirty="0" smtClean="0">
                <a:solidFill>
                  <a:srgbClr val="C00000"/>
                </a:solidFill>
                <a:latin typeface="Calibri" panose="020F0502020204030204" pitchFamily="34" charset="0"/>
                <a:cs typeface="Calibri" panose="020F0502020204030204" pitchFamily="34" charset="0"/>
              </a:rPr>
              <a:t>four</a:t>
            </a:r>
            <a:r>
              <a:rPr lang="en-US" altLang="zh-CN" sz="2800" dirty="0" smtClean="0">
                <a:latin typeface="Calibri" panose="020F0502020204030204" pitchFamily="34" charset="0"/>
                <a:cs typeface="Calibri" panose="020F0502020204030204" pitchFamily="34" charset="0"/>
              </a:rPr>
              <a:t> </a:t>
            </a:r>
            <a:r>
              <a:rPr lang="en-US" altLang="zh-CN" sz="2800" b="1" dirty="0" smtClean="0">
                <a:solidFill>
                  <a:srgbClr val="C00000"/>
                </a:solidFill>
                <a:latin typeface="Calibri" panose="020F0502020204030204" pitchFamily="34" charset="0"/>
                <a:cs typeface="Calibri" panose="020F0502020204030204" pitchFamily="34" charset="0"/>
              </a:rPr>
              <a:t>optimization algorithms</a:t>
            </a:r>
            <a:r>
              <a:rPr lang="en-US" altLang="zh-CN" sz="2800" dirty="0" smtClean="0">
                <a:latin typeface="Calibri" panose="020F0502020204030204" pitchFamily="34" charset="0"/>
                <a:cs typeface="Calibri" panose="020F0502020204030204" pitchFamily="34" charset="0"/>
              </a:rPr>
              <a:t> in PS2.1 </a:t>
            </a:r>
            <a:endParaRPr lang="zh-CN" altLang="en-US" sz="2800" dirty="0">
              <a:latin typeface="Calibri" panose="020F0502020204030204" pitchFamily="34" charset="0"/>
              <a:cs typeface="Calibri" panose="020F0502020204030204" pitchFamily="34" charset="0"/>
            </a:endParaRPr>
          </a:p>
        </p:txBody>
      </p:sp>
      <p:sp>
        <p:nvSpPr>
          <p:cNvPr id="12" name="文本框 11"/>
          <p:cNvSpPr txBox="1"/>
          <p:nvPr/>
        </p:nvSpPr>
        <p:spPr>
          <a:xfrm>
            <a:off x="1190413" y="4517003"/>
            <a:ext cx="4795694" cy="461665"/>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err="1" smtClean="0">
                <a:latin typeface="Calibri" panose="020F0502020204030204" pitchFamily="34" charset="0"/>
                <a:cs typeface="Calibri" panose="020F0502020204030204" pitchFamily="34" charset="0"/>
              </a:rPr>
              <a:t>ConstProp</a:t>
            </a:r>
            <a:r>
              <a:rPr lang="en-US" altLang="zh-CN" sz="2400" dirty="0" smtClean="0">
                <a:latin typeface="Calibri" panose="020F0502020204030204" pitchFamily="34" charset="0"/>
                <a:cs typeface="Calibri" panose="020F0502020204030204" pitchFamily="34" charset="0"/>
              </a:rPr>
              <a:t>, CSE, LICM and DCE</a:t>
            </a:r>
            <a:endParaRPr lang="zh-CN" altLang="en-US" sz="2400" dirty="0">
              <a:latin typeface="Calibri" panose="020F0502020204030204" pitchFamily="34" charset="0"/>
              <a:cs typeface="Calibri" panose="020F0502020204030204" pitchFamily="34" charset="0"/>
            </a:endParaRPr>
          </a:p>
        </p:txBody>
      </p:sp>
      <p:sp>
        <p:nvSpPr>
          <p:cNvPr id="13" name="文本框 12"/>
          <p:cNvSpPr txBox="1"/>
          <p:nvPr/>
        </p:nvSpPr>
        <p:spPr>
          <a:xfrm>
            <a:off x="1190413" y="5135360"/>
            <a:ext cx="7986857" cy="523220"/>
          </a:xfrm>
          <a:prstGeom prst="rect">
            <a:avLst/>
          </a:prstGeom>
          <a:noFill/>
        </p:spPr>
        <p:txBody>
          <a:bodyPr wrap="square" rtlCol="0">
            <a:spAutoFit/>
          </a:bodyPr>
          <a:lstStyle/>
          <a:p>
            <a:pPr>
              <a:buClr>
                <a:srgbClr val="7030A0"/>
              </a:buClr>
            </a:pPr>
            <a:r>
              <a:rPr lang="en-US" altLang="zh-CN" sz="2800" dirty="0" smtClean="0">
                <a:latin typeface="Calibri" panose="020F0502020204030204" pitchFamily="34" charset="0"/>
                <a:cs typeface="Calibri" panose="020F0502020204030204" pitchFamily="34" charset="0"/>
              </a:rPr>
              <a:t>All proofs have been mechanized in Coq</a:t>
            </a:r>
            <a:endParaRPr lang="zh-CN" altLang="en-US" sz="2800" dirty="0">
              <a:latin typeface="Calibri" panose="020F0502020204030204" pitchFamily="34" charset="0"/>
              <a:cs typeface="Calibri" panose="020F0502020204030204" pitchFamily="34" charset="0"/>
            </a:endParaRPr>
          </a:p>
        </p:txBody>
      </p:sp>
      <p:pic>
        <p:nvPicPr>
          <p:cNvPr id="16" name="图片 15"/>
          <p:cNvPicPr>
            <a:picLocks noChangeAspect="1"/>
          </p:cNvPicPr>
          <p:nvPr/>
        </p:nvPicPr>
        <p:blipFill>
          <a:blip r:embed="rId4"/>
          <a:stretch>
            <a:fillRect/>
          </a:stretch>
        </p:blipFill>
        <p:spPr>
          <a:xfrm>
            <a:off x="7227620" y="4747835"/>
            <a:ext cx="1912704" cy="1020465"/>
          </a:xfrm>
          <a:prstGeom prst="rect">
            <a:avLst/>
          </a:prstGeom>
        </p:spPr>
      </p:pic>
      <p:sp>
        <p:nvSpPr>
          <p:cNvPr id="17" name="文本框 16"/>
          <p:cNvSpPr txBox="1"/>
          <p:nvPr/>
        </p:nvSpPr>
        <p:spPr>
          <a:xfrm>
            <a:off x="1190412" y="5664930"/>
            <a:ext cx="7898169" cy="461665"/>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smtClean="0">
                <a:latin typeface="Calibri" panose="020F0502020204030204" pitchFamily="34" charset="0"/>
                <a:cs typeface="Calibri" panose="020F0502020204030204" pitchFamily="34" charset="0"/>
              </a:rPr>
              <a:t>https://plax-lab.github.io/publications/promisingcomp/</a:t>
            </a:r>
            <a:endParaRPr lang="zh-CN" altLang="en-US" sz="2400"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1455165203"/>
      </p:ext>
    </p:extLst>
  </p:cSld>
  <p:clrMapOvr>
    <a:masterClrMapping/>
  </p:clrMapOvr>
  <mc:AlternateContent xmlns:mc="http://schemas.openxmlformats.org/markup-compatibility/2006" xmlns:p14="http://schemas.microsoft.com/office/powerpoint/2010/main">
    <mc:Choice Requires="p14">
      <p:transition spd="slow" p14:dur="2000" advTm="19733"/>
    </mc:Choice>
    <mc:Fallback xmlns="">
      <p:transition spd="slow" advTm="1973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E2AD9A0-C917-48AD-97C0-1509737B4CA2}"/>
              </a:ext>
            </a:extLst>
          </p:cNvPr>
          <p:cNvSpPr>
            <a:spLocks noGrp="1"/>
          </p:cNvSpPr>
          <p:nvPr>
            <p:ph type="title"/>
          </p:nvPr>
        </p:nvSpPr>
        <p:spPr>
          <a:xfrm>
            <a:off x="2236470" y="2766219"/>
            <a:ext cx="7886700" cy="1325563"/>
          </a:xfrm>
        </p:spPr>
        <p:txBody>
          <a:bodyPr>
            <a:normAutofit/>
          </a:bodyPr>
          <a:lstStyle/>
          <a:p>
            <a:pPr algn="ctr"/>
            <a:r>
              <a:rPr lang="en-US" altLang="zh-CN" sz="4800" dirty="0" smtClean="0">
                <a:latin typeface="Calibri" panose="020F0502020204030204" pitchFamily="34" charset="0"/>
                <a:cs typeface="Calibri" panose="020F0502020204030204" pitchFamily="34" charset="0"/>
              </a:rPr>
              <a:t>Thank you!</a:t>
            </a:r>
            <a:endParaRPr lang="zh-CN" altLang="en-US" sz="4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38133666"/>
      </p:ext>
    </p:extLst>
  </p:cSld>
  <p:clrMapOvr>
    <a:masterClrMapping/>
  </p:clrMapOvr>
  <mc:AlternateContent xmlns:mc="http://schemas.openxmlformats.org/markup-compatibility/2006" xmlns:p14="http://schemas.microsoft.com/office/powerpoint/2010/main">
    <mc:Choice Requires="p14">
      <p:transition spd="slow" p14:dur="2000" advTm="680"/>
    </mc:Choice>
    <mc:Fallback xmlns="">
      <p:transition spd="slow" advTm="68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254760" y="269875"/>
            <a:ext cx="9789160"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Conclusion</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p:sp>
        <p:nvSpPr>
          <p:cNvPr id="5" name="文本框 4"/>
          <p:cNvSpPr txBox="1"/>
          <p:nvPr/>
        </p:nvSpPr>
        <p:spPr>
          <a:xfrm>
            <a:off x="1190414" y="1390403"/>
            <a:ext cx="9348932" cy="523220"/>
          </a:xfrm>
          <a:prstGeom prst="rect">
            <a:avLst/>
          </a:prstGeom>
          <a:noFill/>
        </p:spPr>
        <p:txBody>
          <a:bodyPr wrap="square" rtlCol="0">
            <a:spAutoFit/>
          </a:bodyPr>
          <a:lstStyle/>
          <a:p>
            <a:pPr>
              <a:buClr>
                <a:srgbClr val="7030A0"/>
              </a:buClr>
            </a:pPr>
            <a:r>
              <a:rPr lang="en-US" altLang="zh-CN" sz="2800" dirty="0" smtClean="0">
                <a:latin typeface="Calibri" panose="020F0502020204030204" pitchFamily="34" charset="0"/>
                <a:cs typeface="Calibri" panose="020F0502020204030204" pitchFamily="34" charset="0"/>
              </a:rPr>
              <a:t>Verification framework for optimizations in PS2.1</a:t>
            </a:r>
            <a:endParaRPr lang="zh-CN" altLang="en-US" sz="2800" dirty="0">
              <a:latin typeface="Calibri" panose="020F0502020204030204" pitchFamily="34" charset="0"/>
              <a:cs typeface="Calibri" panose="020F0502020204030204" pitchFamily="34" charset="0"/>
            </a:endParaRPr>
          </a:p>
        </p:txBody>
      </p:sp>
      <p:sp>
        <p:nvSpPr>
          <p:cNvPr id="6" name="文本框 5"/>
          <p:cNvSpPr txBox="1"/>
          <p:nvPr/>
        </p:nvSpPr>
        <p:spPr>
          <a:xfrm>
            <a:off x="1190414" y="1868399"/>
            <a:ext cx="6973454" cy="461665"/>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smtClean="0">
                <a:latin typeface="Calibri" panose="020F0502020204030204" pitchFamily="34" charset="0"/>
                <a:cs typeface="Calibri" panose="020F0502020204030204" pitchFamily="34" charset="0"/>
              </a:rPr>
              <a:t>Defining correctness optimizations</a:t>
            </a:r>
            <a:endParaRPr lang="zh-CN" altLang="en-US" sz="2400" dirty="0">
              <a:latin typeface="Calibri" panose="020F0502020204030204" pitchFamily="34" charset="0"/>
              <a:cs typeface="Calibri" panose="020F0502020204030204" pitchFamily="34" charset="0"/>
            </a:endParaRPr>
          </a:p>
        </p:txBody>
      </p:sp>
      <p:sp>
        <p:nvSpPr>
          <p:cNvPr id="7" name="文本框 6"/>
          <p:cNvSpPr txBox="1"/>
          <p:nvPr/>
        </p:nvSpPr>
        <p:spPr>
          <a:xfrm>
            <a:off x="1521766" y="2302445"/>
            <a:ext cx="9779579" cy="400110"/>
          </a:xfrm>
          <a:prstGeom prst="rect">
            <a:avLst/>
          </a:prstGeom>
          <a:noFill/>
        </p:spPr>
        <p:txBody>
          <a:bodyPr wrap="square" rtlCol="0">
            <a:spAutoFit/>
          </a:bodyPr>
          <a:lstStyle/>
          <a:p>
            <a:pPr marL="342900" indent="-342900">
              <a:buClr>
                <a:schemeClr val="accent1">
                  <a:lumMod val="75000"/>
                </a:schemeClr>
              </a:buClr>
              <a:buFont typeface="Arial" panose="020B0604020202020204" pitchFamily="34" charset="0"/>
              <a:buChar char="•"/>
            </a:pPr>
            <a:r>
              <a:rPr lang="en-US" altLang="zh-CN" sz="2000" b="1" dirty="0" smtClean="0">
                <a:solidFill>
                  <a:srgbClr val="C00000"/>
                </a:solidFill>
                <a:latin typeface="Calibri" panose="020F0502020204030204" pitchFamily="34" charset="0"/>
                <a:cs typeface="Calibri" panose="020F0502020204030204" pitchFamily="34" charset="0"/>
              </a:rPr>
              <a:t>Thread-local simulation</a:t>
            </a:r>
            <a:r>
              <a:rPr lang="en-US" altLang="zh-CN" sz="2000" dirty="0" smtClean="0">
                <a:latin typeface="Calibri" panose="020F0502020204030204" pitchFamily="34" charset="0"/>
                <a:cs typeface="Calibri" panose="020F0502020204030204" pitchFamily="34" charset="0"/>
              </a:rPr>
              <a:t> as optimization correctness, allowing separate compilation</a:t>
            </a:r>
            <a:endParaRPr lang="zh-CN" altLang="en-US" sz="2000" dirty="0">
              <a:latin typeface="Calibri" panose="020F0502020204030204" pitchFamily="34" charset="0"/>
              <a:cs typeface="Calibri" panose="020F0502020204030204" pitchFamily="34" charset="0"/>
            </a:endParaRPr>
          </a:p>
        </p:txBody>
      </p:sp>
      <p:sp>
        <p:nvSpPr>
          <p:cNvPr id="8" name="文本框 7"/>
          <p:cNvSpPr txBox="1"/>
          <p:nvPr/>
        </p:nvSpPr>
        <p:spPr>
          <a:xfrm>
            <a:off x="1190414" y="2721109"/>
            <a:ext cx="6973454" cy="461665"/>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smtClean="0">
                <a:latin typeface="Calibri" panose="020F0502020204030204" pitchFamily="34" charset="0"/>
                <a:cs typeface="Calibri" panose="020F0502020204030204" pitchFamily="34" charset="0"/>
              </a:rPr>
              <a:t>Verification techniques to simplify proofs</a:t>
            </a:r>
            <a:endParaRPr lang="zh-CN" altLang="en-US" sz="2400" dirty="0">
              <a:latin typeface="Calibri" panose="020F0502020204030204" pitchFamily="34" charset="0"/>
              <a:cs typeface="Calibri" panose="020F0502020204030204" pitchFamily="34" charset="0"/>
            </a:endParaRPr>
          </a:p>
        </p:txBody>
      </p:sp>
      <p:sp>
        <p:nvSpPr>
          <p:cNvPr id="9" name="文本框 8"/>
          <p:cNvSpPr txBox="1"/>
          <p:nvPr/>
        </p:nvSpPr>
        <p:spPr>
          <a:xfrm>
            <a:off x="1521766" y="3142155"/>
            <a:ext cx="9779579" cy="400110"/>
          </a:xfrm>
          <a:prstGeom prst="rect">
            <a:avLst/>
          </a:prstGeom>
          <a:noFill/>
        </p:spPr>
        <p:txBody>
          <a:bodyPr wrap="square" rtlCol="0">
            <a:spAutoFit/>
          </a:bodyPr>
          <a:lstStyle/>
          <a:p>
            <a:pPr marL="342900" indent="-342900">
              <a:buClr>
                <a:schemeClr val="accent1">
                  <a:lumMod val="75000"/>
                </a:schemeClr>
              </a:buClr>
              <a:buFont typeface="Arial" panose="020B0604020202020204" pitchFamily="34" charset="0"/>
              <a:buChar char="•"/>
            </a:pPr>
            <a:r>
              <a:rPr lang="en-US" altLang="zh-CN" sz="2000" dirty="0" smtClean="0">
                <a:latin typeface="Calibri" panose="020F0502020204030204" pitchFamily="34" charset="0"/>
                <a:cs typeface="Calibri" panose="020F0502020204030204" pitchFamily="34" charset="0"/>
              </a:rPr>
              <a:t>Simulation on a </a:t>
            </a:r>
            <a:r>
              <a:rPr lang="en-US" altLang="zh-CN" sz="2000" b="1" dirty="0" smtClean="0">
                <a:solidFill>
                  <a:srgbClr val="C00000"/>
                </a:solidFill>
                <a:latin typeface="Calibri" panose="020F0502020204030204" pitchFamily="34" charset="0"/>
                <a:cs typeface="Calibri" panose="020F0502020204030204" pitchFamily="34" charset="0"/>
              </a:rPr>
              <a:t>non-preemptive semantics</a:t>
            </a:r>
            <a:r>
              <a:rPr lang="en-US" altLang="zh-CN" sz="2000" dirty="0" smtClean="0">
                <a:latin typeface="Calibri" panose="020F0502020204030204" pitchFamily="34" charset="0"/>
                <a:cs typeface="Calibri" panose="020F0502020204030204" pitchFamily="34" charset="0"/>
              </a:rPr>
              <a:t> to reduce interleaving</a:t>
            </a:r>
            <a:endParaRPr lang="zh-CN" altLang="en-US" sz="2000" dirty="0">
              <a:latin typeface="Calibri" panose="020F0502020204030204" pitchFamily="34" charset="0"/>
              <a:cs typeface="Calibri" panose="020F0502020204030204" pitchFamily="34" charset="0"/>
            </a:endParaRPr>
          </a:p>
        </p:txBody>
      </p:sp>
      <p:sp>
        <p:nvSpPr>
          <p:cNvPr id="10" name="文本框 9"/>
          <p:cNvSpPr txBox="1"/>
          <p:nvPr/>
        </p:nvSpPr>
        <p:spPr>
          <a:xfrm>
            <a:off x="1521765" y="3518654"/>
            <a:ext cx="9779579" cy="400110"/>
          </a:xfrm>
          <a:prstGeom prst="rect">
            <a:avLst/>
          </a:prstGeom>
          <a:noFill/>
        </p:spPr>
        <p:txBody>
          <a:bodyPr wrap="square" rtlCol="0">
            <a:spAutoFit/>
          </a:bodyPr>
          <a:lstStyle/>
          <a:p>
            <a:pPr marL="342900" indent="-342900">
              <a:buClr>
                <a:schemeClr val="accent1">
                  <a:lumMod val="75000"/>
                </a:schemeClr>
              </a:buClr>
              <a:buFont typeface="Arial" panose="020B0604020202020204" pitchFamily="34" charset="0"/>
              <a:buChar char="•"/>
            </a:pPr>
            <a:r>
              <a:rPr lang="en-US" altLang="zh-CN" sz="2000" dirty="0" smtClean="0">
                <a:latin typeface="Calibri" panose="020F0502020204030204" pitchFamily="34" charset="0"/>
                <a:cs typeface="Calibri" panose="020F0502020204030204" pitchFamily="34" charset="0"/>
              </a:rPr>
              <a:t>Consider only </a:t>
            </a:r>
            <a:r>
              <a:rPr lang="en-US" altLang="zh-CN" sz="2000" b="1" dirty="0" smtClean="0">
                <a:solidFill>
                  <a:srgbClr val="C00000"/>
                </a:solidFill>
                <a:latin typeface="Calibri" panose="020F0502020204030204" pitchFamily="34" charset="0"/>
                <a:cs typeface="Calibri" panose="020F0502020204030204" pitchFamily="34" charset="0"/>
              </a:rPr>
              <a:t>write-write race free </a:t>
            </a:r>
            <a:r>
              <a:rPr lang="en-US" altLang="zh-CN" sz="2000" dirty="0" smtClean="0">
                <a:latin typeface="Calibri" panose="020F0502020204030204" pitchFamily="34" charset="0"/>
                <a:cs typeface="Calibri" panose="020F0502020204030204" pitchFamily="34" charset="0"/>
              </a:rPr>
              <a:t>source programs</a:t>
            </a:r>
            <a:endParaRPr lang="zh-CN" altLang="en-US" sz="2000" dirty="0">
              <a:latin typeface="Calibri" panose="020F0502020204030204" pitchFamily="34" charset="0"/>
              <a:cs typeface="Calibri" panose="020F0502020204030204" pitchFamily="34" charset="0"/>
            </a:endParaRPr>
          </a:p>
        </p:txBody>
      </p:sp>
      <p:sp>
        <p:nvSpPr>
          <p:cNvPr id="11" name="文本框 10"/>
          <p:cNvSpPr txBox="1"/>
          <p:nvPr/>
        </p:nvSpPr>
        <p:spPr>
          <a:xfrm>
            <a:off x="1190414" y="4015759"/>
            <a:ext cx="7986857" cy="523220"/>
          </a:xfrm>
          <a:prstGeom prst="rect">
            <a:avLst/>
          </a:prstGeom>
          <a:noFill/>
        </p:spPr>
        <p:txBody>
          <a:bodyPr wrap="square" rtlCol="0">
            <a:spAutoFit/>
          </a:bodyPr>
          <a:lstStyle/>
          <a:p>
            <a:pPr>
              <a:buClr>
                <a:srgbClr val="7030A0"/>
              </a:buClr>
            </a:pPr>
            <a:r>
              <a:rPr lang="en-US" altLang="zh-CN" sz="2800" dirty="0" smtClean="0">
                <a:latin typeface="Calibri" panose="020F0502020204030204" pitchFamily="34" charset="0"/>
                <a:cs typeface="Calibri" panose="020F0502020204030204" pitchFamily="34" charset="0"/>
              </a:rPr>
              <a:t>Verifying </a:t>
            </a:r>
            <a:r>
              <a:rPr lang="en-US" altLang="zh-CN" sz="2800" b="1" dirty="0" smtClean="0">
                <a:solidFill>
                  <a:srgbClr val="C00000"/>
                </a:solidFill>
                <a:latin typeface="Calibri" panose="020F0502020204030204" pitchFamily="34" charset="0"/>
                <a:cs typeface="Calibri" panose="020F0502020204030204" pitchFamily="34" charset="0"/>
              </a:rPr>
              <a:t>four</a:t>
            </a:r>
            <a:r>
              <a:rPr lang="en-US" altLang="zh-CN" sz="2800" dirty="0" smtClean="0">
                <a:latin typeface="Calibri" panose="020F0502020204030204" pitchFamily="34" charset="0"/>
                <a:cs typeface="Calibri" panose="020F0502020204030204" pitchFamily="34" charset="0"/>
              </a:rPr>
              <a:t> </a:t>
            </a:r>
            <a:r>
              <a:rPr lang="en-US" altLang="zh-CN" sz="2800" b="1" dirty="0" smtClean="0">
                <a:solidFill>
                  <a:srgbClr val="C00000"/>
                </a:solidFill>
                <a:latin typeface="Calibri" panose="020F0502020204030204" pitchFamily="34" charset="0"/>
                <a:cs typeface="Calibri" panose="020F0502020204030204" pitchFamily="34" charset="0"/>
              </a:rPr>
              <a:t>optimization algorithms</a:t>
            </a:r>
            <a:r>
              <a:rPr lang="en-US" altLang="zh-CN" sz="2800" dirty="0" smtClean="0">
                <a:latin typeface="Calibri" panose="020F0502020204030204" pitchFamily="34" charset="0"/>
                <a:cs typeface="Calibri" panose="020F0502020204030204" pitchFamily="34" charset="0"/>
              </a:rPr>
              <a:t> in PS2.1 </a:t>
            </a:r>
            <a:endParaRPr lang="zh-CN" altLang="en-US" sz="2800" dirty="0">
              <a:latin typeface="Calibri" panose="020F0502020204030204" pitchFamily="34" charset="0"/>
              <a:cs typeface="Calibri" panose="020F0502020204030204" pitchFamily="34" charset="0"/>
            </a:endParaRPr>
          </a:p>
        </p:txBody>
      </p:sp>
      <p:sp>
        <p:nvSpPr>
          <p:cNvPr id="12" name="文本框 11"/>
          <p:cNvSpPr txBox="1"/>
          <p:nvPr/>
        </p:nvSpPr>
        <p:spPr>
          <a:xfrm>
            <a:off x="1190413" y="4517003"/>
            <a:ext cx="4795694" cy="461665"/>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err="1" smtClean="0">
                <a:latin typeface="Calibri" panose="020F0502020204030204" pitchFamily="34" charset="0"/>
                <a:cs typeface="Calibri" panose="020F0502020204030204" pitchFamily="34" charset="0"/>
              </a:rPr>
              <a:t>ConstProp</a:t>
            </a:r>
            <a:r>
              <a:rPr lang="en-US" altLang="zh-CN" sz="2400" dirty="0" smtClean="0">
                <a:latin typeface="Calibri" panose="020F0502020204030204" pitchFamily="34" charset="0"/>
                <a:cs typeface="Calibri" panose="020F0502020204030204" pitchFamily="34" charset="0"/>
              </a:rPr>
              <a:t>, CSE, LICM and DCE</a:t>
            </a:r>
            <a:endParaRPr lang="zh-CN" altLang="en-US" sz="2400" dirty="0">
              <a:latin typeface="Calibri" panose="020F0502020204030204" pitchFamily="34" charset="0"/>
              <a:cs typeface="Calibri" panose="020F0502020204030204" pitchFamily="34" charset="0"/>
            </a:endParaRPr>
          </a:p>
        </p:txBody>
      </p:sp>
      <p:sp>
        <p:nvSpPr>
          <p:cNvPr id="13" name="文本框 12"/>
          <p:cNvSpPr txBox="1"/>
          <p:nvPr/>
        </p:nvSpPr>
        <p:spPr>
          <a:xfrm>
            <a:off x="1190413" y="5135360"/>
            <a:ext cx="7986857" cy="523220"/>
          </a:xfrm>
          <a:prstGeom prst="rect">
            <a:avLst/>
          </a:prstGeom>
          <a:noFill/>
        </p:spPr>
        <p:txBody>
          <a:bodyPr wrap="square" rtlCol="0">
            <a:spAutoFit/>
          </a:bodyPr>
          <a:lstStyle/>
          <a:p>
            <a:pPr>
              <a:buClr>
                <a:srgbClr val="7030A0"/>
              </a:buClr>
            </a:pPr>
            <a:r>
              <a:rPr lang="en-US" altLang="zh-CN" sz="2800" dirty="0" smtClean="0">
                <a:latin typeface="Calibri" panose="020F0502020204030204" pitchFamily="34" charset="0"/>
                <a:cs typeface="Calibri" panose="020F0502020204030204" pitchFamily="34" charset="0"/>
              </a:rPr>
              <a:t>All proofs have been mechanized in Coq</a:t>
            </a:r>
            <a:endParaRPr lang="zh-CN" altLang="en-US" sz="2800" dirty="0">
              <a:latin typeface="Calibri" panose="020F0502020204030204" pitchFamily="34" charset="0"/>
              <a:cs typeface="Calibri" panose="020F0502020204030204" pitchFamily="34" charset="0"/>
            </a:endParaRPr>
          </a:p>
        </p:txBody>
      </p:sp>
      <p:pic>
        <p:nvPicPr>
          <p:cNvPr id="14" name="图片 13"/>
          <p:cNvPicPr>
            <a:picLocks noChangeAspect="1"/>
          </p:cNvPicPr>
          <p:nvPr/>
        </p:nvPicPr>
        <p:blipFill>
          <a:blip r:embed="rId2"/>
          <a:stretch>
            <a:fillRect/>
          </a:stretch>
        </p:blipFill>
        <p:spPr>
          <a:xfrm>
            <a:off x="7227620" y="4747835"/>
            <a:ext cx="1912704" cy="1020465"/>
          </a:xfrm>
          <a:prstGeom prst="rect">
            <a:avLst/>
          </a:prstGeom>
        </p:spPr>
      </p:pic>
      <p:sp>
        <p:nvSpPr>
          <p:cNvPr id="15" name="文本框 14"/>
          <p:cNvSpPr txBox="1"/>
          <p:nvPr/>
        </p:nvSpPr>
        <p:spPr>
          <a:xfrm>
            <a:off x="1190412" y="5664930"/>
            <a:ext cx="7898169" cy="461665"/>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smtClean="0">
                <a:latin typeface="Calibri" panose="020F0502020204030204" pitchFamily="34" charset="0"/>
                <a:cs typeface="Calibri" panose="020F0502020204030204" pitchFamily="34" charset="0"/>
              </a:rPr>
              <a:t>https://plax-lab.github.io/publications/promisingcomp/</a:t>
            </a:r>
            <a:endParaRPr lang="zh-CN"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78618086"/>
      </p:ext>
    </p:extLst>
  </p:cSld>
  <p:clrMapOvr>
    <a:masterClrMapping/>
  </p:clrMapOvr>
  <mc:AlternateContent xmlns:mc="http://schemas.openxmlformats.org/markup-compatibility/2006" xmlns:p14="http://schemas.microsoft.com/office/powerpoint/2010/main">
    <mc:Choice Requires="p14">
      <p:transition spd="slow" p14:dur="2000" advTm="2385"/>
    </mc:Choice>
    <mc:Fallback xmlns="">
      <p:transition spd="slow" advTm="238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35706" y="272765"/>
            <a:ext cx="11049000" cy="1325563"/>
          </a:xfrm>
        </p:spPr>
        <p:txBody>
          <a:bodyPr>
            <a:normAutofit/>
          </a:bodyPr>
          <a:lstStyle/>
          <a:p>
            <a:pPr algn="ctr"/>
            <a:r>
              <a:rPr lang="en-US" altLang="zh-CN" sz="4000" b="1" dirty="0" smtClean="0">
                <a:latin typeface="Calibri Light" panose="020F0302020204030204" pitchFamily="34" charset="0"/>
                <a:cs typeface="Calibri Light" panose="020F0302020204030204" pitchFamily="34" charset="0"/>
              </a:rPr>
              <a:t>Optimizations of concurrent </a:t>
            </a:r>
            <a:r>
              <a:rPr lang="en-US" altLang="zh-CN" sz="4000" b="1" dirty="0" err="1" smtClean="0">
                <a:latin typeface="Calibri Light" panose="020F0302020204030204" pitchFamily="34" charset="0"/>
                <a:cs typeface="Calibri Light" panose="020F0302020204030204" pitchFamily="34" charset="0"/>
              </a:rPr>
              <a:t>prog</a:t>
            </a:r>
            <a:r>
              <a:rPr lang="en-US" altLang="zh-CN" sz="4000" b="1" dirty="0" smtClean="0">
                <a:latin typeface="Calibri Light" panose="020F0302020204030204" pitchFamily="34" charset="0"/>
                <a:cs typeface="Calibri Light" panose="020F0302020204030204" pitchFamily="34" charset="0"/>
              </a:rPr>
              <a:t>. are </a:t>
            </a:r>
            <a:r>
              <a:rPr lang="en-US" altLang="zh-CN" sz="4000" b="1" i="1" dirty="0" smtClean="0">
                <a:solidFill>
                  <a:srgbClr val="C00000"/>
                </a:solidFill>
                <a:latin typeface="Calibri Light" panose="020F0302020204030204" pitchFamily="34" charset="0"/>
                <a:cs typeface="Calibri Light" panose="020F0302020204030204" pitchFamily="34" charset="0"/>
              </a:rPr>
              <a:t>error-prone</a:t>
            </a:r>
            <a:endParaRPr lang="zh-CN" altLang="en-US" sz="4000" b="1" dirty="0">
              <a:latin typeface="Calibri Light" panose="020F0302020204030204" pitchFamily="34" charset="0"/>
              <a:cs typeface="Calibri Light" panose="020F0302020204030204" pitchFamily="34" charset="0"/>
            </a:endParaRPr>
          </a:p>
        </p:txBody>
      </p:sp>
      <p:sp>
        <p:nvSpPr>
          <p:cNvPr id="5" name="矩形 4"/>
          <p:cNvSpPr/>
          <p:nvPr/>
        </p:nvSpPr>
        <p:spPr>
          <a:xfrm>
            <a:off x="750379" y="1378636"/>
            <a:ext cx="10970566" cy="523220"/>
          </a:xfrm>
          <a:prstGeom prst="rect">
            <a:avLst/>
          </a:prstGeom>
        </p:spPr>
        <p:txBody>
          <a:bodyPr wrap="square">
            <a:spAutoFit/>
          </a:bodyPr>
          <a:lstStyle/>
          <a:p>
            <a:pPr>
              <a:spcBef>
                <a:spcPts val="600"/>
              </a:spcBef>
            </a:pPr>
            <a:r>
              <a:rPr lang="en-US" altLang="zh-CN" sz="2800" dirty="0" smtClean="0">
                <a:latin typeface="Calibri" panose="020F0502020204030204" pitchFamily="34" charset="0"/>
                <a:cs typeface="Calibri" panose="020F0502020204030204" pitchFamily="34" charset="0"/>
              </a:rPr>
              <a:t>Soundness is related to specific </a:t>
            </a:r>
            <a:r>
              <a:rPr lang="en-US" altLang="zh-CN" sz="2800" b="1" dirty="0" smtClean="0">
                <a:solidFill>
                  <a:srgbClr val="C00000"/>
                </a:solidFill>
                <a:latin typeface="Calibri" panose="020F0502020204030204" pitchFamily="34" charset="0"/>
                <a:cs typeface="Calibri" panose="020F0502020204030204" pitchFamily="34" charset="0"/>
              </a:rPr>
              <a:t>memory models</a:t>
            </a:r>
            <a:r>
              <a:rPr lang="en-US" altLang="zh-CN" sz="2800" dirty="0" smtClean="0">
                <a:solidFill>
                  <a:srgbClr val="C00000"/>
                </a:solidFill>
                <a:latin typeface="Calibri" panose="020F0502020204030204" pitchFamily="34" charset="0"/>
                <a:cs typeface="Calibri" panose="020F0502020204030204" pitchFamily="34" charset="0"/>
              </a:rPr>
              <a:t> </a:t>
            </a:r>
            <a:r>
              <a:rPr lang="en-US" altLang="zh-CN" sz="2800" b="1" dirty="0" smtClean="0">
                <a:solidFill>
                  <a:srgbClr val="C00000"/>
                </a:solidFill>
                <a:latin typeface="Calibri" panose="020F0502020204030204" pitchFamily="34" charset="0"/>
                <a:cs typeface="Calibri" panose="020F0502020204030204" pitchFamily="34" charset="0"/>
              </a:rPr>
              <a:t> </a:t>
            </a:r>
            <a:endParaRPr lang="zh-CN" altLang="en-US" sz="2800" dirty="0">
              <a:solidFill>
                <a:srgbClr val="C00000"/>
              </a:solidFill>
              <a:latin typeface="Calibri" panose="020F0502020204030204" pitchFamily="34" charset="0"/>
              <a:cs typeface="Calibri" panose="020F0502020204030204" pitchFamily="34" charset="0"/>
            </a:endParaRPr>
          </a:p>
        </p:txBody>
      </p:sp>
      <p:sp>
        <p:nvSpPr>
          <p:cNvPr id="6" name="矩形 5"/>
          <p:cNvSpPr/>
          <p:nvPr/>
        </p:nvSpPr>
        <p:spPr>
          <a:xfrm>
            <a:off x="7596576" y="2991852"/>
            <a:ext cx="861282" cy="400110"/>
          </a:xfrm>
          <a:prstGeom prst="rect">
            <a:avLst/>
          </a:prstGeom>
          <a:solidFill>
            <a:schemeClr val="accent6">
              <a:lumMod val="40000"/>
              <a:lumOff val="60000"/>
            </a:schemeClr>
          </a:solidFill>
        </p:spPr>
        <p:txBody>
          <a:bodyPr wrap="square">
            <a:spAutoFit/>
          </a:bodyPr>
          <a:lstStyle/>
          <a:p>
            <a:endParaRPr lang="zh-CN" altLang="en-US" sz="2000" dirty="0">
              <a:latin typeface="Arial" panose="020B0604020202020204" pitchFamily="34" charset="0"/>
              <a:cs typeface="Arial" panose="020B0604020202020204" pitchFamily="34" charset="0"/>
            </a:endParaRPr>
          </a:p>
        </p:txBody>
      </p:sp>
      <p:grpSp>
        <p:nvGrpSpPr>
          <p:cNvPr id="7" name="组合 6"/>
          <p:cNvGrpSpPr/>
          <p:nvPr/>
        </p:nvGrpSpPr>
        <p:grpSpPr>
          <a:xfrm>
            <a:off x="1495683" y="2438951"/>
            <a:ext cx="2012089" cy="1420214"/>
            <a:chOff x="1495683" y="2438951"/>
            <a:chExt cx="2012089" cy="1420214"/>
          </a:xfrm>
        </p:grpSpPr>
        <p:sp>
          <p:nvSpPr>
            <p:cNvPr id="8" name="矩形 7"/>
            <p:cNvSpPr/>
            <p:nvPr/>
          </p:nvSpPr>
          <p:spPr>
            <a:xfrm>
              <a:off x="1495683" y="2438951"/>
              <a:ext cx="2012089" cy="400110"/>
            </a:xfrm>
            <a:prstGeom prst="rect">
              <a:avLst/>
            </a:prstGeom>
          </p:spPr>
          <p:txBody>
            <a:bodyPr wrap="none">
              <a:spAutoFit/>
            </a:bodyPr>
            <a:lstStyle/>
            <a:p>
              <a:r>
                <a:rPr lang="en-US" altLang="zh-CN" sz="2000" dirty="0">
                  <a:latin typeface="Arial" panose="020B0604020202020204" pitchFamily="34" charset="0"/>
                  <a:cs typeface="Arial" panose="020B0604020202020204" pitchFamily="34" charset="0"/>
                </a:rPr>
                <a:t>while(x    &gt;</a:t>
              </a:r>
              <a:r>
                <a:rPr lang="en-US" altLang="zh-CN" sz="2000" dirty="0" smtClean="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10) </a:t>
              </a:r>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 name="矩形 8"/>
                <p:cNvSpPr/>
                <p:nvPr/>
              </p:nvSpPr>
              <p:spPr>
                <a:xfrm>
                  <a:off x="1790077" y="2823995"/>
                  <a:ext cx="801053" cy="400110"/>
                </a:xfrm>
                <a:prstGeom prst="rect">
                  <a:avLst/>
                </a:prstGeom>
                <a:solidFill>
                  <a:schemeClr val="accent4">
                    <a:lumMod val="40000"/>
                    <a:lumOff val="60000"/>
                  </a:schemeClr>
                </a:solidFill>
              </p:spPr>
              <p:txBody>
                <a:bodyPr wrap="none">
                  <a:spAutoFit/>
                </a:bodyPr>
                <a:lstStyle/>
                <a:p>
                  <a14:m>
                    <m:oMath xmlns:m="http://schemas.openxmlformats.org/officeDocument/2006/math">
                      <m:r>
                        <a:rPr lang="en-US" altLang="zh-CN" sz="2000" b="0" i="1" smtClean="0">
                          <a:latin typeface="Cambria Math" panose="02040503050406030204" pitchFamily="18" charset="0"/>
                          <a:cs typeface="Arial" panose="020B0604020202020204" pitchFamily="34" charset="0"/>
                        </a:rPr>
                        <m:t>𝑟</m:t>
                      </m:r>
                    </m:oMath>
                  </a14:m>
                  <a:r>
                    <a:rPr lang="en-US" altLang="zh-CN" sz="2000" dirty="0" smtClean="0">
                      <a:latin typeface="Arial" panose="020B0604020202020204" pitchFamily="34" charset="0"/>
                      <a:cs typeface="Arial" panose="020B0604020202020204" pitchFamily="34" charset="0"/>
                    </a:rPr>
                    <a:t> = y;</a:t>
                  </a:r>
                  <a:endParaRPr lang="zh-CN" altLang="en-US" sz="2000" dirty="0">
                    <a:latin typeface="Arial" panose="020B0604020202020204" pitchFamily="34" charset="0"/>
                    <a:cs typeface="Arial" panose="020B0604020202020204" pitchFamily="34"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1790077" y="2823995"/>
                  <a:ext cx="801053" cy="400110"/>
                </a:xfrm>
                <a:prstGeom prst="rect">
                  <a:avLst/>
                </a:prstGeom>
                <a:blipFill>
                  <a:blip r:embed="rId4"/>
                  <a:stretch>
                    <a:fillRect t="-6061" r="-7634" b="-27273"/>
                  </a:stretch>
                </a:blipFill>
              </p:spPr>
              <p:txBody>
                <a:bodyPr/>
                <a:lstStyle/>
                <a:p>
                  <a:r>
                    <a:rPr lang="zh-CN" altLang="en-US">
                      <a:noFill/>
                    </a:rPr>
                    <a:t> </a:t>
                  </a:r>
                </a:p>
              </p:txBody>
            </p:sp>
          </mc:Fallback>
        </mc:AlternateContent>
        <p:sp>
          <p:nvSpPr>
            <p:cNvPr id="10" name="矩形 9"/>
            <p:cNvSpPr/>
            <p:nvPr/>
          </p:nvSpPr>
          <p:spPr>
            <a:xfrm>
              <a:off x="1520451" y="3104672"/>
              <a:ext cx="269626" cy="400110"/>
            </a:xfrm>
            <a:prstGeom prst="rect">
              <a:avLst/>
            </a:prstGeom>
          </p:spPr>
          <p:txBody>
            <a:bodyPr wrap="none">
              <a:spAutoFit/>
            </a:bodyPr>
            <a:lstStyle/>
            <a:p>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 name="矩形 10"/>
                <p:cNvSpPr/>
                <p:nvPr/>
              </p:nvSpPr>
              <p:spPr>
                <a:xfrm>
                  <a:off x="1520451" y="3459055"/>
                  <a:ext cx="1051122" cy="400110"/>
                </a:xfrm>
                <a:prstGeom prst="rect">
                  <a:avLst/>
                </a:prstGeom>
              </p:spPr>
              <p:txBody>
                <a:bodyPr wrap="none">
                  <a:spAutoFit/>
                </a:bodyPr>
                <a:lstStyle/>
                <a:p>
                  <a:r>
                    <a:rPr lang="en-US" altLang="zh-CN" sz="2000" dirty="0">
                      <a:latin typeface="Arial" panose="020B0604020202020204" pitchFamily="34" charset="0"/>
                      <a:cs typeface="Arial" panose="020B0604020202020204" pitchFamily="34" charset="0"/>
                    </a:rPr>
                    <a:t>p</a:t>
                  </a:r>
                  <a:r>
                    <a:rPr lang="en-US" altLang="zh-CN" sz="2000" dirty="0" smtClean="0">
                      <a:latin typeface="Arial" panose="020B0604020202020204" pitchFamily="34" charset="0"/>
                      <a:cs typeface="Arial" panose="020B0604020202020204" pitchFamily="34" charset="0"/>
                    </a:rPr>
                    <a:t>rint(</a:t>
                  </a:r>
                  <a14:m>
                    <m:oMath xmlns:m="http://schemas.openxmlformats.org/officeDocument/2006/math">
                      <m:r>
                        <a:rPr lang="en-US" altLang="zh-CN" sz="2000" b="0" i="1" smtClean="0">
                          <a:latin typeface="Cambria Math" panose="02040503050406030204" pitchFamily="18" charset="0"/>
                          <a:cs typeface="Arial" panose="020B0604020202020204" pitchFamily="34" charset="0"/>
                        </a:rPr>
                        <m:t>𝑟</m:t>
                      </m:r>
                    </m:oMath>
                  </a14:m>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Choice>
          <mc:Fallback xmlns="">
            <p:sp>
              <p:nvSpPr>
                <p:cNvPr id="11" name="矩形 10"/>
                <p:cNvSpPr>
                  <a:spLocks noRot="1" noChangeAspect="1" noMove="1" noResize="1" noEditPoints="1" noAdjustHandles="1" noChangeArrowheads="1" noChangeShapeType="1" noTextEdit="1"/>
                </p:cNvSpPr>
                <p:nvPr/>
              </p:nvSpPr>
              <p:spPr>
                <a:xfrm>
                  <a:off x="1520451" y="3459055"/>
                  <a:ext cx="1051122" cy="400110"/>
                </a:xfrm>
                <a:prstGeom prst="rect">
                  <a:avLst/>
                </a:prstGeom>
                <a:blipFill>
                  <a:blip r:embed="rId5"/>
                  <a:stretch>
                    <a:fillRect l="-5780" t="-6061" r="-6358" b="-27273"/>
                  </a:stretch>
                </a:blipFill>
              </p:spPr>
              <p:txBody>
                <a:bodyPr/>
                <a:lstStyle/>
                <a:p>
                  <a:r>
                    <a:rPr lang="zh-CN" altLang="en-US">
                      <a:noFill/>
                    </a:rPr>
                    <a:t> </a:t>
                  </a:r>
                </a:p>
              </p:txBody>
            </p:sp>
          </mc:Fallback>
        </mc:AlternateContent>
        <p:sp>
          <p:nvSpPr>
            <p:cNvPr id="12" name="文本框 11"/>
            <p:cNvSpPr txBox="1"/>
            <p:nvPr/>
          </p:nvSpPr>
          <p:spPr>
            <a:xfrm>
              <a:off x="2290853" y="2497437"/>
              <a:ext cx="421747" cy="338554"/>
            </a:xfrm>
            <a:prstGeom prst="rect">
              <a:avLst/>
            </a:prstGeom>
            <a:noFill/>
          </p:spPr>
          <p:txBody>
            <a:bodyPr wrap="square" rtlCol="0">
              <a:spAutoFit/>
            </a:bodyPr>
            <a:lstStyle/>
            <a:p>
              <a:r>
                <a:rPr lang="en-US" altLang="zh-CN" sz="1600" b="1" dirty="0" err="1">
                  <a:solidFill>
                    <a:srgbClr val="FF0000"/>
                  </a:solidFill>
                </a:rPr>
                <a:t>rlx</a:t>
              </a:r>
              <a:r>
                <a:rPr lang="en-US" altLang="zh-CN" sz="1600" b="1" dirty="0" smtClean="0">
                  <a:solidFill>
                    <a:srgbClr val="FF0000"/>
                  </a:solidFill>
                </a:rPr>
                <a:t> </a:t>
              </a:r>
              <a:endParaRPr lang="zh-CN" altLang="en-US" sz="1600" b="1" dirty="0">
                <a:solidFill>
                  <a:srgbClr val="FF0000"/>
                </a:solidFill>
              </a:endParaRPr>
            </a:p>
          </p:txBody>
        </p:sp>
      </p:grpSp>
      <p:grpSp>
        <p:nvGrpSpPr>
          <p:cNvPr id="13" name="组合 12"/>
          <p:cNvGrpSpPr/>
          <p:nvPr/>
        </p:nvGrpSpPr>
        <p:grpSpPr>
          <a:xfrm>
            <a:off x="5939753" y="2775030"/>
            <a:ext cx="869861" cy="487359"/>
            <a:chOff x="6548581" y="4209179"/>
            <a:chExt cx="869861" cy="487359"/>
          </a:xfrm>
        </p:grpSpPr>
        <p:sp>
          <p:nvSpPr>
            <p:cNvPr id="14" name="右箭头 13"/>
            <p:cNvSpPr/>
            <p:nvPr/>
          </p:nvSpPr>
          <p:spPr>
            <a:xfrm>
              <a:off x="6548581" y="4492384"/>
              <a:ext cx="869861" cy="2041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595866" y="4209179"/>
              <a:ext cx="792421" cy="369332"/>
            </a:xfrm>
            <a:prstGeom prst="rect">
              <a:avLst/>
            </a:prstGeom>
            <a:noFill/>
          </p:spPr>
          <p:txBody>
            <a:bodyPr wrap="square" rtlCol="0">
              <a:spAutoFit/>
            </a:bodyPr>
            <a:lstStyle/>
            <a:p>
              <a:r>
                <a:rPr lang="en-US" altLang="zh-CN" dirty="0" smtClean="0"/>
                <a:t>LICM</a:t>
              </a:r>
              <a:endParaRPr lang="zh-CN" altLang="en-US" dirty="0"/>
            </a:p>
          </p:txBody>
        </p:sp>
      </p:grpSp>
      <p:grpSp>
        <p:nvGrpSpPr>
          <p:cNvPr id="16" name="组合 15"/>
          <p:cNvGrpSpPr/>
          <p:nvPr/>
        </p:nvGrpSpPr>
        <p:grpSpPr>
          <a:xfrm>
            <a:off x="7307863" y="2171001"/>
            <a:ext cx="2012089" cy="1843833"/>
            <a:chOff x="7307863" y="2171001"/>
            <a:chExt cx="2012089" cy="1843833"/>
          </a:xfrm>
        </p:grpSpPr>
        <p:grpSp>
          <p:nvGrpSpPr>
            <p:cNvPr id="17" name="组合 16"/>
            <p:cNvGrpSpPr/>
            <p:nvPr/>
          </p:nvGrpSpPr>
          <p:grpSpPr>
            <a:xfrm>
              <a:off x="7307863" y="2594620"/>
              <a:ext cx="2012089" cy="1420214"/>
              <a:chOff x="1495683" y="2438951"/>
              <a:chExt cx="2012089" cy="1420214"/>
            </a:xfrm>
          </p:grpSpPr>
          <p:sp>
            <p:nvSpPr>
              <p:cNvPr id="19" name="矩形 18"/>
              <p:cNvSpPr/>
              <p:nvPr/>
            </p:nvSpPr>
            <p:spPr>
              <a:xfrm>
                <a:off x="1495683" y="2438951"/>
                <a:ext cx="2012089" cy="400110"/>
              </a:xfrm>
              <a:prstGeom prst="rect">
                <a:avLst/>
              </a:prstGeom>
            </p:spPr>
            <p:txBody>
              <a:bodyPr wrap="none">
                <a:spAutoFit/>
              </a:bodyPr>
              <a:lstStyle/>
              <a:p>
                <a:r>
                  <a:rPr lang="en-US" altLang="zh-CN" sz="2000" dirty="0">
                    <a:latin typeface="Arial" panose="020B0604020202020204" pitchFamily="34" charset="0"/>
                    <a:cs typeface="Arial" panose="020B0604020202020204" pitchFamily="34" charset="0"/>
                  </a:rPr>
                  <a:t>while(x    &gt;</a:t>
                </a:r>
                <a:r>
                  <a:rPr lang="en-US" altLang="zh-CN" sz="2000" dirty="0" smtClean="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10) </a:t>
                </a:r>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0" name="矩形 19"/>
                  <p:cNvSpPr/>
                  <p:nvPr/>
                </p:nvSpPr>
                <p:spPr>
                  <a:xfrm>
                    <a:off x="1790077" y="2823995"/>
                    <a:ext cx="860364" cy="400110"/>
                  </a:xfrm>
                  <a:prstGeom prst="rect">
                    <a:avLst/>
                  </a:prstGeom>
                  <a:noFill/>
                </p:spPr>
                <p:txBody>
                  <a:bodyPr wrap="none">
                    <a:spAutoFit/>
                  </a:bodyPr>
                  <a:lstStyle/>
                  <a:p>
                    <a14:m>
                      <m:oMath xmlns:m="http://schemas.openxmlformats.org/officeDocument/2006/math">
                        <m:r>
                          <a:rPr lang="en-US" altLang="zh-CN" sz="2000" b="0" i="1" smtClean="0">
                            <a:latin typeface="Cambria Math" panose="02040503050406030204" pitchFamily="18" charset="0"/>
                            <a:cs typeface="Arial" panose="020B0604020202020204" pitchFamily="34" charset="0"/>
                          </a:rPr>
                          <m:t>𝑟</m:t>
                        </m:r>
                      </m:oMath>
                    </a14:m>
                    <a:r>
                      <a:rPr lang="en-US" altLang="zh-CN" sz="2000" dirty="0" smtClean="0">
                        <a:latin typeface="Arial" panose="020B0604020202020204" pitchFamily="34" charset="0"/>
                        <a:cs typeface="Arial" panose="020B0604020202020204" pitchFamily="34" charset="0"/>
                      </a:rPr>
                      <a:t> = </a:t>
                    </a:r>
                    <a14:m>
                      <m:oMath xmlns:m="http://schemas.openxmlformats.org/officeDocument/2006/math">
                        <m:r>
                          <a:rPr lang="en-US" altLang="zh-CN" sz="2000" i="1">
                            <a:latin typeface="Cambria Math" panose="02040503050406030204" pitchFamily="18" charset="0"/>
                            <a:cs typeface="Arial" panose="020B0604020202020204" pitchFamily="34" charset="0"/>
                          </a:rPr>
                          <m:t>𝑟</m:t>
                        </m:r>
                        <m:r>
                          <a:rPr lang="en-US" altLang="zh-CN" sz="2000" i="1">
                            <a:latin typeface="Cambria Math" panose="02040503050406030204" pitchFamily="18" charset="0"/>
                            <a:cs typeface="Arial" panose="020B0604020202020204" pitchFamily="34" charset="0"/>
                          </a:rPr>
                          <m:t>′</m:t>
                        </m:r>
                      </m:oMath>
                    </a14:m>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Choice>
            <mc:Fallback xmlns="">
              <p:sp>
                <p:nvSpPr>
                  <p:cNvPr id="20" name="矩形 19"/>
                  <p:cNvSpPr>
                    <a:spLocks noRot="1" noChangeAspect="1" noMove="1" noResize="1" noEditPoints="1" noAdjustHandles="1" noChangeArrowheads="1" noChangeShapeType="1" noTextEdit="1"/>
                  </p:cNvSpPr>
                  <p:nvPr/>
                </p:nvSpPr>
                <p:spPr>
                  <a:xfrm>
                    <a:off x="1790077" y="2823995"/>
                    <a:ext cx="860364" cy="400110"/>
                  </a:xfrm>
                  <a:prstGeom prst="rect">
                    <a:avLst/>
                  </a:prstGeom>
                  <a:blipFill>
                    <a:blip r:embed="rId6"/>
                    <a:stretch>
                      <a:fillRect t="-7692" r="-7092" b="-29231"/>
                    </a:stretch>
                  </a:blipFill>
                </p:spPr>
                <p:txBody>
                  <a:bodyPr/>
                  <a:lstStyle/>
                  <a:p>
                    <a:r>
                      <a:rPr lang="zh-CN" altLang="en-US">
                        <a:noFill/>
                      </a:rPr>
                      <a:t> </a:t>
                    </a:r>
                  </a:p>
                </p:txBody>
              </p:sp>
            </mc:Fallback>
          </mc:AlternateContent>
          <p:sp>
            <p:nvSpPr>
              <p:cNvPr id="21" name="矩形 20"/>
              <p:cNvSpPr/>
              <p:nvPr/>
            </p:nvSpPr>
            <p:spPr>
              <a:xfrm>
                <a:off x="1520451" y="3104672"/>
                <a:ext cx="269626" cy="400110"/>
              </a:xfrm>
              <a:prstGeom prst="rect">
                <a:avLst/>
              </a:prstGeom>
            </p:spPr>
            <p:txBody>
              <a:bodyPr wrap="none">
                <a:spAutoFit/>
              </a:bodyPr>
              <a:lstStyle/>
              <a:p>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2" name="矩形 21"/>
                  <p:cNvSpPr/>
                  <p:nvPr/>
                </p:nvSpPr>
                <p:spPr>
                  <a:xfrm>
                    <a:off x="1520451" y="3459055"/>
                    <a:ext cx="1051122" cy="400110"/>
                  </a:xfrm>
                  <a:prstGeom prst="rect">
                    <a:avLst/>
                  </a:prstGeom>
                </p:spPr>
                <p:txBody>
                  <a:bodyPr wrap="none">
                    <a:spAutoFit/>
                  </a:bodyPr>
                  <a:lstStyle/>
                  <a:p>
                    <a:r>
                      <a:rPr lang="en-US" altLang="zh-CN" sz="2000" dirty="0">
                        <a:latin typeface="Arial" panose="020B0604020202020204" pitchFamily="34" charset="0"/>
                        <a:cs typeface="Arial" panose="020B0604020202020204" pitchFamily="34" charset="0"/>
                      </a:rPr>
                      <a:t>p</a:t>
                    </a:r>
                    <a:r>
                      <a:rPr lang="en-US" altLang="zh-CN" sz="2000" dirty="0" smtClean="0">
                        <a:latin typeface="Arial" panose="020B0604020202020204" pitchFamily="34" charset="0"/>
                        <a:cs typeface="Arial" panose="020B0604020202020204" pitchFamily="34" charset="0"/>
                      </a:rPr>
                      <a:t>rint(</a:t>
                    </a:r>
                    <a14:m>
                      <m:oMath xmlns:m="http://schemas.openxmlformats.org/officeDocument/2006/math">
                        <m:r>
                          <a:rPr lang="en-US" altLang="zh-CN" sz="2000" b="0" i="1" smtClean="0">
                            <a:latin typeface="Cambria Math" panose="02040503050406030204" pitchFamily="18" charset="0"/>
                            <a:cs typeface="Arial" panose="020B0604020202020204" pitchFamily="34" charset="0"/>
                          </a:rPr>
                          <m:t>𝑟</m:t>
                        </m:r>
                      </m:oMath>
                    </a14:m>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Choice>
            <mc:Fallback xmlns="">
              <p:sp>
                <p:nvSpPr>
                  <p:cNvPr id="22" name="矩形 21"/>
                  <p:cNvSpPr>
                    <a:spLocks noRot="1" noChangeAspect="1" noMove="1" noResize="1" noEditPoints="1" noAdjustHandles="1" noChangeArrowheads="1" noChangeShapeType="1" noTextEdit="1"/>
                  </p:cNvSpPr>
                  <p:nvPr/>
                </p:nvSpPr>
                <p:spPr>
                  <a:xfrm>
                    <a:off x="1520451" y="3459055"/>
                    <a:ext cx="1051122" cy="400110"/>
                  </a:xfrm>
                  <a:prstGeom prst="rect">
                    <a:avLst/>
                  </a:prstGeom>
                  <a:blipFill>
                    <a:blip r:embed="rId7"/>
                    <a:stretch>
                      <a:fillRect l="-6395" t="-7576" r="-6395" b="-27273"/>
                    </a:stretch>
                  </a:blipFill>
                </p:spPr>
                <p:txBody>
                  <a:bodyPr/>
                  <a:lstStyle/>
                  <a:p>
                    <a:r>
                      <a:rPr lang="zh-CN" altLang="en-US">
                        <a:noFill/>
                      </a:rPr>
                      <a:t> </a:t>
                    </a:r>
                  </a:p>
                </p:txBody>
              </p:sp>
            </mc:Fallback>
          </mc:AlternateContent>
          <p:sp>
            <p:nvSpPr>
              <p:cNvPr id="23" name="文本框 22"/>
              <p:cNvSpPr txBox="1"/>
              <p:nvPr/>
            </p:nvSpPr>
            <p:spPr>
              <a:xfrm>
                <a:off x="2290853" y="2497437"/>
                <a:ext cx="421747" cy="338554"/>
              </a:xfrm>
              <a:prstGeom prst="rect">
                <a:avLst/>
              </a:prstGeom>
              <a:noFill/>
            </p:spPr>
            <p:txBody>
              <a:bodyPr wrap="square" rtlCol="0">
                <a:spAutoFit/>
              </a:bodyPr>
              <a:lstStyle/>
              <a:p>
                <a:r>
                  <a:rPr lang="en-US" altLang="zh-CN" sz="1600" b="1" dirty="0" err="1">
                    <a:solidFill>
                      <a:srgbClr val="FF0000"/>
                    </a:solidFill>
                  </a:rPr>
                  <a:t>rlx</a:t>
                </a:r>
                <a:r>
                  <a:rPr lang="en-US" altLang="zh-CN" sz="1600" b="1" dirty="0" smtClean="0">
                    <a:solidFill>
                      <a:srgbClr val="FF0000"/>
                    </a:solidFill>
                  </a:rPr>
                  <a:t> </a:t>
                </a:r>
                <a:endParaRPr lang="zh-CN" altLang="en-US" sz="1600" b="1" dirty="0">
                  <a:solidFill>
                    <a:srgbClr val="FF0000"/>
                  </a:solidFill>
                </a:endParaRPr>
              </a:p>
            </p:txBody>
          </p:sp>
        </p:grpSp>
        <mc:AlternateContent xmlns:mc="http://schemas.openxmlformats.org/markup-compatibility/2006" xmlns:a14="http://schemas.microsoft.com/office/drawing/2010/main">
          <mc:Choice Requires="a14">
            <p:sp>
              <p:nvSpPr>
                <p:cNvPr id="18" name="矩形 17"/>
                <p:cNvSpPr/>
                <p:nvPr/>
              </p:nvSpPr>
              <p:spPr>
                <a:xfrm>
                  <a:off x="7332631" y="2171001"/>
                  <a:ext cx="861133" cy="400110"/>
                </a:xfrm>
                <a:prstGeom prst="rect">
                  <a:avLst/>
                </a:prstGeom>
                <a:solidFill>
                  <a:schemeClr val="accent4">
                    <a:lumMod val="40000"/>
                    <a:lumOff val="60000"/>
                  </a:schemeClr>
                </a:solidFill>
              </p:spPr>
              <p:txBody>
                <a:bodyPr wrap="none">
                  <a:spAutoFit/>
                </a:bodyPr>
                <a:lstStyle/>
                <a:p>
                  <a14:m>
                    <m:oMath xmlns:m="http://schemas.openxmlformats.org/officeDocument/2006/math">
                      <m:r>
                        <a:rPr lang="en-US" altLang="zh-CN" sz="2000" b="0" i="1" smtClean="0">
                          <a:latin typeface="Cambria Math" panose="02040503050406030204" pitchFamily="18" charset="0"/>
                          <a:cs typeface="Arial" panose="020B0604020202020204" pitchFamily="34" charset="0"/>
                        </a:rPr>
                        <m:t>𝑟</m:t>
                      </m:r>
                      <m:r>
                        <a:rPr lang="en-US" altLang="zh-CN" sz="2000" b="0" i="1" smtClean="0">
                          <a:latin typeface="Cambria Math" panose="02040503050406030204" pitchFamily="18" charset="0"/>
                          <a:cs typeface="Arial" panose="020B0604020202020204" pitchFamily="34" charset="0"/>
                        </a:rPr>
                        <m:t>′</m:t>
                      </m:r>
                    </m:oMath>
                  </a14:m>
                  <a:r>
                    <a:rPr lang="en-US" altLang="zh-CN" sz="2000" dirty="0" smtClean="0">
                      <a:latin typeface="Arial" panose="020B0604020202020204" pitchFamily="34" charset="0"/>
                      <a:cs typeface="Arial" panose="020B0604020202020204" pitchFamily="34" charset="0"/>
                    </a:rPr>
                    <a:t> = y;</a:t>
                  </a:r>
                  <a:endParaRPr lang="zh-CN" altLang="en-US" sz="2000" dirty="0">
                    <a:latin typeface="Arial" panose="020B0604020202020204" pitchFamily="34" charset="0"/>
                    <a:cs typeface="Arial" panose="020B0604020202020204" pitchFamily="34" charset="0"/>
                  </a:endParaRPr>
                </a:p>
              </p:txBody>
            </p:sp>
          </mc:Choice>
          <mc:Fallback xmlns="">
            <p:sp>
              <p:nvSpPr>
                <p:cNvPr id="18" name="矩形 17"/>
                <p:cNvSpPr>
                  <a:spLocks noRot="1" noChangeAspect="1" noMove="1" noResize="1" noEditPoints="1" noAdjustHandles="1" noChangeArrowheads="1" noChangeShapeType="1" noTextEdit="1"/>
                </p:cNvSpPr>
                <p:nvPr/>
              </p:nvSpPr>
              <p:spPr>
                <a:xfrm>
                  <a:off x="7332631" y="2171001"/>
                  <a:ext cx="861133" cy="400110"/>
                </a:xfrm>
                <a:prstGeom prst="rect">
                  <a:avLst/>
                </a:prstGeom>
                <a:blipFill>
                  <a:blip r:embed="rId8"/>
                  <a:stretch>
                    <a:fillRect l="-1418" t="-6061" r="-6383" b="-27273"/>
                  </a:stretch>
                </a:blipFill>
              </p:spPr>
              <p:txBody>
                <a:bodyPr/>
                <a:lstStyle/>
                <a:p>
                  <a:r>
                    <a:rPr lang="zh-CN" altLang="en-US">
                      <a:noFill/>
                    </a:rPr>
                    <a:t> </a:t>
                  </a:r>
                </a:p>
              </p:txBody>
            </p:sp>
          </mc:Fallback>
        </mc:AlternateContent>
      </p:grpSp>
      <p:grpSp>
        <p:nvGrpSpPr>
          <p:cNvPr id="24" name="组合 23"/>
          <p:cNvGrpSpPr/>
          <p:nvPr/>
        </p:nvGrpSpPr>
        <p:grpSpPr>
          <a:xfrm>
            <a:off x="9718692" y="2141188"/>
            <a:ext cx="1007572" cy="2100016"/>
            <a:chOff x="5113251" y="3679084"/>
            <a:chExt cx="1007572" cy="2100016"/>
          </a:xfrm>
        </p:grpSpPr>
        <p:sp>
          <p:nvSpPr>
            <p:cNvPr id="25" name="矩形 24"/>
            <p:cNvSpPr/>
            <p:nvPr/>
          </p:nvSpPr>
          <p:spPr>
            <a:xfrm>
              <a:off x="5304574" y="4482937"/>
              <a:ext cx="816249" cy="400110"/>
            </a:xfrm>
            <a:prstGeom prst="rect">
              <a:avLst/>
            </a:prstGeom>
          </p:spPr>
          <p:txBody>
            <a:bodyPr wrap="none">
              <a:spAutoFit/>
            </a:bodyPr>
            <a:lstStyle/>
            <a:p>
              <a:r>
                <a:rPr lang="en-US" altLang="zh-CN" sz="2000" dirty="0" smtClean="0">
                  <a:latin typeface="Arial" panose="020B0604020202020204" pitchFamily="34" charset="0"/>
                  <a:cs typeface="Arial" panose="020B0604020202020204" pitchFamily="34" charset="0"/>
                </a:rPr>
                <a:t>y = 5;</a:t>
              </a:r>
              <a:endParaRPr lang="zh-CN" altLang="en-US" sz="2000" dirty="0">
                <a:latin typeface="Arial" panose="020B0604020202020204" pitchFamily="34" charset="0"/>
                <a:cs typeface="Arial" panose="020B0604020202020204" pitchFamily="34" charset="0"/>
              </a:endParaRPr>
            </a:p>
          </p:txBody>
        </p:sp>
        <p:cxnSp>
          <p:nvCxnSpPr>
            <p:cNvPr id="26" name="直接连接符 25"/>
            <p:cNvCxnSpPr/>
            <p:nvPr/>
          </p:nvCxnSpPr>
          <p:spPr>
            <a:xfrm>
              <a:off x="5113251" y="3679084"/>
              <a:ext cx="0" cy="2100016"/>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5169592" y="3679084"/>
              <a:ext cx="0" cy="2100016"/>
            </a:xfrm>
            <a:prstGeom prst="line">
              <a:avLst/>
            </a:prstGeom>
          </p:spPr>
          <p:style>
            <a:lnRef idx="1">
              <a:schemeClr val="dk1"/>
            </a:lnRef>
            <a:fillRef idx="0">
              <a:schemeClr val="dk1"/>
            </a:fillRef>
            <a:effectRef idx="0">
              <a:schemeClr val="dk1"/>
            </a:effectRef>
            <a:fontRef idx="minor">
              <a:schemeClr val="tx1"/>
            </a:fontRef>
          </p:style>
        </p:cxnSp>
      </p:grpSp>
      <p:grpSp>
        <p:nvGrpSpPr>
          <p:cNvPr id="28" name="组合 27"/>
          <p:cNvGrpSpPr/>
          <p:nvPr/>
        </p:nvGrpSpPr>
        <p:grpSpPr>
          <a:xfrm>
            <a:off x="3897472" y="2146767"/>
            <a:ext cx="1007572" cy="2100016"/>
            <a:chOff x="5113251" y="3679084"/>
            <a:chExt cx="1007572" cy="2100016"/>
          </a:xfrm>
        </p:grpSpPr>
        <p:sp>
          <p:nvSpPr>
            <p:cNvPr id="29" name="矩形 28"/>
            <p:cNvSpPr/>
            <p:nvPr/>
          </p:nvSpPr>
          <p:spPr>
            <a:xfrm>
              <a:off x="5304574" y="4482937"/>
              <a:ext cx="816249" cy="400110"/>
            </a:xfrm>
            <a:prstGeom prst="rect">
              <a:avLst/>
            </a:prstGeom>
          </p:spPr>
          <p:txBody>
            <a:bodyPr wrap="none">
              <a:spAutoFit/>
            </a:bodyPr>
            <a:lstStyle/>
            <a:p>
              <a:r>
                <a:rPr lang="en-US" altLang="zh-CN" sz="2000" dirty="0" smtClean="0">
                  <a:latin typeface="Arial" panose="020B0604020202020204" pitchFamily="34" charset="0"/>
                  <a:cs typeface="Arial" panose="020B0604020202020204" pitchFamily="34" charset="0"/>
                </a:rPr>
                <a:t>y = 5;</a:t>
              </a:r>
              <a:endParaRPr lang="zh-CN" altLang="en-US" sz="2000" dirty="0">
                <a:latin typeface="Arial" panose="020B0604020202020204" pitchFamily="34" charset="0"/>
                <a:cs typeface="Arial" panose="020B0604020202020204" pitchFamily="34" charset="0"/>
              </a:endParaRPr>
            </a:p>
          </p:txBody>
        </p:sp>
        <p:cxnSp>
          <p:nvCxnSpPr>
            <p:cNvPr id="30" name="直接连接符 29"/>
            <p:cNvCxnSpPr/>
            <p:nvPr/>
          </p:nvCxnSpPr>
          <p:spPr>
            <a:xfrm>
              <a:off x="5113251" y="3679084"/>
              <a:ext cx="0" cy="2100016"/>
            </a:xfrm>
            <a:prstGeom prst="line">
              <a:avLst/>
            </a:prstGeom>
          </p:spPr>
          <p:style>
            <a:lnRef idx="1">
              <a:schemeClr val="dk1"/>
            </a:lnRef>
            <a:fillRef idx="0">
              <a:schemeClr val="dk1"/>
            </a:fillRef>
            <a:effectRef idx="0">
              <a:schemeClr val="dk1"/>
            </a:effectRef>
            <a:fontRef idx="minor">
              <a:schemeClr val="tx1"/>
            </a:fontRef>
          </p:style>
        </p:cxnSp>
        <p:cxnSp>
          <p:nvCxnSpPr>
            <p:cNvPr id="31" name="直接连接符 30"/>
            <p:cNvCxnSpPr/>
            <p:nvPr/>
          </p:nvCxnSpPr>
          <p:spPr>
            <a:xfrm>
              <a:off x="5169592" y="3679084"/>
              <a:ext cx="0" cy="2100016"/>
            </a:xfrm>
            <a:prstGeom prst="line">
              <a:avLst/>
            </a:prstGeom>
          </p:spPr>
          <p:style>
            <a:lnRef idx="1">
              <a:schemeClr val="dk1"/>
            </a:lnRef>
            <a:fillRef idx="0">
              <a:schemeClr val="dk1"/>
            </a:fillRef>
            <a:effectRef idx="0">
              <a:schemeClr val="dk1"/>
            </a:effectRef>
            <a:fontRef idx="minor">
              <a:schemeClr val="tx1"/>
            </a:fontRef>
          </p:style>
        </p:cxnSp>
      </p:grpSp>
      <p:grpSp>
        <p:nvGrpSpPr>
          <p:cNvPr id="32" name="组合 31"/>
          <p:cNvGrpSpPr/>
          <p:nvPr/>
        </p:nvGrpSpPr>
        <p:grpSpPr>
          <a:xfrm>
            <a:off x="8681491" y="1943809"/>
            <a:ext cx="1718655" cy="610886"/>
            <a:chOff x="9782553" y="2756276"/>
            <a:chExt cx="1718655" cy="610886"/>
          </a:xfrm>
          <a:solidFill>
            <a:schemeClr val="accent5">
              <a:lumMod val="20000"/>
              <a:lumOff val="80000"/>
            </a:schemeClr>
          </a:solidFill>
        </p:grpSpPr>
        <p:sp>
          <p:nvSpPr>
            <p:cNvPr id="33" name="圆角矩形标注 32"/>
            <p:cNvSpPr/>
            <p:nvPr/>
          </p:nvSpPr>
          <p:spPr>
            <a:xfrm>
              <a:off x="9782553" y="2930911"/>
              <a:ext cx="1571563" cy="436251"/>
            </a:xfrm>
            <a:prstGeom prst="wedgeRoundRectCallout">
              <a:avLst>
                <a:gd name="adj1" fmla="val 46575"/>
                <a:gd name="adj2" fmla="val 158064"/>
                <a:gd name="adj3" fmla="val 16667"/>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solidFill>
                  <a:schemeClr val="tx1"/>
                </a:solidFill>
              </a:endParaRPr>
            </a:p>
          </p:txBody>
        </p:sp>
        <p:sp>
          <p:nvSpPr>
            <p:cNvPr id="34" name="圆角矩形标注 33"/>
            <p:cNvSpPr/>
            <p:nvPr/>
          </p:nvSpPr>
          <p:spPr>
            <a:xfrm>
              <a:off x="9782553" y="2756276"/>
              <a:ext cx="1718655" cy="604202"/>
            </a:xfrm>
            <a:prstGeom prst="wedgeRoundRectCallout">
              <a:avLst>
                <a:gd name="adj1" fmla="val -82230"/>
                <a:gd name="adj2" fmla="val 20238"/>
                <a:gd name="adj3" fmla="val 16667"/>
              </a:avLst>
            </a:prstGeom>
            <a:gr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solidFill>
                    <a:schemeClr val="tx1"/>
                  </a:solidFill>
                  <a:latin typeface="Calibri" panose="020F0502020204030204" pitchFamily="34" charset="0"/>
                  <a:cs typeface="Calibri" panose="020F0502020204030204" pitchFamily="34" charset="0"/>
                </a:rPr>
                <a:t>Read-write race</a:t>
              </a:r>
              <a:endParaRPr lang="zh-CN" altLang="en-US" dirty="0">
                <a:solidFill>
                  <a:schemeClr val="tx1"/>
                </a:solidFill>
                <a:latin typeface="Calibri" panose="020F0502020204030204" pitchFamily="34" charset="0"/>
                <a:cs typeface="Calibri" panose="020F0502020204030204" pitchFamily="34" charset="0"/>
              </a:endParaRPr>
            </a:p>
          </p:txBody>
        </p:sp>
      </p:grpSp>
      <p:sp>
        <p:nvSpPr>
          <p:cNvPr id="35" name="圆角矩形标注 34"/>
          <p:cNvSpPr/>
          <p:nvPr/>
        </p:nvSpPr>
        <p:spPr>
          <a:xfrm>
            <a:off x="2430098" y="3734404"/>
            <a:ext cx="1423230" cy="547120"/>
          </a:xfrm>
          <a:prstGeom prst="wedgeRoundRectCallout">
            <a:avLst>
              <a:gd name="adj1" fmla="val -69290"/>
              <a:gd name="adj2" fmla="val -161707"/>
              <a:gd name="adj3" fmla="val 16667"/>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solidFill>
                  <a:schemeClr val="tx1"/>
                </a:solidFill>
                <a:latin typeface="Calibri" panose="020F0502020204030204" pitchFamily="34" charset="0"/>
                <a:cs typeface="Calibri" panose="020F0502020204030204" pitchFamily="34" charset="0"/>
              </a:rPr>
              <a:t>Unreachable</a:t>
            </a:r>
            <a:endParaRPr lang="zh-CN" altLang="en-US" dirty="0">
              <a:solidFill>
                <a:schemeClr val="tx1"/>
              </a:solidFill>
              <a:latin typeface="Calibri" panose="020F0502020204030204" pitchFamily="34" charset="0"/>
              <a:cs typeface="Calibri" panose="020F0502020204030204" pitchFamily="34" charset="0"/>
            </a:endParaRPr>
          </a:p>
        </p:txBody>
      </p:sp>
      <p:sp>
        <p:nvSpPr>
          <p:cNvPr id="36" name="文本框 35"/>
          <p:cNvSpPr txBox="1"/>
          <p:nvPr/>
        </p:nvSpPr>
        <p:spPr>
          <a:xfrm>
            <a:off x="1705460" y="5026262"/>
            <a:ext cx="8694686" cy="461665"/>
          </a:xfrm>
          <a:prstGeom prst="rect">
            <a:avLst/>
          </a:prstGeom>
          <a:solidFill>
            <a:srgbClr val="FFFF99"/>
          </a:solidFill>
        </p:spPr>
        <p:txBody>
          <a:bodyPr wrap="square" rtlCol="0">
            <a:spAutoFit/>
          </a:bodyPr>
          <a:lstStyle/>
          <a:p>
            <a:r>
              <a:rPr lang="en-US" altLang="zh-CN" sz="2400" b="1" dirty="0" smtClean="0">
                <a:solidFill>
                  <a:srgbClr val="C00000"/>
                </a:solidFill>
              </a:rPr>
              <a:t> </a:t>
            </a:r>
            <a:r>
              <a:rPr lang="en-US" altLang="zh-CN" sz="2400" dirty="0" smtClean="0">
                <a:solidFill>
                  <a:srgbClr val="C00000"/>
                </a:solidFill>
                <a:latin typeface="Calibri" panose="020F0502020204030204" pitchFamily="34" charset="0"/>
                <a:cs typeface="Calibri" panose="020F0502020204030204" pitchFamily="34" charset="0"/>
              </a:rPr>
              <a:t>Not a counterexample in promising semantics (PS) </a:t>
            </a:r>
            <a:r>
              <a:rPr lang="en-US" altLang="zh-CN" dirty="0" smtClean="0">
                <a:solidFill>
                  <a:srgbClr val="C00000"/>
                </a:solidFill>
                <a:latin typeface="Calibri" panose="020F0502020204030204" pitchFamily="34" charset="0"/>
                <a:cs typeface="Calibri" panose="020F0502020204030204" pitchFamily="34" charset="0"/>
              </a:rPr>
              <a:t>[Kang, et al. POPL’17]</a:t>
            </a:r>
            <a:endParaRPr lang="zh-CN" altLang="en-US" dirty="0">
              <a:solidFill>
                <a:srgbClr val="C00000"/>
              </a:solidFill>
              <a:latin typeface="Calibri" panose="020F0502020204030204" pitchFamily="34" charset="0"/>
              <a:cs typeface="Calibri" panose="020F0502020204030204" pitchFamily="34" charset="0"/>
            </a:endParaRPr>
          </a:p>
        </p:txBody>
      </p:sp>
      <p:sp>
        <p:nvSpPr>
          <p:cNvPr id="37" name="圆角矩形标注 36"/>
          <p:cNvSpPr/>
          <p:nvPr/>
        </p:nvSpPr>
        <p:spPr>
          <a:xfrm>
            <a:off x="5684857" y="3459775"/>
            <a:ext cx="1438933" cy="547120"/>
          </a:xfrm>
          <a:prstGeom prst="wedgeRoundRectCallout">
            <a:avLst>
              <a:gd name="adj1" fmla="val 92192"/>
              <a:gd name="adj2" fmla="val -103623"/>
              <a:gd name="adj3" fmla="val 16667"/>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solidFill>
                  <a:schemeClr val="tx1"/>
                </a:solidFill>
                <a:latin typeface="Calibri" panose="020F0502020204030204" pitchFamily="34" charset="0"/>
                <a:cs typeface="Calibri" panose="020F0502020204030204" pitchFamily="34" charset="0"/>
              </a:rPr>
              <a:t>Unreachable</a:t>
            </a:r>
            <a:endParaRPr lang="zh-CN" altLang="en-US" dirty="0">
              <a:solidFill>
                <a:schemeClr val="tx1"/>
              </a:solidFill>
              <a:latin typeface="Calibri" panose="020F0502020204030204" pitchFamily="34" charset="0"/>
              <a:cs typeface="Calibri" panose="020F0502020204030204" pitchFamily="34" charset="0"/>
            </a:endParaRPr>
          </a:p>
        </p:txBody>
      </p:sp>
      <p:sp>
        <p:nvSpPr>
          <p:cNvPr id="38" name="圆角矩形标注 37"/>
          <p:cNvSpPr/>
          <p:nvPr/>
        </p:nvSpPr>
        <p:spPr>
          <a:xfrm>
            <a:off x="7187648" y="5825479"/>
            <a:ext cx="4466013" cy="632417"/>
          </a:xfrm>
          <a:prstGeom prst="wedgeRoundRectCallout">
            <a:avLst>
              <a:gd name="adj1" fmla="val -34687"/>
              <a:gd name="adj2" fmla="val -114808"/>
              <a:gd name="adj3" fmla="val 16667"/>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2400" dirty="0" smtClean="0">
                <a:solidFill>
                  <a:schemeClr val="tx1"/>
                </a:solidFill>
                <a:latin typeface="Calibri" panose="020F0502020204030204" pitchFamily="34" charset="0"/>
                <a:cs typeface="Calibri" panose="020F0502020204030204" pitchFamily="34" charset="0"/>
              </a:rPr>
              <a:t>Gives semantics to </a:t>
            </a:r>
            <a:r>
              <a:rPr lang="en-US" altLang="zh-CN" sz="2400" b="1" dirty="0" smtClean="0">
                <a:solidFill>
                  <a:srgbClr val="FF0000"/>
                </a:solidFill>
                <a:latin typeface="Calibri" panose="020F0502020204030204" pitchFamily="34" charset="0"/>
                <a:cs typeface="Calibri" panose="020F0502020204030204" pitchFamily="34" charset="0"/>
              </a:rPr>
              <a:t>racy</a:t>
            </a:r>
            <a:r>
              <a:rPr lang="en-US" altLang="zh-CN" sz="2400" dirty="0" smtClean="0">
                <a:solidFill>
                  <a:schemeClr val="tx1"/>
                </a:solidFill>
                <a:latin typeface="Calibri" panose="020F0502020204030204" pitchFamily="34" charset="0"/>
                <a:cs typeface="Calibri" panose="020F0502020204030204" pitchFamily="34" charset="0"/>
              </a:rPr>
              <a:t> programs</a:t>
            </a:r>
            <a:endParaRPr lang="zh-CN" altLang="en-US" sz="2400" dirty="0">
              <a:solidFill>
                <a:schemeClr val="tx1"/>
              </a:solidFill>
              <a:latin typeface="Calibri" panose="020F0502020204030204" pitchFamily="34" charset="0"/>
              <a:cs typeface="Calibri" panose="020F0502020204030204" pitchFamily="34" charset="0"/>
            </a:endParaRPr>
          </a:p>
        </p:txBody>
      </p:sp>
      <p:sp>
        <p:nvSpPr>
          <p:cNvPr id="39" name="文本框 38"/>
          <p:cNvSpPr txBox="1"/>
          <p:nvPr/>
        </p:nvSpPr>
        <p:spPr>
          <a:xfrm>
            <a:off x="7409322" y="4339141"/>
            <a:ext cx="1475191" cy="400110"/>
          </a:xfrm>
          <a:prstGeom prst="rect">
            <a:avLst/>
          </a:prstGeom>
          <a:solidFill>
            <a:srgbClr val="FFFF99"/>
          </a:solidFill>
        </p:spPr>
        <p:txBody>
          <a:bodyPr wrap="square" rtlCol="0">
            <a:spAutoFit/>
          </a:bodyPr>
          <a:lstStyle/>
          <a:p>
            <a:r>
              <a:rPr lang="en-US" altLang="zh-CN" sz="2000" dirty="0" smtClean="0">
                <a:solidFill>
                  <a:srgbClr val="C00000"/>
                </a:solidFill>
                <a:latin typeface="Calibri" panose="020F0502020204030204" pitchFamily="34" charset="0"/>
                <a:cs typeface="Calibri" panose="020F0502020204030204" pitchFamily="34" charset="0"/>
              </a:rPr>
              <a:t>Print 0 in PS</a:t>
            </a:r>
            <a:endParaRPr lang="zh-CN" altLang="en-US" sz="2000" dirty="0">
              <a:solidFill>
                <a:srgbClr val="C00000"/>
              </a:solidFill>
              <a:latin typeface="Calibri" panose="020F0502020204030204" pitchFamily="34" charset="0"/>
              <a:cs typeface="Calibri" panose="020F0502020204030204" pitchFamily="34" charset="0"/>
            </a:endParaRPr>
          </a:p>
        </p:txBody>
      </p:sp>
      <p:sp>
        <p:nvSpPr>
          <p:cNvPr id="40" name="文本框 39"/>
          <p:cNvSpPr txBox="1"/>
          <p:nvPr/>
        </p:nvSpPr>
        <p:spPr>
          <a:xfrm>
            <a:off x="1577387" y="4339141"/>
            <a:ext cx="1475191" cy="400110"/>
          </a:xfrm>
          <a:prstGeom prst="rect">
            <a:avLst/>
          </a:prstGeom>
          <a:solidFill>
            <a:srgbClr val="FFFF99"/>
          </a:solidFill>
        </p:spPr>
        <p:txBody>
          <a:bodyPr wrap="square" rtlCol="0">
            <a:spAutoFit/>
          </a:bodyPr>
          <a:lstStyle/>
          <a:p>
            <a:r>
              <a:rPr lang="en-US" altLang="zh-CN" sz="2000" dirty="0" smtClean="0">
                <a:solidFill>
                  <a:srgbClr val="C00000"/>
                </a:solidFill>
                <a:latin typeface="Calibri" panose="020F0502020204030204" pitchFamily="34" charset="0"/>
                <a:cs typeface="Calibri" panose="020F0502020204030204" pitchFamily="34" charset="0"/>
              </a:rPr>
              <a:t>Print 0 in PS</a:t>
            </a:r>
            <a:endParaRPr lang="zh-CN" altLang="en-US" sz="2000" dirty="0">
              <a:solidFill>
                <a:srgbClr val="C00000"/>
              </a:solidFill>
              <a:latin typeface="Calibri" panose="020F0502020204030204" pitchFamily="34" charset="0"/>
              <a:cs typeface="Calibri" panose="020F0502020204030204" pitchFamily="34" charset="0"/>
            </a:endParaRPr>
          </a:p>
        </p:txBody>
      </p:sp>
      <p:sp>
        <p:nvSpPr>
          <p:cNvPr id="41" name="矩形 40"/>
          <p:cNvSpPr/>
          <p:nvPr/>
        </p:nvSpPr>
        <p:spPr>
          <a:xfrm>
            <a:off x="926957" y="5825785"/>
            <a:ext cx="4660580" cy="523220"/>
          </a:xfrm>
          <a:prstGeom prst="rect">
            <a:avLst/>
          </a:prstGeom>
        </p:spPr>
        <p:txBody>
          <a:bodyPr wrap="square">
            <a:spAutoFit/>
          </a:bodyPr>
          <a:lstStyle/>
          <a:p>
            <a:r>
              <a:rPr lang="en-US" altLang="zh-CN" sz="2800" dirty="0" smtClean="0">
                <a:solidFill>
                  <a:srgbClr val="0000FF"/>
                </a:solidFill>
                <a:latin typeface="Calibri" panose="020F0502020204030204" pitchFamily="34" charset="0"/>
                <a:cs typeface="Calibri" panose="020F0502020204030204" pitchFamily="34" charset="0"/>
              </a:rPr>
              <a:t>Actually, </a:t>
            </a:r>
            <a:r>
              <a:rPr lang="en-US" altLang="zh-CN" sz="2800" dirty="0" smtClean="0">
                <a:solidFill>
                  <a:srgbClr val="0000FF"/>
                </a:solidFill>
              </a:rPr>
              <a:t>LICM </a:t>
            </a:r>
            <a:r>
              <a:rPr lang="en-US" altLang="zh-CN" sz="2800" dirty="0" smtClean="0">
                <a:solidFill>
                  <a:srgbClr val="0000FF"/>
                </a:solidFill>
                <a:latin typeface="Calibri" panose="020F0502020204030204" pitchFamily="34" charset="0"/>
                <a:cs typeface="Calibri" panose="020F0502020204030204" pitchFamily="34" charset="0"/>
              </a:rPr>
              <a:t>is sound in PS!</a:t>
            </a:r>
            <a:endParaRPr lang="zh-CN" altLang="en-US" sz="2800" dirty="0" smtClean="0">
              <a:solidFill>
                <a:srgbClr val="0000FF"/>
              </a:solidFill>
              <a:latin typeface="Calibri" panose="020F0502020204030204" pitchFamily="34" charset="0"/>
              <a:cs typeface="Calibri" panose="020F0502020204030204" pitchFamily="34" charset="0"/>
            </a:endParaRPr>
          </a:p>
        </p:txBody>
      </p:sp>
      <p:grpSp>
        <p:nvGrpSpPr>
          <p:cNvPr id="42" name="组合 41"/>
          <p:cNvGrpSpPr/>
          <p:nvPr/>
        </p:nvGrpSpPr>
        <p:grpSpPr>
          <a:xfrm>
            <a:off x="0" y="3037037"/>
            <a:ext cx="12192000" cy="830693"/>
            <a:chOff x="0" y="5590793"/>
            <a:chExt cx="12192000" cy="1260758"/>
          </a:xfrm>
        </p:grpSpPr>
        <p:sp>
          <p:nvSpPr>
            <p:cNvPr id="43" name="矩形 42"/>
            <p:cNvSpPr/>
            <p:nvPr/>
          </p:nvSpPr>
          <p:spPr>
            <a:xfrm>
              <a:off x="0" y="5590793"/>
              <a:ext cx="12192000" cy="1260758"/>
            </a:xfrm>
            <a:prstGeom prst="rect">
              <a:avLst/>
            </a:prstGeom>
            <a:solidFill>
              <a:srgbClr val="F8FA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nvSpPr>
          <p:spPr>
            <a:xfrm>
              <a:off x="1210349" y="5734433"/>
              <a:ext cx="10317881" cy="887524"/>
            </a:xfrm>
            <a:prstGeom prst="rect">
              <a:avLst/>
            </a:prstGeom>
            <a:noFill/>
          </p:spPr>
          <p:txBody>
            <a:bodyPr wrap="square" rtlCol="0">
              <a:spAutoFit/>
            </a:bodyPr>
            <a:lstStyle/>
            <a:p>
              <a:pPr algn="ctr"/>
              <a:r>
                <a:rPr lang="en-US" altLang="zh-CN" sz="3200" b="1" i="1" dirty="0" smtClean="0">
                  <a:solidFill>
                    <a:srgbClr val="C00000"/>
                  </a:solidFill>
                  <a:latin typeface="Calibri" panose="020F0502020204030204" pitchFamily="34" charset="0"/>
                  <a:cs typeface="Calibri" panose="020F0502020204030204" pitchFamily="34" charset="0"/>
                </a:rPr>
                <a:t>Important to verify optimizations in specific memory models!</a:t>
              </a:r>
              <a:endParaRPr lang="zh-CN" altLang="en-US" sz="3200" b="1" i="1" dirty="0">
                <a:solidFill>
                  <a:srgbClr val="C00000"/>
                </a:solidFill>
                <a:latin typeface="Calibri" panose="020F0502020204030204" pitchFamily="34" charset="0"/>
                <a:cs typeface="Calibri" panose="020F0502020204030204" pitchFamily="34" charset="0"/>
              </a:endParaRPr>
            </a:p>
          </p:txBody>
        </p:sp>
      </p:grpSp>
    </p:spTree>
    <p:custDataLst>
      <p:tags r:id="rId1"/>
    </p:custDataLst>
    <p:extLst>
      <p:ext uri="{BB962C8B-B14F-4D97-AF65-F5344CB8AC3E}">
        <p14:creationId xmlns:p14="http://schemas.microsoft.com/office/powerpoint/2010/main" val="2998603919"/>
      </p:ext>
    </p:extLst>
  </p:cSld>
  <p:clrMapOvr>
    <a:masterClrMapping/>
  </p:clrMapOvr>
  <mc:AlternateContent xmlns:mc="http://schemas.openxmlformats.org/markup-compatibility/2006" xmlns:p14="http://schemas.microsoft.com/office/powerpoint/2010/main">
    <mc:Choice Requires="p14">
      <p:transition spd="slow" p14:dur="2000" advTm="57033"/>
    </mc:Choice>
    <mc:Fallback xmlns="">
      <p:transition spd="slow" advTm="570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fade">
                                      <p:cBhvr>
                                        <p:cTn id="20" dur="50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17500"/>
            <a:ext cx="10515600"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Prior works on verifying opt. of concurrent </a:t>
            </a:r>
            <a:r>
              <a:rPr lang="en-US" altLang="zh-CN" sz="4000" b="1" dirty="0" err="1" smtClean="0">
                <a:latin typeface="Calibri Light" panose="020F0302020204030204" pitchFamily="34" charset="0"/>
                <a:cs typeface="Calibri Light" panose="020F0302020204030204" pitchFamily="34" charset="0"/>
              </a:rPr>
              <a:t>prog</a:t>
            </a:r>
            <a:r>
              <a:rPr lang="en-US" altLang="zh-CN" sz="4000" b="1" dirty="0" smtClean="0">
                <a:latin typeface="Calibri Light" panose="020F0302020204030204" pitchFamily="34" charset="0"/>
                <a:cs typeface="Calibri Light" panose="020F0302020204030204" pitchFamily="34" charset="0"/>
              </a:rPr>
              <a:t>.</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p:sp>
        <p:nvSpPr>
          <p:cNvPr id="5" name="内容占位符 2">
            <a:extLst>
              <a:ext uri="{FF2B5EF4-FFF2-40B4-BE49-F238E27FC236}">
                <a16:creationId xmlns:a16="http://schemas.microsoft.com/office/drawing/2014/main" id="{836FB5ED-D264-44BA-B64B-131509ABE6BD}"/>
              </a:ext>
            </a:extLst>
          </p:cNvPr>
          <p:cNvSpPr>
            <a:spLocks noGrp="1"/>
          </p:cNvSpPr>
          <p:nvPr/>
        </p:nvSpPr>
        <p:spPr>
          <a:xfrm>
            <a:off x="921327" y="1588686"/>
            <a:ext cx="10334625" cy="516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8000">
              <a:spcBef>
                <a:spcPts val="1200"/>
              </a:spcBef>
            </a:pPr>
            <a:r>
              <a:rPr lang="en-US" altLang="zh-CN" dirty="0" smtClean="0">
                <a:latin typeface="Calibri" panose="020F0502020204030204" pitchFamily="34" charset="0"/>
                <a:cs typeface="Calibri" panose="020F0502020204030204" pitchFamily="34" charset="0"/>
              </a:rPr>
              <a:t>Either use </a:t>
            </a:r>
            <a:r>
              <a:rPr lang="en-US" altLang="zh-CN" b="1" dirty="0" smtClean="0">
                <a:solidFill>
                  <a:srgbClr val="C00000"/>
                </a:solidFill>
                <a:latin typeface="Calibri" panose="020F0502020204030204" pitchFamily="34" charset="0"/>
                <a:cs typeface="Calibri" panose="020F0502020204030204" pitchFamily="34" charset="0"/>
              </a:rPr>
              <a:t>strong memory models</a:t>
            </a:r>
            <a:r>
              <a:rPr lang="en-US" altLang="zh-CN" dirty="0" smtClean="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p:txBody>
      </p:sp>
      <p:sp>
        <p:nvSpPr>
          <p:cNvPr id="6" name="内容占位符 2">
            <a:extLst>
              <a:ext uri="{FF2B5EF4-FFF2-40B4-BE49-F238E27FC236}">
                <a16:creationId xmlns:a16="http://schemas.microsoft.com/office/drawing/2014/main" id="{836FB5ED-D264-44BA-B64B-131509ABE6BD}"/>
              </a:ext>
            </a:extLst>
          </p:cNvPr>
          <p:cNvSpPr>
            <a:spLocks noGrp="1"/>
          </p:cNvSpPr>
          <p:nvPr/>
        </p:nvSpPr>
        <p:spPr>
          <a:xfrm>
            <a:off x="921327" y="3376784"/>
            <a:ext cx="6029325" cy="5216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8000">
              <a:spcBef>
                <a:spcPts val="1200"/>
              </a:spcBef>
            </a:pPr>
            <a:r>
              <a:rPr lang="en-US" altLang="zh-CN" dirty="0" smtClean="0">
                <a:latin typeface="Calibri" panose="020F0502020204030204" pitchFamily="34" charset="0"/>
                <a:cs typeface="Calibri" panose="020F0502020204030204" pitchFamily="34" charset="0"/>
              </a:rPr>
              <a:t>Or, only work with </a:t>
            </a:r>
            <a:r>
              <a:rPr lang="en-US" altLang="zh-CN" b="1" dirty="0" smtClean="0">
                <a:solidFill>
                  <a:srgbClr val="C00000"/>
                </a:solidFill>
                <a:latin typeface="Calibri" panose="020F0502020204030204" pitchFamily="34" charset="0"/>
                <a:cs typeface="Calibri" panose="020F0502020204030204" pitchFamily="34" charset="0"/>
              </a:rPr>
              <a:t>code snippets</a:t>
            </a:r>
            <a:endParaRPr lang="en-US" altLang="zh-CN" dirty="0">
              <a:latin typeface="Calibri" panose="020F0502020204030204" pitchFamily="34" charset="0"/>
              <a:cs typeface="Calibri" panose="020F0502020204030204" pitchFamily="34" charset="0"/>
            </a:endParaRPr>
          </a:p>
        </p:txBody>
      </p:sp>
      <p:sp>
        <p:nvSpPr>
          <p:cNvPr id="7" name="文本框 6"/>
          <p:cNvSpPr txBox="1"/>
          <p:nvPr/>
        </p:nvSpPr>
        <p:spPr>
          <a:xfrm>
            <a:off x="1000184" y="2108597"/>
            <a:ext cx="6786069" cy="461665"/>
          </a:xfrm>
          <a:prstGeom prst="rect">
            <a:avLst/>
          </a:prstGeom>
          <a:noFill/>
        </p:spPr>
        <p:txBody>
          <a:bodyPr wrap="square" rtlCol="0">
            <a:spAutoFit/>
          </a:bodyPr>
          <a:lstStyle/>
          <a:p>
            <a:pPr marL="457200" indent="-288000">
              <a:buClr>
                <a:schemeClr val="accent5"/>
              </a:buClr>
              <a:buFont typeface="Arial" panose="020B0604020202020204" pitchFamily="34" charset="0"/>
              <a:buChar char="•"/>
            </a:pPr>
            <a:r>
              <a:rPr lang="en-US" altLang="zh-CN" sz="2400" b="1" dirty="0" err="1" smtClean="0">
                <a:latin typeface="Calibri" panose="020F0502020204030204" pitchFamily="34" charset="0"/>
                <a:cs typeface="Calibri" panose="020F0502020204030204" pitchFamily="34" charset="0"/>
              </a:rPr>
              <a:t>CASCompCert</a:t>
            </a:r>
            <a:r>
              <a:rPr lang="en-US" altLang="zh-CN" sz="2000" dirty="0" smtClean="0">
                <a:latin typeface="Calibri" panose="020F0502020204030204" pitchFamily="34" charset="0"/>
                <a:cs typeface="Calibri" panose="020F0502020204030204" pitchFamily="34" charset="0"/>
              </a:rPr>
              <a:t> </a:t>
            </a:r>
            <a:r>
              <a:rPr lang="en-US" altLang="zh-CN" sz="2000" dirty="0" smtClean="0">
                <a:solidFill>
                  <a:srgbClr val="C00000"/>
                </a:solidFill>
                <a:latin typeface="Calibri" panose="020F0502020204030204" pitchFamily="34" charset="0"/>
                <a:cs typeface="Calibri" panose="020F0502020204030204" pitchFamily="34" charset="0"/>
              </a:rPr>
              <a:t>[Jiang</a:t>
            </a:r>
            <a:r>
              <a:rPr lang="en-US" altLang="zh-CN" sz="2000" dirty="0">
                <a:solidFill>
                  <a:srgbClr val="C00000"/>
                </a:solidFill>
                <a:latin typeface="Calibri" panose="020F0502020204030204" pitchFamily="34" charset="0"/>
                <a:cs typeface="Calibri" panose="020F0502020204030204" pitchFamily="34" charset="0"/>
              </a:rPr>
              <a:t>, et al. </a:t>
            </a:r>
            <a:r>
              <a:rPr lang="en-US" altLang="zh-CN" sz="2000" dirty="0" smtClean="0">
                <a:solidFill>
                  <a:srgbClr val="C00000"/>
                </a:solidFill>
                <a:latin typeface="Calibri" panose="020F0502020204030204" pitchFamily="34" charset="0"/>
                <a:cs typeface="Calibri" panose="020F0502020204030204" pitchFamily="34" charset="0"/>
              </a:rPr>
              <a:t>PLDI’19]</a:t>
            </a:r>
            <a:r>
              <a:rPr lang="en-US" altLang="zh-CN" sz="2400" dirty="0" smtClean="0">
                <a:latin typeface="Calibri" panose="020F0502020204030204" pitchFamily="34" charset="0"/>
                <a:cs typeface="Calibri" panose="020F0502020204030204" pitchFamily="34" charset="0"/>
              </a:rPr>
              <a:t>: SC semantics</a:t>
            </a:r>
            <a:endParaRPr lang="zh-CN" altLang="en-US" sz="2400" dirty="0">
              <a:latin typeface="Calibri" panose="020F0502020204030204" pitchFamily="34" charset="0"/>
              <a:cs typeface="Calibri" panose="020F0502020204030204" pitchFamily="34" charset="0"/>
            </a:endParaRPr>
          </a:p>
        </p:txBody>
      </p:sp>
      <p:sp>
        <p:nvSpPr>
          <p:cNvPr id="8" name="文本框 7"/>
          <p:cNvSpPr txBox="1"/>
          <p:nvPr/>
        </p:nvSpPr>
        <p:spPr>
          <a:xfrm>
            <a:off x="1000183" y="2610763"/>
            <a:ext cx="7588768" cy="461665"/>
          </a:xfrm>
          <a:prstGeom prst="rect">
            <a:avLst/>
          </a:prstGeom>
          <a:noFill/>
        </p:spPr>
        <p:txBody>
          <a:bodyPr wrap="square" rtlCol="0">
            <a:spAutoFit/>
          </a:bodyPr>
          <a:lstStyle/>
          <a:p>
            <a:pPr marL="457200" indent="-288000">
              <a:buClr>
                <a:schemeClr val="accent5"/>
              </a:buClr>
              <a:buFont typeface="Arial" panose="020B0604020202020204" pitchFamily="34" charset="0"/>
              <a:buChar char="•"/>
            </a:pPr>
            <a:r>
              <a:rPr lang="en-US" altLang="zh-CN" sz="2400" b="1" dirty="0" err="1" smtClean="0">
                <a:latin typeface="Calibri" panose="020F0502020204030204" pitchFamily="34" charset="0"/>
                <a:cs typeface="Calibri" panose="020F0502020204030204" pitchFamily="34" charset="0"/>
              </a:rPr>
              <a:t>CompCertTSO</a:t>
            </a:r>
            <a:r>
              <a:rPr lang="en-US" altLang="zh-CN" sz="2000" b="1" dirty="0" smtClean="0">
                <a:latin typeface="Calibri" panose="020F0502020204030204" pitchFamily="34" charset="0"/>
                <a:cs typeface="Calibri" panose="020F0502020204030204" pitchFamily="34" charset="0"/>
              </a:rPr>
              <a:t> </a:t>
            </a:r>
            <a:r>
              <a:rPr lang="en-US" altLang="zh-CN" sz="2000" dirty="0" smtClean="0">
                <a:solidFill>
                  <a:srgbClr val="C00000"/>
                </a:solidFill>
                <a:latin typeface="Calibri" panose="020F0502020204030204" pitchFamily="34" charset="0"/>
                <a:cs typeface="Calibri" panose="020F0502020204030204" pitchFamily="34" charset="0"/>
              </a:rPr>
              <a:t>[</a:t>
            </a:r>
            <a:r>
              <a:rPr lang="en-US" altLang="zh-CN" sz="2000" dirty="0" err="1" smtClean="0">
                <a:solidFill>
                  <a:srgbClr val="C00000"/>
                </a:solidFill>
                <a:latin typeface="Calibri" panose="020F0502020204030204" pitchFamily="34" charset="0"/>
                <a:cs typeface="Calibri" panose="020F0502020204030204" pitchFamily="34" charset="0"/>
              </a:rPr>
              <a:t>Ševčík</a:t>
            </a:r>
            <a:r>
              <a:rPr lang="en-US" altLang="zh-CN" sz="2000" dirty="0" smtClean="0">
                <a:solidFill>
                  <a:srgbClr val="C00000"/>
                </a:solidFill>
                <a:latin typeface="Calibri" panose="020F0502020204030204" pitchFamily="34" charset="0"/>
                <a:cs typeface="Calibri" panose="020F0502020204030204" pitchFamily="34" charset="0"/>
              </a:rPr>
              <a:t>, et al. J.ACM’13]</a:t>
            </a:r>
            <a:r>
              <a:rPr lang="en-US" altLang="zh-CN" sz="2400" dirty="0" smtClean="0">
                <a:latin typeface="Calibri" panose="020F0502020204030204" pitchFamily="34" charset="0"/>
                <a:cs typeface="Calibri" panose="020F0502020204030204" pitchFamily="34" charset="0"/>
              </a:rPr>
              <a:t>: TSO semantics</a:t>
            </a:r>
            <a:endParaRPr lang="zh-CN" altLang="en-US" sz="2400" dirty="0" smtClean="0">
              <a:latin typeface="Calibri" panose="020F0502020204030204" pitchFamily="34" charset="0"/>
              <a:cs typeface="Calibri" panose="020F0502020204030204" pitchFamily="34" charset="0"/>
            </a:endParaRPr>
          </a:p>
        </p:txBody>
      </p:sp>
      <p:sp>
        <p:nvSpPr>
          <p:cNvPr id="9" name="文本框 8"/>
          <p:cNvSpPr txBox="1"/>
          <p:nvPr/>
        </p:nvSpPr>
        <p:spPr>
          <a:xfrm>
            <a:off x="1000185" y="3955628"/>
            <a:ext cx="9846192" cy="461665"/>
          </a:xfrm>
          <a:prstGeom prst="rect">
            <a:avLst/>
          </a:prstGeom>
          <a:noFill/>
        </p:spPr>
        <p:txBody>
          <a:bodyPr wrap="square" rtlCol="0">
            <a:spAutoFit/>
          </a:bodyPr>
          <a:lstStyle/>
          <a:p>
            <a:pPr marL="457200" indent="-288000">
              <a:buClr>
                <a:schemeClr val="accent5"/>
              </a:buClr>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E.g., </a:t>
            </a:r>
            <a:r>
              <a:rPr lang="en-US" altLang="zh-CN" sz="2400" dirty="0" smtClean="0">
                <a:solidFill>
                  <a:srgbClr val="C00000"/>
                </a:solidFill>
                <a:latin typeface="Calibri" panose="020F0502020204030204" pitchFamily="34" charset="0"/>
                <a:cs typeface="Calibri" panose="020F0502020204030204" pitchFamily="34" charset="0"/>
              </a:rPr>
              <a:t>[Vafeiadis’15] </a:t>
            </a:r>
            <a:r>
              <a:rPr lang="en-US" altLang="zh-CN" sz="2400" dirty="0" smtClean="0">
                <a:latin typeface="Calibri" panose="020F0502020204030204" pitchFamily="34" charset="0"/>
                <a:cs typeface="Calibri" panose="020F0502020204030204" pitchFamily="34" charset="0"/>
              </a:rPr>
              <a:t>(for C11); </a:t>
            </a:r>
            <a:r>
              <a:rPr lang="en-US" altLang="zh-CN" sz="2400" dirty="0" smtClean="0">
                <a:solidFill>
                  <a:srgbClr val="C00000"/>
                </a:solidFill>
                <a:latin typeface="Calibri" panose="020F0502020204030204" pitchFamily="34" charset="0"/>
                <a:cs typeface="Calibri" panose="020F0502020204030204" pitchFamily="34" charset="0"/>
              </a:rPr>
              <a:t>[Chakraborty’17]</a:t>
            </a:r>
            <a:r>
              <a:rPr lang="en-US" altLang="zh-CN" sz="2400" dirty="0" smtClean="0">
                <a:latin typeface="Calibri" panose="020F0502020204030204" pitchFamily="34" charset="0"/>
                <a:cs typeface="Calibri" panose="020F0502020204030204" pitchFamily="34" charset="0"/>
              </a:rPr>
              <a:t> (for LLVM); </a:t>
            </a:r>
            <a:r>
              <a:rPr lang="en-US" altLang="zh-CN" sz="2400" dirty="0" smtClean="0">
                <a:solidFill>
                  <a:srgbClr val="C00000"/>
                </a:solidFill>
                <a:latin typeface="Calibri" panose="020F0502020204030204" pitchFamily="34" charset="0"/>
                <a:cs typeface="Calibri" panose="020F0502020204030204" pitchFamily="34" charset="0"/>
              </a:rPr>
              <a:t>[Cho’21]</a:t>
            </a:r>
            <a:r>
              <a:rPr lang="en-US" altLang="zh-CN" sz="2400" dirty="0" smtClean="0">
                <a:latin typeface="Calibri" panose="020F0502020204030204" pitchFamily="34" charset="0"/>
                <a:cs typeface="Calibri" panose="020F0502020204030204" pitchFamily="34" charset="0"/>
              </a:rPr>
              <a:t> (for PS) </a:t>
            </a:r>
          </a:p>
        </p:txBody>
      </p:sp>
      <p:sp>
        <p:nvSpPr>
          <p:cNvPr id="10" name="矩形 9"/>
          <p:cNvSpPr/>
          <p:nvPr/>
        </p:nvSpPr>
        <p:spPr>
          <a:xfrm>
            <a:off x="921327" y="4464918"/>
            <a:ext cx="6257739" cy="461665"/>
          </a:xfrm>
          <a:prstGeom prst="rect">
            <a:avLst/>
          </a:prstGeom>
        </p:spPr>
        <p:txBody>
          <a:bodyPr wrap="none">
            <a:spAutoFit/>
          </a:bodyPr>
          <a:lstStyle/>
          <a:p>
            <a:pPr marL="969300" lvl="1" indent="-342900">
              <a:buFont typeface="Wingdings" panose="05000000000000000000" pitchFamily="2" charset="2"/>
              <a:buChar char="Ø"/>
            </a:pPr>
            <a:r>
              <a:rPr lang="en-US" altLang="zh-CN" sz="2400" dirty="0" smtClean="0">
                <a:latin typeface="Calibri" panose="020F0502020204030204" pitchFamily="34" charset="0"/>
                <a:cs typeface="Calibri" panose="020F0502020204030204" pitchFamily="34" charset="0"/>
              </a:rPr>
              <a:t>Works with </a:t>
            </a:r>
            <a:r>
              <a:rPr lang="en-US" altLang="zh-CN" sz="2400" b="1" dirty="0" smtClean="0">
                <a:solidFill>
                  <a:srgbClr val="C00000"/>
                </a:solidFill>
                <a:latin typeface="Calibri" panose="020F0502020204030204" pitchFamily="34" charset="0"/>
                <a:cs typeface="Calibri" panose="020F0502020204030204" pitchFamily="34" charset="0"/>
              </a:rPr>
              <a:t>local</a:t>
            </a:r>
            <a:r>
              <a:rPr lang="en-US" altLang="zh-CN" sz="2400" dirty="0" smtClean="0">
                <a:latin typeface="Calibri" panose="020F0502020204030204" pitchFamily="34" charset="0"/>
                <a:cs typeface="Calibri" panose="020F0502020204030204" pitchFamily="34" charset="0"/>
              </a:rPr>
              <a:t> syntactic code patterns </a:t>
            </a:r>
            <a:endParaRPr lang="zh-CN" altLang="en-US" sz="2400" dirty="0">
              <a:latin typeface="Calibri" panose="020F0502020204030204" pitchFamily="34" charset="0"/>
              <a:cs typeface="Calibri" panose="020F0502020204030204" pitchFamily="34" charset="0"/>
            </a:endParaRPr>
          </a:p>
        </p:txBody>
      </p:sp>
      <p:sp>
        <p:nvSpPr>
          <p:cNvPr id="11" name="文本框 10"/>
          <p:cNvSpPr txBox="1"/>
          <p:nvPr/>
        </p:nvSpPr>
        <p:spPr>
          <a:xfrm>
            <a:off x="1000184" y="5000304"/>
            <a:ext cx="6560068" cy="461665"/>
          </a:xfrm>
          <a:prstGeom prst="rect">
            <a:avLst/>
          </a:prstGeom>
          <a:noFill/>
        </p:spPr>
        <p:txBody>
          <a:bodyPr wrap="square" rtlCol="0">
            <a:spAutoFit/>
          </a:bodyPr>
          <a:lstStyle/>
          <a:p>
            <a:pPr marL="457200" indent="-288000">
              <a:buClr>
                <a:schemeClr val="accent5"/>
              </a:buClr>
              <a:buFont typeface="Arial" panose="020B0604020202020204" pitchFamily="34" charset="0"/>
              <a:buChar char="•"/>
            </a:pPr>
            <a:r>
              <a:rPr lang="en-US" altLang="zh-CN" sz="2400" dirty="0" smtClean="0">
                <a:latin typeface="Calibri" panose="020F0502020204030204" pitchFamily="34" charset="0"/>
                <a:cs typeface="Calibri" panose="020F0502020204030204" pitchFamily="34" charset="0"/>
              </a:rPr>
              <a:t>May </a:t>
            </a:r>
            <a:r>
              <a:rPr lang="en-US" altLang="zh-CN" sz="2400" b="1" dirty="0" smtClean="0">
                <a:solidFill>
                  <a:srgbClr val="C00000"/>
                </a:solidFill>
                <a:latin typeface="Calibri" panose="020F0502020204030204" pitchFamily="34" charset="0"/>
                <a:cs typeface="Calibri" panose="020F0502020204030204" pitchFamily="34" charset="0"/>
              </a:rPr>
              <a:t>not</a:t>
            </a:r>
            <a:r>
              <a:rPr lang="en-US" altLang="zh-CN" sz="2400" dirty="0" smtClean="0">
                <a:latin typeface="Calibri" panose="020F0502020204030204" pitchFamily="34" charset="0"/>
                <a:cs typeface="Calibri" panose="020F0502020204030204" pitchFamily="34" charset="0"/>
              </a:rPr>
              <a:t> apply for real-world compiler opt. </a:t>
            </a:r>
          </a:p>
        </p:txBody>
      </p:sp>
      <p:sp>
        <p:nvSpPr>
          <p:cNvPr id="12" name="矩形 11"/>
          <p:cNvSpPr/>
          <p:nvPr/>
        </p:nvSpPr>
        <p:spPr>
          <a:xfrm>
            <a:off x="921327" y="5493023"/>
            <a:ext cx="9706760" cy="461665"/>
          </a:xfrm>
          <a:prstGeom prst="rect">
            <a:avLst/>
          </a:prstGeom>
        </p:spPr>
        <p:txBody>
          <a:bodyPr wrap="none">
            <a:spAutoFit/>
          </a:bodyPr>
          <a:lstStyle/>
          <a:p>
            <a:pPr marL="969300" lvl="1" indent="-342900">
              <a:buFont typeface="Wingdings" panose="05000000000000000000" pitchFamily="2" charset="2"/>
              <a:buChar char="Ø"/>
            </a:pPr>
            <a:r>
              <a:rPr lang="en-US" altLang="zh-CN" sz="2400" dirty="0" smtClean="0">
                <a:latin typeface="Calibri" panose="020F0502020204030204" pitchFamily="34" charset="0"/>
                <a:cs typeface="Calibri" panose="020F0502020204030204" pitchFamily="34" charset="0"/>
              </a:rPr>
              <a:t>Relies on </a:t>
            </a:r>
            <a:r>
              <a:rPr lang="en-US" altLang="zh-CN" sz="2400" b="1" dirty="0" smtClean="0">
                <a:solidFill>
                  <a:srgbClr val="C00000"/>
                </a:solidFill>
                <a:latin typeface="Calibri" panose="020F0502020204030204" pitchFamily="34" charset="0"/>
                <a:cs typeface="Calibri" panose="020F0502020204030204" pitchFamily="34" charset="0"/>
              </a:rPr>
              <a:t>semantics</a:t>
            </a:r>
            <a:r>
              <a:rPr lang="en-US" altLang="zh-CN" sz="2400" dirty="0" smtClean="0">
                <a:latin typeface="Calibri" panose="020F0502020204030204" pitchFamily="34" charset="0"/>
                <a:cs typeface="Calibri" panose="020F0502020204030204" pitchFamily="34" charset="0"/>
              </a:rPr>
              <a:t> info. </a:t>
            </a:r>
            <a:r>
              <a:rPr lang="en-US" altLang="zh-CN" sz="2400" dirty="0">
                <a:latin typeface="Calibri" panose="020F0502020204030204" pitchFamily="34" charset="0"/>
                <a:cs typeface="Calibri" panose="020F0502020204030204" pitchFamily="34" charset="0"/>
              </a:rPr>
              <a:t>o</a:t>
            </a:r>
            <a:r>
              <a:rPr lang="en-US" altLang="zh-CN" sz="2400" dirty="0" smtClean="0">
                <a:latin typeface="Calibri" panose="020F0502020204030204" pitchFamily="34" charset="0"/>
                <a:cs typeface="Calibri" panose="020F0502020204030204" pitchFamily="34" charset="0"/>
              </a:rPr>
              <a:t>f </a:t>
            </a:r>
            <a:r>
              <a:rPr lang="en-US" altLang="zh-CN" sz="2400" b="1" dirty="0" smtClean="0">
                <a:solidFill>
                  <a:srgbClr val="C00000"/>
                </a:solidFill>
                <a:latin typeface="Calibri" panose="020F0502020204030204" pitchFamily="34" charset="0"/>
                <a:cs typeface="Calibri" panose="020F0502020204030204" pitchFamily="34" charset="0"/>
              </a:rPr>
              <a:t>context</a:t>
            </a:r>
            <a:r>
              <a:rPr lang="en-US" altLang="zh-CN" sz="2400" dirty="0" smtClean="0">
                <a:latin typeface="Calibri" panose="020F0502020204030204" pitchFamily="34" charset="0"/>
                <a:cs typeface="Calibri" panose="020F0502020204030204" pitchFamily="34" charset="0"/>
              </a:rPr>
              <a:t>, and requires program analyses</a:t>
            </a:r>
            <a:endParaRPr lang="zh-CN" altLang="en-US" sz="2400"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861984880"/>
      </p:ext>
    </p:extLst>
  </p:cSld>
  <p:clrMapOvr>
    <a:masterClrMapping/>
  </p:clrMapOvr>
  <mc:AlternateContent xmlns:mc="http://schemas.openxmlformats.org/markup-compatibility/2006" xmlns:p14="http://schemas.microsoft.com/office/powerpoint/2010/main">
    <mc:Choice Requires="p14">
      <p:transition spd="slow" p14:dur="2000" advTm="30992"/>
    </mc:Choice>
    <mc:Fallback xmlns="">
      <p:transition spd="slow" advTm="309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007710" y="317500"/>
            <a:ext cx="10133043" cy="1325563"/>
          </a:xfrm>
        </p:spPr>
        <p:txBody>
          <a:bodyPr>
            <a:normAutofit fontScale="90000"/>
          </a:bodyPr>
          <a:lstStyle/>
          <a:p>
            <a:pPr algn="ctr"/>
            <a:r>
              <a:rPr lang="en-US" altLang="zh-CN" b="1" dirty="0" smtClean="0">
                <a:latin typeface="Calibri Light" panose="020F0302020204030204" pitchFamily="34" charset="0"/>
                <a:cs typeface="Calibri Light" panose="020F0302020204030204" pitchFamily="34" charset="0"/>
              </a:rPr>
              <a:t>Our work: verifying optimization algorithms </a:t>
            </a:r>
            <a:br>
              <a:rPr lang="en-US" altLang="zh-CN" b="1" dirty="0" smtClean="0">
                <a:latin typeface="Calibri Light" panose="020F0302020204030204" pitchFamily="34" charset="0"/>
                <a:cs typeface="Calibri Light" panose="020F0302020204030204" pitchFamily="34" charset="0"/>
              </a:rPr>
            </a:br>
            <a:r>
              <a:rPr lang="en-US" altLang="zh-CN" b="1" dirty="0" smtClean="0">
                <a:latin typeface="Calibri Light" panose="020F0302020204030204" pitchFamily="34" charset="0"/>
                <a:cs typeface="Calibri Light" panose="020F0302020204030204" pitchFamily="34" charset="0"/>
              </a:rPr>
              <a:t>in the </a:t>
            </a:r>
            <a:r>
              <a:rPr lang="en-US" altLang="zh-CN" b="1" i="1" dirty="0" smtClean="0">
                <a:solidFill>
                  <a:srgbClr val="C00000"/>
                </a:solidFill>
                <a:latin typeface="Calibri Light" panose="020F0302020204030204" pitchFamily="34" charset="0"/>
                <a:cs typeface="Calibri Light" panose="020F0302020204030204" pitchFamily="34" charset="0"/>
              </a:rPr>
              <a:t>promising semantics </a:t>
            </a:r>
            <a:r>
              <a:rPr lang="en-US" altLang="zh-CN" b="1" dirty="0" smtClean="0">
                <a:solidFill>
                  <a:srgbClr val="C00000"/>
                </a:solidFill>
                <a:latin typeface="Calibri Light" panose="020F0302020204030204" pitchFamily="34" charset="0"/>
                <a:cs typeface="Calibri Light" panose="020F0302020204030204" pitchFamily="34" charset="0"/>
              </a:rPr>
              <a:t>PS2.1 </a:t>
            </a:r>
            <a:r>
              <a:rPr lang="en-US" altLang="zh-CN" sz="3600" b="1" dirty="0" smtClean="0">
                <a:solidFill>
                  <a:srgbClr val="C00000"/>
                </a:solidFill>
                <a:latin typeface="Calibri Light" panose="020F0302020204030204" pitchFamily="34" charset="0"/>
                <a:cs typeface="Calibri Light" panose="020F0302020204030204" pitchFamily="34" charset="0"/>
              </a:rPr>
              <a:t>[</a:t>
            </a:r>
            <a:r>
              <a:rPr lang="en-US" altLang="zh-CN" sz="3600" dirty="0">
                <a:solidFill>
                  <a:srgbClr val="C00000"/>
                </a:solidFill>
                <a:latin typeface="Calibri" panose="020F0502020204030204" pitchFamily="34" charset="0"/>
                <a:cs typeface="Calibri" panose="020F0502020204030204" pitchFamily="34" charset="0"/>
              </a:rPr>
              <a:t>Cho, et al. PLDI’21</a:t>
            </a:r>
            <a:r>
              <a:rPr lang="en-US" altLang="zh-CN" sz="3600" b="1" dirty="0" smtClean="0">
                <a:solidFill>
                  <a:srgbClr val="C00000"/>
                </a:solidFill>
                <a:latin typeface="Calibri Light" panose="020F0302020204030204" pitchFamily="34" charset="0"/>
                <a:cs typeface="Calibri Light" panose="020F0302020204030204" pitchFamily="34" charset="0"/>
              </a:rPr>
              <a:t>]</a:t>
            </a:r>
            <a:r>
              <a:rPr lang="en-US" altLang="zh-CN" sz="3600" b="1" i="1" dirty="0" smtClean="0">
                <a:solidFill>
                  <a:srgbClr val="C00000"/>
                </a:solidFill>
                <a:latin typeface="Calibri Light" panose="020F0302020204030204" pitchFamily="34" charset="0"/>
                <a:cs typeface="Calibri Light" panose="020F0302020204030204" pitchFamily="34" charset="0"/>
              </a:rPr>
              <a:t> </a:t>
            </a:r>
            <a:endParaRPr lang="zh-CN" altLang="en-US" sz="3600" b="1" i="1" dirty="0">
              <a:solidFill>
                <a:srgbClr val="C00000"/>
              </a:solidFill>
              <a:latin typeface="Calibri Light" panose="020F0302020204030204" pitchFamily="34" charset="0"/>
              <a:cs typeface="Calibri Light" panose="020F0302020204030204" pitchFamily="34" charset="0"/>
            </a:endParaRPr>
          </a:p>
        </p:txBody>
      </p:sp>
      <p:sp>
        <p:nvSpPr>
          <p:cNvPr id="5" name="文本框 4"/>
          <p:cNvSpPr txBox="1"/>
          <p:nvPr/>
        </p:nvSpPr>
        <p:spPr>
          <a:xfrm>
            <a:off x="769722" y="1788607"/>
            <a:ext cx="11014835" cy="523220"/>
          </a:xfrm>
          <a:prstGeom prst="rect">
            <a:avLst/>
          </a:prstGeom>
          <a:noFill/>
        </p:spPr>
        <p:txBody>
          <a:bodyPr wrap="square" rtlCol="0">
            <a:spAutoFit/>
          </a:bodyPr>
          <a:lstStyle/>
          <a:p>
            <a:pPr>
              <a:buClr>
                <a:srgbClr val="7030A0"/>
              </a:buClr>
            </a:pPr>
            <a:r>
              <a:rPr lang="en-US" altLang="zh-CN" sz="2800" b="1" dirty="0" smtClean="0">
                <a:latin typeface="Calibri" panose="020F0502020204030204" pitchFamily="34" charset="0"/>
                <a:cs typeface="Calibri" panose="020F0502020204030204" pitchFamily="34" charset="0"/>
              </a:rPr>
              <a:t>PS2.1</a:t>
            </a:r>
            <a:r>
              <a:rPr lang="en-US" altLang="zh-CN" sz="2800" dirty="0" smtClean="0">
                <a:latin typeface="Calibri" panose="020F0502020204030204" pitchFamily="34" charset="0"/>
                <a:cs typeface="Calibri" panose="020F0502020204030204" pitchFamily="34" charset="0"/>
              </a:rPr>
              <a:t>: an </a:t>
            </a:r>
            <a:r>
              <a:rPr lang="en-US" altLang="zh-CN" sz="2800" b="1" dirty="0" smtClean="0">
                <a:latin typeface="Calibri" panose="020F0502020204030204" pitchFamily="34" charset="0"/>
                <a:cs typeface="Calibri" panose="020F0502020204030204" pitchFamily="34" charset="0"/>
              </a:rPr>
              <a:t>operational</a:t>
            </a:r>
            <a:r>
              <a:rPr lang="en-US" altLang="zh-CN" sz="2800" dirty="0" smtClean="0">
                <a:latin typeface="Calibri" panose="020F0502020204030204" pitchFamily="34" charset="0"/>
                <a:cs typeface="Calibri" panose="020F0502020204030204" pitchFamily="34" charset="0"/>
              </a:rPr>
              <a:t> semantics for C11-like memory models</a:t>
            </a:r>
            <a:endParaRPr lang="zh-CN" altLang="en-US" sz="2800" dirty="0">
              <a:latin typeface="Calibri" panose="020F0502020204030204" pitchFamily="34" charset="0"/>
              <a:cs typeface="Calibri" panose="020F0502020204030204" pitchFamily="34" charset="0"/>
            </a:endParaRPr>
          </a:p>
        </p:txBody>
      </p:sp>
      <p:sp>
        <p:nvSpPr>
          <p:cNvPr id="6" name="矩形 5"/>
          <p:cNvSpPr/>
          <p:nvPr/>
        </p:nvSpPr>
        <p:spPr>
          <a:xfrm>
            <a:off x="853701" y="3015612"/>
            <a:ext cx="7554889" cy="461665"/>
          </a:xfrm>
          <a:prstGeom prst="rect">
            <a:avLst/>
          </a:prstGeom>
        </p:spPr>
        <p:txBody>
          <a:bodyPr wrap="none">
            <a:spAutoFit/>
          </a:bodyPr>
          <a:lstStyle/>
          <a:p>
            <a:pPr marL="342900" indent="-342900">
              <a:spcBef>
                <a:spcPts val="1200"/>
              </a:spcBef>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Implementable for </a:t>
            </a:r>
            <a:r>
              <a:rPr lang="en-US" altLang="zh-CN" sz="2400" dirty="0" smtClean="0">
                <a:latin typeface="Calibri" panose="020F0502020204030204" pitchFamily="34" charset="0"/>
                <a:cs typeface="Calibri" panose="020F0502020204030204" pitchFamily="34" charset="0"/>
              </a:rPr>
              <a:t>hardware (x86-TSO, ARM and Power)</a:t>
            </a:r>
            <a:endParaRPr lang="en-US" altLang="zh-CN" sz="2400" dirty="0">
              <a:latin typeface="Calibri" panose="020F0502020204030204" pitchFamily="34" charset="0"/>
              <a:cs typeface="Calibri" panose="020F0502020204030204" pitchFamily="34" charset="0"/>
            </a:endParaRPr>
          </a:p>
        </p:txBody>
      </p:sp>
      <p:sp>
        <p:nvSpPr>
          <p:cNvPr id="7" name="矩形 6"/>
          <p:cNvSpPr/>
          <p:nvPr/>
        </p:nvSpPr>
        <p:spPr>
          <a:xfrm>
            <a:off x="853701" y="3627944"/>
            <a:ext cx="3923125" cy="461665"/>
          </a:xfrm>
          <a:prstGeom prst="rect">
            <a:avLst/>
          </a:prstGeom>
        </p:spPr>
        <p:txBody>
          <a:bodyPr wrap="none">
            <a:spAutoFit/>
          </a:bodyPr>
          <a:lstStyle/>
          <a:p>
            <a:pPr marL="342900" indent="-342900">
              <a:spcBef>
                <a:spcPts val="1200"/>
              </a:spcBef>
              <a:buFont typeface="Arial" panose="020B0604020202020204" pitchFamily="34" charset="0"/>
              <a:buChar char="•"/>
            </a:pPr>
            <a:r>
              <a:rPr lang="en-US" altLang="zh-CN" sz="2400" dirty="0" smtClean="0">
                <a:latin typeface="Calibri" panose="020F0502020204030204" pitchFamily="34" charset="0"/>
                <a:cs typeface="Calibri" panose="020F0502020204030204" pitchFamily="34" charset="0"/>
              </a:rPr>
              <a:t>No “out-of-thin-air” values</a:t>
            </a:r>
            <a:endParaRPr lang="en-US" altLang="zh-CN" sz="2400" dirty="0">
              <a:latin typeface="Calibri" panose="020F0502020204030204" pitchFamily="34" charset="0"/>
              <a:cs typeface="Calibri" panose="020F0502020204030204" pitchFamily="34" charset="0"/>
            </a:endParaRPr>
          </a:p>
        </p:txBody>
      </p:sp>
      <p:sp>
        <p:nvSpPr>
          <p:cNvPr id="8" name="矩形 7"/>
          <p:cNvSpPr/>
          <p:nvPr/>
        </p:nvSpPr>
        <p:spPr>
          <a:xfrm>
            <a:off x="853701" y="2403644"/>
            <a:ext cx="3702809" cy="461665"/>
          </a:xfrm>
          <a:prstGeom prst="rect">
            <a:avLst/>
          </a:prstGeom>
        </p:spPr>
        <p:txBody>
          <a:bodyPr wrap="none">
            <a:spAutoFit/>
          </a:bodyPr>
          <a:lstStyle/>
          <a:p>
            <a:pPr marL="342900" indent="-342900">
              <a:spcBef>
                <a:spcPts val="1200"/>
              </a:spcBef>
              <a:buFont typeface="Arial" panose="020B0604020202020204" pitchFamily="34" charset="0"/>
              <a:buChar char="•"/>
            </a:pPr>
            <a:r>
              <a:rPr lang="en-US" altLang="zh-CN" sz="2400" dirty="0" smtClean="0">
                <a:latin typeface="Calibri" panose="020F0502020204030204" pitchFamily="34" charset="0"/>
                <a:cs typeface="Calibri" panose="020F0502020204030204" pitchFamily="34" charset="0"/>
              </a:rPr>
              <a:t>Covers most C11 features</a:t>
            </a:r>
            <a:endParaRPr lang="en-US" altLang="zh-CN" sz="2400"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237290491"/>
      </p:ext>
    </p:extLst>
  </p:cSld>
  <p:clrMapOvr>
    <a:masterClrMapping/>
  </p:clrMapOvr>
  <mc:AlternateContent xmlns:mc="http://schemas.openxmlformats.org/markup-compatibility/2006" xmlns:p14="http://schemas.microsoft.com/office/powerpoint/2010/main">
    <mc:Choice Requires="p14">
      <p:transition spd="slow" p14:dur="2000" advTm="18378"/>
    </mc:Choice>
    <mc:Fallback xmlns="">
      <p:transition spd="slow" advTm="183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254760" y="269875"/>
            <a:ext cx="9789160"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Contributions of Our Work</a:t>
            </a:r>
            <a:r>
              <a:rPr lang="en-US" altLang="zh-CN" sz="4000" b="1" i="1" dirty="0" smtClean="0">
                <a:solidFill>
                  <a:srgbClr val="C00000"/>
                </a:solidFill>
                <a:latin typeface="Calibri Light" panose="020F0302020204030204" pitchFamily="34" charset="0"/>
                <a:cs typeface="Calibri Light" panose="020F0302020204030204" pitchFamily="34" charset="0"/>
              </a:rPr>
              <a:t> </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p:sp>
        <p:nvSpPr>
          <p:cNvPr id="5" name="文本框 4"/>
          <p:cNvSpPr txBox="1"/>
          <p:nvPr/>
        </p:nvSpPr>
        <p:spPr>
          <a:xfrm>
            <a:off x="873933" y="1371928"/>
            <a:ext cx="9348932" cy="523220"/>
          </a:xfrm>
          <a:prstGeom prst="rect">
            <a:avLst/>
          </a:prstGeom>
          <a:noFill/>
        </p:spPr>
        <p:txBody>
          <a:bodyPr wrap="square" rtlCol="0">
            <a:spAutoFit/>
          </a:bodyPr>
          <a:lstStyle/>
          <a:p>
            <a:pPr>
              <a:buClr>
                <a:srgbClr val="7030A0"/>
              </a:buClr>
            </a:pPr>
            <a:r>
              <a:rPr lang="en-US" altLang="zh-CN" sz="2800" dirty="0" smtClean="0">
                <a:latin typeface="Calibri" panose="020F0502020204030204" pitchFamily="34" charset="0"/>
                <a:cs typeface="Calibri" panose="020F0502020204030204" pitchFamily="34" charset="0"/>
              </a:rPr>
              <a:t>Verification framework for optimizations in PS2.1</a:t>
            </a:r>
            <a:endParaRPr lang="zh-CN" altLang="en-US" sz="2800" dirty="0">
              <a:latin typeface="Calibri" panose="020F0502020204030204" pitchFamily="34" charset="0"/>
              <a:cs typeface="Calibri" panose="020F0502020204030204" pitchFamily="34" charset="0"/>
            </a:endParaRPr>
          </a:p>
        </p:txBody>
      </p:sp>
      <p:sp>
        <p:nvSpPr>
          <p:cNvPr id="6" name="文本框 5"/>
          <p:cNvSpPr txBox="1"/>
          <p:nvPr/>
        </p:nvSpPr>
        <p:spPr>
          <a:xfrm>
            <a:off x="873933" y="1886579"/>
            <a:ext cx="6973454" cy="461665"/>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smtClean="0">
                <a:latin typeface="Calibri" panose="020F0502020204030204" pitchFamily="34" charset="0"/>
                <a:cs typeface="Calibri" panose="020F0502020204030204" pitchFamily="34" charset="0"/>
              </a:rPr>
              <a:t>Defining correctness of optimizations</a:t>
            </a:r>
            <a:endParaRPr lang="zh-CN" altLang="en-US" sz="2400" dirty="0">
              <a:latin typeface="Calibri" panose="020F0502020204030204" pitchFamily="34" charset="0"/>
              <a:cs typeface="Calibri" panose="020F0502020204030204" pitchFamily="34" charset="0"/>
            </a:endParaRPr>
          </a:p>
        </p:txBody>
      </p:sp>
      <p:sp>
        <p:nvSpPr>
          <p:cNvPr id="7" name="文本框 6"/>
          <p:cNvSpPr txBox="1"/>
          <p:nvPr/>
        </p:nvSpPr>
        <p:spPr>
          <a:xfrm>
            <a:off x="1205285" y="2320625"/>
            <a:ext cx="9779579" cy="400110"/>
          </a:xfrm>
          <a:prstGeom prst="rect">
            <a:avLst/>
          </a:prstGeom>
          <a:noFill/>
        </p:spPr>
        <p:txBody>
          <a:bodyPr wrap="square" rtlCol="0">
            <a:spAutoFit/>
          </a:bodyPr>
          <a:lstStyle/>
          <a:p>
            <a:pPr marL="342900" indent="-342900">
              <a:buClr>
                <a:schemeClr val="accent1">
                  <a:lumMod val="75000"/>
                </a:schemeClr>
              </a:buClr>
              <a:buFont typeface="Arial" panose="020B0604020202020204" pitchFamily="34" charset="0"/>
              <a:buChar char="•"/>
            </a:pPr>
            <a:r>
              <a:rPr lang="en-US" altLang="zh-CN" sz="2000" b="1" dirty="0" smtClean="0">
                <a:solidFill>
                  <a:srgbClr val="C00000"/>
                </a:solidFill>
                <a:latin typeface="Calibri" panose="020F0502020204030204" pitchFamily="34" charset="0"/>
                <a:cs typeface="Calibri" panose="020F0502020204030204" pitchFamily="34" charset="0"/>
              </a:rPr>
              <a:t>Thread-local simulation</a:t>
            </a:r>
            <a:r>
              <a:rPr lang="en-US" altLang="zh-CN" sz="2000" dirty="0" smtClean="0">
                <a:latin typeface="Calibri" panose="020F0502020204030204" pitchFamily="34" charset="0"/>
                <a:cs typeface="Calibri" panose="020F0502020204030204" pitchFamily="34" charset="0"/>
              </a:rPr>
              <a:t> as optimization correctness, allowing separate compilation</a:t>
            </a:r>
            <a:endParaRPr lang="zh-CN" altLang="en-US" sz="2000" dirty="0">
              <a:latin typeface="Calibri" panose="020F0502020204030204" pitchFamily="34" charset="0"/>
              <a:cs typeface="Calibri" panose="020F0502020204030204" pitchFamily="34" charset="0"/>
            </a:endParaRPr>
          </a:p>
        </p:txBody>
      </p:sp>
      <p:sp>
        <p:nvSpPr>
          <p:cNvPr id="8" name="文本框 7"/>
          <p:cNvSpPr txBox="1"/>
          <p:nvPr/>
        </p:nvSpPr>
        <p:spPr>
          <a:xfrm>
            <a:off x="873933" y="2748525"/>
            <a:ext cx="6973454" cy="461665"/>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smtClean="0">
                <a:latin typeface="Calibri" panose="020F0502020204030204" pitchFamily="34" charset="0"/>
                <a:cs typeface="Calibri" panose="020F0502020204030204" pitchFamily="34" charset="0"/>
              </a:rPr>
              <a:t>Verification techniques to simplify proofs</a:t>
            </a:r>
            <a:endParaRPr lang="zh-CN" altLang="en-US" sz="2400" dirty="0">
              <a:latin typeface="Calibri" panose="020F0502020204030204" pitchFamily="34" charset="0"/>
              <a:cs typeface="Calibri" panose="020F0502020204030204" pitchFamily="34" charset="0"/>
            </a:endParaRPr>
          </a:p>
        </p:txBody>
      </p:sp>
      <p:sp>
        <p:nvSpPr>
          <p:cNvPr id="9" name="文本框 8"/>
          <p:cNvSpPr txBox="1"/>
          <p:nvPr/>
        </p:nvSpPr>
        <p:spPr>
          <a:xfrm>
            <a:off x="1205285" y="3169571"/>
            <a:ext cx="9779579" cy="400110"/>
          </a:xfrm>
          <a:prstGeom prst="rect">
            <a:avLst/>
          </a:prstGeom>
          <a:noFill/>
        </p:spPr>
        <p:txBody>
          <a:bodyPr wrap="square" rtlCol="0">
            <a:spAutoFit/>
          </a:bodyPr>
          <a:lstStyle/>
          <a:p>
            <a:pPr marL="342900" indent="-342900">
              <a:buClr>
                <a:schemeClr val="accent1">
                  <a:lumMod val="75000"/>
                </a:schemeClr>
              </a:buClr>
              <a:buFont typeface="Arial" panose="020B0604020202020204" pitchFamily="34" charset="0"/>
              <a:buChar char="•"/>
            </a:pPr>
            <a:r>
              <a:rPr lang="en-US" altLang="zh-CN" sz="2000" dirty="0" smtClean="0">
                <a:latin typeface="Calibri" panose="020F0502020204030204" pitchFamily="34" charset="0"/>
                <a:cs typeface="Calibri" panose="020F0502020204030204" pitchFamily="34" charset="0"/>
              </a:rPr>
              <a:t>Simulation on a </a:t>
            </a:r>
            <a:r>
              <a:rPr lang="en-US" altLang="zh-CN" sz="2000" b="1" dirty="0" smtClean="0">
                <a:solidFill>
                  <a:srgbClr val="C00000"/>
                </a:solidFill>
                <a:latin typeface="Calibri" panose="020F0502020204030204" pitchFamily="34" charset="0"/>
                <a:cs typeface="Calibri" panose="020F0502020204030204" pitchFamily="34" charset="0"/>
              </a:rPr>
              <a:t>non-preemptive semantics</a:t>
            </a:r>
            <a:r>
              <a:rPr lang="en-US" altLang="zh-CN" sz="2000" dirty="0" smtClean="0">
                <a:latin typeface="Calibri" panose="020F0502020204030204" pitchFamily="34" charset="0"/>
                <a:cs typeface="Calibri" panose="020F0502020204030204" pitchFamily="34" charset="0"/>
              </a:rPr>
              <a:t> to reduce interleaving</a:t>
            </a:r>
            <a:endParaRPr lang="zh-CN" altLang="en-US" sz="2000" dirty="0">
              <a:latin typeface="Calibri" panose="020F0502020204030204" pitchFamily="34" charset="0"/>
              <a:cs typeface="Calibri" panose="020F0502020204030204" pitchFamily="34" charset="0"/>
            </a:endParaRPr>
          </a:p>
        </p:txBody>
      </p:sp>
      <p:sp>
        <p:nvSpPr>
          <p:cNvPr id="10" name="文本框 9"/>
          <p:cNvSpPr txBox="1"/>
          <p:nvPr/>
        </p:nvSpPr>
        <p:spPr>
          <a:xfrm>
            <a:off x="1205284" y="3546070"/>
            <a:ext cx="9779579" cy="400110"/>
          </a:xfrm>
          <a:prstGeom prst="rect">
            <a:avLst/>
          </a:prstGeom>
          <a:noFill/>
        </p:spPr>
        <p:txBody>
          <a:bodyPr wrap="square" rtlCol="0">
            <a:spAutoFit/>
          </a:bodyPr>
          <a:lstStyle/>
          <a:p>
            <a:pPr marL="342900" indent="-342900">
              <a:buClr>
                <a:schemeClr val="accent1">
                  <a:lumMod val="75000"/>
                </a:schemeClr>
              </a:buClr>
              <a:buFont typeface="Arial" panose="020B0604020202020204" pitchFamily="34" charset="0"/>
              <a:buChar char="•"/>
            </a:pPr>
            <a:r>
              <a:rPr lang="en-US" altLang="zh-CN" sz="2000" dirty="0" smtClean="0">
                <a:latin typeface="Calibri" panose="020F0502020204030204" pitchFamily="34" charset="0"/>
                <a:cs typeface="Calibri" panose="020F0502020204030204" pitchFamily="34" charset="0"/>
              </a:rPr>
              <a:t>Consider only </a:t>
            </a:r>
            <a:r>
              <a:rPr lang="en-US" altLang="zh-CN" sz="2000" b="1" dirty="0" smtClean="0">
                <a:solidFill>
                  <a:srgbClr val="C00000"/>
                </a:solidFill>
                <a:latin typeface="Calibri" panose="020F0502020204030204" pitchFamily="34" charset="0"/>
                <a:cs typeface="Calibri" panose="020F0502020204030204" pitchFamily="34" charset="0"/>
              </a:rPr>
              <a:t>write-write race free </a:t>
            </a:r>
            <a:r>
              <a:rPr lang="en-US" altLang="zh-CN" sz="2000" dirty="0" smtClean="0">
                <a:latin typeface="Calibri" panose="020F0502020204030204" pitchFamily="34" charset="0"/>
                <a:cs typeface="Calibri" panose="020F0502020204030204" pitchFamily="34" charset="0"/>
              </a:rPr>
              <a:t>source programs</a:t>
            </a:r>
            <a:endParaRPr lang="zh-CN" altLang="en-US" sz="2000" dirty="0">
              <a:latin typeface="Calibri" panose="020F0502020204030204" pitchFamily="34" charset="0"/>
              <a:cs typeface="Calibri" panose="020F0502020204030204" pitchFamily="34" charset="0"/>
            </a:endParaRPr>
          </a:p>
        </p:txBody>
      </p:sp>
      <p:sp>
        <p:nvSpPr>
          <p:cNvPr id="11" name="文本框 10"/>
          <p:cNvSpPr txBox="1"/>
          <p:nvPr/>
        </p:nvSpPr>
        <p:spPr>
          <a:xfrm>
            <a:off x="1615436" y="3922629"/>
            <a:ext cx="9469124" cy="369332"/>
          </a:xfrm>
          <a:prstGeom prst="rect">
            <a:avLst/>
          </a:prstGeom>
          <a:noFill/>
        </p:spPr>
        <p:txBody>
          <a:bodyPr wrap="square" rtlCol="0">
            <a:spAutoFit/>
          </a:bodyPr>
          <a:lstStyle/>
          <a:p>
            <a:r>
              <a:rPr lang="en-US" altLang="zh-CN" dirty="0" smtClean="0">
                <a:latin typeface="Calibri" panose="020F0502020204030204" pitchFamily="34" charset="0"/>
                <a:cs typeface="Calibri" panose="020F0502020204030204" pitchFamily="34" charset="0"/>
              </a:rPr>
              <a:t>- allowing </a:t>
            </a:r>
            <a:r>
              <a:rPr lang="en-US" altLang="zh-CN" b="1" dirty="0" smtClean="0">
                <a:solidFill>
                  <a:srgbClr val="C00000"/>
                </a:solidFill>
                <a:latin typeface="Calibri" panose="020F0502020204030204" pitchFamily="34" charset="0"/>
                <a:cs typeface="Calibri" panose="020F0502020204030204" pitchFamily="34" charset="0"/>
              </a:rPr>
              <a:t>read-write racy </a:t>
            </a:r>
            <a:r>
              <a:rPr lang="en-US" altLang="zh-CN" dirty="0" smtClean="0">
                <a:latin typeface="Calibri" panose="020F0502020204030204" pitchFamily="34" charset="0"/>
                <a:cs typeface="Calibri" panose="020F0502020204030204" pitchFamily="34" charset="0"/>
              </a:rPr>
              <a:t>programs to support reasonable optimizations (e.g., LICM in LLVM)</a:t>
            </a:r>
            <a:endParaRPr lang="zh-CN" altLang="en-US" dirty="0">
              <a:latin typeface="Calibri" panose="020F0502020204030204" pitchFamily="34" charset="0"/>
              <a:cs typeface="Calibri" panose="020F0502020204030204" pitchFamily="34" charset="0"/>
            </a:endParaRPr>
          </a:p>
        </p:txBody>
      </p:sp>
      <p:sp>
        <p:nvSpPr>
          <p:cNvPr id="12" name="文本框 11"/>
          <p:cNvSpPr txBox="1"/>
          <p:nvPr/>
        </p:nvSpPr>
        <p:spPr>
          <a:xfrm>
            <a:off x="873933" y="4396360"/>
            <a:ext cx="7986857" cy="523220"/>
          </a:xfrm>
          <a:prstGeom prst="rect">
            <a:avLst/>
          </a:prstGeom>
          <a:noFill/>
        </p:spPr>
        <p:txBody>
          <a:bodyPr wrap="square" rtlCol="0">
            <a:spAutoFit/>
          </a:bodyPr>
          <a:lstStyle/>
          <a:p>
            <a:pPr>
              <a:buClr>
                <a:srgbClr val="7030A0"/>
              </a:buClr>
            </a:pPr>
            <a:r>
              <a:rPr lang="en-US" altLang="zh-CN" sz="2800" dirty="0" smtClean="0">
                <a:latin typeface="Calibri" panose="020F0502020204030204" pitchFamily="34" charset="0"/>
                <a:cs typeface="Calibri" panose="020F0502020204030204" pitchFamily="34" charset="0"/>
              </a:rPr>
              <a:t>Verifying </a:t>
            </a:r>
            <a:r>
              <a:rPr lang="en-US" altLang="zh-CN" sz="2800" b="1" dirty="0" smtClean="0">
                <a:solidFill>
                  <a:srgbClr val="C00000"/>
                </a:solidFill>
                <a:latin typeface="Calibri" panose="020F0502020204030204" pitchFamily="34" charset="0"/>
                <a:cs typeface="Calibri" panose="020F0502020204030204" pitchFamily="34" charset="0"/>
              </a:rPr>
              <a:t>four</a:t>
            </a:r>
            <a:r>
              <a:rPr lang="en-US" altLang="zh-CN" sz="2800" dirty="0" smtClean="0">
                <a:latin typeface="Calibri" panose="020F0502020204030204" pitchFamily="34" charset="0"/>
                <a:cs typeface="Calibri" panose="020F0502020204030204" pitchFamily="34" charset="0"/>
              </a:rPr>
              <a:t> </a:t>
            </a:r>
            <a:r>
              <a:rPr lang="en-US" altLang="zh-CN" sz="2800" b="1" dirty="0" smtClean="0">
                <a:solidFill>
                  <a:srgbClr val="C00000"/>
                </a:solidFill>
                <a:latin typeface="Calibri" panose="020F0502020204030204" pitchFamily="34" charset="0"/>
                <a:cs typeface="Calibri" panose="020F0502020204030204" pitchFamily="34" charset="0"/>
              </a:rPr>
              <a:t>optimization algorithms</a:t>
            </a:r>
            <a:r>
              <a:rPr lang="en-US" altLang="zh-CN" sz="2800" dirty="0" smtClean="0">
                <a:latin typeface="Calibri" panose="020F0502020204030204" pitchFamily="34" charset="0"/>
                <a:cs typeface="Calibri" panose="020F0502020204030204" pitchFamily="34" charset="0"/>
              </a:rPr>
              <a:t> in PS2.1 </a:t>
            </a:r>
            <a:endParaRPr lang="zh-CN" altLang="en-US" sz="2800" dirty="0">
              <a:latin typeface="Calibri" panose="020F0502020204030204" pitchFamily="34" charset="0"/>
              <a:cs typeface="Calibri" panose="020F0502020204030204" pitchFamily="34" charset="0"/>
            </a:endParaRPr>
          </a:p>
        </p:txBody>
      </p:sp>
      <p:sp>
        <p:nvSpPr>
          <p:cNvPr id="13" name="文本框 12"/>
          <p:cNvSpPr txBox="1"/>
          <p:nvPr/>
        </p:nvSpPr>
        <p:spPr>
          <a:xfrm>
            <a:off x="879128" y="4923144"/>
            <a:ext cx="10762674" cy="461665"/>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smtClean="0">
                <a:latin typeface="Calibri" panose="020F0502020204030204" pitchFamily="34" charset="0"/>
                <a:cs typeface="Calibri" panose="020F0502020204030204" pitchFamily="34" charset="0"/>
              </a:rPr>
              <a:t>Adapting sequential optimizations (</a:t>
            </a:r>
            <a:r>
              <a:rPr lang="en-US" altLang="zh-CN" sz="2400" dirty="0" err="1" smtClean="0">
                <a:latin typeface="Calibri" panose="020F0502020204030204" pitchFamily="34" charset="0"/>
                <a:cs typeface="Calibri" panose="020F0502020204030204" pitchFamily="34" charset="0"/>
              </a:rPr>
              <a:t>ConstProp</a:t>
            </a:r>
            <a:r>
              <a:rPr lang="en-US" altLang="zh-CN" sz="2400" dirty="0" smtClean="0">
                <a:latin typeface="Calibri" panose="020F0502020204030204" pitchFamily="34" charset="0"/>
                <a:cs typeface="Calibri" panose="020F0502020204030204" pitchFamily="34" charset="0"/>
              </a:rPr>
              <a:t>, CSE, LICM and DCE) for PS2.1</a:t>
            </a:r>
            <a:endParaRPr lang="zh-CN" altLang="en-US" sz="2400" dirty="0">
              <a:latin typeface="Calibri" panose="020F0502020204030204" pitchFamily="34" charset="0"/>
              <a:cs typeface="Calibri" panose="020F0502020204030204" pitchFamily="34" charset="0"/>
            </a:endParaRPr>
          </a:p>
        </p:txBody>
      </p:sp>
      <p:sp>
        <p:nvSpPr>
          <p:cNvPr id="14" name="文本框 13"/>
          <p:cNvSpPr txBox="1"/>
          <p:nvPr/>
        </p:nvSpPr>
        <p:spPr>
          <a:xfrm>
            <a:off x="879128" y="5779508"/>
            <a:ext cx="8295987" cy="461665"/>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smtClean="0">
                <a:latin typeface="Calibri" panose="020F0502020204030204" pitchFamily="34" charset="0"/>
                <a:cs typeface="Calibri" panose="020F0502020204030204" pitchFamily="34" charset="0"/>
              </a:rPr>
              <a:t>All fully verified in our framework and mechanized in Coq</a:t>
            </a:r>
            <a:endParaRPr lang="zh-CN" altLang="en-US" sz="2400" dirty="0">
              <a:latin typeface="Calibri" panose="020F0502020204030204" pitchFamily="34" charset="0"/>
              <a:cs typeface="Calibri" panose="020F0502020204030204" pitchFamily="34" charset="0"/>
            </a:endParaRPr>
          </a:p>
        </p:txBody>
      </p:sp>
      <p:sp>
        <p:nvSpPr>
          <p:cNvPr id="15" name="文本框 14"/>
          <p:cNvSpPr txBox="1"/>
          <p:nvPr/>
        </p:nvSpPr>
        <p:spPr>
          <a:xfrm>
            <a:off x="1205283" y="5367415"/>
            <a:ext cx="9779579" cy="400110"/>
          </a:xfrm>
          <a:prstGeom prst="rect">
            <a:avLst/>
          </a:prstGeom>
          <a:noFill/>
        </p:spPr>
        <p:txBody>
          <a:bodyPr wrap="square" rtlCol="0">
            <a:spAutoFit/>
          </a:bodyPr>
          <a:lstStyle/>
          <a:p>
            <a:pPr marL="342900" indent="-342900">
              <a:buClr>
                <a:schemeClr val="accent1">
                  <a:lumMod val="75000"/>
                </a:schemeClr>
              </a:buClr>
              <a:buFont typeface="Arial" panose="020B0604020202020204" pitchFamily="34" charset="0"/>
              <a:buChar char="•"/>
            </a:pPr>
            <a:r>
              <a:rPr lang="en-US" altLang="zh-CN" sz="2000" dirty="0" smtClean="0">
                <a:latin typeface="Calibri" panose="020F0502020204030204" pitchFamily="34" charset="0"/>
                <a:cs typeface="Calibri" panose="020F0502020204030204" pitchFamily="34" charset="0"/>
              </a:rPr>
              <a:t>Carefully allowing optimizations across certain C11 atomic primitives</a:t>
            </a:r>
            <a:endParaRPr lang="zh-CN" altLang="en-US" sz="2000" dirty="0" smtClean="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625223109"/>
      </p:ext>
    </p:extLst>
  </p:cSld>
  <p:clrMapOvr>
    <a:masterClrMapping/>
  </p:clrMapOvr>
  <mc:AlternateContent xmlns:mc="http://schemas.openxmlformats.org/markup-compatibility/2006" xmlns:p14="http://schemas.microsoft.com/office/powerpoint/2010/main">
    <mc:Choice Requires="p14">
      <p:transition spd="slow" p14:dur="2000" advTm="66151"/>
    </mc:Choice>
    <mc:Fallback xmlns="">
      <p:transition spd="slow" advTm="661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254760" y="269875"/>
            <a:ext cx="9789160" cy="1325563"/>
          </a:xfrm>
        </p:spPr>
        <p:txBody>
          <a:bodyPr/>
          <a:lstStyle/>
          <a:p>
            <a:pPr algn="ctr"/>
            <a:r>
              <a:rPr lang="en-US" altLang="zh-CN" sz="4000" b="1" dirty="0" smtClean="0">
                <a:latin typeface="Calibri Light" panose="020F0302020204030204" pitchFamily="34" charset="0"/>
                <a:cs typeface="Calibri Light" panose="020F0302020204030204" pitchFamily="34" charset="0"/>
              </a:rPr>
              <a:t>Outline of This Talk</a:t>
            </a:r>
            <a:endParaRPr lang="zh-CN" altLang="en-US" sz="4000" b="1" i="1" dirty="0">
              <a:solidFill>
                <a:srgbClr val="C00000"/>
              </a:solidFill>
              <a:latin typeface="Calibri Light" panose="020F0302020204030204" pitchFamily="34" charset="0"/>
              <a:cs typeface="Calibri Light" panose="020F0302020204030204" pitchFamily="34" charset="0"/>
            </a:endParaRPr>
          </a:p>
        </p:txBody>
      </p:sp>
      <p:sp>
        <p:nvSpPr>
          <p:cNvPr id="5" name="矩形 4">
            <a:extLst>
              <a:ext uri="{FF2B5EF4-FFF2-40B4-BE49-F238E27FC236}">
                <a16:creationId xmlns:a16="http://schemas.microsoft.com/office/drawing/2014/main" id="{E60FA209-3ED4-4113-9F11-45028BF39849}"/>
              </a:ext>
            </a:extLst>
          </p:cNvPr>
          <p:cNvSpPr/>
          <p:nvPr/>
        </p:nvSpPr>
        <p:spPr>
          <a:xfrm>
            <a:off x="0" y="1608430"/>
            <a:ext cx="12192000" cy="677373"/>
          </a:xfrm>
          <a:prstGeom prst="rect">
            <a:avLst/>
          </a:prstGeom>
          <a:solidFill>
            <a:srgbClr val="B7DE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内容占位符 2">
            <a:extLst>
              <a:ext uri="{FF2B5EF4-FFF2-40B4-BE49-F238E27FC236}">
                <a16:creationId xmlns:a16="http://schemas.microsoft.com/office/drawing/2014/main" id="{836FB5ED-D264-44BA-B64B-131509ABE6BD}"/>
              </a:ext>
            </a:extLst>
          </p:cNvPr>
          <p:cNvSpPr>
            <a:spLocks noGrp="1"/>
          </p:cNvSpPr>
          <p:nvPr/>
        </p:nvSpPr>
        <p:spPr>
          <a:xfrm>
            <a:off x="838200" y="1706273"/>
            <a:ext cx="10515600" cy="39804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latin typeface="Calibri" panose="020F0502020204030204" pitchFamily="34" charset="0"/>
                <a:cs typeface="Calibri" panose="020F0502020204030204" pitchFamily="34" charset="0"/>
              </a:rPr>
              <a:t>Overview of PS</a:t>
            </a:r>
          </a:p>
          <a:p>
            <a:pPr marL="0" indent="0">
              <a:buNone/>
            </a:pPr>
            <a:endParaRPr lang="en-US" altLang="zh-CN" dirty="0" smtClean="0"/>
          </a:p>
          <a:p>
            <a:r>
              <a:rPr lang="en-US" altLang="zh-CN" dirty="0" smtClean="0">
                <a:latin typeface="Calibri" panose="020F0502020204030204" pitchFamily="34" charset="0"/>
                <a:cs typeface="Calibri" panose="020F0502020204030204" pitchFamily="34" charset="0"/>
              </a:rPr>
              <a:t>Thread-Local </a:t>
            </a:r>
            <a:r>
              <a:rPr lang="en-US" altLang="zh-CN" dirty="0">
                <a:latin typeface="Calibri" panose="020F0502020204030204" pitchFamily="34" charset="0"/>
                <a:cs typeface="Calibri" panose="020F0502020204030204" pitchFamily="34" charset="0"/>
              </a:rPr>
              <a:t>Simulation</a:t>
            </a:r>
            <a:endParaRPr lang="en-US" altLang="zh-CN" dirty="0" smtClean="0">
              <a:latin typeface="Calibri" panose="020F0502020204030204" pitchFamily="34" charset="0"/>
              <a:cs typeface="Calibri" panose="020F0502020204030204" pitchFamily="34" charset="0"/>
            </a:endParaRPr>
          </a:p>
          <a:p>
            <a:pPr marL="0" indent="0">
              <a:buNone/>
            </a:pPr>
            <a:endParaRPr lang="en-US" altLang="zh-CN" dirty="0" smtClean="0"/>
          </a:p>
          <a:p>
            <a:r>
              <a:rPr lang="en-US" altLang="zh-CN" dirty="0" smtClean="0">
                <a:latin typeface="Calibri" panose="020F0502020204030204" pitchFamily="34" charset="0"/>
                <a:cs typeface="Calibri" panose="020F0502020204030204" pitchFamily="34" charset="0"/>
              </a:rPr>
              <a:t>Non-preemptive Semantics</a:t>
            </a:r>
          </a:p>
          <a:p>
            <a:pPr marL="0" indent="0">
              <a:buNone/>
            </a:pPr>
            <a:endParaRPr lang="en-US" altLang="zh-CN" dirty="0" smtClean="0"/>
          </a:p>
          <a:p>
            <a:r>
              <a:rPr lang="en-US" altLang="zh-CN" dirty="0" smtClean="0">
                <a:latin typeface="Calibri" panose="020F0502020204030204" pitchFamily="34" charset="0"/>
                <a:cs typeface="Calibri" panose="020F0502020204030204" pitchFamily="34" charset="0"/>
              </a:rPr>
              <a:t>Write-Write </a:t>
            </a:r>
            <a:r>
              <a:rPr lang="en-US" altLang="zh-CN" dirty="0">
                <a:latin typeface="Calibri" panose="020F0502020204030204" pitchFamily="34" charset="0"/>
                <a:cs typeface="Calibri" panose="020F0502020204030204" pitchFamily="34" charset="0"/>
              </a:rPr>
              <a:t>Race Freedom</a:t>
            </a:r>
          </a:p>
        </p:txBody>
      </p:sp>
    </p:spTree>
    <p:custDataLst>
      <p:tags r:id="rId1"/>
    </p:custDataLst>
    <p:extLst>
      <p:ext uri="{BB962C8B-B14F-4D97-AF65-F5344CB8AC3E}">
        <p14:creationId xmlns:p14="http://schemas.microsoft.com/office/powerpoint/2010/main" val="2696052409"/>
      </p:ext>
    </p:extLst>
  </p:cSld>
  <p:clrMapOvr>
    <a:masterClrMapping/>
  </p:clrMapOvr>
  <mc:AlternateContent xmlns:mc="http://schemas.openxmlformats.org/markup-compatibility/2006" xmlns:p14="http://schemas.microsoft.com/office/powerpoint/2010/main">
    <mc:Choice Requires="p14">
      <p:transition spd="slow" p14:dur="2000" advTm="15970"/>
    </mc:Choice>
    <mc:Fallback xmlns="">
      <p:transition spd="slow" advTm="1597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3.7|6.6|8.1"/>
</p:tagLst>
</file>

<file path=ppt/tags/tag10.xml><?xml version="1.0" encoding="utf-8"?>
<p:tagLst xmlns:a="http://schemas.openxmlformats.org/drawingml/2006/main" xmlns:r="http://schemas.openxmlformats.org/officeDocument/2006/relationships" xmlns:p="http://schemas.openxmlformats.org/presentationml/2006/main">
  <p:tag name="TIMING" val="|3.9|9|2.2|5.5"/>
</p:tagLst>
</file>

<file path=ppt/tags/tag11.xml><?xml version="1.0" encoding="utf-8"?>
<p:tagLst xmlns:a="http://schemas.openxmlformats.org/drawingml/2006/main" xmlns:r="http://schemas.openxmlformats.org/officeDocument/2006/relationships" xmlns:p="http://schemas.openxmlformats.org/presentationml/2006/main">
  <p:tag name="TIMING" val="|5.4|4.9|8.4|6"/>
</p:tagLst>
</file>

<file path=ppt/tags/tag12.xml><?xml version="1.0" encoding="utf-8"?>
<p:tagLst xmlns:a="http://schemas.openxmlformats.org/drawingml/2006/main" xmlns:r="http://schemas.openxmlformats.org/officeDocument/2006/relationships" xmlns:p="http://schemas.openxmlformats.org/presentationml/2006/main">
  <p:tag name="TIMING" val="|6.1|4.7"/>
</p:tagLst>
</file>

<file path=ppt/tags/tag13.xml><?xml version="1.0" encoding="utf-8"?>
<p:tagLst xmlns:a="http://schemas.openxmlformats.org/drawingml/2006/main" xmlns:r="http://schemas.openxmlformats.org/officeDocument/2006/relationships" xmlns:p="http://schemas.openxmlformats.org/presentationml/2006/main">
  <p:tag name="TIMING" val="|4|5.4"/>
</p:tagLst>
</file>

<file path=ppt/tags/tag14.xml><?xml version="1.0" encoding="utf-8"?>
<p:tagLst xmlns:a="http://schemas.openxmlformats.org/drawingml/2006/main" xmlns:r="http://schemas.openxmlformats.org/officeDocument/2006/relationships" xmlns:p="http://schemas.openxmlformats.org/presentationml/2006/main">
  <p:tag name="TIMING" val="|4.9|4.5|4.3|3.6"/>
</p:tagLst>
</file>

<file path=ppt/tags/tag15.xml><?xml version="1.0" encoding="utf-8"?>
<p:tagLst xmlns:a="http://schemas.openxmlformats.org/drawingml/2006/main" xmlns:r="http://schemas.openxmlformats.org/officeDocument/2006/relationships" xmlns:p="http://schemas.openxmlformats.org/presentationml/2006/main">
  <p:tag name="TIMING" val="|4"/>
</p:tagLst>
</file>

<file path=ppt/tags/tag16.xml><?xml version="1.0" encoding="utf-8"?>
<p:tagLst xmlns:a="http://schemas.openxmlformats.org/drawingml/2006/main" xmlns:r="http://schemas.openxmlformats.org/officeDocument/2006/relationships" xmlns:p="http://schemas.openxmlformats.org/presentationml/2006/main">
  <p:tag name="TIMING" val="|5.5"/>
</p:tagLst>
</file>

<file path=ppt/tags/tag17.xml><?xml version="1.0" encoding="utf-8"?>
<p:tagLst xmlns:a="http://schemas.openxmlformats.org/drawingml/2006/main" xmlns:r="http://schemas.openxmlformats.org/officeDocument/2006/relationships" xmlns:p="http://schemas.openxmlformats.org/presentationml/2006/main">
  <p:tag name="TIMING" val="|8.4"/>
</p:tagLst>
</file>

<file path=ppt/tags/tag18.xml><?xml version="1.0" encoding="utf-8"?>
<p:tagLst xmlns:a="http://schemas.openxmlformats.org/drawingml/2006/main" xmlns:r="http://schemas.openxmlformats.org/officeDocument/2006/relationships" xmlns:p="http://schemas.openxmlformats.org/presentationml/2006/main">
  <p:tag name="TIMING" val="|2.1|1|2.5|4.1|2.9|3.7"/>
</p:tagLst>
</file>

<file path=ppt/tags/tag19.xml><?xml version="1.0" encoding="utf-8"?>
<p:tagLst xmlns:a="http://schemas.openxmlformats.org/drawingml/2006/main" xmlns:r="http://schemas.openxmlformats.org/officeDocument/2006/relationships" xmlns:p="http://schemas.openxmlformats.org/presentationml/2006/main">
  <p:tag name="TIMING" val="|8.1|3.5"/>
</p:tagLst>
</file>

<file path=ppt/tags/tag2.xml><?xml version="1.0" encoding="utf-8"?>
<p:tagLst xmlns:a="http://schemas.openxmlformats.org/drawingml/2006/main" xmlns:r="http://schemas.openxmlformats.org/officeDocument/2006/relationships" xmlns:p="http://schemas.openxmlformats.org/presentationml/2006/main">
  <p:tag name="TIMING" val="|3|4.7|2.5|5.4|1.2|4.8"/>
</p:tagLst>
</file>

<file path=ppt/tags/tag20.xml><?xml version="1.0" encoding="utf-8"?>
<p:tagLst xmlns:a="http://schemas.openxmlformats.org/drawingml/2006/main" xmlns:r="http://schemas.openxmlformats.org/officeDocument/2006/relationships" xmlns:p="http://schemas.openxmlformats.org/presentationml/2006/main">
  <p:tag name="TIMING" val="|5.6|14.4|8.3|4.6"/>
</p:tagLst>
</file>

<file path=ppt/tags/tag21.xml><?xml version="1.0" encoding="utf-8"?>
<p:tagLst xmlns:a="http://schemas.openxmlformats.org/drawingml/2006/main" xmlns:r="http://schemas.openxmlformats.org/officeDocument/2006/relationships" xmlns:p="http://schemas.openxmlformats.org/presentationml/2006/main">
  <p:tag name="TIMING" val="|8.5"/>
</p:tagLst>
</file>

<file path=ppt/tags/tag22.xml><?xml version="1.0" encoding="utf-8"?>
<p:tagLst xmlns:a="http://schemas.openxmlformats.org/drawingml/2006/main" xmlns:r="http://schemas.openxmlformats.org/officeDocument/2006/relationships" xmlns:p="http://schemas.openxmlformats.org/presentationml/2006/main">
  <p:tag name="TIMING" val="|8.8|2.9|1.7|3.2"/>
</p:tagLst>
</file>

<file path=ppt/tags/tag23.xml><?xml version="1.0" encoding="utf-8"?>
<p:tagLst xmlns:a="http://schemas.openxmlformats.org/drawingml/2006/main" xmlns:r="http://schemas.openxmlformats.org/officeDocument/2006/relationships" xmlns:p="http://schemas.openxmlformats.org/presentationml/2006/main">
  <p:tag name="TIMING" val="|3.9|7.3|2.6|4.2"/>
</p:tagLst>
</file>

<file path=ppt/tags/tag24.xml><?xml version="1.0" encoding="utf-8"?>
<p:tagLst xmlns:a="http://schemas.openxmlformats.org/drawingml/2006/main" xmlns:r="http://schemas.openxmlformats.org/officeDocument/2006/relationships" xmlns:p="http://schemas.openxmlformats.org/presentationml/2006/main">
  <p:tag name="TIMING" val="|4.7"/>
</p:tagLst>
</file>

<file path=ppt/tags/tag25.xml><?xml version="1.0" encoding="utf-8"?>
<p:tagLst xmlns:a="http://schemas.openxmlformats.org/drawingml/2006/main" xmlns:r="http://schemas.openxmlformats.org/officeDocument/2006/relationships" xmlns:p="http://schemas.openxmlformats.org/presentationml/2006/main">
  <p:tag name="TIMING" val="|2.8"/>
</p:tagLst>
</file>

<file path=ppt/tags/tag26.xml><?xml version="1.0" encoding="utf-8"?>
<p:tagLst xmlns:a="http://schemas.openxmlformats.org/drawingml/2006/main" xmlns:r="http://schemas.openxmlformats.org/officeDocument/2006/relationships" xmlns:p="http://schemas.openxmlformats.org/presentationml/2006/main">
  <p:tag name="TIMING" val="|5.9"/>
</p:tagLst>
</file>

<file path=ppt/tags/tag27.xml><?xml version="1.0" encoding="utf-8"?>
<p:tagLst xmlns:a="http://schemas.openxmlformats.org/drawingml/2006/main" xmlns:r="http://schemas.openxmlformats.org/officeDocument/2006/relationships" xmlns:p="http://schemas.openxmlformats.org/presentationml/2006/main">
  <p:tag name="TIMING" val="|2|5"/>
</p:tagLst>
</file>

<file path=ppt/tags/tag28.xml><?xml version="1.0" encoding="utf-8"?>
<p:tagLst xmlns:a="http://schemas.openxmlformats.org/drawingml/2006/main" xmlns:r="http://schemas.openxmlformats.org/officeDocument/2006/relationships" xmlns:p="http://schemas.openxmlformats.org/presentationml/2006/main">
  <p:tag name="TIMING" val="|4.6|2.8|4|5|3.9|3.4"/>
</p:tagLst>
</file>

<file path=ppt/tags/tag29.xml><?xml version="1.0" encoding="utf-8"?>
<p:tagLst xmlns:a="http://schemas.openxmlformats.org/drawingml/2006/main" xmlns:r="http://schemas.openxmlformats.org/officeDocument/2006/relationships" xmlns:p="http://schemas.openxmlformats.org/presentationml/2006/main">
  <p:tag name="TIMING" val="|5.9|10.3"/>
</p:tagLst>
</file>

<file path=ppt/tags/tag3.xml><?xml version="1.0" encoding="utf-8"?>
<p:tagLst xmlns:a="http://schemas.openxmlformats.org/drawingml/2006/main" xmlns:r="http://schemas.openxmlformats.org/officeDocument/2006/relationships" xmlns:p="http://schemas.openxmlformats.org/presentationml/2006/main">
  <p:tag name="TIMING" val="|6.5|4.5|5|7.6|9.8|3.7"/>
</p:tagLst>
</file>

<file path=ppt/tags/tag30.xml><?xml version="1.0" encoding="utf-8"?>
<p:tagLst xmlns:a="http://schemas.openxmlformats.org/drawingml/2006/main" xmlns:r="http://schemas.openxmlformats.org/officeDocument/2006/relationships" xmlns:p="http://schemas.openxmlformats.org/presentationml/2006/main">
  <p:tag name="TIMING" val="|14.5|9.5|1.2|5.4"/>
</p:tagLst>
</file>

<file path=ppt/tags/tag31.xml><?xml version="1.0" encoding="utf-8"?>
<p:tagLst xmlns:a="http://schemas.openxmlformats.org/drawingml/2006/main" xmlns:r="http://schemas.openxmlformats.org/officeDocument/2006/relationships" xmlns:p="http://schemas.openxmlformats.org/presentationml/2006/main">
  <p:tag name="TIMING" val="|20.7|4.2|7.5|1.2|2.2|3.7|5.3"/>
</p:tagLst>
</file>

<file path=ppt/tags/tag32.xml><?xml version="1.0" encoding="utf-8"?>
<p:tagLst xmlns:a="http://schemas.openxmlformats.org/drawingml/2006/main" xmlns:r="http://schemas.openxmlformats.org/officeDocument/2006/relationships" xmlns:p="http://schemas.openxmlformats.org/presentationml/2006/main">
  <p:tag name="TIMING" val="|7.4|2.2|5.7|2.7"/>
</p:tagLst>
</file>

<file path=ppt/tags/tag4.xml><?xml version="1.0" encoding="utf-8"?>
<p:tagLst xmlns:a="http://schemas.openxmlformats.org/drawingml/2006/main" xmlns:r="http://schemas.openxmlformats.org/officeDocument/2006/relationships" xmlns:p="http://schemas.openxmlformats.org/presentationml/2006/main">
  <p:tag name="TIMING" val="|10.5|4|12.2|3.9|5|5.2"/>
</p:tagLst>
</file>

<file path=ppt/tags/tag5.xml><?xml version="1.0" encoding="utf-8"?>
<p:tagLst xmlns:a="http://schemas.openxmlformats.org/drawingml/2006/main" xmlns:r="http://schemas.openxmlformats.org/officeDocument/2006/relationships" xmlns:p="http://schemas.openxmlformats.org/presentationml/2006/main">
  <p:tag name="TIMING" val="|6.9|4.3|2.3|6.5|8.6"/>
</p:tagLst>
</file>

<file path=ppt/tags/tag6.xml><?xml version="1.0" encoding="utf-8"?>
<p:tagLst xmlns:a="http://schemas.openxmlformats.org/drawingml/2006/main" xmlns:r="http://schemas.openxmlformats.org/officeDocument/2006/relationships" xmlns:p="http://schemas.openxmlformats.org/presentationml/2006/main">
  <p:tag name="TIMING" val="|10.3|2.2|2.9"/>
</p:tagLst>
</file>

<file path=ppt/tags/tag7.xml><?xml version="1.0" encoding="utf-8"?>
<p:tagLst xmlns:a="http://schemas.openxmlformats.org/drawingml/2006/main" xmlns:r="http://schemas.openxmlformats.org/officeDocument/2006/relationships" xmlns:p="http://schemas.openxmlformats.org/presentationml/2006/main">
  <p:tag name="TIMING" val="|10.8|7.2|3.8|4.6|4.4|7.7|11.6|5.4|5.1"/>
</p:tagLst>
</file>

<file path=ppt/tags/tag8.xml><?xml version="1.0" encoding="utf-8"?>
<p:tagLst xmlns:a="http://schemas.openxmlformats.org/drawingml/2006/main" xmlns:r="http://schemas.openxmlformats.org/officeDocument/2006/relationships" xmlns:p="http://schemas.openxmlformats.org/presentationml/2006/main">
  <p:tag name="TIMING" val="|14.8"/>
</p:tagLst>
</file>

<file path=ppt/tags/tag9.xml><?xml version="1.0" encoding="utf-8"?>
<p:tagLst xmlns:a="http://schemas.openxmlformats.org/drawingml/2006/main" xmlns:r="http://schemas.openxmlformats.org/officeDocument/2006/relationships" xmlns:p="http://schemas.openxmlformats.org/presentationml/2006/main">
  <p:tag name="TIMING" val="|6.6|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3403</TotalTime>
  <Words>5325</Words>
  <Application>Microsoft Office PowerPoint</Application>
  <PresentationFormat>宽屏</PresentationFormat>
  <Paragraphs>817</Paragraphs>
  <Slides>42</Slides>
  <Notes>41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42</vt:i4>
      </vt:variant>
    </vt:vector>
  </HeadingPairs>
  <TitlesOfParts>
    <vt:vector size="50" baseType="lpstr">
      <vt:lpstr>等线</vt:lpstr>
      <vt:lpstr>等线 Light</vt:lpstr>
      <vt:lpstr>Arial</vt:lpstr>
      <vt:lpstr>Calibri</vt:lpstr>
      <vt:lpstr>Calibri Light</vt:lpstr>
      <vt:lpstr>Cambria Math</vt:lpstr>
      <vt:lpstr>Wingdings</vt:lpstr>
      <vt:lpstr>Office 主题​​</vt:lpstr>
      <vt:lpstr>Verifying Optimizations of Concurrent Programs  in the Promising Semantics</vt:lpstr>
      <vt:lpstr>Optimizations of concurrent prog. are error-prone</vt:lpstr>
      <vt:lpstr>Optimizations of concurrent prog. are error-prone</vt:lpstr>
      <vt:lpstr>Optimizations of concurrent prog. are error-prone</vt:lpstr>
      <vt:lpstr>Optimizations of concurrent prog. are error-prone</vt:lpstr>
      <vt:lpstr>Prior works on verifying opt. of concurrent prog.</vt:lpstr>
      <vt:lpstr>Our work: verifying optimization algorithms  in the promising semantics PS2.1 [Cho, et al. PLDI’21] </vt:lpstr>
      <vt:lpstr>Contributions of Our Work </vt:lpstr>
      <vt:lpstr>Outline of This Talk</vt:lpstr>
      <vt:lpstr>Overview of PS</vt:lpstr>
      <vt:lpstr>Overview of PS</vt:lpstr>
      <vt:lpstr>Overview of PS</vt:lpstr>
      <vt:lpstr>Overview of PS</vt:lpstr>
      <vt:lpstr>Overview of PS</vt:lpstr>
      <vt:lpstr>Overview of PS</vt:lpstr>
      <vt:lpstr>Overview of PS</vt:lpstr>
      <vt:lpstr>Overview of PS</vt:lpstr>
      <vt:lpstr>Overview of PS</vt:lpstr>
      <vt:lpstr>Overview of PS</vt:lpstr>
      <vt:lpstr>Overview of PS</vt:lpstr>
      <vt:lpstr>Overview of PS</vt:lpstr>
      <vt:lpstr>Outline of This Talk</vt:lpstr>
      <vt:lpstr>Compilation Correctness</vt:lpstr>
      <vt:lpstr>Simulation as Proof Technique</vt:lpstr>
      <vt:lpstr>Thread-Local Simulation for Separate Compilation</vt:lpstr>
      <vt:lpstr>Thread-Local Simulation for Separate Compilation</vt:lpstr>
      <vt:lpstr>Thread-Local Simulation for Separate Compilation</vt:lpstr>
      <vt:lpstr>Invariant Parameterized Thread-Local Simulation</vt:lpstr>
      <vt:lpstr>Invariant Parameterized Thread-Local Simulation</vt:lpstr>
      <vt:lpstr>Invariant Parameterized Thread-Local Simulation</vt:lpstr>
      <vt:lpstr>Invariant Parameterized Thread-Local Simulation</vt:lpstr>
      <vt:lpstr>Invariant Parameterized Thread-Local Simulation</vt:lpstr>
      <vt:lpstr>Invariant Parameterized Thread-Local Simulation</vt:lpstr>
      <vt:lpstr>Outline of This Talk</vt:lpstr>
      <vt:lpstr>Non-preemptive Semantics (NP-PS)</vt:lpstr>
      <vt:lpstr>Non-preemptive Semantics (NP-PS)</vt:lpstr>
      <vt:lpstr>Outline of This Talk</vt:lpstr>
      <vt:lpstr>Write-Write Race Freedom</vt:lpstr>
      <vt:lpstr>Allow Read-Write Races</vt:lpstr>
      <vt:lpstr>Conclusion</vt:lpstr>
      <vt:lpstr>Thank you!</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Verifying Optimizations of Concurrent Programs  in the Promising Semantics</dc:title>
  <dc:creator>Junpeng Zha</dc:creator>
  <cp:lastModifiedBy>Junpeng Zha</cp:lastModifiedBy>
  <cp:revision>218</cp:revision>
  <dcterms:created xsi:type="dcterms:W3CDTF">2022-05-29T12:59:34Z</dcterms:created>
  <dcterms:modified xsi:type="dcterms:W3CDTF">2022-06-12T02:56:50Z</dcterms:modified>
</cp:coreProperties>
</file>