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0" r:id="rId5"/>
    <p:sldId id="321" r:id="rId6"/>
    <p:sldId id="324" r:id="rId7"/>
    <p:sldId id="325" r:id="rId8"/>
    <p:sldId id="326" r:id="rId9"/>
    <p:sldId id="327" r:id="rId10"/>
    <p:sldId id="331" r:id="rId11"/>
    <p:sldId id="328" r:id="rId12"/>
    <p:sldId id="330" r:id="rId13"/>
    <p:sldId id="332" r:id="rId14"/>
    <p:sldId id="322" r:id="rId15"/>
  </p:sldIdLst>
  <p:sldSz cx="9144000" cy="5143500" type="screen16x9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23232"/>
    <a:srgbClr val="332B29"/>
    <a:srgbClr val="D33035"/>
    <a:srgbClr val="676C6E"/>
    <a:srgbClr val="E7E7E9"/>
    <a:srgbClr val="324856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5765" autoAdjust="0"/>
  </p:normalViewPr>
  <p:slideViewPr>
    <p:cSldViewPr>
      <p:cViewPr varScale="1">
        <p:scale>
          <a:sx n="83" d="100"/>
          <a:sy n="83" d="100"/>
        </p:scale>
        <p:origin x="140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72214730-684E-4876-A7D7-7F94463BA51C}" type="datetimeFigureOut">
              <a:rPr lang="en-US"/>
              <a:pPr>
                <a:defRPr/>
              </a:pPr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C0B043D-485E-4EC4-B659-B03F292CA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AB148B-D903-4775-80C2-9D42542BAD49}" type="datetimeFigureOut">
              <a:rPr lang="en-US"/>
              <a:pPr>
                <a:defRPr/>
              </a:pPr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18C97F8-DF72-4C69-82E6-C6F927A23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Choose</a:t>
            </a:r>
            <a:r>
              <a:rPr lang="fr-BE" dirty="0"/>
              <a:t> a </a:t>
            </a:r>
            <a:r>
              <a:rPr lang="fr-BE" dirty="0" err="1"/>
              <a:t>name</a:t>
            </a:r>
            <a:r>
              <a:rPr lang="fr-BE" dirty="0"/>
              <a:t> for </a:t>
            </a:r>
            <a:r>
              <a:rPr lang="fr-BE" dirty="0" err="1"/>
              <a:t>your</a:t>
            </a:r>
            <a:r>
              <a:rPr lang="fr-BE" dirty="0"/>
              <a:t> </a:t>
            </a:r>
            <a:r>
              <a:rPr lang="fr-BE" dirty="0" err="1"/>
              <a:t>company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97F8-DF72-4C69-82E6-C6F927A2313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68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House of user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97F8-DF72-4C69-82E6-C6F927A2313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9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97F8-DF72-4C69-82E6-C6F927A2313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97F8-DF72-4C69-82E6-C6F927A231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1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97F8-DF72-4C69-82E6-C6F927A231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97F8-DF72-4C69-82E6-C6F927A231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97F8-DF72-4C69-82E6-C6F927A231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97F8-DF72-4C69-82E6-C6F927A231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97F8-DF72-4C69-82E6-C6F927A231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House of user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97F8-DF72-4C69-82E6-C6F927A231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0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C97F8-DF72-4C69-82E6-C6F927A2313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6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EB8C6-ADE0-43A7-8B86-85F3D8129040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E3F4-BF85-44F6-81C4-0C9BD8A7BD8C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673520247"/>
      </p:ext>
    </p:extLst>
  </p:cSld>
  <p:clrMapOvr>
    <a:masterClrMapping/>
  </p:clrMapOvr>
  <p:transition spd="med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74B8-DB55-49AD-8AD9-6AF58ACEB444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5F87-D292-4696-BDE6-3ABCBC7875F6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26730009"/>
      </p:ext>
    </p:extLst>
  </p:cSld>
  <p:clrMapOvr>
    <a:masterClrMapping/>
  </p:clrMapOvr>
  <p:transition spd="med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D3DD1-8F25-446E-806C-B7F7DD6CFAF9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FC922-C639-46F2-A1D2-31701844EDAC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050394516"/>
      </p:ext>
    </p:extLst>
  </p:cSld>
  <p:clrMapOvr>
    <a:masterClrMapping/>
  </p:clrMapOvr>
  <p:transition spd="med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9316E-4B04-414B-B97C-B717BEBA3C53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55C4-FBEB-4130-A6AD-9727A87C7027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233717848"/>
      </p:ext>
    </p:extLst>
  </p:cSld>
  <p:clrMapOvr>
    <a:masterClrMapping/>
  </p:clrMapOvr>
  <p:transition spd="med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069CF-B774-46EF-B724-46A8E66DEFE6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AA381-E16B-41AE-927E-1B56910E4A3B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198599574"/>
      </p:ext>
    </p:extLst>
  </p:cSld>
  <p:clrMapOvr>
    <a:masterClrMapping/>
  </p:clrMapOvr>
  <p:transition spd="med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L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94C0-1C37-4571-AE93-B0CB55384857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80DD6-8DDD-4A01-BE9B-412127F1FC4D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95542033"/>
      </p:ext>
    </p:extLst>
  </p:cSld>
  <p:clrMapOvr>
    <a:masterClrMapping/>
  </p:clrMapOvr>
  <p:transition spd="med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L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0CC9-65B1-40A2-8151-4DEA110B48B4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0A8F0-7D89-4595-B5C3-C9D211D33BD5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930030671"/>
      </p:ext>
    </p:extLst>
  </p:cSld>
  <p:clrMapOvr>
    <a:masterClrMapping/>
  </p:clrMapOvr>
  <p:transition spd="med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L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658C4-FC10-4F8C-A0F0-C62472D36B28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A66D3-3B53-4510-9333-CFE01A199C07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75251885"/>
      </p:ext>
    </p:extLst>
  </p:cSld>
  <p:clrMapOvr>
    <a:masterClrMapping/>
  </p:clrMapOvr>
  <p:transition spd="med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BC10E-9AAA-4E32-8AF4-39710D27E5A2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DCF87-AD92-458C-81BE-1690F903F2BF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268645893"/>
      </p:ext>
    </p:extLst>
  </p:cSld>
  <p:clrMapOvr>
    <a:masterClrMapping/>
  </p:clrMapOvr>
  <p:transition spd="med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5E786-ED13-4D97-9888-3399E878FCD8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47078-E2D1-46AA-8527-BA5E72D4BD54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396437117"/>
      </p:ext>
    </p:extLst>
  </p:cSld>
  <p:clrMapOvr>
    <a:masterClrMapping/>
  </p:clrMapOvr>
  <p:transition spd="med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L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4E93-8103-458A-98FE-0F14477F8BB8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5A8E-7CDB-46A5-A983-0DB7FFC1AEBA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934092319"/>
      </p:ext>
    </p:extLst>
  </p:cSld>
  <p:clrMapOvr>
    <a:masterClrMapping/>
  </p:clrMapOvr>
  <p:transition spd="med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fr-L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fr-L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835EE8-0D44-41CE-94CA-D62AC776CB1E}" type="datetimeFigureOut">
              <a:rPr lang="fr-LU"/>
              <a:pPr>
                <a:defRPr/>
              </a:pPr>
              <a:t>19/07/2017</a:t>
            </a:fld>
            <a:endParaRPr lang="fr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A9632B-E729-4657-B65D-3C8AD71A8C5B}" type="slidenum">
              <a:rPr lang="fr-LU"/>
              <a:pPr>
                <a:defRPr/>
              </a:pPr>
              <a:t>‹#›</a:t>
            </a:fld>
            <a:endParaRPr lang="fr-L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975" y="82212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C23232"/>
                </a:solidFill>
                <a:latin typeface="Cabin Sketch" panose="020B0503050202020004" pitchFamily="34" charset="0"/>
              </a:rPr>
              <a:t>My Customer Journey from Mars</a:t>
            </a:r>
          </a:p>
        </p:txBody>
      </p:sp>
      <p:pic>
        <p:nvPicPr>
          <p:cNvPr id="10" name="Picture 2" descr="Résultat de recherche d'images pour &quot;mars ic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71550"/>
            <a:ext cx="1240077" cy="12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ésultat de recherche d'images pour &quot;earth ic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73" y="809074"/>
            <a:ext cx="1499682" cy="149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91680" y="2425581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32B29"/>
                </a:solidFill>
                <a:latin typeface="Cabin Sketch" panose="020B0503050202020004" pitchFamily="34" charset="0"/>
              </a:rPr>
              <a:t>Top of the range Travel agency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32B29"/>
                </a:solidFill>
                <a:latin typeface="Cabin Sketch" panose="020B0503050202020004" pitchFamily="34" charset="0"/>
              </a:rPr>
              <a:t>Specialized in "To Earth travel"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32B29"/>
                </a:solidFill>
                <a:latin typeface="Cabin Sketch" panose="020B0503050202020004" pitchFamily="34" charset="0"/>
              </a:rPr>
              <a:t>Australia is the most profitable for us</a:t>
            </a:r>
          </a:p>
        </p:txBody>
      </p:sp>
      <p:pic>
        <p:nvPicPr>
          <p:cNvPr id="4098" name="Picture 2" descr="Résultat de recherche d'images pour &quot;spaceship icon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811">
            <a:off x="2605336" y="1020697"/>
            <a:ext cx="537295" cy="5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ésultat de recherche d'images pour &quot;australia icon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6" y="2530075"/>
            <a:ext cx="1140824" cy="11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ésultat de recherche d'images pour &quot;gold icon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74596"/>
            <a:ext cx="818282" cy="90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522234"/>
      </p:ext>
    </p:extLst>
  </p:cSld>
  <p:clrMapOvr>
    <a:masterClrMapping/>
  </p:clrMapOvr>
  <p:transition spd="med"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2976" y="82213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C23232"/>
                </a:solidFill>
                <a:latin typeface="Cabin Sketch" panose="020B0503050202020004" pitchFamily="34" charset="0"/>
              </a:rPr>
              <a:t>User stories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3150" y="678149"/>
            <a:ext cx="6992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Cabin Sketch" panose="020B0503050202020004" pitchFamily="34" charset="0"/>
              </a:rPr>
              <a:t>Create user stories related to the user tasks</a:t>
            </a:r>
            <a:endParaRPr lang="fr-BE" sz="2800" i="1" dirty="0">
              <a:latin typeface="Cabin Sketch" panose="020B05030502020200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1265" y="1230347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23232"/>
                </a:solidFill>
                <a:latin typeface="Cabin Sketch" panose="020B0503050202020004" pitchFamily="34" charset="0"/>
              </a:rPr>
              <a:t>I.N.V.E.S.T</a:t>
            </a:r>
            <a:endParaRPr lang="fr-BE" dirty="0">
              <a:solidFill>
                <a:srgbClr val="C23232"/>
              </a:solidFill>
              <a:latin typeface="Cabin Sketch" panose="020B05030502020200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0107" y="137480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23232"/>
                </a:solidFill>
                <a:latin typeface="Cabin Sketch" panose="020B0503050202020004" pitchFamily="34" charset="0"/>
              </a:rPr>
              <a:t>3 C</a:t>
            </a:r>
            <a:endParaRPr lang="fr-BE" dirty="0">
              <a:solidFill>
                <a:srgbClr val="C23232"/>
              </a:solidFill>
              <a:latin typeface="Cabin Sketch" panose="020B05030502020200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21603" y="1755233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23232"/>
                </a:solidFill>
                <a:latin typeface="Cabin Sketch" panose="020B0503050202020004" pitchFamily="34" charset="0"/>
              </a:rPr>
              <a:t>Acceptance criteria</a:t>
            </a:r>
            <a:endParaRPr lang="fr-BE" dirty="0">
              <a:solidFill>
                <a:srgbClr val="C23232"/>
              </a:solidFill>
              <a:latin typeface="Cabin Sketch" panose="020B05030502020200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0621" y="1209072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C23232"/>
                </a:solidFill>
                <a:latin typeface="Cabin Sketch" panose="020B0503050202020004" pitchFamily="34" charset="0"/>
              </a:rPr>
              <a:t>Mockup</a:t>
            </a:r>
            <a:endParaRPr lang="fr-BE" dirty="0">
              <a:latin typeface="Cabin Sketch" panose="020B0503050202020004" pitchFamily="34" charset="0"/>
            </a:endParaRPr>
          </a:p>
        </p:txBody>
      </p:sp>
      <p:pic>
        <p:nvPicPr>
          <p:cNvPr id="11" name="Picture 4" descr="Résultat de recherche d'images pour &quot;mockup examp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2" y="2403370"/>
            <a:ext cx="3114674" cy="19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ésultat de recherche d'images pour &quot;mockup exampl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511" y="2779835"/>
            <a:ext cx="1525433" cy="12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004048" y="1653546"/>
            <a:ext cx="37144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i="1" dirty="0">
                <a:latin typeface="Cabin Sketch" panose="020B0503050202020004" pitchFamily="34" charset="0"/>
              </a:rPr>
              <a:t>In your Definition of Ready you specified :</a:t>
            </a:r>
          </a:p>
          <a:p>
            <a:r>
              <a:rPr lang="en-US" sz="1500" i="1" dirty="0">
                <a:latin typeface="Cabin Sketch" panose="020B0503050202020004" pitchFamily="34" charset="0"/>
              </a:rPr>
              <a:t>User story must contain a Mockup</a:t>
            </a:r>
            <a:endParaRPr lang="fr-BE" sz="1500" i="1" dirty="0">
              <a:latin typeface="Cabin Sketch" panose="020B0503050202020004" pitchFamily="34" charset="0"/>
            </a:endParaRPr>
          </a:p>
        </p:txBody>
      </p:sp>
      <p:pic>
        <p:nvPicPr>
          <p:cNvPr id="2050" name="Picture 2" descr="Résultat de recherche d'images pour &quot;user story as a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5" y="2405482"/>
            <a:ext cx="2979868" cy="199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69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975" y="82212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C23232"/>
                </a:solidFill>
                <a:latin typeface="Cabin Sketch" panose="020B0503050202020004" pitchFamily="34" charset="0"/>
              </a:rPr>
              <a:t>Make the </a:t>
            </a:r>
            <a:r>
              <a:rPr lang="en-US" altLang="en-US" sz="3200" b="1" dirty="0" err="1">
                <a:solidFill>
                  <a:srgbClr val="C23232"/>
                </a:solidFill>
                <a:latin typeface="Cabin Sketch" panose="020B0503050202020004" pitchFamily="34" charset="0"/>
              </a:rPr>
              <a:t>martians</a:t>
            </a:r>
            <a:r>
              <a:rPr lang="en-US" altLang="en-US" sz="3200" b="1" dirty="0">
                <a:solidFill>
                  <a:srgbClr val="C23232"/>
                </a:solidFill>
                <a:latin typeface="Cabin Sketch" panose="020B0503050202020004" pitchFamily="34" charset="0"/>
              </a:rPr>
              <a:t> dream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29" y="976069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dirty="0">
                <a:latin typeface="Cabin Sketch" panose="020B05030502020200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Pitch </a:t>
            </a:r>
            <a:r>
              <a:rPr lang="fr-BE" sz="2800" dirty="0" err="1">
                <a:latin typeface="Cabin Sketch" panose="020B05030502020200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</a:t>
            </a:r>
            <a:r>
              <a:rPr lang="fr-BE" sz="2800" dirty="0">
                <a:latin typeface="Cabin Sketch" panose="020B05030502020200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service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51920" y="976069"/>
            <a:ext cx="172819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67537"/>
      </p:ext>
    </p:extLst>
  </p:cSld>
  <p:clrMapOvr>
    <a:masterClrMapping/>
  </p:clrMapOvr>
  <p:transition spd="med"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2975" y="8221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C23232"/>
                </a:solidFill>
                <a:latin typeface="Cabin Sketch" panose="020B0503050202020004" pitchFamily="34" charset="0"/>
              </a:rPr>
              <a:t>What is a Customer Journey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696" y="1059582"/>
            <a:ext cx="4189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bin Sketch" panose="020B0503050202020004" pitchFamily="34" charset="0"/>
              </a:rPr>
              <a:t>It is a succession of :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C23232"/>
                </a:solidFill>
                <a:latin typeface="Cabin Sketch" panose="020B0503050202020004" pitchFamily="34" charset="0"/>
              </a:rPr>
              <a:t>Interactions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C23232"/>
                </a:solidFill>
                <a:latin typeface="Cabin Sketch" panose="020B0503050202020004" pitchFamily="34" charset="0"/>
              </a:rPr>
              <a:t>Feeling</a:t>
            </a:r>
            <a:r>
              <a:rPr lang="en-US" sz="2800" dirty="0">
                <a:latin typeface="Cabin Sketch" panose="020B05030502020200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C23232"/>
                </a:solidFill>
                <a:latin typeface="Cabin Sketch" panose="020B0503050202020004" pitchFamily="34" charset="0"/>
              </a:rPr>
              <a:t>Thoughts</a:t>
            </a:r>
            <a:endParaRPr lang="fr-BE" sz="2800" dirty="0">
              <a:latin typeface="Cabin Sketch" panose="020B05030502020200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5035" y="3003798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bin Sketch" panose="020B0503050202020004" pitchFamily="34" charset="0"/>
              </a:rPr>
              <a:t>a customer has when he/she interacts with a company across a series of channels in a predefined scope.</a:t>
            </a:r>
            <a:endParaRPr lang="fr-BE" sz="2800" dirty="0">
              <a:latin typeface="Cabin Sketch" panose="020B0503050202020004" pitchFamily="34" charset="0"/>
            </a:endParaRPr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08" b="-12999"/>
          <a:stretch/>
        </p:blipFill>
        <p:spPr>
          <a:xfrm>
            <a:off x="611560" y="-30591"/>
            <a:ext cx="580283" cy="58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33349"/>
      </p:ext>
    </p:extLst>
  </p:cSld>
  <p:clrMapOvr>
    <a:masterClrMapping/>
  </p:clrMapOvr>
  <p:transition spd="med"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73" y="0"/>
            <a:ext cx="73532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95522"/>
      </p:ext>
    </p:extLst>
  </p:cSld>
  <p:clrMapOvr>
    <a:masterClrMapping/>
  </p:clrMapOvr>
  <p:transition spd="med"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2975" y="8221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C23232"/>
                </a:solidFill>
                <a:latin typeface="Cabin Sketch" panose="020B0503050202020004" pitchFamily="34" charset="0"/>
              </a:rPr>
              <a:t>Create a persona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690837"/>
            <a:ext cx="1728192" cy="34563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40252" y="1085986"/>
            <a:ext cx="6308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bin Sketch" panose="020B0503050202020004" pitchFamily="34" charset="0"/>
              </a:rPr>
              <a:t>Martian</a:t>
            </a:r>
          </a:p>
          <a:p>
            <a:pPr marL="800100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bin Sketch" panose="020B0503050202020004" pitchFamily="34" charset="0"/>
              </a:rPr>
              <a:t>30K years old on earth = 20 years old on mars</a:t>
            </a:r>
          </a:p>
        </p:txBody>
      </p:sp>
      <p:pic>
        <p:nvPicPr>
          <p:cNvPr id="1026" name="Picture 2" descr="Image result for persona">
            <a:extLst>
              <a:ext uri="{FF2B5EF4-FFF2-40B4-BE49-F238E27FC236}">
                <a16:creationId xmlns:a16="http://schemas.microsoft.com/office/drawing/2014/main" id="{EE950E22-A8DD-4A9B-8590-3F7617D42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15968"/>
            <a:ext cx="3384376" cy="228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639663"/>
      </p:ext>
    </p:extLst>
  </p:cSld>
  <p:clrMapOvr>
    <a:masterClrMapping/>
  </p:clrMapOvr>
  <p:transition spd="med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2975" y="8221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C23232"/>
                </a:solidFill>
                <a:latin typeface="Cabin Sketch" panose="020B0503050202020004" pitchFamily="34" charset="0"/>
              </a:rPr>
              <a:t>Create an elevator pitch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152248" y="990058"/>
            <a:ext cx="5688632" cy="2160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Cabin Sketch" panose="020B0503050202020004" pitchFamily="34" charset="0"/>
              </a:rPr>
              <a:t>For</a:t>
            </a:r>
            <a:r>
              <a:rPr lang="en-US" sz="2000" dirty="0">
                <a:latin typeface="Cabin Sketch" panose="020B0503050202020004" pitchFamily="34" charset="0"/>
              </a:rPr>
              <a:t> </a:t>
            </a:r>
            <a:r>
              <a:rPr lang="en-US" sz="2000" i="1" dirty="0">
                <a:latin typeface="Cabin Sketch" panose="020B0503050202020004" pitchFamily="34" charset="0"/>
              </a:rPr>
              <a:t>(Target customer),</a:t>
            </a:r>
            <a:r>
              <a:rPr lang="en-US" sz="2000" dirty="0">
                <a:latin typeface="Cabin Sketch" panose="020B05030502020200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abin Sketch" panose="020B0503050202020004" pitchFamily="34" charset="0"/>
              </a:rPr>
              <a:t>that</a:t>
            </a:r>
            <a:r>
              <a:rPr lang="en-US" sz="2000" dirty="0">
                <a:latin typeface="Cabin Sketch" panose="020B0503050202020004" pitchFamily="34" charset="0"/>
              </a:rPr>
              <a:t> </a:t>
            </a:r>
            <a:r>
              <a:rPr lang="en-US" sz="2000" i="1" dirty="0">
                <a:latin typeface="Cabin Sketch" panose="020B0503050202020004" pitchFamily="34" charset="0"/>
              </a:rPr>
              <a:t>(Problem description),</a:t>
            </a:r>
          </a:p>
          <a:p>
            <a:pPr marL="0" indent="0">
              <a:buNone/>
            </a:pPr>
            <a:r>
              <a:rPr lang="en-US" sz="2000" b="1" dirty="0">
                <a:latin typeface="Cabin Sketch" panose="020B0503050202020004" pitchFamily="34" charset="0"/>
              </a:rPr>
              <a:t>our product </a:t>
            </a:r>
            <a:r>
              <a:rPr lang="en-US" sz="2000" i="1" dirty="0">
                <a:latin typeface="Cabin Sketch" panose="020B0503050202020004" pitchFamily="34" charset="0"/>
              </a:rPr>
              <a:t>(Product name), </a:t>
            </a:r>
          </a:p>
          <a:p>
            <a:pPr marL="0" indent="0">
              <a:buNone/>
            </a:pPr>
            <a:r>
              <a:rPr lang="en-US" sz="2000" b="1" dirty="0">
                <a:latin typeface="Cabin Sketch" panose="020B0503050202020004" pitchFamily="34" charset="0"/>
              </a:rPr>
              <a:t>offers</a:t>
            </a:r>
            <a:r>
              <a:rPr lang="en-US" sz="2000" dirty="0">
                <a:latin typeface="Cabin Sketch" panose="020B0503050202020004" pitchFamily="34" charset="0"/>
              </a:rPr>
              <a:t> </a:t>
            </a:r>
            <a:r>
              <a:rPr lang="en-US" sz="2000" i="1" dirty="0">
                <a:latin typeface="Cabin Sketch" panose="020B0503050202020004" pitchFamily="34" charset="0"/>
              </a:rPr>
              <a:t>(Main functionalities),</a:t>
            </a:r>
          </a:p>
          <a:p>
            <a:pPr marL="0" indent="0">
              <a:buNone/>
            </a:pPr>
            <a:r>
              <a:rPr lang="en-US" sz="2000" b="1" dirty="0">
                <a:latin typeface="Cabin Sketch" panose="020B0503050202020004" pitchFamily="34" charset="0"/>
              </a:rPr>
              <a:t>unlike </a:t>
            </a:r>
            <a:r>
              <a:rPr lang="en-US" sz="2000" i="1" dirty="0">
                <a:latin typeface="Cabin Sketch" panose="020B0503050202020004" pitchFamily="34" charset="0"/>
              </a:rPr>
              <a:t>(Alternative solutions),</a:t>
            </a:r>
          </a:p>
          <a:p>
            <a:pPr marL="0" indent="0">
              <a:buNone/>
            </a:pPr>
            <a:r>
              <a:rPr lang="en-US" sz="2000" b="1" dirty="0">
                <a:latin typeface="Cabin Sketch" panose="020B0503050202020004" pitchFamily="34" charset="0"/>
              </a:rPr>
              <a:t>our product </a:t>
            </a:r>
            <a:r>
              <a:rPr lang="en-US" sz="2000" i="1" dirty="0">
                <a:latin typeface="Cabin Sketch" panose="020B0503050202020004" pitchFamily="34" charset="0"/>
              </a:rPr>
              <a:t>(How it solves need better than alternatives)</a:t>
            </a:r>
            <a:r>
              <a:rPr lang="en-US" sz="2000" dirty="0">
                <a:latin typeface="Cabin Sketch" panose="020B0503050202020004" pitchFamily="34" charset="0"/>
              </a:rPr>
              <a:t>.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978636"/>
            <a:ext cx="1008112" cy="19442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1560" y="3631409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23232"/>
                </a:solidFill>
                <a:latin typeface="Cabin Sketch" panose="020B0503050202020004" pitchFamily="34" charset="0"/>
              </a:rPr>
              <a:t>Make him want to come to Earth (Earth vs Mars)</a:t>
            </a:r>
            <a:endParaRPr lang="fr-BE" sz="2400" dirty="0">
              <a:solidFill>
                <a:srgbClr val="C23232"/>
              </a:solidFill>
              <a:latin typeface="Cabin Sketch" panose="020B0503050202020004" pitchFamily="34" charset="0"/>
            </a:endParaRPr>
          </a:p>
        </p:txBody>
      </p:sp>
      <p:pic>
        <p:nvPicPr>
          <p:cNvPr id="8" name="Picture 4" descr="Résultat de recherche d'images pour &quot;australia ic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291829"/>
            <a:ext cx="1140824" cy="11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ésultat de recherche d'images pour &quot;elevator pitch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2040"/>
            <a:ext cx="1289383" cy="73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61330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2975" y="8221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C23232"/>
                </a:solidFill>
                <a:latin typeface="Cabin Sketch" panose="020B0503050202020004" pitchFamily="34" charset="0"/>
              </a:rPr>
              <a:t>Stages </a:t>
            </a:r>
            <a:r>
              <a:rPr lang="en-US" altLang="en-US" sz="3600" b="1">
                <a:solidFill>
                  <a:srgbClr val="C23232"/>
                </a:solidFill>
                <a:latin typeface="Cabin Sketch" panose="020B0503050202020004" pitchFamily="34" charset="0"/>
              </a:rPr>
              <a:t>/ Activities</a:t>
            </a:r>
            <a:endParaRPr lang="en-US" altLang="en-US" sz="3600" b="1" dirty="0">
              <a:solidFill>
                <a:srgbClr val="C23232"/>
              </a:solidFill>
              <a:latin typeface="Cabin Sketch" panose="020B05030502020200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5367" y="1217795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Cabin Sketch" panose="020B0503050202020004" pitchFamily="34" charset="0"/>
              </a:rPr>
              <a:t>Imagine the big steps / STAGES of his travel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037" b="38800"/>
          <a:stretch/>
        </p:blipFill>
        <p:spPr>
          <a:xfrm>
            <a:off x="1907704" y="2355726"/>
            <a:ext cx="5008794" cy="2166648"/>
          </a:xfrm>
          <a:prstGeom prst="rect">
            <a:avLst/>
          </a:prstGeom>
        </p:spPr>
      </p:pic>
      <p:pic>
        <p:nvPicPr>
          <p:cNvPr id="12" name="Picture 2" descr="Résultat de recherche d'images pour &quot;spaceship ic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811">
            <a:off x="800997" y="146003"/>
            <a:ext cx="816181" cy="8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06789"/>
      </p:ext>
    </p:extLst>
  </p:cSld>
  <p:clrMapOvr>
    <a:masterClrMapping/>
  </p:clrMapOvr>
  <p:transition spd="med"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2975" y="8221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C23232"/>
                </a:solidFill>
                <a:latin typeface="Cabin Sketch" panose="020B0503050202020004" pitchFamily="34" charset="0"/>
              </a:rPr>
              <a:t>Channels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8603" y="1229391"/>
            <a:ext cx="6721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Cabin Sketch" panose="020B0503050202020004" pitchFamily="34" charset="0"/>
              </a:rPr>
              <a:t>Which channels are used for each stages ?</a:t>
            </a:r>
            <a:endParaRPr lang="fr-BE" sz="2800" i="1" dirty="0">
              <a:latin typeface="Cabin Sketch" panose="020B0503050202020004" pitchFamily="34" charset="0"/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037" b="38800"/>
          <a:stretch/>
        </p:blipFill>
        <p:spPr>
          <a:xfrm>
            <a:off x="1907704" y="2355726"/>
            <a:ext cx="5008794" cy="2166648"/>
          </a:xfrm>
          <a:prstGeom prst="rect">
            <a:avLst/>
          </a:prstGeom>
        </p:spPr>
      </p:pic>
      <p:pic>
        <p:nvPicPr>
          <p:cNvPr id="12" name="Picture 2" descr="Résultat de recherche d'images pour &quot;spaceship ic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811">
            <a:off x="800997" y="146003"/>
            <a:ext cx="816181" cy="8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472737"/>
      </p:ext>
    </p:extLst>
  </p:cSld>
  <p:clrMapOvr>
    <a:masterClrMapping/>
  </p:clrMapOvr>
  <p:transition spd="med"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2975" y="8221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C23232"/>
                </a:solidFill>
                <a:latin typeface="Cabin Sketch" panose="020B0503050202020004" pitchFamily="34" charset="0"/>
              </a:rPr>
              <a:t>User tasks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96374" y="1073113"/>
            <a:ext cx="6365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Cabin Sketch" panose="020B0503050202020004" pitchFamily="34" charset="0"/>
              </a:rPr>
              <a:t>What are the user tasks for each stage ?</a:t>
            </a:r>
            <a:endParaRPr lang="fr-BE" sz="2800" i="1" dirty="0">
              <a:latin typeface="Cabin Sketch" panose="020B0503050202020004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61200" r="57" b="29000"/>
          <a:stretch/>
        </p:blipFill>
        <p:spPr>
          <a:xfrm>
            <a:off x="906889" y="2079575"/>
            <a:ext cx="7344816" cy="504056"/>
          </a:xfrm>
          <a:prstGeom prst="rect">
            <a:avLst/>
          </a:prstGeom>
        </p:spPr>
      </p:pic>
      <p:pic>
        <p:nvPicPr>
          <p:cNvPr id="15" name="Picture 2" descr="Résultat de recherche d'images pour &quot;task ic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05" y="3066873"/>
            <a:ext cx="1029184" cy="10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59242"/>
      </p:ext>
    </p:extLst>
  </p:cSld>
  <p:clrMapOvr>
    <a:masterClrMapping/>
  </p:clrMapOvr>
  <p:transition spd="med"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2975" y="8221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C23232"/>
                </a:solidFill>
                <a:latin typeface="Cabin Sketch" panose="020B0503050202020004" pitchFamily="34" charset="0"/>
              </a:rPr>
              <a:t>M.V.P </a:t>
            </a:r>
            <a:r>
              <a:rPr lang="en-US" altLang="en-US" sz="2000" b="1" dirty="0">
                <a:solidFill>
                  <a:srgbClr val="C23232"/>
                </a:solidFill>
                <a:latin typeface="Cabin Sketch" panose="020B0503050202020004" pitchFamily="34" charset="0"/>
              </a:rPr>
              <a:t>Minimum Viable Product</a:t>
            </a:r>
            <a:endParaRPr lang="en-US" altLang="en-US" sz="3600" b="1" dirty="0">
              <a:solidFill>
                <a:srgbClr val="C23232"/>
              </a:solidFill>
              <a:latin typeface="Cabin Sketch" panose="020B05030502020200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976" y="913477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latin typeface="Cabin Sketch" panose="020B0503050202020004" pitchFamily="34" charset="0"/>
              </a:rPr>
              <a:t>Martians can stay only </a:t>
            </a:r>
            <a:r>
              <a:rPr lang="en-US" sz="2800" i="1" dirty="0">
                <a:solidFill>
                  <a:srgbClr val="C23232"/>
                </a:solidFill>
                <a:latin typeface="Cabin Sketch" panose="020B0503050202020004" pitchFamily="34" charset="0"/>
              </a:rPr>
              <a:t>10 days </a:t>
            </a:r>
            <a:r>
              <a:rPr lang="en-US" sz="2800" i="1" dirty="0">
                <a:latin typeface="Cabin Sketch" panose="020B0503050202020004" pitchFamily="34" charset="0"/>
              </a:rPr>
              <a:t>on earth</a:t>
            </a:r>
          </a:p>
          <a:p>
            <a:pPr algn="ctr"/>
            <a:r>
              <a:rPr lang="en-US" sz="2800" i="1" dirty="0">
                <a:latin typeface="Cabin Sketch" panose="020B0503050202020004" pitchFamily="34" charset="0"/>
              </a:rPr>
              <a:t>Otherwise they </a:t>
            </a:r>
            <a:r>
              <a:rPr lang="en-US" sz="2800" i="1" dirty="0">
                <a:solidFill>
                  <a:srgbClr val="C23232"/>
                </a:solidFill>
                <a:latin typeface="Cabin Sketch" panose="020B0503050202020004" pitchFamily="34" charset="0"/>
              </a:rPr>
              <a:t>die</a:t>
            </a:r>
            <a:r>
              <a:rPr lang="en-US" sz="2800" i="1" dirty="0">
                <a:latin typeface="Cabin Sketch" panose="020B0503050202020004" pitchFamily="34" charset="0"/>
              </a:rPr>
              <a:t>.</a:t>
            </a:r>
            <a:endParaRPr lang="fr-BE" sz="2800" i="1" dirty="0">
              <a:latin typeface="Cabin Sketch" panose="020B0503050202020004" pitchFamily="34" charset="0"/>
            </a:endParaRPr>
          </a:p>
        </p:txBody>
      </p:sp>
      <p:pic>
        <p:nvPicPr>
          <p:cNvPr id="11266" name="Picture 2" descr="Résultat de recherche d'images pour &quot;MVP produc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845" y="1779662"/>
            <a:ext cx="5489227" cy="314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363506"/>
      </p:ext>
    </p:extLst>
  </p:cSld>
  <p:clrMapOvr>
    <a:masterClrMapping/>
  </p:clrMapOvr>
  <p:transition spd="med" advClick="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ploye xmlns="d0839297-3c7f-4291-943e-92282c99647b">
      <UserInfo xmlns="d0839297-3c7f-4291-943e-92282c99647b">
        <DisplayName xmlns="d0839297-3c7f-4291-943e-92282c99647b"/>
        <AccountId xmlns="d0839297-3c7f-4291-943e-92282c99647b" xsi:nil="true"/>
        <AccountType xmlns="d0839297-3c7f-4291-943e-92282c99647b"/>
      </UserInfo>
    </Employ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53DC606028784A8759EE7A5209B6F1" ma:contentTypeVersion="4" ma:contentTypeDescription="Create a new document." ma:contentTypeScope="" ma:versionID="c9a17c5ad0e6ea3f2e20eac695c08573">
  <xsd:schema xmlns:xsd="http://www.w3.org/2001/XMLSchema" xmlns:xs="http://www.w3.org/2001/XMLSchema" xmlns:p="http://schemas.microsoft.com/office/2006/metadata/properties" xmlns:ns2="d0839297-3c7f-4291-943e-92282c99647b" xmlns:ns3="d7224a56-0162-4ea6-b43b-caae535665d4" targetNamespace="http://schemas.microsoft.com/office/2006/metadata/properties" ma:root="true" ma:fieldsID="352d13b7c97c414ce27a998880f46c45" ns2:_="" ns3:_="">
    <xsd:import namespace="d0839297-3c7f-4291-943e-92282c99647b"/>
    <xsd:import namespace="d7224a56-0162-4ea6-b43b-caae535665d4"/>
    <xsd:element name="properties">
      <xsd:complexType>
        <xsd:sequence>
          <xsd:element name="documentManagement">
            <xsd:complexType>
              <xsd:all>
                <xsd:element ref="ns2:Employ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39297-3c7f-4291-943e-92282c99647b" elementFormDefault="qualified">
    <xsd:import namespace="http://schemas.microsoft.com/office/2006/documentManagement/types"/>
    <xsd:import namespace="http://schemas.microsoft.com/office/infopath/2007/PartnerControls"/>
    <xsd:element name="Employe" ma:index="8" nillable="true" ma:displayName="Employee" ma:list="UserInfo" ma:SharePointGroup="0" ma:internalName="Employe" ma:showField="PictureOnly_Size_48px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224a56-0162-4ea6-b43b-caae53566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DF6C3-26CD-4817-8CEB-9DF646525C54}">
  <ds:schemaRefs>
    <ds:schemaRef ds:uri="http://purl.org/dc/terms/"/>
    <ds:schemaRef ds:uri="d0839297-3c7f-4291-943e-92282c9964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d7224a56-0162-4ea6-b43b-caae535665d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43E8FD-CD35-4826-B030-172CE61FC6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39297-3c7f-4291-943e-92282c99647b"/>
    <ds:schemaRef ds:uri="d7224a56-0162-4ea6-b43b-caae535665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6C77ED-ADBD-40CF-ADF0-19BF94926D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252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Cabin Sketch</vt:lpstr>
      <vt:lpstr>Calibri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Agile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yoan.thirion@gmail.com</dc:creator>
  <cp:lastModifiedBy>Yoan Thirion</cp:lastModifiedBy>
  <cp:revision>291</cp:revision>
  <dcterms:created xsi:type="dcterms:W3CDTF">2013-06-07T10:20:47Z</dcterms:created>
  <dcterms:modified xsi:type="dcterms:W3CDTF">2017-07-19T15:28:49Z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0x01010061A68AD91859CF4E870E142AB1F9E698</vt:lpwstr>
  </property>
</Properties>
</file>