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 id="268" r:id="rId14"/>
    <p:sldId id="270" r:id="rId15"/>
    <p:sldId id="271"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007" autoAdjust="0"/>
  </p:normalViewPr>
  <p:slideViewPr>
    <p:cSldViewPr snapToGrid="0" snapToObjects="1">
      <p:cViewPr varScale="1">
        <p:scale>
          <a:sx n="160" d="100"/>
          <a:sy n="160" d="100"/>
        </p:scale>
        <p:origin x="-35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392B50-25CE-5E4D-866E-92584973EE79}" type="datetimeFigureOut">
              <a:rPr lang="en-US" smtClean="0"/>
              <a:t>11/24/15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826C-028D-5A4A-8EA6-E03AEE5605A6}" type="slidenum">
              <a:rPr lang="en-US" smtClean="0"/>
              <a:t>‹#›</a:t>
            </a:fld>
            <a:endParaRPr lang="en-US"/>
          </a:p>
        </p:txBody>
      </p:sp>
    </p:spTree>
    <p:extLst>
      <p:ext uri="{BB962C8B-B14F-4D97-AF65-F5344CB8AC3E}">
        <p14:creationId xmlns:p14="http://schemas.microsoft.com/office/powerpoint/2010/main" val="238143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92B50-25CE-5E4D-866E-92584973EE79}" type="datetimeFigureOut">
              <a:rPr lang="en-US" smtClean="0"/>
              <a:t>11/24/15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826C-028D-5A4A-8EA6-E03AEE5605A6}" type="slidenum">
              <a:rPr lang="en-US" smtClean="0"/>
              <a:t>‹#›</a:t>
            </a:fld>
            <a:endParaRPr lang="en-US"/>
          </a:p>
        </p:txBody>
      </p:sp>
    </p:spTree>
    <p:extLst>
      <p:ext uri="{BB962C8B-B14F-4D97-AF65-F5344CB8AC3E}">
        <p14:creationId xmlns:p14="http://schemas.microsoft.com/office/powerpoint/2010/main" val="26468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92B50-25CE-5E4D-866E-92584973EE79}" type="datetimeFigureOut">
              <a:rPr lang="en-US" smtClean="0"/>
              <a:t>11/24/15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826C-028D-5A4A-8EA6-E03AEE5605A6}" type="slidenum">
              <a:rPr lang="en-US" smtClean="0"/>
              <a:t>‹#›</a:t>
            </a:fld>
            <a:endParaRPr lang="en-US"/>
          </a:p>
        </p:txBody>
      </p:sp>
    </p:spTree>
    <p:extLst>
      <p:ext uri="{BB962C8B-B14F-4D97-AF65-F5344CB8AC3E}">
        <p14:creationId xmlns:p14="http://schemas.microsoft.com/office/powerpoint/2010/main" val="174804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92B50-25CE-5E4D-866E-92584973EE79}" type="datetimeFigureOut">
              <a:rPr lang="en-US" smtClean="0"/>
              <a:t>11/24/15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826C-028D-5A4A-8EA6-E03AEE5605A6}" type="slidenum">
              <a:rPr lang="en-US" smtClean="0"/>
              <a:t>‹#›</a:t>
            </a:fld>
            <a:endParaRPr lang="en-US"/>
          </a:p>
        </p:txBody>
      </p:sp>
    </p:spTree>
    <p:extLst>
      <p:ext uri="{BB962C8B-B14F-4D97-AF65-F5344CB8AC3E}">
        <p14:creationId xmlns:p14="http://schemas.microsoft.com/office/powerpoint/2010/main" val="53861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392B50-25CE-5E4D-866E-92584973EE79}" type="datetimeFigureOut">
              <a:rPr lang="en-US" smtClean="0"/>
              <a:t>11/24/15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826C-028D-5A4A-8EA6-E03AEE5605A6}" type="slidenum">
              <a:rPr lang="en-US" smtClean="0"/>
              <a:t>‹#›</a:t>
            </a:fld>
            <a:endParaRPr lang="en-US"/>
          </a:p>
        </p:txBody>
      </p:sp>
    </p:spTree>
    <p:extLst>
      <p:ext uri="{BB962C8B-B14F-4D97-AF65-F5344CB8AC3E}">
        <p14:creationId xmlns:p14="http://schemas.microsoft.com/office/powerpoint/2010/main" val="343911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392B50-25CE-5E4D-866E-92584973EE79}" type="datetimeFigureOut">
              <a:rPr lang="en-US" smtClean="0"/>
              <a:t>11/24/15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C826C-028D-5A4A-8EA6-E03AEE5605A6}" type="slidenum">
              <a:rPr lang="en-US" smtClean="0"/>
              <a:t>‹#›</a:t>
            </a:fld>
            <a:endParaRPr lang="en-US"/>
          </a:p>
        </p:txBody>
      </p:sp>
    </p:spTree>
    <p:extLst>
      <p:ext uri="{BB962C8B-B14F-4D97-AF65-F5344CB8AC3E}">
        <p14:creationId xmlns:p14="http://schemas.microsoft.com/office/powerpoint/2010/main" val="190047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392B50-25CE-5E4D-866E-92584973EE79}" type="datetimeFigureOut">
              <a:rPr lang="en-US" smtClean="0"/>
              <a:t>11/24/15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C826C-028D-5A4A-8EA6-E03AEE5605A6}" type="slidenum">
              <a:rPr lang="en-US" smtClean="0"/>
              <a:t>‹#›</a:t>
            </a:fld>
            <a:endParaRPr lang="en-US"/>
          </a:p>
        </p:txBody>
      </p:sp>
    </p:spTree>
    <p:extLst>
      <p:ext uri="{BB962C8B-B14F-4D97-AF65-F5344CB8AC3E}">
        <p14:creationId xmlns:p14="http://schemas.microsoft.com/office/powerpoint/2010/main" val="63081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392B50-25CE-5E4D-866E-92584973EE79}" type="datetimeFigureOut">
              <a:rPr lang="en-US" smtClean="0"/>
              <a:t>11/24/15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C826C-028D-5A4A-8EA6-E03AEE5605A6}" type="slidenum">
              <a:rPr lang="en-US" smtClean="0"/>
              <a:t>‹#›</a:t>
            </a:fld>
            <a:endParaRPr lang="en-US"/>
          </a:p>
        </p:txBody>
      </p:sp>
    </p:spTree>
    <p:extLst>
      <p:ext uri="{BB962C8B-B14F-4D97-AF65-F5344CB8AC3E}">
        <p14:creationId xmlns:p14="http://schemas.microsoft.com/office/powerpoint/2010/main" val="140934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92B50-25CE-5E4D-866E-92584973EE79}" type="datetimeFigureOut">
              <a:rPr lang="en-US" smtClean="0"/>
              <a:t>11/24/15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C826C-028D-5A4A-8EA6-E03AEE5605A6}" type="slidenum">
              <a:rPr lang="en-US" smtClean="0"/>
              <a:t>‹#›</a:t>
            </a:fld>
            <a:endParaRPr lang="en-US"/>
          </a:p>
        </p:txBody>
      </p:sp>
    </p:spTree>
    <p:extLst>
      <p:ext uri="{BB962C8B-B14F-4D97-AF65-F5344CB8AC3E}">
        <p14:creationId xmlns:p14="http://schemas.microsoft.com/office/powerpoint/2010/main" val="283309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92B50-25CE-5E4D-866E-92584973EE79}" type="datetimeFigureOut">
              <a:rPr lang="en-US" smtClean="0"/>
              <a:t>11/24/15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C826C-028D-5A4A-8EA6-E03AEE5605A6}" type="slidenum">
              <a:rPr lang="en-US" smtClean="0"/>
              <a:t>‹#›</a:t>
            </a:fld>
            <a:endParaRPr lang="en-US"/>
          </a:p>
        </p:txBody>
      </p:sp>
    </p:spTree>
    <p:extLst>
      <p:ext uri="{BB962C8B-B14F-4D97-AF65-F5344CB8AC3E}">
        <p14:creationId xmlns:p14="http://schemas.microsoft.com/office/powerpoint/2010/main" val="2179760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92B50-25CE-5E4D-866E-92584973EE79}" type="datetimeFigureOut">
              <a:rPr lang="en-US" smtClean="0"/>
              <a:t>11/24/15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C826C-028D-5A4A-8EA6-E03AEE5605A6}" type="slidenum">
              <a:rPr lang="en-US" smtClean="0"/>
              <a:t>‹#›</a:t>
            </a:fld>
            <a:endParaRPr lang="en-US"/>
          </a:p>
        </p:txBody>
      </p:sp>
    </p:spTree>
    <p:extLst>
      <p:ext uri="{BB962C8B-B14F-4D97-AF65-F5344CB8AC3E}">
        <p14:creationId xmlns:p14="http://schemas.microsoft.com/office/powerpoint/2010/main" val="36307528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92B50-25CE-5E4D-866E-92584973EE79}" type="datetimeFigureOut">
              <a:rPr lang="en-US" smtClean="0"/>
              <a:t>11/24/15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C826C-028D-5A4A-8EA6-E03AEE5605A6}" type="slidenum">
              <a:rPr lang="en-US" smtClean="0"/>
              <a:t>‹#›</a:t>
            </a:fld>
            <a:endParaRPr lang="en-US"/>
          </a:p>
        </p:txBody>
      </p:sp>
    </p:spTree>
    <p:extLst>
      <p:ext uri="{BB962C8B-B14F-4D97-AF65-F5344CB8AC3E}">
        <p14:creationId xmlns:p14="http://schemas.microsoft.com/office/powerpoint/2010/main" val="3428593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ontsquirrel.com/fonts/droid-seri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84730"/>
            <a:ext cx="7772400" cy="2292746"/>
          </a:xfrm>
        </p:spPr>
        <p:txBody>
          <a:bodyPr>
            <a:normAutofit/>
          </a:bodyPr>
          <a:lstStyle/>
          <a:p>
            <a:r>
              <a:rPr lang="en-US" sz="7200" dirty="0" smtClean="0">
                <a:latin typeface="Droid Serif"/>
                <a:cs typeface="Droid Serif"/>
              </a:rPr>
              <a:t>Microcore </a:t>
            </a:r>
            <a:br>
              <a:rPr lang="en-US" sz="7200" dirty="0" smtClean="0">
                <a:latin typeface="Droid Serif"/>
                <a:cs typeface="Droid Serif"/>
              </a:rPr>
            </a:br>
            <a:r>
              <a:rPr lang="en-US" sz="7200" dirty="0" smtClean="0">
                <a:latin typeface="Droid Serif"/>
                <a:cs typeface="Droid Serif"/>
              </a:rPr>
              <a:t>Style Guide</a:t>
            </a:r>
            <a:endParaRPr lang="en-US" sz="7200" dirty="0">
              <a:latin typeface="Droid Serif"/>
              <a:cs typeface="Droid Serif"/>
            </a:endParaRPr>
          </a:p>
        </p:txBody>
      </p:sp>
      <p:sp>
        <p:nvSpPr>
          <p:cNvPr id="3" name="Subtitle 2"/>
          <p:cNvSpPr>
            <a:spLocks noGrp="1"/>
          </p:cNvSpPr>
          <p:nvPr>
            <p:ph type="subTitle" idx="1"/>
          </p:nvPr>
        </p:nvSpPr>
        <p:spPr/>
        <p:txBody>
          <a:bodyPr>
            <a:normAutofit/>
          </a:bodyPr>
          <a:lstStyle/>
          <a:p>
            <a:r>
              <a:rPr lang="en-US" sz="1400" dirty="0">
                <a:solidFill>
                  <a:schemeClr val="tx1"/>
                </a:solidFill>
                <a:latin typeface="Droid Serif"/>
                <a:cs typeface="Droid Serif"/>
              </a:rPr>
              <a:t>This style guide has been published to help ensure that official Microcore documents are produced with a consistent, professional voice and design. We recommend that you refer to this guide when writing company emails, memos, press releases, internal proposals, and any other type of written communication you make here at Microcore. </a:t>
            </a:r>
          </a:p>
        </p:txBody>
      </p:sp>
      <p:pic>
        <p:nvPicPr>
          <p:cNvPr id="4" name="Picture 3" descr="Microcore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13" y="389526"/>
            <a:ext cx="4202276" cy="358620"/>
          </a:xfrm>
          <a:prstGeom prst="rect">
            <a:avLst/>
          </a:prstGeom>
        </p:spPr>
      </p:pic>
    </p:spTree>
    <p:extLst>
      <p:ext uri="{BB962C8B-B14F-4D97-AF65-F5344CB8AC3E}">
        <p14:creationId xmlns:p14="http://schemas.microsoft.com/office/powerpoint/2010/main" val="3238542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Syntax and Lexicon</a:t>
            </a:r>
            <a:endParaRPr lang="en-US" dirty="0">
              <a:latin typeface="Droid Serif"/>
              <a:cs typeface="Droid Serif"/>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sz="3500" b="1" dirty="0">
                <a:latin typeface="Droid Serif"/>
                <a:cs typeface="Droid Serif"/>
              </a:rPr>
              <a:t>Use short </a:t>
            </a:r>
            <a:r>
              <a:rPr lang="en-US" sz="3500" b="1" dirty="0" smtClean="0">
                <a:latin typeface="Droid Serif"/>
                <a:cs typeface="Droid Serif"/>
              </a:rPr>
              <a:t>sentences</a:t>
            </a:r>
            <a:endParaRPr lang="en-US" sz="3500" b="1" dirty="0">
              <a:latin typeface="Droid Serif"/>
              <a:cs typeface="Droid Serif"/>
            </a:endParaRPr>
          </a:p>
          <a:p>
            <a:pPr marL="0" indent="0">
              <a:buNone/>
            </a:pPr>
            <a:r>
              <a:rPr lang="en-US" sz="2400" dirty="0" smtClean="0">
                <a:latin typeface="Droid Serif"/>
                <a:cs typeface="Droid Serif"/>
              </a:rPr>
              <a:t>Sentences should be approximately </a:t>
            </a:r>
            <a:r>
              <a:rPr lang="en-US" sz="2400" dirty="0">
                <a:latin typeface="Droid Serif"/>
                <a:cs typeface="Droid Serif"/>
              </a:rPr>
              <a:t>20 </a:t>
            </a:r>
            <a:r>
              <a:rPr lang="en-US" sz="2400" dirty="0" smtClean="0">
                <a:latin typeface="Droid Serif"/>
                <a:cs typeface="Droid Serif"/>
              </a:rPr>
              <a:t>words, keeping focused </a:t>
            </a:r>
            <a:r>
              <a:rPr lang="en-US" sz="2400" dirty="0">
                <a:latin typeface="Droid Serif"/>
                <a:cs typeface="Droid Serif"/>
              </a:rPr>
              <a:t>around a </a:t>
            </a:r>
            <a:r>
              <a:rPr lang="en-US" sz="2400" dirty="0" smtClean="0">
                <a:latin typeface="Droid Serif"/>
                <a:cs typeface="Droid Serif"/>
              </a:rPr>
              <a:t>single idea</a:t>
            </a:r>
            <a:r>
              <a:rPr lang="en-US" sz="2400" dirty="0">
                <a:latin typeface="Droid Serif"/>
                <a:cs typeface="Droid Serif"/>
              </a:rPr>
              <a:t>. Break long sentences into manageable parts by using</a:t>
            </a:r>
            <a:r>
              <a:rPr lang="en-US" sz="2400" dirty="0" smtClean="0">
                <a:latin typeface="Droid Serif"/>
                <a:cs typeface="Droid Serif"/>
              </a:rPr>
              <a:t>:</a:t>
            </a:r>
            <a:endParaRPr lang="en-US" sz="2400" dirty="0">
              <a:latin typeface="Droid Serif"/>
              <a:cs typeface="Droid Serif"/>
            </a:endParaRPr>
          </a:p>
          <a:p>
            <a:pPr lvl="0"/>
            <a:r>
              <a:rPr lang="en-US" sz="2400" dirty="0">
                <a:latin typeface="Droid Serif"/>
                <a:cs typeface="Droid Serif"/>
              </a:rPr>
              <a:t>Number lists</a:t>
            </a:r>
          </a:p>
          <a:p>
            <a:pPr lvl="0"/>
            <a:r>
              <a:rPr lang="en-US" sz="2400" dirty="0">
                <a:latin typeface="Droid Serif"/>
                <a:cs typeface="Droid Serif"/>
              </a:rPr>
              <a:t>Bullets lists</a:t>
            </a:r>
          </a:p>
          <a:p>
            <a:pPr lvl="0"/>
            <a:r>
              <a:rPr lang="en-US" sz="2400" dirty="0">
                <a:latin typeface="Droid Serif"/>
                <a:cs typeface="Droid Serif"/>
              </a:rPr>
              <a:t>Tables</a:t>
            </a:r>
          </a:p>
          <a:p>
            <a:pPr lvl="0"/>
            <a:r>
              <a:rPr lang="en-US" sz="2400" dirty="0">
                <a:latin typeface="Droid Serif"/>
                <a:cs typeface="Droid Serif"/>
              </a:rPr>
              <a:t>Charts</a:t>
            </a:r>
          </a:p>
          <a:p>
            <a:pPr marL="0" indent="0">
              <a:buNone/>
            </a:pPr>
            <a:r>
              <a:rPr lang="en-US" sz="2400" dirty="0">
                <a:latin typeface="Droid Serif"/>
                <a:cs typeface="Droid Serif"/>
              </a:rPr>
              <a:t> </a:t>
            </a:r>
          </a:p>
          <a:p>
            <a:pPr marL="0" indent="0">
              <a:buNone/>
            </a:pPr>
            <a:r>
              <a:rPr lang="en-US" sz="2400" dirty="0">
                <a:latin typeface="Droid Serif"/>
                <a:cs typeface="Droid Serif"/>
              </a:rPr>
              <a:t>At Microcore, we prefer the active voice over passive when creating documents like press releases and memos. Active voice means the subject of the verb performs the action.</a:t>
            </a:r>
          </a:p>
          <a:p>
            <a:pPr marL="0" indent="0">
              <a:buNone/>
            </a:pPr>
            <a:endParaRPr lang="en-US" sz="2400" dirty="0">
              <a:latin typeface="Droid Serif"/>
              <a:cs typeface="Droid Serif"/>
            </a:endParaRPr>
          </a:p>
          <a:p>
            <a:pPr marL="0" indent="0">
              <a:buNone/>
            </a:pPr>
            <a:r>
              <a:rPr lang="en-US" sz="2400" dirty="0" smtClean="0">
                <a:latin typeface="Droid Serif"/>
                <a:cs typeface="Droid Serif"/>
              </a:rPr>
              <a:t>Example</a:t>
            </a:r>
            <a:r>
              <a:rPr lang="en-US" sz="2400" dirty="0">
                <a:latin typeface="Droid Serif"/>
                <a:cs typeface="Droid Serif"/>
              </a:rPr>
              <a:t>: “Microcore had been started by Eric.”</a:t>
            </a:r>
          </a:p>
          <a:p>
            <a:pPr marL="0" indent="0">
              <a:buNone/>
            </a:pPr>
            <a:r>
              <a:rPr lang="en-US" sz="2400" dirty="0">
                <a:latin typeface="Droid Serif"/>
                <a:cs typeface="Droid Serif"/>
              </a:rPr>
              <a:t>Instead try this: “Eric started Microcore.”</a:t>
            </a:r>
          </a:p>
          <a:p>
            <a:pPr marL="0" indent="0">
              <a:buNone/>
            </a:pPr>
            <a:endParaRPr lang="en-US" sz="2000" dirty="0">
              <a:latin typeface="Droid Serif"/>
              <a:cs typeface="Droid Serif"/>
            </a:endParaRPr>
          </a:p>
          <a:p>
            <a:pPr marL="0" indent="0">
              <a:buNone/>
            </a:pPr>
            <a:endParaRPr lang="en-US" sz="2000" dirty="0">
              <a:latin typeface="Droid Serif"/>
              <a:cs typeface="Droid Serif"/>
            </a:endParaRPr>
          </a:p>
        </p:txBody>
      </p:sp>
    </p:spTree>
    <p:extLst>
      <p:ext uri="{BB962C8B-B14F-4D97-AF65-F5344CB8AC3E}">
        <p14:creationId xmlns:p14="http://schemas.microsoft.com/office/powerpoint/2010/main" val="162795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Syntax and Lexicon</a:t>
            </a:r>
            <a:endParaRPr lang="en-US" dirty="0">
              <a:latin typeface="Droid Serif"/>
              <a:cs typeface="Droid Serif"/>
            </a:endParaRPr>
          </a:p>
        </p:txBody>
      </p:sp>
      <p:sp>
        <p:nvSpPr>
          <p:cNvPr id="3" name="Content Placeholder 2"/>
          <p:cNvSpPr>
            <a:spLocks noGrp="1"/>
          </p:cNvSpPr>
          <p:nvPr>
            <p:ph idx="1"/>
          </p:nvPr>
        </p:nvSpPr>
        <p:spPr/>
        <p:txBody>
          <a:bodyPr>
            <a:normAutofit lnSpcReduction="10000"/>
          </a:bodyPr>
          <a:lstStyle/>
          <a:p>
            <a:pPr marL="0" indent="0">
              <a:buNone/>
            </a:pPr>
            <a:r>
              <a:rPr lang="en-US" sz="3000" b="1" dirty="0">
                <a:latin typeface="Droid Serif"/>
                <a:cs typeface="Droid Serif"/>
              </a:rPr>
              <a:t>Avoid </a:t>
            </a:r>
            <a:r>
              <a:rPr lang="en-US" sz="3000" b="1" dirty="0" smtClean="0">
                <a:latin typeface="Droid Serif"/>
                <a:cs typeface="Droid Serif"/>
              </a:rPr>
              <a:t>Wide Gaps</a:t>
            </a:r>
            <a:r>
              <a:rPr lang="en-US" sz="3000" dirty="0" smtClean="0">
                <a:latin typeface="Droid Serif"/>
                <a:cs typeface="Droid Serif"/>
              </a:rPr>
              <a:t> </a:t>
            </a:r>
          </a:p>
          <a:p>
            <a:pPr marL="0" indent="0">
              <a:buNone/>
            </a:pPr>
            <a:r>
              <a:rPr lang="en-US" sz="2200" dirty="0" smtClean="0">
                <a:latin typeface="Droid Serif"/>
                <a:cs typeface="Droid Serif"/>
              </a:rPr>
              <a:t>Avoid gaps between </a:t>
            </a:r>
            <a:r>
              <a:rPr lang="en-US" sz="2200" dirty="0">
                <a:latin typeface="Droid Serif"/>
                <a:cs typeface="Droid Serif"/>
              </a:rPr>
              <a:t>the subject, the verb, and the object. This creates confusion as the reader has to keep in the back of their minds what the subject of the sentence is. </a:t>
            </a:r>
          </a:p>
          <a:p>
            <a:pPr marL="0" indent="0">
              <a:buNone/>
            </a:pPr>
            <a:r>
              <a:rPr lang="en-US" sz="2200" dirty="0">
                <a:latin typeface="Droid Serif"/>
                <a:cs typeface="Droid Serif"/>
              </a:rPr>
              <a:t>	</a:t>
            </a:r>
          </a:p>
          <a:p>
            <a:pPr marL="0" indent="0">
              <a:buNone/>
            </a:pPr>
            <a:r>
              <a:rPr lang="en-US" sz="2200" dirty="0">
                <a:latin typeface="Droid Serif"/>
                <a:cs typeface="Droid Serif"/>
              </a:rPr>
              <a:t>Example: “Our premier </a:t>
            </a:r>
            <a:r>
              <a:rPr lang="en-US" sz="2200" dirty="0" err="1">
                <a:latin typeface="Droid Serif"/>
                <a:cs typeface="Droid Serif"/>
              </a:rPr>
              <a:t>nanobot</a:t>
            </a:r>
            <a:r>
              <a:rPr lang="en-US" sz="2200" dirty="0">
                <a:latin typeface="Droid Serif"/>
                <a:cs typeface="Droid Serif"/>
              </a:rPr>
              <a:t>, the TNG-3.01®, which is still undergoing the finishing stages of development, is designed to be help reduce recovery times significantly.” </a:t>
            </a:r>
          </a:p>
          <a:p>
            <a:pPr marL="0" indent="0">
              <a:buNone/>
            </a:pPr>
            <a:endParaRPr lang="en-US" sz="2200" dirty="0" smtClean="0">
              <a:latin typeface="Droid Serif"/>
              <a:cs typeface="Droid Serif"/>
            </a:endParaRPr>
          </a:p>
          <a:p>
            <a:pPr marL="0" indent="0">
              <a:buNone/>
            </a:pPr>
            <a:r>
              <a:rPr lang="en-US" sz="2200" dirty="0" smtClean="0">
                <a:latin typeface="Droid Serif"/>
                <a:cs typeface="Droid Serif"/>
              </a:rPr>
              <a:t>Instead</a:t>
            </a:r>
            <a:r>
              <a:rPr lang="en-US" sz="2200" dirty="0">
                <a:latin typeface="Droid Serif"/>
                <a:cs typeface="Droid Serif"/>
              </a:rPr>
              <a:t>, try this: “The TNG-3.01® is designed to help reduce recovery times significantly, and is just entering the finishing stages of development.”</a:t>
            </a:r>
          </a:p>
          <a:p>
            <a:pPr marL="0" indent="0">
              <a:buNone/>
            </a:pPr>
            <a:endParaRPr lang="en-US" sz="2000" dirty="0">
              <a:latin typeface="Droid Serif"/>
              <a:cs typeface="Droid Serif"/>
            </a:endParaRPr>
          </a:p>
          <a:p>
            <a:pPr marL="0" indent="0">
              <a:buNone/>
            </a:pPr>
            <a:endParaRPr lang="en-US" sz="2000" dirty="0">
              <a:latin typeface="Droid Serif"/>
              <a:cs typeface="Droid Serif"/>
            </a:endParaRPr>
          </a:p>
        </p:txBody>
      </p:sp>
    </p:spTree>
    <p:extLst>
      <p:ext uri="{BB962C8B-B14F-4D97-AF65-F5344CB8AC3E}">
        <p14:creationId xmlns:p14="http://schemas.microsoft.com/office/powerpoint/2010/main" val="1310363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Syntax and Lexicon</a:t>
            </a:r>
            <a:endParaRPr lang="en-US" dirty="0">
              <a:latin typeface="Droid Serif"/>
              <a:cs typeface="Droid Serif"/>
            </a:endParaRPr>
          </a:p>
        </p:txBody>
      </p:sp>
      <p:sp>
        <p:nvSpPr>
          <p:cNvPr id="3" name="Content Placeholder 2"/>
          <p:cNvSpPr>
            <a:spLocks noGrp="1"/>
          </p:cNvSpPr>
          <p:nvPr>
            <p:ph idx="1"/>
          </p:nvPr>
        </p:nvSpPr>
        <p:spPr/>
        <p:txBody>
          <a:bodyPr>
            <a:normAutofit/>
          </a:bodyPr>
          <a:lstStyle/>
          <a:p>
            <a:pPr marL="0" indent="0">
              <a:buNone/>
            </a:pPr>
            <a:r>
              <a:rPr lang="en-US" sz="3000" b="1" dirty="0">
                <a:latin typeface="Droid Serif"/>
                <a:cs typeface="Droid Serif"/>
              </a:rPr>
              <a:t>Use Simple </a:t>
            </a:r>
            <a:r>
              <a:rPr lang="en-US" sz="3000" b="1" dirty="0" smtClean="0">
                <a:latin typeface="Droid Serif"/>
                <a:cs typeface="Droid Serif"/>
              </a:rPr>
              <a:t>Sentences</a:t>
            </a:r>
          </a:p>
          <a:p>
            <a:pPr marL="0" indent="0">
              <a:buNone/>
            </a:pPr>
            <a:r>
              <a:rPr lang="en-US" sz="2000" dirty="0" smtClean="0">
                <a:latin typeface="Droid Serif"/>
                <a:cs typeface="Droid Serif"/>
              </a:rPr>
              <a:t>Simple </a:t>
            </a:r>
            <a:r>
              <a:rPr lang="en-US" sz="2000" dirty="0">
                <a:latin typeface="Droid Serif"/>
                <a:cs typeface="Droid Serif"/>
              </a:rPr>
              <a:t>sentences will help to make your writing more clear and easy to understand. To make a simple sentence, put the modifiers close to the words they modify.</a:t>
            </a:r>
          </a:p>
          <a:p>
            <a:pPr marL="0" indent="0">
              <a:buNone/>
            </a:pPr>
            <a:endParaRPr lang="en-US" sz="2000" dirty="0">
              <a:latin typeface="Droid Serif"/>
              <a:cs typeface="Droid Serif"/>
            </a:endParaRPr>
          </a:p>
          <a:p>
            <a:pPr marL="0" indent="0">
              <a:buNone/>
            </a:pPr>
            <a:r>
              <a:rPr lang="en-US" sz="2000" dirty="0">
                <a:latin typeface="Droid Serif"/>
                <a:cs typeface="Droid Serif"/>
              </a:rPr>
              <a:t>Example: All vendors, including IT support, deliveries, and construction crews, who are not escorted by security, may not enter. </a:t>
            </a:r>
          </a:p>
          <a:p>
            <a:pPr marL="0" indent="0">
              <a:buNone/>
            </a:pPr>
            <a:endParaRPr lang="en-US" sz="2000" dirty="0">
              <a:latin typeface="Droid Serif"/>
              <a:cs typeface="Droid Serif"/>
            </a:endParaRPr>
          </a:p>
          <a:p>
            <a:pPr marL="0" indent="0">
              <a:buNone/>
            </a:pPr>
            <a:r>
              <a:rPr lang="en-US" sz="2000" dirty="0">
                <a:latin typeface="Droid Serif"/>
                <a:cs typeface="Droid Serif"/>
              </a:rPr>
              <a:t>Instead, try this: All vendors who are not escorted by security, including IT support, deliveries, and construction crews, may not enter. </a:t>
            </a:r>
          </a:p>
          <a:p>
            <a:pPr marL="0" indent="0">
              <a:buNone/>
            </a:pPr>
            <a:endParaRPr lang="en-US" sz="2000" dirty="0">
              <a:latin typeface="Droid Serif"/>
              <a:cs typeface="Droid Serif"/>
            </a:endParaRPr>
          </a:p>
          <a:p>
            <a:pPr marL="0" indent="0">
              <a:buNone/>
            </a:pPr>
            <a:endParaRPr lang="en-US" sz="2000" dirty="0">
              <a:latin typeface="Droid Serif"/>
              <a:cs typeface="Droid Serif"/>
            </a:endParaRPr>
          </a:p>
        </p:txBody>
      </p:sp>
    </p:spTree>
    <p:extLst>
      <p:ext uri="{BB962C8B-B14F-4D97-AF65-F5344CB8AC3E}">
        <p14:creationId xmlns:p14="http://schemas.microsoft.com/office/powerpoint/2010/main" val="391545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Syntax and Lexicon</a:t>
            </a:r>
            <a:endParaRPr lang="en-US" dirty="0">
              <a:latin typeface="Droid Serif"/>
              <a:cs typeface="Droid Serif"/>
            </a:endParaRPr>
          </a:p>
        </p:txBody>
      </p:sp>
      <p:sp>
        <p:nvSpPr>
          <p:cNvPr id="3" name="Content Placeholder 2"/>
          <p:cNvSpPr>
            <a:spLocks noGrp="1"/>
          </p:cNvSpPr>
          <p:nvPr>
            <p:ph idx="1"/>
          </p:nvPr>
        </p:nvSpPr>
        <p:spPr/>
        <p:txBody>
          <a:bodyPr>
            <a:normAutofit/>
          </a:bodyPr>
          <a:lstStyle/>
          <a:p>
            <a:pPr marL="0" indent="0">
              <a:buNone/>
            </a:pPr>
            <a:r>
              <a:rPr lang="en-US" sz="3000" b="1" dirty="0" smtClean="0">
                <a:latin typeface="Droid Serif"/>
                <a:cs typeface="Droid Serif"/>
              </a:rPr>
              <a:t>Do Not </a:t>
            </a:r>
            <a:r>
              <a:rPr lang="en-US" sz="3000" b="1" dirty="0">
                <a:latin typeface="Droid Serif"/>
                <a:cs typeface="Droid Serif"/>
              </a:rPr>
              <a:t>A</a:t>
            </a:r>
            <a:r>
              <a:rPr lang="en-US" sz="3000" b="1" dirty="0" smtClean="0">
                <a:latin typeface="Droid Serif"/>
                <a:cs typeface="Droid Serif"/>
              </a:rPr>
              <a:t>dd Rhetorical Emphasis</a:t>
            </a:r>
            <a:r>
              <a:rPr lang="en-US" sz="3000" dirty="0" smtClean="0">
                <a:latin typeface="Droid Serif"/>
                <a:cs typeface="Droid Serif"/>
              </a:rPr>
              <a:t> </a:t>
            </a:r>
          </a:p>
          <a:p>
            <a:pPr marL="0" indent="0">
              <a:buNone/>
            </a:pPr>
            <a:r>
              <a:rPr lang="en-US" sz="2000" dirty="0" smtClean="0">
                <a:latin typeface="Droid Serif"/>
                <a:cs typeface="Droid Serif"/>
              </a:rPr>
              <a:t>Do not add rhetorical emphasis to </a:t>
            </a:r>
            <a:r>
              <a:rPr lang="en-US" sz="2000" dirty="0">
                <a:latin typeface="Droid Serif"/>
                <a:cs typeface="Droid Serif"/>
              </a:rPr>
              <a:t>sentences that already express what you want to say</a:t>
            </a:r>
            <a:r>
              <a:rPr lang="en-US" sz="2000" dirty="0" smtClean="0">
                <a:latin typeface="Droid Serif"/>
                <a:cs typeface="Droid Serif"/>
              </a:rPr>
              <a:t>.</a:t>
            </a:r>
          </a:p>
          <a:p>
            <a:pPr marL="0" indent="0">
              <a:buNone/>
            </a:pPr>
            <a:r>
              <a:rPr lang="en-US" sz="2000" dirty="0">
                <a:latin typeface="Droid Serif"/>
                <a:cs typeface="Droid Serif"/>
              </a:rPr>
              <a:t> </a:t>
            </a:r>
          </a:p>
          <a:p>
            <a:pPr marL="0" indent="0">
              <a:buNone/>
            </a:pPr>
            <a:r>
              <a:rPr lang="en-US" sz="2000" dirty="0">
                <a:latin typeface="Droid Serif"/>
                <a:cs typeface="Droid Serif"/>
              </a:rPr>
              <a:t>Example: “My first job was programming binary </a:t>
            </a:r>
            <a:r>
              <a:rPr lang="en-US" sz="2000" dirty="0" err="1">
                <a:latin typeface="Droid Serif"/>
                <a:cs typeface="Droid Serif"/>
              </a:rPr>
              <a:t>loadlifters</a:t>
            </a:r>
            <a:r>
              <a:rPr lang="en-US" sz="2000" dirty="0">
                <a:latin typeface="Droid Serif"/>
                <a:cs typeface="Droid Serif"/>
              </a:rPr>
              <a:t> – very similar to your </a:t>
            </a:r>
            <a:r>
              <a:rPr lang="en-US" sz="2000" dirty="0" err="1">
                <a:latin typeface="Droid Serif"/>
                <a:cs typeface="Droid Serif"/>
              </a:rPr>
              <a:t>vaporators</a:t>
            </a:r>
            <a:r>
              <a:rPr lang="en-US" sz="2000" dirty="0">
                <a:latin typeface="Droid Serif"/>
                <a:cs typeface="Droid Serif"/>
              </a:rPr>
              <a:t> in most respects”</a:t>
            </a:r>
          </a:p>
          <a:p>
            <a:pPr marL="0" indent="0">
              <a:buNone/>
            </a:pPr>
            <a:endParaRPr lang="en-US" sz="2000" dirty="0">
              <a:latin typeface="Droid Serif"/>
              <a:cs typeface="Droid Serif"/>
            </a:endParaRPr>
          </a:p>
          <a:p>
            <a:pPr marL="0" indent="0">
              <a:buNone/>
            </a:pPr>
            <a:r>
              <a:rPr lang="en-US" sz="2000" dirty="0">
                <a:latin typeface="Droid Serif"/>
                <a:cs typeface="Droid Serif"/>
              </a:rPr>
              <a:t>Instead try this: “My first job was programming binary </a:t>
            </a:r>
            <a:r>
              <a:rPr lang="en-US" sz="2000" dirty="0" err="1">
                <a:latin typeface="Droid Serif"/>
                <a:cs typeface="Droid Serif"/>
              </a:rPr>
              <a:t>loadlifters</a:t>
            </a:r>
            <a:r>
              <a:rPr lang="en-US" sz="2000" dirty="0">
                <a:latin typeface="Droid Serif"/>
                <a:cs typeface="Droid Serif"/>
              </a:rPr>
              <a:t> – very similar to your </a:t>
            </a:r>
            <a:r>
              <a:rPr lang="en-US" sz="2000" dirty="0" err="1">
                <a:latin typeface="Droid Serif"/>
                <a:cs typeface="Droid Serif"/>
              </a:rPr>
              <a:t>vaporators</a:t>
            </a:r>
            <a:r>
              <a:rPr lang="en-US" sz="2000" dirty="0">
                <a:latin typeface="Droid Serif"/>
                <a:cs typeface="Droid Serif"/>
              </a:rPr>
              <a:t>.”</a:t>
            </a:r>
          </a:p>
          <a:p>
            <a:pPr marL="0" indent="0">
              <a:buNone/>
            </a:pPr>
            <a:endParaRPr lang="en-US" sz="2000" dirty="0">
              <a:latin typeface="Droid Serif"/>
              <a:cs typeface="Droid Serif"/>
            </a:endParaRPr>
          </a:p>
          <a:p>
            <a:pPr marL="0" indent="0">
              <a:buNone/>
            </a:pPr>
            <a:endParaRPr lang="en-US" sz="2000" dirty="0">
              <a:latin typeface="Droid Serif"/>
              <a:cs typeface="Droid Serif"/>
            </a:endParaRPr>
          </a:p>
        </p:txBody>
      </p:sp>
    </p:spTree>
    <p:extLst>
      <p:ext uri="{BB962C8B-B14F-4D97-AF65-F5344CB8AC3E}">
        <p14:creationId xmlns:p14="http://schemas.microsoft.com/office/powerpoint/2010/main" val="1316645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Syntax and Lexicon</a:t>
            </a:r>
            <a:endParaRPr lang="en-US" dirty="0"/>
          </a:p>
        </p:txBody>
      </p:sp>
      <p:sp>
        <p:nvSpPr>
          <p:cNvPr id="3" name="Content Placeholder 2"/>
          <p:cNvSpPr>
            <a:spLocks noGrp="1"/>
          </p:cNvSpPr>
          <p:nvPr>
            <p:ph sz="half" idx="1"/>
          </p:nvPr>
        </p:nvSpPr>
        <p:spPr>
          <a:xfrm>
            <a:off x="457200" y="1600200"/>
            <a:ext cx="5106988" cy="4525963"/>
          </a:xfrm>
        </p:spPr>
        <p:txBody>
          <a:bodyPr>
            <a:normAutofit/>
          </a:bodyPr>
          <a:lstStyle/>
          <a:p>
            <a:pPr marL="0" indent="0">
              <a:buNone/>
            </a:pPr>
            <a:r>
              <a:rPr lang="en-US" sz="3200" b="1" dirty="0" smtClean="0">
                <a:latin typeface="Droid Serif"/>
                <a:cs typeface="Droid Serif"/>
              </a:rPr>
              <a:t>Avoid Archaic Words</a:t>
            </a:r>
          </a:p>
          <a:p>
            <a:pPr marL="0" indent="0">
              <a:buNone/>
            </a:pPr>
            <a:endParaRPr lang="en-US" dirty="0" smtClean="0">
              <a:latin typeface="Droid Serif"/>
              <a:cs typeface="Droid Serif"/>
            </a:endParaRPr>
          </a:p>
          <a:p>
            <a:pPr lvl="0"/>
            <a:r>
              <a:rPr lang="en-US" sz="2200" dirty="0" smtClean="0">
                <a:latin typeface="Droid Serif"/>
                <a:cs typeface="Droid Serif"/>
              </a:rPr>
              <a:t>Amongst</a:t>
            </a:r>
          </a:p>
          <a:p>
            <a:pPr lvl="0"/>
            <a:r>
              <a:rPr lang="en-US" sz="2200" dirty="0" smtClean="0">
                <a:latin typeface="Droid Serif"/>
                <a:cs typeface="Droid Serif"/>
              </a:rPr>
              <a:t>Aforementioned</a:t>
            </a:r>
          </a:p>
          <a:p>
            <a:pPr lvl="0"/>
            <a:r>
              <a:rPr lang="en-US" sz="2200" dirty="0" smtClean="0">
                <a:latin typeface="Droid Serif"/>
                <a:cs typeface="Droid Serif"/>
              </a:rPr>
              <a:t>Hereby</a:t>
            </a:r>
          </a:p>
          <a:p>
            <a:pPr lvl="0"/>
            <a:r>
              <a:rPr lang="en-US" sz="2200" dirty="0" smtClean="0">
                <a:latin typeface="Droid Serif"/>
                <a:cs typeface="Droid Serif"/>
              </a:rPr>
              <a:t>Herein</a:t>
            </a:r>
          </a:p>
          <a:p>
            <a:pPr lvl="0"/>
            <a:r>
              <a:rPr lang="en-US" sz="2200" dirty="0" smtClean="0">
                <a:latin typeface="Droid Serif"/>
                <a:cs typeface="Droid Serif"/>
              </a:rPr>
              <a:t>Hereinabove</a:t>
            </a:r>
          </a:p>
          <a:p>
            <a:pPr lvl="0"/>
            <a:r>
              <a:rPr lang="en-US" sz="2200" dirty="0" smtClean="0">
                <a:latin typeface="Droid Serif"/>
                <a:cs typeface="Droid Serif"/>
              </a:rPr>
              <a:t>Hereinbefore</a:t>
            </a:r>
          </a:p>
          <a:p>
            <a:pPr lvl="0"/>
            <a:r>
              <a:rPr lang="en-US" sz="2200" dirty="0" smtClean="0">
                <a:latin typeface="Droid Serif"/>
                <a:cs typeface="Droid Serif"/>
              </a:rPr>
              <a:t>Hereinafter</a:t>
            </a:r>
          </a:p>
          <a:p>
            <a:pPr lvl="0"/>
            <a:endParaRPr lang="en-US" sz="2200" dirty="0" smtClean="0">
              <a:latin typeface="Droid Serif"/>
              <a:cs typeface="Droid Serif"/>
            </a:endParaRPr>
          </a:p>
          <a:p>
            <a:endParaRPr lang="en-US" dirty="0"/>
          </a:p>
        </p:txBody>
      </p:sp>
      <p:sp>
        <p:nvSpPr>
          <p:cNvPr id="4" name="Content Placeholder 3"/>
          <p:cNvSpPr>
            <a:spLocks noGrp="1"/>
          </p:cNvSpPr>
          <p:nvPr>
            <p:ph sz="half" idx="2"/>
          </p:nvPr>
        </p:nvSpPr>
        <p:spPr/>
        <p:txBody>
          <a:bodyPr>
            <a:normAutofit/>
          </a:bodyPr>
          <a:lstStyle/>
          <a:p>
            <a:pPr lvl="0"/>
            <a:endParaRPr lang="en-US" sz="2000" dirty="0" smtClean="0">
              <a:latin typeface="Droid Serif"/>
              <a:cs typeface="Droid Serif"/>
            </a:endParaRPr>
          </a:p>
          <a:p>
            <a:pPr lvl="0"/>
            <a:endParaRPr lang="en-US" sz="2000" dirty="0" smtClean="0">
              <a:latin typeface="Droid Serif"/>
              <a:cs typeface="Droid Serif"/>
            </a:endParaRPr>
          </a:p>
          <a:p>
            <a:pPr lvl="0"/>
            <a:endParaRPr lang="en-US" sz="2000" dirty="0">
              <a:latin typeface="Droid Serif"/>
              <a:cs typeface="Droid Serif"/>
            </a:endParaRPr>
          </a:p>
          <a:p>
            <a:pPr lvl="0"/>
            <a:r>
              <a:rPr lang="en-US" sz="2000" dirty="0" smtClean="0">
                <a:latin typeface="Droid Serif"/>
                <a:cs typeface="Droid Serif"/>
              </a:rPr>
              <a:t>Hereto</a:t>
            </a:r>
          </a:p>
          <a:p>
            <a:pPr lvl="0"/>
            <a:r>
              <a:rPr lang="en-US" sz="2000" dirty="0" smtClean="0">
                <a:latin typeface="Droid Serif"/>
                <a:cs typeface="Droid Serif"/>
              </a:rPr>
              <a:t>In lieu of</a:t>
            </a:r>
          </a:p>
          <a:p>
            <a:pPr lvl="0"/>
            <a:r>
              <a:rPr lang="en-US" sz="2000" dirty="0" smtClean="0">
                <a:latin typeface="Droid Serif"/>
                <a:cs typeface="Droid Serif"/>
              </a:rPr>
              <a:t>Instant case</a:t>
            </a:r>
          </a:p>
          <a:p>
            <a:pPr lvl="0"/>
            <a:r>
              <a:rPr lang="en-US" sz="2000" dirty="0" smtClean="0">
                <a:latin typeface="Droid Serif"/>
                <a:cs typeface="Droid Serif"/>
              </a:rPr>
              <a:t>Therein</a:t>
            </a:r>
          </a:p>
          <a:p>
            <a:pPr lvl="0"/>
            <a:r>
              <a:rPr lang="en-US" sz="2000" dirty="0" smtClean="0">
                <a:latin typeface="Droid Serif"/>
                <a:cs typeface="Droid Serif"/>
              </a:rPr>
              <a:t>Thereof</a:t>
            </a:r>
          </a:p>
          <a:p>
            <a:pPr lvl="0"/>
            <a:r>
              <a:rPr lang="en-US" sz="2000" dirty="0" smtClean="0">
                <a:latin typeface="Droid Serif"/>
                <a:cs typeface="Droid Serif"/>
              </a:rPr>
              <a:t>Whereby </a:t>
            </a:r>
          </a:p>
          <a:p>
            <a:pPr lvl="0"/>
            <a:r>
              <a:rPr lang="en-US" sz="2000" dirty="0" smtClean="0">
                <a:latin typeface="Droid Serif"/>
                <a:cs typeface="Droid Serif"/>
              </a:rPr>
              <a:t>Wherein </a:t>
            </a:r>
          </a:p>
          <a:p>
            <a:endParaRPr lang="en-US" sz="2000" dirty="0"/>
          </a:p>
        </p:txBody>
      </p:sp>
    </p:spTree>
    <p:extLst>
      <p:ext uri="{BB962C8B-B14F-4D97-AF65-F5344CB8AC3E}">
        <p14:creationId xmlns:p14="http://schemas.microsoft.com/office/powerpoint/2010/main" val="367360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Syntax and Lexicon</a:t>
            </a:r>
            <a:endParaRPr lang="en-US" dirty="0"/>
          </a:p>
        </p:txBody>
      </p:sp>
      <p:sp>
        <p:nvSpPr>
          <p:cNvPr id="3" name="Content Placeholder 2"/>
          <p:cNvSpPr>
            <a:spLocks noGrp="1"/>
          </p:cNvSpPr>
          <p:nvPr>
            <p:ph sz="half" idx="1"/>
          </p:nvPr>
        </p:nvSpPr>
        <p:spPr>
          <a:xfrm>
            <a:off x="457200" y="1600200"/>
            <a:ext cx="8229600" cy="4525963"/>
          </a:xfrm>
        </p:spPr>
        <p:txBody>
          <a:bodyPr>
            <a:normAutofit/>
          </a:bodyPr>
          <a:lstStyle/>
          <a:p>
            <a:pPr marL="0" indent="0">
              <a:buNone/>
            </a:pPr>
            <a:r>
              <a:rPr lang="en-US" sz="3000" b="1" dirty="0">
                <a:latin typeface="Droid Serif"/>
                <a:cs typeface="Droid Serif"/>
              </a:rPr>
              <a:t>Avoid </a:t>
            </a:r>
            <a:r>
              <a:rPr lang="en-US" sz="3000" b="1" dirty="0" smtClean="0">
                <a:latin typeface="Droid Serif"/>
                <a:cs typeface="Droid Serif"/>
              </a:rPr>
              <a:t>Double </a:t>
            </a:r>
            <a:r>
              <a:rPr lang="en-US" sz="3000" b="1" dirty="0">
                <a:latin typeface="Droid Serif"/>
                <a:cs typeface="Droid Serif"/>
              </a:rPr>
              <a:t>N</a:t>
            </a:r>
            <a:r>
              <a:rPr lang="en-US" sz="3000" b="1" dirty="0" smtClean="0">
                <a:latin typeface="Droid Serif"/>
                <a:cs typeface="Droid Serif"/>
              </a:rPr>
              <a:t>egatives</a:t>
            </a:r>
            <a:endParaRPr lang="en-US" sz="3000" dirty="0">
              <a:latin typeface="Droid Serif"/>
              <a:cs typeface="Droid Serif"/>
            </a:endParaRPr>
          </a:p>
          <a:p>
            <a:pPr marL="0" indent="0">
              <a:buNone/>
            </a:pPr>
            <a:endParaRPr lang="en-US" sz="2000" dirty="0">
              <a:latin typeface="Droid Serif"/>
              <a:cs typeface="Droid Serif"/>
            </a:endParaRPr>
          </a:p>
          <a:p>
            <a:pPr marL="0" indent="0">
              <a:buNone/>
            </a:pPr>
            <a:r>
              <a:rPr lang="en-US" sz="2000" dirty="0">
                <a:latin typeface="Droid Serif"/>
                <a:cs typeface="Droid Serif"/>
              </a:rPr>
              <a:t>Example: Your grades are not unsatisfactory </a:t>
            </a:r>
          </a:p>
          <a:p>
            <a:pPr marL="0" indent="0">
              <a:buNone/>
            </a:pPr>
            <a:endParaRPr lang="en-US" sz="2000" dirty="0">
              <a:latin typeface="Droid Serif"/>
              <a:cs typeface="Droid Serif"/>
            </a:endParaRPr>
          </a:p>
          <a:p>
            <a:pPr marL="0" indent="0">
              <a:buNone/>
            </a:pPr>
            <a:r>
              <a:rPr lang="en-US" sz="2000" dirty="0">
                <a:latin typeface="Droid Serif"/>
                <a:cs typeface="Droid Serif"/>
              </a:rPr>
              <a:t>Instead, try this: Your grades are satisfactory.</a:t>
            </a:r>
          </a:p>
          <a:p>
            <a:pPr marL="0" indent="0">
              <a:buNone/>
            </a:pPr>
            <a:endParaRPr lang="en-US" sz="2000" dirty="0">
              <a:latin typeface="Droid Serif"/>
              <a:cs typeface="Droid Serif"/>
            </a:endParaRPr>
          </a:p>
          <a:p>
            <a:pPr marL="0" indent="0">
              <a:buNone/>
            </a:pPr>
            <a:r>
              <a:rPr lang="en-US" sz="2000" dirty="0" smtClean="0">
                <a:latin typeface="Droid Serif"/>
                <a:cs typeface="Droid Serif"/>
              </a:rPr>
              <a:t>If </a:t>
            </a:r>
            <a:r>
              <a:rPr lang="en-US" sz="2000" dirty="0">
                <a:latin typeface="Droid Serif"/>
                <a:cs typeface="Droid Serif"/>
              </a:rPr>
              <a:t>your sentence is </a:t>
            </a:r>
            <a:r>
              <a:rPr lang="en-US" sz="2000" dirty="0" smtClean="0">
                <a:latin typeface="Droid Serif"/>
                <a:cs typeface="Droid Serif"/>
              </a:rPr>
              <a:t>fine </a:t>
            </a:r>
            <a:r>
              <a:rPr lang="en-US" sz="2000" dirty="0">
                <a:latin typeface="Droid Serif"/>
                <a:cs typeface="Droid Serif"/>
              </a:rPr>
              <a:t>without “that” or “which”/”who”, then omit it. (is is called the “zero relative”. E.g., the man [that] I met carried an umbrella.)</a:t>
            </a:r>
          </a:p>
          <a:p>
            <a:pPr lvl="0"/>
            <a:endParaRPr lang="en-US" sz="2000" dirty="0" smtClean="0">
              <a:latin typeface="Droid Serif"/>
              <a:cs typeface="Droid Serif"/>
            </a:endParaRPr>
          </a:p>
          <a:p>
            <a:endParaRPr lang="en-US" sz="2000" dirty="0">
              <a:latin typeface="Droid Serif"/>
              <a:cs typeface="Droid Serif"/>
            </a:endParaRPr>
          </a:p>
        </p:txBody>
      </p:sp>
    </p:spTree>
    <p:extLst>
      <p:ext uri="{BB962C8B-B14F-4D97-AF65-F5344CB8AC3E}">
        <p14:creationId xmlns:p14="http://schemas.microsoft.com/office/powerpoint/2010/main" val="2445279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Syntax and Lexicon</a:t>
            </a:r>
            <a:endParaRPr lang="en-US" dirty="0"/>
          </a:p>
        </p:txBody>
      </p:sp>
      <p:sp>
        <p:nvSpPr>
          <p:cNvPr id="3" name="Content Placeholder 2"/>
          <p:cNvSpPr>
            <a:spLocks noGrp="1"/>
          </p:cNvSpPr>
          <p:nvPr>
            <p:ph sz="half" idx="1"/>
          </p:nvPr>
        </p:nvSpPr>
        <p:spPr>
          <a:xfrm>
            <a:off x="457200" y="1600200"/>
            <a:ext cx="8229600" cy="4525963"/>
          </a:xfrm>
        </p:spPr>
        <p:txBody>
          <a:bodyPr>
            <a:normAutofit/>
          </a:bodyPr>
          <a:lstStyle/>
          <a:p>
            <a:pPr marL="0" indent="0">
              <a:buNone/>
            </a:pPr>
            <a:r>
              <a:rPr lang="en-US" sz="3000" b="1" dirty="0">
                <a:latin typeface="Droid Serif"/>
                <a:cs typeface="Droid Serif"/>
              </a:rPr>
              <a:t>Avoid </a:t>
            </a:r>
            <a:r>
              <a:rPr lang="en-US" sz="3000" b="1" dirty="0" smtClean="0">
                <a:latin typeface="Droid Serif"/>
                <a:cs typeface="Droid Serif"/>
              </a:rPr>
              <a:t>Drawn Out Idioms</a:t>
            </a:r>
            <a:endParaRPr lang="en-US" sz="3000" dirty="0">
              <a:latin typeface="Droid Serif"/>
              <a:cs typeface="Droid Serif"/>
            </a:endParaRPr>
          </a:p>
          <a:p>
            <a:pPr marL="0" indent="0">
              <a:buNone/>
            </a:pPr>
            <a:endParaRPr lang="en-US" sz="2000" dirty="0" smtClean="0">
              <a:latin typeface="Droid Serif"/>
              <a:cs typeface="Droid Serif"/>
            </a:endParaRPr>
          </a:p>
          <a:p>
            <a:pPr marL="0" indent="0">
              <a:buNone/>
            </a:pPr>
            <a:r>
              <a:rPr lang="en-US" sz="2000" dirty="0" smtClean="0">
                <a:latin typeface="Droid Serif"/>
                <a:cs typeface="Droid Serif"/>
              </a:rPr>
              <a:t>Example</a:t>
            </a:r>
            <a:r>
              <a:rPr lang="en-US" sz="2000" dirty="0">
                <a:latin typeface="Droid Serif"/>
                <a:cs typeface="Droid Serif"/>
              </a:rPr>
              <a:t>: Because of the fact that swine flesh if very similar to human, they make ideal test subjects. </a:t>
            </a:r>
          </a:p>
          <a:p>
            <a:pPr marL="0" indent="0">
              <a:buNone/>
            </a:pPr>
            <a:endParaRPr lang="en-US" sz="2000" dirty="0">
              <a:latin typeface="Droid Serif"/>
              <a:cs typeface="Droid Serif"/>
            </a:endParaRPr>
          </a:p>
          <a:p>
            <a:pPr marL="0" indent="0">
              <a:buNone/>
            </a:pPr>
            <a:r>
              <a:rPr lang="en-US" sz="2000" dirty="0">
                <a:latin typeface="Droid Serif"/>
                <a:cs typeface="Droid Serif"/>
              </a:rPr>
              <a:t>Instead try this: Pig flesh is very similar to human and is ideal for testing. </a:t>
            </a:r>
          </a:p>
          <a:p>
            <a:pPr marL="0" indent="0">
              <a:buNone/>
            </a:pPr>
            <a:endParaRPr lang="en-US" sz="2000" dirty="0">
              <a:latin typeface="Droid Serif"/>
              <a:cs typeface="Droid Serif"/>
            </a:endParaRPr>
          </a:p>
          <a:p>
            <a:pPr marL="0" indent="0">
              <a:buNone/>
            </a:pPr>
            <a:r>
              <a:rPr lang="en-US" sz="2000" dirty="0">
                <a:latin typeface="Droid Serif"/>
                <a:cs typeface="Droid Serif"/>
              </a:rPr>
              <a:t>If you need additional clarification on the principals touched on in this guide, or principals not touched on here, talk to the technical writing division. Happy writing! </a:t>
            </a:r>
          </a:p>
          <a:p>
            <a:pPr lvl="0"/>
            <a:endParaRPr lang="en-US" sz="2000" dirty="0" smtClean="0">
              <a:latin typeface="Droid Serif"/>
              <a:cs typeface="Droid Serif"/>
            </a:endParaRPr>
          </a:p>
          <a:p>
            <a:endParaRPr lang="en-US" sz="2000" dirty="0">
              <a:latin typeface="Droid Serif"/>
              <a:cs typeface="Droid Serif"/>
            </a:endParaRPr>
          </a:p>
        </p:txBody>
      </p:sp>
    </p:spTree>
    <p:extLst>
      <p:ext uri="{BB962C8B-B14F-4D97-AF65-F5344CB8AC3E}">
        <p14:creationId xmlns:p14="http://schemas.microsoft.com/office/powerpoint/2010/main" val="42334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Microcore Branding</a:t>
            </a:r>
            <a:endParaRPr lang="en-US" dirty="0">
              <a:latin typeface="Droid Serif"/>
              <a:cs typeface="Droid Serif"/>
            </a:endParaRPr>
          </a:p>
        </p:txBody>
      </p:sp>
      <p:sp>
        <p:nvSpPr>
          <p:cNvPr id="3" name="Content Placeholder 2"/>
          <p:cNvSpPr>
            <a:spLocks noGrp="1"/>
          </p:cNvSpPr>
          <p:nvPr>
            <p:ph idx="1"/>
          </p:nvPr>
        </p:nvSpPr>
        <p:spPr>
          <a:xfrm>
            <a:off x="457200" y="1600200"/>
            <a:ext cx="4098925" cy="4525963"/>
          </a:xfrm>
        </p:spPr>
        <p:txBody>
          <a:bodyPr/>
          <a:lstStyle/>
          <a:p>
            <a:pPr marL="0" indent="0">
              <a:buNone/>
            </a:pPr>
            <a:r>
              <a:rPr lang="en-US" sz="3000" b="1" dirty="0" smtClean="0">
                <a:latin typeface="Droid Serif"/>
                <a:cs typeface="Droid Serif"/>
              </a:rPr>
              <a:t>Microcore Logo</a:t>
            </a:r>
          </a:p>
          <a:p>
            <a:pPr marL="0" indent="0">
              <a:buNone/>
            </a:pPr>
            <a:r>
              <a:rPr lang="en-US" sz="2000" dirty="0" smtClean="0">
                <a:latin typeface="Droid Serif"/>
                <a:cs typeface="Droid Serif"/>
              </a:rPr>
              <a:t>Use </a:t>
            </a:r>
            <a:r>
              <a:rPr lang="en-US" sz="2000" dirty="0">
                <a:latin typeface="Droid Serif"/>
                <a:cs typeface="Droid Serif"/>
              </a:rPr>
              <a:t>the Microcore logo as an introduction to the communication. The image should be in the top left or right hand corner of the document. </a:t>
            </a:r>
            <a:endParaRPr lang="en-US" sz="2000" dirty="0" smtClean="0">
              <a:latin typeface="Droid Serif"/>
              <a:cs typeface="Droid Serif"/>
            </a:endParaRPr>
          </a:p>
          <a:p>
            <a:pPr marL="0" indent="0">
              <a:buNone/>
            </a:pPr>
            <a:r>
              <a:rPr lang="en-US" sz="2000" dirty="0" smtClean="0">
                <a:latin typeface="Droid Serif"/>
                <a:cs typeface="Droid Serif"/>
              </a:rPr>
              <a:t>The </a:t>
            </a:r>
            <a:r>
              <a:rPr lang="en-US" sz="2000" dirty="0">
                <a:latin typeface="Droid Serif"/>
                <a:cs typeface="Droid Serif"/>
              </a:rPr>
              <a:t>logo should not be included in every page of a multipage document, rather just the beginning. </a:t>
            </a:r>
          </a:p>
          <a:p>
            <a:endParaRPr lang="en-US" dirty="0"/>
          </a:p>
        </p:txBody>
      </p:sp>
      <p:sp>
        <p:nvSpPr>
          <p:cNvPr id="4" name="Rectangle 3"/>
          <p:cNvSpPr/>
          <p:nvPr/>
        </p:nvSpPr>
        <p:spPr>
          <a:xfrm>
            <a:off x="5246688" y="1770063"/>
            <a:ext cx="3317875" cy="43561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Microcore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766" y="1944687"/>
            <a:ext cx="1325823" cy="113145"/>
          </a:xfrm>
          <a:prstGeom prst="rect">
            <a:avLst/>
          </a:prstGeom>
        </p:spPr>
      </p:pic>
    </p:spTree>
    <p:extLst>
      <p:ext uri="{BB962C8B-B14F-4D97-AF65-F5344CB8AC3E}">
        <p14:creationId xmlns:p14="http://schemas.microsoft.com/office/powerpoint/2010/main" val="160310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Microcore Branding</a:t>
            </a:r>
            <a:endParaRPr lang="en-US" dirty="0">
              <a:latin typeface="Droid Serif"/>
              <a:cs typeface="Droid Serif"/>
            </a:endParaRPr>
          </a:p>
        </p:txBody>
      </p:sp>
      <p:sp>
        <p:nvSpPr>
          <p:cNvPr id="3" name="Content Placeholder 2"/>
          <p:cNvSpPr>
            <a:spLocks noGrp="1"/>
          </p:cNvSpPr>
          <p:nvPr>
            <p:ph idx="1"/>
          </p:nvPr>
        </p:nvSpPr>
        <p:spPr>
          <a:xfrm>
            <a:off x="457200" y="1600200"/>
            <a:ext cx="4098925" cy="4525963"/>
          </a:xfrm>
        </p:spPr>
        <p:txBody>
          <a:bodyPr/>
          <a:lstStyle/>
          <a:p>
            <a:pPr marL="0" indent="0">
              <a:buNone/>
            </a:pPr>
            <a:r>
              <a:rPr lang="en-US" sz="3000" b="1" dirty="0" smtClean="0">
                <a:latin typeface="Droid Serif"/>
                <a:cs typeface="Droid Serif"/>
              </a:rPr>
              <a:t>Colors</a:t>
            </a:r>
          </a:p>
          <a:p>
            <a:pPr marL="0" indent="0">
              <a:buNone/>
            </a:pPr>
            <a:r>
              <a:rPr lang="en-US" sz="2000" dirty="0">
                <a:latin typeface="Droid Serif"/>
                <a:cs typeface="Droid Serif"/>
              </a:rPr>
              <a:t>Microcore documents should be composed with a neutral color palate </a:t>
            </a:r>
            <a:r>
              <a:rPr lang="en-US" sz="2000" dirty="0" smtClean="0">
                <a:latin typeface="Droid Serif"/>
                <a:cs typeface="Droid Serif"/>
              </a:rPr>
              <a:t>(gray</a:t>
            </a:r>
            <a:r>
              <a:rPr lang="en-US" sz="2000" dirty="0">
                <a:latin typeface="Droid Serif"/>
                <a:cs typeface="Droid Serif"/>
              </a:rPr>
              <a:t>, warm-grey, cool gray, etc.)</a:t>
            </a:r>
          </a:p>
          <a:p>
            <a:pPr marL="0" indent="0">
              <a:buNone/>
            </a:pPr>
            <a:r>
              <a:rPr lang="en-US" sz="2000" dirty="0">
                <a:latin typeface="Droid Serif"/>
                <a:cs typeface="Droid Serif"/>
              </a:rPr>
              <a:t>One of the exceptions to this rule is the use of dynamic color </a:t>
            </a:r>
            <a:r>
              <a:rPr lang="en-US" sz="2000" dirty="0" smtClean="0">
                <a:latin typeface="Droid Serif"/>
                <a:cs typeface="Droid Serif"/>
              </a:rPr>
              <a:t>(orange</a:t>
            </a:r>
            <a:r>
              <a:rPr lang="en-US" sz="2000" dirty="0">
                <a:latin typeface="Droid Serif"/>
                <a:cs typeface="Droid Serif"/>
              </a:rPr>
              <a:t>, blue, etc.) in the company logo that is to be included in all official documents. </a:t>
            </a:r>
          </a:p>
          <a:p>
            <a:pPr marL="0" indent="0">
              <a:buNone/>
            </a:pPr>
            <a:endParaRPr lang="en-US" sz="2000" b="1" dirty="0">
              <a:latin typeface="Droid Serif"/>
              <a:cs typeface="Droid Serif"/>
            </a:endParaRPr>
          </a:p>
        </p:txBody>
      </p:sp>
      <p:pic>
        <p:nvPicPr>
          <p:cNvPr id="7" name="Picture 6" descr="Microcore Color Palette.a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250" y="1773948"/>
            <a:ext cx="4730750" cy="3375250"/>
          </a:xfrm>
          <a:prstGeom prst="rect">
            <a:avLst/>
          </a:prstGeom>
        </p:spPr>
      </p:pic>
    </p:spTree>
    <p:extLst>
      <p:ext uri="{BB962C8B-B14F-4D97-AF65-F5344CB8AC3E}">
        <p14:creationId xmlns:p14="http://schemas.microsoft.com/office/powerpoint/2010/main" val="3213007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Microcore Branding</a:t>
            </a:r>
            <a:endParaRPr lang="en-US" dirty="0">
              <a:latin typeface="Droid Serif"/>
              <a:cs typeface="Droid Serif"/>
            </a:endParaRPr>
          </a:p>
        </p:txBody>
      </p:sp>
      <p:sp>
        <p:nvSpPr>
          <p:cNvPr id="3" name="Content Placeholder 2"/>
          <p:cNvSpPr>
            <a:spLocks noGrp="1"/>
          </p:cNvSpPr>
          <p:nvPr>
            <p:ph idx="1"/>
          </p:nvPr>
        </p:nvSpPr>
        <p:spPr>
          <a:xfrm>
            <a:off x="457200" y="1600200"/>
            <a:ext cx="8229600" cy="4525963"/>
          </a:xfrm>
        </p:spPr>
        <p:txBody>
          <a:bodyPr/>
          <a:lstStyle/>
          <a:p>
            <a:pPr marL="0" indent="0">
              <a:buNone/>
            </a:pPr>
            <a:r>
              <a:rPr lang="en-US" sz="3000" b="1" dirty="0" smtClean="0">
                <a:latin typeface="Droid Serif"/>
                <a:cs typeface="Droid Serif"/>
              </a:rPr>
              <a:t>Imagery</a:t>
            </a:r>
          </a:p>
          <a:p>
            <a:pPr marL="0" indent="0">
              <a:buNone/>
            </a:pPr>
            <a:r>
              <a:rPr lang="en-US" sz="2000" dirty="0">
                <a:latin typeface="Droid Serif"/>
                <a:cs typeface="Droid Serif"/>
              </a:rPr>
              <a:t>Graphs, charts, and illustrations are useful tools in business communications and are recommended as part of </a:t>
            </a:r>
            <a:r>
              <a:rPr lang="en-US" sz="2000" dirty="0" err="1">
                <a:latin typeface="Droid Serif"/>
                <a:cs typeface="Droid Serif"/>
              </a:rPr>
              <a:t>Microcore’s</a:t>
            </a:r>
            <a:r>
              <a:rPr lang="en-US" sz="2000" dirty="0">
                <a:latin typeface="Droid Serif"/>
                <a:cs typeface="Droid Serif"/>
              </a:rPr>
              <a:t> corporate image.  Use these images to supplement your written communications, with the text wrapping around and caption titling and explaining the image</a:t>
            </a:r>
            <a:r>
              <a:rPr lang="en-US" sz="2000" dirty="0" smtClean="0">
                <a:latin typeface="Droid Serif"/>
                <a:cs typeface="Droid Serif"/>
              </a:rPr>
              <a:t>.</a:t>
            </a:r>
          </a:p>
          <a:p>
            <a:pPr marL="0" indent="0">
              <a:buNone/>
            </a:pPr>
            <a:endParaRPr lang="en-US" sz="2000" dirty="0">
              <a:latin typeface="Droid Serif"/>
              <a:cs typeface="Droid Serif"/>
            </a:endParaRPr>
          </a:p>
          <a:p>
            <a:pPr marL="0" indent="0">
              <a:buNone/>
            </a:pPr>
            <a:r>
              <a:rPr lang="en-US" sz="3000" b="1" dirty="0" smtClean="0">
                <a:latin typeface="Droid Serif"/>
                <a:cs typeface="Droid Serif"/>
              </a:rPr>
              <a:t>Legal Requirements</a:t>
            </a:r>
          </a:p>
          <a:p>
            <a:pPr marL="0" indent="0">
              <a:buNone/>
            </a:pPr>
            <a:r>
              <a:rPr lang="en-US" sz="2000" dirty="0" smtClean="0">
                <a:latin typeface="Droid Serif"/>
                <a:cs typeface="Droid Serif"/>
              </a:rPr>
              <a:t>Microcore is a trade name and a trademark. When used to describe the company products, accompany it with the trademark symbol. (Example: Microcore®) When describing the company as a whole, no trademark symbol is required. </a:t>
            </a:r>
          </a:p>
          <a:p>
            <a:pPr marL="0" indent="0">
              <a:buNone/>
            </a:pPr>
            <a:endParaRPr lang="en-US" sz="2000" dirty="0">
              <a:latin typeface="Droid Serif"/>
              <a:cs typeface="Droid Serif"/>
            </a:endParaRPr>
          </a:p>
          <a:p>
            <a:pPr marL="0" indent="0">
              <a:buNone/>
            </a:pPr>
            <a:endParaRPr lang="en-US" sz="2000" b="1" dirty="0">
              <a:latin typeface="Droid Serif"/>
              <a:cs typeface="Droid Serif"/>
            </a:endParaRPr>
          </a:p>
        </p:txBody>
      </p:sp>
    </p:spTree>
    <p:extLst>
      <p:ext uri="{BB962C8B-B14F-4D97-AF65-F5344CB8AC3E}">
        <p14:creationId xmlns:p14="http://schemas.microsoft.com/office/powerpoint/2010/main" val="253791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Formatting</a:t>
            </a:r>
            <a:endParaRPr lang="en-US" dirty="0">
              <a:latin typeface="Droid Serif"/>
              <a:cs typeface="Droid Serif"/>
            </a:endParaRPr>
          </a:p>
        </p:txBody>
      </p:sp>
      <p:sp>
        <p:nvSpPr>
          <p:cNvPr id="3" name="Content Placeholder 2"/>
          <p:cNvSpPr>
            <a:spLocks noGrp="1"/>
          </p:cNvSpPr>
          <p:nvPr>
            <p:ph idx="1"/>
          </p:nvPr>
        </p:nvSpPr>
        <p:spPr/>
        <p:txBody>
          <a:bodyPr/>
          <a:lstStyle/>
          <a:p>
            <a:pPr marL="0" indent="0">
              <a:buNone/>
            </a:pPr>
            <a:r>
              <a:rPr lang="en-US" sz="3000" b="1" dirty="0" smtClean="0">
                <a:latin typeface="Droid Serif"/>
                <a:cs typeface="Droid Serif"/>
              </a:rPr>
              <a:t>Font</a:t>
            </a:r>
          </a:p>
          <a:p>
            <a:pPr marL="0" indent="0">
              <a:buNone/>
            </a:pPr>
            <a:r>
              <a:rPr lang="en-US" sz="2000" dirty="0">
                <a:latin typeface="Droid Serif"/>
                <a:cs typeface="Droid Serif"/>
              </a:rPr>
              <a:t>To reinforce our corporate identity, use Droid Serif font for the body of your paragraphs, and Droid Sans for titles and headings. </a:t>
            </a:r>
            <a:endParaRPr lang="en-US" sz="2000" dirty="0" smtClean="0">
              <a:latin typeface="Droid Serif"/>
              <a:cs typeface="Droid Serif"/>
            </a:endParaRPr>
          </a:p>
          <a:p>
            <a:pPr marL="0" indent="0">
              <a:buNone/>
            </a:pPr>
            <a:r>
              <a:rPr lang="en-US" sz="2000" dirty="0" smtClean="0">
                <a:latin typeface="Droid Serif"/>
                <a:cs typeface="Droid Serif"/>
              </a:rPr>
              <a:t>Droid Serif can be downloaded at </a:t>
            </a:r>
          </a:p>
          <a:p>
            <a:pPr marL="0" indent="0">
              <a:buNone/>
            </a:pPr>
            <a:r>
              <a:rPr lang="en-US" sz="2000" dirty="0" smtClean="0">
                <a:latin typeface="Droid Serif"/>
                <a:cs typeface="Droid Serif"/>
                <a:hlinkClick r:id="rId2"/>
              </a:rPr>
              <a:t>http://www.fontsquirrel.com/fonts/droid-serif</a:t>
            </a:r>
            <a:r>
              <a:rPr lang="en-US" sz="2000" dirty="0" smtClean="0">
                <a:latin typeface="Droid Serif"/>
                <a:cs typeface="Droid Serif"/>
              </a:rPr>
              <a:t> .</a:t>
            </a:r>
            <a:endParaRPr lang="en-US" sz="2000" dirty="0">
              <a:latin typeface="Droid Serif"/>
              <a:cs typeface="Droid Serif"/>
            </a:endParaRPr>
          </a:p>
        </p:txBody>
      </p:sp>
    </p:spTree>
    <p:extLst>
      <p:ext uri="{BB962C8B-B14F-4D97-AF65-F5344CB8AC3E}">
        <p14:creationId xmlns:p14="http://schemas.microsoft.com/office/powerpoint/2010/main" val="57579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Formatting</a:t>
            </a:r>
            <a:endParaRPr lang="en-US" dirty="0">
              <a:latin typeface="Droid Serif"/>
              <a:cs typeface="Droid Serif"/>
            </a:endParaRPr>
          </a:p>
        </p:txBody>
      </p:sp>
      <p:sp>
        <p:nvSpPr>
          <p:cNvPr id="3" name="Content Placeholder 2"/>
          <p:cNvSpPr>
            <a:spLocks noGrp="1"/>
          </p:cNvSpPr>
          <p:nvPr>
            <p:ph idx="1"/>
          </p:nvPr>
        </p:nvSpPr>
        <p:spPr/>
        <p:txBody>
          <a:bodyPr/>
          <a:lstStyle/>
          <a:p>
            <a:pPr marL="0" indent="0">
              <a:buNone/>
            </a:pPr>
            <a:r>
              <a:rPr lang="en-US" sz="3000" b="1" dirty="0" smtClean="0">
                <a:latin typeface="Droid Serif"/>
                <a:cs typeface="Droid Serif"/>
              </a:rPr>
              <a:t>Headings</a:t>
            </a:r>
          </a:p>
          <a:p>
            <a:pPr marL="0" indent="0">
              <a:buNone/>
            </a:pPr>
            <a:r>
              <a:rPr lang="en-US" sz="2000" dirty="0">
                <a:latin typeface="Droid Serif"/>
                <a:cs typeface="Droid Serif"/>
              </a:rPr>
              <a:t>Headings should be in size 14 font. Paragraphs should be written in 11 </a:t>
            </a:r>
            <a:r>
              <a:rPr lang="en-US" sz="2000" dirty="0" smtClean="0">
                <a:latin typeface="Droid Serif"/>
                <a:cs typeface="Droid Serif"/>
              </a:rPr>
              <a:t>font.</a:t>
            </a:r>
          </a:p>
          <a:p>
            <a:pPr marL="0" indent="0">
              <a:buNone/>
            </a:pPr>
            <a:r>
              <a:rPr lang="en-US" sz="2000" dirty="0" smtClean="0">
                <a:latin typeface="Droid Serif"/>
                <a:cs typeface="Droid Serif"/>
              </a:rPr>
              <a:t>Use </a:t>
            </a:r>
            <a:r>
              <a:rPr lang="en-US" sz="2000" dirty="0">
                <a:latin typeface="Droid Serif"/>
                <a:cs typeface="Droid Serif"/>
              </a:rPr>
              <a:t>headings to separate different ideas into separate paragraphs. Headings should be </a:t>
            </a:r>
            <a:r>
              <a:rPr lang="en-US" sz="2000" b="1" dirty="0">
                <a:latin typeface="Droid Serif"/>
                <a:cs typeface="Droid Serif"/>
              </a:rPr>
              <a:t>bolded</a:t>
            </a:r>
            <a:r>
              <a:rPr lang="en-US" sz="2000" dirty="0">
                <a:latin typeface="Droid Serif"/>
                <a:cs typeface="Droid Serif"/>
              </a:rPr>
              <a:t> to clearly mark a new idea. There will typically be "introduction" and "closing" headings, with the main body being specific to your topic. </a:t>
            </a:r>
          </a:p>
        </p:txBody>
      </p:sp>
    </p:spTree>
    <p:extLst>
      <p:ext uri="{BB962C8B-B14F-4D97-AF65-F5344CB8AC3E}">
        <p14:creationId xmlns:p14="http://schemas.microsoft.com/office/powerpoint/2010/main" val="3273019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Formatting</a:t>
            </a:r>
            <a:endParaRPr lang="en-US" dirty="0">
              <a:latin typeface="Droid Serif"/>
              <a:cs typeface="Droid Serif"/>
            </a:endParaRPr>
          </a:p>
        </p:txBody>
      </p:sp>
      <p:sp>
        <p:nvSpPr>
          <p:cNvPr id="3" name="Content Placeholder 2"/>
          <p:cNvSpPr>
            <a:spLocks noGrp="1"/>
          </p:cNvSpPr>
          <p:nvPr>
            <p:ph idx="1"/>
          </p:nvPr>
        </p:nvSpPr>
        <p:spPr/>
        <p:txBody>
          <a:bodyPr/>
          <a:lstStyle/>
          <a:p>
            <a:pPr marL="0" indent="0">
              <a:buNone/>
            </a:pPr>
            <a:r>
              <a:rPr lang="en-US" sz="3000" b="1" dirty="0" smtClean="0">
                <a:latin typeface="Droid Serif"/>
                <a:cs typeface="Droid Serif"/>
              </a:rPr>
              <a:t>Number and Bullet Lists</a:t>
            </a:r>
          </a:p>
          <a:p>
            <a:pPr marL="0" indent="0">
              <a:buNone/>
            </a:pPr>
            <a:r>
              <a:rPr lang="en-US" sz="2000" dirty="0" smtClean="0">
                <a:latin typeface="Droid Serif"/>
                <a:cs typeface="Droid Serif"/>
              </a:rPr>
              <a:t>Lists are a fast an easy way to communicate information, and they are recommended whenever applicable.</a:t>
            </a:r>
          </a:p>
          <a:p>
            <a:pPr marL="0" indent="0">
              <a:buNone/>
            </a:pPr>
            <a:endParaRPr lang="en-US" sz="2000" dirty="0">
              <a:latin typeface="Droid Serif"/>
              <a:cs typeface="Droid Serif"/>
            </a:endParaRPr>
          </a:p>
          <a:p>
            <a:pPr marL="0" indent="0">
              <a:buNone/>
            </a:pPr>
            <a:r>
              <a:rPr lang="en-US" sz="3000" b="1" dirty="0" smtClean="0">
                <a:latin typeface="Droid Serif"/>
                <a:cs typeface="Droid Serif"/>
              </a:rPr>
              <a:t>Bold and Italics</a:t>
            </a:r>
          </a:p>
          <a:p>
            <a:pPr marL="0" indent="0">
              <a:buNone/>
            </a:pPr>
            <a:r>
              <a:rPr lang="en-US" sz="2000" dirty="0" smtClean="0">
                <a:latin typeface="Droid Serif"/>
                <a:cs typeface="Droid Serif"/>
              </a:rPr>
              <a:t>Use </a:t>
            </a:r>
            <a:r>
              <a:rPr lang="en-US" sz="2000" dirty="0">
                <a:latin typeface="Droid Serif"/>
                <a:cs typeface="Droid Serif"/>
              </a:rPr>
              <a:t>bold on headings, and italics when referencing other publications. These are the most common situations you will need to make these choices. See The Elements of Style, 4th edition.</a:t>
            </a:r>
          </a:p>
          <a:p>
            <a:pPr marL="0" indent="0">
              <a:buNone/>
            </a:pPr>
            <a:endParaRPr lang="en-US" sz="2000" dirty="0">
              <a:latin typeface="Droid Serif"/>
              <a:cs typeface="Droid Serif"/>
            </a:endParaRPr>
          </a:p>
        </p:txBody>
      </p:sp>
    </p:spTree>
    <p:extLst>
      <p:ext uri="{BB962C8B-B14F-4D97-AF65-F5344CB8AC3E}">
        <p14:creationId xmlns:p14="http://schemas.microsoft.com/office/powerpoint/2010/main" val="426564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Syntax and Lexicon</a:t>
            </a:r>
            <a:endParaRPr lang="en-US" dirty="0">
              <a:latin typeface="Droid Serif"/>
              <a:cs typeface="Droid Serif"/>
            </a:endParaRPr>
          </a:p>
        </p:txBody>
      </p:sp>
      <p:sp>
        <p:nvSpPr>
          <p:cNvPr id="3" name="Content Placeholder 2"/>
          <p:cNvSpPr>
            <a:spLocks noGrp="1"/>
          </p:cNvSpPr>
          <p:nvPr>
            <p:ph idx="1"/>
          </p:nvPr>
        </p:nvSpPr>
        <p:spPr/>
        <p:txBody>
          <a:bodyPr/>
          <a:lstStyle/>
          <a:p>
            <a:pPr marL="0" indent="0">
              <a:buNone/>
            </a:pPr>
            <a:r>
              <a:rPr lang="en-US" sz="2000" b="1" dirty="0">
                <a:latin typeface="Droid Serif"/>
                <a:cs typeface="Droid Serif"/>
              </a:rPr>
              <a:t>Syntax </a:t>
            </a:r>
            <a:r>
              <a:rPr lang="en-US" sz="2000" dirty="0">
                <a:latin typeface="Droid Serif"/>
                <a:cs typeface="Droid Serif"/>
              </a:rPr>
              <a:t>refers to word order, and </a:t>
            </a:r>
            <a:r>
              <a:rPr lang="en-US" sz="2000" b="1" dirty="0">
                <a:latin typeface="Droid Serif"/>
                <a:cs typeface="Droid Serif"/>
              </a:rPr>
              <a:t>lexicon</a:t>
            </a:r>
            <a:r>
              <a:rPr lang="en-US" sz="2000" dirty="0">
                <a:latin typeface="Droid Serif"/>
                <a:cs typeface="Droid Serif"/>
              </a:rPr>
              <a:t> refers to word choice. Here are some tips on what types of words to use and how to construct your sentences. </a:t>
            </a:r>
          </a:p>
          <a:p>
            <a:pPr marL="0" indent="0">
              <a:buNone/>
            </a:pPr>
            <a:endParaRPr lang="en-US" sz="2000" dirty="0">
              <a:latin typeface="Droid Serif"/>
              <a:cs typeface="Droid Serif"/>
            </a:endParaRPr>
          </a:p>
          <a:p>
            <a:pPr marL="0" indent="0">
              <a:buNone/>
            </a:pPr>
            <a:endParaRPr lang="en-US" sz="2000" dirty="0">
              <a:latin typeface="Droid Serif"/>
              <a:cs typeface="Droid Serif"/>
            </a:endParaRPr>
          </a:p>
        </p:txBody>
      </p:sp>
    </p:spTree>
    <p:extLst>
      <p:ext uri="{BB962C8B-B14F-4D97-AF65-F5344CB8AC3E}">
        <p14:creationId xmlns:p14="http://schemas.microsoft.com/office/powerpoint/2010/main" val="367226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roid Serif"/>
                <a:cs typeface="Droid Serif"/>
              </a:rPr>
              <a:t>Syntax and Lexicon</a:t>
            </a:r>
            <a:endParaRPr lang="en-US" dirty="0">
              <a:latin typeface="Droid Serif"/>
              <a:cs typeface="Droid Serif"/>
            </a:endParaRPr>
          </a:p>
        </p:txBody>
      </p:sp>
      <p:sp>
        <p:nvSpPr>
          <p:cNvPr id="3" name="Content Placeholder 2"/>
          <p:cNvSpPr>
            <a:spLocks noGrp="1"/>
          </p:cNvSpPr>
          <p:nvPr>
            <p:ph idx="1"/>
          </p:nvPr>
        </p:nvSpPr>
        <p:spPr/>
        <p:txBody>
          <a:bodyPr/>
          <a:lstStyle/>
          <a:p>
            <a:pPr marL="0" indent="0">
              <a:buNone/>
            </a:pPr>
            <a:r>
              <a:rPr lang="en-US" sz="3000" b="1" dirty="0" smtClean="0">
                <a:latin typeface="Droid Serif"/>
                <a:cs typeface="Droid Serif"/>
              </a:rPr>
              <a:t>Spelling</a:t>
            </a:r>
          </a:p>
          <a:p>
            <a:pPr marL="0" indent="0">
              <a:buNone/>
            </a:pPr>
            <a:r>
              <a:rPr lang="en-US" sz="2000" dirty="0" smtClean="0">
                <a:latin typeface="Droid Serif"/>
                <a:cs typeface="Droid Serif"/>
              </a:rPr>
              <a:t>Use spelling customary to the United States.</a:t>
            </a:r>
          </a:p>
          <a:p>
            <a:pPr marL="0" indent="0">
              <a:buNone/>
            </a:pPr>
            <a:endParaRPr lang="en-US" sz="2000" dirty="0">
              <a:latin typeface="Droid Serif"/>
              <a:cs typeface="Droid Serif"/>
            </a:endParaRPr>
          </a:p>
          <a:p>
            <a:pPr marL="0" indent="0">
              <a:buNone/>
            </a:pPr>
            <a:r>
              <a:rPr lang="en-US" sz="3000" b="1" dirty="0" smtClean="0">
                <a:latin typeface="Droid Serif"/>
                <a:cs typeface="Droid Serif"/>
              </a:rPr>
              <a:t>Units of Measurement</a:t>
            </a:r>
          </a:p>
          <a:p>
            <a:pPr marL="0" indent="0">
              <a:buNone/>
            </a:pPr>
            <a:r>
              <a:rPr lang="en-US" sz="2000" dirty="0" smtClean="0">
                <a:latin typeface="Droid Serif"/>
                <a:cs typeface="Droid Serif"/>
              </a:rPr>
              <a:t>Use units customary to the United States (pound, foot, etc.).</a:t>
            </a:r>
            <a:endParaRPr lang="en-US" sz="2000" dirty="0">
              <a:latin typeface="Droid Serif"/>
              <a:cs typeface="Droid Serif"/>
            </a:endParaRPr>
          </a:p>
          <a:p>
            <a:pPr marL="0" indent="0">
              <a:buNone/>
            </a:pPr>
            <a:endParaRPr lang="en-US" sz="2000" dirty="0">
              <a:latin typeface="Droid Serif"/>
              <a:cs typeface="Droid Serif"/>
            </a:endParaRPr>
          </a:p>
        </p:txBody>
      </p:sp>
    </p:spTree>
    <p:extLst>
      <p:ext uri="{BB962C8B-B14F-4D97-AF65-F5344CB8AC3E}">
        <p14:creationId xmlns:p14="http://schemas.microsoft.com/office/powerpoint/2010/main" val="745004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608</TotalTime>
  <Words>857</Words>
  <Application>Microsoft Macintosh PowerPoint</Application>
  <PresentationFormat>On-screen Show (4:3)</PresentationFormat>
  <Paragraphs>108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Microcore  Style Guide</vt:lpstr>
      <vt:lpstr>Microcore Branding</vt:lpstr>
      <vt:lpstr>Microcore Branding</vt:lpstr>
      <vt:lpstr>Microcore Branding</vt:lpstr>
      <vt:lpstr>Formatting</vt:lpstr>
      <vt:lpstr>Formatting</vt:lpstr>
      <vt:lpstr>Formatting</vt:lpstr>
      <vt:lpstr>Syntax and Lexicon</vt:lpstr>
      <vt:lpstr>Syntax and Lexicon</vt:lpstr>
      <vt:lpstr>Syntax and Lexicon</vt:lpstr>
      <vt:lpstr>Syntax and Lexicon</vt:lpstr>
      <vt:lpstr>Syntax and Lexicon</vt:lpstr>
      <vt:lpstr>Syntax and Lexicon</vt:lpstr>
      <vt:lpstr>Syntax and Lexicon</vt:lpstr>
      <vt:lpstr>Syntax and Lexicon</vt:lpstr>
      <vt:lpstr>Syntax and Lexicon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Microcore  Style Guide</dc:title>
  <dc:creator>Joshua Hall</dc:creator>
  <cp:lastModifiedBy>Joshua Hall</cp:lastModifiedBy>
  <cp:revision>13</cp:revision>
  <dcterms:created xsi:type="dcterms:W3CDTF">2015-11-24T21:48:44Z</dcterms:created>
  <dcterms:modified xsi:type="dcterms:W3CDTF">2015-11-25T07:57:09Z</dcterms:modified>
</cp:coreProperties>
</file>