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8" r:id="rId4"/>
    <p:sldId id="266" r:id="rId5"/>
    <p:sldId id="267" r:id="rId6"/>
    <p:sldId id="268" r:id="rId7"/>
    <p:sldId id="269" r:id="rId8"/>
    <p:sldId id="270" r:id="rId9"/>
    <p:sldId id="271" r:id="rId10"/>
    <p:sldId id="280" r:id="rId11"/>
    <p:sldId id="272" r:id="rId12"/>
    <p:sldId id="273" r:id="rId13"/>
    <p:sldId id="274" r:id="rId14"/>
    <p:sldId id="275" r:id="rId15"/>
    <p:sldId id="276" r:id="rId16"/>
    <p:sldId id="277" r:id="rId17"/>
    <p:sldId id="281" r:id="rId18"/>
    <p:sldId id="279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C04F15"/>
    <a:srgbClr val="FF7171"/>
    <a:srgbClr val="6A4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16CF2-0569-AEC3-51F6-6CCFC1D64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B8285A-3E1D-1537-DAFE-2B6E9A257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780F6-FECC-8FB4-0433-052D4631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8C-3E76-4642-A267-9057826C7134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B5E2F-E181-4A0E-484E-10AABF4F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1EBF1B-1615-3C17-7BA3-D87898B7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1301-AAC1-4AC0-B348-B3B6536B6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89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A651B-13E0-59BE-F209-66FC4270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2368D3-6FBC-02BF-2E82-933628131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A028C1-260E-DD8C-3CA8-C4EE0CF5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8C-3E76-4642-A267-9057826C7134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DD945-FF68-CFAD-3A42-BE1C5B8D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1B12B5-535B-5465-AA60-7520D1E8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1301-AAC1-4AC0-B348-B3B6536B6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17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9627A-3772-20C2-7180-D3C17D6EF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EC95FF-5A6F-196B-1905-217E0FCBC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B166D-0504-AAE4-628D-9164B16E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8C-3E76-4642-A267-9057826C7134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F2DA6-997A-C2AB-E128-7BB59802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6D7D30-5497-111F-6CEA-A880C1E8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1301-AAC1-4AC0-B348-B3B6536B6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7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F4EFC-F254-6783-795F-129B1BEC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18BD37-427D-9F43-3800-902416D70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1F9C85-0A1C-B595-5E36-4AC402E0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8C-3E76-4642-A267-9057826C7134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8DB9BA-73C7-0C1C-0694-B783DA063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E7B6E-8499-116F-2371-B5085DB2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1301-AAC1-4AC0-B348-B3B6536B6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30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AB734B-D0B2-1EA4-DC4E-028F5709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CFFE5-C2BF-5DF4-0BAC-4541DB93F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109D9-7C3A-F595-8074-043AB48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8C-3E76-4642-A267-9057826C7134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14F58-60B8-7F7D-4FE0-1E7D6713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4D8C40-8F6E-7EA8-B576-45967534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1301-AAC1-4AC0-B348-B3B6536B6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61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6F9D1-844F-5E4E-B218-7904594BD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6788B1-5AA1-2F8B-99ED-0F754D973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96AB5-048E-861D-E3B1-667271E7C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71503F-60EB-F272-98D7-1D21EB76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8C-3E76-4642-A267-9057826C7134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FC6FB0-572E-1894-41F7-5C3C1D73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279A60-DF33-96C1-2C91-EFC88A7E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1301-AAC1-4AC0-B348-B3B6536B6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52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2B092-04B5-8E2E-1651-C50812C0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78073A-367F-02E3-4710-9E2D379F2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C5D5AC-8095-E2F0-728A-532DF8C21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E52D4B-69AF-4697-B99E-4D5065C45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6BDF59A-FDA6-D387-999C-982346276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A1C333-4860-9B13-4F3B-FB0BA0D59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8C-3E76-4642-A267-9057826C7134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E49B03-9738-CA3F-89B5-A4D4C073C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B1034D-FEBB-1570-BD21-5D740CD2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1301-AAC1-4AC0-B348-B3B6536B6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13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AC51E-4B33-6C74-FBBB-647A8469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F8408D-AD4E-B42D-E6A6-F2A1804C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8C-3E76-4642-A267-9057826C7134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5EBAD2-A2F5-4090-D2FC-6102CBF92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D118E7-7A07-D402-AA42-A18E743EA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1301-AAC1-4AC0-B348-B3B6536B6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18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DBED8C-620A-F7E4-8C24-8CDE1924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8C-3E76-4642-A267-9057826C7134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5B5E70-509D-7569-3AD7-1E38F1A9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DFA32F-519C-7F43-2D54-6A202899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1301-AAC1-4AC0-B348-B3B6536B6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17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E1329-962A-2074-F91A-A70DB9EE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D9E2E6-9E0C-1820-AE68-85526091B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5997E4-E961-E1BE-D8F2-EACBBA837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857B18-4D74-969A-806F-154EFC0D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8C-3E76-4642-A267-9057826C7134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CC2D7E-CC74-DD24-D9F5-41EE2A0C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73D635-4608-8AAA-1A5C-2EC9EC217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1301-AAC1-4AC0-B348-B3B6536B6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9330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92FC6-D200-C72A-C1F4-8BEB24BB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C43421-B388-1F19-12C8-7DE7E239AD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DC0728-9C87-1A58-DE8E-0B12A2B07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7A770D-7BA0-EB87-9856-C664BE686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3D28C-3E76-4642-A267-9057826C7134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031331-78DF-D81C-03F7-CA6E5893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659ED2-A996-1C27-94ED-93E8F69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51301-AAC1-4AC0-B348-B3B6536B6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08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27000">
              <a:schemeClr val="accent6">
                <a:lumMod val="60000"/>
                <a:lumOff val="40000"/>
              </a:schemeClr>
            </a:gs>
            <a:gs pos="65000">
              <a:schemeClr val="accent6">
                <a:lumMod val="40000"/>
                <a:lumOff val="6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4211C4-31EF-425A-F8E5-06D174823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371A6-9A03-4D93-0061-59E79966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25792-6B05-5CDD-01B6-768A4AFC2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3D28C-3E76-4642-A267-9057826C7134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5BE79-239B-0540-4043-4FEA83F39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FC7CD7-2ED3-C0DA-4919-D36DB3DB4C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51301-AAC1-4AC0-B348-B3B6536B6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05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8DE8-355B-7003-DBB6-C7E2C7DBB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 anchor="ctr">
            <a:norm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바로인턴</a:t>
            </a:r>
            <a:r>
              <a:rPr lang="ko-KR" altLang="en-US" dirty="0">
                <a:solidFill>
                  <a:schemeClr val="bg1"/>
                </a:solidFill>
              </a:rPr>
              <a:t> 게임 기획 과제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레벨디자인 기획서</a:t>
            </a:r>
          </a:p>
        </p:txBody>
      </p:sp>
      <p:pic>
        <p:nvPicPr>
          <p:cNvPr id="4" name="Picture 4" descr="잎 - 무료 자연개 아이콘">
            <a:extLst>
              <a:ext uri="{FF2B5EF4-FFF2-40B4-BE49-F238E27FC236}">
                <a16:creationId xmlns:a16="http://schemas.microsoft.com/office/drawing/2014/main" id="{60428C65-8DE2-D313-F3E3-9A197C4FF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6CFA35-EB89-0B77-4D8A-A4741AA2B91B}"/>
              </a:ext>
            </a:extLst>
          </p:cNvPr>
          <p:cNvSpPr txBox="1"/>
          <p:nvPr/>
        </p:nvSpPr>
        <p:spPr>
          <a:xfrm>
            <a:off x="9187069" y="6400800"/>
            <a:ext cx="2961861" cy="367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2025_05_15 </a:t>
            </a:r>
            <a:r>
              <a:rPr lang="ko-KR" altLang="en-US" dirty="0" err="1">
                <a:solidFill>
                  <a:schemeClr val="bg1"/>
                </a:solidFill>
              </a:rPr>
              <a:t>최빈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0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285F4-02AC-8E4D-D88A-B5B14A005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5EB5024B-D507-2C95-F0DF-0D443179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986392-3BC0-92A9-A35F-56BD305B9CA5}"/>
              </a:ext>
            </a:extLst>
          </p:cNvPr>
          <p:cNvSpPr txBox="1"/>
          <p:nvPr/>
        </p:nvSpPr>
        <p:spPr>
          <a:xfrm>
            <a:off x="2559326" y="1178920"/>
            <a:ext cx="707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 startAt="2"/>
            </a:pPr>
            <a:r>
              <a:rPr lang="ko-KR" altLang="en-US" sz="4000" dirty="0">
                <a:solidFill>
                  <a:schemeClr val="bg1"/>
                </a:solidFill>
              </a:rPr>
              <a:t>레벨디자인 세부 설명</a:t>
            </a:r>
          </a:p>
        </p:txBody>
      </p:sp>
    </p:spTree>
    <p:extLst>
      <p:ext uri="{BB962C8B-B14F-4D97-AF65-F5344CB8AC3E}">
        <p14:creationId xmlns:p14="http://schemas.microsoft.com/office/powerpoint/2010/main" val="166774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7487D-AD00-DCA7-4699-CFFB248BA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4614E497-8129-B9F5-CC3A-6CE81CC4D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FB52FC9-747F-E044-B61E-B0834CF061B0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ABC10D-102C-A910-8999-785AC6C5F44E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2</a:t>
            </a:r>
            <a:r>
              <a:rPr lang="ko-KR" altLang="en-US" sz="2400" u="sng" dirty="0">
                <a:solidFill>
                  <a:schemeClr val="bg1"/>
                </a:solidFill>
              </a:rPr>
              <a:t> 레벨 디자인 세부 설명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0313A4-3049-3E87-93C1-A435404BBA8C}"/>
              </a:ext>
            </a:extLst>
          </p:cNvPr>
          <p:cNvSpPr/>
          <p:nvPr/>
        </p:nvSpPr>
        <p:spPr>
          <a:xfrm>
            <a:off x="3002445" y="588893"/>
            <a:ext cx="6187110" cy="6187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8BFE41-61A8-BD3C-820D-8F5062E07C57}"/>
              </a:ext>
            </a:extLst>
          </p:cNvPr>
          <p:cNvSpPr/>
          <p:nvPr/>
        </p:nvSpPr>
        <p:spPr>
          <a:xfrm>
            <a:off x="3948736" y="1873280"/>
            <a:ext cx="1429576" cy="1206112"/>
          </a:xfrm>
          <a:prstGeom prst="rect">
            <a:avLst/>
          </a:prstGeom>
          <a:solidFill>
            <a:srgbClr val="6A45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샤를르빌</a:t>
            </a:r>
            <a:r>
              <a:rPr lang="ko-KR" altLang="en-US" sz="1400" dirty="0"/>
              <a:t> 마을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366B11-8BAD-E115-ECF3-B28AC86EBECB}"/>
              </a:ext>
            </a:extLst>
          </p:cNvPr>
          <p:cNvSpPr/>
          <p:nvPr/>
        </p:nvSpPr>
        <p:spPr>
          <a:xfrm>
            <a:off x="3948736" y="3079392"/>
            <a:ext cx="1429576" cy="1206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샤를르빌</a:t>
            </a:r>
            <a:r>
              <a:rPr lang="ko-KR" altLang="en-US" sz="1400" dirty="0"/>
              <a:t> 숲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DAC906-2FD9-01BD-D429-65B449DABCF2}"/>
              </a:ext>
            </a:extLst>
          </p:cNvPr>
          <p:cNvSpPr/>
          <p:nvPr/>
        </p:nvSpPr>
        <p:spPr>
          <a:xfrm>
            <a:off x="5378312" y="3079392"/>
            <a:ext cx="1429576" cy="1206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마력의 </a:t>
            </a:r>
            <a:r>
              <a:rPr lang="ko-KR" altLang="en-US" sz="1400" dirty="0"/>
              <a:t>숲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9B9C6C-912F-6F4A-7EAC-A9C39F3121B5}"/>
              </a:ext>
            </a:extLst>
          </p:cNvPr>
          <p:cNvSpPr/>
          <p:nvPr/>
        </p:nvSpPr>
        <p:spPr>
          <a:xfrm>
            <a:off x="6807888" y="3079392"/>
            <a:ext cx="1429576" cy="1206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골렘들의</a:t>
            </a:r>
            <a:r>
              <a:rPr lang="ko-KR" altLang="en-US" sz="1400" dirty="0"/>
              <a:t> 광산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9EB205-C2D8-4160-91E5-AA74AC595950}"/>
              </a:ext>
            </a:extLst>
          </p:cNvPr>
          <p:cNvSpPr/>
          <p:nvPr/>
        </p:nvSpPr>
        <p:spPr>
          <a:xfrm>
            <a:off x="6807888" y="4285504"/>
            <a:ext cx="1429576" cy="1206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드래곤의 동굴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63D69-3A03-05BD-4A20-74C34BDEA09C}"/>
              </a:ext>
            </a:extLst>
          </p:cNvPr>
          <p:cNvSpPr txBox="1"/>
          <p:nvPr/>
        </p:nvSpPr>
        <p:spPr>
          <a:xfrm>
            <a:off x="3002445" y="588893"/>
            <a:ext cx="142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전체 </a:t>
            </a:r>
            <a:r>
              <a:rPr lang="ko-KR" altLang="en-US" dirty="0" err="1">
                <a:solidFill>
                  <a:schemeClr val="bg1"/>
                </a:solidFill>
              </a:rPr>
              <a:t>월드맵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E8C3AEFD-5FCF-9531-12BA-336E21C7CCAE}"/>
              </a:ext>
            </a:extLst>
          </p:cNvPr>
          <p:cNvCxnSpPr>
            <a:stCxn id="6" idx="0"/>
            <a:endCxn id="10" idx="0"/>
          </p:cNvCxnSpPr>
          <p:nvPr/>
        </p:nvCxnSpPr>
        <p:spPr>
          <a:xfrm rot="16200000" flipH="1">
            <a:off x="5490044" y="2252872"/>
            <a:ext cx="1206112" cy="2859152"/>
          </a:xfrm>
          <a:prstGeom prst="bentConnector3">
            <a:avLst>
              <a:gd name="adj1" fmla="val 51092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0F1CA87-EA74-D418-F16A-51B1DD29EA70}"/>
              </a:ext>
            </a:extLst>
          </p:cNvPr>
          <p:cNvSpPr/>
          <p:nvPr/>
        </p:nvSpPr>
        <p:spPr>
          <a:xfrm>
            <a:off x="6101796" y="1270222"/>
            <a:ext cx="5357191" cy="12061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월드맵</a:t>
            </a:r>
            <a:r>
              <a:rPr lang="ko-KR" altLang="en-US" dirty="0"/>
              <a:t> 배치는 마을을 기준으로</a:t>
            </a:r>
            <a:endParaRPr lang="en-US" altLang="ko-KR" dirty="0"/>
          </a:p>
          <a:p>
            <a:pPr algn="ctr"/>
            <a:r>
              <a:rPr lang="ko-KR" altLang="en-US" dirty="0"/>
              <a:t>총 </a:t>
            </a:r>
            <a:r>
              <a:rPr lang="en-US" altLang="ko-KR" dirty="0"/>
              <a:t>4</a:t>
            </a:r>
            <a:r>
              <a:rPr lang="ko-KR" altLang="en-US" dirty="0"/>
              <a:t>개의 사냥터 지역을 순차적으로 </a:t>
            </a:r>
            <a:endParaRPr lang="en-US" altLang="ko-KR" dirty="0"/>
          </a:p>
          <a:p>
            <a:pPr algn="ctr"/>
            <a:r>
              <a:rPr lang="ko-KR" altLang="en-US" dirty="0"/>
              <a:t>플레이 할 수 있게 순차적으로 배치를 했습니다</a:t>
            </a:r>
          </a:p>
        </p:txBody>
      </p:sp>
    </p:spTree>
    <p:extLst>
      <p:ext uri="{BB962C8B-B14F-4D97-AF65-F5344CB8AC3E}">
        <p14:creationId xmlns:p14="http://schemas.microsoft.com/office/powerpoint/2010/main" val="164734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25473-4C44-EEFD-707F-590E89551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FCF79434-92BD-379D-9D10-42EE1BC30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BA3DECA-18C6-3C01-9B7B-8F8C81352A6A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E96707-AE5B-478E-8EF4-9A6D397A7CC1}"/>
              </a:ext>
            </a:extLst>
          </p:cNvPr>
          <p:cNvSpPr/>
          <p:nvPr/>
        </p:nvSpPr>
        <p:spPr>
          <a:xfrm>
            <a:off x="3002445" y="588893"/>
            <a:ext cx="6187110" cy="6187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0E1BC-1E7A-861D-2FB3-9948DDDC2638}"/>
              </a:ext>
            </a:extLst>
          </p:cNvPr>
          <p:cNvSpPr txBox="1"/>
          <p:nvPr/>
        </p:nvSpPr>
        <p:spPr>
          <a:xfrm>
            <a:off x="3002444" y="588893"/>
            <a:ext cx="202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샤를르빌</a:t>
            </a:r>
            <a:r>
              <a:rPr lang="ko-KR" altLang="en-US" dirty="0">
                <a:solidFill>
                  <a:schemeClr val="bg1"/>
                </a:solidFill>
              </a:rPr>
              <a:t> 마을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BED89D-A725-FF57-8975-4C75CC1B7F55}"/>
              </a:ext>
            </a:extLst>
          </p:cNvPr>
          <p:cNvSpPr/>
          <p:nvPr/>
        </p:nvSpPr>
        <p:spPr>
          <a:xfrm>
            <a:off x="3427343" y="1198457"/>
            <a:ext cx="5337313" cy="5337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4D1FC5-4029-3F54-3877-29F06D109C40}"/>
              </a:ext>
            </a:extLst>
          </p:cNvPr>
          <p:cNvSpPr/>
          <p:nvPr/>
        </p:nvSpPr>
        <p:spPr>
          <a:xfrm>
            <a:off x="5214191" y="1198457"/>
            <a:ext cx="1763615" cy="1763615"/>
          </a:xfrm>
          <a:prstGeom prst="rect">
            <a:avLst/>
          </a:prstGeom>
          <a:solidFill>
            <a:srgbClr val="6A45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마을 회관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6AC680F-5B63-8095-EFC0-FBA2022A1ADD}"/>
              </a:ext>
            </a:extLst>
          </p:cNvPr>
          <p:cNvSpPr/>
          <p:nvPr/>
        </p:nvSpPr>
        <p:spPr>
          <a:xfrm>
            <a:off x="5767124" y="2212196"/>
            <a:ext cx="657747" cy="6577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촌장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F6CB10-2D12-C0AF-60B6-565BCD631B9F}"/>
              </a:ext>
            </a:extLst>
          </p:cNvPr>
          <p:cNvSpPr/>
          <p:nvPr/>
        </p:nvSpPr>
        <p:spPr>
          <a:xfrm>
            <a:off x="3427343" y="3429001"/>
            <a:ext cx="1763615" cy="1763615"/>
          </a:xfrm>
          <a:prstGeom prst="rect">
            <a:avLst/>
          </a:prstGeom>
          <a:solidFill>
            <a:srgbClr val="6A45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제작소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C0D2E0-50F5-E035-5DA1-C0C1196527E2}"/>
              </a:ext>
            </a:extLst>
          </p:cNvPr>
          <p:cNvSpPr/>
          <p:nvPr/>
        </p:nvSpPr>
        <p:spPr>
          <a:xfrm>
            <a:off x="7001044" y="3429000"/>
            <a:ext cx="1763615" cy="1763615"/>
          </a:xfrm>
          <a:prstGeom prst="rect">
            <a:avLst/>
          </a:prstGeom>
          <a:solidFill>
            <a:srgbClr val="6A45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상점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434611-D60D-63FD-0A08-C3A4495A00CC}"/>
              </a:ext>
            </a:extLst>
          </p:cNvPr>
          <p:cNvSpPr/>
          <p:nvPr/>
        </p:nvSpPr>
        <p:spPr>
          <a:xfrm>
            <a:off x="7077156" y="4417893"/>
            <a:ext cx="657747" cy="6577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1EC488F-1EDA-C277-2B5D-FC1B0896701E}"/>
              </a:ext>
            </a:extLst>
          </p:cNvPr>
          <p:cNvSpPr/>
          <p:nvPr/>
        </p:nvSpPr>
        <p:spPr>
          <a:xfrm>
            <a:off x="4427494" y="4417893"/>
            <a:ext cx="657747" cy="657747"/>
          </a:xfrm>
          <a:prstGeom prst="ellipse">
            <a:avLst/>
          </a:prstGeom>
          <a:solidFill>
            <a:srgbClr val="C04F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제작 전문가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1D92A6-184C-8A29-79C1-29FDA4E68D16}"/>
              </a:ext>
            </a:extLst>
          </p:cNvPr>
          <p:cNvSpPr/>
          <p:nvPr/>
        </p:nvSpPr>
        <p:spPr>
          <a:xfrm>
            <a:off x="5587834" y="5436232"/>
            <a:ext cx="1027923" cy="102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게이트 포탈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B8315A2-F0D0-F4BF-93D1-A6AA667AEA05}"/>
              </a:ext>
            </a:extLst>
          </p:cNvPr>
          <p:cNvSpPr/>
          <p:nvPr/>
        </p:nvSpPr>
        <p:spPr>
          <a:xfrm>
            <a:off x="6431861" y="644350"/>
            <a:ext cx="5090489" cy="11004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마을은 전투가 불가능한 곳이며</a:t>
            </a:r>
            <a:endParaRPr lang="en-US" altLang="ko-KR" dirty="0"/>
          </a:p>
          <a:p>
            <a:pPr algn="ctr"/>
            <a:r>
              <a:rPr lang="ko-KR" altLang="en-US" dirty="0"/>
              <a:t>퀘스트 진행</a:t>
            </a:r>
            <a:r>
              <a:rPr lang="en-US" altLang="ko-KR" dirty="0"/>
              <a:t>, </a:t>
            </a:r>
            <a:r>
              <a:rPr lang="ko-KR" altLang="en-US" dirty="0"/>
              <a:t>아이템 구입</a:t>
            </a:r>
            <a:r>
              <a:rPr lang="en-US" altLang="ko-KR" dirty="0"/>
              <a:t>/</a:t>
            </a:r>
            <a:r>
              <a:rPr lang="ko-KR" altLang="en-US" dirty="0"/>
              <a:t>판매</a:t>
            </a:r>
            <a:r>
              <a:rPr lang="en-US" altLang="ko-KR" dirty="0"/>
              <a:t>, </a:t>
            </a:r>
            <a:r>
              <a:rPr lang="ko-KR" altLang="en-US" dirty="0"/>
              <a:t>아이템 제작 등</a:t>
            </a:r>
            <a:endParaRPr lang="en-US" altLang="ko-KR" dirty="0"/>
          </a:p>
          <a:p>
            <a:pPr algn="ctr"/>
            <a:r>
              <a:rPr lang="ko-KR" altLang="en-US" dirty="0"/>
              <a:t>전투 이외의 기능들을 제공하는 곳입니다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E40D8C-CC52-387C-0120-E257B706EEB8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2</a:t>
            </a:r>
            <a:r>
              <a:rPr lang="ko-KR" altLang="en-US" sz="2400" u="sng" dirty="0">
                <a:solidFill>
                  <a:schemeClr val="bg1"/>
                </a:solidFill>
              </a:rPr>
              <a:t> 레벨 디자인 세부 설명</a:t>
            </a: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123B78B0-B876-45A2-6C7F-F2B041B96ED6}"/>
              </a:ext>
            </a:extLst>
          </p:cNvPr>
          <p:cNvSpPr/>
          <p:nvPr/>
        </p:nvSpPr>
        <p:spPr>
          <a:xfrm>
            <a:off x="1709961" y="2012461"/>
            <a:ext cx="3327585" cy="566531"/>
          </a:xfrm>
          <a:prstGeom prst="wedgeRoundRectCallout">
            <a:avLst>
              <a:gd name="adj1" fmla="val 70464"/>
              <a:gd name="adj2" fmla="val 4320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촌장은 퀘스트를 제공합니다</a:t>
            </a:r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2A3ED52D-2314-7F31-8594-95A8CD3013BF}"/>
              </a:ext>
            </a:extLst>
          </p:cNvPr>
          <p:cNvSpPr/>
          <p:nvPr/>
        </p:nvSpPr>
        <p:spPr>
          <a:xfrm>
            <a:off x="558401" y="4694348"/>
            <a:ext cx="3327585" cy="886943"/>
          </a:xfrm>
          <a:prstGeom prst="wedgeRoundRectCallout">
            <a:avLst>
              <a:gd name="adj1" fmla="val 64789"/>
              <a:gd name="adj2" fmla="val -3972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제작전문가는</a:t>
            </a:r>
            <a:endParaRPr lang="en-US" altLang="ko-KR" dirty="0"/>
          </a:p>
          <a:p>
            <a:pPr algn="ctr"/>
            <a:r>
              <a:rPr lang="ko-KR" altLang="en-US" dirty="0"/>
              <a:t>아이템 제작 기능을</a:t>
            </a:r>
            <a:endParaRPr lang="en-US" altLang="ko-KR" dirty="0"/>
          </a:p>
          <a:p>
            <a:pPr algn="ctr"/>
            <a:r>
              <a:rPr lang="ko-KR" altLang="en-US" dirty="0"/>
              <a:t>제공합니다</a:t>
            </a: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8350284C-88A8-724C-F8E9-430B908A48CD}"/>
              </a:ext>
            </a:extLst>
          </p:cNvPr>
          <p:cNvSpPr/>
          <p:nvPr/>
        </p:nvSpPr>
        <p:spPr>
          <a:xfrm>
            <a:off x="8244118" y="4661540"/>
            <a:ext cx="3700960" cy="657747"/>
          </a:xfrm>
          <a:prstGeom prst="wedgeRoundRectCallout">
            <a:avLst>
              <a:gd name="adj1" fmla="val -63545"/>
              <a:gd name="adj2" fmla="val -3235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상인은 아이템 구입</a:t>
            </a:r>
            <a:r>
              <a:rPr lang="en-US" altLang="ko-KR" dirty="0"/>
              <a:t>/</a:t>
            </a:r>
            <a:r>
              <a:rPr lang="ko-KR" altLang="en-US" dirty="0"/>
              <a:t>판매 기능을</a:t>
            </a:r>
            <a:endParaRPr lang="en-US" altLang="ko-KR" dirty="0"/>
          </a:p>
          <a:p>
            <a:pPr algn="ctr"/>
            <a:r>
              <a:rPr lang="ko-KR" altLang="en-US" dirty="0"/>
              <a:t>제공합니다</a:t>
            </a:r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4EA85D39-68C5-1621-431F-2F5166161169}"/>
              </a:ext>
            </a:extLst>
          </p:cNvPr>
          <p:cNvSpPr/>
          <p:nvPr/>
        </p:nvSpPr>
        <p:spPr>
          <a:xfrm>
            <a:off x="7165244" y="5830381"/>
            <a:ext cx="4048626" cy="657747"/>
          </a:xfrm>
          <a:prstGeom prst="wedgeRoundRectCallout">
            <a:avLst>
              <a:gd name="adj1" fmla="val -61581"/>
              <a:gd name="adj2" fmla="val -3084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게이트 포탈은 접촉 시 </a:t>
            </a:r>
            <a:endParaRPr lang="en-US" altLang="ko-KR" dirty="0"/>
          </a:p>
          <a:p>
            <a:pPr algn="ctr"/>
            <a:r>
              <a:rPr lang="ko-KR" altLang="en-US" dirty="0"/>
              <a:t>다른 </a:t>
            </a:r>
            <a:r>
              <a:rPr lang="ko-KR" altLang="en-US" dirty="0" err="1"/>
              <a:t>맵으로</a:t>
            </a:r>
            <a:r>
              <a:rPr lang="ko-KR" altLang="en-US" dirty="0"/>
              <a:t> 플레이어를 보내줍니다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EF8905C-30BC-60E7-624B-58E32EEBB688}"/>
              </a:ext>
            </a:extLst>
          </p:cNvPr>
          <p:cNvSpPr/>
          <p:nvPr/>
        </p:nvSpPr>
        <p:spPr>
          <a:xfrm>
            <a:off x="8651716" y="2062536"/>
            <a:ext cx="3168262" cy="1614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 목록</a:t>
            </a:r>
            <a:endParaRPr lang="en-US" altLang="ko-KR" dirty="0"/>
          </a:p>
          <a:p>
            <a:pPr algn="ctr"/>
            <a:r>
              <a:rPr lang="ko-KR" altLang="en-US" dirty="0"/>
              <a:t>환영합니다</a:t>
            </a:r>
            <a:r>
              <a:rPr lang="en-US" altLang="ko-KR" dirty="0"/>
              <a:t>! Lv.1</a:t>
            </a:r>
          </a:p>
          <a:p>
            <a:pPr algn="ctr"/>
            <a:r>
              <a:rPr lang="ko-KR" altLang="en-US" dirty="0"/>
              <a:t>마을사람들과 대화하기 </a:t>
            </a:r>
            <a:r>
              <a:rPr lang="en-US" altLang="ko-KR" dirty="0"/>
              <a:t>Lv.1</a:t>
            </a:r>
          </a:p>
          <a:p>
            <a:pPr algn="ctr"/>
            <a:r>
              <a:rPr lang="ko-KR" altLang="en-US" dirty="0"/>
              <a:t>상점 이용하기 </a:t>
            </a:r>
            <a:r>
              <a:rPr lang="en-US" altLang="ko-KR" dirty="0"/>
              <a:t>Lv.1</a:t>
            </a:r>
          </a:p>
          <a:p>
            <a:pPr algn="ctr"/>
            <a:r>
              <a:rPr lang="ko-KR" altLang="en-US" dirty="0"/>
              <a:t>아이템 제작하기 </a:t>
            </a:r>
            <a:r>
              <a:rPr lang="en-US" altLang="ko-KR" dirty="0"/>
              <a:t>Lv.1</a:t>
            </a:r>
          </a:p>
        </p:txBody>
      </p:sp>
    </p:spTree>
    <p:extLst>
      <p:ext uri="{BB962C8B-B14F-4D97-AF65-F5344CB8AC3E}">
        <p14:creationId xmlns:p14="http://schemas.microsoft.com/office/powerpoint/2010/main" val="21642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4CBA2-FE55-223D-4D20-29D9D645A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C4FE781C-9377-567B-7971-046509BB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CD06B8F-DBEC-B6E4-719D-6F142E11B754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C6DA4D-80C5-6C92-2E6B-33123CA0BB75}"/>
              </a:ext>
            </a:extLst>
          </p:cNvPr>
          <p:cNvSpPr/>
          <p:nvPr/>
        </p:nvSpPr>
        <p:spPr>
          <a:xfrm>
            <a:off x="3002445" y="588893"/>
            <a:ext cx="6187110" cy="6187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6D638-4D36-D695-C214-6989EAC40E6A}"/>
              </a:ext>
            </a:extLst>
          </p:cNvPr>
          <p:cNvSpPr txBox="1"/>
          <p:nvPr/>
        </p:nvSpPr>
        <p:spPr>
          <a:xfrm>
            <a:off x="3002444" y="588893"/>
            <a:ext cx="202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샤를르빌</a:t>
            </a:r>
            <a:r>
              <a:rPr lang="ko-KR" altLang="en-US" dirty="0">
                <a:solidFill>
                  <a:schemeClr val="bg1"/>
                </a:solidFill>
              </a:rPr>
              <a:t> 숲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DC403D-5D8F-C407-4FC9-3E4425C0D1F7}"/>
              </a:ext>
            </a:extLst>
          </p:cNvPr>
          <p:cNvSpPr/>
          <p:nvPr/>
        </p:nvSpPr>
        <p:spPr>
          <a:xfrm>
            <a:off x="3427343" y="1198457"/>
            <a:ext cx="5337313" cy="5337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 출연 지역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F04B655-DA9C-1F21-C189-342059E4B79B}"/>
              </a:ext>
            </a:extLst>
          </p:cNvPr>
          <p:cNvSpPr/>
          <p:nvPr/>
        </p:nvSpPr>
        <p:spPr>
          <a:xfrm>
            <a:off x="3501859" y="1301010"/>
            <a:ext cx="1027923" cy="102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게이트 포탈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7E08A6F-5733-7840-097A-9626974B033A}"/>
              </a:ext>
            </a:extLst>
          </p:cNvPr>
          <p:cNvSpPr/>
          <p:nvPr/>
        </p:nvSpPr>
        <p:spPr>
          <a:xfrm>
            <a:off x="7664947" y="4898976"/>
            <a:ext cx="1027923" cy="102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게이트 포탈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67B97D-0CAB-E1F5-89C5-952F138D172C}"/>
              </a:ext>
            </a:extLst>
          </p:cNvPr>
          <p:cNvSpPr/>
          <p:nvPr/>
        </p:nvSpPr>
        <p:spPr>
          <a:xfrm>
            <a:off x="4231555" y="2825493"/>
            <a:ext cx="624729" cy="6247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 </a:t>
            </a:r>
            <a:r>
              <a:rPr lang="ko-KR" altLang="en-US" sz="1000" dirty="0" err="1"/>
              <a:t>엔트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C4864D1-1528-A934-4295-8E2088BAF34D}"/>
              </a:ext>
            </a:extLst>
          </p:cNvPr>
          <p:cNvSpPr/>
          <p:nvPr/>
        </p:nvSpPr>
        <p:spPr>
          <a:xfrm>
            <a:off x="6334854" y="1819444"/>
            <a:ext cx="624729" cy="6247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 </a:t>
            </a:r>
            <a:r>
              <a:rPr lang="ko-KR" altLang="en-US" sz="1000" dirty="0" err="1"/>
              <a:t>엔트</a:t>
            </a:r>
            <a:endParaRPr lang="ko-KR" altLang="en-US" sz="1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6FC1D97-1775-0741-2E24-F42B761D5C68}"/>
              </a:ext>
            </a:extLst>
          </p:cNvPr>
          <p:cNvSpPr/>
          <p:nvPr/>
        </p:nvSpPr>
        <p:spPr>
          <a:xfrm>
            <a:off x="4160460" y="5434808"/>
            <a:ext cx="624729" cy="6247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 </a:t>
            </a:r>
            <a:r>
              <a:rPr lang="ko-KR" altLang="en-US" sz="1000" dirty="0" err="1"/>
              <a:t>엔트</a:t>
            </a:r>
            <a:endParaRPr lang="ko-KR" altLang="en-US" sz="1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64B018-BD35-AB07-829C-7A1B1BEB4F86}"/>
              </a:ext>
            </a:extLst>
          </p:cNvPr>
          <p:cNvSpPr/>
          <p:nvPr/>
        </p:nvSpPr>
        <p:spPr>
          <a:xfrm>
            <a:off x="4954680" y="2041638"/>
            <a:ext cx="805069" cy="805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38BD9B4-3651-7157-0D95-020DD11F5BA4}"/>
              </a:ext>
            </a:extLst>
          </p:cNvPr>
          <p:cNvSpPr/>
          <p:nvPr/>
        </p:nvSpPr>
        <p:spPr>
          <a:xfrm>
            <a:off x="7262412" y="2447348"/>
            <a:ext cx="805069" cy="805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2F5E6E9-7873-08DA-7E9A-AF0CEF61A523}"/>
              </a:ext>
            </a:extLst>
          </p:cNvPr>
          <p:cNvSpPr/>
          <p:nvPr/>
        </p:nvSpPr>
        <p:spPr>
          <a:xfrm>
            <a:off x="5398515" y="4854474"/>
            <a:ext cx="805069" cy="805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4F145E0-1A89-3CE7-0BB0-29FD587F244F}"/>
              </a:ext>
            </a:extLst>
          </p:cNvPr>
          <p:cNvSpPr/>
          <p:nvPr/>
        </p:nvSpPr>
        <p:spPr>
          <a:xfrm>
            <a:off x="3980120" y="4000696"/>
            <a:ext cx="805069" cy="805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6A361-E541-1266-F1A9-CD9C5B1E428F}"/>
              </a:ext>
            </a:extLst>
          </p:cNvPr>
          <p:cNvSpPr txBox="1"/>
          <p:nvPr/>
        </p:nvSpPr>
        <p:spPr>
          <a:xfrm>
            <a:off x="7019665" y="1191928"/>
            <a:ext cx="1733287" cy="376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권장레벨 </a:t>
            </a:r>
            <a:r>
              <a:rPr lang="en-US" altLang="ko-KR" dirty="0">
                <a:solidFill>
                  <a:schemeClr val="bg1"/>
                </a:solidFill>
              </a:rPr>
              <a:t>1~5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71E22C5-CB0C-BA8D-757A-467105993085}"/>
              </a:ext>
            </a:extLst>
          </p:cNvPr>
          <p:cNvSpPr/>
          <p:nvPr/>
        </p:nvSpPr>
        <p:spPr>
          <a:xfrm>
            <a:off x="7406813" y="3920885"/>
            <a:ext cx="624729" cy="6247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허브요정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CEEDC08-3BDC-AE0F-08EA-A7382847039A}"/>
              </a:ext>
            </a:extLst>
          </p:cNvPr>
          <p:cNvSpPr/>
          <p:nvPr/>
        </p:nvSpPr>
        <p:spPr>
          <a:xfrm>
            <a:off x="6586499" y="5122443"/>
            <a:ext cx="624729" cy="6247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사탕요정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7F878FC-6A73-BC21-B027-5A32BADDB52F}"/>
              </a:ext>
            </a:extLst>
          </p:cNvPr>
          <p:cNvSpPr/>
          <p:nvPr/>
        </p:nvSpPr>
        <p:spPr>
          <a:xfrm>
            <a:off x="378646" y="2652526"/>
            <a:ext cx="2176815" cy="20598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필드 몬스터 목록</a:t>
            </a:r>
            <a:endParaRPr lang="en-US" altLang="ko-KR" dirty="0"/>
          </a:p>
          <a:p>
            <a:pPr algn="ctr"/>
            <a:r>
              <a:rPr lang="ko-KR" altLang="en-US" dirty="0" err="1"/>
              <a:t>나무엔트</a:t>
            </a:r>
            <a:r>
              <a:rPr lang="ko-KR" altLang="en-US" dirty="0"/>
              <a:t> </a:t>
            </a:r>
            <a:r>
              <a:rPr lang="en-US" altLang="ko-KR" dirty="0"/>
              <a:t>Lv.1</a:t>
            </a:r>
          </a:p>
          <a:p>
            <a:pPr algn="ctr"/>
            <a:r>
              <a:rPr lang="ko-KR" altLang="en-US" dirty="0"/>
              <a:t>사탕요정 </a:t>
            </a:r>
            <a:r>
              <a:rPr lang="en-US" altLang="ko-KR" dirty="0"/>
              <a:t>Lv.5</a:t>
            </a:r>
          </a:p>
          <a:p>
            <a:pPr algn="ctr"/>
            <a:r>
              <a:rPr lang="ko-KR" altLang="en-US" dirty="0"/>
              <a:t>허브요정 </a:t>
            </a:r>
            <a:r>
              <a:rPr lang="en-US" altLang="ko-KR" dirty="0"/>
              <a:t>Lv.5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E7101DB-C594-2395-168D-77578D75CF70}"/>
              </a:ext>
            </a:extLst>
          </p:cNvPr>
          <p:cNvSpPr/>
          <p:nvPr/>
        </p:nvSpPr>
        <p:spPr>
          <a:xfrm>
            <a:off x="8619209" y="1627257"/>
            <a:ext cx="3345568" cy="11004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샤를르빌</a:t>
            </a:r>
            <a:r>
              <a:rPr lang="ko-KR" altLang="en-US" dirty="0"/>
              <a:t> 숲은 첫 사냥터로</a:t>
            </a:r>
            <a:endParaRPr lang="en-US" altLang="ko-KR" dirty="0"/>
          </a:p>
          <a:p>
            <a:pPr algn="ctr"/>
            <a:r>
              <a:rPr lang="ko-KR" altLang="en-US" dirty="0"/>
              <a:t>플레이어가 첫 전투를 벌이며</a:t>
            </a:r>
            <a:endParaRPr lang="en-US" altLang="ko-KR" dirty="0"/>
          </a:p>
          <a:p>
            <a:pPr algn="ctr"/>
            <a:r>
              <a:rPr lang="ko-KR" altLang="en-US" dirty="0"/>
              <a:t>게임 플레이를 배우게 됩니다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0590F77-3C44-1C61-C535-15858E452385}"/>
              </a:ext>
            </a:extLst>
          </p:cNvPr>
          <p:cNvSpPr/>
          <p:nvPr/>
        </p:nvSpPr>
        <p:spPr>
          <a:xfrm>
            <a:off x="8619209" y="3031009"/>
            <a:ext cx="3345568" cy="16813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 목록</a:t>
            </a:r>
            <a:endParaRPr lang="en-US" altLang="ko-KR" dirty="0"/>
          </a:p>
          <a:p>
            <a:pPr algn="ctr"/>
            <a:r>
              <a:rPr lang="ko-KR" altLang="en-US" dirty="0"/>
              <a:t>전투의 첫 걸음 </a:t>
            </a:r>
            <a:r>
              <a:rPr lang="en-US" altLang="ko-KR" dirty="0"/>
              <a:t>Lv.2</a:t>
            </a:r>
          </a:p>
          <a:p>
            <a:pPr algn="ctr"/>
            <a:r>
              <a:rPr lang="ko-KR" altLang="en-US" dirty="0" err="1"/>
              <a:t>나무엔트</a:t>
            </a:r>
            <a:r>
              <a:rPr lang="ko-KR" altLang="en-US" dirty="0"/>
              <a:t> 처치 </a:t>
            </a:r>
            <a:r>
              <a:rPr lang="en-US" altLang="ko-KR" dirty="0"/>
              <a:t>Lv.3</a:t>
            </a:r>
          </a:p>
          <a:p>
            <a:pPr algn="ctr"/>
            <a:r>
              <a:rPr lang="ko-KR" altLang="en-US" dirty="0"/>
              <a:t>이상해진 요정들 </a:t>
            </a:r>
            <a:r>
              <a:rPr lang="en-US" altLang="ko-KR" dirty="0"/>
              <a:t>Lv.5</a:t>
            </a:r>
          </a:p>
          <a:p>
            <a:pPr algn="ctr"/>
            <a:r>
              <a:rPr lang="ko-KR" altLang="en-US" dirty="0"/>
              <a:t>요정 정화하기 </a:t>
            </a:r>
            <a:r>
              <a:rPr lang="en-US" altLang="ko-KR" dirty="0"/>
              <a:t>Lv.7</a:t>
            </a:r>
          </a:p>
          <a:p>
            <a:pPr algn="ctr"/>
            <a:r>
              <a:rPr lang="ko-KR" altLang="en-US" dirty="0"/>
              <a:t>권장레벨</a:t>
            </a:r>
            <a:r>
              <a:rPr lang="en-US" altLang="ko-KR" dirty="0"/>
              <a:t>? Lv.8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BE5F9-D778-BD0F-1702-79A28BCDC2C7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2</a:t>
            </a:r>
            <a:r>
              <a:rPr lang="ko-KR" altLang="en-US" sz="2400" u="sng" dirty="0">
                <a:solidFill>
                  <a:schemeClr val="bg1"/>
                </a:solidFill>
              </a:rPr>
              <a:t> 레벨 디자인 세부 설명</a:t>
            </a:r>
          </a:p>
        </p:txBody>
      </p:sp>
    </p:spTree>
    <p:extLst>
      <p:ext uri="{BB962C8B-B14F-4D97-AF65-F5344CB8AC3E}">
        <p14:creationId xmlns:p14="http://schemas.microsoft.com/office/powerpoint/2010/main" val="351767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64F70-C0E0-00CC-EB20-24744BA6E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6D3765DA-78AC-62F3-8BE4-A6977FD13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A44CBD-C1A4-34E4-92C6-43FF9A5A9ECE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83DFCE-7DA8-1C1A-D072-677E6D7A25CD}"/>
              </a:ext>
            </a:extLst>
          </p:cNvPr>
          <p:cNvSpPr/>
          <p:nvPr/>
        </p:nvSpPr>
        <p:spPr>
          <a:xfrm>
            <a:off x="3002445" y="588893"/>
            <a:ext cx="6187110" cy="6187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31FFF2-54B3-A4F2-EDCE-1F50511FEE1E}"/>
              </a:ext>
            </a:extLst>
          </p:cNvPr>
          <p:cNvSpPr txBox="1"/>
          <p:nvPr/>
        </p:nvSpPr>
        <p:spPr>
          <a:xfrm>
            <a:off x="3002444" y="588893"/>
            <a:ext cx="202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마력의 숲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5BD404-D1C2-D25F-58F1-093134812312}"/>
              </a:ext>
            </a:extLst>
          </p:cNvPr>
          <p:cNvSpPr/>
          <p:nvPr/>
        </p:nvSpPr>
        <p:spPr>
          <a:xfrm>
            <a:off x="3427343" y="1198457"/>
            <a:ext cx="5337313" cy="5337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 출연 지역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8C67120-7F12-6E03-4216-F5A7F550CED9}"/>
              </a:ext>
            </a:extLst>
          </p:cNvPr>
          <p:cNvSpPr/>
          <p:nvPr/>
        </p:nvSpPr>
        <p:spPr>
          <a:xfrm>
            <a:off x="7664946" y="1818784"/>
            <a:ext cx="1027923" cy="102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게이트 포탈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7AD9145-7B7C-684B-3519-03CD8FEC96F6}"/>
              </a:ext>
            </a:extLst>
          </p:cNvPr>
          <p:cNvSpPr/>
          <p:nvPr/>
        </p:nvSpPr>
        <p:spPr>
          <a:xfrm>
            <a:off x="3489673" y="4898976"/>
            <a:ext cx="1027923" cy="102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게이트 포탈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850A80B-ED49-F6BD-B948-57E1D44FDA39}"/>
              </a:ext>
            </a:extLst>
          </p:cNvPr>
          <p:cNvSpPr/>
          <p:nvPr/>
        </p:nvSpPr>
        <p:spPr>
          <a:xfrm>
            <a:off x="7681483" y="3394839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변이된 사슴</a:t>
            </a:r>
            <a:endParaRPr lang="ko-KR" altLang="en-US" sz="1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A12D360-68FD-9BE6-12A6-493844498F1F}"/>
              </a:ext>
            </a:extLst>
          </p:cNvPr>
          <p:cNvSpPr/>
          <p:nvPr/>
        </p:nvSpPr>
        <p:spPr>
          <a:xfrm>
            <a:off x="3928935" y="1729557"/>
            <a:ext cx="805069" cy="805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964E643-5D9D-88A6-4B7C-13DF10B9B96F}"/>
              </a:ext>
            </a:extLst>
          </p:cNvPr>
          <p:cNvSpPr/>
          <p:nvPr/>
        </p:nvSpPr>
        <p:spPr>
          <a:xfrm>
            <a:off x="6373075" y="2623931"/>
            <a:ext cx="805069" cy="805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B1D9EBA-8DB1-03CE-E17D-D2FB2E817182}"/>
              </a:ext>
            </a:extLst>
          </p:cNvPr>
          <p:cNvSpPr/>
          <p:nvPr/>
        </p:nvSpPr>
        <p:spPr>
          <a:xfrm>
            <a:off x="7674406" y="4978206"/>
            <a:ext cx="805069" cy="805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6482BB2-99CD-6D0E-8605-52EFC0571727}"/>
              </a:ext>
            </a:extLst>
          </p:cNvPr>
          <p:cNvSpPr/>
          <p:nvPr/>
        </p:nvSpPr>
        <p:spPr>
          <a:xfrm>
            <a:off x="4994413" y="4481647"/>
            <a:ext cx="805069" cy="805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AE5AB-F409-4D3F-9262-CC477F517FF7}"/>
              </a:ext>
            </a:extLst>
          </p:cNvPr>
          <p:cNvSpPr txBox="1"/>
          <p:nvPr/>
        </p:nvSpPr>
        <p:spPr>
          <a:xfrm>
            <a:off x="7019665" y="1191928"/>
            <a:ext cx="1733287" cy="376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권장레벨 </a:t>
            </a:r>
            <a:r>
              <a:rPr lang="en-US" altLang="ko-KR" dirty="0">
                <a:solidFill>
                  <a:schemeClr val="bg1"/>
                </a:solidFill>
              </a:rPr>
              <a:t>5~10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AFFE0E6-0433-6659-5437-B5AED4B81E37}"/>
              </a:ext>
            </a:extLst>
          </p:cNvPr>
          <p:cNvSpPr/>
          <p:nvPr/>
        </p:nvSpPr>
        <p:spPr>
          <a:xfrm>
            <a:off x="6128618" y="5088010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변이된 사슴</a:t>
            </a:r>
            <a:endParaRPr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09B3C02-420E-7FEB-C88B-957FC12FBB1B}"/>
              </a:ext>
            </a:extLst>
          </p:cNvPr>
          <p:cNvSpPr/>
          <p:nvPr/>
        </p:nvSpPr>
        <p:spPr>
          <a:xfrm>
            <a:off x="3671629" y="3065725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변이된 사슴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73858BC-B62D-A09F-B59C-916BED359E63}"/>
              </a:ext>
            </a:extLst>
          </p:cNvPr>
          <p:cNvSpPr/>
          <p:nvPr/>
        </p:nvSpPr>
        <p:spPr>
          <a:xfrm>
            <a:off x="5548883" y="1581719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변이된 사슴</a:t>
            </a:r>
            <a:endParaRPr lang="ko-KR" altLang="en-US" sz="1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B0A55D1-D4B8-92C8-8F03-7B429960D08D}"/>
              </a:ext>
            </a:extLst>
          </p:cNvPr>
          <p:cNvSpPr/>
          <p:nvPr/>
        </p:nvSpPr>
        <p:spPr>
          <a:xfrm>
            <a:off x="315676" y="1003457"/>
            <a:ext cx="3588969" cy="15630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마력의 숲은 두번째 사냥터로</a:t>
            </a:r>
            <a:endParaRPr lang="en-US" altLang="ko-KR" dirty="0"/>
          </a:p>
          <a:p>
            <a:pPr algn="ctr"/>
            <a:r>
              <a:rPr lang="ko-KR" altLang="en-US" dirty="0"/>
              <a:t>플레이어가 이전보다 레벨이</a:t>
            </a:r>
            <a:endParaRPr lang="en-US" altLang="ko-KR" dirty="0"/>
          </a:p>
          <a:p>
            <a:pPr algn="ctr"/>
            <a:r>
              <a:rPr lang="ko-KR" altLang="en-US" dirty="0"/>
              <a:t>높은 적들을 사냥하며</a:t>
            </a:r>
            <a:endParaRPr lang="en-US" altLang="ko-KR" dirty="0"/>
          </a:p>
          <a:p>
            <a:pPr algn="ctr"/>
            <a:r>
              <a:rPr lang="ko-KR" altLang="en-US" dirty="0"/>
              <a:t>레벨 상승의 필요성을 익히게</a:t>
            </a:r>
            <a:endParaRPr lang="en-US" altLang="ko-KR" dirty="0"/>
          </a:p>
          <a:p>
            <a:pPr algn="ctr"/>
            <a:r>
              <a:rPr lang="ko-KR" altLang="en-US" dirty="0"/>
              <a:t>만드는 의도를 가지고 있습니다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A048D31-3014-A5C5-865B-B8E23489E597}"/>
              </a:ext>
            </a:extLst>
          </p:cNvPr>
          <p:cNvSpPr/>
          <p:nvPr/>
        </p:nvSpPr>
        <p:spPr>
          <a:xfrm>
            <a:off x="9659699" y="3516377"/>
            <a:ext cx="2176815" cy="7764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필드 몬스터 목록</a:t>
            </a:r>
            <a:endParaRPr lang="en-US" altLang="ko-KR" dirty="0"/>
          </a:p>
          <a:p>
            <a:pPr algn="ctr"/>
            <a:r>
              <a:rPr lang="ko-KR" altLang="en-US" dirty="0"/>
              <a:t>변이된 사슴 </a:t>
            </a:r>
            <a:r>
              <a:rPr lang="en-US" altLang="ko-KR" dirty="0"/>
              <a:t>Lv.10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0CC24C3-A213-07E1-D3BE-4E413D9D9FDB}"/>
              </a:ext>
            </a:extLst>
          </p:cNvPr>
          <p:cNvSpPr/>
          <p:nvPr/>
        </p:nvSpPr>
        <p:spPr>
          <a:xfrm>
            <a:off x="331937" y="3286273"/>
            <a:ext cx="2432100" cy="12366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 목록</a:t>
            </a:r>
            <a:endParaRPr lang="en-US" altLang="ko-KR" dirty="0"/>
          </a:p>
          <a:p>
            <a:pPr algn="ctr"/>
            <a:r>
              <a:rPr lang="ko-KR" altLang="en-US" dirty="0"/>
              <a:t>변이된 사슴들 </a:t>
            </a:r>
            <a:r>
              <a:rPr lang="en-US" altLang="ko-KR" dirty="0"/>
              <a:t>Lv.10</a:t>
            </a:r>
          </a:p>
          <a:p>
            <a:pPr algn="ctr"/>
            <a:r>
              <a:rPr lang="ko-KR" altLang="en-US" dirty="0"/>
              <a:t>가죽</a:t>
            </a:r>
            <a:r>
              <a:rPr lang="en-US" altLang="ko-KR" dirty="0"/>
              <a:t> </a:t>
            </a:r>
            <a:r>
              <a:rPr lang="ko-KR" altLang="en-US" dirty="0"/>
              <a:t>모으기 </a:t>
            </a:r>
            <a:r>
              <a:rPr lang="en-US" altLang="ko-KR" dirty="0"/>
              <a:t>Lv.12</a:t>
            </a:r>
          </a:p>
          <a:p>
            <a:pPr algn="ctr"/>
            <a:r>
              <a:rPr lang="ko-KR" altLang="en-US" dirty="0"/>
              <a:t>사슴 사냥 </a:t>
            </a:r>
            <a:r>
              <a:rPr lang="en-US" altLang="ko-KR" dirty="0"/>
              <a:t>Lv.13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8E4E9-8C65-BEF7-6B90-204B6DFDD24A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2</a:t>
            </a:r>
            <a:r>
              <a:rPr lang="ko-KR" altLang="en-US" sz="2400" u="sng" dirty="0">
                <a:solidFill>
                  <a:schemeClr val="bg1"/>
                </a:solidFill>
              </a:rPr>
              <a:t> 레벨 디자인 세부 설명</a:t>
            </a:r>
          </a:p>
        </p:txBody>
      </p:sp>
    </p:spTree>
    <p:extLst>
      <p:ext uri="{BB962C8B-B14F-4D97-AF65-F5344CB8AC3E}">
        <p14:creationId xmlns:p14="http://schemas.microsoft.com/office/powerpoint/2010/main" val="164736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F7D7-4902-0700-6BB5-31FC7369B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50D4A148-C750-8A4C-3D1D-DE1A77477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0D088D0-F493-FA0E-F8CD-D2E415772E83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BB6E86-2028-9975-BFDE-36C161D8F3E0}"/>
              </a:ext>
            </a:extLst>
          </p:cNvPr>
          <p:cNvSpPr/>
          <p:nvPr/>
        </p:nvSpPr>
        <p:spPr>
          <a:xfrm>
            <a:off x="3002445" y="588893"/>
            <a:ext cx="6187110" cy="6187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612BDF-4071-C7B9-C043-444B0BDB1F11}"/>
              </a:ext>
            </a:extLst>
          </p:cNvPr>
          <p:cNvSpPr txBox="1"/>
          <p:nvPr/>
        </p:nvSpPr>
        <p:spPr>
          <a:xfrm>
            <a:off x="3002444" y="588893"/>
            <a:ext cx="202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골렘들의</a:t>
            </a:r>
            <a:r>
              <a:rPr lang="ko-KR" altLang="en-US" dirty="0">
                <a:solidFill>
                  <a:schemeClr val="bg1"/>
                </a:solidFill>
              </a:rPr>
              <a:t> 광산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4692D1-2511-1110-0CD4-310826D9BC02}"/>
              </a:ext>
            </a:extLst>
          </p:cNvPr>
          <p:cNvSpPr/>
          <p:nvPr/>
        </p:nvSpPr>
        <p:spPr>
          <a:xfrm>
            <a:off x="3427343" y="1198457"/>
            <a:ext cx="5337313" cy="53373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 출연 지역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2A6E549-53C1-3112-3467-CCA4886C3CFA}"/>
              </a:ext>
            </a:extLst>
          </p:cNvPr>
          <p:cNvSpPr/>
          <p:nvPr/>
        </p:nvSpPr>
        <p:spPr>
          <a:xfrm>
            <a:off x="3469171" y="1301010"/>
            <a:ext cx="1027923" cy="102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게이트 포탈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085BA30-D0DE-EB8D-9C62-8A91B5949F4D}"/>
              </a:ext>
            </a:extLst>
          </p:cNvPr>
          <p:cNvSpPr/>
          <p:nvPr/>
        </p:nvSpPr>
        <p:spPr>
          <a:xfrm>
            <a:off x="7623956" y="5436232"/>
            <a:ext cx="1027923" cy="102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게이트 포탈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5B1101-CB9D-9E39-692C-2DEDE7D9DEE5}"/>
              </a:ext>
            </a:extLst>
          </p:cNvPr>
          <p:cNvSpPr txBox="1"/>
          <p:nvPr/>
        </p:nvSpPr>
        <p:spPr>
          <a:xfrm>
            <a:off x="6768549" y="1191928"/>
            <a:ext cx="198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권장레벨 </a:t>
            </a:r>
            <a:r>
              <a:rPr lang="en-US" altLang="ko-KR" dirty="0">
                <a:solidFill>
                  <a:schemeClr val="bg1"/>
                </a:solidFill>
              </a:rPr>
              <a:t>10~19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4F10E1C-8F94-810A-DCD6-D7F442CAC40A}"/>
              </a:ext>
            </a:extLst>
          </p:cNvPr>
          <p:cNvSpPr/>
          <p:nvPr/>
        </p:nvSpPr>
        <p:spPr>
          <a:xfrm>
            <a:off x="7322293" y="2055720"/>
            <a:ext cx="1145738" cy="114573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돌 무더기</a:t>
            </a:r>
            <a:endParaRPr lang="ko-KR" altLang="en-US" sz="1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655475A-5EA2-1E53-1747-49FA15C268E0}"/>
              </a:ext>
            </a:extLst>
          </p:cNvPr>
          <p:cNvSpPr/>
          <p:nvPr/>
        </p:nvSpPr>
        <p:spPr>
          <a:xfrm>
            <a:off x="3924225" y="4984121"/>
            <a:ext cx="1145738" cy="114573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돌 무더기</a:t>
            </a:r>
            <a:endParaRPr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378E736-E1E9-7A94-B6B9-E491684ADE27}"/>
              </a:ext>
            </a:extLst>
          </p:cNvPr>
          <p:cNvSpPr/>
          <p:nvPr/>
        </p:nvSpPr>
        <p:spPr>
          <a:xfrm>
            <a:off x="4869708" y="1873879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/>
              <a:t>미스릴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골렘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A4674E1-7FD2-12F0-4645-9698E9BA9F79}"/>
              </a:ext>
            </a:extLst>
          </p:cNvPr>
          <p:cNvSpPr/>
          <p:nvPr/>
        </p:nvSpPr>
        <p:spPr>
          <a:xfrm>
            <a:off x="3912025" y="2865818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오리하르콘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골렘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B903DBE-9144-A98D-27C6-9FCFECB8A73B}"/>
              </a:ext>
            </a:extLst>
          </p:cNvPr>
          <p:cNvSpPr/>
          <p:nvPr/>
        </p:nvSpPr>
        <p:spPr>
          <a:xfrm>
            <a:off x="6126947" y="2446373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오리하르콘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골렘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0F57893-F445-F47A-AEF4-A0FADB7DA8AE}"/>
              </a:ext>
            </a:extLst>
          </p:cNvPr>
          <p:cNvSpPr/>
          <p:nvPr/>
        </p:nvSpPr>
        <p:spPr>
          <a:xfrm>
            <a:off x="4281272" y="3861905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/>
              <a:t>미스릴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골렘</a:t>
            </a:r>
            <a:endParaRPr lang="ko-KR" altLang="en-US" sz="10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FB9A8FA-CAD6-9F97-2452-5F3C4BEBBF46}"/>
              </a:ext>
            </a:extLst>
          </p:cNvPr>
          <p:cNvSpPr/>
          <p:nvPr/>
        </p:nvSpPr>
        <p:spPr>
          <a:xfrm>
            <a:off x="5575290" y="5137545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아다만티움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골렘</a:t>
            </a:r>
            <a:endParaRPr lang="ko-KR" altLang="en-US" sz="1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6C0F938-5C14-2FB3-7982-0FD398A8B38E}"/>
              </a:ext>
            </a:extLst>
          </p:cNvPr>
          <p:cNvSpPr/>
          <p:nvPr/>
        </p:nvSpPr>
        <p:spPr>
          <a:xfrm>
            <a:off x="7629142" y="3682448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아다만티움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골렘</a:t>
            </a:r>
            <a:endParaRPr lang="ko-KR" altLang="en-US" sz="1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7F8283B-304B-F6DC-88E0-FD7C958209A6}"/>
              </a:ext>
            </a:extLst>
          </p:cNvPr>
          <p:cNvSpPr/>
          <p:nvPr/>
        </p:nvSpPr>
        <p:spPr>
          <a:xfrm>
            <a:off x="7021644" y="4845672"/>
            <a:ext cx="838888" cy="8388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문지기 </a:t>
            </a:r>
            <a:r>
              <a:rPr lang="ko-KR" altLang="en-US" sz="1000" dirty="0" err="1"/>
              <a:t>골렘</a:t>
            </a:r>
            <a:endParaRPr lang="ko-KR" altLang="en-US" sz="10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7B2DD23-2C85-4E6D-C7A9-2605E366F111}"/>
              </a:ext>
            </a:extLst>
          </p:cNvPr>
          <p:cNvSpPr/>
          <p:nvPr/>
        </p:nvSpPr>
        <p:spPr>
          <a:xfrm>
            <a:off x="9288040" y="3040059"/>
            <a:ext cx="2639821" cy="1329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필드 몬스터 목록</a:t>
            </a:r>
            <a:endParaRPr lang="en-US" altLang="ko-KR" dirty="0"/>
          </a:p>
          <a:p>
            <a:pPr algn="ctr"/>
            <a:r>
              <a:rPr lang="ko-KR" altLang="en-US" dirty="0" err="1"/>
              <a:t>미스릴</a:t>
            </a:r>
            <a:r>
              <a:rPr lang="en-US" altLang="ko-KR" dirty="0"/>
              <a:t> </a:t>
            </a:r>
            <a:r>
              <a:rPr lang="ko-KR" altLang="en-US" dirty="0" err="1"/>
              <a:t>골렘</a:t>
            </a:r>
            <a:r>
              <a:rPr lang="ko-KR" altLang="en-US" dirty="0"/>
              <a:t> </a:t>
            </a:r>
            <a:r>
              <a:rPr lang="en-US" altLang="ko-KR" dirty="0"/>
              <a:t>Lv.15</a:t>
            </a:r>
          </a:p>
          <a:p>
            <a:pPr algn="ctr"/>
            <a:r>
              <a:rPr lang="ko-KR" altLang="en-US" dirty="0" err="1"/>
              <a:t>오리하르콘</a:t>
            </a:r>
            <a:r>
              <a:rPr lang="ko-KR" altLang="en-US" dirty="0"/>
              <a:t> </a:t>
            </a:r>
            <a:r>
              <a:rPr lang="ko-KR" altLang="en-US" dirty="0" err="1"/>
              <a:t>골렘</a:t>
            </a:r>
            <a:r>
              <a:rPr lang="ko-KR" altLang="en-US" dirty="0"/>
              <a:t> </a:t>
            </a:r>
            <a:r>
              <a:rPr lang="en-US" altLang="ko-KR" dirty="0"/>
              <a:t>Lv.15</a:t>
            </a:r>
          </a:p>
          <a:p>
            <a:pPr algn="ctr"/>
            <a:r>
              <a:rPr lang="ko-KR" altLang="en-US" dirty="0" err="1"/>
              <a:t>아다만티움</a:t>
            </a:r>
            <a:r>
              <a:rPr lang="ko-KR" altLang="en-US" dirty="0"/>
              <a:t> </a:t>
            </a:r>
            <a:r>
              <a:rPr lang="ko-KR" altLang="en-US" dirty="0" err="1"/>
              <a:t>골렘</a:t>
            </a:r>
            <a:r>
              <a:rPr lang="ko-KR" altLang="en-US" dirty="0"/>
              <a:t> </a:t>
            </a:r>
            <a:r>
              <a:rPr lang="en-US" altLang="ko-KR" dirty="0"/>
              <a:t>Lv.18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CF1D46C-2A69-945A-8509-B5EE9A30FA56}"/>
              </a:ext>
            </a:extLst>
          </p:cNvPr>
          <p:cNvSpPr/>
          <p:nvPr/>
        </p:nvSpPr>
        <p:spPr>
          <a:xfrm>
            <a:off x="345615" y="2216870"/>
            <a:ext cx="4435238" cy="15630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골렘들의</a:t>
            </a:r>
            <a:r>
              <a:rPr lang="ko-KR" altLang="en-US" dirty="0"/>
              <a:t> 광산은 세번째 사냥터로</a:t>
            </a:r>
            <a:endParaRPr lang="en-US" altLang="ko-KR" dirty="0"/>
          </a:p>
          <a:p>
            <a:pPr algn="ctr"/>
            <a:r>
              <a:rPr lang="ko-KR" altLang="en-US" dirty="0"/>
              <a:t>보스를 제외하면 가장</a:t>
            </a:r>
            <a:r>
              <a:rPr lang="en-US" altLang="ko-KR" dirty="0"/>
              <a:t> </a:t>
            </a:r>
            <a:r>
              <a:rPr lang="ko-KR" altLang="en-US" dirty="0"/>
              <a:t>높은 레벨의</a:t>
            </a:r>
            <a:endParaRPr lang="en-US" altLang="ko-KR" dirty="0"/>
          </a:p>
          <a:p>
            <a:pPr algn="ctr"/>
            <a:r>
              <a:rPr lang="ko-KR" altLang="en-US" dirty="0"/>
              <a:t>몬스터 들이 등장하는 곳이며</a:t>
            </a:r>
            <a:endParaRPr lang="en-US" altLang="ko-KR" dirty="0"/>
          </a:p>
          <a:p>
            <a:pPr algn="ctr"/>
            <a:r>
              <a:rPr lang="ko-KR" altLang="en-US" dirty="0"/>
              <a:t>그만큼 전리품의 가치도 높은 곳 입니다</a:t>
            </a:r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438CE83-F7ED-A791-A867-77095B802FAF}"/>
              </a:ext>
            </a:extLst>
          </p:cNvPr>
          <p:cNvSpPr/>
          <p:nvPr/>
        </p:nvSpPr>
        <p:spPr>
          <a:xfrm>
            <a:off x="240867" y="4291506"/>
            <a:ext cx="3137234" cy="12366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 목록</a:t>
            </a:r>
            <a:endParaRPr lang="en-US" altLang="ko-KR" dirty="0"/>
          </a:p>
          <a:p>
            <a:pPr algn="ctr"/>
            <a:r>
              <a:rPr lang="ko-KR" altLang="en-US" dirty="0" err="1"/>
              <a:t>골렘들이</a:t>
            </a:r>
            <a:r>
              <a:rPr lang="ko-KR" altLang="en-US" dirty="0"/>
              <a:t> 점령한 광산 </a:t>
            </a:r>
            <a:r>
              <a:rPr lang="en-US" altLang="ko-KR" dirty="0"/>
              <a:t>Lv.15</a:t>
            </a:r>
          </a:p>
          <a:p>
            <a:pPr algn="ctr"/>
            <a:r>
              <a:rPr lang="ko-KR" altLang="en-US" dirty="0" err="1"/>
              <a:t>골렘</a:t>
            </a:r>
            <a:r>
              <a:rPr lang="ko-KR" altLang="en-US" dirty="0"/>
              <a:t> 광석 모으기</a:t>
            </a:r>
            <a:r>
              <a:rPr lang="en-US" altLang="ko-KR" dirty="0"/>
              <a:t> Lv.17</a:t>
            </a:r>
          </a:p>
          <a:p>
            <a:pPr algn="ctr"/>
            <a:r>
              <a:rPr lang="ko-KR" altLang="en-US" dirty="0"/>
              <a:t>소동의 원인 </a:t>
            </a:r>
            <a:r>
              <a:rPr lang="en-US" altLang="ko-KR" dirty="0"/>
              <a:t>Lv.19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A2E9AC-2450-4720-813E-5B0784B35A64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2</a:t>
            </a:r>
            <a:r>
              <a:rPr lang="ko-KR" altLang="en-US" sz="2400" u="sng" dirty="0">
                <a:solidFill>
                  <a:schemeClr val="bg1"/>
                </a:solidFill>
              </a:rPr>
              <a:t> 레벨 디자인 세부 설명</a:t>
            </a:r>
          </a:p>
        </p:txBody>
      </p:sp>
    </p:spTree>
    <p:extLst>
      <p:ext uri="{BB962C8B-B14F-4D97-AF65-F5344CB8AC3E}">
        <p14:creationId xmlns:p14="http://schemas.microsoft.com/office/powerpoint/2010/main" val="685248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28D72-DA5B-8C00-7F90-99ACD3AE0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10CCFD64-04B9-6992-B8F3-4AB7F10E9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A36893-EDC3-A1E3-CD81-4A4A4165E3CA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1E2F01-9D9E-0D81-EA15-DEAABBE67685}"/>
              </a:ext>
            </a:extLst>
          </p:cNvPr>
          <p:cNvSpPr/>
          <p:nvPr/>
        </p:nvSpPr>
        <p:spPr>
          <a:xfrm>
            <a:off x="3002445" y="588893"/>
            <a:ext cx="6187110" cy="6187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C24D62-6B80-696A-544A-927D19D47B36}"/>
              </a:ext>
            </a:extLst>
          </p:cNvPr>
          <p:cNvSpPr txBox="1"/>
          <p:nvPr/>
        </p:nvSpPr>
        <p:spPr>
          <a:xfrm>
            <a:off x="3002444" y="588893"/>
            <a:ext cx="202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드래곤의 동굴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0BB7D4-752A-6435-8437-540656DC1490}"/>
              </a:ext>
            </a:extLst>
          </p:cNvPr>
          <p:cNvSpPr/>
          <p:nvPr/>
        </p:nvSpPr>
        <p:spPr>
          <a:xfrm>
            <a:off x="3427343" y="1198457"/>
            <a:ext cx="5337313" cy="53373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 출연 지역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AFC4E27-A660-D769-92F2-3F009F1F9946}"/>
              </a:ext>
            </a:extLst>
          </p:cNvPr>
          <p:cNvSpPr/>
          <p:nvPr/>
        </p:nvSpPr>
        <p:spPr>
          <a:xfrm>
            <a:off x="5582037" y="1301010"/>
            <a:ext cx="1027923" cy="102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게이트 포탈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137C2-1FAD-CC85-A8F5-A2C1EE54222B}"/>
              </a:ext>
            </a:extLst>
          </p:cNvPr>
          <p:cNvSpPr txBox="1"/>
          <p:nvPr/>
        </p:nvSpPr>
        <p:spPr>
          <a:xfrm>
            <a:off x="6768549" y="1191928"/>
            <a:ext cx="198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권장레벨 </a:t>
            </a:r>
            <a:r>
              <a:rPr lang="en-US" altLang="ko-KR" dirty="0">
                <a:solidFill>
                  <a:schemeClr val="bg1"/>
                </a:solidFill>
              </a:rPr>
              <a:t>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60B65DD-C354-FC21-044E-426513BA891F}"/>
              </a:ext>
            </a:extLst>
          </p:cNvPr>
          <p:cNvSpPr/>
          <p:nvPr/>
        </p:nvSpPr>
        <p:spPr>
          <a:xfrm>
            <a:off x="5127679" y="4414466"/>
            <a:ext cx="1936637" cy="19366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보스 드래곤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E68F2F7-966A-92EC-434C-CB0A5CD75503}"/>
              </a:ext>
            </a:extLst>
          </p:cNvPr>
          <p:cNvSpPr/>
          <p:nvPr/>
        </p:nvSpPr>
        <p:spPr>
          <a:xfrm>
            <a:off x="9288040" y="3040059"/>
            <a:ext cx="2639821" cy="1329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필드 몬스터 목록</a:t>
            </a:r>
            <a:endParaRPr lang="en-US" altLang="ko-KR" dirty="0"/>
          </a:p>
          <a:p>
            <a:pPr algn="ctr"/>
            <a:r>
              <a:rPr lang="ko-KR" altLang="en-US" dirty="0"/>
              <a:t>보스 드래곤 </a:t>
            </a:r>
            <a:r>
              <a:rPr lang="en-US" altLang="ko-KR" dirty="0"/>
              <a:t>Lv.20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391EC2-3B8F-1109-AD80-04AE9FF42C55}"/>
              </a:ext>
            </a:extLst>
          </p:cNvPr>
          <p:cNvSpPr/>
          <p:nvPr/>
        </p:nvSpPr>
        <p:spPr>
          <a:xfrm>
            <a:off x="479655" y="3291218"/>
            <a:ext cx="2097891" cy="8269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 목록</a:t>
            </a:r>
            <a:endParaRPr lang="en-US" altLang="ko-KR" dirty="0"/>
          </a:p>
          <a:p>
            <a:pPr algn="ctr"/>
            <a:r>
              <a:rPr lang="ko-KR" altLang="en-US" dirty="0"/>
              <a:t>드래곤 처치 </a:t>
            </a:r>
            <a:r>
              <a:rPr lang="en-US" altLang="ko-KR" dirty="0"/>
              <a:t>Lv.20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09169BA-CEB8-8560-D928-5A0128052EE8}"/>
              </a:ext>
            </a:extLst>
          </p:cNvPr>
          <p:cNvSpPr/>
          <p:nvPr/>
        </p:nvSpPr>
        <p:spPr>
          <a:xfrm>
            <a:off x="690956" y="1301010"/>
            <a:ext cx="3640514" cy="1526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드래곤의 동굴은 현재까지 </a:t>
            </a:r>
            <a:endParaRPr lang="en-US" altLang="ko-KR" dirty="0"/>
          </a:p>
          <a:p>
            <a:pPr algn="ctr"/>
            <a:r>
              <a:rPr lang="ko-KR" altLang="en-US" dirty="0"/>
              <a:t>디자인 된 마지막 사냥 필드로</a:t>
            </a:r>
            <a:endParaRPr lang="en-US" altLang="ko-KR" dirty="0"/>
          </a:p>
          <a:p>
            <a:pPr algn="ctr"/>
            <a:r>
              <a:rPr lang="ko-KR" altLang="en-US" dirty="0"/>
              <a:t>보스가 등장하는 곳이며</a:t>
            </a:r>
            <a:endParaRPr lang="en-US" altLang="ko-KR" dirty="0"/>
          </a:p>
          <a:p>
            <a:pPr algn="ctr"/>
            <a:r>
              <a:rPr lang="ko-KR" altLang="en-US" dirty="0"/>
              <a:t>조건을 만족하기 전까지는</a:t>
            </a:r>
            <a:endParaRPr lang="en-US" altLang="ko-KR" dirty="0"/>
          </a:p>
          <a:p>
            <a:pPr algn="ctr"/>
            <a:r>
              <a:rPr lang="ko-KR" altLang="en-US" dirty="0"/>
              <a:t>진입이 불가능 합니다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26F383-41A1-E96F-B73A-C2E9C29BC529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2</a:t>
            </a:r>
            <a:r>
              <a:rPr lang="ko-KR" altLang="en-US" sz="2400" u="sng" dirty="0">
                <a:solidFill>
                  <a:schemeClr val="bg1"/>
                </a:solidFill>
              </a:rPr>
              <a:t> 레벨 디자인 세부 설명</a:t>
            </a:r>
          </a:p>
        </p:txBody>
      </p:sp>
    </p:spTree>
    <p:extLst>
      <p:ext uri="{BB962C8B-B14F-4D97-AF65-F5344CB8AC3E}">
        <p14:creationId xmlns:p14="http://schemas.microsoft.com/office/powerpoint/2010/main" val="97281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2F4FD-C569-9011-1C4E-3593AC95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33113044-22C6-4EE1-041E-597769AB0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D96995-88AC-80A2-D8E6-E4615DBE1B96}"/>
              </a:ext>
            </a:extLst>
          </p:cNvPr>
          <p:cNvSpPr txBox="1"/>
          <p:nvPr/>
        </p:nvSpPr>
        <p:spPr>
          <a:xfrm>
            <a:off x="2559326" y="1178920"/>
            <a:ext cx="707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Font typeface="+mj-lt"/>
              <a:buAutoNum type="arabicPeriod" startAt="3"/>
            </a:pPr>
            <a:r>
              <a:rPr lang="ko-KR" altLang="en-US" sz="4000" dirty="0">
                <a:solidFill>
                  <a:schemeClr val="bg1"/>
                </a:solidFill>
              </a:rPr>
              <a:t>추가 요소들 설명</a:t>
            </a:r>
          </a:p>
        </p:txBody>
      </p:sp>
    </p:spTree>
    <p:extLst>
      <p:ext uri="{BB962C8B-B14F-4D97-AF65-F5344CB8AC3E}">
        <p14:creationId xmlns:p14="http://schemas.microsoft.com/office/powerpoint/2010/main" val="2632425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15F47-787C-01BE-79A2-D67202259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A460E784-0916-8279-984C-AC17EA131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40D0177-2852-6A59-AFB7-279FA4910B67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7B99361-59EF-F78A-D427-742CBA5A0463}"/>
              </a:ext>
            </a:extLst>
          </p:cNvPr>
          <p:cNvSpPr/>
          <p:nvPr/>
        </p:nvSpPr>
        <p:spPr>
          <a:xfrm>
            <a:off x="440635" y="982959"/>
            <a:ext cx="5391644" cy="6669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 내 퀘스트는 레벨디자인의</a:t>
            </a:r>
            <a:endParaRPr lang="en-US" altLang="ko-KR" dirty="0"/>
          </a:p>
          <a:p>
            <a:pPr algn="ctr"/>
            <a:r>
              <a:rPr lang="ko-KR" altLang="en-US" dirty="0"/>
              <a:t>동선을 유도하는 방식으로 디자인 되었습니다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A81E2-058E-F6CD-89A7-751912E34E5D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3</a:t>
            </a:r>
            <a:r>
              <a:rPr lang="ko-KR" altLang="en-US" sz="2400" u="sng" dirty="0">
                <a:solidFill>
                  <a:schemeClr val="bg1"/>
                </a:solidFill>
              </a:rPr>
              <a:t> 추가 요소들 설명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009F7E-D30F-9A08-043E-1F81740ABA3C}"/>
              </a:ext>
            </a:extLst>
          </p:cNvPr>
          <p:cNvSpPr/>
          <p:nvPr/>
        </p:nvSpPr>
        <p:spPr>
          <a:xfrm>
            <a:off x="440635" y="1873280"/>
            <a:ext cx="1429576" cy="1206112"/>
          </a:xfrm>
          <a:prstGeom prst="rect">
            <a:avLst/>
          </a:prstGeom>
          <a:solidFill>
            <a:srgbClr val="6A45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샤를르빌</a:t>
            </a:r>
            <a:r>
              <a:rPr lang="ko-KR" altLang="en-US" sz="1400" dirty="0"/>
              <a:t> 마을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7C7BC4-ECA0-AE4B-B8C3-D14F2EAC671D}"/>
              </a:ext>
            </a:extLst>
          </p:cNvPr>
          <p:cNvSpPr/>
          <p:nvPr/>
        </p:nvSpPr>
        <p:spPr>
          <a:xfrm>
            <a:off x="440635" y="3079392"/>
            <a:ext cx="1429576" cy="1206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샤를르빌</a:t>
            </a:r>
            <a:r>
              <a:rPr lang="ko-KR" altLang="en-US" sz="1400" dirty="0"/>
              <a:t> 숲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F5C0234-36C0-9D9E-A31F-28934DADA1B2}"/>
              </a:ext>
            </a:extLst>
          </p:cNvPr>
          <p:cNvSpPr/>
          <p:nvPr/>
        </p:nvSpPr>
        <p:spPr>
          <a:xfrm>
            <a:off x="1870211" y="3079392"/>
            <a:ext cx="1429576" cy="1206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마력의 </a:t>
            </a:r>
            <a:r>
              <a:rPr lang="ko-KR" altLang="en-US" sz="1400" dirty="0"/>
              <a:t>숲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418B83-1871-2D3A-2179-500D0F093F47}"/>
              </a:ext>
            </a:extLst>
          </p:cNvPr>
          <p:cNvSpPr/>
          <p:nvPr/>
        </p:nvSpPr>
        <p:spPr>
          <a:xfrm>
            <a:off x="3299787" y="3079392"/>
            <a:ext cx="1429576" cy="1206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골렘들의</a:t>
            </a:r>
            <a:r>
              <a:rPr lang="ko-KR" altLang="en-US" sz="1400" dirty="0"/>
              <a:t> 광산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38868EE-036B-17B2-9D44-0C93E0C4E7CC}"/>
              </a:ext>
            </a:extLst>
          </p:cNvPr>
          <p:cNvSpPr/>
          <p:nvPr/>
        </p:nvSpPr>
        <p:spPr>
          <a:xfrm>
            <a:off x="3299787" y="4285504"/>
            <a:ext cx="1429576" cy="1206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드래곤의 동굴</a:t>
            </a: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783BB0BC-9AB5-6EAF-5AEC-C60A0A20583F}"/>
              </a:ext>
            </a:extLst>
          </p:cNvPr>
          <p:cNvCxnSpPr>
            <a:stCxn id="10" idx="0"/>
            <a:endCxn id="15" idx="0"/>
          </p:cNvCxnSpPr>
          <p:nvPr/>
        </p:nvCxnSpPr>
        <p:spPr>
          <a:xfrm rot="16200000" flipH="1">
            <a:off x="1981943" y="2252872"/>
            <a:ext cx="1206112" cy="2859152"/>
          </a:xfrm>
          <a:prstGeom prst="bentConnector3">
            <a:avLst>
              <a:gd name="adj1" fmla="val 51092"/>
            </a:avLst>
          </a:prstGeom>
          <a:ln w="5715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8836146-D116-3D35-C017-227EED99A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448508"/>
              </p:ext>
            </p:extLst>
          </p:nvPr>
        </p:nvGraphicFramePr>
        <p:xfrm>
          <a:off x="4831923" y="2125959"/>
          <a:ext cx="6942683" cy="2969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6754">
                  <a:extLst>
                    <a:ext uri="{9D8B030D-6E8A-4147-A177-3AD203B41FA5}">
                      <a16:colId xmlns:a16="http://schemas.microsoft.com/office/drawing/2014/main" val="2903775018"/>
                    </a:ext>
                  </a:extLst>
                </a:gridCol>
                <a:gridCol w="1284707">
                  <a:extLst>
                    <a:ext uri="{9D8B030D-6E8A-4147-A177-3AD203B41FA5}">
                      <a16:colId xmlns:a16="http://schemas.microsoft.com/office/drawing/2014/main" val="3718427120"/>
                    </a:ext>
                  </a:extLst>
                </a:gridCol>
                <a:gridCol w="784699">
                  <a:extLst>
                    <a:ext uri="{9D8B030D-6E8A-4147-A177-3AD203B41FA5}">
                      <a16:colId xmlns:a16="http://schemas.microsoft.com/office/drawing/2014/main" val="2187909148"/>
                    </a:ext>
                  </a:extLst>
                </a:gridCol>
                <a:gridCol w="4356523">
                  <a:extLst>
                    <a:ext uri="{9D8B030D-6E8A-4147-A177-3AD203B41FA5}">
                      <a16:colId xmlns:a16="http://schemas.microsoft.com/office/drawing/2014/main" val="232399736"/>
                    </a:ext>
                  </a:extLst>
                </a:gridCol>
              </a:tblGrid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퀘스트 </a:t>
                      </a:r>
                      <a:r>
                        <a:rPr lang="en-US" sz="900" u="none" strike="noStrike">
                          <a:effectLst/>
                        </a:rPr>
                        <a:t>ID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퀘스트 이름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퀘스트 레벨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퀘스트 요구사항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099456"/>
                  </a:ext>
                </a:extLst>
              </a:tr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int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string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388496"/>
                  </a:ext>
                </a:extLst>
              </a:tr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100001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환영합니다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촌장과 대화하기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120818"/>
                  </a:ext>
                </a:extLst>
              </a:tr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100002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마을사람들과 대화하기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제작 전문가와 대화하기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상인과 대화하기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646713"/>
                  </a:ext>
                </a:extLst>
              </a:tr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100003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상점 이용하기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상인과 대화하기</a:t>
                      </a:r>
                      <a:r>
                        <a:rPr lang="en-US" altLang="ko-KR" sz="900" u="none" strike="noStrike" dirty="0">
                          <a:effectLst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</a:rPr>
                        <a:t>목검 제작 재료 구매하기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78334"/>
                  </a:ext>
                </a:extLst>
              </a:tr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100004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아이템 제작하기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제작전문가와 대화하기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목검 제작하기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27520"/>
                  </a:ext>
                </a:extLst>
              </a:tr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100005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전투의 첫 걸음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촌장과 대화하기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나무엔트 </a:t>
                      </a:r>
                      <a:r>
                        <a:rPr lang="en-US" altLang="ko-KR" sz="900" u="none" strike="noStrike">
                          <a:effectLst/>
                        </a:rPr>
                        <a:t>1</a:t>
                      </a:r>
                      <a:r>
                        <a:rPr lang="ko-KR" altLang="en-US" sz="900" u="none" strike="noStrike">
                          <a:effectLst/>
                        </a:rPr>
                        <a:t>마리 처치하기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84532"/>
                  </a:ext>
                </a:extLst>
              </a:tr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100006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나무엔트 처치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촌장과 대화하기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나무엔트 </a:t>
                      </a:r>
                      <a:r>
                        <a:rPr lang="en-US" altLang="ko-KR" sz="900" u="none" strike="noStrike">
                          <a:effectLst/>
                        </a:rPr>
                        <a:t>20</a:t>
                      </a:r>
                      <a:r>
                        <a:rPr lang="ko-KR" altLang="en-US" sz="900" u="none" strike="noStrike">
                          <a:effectLst/>
                        </a:rPr>
                        <a:t>마리 처치하기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023708"/>
                  </a:ext>
                </a:extLst>
              </a:tr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100007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이상해진 요정들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촌장과 대화하기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허브요정 </a:t>
                      </a:r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r>
                        <a:rPr lang="ko-KR" altLang="en-US" sz="900" u="none" strike="noStrike">
                          <a:effectLst/>
                        </a:rPr>
                        <a:t>마리 처치하기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사탕요정 </a:t>
                      </a:r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r>
                        <a:rPr lang="ko-KR" altLang="en-US" sz="900" u="none" strike="noStrike">
                          <a:effectLst/>
                        </a:rPr>
                        <a:t>마리 처치하기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331677"/>
                  </a:ext>
                </a:extLst>
              </a:tr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100008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요정 정화하기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촌장과 대화하기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허브요정 </a:t>
                      </a:r>
                      <a:r>
                        <a:rPr lang="en-US" altLang="ko-KR" sz="900" u="none" strike="noStrike">
                          <a:effectLst/>
                        </a:rPr>
                        <a:t>20</a:t>
                      </a:r>
                      <a:r>
                        <a:rPr lang="ko-KR" altLang="en-US" sz="900" u="none" strike="noStrike">
                          <a:effectLst/>
                        </a:rPr>
                        <a:t>마리 처치하기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사탕요정 </a:t>
                      </a:r>
                      <a:r>
                        <a:rPr lang="en-US" altLang="ko-KR" sz="900" u="none" strike="noStrike">
                          <a:effectLst/>
                        </a:rPr>
                        <a:t>20</a:t>
                      </a:r>
                      <a:r>
                        <a:rPr lang="ko-KR" altLang="en-US" sz="900" u="none" strike="noStrike">
                          <a:effectLst/>
                        </a:rPr>
                        <a:t>마리 처치하기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082235"/>
                  </a:ext>
                </a:extLst>
              </a:tr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100009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권장레벨</a:t>
                      </a:r>
                      <a:r>
                        <a:rPr lang="en-US" altLang="ko-KR" sz="900" u="none" strike="noStrike">
                          <a:effectLst/>
                        </a:rPr>
                        <a:t>?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8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촌장과 대화하기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레벨 </a:t>
                      </a:r>
                      <a:r>
                        <a:rPr lang="en-US" altLang="ko-KR" sz="900" u="none" strike="noStrike">
                          <a:effectLst/>
                        </a:rPr>
                        <a:t>10 </a:t>
                      </a:r>
                      <a:r>
                        <a:rPr lang="ko-KR" altLang="en-US" sz="900" u="none" strike="noStrike">
                          <a:effectLst/>
                        </a:rPr>
                        <a:t>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95490"/>
                  </a:ext>
                </a:extLst>
              </a:tr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변이된 사슴들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촌장과 대화하기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변이된 사슴 </a:t>
                      </a:r>
                      <a:r>
                        <a:rPr lang="en-US" altLang="ko-KR" sz="900" u="none" strike="noStrike">
                          <a:effectLst/>
                        </a:rPr>
                        <a:t>10</a:t>
                      </a:r>
                      <a:r>
                        <a:rPr lang="ko-KR" altLang="en-US" sz="900" u="none" strike="noStrike">
                          <a:effectLst/>
                        </a:rPr>
                        <a:t>마리 처치하기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32453"/>
                  </a:ext>
                </a:extLst>
              </a:tr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100011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가죽 모으기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제작전문가와 대화하기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가죽 </a:t>
                      </a:r>
                      <a:r>
                        <a:rPr lang="en-US" altLang="ko-KR" sz="900" u="none" strike="noStrike">
                          <a:effectLst/>
                        </a:rPr>
                        <a:t>20</a:t>
                      </a:r>
                      <a:r>
                        <a:rPr lang="ko-KR" altLang="en-US" sz="900" u="none" strike="noStrike">
                          <a:effectLst/>
                        </a:rPr>
                        <a:t>개 모으기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15842"/>
                  </a:ext>
                </a:extLst>
              </a:tr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100012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사슴 사냥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촌장과 대화하기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변이된 사슴 </a:t>
                      </a:r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r>
                        <a:rPr lang="ko-KR" altLang="en-US" sz="900" u="none" strike="noStrike">
                          <a:effectLst/>
                        </a:rPr>
                        <a:t>마리 처치하기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900644"/>
                  </a:ext>
                </a:extLst>
              </a:tr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100013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골렘들이 점령한 광산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촌장과 대화하기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미스릴 골렘 </a:t>
                      </a:r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r>
                        <a:rPr lang="ko-KR" altLang="en-US" sz="900" u="none" strike="noStrike">
                          <a:effectLst/>
                        </a:rPr>
                        <a:t>마리 처치하기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오리하르콘 골렘 </a:t>
                      </a:r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r>
                        <a:rPr lang="ko-KR" altLang="en-US" sz="900" u="none" strike="noStrike">
                          <a:effectLst/>
                        </a:rPr>
                        <a:t>마리 처치하기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30280"/>
                  </a:ext>
                </a:extLst>
              </a:tr>
              <a:tr h="2835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100014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골렘 광석 모으기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17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상인과 대화하기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미스릴 </a:t>
                      </a:r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r>
                        <a:rPr lang="ko-KR" altLang="en-US" sz="900" u="none" strike="noStrike">
                          <a:effectLst/>
                        </a:rPr>
                        <a:t>개 모으기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오리하르콘 </a:t>
                      </a:r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r>
                        <a:rPr lang="ko-KR" altLang="en-US" sz="900" u="none" strike="noStrike">
                          <a:effectLst/>
                        </a:rPr>
                        <a:t>개 모으기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아다만티움 </a:t>
                      </a:r>
                      <a:r>
                        <a:rPr lang="en-US" altLang="ko-KR" sz="900" u="none" strike="noStrike">
                          <a:effectLst/>
                        </a:rPr>
                        <a:t>30</a:t>
                      </a:r>
                      <a:r>
                        <a:rPr lang="ko-KR" altLang="en-US" sz="900" u="none" strike="noStrike">
                          <a:effectLst/>
                        </a:rPr>
                        <a:t>개 모으기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831152"/>
                  </a:ext>
                </a:extLst>
              </a:tr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100015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소동의 원인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19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촌장과 대화하기</a:t>
                      </a:r>
                      <a:r>
                        <a:rPr lang="en-US" altLang="ko-KR" sz="900" u="none" strike="noStrike">
                          <a:effectLst/>
                        </a:rPr>
                        <a:t>, </a:t>
                      </a:r>
                      <a:r>
                        <a:rPr lang="ko-KR" altLang="en-US" sz="900" u="none" strike="noStrike">
                          <a:effectLst/>
                        </a:rPr>
                        <a:t>레벨 </a:t>
                      </a:r>
                      <a:r>
                        <a:rPr lang="en-US" altLang="ko-KR" sz="900" u="none" strike="noStrike">
                          <a:effectLst/>
                        </a:rPr>
                        <a:t>20 </a:t>
                      </a:r>
                      <a:r>
                        <a:rPr lang="ko-KR" altLang="en-US" sz="900" u="none" strike="noStrike">
                          <a:effectLst/>
                        </a:rPr>
                        <a:t>되기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296554"/>
                  </a:ext>
                </a:extLst>
              </a:tr>
              <a:tr h="15800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100016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</a:rPr>
                        <a:t>드래곤 처치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>
                          <a:effectLst/>
                        </a:rPr>
                        <a:t>20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</a:rPr>
                        <a:t>보스 드래곤 </a:t>
                      </a:r>
                      <a:r>
                        <a:rPr lang="en-US" altLang="ko-KR" sz="900" u="none" strike="noStrike" dirty="0">
                          <a:effectLst/>
                        </a:rPr>
                        <a:t>1</a:t>
                      </a:r>
                      <a:r>
                        <a:rPr lang="ko-KR" altLang="en-US" sz="900" u="none" strike="noStrike" dirty="0">
                          <a:effectLst/>
                        </a:rPr>
                        <a:t>마리 처치하기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183" marR="7183" marT="7183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775716"/>
                  </a:ext>
                </a:extLst>
              </a:tr>
            </a:tbl>
          </a:graphicData>
        </a:graphic>
      </p:graphicFrame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2E7E0B0D-6F5A-88F8-1E02-6951CB352523}"/>
              </a:ext>
            </a:extLst>
          </p:cNvPr>
          <p:cNvSpPr/>
          <p:nvPr/>
        </p:nvSpPr>
        <p:spPr>
          <a:xfrm>
            <a:off x="6708913" y="749897"/>
            <a:ext cx="4133085" cy="566531"/>
          </a:xfrm>
          <a:prstGeom prst="wedgeRoundRectCallout">
            <a:avLst>
              <a:gd name="adj1" fmla="val -42079"/>
              <a:gd name="adj2" fmla="val 19057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퀘스트는 플레이어의 레벨에 따라서</a:t>
            </a:r>
            <a:endParaRPr lang="en-US" altLang="ko-KR" dirty="0"/>
          </a:p>
          <a:p>
            <a:pPr algn="ctr"/>
            <a:r>
              <a:rPr lang="ko-KR" altLang="en-US" dirty="0"/>
              <a:t>순차적으로 이용이 가능합니다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888E4D-7120-DFBB-77DB-CA5AFB9F6477}"/>
              </a:ext>
            </a:extLst>
          </p:cNvPr>
          <p:cNvSpPr/>
          <p:nvPr/>
        </p:nvSpPr>
        <p:spPr>
          <a:xfrm>
            <a:off x="6629400" y="2125959"/>
            <a:ext cx="795130" cy="29696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2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649E9-A3AB-7B81-D09E-9B0C8F28A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2CACE4F0-DA29-797A-1772-B8F9C22F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E9A9FC3-0116-B721-0084-7278BD1CA4B3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F0553CC-74A2-E54C-F0F2-915430A4326B}"/>
              </a:ext>
            </a:extLst>
          </p:cNvPr>
          <p:cNvSpPr/>
          <p:nvPr/>
        </p:nvSpPr>
        <p:spPr>
          <a:xfrm>
            <a:off x="2739058" y="625150"/>
            <a:ext cx="6713883" cy="96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보스 출연의 경우</a:t>
            </a:r>
            <a:r>
              <a:rPr lang="en-US" altLang="ko-KR" dirty="0"/>
              <a:t>, </a:t>
            </a:r>
            <a:r>
              <a:rPr lang="ko-KR" altLang="en-US" dirty="0" err="1"/>
              <a:t>보스존</a:t>
            </a:r>
            <a:r>
              <a:rPr lang="ko-KR" altLang="en-US" dirty="0"/>
              <a:t> </a:t>
            </a:r>
            <a:r>
              <a:rPr lang="ko-KR" altLang="en-US" dirty="0" err="1"/>
              <a:t>맵이</a:t>
            </a:r>
            <a:r>
              <a:rPr lang="ko-KR" altLang="en-US" dirty="0"/>
              <a:t> 마지막으로 존재하며</a:t>
            </a:r>
            <a:endParaRPr lang="en-US" altLang="ko-KR" dirty="0"/>
          </a:p>
          <a:p>
            <a:pPr algn="ctr"/>
            <a:r>
              <a:rPr lang="ko-KR" altLang="en-US" dirty="0"/>
              <a:t>레벨 </a:t>
            </a:r>
            <a:r>
              <a:rPr lang="en-US" altLang="ko-KR" dirty="0"/>
              <a:t>20</a:t>
            </a:r>
            <a:r>
              <a:rPr lang="ko-KR" altLang="en-US" dirty="0"/>
              <a:t>이 되기 전까지는 해당 지역 입장이 </a:t>
            </a:r>
            <a:r>
              <a:rPr lang="en-US" altLang="ko-KR" dirty="0"/>
              <a:t>NPC</a:t>
            </a:r>
            <a:r>
              <a:rPr lang="ko-KR" altLang="en-US" dirty="0"/>
              <a:t>에 의해</a:t>
            </a:r>
            <a:endParaRPr lang="en-US" altLang="ko-KR" dirty="0"/>
          </a:p>
          <a:p>
            <a:pPr algn="ctr"/>
            <a:r>
              <a:rPr lang="ko-KR" altLang="en-US" dirty="0"/>
              <a:t>막히며 레벨 </a:t>
            </a:r>
            <a:r>
              <a:rPr lang="en-US" altLang="ko-KR" dirty="0"/>
              <a:t>20</a:t>
            </a:r>
            <a:r>
              <a:rPr lang="ko-KR" altLang="en-US" dirty="0"/>
              <a:t>부터 해금이 되는 방식으로 구상해 보았습니다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D9ED8-B27B-B8BA-15F4-0DBDE4ABD44B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3</a:t>
            </a:r>
            <a:r>
              <a:rPr lang="ko-KR" altLang="en-US" sz="2400" u="sng" dirty="0">
                <a:solidFill>
                  <a:schemeClr val="bg1"/>
                </a:solidFill>
              </a:rPr>
              <a:t> 추가 요소들 설명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5BAB7E0-E10B-7B9A-08A2-39B192EC065C}"/>
              </a:ext>
            </a:extLst>
          </p:cNvPr>
          <p:cNvSpPr/>
          <p:nvPr/>
        </p:nvSpPr>
        <p:spPr>
          <a:xfrm>
            <a:off x="993911" y="1708513"/>
            <a:ext cx="4997059" cy="499705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37A29C6-4019-81B5-FF41-F164C5B13E68}"/>
              </a:ext>
            </a:extLst>
          </p:cNvPr>
          <p:cNvSpPr/>
          <p:nvPr/>
        </p:nvSpPr>
        <p:spPr>
          <a:xfrm>
            <a:off x="6201028" y="1708513"/>
            <a:ext cx="4997059" cy="499705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5BB59-A535-4A1D-DB49-2D21CE582E17}"/>
              </a:ext>
            </a:extLst>
          </p:cNvPr>
          <p:cNvSpPr txBox="1"/>
          <p:nvPr/>
        </p:nvSpPr>
        <p:spPr>
          <a:xfrm>
            <a:off x="2155627" y="1708513"/>
            <a:ext cx="26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플레이어 레벨 </a:t>
            </a:r>
            <a:r>
              <a:rPr lang="en-US" altLang="ko-KR" dirty="0">
                <a:solidFill>
                  <a:schemeClr val="bg1"/>
                </a:solidFill>
              </a:rPr>
              <a:t>20 </a:t>
            </a:r>
            <a:r>
              <a:rPr lang="ko-KR" altLang="en-US" dirty="0">
                <a:solidFill>
                  <a:schemeClr val="bg1"/>
                </a:solidFill>
              </a:rPr>
              <a:t>미만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17AD0-AE03-C2A1-069E-606C3CED9CBD}"/>
              </a:ext>
            </a:extLst>
          </p:cNvPr>
          <p:cNvSpPr txBox="1"/>
          <p:nvPr/>
        </p:nvSpPr>
        <p:spPr>
          <a:xfrm>
            <a:off x="7362747" y="1708513"/>
            <a:ext cx="267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플레이어 레벨 </a:t>
            </a:r>
            <a:r>
              <a:rPr lang="en-US" altLang="ko-KR" dirty="0">
                <a:solidFill>
                  <a:schemeClr val="bg1"/>
                </a:solidFill>
              </a:rPr>
              <a:t>20 </a:t>
            </a:r>
            <a:r>
              <a:rPr lang="ko-KR" altLang="en-US" dirty="0">
                <a:solidFill>
                  <a:schemeClr val="bg1"/>
                </a:solidFill>
              </a:rPr>
              <a:t>이상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8B2A0C-3762-9F15-CB8A-3423A329C0FE}"/>
              </a:ext>
            </a:extLst>
          </p:cNvPr>
          <p:cNvSpPr/>
          <p:nvPr/>
        </p:nvSpPr>
        <p:spPr>
          <a:xfrm>
            <a:off x="4204253" y="4973317"/>
            <a:ext cx="1377786" cy="13777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게이트 포탈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DBFCE98-0455-CB28-D682-2FAF6E129108}"/>
              </a:ext>
            </a:extLst>
          </p:cNvPr>
          <p:cNvSpPr/>
          <p:nvPr/>
        </p:nvSpPr>
        <p:spPr>
          <a:xfrm>
            <a:off x="9452941" y="5047420"/>
            <a:ext cx="1377786" cy="13777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게이트 포탈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95400A0-4D8D-34A2-2D23-DC7D73A6DCA6}"/>
              </a:ext>
            </a:extLst>
          </p:cNvPr>
          <p:cNvSpPr/>
          <p:nvPr/>
        </p:nvSpPr>
        <p:spPr>
          <a:xfrm>
            <a:off x="3366055" y="4149088"/>
            <a:ext cx="1133726" cy="11337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문지기 </a:t>
            </a:r>
            <a:r>
              <a:rPr lang="ko-KR" altLang="en-US" sz="1600" dirty="0" err="1"/>
              <a:t>골렘</a:t>
            </a:r>
            <a:endParaRPr lang="ko-KR" altLang="en-US" sz="16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729EC8-7413-0E08-C5B2-28816211F897}"/>
              </a:ext>
            </a:extLst>
          </p:cNvPr>
          <p:cNvSpPr/>
          <p:nvPr/>
        </p:nvSpPr>
        <p:spPr>
          <a:xfrm>
            <a:off x="8699557" y="4149088"/>
            <a:ext cx="1133726" cy="1133726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문지기 </a:t>
            </a:r>
            <a:r>
              <a:rPr lang="ko-KR" altLang="en-US" sz="1600" dirty="0" err="1"/>
              <a:t>골렘</a:t>
            </a:r>
            <a:endParaRPr lang="ko-KR" altLang="en-US" sz="16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E0AC3E3-F0EA-8C93-53CB-01565B4B1449}"/>
              </a:ext>
            </a:extLst>
          </p:cNvPr>
          <p:cNvSpPr/>
          <p:nvPr/>
        </p:nvSpPr>
        <p:spPr>
          <a:xfrm>
            <a:off x="1311299" y="3839591"/>
            <a:ext cx="1133726" cy="1133726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플레이어</a:t>
            </a:r>
          </a:p>
        </p:txBody>
      </p:sp>
      <p:sp>
        <p:nvSpPr>
          <p:cNvPr id="24" name="말풍선: 모서리가 둥근 사각형 23">
            <a:extLst>
              <a:ext uri="{FF2B5EF4-FFF2-40B4-BE49-F238E27FC236}">
                <a16:creationId xmlns:a16="http://schemas.microsoft.com/office/drawing/2014/main" id="{F57BC424-6E75-4E10-BCC1-2B0687869F1F}"/>
              </a:ext>
            </a:extLst>
          </p:cNvPr>
          <p:cNvSpPr/>
          <p:nvPr/>
        </p:nvSpPr>
        <p:spPr>
          <a:xfrm>
            <a:off x="1639957" y="2581036"/>
            <a:ext cx="4038557" cy="657747"/>
          </a:xfrm>
          <a:prstGeom prst="wedgeRoundRectCallout">
            <a:avLst>
              <a:gd name="adj1" fmla="val 6817"/>
              <a:gd name="adj2" fmla="val 1822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돌아가라</a:t>
            </a:r>
            <a:r>
              <a:rPr lang="en-US" altLang="ko-KR" dirty="0"/>
              <a:t>, </a:t>
            </a:r>
            <a:r>
              <a:rPr lang="ko-KR" altLang="en-US" dirty="0"/>
              <a:t>너는 여기를 통과하기에는 너무 약하다</a:t>
            </a:r>
          </a:p>
        </p:txBody>
      </p: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074AB0B5-9FFF-5595-60D2-C9CBB21FEB9E}"/>
              </a:ext>
            </a:extLst>
          </p:cNvPr>
          <p:cNvSpPr/>
          <p:nvPr/>
        </p:nvSpPr>
        <p:spPr>
          <a:xfrm>
            <a:off x="3925957" y="4715951"/>
            <a:ext cx="1934378" cy="1934378"/>
          </a:xfrm>
          <a:prstGeom prst="mathMultiply">
            <a:avLst>
              <a:gd name="adj1" fmla="val 810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말풍선: 모서리가 둥근 사각형 25">
            <a:extLst>
              <a:ext uri="{FF2B5EF4-FFF2-40B4-BE49-F238E27FC236}">
                <a16:creationId xmlns:a16="http://schemas.microsoft.com/office/drawing/2014/main" id="{C5FAF6AA-80BA-AE52-6958-26144148AAE3}"/>
              </a:ext>
            </a:extLst>
          </p:cNvPr>
          <p:cNvSpPr/>
          <p:nvPr/>
        </p:nvSpPr>
        <p:spPr>
          <a:xfrm>
            <a:off x="6977717" y="2591477"/>
            <a:ext cx="4038557" cy="657747"/>
          </a:xfrm>
          <a:prstGeom prst="wedgeRoundRectCallout">
            <a:avLst>
              <a:gd name="adj1" fmla="val 6817"/>
              <a:gd name="adj2" fmla="val 1822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너는 충분히 </a:t>
            </a:r>
            <a:r>
              <a:rPr lang="ko-KR" altLang="en-US" dirty="0" err="1"/>
              <a:t>강해보이는</a:t>
            </a:r>
            <a:r>
              <a:rPr lang="ko-KR" altLang="en-US" dirty="0"/>
              <a:t> 구나</a:t>
            </a:r>
            <a:endParaRPr lang="en-US" altLang="ko-KR" dirty="0"/>
          </a:p>
          <a:p>
            <a:pPr algn="ctr"/>
            <a:r>
              <a:rPr lang="ko-KR" altLang="en-US" dirty="0"/>
              <a:t>들어가도 좋다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562F7CA-EFE1-B4E2-E331-D216AA72628F}"/>
              </a:ext>
            </a:extLst>
          </p:cNvPr>
          <p:cNvSpPr/>
          <p:nvPr/>
        </p:nvSpPr>
        <p:spPr>
          <a:xfrm>
            <a:off x="6550872" y="3839591"/>
            <a:ext cx="1133726" cy="1133726"/>
          </a:xfrm>
          <a:prstGeom prst="ellipse">
            <a:avLst/>
          </a:prstGeom>
          <a:solidFill>
            <a:srgbClr val="4EA7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플레이어</a:t>
            </a:r>
          </a:p>
        </p:txBody>
      </p:sp>
    </p:spTree>
    <p:extLst>
      <p:ext uri="{BB962C8B-B14F-4D97-AF65-F5344CB8AC3E}">
        <p14:creationId xmlns:p14="http://schemas.microsoft.com/office/powerpoint/2010/main" val="351323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3C39E-729A-BB79-BFB3-E3B729D3E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90F28-03C1-947D-8366-6A5579601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1817" y="1"/>
            <a:ext cx="2988365" cy="665922"/>
          </a:xfrm>
        </p:spPr>
        <p:txBody>
          <a:bodyPr anchor="ctr">
            <a:normAutofit/>
          </a:bodyPr>
          <a:lstStyle/>
          <a:p>
            <a:r>
              <a:rPr lang="ko-KR" altLang="en-US" sz="3600">
                <a:solidFill>
                  <a:schemeClr val="bg1"/>
                </a:solidFill>
              </a:rPr>
              <a:t>목차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489819AB-83F0-1C71-ED55-B2C53BED9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1418D68-1E79-C2F3-3A8D-76EFCF8F6027}"/>
              </a:ext>
            </a:extLst>
          </p:cNvPr>
          <p:cNvSpPr/>
          <p:nvPr/>
        </p:nvSpPr>
        <p:spPr>
          <a:xfrm>
            <a:off x="2765561" y="974033"/>
            <a:ext cx="6660876" cy="55857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28177-82E8-CBEC-6D84-480F39FD6353}"/>
              </a:ext>
            </a:extLst>
          </p:cNvPr>
          <p:cNvSpPr txBox="1"/>
          <p:nvPr/>
        </p:nvSpPr>
        <p:spPr>
          <a:xfrm>
            <a:off x="3268316" y="1983861"/>
            <a:ext cx="5655366" cy="289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</a:rPr>
              <a:t>기본 레벨 디자인 구성요소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</a:rPr>
              <a:t>레벨 디자인 세부 설명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marL="342900" indent="-342900" algn="ctr">
              <a:lnSpc>
                <a:spcPct val="200000"/>
              </a:lnSpc>
              <a:buFont typeface="+mj-lt"/>
              <a:buAutoNum type="arabicPeriod"/>
            </a:pPr>
            <a:r>
              <a:rPr lang="ko-KR" altLang="en-US" sz="3200" dirty="0">
                <a:solidFill>
                  <a:schemeClr val="bg1"/>
                </a:solidFill>
              </a:rPr>
              <a:t>추가 요소들 설명</a:t>
            </a:r>
          </a:p>
        </p:txBody>
      </p:sp>
    </p:spTree>
    <p:extLst>
      <p:ext uri="{BB962C8B-B14F-4D97-AF65-F5344CB8AC3E}">
        <p14:creationId xmlns:p14="http://schemas.microsoft.com/office/powerpoint/2010/main" val="83912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DCC8E-731B-C3FF-9AF1-4CA87215D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75B24E5-7597-DCB2-B871-2BC88F93AC30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0D79E7-63F0-CD0C-A73A-22402F3CD430}"/>
              </a:ext>
            </a:extLst>
          </p:cNvPr>
          <p:cNvSpPr/>
          <p:nvPr/>
        </p:nvSpPr>
        <p:spPr>
          <a:xfrm>
            <a:off x="2739058" y="625150"/>
            <a:ext cx="6713883" cy="96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마지막으로 </a:t>
            </a:r>
            <a:r>
              <a:rPr lang="ko-KR" altLang="en-US" dirty="0" err="1"/>
              <a:t>몬스터들의</a:t>
            </a:r>
            <a:r>
              <a:rPr lang="ko-KR" altLang="en-US" dirty="0"/>
              <a:t> 피아식별 방식을 정리해 보겠습니다</a:t>
            </a:r>
            <a:endParaRPr lang="en-US" altLang="ko-KR" dirty="0"/>
          </a:p>
          <a:p>
            <a:pPr algn="ctr"/>
            <a:r>
              <a:rPr lang="ko-KR" altLang="en-US" dirty="0" err="1"/>
              <a:t>몬스터들은</a:t>
            </a:r>
            <a:r>
              <a:rPr lang="ko-KR" altLang="en-US" dirty="0"/>
              <a:t> 기본적으로 </a:t>
            </a:r>
            <a:r>
              <a:rPr lang="ko-KR" altLang="en-US" dirty="0" err="1"/>
              <a:t>비선공</a:t>
            </a:r>
            <a:r>
              <a:rPr lang="ko-KR" altLang="en-US" dirty="0"/>
              <a:t> 상태이며</a:t>
            </a:r>
            <a:endParaRPr lang="en-US" altLang="ko-KR" dirty="0"/>
          </a:p>
          <a:p>
            <a:pPr algn="ctr"/>
            <a:r>
              <a:rPr lang="ko-KR" altLang="en-US" dirty="0"/>
              <a:t>일정거리의 식별범위를 가지고 있습니다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16306-5A7E-8370-4815-427077D2DC57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3</a:t>
            </a:r>
            <a:r>
              <a:rPr lang="ko-KR" altLang="en-US" sz="2400" u="sng" dirty="0">
                <a:solidFill>
                  <a:schemeClr val="bg1"/>
                </a:solidFill>
              </a:rPr>
              <a:t> 추가 요소들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351F4E-AC26-78E3-19E9-D06B1BAA039F}"/>
              </a:ext>
            </a:extLst>
          </p:cNvPr>
          <p:cNvSpPr/>
          <p:nvPr/>
        </p:nvSpPr>
        <p:spPr>
          <a:xfrm>
            <a:off x="3621570" y="1749700"/>
            <a:ext cx="4948859" cy="494885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5DFE51-9FFB-6089-8BA8-35E2271A2371}"/>
              </a:ext>
            </a:extLst>
          </p:cNvPr>
          <p:cNvSpPr/>
          <p:nvPr/>
        </p:nvSpPr>
        <p:spPr>
          <a:xfrm>
            <a:off x="5834269" y="3682448"/>
            <a:ext cx="2295939" cy="2295939"/>
          </a:xfrm>
          <a:prstGeom prst="ellipse">
            <a:avLst/>
          </a:prstGeom>
          <a:solidFill>
            <a:srgbClr val="FF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4FBE2D7-6F92-6100-CE72-715823A3AE62}"/>
              </a:ext>
            </a:extLst>
          </p:cNvPr>
          <p:cNvCxnSpPr>
            <a:cxnSpLocks/>
          </p:cNvCxnSpPr>
          <p:nvPr/>
        </p:nvCxnSpPr>
        <p:spPr>
          <a:xfrm flipH="1">
            <a:off x="5834269" y="3597966"/>
            <a:ext cx="229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296FE73-BF07-3AE2-7E1B-04F8A9715F4A}"/>
              </a:ext>
            </a:extLst>
          </p:cNvPr>
          <p:cNvCxnSpPr>
            <a:cxnSpLocks/>
          </p:cNvCxnSpPr>
          <p:nvPr/>
        </p:nvCxnSpPr>
        <p:spPr>
          <a:xfrm flipH="1">
            <a:off x="6572503" y="4418451"/>
            <a:ext cx="8194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EB615A0F-7863-4E15-A33D-6A4CA94FF979}"/>
              </a:ext>
            </a:extLst>
          </p:cNvPr>
          <p:cNvSpPr/>
          <p:nvPr/>
        </p:nvSpPr>
        <p:spPr>
          <a:xfrm>
            <a:off x="6572503" y="4420682"/>
            <a:ext cx="819469" cy="819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24784C-B162-7CD8-35F7-C0C34CD9375B}"/>
              </a:ext>
            </a:extLst>
          </p:cNvPr>
          <p:cNvSpPr txBox="1"/>
          <p:nvPr/>
        </p:nvSpPr>
        <p:spPr>
          <a:xfrm>
            <a:off x="6687664" y="4039464"/>
            <a:ext cx="589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1m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CB786A-B13B-807F-EC83-C869E8D50A38}"/>
              </a:ext>
            </a:extLst>
          </p:cNvPr>
          <p:cNvSpPr txBox="1"/>
          <p:nvPr/>
        </p:nvSpPr>
        <p:spPr>
          <a:xfrm>
            <a:off x="6151634" y="3206018"/>
            <a:ext cx="1661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식별 범위 </a:t>
            </a:r>
            <a:r>
              <a:rPr lang="en-US" altLang="ko-KR" dirty="0"/>
              <a:t>4m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71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F0587-DC58-4230-8E89-5871AD135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0D9E226-8D33-5E80-BBD0-FFE018E26E25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AA1981-1E47-3AA7-A523-795DEDC5F042}"/>
              </a:ext>
            </a:extLst>
          </p:cNvPr>
          <p:cNvSpPr/>
          <p:nvPr/>
        </p:nvSpPr>
        <p:spPr>
          <a:xfrm>
            <a:off x="2739058" y="625150"/>
            <a:ext cx="6713883" cy="96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몬스터들의</a:t>
            </a:r>
            <a:r>
              <a:rPr lang="ko-KR" altLang="en-US" dirty="0"/>
              <a:t> 식별 범위 안에 다른 물체가 들어오면</a:t>
            </a:r>
            <a:endParaRPr lang="en-US" altLang="ko-KR" dirty="0"/>
          </a:p>
          <a:p>
            <a:pPr algn="ctr"/>
            <a:r>
              <a:rPr lang="ko-KR" altLang="en-US" dirty="0"/>
              <a:t>해당 물체가 플레이어</a:t>
            </a:r>
            <a:r>
              <a:rPr lang="en-US" altLang="ko-KR" dirty="0"/>
              <a:t>,NPC,</a:t>
            </a:r>
            <a:r>
              <a:rPr lang="ko-KR" altLang="en-US" dirty="0"/>
              <a:t>몬스터의 </a:t>
            </a:r>
            <a:r>
              <a:rPr lang="en-US" altLang="ko-KR" dirty="0"/>
              <a:t>ID</a:t>
            </a:r>
            <a:r>
              <a:rPr lang="ko-KR" altLang="en-US" dirty="0"/>
              <a:t>를 가지고 있는지</a:t>
            </a:r>
            <a:endParaRPr lang="en-US" altLang="ko-KR" dirty="0"/>
          </a:p>
          <a:p>
            <a:pPr algn="ctr"/>
            <a:r>
              <a:rPr lang="ko-KR" altLang="en-US" dirty="0"/>
              <a:t>판독합니다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8D068-2815-39E9-1B84-307F44E3C706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3</a:t>
            </a:r>
            <a:r>
              <a:rPr lang="ko-KR" altLang="en-US" sz="2400" u="sng" dirty="0">
                <a:solidFill>
                  <a:schemeClr val="bg1"/>
                </a:solidFill>
              </a:rPr>
              <a:t> 추가 요소들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D77D67-9820-0D63-C03E-FBF25DFB44A8}"/>
              </a:ext>
            </a:extLst>
          </p:cNvPr>
          <p:cNvSpPr/>
          <p:nvPr/>
        </p:nvSpPr>
        <p:spPr>
          <a:xfrm>
            <a:off x="3621570" y="1749700"/>
            <a:ext cx="4948859" cy="494885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2B0571E-5104-B4AA-2793-9EBA8751C73C}"/>
              </a:ext>
            </a:extLst>
          </p:cNvPr>
          <p:cNvSpPr/>
          <p:nvPr/>
        </p:nvSpPr>
        <p:spPr>
          <a:xfrm>
            <a:off x="5834269" y="2877379"/>
            <a:ext cx="2295939" cy="2295939"/>
          </a:xfrm>
          <a:prstGeom prst="ellipse">
            <a:avLst/>
          </a:prstGeom>
          <a:solidFill>
            <a:srgbClr val="FF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DCC0FFC-CB16-0BF3-332A-F2BBB6F3EC3E}"/>
              </a:ext>
            </a:extLst>
          </p:cNvPr>
          <p:cNvSpPr/>
          <p:nvPr/>
        </p:nvSpPr>
        <p:spPr>
          <a:xfrm>
            <a:off x="6572503" y="3615613"/>
            <a:ext cx="819469" cy="819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</a:t>
            </a:r>
            <a:endParaRPr lang="ko-KR" altLang="en-US" sz="1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5C11307-7665-52E3-4A94-975ECDB4D09C}"/>
              </a:ext>
            </a:extLst>
          </p:cNvPr>
          <p:cNvSpPr/>
          <p:nvPr/>
        </p:nvSpPr>
        <p:spPr>
          <a:xfrm>
            <a:off x="5056419" y="3615613"/>
            <a:ext cx="819469" cy="81946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???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CCD0A7F8-D5F5-43CD-FE04-6A01E1F5DC4B}"/>
              </a:ext>
            </a:extLst>
          </p:cNvPr>
          <p:cNvSpPr/>
          <p:nvPr/>
        </p:nvSpPr>
        <p:spPr>
          <a:xfrm>
            <a:off x="4756737" y="5003884"/>
            <a:ext cx="1274621" cy="657747"/>
          </a:xfrm>
          <a:prstGeom prst="wedgeRoundRectCallout">
            <a:avLst>
              <a:gd name="adj1" fmla="val 14029"/>
              <a:gd name="adj2" fmla="val -13510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ID</a:t>
            </a:r>
            <a:r>
              <a:rPr lang="ko-KR" altLang="en-US" dirty="0"/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361769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8BD90-FBE8-8159-3455-BE71518DE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878351D-9BFF-67B4-6971-E0039D5D6963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2FBDA9-9B43-9BF9-6B37-A31A789CFD44}"/>
              </a:ext>
            </a:extLst>
          </p:cNvPr>
          <p:cNvSpPr/>
          <p:nvPr/>
        </p:nvSpPr>
        <p:spPr>
          <a:xfrm>
            <a:off x="2739058" y="625150"/>
            <a:ext cx="6713883" cy="96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만일 몬스터가 식별한 물체가 다른 몬스터</a:t>
            </a:r>
            <a:r>
              <a:rPr lang="en-US" altLang="ko-KR" dirty="0"/>
              <a:t>, NPC</a:t>
            </a:r>
            <a:r>
              <a:rPr lang="ko-KR" altLang="en-US" dirty="0"/>
              <a:t>일 경우에는</a:t>
            </a:r>
            <a:endParaRPr lang="en-US" altLang="ko-KR" dirty="0"/>
          </a:p>
          <a:p>
            <a:pPr algn="ctr"/>
            <a:r>
              <a:rPr lang="ko-KR" altLang="en-US" dirty="0"/>
              <a:t>비선공을 유지하며 평화상태를 유지합니다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9E6F69-FA57-EB5E-0BC1-910CE5608519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3</a:t>
            </a:r>
            <a:r>
              <a:rPr lang="ko-KR" altLang="en-US" sz="2400" u="sng" dirty="0">
                <a:solidFill>
                  <a:schemeClr val="bg1"/>
                </a:solidFill>
              </a:rPr>
              <a:t> 추가 요소들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8D64A7-D385-8C9C-DF74-A91AA95A6DE4}"/>
              </a:ext>
            </a:extLst>
          </p:cNvPr>
          <p:cNvSpPr/>
          <p:nvPr/>
        </p:nvSpPr>
        <p:spPr>
          <a:xfrm>
            <a:off x="3621570" y="1749700"/>
            <a:ext cx="4948859" cy="494885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53CC23D-F291-8E67-7E6C-935B7A643EDC}"/>
              </a:ext>
            </a:extLst>
          </p:cNvPr>
          <p:cNvSpPr/>
          <p:nvPr/>
        </p:nvSpPr>
        <p:spPr>
          <a:xfrm>
            <a:off x="5834269" y="2877379"/>
            <a:ext cx="2295939" cy="2295939"/>
          </a:xfrm>
          <a:prstGeom prst="ellipse">
            <a:avLst/>
          </a:prstGeom>
          <a:solidFill>
            <a:srgbClr val="FF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F3BB909-2EF6-CFF5-A3CD-098B2A279F01}"/>
              </a:ext>
            </a:extLst>
          </p:cNvPr>
          <p:cNvSpPr/>
          <p:nvPr/>
        </p:nvSpPr>
        <p:spPr>
          <a:xfrm>
            <a:off x="6572503" y="3615613"/>
            <a:ext cx="819469" cy="819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</a:t>
            </a:r>
            <a:endParaRPr lang="ko-KR" altLang="en-US" sz="1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08E750A-F67F-7EDD-28CE-FCEA09D5027E}"/>
              </a:ext>
            </a:extLst>
          </p:cNvPr>
          <p:cNvSpPr/>
          <p:nvPr/>
        </p:nvSpPr>
        <p:spPr>
          <a:xfrm>
            <a:off x="5834269" y="4706735"/>
            <a:ext cx="819469" cy="819469"/>
          </a:xfrm>
          <a:prstGeom prst="ellipse">
            <a:avLst/>
          </a:prstGeom>
          <a:solidFill>
            <a:srgbClr val="C04F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NPC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C90627D-27EE-A94B-3959-6E57122D6C14}"/>
              </a:ext>
            </a:extLst>
          </p:cNvPr>
          <p:cNvSpPr/>
          <p:nvPr/>
        </p:nvSpPr>
        <p:spPr>
          <a:xfrm>
            <a:off x="5383917" y="2852531"/>
            <a:ext cx="819469" cy="819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</a:t>
            </a:r>
            <a:endParaRPr lang="ko-KR" altLang="en-US" sz="1000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53849C52-590D-F460-7FCC-727DC3000053}"/>
              </a:ext>
            </a:extLst>
          </p:cNvPr>
          <p:cNvSpPr/>
          <p:nvPr/>
        </p:nvSpPr>
        <p:spPr>
          <a:xfrm>
            <a:off x="3738740" y="3975235"/>
            <a:ext cx="1978360" cy="428264"/>
          </a:xfrm>
          <a:prstGeom prst="wedgeRoundRectCallout">
            <a:avLst>
              <a:gd name="adj1" fmla="val 93023"/>
              <a:gd name="adj2" fmla="val -2781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비선공</a:t>
            </a:r>
            <a:r>
              <a:rPr lang="en-US" altLang="ko-KR" dirty="0"/>
              <a:t>,</a:t>
            </a:r>
            <a:r>
              <a:rPr lang="ko-KR" altLang="en-US" dirty="0"/>
              <a:t>평화 유지</a:t>
            </a:r>
          </a:p>
        </p:txBody>
      </p:sp>
    </p:spTree>
    <p:extLst>
      <p:ext uri="{BB962C8B-B14F-4D97-AF65-F5344CB8AC3E}">
        <p14:creationId xmlns:p14="http://schemas.microsoft.com/office/powerpoint/2010/main" val="3164066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7D725-0B4A-DBB8-6DED-0AD80A460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510B4EE-B00A-66E6-E11D-A8F565537F29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F109C8-EE69-2634-6389-89466BE1400D}"/>
              </a:ext>
            </a:extLst>
          </p:cNvPr>
          <p:cNvSpPr/>
          <p:nvPr/>
        </p:nvSpPr>
        <p:spPr>
          <a:xfrm>
            <a:off x="2517498" y="625150"/>
            <a:ext cx="7157002" cy="96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만일 </a:t>
            </a:r>
            <a:r>
              <a:rPr lang="en-US" altLang="ko-KR" dirty="0"/>
              <a:t>ID</a:t>
            </a:r>
            <a:r>
              <a:rPr lang="ko-KR" altLang="en-US" dirty="0"/>
              <a:t>가 플레이어의 </a:t>
            </a:r>
            <a:r>
              <a:rPr lang="en-US" altLang="ko-KR" dirty="0"/>
              <a:t>ID</a:t>
            </a:r>
            <a:r>
              <a:rPr lang="ko-KR" altLang="en-US" dirty="0"/>
              <a:t>로 확인될 경우 즉시 적대상태로 변화하며</a:t>
            </a:r>
            <a:endParaRPr lang="en-US" altLang="ko-KR" dirty="0"/>
          </a:p>
          <a:p>
            <a:pPr algn="ctr"/>
            <a:r>
              <a:rPr lang="ko-KR" altLang="en-US" dirty="0"/>
              <a:t>식별 범위를 확대시키고 식별범위 내에서 플레이어를 선공하며</a:t>
            </a:r>
            <a:endParaRPr lang="en-US" altLang="ko-KR" dirty="0"/>
          </a:p>
          <a:p>
            <a:pPr algn="ctr"/>
            <a:r>
              <a:rPr lang="ko-KR" altLang="en-US" dirty="0"/>
              <a:t>전투를 벌이게 됩니다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B06F5B-7B97-96FD-F3BB-8B7470D95F6C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3</a:t>
            </a:r>
            <a:r>
              <a:rPr lang="ko-KR" altLang="en-US" sz="2400" u="sng" dirty="0">
                <a:solidFill>
                  <a:schemeClr val="bg1"/>
                </a:solidFill>
              </a:rPr>
              <a:t> 추가 요소들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6FD9D32-09C1-26BB-AB56-6E57B7C9CFB9}"/>
              </a:ext>
            </a:extLst>
          </p:cNvPr>
          <p:cNvSpPr/>
          <p:nvPr/>
        </p:nvSpPr>
        <p:spPr>
          <a:xfrm>
            <a:off x="3621570" y="1749700"/>
            <a:ext cx="4948859" cy="494885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0425ED2-1A2B-54FA-4DF4-D8C7348EE02C}"/>
              </a:ext>
            </a:extLst>
          </p:cNvPr>
          <p:cNvSpPr/>
          <p:nvPr/>
        </p:nvSpPr>
        <p:spPr>
          <a:xfrm>
            <a:off x="4760844" y="2384198"/>
            <a:ext cx="3588025" cy="3588025"/>
          </a:xfrm>
          <a:prstGeom prst="ellipse">
            <a:avLst/>
          </a:prstGeom>
          <a:solidFill>
            <a:srgbClr val="FF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788B256-E0C2-F566-011C-5E89890D460C}"/>
              </a:ext>
            </a:extLst>
          </p:cNvPr>
          <p:cNvSpPr/>
          <p:nvPr/>
        </p:nvSpPr>
        <p:spPr>
          <a:xfrm>
            <a:off x="6145121" y="3768475"/>
            <a:ext cx="819469" cy="819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</a:t>
            </a:r>
            <a:endParaRPr lang="ko-KR" altLang="en-US" sz="10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1392416-07EA-A010-6C68-8DC165E9BC23}"/>
              </a:ext>
            </a:extLst>
          </p:cNvPr>
          <p:cNvSpPr/>
          <p:nvPr/>
        </p:nvSpPr>
        <p:spPr>
          <a:xfrm>
            <a:off x="5068958" y="4760922"/>
            <a:ext cx="1027042" cy="1027042"/>
          </a:xfrm>
          <a:prstGeom prst="ellipse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플레이어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BB83E983-AD39-DC05-6624-9F2F7E9BFA3A}"/>
              </a:ext>
            </a:extLst>
          </p:cNvPr>
          <p:cNvSpPr/>
          <p:nvPr/>
        </p:nvSpPr>
        <p:spPr>
          <a:xfrm>
            <a:off x="3433779" y="3429000"/>
            <a:ext cx="1978360" cy="428264"/>
          </a:xfrm>
          <a:prstGeom prst="wedgeRoundRectCallout">
            <a:avLst>
              <a:gd name="adj1" fmla="val 86994"/>
              <a:gd name="adj2" fmla="val 7661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선공</a:t>
            </a:r>
            <a:r>
              <a:rPr lang="en-US" altLang="ko-KR" dirty="0"/>
              <a:t>,</a:t>
            </a:r>
            <a:r>
              <a:rPr lang="ko-KR" altLang="en-US" dirty="0"/>
              <a:t>적대적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134A7372-78FA-28AF-142B-D73BE7EF84DD}"/>
              </a:ext>
            </a:extLst>
          </p:cNvPr>
          <p:cNvSpPr/>
          <p:nvPr/>
        </p:nvSpPr>
        <p:spPr>
          <a:xfrm>
            <a:off x="8246118" y="2295498"/>
            <a:ext cx="1978360" cy="428264"/>
          </a:xfrm>
          <a:prstGeom prst="wedgeRoundRectCallout">
            <a:avLst>
              <a:gd name="adj1" fmla="val -69752"/>
              <a:gd name="adj2" fmla="val 1021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식별범위 확대</a:t>
            </a:r>
            <a:endParaRPr lang="ko-KR" altLang="en-US" dirty="0"/>
          </a:p>
        </p:txBody>
      </p:sp>
      <p:sp>
        <p:nvSpPr>
          <p:cNvPr id="12" name="폭발: 8pt 11">
            <a:extLst>
              <a:ext uri="{FF2B5EF4-FFF2-40B4-BE49-F238E27FC236}">
                <a16:creationId xmlns:a16="http://schemas.microsoft.com/office/drawing/2014/main" id="{03B01F5D-2312-832E-8CDE-87236CC9E410}"/>
              </a:ext>
            </a:extLst>
          </p:cNvPr>
          <p:cNvSpPr/>
          <p:nvPr/>
        </p:nvSpPr>
        <p:spPr>
          <a:xfrm>
            <a:off x="5771607" y="4385425"/>
            <a:ext cx="646044" cy="626166"/>
          </a:xfrm>
          <a:prstGeom prst="irregularSeal1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020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A9EE1-4CEF-DCAD-BB7C-DD540B717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8D90EB8-4119-02C5-DE89-664DA752F14C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8E366B-4D55-0ACF-E35B-DD14FAF98023}"/>
              </a:ext>
            </a:extLst>
          </p:cNvPr>
          <p:cNvSpPr/>
          <p:nvPr/>
        </p:nvSpPr>
        <p:spPr>
          <a:xfrm>
            <a:off x="2517498" y="625150"/>
            <a:ext cx="7157002" cy="965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만일 플레이어가 적대적 상태인 몬스터의 식별범위 너머로</a:t>
            </a:r>
            <a:endParaRPr lang="en-US" altLang="ko-KR" dirty="0"/>
          </a:p>
          <a:p>
            <a:pPr algn="ctr"/>
            <a:r>
              <a:rPr lang="ko-KR" altLang="en-US" dirty="0"/>
              <a:t>빠져나가는데 성공하면 몬스터는 다시 식별범위가 줄어들고</a:t>
            </a:r>
            <a:endParaRPr lang="en-US" altLang="ko-KR" dirty="0"/>
          </a:p>
          <a:p>
            <a:pPr algn="ctr"/>
            <a:r>
              <a:rPr lang="ko-KR" altLang="en-US" dirty="0"/>
              <a:t> </a:t>
            </a:r>
            <a:r>
              <a:rPr lang="ko-KR" altLang="en-US" dirty="0" err="1"/>
              <a:t>비선공</a:t>
            </a:r>
            <a:r>
              <a:rPr lang="ko-KR" altLang="en-US" dirty="0"/>
              <a:t> 상태가 된 이후 </a:t>
            </a:r>
            <a:r>
              <a:rPr lang="ko-KR" altLang="en-US" dirty="0" err="1"/>
              <a:t>랜덤한</a:t>
            </a:r>
            <a:r>
              <a:rPr lang="ko-KR" altLang="en-US" dirty="0"/>
              <a:t> 경로로</a:t>
            </a:r>
            <a:r>
              <a:rPr lang="en-US" altLang="ko-KR" dirty="0"/>
              <a:t> </a:t>
            </a:r>
            <a:r>
              <a:rPr lang="ko-KR" altLang="en-US" dirty="0" err="1"/>
              <a:t>맵을</a:t>
            </a:r>
            <a:r>
              <a:rPr lang="ko-KR" altLang="en-US" dirty="0"/>
              <a:t> 수색하게 됩니다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8B207-AC07-74AA-AC36-42F17B154757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3</a:t>
            </a:r>
            <a:r>
              <a:rPr lang="ko-KR" altLang="en-US" sz="2400" u="sng" dirty="0">
                <a:solidFill>
                  <a:schemeClr val="bg1"/>
                </a:solidFill>
              </a:rPr>
              <a:t> 추가 요소들 설명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E1AE7-3042-CDEB-C417-F5CAA05D40E4}"/>
              </a:ext>
            </a:extLst>
          </p:cNvPr>
          <p:cNvSpPr/>
          <p:nvPr/>
        </p:nvSpPr>
        <p:spPr>
          <a:xfrm>
            <a:off x="3621570" y="1749700"/>
            <a:ext cx="4948859" cy="494885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122CA21-BFDF-5A9E-FBB2-A4AE85C08227}"/>
              </a:ext>
            </a:extLst>
          </p:cNvPr>
          <p:cNvSpPr/>
          <p:nvPr/>
        </p:nvSpPr>
        <p:spPr>
          <a:xfrm>
            <a:off x="4886669" y="1888435"/>
            <a:ext cx="3588025" cy="3588025"/>
          </a:xfrm>
          <a:prstGeom prst="ellipse">
            <a:avLst/>
          </a:prstGeom>
          <a:solidFill>
            <a:srgbClr val="FF7171">
              <a:alpha val="6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말풍선: 모서리가 둥근 사각형 6">
            <a:extLst>
              <a:ext uri="{FF2B5EF4-FFF2-40B4-BE49-F238E27FC236}">
                <a16:creationId xmlns:a16="http://schemas.microsoft.com/office/drawing/2014/main" id="{A653A507-D143-B7E9-519C-F1D870CAB924}"/>
              </a:ext>
            </a:extLst>
          </p:cNvPr>
          <p:cNvSpPr/>
          <p:nvPr/>
        </p:nvSpPr>
        <p:spPr>
          <a:xfrm>
            <a:off x="1696291" y="2161031"/>
            <a:ext cx="2894641" cy="726438"/>
          </a:xfrm>
          <a:prstGeom prst="wedgeRoundRectCallout">
            <a:avLst>
              <a:gd name="adj1" fmla="val 86994"/>
              <a:gd name="adj2" fmla="val 7661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비선공</a:t>
            </a:r>
            <a:r>
              <a:rPr lang="ko-KR" altLang="en-US" dirty="0"/>
              <a:t> 상태로 복귀</a:t>
            </a:r>
            <a:endParaRPr lang="en-US" altLang="ko-KR" dirty="0"/>
          </a:p>
          <a:p>
            <a:pPr algn="ctr"/>
            <a:r>
              <a:rPr lang="ko-KR" altLang="en-US" dirty="0"/>
              <a:t>랜덤으로 </a:t>
            </a:r>
            <a:r>
              <a:rPr lang="ko-KR" altLang="en-US" dirty="0" err="1"/>
              <a:t>맵을</a:t>
            </a:r>
            <a:r>
              <a:rPr lang="ko-KR" altLang="en-US" dirty="0"/>
              <a:t> 돌아다님</a:t>
            </a: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E6751213-04E0-5497-093D-9C90F6534888}"/>
              </a:ext>
            </a:extLst>
          </p:cNvPr>
          <p:cNvSpPr/>
          <p:nvPr/>
        </p:nvSpPr>
        <p:spPr>
          <a:xfrm>
            <a:off x="1669857" y="5268040"/>
            <a:ext cx="1978360" cy="428264"/>
          </a:xfrm>
          <a:prstGeom prst="wedgeRoundRectCallout">
            <a:avLst>
              <a:gd name="adj1" fmla="val 85487"/>
              <a:gd name="adj2" fmla="val 3484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식별범위 탈출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6EBECC8-3C31-AA19-6C01-BBB5B83F521E}"/>
              </a:ext>
            </a:extLst>
          </p:cNvPr>
          <p:cNvSpPr/>
          <p:nvPr/>
        </p:nvSpPr>
        <p:spPr>
          <a:xfrm>
            <a:off x="5532711" y="2534477"/>
            <a:ext cx="2295939" cy="2295939"/>
          </a:xfrm>
          <a:prstGeom prst="ellipse">
            <a:avLst/>
          </a:prstGeom>
          <a:solidFill>
            <a:srgbClr val="FF717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A8DD71D-70AB-6DDA-9CFA-97748BBC79AD}"/>
              </a:ext>
            </a:extLst>
          </p:cNvPr>
          <p:cNvSpPr/>
          <p:nvPr/>
        </p:nvSpPr>
        <p:spPr>
          <a:xfrm>
            <a:off x="6270945" y="3272711"/>
            <a:ext cx="819469" cy="81946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몬스터</a:t>
            </a:r>
            <a:endParaRPr lang="ko-KR" altLang="en-US" sz="1000" dirty="0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7207B1B3-2BDF-86C5-CB2F-6C651E821CFC}"/>
              </a:ext>
            </a:extLst>
          </p:cNvPr>
          <p:cNvSpPr/>
          <p:nvPr/>
        </p:nvSpPr>
        <p:spPr>
          <a:xfrm>
            <a:off x="7792620" y="2014905"/>
            <a:ext cx="4222954" cy="519572"/>
          </a:xfrm>
          <a:prstGeom prst="wedgeRoundRectCallout">
            <a:avLst>
              <a:gd name="adj1" fmla="val -37252"/>
              <a:gd name="adj2" fmla="val 13375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식별범위도 다시 이전 크기로 </a:t>
            </a:r>
            <a:r>
              <a:rPr lang="ko-KR" altLang="en-US" dirty="0" err="1"/>
              <a:t>줄어듬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B0F8E2A-C818-58B4-7DA7-5AB4CB26885F}"/>
              </a:ext>
            </a:extLst>
          </p:cNvPr>
          <p:cNvSpPr/>
          <p:nvPr/>
        </p:nvSpPr>
        <p:spPr>
          <a:xfrm>
            <a:off x="4399795" y="5182783"/>
            <a:ext cx="1027042" cy="1027042"/>
          </a:xfrm>
          <a:prstGeom prst="ellipse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bg1"/>
                </a:solidFill>
              </a:rPr>
              <a:t>플레이어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53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25E8-B4F9-67F4-16FF-852520444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E9D8EFB1-06DA-B771-178A-AF5840B67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B772B1-BD8A-21E0-4B36-1B4DC8D0D444}"/>
              </a:ext>
            </a:extLst>
          </p:cNvPr>
          <p:cNvSpPr txBox="1"/>
          <p:nvPr/>
        </p:nvSpPr>
        <p:spPr>
          <a:xfrm>
            <a:off x="2059885" y="1198799"/>
            <a:ext cx="80722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</a:rPr>
              <a:t>끝까지 </a:t>
            </a:r>
            <a:r>
              <a:rPr lang="ko-KR" altLang="en-US" sz="4000" dirty="0" err="1">
                <a:solidFill>
                  <a:schemeClr val="bg1"/>
                </a:solidFill>
              </a:rPr>
              <a:t>읽어주셔서</a:t>
            </a:r>
            <a:r>
              <a:rPr lang="ko-KR" altLang="en-US" sz="4000" dirty="0">
                <a:solidFill>
                  <a:schemeClr val="bg1"/>
                </a:solidFill>
              </a:rPr>
              <a:t> 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971540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442E-1A2D-648E-E702-CD506CC1D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09DDCCE7-3000-2123-5197-362583BE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600B53-9C11-ECEF-ED24-4770A85C5370}"/>
              </a:ext>
            </a:extLst>
          </p:cNvPr>
          <p:cNvSpPr txBox="1"/>
          <p:nvPr/>
        </p:nvSpPr>
        <p:spPr>
          <a:xfrm>
            <a:off x="2559326" y="1178920"/>
            <a:ext cx="7073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ko-KR" altLang="en-US" sz="4000" dirty="0">
                <a:solidFill>
                  <a:schemeClr val="bg1"/>
                </a:solidFill>
              </a:rPr>
              <a:t>기본 레벨디자인 구성 요소</a:t>
            </a:r>
          </a:p>
        </p:txBody>
      </p:sp>
    </p:spTree>
    <p:extLst>
      <p:ext uri="{BB962C8B-B14F-4D97-AF65-F5344CB8AC3E}">
        <p14:creationId xmlns:p14="http://schemas.microsoft.com/office/powerpoint/2010/main" val="289210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442E-1A2D-648E-E702-CD506CC1D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09DDCCE7-3000-2123-5197-362583BE3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5C9AE9-4523-B2BD-14EA-63ACB047B150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F39E9-EE92-57E9-08F9-9BEEA2CD7433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1</a:t>
            </a:r>
            <a:r>
              <a:rPr lang="ko-KR" altLang="en-US" sz="2400" u="sng" dirty="0">
                <a:solidFill>
                  <a:schemeClr val="bg1"/>
                </a:solidFill>
              </a:rPr>
              <a:t> 기본 레벨 디자인 구성요소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386517-D361-56FE-F1B9-260BA75F880F}"/>
              </a:ext>
            </a:extLst>
          </p:cNvPr>
          <p:cNvSpPr/>
          <p:nvPr/>
        </p:nvSpPr>
        <p:spPr>
          <a:xfrm>
            <a:off x="3002445" y="588893"/>
            <a:ext cx="6187110" cy="6187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D8069E-2A5B-21AB-D8E9-2B5B4C62D527}"/>
              </a:ext>
            </a:extLst>
          </p:cNvPr>
          <p:cNvSpPr/>
          <p:nvPr/>
        </p:nvSpPr>
        <p:spPr>
          <a:xfrm>
            <a:off x="3948736" y="1873280"/>
            <a:ext cx="1429576" cy="1206112"/>
          </a:xfrm>
          <a:prstGeom prst="rect">
            <a:avLst/>
          </a:prstGeom>
          <a:solidFill>
            <a:srgbClr val="6A45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샤를르빌</a:t>
            </a:r>
            <a:r>
              <a:rPr lang="ko-KR" altLang="en-US" sz="1400" dirty="0"/>
              <a:t> 마을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E7BEF6-761F-A324-4DCF-7209D3914AAF}"/>
              </a:ext>
            </a:extLst>
          </p:cNvPr>
          <p:cNvSpPr/>
          <p:nvPr/>
        </p:nvSpPr>
        <p:spPr>
          <a:xfrm>
            <a:off x="3948736" y="3079392"/>
            <a:ext cx="1429576" cy="1206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샤를르빌</a:t>
            </a:r>
            <a:r>
              <a:rPr lang="ko-KR" altLang="en-US" sz="1400" dirty="0"/>
              <a:t> 숲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EE78FB-1082-5414-470A-90261DD8D7AB}"/>
              </a:ext>
            </a:extLst>
          </p:cNvPr>
          <p:cNvSpPr/>
          <p:nvPr/>
        </p:nvSpPr>
        <p:spPr>
          <a:xfrm>
            <a:off x="5378312" y="3079392"/>
            <a:ext cx="1429576" cy="1206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/>
              <a:t>마력의 </a:t>
            </a:r>
            <a:r>
              <a:rPr lang="ko-KR" altLang="en-US" sz="1400" dirty="0"/>
              <a:t>숲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8252FC2-D1A3-95F1-B050-55EFC58803D8}"/>
              </a:ext>
            </a:extLst>
          </p:cNvPr>
          <p:cNvSpPr/>
          <p:nvPr/>
        </p:nvSpPr>
        <p:spPr>
          <a:xfrm>
            <a:off x="6807888" y="3079392"/>
            <a:ext cx="1429576" cy="1206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골렘들의</a:t>
            </a:r>
            <a:r>
              <a:rPr lang="ko-KR" altLang="en-US" sz="1400" dirty="0"/>
              <a:t> 광산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C3BB4C-0922-98B5-9653-5BC45111B6C7}"/>
              </a:ext>
            </a:extLst>
          </p:cNvPr>
          <p:cNvSpPr/>
          <p:nvPr/>
        </p:nvSpPr>
        <p:spPr>
          <a:xfrm>
            <a:off x="6807888" y="4285504"/>
            <a:ext cx="1429576" cy="12061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드래곤의 동굴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80CA86-37FD-5FC5-3165-5614A6E07990}"/>
              </a:ext>
            </a:extLst>
          </p:cNvPr>
          <p:cNvSpPr txBox="1"/>
          <p:nvPr/>
        </p:nvSpPr>
        <p:spPr>
          <a:xfrm>
            <a:off x="3002445" y="588893"/>
            <a:ext cx="1429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전체 </a:t>
            </a:r>
            <a:r>
              <a:rPr lang="ko-KR" altLang="en-US" dirty="0" err="1">
                <a:solidFill>
                  <a:schemeClr val="bg1"/>
                </a:solidFill>
              </a:rPr>
              <a:t>월드맵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770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61842-F745-8209-9139-8C660001C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0B40E694-4E06-129E-73D6-A1CD64D6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FCFE887-9D9F-95EB-4E0B-FF49CE2F7DCB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F88998-10B7-2548-F049-17385F9FF5B6}"/>
              </a:ext>
            </a:extLst>
          </p:cNvPr>
          <p:cNvSpPr/>
          <p:nvPr/>
        </p:nvSpPr>
        <p:spPr>
          <a:xfrm>
            <a:off x="3002445" y="588893"/>
            <a:ext cx="6187110" cy="6187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774A5-BF37-F46D-2216-07EA7E24CB7C}"/>
              </a:ext>
            </a:extLst>
          </p:cNvPr>
          <p:cNvSpPr txBox="1"/>
          <p:nvPr/>
        </p:nvSpPr>
        <p:spPr>
          <a:xfrm>
            <a:off x="3002444" y="588893"/>
            <a:ext cx="202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샤를르빌</a:t>
            </a:r>
            <a:r>
              <a:rPr lang="ko-KR" altLang="en-US" dirty="0">
                <a:solidFill>
                  <a:schemeClr val="bg1"/>
                </a:solidFill>
              </a:rPr>
              <a:t> 마을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0E07CE-031C-FB4B-A224-F7B5F6B1E09A}"/>
              </a:ext>
            </a:extLst>
          </p:cNvPr>
          <p:cNvSpPr/>
          <p:nvPr/>
        </p:nvSpPr>
        <p:spPr>
          <a:xfrm>
            <a:off x="3427343" y="1198457"/>
            <a:ext cx="5337313" cy="5337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4401B8-BF1C-9EBB-F3B9-5BF1C08A9288}"/>
              </a:ext>
            </a:extLst>
          </p:cNvPr>
          <p:cNvSpPr/>
          <p:nvPr/>
        </p:nvSpPr>
        <p:spPr>
          <a:xfrm>
            <a:off x="5214191" y="1198457"/>
            <a:ext cx="1763615" cy="1763615"/>
          </a:xfrm>
          <a:prstGeom prst="rect">
            <a:avLst/>
          </a:prstGeom>
          <a:solidFill>
            <a:srgbClr val="6A45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마을 회관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E9BE7AE-4B56-9259-E096-07C283969DA9}"/>
              </a:ext>
            </a:extLst>
          </p:cNvPr>
          <p:cNvSpPr/>
          <p:nvPr/>
        </p:nvSpPr>
        <p:spPr>
          <a:xfrm>
            <a:off x="5767124" y="2212196"/>
            <a:ext cx="657747" cy="6577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촌장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A674670-63BA-F334-028C-1A44D5C63DB7}"/>
              </a:ext>
            </a:extLst>
          </p:cNvPr>
          <p:cNvSpPr/>
          <p:nvPr/>
        </p:nvSpPr>
        <p:spPr>
          <a:xfrm>
            <a:off x="3427343" y="3429001"/>
            <a:ext cx="1763615" cy="1763615"/>
          </a:xfrm>
          <a:prstGeom prst="rect">
            <a:avLst/>
          </a:prstGeom>
          <a:solidFill>
            <a:srgbClr val="6A45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제작소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94805B-D71A-0A46-738C-F4D6E0B009C9}"/>
              </a:ext>
            </a:extLst>
          </p:cNvPr>
          <p:cNvSpPr/>
          <p:nvPr/>
        </p:nvSpPr>
        <p:spPr>
          <a:xfrm>
            <a:off x="7001044" y="3429000"/>
            <a:ext cx="1763615" cy="1763615"/>
          </a:xfrm>
          <a:prstGeom prst="rect">
            <a:avLst/>
          </a:prstGeom>
          <a:solidFill>
            <a:srgbClr val="6A45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상점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5A111EA-D877-7719-4B3A-ED805ED7F67A}"/>
              </a:ext>
            </a:extLst>
          </p:cNvPr>
          <p:cNvSpPr/>
          <p:nvPr/>
        </p:nvSpPr>
        <p:spPr>
          <a:xfrm>
            <a:off x="7077156" y="4417893"/>
            <a:ext cx="657747" cy="6577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상인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5F9D892-4CCE-82A4-2D9C-EBCF8979590F}"/>
              </a:ext>
            </a:extLst>
          </p:cNvPr>
          <p:cNvSpPr/>
          <p:nvPr/>
        </p:nvSpPr>
        <p:spPr>
          <a:xfrm>
            <a:off x="4427494" y="4417893"/>
            <a:ext cx="657747" cy="65774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제작 전문가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E8646BD-0F07-8776-5CFE-4B90A45E7885}"/>
              </a:ext>
            </a:extLst>
          </p:cNvPr>
          <p:cNvSpPr/>
          <p:nvPr/>
        </p:nvSpPr>
        <p:spPr>
          <a:xfrm>
            <a:off x="5587834" y="5436232"/>
            <a:ext cx="1027923" cy="102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게이트 포탈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46F7B-9E97-2ED7-CBE6-93B3696A72D0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1</a:t>
            </a:r>
            <a:r>
              <a:rPr lang="ko-KR" altLang="en-US" sz="2400" u="sng" dirty="0">
                <a:solidFill>
                  <a:schemeClr val="bg1"/>
                </a:solidFill>
              </a:rPr>
              <a:t> 기본 레벨 디자인 구성요소</a:t>
            </a:r>
          </a:p>
        </p:txBody>
      </p:sp>
    </p:spTree>
    <p:extLst>
      <p:ext uri="{BB962C8B-B14F-4D97-AF65-F5344CB8AC3E}">
        <p14:creationId xmlns:p14="http://schemas.microsoft.com/office/powerpoint/2010/main" val="3515428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BAEDF-3C86-9A75-5773-158CA6478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4D488515-6EDF-7B54-D009-0BD9A961B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23A8BCB-745C-F1E6-5011-3AB760EEEC21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497227-940C-E5E9-D950-D0E349EC0F1A}"/>
              </a:ext>
            </a:extLst>
          </p:cNvPr>
          <p:cNvSpPr/>
          <p:nvPr/>
        </p:nvSpPr>
        <p:spPr>
          <a:xfrm>
            <a:off x="3002445" y="588893"/>
            <a:ext cx="6187110" cy="6187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2AC1E-7FBF-A69E-F6EE-C9B47F8731DC}"/>
              </a:ext>
            </a:extLst>
          </p:cNvPr>
          <p:cNvSpPr txBox="1"/>
          <p:nvPr/>
        </p:nvSpPr>
        <p:spPr>
          <a:xfrm>
            <a:off x="3002444" y="588893"/>
            <a:ext cx="202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샤를르빌</a:t>
            </a:r>
            <a:r>
              <a:rPr lang="ko-KR" altLang="en-US" dirty="0">
                <a:solidFill>
                  <a:schemeClr val="bg1"/>
                </a:solidFill>
              </a:rPr>
              <a:t> 숲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90270C-B775-E0B4-A9DC-B3ED29DD3914}"/>
              </a:ext>
            </a:extLst>
          </p:cNvPr>
          <p:cNvSpPr/>
          <p:nvPr/>
        </p:nvSpPr>
        <p:spPr>
          <a:xfrm>
            <a:off x="3427343" y="1198457"/>
            <a:ext cx="5337313" cy="5337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 출연 지역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206741D-23A3-1C63-496D-D6D1FC85AE11}"/>
              </a:ext>
            </a:extLst>
          </p:cNvPr>
          <p:cNvSpPr/>
          <p:nvPr/>
        </p:nvSpPr>
        <p:spPr>
          <a:xfrm>
            <a:off x="3501859" y="1301010"/>
            <a:ext cx="1027923" cy="102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게이트 포탈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38BBDAD-3DD8-C8D8-6371-82DBBAA5F9D0}"/>
              </a:ext>
            </a:extLst>
          </p:cNvPr>
          <p:cNvSpPr/>
          <p:nvPr/>
        </p:nvSpPr>
        <p:spPr>
          <a:xfrm>
            <a:off x="7664947" y="4898976"/>
            <a:ext cx="1027923" cy="102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게이트 포탈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8A3A69E-5B5A-4205-8BAC-C8220B99B6BD}"/>
              </a:ext>
            </a:extLst>
          </p:cNvPr>
          <p:cNvSpPr/>
          <p:nvPr/>
        </p:nvSpPr>
        <p:spPr>
          <a:xfrm>
            <a:off x="4231555" y="2825493"/>
            <a:ext cx="624729" cy="6247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 </a:t>
            </a:r>
            <a:r>
              <a:rPr lang="ko-KR" altLang="en-US" sz="1000" dirty="0" err="1"/>
              <a:t>엔트</a:t>
            </a:r>
            <a:endParaRPr lang="ko-KR" altLang="en-US" sz="1000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6A5AF3B-8C16-3A53-7C19-7E38E6E42DF3}"/>
              </a:ext>
            </a:extLst>
          </p:cNvPr>
          <p:cNvSpPr/>
          <p:nvPr/>
        </p:nvSpPr>
        <p:spPr>
          <a:xfrm>
            <a:off x="6334854" y="1819444"/>
            <a:ext cx="624729" cy="6247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 </a:t>
            </a:r>
            <a:r>
              <a:rPr lang="ko-KR" altLang="en-US" sz="1000" dirty="0" err="1"/>
              <a:t>엔트</a:t>
            </a:r>
            <a:endParaRPr lang="ko-KR" altLang="en-US" sz="10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F5AB94F-482D-FAC1-AF76-0C6B9F399CB3}"/>
              </a:ext>
            </a:extLst>
          </p:cNvPr>
          <p:cNvSpPr/>
          <p:nvPr/>
        </p:nvSpPr>
        <p:spPr>
          <a:xfrm>
            <a:off x="4160460" y="5434808"/>
            <a:ext cx="624729" cy="6247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 </a:t>
            </a:r>
            <a:r>
              <a:rPr lang="ko-KR" altLang="en-US" sz="1000" dirty="0" err="1"/>
              <a:t>엔트</a:t>
            </a:r>
            <a:endParaRPr lang="ko-KR" altLang="en-US" sz="1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61ED74-9528-0FAC-88E9-47B3C671DBCC}"/>
              </a:ext>
            </a:extLst>
          </p:cNvPr>
          <p:cNvSpPr/>
          <p:nvPr/>
        </p:nvSpPr>
        <p:spPr>
          <a:xfrm>
            <a:off x="4954680" y="2041638"/>
            <a:ext cx="805069" cy="805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0DE7B66-252E-14D9-8989-963050917A42}"/>
              </a:ext>
            </a:extLst>
          </p:cNvPr>
          <p:cNvSpPr/>
          <p:nvPr/>
        </p:nvSpPr>
        <p:spPr>
          <a:xfrm>
            <a:off x="7262412" y="2447348"/>
            <a:ext cx="805069" cy="805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0935E3C-4F4E-38E8-B481-8C4E3F5B663D}"/>
              </a:ext>
            </a:extLst>
          </p:cNvPr>
          <p:cNvSpPr/>
          <p:nvPr/>
        </p:nvSpPr>
        <p:spPr>
          <a:xfrm>
            <a:off x="5398515" y="4854474"/>
            <a:ext cx="805069" cy="805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A22F091-455C-C9F0-32DA-F2D104E3D1A8}"/>
              </a:ext>
            </a:extLst>
          </p:cNvPr>
          <p:cNvSpPr/>
          <p:nvPr/>
        </p:nvSpPr>
        <p:spPr>
          <a:xfrm>
            <a:off x="3980120" y="4000696"/>
            <a:ext cx="805069" cy="805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C4BD6A-0DCC-8B4A-D743-6D8AD5228662}"/>
              </a:ext>
            </a:extLst>
          </p:cNvPr>
          <p:cNvSpPr txBox="1"/>
          <p:nvPr/>
        </p:nvSpPr>
        <p:spPr>
          <a:xfrm>
            <a:off x="7019665" y="1191928"/>
            <a:ext cx="1733287" cy="376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권장레벨 </a:t>
            </a:r>
            <a:r>
              <a:rPr lang="en-US" altLang="ko-KR" dirty="0">
                <a:solidFill>
                  <a:schemeClr val="bg1"/>
                </a:solidFill>
              </a:rPr>
              <a:t>1~5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2E83A55-D8C4-526E-46F7-E20879D77D87}"/>
              </a:ext>
            </a:extLst>
          </p:cNvPr>
          <p:cNvSpPr/>
          <p:nvPr/>
        </p:nvSpPr>
        <p:spPr>
          <a:xfrm>
            <a:off x="7406813" y="3920885"/>
            <a:ext cx="624729" cy="6247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허브요정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2DD971D6-79D8-C83E-D55D-CD3E077B75A2}"/>
              </a:ext>
            </a:extLst>
          </p:cNvPr>
          <p:cNvSpPr/>
          <p:nvPr/>
        </p:nvSpPr>
        <p:spPr>
          <a:xfrm>
            <a:off x="6586499" y="5122443"/>
            <a:ext cx="624729" cy="6247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사탕요정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5228C2-82A5-4F21-B3A6-A73E71F69748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1</a:t>
            </a:r>
            <a:r>
              <a:rPr lang="ko-KR" altLang="en-US" sz="2400" u="sng" dirty="0">
                <a:solidFill>
                  <a:schemeClr val="bg1"/>
                </a:solidFill>
              </a:rPr>
              <a:t> 기본 레벨 디자인 구성요소</a:t>
            </a:r>
          </a:p>
        </p:txBody>
      </p:sp>
    </p:spTree>
    <p:extLst>
      <p:ext uri="{BB962C8B-B14F-4D97-AF65-F5344CB8AC3E}">
        <p14:creationId xmlns:p14="http://schemas.microsoft.com/office/powerpoint/2010/main" val="426272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8633A-9423-9147-3938-145342A0F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1A4BC089-9E97-A394-78FB-D90E6CB1B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42C62A1-B0C9-27B3-B059-6F4D91A8D243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7FDEBD-EF72-4DF4-A7C4-7F2D0977ADF2}"/>
              </a:ext>
            </a:extLst>
          </p:cNvPr>
          <p:cNvSpPr/>
          <p:nvPr/>
        </p:nvSpPr>
        <p:spPr>
          <a:xfrm>
            <a:off x="3002445" y="588893"/>
            <a:ext cx="6187110" cy="6187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02001E-36BF-5994-B3B9-5E9A4DD4CDE4}"/>
              </a:ext>
            </a:extLst>
          </p:cNvPr>
          <p:cNvSpPr txBox="1"/>
          <p:nvPr/>
        </p:nvSpPr>
        <p:spPr>
          <a:xfrm>
            <a:off x="3002444" y="588893"/>
            <a:ext cx="202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마력의 숲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769674-AA27-1174-8577-848FDAEB27B6}"/>
              </a:ext>
            </a:extLst>
          </p:cNvPr>
          <p:cNvSpPr/>
          <p:nvPr/>
        </p:nvSpPr>
        <p:spPr>
          <a:xfrm>
            <a:off x="3427343" y="1198457"/>
            <a:ext cx="5337313" cy="5337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 출연 지역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16FDC4E2-D077-4B9D-8CDC-0EC9091E6D11}"/>
              </a:ext>
            </a:extLst>
          </p:cNvPr>
          <p:cNvSpPr/>
          <p:nvPr/>
        </p:nvSpPr>
        <p:spPr>
          <a:xfrm>
            <a:off x="7664946" y="1818784"/>
            <a:ext cx="1027923" cy="102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게이트 포탈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915DB2F-C9B7-39C6-4151-EE324CF05892}"/>
              </a:ext>
            </a:extLst>
          </p:cNvPr>
          <p:cNvSpPr/>
          <p:nvPr/>
        </p:nvSpPr>
        <p:spPr>
          <a:xfrm>
            <a:off x="3489673" y="4898976"/>
            <a:ext cx="1027923" cy="102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게이트 포탈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72E934A-154C-762E-5E7F-522EAF00ADC4}"/>
              </a:ext>
            </a:extLst>
          </p:cNvPr>
          <p:cNvSpPr/>
          <p:nvPr/>
        </p:nvSpPr>
        <p:spPr>
          <a:xfrm>
            <a:off x="7681483" y="3394839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변이된 사슴</a:t>
            </a:r>
            <a:endParaRPr lang="ko-KR" altLang="en-US" sz="10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968D712-BD90-9CB0-64D0-2F7170518524}"/>
              </a:ext>
            </a:extLst>
          </p:cNvPr>
          <p:cNvSpPr/>
          <p:nvPr/>
        </p:nvSpPr>
        <p:spPr>
          <a:xfrm>
            <a:off x="3928935" y="1729557"/>
            <a:ext cx="805069" cy="805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EBF3880-2C39-8F1D-60C8-7E0E0E761261}"/>
              </a:ext>
            </a:extLst>
          </p:cNvPr>
          <p:cNvSpPr/>
          <p:nvPr/>
        </p:nvSpPr>
        <p:spPr>
          <a:xfrm>
            <a:off x="6373075" y="2623931"/>
            <a:ext cx="805069" cy="805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68FA2B0-135D-C9BC-7EA9-894926A08730}"/>
              </a:ext>
            </a:extLst>
          </p:cNvPr>
          <p:cNvSpPr/>
          <p:nvPr/>
        </p:nvSpPr>
        <p:spPr>
          <a:xfrm>
            <a:off x="7674406" y="4978206"/>
            <a:ext cx="805069" cy="805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B1FB55B-E863-654E-986B-2D3B45CF0A9C}"/>
              </a:ext>
            </a:extLst>
          </p:cNvPr>
          <p:cNvSpPr/>
          <p:nvPr/>
        </p:nvSpPr>
        <p:spPr>
          <a:xfrm>
            <a:off x="4994413" y="4481647"/>
            <a:ext cx="805069" cy="8050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나무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B31AA5-6222-2E26-4631-6B57F1682385}"/>
              </a:ext>
            </a:extLst>
          </p:cNvPr>
          <p:cNvSpPr txBox="1"/>
          <p:nvPr/>
        </p:nvSpPr>
        <p:spPr>
          <a:xfrm>
            <a:off x="7019665" y="1191928"/>
            <a:ext cx="1733287" cy="376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권장레벨 </a:t>
            </a:r>
            <a:r>
              <a:rPr lang="en-US" altLang="ko-KR" dirty="0">
                <a:solidFill>
                  <a:schemeClr val="bg1"/>
                </a:solidFill>
              </a:rPr>
              <a:t>5~10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172F468-BB2C-A182-CDEC-DF29E22AEBF2}"/>
              </a:ext>
            </a:extLst>
          </p:cNvPr>
          <p:cNvSpPr/>
          <p:nvPr/>
        </p:nvSpPr>
        <p:spPr>
          <a:xfrm>
            <a:off x="6128618" y="5088010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변이된 사슴</a:t>
            </a:r>
            <a:endParaRPr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BF899D2-7D0C-5792-6671-CA2B4A82CD3C}"/>
              </a:ext>
            </a:extLst>
          </p:cNvPr>
          <p:cNvSpPr/>
          <p:nvPr/>
        </p:nvSpPr>
        <p:spPr>
          <a:xfrm>
            <a:off x="3671629" y="3065725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변이된 사슴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8C69E9B-812C-3A4E-7761-E2F4E1C71DB1}"/>
              </a:ext>
            </a:extLst>
          </p:cNvPr>
          <p:cNvSpPr/>
          <p:nvPr/>
        </p:nvSpPr>
        <p:spPr>
          <a:xfrm>
            <a:off x="5548883" y="1581719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변이된 사슴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8B77DE-5B4D-6966-1490-72E2D1D41F8B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1</a:t>
            </a:r>
            <a:r>
              <a:rPr lang="ko-KR" altLang="en-US" sz="2400" u="sng" dirty="0">
                <a:solidFill>
                  <a:schemeClr val="bg1"/>
                </a:solidFill>
              </a:rPr>
              <a:t> 기본 레벨 디자인 구성요소</a:t>
            </a:r>
          </a:p>
        </p:txBody>
      </p:sp>
    </p:spTree>
    <p:extLst>
      <p:ext uri="{BB962C8B-B14F-4D97-AF65-F5344CB8AC3E}">
        <p14:creationId xmlns:p14="http://schemas.microsoft.com/office/powerpoint/2010/main" val="302737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4CF7B-3095-4701-C1E6-CBEE203F1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A938CEEC-81C6-058E-C2E7-58862E0E7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2EE68C4-08E2-21B8-2A85-B8DA80A105FA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CF63F2-F2A7-1EE8-6A75-01E6FA30EA13}"/>
              </a:ext>
            </a:extLst>
          </p:cNvPr>
          <p:cNvSpPr/>
          <p:nvPr/>
        </p:nvSpPr>
        <p:spPr>
          <a:xfrm>
            <a:off x="3002445" y="588893"/>
            <a:ext cx="6187110" cy="6187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65B4E-D94D-1AE1-67F5-CDC497E73F98}"/>
              </a:ext>
            </a:extLst>
          </p:cNvPr>
          <p:cNvSpPr txBox="1"/>
          <p:nvPr/>
        </p:nvSpPr>
        <p:spPr>
          <a:xfrm>
            <a:off x="3002444" y="588893"/>
            <a:ext cx="202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골렘들의</a:t>
            </a:r>
            <a:r>
              <a:rPr lang="ko-KR" altLang="en-US" dirty="0">
                <a:solidFill>
                  <a:schemeClr val="bg1"/>
                </a:solidFill>
              </a:rPr>
              <a:t> 광산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13923A-C02B-9BA2-081E-C557E97B9764}"/>
              </a:ext>
            </a:extLst>
          </p:cNvPr>
          <p:cNvSpPr/>
          <p:nvPr/>
        </p:nvSpPr>
        <p:spPr>
          <a:xfrm>
            <a:off x="3427343" y="1198457"/>
            <a:ext cx="5337313" cy="53373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 출연 지역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5A2D825-9ECF-5E28-F420-4F36B3FABE7F}"/>
              </a:ext>
            </a:extLst>
          </p:cNvPr>
          <p:cNvSpPr/>
          <p:nvPr/>
        </p:nvSpPr>
        <p:spPr>
          <a:xfrm>
            <a:off x="3469171" y="1301010"/>
            <a:ext cx="1027923" cy="102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게이트 포탈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BB22CDA-6BBC-2B94-B851-0DDE6BBB0A04}"/>
              </a:ext>
            </a:extLst>
          </p:cNvPr>
          <p:cNvSpPr/>
          <p:nvPr/>
        </p:nvSpPr>
        <p:spPr>
          <a:xfrm>
            <a:off x="7623956" y="5436232"/>
            <a:ext cx="1027923" cy="102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게이트 포탈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55CAD-DDF7-505E-68FF-DD70D8763A92}"/>
              </a:ext>
            </a:extLst>
          </p:cNvPr>
          <p:cNvSpPr txBox="1"/>
          <p:nvPr/>
        </p:nvSpPr>
        <p:spPr>
          <a:xfrm>
            <a:off x="6768549" y="1191928"/>
            <a:ext cx="198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권장레벨 </a:t>
            </a:r>
            <a:r>
              <a:rPr lang="en-US" altLang="ko-KR" dirty="0">
                <a:solidFill>
                  <a:schemeClr val="bg1"/>
                </a:solidFill>
              </a:rPr>
              <a:t>10~19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5141404-BB5D-F4F0-6F8C-0C6BA7DE2DF1}"/>
              </a:ext>
            </a:extLst>
          </p:cNvPr>
          <p:cNvSpPr/>
          <p:nvPr/>
        </p:nvSpPr>
        <p:spPr>
          <a:xfrm>
            <a:off x="7322293" y="2055720"/>
            <a:ext cx="1145738" cy="114573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돌 무더기</a:t>
            </a:r>
            <a:endParaRPr lang="ko-KR" altLang="en-US" sz="10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CAA039E-65CC-C27D-7031-5B9E834A3150}"/>
              </a:ext>
            </a:extLst>
          </p:cNvPr>
          <p:cNvSpPr/>
          <p:nvPr/>
        </p:nvSpPr>
        <p:spPr>
          <a:xfrm>
            <a:off x="3924225" y="4984121"/>
            <a:ext cx="1145738" cy="1145738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돌 무더기</a:t>
            </a:r>
            <a:endParaRPr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D6F8FFE-E298-35E3-5506-1359A9F7D1B1}"/>
              </a:ext>
            </a:extLst>
          </p:cNvPr>
          <p:cNvSpPr/>
          <p:nvPr/>
        </p:nvSpPr>
        <p:spPr>
          <a:xfrm>
            <a:off x="4869708" y="1873879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/>
              <a:t>미스릴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골렘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ED2D470-1721-61BD-1BA3-47D782E36E93}"/>
              </a:ext>
            </a:extLst>
          </p:cNvPr>
          <p:cNvSpPr/>
          <p:nvPr/>
        </p:nvSpPr>
        <p:spPr>
          <a:xfrm>
            <a:off x="3912025" y="2865818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오리하르콘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골렘</a:t>
            </a:r>
            <a:endParaRPr lang="ko-KR" altLang="en-US" sz="10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EF46EF3-C749-22A7-2EA7-00FD2447F46A}"/>
              </a:ext>
            </a:extLst>
          </p:cNvPr>
          <p:cNvSpPr/>
          <p:nvPr/>
        </p:nvSpPr>
        <p:spPr>
          <a:xfrm>
            <a:off x="6126947" y="2446373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오리하르콘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골렘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843937-96B4-D8B9-C1DA-3C69CB0B987A}"/>
              </a:ext>
            </a:extLst>
          </p:cNvPr>
          <p:cNvSpPr/>
          <p:nvPr/>
        </p:nvSpPr>
        <p:spPr>
          <a:xfrm>
            <a:off x="4281272" y="3861905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err="1"/>
              <a:t>미스릴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골렘</a:t>
            </a:r>
            <a:endParaRPr lang="ko-KR" altLang="en-US" sz="10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49729BE-95F8-C22A-E489-C1907D9A3E3F}"/>
              </a:ext>
            </a:extLst>
          </p:cNvPr>
          <p:cNvSpPr/>
          <p:nvPr/>
        </p:nvSpPr>
        <p:spPr>
          <a:xfrm>
            <a:off x="5575290" y="5137545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아다만티움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골렘</a:t>
            </a:r>
            <a:endParaRPr lang="ko-KR" altLang="en-US" sz="10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5832E25-6179-3208-31C7-C393C50DDF4F}"/>
              </a:ext>
            </a:extLst>
          </p:cNvPr>
          <p:cNvSpPr/>
          <p:nvPr/>
        </p:nvSpPr>
        <p:spPr>
          <a:xfrm>
            <a:off x="7629142" y="3682448"/>
            <a:ext cx="838889" cy="83888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아다만티움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골렘</a:t>
            </a:r>
            <a:endParaRPr lang="ko-KR" altLang="en-US" sz="10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E59ED33-9E78-AE4D-D069-15DEC0CB15F9}"/>
              </a:ext>
            </a:extLst>
          </p:cNvPr>
          <p:cNvSpPr/>
          <p:nvPr/>
        </p:nvSpPr>
        <p:spPr>
          <a:xfrm>
            <a:off x="7021644" y="4845672"/>
            <a:ext cx="838888" cy="83888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문지기 </a:t>
            </a:r>
            <a:r>
              <a:rPr lang="ko-KR" altLang="en-US" sz="1000" dirty="0" err="1"/>
              <a:t>골렘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187666-368D-64A9-16F4-AB59AEBF4865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1</a:t>
            </a:r>
            <a:r>
              <a:rPr lang="ko-KR" altLang="en-US" sz="2400" u="sng" dirty="0">
                <a:solidFill>
                  <a:schemeClr val="bg1"/>
                </a:solidFill>
              </a:rPr>
              <a:t> 기본 레벨 디자인 구성요소</a:t>
            </a:r>
          </a:p>
        </p:txBody>
      </p:sp>
    </p:spTree>
    <p:extLst>
      <p:ext uri="{BB962C8B-B14F-4D97-AF65-F5344CB8AC3E}">
        <p14:creationId xmlns:p14="http://schemas.microsoft.com/office/powerpoint/2010/main" val="37804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B50A8-D9A5-DD3A-254A-2183FB80D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잎 - 무료 자연개 아이콘">
            <a:extLst>
              <a:ext uri="{FF2B5EF4-FFF2-40B4-BE49-F238E27FC236}">
                <a16:creationId xmlns:a16="http://schemas.microsoft.com/office/drawing/2014/main" id="{0B88D868-E857-2DD0-18C0-526DF61FC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99073" y="3596719"/>
            <a:ext cx="2901403" cy="290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B56DD9B-5393-2248-65B8-F0F2BF94B8B7}"/>
              </a:ext>
            </a:extLst>
          </p:cNvPr>
          <p:cNvSpPr/>
          <p:nvPr/>
        </p:nvSpPr>
        <p:spPr>
          <a:xfrm>
            <a:off x="177246" y="506897"/>
            <a:ext cx="11849101" cy="63511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64B534F-92F1-A6AB-DC13-65AA71D9D3A3}"/>
              </a:ext>
            </a:extLst>
          </p:cNvPr>
          <p:cNvSpPr/>
          <p:nvPr/>
        </p:nvSpPr>
        <p:spPr>
          <a:xfrm>
            <a:off x="3002445" y="588893"/>
            <a:ext cx="6187110" cy="618711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778B2-00FD-0DD3-3805-927DFABB6FD5}"/>
              </a:ext>
            </a:extLst>
          </p:cNvPr>
          <p:cNvSpPr txBox="1"/>
          <p:nvPr/>
        </p:nvSpPr>
        <p:spPr>
          <a:xfrm>
            <a:off x="3002444" y="588893"/>
            <a:ext cx="202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드래곤의 동굴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15399E-AA74-DEF7-DFB3-17E7F188DBF1}"/>
              </a:ext>
            </a:extLst>
          </p:cNvPr>
          <p:cNvSpPr/>
          <p:nvPr/>
        </p:nvSpPr>
        <p:spPr>
          <a:xfrm>
            <a:off x="3427343" y="1198457"/>
            <a:ext cx="5337313" cy="533731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 출연 지역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51FC55B-4D12-D46D-0ACA-7C60A8B17AAE}"/>
              </a:ext>
            </a:extLst>
          </p:cNvPr>
          <p:cNvSpPr/>
          <p:nvPr/>
        </p:nvSpPr>
        <p:spPr>
          <a:xfrm>
            <a:off x="5582037" y="1301010"/>
            <a:ext cx="1027923" cy="1027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게이트 포탈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7A892F-F107-6DEC-F46E-1CC158A99E16}"/>
              </a:ext>
            </a:extLst>
          </p:cNvPr>
          <p:cNvSpPr txBox="1"/>
          <p:nvPr/>
        </p:nvSpPr>
        <p:spPr>
          <a:xfrm>
            <a:off x="6768549" y="1191928"/>
            <a:ext cx="198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권장레벨 </a:t>
            </a:r>
            <a:r>
              <a:rPr lang="en-US" altLang="ko-KR" dirty="0">
                <a:solidFill>
                  <a:schemeClr val="bg1"/>
                </a:solidFill>
              </a:rPr>
              <a:t>20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AF2BE303-804E-D395-FE34-11DAC792AEDC}"/>
              </a:ext>
            </a:extLst>
          </p:cNvPr>
          <p:cNvSpPr/>
          <p:nvPr/>
        </p:nvSpPr>
        <p:spPr>
          <a:xfrm>
            <a:off x="5127679" y="4414466"/>
            <a:ext cx="1936637" cy="19366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보스 드래곤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B760F7-9E67-ECB7-6854-2B5368B1BC2B}"/>
              </a:ext>
            </a:extLst>
          </p:cNvPr>
          <p:cNvSpPr txBox="1"/>
          <p:nvPr/>
        </p:nvSpPr>
        <p:spPr>
          <a:xfrm>
            <a:off x="177246" y="0"/>
            <a:ext cx="5219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</a:rPr>
              <a:t>1</a:t>
            </a:r>
            <a:r>
              <a:rPr lang="ko-KR" altLang="en-US" sz="2400" u="sng" dirty="0">
                <a:solidFill>
                  <a:schemeClr val="bg1"/>
                </a:solidFill>
              </a:rPr>
              <a:t> 기본 레벨 디자인 구성요소</a:t>
            </a:r>
          </a:p>
        </p:txBody>
      </p:sp>
    </p:spTree>
    <p:extLst>
      <p:ext uri="{BB962C8B-B14F-4D97-AF65-F5344CB8AC3E}">
        <p14:creationId xmlns:p14="http://schemas.microsoft.com/office/powerpoint/2010/main" val="103190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1032</Words>
  <Application>Microsoft Office PowerPoint</Application>
  <PresentationFormat>와이드스크린</PresentationFormat>
  <Paragraphs>342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바로인턴 게임 기획 과제 레벨디자인 기획서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빈 최</dc:creator>
  <cp:lastModifiedBy>빈 최</cp:lastModifiedBy>
  <cp:revision>2</cp:revision>
  <dcterms:created xsi:type="dcterms:W3CDTF">2025-05-14T19:55:58Z</dcterms:created>
  <dcterms:modified xsi:type="dcterms:W3CDTF">2025-05-14T22:43:16Z</dcterms:modified>
</cp:coreProperties>
</file>