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78" r:id="rId3"/>
    <p:sldId id="283" r:id="rId4"/>
    <p:sldId id="284" r:id="rId5"/>
    <p:sldId id="285" r:id="rId6"/>
    <p:sldId id="286" r:id="rId7"/>
    <p:sldId id="287" r:id="rId8"/>
    <p:sldId id="290" r:id="rId9"/>
    <p:sldId id="291" r:id="rId10"/>
    <p:sldId id="292" r:id="rId11"/>
    <p:sldId id="293" r:id="rId12"/>
    <p:sldId id="2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C5566-E963-4B32-AF01-45A98DC4FC88}" v="1" dt="2025-05-14T22:42:05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E3D1F-5076-3FD6-966A-2B32E0C60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3BD883-0F22-A68D-CABA-926A3214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67208-0C1F-6083-E4D7-5C5F7F76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9E19-83B8-4627-B293-9C4D1A107666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F01CB-7061-D050-FF59-BEEB972E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BB9D8-A165-E6B8-797C-B5B42EB1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C402-C105-433E-A878-1A20455C7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4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47FEE-0449-6171-DFA5-B2958FB5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E4CD0D-6345-68A8-A266-81C79B877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79960-70E0-220F-3ABE-A499D336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9E19-83B8-4627-B293-9C4D1A107666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E62E5-35A2-0BDA-74A6-2B58EC17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FC2E2-DEA9-295F-A262-47067E27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C402-C105-433E-A878-1A20455C7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5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0B1432-5CBD-37DB-287A-B3ACCF035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FA863-2182-D079-3A66-ABF3339D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558D3-3EC3-DDC9-A0DC-3AC8B253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9E19-83B8-4627-B293-9C4D1A107666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C3129-1D46-3832-6540-3C98C067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E3742-31C0-EB5B-262A-E0904524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C402-C105-433E-A878-1A20455C7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7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237B2-CE53-060D-1A39-E00264A3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4AB56-D15F-276E-A630-7E09E79C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D6B4A-A02A-B847-B336-EB49F582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9E19-83B8-4627-B293-9C4D1A107666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BEBCC-1D91-D8D3-BF47-3C52C77D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B5366-7A9C-7535-930C-EA1B305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C402-C105-433E-A878-1A20455C7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3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2FD2-FFA0-E9C0-6774-C41887AC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60A38-56E4-36E9-EA8F-5AB401EB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7E445-6D87-1B82-26DE-33154EC2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9E19-83B8-4627-B293-9C4D1A107666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65010-1D3F-E50B-CCDA-51E9BEA4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A25DB-60AB-97F2-1C9A-A4F2DF2F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C402-C105-433E-A878-1A20455C7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7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E2E21-B099-2EAB-FD35-F222CF47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27BD5-CC05-7CB1-EB71-6246C638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60EAF2-604A-FA58-4EC0-04B1EF7F8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6CB15-7280-050F-88C7-DBB474A0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9E19-83B8-4627-B293-9C4D1A107666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F3536-033B-F67C-A306-4F1377ED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ACEFE-9991-2732-3869-E61A2F88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C402-C105-433E-A878-1A20455C7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4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93D04-B823-D1EA-BBFD-9EC1A400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AA4D7-34B4-2FA5-5648-6703D2F88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5DE92-B1E7-D66C-920D-1FE6569E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42C7AC-231A-4399-3841-2A7D5C75A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6E8AFA-315D-A60C-ECE1-D2BDE3C3B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DABBFA-2F27-D058-5392-F98F791F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9E19-83B8-4627-B293-9C4D1A107666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970EAB-BDA9-87FA-106E-2DF55A9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00A763-4496-FA0E-9988-89646D26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C402-C105-433E-A878-1A20455C7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2DDB-DD09-63C1-B2FC-424F7372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CE0B79-82CF-07B1-6944-E4EC38EA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9E19-83B8-4627-B293-9C4D1A107666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7FBDF-510E-0263-3EBD-545539D4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D1BBA-B83F-6F64-5B8F-E7AA65C9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C402-C105-433E-A878-1A20455C7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EB3B6-3FA7-D50D-72AC-16EAC63D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9E19-83B8-4627-B293-9C4D1A107666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4D85AA-FDAE-E1B5-FFDE-49B17CCC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2DCE9-C581-1020-C798-1412ADB2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C402-C105-433E-A878-1A20455C7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0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73724-27B5-0345-BF89-BC1F00AB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99200-0ABB-479F-6D55-AB599F4E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6361C-964D-A0E3-C7E0-251730717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DC9AA-F244-7DEE-4AE6-6C7F3CC2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9E19-83B8-4627-B293-9C4D1A107666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F31B5-7222-4553-BFFF-501C1F5E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45D7-70DD-871D-0604-9AE83A73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C402-C105-433E-A878-1A20455C7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3BF3F-5C1C-5575-C3EB-16B4D30D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3298DF-92FC-F81F-473A-6F374AE0E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2B393A-0B4D-86DA-6394-2F4697789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EF3BC-5337-0EEE-05B9-3A770878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9E19-83B8-4627-B293-9C4D1A107666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888F1-FA91-A7E6-3AB8-F1FD5AD4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259C7-11F3-9667-AFA7-8F0B93F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C402-C105-433E-A878-1A20455C7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27000">
              <a:schemeClr val="accent6">
                <a:lumMod val="60000"/>
                <a:lumOff val="40000"/>
              </a:schemeClr>
            </a:gs>
            <a:gs pos="65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FC8DA4-A094-E591-D024-892C9293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9E7F6-0B79-DA61-B191-43218E97C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B13E9-CF63-367A-B3DF-B611BC02A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A9E19-83B8-4627-B293-9C4D1A107666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2317C-C8CE-2451-BF0A-C291B842C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F87CF-0A49-9227-643E-FB0A7D20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BC402-C105-433E-A878-1A20455C7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7F8F2-8AD4-3A82-8063-69FDF66F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1FC0B-448C-C110-7415-2D7A9CAD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바로인턴</a:t>
            </a:r>
            <a:r>
              <a:rPr lang="ko-KR" altLang="en-US" dirty="0">
                <a:solidFill>
                  <a:schemeClr val="bg1"/>
                </a:solidFill>
              </a:rPr>
              <a:t> 게임 기획 과제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전투 기획서</a:t>
            </a:r>
          </a:p>
        </p:txBody>
      </p:sp>
      <p:pic>
        <p:nvPicPr>
          <p:cNvPr id="4" name="Picture 4" descr="잎 - 무료 자연개 아이콘">
            <a:extLst>
              <a:ext uri="{FF2B5EF4-FFF2-40B4-BE49-F238E27FC236}">
                <a16:creationId xmlns:a16="http://schemas.microsoft.com/office/drawing/2014/main" id="{DB71065B-F2F6-317E-4128-5DDD74E3D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4B74E4-729D-BF7E-2939-97BE009A25F8}"/>
              </a:ext>
            </a:extLst>
          </p:cNvPr>
          <p:cNvSpPr txBox="1"/>
          <p:nvPr/>
        </p:nvSpPr>
        <p:spPr>
          <a:xfrm>
            <a:off x="9187069" y="6400800"/>
            <a:ext cx="2961861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2025_05_15 </a:t>
            </a:r>
            <a:r>
              <a:rPr lang="ko-KR" altLang="en-US" dirty="0" err="1">
                <a:solidFill>
                  <a:schemeClr val="bg1"/>
                </a:solidFill>
              </a:rPr>
              <a:t>최빈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0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E0FAC-D05B-CA2A-5E1A-2B0759B9A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483EC66-9F1D-E00E-5806-644BCA3816B4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EA427D-D014-04E1-DFDB-8BADCA8D07AF}"/>
              </a:ext>
            </a:extLst>
          </p:cNvPr>
          <p:cNvSpPr/>
          <p:nvPr/>
        </p:nvSpPr>
        <p:spPr>
          <a:xfrm>
            <a:off x="2054086" y="625150"/>
            <a:ext cx="8083825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그러나 만일 </a:t>
            </a:r>
            <a:r>
              <a:rPr lang="en-US" altLang="ko-KR" dirty="0"/>
              <a:t>NPC</a:t>
            </a:r>
            <a:r>
              <a:rPr lang="ko-KR" altLang="en-US" dirty="0"/>
              <a:t>가 플레이어에게 공격을 받게 되면</a:t>
            </a:r>
            <a:endParaRPr lang="en-US" altLang="ko-KR" dirty="0"/>
          </a:p>
          <a:p>
            <a:pPr algn="ctr"/>
            <a:r>
              <a:rPr lang="ko-KR" altLang="en-US" dirty="0"/>
              <a:t>플레이어는 즉각 </a:t>
            </a:r>
            <a:r>
              <a:rPr lang="ko-KR" altLang="en-US" dirty="0" err="1"/>
              <a:t>카오틱</a:t>
            </a:r>
            <a:r>
              <a:rPr lang="ko-KR" altLang="en-US" dirty="0"/>
              <a:t> 성향을 </a:t>
            </a:r>
            <a:r>
              <a:rPr lang="ko-KR" altLang="en-US" dirty="0" err="1"/>
              <a:t>적용받게</a:t>
            </a:r>
            <a:r>
              <a:rPr lang="ko-KR" altLang="en-US" dirty="0"/>
              <a:t> 되며</a:t>
            </a:r>
            <a:endParaRPr lang="en-US" altLang="ko-KR" dirty="0"/>
          </a:p>
          <a:p>
            <a:pPr algn="ctr"/>
            <a:r>
              <a:rPr lang="ko-KR" altLang="en-US" dirty="0"/>
              <a:t>일정 시간동안 </a:t>
            </a:r>
            <a:r>
              <a:rPr lang="en-US" altLang="ko-KR" dirty="0"/>
              <a:t>NPC</a:t>
            </a:r>
            <a:r>
              <a:rPr lang="ko-KR" altLang="en-US" dirty="0"/>
              <a:t>와 상호작용이 불가능해 지고 적대 상태로 돌입합니다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C015D2-7A96-DC24-ADC9-37BBFA2EAE96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77252-04CC-5105-A716-923469341556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 </a:t>
            </a:r>
            <a:r>
              <a:rPr lang="ko-KR" altLang="en-US" sz="2400" u="sng" dirty="0">
                <a:solidFill>
                  <a:schemeClr val="bg1"/>
                </a:solidFill>
              </a:rPr>
              <a:t>피아식별 설명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BC1012-C879-97BB-D803-8C2E694DFBFE}"/>
              </a:ext>
            </a:extLst>
          </p:cNvPr>
          <p:cNvSpPr/>
          <p:nvPr/>
        </p:nvSpPr>
        <p:spPr>
          <a:xfrm>
            <a:off x="5132842" y="4222908"/>
            <a:ext cx="819469" cy="819469"/>
          </a:xfrm>
          <a:prstGeom prst="ellipse">
            <a:avLst/>
          </a:prstGeom>
          <a:solidFill>
            <a:srgbClr val="C04F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B3253C51-E5A8-76C8-A70F-50D9C94515E1}"/>
              </a:ext>
            </a:extLst>
          </p:cNvPr>
          <p:cNvSpPr/>
          <p:nvPr/>
        </p:nvSpPr>
        <p:spPr>
          <a:xfrm>
            <a:off x="6666159" y="2372825"/>
            <a:ext cx="4278066" cy="561586"/>
          </a:xfrm>
          <a:prstGeom prst="wedgeRoundRectCallout">
            <a:avLst>
              <a:gd name="adj1" fmla="val -42058"/>
              <a:gd name="adj2" fmla="val 2529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플레이어가 </a:t>
            </a:r>
            <a:r>
              <a:rPr lang="en-US" altLang="ko-KR" dirty="0"/>
              <a:t>NPC </a:t>
            </a:r>
            <a:r>
              <a:rPr lang="ko-KR" altLang="en-US" dirty="0" err="1"/>
              <a:t>공격시</a:t>
            </a:r>
            <a:endParaRPr lang="en-US" altLang="ko-KR" dirty="0"/>
          </a:p>
          <a:p>
            <a:pPr algn="ctr"/>
            <a:r>
              <a:rPr lang="ko-KR" altLang="en-US" dirty="0"/>
              <a:t>즉시 플레이어 에게 </a:t>
            </a:r>
            <a:r>
              <a:rPr lang="ko-KR" altLang="en-US" dirty="0" err="1"/>
              <a:t>카오틱</a:t>
            </a:r>
            <a:r>
              <a:rPr lang="ko-KR" altLang="en-US" dirty="0"/>
              <a:t> 성향 추가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FF13DA4-E6F6-79A5-3C73-24CCE68A471E}"/>
              </a:ext>
            </a:extLst>
          </p:cNvPr>
          <p:cNvSpPr/>
          <p:nvPr/>
        </p:nvSpPr>
        <p:spPr>
          <a:xfrm>
            <a:off x="6239690" y="4119122"/>
            <a:ext cx="1027042" cy="1027042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플레이어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폭발: 8pt 3">
            <a:extLst>
              <a:ext uri="{FF2B5EF4-FFF2-40B4-BE49-F238E27FC236}">
                <a16:creationId xmlns:a16="http://schemas.microsoft.com/office/drawing/2014/main" id="{3963AA91-06A2-8296-B4CA-1A4684602B83}"/>
              </a:ext>
            </a:extLst>
          </p:cNvPr>
          <p:cNvSpPr/>
          <p:nvPr/>
        </p:nvSpPr>
        <p:spPr>
          <a:xfrm>
            <a:off x="5772976" y="4350178"/>
            <a:ext cx="646044" cy="626166"/>
          </a:xfrm>
          <a:prstGeom prst="irregularSeal1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0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2477C-31A7-0854-1D76-1A66DFFAF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FE144E-12B0-8EDF-083F-8D0297D64426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330AA6-ACAB-9159-BA2A-FE4498186C75}"/>
              </a:ext>
            </a:extLst>
          </p:cNvPr>
          <p:cNvSpPr/>
          <p:nvPr/>
        </p:nvSpPr>
        <p:spPr>
          <a:xfrm>
            <a:off x="2054086" y="625150"/>
            <a:ext cx="8083825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카오틱</a:t>
            </a:r>
            <a:r>
              <a:rPr lang="ko-KR" altLang="en-US" dirty="0"/>
              <a:t> 성향이 추가된 플레이어 에게는 </a:t>
            </a:r>
            <a:r>
              <a:rPr lang="en-US" altLang="ko-KR" dirty="0"/>
              <a:t>NPC</a:t>
            </a:r>
            <a:r>
              <a:rPr lang="ko-KR" altLang="en-US" dirty="0"/>
              <a:t>와 몬스터 모두 </a:t>
            </a:r>
            <a:r>
              <a:rPr lang="ko-KR" altLang="en-US" dirty="0" err="1"/>
              <a:t>선공격</a:t>
            </a:r>
            <a:r>
              <a:rPr lang="ko-KR" altLang="en-US" dirty="0"/>
              <a:t> 상태로 </a:t>
            </a:r>
            <a:endParaRPr lang="en-US" altLang="ko-KR" dirty="0"/>
          </a:p>
          <a:p>
            <a:pPr algn="ctr"/>
            <a:r>
              <a:rPr lang="ko-KR" altLang="en-US" dirty="0"/>
              <a:t>돌입하며 일정 시간이 지나 </a:t>
            </a:r>
            <a:r>
              <a:rPr lang="ko-KR" altLang="en-US" dirty="0" err="1"/>
              <a:t>카오틱</a:t>
            </a:r>
            <a:r>
              <a:rPr lang="ko-KR" altLang="en-US" dirty="0"/>
              <a:t> 성향이 사라질 때까지 유효합니다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EE03F9-1632-F6C3-610C-9335E28B59B5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075E4-1423-0BB9-B142-3F5FE5C70FB5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 </a:t>
            </a:r>
            <a:r>
              <a:rPr lang="ko-KR" altLang="en-US" sz="2400" u="sng" dirty="0">
                <a:solidFill>
                  <a:schemeClr val="bg1"/>
                </a:solidFill>
              </a:rPr>
              <a:t>피아식별 설명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57F69DF-C6D7-137D-1C82-6044B4D62CF9}"/>
              </a:ext>
            </a:extLst>
          </p:cNvPr>
          <p:cNvSpPr/>
          <p:nvPr/>
        </p:nvSpPr>
        <p:spPr>
          <a:xfrm>
            <a:off x="7072535" y="4092182"/>
            <a:ext cx="819469" cy="819469"/>
          </a:xfrm>
          <a:prstGeom prst="ellipse">
            <a:avLst/>
          </a:prstGeom>
          <a:solidFill>
            <a:srgbClr val="C04F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A8700856-6F98-E3CB-F7D6-36808E905338}"/>
              </a:ext>
            </a:extLst>
          </p:cNvPr>
          <p:cNvSpPr/>
          <p:nvPr/>
        </p:nvSpPr>
        <p:spPr>
          <a:xfrm>
            <a:off x="7337207" y="2048975"/>
            <a:ext cx="4278066" cy="561586"/>
          </a:xfrm>
          <a:prstGeom prst="wedgeRoundRectCallout">
            <a:avLst>
              <a:gd name="adj1" fmla="val -65658"/>
              <a:gd name="adj2" fmla="val 22919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카오틱</a:t>
            </a:r>
            <a:r>
              <a:rPr lang="ko-KR" altLang="en-US" dirty="0"/>
              <a:t> 성향이 사라지기 전까지는</a:t>
            </a:r>
            <a:endParaRPr lang="en-US" altLang="ko-KR" dirty="0"/>
          </a:p>
          <a:p>
            <a:pPr algn="ctr"/>
            <a:r>
              <a:rPr lang="ko-KR" altLang="en-US" dirty="0"/>
              <a:t>모든 </a:t>
            </a:r>
            <a:r>
              <a:rPr lang="en-US" altLang="ko-KR" dirty="0"/>
              <a:t>NPC</a:t>
            </a:r>
            <a:r>
              <a:rPr lang="ko-KR" altLang="en-US" dirty="0"/>
              <a:t>와 몬스터에게 선공격을 받음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44E6B6-4DCD-9F89-1F7E-8BCEF9913F24}"/>
              </a:ext>
            </a:extLst>
          </p:cNvPr>
          <p:cNvSpPr/>
          <p:nvPr/>
        </p:nvSpPr>
        <p:spPr>
          <a:xfrm>
            <a:off x="5692762" y="4092182"/>
            <a:ext cx="1027042" cy="1027042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플레이어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72EBD9-CA6C-F8B7-7E09-2E430C20A739}"/>
              </a:ext>
            </a:extLst>
          </p:cNvPr>
          <p:cNvSpPr/>
          <p:nvPr/>
        </p:nvSpPr>
        <p:spPr>
          <a:xfrm>
            <a:off x="6851970" y="5164456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A9D464E-60B7-CDA9-E24D-08368870E13F}"/>
              </a:ext>
            </a:extLst>
          </p:cNvPr>
          <p:cNvSpPr/>
          <p:nvPr/>
        </p:nvSpPr>
        <p:spPr>
          <a:xfrm>
            <a:off x="5133511" y="5214054"/>
            <a:ext cx="819469" cy="819469"/>
          </a:xfrm>
          <a:prstGeom prst="ellipse">
            <a:avLst/>
          </a:prstGeom>
          <a:solidFill>
            <a:srgbClr val="C04F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1B11C57-AF05-22F9-5B6E-986AE177B421}"/>
              </a:ext>
            </a:extLst>
          </p:cNvPr>
          <p:cNvSpPr/>
          <p:nvPr/>
        </p:nvSpPr>
        <p:spPr>
          <a:xfrm>
            <a:off x="4530904" y="4195968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F3ABE-4F22-E312-7F24-D6DDC9D0287C}"/>
              </a:ext>
            </a:extLst>
          </p:cNvPr>
          <p:cNvSpPr txBox="1"/>
          <p:nvPr/>
        </p:nvSpPr>
        <p:spPr>
          <a:xfrm>
            <a:off x="5325067" y="3643130"/>
            <a:ext cx="176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Chaotic 10:45</a:t>
            </a:r>
            <a:endParaRPr lang="ko-KR" altLang="en-US" dirty="0"/>
          </a:p>
        </p:txBody>
      </p:sp>
      <p:sp>
        <p:nvSpPr>
          <p:cNvPr id="11" name="폭발: 8pt 10">
            <a:extLst>
              <a:ext uri="{FF2B5EF4-FFF2-40B4-BE49-F238E27FC236}">
                <a16:creationId xmlns:a16="http://schemas.microsoft.com/office/drawing/2014/main" id="{2C31389C-2A33-681F-B512-CAB7E5ECB592}"/>
              </a:ext>
            </a:extLst>
          </p:cNvPr>
          <p:cNvSpPr/>
          <p:nvPr/>
        </p:nvSpPr>
        <p:spPr>
          <a:xfrm>
            <a:off x="6615660" y="4202591"/>
            <a:ext cx="646044" cy="626166"/>
          </a:xfrm>
          <a:prstGeom prst="irregularSeal1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폭발: 8pt 14">
            <a:extLst>
              <a:ext uri="{FF2B5EF4-FFF2-40B4-BE49-F238E27FC236}">
                <a16:creationId xmlns:a16="http://schemas.microsoft.com/office/drawing/2014/main" id="{3B439F73-5A60-AB8E-75B4-CB30C49C3D0B}"/>
              </a:ext>
            </a:extLst>
          </p:cNvPr>
          <p:cNvSpPr/>
          <p:nvPr/>
        </p:nvSpPr>
        <p:spPr>
          <a:xfrm>
            <a:off x="5524469" y="4948024"/>
            <a:ext cx="646044" cy="626166"/>
          </a:xfrm>
          <a:prstGeom prst="irregularSeal1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폭발: 8pt 15">
            <a:extLst>
              <a:ext uri="{FF2B5EF4-FFF2-40B4-BE49-F238E27FC236}">
                <a16:creationId xmlns:a16="http://schemas.microsoft.com/office/drawing/2014/main" id="{E45BFF81-14AA-22DB-E7B7-295DB1655CF8}"/>
              </a:ext>
            </a:extLst>
          </p:cNvPr>
          <p:cNvSpPr/>
          <p:nvPr/>
        </p:nvSpPr>
        <p:spPr>
          <a:xfrm>
            <a:off x="6420998" y="4911651"/>
            <a:ext cx="646044" cy="626166"/>
          </a:xfrm>
          <a:prstGeom prst="irregularSeal1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폭발: 8pt 16">
            <a:extLst>
              <a:ext uri="{FF2B5EF4-FFF2-40B4-BE49-F238E27FC236}">
                <a16:creationId xmlns:a16="http://schemas.microsoft.com/office/drawing/2014/main" id="{8D2A7A18-1802-1DEF-07C3-390237A84560}"/>
              </a:ext>
            </a:extLst>
          </p:cNvPr>
          <p:cNvSpPr/>
          <p:nvPr/>
        </p:nvSpPr>
        <p:spPr>
          <a:xfrm>
            <a:off x="5144654" y="4389271"/>
            <a:ext cx="646044" cy="626166"/>
          </a:xfrm>
          <a:prstGeom prst="irregularSeal1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0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25E8-B4F9-67F4-16FF-85252044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E9D8EFB1-06DA-B771-178A-AF5840B67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B772B1-BD8A-21E0-4B36-1B4DC8D0D444}"/>
              </a:ext>
            </a:extLst>
          </p:cNvPr>
          <p:cNvSpPr txBox="1"/>
          <p:nvPr/>
        </p:nvSpPr>
        <p:spPr>
          <a:xfrm>
            <a:off x="2059885" y="1198799"/>
            <a:ext cx="807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끝까지 </a:t>
            </a:r>
            <a:r>
              <a:rPr lang="ko-KR" altLang="en-US" sz="4000" dirty="0" err="1">
                <a:solidFill>
                  <a:schemeClr val="bg1"/>
                </a:solidFill>
              </a:rPr>
              <a:t>읽어주셔서</a:t>
            </a:r>
            <a:r>
              <a:rPr lang="ko-KR" altLang="en-US" sz="4000" dirty="0">
                <a:solidFill>
                  <a:schemeClr val="bg1"/>
                </a:solidFill>
              </a:rPr>
              <a:t>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7154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442E-1A2D-648E-E702-CD506CC1D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09DDCCE7-3000-2123-5197-362583BE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00B53-9C11-ECEF-ED24-4770A85C5370}"/>
              </a:ext>
            </a:extLst>
          </p:cNvPr>
          <p:cNvSpPr txBox="1"/>
          <p:nvPr/>
        </p:nvSpPr>
        <p:spPr>
          <a:xfrm>
            <a:off x="2559326" y="1178920"/>
            <a:ext cx="707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ko-KR" altLang="en-US" sz="4000" dirty="0">
                <a:solidFill>
                  <a:schemeClr val="bg1"/>
                </a:solidFill>
              </a:rPr>
              <a:t>피아식별 설명</a:t>
            </a:r>
          </a:p>
        </p:txBody>
      </p:sp>
    </p:spTree>
    <p:extLst>
      <p:ext uri="{BB962C8B-B14F-4D97-AF65-F5344CB8AC3E}">
        <p14:creationId xmlns:p14="http://schemas.microsoft.com/office/powerpoint/2010/main" val="289210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DCC8E-731B-C3FF-9AF1-4CA87215D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75B24E5-7597-DCB2-B871-2BC88F93AC30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0D79E7-63F0-CD0C-A73A-22402F3CD430}"/>
              </a:ext>
            </a:extLst>
          </p:cNvPr>
          <p:cNvSpPr/>
          <p:nvPr/>
        </p:nvSpPr>
        <p:spPr>
          <a:xfrm>
            <a:off x="2739058" y="625150"/>
            <a:ext cx="6713883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먼저 </a:t>
            </a:r>
            <a:r>
              <a:rPr lang="ko-KR" altLang="en-US" dirty="0" err="1"/>
              <a:t>몬스터들의</a:t>
            </a:r>
            <a:r>
              <a:rPr lang="ko-KR" altLang="en-US" dirty="0"/>
              <a:t> 피아식별 방식을 정리해 보겠습니다</a:t>
            </a:r>
            <a:endParaRPr lang="en-US" altLang="ko-KR" dirty="0"/>
          </a:p>
          <a:p>
            <a:pPr algn="ctr"/>
            <a:r>
              <a:rPr lang="ko-KR" altLang="en-US" dirty="0" err="1"/>
              <a:t>몬스터들은</a:t>
            </a:r>
            <a:r>
              <a:rPr lang="ko-KR" altLang="en-US" dirty="0"/>
              <a:t> 기본적으로 </a:t>
            </a:r>
            <a:r>
              <a:rPr lang="ko-KR" altLang="en-US" dirty="0" err="1"/>
              <a:t>비선공</a:t>
            </a:r>
            <a:r>
              <a:rPr lang="ko-KR" altLang="en-US" dirty="0"/>
              <a:t> 상태이며</a:t>
            </a:r>
            <a:endParaRPr lang="en-US" altLang="ko-KR" dirty="0"/>
          </a:p>
          <a:p>
            <a:pPr algn="ctr"/>
            <a:r>
              <a:rPr lang="ko-KR" altLang="en-US" dirty="0"/>
              <a:t>일정거리의 식별범위를 가지고 있습니다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351F4E-AC26-78E3-19E9-D06B1BAA039F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5DFE51-9FFB-6089-8BA8-35E2271A2371}"/>
              </a:ext>
            </a:extLst>
          </p:cNvPr>
          <p:cNvSpPr/>
          <p:nvPr/>
        </p:nvSpPr>
        <p:spPr>
          <a:xfrm>
            <a:off x="5834269" y="3682448"/>
            <a:ext cx="2295939" cy="2295939"/>
          </a:xfrm>
          <a:prstGeom prst="ellipse">
            <a:avLst/>
          </a:prstGeom>
          <a:solidFill>
            <a:srgbClr val="FF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4FBE2D7-6F92-6100-CE72-715823A3AE62}"/>
              </a:ext>
            </a:extLst>
          </p:cNvPr>
          <p:cNvCxnSpPr>
            <a:cxnSpLocks/>
          </p:cNvCxnSpPr>
          <p:nvPr/>
        </p:nvCxnSpPr>
        <p:spPr>
          <a:xfrm flipH="1">
            <a:off x="5834269" y="3597966"/>
            <a:ext cx="229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296FE73-BF07-3AE2-7E1B-04F8A9715F4A}"/>
              </a:ext>
            </a:extLst>
          </p:cNvPr>
          <p:cNvCxnSpPr>
            <a:cxnSpLocks/>
          </p:cNvCxnSpPr>
          <p:nvPr/>
        </p:nvCxnSpPr>
        <p:spPr>
          <a:xfrm flipH="1">
            <a:off x="6572503" y="4418451"/>
            <a:ext cx="8194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EB615A0F-7863-4E15-A33D-6A4CA94FF979}"/>
              </a:ext>
            </a:extLst>
          </p:cNvPr>
          <p:cNvSpPr/>
          <p:nvPr/>
        </p:nvSpPr>
        <p:spPr>
          <a:xfrm>
            <a:off x="6572503" y="4420682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24784C-B162-7CD8-35F7-C0C34CD9375B}"/>
              </a:ext>
            </a:extLst>
          </p:cNvPr>
          <p:cNvSpPr txBox="1"/>
          <p:nvPr/>
        </p:nvSpPr>
        <p:spPr>
          <a:xfrm>
            <a:off x="6687664" y="4039464"/>
            <a:ext cx="58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1m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CB786A-B13B-807F-EC83-C869E8D50A38}"/>
              </a:ext>
            </a:extLst>
          </p:cNvPr>
          <p:cNvSpPr txBox="1"/>
          <p:nvPr/>
        </p:nvSpPr>
        <p:spPr>
          <a:xfrm>
            <a:off x="6151634" y="3206018"/>
            <a:ext cx="16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식별 범위 </a:t>
            </a:r>
            <a:r>
              <a:rPr lang="en-US" altLang="ko-KR" dirty="0"/>
              <a:t>4m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739D0-5D40-BD66-6914-DE2EF13ED445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 </a:t>
            </a:r>
            <a:r>
              <a:rPr lang="ko-KR" altLang="en-US" sz="2400" u="sng" dirty="0">
                <a:solidFill>
                  <a:schemeClr val="bg1"/>
                </a:solidFill>
              </a:rPr>
              <a:t>피아식별 설명</a:t>
            </a:r>
          </a:p>
        </p:txBody>
      </p:sp>
    </p:spTree>
    <p:extLst>
      <p:ext uri="{BB962C8B-B14F-4D97-AF65-F5344CB8AC3E}">
        <p14:creationId xmlns:p14="http://schemas.microsoft.com/office/powerpoint/2010/main" val="289371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F0587-DC58-4230-8E89-5871AD13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9E226-8D33-5E80-BBD0-FFE018E26E25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AA1981-1E47-3AA7-A523-795DEDC5F042}"/>
              </a:ext>
            </a:extLst>
          </p:cNvPr>
          <p:cNvSpPr/>
          <p:nvPr/>
        </p:nvSpPr>
        <p:spPr>
          <a:xfrm>
            <a:off x="2739058" y="625150"/>
            <a:ext cx="6713883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몬스터들의</a:t>
            </a:r>
            <a:r>
              <a:rPr lang="ko-KR" altLang="en-US" dirty="0"/>
              <a:t> 식별 범위 안에 다른 물체가 들어오면</a:t>
            </a:r>
            <a:endParaRPr lang="en-US" altLang="ko-KR" dirty="0"/>
          </a:p>
          <a:p>
            <a:pPr algn="ctr"/>
            <a:r>
              <a:rPr lang="ko-KR" altLang="en-US" dirty="0"/>
              <a:t>해당 물체가 플레이어</a:t>
            </a:r>
            <a:r>
              <a:rPr lang="en-US" altLang="ko-KR" dirty="0"/>
              <a:t>,NPC,</a:t>
            </a:r>
            <a:r>
              <a:rPr lang="ko-KR" altLang="en-US" dirty="0"/>
              <a:t>몬스터의 </a:t>
            </a:r>
            <a:r>
              <a:rPr lang="en-US" altLang="ko-KR" dirty="0"/>
              <a:t>ID</a:t>
            </a:r>
            <a:r>
              <a:rPr lang="ko-KR" altLang="en-US" dirty="0"/>
              <a:t>를 가지고 있는지</a:t>
            </a:r>
            <a:endParaRPr lang="en-US" altLang="ko-KR" dirty="0"/>
          </a:p>
          <a:p>
            <a:pPr algn="ctr"/>
            <a:r>
              <a:rPr lang="ko-KR" altLang="en-US" dirty="0"/>
              <a:t>판독합니다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D77D67-9820-0D63-C03E-FBF25DFB44A8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2B0571E-5104-B4AA-2793-9EBA8751C73C}"/>
              </a:ext>
            </a:extLst>
          </p:cNvPr>
          <p:cNvSpPr/>
          <p:nvPr/>
        </p:nvSpPr>
        <p:spPr>
          <a:xfrm>
            <a:off x="5834269" y="2877379"/>
            <a:ext cx="2295939" cy="2295939"/>
          </a:xfrm>
          <a:prstGeom prst="ellipse">
            <a:avLst/>
          </a:prstGeom>
          <a:solidFill>
            <a:srgbClr val="FF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DCC0FFC-CB16-0BF3-332A-F2BBB6F3EC3E}"/>
              </a:ext>
            </a:extLst>
          </p:cNvPr>
          <p:cNvSpPr/>
          <p:nvPr/>
        </p:nvSpPr>
        <p:spPr>
          <a:xfrm>
            <a:off x="6572503" y="3615613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5C11307-7665-52E3-4A94-975ECDB4D09C}"/>
              </a:ext>
            </a:extLst>
          </p:cNvPr>
          <p:cNvSpPr/>
          <p:nvPr/>
        </p:nvSpPr>
        <p:spPr>
          <a:xfrm>
            <a:off x="5056419" y="3615613"/>
            <a:ext cx="819469" cy="8194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???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CCD0A7F8-D5F5-43CD-FE04-6A01E1F5DC4B}"/>
              </a:ext>
            </a:extLst>
          </p:cNvPr>
          <p:cNvSpPr/>
          <p:nvPr/>
        </p:nvSpPr>
        <p:spPr>
          <a:xfrm>
            <a:off x="4756737" y="5003884"/>
            <a:ext cx="1274621" cy="657747"/>
          </a:xfrm>
          <a:prstGeom prst="wedgeRoundRectCallout">
            <a:avLst>
              <a:gd name="adj1" fmla="val 14029"/>
              <a:gd name="adj2" fmla="val -13510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</a:t>
            </a:r>
            <a:r>
              <a:rPr lang="ko-KR" altLang="en-US" dirty="0"/>
              <a:t>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C2150-40F8-9A61-2F89-73CF30AA3E51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 </a:t>
            </a:r>
            <a:r>
              <a:rPr lang="ko-KR" altLang="en-US" sz="2400" u="sng" dirty="0">
                <a:solidFill>
                  <a:schemeClr val="bg1"/>
                </a:solidFill>
              </a:rPr>
              <a:t>피아식별 설명</a:t>
            </a:r>
          </a:p>
        </p:txBody>
      </p:sp>
    </p:spTree>
    <p:extLst>
      <p:ext uri="{BB962C8B-B14F-4D97-AF65-F5344CB8AC3E}">
        <p14:creationId xmlns:p14="http://schemas.microsoft.com/office/powerpoint/2010/main" val="36176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8BD90-FBE8-8159-3455-BE71518DE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878351D-9BFF-67B4-6971-E0039D5D6963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2FBDA9-9B43-9BF9-6B37-A31A789CFD44}"/>
              </a:ext>
            </a:extLst>
          </p:cNvPr>
          <p:cNvSpPr/>
          <p:nvPr/>
        </p:nvSpPr>
        <p:spPr>
          <a:xfrm>
            <a:off x="2739058" y="625150"/>
            <a:ext cx="6713883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만일 몬스터가 식별한 물체가 다른 몬스터</a:t>
            </a:r>
            <a:r>
              <a:rPr lang="en-US" altLang="ko-KR" dirty="0"/>
              <a:t>, NPC</a:t>
            </a:r>
            <a:r>
              <a:rPr lang="ko-KR" altLang="en-US" dirty="0"/>
              <a:t>일 경우에는</a:t>
            </a:r>
            <a:endParaRPr lang="en-US" altLang="ko-KR" dirty="0"/>
          </a:p>
          <a:p>
            <a:pPr algn="ctr"/>
            <a:r>
              <a:rPr lang="ko-KR" altLang="en-US" dirty="0"/>
              <a:t>비선공을 유지하며 평화상태를 유지합니다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8D64A7-D385-8C9C-DF74-A91AA95A6DE4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3CC23D-F291-8E67-7E6C-935B7A643EDC}"/>
              </a:ext>
            </a:extLst>
          </p:cNvPr>
          <p:cNvSpPr/>
          <p:nvPr/>
        </p:nvSpPr>
        <p:spPr>
          <a:xfrm>
            <a:off x="5834269" y="2877379"/>
            <a:ext cx="2295939" cy="2295939"/>
          </a:xfrm>
          <a:prstGeom prst="ellipse">
            <a:avLst/>
          </a:prstGeom>
          <a:solidFill>
            <a:srgbClr val="FF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F3BB909-2EF6-CFF5-A3CD-098B2A279F01}"/>
              </a:ext>
            </a:extLst>
          </p:cNvPr>
          <p:cNvSpPr/>
          <p:nvPr/>
        </p:nvSpPr>
        <p:spPr>
          <a:xfrm>
            <a:off x="6572503" y="3615613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08E750A-F67F-7EDD-28CE-FCEA09D5027E}"/>
              </a:ext>
            </a:extLst>
          </p:cNvPr>
          <p:cNvSpPr/>
          <p:nvPr/>
        </p:nvSpPr>
        <p:spPr>
          <a:xfrm>
            <a:off x="5834269" y="4706735"/>
            <a:ext cx="819469" cy="819469"/>
          </a:xfrm>
          <a:prstGeom prst="ellipse">
            <a:avLst/>
          </a:prstGeom>
          <a:solidFill>
            <a:srgbClr val="C04F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C90627D-27EE-A94B-3959-6E57122D6C14}"/>
              </a:ext>
            </a:extLst>
          </p:cNvPr>
          <p:cNvSpPr/>
          <p:nvPr/>
        </p:nvSpPr>
        <p:spPr>
          <a:xfrm>
            <a:off x="5383917" y="2852531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53849C52-590D-F460-7FCC-727DC3000053}"/>
              </a:ext>
            </a:extLst>
          </p:cNvPr>
          <p:cNvSpPr/>
          <p:nvPr/>
        </p:nvSpPr>
        <p:spPr>
          <a:xfrm>
            <a:off x="3738740" y="3975235"/>
            <a:ext cx="1978360" cy="428264"/>
          </a:xfrm>
          <a:prstGeom prst="wedgeRoundRectCallout">
            <a:avLst>
              <a:gd name="adj1" fmla="val 93023"/>
              <a:gd name="adj2" fmla="val -2781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비선공</a:t>
            </a:r>
            <a:r>
              <a:rPr lang="en-US" altLang="ko-KR" dirty="0"/>
              <a:t>,</a:t>
            </a:r>
            <a:r>
              <a:rPr lang="ko-KR" altLang="en-US" dirty="0"/>
              <a:t>평화 유지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818D4-8F22-C341-6225-8A29B5C9F121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 </a:t>
            </a:r>
            <a:r>
              <a:rPr lang="ko-KR" altLang="en-US" sz="2400" u="sng" dirty="0">
                <a:solidFill>
                  <a:schemeClr val="bg1"/>
                </a:solidFill>
              </a:rPr>
              <a:t>피아식별 설명</a:t>
            </a:r>
          </a:p>
        </p:txBody>
      </p:sp>
    </p:spTree>
    <p:extLst>
      <p:ext uri="{BB962C8B-B14F-4D97-AF65-F5344CB8AC3E}">
        <p14:creationId xmlns:p14="http://schemas.microsoft.com/office/powerpoint/2010/main" val="316406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7D725-0B4A-DBB8-6DED-0AD80A460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510B4EE-B00A-66E6-E11D-A8F565537F29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F109C8-EE69-2634-6389-89466BE1400D}"/>
              </a:ext>
            </a:extLst>
          </p:cNvPr>
          <p:cNvSpPr/>
          <p:nvPr/>
        </p:nvSpPr>
        <p:spPr>
          <a:xfrm>
            <a:off x="2517498" y="625150"/>
            <a:ext cx="7157002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만일 </a:t>
            </a:r>
            <a:r>
              <a:rPr lang="en-US" altLang="ko-KR" dirty="0"/>
              <a:t>ID</a:t>
            </a:r>
            <a:r>
              <a:rPr lang="ko-KR" altLang="en-US" dirty="0"/>
              <a:t>가 플레이어의 </a:t>
            </a:r>
            <a:r>
              <a:rPr lang="en-US" altLang="ko-KR" dirty="0"/>
              <a:t>ID</a:t>
            </a:r>
            <a:r>
              <a:rPr lang="ko-KR" altLang="en-US" dirty="0"/>
              <a:t>로 확인될 경우 즉시 적대상태로 변화하며</a:t>
            </a:r>
            <a:endParaRPr lang="en-US" altLang="ko-KR" dirty="0"/>
          </a:p>
          <a:p>
            <a:pPr algn="ctr"/>
            <a:r>
              <a:rPr lang="ko-KR" altLang="en-US" dirty="0"/>
              <a:t>식별 범위를 확대시키고 식별범위 내에서 플레이어를 선공하며</a:t>
            </a:r>
            <a:endParaRPr lang="en-US" altLang="ko-KR" dirty="0"/>
          </a:p>
          <a:p>
            <a:pPr algn="ctr"/>
            <a:r>
              <a:rPr lang="ko-KR" altLang="en-US" dirty="0"/>
              <a:t>전투를 벌이게 됩니다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FD9D32-09C1-26BB-AB56-6E57B7C9CFB9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0425ED2-1A2B-54FA-4DF4-D8C7348EE02C}"/>
              </a:ext>
            </a:extLst>
          </p:cNvPr>
          <p:cNvSpPr/>
          <p:nvPr/>
        </p:nvSpPr>
        <p:spPr>
          <a:xfrm>
            <a:off x="4760844" y="2384198"/>
            <a:ext cx="3588025" cy="3588025"/>
          </a:xfrm>
          <a:prstGeom prst="ellipse">
            <a:avLst/>
          </a:prstGeom>
          <a:solidFill>
            <a:srgbClr val="FF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88B256-E0C2-F566-011C-5E89890D460C}"/>
              </a:ext>
            </a:extLst>
          </p:cNvPr>
          <p:cNvSpPr/>
          <p:nvPr/>
        </p:nvSpPr>
        <p:spPr>
          <a:xfrm>
            <a:off x="6145121" y="3768475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392416-07EA-A010-6C68-8DC165E9BC23}"/>
              </a:ext>
            </a:extLst>
          </p:cNvPr>
          <p:cNvSpPr/>
          <p:nvPr/>
        </p:nvSpPr>
        <p:spPr>
          <a:xfrm>
            <a:off x="5114926" y="4760922"/>
            <a:ext cx="981074" cy="981074"/>
          </a:xfrm>
          <a:prstGeom prst="ellipse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BB83E983-AD39-DC05-6624-9F2F7E9BFA3A}"/>
              </a:ext>
            </a:extLst>
          </p:cNvPr>
          <p:cNvSpPr/>
          <p:nvPr/>
        </p:nvSpPr>
        <p:spPr>
          <a:xfrm>
            <a:off x="3433779" y="3429000"/>
            <a:ext cx="1978360" cy="428264"/>
          </a:xfrm>
          <a:prstGeom prst="wedgeRoundRectCallout">
            <a:avLst>
              <a:gd name="adj1" fmla="val 86994"/>
              <a:gd name="adj2" fmla="val 7661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선공</a:t>
            </a:r>
            <a:r>
              <a:rPr lang="en-US" altLang="ko-KR" dirty="0"/>
              <a:t>,</a:t>
            </a:r>
            <a:r>
              <a:rPr lang="ko-KR" altLang="en-US" dirty="0"/>
              <a:t>적대적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134A7372-78FA-28AF-142B-D73BE7EF84DD}"/>
              </a:ext>
            </a:extLst>
          </p:cNvPr>
          <p:cNvSpPr/>
          <p:nvPr/>
        </p:nvSpPr>
        <p:spPr>
          <a:xfrm>
            <a:off x="8246118" y="2295498"/>
            <a:ext cx="1978360" cy="428264"/>
          </a:xfrm>
          <a:prstGeom prst="wedgeRoundRectCallout">
            <a:avLst>
              <a:gd name="adj1" fmla="val -69752"/>
              <a:gd name="adj2" fmla="val 1021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식별범위 확대</a:t>
            </a:r>
            <a:endParaRPr lang="ko-KR" altLang="en-US" dirty="0"/>
          </a:p>
        </p:txBody>
      </p:sp>
      <p:sp>
        <p:nvSpPr>
          <p:cNvPr id="12" name="폭발: 8pt 11">
            <a:extLst>
              <a:ext uri="{FF2B5EF4-FFF2-40B4-BE49-F238E27FC236}">
                <a16:creationId xmlns:a16="http://schemas.microsoft.com/office/drawing/2014/main" id="{03B01F5D-2312-832E-8CDE-87236CC9E410}"/>
              </a:ext>
            </a:extLst>
          </p:cNvPr>
          <p:cNvSpPr/>
          <p:nvPr/>
        </p:nvSpPr>
        <p:spPr>
          <a:xfrm>
            <a:off x="5771607" y="4385425"/>
            <a:ext cx="646044" cy="626166"/>
          </a:xfrm>
          <a:prstGeom prst="irregularSeal1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13191-7AF2-0945-BD22-73271525E7D6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 </a:t>
            </a:r>
            <a:r>
              <a:rPr lang="ko-KR" altLang="en-US" sz="2400" u="sng" dirty="0">
                <a:solidFill>
                  <a:schemeClr val="bg1"/>
                </a:solidFill>
              </a:rPr>
              <a:t>피아식별 설명</a:t>
            </a:r>
          </a:p>
        </p:txBody>
      </p:sp>
    </p:spTree>
    <p:extLst>
      <p:ext uri="{BB962C8B-B14F-4D97-AF65-F5344CB8AC3E}">
        <p14:creationId xmlns:p14="http://schemas.microsoft.com/office/powerpoint/2010/main" val="330702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A9EE1-4CEF-DCAD-BB7C-DD540B717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8D90EB8-4119-02C5-DE89-664DA752F14C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8E366B-4D55-0ACF-E35B-DD14FAF98023}"/>
              </a:ext>
            </a:extLst>
          </p:cNvPr>
          <p:cNvSpPr/>
          <p:nvPr/>
        </p:nvSpPr>
        <p:spPr>
          <a:xfrm>
            <a:off x="2517498" y="625150"/>
            <a:ext cx="7157002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만일 플레이어가 적대적 상태인 몬스터의 식별범위 너머로</a:t>
            </a:r>
            <a:endParaRPr lang="en-US" altLang="ko-KR" dirty="0"/>
          </a:p>
          <a:p>
            <a:pPr algn="ctr"/>
            <a:r>
              <a:rPr lang="ko-KR" altLang="en-US" dirty="0"/>
              <a:t>빠져나가는데 성공하면 몬스터는 다시 식별범위가 줄어들고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비선공</a:t>
            </a:r>
            <a:r>
              <a:rPr lang="ko-KR" altLang="en-US" dirty="0"/>
              <a:t> 상태가 된 이후 랜덤 한 경로로</a:t>
            </a:r>
            <a:r>
              <a:rPr lang="en-US" altLang="ko-KR" dirty="0"/>
              <a:t> </a:t>
            </a:r>
            <a:r>
              <a:rPr lang="ko-KR" altLang="en-US" dirty="0"/>
              <a:t>맵 을 수색하게 됩니다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E1AE7-3042-CDEB-C417-F5CAA05D40E4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122CA21-BFDF-5A9E-FBB2-A4AE85C08227}"/>
              </a:ext>
            </a:extLst>
          </p:cNvPr>
          <p:cNvSpPr/>
          <p:nvPr/>
        </p:nvSpPr>
        <p:spPr>
          <a:xfrm>
            <a:off x="4886669" y="1888435"/>
            <a:ext cx="3588025" cy="3588025"/>
          </a:xfrm>
          <a:prstGeom prst="ellipse">
            <a:avLst/>
          </a:prstGeom>
          <a:solidFill>
            <a:srgbClr val="FF7171">
              <a:alpha val="6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653A507-D143-B7E9-519C-F1D870CAB924}"/>
              </a:ext>
            </a:extLst>
          </p:cNvPr>
          <p:cNvSpPr/>
          <p:nvPr/>
        </p:nvSpPr>
        <p:spPr>
          <a:xfrm>
            <a:off x="1696291" y="2161031"/>
            <a:ext cx="2894641" cy="726438"/>
          </a:xfrm>
          <a:prstGeom prst="wedgeRoundRectCallout">
            <a:avLst>
              <a:gd name="adj1" fmla="val 86994"/>
              <a:gd name="adj2" fmla="val 7661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비선공</a:t>
            </a:r>
            <a:r>
              <a:rPr lang="ko-KR" altLang="en-US" dirty="0"/>
              <a:t> 상태로 복귀</a:t>
            </a:r>
            <a:endParaRPr lang="en-US" altLang="ko-KR" dirty="0"/>
          </a:p>
          <a:p>
            <a:pPr algn="ctr"/>
            <a:r>
              <a:rPr lang="ko-KR" altLang="en-US" dirty="0"/>
              <a:t>랜덤으로 </a:t>
            </a:r>
            <a:r>
              <a:rPr lang="ko-KR" altLang="en-US" dirty="0" err="1"/>
              <a:t>맵을</a:t>
            </a:r>
            <a:r>
              <a:rPr lang="ko-KR" altLang="en-US" dirty="0"/>
              <a:t> 돌아다님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E6751213-04E0-5497-093D-9C90F6534888}"/>
              </a:ext>
            </a:extLst>
          </p:cNvPr>
          <p:cNvSpPr/>
          <p:nvPr/>
        </p:nvSpPr>
        <p:spPr>
          <a:xfrm>
            <a:off x="1669857" y="5268040"/>
            <a:ext cx="1978360" cy="428264"/>
          </a:xfrm>
          <a:prstGeom prst="wedgeRoundRectCallout">
            <a:avLst>
              <a:gd name="adj1" fmla="val 85487"/>
              <a:gd name="adj2" fmla="val 3484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식별범위 탈출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6EBECC8-3C31-AA19-6C01-BBB5B83F521E}"/>
              </a:ext>
            </a:extLst>
          </p:cNvPr>
          <p:cNvSpPr/>
          <p:nvPr/>
        </p:nvSpPr>
        <p:spPr>
          <a:xfrm>
            <a:off x="5532711" y="2534477"/>
            <a:ext cx="2295939" cy="2295939"/>
          </a:xfrm>
          <a:prstGeom prst="ellipse">
            <a:avLst/>
          </a:prstGeom>
          <a:solidFill>
            <a:srgbClr val="FF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8DD71D-70AB-6DDA-9CFA-97748BBC79AD}"/>
              </a:ext>
            </a:extLst>
          </p:cNvPr>
          <p:cNvSpPr/>
          <p:nvPr/>
        </p:nvSpPr>
        <p:spPr>
          <a:xfrm>
            <a:off x="6270945" y="3272711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7207B1B3-2BDF-86C5-CB2F-6C651E821CFC}"/>
              </a:ext>
            </a:extLst>
          </p:cNvPr>
          <p:cNvSpPr/>
          <p:nvPr/>
        </p:nvSpPr>
        <p:spPr>
          <a:xfrm>
            <a:off x="7792620" y="2014905"/>
            <a:ext cx="4222954" cy="519572"/>
          </a:xfrm>
          <a:prstGeom prst="wedgeRoundRectCallout">
            <a:avLst>
              <a:gd name="adj1" fmla="val -37252"/>
              <a:gd name="adj2" fmla="val 13375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식별범위도 다시 이전 크기로 </a:t>
            </a:r>
            <a:r>
              <a:rPr lang="ko-KR" altLang="en-US" dirty="0" err="1"/>
              <a:t>줄어듬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7B6A6-3D16-F84F-C438-89F4577B7AA2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 </a:t>
            </a:r>
            <a:r>
              <a:rPr lang="ko-KR" altLang="en-US" sz="2400" u="sng" dirty="0">
                <a:solidFill>
                  <a:schemeClr val="bg1"/>
                </a:solidFill>
              </a:rPr>
              <a:t>피아식별 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1879BB-6869-1730-B1E8-12ABA343F74B}"/>
              </a:ext>
            </a:extLst>
          </p:cNvPr>
          <p:cNvSpPr/>
          <p:nvPr/>
        </p:nvSpPr>
        <p:spPr>
          <a:xfrm>
            <a:off x="4399795" y="5122379"/>
            <a:ext cx="1027042" cy="1027042"/>
          </a:xfrm>
          <a:prstGeom prst="ellipse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플레이어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3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B9C20-EE86-D857-1009-8B79B3C7C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39A7E34-5763-71D5-D0AF-20323AEF1BF2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A44CD5-237C-D40D-D976-2C6710EA379F}"/>
              </a:ext>
            </a:extLst>
          </p:cNvPr>
          <p:cNvSpPr/>
          <p:nvPr/>
        </p:nvSpPr>
        <p:spPr>
          <a:xfrm>
            <a:off x="2517498" y="625150"/>
            <a:ext cx="7157002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 만이 아니라 </a:t>
            </a:r>
            <a:r>
              <a:rPr lang="en-US" altLang="ko-KR" dirty="0"/>
              <a:t>NPC</a:t>
            </a:r>
            <a:r>
              <a:rPr lang="ko-KR" altLang="en-US" dirty="0"/>
              <a:t>도 식별 범위를 가지고 있는데</a:t>
            </a:r>
            <a:endParaRPr lang="en-US" altLang="ko-KR" dirty="0"/>
          </a:p>
          <a:p>
            <a:pPr algn="ctr"/>
            <a:r>
              <a:rPr lang="en-US" altLang="ko-KR" dirty="0"/>
              <a:t>NPC</a:t>
            </a:r>
            <a:r>
              <a:rPr lang="ko-KR" altLang="en-US" dirty="0"/>
              <a:t>는 기본적으로 플레이어와 우호적인 상태 입니다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A4BB13-3F8B-F373-BEAE-C88E146B1A35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C36D05-F927-CFB3-7E2F-A9382BA57307}"/>
              </a:ext>
            </a:extLst>
          </p:cNvPr>
          <p:cNvSpPr/>
          <p:nvPr/>
        </p:nvSpPr>
        <p:spPr>
          <a:xfrm>
            <a:off x="4052698" y="2105852"/>
            <a:ext cx="2295939" cy="2295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92135-F986-B472-EEB5-EEF200086F52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 </a:t>
            </a:r>
            <a:r>
              <a:rPr lang="ko-KR" altLang="en-US" sz="2400" u="sng" dirty="0">
                <a:solidFill>
                  <a:schemeClr val="bg1"/>
                </a:solidFill>
              </a:rPr>
              <a:t>피아식별 설명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FA72C90-EEEA-165C-4C1D-B274B96239D4}"/>
              </a:ext>
            </a:extLst>
          </p:cNvPr>
          <p:cNvSpPr/>
          <p:nvPr/>
        </p:nvSpPr>
        <p:spPr>
          <a:xfrm>
            <a:off x="4790932" y="2844086"/>
            <a:ext cx="819469" cy="819469"/>
          </a:xfrm>
          <a:prstGeom prst="ellipse">
            <a:avLst/>
          </a:prstGeom>
          <a:solidFill>
            <a:srgbClr val="C04F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B2613AD0-EFDB-2890-2BCE-00B2CEBAE0AC}"/>
              </a:ext>
            </a:extLst>
          </p:cNvPr>
          <p:cNvSpPr/>
          <p:nvPr/>
        </p:nvSpPr>
        <p:spPr>
          <a:xfrm>
            <a:off x="6713785" y="2257398"/>
            <a:ext cx="1978360" cy="428264"/>
          </a:xfrm>
          <a:prstGeom prst="wedgeRoundRectCallout">
            <a:avLst>
              <a:gd name="adj1" fmla="val -69752"/>
              <a:gd name="adj2" fmla="val 1021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비선공</a:t>
            </a:r>
            <a:r>
              <a:rPr lang="en-US" altLang="ko-KR" dirty="0"/>
              <a:t>,</a:t>
            </a:r>
            <a:r>
              <a:rPr lang="ko-KR" altLang="en-US" dirty="0"/>
              <a:t>우호적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624AFF-68E2-C7C7-B400-BF68D3565B6E}"/>
              </a:ext>
            </a:extLst>
          </p:cNvPr>
          <p:cNvSpPr/>
          <p:nvPr/>
        </p:nvSpPr>
        <p:spPr>
          <a:xfrm>
            <a:off x="7090724" y="5103822"/>
            <a:ext cx="1027042" cy="1027042"/>
          </a:xfrm>
          <a:prstGeom prst="ellipse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플레이어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3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15561-745C-5636-64D3-07AC9ABFC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89F2876-543A-7226-962E-350C8FFDA5D4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B34D7FD-F045-D4A7-6E54-E0098321CE84}"/>
              </a:ext>
            </a:extLst>
          </p:cNvPr>
          <p:cNvSpPr/>
          <p:nvPr/>
        </p:nvSpPr>
        <p:spPr>
          <a:xfrm>
            <a:off x="2517498" y="625150"/>
            <a:ext cx="7157002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</a:t>
            </a:r>
            <a:r>
              <a:rPr lang="ko-KR" altLang="en-US" dirty="0"/>
              <a:t>는 플레이어에게 우호적이기 때문에</a:t>
            </a:r>
            <a:endParaRPr lang="en-US" altLang="ko-KR" dirty="0"/>
          </a:p>
          <a:p>
            <a:pPr algn="ctr"/>
            <a:r>
              <a:rPr lang="ko-KR" altLang="en-US" dirty="0"/>
              <a:t>만일 플레이어가 </a:t>
            </a:r>
            <a:r>
              <a:rPr lang="ko-KR" altLang="en-US" dirty="0" err="1"/>
              <a:t>공격받는게</a:t>
            </a:r>
            <a:r>
              <a:rPr lang="ko-KR" altLang="en-US" dirty="0"/>
              <a:t> 식별 범위에 감지되면</a:t>
            </a:r>
            <a:endParaRPr lang="en-US" altLang="ko-KR" dirty="0"/>
          </a:p>
          <a:p>
            <a:pPr algn="ctr"/>
            <a:r>
              <a:rPr lang="ko-KR" altLang="en-US" dirty="0"/>
              <a:t>플레이어를 돕게 됩니다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78F832-454E-2B98-B312-E571A43C0E92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9A5CCC-3D8F-44A1-754C-C4B87AA75D70}"/>
              </a:ext>
            </a:extLst>
          </p:cNvPr>
          <p:cNvSpPr/>
          <p:nvPr/>
        </p:nvSpPr>
        <p:spPr>
          <a:xfrm>
            <a:off x="4100323" y="2657086"/>
            <a:ext cx="2295939" cy="2295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3C6D6-2545-3F96-AAA6-05337FBAAAEA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 </a:t>
            </a:r>
            <a:r>
              <a:rPr lang="ko-KR" altLang="en-US" sz="2400" u="sng" dirty="0">
                <a:solidFill>
                  <a:schemeClr val="bg1"/>
                </a:solidFill>
              </a:rPr>
              <a:t>피아식별 설명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BBEE0D-34E6-1472-6BB1-D4834D55CF60}"/>
              </a:ext>
            </a:extLst>
          </p:cNvPr>
          <p:cNvSpPr/>
          <p:nvPr/>
        </p:nvSpPr>
        <p:spPr>
          <a:xfrm>
            <a:off x="4838557" y="3395320"/>
            <a:ext cx="819469" cy="819469"/>
          </a:xfrm>
          <a:prstGeom prst="ellipse">
            <a:avLst/>
          </a:prstGeom>
          <a:solidFill>
            <a:srgbClr val="C04F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6010A28-977C-6BA9-82A2-4700D709159B}"/>
              </a:ext>
            </a:extLst>
          </p:cNvPr>
          <p:cNvSpPr/>
          <p:nvPr/>
        </p:nvSpPr>
        <p:spPr>
          <a:xfrm>
            <a:off x="6713784" y="2009774"/>
            <a:ext cx="3611315" cy="675887"/>
          </a:xfrm>
          <a:prstGeom prst="wedgeRoundRectCallout">
            <a:avLst>
              <a:gd name="adj1" fmla="val -61312"/>
              <a:gd name="adj2" fmla="val 13455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플레이어의 위험 감지</a:t>
            </a:r>
            <a:endParaRPr lang="en-US" altLang="ko-KR" dirty="0"/>
          </a:p>
          <a:p>
            <a:pPr algn="ctr"/>
            <a:r>
              <a:rPr lang="ko-KR" altLang="en-US" dirty="0"/>
              <a:t>플레이어를 도와 전투에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FEBD5A5-8987-2565-3CA8-D1E0803095B4}"/>
              </a:ext>
            </a:extLst>
          </p:cNvPr>
          <p:cNvSpPr/>
          <p:nvPr/>
        </p:nvSpPr>
        <p:spPr>
          <a:xfrm>
            <a:off x="5658026" y="4439504"/>
            <a:ext cx="1027042" cy="1027042"/>
          </a:xfrm>
          <a:prstGeom prst="ellipse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플레이어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F33AC62-8DC2-E9EA-7A17-DC05F8C53DAC}"/>
              </a:ext>
            </a:extLst>
          </p:cNvPr>
          <p:cNvSpPr/>
          <p:nvPr/>
        </p:nvSpPr>
        <p:spPr>
          <a:xfrm>
            <a:off x="6863862" y="4172340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4" name="폭발: 8pt 3">
            <a:extLst>
              <a:ext uri="{FF2B5EF4-FFF2-40B4-BE49-F238E27FC236}">
                <a16:creationId xmlns:a16="http://schemas.microsoft.com/office/drawing/2014/main" id="{DCD9E747-4347-82B6-139E-FE5E48812CBC}"/>
              </a:ext>
            </a:extLst>
          </p:cNvPr>
          <p:cNvSpPr/>
          <p:nvPr/>
        </p:nvSpPr>
        <p:spPr>
          <a:xfrm>
            <a:off x="6451443" y="4445364"/>
            <a:ext cx="646044" cy="626166"/>
          </a:xfrm>
          <a:prstGeom prst="irregularSeal1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4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291</Words>
  <Application>Microsoft Office PowerPoint</Application>
  <PresentationFormat>와이드스크린</PresentationFormat>
  <Paragraphs>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바로인턴 게임 기획 과제 전투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빈 최</dc:creator>
  <cp:lastModifiedBy>빈 최</cp:lastModifiedBy>
  <cp:revision>2</cp:revision>
  <dcterms:created xsi:type="dcterms:W3CDTF">2025-05-14T22:08:30Z</dcterms:created>
  <dcterms:modified xsi:type="dcterms:W3CDTF">2025-05-14T22:43:03Z</dcterms:modified>
</cp:coreProperties>
</file>