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66" r:id="rId24"/>
    <p:sldId id="268" r:id="rId25"/>
    <p:sldId id="269" r:id="rId26"/>
    <p:sldId id="270" r:id="rId27"/>
    <p:sldId id="267" r:id="rId28"/>
    <p:sldId id="293" r:id="rId29"/>
    <p:sldId id="291" r:id="rId30"/>
    <p:sldId id="292" r:id="rId31"/>
    <p:sldId id="271" r:id="rId32"/>
    <p:sldId id="27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FFFF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ACC8-85F9-4254-87B6-DEF4E6CD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6D6DCC-4FFC-474B-8484-A2741EF2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377D-3536-456C-A676-622BC117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AF6E8-0809-4FDA-B6B2-D26D6A2B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494AC-96A1-4AE2-A220-BEAAB82C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6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78ADC-69D4-4481-B1DA-93A425A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C918B-9463-43D8-A2F9-7A67927A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08FF0-A526-4217-8939-27C24226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0E07A-BC77-4976-97E1-07C27300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8D4D8-6F97-44A3-9F67-6A5AE829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FA1A26-C7F2-41B3-9707-2982A1625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43646-B62B-4C9B-B857-A20D7FD8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2FE4C-6606-4E47-A736-A011590A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FFC6A-7FD3-43E6-AD9A-33C8DC6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83059-40BE-45BA-AA15-0BA09918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FBF9-C9EB-439D-A1D5-30162FF6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E2E1F-9D81-4C1C-A8A5-FBB8A299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53297-3ED1-4D71-9845-E6C8DC3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EC75A-FD9F-4323-A2CB-B33C935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E187C-CDB7-4931-98D3-22E1B324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0CF23-7188-4B57-B5CB-5ADAA483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892A-7A6C-4D99-BC38-A0C943F8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A2245-B7A6-440E-B170-D660A086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848F-4EA8-4865-BEB8-DCD4517B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D7CB7-268D-419E-ACFA-FA212FE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0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74C0C-B1BD-4DB1-A870-6AAAC2AE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796C1-9DD7-4A7C-A9AC-9FBEB9D99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4DDE6-0BBE-4EDD-A177-AACD1269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B0E04-2BD2-4B60-BC47-CB57AFC9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65236-5112-4BFE-93B7-5F1BA26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5D519-3A79-4577-8CA3-D81312B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7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FB2AD-3546-414C-95DC-2D074A41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B3094-66B3-4F99-9CA3-52AF64EE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7D820-BB3A-48F6-A05C-F559E9241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5696C-3CE0-4790-BA21-057D1893A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5886C-66E3-49D7-B063-1A067FF2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A49A4-FEE2-474A-8A40-525807FF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CE317F-30F7-4F81-9F93-1C375F12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EF854-64EE-4667-9630-D664267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8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B6E53-A612-4F14-BD1B-AA38942B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971CE-3018-411F-B574-5FADC01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2501D-2CBD-4D21-A38D-C355673E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59384-B406-474F-BE15-2176F7A9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3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F7F1F-9E7E-4B11-A678-D13CDD0D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C78DE1-44B3-4C91-B024-0F23FD2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37CB6-2672-4739-898B-D604E70F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5E0D2-9868-482A-98C8-95283D3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6FB9-12D5-472A-9B2A-832835E2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2C3B3-99E8-4B76-8B81-CDFA6D89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A1F7B-DFCA-4ACA-89FC-A6506605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24822-F1A0-4648-8260-F897C20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347AE-B968-4BB7-9B7B-0DBF179C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E3691-888D-4F01-90BB-3C1B37DF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E6A7F4-791B-4ECC-80A8-9D86DF33F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2C5DF-8252-4F7D-9427-6E8165A5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74392-C9C1-461E-91E1-6629DCE2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BA55C-2E21-4760-AC85-D191171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B38E-CCD9-4C57-B0C5-EE1D0DD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2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7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09D20-1AA7-4B43-902B-87ABD0E1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24037-3141-4C4B-8919-5E99828C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D54D8-8B33-4FEF-97FA-B413BE609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C4AC-751D-4971-B0FB-D232A856E6D5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1485B-3868-4E54-874C-63145A4FF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83542-3A5E-4443-80AE-7D4EDD66D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B87A-CA6C-432E-99D1-6531B5AAF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557880-4885-4C16-A650-848EF35B753B}"/>
              </a:ext>
            </a:extLst>
          </p:cNvPr>
          <p:cNvSpPr txBox="1"/>
          <p:nvPr/>
        </p:nvSpPr>
        <p:spPr>
          <a:xfrm>
            <a:off x="1339103" y="706556"/>
            <a:ext cx="9513794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实验任务：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请想象你的国家和另一个国家之间发生了战争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你的国家发射了一些导弹打击敌国的士兵，但同时也可能造成一定的平民伤亡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你作为军队的指挥官将会收到一系列战报，报告了某次导弹发射造成的伤亡数量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伤亡数量包括成功击杀的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敌国士兵数量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，以及误杀的平民数量（被称为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附带伤害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战报中有发射任务成功，击杀了一定数量的敌国士兵的战报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也有任务失败，没有击杀任何士兵的战报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为了总结失败的经验，你需要把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的战报标记出来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实验总共大概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实验过程中请集中注意力，保持头不动，尽量不眨眼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按任意键继续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1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99605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1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32220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65251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3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54297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39321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64084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6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25120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7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73507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8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0504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5052E2-D4A7-4919-B641-93471013EB0F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9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造成其他附带伤害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41026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557880-4885-4C16-A650-848EF35B753B}"/>
              </a:ext>
            </a:extLst>
          </p:cNvPr>
          <p:cNvSpPr txBox="1"/>
          <p:nvPr/>
        </p:nvSpPr>
        <p:spPr>
          <a:xfrm>
            <a:off x="1339103" y="1332529"/>
            <a:ext cx="9513794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练习任务：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接下来将进行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次的练习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请在看到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的战报时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在正确地标记了任务失败的战报之后会呈现绿色的</a:t>
            </a:r>
            <a:r>
              <a:rPr lang="zh-CN" altLang="en-US" sz="2000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反之，在没有标记失败任务之后，会呈现红色的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练习部分大概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实验过程中请集中注意力，保持头不动，尽量不眨眼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按任意键继续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85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5D185-8FAE-499C-B584-7EF48A611C09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附带伤害敌国平民  </a:t>
            </a:r>
            <a:r>
              <a:rPr lang="en-US" altLang="zh-CN" sz="2400" b="1" dirty="0">
                <a:solidFill>
                  <a:schemeClr val="bg1"/>
                </a:solidFill>
              </a:rPr>
              <a:t>3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7078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5D185-8FAE-499C-B584-7EF48A611C09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附带伤害敌国平民  </a:t>
            </a:r>
            <a:r>
              <a:rPr lang="en-US" altLang="zh-CN" sz="2400" b="1" dirty="0">
                <a:solidFill>
                  <a:schemeClr val="bg1"/>
                </a:solidFill>
              </a:rPr>
              <a:t>7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029567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D5D185-8FAE-499C-B584-7EF48A611C09}"/>
              </a:ext>
            </a:extLst>
          </p:cNvPr>
          <p:cNvSpPr txBox="1"/>
          <p:nvPr/>
        </p:nvSpPr>
        <p:spPr>
          <a:xfrm>
            <a:off x="4380379" y="2861569"/>
            <a:ext cx="3431242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导弹击杀敌国士兵  </a:t>
            </a:r>
            <a:r>
              <a:rPr lang="en-US" altLang="zh-CN" sz="2400" b="1" dirty="0">
                <a:solidFill>
                  <a:schemeClr val="bg1"/>
                </a:solidFill>
              </a:rPr>
              <a:t>8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附带伤害敌国平民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97060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024A9-2B28-424A-B1D8-B47A7193236A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07E043-B80B-41E8-B64F-420604148FA7}"/>
              </a:ext>
            </a:extLst>
          </p:cNvPr>
          <p:cNvSpPr txBox="1"/>
          <p:nvPr/>
        </p:nvSpPr>
        <p:spPr>
          <a:xfrm>
            <a:off x="3899087" y="2861569"/>
            <a:ext cx="4393827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</a:rPr>
              <a:t>导弹击杀敌国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</a:rPr>
              <a:t>造成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  <a:r>
              <a:rPr lang="zh-CN" altLang="en-US" sz="2400" b="1" dirty="0">
                <a:solidFill>
                  <a:schemeClr val="bg1"/>
                </a:solidFill>
              </a:rPr>
              <a:t>其他</a:t>
            </a:r>
            <a:r>
              <a:rPr lang="en-US" altLang="zh-CN" sz="2400" b="1" dirty="0">
                <a:solidFill>
                  <a:schemeClr val="bg1"/>
                </a:solidFill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</a:rPr>
              <a:t>附带伤害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  <a:r>
              <a:rPr lang="zh-CN" altLang="en-US" sz="24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46E618-83EA-48FF-A90B-33CDF9AF126C}"/>
              </a:ext>
            </a:extLst>
          </p:cNvPr>
          <p:cNvSpPr txBox="1"/>
          <p:nvPr/>
        </p:nvSpPr>
        <p:spPr>
          <a:xfrm>
            <a:off x="3386416" y="941293"/>
            <a:ext cx="5419165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练习结束！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在正式实验中，战报会显示得更加简略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如下所示，括号里的文字将被省略</a:t>
            </a:r>
          </a:p>
        </p:txBody>
      </p:sp>
    </p:spTree>
    <p:extLst>
      <p:ext uri="{BB962C8B-B14F-4D97-AF65-F5344CB8AC3E}">
        <p14:creationId xmlns:p14="http://schemas.microsoft.com/office/powerpoint/2010/main" val="360162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7DA96B-0EAD-41E6-94D1-C21919EE981A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896622-B1A1-4132-B999-D789611D8C66}"/>
              </a:ext>
            </a:extLst>
          </p:cNvPr>
          <p:cNvSpPr txBox="1"/>
          <p:nvPr/>
        </p:nvSpPr>
        <p:spPr>
          <a:xfrm>
            <a:off x="5200370" y="2861569"/>
            <a:ext cx="179126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2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0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5BD5CB-10DA-475E-B299-4A81CF2B05BB}"/>
              </a:ext>
            </a:extLst>
          </p:cNvPr>
          <p:cNvSpPr txBox="1"/>
          <p:nvPr/>
        </p:nvSpPr>
        <p:spPr>
          <a:xfrm>
            <a:off x="3386418" y="1277470"/>
            <a:ext cx="5419165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正式实验中的战报将以这种形式呈现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4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D58513-A0B4-4785-A851-9723F30F7E04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E134E6-D53C-47E0-B0DC-EE50455987A0}"/>
              </a:ext>
            </a:extLst>
          </p:cNvPr>
          <p:cNvSpPr txBox="1"/>
          <p:nvPr/>
        </p:nvSpPr>
        <p:spPr>
          <a:xfrm>
            <a:off x="3386418" y="1277470"/>
            <a:ext cx="541916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再举个例子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括号里的内容在正式实验中将被省略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9EEC08-845F-4542-98DD-C266F5578ACA}"/>
              </a:ext>
            </a:extLst>
          </p:cNvPr>
          <p:cNvSpPr txBox="1"/>
          <p:nvPr/>
        </p:nvSpPr>
        <p:spPr>
          <a:xfrm>
            <a:off x="3899087" y="2861569"/>
            <a:ext cx="4393827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</a:rPr>
              <a:t>导弹击杀敌国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[</a:t>
            </a:r>
            <a:r>
              <a:rPr lang="zh-CN" altLang="en-US" sz="2400" b="1" dirty="0">
                <a:solidFill>
                  <a:schemeClr val="bg1"/>
                </a:solidFill>
              </a:rPr>
              <a:t>附带伤害敌国</a:t>
            </a:r>
            <a:r>
              <a:rPr lang="en-US" altLang="zh-CN" sz="2400" b="1" dirty="0">
                <a:solidFill>
                  <a:schemeClr val="bg1"/>
                </a:solidFill>
              </a:rPr>
              <a:t>]</a:t>
            </a:r>
            <a:r>
              <a:rPr lang="zh-CN" altLang="en-US" sz="2400" b="1" dirty="0">
                <a:solidFill>
                  <a:schemeClr val="bg1"/>
                </a:solidFill>
              </a:rPr>
              <a:t>儿童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37644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D49A58-2832-4A6A-B201-48ABB4015AF0}"/>
              </a:ext>
            </a:extLst>
          </p:cNvPr>
          <p:cNvSpPr txBox="1"/>
          <p:nvPr/>
        </p:nvSpPr>
        <p:spPr>
          <a:xfrm>
            <a:off x="4962945" y="5656140"/>
            <a:ext cx="22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按任意键继续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0B8C0-2C51-46F2-95E0-F35833259826}"/>
              </a:ext>
            </a:extLst>
          </p:cNvPr>
          <p:cNvSpPr txBox="1"/>
          <p:nvPr/>
        </p:nvSpPr>
        <p:spPr>
          <a:xfrm>
            <a:off x="3386418" y="1277470"/>
            <a:ext cx="5419165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正式实验中的战报将以这种形式呈现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77DD5F-B596-4DF1-96B6-A145035F6016}"/>
              </a:ext>
            </a:extLst>
          </p:cNvPr>
          <p:cNvSpPr txBox="1"/>
          <p:nvPr/>
        </p:nvSpPr>
        <p:spPr>
          <a:xfrm>
            <a:off x="5200370" y="2861569"/>
            <a:ext cx="179126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4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儿童  </a:t>
            </a:r>
            <a:r>
              <a:rPr lang="en-US" altLang="zh-CN" sz="2400" b="1" dirty="0">
                <a:solidFill>
                  <a:schemeClr val="bg1"/>
                </a:solidFill>
              </a:rPr>
              <a:t>5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43718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儿童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249232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943195" y="2861569"/>
            <a:ext cx="2305610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孕妇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13602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4865875" y="2861569"/>
            <a:ext cx="246025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平民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5648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557880-4885-4C16-A650-848EF35B753B}"/>
              </a:ext>
            </a:extLst>
          </p:cNvPr>
          <p:cNvSpPr txBox="1"/>
          <p:nvPr/>
        </p:nvSpPr>
        <p:spPr>
          <a:xfrm>
            <a:off x="1339103" y="1332529"/>
            <a:ext cx="9513794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正式实验任务：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接下来将开始正式实验，你会收到一系列战报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屏幕上会呈现导弹发射造成的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士兵伤亡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平民伤亡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请在看到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的战报时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正式实验部分不会出现绿色的</a:t>
            </a:r>
            <a:r>
              <a:rPr lang="zh-CN" altLang="en-US" sz="2000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或者红色的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正式实验部分大概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实验过程中请集中注意力，保持头不动，尽量不眨眼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按任意键继续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281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F87052-BF2B-442E-9A4D-97636A6C7B0C}"/>
              </a:ext>
            </a:extLst>
          </p:cNvPr>
          <p:cNvSpPr txBox="1"/>
          <p:nvPr/>
        </p:nvSpPr>
        <p:spPr>
          <a:xfrm>
            <a:off x="5161710" y="2861569"/>
            <a:ext cx="186858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瘾君子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551808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B2918D-A27B-4D14-98C7-A5D1B2B45607}"/>
              </a:ext>
            </a:extLst>
          </p:cNvPr>
          <p:cNvSpPr txBox="1"/>
          <p:nvPr/>
        </p:nvSpPr>
        <p:spPr>
          <a:xfrm>
            <a:off x="4865875" y="2861569"/>
            <a:ext cx="2460251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罪犯     </a:t>
            </a:r>
            <a:r>
              <a:rPr lang="en-US" altLang="zh-CN" sz="2400" b="1" dirty="0">
                <a:solidFill>
                  <a:schemeClr val="bg1"/>
                </a:solidFill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646042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79153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1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809322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2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530238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3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392756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4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011383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5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619356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6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186297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7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07287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F03275-4A76-4995-B080-1439139C8276}"/>
              </a:ext>
            </a:extLst>
          </p:cNvPr>
          <p:cNvSpPr txBox="1"/>
          <p:nvPr/>
        </p:nvSpPr>
        <p:spPr>
          <a:xfrm>
            <a:off x="999565" y="2482940"/>
            <a:ext cx="10192870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练习部分出现错误，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请集中注意力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你需要在出现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任务失败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士兵伤亡为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的战报时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按下空格键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进行标记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在任务失败的战报出现时没按下空格键，或者在任务成功时按下空格键都是错误的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请按下任意键重新开始练习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26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8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20631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D4B7A-FB57-4010-9DD0-B312C90C91FD}"/>
              </a:ext>
            </a:extLst>
          </p:cNvPr>
          <p:cNvSpPr txBox="1"/>
          <p:nvPr/>
        </p:nvSpPr>
        <p:spPr>
          <a:xfrm>
            <a:off x="4835619" y="2861569"/>
            <a:ext cx="2520763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士兵  </a:t>
            </a:r>
            <a:r>
              <a:rPr lang="en-US" altLang="zh-CN" sz="2400" b="1" dirty="0">
                <a:solidFill>
                  <a:schemeClr val="bg1"/>
                </a:solidFill>
              </a:rPr>
              <a:t>  9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其他  </a:t>
            </a:r>
            <a:r>
              <a:rPr lang="en-US" altLang="zh-CN" sz="2400" b="1" dirty="0">
                <a:solidFill>
                  <a:schemeClr val="bg1"/>
                </a:solidFill>
              </a:rPr>
              <a:t>  0   </a:t>
            </a:r>
            <a:r>
              <a:rPr lang="zh-CN" altLang="en-US" sz="2400" b="1" dirty="0">
                <a:solidFill>
                  <a:schemeClr val="bg1"/>
                </a:solidFill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102474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62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2D1420-9BF6-464C-B090-4A340C899749}"/>
              </a:ext>
            </a:extLst>
          </p:cNvPr>
          <p:cNvSpPr txBox="1"/>
          <p:nvPr/>
        </p:nvSpPr>
        <p:spPr>
          <a:xfrm>
            <a:off x="3025588" y="2944605"/>
            <a:ext cx="6140824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本轮实验错误率较高！请集中注意力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按任意键继续</a:t>
            </a:r>
          </a:p>
        </p:txBody>
      </p:sp>
    </p:spTree>
    <p:extLst>
      <p:ext uri="{BB962C8B-B14F-4D97-AF65-F5344CB8AC3E}">
        <p14:creationId xmlns:p14="http://schemas.microsoft.com/office/powerpoint/2010/main" val="271816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4CFCC-FCCC-4DB0-8627-77BB4EA88D18}"/>
              </a:ext>
            </a:extLst>
          </p:cNvPr>
          <p:cNvSpPr txBox="1"/>
          <p:nvPr/>
        </p:nvSpPr>
        <p:spPr>
          <a:xfrm>
            <a:off x="1954306" y="2948356"/>
            <a:ext cx="828338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请休息一下，休息过程中请不要操作电脑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休息结束后，请呼叫主试帮你开启下一轮实验</a:t>
            </a:r>
          </a:p>
        </p:txBody>
      </p:sp>
    </p:spTree>
    <p:extLst>
      <p:ext uri="{BB962C8B-B14F-4D97-AF65-F5344CB8AC3E}">
        <p14:creationId xmlns:p14="http://schemas.microsoft.com/office/powerpoint/2010/main" val="2595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7C31D7-99C8-44B2-A41A-589541D31098}"/>
              </a:ext>
            </a:extLst>
          </p:cNvPr>
          <p:cNvSpPr txBox="1"/>
          <p:nvPr/>
        </p:nvSpPr>
        <p:spPr>
          <a:xfrm>
            <a:off x="3013262" y="2898438"/>
            <a:ext cx="6165477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部分</a:t>
            </a:r>
            <a:r>
              <a:rPr lang="zh-CN" altLang="en-US" sz="2400" b="1" dirty="0">
                <a:solidFill>
                  <a:schemeClr val="bg1"/>
                </a:solidFill>
              </a:rPr>
              <a:t>已经结束！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请等待主试为您摘掉电极帽，随后进行问卷部分</a:t>
            </a:r>
          </a:p>
        </p:txBody>
      </p:sp>
    </p:spTree>
    <p:extLst>
      <p:ext uri="{BB962C8B-B14F-4D97-AF65-F5344CB8AC3E}">
        <p14:creationId xmlns:p14="http://schemas.microsoft.com/office/powerpoint/2010/main" val="26662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BB59AF-F035-4034-B11B-A28636CECC64}"/>
              </a:ext>
            </a:extLst>
          </p:cNvPr>
          <p:cNvSpPr txBox="1"/>
          <p:nvPr/>
        </p:nvSpPr>
        <p:spPr>
          <a:xfrm>
            <a:off x="5816974" y="2875002"/>
            <a:ext cx="558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FF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18684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1531F-53AC-465C-A9A8-C7F1AC0AEE70}"/>
              </a:ext>
            </a:extLst>
          </p:cNvPr>
          <p:cNvSpPr txBox="1"/>
          <p:nvPr/>
        </p:nvSpPr>
        <p:spPr>
          <a:xfrm>
            <a:off x="5816974" y="2875002"/>
            <a:ext cx="558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×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797</Words>
  <Application>Microsoft Office PowerPoint</Application>
  <PresentationFormat>宽屏</PresentationFormat>
  <Paragraphs>118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浩东</dc:creator>
  <cp:lastModifiedBy>林 浩东</cp:lastModifiedBy>
  <cp:revision>65</cp:revision>
  <dcterms:created xsi:type="dcterms:W3CDTF">2024-11-26T12:53:57Z</dcterms:created>
  <dcterms:modified xsi:type="dcterms:W3CDTF">2024-12-01T19:49:52Z</dcterms:modified>
</cp:coreProperties>
</file>