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63" r:id="rId9"/>
    <p:sldId id="264" r:id="rId10"/>
    <p:sldId id="278" r:id="rId11"/>
    <p:sldId id="279" r:id="rId12"/>
    <p:sldId id="289" r:id="rId13"/>
    <p:sldId id="290" r:id="rId14"/>
    <p:sldId id="291" r:id="rId15"/>
    <p:sldId id="292" r:id="rId16"/>
    <p:sldId id="303" r:id="rId17"/>
    <p:sldId id="304" r:id="rId18"/>
    <p:sldId id="305" r:id="rId19"/>
    <p:sldId id="306" r:id="rId20"/>
    <p:sldId id="307" r:id="rId21"/>
    <p:sldId id="308" r:id="rId22"/>
    <p:sldId id="30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792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DEBB75E-8834-432F-8263-5584602B14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4F89CA-C811-46AB-8047-ECC3EC3FA3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98D6B-FA58-43E0-AE46-4CD9DBB5E363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DD2B7F-140A-4B1D-9DF1-F5DC3EB9B0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9E242D-5295-4185-8C88-F520CA93FD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857A0-AE9D-436B-972C-924AED7B2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712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FBA10-433B-4208-8022-A4A4952A9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D6F658-D78D-439E-AA08-BA9912BE6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5F1B7-C778-4F8D-A3FB-C36CCD6F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995-33E2-443A-9432-76BAD8F8353B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011E7-DC70-4EBA-A0EE-35EC32EC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8651B-2D24-478B-87BC-D6367AA1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33B3-F965-4A4F-A5EE-0D371A120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3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E0FEF-4FDA-4945-A2FA-9CFB605C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30B702-0119-4B0E-A25A-CB665D676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06F0E-866D-4947-978B-466C09FA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995-33E2-443A-9432-76BAD8F8353B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D5E6E-DA92-4119-B464-B4BF91AC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6F50C-2625-48A1-B6F6-2AEA8E41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33B3-F965-4A4F-A5EE-0D371A120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22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73427A-FC76-41D7-B4E6-8FA72DAF5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5AF679-C564-4CB6-82C4-0D07994C2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B1A41-85A4-4082-8E84-E312A47F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995-33E2-443A-9432-76BAD8F8353B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7C775-D98E-4939-9534-F19B14C9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2F617-AB70-4A0C-8896-CBBAE248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33B3-F965-4A4F-A5EE-0D371A120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12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BF850-11EF-4C7D-BB05-31715352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B2A3B-0A09-467A-8A17-9A5210646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43E00-2252-46F9-B66B-A401D632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995-33E2-443A-9432-76BAD8F8353B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938CE-C996-4DB8-92AB-C5207E65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E1C51-C5D7-485B-A3E7-13477F92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33B3-F965-4A4F-A5EE-0D371A120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8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CB7A7-1697-4F69-92C1-A92E422C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0967D-D0FE-4F70-A591-B1C82512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3B495-5AB2-49B7-9CDC-9860122E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995-33E2-443A-9432-76BAD8F8353B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D36FA-58C5-4849-9630-86DC26C9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8872F-A29E-484D-B56E-BC43A15A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33B3-F965-4A4F-A5EE-0D371A120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0A5A8-39EF-4EBC-B447-048D02D4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38413-8BA1-4DBA-9129-E492BE9F3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C3A00A-1F85-4CBC-8504-62BBC812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649E2-4BF6-4792-96B7-C019D0AE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995-33E2-443A-9432-76BAD8F8353B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F11875-63F0-440F-9A85-2DE3759D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7FEAA6-93F6-4DCF-A22A-6CEB61E4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33B3-F965-4A4F-A5EE-0D371A120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9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A2BBC-7FC4-45E9-B149-1A04FB1F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32B3F7-C49B-40A4-9DC4-03FAABB1F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A11DAE-3E5D-4209-B075-6260EAAC7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0165CE-4810-46A7-83EF-4CBC9A845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888DA4-64B6-4882-8564-88A08F35B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EFB66E-0E09-4F6D-8705-DFA9354F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995-33E2-443A-9432-76BAD8F8353B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A89124-8A38-49D1-982B-18DB2FC8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509903-893B-4924-82F2-E606F029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33B3-F965-4A4F-A5EE-0D371A120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49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99980-C66E-45D0-9E5C-A72CA939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91B31B-6F35-4BDF-9692-415CEA00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995-33E2-443A-9432-76BAD8F8353B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686048-F918-42CA-889B-87578F2A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54C3EF-C190-4028-AF78-F533F4F9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33B3-F965-4A4F-A5EE-0D371A120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8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D29E82-F5EE-4D7F-BBCB-CA36907C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995-33E2-443A-9432-76BAD8F8353B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6203AA-4083-4BE5-B654-C21B0518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0DFD48-B584-48F6-8136-820A230D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33B3-F965-4A4F-A5EE-0D371A120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6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ED157-3FB4-4D25-B058-15982BC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57317-B36B-4BBF-9D4F-8B1C5425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67C249-0B8D-4CA4-AD25-8EBF2A4F5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B3AF09-8795-4F1B-9C80-27455F62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995-33E2-443A-9432-76BAD8F8353B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65C9A-DED8-43AA-915E-B2635E65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15D14D-13B7-4875-A9BD-22C383FB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33B3-F965-4A4F-A5EE-0D371A120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2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372E7-1A58-4803-9076-7CE22987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98BB29-5C20-46BE-BECF-97C03401C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74D791-5A25-4E89-8625-5B506FE7D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CEAFC7-2E64-465E-8F6D-89BAAB14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995-33E2-443A-9432-76BAD8F8353B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06F57C-8105-4DD0-910A-4E725559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0C4E5-3DDA-47F0-84FD-E53879D6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33B3-F965-4A4F-A5EE-0D371A120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5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7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F5B373-983B-4D05-B49A-DCABF930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D02E7F-ACE4-466C-B4F2-211984F05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A6824-FF19-4744-BFCF-B25A700FD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B8995-33E2-443A-9432-76BAD8F8353B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5B25D-169F-4E47-A88F-C359955E1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13ADA-D2E5-4184-BB48-36CFF0D29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633B3-F965-4A4F-A5EE-0D371A120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3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790191B-2E31-469C-9C66-473B363F5568}"/>
              </a:ext>
            </a:extLst>
          </p:cNvPr>
          <p:cNvSpPr txBox="1"/>
          <p:nvPr/>
        </p:nvSpPr>
        <p:spPr>
          <a:xfrm>
            <a:off x="896331" y="498807"/>
            <a:ext cx="10399339" cy="5860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实验任务：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请想象你的国家和另一个国家之间发生了战争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你的国家发射了一些导弹打击敌国的士兵，但同时也可能造成一定的平民伤亡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你作为军队的指挥官，需要决定是否发射导弹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在发射前你将会收到导弹杀伤的预估，报告了某次导弹发射将会造成的伤亡数量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伤亡数量包括导弹击杀的</a:t>
            </a:r>
            <a:r>
              <a:rPr lang="zh-CN" altLang="en-US" b="1" dirty="0">
                <a:solidFill>
                  <a:schemeClr val="bg1"/>
                </a:solidFill>
              </a:rPr>
              <a:t>敌国士兵</a:t>
            </a:r>
            <a:r>
              <a:rPr lang="zh-CN" altLang="en-US" dirty="0">
                <a:solidFill>
                  <a:schemeClr val="bg1"/>
                </a:solidFill>
              </a:rPr>
              <a:t>数量，以及误杀的</a:t>
            </a:r>
            <a:r>
              <a:rPr lang="zh-CN" altLang="en-US" b="1" dirty="0">
                <a:solidFill>
                  <a:schemeClr val="bg1"/>
                </a:solidFill>
              </a:rPr>
              <a:t>平民数量</a:t>
            </a:r>
            <a:r>
              <a:rPr lang="zh-CN" altLang="en-US" dirty="0">
                <a:solidFill>
                  <a:schemeClr val="bg1"/>
                </a:solidFill>
              </a:rPr>
              <a:t>（被称为附带伤害）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为了使导弹的杀伤效率更高，你需要在击杀的士兵数量</a:t>
            </a:r>
            <a:r>
              <a:rPr lang="zh-CN" altLang="en-US" b="1" u="sng" dirty="0">
                <a:solidFill>
                  <a:schemeClr val="bg1"/>
                </a:solidFill>
              </a:rPr>
              <a:t>不小于</a:t>
            </a:r>
            <a:r>
              <a:rPr lang="en-US" altLang="zh-CN" b="1" u="sng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的时候选择</a:t>
            </a:r>
            <a:r>
              <a:rPr lang="zh-CN" altLang="en-US" b="1" u="sng" dirty="0">
                <a:solidFill>
                  <a:schemeClr val="bg1"/>
                </a:solidFill>
              </a:rPr>
              <a:t>发射导弹</a:t>
            </a:r>
            <a:endParaRPr lang="en-US" altLang="zh-CN" b="1" u="sng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在击杀的士兵数量</a:t>
            </a:r>
            <a:r>
              <a:rPr lang="zh-CN" altLang="en-US" b="1" u="sng" dirty="0">
                <a:solidFill>
                  <a:schemeClr val="bg1"/>
                </a:solidFill>
              </a:rPr>
              <a:t>不大于</a:t>
            </a:r>
            <a:r>
              <a:rPr lang="en-US" altLang="zh-CN" b="1" u="sng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的时候选择</a:t>
            </a:r>
            <a:r>
              <a:rPr lang="zh-CN" altLang="en-US" b="1" u="sng" dirty="0">
                <a:solidFill>
                  <a:schemeClr val="bg1"/>
                </a:solidFill>
              </a:rPr>
              <a:t>不发射导弹</a:t>
            </a:r>
            <a:endParaRPr lang="en-US" altLang="zh-CN" b="1" u="sng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当击杀的士兵数量在</a:t>
            </a:r>
            <a:r>
              <a:rPr lang="en-US" altLang="zh-CN" b="1" u="sng" dirty="0">
                <a:solidFill>
                  <a:schemeClr val="bg1"/>
                </a:solidFill>
              </a:rPr>
              <a:t>3</a:t>
            </a:r>
            <a:r>
              <a:rPr lang="zh-CN" altLang="en-US" b="1" u="sng" dirty="0">
                <a:solidFill>
                  <a:schemeClr val="bg1"/>
                </a:solidFill>
              </a:rPr>
              <a:t>到</a:t>
            </a:r>
            <a:r>
              <a:rPr lang="en-US" altLang="zh-CN" b="1" u="sng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的时候，你可以</a:t>
            </a:r>
            <a:r>
              <a:rPr lang="zh-CN" altLang="en-US" b="1" u="sng" dirty="0">
                <a:solidFill>
                  <a:schemeClr val="bg1"/>
                </a:solidFill>
              </a:rPr>
              <a:t>自由选择</a:t>
            </a:r>
            <a:r>
              <a:rPr lang="zh-CN" altLang="en-US" dirty="0">
                <a:solidFill>
                  <a:schemeClr val="bg1"/>
                </a:solidFill>
              </a:rPr>
              <a:t>是否发射导弹，选择不会影响实验结果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b="1" u="sng" dirty="0">
                <a:solidFill>
                  <a:schemeClr val="bg1"/>
                </a:solidFill>
              </a:rPr>
              <a:t>按下空格键</a:t>
            </a:r>
            <a:r>
              <a:rPr lang="zh-CN" altLang="en-US" dirty="0">
                <a:solidFill>
                  <a:schemeClr val="bg1"/>
                </a:solidFill>
              </a:rPr>
              <a:t>选择发射导弹，在一定时间内</a:t>
            </a:r>
            <a:r>
              <a:rPr lang="zh-CN" altLang="en-US" b="1" u="sng" dirty="0">
                <a:solidFill>
                  <a:schemeClr val="bg1"/>
                </a:solidFill>
              </a:rPr>
              <a:t>不按键</a:t>
            </a:r>
            <a:r>
              <a:rPr lang="zh-CN" altLang="en-US" dirty="0">
                <a:solidFill>
                  <a:schemeClr val="bg1"/>
                </a:solidFill>
              </a:rPr>
              <a:t>选择不发射导弹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实验总共大概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实验过程中请集中注意力，保持头不动，尽量不眨眼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按任意键继续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44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3138568"/>
            <a:ext cx="3431242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5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2A2658C0-41AF-422E-804F-6BA4EE3DA52B}"/>
              </a:ext>
            </a:extLst>
          </p:cNvPr>
          <p:cNvSpPr txBox="1"/>
          <p:nvPr/>
        </p:nvSpPr>
        <p:spPr>
          <a:xfrm>
            <a:off x="4332475" y="3138568"/>
            <a:ext cx="3527051" cy="58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造成其他附带伤害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0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58956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E630AE-EE94-4975-9B2D-BB4E765401B7}"/>
              </a:ext>
            </a:extLst>
          </p:cNvPr>
          <p:cNvSpPr txBox="1"/>
          <p:nvPr/>
        </p:nvSpPr>
        <p:spPr>
          <a:xfrm>
            <a:off x="3386416" y="941293"/>
            <a:ext cx="5419165" cy="142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练习结束！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在正式实验中，信息会显示得更加简略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如下所示，括号里的文字将被省略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9CB979-C5F9-4008-93CB-5DAFC1049DDE}"/>
              </a:ext>
            </a:extLst>
          </p:cNvPr>
          <p:cNvSpPr txBox="1"/>
          <p:nvPr/>
        </p:nvSpPr>
        <p:spPr>
          <a:xfrm>
            <a:off x="4033557" y="3138568"/>
            <a:ext cx="4124887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【</a:t>
            </a:r>
            <a:r>
              <a:rPr lang="zh-CN" altLang="en-US" sz="2400" b="1" dirty="0">
                <a:solidFill>
                  <a:schemeClr val="bg1"/>
                </a:solidFill>
              </a:rPr>
              <a:t>导弹击杀敌国</a:t>
            </a:r>
            <a:r>
              <a:rPr lang="en-US" altLang="zh-CN" sz="2400" b="1" dirty="0">
                <a:solidFill>
                  <a:schemeClr val="bg1"/>
                </a:solidFill>
              </a:rPr>
              <a:t>】</a:t>
            </a: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A31974-9AFD-47CC-9F59-749E28F0F5AE}"/>
              </a:ext>
            </a:extLst>
          </p:cNvPr>
          <p:cNvSpPr txBox="1"/>
          <p:nvPr/>
        </p:nvSpPr>
        <p:spPr>
          <a:xfrm>
            <a:off x="4962945" y="5656140"/>
            <a:ext cx="226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按任意键继续</a:t>
            </a:r>
            <a:r>
              <a:rPr lang="en-US" altLang="zh-CN" sz="2000" dirty="0">
                <a:solidFill>
                  <a:schemeClr val="bg1"/>
                </a:solidFill>
              </a:rPr>
              <a:t>……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9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2A2658C0-41AF-422E-804F-6BA4EE3DA52B}"/>
              </a:ext>
            </a:extLst>
          </p:cNvPr>
          <p:cNvSpPr txBox="1"/>
          <p:nvPr/>
        </p:nvSpPr>
        <p:spPr>
          <a:xfrm>
            <a:off x="4033138" y="3138568"/>
            <a:ext cx="4125725" cy="58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造成其他附带伤害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】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0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61D505-A698-4BEF-A534-68DD252CBB38}"/>
              </a:ext>
            </a:extLst>
          </p:cNvPr>
          <p:cNvSpPr txBox="1"/>
          <p:nvPr/>
        </p:nvSpPr>
        <p:spPr>
          <a:xfrm>
            <a:off x="3386416" y="941293"/>
            <a:ext cx="5419165" cy="142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练习结束！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在正式实验中，信息会显示得更加简略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如下所示，括号里的文字将被省略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42E7BC-AA85-4186-B2E1-EAD071EEE63C}"/>
              </a:ext>
            </a:extLst>
          </p:cNvPr>
          <p:cNvSpPr txBox="1"/>
          <p:nvPr/>
        </p:nvSpPr>
        <p:spPr>
          <a:xfrm>
            <a:off x="4962945" y="5656140"/>
            <a:ext cx="226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按任意键继续</a:t>
            </a:r>
            <a:r>
              <a:rPr lang="en-US" altLang="zh-CN" sz="2000" dirty="0">
                <a:solidFill>
                  <a:schemeClr val="bg1"/>
                </a:solidFill>
              </a:rPr>
              <a:t>……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3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0BCE79-41B5-4A11-A16E-D72E859C3342}"/>
              </a:ext>
            </a:extLst>
          </p:cNvPr>
          <p:cNvSpPr txBox="1"/>
          <p:nvPr/>
        </p:nvSpPr>
        <p:spPr>
          <a:xfrm>
            <a:off x="3386418" y="1277470"/>
            <a:ext cx="5419165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正式实验中的伤亡将以这种形式呈现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8D21A8-BFAA-44E0-8B8E-6683CA3D2DE4}"/>
              </a:ext>
            </a:extLst>
          </p:cNvPr>
          <p:cNvSpPr txBox="1"/>
          <p:nvPr/>
        </p:nvSpPr>
        <p:spPr>
          <a:xfrm>
            <a:off x="4962945" y="5656140"/>
            <a:ext cx="226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按任意键继续</a:t>
            </a:r>
            <a:r>
              <a:rPr lang="en-US" altLang="zh-CN" sz="2000" dirty="0">
                <a:solidFill>
                  <a:schemeClr val="bg1"/>
                </a:solidFill>
              </a:rPr>
              <a:t>……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0D23B5-1EFC-4466-BB96-381518006F14}"/>
              </a:ext>
            </a:extLst>
          </p:cNvPr>
          <p:cNvSpPr txBox="1"/>
          <p:nvPr/>
        </p:nvSpPr>
        <p:spPr>
          <a:xfrm>
            <a:off x="4865875" y="3138568"/>
            <a:ext cx="2460251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  </a:t>
            </a:r>
            <a:r>
              <a:rPr lang="en-US" altLang="zh-CN" sz="2400" b="1" dirty="0">
                <a:solidFill>
                  <a:schemeClr val="bg1"/>
                </a:solidFill>
              </a:rPr>
              <a:t>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03125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0BCE79-41B5-4A11-A16E-D72E859C3342}"/>
              </a:ext>
            </a:extLst>
          </p:cNvPr>
          <p:cNvSpPr txBox="1"/>
          <p:nvPr/>
        </p:nvSpPr>
        <p:spPr>
          <a:xfrm>
            <a:off x="3386418" y="1277470"/>
            <a:ext cx="5419165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正式实验中的伤亡将以这种形式呈现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8D21A8-BFAA-44E0-8B8E-6683CA3D2DE4}"/>
              </a:ext>
            </a:extLst>
          </p:cNvPr>
          <p:cNvSpPr txBox="1"/>
          <p:nvPr/>
        </p:nvSpPr>
        <p:spPr>
          <a:xfrm>
            <a:off x="4962945" y="5656140"/>
            <a:ext cx="226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按任意键继续</a:t>
            </a:r>
            <a:r>
              <a:rPr lang="en-US" altLang="zh-CN" sz="2000" dirty="0">
                <a:solidFill>
                  <a:schemeClr val="bg1"/>
                </a:solidFill>
              </a:rPr>
              <a:t>……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41EF59-F7AA-4E5C-B0E3-7B424840DB71}"/>
              </a:ext>
            </a:extLst>
          </p:cNvPr>
          <p:cNvSpPr txBox="1"/>
          <p:nvPr/>
        </p:nvSpPr>
        <p:spPr>
          <a:xfrm>
            <a:off x="4865875" y="3138568"/>
            <a:ext cx="2460251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  </a:t>
            </a:r>
            <a:r>
              <a:rPr lang="en-US" altLang="zh-CN" sz="2400" b="1" dirty="0">
                <a:solidFill>
                  <a:schemeClr val="bg1"/>
                </a:solidFill>
              </a:rPr>
              <a:t>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2522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4865875" y="3138568"/>
            <a:ext cx="2460251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   </a:t>
            </a:r>
            <a:r>
              <a:rPr lang="en-US" altLang="zh-CN" sz="2400" b="1" dirty="0">
                <a:solidFill>
                  <a:schemeClr val="bg1"/>
                </a:solidFill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656365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4865875" y="3138568"/>
            <a:ext cx="2460251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   </a:t>
            </a:r>
            <a:r>
              <a:rPr lang="en-US" altLang="zh-CN" sz="2400" b="1" dirty="0">
                <a:solidFill>
                  <a:schemeClr val="bg1"/>
                </a:solidFill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98237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4865875" y="3138568"/>
            <a:ext cx="2460251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儿童     </a:t>
            </a:r>
            <a:r>
              <a:rPr lang="en-US" altLang="zh-CN" sz="2400" b="1" dirty="0">
                <a:solidFill>
                  <a:schemeClr val="bg1"/>
                </a:solidFill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762148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4865875" y="3138568"/>
            <a:ext cx="2460251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孕妇     </a:t>
            </a:r>
            <a:r>
              <a:rPr lang="en-US" altLang="zh-CN" sz="2400" b="1" dirty="0">
                <a:solidFill>
                  <a:schemeClr val="bg1"/>
                </a:solidFill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33166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7D8A26-5A04-45C3-B051-1E49B7959089}"/>
              </a:ext>
            </a:extLst>
          </p:cNvPr>
          <p:cNvSpPr txBox="1"/>
          <p:nvPr/>
        </p:nvSpPr>
        <p:spPr>
          <a:xfrm>
            <a:off x="3048561" y="1332529"/>
            <a:ext cx="6094878" cy="4192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练习任务：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接下来将进行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15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次的练习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在做出正确的导弹发射决定之后会呈现绿色的</a:t>
            </a:r>
            <a:r>
              <a:rPr lang="zh-CN" altLang="en-US" sz="2000" dirty="0">
                <a:solidFill>
                  <a:srgbClr val="00FF00"/>
                </a:solidFill>
                <a:latin typeface="+mn-ea"/>
              </a:rPr>
              <a:t>√</a:t>
            </a:r>
            <a:endParaRPr lang="en-US" altLang="zh-CN" sz="2000" dirty="0">
              <a:solidFill>
                <a:srgbClr val="00FF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反之，做出错误的导弹发射决定后，会呈现红色的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×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当可以自由选择的时候不会呈现绿色的</a:t>
            </a:r>
            <a:r>
              <a:rPr lang="zh-CN" altLang="en-US" sz="2000" dirty="0">
                <a:solidFill>
                  <a:srgbClr val="00FF00"/>
                </a:solidFill>
                <a:latin typeface="+mn-ea"/>
              </a:rPr>
              <a:t>√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或红色的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×</a:t>
            </a: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练习部分大概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分钟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实验过程中请集中注意力，保持头不动，尽量不眨眼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按任意键继续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7367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4865875" y="3138568"/>
            <a:ext cx="2460251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平民     </a:t>
            </a:r>
            <a:r>
              <a:rPr lang="en-US" altLang="zh-CN" sz="2400" b="1" dirty="0">
                <a:solidFill>
                  <a:schemeClr val="bg1"/>
                </a:solidFill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718661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4865875" y="3138568"/>
            <a:ext cx="2460251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瘾君子   </a:t>
            </a:r>
            <a:r>
              <a:rPr lang="en-US" altLang="zh-CN" sz="2400" b="1" dirty="0">
                <a:solidFill>
                  <a:schemeClr val="bg1"/>
                </a:solidFill>
              </a:rPr>
              <a:t>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865161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4865875" y="3138568"/>
            <a:ext cx="2460251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罪犯     </a:t>
            </a:r>
            <a:r>
              <a:rPr lang="en-US" altLang="zh-CN" sz="2400" b="1" dirty="0">
                <a:solidFill>
                  <a:schemeClr val="bg1"/>
                </a:solidFill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256482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2C2BC27-AF14-405A-B106-8B4C32031551}"/>
              </a:ext>
            </a:extLst>
          </p:cNvPr>
          <p:cNvSpPr txBox="1"/>
          <p:nvPr/>
        </p:nvSpPr>
        <p:spPr>
          <a:xfrm>
            <a:off x="3048561" y="1332529"/>
            <a:ext cx="6094878" cy="4192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正式实验任务：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接下来将开始正式实验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屏幕上会呈现导弹发射造成的士兵伤亡和平民伤亡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请根据要求做出正确的发射决定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正式实验部分</a:t>
            </a:r>
            <a:r>
              <a:rPr lang="zh-CN" altLang="en-US" sz="2000" b="1" dirty="0">
                <a:solidFill>
                  <a:schemeClr val="bg1"/>
                </a:solidFill>
              </a:rPr>
              <a:t>将不会出现</a:t>
            </a:r>
            <a:r>
              <a:rPr lang="zh-CN" altLang="en-US" sz="2000" dirty="0">
                <a:solidFill>
                  <a:schemeClr val="bg1"/>
                </a:solidFill>
              </a:rPr>
              <a:t>绿色的</a:t>
            </a:r>
            <a:r>
              <a:rPr lang="zh-CN" altLang="en-US" sz="2000" dirty="0">
                <a:solidFill>
                  <a:srgbClr val="00FF00"/>
                </a:solidFill>
              </a:rPr>
              <a:t>√</a:t>
            </a:r>
            <a:r>
              <a:rPr lang="zh-CN" altLang="en-US" sz="2000" dirty="0">
                <a:solidFill>
                  <a:schemeClr val="bg1"/>
                </a:solidFill>
              </a:rPr>
              <a:t>或者红色的</a:t>
            </a:r>
            <a:r>
              <a:rPr lang="en-US" altLang="zh-CN" sz="2000" dirty="0">
                <a:solidFill>
                  <a:srgbClr val="FF0000"/>
                </a:solidFill>
              </a:rPr>
              <a:t>×</a:t>
            </a: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正式实验部分大概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30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分钟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实验过程中请集中注意力，保持头不动，尽量不眨眼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按任意键继续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456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2E6AF7-8F1E-44A1-BFF2-EA12BEAADB49}"/>
              </a:ext>
            </a:extLst>
          </p:cNvPr>
          <p:cNvSpPr txBox="1"/>
          <p:nvPr/>
        </p:nvSpPr>
        <p:spPr>
          <a:xfrm>
            <a:off x="908797" y="1794674"/>
            <a:ext cx="10374406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练习部分出现错误，</a:t>
            </a:r>
            <a:r>
              <a:rPr lang="zh-CN" altLang="en-US" sz="2000" b="1" dirty="0">
                <a:solidFill>
                  <a:schemeClr val="bg1"/>
                </a:solidFill>
              </a:rPr>
              <a:t>请集中注意力！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请在击杀的士兵数量</a:t>
            </a:r>
            <a:r>
              <a:rPr lang="zh-CN" altLang="en-US" sz="2000" b="1" u="sng" dirty="0">
                <a:solidFill>
                  <a:schemeClr val="bg1"/>
                </a:solidFill>
              </a:rPr>
              <a:t>不小于</a:t>
            </a:r>
            <a:r>
              <a:rPr lang="en-US" altLang="zh-CN" sz="2000" b="1" u="sng" dirty="0">
                <a:solidFill>
                  <a:schemeClr val="bg1"/>
                </a:solidFill>
              </a:rPr>
              <a:t>7</a:t>
            </a:r>
            <a:r>
              <a:rPr lang="zh-CN" altLang="en-US" sz="2000" dirty="0">
                <a:solidFill>
                  <a:schemeClr val="bg1"/>
                </a:solidFill>
              </a:rPr>
              <a:t>的时候选择</a:t>
            </a:r>
            <a:r>
              <a:rPr lang="zh-CN" altLang="en-US" sz="2000" b="1" u="sng" dirty="0">
                <a:solidFill>
                  <a:schemeClr val="bg1"/>
                </a:solidFill>
              </a:rPr>
              <a:t>发射导弹</a:t>
            </a:r>
            <a:endParaRPr lang="en-US" altLang="zh-CN" sz="2000" b="1" u="sng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在击杀的士兵数量</a:t>
            </a:r>
            <a:r>
              <a:rPr lang="zh-CN" altLang="en-US" sz="2000" b="1" u="sng" dirty="0">
                <a:solidFill>
                  <a:schemeClr val="bg1"/>
                </a:solidFill>
              </a:rPr>
              <a:t>不大于</a:t>
            </a:r>
            <a:r>
              <a:rPr lang="en-US" altLang="zh-CN" sz="2000" b="1" u="sng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的时候选择</a:t>
            </a:r>
            <a:r>
              <a:rPr lang="zh-CN" altLang="en-US" sz="2000" b="1" u="sng" dirty="0">
                <a:solidFill>
                  <a:schemeClr val="bg1"/>
                </a:solidFill>
              </a:rPr>
              <a:t>不发射导弹</a:t>
            </a:r>
            <a:endParaRPr lang="en-US" altLang="zh-CN" sz="2000" b="1" u="sng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当击杀的士兵数量在</a:t>
            </a: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</a:rPr>
              <a:t>到</a:t>
            </a:r>
            <a:r>
              <a:rPr lang="en-US" altLang="zh-CN" sz="2000" b="1" dirty="0">
                <a:solidFill>
                  <a:schemeClr val="bg1"/>
                </a:solidFill>
              </a:rPr>
              <a:t>6</a:t>
            </a:r>
            <a:r>
              <a:rPr lang="zh-CN" altLang="en-US" sz="2000" dirty="0">
                <a:solidFill>
                  <a:schemeClr val="bg1"/>
                </a:solidFill>
              </a:rPr>
              <a:t>的时候，你可以</a:t>
            </a:r>
            <a:r>
              <a:rPr lang="zh-CN" altLang="en-US" sz="2000" b="1" dirty="0">
                <a:solidFill>
                  <a:schemeClr val="bg1"/>
                </a:solidFill>
              </a:rPr>
              <a:t>自由选择</a:t>
            </a:r>
            <a:r>
              <a:rPr lang="zh-CN" altLang="en-US" sz="2000" dirty="0">
                <a:solidFill>
                  <a:schemeClr val="bg1"/>
                </a:solidFill>
              </a:rPr>
              <a:t>是否发射导弹，选择不影响实验结果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u="sng" dirty="0">
                <a:solidFill>
                  <a:schemeClr val="bg1"/>
                </a:solidFill>
              </a:rPr>
              <a:t>按下空格键</a:t>
            </a:r>
            <a:r>
              <a:rPr lang="zh-CN" altLang="en-US" sz="2000" dirty="0">
                <a:solidFill>
                  <a:schemeClr val="bg1"/>
                </a:solidFill>
              </a:rPr>
              <a:t>选择发射导弹，在一定时间内</a:t>
            </a:r>
            <a:r>
              <a:rPr lang="zh-CN" altLang="en-US" sz="2000" b="1" u="sng" dirty="0">
                <a:solidFill>
                  <a:schemeClr val="bg1"/>
                </a:solidFill>
              </a:rPr>
              <a:t>不按键</a:t>
            </a:r>
            <a:r>
              <a:rPr lang="zh-CN" altLang="en-US" sz="2000" dirty="0">
                <a:solidFill>
                  <a:schemeClr val="bg1"/>
                </a:solidFill>
              </a:rPr>
              <a:t>选择不发射导弹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按任意键重新开始练习</a:t>
            </a:r>
            <a:r>
              <a:rPr lang="en-US" altLang="zh-CN" dirty="0">
                <a:solidFill>
                  <a:schemeClr val="bg1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47609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95A0A9-170F-412A-8913-4BEC8122616F}"/>
              </a:ext>
            </a:extLst>
          </p:cNvPr>
          <p:cNvSpPr txBox="1"/>
          <p:nvPr/>
        </p:nvSpPr>
        <p:spPr>
          <a:xfrm>
            <a:off x="3025588" y="2944605"/>
            <a:ext cx="6140824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本轮实验错误率较高！请集中注意力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按任意键继续</a:t>
            </a:r>
          </a:p>
        </p:txBody>
      </p:sp>
    </p:spTree>
    <p:extLst>
      <p:ext uri="{BB962C8B-B14F-4D97-AF65-F5344CB8AC3E}">
        <p14:creationId xmlns:p14="http://schemas.microsoft.com/office/powerpoint/2010/main" val="367650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E2AD65-825D-4D69-AEE8-C6860E8341BF}"/>
              </a:ext>
            </a:extLst>
          </p:cNvPr>
          <p:cNvSpPr txBox="1"/>
          <p:nvPr/>
        </p:nvSpPr>
        <p:spPr>
          <a:xfrm>
            <a:off x="1954306" y="2948356"/>
            <a:ext cx="828338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请休息一下，休息过程中请不要操作电脑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休息结束后，请呼叫主试帮你开启下一轮实验</a:t>
            </a:r>
          </a:p>
        </p:txBody>
      </p:sp>
    </p:spTree>
    <p:extLst>
      <p:ext uri="{BB962C8B-B14F-4D97-AF65-F5344CB8AC3E}">
        <p14:creationId xmlns:p14="http://schemas.microsoft.com/office/powerpoint/2010/main" val="120781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A561A1-100D-4232-88ED-27CCF1C713FA}"/>
              </a:ext>
            </a:extLst>
          </p:cNvPr>
          <p:cNvSpPr txBox="1"/>
          <p:nvPr/>
        </p:nvSpPr>
        <p:spPr>
          <a:xfrm>
            <a:off x="3013262" y="2898438"/>
            <a:ext cx="6165477" cy="1061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部分</a:t>
            </a:r>
            <a:r>
              <a:rPr lang="zh-CN" altLang="en-US" sz="2400" b="1" dirty="0">
                <a:solidFill>
                  <a:schemeClr val="bg1"/>
                </a:solidFill>
              </a:rPr>
              <a:t>已经结束！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请等待主试为您摘掉电极帽，随后进行问卷部分</a:t>
            </a:r>
          </a:p>
        </p:txBody>
      </p:sp>
    </p:spTree>
    <p:extLst>
      <p:ext uri="{BB962C8B-B14F-4D97-AF65-F5344CB8AC3E}">
        <p14:creationId xmlns:p14="http://schemas.microsoft.com/office/powerpoint/2010/main" val="151825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EBB59AF-F035-4034-B11B-A28636CECC64}"/>
              </a:ext>
            </a:extLst>
          </p:cNvPr>
          <p:cNvSpPr txBox="1"/>
          <p:nvPr/>
        </p:nvSpPr>
        <p:spPr>
          <a:xfrm>
            <a:off x="5816974" y="2875002"/>
            <a:ext cx="5580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00FF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18684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81531F-53AC-465C-A9A8-C7F1AC0AEE70}"/>
              </a:ext>
            </a:extLst>
          </p:cNvPr>
          <p:cNvSpPr txBox="1"/>
          <p:nvPr/>
        </p:nvSpPr>
        <p:spPr>
          <a:xfrm>
            <a:off x="5816974" y="2875002"/>
            <a:ext cx="5580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F0000"/>
                </a:solidFill>
              </a:rPr>
              <a:t>×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74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625</Words>
  <Application>Microsoft Office PowerPoint</Application>
  <PresentationFormat>宽屏</PresentationFormat>
  <Paragraphs>72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浩东</dc:creator>
  <cp:lastModifiedBy>林 浩东</cp:lastModifiedBy>
  <cp:revision>25</cp:revision>
  <dcterms:created xsi:type="dcterms:W3CDTF">2024-12-02T13:39:50Z</dcterms:created>
  <dcterms:modified xsi:type="dcterms:W3CDTF">2024-12-03T11:10:07Z</dcterms:modified>
</cp:coreProperties>
</file>