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85" r:id="rId5"/>
    <p:sldId id="286" r:id="rId6"/>
    <p:sldId id="284" r:id="rId7"/>
    <p:sldId id="283" r:id="rId8"/>
    <p:sldId id="288" r:id="rId9"/>
    <p:sldId id="259" r:id="rId10"/>
    <p:sldId id="295" r:id="rId11"/>
    <p:sldId id="289" r:id="rId12"/>
    <p:sldId id="290" r:id="rId13"/>
    <p:sldId id="291" r:id="rId14"/>
    <p:sldId id="292" r:id="rId15"/>
    <p:sldId id="287" r:id="rId16"/>
    <p:sldId id="296" r:id="rId17"/>
    <p:sldId id="297" r:id="rId18"/>
    <p:sldId id="298" r:id="rId19"/>
    <p:sldId id="293" r:id="rId20"/>
    <p:sldId id="299" r:id="rId21"/>
    <p:sldId id="300" r:id="rId22"/>
    <p:sldId id="301" r:id="rId23"/>
    <p:sldId id="29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2831" autoAdjust="0"/>
  </p:normalViewPr>
  <p:slideViewPr>
    <p:cSldViewPr>
      <p:cViewPr>
        <p:scale>
          <a:sx n="63" d="100"/>
          <a:sy n="63" d="100"/>
        </p:scale>
        <p:origin x="-159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B144-C496-4F70-A522-1F6D98B094EF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0AD22-CE8C-4B19-A196-063DBC65A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58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34429-6407-46D2-982E-33EC96790413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E4F02-1B49-4D7B-A4E6-BDDFC7B8C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39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AR</a:t>
            </a:r>
            <a:r>
              <a:rPr lang="zh-TW" altLang="en-US" dirty="0" smtClean="0"/>
              <a:t>模型向後預測  以及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實際執行結果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若前面為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 就退化為</a:t>
            </a:r>
            <a:r>
              <a:rPr lang="en-US" altLang="zh-TW" dirty="0" smtClean="0"/>
              <a:t>MA(q)</a:t>
            </a:r>
            <a:r>
              <a:rPr lang="zh-TW" altLang="en-US" dirty="0" smtClean="0"/>
              <a:t>  若後面為</a:t>
            </a:r>
            <a:r>
              <a:rPr lang="en-US" altLang="zh-TW" dirty="0" smtClean="0"/>
              <a:t>1 </a:t>
            </a:r>
            <a:r>
              <a:rPr lang="zh-TW" altLang="en-US" dirty="0" smtClean="0"/>
              <a:t>就退化為</a:t>
            </a:r>
            <a:r>
              <a:rPr lang="en-US" altLang="zh-TW" dirty="0" smtClean="0"/>
              <a:t>AR(p)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平穩的時間序列相關資訊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由於我們原先的例子資料太少了  看不太出 平穩趨勢 因此換一個範例資料集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範例資料集的原始  範例資料的差分後  以及進行</a:t>
            </a:r>
            <a:r>
              <a:rPr lang="en-US" altLang="zh-TW" dirty="0" smtClean="0"/>
              <a:t>ADF</a:t>
            </a:r>
            <a:r>
              <a:rPr lang="zh-TW" altLang="en-US" dirty="0" smtClean="0"/>
              <a:t>檢定結果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466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</a:t>
            </a:r>
            <a:r>
              <a:rPr lang="zh-TW" altLang="en-US" dirty="0" smtClean="0"/>
              <a:t>是參數的數量</a:t>
            </a:r>
            <a:endParaRPr lang="en-US" altLang="zh-TW" dirty="0" smtClean="0"/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是資料量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畫類似</a:t>
            </a:r>
            <a:r>
              <a:rPr lang="en-US" altLang="zh-TW" baseline="0" dirty="0" err="1" smtClean="0"/>
              <a:t>matlab</a:t>
            </a:r>
            <a:r>
              <a:rPr lang="zh-TW" altLang="en-US" baseline="0" dirty="0" smtClean="0"/>
              <a:t>的圖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Numpy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矩陣相關運算的函示庫</a:t>
            </a:r>
            <a:endParaRPr lang="en-US" altLang="zh-TW" baseline="0" dirty="0" smtClean="0"/>
          </a:p>
          <a:p>
            <a:r>
              <a:rPr lang="en-US" altLang="zh-TW" baseline="0" dirty="0" smtClean="0"/>
              <a:t>Pandas </a:t>
            </a:r>
            <a:r>
              <a:rPr lang="zh-TW" altLang="en-US" baseline="0" dirty="0" smtClean="0"/>
              <a:t>讀取與處理資料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Statsmodels</a:t>
            </a:r>
            <a:r>
              <a:rPr lang="en-US" altLang="zh-TW" baseline="0" dirty="0" smtClean="0"/>
              <a:t> AR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,ARIMA ACF </a:t>
            </a:r>
            <a:r>
              <a:rPr lang="zh-TW" altLang="en-US" baseline="0" dirty="0" smtClean="0"/>
              <a:t>等統計相關函式庫</a:t>
            </a:r>
            <a:endParaRPr lang="en-US" altLang="zh-TW" baseline="0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僅為計算</a:t>
            </a:r>
            <a:r>
              <a:rPr lang="en-US" altLang="zh-TW" dirty="0" smtClean="0"/>
              <a:t>RMSE)</a:t>
            </a:r>
          </a:p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 </a:t>
            </a:r>
            <a:r>
              <a:rPr lang="zh-TW" altLang="en-US" dirty="0" smtClean="0"/>
              <a:t>機器學習套件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MSE)</a:t>
            </a:r>
          </a:p>
          <a:p>
            <a:r>
              <a:rPr lang="en-US" altLang="zh-TW" dirty="0" smtClean="0"/>
              <a:t>Math</a:t>
            </a:r>
            <a:r>
              <a:rPr lang="en-US" altLang="zh-TW" baseline="0" dirty="0" smtClean="0"/>
              <a:t>  </a:t>
            </a:r>
            <a:r>
              <a:rPr lang="zh-TW" altLang="en-US" baseline="0" dirty="0" smtClean="0"/>
              <a:t>利用</a:t>
            </a:r>
            <a:r>
              <a:rPr lang="en-US" altLang="zh-TW" baseline="0" dirty="0" err="1" smtClean="0"/>
              <a:t>sqrt</a:t>
            </a:r>
            <a:r>
              <a:rPr lang="en-US" altLang="zh-TW" baseline="0" dirty="0" smtClean="0"/>
              <a:t>()</a:t>
            </a:r>
            <a:r>
              <a:rPr lang="zh-TW" altLang="en-US" baseline="0" dirty="0" smtClean="0"/>
              <a:t> 將</a:t>
            </a:r>
            <a:r>
              <a:rPr lang="en-US" altLang="zh-TW" baseline="0" dirty="0" smtClean="0"/>
              <a:t>MSE</a:t>
            </a:r>
            <a:r>
              <a:rPr lang="zh-TW" altLang="en-US" baseline="0" dirty="0" smtClean="0"/>
              <a:t>開根號 取得</a:t>
            </a:r>
            <a:r>
              <a:rPr lang="en-US" altLang="zh-TW" baseline="0" dirty="0" smtClean="0"/>
              <a:t>RMSE</a:t>
            </a:r>
            <a:r>
              <a:rPr lang="zh-TW" altLang="en-US" baseline="0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由於測試資料的年份是以民國 為主  </a:t>
            </a:r>
            <a:endParaRPr lang="en-US" altLang="zh-TW" dirty="0" smtClean="0"/>
          </a:p>
          <a:p>
            <a:r>
              <a:rPr lang="zh-TW" altLang="en-US" dirty="0" smtClean="0"/>
              <a:t>但後續的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程式需要 有西元的時間資料  因此在讀取資料時有先做過轉換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</a:t>
            </a:r>
            <a:r>
              <a:rPr lang="zh-TW" altLang="en-US" dirty="0" smtClean="0"/>
              <a:t>是時間序列的平均數  </a:t>
            </a:r>
            <a:endParaRPr lang="en-US" altLang="zh-TW" dirty="0" smtClean="0"/>
          </a:p>
          <a:p>
            <a:r>
              <a:rPr lang="en-US" altLang="zh-TW" dirty="0" smtClean="0"/>
              <a:t>Theta</a:t>
            </a:r>
            <a:r>
              <a:rPr lang="zh-TW" altLang="en-US" dirty="0" smtClean="0"/>
              <a:t>是參數</a:t>
            </a:r>
            <a:endParaRPr lang="en-US" altLang="zh-TW" dirty="0" smtClean="0"/>
          </a:p>
          <a:p>
            <a:r>
              <a:rPr lang="en-US" altLang="zh-TW" dirty="0" smtClean="0"/>
              <a:t>Epsilon</a:t>
            </a:r>
            <a:r>
              <a:rPr lang="zh-TW" altLang="en-US" dirty="0" smtClean="0"/>
              <a:t>是 白噪聲的參數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</a:t>
            </a:r>
            <a:r>
              <a:rPr lang="zh-TW" altLang="en-US" dirty="0" smtClean="0"/>
              <a:t>是時間序列的平均數  </a:t>
            </a:r>
            <a:endParaRPr lang="en-US" altLang="zh-TW" dirty="0" smtClean="0"/>
          </a:p>
          <a:p>
            <a:r>
              <a:rPr lang="en-US" altLang="zh-TW" dirty="0" smtClean="0"/>
              <a:t>Theta</a:t>
            </a:r>
            <a:r>
              <a:rPr lang="zh-TW" altLang="en-US" dirty="0" smtClean="0"/>
              <a:t>是參數</a:t>
            </a:r>
            <a:endParaRPr lang="en-US" altLang="zh-TW" dirty="0" smtClean="0"/>
          </a:p>
          <a:p>
            <a:r>
              <a:rPr lang="en-US" altLang="zh-TW" dirty="0" smtClean="0"/>
              <a:t>Epsilon</a:t>
            </a:r>
            <a:r>
              <a:rPr lang="zh-TW" altLang="en-US" dirty="0" smtClean="0"/>
              <a:t>是 白噪聲的參數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Excel-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選項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增益集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分析工具</a:t>
            </a:r>
            <a:r>
              <a:rPr lang="en-US" altLang="zh-TW" dirty="0" smtClean="0"/>
              <a:t>-</a:t>
            </a:r>
            <a:r>
              <a:rPr lang="zh-TW" altLang="en-US" dirty="0" smtClean="0"/>
              <a:t>執行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加入資料分析的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回歸 即可產生迴歸係數等結果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6C8-81BF-4653-A01C-16403D2C8C1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0208-576D-45FB-BBE9-A0C94A5D02E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92F8-90BD-4161-88AC-817EFAB4427A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C18-F6AA-4536-B583-768A995A380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26336" cy="458412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fld id="{AD18A980-F6DB-4FEB-875B-D75AA71F5F30}" type="slidenum">
              <a:rPr lang="zh-TW" altLang="en-US" smtClean="0"/>
              <a:pPr/>
              <a:t>‹#›</a:t>
            </a:fld>
            <a:r>
              <a:rPr lang="en-US" altLang="zh-TW" dirty="0" smtClean="0"/>
              <a:t>/ 23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443-EC2D-4BF2-AABB-704188036661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A599D86-9510-46B7-AD05-4F3F326D564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56D9-9066-4E88-8DF0-990001042288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5497-3118-4464-AB98-AE1B8303BC9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4A3B-5094-4946-B40C-47354C85DD0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4B3C-3B17-449A-8C9D-4716A24E3D89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7DFFFF-8C00-44AC-91DA-66283AD3258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6940A89-8948-47D6-AE4B-F6263D351CC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hyperlink" Target="https://www.analyticsvidhya.com/blog/2016/02/time-series-forecasting-codes-python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QaZzO7E6FE&amp;t=206s&amp;list=PLrSM8dZo-13zbRuSVkk4tQAkl_2OtqSAg&amp;index=2" TargetMode="External"/><Relationship Id="rId4" Type="http://schemas.openxmlformats.org/officeDocument/2006/relationships/hyperlink" Target="https://www.google.com.tw/url?sa=t&amp;rct=j&amp;q=&amp;esrc=s&amp;source=web&amp;cd=3&amp;cad=rja&amp;uact=8&amp;ved=0ahUKEwjA_KTyovvVAhXGFJQKHQu4CD8QFggxMAI&amp;url=http://www.fin.kuas.edu.tw/download.php?filename%3D5258_b41b1bd7.pdf%26dir%3Dcommunity_forum/1650%26title%3D%E8%AC%9B%E7%BE%A92-%E6%99%82%E9%96%93%E5%BA%8F%E5%88%97%E6%A8%A1%E5%9E%8B&amp;usg=AFQjCNEhxZD2iqSZil4gUxDVaIvMeuct6Q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arket.com/data/set/22r0/sales-of-shampoo-over-a-three-year-perio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16/02/time-series-forecasting-codes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u.edu.tw/department/management/stat/ch_web/etea/Statistics-3-net/chap32time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u.edu.tw/department/management/stat/ch_web/etea/Statistics-3-net/chap32time2.pdf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077072"/>
            <a:ext cx="6400800" cy="1752600"/>
          </a:xfrm>
        </p:spPr>
        <p:txBody>
          <a:bodyPr/>
          <a:lstStyle/>
          <a:p>
            <a:r>
              <a:rPr lang="zh-TW" altLang="en-US" dirty="0"/>
              <a:t>報告</a:t>
            </a:r>
            <a:r>
              <a:rPr lang="zh-TW" altLang="en-US" dirty="0" smtClean="0"/>
              <a:t>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吳育峰</a:t>
            </a:r>
            <a:endParaRPr lang="en-US" altLang="zh-TW" dirty="0" smtClean="0"/>
          </a:p>
          <a:p>
            <a:r>
              <a:rPr lang="zh-TW" altLang="en-US" dirty="0" smtClean="0"/>
              <a:t>報告日期</a:t>
            </a:r>
            <a:r>
              <a:rPr lang="en-US" altLang="zh-TW" dirty="0" smtClean="0"/>
              <a:t>:08/31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淺談時序資料分析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4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移動平均</a:t>
                </a:r>
                <a:r>
                  <a:rPr lang="en-US" altLang="zh-TW" dirty="0"/>
                  <a:t>(Moving Average, MA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Q</a:t>
                </a:r>
                <a:r>
                  <a:rPr lang="zh-TW" altLang="en-US" dirty="0"/>
                  <a:t>階</a:t>
                </a:r>
                <a:r>
                  <a:rPr lang="zh-TW" altLang="en-US" dirty="0" smtClean="0"/>
                  <a:t>移動平均模型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MA(q):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𝜇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  <m:r>
                          <a:rPr lang="zh-TW" altLang="en-US">
                            <a:latin typeface="Cambria Math"/>
                          </a:rPr>
                          <m:t>−</m:t>
                        </m:r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簡易</a:t>
                </a:r>
                <a:r>
                  <a:rPr lang="en-US" altLang="zh-TW" dirty="0" smtClean="0"/>
                  <a:t>MA(3)</a:t>
                </a:r>
                <a:r>
                  <a:rPr lang="zh-TW" altLang="en-US" dirty="0" smtClean="0"/>
                  <a:t>範例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沒有預測效果 </a:t>
                </a:r>
                <a:r>
                  <a:rPr lang="zh-TW" altLang="en-US" dirty="0"/>
                  <a:t>用來平滑時間序列</a:t>
                </a:r>
                <a:r>
                  <a:rPr lang="en-US" altLang="zh-TW" dirty="0" smtClean="0"/>
                  <a:t>)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7964815" y="554791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Ref2</a:t>
            </a:r>
            <a:endParaRPr lang="zh-TW" altLang="en-US" dirty="0"/>
          </a:p>
        </p:txBody>
      </p:sp>
      <p:pic>
        <p:nvPicPr>
          <p:cNvPr id="9" name="圖片 8" descr="Microsoft Excel (產品啟動失敗) - data.xlsx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3429000"/>
            <a:ext cx="2701467" cy="2776913"/>
          </a:xfrm>
          <a:prstGeom prst="rect">
            <a:avLst/>
          </a:prstGeom>
        </p:spPr>
      </p:pic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332949"/>
            <a:ext cx="3528392" cy="296901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10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0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自迴歸模型</a:t>
                </a:r>
                <a:r>
                  <a:rPr lang="en-US" altLang="zh-TW" dirty="0"/>
                  <a:t>(Autoregressive model, AR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階</a:t>
                </a:r>
                <a:r>
                  <a:rPr lang="zh-TW" altLang="en-US" dirty="0"/>
                  <a:t>自迴歸</a:t>
                </a:r>
                <a:r>
                  <a:rPr lang="zh-TW" altLang="en-US" dirty="0" smtClean="0"/>
                  <a:t>模型</a:t>
                </a:r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AR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p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b="0" i="0" dirty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𝑐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zh-TW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 smtClean="0"/>
                  <a:t>簡易</a:t>
                </a:r>
                <a:r>
                  <a:rPr lang="en-US" altLang="zh-TW" dirty="0" smtClean="0"/>
                  <a:t>AR(2)</a:t>
                </a:r>
                <a:r>
                  <a:rPr lang="zh-TW" altLang="en-US" dirty="0" smtClean="0"/>
                  <a:t>範例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 descr="Microsoft Excel (產品啟動失敗) - data.xlsx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52" y="3502239"/>
            <a:ext cx="1611208" cy="2217846"/>
          </a:xfrm>
          <a:prstGeom prst="rect">
            <a:avLst/>
          </a:prstGeom>
        </p:spPr>
      </p:pic>
      <p:pic>
        <p:nvPicPr>
          <p:cNvPr id="13" name="圖片 12" descr="Microsoft Excel (產品啟動失敗) - data.xlsx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52" y="3502239"/>
            <a:ext cx="3168352" cy="22178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06156" y="4221088"/>
            <a:ext cx="236274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9" idx="3"/>
          </p:cNvCxnSpPr>
          <p:nvPr/>
        </p:nvCxnSpPr>
        <p:spPr>
          <a:xfrm flipV="1">
            <a:off x="3968904" y="3645024"/>
            <a:ext cx="1107152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48064" y="3238022"/>
                <a:ext cx="2864502" cy="397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zh-TW" altLang="en-US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zh-TW" alt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zh-TW" altLang="en-US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238022"/>
                <a:ext cx="2864502" cy="397609"/>
              </a:xfrm>
              <a:prstGeom prst="rect">
                <a:avLst/>
              </a:prstGeom>
              <a:blipFill rotWithShape="1"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 descr="Microsoft Excel (產品啟動失敗) - data.xlsx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23763" r="52095" b="27324"/>
          <a:stretch/>
        </p:blipFill>
        <p:spPr>
          <a:xfrm>
            <a:off x="4907708" y="3958168"/>
            <a:ext cx="3984907" cy="2592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148064" y="3588836"/>
                <a:ext cx="3744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=3.5+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0.8125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0.9375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588836"/>
                <a:ext cx="374455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11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7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自迴歸模型</a:t>
            </a:r>
            <a:r>
              <a:rPr lang="en-US" altLang="zh-TW" dirty="0"/>
              <a:t>(Autoregressive model, AR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3568" y="2132856"/>
                <a:ext cx="394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101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=3.5+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0.8125</m:t>
                          </m:r>
                          <m:r>
                            <a:rPr lang="en-US" altLang="zh-TW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0.9375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   = 3.5 + 0.8125*6 -0.9375*4</a:t>
                </a:r>
              </a:p>
              <a:p>
                <a:r>
                  <a:rPr lang="en-US" altLang="zh-TW" dirty="0" smtClean="0"/>
                  <a:t>          = 4.625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2856"/>
                <a:ext cx="3942361" cy="923330"/>
              </a:xfrm>
              <a:prstGeom prst="rect">
                <a:avLst/>
              </a:prstGeom>
              <a:blipFill rotWithShape="1">
                <a:blip r:embed="rId3"/>
                <a:stretch>
                  <a:fillRect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19156"/>
            <a:ext cx="4392487" cy="369611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12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自迴歸移動平均</a:t>
                </a:r>
                <a:r>
                  <a:rPr lang="en-US" altLang="zh-TW" dirty="0"/>
                  <a:t>(Autoregressive moving average, ARMA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ARMA(</a:t>
                </a:r>
                <a:r>
                  <a:rPr lang="en-US" altLang="zh-TW" dirty="0" err="1" smtClean="0"/>
                  <a:t>p,q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模型</a:t>
                </a:r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ARMA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p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q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: </m:t>
                        </m:r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𝑐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zh-TW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𝑗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zh-TW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Lag operator</a:t>
                </a:r>
                <a:r>
                  <a:rPr lang="zh-TW" altLang="en-US" dirty="0" smtClean="0"/>
                  <a:t> 形式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AR(p)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=(1−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TW" altLang="en-US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𝜙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/>
                      </a:rPr>
                      <m:t>L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MA(q)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=(1+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TW" altLang="en-US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ARMA(</a:t>
                </a:r>
                <a:r>
                  <a:rPr lang="en-US" altLang="zh-TW" dirty="0" err="1" smtClean="0"/>
                  <a:t>p,q</a:t>
                </a:r>
                <a:r>
                  <a:rPr lang="en-US" altLang="zh-TW" dirty="0" smtClean="0"/>
                  <a:t>):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zh-TW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>
                            <a:latin typeface="Cambria Math"/>
                          </a:rPr>
                          <m:t>1</m:t>
                        </m:r>
                        <m:r>
                          <a:rPr lang="zh-TW" altLang="en-US" i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TW" altLang="en-US" i="0">
                            <a:latin typeface="Cambria Math"/>
                          </a:rPr>
                          <m:t>=(1+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/>
                  <a:t>ARMA(</a:t>
                </a:r>
                <a:r>
                  <a:rPr lang="en-US" altLang="zh-TW" dirty="0" err="1"/>
                  <a:t>p,q</a:t>
                </a:r>
                <a:r>
                  <a:rPr lang="en-US" altLang="zh-TW" dirty="0"/>
                  <a:t>)</a:t>
                </a:r>
                <a:r>
                  <a:rPr lang="en-US" altLang="zh-TW" dirty="0" smtClean="0"/>
                  <a:t>: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𝜙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/>
                      </a:rPr>
                      <m:t>L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2133" b="-10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13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7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差</a:t>
                </a:r>
                <a:r>
                  <a:rPr lang="zh-TW" altLang="en-US" dirty="0"/>
                  <a:t>分整合移動平均自迴歸</a:t>
                </a:r>
                <a:r>
                  <a:rPr lang="en-US" altLang="zh-TW" dirty="0"/>
                  <a:t>(Autoregressive integrated moving average, ARIMA)</a:t>
                </a:r>
              </a:p>
              <a:p>
                <a:pPr lvl="1"/>
                <a:r>
                  <a:rPr lang="en-US" altLang="zh-TW" dirty="0" smtClean="0"/>
                  <a:t>ARIMA(</a:t>
                </a:r>
                <a:r>
                  <a:rPr lang="en-US" altLang="zh-TW" dirty="0" err="1" smtClean="0"/>
                  <a:t>p,d,q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模型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ARIMA(</a:t>
                </a:r>
                <a:r>
                  <a:rPr lang="en-US" altLang="zh-TW" dirty="0" err="1"/>
                  <a:t>p,d,q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:</m:t>
                    </m:r>
                    <m:d>
                      <m:dPr>
                        <m:endChr m:val=""/>
                        <m:ctrlPr>
                          <a:rPr lang="zh-TW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>
                            <a:latin typeface="Cambria Math"/>
                          </a:rPr>
                          <m:t>1</m:t>
                        </m:r>
                        <m:r>
                          <a:rPr lang="zh-TW" altLang="en-US" i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zh-TW" altLang="en-US" i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</m:d>
                          </m:e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TW" altLang="en-US" i="0">
                            <a:latin typeface="Cambria Math"/>
                          </a:rPr>
                          <m:t>=(1+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</a:t>
                </a:r>
                <a:r>
                  <a:rPr lang="zh-TW" altLang="en-US" dirty="0" smtClean="0"/>
                  <a:t>為使該時間序列成為定態序列所要做的差分階數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運用流程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檢驗時序資料是否平穩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對非平穩序列</a:t>
                </a:r>
                <a:r>
                  <a:rPr lang="zh-TW" altLang="en-US" dirty="0" smtClean="0"/>
                  <a:t>進行處理</a:t>
                </a:r>
                <a:r>
                  <a:rPr lang="zh-TW" altLang="en-US" dirty="0"/>
                  <a:t>使</a:t>
                </a:r>
                <a:r>
                  <a:rPr lang="zh-TW" altLang="en-US" dirty="0" smtClean="0"/>
                  <a:t>其成為平穩序列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找適合的參數</a:t>
                </a:r>
                <a:r>
                  <a:rPr lang="en-US" altLang="zh-TW" dirty="0" err="1" smtClean="0"/>
                  <a:t>p,q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建模</a:t>
                </a:r>
                <a:r>
                  <a:rPr lang="en-US" altLang="zh-TW" dirty="0"/>
                  <a:t>&amp;</a:t>
                </a:r>
                <a:r>
                  <a:rPr lang="zh-TW" altLang="en-US" dirty="0"/>
                  <a:t>預測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14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平穩</a:t>
            </a:r>
            <a:r>
              <a:rPr lang="zh-TW" altLang="en-US" dirty="0" smtClean="0"/>
              <a:t>時間序列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平穩</a:t>
            </a:r>
            <a:r>
              <a:rPr lang="en-US" altLang="zh-TW" dirty="0" smtClean="0"/>
              <a:t>(Stationary)</a:t>
            </a:r>
          </a:p>
          <a:p>
            <a:pPr lvl="1"/>
            <a:r>
              <a:rPr lang="zh-TW" altLang="en-US" dirty="0"/>
              <a:t>如果該時間序列</a:t>
            </a:r>
            <a:r>
              <a:rPr lang="zh-TW" altLang="en-US" dirty="0" smtClean="0"/>
              <a:t>的統計性質不會隨時間經過而改變則稱該時間序列為定態時間序列。</a:t>
            </a:r>
            <a:endParaRPr lang="en-US" altLang="zh-TW" dirty="0" smtClean="0"/>
          </a:p>
          <a:p>
            <a:pPr lvl="2"/>
            <a:r>
              <a:rPr lang="zh-TW" altLang="en-US" dirty="0"/>
              <a:t>平均數為固定常數</a:t>
            </a:r>
            <a:endParaRPr lang="en-US" altLang="zh-TW" dirty="0"/>
          </a:p>
          <a:p>
            <a:pPr lvl="2"/>
            <a:r>
              <a:rPr lang="zh-TW" altLang="en-US" dirty="0"/>
              <a:t>變異數為固定常數</a:t>
            </a:r>
            <a:endParaRPr lang="en-US" altLang="zh-TW" dirty="0"/>
          </a:p>
          <a:p>
            <a:pPr lvl="2"/>
            <a:r>
              <a:rPr lang="zh-TW" altLang="en-US" dirty="0"/>
              <a:t>共變異數只跟落後期</a:t>
            </a:r>
            <a:r>
              <a:rPr lang="en-US" altLang="zh-TW" dirty="0"/>
              <a:t>k</a:t>
            </a:r>
            <a:r>
              <a:rPr lang="zh-TW" altLang="en-US" dirty="0"/>
              <a:t>有關</a:t>
            </a:r>
            <a:r>
              <a:rPr lang="en-US" altLang="zh-TW" dirty="0"/>
              <a:t>,</a:t>
            </a:r>
            <a:r>
              <a:rPr lang="zh-TW" altLang="en-US" dirty="0"/>
              <a:t>與時間</a:t>
            </a:r>
            <a:r>
              <a:rPr lang="en-US" altLang="zh-TW" dirty="0"/>
              <a:t>t</a:t>
            </a:r>
            <a:r>
              <a:rPr lang="zh-TW" altLang="en-US" dirty="0"/>
              <a:t>無關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pic>
        <p:nvPicPr>
          <p:cNvPr id="5" name="圖片 4" descr="講義2-時間序列模型.pdf - Adobe Acrobat Reader DC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99" y="4005064"/>
            <a:ext cx="4585751" cy="15817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05794" y="46112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Ref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6357281" y="314921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20040">
              <a:spcBef>
                <a:spcPct val="20000"/>
              </a:spcBef>
              <a:buClr>
                <a:srgbClr val="8CADAE"/>
              </a:buClr>
              <a:buSzPct val="75000"/>
            </a:pPr>
            <a:r>
              <a:rPr lang="zh-TW" altLang="en-US" sz="2000" dirty="0">
                <a:solidFill>
                  <a:prstClr val="black"/>
                </a:solidFill>
                <a:hlinkClick r:id="rId5"/>
              </a:rPr>
              <a:t>時間序列性質</a:t>
            </a:r>
            <a:endParaRPr lang="en-US" altLang="zh-TW" sz="2000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15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3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平穩</a:t>
            </a:r>
            <a:r>
              <a:rPr lang="zh-TW" altLang="en-US" dirty="0" smtClean="0"/>
              <a:t>時間序列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平穩</a:t>
            </a:r>
            <a:r>
              <a:rPr lang="zh-TW" altLang="en-US" dirty="0"/>
              <a:t>時間序列</a:t>
            </a:r>
            <a:r>
              <a:rPr lang="zh-TW" altLang="en-US" dirty="0" smtClean="0"/>
              <a:t>檢定方式</a:t>
            </a:r>
            <a:endParaRPr lang="en-US" altLang="zh-TW" dirty="0" smtClean="0"/>
          </a:p>
          <a:p>
            <a:pPr lvl="1"/>
            <a:r>
              <a:rPr lang="en-US" altLang="zh-TW" dirty="0"/>
              <a:t>Dickey-Fuller </a:t>
            </a:r>
            <a:r>
              <a:rPr lang="en-US" altLang="zh-TW" dirty="0" smtClean="0"/>
              <a:t>test</a:t>
            </a:r>
          </a:p>
          <a:p>
            <a:pPr lvl="2"/>
            <a:r>
              <a:rPr lang="zh-TW" altLang="en-US" dirty="0"/>
              <a:t>檢驗自迴歸模型是否存在 </a:t>
            </a:r>
            <a:r>
              <a:rPr lang="en-US" altLang="zh-TW" dirty="0"/>
              <a:t>unit root </a:t>
            </a:r>
            <a:r>
              <a:rPr lang="zh-TW" altLang="en-US" dirty="0"/>
              <a:t>若有則代表為非平穩時間序列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H0:</a:t>
            </a:r>
            <a:r>
              <a:rPr lang="zh-TW" altLang="en-US" dirty="0"/>
              <a:t>存在</a:t>
            </a:r>
            <a:r>
              <a:rPr lang="en-US" altLang="zh-TW" dirty="0"/>
              <a:t>unit root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H1:</a:t>
            </a:r>
            <a:r>
              <a:rPr lang="zh-TW" altLang="en-US" dirty="0"/>
              <a:t>不存在</a:t>
            </a:r>
            <a:r>
              <a:rPr lang="en-US" altLang="zh-TW" dirty="0"/>
              <a:t>unit </a:t>
            </a:r>
            <a:r>
              <a:rPr lang="en-US" altLang="zh-TW" dirty="0" smtClean="0"/>
              <a:t>root</a:t>
            </a:r>
            <a:endParaRPr lang="en-US" altLang="zh-TW" dirty="0"/>
          </a:p>
        </p:txBody>
      </p:sp>
      <p:pic>
        <p:nvPicPr>
          <p:cNvPr id="4" name="圖片 3" descr="C:\Users\Fong\Desktop\時序資料分析\example.py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73" r="84286" b="10007"/>
          <a:stretch/>
        </p:blipFill>
        <p:spPr>
          <a:xfrm>
            <a:off x="899592" y="4005063"/>
            <a:ext cx="4527639" cy="178903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16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0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平穩</a:t>
            </a:r>
            <a:r>
              <a:rPr lang="zh-TW" altLang="en-US" dirty="0" smtClean="0"/>
              <a:t>時間序列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不</a:t>
            </a:r>
            <a:r>
              <a:rPr lang="zh-TW" altLang="en-US" dirty="0" smtClean="0"/>
              <a:t>平穩變平穩</a:t>
            </a:r>
            <a:r>
              <a:rPr lang="zh-TW" altLang="en-US" dirty="0"/>
              <a:t>的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差分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移動平均</a:t>
            </a:r>
            <a:endParaRPr lang="en-US" altLang="zh-TW" dirty="0" smtClean="0"/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多項式</a:t>
            </a:r>
            <a:r>
              <a:rPr lang="en-US" altLang="zh-TW" dirty="0" smtClean="0"/>
              <a:t>fit</a:t>
            </a:r>
            <a:r>
              <a:rPr lang="zh-TW" altLang="en-US" dirty="0" smtClean="0"/>
              <a:t>該模型</a:t>
            </a:r>
            <a:endParaRPr lang="en-US" altLang="zh-TW" dirty="0" smtClean="0"/>
          </a:p>
        </p:txBody>
      </p:sp>
      <p:pic>
        <p:nvPicPr>
          <p:cNvPr id="5" name="圖片 4" descr="Microsoft Excel (產品啟動失敗) - data.xlsx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460458"/>
            <a:ext cx="2891233" cy="2723359"/>
          </a:xfrm>
          <a:prstGeom prst="rect">
            <a:avLst/>
          </a:prstGeom>
        </p:spPr>
      </p:pic>
      <p:pic>
        <p:nvPicPr>
          <p:cNvPr id="6" name="圖片 5" descr="C:\Users\Fong\Desktop\時序資料分析\example.py - Notepad++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4"/>
          <a:stretch/>
        </p:blipFill>
        <p:spPr>
          <a:xfrm>
            <a:off x="4499992" y="3526970"/>
            <a:ext cx="3862859" cy="148620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17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4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平穩時間序列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7544" y="15881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Dataset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1560" y="2060848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年中每個月的銷售紀錄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00522" y="2083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差分後</a:t>
            </a:r>
          </a:p>
        </p:txBody>
      </p:sp>
      <p:pic>
        <p:nvPicPr>
          <p:cNvPr id="5" name="內容版面配置區 4" descr="Figure 1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4" y="2788280"/>
            <a:ext cx="4007751" cy="3372376"/>
          </a:xfrm>
        </p:spPr>
      </p:pic>
      <p:pic>
        <p:nvPicPr>
          <p:cNvPr id="7" name="圖片 6" descr="Fig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26" y="2780928"/>
            <a:ext cx="4355753" cy="3665206"/>
          </a:xfrm>
          <a:prstGeom prst="rect">
            <a:avLst/>
          </a:prstGeom>
        </p:spPr>
      </p:pic>
      <p:pic>
        <p:nvPicPr>
          <p:cNvPr id="14" name="圖片 13" descr="C:\Users\Fong\Desktop\時序資料分析\example.py - Notepad++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67" r="68406" b="11942"/>
          <a:stretch/>
        </p:blipFill>
        <p:spPr>
          <a:xfrm>
            <a:off x="2242590" y="3789040"/>
            <a:ext cx="4226767" cy="1381298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18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衡量參數的好壞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Autocorrelation </a:t>
            </a:r>
            <a:r>
              <a:rPr lang="en-US" altLang="zh-TW" dirty="0" smtClean="0"/>
              <a:t>Function(ACF)</a:t>
            </a:r>
          </a:p>
          <a:p>
            <a:r>
              <a:rPr lang="en-US" altLang="zh-TW" dirty="0"/>
              <a:t>Partial Autocorrelation </a:t>
            </a:r>
            <a:r>
              <a:rPr lang="en-US" altLang="zh-TW" dirty="0" smtClean="0"/>
              <a:t>Function(PACF)</a:t>
            </a:r>
          </a:p>
          <a:p>
            <a:pPr lvl="1"/>
            <a:r>
              <a:rPr lang="zh-TW" altLang="en-US" dirty="0" smtClean="0"/>
              <a:t>衡量不同</a:t>
            </a:r>
            <a:r>
              <a:rPr lang="en-US" altLang="zh-TW" dirty="0" smtClean="0"/>
              <a:t>Lag</a:t>
            </a:r>
            <a:r>
              <a:rPr lang="zh-TW" altLang="en-US" dirty="0" smtClean="0"/>
              <a:t>的表現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ACF</a:t>
            </a:r>
            <a:r>
              <a:rPr lang="zh-TW" altLang="en-US" dirty="0" smtClean="0"/>
              <a:t>衡量</a:t>
            </a:r>
            <a:r>
              <a:rPr lang="en-US" altLang="zh-TW" dirty="0" smtClean="0"/>
              <a:t>q</a:t>
            </a:r>
          </a:p>
          <a:p>
            <a:pPr lvl="1"/>
            <a:r>
              <a:rPr lang="en-US" altLang="zh-TW" dirty="0" smtClean="0"/>
              <a:t>PACF</a:t>
            </a:r>
            <a:r>
              <a:rPr lang="zh-TW" altLang="en-US" dirty="0" smtClean="0"/>
              <a:t>衡量</a:t>
            </a:r>
            <a:r>
              <a:rPr lang="en-US" altLang="zh-TW" dirty="0" smtClean="0"/>
              <a:t>p</a:t>
            </a:r>
          </a:p>
          <a:p>
            <a:pPr lvl="1"/>
            <a:r>
              <a:rPr lang="zh-TW" altLang="en-US" dirty="0" smtClean="0"/>
              <a:t>第一次最靠近虛線的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即為最好的</a:t>
            </a:r>
            <a:r>
              <a:rPr lang="en-US" altLang="zh-TW" dirty="0" err="1" smtClean="0"/>
              <a:t>p,q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24944"/>
            <a:ext cx="5148064" cy="3050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80603" y="56650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Ref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19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常見方法</a:t>
            </a:r>
            <a:endParaRPr lang="en-US" altLang="zh-TW" dirty="0" smtClean="0"/>
          </a:p>
          <a:p>
            <a:r>
              <a:rPr lang="zh-TW" altLang="en-US" dirty="0"/>
              <a:t>平穩時間序列</a:t>
            </a:r>
            <a:endParaRPr lang="en-US" altLang="zh-TW" dirty="0" smtClean="0"/>
          </a:p>
          <a:p>
            <a:r>
              <a:rPr lang="zh-TW" altLang="en-US" dirty="0"/>
              <a:t>衡量參數的</a:t>
            </a:r>
            <a:r>
              <a:rPr lang="zh-TW" altLang="en-US" dirty="0" smtClean="0"/>
              <a:t>好壞</a:t>
            </a:r>
            <a:endParaRPr lang="en-US" altLang="zh-TW" dirty="0" smtClean="0"/>
          </a:p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2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衡量參數的好壞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Akaike</a:t>
            </a:r>
            <a:r>
              <a:rPr lang="en-US" altLang="zh-TW" dirty="0"/>
              <a:t> information criterion (AIC)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Bayesian information criterion (BIC)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1894238" cy="59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2389372" cy="6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24944"/>
            <a:ext cx="1669187" cy="82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20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9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自迴歸移動平均</a:t>
            </a:r>
            <a:r>
              <a:rPr lang="en-US" altLang="zh-TW" dirty="0"/>
              <a:t>(Autoregressive moving average, ARMA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48880"/>
            <a:ext cx="4794503" cy="403439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21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0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自迴歸移動平均</a:t>
            </a:r>
            <a:r>
              <a:rPr lang="en-US" altLang="zh-TW" dirty="0"/>
              <a:t>(Autoregressive moving average, ARMA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80" y="2225824"/>
            <a:ext cx="4968552" cy="4180854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22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6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</a:t>
            </a:r>
            <a:r>
              <a:rPr lang="zh-TW" altLang="en-US" dirty="0" smtClean="0"/>
              <a:t>論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簡易以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與相關套件進行時序資料分析</a:t>
            </a:r>
            <a:endParaRPr lang="en-US" altLang="zh-TW" dirty="0" smtClean="0"/>
          </a:p>
          <a:p>
            <a:r>
              <a:rPr lang="zh-TW" altLang="en-US" dirty="0" smtClean="0"/>
              <a:t>相關範例程式碼可以</a:t>
            </a:r>
            <a:r>
              <a:rPr lang="zh-TW" altLang="en-US" dirty="0" smtClean="0"/>
              <a:t>於我的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找到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23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1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何謂時間序列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人類</a:t>
            </a:r>
            <a:r>
              <a:rPr lang="zh-TW" altLang="en-US" dirty="0" smtClean="0"/>
              <a:t>社會活動所產生的資料，以時間來區分的話</a:t>
            </a:r>
            <a:r>
              <a:rPr lang="zh-TW" altLang="en-US" dirty="0"/>
              <a:t>可以</a:t>
            </a:r>
            <a:r>
              <a:rPr lang="zh-TW" altLang="en-US" dirty="0" smtClean="0"/>
              <a:t>分為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橫斷面資料</a:t>
            </a:r>
            <a:r>
              <a:rPr lang="en-US" altLang="zh-TW" dirty="0" smtClean="0"/>
              <a:t>(cross section data)</a:t>
            </a:r>
          </a:p>
          <a:p>
            <a:pPr lvl="2"/>
            <a:r>
              <a:rPr lang="zh-TW" altLang="en-US" dirty="0" smtClean="0"/>
              <a:t>時間序列資料</a:t>
            </a:r>
            <a:r>
              <a:rPr lang="en-US" altLang="zh-TW" dirty="0" smtClean="0"/>
              <a:t>(time series data)</a:t>
            </a:r>
          </a:p>
          <a:p>
            <a:pPr lvl="1"/>
            <a:r>
              <a:rPr lang="zh-TW" altLang="en-US" dirty="0" smtClean="0"/>
              <a:t>通一個元素或特質 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在不同時間點的資料</a:t>
            </a:r>
            <a:endParaRPr lang="en-US" altLang="zh-TW" dirty="0" smtClean="0"/>
          </a:p>
          <a:p>
            <a:r>
              <a:rPr lang="zh-TW" altLang="en-US" dirty="0"/>
              <a:t>分析時間序列的</a:t>
            </a:r>
            <a:r>
              <a:rPr lang="zh-TW" altLang="en-US" dirty="0" smtClean="0"/>
              <a:t>目的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藉由觀察分析過去的資料來預測未來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供決策參考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時間序列的四個主要影響因子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長期趨勢</a:t>
            </a:r>
            <a:r>
              <a:rPr lang="en-US" altLang="zh-TW" dirty="0" smtClean="0"/>
              <a:t>(Trend)</a:t>
            </a:r>
          </a:p>
          <a:p>
            <a:pPr lvl="1"/>
            <a:r>
              <a:rPr lang="zh-TW" altLang="en-US" dirty="0" smtClean="0"/>
              <a:t>循環趨勢</a:t>
            </a:r>
            <a:r>
              <a:rPr lang="en-US" altLang="zh-TW" dirty="0" smtClean="0"/>
              <a:t>(cyclical)</a:t>
            </a:r>
          </a:p>
          <a:p>
            <a:pPr lvl="1"/>
            <a:r>
              <a:rPr lang="zh-TW" altLang="en-US" dirty="0" smtClean="0"/>
              <a:t>季節變動</a:t>
            </a:r>
            <a:r>
              <a:rPr lang="en-US" altLang="zh-TW" dirty="0" smtClean="0"/>
              <a:t>(Seasonal)</a:t>
            </a:r>
          </a:p>
          <a:p>
            <a:pPr lvl="1"/>
            <a:r>
              <a:rPr lang="zh-TW" altLang="en-US" dirty="0" smtClean="0"/>
              <a:t>不規則</a:t>
            </a:r>
            <a:r>
              <a:rPr lang="en-US" altLang="zh-TW" dirty="0" smtClean="0"/>
              <a:t>(irregular or random)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508104" y="514781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Ref-p7~p11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3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長期</a:t>
            </a:r>
            <a:r>
              <a:rPr lang="zh-TW" altLang="en-US" dirty="0"/>
              <a:t>趨勢</a:t>
            </a:r>
            <a:r>
              <a:rPr lang="en-US" altLang="zh-TW" dirty="0"/>
              <a:t>(Trend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循環趨勢</a:t>
            </a:r>
            <a:r>
              <a:rPr lang="en-US" altLang="zh-TW" dirty="0" smtClean="0"/>
              <a:t>(cyclical)</a:t>
            </a:r>
          </a:p>
          <a:p>
            <a:endParaRPr lang="en-US" altLang="zh-TW" dirty="0" smtClean="0"/>
          </a:p>
        </p:txBody>
      </p:sp>
      <p:pic>
        <p:nvPicPr>
          <p:cNvPr id="4" name="圖片 3" descr="chap32time2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53681" r="25144"/>
          <a:stretch/>
        </p:blipFill>
        <p:spPr>
          <a:xfrm>
            <a:off x="899592" y="2204864"/>
            <a:ext cx="4248472" cy="1768376"/>
          </a:xfrm>
          <a:prstGeom prst="rect">
            <a:avLst/>
          </a:prstGeom>
        </p:spPr>
      </p:pic>
      <p:pic>
        <p:nvPicPr>
          <p:cNvPr id="1026" name="Picture 2" descr="C:\Users\Fong\Desktop\圖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37" y="4581128"/>
            <a:ext cx="4234027" cy="20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4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4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季節變動</a:t>
            </a:r>
            <a:r>
              <a:rPr lang="en-US" altLang="zh-TW" dirty="0" smtClean="0"/>
              <a:t>(Seasonal)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不規則</a:t>
            </a:r>
            <a:r>
              <a:rPr lang="en-US" altLang="zh-TW" dirty="0" smtClean="0"/>
              <a:t>(irregular or random)</a:t>
            </a:r>
          </a:p>
          <a:p>
            <a:pPr lvl="1"/>
            <a:r>
              <a:rPr lang="zh-TW" altLang="en-US" dirty="0" smtClean="0"/>
              <a:t>無系統性</a:t>
            </a:r>
            <a:r>
              <a:rPr lang="zh-TW" altLang="en-US" dirty="0"/>
              <a:t>隨機</a:t>
            </a:r>
            <a:r>
              <a:rPr lang="zh-TW" altLang="en-US" dirty="0" smtClean="0"/>
              <a:t>變動</a:t>
            </a:r>
            <a:endParaRPr lang="en-US" altLang="zh-TW" dirty="0" smtClean="0"/>
          </a:p>
        </p:txBody>
      </p:sp>
      <p:pic>
        <p:nvPicPr>
          <p:cNvPr id="2050" name="Picture 2" descr="C:\Users\Fong\Desktop\圖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048624"/>
            <a:ext cx="4248472" cy="21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5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6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常見方法</a:t>
            </a:r>
            <a:endParaRPr lang="en-US" altLang="zh-TW" dirty="0" smtClean="0"/>
          </a:p>
          <a:p>
            <a:pPr lvl="1"/>
            <a:r>
              <a:rPr lang="zh-TW" altLang="en-US" dirty="0"/>
              <a:t>移動</a:t>
            </a:r>
            <a:r>
              <a:rPr lang="zh-TW" altLang="en-US" dirty="0" smtClean="0"/>
              <a:t>平均</a:t>
            </a:r>
            <a:r>
              <a:rPr lang="en-US" altLang="zh-TW" dirty="0" smtClean="0"/>
              <a:t>(Moving Average, MA)</a:t>
            </a:r>
          </a:p>
          <a:p>
            <a:pPr lvl="1"/>
            <a:r>
              <a:rPr lang="zh-TW" altLang="en-US" dirty="0" smtClean="0"/>
              <a:t>自迴歸模型</a:t>
            </a:r>
            <a:r>
              <a:rPr lang="en-US" altLang="zh-TW" dirty="0" smtClean="0"/>
              <a:t>(Autoregressive model, AR)</a:t>
            </a:r>
          </a:p>
          <a:p>
            <a:pPr lvl="1"/>
            <a:r>
              <a:rPr lang="zh-TW" altLang="en-US" dirty="0" smtClean="0"/>
              <a:t>自</a:t>
            </a:r>
            <a:r>
              <a:rPr lang="zh-TW" altLang="en-US" dirty="0"/>
              <a:t>迴</a:t>
            </a:r>
            <a:r>
              <a:rPr lang="zh-TW" altLang="en-US" dirty="0" smtClean="0"/>
              <a:t>歸</a:t>
            </a:r>
            <a:r>
              <a:rPr lang="zh-TW" altLang="en-US" dirty="0"/>
              <a:t>移</a:t>
            </a:r>
            <a:r>
              <a:rPr lang="zh-TW" altLang="en-US" dirty="0" smtClean="0"/>
              <a:t>動平均</a:t>
            </a:r>
            <a:r>
              <a:rPr lang="en-US" altLang="zh-TW" dirty="0" smtClean="0"/>
              <a:t>(Autoregressive moving average, ARMA)</a:t>
            </a:r>
          </a:p>
          <a:p>
            <a:pPr lvl="1"/>
            <a:r>
              <a:rPr lang="zh-TW" altLang="en-US" dirty="0"/>
              <a:t>差分整合移動平均自迴</a:t>
            </a:r>
            <a:r>
              <a:rPr lang="zh-TW" altLang="en-US" dirty="0" smtClean="0"/>
              <a:t>歸</a:t>
            </a:r>
            <a:r>
              <a:rPr lang="en-US" altLang="zh-TW" dirty="0" smtClean="0"/>
              <a:t>(</a:t>
            </a:r>
            <a:r>
              <a:rPr lang="en-US" altLang="zh-TW" dirty="0"/>
              <a:t>Autoregressive </a:t>
            </a:r>
            <a:r>
              <a:rPr lang="en-US" altLang="zh-TW" dirty="0" smtClean="0"/>
              <a:t>integrated moving </a:t>
            </a:r>
            <a:r>
              <a:rPr lang="en-US" altLang="zh-TW" dirty="0"/>
              <a:t>average</a:t>
            </a:r>
            <a:r>
              <a:rPr lang="en-US" altLang="zh-TW" dirty="0" smtClean="0"/>
              <a:t>, ARIMA)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6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0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Excel</a:t>
            </a:r>
          </a:p>
          <a:p>
            <a:pPr lvl="2"/>
            <a:r>
              <a:rPr lang="zh-TW" altLang="en-US" dirty="0"/>
              <a:t>增益</a:t>
            </a:r>
            <a:r>
              <a:rPr lang="zh-TW" altLang="en-US" dirty="0" smtClean="0"/>
              <a:t>集的分析工具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3.6</a:t>
            </a:r>
          </a:p>
          <a:p>
            <a:pPr lvl="2"/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Pandas</a:t>
            </a:r>
          </a:p>
          <a:p>
            <a:pPr lvl="2"/>
            <a:r>
              <a:rPr lang="en-US" altLang="zh-TW" dirty="0" err="1" smtClean="0"/>
              <a:t>Statsmodels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3"/>
            <a:r>
              <a:rPr lang="en-US" altLang="zh-TW" dirty="0" smtClean="0"/>
              <a:t>Math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7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3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測試資料</a:t>
            </a:r>
            <a:endParaRPr lang="en-US" altLang="zh-TW" dirty="0" smtClean="0"/>
          </a:p>
        </p:txBody>
      </p:sp>
      <p:pic>
        <p:nvPicPr>
          <p:cNvPr id="5" name="圖片 4" descr="Microsoft Excel (產品啟動失敗) - data.csv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276872"/>
            <a:ext cx="2520280" cy="3391778"/>
          </a:xfrm>
          <a:prstGeom prst="rect">
            <a:avLst/>
          </a:prstGeom>
        </p:spPr>
      </p:pic>
      <p:pic>
        <p:nvPicPr>
          <p:cNvPr id="6" name="圖片 5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22023"/>
            <a:ext cx="4493832" cy="378139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8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移動平均</a:t>
                </a:r>
                <a:r>
                  <a:rPr lang="en-US" altLang="zh-TW" dirty="0"/>
                  <a:t>(Moving Average, MA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Q</a:t>
                </a:r>
                <a:r>
                  <a:rPr lang="zh-TW" altLang="en-US" dirty="0"/>
                  <a:t>階</a:t>
                </a:r>
                <a:r>
                  <a:rPr lang="zh-TW" altLang="en-US" dirty="0" smtClean="0"/>
                  <a:t>移動平均模型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MA(q):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𝜇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  <m:r>
                          <a:rPr lang="zh-TW" altLang="en-US">
                            <a:latin typeface="Cambria Math"/>
                          </a:rPr>
                          <m:t>−</m:t>
                        </m:r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簡易</a:t>
                </a:r>
                <a:r>
                  <a:rPr lang="en-US" altLang="zh-TW" dirty="0" smtClean="0"/>
                  <a:t>MA(3)</a:t>
                </a:r>
                <a:r>
                  <a:rPr lang="zh-TW" altLang="en-US" dirty="0" smtClean="0"/>
                  <a:t>範例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沒有預測效果 </a:t>
                </a:r>
                <a:r>
                  <a:rPr lang="zh-TW" altLang="en-US" dirty="0"/>
                  <a:t>用來平滑時間序列</a:t>
                </a:r>
                <a:r>
                  <a:rPr lang="en-US" altLang="zh-TW" dirty="0" smtClean="0"/>
                  <a:t>)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Microsoft Excel (產品啟動失敗) - data.xls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23604" r="82096" b="53285"/>
          <a:stretch/>
        </p:blipFill>
        <p:spPr>
          <a:xfrm>
            <a:off x="467544" y="3501008"/>
            <a:ext cx="2743952" cy="25196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7744" y="3789040"/>
            <a:ext cx="9437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67744" y="5732579"/>
            <a:ext cx="9437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6" idx="3"/>
            <a:endCxn id="14" idx="1"/>
          </p:cNvCxnSpPr>
          <p:nvPr/>
        </p:nvCxnSpPr>
        <p:spPr>
          <a:xfrm flipV="1">
            <a:off x="3211496" y="3501008"/>
            <a:ext cx="107247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3"/>
            <a:endCxn id="14" idx="1"/>
          </p:cNvCxnSpPr>
          <p:nvPr/>
        </p:nvCxnSpPr>
        <p:spPr>
          <a:xfrm flipV="1">
            <a:off x="3211496" y="3501008"/>
            <a:ext cx="1072472" cy="2375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283968" y="3316342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前後</a:t>
            </a:r>
            <a:r>
              <a:rPr lang="en-US" altLang="zh-TW" dirty="0" smtClean="0"/>
              <a:t>(q-1)/2 </a:t>
            </a:r>
            <a:r>
              <a:rPr lang="zh-TW" altLang="en-US" dirty="0" smtClean="0"/>
              <a:t>年的資料無法預測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</a:t>
            </a:r>
            <a:r>
              <a:rPr lang="en-US" altLang="zh-TW" dirty="0" smtClean="0"/>
              <a:t>q</a:t>
            </a:r>
            <a:r>
              <a:rPr lang="zh-TW" altLang="en-US" dirty="0" smtClean="0"/>
              <a:t>取奇數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04248" y="1999346"/>
                <a:ext cx="1705788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/>
                            </a:rPr>
                            <m:t>𝑞</m:t>
                          </m:r>
                          <m:r>
                            <a:rPr lang="zh-TW" altLang="en-US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zh-TW" altLang="en-US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99346"/>
                <a:ext cx="1705788" cy="877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964814" y="477848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6"/>
              </a:rPr>
              <a:t>Ref1-p18</a:t>
            </a:r>
            <a:endParaRPr lang="zh-TW" altLang="en-US" dirty="0"/>
          </a:p>
        </p:txBody>
      </p:sp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92" y="3717032"/>
            <a:ext cx="3312368" cy="2787236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9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3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1208</TotalTime>
  <Words>1507</Words>
  <Application>Microsoft Office PowerPoint</Application>
  <PresentationFormat>如螢幕大小 (4:3)</PresentationFormat>
  <Paragraphs>219</Paragraphs>
  <Slides>23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市鎮</vt:lpstr>
      <vt:lpstr>淺談時序資料分析</vt:lpstr>
      <vt:lpstr>大綱</vt:lpstr>
      <vt:lpstr>簡介</vt:lpstr>
      <vt:lpstr>簡介(續)</vt:lpstr>
      <vt:lpstr>簡介(續)</vt:lpstr>
      <vt:lpstr>簡介(續)</vt:lpstr>
      <vt:lpstr>簡介(續)</vt:lpstr>
      <vt:lpstr>簡介(續)</vt:lpstr>
      <vt:lpstr>常見方法</vt:lpstr>
      <vt:lpstr>常見方法</vt:lpstr>
      <vt:lpstr>常見方法</vt:lpstr>
      <vt:lpstr>常見方法</vt:lpstr>
      <vt:lpstr>常見方法</vt:lpstr>
      <vt:lpstr>常見方法</vt:lpstr>
      <vt:lpstr>平穩時間序列</vt:lpstr>
      <vt:lpstr>平穩時間序列</vt:lpstr>
      <vt:lpstr>平穩時間序列</vt:lpstr>
      <vt:lpstr>平穩時間序列</vt:lpstr>
      <vt:lpstr>衡量參數的好壞</vt:lpstr>
      <vt:lpstr>衡量參數的好壞</vt:lpstr>
      <vt:lpstr>常見方法</vt:lpstr>
      <vt:lpstr>常見方法</vt:lpstr>
      <vt:lpstr>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多變量分析簡介(含SPSS操作)</dc:title>
  <dc:creator>Fong</dc:creator>
  <cp:lastModifiedBy>user</cp:lastModifiedBy>
  <cp:revision>206</cp:revision>
  <dcterms:created xsi:type="dcterms:W3CDTF">2017-07-18T02:57:57Z</dcterms:created>
  <dcterms:modified xsi:type="dcterms:W3CDTF">2017-08-31T04:01:43Z</dcterms:modified>
</cp:coreProperties>
</file>