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17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4" r:id="rId26"/>
    <p:sldId id="341" r:id="rId27"/>
    <p:sldId id="342" r:id="rId28"/>
    <p:sldId id="343" r:id="rId2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80"/>
    <a:srgbClr val="FF0000"/>
    <a:srgbClr val="97C777"/>
    <a:srgbClr val="8051BF"/>
    <a:srgbClr val="613898"/>
    <a:srgbClr val="FBFBFB"/>
    <a:srgbClr val="FAFAF8"/>
    <a:srgbClr val="FF4D00"/>
    <a:srgbClr val="1CC685"/>
    <a:srgbClr val="42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3" autoAdjust="0"/>
    <p:restoredTop sz="94588" autoAdjust="0"/>
  </p:normalViewPr>
  <p:slideViewPr>
    <p:cSldViewPr snapToGrid="0">
      <p:cViewPr>
        <p:scale>
          <a:sx n="65" d="100"/>
          <a:sy n="65" d="100"/>
        </p:scale>
        <p:origin x="584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877F-7272-49B2-A326-FB3A718DABC1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C967-60F0-4D2C-9E1C-A3DBCA9D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>
          <a:xfrm>
            <a:off x="12192000" y="0"/>
            <a:ext cx="10705454" cy="13715999"/>
          </a:xfrm>
          <a:custGeom>
            <a:avLst/>
            <a:gdLst>
              <a:gd name="connsiteX0" fmla="*/ 4658631 w 10705454"/>
              <a:gd name="connsiteY0" fmla="*/ 0 h 13715999"/>
              <a:gd name="connsiteX1" fmla="*/ 7154181 w 10705454"/>
              <a:gd name="connsiteY1" fmla="*/ 0 h 13715999"/>
              <a:gd name="connsiteX2" fmla="*/ 8209904 w 10705454"/>
              <a:gd name="connsiteY2" fmla="*/ 0 h 13715999"/>
              <a:gd name="connsiteX3" fmla="*/ 10705454 w 10705454"/>
              <a:gd name="connsiteY3" fmla="*/ 0 h 13715999"/>
              <a:gd name="connsiteX4" fmla="*/ 5661052 w 10705454"/>
              <a:gd name="connsiteY4" fmla="*/ 13715999 h 13715999"/>
              <a:gd name="connsiteX5" fmla="*/ 3165502 w 10705454"/>
              <a:gd name="connsiteY5" fmla="*/ 13715999 h 13715999"/>
              <a:gd name="connsiteX6" fmla="*/ 2495550 w 10705454"/>
              <a:gd name="connsiteY6" fmla="*/ 13715999 h 13715999"/>
              <a:gd name="connsiteX7" fmla="*/ 0 w 10705454"/>
              <a:gd name="connsiteY7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05454" h="13715999">
                <a:moveTo>
                  <a:pt x="4658631" y="0"/>
                </a:moveTo>
                <a:lnTo>
                  <a:pt x="7154181" y="0"/>
                </a:lnTo>
                <a:lnTo>
                  <a:pt x="8209904" y="0"/>
                </a:lnTo>
                <a:lnTo>
                  <a:pt x="10705454" y="0"/>
                </a:lnTo>
                <a:lnTo>
                  <a:pt x="5661052" y="13715999"/>
                </a:lnTo>
                <a:lnTo>
                  <a:pt x="3165502" y="13715999"/>
                </a:lnTo>
                <a:lnTo>
                  <a:pt x="249555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4890" y="2601597"/>
            <a:ext cx="201606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0" b="1" spc="-300" dirty="0" smtClean="0">
                <a:solidFill>
                  <a:schemeClr val="bg1"/>
                </a:solidFill>
                <a:latin typeface="+mj-lt"/>
              </a:rPr>
              <a:t>CODED</a:t>
            </a:r>
            <a:endParaRPr lang="tr-TR" sz="30000" b="1" spc="-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6818" y="6450638"/>
            <a:ext cx="18248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1600" spc="-300" dirty="0" smtClean="0">
                <a:solidFill>
                  <a:schemeClr val="bg1"/>
                </a:solidFill>
                <a:latin typeface="Calibri Light" charset="0"/>
              </a:rPr>
              <a:t>VISUALISATIONS</a:t>
            </a:r>
            <a:endParaRPr lang="tr-TR" sz="21600" spc="-300" dirty="0">
              <a:solidFill>
                <a:schemeClr val="bg1"/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LANGUAGES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r>
              <a:rPr lang="en-GB" sz="5000" b="1" spc="600" dirty="0" smtClean="0">
                <a:latin typeface="Calibri Light" charset="0"/>
              </a:rPr>
              <a:t>LIBRARIES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r>
              <a:rPr lang="en-GB" sz="5000" b="1" spc="600" dirty="0" smtClean="0">
                <a:latin typeface="Calibri Light" charset="0"/>
              </a:rPr>
              <a:t>FRAMEWORKS</a:t>
            </a:r>
            <a:endParaRPr lang="en-GB" sz="5000" spc="600" dirty="0" smtClean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THREE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5657672"/>
            <a:ext cx="17385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Visualisation in Python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THREE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three_fancyhistograms.ipynb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  <p:sp>
        <p:nvSpPr>
          <p:cNvPr id="7" name="Freeform: Shape 38"/>
          <p:cNvSpPr/>
          <p:nvPr/>
        </p:nvSpPr>
        <p:spPr>
          <a:xfrm>
            <a:off x="11947543" y="4257196"/>
            <a:ext cx="488913" cy="529531"/>
          </a:xfrm>
          <a:custGeom>
            <a:avLst/>
            <a:gdLst/>
            <a:ahLst/>
            <a:cxnLst/>
            <a:rect l="l" t="t" r="r" b="b"/>
            <a:pathLst>
              <a:path w="186022" h="195927">
                <a:moveTo>
                  <a:pt x="84839" y="16312"/>
                </a:moveTo>
                <a:lnTo>
                  <a:pt x="84839" y="67212"/>
                </a:lnTo>
                <a:lnTo>
                  <a:pt x="84839" y="71932"/>
                </a:lnTo>
                <a:lnTo>
                  <a:pt x="82291" y="75886"/>
                </a:lnTo>
                <a:lnTo>
                  <a:pt x="47606" y="130612"/>
                </a:lnTo>
                <a:lnTo>
                  <a:pt x="138418" y="130612"/>
                </a:lnTo>
                <a:lnTo>
                  <a:pt x="103733" y="75886"/>
                </a:lnTo>
                <a:lnTo>
                  <a:pt x="101184" y="71932"/>
                </a:lnTo>
                <a:lnTo>
                  <a:pt x="101184" y="67212"/>
                </a:lnTo>
                <a:lnTo>
                  <a:pt x="101184" y="16312"/>
                </a:lnTo>
                <a:close/>
                <a:moveTo>
                  <a:pt x="60363" y="0"/>
                </a:moveTo>
                <a:lnTo>
                  <a:pt x="125661" y="0"/>
                </a:lnTo>
                <a:cubicBezTo>
                  <a:pt x="127954" y="61"/>
                  <a:pt x="129873" y="863"/>
                  <a:pt x="131417" y="2405"/>
                </a:cubicBezTo>
                <a:cubicBezTo>
                  <a:pt x="132961" y="3948"/>
                  <a:pt x="133764" y="5865"/>
                  <a:pt x="133825" y="8156"/>
                </a:cubicBezTo>
                <a:cubicBezTo>
                  <a:pt x="133764" y="10447"/>
                  <a:pt x="132961" y="12364"/>
                  <a:pt x="131417" y="13907"/>
                </a:cubicBezTo>
                <a:cubicBezTo>
                  <a:pt x="129873" y="15450"/>
                  <a:pt x="127954" y="16251"/>
                  <a:pt x="125661" y="16312"/>
                </a:cubicBezTo>
                <a:lnTo>
                  <a:pt x="117497" y="16312"/>
                </a:lnTo>
                <a:lnTo>
                  <a:pt x="117497" y="67212"/>
                </a:lnTo>
                <a:lnTo>
                  <a:pt x="181663" y="168372"/>
                </a:lnTo>
                <a:cubicBezTo>
                  <a:pt x="186340" y="176162"/>
                  <a:pt x="187254" y="182652"/>
                  <a:pt x="184405" y="187842"/>
                </a:cubicBezTo>
                <a:cubicBezTo>
                  <a:pt x="181556" y="193033"/>
                  <a:pt x="175582" y="195727"/>
                  <a:pt x="166482" y="195927"/>
                </a:cubicBezTo>
                <a:lnTo>
                  <a:pt x="19541" y="195927"/>
                </a:lnTo>
                <a:cubicBezTo>
                  <a:pt x="10441" y="195727"/>
                  <a:pt x="4467" y="193033"/>
                  <a:pt x="1618" y="187842"/>
                </a:cubicBezTo>
                <a:cubicBezTo>
                  <a:pt x="-1231" y="182652"/>
                  <a:pt x="-317" y="176162"/>
                  <a:pt x="4361" y="168372"/>
                </a:cubicBezTo>
                <a:lnTo>
                  <a:pt x="68527" y="67212"/>
                </a:lnTo>
                <a:lnTo>
                  <a:pt x="68527" y="16312"/>
                </a:lnTo>
                <a:lnTo>
                  <a:pt x="60363" y="16312"/>
                </a:lnTo>
                <a:cubicBezTo>
                  <a:pt x="58069" y="16251"/>
                  <a:pt x="56150" y="15450"/>
                  <a:pt x="54606" y="13907"/>
                </a:cubicBezTo>
                <a:cubicBezTo>
                  <a:pt x="53062" y="12364"/>
                  <a:pt x="52259" y="10447"/>
                  <a:pt x="52198" y="8156"/>
                </a:cubicBezTo>
                <a:cubicBezTo>
                  <a:pt x="52259" y="5865"/>
                  <a:pt x="53062" y="3948"/>
                  <a:pt x="54606" y="2405"/>
                </a:cubicBezTo>
                <a:cubicBezTo>
                  <a:pt x="56150" y="863"/>
                  <a:pt x="58069" y="61"/>
                  <a:pt x="603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1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5657672"/>
            <a:ext cx="17385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Visualisation in a browser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THREE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three_dashboard.html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  <p:sp>
        <p:nvSpPr>
          <p:cNvPr id="9" name="Freeform: Shape 38"/>
          <p:cNvSpPr/>
          <p:nvPr/>
        </p:nvSpPr>
        <p:spPr>
          <a:xfrm>
            <a:off x="11947543" y="4257196"/>
            <a:ext cx="488913" cy="529531"/>
          </a:xfrm>
          <a:custGeom>
            <a:avLst/>
            <a:gdLst/>
            <a:ahLst/>
            <a:cxnLst/>
            <a:rect l="l" t="t" r="r" b="b"/>
            <a:pathLst>
              <a:path w="186022" h="195927">
                <a:moveTo>
                  <a:pt x="84839" y="16312"/>
                </a:moveTo>
                <a:lnTo>
                  <a:pt x="84839" y="67212"/>
                </a:lnTo>
                <a:lnTo>
                  <a:pt x="84839" y="71932"/>
                </a:lnTo>
                <a:lnTo>
                  <a:pt x="82291" y="75886"/>
                </a:lnTo>
                <a:lnTo>
                  <a:pt x="47606" y="130612"/>
                </a:lnTo>
                <a:lnTo>
                  <a:pt x="138418" y="130612"/>
                </a:lnTo>
                <a:lnTo>
                  <a:pt x="103733" y="75886"/>
                </a:lnTo>
                <a:lnTo>
                  <a:pt x="101184" y="71932"/>
                </a:lnTo>
                <a:lnTo>
                  <a:pt x="101184" y="67212"/>
                </a:lnTo>
                <a:lnTo>
                  <a:pt x="101184" y="16312"/>
                </a:lnTo>
                <a:close/>
                <a:moveTo>
                  <a:pt x="60363" y="0"/>
                </a:moveTo>
                <a:lnTo>
                  <a:pt x="125661" y="0"/>
                </a:lnTo>
                <a:cubicBezTo>
                  <a:pt x="127954" y="61"/>
                  <a:pt x="129873" y="863"/>
                  <a:pt x="131417" y="2405"/>
                </a:cubicBezTo>
                <a:cubicBezTo>
                  <a:pt x="132961" y="3948"/>
                  <a:pt x="133764" y="5865"/>
                  <a:pt x="133825" y="8156"/>
                </a:cubicBezTo>
                <a:cubicBezTo>
                  <a:pt x="133764" y="10447"/>
                  <a:pt x="132961" y="12364"/>
                  <a:pt x="131417" y="13907"/>
                </a:cubicBezTo>
                <a:cubicBezTo>
                  <a:pt x="129873" y="15450"/>
                  <a:pt x="127954" y="16251"/>
                  <a:pt x="125661" y="16312"/>
                </a:cubicBezTo>
                <a:lnTo>
                  <a:pt x="117497" y="16312"/>
                </a:lnTo>
                <a:lnTo>
                  <a:pt x="117497" y="67212"/>
                </a:lnTo>
                <a:lnTo>
                  <a:pt x="181663" y="168372"/>
                </a:lnTo>
                <a:cubicBezTo>
                  <a:pt x="186340" y="176162"/>
                  <a:pt x="187254" y="182652"/>
                  <a:pt x="184405" y="187842"/>
                </a:cubicBezTo>
                <a:cubicBezTo>
                  <a:pt x="181556" y="193033"/>
                  <a:pt x="175582" y="195727"/>
                  <a:pt x="166482" y="195927"/>
                </a:cubicBezTo>
                <a:lnTo>
                  <a:pt x="19541" y="195927"/>
                </a:lnTo>
                <a:cubicBezTo>
                  <a:pt x="10441" y="195727"/>
                  <a:pt x="4467" y="193033"/>
                  <a:pt x="1618" y="187842"/>
                </a:cubicBezTo>
                <a:cubicBezTo>
                  <a:pt x="-1231" y="182652"/>
                  <a:pt x="-317" y="176162"/>
                  <a:pt x="4361" y="168372"/>
                </a:cubicBezTo>
                <a:lnTo>
                  <a:pt x="68527" y="67212"/>
                </a:lnTo>
                <a:lnTo>
                  <a:pt x="68527" y="16312"/>
                </a:lnTo>
                <a:lnTo>
                  <a:pt x="60363" y="16312"/>
                </a:lnTo>
                <a:cubicBezTo>
                  <a:pt x="58069" y="16251"/>
                  <a:pt x="56150" y="15450"/>
                  <a:pt x="54606" y="13907"/>
                </a:cubicBezTo>
                <a:cubicBezTo>
                  <a:pt x="53062" y="12364"/>
                  <a:pt x="52259" y="10447"/>
                  <a:pt x="52198" y="8156"/>
                </a:cubicBezTo>
                <a:cubicBezTo>
                  <a:pt x="52259" y="5865"/>
                  <a:pt x="53062" y="3948"/>
                  <a:pt x="54606" y="2405"/>
                </a:cubicBezTo>
                <a:cubicBezTo>
                  <a:pt x="56150" y="863"/>
                  <a:pt x="58069" y="61"/>
                  <a:pt x="603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9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Full-stack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THREE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43" y="530623"/>
            <a:ext cx="10866583" cy="126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5657672"/>
            <a:ext cx="17385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Let’s check </a:t>
            </a:r>
            <a:r>
              <a:rPr lang="en-GB" sz="5000" b="1" spc="600" smtClean="0">
                <a:latin typeface="Calibri Light" charset="0"/>
              </a:rPr>
              <a:t>out </a:t>
            </a:r>
            <a:r>
              <a:rPr lang="en-GB" sz="5000" b="1" spc="600" smtClean="0">
                <a:latin typeface="Calibri Light" charset="0"/>
              </a:rPr>
              <a:t>Dash</a:t>
            </a:r>
          </a:p>
          <a:p>
            <a:pPr algn="ctr"/>
            <a:endParaRPr lang="en-GB" sz="5000" b="1" spc="600">
              <a:latin typeface="Calibri Light" charset="0"/>
            </a:endParaRPr>
          </a:p>
          <a:p>
            <a:pPr algn="ctr"/>
            <a:r>
              <a:rPr lang="en-GB" sz="5000" b="1" spc="600">
                <a:solidFill>
                  <a:schemeClr val="bg1">
                    <a:lumMod val="65000"/>
                  </a:schemeClr>
                </a:solidFill>
                <a:latin typeface="Calibri Light" charset="0"/>
              </a:rPr>
              <a:t>https://plot.ly/dash/getting-started</a:t>
            </a:r>
            <a:endParaRPr lang="en-GB" sz="5000" b="1" spc="600" dirty="0" smtClean="0">
              <a:solidFill>
                <a:schemeClr val="bg1">
                  <a:lumMod val="65000"/>
                </a:schemeClr>
              </a:solidFill>
              <a:latin typeface="Calibri Light" charset="0"/>
            </a:endParaRP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FOUR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Freeform: Shape 81"/>
          <p:cNvSpPr/>
          <p:nvPr/>
        </p:nvSpPr>
        <p:spPr>
          <a:xfrm>
            <a:off x="11630430" y="4405774"/>
            <a:ext cx="854364" cy="564768"/>
          </a:xfrm>
          <a:custGeom>
            <a:avLst/>
            <a:gdLst/>
            <a:ahLst/>
            <a:cxnLst/>
            <a:rect l="l" t="t" r="r" b="b"/>
            <a:pathLst>
              <a:path w="228584" h="146941">
                <a:moveTo>
                  <a:pt x="64925" y="28433"/>
                </a:moveTo>
                <a:cubicBezTo>
                  <a:pt x="54954" y="33603"/>
                  <a:pt x="45883" y="40041"/>
                  <a:pt x="37711" y="47746"/>
                </a:cubicBezTo>
                <a:cubicBezTo>
                  <a:pt x="29540" y="55452"/>
                  <a:pt x="22412" y="64027"/>
                  <a:pt x="16329" y="73471"/>
                </a:cubicBezTo>
                <a:cubicBezTo>
                  <a:pt x="23647" y="84780"/>
                  <a:pt x="32311" y="94710"/>
                  <a:pt x="42320" y="103259"/>
                </a:cubicBezTo>
                <a:cubicBezTo>
                  <a:pt x="52329" y="111809"/>
                  <a:pt x="63402" y="118488"/>
                  <a:pt x="75537" y="123295"/>
                </a:cubicBezTo>
                <a:cubicBezTo>
                  <a:pt x="87672" y="128102"/>
                  <a:pt x="100588" y="130547"/>
                  <a:pt x="114284" y="130629"/>
                </a:cubicBezTo>
                <a:cubicBezTo>
                  <a:pt x="127981" y="130547"/>
                  <a:pt x="140898" y="128102"/>
                  <a:pt x="153036" y="123295"/>
                </a:cubicBezTo>
                <a:cubicBezTo>
                  <a:pt x="165174" y="118488"/>
                  <a:pt x="176249" y="111809"/>
                  <a:pt x="186260" y="103259"/>
                </a:cubicBezTo>
                <a:cubicBezTo>
                  <a:pt x="196272" y="94710"/>
                  <a:pt x="204937" y="84780"/>
                  <a:pt x="212255" y="73471"/>
                </a:cubicBezTo>
                <a:cubicBezTo>
                  <a:pt x="206172" y="64027"/>
                  <a:pt x="199044" y="55452"/>
                  <a:pt x="190872" y="47746"/>
                </a:cubicBezTo>
                <a:cubicBezTo>
                  <a:pt x="182700" y="40041"/>
                  <a:pt x="173627" y="33603"/>
                  <a:pt x="163652" y="28433"/>
                </a:cubicBezTo>
                <a:cubicBezTo>
                  <a:pt x="166209" y="32795"/>
                  <a:pt x="168144" y="37404"/>
                  <a:pt x="169457" y="42260"/>
                </a:cubicBezTo>
                <a:cubicBezTo>
                  <a:pt x="170770" y="47117"/>
                  <a:pt x="171429" y="52076"/>
                  <a:pt x="171434" y="57140"/>
                </a:cubicBezTo>
                <a:cubicBezTo>
                  <a:pt x="171312" y="67766"/>
                  <a:pt x="168707" y="77375"/>
                  <a:pt x="163619" y="85965"/>
                </a:cubicBezTo>
                <a:cubicBezTo>
                  <a:pt x="158532" y="94554"/>
                  <a:pt x="151693" y="101394"/>
                  <a:pt x="143105" y="106482"/>
                </a:cubicBezTo>
                <a:cubicBezTo>
                  <a:pt x="134516" y="111570"/>
                  <a:pt x="124909" y="114176"/>
                  <a:pt x="114284" y="114298"/>
                </a:cubicBezTo>
                <a:cubicBezTo>
                  <a:pt x="103659" y="114176"/>
                  <a:pt x="94054" y="111570"/>
                  <a:pt x="85467" y="106482"/>
                </a:cubicBezTo>
                <a:cubicBezTo>
                  <a:pt x="76881" y="101394"/>
                  <a:pt x="70046" y="94554"/>
                  <a:pt x="64961" y="85965"/>
                </a:cubicBezTo>
                <a:cubicBezTo>
                  <a:pt x="59875" y="77375"/>
                  <a:pt x="57272" y="67766"/>
                  <a:pt x="57150" y="57140"/>
                </a:cubicBezTo>
                <a:cubicBezTo>
                  <a:pt x="57155" y="52076"/>
                  <a:pt x="57814" y="47117"/>
                  <a:pt x="59126" y="42260"/>
                </a:cubicBezTo>
                <a:cubicBezTo>
                  <a:pt x="60437" y="37404"/>
                  <a:pt x="62370" y="32795"/>
                  <a:pt x="64925" y="28433"/>
                </a:cubicBezTo>
                <a:close/>
                <a:moveTo>
                  <a:pt x="114284" y="18354"/>
                </a:moveTo>
                <a:cubicBezTo>
                  <a:pt x="107099" y="18438"/>
                  <a:pt x="100591" y="20212"/>
                  <a:pt x="94762" y="23675"/>
                </a:cubicBezTo>
                <a:cubicBezTo>
                  <a:pt x="88932" y="27138"/>
                  <a:pt x="84286" y="31784"/>
                  <a:pt x="80824" y="37615"/>
                </a:cubicBezTo>
                <a:cubicBezTo>
                  <a:pt x="77361" y="43445"/>
                  <a:pt x="75588" y="49953"/>
                  <a:pt x="75504" y="57140"/>
                </a:cubicBezTo>
                <a:cubicBezTo>
                  <a:pt x="75552" y="58846"/>
                  <a:pt x="76157" y="60282"/>
                  <a:pt x="77322" y="61446"/>
                </a:cubicBezTo>
                <a:cubicBezTo>
                  <a:pt x="78486" y="62610"/>
                  <a:pt x="79921" y="63216"/>
                  <a:pt x="81627" y="63264"/>
                </a:cubicBezTo>
                <a:cubicBezTo>
                  <a:pt x="83333" y="63216"/>
                  <a:pt x="84768" y="62610"/>
                  <a:pt x="85932" y="61446"/>
                </a:cubicBezTo>
                <a:cubicBezTo>
                  <a:pt x="87096" y="60282"/>
                  <a:pt x="87702" y="58846"/>
                  <a:pt x="87750" y="57140"/>
                </a:cubicBezTo>
                <a:cubicBezTo>
                  <a:pt x="87947" y="49671"/>
                  <a:pt x="90551" y="43430"/>
                  <a:pt x="95564" y="38417"/>
                </a:cubicBezTo>
                <a:cubicBezTo>
                  <a:pt x="100576" y="33404"/>
                  <a:pt x="106816" y="30799"/>
                  <a:pt x="114284" y="30602"/>
                </a:cubicBezTo>
                <a:cubicBezTo>
                  <a:pt x="115990" y="30554"/>
                  <a:pt x="117425" y="29948"/>
                  <a:pt x="118589" y="28784"/>
                </a:cubicBezTo>
                <a:cubicBezTo>
                  <a:pt x="119753" y="27620"/>
                  <a:pt x="120359" y="26185"/>
                  <a:pt x="120407" y="24478"/>
                </a:cubicBezTo>
                <a:cubicBezTo>
                  <a:pt x="120359" y="22772"/>
                  <a:pt x="119753" y="21336"/>
                  <a:pt x="118589" y="20172"/>
                </a:cubicBezTo>
                <a:cubicBezTo>
                  <a:pt x="117425" y="19008"/>
                  <a:pt x="115990" y="18402"/>
                  <a:pt x="114284" y="18354"/>
                </a:cubicBezTo>
                <a:close/>
                <a:moveTo>
                  <a:pt x="114284" y="0"/>
                </a:moveTo>
                <a:cubicBezTo>
                  <a:pt x="129486" y="85"/>
                  <a:pt x="144113" y="2819"/>
                  <a:pt x="158167" y="8203"/>
                </a:cubicBezTo>
                <a:cubicBezTo>
                  <a:pt x="172221" y="13587"/>
                  <a:pt x="185062" y="21112"/>
                  <a:pt x="196692" y="30777"/>
                </a:cubicBezTo>
                <a:cubicBezTo>
                  <a:pt x="208322" y="40442"/>
                  <a:pt x="218102" y="51739"/>
                  <a:pt x="226033" y="64667"/>
                </a:cubicBezTo>
                <a:cubicBezTo>
                  <a:pt x="226809" y="66007"/>
                  <a:pt x="227425" y="67410"/>
                  <a:pt x="227882" y="68878"/>
                </a:cubicBezTo>
                <a:cubicBezTo>
                  <a:pt x="228340" y="70345"/>
                  <a:pt x="228573" y="71876"/>
                  <a:pt x="228584" y="73471"/>
                </a:cubicBezTo>
                <a:cubicBezTo>
                  <a:pt x="228573" y="75065"/>
                  <a:pt x="228340" y="76596"/>
                  <a:pt x="227882" y="78064"/>
                </a:cubicBezTo>
                <a:cubicBezTo>
                  <a:pt x="227425" y="79531"/>
                  <a:pt x="226809" y="80934"/>
                  <a:pt x="226033" y="82274"/>
                </a:cubicBezTo>
                <a:cubicBezTo>
                  <a:pt x="218102" y="95243"/>
                  <a:pt x="208322" y="106558"/>
                  <a:pt x="196692" y="116221"/>
                </a:cubicBezTo>
                <a:cubicBezTo>
                  <a:pt x="185062" y="125884"/>
                  <a:pt x="172221" y="133399"/>
                  <a:pt x="158167" y="138766"/>
                </a:cubicBezTo>
                <a:cubicBezTo>
                  <a:pt x="144113" y="144134"/>
                  <a:pt x="129486" y="146859"/>
                  <a:pt x="114284" y="146941"/>
                </a:cubicBezTo>
                <a:cubicBezTo>
                  <a:pt x="99084" y="146856"/>
                  <a:pt x="84459" y="144122"/>
                  <a:pt x="70408" y="138738"/>
                </a:cubicBezTo>
                <a:cubicBezTo>
                  <a:pt x="56356" y="133354"/>
                  <a:pt x="43517" y="125829"/>
                  <a:pt x="31889" y="116164"/>
                </a:cubicBezTo>
                <a:cubicBezTo>
                  <a:pt x="20261" y="106499"/>
                  <a:pt x="10482" y="95202"/>
                  <a:pt x="2551" y="82274"/>
                </a:cubicBezTo>
                <a:cubicBezTo>
                  <a:pt x="1775" y="80934"/>
                  <a:pt x="1159" y="79531"/>
                  <a:pt x="702" y="78064"/>
                </a:cubicBezTo>
                <a:cubicBezTo>
                  <a:pt x="244" y="76596"/>
                  <a:pt x="11" y="75065"/>
                  <a:pt x="0" y="73471"/>
                </a:cubicBezTo>
                <a:cubicBezTo>
                  <a:pt x="11" y="71876"/>
                  <a:pt x="244" y="70345"/>
                  <a:pt x="702" y="68878"/>
                </a:cubicBezTo>
                <a:cubicBezTo>
                  <a:pt x="1159" y="67410"/>
                  <a:pt x="1775" y="66007"/>
                  <a:pt x="2551" y="64667"/>
                </a:cubicBezTo>
                <a:cubicBezTo>
                  <a:pt x="10482" y="51739"/>
                  <a:pt x="20261" y="40442"/>
                  <a:pt x="31889" y="30777"/>
                </a:cubicBezTo>
                <a:cubicBezTo>
                  <a:pt x="43517" y="21112"/>
                  <a:pt x="56356" y="13587"/>
                  <a:pt x="70408" y="8203"/>
                </a:cubicBezTo>
                <a:cubicBezTo>
                  <a:pt x="84459" y="2819"/>
                  <a:pt x="99084" y="85"/>
                  <a:pt x="11428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app.py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5657672"/>
            <a:ext cx="17385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Let’s generate a local </a:t>
            </a:r>
            <a:r>
              <a:rPr lang="en-GB" sz="5000" b="1" spc="600" smtClean="0">
                <a:latin typeface="Calibri Light" charset="0"/>
              </a:rPr>
              <a:t>Plot.ly</a:t>
            </a:r>
            <a:r>
              <a:rPr lang="en-GB" sz="5000" b="1" spc="600" dirty="0" smtClean="0">
                <a:latin typeface="Calibri Light" charset="0"/>
              </a:rPr>
              <a:t> chart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FOUR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7" name="Freeform: Shape 81"/>
          <p:cNvSpPr/>
          <p:nvPr/>
        </p:nvSpPr>
        <p:spPr>
          <a:xfrm>
            <a:off x="11630430" y="4405774"/>
            <a:ext cx="854364" cy="564768"/>
          </a:xfrm>
          <a:custGeom>
            <a:avLst/>
            <a:gdLst/>
            <a:ahLst/>
            <a:cxnLst/>
            <a:rect l="l" t="t" r="r" b="b"/>
            <a:pathLst>
              <a:path w="228584" h="146941">
                <a:moveTo>
                  <a:pt x="64925" y="28433"/>
                </a:moveTo>
                <a:cubicBezTo>
                  <a:pt x="54954" y="33603"/>
                  <a:pt x="45883" y="40041"/>
                  <a:pt x="37711" y="47746"/>
                </a:cubicBezTo>
                <a:cubicBezTo>
                  <a:pt x="29540" y="55452"/>
                  <a:pt x="22412" y="64027"/>
                  <a:pt x="16329" y="73471"/>
                </a:cubicBezTo>
                <a:cubicBezTo>
                  <a:pt x="23647" y="84780"/>
                  <a:pt x="32311" y="94710"/>
                  <a:pt x="42320" y="103259"/>
                </a:cubicBezTo>
                <a:cubicBezTo>
                  <a:pt x="52329" y="111809"/>
                  <a:pt x="63402" y="118488"/>
                  <a:pt x="75537" y="123295"/>
                </a:cubicBezTo>
                <a:cubicBezTo>
                  <a:pt x="87672" y="128102"/>
                  <a:pt x="100588" y="130547"/>
                  <a:pt x="114284" y="130629"/>
                </a:cubicBezTo>
                <a:cubicBezTo>
                  <a:pt x="127981" y="130547"/>
                  <a:pt x="140898" y="128102"/>
                  <a:pt x="153036" y="123295"/>
                </a:cubicBezTo>
                <a:cubicBezTo>
                  <a:pt x="165174" y="118488"/>
                  <a:pt x="176249" y="111809"/>
                  <a:pt x="186260" y="103259"/>
                </a:cubicBezTo>
                <a:cubicBezTo>
                  <a:pt x="196272" y="94710"/>
                  <a:pt x="204937" y="84780"/>
                  <a:pt x="212255" y="73471"/>
                </a:cubicBezTo>
                <a:cubicBezTo>
                  <a:pt x="206172" y="64027"/>
                  <a:pt x="199044" y="55452"/>
                  <a:pt x="190872" y="47746"/>
                </a:cubicBezTo>
                <a:cubicBezTo>
                  <a:pt x="182700" y="40041"/>
                  <a:pt x="173627" y="33603"/>
                  <a:pt x="163652" y="28433"/>
                </a:cubicBezTo>
                <a:cubicBezTo>
                  <a:pt x="166209" y="32795"/>
                  <a:pt x="168144" y="37404"/>
                  <a:pt x="169457" y="42260"/>
                </a:cubicBezTo>
                <a:cubicBezTo>
                  <a:pt x="170770" y="47117"/>
                  <a:pt x="171429" y="52076"/>
                  <a:pt x="171434" y="57140"/>
                </a:cubicBezTo>
                <a:cubicBezTo>
                  <a:pt x="171312" y="67766"/>
                  <a:pt x="168707" y="77375"/>
                  <a:pt x="163619" y="85965"/>
                </a:cubicBezTo>
                <a:cubicBezTo>
                  <a:pt x="158532" y="94554"/>
                  <a:pt x="151693" y="101394"/>
                  <a:pt x="143105" y="106482"/>
                </a:cubicBezTo>
                <a:cubicBezTo>
                  <a:pt x="134516" y="111570"/>
                  <a:pt x="124909" y="114176"/>
                  <a:pt x="114284" y="114298"/>
                </a:cubicBezTo>
                <a:cubicBezTo>
                  <a:pt x="103659" y="114176"/>
                  <a:pt x="94054" y="111570"/>
                  <a:pt x="85467" y="106482"/>
                </a:cubicBezTo>
                <a:cubicBezTo>
                  <a:pt x="76881" y="101394"/>
                  <a:pt x="70046" y="94554"/>
                  <a:pt x="64961" y="85965"/>
                </a:cubicBezTo>
                <a:cubicBezTo>
                  <a:pt x="59875" y="77375"/>
                  <a:pt x="57272" y="67766"/>
                  <a:pt x="57150" y="57140"/>
                </a:cubicBezTo>
                <a:cubicBezTo>
                  <a:pt x="57155" y="52076"/>
                  <a:pt x="57814" y="47117"/>
                  <a:pt x="59126" y="42260"/>
                </a:cubicBezTo>
                <a:cubicBezTo>
                  <a:pt x="60437" y="37404"/>
                  <a:pt x="62370" y="32795"/>
                  <a:pt x="64925" y="28433"/>
                </a:cubicBezTo>
                <a:close/>
                <a:moveTo>
                  <a:pt x="114284" y="18354"/>
                </a:moveTo>
                <a:cubicBezTo>
                  <a:pt x="107099" y="18438"/>
                  <a:pt x="100591" y="20212"/>
                  <a:pt x="94762" y="23675"/>
                </a:cubicBezTo>
                <a:cubicBezTo>
                  <a:pt x="88932" y="27138"/>
                  <a:pt x="84286" y="31784"/>
                  <a:pt x="80824" y="37615"/>
                </a:cubicBezTo>
                <a:cubicBezTo>
                  <a:pt x="77361" y="43445"/>
                  <a:pt x="75588" y="49953"/>
                  <a:pt x="75504" y="57140"/>
                </a:cubicBezTo>
                <a:cubicBezTo>
                  <a:pt x="75552" y="58846"/>
                  <a:pt x="76157" y="60282"/>
                  <a:pt x="77322" y="61446"/>
                </a:cubicBezTo>
                <a:cubicBezTo>
                  <a:pt x="78486" y="62610"/>
                  <a:pt x="79921" y="63216"/>
                  <a:pt x="81627" y="63264"/>
                </a:cubicBezTo>
                <a:cubicBezTo>
                  <a:pt x="83333" y="63216"/>
                  <a:pt x="84768" y="62610"/>
                  <a:pt x="85932" y="61446"/>
                </a:cubicBezTo>
                <a:cubicBezTo>
                  <a:pt x="87096" y="60282"/>
                  <a:pt x="87702" y="58846"/>
                  <a:pt x="87750" y="57140"/>
                </a:cubicBezTo>
                <a:cubicBezTo>
                  <a:pt x="87947" y="49671"/>
                  <a:pt x="90551" y="43430"/>
                  <a:pt x="95564" y="38417"/>
                </a:cubicBezTo>
                <a:cubicBezTo>
                  <a:pt x="100576" y="33404"/>
                  <a:pt x="106816" y="30799"/>
                  <a:pt x="114284" y="30602"/>
                </a:cubicBezTo>
                <a:cubicBezTo>
                  <a:pt x="115990" y="30554"/>
                  <a:pt x="117425" y="29948"/>
                  <a:pt x="118589" y="28784"/>
                </a:cubicBezTo>
                <a:cubicBezTo>
                  <a:pt x="119753" y="27620"/>
                  <a:pt x="120359" y="26185"/>
                  <a:pt x="120407" y="24478"/>
                </a:cubicBezTo>
                <a:cubicBezTo>
                  <a:pt x="120359" y="22772"/>
                  <a:pt x="119753" y="21336"/>
                  <a:pt x="118589" y="20172"/>
                </a:cubicBezTo>
                <a:cubicBezTo>
                  <a:pt x="117425" y="19008"/>
                  <a:pt x="115990" y="18402"/>
                  <a:pt x="114284" y="18354"/>
                </a:cubicBezTo>
                <a:close/>
                <a:moveTo>
                  <a:pt x="114284" y="0"/>
                </a:moveTo>
                <a:cubicBezTo>
                  <a:pt x="129486" y="85"/>
                  <a:pt x="144113" y="2819"/>
                  <a:pt x="158167" y="8203"/>
                </a:cubicBezTo>
                <a:cubicBezTo>
                  <a:pt x="172221" y="13587"/>
                  <a:pt x="185062" y="21112"/>
                  <a:pt x="196692" y="30777"/>
                </a:cubicBezTo>
                <a:cubicBezTo>
                  <a:pt x="208322" y="40442"/>
                  <a:pt x="218102" y="51739"/>
                  <a:pt x="226033" y="64667"/>
                </a:cubicBezTo>
                <a:cubicBezTo>
                  <a:pt x="226809" y="66007"/>
                  <a:pt x="227425" y="67410"/>
                  <a:pt x="227882" y="68878"/>
                </a:cubicBezTo>
                <a:cubicBezTo>
                  <a:pt x="228340" y="70345"/>
                  <a:pt x="228573" y="71876"/>
                  <a:pt x="228584" y="73471"/>
                </a:cubicBezTo>
                <a:cubicBezTo>
                  <a:pt x="228573" y="75065"/>
                  <a:pt x="228340" y="76596"/>
                  <a:pt x="227882" y="78064"/>
                </a:cubicBezTo>
                <a:cubicBezTo>
                  <a:pt x="227425" y="79531"/>
                  <a:pt x="226809" y="80934"/>
                  <a:pt x="226033" y="82274"/>
                </a:cubicBezTo>
                <a:cubicBezTo>
                  <a:pt x="218102" y="95243"/>
                  <a:pt x="208322" y="106558"/>
                  <a:pt x="196692" y="116221"/>
                </a:cubicBezTo>
                <a:cubicBezTo>
                  <a:pt x="185062" y="125884"/>
                  <a:pt x="172221" y="133399"/>
                  <a:pt x="158167" y="138766"/>
                </a:cubicBezTo>
                <a:cubicBezTo>
                  <a:pt x="144113" y="144134"/>
                  <a:pt x="129486" y="146859"/>
                  <a:pt x="114284" y="146941"/>
                </a:cubicBezTo>
                <a:cubicBezTo>
                  <a:pt x="99084" y="146856"/>
                  <a:pt x="84459" y="144122"/>
                  <a:pt x="70408" y="138738"/>
                </a:cubicBezTo>
                <a:cubicBezTo>
                  <a:pt x="56356" y="133354"/>
                  <a:pt x="43517" y="125829"/>
                  <a:pt x="31889" y="116164"/>
                </a:cubicBezTo>
                <a:cubicBezTo>
                  <a:pt x="20261" y="106499"/>
                  <a:pt x="10482" y="95202"/>
                  <a:pt x="2551" y="82274"/>
                </a:cubicBezTo>
                <a:cubicBezTo>
                  <a:pt x="1775" y="80934"/>
                  <a:pt x="1159" y="79531"/>
                  <a:pt x="702" y="78064"/>
                </a:cubicBezTo>
                <a:cubicBezTo>
                  <a:pt x="244" y="76596"/>
                  <a:pt x="11" y="75065"/>
                  <a:pt x="0" y="73471"/>
                </a:cubicBezTo>
                <a:cubicBezTo>
                  <a:pt x="11" y="71876"/>
                  <a:pt x="244" y="70345"/>
                  <a:pt x="702" y="68878"/>
                </a:cubicBezTo>
                <a:cubicBezTo>
                  <a:pt x="1159" y="67410"/>
                  <a:pt x="1775" y="66007"/>
                  <a:pt x="2551" y="64667"/>
                </a:cubicBezTo>
                <a:cubicBezTo>
                  <a:pt x="10482" y="51739"/>
                  <a:pt x="20261" y="40442"/>
                  <a:pt x="31889" y="30777"/>
                </a:cubicBezTo>
                <a:cubicBezTo>
                  <a:pt x="43517" y="21112"/>
                  <a:pt x="56356" y="13587"/>
                  <a:pt x="70408" y="8203"/>
                </a:cubicBezTo>
                <a:cubicBezTo>
                  <a:pt x="84459" y="2819"/>
                  <a:pt x="99084" y="85"/>
                  <a:pt x="11428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four_plotly.ipynb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6042392"/>
            <a:ext cx="17385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Let’s take a look at the source </a:t>
            </a:r>
            <a:r>
              <a:rPr lang="en-GB" sz="5000" b="1" spc="600" smtClean="0">
                <a:latin typeface="Calibri Light" charset="0"/>
              </a:rPr>
              <a:t>code of a </a:t>
            </a:r>
            <a:r>
              <a:rPr lang="en-GB" sz="5000" b="1" spc="600" dirty="0" smtClean="0">
                <a:latin typeface="Calibri Light" charset="0"/>
              </a:rPr>
              <a:t>Plot.ly generated visualisation</a:t>
            </a:r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FIVE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Freeform: Shape 81"/>
          <p:cNvSpPr/>
          <p:nvPr/>
        </p:nvSpPr>
        <p:spPr>
          <a:xfrm>
            <a:off x="11630430" y="4405774"/>
            <a:ext cx="854364" cy="564768"/>
          </a:xfrm>
          <a:custGeom>
            <a:avLst/>
            <a:gdLst/>
            <a:ahLst/>
            <a:cxnLst/>
            <a:rect l="l" t="t" r="r" b="b"/>
            <a:pathLst>
              <a:path w="228584" h="146941">
                <a:moveTo>
                  <a:pt x="64925" y="28433"/>
                </a:moveTo>
                <a:cubicBezTo>
                  <a:pt x="54954" y="33603"/>
                  <a:pt x="45883" y="40041"/>
                  <a:pt x="37711" y="47746"/>
                </a:cubicBezTo>
                <a:cubicBezTo>
                  <a:pt x="29540" y="55452"/>
                  <a:pt x="22412" y="64027"/>
                  <a:pt x="16329" y="73471"/>
                </a:cubicBezTo>
                <a:cubicBezTo>
                  <a:pt x="23647" y="84780"/>
                  <a:pt x="32311" y="94710"/>
                  <a:pt x="42320" y="103259"/>
                </a:cubicBezTo>
                <a:cubicBezTo>
                  <a:pt x="52329" y="111809"/>
                  <a:pt x="63402" y="118488"/>
                  <a:pt x="75537" y="123295"/>
                </a:cubicBezTo>
                <a:cubicBezTo>
                  <a:pt x="87672" y="128102"/>
                  <a:pt x="100588" y="130547"/>
                  <a:pt x="114284" y="130629"/>
                </a:cubicBezTo>
                <a:cubicBezTo>
                  <a:pt x="127981" y="130547"/>
                  <a:pt x="140898" y="128102"/>
                  <a:pt x="153036" y="123295"/>
                </a:cubicBezTo>
                <a:cubicBezTo>
                  <a:pt x="165174" y="118488"/>
                  <a:pt x="176249" y="111809"/>
                  <a:pt x="186260" y="103259"/>
                </a:cubicBezTo>
                <a:cubicBezTo>
                  <a:pt x="196272" y="94710"/>
                  <a:pt x="204937" y="84780"/>
                  <a:pt x="212255" y="73471"/>
                </a:cubicBezTo>
                <a:cubicBezTo>
                  <a:pt x="206172" y="64027"/>
                  <a:pt x="199044" y="55452"/>
                  <a:pt x="190872" y="47746"/>
                </a:cubicBezTo>
                <a:cubicBezTo>
                  <a:pt x="182700" y="40041"/>
                  <a:pt x="173627" y="33603"/>
                  <a:pt x="163652" y="28433"/>
                </a:cubicBezTo>
                <a:cubicBezTo>
                  <a:pt x="166209" y="32795"/>
                  <a:pt x="168144" y="37404"/>
                  <a:pt x="169457" y="42260"/>
                </a:cubicBezTo>
                <a:cubicBezTo>
                  <a:pt x="170770" y="47117"/>
                  <a:pt x="171429" y="52076"/>
                  <a:pt x="171434" y="57140"/>
                </a:cubicBezTo>
                <a:cubicBezTo>
                  <a:pt x="171312" y="67766"/>
                  <a:pt x="168707" y="77375"/>
                  <a:pt x="163619" y="85965"/>
                </a:cubicBezTo>
                <a:cubicBezTo>
                  <a:pt x="158532" y="94554"/>
                  <a:pt x="151693" y="101394"/>
                  <a:pt x="143105" y="106482"/>
                </a:cubicBezTo>
                <a:cubicBezTo>
                  <a:pt x="134516" y="111570"/>
                  <a:pt x="124909" y="114176"/>
                  <a:pt x="114284" y="114298"/>
                </a:cubicBezTo>
                <a:cubicBezTo>
                  <a:pt x="103659" y="114176"/>
                  <a:pt x="94054" y="111570"/>
                  <a:pt x="85467" y="106482"/>
                </a:cubicBezTo>
                <a:cubicBezTo>
                  <a:pt x="76881" y="101394"/>
                  <a:pt x="70046" y="94554"/>
                  <a:pt x="64961" y="85965"/>
                </a:cubicBezTo>
                <a:cubicBezTo>
                  <a:pt x="59875" y="77375"/>
                  <a:pt x="57272" y="67766"/>
                  <a:pt x="57150" y="57140"/>
                </a:cubicBezTo>
                <a:cubicBezTo>
                  <a:pt x="57155" y="52076"/>
                  <a:pt x="57814" y="47117"/>
                  <a:pt x="59126" y="42260"/>
                </a:cubicBezTo>
                <a:cubicBezTo>
                  <a:pt x="60437" y="37404"/>
                  <a:pt x="62370" y="32795"/>
                  <a:pt x="64925" y="28433"/>
                </a:cubicBezTo>
                <a:close/>
                <a:moveTo>
                  <a:pt x="114284" y="18354"/>
                </a:moveTo>
                <a:cubicBezTo>
                  <a:pt x="107099" y="18438"/>
                  <a:pt x="100591" y="20212"/>
                  <a:pt x="94762" y="23675"/>
                </a:cubicBezTo>
                <a:cubicBezTo>
                  <a:pt x="88932" y="27138"/>
                  <a:pt x="84286" y="31784"/>
                  <a:pt x="80824" y="37615"/>
                </a:cubicBezTo>
                <a:cubicBezTo>
                  <a:pt x="77361" y="43445"/>
                  <a:pt x="75588" y="49953"/>
                  <a:pt x="75504" y="57140"/>
                </a:cubicBezTo>
                <a:cubicBezTo>
                  <a:pt x="75552" y="58846"/>
                  <a:pt x="76157" y="60282"/>
                  <a:pt x="77322" y="61446"/>
                </a:cubicBezTo>
                <a:cubicBezTo>
                  <a:pt x="78486" y="62610"/>
                  <a:pt x="79921" y="63216"/>
                  <a:pt x="81627" y="63264"/>
                </a:cubicBezTo>
                <a:cubicBezTo>
                  <a:pt x="83333" y="63216"/>
                  <a:pt x="84768" y="62610"/>
                  <a:pt x="85932" y="61446"/>
                </a:cubicBezTo>
                <a:cubicBezTo>
                  <a:pt x="87096" y="60282"/>
                  <a:pt x="87702" y="58846"/>
                  <a:pt x="87750" y="57140"/>
                </a:cubicBezTo>
                <a:cubicBezTo>
                  <a:pt x="87947" y="49671"/>
                  <a:pt x="90551" y="43430"/>
                  <a:pt x="95564" y="38417"/>
                </a:cubicBezTo>
                <a:cubicBezTo>
                  <a:pt x="100576" y="33404"/>
                  <a:pt x="106816" y="30799"/>
                  <a:pt x="114284" y="30602"/>
                </a:cubicBezTo>
                <a:cubicBezTo>
                  <a:pt x="115990" y="30554"/>
                  <a:pt x="117425" y="29948"/>
                  <a:pt x="118589" y="28784"/>
                </a:cubicBezTo>
                <a:cubicBezTo>
                  <a:pt x="119753" y="27620"/>
                  <a:pt x="120359" y="26185"/>
                  <a:pt x="120407" y="24478"/>
                </a:cubicBezTo>
                <a:cubicBezTo>
                  <a:pt x="120359" y="22772"/>
                  <a:pt x="119753" y="21336"/>
                  <a:pt x="118589" y="20172"/>
                </a:cubicBezTo>
                <a:cubicBezTo>
                  <a:pt x="117425" y="19008"/>
                  <a:pt x="115990" y="18402"/>
                  <a:pt x="114284" y="18354"/>
                </a:cubicBezTo>
                <a:close/>
                <a:moveTo>
                  <a:pt x="114284" y="0"/>
                </a:moveTo>
                <a:cubicBezTo>
                  <a:pt x="129486" y="85"/>
                  <a:pt x="144113" y="2819"/>
                  <a:pt x="158167" y="8203"/>
                </a:cubicBezTo>
                <a:cubicBezTo>
                  <a:pt x="172221" y="13587"/>
                  <a:pt x="185062" y="21112"/>
                  <a:pt x="196692" y="30777"/>
                </a:cubicBezTo>
                <a:cubicBezTo>
                  <a:pt x="208322" y="40442"/>
                  <a:pt x="218102" y="51739"/>
                  <a:pt x="226033" y="64667"/>
                </a:cubicBezTo>
                <a:cubicBezTo>
                  <a:pt x="226809" y="66007"/>
                  <a:pt x="227425" y="67410"/>
                  <a:pt x="227882" y="68878"/>
                </a:cubicBezTo>
                <a:cubicBezTo>
                  <a:pt x="228340" y="70345"/>
                  <a:pt x="228573" y="71876"/>
                  <a:pt x="228584" y="73471"/>
                </a:cubicBezTo>
                <a:cubicBezTo>
                  <a:pt x="228573" y="75065"/>
                  <a:pt x="228340" y="76596"/>
                  <a:pt x="227882" y="78064"/>
                </a:cubicBezTo>
                <a:cubicBezTo>
                  <a:pt x="227425" y="79531"/>
                  <a:pt x="226809" y="80934"/>
                  <a:pt x="226033" y="82274"/>
                </a:cubicBezTo>
                <a:cubicBezTo>
                  <a:pt x="218102" y="95243"/>
                  <a:pt x="208322" y="106558"/>
                  <a:pt x="196692" y="116221"/>
                </a:cubicBezTo>
                <a:cubicBezTo>
                  <a:pt x="185062" y="125884"/>
                  <a:pt x="172221" y="133399"/>
                  <a:pt x="158167" y="138766"/>
                </a:cubicBezTo>
                <a:cubicBezTo>
                  <a:pt x="144113" y="144134"/>
                  <a:pt x="129486" y="146859"/>
                  <a:pt x="114284" y="146941"/>
                </a:cubicBezTo>
                <a:cubicBezTo>
                  <a:pt x="99084" y="146856"/>
                  <a:pt x="84459" y="144122"/>
                  <a:pt x="70408" y="138738"/>
                </a:cubicBezTo>
                <a:cubicBezTo>
                  <a:pt x="56356" y="133354"/>
                  <a:pt x="43517" y="125829"/>
                  <a:pt x="31889" y="116164"/>
                </a:cubicBezTo>
                <a:cubicBezTo>
                  <a:pt x="20261" y="106499"/>
                  <a:pt x="10482" y="95202"/>
                  <a:pt x="2551" y="82274"/>
                </a:cubicBezTo>
                <a:cubicBezTo>
                  <a:pt x="1775" y="80934"/>
                  <a:pt x="1159" y="79531"/>
                  <a:pt x="702" y="78064"/>
                </a:cubicBezTo>
                <a:cubicBezTo>
                  <a:pt x="244" y="76596"/>
                  <a:pt x="11" y="75065"/>
                  <a:pt x="0" y="73471"/>
                </a:cubicBezTo>
                <a:cubicBezTo>
                  <a:pt x="11" y="71876"/>
                  <a:pt x="244" y="70345"/>
                  <a:pt x="702" y="68878"/>
                </a:cubicBezTo>
                <a:cubicBezTo>
                  <a:pt x="1159" y="67410"/>
                  <a:pt x="1775" y="66007"/>
                  <a:pt x="2551" y="64667"/>
                </a:cubicBezTo>
                <a:cubicBezTo>
                  <a:pt x="10482" y="51739"/>
                  <a:pt x="20261" y="40442"/>
                  <a:pt x="31889" y="30777"/>
                </a:cubicBezTo>
                <a:cubicBezTo>
                  <a:pt x="43517" y="21112"/>
                  <a:pt x="56356" y="13587"/>
                  <a:pt x="70408" y="8203"/>
                </a:cubicBezTo>
                <a:cubicBezTo>
                  <a:pt x="84459" y="2819"/>
                  <a:pt x="99084" y="85"/>
                  <a:pt x="11428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temp_plot.html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FIVE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5059" y="6042392"/>
            <a:ext cx="17385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Let’s take a look at the source code of a Vega visualisation</a:t>
            </a:r>
            <a:endParaRPr lang="en-GB" sz="5000" spc="600" dirty="0">
              <a:latin typeface="Calibri Light" charset="0"/>
            </a:endParaRPr>
          </a:p>
        </p:txBody>
      </p:sp>
      <p:sp>
        <p:nvSpPr>
          <p:cNvPr id="7" name="Freeform: Shape 81"/>
          <p:cNvSpPr/>
          <p:nvPr/>
        </p:nvSpPr>
        <p:spPr>
          <a:xfrm>
            <a:off x="11630430" y="4405774"/>
            <a:ext cx="854364" cy="564768"/>
          </a:xfrm>
          <a:custGeom>
            <a:avLst/>
            <a:gdLst/>
            <a:ahLst/>
            <a:cxnLst/>
            <a:rect l="l" t="t" r="r" b="b"/>
            <a:pathLst>
              <a:path w="228584" h="146941">
                <a:moveTo>
                  <a:pt x="64925" y="28433"/>
                </a:moveTo>
                <a:cubicBezTo>
                  <a:pt x="54954" y="33603"/>
                  <a:pt x="45883" y="40041"/>
                  <a:pt x="37711" y="47746"/>
                </a:cubicBezTo>
                <a:cubicBezTo>
                  <a:pt x="29540" y="55452"/>
                  <a:pt x="22412" y="64027"/>
                  <a:pt x="16329" y="73471"/>
                </a:cubicBezTo>
                <a:cubicBezTo>
                  <a:pt x="23647" y="84780"/>
                  <a:pt x="32311" y="94710"/>
                  <a:pt x="42320" y="103259"/>
                </a:cubicBezTo>
                <a:cubicBezTo>
                  <a:pt x="52329" y="111809"/>
                  <a:pt x="63402" y="118488"/>
                  <a:pt x="75537" y="123295"/>
                </a:cubicBezTo>
                <a:cubicBezTo>
                  <a:pt x="87672" y="128102"/>
                  <a:pt x="100588" y="130547"/>
                  <a:pt x="114284" y="130629"/>
                </a:cubicBezTo>
                <a:cubicBezTo>
                  <a:pt x="127981" y="130547"/>
                  <a:pt x="140898" y="128102"/>
                  <a:pt x="153036" y="123295"/>
                </a:cubicBezTo>
                <a:cubicBezTo>
                  <a:pt x="165174" y="118488"/>
                  <a:pt x="176249" y="111809"/>
                  <a:pt x="186260" y="103259"/>
                </a:cubicBezTo>
                <a:cubicBezTo>
                  <a:pt x="196272" y="94710"/>
                  <a:pt x="204937" y="84780"/>
                  <a:pt x="212255" y="73471"/>
                </a:cubicBezTo>
                <a:cubicBezTo>
                  <a:pt x="206172" y="64027"/>
                  <a:pt x="199044" y="55452"/>
                  <a:pt x="190872" y="47746"/>
                </a:cubicBezTo>
                <a:cubicBezTo>
                  <a:pt x="182700" y="40041"/>
                  <a:pt x="173627" y="33603"/>
                  <a:pt x="163652" y="28433"/>
                </a:cubicBezTo>
                <a:cubicBezTo>
                  <a:pt x="166209" y="32795"/>
                  <a:pt x="168144" y="37404"/>
                  <a:pt x="169457" y="42260"/>
                </a:cubicBezTo>
                <a:cubicBezTo>
                  <a:pt x="170770" y="47117"/>
                  <a:pt x="171429" y="52076"/>
                  <a:pt x="171434" y="57140"/>
                </a:cubicBezTo>
                <a:cubicBezTo>
                  <a:pt x="171312" y="67766"/>
                  <a:pt x="168707" y="77375"/>
                  <a:pt x="163619" y="85965"/>
                </a:cubicBezTo>
                <a:cubicBezTo>
                  <a:pt x="158532" y="94554"/>
                  <a:pt x="151693" y="101394"/>
                  <a:pt x="143105" y="106482"/>
                </a:cubicBezTo>
                <a:cubicBezTo>
                  <a:pt x="134516" y="111570"/>
                  <a:pt x="124909" y="114176"/>
                  <a:pt x="114284" y="114298"/>
                </a:cubicBezTo>
                <a:cubicBezTo>
                  <a:pt x="103659" y="114176"/>
                  <a:pt x="94054" y="111570"/>
                  <a:pt x="85467" y="106482"/>
                </a:cubicBezTo>
                <a:cubicBezTo>
                  <a:pt x="76881" y="101394"/>
                  <a:pt x="70046" y="94554"/>
                  <a:pt x="64961" y="85965"/>
                </a:cubicBezTo>
                <a:cubicBezTo>
                  <a:pt x="59875" y="77375"/>
                  <a:pt x="57272" y="67766"/>
                  <a:pt x="57150" y="57140"/>
                </a:cubicBezTo>
                <a:cubicBezTo>
                  <a:pt x="57155" y="52076"/>
                  <a:pt x="57814" y="47117"/>
                  <a:pt x="59126" y="42260"/>
                </a:cubicBezTo>
                <a:cubicBezTo>
                  <a:pt x="60437" y="37404"/>
                  <a:pt x="62370" y="32795"/>
                  <a:pt x="64925" y="28433"/>
                </a:cubicBezTo>
                <a:close/>
                <a:moveTo>
                  <a:pt x="114284" y="18354"/>
                </a:moveTo>
                <a:cubicBezTo>
                  <a:pt x="107099" y="18438"/>
                  <a:pt x="100591" y="20212"/>
                  <a:pt x="94762" y="23675"/>
                </a:cubicBezTo>
                <a:cubicBezTo>
                  <a:pt x="88932" y="27138"/>
                  <a:pt x="84286" y="31784"/>
                  <a:pt x="80824" y="37615"/>
                </a:cubicBezTo>
                <a:cubicBezTo>
                  <a:pt x="77361" y="43445"/>
                  <a:pt x="75588" y="49953"/>
                  <a:pt x="75504" y="57140"/>
                </a:cubicBezTo>
                <a:cubicBezTo>
                  <a:pt x="75552" y="58846"/>
                  <a:pt x="76157" y="60282"/>
                  <a:pt x="77322" y="61446"/>
                </a:cubicBezTo>
                <a:cubicBezTo>
                  <a:pt x="78486" y="62610"/>
                  <a:pt x="79921" y="63216"/>
                  <a:pt x="81627" y="63264"/>
                </a:cubicBezTo>
                <a:cubicBezTo>
                  <a:pt x="83333" y="63216"/>
                  <a:pt x="84768" y="62610"/>
                  <a:pt x="85932" y="61446"/>
                </a:cubicBezTo>
                <a:cubicBezTo>
                  <a:pt x="87096" y="60282"/>
                  <a:pt x="87702" y="58846"/>
                  <a:pt x="87750" y="57140"/>
                </a:cubicBezTo>
                <a:cubicBezTo>
                  <a:pt x="87947" y="49671"/>
                  <a:pt x="90551" y="43430"/>
                  <a:pt x="95564" y="38417"/>
                </a:cubicBezTo>
                <a:cubicBezTo>
                  <a:pt x="100576" y="33404"/>
                  <a:pt x="106816" y="30799"/>
                  <a:pt x="114284" y="30602"/>
                </a:cubicBezTo>
                <a:cubicBezTo>
                  <a:pt x="115990" y="30554"/>
                  <a:pt x="117425" y="29948"/>
                  <a:pt x="118589" y="28784"/>
                </a:cubicBezTo>
                <a:cubicBezTo>
                  <a:pt x="119753" y="27620"/>
                  <a:pt x="120359" y="26185"/>
                  <a:pt x="120407" y="24478"/>
                </a:cubicBezTo>
                <a:cubicBezTo>
                  <a:pt x="120359" y="22772"/>
                  <a:pt x="119753" y="21336"/>
                  <a:pt x="118589" y="20172"/>
                </a:cubicBezTo>
                <a:cubicBezTo>
                  <a:pt x="117425" y="19008"/>
                  <a:pt x="115990" y="18402"/>
                  <a:pt x="114284" y="18354"/>
                </a:cubicBezTo>
                <a:close/>
                <a:moveTo>
                  <a:pt x="114284" y="0"/>
                </a:moveTo>
                <a:cubicBezTo>
                  <a:pt x="129486" y="85"/>
                  <a:pt x="144113" y="2819"/>
                  <a:pt x="158167" y="8203"/>
                </a:cubicBezTo>
                <a:cubicBezTo>
                  <a:pt x="172221" y="13587"/>
                  <a:pt x="185062" y="21112"/>
                  <a:pt x="196692" y="30777"/>
                </a:cubicBezTo>
                <a:cubicBezTo>
                  <a:pt x="208322" y="40442"/>
                  <a:pt x="218102" y="51739"/>
                  <a:pt x="226033" y="64667"/>
                </a:cubicBezTo>
                <a:cubicBezTo>
                  <a:pt x="226809" y="66007"/>
                  <a:pt x="227425" y="67410"/>
                  <a:pt x="227882" y="68878"/>
                </a:cubicBezTo>
                <a:cubicBezTo>
                  <a:pt x="228340" y="70345"/>
                  <a:pt x="228573" y="71876"/>
                  <a:pt x="228584" y="73471"/>
                </a:cubicBezTo>
                <a:cubicBezTo>
                  <a:pt x="228573" y="75065"/>
                  <a:pt x="228340" y="76596"/>
                  <a:pt x="227882" y="78064"/>
                </a:cubicBezTo>
                <a:cubicBezTo>
                  <a:pt x="227425" y="79531"/>
                  <a:pt x="226809" y="80934"/>
                  <a:pt x="226033" y="82274"/>
                </a:cubicBezTo>
                <a:cubicBezTo>
                  <a:pt x="218102" y="95243"/>
                  <a:pt x="208322" y="106558"/>
                  <a:pt x="196692" y="116221"/>
                </a:cubicBezTo>
                <a:cubicBezTo>
                  <a:pt x="185062" y="125884"/>
                  <a:pt x="172221" y="133399"/>
                  <a:pt x="158167" y="138766"/>
                </a:cubicBezTo>
                <a:cubicBezTo>
                  <a:pt x="144113" y="144134"/>
                  <a:pt x="129486" y="146859"/>
                  <a:pt x="114284" y="146941"/>
                </a:cubicBezTo>
                <a:cubicBezTo>
                  <a:pt x="99084" y="146856"/>
                  <a:pt x="84459" y="144122"/>
                  <a:pt x="70408" y="138738"/>
                </a:cubicBezTo>
                <a:cubicBezTo>
                  <a:pt x="56356" y="133354"/>
                  <a:pt x="43517" y="125829"/>
                  <a:pt x="31889" y="116164"/>
                </a:cubicBezTo>
                <a:cubicBezTo>
                  <a:pt x="20261" y="106499"/>
                  <a:pt x="10482" y="95202"/>
                  <a:pt x="2551" y="82274"/>
                </a:cubicBezTo>
                <a:cubicBezTo>
                  <a:pt x="1775" y="80934"/>
                  <a:pt x="1159" y="79531"/>
                  <a:pt x="702" y="78064"/>
                </a:cubicBezTo>
                <a:cubicBezTo>
                  <a:pt x="244" y="76596"/>
                  <a:pt x="11" y="75065"/>
                  <a:pt x="0" y="73471"/>
                </a:cubicBezTo>
                <a:cubicBezTo>
                  <a:pt x="11" y="71876"/>
                  <a:pt x="244" y="70345"/>
                  <a:pt x="702" y="68878"/>
                </a:cubicBezTo>
                <a:cubicBezTo>
                  <a:pt x="1159" y="67410"/>
                  <a:pt x="1775" y="66007"/>
                  <a:pt x="2551" y="64667"/>
                </a:cubicBezTo>
                <a:cubicBezTo>
                  <a:pt x="10482" y="51739"/>
                  <a:pt x="20261" y="40442"/>
                  <a:pt x="31889" y="30777"/>
                </a:cubicBezTo>
                <a:cubicBezTo>
                  <a:pt x="43517" y="21112"/>
                  <a:pt x="56356" y="13587"/>
                  <a:pt x="70408" y="8203"/>
                </a:cubicBezTo>
                <a:cubicBezTo>
                  <a:pt x="84459" y="2819"/>
                  <a:pt x="99084" y="85"/>
                  <a:pt x="11428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five_vega.html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A tour of essential web development concepts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r>
              <a:rPr lang="en-GB" sz="5000" b="1" spc="600" dirty="0" smtClean="0">
                <a:latin typeface="Calibri Light" charset="0"/>
              </a:rPr>
              <a:t>HTML</a:t>
            </a:r>
          </a:p>
          <a:p>
            <a:pPr algn="ctr"/>
            <a:r>
              <a:rPr lang="en-GB" sz="5000" b="1" spc="600" dirty="0" smtClean="0">
                <a:latin typeface="Calibri Light" charset="0"/>
              </a:rPr>
              <a:t>CSS</a:t>
            </a:r>
          </a:p>
          <a:p>
            <a:pPr algn="ctr"/>
            <a:r>
              <a:rPr lang="en-GB" sz="5000" b="1" spc="600" dirty="0" smtClean="0">
                <a:latin typeface="Calibri Light" charset="0"/>
              </a:rPr>
              <a:t>JAVASCRIPT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b="1" spc="600" dirty="0" smtClean="0">
              <a:latin typeface="Calibri Light" charset="0"/>
            </a:endParaRP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SIX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six_skeleton.html | six_d3_p5.html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err="1" smtClean="0">
                <a:latin typeface="Calibri Light" charset="0"/>
              </a:rPr>
              <a:t>Javascript</a:t>
            </a:r>
            <a:r>
              <a:rPr lang="en-GB" sz="5000" b="1" spc="600" dirty="0" smtClean="0">
                <a:latin typeface="Calibri Light" charset="0"/>
              </a:rPr>
              <a:t> </a:t>
            </a:r>
            <a:r>
              <a:rPr lang="mr-IN" sz="5000" b="1" spc="600" dirty="0" smtClean="0">
                <a:latin typeface="Calibri Light" charset="0"/>
              </a:rPr>
              <a:t>–</a:t>
            </a:r>
            <a:r>
              <a:rPr lang="en-GB" sz="5000" b="1" spc="600" dirty="0" smtClean="0">
                <a:latin typeface="Calibri Light" charset="0"/>
              </a:rPr>
              <a:t> the ever-evolving, </a:t>
            </a:r>
            <a:r>
              <a:rPr lang="en-GB" sz="5000" b="1" spc="600" smtClean="0">
                <a:latin typeface="Calibri Light" charset="0"/>
              </a:rPr>
              <a:t>confusing </a:t>
            </a:r>
            <a:r>
              <a:rPr lang="en-GB" sz="5000" b="1" spc="600" smtClean="0">
                <a:latin typeface="Calibri Light" charset="0"/>
              </a:rPr>
              <a:t>landscape</a:t>
            </a:r>
          </a:p>
          <a:p>
            <a:pPr algn="ctr"/>
            <a:endParaRPr lang="en-GB" sz="5000" b="1" spc="600">
              <a:latin typeface="Calibri Light" charset="0"/>
            </a:endParaRPr>
          </a:p>
          <a:p>
            <a:pPr algn="ctr"/>
            <a:r>
              <a:rPr lang="en-GB" sz="5000" b="1" spc="600">
                <a:latin typeface="Calibri Light" charset="0"/>
              </a:rPr>
              <a:t>o</a:t>
            </a:r>
            <a:r>
              <a:rPr lang="en-GB" sz="5000" b="1" spc="600" smtClean="0">
                <a:latin typeface="Calibri Light" charset="0"/>
              </a:rPr>
              <a:t>ld school, new school (ES6)</a:t>
            </a:r>
          </a:p>
          <a:p>
            <a:pPr algn="ctr"/>
            <a:r>
              <a:rPr lang="en-GB" sz="5000" b="1" spc="600" smtClean="0">
                <a:latin typeface="Calibri Light" charset="0"/>
              </a:rPr>
              <a:t>Out of this course’s scope</a:t>
            </a:r>
          </a:p>
          <a:p>
            <a:pPr algn="ctr"/>
            <a:endParaRPr lang="en-GB" sz="5000" b="1" spc="600">
              <a:latin typeface="Calibri Light" charset="0"/>
            </a:endParaRPr>
          </a:p>
          <a:p>
            <a:pPr algn="ctr"/>
            <a:r>
              <a:rPr lang="en-GB" sz="5000" b="1" spc="600" smtClean="0">
                <a:latin typeface="Calibri Light" charset="0"/>
              </a:rPr>
              <a:t>How to tell </a:t>
            </a:r>
            <a:r>
              <a:rPr lang="mr-IN" sz="5000" b="1" spc="600" smtClean="0">
                <a:latin typeface="Calibri Light" charset="0"/>
              </a:rPr>
              <a:t>–</a:t>
            </a:r>
            <a:r>
              <a:rPr lang="en-GB" sz="5000" b="1" spc="600" smtClean="0">
                <a:latin typeface="Calibri Light" charset="0"/>
              </a:rPr>
              <a:t> 2 hints</a:t>
            </a:r>
          </a:p>
          <a:p>
            <a:pPr algn="ctr"/>
            <a:endParaRPr lang="en-GB" sz="5000" b="1" spc="600">
              <a:latin typeface="Calibri Light" charset="0"/>
            </a:endParaRPr>
          </a:p>
          <a:p>
            <a:pPr algn="ctr"/>
            <a:r>
              <a:rPr lang="en-GB" sz="5000" b="1" i="1" spc="600">
                <a:latin typeface="Calibri Light" charset="0"/>
              </a:rPr>
              <a:t>l</a:t>
            </a:r>
            <a:r>
              <a:rPr lang="en-GB" sz="5000" b="1" i="1" spc="600" smtClean="0">
                <a:latin typeface="Calibri Light" charset="0"/>
              </a:rPr>
              <a:t>et vs var</a:t>
            </a:r>
          </a:p>
          <a:p>
            <a:pPr algn="ctr"/>
            <a:r>
              <a:rPr lang="en-GB" sz="5000" b="1" i="1" spc="600">
                <a:latin typeface="Calibri Light" charset="0"/>
              </a:rPr>
              <a:t>a</a:t>
            </a:r>
            <a:r>
              <a:rPr lang="en-GB" sz="5000" b="1" i="1" spc="600" smtClean="0">
                <a:latin typeface="Calibri Light" charset="0"/>
              </a:rPr>
              <a:t>rrow functions</a:t>
            </a:r>
            <a:endParaRPr lang="en-GB" sz="5000" b="1" i="1" spc="600" dirty="0" smtClean="0">
              <a:latin typeface="Calibri Light" charset="0"/>
            </a:endParaRPr>
          </a:p>
          <a:p>
            <a:pPr algn="ctr"/>
            <a:endParaRPr lang="en-GB" sz="5000" b="1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SIX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/>
              <a:t>let vs var </a:t>
            </a:r>
            <a:r>
              <a:rPr lang="mr-IN" sz="5400" smtClean="0"/>
              <a:t>–</a:t>
            </a:r>
            <a:r>
              <a:rPr lang="en-US" sz="5400" smtClean="0"/>
              <a:t> why does it matter</a:t>
            </a:r>
          </a:p>
          <a:p>
            <a:pPr algn="ctr"/>
            <a:endParaRPr lang="en-US" sz="5400"/>
          </a:p>
          <a:p>
            <a:pPr algn="ctr"/>
            <a:r>
              <a:rPr lang="mr-IN" sz="5400" smtClean="0"/>
              <a:t>…</a:t>
            </a:r>
            <a:endParaRPr lang="en-US" sz="5400" smtClean="0"/>
          </a:p>
          <a:p>
            <a:pPr algn="ctr"/>
            <a:endParaRPr lang="en-US" sz="5400"/>
          </a:p>
          <a:p>
            <a:pPr algn="ctr"/>
            <a:r>
              <a:rPr lang="en-US" sz="5400" smtClean="0"/>
              <a:t>var increment = </a:t>
            </a:r>
            <a:r>
              <a:rPr lang="en-US" sz="5400"/>
              <a:t>function</a:t>
            </a:r>
            <a:r>
              <a:rPr lang="en-US" sz="5400"/>
              <a:t> (</a:t>
            </a:r>
            <a:r>
              <a:rPr lang="en-US" sz="5400"/>
              <a:t>n</a:t>
            </a:r>
            <a:r>
              <a:rPr lang="en-US" sz="5400"/>
              <a:t>) {</a:t>
            </a:r>
            <a:br>
              <a:rPr lang="en-US" sz="5400"/>
            </a:br>
            <a:r>
              <a:rPr lang="en-US" sz="5400"/>
              <a:t>return</a:t>
            </a:r>
            <a:r>
              <a:rPr lang="en-US" sz="5400"/>
              <a:t> </a:t>
            </a:r>
            <a:r>
              <a:rPr lang="en-US" sz="5400"/>
              <a:t>n+1</a:t>
            </a:r>
            <a:r>
              <a:rPr lang="en-US" sz="5400"/>
              <a:t>;</a:t>
            </a:r>
            <a:r>
              <a:rPr lang="en-US" sz="5400"/>
              <a:t/>
            </a:r>
            <a:br>
              <a:rPr lang="en-US" sz="5400"/>
            </a:br>
            <a:r>
              <a:rPr lang="en-US" sz="5400" smtClean="0"/>
              <a:t>}</a:t>
            </a:r>
          </a:p>
          <a:p>
            <a:pPr algn="ctr"/>
            <a:endParaRPr lang="en-US" sz="5400" spc="600">
              <a:latin typeface="Calibri Light" charset="0"/>
            </a:endParaRPr>
          </a:p>
          <a:p>
            <a:pPr algn="ctr"/>
            <a:r>
              <a:rPr lang="en-US" sz="5400"/>
              <a:t>l</a:t>
            </a:r>
            <a:r>
              <a:rPr lang="en-US" sz="5400" smtClean="0"/>
              <a:t>et increment</a:t>
            </a:r>
            <a:r>
              <a:rPr lang="mr-IN" sz="5400" smtClean="0"/>
              <a:t> </a:t>
            </a:r>
            <a:r>
              <a:rPr lang="mr-IN" sz="5400"/>
              <a:t>=</a:t>
            </a:r>
            <a:r>
              <a:rPr lang="mr-IN" sz="5400"/>
              <a:t> </a:t>
            </a:r>
            <a:r>
              <a:rPr lang="mr-IN" sz="5400"/>
              <a:t>n</a:t>
            </a:r>
            <a:r>
              <a:rPr lang="mr-IN" sz="5400"/>
              <a:t> </a:t>
            </a:r>
            <a:r>
              <a:rPr lang="mr-IN" sz="5400"/>
              <a:t>=&gt;</a:t>
            </a:r>
            <a:r>
              <a:rPr lang="mr-IN" sz="5400"/>
              <a:t> </a:t>
            </a:r>
            <a:r>
              <a:rPr lang="mr-IN" sz="5400"/>
              <a:t>n+1</a:t>
            </a:r>
            <a:r>
              <a:rPr lang="mr-IN" sz="5400"/>
              <a:t>;</a:t>
            </a:r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SIX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Set-up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latin typeface="Calibri Light" charset="0"/>
              </a:rPr>
              <a:t>D3 LAB</a:t>
            </a:r>
            <a:endParaRPr lang="en-US" sz="4000" dirty="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Defining the canvas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Scales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line and many dots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Axis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lab.html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383" y="3616398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THE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7165" y="9160555"/>
            <a:ext cx="6702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spc="600" dirty="0" smtClean="0">
                <a:latin typeface="Calibri Light" charset="0"/>
              </a:rPr>
              <a:t>FIN</a:t>
            </a:r>
            <a:endParaRPr lang="tr-TR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799274" y="8367041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5367982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END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0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>
          <a:xfrm>
            <a:off x="12192000" y="0"/>
            <a:ext cx="10705454" cy="13715999"/>
          </a:xfrm>
          <a:custGeom>
            <a:avLst/>
            <a:gdLst>
              <a:gd name="connsiteX0" fmla="*/ 4658631 w 10705454"/>
              <a:gd name="connsiteY0" fmla="*/ 0 h 13715999"/>
              <a:gd name="connsiteX1" fmla="*/ 7154181 w 10705454"/>
              <a:gd name="connsiteY1" fmla="*/ 0 h 13715999"/>
              <a:gd name="connsiteX2" fmla="*/ 8209904 w 10705454"/>
              <a:gd name="connsiteY2" fmla="*/ 0 h 13715999"/>
              <a:gd name="connsiteX3" fmla="*/ 10705454 w 10705454"/>
              <a:gd name="connsiteY3" fmla="*/ 0 h 13715999"/>
              <a:gd name="connsiteX4" fmla="*/ 5661052 w 10705454"/>
              <a:gd name="connsiteY4" fmla="*/ 13715999 h 13715999"/>
              <a:gd name="connsiteX5" fmla="*/ 3165502 w 10705454"/>
              <a:gd name="connsiteY5" fmla="*/ 13715999 h 13715999"/>
              <a:gd name="connsiteX6" fmla="*/ 2495550 w 10705454"/>
              <a:gd name="connsiteY6" fmla="*/ 13715999 h 13715999"/>
              <a:gd name="connsiteX7" fmla="*/ 0 w 10705454"/>
              <a:gd name="connsiteY7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05454" h="13715999">
                <a:moveTo>
                  <a:pt x="4658631" y="0"/>
                </a:moveTo>
                <a:lnTo>
                  <a:pt x="7154181" y="0"/>
                </a:lnTo>
                <a:lnTo>
                  <a:pt x="8209904" y="0"/>
                </a:lnTo>
                <a:lnTo>
                  <a:pt x="10705454" y="0"/>
                </a:lnTo>
                <a:lnTo>
                  <a:pt x="5661052" y="13715999"/>
                </a:lnTo>
                <a:lnTo>
                  <a:pt x="3165502" y="13715999"/>
                </a:lnTo>
                <a:lnTo>
                  <a:pt x="249555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1545" y="1545553"/>
            <a:ext cx="170848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0000" spc="-300" smtClean="0">
                <a:solidFill>
                  <a:schemeClr val="bg1"/>
                </a:solidFill>
                <a:latin typeface="+mj-lt"/>
              </a:rPr>
              <a:t>CREATE</a:t>
            </a:r>
            <a:endParaRPr lang="tr-TR" sz="40000" spc="-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25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The term ‘coded visualisation’ does not exist.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r>
              <a:rPr lang="en-GB" sz="5000" spc="600" dirty="0" smtClean="0">
                <a:latin typeface="Calibri Light" charset="0"/>
              </a:rPr>
              <a:t>Just a convenient term to define the scope of this course.</a:t>
            </a: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>
                <a:latin typeface="Calibri Light" charset="0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6089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HANDS-ON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56818" y="5922817"/>
            <a:ext cx="1870364" cy="18703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802191" y="9535830"/>
            <a:ext cx="187796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mr-IN" dirty="0" err="1" smtClean="0">
                <a:solidFill>
                  <a:srgbClr val="A52A2A"/>
                </a:solidFill>
                <a:latin typeface="Consolas" charset="0"/>
              </a:rPr>
              <a:t>svg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height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="100"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width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="100"&gt;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mr-IN" dirty="0" err="1" smtClean="0">
                <a:solidFill>
                  <a:srgbClr val="A52A2A"/>
                </a:solidFill>
                <a:latin typeface="Consolas" charset="0"/>
              </a:rPr>
              <a:t>circle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cx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="50"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cy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="50"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r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="40"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stroke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</a:t>
            </a:r>
            <a:r>
              <a:rPr lang="mr-IN" dirty="0" err="1" smtClean="0">
                <a:solidFill>
                  <a:srgbClr val="0000CD"/>
                </a:solidFill>
                <a:latin typeface="Consolas" charset="0"/>
              </a:rPr>
              <a:t>black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stroke-width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="3"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mr-IN" dirty="0" err="1" smtClean="0">
                <a:solidFill>
                  <a:srgbClr val="FF0000"/>
                </a:solidFill>
                <a:latin typeface="Consolas" charset="0"/>
              </a:rPr>
              <a:t>fill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="</a:t>
            </a:r>
            <a:r>
              <a:rPr lang="mr-IN" dirty="0" err="1" smtClean="0">
                <a:solidFill>
                  <a:srgbClr val="0000CD"/>
                </a:solidFill>
                <a:latin typeface="Consolas" charset="0"/>
              </a:rPr>
              <a:t>red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"</a:t>
            </a:r>
            <a:r>
              <a:rPr lang="mr-IN" dirty="0" smtClean="0">
                <a:solidFill>
                  <a:srgbClr val="FF0000"/>
                </a:solidFill>
                <a:latin typeface="Consolas" charset="0"/>
              </a:rPr>
              <a:t> /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mr-IN" dirty="0" smtClean="0">
                <a:solidFill>
                  <a:srgbClr val="A52A2A"/>
                </a:solidFill>
                <a:latin typeface="Consolas" charset="0"/>
              </a:rPr>
              <a:t>/</a:t>
            </a:r>
            <a:r>
              <a:rPr lang="mr-IN" dirty="0" err="1" smtClean="0">
                <a:solidFill>
                  <a:srgbClr val="A52A2A"/>
                </a:solidFill>
                <a:latin typeface="Consolas" charset="0"/>
              </a:rPr>
              <a:t>svg</a:t>
            </a:r>
            <a:r>
              <a:rPr lang="mr-IN" dirty="0" smtClean="0">
                <a:solidFill>
                  <a:srgbClr val="0000CD"/>
                </a:solidFill>
                <a:latin typeface="Consolas" charset="0"/>
              </a:rPr>
              <a:t>&gt;</a:t>
            </a:r>
            <a:endParaRPr lang="mr-IN" dirty="0"/>
          </a:p>
        </p:txBody>
      </p:sp>
      <p:sp>
        <p:nvSpPr>
          <p:cNvPr id="8" name="TextBox 7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FILES </a:t>
            </a:r>
            <a:r>
              <a:rPr lang="en-GB" sz="2400" i="1" spc="600" dirty="0" smtClean="0">
                <a:latin typeface="Calibri Light" charset="0"/>
              </a:rPr>
              <a:t>// </a:t>
            </a:r>
            <a:r>
              <a:rPr lang="en-GB" sz="2400" spc="600" dirty="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src/</a:t>
            </a:r>
            <a:r>
              <a:rPr lang="en-GB" sz="2400" spc="600" dirty="0" err="1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o</a:t>
            </a:r>
            <a:r>
              <a:rPr lang="en-GB" sz="2400" spc="600" dirty="0" err="1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ne.html</a:t>
            </a:r>
            <a:r>
              <a:rPr lang="en-GB" sz="2400" spc="600" dirty="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 | </a:t>
            </a:r>
            <a:r>
              <a:rPr lang="en-GB" sz="2400" spc="600" dirty="0" err="1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src</a:t>
            </a:r>
            <a:r>
              <a:rPr lang="en-GB" sz="2400" spc="600" dirty="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/</a:t>
            </a:r>
            <a:r>
              <a:rPr lang="en-GB" sz="2400" spc="600" dirty="0" err="1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one_ans.html</a:t>
            </a:r>
            <a:endParaRPr lang="en-GB" sz="2400" i="1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  <p:sp>
        <p:nvSpPr>
          <p:cNvPr id="9" name="Freeform: Shape 38"/>
          <p:cNvSpPr/>
          <p:nvPr/>
        </p:nvSpPr>
        <p:spPr>
          <a:xfrm>
            <a:off x="11947543" y="4257196"/>
            <a:ext cx="488913" cy="529531"/>
          </a:xfrm>
          <a:custGeom>
            <a:avLst/>
            <a:gdLst/>
            <a:ahLst/>
            <a:cxnLst/>
            <a:rect l="l" t="t" r="r" b="b"/>
            <a:pathLst>
              <a:path w="186022" h="195927">
                <a:moveTo>
                  <a:pt x="84839" y="16312"/>
                </a:moveTo>
                <a:lnTo>
                  <a:pt x="84839" y="67212"/>
                </a:lnTo>
                <a:lnTo>
                  <a:pt x="84839" y="71932"/>
                </a:lnTo>
                <a:lnTo>
                  <a:pt x="82291" y="75886"/>
                </a:lnTo>
                <a:lnTo>
                  <a:pt x="47606" y="130612"/>
                </a:lnTo>
                <a:lnTo>
                  <a:pt x="138418" y="130612"/>
                </a:lnTo>
                <a:lnTo>
                  <a:pt x="103733" y="75886"/>
                </a:lnTo>
                <a:lnTo>
                  <a:pt x="101184" y="71932"/>
                </a:lnTo>
                <a:lnTo>
                  <a:pt x="101184" y="67212"/>
                </a:lnTo>
                <a:lnTo>
                  <a:pt x="101184" y="16312"/>
                </a:lnTo>
                <a:close/>
                <a:moveTo>
                  <a:pt x="60363" y="0"/>
                </a:moveTo>
                <a:lnTo>
                  <a:pt x="125661" y="0"/>
                </a:lnTo>
                <a:cubicBezTo>
                  <a:pt x="127954" y="61"/>
                  <a:pt x="129873" y="863"/>
                  <a:pt x="131417" y="2405"/>
                </a:cubicBezTo>
                <a:cubicBezTo>
                  <a:pt x="132961" y="3948"/>
                  <a:pt x="133764" y="5865"/>
                  <a:pt x="133825" y="8156"/>
                </a:cubicBezTo>
                <a:cubicBezTo>
                  <a:pt x="133764" y="10447"/>
                  <a:pt x="132961" y="12364"/>
                  <a:pt x="131417" y="13907"/>
                </a:cubicBezTo>
                <a:cubicBezTo>
                  <a:pt x="129873" y="15450"/>
                  <a:pt x="127954" y="16251"/>
                  <a:pt x="125661" y="16312"/>
                </a:cubicBezTo>
                <a:lnTo>
                  <a:pt x="117497" y="16312"/>
                </a:lnTo>
                <a:lnTo>
                  <a:pt x="117497" y="67212"/>
                </a:lnTo>
                <a:lnTo>
                  <a:pt x="181663" y="168372"/>
                </a:lnTo>
                <a:cubicBezTo>
                  <a:pt x="186340" y="176162"/>
                  <a:pt x="187254" y="182652"/>
                  <a:pt x="184405" y="187842"/>
                </a:cubicBezTo>
                <a:cubicBezTo>
                  <a:pt x="181556" y="193033"/>
                  <a:pt x="175582" y="195727"/>
                  <a:pt x="166482" y="195927"/>
                </a:cubicBezTo>
                <a:lnTo>
                  <a:pt x="19541" y="195927"/>
                </a:lnTo>
                <a:cubicBezTo>
                  <a:pt x="10441" y="195727"/>
                  <a:pt x="4467" y="193033"/>
                  <a:pt x="1618" y="187842"/>
                </a:cubicBezTo>
                <a:cubicBezTo>
                  <a:pt x="-1231" y="182652"/>
                  <a:pt x="-317" y="176162"/>
                  <a:pt x="4361" y="168372"/>
                </a:cubicBezTo>
                <a:lnTo>
                  <a:pt x="68527" y="67212"/>
                </a:lnTo>
                <a:lnTo>
                  <a:pt x="68527" y="16312"/>
                </a:lnTo>
                <a:lnTo>
                  <a:pt x="60363" y="16312"/>
                </a:lnTo>
                <a:cubicBezTo>
                  <a:pt x="58069" y="16251"/>
                  <a:pt x="56150" y="15450"/>
                  <a:pt x="54606" y="13907"/>
                </a:cubicBezTo>
                <a:cubicBezTo>
                  <a:pt x="53062" y="12364"/>
                  <a:pt x="52259" y="10447"/>
                  <a:pt x="52198" y="8156"/>
                </a:cubicBezTo>
                <a:cubicBezTo>
                  <a:pt x="52259" y="5865"/>
                  <a:pt x="53062" y="3948"/>
                  <a:pt x="54606" y="2405"/>
                </a:cubicBezTo>
                <a:cubicBezTo>
                  <a:pt x="56150" y="863"/>
                  <a:pt x="58069" y="61"/>
                  <a:pt x="603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Why bother?</a:t>
            </a:r>
          </a:p>
          <a:p>
            <a:pPr algn="ctr"/>
            <a:endParaRPr lang="en-GB" sz="5000" b="1" spc="600" dirty="0">
              <a:latin typeface="Calibri Light" charset="0"/>
            </a:endParaRPr>
          </a:p>
          <a:p>
            <a:pPr algn="ctr"/>
            <a:r>
              <a:rPr lang="en-GB" sz="5000" spc="600" dirty="0" smtClean="0">
                <a:latin typeface="Calibri Light" charset="0"/>
              </a:rPr>
              <a:t>Why not just drag and drop?</a:t>
            </a: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>
                <a:latin typeface="Calibri Light" charset="0"/>
              </a:rPr>
              <a:t>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network.html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3378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ONE.</a:t>
            </a:r>
            <a:endParaRPr lang="en-GB" sz="32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379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73" y="2256212"/>
            <a:ext cx="872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smtClean="0">
                <a:latin typeface="Calibri Light" charset="0"/>
              </a:rPr>
              <a:t>OVERVIEW</a:t>
            </a:r>
            <a:endParaRPr lang="en-US" sz="4000">
              <a:latin typeface="Calibri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024" y="3273596"/>
            <a:ext cx="539322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3378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TWO.</a:t>
            </a:r>
            <a:endParaRPr lang="en-GB" sz="32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379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solidFill>
                  <a:srgbClr val="FF0000"/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building blocks</a:t>
            </a:r>
            <a:endParaRPr lang="en-GB" sz="6000" dirty="0">
              <a:solidFill>
                <a:srgbClr val="FF0000"/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3378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379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Landscape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21548982" y="5221821"/>
            <a:ext cx="2885042" cy="8494178"/>
          </a:xfrm>
          <a:custGeom>
            <a:avLst/>
            <a:gdLst>
              <a:gd name="connsiteX0" fmla="*/ 2885042 w 2885042"/>
              <a:gd name="connsiteY0" fmla="*/ 0 h 8494178"/>
              <a:gd name="connsiteX1" fmla="*/ 2885042 w 2885042"/>
              <a:gd name="connsiteY1" fmla="*/ 8494178 h 8494178"/>
              <a:gd name="connsiteX2" fmla="*/ 0 w 2885042"/>
              <a:gd name="connsiteY2" fmla="*/ 8494178 h 8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042" h="8494178">
                <a:moveTo>
                  <a:pt x="2885042" y="0"/>
                </a:moveTo>
                <a:lnTo>
                  <a:pt x="2885042" y="8494178"/>
                </a:lnTo>
                <a:lnTo>
                  <a:pt x="0" y="8494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44167" y="412480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4168" y="4584267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Starting at the top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4167" y="6483646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FIVE.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4168" y="6943106"/>
            <a:ext cx="7086433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Peeking inside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167" y="8854367"/>
            <a:ext cx="3841209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SIX.</a:t>
            </a:r>
            <a:endParaRPr lang="en-GB" sz="3200" dirty="0">
              <a:solidFill>
                <a:schemeClr val="bg2">
                  <a:lumMod val="75000"/>
                </a:schemeClr>
              </a:solidFill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44168" y="9313827"/>
            <a:ext cx="5670009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6000" dirty="0" smtClean="0">
                <a:latin typeface="Calibri Light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Bottom up</a:t>
            </a:r>
            <a:endParaRPr lang="en-GB" sz="6000" dirty="0">
              <a:latin typeface="Calibri Light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4888230"/>
            <a:ext cx="17385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What makes a visualisation?</a:t>
            </a:r>
            <a:endParaRPr lang="en-GB" sz="5000" spc="600" dirty="0" smtClean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TWO</a:t>
            </a:r>
            <a:endParaRPr lang="tr-TR" sz="160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059" y="6042392"/>
            <a:ext cx="17385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spc="600" dirty="0" smtClean="0">
                <a:latin typeface="Calibri Light" charset="0"/>
              </a:rPr>
              <a:t>Let’s hand code a chart</a:t>
            </a:r>
            <a:endParaRPr lang="en-GB" sz="5000" spc="600" dirty="0" smtClean="0">
              <a:latin typeface="Calibri Light" charset="0"/>
            </a:endParaRP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HANDS-ON</a:t>
            </a:r>
            <a:endParaRPr lang="tr-TR" sz="16000" dirty="0">
              <a:latin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87" y="12801972"/>
            <a:ext cx="173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spc="600" dirty="0" smtClean="0">
                <a:latin typeface="Calibri Light" charset="0"/>
              </a:rPr>
              <a:t>FILE </a:t>
            </a:r>
            <a:r>
              <a:rPr lang="en-GB" sz="2400" i="1" spc="600" smtClean="0">
                <a:latin typeface="Calibri Light" charset="0"/>
              </a:rPr>
              <a:t>// </a:t>
            </a:r>
            <a:r>
              <a:rPr lang="en-GB" sz="2400" spc="600" smtClean="0">
                <a:solidFill>
                  <a:schemeClr val="bg1">
                    <a:lumMod val="75000"/>
                  </a:schemeClr>
                </a:solidFill>
                <a:latin typeface="Calibri Light" charset="0"/>
              </a:rPr>
              <a:t>two.html</a:t>
            </a:r>
            <a:endParaRPr lang="en-GB" sz="2400" spc="600" dirty="0" smtClean="0">
              <a:solidFill>
                <a:schemeClr val="bg1">
                  <a:lumMod val="75000"/>
                </a:schemeClr>
              </a:solidFill>
              <a:latin typeface="Calibri Light" charset="0"/>
            </a:endParaRPr>
          </a:p>
        </p:txBody>
      </p:sp>
      <p:sp>
        <p:nvSpPr>
          <p:cNvPr id="7" name="Freeform: Shape 38"/>
          <p:cNvSpPr/>
          <p:nvPr/>
        </p:nvSpPr>
        <p:spPr>
          <a:xfrm>
            <a:off x="11947543" y="4257196"/>
            <a:ext cx="488913" cy="529531"/>
          </a:xfrm>
          <a:custGeom>
            <a:avLst/>
            <a:gdLst/>
            <a:ahLst/>
            <a:cxnLst/>
            <a:rect l="l" t="t" r="r" b="b"/>
            <a:pathLst>
              <a:path w="186022" h="195927">
                <a:moveTo>
                  <a:pt x="84839" y="16312"/>
                </a:moveTo>
                <a:lnTo>
                  <a:pt x="84839" y="67212"/>
                </a:lnTo>
                <a:lnTo>
                  <a:pt x="84839" y="71932"/>
                </a:lnTo>
                <a:lnTo>
                  <a:pt x="82291" y="75886"/>
                </a:lnTo>
                <a:lnTo>
                  <a:pt x="47606" y="130612"/>
                </a:lnTo>
                <a:lnTo>
                  <a:pt x="138418" y="130612"/>
                </a:lnTo>
                <a:lnTo>
                  <a:pt x="103733" y="75886"/>
                </a:lnTo>
                <a:lnTo>
                  <a:pt x="101184" y="71932"/>
                </a:lnTo>
                <a:lnTo>
                  <a:pt x="101184" y="67212"/>
                </a:lnTo>
                <a:lnTo>
                  <a:pt x="101184" y="16312"/>
                </a:lnTo>
                <a:close/>
                <a:moveTo>
                  <a:pt x="60363" y="0"/>
                </a:moveTo>
                <a:lnTo>
                  <a:pt x="125661" y="0"/>
                </a:lnTo>
                <a:cubicBezTo>
                  <a:pt x="127954" y="61"/>
                  <a:pt x="129873" y="863"/>
                  <a:pt x="131417" y="2405"/>
                </a:cubicBezTo>
                <a:cubicBezTo>
                  <a:pt x="132961" y="3948"/>
                  <a:pt x="133764" y="5865"/>
                  <a:pt x="133825" y="8156"/>
                </a:cubicBezTo>
                <a:cubicBezTo>
                  <a:pt x="133764" y="10447"/>
                  <a:pt x="132961" y="12364"/>
                  <a:pt x="131417" y="13907"/>
                </a:cubicBezTo>
                <a:cubicBezTo>
                  <a:pt x="129873" y="15450"/>
                  <a:pt x="127954" y="16251"/>
                  <a:pt x="125661" y="16312"/>
                </a:cubicBezTo>
                <a:lnTo>
                  <a:pt x="117497" y="16312"/>
                </a:lnTo>
                <a:lnTo>
                  <a:pt x="117497" y="67212"/>
                </a:lnTo>
                <a:lnTo>
                  <a:pt x="181663" y="168372"/>
                </a:lnTo>
                <a:cubicBezTo>
                  <a:pt x="186340" y="176162"/>
                  <a:pt x="187254" y="182652"/>
                  <a:pt x="184405" y="187842"/>
                </a:cubicBezTo>
                <a:cubicBezTo>
                  <a:pt x="181556" y="193033"/>
                  <a:pt x="175582" y="195727"/>
                  <a:pt x="166482" y="195927"/>
                </a:cubicBezTo>
                <a:lnTo>
                  <a:pt x="19541" y="195927"/>
                </a:lnTo>
                <a:cubicBezTo>
                  <a:pt x="10441" y="195727"/>
                  <a:pt x="4467" y="193033"/>
                  <a:pt x="1618" y="187842"/>
                </a:cubicBezTo>
                <a:cubicBezTo>
                  <a:pt x="-1231" y="182652"/>
                  <a:pt x="-317" y="176162"/>
                  <a:pt x="4361" y="168372"/>
                </a:cubicBezTo>
                <a:lnTo>
                  <a:pt x="68527" y="67212"/>
                </a:lnTo>
                <a:lnTo>
                  <a:pt x="68527" y="16312"/>
                </a:lnTo>
                <a:lnTo>
                  <a:pt x="60363" y="16312"/>
                </a:lnTo>
                <a:cubicBezTo>
                  <a:pt x="58069" y="16251"/>
                  <a:pt x="56150" y="15450"/>
                  <a:pt x="54606" y="13907"/>
                </a:cubicBezTo>
                <a:cubicBezTo>
                  <a:pt x="53062" y="12364"/>
                  <a:pt x="52259" y="10447"/>
                  <a:pt x="52198" y="8156"/>
                </a:cubicBezTo>
                <a:cubicBezTo>
                  <a:pt x="52259" y="5865"/>
                  <a:pt x="53062" y="3948"/>
                  <a:pt x="54606" y="2405"/>
                </a:cubicBezTo>
                <a:cubicBezTo>
                  <a:pt x="56150" y="863"/>
                  <a:pt x="58069" y="61"/>
                  <a:pt x="603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4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8087048" y="0"/>
            <a:ext cx="8209904" cy="13715999"/>
          </a:xfrm>
          <a:custGeom>
            <a:avLst/>
            <a:gdLst>
              <a:gd name="connsiteX0" fmla="*/ 4658631 w 8209904"/>
              <a:gd name="connsiteY0" fmla="*/ 0 h 13715999"/>
              <a:gd name="connsiteX1" fmla="*/ 8209904 w 8209904"/>
              <a:gd name="connsiteY1" fmla="*/ 0 h 13715999"/>
              <a:gd name="connsiteX2" fmla="*/ 3165502 w 8209904"/>
              <a:gd name="connsiteY2" fmla="*/ 13715999 h 13715999"/>
              <a:gd name="connsiteX3" fmla="*/ 0 w 8209904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904" h="13715999">
                <a:moveTo>
                  <a:pt x="4658631" y="0"/>
                </a:moveTo>
                <a:lnTo>
                  <a:pt x="8209904" y="0"/>
                </a:lnTo>
                <a:lnTo>
                  <a:pt x="316550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933662" y="3158836"/>
            <a:ext cx="2516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383" y="748460"/>
            <a:ext cx="9942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0" dirty="0" smtClean="0">
                <a:latin typeface="Calibri Light" charset="0"/>
              </a:rPr>
              <a:t>TWO</a:t>
            </a:r>
            <a:endParaRPr lang="tr-TR" sz="16000" dirty="0">
              <a:latin typeface="Calibri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7000" y="4300847"/>
            <a:ext cx="8890000" cy="889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5059" y="3252121"/>
            <a:ext cx="17385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spc="600" dirty="0" smtClean="0">
                <a:latin typeface="Calibri Light" charset="0"/>
              </a:rPr>
              <a:t>Tedious, tedious, tedious</a:t>
            </a:r>
          </a:p>
          <a:p>
            <a:pPr algn="ctr"/>
            <a:endParaRPr lang="en-GB" sz="5000" spc="600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5114</TotalTime>
  <Words>401</Words>
  <Application>Microsoft Macintosh PowerPoint</Application>
  <PresentationFormat>Custom</PresentationFormat>
  <Paragraphs>175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Consolas</vt:lpstr>
      <vt:lpstr>Mangal</vt:lpstr>
      <vt:lpstr>Open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Gary Ang</cp:lastModifiedBy>
  <cp:revision>541</cp:revision>
  <dcterms:created xsi:type="dcterms:W3CDTF">2014-09-26T10:57:37Z</dcterms:created>
  <dcterms:modified xsi:type="dcterms:W3CDTF">2017-11-04T06:05:25Z</dcterms:modified>
</cp:coreProperties>
</file>