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sldIdLst>
    <p:sldId id="256" r:id="rId7"/>
    <p:sldId id="262" r:id="rId8"/>
    <p:sldId id="265" r:id="rId9"/>
    <p:sldId id="268" r:id="rId10"/>
    <p:sldId id="272" r:id="rId11"/>
    <p:sldId id="273" r:id="rId12"/>
    <p:sldId id="274" r:id="rId13"/>
    <p:sldId id="275" r:id="rId14"/>
    <p:sldId id="276" r:id="rId15"/>
    <p:sldId id="270" r:id="rId16"/>
    <p:sldId id="271" r:id="rId17"/>
    <p:sldId id="269" r:id="rId18"/>
    <p:sldId id="266" r:id="rId19"/>
    <p:sldId id="264" r:id="rId20"/>
    <p:sldId id="277" r:id="rId21"/>
    <p:sldId id="278" r:id="rId22"/>
    <p:sldId id="279" r:id="rId23"/>
    <p:sldId id="282" r:id="rId24"/>
    <p:sldId id="280" r:id="rId25"/>
    <p:sldId id="28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3CE"/>
    <a:srgbClr val="FF7465"/>
    <a:srgbClr val="CFBEB5"/>
    <a:srgbClr val="BAB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2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9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3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3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5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1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1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32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5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4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670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69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00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37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73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61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04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99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76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56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83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75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49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92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42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49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778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66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1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3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93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457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1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66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73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17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42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167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675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474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78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494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53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333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567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290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818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982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21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741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8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641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166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993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892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427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784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72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7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7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5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8F71-54FD-4D37-BB0D-390CB9B46919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A0DC-5D4E-4B87-B462-7751ED71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7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A905-4F3E-4FF9-84DD-51115B33B58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CB64-CA90-4309-AB29-170D33AC666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8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image" Target="../media/image22.jp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package" Target="../embeddings/Microsoft_Visio___11.vsdx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10.emf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package" Target="../embeddings/Microsoft_Visio___2.vsdx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package" Target="../embeddings/Microsoft_Visio___4.vsdx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package" Target="../embeddings/Microsoft_Visio___5.vsdx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package" Target="../embeddings/Microsoft_Visio___6.vsdx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143497" y="6069291"/>
            <a:ext cx="886987" cy="7887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-1" y="1979629"/>
            <a:ext cx="1569563" cy="16224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035975" y="4878371"/>
            <a:ext cx="2150534" cy="197962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50534" cy="1979629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89" y="761471"/>
            <a:ext cx="10058400" cy="5673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6952" y="761471"/>
            <a:ext cx="10058401" cy="5681133"/>
          </a:xfrm>
          <a:prstGeom prst="rect">
            <a:avLst/>
          </a:prstGeom>
          <a:solidFill>
            <a:schemeClr val="accent1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7808" y="474904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zh-TW" b="1" i="1" u="sng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GROUP-5</a:t>
            </a:r>
          </a:p>
          <a:p>
            <a:pPr algn="r"/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微軟正黑體" panose="020B0604030504040204" pitchFamily="34" charset="-120"/>
              </a:rPr>
              <a:t>葉雨璇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M10601008 </a:t>
            </a:r>
          </a:p>
          <a:p>
            <a:pPr algn="r"/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微軟正黑體" panose="020B0604030504040204" pitchFamily="34" charset="-120"/>
              </a:rPr>
              <a:t>高傲凡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– M10601014</a:t>
            </a:r>
          </a:p>
          <a:p>
            <a:pPr algn="r"/>
            <a:r>
              <a:rPr lang="en-US" altLang="zh-TW" b="1" dirty="0" err="1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Panca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zh-TW" b="1" dirty="0" err="1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Jodiawan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–M10601806  </a:t>
            </a:r>
          </a:p>
          <a:p>
            <a:pPr algn="r"/>
            <a:r>
              <a:rPr lang="en-US" altLang="zh-TW" b="1" dirty="0" err="1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Yudisuda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zh-TW" b="1" dirty="0" err="1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Indrakarna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– M10601812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8284" y="761471"/>
            <a:ext cx="45719" cy="5673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771785" y="-1422280"/>
            <a:ext cx="51803" cy="1004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4" y="0"/>
            <a:ext cx="10126132" cy="2115276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/>
              <a:t>MID TERM </a:t>
            </a:r>
            <a:r>
              <a:rPr lang="en-US" altLang="zh-TW" sz="4400" b="1" dirty="0" smtClean="0"/>
              <a:t>REPORT</a:t>
            </a:r>
            <a:br>
              <a:rPr lang="en-US" altLang="zh-TW" sz="4400" b="1" dirty="0" smtClean="0"/>
            </a:br>
            <a:r>
              <a:rPr lang="en-US" altLang="zh-TW" sz="4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COMPUTATIONAL INTELLIGENCE</a:t>
            </a:r>
            <a:r>
              <a:rPr lang="en-US" altLang="zh-TW" sz="5400" b="1" dirty="0"/>
              <a:t/>
            </a:r>
            <a:br>
              <a:rPr lang="en-US" altLang="zh-TW" sz="5400" b="1" dirty="0"/>
            </a:br>
            <a:endParaRPr lang="zh-TW" altLang="en-US" sz="5400" b="1" dirty="0"/>
          </a:p>
        </p:txBody>
      </p:sp>
      <p:sp>
        <p:nvSpPr>
          <p:cNvPr id="19" name="Rectangle 18"/>
          <p:cNvSpPr/>
          <p:nvPr/>
        </p:nvSpPr>
        <p:spPr>
          <a:xfrm>
            <a:off x="207389" y="1927287"/>
            <a:ext cx="11906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/>
              <a:t>“Share-A-Ride Problem with Adjustable Compartment”</a:t>
            </a:r>
            <a:endParaRPr lang="zh-TW" altLang="en-US" sz="4000" dirty="0"/>
          </a:p>
        </p:txBody>
      </p:sp>
      <p:sp>
        <p:nvSpPr>
          <p:cNvPr id="26" name="Rectangle 25"/>
          <p:cNvSpPr/>
          <p:nvPr/>
        </p:nvSpPr>
        <p:spPr>
          <a:xfrm>
            <a:off x="8663233" y="6420285"/>
            <a:ext cx="474773" cy="4377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Rectangle 27"/>
          <p:cNvSpPr/>
          <p:nvPr/>
        </p:nvSpPr>
        <p:spPr>
          <a:xfrm>
            <a:off x="1166" y="3602038"/>
            <a:ext cx="1112363" cy="10468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0"/>
          <p:cNvSpPr/>
          <p:nvPr/>
        </p:nvSpPr>
        <p:spPr>
          <a:xfrm>
            <a:off x="0" y="4648921"/>
            <a:ext cx="688157" cy="6088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50"/>
                            </p:stCondLst>
                            <p:childTnLst>
                              <p:par>
                                <p:cTn id="10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3" grpId="1" build="p"/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994666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401618" y="1183057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83924" y="1150623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209184" y="270196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Penalty mechanism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57024" y="847581"/>
                <a:ext cx="5960535" cy="3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𝒐𝒃𝒋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24" y="847581"/>
                <a:ext cx="5960535" cy="335476"/>
              </a:xfrm>
              <a:prstGeom prst="rect">
                <a:avLst/>
              </a:prstGeom>
              <a:blipFill rotWithShape="0">
                <a:blip r:embed="rId5"/>
                <a:stretch>
                  <a:fillRect t="-136364" r="-5828" b="-2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852777" y="1599164"/>
            <a:ext cx="690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 smtClean="0"/>
              <a:t>T(X)	</a:t>
            </a:r>
            <a:r>
              <a:rPr lang="en-US" altLang="zh-TW" sz="1600" dirty="0" smtClean="0"/>
              <a:t>: Violation on a taxi’s maximum travel time</a:t>
            </a:r>
          </a:p>
          <a:p>
            <a:r>
              <a:rPr lang="en-US" altLang="zh-TW" sz="1600" i="1" dirty="0" smtClean="0"/>
              <a:t>D(X)	</a:t>
            </a:r>
            <a:r>
              <a:rPr lang="en-US" altLang="zh-TW" sz="1600" dirty="0" smtClean="0"/>
              <a:t>: Violation on visiting a request’s delivery node before its pick-up node</a:t>
            </a:r>
          </a:p>
          <a:p>
            <a:r>
              <a:rPr lang="en-US" altLang="zh-TW" sz="1600" i="1" dirty="0" smtClean="0"/>
              <a:t>S(X)	</a:t>
            </a:r>
            <a:r>
              <a:rPr lang="en-US" altLang="zh-TW" sz="1600" dirty="0" smtClean="0"/>
              <a:t>: Violation on serving a request by more than one taxis</a:t>
            </a:r>
          </a:p>
          <a:p>
            <a:r>
              <a:rPr lang="en-US" altLang="zh-TW" sz="1600" i="1" dirty="0" smtClean="0"/>
              <a:t>V(X)	</a:t>
            </a:r>
            <a:r>
              <a:rPr lang="en-US" altLang="zh-TW" sz="1600" dirty="0" smtClean="0"/>
              <a:t>: Violation on taxi’s capacity lower bound and upper bound</a:t>
            </a:r>
          </a:p>
          <a:p>
            <a:r>
              <a:rPr lang="en-US" altLang="zh-TW" sz="1600" i="1" dirty="0" smtClean="0"/>
              <a:t>W(X)	</a:t>
            </a:r>
            <a:r>
              <a:rPr lang="en-US" altLang="zh-TW" sz="1600" dirty="0" smtClean="0"/>
              <a:t>: Violation on nodes’ time windows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168683"/>
                  </p:ext>
                </p:extLst>
              </p:nvPr>
            </p:nvGraphicFramePr>
            <p:xfrm>
              <a:off x="5691809" y="3492315"/>
              <a:ext cx="4832622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16311"/>
                    <a:gridCol w="2416311"/>
                  </a:tblGrid>
                  <a:tr h="3248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Penalty’s parameter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Value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235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6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zh-TW" sz="16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235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6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235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6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235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6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235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6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∝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0.05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168683"/>
                  </p:ext>
                </p:extLst>
              </p:nvPr>
            </p:nvGraphicFramePr>
            <p:xfrm>
              <a:off x="5691809" y="3492315"/>
              <a:ext cx="4832622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16311"/>
                    <a:gridCol w="2416311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Penalty’s parameter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Value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101667" r="-10025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</a:t>
                          </a:r>
                          <a:endParaRPr lang="zh-TW" sz="16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198361" r="-100252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303333" r="-10025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403333" r="-10025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503333" r="-10025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0.05</a:t>
                          </a:r>
                          <a:endParaRPr lang="zh-TW" sz="16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7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5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994666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401618" y="1183057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83924" y="1150623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85817" y="358315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Penalty mechanism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57024" y="847581"/>
                <a:ext cx="5960535" cy="3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𝒐𝒃𝒋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zh-TW" altLang="en-US" sz="1400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TW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zh-TW" altLang="en-US" sz="1400" b="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TW" altLang="en-US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d>
                            <m:dPr>
                              <m:ctrlP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24" y="847581"/>
                <a:ext cx="5960535" cy="335476"/>
              </a:xfrm>
              <a:prstGeom prst="rect">
                <a:avLst/>
              </a:prstGeom>
              <a:blipFill rotWithShape="0">
                <a:blip r:embed="rId5"/>
                <a:stretch>
                  <a:fillRect t="-136364" r="-5828" b="-2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52444"/>
              </p:ext>
            </p:extLst>
          </p:nvPr>
        </p:nvGraphicFramePr>
        <p:xfrm>
          <a:off x="5818808" y="1511825"/>
          <a:ext cx="4832622" cy="2136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658"/>
                <a:gridCol w="1158090"/>
                <a:gridCol w="1610874"/>
              </a:tblGrid>
              <a:tr h="324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Penalty’s parameter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Value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Penalty</a:t>
                      </a:r>
                      <a:r>
                        <a:rPr lang="en-US" altLang="zh-TW" sz="1400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Cost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3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i="1" dirty="0" smtClean="0">
                          <a:solidFill>
                            <a:schemeClr val="tx1"/>
                          </a:solidFill>
                        </a:rPr>
                        <a:t>T(X)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21.506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107.529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3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i="1" dirty="0" smtClean="0">
                          <a:solidFill>
                            <a:schemeClr val="tx1"/>
                          </a:solidFill>
                        </a:rPr>
                        <a:t>D(X)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3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i="1" dirty="0" smtClean="0">
                          <a:solidFill>
                            <a:schemeClr val="tx1"/>
                          </a:solidFill>
                        </a:rPr>
                        <a:t>S(X)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3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i="1" dirty="0" smtClean="0">
                          <a:solidFill>
                            <a:schemeClr val="tx1"/>
                          </a:solidFill>
                        </a:rPr>
                        <a:t>V(X)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-10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3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i="1" dirty="0" smtClean="0">
                          <a:solidFill>
                            <a:schemeClr val="tx1"/>
                          </a:solidFill>
                        </a:rPr>
                        <a:t>W(X)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693.166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34.6082</a:t>
                      </a:r>
                      <a:endParaRPr lang="zh-TW" sz="14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00957" y="3811315"/>
            <a:ext cx="2110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Total Penalty : 197.137</a:t>
            </a:r>
            <a:endParaRPr lang="zh-TW" altLang="en-US" sz="1600" b="1" dirty="0"/>
          </a:p>
        </p:txBody>
      </p:sp>
      <p:sp>
        <p:nvSpPr>
          <p:cNvPr id="12" name="上彎箭號 11"/>
          <p:cNvSpPr/>
          <p:nvPr/>
        </p:nvSpPr>
        <p:spPr>
          <a:xfrm rot="5400000">
            <a:off x="5597471" y="4072445"/>
            <a:ext cx="717505" cy="8003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0"/>
          <p:cNvSpPr txBox="1"/>
          <p:nvPr/>
        </p:nvSpPr>
        <p:spPr>
          <a:xfrm>
            <a:off x="6403507" y="4492794"/>
            <a:ext cx="3607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R</a:t>
            </a:r>
            <a:r>
              <a:rPr lang="en-US" altLang="zh-TW" sz="1600" b="1" dirty="0" smtClean="0"/>
              <a:t>esults : 22.34841 </a:t>
            </a:r>
            <a:r>
              <a:rPr lang="en-US" altLang="zh-TW" sz="1600" b="1" dirty="0"/>
              <a:t>– 197.137 = -174.788.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11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1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747934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288099" y="1941762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429431" y="1909328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Picture 2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17" y="596898"/>
            <a:ext cx="3500118" cy="424074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347327" y="766851"/>
            <a:ext cx="3611984" cy="88974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26"/>
          <p:cNvSpPr/>
          <p:nvPr/>
        </p:nvSpPr>
        <p:spPr>
          <a:xfrm>
            <a:off x="6361117" y="1782238"/>
            <a:ext cx="3611984" cy="97658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Rectangle 27"/>
          <p:cNvSpPr/>
          <p:nvPr/>
        </p:nvSpPr>
        <p:spPr>
          <a:xfrm>
            <a:off x="6343679" y="2834997"/>
            <a:ext cx="3629421" cy="9135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6361117" y="3878170"/>
            <a:ext cx="3611984" cy="95946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65062" y="308447"/>
            <a:ext cx="26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Neighborhood Structures </a:t>
            </a:r>
            <a:endParaRPr lang="zh-TW" altLang="en-US" b="1" dirty="0"/>
          </a:p>
        </p:txBody>
      </p:sp>
      <p:pic>
        <p:nvPicPr>
          <p:cNvPr id="31" name="Picture 30"/>
          <p:cNvPicPr/>
          <p:nvPr/>
        </p:nvPicPr>
        <p:blipFill>
          <a:blip r:embed="rId6"/>
          <a:stretch>
            <a:fillRect/>
          </a:stretch>
        </p:blipFill>
        <p:spPr>
          <a:xfrm>
            <a:off x="6547832" y="5385117"/>
            <a:ext cx="3283585" cy="80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157326" y="5015785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Examples :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0575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/>
      <p:bldP spid="30" grpId="1"/>
      <p:bldP spid="32" grpId="0"/>
      <p:bldP spid="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05027"/>
              </p:ext>
            </p:extLst>
          </p:nvPr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75200" y="1540565"/>
            <a:ext cx="6747934" cy="40253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361265" y="2806701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465667" y="2319868"/>
            <a:ext cx="2641600" cy="127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88256" y="1669787"/>
            <a:ext cx="2396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Two conditions : </a:t>
            </a:r>
          </a:p>
          <a:p>
            <a:pPr marL="342900" indent="-342900">
              <a:buAutoNum type="arabicPeriod"/>
            </a:pPr>
            <a:r>
              <a:rPr lang="en-US" altLang="zh-TW" b="1" dirty="0" smtClean="0"/>
              <a:t>Penalty mechanism</a:t>
            </a:r>
          </a:p>
          <a:p>
            <a:pPr marL="342900" indent="-342900">
              <a:buAutoNum type="arabicPeriod"/>
            </a:pPr>
            <a:r>
              <a:rPr lang="en-US" altLang="zh-TW" b="1" dirty="0" smtClean="0"/>
              <a:t>Repair mechanism</a:t>
            </a:r>
            <a:endParaRPr lang="zh-TW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12281" y="3103035"/>
            <a:ext cx="6710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TW" sz="1600" b="1" dirty="0" smtClean="0"/>
              <a:t>Select the first pick-up node, say </a:t>
            </a:r>
            <a:r>
              <a:rPr lang="en-US" altLang="zh-TW" sz="1600" b="1" i="1" dirty="0" err="1" smtClean="0"/>
              <a:t>i</a:t>
            </a:r>
            <a:r>
              <a:rPr lang="en-US" altLang="zh-TW" sz="1600" b="1" dirty="0" smtClean="0"/>
              <a:t>, from the infeasible solution. From left to the right, find the first feasible position in the current route, say </a:t>
            </a:r>
            <a:r>
              <a:rPr lang="en-US" altLang="zh-TW" sz="1600" b="1" i="1" dirty="0" smtClean="0"/>
              <a:t>k</a:t>
            </a:r>
            <a:r>
              <a:rPr lang="en-US" altLang="zh-TW" sz="1600" b="1" dirty="0" smtClean="0"/>
              <a:t>, for node </a:t>
            </a:r>
            <a:r>
              <a:rPr lang="en-US" altLang="zh-TW" sz="1600" b="1" i="1" dirty="0" err="1" smtClean="0"/>
              <a:t>i</a:t>
            </a:r>
            <a:r>
              <a:rPr lang="en-US" altLang="zh-TW" sz="1600" b="1" dirty="0" smtClean="0"/>
              <a:t> and then insert node </a:t>
            </a:r>
            <a:r>
              <a:rPr lang="en-US" altLang="zh-TW" sz="1600" b="1" i="1" dirty="0" err="1" smtClean="0"/>
              <a:t>i</a:t>
            </a:r>
            <a:r>
              <a:rPr lang="en-US" altLang="zh-TW" sz="1600" b="1" dirty="0" smtClean="0"/>
              <a:t> into the route at the feasible position; otherwise, repeat step 1 for the next route. </a:t>
            </a:r>
          </a:p>
          <a:p>
            <a:pPr marL="342900" indent="-342900" algn="just">
              <a:buAutoNum type="arabicPeriod"/>
            </a:pPr>
            <a:endParaRPr lang="en-US" altLang="zh-TW" sz="1600" b="1" dirty="0" smtClean="0"/>
          </a:p>
          <a:p>
            <a:pPr marL="342900" indent="-342900" algn="just">
              <a:buAutoNum type="arabicPeriod"/>
            </a:pPr>
            <a:r>
              <a:rPr lang="en-US" altLang="zh-TW" sz="1600" b="1" dirty="0" smtClean="0"/>
              <a:t>Select the first feasible position for the delivery node, say </a:t>
            </a:r>
            <a:r>
              <a:rPr lang="en-US" altLang="zh-TW" sz="1600" b="1" i="1" dirty="0" smtClean="0"/>
              <a:t>j</a:t>
            </a:r>
            <a:r>
              <a:rPr lang="en-US" altLang="zh-TW" sz="1600" b="1" dirty="0" smtClean="0"/>
              <a:t>, associated with the pick-up node </a:t>
            </a:r>
            <a:r>
              <a:rPr lang="en-US" altLang="zh-TW" sz="1600" b="1" i="1" dirty="0" err="1" smtClean="0"/>
              <a:t>i</a:t>
            </a:r>
            <a:r>
              <a:rPr lang="en-US" altLang="zh-TW" sz="1600" b="1" dirty="0" smtClean="0"/>
              <a:t> and then insert node </a:t>
            </a:r>
            <a:r>
              <a:rPr lang="en-US" altLang="zh-TW" sz="1600" b="1" i="1" dirty="0" smtClean="0"/>
              <a:t>j</a:t>
            </a:r>
            <a:r>
              <a:rPr lang="en-US" altLang="zh-TW" sz="1600" b="1" dirty="0" smtClean="0"/>
              <a:t> into route </a:t>
            </a:r>
            <a:r>
              <a:rPr lang="en-US" altLang="zh-TW" sz="1600" b="1" i="1" dirty="0" smtClean="0"/>
              <a:t>k</a:t>
            </a:r>
            <a:r>
              <a:rPr lang="en-US" altLang="zh-TW" sz="1600" b="1" dirty="0" smtClean="0"/>
              <a:t>. If there is no feasible position for node j in route </a:t>
            </a:r>
            <a:r>
              <a:rPr lang="en-US" altLang="zh-TW" sz="1600" b="1" i="1" dirty="0" smtClean="0"/>
              <a:t>k</a:t>
            </a:r>
            <a:r>
              <a:rPr lang="en-US" altLang="zh-TW" sz="1600" b="1" dirty="0" smtClean="0"/>
              <a:t>, then delete node </a:t>
            </a:r>
            <a:r>
              <a:rPr lang="en-US" altLang="zh-TW" sz="1600" b="1" i="1" dirty="0" err="1" smtClean="0"/>
              <a:t>i</a:t>
            </a:r>
            <a:r>
              <a:rPr lang="en-US" altLang="zh-TW" sz="1600" b="1" dirty="0" smtClean="0"/>
              <a:t> from node k and repeat step 1 for node </a:t>
            </a:r>
            <a:r>
              <a:rPr lang="en-US" altLang="zh-TW" sz="1600" b="1" i="1" dirty="0" err="1" smtClean="0"/>
              <a:t>i</a:t>
            </a:r>
            <a:r>
              <a:rPr lang="en-US" altLang="zh-TW" sz="1600" b="1" dirty="0" smtClean="0"/>
              <a:t> starting from the next route. </a:t>
            </a:r>
            <a:endParaRPr lang="zh-TW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88256" y="2723891"/>
            <a:ext cx="196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Repair Mechanism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093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/>
      <p:bldP spid="9" grpId="1"/>
      <p:bldP spid="13" grpId="0"/>
      <p:bldP spid="13" grpId="1"/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951033"/>
              </p:ext>
            </p:extLst>
          </p:nvPr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3361265" y="2806701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65667" y="2319868"/>
            <a:ext cx="2641600" cy="127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099660" y="461182"/>
            <a:ext cx="2643505" cy="81216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099660" y="1273347"/>
            <a:ext cx="2643505" cy="484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7403" y="27149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1.</a:t>
            </a:r>
            <a:endParaRPr lang="zh-TW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5099659" y="1929115"/>
            <a:ext cx="2643505" cy="4703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7403" y="163013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en-US" altLang="zh-TW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zh-TW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6608" y="246617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3.</a:t>
            </a:r>
            <a:endParaRPr lang="zh-TW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8"/>
          <a:stretch>
            <a:fillRect/>
          </a:stretch>
        </p:blipFill>
        <p:spPr>
          <a:xfrm>
            <a:off x="5099659" y="2518481"/>
            <a:ext cx="2693035" cy="71711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4946624" y="3191993"/>
            <a:ext cx="2846070" cy="11455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6608" y="401285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4.</a:t>
            </a:r>
            <a:endParaRPr lang="zh-TW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10"/>
          <a:stretch>
            <a:fillRect/>
          </a:stretch>
        </p:blipFill>
        <p:spPr>
          <a:xfrm>
            <a:off x="5048224" y="4197522"/>
            <a:ext cx="2744470" cy="56642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1"/>
          <a:stretch>
            <a:fillRect/>
          </a:stretch>
        </p:blipFill>
        <p:spPr>
          <a:xfrm>
            <a:off x="5015418" y="4956768"/>
            <a:ext cx="2678430" cy="7620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2"/>
          <a:stretch>
            <a:fillRect/>
          </a:stretch>
        </p:blipFill>
        <p:spPr>
          <a:xfrm>
            <a:off x="5084992" y="5743851"/>
            <a:ext cx="2736215" cy="10445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7542" y="475415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5.</a:t>
            </a:r>
            <a:endParaRPr lang="zh-TW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13"/>
          <a:stretch>
            <a:fillRect/>
          </a:stretch>
        </p:blipFill>
        <p:spPr>
          <a:xfrm>
            <a:off x="8709979" y="310428"/>
            <a:ext cx="2717165" cy="5549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29587" y="86541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  <a:r>
              <a:rPr lang="en-US" altLang="zh-TW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zh-TW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14"/>
          <a:stretch>
            <a:fillRect/>
          </a:stretch>
        </p:blipFill>
        <p:spPr>
          <a:xfrm>
            <a:off x="8709979" y="888193"/>
            <a:ext cx="2646045" cy="869315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15"/>
          <a:stretch>
            <a:fillRect/>
          </a:stretch>
        </p:blipFill>
        <p:spPr>
          <a:xfrm>
            <a:off x="8699819" y="1781254"/>
            <a:ext cx="2656205" cy="48196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16"/>
          <a:stretch>
            <a:fillRect/>
          </a:stretch>
        </p:blipFill>
        <p:spPr>
          <a:xfrm>
            <a:off x="8711248" y="2573290"/>
            <a:ext cx="2633345" cy="89281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217001" y="233381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7.</a:t>
            </a:r>
            <a:endParaRPr lang="zh-TW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17"/>
          <a:stretch>
            <a:fillRect/>
          </a:stretch>
        </p:blipFill>
        <p:spPr>
          <a:xfrm>
            <a:off x="8636312" y="3493504"/>
            <a:ext cx="3348355" cy="821690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>
          <a:blip r:embed="rId18"/>
          <a:stretch>
            <a:fillRect/>
          </a:stretch>
        </p:blipFill>
        <p:spPr>
          <a:xfrm>
            <a:off x="8709979" y="4396806"/>
            <a:ext cx="3258869" cy="846354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19"/>
          <a:stretch>
            <a:fillRect/>
          </a:stretch>
        </p:blipFill>
        <p:spPr>
          <a:xfrm>
            <a:off x="8795907" y="5659784"/>
            <a:ext cx="3093428" cy="43440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529664" y="119759"/>
            <a:ext cx="7667" cy="66686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73669" y="119759"/>
            <a:ext cx="5802" cy="66686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18912" y="119759"/>
            <a:ext cx="0" cy="66686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20493" y="119759"/>
            <a:ext cx="15819" cy="66686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18727" y="119759"/>
            <a:ext cx="7637438" cy="66686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  <p:bldP spid="19" grpId="0"/>
      <p:bldP spid="21" grpId="0"/>
      <p:bldP spid="25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87"/>
          <p:cNvSpPr/>
          <p:nvPr/>
        </p:nvSpPr>
        <p:spPr>
          <a:xfrm>
            <a:off x="1312214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8639980" y="4090822"/>
            <a:ext cx="2847170" cy="24979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39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1763" y="0"/>
            <a:ext cx="9065455" cy="1083847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Experimental </a:t>
            </a:r>
            <a:r>
              <a:rPr lang="en-US" altLang="zh-TW" b="1" dirty="0" smtClean="0">
                <a:latin typeface="+mn-lt"/>
              </a:rPr>
              <a:t>Result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69046" y="1228463"/>
          <a:ext cx="3128280" cy="17851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15015"/>
                <a:gridCol w="1613265"/>
              </a:tblGrid>
              <a:tr h="2975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Parameter</a:t>
                      </a:r>
                      <a:endParaRPr lang="zh-TW" sz="16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Value</a:t>
                      </a:r>
                      <a:endParaRPr lang="zh-TW" sz="16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</a:t>
                      </a:r>
                      <a:r>
                        <a:rPr lang="en-US" sz="1600" kern="100" baseline="-25000" dirty="0">
                          <a:effectLst/>
                        </a:rPr>
                        <a:t>0</a:t>
                      </a:r>
                      <a:endParaRPr lang="zh-TW" sz="16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TW" sz="16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</a:t>
                      </a:r>
                      <a:r>
                        <a:rPr lang="en-US" sz="1600" kern="100" baseline="-25000">
                          <a:effectLst/>
                        </a:rPr>
                        <a:t>F</a:t>
                      </a:r>
                      <a:endParaRPr lang="zh-TW" sz="16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0.01</a:t>
                      </a:r>
                      <a:endParaRPr lang="zh-TW" sz="16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α</a:t>
                      </a:r>
                      <a:endParaRPr lang="zh-TW" sz="16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</a:t>
                      </a:r>
                      <a:endParaRPr lang="zh-TW" sz="16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</a:t>
                      </a:r>
                      <a:r>
                        <a:rPr lang="en-US" sz="1600" kern="100" baseline="-25000">
                          <a:effectLst/>
                        </a:rPr>
                        <a:t>iter</a:t>
                      </a:r>
                      <a:endParaRPr lang="zh-TW" sz="16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800</a:t>
                      </a:r>
                      <a:endParaRPr lang="zh-TW" sz="16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5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</a:t>
                      </a:r>
                      <a:r>
                        <a:rPr lang="en-US" sz="1600" kern="100" baseline="-25000" dirty="0">
                          <a:effectLst/>
                        </a:rPr>
                        <a:t>non-</a:t>
                      </a:r>
                      <a:r>
                        <a:rPr lang="en-US" sz="1600" kern="100" baseline="-25000" dirty="0" err="1">
                          <a:effectLst/>
                        </a:rPr>
                        <a:t>impove</a:t>
                      </a:r>
                      <a:endParaRPr lang="zh-TW" sz="16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2000</a:t>
                      </a:r>
                      <a:endParaRPr lang="zh-TW" sz="16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1763" y="766798"/>
            <a:ext cx="3730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Factor </a:t>
            </a:r>
            <a:r>
              <a:rPr lang="en-US" altLang="zh-TW" sz="2400" b="1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a </a:t>
            </a:r>
            <a:r>
              <a:rPr lang="en-US" altLang="zh-TW" sz="2400" b="1" dirty="0" smtClean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en-US" altLang="zh-TW" sz="2400" b="1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(OFAT)</a:t>
            </a:r>
            <a:endParaRPr lang="zh-TW" altLang="en-US" sz="2400" b="1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3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9" y="3612057"/>
            <a:ext cx="7915274" cy="29767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539172" y="4340746"/>
            <a:ext cx="6943522" cy="22173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7418" y="3163814"/>
            <a:ext cx="309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parameter setting</a:t>
            </a:r>
            <a:endParaRPr lang="zh-TW" altLang="en-US" sz="2400" b="1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673318" y="4220778"/>
            <a:ext cx="219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= 800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73318" y="4689314"/>
            <a:ext cx="310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temperature = 8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01943" y="5128432"/>
            <a:ext cx="136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0.99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/>
          </p:nvPr>
        </p:nvGraphicFramePr>
        <p:xfrm>
          <a:off x="8776298" y="5210010"/>
          <a:ext cx="335268" cy="29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76298" y="5210010"/>
                        <a:ext cx="335268" cy="298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8673318" y="5567549"/>
            <a:ext cx="331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temperature = 0.01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82599" y="6006666"/>
            <a:ext cx="2205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non-improve </a:t>
            </a:r>
            <a:r>
              <a:rPr lang="en-US" altLang="zh-TW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2000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Pentagon 82"/>
          <p:cNvSpPr/>
          <p:nvPr/>
        </p:nvSpPr>
        <p:spPr>
          <a:xfrm>
            <a:off x="675330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Pentagon 87"/>
          <p:cNvSpPr/>
          <p:nvPr/>
        </p:nvSpPr>
        <p:spPr>
          <a:xfrm>
            <a:off x="0" y="-82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4000" b="1" kern="100" dirty="0">
                <a:cs typeface="Times New Roman" panose="02020603050405020304" pitchFamily="18" charset="0"/>
              </a:rPr>
              <a:t>Optimization Result</a:t>
            </a:r>
            <a:endParaRPr lang="zh-TW" altLang="zh-TW" sz="40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2" grpId="1"/>
      <p:bldP spid="5" grpId="1"/>
      <p:bldP spid="7" grpId="0" animBg="1"/>
      <p:bldP spid="8" grpId="0"/>
      <p:bldP spid="9" grpId="0"/>
      <p:bldP spid="10" grpId="0"/>
      <p:bldP spid="11" grpId="0"/>
      <p:bldP spid="13" grpId="0"/>
      <p:bldP spid="15" grpId="0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1763" y="0"/>
            <a:ext cx="9065455" cy="1083847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</a:rPr>
              <a:t>Final </a:t>
            </a:r>
            <a:r>
              <a:rPr lang="en-US" altLang="zh-TW" b="1" dirty="0">
                <a:latin typeface="+mn-lt"/>
              </a:rPr>
              <a:t>Solution</a:t>
            </a:r>
            <a:endParaRPr lang="zh-TW" altLang="en-US" dirty="0">
              <a:latin typeface="+mn-lt"/>
            </a:endParaRPr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3624"/>
            <a:ext cx="5972175" cy="2981324"/>
          </a:xfrm>
          <a:prstGeom prst="rect">
            <a:avLst/>
          </a:prstGeom>
          <a:noFill/>
          <a:ln w="7302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331763" y="1717316"/>
            <a:ext cx="4899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best performance of SA</a:t>
            </a:r>
            <a:endParaRPr lang="zh-TW" altLang="en-US" sz="3200" b="1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5650" y="4730302"/>
            <a:ext cx="209550" cy="247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7475870" y="3958975"/>
            <a:ext cx="219075" cy="195261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943975" y="2901501"/>
            <a:ext cx="219075" cy="195261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9906000" y="3453952"/>
            <a:ext cx="219075" cy="19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934700" y="2596702"/>
            <a:ext cx="219075" cy="19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9796462" y="2081351"/>
            <a:ext cx="219075" cy="1952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9082893" y="3738701"/>
            <a:ext cx="219075" cy="1952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1153775" y="3836331"/>
            <a:ext cx="219075" cy="1952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724900" y="4632671"/>
            <a:ext cx="219075" cy="1952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6" name="直線單箭頭接點 15"/>
          <p:cNvCxnSpPr>
            <a:endCxn id="7" idx="3"/>
          </p:cNvCxnSpPr>
          <p:nvPr/>
        </p:nvCxnSpPr>
        <p:spPr>
          <a:xfrm flipV="1">
            <a:off x="7288378" y="4125641"/>
            <a:ext cx="219575" cy="540388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694945" y="3096762"/>
            <a:ext cx="1249030" cy="878794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200900" y="3096762"/>
            <a:ext cx="705099" cy="439397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10" idx="3"/>
          </p:cNvCxnSpPr>
          <p:nvPr/>
        </p:nvCxnSpPr>
        <p:spPr>
          <a:xfrm flipV="1">
            <a:off x="10136353" y="2763368"/>
            <a:ext cx="830430" cy="730506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10054514" y="2276612"/>
            <a:ext cx="890966" cy="320091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2" idx="7"/>
          </p:cNvCxnSpPr>
          <p:nvPr/>
        </p:nvCxnSpPr>
        <p:spPr>
          <a:xfrm flipH="1">
            <a:off x="9269885" y="2330678"/>
            <a:ext cx="597137" cy="1436618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3" idx="2"/>
          </p:cNvCxnSpPr>
          <p:nvPr/>
        </p:nvCxnSpPr>
        <p:spPr>
          <a:xfrm>
            <a:off x="9340566" y="3862478"/>
            <a:ext cx="1813209" cy="71484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8943975" y="4022843"/>
            <a:ext cx="2248398" cy="670135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" idx="3"/>
          </p:cNvCxnSpPr>
          <p:nvPr/>
        </p:nvCxnSpPr>
        <p:spPr>
          <a:xfrm flipH="1">
            <a:off x="7315200" y="4726740"/>
            <a:ext cx="1343025" cy="127387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48222" y="491483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70017" y="412084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677182" y="481006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53512" y="390476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924739" y="3073260"/>
            <a:ext cx="286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821843" y="2248574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903024" y="276336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885187" y="357225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136445" y="4018573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94" y="4419616"/>
            <a:ext cx="542591" cy="3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10"/>
                            </p:stCondLst>
                            <p:childTnLst>
                              <p:par>
                                <p:cTn id="29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71 -0.74236 L -0.11992 -0.74236 C -0.0664 -0.74236 -2.29167E-6 -0.53773 -2.29167E-6 -0.37153 L -2.29167E-6 2.22222E-6 " pathEditMode="relative" rAng="0" ptsTypes="AAAA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3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6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1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6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10"/>
                            </p:stCondLst>
                            <p:childTnLst>
                              <p:par>
                                <p:cTn id="5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03255 -0.09815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6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1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60"/>
                            </p:stCondLst>
                            <p:childTnLst>
                              <p:par>
                                <p:cTn id="7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5 -0.09815 L 0.15808 -0.24607 " pathEditMode="relative" rAng="0" ptsTypes="AA">
                                      <p:cBhvr>
                                        <p:cTn id="7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1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6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10"/>
                            </p:stCondLst>
                            <p:childTnLst>
                              <p:par>
                                <p:cTn id="8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08 -0.24607 L 0.25117 -0.17176 " pathEditMode="relative" rAng="0" ptsTypes="AA">
                                      <p:cBhvr>
                                        <p:cTn id="8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6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1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260"/>
                            </p:stCondLst>
                            <p:childTnLst>
                              <p:par>
                                <p:cTn id="10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17 -0.17176 L 0.37435 -0.28496 " pathEditMode="relative" rAng="0" ptsTypes="AA">
                                      <p:cBhvr>
                                        <p:cTn id="10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1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76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10"/>
                            </p:stCondLst>
                            <p:childTnLst>
                              <p:par>
                                <p:cTn id="1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35 -0.28496 L 0.24597 -0.37963 " pathEditMode="relative" rAng="0" ptsTypes="AA">
                                      <p:cBhvr>
                                        <p:cTn id="1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26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1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760"/>
                            </p:stCondLst>
                            <p:childTnLst>
                              <p:par>
                                <p:cTn id="13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97 -0.37963 L 0.16719 -0.12246 " pathEditMode="relative" rAng="0" ptsTypes="AA">
                                      <p:cBhvr>
                                        <p:cTn id="1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1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6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10"/>
                            </p:stCondLst>
                            <p:childTnLst>
                              <p:par>
                                <p:cTn id="1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19 -0.12246 L 0.36797 -0.12616 " pathEditMode="relative" rAng="0" ptsTypes="AA">
                                      <p:cBhvr>
                                        <p:cTn id="15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76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10"/>
                            </p:stCondLst>
                            <p:childTnLst>
                              <p:par>
                                <p:cTn id="1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260"/>
                            </p:stCondLst>
                            <p:childTnLst>
                              <p:par>
                                <p:cTn id="16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97 -0.12616 L 0.15391 -0.01412 " pathEditMode="relative" rAng="0" ptsTypes="AA">
                                      <p:cBhvr>
                                        <p:cTn id="16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51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760"/>
                            </p:stCondLst>
                            <p:childTnLst>
                              <p:par>
                                <p:cTn id="1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91 -0.01412 L -2.29167E-6 2.22222E-6 " pathEditMode="relative" rAng="0" ptsTypes="AA">
                                      <p:cBhvr>
                                        <p:cTn id="17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6100682" y="171205"/>
            <a:ext cx="5234348" cy="10643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39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31763" y="0"/>
            <a:ext cx="9065455" cy="108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Convergence History</a:t>
            </a:r>
            <a:r>
              <a:rPr lang="en-US" altLang="zh-TW" sz="2200" b="1" dirty="0" smtClean="0">
                <a:solidFill>
                  <a:srgbClr val="FF0000"/>
                </a:solidFill>
                <a:latin typeface="Calibri" panose="020F0502020204030204"/>
              </a:rPr>
              <a:t>(1/2)</a:t>
            </a:r>
            <a:endParaRPr lang="zh-TW" altLang="en-US" sz="22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pic>
        <p:nvPicPr>
          <p:cNvPr id="8" name="Picture 28"/>
          <p:cNvPicPr/>
          <p:nvPr/>
        </p:nvPicPr>
        <p:blipFill rotWithShape="1">
          <a:blip r:embed="rId2"/>
          <a:srcRect t="5254" b="5385"/>
          <a:stretch/>
        </p:blipFill>
        <p:spPr>
          <a:xfrm>
            <a:off x="331763" y="1463041"/>
            <a:ext cx="7081911" cy="398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線接點 9"/>
          <p:cNvCxnSpPr/>
          <p:nvPr/>
        </p:nvCxnSpPr>
        <p:spPr>
          <a:xfrm>
            <a:off x="7634063" y="1977490"/>
            <a:ext cx="844061" cy="0"/>
          </a:xfrm>
          <a:prstGeom prst="line">
            <a:avLst/>
          </a:prstGeom>
          <a:ln w="1143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634063" y="4634524"/>
            <a:ext cx="844061" cy="0"/>
          </a:xfrm>
          <a:prstGeom prst="line">
            <a:avLst/>
          </a:prstGeom>
          <a:ln w="1143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634063" y="3250039"/>
            <a:ext cx="844061" cy="0"/>
          </a:xfrm>
          <a:prstGeom prst="line">
            <a:avLst/>
          </a:prstGeom>
          <a:ln w="1143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698510" y="1717861"/>
            <a:ext cx="263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solution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83" y="2819105"/>
            <a:ext cx="3581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allow infeasible solution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698511" y="4135792"/>
            <a:ext cx="3493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always feasible solution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1763" y="878266"/>
            <a:ext cx="381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loop</a:t>
            </a:r>
            <a:endParaRPr lang="zh-TW" altLang="en-US" sz="3200" b="1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236645" y="151724"/>
            <a:ext cx="446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Temperature reduction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36644" y="671340"/>
            <a:ext cx="509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altLang="zh-TW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profit that taxi can </a:t>
            </a:r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obtain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617784" y="3748147"/>
            <a:ext cx="225083" cy="25014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66321" y="5706305"/>
            <a:ext cx="874545" cy="9829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1730325" y="2691248"/>
            <a:ext cx="0" cy="102694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右箭號 26"/>
          <p:cNvSpPr/>
          <p:nvPr/>
        </p:nvSpPr>
        <p:spPr>
          <a:xfrm rot="5400000">
            <a:off x="1214923" y="4508713"/>
            <a:ext cx="1030803" cy="5181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31763" y="6013114"/>
            <a:ext cx="335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81 91 101 </a:t>
            </a:r>
            <a:r>
              <a:rPr lang="en-US" altLang="zh-TW" sz="2000" b="1" dirty="0" smtClean="0">
                <a:solidFill>
                  <a:prstClr val="black"/>
                </a:solidFill>
              </a:rPr>
              <a:t>111 121 </a:t>
            </a:r>
            <a:r>
              <a:rPr lang="en-US" altLang="zh-TW" dirty="0" smtClean="0">
                <a:solidFill>
                  <a:prstClr val="black"/>
                </a:solidFill>
              </a:rPr>
              <a:t>131 141 151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18" grpId="0"/>
      <p:bldP spid="19" grpId="0"/>
      <p:bldP spid="21" grpId="0" animBg="1"/>
      <p:bldP spid="22" grpId="0" animBg="1"/>
      <p:bldP spid="27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6100682" y="171205"/>
            <a:ext cx="5234347" cy="10643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39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31763" y="0"/>
            <a:ext cx="9065455" cy="108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Convergence History</a:t>
            </a:r>
            <a:r>
              <a:rPr lang="en-US" altLang="zh-TW" sz="2200" b="1" dirty="0" smtClean="0">
                <a:solidFill>
                  <a:srgbClr val="FF0000"/>
                </a:solidFill>
                <a:latin typeface="Calibri" panose="020F0502020204030204"/>
              </a:rPr>
              <a:t>(2/2)</a:t>
            </a:r>
            <a:endParaRPr lang="zh-TW" altLang="en-US" sz="22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pic>
        <p:nvPicPr>
          <p:cNvPr id="8" name="Picture 2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" b="7264"/>
          <a:stretch/>
        </p:blipFill>
        <p:spPr>
          <a:xfrm>
            <a:off x="331763" y="1463041"/>
            <a:ext cx="7081340" cy="4161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線接點 9"/>
          <p:cNvCxnSpPr/>
          <p:nvPr/>
        </p:nvCxnSpPr>
        <p:spPr>
          <a:xfrm>
            <a:off x="7634063" y="1977490"/>
            <a:ext cx="844061" cy="0"/>
          </a:xfrm>
          <a:prstGeom prst="line">
            <a:avLst/>
          </a:prstGeom>
          <a:ln w="1143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634063" y="4606214"/>
            <a:ext cx="844061" cy="0"/>
          </a:xfrm>
          <a:prstGeom prst="line">
            <a:avLst/>
          </a:prstGeom>
          <a:ln w="1143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634063" y="3329169"/>
            <a:ext cx="844061" cy="0"/>
          </a:xfrm>
          <a:prstGeom prst="line">
            <a:avLst/>
          </a:prstGeom>
          <a:ln w="1143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698510" y="1717861"/>
            <a:ext cx="263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solution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83" y="2819105"/>
            <a:ext cx="3581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allow infeasible solution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698510" y="4135792"/>
            <a:ext cx="3493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always feasible solution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1763" y="878266"/>
            <a:ext cx="381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loop</a:t>
            </a:r>
            <a:endParaRPr lang="zh-TW" altLang="en-US" sz="3200" b="1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99148" y="165716"/>
            <a:ext cx="524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altLang="zh-TW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</a:t>
            </a:r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*1,000 </a:t>
            </a:r>
            <a:r>
              <a:rPr lang="en-US" altLang="zh-TW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iterations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99148" y="708416"/>
            <a:ext cx="513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altLang="zh-TW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profit that taxi can </a:t>
            </a:r>
            <a:r>
              <a:rPr lang="en-US" altLang="zh-TW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obtain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677342" y="3046010"/>
            <a:ext cx="325052" cy="51460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1839868" y="2252946"/>
            <a:ext cx="0" cy="79306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右箭號 22"/>
          <p:cNvSpPr/>
          <p:nvPr/>
        </p:nvSpPr>
        <p:spPr>
          <a:xfrm rot="5400000">
            <a:off x="915293" y="4329165"/>
            <a:ext cx="1630063" cy="5181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942117" y="5704375"/>
            <a:ext cx="1470449" cy="74729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69237" y="5895609"/>
            <a:ext cx="335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84581</a:t>
            </a:r>
            <a:r>
              <a:rPr lang="en-US" altLang="zh-TW" b="1" dirty="0" smtClean="0">
                <a:solidFill>
                  <a:prstClr val="black"/>
                </a:solidFill>
              </a:rPr>
              <a:t>  </a:t>
            </a:r>
            <a:r>
              <a:rPr lang="en-US" altLang="zh-TW" sz="2000" b="1" dirty="0" smtClean="0">
                <a:solidFill>
                  <a:prstClr val="black"/>
                </a:solidFill>
              </a:rPr>
              <a:t>93039 101497 </a:t>
            </a:r>
            <a:r>
              <a:rPr lang="en-US" altLang="zh-TW" dirty="0" smtClean="0">
                <a:solidFill>
                  <a:prstClr val="black"/>
                </a:solidFill>
              </a:rPr>
              <a:t>109955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11" grpId="0"/>
      <p:bldP spid="18" grpId="0"/>
      <p:bldP spid="21" grpId="0" animBg="1"/>
      <p:bldP spid="23" grpId="0" animBg="1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entagon 87"/>
          <p:cNvSpPr/>
          <p:nvPr/>
        </p:nvSpPr>
        <p:spPr>
          <a:xfrm>
            <a:off x="1496025" y="-9709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Pentagon 87"/>
          <p:cNvSpPr/>
          <p:nvPr/>
        </p:nvSpPr>
        <p:spPr>
          <a:xfrm>
            <a:off x="704371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31763" y="0"/>
            <a:ext cx="9065455" cy="108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CPLEX 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Comparison</a:t>
            </a:r>
            <a:endParaRPr lang="zh-TW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Picture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86" y="1461535"/>
            <a:ext cx="5009854" cy="2578308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</p:pic>
      <p:pic>
        <p:nvPicPr>
          <p:cNvPr id="6" name="Picture 3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39" y="1319128"/>
            <a:ext cx="3545570" cy="286312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605510" y="859419"/>
            <a:ext cx="381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</a:t>
            </a:r>
            <a:endParaRPr lang="zh-TW" altLang="en-US" sz="3200" b="1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62321" y="734353"/>
            <a:ext cx="381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with CPLEX</a:t>
            </a:r>
            <a:endParaRPr lang="zh-TW" altLang="en-US" sz="3200" b="1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46241" y="4723083"/>
            <a:ext cx="483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GAP(%)=(Best-AMPL)/Best x 100%</a:t>
            </a:r>
            <a:endParaRPr lang="zh-TW" altLang="en-US" sz="24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42421" y="4723235"/>
            <a:ext cx="142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sarpac14</a:t>
            </a:r>
            <a:endParaRPr lang="zh-TW" altLang="en-US" sz="24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2421" y="5219582"/>
            <a:ext cx="16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sarpac14n</a:t>
            </a:r>
            <a:endParaRPr lang="zh-TW" altLang="en-US" sz="24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單箭頭接點 12"/>
          <p:cNvCxnSpPr>
            <a:stCxn id="10" idx="3"/>
          </p:cNvCxnSpPr>
          <p:nvPr/>
        </p:nvCxnSpPr>
        <p:spPr>
          <a:xfrm flipV="1">
            <a:off x="2368855" y="4953917"/>
            <a:ext cx="629587" cy="1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368855" y="5486525"/>
            <a:ext cx="629587" cy="1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98442" y="4723084"/>
            <a:ext cx="295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time window</a:t>
            </a:r>
            <a:endParaRPr lang="zh-TW" altLang="en-US" sz="24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998442" y="5255692"/>
            <a:ext cx="295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Narrow</a:t>
            </a:r>
            <a:r>
              <a:rPr lang="en-US" altLang="zh-TW" sz="2400" b="1" dirty="0" smtClean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 window</a:t>
            </a:r>
            <a:endParaRPr lang="zh-TW" altLang="en-US" sz="24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向右箭號 16"/>
          <p:cNvSpPr/>
          <p:nvPr/>
        </p:nvSpPr>
        <p:spPr>
          <a:xfrm rot="5400000">
            <a:off x="1210804" y="4212645"/>
            <a:ext cx="515403" cy="343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 rot="5400000">
            <a:off x="10171188" y="4347709"/>
            <a:ext cx="515403" cy="343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8678" y="3718460"/>
            <a:ext cx="5051869" cy="337273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998438" y="3809765"/>
            <a:ext cx="845771" cy="460155"/>
          </a:xfrm>
          <a:prstGeom prst="ellipse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09" y="5890576"/>
            <a:ext cx="763345" cy="94072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70" y="5890576"/>
            <a:ext cx="763345" cy="94072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31" y="5890576"/>
            <a:ext cx="763345" cy="94072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92" y="5890576"/>
            <a:ext cx="763345" cy="94072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153" y="5890576"/>
            <a:ext cx="763345" cy="940720"/>
          </a:xfrm>
          <a:prstGeom prst="rect">
            <a:avLst/>
          </a:prstGeom>
        </p:spPr>
      </p:pic>
      <p:sp>
        <p:nvSpPr>
          <p:cNvPr id="27" name="Pentagon 87"/>
          <p:cNvSpPr/>
          <p:nvPr/>
        </p:nvSpPr>
        <p:spPr>
          <a:xfrm>
            <a:off x="0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4000" b="1" kern="100" dirty="0">
                <a:cs typeface="Times New Roman" panose="02020603050405020304" pitchFamily="18" charset="0"/>
              </a:rPr>
              <a:t>Analytical Result</a:t>
            </a:r>
            <a:endParaRPr lang="zh-TW" altLang="zh-TW" sz="40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" fill="hold">
                                          <p:stCondLst>
                                            <p:cond delay="14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" fill="hold">
                                          <p:stCondLst>
                                            <p:cond delay="29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" fill="hold">
                                          <p:stCondLst>
                                            <p:cond delay="44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 rot="16200000">
            <a:off x="10195039" y="3367236"/>
            <a:ext cx="45719" cy="300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Rectangle 34"/>
          <p:cNvSpPr/>
          <p:nvPr/>
        </p:nvSpPr>
        <p:spPr>
          <a:xfrm rot="16200000" flipH="1">
            <a:off x="2835953" y="2980508"/>
            <a:ext cx="45721" cy="2413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Rectangle 33"/>
          <p:cNvSpPr/>
          <p:nvPr/>
        </p:nvSpPr>
        <p:spPr>
          <a:xfrm rot="16200000" flipH="1">
            <a:off x="9437742" y="2142826"/>
            <a:ext cx="45721" cy="24132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ectangle 32"/>
          <p:cNvSpPr/>
          <p:nvPr/>
        </p:nvSpPr>
        <p:spPr>
          <a:xfrm rot="16200000" flipH="1">
            <a:off x="2563668" y="1447838"/>
            <a:ext cx="45721" cy="24132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234205" y="614313"/>
            <a:ext cx="3957687" cy="13276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>
            <a:off x="4496586" y="754144"/>
            <a:ext cx="3469064" cy="9898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Share-A-Ride Problem with Adjustable Compartment</a:t>
            </a:r>
            <a:endParaRPr lang="zh-TW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986021" y="1941921"/>
            <a:ext cx="179109" cy="49160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6155702" y="1941921"/>
            <a:ext cx="188535" cy="49160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759777" y="6363093"/>
            <a:ext cx="226244" cy="494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6344237" y="6363093"/>
            <a:ext cx="226244" cy="4949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5533533" y="6598762"/>
            <a:ext cx="226244" cy="2592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6570481" y="6592872"/>
            <a:ext cx="226244" cy="2651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Pentagon 11"/>
          <p:cNvSpPr/>
          <p:nvPr/>
        </p:nvSpPr>
        <p:spPr>
          <a:xfrm>
            <a:off x="6334812" y="3005381"/>
            <a:ext cx="1951350" cy="68815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Pentagon 12"/>
          <p:cNvSpPr/>
          <p:nvPr/>
        </p:nvSpPr>
        <p:spPr>
          <a:xfrm rot="10800000">
            <a:off x="3563330" y="2301712"/>
            <a:ext cx="2422691" cy="68815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Pentagon 13"/>
          <p:cNvSpPr/>
          <p:nvPr/>
        </p:nvSpPr>
        <p:spPr>
          <a:xfrm>
            <a:off x="6351882" y="4527810"/>
            <a:ext cx="2422691" cy="68815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Pentagon 14"/>
          <p:cNvSpPr/>
          <p:nvPr/>
        </p:nvSpPr>
        <p:spPr>
          <a:xfrm rot="10800000">
            <a:off x="4053526" y="3844158"/>
            <a:ext cx="1932495" cy="688157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5759777" y="2301712"/>
            <a:ext cx="226244" cy="688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6329941" y="3005379"/>
            <a:ext cx="226244" cy="6881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5759777" y="3854175"/>
            <a:ext cx="226244" cy="668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6337089" y="4532316"/>
            <a:ext cx="226244" cy="688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6939" y="1957633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01</a:t>
            </a:r>
            <a:endParaRPr lang="zh-TW" altLang="en-US" sz="2400" b="1" dirty="0">
              <a:solidFill>
                <a:schemeClr val="accent1"/>
              </a:solidFill>
              <a:latin typeface="Segoe UI Black" panose="020B0A02040204020203" pitchFamily="34" charset="0"/>
              <a:ea typeface="Malgun Gothic Semilight" panose="020B0502040204020203" pitchFamily="34" charset="-120"/>
              <a:cs typeface="Segoe UI Black" panose="020B0A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0581" y="265447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02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Malgun Gothic Semilight" panose="020B0502040204020203" pitchFamily="34" charset="-120"/>
              <a:cs typeface="Segoe UI Black" panose="020B0A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2493" y="352179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03</a:t>
            </a:r>
            <a:endParaRPr lang="zh-TW" alt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Malgun Gothic Semilight" panose="020B0502040204020203" pitchFamily="34" charset="-120"/>
              <a:cs typeface="Segoe UI Black" panose="020B0A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8945" y="411861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04</a:t>
            </a:r>
            <a:endParaRPr lang="zh-TW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Malgun Gothic Semilight" panose="020B0502040204020203" pitchFamily="34" charset="-120"/>
              <a:cs typeface="Segoe UI Black" panose="020B0A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7294" y="2301712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INTRODUCTION</a:t>
            </a:r>
            <a:endParaRPr lang="zh-TW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53906" y="2961737"/>
            <a:ext cx="215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ALGORITHM DESIGN</a:t>
            </a:r>
            <a:endParaRPr lang="zh-TW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47183" y="3854175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NUMERICAL EXAMPLE</a:t>
            </a:r>
            <a:endParaRPr lang="zh-TW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147046" y="4522299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OPTIMIZATION RESULT</a:t>
            </a:r>
            <a:endParaRPr lang="zh-TW" alt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86" y="2315926"/>
            <a:ext cx="826710" cy="6141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0" y="2941046"/>
            <a:ext cx="913129" cy="9131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24" y="3883836"/>
            <a:ext cx="689757" cy="6897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07" y="4595497"/>
            <a:ext cx="591841" cy="553190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9349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OUTLINES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Pentagon 12"/>
          <p:cNvSpPr/>
          <p:nvPr/>
        </p:nvSpPr>
        <p:spPr>
          <a:xfrm rot="10800000">
            <a:off x="3553035" y="5145496"/>
            <a:ext cx="2422691" cy="688157"/>
          </a:xfrm>
          <a:prstGeom prst="homePlate">
            <a:avLst/>
          </a:prstGeom>
          <a:solidFill>
            <a:srgbClr val="CFB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Rectangle 17"/>
          <p:cNvSpPr/>
          <p:nvPr/>
        </p:nvSpPr>
        <p:spPr>
          <a:xfrm>
            <a:off x="5786920" y="5166585"/>
            <a:ext cx="226244" cy="668124"/>
          </a:xfrm>
          <a:prstGeom prst="rect">
            <a:avLst/>
          </a:prstGeom>
          <a:solidFill>
            <a:srgbClr val="BAB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Rectangle 34"/>
          <p:cNvSpPr/>
          <p:nvPr/>
        </p:nvSpPr>
        <p:spPr>
          <a:xfrm rot="16200000" flipH="1">
            <a:off x="2387067" y="4305803"/>
            <a:ext cx="45721" cy="2413265"/>
          </a:xfrm>
          <a:prstGeom prst="rect">
            <a:avLst/>
          </a:prstGeom>
          <a:solidFill>
            <a:srgbClr val="CFB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TextBox 25"/>
          <p:cNvSpPr txBox="1"/>
          <p:nvPr/>
        </p:nvSpPr>
        <p:spPr>
          <a:xfrm>
            <a:off x="1326082" y="5151545"/>
            <a:ext cx="20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ANALYTICAL RESULT</a:t>
            </a:r>
            <a:endParaRPr lang="zh-TW" altLang="en-US" b="1" dirty="0"/>
          </a:p>
        </p:txBody>
      </p:sp>
      <p:sp>
        <p:nvSpPr>
          <p:cNvPr id="43" name="TextBox 21"/>
          <p:cNvSpPr txBox="1"/>
          <p:nvPr/>
        </p:nvSpPr>
        <p:spPr>
          <a:xfrm>
            <a:off x="926617" y="491900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CFBEB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05</a:t>
            </a:r>
            <a:endParaRPr lang="zh-TW" altLang="en-US" sz="2400" b="1" dirty="0">
              <a:solidFill>
                <a:srgbClr val="CFBEB5"/>
              </a:solidFill>
              <a:latin typeface="Segoe UI Black" panose="020B0A02040204020203" pitchFamily="34" charset="0"/>
              <a:ea typeface="Malgun Gothic Semilight" panose="020B0502040204020203" pitchFamily="34" charset="-120"/>
              <a:cs typeface="Segoe UI Black" panose="020B0A02040204020203" pitchFamily="34" charset="0"/>
            </a:endParaRPr>
          </a:p>
        </p:txBody>
      </p:sp>
      <p:sp>
        <p:nvSpPr>
          <p:cNvPr id="44" name="Pentagon 11"/>
          <p:cNvSpPr/>
          <p:nvPr/>
        </p:nvSpPr>
        <p:spPr>
          <a:xfrm>
            <a:off x="6334812" y="5650342"/>
            <a:ext cx="1951350" cy="688157"/>
          </a:xfrm>
          <a:prstGeom prst="homePlate">
            <a:avLst/>
          </a:prstGeom>
          <a:solidFill>
            <a:srgbClr val="FED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Rectangle 16"/>
          <p:cNvSpPr/>
          <p:nvPr/>
        </p:nvSpPr>
        <p:spPr>
          <a:xfrm>
            <a:off x="6337089" y="5645835"/>
            <a:ext cx="226244" cy="692664"/>
          </a:xfrm>
          <a:prstGeom prst="rect">
            <a:avLst/>
          </a:prstGeom>
          <a:solidFill>
            <a:srgbClr val="FF7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ectangle 35"/>
          <p:cNvSpPr/>
          <p:nvPr/>
        </p:nvSpPr>
        <p:spPr>
          <a:xfrm rot="16200000">
            <a:off x="9713841" y="4487515"/>
            <a:ext cx="45719" cy="3009304"/>
          </a:xfrm>
          <a:prstGeom prst="rect">
            <a:avLst/>
          </a:prstGeom>
          <a:solidFill>
            <a:srgbClr val="FED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TextBox 21"/>
          <p:cNvSpPr txBox="1"/>
          <p:nvPr/>
        </p:nvSpPr>
        <p:spPr>
          <a:xfrm>
            <a:off x="8177228" y="544036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ED3C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06</a:t>
            </a:r>
            <a:endParaRPr lang="zh-TW" altLang="en-US" sz="2400" b="1" dirty="0">
              <a:solidFill>
                <a:srgbClr val="FED3CE"/>
              </a:solidFill>
              <a:latin typeface="Segoe UI Black" panose="020B0A02040204020203" pitchFamily="34" charset="0"/>
              <a:ea typeface="Malgun Gothic Semilight" panose="020B0502040204020203" pitchFamily="34" charset="-120"/>
              <a:cs typeface="Segoe UI Black" panose="020B0A02040204020203" pitchFamily="34" charset="0"/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8896198" y="5625159"/>
            <a:ext cx="156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CONCLUSIONS</a:t>
            </a:r>
            <a:endParaRPr lang="zh-TW" altLang="en-US" b="1" dirty="0"/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4056087" y="5243662"/>
            <a:ext cx="513997" cy="513970"/>
            <a:chOff x="1320" y="7559"/>
            <a:chExt cx="447" cy="447"/>
          </a:xfrm>
          <a:solidFill>
            <a:schemeClr val="tx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1469" y="7559"/>
              <a:ext cx="298" cy="297"/>
            </a:xfrm>
            <a:custGeom>
              <a:avLst/>
              <a:gdLst>
                <a:gd name="T0" fmla="*/ 1045 w 2385"/>
                <a:gd name="T1" fmla="*/ 182 h 2383"/>
                <a:gd name="T2" fmla="*/ 834 w 2385"/>
                <a:gd name="T3" fmla="*/ 235 h 2383"/>
                <a:gd name="T4" fmla="*/ 640 w 2385"/>
                <a:gd name="T5" fmla="*/ 332 h 2383"/>
                <a:gd name="T6" fmla="*/ 469 w 2385"/>
                <a:gd name="T7" fmla="*/ 470 h 2383"/>
                <a:gd name="T8" fmla="*/ 328 w 2385"/>
                <a:gd name="T9" fmla="*/ 646 h 2383"/>
                <a:gd name="T10" fmla="*/ 231 w 2385"/>
                <a:gd name="T11" fmla="*/ 842 h 2383"/>
                <a:gd name="T12" fmla="*/ 180 w 2385"/>
                <a:gd name="T13" fmla="*/ 1050 h 2383"/>
                <a:gd name="T14" fmla="*/ 172 w 2385"/>
                <a:gd name="T15" fmla="*/ 1263 h 2383"/>
                <a:gd name="T16" fmla="*/ 209 w 2385"/>
                <a:gd name="T17" fmla="*/ 1474 h 2383"/>
                <a:gd name="T18" fmla="*/ 291 w 2385"/>
                <a:gd name="T19" fmla="*/ 1675 h 2383"/>
                <a:gd name="T20" fmla="*/ 417 w 2385"/>
                <a:gd name="T21" fmla="*/ 1859 h 2383"/>
                <a:gd name="T22" fmla="*/ 580 w 2385"/>
                <a:gd name="T23" fmla="*/ 2011 h 2383"/>
                <a:gd name="T24" fmla="*/ 767 w 2385"/>
                <a:gd name="T25" fmla="*/ 2122 h 2383"/>
                <a:gd name="T26" fmla="*/ 972 w 2385"/>
                <a:gd name="T27" fmla="*/ 2190 h 2383"/>
                <a:gd name="T28" fmla="*/ 1191 w 2385"/>
                <a:gd name="T29" fmla="*/ 2213 h 2383"/>
                <a:gd name="T30" fmla="*/ 1410 w 2385"/>
                <a:gd name="T31" fmla="*/ 2190 h 2383"/>
                <a:gd name="T32" fmla="*/ 1616 w 2385"/>
                <a:gd name="T33" fmla="*/ 2122 h 2383"/>
                <a:gd name="T34" fmla="*/ 1803 w 2385"/>
                <a:gd name="T35" fmla="*/ 2011 h 2383"/>
                <a:gd name="T36" fmla="*/ 1965 w 2385"/>
                <a:gd name="T37" fmla="*/ 1860 h 2383"/>
                <a:gd name="T38" fmla="*/ 2089 w 2385"/>
                <a:gd name="T39" fmla="*/ 1681 h 2383"/>
                <a:gd name="T40" fmla="*/ 2172 w 2385"/>
                <a:gd name="T41" fmla="*/ 1481 h 2383"/>
                <a:gd name="T42" fmla="*/ 2211 w 2385"/>
                <a:gd name="T43" fmla="*/ 1267 h 2383"/>
                <a:gd name="T44" fmla="*/ 2203 w 2385"/>
                <a:gd name="T45" fmla="*/ 1045 h 2383"/>
                <a:gd name="T46" fmla="*/ 2149 w 2385"/>
                <a:gd name="T47" fmla="*/ 835 h 2383"/>
                <a:gd name="T48" fmla="*/ 2053 w 2385"/>
                <a:gd name="T49" fmla="*/ 641 h 2383"/>
                <a:gd name="T50" fmla="*/ 1914 w 2385"/>
                <a:gd name="T51" fmla="*/ 470 h 2383"/>
                <a:gd name="T52" fmla="*/ 1743 w 2385"/>
                <a:gd name="T53" fmla="*/ 332 h 2383"/>
                <a:gd name="T54" fmla="*/ 1549 w 2385"/>
                <a:gd name="T55" fmla="*/ 235 h 2383"/>
                <a:gd name="T56" fmla="*/ 1338 w 2385"/>
                <a:gd name="T57" fmla="*/ 182 h 2383"/>
                <a:gd name="T58" fmla="*/ 1191 w 2385"/>
                <a:gd name="T59" fmla="*/ 0 h 2383"/>
                <a:gd name="T60" fmla="*/ 1447 w 2385"/>
                <a:gd name="T61" fmla="*/ 28 h 2383"/>
                <a:gd name="T62" fmla="*/ 1687 w 2385"/>
                <a:gd name="T63" fmla="*/ 107 h 2383"/>
                <a:gd name="T64" fmla="*/ 1905 w 2385"/>
                <a:gd name="T65" fmla="*/ 237 h 2383"/>
                <a:gd name="T66" fmla="*/ 2093 w 2385"/>
                <a:gd name="T67" fmla="*/ 412 h 2383"/>
                <a:gd name="T68" fmla="*/ 2239 w 2385"/>
                <a:gd name="T69" fmla="*/ 622 h 2383"/>
                <a:gd name="T70" fmla="*/ 2336 w 2385"/>
                <a:gd name="T71" fmla="*/ 855 h 2383"/>
                <a:gd name="T72" fmla="*/ 2381 w 2385"/>
                <a:gd name="T73" fmla="*/ 1106 h 2383"/>
                <a:gd name="T74" fmla="*/ 2372 w 2385"/>
                <a:gd name="T75" fmla="*/ 1363 h 2383"/>
                <a:gd name="T76" fmla="*/ 2310 w 2385"/>
                <a:gd name="T77" fmla="*/ 1609 h 2383"/>
                <a:gd name="T78" fmla="*/ 2195 w 2385"/>
                <a:gd name="T79" fmla="*/ 1835 h 2383"/>
                <a:gd name="T80" fmla="*/ 2035 w 2385"/>
                <a:gd name="T81" fmla="*/ 2035 h 2383"/>
                <a:gd name="T82" fmla="*/ 1835 w 2385"/>
                <a:gd name="T83" fmla="*/ 2196 h 2383"/>
                <a:gd name="T84" fmla="*/ 1609 w 2385"/>
                <a:gd name="T85" fmla="*/ 2309 h 2383"/>
                <a:gd name="T86" fmla="*/ 1362 w 2385"/>
                <a:gd name="T87" fmla="*/ 2371 h 2383"/>
                <a:gd name="T88" fmla="*/ 1105 w 2385"/>
                <a:gd name="T89" fmla="*/ 2381 h 2383"/>
                <a:gd name="T90" fmla="*/ 854 w 2385"/>
                <a:gd name="T91" fmla="*/ 2336 h 2383"/>
                <a:gd name="T92" fmla="*/ 621 w 2385"/>
                <a:gd name="T93" fmla="*/ 2240 h 2383"/>
                <a:gd name="T94" fmla="*/ 412 w 2385"/>
                <a:gd name="T95" fmla="*/ 2094 h 2383"/>
                <a:gd name="T96" fmla="*/ 237 w 2385"/>
                <a:gd name="T97" fmla="*/ 1908 h 2383"/>
                <a:gd name="T98" fmla="*/ 111 w 2385"/>
                <a:gd name="T99" fmla="*/ 1696 h 2383"/>
                <a:gd name="T100" fmla="*/ 31 w 2385"/>
                <a:gd name="T101" fmla="*/ 1469 h 2383"/>
                <a:gd name="T102" fmla="*/ 0 w 2385"/>
                <a:gd name="T103" fmla="*/ 1231 h 2383"/>
                <a:gd name="T104" fmla="*/ 16 w 2385"/>
                <a:gd name="T105" fmla="*/ 994 h 2383"/>
                <a:gd name="T106" fmla="*/ 79 w 2385"/>
                <a:gd name="T107" fmla="*/ 763 h 2383"/>
                <a:gd name="T108" fmla="*/ 190 w 2385"/>
                <a:gd name="T109" fmla="*/ 545 h 2383"/>
                <a:gd name="T110" fmla="*/ 348 w 2385"/>
                <a:gd name="T111" fmla="*/ 350 h 2383"/>
                <a:gd name="T112" fmla="*/ 548 w 2385"/>
                <a:gd name="T113" fmla="*/ 188 h 2383"/>
                <a:gd name="T114" fmla="*/ 774 w 2385"/>
                <a:gd name="T115" fmla="*/ 75 h 2383"/>
                <a:gd name="T116" fmla="*/ 1019 w 2385"/>
                <a:gd name="T117" fmla="*/ 12 h 2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5" h="2383">
                  <a:moveTo>
                    <a:pt x="1191" y="171"/>
                  </a:moveTo>
                  <a:lnTo>
                    <a:pt x="1117" y="174"/>
                  </a:lnTo>
                  <a:lnTo>
                    <a:pt x="1045" y="182"/>
                  </a:lnTo>
                  <a:lnTo>
                    <a:pt x="972" y="195"/>
                  </a:lnTo>
                  <a:lnTo>
                    <a:pt x="902" y="212"/>
                  </a:lnTo>
                  <a:lnTo>
                    <a:pt x="834" y="235"/>
                  </a:lnTo>
                  <a:lnTo>
                    <a:pt x="767" y="263"/>
                  </a:lnTo>
                  <a:lnTo>
                    <a:pt x="702" y="295"/>
                  </a:lnTo>
                  <a:lnTo>
                    <a:pt x="640" y="332"/>
                  </a:lnTo>
                  <a:lnTo>
                    <a:pt x="580" y="374"/>
                  </a:lnTo>
                  <a:lnTo>
                    <a:pt x="523" y="420"/>
                  </a:lnTo>
                  <a:lnTo>
                    <a:pt x="469" y="470"/>
                  </a:lnTo>
                  <a:lnTo>
                    <a:pt x="417" y="525"/>
                  </a:lnTo>
                  <a:lnTo>
                    <a:pt x="370" y="585"/>
                  </a:lnTo>
                  <a:lnTo>
                    <a:pt x="328" y="646"/>
                  </a:lnTo>
                  <a:lnTo>
                    <a:pt x="291" y="709"/>
                  </a:lnTo>
                  <a:lnTo>
                    <a:pt x="259" y="775"/>
                  </a:lnTo>
                  <a:lnTo>
                    <a:pt x="231" y="842"/>
                  </a:lnTo>
                  <a:lnTo>
                    <a:pt x="209" y="910"/>
                  </a:lnTo>
                  <a:lnTo>
                    <a:pt x="192" y="980"/>
                  </a:lnTo>
                  <a:lnTo>
                    <a:pt x="180" y="1050"/>
                  </a:lnTo>
                  <a:lnTo>
                    <a:pt x="172" y="1121"/>
                  </a:lnTo>
                  <a:lnTo>
                    <a:pt x="170" y="1192"/>
                  </a:lnTo>
                  <a:lnTo>
                    <a:pt x="172" y="1263"/>
                  </a:lnTo>
                  <a:lnTo>
                    <a:pt x="180" y="1335"/>
                  </a:lnTo>
                  <a:lnTo>
                    <a:pt x="192" y="1405"/>
                  </a:lnTo>
                  <a:lnTo>
                    <a:pt x="209" y="1474"/>
                  </a:lnTo>
                  <a:lnTo>
                    <a:pt x="231" y="1543"/>
                  </a:lnTo>
                  <a:lnTo>
                    <a:pt x="259" y="1610"/>
                  </a:lnTo>
                  <a:lnTo>
                    <a:pt x="291" y="1675"/>
                  </a:lnTo>
                  <a:lnTo>
                    <a:pt x="328" y="1739"/>
                  </a:lnTo>
                  <a:lnTo>
                    <a:pt x="370" y="1800"/>
                  </a:lnTo>
                  <a:lnTo>
                    <a:pt x="417" y="1859"/>
                  </a:lnTo>
                  <a:lnTo>
                    <a:pt x="469" y="1915"/>
                  </a:lnTo>
                  <a:lnTo>
                    <a:pt x="523" y="1965"/>
                  </a:lnTo>
                  <a:lnTo>
                    <a:pt x="580" y="2011"/>
                  </a:lnTo>
                  <a:lnTo>
                    <a:pt x="640" y="2053"/>
                  </a:lnTo>
                  <a:lnTo>
                    <a:pt x="702" y="2089"/>
                  </a:lnTo>
                  <a:lnTo>
                    <a:pt x="767" y="2122"/>
                  </a:lnTo>
                  <a:lnTo>
                    <a:pt x="834" y="2150"/>
                  </a:lnTo>
                  <a:lnTo>
                    <a:pt x="902" y="2173"/>
                  </a:lnTo>
                  <a:lnTo>
                    <a:pt x="972" y="2190"/>
                  </a:lnTo>
                  <a:lnTo>
                    <a:pt x="1045" y="2203"/>
                  </a:lnTo>
                  <a:lnTo>
                    <a:pt x="1117" y="2211"/>
                  </a:lnTo>
                  <a:lnTo>
                    <a:pt x="1191" y="2213"/>
                  </a:lnTo>
                  <a:lnTo>
                    <a:pt x="1266" y="2211"/>
                  </a:lnTo>
                  <a:lnTo>
                    <a:pt x="1338" y="2203"/>
                  </a:lnTo>
                  <a:lnTo>
                    <a:pt x="1410" y="2190"/>
                  </a:lnTo>
                  <a:lnTo>
                    <a:pt x="1480" y="2173"/>
                  </a:lnTo>
                  <a:lnTo>
                    <a:pt x="1549" y="2150"/>
                  </a:lnTo>
                  <a:lnTo>
                    <a:pt x="1616" y="2122"/>
                  </a:lnTo>
                  <a:lnTo>
                    <a:pt x="1680" y="2089"/>
                  </a:lnTo>
                  <a:lnTo>
                    <a:pt x="1743" y="2053"/>
                  </a:lnTo>
                  <a:lnTo>
                    <a:pt x="1803" y="2011"/>
                  </a:lnTo>
                  <a:lnTo>
                    <a:pt x="1860" y="1965"/>
                  </a:lnTo>
                  <a:lnTo>
                    <a:pt x="1914" y="1915"/>
                  </a:lnTo>
                  <a:lnTo>
                    <a:pt x="1965" y="1860"/>
                  </a:lnTo>
                  <a:lnTo>
                    <a:pt x="2011" y="1803"/>
                  </a:lnTo>
                  <a:lnTo>
                    <a:pt x="2053" y="1743"/>
                  </a:lnTo>
                  <a:lnTo>
                    <a:pt x="2089" y="1681"/>
                  </a:lnTo>
                  <a:lnTo>
                    <a:pt x="2122" y="1616"/>
                  </a:lnTo>
                  <a:lnTo>
                    <a:pt x="2149" y="1550"/>
                  </a:lnTo>
                  <a:lnTo>
                    <a:pt x="2172" y="1481"/>
                  </a:lnTo>
                  <a:lnTo>
                    <a:pt x="2190" y="1410"/>
                  </a:lnTo>
                  <a:lnTo>
                    <a:pt x="2203" y="1339"/>
                  </a:lnTo>
                  <a:lnTo>
                    <a:pt x="2211" y="1267"/>
                  </a:lnTo>
                  <a:lnTo>
                    <a:pt x="2213" y="1192"/>
                  </a:lnTo>
                  <a:lnTo>
                    <a:pt x="2211" y="1118"/>
                  </a:lnTo>
                  <a:lnTo>
                    <a:pt x="2203" y="1045"/>
                  </a:lnTo>
                  <a:lnTo>
                    <a:pt x="2190" y="973"/>
                  </a:lnTo>
                  <a:lnTo>
                    <a:pt x="2172" y="903"/>
                  </a:lnTo>
                  <a:lnTo>
                    <a:pt x="2149" y="835"/>
                  </a:lnTo>
                  <a:lnTo>
                    <a:pt x="2122" y="768"/>
                  </a:lnTo>
                  <a:lnTo>
                    <a:pt x="2089" y="703"/>
                  </a:lnTo>
                  <a:lnTo>
                    <a:pt x="2053" y="641"/>
                  </a:lnTo>
                  <a:lnTo>
                    <a:pt x="2011" y="581"/>
                  </a:lnTo>
                  <a:lnTo>
                    <a:pt x="1965" y="524"/>
                  </a:lnTo>
                  <a:lnTo>
                    <a:pt x="1914" y="470"/>
                  </a:lnTo>
                  <a:lnTo>
                    <a:pt x="1860" y="420"/>
                  </a:lnTo>
                  <a:lnTo>
                    <a:pt x="1803" y="374"/>
                  </a:lnTo>
                  <a:lnTo>
                    <a:pt x="1743" y="332"/>
                  </a:lnTo>
                  <a:lnTo>
                    <a:pt x="1680" y="295"/>
                  </a:lnTo>
                  <a:lnTo>
                    <a:pt x="1616" y="263"/>
                  </a:lnTo>
                  <a:lnTo>
                    <a:pt x="1549" y="235"/>
                  </a:lnTo>
                  <a:lnTo>
                    <a:pt x="1480" y="212"/>
                  </a:lnTo>
                  <a:lnTo>
                    <a:pt x="1410" y="195"/>
                  </a:lnTo>
                  <a:lnTo>
                    <a:pt x="1338" y="182"/>
                  </a:lnTo>
                  <a:lnTo>
                    <a:pt x="1266" y="174"/>
                  </a:lnTo>
                  <a:lnTo>
                    <a:pt x="1191" y="171"/>
                  </a:lnTo>
                  <a:close/>
                  <a:moveTo>
                    <a:pt x="1191" y="0"/>
                  </a:moveTo>
                  <a:lnTo>
                    <a:pt x="1278" y="4"/>
                  </a:lnTo>
                  <a:lnTo>
                    <a:pt x="1362" y="12"/>
                  </a:lnTo>
                  <a:lnTo>
                    <a:pt x="1447" y="28"/>
                  </a:lnTo>
                  <a:lnTo>
                    <a:pt x="1528" y="49"/>
                  </a:lnTo>
                  <a:lnTo>
                    <a:pt x="1609" y="75"/>
                  </a:lnTo>
                  <a:lnTo>
                    <a:pt x="1687" y="107"/>
                  </a:lnTo>
                  <a:lnTo>
                    <a:pt x="1762" y="145"/>
                  </a:lnTo>
                  <a:lnTo>
                    <a:pt x="1835" y="188"/>
                  </a:lnTo>
                  <a:lnTo>
                    <a:pt x="1905" y="237"/>
                  </a:lnTo>
                  <a:lnTo>
                    <a:pt x="1971" y="290"/>
                  </a:lnTo>
                  <a:lnTo>
                    <a:pt x="2035" y="350"/>
                  </a:lnTo>
                  <a:lnTo>
                    <a:pt x="2093" y="412"/>
                  </a:lnTo>
                  <a:lnTo>
                    <a:pt x="2147" y="479"/>
                  </a:lnTo>
                  <a:lnTo>
                    <a:pt x="2195" y="549"/>
                  </a:lnTo>
                  <a:lnTo>
                    <a:pt x="2239" y="622"/>
                  </a:lnTo>
                  <a:lnTo>
                    <a:pt x="2277" y="698"/>
                  </a:lnTo>
                  <a:lnTo>
                    <a:pt x="2310" y="775"/>
                  </a:lnTo>
                  <a:lnTo>
                    <a:pt x="2336" y="855"/>
                  </a:lnTo>
                  <a:lnTo>
                    <a:pt x="2357" y="937"/>
                  </a:lnTo>
                  <a:lnTo>
                    <a:pt x="2372" y="1021"/>
                  </a:lnTo>
                  <a:lnTo>
                    <a:pt x="2381" y="1106"/>
                  </a:lnTo>
                  <a:lnTo>
                    <a:pt x="2385" y="1192"/>
                  </a:lnTo>
                  <a:lnTo>
                    <a:pt x="2381" y="1279"/>
                  </a:lnTo>
                  <a:lnTo>
                    <a:pt x="2372" y="1363"/>
                  </a:lnTo>
                  <a:lnTo>
                    <a:pt x="2357" y="1447"/>
                  </a:lnTo>
                  <a:lnTo>
                    <a:pt x="2336" y="1529"/>
                  </a:lnTo>
                  <a:lnTo>
                    <a:pt x="2310" y="1609"/>
                  </a:lnTo>
                  <a:lnTo>
                    <a:pt x="2277" y="1687"/>
                  </a:lnTo>
                  <a:lnTo>
                    <a:pt x="2239" y="1763"/>
                  </a:lnTo>
                  <a:lnTo>
                    <a:pt x="2195" y="1835"/>
                  </a:lnTo>
                  <a:lnTo>
                    <a:pt x="2147" y="1905"/>
                  </a:lnTo>
                  <a:lnTo>
                    <a:pt x="2093" y="1972"/>
                  </a:lnTo>
                  <a:lnTo>
                    <a:pt x="2035" y="2035"/>
                  </a:lnTo>
                  <a:lnTo>
                    <a:pt x="1971" y="2094"/>
                  </a:lnTo>
                  <a:lnTo>
                    <a:pt x="1905" y="2147"/>
                  </a:lnTo>
                  <a:lnTo>
                    <a:pt x="1835" y="2196"/>
                  </a:lnTo>
                  <a:lnTo>
                    <a:pt x="1762" y="2240"/>
                  </a:lnTo>
                  <a:lnTo>
                    <a:pt x="1687" y="2277"/>
                  </a:lnTo>
                  <a:lnTo>
                    <a:pt x="1609" y="2309"/>
                  </a:lnTo>
                  <a:lnTo>
                    <a:pt x="1528" y="2336"/>
                  </a:lnTo>
                  <a:lnTo>
                    <a:pt x="1447" y="2357"/>
                  </a:lnTo>
                  <a:lnTo>
                    <a:pt x="1362" y="2371"/>
                  </a:lnTo>
                  <a:lnTo>
                    <a:pt x="1278" y="2381"/>
                  </a:lnTo>
                  <a:lnTo>
                    <a:pt x="1191" y="2383"/>
                  </a:lnTo>
                  <a:lnTo>
                    <a:pt x="1105" y="2381"/>
                  </a:lnTo>
                  <a:lnTo>
                    <a:pt x="1019" y="2371"/>
                  </a:lnTo>
                  <a:lnTo>
                    <a:pt x="936" y="2357"/>
                  </a:lnTo>
                  <a:lnTo>
                    <a:pt x="854" y="2336"/>
                  </a:lnTo>
                  <a:lnTo>
                    <a:pt x="774" y="2309"/>
                  </a:lnTo>
                  <a:lnTo>
                    <a:pt x="696" y="2277"/>
                  </a:lnTo>
                  <a:lnTo>
                    <a:pt x="621" y="2240"/>
                  </a:lnTo>
                  <a:lnTo>
                    <a:pt x="548" y="2196"/>
                  </a:lnTo>
                  <a:lnTo>
                    <a:pt x="478" y="2147"/>
                  </a:lnTo>
                  <a:lnTo>
                    <a:pt x="412" y="2094"/>
                  </a:lnTo>
                  <a:lnTo>
                    <a:pt x="348" y="2035"/>
                  </a:lnTo>
                  <a:lnTo>
                    <a:pt x="290" y="1973"/>
                  </a:lnTo>
                  <a:lnTo>
                    <a:pt x="237" y="1908"/>
                  </a:lnTo>
                  <a:lnTo>
                    <a:pt x="190" y="1840"/>
                  </a:lnTo>
                  <a:lnTo>
                    <a:pt x="148" y="1770"/>
                  </a:lnTo>
                  <a:lnTo>
                    <a:pt x="111" y="1696"/>
                  </a:lnTo>
                  <a:lnTo>
                    <a:pt x="79" y="1622"/>
                  </a:lnTo>
                  <a:lnTo>
                    <a:pt x="52" y="1546"/>
                  </a:lnTo>
                  <a:lnTo>
                    <a:pt x="31" y="1469"/>
                  </a:lnTo>
                  <a:lnTo>
                    <a:pt x="16" y="1391"/>
                  </a:lnTo>
                  <a:lnTo>
                    <a:pt x="5" y="1312"/>
                  </a:lnTo>
                  <a:lnTo>
                    <a:pt x="0" y="1231"/>
                  </a:lnTo>
                  <a:lnTo>
                    <a:pt x="0" y="1152"/>
                  </a:lnTo>
                  <a:lnTo>
                    <a:pt x="5" y="1073"/>
                  </a:lnTo>
                  <a:lnTo>
                    <a:pt x="16" y="994"/>
                  </a:lnTo>
                  <a:lnTo>
                    <a:pt x="31" y="915"/>
                  </a:lnTo>
                  <a:lnTo>
                    <a:pt x="52" y="838"/>
                  </a:lnTo>
                  <a:lnTo>
                    <a:pt x="79" y="763"/>
                  </a:lnTo>
                  <a:lnTo>
                    <a:pt x="111" y="688"/>
                  </a:lnTo>
                  <a:lnTo>
                    <a:pt x="148" y="615"/>
                  </a:lnTo>
                  <a:lnTo>
                    <a:pt x="190" y="545"/>
                  </a:lnTo>
                  <a:lnTo>
                    <a:pt x="237" y="477"/>
                  </a:lnTo>
                  <a:lnTo>
                    <a:pt x="290" y="412"/>
                  </a:lnTo>
                  <a:lnTo>
                    <a:pt x="348" y="350"/>
                  </a:lnTo>
                  <a:lnTo>
                    <a:pt x="412" y="290"/>
                  </a:lnTo>
                  <a:lnTo>
                    <a:pt x="478" y="237"/>
                  </a:lnTo>
                  <a:lnTo>
                    <a:pt x="548" y="188"/>
                  </a:lnTo>
                  <a:lnTo>
                    <a:pt x="621" y="145"/>
                  </a:lnTo>
                  <a:lnTo>
                    <a:pt x="696" y="107"/>
                  </a:lnTo>
                  <a:lnTo>
                    <a:pt x="774" y="75"/>
                  </a:lnTo>
                  <a:lnTo>
                    <a:pt x="854" y="49"/>
                  </a:lnTo>
                  <a:lnTo>
                    <a:pt x="936" y="28"/>
                  </a:lnTo>
                  <a:lnTo>
                    <a:pt x="1019" y="12"/>
                  </a:lnTo>
                  <a:lnTo>
                    <a:pt x="1105" y="4"/>
                  </a:lnTo>
                  <a:lnTo>
                    <a:pt x="1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defTabSz="882528"/>
              <a:endParaRPr lang="es-SV" sz="700">
                <a:solidFill>
                  <a:srgbClr val="00000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488" y="7799"/>
              <a:ext cx="38" cy="39"/>
            </a:xfrm>
            <a:custGeom>
              <a:avLst/>
              <a:gdLst>
                <a:gd name="T0" fmla="*/ 212 w 307"/>
                <a:gd name="T1" fmla="*/ 0 h 307"/>
                <a:gd name="T2" fmla="*/ 231 w 307"/>
                <a:gd name="T3" fmla="*/ 0 h 307"/>
                <a:gd name="T4" fmla="*/ 249 w 307"/>
                <a:gd name="T5" fmla="*/ 4 h 307"/>
                <a:gd name="T6" fmla="*/ 267 w 307"/>
                <a:gd name="T7" fmla="*/ 13 h 307"/>
                <a:gd name="T8" fmla="*/ 282 w 307"/>
                <a:gd name="T9" fmla="*/ 25 h 307"/>
                <a:gd name="T10" fmla="*/ 294 w 307"/>
                <a:gd name="T11" fmla="*/ 40 h 307"/>
                <a:gd name="T12" fmla="*/ 302 w 307"/>
                <a:gd name="T13" fmla="*/ 57 h 307"/>
                <a:gd name="T14" fmla="*/ 307 w 307"/>
                <a:gd name="T15" fmla="*/ 75 h 307"/>
                <a:gd name="T16" fmla="*/ 307 w 307"/>
                <a:gd name="T17" fmla="*/ 94 h 307"/>
                <a:gd name="T18" fmla="*/ 302 w 307"/>
                <a:gd name="T19" fmla="*/ 113 h 307"/>
                <a:gd name="T20" fmla="*/ 294 w 307"/>
                <a:gd name="T21" fmla="*/ 129 h 307"/>
                <a:gd name="T22" fmla="*/ 282 w 307"/>
                <a:gd name="T23" fmla="*/ 145 h 307"/>
                <a:gd name="T24" fmla="*/ 146 w 307"/>
                <a:gd name="T25" fmla="*/ 282 h 307"/>
                <a:gd name="T26" fmla="*/ 132 w 307"/>
                <a:gd name="T27" fmla="*/ 293 h 307"/>
                <a:gd name="T28" fmla="*/ 118 w 307"/>
                <a:gd name="T29" fmla="*/ 301 h 307"/>
                <a:gd name="T30" fmla="*/ 101 w 307"/>
                <a:gd name="T31" fmla="*/ 305 h 307"/>
                <a:gd name="T32" fmla="*/ 86 w 307"/>
                <a:gd name="T33" fmla="*/ 307 h 307"/>
                <a:gd name="T34" fmla="*/ 69 w 307"/>
                <a:gd name="T35" fmla="*/ 305 h 307"/>
                <a:gd name="T36" fmla="*/ 53 w 307"/>
                <a:gd name="T37" fmla="*/ 301 h 307"/>
                <a:gd name="T38" fmla="*/ 38 w 307"/>
                <a:gd name="T39" fmla="*/ 293 h 307"/>
                <a:gd name="T40" fmla="*/ 25 w 307"/>
                <a:gd name="T41" fmla="*/ 282 h 307"/>
                <a:gd name="T42" fmla="*/ 13 w 307"/>
                <a:gd name="T43" fmla="*/ 267 h 307"/>
                <a:gd name="T44" fmla="*/ 4 w 307"/>
                <a:gd name="T45" fmla="*/ 249 h 307"/>
                <a:gd name="T46" fmla="*/ 0 w 307"/>
                <a:gd name="T47" fmla="*/ 231 h 307"/>
                <a:gd name="T48" fmla="*/ 0 w 307"/>
                <a:gd name="T49" fmla="*/ 213 h 307"/>
                <a:gd name="T50" fmla="*/ 4 w 307"/>
                <a:gd name="T51" fmla="*/ 194 h 307"/>
                <a:gd name="T52" fmla="*/ 13 w 307"/>
                <a:gd name="T53" fmla="*/ 177 h 307"/>
                <a:gd name="T54" fmla="*/ 25 w 307"/>
                <a:gd name="T55" fmla="*/ 161 h 307"/>
                <a:gd name="T56" fmla="*/ 161 w 307"/>
                <a:gd name="T57" fmla="*/ 25 h 307"/>
                <a:gd name="T58" fmla="*/ 177 w 307"/>
                <a:gd name="T59" fmla="*/ 13 h 307"/>
                <a:gd name="T60" fmla="*/ 194 w 307"/>
                <a:gd name="T61" fmla="*/ 4 h 307"/>
                <a:gd name="T62" fmla="*/ 212 w 307"/>
                <a:gd name="T6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307">
                  <a:moveTo>
                    <a:pt x="212" y="0"/>
                  </a:moveTo>
                  <a:lnTo>
                    <a:pt x="231" y="0"/>
                  </a:lnTo>
                  <a:lnTo>
                    <a:pt x="249" y="4"/>
                  </a:lnTo>
                  <a:lnTo>
                    <a:pt x="267" y="13"/>
                  </a:lnTo>
                  <a:lnTo>
                    <a:pt x="282" y="25"/>
                  </a:lnTo>
                  <a:lnTo>
                    <a:pt x="294" y="40"/>
                  </a:lnTo>
                  <a:lnTo>
                    <a:pt x="302" y="57"/>
                  </a:lnTo>
                  <a:lnTo>
                    <a:pt x="307" y="75"/>
                  </a:lnTo>
                  <a:lnTo>
                    <a:pt x="307" y="94"/>
                  </a:lnTo>
                  <a:lnTo>
                    <a:pt x="302" y="113"/>
                  </a:lnTo>
                  <a:lnTo>
                    <a:pt x="294" y="129"/>
                  </a:lnTo>
                  <a:lnTo>
                    <a:pt x="282" y="145"/>
                  </a:lnTo>
                  <a:lnTo>
                    <a:pt x="146" y="282"/>
                  </a:lnTo>
                  <a:lnTo>
                    <a:pt x="132" y="293"/>
                  </a:lnTo>
                  <a:lnTo>
                    <a:pt x="118" y="301"/>
                  </a:lnTo>
                  <a:lnTo>
                    <a:pt x="101" y="305"/>
                  </a:lnTo>
                  <a:lnTo>
                    <a:pt x="86" y="307"/>
                  </a:lnTo>
                  <a:lnTo>
                    <a:pt x="69" y="305"/>
                  </a:lnTo>
                  <a:lnTo>
                    <a:pt x="53" y="301"/>
                  </a:lnTo>
                  <a:lnTo>
                    <a:pt x="38" y="293"/>
                  </a:lnTo>
                  <a:lnTo>
                    <a:pt x="25" y="282"/>
                  </a:lnTo>
                  <a:lnTo>
                    <a:pt x="13" y="267"/>
                  </a:lnTo>
                  <a:lnTo>
                    <a:pt x="4" y="249"/>
                  </a:lnTo>
                  <a:lnTo>
                    <a:pt x="0" y="231"/>
                  </a:lnTo>
                  <a:lnTo>
                    <a:pt x="0" y="213"/>
                  </a:lnTo>
                  <a:lnTo>
                    <a:pt x="4" y="194"/>
                  </a:lnTo>
                  <a:lnTo>
                    <a:pt x="13" y="177"/>
                  </a:lnTo>
                  <a:lnTo>
                    <a:pt x="25" y="161"/>
                  </a:lnTo>
                  <a:lnTo>
                    <a:pt x="161" y="25"/>
                  </a:lnTo>
                  <a:lnTo>
                    <a:pt x="177" y="13"/>
                  </a:lnTo>
                  <a:lnTo>
                    <a:pt x="194" y="4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defTabSz="882528"/>
              <a:endParaRPr lang="es-SV" sz="700">
                <a:solidFill>
                  <a:srgbClr val="000000"/>
                </a:solidFill>
              </a:endParaRPr>
            </a:p>
          </p:txBody>
        </p:sp>
        <p:sp>
          <p:nvSpPr>
            <p:cNvPr id="53" name="Freeform 8"/>
            <p:cNvSpPr>
              <a:spLocks noEditPoints="1"/>
            </p:cNvSpPr>
            <p:nvPr/>
          </p:nvSpPr>
          <p:spPr bwMode="auto">
            <a:xfrm>
              <a:off x="1320" y="7810"/>
              <a:ext cx="195" cy="196"/>
            </a:xfrm>
            <a:custGeom>
              <a:avLst/>
              <a:gdLst>
                <a:gd name="T0" fmla="*/ 1087 w 1564"/>
                <a:gd name="T1" fmla="*/ 174 h 1563"/>
                <a:gd name="T2" fmla="*/ 1019 w 1564"/>
                <a:gd name="T3" fmla="*/ 191 h 1563"/>
                <a:gd name="T4" fmla="*/ 957 w 1564"/>
                <a:gd name="T5" fmla="*/ 228 h 1563"/>
                <a:gd name="T6" fmla="*/ 250 w 1564"/>
                <a:gd name="T7" fmla="*/ 931 h 1563"/>
                <a:gd name="T8" fmla="*/ 208 w 1564"/>
                <a:gd name="T9" fmla="*/ 987 h 1563"/>
                <a:gd name="T10" fmla="*/ 180 w 1564"/>
                <a:gd name="T11" fmla="*/ 1051 h 1563"/>
                <a:gd name="T12" fmla="*/ 171 w 1564"/>
                <a:gd name="T13" fmla="*/ 1122 h 1563"/>
                <a:gd name="T14" fmla="*/ 180 w 1564"/>
                <a:gd name="T15" fmla="*/ 1192 h 1563"/>
                <a:gd name="T16" fmla="*/ 208 w 1564"/>
                <a:gd name="T17" fmla="*/ 1257 h 1563"/>
                <a:gd name="T18" fmla="*/ 250 w 1564"/>
                <a:gd name="T19" fmla="*/ 1314 h 1563"/>
                <a:gd name="T20" fmla="*/ 307 w 1564"/>
                <a:gd name="T21" fmla="*/ 1357 h 1563"/>
                <a:gd name="T22" fmla="*/ 371 w 1564"/>
                <a:gd name="T23" fmla="*/ 1384 h 1563"/>
                <a:gd name="T24" fmla="*/ 442 w 1564"/>
                <a:gd name="T25" fmla="*/ 1393 h 1563"/>
                <a:gd name="T26" fmla="*/ 513 w 1564"/>
                <a:gd name="T27" fmla="*/ 1384 h 1563"/>
                <a:gd name="T28" fmla="*/ 578 w 1564"/>
                <a:gd name="T29" fmla="*/ 1357 h 1563"/>
                <a:gd name="T30" fmla="*/ 634 w 1564"/>
                <a:gd name="T31" fmla="*/ 1314 h 1563"/>
                <a:gd name="T32" fmla="*/ 1340 w 1564"/>
                <a:gd name="T33" fmla="*/ 603 h 1563"/>
                <a:gd name="T34" fmla="*/ 1377 w 1564"/>
                <a:gd name="T35" fmla="*/ 535 h 1563"/>
                <a:gd name="T36" fmla="*/ 1392 w 1564"/>
                <a:gd name="T37" fmla="*/ 462 h 1563"/>
                <a:gd name="T38" fmla="*/ 1387 w 1564"/>
                <a:gd name="T39" fmla="*/ 386 h 1563"/>
                <a:gd name="T40" fmla="*/ 1361 w 1564"/>
                <a:gd name="T41" fmla="*/ 314 h 1563"/>
                <a:gd name="T42" fmla="*/ 1313 w 1564"/>
                <a:gd name="T43" fmla="*/ 251 h 1563"/>
                <a:gd name="T44" fmla="*/ 1257 w 1564"/>
                <a:gd name="T45" fmla="*/ 208 h 1563"/>
                <a:gd name="T46" fmla="*/ 1192 w 1564"/>
                <a:gd name="T47" fmla="*/ 180 h 1563"/>
                <a:gd name="T48" fmla="*/ 1122 w 1564"/>
                <a:gd name="T49" fmla="*/ 172 h 1563"/>
                <a:gd name="T50" fmla="*/ 1173 w 1564"/>
                <a:gd name="T51" fmla="*/ 4 h 1563"/>
                <a:gd name="T52" fmla="*/ 1268 w 1564"/>
                <a:gd name="T53" fmla="*/ 26 h 1563"/>
                <a:gd name="T54" fmla="*/ 1357 w 1564"/>
                <a:gd name="T55" fmla="*/ 68 h 1563"/>
                <a:gd name="T56" fmla="*/ 1434 w 1564"/>
                <a:gd name="T57" fmla="*/ 130 h 1563"/>
                <a:gd name="T58" fmla="*/ 1498 w 1564"/>
                <a:gd name="T59" fmla="*/ 210 h 1563"/>
                <a:gd name="T60" fmla="*/ 1540 w 1564"/>
                <a:gd name="T61" fmla="*/ 299 h 1563"/>
                <a:gd name="T62" fmla="*/ 1561 w 1564"/>
                <a:gd name="T63" fmla="*/ 395 h 1563"/>
                <a:gd name="T64" fmla="*/ 1561 w 1564"/>
                <a:gd name="T65" fmla="*/ 491 h 1563"/>
                <a:gd name="T66" fmla="*/ 1540 w 1564"/>
                <a:gd name="T67" fmla="*/ 586 h 1563"/>
                <a:gd name="T68" fmla="*/ 1498 w 1564"/>
                <a:gd name="T69" fmla="*/ 675 h 1563"/>
                <a:gd name="T70" fmla="*/ 1434 w 1564"/>
                <a:gd name="T71" fmla="*/ 755 h 1563"/>
                <a:gd name="T72" fmla="*/ 718 w 1564"/>
                <a:gd name="T73" fmla="*/ 1468 h 1563"/>
                <a:gd name="T74" fmla="*/ 634 w 1564"/>
                <a:gd name="T75" fmla="*/ 1520 h 1563"/>
                <a:gd name="T76" fmla="*/ 541 w 1564"/>
                <a:gd name="T77" fmla="*/ 1552 h 1563"/>
                <a:gd name="T78" fmla="*/ 442 w 1564"/>
                <a:gd name="T79" fmla="*/ 1563 h 1563"/>
                <a:gd name="T80" fmla="*/ 343 w 1564"/>
                <a:gd name="T81" fmla="*/ 1552 h 1563"/>
                <a:gd name="T82" fmla="*/ 250 w 1564"/>
                <a:gd name="T83" fmla="*/ 1520 h 1563"/>
                <a:gd name="T84" fmla="*/ 167 w 1564"/>
                <a:gd name="T85" fmla="*/ 1468 h 1563"/>
                <a:gd name="T86" fmla="*/ 97 w 1564"/>
                <a:gd name="T87" fmla="*/ 1396 h 1563"/>
                <a:gd name="T88" fmla="*/ 44 w 1564"/>
                <a:gd name="T89" fmla="*/ 1313 h 1563"/>
                <a:gd name="T90" fmla="*/ 11 w 1564"/>
                <a:gd name="T91" fmla="*/ 1220 h 1563"/>
                <a:gd name="T92" fmla="*/ 0 w 1564"/>
                <a:gd name="T93" fmla="*/ 1122 h 1563"/>
                <a:gd name="T94" fmla="*/ 11 w 1564"/>
                <a:gd name="T95" fmla="*/ 1023 h 1563"/>
                <a:gd name="T96" fmla="*/ 44 w 1564"/>
                <a:gd name="T97" fmla="*/ 931 h 1563"/>
                <a:gd name="T98" fmla="*/ 97 w 1564"/>
                <a:gd name="T99" fmla="*/ 847 h 1563"/>
                <a:gd name="T100" fmla="*/ 810 w 1564"/>
                <a:gd name="T101" fmla="*/ 130 h 1563"/>
                <a:gd name="T102" fmla="*/ 888 w 1564"/>
                <a:gd name="T103" fmla="*/ 68 h 1563"/>
                <a:gd name="T104" fmla="*/ 976 w 1564"/>
                <a:gd name="T105" fmla="*/ 26 h 1563"/>
                <a:gd name="T106" fmla="*/ 1071 w 1564"/>
                <a:gd name="T107" fmla="*/ 4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4" h="1563">
                  <a:moveTo>
                    <a:pt x="1122" y="172"/>
                  </a:moveTo>
                  <a:lnTo>
                    <a:pt x="1087" y="174"/>
                  </a:lnTo>
                  <a:lnTo>
                    <a:pt x="1052" y="180"/>
                  </a:lnTo>
                  <a:lnTo>
                    <a:pt x="1019" y="191"/>
                  </a:lnTo>
                  <a:lnTo>
                    <a:pt x="987" y="208"/>
                  </a:lnTo>
                  <a:lnTo>
                    <a:pt x="957" y="228"/>
                  </a:lnTo>
                  <a:lnTo>
                    <a:pt x="931" y="251"/>
                  </a:lnTo>
                  <a:lnTo>
                    <a:pt x="250" y="931"/>
                  </a:lnTo>
                  <a:lnTo>
                    <a:pt x="226" y="957"/>
                  </a:lnTo>
                  <a:lnTo>
                    <a:pt x="208" y="987"/>
                  </a:lnTo>
                  <a:lnTo>
                    <a:pt x="191" y="1018"/>
                  </a:lnTo>
                  <a:lnTo>
                    <a:pt x="180" y="1051"/>
                  </a:lnTo>
                  <a:lnTo>
                    <a:pt x="174" y="1086"/>
                  </a:lnTo>
                  <a:lnTo>
                    <a:pt x="171" y="1122"/>
                  </a:lnTo>
                  <a:lnTo>
                    <a:pt x="174" y="1158"/>
                  </a:lnTo>
                  <a:lnTo>
                    <a:pt x="180" y="1192"/>
                  </a:lnTo>
                  <a:lnTo>
                    <a:pt x="191" y="1226"/>
                  </a:lnTo>
                  <a:lnTo>
                    <a:pt x="208" y="1257"/>
                  </a:lnTo>
                  <a:lnTo>
                    <a:pt x="226" y="1286"/>
                  </a:lnTo>
                  <a:lnTo>
                    <a:pt x="250" y="1314"/>
                  </a:lnTo>
                  <a:lnTo>
                    <a:pt x="278" y="1337"/>
                  </a:lnTo>
                  <a:lnTo>
                    <a:pt x="307" y="1357"/>
                  </a:lnTo>
                  <a:lnTo>
                    <a:pt x="338" y="1372"/>
                  </a:lnTo>
                  <a:lnTo>
                    <a:pt x="371" y="1384"/>
                  </a:lnTo>
                  <a:lnTo>
                    <a:pt x="407" y="1391"/>
                  </a:lnTo>
                  <a:lnTo>
                    <a:pt x="442" y="1393"/>
                  </a:lnTo>
                  <a:lnTo>
                    <a:pt x="478" y="1391"/>
                  </a:lnTo>
                  <a:lnTo>
                    <a:pt x="513" y="1384"/>
                  </a:lnTo>
                  <a:lnTo>
                    <a:pt x="546" y="1372"/>
                  </a:lnTo>
                  <a:lnTo>
                    <a:pt x="578" y="1357"/>
                  </a:lnTo>
                  <a:lnTo>
                    <a:pt x="607" y="1337"/>
                  </a:lnTo>
                  <a:lnTo>
                    <a:pt x="634" y="1314"/>
                  </a:lnTo>
                  <a:lnTo>
                    <a:pt x="1314" y="634"/>
                  </a:lnTo>
                  <a:lnTo>
                    <a:pt x="1340" y="603"/>
                  </a:lnTo>
                  <a:lnTo>
                    <a:pt x="1362" y="570"/>
                  </a:lnTo>
                  <a:lnTo>
                    <a:pt x="1377" y="535"/>
                  </a:lnTo>
                  <a:lnTo>
                    <a:pt x="1387" y="499"/>
                  </a:lnTo>
                  <a:lnTo>
                    <a:pt x="1392" y="462"/>
                  </a:lnTo>
                  <a:lnTo>
                    <a:pt x="1392" y="423"/>
                  </a:lnTo>
                  <a:lnTo>
                    <a:pt x="1387" y="386"/>
                  </a:lnTo>
                  <a:lnTo>
                    <a:pt x="1377" y="350"/>
                  </a:lnTo>
                  <a:lnTo>
                    <a:pt x="1361" y="314"/>
                  </a:lnTo>
                  <a:lnTo>
                    <a:pt x="1340" y="281"/>
                  </a:lnTo>
                  <a:lnTo>
                    <a:pt x="1313" y="251"/>
                  </a:lnTo>
                  <a:lnTo>
                    <a:pt x="1287" y="228"/>
                  </a:lnTo>
                  <a:lnTo>
                    <a:pt x="1257" y="208"/>
                  </a:lnTo>
                  <a:lnTo>
                    <a:pt x="1226" y="191"/>
                  </a:lnTo>
                  <a:lnTo>
                    <a:pt x="1192" y="180"/>
                  </a:lnTo>
                  <a:lnTo>
                    <a:pt x="1158" y="174"/>
                  </a:lnTo>
                  <a:lnTo>
                    <a:pt x="1122" y="172"/>
                  </a:lnTo>
                  <a:close/>
                  <a:moveTo>
                    <a:pt x="1122" y="0"/>
                  </a:moveTo>
                  <a:lnTo>
                    <a:pt x="1173" y="4"/>
                  </a:lnTo>
                  <a:lnTo>
                    <a:pt x="1221" y="12"/>
                  </a:lnTo>
                  <a:lnTo>
                    <a:pt x="1268" y="26"/>
                  </a:lnTo>
                  <a:lnTo>
                    <a:pt x="1313" y="44"/>
                  </a:lnTo>
                  <a:lnTo>
                    <a:pt x="1357" y="68"/>
                  </a:lnTo>
                  <a:lnTo>
                    <a:pt x="1397" y="97"/>
                  </a:lnTo>
                  <a:lnTo>
                    <a:pt x="1434" y="130"/>
                  </a:lnTo>
                  <a:lnTo>
                    <a:pt x="1469" y="168"/>
                  </a:lnTo>
                  <a:lnTo>
                    <a:pt x="1498" y="210"/>
                  </a:lnTo>
                  <a:lnTo>
                    <a:pt x="1522" y="254"/>
                  </a:lnTo>
                  <a:lnTo>
                    <a:pt x="1540" y="299"/>
                  </a:lnTo>
                  <a:lnTo>
                    <a:pt x="1553" y="346"/>
                  </a:lnTo>
                  <a:lnTo>
                    <a:pt x="1561" y="395"/>
                  </a:lnTo>
                  <a:lnTo>
                    <a:pt x="1564" y="443"/>
                  </a:lnTo>
                  <a:lnTo>
                    <a:pt x="1561" y="491"/>
                  </a:lnTo>
                  <a:lnTo>
                    <a:pt x="1553" y="538"/>
                  </a:lnTo>
                  <a:lnTo>
                    <a:pt x="1540" y="586"/>
                  </a:lnTo>
                  <a:lnTo>
                    <a:pt x="1522" y="631"/>
                  </a:lnTo>
                  <a:lnTo>
                    <a:pt x="1498" y="675"/>
                  </a:lnTo>
                  <a:lnTo>
                    <a:pt x="1469" y="716"/>
                  </a:lnTo>
                  <a:lnTo>
                    <a:pt x="1434" y="755"/>
                  </a:lnTo>
                  <a:lnTo>
                    <a:pt x="755" y="1435"/>
                  </a:lnTo>
                  <a:lnTo>
                    <a:pt x="718" y="1468"/>
                  </a:lnTo>
                  <a:lnTo>
                    <a:pt x="677" y="1496"/>
                  </a:lnTo>
                  <a:lnTo>
                    <a:pt x="634" y="1520"/>
                  </a:lnTo>
                  <a:lnTo>
                    <a:pt x="589" y="1539"/>
                  </a:lnTo>
                  <a:lnTo>
                    <a:pt x="541" y="1552"/>
                  </a:lnTo>
                  <a:lnTo>
                    <a:pt x="492" y="1561"/>
                  </a:lnTo>
                  <a:lnTo>
                    <a:pt x="442" y="1563"/>
                  </a:lnTo>
                  <a:lnTo>
                    <a:pt x="392" y="1561"/>
                  </a:lnTo>
                  <a:lnTo>
                    <a:pt x="343" y="1552"/>
                  </a:lnTo>
                  <a:lnTo>
                    <a:pt x="296" y="1539"/>
                  </a:lnTo>
                  <a:lnTo>
                    <a:pt x="250" y="1520"/>
                  </a:lnTo>
                  <a:lnTo>
                    <a:pt x="208" y="1496"/>
                  </a:lnTo>
                  <a:lnTo>
                    <a:pt x="167" y="1468"/>
                  </a:lnTo>
                  <a:lnTo>
                    <a:pt x="130" y="1435"/>
                  </a:lnTo>
                  <a:lnTo>
                    <a:pt x="97" y="1396"/>
                  </a:lnTo>
                  <a:lnTo>
                    <a:pt x="68" y="1357"/>
                  </a:lnTo>
                  <a:lnTo>
                    <a:pt x="44" y="1313"/>
                  </a:lnTo>
                  <a:lnTo>
                    <a:pt x="25" y="1268"/>
                  </a:lnTo>
                  <a:lnTo>
                    <a:pt x="11" y="1220"/>
                  </a:lnTo>
                  <a:lnTo>
                    <a:pt x="3" y="1172"/>
                  </a:lnTo>
                  <a:lnTo>
                    <a:pt x="0" y="1122"/>
                  </a:lnTo>
                  <a:lnTo>
                    <a:pt x="3" y="1072"/>
                  </a:lnTo>
                  <a:lnTo>
                    <a:pt x="11" y="1023"/>
                  </a:lnTo>
                  <a:lnTo>
                    <a:pt x="25" y="976"/>
                  </a:lnTo>
                  <a:lnTo>
                    <a:pt x="44" y="931"/>
                  </a:lnTo>
                  <a:lnTo>
                    <a:pt x="68" y="888"/>
                  </a:lnTo>
                  <a:lnTo>
                    <a:pt x="97" y="847"/>
                  </a:lnTo>
                  <a:lnTo>
                    <a:pt x="130" y="810"/>
                  </a:lnTo>
                  <a:lnTo>
                    <a:pt x="810" y="130"/>
                  </a:lnTo>
                  <a:lnTo>
                    <a:pt x="847" y="97"/>
                  </a:lnTo>
                  <a:lnTo>
                    <a:pt x="888" y="68"/>
                  </a:lnTo>
                  <a:lnTo>
                    <a:pt x="931" y="44"/>
                  </a:lnTo>
                  <a:lnTo>
                    <a:pt x="976" y="26"/>
                  </a:lnTo>
                  <a:lnTo>
                    <a:pt x="1023" y="12"/>
                  </a:lnTo>
                  <a:lnTo>
                    <a:pt x="1071" y="4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defTabSz="882528"/>
              <a:endParaRPr lang="es-SV" sz="700">
                <a:solidFill>
                  <a:srgbClr val="000000"/>
                </a:solidFill>
              </a:endParaRPr>
            </a:p>
          </p:txBody>
        </p:sp>
        <p:sp>
          <p:nvSpPr>
            <p:cNvPr id="54" name="Freeform 9"/>
            <p:cNvSpPr>
              <a:spLocks noEditPoints="1"/>
            </p:cNvSpPr>
            <p:nvPr/>
          </p:nvSpPr>
          <p:spPr bwMode="auto">
            <a:xfrm>
              <a:off x="1525" y="7614"/>
              <a:ext cx="187" cy="187"/>
            </a:xfrm>
            <a:custGeom>
              <a:avLst/>
              <a:gdLst>
                <a:gd name="T0" fmla="*/ 636 w 1498"/>
                <a:gd name="T1" fmla="*/ 182 h 1500"/>
                <a:gd name="T2" fmla="*/ 476 w 1498"/>
                <a:gd name="T3" fmla="*/ 239 h 1500"/>
                <a:gd name="T4" fmla="*/ 339 w 1498"/>
                <a:gd name="T5" fmla="*/ 340 h 1500"/>
                <a:gd name="T6" fmla="*/ 236 w 1498"/>
                <a:gd name="T7" fmla="*/ 481 h 1500"/>
                <a:gd name="T8" fmla="*/ 181 w 1498"/>
                <a:gd name="T9" fmla="*/ 639 h 1500"/>
                <a:gd name="T10" fmla="*/ 173 w 1498"/>
                <a:gd name="T11" fmla="*/ 806 h 1500"/>
                <a:gd name="T12" fmla="*/ 213 w 1498"/>
                <a:gd name="T13" fmla="*/ 968 h 1500"/>
                <a:gd name="T14" fmla="*/ 299 w 1498"/>
                <a:gd name="T15" fmla="*/ 1116 h 1500"/>
                <a:gd name="T16" fmla="*/ 428 w 1498"/>
                <a:gd name="T17" fmla="*/ 1232 h 1500"/>
                <a:gd name="T18" fmla="*/ 581 w 1498"/>
                <a:gd name="T19" fmla="*/ 1305 h 1500"/>
                <a:gd name="T20" fmla="*/ 749 w 1498"/>
                <a:gd name="T21" fmla="*/ 1330 h 1500"/>
                <a:gd name="T22" fmla="*/ 918 w 1498"/>
                <a:gd name="T23" fmla="*/ 1305 h 1500"/>
                <a:gd name="T24" fmla="*/ 1071 w 1498"/>
                <a:gd name="T25" fmla="*/ 1232 h 1500"/>
                <a:gd name="T26" fmla="*/ 1200 w 1498"/>
                <a:gd name="T27" fmla="*/ 1116 h 1500"/>
                <a:gd name="T28" fmla="*/ 1286 w 1498"/>
                <a:gd name="T29" fmla="*/ 968 h 1500"/>
                <a:gd name="T30" fmla="*/ 1326 w 1498"/>
                <a:gd name="T31" fmla="*/ 806 h 1500"/>
                <a:gd name="T32" fmla="*/ 1318 w 1498"/>
                <a:gd name="T33" fmla="*/ 639 h 1500"/>
                <a:gd name="T34" fmla="*/ 1262 w 1498"/>
                <a:gd name="T35" fmla="*/ 481 h 1500"/>
                <a:gd name="T36" fmla="*/ 1159 w 1498"/>
                <a:gd name="T37" fmla="*/ 340 h 1500"/>
                <a:gd name="T38" fmla="*/ 1023 w 1498"/>
                <a:gd name="T39" fmla="*/ 239 h 1500"/>
                <a:gd name="T40" fmla="*/ 863 w 1498"/>
                <a:gd name="T41" fmla="*/ 182 h 1500"/>
                <a:gd name="T42" fmla="*/ 749 w 1498"/>
                <a:gd name="T43" fmla="*/ 0 h 1500"/>
                <a:gd name="T44" fmla="*/ 945 w 1498"/>
                <a:gd name="T45" fmla="*/ 26 h 1500"/>
                <a:gd name="T46" fmla="*/ 1124 w 1498"/>
                <a:gd name="T47" fmla="*/ 100 h 1500"/>
                <a:gd name="T48" fmla="*/ 1280 w 1498"/>
                <a:gd name="T49" fmla="*/ 221 h 1500"/>
                <a:gd name="T50" fmla="*/ 1396 w 1498"/>
                <a:gd name="T51" fmla="*/ 371 h 1500"/>
                <a:gd name="T52" fmla="*/ 1470 w 1498"/>
                <a:gd name="T53" fmla="*/ 540 h 1500"/>
                <a:gd name="T54" fmla="*/ 1498 w 1498"/>
                <a:gd name="T55" fmla="*/ 720 h 1500"/>
                <a:gd name="T56" fmla="*/ 1484 w 1498"/>
                <a:gd name="T57" fmla="*/ 900 h 1500"/>
                <a:gd name="T58" fmla="*/ 1426 w 1498"/>
                <a:gd name="T59" fmla="*/ 1075 h 1500"/>
                <a:gd name="T60" fmla="*/ 1324 w 1498"/>
                <a:gd name="T61" fmla="*/ 1233 h 1500"/>
                <a:gd name="T62" fmla="*/ 1179 w 1498"/>
                <a:gd name="T63" fmla="*/ 1365 h 1500"/>
                <a:gd name="T64" fmla="*/ 1006 w 1498"/>
                <a:gd name="T65" fmla="*/ 1455 h 1500"/>
                <a:gd name="T66" fmla="*/ 816 w 1498"/>
                <a:gd name="T67" fmla="*/ 1497 h 1500"/>
                <a:gd name="T68" fmla="*/ 618 w 1498"/>
                <a:gd name="T69" fmla="*/ 1489 h 1500"/>
                <a:gd name="T70" fmla="*/ 432 w 1498"/>
                <a:gd name="T71" fmla="*/ 1430 h 1500"/>
                <a:gd name="T72" fmla="*/ 268 w 1498"/>
                <a:gd name="T73" fmla="*/ 1325 h 1500"/>
                <a:gd name="T74" fmla="*/ 136 w 1498"/>
                <a:gd name="T75" fmla="*/ 1183 h 1500"/>
                <a:gd name="T76" fmla="*/ 49 w 1498"/>
                <a:gd name="T77" fmla="*/ 1018 h 1500"/>
                <a:gd name="T78" fmla="*/ 5 w 1498"/>
                <a:gd name="T79" fmla="*/ 841 h 1500"/>
                <a:gd name="T80" fmla="*/ 5 w 1498"/>
                <a:gd name="T81" fmla="*/ 660 h 1500"/>
                <a:gd name="T82" fmla="*/ 49 w 1498"/>
                <a:gd name="T83" fmla="*/ 482 h 1500"/>
                <a:gd name="T84" fmla="*/ 136 w 1498"/>
                <a:gd name="T85" fmla="*/ 318 h 1500"/>
                <a:gd name="T86" fmla="*/ 268 w 1498"/>
                <a:gd name="T87" fmla="*/ 176 h 1500"/>
                <a:gd name="T88" fmla="*/ 432 w 1498"/>
                <a:gd name="T89" fmla="*/ 70 h 1500"/>
                <a:gd name="T90" fmla="*/ 618 w 1498"/>
                <a:gd name="T91" fmla="*/ 12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8" h="1500">
                  <a:moveTo>
                    <a:pt x="749" y="171"/>
                  </a:moveTo>
                  <a:lnTo>
                    <a:pt x="692" y="173"/>
                  </a:lnTo>
                  <a:lnTo>
                    <a:pt x="636" y="182"/>
                  </a:lnTo>
                  <a:lnTo>
                    <a:pt x="581" y="195"/>
                  </a:lnTo>
                  <a:lnTo>
                    <a:pt x="527" y="215"/>
                  </a:lnTo>
                  <a:lnTo>
                    <a:pt x="476" y="239"/>
                  </a:lnTo>
                  <a:lnTo>
                    <a:pt x="428" y="268"/>
                  </a:lnTo>
                  <a:lnTo>
                    <a:pt x="382" y="302"/>
                  </a:lnTo>
                  <a:lnTo>
                    <a:pt x="339" y="340"/>
                  </a:lnTo>
                  <a:lnTo>
                    <a:pt x="299" y="384"/>
                  </a:lnTo>
                  <a:lnTo>
                    <a:pt x="265" y="431"/>
                  </a:lnTo>
                  <a:lnTo>
                    <a:pt x="236" y="481"/>
                  </a:lnTo>
                  <a:lnTo>
                    <a:pt x="213" y="532"/>
                  </a:lnTo>
                  <a:lnTo>
                    <a:pt x="194" y="585"/>
                  </a:lnTo>
                  <a:lnTo>
                    <a:pt x="181" y="639"/>
                  </a:lnTo>
                  <a:lnTo>
                    <a:pt x="173" y="695"/>
                  </a:lnTo>
                  <a:lnTo>
                    <a:pt x="170" y="750"/>
                  </a:lnTo>
                  <a:lnTo>
                    <a:pt x="173" y="806"/>
                  </a:lnTo>
                  <a:lnTo>
                    <a:pt x="181" y="861"/>
                  </a:lnTo>
                  <a:lnTo>
                    <a:pt x="194" y="915"/>
                  </a:lnTo>
                  <a:lnTo>
                    <a:pt x="213" y="968"/>
                  </a:lnTo>
                  <a:lnTo>
                    <a:pt x="236" y="1020"/>
                  </a:lnTo>
                  <a:lnTo>
                    <a:pt x="265" y="1068"/>
                  </a:lnTo>
                  <a:lnTo>
                    <a:pt x="299" y="1116"/>
                  </a:lnTo>
                  <a:lnTo>
                    <a:pt x="339" y="1160"/>
                  </a:lnTo>
                  <a:lnTo>
                    <a:pt x="382" y="1198"/>
                  </a:lnTo>
                  <a:lnTo>
                    <a:pt x="428" y="1232"/>
                  </a:lnTo>
                  <a:lnTo>
                    <a:pt x="476" y="1262"/>
                  </a:lnTo>
                  <a:lnTo>
                    <a:pt x="527" y="1286"/>
                  </a:lnTo>
                  <a:lnTo>
                    <a:pt x="581" y="1305"/>
                  </a:lnTo>
                  <a:lnTo>
                    <a:pt x="636" y="1319"/>
                  </a:lnTo>
                  <a:lnTo>
                    <a:pt x="692" y="1326"/>
                  </a:lnTo>
                  <a:lnTo>
                    <a:pt x="749" y="1330"/>
                  </a:lnTo>
                  <a:lnTo>
                    <a:pt x="807" y="1326"/>
                  </a:lnTo>
                  <a:lnTo>
                    <a:pt x="863" y="1319"/>
                  </a:lnTo>
                  <a:lnTo>
                    <a:pt x="918" y="1305"/>
                  </a:lnTo>
                  <a:lnTo>
                    <a:pt x="971" y="1286"/>
                  </a:lnTo>
                  <a:lnTo>
                    <a:pt x="1023" y="1262"/>
                  </a:lnTo>
                  <a:lnTo>
                    <a:pt x="1071" y="1232"/>
                  </a:lnTo>
                  <a:lnTo>
                    <a:pt x="1117" y="1198"/>
                  </a:lnTo>
                  <a:lnTo>
                    <a:pt x="1159" y="1160"/>
                  </a:lnTo>
                  <a:lnTo>
                    <a:pt x="1200" y="1116"/>
                  </a:lnTo>
                  <a:lnTo>
                    <a:pt x="1234" y="1068"/>
                  </a:lnTo>
                  <a:lnTo>
                    <a:pt x="1262" y="1020"/>
                  </a:lnTo>
                  <a:lnTo>
                    <a:pt x="1286" y="968"/>
                  </a:lnTo>
                  <a:lnTo>
                    <a:pt x="1305" y="915"/>
                  </a:lnTo>
                  <a:lnTo>
                    <a:pt x="1318" y="861"/>
                  </a:lnTo>
                  <a:lnTo>
                    <a:pt x="1326" y="806"/>
                  </a:lnTo>
                  <a:lnTo>
                    <a:pt x="1329" y="750"/>
                  </a:lnTo>
                  <a:lnTo>
                    <a:pt x="1326" y="695"/>
                  </a:lnTo>
                  <a:lnTo>
                    <a:pt x="1318" y="639"/>
                  </a:lnTo>
                  <a:lnTo>
                    <a:pt x="1305" y="585"/>
                  </a:lnTo>
                  <a:lnTo>
                    <a:pt x="1286" y="532"/>
                  </a:lnTo>
                  <a:lnTo>
                    <a:pt x="1262" y="481"/>
                  </a:lnTo>
                  <a:lnTo>
                    <a:pt x="1234" y="431"/>
                  </a:lnTo>
                  <a:lnTo>
                    <a:pt x="1200" y="384"/>
                  </a:lnTo>
                  <a:lnTo>
                    <a:pt x="1159" y="340"/>
                  </a:lnTo>
                  <a:lnTo>
                    <a:pt x="1117" y="302"/>
                  </a:lnTo>
                  <a:lnTo>
                    <a:pt x="1071" y="268"/>
                  </a:lnTo>
                  <a:lnTo>
                    <a:pt x="1023" y="239"/>
                  </a:lnTo>
                  <a:lnTo>
                    <a:pt x="971" y="215"/>
                  </a:lnTo>
                  <a:lnTo>
                    <a:pt x="918" y="195"/>
                  </a:lnTo>
                  <a:lnTo>
                    <a:pt x="863" y="182"/>
                  </a:lnTo>
                  <a:lnTo>
                    <a:pt x="807" y="173"/>
                  </a:lnTo>
                  <a:lnTo>
                    <a:pt x="749" y="171"/>
                  </a:lnTo>
                  <a:close/>
                  <a:moveTo>
                    <a:pt x="749" y="0"/>
                  </a:moveTo>
                  <a:lnTo>
                    <a:pt x="816" y="3"/>
                  </a:lnTo>
                  <a:lnTo>
                    <a:pt x="881" y="12"/>
                  </a:lnTo>
                  <a:lnTo>
                    <a:pt x="945" y="26"/>
                  </a:lnTo>
                  <a:lnTo>
                    <a:pt x="1006" y="45"/>
                  </a:lnTo>
                  <a:lnTo>
                    <a:pt x="1067" y="70"/>
                  </a:lnTo>
                  <a:lnTo>
                    <a:pt x="1124" y="100"/>
                  </a:lnTo>
                  <a:lnTo>
                    <a:pt x="1179" y="135"/>
                  </a:lnTo>
                  <a:lnTo>
                    <a:pt x="1231" y="176"/>
                  </a:lnTo>
                  <a:lnTo>
                    <a:pt x="1280" y="221"/>
                  </a:lnTo>
                  <a:lnTo>
                    <a:pt x="1324" y="268"/>
                  </a:lnTo>
                  <a:lnTo>
                    <a:pt x="1362" y="318"/>
                  </a:lnTo>
                  <a:lnTo>
                    <a:pt x="1396" y="371"/>
                  </a:lnTo>
                  <a:lnTo>
                    <a:pt x="1426" y="426"/>
                  </a:lnTo>
                  <a:lnTo>
                    <a:pt x="1450" y="482"/>
                  </a:lnTo>
                  <a:lnTo>
                    <a:pt x="1470" y="540"/>
                  </a:lnTo>
                  <a:lnTo>
                    <a:pt x="1484" y="599"/>
                  </a:lnTo>
                  <a:lnTo>
                    <a:pt x="1494" y="660"/>
                  </a:lnTo>
                  <a:lnTo>
                    <a:pt x="1498" y="720"/>
                  </a:lnTo>
                  <a:lnTo>
                    <a:pt x="1498" y="781"/>
                  </a:lnTo>
                  <a:lnTo>
                    <a:pt x="1494" y="841"/>
                  </a:lnTo>
                  <a:lnTo>
                    <a:pt x="1484" y="900"/>
                  </a:lnTo>
                  <a:lnTo>
                    <a:pt x="1470" y="960"/>
                  </a:lnTo>
                  <a:lnTo>
                    <a:pt x="1450" y="1018"/>
                  </a:lnTo>
                  <a:lnTo>
                    <a:pt x="1426" y="1075"/>
                  </a:lnTo>
                  <a:lnTo>
                    <a:pt x="1396" y="1130"/>
                  </a:lnTo>
                  <a:lnTo>
                    <a:pt x="1362" y="1183"/>
                  </a:lnTo>
                  <a:lnTo>
                    <a:pt x="1324" y="1233"/>
                  </a:lnTo>
                  <a:lnTo>
                    <a:pt x="1280" y="1280"/>
                  </a:lnTo>
                  <a:lnTo>
                    <a:pt x="1231" y="1325"/>
                  </a:lnTo>
                  <a:lnTo>
                    <a:pt x="1179" y="1365"/>
                  </a:lnTo>
                  <a:lnTo>
                    <a:pt x="1124" y="1400"/>
                  </a:lnTo>
                  <a:lnTo>
                    <a:pt x="1067" y="1430"/>
                  </a:lnTo>
                  <a:lnTo>
                    <a:pt x="1006" y="1455"/>
                  </a:lnTo>
                  <a:lnTo>
                    <a:pt x="945" y="1475"/>
                  </a:lnTo>
                  <a:lnTo>
                    <a:pt x="881" y="1489"/>
                  </a:lnTo>
                  <a:lnTo>
                    <a:pt x="816" y="1497"/>
                  </a:lnTo>
                  <a:lnTo>
                    <a:pt x="749" y="1500"/>
                  </a:lnTo>
                  <a:lnTo>
                    <a:pt x="683" y="1497"/>
                  </a:lnTo>
                  <a:lnTo>
                    <a:pt x="618" y="1489"/>
                  </a:lnTo>
                  <a:lnTo>
                    <a:pt x="554" y="1475"/>
                  </a:lnTo>
                  <a:lnTo>
                    <a:pt x="492" y="1455"/>
                  </a:lnTo>
                  <a:lnTo>
                    <a:pt x="432" y="1430"/>
                  </a:lnTo>
                  <a:lnTo>
                    <a:pt x="375" y="1400"/>
                  </a:lnTo>
                  <a:lnTo>
                    <a:pt x="320" y="1365"/>
                  </a:lnTo>
                  <a:lnTo>
                    <a:pt x="268" y="1325"/>
                  </a:lnTo>
                  <a:lnTo>
                    <a:pt x="219" y="1280"/>
                  </a:lnTo>
                  <a:lnTo>
                    <a:pt x="175" y="1233"/>
                  </a:lnTo>
                  <a:lnTo>
                    <a:pt x="136" y="1183"/>
                  </a:lnTo>
                  <a:lnTo>
                    <a:pt x="102" y="1130"/>
                  </a:lnTo>
                  <a:lnTo>
                    <a:pt x="73" y="1075"/>
                  </a:lnTo>
                  <a:lnTo>
                    <a:pt x="49" y="1018"/>
                  </a:lnTo>
                  <a:lnTo>
                    <a:pt x="29" y="960"/>
                  </a:lnTo>
                  <a:lnTo>
                    <a:pt x="15" y="900"/>
                  </a:lnTo>
                  <a:lnTo>
                    <a:pt x="5" y="841"/>
                  </a:lnTo>
                  <a:lnTo>
                    <a:pt x="0" y="781"/>
                  </a:lnTo>
                  <a:lnTo>
                    <a:pt x="0" y="720"/>
                  </a:lnTo>
                  <a:lnTo>
                    <a:pt x="5" y="660"/>
                  </a:lnTo>
                  <a:lnTo>
                    <a:pt x="15" y="599"/>
                  </a:lnTo>
                  <a:lnTo>
                    <a:pt x="29" y="540"/>
                  </a:lnTo>
                  <a:lnTo>
                    <a:pt x="49" y="482"/>
                  </a:lnTo>
                  <a:lnTo>
                    <a:pt x="73" y="426"/>
                  </a:lnTo>
                  <a:lnTo>
                    <a:pt x="102" y="371"/>
                  </a:lnTo>
                  <a:lnTo>
                    <a:pt x="136" y="318"/>
                  </a:lnTo>
                  <a:lnTo>
                    <a:pt x="175" y="268"/>
                  </a:lnTo>
                  <a:lnTo>
                    <a:pt x="219" y="221"/>
                  </a:lnTo>
                  <a:lnTo>
                    <a:pt x="268" y="176"/>
                  </a:lnTo>
                  <a:lnTo>
                    <a:pt x="320" y="135"/>
                  </a:lnTo>
                  <a:lnTo>
                    <a:pt x="375" y="100"/>
                  </a:lnTo>
                  <a:lnTo>
                    <a:pt x="432" y="70"/>
                  </a:lnTo>
                  <a:lnTo>
                    <a:pt x="492" y="45"/>
                  </a:lnTo>
                  <a:lnTo>
                    <a:pt x="554" y="26"/>
                  </a:lnTo>
                  <a:lnTo>
                    <a:pt x="618" y="12"/>
                  </a:lnTo>
                  <a:lnTo>
                    <a:pt x="683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defTabSz="882528"/>
              <a:endParaRPr lang="es-SV" sz="70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82 Grupo"/>
          <p:cNvGrpSpPr>
            <a:grpSpLocks noChangeAspect="1"/>
          </p:cNvGrpSpPr>
          <p:nvPr/>
        </p:nvGrpSpPr>
        <p:grpSpPr>
          <a:xfrm>
            <a:off x="7407473" y="5757632"/>
            <a:ext cx="526266" cy="521022"/>
            <a:chOff x="18853929" y="3019796"/>
            <a:chExt cx="860707" cy="852174"/>
          </a:xfrm>
          <a:solidFill>
            <a:schemeClr val="tx2"/>
          </a:solidFill>
        </p:grpSpPr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18853929" y="3019796"/>
              <a:ext cx="860707" cy="852174"/>
            </a:xfrm>
            <a:custGeom>
              <a:avLst/>
              <a:gdLst>
                <a:gd name="T0" fmla="*/ 1358 w 3226"/>
                <a:gd name="T1" fmla="*/ 609 h 3195"/>
                <a:gd name="T2" fmla="*/ 1146 w 3226"/>
                <a:gd name="T3" fmla="*/ 711 h 3195"/>
                <a:gd name="T4" fmla="*/ 974 w 3226"/>
                <a:gd name="T5" fmla="*/ 686 h 3195"/>
                <a:gd name="T6" fmla="*/ 725 w 3226"/>
                <a:gd name="T7" fmla="*/ 1048 h 3195"/>
                <a:gd name="T8" fmla="*/ 662 w 3226"/>
                <a:gd name="T9" fmla="*/ 1270 h 3195"/>
                <a:gd name="T10" fmla="*/ 540 w 3226"/>
                <a:gd name="T11" fmla="*/ 1393 h 3195"/>
                <a:gd name="T12" fmla="*/ 567 w 3226"/>
                <a:gd name="T13" fmla="*/ 1815 h 3195"/>
                <a:gd name="T14" fmla="*/ 683 w 3226"/>
                <a:gd name="T15" fmla="*/ 1979 h 3195"/>
                <a:gd name="T16" fmla="*/ 719 w 3226"/>
                <a:gd name="T17" fmla="*/ 2176 h 3195"/>
                <a:gd name="T18" fmla="*/ 1001 w 3226"/>
                <a:gd name="T19" fmla="*/ 2494 h 3195"/>
                <a:gd name="T20" fmla="*/ 1174 w 3226"/>
                <a:gd name="T21" fmla="*/ 2495 h 3195"/>
                <a:gd name="T22" fmla="*/ 1378 w 3226"/>
                <a:gd name="T23" fmla="*/ 2609 h 3195"/>
                <a:gd name="T24" fmla="*/ 1813 w 3226"/>
                <a:gd name="T25" fmla="*/ 2690 h 3195"/>
                <a:gd name="T26" fmla="*/ 1916 w 3226"/>
                <a:gd name="T27" fmla="*/ 2552 h 3195"/>
                <a:gd name="T28" fmla="*/ 2140 w 3226"/>
                <a:gd name="T29" fmla="*/ 2475 h 3195"/>
                <a:gd name="T30" fmla="*/ 2708 w 3226"/>
                <a:gd name="T31" fmla="*/ 2490 h 3195"/>
                <a:gd name="T32" fmla="*/ 2502 w 3226"/>
                <a:gd name="T33" fmla="*/ 2089 h 3195"/>
                <a:gd name="T34" fmla="*/ 2592 w 3226"/>
                <a:gd name="T35" fmla="*/ 1872 h 3195"/>
                <a:gd name="T36" fmla="*/ 3024 w 3226"/>
                <a:gd name="T37" fmla="*/ 1733 h 3195"/>
                <a:gd name="T38" fmla="*/ 2612 w 3226"/>
                <a:gd name="T39" fmla="*/ 1345 h 3195"/>
                <a:gd name="T40" fmla="*/ 2509 w 3226"/>
                <a:gd name="T41" fmla="*/ 1135 h 3195"/>
                <a:gd name="T42" fmla="*/ 2534 w 3226"/>
                <a:gd name="T43" fmla="*/ 965 h 3195"/>
                <a:gd name="T44" fmla="*/ 2170 w 3226"/>
                <a:gd name="T45" fmla="*/ 718 h 3195"/>
                <a:gd name="T46" fmla="*/ 1944 w 3226"/>
                <a:gd name="T47" fmla="*/ 656 h 3195"/>
                <a:gd name="T48" fmla="*/ 1820 w 3226"/>
                <a:gd name="T49" fmla="*/ 535 h 3195"/>
                <a:gd name="T50" fmla="*/ 1812 w 3226"/>
                <a:gd name="T51" fmla="*/ 9 h 3195"/>
                <a:gd name="T52" fmla="*/ 1940 w 3226"/>
                <a:gd name="T53" fmla="*/ 131 h 3195"/>
                <a:gd name="T54" fmla="*/ 2428 w 3226"/>
                <a:gd name="T55" fmla="*/ 332 h 3195"/>
                <a:gd name="T56" fmla="*/ 2605 w 3226"/>
                <a:gd name="T57" fmla="*/ 335 h 3195"/>
                <a:gd name="T58" fmla="*/ 2900 w 3226"/>
                <a:gd name="T59" fmla="*/ 641 h 3195"/>
                <a:gd name="T60" fmla="*/ 2876 w 3226"/>
                <a:gd name="T61" fmla="*/ 816 h 3195"/>
                <a:gd name="T62" fmla="*/ 3122 w 3226"/>
                <a:gd name="T63" fmla="*/ 1287 h 3195"/>
                <a:gd name="T64" fmla="*/ 3224 w 3226"/>
                <a:gd name="T65" fmla="*/ 1431 h 3195"/>
                <a:gd name="T66" fmla="*/ 3190 w 3226"/>
                <a:gd name="T67" fmla="*/ 1848 h 3195"/>
                <a:gd name="T68" fmla="*/ 2755 w 3226"/>
                <a:gd name="T69" fmla="*/ 1990 h 3195"/>
                <a:gd name="T70" fmla="*/ 2908 w 3226"/>
                <a:gd name="T71" fmla="*/ 2465 h 3195"/>
                <a:gd name="T72" fmla="*/ 2851 w 3226"/>
                <a:gd name="T73" fmla="*/ 2632 h 3195"/>
                <a:gd name="T74" fmla="*/ 2514 w 3226"/>
                <a:gd name="T75" fmla="*/ 2882 h 3195"/>
                <a:gd name="T76" fmla="*/ 2077 w 3226"/>
                <a:gd name="T77" fmla="*/ 2703 h 3195"/>
                <a:gd name="T78" fmla="*/ 1890 w 3226"/>
                <a:gd name="T79" fmla="*/ 3139 h 3195"/>
                <a:gd name="T80" fmla="*/ 1476 w 3226"/>
                <a:gd name="T81" fmla="*/ 3195 h 3195"/>
                <a:gd name="T82" fmla="*/ 1317 w 3226"/>
                <a:gd name="T83" fmla="*/ 3118 h 3195"/>
                <a:gd name="T84" fmla="*/ 1087 w 3226"/>
                <a:gd name="T85" fmla="*/ 2675 h 3195"/>
                <a:gd name="T86" fmla="*/ 682 w 3226"/>
                <a:gd name="T87" fmla="*/ 2880 h 3195"/>
                <a:gd name="T88" fmla="*/ 355 w 3226"/>
                <a:gd name="T89" fmla="*/ 2607 h 3195"/>
                <a:gd name="T90" fmla="*/ 324 w 3226"/>
                <a:gd name="T91" fmla="*/ 2436 h 3195"/>
                <a:gd name="T92" fmla="*/ 162 w 3226"/>
                <a:gd name="T93" fmla="*/ 1929 h 3195"/>
                <a:gd name="T94" fmla="*/ 22 w 3226"/>
                <a:gd name="T95" fmla="*/ 1822 h 3195"/>
                <a:gd name="T96" fmla="*/ 9 w 3226"/>
                <a:gd name="T97" fmla="*/ 1401 h 3195"/>
                <a:gd name="T98" fmla="*/ 132 w 3226"/>
                <a:gd name="T99" fmla="*/ 1275 h 3195"/>
                <a:gd name="T100" fmla="*/ 335 w 3226"/>
                <a:gd name="T101" fmla="*/ 788 h 3195"/>
                <a:gd name="T102" fmla="*/ 339 w 3226"/>
                <a:gd name="T103" fmla="*/ 614 h 3195"/>
                <a:gd name="T104" fmla="*/ 651 w 3226"/>
                <a:gd name="T105" fmla="*/ 323 h 3195"/>
                <a:gd name="T106" fmla="*/ 824 w 3226"/>
                <a:gd name="T107" fmla="*/ 346 h 3195"/>
                <a:gd name="T108" fmla="*/ 1300 w 3226"/>
                <a:gd name="T109" fmla="*/ 102 h 3195"/>
                <a:gd name="T110" fmla="*/ 1445 w 3226"/>
                <a:gd name="T111" fmla="*/ 2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26" h="3195">
                  <a:moveTo>
                    <a:pt x="1476" y="200"/>
                  </a:moveTo>
                  <a:lnTo>
                    <a:pt x="1414" y="506"/>
                  </a:lnTo>
                  <a:lnTo>
                    <a:pt x="1405" y="535"/>
                  </a:lnTo>
                  <a:lnTo>
                    <a:pt x="1394" y="562"/>
                  </a:lnTo>
                  <a:lnTo>
                    <a:pt x="1378" y="586"/>
                  </a:lnTo>
                  <a:lnTo>
                    <a:pt x="1358" y="609"/>
                  </a:lnTo>
                  <a:lnTo>
                    <a:pt x="1335" y="628"/>
                  </a:lnTo>
                  <a:lnTo>
                    <a:pt x="1311" y="643"/>
                  </a:lnTo>
                  <a:lnTo>
                    <a:pt x="1283" y="656"/>
                  </a:lnTo>
                  <a:lnTo>
                    <a:pt x="1227" y="676"/>
                  </a:lnTo>
                  <a:lnTo>
                    <a:pt x="1174" y="701"/>
                  </a:lnTo>
                  <a:lnTo>
                    <a:pt x="1146" y="711"/>
                  </a:lnTo>
                  <a:lnTo>
                    <a:pt x="1117" y="718"/>
                  </a:lnTo>
                  <a:lnTo>
                    <a:pt x="1087" y="720"/>
                  </a:lnTo>
                  <a:lnTo>
                    <a:pt x="1057" y="718"/>
                  </a:lnTo>
                  <a:lnTo>
                    <a:pt x="1028" y="711"/>
                  </a:lnTo>
                  <a:lnTo>
                    <a:pt x="1001" y="701"/>
                  </a:lnTo>
                  <a:lnTo>
                    <a:pt x="974" y="686"/>
                  </a:lnTo>
                  <a:lnTo>
                    <a:pt x="711" y="513"/>
                  </a:lnTo>
                  <a:lnTo>
                    <a:pt x="518" y="705"/>
                  </a:lnTo>
                  <a:lnTo>
                    <a:pt x="693" y="965"/>
                  </a:lnTo>
                  <a:lnTo>
                    <a:pt x="708" y="992"/>
                  </a:lnTo>
                  <a:lnTo>
                    <a:pt x="719" y="1019"/>
                  </a:lnTo>
                  <a:lnTo>
                    <a:pt x="725" y="1048"/>
                  </a:lnTo>
                  <a:lnTo>
                    <a:pt x="727" y="1077"/>
                  </a:lnTo>
                  <a:lnTo>
                    <a:pt x="725" y="1106"/>
                  </a:lnTo>
                  <a:lnTo>
                    <a:pt x="718" y="1135"/>
                  </a:lnTo>
                  <a:lnTo>
                    <a:pt x="706" y="1163"/>
                  </a:lnTo>
                  <a:lnTo>
                    <a:pt x="683" y="1216"/>
                  </a:lnTo>
                  <a:lnTo>
                    <a:pt x="662" y="1270"/>
                  </a:lnTo>
                  <a:lnTo>
                    <a:pt x="650" y="1298"/>
                  </a:lnTo>
                  <a:lnTo>
                    <a:pt x="634" y="1323"/>
                  </a:lnTo>
                  <a:lnTo>
                    <a:pt x="615" y="1345"/>
                  </a:lnTo>
                  <a:lnTo>
                    <a:pt x="592" y="1364"/>
                  </a:lnTo>
                  <a:lnTo>
                    <a:pt x="567" y="1381"/>
                  </a:lnTo>
                  <a:lnTo>
                    <a:pt x="540" y="1393"/>
                  </a:lnTo>
                  <a:lnTo>
                    <a:pt x="511" y="1401"/>
                  </a:lnTo>
                  <a:lnTo>
                    <a:pt x="202" y="1461"/>
                  </a:lnTo>
                  <a:lnTo>
                    <a:pt x="202" y="1733"/>
                  </a:lnTo>
                  <a:lnTo>
                    <a:pt x="511" y="1794"/>
                  </a:lnTo>
                  <a:lnTo>
                    <a:pt x="540" y="1802"/>
                  </a:lnTo>
                  <a:lnTo>
                    <a:pt x="567" y="1815"/>
                  </a:lnTo>
                  <a:lnTo>
                    <a:pt x="593" y="1831"/>
                  </a:lnTo>
                  <a:lnTo>
                    <a:pt x="615" y="1850"/>
                  </a:lnTo>
                  <a:lnTo>
                    <a:pt x="634" y="1872"/>
                  </a:lnTo>
                  <a:lnTo>
                    <a:pt x="650" y="1897"/>
                  </a:lnTo>
                  <a:lnTo>
                    <a:pt x="662" y="1925"/>
                  </a:lnTo>
                  <a:lnTo>
                    <a:pt x="683" y="1979"/>
                  </a:lnTo>
                  <a:lnTo>
                    <a:pt x="707" y="2032"/>
                  </a:lnTo>
                  <a:lnTo>
                    <a:pt x="718" y="2060"/>
                  </a:lnTo>
                  <a:lnTo>
                    <a:pt x="725" y="2089"/>
                  </a:lnTo>
                  <a:lnTo>
                    <a:pt x="727" y="2118"/>
                  </a:lnTo>
                  <a:lnTo>
                    <a:pt x="725" y="2148"/>
                  </a:lnTo>
                  <a:lnTo>
                    <a:pt x="719" y="2176"/>
                  </a:lnTo>
                  <a:lnTo>
                    <a:pt x="708" y="2204"/>
                  </a:lnTo>
                  <a:lnTo>
                    <a:pt x="693" y="2230"/>
                  </a:lnTo>
                  <a:lnTo>
                    <a:pt x="518" y="2490"/>
                  </a:lnTo>
                  <a:lnTo>
                    <a:pt x="713" y="2682"/>
                  </a:lnTo>
                  <a:lnTo>
                    <a:pt x="974" y="2509"/>
                  </a:lnTo>
                  <a:lnTo>
                    <a:pt x="1001" y="2494"/>
                  </a:lnTo>
                  <a:lnTo>
                    <a:pt x="1028" y="2484"/>
                  </a:lnTo>
                  <a:lnTo>
                    <a:pt x="1057" y="2478"/>
                  </a:lnTo>
                  <a:lnTo>
                    <a:pt x="1087" y="2475"/>
                  </a:lnTo>
                  <a:lnTo>
                    <a:pt x="1117" y="2478"/>
                  </a:lnTo>
                  <a:lnTo>
                    <a:pt x="1146" y="2485"/>
                  </a:lnTo>
                  <a:lnTo>
                    <a:pt x="1174" y="2495"/>
                  </a:lnTo>
                  <a:lnTo>
                    <a:pt x="1228" y="2519"/>
                  </a:lnTo>
                  <a:lnTo>
                    <a:pt x="1283" y="2540"/>
                  </a:lnTo>
                  <a:lnTo>
                    <a:pt x="1311" y="2552"/>
                  </a:lnTo>
                  <a:lnTo>
                    <a:pt x="1336" y="2567"/>
                  </a:lnTo>
                  <a:lnTo>
                    <a:pt x="1359" y="2587"/>
                  </a:lnTo>
                  <a:lnTo>
                    <a:pt x="1378" y="2609"/>
                  </a:lnTo>
                  <a:lnTo>
                    <a:pt x="1394" y="2634"/>
                  </a:lnTo>
                  <a:lnTo>
                    <a:pt x="1406" y="2660"/>
                  </a:lnTo>
                  <a:lnTo>
                    <a:pt x="1415" y="2690"/>
                  </a:lnTo>
                  <a:lnTo>
                    <a:pt x="1476" y="2995"/>
                  </a:lnTo>
                  <a:lnTo>
                    <a:pt x="1750" y="2995"/>
                  </a:lnTo>
                  <a:lnTo>
                    <a:pt x="1813" y="2690"/>
                  </a:lnTo>
                  <a:lnTo>
                    <a:pt x="1821" y="2660"/>
                  </a:lnTo>
                  <a:lnTo>
                    <a:pt x="1832" y="2634"/>
                  </a:lnTo>
                  <a:lnTo>
                    <a:pt x="1849" y="2609"/>
                  </a:lnTo>
                  <a:lnTo>
                    <a:pt x="1868" y="2587"/>
                  </a:lnTo>
                  <a:lnTo>
                    <a:pt x="1891" y="2567"/>
                  </a:lnTo>
                  <a:lnTo>
                    <a:pt x="1916" y="2552"/>
                  </a:lnTo>
                  <a:lnTo>
                    <a:pt x="1944" y="2540"/>
                  </a:lnTo>
                  <a:lnTo>
                    <a:pt x="1998" y="2519"/>
                  </a:lnTo>
                  <a:lnTo>
                    <a:pt x="2052" y="2495"/>
                  </a:lnTo>
                  <a:lnTo>
                    <a:pt x="2081" y="2485"/>
                  </a:lnTo>
                  <a:lnTo>
                    <a:pt x="2110" y="2478"/>
                  </a:lnTo>
                  <a:lnTo>
                    <a:pt x="2140" y="2475"/>
                  </a:lnTo>
                  <a:lnTo>
                    <a:pt x="2170" y="2478"/>
                  </a:lnTo>
                  <a:lnTo>
                    <a:pt x="2198" y="2484"/>
                  </a:lnTo>
                  <a:lnTo>
                    <a:pt x="2226" y="2494"/>
                  </a:lnTo>
                  <a:lnTo>
                    <a:pt x="2252" y="2509"/>
                  </a:lnTo>
                  <a:lnTo>
                    <a:pt x="2514" y="2682"/>
                  </a:lnTo>
                  <a:lnTo>
                    <a:pt x="2708" y="2490"/>
                  </a:lnTo>
                  <a:lnTo>
                    <a:pt x="2534" y="2230"/>
                  </a:lnTo>
                  <a:lnTo>
                    <a:pt x="2518" y="2204"/>
                  </a:lnTo>
                  <a:lnTo>
                    <a:pt x="2508" y="2176"/>
                  </a:lnTo>
                  <a:lnTo>
                    <a:pt x="2502" y="2148"/>
                  </a:lnTo>
                  <a:lnTo>
                    <a:pt x="2500" y="2118"/>
                  </a:lnTo>
                  <a:lnTo>
                    <a:pt x="2502" y="2089"/>
                  </a:lnTo>
                  <a:lnTo>
                    <a:pt x="2509" y="2060"/>
                  </a:lnTo>
                  <a:lnTo>
                    <a:pt x="2520" y="2032"/>
                  </a:lnTo>
                  <a:lnTo>
                    <a:pt x="2544" y="1979"/>
                  </a:lnTo>
                  <a:lnTo>
                    <a:pt x="2565" y="1925"/>
                  </a:lnTo>
                  <a:lnTo>
                    <a:pt x="2577" y="1897"/>
                  </a:lnTo>
                  <a:lnTo>
                    <a:pt x="2592" y="1872"/>
                  </a:lnTo>
                  <a:lnTo>
                    <a:pt x="2612" y="1849"/>
                  </a:lnTo>
                  <a:lnTo>
                    <a:pt x="2635" y="1831"/>
                  </a:lnTo>
                  <a:lnTo>
                    <a:pt x="2659" y="1815"/>
                  </a:lnTo>
                  <a:lnTo>
                    <a:pt x="2686" y="1802"/>
                  </a:lnTo>
                  <a:lnTo>
                    <a:pt x="2716" y="1794"/>
                  </a:lnTo>
                  <a:lnTo>
                    <a:pt x="3024" y="1733"/>
                  </a:lnTo>
                  <a:lnTo>
                    <a:pt x="3024" y="1461"/>
                  </a:lnTo>
                  <a:lnTo>
                    <a:pt x="2716" y="1400"/>
                  </a:lnTo>
                  <a:lnTo>
                    <a:pt x="2686" y="1392"/>
                  </a:lnTo>
                  <a:lnTo>
                    <a:pt x="2659" y="1381"/>
                  </a:lnTo>
                  <a:lnTo>
                    <a:pt x="2635" y="1364"/>
                  </a:lnTo>
                  <a:lnTo>
                    <a:pt x="2612" y="1345"/>
                  </a:lnTo>
                  <a:lnTo>
                    <a:pt x="2592" y="1323"/>
                  </a:lnTo>
                  <a:lnTo>
                    <a:pt x="2577" y="1298"/>
                  </a:lnTo>
                  <a:lnTo>
                    <a:pt x="2564" y="1270"/>
                  </a:lnTo>
                  <a:lnTo>
                    <a:pt x="2544" y="1215"/>
                  </a:lnTo>
                  <a:lnTo>
                    <a:pt x="2520" y="1163"/>
                  </a:lnTo>
                  <a:lnTo>
                    <a:pt x="2509" y="1135"/>
                  </a:lnTo>
                  <a:lnTo>
                    <a:pt x="2502" y="1106"/>
                  </a:lnTo>
                  <a:lnTo>
                    <a:pt x="2500" y="1077"/>
                  </a:lnTo>
                  <a:lnTo>
                    <a:pt x="2502" y="1048"/>
                  </a:lnTo>
                  <a:lnTo>
                    <a:pt x="2508" y="1019"/>
                  </a:lnTo>
                  <a:lnTo>
                    <a:pt x="2519" y="992"/>
                  </a:lnTo>
                  <a:lnTo>
                    <a:pt x="2534" y="965"/>
                  </a:lnTo>
                  <a:lnTo>
                    <a:pt x="2708" y="705"/>
                  </a:lnTo>
                  <a:lnTo>
                    <a:pt x="2514" y="513"/>
                  </a:lnTo>
                  <a:lnTo>
                    <a:pt x="2252" y="686"/>
                  </a:lnTo>
                  <a:lnTo>
                    <a:pt x="2225" y="701"/>
                  </a:lnTo>
                  <a:lnTo>
                    <a:pt x="2197" y="711"/>
                  </a:lnTo>
                  <a:lnTo>
                    <a:pt x="2170" y="718"/>
                  </a:lnTo>
                  <a:lnTo>
                    <a:pt x="2140" y="720"/>
                  </a:lnTo>
                  <a:lnTo>
                    <a:pt x="2110" y="718"/>
                  </a:lnTo>
                  <a:lnTo>
                    <a:pt x="2081" y="711"/>
                  </a:lnTo>
                  <a:lnTo>
                    <a:pt x="2052" y="700"/>
                  </a:lnTo>
                  <a:lnTo>
                    <a:pt x="1998" y="676"/>
                  </a:lnTo>
                  <a:lnTo>
                    <a:pt x="1944" y="656"/>
                  </a:lnTo>
                  <a:lnTo>
                    <a:pt x="1916" y="643"/>
                  </a:lnTo>
                  <a:lnTo>
                    <a:pt x="1890" y="628"/>
                  </a:lnTo>
                  <a:lnTo>
                    <a:pt x="1868" y="609"/>
                  </a:lnTo>
                  <a:lnTo>
                    <a:pt x="1849" y="586"/>
                  </a:lnTo>
                  <a:lnTo>
                    <a:pt x="1832" y="562"/>
                  </a:lnTo>
                  <a:lnTo>
                    <a:pt x="1820" y="535"/>
                  </a:lnTo>
                  <a:lnTo>
                    <a:pt x="1813" y="506"/>
                  </a:lnTo>
                  <a:lnTo>
                    <a:pt x="1750" y="200"/>
                  </a:lnTo>
                  <a:lnTo>
                    <a:pt x="1476" y="200"/>
                  </a:lnTo>
                  <a:close/>
                  <a:moveTo>
                    <a:pt x="1750" y="0"/>
                  </a:moveTo>
                  <a:lnTo>
                    <a:pt x="1782" y="2"/>
                  </a:lnTo>
                  <a:lnTo>
                    <a:pt x="1812" y="9"/>
                  </a:lnTo>
                  <a:lnTo>
                    <a:pt x="1840" y="20"/>
                  </a:lnTo>
                  <a:lnTo>
                    <a:pt x="1866" y="36"/>
                  </a:lnTo>
                  <a:lnTo>
                    <a:pt x="1889" y="55"/>
                  </a:lnTo>
                  <a:lnTo>
                    <a:pt x="1910" y="78"/>
                  </a:lnTo>
                  <a:lnTo>
                    <a:pt x="1927" y="102"/>
                  </a:lnTo>
                  <a:lnTo>
                    <a:pt x="1940" y="131"/>
                  </a:lnTo>
                  <a:lnTo>
                    <a:pt x="1948" y="160"/>
                  </a:lnTo>
                  <a:lnTo>
                    <a:pt x="2010" y="467"/>
                  </a:lnTo>
                  <a:lnTo>
                    <a:pt x="2076" y="491"/>
                  </a:lnTo>
                  <a:lnTo>
                    <a:pt x="2140" y="520"/>
                  </a:lnTo>
                  <a:lnTo>
                    <a:pt x="2403" y="346"/>
                  </a:lnTo>
                  <a:lnTo>
                    <a:pt x="2428" y="332"/>
                  </a:lnTo>
                  <a:lnTo>
                    <a:pt x="2456" y="322"/>
                  </a:lnTo>
                  <a:lnTo>
                    <a:pt x="2485" y="316"/>
                  </a:lnTo>
                  <a:lnTo>
                    <a:pt x="2514" y="314"/>
                  </a:lnTo>
                  <a:lnTo>
                    <a:pt x="2546" y="316"/>
                  </a:lnTo>
                  <a:lnTo>
                    <a:pt x="2576" y="323"/>
                  </a:lnTo>
                  <a:lnTo>
                    <a:pt x="2605" y="335"/>
                  </a:lnTo>
                  <a:lnTo>
                    <a:pt x="2633" y="351"/>
                  </a:lnTo>
                  <a:lnTo>
                    <a:pt x="2657" y="372"/>
                  </a:lnTo>
                  <a:lnTo>
                    <a:pt x="2851" y="564"/>
                  </a:lnTo>
                  <a:lnTo>
                    <a:pt x="2872" y="588"/>
                  </a:lnTo>
                  <a:lnTo>
                    <a:pt x="2887" y="614"/>
                  </a:lnTo>
                  <a:lnTo>
                    <a:pt x="2900" y="641"/>
                  </a:lnTo>
                  <a:lnTo>
                    <a:pt x="2907" y="671"/>
                  </a:lnTo>
                  <a:lnTo>
                    <a:pt x="2910" y="701"/>
                  </a:lnTo>
                  <a:lnTo>
                    <a:pt x="2908" y="730"/>
                  </a:lnTo>
                  <a:lnTo>
                    <a:pt x="2903" y="760"/>
                  </a:lnTo>
                  <a:lnTo>
                    <a:pt x="2891" y="788"/>
                  </a:lnTo>
                  <a:lnTo>
                    <a:pt x="2876" y="816"/>
                  </a:lnTo>
                  <a:lnTo>
                    <a:pt x="2702" y="1076"/>
                  </a:lnTo>
                  <a:lnTo>
                    <a:pt x="2730" y="1140"/>
                  </a:lnTo>
                  <a:lnTo>
                    <a:pt x="2755" y="1205"/>
                  </a:lnTo>
                  <a:lnTo>
                    <a:pt x="3065" y="1265"/>
                  </a:lnTo>
                  <a:lnTo>
                    <a:pt x="3094" y="1275"/>
                  </a:lnTo>
                  <a:lnTo>
                    <a:pt x="3122" y="1287"/>
                  </a:lnTo>
                  <a:lnTo>
                    <a:pt x="3148" y="1304"/>
                  </a:lnTo>
                  <a:lnTo>
                    <a:pt x="3171" y="1324"/>
                  </a:lnTo>
                  <a:lnTo>
                    <a:pt x="3190" y="1347"/>
                  </a:lnTo>
                  <a:lnTo>
                    <a:pt x="3206" y="1373"/>
                  </a:lnTo>
                  <a:lnTo>
                    <a:pt x="3217" y="1401"/>
                  </a:lnTo>
                  <a:lnTo>
                    <a:pt x="3224" y="1431"/>
                  </a:lnTo>
                  <a:lnTo>
                    <a:pt x="3226" y="1461"/>
                  </a:lnTo>
                  <a:lnTo>
                    <a:pt x="3226" y="1733"/>
                  </a:lnTo>
                  <a:lnTo>
                    <a:pt x="3224" y="1765"/>
                  </a:lnTo>
                  <a:lnTo>
                    <a:pt x="3217" y="1794"/>
                  </a:lnTo>
                  <a:lnTo>
                    <a:pt x="3206" y="1822"/>
                  </a:lnTo>
                  <a:lnTo>
                    <a:pt x="3190" y="1848"/>
                  </a:lnTo>
                  <a:lnTo>
                    <a:pt x="3171" y="1871"/>
                  </a:lnTo>
                  <a:lnTo>
                    <a:pt x="3148" y="1891"/>
                  </a:lnTo>
                  <a:lnTo>
                    <a:pt x="3122" y="1908"/>
                  </a:lnTo>
                  <a:lnTo>
                    <a:pt x="3094" y="1921"/>
                  </a:lnTo>
                  <a:lnTo>
                    <a:pt x="3065" y="1929"/>
                  </a:lnTo>
                  <a:lnTo>
                    <a:pt x="2755" y="1990"/>
                  </a:lnTo>
                  <a:lnTo>
                    <a:pt x="2730" y="2056"/>
                  </a:lnTo>
                  <a:lnTo>
                    <a:pt x="2702" y="2119"/>
                  </a:lnTo>
                  <a:lnTo>
                    <a:pt x="2876" y="2379"/>
                  </a:lnTo>
                  <a:lnTo>
                    <a:pt x="2891" y="2406"/>
                  </a:lnTo>
                  <a:lnTo>
                    <a:pt x="2903" y="2436"/>
                  </a:lnTo>
                  <a:lnTo>
                    <a:pt x="2908" y="2465"/>
                  </a:lnTo>
                  <a:lnTo>
                    <a:pt x="2910" y="2495"/>
                  </a:lnTo>
                  <a:lnTo>
                    <a:pt x="2907" y="2524"/>
                  </a:lnTo>
                  <a:lnTo>
                    <a:pt x="2900" y="2554"/>
                  </a:lnTo>
                  <a:lnTo>
                    <a:pt x="2887" y="2582"/>
                  </a:lnTo>
                  <a:lnTo>
                    <a:pt x="2872" y="2607"/>
                  </a:lnTo>
                  <a:lnTo>
                    <a:pt x="2851" y="2632"/>
                  </a:lnTo>
                  <a:lnTo>
                    <a:pt x="2657" y="2824"/>
                  </a:lnTo>
                  <a:lnTo>
                    <a:pt x="2633" y="2844"/>
                  </a:lnTo>
                  <a:lnTo>
                    <a:pt x="2605" y="2860"/>
                  </a:lnTo>
                  <a:lnTo>
                    <a:pt x="2576" y="2873"/>
                  </a:lnTo>
                  <a:lnTo>
                    <a:pt x="2546" y="2880"/>
                  </a:lnTo>
                  <a:lnTo>
                    <a:pt x="2514" y="2882"/>
                  </a:lnTo>
                  <a:lnTo>
                    <a:pt x="2485" y="2880"/>
                  </a:lnTo>
                  <a:lnTo>
                    <a:pt x="2457" y="2874"/>
                  </a:lnTo>
                  <a:lnTo>
                    <a:pt x="2429" y="2864"/>
                  </a:lnTo>
                  <a:lnTo>
                    <a:pt x="2403" y="2848"/>
                  </a:lnTo>
                  <a:lnTo>
                    <a:pt x="2140" y="2675"/>
                  </a:lnTo>
                  <a:lnTo>
                    <a:pt x="2077" y="2703"/>
                  </a:lnTo>
                  <a:lnTo>
                    <a:pt x="2010" y="2729"/>
                  </a:lnTo>
                  <a:lnTo>
                    <a:pt x="1948" y="3034"/>
                  </a:lnTo>
                  <a:lnTo>
                    <a:pt x="1940" y="3065"/>
                  </a:lnTo>
                  <a:lnTo>
                    <a:pt x="1927" y="3092"/>
                  </a:lnTo>
                  <a:lnTo>
                    <a:pt x="1910" y="3118"/>
                  </a:lnTo>
                  <a:lnTo>
                    <a:pt x="1890" y="3139"/>
                  </a:lnTo>
                  <a:lnTo>
                    <a:pt x="1866" y="3159"/>
                  </a:lnTo>
                  <a:lnTo>
                    <a:pt x="1841" y="3174"/>
                  </a:lnTo>
                  <a:lnTo>
                    <a:pt x="1812" y="3185"/>
                  </a:lnTo>
                  <a:lnTo>
                    <a:pt x="1782" y="3192"/>
                  </a:lnTo>
                  <a:lnTo>
                    <a:pt x="1750" y="3195"/>
                  </a:lnTo>
                  <a:lnTo>
                    <a:pt x="1476" y="3195"/>
                  </a:lnTo>
                  <a:lnTo>
                    <a:pt x="1445" y="3192"/>
                  </a:lnTo>
                  <a:lnTo>
                    <a:pt x="1415" y="3185"/>
                  </a:lnTo>
                  <a:lnTo>
                    <a:pt x="1386" y="3174"/>
                  </a:lnTo>
                  <a:lnTo>
                    <a:pt x="1360" y="3159"/>
                  </a:lnTo>
                  <a:lnTo>
                    <a:pt x="1337" y="3140"/>
                  </a:lnTo>
                  <a:lnTo>
                    <a:pt x="1317" y="3118"/>
                  </a:lnTo>
                  <a:lnTo>
                    <a:pt x="1300" y="3092"/>
                  </a:lnTo>
                  <a:lnTo>
                    <a:pt x="1287" y="3065"/>
                  </a:lnTo>
                  <a:lnTo>
                    <a:pt x="1279" y="3034"/>
                  </a:lnTo>
                  <a:lnTo>
                    <a:pt x="1217" y="2729"/>
                  </a:lnTo>
                  <a:lnTo>
                    <a:pt x="1151" y="2703"/>
                  </a:lnTo>
                  <a:lnTo>
                    <a:pt x="1087" y="2675"/>
                  </a:lnTo>
                  <a:lnTo>
                    <a:pt x="824" y="2848"/>
                  </a:lnTo>
                  <a:lnTo>
                    <a:pt x="798" y="2864"/>
                  </a:lnTo>
                  <a:lnTo>
                    <a:pt x="770" y="2874"/>
                  </a:lnTo>
                  <a:lnTo>
                    <a:pt x="741" y="2880"/>
                  </a:lnTo>
                  <a:lnTo>
                    <a:pt x="713" y="2882"/>
                  </a:lnTo>
                  <a:lnTo>
                    <a:pt x="682" y="2880"/>
                  </a:lnTo>
                  <a:lnTo>
                    <a:pt x="651" y="2873"/>
                  </a:lnTo>
                  <a:lnTo>
                    <a:pt x="622" y="2860"/>
                  </a:lnTo>
                  <a:lnTo>
                    <a:pt x="595" y="2844"/>
                  </a:lnTo>
                  <a:lnTo>
                    <a:pt x="570" y="2824"/>
                  </a:lnTo>
                  <a:lnTo>
                    <a:pt x="375" y="2632"/>
                  </a:lnTo>
                  <a:lnTo>
                    <a:pt x="355" y="2607"/>
                  </a:lnTo>
                  <a:lnTo>
                    <a:pt x="339" y="2582"/>
                  </a:lnTo>
                  <a:lnTo>
                    <a:pt x="327" y="2554"/>
                  </a:lnTo>
                  <a:lnTo>
                    <a:pt x="320" y="2524"/>
                  </a:lnTo>
                  <a:lnTo>
                    <a:pt x="317" y="2495"/>
                  </a:lnTo>
                  <a:lnTo>
                    <a:pt x="319" y="2465"/>
                  </a:lnTo>
                  <a:lnTo>
                    <a:pt x="324" y="2436"/>
                  </a:lnTo>
                  <a:lnTo>
                    <a:pt x="335" y="2406"/>
                  </a:lnTo>
                  <a:lnTo>
                    <a:pt x="351" y="2379"/>
                  </a:lnTo>
                  <a:lnTo>
                    <a:pt x="526" y="2119"/>
                  </a:lnTo>
                  <a:lnTo>
                    <a:pt x="497" y="2056"/>
                  </a:lnTo>
                  <a:lnTo>
                    <a:pt x="471" y="1990"/>
                  </a:lnTo>
                  <a:lnTo>
                    <a:pt x="162" y="1929"/>
                  </a:lnTo>
                  <a:lnTo>
                    <a:pt x="132" y="1921"/>
                  </a:lnTo>
                  <a:lnTo>
                    <a:pt x="104" y="1908"/>
                  </a:lnTo>
                  <a:lnTo>
                    <a:pt x="78" y="1891"/>
                  </a:lnTo>
                  <a:lnTo>
                    <a:pt x="56" y="1871"/>
                  </a:lnTo>
                  <a:lnTo>
                    <a:pt x="37" y="1848"/>
                  </a:lnTo>
                  <a:lnTo>
                    <a:pt x="22" y="1822"/>
                  </a:lnTo>
                  <a:lnTo>
                    <a:pt x="9" y="1794"/>
                  </a:lnTo>
                  <a:lnTo>
                    <a:pt x="2" y="1765"/>
                  </a:lnTo>
                  <a:lnTo>
                    <a:pt x="0" y="1733"/>
                  </a:lnTo>
                  <a:lnTo>
                    <a:pt x="0" y="1461"/>
                  </a:lnTo>
                  <a:lnTo>
                    <a:pt x="2" y="1431"/>
                  </a:lnTo>
                  <a:lnTo>
                    <a:pt x="9" y="1401"/>
                  </a:lnTo>
                  <a:lnTo>
                    <a:pt x="22" y="1373"/>
                  </a:lnTo>
                  <a:lnTo>
                    <a:pt x="37" y="1347"/>
                  </a:lnTo>
                  <a:lnTo>
                    <a:pt x="56" y="1324"/>
                  </a:lnTo>
                  <a:lnTo>
                    <a:pt x="78" y="1304"/>
                  </a:lnTo>
                  <a:lnTo>
                    <a:pt x="104" y="1287"/>
                  </a:lnTo>
                  <a:lnTo>
                    <a:pt x="132" y="1275"/>
                  </a:lnTo>
                  <a:lnTo>
                    <a:pt x="162" y="1265"/>
                  </a:lnTo>
                  <a:lnTo>
                    <a:pt x="471" y="1205"/>
                  </a:lnTo>
                  <a:lnTo>
                    <a:pt x="497" y="1140"/>
                  </a:lnTo>
                  <a:lnTo>
                    <a:pt x="526" y="1076"/>
                  </a:lnTo>
                  <a:lnTo>
                    <a:pt x="351" y="816"/>
                  </a:lnTo>
                  <a:lnTo>
                    <a:pt x="335" y="788"/>
                  </a:lnTo>
                  <a:lnTo>
                    <a:pt x="324" y="760"/>
                  </a:lnTo>
                  <a:lnTo>
                    <a:pt x="319" y="730"/>
                  </a:lnTo>
                  <a:lnTo>
                    <a:pt x="317" y="701"/>
                  </a:lnTo>
                  <a:lnTo>
                    <a:pt x="320" y="671"/>
                  </a:lnTo>
                  <a:lnTo>
                    <a:pt x="327" y="641"/>
                  </a:lnTo>
                  <a:lnTo>
                    <a:pt x="339" y="614"/>
                  </a:lnTo>
                  <a:lnTo>
                    <a:pt x="355" y="588"/>
                  </a:lnTo>
                  <a:lnTo>
                    <a:pt x="375" y="564"/>
                  </a:lnTo>
                  <a:lnTo>
                    <a:pt x="570" y="372"/>
                  </a:lnTo>
                  <a:lnTo>
                    <a:pt x="595" y="351"/>
                  </a:lnTo>
                  <a:lnTo>
                    <a:pt x="622" y="335"/>
                  </a:lnTo>
                  <a:lnTo>
                    <a:pt x="651" y="323"/>
                  </a:lnTo>
                  <a:lnTo>
                    <a:pt x="682" y="316"/>
                  </a:lnTo>
                  <a:lnTo>
                    <a:pt x="713" y="314"/>
                  </a:lnTo>
                  <a:lnTo>
                    <a:pt x="741" y="316"/>
                  </a:lnTo>
                  <a:lnTo>
                    <a:pt x="770" y="322"/>
                  </a:lnTo>
                  <a:lnTo>
                    <a:pt x="798" y="332"/>
                  </a:lnTo>
                  <a:lnTo>
                    <a:pt x="824" y="346"/>
                  </a:lnTo>
                  <a:lnTo>
                    <a:pt x="1087" y="520"/>
                  </a:lnTo>
                  <a:lnTo>
                    <a:pt x="1151" y="492"/>
                  </a:lnTo>
                  <a:lnTo>
                    <a:pt x="1217" y="467"/>
                  </a:lnTo>
                  <a:lnTo>
                    <a:pt x="1279" y="160"/>
                  </a:lnTo>
                  <a:lnTo>
                    <a:pt x="1287" y="131"/>
                  </a:lnTo>
                  <a:lnTo>
                    <a:pt x="1300" y="102"/>
                  </a:lnTo>
                  <a:lnTo>
                    <a:pt x="1317" y="78"/>
                  </a:lnTo>
                  <a:lnTo>
                    <a:pt x="1337" y="55"/>
                  </a:lnTo>
                  <a:lnTo>
                    <a:pt x="1360" y="36"/>
                  </a:lnTo>
                  <a:lnTo>
                    <a:pt x="1386" y="20"/>
                  </a:lnTo>
                  <a:lnTo>
                    <a:pt x="1415" y="9"/>
                  </a:lnTo>
                  <a:lnTo>
                    <a:pt x="1445" y="2"/>
                  </a:lnTo>
                  <a:lnTo>
                    <a:pt x="1476" y="0"/>
                  </a:lnTo>
                  <a:lnTo>
                    <a:pt x="1750" y="0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lIns="0" tIns="0" rIns="0" bIns="0" rtlCol="0" anchor="ctr"/>
            <a:lstStyle/>
            <a:p>
              <a:pPr algn="ctr" defTabSz="882528"/>
              <a:endParaRPr lang="es-SV" sz="700">
                <a:solidFill>
                  <a:srgbClr val="000000"/>
                </a:solidFill>
              </a:endParaRPr>
            </a:p>
          </p:txBody>
        </p:sp>
        <p:sp>
          <p:nvSpPr>
            <p:cNvPr id="61" name="Freeform 7"/>
            <p:cNvSpPr>
              <a:spLocks noEditPoints="1"/>
            </p:cNvSpPr>
            <p:nvPr/>
          </p:nvSpPr>
          <p:spPr bwMode="auto">
            <a:xfrm>
              <a:off x="19096036" y="3259237"/>
              <a:ext cx="376493" cy="372759"/>
            </a:xfrm>
            <a:custGeom>
              <a:avLst/>
              <a:gdLst>
                <a:gd name="T0" fmla="*/ 582 w 1412"/>
                <a:gd name="T1" fmla="*/ 100 h 1398"/>
                <a:gd name="T2" fmla="*/ 412 w 1412"/>
                <a:gd name="T3" fmla="*/ 161 h 1398"/>
                <a:gd name="T4" fmla="*/ 270 w 1412"/>
                <a:gd name="T5" fmla="*/ 266 h 1398"/>
                <a:gd name="T6" fmla="*/ 163 w 1412"/>
                <a:gd name="T7" fmla="*/ 407 h 1398"/>
                <a:gd name="T8" fmla="*/ 101 w 1412"/>
                <a:gd name="T9" fmla="*/ 576 h 1398"/>
                <a:gd name="T10" fmla="*/ 92 w 1412"/>
                <a:gd name="T11" fmla="*/ 762 h 1398"/>
                <a:gd name="T12" fmla="*/ 138 w 1412"/>
                <a:gd name="T13" fmla="*/ 936 h 1398"/>
                <a:gd name="T14" fmla="*/ 229 w 1412"/>
                <a:gd name="T15" fmla="*/ 1087 h 1398"/>
                <a:gd name="T16" fmla="*/ 361 w 1412"/>
                <a:gd name="T17" fmla="*/ 1206 h 1398"/>
                <a:gd name="T18" fmla="*/ 523 w 1412"/>
                <a:gd name="T19" fmla="*/ 1282 h 1398"/>
                <a:gd name="T20" fmla="*/ 707 w 1412"/>
                <a:gd name="T21" fmla="*/ 1310 h 1398"/>
                <a:gd name="T22" fmla="*/ 890 w 1412"/>
                <a:gd name="T23" fmla="*/ 1282 h 1398"/>
                <a:gd name="T24" fmla="*/ 1051 w 1412"/>
                <a:gd name="T25" fmla="*/ 1206 h 1398"/>
                <a:gd name="T26" fmla="*/ 1183 w 1412"/>
                <a:gd name="T27" fmla="*/ 1087 h 1398"/>
                <a:gd name="T28" fmla="*/ 1275 w 1412"/>
                <a:gd name="T29" fmla="*/ 936 h 1398"/>
                <a:gd name="T30" fmla="*/ 1320 w 1412"/>
                <a:gd name="T31" fmla="*/ 762 h 1398"/>
                <a:gd name="T32" fmla="*/ 1311 w 1412"/>
                <a:gd name="T33" fmla="*/ 576 h 1398"/>
                <a:gd name="T34" fmla="*/ 1249 w 1412"/>
                <a:gd name="T35" fmla="*/ 407 h 1398"/>
                <a:gd name="T36" fmla="*/ 1143 w 1412"/>
                <a:gd name="T37" fmla="*/ 266 h 1398"/>
                <a:gd name="T38" fmla="*/ 1001 w 1412"/>
                <a:gd name="T39" fmla="*/ 161 h 1398"/>
                <a:gd name="T40" fmla="*/ 830 w 1412"/>
                <a:gd name="T41" fmla="*/ 100 h 1398"/>
                <a:gd name="T42" fmla="*/ 707 w 1412"/>
                <a:gd name="T43" fmla="*/ 0 h 1398"/>
                <a:gd name="T44" fmla="*/ 905 w 1412"/>
                <a:gd name="T45" fmla="*/ 27 h 1398"/>
                <a:gd name="T46" fmla="*/ 1081 w 1412"/>
                <a:gd name="T47" fmla="*/ 106 h 1398"/>
                <a:gd name="T48" fmla="*/ 1227 w 1412"/>
                <a:gd name="T49" fmla="*/ 227 h 1398"/>
                <a:gd name="T50" fmla="*/ 1336 w 1412"/>
                <a:gd name="T51" fmla="*/ 383 h 1398"/>
                <a:gd name="T52" fmla="*/ 1399 w 1412"/>
                <a:gd name="T53" fmla="*/ 565 h 1398"/>
                <a:gd name="T54" fmla="*/ 1409 w 1412"/>
                <a:gd name="T55" fmla="*/ 766 h 1398"/>
                <a:gd name="T56" fmla="*/ 1363 w 1412"/>
                <a:gd name="T57" fmla="*/ 956 h 1398"/>
                <a:gd name="T58" fmla="*/ 1268 w 1412"/>
                <a:gd name="T59" fmla="*/ 1121 h 1398"/>
                <a:gd name="T60" fmla="*/ 1134 w 1412"/>
                <a:gd name="T61" fmla="*/ 1255 h 1398"/>
                <a:gd name="T62" fmla="*/ 966 w 1412"/>
                <a:gd name="T63" fmla="*/ 1349 h 1398"/>
                <a:gd name="T64" fmla="*/ 775 w 1412"/>
                <a:gd name="T65" fmla="*/ 1395 h 1398"/>
                <a:gd name="T66" fmla="*/ 573 w 1412"/>
                <a:gd name="T67" fmla="*/ 1384 h 1398"/>
                <a:gd name="T68" fmla="*/ 388 w 1412"/>
                <a:gd name="T69" fmla="*/ 1322 h 1398"/>
                <a:gd name="T70" fmla="*/ 230 w 1412"/>
                <a:gd name="T71" fmla="*/ 1215 h 1398"/>
                <a:gd name="T72" fmla="*/ 108 w 1412"/>
                <a:gd name="T73" fmla="*/ 1069 h 1398"/>
                <a:gd name="T74" fmla="*/ 28 w 1412"/>
                <a:gd name="T75" fmla="*/ 895 h 1398"/>
                <a:gd name="T76" fmla="*/ 0 w 1412"/>
                <a:gd name="T77" fmla="*/ 699 h 1398"/>
                <a:gd name="T78" fmla="*/ 28 w 1412"/>
                <a:gd name="T79" fmla="*/ 502 h 1398"/>
                <a:gd name="T80" fmla="*/ 108 w 1412"/>
                <a:gd name="T81" fmla="*/ 328 h 1398"/>
                <a:gd name="T82" fmla="*/ 230 w 1412"/>
                <a:gd name="T83" fmla="*/ 183 h 1398"/>
                <a:gd name="T84" fmla="*/ 388 w 1412"/>
                <a:gd name="T85" fmla="*/ 74 h 1398"/>
                <a:gd name="T86" fmla="*/ 573 w 1412"/>
                <a:gd name="T87" fmla="*/ 12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2" h="1398">
                  <a:moveTo>
                    <a:pt x="707" y="87"/>
                  </a:moveTo>
                  <a:lnTo>
                    <a:pt x="643" y="90"/>
                  </a:lnTo>
                  <a:lnTo>
                    <a:pt x="582" y="100"/>
                  </a:lnTo>
                  <a:lnTo>
                    <a:pt x="523" y="114"/>
                  </a:lnTo>
                  <a:lnTo>
                    <a:pt x="465" y="135"/>
                  </a:lnTo>
                  <a:lnTo>
                    <a:pt x="412" y="161"/>
                  </a:lnTo>
                  <a:lnTo>
                    <a:pt x="361" y="192"/>
                  </a:lnTo>
                  <a:lnTo>
                    <a:pt x="314" y="226"/>
                  </a:lnTo>
                  <a:lnTo>
                    <a:pt x="270" y="266"/>
                  </a:lnTo>
                  <a:lnTo>
                    <a:pt x="229" y="309"/>
                  </a:lnTo>
                  <a:lnTo>
                    <a:pt x="194" y="357"/>
                  </a:lnTo>
                  <a:lnTo>
                    <a:pt x="163" y="407"/>
                  </a:lnTo>
                  <a:lnTo>
                    <a:pt x="138" y="460"/>
                  </a:lnTo>
                  <a:lnTo>
                    <a:pt x="116" y="516"/>
                  </a:lnTo>
                  <a:lnTo>
                    <a:pt x="101" y="576"/>
                  </a:lnTo>
                  <a:lnTo>
                    <a:pt x="92" y="636"/>
                  </a:lnTo>
                  <a:lnTo>
                    <a:pt x="88" y="699"/>
                  </a:lnTo>
                  <a:lnTo>
                    <a:pt x="92" y="762"/>
                  </a:lnTo>
                  <a:lnTo>
                    <a:pt x="101" y="822"/>
                  </a:lnTo>
                  <a:lnTo>
                    <a:pt x="116" y="881"/>
                  </a:lnTo>
                  <a:lnTo>
                    <a:pt x="138" y="936"/>
                  </a:lnTo>
                  <a:lnTo>
                    <a:pt x="163" y="990"/>
                  </a:lnTo>
                  <a:lnTo>
                    <a:pt x="194" y="1040"/>
                  </a:lnTo>
                  <a:lnTo>
                    <a:pt x="229" y="1087"/>
                  </a:lnTo>
                  <a:lnTo>
                    <a:pt x="270" y="1131"/>
                  </a:lnTo>
                  <a:lnTo>
                    <a:pt x="314" y="1170"/>
                  </a:lnTo>
                  <a:lnTo>
                    <a:pt x="361" y="1206"/>
                  </a:lnTo>
                  <a:lnTo>
                    <a:pt x="412" y="1236"/>
                  </a:lnTo>
                  <a:lnTo>
                    <a:pt x="465" y="1262"/>
                  </a:lnTo>
                  <a:lnTo>
                    <a:pt x="523" y="1282"/>
                  </a:lnTo>
                  <a:lnTo>
                    <a:pt x="582" y="1298"/>
                  </a:lnTo>
                  <a:lnTo>
                    <a:pt x="643" y="1307"/>
                  </a:lnTo>
                  <a:lnTo>
                    <a:pt x="707" y="1310"/>
                  </a:lnTo>
                  <a:lnTo>
                    <a:pt x="770" y="1307"/>
                  </a:lnTo>
                  <a:lnTo>
                    <a:pt x="830" y="1298"/>
                  </a:lnTo>
                  <a:lnTo>
                    <a:pt x="890" y="1282"/>
                  </a:lnTo>
                  <a:lnTo>
                    <a:pt x="947" y="1262"/>
                  </a:lnTo>
                  <a:lnTo>
                    <a:pt x="1001" y="1236"/>
                  </a:lnTo>
                  <a:lnTo>
                    <a:pt x="1051" y="1206"/>
                  </a:lnTo>
                  <a:lnTo>
                    <a:pt x="1099" y="1170"/>
                  </a:lnTo>
                  <a:lnTo>
                    <a:pt x="1143" y="1131"/>
                  </a:lnTo>
                  <a:lnTo>
                    <a:pt x="1183" y="1087"/>
                  </a:lnTo>
                  <a:lnTo>
                    <a:pt x="1218" y="1040"/>
                  </a:lnTo>
                  <a:lnTo>
                    <a:pt x="1249" y="990"/>
                  </a:lnTo>
                  <a:lnTo>
                    <a:pt x="1275" y="936"/>
                  </a:lnTo>
                  <a:lnTo>
                    <a:pt x="1296" y="881"/>
                  </a:lnTo>
                  <a:lnTo>
                    <a:pt x="1311" y="822"/>
                  </a:lnTo>
                  <a:lnTo>
                    <a:pt x="1320" y="762"/>
                  </a:lnTo>
                  <a:lnTo>
                    <a:pt x="1323" y="699"/>
                  </a:lnTo>
                  <a:lnTo>
                    <a:pt x="1320" y="636"/>
                  </a:lnTo>
                  <a:lnTo>
                    <a:pt x="1311" y="576"/>
                  </a:lnTo>
                  <a:lnTo>
                    <a:pt x="1296" y="516"/>
                  </a:lnTo>
                  <a:lnTo>
                    <a:pt x="1275" y="460"/>
                  </a:lnTo>
                  <a:lnTo>
                    <a:pt x="1249" y="407"/>
                  </a:lnTo>
                  <a:lnTo>
                    <a:pt x="1218" y="357"/>
                  </a:lnTo>
                  <a:lnTo>
                    <a:pt x="1183" y="309"/>
                  </a:lnTo>
                  <a:lnTo>
                    <a:pt x="1143" y="266"/>
                  </a:lnTo>
                  <a:lnTo>
                    <a:pt x="1099" y="226"/>
                  </a:lnTo>
                  <a:lnTo>
                    <a:pt x="1051" y="192"/>
                  </a:lnTo>
                  <a:lnTo>
                    <a:pt x="1001" y="161"/>
                  </a:lnTo>
                  <a:lnTo>
                    <a:pt x="947" y="135"/>
                  </a:lnTo>
                  <a:lnTo>
                    <a:pt x="890" y="114"/>
                  </a:lnTo>
                  <a:lnTo>
                    <a:pt x="830" y="100"/>
                  </a:lnTo>
                  <a:lnTo>
                    <a:pt x="770" y="90"/>
                  </a:lnTo>
                  <a:lnTo>
                    <a:pt x="707" y="87"/>
                  </a:lnTo>
                  <a:close/>
                  <a:moveTo>
                    <a:pt x="707" y="0"/>
                  </a:moveTo>
                  <a:lnTo>
                    <a:pt x="775" y="3"/>
                  </a:lnTo>
                  <a:lnTo>
                    <a:pt x="841" y="12"/>
                  </a:lnTo>
                  <a:lnTo>
                    <a:pt x="905" y="27"/>
                  </a:lnTo>
                  <a:lnTo>
                    <a:pt x="966" y="49"/>
                  </a:lnTo>
                  <a:lnTo>
                    <a:pt x="1024" y="74"/>
                  </a:lnTo>
                  <a:lnTo>
                    <a:pt x="1081" y="106"/>
                  </a:lnTo>
                  <a:lnTo>
                    <a:pt x="1134" y="142"/>
                  </a:lnTo>
                  <a:lnTo>
                    <a:pt x="1182" y="183"/>
                  </a:lnTo>
                  <a:lnTo>
                    <a:pt x="1227" y="227"/>
                  </a:lnTo>
                  <a:lnTo>
                    <a:pt x="1268" y="275"/>
                  </a:lnTo>
                  <a:lnTo>
                    <a:pt x="1305" y="328"/>
                  </a:lnTo>
                  <a:lnTo>
                    <a:pt x="1336" y="383"/>
                  </a:lnTo>
                  <a:lnTo>
                    <a:pt x="1363" y="442"/>
                  </a:lnTo>
                  <a:lnTo>
                    <a:pt x="1383" y="502"/>
                  </a:lnTo>
                  <a:lnTo>
                    <a:pt x="1399" y="565"/>
                  </a:lnTo>
                  <a:lnTo>
                    <a:pt x="1409" y="632"/>
                  </a:lnTo>
                  <a:lnTo>
                    <a:pt x="1412" y="699"/>
                  </a:lnTo>
                  <a:lnTo>
                    <a:pt x="1409" y="766"/>
                  </a:lnTo>
                  <a:lnTo>
                    <a:pt x="1399" y="831"/>
                  </a:lnTo>
                  <a:lnTo>
                    <a:pt x="1383" y="895"/>
                  </a:lnTo>
                  <a:lnTo>
                    <a:pt x="1363" y="956"/>
                  </a:lnTo>
                  <a:lnTo>
                    <a:pt x="1336" y="1014"/>
                  </a:lnTo>
                  <a:lnTo>
                    <a:pt x="1305" y="1069"/>
                  </a:lnTo>
                  <a:lnTo>
                    <a:pt x="1268" y="1121"/>
                  </a:lnTo>
                  <a:lnTo>
                    <a:pt x="1227" y="1170"/>
                  </a:lnTo>
                  <a:lnTo>
                    <a:pt x="1182" y="1215"/>
                  </a:lnTo>
                  <a:lnTo>
                    <a:pt x="1134" y="1255"/>
                  </a:lnTo>
                  <a:lnTo>
                    <a:pt x="1081" y="1291"/>
                  </a:lnTo>
                  <a:lnTo>
                    <a:pt x="1024" y="1322"/>
                  </a:lnTo>
                  <a:lnTo>
                    <a:pt x="966" y="1349"/>
                  </a:lnTo>
                  <a:lnTo>
                    <a:pt x="905" y="1369"/>
                  </a:lnTo>
                  <a:lnTo>
                    <a:pt x="841" y="1384"/>
                  </a:lnTo>
                  <a:lnTo>
                    <a:pt x="775" y="1395"/>
                  </a:lnTo>
                  <a:lnTo>
                    <a:pt x="707" y="1398"/>
                  </a:lnTo>
                  <a:lnTo>
                    <a:pt x="639" y="1395"/>
                  </a:lnTo>
                  <a:lnTo>
                    <a:pt x="573" y="1384"/>
                  </a:lnTo>
                  <a:lnTo>
                    <a:pt x="508" y="1369"/>
                  </a:lnTo>
                  <a:lnTo>
                    <a:pt x="447" y="1349"/>
                  </a:lnTo>
                  <a:lnTo>
                    <a:pt x="388" y="1322"/>
                  </a:lnTo>
                  <a:lnTo>
                    <a:pt x="331" y="1291"/>
                  </a:lnTo>
                  <a:lnTo>
                    <a:pt x="279" y="1255"/>
                  </a:lnTo>
                  <a:lnTo>
                    <a:pt x="230" y="1215"/>
                  </a:lnTo>
                  <a:lnTo>
                    <a:pt x="185" y="1170"/>
                  </a:lnTo>
                  <a:lnTo>
                    <a:pt x="145" y="1121"/>
                  </a:lnTo>
                  <a:lnTo>
                    <a:pt x="108" y="1069"/>
                  </a:lnTo>
                  <a:lnTo>
                    <a:pt x="77" y="1014"/>
                  </a:lnTo>
                  <a:lnTo>
                    <a:pt x="50" y="956"/>
                  </a:lnTo>
                  <a:lnTo>
                    <a:pt x="28" y="895"/>
                  </a:lnTo>
                  <a:lnTo>
                    <a:pt x="13" y="831"/>
                  </a:lnTo>
                  <a:lnTo>
                    <a:pt x="3" y="766"/>
                  </a:lnTo>
                  <a:lnTo>
                    <a:pt x="0" y="699"/>
                  </a:lnTo>
                  <a:lnTo>
                    <a:pt x="3" y="632"/>
                  </a:lnTo>
                  <a:lnTo>
                    <a:pt x="13" y="565"/>
                  </a:lnTo>
                  <a:lnTo>
                    <a:pt x="28" y="502"/>
                  </a:lnTo>
                  <a:lnTo>
                    <a:pt x="50" y="442"/>
                  </a:lnTo>
                  <a:lnTo>
                    <a:pt x="77" y="383"/>
                  </a:lnTo>
                  <a:lnTo>
                    <a:pt x="108" y="328"/>
                  </a:lnTo>
                  <a:lnTo>
                    <a:pt x="145" y="275"/>
                  </a:lnTo>
                  <a:lnTo>
                    <a:pt x="185" y="227"/>
                  </a:lnTo>
                  <a:lnTo>
                    <a:pt x="230" y="183"/>
                  </a:lnTo>
                  <a:lnTo>
                    <a:pt x="279" y="142"/>
                  </a:lnTo>
                  <a:lnTo>
                    <a:pt x="331" y="106"/>
                  </a:lnTo>
                  <a:lnTo>
                    <a:pt x="388" y="74"/>
                  </a:lnTo>
                  <a:lnTo>
                    <a:pt x="447" y="49"/>
                  </a:lnTo>
                  <a:lnTo>
                    <a:pt x="508" y="27"/>
                  </a:lnTo>
                  <a:lnTo>
                    <a:pt x="573" y="12"/>
                  </a:lnTo>
                  <a:lnTo>
                    <a:pt x="639" y="3"/>
                  </a:lnTo>
                  <a:lnTo>
                    <a:pt x="707" y="0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lIns="0" tIns="0" rIns="0" bIns="0" rtlCol="0" anchor="ctr"/>
            <a:lstStyle/>
            <a:p>
              <a:pPr algn="ctr" defTabSz="882528"/>
              <a:endParaRPr lang="es-SV" sz="700">
                <a:solidFill>
                  <a:srgbClr val="000000"/>
                </a:solidFill>
              </a:endParaRPr>
            </a:p>
          </p:txBody>
        </p:sp>
        <p:sp>
          <p:nvSpPr>
            <p:cNvPr id="62" name="Freeform 8"/>
            <p:cNvSpPr>
              <a:spLocks noEditPoints="1"/>
            </p:cNvSpPr>
            <p:nvPr/>
          </p:nvSpPr>
          <p:spPr bwMode="auto">
            <a:xfrm>
              <a:off x="19177094" y="3339228"/>
              <a:ext cx="214910" cy="213310"/>
            </a:xfrm>
            <a:custGeom>
              <a:avLst/>
              <a:gdLst>
                <a:gd name="T0" fmla="*/ 361 w 806"/>
                <a:gd name="T1" fmla="*/ 103 h 800"/>
                <a:gd name="T2" fmla="*/ 285 w 806"/>
                <a:gd name="T3" fmla="*/ 123 h 800"/>
                <a:gd name="T4" fmla="*/ 217 w 806"/>
                <a:gd name="T5" fmla="*/ 162 h 800"/>
                <a:gd name="T6" fmla="*/ 162 w 806"/>
                <a:gd name="T7" fmla="*/ 216 h 800"/>
                <a:gd name="T8" fmla="*/ 123 w 806"/>
                <a:gd name="T9" fmla="*/ 283 h 800"/>
                <a:gd name="T10" fmla="*/ 103 w 806"/>
                <a:gd name="T11" fmla="*/ 359 h 800"/>
                <a:gd name="T12" fmla="*/ 103 w 806"/>
                <a:gd name="T13" fmla="*/ 440 h 800"/>
                <a:gd name="T14" fmla="*/ 123 w 806"/>
                <a:gd name="T15" fmla="*/ 517 h 800"/>
                <a:gd name="T16" fmla="*/ 162 w 806"/>
                <a:gd name="T17" fmla="*/ 583 h 800"/>
                <a:gd name="T18" fmla="*/ 217 w 806"/>
                <a:gd name="T19" fmla="*/ 637 h 800"/>
                <a:gd name="T20" fmla="*/ 285 w 806"/>
                <a:gd name="T21" fmla="*/ 676 h 800"/>
                <a:gd name="T22" fmla="*/ 361 w 806"/>
                <a:gd name="T23" fmla="*/ 696 h 800"/>
                <a:gd name="T24" fmla="*/ 443 w 806"/>
                <a:gd name="T25" fmla="*/ 696 h 800"/>
                <a:gd name="T26" fmla="*/ 520 w 806"/>
                <a:gd name="T27" fmla="*/ 676 h 800"/>
                <a:gd name="T28" fmla="*/ 587 w 806"/>
                <a:gd name="T29" fmla="*/ 637 h 800"/>
                <a:gd name="T30" fmla="*/ 642 w 806"/>
                <a:gd name="T31" fmla="*/ 583 h 800"/>
                <a:gd name="T32" fmla="*/ 681 w 806"/>
                <a:gd name="T33" fmla="*/ 517 h 800"/>
                <a:gd name="T34" fmla="*/ 702 w 806"/>
                <a:gd name="T35" fmla="*/ 440 h 800"/>
                <a:gd name="T36" fmla="*/ 702 w 806"/>
                <a:gd name="T37" fmla="*/ 359 h 800"/>
                <a:gd name="T38" fmla="*/ 681 w 806"/>
                <a:gd name="T39" fmla="*/ 283 h 800"/>
                <a:gd name="T40" fmla="*/ 642 w 806"/>
                <a:gd name="T41" fmla="*/ 216 h 800"/>
                <a:gd name="T42" fmla="*/ 587 w 806"/>
                <a:gd name="T43" fmla="*/ 162 h 800"/>
                <a:gd name="T44" fmla="*/ 520 w 806"/>
                <a:gd name="T45" fmla="*/ 123 h 800"/>
                <a:gd name="T46" fmla="*/ 443 w 806"/>
                <a:gd name="T47" fmla="*/ 103 h 800"/>
                <a:gd name="T48" fmla="*/ 403 w 806"/>
                <a:gd name="T49" fmla="*/ 0 h 800"/>
                <a:gd name="T50" fmla="*/ 502 w 806"/>
                <a:gd name="T51" fmla="*/ 12 h 800"/>
                <a:gd name="T52" fmla="*/ 591 w 806"/>
                <a:gd name="T53" fmla="*/ 47 h 800"/>
                <a:gd name="T54" fmla="*/ 670 w 806"/>
                <a:gd name="T55" fmla="*/ 101 h 800"/>
                <a:gd name="T56" fmla="*/ 734 w 806"/>
                <a:gd name="T57" fmla="*/ 171 h 800"/>
                <a:gd name="T58" fmla="*/ 778 w 806"/>
                <a:gd name="T59" fmla="*/ 255 h 800"/>
                <a:gd name="T60" fmla="*/ 803 w 806"/>
                <a:gd name="T61" fmla="*/ 349 h 800"/>
                <a:gd name="T62" fmla="*/ 803 w 806"/>
                <a:gd name="T63" fmla="*/ 450 h 800"/>
                <a:gd name="T64" fmla="*/ 778 w 806"/>
                <a:gd name="T65" fmla="*/ 544 h 800"/>
                <a:gd name="T66" fmla="*/ 734 w 806"/>
                <a:gd name="T67" fmla="*/ 628 h 800"/>
                <a:gd name="T68" fmla="*/ 670 w 806"/>
                <a:gd name="T69" fmla="*/ 698 h 800"/>
                <a:gd name="T70" fmla="*/ 591 w 806"/>
                <a:gd name="T71" fmla="*/ 753 h 800"/>
                <a:gd name="T72" fmla="*/ 502 w 806"/>
                <a:gd name="T73" fmla="*/ 787 h 800"/>
                <a:gd name="T74" fmla="*/ 403 w 806"/>
                <a:gd name="T75" fmla="*/ 800 h 800"/>
                <a:gd name="T76" fmla="*/ 303 w 806"/>
                <a:gd name="T77" fmla="*/ 787 h 800"/>
                <a:gd name="T78" fmla="*/ 213 w 806"/>
                <a:gd name="T79" fmla="*/ 753 h 800"/>
                <a:gd name="T80" fmla="*/ 135 w 806"/>
                <a:gd name="T81" fmla="*/ 698 h 800"/>
                <a:gd name="T82" fmla="*/ 72 w 806"/>
                <a:gd name="T83" fmla="*/ 628 h 800"/>
                <a:gd name="T84" fmla="*/ 26 w 806"/>
                <a:gd name="T85" fmla="*/ 544 h 800"/>
                <a:gd name="T86" fmla="*/ 3 w 806"/>
                <a:gd name="T87" fmla="*/ 450 h 800"/>
                <a:gd name="T88" fmla="*/ 3 w 806"/>
                <a:gd name="T89" fmla="*/ 349 h 800"/>
                <a:gd name="T90" fmla="*/ 26 w 806"/>
                <a:gd name="T91" fmla="*/ 255 h 800"/>
                <a:gd name="T92" fmla="*/ 72 w 806"/>
                <a:gd name="T93" fmla="*/ 171 h 800"/>
                <a:gd name="T94" fmla="*/ 135 w 806"/>
                <a:gd name="T95" fmla="*/ 101 h 800"/>
                <a:gd name="T96" fmla="*/ 213 w 806"/>
                <a:gd name="T97" fmla="*/ 47 h 800"/>
                <a:gd name="T98" fmla="*/ 303 w 806"/>
                <a:gd name="T99" fmla="*/ 12 h 800"/>
                <a:gd name="T100" fmla="*/ 403 w 806"/>
                <a:gd name="T10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6" h="800">
                  <a:moveTo>
                    <a:pt x="403" y="100"/>
                  </a:moveTo>
                  <a:lnTo>
                    <a:pt x="361" y="103"/>
                  </a:lnTo>
                  <a:lnTo>
                    <a:pt x="322" y="110"/>
                  </a:lnTo>
                  <a:lnTo>
                    <a:pt x="285" y="123"/>
                  </a:lnTo>
                  <a:lnTo>
                    <a:pt x="250" y="141"/>
                  </a:lnTo>
                  <a:lnTo>
                    <a:pt x="217" y="162"/>
                  </a:lnTo>
                  <a:lnTo>
                    <a:pt x="188" y="188"/>
                  </a:lnTo>
                  <a:lnTo>
                    <a:pt x="162" y="216"/>
                  </a:lnTo>
                  <a:lnTo>
                    <a:pt x="141" y="248"/>
                  </a:lnTo>
                  <a:lnTo>
                    <a:pt x="123" y="283"/>
                  </a:lnTo>
                  <a:lnTo>
                    <a:pt x="110" y="321"/>
                  </a:lnTo>
                  <a:lnTo>
                    <a:pt x="103" y="359"/>
                  </a:lnTo>
                  <a:lnTo>
                    <a:pt x="100" y="400"/>
                  </a:lnTo>
                  <a:lnTo>
                    <a:pt x="103" y="440"/>
                  </a:lnTo>
                  <a:lnTo>
                    <a:pt x="110" y="479"/>
                  </a:lnTo>
                  <a:lnTo>
                    <a:pt x="123" y="517"/>
                  </a:lnTo>
                  <a:lnTo>
                    <a:pt x="141" y="550"/>
                  </a:lnTo>
                  <a:lnTo>
                    <a:pt x="162" y="583"/>
                  </a:lnTo>
                  <a:lnTo>
                    <a:pt x="188" y="612"/>
                  </a:lnTo>
                  <a:lnTo>
                    <a:pt x="217" y="637"/>
                  </a:lnTo>
                  <a:lnTo>
                    <a:pt x="250" y="659"/>
                  </a:lnTo>
                  <a:lnTo>
                    <a:pt x="285" y="676"/>
                  </a:lnTo>
                  <a:lnTo>
                    <a:pt x="322" y="688"/>
                  </a:lnTo>
                  <a:lnTo>
                    <a:pt x="361" y="696"/>
                  </a:lnTo>
                  <a:lnTo>
                    <a:pt x="403" y="699"/>
                  </a:lnTo>
                  <a:lnTo>
                    <a:pt x="443" y="696"/>
                  </a:lnTo>
                  <a:lnTo>
                    <a:pt x="483" y="688"/>
                  </a:lnTo>
                  <a:lnTo>
                    <a:pt x="520" y="676"/>
                  </a:lnTo>
                  <a:lnTo>
                    <a:pt x="555" y="659"/>
                  </a:lnTo>
                  <a:lnTo>
                    <a:pt x="587" y="637"/>
                  </a:lnTo>
                  <a:lnTo>
                    <a:pt x="616" y="612"/>
                  </a:lnTo>
                  <a:lnTo>
                    <a:pt x="642" y="583"/>
                  </a:lnTo>
                  <a:lnTo>
                    <a:pt x="664" y="550"/>
                  </a:lnTo>
                  <a:lnTo>
                    <a:pt x="681" y="517"/>
                  </a:lnTo>
                  <a:lnTo>
                    <a:pt x="694" y="479"/>
                  </a:lnTo>
                  <a:lnTo>
                    <a:pt x="702" y="440"/>
                  </a:lnTo>
                  <a:lnTo>
                    <a:pt x="705" y="400"/>
                  </a:lnTo>
                  <a:lnTo>
                    <a:pt x="702" y="359"/>
                  </a:lnTo>
                  <a:lnTo>
                    <a:pt x="694" y="321"/>
                  </a:lnTo>
                  <a:lnTo>
                    <a:pt x="681" y="283"/>
                  </a:lnTo>
                  <a:lnTo>
                    <a:pt x="664" y="248"/>
                  </a:lnTo>
                  <a:lnTo>
                    <a:pt x="642" y="216"/>
                  </a:lnTo>
                  <a:lnTo>
                    <a:pt x="616" y="188"/>
                  </a:lnTo>
                  <a:lnTo>
                    <a:pt x="587" y="162"/>
                  </a:lnTo>
                  <a:lnTo>
                    <a:pt x="555" y="141"/>
                  </a:lnTo>
                  <a:lnTo>
                    <a:pt x="520" y="123"/>
                  </a:lnTo>
                  <a:lnTo>
                    <a:pt x="483" y="110"/>
                  </a:lnTo>
                  <a:lnTo>
                    <a:pt x="443" y="103"/>
                  </a:lnTo>
                  <a:lnTo>
                    <a:pt x="403" y="100"/>
                  </a:lnTo>
                  <a:close/>
                  <a:moveTo>
                    <a:pt x="403" y="0"/>
                  </a:moveTo>
                  <a:lnTo>
                    <a:pt x="453" y="3"/>
                  </a:lnTo>
                  <a:lnTo>
                    <a:pt x="502" y="12"/>
                  </a:lnTo>
                  <a:lnTo>
                    <a:pt x="548" y="26"/>
                  </a:lnTo>
                  <a:lnTo>
                    <a:pt x="591" y="47"/>
                  </a:lnTo>
                  <a:lnTo>
                    <a:pt x="633" y="71"/>
                  </a:lnTo>
                  <a:lnTo>
                    <a:pt x="670" y="101"/>
                  </a:lnTo>
                  <a:lnTo>
                    <a:pt x="704" y="134"/>
                  </a:lnTo>
                  <a:lnTo>
                    <a:pt x="734" y="171"/>
                  </a:lnTo>
                  <a:lnTo>
                    <a:pt x="758" y="211"/>
                  </a:lnTo>
                  <a:lnTo>
                    <a:pt x="778" y="255"/>
                  </a:lnTo>
                  <a:lnTo>
                    <a:pt x="794" y="301"/>
                  </a:lnTo>
                  <a:lnTo>
                    <a:pt x="803" y="349"/>
                  </a:lnTo>
                  <a:lnTo>
                    <a:pt x="806" y="400"/>
                  </a:lnTo>
                  <a:lnTo>
                    <a:pt x="803" y="450"/>
                  </a:lnTo>
                  <a:lnTo>
                    <a:pt x="794" y="498"/>
                  </a:lnTo>
                  <a:lnTo>
                    <a:pt x="778" y="544"/>
                  </a:lnTo>
                  <a:lnTo>
                    <a:pt x="758" y="587"/>
                  </a:lnTo>
                  <a:lnTo>
                    <a:pt x="734" y="628"/>
                  </a:lnTo>
                  <a:lnTo>
                    <a:pt x="704" y="665"/>
                  </a:lnTo>
                  <a:lnTo>
                    <a:pt x="670" y="698"/>
                  </a:lnTo>
                  <a:lnTo>
                    <a:pt x="633" y="727"/>
                  </a:lnTo>
                  <a:lnTo>
                    <a:pt x="591" y="753"/>
                  </a:lnTo>
                  <a:lnTo>
                    <a:pt x="548" y="772"/>
                  </a:lnTo>
                  <a:lnTo>
                    <a:pt x="502" y="787"/>
                  </a:lnTo>
                  <a:lnTo>
                    <a:pt x="453" y="796"/>
                  </a:lnTo>
                  <a:lnTo>
                    <a:pt x="403" y="800"/>
                  </a:lnTo>
                  <a:lnTo>
                    <a:pt x="352" y="796"/>
                  </a:lnTo>
                  <a:lnTo>
                    <a:pt x="303" y="787"/>
                  </a:lnTo>
                  <a:lnTo>
                    <a:pt x="256" y="772"/>
                  </a:lnTo>
                  <a:lnTo>
                    <a:pt x="213" y="753"/>
                  </a:lnTo>
                  <a:lnTo>
                    <a:pt x="172" y="727"/>
                  </a:lnTo>
                  <a:lnTo>
                    <a:pt x="135" y="698"/>
                  </a:lnTo>
                  <a:lnTo>
                    <a:pt x="101" y="665"/>
                  </a:lnTo>
                  <a:lnTo>
                    <a:pt x="72" y="628"/>
                  </a:lnTo>
                  <a:lnTo>
                    <a:pt x="46" y="587"/>
                  </a:lnTo>
                  <a:lnTo>
                    <a:pt x="26" y="544"/>
                  </a:lnTo>
                  <a:lnTo>
                    <a:pt x="12" y="498"/>
                  </a:lnTo>
                  <a:lnTo>
                    <a:pt x="3" y="450"/>
                  </a:lnTo>
                  <a:lnTo>
                    <a:pt x="0" y="400"/>
                  </a:lnTo>
                  <a:lnTo>
                    <a:pt x="3" y="349"/>
                  </a:lnTo>
                  <a:lnTo>
                    <a:pt x="12" y="301"/>
                  </a:lnTo>
                  <a:lnTo>
                    <a:pt x="26" y="255"/>
                  </a:lnTo>
                  <a:lnTo>
                    <a:pt x="46" y="211"/>
                  </a:lnTo>
                  <a:lnTo>
                    <a:pt x="72" y="171"/>
                  </a:lnTo>
                  <a:lnTo>
                    <a:pt x="101" y="134"/>
                  </a:lnTo>
                  <a:lnTo>
                    <a:pt x="135" y="101"/>
                  </a:lnTo>
                  <a:lnTo>
                    <a:pt x="172" y="71"/>
                  </a:lnTo>
                  <a:lnTo>
                    <a:pt x="213" y="47"/>
                  </a:lnTo>
                  <a:lnTo>
                    <a:pt x="256" y="26"/>
                  </a:lnTo>
                  <a:lnTo>
                    <a:pt x="303" y="12"/>
                  </a:lnTo>
                  <a:lnTo>
                    <a:pt x="352" y="3"/>
                  </a:lnTo>
                  <a:lnTo>
                    <a:pt x="403" y="0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lIns="0" tIns="0" rIns="0" bIns="0" rtlCol="0" anchor="ctr"/>
            <a:lstStyle/>
            <a:p>
              <a:pPr algn="ctr" defTabSz="882528"/>
              <a:endParaRPr lang="es-SV" sz="7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866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6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15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6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4" grpId="0" animBg="1"/>
      <p:bldP spid="33" grpId="0" animBg="1"/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8" grpId="0" animBg="1"/>
      <p:bldP spid="39" grpId="0" animBg="1"/>
      <p:bldP spid="41" grpId="0" animBg="1"/>
      <p:bldP spid="42" grpId="0"/>
      <p:bldP spid="43" grpId="0"/>
      <p:bldP spid="44" grpId="0" animBg="1"/>
      <p:bldP spid="45" grpId="0" animBg="1"/>
      <p:bldP spid="46" grpId="0" animBg="1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56" y="666257"/>
            <a:ext cx="9106300" cy="5868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2240" y="666257"/>
            <a:ext cx="9118215" cy="5868186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78515" y="632101"/>
            <a:ext cx="970961" cy="89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71838" y="5652445"/>
            <a:ext cx="970961" cy="89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877" y="5648325"/>
            <a:ext cx="970961" cy="89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74986" y="4079950"/>
            <a:ext cx="970961" cy="89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2241" y="1513485"/>
            <a:ext cx="970961" cy="89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1287" y="656239"/>
            <a:ext cx="970961" cy="89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10326" y="637977"/>
            <a:ext cx="970961" cy="89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0" y="2581667"/>
            <a:ext cx="11984609" cy="1850313"/>
          </a:xfrm>
          <a:prstGeom prst="homePlat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 rot="10800000">
            <a:off x="207391" y="328659"/>
            <a:ext cx="11984609" cy="1734531"/>
          </a:xfrm>
          <a:prstGeom prst="homePlat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07391" y="2602444"/>
            <a:ext cx="10863883" cy="1817240"/>
          </a:xfrm>
        </p:spPr>
        <p:txBody>
          <a:bodyPr>
            <a:normAutofit lnSpcReduction="10000"/>
          </a:bodyPr>
          <a:lstStyle/>
          <a:p>
            <a:pPr marL="0" indent="0" defTabSz="179388">
              <a:buNone/>
            </a:pPr>
            <a:r>
              <a:rPr lang="en-US" altLang="zh-TW" sz="2400" b="1" dirty="0" smtClean="0"/>
              <a:t>ALGORITHM</a:t>
            </a:r>
            <a:r>
              <a:rPr lang="en-US" altLang="zh-TW" b="1" dirty="0" smtClean="0"/>
              <a:t> </a:t>
            </a:r>
          </a:p>
          <a:p>
            <a:pPr marL="0" indent="0" algn="just" defTabSz="179388">
              <a:buNone/>
            </a:pPr>
            <a:r>
              <a:rPr lang="en-US" altLang="zh-TW" sz="2400" dirty="0" smtClean="0"/>
              <a:t>Simulated Annealing is utilized by modifying some parts. The modification is </a:t>
            </a:r>
            <a:r>
              <a:rPr lang="en-US" altLang="zh-TW" sz="2400" b="1" dirty="0" smtClean="0"/>
              <a:t>penalty and repair mechanism</a:t>
            </a:r>
            <a:r>
              <a:rPr lang="en-US" altLang="zh-TW" sz="2400" dirty="0" smtClean="0"/>
              <a:t>. This mechanism is determined based on a particular probability. The performance of SA is valued by its gaps to optimal solution, which is -0.1096.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6314" y="310135"/>
            <a:ext cx="109856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 smtClean="0">
                <a:solidFill>
                  <a:prstClr val="black"/>
                </a:solidFill>
              </a:rPr>
              <a:t>PROBLEM SUMMARY</a:t>
            </a:r>
            <a:endParaRPr lang="en-US" altLang="zh-TW" sz="2400" b="1" dirty="0">
              <a:solidFill>
                <a:prstClr val="black"/>
              </a:solidFill>
            </a:endParaRPr>
          </a:p>
          <a:p>
            <a:pPr algn="just"/>
            <a:r>
              <a:rPr lang="en-US" altLang="zh-TW" sz="2400" dirty="0" smtClean="0">
                <a:solidFill>
                  <a:prstClr val="black"/>
                </a:solidFill>
              </a:rPr>
              <a:t>find </a:t>
            </a:r>
            <a:r>
              <a:rPr lang="en-US" altLang="zh-TW" sz="2400" b="1" dirty="0">
                <a:solidFill>
                  <a:prstClr val="black"/>
                </a:solidFill>
              </a:rPr>
              <a:t>a set of taxi routes </a:t>
            </a:r>
            <a:r>
              <a:rPr lang="en-US" altLang="zh-TW" sz="2400" dirty="0">
                <a:solidFill>
                  <a:prstClr val="black"/>
                </a:solidFill>
              </a:rPr>
              <a:t>that </a:t>
            </a:r>
            <a:r>
              <a:rPr lang="en-US" altLang="zh-TW" sz="2400" b="1" dirty="0">
                <a:solidFill>
                  <a:prstClr val="black"/>
                </a:solidFill>
              </a:rPr>
              <a:t>maximizes the total profit </a:t>
            </a:r>
            <a:r>
              <a:rPr lang="en-US" altLang="zh-TW" sz="2400" dirty="0">
                <a:solidFill>
                  <a:prstClr val="black"/>
                </a:solidFill>
              </a:rPr>
              <a:t>of a taxi company that comes </a:t>
            </a:r>
            <a:r>
              <a:rPr lang="en-US" altLang="zh-TW" sz="2400" b="1" dirty="0">
                <a:solidFill>
                  <a:prstClr val="black"/>
                </a:solidFill>
              </a:rPr>
              <a:t>from serving both passenger and package </a:t>
            </a:r>
            <a:r>
              <a:rPr lang="en-US" altLang="zh-TW" sz="2400" b="1" dirty="0" smtClean="0">
                <a:solidFill>
                  <a:prstClr val="black"/>
                </a:solidFill>
              </a:rPr>
              <a:t>requests </a:t>
            </a:r>
            <a:r>
              <a:rPr lang="en-US" altLang="zh-TW" sz="2400" dirty="0" smtClean="0">
                <a:solidFill>
                  <a:prstClr val="black"/>
                </a:solidFill>
              </a:rPr>
              <a:t>by considering </a:t>
            </a:r>
            <a:r>
              <a:rPr lang="en-US" altLang="zh-TW" sz="3200" b="1" dirty="0" smtClean="0">
                <a:solidFill>
                  <a:prstClr val="black"/>
                </a:solidFill>
              </a:rPr>
              <a:t>capacity flexibility</a:t>
            </a:r>
            <a:r>
              <a:rPr lang="en-US" altLang="zh-TW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</a:rPr>
              <a:t>of taxi</a:t>
            </a:r>
            <a:endParaRPr lang="en-US" altLang="zh-TW" sz="2400" b="1" dirty="0">
              <a:solidFill>
                <a:prstClr val="black"/>
              </a:solidFill>
            </a:endParaRPr>
          </a:p>
          <a:p>
            <a:pPr algn="r"/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 rot="10800000">
            <a:off x="207390" y="4748486"/>
            <a:ext cx="11984609" cy="1872274"/>
          </a:xfrm>
          <a:prstGeom prst="homePlate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6315" y="4446950"/>
            <a:ext cx="10985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TW" sz="2400" b="1" dirty="0" smtClean="0">
                <a:solidFill>
                  <a:prstClr val="black"/>
                </a:solidFill>
              </a:rPr>
              <a:t>FUTURE DIRECTION</a:t>
            </a:r>
            <a:endParaRPr lang="en-US" altLang="zh-TW" sz="2400" b="1" dirty="0">
              <a:solidFill>
                <a:prstClr val="black"/>
              </a:solidFill>
            </a:endParaRPr>
          </a:p>
          <a:p>
            <a:pPr algn="just"/>
            <a:r>
              <a:rPr lang="en-US" altLang="zh-TW" sz="2400" dirty="0" smtClean="0">
                <a:solidFill>
                  <a:prstClr val="black"/>
                </a:solidFill>
              </a:rPr>
              <a:t>The model is only limited to </a:t>
            </a:r>
            <a:r>
              <a:rPr lang="en-US" altLang="zh-TW" sz="2800" b="1" dirty="0" smtClean="0">
                <a:solidFill>
                  <a:prstClr val="black"/>
                </a:solidFill>
              </a:rPr>
              <a:t>one passenger allowed </a:t>
            </a:r>
            <a:r>
              <a:rPr lang="en-US" altLang="zh-TW" sz="2400" dirty="0" smtClean="0">
                <a:solidFill>
                  <a:prstClr val="black"/>
                </a:solidFill>
              </a:rPr>
              <a:t>inside the taxis. One may extent this to a </a:t>
            </a:r>
            <a:r>
              <a:rPr lang="en-US" altLang="zh-TW" sz="2800" b="1" dirty="0" smtClean="0">
                <a:solidFill>
                  <a:prstClr val="black"/>
                </a:solidFill>
              </a:rPr>
              <a:t>generalized</a:t>
            </a:r>
            <a:r>
              <a:rPr lang="en-US" altLang="zh-TW" sz="2400" dirty="0" smtClean="0">
                <a:solidFill>
                  <a:prstClr val="black"/>
                </a:solidFill>
              </a:rPr>
              <a:t> one where more than one customer is allowed inside the taxis. </a:t>
            </a:r>
            <a:r>
              <a:rPr lang="en-US" altLang="zh-TW" sz="2800" b="1" dirty="0" smtClean="0">
                <a:solidFill>
                  <a:prstClr val="black"/>
                </a:solidFill>
              </a:rPr>
              <a:t>Another algorithm </a:t>
            </a:r>
            <a:r>
              <a:rPr lang="en-US" altLang="zh-TW" sz="2400" dirty="0" smtClean="0">
                <a:solidFill>
                  <a:prstClr val="black"/>
                </a:solidFill>
              </a:rPr>
              <a:t>can be also proposed to provide better solution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build="p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57638" y="1404327"/>
            <a:ext cx="5372512" cy="3725565"/>
            <a:chOff x="3076441" y="1481147"/>
            <a:chExt cx="5372512" cy="3725565"/>
          </a:xfrm>
        </p:grpSpPr>
        <p:sp>
          <p:nvSpPr>
            <p:cNvPr id="2" name="Rectangle 1"/>
            <p:cNvSpPr/>
            <p:nvPr/>
          </p:nvSpPr>
          <p:spPr>
            <a:xfrm>
              <a:off x="3180222" y="4483726"/>
              <a:ext cx="88953" cy="977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8210422" y="2256638"/>
              <a:ext cx="139179" cy="13276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29168" y="2307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017246" y="4278688"/>
              <a:ext cx="139179" cy="1327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35992" y="43312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498679" y="2292207"/>
              <a:ext cx="139179" cy="13276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17425" y="23423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228521" y="1481969"/>
              <a:ext cx="139179" cy="13276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47267" y="15387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4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58336" y="4770996"/>
              <a:ext cx="139179" cy="13276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06112" y="1965696"/>
              <a:ext cx="139179" cy="13276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927" y="20165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6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468238" y="1481147"/>
              <a:ext cx="139179" cy="13276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86984" y="15403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7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81940" y="3154602"/>
              <a:ext cx="139179" cy="132768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00686" y="3203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8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76441" y="4492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77082" y="4837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/>
                <a:t>5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325178" y="1461881"/>
            <a:ext cx="2097365" cy="2487368"/>
            <a:chOff x="8850819" y="1919538"/>
            <a:chExt cx="2097365" cy="2487368"/>
          </a:xfrm>
        </p:grpSpPr>
        <p:sp>
          <p:nvSpPr>
            <p:cNvPr id="36" name="TextBox 35"/>
            <p:cNvSpPr txBox="1"/>
            <p:nvPr/>
          </p:nvSpPr>
          <p:spPr>
            <a:xfrm>
              <a:off x="9429726" y="1919538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/>
                <a:t>Legend</a:t>
              </a:r>
              <a:endParaRPr lang="en-US" b="1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50819" y="2375581"/>
              <a:ext cx="2097365" cy="2031325"/>
              <a:chOff x="319715" y="523103"/>
              <a:chExt cx="2097365" cy="203132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40673" y="601059"/>
                <a:ext cx="999802" cy="2426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39981" y="601059"/>
                <a:ext cx="643045" cy="2426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48911" y="1144742"/>
                <a:ext cx="999802" cy="2426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48219" y="1144742"/>
                <a:ext cx="774850" cy="24264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40673" y="1696663"/>
                <a:ext cx="798206" cy="24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38879" y="1696663"/>
                <a:ext cx="679391" cy="2426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2397" y="2248584"/>
                <a:ext cx="798206" cy="24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50603" y="2248584"/>
                <a:ext cx="848899" cy="24264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19715" y="651929"/>
                <a:ext cx="139179" cy="13276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4080" y="1199678"/>
                <a:ext cx="139179" cy="132768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2898" y="1734317"/>
                <a:ext cx="139179" cy="132768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22733" y="2303520"/>
                <a:ext cx="139179" cy="132768"/>
              </a:xfrm>
              <a:prstGeom prst="ellipse">
                <a:avLst/>
              </a:prstGeom>
              <a:solidFill>
                <a:srgbClr val="FF00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9886" y="523103"/>
                <a:ext cx="192719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dirty="0" smtClean="0"/>
                  <a:t>Passenger pickup</a:t>
                </a:r>
              </a:p>
              <a:p>
                <a:endParaRPr lang="en-ID" dirty="0" smtClean="0"/>
              </a:p>
              <a:p>
                <a:r>
                  <a:rPr lang="en-ID" dirty="0" smtClean="0"/>
                  <a:t>Passenger delivery</a:t>
                </a:r>
              </a:p>
              <a:p>
                <a:endParaRPr lang="en-ID" dirty="0" smtClean="0"/>
              </a:p>
              <a:p>
                <a:r>
                  <a:rPr lang="en-ID" dirty="0" smtClean="0"/>
                  <a:t>Package pickup</a:t>
                </a:r>
              </a:p>
              <a:p>
                <a:endParaRPr lang="en-ID" dirty="0" smtClean="0"/>
              </a:p>
              <a:p>
                <a:r>
                  <a:rPr lang="en-ID" dirty="0" smtClean="0"/>
                  <a:t>Package delivery</a:t>
                </a:r>
                <a:endParaRPr lang="en-US" dirty="0"/>
              </a:p>
            </p:txBody>
          </p:sp>
        </p:grpSp>
      </p:grp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6510365" y="4694176"/>
          <a:ext cx="5486400" cy="1905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Earliest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2,93036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464,061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484,061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501,974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514,451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2,2903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558,302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7,57557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692,591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7,66057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709,842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4,68513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742,165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" y="4067338"/>
            <a:ext cx="538120" cy="26906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510365" y="4868792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692364" y="4285988"/>
            <a:ext cx="664087" cy="152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8" y="1309304"/>
            <a:ext cx="592384" cy="5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ack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2" y="2088918"/>
            <a:ext cx="543900" cy="5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510363" y="6395497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11046" y="5061921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1692365" y="4509996"/>
            <a:ext cx="1155112" cy="24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605741" y="2029230"/>
            <a:ext cx="2822510" cy="2162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Image result for tim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32" y="5895140"/>
            <a:ext cx="309717" cy="3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140866" y="5851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140866" y="58518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464,061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55618" y="58518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469,061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55618" y="58582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484,061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54597" y="58556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489,061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9277" y="58532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563,302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152694" y="58448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692,591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164982" y="586533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514,451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154596" y="58569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506,974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59277" y="58481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697,591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63959" y="58699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558,302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60300" y="58569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501,974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54595" y="585000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519,451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513085" y="5251623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654667" y="2021132"/>
            <a:ext cx="196757" cy="158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19747" y="5456599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051036" y="1555835"/>
            <a:ext cx="499956" cy="631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518939" y="5630478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6060305" y="1461946"/>
            <a:ext cx="468160" cy="8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16" descr="Image result for pack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44" y="2090982"/>
            <a:ext cx="543900" cy="5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3152693" y="5853293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709,842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58254" y="58550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742,165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152693" y="58569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714,842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59965" y="585633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737,48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59965" y="585467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732,48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518131" y="5825382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4887546" y="1530103"/>
            <a:ext cx="947816" cy="1504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510364" y="6026714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4971705" y="2281771"/>
            <a:ext cx="1579287" cy="814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518939" y="6216416"/>
            <a:ext cx="5500403" cy="21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3139976" y="2367929"/>
            <a:ext cx="3400214" cy="2295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49647" y="1402156"/>
            <a:ext cx="2172896" cy="27516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Rectangle 81"/>
          <p:cNvSpPr/>
          <p:nvPr/>
        </p:nvSpPr>
        <p:spPr>
          <a:xfrm>
            <a:off x="2336950" y="5824954"/>
            <a:ext cx="2172896" cy="4194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Pentagon 82"/>
          <p:cNvSpPr/>
          <p:nvPr/>
        </p:nvSpPr>
        <p:spPr>
          <a:xfrm>
            <a:off x="675330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Pentagon 85"/>
          <p:cNvSpPr/>
          <p:nvPr/>
        </p:nvSpPr>
        <p:spPr>
          <a:xfrm>
            <a:off x="381528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Pentagon 87"/>
          <p:cNvSpPr/>
          <p:nvPr/>
        </p:nvSpPr>
        <p:spPr>
          <a:xfrm>
            <a:off x="0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157195"/>
            <a:ext cx="9677400" cy="8326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DEFINITION</a:t>
            </a:r>
            <a:endParaRPr lang="zh-TW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812224" y="506952"/>
            <a:ext cx="303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800" b="1" dirty="0" smtClean="0"/>
              <a:t>ILLUSTRATION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92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8007 -0.029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7 -0.02986 L 0.33294 -0.3675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94 -0.36759 L 0.37708 -0.316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08 -0.3169 L 0.43216 -0.4465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16 -0.44653 L 0.36562 -0.44143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62 -0.44143 L 0.27461 -0.1919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61 -0.1919 L 0.42552 -0.32986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52 -0.32986 L 0.12513 0.0419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13 0.0419 L 3.125E-6 3.78387E-17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000"/>
                            </p:stCondLst>
                            <p:childTnLst>
                              <p:par>
                                <p:cTn id="2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8" grpId="0" animBg="1"/>
      <p:bldP spid="59" grpId="0" animBg="1"/>
      <p:bldP spid="59" grpId="1" animBg="1"/>
      <p:bldP spid="55" grpId="0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 animBg="1"/>
      <p:bldP spid="80" grpId="1" animBg="1"/>
      <p:bldP spid="84" grpId="0" animBg="1"/>
      <p:bldP spid="84" grpId="1" animBg="1"/>
      <p:bldP spid="90" grpId="0" animBg="1"/>
      <p:bldP spid="90" grpId="1" animBg="1"/>
      <p:bldP spid="96" grpId="0"/>
      <p:bldP spid="96" grpId="1"/>
      <p:bldP spid="97" grpId="0"/>
      <p:bldP spid="98" grpId="0"/>
      <p:bldP spid="98" grpId="1"/>
      <p:bldP spid="102" grpId="0"/>
      <p:bldP spid="102" grpId="1"/>
      <p:bldP spid="103" grpId="0"/>
      <p:bldP spid="103" grpId="1"/>
      <p:bldP spid="104" grpId="0" animBg="1"/>
      <p:bldP spid="104" grpId="1" animBg="1"/>
      <p:bldP spid="108" grpId="0" animBg="1"/>
      <p:bldP spid="108" grpId="1" animBg="1"/>
      <p:bldP spid="111" grpId="0" animBg="1"/>
      <p:bldP spid="1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3" imgW="5095849" imgH="10525112" progId="Visio.Drawing.15">
                  <p:embed/>
                </p:oleObj>
              </mc:Choice>
              <mc:Fallback>
                <p:oleObj name="Visio"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747934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392579" y="794655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405155" y="768351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85283"/>
              </p:ext>
            </p:extLst>
          </p:nvPr>
        </p:nvGraphicFramePr>
        <p:xfrm>
          <a:off x="6474912" y="428618"/>
          <a:ext cx="474980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0.59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0.48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0.19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0.56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0.35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0.7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0.81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zh-TW" sz="1400" b="1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41387" y="1044501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Time slack utilization</a:t>
            </a:r>
            <a:endParaRPr lang="zh-TW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24150" y="1417933"/>
            <a:ext cx="562628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/>
              <a:t>From node 0 – 5</a:t>
            </a:r>
          </a:p>
          <a:p>
            <a:r>
              <a:rPr lang="en-US" altLang="zh-TW" sz="1600" dirty="0" smtClean="0"/>
              <a:t>Earliest time	: 400</a:t>
            </a:r>
          </a:p>
          <a:p>
            <a:r>
              <a:rPr lang="en-US" altLang="zh-TW" sz="1600" dirty="0" smtClean="0"/>
              <a:t>Latest time	: 760 </a:t>
            </a:r>
          </a:p>
          <a:p>
            <a:r>
              <a:rPr lang="en-US" altLang="zh-TW" sz="1600" dirty="0" smtClean="0"/>
              <a:t>Time slack		: 0.585 (the table show two rounded digits)</a:t>
            </a:r>
          </a:p>
          <a:p>
            <a:r>
              <a:rPr lang="en-US" altLang="zh-TW" sz="1600" dirty="0" smtClean="0"/>
              <a:t>Time difference	: 760 – 400 = 360 </a:t>
            </a:r>
          </a:p>
          <a:p>
            <a:r>
              <a:rPr lang="en-US" altLang="zh-TW" sz="1600" dirty="0" smtClean="0"/>
              <a:t>Added time	: 0.585 x 360 = 210.6</a:t>
            </a:r>
          </a:p>
          <a:p>
            <a:r>
              <a:rPr lang="en-US" altLang="zh-TW" sz="1600" dirty="0" smtClean="0"/>
              <a:t>Real visiting time	: </a:t>
            </a:r>
            <a:r>
              <a:rPr lang="en-US" altLang="zh-TW" sz="1600" b="1" dirty="0" smtClean="0"/>
              <a:t>400 + 210.6 = 610.6 </a:t>
            </a:r>
            <a:endParaRPr lang="zh-TW" altLang="en-US" sz="1600" b="1" dirty="0"/>
          </a:p>
        </p:txBody>
      </p:sp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50" y="3621226"/>
            <a:ext cx="4509484" cy="28316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35136" y="395474"/>
            <a:ext cx="7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Route</a:t>
            </a:r>
            <a:endParaRPr lang="zh-TW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12093" y="69055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Time Slack</a:t>
            </a:r>
            <a:endParaRPr lang="zh-TW" alt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994566" y="4583875"/>
            <a:ext cx="3004457" cy="34355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6994565" y="5992787"/>
            <a:ext cx="3004457" cy="34355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086826" y="4559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32 Unit Time</a:t>
            </a:r>
            <a:endParaRPr lang="zh-TW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86826" y="595412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23 Unit Time</a:t>
            </a:r>
            <a:endParaRPr lang="zh-TW" altLang="en-US" b="1" dirty="0"/>
          </a:p>
        </p:txBody>
      </p:sp>
      <p:sp>
        <p:nvSpPr>
          <p:cNvPr id="27" name="Pentagon 82"/>
          <p:cNvSpPr/>
          <p:nvPr/>
        </p:nvSpPr>
        <p:spPr>
          <a:xfrm>
            <a:off x="675330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Pentagon 85"/>
          <p:cNvSpPr/>
          <p:nvPr/>
        </p:nvSpPr>
        <p:spPr>
          <a:xfrm>
            <a:off x="381528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Pentagon 87"/>
          <p:cNvSpPr/>
          <p:nvPr/>
        </p:nvSpPr>
        <p:spPr>
          <a:xfrm>
            <a:off x="0" y="0"/>
            <a:ext cx="6391373" cy="961534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 DESIGN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</a:p>
          <a:p>
            <a:r>
              <a:rPr lang="en-US" altLang="zh-TW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NUMERICAL EXAMPLE</a:t>
            </a:r>
            <a:endParaRPr lang="en-US" altLang="zh-TW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14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6" presetClass="exit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animEffect transition="out" filter="barn(inVertical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3" grpId="0"/>
      <p:bldP spid="3" grpId="1"/>
      <p:bldP spid="17" grpId="0" animBg="1"/>
      <p:bldP spid="17" grpId="1" animBg="1"/>
      <p:bldP spid="19" grpId="0"/>
      <p:bldP spid="19" grpId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994666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401618" y="1183057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83924" y="1150623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7209184" y="270196"/>
            <a:ext cx="22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Objective Calculation</a:t>
            </a:r>
            <a:endParaRPr lang="zh-TW" altLang="en-US" b="1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829205" y="79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44475"/>
              </p:ext>
            </p:extLst>
          </p:nvPr>
        </p:nvGraphicFramePr>
        <p:xfrm>
          <a:off x="4867377" y="798513"/>
          <a:ext cx="67865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5" imgW="5752800" imgH="355320" progId="Equation.DSMT4">
                  <p:embed/>
                </p:oleObj>
              </mc:Choice>
              <mc:Fallback>
                <p:oleObj name="Equation" r:id="rId5" imgW="575280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377" y="798513"/>
                        <a:ext cx="6786562" cy="41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321642" y="639528"/>
            <a:ext cx="1887541" cy="67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-90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377" y="2021212"/>
            <a:ext cx="6786562" cy="2706720"/>
          </a:xfrm>
          <a:prstGeom prst="rect">
            <a:avLst/>
          </a:prstGeom>
          <a:ln w="38100">
            <a:solidFill>
              <a:srgbClr val="0070C0"/>
            </a:solidFill>
            <a:prstDash val="lgDash"/>
          </a:ln>
        </p:spPr>
      </p:pic>
      <p:sp>
        <p:nvSpPr>
          <p:cNvPr id="33" name="TextBox 2"/>
          <p:cNvSpPr txBox="1"/>
          <p:nvPr/>
        </p:nvSpPr>
        <p:spPr>
          <a:xfrm>
            <a:off x="4867377" y="1453720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Calculate </a:t>
            </a:r>
            <a:r>
              <a:rPr lang="en-US" altLang="zh-TW" b="1" dirty="0"/>
              <a:t>passenger fare</a:t>
            </a:r>
            <a:endParaRPr lang="zh-TW" altLang="en-US" b="1" dirty="0"/>
          </a:p>
        </p:txBody>
      </p:sp>
      <p:sp>
        <p:nvSpPr>
          <p:cNvPr id="34" name="上彎箭號 33"/>
          <p:cNvSpPr/>
          <p:nvPr/>
        </p:nvSpPr>
        <p:spPr>
          <a:xfrm rot="5400000">
            <a:off x="5071275" y="4715303"/>
            <a:ext cx="568492" cy="691979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132" y="4895311"/>
            <a:ext cx="5880889" cy="14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994666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401618" y="1183057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83924" y="1150623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7209184" y="270196"/>
            <a:ext cx="22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Objective Calculation</a:t>
            </a:r>
            <a:endParaRPr lang="zh-TW" altLang="en-US" b="1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829205" y="79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4867377" y="798513"/>
          <a:ext cx="67865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5752800" imgH="355320" progId="Equation.DSMT4">
                  <p:embed/>
                </p:oleObj>
              </mc:Choice>
              <mc:Fallback>
                <p:oleObj name="Equation" r:id="rId5" imgW="5752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377" y="798513"/>
                        <a:ext cx="6786562" cy="41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209184" y="639528"/>
            <a:ext cx="2050146" cy="67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-90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3" name="TextBox 2"/>
          <p:cNvSpPr txBox="1"/>
          <p:nvPr/>
        </p:nvSpPr>
        <p:spPr>
          <a:xfrm>
            <a:off x="4867377" y="1454405"/>
            <a:ext cx="19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Package </a:t>
            </a:r>
            <a:r>
              <a:rPr lang="en-US" altLang="zh-TW" b="1" dirty="0"/>
              <a:t>fare profit</a:t>
            </a:r>
            <a:endParaRPr lang="zh-TW" altLang="en-US" b="1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895" y="2062117"/>
            <a:ext cx="6688043" cy="2592222"/>
          </a:xfrm>
          <a:prstGeom prst="rect">
            <a:avLst/>
          </a:prstGeom>
          <a:ln w="38100">
            <a:solidFill>
              <a:srgbClr val="0070C0"/>
            </a:solidFill>
            <a:prstDash val="lgDash"/>
          </a:ln>
        </p:spPr>
      </p:pic>
      <p:sp>
        <p:nvSpPr>
          <p:cNvPr id="29" name="上彎箭號 28"/>
          <p:cNvSpPr/>
          <p:nvPr/>
        </p:nvSpPr>
        <p:spPr>
          <a:xfrm rot="5400000">
            <a:off x="5218508" y="4804950"/>
            <a:ext cx="900099" cy="691979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55949" y="5258844"/>
            <a:ext cx="323678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profit is 15.7828.</a:t>
            </a:r>
            <a:endParaRPr lang="zh-TW" altLang="zh-TW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33" grpId="0"/>
      <p:bldP spid="29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994666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401618" y="1183057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83924" y="1150623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7209184" y="270196"/>
            <a:ext cx="22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Objective Calculation</a:t>
            </a:r>
            <a:endParaRPr lang="zh-TW" altLang="en-US" b="1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829205" y="79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4867377" y="798513"/>
          <a:ext cx="67865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5752800" imgH="355320" progId="Equation.DSMT4">
                  <p:embed/>
                </p:oleObj>
              </mc:Choice>
              <mc:Fallback>
                <p:oleObj name="Equation" r:id="rId5" imgW="5752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377" y="798513"/>
                        <a:ext cx="6786562" cy="41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9252774" y="639528"/>
            <a:ext cx="1326130" cy="67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-90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3" name="TextBox 2"/>
          <p:cNvSpPr txBox="1"/>
          <p:nvPr/>
        </p:nvSpPr>
        <p:spPr>
          <a:xfrm>
            <a:off x="4922532" y="1406825"/>
            <a:ext cx="29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The </a:t>
            </a:r>
            <a:r>
              <a:rPr lang="en-US" altLang="zh-TW" b="1" dirty="0"/>
              <a:t>cost of distance traveled</a:t>
            </a:r>
            <a:endParaRPr lang="zh-TW" altLang="en-US" b="1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377" y="2049806"/>
            <a:ext cx="6786562" cy="2075731"/>
          </a:xfrm>
          <a:prstGeom prst="rect">
            <a:avLst/>
          </a:prstGeom>
          <a:ln w="38100">
            <a:solidFill>
              <a:srgbClr val="0070C0"/>
            </a:solidFill>
            <a:prstDash val="lgDash"/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8"/>
          <a:srcRect b="760"/>
          <a:stretch/>
        </p:blipFill>
        <p:spPr>
          <a:xfrm>
            <a:off x="6968309" y="2014537"/>
            <a:ext cx="2390775" cy="2949222"/>
          </a:xfrm>
          <a:prstGeom prst="rect">
            <a:avLst/>
          </a:prstGeom>
        </p:spPr>
      </p:pic>
      <p:sp>
        <p:nvSpPr>
          <p:cNvPr id="23" name="上彎箭號 22"/>
          <p:cNvSpPr/>
          <p:nvPr/>
        </p:nvSpPr>
        <p:spPr>
          <a:xfrm rot="5400000">
            <a:off x="5001089" y="4226151"/>
            <a:ext cx="812339" cy="691979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53248" y="4608976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value of distance cost is 75.2834.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163697" y="2059663"/>
            <a:ext cx="1089077" cy="292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33" grpId="0"/>
      <p:bldP spid="23" grpId="0" animBg="1"/>
      <p:bldP spid="21" grpId="0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994666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401618" y="1183057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83924" y="1150623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7209184" y="270196"/>
            <a:ext cx="22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Objective Calculation</a:t>
            </a:r>
            <a:endParaRPr lang="zh-TW" altLang="en-US" b="1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829205" y="79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4867377" y="798513"/>
          <a:ext cx="67865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5" imgW="5752800" imgH="355320" progId="Equation.DSMT4">
                  <p:embed/>
                </p:oleObj>
              </mc:Choice>
              <mc:Fallback>
                <p:oleObj name="Equation" r:id="rId5" imgW="5752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377" y="798513"/>
                        <a:ext cx="6786562" cy="41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0603780" y="632028"/>
            <a:ext cx="1050159" cy="67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-90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3" name="TextBox 2"/>
          <p:cNvSpPr txBox="1"/>
          <p:nvPr/>
        </p:nvSpPr>
        <p:spPr>
          <a:xfrm>
            <a:off x="4763325" y="1607472"/>
            <a:ext cx="429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The fourth part prevails for passenger only.</a:t>
            </a:r>
            <a:endParaRPr lang="zh-TW" altLang="en-US" b="1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377" y="2023500"/>
            <a:ext cx="5275256" cy="1259472"/>
          </a:xfrm>
          <a:prstGeom prst="rect">
            <a:avLst/>
          </a:prstGeom>
          <a:ln w="38100">
            <a:solidFill>
              <a:srgbClr val="0070C0"/>
            </a:solidFill>
            <a:prstDash val="lgDash"/>
          </a:ln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939" y="4222619"/>
            <a:ext cx="4992131" cy="1931190"/>
          </a:xfrm>
          <a:prstGeom prst="rect">
            <a:avLst/>
          </a:prstGeom>
          <a:ln w="38100">
            <a:solidFill>
              <a:srgbClr val="7030A0"/>
            </a:solidFill>
            <a:prstDash val="lgDash"/>
          </a:ln>
        </p:spPr>
      </p:pic>
      <p:sp>
        <p:nvSpPr>
          <p:cNvPr id="32" name="上彎箭號 31"/>
          <p:cNvSpPr/>
          <p:nvPr/>
        </p:nvSpPr>
        <p:spPr>
          <a:xfrm rot="5400000">
            <a:off x="4908775" y="3288270"/>
            <a:ext cx="717505" cy="8003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TextBox 2"/>
          <p:cNvSpPr txBox="1"/>
          <p:nvPr/>
        </p:nvSpPr>
        <p:spPr>
          <a:xfrm>
            <a:off x="5624241" y="3688420"/>
            <a:ext cx="22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Example for sarpac14.</a:t>
            </a:r>
            <a:endParaRPr lang="zh-TW" altLang="en-US" b="1" dirty="0"/>
          </a:p>
        </p:txBody>
      </p:sp>
      <p:sp>
        <p:nvSpPr>
          <p:cNvPr id="36" name="向右箭號 35"/>
          <p:cNvSpPr/>
          <p:nvPr/>
        </p:nvSpPr>
        <p:spPr>
          <a:xfrm>
            <a:off x="10010991" y="4852087"/>
            <a:ext cx="437385" cy="3954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0528592" y="4588130"/>
            <a:ext cx="1125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total </a:t>
            </a:r>
            <a:r>
              <a:rPr lang="en-US" altLang="zh-TW" dirty="0" smtClean="0"/>
              <a:t>value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 </a:t>
            </a:r>
            <a:r>
              <a:rPr lang="en-US" altLang="zh-TW" dirty="0"/>
              <a:t>12.72749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33" grpId="0"/>
      <p:bldP spid="32" grpId="0" animBg="1"/>
      <p:bldP spid="34" grpId="0"/>
      <p:bldP spid="36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雲朵形圖說文字 12"/>
          <p:cNvSpPr/>
          <p:nvPr/>
        </p:nvSpPr>
        <p:spPr>
          <a:xfrm rot="5400000">
            <a:off x="7254089" y="2205069"/>
            <a:ext cx="1828800" cy="6666899"/>
          </a:xfrm>
          <a:prstGeom prst="cloudCallout">
            <a:avLst>
              <a:gd name="adj1" fmla="val -73242"/>
              <a:gd name="adj2" fmla="val 2225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5600" y="47625"/>
          <a:ext cx="3305175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3" imgW="5095849" imgH="10525112" progId="Visio.Drawing.15">
                  <p:embed/>
                </p:oleObj>
              </mc:Choice>
              <mc:Fallback>
                <p:oleObj r:id="rId3" imgW="5095849" imgH="1052511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7625"/>
                        <a:ext cx="3305175" cy="681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763325" y="238381"/>
            <a:ext cx="6994666" cy="62145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3401618" y="1183057"/>
            <a:ext cx="914401" cy="2963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83924" y="1150623"/>
            <a:ext cx="2641600" cy="3612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7209184" y="270196"/>
            <a:ext cx="22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Objective Calculation</a:t>
            </a:r>
            <a:endParaRPr lang="zh-TW" altLang="en-US" b="1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829205" y="79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56598"/>
              </p:ext>
            </p:extLst>
          </p:nvPr>
        </p:nvGraphicFramePr>
        <p:xfrm>
          <a:off x="4920019" y="671343"/>
          <a:ext cx="67865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5752800" imgH="355320" progId="Equation.DSMT4">
                  <p:embed/>
                </p:oleObj>
              </mc:Choice>
              <mc:Fallback>
                <p:oleObj name="Equation" r:id="rId5" imgW="5752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019" y="671343"/>
                        <a:ext cx="6786562" cy="41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-90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TextBox 10"/>
          <p:cNvSpPr txBox="1"/>
          <p:nvPr/>
        </p:nvSpPr>
        <p:spPr>
          <a:xfrm>
            <a:off x="5859277" y="5128197"/>
            <a:ext cx="4474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Summing up all four parts, the total objective value </a:t>
            </a:r>
            <a:r>
              <a:rPr lang="en-US" altLang="zh-TW" sz="1600" b="1" dirty="0" smtClean="0"/>
              <a:t>of Penalty : 22.34841</a:t>
            </a:r>
            <a:endParaRPr lang="zh-TW" altLang="en-US" sz="1600" b="1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9784" r="878" b="11301"/>
          <a:stretch/>
        </p:blipFill>
        <p:spPr>
          <a:xfrm>
            <a:off x="7209184" y="1816579"/>
            <a:ext cx="2339788" cy="195430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922" y="-462905"/>
            <a:ext cx="542591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41055 0.2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1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55 0.25 C 0.41055 0.20811 0.46068 0.33473 0.47813 0.37084 C 0.49154 0.37153 0.40899 0.40903 0.40743 0.43681 C 0.40951 0.45903 0.48464 0.46158 0.50638 0.49074 C 0.54024 0.51273 0.54766 0.52871 0.54805 0.55787 C 0.55664 0.61412 0.47943 0.68496 0.47943 0.64329 " pathEditMode="relative" rAng="0" ptsTypes="AAAAAA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899</Words>
  <Application>Microsoft Office PowerPoint</Application>
  <PresentationFormat>寬螢幕</PresentationFormat>
  <Paragraphs>312</Paragraphs>
  <Slides>20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6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40" baseType="lpstr">
      <vt:lpstr>Malgun Gothic Semilight</vt:lpstr>
      <vt:lpstr>Microsoft YaHei</vt:lpstr>
      <vt:lpstr>微軟正黑體</vt:lpstr>
      <vt:lpstr>新細明體</vt:lpstr>
      <vt:lpstr>Arial</vt:lpstr>
      <vt:lpstr>Calibri</vt:lpstr>
      <vt:lpstr>Calibri Light</vt:lpstr>
      <vt:lpstr>Cambria Math</vt:lpstr>
      <vt:lpstr>Ebrima</vt:lpstr>
      <vt:lpstr>Segoe UI Black</vt:lpstr>
      <vt:lpstr>Times New Roman</vt:lpstr>
      <vt:lpstr>Office Theme</vt:lpstr>
      <vt:lpstr>Office 佈景主題</vt:lpstr>
      <vt:lpstr>1_Office 佈景主題</vt:lpstr>
      <vt:lpstr>2_Office 佈景主題</vt:lpstr>
      <vt:lpstr>3_Office 佈景主題</vt:lpstr>
      <vt:lpstr>4_Office 佈景主題</vt:lpstr>
      <vt:lpstr>Visio</vt:lpstr>
      <vt:lpstr>Microsoft Visio 繪圖</vt:lpstr>
      <vt:lpstr>Equation</vt:lpstr>
      <vt:lpstr>MID TERM REPORT COMPUTATIONAL INTELLIGENCE </vt:lpstr>
      <vt:lpstr>OUTLINES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Experimental Result</vt:lpstr>
      <vt:lpstr>Final Solution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Alice</cp:lastModifiedBy>
  <cp:revision>69</cp:revision>
  <dcterms:created xsi:type="dcterms:W3CDTF">2018-04-26T11:35:41Z</dcterms:created>
  <dcterms:modified xsi:type="dcterms:W3CDTF">2018-06-10T15:39:04Z</dcterms:modified>
</cp:coreProperties>
</file>