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71" r:id="rId3"/>
    <p:sldId id="265" r:id="rId4"/>
    <p:sldId id="294" r:id="rId5"/>
    <p:sldId id="288" r:id="rId6"/>
    <p:sldId id="289" r:id="rId7"/>
    <p:sldId id="291" r:id="rId8"/>
    <p:sldId id="292" r:id="rId9"/>
    <p:sldId id="290" r:id="rId10"/>
    <p:sldId id="258" r:id="rId11"/>
    <p:sldId id="263" r:id="rId12"/>
    <p:sldId id="264" r:id="rId13"/>
    <p:sldId id="259" r:id="rId14"/>
    <p:sldId id="260" r:id="rId15"/>
    <p:sldId id="268" r:id="rId16"/>
    <p:sldId id="269" r:id="rId17"/>
    <p:sldId id="266" r:id="rId18"/>
    <p:sldId id="267" r:id="rId19"/>
    <p:sldId id="261" r:id="rId20"/>
    <p:sldId id="274" r:id="rId21"/>
    <p:sldId id="270" r:id="rId22"/>
    <p:sldId id="278" r:id="rId23"/>
    <p:sldId id="279" r:id="rId24"/>
    <p:sldId id="282" r:id="rId25"/>
    <p:sldId id="283" r:id="rId26"/>
    <p:sldId id="275" r:id="rId27"/>
    <p:sldId id="276" r:id="rId28"/>
    <p:sldId id="280" r:id="rId29"/>
    <p:sldId id="26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0C8ED"/>
    <a:srgbClr val="F5CFF3"/>
    <a:srgbClr val="F4C8F2"/>
    <a:srgbClr val="F5E8F8"/>
    <a:srgbClr val="E0BAE8"/>
    <a:srgbClr val="EC792A"/>
    <a:srgbClr val="4472C4"/>
    <a:srgbClr val="F8CBA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19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4FC1-B929-46E8-AF52-8336161F538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5A82-39FC-4BDC-A436-56CF4BCC5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30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B5A82-39FC-4BDC-A436-56CF4BCC5D2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14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3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5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3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9033-D57F-4C51-ABD1-9789AAE430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6B83-B8EB-41E4-9B0E-9EC404FFA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7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data min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59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89060"/>
            <a:ext cx="8164286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endParaRPr lang="zh-TW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8355256" y="398090"/>
            <a:ext cx="1325561" cy="170750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914400"/>
            <a:ext cx="8164285" cy="615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Datamining      -    Final </a:t>
            </a:r>
            <a:r>
              <a:rPr lang="en-US" altLang="zh-TW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presentation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9279295" y="915940"/>
            <a:ext cx="513182" cy="671804"/>
          </a:xfrm>
          <a:prstGeom prst="triangle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8"/>
          <p:cNvSpPr/>
          <p:nvPr/>
        </p:nvSpPr>
        <p:spPr>
          <a:xfrm>
            <a:off x="8761444" y="3872204"/>
            <a:ext cx="3430555" cy="2985796"/>
          </a:xfrm>
          <a:prstGeom prst="flowChartPunchedCard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M10601014 </a:t>
            </a:r>
            <a:r>
              <a:rPr lang="zh-TW" alt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  高傲凡</a:t>
            </a:r>
            <a:endParaRPr lang="en-US" altLang="zh-TW" sz="2800" b="1" dirty="0" smtClean="0">
              <a:solidFill>
                <a:schemeClr val="tx1"/>
              </a:solidFill>
              <a:latin typeface="Bahnschrift" panose="020B0502040204020203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M10603005 </a:t>
            </a:r>
            <a:r>
              <a:rPr lang="zh-TW" alt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陳佳吟</a:t>
            </a:r>
            <a:endParaRPr lang="zh-TW" altLang="en-US" sz="2800" b="1" dirty="0">
              <a:solidFill>
                <a:schemeClr val="tx1"/>
              </a:solidFill>
              <a:latin typeface="Bahnschrift" panose="020B0502040204020203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M10601806 </a:t>
            </a:r>
            <a:r>
              <a:rPr lang="zh-TW" alt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   </a:t>
            </a:r>
            <a:r>
              <a:rPr lang="en-US" altLang="zh-TW" sz="2800" b="1" dirty="0" err="1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Panca</a:t>
            </a:r>
            <a:endParaRPr lang="en-US" altLang="zh-TW" sz="2800" b="1" dirty="0">
              <a:solidFill>
                <a:schemeClr val="tx1"/>
              </a:solidFill>
              <a:latin typeface="Bahnschrift" panose="020B0502040204020203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M10701803 </a:t>
            </a:r>
            <a:r>
              <a:rPr lang="zh-TW" alt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   </a:t>
            </a:r>
            <a:r>
              <a:rPr lang="en-US" altLang="zh-TW" sz="2800" b="1" dirty="0" err="1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Jesica</a:t>
            </a:r>
            <a:endParaRPr lang="en-US" altLang="zh-TW" sz="2800" b="1" dirty="0">
              <a:solidFill>
                <a:schemeClr val="tx1"/>
              </a:solidFill>
              <a:latin typeface="Bahnschrift" panose="020B0502040204020203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sz="2800" b="1" dirty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M10701201 </a:t>
            </a:r>
            <a:r>
              <a:rPr lang="zh-TW" altLang="en-US" sz="2800" b="1" dirty="0" smtClean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   黃</a:t>
            </a:r>
            <a:r>
              <a:rPr lang="zh-TW" altLang="en-US" sz="2800" b="1" dirty="0">
                <a:solidFill>
                  <a:schemeClr val="tx1"/>
                </a:solidFill>
                <a:latin typeface="Bahnschrift" panose="020B0502040204020203" pitchFamily="34" charset="0"/>
                <a:ea typeface="標楷體" panose="03000509000000000000" pitchFamily="65" charset="-120"/>
              </a:rPr>
              <a:t>琮淇</a:t>
            </a:r>
          </a:p>
        </p:txBody>
      </p:sp>
      <p:sp>
        <p:nvSpPr>
          <p:cNvPr id="16" name="等腰三角形 15"/>
          <p:cNvSpPr/>
          <p:nvPr/>
        </p:nvSpPr>
        <p:spPr>
          <a:xfrm rot="5400000">
            <a:off x="8690899" y="4518116"/>
            <a:ext cx="445329" cy="312149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63500" dist="12700" dir="2700000" algn="tl" rotWithShape="0">
              <a:prstClr val="black">
                <a:alpha val="46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k7.picdn.net/shutterstock/videos/8463817/thumb/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6" y="986369"/>
            <a:ext cx="12192000" cy="51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-8466" y="5327564"/>
            <a:ext cx="12200466" cy="1530436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-8466" y="986369"/>
            <a:ext cx="12200466" cy="5118098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-16933" y="1751478"/>
            <a:ext cx="12200466" cy="3587879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Pentagon 13"/>
          <p:cNvSpPr/>
          <p:nvPr/>
        </p:nvSpPr>
        <p:spPr>
          <a:xfrm>
            <a:off x="1" y="6218168"/>
            <a:ext cx="2071396" cy="6398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875457" y="6220372"/>
            <a:ext cx="2235369" cy="635425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sz="24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3903310" y="6223936"/>
            <a:ext cx="2246945" cy="6354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Datasets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5943604" y="6218170"/>
            <a:ext cx="2246080" cy="63542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993227" y="6223936"/>
            <a:ext cx="2236751" cy="6354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032656" y="6223096"/>
            <a:ext cx="2167811" cy="63542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2640776">
            <a:off x="2177046" y="2442533"/>
            <a:ext cx="1315616" cy="134360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ounded Rectangle 29"/>
          <p:cNvSpPr/>
          <p:nvPr/>
        </p:nvSpPr>
        <p:spPr>
          <a:xfrm rot="2640776">
            <a:off x="4992211" y="2395290"/>
            <a:ext cx="1315616" cy="134360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ounded Rectangle 30"/>
          <p:cNvSpPr/>
          <p:nvPr/>
        </p:nvSpPr>
        <p:spPr>
          <a:xfrm rot="2640776">
            <a:off x="8015659" y="2388423"/>
            <a:ext cx="1315616" cy="134360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ounded Rectangle 31"/>
          <p:cNvSpPr/>
          <p:nvPr/>
        </p:nvSpPr>
        <p:spPr>
          <a:xfrm rot="2640776">
            <a:off x="2563460" y="2826994"/>
            <a:ext cx="486805" cy="499924"/>
          </a:xfrm>
          <a:prstGeom prst="roundRect">
            <a:avLst/>
          </a:prstGeom>
          <a:solidFill>
            <a:srgbClr val="C55A1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Rounded Rectangle 32"/>
          <p:cNvSpPr/>
          <p:nvPr/>
        </p:nvSpPr>
        <p:spPr>
          <a:xfrm rot="2640776">
            <a:off x="5406617" y="2757486"/>
            <a:ext cx="486805" cy="499924"/>
          </a:xfrm>
          <a:prstGeom prst="roundRect">
            <a:avLst/>
          </a:prstGeom>
          <a:solidFill>
            <a:srgbClr val="2E75B6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ounded Rectangle 33"/>
          <p:cNvSpPr/>
          <p:nvPr/>
        </p:nvSpPr>
        <p:spPr>
          <a:xfrm rot="2640776">
            <a:off x="8430063" y="2769283"/>
            <a:ext cx="486805" cy="499924"/>
          </a:xfrm>
          <a:prstGeom prst="roundRect">
            <a:avLst/>
          </a:prstGeom>
          <a:solidFill>
            <a:srgbClr val="2F5597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11117" y="28922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Bahnschrift Light SemiCondensed" panose="020B0502040204020203" pitchFamily="34" charset="0"/>
              </a:rPr>
              <a:t>01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8682" y="279568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Bahnschrift Light SemiCondensed" panose="020B0502040204020203" pitchFamily="34" charset="0"/>
              </a:rPr>
              <a:t>02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71326" y="279568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Bahnschrift Light SemiCondensed" panose="020B0502040204020203" pitchFamily="34" charset="0"/>
              </a:rPr>
              <a:t>03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457" y="4246709"/>
            <a:ext cx="205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Bahnschrift Light SemiCondensed" panose="020B0502040204020203" pitchFamily="34" charset="0"/>
              </a:rPr>
              <a:t>Back Propagation Neural Network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0390" y="4220591"/>
            <a:ext cx="221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Bahnschrift Light SemiCondensed" panose="020B0502040204020203" pitchFamily="34" charset="0"/>
              </a:rPr>
              <a:t>Particle Swarm Optimization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6626" y="4102344"/>
            <a:ext cx="318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Bahnschrift Light SemiCondensed" panose="020B0502040204020203" pitchFamily="34" charset="0"/>
              </a:rPr>
              <a:t>Hybrid Particle Swarm Optimization &amp; Gravitational Search Algorithm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740950" y="10461"/>
            <a:ext cx="10515600" cy="971504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5" grpId="0" animBg="1"/>
      <p:bldP spid="26" grpId="0" animBg="1"/>
      <p:bldP spid="27" grpId="0" animBg="1"/>
      <p:bldP spid="28" grpId="0" animBg="1"/>
      <p:bldP spid="20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1" grpId="0"/>
      <p:bldP spid="36" grpId="0"/>
      <p:bldP spid="37" grpId="0"/>
      <p:bldP spid="29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0393" y="3203467"/>
            <a:ext cx="11765900" cy="3542565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-32657" y="3580852"/>
            <a:ext cx="12192000" cy="280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180393" y="737120"/>
            <a:ext cx="11765900" cy="23237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1062354"/>
            <a:ext cx="12192000" cy="1565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3312"/>
              </p:ext>
            </p:extLst>
          </p:nvPr>
        </p:nvGraphicFramePr>
        <p:xfrm>
          <a:off x="3062780" y="121123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Weight</a:t>
                      </a:r>
                      <a:r>
                        <a:rPr lang="en-US" altLang="zh-TW" baseline="0" dirty="0" smtClean="0"/>
                        <a:t> I-H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Bias 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Weight H-</a:t>
                      </a:r>
                      <a:r>
                        <a:rPr lang="en-US" altLang="zh-TW" baseline="0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Bias O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47869" y="1035698"/>
            <a:ext cx="755780" cy="7277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8" y="1178328"/>
            <a:ext cx="507841" cy="507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2370" y="1076931"/>
            <a:ext cx="2050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Bahnschrift Light SemiCondensed" panose="020B0502040204020203" pitchFamily="34" charset="0"/>
              </a:rPr>
              <a:t>Solution Representation</a:t>
            </a:r>
            <a:endParaRPr lang="zh-TW" altLang="en-US" sz="2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249" y="1969736"/>
            <a:ext cx="526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Weight I-H : Weight of an arc that connects an input node to a hidden node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249" y="2660728"/>
            <a:ext cx="710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Bias H : Bias of a hidden node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3762" y="1969736"/>
            <a:ext cx="610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Weight H - O : Weight of an arc that connects a hidden node to an output node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3762" y="2627833"/>
            <a:ext cx="738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Bias O : Bias of an output node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3801002"/>
            <a:ext cx="3305175" cy="28289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76740" y="3850139"/>
            <a:ext cx="3215561" cy="2681731"/>
          </a:xfrm>
          <a:prstGeom prst="rect">
            <a:avLst/>
          </a:prstGeom>
          <a:noFill/>
          <a:ln w="38100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02205" y="5459343"/>
            <a:ext cx="3137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A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heavy object</a:t>
            </a:r>
            <a:r>
              <a:rPr lang="en-US" altLang="zh-TW" sz="2000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has a</a:t>
            </a:r>
            <a:r>
              <a:rPr lang="en-US" altLang="zh-TW" b="1" u="sng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larger attraction force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which tend to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pull lighter objects</a:t>
            </a:r>
            <a:r>
              <a:rPr lang="en-US" altLang="zh-TW" sz="2000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toward it. </a:t>
            </a:r>
            <a:endParaRPr lang="zh-TW" altLang="en-US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1921" y="3477364"/>
            <a:ext cx="225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Rashedi.et.al (2009)</a:t>
            </a:r>
            <a:endParaRPr lang="zh-TW" altLang="en-US" b="1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5717" y="3211520"/>
            <a:ext cx="5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Gravitational Search Algorithm</a:t>
            </a:r>
            <a:endParaRPr lang="zh-TW" altLang="en-US" b="1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5354" y="3846696"/>
            <a:ext cx="2230016" cy="2681731"/>
          </a:xfrm>
          <a:prstGeom prst="rect">
            <a:avLst/>
          </a:prstGeom>
          <a:noFill/>
          <a:ln w="38100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94424" y="4242000"/>
            <a:ext cx="22554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This algorithm is based on the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law of gravity</a:t>
            </a:r>
            <a:r>
              <a:rPr lang="en-US" altLang="zh-TW" sz="24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which is also categorized as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population based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optimization algorithm</a:t>
            </a:r>
            <a:endParaRPr lang="zh-TW" altLang="en-US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0866" y="3846696"/>
            <a:ext cx="2230016" cy="2681731"/>
          </a:xfrm>
          <a:prstGeom prst="rect">
            <a:avLst/>
          </a:prstGeom>
          <a:noFill/>
          <a:ln w="38100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40866" y="4380499"/>
            <a:ext cx="22554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The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heavy masses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correspond to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good solutions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and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move slower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than lighter ones. </a:t>
            </a:r>
            <a:endParaRPr lang="zh-TW" altLang="en-US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15847" y="3923436"/>
            <a:ext cx="31373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Each object has its own position, inertial mass, and gravitational mass.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Position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corresponds to the solution and </a:t>
            </a:r>
            <a:r>
              <a:rPr lang="en-US" altLang="zh-TW" sz="2000" b="1" u="sng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masses</a:t>
            </a:r>
            <a:r>
              <a:rPr lang="en-US" altLang="zh-TW" sz="2000" b="1" u="sng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are determined by the fitness value. </a:t>
            </a:r>
            <a:endParaRPr lang="zh-TW" altLang="en-US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048" y="795630"/>
            <a:ext cx="11765900" cy="4300246"/>
          </a:xfrm>
          <a:prstGeom prst="rect">
            <a:avLst/>
          </a:prstGeom>
          <a:noFill/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Rounded Rectangle 57"/>
          <p:cNvSpPr/>
          <p:nvPr/>
        </p:nvSpPr>
        <p:spPr>
          <a:xfrm rot="2640776">
            <a:off x="410925" y="40901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1445729"/>
            <a:ext cx="12192000" cy="307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0173" y="441685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977" y="1399582"/>
            <a:ext cx="2765797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Generate initial population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5684" y="1399582"/>
            <a:ext cx="2765797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Evaluate the fitness for all agents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50391" y="1399582"/>
            <a:ext cx="2765798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Update the G and </a:t>
            </a:r>
            <a:r>
              <a:rPr lang="en-US" altLang="zh-TW" i="1" dirty="0" err="1" smtClean="0">
                <a:latin typeface="Bahnschrift Light SemiCondensed" panose="020B0502040204020203" pitchFamily="34" charset="0"/>
              </a:rPr>
              <a:t>gbest</a:t>
            </a:r>
            <a:r>
              <a:rPr lang="en-US" altLang="zh-TW" dirty="0" smtClean="0">
                <a:latin typeface="Bahnschrift Light SemiCondensed" panose="020B0502040204020203" pitchFamily="34" charset="0"/>
              </a:rPr>
              <a:t> for the population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50391" y="2777815"/>
            <a:ext cx="2765798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Calculate M, forces, and acceleration for all agents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85683" y="2777815"/>
            <a:ext cx="2765798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Update velocity and position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20977" y="4242885"/>
            <a:ext cx="2765798" cy="62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Bahnschrift Light SemiCondensed" panose="020B0502040204020203" pitchFamily="34" charset="0"/>
              </a:rPr>
              <a:t>Return the best solution (</a:t>
            </a:r>
            <a:r>
              <a:rPr lang="en-US" altLang="zh-TW" i="1" dirty="0" err="1" smtClean="0">
                <a:latin typeface="Bahnschrift Light SemiCondensed" panose="020B0502040204020203" pitchFamily="34" charset="0"/>
              </a:rPr>
              <a:t>gbest</a:t>
            </a:r>
            <a:r>
              <a:rPr lang="en-US" altLang="zh-TW" dirty="0" smtClean="0">
                <a:latin typeface="Bahnschrift Light SemiCondensed" panose="020B0502040204020203" pitchFamily="34" charset="0"/>
              </a:rPr>
              <a:t>)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1649770" y="2635046"/>
            <a:ext cx="1908209" cy="91068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Bahnschrift Light SemiCondensed" panose="020B0502040204020203" pitchFamily="34" charset="0"/>
              </a:rPr>
              <a:t>Meeting end criterion</a:t>
            </a:r>
            <a:endParaRPr lang="zh-TW" altLang="en-US" sz="1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2" idx="3"/>
            <a:endCxn id="28" idx="1"/>
          </p:cNvCxnSpPr>
          <p:nvPr/>
        </p:nvCxnSpPr>
        <p:spPr>
          <a:xfrm>
            <a:off x="3986774" y="1712158"/>
            <a:ext cx="798910" cy="0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29" idx="1"/>
          </p:cNvCxnSpPr>
          <p:nvPr/>
        </p:nvCxnSpPr>
        <p:spPr>
          <a:xfrm>
            <a:off x="7551481" y="1712158"/>
            <a:ext cx="798910" cy="0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0"/>
          </p:cNvCxnSpPr>
          <p:nvPr/>
        </p:nvCxnSpPr>
        <p:spPr>
          <a:xfrm>
            <a:off x="9733290" y="2024733"/>
            <a:ext cx="0" cy="753082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  <a:endCxn id="31" idx="3"/>
          </p:cNvCxnSpPr>
          <p:nvPr/>
        </p:nvCxnSpPr>
        <p:spPr>
          <a:xfrm flipH="1">
            <a:off x="7551481" y="3090391"/>
            <a:ext cx="798910" cy="0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1"/>
            <a:endCxn id="3" idx="3"/>
          </p:cNvCxnSpPr>
          <p:nvPr/>
        </p:nvCxnSpPr>
        <p:spPr>
          <a:xfrm flipH="1" flipV="1">
            <a:off x="3557979" y="3090390"/>
            <a:ext cx="1227704" cy="1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" idx="0"/>
            <a:endCxn id="28" idx="2"/>
          </p:cNvCxnSpPr>
          <p:nvPr/>
        </p:nvCxnSpPr>
        <p:spPr>
          <a:xfrm rot="5400000" flipH="1" flipV="1">
            <a:off x="4081073" y="547536"/>
            <a:ext cx="610313" cy="3564708"/>
          </a:xfrm>
          <a:prstGeom prst="bentConnector3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0"/>
          </p:cNvCxnSpPr>
          <p:nvPr/>
        </p:nvCxnSpPr>
        <p:spPr>
          <a:xfrm>
            <a:off x="2603874" y="3545734"/>
            <a:ext cx="2" cy="697151"/>
          </a:xfrm>
          <a:prstGeom prst="straightConnector1">
            <a:avLst/>
          </a:prstGeom>
          <a:ln w="19050">
            <a:solidFill>
              <a:srgbClr val="FED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46207" y="2125026"/>
            <a:ext cx="455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58261" y="3668964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4" y="545618"/>
            <a:ext cx="512976" cy="50002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624642" y="3787739"/>
            <a:ext cx="4217296" cy="1112720"/>
          </a:xfrm>
          <a:prstGeom prst="rect">
            <a:avLst/>
          </a:prstGeom>
          <a:noFill/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988" y="3839953"/>
            <a:ext cx="4050092" cy="5810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988" y="4407040"/>
            <a:ext cx="2447925" cy="447675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4647034" y="2674832"/>
            <a:ext cx="3022953" cy="870902"/>
          </a:xfrm>
          <a:prstGeom prst="rect">
            <a:avLst/>
          </a:prstGeom>
          <a:noFill/>
          <a:ln w="38100">
            <a:solidFill>
              <a:srgbClr val="FED0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3127" y="5190790"/>
            <a:ext cx="7837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 	: Gravitational Constant which will be updated every iteration</a:t>
            </a:r>
          </a:p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 	: All types of mass (gravitational and inertial masses)</a:t>
            </a:r>
          </a:p>
          <a:p>
            <a:r>
              <a:rPr lang="en-US" altLang="zh-TW" sz="2000" b="1" i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ω  	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: weight </a:t>
            </a:r>
            <a:endParaRPr lang="en-US" altLang="zh-TW" sz="2000" b="1" i="1" dirty="0" smtClean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r>
              <a:rPr lang="en-US" altLang="zh-TW" sz="2000" b="1" i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c</a:t>
            </a:r>
            <a:r>
              <a:rPr lang="en-US" altLang="zh-TW" sz="2000" b="1" i="1" baseline="-25000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altLang="zh-TW" sz="2000" b="1" i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(t) 	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: acceleration of agent </a:t>
            </a:r>
            <a:r>
              <a:rPr lang="en-US" altLang="zh-TW" sz="2000" b="1" i="1" dirty="0" err="1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at iteration </a:t>
            </a:r>
            <a:r>
              <a:rPr lang="en-US" altLang="zh-TW" sz="2000" b="1" i="1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</a:t>
            </a:r>
            <a:endParaRPr lang="zh-TW" altLang="en-US" sz="2000" b="1" i="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" grpId="0" animBg="1"/>
      <p:bldP spid="54" grpId="0" animBg="1"/>
      <p:bldP spid="55" grpId="0" animBg="1"/>
      <p:bldP spid="60" grpId="0" animBg="1"/>
      <p:bldP spid="63" grpId="0" animBg="1"/>
      <p:bldP spid="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" y="6218168"/>
            <a:ext cx="2071396" cy="6398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875457" y="6220372"/>
            <a:ext cx="2235369" cy="635425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03310" y="6223936"/>
            <a:ext cx="2246945" cy="6354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Datasets</a:t>
            </a:r>
            <a:endParaRPr lang="zh-TW" altLang="en-US" sz="24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943604" y="6218170"/>
            <a:ext cx="2246080" cy="63542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993227" y="6223936"/>
            <a:ext cx="2236751" cy="6354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032656" y="6223096"/>
            <a:ext cx="2167811" cy="63542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7868" y="33017"/>
            <a:ext cx="11451771" cy="30861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73000"/>
                </a:schemeClr>
              </a:gs>
              <a:gs pos="75000">
                <a:schemeClr val="accent1">
                  <a:lumMod val="50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Rectangle 35"/>
          <p:cNvSpPr/>
          <p:nvPr/>
        </p:nvSpPr>
        <p:spPr>
          <a:xfrm>
            <a:off x="0" y="3081265"/>
            <a:ext cx="11672047" cy="313113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596689" y="31951"/>
            <a:ext cx="2444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Bahnschrift Light SemiCondensed" panose="020B0502040204020203" pitchFamily="34" charset="0"/>
              </a:rPr>
              <a:t>Iris Dataset</a:t>
            </a:r>
            <a:endParaRPr lang="zh-TW" altLang="en-US" sz="4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45" y="3110310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Wine Dataset</a:t>
            </a:r>
            <a:endParaRPr lang="zh-TW" altLang="en-US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3723" y="8050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4</a:t>
            </a:r>
            <a:endParaRPr lang="zh-TW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473723" y="13325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3</a:t>
            </a:r>
            <a:endParaRPr lang="zh-TW" alt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62830" y="200567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150</a:t>
            </a:r>
            <a:endParaRPr lang="zh-TW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90739" y="829099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Bahnschrift Condensed" panose="020B0502040204020203" pitchFamily="34" charset="0"/>
              </a:rPr>
              <a:t>A</a:t>
            </a:r>
            <a:r>
              <a:rPr lang="en-US" altLang="zh-TW" sz="2800" dirty="0" smtClean="0">
                <a:latin typeface="Bahnschrift Condensed" panose="020B0502040204020203" pitchFamily="34" charset="0"/>
              </a:rPr>
              <a:t>ttributes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0739" y="139413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Bahnschrift Condensed" panose="020B0502040204020203" pitchFamily="34" charset="0"/>
              </a:rPr>
              <a:t>Classes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0739" y="2000990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Bahnschrift Condensed" panose="020B0502040204020203" pitchFamily="34" charset="0"/>
              </a:rPr>
              <a:t>S</a:t>
            </a:r>
            <a:r>
              <a:rPr lang="en-US" altLang="zh-TW" sz="2800" dirty="0" smtClean="0">
                <a:latin typeface="Bahnschrift Condensed" panose="020B0502040204020203" pitchFamily="34" charset="0"/>
              </a:rPr>
              <a:t>amples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3904" y="39097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13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992" y="44157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3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48099" y="507846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178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34008" y="391227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</a:t>
            </a:r>
            <a:r>
              <a:rPr lang="en-US" altLang="zh-TW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ttributes</a:t>
            </a:r>
            <a:endParaRPr lang="zh-TW" alt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4008" y="4477309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Classes</a:t>
            </a:r>
            <a:endParaRPr lang="zh-TW" alt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34008" y="508416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</a:t>
            </a:r>
            <a:r>
              <a:rPr lang="en-US" altLang="zh-TW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amples</a:t>
            </a:r>
            <a:endParaRPr lang="zh-TW" altLang="en-US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81612" y="176907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Bahnschrift Condensed" panose="020B0502040204020203" pitchFamily="34" charset="0"/>
              </a:rPr>
              <a:t>Sepal length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71929" y="226145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Bahnschrift Condensed" panose="020B0502040204020203" pitchFamily="34" charset="0"/>
              </a:rPr>
              <a:t>Sepal width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20632" y="8758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Bahnschrift Condensed" panose="020B0502040204020203" pitchFamily="34" charset="0"/>
              </a:rPr>
              <a:t>Petal length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20019" y="131950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Bahnschrift Condensed" panose="020B0502040204020203" pitchFamily="34" charset="0"/>
              </a:rPr>
              <a:t>Petal width</a:t>
            </a:r>
            <a:endParaRPr lang="zh-TW" alt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2667" y="118533"/>
            <a:ext cx="2558922" cy="627836"/>
          </a:xfrm>
          <a:prstGeom prst="rect">
            <a:avLst/>
          </a:prstGeom>
          <a:noFill/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8515151" y="1300966"/>
            <a:ext cx="3535445" cy="1053386"/>
          </a:xfrm>
          <a:prstGeom prst="rect">
            <a:avLst/>
          </a:prstGeom>
          <a:noFill/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145" y="382893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Alcohol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60" y="4257823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Malic Acid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260" y="469745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Ash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260" y="5126337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Alcalinity</a:t>
            </a:r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of Ash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259" y="5555390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Magnesium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88158" y="3830590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Total Phenols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99115" y="426986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Flavanoids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99115" y="4724113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Nonflavanoid</a:t>
            </a:r>
            <a:r>
              <a:rPr lang="en-US" altLang="zh-TW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phenols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88158" y="516417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Proanthocyanins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70106" y="557133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Color_intensity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14614" y="384637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Hue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97729" y="42752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OD280/OD315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97729" y="4714888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Proline</a:t>
            </a:r>
            <a:endParaRPr lang="zh-TW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145013" y="390571"/>
            <a:ext cx="4272509" cy="1931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003236" y="347226"/>
            <a:ext cx="80465" cy="86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847873" y="3491933"/>
            <a:ext cx="4272509" cy="1931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33681" y="3456506"/>
            <a:ext cx="80465" cy="866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Oval 85"/>
          <p:cNvSpPr/>
          <p:nvPr/>
        </p:nvSpPr>
        <p:spPr>
          <a:xfrm>
            <a:off x="7545754" y="3456506"/>
            <a:ext cx="80465" cy="866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Oval 86"/>
          <p:cNvSpPr/>
          <p:nvPr/>
        </p:nvSpPr>
        <p:spPr>
          <a:xfrm>
            <a:off x="7357827" y="3455837"/>
            <a:ext cx="80465" cy="866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Oval 87"/>
          <p:cNvSpPr/>
          <p:nvPr/>
        </p:nvSpPr>
        <p:spPr>
          <a:xfrm>
            <a:off x="7189109" y="3455836"/>
            <a:ext cx="80465" cy="866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892629" y="118533"/>
            <a:ext cx="11157927" cy="281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00580" y="21882"/>
            <a:ext cx="3186797" cy="3086100"/>
            <a:chOff x="276225" y="158264"/>
            <a:chExt cx="2381250" cy="2261086"/>
          </a:xfrm>
        </p:grpSpPr>
        <p:grpSp>
          <p:nvGrpSpPr>
            <p:cNvPr id="27" name="Group 26"/>
            <p:cNvGrpSpPr/>
            <p:nvPr/>
          </p:nvGrpSpPr>
          <p:grpSpPr>
            <a:xfrm>
              <a:off x="276225" y="158264"/>
              <a:ext cx="2381250" cy="2261086"/>
              <a:chOff x="276225" y="158264"/>
              <a:chExt cx="2381250" cy="2261086"/>
            </a:xfrm>
          </p:grpSpPr>
          <p:sp>
            <p:nvSpPr>
              <p:cNvPr id="19" name="Diamond 18"/>
              <p:cNvSpPr/>
              <p:nvPr/>
            </p:nvSpPr>
            <p:spPr>
              <a:xfrm>
                <a:off x="276225" y="158264"/>
                <a:ext cx="2381250" cy="2261086"/>
              </a:xfrm>
              <a:prstGeom prst="diamond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8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1">
                      <a:lumMod val="7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673787">
                <a:off x="276225" y="158264"/>
                <a:ext cx="2381250" cy="2261086"/>
              </a:xfrm>
              <a:prstGeom prst="diamond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3">
                      <a:lumMod val="60000"/>
                      <a:lumOff val="40000"/>
                      <a:alpha val="31000"/>
                    </a:schemeClr>
                  </a:gs>
                  <a:gs pos="90000">
                    <a:srgbClr val="3E80BC"/>
                  </a:gs>
                  <a:gs pos="100000">
                    <a:schemeClr val="accent1">
                      <a:lumMod val="7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" name="Diamond 28"/>
            <p:cNvSpPr/>
            <p:nvPr/>
          </p:nvSpPr>
          <p:spPr>
            <a:xfrm rot="1808689">
              <a:off x="276225" y="158264"/>
              <a:ext cx="2381250" cy="2261086"/>
            </a:xfrm>
            <a:prstGeom prst="diamond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Diamond 29"/>
            <p:cNvSpPr/>
            <p:nvPr/>
          </p:nvSpPr>
          <p:spPr>
            <a:xfrm rot="2683287">
              <a:off x="276225" y="158264"/>
              <a:ext cx="2381250" cy="2261086"/>
            </a:xfrm>
            <a:prstGeom prst="diamond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3">
                    <a:lumMod val="60000"/>
                    <a:lumOff val="40000"/>
                    <a:alpha val="31000"/>
                  </a:schemeClr>
                </a:gs>
                <a:gs pos="90000">
                  <a:srgbClr val="3E80BC"/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4" name="Picture 6" descr="Image result for iris flow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 bwMode="auto">
          <a:xfrm>
            <a:off x="1704076" y="801093"/>
            <a:ext cx="1661222" cy="1661222"/>
          </a:xfrm>
          <a:prstGeom prst="ellipse">
            <a:avLst/>
          </a:prstGeom>
          <a:noFill/>
          <a:effectLst>
            <a:reflection endPos="2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val 52"/>
          <p:cNvSpPr/>
          <p:nvPr/>
        </p:nvSpPr>
        <p:spPr>
          <a:xfrm>
            <a:off x="1550991" y="650388"/>
            <a:ext cx="1967391" cy="1943346"/>
          </a:xfrm>
          <a:prstGeom prst="ellips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Oval 80"/>
          <p:cNvSpPr/>
          <p:nvPr/>
        </p:nvSpPr>
        <p:spPr>
          <a:xfrm>
            <a:off x="4815309" y="347226"/>
            <a:ext cx="80465" cy="86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val 81"/>
          <p:cNvSpPr/>
          <p:nvPr/>
        </p:nvSpPr>
        <p:spPr>
          <a:xfrm>
            <a:off x="4627382" y="346557"/>
            <a:ext cx="80465" cy="86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Oval 82"/>
          <p:cNvSpPr/>
          <p:nvPr/>
        </p:nvSpPr>
        <p:spPr>
          <a:xfrm>
            <a:off x="4458664" y="346556"/>
            <a:ext cx="80465" cy="86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64604" y="3208776"/>
            <a:ext cx="11433490" cy="28895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Group 51"/>
          <p:cNvGrpSpPr/>
          <p:nvPr/>
        </p:nvGrpSpPr>
        <p:grpSpPr>
          <a:xfrm>
            <a:off x="8498347" y="3140617"/>
            <a:ext cx="3092019" cy="3145108"/>
            <a:chOff x="8895787" y="3123683"/>
            <a:chExt cx="3092019" cy="3145108"/>
          </a:xfrm>
        </p:grpSpPr>
        <p:sp>
          <p:nvSpPr>
            <p:cNvPr id="43" name="Diamond 42"/>
            <p:cNvSpPr/>
            <p:nvPr/>
          </p:nvSpPr>
          <p:spPr>
            <a:xfrm>
              <a:off x="8977746" y="3123683"/>
              <a:ext cx="3010060" cy="2903209"/>
            </a:xfrm>
            <a:prstGeom prst="diamond">
              <a:avLst/>
            </a:prstGeom>
            <a:gradFill>
              <a:gsLst>
                <a:gs pos="85000">
                  <a:srgbClr val="FFFF00">
                    <a:alpha val="51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  <a:alpha val="4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Diamond 54"/>
            <p:cNvSpPr/>
            <p:nvPr/>
          </p:nvSpPr>
          <p:spPr>
            <a:xfrm rot="20704079">
              <a:off x="8977746" y="3172344"/>
              <a:ext cx="3010060" cy="2903209"/>
            </a:xfrm>
            <a:prstGeom prst="diamond">
              <a:avLst/>
            </a:prstGeom>
            <a:gradFill>
              <a:gsLst>
                <a:gs pos="85000">
                  <a:schemeClr val="accent4">
                    <a:lumMod val="75000"/>
                    <a:alpha val="53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  <a:alpha val="29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Diamond 55"/>
            <p:cNvSpPr/>
            <p:nvPr/>
          </p:nvSpPr>
          <p:spPr>
            <a:xfrm rot="19837278">
              <a:off x="8895787" y="3172344"/>
              <a:ext cx="3010060" cy="2903209"/>
            </a:xfrm>
            <a:prstGeom prst="diamond">
              <a:avLst/>
            </a:prstGeom>
            <a:gradFill>
              <a:gsLst>
                <a:gs pos="85000">
                  <a:schemeClr val="accent1">
                    <a:lumMod val="75000"/>
                    <a:alpha val="23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alpha val="32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Diamond 58"/>
            <p:cNvSpPr/>
            <p:nvPr/>
          </p:nvSpPr>
          <p:spPr>
            <a:xfrm rot="18791003">
              <a:off x="8854558" y="3232933"/>
              <a:ext cx="3010060" cy="2903209"/>
            </a:xfrm>
            <a:prstGeom prst="diamond">
              <a:avLst/>
            </a:prstGeom>
            <a:gradFill>
              <a:gsLst>
                <a:gs pos="85000">
                  <a:srgbClr val="FFFF00">
                    <a:alpha val="51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  <a:alpha val="4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Diamond 59"/>
            <p:cNvSpPr/>
            <p:nvPr/>
          </p:nvSpPr>
          <p:spPr>
            <a:xfrm rot="17887384">
              <a:off x="8887331" y="3312156"/>
              <a:ext cx="3010060" cy="2903209"/>
            </a:xfrm>
            <a:prstGeom prst="diamond">
              <a:avLst/>
            </a:prstGeom>
            <a:gradFill>
              <a:gsLst>
                <a:gs pos="85000">
                  <a:schemeClr val="accent4">
                    <a:lumMod val="75000"/>
                    <a:alpha val="53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  <a:alpha val="29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1" t="499" r="989" b="-499"/>
          <a:stretch/>
        </p:blipFill>
        <p:spPr bwMode="auto">
          <a:xfrm>
            <a:off x="9199249" y="3940541"/>
            <a:ext cx="1597435" cy="1597435"/>
          </a:xfrm>
          <a:prstGeom prst="ellipse">
            <a:avLst/>
          </a:prstGeom>
          <a:noFill/>
          <a:effectLst>
            <a:reflection stA="60000" endPos="14000" dir="5400000" sy="-100000" algn="bl" rotWithShape="0"/>
          </a:effectLst>
        </p:spPr>
      </p:pic>
      <p:sp>
        <p:nvSpPr>
          <p:cNvPr id="64" name="Oval 63"/>
          <p:cNvSpPr/>
          <p:nvPr/>
        </p:nvSpPr>
        <p:spPr>
          <a:xfrm>
            <a:off x="8995492" y="3759773"/>
            <a:ext cx="1967391" cy="19433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110503" y="1394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 – Back Propagation Algorithm </a:t>
            </a:r>
          </a:p>
        </p:txBody>
      </p:sp>
      <p:sp>
        <p:nvSpPr>
          <p:cNvPr id="19" name="Pentagon 18"/>
          <p:cNvSpPr/>
          <p:nvPr/>
        </p:nvSpPr>
        <p:spPr>
          <a:xfrm rot="16200000">
            <a:off x="7631964" y="1716430"/>
            <a:ext cx="4981249" cy="4010697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Pentagon 25"/>
          <p:cNvSpPr/>
          <p:nvPr/>
        </p:nvSpPr>
        <p:spPr>
          <a:xfrm rot="16200000">
            <a:off x="7392767" y="1673465"/>
            <a:ext cx="5458372" cy="3619502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Pentagon 73"/>
          <p:cNvSpPr/>
          <p:nvPr/>
        </p:nvSpPr>
        <p:spPr>
          <a:xfrm rot="16200000">
            <a:off x="7324179" y="1523821"/>
            <a:ext cx="5564281" cy="3812876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Pentagon 17"/>
          <p:cNvSpPr/>
          <p:nvPr/>
        </p:nvSpPr>
        <p:spPr>
          <a:xfrm rot="16200000">
            <a:off x="3563524" y="1716431"/>
            <a:ext cx="4981249" cy="4010697"/>
          </a:xfrm>
          <a:prstGeom prst="homePlate">
            <a:avLst>
              <a:gd name="adj" fmla="val 21988"/>
            </a:avLst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Pentagon 24"/>
          <p:cNvSpPr/>
          <p:nvPr/>
        </p:nvSpPr>
        <p:spPr>
          <a:xfrm rot="16200000">
            <a:off x="3311611" y="1673466"/>
            <a:ext cx="5458372" cy="3619502"/>
          </a:xfrm>
          <a:prstGeom prst="homePlate">
            <a:avLst>
              <a:gd name="adj" fmla="val 21988"/>
            </a:avLst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Pentagon 72"/>
          <p:cNvSpPr/>
          <p:nvPr/>
        </p:nvSpPr>
        <p:spPr>
          <a:xfrm rot="16200000">
            <a:off x="3252847" y="1523820"/>
            <a:ext cx="5564281" cy="3812876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Pentagon 3"/>
          <p:cNvSpPr/>
          <p:nvPr/>
        </p:nvSpPr>
        <p:spPr>
          <a:xfrm>
            <a:off x="1" y="6218168"/>
            <a:ext cx="2071396" cy="6398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875457" y="6220372"/>
            <a:ext cx="2235369" cy="635425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03310" y="6223936"/>
            <a:ext cx="2246945" cy="6354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Datasets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943604" y="6218170"/>
            <a:ext cx="2246080" cy="63542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sz="22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993227" y="6223936"/>
            <a:ext cx="2236751" cy="6354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032656" y="6223096"/>
            <a:ext cx="2167811" cy="63542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Pentagon 12"/>
          <p:cNvSpPr/>
          <p:nvPr/>
        </p:nvSpPr>
        <p:spPr>
          <a:xfrm rot="16200000">
            <a:off x="-495471" y="1718629"/>
            <a:ext cx="4981249" cy="4010697"/>
          </a:xfrm>
          <a:prstGeom prst="homePlate">
            <a:avLst>
              <a:gd name="adj" fmla="val 21988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Pentagon 23"/>
          <p:cNvSpPr/>
          <p:nvPr/>
        </p:nvSpPr>
        <p:spPr>
          <a:xfrm rot="16200000">
            <a:off x="-726750" y="1681435"/>
            <a:ext cx="5458372" cy="3619502"/>
          </a:xfrm>
          <a:prstGeom prst="homePlate">
            <a:avLst>
              <a:gd name="adj" fmla="val 21988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78308" y="19903"/>
            <a:ext cx="388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179" y="4551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Algorithm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23882" y="210407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Swarm Size 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723374" y="1269696"/>
            <a:ext cx="915730" cy="8533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91207" y="2491561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[20, 30, 40]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1028" name="Picture 4" descr="Image result for omega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36" y="3639328"/>
            <a:ext cx="477772" cy="4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312202" y="4019677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Weight constant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7909" y="437940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[0.7, 0.8, 0.9]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1030" name="Picture 6" descr="Image result for gravity icon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73" y="3463991"/>
            <a:ext cx="580404" cy="5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706901" y="4019677"/>
            <a:ext cx="138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Bahnschrift Condensed" panose="020B0502040204020203" pitchFamily="34" charset="0"/>
              </a:rPr>
              <a:t>Gravitational constant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16447" y="464578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[ 1 ]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1032" name="Picture 8" descr="Image result for alpha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04" y="3754193"/>
            <a:ext cx="345701" cy="23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740439" y="4024220"/>
            <a:ext cx="138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Bahnschrift Condensed" panose="020B0502040204020203" pitchFamily="34" charset="0"/>
              </a:rPr>
              <a:t>Alpha constant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94396" y="464578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[ 20 ]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0625" y="210407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Swarm Size 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80117" y="1269696"/>
            <a:ext cx="915730" cy="8533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547950" y="249156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[50, 70, 100]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54" name="Picture 4" descr="Image result for omega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36" y="3013414"/>
            <a:ext cx="477772" cy="4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327864" y="3515897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Weight constant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3571" y="387562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[0.7, 0.8, 0.9]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-785267" y="1523820"/>
            <a:ext cx="5564281" cy="3812876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 62"/>
          <p:cNvSpPr/>
          <p:nvPr/>
        </p:nvSpPr>
        <p:spPr>
          <a:xfrm>
            <a:off x="0" y="5587358"/>
            <a:ext cx="12127937" cy="625515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6" name="Picture 12" descr="Image result for iter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" y="5530723"/>
            <a:ext cx="738783" cy="73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03906" y="5693908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Iteration 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14479" y="5678983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[1000]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3341" y="5687996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Sigmoid activation function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8" y="5615589"/>
            <a:ext cx="553319" cy="553319"/>
          </a:xfrm>
          <a:prstGeom prst="rect">
            <a:avLst/>
          </a:prstGeom>
        </p:spPr>
      </p:pic>
      <p:pic>
        <p:nvPicPr>
          <p:cNvPr id="1034" name="Picture 10" descr="Image result for nod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00" y="5654520"/>
            <a:ext cx="513129" cy="5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105666" y="5710722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Hidden Nodes 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30634" y="5710722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[Number of Input – Number of Input + 4]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1040" name="Picture 16" descr="Image result for learning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18" y="1320573"/>
            <a:ext cx="559435" cy="5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312978" y="190402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Learning Rate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68844" y="226518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[0.05]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6708" y="4633935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PSO Iteration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93803" y="4962482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Bahnschrift Condensed" panose="020B0502040204020203" pitchFamily="34" charset="0"/>
              </a:rPr>
              <a:t>[10]</a:t>
            </a:r>
            <a:endParaRPr lang="zh-TW" alt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67846" y="4298971"/>
            <a:ext cx="9295561" cy="2440876"/>
          </a:xfrm>
          <a:prstGeom prst="rect">
            <a:avLst/>
          </a:prstGeom>
          <a:noFill/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2076917" y="4624205"/>
            <a:ext cx="9632198" cy="169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2167846" y="1197617"/>
            <a:ext cx="9295561" cy="3025062"/>
          </a:xfrm>
          <a:prstGeom prst="rect">
            <a:avLst/>
          </a:prstGeom>
          <a:noFill/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2076917" y="1675325"/>
            <a:ext cx="9632198" cy="209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rgbClr val="F9D5B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rgbClr val="F9D5B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662" y="119761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General Factorial Design with Two Factors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3354" y="463601"/>
            <a:ext cx="38872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43" y="1738109"/>
            <a:ext cx="5163751" cy="2028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41" y="4462134"/>
            <a:ext cx="4324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rgbClr val="F9D5B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rgbClr val="F9D5B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83354" y="463601"/>
            <a:ext cx="38872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60810" y="1690237"/>
            <a:ext cx="10179869" cy="4279047"/>
          </a:xfrm>
          <a:prstGeom prst="rect">
            <a:avLst/>
          </a:prstGeom>
          <a:noFill/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569880" y="2054831"/>
            <a:ext cx="10548531" cy="3452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1269" y="1872942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Residual Checking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4905" y="1872942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Parameter Selection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428" y="2330800"/>
            <a:ext cx="4758024" cy="3176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81" y="2315605"/>
            <a:ext cx="4780787" cy="31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67846" y="4298971"/>
            <a:ext cx="9295561" cy="24408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2076917" y="4624205"/>
            <a:ext cx="9632198" cy="169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2167846" y="1197617"/>
            <a:ext cx="9295561" cy="30250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2076917" y="1675325"/>
            <a:ext cx="9632198" cy="209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20447" y="328670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16" y="4407347"/>
            <a:ext cx="4736220" cy="23159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78" y="1751617"/>
            <a:ext cx="5821296" cy="22863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7662" y="119761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General Factorial Design with Two Factors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0810" y="1690237"/>
            <a:ext cx="10179869" cy="4279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569880" y="2054831"/>
            <a:ext cx="10548531" cy="3452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20447" y="328670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65" y="2296170"/>
            <a:ext cx="4809901" cy="3210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27" y="2296170"/>
            <a:ext cx="4809901" cy="32107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1269" y="1872942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Residual Checking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4905" y="1872942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Parameter Selection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" y="6218168"/>
            <a:ext cx="2071396" cy="6398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875457" y="6220372"/>
            <a:ext cx="2235369" cy="635425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03310" y="6223936"/>
            <a:ext cx="2246945" cy="6354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Datasets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943604" y="6218170"/>
            <a:ext cx="2246080" cy="63542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993227" y="6223936"/>
            <a:ext cx="2236751" cy="6354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sz="24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0032656" y="6223096"/>
            <a:ext cx="2167811" cy="63542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Flowchart: Manual Input 13"/>
          <p:cNvSpPr/>
          <p:nvPr/>
        </p:nvSpPr>
        <p:spPr>
          <a:xfrm>
            <a:off x="3820752" y="548370"/>
            <a:ext cx="1905860" cy="5332288"/>
          </a:xfrm>
          <a:prstGeom prst="flowChartManualInpu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Flowchart: Manual Input 19"/>
          <p:cNvSpPr/>
          <p:nvPr/>
        </p:nvSpPr>
        <p:spPr>
          <a:xfrm flipH="1">
            <a:off x="6002299" y="548370"/>
            <a:ext cx="1966424" cy="5332288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3705002" y="1868516"/>
            <a:ext cx="4286374" cy="1690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Flowchart: Manual Input 21"/>
          <p:cNvSpPr/>
          <p:nvPr/>
        </p:nvSpPr>
        <p:spPr>
          <a:xfrm>
            <a:off x="3734970" y="435622"/>
            <a:ext cx="2058260" cy="5521236"/>
          </a:xfrm>
          <a:prstGeom prst="flowChartManualInpu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5934622" y="435622"/>
            <a:ext cx="2132262" cy="5521236"/>
          </a:xfrm>
          <a:prstGeom prst="flowChartManualInput">
            <a:avLst/>
          </a:prstGeom>
          <a:noFill/>
          <a:ln w="28575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6" name="Picture 10" descr="Image result for performanc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93" y="2302762"/>
            <a:ext cx="1057550" cy="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4163178" y="2049745"/>
            <a:ext cx="1360112" cy="132772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val 25"/>
          <p:cNvSpPr/>
          <p:nvPr/>
        </p:nvSpPr>
        <p:spPr>
          <a:xfrm>
            <a:off x="6305455" y="2049745"/>
            <a:ext cx="1360112" cy="1327724"/>
          </a:xfrm>
          <a:prstGeom prst="ellipse">
            <a:avLst/>
          </a:prstGeom>
          <a:noFill/>
          <a:ln w="28575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8" name="Picture 12" descr="Image result for validation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70" y="2302762"/>
            <a:ext cx="839213" cy="8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53522" y="3671446"/>
            <a:ext cx="1621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Bahnschrift Light SemiCondensed" panose="020B0502040204020203" pitchFamily="34" charset="0"/>
              </a:rPr>
              <a:t>Impact of parameter in algorithms toward the performance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0200" y="3671446"/>
            <a:ext cx="1621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Bahnschrift Light SemiCondensed" panose="020B0502040204020203" pitchFamily="34" charset="0"/>
              </a:rPr>
              <a:t>K-Fold Cross Validation is utilized to validate the performance of algorithms</a:t>
            </a:r>
            <a:endParaRPr lang="zh-TW" alt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0" name="Flowchart: Manual Input 29"/>
          <p:cNvSpPr/>
          <p:nvPr/>
        </p:nvSpPr>
        <p:spPr>
          <a:xfrm>
            <a:off x="2301080" y="2672863"/>
            <a:ext cx="1232710" cy="3283996"/>
          </a:xfrm>
          <a:prstGeom prst="flowChartManualInpu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Flowchart: Manual Input 30"/>
          <p:cNvSpPr/>
          <p:nvPr/>
        </p:nvSpPr>
        <p:spPr>
          <a:xfrm>
            <a:off x="1288946" y="3377469"/>
            <a:ext cx="870742" cy="2579390"/>
          </a:xfrm>
          <a:prstGeom prst="flowChartManualInpu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Flowchart: Manual Input 31"/>
          <p:cNvSpPr/>
          <p:nvPr/>
        </p:nvSpPr>
        <p:spPr>
          <a:xfrm>
            <a:off x="502425" y="3949001"/>
            <a:ext cx="672028" cy="2007857"/>
          </a:xfrm>
          <a:prstGeom prst="flowChartManualInpu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Flowchart: Manual Input 33"/>
          <p:cNvSpPr/>
          <p:nvPr/>
        </p:nvSpPr>
        <p:spPr>
          <a:xfrm flipH="1">
            <a:off x="8258791" y="2672863"/>
            <a:ext cx="1257023" cy="3283996"/>
          </a:xfrm>
          <a:prstGeom prst="flowChartManualInput">
            <a:avLst/>
          </a:prstGeom>
          <a:solidFill>
            <a:srgbClr val="F4B1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Flowchart: Manual Input 35"/>
          <p:cNvSpPr/>
          <p:nvPr/>
        </p:nvSpPr>
        <p:spPr>
          <a:xfrm flipH="1">
            <a:off x="9688712" y="3377469"/>
            <a:ext cx="884832" cy="2579390"/>
          </a:xfrm>
          <a:prstGeom prst="flowChartManualInput">
            <a:avLst/>
          </a:prstGeom>
          <a:solidFill>
            <a:srgbClr val="F4B1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Flowchart: Manual Input 36"/>
          <p:cNvSpPr/>
          <p:nvPr/>
        </p:nvSpPr>
        <p:spPr>
          <a:xfrm flipH="1">
            <a:off x="10746442" y="3949001"/>
            <a:ext cx="780235" cy="2007857"/>
          </a:xfrm>
          <a:prstGeom prst="flowChartManualInput">
            <a:avLst/>
          </a:prstGeom>
          <a:solidFill>
            <a:srgbClr val="F4B1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ond 10"/>
          <p:cNvSpPr/>
          <p:nvPr/>
        </p:nvSpPr>
        <p:spPr>
          <a:xfrm>
            <a:off x="-2229853" y="2588257"/>
            <a:ext cx="4459705" cy="430291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TW" sz="6600" b="1" dirty="0" smtClean="0">
                <a:solidFill>
                  <a:srgbClr val="0070C0"/>
                </a:solidFill>
                <a:latin typeface="Bahnschrift Condensed" panose="020B0502040204020203" pitchFamily="34" charset="0"/>
              </a:rPr>
              <a:t>Introduction</a:t>
            </a:r>
            <a:endParaRPr lang="zh-TW" altLang="en-US" sz="66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-2583015" y="-836784"/>
            <a:ext cx="6481482" cy="6615952"/>
          </a:xfrm>
          <a:prstGeom prst="diamond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43217" y="1155032"/>
            <a:ext cx="9148783" cy="14089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1137" y="1325563"/>
            <a:ext cx="871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Feed </a:t>
            </a:r>
            <a:r>
              <a:rPr lang="en-US" altLang="zh-TW" sz="2400" b="1" dirty="0" smtClean="0"/>
              <a:t>Forward Neural </a:t>
            </a:r>
            <a:r>
              <a:rPr lang="en-US" altLang="zh-TW" sz="2400" b="1" dirty="0" smtClean="0"/>
              <a:t>Network has been used extensively to solve classification problem.</a:t>
            </a:r>
            <a:endParaRPr lang="zh-TW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30256" y="2480595"/>
            <a:ext cx="826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Combining the Feed Forward Neural Network with </a:t>
            </a:r>
            <a:r>
              <a:rPr lang="en-US" altLang="zh-TW" sz="2400" b="1" dirty="0" err="1" smtClean="0"/>
              <a:t>metaheuristics</a:t>
            </a:r>
            <a:r>
              <a:rPr lang="en-US" altLang="zh-TW" sz="2400" b="1" dirty="0" smtClean="0"/>
              <a:t> techniques have been conducted in order to find a better performance </a:t>
            </a:r>
            <a:endParaRPr lang="zh-TW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83014" y="3859813"/>
            <a:ext cx="9608986" cy="1200329"/>
          </a:xfrm>
          <a:prstGeom prst="rect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Integration of Feed Forward Neural Network with 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Metaheuristics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(Particle Swarm Optimization and Gravitational Search Algorithm) is presented to show the improvement.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58045"/>
            <a:ext cx="871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Limitation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238480" y="5667176"/>
            <a:ext cx="9148783" cy="14089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15978" y="5779168"/>
            <a:ext cx="871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Several parameters – iterations, gravitational constant, and alpha – will not be varied in the experiment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264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7" grpId="0" build="allAtOnce"/>
      <p:bldP spid="18" grpId="0" build="allAtOnce"/>
      <p:bldP spid="20" grpId="0" build="allAtOnce" animBg="1"/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22347" y="1139929"/>
            <a:ext cx="4904047" cy="2758832"/>
          </a:xfrm>
          <a:prstGeom prst="rect">
            <a:avLst/>
          </a:prstGeom>
          <a:noFill/>
          <a:ln w="28575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60805" y="1139929"/>
            <a:ext cx="4904047" cy="27588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59386" y="1625136"/>
            <a:ext cx="12008684" cy="171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903217" y="1322387"/>
            <a:ext cx="4521758" cy="2382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62224" y="1325563"/>
            <a:ext cx="4521758" cy="2382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2313023"/>
            <a:ext cx="4330839" cy="51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Parameter Analysis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898" y="1511197"/>
            <a:ext cx="915730" cy="853316"/>
          </a:xfrm>
          <a:prstGeom prst="ellipse">
            <a:avLst/>
          </a:prstGeom>
          <a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Image result for omega icon transparen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86" y="1515985"/>
            <a:ext cx="609266" cy="6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5695" y="175591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Swarm Size</a:t>
            </a:r>
            <a:endParaRPr lang="zh-TW" altLang="en-US" dirty="0">
              <a:solidFill>
                <a:schemeClr val="accent2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5005" y="163595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Weight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062" y="2330030"/>
            <a:ext cx="402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There is no any impact of swarm size towards the performance of algorithm 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4910" y="2074992"/>
            <a:ext cx="402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2">
                    <a:lumMod val="50000"/>
                  </a:schemeClr>
                </a:solidFill>
              </a:rPr>
              <a:t>There is no any impact of </a:t>
            </a:r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</a:rPr>
              <a:t>weight </a:t>
            </a:r>
            <a:r>
              <a:rPr lang="en-US" altLang="zh-TW" sz="1600" dirty="0">
                <a:solidFill>
                  <a:schemeClr val="accent2">
                    <a:lumMod val="50000"/>
                  </a:schemeClr>
                </a:solidFill>
              </a:rPr>
              <a:t>towards the performance of algorithm 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39908" y="6094719"/>
            <a:ext cx="38872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594" y="3133533"/>
            <a:ext cx="3985356" cy="26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22347" y="1139929"/>
            <a:ext cx="4904047" cy="2758832"/>
          </a:xfrm>
          <a:prstGeom prst="rect">
            <a:avLst/>
          </a:prstGeom>
          <a:noFill/>
          <a:ln w="28575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60805" y="1139929"/>
            <a:ext cx="4904047" cy="27588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59386" y="1625136"/>
            <a:ext cx="12008684" cy="171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903217" y="1322387"/>
            <a:ext cx="4521758" cy="2382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62224" y="1325563"/>
            <a:ext cx="4521758" cy="2382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2313023"/>
            <a:ext cx="4330839" cy="51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Parameter Analysis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80" y="3133472"/>
            <a:ext cx="3987575" cy="266184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5898" y="1511197"/>
            <a:ext cx="915730" cy="853316"/>
          </a:xfrm>
          <a:prstGeom prst="ellipse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Image result for omega icon transparen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86" y="1515985"/>
            <a:ext cx="609266" cy="6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5695" y="175591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Swarm Size</a:t>
            </a:r>
            <a:endParaRPr lang="zh-TW" altLang="en-US" dirty="0">
              <a:solidFill>
                <a:schemeClr val="accent2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5005" y="163595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Weight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062" y="2330030"/>
            <a:ext cx="40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Generally, increasing swarm size will lower the RMSE which means enhance the performance of the algorithm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4910" y="2074992"/>
            <a:ext cx="40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Among tested weights, 0.8 perform the best. The largest weight, 0.9, seemingly works unstably.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96693" y="6089842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89" y="2644939"/>
            <a:ext cx="8591484" cy="3334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6693" y="6089842"/>
            <a:ext cx="38872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430841" y="3087917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val 26"/>
          <p:cNvSpPr/>
          <p:nvPr/>
        </p:nvSpPr>
        <p:spPr>
          <a:xfrm>
            <a:off x="8232342" y="3220858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val 27"/>
          <p:cNvSpPr/>
          <p:nvPr/>
        </p:nvSpPr>
        <p:spPr>
          <a:xfrm>
            <a:off x="2686737" y="2644939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28"/>
          <p:cNvSpPr/>
          <p:nvPr/>
        </p:nvSpPr>
        <p:spPr>
          <a:xfrm>
            <a:off x="6124388" y="3176672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Oval 29"/>
          <p:cNvSpPr/>
          <p:nvPr/>
        </p:nvSpPr>
        <p:spPr>
          <a:xfrm>
            <a:off x="8838734" y="3857108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Straight Connector 30"/>
          <p:cNvCxnSpPr>
            <a:stCxn id="29" idx="4"/>
          </p:cNvCxnSpPr>
          <p:nvPr/>
        </p:nvCxnSpPr>
        <p:spPr>
          <a:xfrm>
            <a:off x="6340428" y="3598703"/>
            <a:ext cx="7257" cy="803817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046723" y="4134255"/>
            <a:ext cx="8051" cy="767085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02777" y="3080384"/>
            <a:ext cx="7536" cy="693337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48382" y="3262984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47310" y="3515016"/>
            <a:ext cx="0" cy="386397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1131" y="3761415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5B9BD5"/>
                </a:solidFill>
              </a:rPr>
              <a:t>Average : 0.011607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93866" y="3961598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5B9BD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5B9BD5"/>
                </a:solidFill>
              </a:rPr>
              <a:t> : 0.006474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75580" y="2902340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0.013272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80108" y="3112011"/>
            <a:ext cx="141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0.008512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8816" y="2586063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0.011311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9975" y="2787858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0.006433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8358" y="2806658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0.012306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46499" y="298536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0.006671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5933" y="2754533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0.012613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8952" y="295520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0.008512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143642" y="2633491"/>
            <a:ext cx="1503667" cy="433479"/>
          </a:xfrm>
          <a:prstGeom prst="roundRect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82" y="1063419"/>
            <a:ext cx="8577891" cy="14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61" y="2658186"/>
            <a:ext cx="9353901" cy="3089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6693" y="6089842"/>
            <a:ext cx="38872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30841" y="3087917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Oval 36"/>
          <p:cNvSpPr/>
          <p:nvPr/>
        </p:nvSpPr>
        <p:spPr>
          <a:xfrm>
            <a:off x="8232342" y="3220858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Oval 38"/>
          <p:cNvSpPr/>
          <p:nvPr/>
        </p:nvSpPr>
        <p:spPr>
          <a:xfrm>
            <a:off x="2538161" y="2670261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6124388" y="3176672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>
            <a:off x="8838734" y="3857108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754201" y="3105706"/>
            <a:ext cx="5793" cy="265931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7310" y="3515016"/>
            <a:ext cx="2511" cy="453869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40428" y="3598703"/>
            <a:ext cx="21461" cy="1041391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448382" y="3262984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046723" y="4134255"/>
            <a:ext cx="3009" cy="505839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81131" y="3761415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5B9BD5"/>
                </a:solidFill>
              </a:rPr>
              <a:t>Average : 0.008718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93866" y="3961598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5B9BD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5B9BD5"/>
                </a:solidFill>
              </a:rPr>
              <a:t> : 0.003693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75580" y="2902340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0.008205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71481" y="3112011"/>
            <a:ext cx="1234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0.0043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0240" y="2611385"/>
            <a:ext cx="1418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0.0092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1399" y="2813180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0.005279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38358" y="2806658"/>
            <a:ext cx="150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0.00891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46499" y="298536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0.004034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35933" y="2754533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0.009134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38952" y="295520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0.003513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730802" y="2940383"/>
            <a:ext cx="1503667" cy="43347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233" y="1077695"/>
            <a:ext cx="8233313" cy="14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6693" y="6089842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 -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60" y="2805953"/>
            <a:ext cx="8391822" cy="318885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8608" y="4247822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6939296" y="4518606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2894211" y="2601835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Oval 14"/>
          <p:cNvSpPr/>
          <p:nvPr/>
        </p:nvSpPr>
        <p:spPr>
          <a:xfrm>
            <a:off x="5626849" y="4176158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8966447" y="2757059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10251" y="3037280"/>
            <a:ext cx="12763" cy="718932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6492" y="3825270"/>
            <a:ext cx="2511" cy="453869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42889" y="3638389"/>
            <a:ext cx="1" cy="535552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5336" y="3532675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2228" y="2989072"/>
            <a:ext cx="3009" cy="505839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6937" y="2707637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5B9BD5"/>
                </a:solidFill>
              </a:rPr>
              <a:t>Average : 0.021735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89672" y="2907820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5B9BD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5B9BD5"/>
                </a:solidFill>
              </a:rPr>
              <a:t> : 0.002993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5431" y="4432608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0.019599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9962" y="4642279"/>
            <a:ext cx="141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0.002209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1864" y="2541809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0.018771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7449" y="2744754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0.002657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8804" y="4575734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0.019913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6945" y="4754443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0.002102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2945" y="4661783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0.017983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5964" y="486245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0.002209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81402" y="4687391"/>
            <a:ext cx="1503667" cy="433479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60" y="1030888"/>
            <a:ext cx="8391822" cy="1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67" y="2969111"/>
            <a:ext cx="8233313" cy="2898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6693" y="6089842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 -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73956" y="4187690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7625860" y="4182675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Oval 14"/>
          <p:cNvSpPr/>
          <p:nvPr/>
        </p:nvSpPr>
        <p:spPr>
          <a:xfrm>
            <a:off x="2659222" y="3860244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5423599" y="4638847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8869983" y="3709430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75262" y="3399896"/>
            <a:ext cx="0" cy="460348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89996" y="3741625"/>
            <a:ext cx="2511" cy="453869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18178" y="3761579"/>
            <a:ext cx="21461" cy="1041391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1900" y="3400918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86023" y="3235786"/>
            <a:ext cx="3009" cy="505839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49318" y="4570987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0.015489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3848" y="4780658"/>
            <a:ext cx="141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0.001652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3257" y="4598535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0.015376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4416" y="4800330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0.001599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7420" y="4265938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0.015763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35561" y="4444647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0.001409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1274" y="4558460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0.015739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4293" y="4759134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0.001514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49360" y="4087258"/>
            <a:ext cx="160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0.016221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3890" y="4296929"/>
            <a:ext cx="141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0.001812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70648" y="4615179"/>
            <a:ext cx="1503667" cy="433479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67" y="1209658"/>
            <a:ext cx="8233313" cy="1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6693" y="6089842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89" y="1095274"/>
            <a:ext cx="8568001" cy="14254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82" y="2834296"/>
            <a:ext cx="8590008" cy="3255546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9314822" y="4330839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val 26"/>
          <p:cNvSpPr/>
          <p:nvPr/>
        </p:nvSpPr>
        <p:spPr>
          <a:xfrm>
            <a:off x="8562870" y="3568840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val 27"/>
          <p:cNvSpPr/>
          <p:nvPr/>
        </p:nvSpPr>
        <p:spPr>
          <a:xfrm>
            <a:off x="2654186" y="4128932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28"/>
          <p:cNvSpPr/>
          <p:nvPr/>
        </p:nvSpPr>
        <p:spPr>
          <a:xfrm>
            <a:off x="4551903" y="4009343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Oval 29"/>
          <p:cNvSpPr/>
          <p:nvPr/>
        </p:nvSpPr>
        <p:spPr>
          <a:xfrm>
            <a:off x="5599206" y="3403504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Straight Connector 30"/>
          <p:cNvCxnSpPr>
            <a:stCxn id="29" idx="4"/>
          </p:cNvCxnSpPr>
          <p:nvPr/>
        </p:nvCxnSpPr>
        <p:spPr>
          <a:xfrm>
            <a:off x="4767943" y="4431374"/>
            <a:ext cx="7257" cy="803817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15247" y="3818449"/>
            <a:ext cx="16639" cy="1127619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62689" y="4541854"/>
            <a:ext cx="7536" cy="693337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85337" y="3976775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528621" y="4752870"/>
            <a:ext cx="0" cy="386397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7663" y="2872332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5B9BD5"/>
                </a:solidFill>
              </a:rPr>
              <a:t>Average : 1.86E-05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90982" y="3073006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5B9BD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5B9BD5"/>
                </a:solidFill>
              </a:rPr>
              <a:t> : 5.23E-05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15186" y="3050047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5.06E-05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15186" y="3260446"/>
            <a:ext cx="128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8.76-05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5795" y="3568840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3.82E-05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3676" y="3770749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9.84E-05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6631" y="3479568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6.29E-06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4772" y="3658277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1.76E-05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5656" y="3821155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8.89E-05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98675" y="4021829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1.62E-04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4772" y="3518480"/>
            <a:ext cx="1575394" cy="433479"/>
          </a:xfrm>
          <a:prstGeom prst="roundRect">
            <a:avLst/>
          </a:prstGeom>
          <a:noFill/>
          <a:ln>
            <a:solidFill>
              <a:srgbClr val="EC7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K-Fold Cross Validation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177753" y="585820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2" y="5994808"/>
            <a:ext cx="512976" cy="50002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96693" y="6089842"/>
            <a:ext cx="38872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&amp; </a:t>
            </a:r>
          </a:p>
          <a:p>
            <a:pPr algn="ctr"/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Gravitational Search Algorithm 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05" y="2751116"/>
            <a:ext cx="8461981" cy="2755631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9034775" y="3908506"/>
            <a:ext cx="432079" cy="42203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Oval 36"/>
          <p:cNvSpPr/>
          <p:nvPr/>
        </p:nvSpPr>
        <p:spPr>
          <a:xfrm>
            <a:off x="8217214" y="3175840"/>
            <a:ext cx="432079" cy="4220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Oval 38"/>
          <p:cNvSpPr/>
          <p:nvPr/>
        </p:nvSpPr>
        <p:spPr>
          <a:xfrm>
            <a:off x="3084263" y="3449214"/>
            <a:ext cx="432079" cy="422031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Oval 39"/>
          <p:cNvSpPr/>
          <p:nvPr/>
        </p:nvSpPr>
        <p:spPr>
          <a:xfrm>
            <a:off x="4390653" y="3449214"/>
            <a:ext cx="432079" cy="422031"/>
          </a:xfrm>
          <a:prstGeom prst="ellipse">
            <a:avLst/>
          </a:prstGeom>
          <a:solidFill>
            <a:srgbClr val="EC7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Oval 40"/>
          <p:cNvSpPr/>
          <p:nvPr/>
        </p:nvSpPr>
        <p:spPr>
          <a:xfrm>
            <a:off x="6156330" y="3110124"/>
            <a:ext cx="432079" cy="42203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Straight Connector 41"/>
          <p:cNvCxnSpPr>
            <a:stCxn id="40" idx="4"/>
          </p:cNvCxnSpPr>
          <p:nvPr/>
        </p:nvCxnSpPr>
        <p:spPr>
          <a:xfrm>
            <a:off x="4606693" y="3871245"/>
            <a:ext cx="7257" cy="803817"/>
          </a:xfrm>
          <a:prstGeom prst="line">
            <a:avLst/>
          </a:prstGeom>
          <a:ln w="28575">
            <a:solidFill>
              <a:srgbClr val="EC792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72371" y="3525069"/>
            <a:ext cx="16639" cy="1127619"/>
          </a:xfrm>
          <a:prstGeom prst="line">
            <a:avLst/>
          </a:prstGeom>
          <a:ln w="28575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92766" y="3862136"/>
            <a:ext cx="7536" cy="693337"/>
          </a:xfrm>
          <a:prstGeom prst="line">
            <a:avLst/>
          </a:prstGeom>
          <a:ln w="28575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439681" y="3583775"/>
            <a:ext cx="5737" cy="1039057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48574" y="4330537"/>
            <a:ext cx="0" cy="386397"/>
          </a:xfrm>
          <a:prstGeom prst="line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24790" y="2613274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5B9BD5"/>
                </a:solidFill>
              </a:rPr>
              <a:t>Average : 5.21E-05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08109" y="2813948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5B9BD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5B9BD5"/>
                </a:solidFill>
              </a:rPr>
              <a:t> : 0.000146</a:t>
            </a:r>
            <a:endParaRPr lang="zh-TW" altLang="en-US" sz="1400" b="1" dirty="0">
              <a:solidFill>
                <a:srgbClr val="5B9BD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2054" y="2635781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</a:rPr>
              <a:t>Average : 3.41E-05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07974" y="2846180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rgbClr val="FFC000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: 4.05E-05</a:t>
            </a:r>
            <a:endParaRPr lang="zh-TW" altLang="en-US" sz="1400" b="1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7118" y="2959136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A5A5A5"/>
                </a:solidFill>
              </a:rPr>
              <a:t>Average : 1.27E-05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74999" y="3161045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A5A5A5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A5A5A5"/>
                </a:solidFill>
              </a:rPr>
              <a:t> : 1.55E-05</a:t>
            </a:r>
            <a:endParaRPr lang="zh-TW" altLang="en-US" sz="1400" b="1" dirty="0">
              <a:solidFill>
                <a:srgbClr val="A5A5A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04881" y="3425647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EC792A"/>
                </a:solidFill>
              </a:rPr>
              <a:t>Average : 5.31E-05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3022" y="3604356"/>
            <a:ext cx="141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EC792A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EC792A"/>
                </a:solidFill>
              </a:rPr>
              <a:t> : 0.000124</a:t>
            </a:r>
            <a:endParaRPr lang="zh-TW" altLang="en-US" sz="1400" b="1" dirty="0">
              <a:solidFill>
                <a:srgbClr val="EC792A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39743" y="3383101"/>
            <a:ext cx="156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4472C4"/>
                </a:solidFill>
              </a:rPr>
              <a:t>Average : 2.76E-06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42762" y="3583775"/>
            <a:ext cx="137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4472C4"/>
                </a:solidFill>
              </a:rPr>
              <a:t>Stdev</a:t>
            </a:r>
            <a:r>
              <a:rPr lang="en-US" altLang="zh-TW" sz="1400" b="1" dirty="0" smtClean="0">
                <a:solidFill>
                  <a:srgbClr val="4472C4"/>
                </a:solidFill>
              </a:rPr>
              <a:t> : 3.13E-06</a:t>
            </a:r>
            <a:endParaRPr lang="zh-TW" altLang="en-US" sz="1400" b="1" dirty="0">
              <a:solidFill>
                <a:srgbClr val="4472C4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920695" y="3406106"/>
            <a:ext cx="1575394" cy="433479"/>
          </a:xfrm>
          <a:prstGeom prst="round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005" y="1075770"/>
            <a:ext cx="8469697" cy="14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0805" y="3923637"/>
            <a:ext cx="11365589" cy="27588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83316" y="4124470"/>
            <a:ext cx="12008684" cy="2066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3464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Comparison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805" y="1013837"/>
            <a:ext cx="11365589" cy="27588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59386" y="1466849"/>
            <a:ext cx="12008684" cy="2066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9968" y="3301760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1780" y="3301760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4630" y="3106173"/>
            <a:ext cx="34158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and Gravitational Search Algorithm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968" y="6211560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Back Propagation Algorithm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1780" y="6211560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Particle Swarm Optimization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4630" y="6015973"/>
            <a:ext cx="34158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Hybrid Particle Swarm Optimization and Gravitational Search Algorithm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43" y="1063414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Iris Dataset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742" y="3977547"/>
            <a:ext cx="2732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Wine Dataset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0829" y="2178169"/>
            <a:ext cx="27323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Standard Deviation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9879" y="1287490"/>
            <a:ext cx="27323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Mean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165" y="168757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0.011311</a:t>
            </a:r>
            <a:endParaRPr lang="zh-TW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89165" y="263708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0.006433</a:t>
            </a:r>
            <a:endParaRPr lang="zh-TW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05842" y="168757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6.29E-06</a:t>
            </a:r>
            <a:endParaRPr lang="zh-TW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05841" y="264267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1.76E-05</a:t>
            </a:r>
            <a:endParaRPr lang="zh-TW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89879" y="5279108"/>
            <a:ext cx="27323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Standard Deviation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8929" y="4388429"/>
            <a:ext cx="27323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Mean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9165" y="477863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0.008205</a:t>
            </a:r>
            <a:endParaRPr lang="zh-TW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04580" y="561766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0.0043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68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817" y="1660857"/>
            <a:ext cx="6460524" cy="369332"/>
          </a:xfrm>
          <a:prstGeom prst="rect">
            <a:avLst/>
          </a:prstGeom>
          <a:solidFill>
            <a:srgbClr val="F8CBAD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Hybrid Particle Swarm Optimization and Gravitational Search Algorithm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1722780" y="4102191"/>
            <a:ext cx="307988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Particle Swarm Optimization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113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Conclusion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8" name="Straight Connector 20"/>
          <p:cNvCxnSpPr/>
          <p:nvPr/>
        </p:nvCxnSpPr>
        <p:spPr>
          <a:xfrm flipV="1">
            <a:off x="59386" y="895545"/>
            <a:ext cx="11567008" cy="16901"/>
          </a:xfrm>
          <a:prstGeom prst="line">
            <a:avLst/>
          </a:prstGeom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7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7"/>
          <p:cNvSpPr/>
          <p:nvPr/>
        </p:nvSpPr>
        <p:spPr>
          <a:xfrm rot="2640776">
            <a:off x="1322812" y="1498358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C7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91" y="1634959"/>
            <a:ext cx="512976" cy="500021"/>
          </a:xfrm>
          <a:prstGeom prst="rect">
            <a:avLst/>
          </a:prstGeom>
        </p:spPr>
      </p:pic>
      <p:sp>
        <p:nvSpPr>
          <p:cNvPr id="14" name="TextBox 17"/>
          <p:cNvSpPr txBox="1"/>
          <p:nvPr/>
        </p:nvSpPr>
        <p:spPr>
          <a:xfrm>
            <a:off x="4642880" y="4659182"/>
            <a:ext cx="27323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&amp;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Rounded Rectangle 17"/>
          <p:cNvSpPr/>
          <p:nvPr/>
        </p:nvSpPr>
        <p:spPr>
          <a:xfrm rot="2640776">
            <a:off x="529568" y="3965590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47" y="4102191"/>
            <a:ext cx="512976" cy="500021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667993" y="5249666"/>
            <a:ext cx="27323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Back Propagation Algorithm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640776">
            <a:off x="6592550" y="5064667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29" y="5201268"/>
            <a:ext cx="512976" cy="500021"/>
          </a:xfrm>
          <a:prstGeom prst="rect">
            <a:avLst/>
          </a:prstGeom>
        </p:spPr>
      </p:pic>
      <p:grpSp>
        <p:nvGrpSpPr>
          <p:cNvPr id="27" name="PA_淘宝店chenying0907 3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 rot="19245060">
            <a:off x="9545610" y="1244046"/>
            <a:ext cx="1670336" cy="2738612"/>
            <a:chOff x="2290" y="1278"/>
            <a:chExt cx="1180" cy="195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淘宝店chenying0907 8"/>
            <p:cNvSpPr>
              <a:spLocks noEditPoints="1"/>
            </p:cNvSpPr>
            <p:nvPr/>
          </p:nvSpPr>
          <p:spPr bwMode="auto">
            <a:xfrm>
              <a:off x="2290" y="1278"/>
              <a:ext cx="1180" cy="1180"/>
            </a:xfrm>
            <a:custGeom>
              <a:avLst/>
              <a:gdLst>
                <a:gd name="T0" fmla="*/ 296 w 592"/>
                <a:gd name="T1" fmla="*/ 0 h 593"/>
                <a:gd name="T2" fmla="*/ 0 w 592"/>
                <a:gd name="T3" fmla="*/ 297 h 593"/>
                <a:gd name="T4" fmla="*/ 296 w 592"/>
                <a:gd name="T5" fmla="*/ 593 h 593"/>
                <a:gd name="T6" fmla="*/ 592 w 592"/>
                <a:gd name="T7" fmla="*/ 297 h 593"/>
                <a:gd name="T8" fmla="*/ 296 w 592"/>
                <a:gd name="T9" fmla="*/ 0 h 593"/>
                <a:gd name="T10" fmla="*/ 296 w 592"/>
                <a:gd name="T11" fmla="*/ 561 h 593"/>
                <a:gd name="T12" fmla="*/ 32 w 592"/>
                <a:gd name="T13" fmla="*/ 297 h 593"/>
                <a:gd name="T14" fmla="*/ 296 w 592"/>
                <a:gd name="T15" fmla="*/ 32 h 593"/>
                <a:gd name="T16" fmla="*/ 560 w 592"/>
                <a:gd name="T17" fmla="*/ 297 h 593"/>
                <a:gd name="T18" fmla="*/ 296 w 592"/>
                <a:gd name="T19" fmla="*/ 5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593">
                  <a:moveTo>
                    <a:pt x="296" y="0"/>
                  </a:moveTo>
                  <a:cubicBezTo>
                    <a:pt x="132" y="0"/>
                    <a:pt x="0" y="133"/>
                    <a:pt x="0" y="297"/>
                  </a:cubicBezTo>
                  <a:cubicBezTo>
                    <a:pt x="0" y="460"/>
                    <a:pt x="132" y="593"/>
                    <a:pt x="296" y="593"/>
                  </a:cubicBezTo>
                  <a:cubicBezTo>
                    <a:pt x="460" y="593"/>
                    <a:pt x="592" y="460"/>
                    <a:pt x="592" y="297"/>
                  </a:cubicBezTo>
                  <a:cubicBezTo>
                    <a:pt x="592" y="133"/>
                    <a:pt x="460" y="0"/>
                    <a:pt x="296" y="0"/>
                  </a:cubicBezTo>
                  <a:close/>
                  <a:moveTo>
                    <a:pt x="296" y="561"/>
                  </a:moveTo>
                  <a:cubicBezTo>
                    <a:pt x="150" y="561"/>
                    <a:pt x="32" y="443"/>
                    <a:pt x="32" y="297"/>
                  </a:cubicBezTo>
                  <a:cubicBezTo>
                    <a:pt x="32" y="151"/>
                    <a:pt x="150" y="32"/>
                    <a:pt x="296" y="32"/>
                  </a:cubicBezTo>
                  <a:cubicBezTo>
                    <a:pt x="442" y="32"/>
                    <a:pt x="560" y="151"/>
                    <a:pt x="560" y="297"/>
                  </a:cubicBezTo>
                  <a:cubicBezTo>
                    <a:pt x="560" y="443"/>
                    <a:pt x="442" y="561"/>
                    <a:pt x="296" y="5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淘宝店chenying0907 9"/>
            <p:cNvSpPr>
              <a:spLocks noChangeArrowheads="1"/>
            </p:cNvSpPr>
            <p:nvPr/>
          </p:nvSpPr>
          <p:spPr bwMode="auto">
            <a:xfrm>
              <a:off x="2794" y="2435"/>
              <a:ext cx="17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淘宝店chenying0907 10"/>
            <p:cNvSpPr>
              <a:spLocks noChangeArrowheads="1"/>
            </p:cNvSpPr>
            <p:nvPr/>
          </p:nvSpPr>
          <p:spPr bwMode="auto">
            <a:xfrm>
              <a:off x="2727" y="2564"/>
              <a:ext cx="306" cy="6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PA_组合 236"/>
          <p:cNvGrpSpPr/>
          <p:nvPr>
            <p:custDataLst>
              <p:tags r:id="rId2"/>
            </p:custDataLst>
          </p:nvPr>
        </p:nvGrpSpPr>
        <p:grpSpPr>
          <a:xfrm>
            <a:off x="9556599" y="1753638"/>
            <a:ext cx="1005016" cy="762683"/>
            <a:chOff x="1049338" y="2071688"/>
            <a:chExt cx="481012" cy="482600"/>
          </a:xfrm>
          <a:solidFill>
            <a:schemeClr val="accent5">
              <a:lumMod val="50000"/>
            </a:schemeClr>
          </a:solidFill>
        </p:grpSpPr>
        <p:sp>
          <p:nvSpPr>
            <p:cNvPr id="32" name="Freeform 90"/>
            <p:cNvSpPr>
              <a:spLocks noEditPoints="1"/>
            </p:cNvSpPr>
            <p:nvPr/>
          </p:nvSpPr>
          <p:spPr bwMode="auto">
            <a:xfrm>
              <a:off x="1049338" y="2071688"/>
              <a:ext cx="481012" cy="482600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1093788" y="2463801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Pentagon 13"/>
          <p:cNvSpPr/>
          <p:nvPr/>
        </p:nvSpPr>
        <p:spPr>
          <a:xfrm>
            <a:off x="1" y="6218168"/>
            <a:ext cx="2071396" cy="63983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5" name="Chevron 15"/>
          <p:cNvSpPr/>
          <p:nvPr/>
        </p:nvSpPr>
        <p:spPr>
          <a:xfrm>
            <a:off x="1875457" y="6220372"/>
            <a:ext cx="2235369" cy="635425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Algorithms</a:t>
            </a:r>
            <a:endParaRPr lang="zh-TW" altLang="en-US" sz="2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Chevron 24"/>
          <p:cNvSpPr/>
          <p:nvPr/>
        </p:nvSpPr>
        <p:spPr>
          <a:xfrm>
            <a:off x="3903310" y="6223936"/>
            <a:ext cx="2246945" cy="6354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Datasets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7" name="Chevron 25"/>
          <p:cNvSpPr/>
          <p:nvPr/>
        </p:nvSpPr>
        <p:spPr>
          <a:xfrm>
            <a:off x="5943604" y="6218170"/>
            <a:ext cx="2246080" cy="63542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8" name="Chevron 26"/>
          <p:cNvSpPr/>
          <p:nvPr/>
        </p:nvSpPr>
        <p:spPr>
          <a:xfrm>
            <a:off x="7993227" y="6223936"/>
            <a:ext cx="2236751" cy="63542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9" name="Chevron 27"/>
          <p:cNvSpPr/>
          <p:nvPr/>
        </p:nvSpPr>
        <p:spPr>
          <a:xfrm>
            <a:off x="10032656" y="6223096"/>
            <a:ext cx="2167811" cy="63542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4246208" y="2835664"/>
            <a:ext cx="273235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VS</a:t>
            </a:r>
            <a:endParaRPr lang="zh-TW" altLang="en-US" sz="3200" b="1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2" name="Rectangle 17"/>
          <p:cNvSpPr/>
          <p:nvPr/>
        </p:nvSpPr>
        <p:spPr>
          <a:xfrm>
            <a:off x="160776" y="1105886"/>
            <a:ext cx="11465618" cy="4898301"/>
          </a:xfrm>
          <a:prstGeom prst="rect">
            <a:avLst/>
          </a:prstGeom>
          <a:noFill/>
          <a:ln w="38100">
            <a:solidFill>
              <a:srgbClr val="F9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ectangle 17"/>
          <p:cNvSpPr/>
          <p:nvPr/>
        </p:nvSpPr>
        <p:spPr>
          <a:xfrm>
            <a:off x="276249" y="1209992"/>
            <a:ext cx="11465618" cy="4898301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/>
          <p:cNvSpPr/>
          <p:nvPr/>
        </p:nvSpPr>
        <p:spPr>
          <a:xfrm rot="6723135">
            <a:off x="4087702" y="3960922"/>
            <a:ext cx="4076173" cy="4175689"/>
          </a:xfrm>
          <a:prstGeom prst="chord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Block Arc 7"/>
          <p:cNvSpPr/>
          <p:nvPr/>
        </p:nvSpPr>
        <p:spPr>
          <a:xfrm rot="21300218">
            <a:off x="3425482" y="3433047"/>
            <a:ext cx="5400611" cy="5810640"/>
          </a:xfrm>
          <a:prstGeom prst="blockArc">
            <a:avLst>
              <a:gd name="adj1" fmla="val 11465858"/>
              <a:gd name="adj2" fmla="val 21565634"/>
              <a:gd name="adj3" fmla="val 2509"/>
            </a:avLst>
          </a:prstGeom>
          <a:gradFill flip="none" rotWithShape="1">
            <a:gsLst>
              <a:gs pos="100000">
                <a:srgbClr val="8FAADC"/>
              </a:gs>
              <a:gs pos="23000">
                <a:srgbClr val="F4B183"/>
              </a:gs>
              <a:gs pos="39000">
                <a:srgbClr val="FFC000"/>
              </a:gs>
              <a:gs pos="61000">
                <a:srgbClr val="A6A6A6"/>
              </a:gs>
              <a:gs pos="86000">
                <a:srgbClr val="FFD966"/>
              </a:gs>
              <a:gs pos="4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04157">
            <a:off x="2439393" y="4691270"/>
            <a:ext cx="864704" cy="8448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3264993" y="3343285"/>
            <a:ext cx="864704" cy="844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  <a:gs pos="78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Oval 14"/>
          <p:cNvSpPr/>
          <p:nvPr/>
        </p:nvSpPr>
        <p:spPr>
          <a:xfrm rot="1081858">
            <a:off x="4639647" y="2447578"/>
            <a:ext cx="864704" cy="844826"/>
          </a:xfrm>
          <a:prstGeom prst="ellips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>
                    <a:lumMod val="75000"/>
                  </a:schemeClr>
                </a:gs>
                <a:gs pos="70000">
                  <a:srgbClr val="FFC000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 rot="428249">
            <a:off x="6421904" y="2347778"/>
            <a:ext cx="864704" cy="84482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gradFill>
              <a:gsLst>
                <a:gs pos="0">
                  <a:schemeClr val="bg1">
                    <a:lumMod val="85000"/>
                  </a:schemeClr>
                </a:gs>
                <a:gs pos="74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  <a:gs pos="48000">
                  <a:schemeClr val="bg1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7981960" y="3208910"/>
            <a:ext cx="864704" cy="8448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  <a:gs pos="53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Oval 17"/>
          <p:cNvSpPr/>
          <p:nvPr/>
        </p:nvSpPr>
        <p:spPr>
          <a:xfrm rot="1082809">
            <a:off x="8879286" y="4517272"/>
            <a:ext cx="864704" cy="8448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7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  <a:gs pos="38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Connector 10"/>
          <p:cNvCxnSpPr>
            <a:stCxn id="9" idx="6"/>
          </p:cNvCxnSpPr>
          <p:nvPr/>
        </p:nvCxnSpPr>
        <p:spPr>
          <a:xfrm>
            <a:off x="3299456" y="5176862"/>
            <a:ext cx="318387" cy="41181"/>
          </a:xfrm>
          <a:prstGeom prst="line">
            <a:avLst/>
          </a:prstGeom>
          <a:ln w="190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4" idx="5"/>
          </p:cNvCxnSpPr>
          <p:nvPr/>
        </p:nvCxnSpPr>
        <p:spPr>
          <a:xfrm>
            <a:off x="4003064" y="4064389"/>
            <a:ext cx="211127" cy="194035"/>
          </a:xfrm>
          <a:prstGeom prst="line">
            <a:avLst/>
          </a:prstGeom>
          <a:ln w="19050">
            <a:solidFill>
              <a:srgbClr val="BB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5"/>
          </p:cNvCxnSpPr>
          <p:nvPr/>
        </p:nvCxnSpPr>
        <p:spPr>
          <a:xfrm>
            <a:off x="5270250" y="3248643"/>
            <a:ext cx="167512" cy="288950"/>
          </a:xfrm>
          <a:prstGeom prst="line">
            <a:avLst/>
          </a:prstGeom>
          <a:ln w="19050">
            <a:solidFill>
              <a:srgbClr val="E79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4"/>
          </p:cNvCxnSpPr>
          <p:nvPr/>
        </p:nvCxnSpPr>
        <p:spPr>
          <a:xfrm flipH="1">
            <a:off x="6752372" y="3189331"/>
            <a:ext cx="49399" cy="358939"/>
          </a:xfrm>
          <a:prstGeom prst="line">
            <a:avLst/>
          </a:prstGeom>
          <a:ln w="19050"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3"/>
          </p:cNvCxnSpPr>
          <p:nvPr/>
        </p:nvCxnSpPr>
        <p:spPr>
          <a:xfrm flipH="1">
            <a:off x="7908587" y="3930014"/>
            <a:ext cx="200006" cy="258097"/>
          </a:xfrm>
          <a:prstGeom prst="line">
            <a:avLst/>
          </a:prstGeom>
          <a:ln w="19050">
            <a:solidFill>
              <a:srgbClr val="9A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</p:cNvCxnSpPr>
          <p:nvPr/>
        </p:nvCxnSpPr>
        <p:spPr>
          <a:xfrm flipH="1">
            <a:off x="8628093" y="5128972"/>
            <a:ext cx="300334" cy="151065"/>
          </a:xfrm>
          <a:prstGeom prst="line">
            <a:avLst/>
          </a:prstGeom>
          <a:ln w="19050">
            <a:solidFill>
              <a:srgbClr val="274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74" y="2587887"/>
            <a:ext cx="429049" cy="488916"/>
          </a:xfrm>
          <a:prstGeom prst="rect">
            <a:avLst/>
          </a:prstGeom>
        </p:spPr>
      </p:pic>
      <p:pic>
        <p:nvPicPr>
          <p:cNvPr id="2058" name="Picture 10" descr="Image result for literatu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67" y="4834028"/>
            <a:ext cx="535243" cy="55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lgorith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51" y="3484475"/>
            <a:ext cx="617262" cy="6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est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91" y="2494226"/>
            <a:ext cx="551930" cy="5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analysi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12" y="3343285"/>
            <a:ext cx="559999" cy="5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conclusio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33" y="4650452"/>
            <a:ext cx="526410" cy="5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36059" y="4913657"/>
            <a:ext cx="20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BBD5EB"/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b="1" dirty="0">
              <a:solidFill>
                <a:srgbClr val="BBD5EB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3942" y="2701835"/>
            <a:ext cx="20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C86019"/>
                </a:solidFill>
                <a:latin typeface="Bahnschrift Light SemiCondensed" panose="020B0502040204020203" pitchFamily="34" charset="0"/>
              </a:rPr>
              <a:t>Algorithm</a:t>
            </a:r>
            <a:endParaRPr lang="zh-TW" altLang="en-US" b="1" dirty="0">
              <a:solidFill>
                <a:srgbClr val="C86019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93613" y="1547041"/>
            <a:ext cx="20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D68953"/>
                </a:solidFill>
                <a:latin typeface="Bahnschrift Light SemiCondensed" panose="020B0502040204020203" pitchFamily="34" charset="0"/>
              </a:rPr>
              <a:t>Dataset</a:t>
            </a:r>
            <a:endParaRPr lang="zh-TW" altLang="en-US" b="1" dirty="0">
              <a:solidFill>
                <a:srgbClr val="D6895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56475" y="1537564"/>
            <a:ext cx="141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979797"/>
                </a:solidFill>
                <a:latin typeface="Bahnschrift Light SemiCondensed" panose="020B0502040204020203" pitchFamily="34" charset="0"/>
              </a:rPr>
              <a:t>Parameter Testing</a:t>
            </a:r>
            <a:endParaRPr lang="zh-TW" altLang="en-US" b="1" dirty="0">
              <a:solidFill>
                <a:srgbClr val="979797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11123" y="2676824"/>
            <a:ext cx="20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9C7500"/>
                </a:solidFill>
                <a:latin typeface="Bahnschrift Light SemiCondensed" panose="020B0502040204020203" pitchFamily="34" charset="0"/>
              </a:rPr>
              <a:t>Analysis</a:t>
            </a:r>
            <a:endParaRPr lang="zh-TW" altLang="en-US" b="1" dirty="0">
              <a:solidFill>
                <a:srgbClr val="9C75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44587" y="4759640"/>
            <a:ext cx="20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27467C"/>
                </a:solidFill>
                <a:latin typeface="Bahnschrift Light SemiCondensed" panose="020B0502040204020203" pitchFamily="34" charset="0"/>
              </a:rPr>
              <a:t>Conclusion</a:t>
            </a:r>
            <a:endParaRPr lang="zh-TW" altLang="en-US" b="1" dirty="0">
              <a:solidFill>
                <a:srgbClr val="27467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3618" y="5292748"/>
            <a:ext cx="2382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Combination of Feed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Forward Neural Network with </a:t>
            </a:r>
            <a:r>
              <a:rPr lang="en-US" altLang="zh-TW" sz="1600" b="1" dirty="0" err="1" smtClean="0"/>
              <a:t>Metaheuristics</a:t>
            </a:r>
            <a:r>
              <a:rPr lang="en-US" altLang="zh-TW" sz="1600" b="1" dirty="0" smtClean="0"/>
              <a:t> is discussed</a:t>
            </a:r>
            <a:endParaRPr lang="zh-TW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75258" y="3020218"/>
            <a:ext cx="2382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Two population based algorithms are utilized in order to compare performances with pure BPN</a:t>
            </a:r>
            <a:endParaRPr lang="zh-TW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26830" y="1562764"/>
            <a:ext cx="2382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Two popular benchmark datasets are used for algorithms testing</a:t>
            </a:r>
            <a:endParaRPr lang="zh-TW" alt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707655" y="1553756"/>
            <a:ext cx="2382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Algorithms’ parameters adjustment is conducted in order to find the best performance</a:t>
            </a:r>
            <a:endParaRPr lang="zh-TW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945175" y="3000042"/>
            <a:ext cx="2664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Several analyses are performed for comparison’s and algorithm characteristics identification’s purpose </a:t>
            </a:r>
            <a:endParaRPr lang="zh-TW" alt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869268" y="5098323"/>
            <a:ext cx="238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Summary and Insight are presented</a:t>
            </a:r>
            <a:endParaRPr lang="zh-TW" altLang="en-US" sz="1600" b="1" dirty="0"/>
          </a:p>
        </p:txBody>
      </p:sp>
      <p:sp>
        <p:nvSpPr>
          <p:cNvPr id="41" name="Chevron 40"/>
          <p:cNvSpPr/>
          <p:nvPr/>
        </p:nvSpPr>
        <p:spPr>
          <a:xfrm>
            <a:off x="3575940" y="665753"/>
            <a:ext cx="923532" cy="144246"/>
          </a:xfrm>
          <a:prstGeom prst="chevron">
            <a:avLst>
              <a:gd name="adj" fmla="val 72243"/>
            </a:avLst>
          </a:prstGeom>
          <a:solidFill>
            <a:srgbClr val="E1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>
            <a:off x="4452896" y="667657"/>
            <a:ext cx="923532" cy="144246"/>
          </a:xfrm>
          <a:prstGeom prst="chevron">
            <a:avLst>
              <a:gd name="adj" fmla="val 72243"/>
            </a:avLst>
          </a:prstGeom>
          <a:solidFill>
            <a:srgbClr val="F0B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Chevron 64"/>
          <p:cNvSpPr/>
          <p:nvPr/>
        </p:nvSpPr>
        <p:spPr>
          <a:xfrm>
            <a:off x="5312551" y="665123"/>
            <a:ext cx="923532" cy="144246"/>
          </a:xfrm>
          <a:prstGeom prst="chevron">
            <a:avLst>
              <a:gd name="adj" fmla="val 72243"/>
            </a:avLst>
          </a:prstGeom>
          <a:solidFill>
            <a:srgbClr val="F8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6" name="Chevron 65"/>
          <p:cNvSpPr/>
          <p:nvPr/>
        </p:nvSpPr>
        <p:spPr>
          <a:xfrm>
            <a:off x="6172258" y="671659"/>
            <a:ext cx="923532" cy="144246"/>
          </a:xfrm>
          <a:prstGeom prst="chevron">
            <a:avLst>
              <a:gd name="adj" fmla="val 72243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>
            <a:off x="7031913" y="671659"/>
            <a:ext cx="923532" cy="144246"/>
          </a:xfrm>
          <a:prstGeom prst="chevron">
            <a:avLst>
              <a:gd name="adj" fmla="val 72243"/>
            </a:avLst>
          </a:prstGeom>
          <a:solidFill>
            <a:srgbClr val="FBD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7895118" y="671659"/>
            <a:ext cx="923532" cy="144246"/>
          </a:xfrm>
          <a:prstGeom prst="chevron">
            <a:avLst>
              <a:gd name="adj" fmla="val 72243"/>
            </a:avLst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Title 34"/>
          <p:cNvSpPr>
            <a:spLocks noGrp="1"/>
          </p:cNvSpPr>
          <p:nvPr>
            <p:ph type="title"/>
          </p:nvPr>
        </p:nvSpPr>
        <p:spPr>
          <a:xfrm>
            <a:off x="917148" y="-19117"/>
            <a:ext cx="10339401" cy="817754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Outlines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3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16" presetClass="entr" presetSubtype="2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0"/>
                            </p:stCondLst>
                            <p:childTnLst>
                              <p:par>
                                <p:cTn id="154" presetID="16" presetClass="entr" presetSubtype="2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500"/>
                            </p:stCondLst>
                            <p:childTnLst>
                              <p:par>
                                <p:cTn id="1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0" grpId="0"/>
      <p:bldP spid="52" grpId="0"/>
      <p:bldP spid="53" grpId="0"/>
      <p:bldP spid="54" grpId="1"/>
      <p:bldP spid="55" grpId="0"/>
      <p:bldP spid="56" grpId="0"/>
      <p:bldP spid="57" grpId="0"/>
      <p:bldP spid="58" grpId="0"/>
      <p:bldP spid="59" grpId="0"/>
      <p:bldP spid="60" grpId="1"/>
      <p:bldP spid="61" grpId="0"/>
      <p:bldP spid="62" grpId="0"/>
      <p:bldP spid="41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28150" y="1384918"/>
            <a:ext cx="9923539" cy="52555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642369" y="1917577"/>
            <a:ext cx="10280342" cy="42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9573" y="666022"/>
            <a:ext cx="38872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444018"/>
              </p:ext>
            </p:extLst>
          </p:nvPr>
        </p:nvGraphicFramePr>
        <p:xfrm>
          <a:off x="2072413" y="2479161"/>
          <a:ext cx="9616886" cy="2611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3259"/>
                <a:gridCol w="5213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Author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Topics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864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Yaghini</a:t>
                      </a:r>
                      <a:r>
                        <a:rPr lang="en-US" altLang="zh-TW" sz="1600" dirty="0" smtClean="0"/>
                        <a:t>, M., </a:t>
                      </a:r>
                      <a:r>
                        <a:rPr lang="en-US" altLang="zh-TW" sz="1600" dirty="0" err="1" smtClean="0"/>
                        <a:t>Khoshraftar</a:t>
                      </a:r>
                      <a:r>
                        <a:rPr lang="en-US" altLang="zh-TW" sz="1600" dirty="0" smtClean="0"/>
                        <a:t>, M. M., &amp; </a:t>
                      </a:r>
                      <a:r>
                        <a:rPr lang="en-US" altLang="zh-TW" sz="1600" dirty="0" err="1" smtClean="0"/>
                        <a:t>Fallahi</a:t>
                      </a:r>
                      <a:r>
                        <a:rPr lang="en-US" altLang="zh-TW" sz="1600" dirty="0" smtClean="0"/>
                        <a:t>, M.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IOPSO-BPA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600" dirty="0" smtClean="0"/>
                        <a:t>Leema, N., Nehemiah, H. K., &amp; Kannan, A.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DEGI with BPN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altLang="zh-TW" sz="1600" dirty="0" smtClean="0"/>
                        <a:t>Leema, N., H. et al., (2016)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DEGI-BP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Khehra</a:t>
                      </a:r>
                      <a:r>
                        <a:rPr lang="en-US" altLang="zh-TW" sz="1600" dirty="0" smtClean="0"/>
                        <a:t>, B. S., &amp; </a:t>
                      </a:r>
                      <a:r>
                        <a:rPr lang="en-US" altLang="zh-TW" sz="1600" dirty="0" err="1" smtClean="0"/>
                        <a:t>Pharwaha</a:t>
                      </a:r>
                      <a:r>
                        <a:rPr lang="en-US" altLang="zh-TW" sz="1600" dirty="0" smtClean="0"/>
                        <a:t>, A. P. S.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LM-MLFFB-ANN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1600" dirty="0" smtClean="0"/>
                        <a:t>Amar, M. N., Zeraibi, N., &amp; Redouane, K. (2018)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ANN-GWO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Baklacioglu</a:t>
                      </a:r>
                      <a:r>
                        <a:rPr lang="en-US" altLang="zh-TW" sz="1600" dirty="0" smtClean="0"/>
                        <a:t>, T., </a:t>
                      </a:r>
                      <a:r>
                        <a:rPr lang="en-US" altLang="zh-TW" sz="1600" dirty="0" err="1" smtClean="0"/>
                        <a:t>Turan</a:t>
                      </a:r>
                      <a:r>
                        <a:rPr lang="en-US" altLang="zh-TW" sz="1600" dirty="0" smtClean="0"/>
                        <a:t>, O., &amp; Aydin, H.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BPN-GA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28150" y="1384918"/>
            <a:ext cx="9923539" cy="52555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642369" y="1917577"/>
            <a:ext cx="10280342" cy="42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9573" y="666022"/>
            <a:ext cx="38872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Literature Review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22648"/>
              </p:ext>
            </p:extLst>
          </p:nvPr>
        </p:nvGraphicFramePr>
        <p:xfrm>
          <a:off x="2273531" y="1649158"/>
          <a:ext cx="9232776" cy="457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937"/>
                <a:gridCol w="3171964"/>
                <a:gridCol w="3381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Author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Topics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keyword</a:t>
                      </a:r>
                      <a:endParaRPr lang="zh-TW" altLang="en-US" b="1" dirty="0"/>
                    </a:p>
                  </a:txBody>
                  <a:tcPr/>
                </a:tc>
              </a:tr>
              <a:tr h="115722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/>
                        <a:t>Sangjae</a:t>
                      </a:r>
                      <a:r>
                        <a:rPr lang="en-US" altLang="zh-TW" sz="1400" dirty="0" smtClean="0"/>
                        <a:t> Lee,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Wu Sung Choi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 multi-industry bankruptcy prediction model using back-propagation neural network and multivariate discriminant analysis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Bankruptcy prediction</a:t>
                      </a:r>
                    </a:p>
                    <a:p>
                      <a:r>
                        <a:rPr lang="en-US" altLang="zh-TW" sz="1400" dirty="0" smtClean="0"/>
                        <a:t>Back-propagation neural network (BNN)</a:t>
                      </a:r>
                    </a:p>
                    <a:p>
                      <a:r>
                        <a:rPr lang="en-US" altLang="zh-TW" sz="1400" dirty="0" smtClean="0"/>
                        <a:t>Multivariate discriminate analysis (MDA)</a:t>
                      </a:r>
                    </a:p>
                    <a:p>
                      <a:r>
                        <a:rPr lang="en-US" altLang="zh-TW" sz="1400" dirty="0" smtClean="0"/>
                        <a:t>A multi-industry investigation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P.SIBI , S.ALLWYN JONES , P.SIDDARTH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Analysis of different activation functions using back propagation neural networks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Artificial Neural Network (ANN), 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Back Propagation Network (BPN), 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Activation Function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 smtClean="0"/>
                        <a:t>SeyedAli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Mirjalili</a:t>
                      </a:r>
                      <a:r>
                        <a:rPr lang="en-US" altLang="zh-TW" sz="1400" dirty="0" smtClean="0"/>
                        <a:t>,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err="1" smtClean="0"/>
                        <a:t>Siti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Zaiton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Mohd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Hashim</a:t>
                      </a:r>
                      <a:r>
                        <a:rPr lang="en-US" altLang="zh-TW" sz="140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1400" dirty="0" smtClean="0"/>
                        <a:t>Hossein </a:t>
                      </a:r>
                      <a:r>
                        <a:rPr lang="en-US" altLang="zh-TW" sz="1400" dirty="0" err="1" smtClean="0"/>
                        <a:t>Moradian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en-US" altLang="zh-TW" sz="1400" dirty="0" err="1" smtClean="0"/>
                        <a:t>Sardroudi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Training feedforward neural networks using hybrid particle swarm optimization and gravitational search algorithm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 smtClean="0">
                          <a:effectLst/>
                        </a:rPr>
                        <a:t>FNN</a:t>
                      </a:r>
                      <a:r>
                        <a:rPr lang="zh-TW" altLang="en-US" sz="1400" kern="1200" dirty="0" smtClean="0">
                          <a:effectLst/>
                        </a:rPr>
                        <a:t>；</a:t>
                      </a:r>
                      <a:r>
                        <a:rPr lang="en-US" altLang="zh-TW" sz="1400" kern="1200" dirty="0" smtClean="0">
                          <a:effectLst/>
                        </a:rPr>
                        <a:t>Neural network</a:t>
                      </a:r>
                    </a:p>
                    <a:p>
                      <a:r>
                        <a:rPr lang="en-US" altLang="zh-TW" sz="1400" kern="1200" dirty="0" smtClean="0">
                          <a:effectLst/>
                        </a:rPr>
                        <a:t>Learning neural network</a:t>
                      </a:r>
                    </a:p>
                    <a:p>
                      <a:r>
                        <a:rPr lang="en-US" altLang="zh-TW" sz="1400" kern="1200" dirty="0" smtClean="0">
                          <a:effectLst/>
                        </a:rPr>
                        <a:t>Gravitational search algorithm(GSA)</a:t>
                      </a:r>
                    </a:p>
                    <a:p>
                      <a:r>
                        <a:rPr lang="en-US" altLang="zh-TW" sz="1400" kern="1200" dirty="0" smtClean="0">
                          <a:effectLst/>
                        </a:rPr>
                        <a:t>Particle swarm optimization(PSO)</a:t>
                      </a:r>
                    </a:p>
                    <a:p>
                      <a:r>
                        <a:rPr lang="en-US" altLang="zh-TW" sz="1400" kern="1200" dirty="0" smtClean="0">
                          <a:effectLst/>
                        </a:rPr>
                        <a:t>Evolutionary algorithm</a:t>
                      </a:r>
                    </a:p>
                    <a:p>
                      <a:r>
                        <a:rPr lang="en-US" altLang="zh-TW" sz="1400" kern="1200" dirty="0" smtClean="0">
                          <a:effectLst/>
                        </a:rPr>
                        <a:t>Multilayer perceptron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Jing-Ru Zhang , Jun Zhang etc.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 hybrid particle swarm optimization–back-propagation algorithm for feedforward neural network training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Particle swarm optimization algorithm; 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Feedforward neural network;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BP algorithm; 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Adaptive particle swarm optimization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67846" y="4298971"/>
            <a:ext cx="9295561" cy="24408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2076917" y="4597572"/>
            <a:ext cx="9632198" cy="169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2167846" y="1197617"/>
            <a:ext cx="9295561" cy="30250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2076917" y="1675325"/>
            <a:ext cx="9632198" cy="209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8203" y="177750"/>
            <a:ext cx="518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 multi-industry bankruptcy prediction model using back-propagation neural network and multivariate discriminant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662" y="119761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Setting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257" y="2130638"/>
            <a:ext cx="29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Database: From KIS database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1617" y="2647024"/>
            <a:ext cx="281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Layer </a:t>
            </a:r>
          </a:p>
          <a:p>
            <a:r>
              <a:rPr lang="en-US" altLang="zh-TW" dirty="0" smtClean="0"/>
              <a:t>Input nodes: 6</a:t>
            </a:r>
            <a:br>
              <a:rPr lang="en-US" altLang="zh-TW" dirty="0" smtClean="0"/>
            </a:br>
            <a:r>
              <a:rPr lang="en-US" altLang="zh-TW" dirty="0" smtClean="0"/>
              <a:t>hidden nodes : 6</a:t>
            </a:r>
            <a:endParaRPr lang="zh-TW" altLang="en-US" dirty="0" smtClean="0"/>
          </a:p>
          <a:p>
            <a:r>
              <a:rPr lang="en-US" altLang="zh-TW" dirty="0" smtClean="0"/>
              <a:t>output nodes : 1</a:t>
            </a:r>
            <a:endParaRPr lang="zh-TW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05" y="2137577"/>
            <a:ext cx="4229100" cy="1428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03" y="4765599"/>
            <a:ext cx="4333875" cy="15525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39" y="4603903"/>
            <a:ext cx="4210050" cy="2000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16796" y="435954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0351" y="6391923"/>
            <a:ext cx="266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BPN is better than MDA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28150" y="1384918"/>
            <a:ext cx="9923539" cy="52555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669002" y="1908699"/>
            <a:ext cx="10280342" cy="42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8203" y="328671"/>
            <a:ext cx="518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Analysis of different activation functions using back propagation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75030" y="1571348"/>
                <a:ext cx="2633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Linear Activation Function</a:t>
                </a:r>
              </a:p>
              <a:p>
                <a:r>
                  <a:rPr lang="en-US" altLang="zh-TW" dirty="0"/>
                  <a:t>y</a:t>
                </a:r>
                <a:r>
                  <a:rPr lang="en-US" altLang="zh-TW" dirty="0" smtClean="0"/>
                  <a:t>=x*s , d=1*s , -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&lt; y &lt;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30" y="1571348"/>
                <a:ext cx="26333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083" t="-5660" r="-115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23244" y="2265286"/>
            <a:ext cx="443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Sigmoid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=1/(1+exp(-2*s*x) , d=2*s*y*(1-y) , 0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5080" y="3013969"/>
            <a:ext cx="385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Sigmoid Symmetric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tanh</a:t>
            </a:r>
            <a:r>
              <a:rPr lang="en-US" altLang="zh-TW" dirty="0" smtClean="0"/>
              <a:t>(s*x)=2/(1+exp(-2*s*x)-1,</a:t>
            </a:r>
            <a:br>
              <a:rPr lang="en-US" altLang="zh-TW" dirty="0" smtClean="0"/>
            </a:br>
            <a:r>
              <a:rPr lang="en-US" altLang="zh-TW" dirty="0" smtClean="0"/>
              <a:t>d=s*(1-(y*y)) , -1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5437" y="4160668"/>
            <a:ext cx="289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Gaussian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(-x*s*x*s),</a:t>
            </a:r>
            <a:br>
              <a:rPr lang="en-US" altLang="zh-TW" dirty="0" smtClean="0"/>
            </a:br>
            <a:r>
              <a:rPr lang="en-US" altLang="zh-TW" dirty="0" smtClean="0"/>
              <a:t>d=-2*x*s*y*s , 0 &lt; y &lt; 1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20283" y="5165325"/>
            <a:ext cx="4001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Gaussian Symmetric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(-x*s*x*s)*2-1,</a:t>
            </a:r>
            <a:br>
              <a:rPr lang="en-US" altLang="zh-TW" dirty="0" smtClean="0"/>
            </a:br>
            <a:r>
              <a:rPr lang="en-US" altLang="zh-TW" dirty="0" smtClean="0"/>
              <a:t>d=-2*x*s*(y+1)*s , -1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63414" y="1652727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Elliot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=((x*s)/2)/1+|x*s|)+0.5 , </a:t>
            </a:r>
          </a:p>
          <a:p>
            <a:r>
              <a:rPr lang="en-US" altLang="zh-TW" dirty="0" smtClean="0"/>
              <a:t>d=s*1/(2*(1+|x*s|)*(1+|x*s|)), 0 &lt; y &lt; 1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0404" y="3065756"/>
            <a:ext cx="3690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Elliot Symmetric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=(x*s)/1+|x*s|) , </a:t>
            </a:r>
          </a:p>
          <a:p>
            <a:r>
              <a:rPr lang="en-US" altLang="zh-TW" dirty="0" smtClean="0"/>
              <a:t>d=s*1/(1+|x*s|)*(1+|x*s|), -1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61068" y="4253885"/>
            <a:ext cx="360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 Piecewise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=x*s , d=1*s , 0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00405" y="5391706"/>
            <a:ext cx="423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 Piece Symmetric Activation Function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=x*s , d=1*s , -1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 y &lt;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9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918880" y="1155577"/>
            <a:ext cx="4596937" cy="5477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1928150" y="1162975"/>
            <a:ext cx="4596937" cy="5477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669002" y="1908699"/>
            <a:ext cx="10280342" cy="42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8203" y="328671"/>
            <a:ext cx="518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Analysis of different activation functions using back propagation neural networks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11" y="1472662"/>
            <a:ext cx="3171132" cy="49438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19891" y="1429305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Result</a:t>
            </a:r>
            <a:endParaRPr lang="zh-TW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087557" y="2077375"/>
            <a:ext cx="2299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When a network gets trained up successfully,</a:t>
            </a: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sz="2000" dirty="0">
                <a:solidFill>
                  <a:srgbClr val="FF0000"/>
                </a:solidFill>
              </a:rPr>
              <a:t>every activation function has approximately the</a:t>
            </a: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sz="2000" dirty="0">
                <a:solidFill>
                  <a:srgbClr val="FF0000"/>
                </a:solidFill>
              </a:rPr>
              <a:t>same effect on it.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67846" y="4298971"/>
            <a:ext cx="9295561" cy="24408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2076917" y="4597572"/>
            <a:ext cx="9632198" cy="169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2167846" y="1197617"/>
            <a:ext cx="9295561" cy="30250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2076917" y="1675325"/>
            <a:ext cx="9632198" cy="209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 rot="2640776">
            <a:off x="421199" y="296002"/>
            <a:ext cx="774502" cy="7799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D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8203" y="328671"/>
            <a:ext cx="518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Analysis of different activation functions using back propagation neural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" y="432603"/>
            <a:ext cx="512976" cy="500021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rot="16200000">
            <a:off x="-1682175" y="3633100"/>
            <a:ext cx="4981249" cy="1468549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-1908020" y="3697502"/>
            <a:ext cx="5458372" cy="862621"/>
          </a:xfrm>
          <a:prstGeom prst="homePlate">
            <a:avLst>
              <a:gd name="adj" fmla="val 21988"/>
            </a:avLst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-1973692" y="3514208"/>
            <a:ext cx="5564281" cy="1180025"/>
          </a:xfrm>
          <a:prstGeom prst="homePlate">
            <a:avLst>
              <a:gd name="adj" fmla="val 2198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662" y="119761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Setting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1257" y="2130638"/>
            <a:ext cx="29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Database: From KIS database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1617" y="2647024"/>
            <a:ext cx="281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Layer </a:t>
            </a:r>
          </a:p>
          <a:p>
            <a:r>
              <a:rPr lang="en-US" altLang="zh-TW" dirty="0" smtClean="0"/>
              <a:t>Input nodes: 6</a:t>
            </a:r>
            <a:br>
              <a:rPr lang="en-US" altLang="zh-TW" dirty="0" smtClean="0"/>
            </a:br>
            <a:r>
              <a:rPr lang="en-US" altLang="zh-TW" dirty="0" smtClean="0"/>
              <a:t>hidden nodes : 6</a:t>
            </a:r>
            <a:endParaRPr lang="zh-TW" altLang="en-US" dirty="0" smtClean="0"/>
          </a:p>
          <a:p>
            <a:r>
              <a:rPr lang="en-US" altLang="zh-TW" dirty="0" smtClean="0"/>
              <a:t>output nodes : 1</a:t>
            </a:r>
            <a:endParaRPr lang="zh-TW" alt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05" y="2137577"/>
            <a:ext cx="4229100" cy="1428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03" y="4765599"/>
            <a:ext cx="4333875" cy="15525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39" y="4603903"/>
            <a:ext cx="4210050" cy="2000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16796" y="4359547"/>
            <a:ext cx="57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0351" y="6391923"/>
            <a:ext cx="266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BPN is better than MDA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1464</Words>
  <Application>Microsoft Office PowerPoint</Application>
  <PresentationFormat>寬螢幕</PresentationFormat>
  <Paragraphs>358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SimSun</vt:lpstr>
      <vt:lpstr>新細明體</vt:lpstr>
      <vt:lpstr>標楷體</vt:lpstr>
      <vt:lpstr>Arial</vt:lpstr>
      <vt:lpstr>Bahnschrift</vt:lpstr>
      <vt:lpstr>Bahnschrift Condensed</vt:lpstr>
      <vt:lpstr>Bahnschrift Light SemiCondensed</vt:lpstr>
      <vt:lpstr>Calibri</vt:lpstr>
      <vt:lpstr>Calibri Light</vt:lpstr>
      <vt:lpstr>Cambria Math</vt:lpstr>
      <vt:lpstr>Eras Demi ITC</vt:lpstr>
      <vt:lpstr>Office Theme</vt:lpstr>
      <vt:lpstr>PowerPoint 簡報</vt:lpstr>
      <vt:lpstr>Introduction</vt:lpstr>
      <vt:lpstr>Outlines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Algorithms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Parameter Analysis</vt:lpstr>
      <vt:lpstr>Parameter Analysis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Comparison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Alice</cp:lastModifiedBy>
  <cp:revision>101</cp:revision>
  <dcterms:created xsi:type="dcterms:W3CDTF">2018-12-26T11:38:48Z</dcterms:created>
  <dcterms:modified xsi:type="dcterms:W3CDTF">2019-01-02T09:04:54Z</dcterms:modified>
</cp:coreProperties>
</file>