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6" r:id="rId11"/>
    <p:sldId id="266" r:id="rId12"/>
    <p:sldId id="267" r:id="rId13"/>
    <p:sldId id="268" r:id="rId14"/>
    <p:sldId id="269" r:id="rId15"/>
    <p:sldId id="287" r:id="rId16"/>
    <p:sldId id="270" r:id="rId17"/>
    <p:sldId id="271" r:id="rId18"/>
    <p:sldId id="272" r:id="rId19"/>
    <p:sldId id="273" r:id="rId20"/>
    <p:sldId id="275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>
        <p:scale>
          <a:sx n="100" d="100"/>
          <a:sy n="100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28EA67-EE9F-495A-B4D0-678B5F2BB1CF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8E22CF9F-7118-4088-A5B0-43E8BC01895E}">
      <dgm:prSet phldrT="[文字]"/>
      <dgm:spPr/>
      <dgm:t>
        <a:bodyPr/>
        <a:lstStyle/>
        <a:p>
          <a:r>
            <a:rPr lang="en-US" altLang="zh-TW" dirty="0" smtClean="0"/>
            <a:t>Approach</a:t>
          </a:r>
          <a:endParaRPr lang="zh-TW" altLang="en-US" dirty="0"/>
        </a:p>
      </dgm:t>
    </dgm:pt>
    <dgm:pt modelId="{59B25187-446A-4AF2-A8C8-9427AA949B37}" type="parTrans" cxnId="{45823B87-87D9-4D1E-BF09-8D356D9D00A1}">
      <dgm:prSet/>
      <dgm:spPr/>
      <dgm:t>
        <a:bodyPr/>
        <a:lstStyle/>
        <a:p>
          <a:endParaRPr lang="zh-TW" altLang="en-US"/>
        </a:p>
      </dgm:t>
    </dgm:pt>
    <dgm:pt modelId="{C84EC2E7-BE2E-411C-A623-0B7C92287C57}" type="sibTrans" cxnId="{45823B87-87D9-4D1E-BF09-8D356D9D00A1}">
      <dgm:prSet/>
      <dgm:spPr/>
      <dgm:t>
        <a:bodyPr/>
        <a:lstStyle/>
        <a:p>
          <a:endParaRPr lang="zh-TW" altLang="en-US"/>
        </a:p>
      </dgm:t>
    </dgm:pt>
    <dgm:pt modelId="{BD0383FE-2731-4356-B141-3374A8591A2F}">
      <dgm:prSet/>
      <dgm:spPr/>
      <dgm:t>
        <a:bodyPr/>
        <a:lstStyle/>
        <a:p>
          <a:r>
            <a:rPr lang="en-US" altLang="en-US" dirty="0" smtClean="0"/>
            <a:t>Mixed-integer model for TBRD</a:t>
          </a:r>
          <a:endParaRPr lang="zh-TW" altLang="en-US" dirty="0"/>
        </a:p>
      </dgm:t>
    </dgm:pt>
    <dgm:pt modelId="{AE447C85-0822-4D2C-8EC5-96A6BA22049D}" type="parTrans" cxnId="{2323EE84-135E-4301-950F-529F7234B57F}">
      <dgm:prSet/>
      <dgm:spPr/>
      <dgm:t>
        <a:bodyPr/>
        <a:lstStyle/>
        <a:p>
          <a:endParaRPr lang="zh-TW" altLang="en-US"/>
        </a:p>
      </dgm:t>
    </dgm:pt>
    <dgm:pt modelId="{D9C3E3F6-9734-4DA2-BBEF-6E7CA98428AF}" type="sibTrans" cxnId="{2323EE84-135E-4301-950F-529F7234B57F}">
      <dgm:prSet/>
      <dgm:spPr/>
      <dgm:t>
        <a:bodyPr/>
        <a:lstStyle/>
        <a:p>
          <a:endParaRPr lang="zh-TW" altLang="en-US"/>
        </a:p>
      </dgm:t>
    </dgm:pt>
    <dgm:pt modelId="{4DA572BB-E748-4A78-8AAC-A1E05C7EA8C3}">
      <dgm:prSet/>
      <dgm:spPr/>
      <dgm:t>
        <a:bodyPr/>
        <a:lstStyle/>
        <a:p>
          <a:r>
            <a:rPr lang="en-US" altLang="en-US" dirty="0" smtClean="0"/>
            <a:t>Introduce a tailor-made local search procedure</a:t>
          </a:r>
          <a:endParaRPr lang="zh-TW" altLang="en-US" dirty="0"/>
        </a:p>
      </dgm:t>
    </dgm:pt>
    <dgm:pt modelId="{0488EB30-F60A-4DA2-BD02-825D798392AE}" type="parTrans" cxnId="{4A11155C-D366-4AE1-AAE9-997272BC78F8}">
      <dgm:prSet/>
      <dgm:spPr/>
      <dgm:t>
        <a:bodyPr/>
        <a:lstStyle/>
        <a:p>
          <a:endParaRPr lang="zh-TW" altLang="en-US"/>
        </a:p>
      </dgm:t>
    </dgm:pt>
    <dgm:pt modelId="{EF4C2360-0ADE-4DFD-AA14-CB6CAFC96043}" type="sibTrans" cxnId="{4A11155C-D366-4AE1-AAE9-997272BC78F8}">
      <dgm:prSet/>
      <dgm:spPr/>
      <dgm:t>
        <a:bodyPr/>
        <a:lstStyle/>
        <a:p>
          <a:endParaRPr lang="zh-TW" altLang="en-US"/>
        </a:p>
      </dgm:t>
    </dgm:pt>
    <dgm:pt modelId="{913FD6DD-41DC-40C9-92DC-BF929B991B1B}" type="pres">
      <dgm:prSet presAssocID="{3C28EA67-EE9F-495A-B4D0-678B5F2BB1CF}" presName="Name0" presStyleCnt="0">
        <dgm:presLayoutVars>
          <dgm:dir/>
          <dgm:resizeHandles val="exact"/>
        </dgm:presLayoutVars>
      </dgm:prSet>
      <dgm:spPr/>
    </dgm:pt>
    <dgm:pt modelId="{369B76B0-FB99-4A58-B7CC-E088B04DA7A9}" type="pres">
      <dgm:prSet presAssocID="{BD0383FE-2731-4356-B141-3374A8591A2F}" presName="node" presStyleLbl="node1" presStyleIdx="0" presStyleCnt="3">
        <dgm:presLayoutVars>
          <dgm:bulletEnabled val="1"/>
        </dgm:presLayoutVars>
      </dgm:prSet>
      <dgm:spPr/>
    </dgm:pt>
    <dgm:pt modelId="{418D22B7-6F1B-44E8-8AB2-6C6FEA41CFFA}" type="pres">
      <dgm:prSet presAssocID="{D9C3E3F6-9734-4DA2-BBEF-6E7CA98428AF}" presName="sibTrans" presStyleLbl="sibTrans2D1" presStyleIdx="0" presStyleCnt="2"/>
      <dgm:spPr/>
    </dgm:pt>
    <dgm:pt modelId="{AA7A39C6-A73E-4128-BBB4-7C8DF4D51C85}" type="pres">
      <dgm:prSet presAssocID="{D9C3E3F6-9734-4DA2-BBEF-6E7CA98428AF}" presName="connectorText" presStyleLbl="sibTrans2D1" presStyleIdx="0" presStyleCnt="2"/>
      <dgm:spPr/>
    </dgm:pt>
    <dgm:pt modelId="{EAA11F8A-724E-4A03-84F4-CF940FE536C3}" type="pres">
      <dgm:prSet presAssocID="{8E22CF9F-7118-4088-A5B0-43E8BC01895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D0A388-D2FB-457A-AD00-4BD3CD7C3CB8}" type="pres">
      <dgm:prSet presAssocID="{C84EC2E7-BE2E-411C-A623-0B7C92287C57}" presName="sibTrans" presStyleLbl="sibTrans2D1" presStyleIdx="1" presStyleCnt="2"/>
      <dgm:spPr/>
    </dgm:pt>
    <dgm:pt modelId="{50B2CD86-334A-4EE4-AECA-6651170E8480}" type="pres">
      <dgm:prSet presAssocID="{C84EC2E7-BE2E-411C-A623-0B7C92287C57}" presName="connectorText" presStyleLbl="sibTrans2D1" presStyleIdx="1" presStyleCnt="2"/>
      <dgm:spPr/>
    </dgm:pt>
    <dgm:pt modelId="{FCA8ADF6-F434-4CD6-9BD6-F38798D9DD2E}" type="pres">
      <dgm:prSet presAssocID="{4DA572BB-E748-4A78-8AAC-A1E05C7EA8C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511F30B-1F4E-47DA-A233-0077C5115F67}" type="presOf" srcId="{3C28EA67-EE9F-495A-B4D0-678B5F2BB1CF}" destId="{913FD6DD-41DC-40C9-92DC-BF929B991B1B}" srcOrd="0" destOrd="0" presId="urn:microsoft.com/office/officeart/2005/8/layout/process1"/>
    <dgm:cxn modelId="{3AED0ED9-685F-4AF8-AC38-8B911ED6D590}" type="presOf" srcId="{C84EC2E7-BE2E-411C-A623-0B7C92287C57}" destId="{9CD0A388-D2FB-457A-AD00-4BD3CD7C3CB8}" srcOrd="0" destOrd="0" presId="urn:microsoft.com/office/officeart/2005/8/layout/process1"/>
    <dgm:cxn modelId="{7AFC43DC-1A7F-477F-8FE4-C900921E44A3}" type="presOf" srcId="{D9C3E3F6-9734-4DA2-BBEF-6E7CA98428AF}" destId="{418D22B7-6F1B-44E8-8AB2-6C6FEA41CFFA}" srcOrd="0" destOrd="0" presId="urn:microsoft.com/office/officeart/2005/8/layout/process1"/>
    <dgm:cxn modelId="{4A11155C-D366-4AE1-AAE9-997272BC78F8}" srcId="{3C28EA67-EE9F-495A-B4D0-678B5F2BB1CF}" destId="{4DA572BB-E748-4A78-8AAC-A1E05C7EA8C3}" srcOrd="2" destOrd="0" parTransId="{0488EB30-F60A-4DA2-BD02-825D798392AE}" sibTransId="{EF4C2360-0ADE-4DFD-AA14-CB6CAFC96043}"/>
    <dgm:cxn modelId="{5548CAE7-5050-4C87-BD32-21B2799185B2}" type="presOf" srcId="{D9C3E3F6-9734-4DA2-BBEF-6E7CA98428AF}" destId="{AA7A39C6-A73E-4128-BBB4-7C8DF4D51C85}" srcOrd="1" destOrd="0" presId="urn:microsoft.com/office/officeart/2005/8/layout/process1"/>
    <dgm:cxn modelId="{45823B87-87D9-4D1E-BF09-8D356D9D00A1}" srcId="{3C28EA67-EE9F-495A-B4D0-678B5F2BB1CF}" destId="{8E22CF9F-7118-4088-A5B0-43E8BC01895E}" srcOrd="1" destOrd="0" parTransId="{59B25187-446A-4AF2-A8C8-9427AA949B37}" sibTransId="{C84EC2E7-BE2E-411C-A623-0B7C92287C57}"/>
    <dgm:cxn modelId="{2323EE84-135E-4301-950F-529F7234B57F}" srcId="{3C28EA67-EE9F-495A-B4D0-678B5F2BB1CF}" destId="{BD0383FE-2731-4356-B141-3374A8591A2F}" srcOrd="0" destOrd="0" parTransId="{AE447C85-0822-4D2C-8EC5-96A6BA22049D}" sibTransId="{D9C3E3F6-9734-4DA2-BBEF-6E7CA98428AF}"/>
    <dgm:cxn modelId="{C8E47B6A-5301-4297-ADBB-64A36B827273}" type="presOf" srcId="{BD0383FE-2731-4356-B141-3374A8591A2F}" destId="{369B76B0-FB99-4A58-B7CC-E088B04DA7A9}" srcOrd="0" destOrd="0" presId="urn:microsoft.com/office/officeart/2005/8/layout/process1"/>
    <dgm:cxn modelId="{7DA90EA4-410F-44BB-8685-7D31E6CB3FEE}" type="presOf" srcId="{C84EC2E7-BE2E-411C-A623-0B7C92287C57}" destId="{50B2CD86-334A-4EE4-AECA-6651170E8480}" srcOrd="1" destOrd="0" presId="urn:microsoft.com/office/officeart/2005/8/layout/process1"/>
    <dgm:cxn modelId="{EC0B0BFF-40A6-4D72-9404-C6F2E9D0BA02}" type="presOf" srcId="{4DA572BB-E748-4A78-8AAC-A1E05C7EA8C3}" destId="{FCA8ADF6-F434-4CD6-9BD6-F38798D9DD2E}" srcOrd="0" destOrd="0" presId="urn:microsoft.com/office/officeart/2005/8/layout/process1"/>
    <dgm:cxn modelId="{1323203E-D824-4557-9BD0-F35935625F31}" type="presOf" srcId="{8E22CF9F-7118-4088-A5B0-43E8BC01895E}" destId="{EAA11F8A-724E-4A03-84F4-CF940FE536C3}" srcOrd="0" destOrd="0" presId="urn:microsoft.com/office/officeart/2005/8/layout/process1"/>
    <dgm:cxn modelId="{D479FA84-533C-4C4E-A6BA-C150C88C629D}" type="presParOf" srcId="{913FD6DD-41DC-40C9-92DC-BF929B991B1B}" destId="{369B76B0-FB99-4A58-B7CC-E088B04DA7A9}" srcOrd="0" destOrd="0" presId="urn:microsoft.com/office/officeart/2005/8/layout/process1"/>
    <dgm:cxn modelId="{FA88426E-3632-4BC3-BF45-ADF2034B7563}" type="presParOf" srcId="{913FD6DD-41DC-40C9-92DC-BF929B991B1B}" destId="{418D22B7-6F1B-44E8-8AB2-6C6FEA41CFFA}" srcOrd="1" destOrd="0" presId="urn:microsoft.com/office/officeart/2005/8/layout/process1"/>
    <dgm:cxn modelId="{38801E6C-3C1F-4996-AD0F-45FDE781E28D}" type="presParOf" srcId="{418D22B7-6F1B-44E8-8AB2-6C6FEA41CFFA}" destId="{AA7A39C6-A73E-4128-BBB4-7C8DF4D51C85}" srcOrd="0" destOrd="0" presId="urn:microsoft.com/office/officeart/2005/8/layout/process1"/>
    <dgm:cxn modelId="{D4360F09-4E92-4292-9966-B49BD755233C}" type="presParOf" srcId="{913FD6DD-41DC-40C9-92DC-BF929B991B1B}" destId="{EAA11F8A-724E-4A03-84F4-CF940FE536C3}" srcOrd="2" destOrd="0" presId="urn:microsoft.com/office/officeart/2005/8/layout/process1"/>
    <dgm:cxn modelId="{6B9CEDDC-8C07-4337-BF19-6B1590F6B7E7}" type="presParOf" srcId="{913FD6DD-41DC-40C9-92DC-BF929B991B1B}" destId="{9CD0A388-D2FB-457A-AD00-4BD3CD7C3CB8}" srcOrd="3" destOrd="0" presId="urn:microsoft.com/office/officeart/2005/8/layout/process1"/>
    <dgm:cxn modelId="{F88C9862-5777-4CD2-8176-C37C5D753059}" type="presParOf" srcId="{9CD0A388-D2FB-457A-AD00-4BD3CD7C3CB8}" destId="{50B2CD86-334A-4EE4-AECA-6651170E8480}" srcOrd="0" destOrd="0" presId="urn:microsoft.com/office/officeart/2005/8/layout/process1"/>
    <dgm:cxn modelId="{445EC3EF-EE50-4D43-8E83-AEBFBB12377E}" type="presParOf" srcId="{913FD6DD-41DC-40C9-92DC-BF929B991B1B}" destId="{FCA8ADF6-F434-4CD6-9BD6-F38798D9DD2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B76B0-FB99-4A58-B7CC-E088B04DA7A9}">
      <dsp:nvSpPr>
        <dsp:cNvPr id="0" name=""/>
        <dsp:cNvSpPr/>
      </dsp:nvSpPr>
      <dsp:spPr>
        <a:xfrm>
          <a:off x="9836" y="1293695"/>
          <a:ext cx="2939912" cy="17639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900" kern="1200" dirty="0" smtClean="0"/>
            <a:t>Mixed-integer model for TBRD</a:t>
          </a:r>
          <a:endParaRPr lang="zh-TW" altLang="en-US" sz="2900" kern="1200" dirty="0"/>
        </a:p>
      </dsp:txBody>
      <dsp:txXfrm>
        <a:off x="61500" y="1345359"/>
        <a:ext cx="2836584" cy="1660619"/>
      </dsp:txXfrm>
    </dsp:sp>
    <dsp:sp modelId="{418D22B7-6F1B-44E8-8AB2-6C6FEA41CFFA}">
      <dsp:nvSpPr>
        <dsp:cNvPr id="0" name=""/>
        <dsp:cNvSpPr/>
      </dsp:nvSpPr>
      <dsp:spPr>
        <a:xfrm>
          <a:off x="3243739" y="1811119"/>
          <a:ext cx="623261" cy="72909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300" kern="1200"/>
        </a:p>
      </dsp:txBody>
      <dsp:txXfrm>
        <a:off x="3243739" y="1956939"/>
        <a:ext cx="436283" cy="437458"/>
      </dsp:txXfrm>
    </dsp:sp>
    <dsp:sp modelId="{EAA11F8A-724E-4A03-84F4-CF940FE536C3}">
      <dsp:nvSpPr>
        <dsp:cNvPr id="0" name=""/>
        <dsp:cNvSpPr/>
      </dsp:nvSpPr>
      <dsp:spPr>
        <a:xfrm>
          <a:off x="4125713" y="1293695"/>
          <a:ext cx="2939912" cy="17639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 smtClean="0"/>
            <a:t>Approach</a:t>
          </a:r>
          <a:endParaRPr lang="zh-TW" altLang="en-US" sz="2900" kern="1200" dirty="0"/>
        </a:p>
      </dsp:txBody>
      <dsp:txXfrm>
        <a:off x="4177377" y="1345359"/>
        <a:ext cx="2836584" cy="1660619"/>
      </dsp:txXfrm>
    </dsp:sp>
    <dsp:sp modelId="{9CD0A388-D2FB-457A-AD00-4BD3CD7C3CB8}">
      <dsp:nvSpPr>
        <dsp:cNvPr id="0" name=""/>
        <dsp:cNvSpPr/>
      </dsp:nvSpPr>
      <dsp:spPr>
        <a:xfrm>
          <a:off x="7359616" y="1811119"/>
          <a:ext cx="623261" cy="72909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300" kern="1200"/>
        </a:p>
      </dsp:txBody>
      <dsp:txXfrm>
        <a:off x="7359616" y="1956939"/>
        <a:ext cx="436283" cy="437458"/>
      </dsp:txXfrm>
    </dsp:sp>
    <dsp:sp modelId="{FCA8ADF6-F434-4CD6-9BD6-F38798D9DD2E}">
      <dsp:nvSpPr>
        <dsp:cNvPr id="0" name=""/>
        <dsp:cNvSpPr/>
      </dsp:nvSpPr>
      <dsp:spPr>
        <a:xfrm>
          <a:off x="8241590" y="1293695"/>
          <a:ext cx="2939912" cy="17639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900" kern="1200" dirty="0" smtClean="0"/>
            <a:t>Introduce a tailor-made local search procedure</a:t>
          </a:r>
          <a:endParaRPr lang="zh-TW" altLang="en-US" sz="2900" kern="1200" dirty="0"/>
        </a:p>
      </dsp:txBody>
      <dsp:txXfrm>
        <a:off x="8293254" y="1345359"/>
        <a:ext cx="2836584" cy="1660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12" Type="http://schemas.openxmlformats.org/officeDocument/2006/relationships/image" Target="../media/image88.wmf"/><Relationship Id="rId2" Type="http://schemas.openxmlformats.org/officeDocument/2006/relationships/image" Target="../media/image77.wmf"/><Relationship Id="rId1" Type="http://schemas.openxmlformats.org/officeDocument/2006/relationships/image" Target="../media/image78.wmf"/><Relationship Id="rId6" Type="http://schemas.openxmlformats.org/officeDocument/2006/relationships/image" Target="../media/image82.wmf"/><Relationship Id="rId11" Type="http://schemas.openxmlformats.org/officeDocument/2006/relationships/image" Target="../media/image87.wmf"/><Relationship Id="rId5" Type="http://schemas.openxmlformats.org/officeDocument/2006/relationships/image" Target="../media/image81.wmf"/><Relationship Id="rId10" Type="http://schemas.openxmlformats.org/officeDocument/2006/relationships/image" Target="../media/image86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image" Target="../media/image75.wmf"/><Relationship Id="rId18" Type="http://schemas.openxmlformats.org/officeDocument/2006/relationships/image" Target="../media/image80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12" Type="http://schemas.openxmlformats.org/officeDocument/2006/relationships/image" Target="../media/image74.wmf"/><Relationship Id="rId17" Type="http://schemas.openxmlformats.org/officeDocument/2006/relationships/image" Target="../media/image79.wmf"/><Relationship Id="rId2" Type="http://schemas.openxmlformats.org/officeDocument/2006/relationships/image" Target="../media/image63.wmf"/><Relationship Id="rId16" Type="http://schemas.openxmlformats.org/officeDocument/2006/relationships/image" Target="../media/image78.wmf"/><Relationship Id="rId20" Type="http://schemas.openxmlformats.org/officeDocument/2006/relationships/image" Target="../media/image82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11" Type="http://schemas.openxmlformats.org/officeDocument/2006/relationships/image" Target="../media/image73.wmf"/><Relationship Id="rId5" Type="http://schemas.openxmlformats.org/officeDocument/2006/relationships/image" Target="../media/image66.wmf"/><Relationship Id="rId15" Type="http://schemas.openxmlformats.org/officeDocument/2006/relationships/image" Target="../media/image77.wmf"/><Relationship Id="rId10" Type="http://schemas.openxmlformats.org/officeDocument/2006/relationships/image" Target="../media/image72.wmf"/><Relationship Id="rId19" Type="http://schemas.openxmlformats.org/officeDocument/2006/relationships/image" Target="../media/image81.wmf"/><Relationship Id="rId4" Type="http://schemas.openxmlformats.org/officeDocument/2006/relationships/image" Target="../media/image65.wmf"/><Relationship Id="rId9" Type="http://schemas.openxmlformats.org/officeDocument/2006/relationships/image" Target="../media/image71.wmf"/><Relationship Id="rId14" Type="http://schemas.openxmlformats.org/officeDocument/2006/relationships/image" Target="../media/image7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9" Type="http://schemas.openxmlformats.org/officeDocument/2006/relationships/image" Target="../media/image9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image" Target="../media/image115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12" Type="http://schemas.openxmlformats.org/officeDocument/2006/relationships/image" Target="../media/image114.wmf"/><Relationship Id="rId2" Type="http://schemas.openxmlformats.org/officeDocument/2006/relationships/image" Target="../media/image106.wmf"/><Relationship Id="rId16" Type="http://schemas.openxmlformats.org/officeDocument/2006/relationships/image" Target="../media/image118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11" Type="http://schemas.openxmlformats.org/officeDocument/2006/relationships/image" Target="../media/image101.wmf"/><Relationship Id="rId5" Type="http://schemas.openxmlformats.org/officeDocument/2006/relationships/image" Target="../media/image109.wmf"/><Relationship Id="rId15" Type="http://schemas.openxmlformats.org/officeDocument/2006/relationships/image" Target="../media/image117.wmf"/><Relationship Id="rId10" Type="http://schemas.openxmlformats.org/officeDocument/2006/relationships/image" Target="../media/image113.wmf"/><Relationship Id="rId4" Type="http://schemas.openxmlformats.org/officeDocument/2006/relationships/image" Target="../media/image108.wmf"/><Relationship Id="rId9" Type="http://schemas.openxmlformats.org/officeDocument/2006/relationships/image" Target="../media/image13.wmf"/><Relationship Id="rId14" Type="http://schemas.openxmlformats.org/officeDocument/2006/relationships/image" Target="../media/image11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image" Target="../media/image130.wmf"/><Relationship Id="rId18" Type="http://schemas.openxmlformats.org/officeDocument/2006/relationships/image" Target="../media/image13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12" Type="http://schemas.openxmlformats.org/officeDocument/2006/relationships/image" Target="../media/image129.wmf"/><Relationship Id="rId17" Type="http://schemas.openxmlformats.org/officeDocument/2006/relationships/image" Target="../media/image134.wmf"/><Relationship Id="rId2" Type="http://schemas.openxmlformats.org/officeDocument/2006/relationships/image" Target="../media/image119.wmf"/><Relationship Id="rId16" Type="http://schemas.openxmlformats.org/officeDocument/2006/relationships/image" Target="../media/image133.wmf"/><Relationship Id="rId20" Type="http://schemas.openxmlformats.org/officeDocument/2006/relationships/image" Target="../media/image137.wmf"/><Relationship Id="rId1" Type="http://schemas.openxmlformats.org/officeDocument/2006/relationships/image" Target="../media/image90.wmf"/><Relationship Id="rId6" Type="http://schemas.openxmlformats.org/officeDocument/2006/relationships/image" Target="../media/image123.wmf"/><Relationship Id="rId11" Type="http://schemas.openxmlformats.org/officeDocument/2006/relationships/image" Target="../media/image128.wmf"/><Relationship Id="rId5" Type="http://schemas.openxmlformats.org/officeDocument/2006/relationships/image" Target="../media/image122.wmf"/><Relationship Id="rId15" Type="http://schemas.openxmlformats.org/officeDocument/2006/relationships/image" Target="../media/image132.wmf"/><Relationship Id="rId10" Type="http://schemas.openxmlformats.org/officeDocument/2006/relationships/image" Target="../media/image127.wmf"/><Relationship Id="rId19" Type="http://schemas.openxmlformats.org/officeDocument/2006/relationships/image" Target="../media/image136.wmf"/><Relationship Id="rId4" Type="http://schemas.openxmlformats.org/officeDocument/2006/relationships/image" Target="../media/image121.wmf"/><Relationship Id="rId9" Type="http://schemas.openxmlformats.org/officeDocument/2006/relationships/image" Target="../media/image126.wmf"/><Relationship Id="rId14" Type="http://schemas.openxmlformats.org/officeDocument/2006/relationships/image" Target="../media/image13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13.wmf"/><Relationship Id="rId1" Type="http://schemas.openxmlformats.org/officeDocument/2006/relationships/image" Target="../media/image7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Relationship Id="rId14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2" Type="http://schemas.openxmlformats.org/officeDocument/2006/relationships/image" Target="../media/image28.wmf"/><Relationship Id="rId1" Type="http://schemas.openxmlformats.org/officeDocument/2006/relationships/image" Target="../media/image13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38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6.wmf"/><Relationship Id="rId3" Type="http://schemas.openxmlformats.org/officeDocument/2006/relationships/image" Target="../media/image47.wmf"/><Relationship Id="rId7" Type="http://schemas.openxmlformats.org/officeDocument/2006/relationships/image" Target="../media/image50.wmf"/><Relationship Id="rId12" Type="http://schemas.openxmlformats.org/officeDocument/2006/relationships/image" Target="../media/image55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0.wmf"/><Relationship Id="rId15" Type="http://schemas.openxmlformats.org/officeDocument/2006/relationships/image" Target="../media/image38.wmf"/><Relationship Id="rId10" Type="http://schemas.openxmlformats.org/officeDocument/2006/relationships/image" Target="../media/image53.wmf"/><Relationship Id="rId4" Type="http://schemas.openxmlformats.org/officeDocument/2006/relationships/image" Target="../media/image48.wmf"/><Relationship Id="rId9" Type="http://schemas.openxmlformats.org/officeDocument/2006/relationships/image" Target="../media/image52.wmf"/><Relationship Id="rId14" Type="http://schemas.openxmlformats.org/officeDocument/2006/relationships/image" Target="../media/image5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0120-61ED-4FB4-8309-2D486DFE4244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CA6C-0A04-4A2A-84EE-F5F5959A0F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51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0120-61ED-4FB4-8309-2D486DFE4244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CA6C-0A04-4A2A-84EE-F5F5959A0F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86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0120-61ED-4FB4-8309-2D486DFE4244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CA6C-0A04-4A2A-84EE-F5F5959A0F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66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0120-61ED-4FB4-8309-2D486DFE4244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CA6C-0A04-4A2A-84EE-F5F5959A0F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34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0120-61ED-4FB4-8309-2D486DFE4244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CA6C-0A04-4A2A-84EE-F5F5959A0F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60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0120-61ED-4FB4-8309-2D486DFE4244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CA6C-0A04-4A2A-84EE-F5F5959A0F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52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0120-61ED-4FB4-8309-2D486DFE4244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CA6C-0A04-4A2A-84EE-F5F5959A0F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65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0120-61ED-4FB4-8309-2D486DFE4244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CA6C-0A04-4A2A-84EE-F5F5959A0F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07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0120-61ED-4FB4-8309-2D486DFE4244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CA6C-0A04-4A2A-84EE-F5F5959A0F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51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0120-61ED-4FB4-8309-2D486DFE4244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CA6C-0A04-4A2A-84EE-F5F5959A0F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83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0120-61ED-4FB4-8309-2D486DFE4244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CA6C-0A04-4A2A-84EE-F5F5959A0F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03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40120-61ED-4FB4-8309-2D486DFE4244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5CA6C-0A04-4A2A-84EE-F5F5959A0F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32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5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68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64.wmf"/><Relationship Id="rId19" Type="http://schemas.openxmlformats.org/officeDocument/2006/relationships/image" Target="../media/image69.png"/><Relationship Id="rId4" Type="http://schemas.openxmlformats.org/officeDocument/2006/relationships/image" Target="../media/image61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6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77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7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84.wmf"/><Relationship Id="rId26" Type="http://schemas.openxmlformats.org/officeDocument/2006/relationships/image" Target="../media/image88.wmf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97.bin"/><Relationship Id="rId25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87.wmf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82.wmf"/><Relationship Id="rId22" Type="http://schemas.openxmlformats.org/officeDocument/2006/relationships/image" Target="../media/image86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70.wmf"/><Relationship Id="rId26" Type="http://schemas.openxmlformats.org/officeDocument/2006/relationships/image" Target="../media/image74.wmf"/><Relationship Id="rId39" Type="http://schemas.openxmlformats.org/officeDocument/2006/relationships/image" Target="../media/image80.wmf"/><Relationship Id="rId21" Type="http://schemas.openxmlformats.org/officeDocument/2006/relationships/oleObject" Target="../embeddings/oleObject111.bin"/><Relationship Id="rId34" Type="http://schemas.openxmlformats.org/officeDocument/2006/relationships/image" Target="../media/image78.wmf"/><Relationship Id="rId42" Type="http://schemas.openxmlformats.org/officeDocument/2006/relationships/oleObject" Target="../embeddings/oleObject12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wmf"/><Relationship Id="rId20" Type="http://schemas.openxmlformats.org/officeDocument/2006/relationships/image" Target="../media/image71.wmf"/><Relationship Id="rId29" Type="http://schemas.openxmlformats.org/officeDocument/2006/relationships/oleObject" Target="../embeddings/oleObject115.bin"/><Relationship Id="rId41" Type="http://schemas.openxmlformats.org/officeDocument/2006/relationships/image" Target="../media/image8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73.wmf"/><Relationship Id="rId32" Type="http://schemas.openxmlformats.org/officeDocument/2006/relationships/image" Target="../media/image77.wmf"/><Relationship Id="rId37" Type="http://schemas.openxmlformats.org/officeDocument/2006/relationships/image" Target="../media/image79.wmf"/><Relationship Id="rId40" Type="http://schemas.openxmlformats.org/officeDocument/2006/relationships/oleObject" Target="../embeddings/oleObject121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28" Type="http://schemas.openxmlformats.org/officeDocument/2006/relationships/image" Target="../media/image75.wmf"/><Relationship Id="rId36" Type="http://schemas.openxmlformats.org/officeDocument/2006/relationships/oleObject" Target="../embeddings/oleObject119.bin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110.bin"/><Relationship Id="rId31" Type="http://schemas.openxmlformats.org/officeDocument/2006/relationships/oleObject" Target="../embeddings/oleObject116.bin"/><Relationship Id="rId4" Type="http://schemas.openxmlformats.org/officeDocument/2006/relationships/image" Target="../media/image62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67.wmf"/><Relationship Id="rId22" Type="http://schemas.openxmlformats.org/officeDocument/2006/relationships/image" Target="../media/image72.wmf"/><Relationship Id="rId27" Type="http://schemas.openxmlformats.org/officeDocument/2006/relationships/oleObject" Target="../embeddings/oleObject114.bin"/><Relationship Id="rId30" Type="http://schemas.openxmlformats.org/officeDocument/2006/relationships/image" Target="../media/image76.wmf"/><Relationship Id="rId35" Type="http://schemas.openxmlformats.org/officeDocument/2006/relationships/oleObject" Target="../embeddings/oleObject118.bin"/><Relationship Id="rId43" Type="http://schemas.openxmlformats.org/officeDocument/2006/relationships/image" Target="../media/image82.wmf"/><Relationship Id="rId8" Type="http://schemas.openxmlformats.org/officeDocument/2006/relationships/image" Target="../media/image64.wmf"/><Relationship Id="rId3" Type="http://schemas.openxmlformats.org/officeDocument/2006/relationships/oleObject" Target="../embeddings/oleObject102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3.bin"/><Relationship Id="rId33" Type="http://schemas.openxmlformats.org/officeDocument/2006/relationships/oleObject" Target="../embeddings/oleObject117.bin"/><Relationship Id="rId38" Type="http://schemas.openxmlformats.org/officeDocument/2006/relationships/oleObject" Target="../embeddings/oleObject12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96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10" Type="http://schemas.openxmlformats.org/officeDocument/2006/relationships/image" Target="../media/image92.wmf"/><Relationship Id="rId19" Type="http://schemas.openxmlformats.org/officeDocument/2006/relationships/oleObject" Target="../embeddings/oleObject131.bin"/><Relationship Id="rId4" Type="http://schemas.openxmlformats.org/officeDocument/2006/relationships/image" Target="../media/image89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9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37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03.w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112.wmf"/><Relationship Id="rId26" Type="http://schemas.openxmlformats.org/officeDocument/2006/relationships/oleObject" Target="../embeddings/oleObject151.bin"/><Relationship Id="rId3" Type="http://schemas.openxmlformats.org/officeDocument/2006/relationships/oleObject" Target="../embeddings/oleObject139.bin"/><Relationship Id="rId21" Type="http://schemas.openxmlformats.org/officeDocument/2006/relationships/oleObject" Target="../embeddings/oleObject148.bin"/><Relationship Id="rId34" Type="http://schemas.openxmlformats.org/officeDocument/2006/relationships/oleObject" Target="../embeddings/oleObject155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46.bin"/><Relationship Id="rId25" Type="http://schemas.openxmlformats.org/officeDocument/2006/relationships/oleObject" Target="../embeddings/oleObject150.bin"/><Relationship Id="rId33" Type="http://schemas.openxmlformats.org/officeDocument/2006/relationships/image" Target="../media/image1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1.wmf"/><Relationship Id="rId20" Type="http://schemas.openxmlformats.org/officeDocument/2006/relationships/image" Target="../media/image13.wmf"/><Relationship Id="rId29" Type="http://schemas.openxmlformats.org/officeDocument/2006/relationships/image" Target="../media/image11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43.bin"/><Relationship Id="rId24" Type="http://schemas.openxmlformats.org/officeDocument/2006/relationships/image" Target="../media/image101.wmf"/><Relationship Id="rId32" Type="http://schemas.openxmlformats.org/officeDocument/2006/relationships/oleObject" Target="../embeddings/oleObject154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23" Type="http://schemas.openxmlformats.org/officeDocument/2006/relationships/oleObject" Target="../embeddings/oleObject149.bin"/><Relationship Id="rId28" Type="http://schemas.openxmlformats.org/officeDocument/2006/relationships/oleObject" Target="../embeddings/oleObject152.bin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47.bin"/><Relationship Id="rId31" Type="http://schemas.openxmlformats.org/officeDocument/2006/relationships/image" Target="../media/image116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10.wmf"/><Relationship Id="rId22" Type="http://schemas.openxmlformats.org/officeDocument/2006/relationships/image" Target="../media/image113.wmf"/><Relationship Id="rId27" Type="http://schemas.openxmlformats.org/officeDocument/2006/relationships/image" Target="../media/image114.wmf"/><Relationship Id="rId30" Type="http://schemas.openxmlformats.org/officeDocument/2006/relationships/oleObject" Target="../embeddings/oleObject153.bin"/><Relationship Id="rId35" Type="http://schemas.openxmlformats.org/officeDocument/2006/relationships/image" Target="../media/image118.wmf"/><Relationship Id="rId8" Type="http://schemas.openxmlformats.org/officeDocument/2006/relationships/image" Target="../media/image10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1.bin"/><Relationship Id="rId18" Type="http://schemas.openxmlformats.org/officeDocument/2006/relationships/image" Target="../media/image125.wmf"/><Relationship Id="rId26" Type="http://schemas.openxmlformats.org/officeDocument/2006/relationships/image" Target="../media/image129.wmf"/><Relationship Id="rId39" Type="http://schemas.openxmlformats.org/officeDocument/2006/relationships/oleObject" Target="../embeddings/oleObject174.bin"/><Relationship Id="rId21" Type="http://schemas.openxmlformats.org/officeDocument/2006/relationships/oleObject" Target="../embeddings/oleObject165.bin"/><Relationship Id="rId34" Type="http://schemas.openxmlformats.org/officeDocument/2006/relationships/image" Target="../media/image133.wmf"/><Relationship Id="rId42" Type="http://schemas.openxmlformats.org/officeDocument/2006/relationships/image" Target="../media/image137.wmf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4.wmf"/><Relationship Id="rId20" Type="http://schemas.openxmlformats.org/officeDocument/2006/relationships/image" Target="../media/image126.wmf"/><Relationship Id="rId29" Type="http://schemas.openxmlformats.org/officeDocument/2006/relationships/oleObject" Target="../embeddings/oleObject169.bin"/><Relationship Id="rId41" Type="http://schemas.openxmlformats.org/officeDocument/2006/relationships/oleObject" Target="../embeddings/oleObject175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60.bin"/><Relationship Id="rId24" Type="http://schemas.openxmlformats.org/officeDocument/2006/relationships/image" Target="../media/image128.wmf"/><Relationship Id="rId32" Type="http://schemas.openxmlformats.org/officeDocument/2006/relationships/image" Target="../media/image132.wmf"/><Relationship Id="rId37" Type="http://schemas.openxmlformats.org/officeDocument/2006/relationships/oleObject" Target="../embeddings/oleObject173.bin"/><Relationship Id="rId40" Type="http://schemas.openxmlformats.org/officeDocument/2006/relationships/image" Target="../media/image136.wmf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2.bin"/><Relationship Id="rId23" Type="http://schemas.openxmlformats.org/officeDocument/2006/relationships/oleObject" Target="../embeddings/oleObject166.bin"/><Relationship Id="rId28" Type="http://schemas.openxmlformats.org/officeDocument/2006/relationships/image" Target="../media/image130.wmf"/><Relationship Id="rId36" Type="http://schemas.openxmlformats.org/officeDocument/2006/relationships/image" Target="../media/image134.wmf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164.bin"/><Relationship Id="rId31" Type="http://schemas.openxmlformats.org/officeDocument/2006/relationships/oleObject" Target="../embeddings/oleObject170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23.wmf"/><Relationship Id="rId22" Type="http://schemas.openxmlformats.org/officeDocument/2006/relationships/image" Target="../media/image127.wmf"/><Relationship Id="rId27" Type="http://schemas.openxmlformats.org/officeDocument/2006/relationships/oleObject" Target="../embeddings/oleObject168.bin"/><Relationship Id="rId30" Type="http://schemas.openxmlformats.org/officeDocument/2006/relationships/image" Target="../media/image131.wmf"/><Relationship Id="rId35" Type="http://schemas.openxmlformats.org/officeDocument/2006/relationships/oleObject" Target="../embeddings/oleObject172.bin"/><Relationship Id="rId8" Type="http://schemas.openxmlformats.org/officeDocument/2006/relationships/image" Target="../media/image120.wmf"/><Relationship Id="rId3" Type="http://schemas.openxmlformats.org/officeDocument/2006/relationships/oleObject" Target="../embeddings/oleObject156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63.bin"/><Relationship Id="rId25" Type="http://schemas.openxmlformats.org/officeDocument/2006/relationships/oleObject" Target="../embeddings/oleObject167.bin"/><Relationship Id="rId33" Type="http://schemas.openxmlformats.org/officeDocument/2006/relationships/oleObject" Target="../embeddings/oleObject171.bin"/><Relationship Id="rId38" Type="http://schemas.openxmlformats.org/officeDocument/2006/relationships/image" Target="../media/image13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44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0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2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10" Type="http://schemas.openxmlformats.org/officeDocument/2006/relationships/image" Target="../media/image5.wmf"/><Relationship Id="rId19" Type="http://schemas.openxmlformats.org/officeDocument/2006/relationships/image" Target="../media/image9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9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1.wmf"/><Relationship Id="rId26" Type="http://schemas.openxmlformats.org/officeDocument/2006/relationships/image" Target="../media/image25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29" Type="http://schemas.openxmlformats.org/officeDocument/2006/relationships/oleObject" Target="../embeddings/oleObject3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28" Type="http://schemas.openxmlformats.org/officeDocument/2006/relationships/image" Target="../media/image26.wmf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19.wmf"/><Relationship Id="rId22" Type="http://schemas.openxmlformats.org/officeDocument/2006/relationships/image" Target="../media/image23.wmf"/><Relationship Id="rId27" Type="http://schemas.openxmlformats.org/officeDocument/2006/relationships/oleObject" Target="../embeddings/oleObject32.bin"/><Relationship Id="rId30" Type="http://schemas.openxmlformats.org/officeDocument/2006/relationships/image" Target="../media/image2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34.wmf"/><Relationship Id="rId26" Type="http://schemas.openxmlformats.org/officeDocument/2006/relationships/oleObject" Target="../embeddings/oleObject46.bin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41.bin"/><Relationship Id="rId25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8.bin"/><Relationship Id="rId24" Type="http://schemas.openxmlformats.org/officeDocument/2006/relationships/oleObject" Target="../embeddings/oleObject45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Relationship Id="rId27" Type="http://schemas.openxmlformats.org/officeDocument/2006/relationships/image" Target="../media/image3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3.wmf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4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44.w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0.bin"/><Relationship Id="rId18" Type="http://schemas.openxmlformats.org/officeDocument/2006/relationships/oleObject" Target="../embeddings/oleObject63.bin"/><Relationship Id="rId26" Type="http://schemas.openxmlformats.org/officeDocument/2006/relationships/oleObject" Target="../embeddings/oleObject67.bin"/><Relationship Id="rId3" Type="http://schemas.openxmlformats.org/officeDocument/2006/relationships/oleObject" Target="../embeddings/oleObject55.bin"/><Relationship Id="rId21" Type="http://schemas.openxmlformats.org/officeDocument/2006/relationships/image" Target="../media/image52.wmf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40.wmf"/><Relationship Id="rId17" Type="http://schemas.openxmlformats.org/officeDocument/2006/relationships/image" Target="../media/image50.wmf"/><Relationship Id="rId25" Type="http://schemas.openxmlformats.org/officeDocument/2006/relationships/image" Target="../media/image54.wmf"/><Relationship Id="rId33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29" Type="http://schemas.openxmlformats.org/officeDocument/2006/relationships/image" Target="../media/image5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9.bin"/><Relationship Id="rId24" Type="http://schemas.openxmlformats.org/officeDocument/2006/relationships/oleObject" Target="../embeddings/oleObject66.bin"/><Relationship Id="rId32" Type="http://schemas.openxmlformats.org/officeDocument/2006/relationships/oleObject" Target="../embeddings/oleObject70.bin"/><Relationship Id="rId5" Type="http://schemas.openxmlformats.org/officeDocument/2006/relationships/oleObject" Target="../embeddings/oleObject56.bin"/><Relationship Id="rId15" Type="http://schemas.openxmlformats.org/officeDocument/2006/relationships/image" Target="../media/image49.wmf"/><Relationship Id="rId23" Type="http://schemas.openxmlformats.org/officeDocument/2006/relationships/image" Target="../media/image53.wmf"/><Relationship Id="rId28" Type="http://schemas.openxmlformats.org/officeDocument/2006/relationships/oleObject" Target="../embeddings/oleObject68.bin"/><Relationship Id="rId10" Type="http://schemas.openxmlformats.org/officeDocument/2006/relationships/image" Target="../media/image48.wmf"/><Relationship Id="rId19" Type="http://schemas.openxmlformats.org/officeDocument/2006/relationships/image" Target="../media/image51.wmf"/><Relationship Id="rId31" Type="http://schemas.openxmlformats.org/officeDocument/2006/relationships/image" Target="../media/image57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8.bin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Relationship Id="rId27" Type="http://schemas.openxmlformats.org/officeDocument/2006/relationships/image" Target="../media/image55.wmf"/><Relationship Id="rId30" Type="http://schemas.openxmlformats.org/officeDocument/2006/relationships/oleObject" Target="../embeddings/oleObject69.bin"/><Relationship Id="rId8" Type="http://schemas.openxmlformats.org/officeDocument/2006/relationships/image" Target="../media/image4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21798"/>
            <a:ext cx="12192000" cy="663620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280" y="356984"/>
            <a:ext cx="11425881" cy="1554934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last-mile deliveries with truck-based autonomous robots 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b="1" i="1" dirty="0" smtClean="0"/>
              <a:t>European Journal of Operational Research-2018</a:t>
            </a:r>
          </a:p>
          <a:p>
            <a:pPr algn="r"/>
            <a:endParaRPr lang="en-US" altLang="zh-TW" b="1" i="1" dirty="0" smtClean="0"/>
          </a:p>
          <a:p>
            <a:pPr algn="r"/>
            <a:r>
              <a:rPr lang="en-US" altLang="zh-TW" b="1" i="1" dirty="0" smtClean="0"/>
              <a:t>Nils </a:t>
            </a:r>
            <a:r>
              <a:rPr lang="en-US" altLang="zh-TW" b="1" i="1" dirty="0" err="1" smtClean="0"/>
              <a:t>Boysen</a:t>
            </a:r>
            <a:r>
              <a:rPr lang="en-US" altLang="zh-TW" b="1" i="1" dirty="0" smtClean="0"/>
              <a:t>, Stefan </a:t>
            </a:r>
            <a:r>
              <a:rPr lang="en-US" altLang="zh-TW" b="1" i="1" dirty="0" err="1" smtClean="0"/>
              <a:t>Schwerdfeger</a:t>
            </a:r>
            <a:r>
              <a:rPr lang="en-US" altLang="zh-TW" b="1" i="1" dirty="0" smtClean="0"/>
              <a:t>, Felix </a:t>
            </a:r>
            <a:r>
              <a:rPr lang="en-US" altLang="zh-TW" b="1" i="1" dirty="0" err="1" smtClean="0"/>
              <a:t>Weidinger</a:t>
            </a:r>
            <a:endParaRPr lang="zh-TW" altLang="en-US" b="1" i="1" dirty="0"/>
          </a:p>
        </p:txBody>
      </p:sp>
      <p:sp>
        <p:nvSpPr>
          <p:cNvPr id="4" name="矩形 3"/>
          <p:cNvSpPr/>
          <p:nvPr/>
        </p:nvSpPr>
        <p:spPr>
          <a:xfrm>
            <a:off x="0" y="-9102"/>
            <a:ext cx="12192000" cy="23090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01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237067" y="5892800"/>
            <a:ext cx="228600" cy="228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Oval 4"/>
          <p:cNvSpPr/>
          <p:nvPr/>
        </p:nvSpPr>
        <p:spPr>
          <a:xfrm>
            <a:off x="3649133" y="6426201"/>
            <a:ext cx="211667" cy="237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3649133" y="5892800"/>
            <a:ext cx="211667" cy="237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Isosceles Triangle 6"/>
          <p:cNvSpPr/>
          <p:nvPr/>
        </p:nvSpPr>
        <p:spPr>
          <a:xfrm>
            <a:off x="237067" y="6383867"/>
            <a:ext cx="228600" cy="2286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6290734" y="5892800"/>
            <a:ext cx="22013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90734" y="6544734"/>
            <a:ext cx="338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890000" y="5998633"/>
            <a:ext cx="262467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5067" y="5822434"/>
            <a:ext cx="139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start of truck</a:t>
            </a:r>
            <a:endParaRPr lang="zh-TW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5067" y="6313501"/>
            <a:ext cx="152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Drop-off point</a:t>
            </a:r>
            <a:endParaRPr lang="zh-TW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14801" y="5813967"/>
            <a:ext cx="163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Customer (late)</a:t>
            </a:r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27502" y="6360068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Customer (on time)</a:t>
            </a:r>
            <a:endParaRPr lang="zh-TW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29400" y="5813967"/>
            <a:ext cx="13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Robot depot</a:t>
            </a:r>
            <a:endParaRPr lang="zh-TW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40788" y="6383867"/>
            <a:ext cx="124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Truck route</a:t>
            </a:r>
            <a:endParaRPr lang="zh-TW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65454" y="5813967"/>
            <a:ext cx="154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Robot delivery</a:t>
            </a:r>
            <a:endParaRPr lang="zh-TW" altLang="en-US" dirty="0"/>
          </a:p>
        </p:txBody>
      </p:sp>
      <p:sp>
        <p:nvSpPr>
          <p:cNvPr id="21" name="Isosceles Triangle 20"/>
          <p:cNvSpPr/>
          <p:nvPr/>
        </p:nvSpPr>
        <p:spPr>
          <a:xfrm>
            <a:off x="3827048" y="3261169"/>
            <a:ext cx="228600" cy="228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Rectangle 21"/>
          <p:cNvSpPr/>
          <p:nvPr/>
        </p:nvSpPr>
        <p:spPr>
          <a:xfrm>
            <a:off x="906049" y="4497301"/>
            <a:ext cx="22013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Oval 22"/>
          <p:cNvSpPr/>
          <p:nvPr/>
        </p:nvSpPr>
        <p:spPr>
          <a:xfrm>
            <a:off x="3609836" y="4497301"/>
            <a:ext cx="211667" cy="237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Isosceles Triangle 23"/>
          <p:cNvSpPr/>
          <p:nvPr/>
        </p:nvSpPr>
        <p:spPr>
          <a:xfrm>
            <a:off x="1390759" y="2194369"/>
            <a:ext cx="228600" cy="2286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Isosceles Triangle 24"/>
          <p:cNvSpPr/>
          <p:nvPr/>
        </p:nvSpPr>
        <p:spPr>
          <a:xfrm>
            <a:off x="2667828" y="1123336"/>
            <a:ext cx="228600" cy="2286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Rectangle 25"/>
          <p:cNvSpPr/>
          <p:nvPr/>
        </p:nvSpPr>
        <p:spPr>
          <a:xfrm>
            <a:off x="4478983" y="1381569"/>
            <a:ext cx="22013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Isosceles Triangle 26"/>
          <p:cNvSpPr/>
          <p:nvPr/>
        </p:nvSpPr>
        <p:spPr>
          <a:xfrm>
            <a:off x="5112107" y="2308669"/>
            <a:ext cx="228600" cy="2286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val 27"/>
          <p:cNvSpPr/>
          <p:nvPr/>
        </p:nvSpPr>
        <p:spPr>
          <a:xfrm rot="1708883">
            <a:off x="3051036" y="551835"/>
            <a:ext cx="211667" cy="237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Oval 28"/>
          <p:cNvSpPr/>
          <p:nvPr/>
        </p:nvSpPr>
        <p:spPr>
          <a:xfrm>
            <a:off x="4826115" y="784668"/>
            <a:ext cx="211667" cy="237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Oval 29"/>
          <p:cNvSpPr/>
          <p:nvPr/>
        </p:nvSpPr>
        <p:spPr>
          <a:xfrm>
            <a:off x="817148" y="1483169"/>
            <a:ext cx="211667" cy="237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Oval 30"/>
          <p:cNvSpPr/>
          <p:nvPr/>
        </p:nvSpPr>
        <p:spPr>
          <a:xfrm>
            <a:off x="2019415" y="3007170"/>
            <a:ext cx="211667" cy="237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Oval 31"/>
          <p:cNvSpPr/>
          <p:nvPr/>
        </p:nvSpPr>
        <p:spPr>
          <a:xfrm rot="20199090">
            <a:off x="355703" y="3743770"/>
            <a:ext cx="211667" cy="237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Oval 32"/>
          <p:cNvSpPr/>
          <p:nvPr/>
        </p:nvSpPr>
        <p:spPr>
          <a:xfrm>
            <a:off x="1579504" y="3707271"/>
            <a:ext cx="211667" cy="237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Straight Arrow Connector 34"/>
          <p:cNvCxnSpPr>
            <a:stCxn id="21" idx="1"/>
            <a:endCxn id="22" idx="3"/>
          </p:cNvCxnSpPr>
          <p:nvPr/>
        </p:nvCxnSpPr>
        <p:spPr>
          <a:xfrm flipH="1">
            <a:off x="1126182" y="3375469"/>
            <a:ext cx="2758016" cy="1236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0"/>
            <a:endCxn id="24" idx="3"/>
          </p:cNvCxnSpPr>
          <p:nvPr/>
        </p:nvCxnSpPr>
        <p:spPr>
          <a:xfrm flipV="1">
            <a:off x="1016116" y="2422969"/>
            <a:ext cx="488943" cy="207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5"/>
            <a:endCxn id="25" idx="1"/>
          </p:cNvCxnSpPr>
          <p:nvPr/>
        </p:nvCxnSpPr>
        <p:spPr>
          <a:xfrm flipV="1">
            <a:off x="1562209" y="1237636"/>
            <a:ext cx="1162769" cy="1071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5" idx="5"/>
            <a:endCxn id="26" idx="1"/>
          </p:cNvCxnSpPr>
          <p:nvPr/>
        </p:nvCxnSpPr>
        <p:spPr>
          <a:xfrm>
            <a:off x="2839278" y="1237636"/>
            <a:ext cx="1639705" cy="258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2"/>
            <a:endCxn id="27" idx="1"/>
          </p:cNvCxnSpPr>
          <p:nvPr/>
        </p:nvCxnSpPr>
        <p:spPr>
          <a:xfrm>
            <a:off x="4589050" y="1610169"/>
            <a:ext cx="580207" cy="81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0" idx="5"/>
            <a:endCxn id="24" idx="1"/>
          </p:cNvCxnSpPr>
          <p:nvPr/>
        </p:nvCxnSpPr>
        <p:spPr>
          <a:xfrm>
            <a:off x="997817" y="1685517"/>
            <a:ext cx="450092" cy="6231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4" idx="3"/>
            <a:endCxn id="31" idx="1"/>
          </p:cNvCxnSpPr>
          <p:nvPr/>
        </p:nvCxnSpPr>
        <p:spPr>
          <a:xfrm>
            <a:off x="1505059" y="2422969"/>
            <a:ext cx="545354" cy="6189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8" idx="4"/>
            <a:endCxn id="25" idx="5"/>
          </p:cNvCxnSpPr>
          <p:nvPr/>
        </p:nvCxnSpPr>
        <p:spPr>
          <a:xfrm flipH="1">
            <a:off x="2839278" y="774555"/>
            <a:ext cx="261067" cy="4630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6" idx="0"/>
            <a:endCxn id="29" idx="3"/>
          </p:cNvCxnSpPr>
          <p:nvPr/>
        </p:nvCxnSpPr>
        <p:spPr>
          <a:xfrm flipV="1">
            <a:off x="4589050" y="987016"/>
            <a:ext cx="268063" cy="3945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2" idx="4"/>
            <a:endCxn id="22" idx="1"/>
          </p:cNvCxnSpPr>
          <p:nvPr/>
        </p:nvCxnSpPr>
        <p:spPr>
          <a:xfrm>
            <a:off x="508514" y="3971129"/>
            <a:ext cx="397535" cy="6404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2" idx="0"/>
            <a:endCxn id="33" idx="3"/>
          </p:cNvCxnSpPr>
          <p:nvPr/>
        </p:nvCxnSpPr>
        <p:spPr>
          <a:xfrm flipV="1">
            <a:off x="1016116" y="3909619"/>
            <a:ext cx="594386" cy="5876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2" idx="3"/>
            <a:endCxn id="23" idx="2"/>
          </p:cNvCxnSpPr>
          <p:nvPr/>
        </p:nvCxnSpPr>
        <p:spPr>
          <a:xfrm>
            <a:off x="1126182" y="4611601"/>
            <a:ext cx="2483654" cy="42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630898" y="503663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Solution A</a:t>
            </a:r>
            <a:endParaRPr lang="zh-TW" altLang="en-US" dirty="0"/>
          </a:p>
        </p:txBody>
      </p:sp>
      <p:sp>
        <p:nvSpPr>
          <p:cNvPr id="68" name="Isosceles Triangle 67"/>
          <p:cNvSpPr/>
          <p:nvPr/>
        </p:nvSpPr>
        <p:spPr>
          <a:xfrm>
            <a:off x="9259294" y="2961208"/>
            <a:ext cx="228600" cy="228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Isosceles Triangle 68"/>
          <p:cNvSpPr/>
          <p:nvPr/>
        </p:nvSpPr>
        <p:spPr>
          <a:xfrm>
            <a:off x="10588046" y="2300343"/>
            <a:ext cx="228600" cy="2286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Oval 69"/>
          <p:cNvSpPr/>
          <p:nvPr/>
        </p:nvSpPr>
        <p:spPr>
          <a:xfrm rot="1708883">
            <a:off x="8994198" y="621686"/>
            <a:ext cx="211667" cy="237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Oval 70"/>
          <p:cNvSpPr/>
          <p:nvPr/>
        </p:nvSpPr>
        <p:spPr>
          <a:xfrm>
            <a:off x="6376808" y="3333276"/>
            <a:ext cx="211667" cy="237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Rectangle 71"/>
          <p:cNvSpPr/>
          <p:nvPr/>
        </p:nvSpPr>
        <p:spPr>
          <a:xfrm>
            <a:off x="10260991" y="1610169"/>
            <a:ext cx="22013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Oval 72"/>
          <p:cNvSpPr/>
          <p:nvPr/>
        </p:nvSpPr>
        <p:spPr>
          <a:xfrm rot="1708883">
            <a:off x="10732713" y="802352"/>
            <a:ext cx="211667" cy="237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Oval 73"/>
          <p:cNvSpPr/>
          <p:nvPr/>
        </p:nvSpPr>
        <p:spPr>
          <a:xfrm rot="1708883">
            <a:off x="11031813" y="2450911"/>
            <a:ext cx="211667" cy="237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Isosceles Triangle 76"/>
          <p:cNvSpPr/>
          <p:nvPr/>
        </p:nvSpPr>
        <p:spPr>
          <a:xfrm>
            <a:off x="8699400" y="1096245"/>
            <a:ext cx="228600" cy="2286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Isosceles Triangle 77"/>
          <p:cNvSpPr/>
          <p:nvPr/>
        </p:nvSpPr>
        <p:spPr>
          <a:xfrm>
            <a:off x="9493444" y="4481542"/>
            <a:ext cx="228600" cy="2286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Rectangle 78"/>
          <p:cNvSpPr/>
          <p:nvPr/>
        </p:nvSpPr>
        <p:spPr>
          <a:xfrm>
            <a:off x="6969475" y="3734203"/>
            <a:ext cx="22013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Oval 79"/>
          <p:cNvSpPr/>
          <p:nvPr/>
        </p:nvSpPr>
        <p:spPr>
          <a:xfrm rot="1708883">
            <a:off x="7480589" y="3225930"/>
            <a:ext cx="211667" cy="237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Isosceles Triangle 80"/>
          <p:cNvSpPr/>
          <p:nvPr/>
        </p:nvSpPr>
        <p:spPr>
          <a:xfrm>
            <a:off x="7149447" y="1764827"/>
            <a:ext cx="228600" cy="2286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Oval 81"/>
          <p:cNvSpPr/>
          <p:nvPr/>
        </p:nvSpPr>
        <p:spPr>
          <a:xfrm>
            <a:off x="6608988" y="1254710"/>
            <a:ext cx="211667" cy="237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Oval 82"/>
          <p:cNvSpPr/>
          <p:nvPr/>
        </p:nvSpPr>
        <p:spPr>
          <a:xfrm>
            <a:off x="7630139" y="2417077"/>
            <a:ext cx="211667" cy="237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Straight Arrow Connector 84"/>
          <p:cNvCxnSpPr>
            <a:stCxn id="68" idx="5"/>
            <a:endCxn id="72" idx="2"/>
          </p:cNvCxnSpPr>
          <p:nvPr/>
        </p:nvCxnSpPr>
        <p:spPr>
          <a:xfrm flipV="1">
            <a:off x="9430744" y="1838769"/>
            <a:ext cx="940314" cy="1236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2" idx="2"/>
            <a:endCxn id="78" idx="5"/>
          </p:cNvCxnSpPr>
          <p:nvPr/>
        </p:nvCxnSpPr>
        <p:spPr>
          <a:xfrm flipH="1">
            <a:off x="9664894" y="1838769"/>
            <a:ext cx="706164" cy="2757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8" idx="1"/>
            <a:endCxn id="79" idx="3"/>
          </p:cNvCxnSpPr>
          <p:nvPr/>
        </p:nvCxnSpPr>
        <p:spPr>
          <a:xfrm flipH="1" flipV="1">
            <a:off x="7189608" y="3848503"/>
            <a:ext cx="2360986" cy="747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9" idx="0"/>
            <a:endCxn id="81" idx="3"/>
          </p:cNvCxnSpPr>
          <p:nvPr/>
        </p:nvCxnSpPr>
        <p:spPr>
          <a:xfrm flipV="1">
            <a:off x="7079542" y="1993427"/>
            <a:ext cx="184205" cy="1740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0" idx="6"/>
            <a:endCxn id="72" idx="0"/>
          </p:cNvCxnSpPr>
          <p:nvPr/>
        </p:nvCxnSpPr>
        <p:spPr>
          <a:xfrm>
            <a:off x="9193056" y="790688"/>
            <a:ext cx="1178002" cy="8194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3" idx="4"/>
            <a:endCxn id="72" idx="0"/>
          </p:cNvCxnSpPr>
          <p:nvPr/>
        </p:nvCxnSpPr>
        <p:spPr>
          <a:xfrm flipH="1">
            <a:off x="10371058" y="1025072"/>
            <a:ext cx="410964" cy="5850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72" idx="3"/>
            <a:endCxn id="74" idx="2"/>
          </p:cNvCxnSpPr>
          <p:nvPr/>
        </p:nvCxnSpPr>
        <p:spPr>
          <a:xfrm>
            <a:off x="10481124" y="1724469"/>
            <a:ext cx="563498" cy="7945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2" idx="5"/>
            <a:endCxn id="81" idx="1"/>
          </p:cNvCxnSpPr>
          <p:nvPr/>
        </p:nvCxnSpPr>
        <p:spPr>
          <a:xfrm>
            <a:off x="6789657" y="1457058"/>
            <a:ext cx="416940" cy="4220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1" idx="3"/>
            <a:endCxn id="83" idx="1"/>
          </p:cNvCxnSpPr>
          <p:nvPr/>
        </p:nvCxnSpPr>
        <p:spPr>
          <a:xfrm>
            <a:off x="7263747" y="1993427"/>
            <a:ext cx="397390" cy="4583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1" idx="6"/>
            <a:endCxn id="79" idx="1"/>
          </p:cNvCxnSpPr>
          <p:nvPr/>
        </p:nvCxnSpPr>
        <p:spPr>
          <a:xfrm>
            <a:off x="6588475" y="3451809"/>
            <a:ext cx="381000" cy="3966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9" idx="3"/>
            <a:endCxn id="80" idx="4"/>
          </p:cNvCxnSpPr>
          <p:nvPr/>
        </p:nvCxnSpPr>
        <p:spPr>
          <a:xfrm flipV="1">
            <a:off x="7189608" y="3448650"/>
            <a:ext cx="340290" cy="3998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9403704" y="3948982"/>
            <a:ext cx="211667" cy="237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1" name="Straight Connector 110"/>
          <p:cNvCxnSpPr>
            <a:stCxn id="109" idx="4"/>
            <a:endCxn id="78" idx="1"/>
          </p:cNvCxnSpPr>
          <p:nvPr/>
        </p:nvCxnSpPr>
        <p:spPr>
          <a:xfrm>
            <a:off x="9509538" y="4186048"/>
            <a:ext cx="41056" cy="4097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575576" y="505952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Solution B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0" y="-9102"/>
            <a:ext cx="12192000" cy="230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621638" y="1210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8999" y="34219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016643" y="207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45834" y="419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5634396" y="1952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2104887" y="26973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1748467" y="34425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3722145" y="41828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graphicFrame>
        <p:nvGraphicFramePr>
          <p:cNvPr id="92" name="物件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441450"/>
              </p:ext>
            </p:extLst>
          </p:nvPr>
        </p:nvGraphicFramePr>
        <p:xfrm>
          <a:off x="3614885" y="2840371"/>
          <a:ext cx="6889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3" imgW="368280" imgH="177480" progId="Equation.DSMT4">
                  <p:embed/>
                </p:oleObj>
              </mc:Choice>
              <mc:Fallback>
                <p:oleObj name="Equation" r:id="rId3" imgW="3682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4885" y="2840371"/>
                        <a:ext cx="68897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文字方塊 93"/>
          <p:cNvSpPr txBox="1"/>
          <p:nvPr/>
        </p:nvSpPr>
        <p:spPr>
          <a:xfrm>
            <a:off x="2282180" y="42413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2466211" y="3570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1274123" y="4069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88400" y="41738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1738497" y="2387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1195817" y="17021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1862760" y="1535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2957984" y="885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3510701" y="1052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4497756" y="933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4894607" y="17523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6934868" y="13668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325727" y="943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7454007" y="1990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7776246" y="22383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7629065" y="32442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6108127" y="34863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10636114" y="4467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21" name="文字方塊 120"/>
          <p:cNvSpPr txBox="1"/>
          <p:nvPr/>
        </p:nvSpPr>
        <p:spPr>
          <a:xfrm>
            <a:off x="8995416" y="2768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11162945" y="26485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123" name="文字方塊 122"/>
          <p:cNvSpPr txBox="1"/>
          <p:nvPr/>
        </p:nvSpPr>
        <p:spPr>
          <a:xfrm>
            <a:off x="10657537" y="1773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10499889" y="12323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9631214" y="841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10038550" y="3142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9630908" y="2222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graphicFrame>
        <p:nvGraphicFramePr>
          <p:cNvPr id="128" name="物件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131805"/>
              </p:ext>
            </p:extLst>
          </p:nvPr>
        </p:nvGraphicFramePr>
        <p:xfrm>
          <a:off x="8536384" y="3082876"/>
          <a:ext cx="6889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5" imgW="368280" imgH="177480" progId="Equation.DSMT4">
                  <p:embed/>
                </p:oleObj>
              </mc:Choice>
              <mc:Fallback>
                <p:oleObj name="Equation" r:id="rId5" imgW="3682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36384" y="3082876"/>
                        <a:ext cx="68897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" name="文字方塊 128"/>
          <p:cNvSpPr txBox="1"/>
          <p:nvPr/>
        </p:nvSpPr>
        <p:spPr>
          <a:xfrm>
            <a:off x="9231057" y="35703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9199805" y="42413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8156691" y="41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7351654" y="35122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7135044" y="2582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134" name="Straight Connector 96"/>
          <p:cNvCxnSpPr/>
          <p:nvPr/>
        </p:nvCxnSpPr>
        <p:spPr>
          <a:xfrm flipV="1">
            <a:off x="5269974" y="2308669"/>
            <a:ext cx="338818" cy="646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73"/>
          <p:cNvSpPr/>
          <p:nvPr/>
        </p:nvSpPr>
        <p:spPr>
          <a:xfrm rot="1708883">
            <a:off x="5574684" y="2222467"/>
            <a:ext cx="211667" cy="237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6" name="物件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87661"/>
              </p:ext>
            </p:extLst>
          </p:nvPr>
        </p:nvGraphicFramePr>
        <p:xfrm>
          <a:off x="4070781" y="3377708"/>
          <a:ext cx="7604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7" imgW="393480" imgH="177480" progId="Equation.DSMT4">
                  <p:embed/>
                </p:oleObj>
              </mc:Choice>
              <mc:Fallback>
                <p:oleObj name="Equation" r:id="rId7" imgW="393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70781" y="3377708"/>
                        <a:ext cx="760413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橢圓 33"/>
          <p:cNvSpPr/>
          <p:nvPr/>
        </p:nvSpPr>
        <p:spPr>
          <a:xfrm>
            <a:off x="4407639" y="342831"/>
            <a:ext cx="1065107" cy="8233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6045307" y="920885"/>
            <a:ext cx="1065107" cy="823337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橢圓 137"/>
          <p:cNvSpPr/>
          <p:nvPr/>
        </p:nvSpPr>
        <p:spPr>
          <a:xfrm>
            <a:off x="7243235" y="2082275"/>
            <a:ext cx="1065107" cy="823337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橢圓 138"/>
          <p:cNvSpPr/>
          <p:nvPr/>
        </p:nvSpPr>
        <p:spPr>
          <a:xfrm>
            <a:off x="5891005" y="3007058"/>
            <a:ext cx="1065107" cy="823337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10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500"/>
                            </p:stCondLst>
                            <p:childTnLst>
                              <p:par>
                                <p:cTn id="2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109" grpId="0" animBg="1"/>
      <p:bldP spid="114" grpId="0"/>
      <p:bldP spid="2" grpId="0"/>
      <p:bldP spid="3" grpId="0"/>
      <p:bldP spid="9" grpId="0"/>
      <p:bldP spid="11" grpId="0"/>
      <p:bldP spid="84" grpId="0"/>
      <p:bldP spid="86" grpId="0"/>
      <p:bldP spid="88" grpId="0"/>
      <p:bldP spid="90" grpId="0"/>
      <p:bldP spid="94" grpId="0"/>
      <p:bldP spid="96" grpId="0"/>
      <p:bldP spid="98" grpId="0"/>
      <p:bldP spid="100" grpId="0"/>
      <p:bldP spid="102" grpId="0"/>
      <p:bldP spid="103" grpId="0"/>
      <p:bldP spid="104" grpId="0"/>
      <p:bldP spid="105" grpId="0"/>
      <p:bldP spid="107" grpId="0"/>
      <p:bldP spid="110" grpId="0"/>
      <p:bldP spid="112" grpId="0"/>
      <p:bldP spid="113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9" grpId="0"/>
      <p:bldP spid="130" grpId="0"/>
      <p:bldP spid="131" grpId="0"/>
      <p:bldP spid="132" grpId="0"/>
      <p:bldP spid="133" grpId="0"/>
      <p:bldP spid="135" grpId="0" animBg="1"/>
      <p:bldP spid="34" grpId="0" animBg="1"/>
      <p:bldP spid="137" grpId="0" animBg="1"/>
      <p:bldP spid="138" grpId="0" animBg="1"/>
      <p:bldP spid="1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37929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474356"/>
              </p:ext>
            </p:extLst>
          </p:nvPr>
        </p:nvGraphicFramePr>
        <p:xfrm>
          <a:off x="605244" y="1027906"/>
          <a:ext cx="1119133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直線圖說文字 2 4"/>
          <p:cNvSpPr/>
          <p:nvPr/>
        </p:nvSpPr>
        <p:spPr>
          <a:xfrm>
            <a:off x="6326657" y="4512872"/>
            <a:ext cx="4003591" cy="1202725"/>
          </a:xfrm>
          <a:prstGeom prst="borderCallout2">
            <a:avLst>
              <a:gd name="adj1" fmla="val 23075"/>
              <a:gd name="adj2" fmla="val -417"/>
              <a:gd name="adj3" fmla="val 23003"/>
              <a:gd name="adj4" fmla="val -17676"/>
              <a:gd name="adj5" fmla="val -35414"/>
              <a:gd name="adj6" fmla="val -520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</a:t>
            </a:r>
            <a:r>
              <a:rPr lang="en-US" altLang="zh-TW" dirty="0" smtClean="0"/>
              <a:t>o determine an optimal assignment of customers to drop-off points and robot depots for a predetermined truck route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-9102"/>
            <a:ext cx="12192000" cy="230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3"/>
          <p:cNvSpPr/>
          <p:nvPr/>
        </p:nvSpPr>
        <p:spPr>
          <a:xfrm>
            <a:off x="0" y="6320289"/>
            <a:ext cx="1210491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5"/>
          <p:cNvSpPr/>
          <p:nvPr/>
        </p:nvSpPr>
        <p:spPr>
          <a:xfrm>
            <a:off x="1210491" y="632028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36"/>
          <p:cNvSpPr/>
          <p:nvPr/>
        </p:nvSpPr>
        <p:spPr>
          <a:xfrm>
            <a:off x="3248296" y="6320289"/>
            <a:ext cx="2142310" cy="5399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37"/>
          <p:cNvSpPr/>
          <p:nvPr/>
        </p:nvSpPr>
        <p:spPr>
          <a:xfrm>
            <a:off x="5390606" y="6320289"/>
            <a:ext cx="3264303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Performance of algorithms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38"/>
          <p:cNvSpPr/>
          <p:nvPr/>
        </p:nvSpPr>
        <p:spPr>
          <a:xfrm>
            <a:off x="8654909" y="631806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Managerial aspects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39"/>
          <p:cNvSpPr/>
          <p:nvPr/>
        </p:nvSpPr>
        <p:spPr>
          <a:xfrm>
            <a:off x="10692714" y="6320289"/>
            <a:ext cx="1499286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Conclusion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3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9B76B0-FB99-4A58-B7CC-E088B04DA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69B76B0-FB99-4A58-B7CC-E088B04DA7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8D22B7-6F1B-44E8-8AB2-6C6FEA41CF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418D22B7-6F1B-44E8-8AB2-6C6FEA41CF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A11F8A-724E-4A03-84F4-CF940FE53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EAA11F8A-724E-4A03-84F4-CF940FE536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D0A388-D2FB-457A-AD00-4BD3CD7C3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9CD0A388-D2FB-457A-AD00-4BD3CD7C3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A8ADF6-F434-4CD6-9BD6-F38798D9DD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FCA8ADF6-F434-4CD6-9BD6-F38798D9DD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0672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MIXED-INTEGER MODEL FOR TBRD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081" y="1021945"/>
            <a:ext cx="10515600" cy="4351338"/>
          </a:xfrm>
        </p:spPr>
        <p:txBody>
          <a:bodyPr/>
          <a:lstStyle/>
          <a:p>
            <a:r>
              <a:rPr lang="en-US" altLang="zh-TW" b="1" dirty="0" smtClean="0"/>
              <a:t>TBRD-MIP:</a:t>
            </a:r>
          </a:p>
          <a:p>
            <a:r>
              <a:rPr lang="en-US" altLang="zh-TW" dirty="0" smtClean="0"/>
              <a:t>S.T. : </a:t>
            </a:r>
          </a:p>
          <a:p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b="1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270097"/>
              </p:ext>
            </p:extLst>
          </p:nvPr>
        </p:nvGraphicFramePr>
        <p:xfrm>
          <a:off x="2302819" y="1076597"/>
          <a:ext cx="3859084" cy="598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" name="Equation" r:id="rId3" imgW="2209680" imgH="342720" progId="Equation.DSMT4">
                  <p:embed/>
                </p:oleObj>
              </mc:Choice>
              <mc:Fallback>
                <p:oleObj name="Equation" r:id="rId3" imgW="22096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2819" y="1076597"/>
                        <a:ext cx="3859084" cy="598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532606" y="119134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(1)</a:t>
            </a:r>
            <a:endParaRPr lang="zh-TW" altLang="en-US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435180"/>
              </p:ext>
            </p:extLst>
          </p:nvPr>
        </p:nvGraphicFramePr>
        <p:xfrm>
          <a:off x="379626" y="2196471"/>
          <a:ext cx="1923193" cy="708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" name="Equation" r:id="rId5" imgW="965160" imgH="355320" progId="Equation.DSMT4">
                  <p:embed/>
                </p:oleObj>
              </mc:Choice>
              <mc:Fallback>
                <p:oleObj name="Equation" r:id="rId5" imgW="9651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626" y="2196471"/>
                        <a:ext cx="1923193" cy="708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707924" y="226392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(2)</a:t>
            </a:r>
            <a:endParaRPr lang="zh-TW" altLang="en-US" dirty="0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884923"/>
              </p:ext>
            </p:extLst>
          </p:nvPr>
        </p:nvGraphicFramePr>
        <p:xfrm>
          <a:off x="2654729" y="2263921"/>
          <a:ext cx="960438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Equation" r:id="rId7" imgW="482400" imgH="177480" progId="Equation.DSMT4">
                  <p:embed/>
                </p:oleObj>
              </mc:Choice>
              <mc:Fallback>
                <p:oleObj name="Equation" r:id="rId7" imgW="4824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54729" y="2263921"/>
                        <a:ext cx="960438" cy="354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372891"/>
              </p:ext>
            </p:extLst>
          </p:nvPr>
        </p:nvGraphicFramePr>
        <p:xfrm>
          <a:off x="379626" y="3084754"/>
          <a:ext cx="139223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name="Equation" r:id="rId9" imgW="698400" imgH="342720" progId="Equation.DSMT4">
                  <p:embed/>
                </p:oleObj>
              </mc:Choice>
              <mc:Fallback>
                <p:oleObj name="Equation" r:id="rId9" imgW="6984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9626" y="3084754"/>
                        <a:ext cx="1392238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4707924" y="306760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(3)</a:t>
            </a:r>
            <a:endParaRPr lang="zh-TW" altLang="en-US" dirty="0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162124"/>
              </p:ext>
            </p:extLst>
          </p:nvPr>
        </p:nvGraphicFramePr>
        <p:xfrm>
          <a:off x="379626" y="4024889"/>
          <a:ext cx="35941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Equation" r:id="rId11" imgW="1803240" imgH="342720" progId="Equation.DSMT4">
                  <p:embed/>
                </p:oleObj>
              </mc:Choice>
              <mc:Fallback>
                <p:oleObj name="Equation" r:id="rId11" imgW="18032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9626" y="4024889"/>
                        <a:ext cx="3594100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001894"/>
              </p:ext>
            </p:extLst>
          </p:nvPr>
        </p:nvGraphicFramePr>
        <p:xfrm>
          <a:off x="4170463" y="4163795"/>
          <a:ext cx="16176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Equation" r:id="rId13" imgW="812520" imgH="203040" progId="Equation.DSMT4">
                  <p:embed/>
                </p:oleObj>
              </mc:Choice>
              <mc:Fallback>
                <p:oleObj name="Equation" r:id="rId13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70463" y="4163795"/>
                        <a:ext cx="1617663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6532606" y="402488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(4)</a:t>
            </a:r>
            <a:endParaRPr lang="zh-TW" altLang="en-US" dirty="0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638570"/>
              </p:ext>
            </p:extLst>
          </p:nvPr>
        </p:nvGraphicFramePr>
        <p:xfrm>
          <a:off x="429870" y="4913586"/>
          <a:ext cx="34925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name="Equation" r:id="rId15" imgW="1752480" imgH="342720" progId="Equation.DSMT4">
                  <p:embed/>
                </p:oleObj>
              </mc:Choice>
              <mc:Fallback>
                <p:oleObj name="Equation" r:id="rId15" imgW="1752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9870" y="4913586"/>
                        <a:ext cx="3492500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902871"/>
              </p:ext>
            </p:extLst>
          </p:nvPr>
        </p:nvGraphicFramePr>
        <p:xfrm>
          <a:off x="4170244" y="5053285"/>
          <a:ext cx="28051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Equation" r:id="rId17" imgW="1409400" imgH="203040" progId="Equation.DSMT4">
                  <p:embed/>
                </p:oleObj>
              </mc:Choice>
              <mc:Fallback>
                <p:oleObj name="Equation" r:id="rId17" imgW="1409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70244" y="5053285"/>
                        <a:ext cx="2805112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7591168" y="507023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(5)</a:t>
            </a:r>
            <a:endParaRPr lang="zh-TW" altLang="en-US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19"/>
          <a:srcRect l="-1" r="767"/>
          <a:stretch/>
        </p:blipFill>
        <p:spPr>
          <a:xfrm>
            <a:off x="7930944" y="1457339"/>
            <a:ext cx="4261056" cy="271775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0" y="-9102"/>
            <a:ext cx="12192000" cy="230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Rectangle 3"/>
          <p:cNvSpPr/>
          <p:nvPr/>
        </p:nvSpPr>
        <p:spPr>
          <a:xfrm>
            <a:off x="0" y="6320289"/>
            <a:ext cx="1210491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5"/>
          <p:cNvSpPr/>
          <p:nvPr/>
        </p:nvSpPr>
        <p:spPr>
          <a:xfrm>
            <a:off x="1210491" y="632028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6"/>
          <p:cNvSpPr/>
          <p:nvPr/>
        </p:nvSpPr>
        <p:spPr>
          <a:xfrm>
            <a:off x="3248296" y="6320289"/>
            <a:ext cx="2142310" cy="5399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7"/>
          <p:cNvSpPr/>
          <p:nvPr/>
        </p:nvSpPr>
        <p:spPr>
          <a:xfrm>
            <a:off x="5390606" y="6320289"/>
            <a:ext cx="3264303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Performance of algorithms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8"/>
          <p:cNvSpPr/>
          <p:nvPr/>
        </p:nvSpPr>
        <p:spPr>
          <a:xfrm>
            <a:off x="8654909" y="631806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Managerial aspects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9"/>
          <p:cNvSpPr/>
          <p:nvPr/>
        </p:nvSpPr>
        <p:spPr>
          <a:xfrm>
            <a:off x="10692714" y="6320289"/>
            <a:ext cx="1499286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Conclusion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5788126" y="1021945"/>
            <a:ext cx="441224" cy="5387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5290499" y="1021945"/>
            <a:ext cx="441224" cy="5387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72081" y="2905016"/>
            <a:ext cx="7858863" cy="2876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866775" y="4024889"/>
            <a:ext cx="343716" cy="4518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866775" y="4967833"/>
            <a:ext cx="343716" cy="4518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7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6" grpId="0"/>
      <p:bldP spid="40" grpId="0" animBg="1"/>
      <p:bldP spid="40" grpId="1" animBg="1"/>
      <p:bldP spid="41" grpId="0" animBg="1"/>
      <p:bldP spid="41" grpId="1" animBg="1"/>
      <p:bldP spid="42" grpId="0" animBg="1"/>
      <p:bldP spid="43" grpId="0" animBg="1"/>
      <p:bldP spid="43" grpId="1" animBg="1"/>
      <p:bldP spid="44" grpId="0" animBg="1"/>
      <p:bldP spid="4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377859"/>
              </p:ext>
            </p:extLst>
          </p:nvPr>
        </p:nvGraphicFramePr>
        <p:xfrm>
          <a:off x="2039123" y="1232236"/>
          <a:ext cx="8350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Equation" r:id="rId3" imgW="380880" imgH="241200" progId="Equation.DSMT4">
                  <p:embed/>
                </p:oleObj>
              </mc:Choice>
              <mc:Fallback>
                <p:oleObj name="Equation" r:id="rId3" imgW="380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9123" y="1232236"/>
                        <a:ext cx="835025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887355" y="13118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(6)</a:t>
            </a:r>
            <a:endParaRPr lang="zh-TW" altLang="en-US" dirty="0"/>
          </a:p>
        </p:txBody>
      </p:sp>
      <p:graphicFrame>
        <p:nvGraphicFramePr>
          <p:cNvPr id="6" name="內容版面配置區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317800"/>
              </p:ext>
            </p:extLst>
          </p:nvPr>
        </p:nvGraphicFramePr>
        <p:xfrm>
          <a:off x="2039123" y="1930692"/>
          <a:ext cx="3422651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name="Equation" r:id="rId5" imgW="1562040" imgH="253800" progId="Equation.DSMT4">
                  <p:embed/>
                </p:oleObj>
              </mc:Choice>
              <mc:Fallback>
                <p:oleObj name="Equation" r:id="rId5" imgW="1562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39123" y="1930692"/>
                        <a:ext cx="3422651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524955"/>
              </p:ext>
            </p:extLst>
          </p:nvPr>
        </p:nvGraphicFramePr>
        <p:xfrm>
          <a:off x="5708007" y="2031710"/>
          <a:ext cx="37655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" name="Equation" r:id="rId7" imgW="1892160" imgH="203040" progId="Equation.DSMT4">
                  <p:embed/>
                </p:oleObj>
              </mc:Choice>
              <mc:Fallback>
                <p:oleObj name="Equation" r:id="rId7" imgW="1892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08007" y="2031710"/>
                        <a:ext cx="3765550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9916555" y="202383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(7)</a:t>
            </a:r>
            <a:endParaRPr lang="zh-TW" altLang="en-US" dirty="0"/>
          </a:p>
        </p:txBody>
      </p:sp>
      <p:graphicFrame>
        <p:nvGraphicFramePr>
          <p:cNvPr id="10" name="內容版面配置區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643191"/>
              </p:ext>
            </p:extLst>
          </p:nvPr>
        </p:nvGraphicFramePr>
        <p:xfrm>
          <a:off x="2039123" y="2691617"/>
          <a:ext cx="47863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" name="Equation" r:id="rId9" imgW="2184120" imgH="253800" progId="Equation.DSMT4">
                  <p:embed/>
                </p:oleObj>
              </mc:Choice>
              <mc:Fallback>
                <p:oleObj name="Equation" r:id="rId9" imgW="2184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39123" y="2691617"/>
                        <a:ext cx="4786312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1344"/>
              </p:ext>
            </p:extLst>
          </p:nvPr>
        </p:nvGraphicFramePr>
        <p:xfrm>
          <a:off x="6919098" y="2785025"/>
          <a:ext cx="29051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3" name="Equation" r:id="rId11" imgW="1460160" imgH="203040" progId="Equation.DSMT4">
                  <p:embed/>
                </p:oleObj>
              </mc:Choice>
              <mc:Fallback>
                <p:oleObj name="Equation" r:id="rId11" imgW="1460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19098" y="2785025"/>
                        <a:ext cx="2905125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9916555" y="278476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(8)</a:t>
            </a:r>
            <a:endParaRPr lang="zh-TW" altLang="en-US" dirty="0"/>
          </a:p>
        </p:txBody>
      </p:sp>
      <p:graphicFrame>
        <p:nvGraphicFramePr>
          <p:cNvPr id="13" name="內容版面配置區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180699"/>
              </p:ext>
            </p:extLst>
          </p:nvPr>
        </p:nvGraphicFramePr>
        <p:xfrm>
          <a:off x="2039123" y="3350171"/>
          <a:ext cx="21717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" name="Equation" r:id="rId13" imgW="990360" imgH="368280" progId="Equation.DSMT4">
                  <p:embed/>
                </p:oleObj>
              </mc:Choice>
              <mc:Fallback>
                <p:oleObj name="Equation" r:id="rId13" imgW="9903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39123" y="3350171"/>
                        <a:ext cx="21717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4887355" y="350392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(9)</a:t>
            </a:r>
            <a:endParaRPr lang="zh-TW" altLang="en-US" dirty="0"/>
          </a:p>
        </p:txBody>
      </p:sp>
      <p:graphicFrame>
        <p:nvGraphicFramePr>
          <p:cNvPr id="15" name="內容版面配置區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097671"/>
              </p:ext>
            </p:extLst>
          </p:nvPr>
        </p:nvGraphicFramePr>
        <p:xfrm>
          <a:off x="2039123" y="4259550"/>
          <a:ext cx="4092576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Equation" r:id="rId15" imgW="1866600" imgH="368280" progId="Equation.DSMT4">
                  <p:embed/>
                </p:oleObj>
              </mc:Choice>
              <mc:Fallback>
                <p:oleObj name="Equation" r:id="rId15" imgW="186660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39123" y="4259550"/>
                        <a:ext cx="4092576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8033646" y="444421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(10)</a:t>
            </a:r>
            <a:endParaRPr lang="zh-TW" altLang="en-US" dirty="0"/>
          </a:p>
        </p:txBody>
      </p:sp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91218"/>
              </p:ext>
            </p:extLst>
          </p:nvPr>
        </p:nvGraphicFramePr>
        <p:xfrm>
          <a:off x="6342490" y="4444215"/>
          <a:ext cx="14144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Equation" r:id="rId17" imgW="711000" imgH="203040" progId="Equation.DSMT4">
                  <p:embed/>
                </p:oleObj>
              </mc:Choice>
              <mc:Fallback>
                <p:oleObj name="Equation" r:id="rId17" imgW="711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42490" y="4444215"/>
                        <a:ext cx="1414462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0" y="-9102"/>
            <a:ext cx="12192000" cy="230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Rectangle 3"/>
          <p:cNvSpPr/>
          <p:nvPr/>
        </p:nvSpPr>
        <p:spPr>
          <a:xfrm>
            <a:off x="0" y="6320289"/>
            <a:ext cx="1210491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35"/>
          <p:cNvSpPr/>
          <p:nvPr/>
        </p:nvSpPr>
        <p:spPr>
          <a:xfrm>
            <a:off x="1210491" y="632028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36"/>
          <p:cNvSpPr/>
          <p:nvPr/>
        </p:nvSpPr>
        <p:spPr>
          <a:xfrm>
            <a:off x="3248296" y="6320289"/>
            <a:ext cx="2142310" cy="5399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7"/>
          <p:cNvSpPr/>
          <p:nvPr/>
        </p:nvSpPr>
        <p:spPr>
          <a:xfrm>
            <a:off x="5390606" y="6320289"/>
            <a:ext cx="3264303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Performance of algorithms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8"/>
          <p:cNvSpPr/>
          <p:nvPr/>
        </p:nvSpPr>
        <p:spPr>
          <a:xfrm>
            <a:off x="8654909" y="631806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Managerial aspects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9"/>
          <p:cNvSpPr/>
          <p:nvPr/>
        </p:nvSpPr>
        <p:spPr>
          <a:xfrm>
            <a:off x="10692714" y="6320289"/>
            <a:ext cx="1499286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Conclusion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11526" y="904235"/>
            <a:ext cx="8347779" cy="1684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流程圖: 程序 35"/>
          <p:cNvSpPr/>
          <p:nvPr/>
        </p:nvSpPr>
        <p:spPr>
          <a:xfrm>
            <a:off x="1933575" y="3247242"/>
            <a:ext cx="8648700" cy="2124858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弧形接點 37"/>
          <p:cNvCxnSpPr>
            <a:stCxn id="35" idx="3"/>
            <a:endCxn id="36" idx="3"/>
          </p:cNvCxnSpPr>
          <p:nvPr/>
        </p:nvCxnSpPr>
        <p:spPr>
          <a:xfrm>
            <a:off x="10359305" y="1746462"/>
            <a:ext cx="222970" cy="2563209"/>
          </a:xfrm>
          <a:prstGeom prst="curvedConnector3">
            <a:avLst>
              <a:gd name="adj1" fmla="val 646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3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36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398357"/>
              </p:ext>
            </p:extLst>
          </p:nvPr>
        </p:nvGraphicFramePr>
        <p:xfrm>
          <a:off x="2407980" y="1008726"/>
          <a:ext cx="32766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" name="Equation" r:id="rId3" imgW="1650960" imgH="355320" progId="Equation.DSMT4">
                  <p:embed/>
                </p:oleObj>
              </mc:Choice>
              <mc:Fallback>
                <p:oleObj name="Equation" r:id="rId3" imgW="16509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7980" y="1008726"/>
                        <a:ext cx="3276600" cy="70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458771"/>
              </p:ext>
            </p:extLst>
          </p:nvPr>
        </p:nvGraphicFramePr>
        <p:xfrm>
          <a:off x="6319062" y="1161125"/>
          <a:ext cx="14144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0" name="Equation" r:id="rId5" imgW="711000" imgH="203040" progId="Equation.DSMT4">
                  <p:embed/>
                </p:oleObj>
              </mc:Choice>
              <mc:Fallback>
                <p:oleObj name="Equation" r:id="rId5" imgW="711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19062" y="1161125"/>
                        <a:ext cx="1414462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8368006" y="116112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(11)</a:t>
            </a:r>
            <a:endParaRPr lang="zh-TW" altLang="en-US" dirty="0"/>
          </a:p>
        </p:txBody>
      </p:sp>
      <p:graphicFrame>
        <p:nvGraphicFramePr>
          <p:cNvPr id="7" name="內容版面配置區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277712"/>
              </p:ext>
            </p:extLst>
          </p:nvPr>
        </p:nvGraphicFramePr>
        <p:xfrm>
          <a:off x="2407980" y="1964399"/>
          <a:ext cx="26828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1" name="Equation" r:id="rId7" imgW="1384200" imgH="355320" progId="Equation.DSMT4">
                  <p:embed/>
                </p:oleObj>
              </mc:Choice>
              <mc:Fallback>
                <p:oleObj name="Equation" r:id="rId7" imgW="13842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07980" y="1964399"/>
                        <a:ext cx="2682875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828214"/>
              </p:ext>
            </p:extLst>
          </p:nvPr>
        </p:nvGraphicFramePr>
        <p:xfrm>
          <a:off x="5582980" y="2107276"/>
          <a:ext cx="9334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2" name="Equation" r:id="rId9" imgW="469800" imgH="203040" progId="Equation.DSMT4">
                  <p:embed/>
                </p:oleObj>
              </mc:Choice>
              <mc:Fallback>
                <p:oleObj name="Equation" r:id="rId9" imgW="469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82980" y="2107276"/>
                        <a:ext cx="933450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8368005" y="212422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(12)</a:t>
            </a:r>
            <a:endParaRPr lang="zh-TW" altLang="en-US" dirty="0"/>
          </a:p>
        </p:txBody>
      </p:sp>
      <p:graphicFrame>
        <p:nvGraphicFramePr>
          <p:cNvPr id="10" name="內容版面配置區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429275"/>
              </p:ext>
            </p:extLst>
          </p:nvPr>
        </p:nvGraphicFramePr>
        <p:xfrm>
          <a:off x="2407980" y="2902612"/>
          <a:ext cx="3570287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3" name="Equation" r:id="rId11" imgW="1841400" imgH="355320" progId="Equation.DSMT4">
                  <p:embed/>
                </p:oleObj>
              </mc:Choice>
              <mc:Fallback>
                <p:oleObj name="Equation" r:id="rId11" imgW="18414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07980" y="2902612"/>
                        <a:ext cx="3570287" cy="69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159194"/>
              </p:ext>
            </p:extLst>
          </p:nvPr>
        </p:nvGraphicFramePr>
        <p:xfrm>
          <a:off x="6516430" y="3046280"/>
          <a:ext cx="8842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4" name="Equation" r:id="rId13" imgW="444240" imgH="203040" progId="Equation.DSMT4">
                  <p:embed/>
                </p:oleObj>
              </mc:Choice>
              <mc:Fallback>
                <p:oleObj name="Equation" r:id="rId13" imgW="444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16430" y="3046280"/>
                        <a:ext cx="884238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8368004" y="302626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(13)</a:t>
            </a:r>
            <a:endParaRPr lang="zh-TW" altLang="en-US" dirty="0"/>
          </a:p>
        </p:txBody>
      </p:sp>
      <p:graphicFrame>
        <p:nvGraphicFramePr>
          <p:cNvPr id="14" name="內容版面配置區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189159"/>
              </p:ext>
            </p:extLst>
          </p:nvPr>
        </p:nvGraphicFramePr>
        <p:xfrm>
          <a:off x="2407980" y="3751129"/>
          <a:ext cx="12795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5" name="Equation" r:id="rId15" imgW="660240" imgH="241200" progId="Equation.DSMT4">
                  <p:embed/>
                </p:oleObj>
              </mc:Choice>
              <mc:Fallback>
                <p:oleObj name="Equation" r:id="rId15" imgW="660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07980" y="3751129"/>
                        <a:ext cx="1279525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345949"/>
              </p:ext>
            </p:extLst>
          </p:nvPr>
        </p:nvGraphicFramePr>
        <p:xfrm>
          <a:off x="3767429" y="3751129"/>
          <a:ext cx="46005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6" name="Equation" r:id="rId17" imgW="2311200" imgH="228600" progId="Equation.DSMT4">
                  <p:embed/>
                </p:oleObj>
              </mc:Choice>
              <mc:Fallback>
                <p:oleObj name="Equation" r:id="rId17" imgW="231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67429" y="3751129"/>
                        <a:ext cx="460057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8569832" y="380061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(14)</a:t>
            </a:r>
            <a:endParaRPr lang="zh-TW" altLang="en-US" dirty="0"/>
          </a:p>
        </p:txBody>
      </p:sp>
      <p:graphicFrame>
        <p:nvGraphicFramePr>
          <p:cNvPr id="17" name="內容版面配置區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20429"/>
              </p:ext>
            </p:extLst>
          </p:nvPr>
        </p:nvGraphicFramePr>
        <p:xfrm>
          <a:off x="2407980" y="4405734"/>
          <a:ext cx="16732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" name="Equation" r:id="rId19" imgW="863280" imgH="241200" progId="Equation.DSMT4">
                  <p:embed/>
                </p:oleObj>
              </mc:Choice>
              <mc:Fallback>
                <p:oleObj name="Equation" r:id="rId19" imgW="863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07980" y="4405734"/>
                        <a:ext cx="1673225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069927"/>
              </p:ext>
            </p:extLst>
          </p:nvPr>
        </p:nvGraphicFramePr>
        <p:xfrm>
          <a:off x="4301266" y="4438277"/>
          <a:ext cx="29067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" name="Equation" r:id="rId21" imgW="1460160" imgH="203040" progId="Equation.DSMT4">
                  <p:embed/>
                </p:oleObj>
              </mc:Choice>
              <mc:Fallback>
                <p:oleObj name="Equation" r:id="rId21" imgW="1460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301266" y="4438277"/>
                        <a:ext cx="2906713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8354322" y="440573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(15)</a:t>
            </a:r>
            <a:endParaRPr lang="zh-TW" altLang="en-US" dirty="0"/>
          </a:p>
        </p:txBody>
      </p:sp>
      <p:graphicFrame>
        <p:nvGraphicFramePr>
          <p:cNvPr id="20" name="內容版面配置區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249449"/>
              </p:ext>
            </p:extLst>
          </p:nvPr>
        </p:nvGraphicFramePr>
        <p:xfrm>
          <a:off x="2407980" y="5060611"/>
          <a:ext cx="8604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" name="Equation" r:id="rId23" imgW="444240" imgH="241200" progId="Equation.DSMT4">
                  <p:embed/>
                </p:oleObj>
              </mc:Choice>
              <mc:Fallback>
                <p:oleObj name="Equation" r:id="rId23" imgW="444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407980" y="5060611"/>
                        <a:ext cx="860425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物件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311786"/>
              </p:ext>
            </p:extLst>
          </p:nvPr>
        </p:nvGraphicFramePr>
        <p:xfrm>
          <a:off x="3396992" y="5093154"/>
          <a:ext cx="15922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" name="Equation" r:id="rId25" imgW="799920" imgH="203040" progId="Equation.DSMT4">
                  <p:embed/>
                </p:oleObj>
              </mc:Choice>
              <mc:Fallback>
                <p:oleObj name="Equation" r:id="rId25" imgW="799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396992" y="5093154"/>
                        <a:ext cx="1592262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8291414" y="509315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(16)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0" y="-9102"/>
            <a:ext cx="12192000" cy="230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Rectangle 3"/>
          <p:cNvSpPr/>
          <p:nvPr/>
        </p:nvSpPr>
        <p:spPr>
          <a:xfrm>
            <a:off x="0" y="6320289"/>
            <a:ext cx="1210491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35"/>
          <p:cNvSpPr/>
          <p:nvPr/>
        </p:nvSpPr>
        <p:spPr>
          <a:xfrm>
            <a:off x="1210491" y="632028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36"/>
          <p:cNvSpPr/>
          <p:nvPr/>
        </p:nvSpPr>
        <p:spPr>
          <a:xfrm>
            <a:off x="3248296" y="6320289"/>
            <a:ext cx="2142310" cy="5399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37"/>
          <p:cNvSpPr/>
          <p:nvPr/>
        </p:nvSpPr>
        <p:spPr>
          <a:xfrm>
            <a:off x="5390606" y="6320289"/>
            <a:ext cx="3264303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Performance of algorithms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38"/>
          <p:cNvSpPr/>
          <p:nvPr/>
        </p:nvSpPr>
        <p:spPr>
          <a:xfrm>
            <a:off x="8654909" y="631806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Managerial aspects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39"/>
          <p:cNvSpPr/>
          <p:nvPr/>
        </p:nvSpPr>
        <p:spPr>
          <a:xfrm>
            <a:off x="10692714" y="6320289"/>
            <a:ext cx="1499286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Conclusion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1771650" y="1893709"/>
            <a:ext cx="8648700" cy="1818759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1771650" y="3783158"/>
            <a:ext cx="8648700" cy="1818759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898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2" animBg="1"/>
      <p:bldP spid="30" grpId="3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725786"/>
              </p:ext>
            </p:extLst>
          </p:nvPr>
        </p:nvGraphicFramePr>
        <p:xfrm>
          <a:off x="312180" y="973925"/>
          <a:ext cx="1392238" cy="512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name="Equation" r:id="rId3" imgW="965160" imgH="355320" progId="Equation.DSMT4">
                  <p:embed/>
                </p:oleObj>
              </mc:Choice>
              <mc:Fallback>
                <p:oleObj name="Equation" r:id="rId3" imgW="9651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180" y="973925"/>
                        <a:ext cx="1392238" cy="512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6423342" y="10301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(2)</a:t>
            </a:r>
            <a:endParaRPr lang="zh-TW" altLang="en-US" dirty="0"/>
          </a:p>
        </p:txBody>
      </p:sp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711149"/>
              </p:ext>
            </p:extLst>
          </p:nvPr>
        </p:nvGraphicFramePr>
        <p:xfrm>
          <a:off x="1878828" y="1041374"/>
          <a:ext cx="607454" cy="223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" name="Equation" r:id="rId5" imgW="482400" imgH="177480" progId="Equation.DSMT4">
                  <p:embed/>
                </p:oleObj>
              </mc:Choice>
              <mc:Fallback>
                <p:oleObj name="Equation" r:id="rId5" imgW="4824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8828" y="1041374"/>
                        <a:ext cx="607454" cy="223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703271"/>
              </p:ext>
            </p:extLst>
          </p:nvPr>
        </p:nvGraphicFramePr>
        <p:xfrm>
          <a:off x="312180" y="1693056"/>
          <a:ext cx="1210276" cy="593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" name="Equation" r:id="rId7" imgW="698400" imgH="342720" progId="Equation.DSMT4">
                  <p:embed/>
                </p:oleObj>
              </mc:Choice>
              <mc:Fallback>
                <p:oleObj name="Equation" r:id="rId7" imgW="6984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2180" y="1693056"/>
                        <a:ext cx="1210276" cy="593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6423722" y="165494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(3)</a:t>
            </a:r>
            <a:endParaRPr lang="zh-TW" altLang="en-US" dirty="0"/>
          </a:p>
        </p:txBody>
      </p:sp>
      <p:graphicFrame>
        <p:nvGraphicFramePr>
          <p:cNvPr id="20" name="物件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722306"/>
              </p:ext>
            </p:extLst>
          </p:nvPr>
        </p:nvGraphicFramePr>
        <p:xfrm>
          <a:off x="312180" y="2252964"/>
          <a:ext cx="3228547" cy="613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" name="Equation" r:id="rId9" imgW="1803240" imgH="342720" progId="Equation.DSMT4">
                  <p:embed/>
                </p:oleObj>
              </mc:Choice>
              <mc:Fallback>
                <p:oleObj name="Equation" r:id="rId9" imgW="18032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2180" y="2252964"/>
                        <a:ext cx="3228547" cy="6131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物件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319853"/>
              </p:ext>
            </p:extLst>
          </p:nvPr>
        </p:nvGraphicFramePr>
        <p:xfrm>
          <a:off x="3590971" y="2330593"/>
          <a:ext cx="1440804" cy="360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" name="Equation" r:id="rId11" imgW="812520" imgH="203040" progId="Equation.DSMT4">
                  <p:embed/>
                </p:oleObj>
              </mc:Choice>
              <mc:Fallback>
                <p:oleObj name="Equation" r:id="rId11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90971" y="2330593"/>
                        <a:ext cx="1440804" cy="360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6423342" y="227793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(4)</a:t>
            </a:r>
            <a:endParaRPr lang="zh-TW" altLang="en-US" dirty="0"/>
          </a:p>
        </p:txBody>
      </p:sp>
      <p:graphicFrame>
        <p:nvGraphicFramePr>
          <p:cNvPr id="23" name="物件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477827"/>
              </p:ext>
            </p:extLst>
          </p:nvPr>
        </p:nvGraphicFramePr>
        <p:xfrm>
          <a:off x="312180" y="2827942"/>
          <a:ext cx="3124562" cy="61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0" name="Equation" r:id="rId13" imgW="1752480" imgH="342720" progId="Equation.DSMT4">
                  <p:embed/>
                </p:oleObj>
              </mc:Choice>
              <mc:Fallback>
                <p:oleObj name="Equation" r:id="rId13" imgW="1752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2180" y="2827942"/>
                        <a:ext cx="3124562" cy="610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物件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327303"/>
              </p:ext>
            </p:extLst>
          </p:nvPr>
        </p:nvGraphicFramePr>
        <p:xfrm>
          <a:off x="3590970" y="2927280"/>
          <a:ext cx="2379918" cy="34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" name="Equation" r:id="rId15" imgW="1409400" imgH="203040" progId="Equation.DSMT4">
                  <p:embed/>
                </p:oleObj>
              </mc:Choice>
              <mc:Fallback>
                <p:oleObj name="Equation" r:id="rId15" imgW="1409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90970" y="2927280"/>
                        <a:ext cx="2379918" cy="342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6446325" y="286616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(5)</a:t>
            </a:r>
            <a:endParaRPr lang="zh-TW" altLang="en-US" dirty="0"/>
          </a:p>
        </p:txBody>
      </p:sp>
      <p:graphicFrame>
        <p:nvGraphicFramePr>
          <p:cNvPr id="26" name="內容版面配置區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800687"/>
              </p:ext>
            </p:extLst>
          </p:nvPr>
        </p:nvGraphicFramePr>
        <p:xfrm>
          <a:off x="312180" y="3296146"/>
          <a:ext cx="707767" cy="44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" name="Equation" r:id="rId17" imgW="380880" imgH="241200" progId="Equation.DSMT4">
                  <p:embed/>
                </p:oleObj>
              </mc:Choice>
              <mc:Fallback>
                <p:oleObj name="Equation" r:id="rId17" imgW="380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2180" y="3296146"/>
                        <a:ext cx="707767" cy="448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6446325" y="323549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(6)</a:t>
            </a:r>
            <a:endParaRPr lang="zh-TW" altLang="en-US" dirty="0"/>
          </a:p>
        </p:txBody>
      </p:sp>
      <p:graphicFrame>
        <p:nvGraphicFramePr>
          <p:cNvPr id="28" name="內容版面配置區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796640"/>
              </p:ext>
            </p:extLst>
          </p:nvPr>
        </p:nvGraphicFramePr>
        <p:xfrm>
          <a:off x="312180" y="3701028"/>
          <a:ext cx="3063789" cy="497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" name="Equation" r:id="rId19" imgW="1562040" imgH="253800" progId="Equation.DSMT4">
                  <p:embed/>
                </p:oleObj>
              </mc:Choice>
              <mc:Fallback>
                <p:oleObj name="Equation" r:id="rId19" imgW="1562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2180" y="3701028"/>
                        <a:ext cx="3063789" cy="497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161513"/>
              </p:ext>
            </p:extLst>
          </p:nvPr>
        </p:nvGraphicFramePr>
        <p:xfrm>
          <a:off x="3590970" y="3797419"/>
          <a:ext cx="3340829" cy="357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4" name="Equation" r:id="rId21" imgW="1892160" imgH="203040" progId="Equation.DSMT4">
                  <p:embed/>
                </p:oleObj>
              </mc:Choice>
              <mc:Fallback>
                <p:oleObj name="Equation" r:id="rId21" imgW="1892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590970" y="3797419"/>
                        <a:ext cx="3340829" cy="357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7146800" y="376504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(7)</a:t>
            </a:r>
            <a:endParaRPr lang="zh-TW" altLang="en-US" dirty="0"/>
          </a:p>
        </p:txBody>
      </p:sp>
      <p:graphicFrame>
        <p:nvGraphicFramePr>
          <p:cNvPr id="31" name="內容版面配置區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275869"/>
              </p:ext>
            </p:extLst>
          </p:nvPr>
        </p:nvGraphicFramePr>
        <p:xfrm>
          <a:off x="312180" y="4299032"/>
          <a:ext cx="3632200" cy="421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" name="Equation" r:id="rId23" imgW="2184120" imgH="253800" progId="Equation.DSMT4">
                  <p:embed/>
                </p:oleObj>
              </mc:Choice>
              <mc:Fallback>
                <p:oleObj name="Equation" r:id="rId23" imgW="2184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12180" y="4299032"/>
                        <a:ext cx="3632200" cy="421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物件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620252"/>
              </p:ext>
            </p:extLst>
          </p:nvPr>
        </p:nvGraphicFramePr>
        <p:xfrm>
          <a:off x="4112999" y="4350486"/>
          <a:ext cx="2434537" cy="337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" name="Equation" r:id="rId25" imgW="1460160" imgH="203040" progId="Equation.DSMT4">
                  <p:embed/>
                </p:oleObj>
              </mc:Choice>
              <mc:Fallback>
                <p:oleObj name="Equation" r:id="rId25" imgW="1460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112999" y="4350486"/>
                        <a:ext cx="2434537" cy="337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7146800" y="435134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(8)</a:t>
            </a:r>
            <a:endParaRPr lang="zh-TW" altLang="en-US" dirty="0"/>
          </a:p>
        </p:txBody>
      </p:sp>
      <p:graphicFrame>
        <p:nvGraphicFramePr>
          <p:cNvPr id="34" name="內容版面配置區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515582"/>
              </p:ext>
            </p:extLst>
          </p:nvPr>
        </p:nvGraphicFramePr>
        <p:xfrm>
          <a:off x="312179" y="4834736"/>
          <a:ext cx="1393227" cy="517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7" name="Equation" r:id="rId27" imgW="990360" imgH="368280" progId="Equation.DSMT4">
                  <p:embed/>
                </p:oleObj>
              </mc:Choice>
              <mc:Fallback>
                <p:oleObj name="Equation" r:id="rId27" imgW="9903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12179" y="4834736"/>
                        <a:ext cx="1393227" cy="517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6446325" y="471234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(9)</a:t>
            </a:r>
            <a:endParaRPr lang="zh-TW" altLang="en-US" dirty="0"/>
          </a:p>
        </p:txBody>
      </p:sp>
      <p:graphicFrame>
        <p:nvGraphicFramePr>
          <p:cNvPr id="36" name="內容版面配置區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784679"/>
              </p:ext>
            </p:extLst>
          </p:nvPr>
        </p:nvGraphicFramePr>
        <p:xfrm>
          <a:off x="312179" y="5498264"/>
          <a:ext cx="2956698" cy="582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8" name="Equation" r:id="rId29" imgW="1866600" imgH="368280" progId="Equation.DSMT4">
                  <p:embed/>
                </p:oleObj>
              </mc:Choice>
              <mc:Fallback>
                <p:oleObj name="Equation" r:id="rId29" imgW="186660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12179" y="5498264"/>
                        <a:ext cx="2956698" cy="582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6392870" y="5633474"/>
            <a:ext cx="49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(10)</a:t>
            </a:r>
            <a:endParaRPr lang="zh-TW" altLang="en-US" dirty="0"/>
          </a:p>
        </p:txBody>
      </p:sp>
      <p:graphicFrame>
        <p:nvGraphicFramePr>
          <p:cNvPr id="38" name="物件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804977"/>
              </p:ext>
            </p:extLst>
          </p:nvPr>
        </p:nvGraphicFramePr>
        <p:xfrm>
          <a:off x="3684672" y="5640566"/>
          <a:ext cx="1325790" cy="377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9" name="Equation" r:id="rId31" imgW="711000" imgH="203040" progId="Equation.DSMT4">
                  <p:embed/>
                </p:oleObj>
              </mc:Choice>
              <mc:Fallback>
                <p:oleObj name="Equation" r:id="rId31" imgW="711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84672" y="5640566"/>
                        <a:ext cx="1325790" cy="377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內容版面配置區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159197"/>
              </p:ext>
            </p:extLst>
          </p:nvPr>
        </p:nvGraphicFramePr>
        <p:xfrm>
          <a:off x="7015463" y="977422"/>
          <a:ext cx="2533504" cy="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0" name="Equation" r:id="rId33" imgW="1650960" imgH="355320" progId="Equation.DSMT4">
                  <p:embed/>
                </p:oleObj>
              </mc:Choice>
              <mc:Fallback>
                <p:oleObj name="Equation" r:id="rId33" imgW="16509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015463" y="977422"/>
                        <a:ext cx="2533504" cy="54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物件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782524"/>
              </p:ext>
            </p:extLst>
          </p:nvPr>
        </p:nvGraphicFramePr>
        <p:xfrm>
          <a:off x="9698338" y="991257"/>
          <a:ext cx="1145921" cy="326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" name="Equation" r:id="rId35" imgW="711000" imgH="203040" progId="Equation.DSMT4">
                  <p:embed/>
                </p:oleObj>
              </mc:Choice>
              <mc:Fallback>
                <p:oleObj name="Equation" r:id="rId35" imgW="711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9698338" y="991257"/>
                        <a:ext cx="1145921" cy="326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字方塊 49"/>
          <p:cNvSpPr txBox="1"/>
          <p:nvPr/>
        </p:nvSpPr>
        <p:spPr>
          <a:xfrm>
            <a:off x="10993630" y="968660"/>
            <a:ext cx="55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(11)</a:t>
            </a:r>
            <a:endParaRPr lang="zh-TW" altLang="en-US" dirty="0"/>
          </a:p>
        </p:txBody>
      </p:sp>
      <p:graphicFrame>
        <p:nvGraphicFramePr>
          <p:cNvPr id="51" name="內容版面配置區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970814"/>
              </p:ext>
            </p:extLst>
          </p:nvPr>
        </p:nvGraphicFramePr>
        <p:xfrm>
          <a:off x="7015463" y="1693056"/>
          <a:ext cx="2272613" cy="583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" name="Equation" r:id="rId36" imgW="1384200" imgH="355320" progId="Equation.DSMT4">
                  <p:embed/>
                </p:oleObj>
              </mc:Choice>
              <mc:Fallback>
                <p:oleObj name="Equation" r:id="rId36" imgW="13842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7015463" y="1693056"/>
                        <a:ext cx="2272613" cy="583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物件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609285"/>
              </p:ext>
            </p:extLst>
          </p:nvPr>
        </p:nvGraphicFramePr>
        <p:xfrm>
          <a:off x="9698338" y="1795740"/>
          <a:ext cx="745181" cy="321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3" name="Equation" r:id="rId38" imgW="469800" imgH="203040" progId="Equation.DSMT4">
                  <p:embed/>
                </p:oleObj>
              </mc:Choice>
              <mc:Fallback>
                <p:oleObj name="Equation" r:id="rId38" imgW="469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9698338" y="1795740"/>
                        <a:ext cx="745181" cy="321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文字方塊 52"/>
          <p:cNvSpPr txBox="1"/>
          <p:nvPr/>
        </p:nvSpPr>
        <p:spPr>
          <a:xfrm>
            <a:off x="10993630" y="174830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(12)</a:t>
            </a:r>
            <a:endParaRPr lang="zh-TW" altLang="en-US" dirty="0"/>
          </a:p>
        </p:txBody>
      </p:sp>
      <p:graphicFrame>
        <p:nvGraphicFramePr>
          <p:cNvPr id="54" name="內容版面配置區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320962"/>
              </p:ext>
            </p:extLst>
          </p:nvPr>
        </p:nvGraphicFramePr>
        <p:xfrm>
          <a:off x="7015463" y="2510870"/>
          <a:ext cx="2906927" cy="562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4" name="Equation" r:id="rId40" imgW="1841400" imgH="355320" progId="Equation.DSMT4">
                  <p:embed/>
                </p:oleObj>
              </mc:Choice>
              <mc:Fallback>
                <p:oleObj name="Equation" r:id="rId40" imgW="18414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7015463" y="2510870"/>
                        <a:ext cx="2906927" cy="562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物件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801351"/>
              </p:ext>
            </p:extLst>
          </p:nvPr>
        </p:nvGraphicFramePr>
        <p:xfrm>
          <a:off x="10048778" y="2519246"/>
          <a:ext cx="676944" cy="30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5" name="Equation" r:id="rId42" imgW="444240" imgH="203040" progId="Equation.DSMT4">
                  <p:embed/>
                </p:oleObj>
              </mc:Choice>
              <mc:Fallback>
                <p:oleObj name="Equation" r:id="rId42" imgW="444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0048778" y="2519246"/>
                        <a:ext cx="676944" cy="308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文字方塊 55"/>
          <p:cNvSpPr txBox="1"/>
          <p:nvPr/>
        </p:nvSpPr>
        <p:spPr>
          <a:xfrm>
            <a:off x="10993630" y="251087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(13)</a:t>
            </a:r>
            <a:endParaRPr lang="zh-TW" altLang="en-US" dirty="0"/>
          </a:p>
        </p:txBody>
      </p:sp>
      <p:sp>
        <p:nvSpPr>
          <p:cNvPr id="39" name="Rectangle 3"/>
          <p:cNvSpPr/>
          <p:nvPr/>
        </p:nvSpPr>
        <p:spPr>
          <a:xfrm>
            <a:off x="0" y="6320289"/>
            <a:ext cx="1210491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5"/>
          <p:cNvSpPr/>
          <p:nvPr/>
        </p:nvSpPr>
        <p:spPr>
          <a:xfrm>
            <a:off x="1210491" y="632028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36"/>
          <p:cNvSpPr/>
          <p:nvPr/>
        </p:nvSpPr>
        <p:spPr>
          <a:xfrm>
            <a:off x="3248296" y="6320289"/>
            <a:ext cx="2142310" cy="5399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37"/>
          <p:cNvSpPr/>
          <p:nvPr/>
        </p:nvSpPr>
        <p:spPr>
          <a:xfrm>
            <a:off x="5390606" y="6320289"/>
            <a:ext cx="3264303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Performance of algorithms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38"/>
          <p:cNvSpPr/>
          <p:nvPr/>
        </p:nvSpPr>
        <p:spPr>
          <a:xfrm>
            <a:off x="8654909" y="631806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Managerial aspects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39"/>
          <p:cNvSpPr/>
          <p:nvPr/>
        </p:nvSpPr>
        <p:spPr>
          <a:xfrm>
            <a:off x="10692714" y="6320289"/>
            <a:ext cx="1499286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Conclusion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0" y="-9102"/>
            <a:ext cx="12192000" cy="230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7344948" y="4778079"/>
            <a:ext cx="4657725" cy="1477328"/>
          </a:xfrm>
          <a:prstGeom prst="rect">
            <a:avLst/>
          </a:prstGeom>
          <a:ln w="762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Calibri" panose="020F0502020204030204" pitchFamily="34" charset="0"/>
              <a:buChar char="‼"/>
            </a:pPr>
            <a:r>
              <a:rPr lang="en-US" altLang="zh-TW" dirty="0" smtClean="0"/>
              <a:t>Drop-off points are part of the tour only if robots are launched from there.</a:t>
            </a:r>
          </a:p>
          <a:p>
            <a:pPr marL="285750" indent="-285750">
              <a:buFont typeface="Calibri" panose="020F0502020204030204" pitchFamily="34" charset="0"/>
              <a:buChar char="‼"/>
            </a:pPr>
            <a:r>
              <a:rPr lang="en-US" altLang="zh-TW" dirty="0" smtClean="0"/>
              <a:t>Depots are visited only if either robots are launched from there.</a:t>
            </a:r>
          </a:p>
          <a:p>
            <a:pPr marL="285750" indent="-285750">
              <a:buFont typeface="Calibri" panose="020F0502020204030204" pitchFamily="34" charset="0"/>
              <a:buChar char="‼"/>
            </a:pPr>
            <a:r>
              <a:rPr lang="en-US" altLang="zh-TW" dirty="0" smtClean="0"/>
              <a:t>A drop-off points is visited next.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654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55349"/>
            <a:ext cx="12192000" cy="1325563"/>
          </a:xfrm>
        </p:spPr>
        <p:txBody>
          <a:bodyPr/>
          <a:lstStyle/>
          <a:p>
            <a:r>
              <a:rPr lang="en-US" altLang="zh-TW" dirty="0" smtClean="0"/>
              <a:t>AN EFFICIENT SOLUTION PROCEDURE FOR GIVEN TRUCK ROUTES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52575"/>
            <a:ext cx="10515600" cy="4624388"/>
          </a:xfrm>
        </p:spPr>
        <p:txBody>
          <a:bodyPr/>
          <a:lstStyle/>
          <a:p>
            <a:r>
              <a:rPr lang="en-US" altLang="zh-TW" dirty="0" smtClean="0"/>
              <a:t>Once the truck route starting in      </a:t>
            </a:r>
            <a:r>
              <a:rPr lang="en-US" altLang="zh-TW" dirty="0"/>
              <a:t>is given, TBRD reduces to find a launching plan of robots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The optimal assignment of customer deliveries to the given stops of the truck can be determined by transferring the problem to a </a:t>
            </a:r>
            <a:r>
              <a:rPr lang="en-US" altLang="zh-TW" b="1" dirty="0" smtClean="0">
                <a:solidFill>
                  <a:srgbClr val="FF0000"/>
                </a:solidFill>
              </a:rPr>
              <a:t>Hitchcock transportation problem</a:t>
            </a:r>
            <a:r>
              <a:rPr lang="en-US" altLang="zh-TW" dirty="0" smtClean="0"/>
              <a:t>, which is well-known to be efficiently solvable in polynomial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Fixed truck route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:Denotes the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stop 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and         -</a:t>
            </a:r>
            <a:r>
              <a:rPr lang="en-US" altLang="zh-TW" dirty="0" smtClean="0"/>
              <a:t>The </a:t>
            </a:r>
            <a:r>
              <a:rPr lang="en-US" altLang="zh-TW" dirty="0"/>
              <a:t>set of </a:t>
            </a:r>
            <a:r>
              <a:rPr lang="en-US" altLang="zh-TW" u="sng" dirty="0"/>
              <a:t>all robot depots </a:t>
            </a:r>
            <a:r>
              <a:rPr lang="en-US" altLang="zh-TW" dirty="0"/>
              <a:t>within truck route </a:t>
            </a:r>
            <a:r>
              <a:rPr lang="en-US" altLang="zh-TW" dirty="0" smtClean="0"/>
              <a:t>      </a:t>
            </a:r>
            <a:r>
              <a:rPr lang="en-US" altLang="zh-TW" dirty="0"/>
              <a:t>and </a:t>
            </a:r>
            <a:r>
              <a:rPr lang="en-US" altLang="zh-TW" u="sng" dirty="0"/>
              <a:t>the set of all </a:t>
            </a:r>
            <a:r>
              <a:rPr lang="en-US" altLang="zh-TW" u="sng" dirty="0" smtClean="0"/>
              <a:t>sub-tours                        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                                                                  along drop-off points  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396623"/>
              </p:ext>
            </p:extLst>
          </p:nvPr>
        </p:nvGraphicFramePr>
        <p:xfrm>
          <a:off x="5776717" y="1825625"/>
          <a:ext cx="319283" cy="415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" name="Equation" r:id="rId3" imgW="126720" imgH="164880" progId="Equation.DSMT4">
                  <p:embed/>
                </p:oleObj>
              </mc:Choice>
              <mc:Fallback>
                <p:oleObj name="Equation" r:id="rId3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6717" y="1825625"/>
                        <a:ext cx="319283" cy="415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372538"/>
              </p:ext>
            </p:extLst>
          </p:nvPr>
        </p:nvGraphicFramePr>
        <p:xfrm>
          <a:off x="3979819" y="4134162"/>
          <a:ext cx="387522" cy="426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79819" y="4134162"/>
                        <a:ext cx="387522" cy="426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014990"/>
              </p:ext>
            </p:extLst>
          </p:nvPr>
        </p:nvGraphicFramePr>
        <p:xfrm>
          <a:off x="4595943" y="3990232"/>
          <a:ext cx="381000" cy="570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95943" y="3990232"/>
                        <a:ext cx="381000" cy="570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694658"/>
              </p:ext>
            </p:extLst>
          </p:nvPr>
        </p:nvGraphicFramePr>
        <p:xfrm>
          <a:off x="7025245" y="4088346"/>
          <a:ext cx="383573" cy="472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" name="Equation" r:id="rId9" imgW="164880" imgH="203040" progId="Equation.DSMT4">
                  <p:embed/>
                </p:oleObj>
              </mc:Choice>
              <mc:Fallback>
                <p:oleObj name="Equation" r:id="rId9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25245" y="4088346"/>
                        <a:ext cx="383573" cy="472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961135"/>
              </p:ext>
            </p:extLst>
          </p:nvPr>
        </p:nvGraphicFramePr>
        <p:xfrm>
          <a:off x="1416994" y="4664172"/>
          <a:ext cx="669944" cy="397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" name="Equation" r:id="rId11" imgW="342720" imgH="203040" progId="Equation.DSMT4">
                  <p:embed/>
                </p:oleObj>
              </mc:Choice>
              <mc:Fallback>
                <p:oleObj name="Equation" r:id="rId11" imgW="34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16994" y="4664172"/>
                        <a:ext cx="669944" cy="397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549923"/>
              </p:ext>
            </p:extLst>
          </p:nvPr>
        </p:nvGraphicFramePr>
        <p:xfrm>
          <a:off x="2724150" y="4664344"/>
          <a:ext cx="6191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" name="Equation" r:id="rId13" imgW="317160" imgH="203040" progId="Equation.DSMT4">
                  <p:embed/>
                </p:oleObj>
              </mc:Choice>
              <mc:Fallback>
                <p:oleObj name="Equation" r:id="rId13" imgW="317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24150" y="4664344"/>
                        <a:ext cx="61912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557462"/>
              </p:ext>
            </p:extLst>
          </p:nvPr>
        </p:nvGraphicFramePr>
        <p:xfrm>
          <a:off x="10038749" y="4634902"/>
          <a:ext cx="387522" cy="426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" name="Equation" r:id="rId15" imgW="126720" imgH="139680" progId="Equation.DSMT4">
                  <p:embed/>
                </p:oleObj>
              </mc:Choice>
              <mc:Fallback>
                <p:oleObj name="Equation" r:id="rId15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038749" y="4634902"/>
                        <a:ext cx="387522" cy="426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814533"/>
              </p:ext>
            </p:extLst>
          </p:nvPr>
        </p:nvGraphicFramePr>
        <p:xfrm>
          <a:off x="4732456" y="5061176"/>
          <a:ext cx="1790750" cy="507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" name="Equation" r:id="rId17" imgW="1054080" imgH="266400" progId="Equation.DSMT4">
                  <p:embed/>
                </p:oleObj>
              </mc:Choice>
              <mc:Fallback>
                <p:oleObj name="Equation" r:id="rId17" imgW="10540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32456" y="5061176"/>
                        <a:ext cx="1790750" cy="507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302185"/>
              </p:ext>
            </p:extLst>
          </p:nvPr>
        </p:nvGraphicFramePr>
        <p:xfrm>
          <a:off x="9925050" y="5400675"/>
          <a:ext cx="16351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" name="Equation" r:id="rId19" imgW="901440" imgH="266400" progId="Equation.DSMT4">
                  <p:embed/>
                </p:oleObj>
              </mc:Choice>
              <mc:Fallback>
                <p:oleObj name="Equation" r:id="rId19" imgW="9014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925050" y="5400675"/>
                        <a:ext cx="1635125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0" y="-9102"/>
            <a:ext cx="12192000" cy="230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3"/>
          <p:cNvSpPr/>
          <p:nvPr/>
        </p:nvSpPr>
        <p:spPr>
          <a:xfrm>
            <a:off x="0" y="6320289"/>
            <a:ext cx="1210491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35"/>
          <p:cNvSpPr/>
          <p:nvPr/>
        </p:nvSpPr>
        <p:spPr>
          <a:xfrm>
            <a:off x="1210491" y="632028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36"/>
          <p:cNvSpPr/>
          <p:nvPr/>
        </p:nvSpPr>
        <p:spPr>
          <a:xfrm>
            <a:off x="3248296" y="6320289"/>
            <a:ext cx="2142310" cy="5399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37"/>
          <p:cNvSpPr/>
          <p:nvPr/>
        </p:nvSpPr>
        <p:spPr>
          <a:xfrm>
            <a:off x="5390606" y="6320289"/>
            <a:ext cx="3264303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Performance of algorithms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38"/>
          <p:cNvSpPr/>
          <p:nvPr/>
        </p:nvSpPr>
        <p:spPr>
          <a:xfrm>
            <a:off x="8654909" y="631806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Managerial aspects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39"/>
          <p:cNvSpPr/>
          <p:nvPr/>
        </p:nvSpPr>
        <p:spPr>
          <a:xfrm>
            <a:off x="10692714" y="6320289"/>
            <a:ext cx="1499286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Conclusion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圓角矩形圖說文字 21"/>
          <p:cNvSpPr/>
          <p:nvPr/>
        </p:nvSpPr>
        <p:spPr>
          <a:xfrm>
            <a:off x="6719719" y="5271725"/>
            <a:ext cx="5238750" cy="974681"/>
          </a:xfrm>
          <a:prstGeom prst="wedgeRoundRectCallout">
            <a:avLst>
              <a:gd name="adj1" fmla="val -53014"/>
              <a:gd name="adj2" fmla="val -46950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03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9000" y="1792674"/>
            <a:ext cx="10515600" cy="4351338"/>
          </a:xfrm>
        </p:spPr>
        <p:txBody>
          <a:bodyPr/>
          <a:lstStyle/>
          <a:p>
            <a:r>
              <a:rPr lang="en-US" altLang="zh-TW" dirty="0"/>
              <a:t>Given these definitions the supply and demand nodes as well as the </a:t>
            </a:r>
            <a:r>
              <a:rPr lang="en-US" altLang="zh-TW" dirty="0" smtClean="0"/>
              <a:t>transportation </a:t>
            </a:r>
            <a:r>
              <a:rPr lang="en-US" altLang="zh-TW" dirty="0"/>
              <a:t>costs among them, which define the </a:t>
            </a:r>
            <a:r>
              <a:rPr lang="en-US" altLang="zh-TW" dirty="0">
                <a:solidFill>
                  <a:srgbClr val="FF0000"/>
                </a:solidFill>
              </a:rPr>
              <a:t>Hitchcock </a:t>
            </a:r>
            <a:r>
              <a:rPr lang="en-US" altLang="zh-TW" dirty="0" smtClean="0">
                <a:solidFill>
                  <a:srgbClr val="FF0000"/>
                </a:solidFill>
              </a:rPr>
              <a:t>transportation </a:t>
            </a:r>
            <a:r>
              <a:rPr lang="en-US" altLang="zh-TW" dirty="0">
                <a:solidFill>
                  <a:srgbClr val="FF0000"/>
                </a:solidFill>
              </a:rPr>
              <a:t>problem</a:t>
            </a:r>
            <a:r>
              <a:rPr lang="en-US" altLang="zh-TW" dirty="0"/>
              <a:t>, are constructed as follows: 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 supply node with </a:t>
            </a:r>
            <a:r>
              <a:rPr lang="en-US" altLang="zh-TW" u="sng" dirty="0"/>
              <a:t>supply </a:t>
            </a:r>
            <a:r>
              <a:rPr lang="en-US" altLang="zh-TW" u="sng" dirty="0" smtClean="0"/>
              <a:t>quantity   </a:t>
            </a:r>
            <a:r>
              <a:rPr lang="en-US" altLang="zh-TW" dirty="0" smtClean="0"/>
              <a:t>                             ,</a:t>
            </a:r>
            <a:r>
              <a:rPr lang="en-US" altLang="zh-TW" dirty="0" smtClean="0"/>
              <a:t>is added for each depot                .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 supply </a:t>
            </a:r>
            <a:r>
              <a:rPr lang="en-US" altLang="zh-TW" dirty="0"/>
              <a:t>node with </a:t>
            </a:r>
            <a:r>
              <a:rPr lang="en-US" altLang="zh-TW" u="sng" dirty="0"/>
              <a:t>supply </a:t>
            </a:r>
            <a:r>
              <a:rPr lang="en-US" altLang="zh-TW" u="sng" dirty="0" smtClean="0"/>
              <a:t>quantity    </a:t>
            </a:r>
            <a:r>
              <a:rPr lang="en-US" altLang="zh-TW" dirty="0" smtClean="0"/>
              <a:t>                                                 </a:t>
            </a:r>
            <a:r>
              <a:rPr lang="en-US" altLang="zh-TW" dirty="0" smtClean="0"/>
              <a:t>,is added for each </a:t>
            </a:r>
            <a:r>
              <a:rPr lang="en-US" altLang="zh-TW" dirty="0" smtClean="0"/>
              <a:t>sub-tour               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Each </a:t>
            </a:r>
            <a:r>
              <a:rPr lang="en-US" altLang="zh-TW" dirty="0" smtClean="0"/>
              <a:t>customer         constitutes </a:t>
            </a:r>
            <a:r>
              <a:rPr lang="en-US" altLang="zh-TW" dirty="0"/>
              <a:t>a demand </a:t>
            </a:r>
            <a:r>
              <a:rPr lang="en-US" altLang="zh-TW" dirty="0" smtClean="0"/>
              <a:t>node       </a:t>
            </a:r>
            <a:r>
              <a:rPr lang="en-US" altLang="zh-TW" dirty="0"/>
              <a:t>with demand </a:t>
            </a:r>
            <a:r>
              <a:rPr lang="en-US" altLang="zh-TW" dirty="0" smtClean="0"/>
              <a:t>quantity         . 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564940"/>
              </p:ext>
            </p:extLst>
          </p:nvPr>
        </p:nvGraphicFramePr>
        <p:xfrm>
          <a:off x="6639353" y="3119866"/>
          <a:ext cx="2413387" cy="455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Equation" r:id="rId3" imgW="1346040" imgH="253800" progId="Equation.DSMT4">
                  <p:embed/>
                </p:oleObj>
              </mc:Choice>
              <mc:Fallback>
                <p:oleObj name="Equation" r:id="rId3" imgW="1346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39353" y="3119866"/>
                        <a:ext cx="2413387" cy="455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002945"/>
              </p:ext>
            </p:extLst>
          </p:nvPr>
        </p:nvGraphicFramePr>
        <p:xfrm>
          <a:off x="3210622" y="3509318"/>
          <a:ext cx="1127671" cy="46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Equation" r:id="rId5" imgW="558720" imgH="228600" progId="Equation.DSMT4">
                  <p:embed/>
                </p:oleObj>
              </mc:Choice>
              <mc:Fallback>
                <p:oleObj name="Equation" r:id="rId5" imgW="558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0622" y="3509318"/>
                        <a:ext cx="1127671" cy="461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499729"/>
              </p:ext>
            </p:extLst>
          </p:nvPr>
        </p:nvGraphicFramePr>
        <p:xfrm>
          <a:off x="6639353" y="3968343"/>
          <a:ext cx="4098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Equation" r:id="rId7" imgW="2286000" imgH="253800" progId="Equation.DSMT4">
                  <p:embed/>
                </p:oleObj>
              </mc:Choice>
              <mc:Fallback>
                <p:oleObj name="Equation" r:id="rId7" imgW="2286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39353" y="3968343"/>
                        <a:ext cx="409892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516541"/>
              </p:ext>
            </p:extLst>
          </p:nvPr>
        </p:nvGraphicFramePr>
        <p:xfrm>
          <a:off x="4984750" y="4422368"/>
          <a:ext cx="12287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Equation" r:id="rId9" imgW="609480" imgH="228600" progId="Equation.DSMT4">
                  <p:embed/>
                </p:oleObj>
              </mc:Choice>
              <mc:Fallback>
                <p:oleObj name="Equation" r:id="rId9" imgW="60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84750" y="4422368"/>
                        <a:ext cx="1228725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662053"/>
              </p:ext>
            </p:extLst>
          </p:nvPr>
        </p:nvGraphicFramePr>
        <p:xfrm>
          <a:off x="3548192" y="4980084"/>
          <a:ext cx="691247" cy="368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Equation" r:id="rId11" imgW="380880" imgH="203040" progId="Equation.DSMT4">
                  <p:embed/>
                </p:oleObj>
              </mc:Choice>
              <mc:Fallback>
                <p:oleObj name="Equation" r:id="rId11" imgW="380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48192" y="4980084"/>
                        <a:ext cx="691247" cy="368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504381"/>
              </p:ext>
            </p:extLst>
          </p:nvPr>
        </p:nvGraphicFramePr>
        <p:xfrm>
          <a:off x="8302495" y="4919746"/>
          <a:ext cx="338686" cy="429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Equation" r:id="rId13" imgW="190440" imgH="241200" progId="Equation.DSMT4">
                  <p:embed/>
                </p:oleObj>
              </mc:Choice>
              <mc:Fallback>
                <p:oleObj name="Equation" r:id="rId13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02495" y="4919746"/>
                        <a:ext cx="338686" cy="429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075473"/>
              </p:ext>
            </p:extLst>
          </p:nvPr>
        </p:nvGraphicFramePr>
        <p:xfrm>
          <a:off x="2720631" y="5348749"/>
          <a:ext cx="6540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Equation" r:id="rId15" imgW="368280" imgH="241200" progId="Equation.DSMT4">
                  <p:embed/>
                </p:oleObj>
              </mc:Choice>
              <mc:Fallback>
                <p:oleObj name="Equation" r:id="rId15" imgW="368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20631" y="5348749"/>
                        <a:ext cx="654050" cy="43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0" y="-9102"/>
            <a:ext cx="12192000" cy="230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3"/>
          <p:cNvSpPr/>
          <p:nvPr/>
        </p:nvSpPr>
        <p:spPr>
          <a:xfrm>
            <a:off x="0" y="6320289"/>
            <a:ext cx="1210491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35"/>
          <p:cNvSpPr/>
          <p:nvPr/>
        </p:nvSpPr>
        <p:spPr>
          <a:xfrm>
            <a:off x="1210491" y="632028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36"/>
          <p:cNvSpPr/>
          <p:nvPr/>
        </p:nvSpPr>
        <p:spPr>
          <a:xfrm>
            <a:off x="3248296" y="6320289"/>
            <a:ext cx="2142310" cy="5399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37"/>
          <p:cNvSpPr/>
          <p:nvPr/>
        </p:nvSpPr>
        <p:spPr>
          <a:xfrm>
            <a:off x="5390606" y="6320289"/>
            <a:ext cx="3264303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Performance of algorithms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38"/>
          <p:cNvSpPr/>
          <p:nvPr/>
        </p:nvSpPr>
        <p:spPr>
          <a:xfrm>
            <a:off x="8654909" y="631806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Managerial aspects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39"/>
          <p:cNvSpPr/>
          <p:nvPr/>
        </p:nvSpPr>
        <p:spPr>
          <a:xfrm>
            <a:off x="10692714" y="6320289"/>
            <a:ext cx="1499286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Conclusion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0049" y="668773"/>
            <a:ext cx="11229975" cy="532245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TW" dirty="0" smtClean="0"/>
              <a:t>A </a:t>
            </a:r>
            <a:r>
              <a:rPr lang="en-US" altLang="zh-TW" dirty="0"/>
              <a:t>single dummy demand </a:t>
            </a:r>
            <a:r>
              <a:rPr lang="en-US" altLang="zh-TW" dirty="0" smtClean="0"/>
              <a:t>node      with </a:t>
            </a:r>
            <a:r>
              <a:rPr lang="en-US" altLang="zh-TW" dirty="0"/>
              <a:t>demand </a:t>
            </a:r>
            <a:r>
              <a:rPr lang="en-US" altLang="zh-TW" dirty="0" smtClean="0"/>
              <a:t>quantity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 smtClean="0"/>
              <a:t>Transportation costs        between supply </a:t>
            </a:r>
            <a:r>
              <a:rPr lang="en-US" altLang="zh-TW" dirty="0"/>
              <a:t>and demand nodes. 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        </a:t>
            </a:r>
            <a:r>
              <a:rPr lang="en-US" altLang="zh-TW" dirty="0"/>
              <a:t>referring to a </a:t>
            </a:r>
            <a:r>
              <a:rPr lang="en-US" altLang="zh-TW" dirty="0" smtClean="0"/>
              <a:t>depot                 at </a:t>
            </a:r>
            <a:r>
              <a:rPr lang="en-US" altLang="zh-TW" dirty="0"/>
              <a:t>stop </a:t>
            </a:r>
            <a:r>
              <a:rPr lang="en-US" altLang="zh-TW" dirty="0" smtClean="0"/>
              <a:t>       </a:t>
            </a:r>
            <a:r>
              <a:rPr lang="en-US" altLang="zh-TW" dirty="0" smtClean="0"/>
              <a:t>and </a:t>
            </a:r>
            <a:r>
              <a:rPr lang="en-US" altLang="zh-TW" dirty="0"/>
              <a:t>a </a:t>
            </a:r>
            <a:r>
              <a:rPr lang="en-US" altLang="zh-TW" dirty="0" smtClean="0"/>
              <a:t>customer           </a:t>
            </a:r>
            <a:r>
              <a:rPr lang="en-US" altLang="zh-TW" dirty="0"/>
              <a:t>are set to zero if the supply is in time and </a:t>
            </a:r>
            <a:r>
              <a:rPr lang="en-US" altLang="zh-TW" dirty="0" smtClean="0"/>
              <a:t>      otherwise,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 startAt="6"/>
            </a:pPr>
            <a:r>
              <a:rPr lang="en-US" altLang="zh-TW" dirty="0" smtClean="0"/>
              <a:t>Cost            </a:t>
            </a:r>
            <a:r>
              <a:rPr lang="en-US" altLang="zh-TW" dirty="0" smtClean="0"/>
              <a:t>between nodes referring to a sub-tour                  and a customer           are set to zero if there is at least one drop-off point         </a:t>
            </a:r>
            <a:br>
              <a:rPr lang="en-US" altLang="zh-TW" dirty="0" smtClean="0"/>
            </a:br>
            <a:r>
              <a:rPr lang="en-US" altLang="zh-TW" dirty="0" smtClean="0"/>
              <a:t>within     ,so that </a:t>
            </a:r>
            <a:r>
              <a:rPr lang="en-US" altLang="zh-TW" dirty="0" smtClean="0"/>
              <a:t>the supply </a:t>
            </a:r>
            <a:r>
              <a:rPr lang="en-US" altLang="zh-TW" dirty="0"/>
              <a:t>is in time and </a:t>
            </a:r>
            <a:r>
              <a:rPr lang="en-US" altLang="zh-TW" dirty="0" smtClean="0"/>
              <a:t>      </a:t>
            </a:r>
            <a:r>
              <a:rPr lang="en-US" altLang="zh-TW" dirty="0" smtClean="0"/>
              <a:t>otherwise,</a:t>
            </a:r>
          </a:p>
          <a:p>
            <a:pPr marL="514350" indent="-514350">
              <a:buFont typeface="+mj-lt"/>
              <a:buAutoNum type="arabicPeriod" startAt="6"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629571"/>
              </p:ext>
            </p:extLst>
          </p:nvPr>
        </p:nvGraphicFramePr>
        <p:xfrm>
          <a:off x="5099522" y="601053"/>
          <a:ext cx="316255" cy="402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8" name="Equation" r:id="rId3" imgW="139680" imgH="177480" progId="Equation.DSMT4">
                  <p:embed/>
                </p:oleObj>
              </mc:Choice>
              <mc:Fallback>
                <p:oleObj name="Equation" r:id="rId3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99522" y="601053"/>
                        <a:ext cx="316255" cy="402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031905"/>
              </p:ext>
            </p:extLst>
          </p:nvPr>
        </p:nvGraphicFramePr>
        <p:xfrm>
          <a:off x="8625415" y="489292"/>
          <a:ext cx="24352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9" name="Equation" r:id="rId5" imgW="1371600" imgH="304560" progId="Equation.DSMT4">
                  <p:embed/>
                </p:oleObj>
              </mc:Choice>
              <mc:Fallback>
                <p:oleObj name="Equation" r:id="rId5" imgW="13716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25415" y="489292"/>
                        <a:ext cx="24352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205433"/>
              </p:ext>
            </p:extLst>
          </p:nvPr>
        </p:nvGraphicFramePr>
        <p:xfrm>
          <a:off x="3790949" y="917296"/>
          <a:ext cx="542925" cy="603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0" name="Equation" r:id="rId7" imgW="215640" imgH="241200" progId="Equation.DSMT4">
                  <p:embed/>
                </p:oleObj>
              </mc:Choice>
              <mc:Fallback>
                <p:oleObj name="Equation" r:id="rId7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90949" y="917296"/>
                        <a:ext cx="542925" cy="603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957325"/>
              </p:ext>
            </p:extLst>
          </p:nvPr>
        </p:nvGraphicFramePr>
        <p:xfrm>
          <a:off x="1019991" y="1285875"/>
          <a:ext cx="552226" cy="618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1" name="Equation" r:id="rId9" imgW="215640" imgH="241200" progId="Equation.DSMT4">
                  <p:embed/>
                </p:oleObj>
              </mc:Choice>
              <mc:Fallback>
                <p:oleObj name="Equation" r:id="rId9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9991" y="1285875"/>
                        <a:ext cx="552226" cy="618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277284"/>
              </p:ext>
            </p:extLst>
          </p:nvPr>
        </p:nvGraphicFramePr>
        <p:xfrm>
          <a:off x="4352676" y="1418742"/>
          <a:ext cx="1037930" cy="424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2" name="Equation" r:id="rId11" imgW="558720" imgH="228600" progId="Equation.DSMT4">
                  <p:embed/>
                </p:oleObj>
              </mc:Choice>
              <mc:Fallback>
                <p:oleObj name="Equation" r:id="rId11" imgW="558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52676" y="1418742"/>
                        <a:ext cx="1037930" cy="4246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575144"/>
              </p:ext>
            </p:extLst>
          </p:nvPr>
        </p:nvGraphicFramePr>
        <p:xfrm>
          <a:off x="6491418" y="1352767"/>
          <a:ext cx="47148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3" name="Equation" r:id="rId13" imgW="253800" imgH="241200" progId="Equation.DSMT4">
                  <p:embed/>
                </p:oleObj>
              </mc:Choice>
              <mc:Fallback>
                <p:oleObj name="Equation" r:id="rId13" imgW="25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91418" y="1352767"/>
                        <a:ext cx="471487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043493"/>
              </p:ext>
            </p:extLst>
          </p:nvPr>
        </p:nvGraphicFramePr>
        <p:xfrm>
          <a:off x="9120449" y="1396789"/>
          <a:ext cx="759827" cy="405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4" name="Equation" r:id="rId15" imgW="380880" imgH="203040" progId="Equation.DSMT4">
                  <p:embed/>
                </p:oleObj>
              </mc:Choice>
              <mc:Fallback>
                <p:oleObj name="Equation" r:id="rId15" imgW="380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20449" y="1396789"/>
                        <a:ext cx="759827" cy="405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904639"/>
              </p:ext>
            </p:extLst>
          </p:nvPr>
        </p:nvGraphicFramePr>
        <p:xfrm>
          <a:off x="5210425" y="1683263"/>
          <a:ext cx="36036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5" name="Equation" r:id="rId17" imgW="190440" imgH="241200" progId="Equation.DSMT4">
                  <p:embed/>
                </p:oleObj>
              </mc:Choice>
              <mc:Fallback>
                <p:oleObj name="Equation" r:id="rId17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210425" y="1683263"/>
                        <a:ext cx="360362" cy="45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327160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6" name="Equation" r:id="rId19" imgW="914400" imgH="198720" progId="Equation.DSMT4">
                  <p:embed/>
                </p:oleObj>
              </mc:Choice>
              <mc:Fallback>
                <p:oleObj name="Equation" r:id="rId1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277650"/>
              </p:ext>
            </p:extLst>
          </p:nvPr>
        </p:nvGraphicFramePr>
        <p:xfrm>
          <a:off x="1792387" y="3734447"/>
          <a:ext cx="598387" cy="63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7" name="Equation" r:id="rId21" imgW="228600" imgH="241200" progId="Equation.DSMT4">
                  <p:embed/>
                </p:oleObj>
              </mc:Choice>
              <mc:Fallback>
                <p:oleObj name="Equation" r:id="rId21" imgW="228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792387" y="3734447"/>
                        <a:ext cx="598387" cy="63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137149"/>
              </p:ext>
            </p:extLst>
          </p:nvPr>
        </p:nvGraphicFramePr>
        <p:xfrm>
          <a:off x="7789079" y="3960728"/>
          <a:ext cx="1045797" cy="39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8" name="Equation" r:id="rId23" imgW="609480" imgH="228600" progId="Equation.DSMT4">
                  <p:embed/>
                </p:oleObj>
              </mc:Choice>
              <mc:Fallback>
                <p:oleObj name="Equation" r:id="rId23" imgW="60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789079" y="3960728"/>
                        <a:ext cx="1045797" cy="39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739911"/>
              </p:ext>
            </p:extLst>
          </p:nvPr>
        </p:nvGraphicFramePr>
        <p:xfrm>
          <a:off x="11155494" y="3960728"/>
          <a:ext cx="737228" cy="39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9" name="Equation" r:id="rId25" imgW="380880" imgH="203040" progId="Equation.DSMT4">
                  <p:embed/>
                </p:oleObj>
              </mc:Choice>
              <mc:Fallback>
                <p:oleObj name="Equation" r:id="rId25" imgW="380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155494" y="3960728"/>
                        <a:ext cx="737228" cy="39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759089"/>
              </p:ext>
            </p:extLst>
          </p:nvPr>
        </p:nvGraphicFramePr>
        <p:xfrm>
          <a:off x="7937194" y="4289268"/>
          <a:ext cx="1435429" cy="363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0" name="Equation" r:id="rId26" imgW="952200" imgH="241200" progId="Equation.DSMT4">
                  <p:embed/>
                </p:oleObj>
              </mc:Choice>
              <mc:Fallback>
                <p:oleObj name="Equation" r:id="rId26" imgW="952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937194" y="4289268"/>
                        <a:ext cx="1435429" cy="363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408400"/>
              </p:ext>
            </p:extLst>
          </p:nvPr>
        </p:nvGraphicFramePr>
        <p:xfrm>
          <a:off x="1877669" y="4598119"/>
          <a:ext cx="360705" cy="464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1" name="Equation" r:id="rId28" imgW="177480" imgH="228600" progId="Equation.DSMT4">
                  <p:embed/>
                </p:oleObj>
              </mc:Choice>
              <mc:Fallback>
                <p:oleObj name="Equation" r:id="rId28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877669" y="4598119"/>
                        <a:ext cx="360705" cy="464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679625"/>
              </p:ext>
            </p:extLst>
          </p:nvPr>
        </p:nvGraphicFramePr>
        <p:xfrm>
          <a:off x="6637074" y="4524741"/>
          <a:ext cx="424125" cy="53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2" name="Equation" r:id="rId30" imgW="190440" imgH="241200" progId="Equation.DSMT4">
                  <p:embed/>
                </p:oleObj>
              </mc:Choice>
              <mc:Fallback>
                <p:oleObj name="Equation" r:id="rId30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637074" y="4524741"/>
                        <a:ext cx="424125" cy="53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物件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681185"/>
              </p:ext>
            </p:extLst>
          </p:nvPr>
        </p:nvGraphicFramePr>
        <p:xfrm>
          <a:off x="2812875" y="2229815"/>
          <a:ext cx="4737886" cy="1204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3" name="Equation" r:id="rId32" imgW="2298600" imgH="583920" progId="Equation.DSMT4">
                  <p:embed/>
                </p:oleObj>
              </mc:Choice>
              <mc:Fallback>
                <p:oleObj name="Equation" r:id="rId32" imgW="229860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812875" y="2229815"/>
                        <a:ext cx="4737886" cy="1204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物件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470594"/>
              </p:ext>
            </p:extLst>
          </p:nvPr>
        </p:nvGraphicFramePr>
        <p:xfrm>
          <a:off x="2812875" y="5060971"/>
          <a:ext cx="4907051" cy="997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4" name="Equation" r:id="rId34" imgW="2869920" imgH="583920" progId="Equation.DSMT4">
                  <p:embed/>
                </p:oleObj>
              </mc:Choice>
              <mc:Fallback>
                <p:oleObj name="Equation" r:id="rId34" imgW="286992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2812875" y="5060971"/>
                        <a:ext cx="4907051" cy="997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0" y="-9102"/>
            <a:ext cx="12192000" cy="230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Rectangle 3"/>
          <p:cNvSpPr/>
          <p:nvPr/>
        </p:nvSpPr>
        <p:spPr>
          <a:xfrm>
            <a:off x="0" y="6320289"/>
            <a:ext cx="1210491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35"/>
          <p:cNvSpPr/>
          <p:nvPr/>
        </p:nvSpPr>
        <p:spPr>
          <a:xfrm>
            <a:off x="1210491" y="632028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36"/>
          <p:cNvSpPr/>
          <p:nvPr/>
        </p:nvSpPr>
        <p:spPr>
          <a:xfrm>
            <a:off x="3248296" y="6320289"/>
            <a:ext cx="2142310" cy="5399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37"/>
          <p:cNvSpPr/>
          <p:nvPr/>
        </p:nvSpPr>
        <p:spPr>
          <a:xfrm>
            <a:off x="5390606" y="6320289"/>
            <a:ext cx="3264303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Performance of algorithms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38"/>
          <p:cNvSpPr/>
          <p:nvPr/>
        </p:nvSpPr>
        <p:spPr>
          <a:xfrm>
            <a:off x="8654909" y="631806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Managerial aspects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39"/>
          <p:cNvSpPr/>
          <p:nvPr/>
        </p:nvSpPr>
        <p:spPr>
          <a:xfrm>
            <a:off x="10692714" y="6320289"/>
            <a:ext cx="1499286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Conclusion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64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Which drop-off points and robot depots the supply nodes and which customers the demand nodes refer to derive the optimal launching plan </a:t>
            </a:r>
            <a:br>
              <a:rPr lang="en-US" altLang="zh-TW" dirty="0" smtClean="0"/>
            </a:br>
            <a:r>
              <a:rPr lang="en-US" altLang="zh-TW" dirty="0" smtClean="0"/>
              <a:t>                       by </a:t>
            </a:r>
            <a:r>
              <a:rPr lang="en-US" altLang="zh-TW" dirty="0" smtClean="0">
                <a:solidFill>
                  <a:srgbClr val="FF0000"/>
                </a:solidFill>
              </a:rPr>
              <a:t>minimizing</a:t>
            </a:r>
            <a:r>
              <a:rPr lang="en-US" altLang="zh-TW" dirty="0" smtClean="0"/>
              <a:t> the weighted sum of delayed deliveries (for the given truck route). </a:t>
            </a:r>
          </a:p>
        </p:txBody>
      </p:sp>
      <p:sp>
        <p:nvSpPr>
          <p:cNvPr id="4" name="向右箭號 3"/>
          <p:cNvSpPr/>
          <p:nvPr/>
        </p:nvSpPr>
        <p:spPr>
          <a:xfrm>
            <a:off x="2375171" y="2876946"/>
            <a:ext cx="298450" cy="262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-9102"/>
            <a:ext cx="12192000" cy="230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3"/>
          <p:cNvSpPr/>
          <p:nvPr/>
        </p:nvSpPr>
        <p:spPr>
          <a:xfrm>
            <a:off x="0" y="6320289"/>
            <a:ext cx="1210491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5"/>
          <p:cNvSpPr/>
          <p:nvPr/>
        </p:nvSpPr>
        <p:spPr>
          <a:xfrm>
            <a:off x="1210491" y="632028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6"/>
          <p:cNvSpPr/>
          <p:nvPr/>
        </p:nvSpPr>
        <p:spPr>
          <a:xfrm>
            <a:off x="3248296" y="6320289"/>
            <a:ext cx="2142310" cy="5399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7"/>
          <p:cNvSpPr/>
          <p:nvPr/>
        </p:nvSpPr>
        <p:spPr>
          <a:xfrm>
            <a:off x="5390606" y="6320289"/>
            <a:ext cx="3264303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Performance of algorithms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8"/>
          <p:cNvSpPr/>
          <p:nvPr/>
        </p:nvSpPr>
        <p:spPr>
          <a:xfrm>
            <a:off x="8654909" y="631806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Managerial aspects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9"/>
          <p:cNvSpPr/>
          <p:nvPr/>
        </p:nvSpPr>
        <p:spPr>
          <a:xfrm>
            <a:off x="10692714" y="6320289"/>
            <a:ext cx="1499286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Conclusion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66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Truck-based robot delivery (TBRD):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 truck loads the shipments for a set of customers at a central depot where the goods to be shipped are stored.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 fixed part of the truck’s loading capacity is reserved to also load autonomous robots on board.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The truck moves into the city center and, once a drop-off point is reached, one or multiple robots are loaded with shipments and launched to autonomously deliver their goods to customers.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Each robot has a capacity for a single shipment and after delivery, returns to a decentralized robot depot within the city center.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The truck moves onwards to successive drop-off points until all robots are released.</a:t>
            </a:r>
            <a:endParaRPr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20289"/>
            <a:ext cx="1210491" cy="5399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5"/>
          <p:cNvSpPr/>
          <p:nvPr/>
        </p:nvSpPr>
        <p:spPr>
          <a:xfrm>
            <a:off x="1210491" y="632028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6"/>
          <p:cNvSpPr/>
          <p:nvPr/>
        </p:nvSpPr>
        <p:spPr>
          <a:xfrm>
            <a:off x="3248296" y="6320289"/>
            <a:ext cx="2142310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7"/>
          <p:cNvSpPr/>
          <p:nvPr/>
        </p:nvSpPr>
        <p:spPr>
          <a:xfrm>
            <a:off x="5390606" y="6320289"/>
            <a:ext cx="3264303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Performance of algorithms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8"/>
          <p:cNvSpPr/>
          <p:nvPr/>
        </p:nvSpPr>
        <p:spPr>
          <a:xfrm>
            <a:off x="8654909" y="632028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Managerial aspects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9"/>
          <p:cNvSpPr/>
          <p:nvPr/>
        </p:nvSpPr>
        <p:spPr>
          <a:xfrm>
            <a:off x="10692714" y="6320289"/>
            <a:ext cx="1499286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Conclusion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-9102"/>
            <a:ext cx="12192000" cy="23090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48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237067" y="5892800"/>
            <a:ext cx="228600" cy="228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Oval 4"/>
          <p:cNvSpPr/>
          <p:nvPr/>
        </p:nvSpPr>
        <p:spPr>
          <a:xfrm>
            <a:off x="237067" y="5315003"/>
            <a:ext cx="211667" cy="237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237067" y="4781602"/>
            <a:ext cx="211667" cy="237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Isosceles Triangle 6"/>
          <p:cNvSpPr/>
          <p:nvPr/>
        </p:nvSpPr>
        <p:spPr>
          <a:xfrm>
            <a:off x="237067" y="6383867"/>
            <a:ext cx="228600" cy="2286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312200" y="4859690"/>
            <a:ext cx="22013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12200" y="5511624"/>
            <a:ext cx="338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9814" y="6074833"/>
            <a:ext cx="262467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5067" y="5822434"/>
            <a:ext cx="139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start of truck</a:t>
            </a:r>
            <a:endParaRPr lang="zh-TW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5067" y="6313501"/>
            <a:ext cx="152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Drop-off point</a:t>
            </a:r>
            <a:endParaRPr lang="zh-TW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2735" y="4702769"/>
            <a:ext cx="163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Customer (late)</a:t>
            </a:r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5436" y="5248870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Customer (on time)</a:t>
            </a:r>
            <a:endParaRPr lang="zh-TW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50866" y="4780857"/>
            <a:ext cx="13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Robot depot</a:t>
            </a:r>
            <a:endParaRPr lang="zh-TW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62254" y="5350757"/>
            <a:ext cx="124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Truck route</a:t>
            </a:r>
            <a:endParaRPr lang="zh-TW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15268" y="5890167"/>
            <a:ext cx="154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Robot delivery</a:t>
            </a:r>
            <a:endParaRPr lang="zh-TW" altLang="en-US" dirty="0"/>
          </a:p>
        </p:txBody>
      </p:sp>
      <p:sp>
        <p:nvSpPr>
          <p:cNvPr id="75" name="Isosceles Triangle 74"/>
          <p:cNvSpPr/>
          <p:nvPr/>
        </p:nvSpPr>
        <p:spPr>
          <a:xfrm>
            <a:off x="450205" y="2072017"/>
            <a:ext cx="228600" cy="228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Isosceles Triangle 75"/>
          <p:cNvSpPr/>
          <p:nvPr/>
        </p:nvSpPr>
        <p:spPr>
          <a:xfrm>
            <a:off x="1621267" y="2575036"/>
            <a:ext cx="228600" cy="2286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Oval 83"/>
          <p:cNvSpPr/>
          <p:nvPr/>
        </p:nvSpPr>
        <p:spPr>
          <a:xfrm rot="1708883">
            <a:off x="2795823" y="1798828"/>
            <a:ext cx="211667" cy="237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86" name="Oval 85"/>
          <p:cNvSpPr/>
          <p:nvPr/>
        </p:nvSpPr>
        <p:spPr>
          <a:xfrm rot="1708883">
            <a:off x="1662767" y="3559892"/>
            <a:ext cx="211667" cy="237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Rectangle 87"/>
          <p:cNvSpPr/>
          <p:nvPr/>
        </p:nvSpPr>
        <p:spPr>
          <a:xfrm>
            <a:off x="4378298" y="2749338"/>
            <a:ext cx="22013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Straight Arrow Connector 2"/>
          <p:cNvCxnSpPr>
            <a:stCxn id="75" idx="5"/>
            <a:endCxn id="76" idx="1"/>
          </p:cNvCxnSpPr>
          <p:nvPr/>
        </p:nvCxnSpPr>
        <p:spPr>
          <a:xfrm>
            <a:off x="621655" y="2186317"/>
            <a:ext cx="1056762" cy="503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6" idx="5"/>
            <a:endCxn id="88" idx="1"/>
          </p:cNvCxnSpPr>
          <p:nvPr/>
        </p:nvCxnSpPr>
        <p:spPr>
          <a:xfrm>
            <a:off x="1792717" y="2689336"/>
            <a:ext cx="2585581" cy="174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5" idx="5"/>
            <a:endCxn id="84" idx="2"/>
          </p:cNvCxnSpPr>
          <p:nvPr/>
        </p:nvCxnSpPr>
        <p:spPr>
          <a:xfrm flipV="1">
            <a:off x="621655" y="1866892"/>
            <a:ext cx="2186977" cy="3194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6" idx="5"/>
            <a:endCxn id="84" idx="4"/>
          </p:cNvCxnSpPr>
          <p:nvPr/>
        </p:nvCxnSpPr>
        <p:spPr>
          <a:xfrm flipV="1">
            <a:off x="1792717" y="2021548"/>
            <a:ext cx="1052415" cy="6677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4" idx="6"/>
            <a:endCxn id="88" idx="0"/>
          </p:cNvCxnSpPr>
          <p:nvPr/>
        </p:nvCxnSpPr>
        <p:spPr>
          <a:xfrm>
            <a:off x="2994681" y="1967830"/>
            <a:ext cx="1493684" cy="7815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75" idx="3"/>
            <a:endCxn id="86" idx="2"/>
          </p:cNvCxnSpPr>
          <p:nvPr/>
        </p:nvCxnSpPr>
        <p:spPr>
          <a:xfrm>
            <a:off x="564505" y="2300617"/>
            <a:ext cx="1111071" cy="13273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86" idx="0"/>
            <a:endCxn id="76" idx="3"/>
          </p:cNvCxnSpPr>
          <p:nvPr/>
        </p:nvCxnSpPr>
        <p:spPr>
          <a:xfrm flipH="1" flipV="1">
            <a:off x="1735567" y="2803636"/>
            <a:ext cx="89559" cy="7706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86" idx="6"/>
            <a:endCxn id="88" idx="2"/>
          </p:cNvCxnSpPr>
          <p:nvPr/>
        </p:nvCxnSpPr>
        <p:spPr>
          <a:xfrm flipV="1">
            <a:off x="1861625" y="2977938"/>
            <a:ext cx="2626740" cy="7509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Arrow 56"/>
          <p:cNvSpPr/>
          <p:nvPr/>
        </p:nvSpPr>
        <p:spPr>
          <a:xfrm>
            <a:off x="5009165" y="2328607"/>
            <a:ext cx="1374702" cy="89575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009165" y="2622597"/>
            <a:ext cx="1281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transformation</a:t>
            </a:r>
            <a:endParaRPr lang="zh-TW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765353" y="17401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2</a:t>
            </a:r>
            <a:endParaRPr lang="zh-TW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630582" y="35100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1</a:t>
            </a:r>
            <a:endParaRPr lang="zh-TW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71074" y="169318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dirty="0" smtClean="0"/>
              <a:t>δ</a:t>
            </a:r>
            <a:r>
              <a:rPr lang="en-US" altLang="zh-TW" dirty="0" smtClean="0"/>
              <a:t> = 1</a:t>
            </a:r>
            <a:endParaRPr lang="zh-TW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1523440" y="1625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066430" y="21439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878498" y="2914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734142" y="29303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2131150" y="2044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019259" y="2434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670195" y="2033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783821" y="14489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749521" y="33895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619050" y="3768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16" name="Oval 115"/>
          <p:cNvSpPr/>
          <p:nvPr/>
        </p:nvSpPr>
        <p:spPr>
          <a:xfrm>
            <a:off x="7024830" y="1557336"/>
            <a:ext cx="552837" cy="521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7032045" y="3115040"/>
            <a:ext cx="552837" cy="521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2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9573296" y="507469"/>
            <a:ext cx="552837" cy="521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9573296" y="2252288"/>
            <a:ext cx="552837" cy="521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2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9573296" y="4258888"/>
            <a:ext cx="552837" cy="521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>
            <a:stCxn id="116" idx="6"/>
            <a:endCxn id="118" idx="2"/>
          </p:cNvCxnSpPr>
          <p:nvPr/>
        </p:nvCxnSpPr>
        <p:spPr>
          <a:xfrm flipV="1">
            <a:off x="7577667" y="768454"/>
            <a:ext cx="1995629" cy="1049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16" idx="6"/>
            <a:endCxn id="119" idx="2"/>
          </p:cNvCxnSpPr>
          <p:nvPr/>
        </p:nvCxnSpPr>
        <p:spPr>
          <a:xfrm>
            <a:off x="7577667" y="1818321"/>
            <a:ext cx="1995629" cy="6949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16" idx="6"/>
            <a:endCxn id="120" idx="2"/>
          </p:cNvCxnSpPr>
          <p:nvPr/>
        </p:nvCxnSpPr>
        <p:spPr>
          <a:xfrm>
            <a:off x="7577667" y="1818321"/>
            <a:ext cx="1995629" cy="27015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7" idx="6"/>
            <a:endCxn id="118" idx="2"/>
          </p:cNvCxnSpPr>
          <p:nvPr/>
        </p:nvCxnSpPr>
        <p:spPr>
          <a:xfrm flipV="1">
            <a:off x="7584882" y="768454"/>
            <a:ext cx="1988414" cy="26075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7" idx="6"/>
            <a:endCxn id="119" idx="2"/>
          </p:cNvCxnSpPr>
          <p:nvPr/>
        </p:nvCxnSpPr>
        <p:spPr>
          <a:xfrm flipV="1">
            <a:off x="7584882" y="2513273"/>
            <a:ext cx="1988414" cy="8627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7" idx="6"/>
            <a:endCxn id="120" idx="2"/>
          </p:cNvCxnSpPr>
          <p:nvPr/>
        </p:nvCxnSpPr>
        <p:spPr>
          <a:xfrm>
            <a:off x="7584882" y="3376025"/>
            <a:ext cx="1988414" cy="11438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0402432" y="614564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b</a:t>
            </a:r>
            <a:r>
              <a:rPr lang="en-US" altLang="zh-TW" sz="1400" baseline="-25000" dirty="0" smtClean="0"/>
              <a:t>1 </a:t>
            </a:r>
            <a:r>
              <a:rPr lang="en-US" altLang="zh-TW" sz="1400" dirty="0" smtClean="0"/>
              <a:t>= 1</a:t>
            </a:r>
            <a:endParaRPr lang="zh-TW" alt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0402432" y="2359383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b</a:t>
            </a:r>
            <a:r>
              <a:rPr lang="en-US" altLang="zh-TW" sz="1400" baseline="-25000" dirty="0" smtClean="0"/>
              <a:t>2 </a:t>
            </a:r>
            <a:r>
              <a:rPr lang="en-US" altLang="zh-TW" sz="1400" dirty="0" smtClean="0"/>
              <a:t>= 1</a:t>
            </a:r>
            <a:endParaRPr lang="zh-TW" alt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0371908" y="4365983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b</a:t>
            </a:r>
            <a:r>
              <a:rPr lang="en-US" altLang="zh-TW" sz="1400" baseline="-25000" dirty="0" smtClean="0"/>
              <a:t>0 </a:t>
            </a:r>
            <a:r>
              <a:rPr lang="en-US" altLang="zh-TW" sz="1400" dirty="0" smtClean="0"/>
              <a:t>= 1</a:t>
            </a:r>
            <a:endParaRPr lang="zh-TW" altLang="en-US" sz="1400" dirty="0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7255435" y="5535423"/>
            <a:ext cx="26246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630889" y="5350757"/>
            <a:ext cx="180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edge with costs 1</a:t>
            </a:r>
            <a:endParaRPr lang="zh-TW" altLang="en-US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7255435" y="6074833"/>
            <a:ext cx="262467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630889" y="5890167"/>
            <a:ext cx="180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edge with costs 0</a:t>
            </a:r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0" y="-9102"/>
            <a:ext cx="12192000" cy="230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內容版面配置區 2"/>
          <p:cNvSpPr>
            <a:spLocks noGrp="1"/>
          </p:cNvSpPr>
          <p:nvPr>
            <p:ph idx="1"/>
          </p:nvPr>
        </p:nvSpPr>
        <p:spPr>
          <a:xfrm>
            <a:off x="5591595" y="664929"/>
            <a:ext cx="4480569" cy="5118872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Fixed route</a:t>
            </a:r>
          </a:p>
          <a:p>
            <a:r>
              <a:rPr lang="en-US" altLang="zh-TW" sz="1800" dirty="0" smtClean="0"/>
              <a:t> Truck capacity for</a:t>
            </a:r>
          </a:p>
          <a:p>
            <a:r>
              <a:rPr lang="en-US" altLang="zh-TW" sz="1800" dirty="0" smtClean="0"/>
              <a:t> Initial amount of loaded robots</a:t>
            </a:r>
          </a:p>
          <a:p>
            <a:r>
              <a:rPr lang="en-US" altLang="zh-TW" sz="1800" dirty="0"/>
              <a:t>The two </a:t>
            </a:r>
            <a:r>
              <a:rPr lang="en-US" altLang="zh-TW" sz="1800" dirty="0" smtClean="0"/>
              <a:t>customers                  </a:t>
            </a:r>
            <a:r>
              <a:rPr lang="en-US" altLang="zh-TW" sz="1800" dirty="0"/>
              <a:t>have </a:t>
            </a:r>
            <a:r>
              <a:rPr lang="en-US" altLang="zh-TW" sz="1800" dirty="0" smtClean="0"/>
              <a:t>weights                    </a:t>
            </a:r>
            <a:r>
              <a:rPr lang="en-US" altLang="zh-TW" sz="1800" dirty="0"/>
              <a:t>and </a:t>
            </a:r>
            <a:r>
              <a:rPr lang="en-US" altLang="zh-TW" sz="1800" dirty="0" smtClean="0"/>
              <a:t>deadlines</a:t>
            </a:r>
            <a:br>
              <a:rPr lang="en-US" altLang="zh-TW" sz="1800" dirty="0" smtClean="0"/>
            </a:br>
            <a:r>
              <a:rPr lang="en-US" altLang="zh-TW" sz="1800" dirty="0" smtClean="0"/>
              <a:t>and</a:t>
            </a:r>
          </a:p>
          <a:p>
            <a:r>
              <a:rPr lang="en-US" altLang="zh-TW" sz="1800" dirty="0"/>
              <a:t>The truck </a:t>
            </a:r>
            <a:r>
              <a:rPr lang="en-US" altLang="zh-TW" sz="1800" dirty="0" smtClean="0"/>
              <a:t>route                          </a:t>
            </a:r>
            <a:r>
              <a:rPr lang="en-US" altLang="zh-TW" sz="1800" dirty="0"/>
              <a:t>contains </a:t>
            </a:r>
            <a:r>
              <a:rPr lang="en-US" altLang="zh-TW" sz="1800" dirty="0" smtClean="0"/>
              <a:t>a depot  </a:t>
            </a:r>
            <a:r>
              <a:rPr lang="en-US" altLang="zh-TW" sz="1800" dirty="0" smtClean="0"/>
              <a:t> </a:t>
            </a:r>
            <a:r>
              <a:rPr lang="en-US" altLang="zh-TW" sz="1800" dirty="0" smtClean="0"/>
              <a:t>   </a:t>
            </a:r>
            <a:r>
              <a:rPr lang="en-US" altLang="zh-TW" sz="1800" dirty="0"/>
              <a:t>at stop </a:t>
            </a:r>
            <a:r>
              <a:rPr lang="en-US" altLang="zh-TW" sz="1800" dirty="0" smtClean="0"/>
              <a:t>    with supply                  </a:t>
            </a:r>
            <a:r>
              <a:rPr lang="en-US" altLang="zh-TW" sz="1800" dirty="0"/>
              <a:t>and two </a:t>
            </a:r>
            <a:r>
              <a:rPr lang="en-US" altLang="zh-TW" sz="1800" dirty="0" smtClean="0"/>
              <a:t>drop-off points           and      </a:t>
            </a:r>
            <a:r>
              <a:rPr lang="en-US" altLang="zh-TW" sz="1800" dirty="0"/>
              <a:t>which form the sub- </a:t>
            </a:r>
            <a:r>
              <a:rPr lang="en-US" altLang="zh-TW" sz="1800" dirty="0" smtClean="0"/>
              <a:t>tour                      </a:t>
            </a:r>
            <a:r>
              <a:rPr lang="en-US" altLang="zh-TW" sz="1800" dirty="0" smtClean="0"/>
              <a:t>with supply</a:t>
            </a:r>
          </a:p>
          <a:p>
            <a:r>
              <a:rPr lang="en-US" altLang="zh-TW" sz="1800" dirty="0"/>
              <a:t>The demand nodes (</a:t>
            </a:r>
            <a:r>
              <a:rPr lang="en-US" altLang="zh-TW" sz="1800" dirty="0" smtClean="0"/>
              <a:t>customers</a:t>
            </a:r>
            <a:r>
              <a:rPr lang="en-US" altLang="zh-TW" sz="1800" dirty="0"/>
              <a:t>) have demands </a:t>
            </a:r>
            <a:r>
              <a:rPr lang="en-US" altLang="zh-TW" sz="1800" dirty="0" smtClean="0"/>
              <a:t>                   </a:t>
            </a:r>
            <a:r>
              <a:rPr lang="en-US" altLang="zh-TW" sz="1800" dirty="0"/>
              <a:t>and dummy </a:t>
            </a:r>
            <a:r>
              <a:rPr lang="en-US" altLang="zh-TW" sz="1800" dirty="0" smtClean="0"/>
              <a:t>node     </a:t>
            </a:r>
            <a:r>
              <a:rPr lang="en-US" altLang="zh-TW" sz="1800" dirty="0"/>
              <a:t>has a </a:t>
            </a:r>
            <a:r>
              <a:rPr lang="en-US" altLang="zh-TW" sz="1800" dirty="0" smtClean="0"/>
              <a:t>demand </a:t>
            </a:r>
            <a:r>
              <a:rPr lang="en-US" altLang="zh-TW" sz="1800" dirty="0"/>
              <a:t>of </a:t>
            </a:r>
            <a:r>
              <a:rPr lang="en-US" altLang="zh-TW" sz="1800" dirty="0" smtClean="0"/>
              <a:t>   </a:t>
            </a:r>
            <a:endParaRPr lang="zh-TW" altLang="en-US" sz="1800" dirty="0"/>
          </a:p>
        </p:txBody>
      </p:sp>
      <p:graphicFrame>
        <p:nvGraphicFramePr>
          <p:cNvPr id="144" name="物件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516431"/>
              </p:ext>
            </p:extLst>
          </p:nvPr>
        </p:nvGraphicFramePr>
        <p:xfrm>
          <a:off x="6941996" y="664929"/>
          <a:ext cx="331122" cy="364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2"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1996" y="664929"/>
                        <a:ext cx="331122" cy="364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物件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909023"/>
              </p:ext>
            </p:extLst>
          </p:nvPr>
        </p:nvGraphicFramePr>
        <p:xfrm>
          <a:off x="7671366" y="1029163"/>
          <a:ext cx="640538" cy="344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3" name="Equation" r:id="rId5" imgW="330120" imgH="177480" progId="Equation.DSMT4">
                  <p:embed/>
                </p:oleObj>
              </mc:Choice>
              <mc:Fallback>
                <p:oleObj name="Equation" r:id="rId5" imgW="330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71366" y="1029163"/>
                        <a:ext cx="640538" cy="344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物件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529827"/>
              </p:ext>
            </p:extLst>
          </p:nvPr>
        </p:nvGraphicFramePr>
        <p:xfrm>
          <a:off x="8962519" y="1433198"/>
          <a:ext cx="688957" cy="357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" name="Equation" r:id="rId7" imgW="342720" imgH="177480" progId="Equation.DSMT4">
                  <p:embed/>
                </p:oleObj>
              </mc:Choice>
              <mc:Fallback>
                <p:oleObj name="Equation" r:id="rId7" imgW="342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62519" y="1433198"/>
                        <a:ext cx="688957" cy="357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物件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541221"/>
              </p:ext>
            </p:extLst>
          </p:nvPr>
        </p:nvGraphicFramePr>
        <p:xfrm>
          <a:off x="7787669" y="1858345"/>
          <a:ext cx="783404" cy="267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" name="Equation" r:id="rId9" imgW="596880" imgH="203040" progId="Equation.DSMT4">
                  <p:embed/>
                </p:oleObj>
              </mc:Choice>
              <mc:Fallback>
                <p:oleObj name="Equation" r:id="rId9" imgW="596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87669" y="1858345"/>
                        <a:ext cx="783404" cy="267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物件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216691"/>
              </p:ext>
            </p:extLst>
          </p:nvPr>
        </p:nvGraphicFramePr>
        <p:xfrm>
          <a:off x="9927315" y="1790833"/>
          <a:ext cx="1165203" cy="382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" name="Equation" r:id="rId11" imgW="698400" imgH="228600" progId="Equation.DSMT4">
                  <p:embed/>
                </p:oleObj>
              </mc:Choice>
              <mc:Fallback>
                <p:oleObj name="Equation" r:id="rId11" imgW="69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27315" y="1790833"/>
                        <a:ext cx="1165203" cy="382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物件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645194"/>
              </p:ext>
            </p:extLst>
          </p:nvPr>
        </p:nvGraphicFramePr>
        <p:xfrm>
          <a:off x="7255386" y="2059741"/>
          <a:ext cx="648514" cy="377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" name="Equation" r:id="rId13" imgW="393480" imgH="228600" progId="Equation.DSMT4">
                  <p:embed/>
                </p:oleObj>
              </mc:Choice>
              <mc:Fallback>
                <p:oleObj name="Equation" r:id="rId13" imgW="393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55386" y="2059741"/>
                        <a:ext cx="648514" cy="377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物件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426700"/>
              </p:ext>
            </p:extLst>
          </p:nvPr>
        </p:nvGraphicFramePr>
        <p:xfrm>
          <a:off x="6338096" y="2223800"/>
          <a:ext cx="781109" cy="42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" name="Equation" r:id="rId15" imgW="419040" imgH="228600" progId="Equation.DSMT4">
                  <p:embed/>
                </p:oleObj>
              </mc:Choice>
              <mc:Fallback>
                <p:oleObj name="Equation" r:id="rId15" imgW="419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38096" y="2223800"/>
                        <a:ext cx="781109" cy="426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物件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175118"/>
              </p:ext>
            </p:extLst>
          </p:nvPr>
        </p:nvGraphicFramePr>
        <p:xfrm>
          <a:off x="7364116" y="2658821"/>
          <a:ext cx="1255037" cy="328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" name="Equation" r:id="rId17" imgW="876240" imgH="228600" progId="Equation.DSMT4">
                  <p:embed/>
                </p:oleObj>
              </mc:Choice>
              <mc:Fallback>
                <p:oleObj name="Equation" r:id="rId17" imgW="876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364116" y="2658821"/>
                        <a:ext cx="1255037" cy="328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物件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653041"/>
              </p:ext>
            </p:extLst>
          </p:nvPr>
        </p:nvGraphicFramePr>
        <p:xfrm>
          <a:off x="6522685" y="2902568"/>
          <a:ext cx="184922" cy="331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" name="Equation" r:id="rId19" imgW="126720" imgH="228600" progId="Equation.DSMT4">
                  <p:embed/>
                </p:oleObj>
              </mc:Choice>
              <mc:Fallback>
                <p:oleObj name="Equation" r:id="rId19" imgW="126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22685" y="2902568"/>
                        <a:ext cx="184922" cy="331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物件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730674"/>
              </p:ext>
            </p:extLst>
          </p:nvPr>
        </p:nvGraphicFramePr>
        <p:xfrm>
          <a:off x="7418048" y="2892320"/>
          <a:ext cx="220649" cy="332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" name="Equation" r:id="rId21" imgW="152280" imgH="228600" progId="Equation.DSMT4">
                  <p:embed/>
                </p:oleObj>
              </mc:Choice>
              <mc:Fallback>
                <p:oleObj name="Equation" r:id="rId21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418048" y="2892320"/>
                        <a:ext cx="220649" cy="332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" name="物件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36753"/>
              </p:ext>
            </p:extLst>
          </p:nvPr>
        </p:nvGraphicFramePr>
        <p:xfrm>
          <a:off x="8817892" y="2929831"/>
          <a:ext cx="945210" cy="294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" name="Equation" r:id="rId23" imgW="711000" imgH="253800" progId="Equation.DSMT4">
                  <p:embed/>
                </p:oleObj>
              </mc:Choice>
              <mc:Fallback>
                <p:oleObj name="Equation" r:id="rId23" imgW="711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817892" y="2929831"/>
                        <a:ext cx="945210" cy="294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" name="物件 1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976154"/>
              </p:ext>
            </p:extLst>
          </p:nvPr>
        </p:nvGraphicFramePr>
        <p:xfrm>
          <a:off x="8172654" y="3166403"/>
          <a:ext cx="523702" cy="31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3" name="Equation" r:id="rId25" imgW="380880" imgH="228600" progId="Equation.DSMT4">
                  <p:embed/>
                </p:oleObj>
              </mc:Choice>
              <mc:Fallback>
                <p:oleObj name="Equation" r:id="rId25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172654" y="3166403"/>
                        <a:ext cx="523702" cy="313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" name="物件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446942"/>
              </p:ext>
            </p:extLst>
          </p:nvPr>
        </p:nvGraphicFramePr>
        <p:xfrm>
          <a:off x="9094257" y="3154795"/>
          <a:ext cx="224552" cy="336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4" name="Equation" r:id="rId27" imgW="152280" imgH="228600" progId="Equation.DSMT4">
                  <p:embed/>
                </p:oleObj>
              </mc:Choice>
              <mc:Fallback>
                <p:oleObj name="Equation" r:id="rId27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094257" y="3154795"/>
                        <a:ext cx="224552" cy="336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" name="物件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651365"/>
              </p:ext>
            </p:extLst>
          </p:nvPr>
        </p:nvGraphicFramePr>
        <p:xfrm>
          <a:off x="7638697" y="3405821"/>
          <a:ext cx="1162718" cy="349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" name="Equation" r:id="rId29" imgW="761760" imgH="228600" progId="Equation.DSMT4">
                  <p:embed/>
                </p:oleObj>
              </mc:Choice>
              <mc:Fallback>
                <p:oleObj name="Equation" r:id="rId29" imgW="76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638697" y="3405821"/>
                        <a:ext cx="1162718" cy="349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" name="物件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34503"/>
              </p:ext>
            </p:extLst>
          </p:nvPr>
        </p:nvGraphicFramePr>
        <p:xfrm>
          <a:off x="9983647" y="3464852"/>
          <a:ext cx="790805" cy="2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" name="Equation" r:id="rId31" imgW="622080" imgH="228600" progId="Equation.DSMT4">
                  <p:embed/>
                </p:oleObj>
              </mc:Choice>
              <mc:Fallback>
                <p:oleObj name="Equation" r:id="rId31" imgW="622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9983647" y="3464852"/>
                        <a:ext cx="790805" cy="29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" name="物件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851933"/>
              </p:ext>
            </p:extLst>
          </p:nvPr>
        </p:nvGraphicFramePr>
        <p:xfrm>
          <a:off x="6803099" y="4013478"/>
          <a:ext cx="984570" cy="35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7" name="Equation" r:id="rId33" imgW="634680" imgH="228600" progId="Equation.DSMT4">
                  <p:embed/>
                </p:oleObj>
              </mc:Choice>
              <mc:Fallback>
                <p:oleObj name="Equation" r:id="rId33" imgW="634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803099" y="4013478"/>
                        <a:ext cx="984570" cy="355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物件 1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934448"/>
              </p:ext>
            </p:extLst>
          </p:nvPr>
        </p:nvGraphicFramePr>
        <p:xfrm>
          <a:off x="9502322" y="4011592"/>
          <a:ext cx="256786" cy="328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8" name="Equation" r:id="rId35" imgW="139680" imgH="177480" progId="Equation.DSMT4">
                  <p:embed/>
                </p:oleObj>
              </mc:Choice>
              <mc:Fallback>
                <p:oleObj name="Equation" r:id="rId35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9502322" y="4011592"/>
                        <a:ext cx="256786" cy="328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" name="物件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413064"/>
              </p:ext>
            </p:extLst>
          </p:nvPr>
        </p:nvGraphicFramePr>
        <p:xfrm>
          <a:off x="7563034" y="4255398"/>
          <a:ext cx="609620" cy="3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" name="Equation" r:id="rId37" imgW="368280" imgH="228600" progId="Equation.DSMT4">
                  <p:embed/>
                </p:oleObj>
              </mc:Choice>
              <mc:Fallback>
                <p:oleObj name="Equation" r:id="rId37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7563034" y="4255398"/>
                        <a:ext cx="609620" cy="37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" name="橢圓 161"/>
          <p:cNvSpPr/>
          <p:nvPr/>
        </p:nvSpPr>
        <p:spPr>
          <a:xfrm>
            <a:off x="1204673" y="3246289"/>
            <a:ext cx="1065107" cy="8233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橢圓 162"/>
          <p:cNvSpPr/>
          <p:nvPr/>
        </p:nvSpPr>
        <p:spPr>
          <a:xfrm>
            <a:off x="2332636" y="1351035"/>
            <a:ext cx="1065107" cy="8233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內容版面配置區 2"/>
          <p:cNvSpPr txBox="1">
            <a:spLocks/>
          </p:cNvSpPr>
          <p:nvPr/>
        </p:nvSpPr>
        <p:spPr>
          <a:xfrm>
            <a:off x="152354" y="4689564"/>
            <a:ext cx="5918367" cy="198560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smtClean="0"/>
              <a:t>Solving this problem reveals that the min-cost transportation plan corresponds to a launching plan where customer 1 is served from sub-tour       and customer 2 from depot    .</a:t>
            </a:r>
          </a:p>
          <a:p>
            <a:r>
              <a:rPr lang="en-US" altLang="zh-TW" sz="2000" smtClean="0"/>
              <a:t>An optimal assignment of customers to depots and drop-off points for a given truck route   may contain unnecessary drop-off points, where not even a single robot is launched, and depots, where robots are neither launched nor taken on board of the truck. </a:t>
            </a:r>
            <a:endParaRPr lang="zh-TW" altLang="en-US" sz="2000" dirty="0"/>
          </a:p>
        </p:txBody>
      </p:sp>
      <p:graphicFrame>
        <p:nvGraphicFramePr>
          <p:cNvPr id="165" name="物件 1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781277"/>
              </p:ext>
            </p:extLst>
          </p:nvPr>
        </p:nvGraphicFramePr>
        <p:xfrm>
          <a:off x="2430250" y="5042802"/>
          <a:ext cx="282833" cy="364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0" name="Equation" r:id="rId39" imgW="177480" imgH="228600" progId="Equation.DSMT4">
                  <p:embed/>
                </p:oleObj>
              </mc:Choice>
              <mc:Fallback>
                <p:oleObj name="Equation" r:id="rId39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430250" y="5042802"/>
                        <a:ext cx="282833" cy="364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" name="物件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764485"/>
              </p:ext>
            </p:extLst>
          </p:nvPr>
        </p:nvGraphicFramePr>
        <p:xfrm>
          <a:off x="5084135" y="5074091"/>
          <a:ext cx="167480" cy="30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1" name="Equation" r:id="rId41" imgW="126720" imgH="228600" progId="Equation.DSMT4">
                  <p:embed/>
                </p:oleObj>
              </mc:Choice>
              <mc:Fallback>
                <p:oleObj name="Equation" r:id="rId41" imgW="126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5084135" y="5074091"/>
                        <a:ext cx="167480" cy="302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88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500"/>
                            </p:stCondLst>
                            <p:childTnLst>
                              <p:par>
                                <p:cTn id="205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1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4500"/>
                            </p:stCondLst>
                            <p:childTnLst>
                              <p:par>
                                <p:cTn id="217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23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29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7500"/>
                            </p:stCondLst>
                            <p:childTnLst>
                              <p:par>
                                <p:cTn id="235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8500"/>
                            </p:stCondLst>
                            <p:childTnLst>
                              <p:par>
                                <p:cTn id="2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9500"/>
                            </p:stCondLst>
                            <p:childTnLst>
                              <p:par>
                                <p:cTn id="247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1500"/>
                            </p:stCondLst>
                            <p:childTnLst>
                              <p:par>
                                <p:cTn id="259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65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3500"/>
                            </p:stCondLst>
                            <p:childTnLst>
                              <p:par>
                                <p:cTn id="271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57" grpId="1" animBg="1"/>
      <p:bldP spid="58" grpId="1"/>
      <p:bldP spid="116" grpId="1" animBg="1"/>
      <p:bldP spid="117" grpId="1" animBg="1"/>
      <p:bldP spid="118" grpId="1" animBg="1"/>
      <p:bldP spid="119" grpId="1" animBg="1"/>
      <p:bldP spid="120" grpId="1" animBg="1"/>
      <p:bldP spid="127" grpId="1"/>
      <p:bldP spid="130" grpId="1"/>
      <p:bldP spid="131" grpId="1"/>
      <p:bldP spid="133" grpId="1"/>
      <p:bldP spid="135" grpId="1"/>
      <p:bldP spid="143" grpId="0" uiExpand="1" build="p"/>
      <p:bldP spid="162" grpId="0" animBg="1"/>
      <p:bldP spid="163" grpId="0" animBg="1"/>
      <p:bldP spid="164" grpId="0"/>
      <p:bldP spid="16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multi-start local search procedure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3675"/>
            <a:ext cx="10515600" cy="531658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Propose a straight forward multi-start local search procedure.</a:t>
            </a:r>
          </a:p>
          <a:p>
            <a:r>
              <a:rPr lang="en-US" altLang="zh-TW" dirty="0" smtClean="0"/>
              <a:t>Two steps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Generation </a:t>
            </a:r>
            <a:r>
              <a:rPr lang="en-US" altLang="zh-TW" dirty="0"/>
              <a:t>of a first tour employing priority </a:t>
            </a:r>
            <a:r>
              <a:rPr lang="en-US" altLang="zh-TW" dirty="0" smtClean="0"/>
              <a:t>rules.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Ensuring feasibility of the tour by considering capacity constraints and improving the feasible solution via local search.</a:t>
            </a:r>
          </a:p>
          <a:p>
            <a:pPr marL="514350" indent="-514350">
              <a:buAutoNum type="arabicParenBoth"/>
            </a:pPr>
            <a:r>
              <a:rPr lang="en-US" altLang="zh-TW" dirty="0" smtClean="0"/>
              <a:t>A start solution is generated where we considerably simplify the problem by ignoring capacity constraints.</a:t>
            </a:r>
          </a:p>
          <a:p>
            <a:pPr marL="514350" indent="-514350">
              <a:buAutoNum type="arabicParenBoth"/>
            </a:pPr>
            <a:r>
              <a:rPr lang="en-US" altLang="zh-TW" dirty="0"/>
              <a:t>The </a:t>
            </a:r>
            <a:r>
              <a:rPr lang="en-US" altLang="zh-TW" dirty="0" smtClean="0"/>
              <a:t>priority rules PR1 and PR2 , employed to generate a first tour of the truck, are solely based on travel times and deadlines.</a:t>
            </a:r>
          </a:p>
          <a:p>
            <a:pPr marL="514350" indent="-514350">
              <a:buAutoNum type="arabicParenBoth"/>
            </a:pPr>
            <a:r>
              <a:rPr lang="en-US" altLang="zh-TW" i="1" dirty="0" smtClean="0"/>
              <a:t>PR1-</a:t>
            </a:r>
            <a:r>
              <a:rPr lang="en-US" altLang="zh-TW" i="1" dirty="0"/>
              <a:t>Move to position with most </a:t>
            </a:r>
            <a:r>
              <a:rPr lang="en-US" altLang="zh-TW" i="1" dirty="0" err="1"/>
              <a:t>satisfiable</a:t>
            </a:r>
            <a:r>
              <a:rPr lang="en-US" altLang="zh-TW" i="1" dirty="0"/>
              <a:t> customers 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i="1" dirty="0" smtClean="0"/>
              <a:t>PR2-</a:t>
            </a:r>
            <a:r>
              <a:rPr lang="en-US" altLang="zh-TW" i="1" dirty="0"/>
              <a:t>Move to position with highest urgency </a:t>
            </a:r>
            <a:r>
              <a:rPr lang="en-US" altLang="zh-TW" dirty="0" smtClean="0"/>
              <a:t>. </a:t>
            </a:r>
          </a:p>
          <a:p>
            <a:pPr marL="514350" indent="-514350">
              <a:buAutoNum type="arabicParenBoth"/>
            </a:pP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0" y="-9102"/>
            <a:ext cx="12192000" cy="230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0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3709" y="400479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The whole multi-start local search procedure is summarized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84" y="878152"/>
            <a:ext cx="5394992" cy="56866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9102"/>
            <a:ext cx="12192000" cy="230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784389" y="1779373"/>
            <a:ext cx="428368" cy="222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84389" y="2257046"/>
            <a:ext cx="428368" cy="156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784389" y="5914768"/>
            <a:ext cx="1235676" cy="29656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784389" y="2043777"/>
            <a:ext cx="428368" cy="13669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391097" y="1705233"/>
            <a:ext cx="2325962" cy="29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391097" y="2180475"/>
            <a:ext cx="2325962" cy="254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784389" y="2479347"/>
            <a:ext cx="428368" cy="18946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72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Performance of algorithms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5523" y="3709799"/>
            <a:ext cx="7405818" cy="2971964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Instance generation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i="1" dirty="0"/>
              <a:t>Layout </a:t>
            </a:r>
            <a:endParaRPr lang="en-US" altLang="zh-TW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i="1" dirty="0" smtClean="0"/>
              <a:t>Distances </a:t>
            </a:r>
            <a:r>
              <a:rPr lang="en-US" altLang="zh-TW" i="1" dirty="0"/>
              <a:t>and travel times </a:t>
            </a:r>
            <a:endParaRPr lang="en-US" altLang="zh-TW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i="1" dirty="0"/>
              <a:t>Customer deadlines </a:t>
            </a:r>
            <a:endParaRPr lang="en-US" altLang="zh-TW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i="1" dirty="0"/>
              <a:t>Weights 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-9102"/>
            <a:ext cx="12192000" cy="230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86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7854" cy="1325563"/>
          </a:xfrm>
        </p:spPr>
        <p:txBody>
          <a:bodyPr/>
          <a:lstStyle/>
          <a:p>
            <a:r>
              <a:rPr lang="en-US" altLang="zh-TW" dirty="0" smtClean="0"/>
              <a:t>Computational study of algorithm performance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266" y="2364539"/>
            <a:ext cx="9448800" cy="3314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9102"/>
            <a:ext cx="12192000" cy="230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017211" y="5132173"/>
            <a:ext cx="675503" cy="296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885936" y="5132173"/>
            <a:ext cx="712573" cy="296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3"/>
          <p:cNvSpPr/>
          <p:nvPr/>
        </p:nvSpPr>
        <p:spPr>
          <a:xfrm>
            <a:off x="0" y="6320289"/>
            <a:ext cx="1210491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5"/>
          <p:cNvSpPr/>
          <p:nvPr/>
        </p:nvSpPr>
        <p:spPr>
          <a:xfrm>
            <a:off x="1210491" y="632028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6"/>
          <p:cNvSpPr/>
          <p:nvPr/>
        </p:nvSpPr>
        <p:spPr>
          <a:xfrm>
            <a:off x="3248296" y="6320289"/>
            <a:ext cx="2142310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7"/>
          <p:cNvSpPr/>
          <p:nvPr/>
        </p:nvSpPr>
        <p:spPr>
          <a:xfrm>
            <a:off x="5390606" y="6320289"/>
            <a:ext cx="3264303" cy="5399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Performance of algorithms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38"/>
          <p:cNvSpPr/>
          <p:nvPr/>
        </p:nvSpPr>
        <p:spPr>
          <a:xfrm>
            <a:off x="8654909" y="631806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Managerial aspects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39"/>
          <p:cNvSpPr/>
          <p:nvPr/>
        </p:nvSpPr>
        <p:spPr>
          <a:xfrm>
            <a:off x="10692714" y="6320289"/>
            <a:ext cx="1499286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Conclusion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63164" y="3560645"/>
            <a:ext cx="712573" cy="29656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525639" y="3571040"/>
            <a:ext cx="1380361" cy="286167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830198" y="3566338"/>
            <a:ext cx="646936" cy="286167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715640" y="3571040"/>
            <a:ext cx="989836" cy="286167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4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085" y="1868205"/>
            <a:ext cx="10275872" cy="34796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9102"/>
            <a:ext cx="12192000" cy="230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673811" y="4826988"/>
            <a:ext cx="461319" cy="247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86977" y="4814244"/>
            <a:ext cx="461319" cy="29810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411494" y="4852088"/>
            <a:ext cx="461319" cy="24790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321258" y="4839344"/>
            <a:ext cx="538550" cy="24790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385353" y="4864445"/>
            <a:ext cx="674474" cy="24790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568112" y="4782838"/>
            <a:ext cx="674474" cy="33620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3"/>
          <p:cNvSpPr/>
          <p:nvPr/>
        </p:nvSpPr>
        <p:spPr>
          <a:xfrm>
            <a:off x="0" y="6320289"/>
            <a:ext cx="1210491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35"/>
          <p:cNvSpPr/>
          <p:nvPr/>
        </p:nvSpPr>
        <p:spPr>
          <a:xfrm>
            <a:off x="1210491" y="632028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36"/>
          <p:cNvSpPr/>
          <p:nvPr/>
        </p:nvSpPr>
        <p:spPr>
          <a:xfrm>
            <a:off x="3248296" y="6320289"/>
            <a:ext cx="2142310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37"/>
          <p:cNvSpPr/>
          <p:nvPr/>
        </p:nvSpPr>
        <p:spPr>
          <a:xfrm>
            <a:off x="5390606" y="6320289"/>
            <a:ext cx="3264303" cy="5399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Performance of algorithms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38"/>
          <p:cNvSpPr/>
          <p:nvPr/>
        </p:nvSpPr>
        <p:spPr>
          <a:xfrm>
            <a:off x="8654909" y="631806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Managerial aspects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39"/>
          <p:cNvSpPr/>
          <p:nvPr/>
        </p:nvSpPr>
        <p:spPr>
          <a:xfrm>
            <a:off x="10692714" y="6320289"/>
            <a:ext cx="1499286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Conclusion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18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Managerial aspects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Sensitivity analysis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3329"/>
          <a:stretch/>
        </p:blipFill>
        <p:spPr>
          <a:xfrm>
            <a:off x="5438775" y="437411"/>
            <a:ext cx="6753225" cy="566282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9102"/>
            <a:ext cx="12192000" cy="230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3"/>
          <p:cNvSpPr/>
          <p:nvPr/>
        </p:nvSpPr>
        <p:spPr>
          <a:xfrm>
            <a:off x="0" y="6320289"/>
            <a:ext cx="1210491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5"/>
          <p:cNvSpPr/>
          <p:nvPr/>
        </p:nvSpPr>
        <p:spPr>
          <a:xfrm>
            <a:off x="1210491" y="632028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6"/>
          <p:cNvSpPr/>
          <p:nvPr/>
        </p:nvSpPr>
        <p:spPr>
          <a:xfrm>
            <a:off x="3248296" y="6320289"/>
            <a:ext cx="2142310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7"/>
          <p:cNvSpPr/>
          <p:nvPr/>
        </p:nvSpPr>
        <p:spPr>
          <a:xfrm>
            <a:off x="5390606" y="6320289"/>
            <a:ext cx="3264303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Performance of algorithms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8"/>
          <p:cNvSpPr/>
          <p:nvPr/>
        </p:nvSpPr>
        <p:spPr>
          <a:xfrm>
            <a:off x="8654909" y="6318069"/>
            <a:ext cx="2037805" cy="5399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Managerial aspects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9"/>
          <p:cNvSpPr/>
          <p:nvPr/>
        </p:nvSpPr>
        <p:spPr>
          <a:xfrm>
            <a:off x="10692714" y="6320289"/>
            <a:ext cx="1499286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Conclusion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1" y="3017235"/>
            <a:ext cx="5057231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7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Benchmarking different operational policies </a:t>
            </a:r>
            <a:endParaRPr lang="en-US" altLang="zh-TW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i="1" dirty="0"/>
              <a:t>robot-to-depot </a:t>
            </a:r>
            <a:r>
              <a:rPr lang="en-US" altLang="zh-TW" dirty="0"/>
              <a:t>or </a:t>
            </a:r>
            <a:r>
              <a:rPr lang="en-US" altLang="zh-TW" i="1" dirty="0"/>
              <a:t>R2D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i="1" dirty="0"/>
              <a:t>robot-to-truck </a:t>
            </a:r>
            <a:r>
              <a:rPr lang="en-US" altLang="zh-TW" dirty="0"/>
              <a:t>or </a:t>
            </a:r>
            <a:r>
              <a:rPr lang="en-US" altLang="zh-TW" i="1" dirty="0"/>
              <a:t>R2T </a:t>
            </a:r>
            <a:endParaRPr lang="en-US" altLang="zh-TW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i="1" dirty="0" smtClean="0"/>
              <a:t>To benchmark the traditional truck delivery with our R2D-policy, it determine the minimum truck fleet that is required to also reach the service level of R2D.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等腰三角形 3"/>
          <p:cNvSpPr/>
          <p:nvPr/>
        </p:nvSpPr>
        <p:spPr>
          <a:xfrm>
            <a:off x="2411025" y="5326318"/>
            <a:ext cx="379828" cy="2954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885218" y="5304251"/>
            <a:ext cx="323557" cy="3174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等腰三角形 5"/>
          <p:cNvSpPr/>
          <p:nvPr/>
        </p:nvSpPr>
        <p:spPr>
          <a:xfrm>
            <a:off x="7002796" y="4714957"/>
            <a:ext cx="379828" cy="2954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030931" y="5474028"/>
            <a:ext cx="323557" cy="3174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612078" y="4678001"/>
            <a:ext cx="1170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Robot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612078" y="5462995"/>
            <a:ext cx="1170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Truck</a:t>
            </a:r>
            <a:endParaRPr lang="zh-TW" altLang="en-US" dirty="0"/>
          </a:p>
        </p:txBody>
      </p:sp>
      <p:cxnSp>
        <p:nvCxnSpPr>
          <p:cNvPr id="10" name="Straight Arrow Connector 10"/>
          <p:cNvCxnSpPr>
            <a:stCxn id="4" idx="5"/>
            <a:endCxn id="5" idx="2"/>
          </p:cNvCxnSpPr>
          <p:nvPr/>
        </p:nvCxnSpPr>
        <p:spPr>
          <a:xfrm flipV="1">
            <a:off x="2695896" y="5462995"/>
            <a:ext cx="1189322" cy="1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723554" y="5119585"/>
            <a:ext cx="1170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Shipment</a:t>
            </a:r>
            <a:endParaRPr lang="zh-TW" altLang="en-US" dirty="0"/>
          </a:p>
        </p:txBody>
      </p:sp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688901"/>
              </p:ext>
            </p:extLst>
          </p:nvPr>
        </p:nvGraphicFramePr>
        <p:xfrm>
          <a:off x="8783755" y="4434949"/>
          <a:ext cx="485540" cy="514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83755" y="4434949"/>
                        <a:ext cx="485540" cy="514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492515"/>
              </p:ext>
            </p:extLst>
          </p:nvPr>
        </p:nvGraphicFramePr>
        <p:xfrm>
          <a:off x="8869245" y="5390486"/>
          <a:ext cx="4000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69245" y="5390486"/>
                        <a:ext cx="4000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0" y="-9102"/>
            <a:ext cx="12192000" cy="230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Rectangle 3"/>
          <p:cNvSpPr/>
          <p:nvPr/>
        </p:nvSpPr>
        <p:spPr>
          <a:xfrm>
            <a:off x="0" y="6320289"/>
            <a:ext cx="1210491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35"/>
          <p:cNvSpPr/>
          <p:nvPr/>
        </p:nvSpPr>
        <p:spPr>
          <a:xfrm>
            <a:off x="1210491" y="632028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36"/>
          <p:cNvSpPr/>
          <p:nvPr/>
        </p:nvSpPr>
        <p:spPr>
          <a:xfrm>
            <a:off x="3248296" y="6320289"/>
            <a:ext cx="2142310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37"/>
          <p:cNvSpPr/>
          <p:nvPr/>
        </p:nvSpPr>
        <p:spPr>
          <a:xfrm>
            <a:off x="5390606" y="6320289"/>
            <a:ext cx="3264303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Performance of algorithms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38"/>
          <p:cNvSpPr/>
          <p:nvPr/>
        </p:nvSpPr>
        <p:spPr>
          <a:xfrm>
            <a:off x="8654909" y="6318069"/>
            <a:ext cx="2037805" cy="5399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Managerial aspects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39"/>
          <p:cNvSpPr/>
          <p:nvPr/>
        </p:nvSpPr>
        <p:spPr>
          <a:xfrm>
            <a:off x="10692714" y="6320289"/>
            <a:ext cx="1499286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Conclusion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9226550" y="4537927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Delivery time of the robot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185971" y="5535504"/>
            <a:ext cx="25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Delivery time of the </a:t>
            </a:r>
            <a:r>
              <a:rPr lang="en-US" altLang="zh-TW" dirty="0" smtClean="0"/>
              <a:t>truck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410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626" y="2465453"/>
            <a:ext cx="7999506" cy="330103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9102"/>
            <a:ext cx="12192000" cy="230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3"/>
          <p:cNvSpPr/>
          <p:nvPr/>
        </p:nvSpPr>
        <p:spPr>
          <a:xfrm>
            <a:off x="0" y="6320289"/>
            <a:ext cx="1210491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5"/>
          <p:cNvSpPr/>
          <p:nvPr/>
        </p:nvSpPr>
        <p:spPr>
          <a:xfrm>
            <a:off x="1210491" y="632028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6"/>
          <p:cNvSpPr/>
          <p:nvPr/>
        </p:nvSpPr>
        <p:spPr>
          <a:xfrm>
            <a:off x="3248296" y="6320289"/>
            <a:ext cx="2142310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7"/>
          <p:cNvSpPr/>
          <p:nvPr/>
        </p:nvSpPr>
        <p:spPr>
          <a:xfrm>
            <a:off x="5390606" y="6320289"/>
            <a:ext cx="3264303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Performance of algorithms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8"/>
          <p:cNvSpPr/>
          <p:nvPr/>
        </p:nvSpPr>
        <p:spPr>
          <a:xfrm>
            <a:off x="8654909" y="6318069"/>
            <a:ext cx="2037805" cy="5399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Managerial aspects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9"/>
          <p:cNvSpPr/>
          <p:nvPr/>
        </p:nvSpPr>
        <p:spPr>
          <a:xfrm>
            <a:off x="10692714" y="6320289"/>
            <a:ext cx="1499286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Conclusion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0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paper investigates an innovative last-mile concept where autonomous robots are launched from trucks to deliver shipments towards customers. </a:t>
            </a:r>
            <a:endParaRPr lang="en-US" altLang="zh-TW" dirty="0" smtClean="0"/>
          </a:p>
          <a:p>
            <a:r>
              <a:rPr lang="en-US" altLang="zh-TW" dirty="0"/>
              <a:t>This paper focuses on the scheduling of the delivery truck and the launching of robots along the truck route, such that </a:t>
            </a:r>
            <a:r>
              <a:rPr lang="en-US" altLang="zh-TW" dirty="0" smtClean="0"/>
              <a:t>customers </a:t>
            </a:r>
            <a:r>
              <a:rPr lang="en-US" altLang="zh-TW" dirty="0"/>
              <a:t>are timely delivered. </a:t>
            </a:r>
            <a:endParaRPr lang="en-US" altLang="zh-TW" dirty="0" smtClean="0"/>
          </a:p>
          <a:p>
            <a:r>
              <a:rPr lang="en-US" altLang="zh-TW" dirty="0" smtClean="0"/>
              <a:t>It benchmark its </a:t>
            </a:r>
            <a:r>
              <a:rPr lang="en-US" altLang="zh-TW" dirty="0"/>
              <a:t>novel delivery concept with traditional attended-home delivery by truck.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-9102"/>
            <a:ext cx="12192000" cy="230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3"/>
          <p:cNvSpPr/>
          <p:nvPr/>
        </p:nvSpPr>
        <p:spPr>
          <a:xfrm>
            <a:off x="0" y="6320289"/>
            <a:ext cx="1210491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5"/>
          <p:cNvSpPr/>
          <p:nvPr/>
        </p:nvSpPr>
        <p:spPr>
          <a:xfrm>
            <a:off x="1210491" y="632028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6"/>
          <p:cNvSpPr/>
          <p:nvPr/>
        </p:nvSpPr>
        <p:spPr>
          <a:xfrm>
            <a:off x="3248296" y="6320289"/>
            <a:ext cx="2142310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7"/>
          <p:cNvSpPr/>
          <p:nvPr/>
        </p:nvSpPr>
        <p:spPr>
          <a:xfrm>
            <a:off x="5390606" y="6320289"/>
            <a:ext cx="3264303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Performance of algorithms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8"/>
          <p:cNvSpPr/>
          <p:nvPr/>
        </p:nvSpPr>
        <p:spPr>
          <a:xfrm>
            <a:off x="8654909" y="631806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Managerial aspects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9"/>
          <p:cNvSpPr/>
          <p:nvPr/>
        </p:nvSpPr>
        <p:spPr>
          <a:xfrm>
            <a:off x="10692714" y="6320289"/>
            <a:ext cx="1499286" cy="5399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Conclusion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52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圖說文字 17"/>
          <p:cNvSpPr/>
          <p:nvPr/>
        </p:nvSpPr>
        <p:spPr>
          <a:xfrm>
            <a:off x="3081263" y="4863269"/>
            <a:ext cx="6967026" cy="570377"/>
          </a:xfrm>
          <a:prstGeom prst="wedgeRectCallout">
            <a:avLst>
              <a:gd name="adj1" fmla="val -54654"/>
              <a:gd name="adj2" fmla="val -49774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865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Set       – Customer locations (       :The location of customer j )</a:t>
            </a:r>
          </a:p>
          <a:p>
            <a:r>
              <a:rPr lang="en-US" altLang="zh-TW" dirty="0" smtClean="0"/>
              <a:t>Set       – The drop-off points where the truck stops, loads robots with shipments, and launches them towards a customer.</a:t>
            </a:r>
          </a:p>
          <a:p>
            <a:r>
              <a:rPr lang="en-US" altLang="zh-TW" dirty="0" smtClean="0"/>
              <a:t>Set       </a:t>
            </a:r>
            <a:r>
              <a:rPr lang="en-US" altLang="zh-TW" dirty="0" smtClean="0"/>
              <a:t>– Decentralized robot depots. </a:t>
            </a:r>
            <a:r>
              <a:rPr lang="en-US" altLang="zh-TW" dirty="0"/>
              <a:t>T</a:t>
            </a:r>
            <a:r>
              <a:rPr lang="en-US" altLang="zh-TW" dirty="0" smtClean="0"/>
              <a:t>he truck can also launch (a non-restricted number of) robots and, before departure, replenish robots.</a:t>
            </a:r>
            <a:br>
              <a:rPr lang="en-US" altLang="zh-TW" dirty="0" smtClean="0"/>
            </a:br>
            <a:r>
              <a:rPr lang="en-US" altLang="zh-TW" dirty="0" smtClean="0"/>
              <a:t>– Up to </a:t>
            </a:r>
            <a:r>
              <a:rPr lang="zh-TW" altLang="en-US" dirty="0" smtClean="0"/>
              <a:t>        </a:t>
            </a:r>
            <a:r>
              <a:rPr lang="en-US" altLang="zh-TW" dirty="0" smtClean="0"/>
              <a:t>new robots can be taken on board.</a:t>
            </a:r>
          </a:p>
          <a:p>
            <a:pPr marL="0" indent="0">
              <a:buNone/>
            </a:pPr>
            <a:r>
              <a:rPr lang="en-US" altLang="zh-TW" dirty="0" smtClean="0"/>
              <a:t>                                    </a:t>
            </a:r>
            <a:r>
              <a:rPr lang="en-US" altLang="zh-TW" dirty="0" smtClean="0"/>
              <a:t>– The truck’s maximum robot capacity. </a:t>
            </a:r>
          </a:p>
          <a:p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DEFINITION</a:t>
            </a:r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195642"/>
              </p:ext>
            </p:extLst>
          </p:nvPr>
        </p:nvGraphicFramePr>
        <p:xfrm>
          <a:off x="1710397" y="1825625"/>
          <a:ext cx="343486" cy="5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Equation" r:id="rId3" imgW="152280" imgH="177480" progId="Equation.DSMT4">
                  <p:embed/>
                </p:oleObj>
              </mc:Choice>
              <mc:Fallback>
                <p:oleObj name="Equation" r:id="rId3" imgW="1522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0397" y="1825625"/>
                        <a:ext cx="343486" cy="5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689270"/>
              </p:ext>
            </p:extLst>
          </p:nvPr>
        </p:nvGraphicFramePr>
        <p:xfrm>
          <a:off x="5419285" y="1825625"/>
          <a:ext cx="475077" cy="601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5" imgW="190440" imgH="241200" progId="Equation.DSMT4">
                  <p:embed/>
                </p:oleObj>
              </mc:Choice>
              <mc:Fallback>
                <p:oleObj name="Equation" r:id="rId5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9285" y="1825625"/>
                        <a:ext cx="475077" cy="601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281845"/>
              </p:ext>
            </p:extLst>
          </p:nvPr>
        </p:nvGraphicFramePr>
        <p:xfrm>
          <a:off x="1680820" y="2335237"/>
          <a:ext cx="3730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Equation" r:id="rId7" imgW="164880" imgH="164880" progId="Equation.DSMT4">
                  <p:embed/>
                </p:oleObj>
              </mc:Choice>
              <mc:Fallback>
                <p:oleObj name="Equation" r:id="rId7" imgW="1648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80820" y="2335237"/>
                        <a:ext cx="373063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481828"/>
              </p:ext>
            </p:extLst>
          </p:nvPr>
        </p:nvGraphicFramePr>
        <p:xfrm>
          <a:off x="1680820" y="3208814"/>
          <a:ext cx="3429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9" imgW="152280" imgH="164880" progId="Equation.DSMT4">
                  <p:embed/>
                </p:oleObj>
              </mc:Choice>
              <mc:Fallback>
                <p:oleObj name="Equation" r:id="rId9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80820" y="3208814"/>
                        <a:ext cx="34290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537619"/>
              </p:ext>
            </p:extLst>
          </p:nvPr>
        </p:nvGraphicFramePr>
        <p:xfrm>
          <a:off x="2333575" y="4386824"/>
          <a:ext cx="476445" cy="47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11" imgW="164880" imgH="164880" progId="Equation.DSMT4">
                  <p:embed/>
                </p:oleObj>
              </mc:Choice>
              <mc:Fallback>
                <p:oleObj name="Equation" r:id="rId11" imgW="1648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33575" y="4386824"/>
                        <a:ext cx="476445" cy="476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331974"/>
              </p:ext>
            </p:extLst>
          </p:nvPr>
        </p:nvGraphicFramePr>
        <p:xfrm>
          <a:off x="3325104" y="4863268"/>
          <a:ext cx="476445" cy="47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13" imgW="164880" imgH="164880" progId="Equation.DSMT4">
                  <p:embed/>
                </p:oleObj>
              </mc:Choice>
              <mc:Fallback>
                <p:oleObj name="Equation" r:id="rId13" imgW="1648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25104" y="4863268"/>
                        <a:ext cx="476445" cy="476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0" y="-9102"/>
            <a:ext cx="12192000" cy="230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3"/>
          <p:cNvSpPr/>
          <p:nvPr/>
        </p:nvSpPr>
        <p:spPr>
          <a:xfrm>
            <a:off x="0" y="6320289"/>
            <a:ext cx="1210491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35"/>
          <p:cNvSpPr/>
          <p:nvPr/>
        </p:nvSpPr>
        <p:spPr>
          <a:xfrm>
            <a:off x="1210491" y="6320289"/>
            <a:ext cx="2037805" cy="5399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36"/>
          <p:cNvSpPr/>
          <p:nvPr/>
        </p:nvSpPr>
        <p:spPr>
          <a:xfrm>
            <a:off x="3248296" y="6320289"/>
            <a:ext cx="2142310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37"/>
          <p:cNvSpPr/>
          <p:nvPr/>
        </p:nvSpPr>
        <p:spPr>
          <a:xfrm>
            <a:off x="5390606" y="6320289"/>
            <a:ext cx="3264303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Performance of algorithms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38"/>
          <p:cNvSpPr/>
          <p:nvPr/>
        </p:nvSpPr>
        <p:spPr>
          <a:xfrm>
            <a:off x="8654909" y="632028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Managerial aspects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39"/>
          <p:cNvSpPr/>
          <p:nvPr/>
        </p:nvSpPr>
        <p:spPr>
          <a:xfrm>
            <a:off x="10692714" y="6320289"/>
            <a:ext cx="1499286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Conclusion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內容版面配置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mtClean="0"/>
              <a:t>Parameters: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mtClean="0"/>
              <a:t>        – Location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mtClean="0"/>
              <a:t>        – Travel time of truck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mtClean="0"/>
              <a:t>        – Travel time of robot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mtClean="0"/>
              <a:t>        – Initial location(stops)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mtClean="0"/>
              <a:t>        – Drop-off points(truck)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mtClean="0"/>
              <a:t>        – Robot depot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zh-TW" altLang="en-US" dirty="0"/>
          </a:p>
        </p:txBody>
      </p:sp>
      <p:graphicFrame>
        <p:nvGraphicFramePr>
          <p:cNvPr id="27" name="物件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016529"/>
              </p:ext>
            </p:extLst>
          </p:nvPr>
        </p:nvGraphicFramePr>
        <p:xfrm>
          <a:off x="1313111" y="2300932"/>
          <a:ext cx="3429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14" imgW="152280" imgH="164880" progId="Equation.DSMT4">
                  <p:embed/>
                </p:oleObj>
              </mc:Choice>
              <mc:Fallback>
                <p:oleObj name="Equation" r:id="rId14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13111" y="2300932"/>
                        <a:ext cx="342900" cy="47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物件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896476"/>
              </p:ext>
            </p:extLst>
          </p:nvPr>
        </p:nvGraphicFramePr>
        <p:xfrm>
          <a:off x="1254637" y="2775594"/>
          <a:ext cx="618408" cy="649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16" imgW="253800" imgH="266400" progId="Equation.DSMT4">
                  <p:embed/>
                </p:oleObj>
              </mc:Choice>
              <mc:Fallback>
                <p:oleObj name="Equation" r:id="rId16" imgW="2538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254637" y="2775594"/>
                        <a:ext cx="618408" cy="649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397510"/>
              </p:ext>
            </p:extLst>
          </p:nvPr>
        </p:nvGraphicFramePr>
        <p:xfrm>
          <a:off x="1210491" y="3306034"/>
          <a:ext cx="618408" cy="649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Equation" r:id="rId18" imgW="253800" imgH="266400" progId="Equation.DSMT4">
                  <p:embed/>
                </p:oleObj>
              </mc:Choice>
              <mc:Fallback>
                <p:oleObj name="Equation" r:id="rId18" imgW="2538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210491" y="3306034"/>
                        <a:ext cx="618408" cy="649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物件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376926"/>
              </p:ext>
            </p:extLst>
          </p:nvPr>
        </p:nvGraphicFramePr>
        <p:xfrm>
          <a:off x="1237952" y="3872414"/>
          <a:ext cx="618408" cy="472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Equation" r:id="rId20" imgW="114120" imgH="126720" progId="Equation.DSMT4">
                  <p:embed/>
                </p:oleObj>
              </mc:Choice>
              <mc:Fallback>
                <p:oleObj name="Equation" r:id="rId20" imgW="1141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237952" y="3872414"/>
                        <a:ext cx="618408" cy="472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物件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106776"/>
              </p:ext>
            </p:extLst>
          </p:nvPr>
        </p:nvGraphicFramePr>
        <p:xfrm>
          <a:off x="1254637" y="4374415"/>
          <a:ext cx="530115" cy="418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Equation" r:id="rId22" imgW="164880" imgH="164880" progId="Equation.DSMT4">
                  <p:embed/>
                </p:oleObj>
              </mc:Choice>
              <mc:Fallback>
                <p:oleObj name="Equation" r:id="rId22" imgW="1648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254637" y="4374415"/>
                        <a:ext cx="530115" cy="418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物件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194542"/>
              </p:ext>
            </p:extLst>
          </p:nvPr>
        </p:nvGraphicFramePr>
        <p:xfrm>
          <a:off x="1239292" y="4851990"/>
          <a:ext cx="49053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Equation" r:id="rId24" imgW="152280" imgH="164880" progId="Equation.DSMT4">
                  <p:embed/>
                </p:oleObj>
              </mc:Choice>
              <mc:Fallback>
                <p:oleObj name="Equation" r:id="rId24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239292" y="4851990"/>
                        <a:ext cx="490537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452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3" grpId="0" uiExpand="1" build="p"/>
      <p:bldP spid="3" grpId="1" build="p"/>
      <p:bldP spid="2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Parameters: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        </a:t>
            </a:r>
            <a:r>
              <a:rPr lang="en-US" altLang="zh-TW" dirty="0" smtClean="0"/>
              <a:t>– Location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        – Travel time of truck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        – Travel time of robot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        – Initial location(stops)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        – Drop-off points(truck)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        – Robot depot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291404"/>
              </p:ext>
            </p:extLst>
          </p:nvPr>
        </p:nvGraphicFramePr>
        <p:xfrm>
          <a:off x="1313111" y="2300932"/>
          <a:ext cx="3429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3111" y="2300932"/>
                        <a:ext cx="342900" cy="47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42194"/>
              </p:ext>
            </p:extLst>
          </p:nvPr>
        </p:nvGraphicFramePr>
        <p:xfrm>
          <a:off x="635000" y="4184884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000" y="4184884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-1066800" y="1654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775587" y="20245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1" name="物件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845196"/>
              </p:ext>
            </p:extLst>
          </p:nvPr>
        </p:nvGraphicFramePr>
        <p:xfrm>
          <a:off x="1254637" y="2775594"/>
          <a:ext cx="618408" cy="649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7" imgW="253800" imgH="266400" progId="Equation.DSMT4">
                  <p:embed/>
                </p:oleObj>
              </mc:Choice>
              <mc:Fallback>
                <p:oleObj name="Equation" r:id="rId7" imgW="2538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4637" y="2775594"/>
                        <a:ext cx="618408" cy="649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物件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215818"/>
              </p:ext>
            </p:extLst>
          </p:nvPr>
        </p:nvGraphicFramePr>
        <p:xfrm>
          <a:off x="1210491" y="3306034"/>
          <a:ext cx="618408" cy="649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9" imgW="253800" imgH="266400" progId="Equation.DSMT4">
                  <p:embed/>
                </p:oleObj>
              </mc:Choice>
              <mc:Fallback>
                <p:oleObj name="Equation" r:id="rId9" imgW="2538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0491" y="3306034"/>
                        <a:ext cx="618408" cy="649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物件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332867"/>
              </p:ext>
            </p:extLst>
          </p:nvPr>
        </p:nvGraphicFramePr>
        <p:xfrm>
          <a:off x="1237952" y="3872414"/>
          <a:ext cx="618408" cy="472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Equation" r:id="rId11" imgW="114120" imgH="126720" progId="Equation.DSMT4">
                  <p:embed/>
                </p:oleObj>
              </mc:Choice>
              <mc:Fallback>
                <p:oleObj name="Equation" r:id="rId11" imgW="1141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37952" y="3872414"/>
                        <a:ext cx="618408" cy="472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物件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131122"/>
              </p:ext>
            </p:extLst>
          </p:nvPr>
        </p:nvGraphicFramePr>
        <p:xfrm>
          <a:off x="1254637" y="4374415"/>
          <a:ext cx="530115" cy="418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Equation" r:id="rId13" imgW="164880" imgH="164880" progId="Equation.DSMT4">
                  <p:embed/>
                </p:oleObj>
              </mc:Choice>
              <mc:Fallback>
                <p:oleObj name="Equation" r:id="rId13" imgW="1648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54637" y="4374415"/>
                        <a:ext cx="530115" cy="418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物件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988107"/>
              </p:ext>
            </p:extLst>
          </p:nvPr>
        </p:nvGraphicFramePr>
        <p:xfrm>
          <a:off x="1239292" y="4851990"/>
          <a:ext cx="49053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Equation" r:id="rId15" imgW="152280" imgH="164880" progId="Equation.DSMT4">
                  <p:embed/>
                </p:oleObj>
              </mc:Choice>
              <mc:Fallback>
                <p:oleObj name="Equation" r:id="rId15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39292" y="4851990"/>
                        <a:ext cx="490537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0" y="-9102"/>
            <a:ext cx="12192000" cy="230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Rectangle 3"/>
          <p:cNvSpPr/>
          <p:nvPr/>
        </p:nvSpPr>
        <p:spPr>
          <a:xfrm>
            <a:off x="0" y="6320289"/>
            <a:ext cx="1210491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35"/>
          <p:cNvSpPr/>
          <p:nvPr/>
        </p:nvSpPr>
        <p:spPr>
          <a:xfrm>
            <a:off x="1210491" y="6320289"/>
            <a:ext cx="2037805" cy="5399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36"/>
          <p:cNvSpPr/>
          <p:nvPr/>
        </p:nvSpPr>
        <p:spPr>
          <a:xfrm>
            <a:off x="3248296" y="6320289"/>
            <a:ext cx="2142310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7"/>
          <p:cNvSpPr/>
          <p:nvPr/>
        </p:nvSpPr>
        <p:spPr>
          <a:xfrm>
            <a:off x="5390606" y="6320289"/>
            <a:ext cx="3264303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Performance of algorithms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8"/>
          <p:cNvSpPr/>
          <p:nvPr/>
        </p:nvSpPr>
        <p:spPr>
          <a:xfrm>
            <a:off x="8654909" y="632028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Managerial aspects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9"/>
          <p:cNvSpPr/>
          <p:nvPr/>
        </p:nvSpPr>
        <p:spPr>
          <a:xfrm>
            <a:off x="10692714" y="6320289"/>
            <a:ext cx="1499286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Conclusion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6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 OF TBRD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Objective: Find a truck route and a launching schedule that </a:t>
            </a:r>
            <a:r>
              <a:rPr lang="en-US" altLang="zh-TW" dirty="0" smtClean="0">
                <a:solidFill>
                  <a:srgbClr val="FF0000"/>
                </a:solidFill>
              </a:rPr>
              <a:t>minimizes</a:t>
            </a:r>
            <a:r>
              <a:rPr lang="en-US" altLang="zh-TW" dirty="0" smtClean="0"/>
              <a:t> the weighted number of </a:t>
            </a:r>
            <a:r>
              <a:rPr lang="en-US" altLang="zh-TW" u="sng" dirty="0" smtClean="0"/>
              <a:t>late deliveries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Solution: Define a robot launching schedule. </a:t>
            </a:r>
          </a:p>
          <a:p>
            <a:pPr marL="0" indent="0">
              <a:buNone/>
            </a:pPr>
            <a:r>
              <a:rPr lang="en-US" altLang="zh-TW" dirty="0" smtClean="0"/>
              <a:t>---Such a schedule defines the number of robots launched from a stop of the truck and the subset of customers supplied from there.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Each robot can only load one shipment at a time, so that the number of robots launched has to equal the cardinality of the customer subset supplied.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-9102"/>
            <a:ext cx="12192000" cy="230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3"/>
          <p:cNvSpPr/>
          <p:nvPr/>
        </p:nvSpPr>
        <p:spPr>
          <a:xfrm>
            <a:off x="0" y="6320289"/>
            <a:ext cx="1210491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5"/>
          <p:cNvSpPr/>
          <p:nvPr/>
        </p:nvSpPr>
        <p:spPr>
          <a:xfrm>
            <a:off x="1210491" y="6320289"/>
            <a:ext cx="2037805" cy="5399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6"/>
          <p:cNvSpPr/>
          <p:nvPr/>
        </p:nvSpPr>
        <p:spPr>
          <a:xfrm>
            <a:off x="3248296" y="6320289"/>
            <a:ext cx="2142310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7"/>
          <p:cNvSpPr/>
          <p:nvPr/>
        </p:nvSpPr>
        <p:spPr>
          <a:xfrm>
            <a:off x="5390606" y="6320289"/>
            <a:ext cx="3264303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Performance of algorithms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8"/>
          <p:cNvSpPr/>
          <p:nvPr/>
        </p:nvSpPr>
        <p:spPr>
          <a:xfrm>
            <a:off x="8654909" y="632028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Managerial aspects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9"/>
          <p:cNvSpPr/>
          <p:nvPr/>
        </p:nvSpPr>
        <p:spPr>
          <a:xfrm>
            <a:off x="10692714" y="6320289"/>
            <a:ext cx="1499286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Conclusion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89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59614"/>
            <a:ext cx="10515600" cy="1669070"/>
          </a:xfrm>
        </p:spPr>
        <p:txBody>
          <a:bodyPr/>
          <a:lstStyle/>
          <a:p>
            <a:r>
              <a:rPr lang="en-US" altLang="zh-TW" dirty="0" smtClean="0"/>
              <a:t>TBRD DEFINATION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63152"/>
            <a:ext cx="10515600" cy="4913811"/>
          </a:xfrm>
        </p:spPr>
        <p:txBody>
          <a:bodyPr/>
          <a:lstStyle/>
          <a:p>
            <a:r>
              <a:rPr lang="en-US" altLang="zh-TW" dirty="0" smtClean="0"/>
              <a:t>        - Solution for TBRD consists of a sequence of tuples</a:t>
            </a:r>
          </a:p>
          <a:p>
            <a:r>
              <a:rPr lang="en-US" altLang="zh-TW" dirty="0" smtClean="0"/>
              <a:t>                   </a:t>
            </a:r>
            <a:r>
              <a:rPr lang="en-US" altLang="zh-TW" dirty="0" smtClean="0"/>
              <a:t>- Customer supplied by the robots launched from location</a:t>
            </a:r>
            <a:r>
              <a:rPr lang="en-US" altLang="zh-TW" dirty="0" smtClean="0"/>
              <a:t>    </a:t>
            </a:r>
            <a:endParaRPr lang="en-US" altLang="zh-TW" dirty="0" smtClean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616110"/>
              </p:ext>
            </p:extLst>
          </p:nvPr>
        </p:nvGraphicFramePr>
        <p:xfrm>
          <a:off x="1203422" y="1275597"/>
          <a:ext cx="467409" cy="467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Equation" r:id="rId3" imgW="139680" imgH="139680" progId="Equation.DSMT4">
                  <p:embed/>
                </p:oleObj>
              </mc:Choice>
              <mc:Fallback>
                <p:oleObj name="Equation" r:id="rId3" imgW="1396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3422" y="1275597"/>
                        <a:ext cx="467409" cy="467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166145"/>
              </p:ext>
            </p:extLst>
          </p:nvPr>
        </p:nvGraphicFramePr>
        <p:xfrm>
          <a:off x="9299917" y="1275596"/>
          <a:ext cx="876392" cy="467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Equation" r:id="rId5" imgW="380880" imgH="203040" progId="Equation.DSMT4">
                  <p:embed/>
                </p:oleObj>
              </mc:Choice>
              <mc:Fallback>
                <p:oleObj name="Equation" r:id="rId5" imgW="380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99917" y="1275596"/>
                        <a:ext cx="876392" cy="467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620988"/>
              </p:ext>
            </p:extLst>
          </p:nvPr>
        </p:nvGraphicFramePr>
        <p:xfrm>
          <a:off x="1291294" y="1750562"/>
          <a:ext cx="1207016" cy="548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Equation" r:id="rId7" imgW="419040" imgH="190440" progId="Equation.DSMT4">
                  <p:embed/>
                </p:oleObj>
              </mc:Choice>
              <mc:Fallback>
                <p:oleObj name="Equation" r:id="rId7" imgW="4190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1294" y="1750562"/>
                        <a:ext cx="1207016" cy="548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409463"/>
              </p:ext>
            </p:extLst>
          </p:nvPr>
        </p:nvGraphicFramePr>
        <p:xfrm>
          <a:off x="2869523" y="2189216"/>
          <a:ext cx="2093864" cy="51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Equation" r:id="rId9" imgW="965160" imgH="203040" progId="Equation.DSMT4">
                  <p:embed/>
                </p:oleObj>
              </mc:Choice>
              <mc:Fallback>
                <p:oleObj name="Equation" r:id="rId9" imgW="965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69523" y="2189216"/>
                        <a:ext cx="2093864" cy="51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等腰三角形 7"/>
          <p:cNvSpPr/>
          <p:nvPr/>
        </p:nvSpPr>
        <p:spPr>
          <a:xfrm>
            <a:off x="2613340" y="4901345"/>
            <a:ext cx="379828" cy="2954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/>
          <p:cNvSpPr/>
          <p:nvPr/>
        </p:nvSpPr>
        <p:spPr>
          <a:xfrm>
            <a:off x="4180715" y="5684755"/>
            <a:ext cx="379828" cy="2954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等腰三角形 9"/>
          <p:cNvSpPr/>
          <p:nvPr/>
        </p:nvSpPr>
        <p:spPr>
          <a:xfrm>
            <a:off x="5565211" y="4901344"/>
            <a:ext cx="379828" cy="2954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10"/>
          <p:cNvSpPr/>
          <p:nvPr/>
        </p:nvSpPr>
        <p:spPr>
          <a:xfrm>
            <a:off x="2627408" y="3486576"/>
            <a:ext cx="379828" cy="2954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等腰三角形 11"/>
          <p:cNvSpPr/>
          <p:nvPr/>
        </p:nvSpPr>
        <p:spPr>
          <a:xfrm>
            <a:off x="4180715" y="3124967"/>
            <a:ext cx="379828" cy="2954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>
            <a:off x="5731680" y="3443822"/>
            <a:ext cx="379828" cy="2954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3640282" y="3810134"/>
            <a:ext cx="323557" cy="3174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875895" y="3894541"/>
            <a:ext cx="323557" cy="3174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265122" y="4635605"/>
            <a:ext cx="323557" cy="3174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>
            <a:stCxn id="14" idx="5"/>
            <a:endCxn id="16" idx="0"/>
          </p:cNvCxnSpPr>
          <p:nvPr/>
        </p:nvCxnSpPr>
        <p:spPr>
          <a:xfrm>
            <a:off x="3916455" y="4081127"/>
            <a:ext cx="510446" cy="554478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4" idx="5"/>
            <a:endCxn id="15" idx="2"/>
          </p:cNvCxnSpPr>
          <p:nvPr/>
        </p:nvCxnSpPr>
        <p:spPr>
          <a:xfrm flipV="1">
            <a:off x="3916455" y="4053285"/>
            <a:ext cx="959440" cy="27842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6" idx="0"/>
            <a:endCxn id="15" idx="2"/>
          </p:cNvCxnSpPr>
          <p:nvPr/>
        </p:nvCxnSpPr>
        <p:spPr>
          <a:xfrm flipV="1">
            <a:off x="4426901" y="4053285"/>
            <a:ext cx="448994" cy="58232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4" idx="2"/>
            <a:endCxn id="11" idx="4"/>
          </p:cNvCxnSpPr>
          <p:nvPr/>
        </p:nvCxnSpPr>
        <p:spPr>
          <a:xfrm flipH="1" flipV="1">
            <a:off x="3007236" y="3781997"/>
            <a:ext cx="633046" cy="18688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4" idx="7"/>
            <a:endCxn id="12" idx="3"/>
          </p:cNvCxnSpPr>
          <p:nvPr/>
        </p:nvCxnSpPr>
        <p:spPr>
          <a:xfrm flipV="1">
            <a:off x="3916455" y="3420388"/>
            <a:ext cx="454174" cy="43624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5" idx="7"/>
            <a:endCxn id="13" idx="2"/>
          </p:cNvCxnSpPr>
          <p:nvPr/>
        </p:nvCxnSpPr>
        <p:spPr>
          <a:xfrm flipV="1">
            <a:off x="5152068" y="3739243"/>
            <a:ext cx="579612" cy="201793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6" idx="2"/>
            <a:endCxn id="8" idx="5"/>
          </p:cNvCxnSpPr>
          <p:nvPr/>
        </p:nvCxnSpPr>
        <p:spPr>
          <a:xfrm flipH="1">
            <a:off x="2898211" y="4794349"/>
            <a:ext cx="1366911" cy="254707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6" idx="4"/>
            <a:endCxn id="9" idx="0"/>
          </p:cNvCxnSpPr>
          <p:nvPr/>
        </p:nvCxnSpPr>
        <p:spPr>
          <a:xfrm flipH="1">
            <a:off x="4370629" y="4953093"/>
            <a:ext cx="56272" cy="73166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16" idx="6"/>
            <a:endCxn id="10" idx="1"/>
          </p:cNvCxnSpPr>
          <p:nvPr/>
        </p:nvCxnSpPr>
        <p:spPr>
          <a:xfrm>
            <a:off x="4588679" y="4794349"/>
            <a:ext cx="1071489" cy="254706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物件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278911"/>
              </p:ext>
            </p:extLst>
          </p:nvPr>
        </p:nvGraphicFramePr>
        <p:xfrm>
          <a:off x="2325574" y="3323945"/>
          <a:ext cx="287766" cy="336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Equation" r:id="rId11" imgW="126720" imgH="177480" progId="Equation.DSMT4">
                  <p:embed/>
                </p:oleObj>
              </mc:Choice>
              <mc:Fallback>
                <p:oleObj name="Equation" r:id="rId11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25574" y="3323945"/>
                        <a:ext cx="287766" cy="336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物件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386665"/>
              </p:ext>
            </p:extLst>
          </p:nvPr>
        </p:nvGraphicFramePr>
        <p:xfrm>
          <a:off x="4540004" y="2925377"/>
          <a:ext cx="258762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Equation" r:id="rId13" imgW="114120" imgH="177480" progId="Equation.DSMT4">
                  <p:embed/>
                </p:oleObj>
              </mc:Choice>
              <mc:Fallback>
                <p:oleObj name="Equation" r:id="rId1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40004" y="2925377"/>
                        <a:ext cx="258762" cy="325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物件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658286"/>
              </p:ext>
            </p:extLst>
          </p:nvPr>
        </p:nvGraphicFramePr>
        <p:xfrm>
          <a:off x="6078291" y="3224212"/>
          <a:ext cx="28733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Equation" r:id="rId15" imgW="126720" imgH="164880" progId="Equation.DSMT4">
                  <p:embed/>
                </p:oleObj>
              </mc:Choice>
              <mc:Fallback>
                <p:oleObj name="Equation" r:id="rId15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78291" y="3224212"/>
                        <a:ext cx="287338" cy="30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物件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33250"/>
              </p:ext>
            </p:extLst>
          </p:nvPr>
        </p:nvGraphicFramePr>
        <p:xfrm>
          <a:off x="6075116" y="5045075"/>
          <a:ext cx="26035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Equation" r:id="rId17" imgW="114120" imgH="177480" progId="Equation.DSMT4">
                  <p:embed/>
                </p:oleObj>
              </mc:Choice>
              <mc:Fallback>
                <p:oleObj name="Equation" r:id="rId17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75116" y="5045075"/>
                        <a:ext cx="260350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物件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866300"/>
              </p:ext>
            </p:extLst>
          </p:nvPr>
        </p:nvGraphicFramePr>
        <p:xfrm>
          <a:off x="4251079" y="6010275"/>
          <a:ext cx="2889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Equation" r:id="rId19" imgW="126720" imgH="164880" progId="Equation.DSMT4">
                  <p:embed/>
                </p:oleObj>
              </mc:Choice>
              <mc:Fallback>
                <p:oleObj name="Equation" r:id="rId19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51079" y="6010275"/>
                        <a:ext cx="288925" cy="30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物件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279672"/>
              </p:ext>
            </p:extLst>
          </p:nvPr>
        </p:nvGraphicFramePr>
        <p:xfrm>
          <a:off x="2379822" y="5168111"/>
          <a:ext cx="2032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Equation" r:id="rId21" imgW="88560" imgH="164880" progId="Equation.DSMT4">
                  <p:embed/>
                </p:oleObj>
              </mc:Choice>
              <mc:Fallback>
                <p:oleObj name="Equation" r:id="rId21" imgW="885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379822" y="5168111"/>
                        <a:ext cx="203200" cy="30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物件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455352"/>
              </p:ext>
            </p:extLst>
          </p:nvPr>
        </p:nvGraphicFramePr>
        <p:xfrm>
          <a:off x="4568579" y="4480679"/>
          <a:ext cx="206989" cy="210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Equation" r:id="rId23" imgW="126720" imgH="164880" progId="Equation.DSMT4">
                  <p:embed/>
                </p:oleObj>
              </mc:Choice>
              <mc:Fallback>
                <p:oleObj name="Equation" r:id="rId23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568579" y="4480679"/>
                        <a:ext cx="206989" cy="210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物件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701819"/>
              </p:ext>
            </p:extLst>
          </p:nvPr>
        </p:nvGraphicFramePr>
        <p:xfrm>
          <a:off x="3550992" y="3599056"/>
          <a:ext cx="250578" cy="196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Equation" r:id="rId25" imgW="164880" imgH="164880" progId="Equation.DSMT4">
                  <p:embed/>
                </p:oleObj>
              </mc:Choice>
              <mc:Fallback>
                <p:oleObj name="Equation" r:id="rId25" imgW="1648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550992" y="3599056"/>
                        <a:ext cx="250578" cy="196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物件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847233"/>
              </p:ext>
            </p:extLst>
          </p:nvPr>
        </p:nvGraphicFramePr>
        <p:xfrm>
          <a:off x="4839304" y="3670299"/>
          <a:ext cx="32702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Equation" r:id="rId27" imgW="215640" imgH="164880" progId="Equation.DSMT4">
                  <p:embed/>
                </p:oleObj>
              </mc:Choice>
              <mc:Fallback>
                <p:oleObj name="Equation" r:id="rId27" imgW="2156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839304" y="3670299"/>
                        <a:ext cx="327025" cy="195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物件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695011"/>
              </p:ext>
            </p:extLst>
          </p:nvPr>
        </p:nvGraphicFramePr>
        <p:xfrm>
          <a:off x="7401854" y="3608387"/>
          <a:ext cx="2991794" cy="1668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Equation" r:id="rId29" imgW="1600200" imgH="888840" progId="Equation.DSMT4">
                  <p:embed/>
                </p:oleObj>
              </mc:Choice>
              <mc:Fallback>
                <p:oleObj name="Equation" r:id="rId29" imgW="16002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401854" y="3608387"/>
                        <a:ext cx="2991794" cy="1668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等腰三角形 65"/>
          <p:cNvSpPr/>
          <p:nvPr/>
        </p:nvSpPr>
        <p:spPr>
          <a:xfrm>
            <a:off x="6798478" y="5107174"/>
            <a:ext cx="379828" cy="2954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7216991" y="5033263"/>
            <a:ext cx="1170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Customer</a:t>
            </a:r>
            <a:endParaRPr lang="zh-TW" altLang="en-US" dirty="0"/>
          </a:p>
        </p:txBody>
      </p:sp>
      <p:sp>
        <p:nvSpPr>
          <p:cNvPr id="68" name="橢圓 67"/>
          <p:cNvSpPr/>
          <p:nvPr/>
        </p:nvSpPr>
        <p:spPr>
          <a:xfrm>
            <a:off x="6805852" y="5717706"/>
            <a:ext cx="323557" cy="3174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7258224" y="5717706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Location</a:t>
            </a:r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0" y="-9102"/>
            <a:ext cx="12192000" cy="230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Rectangle 3"/>
          <p:cNvSpPr/>
          <p:nvPr/>
        </p:nvSpPr>
        <p:spPr>
          <a:xfrm>
            <a:off x="0" y="6320289"/>
            <a:ext cx="1210491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35"/>
          <p:cNvSpPr/>
          <p:nvPr/>
        </p:nvSpPr>
        <p:spPr>
          <a:xfrm>
            <a:off x="1210491" y="6320289"/>
            <a:ext cx="2037805" cy="5399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36"/>
          <p:cNvSpPr/>
          <p:nvPr/>
        </p:nvSpPr>
        <p:spPr>
          <a:xfrm>
            <a:off x="3248296" y="6320289"/>
            <a:ext cx="2142310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37"/>
          <p:cNvSpPr/>
          <p:nvPr/>
        </p:nvSpPr>
        <p:spPr>
          <a:xfrm>
            <a:off x="5390606" y="6320289"/>
            <a:ext cx="3264303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Performance of algorithms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38"/>
          <p:cNvSpPr/>
          <p:nvPr/>
        </p:nvSpPr>
        <p:spPr>
          <a:xfrm>
            <a:off x="8654909" y="631806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Managerial aspects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39"/>
          <p:cNvSpPr/>
          <p:nvPr/>
        </p:nvSpPr>
        <p:spPr>
          <a:xfrm>
            <a:off x="10692714" y="6320289"/>
            <a:ext cx="1499286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Conclusion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1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803219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                  - All </a:t>
            </a:r>
            <a:r>
              <a:rPr lang="en-US" altLang="zh-TW" dirty="0"/>
              <a:t>customers are supplied. </a:t>
            </a:r>
            <a:endParaRPr lang="en-US" altLang="zh-TW" dirty="0" smtClean="0"/>
          </a:p>
          <a:p>
            <a:r>
              <a:rPr lang="en-US" altLang="zh-TW" dirty="0" smtClean="0"/>
              <a:t>                 and                                           - Each customer is serviced by a single robot launched from a single location.</a:t>
            </a:r>
          </a:p>
          <a:p>
            <a:r>
              <a:rPr lang="en-US" altLang="zh-TW" dirty="0" smtClean="0"/>
              <a:t>            of                        </a:t>
            </a:r>
            <a:r>
              <a:rPr lang="en-US" altLang="zh-TW" dirty="0" smtClean="0"/>
              <a:t>- The truck route starts at the truck’s initial position      .</a:t>
            </a:r>
          </a:p>
          <a:p>
            <a:r>
              <a:rPr lang="en-US" altLang="zh-TW" dirty="0" smtClean="0"/>
              <a:t>     - </a:t>
            </a:r>
            <a:r>
              <a:rPr lang="en-US" altLang="zh-TW" dirty="0" smtClean="0"/>
              <a:t>Th</a:t>
            </a:r>
            <a:r>
              <a:rPr lang="en-US" altLang="zh-TW" dirty="0" smtClean="0"/>
              <a:t>e set of tuples referring to the foremost drop-off points of       </a:t>
            </a:r>
            <a:r>
              <a:rPr lang="en-US" altLang="zh-TW" dirty="0" smtClean="0"/>
              <a:t>before the first decentralized robot depot is accessed.</a:t>
            </a:r>
          </a:p>
          <a:p>
            <a:pPr marL="0" indent="0">
              <a:buNone/>
            </a:pPr>
            <a:r>
              <a:rPr lang="en-US" altLang="zh-TW" dirty="0" smtClean="0"/>
              <a:t>                              - No more robots can be launched before reaching the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            </a:t>
            </a:r>
            <a:r>
              <a:rPr lang="en-US" altLang="zh-TW" dirty="0" smtClean="0"/>
              <a:t>first robot depot than those that were initially loaded.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237161"/>
              </p:ext>
            </p:extLst>
          </p:nvPr>
        </p:nvGraphicFramePr>
        <p:xfrm>
          <a:off x="6213949" y="2370244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6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13949" y="2370244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863459"/>
              </p:ext>
            </p:extLst>
          </p:nvPr>
        </p:nvGraphicFramePr>
        <p:xfrm>
          <a:off x="1128456" y="834364"/>
          <a:ext cx="1402150" cy="501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7" name="Equation" r:id="rId5" imgW="838080" imgH="241200" progId="Equation.DSMT4">
                  <p:embed/>
                </p:oleObj>
              </mc:Choice>
              <mc:Fallback>
                <p:oleObj name="Equation" r:id="rId5" imgW="838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8456" y="834364"/>
                        <a:ext cx="1402150" cy="501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252926"/>
              </p:ext>
            </p:extLst>
          </p:nvPr>
        </p:nvGraphicFramePr>
        <p:xfrm>
          <a:off x="1113569" y="1325847"/>
          <a:ext cx="14319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8" name="Equation" r:id="rId7" imgW="622080" imgH="203040" progId="Equation.DSMT4">
                  <p:embed/>
                </p:oleObj>
              </mc:Choice>
              <mc:Fallback>
                <p:oleObj name="Equation" r:id="rId7" imgW="622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3569" y="1325847"/>
                        <a:ext cx="143192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206566"/>
              </p:ext>
            </p:extLst>
          </p:nvPr>
        </p:nvGraphicFramePr>
        <p:xfrm>
          <a:off x="3211429" y="1285514"/>
          <a:ext cx="15494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9" name="Equation" r:id="rId9" imgW="672840" imgH="228600" progId="Equation.DSMT4">
                  <p:embed/>
                </p:oleObj>
              </mc:Choice>
              <mc:Fallback>
                <p:oleObj name="Equation" r:id="rId9" imgW="672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11429" y="1285514"/>
                        <a:ext cx="1549400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向右箭號 9"/>
          <p:cNvSpPr/>
          <p:nvPr/>
        </p:nvSpPr>
        <p:spPr>
          <a:xfrm>
            <a:off x="4760829" y="1446248"/>
            <a:ext cx="298450" cy="262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278227"/>
              </p:ext>
            </p:extLst>
          </p:nvPr>
        </p:nvGraphicFramePr>
        <p:xfrm>
          <a:off x="5056776" y="1311082"/>
          <a:ext cx="1473400" cy="47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" name="Equation" r:id="rId11" imgW="685800" imgH="203040" progId="Equation.DSMT4">
                  <p:embed/>
                </p:oleObj>
              </mc:Choice>
              <mc:Fallback>
                <p:oleObj name="Equation" r:id="rId11" imgW="685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56776" y="1311082"/>
                        <a:ext cx="1473400" cy="47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472128"/>
              </p:ext>
            </p:extLst>
          </p:nvPr>
        </p:nvGraphicFramePr>
        <p:xfrm>
          <a:off x="1201738" y="2236100"/>
          <a:ext cx="8778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" name="Equation" r:id="rId13" imgW="380880" imgH="203040" progId="Equation.DSMT4">
                  <p:embed/>
                </p:oleObj>
              </mc:Choice>
              <mc:Fallback>
                <p:oleObj name="Equation" r:id="rId13" imgW="380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01738" y="2236100"/>
                        <a:ext cx="877887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51851"/>
              </p:ext>
            </p:extLst>
          </p:nvPr>
        </p:nvGraphicFramePr>
        <p:xfrm>
          <a:off x="2545494" y="2265961"/>
          <a:ext cx="407001" cy="407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" name="Equation" r:id="rId15" imgW="139680" imgH="139680" progId="Equation.DSMT4">
                  <p:embed/>
                </p:oleObj>
              </mc:Choice>
              <mc:Fallback>
                <p:oleObj name="Equation" r:id="rId15" imgW="1396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45494" y="2265961"/>
                        <a:ext cx="407001" cy="407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向右箭號 13"/>
          <p:cNvSpPr/>
          <p:nvPr/>
        </p:nvSpPr>
        <p:spPr>
          <a:xfrm>
            <a:off x="3062204" y="2338095"/>
            <a:ext cx="298450" cy="262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566265"/>
              </p:ext>
            </p:extLst>
          </p:nvPr>
        </p:nvGraphicFramePr>
        <p:xfrm>
          <a:off x="3470363" y="2265961"/>
          <a:ext cx="921652" cy="413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3" name="Equation" r:id="rId17" imgW="368280" imgH="164880" progId="Equation.DSMT4">
                  <p:embed/>
                </p:oleObj>
              </mc:Choice>
              <mc:Fallback>
                <p:oleObj name="Equation" r:id="rId17" imgW="368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70363" y="2265961"/>
                        <a:ext cx="921652" cy="413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887612"/>
              </p:ext>
            </p:extLst>
          </p:nvPr>
        </p:nvGraphicFramePr>
        <p:xfrm>
          <a:off x="2481351" y="2640178"/>
          <a:ext cx="350666" cy="455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4" name="Equation" r:id="rId19" imgW="126720" imgH="164880" progId="Equation.DSMT4">
                  <p:embed/>
                </p:oleObj>
              </mc:Choice>
              <mc:Fallback>
                <p:oleObj name="Equation" r:id="rId19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81351" y="2640178"/>
                        <a:ext cx="350666" cy="455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052610"/>
              </p:ext>
            </p:extLst>
          </p:nvPr>
        </p:nvGraphicFramePr>
        <p:xfrm>
          <a:off x="1201738" y="3096044"/>
          <a:ext cx="413609" cy="441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5" name="Equation" r:id="rId21" imgW="190440" imgH="203040" progId="Equation.DSMT4">
                  <p:embed/>
                </p:oleObj>
              </mc:Choice>
              <mc:Fallback>
                <p:oleObj name="Equation" r:id="rId21" imgW="190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201738" y="3096044"/>
                        <a:ext cx="413609" cy="441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物件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910572"/>
              </p:ext>
            </p:extLst>
          </p:nvPr>
        </p:nvGraphicFramePr>
        <p:xfrm>
          <a:off x="10589743" y="3153979"/>
          <a:ext cx="407001" cy="407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6" name="Equation" r:id="rId23" imgW="139680" imgH="139680" progId="Equation.DSMT4">
                  <p:embed/>
                </p:oleObj>
              </mc:Choice>
              <mc:Fallback>
                <p:oleObj name="Equation" r:id="rId23" imgW="1396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589743" y="3153979"/>
                        <a:ext cx="407001" cy="407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向右箭號 19"/>
          <p:cNvSpPr/>
          <p:nvPr/>
        </p:nvSpPr>
        <p:spPr>
          <a:xfrm>
            <a:off x="1201738" y="4103085"/>
            <a:ext cx="298450" cy="262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1" name="物件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961735"/>
              </p:ext>
            </p:extLst>
          </p:nvPr>
        </p:nvGraphicFramePr>
        <p:xfrm>
          <a:off x="1531882" y="3973198"/>
          <a:ext cx="1828772" cy="522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7" name="Equation" r:id="rId24" imgW="977760" imgH="279360" progId="Equation.DSMT4">
                  <p:embed/>
                </p:oleObj>
              </mc:Choice>
              <mc:Fallback>
                <p:oleObj name="Equation" r:id="rId24" imgW="9777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31882" y="3973198"/>
                        <a:ext cx="1828772" cy="522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0" y="-9102"/>
            <a:ext cx="12192000" cy="230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Rectangle 3"/>
          <p:cNvSpPr/>
          <p:nvPr/>
        </p:nvSpPr>
        <p:spPr>
          <a:xfrm>
            <a:off x="0" y="6320289"/>
            <a:ext cx="1210491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35"/>
          <p:cNvSpPr/>
          <p:nvPr/>
        </p:nvSpPr>
        <p:spPr>
          <a:xfrm>
            <a:off x="1210491" y="6320289"/>
            <a:ext cx="2037805" cy="5399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36"/>
          <p:cNvSpPr/>
          <p:nvPr/>
        </p:nvSpPr>
        <p:spPr>
          <a:xfrm>
            <a:off x="3248296" y="6320289"/>
            <a:ext cx="2142310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37"/>
          <p:cNvSpPr/>
          <p:nvPr/>
        </p:nvSpPr>
        <p:spPr>
          <a:xfrm>
            <a:off x="5390606" y="6320289"/>
            <a:ext cx="3264303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Performance of algorithms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38"/>
          <p:cNvSpPr/>
          <p:nvPr/>
        </p:nvSpPr>
        <p:spPr>
          <a:xfrm>
            <a:off x="8654909" y="631806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Managerial aspects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9"/>
          <p:cNvSpPr/>
          <p:nvPr/>
        </p:nvSpPr>
        <p:spPr>
          <a:xfrm>
            <a:off x="10692714" y="6320289"/>
            <a:ext cx="1499286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Conclusion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5" name="物件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117863"/>
              </p:ext>
            </p:extLst>
          </p:nvPr>
        </p:nvGraphicFramePr>
        <p:xfrm>
          <a:off x="6086475" y="5391150"/>
          <a:ext cx="20859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8" name="Equation" r:id="rId26" imgW="622080" imgH="203040" progId="Equation.DSMT4">
                  <p:embed/>
                </p:oleObj>
              </mc:Choice>
              <mc:Fallback>
                <p:oleObj name="Equation" r:id="rId26" imgW="622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086475" y="5391150"/>
                        <a:ext cx="2085975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47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200" y="967154"/>
            <a:ext cx="10515600" cy="520980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      - The set of tuples referring to all drop-off points following on the   visit at a robot depot before either the next robot depot is visited or the end of the route is reached.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For all visits      of robot depots within       it have                                 </a:t>
            </a:r>
            <a:br>
              <a:rPr lang="en-US" altLang="zh-TW" dirty="0" smtClean="0"/>
            </a:br>
            <a:r>
              <a:rPr lang="en-US" altLang="zh-TW" dirty="0" smtClean="0"/>
              <a:t>          </a:t>
            </a:r>
            <a:r>
              <a:rPr lang="en-US" altLang="zh-TW" dirty="0" smtClean="0"/>
              <a:t>- At most </a:t>
            </a:r>
            <a:r>
              <a:rPr lang="en-US" altLang="zh-TW" dirty="0" smtClean="0">
                <a:ln>
                  <a:solidFill>
                    <a:srgbClr val="FF0000"/>
                  </a:solidFill>
                </a:ln>
              </a:rPr>
              <a:t>   robots </a:t>
            </a:r>
            <a:r>
              <a:rPr lang="en-US" altLang="zh-TW" dirty="0" smtClean="0"/>
              <a:t>can be launched after any robot depot visit. </a:t>
            </a:r>
          </a:p>
          <a:p>
            <a:pPr marL="0" indent="0">
              <a:buNone/>
            </a:pPr>
            <a:r>
              <a:rPr lang="en-US" altLang="zh-TW" dirty="0" smtClean="0"/>
              <a:t>         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Once the capacity      for robots is depleted and further customers have to be supplied, another depot has to be visited to replenish the robots on board of the truck.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319179"/>
              </p:ext>
            </p:extLst>
          </p:nvPr>
        </p:nvGraphicFramePr>
        <p:xfrm>
          <a:off x="1183589" y="886152"/>
          <a:ext cx="44767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Equation" r:id="rId3" imgW="177480" imgH="203040" progId="Equation.DSMT4">
                  <p:embed/>
                </p:oleObj>
              </mc:Choice>
              <mc:Fallback>
                <p:oleObj name="Equation" r:id="rId3" imgW="177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3589" y="886152"/>
                        <a:ext cx="447675" cy="512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166138"/>
              </p:ext>
            </p:extLst>
          </p:nvPr>
        </p:nvGraphicFramePr>
        <p:xfrm>
          <a:off x="11145490" y="886152"/>
          <a:ext cx="416619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Equation" r:id="rId5" imgW="164880" imgH="203040" progId="Equation.DSMT4">
                  <p:embed/>
                </p:oleObj>
              </mc:Choice>
              <mc:Fallback>
                <p:oleObj name="Equation" r:id="rId5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45490" y="886152"/>
                        <a:ext cx="416619" cy="512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向右箭號 8"/>
          <p:cNvSpPr/>
          <p:nvPr/>
        </p:nvSpPr>
        <p:spPr>
          <a:xfrm>
            <a:off x="1034364" y="2358888"/>
            <a:ext cx="298450" cy="262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306926"/>
              </p:ext>
            </p:extLst>
          </p:nvPr>
        </p:nvGraphicFramePr>
        <p:xfrm>
          <a:off x="3248296" y="2085722"/>
          <a:ext cx="354012" cy="546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Equation" r:id="rId7" imgW="139680" imgH="203040" progId="Equation.DSMT4">
                  <p:embed/>
                </p:oleObj>
              </mc:Choice>
              <mc:Fallback>
                <p:oleObj name="Equation" r:id="rId7" imgW="139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48296" y="2085722"/>
                        <a:ext cx="354012" cy="546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019714"/>
              </p:ext>
            </p:extLst>
          </p:nvPr>
        </p:nvGraphicFramePr>
        <p:xfrm>
          <a:off x="6928765" y="2315746"/>
          <a:ext cx="3508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" name="Equation" r:id="rId9" imgW="139680" imgH="139680" progId="Equation.DSMT4">
                  <p:embed/>
                </p:oleObj>
              </mc:Choice>
              <mc:Fallback>
                <p:oleObj name="Equation" r:id="rId9" imgW="1396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28765" y="2315746"/>
                        <a:ext cx="350838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777222"/>
              </p:ext>
            </p:extLst>
          </p:nvPr>
        </p:nvGraphicFramePr>
        <p:xfrm>
          <a:off x="8378489" y="2198576"/>
          <a:ext cx="18764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" name="Equation" r:id="rId11" imgW="1002960" imgH="279360" progId="Equation.DSMT4">
                  <p:embed/>
                </p:oleObj>
              </mc:Choice>
              <mc:Fallback>
                <p:oleObj name="Equation" r:id="rId11" imgW="10029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78489" y="2198576"/>
                        <a:ext cx="1876425" cy="52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700598"/>
              </p:ext>
            </p:extLst>
          </p:nvPr>
        </p:nvGraphicFramePr>
        <p:xfrm>
          <a:off x="3099265" y="2713057"/>
          <a:ext cx="298061" cy="298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Equation" r:id="rId13" imgW="164880" imgH="164880" progId="Equation.DSMT4">
                  <p:embed/>
                </p:oleObj>
              </mc:Choice>
              <mc:Fallback>
                <p:oleObj name="Equation" r:id="rId13" imgW="1648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99265" y="2713057"/>
                        <a:ext cx="298061" cy="298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946098"/>
              </p:ext>
            </p:extLst>
          </p:nvPr>
        </p:nvGraphicFramePr>
        <p:xfrm>
          <a:off x="3602308" y="4221571"/>
          <a:ext cx="318571" cy="318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Equation" r:id="rId15" imgW="164880" imgH="164880" progId="Equation.DSMT4">
                  <p:embed/>
                </p:oleObj>
              </mc:Choice>
              <mc:Fallback>
                <p:oleObj name="Equation" r:id="rId15" imgW="1648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02308" y="4221571"/>
                        <a:ext cx="318571" cy="318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0" y="-9102"/>
            <a:ext cx="12192000" cy="230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Rectangle 3"/>
          <p:cNvSpPr/>
          <p:nvPr/>
        </p:nvSpPr>
        <p:spPr>
          <a:xfrm>
            <a:off x="0" y="6320289"/>
            <a:ext cx="1210491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35"/>
          <p:cNvSpPr/>
          <p:nvPr/>
        </p:nvSpPr>
        <p:spPr>
          <a:xfrm>
            <a:off x="1210491" y="6320289"/>
            <a:ext cx="2037805" cy="5399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36"/>
          <p:cNvSpPr/>
          <p:nvPr/>
        </p:nvSpPr>
        <p:spPr>
          <a:xfrm>
            <a:off x="3248296" y="6320289"/>
            <a:ext cx="2142310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37"/>
          <p:cNvSpPr/>
          <p:nvPr/>
        </p:nvSpPr>
        <p:spPr>
          <a:xfrm>
            <a:off x="5390606" y="6320289"/>
            <a:ext cx="3264303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Performance of algorithms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38"/>
          <p:cNvSpPr/>
          <p:nvPr/>
        </p:nvSpPr>
        <p:spPr>
          <a:xfrm>
            <a:off x="8654909" y="6318069"/>
            <a:ext cx="203780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Managerial aspects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39"/>
          <p:cNvSpPr/>
          <p:nvPr/>
        </p:nvSpPr>
        <p:spPr>
          <a:xfrm>
            <a:off x="10692714" y="6320289"/>
            <a:ext cx="1499286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Conclusion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物件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509093"/>
              </p:ext>
            </p:extLst>
          </p:nvPr>
        </p:nvGraphicFramePr>
        <p:xfrm>
          <a:off x="167503" y="289291"/>
          <a:ext cx="20859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Equation" r:id="rId16" imgW="622080" imgH="203040" progId="Equation.DSMT4">
                  <p:embed/>
                </p:oleObj>
              </mc:Choice>
              <mc:Fallback>
                <p:oleObj name="Equation" r:id="rId16" imgW="622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7503" y="289291"/>
                        <a:ext cx="2085975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圖說文字 26"/>
          <p:cNvSpPr/>
          <p:nvPr/>
        </p:nvSpPr>
        <p:spPr>
          <a:xfrm>
            <a:off x="838200" y="3952286"/>
            <a:ext cx="10618177" cy="1491557"/>
          </a:xfrm>
          <a:prstGeom prst="wedgeRectCallout">
            <a:avLst>
              <a:gd name="adj1" fmla="val -24310"/>
              <a:gd name="adj2" fmla="val -110632"/>
            </a:avLst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79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04044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         and        - The </a:t>
            </a:r>
            <a:r>
              <a:rPr lang="en-US" altLang="zh-TW" dirty="0"/>
              <a:t>number of the stop in the truck route of  </a:t>
            </a:r>
            <a:r>
              <a:rPr lang="en-US" altLang="zh-TW" dirty="0" smtClean="0"/>
              <a:t>    where </a:t>
            </a:r>
            <a:r>
              <a:rPr lang="en-US" altLang="zh-TW" dirty="0"/>
              <a:t>the robot supplying customer 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          </a:t>
            </a:r>
            <a:r>
              <a:rPr lang="en-US" altLang="zh-TW" dirty="0"/>
              <a:t>is launched </a:t>
            </a:r>
            <a:r>
              <a:rPr lang="en-US" altLang="zh-TW" u="sng" dirty="0"/>
              <a:t>and the location of the </a:t>
            </a:r>
            <a:r>
              <a:rPr lang="en-US" altLang="zh-TW" u="sng" dirty="0" smtClean="0"/>
              <a:t>      stop within    </a:t>
            </a:r>
            <a:r>
              <a:rPr lang="en-US" altLang="zh-TW" dirty="0" smtClean="0"/>
              <a:t>  </a:t>
            </a:r>
            <a:r>
              <a:rPr lang="el-GR" altLang="zh-TW" dirty="0" smtClean="0"/>
              <a:t>, </a:t>
            </a:r>
            <a:r>
              <a:rPr lang="en-US" altLang="zh-TW" dirty="0"/>
              <a:t>respectively 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zh-TW" altLang="en-US" dirty="0" smtClean="0"/>
              <a:t>  </a:t>
            </a:r>
            <a:r>
              <a:rPr lang="en-US" altLang="zh-TW" dirty="0" smtClean="0"/>
              <a:t> </a:t>
            </a:r>
            <a:r>
              <a:rPr lang="en-US" altLang="zh-TW" dirty="0" smtClean="0"/>
              <a:t>           -</a:t>
            </a:r>
            <a:r>
              <a:rPr lang="en-US" altLang="zh-TW" dirty="0" smtClean="0"/>
              <a:t> Delivery time of a customer    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(a)</a:t>
            </a:r>
            <a:r>
              <a:rPr lang="en-US" altLang="zh-TW" dirty="0"/>
              <a:t> </a:t>
            </a:r>
            <a:r>
              <a:rPr lang="en-US" altLang="zh-TW" dirty="0" smtClean="0"/>
              <a:t>Driving </a:t>
            </a:r>
            <a:r>
              <a:rPr lang="en-US" altLang="zh-TW" dirty="0"/>
              <a:t>time of the truck from its initial location </a:t>
            </a:r>
            <a:r>
              <a:rPr lang="en-US" altLang="zh-TW" dirty="0" smtClean="0"/>
              <a:t>     up </a:t>
            </a:r>
            <a:r>
              <a:rPr lang="en-US" altLang="zh-TW" dirty="0"/>
              <a:t>to the location where the robot supplying customer </a:t>
            </a:r>
            <a:r>
              <a:rPr lang="en-US" altLang="zh-TW" i="1" dirty="0" smtClean="0"/>
              <a:t>     </a:t>
            </a:r>
            <a:r>
              <a:rPr lang="en-US" altLang="zh-TW" dirty="0"/>
              <a:t>is launched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                                                            +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(b)</a:t>
            </a:r>
            <a:r>
              <a:rPr lang="en-US" altLang="zh-TW" dirty="0"/>
              <a:t> </a:t>
            </a:r>
            <a:r>
              <a:rPr lang="en-US" altLang="zh-TW" dirty="0" smtClean="0"/>
              <a:t>The </a:t>
            </a:r>
            <a:r>
              <a:rPr lang="en-US" altLang="zh-TW" dirty="0"/>
              <a:t>driving time of the robot from its launching location up to the location </a:t>
            </a:r>
            <a:r>
              <a:rPr lang="en-US" altLang="zh-TW" i="1" dirty="0" smtClean="0"/>
              <a:t>      </a:t>
            </a:r>
            <a:r>
              <a:rPr lang="en-US" altLang="zh-TW" dirty="0" smtClean="0"/>
              <a:t>of </a:t>
            </a:r>
            <a:r>
              <a:rPr lang="en-US" altLang="zh-TW" dirty="0"/>
              <a:t>the customer. </a:t>
            </a:r>
            <a:endParaRPr lang="en-US" altLang="zh-TW" dirty="0" smtClean="0"/>
          </a:p>
          <a:p>
            <a:r>
              <a:rPr lang="en-US" altLang="zh-TW" dirty="0" smtClean="0"/>
              <a:t>     - The </a:t>
            </a:r>
            <a:r>
              <a:rPr lang="en-US" altLang="zh-TW" dirty="0"/>
              <a:t>set of </a:t>
            </a:r>
            <a:r>
              <a:rPr lang="en-US" altLang="zh-TW" dirty="0" smtClean="0"/>
              <a:t>customers supplied late.</a:t>
            </a:r>
            <a:r>
              <a:rPr lang="en-US" altLang="zh-TW" dirty="0" smtClean="0"/>
              <a:t> (with                           )</a:t>
            </a:r>
            <a:r>
              <a:rPr lang="en-US" altLang="zh-TW" dirty="0" smtClean="0"/>
              <a:t> 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899572"/>
              </p:ext>
            </p:extLst>
          </p:nvPr>
        </p:nvGraphicFramePr>
        <p:xfrm>
          <a:off x="9705716" y="1063652"/>
          <a:ext cx="402109" cy="402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" name="Equation" r:id="rId3" imgW="139680" imgH="139680" progId="Equation.DSMT4">
                  <p:embed/>
                </p:oleObj>
              </mc:Choice>
              <mc:Fallback>
                <p:oleObj name="Equation" r:id="rId3" imgW="1396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05716" y="1063652"/>
                        <a:ext cx="402109" cy="402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333676"/>
              </p:ext>
            </p:extLst>
          </p:nvPr>
        </p:nvGraphicFramePr>
        <p:xfrm>
          <a:off x="5446935" y="1363849"/>
          <a:ext cx="8667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" name="Equation" r:id="rId5" imgW="380880" imgH="203040" progId="Equation.DSMT4">
                  <p:embed/>
                </p:oleObj>
              </mc:Choice>
              <mc:Fallback>
                <p:oleObj name="Equation" r:id="rId5" imgW="380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6935" y="1363849"/>
                        <a:ext cx="866775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770817"/>
              </p:ext>
            </p:extLst>
          </p:nvPr>
        </p:nvGraphicFramePr>
        <p:xfrm>
          <a:off x="1118002" y="1018059"/>
          <a:ext cx="725550" cy="429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" name="Equation" r:id="rId7" imgW="342720" imgH="203040" progId="Equation.DSMT4">
                  <p:embed/>
                </p:oleObj>
              </mc:Choice>
              <mc:Fallback>
                <p:oleObj name="Equation" r:id="rId7" imgW="34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8002" y="1018059"/>
                        <a:ext cx="725550" cy="429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985459"/>
              </p:ext>
            </p:extLst>
          </p:nvPr>
        </p:nvGraphicFramePr>
        <p:xfrm>
          <a:off x="2619583" y="1017103"/>
          <a:ext cx="326081" cy="489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19583" y="1017103"/>
                        <a:ext cx="326081" cy="489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284949"/>
              </p:ext>
            </p:extLst>
          </p:nvPr>
        </p:nvGraphicFramePr>
        <p:xfrm>
          <a:off x="1723777" y="1671342"/>
          <a:ext cx="416619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" name="Equation" r:id="rId11" imgW="164880" imgH="203040" progId="Equation.DSMT4">
                  <p:embed/>
                </p:oleObj>
              </mc:Choice>
              <mc:Fallback>
                <p:oleObj name="Equation" r:id="rId11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23777" y="1671342"/>
                        <a:ext cx="416619" cy="512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944376"/>
              </p:ext>
            </p:extLst>
          </p:nvPr>
        </p:nvGraphicFramePr>
        <p:xfrm>
          <a:off x="3834772" y="1726668"/>
          <a:ext cx="402109" cy="402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" name="Equation" r:id="rId13" imgW="139680" imgH="139680" progId="Equation.DSMT4">
                  <p:embed/>
                </p:oleObj>
              </mc:Choice>
              <mc:Fallback>
                <p:oleObj name="Equation" r:id="rId13" imgW="1396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4772" y="1726668"/>
                        <a:ext cx="402109" cy="402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向右箭號 9"/>
          <p:cNvSpPr/>
          <p:nvPr/>
        </p:nvSpPr>
        <p:spPr>
          <a:xfrm>
            <a:off x="1257728" y="2262219"/>
            <a:ext cx="298450" cy="262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610749"/>
              </p:ext>
            </p:extLst>
          </p:nvPr>
        </p:nvGraphicFramePr>
        <p:xfrm>
          <a:off x="6807035" y="1927722"/>
          <a:ext cx="2855182" cy="882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" name="Equation" r:id="rId14" imgW="1396800" imgH="431640" progId="Equation.DSMT4">
                  <p:embed/>
                </p:oleObj>
              </mc:Choice>
              <mc:Fallback>
                <p:oleObj name="Equation" r:id="rId14" imgW="1396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07035" y="1927722"/>
                        <a:ext cx="2855182" cy="882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942498"/>
              </p:ext>
            </p:extLst>
          </p:nvPr>
        </p:nvGraphicFramePr>
        <p:xfrm>
          <a:off x="6313710" y="2232593"/>
          <a:ext cx="2889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" name="Equation" r:id="rId16" imgW="126720" imgH="190440" progId="Equation.DSMT4">
                  <p:embed/>
                </p:oleObj>
              </mc:Choice>
              <mc:Fallback>
                <p:oleObj name="Equation" r:id="rId16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313710" y="2232593"/>
                        <a:ext cx="28892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72785"/>
              </p:ext>
            </p:extLst>
          </p:nvPr>
        </p:nvGraphicFramePr>
        <p:xfrm>
          <a:off x="1632993" y="2083021"/>
          <a:ext cx="421119" cy="57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" name="Equation" r:id="rId18" imgW="177480" imgH="241200" progId="Equation.DSMT4">
                  <p:embed/>
                </p:oleObj>
              </mc:Choice>
              <mc:Fallback>
                <p:oleObj name="Equation" r:id="rId18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632993" y="2083021"/>
                        <a:ext cx="421119" cy="571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715208"/>
              </p:ext>
            </p:extLst>
          </p:nvPr>
        </p:nvGraphicFramePr>
        <p:xfrm>
          <a:off x="8504838" y="2665206"/>
          <a:ext cx="466166" cy="399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4" name="Equation" r:id="rId20" imgW="266400" imgH="228600" progId="Equation.DSMT4">
                  <p:embed/>
                </p:oleObj>
              </mc:Choice>
              <mc:Fallback>
                <p:oleObj name="Equation" r:id="rId20" imgW="266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504838" y="2665206"/>
                        <a:ext cx="466166" cy="399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061063"/>
              </p:ext>
            </p:extLst>
          </p:nvPr>
        </p:nvGraphicFramePr>
        <p:xfrm>
          <a:off x="7729613" y="3044868"/>
          <a:ext cx="2889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" name="Equation" r:id="rId22" imgW="126720" imgH="190440" progId="Equation.DSMT4">
                  <p:embed/>
                </p:oleObj>
              </mc:Choice>
              <mc:Fallback>
                <p:oleObj name="Equation" r:id="rId22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729613" y="3044868"/>
                        <a:ext cx="28892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298937"/>
              </p:ext>
            </p:extLst>
          </p:nvPr>
        </p:nvGraphicFramePr>
        <p:xfrm>
          <a:off x="2408979" y="4276932"/>
          <a:ext cx="421208" cy="533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6" name="Equation" r:id="rId24" imgW="190440" imgH="241200" progId="Equation.DSMT4">
                  <p:embed/>
                </p:oleObj>
              </mc:Choice>
              <mc:Fallback>
                <p:oleObj name="Equation" r:id="rId24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408979" y="4276932"/>
                        <a:ext cx="421208" cy="533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116565"/>
              </p:ext>
            </p:extLst>
          </p:nvPr>
        </p:nvGraphicFramePr>
        <p:xfrm>
          <a:off x="1150636" y="4686895"/>
          <a:ext cx="405542" cy="43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" name="Equation" r:id="rId26" imgW="164880" imgH="177480" progId="Equation.DSMT4">
                  <p:embed/>
                </p:oleObj>
              </mc:Choice>
              <mc:Fallback>
                <p:oleObj name="Equation" r:id="rId26" imgW="164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150636" y="4686895"/>
                        <a:ext cx="405542" cy="43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984488"/>
              </p:ext>
            </p:extLst>
          </p:nvPr>
        </p:nvGraphicFramePr>
        <p:xfrm>
          <a:off x="8167214" y="4640094"/>
          <a:ext cx="11414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" name="Equation" r:id="rId28" imgW="482400" imgH="241200" progId="Equation.DSMT4">
                  <p:embed/>
                </p:oleObj>
              </mc:Choice>
              <mc:Fallback>
                <p:oleObj name="Equation" r:id="rId28" imgW="482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8167214" y="4640094"/>
                        <a:ext cx="1141413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462548"/>
              </p:ext>
            </p:extLst>
          </p:nvPr>
        </p:nvGraphicFramePr>
        <p:xfrm>
          <a:off x="1118002" y="5418197"/>
          <a:ext cx="10235797" cy="1404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5797"/>
              </a:tblGrid>
              <a:tr h="1404624">
                <a:tc>
                  <a:txBody>
                    <a:bodyPr/>
                    <a:lstStyle/>
                    <a:p>
                      <a:endParaRPr lang="zh-TW" altLang="en-US" dirty="0">
                        <a:ln w="76200"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物件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920841"/>
              </p:ext>
            </p:extLst>
          </p:nvPr>
        </p:nvGraphicFramePr>
        <p:xfrm>
          <a:off x="3846940" y="5717488"/>
          <a:ext cx="4536876" cy="985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" name="Equation" r:id="rId30" imgW="1143000" imgH="355320" progId="Equation.DSMT4">
                  <p:embed/>
                </p:oleObj>
              </mc:Choice>
              <mc:Fallback>
                <p:oleObj name="Equation" r:id="rId30" imgW="11430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846940" y="5717488"/>
                        <a:ext cx="4536876" cy="985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0" y="-9102"/>
            <a:ext cx="12192000" cy="230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3" name="物件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333785"/>
              </p:ext>
            </p:extLst>
          </p:nvPr>
        </p:nvGraphicFramePr>
        <p:xfrm>
          <a:off x="167503" y="289291"/>
          <a:ext cx="20859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" name="Equation" r:id="rId32" imgW="622080" imgH="203040" progId="Equation.DSMT4">
                  <p:embed/>
                </p:oleObj>
              </mc:Choice>
              <mc:Fallback>
                <p:oleObj name="Equation" r:id="rId32" imgW="622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67503" y="289291"/>
                        <a:ext cx="2085975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圓角矩形圖說文字 23"/>
          <p:cNvSpPr/>
          <p:nvPr/>
        </p:nvSpPr>
        <p:spPr>
          <a:xfrm>
            <a:off x="8386945" y="1787985"/>
            <a:ext cx="584059" cy="253064"/>
          </a:xfrm>
          <a:prstGeom prst="wedgeRoundRectCallout">
            <a:avLst>
              <a:gd name="adj1" fmla="val -41908"/>
              <a:gd name="adj2" fmla="val 10071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25" name="圓角矩形圖說文字 24"/>
          <p:cNvSpPr/>
          <p:nvPr/>
        </p:nvSpPr>
        <p:spPr>
          <a:xfrm>
            <a:off x="9282558" y="1788202"/>
            <a:ext cx="584059" cy="253064"/>
          </a:xfrm>
          <a:prstGeom prst="wedgeRoundRectCallout">
            <a:avLst>
              <a:gd name="adj1" fmla="val -41908"/>
              <a:gd name="adj2" fmla="val 10071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265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1610</Words>
  <Application>Microsoft Office PowerPoint</Application>
  <PresentationFormat>寬螢幕</PresentationFormat>
  <Paragraphs>383</Paragraphs>
  <Slides>29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MathType 6.0 Equation</vt:lpstr>
      <vt:lpstr> Scheduling last-mile deliveries with truck-based autonomous robots </vt:lpstr>
      <vt:lpstr>INTRODUCTION</vt:lpstr>
      <vt:lpstr>PROBLEM DEFINITION</vt:lpstr>
      <vt:lpstr>PowerPoint 簡報</vt:lpstr>
      <vt:lpstr>SOLUTION OF TBRD</vt:lpstr>
      <vt:lpstr>TBRD DEFINATION</vt:lpstr>
      <vt:lpstr>PowerPoint 簡報</vt:lpstr>
      <vt:lpstr>PowerPoint 簡報</vt:lpstr>
      <vt:lpstr>PowerPoint 簡報</vt:lpstr>
      <vt:lpstr>PowerPoint 簡報</vt:lpstr>
      <vt:lpstr>SOLUTION</vt:lpstr>
      <vt:lpstr>MIXED-INTEGER MODEL FOR TBRD</vt:lpstr>
      <vt:lpstr>PowerPoint 簡報</vt:lpstr>
      <vt:lpstr>PowerPoint 簡報</vt:lpstr>
      <vt:lpstr>PowerPoint 簡報</vt:lpstr>
      <vt:lpstr>AN EFFICIENT SOLUTION PROCEDURE FOR GIVEN TRUCK ROUTES</vt:lpstr>
      <vt:lpstr>PowerPoint 簡報</vt:lpstr>
      <vt:lpstr>PowerPoint 簡報</vt:lpstr>
      <vt:lpstr>PowerPoint 簡報</vt:lpstr>
      <vt:lpstr>PowerPoint 簡報</vt:lpstr>
      <vt:lpstr>A multi-start local search procedure</vt:lpstr>
      <vt:lpstr>PowerPoint 簡報</vt:lpstr>
      <vt:lpstr>Performance of algorithms</vt:lpstr>
      <vt:lpstr>Computational study of algorithm performance</vt:lpstr>
      <vt:lpstr>PowerPoint 簡報</vt:lpstr>
      <vt:lpstr>Managerial aspects</vt:lpstr>
      <vt:lpstr>PowerPoint 簡報</vt:lpstr>
      <vt:lpstr>PowerPoint 簡報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Alice</dc:creator>
  <cp:lastModifiedBy>Alice</cp:lastModifiedBy>
  <cp:revision>58</cp:revision>
  <dcterms:created xsi:type="dcterms:W3CDTF">2019-01-03T01:49:12Z</dcterms:created>
  <dcterms:modified xsi:type="dcterms:W3CDTF">2019-01-04T07:02:28Z</dcterms:modified>
</cp:coreProperties>
</file>