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9"/>
  </p:notesMasterIdLst>
  <p:handoutMasterIdLst>
    <p:handoutMasterId r:id="rId100"/>
  </p:handoutMasterIdLst>
  <p:sldIdLst>
    <p:sldId id="848" r:id="rId3"/>
    <p:sldId id="1773" r:id="rId4"/>
    <p:sldId id="1774" r:id="rId5"/>
    <p:sldId id="1809" r:id="rId6"/>
    <p:sldId id="1775" r:id="rId7"/>
    <p:sldId id="1776" r:id="rId8"/>
    <p:sldId id="1777" r:id="rId9"/>
    <p:sldId id="1778" r:id="rId10"/>
    <p:sldId id="1902" r:id="rId11"/>
    <p:sldId id="1779" r:id="rId12"/>
    <p:sldId id="1780" r:id="rId13"/>
    <p:sldId id="1781" r:id="rId14"/>
    <p:sldId id="1782" r:id="rId15"/>
    <p:sldId id="1783" r:id="rId16"/>
    <p:sldId id="1784" r:id="rId17"/>
    <p:sldId id="1785" r:id="rId18"/>
    <p:sldId id="1786" r:id="rId19"/>
    <p:sldId id="1787" r:id="rId20"/>
    <p:sldId id="1788" r:id="rId21"/>
    <p:sldId id="1789" r:id="rId22"/>
    <p:sldId id="1790" r:id="rId23"/>
    <p:sldId id="1791" r:id="rId24"/>
    <p:sldId id="1792" r:id="rId25"/>
    <p:sldId id="1793" r:id="rId26"/>
    <p:sldId id="1794" r:id="rId27"/>
    <p:sldId id="1795" r:id="rId28"/>
    <p:sldId id="1796" r:id="rId29"/>
    <p:sldId id="1797" r:id="rId30"/>
    <p:sldId id="1798" r:id="rId31"/>
    <p:sldId id="1799" r:id="rId32"/>
    <p:sldId id="1800" r:id="rId33"/>
    <p:sldId id="1801" r:id="rId34"/>
    <p:sldId id="1802" r:id="rId35"/>
    <p:sldId id="1803" r:id="rId36"/>
    <p:sldId id="1804" r:id="rId37"/>
    <p:sldId id="1805" r:id="rId38"/>
    <p:sldId id="1806" r:id="rId39"/>
    <p:sldId id="1807" r:id="rId40"/>
    <p:sldId id="1808" r:id="rId41"/>
    <p:sldId id="1810" r:id="rId42"/>
    <p:sldId id="1811" r:id="rId43"/>
    <p:sldId id="1812" r:id="rId44"/>
    <p:sldId id="1813" r:id="rId45"/>
    <p:sldId id="1814" r:id="rId46"/>
    <p:sldId id="1815" r:id="rId47"/>
    <p:sldId id="1816" r:id="rId48"/>
    <p:sldId id="1817" r:id="rId49"/>
    <p:sldId id="1818" r:id="rId50"/>
    <p:sldId id="1819" r:id="rId51"/>
    <p:sldId id="1820" r:id="rId52"/>
    <p:sldId id="1821" r:id="rId53"/>
    <p:sldId id="1822" r:id="rId54"/>
    <p:sldId id="1823" r:id="rId55"/>
    <p:sldId id="1824" r:id="rId56"/>
    <p:sldId id="1825" r:id="rId57"/>
    <p:sldId id="1826" r:id="rId58"/>
    <p:sldId id="1827" r:id="rId59"/>
    <p:sldId id="1828" r:id="rId60"/>
    <p:sldId id="1829" r:id="rId61"/>
    <p:sldId id="1831" r:id="rId62"/>
    <p:sldId id="1866" r:id="rId63"/>
    <p:sldId id="1867" r:id="rId64"/>
    <p:sldId id="1868" r:id="rId65"/>
    <p:sldId id="1869" r:id="rId66"/>
    <p:sldId id="1870" r:id="rId67"/>
    <p:sldId id="1871" r:id="rId68"/>
    <p:sldId id="1872" r:id="rId69"/>
    <p:sldId id="1873" r:id="rId70"/>
    <p:sldId id="1874" r:id="rId71"/>
    <p:sldId id="1875" r:id="rId72"/>
    <p:sldId id="1876" r:id="rId73"/>
    <p:sldId id="1877" r:id="rId74"/>
    <p:sldId id="1878" r:id="rId75"/>
    <p:sldId id="1879" r:id="rId76"/>
    <p:sldId id="1880" r:id="rId77"/>
    <p:sldId id="1881" r:id="rId78"/>
    <p:sldId id="1882" r:id="rId79"/>
    <p:sldId id="1883" r:id="rId80"/>
    <p:sldId id="1884" r:id="rId81"/>
    <p:sldId id="1885" r:id="rId82"/>
    <p:sldId id="1886" r:id="rId83"/>
    <p:sldId id="1887" r:id="rId84"/>
    <p:sldId id="1888" r:id="rId85"/>
    <p:sldId id="1889" r:id="rId86"/>
    <p:sldId id="1890" r:id="rId87"/>
    <p:sldId id="1891" r:id="rId88"/>
    <p:sldId id="1892" r:id="rId89"/>
    <p:sldId id="1893" r:id="rId90"/>
    <p:sldId id="1894" r:id="rId91"/>
    <p:sldId id="1895" r:id="rId92"/>
    <p:sldId id="1896" r:id="rId93"/>
    <p:sldId id="1897" r:id="rId94"/>
    <p:sldId id="1898" r:id="rId95"/>
    <p:sldId id="1899" r:id="rId96"/>
    <p:sldId id="1900" r:id="rId97"/>
    <p:sldId id="1901" r:id="rId9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notesMaster" Target="notesMasters/notesMaster1.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handoutMaster" Target="handoutMasters/handout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5</a:t>
            </a:r>
            <a:r>
              <a:rPr lang="zh-CN" altLang="en-US"/>
              <a:t>章  函数</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5.1.2  函数嵌套定义、可调用对象与修饰器</a:t>
            </a:r>
            <a:endParaRPr lang="zh-CN" altLang="en-US"/>
          </a:p>
        </p:txBody>
      </p:sp>
      <p:sp>
        <p:nvSpPr>
          <p:cNvPr id="3" name="内容占位符 2"/>
          <p:cNvSpPr>
            <a:spLocks noGrp="1"/>
          </p:cNvSpPr>
          <p:nvPr>
            <p:ph idx="1"/>
          </p:nvPr>
        </p:nvSpPr>
        <p:spPr/>
        <p:txBody>
          <a:bodyPr/>
          <a:p>
            <a:pPr marL="0" indent="0" fontAlgn="auto">
              <a:lnSpc>
                <a:spcPct val="150000"/>
              </a:lnSpc>
              <a:buNone/>
            </a:pPr>
            <a:r>
              <a:rPr lang="zh-CN" altLang="en-US" sz="2400"/>
              <a:t>（2）可调用对象</a:t>
            </a:r>
            <a:endParaRPr lang="zh-CN" altLang="en-US" sz="2400"/>
          </a:p>
          <a:p>
            <a:pPr marL="0" indent="0" fontAlgn="auto">
              <a:lnSpc>
                <a:spcPct val="150000"/>
              </a:lnSpc>
              <a:buNone/>
            </a:pPr>
            <a:r>
              <a:rPr lang="zh-CN" altLang="en-US" sz="2400"/>
              <a:t>函数属于Python可调用对象之一，由于构造方法的存在，类也是可调用的。像list()、tuple()、dict()、set()这样的工厂函数实际上都是调用了类的构造方法。另外，任何包含__call__()方法的类的对象也是可调用的。</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5.1.2  函数嵌套定义、可调用对象与修饰器</a:t>
            </a:r>
            <a:endParaRPr lang="zh-CN" altLang="en-US"/>
          </a:p>
        </p:txBody>
      </p:sp>
      <p:sp>
        <p:nvSpPr>
          <p:cNvPr id="3" name="内容占位符 2"/>
          <p:cNvSpPr>
            <a:spLocks noGrp="1"/>
          </p:cNvSpPr>
          <p:nvPr>
            <p:ph idx="1"/>
          </p:nvPr>
        </p:nvSpPr>
        <p:spPr/>
        <p:txBody>
          <a:bodyPr/>
          <a:p>
            <a:pPr fontAlgn="auto">
              <a:lnSpc>
                <a:spcPct val="100000"/>
              </a:lnSpc>
              <a:spcBef>
                <a:spcPts val="0"/>
              </a:spcBef>
              <a:buFont typeface="Arial" panose="020B0604020202020204" pitchFamily="34" charset="0"/>
              <a:buChar char="•"/>
            </a:pPr>
            <a:r>
              <a:rPr lang="zh-CN" altLang="en-US" sz="2400"/>
              <a:t>下面的代码使用函数的嵌套定义实现了可调用对象的定义：</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linear(a, b):</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def result(x):              #在Python中，函数是可以嵌套定义的</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a * x + b</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result               #返回可被调用的函数</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5.1.2  函数嵌套定义、可调用对象与修饰器</a:t>
            </a:r>
            <a:endParaRPr lang="zh-CN" altLang="en-US"/>
          </a:p>
        </p:txBody>
      </p:sp>
      <p:sp>
        <p:nvSpPr>
          <p:cNvPr id="3" name="内容占位符 2"/>
          <p:cNvSpPr>
            <a:spLocks noGrp="1"/>
          </p:cNvSpPr>
          <p:nvPr>
            <p:ph idx="1"/>
          </p:nvPr>
        </p:nvSpPr>
        <p:spPr/>
        <p:txBody>
          <a:bodyPr/>
          <a:p>
            <a:pPr fontAlgn="auto">
              <a:lnSpc>
                <a:spcPct val="100000"/>
              </a:lnSpc>
              <a:spcBef>
                <a:spcPts val="0"/>
              </a:spcBef>
              <a:buFont typeface="Arial" panose="020B0604020202020204" pitchFamily="34" charset="0"/>
              <a:buChar char="•"/>
            </a:pPr>
            <a:r>
              <a:rPr lang="zh-CN" altLang="en-US" sz="2400"/>
              <a:t>下面的代码演示了可调用对象类的定义：</a:t>
            </a:r>
            <a:endParaRPr lang="zh-CN" altLang="en-US" sz="2400"/>
          </a:p>
          <a:p>
            <a:pPr marL="0" indent="0" fontAlgn="auto">
              <a:lnSpc>
                <a:spcPct val="100000"/>
              </a:lnSpc>
              <a:spcBef>
                <a:spcPts val="0"/>
              </a:spcBef>
              <a:buNone/>
            </a:pPr>
            <a:endParaRPr lang="zh-CN" altLang="en-US" sz="2400"/>
          </a:p>
          <a:p>
            <a:pPr marL="0" indent="0" fontAlgn="auto">
              <a:lnSpc>
                <a:spcPct val="100000"/>
              </a:lnSpc>
              <a:spcBef>
                <a:spcPts val="0"/>
              </a:spcBef>
              <a:buNone/>
            </a:pPr>
            <a:r>
              <a:rPr lang="zh-CN" altLang="en-US" sz="2000">
                <a:latin typeface="Consolas" panose="020B0609020204030204" charset="0"/>
              </a:rPr>
              <a:t>class linear:</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def __init__(self, a, b):</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self.a, self.b = a, b</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def __call__(self, x):         #这里是关键</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self.a * x + self.b</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5.1.2  函数嵌套定义、可调用对象与修饰器</a:t>
            </a:r>
            <a:endParaRPr lang="zh-CN" altLang="en-US"/>
          </a:p>
        </p:txBody>
      </p:sp>
      <p:sp>
        <p:nvSpPr>
          <p:cNvPr id="3" name="内容占位符 2"/>
          <p:cNvSpPr>
            <a:spLocks noGrp="1"/>
          </p:cNvSpPr>
          <p:nvPr>
            <p:ph idx="1"/>
          </p:nvPr>
        </p:nvSpPr>
        <p:spPr/>
        <p:txBody>
          <a:bodyPr/>
          <a:p>
            <a:pPr fontAlgn="auto">
              <a:lnSpc>
                <a:spcPct val="100000"/>
              </a:lnSpc>
              <a:spcBef>
                <a:spcPts val="0"/>
              </a:spcBef>
              <a:buFont typeface="Arial" panose="020B0604020202020204" pitchFamily="34" charset="0"/>
              <a:buChar char="•"/>
            </a:pPr>
            <a:r>
              <a:rPr lang="zh-CN" altLang="en-US" sz="2400"/>
              <a:t>使用上面的嵌套函数和类这两种方式中任何一个，都可以通过以下的方式来定义一个可调用对象：</a:t>
            </a:r>
            <a:endParaRPr lang="zh-CN" altLang="en-US" sz="2400"/>
          </a:p>
          <a:p>
            <a:pPr marL="0" indent="0" fontAlgn="auto">
              <a:lnSpc>
                <a:spcPct val="100000"/>
              </a:lnSpc>
              <a:spcBef>
                <a:spcPts val="0"/>
              </a:spcBef>
              <a:buNone/>
            </a:pPr>
            <a:r>
              <a:rPr lang="zh-CN" altLang="en-US" sz="2000">
                <a:latin typeface="Consolas" panose="020B0609020204030204" charset="0"/>
              </a:rPr>
              <a:t>taxes = linear(0.3, 2)</a:t>
            </a:r>
            <a:endParaRPr lang="zh-CN" altLang="en-US" sz="2000">
              <a:latin typeface="Consolas" panose="020B0609020204030204" charset="0"/>
            </a:endParaRPr>
          </a:p>
          <a:p>
            <a:pPr marL="0" indent="0" fontAlgn="auto">
              <a:lnSpc>
                <a:spcPct val="100000"/>
              </a:lnSpc>
              <a:spcBef>
                <a:spcPts val="0"/>
              </a:spcBef>
              <a:buNone/>
            </a:pPr>
            <a:endParaRPr lang="zh-CN" altLang="en-US" sz="2400"/>
          </a:p>
          <a:p>
            <a:pPr fontAlgn="auto">
              <a:lnSpc>
                <a:spcPct val="100000"/>
              </a:lnSpc>
              <a:spcBef>
                <a:spcPts val="0"/>
              </a:spcBef>
              <a:buFont typeface="Arial" panose="020B0604020202020204" pitchFamily="34" charset="0"/>
              <a:buChar char="•"/>
            </a:pPr>
            <a:r>
              <a:rPr lang="zh-CN" altLang="en-US" sz="2400"/>
              <a:t>然后通过下面的方式来调用该对象：</a:t>
            </a:r>
            <a:endParaRPr lang="zh-CN" altLang="en-US" sz="2400"/>
          </a:p>
          <a:p>
            <a:pPr marL="0" indent="0" fontAlgn="auto">
              <a:lnSpc>
                <a:spcPct val="100000"/>
              </a:lnSpc>
              <a:spcBef>
                <a:spcPts val="0"/>
              </a:spcBef>
              <a:buNone/>
            </a:pPr>
            <a:r>
              <a:rPr lang="zh-CN" altLang="en-US" sz="2000">
                <a:latin typeface="Consolas" panose="020B0609020204030204" charset="0"/>
              </a:rPr>
              <a:t>taxes(5)</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5.1.2  函数嵌套定义、可调用对象与修饰器</a:t>
            </a:r>
            <a:endParaRPr lang="zh-CN" altLang="en-US"/>
          </a:p>
        </p:txBody>
      </p:sp>
      <p:sp>
        <p:nvSpPr>
          <p:cNvPr id="3" name="内容占位符 2"/>
          <p:cNvSpPr>
            <a:spLocks noGrp="1"/>
          </p:cNvSpPr>
          <p:nvPr>
            <p:ph idx="1"/>
          </p:nvPr>
        </p:nvSpPr>
        <p:spPr/>
        <p:txBody>
          <a:bodyPr/>
          <a:p>
            <a:pPr marL="0" indent="0" fontAlgn="auto">
              <a:lnSpc>
                <a:spcPct val="150000"/>
              </a:lnSpc>
              <a:buNone/>
            </a:pPr>
            <a:r>
              <a:rPr lang="zh-CN" altLang="en-US" sz="2400"/>
              <a:t>（</a:t>
            </a:r>
            <a:r>
              <a:rPr lang="en-US" altLang="zh-CN" sz="2400"/>
              <a:t>3</a:t>
            </a:r>
            <a:r>
              <a:rPr lang="zh-CN" altLang="en-US" sz="2400"/>
              <a:t>）修饰器</a:t>
            </a:r>
            <a:endParaRPr lang="zh-CN" altLang="en-US" sz="2400"/>
          </a:p>
          <a:p>
            <a:pPr fontAlgn="auto">
              <a:lnSpc>
                <a:spcPct val="150000"/>
              </a:lnSpc>
              <a:buFont typeface="Arial" panose="020B0604020202020204" pitchFamily="34" charset="0"/>
              <a:buChar char="•"/>
            </a:pPr>
            <a:r>
              <a:rPr lang="zh-CN" altLang="en-US" sz="2400"/>
              <a:t>修饰器（decorator）是函数嵌套定义的另一个重要应用。</a:t>
            </a:r>
            <a:r>
              <a:rPr lang="zh-CN" altLang="en-US" sz="2400">
                <a:solidFill>
                  <a:srgbClr val="FF0000"/>
                </a:solidFill>
              </a:rPr>
              <a:t>修饰器本质上也是一个函数</a:t>
            </a:r>
            <a:r>
              <a:rPr lang="zh-CN" altLang="en-US" sz="2400"/>
              <a:t>，只不过这个函数接收其他函数作为参数并对其进行一定的改造之后使用新函数替换原来的函数。</a:t>
            </a:r>
            <a:endParaRPr lang="zh-CN" altLang="en-US" sz="2400"/>
          </a:p>
          <a:p>
            <a:pPr fontAlgn="auto">
              <a:lnSpc>
                <a:spcPct val="150000"/>
              </a:lnSpc>
              <a:buFont typeface="Arial" panose="020B0604020202020204" pitchFamily="34" charset="0"/>
              <a:buChar char="•"/>
            </a:pPr>
            <a:r>
              <a:rPr lang="en-US" altLang="zh-CN" sz="2400"/>
              <a:t>Python</a:t>
            </a:r>
            <a:r>
              <a:rPr lang="zh-CN" altLang="en-US" sz="2400"/>
              <a:t>面向对象程序设计中的静态方法、类方法、属性等也都是通过修饰器实现的。</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5.1.2  函数嵌套定义、可调用对象与修饰器</a:t>
            </a:r>
            <a:endParaRPr lang="zh-CN" altLang="en-US"/>
          </a:p>
        </p:txBody>
      </p:sp>
      <p:sp>
        <p:nvSpPr>
          <p:cNvPr id="3" name="内容占位符 2"/>
          <p:cNvSpPr>
            <a:spLocks noGrp="1"/>
          </p:cNvSpPr>
          <p:nvPr>
            <p:ph idx="1"/>
          </p:nvPr>
        </p:nvSpPr>
        <p:spPr>
          <a:xfrm>
            <a:off x="838200" y="1321435"/>
            <a:ext cx="10515600" cy="5167630"/>
          </a:xfrm>
        </p:spPr>
        <p:txBody>
          <a:bodyPr>
            <a:normAutofit lnSpcReduction="20000"/>
          </a:bodyPr>
          <a:p>
            <a:pPr marL="0" indent="0" fontAlgn="auto">
              <a:lnSpc>
                <a:spcPct val="100000"/>
              </a:lnSpc>
              <a:spcBef>
                <a:spcPts val="0"/>
              </a:spcBef>
              <a:buNone/>
            </a:pPr>
            <a:r>
              <a:rPr lang="zh-CN" altLang="en-US" sz="2000">
                <a:latin typeface="Consolas" panose="020B0609020204030204" charset="0"/>
              </a:rPr>
              <a:t>def before(func):                       #定义修饰器</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def wrapper(*args, **kwargs):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print('Before function called.')</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func(*args, **kwargs)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wrapper</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after(func):                        #定义修饰器</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def wrapper(*args, **kwargs):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result = func(*args, **kwargs)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print('After function called.')</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result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wrapper</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@before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@after</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test():                             #同时使用两个修饰器改造函数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#调用被修饰的函数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test()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5.1.</a:t>
            </a:r>
            <a:r>
              <a:rPr lang="en-US" altLang="zh-CN"/>
              <a:t>3</a:t>
            </a:r>
            <a:r>
              <a:rPr lang="zh-CN" altLang="en-US"/>
              <a:t>  函数递归调用</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28673" name="Content Placeholder 2"/>
          <p:cNvSpPr>
            <a:spLocks noGrp="1"/>
          </p:cNvSpPr>
          <p:nvPr>
            <p:ph idx="1"/>
          </p:nvPr>
        </p:nvSpPr>
        <p:spPr>
          <a:xfrm>
            <a:off x="843915" y="1259205"/>
            <a:ext cx="10380980" cy="4526280"/>
          </a:xfrm>
        </p:spPr>
        <p:txBody>
          <a:bodyPr anchor="t"/>
          <a:p>
            <a:pPr>
              <a:lnSpc>
                <a:spcPct val="150000"/>
              </a:lnSpc>
              <a:spcBef>
                <a:spcPct val="0"/>
              </a:spcBef>
              <a:buFont typeface="Wingdings" panose="05000000000000000000" charset="0"/>
              <a:buChar char="§"/>
            </a:pPr>
            <a:r>
              <a:rPr lang="en-US" altLang="en-US" sz="2400">
                <a:latin typeface="宋体" panose="02010600030101010101" pitchFamily="2" charset="-122"/>
              </a:rPr>
              <a:t>函数的</a:t>
            </a:r>
            <a:r>
              <a:rPr lang="en-US" altLang="en-US" sz="2400">
                <a:solidFill>
                  <a:srgbClr val="FF0000"/>
                </a:solidFill>
                <a:latin typeface="宋体" panose="02010600030101010101" pitchFamily="2" charset="-122"/>
              </a:rPr>
              <a:t>递归调用</a:t>
            </a:r>
            <a:r>
              <a:rPr lang="en-US" altLang="en-US" sz="2400">
                <a:latin typeface="宋体" panose="02010600030101010101" pitchFamily="2" charset="-122"/>
              </a:rPr>
              <a:t>是函数调用的一种特殊情况，函数调用自己，自己再调用自己，自己再调用自己，...，当</a:t>
            </a:r>
            <a:r>
              <a:rPr lang="en-US" altLang="en-US" sz="2400">
                <a:solidFill>
                  <a:srgbClr val="FF0000"/>
                </a:solidFill>
                <a:latin typeface="宋体" panose="02010600030101010101" pitchFamily="2" charset="-122"/>
              </a:rPr>
              <a:t>某个条件得到满足的时候就不再调用了</a:t>
            </a:r>
            <a:r>
              <a:rPr lang="en-US" altLang="en-US" sz="2400">
                <a:latin typeface="宋体" panose="02010600030101010101" pitchFamily="2" charset="-122"/>
              </a:rPr>
              <a:t>，然后再</a:t>
            </a:r>
            <a:r>
              <a:rPr lang="en-US" altLang="en-US" sz="2400">
                <a:solidFill>
                  <a:srgbClr val="FF0000"/>
                </a:solidFill>
                <a:latin typeface="宋体" panose="02010600030101010101" pitchFamily="2" charset="-122"/>
              </a:rPr>
              <a:t>一层一层地返回</a:t>
            </a:r>
            <a:r>
              <a:rPr lang="en-US" altLang="en-US" sz="2400">
                <a:latin typeface="宋体" panose="02010600030101010101" pitchFamily="2" charset="-122"/>
              </a:rPr>
              <a:t>直到该函数第一次调用</a:t>
            </a:r>
            <a:r>
              <a:rPr lang="zh-CN" altLang="en-US" sz="2400">
                <a:latin typeface="宋体" panose="02010600030101010101" pitchFamily="2" charset="-122"/>
              </a:rPr>
              <a:t>的位置。</a:t>
            </a:r>
            <a:endParaRPr lang="zh-CN" altLang="en-US" sz="2400">
              <a:latin typeface="宋体" panose="02010600030101010101" pitchFamily="2" charset="-122"/>
            </a:endParaRPr>
          </a:p>
        </p:txBody>
      </p:sp>
      <p:grpSp>
        <p:nvGrpSpPr>
          <p:cNvPr id="28674" name="画布 110"/>
          <p:cNvGrpSpPr/>
          <p:nvPr/>
        </p:nvGrpSpPr>
        <p:grpSpPr>
          <a:xfrm>
            <a:off x="1711325" y="2986723"/>
            <a:ext cx="7326313" cy="2965450"/>
            <a:chOff x="0" y="0"/>
            <a:chExt cx="6253" cy="4219"/>
          </a:xfrm>
        </p:grpSpPr>
        <p:sp>
          <p:nvSpPr>
            <p:cNvPr id="28675" name="Rectangle 1073743955"/>
            <p:cNvSpPr/>
            <p:nvPr/>
          </p:nvSpPr>
          <p:spPr>
            <a:xfrm>
              <a:off x="0" y="0"/>
              <a:ext cx="6241" cy="4219"/>
            </a:xfrm>
            <a:prstGeom prst="rect">
              <a:avLst/>
            </a:prstGeom>
            <a:noFill/>
            <a:ln w="9525">
              <a:noFill/>
            </a:ln>
          </p:spPr>
          <p:txBody>
            <a:bodyPr anchor="t"/>
            <a:p>
              <a:endParaRPr lang="en-US" altLang="en-US">
                <a:latin typeface="Arial" panose="020B0604020202020204" pitchFamily="34" charset="0"/>
                <a:ea typeface="宋体" panose="02010600030101010101" pitchFamily="2" charset="-122"/>
              </a:endParaRPr>
            </a:p>
          </p:txBody>
        </p:sp>
        <p:cxnSp>
          <p:nvCxnSpPr>
            <p:cNvPr id="28676" name="直接箭头连接符 99"/>
            <p:cNvCxnSpPr/>
            <p:nvPr/>
          </p:nvCxnSpPr>
          <p:spPr>
            <a:xfrm>
              <a:off x="381" y="472"/>
              <a:ext cx="0" cy="1095"/>
            </a:xfrm>
            <a:prstGeom prst="straightConnector1">
              <a:avLst/>
            </a:prstGeom>
            <a:ln w="6350" cap="flat" cmpd="sng">
              <a:solidFill>
                <a:srgbClr val="5B9BD5"/>
              </a:solidFill>
              <a:prstDash val="solid"/>
              <a:round/>
              <a:headEnd type="none" w="med" len="med"/>
              <a:tailEnd type="arrow" w="med" len="med"/>
            </a:ln>
          </p:spPr>
        </p:cxnSp>
        <p:cxnSp>
          <p:nvCxnSpPr>
            <p:cNvPr id="28677" name="直接箭头连接符 100"/>
            <p:cNvCxnSpPr/>
            <p:nvPr/>
          </p:nvCxnSpPr>
          <p:spPr>
            <a:xfrm flipV="1">
              <a:off x="516" y="622"/>
              <a:ext cx="485" cy="840"/>
            </a:xfrm>
            <a:prstGeom prst="straightConnector1">
              <a:avLst/>
            </a:prstGeom>
            <a:ln w="6350" cap="flat" cmpd="sng">
              <a:solidFill>
                <a:srgbClr val="5B9BD5"/>
              </a:solidFill>
              <a:prstDash val="solid"/>
              <a:round/>
              <a:headEnd type="none" w="med" len="med"/>
              <a:tailEnd type="arrow" w="med" len="med"/>
            </a:ln>
          </p:spPr>
        </p:cxnSp>
        <p:cxnSp>
          <p:nvCxnSpPr>
            <p:cNvPr id="28678" name="直接箭头连接符 101"/>
            <p:cNvCxnSpPr/>
            <p:nvPr/>
          </p:nvCxnSpPr>
          <p:spPr>
            <a:xfrm>
              <a:off x="1086" y="517"/>
              <a:ext cx="0" cy="1530"/>
            </a:xfrm>
            <a:prstGeom prst="straightConnector1">
              <a:avLst/>
            </a:prstGeom>
            <a:ln w="6350" cap="flat" cmpd="sng">
              <a:solidFill>
                <a:srgbClr val="5B9BD5"/>
              </a:solidFill>
              <a:prstDash val="solid"/>
              <a:round/>
              <a:headEnd type="none" w="med" len="med"/>
              <a:tailEnd type="arrow" w="med" len="med"/>
            </a:ln>
          </p:spPr>
        </p:cxnSp>
        <p:cxnSp>
          <p:nvCxnSpPr>
            <p:cNvPr id="28679" name="直接箭头连接符 102"/>
            <p:cNvCxnSpPr/>
            <p:nvPr/>
          </p:nvCxnSpPr>
          <p:spPr>
            <a:xfrm flipV="1">
              <a:off x="1191" y="682"/>
              <a:ext cx="693" cy="1200"/>
            </a:xfrm>
            <a:prstGeom prst="straightConnector1">
              <a:avLst/>
            </a:prstGeom>
            <a:ln w="6350" cap="flat" cmpd="sng">
              <a:solidFill>
                <a:srgbClr val="5B9BD5"/>
              </a:solidFill>
              <a:prstDash val="solid"/>
              <a:round/>
              <a:headEnd type="none" w="med" len="med"/>
              <a:tailEnd type="arrow" w="med" len="med"/>
            </a:ln>
          </p:spPr>
        </p:cxnSp>
        <p:cxnSp>
          <p:nvCxnSpPr>
            <p:cNvPr id="28680" name="直接箭头连接符 103"/>
            <p:cNvCxnSpPr/>
            <p:nvPr/>
          </p:nvCxnSpPr>
          <p:spPr>
            <a:xfrm>
              <a:off x="1918" y="553"/>
              <a:ext cx="0" cy="1530"/>
            </a:xfrm>
            <a:prstGeom prst="straightConnector1">
              <a:avLst/>
            </a:prstGeom>
            <a:ln w="6350" cap="flat" cmpd="sng">
              <a:solidFill>
                <a:srgbClr val="5B9BD5"/>
              </a:solidFill>
              <a:prstDash val="solid"/>
              <a:round/>
              <a:headEnd type="none" w="med" len="med"/>
              <a:tailEnd type="arrow" w="med" len="med"/>
            </a:ln>
          </p:spPr>
        </p:cxnSp>
        <p:cxnSp>
          <p:nvCxnSpPr>
            <p:cNvPr id="28681" name="直接箭头连接符 104"/>
            <p:cNvCxnSpPr/>
            <p:nvPr/>
          </p:nvCxnSpPr>
          <p:spPr>
            <a:xfrm flipV="1">
              <a:off x="2023" y="718"/>
              <a:ext cx="693" cy="1200"/>
            </a:xfrm>
            <a:prstGeom prst="straightConnector1">
              <a:avLst/>
            </a:prstGeom>
            <a:ln w="6350" cap="flat" cmpd="sng">
              <a:solidFill>
                <a:srgbClr val="5B9BD5"/>
              </a:solidFill>
              <a:prstDash val="solid"/>
              <a:round/>
              <a:headEnd type="none" w="med" len="med"/>
              <a:tailEnd type="arrow" w="med" len="med"/>
            </a:ln>
          </p:spPr>
        </p:cxnSp>
        <p:cxnSp>
          <p:nvCxnSpPr>
            <p:cNvPr id="28682" name="直接箭头连接符 105"/>
            <p:cNvCxnSpPr/>
            <p:nvPr/>
          </p:nvCxnSpPr>
          <p:spPr>
            <a:xfrm>
              <a:off x="2758" y="478"/>
              <a:ext cx="0" cy="1530"/>
            </a:xfrm>
            <a:prstGeom prst="straightConnector1">
              <a:avLst/>
            </a:prstGeom>
            <a:ln w="6350" cap="flat" cmpd="sng">
              <a:solidFill>
                <a:srgbClr val="5B9BD5"/>
              </a:solidFill>
              <a:prstDash val="solid"/>
              <a:round/>
              <a:headEnd type="none" w="med" len="med"/>
              <a:tailEnd type="arrow" w="med" len="med"/>
            </a:ln>
          </p:spPr>
        </p:cxnSp>
        <p:cxnSp>
          <p:nvCxnSpPr>
            <p:cNvPr id="28683" name="直接箭头连接符 106"/>
            <p:cNvCxnSpPr/>
            <p:nvPr/>
          </p:nvCxnSpPr>
          <p:spPr>
            <a:xfrm flipV="1">
              <a:off x="2863" y="643"/>
              <a:ext cx="693" cy="1200"/>
            </a:xfrm>
            <a:prstGeom prst="straightConnector1">
              <a:avLst/>
            </a:prstGeom>
            <a:ln w="6350" cap="flat" cmpd="sng">
              <a:solidFill>
                <a:srgbClr val="5B9BD5"/>
              </a:solidFill>
              <a:prstDash val="solid"/>
              <a:round/>
              <a:headEnd type="none" w="med" len="med"/>
              <a:tailEnd type="arrow" w="med" len="med"/>
            </a:ln>
          </p:spPr>
        </p:cxnSp>
        <p:cxnSp>
          <p:nvCxnSpPr>
            <p:cNvPr id="28684" name="直接箭头连接符 107"/>
            <p:cNvCxnSpPr/>
            <p:nvPr/>
          </p:nvCxnSpPr>
          <p:spPr>
            <a:xfrm>
              <a:off x="5053" y="478"/>
              <a:ext cx="0" cy="1530"/>
            </a:xfrm>
            <a:prstGeom prst="straightConnector1">
              <a:avLst/>
            </a:prstGeom>
            <a:ln w="6350" cap="flat" cmpd="sng">
              <a:solidFill>
                <a:srgbClr val="5B9BD5"/>
              </a:solidFill>
              <a:prstDash val="solid"/>
              <a:round/>
              <a:headEnd type="none" w="med" len="med"/>
              <a:tailEnd type="arrow" w="med" len="med"/>
            </a:ln>
          </p:spPr>
        </p:cxnSp>
        <p:cxnSp>
          <p:nvCxnSpPr>
            <p:cNvPr id="28685" name="直接箭头连接符 108"/>
            <p:cNvCxnSpPr/>
            <p:nvPr/>
          </p:nvCxnSpPr>
          <p:spPr>
            <a:xfrm flipV="1">
              <a:off x="5158" y="643"/>
              <a:ext cx="693" cy="1200"/>
            </a:xfrm>
            <a:prstGeom prst="straightConnector1">
              <a:avLst/>
            </a:prstGeom>
            <a:ln w="6350" cap="flat" cmpd="sng">
              <a:solidFill>
                <a:srgbClr val="5B9BD5"/>
              </a:solidFill>
              <a:prstDash val="solid"/>
              <a:round/>
              <a:headEnd type="none" w="med" len="med"/>
              <a:tailEnd type="arrow" w="med" len="med"/>
            </a:ln>
          </p:spPr>
        </p:cxnSp>
        <p:cxnSp>
          <p:nvCxnSpPr>
            <p:cNvPr id="28686" name="直接箭头连接符 109"/>
            <p:cNvCxnSpPr/>
            <p:nvPr/>
          </p:nvCxnSpPr>
          <p:spPr>
            <a:xfrm>
              <a:off x="5953" y="463"/>
              <a:ext cx="0" cy="3609"/>
            </a:xfrm>
            <a:prstGeom prst="straightConnector1">
              <a:avLst/>
            </a:prstGeom>
            <a:ln w="6350" cap="flat" cmpd="sng">
              <a:solidFill>
                <a:srgbClr val="5B9BD5"/>
              </a:solidFill>
              <a:prstDash val="solid"/>
              <a:round/>
              <a:headEnd type="none" w="med" len="med"/>
              <a:tailEnd type="arrow" w="med" len="med"/>
            </a:ln>
          </p:spPr>
        </p:cxnSp>
        <p:cxnSp>
          <p:nvCxnSpPr>
            <p:cNvPr id="28687" name="直接箭头连接符 110"/>
            <p:cNvCxnSpPr/>
            <p:nvPr/>
          </p:nvCxnSpPr>
          <p:spPr>
            <a:xfrm flipH="1" flipV="1">
              <a:off x="5076" y="2092"/>
              <a:ext cx="750" cy="1860"/>
            </a:xfrm>
            <a:prstGeom prst="straightConnector1">
              <a:avLst/>
            </a:prstGeom>
            <a:ln w="6350" cap="flat" cmpd="sng">
              <a:solidFill>
                <a:srgbClr val="5B9BD5"/>
              </a:solidFill>
              <a:prstDash val="solid"/>
              <a:round/>
              <a:headEnd type="none" w="med" len="med"/>
              <a:tailEnd type="arrow" w="med" len="med"/>
            </a:ln>
          </p:spPr>
        </p:cxnSp>
        <p:cxnSp>
          <p:nvCxnSpPr>
            <p:cNvPr id="28688" name="直接箭头连接符 111"/>
            <p:cNvCxnSpPr/>
            <p:nvPr/>
          </p:nvCxnSpPr>
          <p:spPr>
            <a:xfrm>
              <a:off x="5061" y="2122"/>
              <a:ext cx="0" cy="1905"/>
            </a:xfrm>
            <a:prstGeom prst="straightConnector1">
              <a:avLst/>
            </a:prstGeom>
            <a:ln w="6350" cap="flat" cmpd="sng">
              <a:solidFill>
                <a:srgbClr val="5B9BD5"/>
              </a:solidFill>
              <a:prstDash val="solid"/>
              <a:round/>
              <a:headEnd type="none" w="med" len="med"/>
              <a:tailEnd type="arrow" w="med" len="med"/>
            </a:ln>
          </p:spPr>
        </p:cxnSp>
        <p:cxnSp>
          <p:nvCxnSpPr>
            <p:cNvPr id="28689" name="直接箭头连接符 112"/>
            <p:cNvCxnSpPr/>
            <p:nvPr/>
          </p:nvCxnSpPr>
          <p:spPr>
            <a:xfrm flipV="1">
              <a:off x="4258" y="703"/>
              <a:ext cx="693" cy="1200"/>
            </a:xfrm>
            <a:prstGeom prst="straightConnector1">
              <a:avLst/>
            </a:prstGeom>
            <a:ln w="6350" cap="flat" cmpd="sng">
              <a:solidFill>
                <a:srgbClr val="5B9BD5"/>
              </a:solidFill>
              <a:prstDash val="solid"/>
              <a:round/>
              <a:headEnd type="none" w="med" len="med"/>
              <a:tailEnd type="arrow" w="med" len="med"/>
            </a:ln>
          </p:spPr>
        </p:cxnSp>
        <p:cxnSp>
          <p:nvCxnSpPr>
            <p:cNvPr id="28690" name="直接箭头连接符 113"/>
            <p:cNvCxnSpPr/>
            <p:nvPr/>
          </p:nvCxnSpPr>
          <p:spPr>
            <a:xfrm flipH="1" flipV="1">
              <a:off x="4213" y="2113"/>
              <a:ext cx="750" cy="1860"/>
            </a:xfrm>
            <a:prstGeom prst="straightConnector1">
              <a:avLst/>
            </a:prstGeom>
            <a:ln w="6350" cap="flat" cmpd="sng">
              <a:solidFill>
                <a:srgbClr val="5B9BD5"/>
              </a:solidFill>
              <a:prstDash val="solid"/>
              <a:round/>
              <a:headEnd type="none" w="med" len="med"/>
              <a:tailEnd type="arrow" w="med" len="med"/>
            </a:ln>
          </p:spPr>
        </p:cxnSp>
        <p:cxnSp>
          <p:nvCxnSpPr>
            <p:cNvPr id="28691" name="直接箭头连接符 114"/>
            <p:cNvCxnSpPr/>
            <p:nvPr/>
          </p:nvCxnSpPr>
          <p:spPr>
            <a:xfrm>
              <a:off x="4198" y="2143"/>
              <a:ext cx="0" cy="1905"/>
            </a:xfrm>
            <a:prstGeom prst="straightConnector1">
              <a:avLst/>
            </a:prstGeom>
            <a:ln w="6350" cap="flat" cmpd="sng">
              <a:solidFill>
                <a:srgbClr val="5B9BD5"/>
              </a:solidFill>
              <a:prstDash val="solid"/>
              <a:round/>
              <a:headEnd type="none" w="med" len="med"/>
              <a:tailEnd type="arrow" w="med" len="med"/>
            </a:ln>
          </p:spPr>
        </p:cxnSp>
        <p:cxnSp>
          <p:nvCxnSpPr>
            <p:cNvPr id="28692" name="直接箭头连接符 132"/>
            <p:cNvCxnSpPr/>
            <p:nvPr/>
          </p:nvCxnSpPr>
          <p:spPr>
            <a:xfrm flipH="1" flipV="1">
              <a:off x="2788"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8693" name="直接箭头连接符 133"/>
            <p:cNvCxnSpPr/>
            <p:nvPr/>
          </p:nvCxnSpPr>
          <p:spPr>
            <a:xfrm>
              <a:off x="2773" y="2203"/>
              <a:ext cx="0" cy="1905"/>
            </a:xfrm>
            <a:prstGeom prst="straightConnector1">
              <a:avLst/>
            </a:prstGeom>
            <a:ln w="6350" cap="flat" cmpd="sng">
              <a:solidFill>
                <a:srgbClr val="5B9BD5"/>
              </a:solidFill>
              <a:prstDash val="solid"/>
              <a:round/>
              <a:headEnd type="none" w="med" len="med"/>
              <a:tailEnd type="arrow" w="med" len="med"/>
            </a:ln>
          </p:spPr>
        </p:cxnSp>
        <p:cxnSp>
          <p:nvCxnSpPr>
            <p:cNvPr id="28694" name="直接箭头连接符 134"/>
            <p:cNvCxnSpPr/>
            <p:nvPr/>
          </p:nvCxnSpPr>
          <p:spPr>
            <a:xfrm flipH="1" flipV="1">
              <a:off x="1933" y="2173"/>
              <a:ext cx="750" cy="1860"/>
            </a:xfrm>
            <a:prstGeom prst="straightConnector1">
              <a:avLst/>
            </a:prstGeom>
            <a:ln w="6350" cap="flat" cmpd="sng">
              <a:solidFill>
                <a:srgbClr val="5B9BD5"/>
              </a:solidFill>
              <a:prstDash val="solid"/>
              <a:round/>
              <a:headEnd type="none" w="med" len="med"/>
              <a:tailEnd type="arrow" w="med" len="med"/>
            </a:ln>
          </p:spPr>
        </p:cxnSp>
        <p:cxnSp>
          <p:nvCxnSpPr>
            <p:cNvPr id="28695" name="直接箭头连接符 135"/>
            <p:cNvCxnSpPr/>
            <p:nvPr/>
          </p:nvCxnSpPr>
          <p:spPr>
            <a:xfrm>
              <a:off x="1918" y="2203"/>
              <a:ext cx="0" cy="1905"/>
            </a:xfrm>
            <a:prstGeom prst="straightConnector1">
              <a:avLst/>
            </a:prstGeom>
            <a:ln w="6350" cap="flat" cmpd="sng">
              <a:solidFill>
                <a:srgbClr val="5B9BD5"/>
              </a:solidFill>
              <a:prstDash val="solid"/>
              <a:round/>
              <a:headEnd type="none" w="med" len="med"/>
              <a:tailEnd type="arrow" w="med" len="med"/>
            </a:ln>
          </p:spPr>
        </p:cxnSp>
        <p:cxnSp>
          <p:nvCxnSpPr>
            <p:cNvPr id="28696" name="直接箭头连接符 136"/>
            <p:cNvCxnSpPr/>
            <p:nvPr/>
          </p:nvCxnSpPr>
          <p:spPr>
            <a:xfrm flipH="1" flipV="1">
              <a:off x="1093" y="2218"/>
              <a:ext cx="750" cy="1860"/>
            </a:xfrm>
            <a:prstGeom prst="straightConnector1">
              <a:avLst/>
            </a:prstGeom>
            <a:ln w="6350" cap="flat" cmpd="sng">
              <a:solidFill>
                <a:srgbClr val="5B9BD5"/>
              </a:solidFill>
              <a:prstDash val="solid"/>
              <a:round/>
              <a:headEnd type="none" w="med" len="med"/>
              <a:tailEnd type="arrow" w="med" len="med"/>
            </a:ln>
          </p:spPr>
        </p:cxnSp>
        <p:cxnSp>
          <p:nvCxnSpPr>
            <p:cNvPr id="28697" name="直接箭头连接符 137"/>
            <p:cNvCxnSpPr/>
            <p:nvPr/>
          </p:nvCxnSpPr>
          <p:spPr>
            <a:xfrm>
              <a:off x="1078" y="2248"/>
              <a:ext cx="0" cy="1905"/>
            </a:xfrm>
            <a:prstGeom prst="straightConnector1">
              <a:avLst/>
            </a:prstGeom>
            <a:ln w="6350" cap="flat" cmpd="sng">
              <a:solidFill>
                <a:srgbClr val="5B9BD5"/>
              </a:solidFill>
              <a:prstDash val="solid"/>
              <a:round/>
              <a:headEnd type="none" w="med" len="med"/>
              <a:tailEnd type="arrow" w="med" len="med"/>
            </a:ln>
          </p:spPr>
        </p:cxnSp>
        <p:cxnSp>
          <p:nvCxnSpPr>
            <p:cNvPr id="28698" name="直接箭头连接符 140"/>
            <p:cNvCxnSpPr/>
            <p:nvPr/>
          </p:nvCxnSpPr>
          <p:spPr>
            <a:xfrm flipH="1" flipV="1">
              <a:off x="411" y="1605"/>
              <a:ext cx="570" cy="2355"/>
            </a:xfrm>
            <a:prstGeom prst="straightConnector1">
              <a:avLst/>
            </a:prstGeom>
            <a:ln w="6350" cap="flat" cmpd="sng">
              <a:solidFill>
                <a:srgbClr val="5B9BD5"/>
              </a:solidFill>
              <a:prstDash val="solid"/>
              <a:round/>
              <a:headEnd type="none" w="med" len="med"/>
              <a:tailEnd type="arrow" w="med" len="med"/>
            </a:ln>
          </p:spPr>
        </p:cxnSp>
        <p:cxnSp>
          <p:nvCxnSpPr>
            <p:cNvPr id="28699" name="直接箭头连接符 141"/>
            <p:cNvCxnSpPr/>
            <p:nvPr/>
          </p:nvCxnSpPr>
          <p:spPr>
            <a:xfrm>
              <a:off x="366" y="1680"/>
              <a:ext cx="0" cy="2385"/>
            </a:xfrm>
            <a:prstGeom prst="straightConnector1">
              <a:avLst/>
            </a:prstGeom>
            <a:ln w="6350" cap="flat" cmpd="sng">
              <a:solidFill>
                <a:srgbClr val="5B9BD5"/>
              </a:solidFill>
              <a:prstDash val="solid"/>
              <a:round/>
              <a:headEnd type="none" w="med" len="med"/>
              <a:tailEnd type="arrow" w="med" len="med"/>
            </a:ln>
          </p:spPr>
        </p:cxnSp>
        <p:sp>
          <p:nvSpPr>
            <p:cNvPr id="28700" name="文本框 142"/>
            <p:cNvSpPr/>
            <p:nvPr/>
          </p:nvSpPr>
          <p:spPr>
            <a:xfrm>
              <a:off x="3561" y="1860"/>
              <a:ext cx="614" cy="435"/>
            </a:xfrm>
            <a:prstGeom prst="rect">
              <a:avLst/>
            </a:prstGeom>
            <a:solidFill>
              <a:srgbClr val="FFFFFF"/>
            </a:solidFill>
            <a:ln w="9525">
              <a:noFill/>
            </a:ln>
          </p:spPr>
          <p:txBody>
            <a:bodyPr lIns="0" tIns="45720" rIns="0" bIns="45720" anchor="t"/>
            <a:p>
              <a:r>
                <a:rPr lang="en-US" altLang="en-US">
                  <a:latin typeface="Arial" panose="020B0604020202020204" pitchFamily="34" charset="0"/>
                  <a:ea typeface="宋体" panose="02010600030101010101" pitchFamily="2" charset="-122"/>
                </a:rPr>
                <a:t>......</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1" name="文本框 143"/>
            <p:cNvSpPr/>
            <p:nvPr/>
          </p:nvSpPr>
          <p:spPr>
            <a:xfrm>
              <a:off x="137" y="60"/>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函数A</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2" name="文本框 144"/>
            <p:cNvSpPr/>
            <p:nvPr/>
          </p:nvSpPr>
          <p:spPr>
            <a:xfrm>
              <a:off x="823" y="73"/>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3" name="文本框 145"/>
            <p:cNvSpPr/>
            <p:nvPr/>
          </p:nvSpPr>
          <p:spPr>
            <a:xfrm>
              <a:off x="1603" y="58"/>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4" name="文本框 146"/>
            <p:cNvSpPr/>
            <p:nvPr/>
          </p:nvSpPr>
          <p:spPr>
            <a:xfrm>
              <a:off x="2428" y="43"/>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5" name="文本框 147"/>
            <p:cNvSpPr/>
            <p:nvPr/>
          </p:nvSpPr>
          <p:spPr>
            <a:xfrm>
              <a:off x="4738" y="28"/>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6" name="文本框 148"/>
            <p:cNvSpPr/>
            <p:nvPr/>
          </p:nvSpPr>
          <p:spPr>
            <a:xfrm>
              <a:off x="5683" y="58"/>
              <a:ext cx="570" cy="270"/>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函数B</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7" name="文本框 149"/>
            <p:cNvSpPr/>
            <p:nvPr/>
          </p:nvSpPr>
          <p:spPr>
            <a:xfrm>
              <a:off x="463" y="94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8" name="文本框 150"/>
            <p:cNvSpPr/>
            <p:nvPr/>
          </p:nvSpPr>
          <p:spPr>
            <a:xfrm>
              <a:off x="433" y="245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09" name="文本框 5"/>
            <p:cNvSpPr/>
            <p:nvPr/>
          </p:nvSpPr>
          <p:spPr>
            <a:xfrm>
              <a:off x="1183" y="125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0" name="文本框 115"/>
            <p:cNvSpPr/>
            <p:nvPr/>
          </p:nvSpPr>
          <p:spPr>
            <a:xfrm>
              <a:off x="1153" y="277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1" name="文本框 117"/>
            <p:cNvSpPr/>
            <p:nvPr/>
          </p:nvSpPr>
          <p:spPr>
            <a:xfrm>
              <a:off x="2053" y="1264"/>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2" name="文本框 118"/>
            <p:cNvSpPr/>
            <p:nvPr/>
          </p:nvSpPr>
          <p:spPr>
            <a:xfrm>
              <a:off x="2023" y="2779"/>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3" name="文本框 122"/>
            <p:cNvSpPr/>
            <p:nvPr/>
          </p:nvSpPr>
          <p:spPr>
            <a:xfrm>
              <a:off x="2908" y="130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4" name="文本框 123"/>
            <p:cNvSpPr/>
            <p:nvPr/>
          </p:nvSpPr>
          <p:spPr>
            <a:xfrm>
              <a:off x="2878" y="281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5" name="文本框 124"/>
            <p:cNvSpPr/>
            <p:nvPr/>
          </p:nvSpPr>
          <p:spPr>
            <a:xfrm>
              <a:off x="4363" y="133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6" name="文本框 125"/>
            <p:cNvSpPr/>
            <p:nvPr/>
          </p:nvSpPr>
          <p:spPr>
            <a:xfrm>
              <a:off x="4333" y="284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7" name="文本框 126"/>
            <p:cNvSpPr/>
            <p:nvPr/>
          </p:nvSpPr>
          <p:spPr>
            <a:xfrm>
              <a:off x="5248" y="1363"/>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调  用</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sp>
          <p:nvSpPr>
            <p:cNvPr id="28718" name="文本框 127"/>
            <p:cNvSpPr/>
            <p:nvPr/>
          </p:nvSpPr>
          <p:spPr>
            <a:xfrm>
              <a:off x="5218" y="2878"/>
              <a:ext cx="570" cy="285"/>
            </a:xfrm>
            <a:prstGeom prst="rect">
              <a:avLst/>
            </a:prstGeom>
            <a:solidFill>
              <a:srgbClr val="FFFFFF"/>
            </a:solidFill>
            <a:ln w="9525">
              <a:noFill/>
            </a:ln>
          </p:spPr>
          <p:txBody>
            <a:bodyPr lIns="0" tIns="0" rIns="0" bIns="0" anchor="t"/>
            <a:p>
              <a:r>
                <a:rPr lang="en-US" altLang="en-US">
                  <a:latin typeface="Arial" panose="020B0604020202020204" pitchFamily="34" charset="0"/>
                  <a:ea typeface="宋体" panose="02010600030101010101" pitchFamily="2" charset="-122"/>
                </a:rPr>
                <a:t>返  回</a:t>
              </a:r>
              <a:endParaRPr lang="en-US" altLang="en-US">
                <a:latin typeface="Arial" panose="020B0604020202020204" pitchFamily="34" charset="0"/>
                <a:ea typeface="宋体" panose="02010600030101010101" pitchFamily="2" charset="-122"/>
              </a:endParaRPr>
            </a:p>
            <a:p>
              <a:endParaRPr lang="en-US" altLang="en-US">
                <a:latin typeface="Arial" panose="020B0604020202020204" pitchFamily="34" charset="0"/>
                <a:ea typeface="宋体" panose="02010600030101010101" pitchFamily="2" charset="-122"/>
              </a:endParaRPr>
            </a:p>
          </p:txBody>
        </p:sp>
        <p:cxnSp>
          <p:nvCxnSpPr>
            <p:cNvPr id="28719" name="直接箭头连接符 128"/>
            <p:cNvCxnSpPr/>
            <p:nvPr/>
          </p:nvCxnSpPr>
          <p:spPr>
            <a:xfrm>
              <a:off x="4183" y="508"/>
              <a:ext cx="0" cy="1530"/>
            </a:xfrm>
            <a:prstGeom prst="straightConnector1">
              <a:avLst/>
            </a:prstGeom>
            <a:ln w="6350" cap="flat" cmpd="sng">
              <a:solidFill>
                <a:srgbClr val="5B9BD5"/>
              </a:solidFill>
              <a:prstDash val="solid"/>
              <a:round/>
              <a:headEnd type="none" w="med" len="med"/>
              <a:tailEnd type="arrow" w="med" len="med"/>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a:t>
            </a:r>
            <a:r>
              <a:rPr lang="en-US" altLang="zh-CN">
                <a:sym typeface="+mn-ea"/>
              </a:rPr>
              <a:t>3</a:t>
            </a:r>
            <a:r>
              <a:rPr lang="zh-CN" altLang="en-US">
                <a:sym typeface="+mn-ea"/>
              </a:rPr>
              <a:t>  函数递归调用</a:t>
            </a:r>
            <a:endParaRPr lang="zh-CN" altLang="en-US"/>
          </a:p>
        </p:txBody>
      </p:sp>
      <p:sp>
        <p:nvSpPr>
          <p:cNvPr id="3" name="内容占位符 2"/>
          <p:cNvSpPr>
            <a:spLocks noGrp="1"/>
          </p:cNvSpPr>
          <p:nvPr>
            <p:ph idx="1"/>
          </p:nvPr>
        </p:nvSpPr>
        <p:spPr>
          <a:xfrm>
            <a:off x="838200" y="1321435"/>
            <a:ext cx="10515600" cy="5209540"/>
          </a:xfrm>
        </p:spPr>
        <p:txBody>
          <a:bodyPr>
            <a:normAutofit/>
          </a:bodyPr>
          <a:p>
            <a:pPr indent="-228600" fontAlgn="auto">
              <a:lnSpc>
                <a:spcPct val="100000"/>
              </a:lnSpc>
              <a:spcBef>
                <a:spcPts val="0"/>
              </a:spcBef>
            </a:pPr>
            <a:r>
              <a:rPr lang="zh-CN" altLang="en-US" sz="2400" b="1"/>
              <a:t>问题解决：</a:t>
            </a:r>
            <a:r>
              <a:rPr lang="zh-CN" altLang="en-US" sz="2400"/>
              <a:t>使用递归法对整数进行因数分解。</a:t>
            </a:r>
            <a:endParaRPr lang="zh-CN" altLang="en-US" sz="2400"/>
          </a:p>
          <a:p>
            <a:pPr marL="0" indent="0" fontAlgn="auto">
              <a:lnSpc>
                <a:spcPct val="100000"/>
              </a:lnSpc>
              <a:spcBef>
                <a:spcPts val="0"/>
              </a:spcBef>
              <a:buNone/>
            </a:pPr>
            <a:r>
              <a:rPr lang="zh-CN" altLang="en-US" sz="2000">
                <a:latin typeface="Consolas" panose="020B0609020204030204" charset="0"/>
              </a:rPr>
              <a:t>from random import randint</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factors(num, fac=[]):</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#每次都从2开始查找因数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i in range(2, int(num**0.5)+1):</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#找到一个因数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num%i == 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fac.append(i)</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#对商继续分解，重复这个过程</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factors(num//i, fac)</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#注意，这个break非常重要</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break</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else: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#不可分解了，自身也是个因数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fac.append(num)</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a:t>
            </a:r>
            <a:r>
              <a:rPr lang="en-US" altLang="zh-CN">
                <a:sym typeface="+mn-ea"/>
              </a:rPr>
              <a:t>3</a:t>
            </a:r>
            <a:r>
              <a:rPr lang="zh-CN" altLang="en-US">
                <a:sym typeface="+mn-ea"/>
              </a:rPr>
              <a:t>  函数递归调用</a:t>
            </a:r>
            <a:endParaRPr lang="zh-CN" altLang="en-US"/>
          </a:p>
        </p:txBody>
      </p:sp>
      <p:sp>
        <p:nvSpPr>
          <p:cNvPr id="3" name="内容占位符 2"/>
          <p:cNvSpPr>
            <a:spLocks noGrp="1"/>
          </p:cNvSpPr>
          <p:nvPr>
            <p:ph idx="1"/>
          </p:nvPr>
        </p:nvSpPr>
        <p:spPr/>
        <p:txBody>
          <a:bodyPr/>
          <a:p>
            <a:pPr marL="0" indent="0" fontAlgn="auto">
              <a:lnSpc>
                <a:spcPct val="100000"/>
              </a:lnSpc>
              <a:spcBef>
                <a:spcPts val="0"/>
              </a:spcBef>
              <a:buNone/>
            </a:pPr>
            <a:r>
              <a:rPr lang="zh-CN" altLang="en-US" sz="2000">
                <a:latin typeface="Consolas" panose="020B0609020204030204" charset="0"/>
                <a:sym typeface="+mn-ea"/>
              </a:rPr>
              <a:t>facs =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n = randint(2, 10**8)</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factors(n, facs)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result = '*'.join(map(str, facs))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if n==eval(result):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print(n, '= '+result)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5.2  </a:t>
            </a:r>
            <a:r>
              <a:rPr lang="zh-CN" altLang="en-US"/>
              <a:t>函数参数</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函数定义时圆括弧内是使用逗号分隔开的形参列表（parameters），函数可以有多个参数，也可以没有参数，但定义和调用时一对圆括弧必须要有，表示这是一个函数并且不接收参数。</a:t>
            </a:r>
            <a:endParaRPr lang="zh-CN" altLang="en-US" sz="2400"/>
          </a:p>
          <a:p>
            <a:pPr fontAlgn="auto">
              <a:lnSpc>
                <a:spcPct val="150000"/>
              </a:lnSpc>
            </a:pPr>
            <a:r>
              <a:rPr lang="zh-CN" altLang="en-US" sz="2400"/>
              <a:t>调用函数时向其传递实参（arguments），根据不同的参数类型，将实参的</a:t>
            </a:r>
            <a:r>
              <a:rPr lang="zh-CN" altLang="en-US" sz="2400">
                <a:solidFill>
                  <a:srgbClr val="FF0000"/>
                </a:solidFill>
              </a:rPr>
              <a:t>引用</a:t>
            </a:r>
            <a:r>
              <a:rPr lang="zh-CN" altLang="en-US" sz="2400"/>
              <a:t>传递给形参。</a:t>
            </a:r>
            <a:endParaRPr lang="zh-CN" altLang="en-US" sz="2400"/>
          </a:p>
          <a:p>
            <a:pPr fontAlgn="auto">
              <a:lnSpc>
                <a:spcPct val="150000"/>
              </a:lnSpc>
            </a:pPr>
            <a:r>
              <a:rPr lang="zh-CN" altLang="en-US" sz="2400"/>
              <a:t>定义函数时</a:t>
            </a:r>
            <a:r>
              <a:rPr lang="zh-CN" altLang="en-US" sz="2400">
                <a:solidFill>
                  <a:srgbClr val="FF0000"/>
                </a:solidFill>
              </a:rPr>
              <a:t>不需要声明参数类型</a:t>
            </a:r>
            <a:r>
              <a:rPr lang="zh-CN" altLang="en-US" sz="2400"/>
              <a:t>，解释器会根据实参的类型自动推断形参类型，在一定程度上类似于函数重载和泛型函数的功能。</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5</a:t>
            </a:r>
            <a:r>
              <a:rPr lang="zh-CN" altLang="en-US"/>
              <a:t>章  函数</a:t>
            </a:r>
            <a:endParaRPr lang="zh-CN" altLang="en-US"/>
          </a:p>
        </p:txBody>
      </p:sp>
      <p:sp>
        <p:nvSpPr>
          <p:cNvPr id="3" name="内容占位符 2"/>
          <p:cNvSpPr>
            <a:spLocks noGrp="1"/>
          </p:cNvSpPr>
          <p:nvPr>
            <p:ph idx="1"/>
          </p:nvPr>
        </p:nvSpPr>
        <p:spPr/>
        <p:txBody>
          <a:bodyPr/>
          <a:p>
            <a:pPr defTabSz="914400" fontAlgn="auto">
              <a:lnSpc>
                <a:spcPct val="150000"/>
              </a:lnSpc>
              <a:spcBef>
                <a:spcPts val="600"/>
              </a:spcBef>
              <a:spcAft>
                <a:spcPts val="600"/>
              </a:spcAft>
              <a:buSzPct val="90000"/>
              <a:buFont typeface="Arial" panose="020B0604020202020204" pitchFamily="34" charset="0"/>
              <a:buChar char="•"/>
            </a:pPr>
            <a:r>
              <a:rPr lang="zh-CN" altLang="en-US" sz="2400">
                <a:sym typeface="+mn-ea"/>
              </a:rPr>
              <a:t>将可能需要反复执行的代码封装为函数，并在需要该功能的地方进行调用，不仅可以实现</a:t>
            </a:r>
            <a:r>
              <a:rPr lang="zh-CN" altLang="en-US" sz="2400">
                <a:solidFill>
                  <a:srgbClr val="FF0000"/>
                </a:solidFill>
                <a:sym typeface="+mn-ea"/>
              </a:rPr>
              <a:t>代码复用</a:t>
            </a:r>
            <a:r>
              <a:rPr lang="zh-CN" altLang="en-US" sz="2400">
                <a:sym typeface="+mn-ea"/>
              </a:rPr>
              <a:t>，更重要的是可以</a:t>
            </a:r>
            <a:r>
              <a:rPr lang="zh-CN" altLang="en-US" sz="2400">
                <a:solidFill>
                  <a:srgbClr val="FF0000"/>
                </a:solidFill>
                <a:sym typeface="+mn-ea"/>
              </a:rPr>
              <a:t>保证代码的一致性</a:t>
            </a:r>
            <a:r>
              <a:rPr lang="zh-CN" altLang="en-US" sz="2400">
                <a:sym typeface="+mn-ea"/>
              </a:rPr>
              <a:t>，只需要修改该函数代码则所有调用均受到影响。</a:t>
            </a:r>
            <a:endParaRPr lang="zh-CN" altLang="en-US" sz="2400"/>
          </a:p>
          <a:p>
            <a:pPr defTabSz="914400" fontAlgn="auto">
              <a:lnSpc>
                <a:spcPct val="150000"/>
              </a:lnSpc>
              <a:spcBef>
                <a:spcPts val="600"/>
              </a:spcBef>
              <a:spcAft>
                <a:spcPts val="600"/>
              </a:spcAft>
              <a:buSzPct val="90000"/>
              <a:buFont typeface="Arial" panose="020B0604020202020204" pitchFamily="34" charset="0"/>
              <a:buChar char="•"/>
            </a:pPr>
            <a:r>
              <a:rPr lang="zh-CN" altLang="en-US" sz="2400">
                <a:sym typeface="+mn-ea"/>
              </a:rPr>
              <a:t>设计函数时，应注意</a:t>
            </a:r>
            <a:r>
              <a:rPr lang="zh-CN" altLang="en-US" sz="2400">
                <a:solidFill>
                  <a:srgbClr val="FF0000"/>
                </a:solidFill>
                <a:sym typeface="+mn-ea"/>
              </a:rPr>
              <a:t>提高模块的内聚性</a:t>
            </a:r>
            <a:r>
              <a:rPr lang="zh-CN" altLang="en-US" sz="2400">
                <a:sym typeface="+mn-ea"/>
              </a:rPr>
              <a:t>，同时</a:t>
            </a:r>
            <a:r>
              <a:rPr lang="zh-CN" altLang="en-US" sz="2400">
                <a:solidFill>
                  <a:srgbClr val="FF0000"/>
                </a:solidFill>
                <a:sym typeface="+mn-ea"/>
              </a:rPr>
              <a:t>降低模块之间的隐式耦合</a:t>
            </a:r>
            <a:r>
              <a:rPr lang="zh-CN" altLang="en-US" sz="2400">
                <a:sym typeface="+mn-ea"/>
              </a:rPr>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5.2  </a:t>
            </a:r>
            <a:r>
              <a:rPr lang="zh-CN" altLang="en-US">
                <a:sym typeface="+mn-ea"/>
              </a:rPr>
              <a:t>函数参数</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0722" name="文本占位符 25602"/>
          <p:cNvSpPr>
            <a:spLocks noGrp="1"/>
          </p:cNvSpPr>
          <p:nvPr>
            <p:ph idx="1"/>
          </p:nvPr>
        </p:nvSpPr>
        <p:spPr>
          <a:xfrm>
            <a:off x="838200" y="1321435"/>
            <a:ext cx="10515600" cy="5139055"/>
          </a:xfrm>
        </p:spPr>
        <p:txBody>
          <a:bodyPr anchor="t">
            <a:normAutofit lnSpcReduction="20000"/>
          </a:bodyPr>
          <a:p>
            <a:pPr defTabSz="914400" fontAlgn="auto">
              <a:lnSpc>
                <a:spcPct val="100000"/>
              </a:lnSpc>
              <a:spcBef>
                <a:spcPts val="0"/>
              </a:spcBef>
              <a:buSzPct val="90000"/>
              <a:buFont typeface="Wingdings" panose="05000000000000000000" charset="0"/>
              <a:buChar char="§"/>
            </a:pPr>
            <a:r>
              <a:rPr lang="zh-CN" altLang="en-US" sz="2400" dirty="0"/>
              <a:t>对于绝大多数情况下，在函数内部直接修改形参的值不会影响实参，而是</a:t>
            </a:r>
            <a:r>
              <a:rPr lang="zh-CN" altLang="en-US" sz="2400" dirty="0">
                <a:solidFill>
                  <a:srgbClr val="FF0000"/>
                </a:solidFill>
              </a:rPr>
              <a:t>创建一个新变量</a:t>
            </a:r>
            <a:r>
              <a:rPr lang="zh-CN" altLang="en-US" sz="2400" dirty="0"/>
              <a:t>。例如：</a:t>
            </a:r>
            <a:endParaRPr lang="zh-CN" altLang="en-US" sz="2400" dirty="0"/>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def addOne(a):</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    print(id(a), ':', a)</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    a += 1</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    print(id(a), ':', a)</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	</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v = 3</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id(v)</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rPr>
              <a:t>1599055008</a:t>
            </a:r>
            <a:endParaRPr lang="en-US" altLang="x-none" sz="2000"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addOne(v)</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rPr>
              <a:t>1599055008 : 3</a:t>
            </a:r>
            <a:endParaRPr lang="en-US" altLang="x-none" sz="2000"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rPr>
              <a:t>1599055040 : 4</a:t>
            </a:r>
            <a:endParaRPr lang="en-US" altLang="x-none" sz="2000"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v</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rPr>
              <a:t>3</a:t>
            </a:r>
            <a:endParaRPr lang="en-US" altLang="x-none" sz="2000"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rPr>
              <a:t>&gt;&gt;&gt; id(v)</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rPr>
              <a:t>1599055008</a:t>
            </a:r>
            <a:endParaRPr lang="en-US" altLang="x-none" sz="2000" dirty="0">
              <a:solidFill>
                <a:srgbClr val="00B0F0"/>
              </a:solidFill>
              <a:latin typeface="Consolas" panose="020B0609020204030204" charset="0"/>
            </a:endParaRPr>
          </a:p>
        </p:txBody>
      </p:sp>
      <p:sp>
        <p:nvSpPr>
          <p:cNvPr id="5" name="线形标注 2 4"/>
          <p:cNvSpPr/>
          <p:nvPr/>
        </p:nvSpPr>
        <p:spPr>
          <a:xfrm>
            <a:off x="3722370" y="3302953"/>
            <a:ext cx="1943100" cy="763588"/>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rPr>
              <a:t>注意：此时</a:t>
            </a:r>
            <a:r>
              <a:rPr lang="en-US" altLang="zh-CN" strike="noStrike" noProof="1">
                <a:solidFill>
                  <a:srgbClr val="FF0000"/>
                </a:solidFill>
              </a:rPr>
              <a:t>a</a:t>
            </a:r>
            <a:r>
              <a:rPr lang="zh-CN" altLang="en-US" strike="noStrike" noProof="1">
                <a:solidFill>
                  <a:srgbClr val="FF0000"/>
                </a:solidFill>
              </a:rPr>
              <a:t>的地址与</a:t>
            </a:r>
            <a:r>
              <a:rPr lang="en-US" altLang="zh-CN" strike="noStrike" noProof="1">
                <a:solidFill>
                  <a:srgbClr val="FF0000"/>
                </a:solidFill>
              </a:rPr>
              <a:t>v</a:t>
            </a:r>
            <a:r>
              <a:rPr lang="zh-CN" altLang="en-US" strike="noStrike" noProof="1">
                <a:solidFill>
                  <a:srgbClr val="FF0000"/>
                </a:solidFill>
              </a:rPr>
              <a:t>的地址相同</a:t>
            </a:r>
            <a:endParaRPr lang="zh-CN" altLang="en-US" strike="noStrike" noProof="1">
              <a:solidFill>
                <a:srgbClr val="FF0000"/>
              </a:solidFill>
            </a:endParaRPr>
          </a:p>
        </p:txBody>
      </p:sp>
      <p:sp>
        <p:nvSpPr>
          <p:cNvPr id="6" name="线形标注 2 5"/>
          <p:cNvSpPr/>
          <p:nvPr/>
        </p:nvSpPr>
        <p:spPr>
          <a:xfrm>
            <a:off x="5290820" y="4585335"/>
            <a:ext cx="1943100" cy="763588"/>
          </a:xfrm>
          <a:prstGeom prst="borderCallout2">
            <a:avLst>
              <a:gd name="adj1" fmla="val 18750"/>
              <a:gd name="adj2" fmla="val -8333"/>
              <a:gd name="adj3" fmla="val 18750"/>
              <a:gd name="adj4" fmla="val -16667"/>
              <a:gd name="adj5" fmla="val -7570"/>
              <a:gd name="adj6" fmla="val -1195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rPr>
              <a:t>现在</a:t>
            </a:r>
            <a:r>
              <a:rPr lang="en-US" altLang="zh-CN" strike="noStrike" noProof="1">
                <a:solidFill>
                  <a:srgbClr val="FF0000"/>
                </a:solidFill>
              </a:rPr>
              <a:t>a</a:t>
            </a:r>
            <a:r>
              <a:rPr lang="zh-CN" altLang="en-US" strike="noStrike" noProof="1">
                <a:solidFill>
                  <a:srgbClr val="FF0000"/>
                </a:solidFill>
              </a:rPr>
              <a:t>的地址和</a:t>
            </a:r>
            <a:r>
              <a:rPr lang="en-US" altLang="zh-CN" strike="noStrike" noProof="1">
                <a:solidFill>
                  <a:srgbClr val="FF0000"/>
                </a:solidFill>
              </a:rPr>
              <a:t>v</a:t>
            </a:r>
            <a:r>
              <a:rPr lang="zh-CN" altLang="en-US" strike="noStrike" noProof="1">
                <a:solidFill>
                  <a:srgbClr val="FF0000"/>
                </a:solidFill>
              </a:rPr>
              <a:t>的地址不一样了</a:t>
            </a:r>
            <a:endParaRPr lang="zh-CN" altLang="en-US" strike="noStrike" noProof="1">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5.2  </a:t>
            </a:r>
            <a:r>
              <a:rPr lang="zh-CN" altLang="en-US">
                <a:sym typeface="+mn-ea"/>
              </a:rPr>
              <a:t>函数参数</a:t>
            </a:r>
            <a:endParaRPr lang="zh-CN" altLang="en-US"/>
          </a:p>
        </p:txBody>
      </p:sp>
      <p:sp>
        <p:nvSpPr>
          <p:cNvPr id="3" name="内容占位符 2"/>
          <p:cNvSpPr>
            <a:spLocks noGrp="1"/>
          </p:cNvSpPr>
          <p:nvPr>
            <p:ph idx="1"/>
          </p:nvPr>
        </p:nvSpPr>
        <p:spPr>
          <a:xfrm>
            <a:off x="838200" y="1321435"/>
            <a:ext cx="10515600" cy="5034280"/>
          </a:xfrm>
        </p:spPr>
        <p:txBody>
          <a:bodyPr>
            <a:normAutofit/>
          </a:bodyPr>
          <a:p>
            <a:pPr defTabSz="914400" fontAlgn="auto">
              <a:lnSpc>
                <a:spcPct val="100000"/>
              </a:lnSpc>
              <a:spcBef>
                <a:spcPts val="0"/>
              </a:spcBef>
              <a:buSzPct val="90000"/>
              <a:buFont typeface="Wingdings" panose="05000000000000000000" charset="0"/>
              <a:buChar char="§"/>
            </a:pPr>
            <a:r>
              <a:rPr lang="zh-CN" altLang="en-US" sz="2400" dirty="0">
                <a:sym typeface="+mn-ea"/>
              </a:rPr>
              <a:t>在有些情况下，可以通过</a:t>
            </a:r>
            <a:r>
              <a:rPr lang="zh-CN" altLang="en-US" sz="2400" dirty="0">
                <a:solidFill>
                  <a:srgbClr val="FF0000"/>
                </a:solidFill>
                <a:sym typeface="+mn-ea"/>
              </a:rPr>
              <a:t>特殊的方式</a:t>
            </a:r>
            <a:r>
              <a:rPr lang="zh-CN" altLang="en-US" sz="2400" dirty="0">
                <a:sym typeface="+mn-ea"/>
              </a:rPr>
              <a:t>在函数内部修改实参的值。</a:t>
            </a:r>
            <a:endParaRPr lang="zh-CN" altLang="en-US" sz="2400" dirty="0"/>
          </a:p>
          <a:p>
            <a:pPr defTabSz="914400" fontAlgn="auto">
              <a:lnSpc>
                <a:spcPct val="100000"/>
              </a:lnSpc>
              <a:spcBef>
                <a:spcPts val="0"/>
              </a:spcBef>
              <a:buSzPct val="90000"/>
              <a:buFont typeface="Wingdings" panose="05000000000000000000" pitchFamily="2" charset="2"/>
              <a:buNone/>
            </a:pPr>
            <a:endParaRPr lang="en-US" altLang="x-none" sz="2000" dirty="0">
              <a:latin typeface="Consolas" panose="020B0609020204030204" charset="0"/>
              <a:sym typeface="+mn-ea"/>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def modify(v):          # </a:t>
            </a:r>
            <a:r>
              <a:rPr lang="zh-CN" altLang="en-US" sz="2000" dirty="0">
                <a:latin typeface="Consolas" panose="020B0609020204030204" charset="0"/>
                <a:sym typeface="+mn-ea"/>
              </a:rPr>
              <a:t>使用下标修改列表元素值</a:t>
            </a:r>
            <a:endParaRPr lang="zh-CN"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v[0] = v[0]+1</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 = [2]</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modify(a)</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[3]</a:t>
            </a:r>
            <a:endParaRPr lang="en-US" altLang="x-none" sz="2000"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def modify(v, item):    # </a:t>
            </a:r>
            <a:r>
              <a:rPr lang="zh-CN" altLang="en-US" sz="2000" dirty="0">
                <a:latin typeface="Consolas" panose="020B0609020204030204" charset="0"/>
                <a:sym typeface="+mn-ea"/>
              </a:rPr>
              <a:t>使用列表的方法为列表增加元素</a:t>
            </a:r>
            <a:endParaRPr lang="zh-CN"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v.append(item)</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 = [2]</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modify(a,3)</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a:t>
            </a:r>
            <a:endParaRPr lang="en-US" altLang="x-none"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[2, 3]</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5.2  </a:t>
            </a:r>
            <a:r>
              <a:rPr lang="zh-CN" altLang="en-US">
                <a:sym typeface="+mn-ea"/>
              </a:rPr>
              <a:t>函数参数</a:t>
            </a:r>
            <a:endParaRPr lang="zh-CN" altLang="en-US"/>
          </a:p>
        </p:txBody>
      </p:sp>
      <p:sp>
        <p:nvSpPr>
          <p:cNvPr id="3" name="内容占位符 2"/>
          <p:cNvSpPr>
            <a:spLocks noGrp="1"/>
          </p:cNvSpPr>
          <p:nvPr>
            <p:ph idx="1"/>
          </p:nvPr>
        </p:nvSpPr>
        <p:spPr/>
        <p:txBody>
          <a:bodyPr>
            <a:normAutofit/>
          </a:bodyPr>
          <a:p>
            <a:pPr indent="-194310" defTabSz="914400" fontAlgn="auto">
              <a:lnSpc>
                <a:spcPct val="100000"/>
              </a:lnSpc>
              <a:spcBef>
                <a:spcPts val="0"/>
              </a:spcBef>
              <a:buSzPct val="90000"/>
              <a:buFont typeface="Wingdings" panose="05000000000000000000" charset="0"/>
              <a:buChar char="§"/>
            </a:pPr>
            <a:r>
              <a:rPr lang="zh-CN" altLang="en-US" sz="2400" dirty="0">
                <a:sym typeface="+mn-ea"/>
              </a:rPr>
              <a:t>也就是说，如果传递给函数的</a:t>
            </a:r>
            <a:r>
              <a:rPr lang="zh-CN" altLang="en-US" sz="2400" dirty="0">
                <a:solidFill>
                  <a:srgbClr val="FF0000"/>
                </a:solidFill>
                <a:sym typeface="+mn-ea"/>
              </a:rPr>
              <a:t>实参是可变序列</a:t>
            </a:r>
            <a:r>
              <a:rPr lang="zh-CN" altLang="en-US" sz="2400" dirty="0">
                <a:sym typeface="+mn-ea"/>
              </a:rPr>
              <a:t>，并且在函数内部使用</a:t>
            </a:r>
            <a:r>
              <a:rPr lang="zh-CN" altLang="en-US" sz="2400" dirty="0">
                <a:solidFill>
                  <a:srgbClr val="FF0000"/>
                </a:solidFill>
                <a:sym typeface="+mn-ea"/>
              </a:rPr>
              <a:t>下标</a:t>
            </a:r>
            <a:r>
              <a:rPr lang="zh-CN" altLang="en-US" sz="2400" dirty="0">
                <a:sym typeface="+mn-ea"/>
              </a:rPr>
              <a:t>或</a:t>
            </a:r>
            <a:r>
              <a:rPr lang="zh-CN" altLang="en-US" sz="2400" dirty="0">
                <a:solidFill>
                  <a:srgbClr val="FF0000"/>
                </a:solidFill>
                <a:sym typeface="+mn-ea"/>
              </a:rPr>
              <a:t>可变序列自身的方法</a:t>
            </a:r>
            <a:r>
              <a:rPr lang="zh-CN" altLang="en-US" sz="2400" dirty="0">
                <a:sym typeface="+mn-ea"/>
              </a:rPr>
              <a:t>增加、删除元素或修改元素时，实参也得到相应的修改。</a:t>
            </a:r>
            <a:endParaRPr lang="zh-CN" altLang="en-US" sz="2400" dirty="0"/>
          </a:p>
          <a:p>
            <a:pPr indent="0" defTabSz="914400" fontAlgn="auto">
              <a:lnSpc>
                <a:spcPct val="100000"/>
              </a:lnSpc>
              <a:spcBef>
                <a:spcPts val="0"/>
              </a:spcBef>
              <a:buSzPct val="90000"/>
              <a:buFont typeface="Wingdings" panose="05000000000000000000" pitchFamily="2" charset="2"/>
              <a:buNone/>
            </a:pPr>
            <a:endParaRPr lang="en-US" altLang="x-none"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def modify(d):         #</a:t>
            </a:r>
            <a:r>
              <a:rPr lang="zh-CN" altLang="en-US" sz="2000" dirty="0">
                <a:latin typeface="Consolas" panose="020B0609020204030204" charset="0"/>
                <a:sym typeface="+mn-ea"/>
              </a:rPr>
              <a:t>修改字典元素值或为字典增加元素</a:t>
            </a:r>
            <a:endParaRPr lang="zh-CN" altLang="en-US"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d['age'] = 38</a:t>
            </a:r>
            <a:endParaRPr lang="en-US" altLang="x-none"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 = {'name':'Dong', 'age':37, 'sex':'Male'}</a:t>
            </a:r>
            <a:endParaRPr lang="en-US" altLang="x-none"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a:t>
            </a:r>
            <a:endParaRPr lang="en-US" altLang="x-none"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{'age': 37, 'name': 'Dong', 'sex': 'Male'}</a:t>
            </a:r>
            <a:endParaRPr lang="en-US" altLang="x-none" sz="2000" dirty="0">
              <a:solidFill>
                <a:srgbClr val="00B0F0"/>
              </a:solidFill>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modify(a)</a:t>
            </a:r>
            <a:endParaRPr lang="en-US" altLang="x-none"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a</a:t>
            </a:r>
            <a:endParaRPr lang="en-US" altLang="x-none" sz="2000" dirty="0">
              <a:latin typeface="Consolas" panose="020B0609020204030204" charset="0"/>
            </a:endParaRPr>
          </a:p>
          <a:p>
            <a:pPr indent="0"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{'age': 38, 'name': 'Dong', 'sex': 'Male'}</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5.2.1  位置参数</a:t>
            </a:r>
            <a:endParaRPr lang="zh-CN" altLang="en-US"/>
          </a:p>
        </p:txBody>
      </p:sp>
      <p:sp>
        <p:nvSpPr>
          <p:cNvPr id="3" name="内容占位符 2"/>
          <p:cNvSpPr>
            <a:spLocks noGrp="1"/>
          </p:cNvSpPr>
          <p:nvPr>
            <p:ph idx="1"/>
          </p:nvPr>
        </p:nvSpPr>
        <p:spPr/>
        <p:txBody>
          <a:bodyPr>
            <a:normAutofit/>
          </a:bodyPr>
          <a:p>
            <a:pPr fontAlgn="base">
              <a:lnSpc>
                <a:spcPct val="150000"/>
              </a:lnSpc>
              <a:spcBef>
                <a:spcPts val="0"/>
              </a:spcBef>
              <a:buFont typeface="Wingdings" panose="05000000000000000000" charset="0"/>
              <a:buChar char="§"/>
            </a:pPr>
            <a:r>
              <a:rPr lang="en-US" sz="2400">
                <a:sym typeface="+mn-ea"/>
              </a:rPr>
              <a:t>位置参数（positional arguments）是比较常用的形式，调用函数时</a:t>
            </a:r>
            <a:r>
              <a:rPr lang="en-US" sz="2400">
                <a:solidFill>
                  <a:srgbClr val="FF0000"/>
                </a:solidFill>
                <a:sym typeface="+mn-ea"/>
              </a:rPr>
              <a:t>实参和形参的顺序必须严格一致</a:t>
            </a:r>
            <a:r>
              <a:rPr lang="en-US" sz="2400">
                <a:sym typeface="+mn-ea"/>
              </a:rPr>
              <a:t>，并且</a:t>
            </a:r>
            <a:r>
              <a:rPr lang="en-US" sz="2400">
                <a:solidFill>
                  <a:srgbClr val="FF0000"/>
                </a:solidFill>
                <a:sym typeface="+mn-ea"/>
              </a:rPr>
              <a:t>实参和形参的数量必须相同</a:t>
            </a:r>
            <a:r>
              <a:rPr lang="en-US" sz="2400">
                <a:sym typeface="+mn-ea"/>
              </a:rPr>
              <a:t>。</a:t>
            </a:r>
            <a:endParaRPr lang="en-US" sz="2400" strike="noStrike" noProof="1"/>
          </a:p>
          <a:p>
            <a:pPr marL="0" indent="0" fontAlgn="base">
              <a:spcBef>
                <a:spcPts val="0"/>
              </a:spcBef>
              <a:buNone/>
            </a:pPr>
            <a:r>
              <a:rPr lang="en-US" sz="2000">
                <a:latin typeface="Consolas" panose="020B0609020204030204" charset="0"/>
                <a:sym typeface="+mn-ea"/>
              </a:rPr>
              <a:t>&gt;&gt;&gt; def demo(a, b, c):</a:t>
            </a:r>
            <a:endParaRPr lang="en-US" sz="2000" strike="noStrike" noProof="1">
              <a:latin typeface="Consolas" panose="020B0609020204030204" charset="0"/>
            </a:endParaRPr>
          </a:p>
          <a:p>
            <a:pPr marL="0" indent="0" fontAlgn="base">
              <a:spcBef>
                <a:spcPts val="0"/>
              </a:spcBef>
              <a:buNone/>
            </a:pPr>
            <a:r>
              <a:rPr lang="en-US" sz="2000">
                <a:latin typeface="Consolas" panose="020B0609020204030204" charset="0"/>
                <a:sym typeface="+mn-ea"/>
              </a:rPr>
              <a:t>    print(a, b, c)</a:t>
            </a:r>
            <a:endParaRPr lang="en-US" sz="2000" strike="noStrike" noProof="1">
              <a:latin typeface="Consolas" panose="020B0609020204030204" charset="0"/>
            </a:endParaRPr>
          </a:p>
          <a:p>
            <a:pPr marL="0" indent="0" fontAlgn="base">
              <a:spcBef>
                <a:spcPts val="0"/>
              </a:spcBef>
              <a:buNone/>
            </a:pPr>
            <a:r>
              <a:rPr lang="en-US" sz="2000">
                <a:latin typeface="Consolas" panose="020B0609020204030204" charset="0"/>
                <a:sym typeface="+mn-ea"/>
              </a:rPr>
              <a:t>&gt;&gt;&gt; demo(3, 4, 5)                   #</a:t>
            </a:r>
            <a:r>
              <a:rPr lang="zh-CN" altLang="en-US" sz="2000">
                <a:latin typeface="Consolas" panose="020B0609020204030204" charset="0"/>
                <a:sym typeface="+mn-ea"/>
              </a:rPr>
              <a:t>按位置传递参数</a:t>
            </a:r>
            <a:endParaRPr lang="zh-CN" altLang="en-US" sz="2000" strike="noStrike" noProof="1">
              <a:latin typeface="Consolas" panose="020B0609020204030204" charset="0"/>
              <a:sym typeface="+mn-ea"/>
            </a:endParaRPr>
          </a:p>
          <a:p>
            <a:pPr marL="0" indent="0" fontAlgn="base">
              <a:spcBef>
                <a:spcPts val="0"/>
              </a:spcBef>
              <a:buNone/>
            </a:pPr>
            <a:r>
              <a:rPr lang="en-US" sz="2000">
                <a:solidFill>
                  <a:srgbClr val="00B0F0"/>
                </a:solidFill>
                <a:latin typeface="Consolas" panose="020B0609020204030204" charset="0"/>
                <a:sym typeface="+mn-ea"/>
              </a:rPr>
              <a:t>3 4 5</a:t>
            </a:r>
            <a:endParaRPr lang="en-US" sz="2000" strike="noStrike" noProof="1">
              <a:solidFill>
                <a:srgbClr val="00B0F0"/>
              </a:solidFill>
              <a:latin typeface="Consolas" panose="020B0609020204030204" charset="0"/>
              <a:sym typeface="+mn-ea"/>
            </a:endParaRPr>
          </a:p>
          <a:p>
            <a:pPr marL="0" indent="0" fontAlgn="base">
              <a:spcBef>
                <a:spcPts val="0"/>
              </a:spcBef>
              <a:buNone/>
            </a:pPr>
            <a:r>
              <a:rPr lang="en-US" sz="2000">
                <a:latin typeface="Consolas" panose="020B0609020204030204" charset="0"/>
                <a:sym typeface="+mn-ea"/>
              </a:rPr>
              <a:t>&gt;&gt;&gt; demo(3, 5, 4)</a:t>
            </a:r>
            <a:endParaRPr lang="en-US" sz="2000" strike="noStrike" noProof="1">
              <a:latin typeface="Consolas" panose="020B0609020204030204" charset="0"/>
            </a:endParaRPr>
          </a:p>
          <a:p>
            <a:pPr marL="0" indent="0" fontAlgn="base">
              <a:spcBef>
                <a:spcPts val="0"/>
              </a:spcBef>
              <a:buNone/>
            </a:pPr>
            <a:r>
              <a:rPr lang="en-US" sz="2000">
                <a:solidFill>
                  <a:srgbClr val="00B0F0"/>
                </a:solidFill>
                <a:latin typeface="Consolas" panose="020B0609020204030204" charset="0"/>
                <a:sym typeface="+mn-ea"/>
              </a:rPr>
              <a:t>3 5 4</a:t>
            </a:r>
            <a:endParaRPr lang="en-US" sz="2000" strike="noStrike" noProof="1">
              <a:solidFill>
                <a:srgbClr val="00B0F0"/>
              </a:solidFill>
              <a:latin typeface="Consolas" panose="020B0609020204030204" charset="0"/>
              <a:sym typeface="+mn-ea"/>
            </a:endParaRPr>
          </a:p>
          <a:p>
            <a:pPr marL="0" indent="0" fontAlgn="base">
              <a:spcBef>
                <a:spcPts val="0"/>
              </a:spcBef>
              <a:buNone/>
            </a:pPr>
            <a:r>
              <a:rPr lang="en-US" sz="2000">
                <a:latin typeface="Consolas" panose="020B0609020204030204" charset="0"/>
                <a:sym typeface="+mn-ea"/>
              </a:rPr>
              <a:t>&gt;&gt;&gt; demo(1, 2, 3, 4)                #实参与形参数量必须相同</a:t>
            </a:r>
            <a:endParaRPr lang="en-US" sz="2000" strike="noStrike" noProof="1">
              <a:latin typeface="Consolas" panose="020B0609020204030204" charset="0"/>
            </a:endParaRPr>
          </a:p>
          <a:p>
            <a:pPr marL="0" indent="0" fontAlgn="base">
              <a:spcBef>
                <a:spcPts val="0"/>
              </a:spcBef>
              <a:buNone/>
            </a:pPr>
            <a:r>
              <a:rPr lang="en-US" sz="2000">
                <a:solidFill>
                  <a:srgbClr val="FF0000"/>
                </a:solidFill>
                <a:latin typeface="Consolas" panose="020B0609020204030204" charset="0"/>
                <a:sym typeface="+mn-ea"/>
              </a:rPr>
              <a:t>TypeError: demo() takes 3 positional arguments but 4 were given</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5.2.2  默认值参数</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在调用带有默认值参数的函数时，可以不用为设置了默认值的形参进行传值，此时函数将会直接使用函数定义时设置的默认值，当然也可以通过显式赋值来替换其默认值。</a:t>
            </a:r>
            <a:r>
              <a:rPr lang="zh-CN" altLang="en-US" sz="2400">
                <a:solidFill>
                  <a:srgbClr val="FF0000"/>
                </a:solidFill>
              </a:rPr>
              <a:t>在调用函数时是否为默认值参数传递实参是可选的</a:t>
            </a:r>
            <a:r>
              <a:rPr lang="zh-CN" altLang="en-US" sz="2400"/>
              <a:t>。</a:t>
            </a:r>
            <a:endParaRPr lang="zh-CN" altLang="en-US" sz="2400"/>
          </a:p>
          <a:p>
            <a:pPr fontAlgn="auto">
              <a:lnSpc>
                <a:spcPct val="150000"/>
              </a:lnSpc>
            </a:pPr>
            <a:r>
              <a:rPr lang="zh-CN" altLang="en-US" sz="2400"/>
              <a:t>需要注意的是，在定义带有默认值参数的函数时，任何一个默认值参数右边都</a:t>
            </a:r>
            <a:r>
              <a:rPr lang="zh-CN" altLang="en-US" sz="2400">
                <a:solidFill>
                  <a:srgbClr val="FF0000"/>
                </a:solidFill>
              </a:rPr>
              <a:t>不能</a:t>
            </a:r>
            <a:r>
              <a:rPr lang="zh-CN" altLang="en-US" sz="2400"/>
              <a:t>再出现没有默认值的普通位置参数，否则会提示语法错误。</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5.2.2  默认值参数</a:t>
            </a:r>
            <a:endParaRPr lang="zh-CN" altLang="en-US"/>
          </a:p>
        </p:txBody>
      </p:sp>
      <p:sp>
        <p:nvSpPr>
          <p:cNvPr id="3" name="内容占位符 2"/>
          <p:cNvSpPr>
            <a:spLocks noGrp="1"/>
          </p:cNvSpPr>
          <p:nvPr>
            <p:ph idx="1"/>
          </p:nvPr>
        </p:nvSpPr>
        <p:spPr/>
        <p:txBody>
          <a:bodyPr/>
          <a:p>
            <a:pPr>
              <a:buFont typeface="Arial" panose="020B0604020202020204" pitchFamily="34" charset="0"/>
              <a:buChar char="•"/>
            </a:pPr>
            <a:r>
              <a:rPr lang="zh-CN" altLang="en-US" sz="2400"/>
              <a:t>带有默认值参数的函数定义语法如下：</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def 函数名(……，形参名=默认值):</a:t>
            </a:r>
            <a:endParaRPr lang="zh-CN" altLang="en-US" sz="2000">
              <a:latin typeface="Consolas" panose="020B0609020204030204" charset="0"/>
            </a:endParaRPr>
          </a:p>
          <a:p>
            <a:pPr marL="0" indent="0">
              <a:buNone/>
            </a:pPr>
            <a:r>
              <a:rPr lang="zh-CN" altLang="en-US" sz="2000">
                <a:latin typeface="Consolas" panose="020B0609020204030204" charset="0"/>
              </a:rPr>
              <a:t>    函数体</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5.2.2  默认值参数</a:t>
            </a:r>
            <a:endParaRPr lang="zh-CN" altLang="en-US"/>
          </a:p>
        </p:txBody>
      </p:sp>
      <p:sp>
        <p:nvSpPr>
          <p:cNvPr id="3" name="内容占位符 2"/>
          <p:cNvSpPr>
            <a:spLocks noGrp="1"/>
          </p:cNvSpPr>
          <p:nvPr>
            <p:ph idx="1"/>
          </p:nvPr>
        </p:nvSpPr>
        <p:spPr/>
        <p:txBody>
          <a:bodyPr/>
          <a:p>
            <a:pPr>
              <a:buFont typeface="Arial" panose="020B0604020202020204" pitchFamily="34" charset="0"/>
              <a:buChar char="•"/>
            </a:pPr>
            <a:r>
              <a:rPr lang="zh-CN" altLang="en-US" sz="2400"/>
              <a:t>可以使用“函数名.__defaults__”随时查看函数所有默认值参数的当前值，其返回值为一个</a:t>
            </a:r>
            <a:r>
              <a:rPr lang="zh-CN" altLang="en-US" sz="2400">
                <a:solidFill>
                  <a:srgbClr val="FF0000"/>
                </a:solidFill>
              </a:rPr>
              <a:t>元组</a:t>
            </a:r>
            <a:r>
              <a:rPr lang="zh-CN" altLang="en-US" sz="2400"/>
              <a:t>，其中的元素依次表示每个默认值参数的当前值。</a:t>
            </a:r>
            <a:endParaRPr lang="zh-CN" altLang="en-US" sz="2400"/>
          </a:p>
          <a:p>
            <a:pPr marL="0" indent="0">
              <a:buNone/>
            </a:pPr>
            <a:endParaRPr lang="zh-CN" altLang="en-US" sz="2400"/>
          </a:p>
          <a:p>
            <a:pPr marL="0" indent="0">
              <a:buNone/>
            </a:pPr>
            <a:r>
              <a:rPr lang="zh-CN" altLang="en-US" sz="2000">
                <a:latin typeface="Consolas" panose="020B0609020204030204" charset="0"/>
              </a:rPr>
              <a:t>&gt;&gt;&gt; def say( message, times =1 ):</a:t>
            </a:r>
            <a:endParaRPr lang="zh-CN" altLang="en-US" sz="2000">
              <a:latin typeface="Consolas" panose="020B0609020204030204" charset="0"/>
            </a:endParaRPr>
          </a:p>
          <a:p>
            <a:pPr marL="0" indent="0">
              <a:buNone/>
            </a:pPr>
            <a:r>
              <a:rPr lang="zh-CN" altLang="en-US" sz="2000">
                <a:latin typeface="Consolas" panose="020B0609020204030204" charset="0"/>
              </a:rPr>
              <a:t>    print((message+' ') * times)</a:t>
            </a:r>
            <a:endParaRPr lang="zh-CN" altLang="en-US" sz="2000">
              <a:latin typeface="Consolas" panose="020B0609020204030204" charset="0"/>
            </a:endParaRPr>
          </a:p>
          <a:p>
            <a:pPr marL="0" indent="0">
              <a:buNone/>
            </a:pPr>
            <a:r>
              <a:rPr lang="zh-CN" altLang="en-US" sz="2000">
                <a:latin typeface="Consolas" panose="020B0609020204030204" charset="0"/>
              </a:rPr>
              <a:t>&gt;&gt;&gt; say.func_defaults</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(1,)</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5.2.2  默认值参数</a:t>
            </a:r>
            <a:endParaRPr lang="zh-CN" altLang="en-US"/>
          </a:p>
        </p:txBody>
      </p:sp>
      <p:sp>
        <p:nvSpPr>
          <p:cNvPr id="3" name="内容占位符 2"/>
          <p:cNvSpPr>
            <a:spLocks noGrp="1"/>
          </p:cNvSpPr>
          <p:nvPr>
            <p:ph idx="1"/>
          </p:nvPr>
        </p:nvSpPr>
        <p:spPr>
          <a:xfrm>
            <a:off x="838200" y="1321435"/>
            <a:ext cx="10515600" cy="5153660"/>
          </a:xfrm>
        </p:spPr>
        <p:txBody>
          <a:bodyPr>
            <a:normAutofit/>
          </a:bodyPr>
          <a:p>
            <a:pPr fontAlgn="auto">
              <a:lnSpc>
                <a:spcPct val="100000"/>
              </a:lnSpc>
              <a:spcBef>
                <a:spcPts val="0"/>
              </a:spcBef>
              <a:buFont typeface="Arial" panose="020B0604020202020204" pitchFamily="34" charset="0"/>
              <a:buChar char="•"/>
            </a:pPr>
            <a:r>
              <a:rPr lang="zh-CN" altLang="en-US" sz="2400"/>
              <a:t>多次调用函数并且不为默认值参数传递值时，默认值参数只在定义时进行一次解释和初始化，对于列表、字典这样可变类型的默认值参数，这一点可能会导致很严重的逻辑错误。例如：</a:t>
            </a:r>
            <a:endParaRPr lang="zh-CN" altLang="en-US" sz="2400"/>
          </a:p>
          <a:p>
            <a:pPr marL="0" indent="0" fontAlgn="auto">
              <a:lnSpc>
                <a:spcPct val="100000"/>
              </a:lnSpc>
              <a:spcBef>
                <a:spcPts val="0"/>
              </a:spcBef>
              <a:buNone/>
            </a:pPr>
            <a:r>
              <a:rPr lang="zh-CN" altLang="en-US" sz="2000">
                <a:latin typeface="Consolas" panose="020B0609020204030204" charset="0"/>
              </a:rPr>
              <a:t>&gt;&gt;&gt; def demo(newitem, old_list=[]):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old_list.append(newitem)</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old_list</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print(demo('5', [1, 2, 3, 4]))</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2, 3, 4, '5']</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print(demo('aaa', ['a', 'b']))</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 'b', 'aaa']</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print(demo('a'))</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print(demo('b'))                 #注意这里的输出结果</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 'b']</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5.2.2  默认值参数</a:t>
            </a:r>
            <a:endParaRPr lang="zh-CN" altLang="en-US"/>
          </a:p>
        </p:txBody>
      </p:sp>
      <p:sp>
        <p:nvSpPr>
          <p:cNvPr id="3" name="内容占位符 2"/>
          <p:cNvSpPr>
            <a:spLocks noGrp="1"/>
          </p:cNvSpPr>
          <p:nvPr>
            <p:ph idx="1"/>
          </p:nvPr>
        </p:nvSpPr>
        <p:spPr/>
        <p:txBody>
          <a:bodyPr/>
          <a:p>
            <a:pPr>
              <a:buFont typeface="Arial" panose="020B0604020202020204" pitchFamily="34" charset="0"/>
              <a:buChar char="•"/>
            </a:pPr>
            <a:r>
              <a:rPr lang="zh-CN" altLang="en-US" sz="2400"/>
              <a:t>一般来说，要避免使用列表、字典、集合或其他可变序列作为函数参数默认值，对于上面的函数，更建议使用下面的写法。</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def demo(newitem, old_list=None):</a:t>
            </a:r>
            <a:endParaRPr lang="zh-CN" altLang="en-US" sz="2000">
              <a:latin typeface="Consolas" panose="020B0609020204030204" charset="0"/>
            </a:endParaRPr>
          </a:p>
          <a:p>
            <a:pPr marL="0" indent="0">
              <a:buNone/>
            </a:pPr>
            <a:r>
              <a:rPr lang="zh-CN" altLang="en-US" sz="2000">
                <a:latin typeface="Consolas" panose="020B0609020204030204" charset="0"/>
              </a:rPr>
              <a:t>    if old_list is None:</a:t>
            </a:r>
            <a:endParaRPr lang="zh-CN" altLang="en-US" sz="2000">
              <a:latin typeface="Consolas" panose="020B0609020204030204" charset="0"/>
            </a:endParaRPr>
          </a:p>
          <a:p>
            <a:pPr marL="0" indent="0">
              <a:buNone/>
            </a:pPr>
            <a:r>
              <a:rPr lang="zh-CN" altLang="en-US" sz="2000">
                <a:latin typeface="Consolas" panose="020B0609020204030204" charset="0"/>
              </a:rPr>
              <a:t>        old_list = []</a:t>
            </a:r>
            <a:endParaRPr lang="zh-CN" altLang="en-US" sz="2000">
              <a:latin typeface="Consolas" panose="020B0609020204030204" charset="0"/>
            </a:endParaRPr>
          </a:p>
          <a:p>
            <a:pPr marL="0" indent="0">
              <a:buNone/>
            </a:pPr>
            <a:r>
              <a:rPr lang="zh-CN" altLang="en-US" sz="2000">
                <a:latin typeface="Consolas" panose="020B0609020204030204" charset="0"/>
              </a:rPr>
              <a:t>    old_list.append(newitem)</a:t>
            </a:r>
            <a:endParaRPr lang="zh-CN" altLang="en-US" sz="2000">
              <a:latin typeface="Consolas" panose="020B0609020204030204" charset="0"/>
            </a:endParaRPr>
          </a:p>
          <a:p>
            <a:pPr marL="0" indent="0">
              <a:buNone/>
            </a:pPr>
            <a:r>
              <a:rPr lang="zh-CN" altLang="en-US" sz="2000">
                <a:latin typeface="Consolas" panose="020B0609020204030204" charset="0"/>
              </a:rPr>
              <a:t>    return old_list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5.2.2  默认值参数</a:t>
            </a:r>
            <a:endParaRPr lang="zh-CN" altLang="en-US"/>
          </a:p>
        </p:txBody>
      </p:sp>
      <p:sp>
        <p:nvSpPr>
          <p:cNvPr id="3" name="内容占位符 2"/>
          <p:cNvSpPr>
            <a:spLocks noGrp="1"/>
          </p:cNvSpPr>
          <p:nvPr>
            <p:ph idx="1"/>
          </p:nvPr>
        </p:nvSpPr>
        <p:spPr>
          <a:xfrm>
            <a:off x="838200" y="1321435"/>
            <a:ext cx="10515600" cy="5034280"/>
          </a:xfrm>
        </p:spPr>
        <p:txBody>
          <a:bodyPr>
            <a:normAutofit lnSpcReduction="10000"/>
          </a:bodyPr>
          <a:p>
            <a:pPr fontAlgn="auto">
              <a:lnSpc>
                <a:spcPct val="100000"/>
              </a:lnSpc>
              <a:spcBef>
                <a:spcPts val="0"/>
              </a:spcBef>
              <a:buFont typeface="Arial" panose="020B0604020202020204" pitchFamily="34" charset="0"/>
              <a:buChar char="•"/>
            </a:pPr>
            <a:r>
              <a:rPr lang="zh-CN" altLang="en-US" sz="2400"/>
              <a:t>函数的默认值参数是在函数定义时确定值的，所以只会被初始化一次。</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 = 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def f(n=i):                 #参数n的值仅取决于i的当前值</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 = 5                       #函数定义后修改i的值不影响参数n的默认值</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 = 7</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def f(n=i):                 #重新定义函数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7</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5.1.1  </a:t>
            </a:r>
            <a:r>
              <a:rPr lang="zh-CN"/>
              <a:t>函数定义与调用</a:t>
            </a:r>
            <a:r>
              <a:t>基本语法</a:t>
            </a:r>
          </a:p>
        </p:txBody>
      </p:sp>
      <p:sp>
        <p:nvSpPr>
          <p:cNvPr id="3" name="内容占位符 2"/>
          <p:cNvSpPr>
            <a:spLocks noGrp="1"/>
          </p:cNvSpPr>
          <p:nvPr>
            <p:ph idx="1"/>
          </p:nvPr>
        </p:nvSpPr>
        <p:spPr/>
        <p:txBody>
          <a:bodyPr>
            <a:normAutofit/>
          </a:bodyPr>
          <a:p>
            <a:pPr defTabSz="914400" fontAlgn="auto">
              <a:lnSpc>
                <a:spcPct val="100000"/>
              </a:lnSpc>
              <a:spcBef>
                <a:spcPts val="0"/>
              </a:spcBef>
              <a:spcAft>
                <a:spcPts val="0"/>
              </a:spcAft>
              <a:buSzPct val="90000"/>
              <a:buFont typeface="Wingdings" panose="05000000000000000000" charset="0"/>
              <a:buChar char="v"/>
            </a:pPr>
            <a:r>
              <a:rPr lang="zh-CN" altLang="en-US" sz="2400">
                <a:sym typeface="+mn-ea"/>
              </a:rPr>
              <a:t>函数定义语法：</a:t>
            </a:r>
            <a:endParaRPr lang="zh-CN" altLang="en-US" sz="2400"/>
          </a:p>
          <a:p>
            <a:pPr defTabSz="914400" fontAlgn="auto">
              <a:lnSpc>
                <a:spcPct val="100000"/>
              </a:lnSpc>
              <a:spcBef>
                <a:spcPts val="0"/>
              </a:spcBef>
              <a:spcAft>
                <a:spcPts val="0"/>
              </a:spcAft>
              <a:buSzPct val="90000"/>
              <a:buFont typeface="Wingdings" panose="05000000000000000000" pitchFamily="2" charset="2"/>
              <a:buNone/>
            </a:pPr>
            <a:r>
              <a:rPr lang="en-US" altLang="zh-CN" sz="2000">
                <a:latin typeface="Consolas" panose="020B0609020204030204" charset="0"/>
                <a:sym typeface="+mn-ea"/>
              </a:rPr>
              <a:t>def </a:t>
            </a:r>
            <a:r>
              <a:rPr lang="zh-CN" altLang="en-US" sz="2000">
                <a:latin typeface="Consolas" panose="020B0609020204030204" charset="0"/>
                <a:sym typeface="+mn-ea"/>
              </a:rPr>
              <a:t>函数名</a:t>
            </a:r>
            <a:r>
              <a:rPr lang="en-US" altLang="zh-CN" sz="2000">
                <a:latin typeface="Consolas" panose="020B0609020204030204" charset="0"/>
                <a:sym typeface="+mn-ea"/>
              </a:rPr>
              <a:t>([</a:t>
            </a:r>
            <a:r>
              <a:rPr lang="zh-CN" altLang="en-US" sz="2000">
                <a:latin typeface="Consolas" panose="020B0609020204030204" charset="0"/>
                <a:sym typeface="+mn-ea"/>
              </a:rPr>
              <a:t>参数列表</a:t>
            </a:r>
            <a:r>
              <a:rPr lang="en-US" altLang="zh-CN" sz="2000">
                <a:latin typeface="Consolas" panose="020B0609020204030204" charset="0"/>
                <a:sym typeface="+mn-ea"/>
              </a:rPr>
              <a:t>]):</a:t>
            </a:r>
            <a:endParaRPr lang="en-US" altLang="zh-CN" sz="2000">
              <a:latin typeface="Consolas" panose="020B0609020204030204" charset="0"/>
            </a:endParaRPr>
          </a:p>
          <a:p>
            <a:pPr defTabSz="914400" fontAlgn="auto">
              <a:lnSpc>
                <a:spcPct val="100000"/>
              </a:lnSpc>
              <a:spcBef>
                <a:spcPts val="0"/>
              </a:spcBef>
              <a:spcAft>
                <a:spcPts val="0"/>
              </a:spcAft>
              <a:buSzPct val="90000"/>
              <a:buFont typeface="Wingdings" panose="05000000000000000000" pitchFamily="2" charset="2"/>
              <a:buNone/>
            </a:pPr>
            <a:r>
              <a:rPr lang="en-US" altLang="zh-CN" sz="2000">
                <a:latin typeface="Consolas" panose="020B0609020204030204" charset="0"/>
                <a:sym typeface="+mn-ea"/>
              </a:rPr>
              <a:t>    '''</a:t>
            </a:r>
            <a:r>
              <a:rPr lang="zh-CN" altLang="en-US" sz="2000">
                <a:latin typeface="Consolas" panose="020B0609020204030204" charset="0"/>
                <a:sym typeface="+mn-ea"/>
              </a:rPr>
              <a:t>注释</a:t>
            </a:r>
            <a:r>
              <a:rPr lang="en-US" altLang="zh-CN" sz="2000">
                <a:latin typeface="Consolas" panose="020B0609020204030204" charset="0"/>
                <a:sym typeface="+mn-ea"/>
              </a:rPr>
              <a:t>'''</a:t>
            </a:r>
            <a:endParaRPr lang="en-US" altLang="zh-CN" sz="2000">
              <a:latin typeface="Consolas" panose="020B0609020204030204" charset="0"/>
            </a:endParaRPr>
          </a:p>
          <a:p>
            <a:pPr defTabSz="914400" fontAlgn="auto">
              <a:lnSpc>
                <a:spcPct val="100000"/>
              </a:lnSpc>
              <a:spcBef>
                <a:spcPts val="0"/>
              </a:spcBef>
              <a:spcAft>
                <a:spcPts val="0"/>
              </a:spcAft>
              <a:buSzPct val="90000"/>
              <a:buFont typeface="Wingdings" panose="05000000000000000000" pitchFamily="2" charset="2"/>
              <a:buNone/>
            </a:pPr>
            <a:r>
              <a:rPr lang="en-US" altLang="zh-CN" sz="2000">
                <a:latin typeface="Consolas" panose="020B0609020204030204" charset="0"/>
                <a:sym typeface="+mn-ea"/>
              </a:rPr>
              <a:t>    </a:t>
            </a:r>
            <a:r>
              <a:rPr lang="zh-CN" altLang="en-US" sz="2000">
                <a:latin typeface="Consolas" panose="020B0609020204030204" charset="0"/>
                <a:sym typeface="+mn-ea"/>
              </a:rPr>
              <a:t>函数体</a:t>
            </a:r>
            <a:endParaRPr lang="zh-CN" altLang="en-US" sz="2000">
              <a:latin typeface="Consolas" panose="020B0609020204030204" charset="0"/>
            </a:endParaRPr>
          </a:p>
          <a:p>
            <a:pPr defTabSz="914400" fontAlgn="auto">
              <a:lnSpc>
                <a:spcPct val="100000"/>
              </a:lnSpc>
              <a:spcBef>
                <a:spcPts val="0"/>
              </a:spcBef>
              <a:spcAft>
                <a:spcPts val="0"/>
              </a:spcAft>
              <a:buSzPct val="90000"/>
              <a:buFont typeface="Wingdings" panose="05000000000000000000" pitchFamily="2" charset="2"/>
              <a:buNone/>
            </a:pPr>
            <a:endParaRPr lang="zh-CN" altLang="en-US" sz="2400"/>
          </a:p>
          <a:p>
            <a:pPr defTabSz="914400" fontAlgn="auto">
              <a:lnSpc>
                <a:spcPct val="100000"/>
              </a:lnSpc>
              <a:spcBef>
                <a:spcPts val="0"/>
              </a:spcBef>
              <a:spcAft>
                <a:spcPts val="0"/>
              </a:spcAft>
              <a:buSzPct val="90000"/>
              <a:buFont typeface="Wingdings" panose="05000000000000000000" charset="0"/>
              <a:buChar char="v"/>
            </a:pPr>
            <a:r>
              <a:rPr lang="zh-CN" altLang="en-US" sz="2400">
                <a:sym typeface="+mn-ea"/>
              </a:rPr>
              <a:t>注意事项</a:t>
            </a:r>
            <a:endParaRPr lang="zh-CN" altLang="en-US" sz="2400"/>
          </a:p>
          <a:p>
            <a:pPr defTabSz="914400" fontAlgn="auto">
              <a:lnSpc>
                <a:spcPct val="100000"/>
              </a:lnSpc>
              <a:spcBef>
                <a:spcPts val="0"/>
              </a:spcBef>
              <a:spcAft>
                <a:spcPts val="0"/>
              </a:spcAft>
              <a:buSzPct val="90000"/>
              <a:buFont typeface="Wingdings" panose="05000000000000000000" charset="0"/>
              <a:buChar char="ü"/>
            </a:pPr>
            <a:r>
              <a:rPr lang="zh-CN" altLang="en-US" sz="2400">
                <a:sym typeface="+mn-ea"/>
              </a:rPr>
              <a:t>函数形参</a:t>
            </a:r>
            <a:r>
              <a:rPr lang="zh-CN" altLang="en-US" sz="2400">
                <a:solidFill>
                  <a:srgbClr val="FF0000"/>
                </a:solidFill>
                <a:sym typeface="+mn-ea"/>
              </a:rPr>
              <a:t>不需要</a:t>
            </a:r>
            <a:r>
              <a:rPr lang="zh-CN" altLang="en-US" sz="2400">
                <a:sym typeface="+mn-ea"/>
              </a:rPr>
              <a:t>声明类型，也</a:t>
            </a:r>
            <a:r>
              <a:rPr lang="zh-CN" altLang="en-US" sz="2400">
                <a:solidFill>
                  <a:srgbClr val="FF0000"/>
                </a:solidFill>
                <a:sym typeface="+mn-ea"/>
              </a:rPr>
              <a:t>不需要</a:t>
            </a:r>
            <a:r>
              <a:rPr lang="zh-CN" altLang="en-US" sz="2400">
                <a:sym typeface="+mn-ea"/>
              </a:rPr>
              <a:t>指定函数返回值类型</a:t>
            </a:r>
            <a:endParaRPr lang="zh-CN" altLang="en-US" sz="2400"/>
          </a:p>
          <a:p>
            <a:pPr defTabSz="914400" fontAlgn="auto">
              <a:lnSpc>
                <a:spcPct val="100000"/>
              </a:lnSpc>
              <a:spcBef>
                <a:spcPts val="0"/>
              </a:spcBef>
              <a:spcAft>
                <a:spcPts val="0"/>
              </a:spcAft>
              <a:buSzPct val="90000"/>
              <a:buFont typeface="Wingdings" panose="05000000000000000000" charset="0"/>
              <a:buChar char="ü"/>
            </a:pPr>
            <a:r>
              <a:rPr lang="zh-CN" altLang="en-US" sz="2400">
                <a:sym typeface="+mn-ea"/>
              </a:rPr>
              <a:t>即使该函数不需要接收任何参数，也</a:t>
            </a:r>
            <a:r>
              <a:rPr lang="zh-CN" altLang="en-US" sz="2400">
                <a:solidFill>
                  <a:srgbClr val="FF0000"/>
                </a:solidFill>
                <a:sym typeface="+mn-ea"/>
              </a:rPr>
              <a:t>必须</a:t>
            </a:r>
            <a:r>
              <a:rPr lang="zh-CN" altLang="en-US" sz="2400">
                <a:sym typeface="+mn-ea"/>
              </a:rPr>
              <a:t>保留一对空的圆括号</a:t>
            </a:r>
            <a:endParaRPr lang="zh-CN" altLang="en-US" sz="2400"/>
          </a:p>
          <a:p>
            <a:pPr defTabSz="914400" fontAlgn="auto">
              <a:lnSpc>
                <a:spcPct val="100000"/>
              </a:lnSpc>
              <a:spcBef>
                <a:spcPts val="0"/>
              </a:spcBef>
              <a:spcAft>
                <a:spcPts val="0"/>
              </a:spcAft>
              <a:buSzPct val="90000"/>
              <a:buFont typeface="Wingdings" panose="05000000000000000000" charset="0"/>
              <a:buChar char="ü"/>
            </a:pPr>
            <a:r>
              <a:rPr lang="zh-CN" altLang="en-US" sz="2400">
                <a:sym typeface="+mn-ea"/>
              </a:rPr>
              <a:t>括号后面的</a:t>
            </a:r>
            <a:r>
              <a:rPr lang="zh-CN" altLang="en-US" sz="2400">
                <a:solidFill>
                  <a:srgbClr val="FF0000"/>
                </a:solidFill>
                <a:sym typeface="+mn-ea"/>
              </a:rPr>
              <a:t>冒号</a:t>
            </a:r>
            <a:r>
              <a:rPr lang="zh-CN" altLang="en-US" sz="2400">
                <a:sym typeface="+mn-ea"/>
              </a:rPr>
              <a:t>必不可少</a:t>
            </a:r>
            <a:endParaRPr lang="zh-CN" altLang="en-US" sz="2400"/>
          </a:p>
          <a:p>
            <a:pPr defTabSz="914400" fontAlgn="auto">
              <a:lnSpc>
                <a:spcPct val="100000"/>
              </a:lnSpc>
              <a:spcBef>
                <a:spcPts val="0"/>
              </a:spcBef>
              <a:spcAft>
                <a:spcPts val="0"/>
              </a:spcAft>
              <a:buSzPct val="90000"/>
              <a:buFont typeface="Wingdings" panose="05000000000000000000" charset="0"/>
              <a:buChar char="ü"/>
            </a:pPr>
            <a:r>
              <a:rPr lang="zh-CN" altLang="en-US" sz="2400">
                <a:sym typeface="+mn-ea"/>
              </a:rPr>
              <a:t>函数体相对于def关键字必须保持一定的空格</a:t>
            </a:r>
            <a:r>
              <a:rPr lang="zh-CN" altLang="en-US" sz="2400">
                <a:solidFill>
                  <a:srgbClr val="FF0000"/>
                </a:solidFill>
                <a:sym typeface="+mn-ea"/>
              </a:rPr>
              <a:t>缩进</a:t>
            </a:r>
            <a:endParaRPr lang="zh-CN" altLang="en-US" sz="2400">
              <a:solidFill>
                <a:srgbClr val="FF0000"/>
              </a:solidFill>
            </a:endParaRPr>
          </a:p>
          <a:p>
            <a:pPr defTabSz="914400" fontAlgn="auto">
              <a:lnSpc>
                <a:spcPct val="100000"/>
              </a:lnSpc>
              <a:spcBef>
                <a:spcPts val="0"/>
              </a:spcBef>
              <a:spcAft>
                <a:spcPts val="0"/>
              </a:spcAft>
              <a:buSzPct val="90000"/>
              <a:buFont typeface="Wingdings" panose="05000000000000000000" charset="0"/>
              <a:buChar char="ü"/>
            </a:pPr>
            <a:r>
              <a:rPr lang="zh-CN" altLang="en-US" sz="2400">
                <a:sym typeface="+mn-ea"/>
              </a:rPr>
              <a:t>Python</a:t>
            </a:r>
            <a:r>
              <a:rPr lang="zh-CN" altLang="en-US" sz="2400">
                <a:solidFill>
                  <a:srgbClr val="FF0000"/>
                </a:solidFill>
                <a:sym typeface="+mn-ea"/>
              </a:rPr>
              <a:t>允许嵌套定义函数</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5.2.3  关键参数</a:t>
            </a:r>
            <a:endParaRPr lang="zh-CN" altLang="en-US"/>
          </a:p>
        </p:txBody>
      </p:sp>
      <p:sp>
        <p:nvSpPr>
          <p:cNvPr id="3" name="内容占位符 2"/>
          <p:cNvSpPr>
            <a:spLocks noGrp="1"/>
          </p:cNvSpPr>
          <p:nvPr>
            <p:ph idx="1"/>
          </p:nvPr>
        </p:nvSpPr>
        <p:spPr>
          <a:xfrm>
            <a:off x="838200" y="1321435"/>
            <a:ext cx="10515600" cy="5201920"/>
          </a:xfrm>
        </p:spPr>
        <p:txBody>
          <a:bodyPr>
            <a:normAutofit/>
          </a:bodyPr>
          <a:p>
            <a:r>
              <a:rPr lang="zh-CN" altLang="en-US" sz="2400"/>
              <a:t>关键参数主要指调用函数时的参数传递方式，与函数定义无关。通过关键参数可以按参数名字传递值，明确指定哪个值传递给哪个参数，</a:t>
            </a:r>
            <a:r>
              <a:rPr lang="zh-CN" altLang="en-US" sz="2400">
                <a:solidFill>
                  <a:srgbClr val="FF0000"/>
                </a:solidFill>
              </a:rPr>
              <a:t>实参顺序可以和形参顺序不一致</a:t>
            </a:r>
            <a:r>
              <a:rPr lang="zh-CN" altLang="en-US" sz="2400"/>
              <a:t>，但不影响参数值的传递结果，避免了用户需要牢记参数位置和顺序的麻烦，使得函数的调用和参数传递更加灵活方便。</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def demo(a, b, c=5):</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print(a, b, c)</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demo(3, 7)</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3 7 5</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demo(a=7, b=3, c=6)</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7 3 6</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demo(c=8, a=9, b=0)</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9 0 8</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5.2.4  可变长度参数</a:t>
            </a:r>
            <a:endParaRPr lang="zh-CN" altLang="en-US"/>
          </a:p>
        </p:txBody>
      </p:sp>
      <p:sp>
        <p:nvSpPr>
          <p:cNvPr id="3" name="内容占位符 2"/>
          <p:cNvSpPr>
            <a:spLocks noGrp="1"/>
          </p:cNvSpPr>
          <p:nvPr>
            <p:ph idx="1"/>
          </p:nvPr>
        </p:nvSpPr>
        <p:spPr/>
        <p:txBody>
          <a:bodyPr/>
          <a:p>
            <a:pPr marL="394970" indent="-394970" defTabSz="914400" fontAlgn="auto">
              <a:lnSpc>
                <a:spcPct val="150000"/>
              </a:lnSpc>
              <a:spcBef>
                <a:spcPts val="600"/>
              </a:spcBef>
              <a:spcAft>
                <a:spcPts val="600"/>
              </a:spcAft>
              <a:buSzPct val="90000"/>
              <a:buFont typeface="Wingdings" panose="05000000000000000000" charset="0"/>
              <a:buChar char="n"/>
            </a:pPr>
            <a:r>
              <a:rPr lang="zh-CN" altLang="en-US" sz="2400">
                <a:sym typeface="+mn-ea"/>
              </a:rPr>
              <a:t>可变长度参数主要有两种形式：在参数名前加</a:t>
            </a:r>
            <a:r>
              <a:rPr lang="en-US" altLang="zh-CN" sz="2400">
                <a:sym typeface="+mn-ea"/>
              </a:rPr>
              <a:t>1</a:t>
            </a:r>
            <a:r>
              <a:rPr lang="zh-CN" altLang="en-US" sz="2400">
                <a:sym typeface="+mn-ea"/>
              </a:rPr>
              <a:t>个</a:t>
            </a:r>
            <a:r>
              <a:rPr lang="en-US" altLang="zh-CN" sz="2400">
                <a:sym typeface="+mn-ea"/>
              </a:rPr>
              <a:t>*</a:t>
            </a:r>
            <a:r>
              <a:rPr lang="zh-CN" altLang="en-US" sz="2400">
                <a:sym typeface="+mn-ea"/>
              </a:rPr>
              <a:t>或</a:t>
            </a:r>
            <a:r>
              <a:rPr lang="en-US" altLang="zh-CN" sz="2400">
                <a:sym typeface="+mn-ea"/>
              </a:rPr>
              <a:t>2</a:t>
            </a:r>
            <a:r>
              <a:rPr lang="zh-CN" altLang="en-US" sz="2400">
                <a:sym typeface="+mn-ea"/>
              </a:rPr>
              <a:t>个</a:t>
            </a:r>
            <a:r>
              <a:rPr lang="en-US" altLang="zh-CN" sz="2400">
                <a:sym typeface="+mn-ea"/>
              </a:rPr>
              <a:t>**</a:t>
            </a:r>
            <a:endParaRPr lang="en-US" altLang="zh-CN" sz="2400"/>
          </a:p>
          <a:p>
            <a:pPr marL="394970" indent="-394970" defTabSz="914400" fontAlgn="auto">
              <a:lnSpc>
                <a:spcPct val="150000"/>
              </a:lnSpc>
              <a:spcBef>
                <a:spcPts val="600"/>
              </a:spcBef>
              <a:spcAft>
                <a:spcPts val="600"/>
              </a:spcAft>
              <a:buSzPct val="90000"/>
              <a:buFont typeface="Wingdings" panose="05000000000000000000" charset="0"/>
              <a:buChar char="Ø"/>
            </a:pPr>
            <a:r>
              <a:rPr lang="en-US" altLang="zh-CN" sz="2400">
                <a:sym typeface="+mn-ea"/>
              </a:rPr>
              <a:t>*parameter</a:t>
            </a:r>
            <a:r>
              <a:rPr lang="zh-CN" altLang="en-US" sz="2400">
                <a:sym typeface="+mn-ea"/>
              </a:rPr>
              <a:t>用来接受多个位置参数</a:t>
            </a:r>
            <a:r>
              <a:rPr lang="zh-CN" altLang="en-US" sz="2400">
                <a:sym typeface="+mn-ea"/>
              </a:rPr>
              <a:t>并将其放在一个</a:t>
            </a:r>
            <a:r>
              <a:rPr lang="zh-CN" altLang="en-US" sz="2400">
                <a:solidFill>
                  <a:srgbClr val="FF0000"/>
                </a:solidFill>
                <a:sym typeface="+mn-ea"/>
              </a:rPr>
              <a:t>元组</a:t>
            </a:r>
            <a:r>
              <a:rPr lang="zh-CN" altLang="en-US" sz="2400">
                <a:sym typeface="+mn-ea"/>
              </a:rPr>
              <a:t>中</a:t>
            </a:r>
            <a:endParaRPr lang="zh-CN" altLang="en-US" sz="2400"/>
          </a:p>
          <a:p>
            <a:pPr marL="394970" indent="-394970" defTabSz="914400" fontAlgn="auto">
              <a:lnSpc>
                <a:spcPct val="150000"/>
              </a:lnSpc>
              <a:spcBef>
                <a:spcPts val="600"/>
              </a:spcBef>
              <a:spcAft>
                <a:spcPts val="600"/>
              </a:spcAft>
              <a:buSzPct val="90000"/>
              <a:buFont typeface="Wingdings" panose="05000000000000000000" charset="0"/>
              <a:buChar char="Ø"/>
            </a:pPr>
            <a:r>
              <a:rPr lang="en-US" altLang="zh-CN" sz="2400">
                <a:sym typeface="+mn-ea"/>
              </a:rPr>
              <a:t>**parameter</a:t>
            </a:r>
            <a:r>
              <a:rPr lang="zh-CN" altLang="en-US" sz="2400">
                <a:sym typeface="+mn-ea"/>
              </a:rPr>
              <a:t>接受多个关键参数并存放到</a:t>
            </a:r>
            <a:r>
              <a:rPr lang="zh-CN" altLang="en-US" sz="2400">
                <a:solidFill>
                  <a:srgbClr val="FF0000"/>
                </a:solidFill>
                <a:sym typeface="+mn-ea"/>
              </a:rPr>
              <a:t>字典</a:t>
            </a:r>
            <a:r>
              <a:rPr lang="zh-CN" altLang="en-US" sz="2400">
                <a:sym typeface="+mn-ea"/>
              </a:rPr>
              <a:t>中</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5.2.4  可变长度参数</a:t>
            </a:r>
            <a:endParaRPr lang="zh-CN" altLang="en-US"/>
          </a:p>
        </p:txBody>
      </p:sp>
      <p:sp>
        <p:nvSpPr>
          <p:cNvPr id="3" name="内容占位符 2"/>
          <p:cNvSpPr>
            <a:spLocks noGrp="1"/>
          </p:cNvSpPr>
          <p:nvPr>
            <p:ph idx="1"/>
          </p:nvPr>
        </p:nvSpPr>
        <p:spPr/>
        <p:txBody>
          <a:bodyPr>
            <a:normAutofit/>
          </a:bodyPr>
          <a:p>
            <a:pPr marL="466725" indent="-466725" defTabSz="914400" fontAlgn="base">
              <a:lnSpc>
                <a:spcPct val="80000"/>
              </a:lnSpc>
              <a:buSzPct val="90000"/>
              <a:buFont typeface="Wingdings" panose="05000000000000000000" charset="0"/>
              <a:buChar char="v"/>
            </a:pPr>
            <a:r>
              <a:rPr lang="en-US" altLang="zh-CN" sz="2400">
                <a:latin typeface="宋体" panose="02010600030101010101" pitchFamily="2" charset="-122"/>
                <a:sym typeface="+mn-ea"/>
              </a:rPr>
              <a:t>*parameter</a:t>
            </a:r>
            <a:r>
              <a:rPr lang="zh-CN" altLang="en-US" sz="2400" dirty="0">
                <a:latin typeface="宋体" panose="02010600030101010101" pitchFamily="2" charset="-122"/>
                <a:sym typeface="+mn-ea"/>
              </a:rPr>
              <a:t>的用法</a:t>
            </a:r>
            <a:endParaRPr lang="zh-CN" altLang="en-US" sz="2400" strike="noStrike" noProof="1" dirty="0">
              <a:latin typeface="宋体" panose="02010600030101010101" pitchFamily="2" charset="-122"/>
            </a:endParaRPr>
          </a:p>
          <a:p>
            <a:pPr defTabSz="914400" fontAlgn="base">
              <a:lnSpc>
                <a:spcPct val="80000"/>
              </a:lnSpc>
              <a:buSzPct val="90000"/>
              <a:buFont typeface="Wingdings" panose="05000000000000000000" pitchFamily="2" charset="2"/>
              <a:buNone/>
            </a:pPr>
            <a:endParaRPr lang="en-US" altLang="x-none" sz="2400" strike="noStrike" noProof="1" dirty="0"/>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&gt;&gt;&gt; def demo(*p):</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    print(p)</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&gt;&gt;&gt; demo(1,2,3)</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(1, 2, 3)</a:t>
            </a:r>
            <a:endParaRPr lang="en-US" altLang="x-none" sz="2000" strike="noStrike" noProof="1" dirty="0">
              <a:solidFill>
                <a:srgbClr val="00B0F0"/>
              </a:solidFill>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&gt;&gt;&gt; demo(1,2)</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(1, 2)</a:t>
            </a:r>
            <a:endParaRPr lang="en-US" altLang="x-none" sz="2000" strike="noStrike" noProof="1" dirty="0">
              <a:solidFill>
                <a:srgbClr val="00B0F0"/>
              </a:solidFill>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&gt;&gt;&gt; demo(1,2,3,4,5,6,7)</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(1, 2, 3, 4, 5, 6, 7)</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5.2.4  可变长度参数</a:t>
            </a:r>
            <a:endParaRPr lang="zh-CN" altLang="en-US"/>
          </a:p>
        </p:txBody>
      </p:sp>
      <p:sp>
        <p:nvSpPr>
          <p:cNvPr id="3" name="内容占位符 2"/>
          <p:cNvSpPr>
            <a:spLocks noGrp="1"/>
          </p:cNvSpPr>
          <p:nvPr>
            <p:ph idx="1"/>
          </p:nvPr>
        </p:nvSpPr>
        <p:spPr/>
        <p:txBody>
          <a:bodyPr>
            <a:normAutofit lnSpcReduction="10000"/>
          </a:bodyPr>
          <a:p>
            <a:pPr marL="508000" indent="-508000" defTabSz="914400" fontAlgn="base">
              <a:lnSpc>
                <a:spcPct val="80000"/>
              </a:lnSpc>
              <a:buSzPct val="90000"/>
              <a:buFont typeface="Wingdings" panose="05000000000000000000" charset="0"/>
              <a:buChar char="v"/>
            </a:pPr>
            <a:r>
              <a:rPr lang="en-US" altLang="zh-CN" sz="2400">
                <a:latin typeface="宋体" panose="02010600030101010101" pitchFamily="2" charset="-122"/>
                <a:sym typeface="+mn-ea"/>
              </a:rPr>
              <a:t>**parameter</a:t>
            </a:r>
            <a:r>
              <a:rPr lang="zh-CN" altLang="en-US" sz="2400" dirty="0">
                <a:latin typeface="宋体" panose="02010600030101010101" pitchFamily="2" charset="-122"/>
                <a:sym typeface="+mn-ea"/>
              </a:rPr>
              <a:t>的用法</a:t>
            </a:r>
            <a:endParaRPr lang="zh-CN" altLang="en-US" sz="2400" strike="noStrike" noProof="1" dirty="0">
              <a:latin typeface="宋体" panose="02010600030101010101" pitchFamily="2" charset="-122"/>
            </a:endParaRPr>
          </a:p>
          <a:p>
            <a:pPr defTabSz="914400" fontAlgn="base">
              <a:lnSpc>
                <a:spcPct val="80000"/>
              </a:lnSpc>
              <a:buSzPct val="90000"/>
              <a:buFont typeface="Wingdings" panose="05000000000000000000" pitchFamily="2" charset="2"/>
              <a:buNone/>
            </a:pPr>
            <a:endParaRPr lang="en-US" altLang="x-none" strike="noStrike" noProof="1" dirty="0"/>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&gt;&gt;&gt; def demo(**p):</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    for item in p.items():</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        print(item)</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latin typeface="Consolas" panose="020B0609020204030204" charset="0"/>
                <a:sym typeface="+mn-ea"/>
              </a:rPr>
              <a:t>&gt;&gt;&gt; demo(x=1,y=2,z=3)</a:t>
            </a:r>
            <a:endParaRPr lang="en-US" altLang="x-none" sz="2000" strike="noStrike" noProof="1" dirty="0">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('y', 2)</a:t>
            </a:r>
            <a:endParaRPr lang="en-US" altLang="x-none" sz="2000" strike="noStrike" noProof="1" dirty="0">
              <a:solidFill>
                <a:srgbClr val="00B0F0"/>
              </a:solidFill>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('x', 1)</a:t>
            </a:r>
            <a:endParaRPr lang="en-US" altLang="x-none" sz="2000" strike="noStrike" noProof="1" dirty="0">
              <a:solidFill>
                <a:srgbClr val="00B0F0"/>
              </a:solidFill>
              <a:latin typeface="Consolas" panose="020B0609020204030204" charset="0"/>
            </a:endParaRPr>
          </a:p>
          <a:p>
            <a:pPr defTabSz="914400" fontAlgn="base">
              <a:lnSpc>
                <a:spcPct val="80000"/>
              </a:lnSpc>
              <a:buSzPct val="90000"/>
              <a:buFont typeface="Wingdings" panose="05000000000000000000" pitchFamily="2" charset="2"/>
              <a:buNone/>
            </a:pPr>
            <a:r>
              <a:rPr lang="en-US" altLang="x-none" sz="2000" dirty="0">
                <a:solidFill>
                  <a:srgbClr val="00B0F0"/>
                </a:solidFill>
                <a:latin typeface="Consolas" panose="020B0609020204030204" charset="0"/>
                <a:sym typeface="+mn-ea"/>
              </a:rPr>
              <a:t>('z', 3)</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5.2.4  可变长度参数</a:t>
            </a:r>
            <a:endParaRPr lang="zh-CN" altLang="en-US"/>
          </a:p>
        </p:txBody>
      </p:sp>
      <p:sp>
        <p:nvSpPr>
          <p:cNvPr id="3" name="内容占位符 2"/>
          <p:cNvSpPr>
            <a:spLocks noGrp="1"/>
          </p:cNvSpPr>
          <p:nvPr>
            <p:ph idx="1"/>
          </p:nvPr>
        </p:nvSpPr>
        <p:spPr>
          <a:xfrm>
            <a:off x="838200" y="1321435"/>
            <a:ext cx="10515600" cy="5034915"/>
          </a:xfrm>
        </p:spPr>
        <p:txBody>
          <a:bodyPr>
            <a:normAutofit/>
          </a:bodyPr>
          <a:p>
            <a:pPr defTabSz="914400">
              <a:lnSpc>
                <a:spcPct val="90000"/>
              </a:lnSpc>
              <a:spcBef>
                <a:spcPct val="0"/>
              </a:spcBef>
              <a:buSzPct val="90000"/>
              <a:buFont typeface="Wingdings" panose="05000000000000000000" charset="0"/>
              <a:buChar char="§"/>
            </a:pPr>
            <a:r>
              <a:rPr lang="zh-CN" altLang="en-US" sz="2400">
                <a:sym typeface="+mn-ea"/>
              </a:rPr>
              <a:t>几种不同类型的参数</a:t>
            </a:r>
            <a:r>
              <a:rPr lang="zh-CN" altLang="en-US" sz="2400">
                <a:solidFill>
                  <a:srgbClr val="FF0000"/>
                </a:solidFill>
                <a:sym typeface="+mn-ea"/>
              </a:rPr>
              <a:t>可以混合使用</a:t>
            </a:r>
            <a:r>
              <a:rPr lang="zh-CN" altLang="en-US" sz="2400">
                <a:sym typeface="+mn-ea"/>
              </a:rPr>
              <a:t>，但是</a:t>
            </a:r>
            <a:r>
              <a:rPr lang="zh-CN" altLang="en-US" sz="2400">
                <a:solidFill>
                  <a:srgbClr val="FF0000"/>
                </a:solidFill>
                <a:sym typeface="+mn-ea"/>
              </a:rPr>
              <a:t>不建议这样做</a:t>
            </a:r>
            <a:r>
              <a:rPr lang="zh-CN" altLang="en-US" sz="2400">
                <a:sym typeface="+mn-ea"/>
              </a:rPr>
              <a:t>。</a:t>
            </a:r>
            <a:endParaRPr lang="zh-CN" altLang="en-US" sz="2400"/>
          </a:p>
          <a:p>
            <a:pPr defTabSz="914400">
              <a:lnSpc>
                <a:spcPct val="90000"/>
              </a:lnSpc>
              <a:spcBef>
                <a:spcPct val="0"/>
              </a:spcBef>
              <a:buSzPct val="90000"/>
              <a:buFont typeface="Wingdings" panose="05000000000000000000" pitchFamily="2" charset="2"/>
              <a:buNone/>
            </a:pPr>
            <a:endParaRPr lang="en-US" altLang="zh-CN">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def func_4(a, b, c=4, *aa, **bb):</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print(a,b,c)</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print(aa)</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print(bb)</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func_4(1,2,3,4,5,6,7,8,9,xx='1',yy='2',zz=3)</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(1, 2, 3)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(4, 5, 6, 7, 8, 9)</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{'yy': '2', 'xx': '1', 'zz': 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func_4(1,2,3,4,5,6,7,xx='1',yy='2',zz=3)</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(1, 2, 3)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(4, 5, 6, 7)</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{'yy': '2', 'xx': '1', 'zz': 3}</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5.2.</a:t>
            </a:r>
            <a:r>
              <a:rPr lang="en-US" altLang="zh-CN"/>
              <a:t>5</a:t>
            </a:r>
            <a:r>
              <a:rPr lang="zh-CN" altLang="en-US"/>
              <a:t>  传递参数时的序列解包</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0178" name="文本占位符 39938"/>
          <p:cNvSpPr>
            <a:spLocks noGrp="1"/>
          </p:cNvSpPr>
          <p:nvPr>
            <p:ph idx="1"/>
          </p:nvPr>
        </p:nvSpPr>
        <p:spPr/>
        <p:txBody>
          <a:bodyPr anchor="t"/>
          <a:p>
            <a:pPr defTabSz="914400">
              <a:lnSpc>
                <a:spcPct val="150000"/>
              </a:lnSpc>
              <a:spcBef>
                <a:spcPts val="600"/>
              </a:spcBef>
              <a:spcAft>
                <a:spcPts val="600"/>
              </a:spcAft>
              <a:buSzPct val="90000"/>
              <a:buFont typeface="Wingdings" panose="05000000000000000000" charset="0"/>
              <a:buChar char="§"/>
            </a:pPr>
            <a:r>
              <a:rPr lang="zh-CN" altLang="en-US" sz="2400"/>
              <a:t>传递参数时，可以通过</a:t>
            </a:r>
            <a:r>
              <a:rPr lang="zh-CN" altLang="en-US" sz="2400">
                <a:solidFill>
                  <a:srgbClr val="FF0000"/>
                </a:solidFill>
              </a:rPr>
              <a:t>在实参序列前加一个星号</a:t>
            </a:r>
            <a:r>
              <a:rPr lang="zh-CN" altLang="en-US" sz="2400"/>
              <a:t>将其解包，然后传递给</a:t>
            </a:r>
            <a:r>
              <a:rPr lang="zh-CN" altLang="en-US" sz="2400">
                <a:solidFill>
                  <a:srgbClr val="FF0000"/>
                </a:solidFill>
              </a:rPr>
              <a:t>多个单变量形参</a:t>
            </a:r>
            <a:r>
              <a:rPr lang="zh-CN" altLang="en-US" sz="2400"/>
              <a:t>。</a:t>
            </a:r>
            <a:endParaRPr lang="zh-CN" altLang="en-US" sz="2400"/>
          </a:p>
          <a:p>
            <a:pPr defTabSz="914400">
              <a:lnSpc>
                <a:spcPct val="80000"/>
              </a:lnSpc>
              <a:buSzPct val="90000"/>
              <a:buFont typeface="Wingdings" panose="05000000000000000000" pitchFamily="2" charset="2"/>
              <a:buNone/>
            </a:pPr>
            <a:r>
              <a:rPr lang="en-US" altLang="zh-CN" sz="2000">
                <a:latin typeface="Consolas" panose="020B0609020204030204" charset="0"/>
              </a:rPr>
              <a:t>&gt;&gt;&gt; def demo(a, b, c):</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x-none" sz="2000" dirty="0">
                <a:latin typeface="Consolas" panose="020B0609020204030204" charset="0"/>
              </a:rPr>
              <a:t>    </a:t>
            </a:r>
            <a:r>
              <a:rPr lang="en-US" altLang="zh-CN" sz="2000">
                <a:latin typeface="Consolas" panose="020B0609020204030204" charset="0"/>
              </a:rPr>
              <a:t>print(a+b+c)</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zh-CN" sz="2000">
                <a:latin typeface="Consolas" panose="020B0609020204030204" charset="0"/>
              </a:rPr>
              <a:t>&gt;&gt;&gt; seq = [1, 2, 3]</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zh-CN" sz="2000">
                <a:latin typeface="Consolas" panose="020B0609020204030204" charset="0"/>
              </a:rPr>
              <a:t>&gt;&gt;&gt; demo(*seq)</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rPr>
              <a:t>6</a:t>
            </a:r>
            <a:endParaRPr lang="en-US" altLang="zh-CN" sz="20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2000">
                <a:latin typeface="Consolas" panose="020B0609020204030204" charset="0"/>
              </a:rPr>
              <a:t>&gt;&gt;&gt; tup = (1, 2, 3)</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zh-CN" sz="2000">
                <a:latin typeface="Consolas" panose="020B0609020204030204" charset="0"/>
              </a:rPr>
              <a:t>&gt;&gt;&gt; demo(*tup)</a:t>
            </a:r>
            <a:endParaRPr lang="en-US" altLang="zh-CN" sz="2000">
              <a:latin typeface="Consolas" panose="020B0609020204030204" charset="0"/>
            </a:endParaRPr>
          </a:p>
          <a:p>
            <a:pPr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rPr>
              <a:t>6</a:t>
            </a:r>
            <a:endParaRPr lang="en-US" altLang="zh-CN" sz="2000">
              <a:solidFill>
                <a:srgbClr val="00B0F0"/>
              </a:solidFill>
              <a:latin typeface="Consolas" panose="020B0609020204030204" charset="0"/>
            </a:endParaRPr>
          </a:p>
        </p:txBody>
      </p:sp>
      <p:sp>
        <p:nvSpPr>
          <p:cNvPr id="50179" name="文本框 1"/>
          <p:cNvSpPr txBox="1"/>
          <p:nvPr/>
        </p:nvSpPr>
        <p:spPr>
          <a:xfrm>
            <a:off x="5306060" y="2651760"/>
            <a:ext cx="5090795" cy="2553335"/>
          </a:xfrm>
          <a:prstGeom prst="rect">
            <a:avLst/>
          </a:prstGeom>
          <a:noFill/>
          <a:ln w="22225" cap="flat" cmpd="sng">
            <a:solidFill>
              <a:schemeClr val="accent1"/>
            </a:solidFill>
            <a:prstDash val="solid"/>
            <a:round/>
            <a:headEnd type="none" w="med" len="med"/>
            <a:tailEnd type="none" w="med" len="med"/>
          </a:ln>
        </p:spPr>
        <p:txBody>
          <a:bodyPr wrap="square" anchor="t">
            <a:spAutoFit/>
          </a:bodyPr>
          <a:p>
            <a:r>
              <a:rPr lang="zh-CN" altLang="en-US" sz="2000">
                <a:latin typeface="Consolas" panose="020B0609020204030204" charset="0"/>
                <a:ea typeface="宋体" panose="02010600030101010101" pitchFamily="2" charset="-122"/>
              </a:rPr>
              <a:t>&gt;&gt;&gt; dic = {1:'a', 2:'b', 3:'c'}</a:t>
            </a:r>
            <a:endParaRPr lang="zh-CN" altLang="en-US" sz="2000">
              <a:latin typeface="Consolas" panose="020B0609020204030204" charset="0"/>
              <a:ea typeface="宋体" panose="02010600030101010101" pitchFamily="2" charset="-122"/>
            </a:endParaRPr>
          </a:p>
          <a:p>
            <a:r>
              <a:rPr lang="zh-CN" altLang="en-US" sz="2000">
                <a:latin typeface="Consolas" panose="020B0609020204030204" charset="0"/>
                <a:ea typeface="宋体" panose="02010600030101010101" pitchFamily="2" charset="-122"/>
              </a:rPr>
              <a:t>&gt;&gt;&gt; demo(*dic)</a:t>
            </a:r>
            <a:endParaRPr lang="zh-CN" altLang="en-US" sz="2000">
              <a:latin typeface="Consolas" panose="020B0609020204030204" charset="0"/>
              <a:ea typeface="宋体" panose="02010600030101010101" pitchFamily="2" charset="-122"/>
            </a:endParaRPr>
          </a:p>
          <a:p>
            <a:r>
              <a:rPr lang="zh-CN" altLang="en-US" sz="2000">
                <a:solidFill>
                  <a:srgbClr val="00B0F0"/>
                </a:solidFill>
                <a:latin typeface="Consolas" panose="020B0609020204030204" charset="0"/>
                <a:ea typeface="宋体" panose="02010600030101010101" pitchFamily="2" charset="-122"/>
              </a:rPr>
              <a:t>6</a:t>
            </a:r>
            <a:endParaRPr lang="zh-CN" altLang="en-US" sz="2000">
              <a:solidFill>
                <a:srgbClr val="00B0F0"/>
              </a:solidFill>
              <a:latin typeface="Consolas" panose="020B0609020204030204" charset="0"/>
              <a:ea typeface="宋体" panose="02010600030101010101" pitchFamily="2" charset="-122"/>
            </a:endParaRPr>
          </a:p>
          <a:p>
            <a:r>
              <a:rPr lang="zh-CN" altLang="en-US" sz="2000">
                <a:latin typeface="Consolas" panose="020B0609020204030204" charset="0"/>
                <a:ea typeface="宋体" panose="02010600030101010101" pitchFamily="2" charset="-122"/>
              </a:rPr>
              <a:t>&gt;&gt;&gt; Set = {1, 2, 3}</a:t>
            </a:r>
            <a:endParaRPr lang="zh-CN" altLang="en-US" sz="2000">
              <a:latin typeface="Consolas" panose="020B0609020204030204" charset="0"/>
              <a:ea typeface="宋体" panose="02010600030101010101" pitchFamily="2" charset="-122"/>
            </a:endParaRPr>
          </a:p>
          <a:p>
            <a:r>
              <a:rPr lang="zh-CN" altLang="en-US" sz="2000">
                <a:latin typeface="Consolas" panose="020B0609020204030204" charset="0"/>
                <a:ea typeface="宋体" panose="02010600030101010101" pitchFamily="2" charset="-122"/>
              </a:rPr>
              <a:t>&gt;&gt;&gt; demo(*Set)</a:t>
            </a:r>
            <a:endParaRPr lang="zh-CN" altLang="en-US" sz="2000">
              <a:latin typeface="Consolas" panose="020B0609020204030204" charset="0"/>
              <a:ea typeface="宋体" panose="02010600030101010101" pitchFamily="2" charset="-122"/>
            </a:endParaRPr>
          </a:p>
          <a:p>
            <a:r>
              <a:rPr lang="zh-CN" altLang="en-US" sz="2000">
                <a:solidFill>
                  <a:srgbClr val="00B0F0"/>
                </a:solidFill>
                <a:latin typeface="Consolas" panose="020B0609020204030204" charset="0"/>
                <a:ea typeface="宋体" panose="02010600030101010101" pitchFamily="2" charset="-122"/>
              </a:rPr>
              <a:t>6</a:t>
            </a:r>
            <a:endParaRPr lang="zh-CN" altLang="en-US" sz="2000">
              <a:solidFill>
                <a:srgbClr val="00B0F0"/>
              </a:solidFill>
              <a:latin typeface="Consolas" panose="020B0609020204030204" charset="0"/>
              <a:ea typeface="宋体" panose="02010600030101010101" pitchFamily="2" charset="-122"/>
            </a:endParaRPr>
          </a:p>
          <a:p>
            <a:r>
              <a:rPr lang="zh-CN" altLang="en-US" sz="2000">
                <a:latin typeface="Consolas" panose="020B0609020204030204" charset="0"/>
                <a:ea typeface="宋体" panose="02010600030101010101" pitchFamily="2" charset="-122"/>
              </a:rPr>
              <a:t>&gt;&gt;&gt; demo(*dic.values())</a:t>
            </a:r>
            <a:endParaRPr lang="zh-CN" altLang="en-US" sz="2000">
              <a:latin typeface="Consolas" panose="020B0609020204030204" charset="0"/>
              <a:ea typeface="宋体" panose="02010600030101010101" pitchFamily="2" charset="-122"/>
            </a:endParaRPr>
          </a:p>
          <a:p>
            <a:r>
              <a:rPr lang="zh-CN" altLang="en-US" sz="2000">
                <a:solidFill>
                  <a:srgbClr val="00B0F0"/>
                </a:solidFill>
                <a:latin typeface="Consolas" panose="020B0609020204030204" charset="0"/>
                <a:ea typeface="宋体" panose="02010600030101010101" pitchFamily="2" charset="-122"/>
              </a:rPr>
              <a:t>abc</a:t>
            </a:r>
            <a:endParaRPr lang="zh-CN" altLang="en-US" sz="2000">
              <a:solidFill>
                <a:srgbClr val="00B0F0"/>
              </a:solidFill>
              <a:latin typeface="Consolas" panose="020B060902020403020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a:t>
            </a:r>
            <a:r>
              <a:rPr lang="en-US" altLang="zh-CN">
                <a:sym typeface="+mn-ea"/>
              </a:rPr>
              <a:t>5</a:t>
            </a:r>
            <a:r>
              <a:rPr lang="zh-CN" altLang="en-US">
                <a:sym typeface="+mn-ea"/>
              </a:rPr>
              <a:t>  传递参数时的序列解包</a:t>
            </a:r>
            <a:endParaRPr lang="zh-CN" altLang="en-US"/>
          </a:p>
        </p:txBody>
      </p:sp>
      <p:sp>
        <p:nvSpPr>
          <p:cNvPr id="3" name="内容占位符 2"/>
          <p:cNvSpPr>
            <a:spLocks noGrp="1"/>
          </p:cNvSpPr>
          <p:nvPr>
            <p:ph idx="1"/>
          </p:nvPr>
        </p:nvSpPr>
        <p:spPr/>
        <p:txBody>
          <a:bodyPr>
            <a:normAutofit/>
          </a:bodyPr>
          <a:p>
            <a:pPr fontAlgn="base">
              <a:lnSpc>
                <a:spcPct val="150000"/>
              </a:lnSpc>
              <a:spcBef>
                <a:spcPts val="0"/>
              </a:spcBef>
            </a:pPr>
            <a:r>
              <a:rPr lang="zh-CN" altLang="en-US" sz="2400">
                <a:sym typeface="+mn-ea"/>
              </a:rPr>
              <a:t>如果</a:t>
            </a:r>
            <a:r>
              <a:rPr lang="zh-CN" altLang="en-US" sz="2400">
                <a:solidFill>
                  <a:srgbClr val="FF0000"/>
                </a:solidFill>
                <a:sym typeface="+mn-ea"/>
              </a:rPr>
              <a:t>函数实参是字典</a:t>
            </a:r>
            <a:r>
              <a:rPr lang="zh-CN" altLang="en-US" sz="2400">
                <a:sym typeface="+mn-ea"/>
              </a:rPr>
              <a:t>，可以</a:t>
            </a:r>
            <a:r>
              <a:rPr lang="zh-CN" altLang="en-US" sz="2400">
                <a:solidFill>
                  <a:srgbClr val="FF0000"/>
                </a:solidFill>
                <a:sym typeface="+mn-ea"/>
              </a:rPr>
              <a:t>在前面加两个星号</a:t>
            </a:r>
            <a:r>
              <a:rPr lang="zh-CN" altLang="en-US" sz="2400">
                <a:sym typeface="+mn-ea"/>
              </a:rPr>
              <a:t>进行解包，</a:t>
            </a:r>
            <a:r>
              <a:rPr lang="zh-CN" altLang="en-US" sz="2400">
                <a:solidFill>
                  <a:srgbClr val="FF0000"/>
                </a:solidFill>
                <a:sym typeface="+mn-ea"/>
              </a:rPr>
              <a:t>等价于关键参数</a:t>
            </a:r>
            <a:r>
              <a:rPr lang="zh-CN" altLang="en-US" sz="2400">
                <a:sym typeface="+mn-ea"/>
              </a:rPr>
              <a:t>。</a:t>
            </a:r>
            <a:endParaRPr lang="zh-CN" altLang="en-US" sz="2400" strike="noStrike" noProof="1"/>
          </a:p>
          <a:p>
            <a:pPr marL="0" indent="0" fontAlgn="base">
              <a:buNone/>
            </a:pPr>
            <a:r>
              <a:rPr lang="zh-CN" altLang="en-US" sz="2000">
                <a:latin typeface="Consolas" panose="020B0609020204030204" charset="0"/>
                <a:sym typeface="+mn-ea"/>
              </a:rPr>
              <a:t>&gt;&gt;&gt; def demo(a, b, c):</a:t>
            </a:r>
            <a:endParaRPr lang="zh-CN" altLang="en-US" sz="2000" strike="noStrike" noProof="1">
              <a:latin typeface="Consolas" panose="020B0609020204030204" charset="0"/>
            </a:endParaRPr>
          </a:p>
          <a:p>
            <a:pPr marL="0" indent="0" fontAlgn="base">
              <a:buNone/>
            </a:pPr>
            <a:r>
              <a:rPr lang="zh-CN" altLang="en-US" sz="2000">
                <a:latin typeface="Consolas" panose="020B0609020204030204" charset="0"/>
                <a:sym typeface="+mn-ea"/>
              </a:rPr>
              <a:t>    print(a+b+c)</a:t>
            </a:r>
            <a:endParaRPr lang="zh-CN" altLang="en-US" sz="2000" strike="noStrike" noProof="1">
              <a:latin typeface="Consolas" panose="020B0609020204030204" charset="0"/>
            </a:endParaRPr>
          </a:p>
          <a:p>
            <a:pPr marL="0" indent="0" fontAlgn="base">
              <a:buNone/>
            </a:pPr>
            <a:r>
              <a:rPr lang="zh-CN" altLang="en-US" sz="2000">
                <a:latin typeface="Consolas" panose="020B0609020204030204" charset="0"/>
                <a:sym typeface="+mn-ea"/>
              </a:rPr>
              <a:t>&gt;&gt;&gt; dic = {'a':1, 'b':2, 'c':3}</a:t>
            </a:r>
            <a:endParaRPr lang="zh-CN" altLang="en-US" sz="2000" strike="noStrike" noProof="1">
              <a:latin typeface="Consolas" panose="020B0609020204030204" charset="0"/>
            </a:endParaRPr>
          </a:p>
          <a:p>
            <a:pPr marL="0" indent="0" fontAlgn="base">
              <a:buNone/>
            </a:pPr>
            <a:r>
              <a:rPr lang="zh-CN" altLang="en-US" sz="2000">
                <a:latin typeface="Consolas" panose="020B0609020204030204" charset="0"/>
                <a:sym typeface="+mn-ea"/>
              </a:rPr>
              <a:t>&gt;&gt;&gt; demo(**dic)</a:t>
            </a:r>
            <a:endParaRPr lang="zh-CN" altLang="en-US" sz="2000" strike="noStrike" noProof="1">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6</a:t>
            </a:r>
            <a:endParaRPr lang="zh-CN" altLang="en-US" sz="2000" strike="noStrike" noProof="1">
              <a:solidFill>
                <a:srgbClr val="00B0F0"/>
              </a:solidFill>
              <a:latin typeface="Consolas" panose="020B0609020204030204" charset="0"/>
            </a:endParaRPr>
          </a:p>
          <a:p>
            <a:pPr marL="0" indent="0" fontAlgn="base">
              <a:buNone/>
            </a:pPr>
            <a:r>
              <a:rPr lang="zh-CN" altLang="en-US" sz="2000">
                <a:latin typeface="Consolas" panose="020B0609020204030204" charset="0"/>
                <a:sym typeface="+mn-ea"/>
              </a:rPr>
              <a:t>&gt;&gt;&gt; demo(a=1, b=2, c=3)</a:t>
            </a:r>
            <a:endParaRPr lang="zh-CN" altLang="en-US" sz="2000" strike="noStrike" noProof="1">
              <a:solidFill>
                <a:schemeClr val="tx1"/>
              </a:solidFill>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6</a:t>
            </a:r>
            <a:endParaRPr lang="zh-CN" altLang="en-US" sz="2000" strike="noStrike" noProof="1">
              <a:solidFill>
                <a:srgbClr val="00B0F0"/>
              </a:solidFill>
              <a:latin typeface="Consolas" panose="020B0609020204030204" charset="0"/>
            </a:endParaRPr>
          </a:p>
          <a:p>
            <a:pPr marL="0" indent="0" fontAlgn="base">
              <a:buNone/>
            </a:pPr>
            <a:r>
              <a:rPr lang="zh-CN" altLang="en-US" sz="2000">
                <a:latin typeface="Consolas" panose="020B0609020204030204" charset="0"/>
                <a:sym typeface="+mn-ea"/>
              </a:rPr>
              <a:t>&gt;&gt;&gt; demo(*dic.values())</a:t>
            </a:r>
            <a:endParaRPr lang="zh-CN" altLang="en-US" sz="2000" strike="noStrike" noProof="1">
              <a:solidFill>
                <a:schemeClr val="tx1"/>
              </a:solidFill>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6</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a:t>
            </a:r>
            <a:r>
              <a:rPr lang="en-US" altLang="zh-CN">
                <a:sym typeface="+mn-ea"/>
              </a:rPr>
              <a:t>5</a:t>
            </a:r>
            <a:r>
              <a:rPr lang="zh-CN" altLang="en-US">
                <a:sym typeface="+mn-ea"/>
              </a:rPr>
              <a:t>  传递参数时的序列解包</a:t>
            </a:r>
            <a:endParaRPr lang="zh-CN" altLang="en-US"/>
          </a:p>
        </p:txBody>
      </p:sp>
      <p:sp>
        <p:nvSpPr>
          <p:cNvPr id="3" name="内容占位符 2"/>
          <p:cNvSpPr>
            <a:spLocks noGrp="1"/>
          </p:cNvSpPr>
          <p:nvPr>
            <p:ph idx="1"/>
          </p:nvPr>
        </p:nvSpPr>
        <p:spPr/>
        <p:txBody>
          <a:bodyPr>
            <a:normAutofit/>
          </a:bodyPr>
          <a:p>
            <a:pPr fontAlgn="auto">
              <a:lnSpc>
                <a:spcPct val="150000"/>
              </a:lnSpc>
            </a:pPr>
            <a:r>
              <a:rPr lang="zh-CN" altLang="en-US" sz="2400">
                <a:solidFill>
                  <a:srgbClr val="FF0000"/>
                </a:solidFill>
                <a:sym typeface="+mn-ea"/>
              </a:rPr>
              <a:t>注意：</a:t>
            </a:r>
            <a:r>
              <a:rPr lang="zh-CN" altLang="en-US" sz="2400">
                <a:sym typeface="+mn-ea"/>
              </a:rPr>
              <a:t>调用函数时对实参序列使用一个星号*进行解包后的实参将会被当做普通位置参数对待，并且会在关键参数和使用两个星号**进行序列解包的参数之前进行处理。</a:t>
            </a:r>
            <a:endParaRPr lang="zh-CN" altLang="en-US" sz="2400">
              <a:sym typeface="+mn-ea"/>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def demo(a, b, c):                #定义函数</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a:t>
            </a:r>
            <a:r>
              <a:rPr lang="zh-CN" altLang="en-US" sz="2000">
                <a:latin typeface="Consolas" panose="020B0609020204030204" charset="0"/>
                <a:sym typeface="+mn-ea"/>
              </a:rPr>
              <a:t>print(a, b, c)	</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demo(*(1, 2, 3))                  #调用，序列解包</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00B0F0"/>
                </a:solidFill>
                <a:latin typeface="Consolas" panose="020B0609020204030204" charset="0"/>
                <a:sym typeface="+mn-ea"/>
              </a:rPr>
              <a:t>1 2 3</a:t>
            </a:r>
            <a:endParaRPr lang="zh-CN" altLang="en-US" sz="2000">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demo(1, *(2, 3))                  #位置参数和序列解包同时使用</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00B0F0"/>
                </a:solidFill>
                <a:latin typeface="Consolas" panose="020B0609020204030204" charset="0"/>
                <a:sym typeface="+mn-ea"/>
              </a:rPr>
              <a:t>1 2 3</a:t>
            </a:r>
            <a:endParaRPr lang="zh-CN" altLang="en-US" sz="2000">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demo(1, *(2,), 3)</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00B0F0"/>
                </a:solidFill>
                <a:latin typeface="Consolas" panose="020B0609020204030204" charset="0"/>
                <a:sym typeface="+mn-ea"/>
              </a:rPr>
              <a:t>1 2 3</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a:t>
            </a:r>
            <a:r>
              <a:rPr lang="en-US" altLang="zh-CN">
                <a:sym typeface="+mn-ea"/>
              </a:rPr>
              <a:t>5</a:t>
            </a:r>
            <a:r>
              <a:rPr lang="zh-CN" altLang="en-US">
                <a:sym typeface="+mn-ea"/>
              </a:rPr>
              <a:t>  传递参数时的序列解包</a:t>
            </a:r>
            <a:endParaRPr lang="zh-CN" altLang="en-US"/>
          </a:p>
        </p:txBody>
      </p:sp>
      <p:sp>
        <p:nvSpPr>
          <p:cNvPr id="3" name="内容占位符 2"/>
          <p:cNvSpPr>
            <a:spLocks noGrp="1"/>
          </p:cNvSpPr>
          <p:nvPr>
            <p:ph idx="1"/>
          </p:nvPr>
        </p:nvSpPr>
        <p:spPr/>
        <p:txBody>
          <a:bodyPr>
            <a:normAutofit/>
          </a:bodyPr>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demo(a=1, *(2, 3))         #序列解包相当于位置参数，优先处理</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Traceback (most recent call last):</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  File "&lt;pyshell#26&gt;", line 1, in &lt;module&gt;</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    demo(a=1, *(2, 3))</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TypeError: demo() got multiple values for argument 'a'</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demo(b=1, *(2, 3))</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Traceback (most recent call last):</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  File "&lt;pyshell#27&gt;", line 1, in &lt;module&gt;</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    demo(b=1, *(2, 3))</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FF0000"/>
                </a:solidFill>
                <a:latin typeface="Consolas" panose="020B0609020204030204" charset="0"/>
                <a:sym typeface="+mn-ea"/>
              </a:rPr>
              <a:t>TypeError: demo() got multiple values for argument 'b'</a:t>
            </a:r>
            <a:endParaRPr lang="zh-CN" altLang="en-US" sz="2000">
              <a:solidFill>
                <a:srgbClr val="FF000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latin typeface="Consolas" panose="020B0609020204030204" charset="0"/>
                <a:sym typeface="+mn-ea"/>
              </a:rPr>
              <a:t>&gt;&gt;&gt; demo(c=1, *(2, 3))</a:t>
            </a:r>
            <a:endParaRPr lang="zh-CN" altLang="en-US" sz="2000">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sz="2000">
                <a:solidFill>
                  <a:srgbClr val="00B0F0"/>
                </a:solidFill>
                <a:latin typeface="Consolas" panose="020B0609020204030204" charset="0"/>
                <a:sym typeface="+mn-ea"/>
              </a:rPr>
              <a:t>2 3 1</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5.2.</a:t>
            </a:r>
            <a:r>
              <a:rPr lang="en-US" altLang="zh-CN">
                <a:sym typeface="+mn-ea"/>
              </a:rPr>
              <a:t>5</a:t>
            </a:r>
            <a:r>
              <a:rPr lang="zh-CN" altLang="en-US">
                <a:sym typeface="+mn-ea"/>
              </a:rPr>
              <a:t>  传递参数时的序列解包</a:t>
            </a:r>
            <a:endParaRPr lang="zh-CN" altLang="en-US"/>
          </a:p>
        </p:txBody>
      </p:sp>
      <p:sp>
        <p:nvSpPr>
          <p:cNvPr id="3" name="内容占位符 2"/>
          <p:cNvSpPr>
            <a:spLocks noGrp="1"/>
          </p:cNvSpPr>
          <p:nvPr>
            <p:ph idx="1"/>
          </p:nvPr>
        </p:nvSpPr>
        <p:spPr/>
        <p:txBody>
          <a:bodyPr>
            <a:normAutofit/>
          </a:bodyPr>
          <a:p>
            <a:pPr marL="0" indent="0" defTabSz="914400">
              <a:buSzPct val="90000"/>
              <a:buFont typeface="Wingdings" panose="05000000000000000000" pitchFamily="2" charset="2"/>
              <a:buNone/>
            </a:pPr>
            <a:r>
              <a:rPr lang="zh-CN" altLang="en-US" sz="2000">
                <a:latin typeface="Consolas" panose="020B0609020204030204" charset="0"/>
                <a:sym typeface="+mn-ea"/>
              </a:rPr>
              <a:t>&gt;&gt;&gt; demo(**{'a':1, 'b':2}, *(3,)) #序列解包不能在关键参数解包之后</a:t>
            </a: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solidFill>
                  <a:srgbClr val="FF0000"/>
                </a:solidFill>
                <a:latin typeface="Consolas" panose="020B0609020204030204" charset="0"/>
                <a:sym typeface="+mn-ea"/>
              </a:rPr>
              <a:t>SyntaxError: iterable argument unpacking follows keyword argument unpacking</a:t>
            </a:r>
            <a:endParaRPr lang="zh-CN" altLang="en-US" sz="2000">
              <a:solidFill>
                <a:srgbClr val="FF0000"/>
              </a:solidFill>
              <a:latin typeface="Consolas" panose="020B0609020204030204" charset="0"/>
            </a:endParaRPr>
          </a:p>
          <a:p>
            <a:pPr marL="0" indent="0" defTabSz="914400">
              <a:buSzPct val="90000"/>
              <a:buFont typeface="Wingdings" panose="05000000000000000000" pitchFamily="2" charset="2"/>
              <a:buNone/>
            </a:pP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latin typeface="Consolas" panose="020B0609020204030204" charset="0"/>
                <a:sym typeface="+mn-ea"/>
              </a:rPr>
              <a:t>&gt;&gt;&gt; demo(*(3,), **{'a':1, 'b':2})</a:t>
            </a: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solidFill>
                  <a:srgbClr val="FF0000"/>
                </a:solidFill>
                <a:latin typeface="Consolas" panose="020B0609020204030204" charset="0"/>
                <a:sym typeface="+mn-ea"/>
              </a:rPr>
              <a:t>Traceback (most recent call last):</a:t>
            </a:r>
            <a:endParaRPr lang="zh-CN" altLang="en-US" sz="2000">
              <a:solidFill>
                <a:srgbClr val="FF000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FF0000"/>
                </a:solidFill>
                <a:latin typeface="Consolas" panose="020B0609020204030204" charset="0"/>
                <a:sym typeface="+mn-ea"/>
              </a:rPr>
              <a:t>  File "&lt;pyshell#30&gt;", line 1, in &lt;module&gt;</a:t>
            </a:r>
            <a:endParaRPr lang="zh-CN" altLang="en-US" sz="2000">
              <a:solidFill>
                <a:srgbClr val="FF000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FF0000"/>
                </a:solidFill>
                <a:latin typeface="Consolas" panose="020B0609020204030204" charset="0"/>
                <a:sym typeface="+mn-ea"/>
              </a:rPr>
              <a:t>    demo(*(3,), **{'a':1, 'b':2})</a:t>
            </a:r>
            <a:endParaRPr lang="zh-CN" altLang="en-US" sz="2000">
              <a:solidFill>
                <a:srgbClr val="FF000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FF0000"/>
                </a:solidFill>
                <a:latin typeface="Consolas" panose="020B0609020204030204" charset="0"/>
                <a:sym typeface="+mn-ea"/>
              </a:rPr>
              <a:t>TypeError: demo() got multiple values for argument 'a'</a:t>
            </a:r>
            <a:endParaRPr lang="zh-CN" altLang="en-US" sz="2000">
              <a:solidFill>
                <a:srgbClr val="FF0000"/>
              </a:solidFill>
              <a:latin typeface="Consolas" panose="020B0609020204030204" charset="0"/>
            </a:endParaRPr>
          </a:p>
          <a:p>
            <a:pPr marL="0" indent="0" defTabSz="914400">
              <a:buSzPct val="90000"/>
              <a:buFont typeface="Wingdings" panose="05000000000000000000" pitchFamily="2" charset="2"/>
              <a:buNone/>
            </a:pPr>
            <a:r>
              <a:rPr lang="zh-CN" altLang="en-US" sz="2000">
                <a:latin typeface="Consolas" panose="020B0609020204030204" charset="0"/>
                <a:sym typeface="+mn-ea"/>
              </a:rPr>
              <a:t>&gt;&gt;&gt; demo(*(3,), **{'c':1, 'b':2})</a:t>
            </a: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3 2 1</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5.1.1  </a:t>
            </a:r>
            <a:r>
              <a:rPr lang="zh-CN">
                <a:sym typeface="+mn-ea"/>
              </a:rPr>
              <a:t>函数定义与调用</a:t>
            </a:r>
            <a:r>
              <a:rPr>
                <a:sym typeface="+mn-ea"/>
              </a:rPr>
              <a:t>基本语法</a:t>
            </a:r>
            <a:endParaRPr lang="zh-CN" altLang="en-US"/>
          </a:p>
        </p:txBody>
      </p:sp>
      <p:sp>
        <p:nvSpPr>
          <p:cNvPr id="3" name="内容占位符 2"/>
          <p:cNvSpPr>
            <a:spLocks noGrp="1"/>
          </p:cNvSpPr>
          <p:nvPr>
            <p:ph idx="1"/>
          </p:nvPr>
        </p:nvSpPr>
        <p:spPr>
          <a:xfrm>
            <a:off x="838200" y="1235710"/>
            <a:ext cx="10515600" cy="4639945"/>
          </a:xfrm>
        </p:spPr>
        <p:txBody>
          <a:bodyPr/>
          <a:p>
            <a:pPr fontAlgn="auto">
              <a:lnSpc>
                <a:spcPct val="150000"/>
              </a:lnSpc>
              <a:spcBef>
                <a:spcPts val="0"/>
              </a:spcBef>
            </a:pPr>
            <a:r>
              <a:rPr lang="zh-CN" altLang="en-US" sz="2400"/>
              <a:t>在Python中，定义函数时也不需要声明函数的返回值类型，而是使用return语句结束函数执行的同时返回任意类型的值，</a:t>
            </a:r>
            <a:r>
              <a:rPr lang="zh-CN" altLang="en-US" sz="2400">
                <a:solidFill>
                  <a:srgbClr val="FF0000"/>
                </a:solidFill>
              </a:rPr>
              <a:t>函数返回值类型与return语句返回表达式的类型一致</a:t>
            </a:r>
            <a:r>
              <a:rPr lang="zh-CN" altLang="en-US" sz="2400"/>
              <a:t>。</a:t>
            </a:r>
            <a:endParaRPr lang="zh-CN" altLang="en-US" sz="2400"/>
          </a:p>
          <a:p>
            <a:pPr fontAlgn="auto">
              <a:lnSpc>
                <a:spcPct val="150000"/>
              </a:lnSpc>
              <a:spcBef>
                <a:spcPts val="0"/>
              </a:spcBef>
            </a:pPr>
            <a:r>
              <a:rPr lang="zh-CN" altLang="en-US" sz="2400"/>
              <a:t>不论return语句出现在函数的什么位置，一旦得到执行将直接结束函数的执行。</a:t>
            </a:r>
            <a:endParaRPr lang="zh-CN" altLang="en-US" sz="2400"/>
          </a:p>
          <a:p>
            <a:pPr fontAlgn="auto">
              <a:lnSpc>
                <a:spcPct val="150000"/>
              </a:lnSpc>
              <a:spcBef>
                <a:spcPts val="0"/>
              </a:spcBef>
            </a:pPr>
            <a:r>
              <a:rPr lang="zh-CN" altLang="en-US" sz="2400"/>
              <a:t>如果函数没有return语句、有return语句但是没有执行到或者执行了不返回任何值的return语句，解释器都会认为该函数以return None结束，即返回</a:t>
            </a:r>
            <a:r>
              <a:rPr lang="zh-CN" altLang="en-US" sz="2400">
                <a:solidFill>
                  <a:srgbClr val="FF0000"/>
                </a:solidFill>
              </a:rPr>
              <a:t>空值</a:t>
            </a:r>
            <a:r>
              <a:rPr lang="zh-CN" altLang="en-US" sz="2400"/>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5.3  变量作用域</a:t>
            </a:r>
            <a:endParaRPr lang="zh-CN" altLang="en-US"/>
          </a:p>
        </p:txBody>
      </p:sp>
      <p:sp>
        <p:nvSpPr>
          <p:cNvPr id="3" name="内容占位符 2"/>
          <p:cNvSpPr>
            <a:spLocks noGrp="1"/>
          </p:cNvSpPr>
          <p:nvPr>
            <p:ph idx="1"/>
          </p:nvPr>
        </p:nvSpPr>
        <p:spPr/>
        <p:txBody>
          <a:bodyPr/>
          <a:p>
            <a:pPr defTabSz="914400">
              <a:lnSpc>
                <a:spcPct val="150000"/>
              </a:lnSpc>
              <a:spcBef>
                <a:spcPct val="0"/>
              </a:spcBef>
              <a:buSzPct val="90000"/>
              <a:buFont typeface="Wingdings" panose="05000000000000000000" charset="0"/>
              <a:buChar char="§"/>
            </a:pPr>
            <a:r>
              <a:rPr lang="zh-CN" altLang="en-US" sz="2400">
                <a:solidFill>
                  <a:srgbClr val="FF0000"/>
                </a:solidFill>
                <a:sym typeface="+mn-ea"/>
              </a:rPr>
              <a:t>变量起作用的代码范围</a:t>
            </a:r>
            <a:r>
              <a:rPr lang="zh-CN" altLang="en-US" sz="2400">
                <a:sym typeface="+mn-ea"/>
              </a:rPr>
              <a:t>称为变量的作用域，不同作用域内变量名可以相同，互不影响。</a:t>
            </a:r>
            <a:endParaRPr lang="zh-CN" altLang="en-US" sz="2400"/>
          </a:p>
          <a:p>
            <a:pPr defTabSz="914400">
              <a:lnSpc>
                <a:spcPct val="150000"/>
              </a:lnSpc>
              <a:spcBef>
                <a:spcPct val="0"/>
              </a:spcBef>
              <a:buSzPct val="90000"/>
              <a:buFont typeface="Wingdings" panose="05000000000000000000" charset="0"/>
              <a:buChar char="§"/>
            </a:pPr>
            <a:r>
              <a:rPr lang="zh-CN" altLang="en-US" sz="2400">
                <a:sym typeface="+mn-ea"/>
              </a:rPr>
              <a:t>在函数内部定义的普通变量只在函数内部起作用，称为局部变量。</a:t>
            </a:r>
            <a:r>
              <a:rPr lang="zh-CN" altLang="en-US" sz="2400">
                <a:solidFill>
                  <a:srgbClr val="FF0000"/>
                </a:solidFill>
                <a:sym typeface="+mn-ea"/>
              </a:rPr>
              <a:t>当函数执行结束后，局部变量自动删除</a:t>
            </a:r>
            <a:r>
              <a:rPr lang="zh-CN" altLang="en-US" sz="2400">
                <a:sym typeface="+mn-ea"/>
              </a:rPr>
              <a:t>，不再可以使用。</a:t>
            </a:r>
            <a:endParaRPr lang="zh-CN" altLang="en-US" sz="2400"/>
          </a:p>
          <a:p>
            <a:pPr defTabSz="914400">
              <a:lnSpc>
                <a:spcPct val="150000"/>
              </a:lnSpc>
              <a:spcBef>
                <a:spcPct val="0"/>
              </a:spcBef>
              <a:buSzPct val="90000"/>
              <a:buFont typeface="Wingdings" panose="05000000000000000000" charset="0"/>
              <a:buChar char="§"/>
            </a:pPr>
            <a:r>
              <a:rPr lang="zh-CN" altLang="en-US" sz="2400">
                <a:solidFill>
                  <a:srgbClr val="FF0000"/>
                </a:solidFill>
                <a:sym typeface="+mn-ea"/>
              </a:rPr>
              <a:t>局部变量的引用比全局变量速度快</a:t>
            </a:r>
            <a:r>
              <a:rPr lang="zh-CN" altLang="en-US" sz="2400">
                <a:sym typeface="+mn-ea"/>
              </a:rPr>
              <a:t>，应优先考虑使用。</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  变量作用域</a:t>
            </a:r>
            <a:endParaRPr lang="zh-CN" altLang="en-US"/>
          </a:p>
        </p:txBody>
      </p:sp>
      <p:sp>
        <p:nvSpPr>
          <p:cNvPr id="3" name="内容占位符 2"/>
          <p:cNvSpPr>
            <a:spLocks noGrp="1"/>
          </p:cNvSpPr>
          <p:nvPr>
            <p:ph idx="1"/>
          </p:nvPr>
        </p:nvSpPr>
        <p:spPr/>
        <p:txBody>
          <a:bodyPr/>
          <a:p>
            <a:pPr marL="408940" indent="-374015" defTabSz="914400" fontAlgn="auto">
              <a:lnSpc>
                <a:spcPct val="150000"/>
              </a:lnSpc>
              <a:buSzPct val="90000"/>
              <a:buFont typeface="Wingdings" panose="05000000000000000000" charset="0"/>
              <a:buChar char="n"/>
            </a:pPr>
            <a:r>
              <a:rPr lang="zh-CN" altLang="en-US" sz="2400">
                <a:sym typeface="+mn-ea"/>
              </a:rPr>
              <a:t>全局变量可以通过关键字</a:t>
            </a:r>
            <a:r>
              <a:rPr lang="en-US" altLang="zh-CN" sz="2400">
                <a:sym typeface="+mn-ea"/>
              </a:rPr>
              <a:t>global</a:t>
            </a:r>
            <a:r>
              <a:rPr lang="zh-CN" altLang="en-US" sz="2400">
                <a:sym typeface="+mn-ea"/>
              </a:rPr>
              <a:t>来定义。这分为两种情况：</a:t>
            </a:r>
            <a:endParaRPr lang="zh-CN" altLang="en-US" sz="2400"/>
          </a:p>
          <a:p>
            <a:pPr marL="408940" indent="-374015" defTabSz="914400" fontAlgn="auto">
              <a:lnSpc>
                <a:spcPct val="150000"/>
              </a:lnSpc>
              <a:spcBef>
                <a:spcPts val="1200"/>
              </a:spcBef>
              <a:spcAft>
                <a:spcPts val="1200"/>
              </a:spcAft>
              <a:buSzPct val="90000"/>
              <a:buFont typeface="Wingdings" panose="05000000000000000000" charset="0"/>
              <a:buChar char="ü"/>
            </a:pPr>
            <a:r>
              <a:rPr lang="zh-CN" altLang="en-US" sz="2000">
                <a:sym typeface="+mn-ea"/>
              </a:rPr>
              <a:t>一个变量</a:t>
            </a:r>
            <a:r>
              <a:rPr lang="zh-CN" altLang="en-US" sz="2000">
                <a:solidFill>
                  <a:srgbClr val="FF0000"/>
                </a:solidFill>
                <a:sym typeface="+mn-ea"/>
              </a:rPr>
              <a:t>已在函数外定义</a:t>
            </a:r>
            <a:r>
              <a:rPr lang="zh-CN" altLang="en-US" sz="2000">
                <a:sym typeface="+mn-ea"/>
              </a:rPr>
              <a:t>，如果在函数内需要为这个变量赋值，并要将这个赋值结果反映到函数外，可以在函数内使用</a:t>
            </a:r>
            <a:r>
              <a:rPr lang="en-US" altLang="zh-CN" sz="2000">
                <a:sym typeface="+mn-ea"/>
              </a:rPr>
              <a:t>global</a:t>
            </a:r>
            <a:r>
              <a:rPr lang="zh-CN" altLang="en-US" sz="2000">
                <a:sym typeface="+mn-ea"/>
              </a:rPr>
              <a:t>将其</a:t>
            </a:r>
            <a:r>
              <a:rPr lang="zh-CN" altLang="en-US" sz="2000">
                <a:solidFill>
                  <a:srgbClr val="FF0000"/>
                </a:solidFill>
                <a:sym typeface="+mn-ea"/>
              </a:rPr>
              <a:t>声明</a:t>
            </a:r>
            <a:r>
              <a:rPr lang="zh-CN" altLang="en-US" sz="2000">
                <a:sym typeface="+mn-ea"/>
              </a:rPr>
              <a:t>为全局变量。</a:t>
            </a:r>
            <a:endParaRPr lang="zh-CN" altLang="en-US" sz="2000"/>
          </a:p>
          <a:p>
            <a:pPr marL="408940" indent="-374015" defTabSz="914400" fontAlgn="auto">
              <a:lnSpc>
                <a:spcPct val="150000"/>
              </a:lnSpc>
              <a:spcBef>
                <a:spcPts val="1200"/>
              </a:spcBef>
              <a:spcAft>
                <a:spcPts val="1200"/>
              </a:spcAft>
              <a:buSzPct val="90000"/>
              <a:buFont typeface="Wingdings" panose="05000000000000000000" charset="0"/>
              <a:buChar char="ü"/>
            </a:pPr>
            <a:r>
              <a:rPr lang="zh-CN" altLang="en-US" sz="2000">
                <a:sym typeface="+mn-ea"/>
              </a:rPr>
              <a:t>如果一个变量</a:t>
            </a:r>
            <a:r>
              <a:rPr lang="zh-CN" altLang="en-US" sz="2000">
                <a:solidFill>
                  <a:srgbClr val="FF0000"/>
                </a:solidFill>
                <a:sym typeface="+mn-ea"/>
              </a:rPr>
              <a:t>在函数外没有定义</a:t>
            </a:r>
            <a:r>
              <a:rPr lang="zh-CN" altLang="en-US" sz="2000">
                <a:sym typeface="+mn-ea"/>
              </a:rPr>
              <a:t>，</a:t>
            </a:r>
            <a:r>
              <a:rPr lang="zh-CN" altLang="en-US" sz="2000">
                <a:solidFill>
                  <a:srgbClr val="FF0000"/>
                </a:solidFill>
                <a:sym typeface="+mn-ea"/>
              </a:rPr>
              <a:t>在函数内部也可以直接将一个变量定义为全局变量</a:t>
            </a:r>
            <a:r>
              <a:rPr lang="zh-CN" altLang="en-US" sz="2000">
                <a:sym typeface="+mn-ea"/>
              </a:rPr>
              <a:t>，该函数执行后，将增加一个新的全局变量。</a:t>
            </a:r>
            <a:endParaRPr lang="zh-CN" altLang="en-US" sz="2000"/>
          </a:p>
          <a:p>
            <a:pPr marL="0" indent="0" fontAlgn="auto">
              <a:lnSpc>
                <a:spcPct val="150000"/>
              </a:lnSpc>
              <a:buNone/>
            </a:pP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  变量作用域</a:t>
            </a:r>
            <a:endParaRPr lang="zh-CN" altLang="en-US"/>
          </a:p>
        </p:txBody>
      </p:sp>
      <p:sp>
        <p:nvSpPr>
          <p:cNvPr id="3" name="内容占位符 2"/>
          <p:cNvSpPr>
            <a:spLocks noGrp="1"/>
          </p:cNvSpPr>
          <p:nvPr>
            <p:ph idx="1"/>
          </p:nvPr>
        </p:nvSpPr>
        <p:spPr/>
        <p:txBody>
          <a:bodyPr/>
          <a:p>
            <a:pPr marL="534035" indent="-534035" fontAlgn="base">
              <a:buFont typeface="Wingdings" panose="05000000000000000000" charset="0"/>
              <a:buChar char="n"/>
            </a:pPr>
            <a:r>
              <a:rPr lang="zh-CN" altLang="en-US" sz="2400">
                <a:sym typeface="+mn-ea"/>
              </a:rPr>
              <a:t>也可以这么理解：</a:t>
            </a:r>
            <a:endParaRPr lang="zh-CN" altLang="en-US" sz="2400" strike="noStrike" noProof="1">
              <a:sym typeface="+mn-ea"/>
            </a:endParaRPr>
          </a:p>
          <a:p>
            <a:pPr marL="534035" indent="-534035" fontAlgn="base">
              <a:lnSpc>
                <a:spcPct val="150000"/>
              </a:lnSpc>
              <a:spcBef>
                <a:spcPts val="1200"/>
              </a:spcBef>
              <a:spcAft>
                <a:spcPts val="1200"/>
              </a:spcAft>
              <a:buFont typeface="Wingdings" panose="05000000000000000000" charset="0"/>
              <a:buChar char="ü"/>
            </a:pPr>
            <a:r>
              <a:rPr lang="zh-CN" altLang="en-US" sz="2000">
                <a:sym typeface="+mn-ea"/>
              </a:rPr>
              <a:t>在函数内只引用某个变量的值而没有为其赋新值，如果这样的操作可以执行，那么该变量为（隐式的）全局变量；</a:t>
            </a:r>
            <a:endParaRPr lang="zh-CN" altLang="en-US" sz="2000" strike="noStrike" noProof="1">
              <a:sym typeface="+mn-ea"/>
            </a:endParaRPr>
          </a:p>
          <a:p>
            <a:pPr marL="534035" indent="-534035" fontAlgn="base">
              <a:lnSpc>
                <a:spcPct val="150000"/>
              </a:lnSpc>
              <a:spcBef>
                <a:spcPts val="1200"/>
              </a:spcBef>
              <a:spcAft>
                <a:spcPts val="1200"/>
              </a:spcAft>
              <a:buFont typeface="Wingdings" panose="05000000000000000000" charset="0"/>
              <a:buChar char="ü"/>
            </a:pPr>
            <a:r>
              <a:rPr lang="zh-CN" altLang="en-US" sz="2000">
                <a:sym typeface="+mn-ea"/>
              </a:rPr>
              <a:t>如果在函数内</a:t>
            </a:r>
            <a:r>
              <a:rPr lang="zh-CN" altLang="en-US" sz="2000">
                <a:solidFill>
                  <a:srgbClr val="FF0000"/>
                </a:solidFill>
                <a:sym typeface="+mn-ea"/>
              </a:rPr>
              <a:t>任意位置</a:t>
            </a:r>
            <a:r>
              <a:rPr lang="zh-CN" altLang="en-US" sz="2000">
                <a:sym typeface="+mn-ea"/>
              </a:rPr>
              <a:t>有为变量赋新值的操作，该变量即被认为是（隐式的）局部变量，</a:t>
            </a:r>
            <a:r>
              <a:rPr lang="zh-CN" altLang="en-US" sz="2000">
                <a:solidFill>
                  <a:srgbClr val="FF0000"/>
                </a:solidFill>
                <a:sym typeface="+mn-ea"/>
              </a:rPr>
              <a:t>除非</a:t>
            </a:r>
            <a:r>
              <a:rPr lang="zh-CN" altLang="en-US" sz="2000">
                <a:sym typeface="+mn-ea"/>
              </a:rPr>
              <a:t>在函数内显式地用关键字global进行声明。</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  变量作用域</a:t>
            </a:r>
            <a:endParaRPr lang="zh-CN" altLang="en-US"/>
          </a:p>
        </p:txBody>
      </p:sp>
      <p:sp>
        <p:nvSpPr>
          <p:cNvPr id="3" name="内容占位符 2"/>
          <p:cNvSpPr>
            <a:spLocks noGrp="1"/>
          </p:cNvSpPr>
          <p:nvPr>
            <p:ph idx="1"/>
          </p:nvPr>
        </p:nvSpPr>
        <p:spPr/>
        <p:txBody>
          <a:bodyPr>
            <a:normAutofit/>
          </a:bodyPr>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def demo():</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global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x = 3</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y = 4</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a:t>
            </a:r>
            <a:r>
              <a:rPr lang="en-US" altLang="zh-CN" sz="2000">
                <a:latin typeface="Consolas" panose="020B0609020204030204" charset="0"/>
                <a:sym typeface="+mn-ea"/>
              </a:rPr>
              <a:t>print(x,y)</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 = 5</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demo()</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3  4</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y</a:t>
            </a:r>
            <a:endParaRPr lang="zh-CN" altLang="en-US"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NameError: name 'y' is not defined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  变量作用域</a:t>
            </a:r>
            <a:endParaRPr lang="zh-CN" altLang="en-US"/>
          </a:p>
        </p:txBody>
      </p:sp>
      <p:sp>
        <p:nvSpPr>
          <p:cNvPr id="3" name="内容占位符 2"/>
          <p:cNvSpPr>
            <a:spLocks noGrp="1"/>
          </p:cNvSpPr>
          <p:nvPr>
            <p:ph idx="1"/>
          </p:nvPr>
        </p:nvSpPr>
        <p:spPr/>
        <p:txBody>
          <a:bodyPr/>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del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a:t>
            </a:r>
            <a:endParaRPr lang="zh-CN" altLang="en-US"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NameError: name 'x' is not defined</a:t>
            </a:r>
            <a:endParaRPr lang="en-US" altLang="zh-CN" sz="200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demo()</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3  4</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x</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y</a:t>
            </a:r>
            <a:endParaRPr lang="zh-CN" altLang="en-US"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NameError: name 'y' is not defined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  变量作用域</a:t>
            </a:r>
            <a:endParaRPr lang="zh-CN" altLang="en-US"/>
          </a:p>
        </p:txBody>
      </p:sp>
      <p:sp>
        <p:nvSpPr>
          <p:cNvPr id="3" name="内容占位符 2"/>
          <p:cNvSpPr>
            <a:spLocks noGrp="1"/>
          </p:cNvSpPr>
          <p:nvPr>
            <p:ph idx="1"/>
          </p:nvPr>
        </p:nvSpPr>
        <p:spPr/>
        <p:txBody>
          <a:bodyPr>
            <a:normAutofit/>
          </a:bodyPr>
          <a:p>
            <a:pPr fontAlgn="base">
              <a:lnSpc>
                <a:spcPct val="130000"/>
              </a:lnSpc>
              <a:spcBef>
                <a:spcPts val="0"/>
              </a:spcBef>
            </a:pPr>
            <a:r>
              <a:rPr lang="zh-CN" altLang="en-US" sz="2400">
                <a:sym typeface="+mn-ea"/>
              </a:rPr>
              <a:t>注意：在某个作用域内</a:t>
            </a:r>
            <a:r>
              <a:rPr lang="zh-CN" altLang="en-US" sz="2400">
                <a:solidFill>
                  <a:srgbClr val="FF0000"/>
                </a:solidFill>
                <a:sym typeface="+mn-ea"/>
              </a:rPr>
              <a:t>任意位置</a:t>
            </a:r>
            <a:r>
              <a:rPr lang="zh-CN" altLang="en-US" sz="2400">
                <a:sym typeface="+mn-ea"/>
              </a:rPr>
              <a:t>只要有为变量赋值的操作，该变量在这个作用域内就是局部变量，</a:t>
            </a:r>
            <a:r>
              <a:rPr lang="zh-CN" altLang="en-US" sz="2400">
                <a:solidFill>
                  <a:srgbClr val="FF0000"/>
                </a:solidFill>
                <a:sym typeface="+mn-ea"/>
              </a:rPr>
              <a:t>除非</a:t>
            </a:r>
            <a:r>
              <a:rPr lang="zh-CN" altLang="en-US" sz="2400">
                <a:sym typeface="+mn-ea"/>
              </a:rPr>
              <a:t>使用</a:t>
            </a:r>
            <a:r>
              <a:rPr lang="en-US" altLang="zh-CN" sz="2400">
                <a:sym typeface="+mn-ea"/>
              </a:rPr>
              <a:t>global</a:t>
            </a:r>
            <a:r>
              <a:rPr lang="zh-CN" altLang="en-US" sz="2400">
                <a:sym typeface="+mn-ea"/>
              </a:rPr>
              <a:t>进行了声明。</a:t>
            </a:r>
            <a:endParaRPr lang="zh-CN" altLang="en-US" sz="2400" strike="noStrike" noProof="1"/>
          </a:p>
          <a:p>
            <a:pPr marL="0" indent="0" fontAlgn="base">
              <a:spcBef>
                <a:spcPts val="0"/>
              </a:spcBef>
              <a:buNone/>
            </a:pPr>
            <a:r>
              <a:rPr lang="zh-CN" altLang="en-US" sz="2000">
                <a:latin typeface="Consolas" panose="020B0609020204030204" charset="0"/>
                <a:sym typeface="+mn-ea"/>
              </a:rPr>
              <a:t>&gt;&gt;&gt; x = 3</a:t>
            </a:r>
            <a:endParaRPr lang="zh-CN" altLang="en-US" sz="2000" strike="noStrike" noProof="1">
              <a:latin typeface="Consolas" panose="020B0609020204030204" charset="0"/>
            </a:endParaRPr>
          </a:p>
          <a:p>
            <a:pPr marL="0" indent="0" fontAlgn="base">
              <a:spcBef>
                <a:spcPts val="0"/>
              </a:spcBef>
              <a:buNone/>
            </a:pPr>
            <a:r>
              <a:rPr lang="zh-CN" altLang="en-US" sz="2000">
                <a:latin typeface="Consolas" panose="020B0609020204030204" charset="0"/>
                <a:sym typeface="+mn-ea"/>
              </a:rPr>
              <a:t>&gt;&gt;&gt; def f():</a:t>
            </a:r>
            <a:endParaRPr lang="zh-CN" altLang="en-US" sz="2000" strike="noStrike" noProof="1">
              <a:latin typeface="Consolas" panose="020B0609020204030204" charset="0"/>
            </a:endParaRPr>
          </a:p>
          <a:p>
            <a:pPr marL="0" indent="0" fontAlgn="base">
              <a:spcBef>
                <a:spcPts val="0"/>
              </a:spcBef>
              <a:buNone/>
            </a:pPr>
            <a:r>
              <a:rPr lang="en-US" altLang="x-none" sz="2000" dirty="0">
                <a:latin typeface="Consolas" panose="020B0609020204030204" charset="0"/>
                <a:sym typeface="+mn-ea"/>
              </a:rPr>
              <a:t>    </a:t>
            </a:r>
            <a:r>
              <a:rPr lang="zh-CN" altLang="en-US" sz="2000">
                <a:latin typeface="Consolas" panose="020B0609020204030204" charset="0"/>
                <a:sym typeface="+mn-ea"/>
              </a:rPr>
              <a:t>print(x)           </a:t>
            </a:r>
            <a:r>
              <a:rPr lang="en-US" altLang="zh-CN" sz="2000">
                <a:latin typeface="Consolas" panose="020B0609020204030204" charset="0"/>
                <a:sym typeface="+mn-ea"/>
              </a:rPr>
              <a:t>#</a:t>
            </a:r>
            <a:r>
              <a:rPr lang="zh-CN" altLang="en-US" sz="2000">
                <a:latin typeface="Consolas" panose="020B0609020204030204" charset="0"/>
                <a:sym typeface="+mn-ea"/>
              </a:rPr>
              <a:t>本意是先输出全局变量</a:t>
            </a:r>
            <a:r>
              <a:rPr lang="en-US" altLang="zh-CN" sz="2000">
                <a:latin typeface="Consolas" panose="020B0609020204030204" charset="0"/>
                <a:sym typeface="+mn-ea"/>
              </a:rPr>
              <a:t>x</a:t>
            </a:r>
            <a:r>
              <a:rPr lang="zh-CN" altLang="en-US" sz="2000">
                <a:latin typeface="Consolas" panose="020B0609020204030204" charset="0"/>
                <a:sym typeface="+mn-ea"/>
              </a:rPr>
              <a:t>的值，但是不允许这样做</a:t>
            </a:r>
            <a:endParaRPr lang="zh-CN" altLang="en-US" sz="2000" strike="noStrike" noProof="1">
              <a:latin typeface="Consolas" panose="020B0609020204030204" charset="0"/>
            </a:endParaRPr>
          </a:p>
          <a:p>
            <a:pPr marL="0" indent="0" fontAlgn="base">
              <a:spcBef>
                <a:spcPts val="0"/>
              </a:spcBef>
              <a:buNone/>
            </a:pPr>
            <a:r>
              <a:rPr lang="en-US" altLang="x-none" sz="2000" dirty="0">
                <a:latin typeface="Consolas" panose="020B0609020204030204" charset="0"/>
                <a:sym typeface="+mn-ea"/>
              </a:rPr>
              <a:t>    </a:t>
            </a:r>
            <a:r>
              <a:rPr lang="zh-CN" altLang="en-US" sz="2000">
                <a:latin typeface="Consolas" panose="020B0609020204030204" charset="0"/>
                <a:sym typeface="+mn-ea"/>
              </a:rPr>
              <a:t>x = 5              </a:t>
            </a:r>
            <a:r>
              <a:rPr lang="en-US" altLang="zh-CN" sz="2000">
                <a:latin typeface="Consolas" panose="020B0609020204030204" charset="0"/>
                <a:sym typeface="+mn-ea"/>
              </a:rPr>
              <a:t>#</a:t>
            </a:r>
            <a:r>
              <a:rPr lang="zh-CN" altLang="en-US" sz="2000">
                <a:latin typeface="Consolas" panose="020B0609020204030204" charset="0"/>
                <a:sym typeface="+mn-ea"/>
              </a:rPr>
              <a:t>有赋值操作，因此在整个作用域内</a:t>
            </a:r>
            <a:r>
              <a:rPr lang="en-US" altLang="zh-CN" sz="2000">
                <a:latin typeface="Consolas" panose="020B0609020204030204" charset="0"/>
                <a:sym typeface="+mn-ea"/>
              </a:rPr>
              <a:t>x</a:t>
            </a:r>
            <a:r>
              <a:rPr lang="zh-CN" altLang="en-US" sz="2000">
                <a:latin typeface="Consolas" panose="020B0609020204030204" charset="0"/>
                <a:sym typeface="+mn-ea"/>
              </a:rPr>
              <a:t>都是局部变量</a:t>
            </a:r>
            <a:endParaRPr lang="zh-CN" altLang="en-US" sz="2000" strike="noStrike" noProof="1">
              <a:latin typeface="Consolas" panose="020B0609020204030204" charset="0"/>
            </a:endParaRPr>
          </a:p>
          <a:p>
            <a:pPr marL="0" indent="0" fontAlgn="base">
              <a:spcBef>
                <a:spcPts val="0"/>
              </a:spcBef>
              <a:buNone/>
            </a:pPr>
            <a:r>
              <a:rPr lang="en-US" altLang="x-none" sz="2000" dirty="0">
                <a:latin typeface="Consolas" panose="020B0609020204030204" charset="0"/>
                <a:sym typeface="+mn-ea"/>
              </a:rPr>
              <a:t>    </a:t>
            </a:r>
            <a:r>
              <a:rPr lang="zh-CN" altLang="en-US" sz="2000">
                <a:latin typeface="Consolas" panose="020B0609020204030204" charset="0"/>
                <a:sym typeface="+mn-ea"/>
              </a:rPr>
              <a:t>print(x)</a:t>
            </a:r>
            <a:endParaRPr lang="zh-CN" altLang="en-US" sz="2000" strike="noStrike" noProof="1">
              <a:latin typeface="Consolas" panose="020B0609020204030204" charset="0"/>
            </a:endParaRPr>
          </a:p>
          <a:p>
            <a:pPr marL="0" indent="0" fontAlgn="base">
              <a:spcBef>
                <a:spcPts val="0"/>
              </a:spcBef>
              <a:buNone/>
            </a:pPr>
            <a:r>
              <a:rPr lang="zh-CN" altLang="en-US" sz="2000">
                <a:latin typeface="Consolas" panose="020B0609020204030204" charset="0"/>
                <a:sym typeface="+mn-ea"/>
              </a:rPr>
              <a:t>&gt;&gt;&gt; f()</a:t>
            </a:r>
            <a:endParaRPr lang="zh-CN" altLang="en-US" sz="2000" strike="noStrike" noProof="1">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Traceback (most recent call last):</a:t>
            </a:r>
            <a:endParaRPr lang="zh-CN" altLang="en-US" sz="2000" strike="noStrike" noProof="1">
              <a:solidFill>
                <a:srgbClr val="FF0000"/>
              </a:solidFill>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  File "&lt;pyshell#10&gt;", line 1, in &lt;module&gt;</a:t>
            </a:r>
            <a:endParaRPr lang="zh-CN" altLang="en-US" sz="2000" strike="noStrike" noProof="1">
              <a:solidFill>
                <a:srgbClr val="FF0000"/>
              </a:solidFill>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    f()</a:t>
            </a:r>
            <a:endParaRPr lang="zh-CN" altLang="en-US" sz="2000" strike="noStrike" noProof="1">
              <a:solidFill>
                <a:srgbClr val="FF0000"/>
              </a:solidFill>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  File "&lt;pyshell#9&gt;", line 2, in f</a:t>
            </a:r>
            <a:endParaRPr lang="zh-CN" altLang="en-US" sz="2000" strike="noStrike" noProof="1">
              <a:solidFill>
                <a:srgbClr val="FF0000"/>
              </a:solidFill>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    print(x)</a:t>
            </a:r>
            <a:endParaRPr lang="zh-CN" altLang="en-US" sz="2000" strike="noStrike" noProof="1">
              <a:solidFill>
                <a:srgbClr val="FF0000"/>
              </a:solidFill>
              <a:latin typeface="Consolas" panose="020B0609020204030204" charset="0"/>
            </a:endParaRPr>
          </a:p>
          <a:p>
            <a:pPr marL="0" indent="0" fontAlgn="base">
              <a:spcBef>
                <a:spcPts val="0"/>
              </a:spcBef>
              <a:buNone/>
            </a:pPr>
            <a:r>
              <a:rPr lang="zh-CN" altLang="en-US" sz="2000">
                <a:solidFill>
                  <a:srgbClr val="FF0000"/>
                </a:solidFill>
                <a:latin typeface="Consolas" panose="020B0609020204030204" charset="0"/>
                <a:sym typeface="+mn-ea"/>
              </a:rPr>
              <a:t>UnboundLocalError: local variable 'x' referenced before assignment</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5.3  变量作用域</a:t>
            </a:r>
            <a:endParaRPr lang="zh-CN" altLang="en-US"/>
          </a:p>
        </p:txBody>
      </p:sp>
      <p:sp>
        <p:nvSpPr>
          <p:cNvPr id="3" name="内容占位符 2"/>
          <p:cNvSpPr>
            <a:spLocks noGrp="1"/>
          </p:cNvSpPr>
          <p:nvPr>
            <p:ph idx="1"/>
          </p:nvPr>
        </p:nvSpPr>
        <p:spPr/>
        <p:txBody>
          <a:bodyPr>
            <a:normAutofit/>
          </a:bodyPr>
          <a:p>
            <a:pPr marL="409575" indent="-409575" fontAlgn="base">
              <a:lnSpc>
                <a:spcPct val="150000"/>
              </a:lnSpc>
              <a:spcBef>
                <a:spcPts val="0"/>
              </a:spcBef>
              <a:buFont typeface="Wingdings" panose="05000000000000000000" charset="0"/>
              <a:buChar char="n"/>
            </a:pPr>
            <a:r>
              <a:rPr lang="zh-CN" altLang="en-US" sz="2400">
                <a:sym typeface="+mn-ea"/>
              </a:rPr>
              <a:t>如果局部变量与全局变量具有相同的名字，那么该</a:t>
            </a:r>
            <a:r>
              <a:rPr lang="zh-CN" altLang="en-US" sz="2400">
                <a:solidFill>
                  <a:srgbClr val="FF0000"/>
                </a:solidFill>
                <a:sym typeface="+mn-ea"/>
              </a:rPr>
              <a:t>局部变量会在自己的作用域内隐藏同名的全局变量</a:t>
            </a:r>
            <a:r>
              <a:rPr lang="zh-CN" altLang="en-US" sz="2400">
                <a:sym typeface="+mn-ea"/>
              </a:rPr>
              <a:t>。</a:t>
            </a:r>
            <a:endParaRPr lang="zh-CN" altLang="en-US" sz="2400" strike="noStrike" noProof="1"/>
          </a:p>
          <a:p>
            <a:pPr marL="0" indent="0" fontAlgn="base">
              <a:buNone/>
            </a:pPr>
            <a:endParaRPr lang="zh-CN" altLang="en-US" strike="noStrike" noProof="1">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def demo():</a:t>
            </a:r>
            <a:endParaRPr lang="zh-CN" altLang="en-US" sz="2000" strike="noStrike" noProof="1">
              <a:latin typeface="Consolas" panose="020B0609020204030204" charset="0"/>
            </a:endParaRPr>
          </a:p>
          <a:p>
            <a:pPr marL="0" indent="0" fontAlgn="base">
              <a:lnSpc>
                <a:spcPct val="100000"/>
              </a:lnSpc>
              <a:spcBef>
                <a:spcPts val="0"/>
              </a:spcBef>
              <a:buNone/>
            </a:pPr>
            <a:r>
              <a:rPr lang="en-US" altLang="x-none" sz="2000" dirty="0">
                <a:latin typeface="Consolas" panose="020B0609020204030204" charset="0"/>
                <a:sym typeface="+mn-ea"/>
              </a:rPr>
              <a:t>    </a:t>
            </a:r>
            <a:r>
              <a:rPr lang="zh-CN" altLang="en-US" sz="2000">
                <a:latin typeface="Consolas" panose="020B0609020204030204" charset="0"/>
                <a:sym typeface="+mn-ea"/>
              </a:rPr>
              <a:t>x = 3         #创建了局部变量，并自动隐藏了同名的全局变量	</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x = 5</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x</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solidFill>
                  <a:srgbClr val="00B0F0"/>
                </a:solidFill>
                <a:latin typeface="Consolas" panose="020B0609020204030204" charset="0"/>
                <a:sym typeface="+mn-ea"/>
              </a:rPr>
              <a:t>5</a:t>
            </a:r>
            <a:endParaRPr lang="zh-CN" altLang="en-US" sz="2000" strike="noStrike" noProof="1">
              <a:solidFill>
                <a:srgbClr val="00B0F0"/>
              </a:solidFill>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demo()</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latin typeface="Consolas" panose="020B0609020204030204" charset="0"/>
                <a:sym typeface="+mn-ea"/>
              </a:rPr>
              <a:t>&gt;&gt;&gt; x             </a:t>
            </a:r>
            <a:r>
              <a:rPr lang="en-US" altLang="zh-CN" sz="2000">
                <a:latin typeface="Consolas" panose="020B0609020204030204" charset="0"/>
                <a:sym typeface="+mn-ea"/>
              </a:rPr>
              <a:t>#</a:t>
            </a:r>
            <a:r>
              <a:rPr lang="zh-CN" altLang="en-US" sz="2000">
                <a:latin typeface="Consolas" panose="020B0609020204030204" charset="0"/>
                <a:sym typeface="+mn-ea"/>
              </a:rPr>
              <a:t>函数执行不影响外面全局变量的值</a:t>
            </a:r>
            <a:endParaRPr lang="zh-CN" altLang="en-US" sz="2000" strike="noStrike" noProof="1">
              <a:latin typeface="Consolas" panose="020B0609020204030204" charset="0"/>
            </a:endParaRPr>
          </a:p>
          <a:p>
            <a:pPr marL="0" indent="0" fontAlgn="base">
              <a:lnSpc>
                <a:spcPct val="100000"/>
              </a:lnSpc>
              <a:spcBef>
                <a:spcPts val="0"/>
              </a:spcBef>
              <a:buNone/>
            </a:pPr>
            <a:r>
              <a:rPr lang="zh-CN" altLang="en-US" sz="2000">
                <a:solidFill>
                  <a:srgbClr val="00B0F0"/>
                </a:solidFill>
                <a:latin typeface="Consolas" panose="020B0609020204030204" charset="0"/>
                <a:sym typeface="+mn-ea"/>
              </a:rPr>
              <a:t>5</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5.4  lambda表达式</a:t>
            </a:r>
            <a:endParaRPr lang="zh-CN" altLang="en-US"/>
          </a:p>
        </p:txBody>
      </p:sp>
      <p:sp>
        <p:nvSpPr>
          <p:cNvPr id="3" name="内容占位符 2"/>
          <p:cNvSpPr>
            <a:spLocks noGrp="1"/>
          </p:cNvSpPr>
          <p:nvPr>
            <p:ph idx="1"/>
          </p:nvPr>
        </p:nvSpPr>
        <p:spPr/>
        <p:txBody>
          <a:bodyPr/>
          <a:p>
            <a:pPr defTabSz="914400">
              <a:lnSpc>
                <a:spcPct val="150000"/>
              </a:lnSpc>
              <a:spcBef>
                <a:spcPts val="1200"/>
              </a:spcBef>
              <a:spcAft>
                <a:spcPts val="600"/>
              </a:spcAft>
              <a:buSzPct val="90000"/>
              <a:buFont typeface="Wingdings" panose="05000000000000000000" charset="0"/>
              <a:buChar char="§"/>
            </a:pPr>
            <a:r>
              <a:rPr lang="en-US" altLang="x-none" sz="2400" dirty="0">
                <a:sym typeface="+mn-ea"/>
              </a:rPr>
              <a:t>lambda</a:t>
            </a:r>
            <a:r>
              <a:rPr lang="zh-CN" altLang="en-US" sz="2400" dirty="0">
                <a:sym typeface="+mn-ea"/>
              </a:rPr>
              <a:t>表达式可以用来声明</a:t>
            </a:r>
            <a:r>
              <a:rPr lang="zh-CN" altLang="en-US" sz="2400" dirty="0">
                <a:solidFill>
                  <a:srgbClr val="FF0000"/>
                </a:solidFill>
                <a:sym typeface="+mn-ea"/>
              </a:rPr>
              <a:t>匿名函数</a:t>
            </a:r>
            <a:r>
              <a:rPr lang="zh-CN" altLang="en-US" sz="2400" dirty="0">
                <a:sym typeface="+mn-ea"/>
              </a:rPr>
              <a:t>，也就是没有函数名字的临时使用的小函数，尤其适合需要一个函数作为另一个函数参数的场合。也可以定义</a:t>
            </a:r>
            <a:r>
              <a:rPr lang="zh-CN" altLang="en-US" sz="2400" dirty="0">
                <a:solidFill>
                  <a:srgbClr val="FF0000"/>
                </a:solidFill>
                <a:sym typeface="+mn-ea"/>
              </a:rPr>
              <a:t>具名函数</a:t>
            </a:r>
            <a:r>
              <a:rPr lang="zh-CN" altLang="en-US" sz="2400" dirty="0">
                <a:sym typeface="+mn-ea"/>
              </a:rPr>
              <a:t>。</a:t>
            </a:r>
            <a:endParaRPr lang="zh-CN" altLang="en-US" sz="2400" dirty="0"/>
          </a:p>
          <a:p>
            <a:pPr defTabSz="914400">
              <a:lnSpc>
                <a:spcPct val="150000"/>
              </a:lnSpc>
              <a:spcBef>
                <a:spcPts val="1200"/>
              </a:spcBef>
              <a:spcAft>
                <a:spcPts val="600"/>
              </a:spcAft>
              <a:buSzPct val="90000"/>
              <a:buFont typeface="Wingdings" panose="05000000000000000000" charset="0"/>
              <a:buChar char="§"/>
            </a:pPr>
            <a:r>
              <a:rPr lang="en-US" altLang="zh-CN" sz="2400" dirty="0">
                <a:sym typeface="+mn-ea"/>
              </a:rPr>
              <a:t>lambda</a:t>
            </a:r>
            <a:r>
              <a:rPr lang="zh-CN" altLang="en-US" sz="2400" dirty="0">
                <a:sym typeface="+mn-ea"/>
              </a:rPr>
              <a:t>表达式</a:t>
            </a:r>
            <a:r>
              <a:rPr lang="zh-CN" altLang="en-US" sz="2400" dirty="0">
                <a:solidFill>
                  <a:srgbClr val="FF0000"/>
                </a:solidFill>
                <a:sym typeface="+mn-ea"/>
              </a:rPr>
              <a:t>只可以包含一个表达式</a:t>
            </a:r>
            <a:r>
              <a:rPr lang="zh-CN" altLang="en-US" sz="2400" dirty="0">
                <a:sym typeface="+mn-ea"/>
              </a:rPr>
              <a:t>，该表达式的计算结果可以看作是函数的返回值，不允许包含复合语句，但在表达式中可以调用其他函数。</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f = lambda x, y, z: x+y+z        #</a:t>
            </a:r>
            <a:r>
              <a:rPr lang="zh-CN" altLang="en-US" sz="2000" dirty="0">
                <a:latin typeface="Consolas" panose="020B0609020204030204" charset="0"/>
                <a:sym typeface="+mn-ea"/>
              </a:rPr>
              <a:t>可以给</a:t>
            </a:r>
            <a:r>
              <a:rPr lang="en-US" altLang="zh-CN" sz="2000" dirty="0">
                <a:latin typeface="Consolas" panose="020B0609020204030204" charset="0"/>
                <a:sym typeface="+mn-ea"/>
              </a:rPr>
              <a:t>lambda</a:t>
            </a:r>
            <a:r>
              <a:rPr lang="zh-CN" altLang="en-US" sz="2000" dirty="0">
                <a:latin typeface="Consolas" panose="020B0609020204030204" charset="0"/>
                <a:sym typeface="+mn-ea"/>
              </a:rPr>
              <a:t>表达式起名字</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f(1,2,3)                         #</a:t>
            </a:r>
            <a:r>
              <a:rPr lang="zh-CN" altLang="en-US" sz="2000" dirty="0">
                <a:latin typeface="Consolas" panose="020B0609020204030204" charset="0"/>
                <a:sym typeface="+mn-ea"/>
              </a:rPr>
              <a:t>像函数一样调用</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6</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g = lambda x, y=2, z=3: x+y+z    #</a:t>
            </a:r>
            <a:r>
              <a:rPr lang="zh-CN" altLang="en-US" sz="2000" dirty="0">
                <a:latin typeface="Consolas" panose="020B0609020204030204" charset="0"/>
                <a:sym typeface="+mn-ea"/>
              </a:rPr>
              <a:t>参数默认值</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g(1)</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6</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g(2, z=4, y=5)                   #</a:t>
            </a:r>
            <a:r>
              <a:rPr lang="zh-CN" altLang="en-US" sz="2000" dirty="0">
                <a:latin typeface="Consolas" panose="020B0609020204030204" charset="0"/>
                <a:sym typeface="+mn-ea"/>
              </a:rPr>
              <a:t>关键参数</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11</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normAutofit lnSpcReduction="10000"/>
          </a:bodyPr>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L = [(lambda x: x**2),</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(lambda x: x**3),</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(lambda x: x**4)]</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print(L[0](2),L[1](2),L[2](2))</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4 8 16</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D = {'f1':(lambda:2+3),</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'f2':(lambda:2*3),         </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         'f3':(lambda:2**3)}</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print(D['f1'](), D['f2'](), D['f3']())</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5 6 8</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L = [1,2,3,4,5]</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print(list(map(lambda x: x+10, L)))        #</a:t>
            </a:r>
            <a:r>
              <a:rPr lang="zh-CN" altLang="en-US" sz="2000" dirty="0">
                <a:latin typeface="Consolas" panose="020B0609020204030204" charset="0"/>
                <a:sym typeface="+mn-ea"/>
              </a:rPr>
              <a:t>模拟向量运算</a:t>
            </a:r>
            <a:endParaRPr lang="zh-CN" altLang="en-US"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[11, 12, 13, 14, 15]</a:t>
            </a:r>
            <a:endParaRPr lang="en-US" altLang="x-none" sz="20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latin typeface="Consolas" panose="020B0609020204030204" charset="0"/>
                <a:sym typeface="+mn-ea"/>
              </a:rPr>
              <a:t>&gt;&gt;&gt; L</a:t>
            </a:r>
            <a:endParaRPr lang="en-US" altLang="x-none" sz="20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 2, 3, 4, 5]</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5.1.1  </a:t>
            </a:r>
            <a:r>
              <a:rPr lang="zh-CN">
                <a:sym typeface="+mn-ea"/>
              </a:rPr>
              <a:t>函数定义与调用</a:t>
            </a:r>
            <a:r>
              <a:rPr>
                <a:sym typeface="+mn-ea"/>
              </a:rPr>
              <a:t>基本语法</a:t>
            </a:r>
            <a:endParaRPr lang="zh-CN" altLang="en-US"/>
          </a:p>
        </p:txBody>
      </p:sp>
      <p:sp>
        <p:nvSpPr>
          <p:cNvPr id="4" name="灯片编号占位符 3"/>
          <p:cNvSpPr>
            <a:spLocks noGrp="1"/>
          </p:cNvSpPr>
          <p:nvPr>
            <p:ph type="sldNum" sz="quarter" idx="12"/>
          </p:nvPr>
        </p:nvSpPr>
        <p:spPr>
          <a:xfrm>
            <a:off x="8997315" y="6569710"/>
            <a:ext cx="2743200" cy="365125"/>
          </a:xfrm>
        </p:spPr>
        <p:txBody>
          <a:bodyPr/>
          <a:p>
            <a:fld id="{565CE74E-AB26-4998-AD42-012C4C1AD076}" type="slidenum">
              <a:rPr lang="zh-CN" altLang="en-US" smtClean="0"/>
            </a:fld>
            <a:endParaRPr lang="zh-CN" altLang="en-US"/>
          </a:p>
        </p:txBody>
      </p:sp>
      <p:sp>
        <p:nvSpPr>
          <p:cNvPr id="25602" name="文本占位符 20482"/>
          <p:cNvSpPr>
            <a:spLocks noGrp="1"/>
          </p:cNvSpPr>
          <p:nvPr>
            <p:ph idx="1"/>
          </p:nvPr>
        </p:nvSpPr>
        <p:spPr>
          <a:xfrm>
            <a:off x="1003935" y="1293495"/>
            <a:ext cx="8229600" cy="596900"/>
          </a:xfrm>
        </p:spPr>
        <p:txBody>
          <a:bodyPr anchor="t"/>
          <a:p>
            <a:pPr defTabSz="914400">
              <a:lnSpc>
                <a:spcPct val="90000"/>
              </a:lnSpc>
              <a:buSzPct val="90000"/>
              <a:buFont typeface="Wingdings" panose="05000000000000000000" charset="0"/>
              <a:buChar char="§"/>
            </a:pPr>
            <a:r>
              <a:rPr lang="zh-CN" altLang="en-US" sz="2400" b="1"/>
              <a:t>问题解决：</a:t>
            </a:r>
            <a:r>
              <a:rPr lang="zh-CN" altLang="en-US" sz="2400"/>
              <a:t>编写生成斐波那契数列的函数并调用。</a:t>
            </a:r>
            <a:endParaRPr lang="en-US" altLang="zh-CN" sz="1800">
              <a:latin typeface="Consolas" panose="020B0609020204030204" charset="0"/>
            </a:endParaRPr>
          </a:p>
        </p:txBody>
      </p:sp>
      <p:sp>
        <p:nvSpPr>
          <p:cNvPr id="5" name="线形标注 2 4"/>
          <p:cNvSpPr/>
          <p:nvPr/>
        </p:nvSpPr>
        <p:spPr>
          <a:xfrm>
            <a:off x="2489200" y="5521643"/>
            <a:ext cx="1609725" cy="473075"/>
          </a:xfrm>
          <a:prstGeom prst="borderCallout2">
            <a:avLst>
              <a:gd name="adj1" fmla="val -291"/>
              <a:gd name="adj2" fmla="val 48580"/>
              <a:gd name="adj3" fmla="val -55642"/>
              <a:gd name="adj4" fmla="val 55717"/>
              <a:gd name="adj5" fmla="val -185214"/>
              <a:gd name="adj6" fmla="val 73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调用函数</a:t>
            </a:r>
            <a:endParaRPr lang="zh-CN" altLang="en-US" strike="noStrike" noProof="1"/>
          </a:p>
        </p:txBody>
      </p:sp>
      <p:sp>
        <p:nvSpPr>
          <p:cNvPr id="6" name="线形标注 2 5"/>
          <p:cNvSpPr/>
          <p:nvPr/>
        </p:nvSpPr>
        <p:spPr>
          <a:xfrm>
            <a:off x="5270500" y="5342255"/>
            <a:ext cx="1611313" cy="485775"/>
          </a:xfrm>
          <a:prstGeom prst="borderCallout2">
            <a:avLst>
              <a:gd name="adj1" fmla="val 18750"/>
              <a:gd name="adj2" fmla="val -8333"/>
              <a:gd name="adj3" fmla="val 18750"/>
              <a:gd name="adj4" fmla="val -16667"/>
              <a:gd name="adj5" fmla="val -155816"/>
              <a:gd name="adj6" fmla="val -52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t>1000</a:t>
            </a:r>
            <a:r>
              <a:rPr lang="zh-CN" altLang="en-US" strike="noStrike" noProof="1"/>
              <a:t>是实参</a:t>
            </a:r>
            <a:endParaRPr lang="zh-CN" altLang="en-US" strike="noStrike" noProof="1"/>
          </a:p>
        </p:txBody>
      </p:sp>
      <p:sp>
        <p:nvSpPr>
          <p:cNvPr id="7" name="线形标注 2 6"/>
          <p:cNvSpPr/>
          <p:nvPr/>
        </p:nvSpPr>
        <p:spPr>
          <a:xfrm>
            <a:off x="5897563" y="1948180"/>
            <a:ext cx="1609725" cy="514350"/>
          </a:xfrm>
          <a:prstGeom prst="borderCallout2">
            <a:avLst>
              <a:gd name="adj1" fmla="val 18750"/>
              <a:gd name="adj2" fmla="val -8333"/>
              <a:gd name="adj3" fmla="val 18750"/>
              <a:gd name="adj4" fmla="val -16667"/>
              <a:gd name="adj5" fmla="val 140175"/>
              <a:gd name="adj6" fmla="val -75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t>n</a:t>
            </a:r>
            <a:r>
              <a:rPr lang="zh-CN" altLang="en-US" strike="noStrike" noProof="1"/>
              <a:t>是形参</a:t>
            </a:r>
            <a:endParaRPr lang="zh-CN" altLang="en-US" strike="noStrike" noProof="1"/>
          </a:p>
        </p:txBody>
      </p:sp>
      <p:sp>
        <p:nvSpPr>
          <p:cNvPr id="25606" name="文本框 4"/>
          <p:cNvSpPr txBox="1"/>
          <p:nvPr/>
        </p:nvSpPr>
        <p:spPr>
          <a:xfrm>
            <a:off x="3479800" y="2589530"/>
            <a:ext cx="3540125" cy="2357438"/>
          </a:xfrm>
          <a:prstGeom prst="rect">
            <a:avLst/>
          </a:prstGeom>
          <a:noFill/>
          <a:ln w="22225" cap="flat" cmpd="sng">
            <a:solidFill>
              <a:schemeClr val="accent1"/>
            </a:solidFill>
            <a:prstDash val="solid"/>
            <a:round/>
            <a:headEnd type="none" w="med" len="med"/>
            <a:tailEnd type="none" w="med" len="med"/>
          </a:ln>
        </p:spPr>
        <p:txBody>
          <a:bodyPr wrap="square" anchor="t">
            <a:spAutoFit/>
          </a:bodyPr>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def fib(n):</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a, b = 1, 1</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while a &lt; n:</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print(a, end=' ')</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a, b = b, a+b</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    print()</a:t>
            </a: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endParaRPr lang="en-US" altLang="zh-CN">
              <a:latin typeface="Consolas" panose="020B0609020204030204" charset="0"/>
              <a:ea typeface="宋体" panose="02010600030101010101" pitchFamily="2" charset="-122"/>
            </a:endParaRPr>
          </a:p>
          <a:p>
            <a:pPr defTabSz="914400">
              <a:lnSpc>
                <a:spcPct val="90000"/>
              </a:lnSpc>
              <a:buSzPct val="90000"/>
              <a:buFont typeface="Wingdings" panose="05000000000000000000" pitchFamily="2" charset="2"/>
              <a:buNone/>
            </a:pPr>
            <a:r>
              <a:rPr lang="en-US" altLang="zh-CN">
                <a:latin typeface="Consolas" panose="020B0609020204030204" charset="0"/>
                <a:ea typeface="宋体" panose="02010600030101010101" pitchFamily="2" charset="-122"/>
              </a:rPr>
              <a:t>fib(1000)</a:t>
            </a:r>
            <a:endParaRPr lang="en-US" altLang="zh-CN">
              <a:latin typeface="Consolas" panose="020B0609020204030204" charset="0"/>
              <a:ea typeface="宋体" panose="02010600030101010101" pitchFamily="2" charset="-122"/>
            </a:endParaRPr>
          </a:p>
          <a:p>
            <a:pPr defTabSz="914400"/>
            <a:endParaRPr lang="zh-CN" altLang="en-US">
              <a:latin typeface="Arial" panose="020B0604020202020204" pitchFamily="34" charset="0"/>
              <a:ea typeface="宋体" panose="02010600030101010101" pitchFamily="2" charset="-122"/>
            </a:endParaRPr>
          </a:p>
        </p:txBody>
      </p:sp>
      <p:sp>
        <p:nvSpPr>
          <p:cNvPr id="8" name="线形标注 1 7"/>
          <p:cNvSpPr/>
          <p:nvPr/>
        </p:nvSpPr>
        <p:spPr>
          <a:xfrm>
            <a:off x="1963738" y="3522980"/>
            <a:ext cx="1258888" cy="500063"/>
          </a:xfrm>
          <a:prstGeom prst="borderCallout1">
            <a:avLst>
              <a:gd name="adj1" fmla="val -4574"/>
              <a:gd name="adj2" fmla="val 48895"/>
              <a:gd name="adj3" fmla="val -136276"/>
              <a:gd name="adj4" fmla="val 144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定义头</a:t>
            </a:r>
            <a:endParaRPr lang="zh-CN" altLang="en-US" strike="noStrike" noProof="1"/>
          </a:p>
        </p:txBody>
      </p:sp>
      <p:sp>
        <p:nvSpPr>
          <p:cNvPr id="9" name="矩形 8"/>
          <p:cNvSpPr/>
          <p:nvPr/>
        </p:nvSpPr>
        <p:spPr>
          <a:xfrm>
            <a:off x="3989388" y="2891155"/>
            <a:ext cx="2782888" cy="13049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线形标注 2 9"/>
          <p:cNvSpPr/>
          <p:nvPr/>
        </p:nvSpPr>
        <p:spPr>
          <a:xfrm>
            <a:off x="7507288" y="2589530"/>
            <a:ext cx="1611313" cy="514350"/>
          </a:xfrm>
          <a:prstGeom prst="borderCallout2">
            <a:avLst>
              <a:gd name="adj1" fmla="val 18750"/>
              <a:gd name="adj2" fmla="val -8333"/>
              <a:gd name="adj3" fmla="val 18750"/>
              <a:gd name="adj4" fmla="val -16667"/>
              <a:gd name="adj5" fmla="val 99629"/>
              <a:gd name="adj6" fmla="val -6565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t>函数体</a:t>
            </a:r>
            <a:endParaRPr lang="zh-CN" altLang="en-US" strike="noStrike" noProof="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p>
            <a:pPr defTabSz="914400" fontAlgn="auto">
              <a:lnSpc>
                <a:spcPct val="100000"/>
              </a:lnSpc>
              <a:spcBef>
                <a:spcPts val="0"/>
              </a:spcBef>
              <a:buSzPct val="90000"/>
              <a:buFont typeface="Wingdings" panose="05000000000000000000" pitchFamily="2" charset="2"/>
              <a:buNone/>
            </a:pPr>
            <a:r>
              <a:rPr lang="pt-BR" altLang="en-US" sz="2000" dirty="0">
                <a:latin typeface="Consolas" panose="020B0609020204030204" charset="0"/>
                <a:sym typeface="+mn-ea"/>
              </a:rPr>
              <a:t>&gt;&gt;&gt; def demo(n):</a:t>
            </a:r>
            <a:endParaRPr lang="pt-BR"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    </a:t>
            </a:r>
            <a:r>
              <a:rPr lang="pt-BR" altLang="en-US" sz="2000" dirty="0">
                <a:latin typeface="Consolas" panose="020B0609020204030204" charset="0"/>
                <a:sym typeface="+mn-ea"/>
              </a:rPr>
              <a:t>return n*n</a:t>
            </a:r>
            <a:endParaRPr lang="pt-BR"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endParaRPr lang="pt-BR"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pt-BR" altLang="en-US" sz="2000" dirty="0">
                <a:latin typeface="Consolas" panose="020B0609020204030204" charset="0"/>
                <a:sym typeface="+mn-ea"/>
              </a:rPr>
              <a:t>&gt;&gt;&gt; demo(5)</a:t>
            </a:r>
            <a:endParaRPr lang="pt-BR"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pt-BR" altLang="en-US" sz="2000" dirty="0">
                <a:solidFill>
                  <a:srgbClr val="00B0F0"/>
                </a:solidFill>
                <a:latin typeface="Consolas" panose="020B0609020204030204" charset="0"/>
                <a:sym typeface="+mn-ea"/>
              </a:rPr>
              <a:t>25</a:t>
            </a:r>
            <a:endParaRPr lang="pt-BR" altLang="en-US" sz="2000"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pt-BR" altLang="en-US" sz="2000" dirty="0">
                <a:latin typeface="Consolas" panose="020B0609020204030204" charset="0"/>
                <a:sym typeface="+mn-ea"/>
              </a:rPr>
              <a:t>&gt;&gt;&gt; a_list = [1,2,3,4,5]</a:t>
            </a:r>
            <a:endParaRPr lang="pt-BR"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latin typeface="Consolas" panose="020B0609020204030204" charset="0"/>
                <a:sym typeface="+mn-ea"/>
              </a:rPr>
              <a:t>&gt;&gt;&gt; list(map(lambda x: demo(x), a_list))  #</a:t>
            </a:r>
            <a:r>
              <a:rPr lang="zh-CN" altLang="en-US" sz="2000" dirty="0">
                <a:latin typeface="Consolas" panose="020B0609020204030204" charset="0"/>
                <a:sym typeface="+mn-ea"/>
              </a:rPr>
              <a:t>在</a:t>
            </a:r>
            <a:r>
              <a:rPr lang="en-US" altLang="zh-CN" sz="2000" dirty="0">
                <a:latin typeface="Consolas" panose="020B0609020204030204" charset="0"/>
                <a:sym typeface="+mn-ea"/>
              </a:rPr>
              <a:t>lambda</a:t>
            </a:r>
            <a:r>
              <a:rPr lang="zh-CN" altLang="en-US" sz="2000" dirty="0">
                <a:latin typeface="Consolas" panose="020B0609020204030204" charset="0"/>
                <a:sym typeface="+mn-ea"/>
              </a:rPr>
              <a:t>表达式中调用函数</a:t>
            </a:r>
            <a:endParaRPr lang="zh-CN" altLang="en-US" sz="2000"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 4, 9, 16, 25]</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normAutofit/>
          </a:bodyPr>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 = list(range(20))           #</a:t>
            </a:r>
            <a:r>
              <a:rPr lang="zh-CN" altLang="en-US" sz="2000" dirty="0">
                <a:latin typeface="Consolas" panose="020B0609020204030204" charset="0"/>
                <a:sym typeface="+mn-ea"/>
              </a:rPr>
              <a:t>创建列表</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[0, 1, 2, 3, 4, 5, 6, 7, 8, 9, 10, 11, 12, 13, 14, 15, 16, 17, 18, 19]</a:t>
            </a:r>
            <a:endParaRPr lang="en-US" altLang="x-none" sz="2000" dirty="0">
              <a:solidFill>
                <a:srgbClr val="00B0F0"/>
              </a:solidFill>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import random</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random.shuffle(data)             #</a:t>
            </a:r>
            <a:r>
              <a:rPr lang="zh-CN" altLang="en-US" sz="2000" dirty="0">
                <a:latin typeface="Consolas" panose="020B0609020204030204" charset="0"/>
                <a:sym typeface="+mn-ea"/>
              </a:rPr>
              <a:t>打乱顺序</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[4, 3, 11, 13, 12, 15, 9, 2, 10, 6, 19, 18, 14, 8, 0, 7, 5, 17, 1, 16]</a:t>
            </a:r>
            <a:endParaRPr lang="en-US" altLang="x-none" sz="2000" dirty="0">
              <a:solidFill>
                <a:srgbClr val="00B0F0"/>
              </a:solidFill>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data.sort(key=lambda x: x)       #</a:t>
            </a:r>
            <a:r>
              <a:rPr lang="zh-CN" altLang="en-US" sz="2000" dirty="0">
                <a:latin typeface="Consolas" panose="020B0609020204030204" charset="0"/>
                <a:sym typeface="+mn-ea"/>
              </a:rPr>
              <a:t>和不指定规则效果一样</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[0, 1, 2, 3, 4, 5, 6, 7, 8, 9, 10, 11, 12, 13, 14, 15, 16, 17, 18, 19]</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normAutofit/>
          </a:bodyPr>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data.sort(key=lambda x: len(str(x)))     #</a:t>
            </a:r>
            <a:r>
              <a:rPr lang="zh-CN" altLang="en-US" sz="2000" dirty="0">
                <a:latin typeface="Consolas" panose="020B0609020204030204" charset="0"/>
                <a:sym typeface="+mn-ea"/>
              </a:rPr>
              <a:t>按转换成字符串以后的长度排序</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[0, 1, 2, 3, 4, 5, 6, 7, 8, 9, 10, 11, 12, 13, 14, 15, 16, 17, 18, 19]</a:t>
            </a:r>
            <a:endParaRPr lang="en-US" altLang="x-none" sz="2000" dirty="0">
              <a:solidFill>
                <a:srgbClr val="00B0F0"/>
              </a:solidFill>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data.sort(key=lambda x: len(str(x)), reverse=True)</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                                             #</a:t>
            </a:r>
            <a:r>
              <a:rPr lang="zh-CN" altLang="en-US" sz="2000" dirty="0">
                <a:latin typeface="Consolas" panose="020B0609020204030204" charset="0"/>
                <a:sym typeface="+mn-ea"/>
              </a:rPr>
              <a:t>降序排序</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latin typeface="Consolas" panose="020B0609020204030204" charset="0"/>
                <a:sym typeface="+mn-ea"/>
              </a:rPr>
              <a:t>&gt;&gt;&gt; data</a:t>
            </a:r>
            <a:endParaRPr lang="en-US" altLang="x-none"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US" altLang="x-none" sz="2000" dirty="0">
                <a:solidFill>
                  <a:srgbClr val="00B0F0"/>
                </a:solidFill>
                <a:latin typeface="Consolas" panose="020B0609020204030204" charset="0"/>
                <a:sym typeface="+mn-ea"/>
              </a:rPr>
              <a:t>[10, 11, 12, 13, 14, 15, 16, 17, 18, 19, 0, 1, 2, 3, 4, 5, 6, 7, 8, 9]</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normAutofit fontScale="70000"/>
          </a:bodyPr>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&gt;&gt;&gt; import random</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&gt;&gt;&gt; x = [[random.randint(1,10) for j in range(5)] for i in range(5)]</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                                    </a:t>
            </a:r>
            <a:r>
              <a:rPr lang="en-US" altLang="zh-CN">
                <a:latin typeface="Consolas" panose="020B0609020204030204" charset="0"/>
                <a:sym typeface="+mn-ea"/>
              </a:rPr>
              <a:t>#</a:t>
            </a:r>
            <a:r>
              <a:rPr lang="zh-CN" altLang="en-US">
                <a:latin typeface="Consolas" panose="020B0609020204030204" charset="0"/>
                <a:sym typeface="+mn-ea"/>
              </a:rPr>
              <a:t>使用列表推导式创建列表</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                                    </a:t>
            </a:r>
            <a:r>
              <a:rPr lang="en-US" altLang="zh-CN">
                <a:latin typeface="Consolas" panose="020B0609020204030204" charset="0"/>
                <a:sym typeface="+mn-ea"/>
              </a:rPr>
              <a:t>#</a:t>
            </a:r>
            <a:r>
              <a:rPr lang="zh-CN" altLang="en-US">
                <a:latin typeface="Consolas" panose="020B0609020204030204" charset="0"/>
                <a:sym typeface="+mn-ea"/>
              </a:rPr>
              <a:t>包含</a:t>
            </a:r>
            <a:r>
              <a:rPr lang="en-US" altLang="zh-CN">
                <a:latin typeface="Consolas" panose="020B0609020204030204" charset="0"/>
                <a:sym typeface="+mn-ea"/>
              </a:rPr>
              <a:t>5</a:t>
            </a:r>
            <a:r>
              <a:rPr lang="zh-CN" altLang="en-US">
                <a:latin typeface="Consolas" panose="020B0609020204030204" charset="0"/>
                <a:sym typeface="+mn-ea"/>
              </a:rPr>
              <a:t>个子列表的列表</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                                    </a:t>
            </a:r>
            <a:r>
              <a:rPr lang="en-US" altLang="zh-CN">
                <a:latin typeface="Consolas" panose="020B0609020204030204" charset="0"/>
                <a:sym typeface="+mn-ea"/>
              </a:rPr>
              <a:t>#</a:t>
            </a:r>
            <a:r>
              <a:rPr lang="zh-CN" altLang="en-US">
                <a:latin typeface="Consolas" panose="020B0609020204030204" charset="0"/>
                <a:sym typeface="+mn-ea"/>
              </a:rPr>
              <a:t>每个子列表中包含</a:t>
            </a:r>
            <a:r>
              <a:rPr lang="en-US" altLang="zh-CN">
                <a:latin typeface="Consolas" panose="020B0609020204030204" charset="0"/>
                <a:sym typeface="+mn-ea"/>
              </a:rPr>
              <a:t>5</a:t>
            </a:r>
            <a:r>
              <a:rPr lang="zh-CN" altLang="en-US">
                <a:latin typeface="Consolas" panose="020B0609020204030204" charset="0"/>
                <a:sym typeface="+mn-ea"/>
              </a:rPr>
              <a:t>个</a:t>
            </a:r>
            <a:r>
              <a:rPr lang="en-US" altLang="zh-CN">
                <a:latin typeface="Consolas" panose="020B0609020204030204" charset="0"/>
                <a:sym typeface="+mn-ea"/>
              </a:rPr>
              <a:t>1</a:t>
            </a:r>
            <a:r>
              <a:rPr lang="zh-CN" altLang="en-US">
                <a:latin typeface="Consolas" panose="020B0609020204030204" charset="0"/>
                <a:sym typeface="+mn-ea"/>
              </a:rPr>
              <a:t>到</a:t>
            </a:r>
            <a:r>
              <a:rPr lang="en-US" altLang="zh-CN">
                <a:latin typeface="Consolas" panose="020B0609020204030204" charset="0"/>
                <a:sym typeface="+mn-ea"/>
              </a:rPr>
              <a:t>10</a:t>
            </a:r>
            <a:r>
              <a:rPr lang="zh-CN" altLang="en-US">
                <a:latin typeface="Consolas" panose="020B0609020204030204" charset="0"/>
                <a:sym typeface="+mn-ea"/>
              </a:rPr>
              <a:t>之间的随机数</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latin typeface="Consolas" panose="020B0609020204030204" charset="0"/>
                <a:sym typeface="+mn-ea"/>
              </a:rPr>
              <a:t>&gt;&gt;&gt; for item in x:</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en-US" altLang="x-none" dirty="0">
                <a:latin typeface="Consolas" panose="020B0609020204030204" charset="0"/>
                <a:sym typeface="+mn-ea"/>
              </a:rPr>
              <a:t>    </a:t>
            </a:r>
            <a:r>
              <a:rPr lang="zh-CN" altLang="en-US">
                <a:latin typeface="Consolas" panose="020B0609020204030204" charset="0"/>
                <a:sym typeface="+mn-ea"/>
              </a:rPr>
              <a:t>print(item)	</a:t>
            </a: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endParaRPr lang="zh-CN" altLang="en-US">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solidFill>
                  <a:srgbClr val="00B0F0"/>
                </a:solidFill>
                <a:latin typeface="Consolas" panose="020B0609020204030204" charset="0"/>
                <a:sym typeface="+mn-ea"/>
              </a:rPr>
              <a:t>[5, 6, 8, 7, 4]</a:t>
            </a:r>
            <a:endParaRPr lang="zh-CN" altLang="en-US">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solidFill>
                  <a:srgbClr val="00B0F0"/>
                </a:solidFill>
                <a:latin typeface="Consolas" panose="020B0609020204030204" charset="0"/>
                <a:sym typeface="+mn-ea"/>
              </a:rPr>
              <a:t>[1, 5, 3, 9, 4]</a:t>
            </a:r>
            <a:endParaRPr lang="zh-CN" altLang="en-US">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solidFill>
                  <a:srgbClr val="00B0F0"/>
                </a:solidFill>
                <a:latin typeface="Consolas" panose="020B0609020204030204" charset="0"/>
                <a:sym typeface="+mn-ea"/>
              </a:rPr>
              <a:t>[9, 6, 10, 7, 6]</a:t>
            </a:r>
            <a:endParaRPr lang="zh-CN" altLang="en-US">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solidFill>
                  <a:srgbClr val="00B0F0"/>
                </a:solidFill>
                <a:latin typeface="Consolas" panose="020B0609020204030204" charset="0"/>
                <a:sym typeface="+mn-ea"/>
              </a:rPr>
              <a:t>[8, 2, 7, 1, 6]</a:t>
            </a:r>
            <a:endParaRPr lang="zh-CN" altLang="en-US">
              <a:solidFill>
                <a:srgbClr val="00B0F0"/>
              </a:solidFill>
              <a:latin typeface="Consolas" panose="020B0609020204030204" charset="0"/>
            </a:endParaRPr>
          </a:p>
          <a:p>
            <a:pPr marL="0" indent="0" defTabSz="914400" fontAlgn="auto">
              <a:lnSpc>
                <a:spcPct val="100000"/>
              </a:lnSpc>
              <a:spcBef>
                <a:spcPts val="0"/>
              </a:spcBef>
              <a:buSzPct val="90000"/>
              <a:buFont typeface="Wingdings" panose="05000000000000000000" pitchFamily="2" charset="2"/>
              <a:buNone/>
            </a:pPr>
            <a:r>
              <a:rPr lang="zh-CN" altLang="en-US">
                <a:solidFill>
                  <a:srgbClr val="00B0F0"/>
                </a:solidFill>
                <a:latin typeface="Consolas" panose="020B0609020204030204" charset="0"/>
                <a:sym typeface="+mn-ea"/>
              </a:rPr>
              <a:t>[1, 7, 5, 3, 5]</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5.4  lambda表达式</a:t>
            </a:r>
            <a:endParaRPr lang="zh-CN" altLang="en-US"/>
          </a:p>
        </p:txBody>
      </p:sp>
      <p:sp>
        <p:nvSpPr>
          <p:cNvPr id="3" name="内容占位符 2"/>
          <p:cNvSpPr>
            <a:spLocks noGrp="1"/>
          </p:cNvSpPr>
          <p:nvPr>
            <p:ph idx="1"/>
          </p:nvPr>
        </p:nvSpPr>
        <p:spPr/>
        <p:txBody>
          <a:bodyPr>
            <a:normAutofit/>
          </a:bodyPr>
          <a:p>
            <a:pPr marL="0" indent="0" defTabSz="914400">
              <a:buSzPct val="90000"/>
              <a:buFont typeface="Wingdings" panose="05000000000000000000" pitchFamily="2" charset="2"/>
              <a:buNone/>
            </a:pPr>
            <a:r>
              <a:rPr lang="zh-CN" altLang="en-US" sz="2000">
                <a:latin typeface="Consolas" panose="020B0609020204030204" charset="0"/>
                <a:sym typeface="+mn-ea"/>
              </a:rPr>
              <a:t>&gt;&gt;&gt; y = sorted(x, key=lambda item: (item[1], item[4]))</a:t>
            </a: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latin typeface="Consolas" panose="020B0609020204030204" charset="0"/>
                <a:sym typeface="+mn-ea"/>
              </a:rPr>
              <a:t>                               </a:t>
            </a:r>
            <a:r>
              <a:rPr lang="en-US" altLang="zh-CN" sz="2000">
                <a:latin typeface="Consolas" panose="020B0609020204030204" charset="0"/>
                <a:sym typeface="+mn-ea"/>
              </a:rPr>
              <a:t>#</a:t>
            </a:r>
            <a:r>
              <a:rPr lang="zh-CN" altLang="en-US" sz="2000">
                <a:latin typeface="Consolas" panose="020B0609020204030204" charset="0"/>
                <a:sym typeface="+mn-ea"/>
              </a:rPr>
              <a:t>按子列表中第</a:t>
            </a:r>
            <a:r>
              <a:rPr lang="en-US" altLang="zh-CN" sz="2000">
                <a:latin typeface="Consolas" panose="020B0609020204030204" charset="0"/>
                <a:sym typeface="+mn-ea"/>
              </a:rPr>
              <a:t>2</a:t>
            </a:r>
            <a:r>
              <a:rPr lang="zh-CN" altLang="en-US" sz="2000">
                <a:latin typeface="Consolas" panose="020B0609020204030204" charset="0"/>
                <a:sym typeface="+mn-ea"/>
              </a:rPr>
              <a:t>个元素升序、第</a:t>
            </a:r>
            <a:r>
              <a:rPr lang="en-US" altLang="zh-CN" sz="2000">
                <a:latin typeface="Consolas" panose="020B0609020204030204" charset="0"/>
                <a:sym typeface="+mn-ea"/>
              </a:rPr>
              <a:t>5</a:t>
            </a:r>
            <a:r>
              <a:rPr lang="zh-CN" altLang="en-US" sz="2000">
                <a:latin typeface="Consolas" panose="020B0609020204030204" charset="0"/>
                <a:sym typeface="+mn-ea"/>
              </a:rPr>
              <a:t>个元素升序排序</a:t>
            </a: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latin typeface="Consolas" panose="020B0609020204030204" charset="0"/>
                <a:sym typeface="+mn-ea"/>
              </a:rPr>
              <a:t>&gt;&gt;&gt; for item in y:</a:t>
            </a:r>
            <a:endParaRPr lang="zh-CN" altLang="en-US" sz="2000">
              <a:latin typeface="Consolas" panose="020B0609020204030204" charset="0"/>
            </a:endParaRPr>
          </a:p>
          <a:p>
            <a:pPr marL="0" indent="0" defTabSz="914400">
              <a:buSzPct val="90000"/>
              <a:buFont typeface="Wingdings" panose="05000000000000000000" pitchFamily="2" charset="2"/>
              <a:buNone/>
            </a:pPr>
            <a:r>
              <a:rPr lang="en-US" altLang="x-none" sz="2000" dirty="0">
                <a:latin typeface="Consolas" panose="020B0609020204030204" charset="0"/>
                <a:sym typeface="+mn-ea"/>
              </a:rPr>
              <a:t>    </a:t>
            </a:r>
            <a:r>
              <a:rPr lang="zh-CN" altLang="en-US" sz="2000">
                <a:latin typeface="Consolas" panose="020B0609020204030204" charset="0"/>
                <a:sym typeface="+mn-ea"/>
              </a:rPr>
              <a:t>print(item)	</a:t>
            </a:r>
            <a:endParaRPr lang="zh-CN" altLang="en-US" sz="2000">
              <a:latin typeface="Consolas" panose="020B0609020204030204" charset="0"/>
            </a:endParaRPr>
          </a:p>
          <a:p>
            <a:pPr marL="0" indent="0" defTabSz="914400">
              <a:buSzPct val="90000"/>
              <a:buFont typeface="Wingdings" panose="05000000000000000000" pitchFamily="2" charset="2"/>
              <a:buNone/>
            </a:pPr>
            <a:endParaRPr lang="zh-CN" altLang="en-US" sz="2000">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[8, 2, 7, 1, 6]</a:t>
            </a:r>
            <a:endParaRPr lang="zh-CN" altLang="en-US" sz="2000">
              <a:solidFill>
                <a:srgbClr val="00B0F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[1, 5, 3, 9, 4]</a:t>
            </a:r>
            <a:endParaRPr lang="zh-CN" altLang="en-US" sz="2000">
              <a:solidFill>
                <a:srgbClr val="00B0F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[5, 6, 8, 7, 4]</a:t>
            </a:r>
            <a:endParaRPr lang="zh-CN" altLang="en-US" sz="2000">
              <a:solidFill>
                <a:srgbClr val="00B0F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[9, 6, 10, 7, 6]</a:t>
            </a:r>
            <a:endParaRPr lang="zh-CN" altLang="en-US" sz="2000">
              <a:solidFill>
                <a:srgbClr val="00B0F0"/>
              </a:solidFill>
              <a:latin typeface="Consolas" panose="020B0609020204030204" charset="0"/>
            </a:endParaRPr>
          </a:p>
          <a:p>
            <a:pPr marL="0" indent="0" defTabSz="914400">
              <a:buSzPct val="90000"/>
              <a:buFont typeface="Wingdings" panose="05000000000000000000" pitchFamily="2" charset="2"/>
              <a:buNone/>
            </a:pPr>
            <a:r>
              <a:rPr lang="zh-CN" altLang="en-US" sz="2000">
                <a:solidFill>
                  <a:srgbClr val="00B0F0"/>
                </a:solidFill>
                <a:latin typeface="Consolas" panose="020B0609020204030204" charset="0"/>
                <a:sym typeface="+mn-ea"/>
              </a:rPr>
              <a:t>[1, 7, 5, 3, 5]</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5.5  生成器函数设计要点</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包含</a:t>
            </a:r>
            <a:r>
              <a:rPr lang="zh-CN" altLang="en-US" sz="2400">
                <a:solidFill>
                  <a:srgbClr val="FF0000"/>
                </a:solidFill>
              </a:rPr>
              <a:t>yield</a:t>
            </a:r>
            <a:r>
              <a:rPr lang="zh-CN" altLang="en-US" sz="2400"/>
              <a:t>语句的函数可以用来创建生成器对象，这样的函数也称生成器函数。</a:t>
            </a:r>
            <a:endParaRPr lang="zh-CN" altLang="en-US" sz="2400"/>
          </a:p>
          <a:p>
            <a:pPr fontAlgn="auto">
              <a:lnSpc>
                <a:spcPct val="150000"/>
              </a:lnSpc>
            </a:pPr>
            <a:r>
              <a:rPr lang="zh-CN" altLang="en-US" sz="2400"/>
              <a:t>yield语句与return语句的作用相似，都是用来从函数中返回值。与return语句不同的是，return语句一旦执行会立刻结束函数的运行，而每次执行到yield语句并返回一个值之后会</a:t>
            </a:r>
            <a:r>
              <a:rPr lang="zh-CN" altLang="en-US" sz="2400">
                <a:solidFill>
                  <a:srgbClr val="FF0000"/>
                </a:solidFill>
              </a:rPr>
              <a:t>暂停或挂起</a:t>
            </a:r>
            <a:r>
              <a:rPr lang="zh-CN" altLang="en-US" sz="2400"/>
              <a:t>后面代码的执行，下次通过生成器对象的__next__()方法、内置函数next()、for循环遍历生成器对象元素或其他方式显式“索要”数据时恢复执行。</a:t>
            </a:r>
            <a:endParaRPr lang="zh-CN" altLang="en-US" sz="2400"/>
          </a:p>
          <a:p>
            <a:pPr fontAlgn="auto">
              <a:lnSpc>
                <a:spcPct val="150000"/>
              </a:lnSpc>
            </a:pPr>
            <a:r>
              <a:rPr lang="zh-CN" altLang="en-US" sz="2400"/>
              <a:t>生成器具有</a:t>
            </a:r>
            <a:r>
              <a:rPr lang="zh-CN" altLang="en-US" sz="2400">
                <a:solidFill>
                  <a:srgbClr val="FF0000"/>
                </a:solidFill>
              </a:rPr>
              <a:t>惰性求值</a:t>
            </a:r>
            <a:r>
              <a:rPr lang="zh-CN" altLang="en-US" sz="2400"/>
              <a:t>的特点，适合大数据处理。</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5.5  生成器函数设计要点</a:t>
            </a:r>
            <a:endParaRPr lang="zh-CN" altLang="en-US"/>
          </a:p>
        </p:txBody>
      </p:sp>
      <p:sp>
        <p:nvSpPr>
          <p:cNvPr id="3" name="内容占位符 2"/>
          <p:cNvSpPr>
            <a:spLocks noGrp="1"/>
          </p:cNvSpPr>
          <p:nvPr>
            <p:ph idx="1"/>
          </p:nvPr>
        </p:nvSpPr>
        <p:spPr/>
        <p:txBody>
          <a:bodyPr>
            <a:normAutofit/>
          </a:bodyPr>
          <a:p>
            <a:pPr marL="0" indent="0">
              <a:buNone/>
            </a:pPr>
            <a:r>
              <a:rPr lang="en-US" altLang="en-US" sz="2000">
                <a:latin typeface="Consolas" panose="020B0609020204030204" charset="0"/>
                <a:sym typeface="+mn-ea"/>
              </a:rPr>
              <a:t>&gt;&gt;&gt; def f():</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a, b = 1, 1            #序列解包，同时为多个元素赋值</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while True:</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yield a            #暂停执行，需要时再产生一个新元素</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a, b = b, a+b      #序列解包，继续生成新元素</a:t>
            </a:r>
            <a:endParaRPr lang="en-US" altLang="en-US" sz="2000">
              <a:latin typeface="Consolas" panose="020B0609020204030204" charset="0"/>
            </a:endParaRPr>
          </a:p>
          <a:p>
            <a:pPr marL="0" indent="0">
              <a:buNone/>
            </a:pPr>
            <a:r>
              <a:rPr lang="en-US" altLang="en-US" sz="2000">
                <a:latin typeface="Consolas" panose="020B0609020204030204" charset="0"/>
                <a:sym typeface="+mn-ea"/>
              </a:rPr>
              <a:t>&gt;&gt;&gt; a = f()                #创建生成器对象</a:t>
            </a:r>
            <a:endParaRPr lang="en-US" altLang="en-US" sz="2000">
              <a:latin typeface="Consolas" panose="020B0609020204030204" charset="0"/>
            </a:endParaRPr>
          </a:p>
          <a:p>
            <a:pPr marL="0" indent="0">
              <a:buNone/>
            </a:pPr>
            <a:r>
              <a:rPr lang="en-US" altLang="en-US" sz="2000">
                <a:latin typeface="Consolas" panose="020B0609020204030204" charset="0"/>
                <a:sym typeface="+mn-ea"/>
              </a:rPr>
              <a:t>&gt;&gt;&gt; for i in range(10):    #斐波那契数列中前10个元素</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print(a.__next__(), end=' ')</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sym typeface="+mn-ea"/>
              </a:rPr>
              <a:t>1 1 2 3 5 8 13 21 34 55 </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5.5  生成器函数设计要点</a:t>
            </a:r>
            <a:endParaRPr lang="zh-CN" altLang="en-US"/>
          </a:p>
        </p:txBody>
      </p:sp>
      <p:sp>
        <p:nvSpPr>
          <p:cNvPr id="3" name="内容占位符 2"/>
          <p:cNvSpPr>
            <a:spLocks noGrp="1"/>
          </p:cNvSpPr>
          <p:nvPr>
            <p:ph idx="1"/>
          </p:nvPr>
        </p:nvSpPr>
        <p:spPr/>
        <p:txBody>
          <a:bodyPr>
            <a:normAutofit fontScale="70000"/>
          </a:bodyPr>
          <a:p>
            <a:pPr marL="0" indent="0" fontAlgn="auto">
              <a:lnSpc>
                <a:spcPct val="100000"/>
              </a:lnSpc>
              <a:spcBef>
                <a:spcPts val="0"/>
              </a:spcBef>
              <a:buNone/>
            </a:pPr>
            <a:r>
              <a:rPr lang="en-US" altLang="en-US">
                <a:latin typeface="Consolas" panose="020B0609020204030204" charset="0"/>
                <a:sym typeface="+mn-ea"/>
              </a:rPr>
              <a:t>&gt;&gt;&gt; for i in f():         #斐波那契数列中第一个大于100的元素</a:t>
            </a:r>
            <a:endParaRPr lang="en-US" altLang="en-US">
              <a:latin typeface="Consolas" panose="020B0609020204030204" charset="0"/>
            </a:endParaRPr>
          </a:p>
          <a:p>
            <a:pPr marL="0" indent="0" fontAlgn="auto">
              <a:lnSpc>
                <a:spcPct val="100000"/>
              </a:lnSpc>
              <a:spcBef>
                <a:spcPts val="0"/>
              </a:spcBef>
              <a:buNone/>
            </a:pPr>
            <a:r>
              <a:rPr lang="en-US" altLang="x-none" dirty="0">
                <a:latin typeface="Consolas" panose="020B0609020204030204" charset="0"/>
                <a:sym typeface="+mn-ea"/>
              </a:rPr>
              <a:t>    </a:t>
            </a:r>
            <a:r>
              <a:rPr lang="en-US" altLang="en-US">
                <a:latin typeface="Consolas" panose="020B0609020204030204" charset="0"/>
                <a:sym typeface="+mn-ea"/>
              </a:rPr>
              <a:t>if i &gt; 100:</a:t>
            </a:r>
            <a:endParaRPr lang="en-US" altLang="en-US">
              <a:latin typeface="Consolas" panose="020B0609020204030204" charset="0"/>
            </a:endParaRPr>
          </a:p>
          <a:p>
            <a:pPr marL="0" indent="0" fontAlgn="auto">
              <a:lnSpc>
                <a:spcPct val="100000"/>
              </a:lnSpc>
              <a:spcBef>
                <a:spcPts val="0"/>
              </a:spcBef>
              <a:buNone/>
            </a:pPr>
            <a:r>
              <a:rPr lang="en-US" altLang="x-none" dirty="0">
                <a:latin typeface="Consolas" panose="020B0609020204030204" charset="0"/>
                <a:sym typeface="+mn-ea"/>
              </a:rPr>
              <a:t>        </a:t>
            </a:r>
            <a:r>
              <a:rPr lang="en-US" altLang="en-US">
                <a:latin typeface="Consolas" panose="020B0609020204030204" charset="0"/>
                <a:sym typeface="+mn-ea"/>
              </a:rPr>
              <a:t>print(i, end=' ')</a:t>
            </a:r>
            <a:endParaRPr lang="en-US" altLang="en-US">
              <a:latin typeface="Consolas" panose="020B0609020204030204" charset="0"/>
            </a:endParaRPr>
          </a:p>
          <a:p>
            <a:pPr marL="0" indent="0" fontAlgn="auto">
              <a:lnSpc>
                <a:spcPct val="100000"/>
              </a:lnSpc>
              <a:spcBef>
                <a:spcPts val="0"/>
              </a:spcBef>
              <a:buNone/>
            </a:pPr>
            <a:r>
              <a:rPr lang="en-US" altLang="x-none" dirty="0">
                <a:latin typeface="Consolas" panose="020B0609020204030204" charset="0"/>
                <a:sym typeface="+mn-ea"/>
              </a:rPr>
              <a:t>        </a:t>
            </a:r>
            <a:r>
              <a:rPr lang="en-US" altLang="en-US">
                <a:latin typeface="Consolas" panose="020B0609020204030204" charset="0"/>
                <a:sym typeface="+mn-ea"/>
              </a:rPr>
              <a:t>break</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144</a:t>
            </a:r>
            <a:endParaRPr lang="en-US" altLang="en-US">
              <a:solidFill>
                <a:srgbClr val="00B0F0"/>
              </a:solidFill>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a = f()               #创建生成器对象</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next(a)               #使用内置函数next()获取生成器对象中的元素</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1</a:t>
            </a:r>
            <a:endParaRPr lang="en-US" altLang="en-US">
              <a:solidFill>
                <a:srgbClr val="00B0F0"/>
              </a:solidFill>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next(a)               #每次索取新元素时，由yield语句生成</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1</a:t>
            </a:r>
            <a:endParaRPr lang="en-US" altLang="en-US">
              <a:solidFill>
                <a:srgbClr val="00B0F0"/>
              </a:solidFill>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a.__next__()          #也可以调用生成器对象的__next__()方法</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2</a:t>
            </a:r>
            <a:endParaRPr lang="en-US" altLang="en-US">
              <a:solidFill>
                <a:srgbClr val="00B0F0"/>
              </a:solidFill>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a.__next__()</a:t>
            </a:r>
            <a:endParaRPr lang="en-US" altLang="en-US">
              <a:latin typeface="Consolas" panose="020B0609020204030204" charset="0"/>
            </a:endParaRPr>
          </a:p>
          <a:p>
            <a:pPr marL="0" indent="0" fontAlgn="auto">
              <a:lnSpc>
                <a:spcPct val="100000"/>
              </a:lnSpc>
              <a:spcBef>
                <a:spcPts val="0"/>
              </a:spcBef>
              <a:buNone/>
            </a:pPr>
            <a:r>
              <a:rPr lang="en-US" altLang="en-US">
                <a:solidFill>
                  <a:srgbClr val="00B0F0"/>
                </a:solidFill>
                <a:latin typeface="Consolas" panose="020B0609020204030204" charset="0"/>
                <a:sym typeface="+mn-ea"/>
              </a:rPr>
              <a:t>3</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5.5  生成器函数设计要点</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en-US" altLang="en-US" sz="2000">
                <a:latin typeface="Consolas" panose="020B0609020204030204" charset="0"/>
                <a:sym typeface="+mn-ea"/>
              </a:rPr>
              <a:t>&gt;&gt;&gt; def f():</a:t>
            </a:r>
            <a:endParaRPr lang="en-US" altLang="en-US" sz="2000">
              <a:latin typeface="Consolas" panose="020B0609020204030204" charset="0"/>
            </a:endParaRPr>
          </a:p>
          <a:p>
            <a:pPr marL="0" indent="0" fontAlgn="auto">
              <a:lnSpc>
                <a:spcPct val="100000"/>
              </a:lnSpc>
              <a:spcBef>
                <a:spcPts val="0"/>
              </a:spcBef>
              <a:buNone/>
            </a:pPr>
            <a:r>
              <a:rPr lang="en-US" altLang="x-none" sz="2000" dirty="0">
                <a:latin typeface="Consolas" panose="020B0609020204030204" charset="0"/>
                <a:sym typeface="+mn-ea"/>
              </a:rPr>
              <a:t>    </a:t>
            </a:r>
            <a:r>
              <a:rPr lang="en-US" altLang="en-US" sz="2000">
                <a:latin typeface="Consolas" panose="020B0609020204030204" charset="0"/>
                <a:sym typeface="+mn-ea"/>
              </a:rPr>
              <a:t>yield from 'abcdefg'        #使用yield表达式创建生成器</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x = f()</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next(x)</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00B0F0"/>
                </a:solidFill>
                <a:latin typeface="Consolas" panose="020B0609020204030204" charset="0"/>
                <a:sym typeface="+mn-ea"/>
              </a:rPr>
              <a:t>'a'</a:t>
            </a:r>
            <a:endParaRPr lang="en-US" altLang="en-US" sz="2000">
              <a:solidFill>
                <a:srgbClr val="00B0F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next(x)</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00B0F0"/>
                </a:solidFill>
                <a:latin typeface="Consolas" panose="020B0609020204030204" charset="0"/>
                <a:sym typeface="+mn-ea"/>
              </a:rPr>
              <a:t>'b'</a:t>
            </a:r>
            <a:endParaRPr lang="en-US" altLang="en-US" sz="2000">
              <a:solidFill>
                <a:srgbClr val="00B0F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for item in x:              #输出x中的剩余元素</a:t>
            </a:r>
            <a:endParaRPr lang="en-US" altLang="en-US" sz="2000">
              <a:latin typeface="Consolas" panose="020B0609020204030204" charset="0"/>
            </a:endParaRPr>
          </a:p>
          <a:p>
            <a:pPr marL="0" indent="0" fontAlgn="auto">
              <a:lnSpc>
                <a:spcPct val="100000"/>
              </a:lnSpc>
              <a:spcBef>
                <a:spcPts val="0"/>
              </a:spcBef>
              <a:buNone/>
            </a:pPr>
            <a:r>
              <a:rPr lang="en-US" altLang="x-none" sz="2000" dirty="0">
                <a:latin typeface="Consolas" panose="020B0609020204030204" charset="0"/>
                <a:sym typeface="+mn-ea"/>
              </a:rPr>
              <a:t>    </a:t>
            </a:r>
            <a:r>
              <a:rPr lang="en-US" altLang="en-US" sz="2000">
                <a:latin typeface="Consolas" panose="020B0609020204030204" charset="0"/>
                <a:sym typeface="+mn-ea"/>
              </a:rPr>
              <a:t>print(item, end=' ')</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00B0F0"/>
                </a:solidFill>
                <a:latin typeface="Consolas" panose="020B0609020204030204" charset="0"/>
                <a:sym typeface="+mn-ea"/>
              </a:rPr>
              <a:t>c d e f g </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5.5  生成器函数设计要点</a:t>
            </a:r>
            <a:endParaRPr lang="zh-CN" altLang="en-US"/>
          </a:p>
        </p:txBody>
      </p:sp>
      <p:sp>
        <p:nvSpPr>
          <p:cNvPr id="3" name="内容占位符 2"/>
          <p:cNvSpPr>
            <a:spLocks noGrp="1"/>
          </p:cNvSpPr>
          <p:nvPr>
            <p:ph idx="1"/>
          </p:nvPr>
        </p:nvSpPr>
        <p:spPr/>
        <p:txBody>
          <a:bodyPr/>
          <a:p>
            <a:pPr marL="0" indent="0">
              <a:buNone/>
            </a:pPr>
            <a:r>
              <a:rPr lang="en-US" altLang="en-US" sz="2000">
                <a:latin typeface="Consolas" panose="020B0609020204030204" charset="0"/>
                <a:sym typeface="+mn-ea"/>
              </a:rPr>
              <a:t>&gt;&gt;&gt; def gen():</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yield 1</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yield 2</a:t>
            </a:r>
            <a:endParaRPr lang="en-US" altLang="en-US" sz="2000">
              <a:latin typeface="Consolas" panose="020B0609020204030204" charset="0"/>
            </a:endParaRPr>
          </a:p>
          <a:p>
            <a:pPr marL="0" indent="0">
              <a:buNone/>
            </a:pPr>
            <a:r>
              <a:rPr lang="en-US" altLang="x-none" sz="2000" dirty="0">
                <a:latin typeface="Consolas" panose="020B0609020204030204" charset="0"/>
                <a:sym typeface="+mn-ea"/>
              </a:rPr>
              <a:t>    </a:t>
            </a:r>
            <a:r>
              <a:rPr lang="en-US" altLang="en-US" sz="2000">
                <a:latin typeface="Consolas" panose="020B0609020204030204" charset="0"/>
                <a:sym typeface="+mn-ea"/>
              </a:rPr>
              <a:t>yield 3</a:t>
            </a:r>
            <a:endParaRPr lang="en-US" altLang="en-US" sz="2000">
              <a:latin typeface="Consolas" panose="020B0609020204030204" charset="0"/>
            </a:endParaRPr>
          </a:p>
          <a:p>
            <a:pPr marL="0" indent="0">
              <a:buNone/>
            </a:pPr>
            <a:r>
              <a:rPr lang="en-US" altLang="en-US" sz="2000">
                <a:latin typeface="Consolas" panose="020B0609020204030204" charset="0"/>
                <a:sym typeface="+mn-ea"/>
              </a:rPr>
              <a:t>	</a:t>
            </a:r>
            <a:endParaRPr lang="en-US" altLang="en-US" sz="2000">
              <a:latin typeface="Consolas" panose="020B0609020204030204" charset="0"/>
            </a:endParaRPr>
          </a:p>
          <a:p>
            <a:pPr marL="0" indent="0">
              <a:buNone/>
            </a:pPr>
            <a:r>
              <a:rPr lang="en-US" altLang="en-US" sz="2000">
                <a:latin typeface="Consolas" panose="020B0609020204030204" charset="0"/>
                <a:sym typeface="+mn-ea"/>
              </a:rPr>
              <a:t>&gt;&gt;&gt; x, y, z = gen()          #生成器对象支持序列解包</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5.1.1  </a:t>
            </a:r>
            <a:r>
              <a:rPr lang="zh-CN">
                <a:sym typeface="+mn-ea"/>
              </a:rPr>
              <a:t>函数定义与调用</a:t>
            </a:r>
            <a:r>
              <a:rPr>
                <a:sym typeface="+mn-ea"/>
              </a:rPr>
              <a:t>基本语法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26626" name="文本占位符 21506"/>
          <p:cNvSpPr>
            <a:spLocks noGrp="1"/>
          </p:cNvSpPr>
          <p:nvPr>
            <p:ph idx="1"/>
          </p:nvPr>
        </p:nvSpPr>
        <p:spPr>
          <a:xfrm>
            <a:off x="870585" y="1186180"/>
            <a:ext cx="10403205" cy="4526280"/>
          </a:xfrm>
        </p:spPr>
        <p:txBody>
          <a:bodyPr anchor="t"/>
          <a:p>
            <a:pPr defTabSz="914400">
              <a:lnSpc>
                <a:spcPct val="150000"/>
              </a:lnSpc>
              <a:spcBef>
                <a:spcPct val="0"/>
              </a:spcBef>
              <a:buSzPct val="90000"/>
              <a:buFont typeface="Wingdings" panose="05000000000000000000" charset="0"/>
              <a:buChar char="§"/>
            </a:pPr>
            <a:r>
              <a:rPr lang="zh-CN" altLang="en-US" sz="2400" dirty="0"/>
              <a:t>在定义函数时，开头部分的注释并不是必需的，但如果为函数的定义加上注释的话，可以为用户提供</a:t>
            </a:r>
            <a:r>
              <a:rPr lang="zh-CN" altLang="en-US" sz="2400" dirty="0">
                <a:solidFill>
                  <a:srgbClr val="FF0000"/>
                </a:solidFill>
              </a:rPr>
              <a:t>友好的提示</a:t>
            </a:r>
            <a:r>
              <a:rPr lang="zh-CN" altLang="en-US" sz="2400" dirty="0"/>
              <a:t>。</a:t>
            </a:r>
            <a:endParaRPr lang="zh-CN" altLang="en-US" sz="2400" dirty="0"/>
          </a:p>
          <a:p>
            <a:pPr defTabSz="914400">
              <a:lnSpc>
                <a:spcPct val="80000"/>
              </a:lnSpc>
              <a:buSzPct val="90000"/>
              <a:buFont typeface="Wingdings" panose="05000000000000000000" pitchFamily="2" charset="2"/>
              <a:buNone/>
            </a:pPr>
            <a:endParaRPr lang="en-US" altLang="x-none" sz="2000" dirty="0"/>
          </a:p>
        </p:txBody>
      </p:sp>
      <p:pic>
        <p:nvPicPr>
          <p:cNvPr id="26627" name="图片 43"/>
          <p:cNvPicPr>
            <a:picLocks noGrp="1" noChangeAspect="1"/>
          </p:cNvPicPr>
          <p:nvPr/>
        </p:nvPicPr>
        <p:blipFill>
          <a:blip r:embed="rId1">
            <a:clrChange>
              <a:clrFrom>
                <a:srgbClr val="FFFFFF"/>
              </a:clrFrom>
              <a:clrTo>
                <a:srgbClr val="FFFFFF">
                  <a:alpha val="0"/>
                </a:srgbClr>
              </a:clrTo>
            </a:clrChange>
          </a:blip>
          <a:stretch>
            <a:fillRect/>
          </a:stretch>
        </p:blipFill>
        <p:spPr>
          <a:xfrm>
            <a:off x="1017270" y="2444115"/>
            <a:ext cx="8853805" cy="3778885"/>
          </a:xfrm>
          <a:prstGeom prst="rect">
            <a:avLst/>
          </a:prstGeom>
          <a:noFill/>
          <a:ln w="9525">
            <a:solidFill>
              <a:schemeClr val="accent1"/>
            </a:solid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5.5  生成器函数设计要点</a:t>
            </a:r>
            <a:endParaRPr lang="zh-CN" altLang="en-US"/>
          </a:p>
        </p:txBody>
      </p:sp>
      <p:sp>
        <p:nvSpPr>
          <p:cNvPr id="3" name="内容占位符 2"/>
          <p:cNvSpPr>
            <a:spLocks noGrp="1"/>
          </p:cNvSpPr>
          <p:nvPr>
            <p:ph idx="1"/>
          </p:nvPr>
        </p:nvSpPr>
        <p:spPr>
          <a:xfrm>
            <a:off x="838200" y="1321435"/>
            <a:ext cx="10515600" cy="5195570"/>
          </a:xfrm>
        </p:spPr>
        <p:txBody>
          <a:bodyPr>
            <a:normAutofit/>
          </a:bodyPr>
          <a:p>
            <a:pPr marL="0" indent="0" fontAlgn="auto">
              <a:lnSpc>
                <a:spcPct val="100000"/>
              </a:lnSpc>
              <a:spcBef>
                <a:spcPts val="0"/>
              </a:spcBef>
              <a:buNone/>
            </a:pPr>
            <a:r>
              <a:rPr lang="zh-CN" altLang="en-US" sz="2400" b="1"/>
              <a:t>问题解决：</a:t>
            </a:r>
            <a:r>
              <a:rPr lang="zh-CN" altLang="en-US" sz="2400"/>
              <a:t>使用生成器模拟了标准库itertools中的count()函数。</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def count(start, step):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num = start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while True:            #无穷循环</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yield num          #返回一个数，暂停执行，等待下一次索要数据</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num += step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count(3, 5)</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for i in range(10):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print(next(x), end=' ')</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3 8 13 18 23 28 33 38 43 48 </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for i in range(10):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print(next(x), end=' ')</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53 58 63 68 73 78 83 88 93 98 </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5.6  </a:t>
            </a:r>
            <a:r>
              <a:rPr lang="zh-CN" altLang="en-US"/>
              <a:t>精彩案例赏析</a:t>
            </a:r>
            <a:endParaRPr lang="zh-CN" altLang="en-US"/>
          </a:p>
        </p:txBody>
      </p:sp>
      <p:sp>
        <p:nvSpPr>
          <p:cNvPr id="3" name="Content Placeholder 2"/>
          <p:cNvSpPr>
            <a:spLocks noGrp="1"/>
          </p:cNvSpPr>
          <p:nvPr>
            <p:ph idx="1"/>
          </p:nvPr>
        </p:nvSpPr>
        <p:spPr/>
        <p:txBody>
          <a:bodyPr/>
          <a:p>
            <a:r>
              <a:rPr lang="en-US" sz="2400" b="1"/>
              <a:t>示例5-1</a:t>
            </a:r>
            <a:r>
              <a:rPr lang="en-US" sz="2400"/>
              <a:t>  编写函数，接收任意多个实数，返回一个元组，其中第一个元素为所有参数的平均值，其他元素为所有参数中大于平均值的实数。</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demo(*para):</a:t>
            </a:r>
            <a:endParaRPr lang="en-US" sz="2000">
              <a:latin typeface="Consolas" panose="020B0609020204030204" charset="0"/>
            </a:endParaRPr>
          </a:p>
          <a:p>
            <a:pPr marL="0" indent="0">
              <a:buNone/>
            </a:pPr>
            <a:r>
              <a:rPr lang="en-US" sz="2000">
                <a:latin typeface="Consolas" panose="020B0609020204030204" charset="0"/>
              </a:rPr>
              <a:t>    avg = sum(para) / len(para)            #平均值</a:t>
            </a:r>
            <a:endParaRPr lang="en-US" sz="2000">
              <a:latin typeface="Consolas" panose="020B0609020204030204" charset="0"/>
            </a:endParaRPr>
          </a:p>
          <a:p>
            <a:pPr marL="0" indent="0">
              <a:buNone/>
            </a:pPr>
            <a:r>
              <a:rPr lang="en-US" sz="2000">
                <a:latin typeface="Consolas" panose="020B0609020204030204" charset="0"/>
              </a:rPr>
              <a:t>    g = [i for i in para if i&gt;avg]         #列表推导式</a:t>
            </a:r>
            <a:endParaRPr lang="en-US" sz="2000">
              <a:latin typeface="Consolas" panose="020B0609020204030204" charset="0"/>
            </a:endParaRPr>
          </a:p>
          <a:p>
            <a:pPr marL="0" indent="0">
              <a:buNone/>
            </a:pPr>
            <a:r>
              <a:rPr lang="en-US" sz="2000">
                <a:latin typeface="Consolas" panose="020B0609020204030204" charset="0"/>
              </a:rPr>
              <a:t>    return (avg,) + tuple(g)</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lnSpcReduction="10000"/>
          </a:bodyPr>
          <a:p>
            <a:r>
              <a:rPr lang="en-US" sz="2400" b="1"/>
              <a:t>示例5-2</a:t>
            </a:r>
            <a:r>
              <a:rPr lang="en-US" sz="2400"/>
              <a:t>  编写函数，接收字符串参数，返回一个元组，其中第一个元素为大写字母个数，第二个元素为小写字母个数。</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demo(s):</a:t>
            </a:r>
            <a:endParaRPr lang="en-US" sz="2000">
              <a:latin typeface="Consolas" panose="020B0609020204030204" charset="0"/>
            </a:endParaRPr>
          </a:p>
          <a:p>
            <a:pPr marL="0" indent="0">
              <a:buNone/>
            </a:pPr>
            <a:r>
              <a:rPr lang="en-US" sz="2000">
                <a:latin typeface="Consolas" panose="020B0609020204030204" charset="0"/>
              </a:rPr>
              <a:t>    result = [0, 0]</a:t>
            </a:r>
            <a:endParaRPr lang="en-US" sz="2000">
              <a:latin typeface="Consolas" panose="020B0609020204030204" charset="0"/>
            </a:endParaRPr>
          </a:p>
          <a:p>
            <a:pPr marL="0" indent="0">
              <a:buNone/>
            </a:pPr>
            <a:r>
              <a:rPr lang="en-US" sz="2000">
                <a:latin typeface="Consolas" panose="020B0609020204030204" charset="0"/>
              </a:rPr>
              <a:t>    for ch in s:</a:t>
            </a:r>
            <a:endParaRPr lang="en-US" sz="2000">
              <a:latin typeface="Consolas" panose="020B0609020204030204" charset="0"/>
            </a:endParaRPr>
          </a:p>
          <a:p>
            <a:pPr marL="0" indent="0">
              <a:buNone/>
            </a:pPr>
            <a:r>
              <a:rPr lang="en-US" sz="2000">
                <a:latin typeface="Consolas" panose="020B0609020204030204" charset="0"/>
              </a:rPr>
              <a:t>        if ch.islower():</a:t>
            </a:r>
            <a:endParaRPr lang="en-US" sz="2000">
              <a:latin typeface="Consolas" panose="020B0609020204030204" charset="0"/>
            </a:endParaRPr>
          </a:p>
          <a:p>
            <a:pPr marL="0" indent="0">
              <a:buNone/>
            </a:pPr>
            <a:r>
              <a:rPr lang="en-US" sz="2000">
                <a:latin typeface="Consolas" panose="020B0609020204030204" charset="0"/>
              </a:rPr>
              <a:t>            result[1] += 1</a:t>
            </a:r>
            <a:endParaRPr lang="en-US" sz="2000">
              <a:latin typeface="Consolas" panose="020B0609020204030204" charset="0"/>
            </a:endParaRPr>
          </a:p>
          <a:p>
            <a:pPr marL="0" indent="0">
              <a:buNone/>
            </a:pPr>
            <a:r>
              <a:rPr lang="en-US" sz="2000">
                <a:latin typeface="Consolas" panose="020B0609020204030204" charset="0"/>
              </a:rPr>
              <a:t>        elif ch.isupper():</a:t>
            </a:r>
            <a:endParaRPr lang="en-US" sz="2000">
              <a:latin typeface="Consolas" panose="020B0609020204030204" charset="0"/>
            </a:endParaRPr>
          </a:p>
          <a:p>
            <a:pPr marL="0" indent="0">
              <a:buNone/>
            </a:pPr>
            <a:r>
              <a:rPr lang="en-US" sz="2000">
                <a:latin typeface="Consolas" panose="020B0609020204030204" charset="0"/>
              </a:rPr>
              <a:t>            result[0] += 1</a:t>
            </a:r>
            <a:endParaRPr lang="en-US" sz="2000">
              <a:latin typeface="Consolas" panose="020B0609020204030204" charset="0"/>
            </a:endParaRPr>
          </a:p>
          <a:p>
            <a:pPr marL="0" indent="0">
              <a:buNone/>
            </a:pPr>
            <a:r>
              <a:rPr lang="en-US" sz="2000">
                <a:latin typeface="Consolas" panose="020B0609020204030204" charset="0"/>
              </a:rPr>
              <a:t>    return tuple(result)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b="1"/>
              <a:t>示例5-3</a:t>
            </a:r>
            <a:r>
              <a:rPr lang="en-US" sz="2400"/>
              <a:t>  编写函数，接收包含n个整数的列表lst和一个整数k（0&lt;=k&lt;n）作为参数，返回新列表。处理规则为：将列表lst中下标k之前的元素逆序，下标k之后的元素逆序，然后将整个列表lst中的所有元素逆序。</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demo(lst, k):</a:t>
            </a:r>
            <a:endParaRPr lang="en-US" sz="2000">
              <a:latin typeface="Consolas" panose="020B0609020204030204" charset="0"/>
            </a:endParaRPr>
          </a:p>
          <a:p>
            <a:pPr marL="0" indent="0">
              <a:buNone/>
            </a:pPr>
            <a:r>
              <a:rPr lang="en-US" sz="2000">
                <a:latin typeface="Consolas" panose="020B0609020204030204" charset="0"/>
              </a:rPr>
              <a:t>    x = lst[k-1::-1]</a:t>
            </a:r>
            <a:endParaRPr lang="en-US" sz="2000">
              <a:latin typeface="Consolas" panose="020B0609020204030204" charset="0"/>
            </a:endParaRPr>
          </a:p>
          <a:p>
            <a:pPr marL="0" indent="0">
              <a:buNone/>
            </a:pPr>
            <a:r>
              <a:rPr lang="en-US" sz="2000">
                <a:latin typeface="Consolas" panose="020B0609020204030204" charset="0"/>
              </a:rPr>
              <a:t>    y = lst[:k-1:-1]</a:t>
            </a:r>
            <a:endParaRPr lang="en-US" sz="2000">
              <a:latin typeface="Consolas" panose="020B0609020204030204" charset="0"/>
            </a:endParaRPr>
          </a:p>
          <a:p>
            <a:pPr marL="0" indent="0">
              <a:buNone/>
            </a:pPr>
            <a:r>
              <a:rPr lang="en-US" sz="2000">
                <a:latin typeface="Consolas" panose="020B0609020204030204" charset="0"/>
              </a:rPr>
              <a:t>    return list(reversed(x+y))</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a:t>本例描述的实际上是将列表循环左移k位的算法实现，下面的代码使用了更加直接的方法，但对于长列表来说效率远不如上面的代码高，因为pop(0)操作在列表首部删除元素，这会引起大量元素的前移。</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demo(lst, k):</a:t>
            </a:r>
            <a:endParaRPr lang="en-US" sz="2000">
              <a:latin typeface="Consolas" panose="020B0609020204030204" charset="0"/>
            </a:endParaRPr>
          </a:p>
          <a:p>
            <a:pPr marL="0" indent="0">
              <a:buNone/>
            </a:pPr>
            <a:r>
              <a:rPr lang="en-US" sz="2000">
                <a:latin typeface="Consolas" panose="020B0609020204030204" charset="0"/>
              </a:rPr>
              <a:t>    temp = lst[:]</a:t>
            </a:r>
            <a:endParaRPr lang="en-US" sz="2000">
              <a:latin typeface="Consolas" panose="020B0609020204030204" charset="0"/>
            </a:endParaRPr>
          </a:p>
          <a:p>
            <a:pPr marL="0" indent="0">
              <a:buNone/>
            </a:pPr>
            <a:r>
              <a:rPr lang="en-US" sz="2000">
                <a:latin typeface="Consolas" panose="020B0609020204030204" charset="0"/>
              </a:rPr>
              <a:t>    for i in range(k):</a:t>
            </a:r>
            <a:endParaRPr lang="en-US" sz="2000">
              <a:latin typeface="Consolas" panose="020B0609020204030204" charset="0"/>
            </a:endParaRPr>
          </a:p>
          <a:p>
            <a:pPr marL="0" indent="0">
              <a:buNone/>
            </a:pPr>
            <a:r>
              <a:rPr lang="en-US" sz="2000">
                <a:latin typeface="Consolas" panose="020B0609020204030204" charset="0"/>
              </a:rPr>
              <a:t>        temp.append(temp.pop(0))</a:t>
            </a:r>
            <a:endParaRPr lang="en-US" sz="2000">
              <a:latin typeface="Consolas" panose="020B0609020204030204" charset="0"/>
            </a:endParaRPr>
          </a:p>
          <a:p>
            <a:pPr marL="0" indent="0">
              <a:buNone/>
            </a:pPr>
            <a:r>
              <a:rPr lang="en-US" sz="2000">
                <a:latin typeface="Consolas" panose="020B0609020204030204" charset="0"/>
              </a:rPr>
              <a:t>    return temp</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a:t>搞清楚问题本质以后，对于本例中描述的问题，使用切片可以直接实现，可以达到最快的速度。</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demo(lst, k):</a:t>
            </a:r>
            <a:endParaRPr lang="en-US" sz="2000">
              <a:latin typeface="Consolas" panose="020B0609020204030204" charset="0"/>
            </a:endParaRPr>
          </a:p>
          <a:p>
            <a:pPr marL="0" indent="0">
              <a:buNone/>
            </a:pPr>
            <a:r>
              <a:rPr lang="en-US" sz="2000">
                <a:latin typeface="Consolas" panose="020B0609020204030204" charset="0"/>
              </a:rPr>
              <a:t>    return lst[k:] + lst[:k]</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lnSpcReduction="10000"/>
          </a:bodyPr>
          <a:p>
            <a:r>
              <a:rPr lang="en-US" sz="2400" b="1"/>
              <a:t>示例5-4</a:t>
            </a:r>
            <a:r>
              <a:rPr lang="en-US" sz="2400"/>
              <a:t>  编写函数，接收一个整数t为参数，打印杨辉三角前t行。</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yanghui(t):</a:t>
            </a:r>
            <a:endParaRPr lang="en-US" sz="2000">
              <a:latin typeface="Consolas" panose="020B0609020204030204" charset="0"/>
            </a:endParaRPr>
          </a:p>
          <a:p>
            <a:pPr marL="0" indent="0">
              <a:buNone/>
            </a:pPr>
            <a:r>
              <a:rPr lang="en-US" sz="2000">
                <a:latin typeface="Consolas" panose="020B0609020204030204" charset="0"/>
              </a:rPr>
              <a:t>    print([1])</a:t>
            </a:r>
            <a:endParaRPr lang="en-US" sz="2000">
              <a:latin typeface="Consolas" panose="020B0609020204030204" charset="0"/>
            </a:endParaRPr>
          </a:p>
          <a:p>
            <a:pPr marL="0" indent="0">
              <a:buNone/>
            </a:pPr>
            <a:r>
              <a:rPr lang="en-US" sz="2000">
                <a:latin typeface="Consolas" panose="020B0609020204030204" charset="0"/>
              </a:rPr>
              <a:t>    line = [1, 1]</a:t>
            </a:r>
            <a:endParaRPr lang="en-US" sz="2000">
              <a:latin typeface="Consolas" panose="020B0609020204030204" charset="0"/>
            </a:endParaRPr>
          </a:p>
          <a:p>
            <a:pPr marL="0" indent="0">
              <a:buNone/>
            </a:pPr>
            <a:r>
              <a:rPr lang="en-US" sz="2000">
                <a:latin typeface="Consolas" panose="020B0609020204030204" charset="0"/>
              </a:rPr>
              <a:t>    print(line)</a:t>
            </a:r>
            <a:endParaRPr lang="en-US" sz="2000">
              <a:latin typeface="Consolas" panose="020B0609020204030204" charset="0"/>
            </a:endParaRPr>
          </a:p>
          <a:p>
            <a:pPr marL="0" indent="0">
              <a:buNone/>
            </a:pPr>
            <a:r>
              <a:rPr lang="en-US" sz="2000">
                <a:latin typeface="Consolas" panose="020B0609020204030204" charset="0"/>
              </a:rPr>
              <a:t>    for i in range(2, t):</a:t>
            </a:r>
            <a:endParaRPr lang="en-US" sz="2000">
              <a:latin typeface="Consolas" panose="020B0609020204030204" charset="0"/>
            </a:endParaRPr>
          </a:p>
          <a:p>
            <a:pPr marL="0" indent="0">
              <a:buNone/>
            </a:pPr>
            <a:r>
              <a:rPr lang="en-US" sz="2000">
                <a:latin typeface="Consolas" panose="020B0609020204030204" charset="0"/>
              </a:rPr>
              <a:t>        r = []</a:t>
            </a:r>
            <a:endParaRPr lang="en-US" sz="2000">
              <a:latin typeface="Consolas" panose="020B0609020204030204" charset="0"/>
            </a:endParaRPr>
          </a:p>
          <a:p>
            <a:pPr marL="0" indent="0">
              <a:buNone/>
            </a:pPr>
            <a:r>
              <a:rPr lang="en-US" sz="2000">
                <a:latin typeface="Consolas" panose="020B0609020204030204" charset="0"/>
              </a:rPr>
              <a:t>        for j in range(0, len(line)-1):</a:t>
            </a:r>
            <a:endParaRPr lang="en-US" sz="2000">
              <a:latin typeface="Consolas" panose="020B0609020204030204" charset="0"/>
            </a:endParaRPr>
          </a:p>
          <a:p>
            <a:pPr marL="0" indent="0">
              <a:buNone/>
            </a:pPr>
            <a:r>
              <a:rPr lang="en-US" sz="2000">
                <a:latin typeface="Consolas" panose="020B0609020204030204" charset="0"/>
              </a:rPr>
              <a:t>            r.append(line[j]+line[j+1])</a:t>
            </a:r>
            <a:endParaRPr lang="en-US" sz="2000">
              <a:latin typeface="Consolas" panose="020B0609020204030204" charset="0"/>
            </a:endParaRPr>
          </a:p>
          <a:p>
            <a:pPr marL="0" indent="0">
              <a:buNone/>
            </a:pPr>
            <a:r>
              <a:rPr lang="en-US" sz="2000">
                <a:latin typeface="Consolas" panose="020B0609020204030204" charset="0"/>
              </a:rPr>
              <a:t>        line = [1]+r+[1]</a:t>
            </a:r>
            <a:endParaRPr lang="en-US" sz="2000">
              <a:latin typeface="Consolas" panose="020B0609020204030204" charset="0"/>
            </a:endParaRPr>
          </a:p>
          <a:p>
            <a:pPr marL="0" indent="0">
              <a:buNone/>
            </a:pPr>
            <a:r>
              <a:rPr lang="en-US" sz="2000">
                <a:latin typeface="Consolas" panose="020B0609020204030204" charset="0"/>
              </a:rPr>
              <a:t>        print(line)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83200"/>
          </a:xfrm>
        </p:spPr>
        <p:txBody>
          <a:bodyPr>
            <a:normAutofit fontScale="90000"/>
          </a:bodyPr>
          <a:p>
            <a:pPr fontAlgn="auto">
              <a:lnSpc>
                <a:spcPct val="100000"/>
              </a:lnSpc>
              <a:spcBef>
                <a:spcPts val="0"/>
              </a:spcBef>
            </a:pPr>
            <a:r>
              <a:rPr lang="en-US" sz="2400" b="1"/>
              <a:t>示例5-5</a:t>
            </a:r>
            <a:r>
              <a:rPr lang="en-US" sz="2400"/>
              <a:t>  编写函数，使用collections标准库的defaultdict实现上例的功能。</a:t>
            </a:r>
            <a:endParaRPr lang="en-US" sz="2400"/>
          </a:p>
          <a:p>
            <a:pPr marL="0" indent="0" fontAlgn="auto">
              <a:lnSpc>
                <a:spcPct val="100000"/>
              </a:lnSpc>
              <a:spcBef>
                <a:spcPts val="0"/>
              </a:spcBef>
              <a:buNone/>
            </a:pPr>
            <a:r>
              <a:rPr lang="en-US" sz="2000">
                <a:latin typeface="Consolas" panose="020B0609020204030204" charset="0"/>
              </a:rPr>
              <a:t>from collections import defaultdict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yanghui(n):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#所有元素默认值0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triangle = defaultdict(int)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row in range(n):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#每行第一个元素为1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triangle[row,0] =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print(triangle[row,0], end='\t')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#生成该行后续元素</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col in range(1, row+1):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#如果指定位置的元素不存在，默认为0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triangle[row,col] = triangle[row-1,col-1] + triangle[row-1,col]</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print(triangle[row,col], end='\t')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yanghui(14)</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1139170" cy="5311775"/>
          </a:xfrm>
        </p:spPr>
        <p:txBody>
          <a:bodyPr>
            <a:normAutofit/>
          </a:bodyPr>
          <a:p>
            <a:pPr fontAlgn="auto">
              <a:lnSpc>
                <a:spcPct val="100000"/>
              </a:lnSpc>
              <a:spcBef>
                <a:spcPts val="0"/>
              </a:spcBef>
            </a:pPr>
            <a:r>
              <a:rPr lang="en-US" sz="2400" b="1"/>
              <a:t>示例5-6</a:t>
            </a:r>
            <a:r>
              <a:rPr lang="en-US" sz="2400"/>
              <a:t>  编写函数，接收一个正偶数为参数，输出两个素数，并且这两个素数之和等于原来的正偶数。如果存在多组符合条件的素数，则全部输出。</a:t>
            </a:r>
            <a:endParaRPr lang="en-US" sz="2400"/>
          </a:p>
          <a:p>
            <a:pPr marL="0" indent="0" fontAlgn="auto">
              <a:lnSpc>
                <a:spcPct val="100000"/>
              </a:lnSpc>
              <a:spcBef>
                <a:spcPts val="0"/>
              </a:spcBef>
              <a:buNone/>
            </a:pPr>
            <a:r>
              <a:rPr lang="en-US" sz="1800">
                <a:latin typeface="Consolas" panose="020B0609020204030204" charset="0"/>
              </a:rPr>
              <a:t>def demo(n):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def IsPrime(p):</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p == 2:</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True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p%2 == 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False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i in range(3, int(p**0.5)+1, 2):</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p%i==0: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False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 True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isinstance(n, int) and n&gt;0 and n%2==0: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i in range(2, n//2+1):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IsPrime(i) and IsPrime(n-i):</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print(i, '+', n-i, '=', n)</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b="1"/>
              <a:t>示例5-7</a:t>
            </a:r>
            <a:r>
              <a:rPr lang="en-US" sz="2400"/>
              <a:t>  编写函数，接收两个正整数作为参数，返回一个元组，其中第一个元素为最大公约数，第二个元素为最小公倍数。</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demo(m, n):</a:t>
            </a:r>
            <a:endParaRPr lang="en-US" sz="2000">
              <a:latin typeface="Consolas" panose="020B0609020204030204" charset="0"/>
            </a:endParaRPr>
          </a:p>
          <a:p>
            <a:pPr marL="0" indent="0">
              <a:buNone/>
            </a:pPr>
            <a:r>
              <a:rPr lang="en-US" sz="2000">
                <a:latin typeface="Consolas" panose="020B0609020204030204" charset="0"/>
              </a:rPr>
              <a:t>    p = m*n</a:t>
            </a:r>
            <a:endParaRPr lang="en-US" sz="2000">
              <a:latin typeface="Consolas" panose="020B0609020204030204" charset="0"/>
            </a:endParaRPr>
          </a:p>
          <a:p>
            <a:pPr marL="0" indent="0">
              <a:buNone/>
            </a:pPr>
            <a:r>
              <a:rPr lang="en-US" sz="2000">
                <a:latin typeface="Consolas" panose="020B0609020204030204" charset="0"/>
              </a:rPr>
              <a:t>    while m%n!=0:</a:t>
            </a:r>
            <a:endParaRPr lang="en-US" sz="2000">
              <a:latin typeface="Consolas" panose="020B0609020204030204" charset="0"/>
            </a:endParaRPr>
          </a:p>
          <a:p>
            <a:pPr marL="0" indent="0">
              <a:buNone/>
            </a:pPr>
            <a:r>
              <a:rPr lang="en-US" sz="2000">
                <a:latin typeface="Consolas" panose="020B0609020204030204" charset="0"/>
              </a:rPr>
              <a:t>        m, n = n, m%n</a:t>
            </a:r>
            <a:endParaRPr lang="en-US" sz="2000">
              <a:latin typeface="Consolas" panose="020B0609020204030204" charset="0"/>
            </a:endParaRPr>
          </a:p>
          <a:p>
            <a:pPr marL="0" indent="0">
              <a:buNone/>
            </a:pPr>
            <a:r>
              <a:rPr lang="en-US" sz="2000">
                <a:latin typeface="Consolas" panose="020B0609020204030204" charset="0"/>
              </a:rPr>
              <a:t>    return (n, p//n)</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5.1.2  函数嵌套定义、可调用对象与修饰器</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400"/>
              <a:t>（1）函数嵌套定义</a:t>
            </a:r>
            <a:endParaRPr lang="zh-CN" altLang="en-US" sz="2400"/>
          </a:p>
          <a:p>
            <a:pPr marL="0" indent="0" fontAlgn="auto">
              <a:lnSpc>
                <a:spcPct val="100000"/>
              </a:lnSpc>
              <a:spcBef>
                <a:spcPts val="0"/>
              </a:spcBef>
              <a:buNone/>
            </a:pPr>
            <a:r>
              <a:rPr lang="zh-CN" altLang="en-US" sz="2400"/>
              <a:t>Python允许函数的嵌套定义，在函数内部可以再定义另外一个函数。</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def myMap(iterable, op, value):     #自定义函数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op not in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return 'Error operator'</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def nested(item):                   #嵌套定义函数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return eval(repr(item)+op+repr(value))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return map(nested, iterable)        #使用在函数内部定义的函数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list(myMap(range(5), '+', 5))       #调用外部函数，不需要关心其内部实现</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[5, 6, 7, 8, 9]</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list(myMap(range(5), '-', 5))</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[-5, -4, -3, -2, -1]</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a:t>Python标准库fractions中提供了gcd()函数用来计算最大公约数，在Python 3.5和更新版本中，标准库math也提供了计算最大公约数的函数gcd()。利用gcd()函数，上面的代码也可以写作：</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demo(m, n):</a:t>
            </a:r>
            <a:endParaRPr lang="en-US" sz="2000">
              <a:latin typeface="Consolas" panose="020B0609020204030204" charset="0"/>
            </a:endParaRPr>
          </a:p>
          <a:p>
            <a:pPr marL="0" indent="0">
              <a:buNone/>
            </a:pPr>
            <a:r>
              <a:rPr lang="en-US" sz="2000">
                <a:latin typeface="Consolas" panose="020B0609020204030204" charset="0"/>
              </a:rPr>
              <a:t>    import math</a:t>
            </a:r>
            <a:endParaRPr lang="en-US" sz="2000">
              <a:latin typeface="Consolas" panose="020B0609020204030204" charset="0"/>
            </a:endParaRPr>
          </a:p>
          <a:p>
            <a:pPr marL="0" indent="0">
              <a:buNone/>
            </a:pPr>
            <a:r>
              <a:rPr lang="en-US" sz="2000">
                <a:latin typeface="Consolas" panose="020B0609020204030204" charset="0"/>
              </a:rPr>
              <a:t>    r = math.gcd(m,n)</a:t>
            </a:r>
            <a:endParaRPr lang="en-US" sz="2000">
              <a:latin typeface="Consolas" panose="020B0609020204030204" charset="0"/>
            </a:endParaRPr>
          </a:p>
          <a:p>
            <a:pPr marL="0" indent="0">
              <a:buNone/>
            </a:pPr>
            <a:r>
              <a:rPr lang="en-US" sz="2000">
                <a:latin typeface="Consolas" panose="020B0609020204030204" charset="0"/>
              </a:rPr>
              <a:t>    return (r, (m*n)//r)</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b="1"/>
              <a:t>示例5-8</a:t>
            </a:r>
            <a:r>
              <a:rPr lang="en-US" sz="2400"/>
              <a:t>  编写函数，接收一个所有元素值都不相等的整数列表x和一个整数n，要求将值为n的元素作为支点，将列表中所有值小于n的元素全部放到n的前面，所有值大于n的元素放到n的后面。</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demo(x, n):</a:t>
            </a:r>
            <a:endParaRPr lang="en-US" sz="2000">
              <a:latin typeface="Consolas" panose="020B0609020204030204" charset="0"/>
            </a:endParaRPr>
          </a:p>
          <a:p>
            <a:pPr marL="0" indent="0">
              <a:buNone/>
            </a:pPr>
            <a:r>
              <a:rPr lang="en-US" sz="2000">
                <a:latin typeface="Consolas" panose="020B0609020204030204" charset="0"/>
              </a:rPr>
              <a:t>    t1 = [i for i in x if i&lt;n]</a:t>
            </a:r>
            <a:endParaRPr lang="en-US" sz="2000">
              <a:latin typeface="Consolas" panose="020B0609020204030204" charset="0"/>
            </a:endParaRPr>
          </a:p>
          <a:p>
            <a:pPr marL="0" indent="0">
              <a:buNone/>
            </a:pPr>
            <a:r>
              <a:rPr lang="en-US" sz="2000">
                <a:latin typeface="Consolas" panose="020B0609020204030204" charset="0"/>
              </a:rPr>
              <a:t>    t2 = [i for i in x if i&gt;n]</a:t>
            </a:r>
            <a:endParaRPr lang="en-US" sz="2000">
              <a:latin typeface="Consolas" panose="020B0609020204030204" charset="0"/>
            </a:endParaRPr>
          </a:p>
          <a:p>
            <a:pPr marL="0" indent="0">
              <a:buNone/>
            </a:pPr>
            <a:r>
              <a:rPr lang="en-US" sz="2000">
                <a:latin typeface="Consolas" panose="020B0609020204030204" charset="0"/>
              </a:rPr>
              <a:t>    return t1 + [n] + t2</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b="1"/>
              <a:t>示例5-9 </a:t>
            </a:r>
            <a:r>
              <a:rPr lang="en-US" sz="2400"/>
              <a:t> 编写函数，计算字符串匹配的准确率。</a:t>
            </a:r>
            <a:endParaRPr lang="en-US" sz="2400"/>
          </a:p>
          <a:p>
            <a:pPr marL="0" indent="0">
              <a:buNone/>
            </a:pPr>
            <a:r>
              <a:rPr lang="en-US" sz="2400"/>
              <a:t>以打字练习程序为例，假设origin为原始内容，userInput为用户输入的内容，下面的代码用来测试用户输入的准确率。</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def Rate(origin, userInput):</a:t>
            </a:r>
            <a:endParaRPr lang="en-US" sz="2000">
              <a:latin typeface="Consolas" panose="020B0609020204030204" charset="0"/>
            </a:endParaRPr>
          </a:p>
          <a:p>
            <a:pPr marL="0" indent="0">
              <a:buNone/>
            </a:pPr>
            <a:r>
              <a:rPr lang="en-US" sz="2000">
                <a:latin typeface="Consolas" panose="020B0609020204030204" charset="0"/>
              </a:rPr>
              <a:t>    if not (isinstance(origin, str) and isinstance(userInput, str)):</a:t>
            </a:r>
            <a:endParaRPr lang="en-US" sz="2000">
              <a:latin typeface="Consolas" panose="020B0609020204030204" charset="0"/>
            </a:endParaRPr>
          </a:p>
          <a:p>
            <a:pPr marL="0" indent="0">
              <a:buNone/>
            </a:pPr>
            <a:r>
              <a:rPr lang="en-US" sz="2000">
                <a:latin typeface="Consolas" panose="020B0609020204030204" charset="0"/>
              </a:rPr>
              <a:t>        print('The two parameters must be strings.')</a:t>
            </a:r>
            <a:endParaRPr lang="en-US" sz="2000">
              <a:latin typeface="Consolas" panose="020B0609020204030204" charset="0"/>
            </a:endParaRPr>
          </a:p>
          <a:p>
            <a:pPr marL="0" indent="0">
              <a:buNone/>
            </a:pPr>
            <a:r>
              <a:rPr lang="en-US" sz="2000">
                <a:latin typeface="Consolas" panose="020B0609020204030204" charset="0"/>
              </a:rPr>
              <a:t>        return</a:t>
            </a:r>
            <a:endParaRPr lang="en-US" sz="2000">
              <a:latin typeface="Consolas" panose="020B0609020204030204" charset="0"/>
            </a:endParaRPr>
          </a:p>
          <a:p>
            <a:pPr marL="0" indent="0">
              <a:buNone/>
            </a:pPr>
            <a:r>
              <a:rPr lang="en-US" sz="2000">
                <a:latin typeface="Consolas" panose="020B0609020204030204" charset="0"/>
              </a:rPr>
              <a:t>    right = sum((1 for o, u in zip(origin, userInput) if o==u))</a:t>
            </a:r>
            <a:endParaRPr lang="en-US" sz="2000">
              <a:latin typeface="Consolas" panose="020B0609020204030204" charset="0"/>
            </a:endParaRPr>
          </a:p>
          <a:p>
            <a:pPr marL="0" indent="0">
              <a:buNone/>
            </a:pPr>
            <a:r>
              <a:rPr lang="en-US" sz="2000">
                <a:latin typeface="Consolas" panose="020B0609020204030204" charset="0"/>
              </a:rPr>
              <a:t>    return round(right/len(origin), 2)</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b="1"/>
              <a:t>示例5-10</a:t>
            </a:r>
            <a:r>
              <a:rPr lang="en-US" sz="2400"/>
              <a:t>  编写函数，使用非递归方法对整数进行因数分解。</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34305"/>
          </a:xfrm>
        </p:spPr>
        <p:txBody>
          <a:bodyPr>
            <a:normAutofit fontScale="90000" lnSpcReduction="20000"/>
          </a:bodyPr>
          <a:p>
            <a:pPr marL="0" indent="0" fontAlgn="auto">
              <a:lnSpc>
                <a:spcPct val="100000"/>
              </a:lnSpc>
              <a:spcBef>
                <a:spcPts val="0"/>
              </a:spcBef>
              <a:buNone/>
            </a:pPr>
            <a:r>
              <a:rPr lang="en-US" sz="2000">
                <a:latin typeface="Consolas" panose="020B0609020204030204" charset="0"/>
                <a:ea typeface="华文中宋" panose="02010600040101010101" charset="-122"/>
              </a:rPr>
              <a:t>from random import randint</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from math import sqrt</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def factoring(n):</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'''对大数进行因数分解'''</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if not isinstance(n, int):</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print('You must give me an integer')</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return</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#开始分解，把所有因数都添加到result列表中</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result = []</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for p in primes:</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while n!=1:</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if n%p == 0:</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n = n/p</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result.append(p)</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else:</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break</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else:</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result = '*'.join(map(str, result))</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return result</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#考虑参数本身就是素数的情况</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if not result:</a:t>
            </a:r>
            <a:endParaRPr lang="en-US" sz="2000">
              <a:latin typeface="Consolas" panose="020B0609020204030204" charset="0"/>
              <a:ea typeface="华文中宋" panose="02010600040101010101" charset="-122"/>
            </a:endParaRPr>
          </a:p>
          <a:p>
            <a:pPr marL="0" indent="0" fontAlgn="auto">
              <a:lnSpc>
                <a:spcPct val="100000"/>
              </a:lnSpc>
              <a:spcBef>
                <a:spcPts val="0"/>
              </a:spcBef>
              <a:buNone/>
            </a:pPr>
            <a:r>
              <a:rPr lang="en-US" sz="2000">
                <a:latin typeface="Consolas" panose="020B0609020204030204" charset="0"/>
                <a:ea typeface="华文中宋" panose="02010600040101010101" charset="-122"/>
              </a:rPr>
              <a:t>        return n</a:t>
            </a:r>
            <a:endParaRPr lang="en-US" sz="2000">
              <a:latin typeface="Consolas" panose="020B0609020204030204" charset="0"/>
              <a:ea typeface="华文中宋" panose="02010600040101010101" charset="-122"/>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testData = [randint(10, 100000) for i in range(50)]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#随机数中的最大数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maxData = max(testData)</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#小于maxData的所有素数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primes = [ p for p in range(2, maxData) if 0 not in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[p%d for d in range(2, int(sqrt(p))+1)]]</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for data in testData:</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 = factoring(data)</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print(data, '=', 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#测试分解结果是否正确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print(data==eval(r))</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pPr fontAlgn="auto">
              <a:lnSpc>
                <a:spcPct val="150000"/>
              </a:lnSpc>
            </a:pPr>
            <a:r>
              <a:rPr lang="en-US" sz="2400" b="1"/>
              <a:t>示例5-11</a:t>
            </a:r>
            <a:r>
              <a:rPr lang="en-US" sz="2400"/>
              <a:t>  编写函数模拟猜数游戏。系统随机产生一个数，玩家最多可以猜5次，系统会根据玩家的猜测进行提示，玩家则可以根据系统的提示对下一次的猜测进行适当调整。</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400675"/>
          </a:xfrm>
        </p:spPr>
        <p:txBody>
          <a:bodyPr>
            <a:normAutofit fontScale="90000" lnSpcReduction="20000"/>
          </a:bodyPr>
          <a:p>
            <a:pPr marL="0" indent="0" fontAlgn="auto">
              <a:lnSpc>
                <a:spcPct val="100000"/>
              </a:lnSpc>
              <a:spcBef>
                <a:spcPts val="0"/>
              </a:spcBef>
              <a:buNone/>
            </a:pPr>
            <a:r>
              <a:rPr lang="en-US" sz="1800">
                <a:latin typeface="Consolas" panose="020B0609020204030204" charset="0"/>
              </a:rPr>
              <a:t>from random import randint</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def guess(maxValue=100, maxTimes=5):</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#随机生成一个整数</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value = randint(1,maxValue)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i in range(maxTimes):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prompt = 'Start to GUESS:' if i==0 else 'Guess again:'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#使用异常处理结构，防止输入不是数字的情况</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try:</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x = int(input(prompt))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except: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print('Must input an integer between 1 and ', maxValue)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#猜对了</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x == 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print('Congratulations!')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break</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elif x &gt; value: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print('Too big')</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print('Too little')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#次数用完还没猜对，游戏结束，提示正确答案</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print('Game over. FAIL.')</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print('The value is ', value)</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a:bodyPr>
          <a:p>
            <a:r>
              <a:rPr lang="en-US" sz="2400" b="1"/>
              <a:t>示例5-12</a:t>
            </a:r>
            <a:r>
              <a:rPr lang="en-US" sz="2400"/>
              <a:t>  编写函数，计算形式如a+aa+aaa+aaaa+...+aaa...aaa的表达式的值，其中a为小于10的自然数。</a:t>
            </a:r>
            <a:endParaRPr lang="en-US" sz="2400"/>
          </a:p>
          <a:p>
            <a:pPr marL="0" indent="0">
              <a:buNone/>
            </a:pPr>
            <a:r>
              <a:rPr lang="en-US" sz="2000">
                <a:latin typeface="Consolas" panose="020B0609020204030204" charset="0"/>
              </a:rPr>
              <a:t>def demo(v, n):</a:t>
            </a:r>
            <a:endParaRPr lang="en-US" sz="2000">
              <a:latin typeface="Consolas" panose="020B0609020204030204" charset="0"/>
            </a:endParaRPr>
          </a:p>
          <a:p>
            <a:pPr marL="0" indent="0">
              <a:buNone/>
            </a:pPr>
            <a:r>
              <a:rPr lang="en-US" sz="2000">
                <a:latin typeface="Consolas" panose="020B0609020204030204" charset="0"/>
              </a:rPr>
              <a:t>    assert type(n)==int and 0&lt;v&lt;10, 'v must be integer between 1 and 9'</a:t>
            </a:r>
            <a:endParaRPr lang="en-US" sz="2000">
              <a:latin typeface="Consolas" panose="020B0609020204030204" charset="0"/>
            </a:endParaRPr>
          </a:p>
          <a:p>
            <a:pPr marL="0" indent="0">
              <a:buNone/>
            </a:pPr>
            <a:r>
              <a:rPr lang="en-US" sz="2000">
                <a:latin typeface="Consolas" panose="020B0609020204030204" charset="0"/>
              </a:rPr>
              <a:t>    result, t = 0, 0</a:t>
            </a:r>
            <a:endParaRPr lang="en-US" sz="2000">
              <a:latin typeface="Consolas" panose="020B0609020204030204" charset="0"/>
            </a:endParaRPr>
          </a:p>
          <a:p>
            <a:pPr marL="0" indent="0">
              <a:buNone/>
            </a:pPr>
            <a:r>
              <a:rPr lang="en-US" sz="2000">
                <a:latin typeface="Consolas" panose="020B0609020204030204" charset="0"/>
              </a:rPr>
              <a:t>    for i in range(n):</a:t>
            </a:r>
            <a:endParaRPr lang="en-US" sz="2000">
              <a:latin typeface="Consolas" panose="020B0609020204030204" charset="0"/>
            </a:endParaRPr>
          </a:p>
          <a:p>
            <a:pPr marL="0" indent="0">
              <a:buNone/>
            </a:pPr>
            <a:r>
              <a:rPr lang="en-US" sz="2000">
                <a:latin typeface="Consolas" panose="020B0609020204030204" charset="0"/>
              </a:rPr>
              <a:t>        t = t*10 + v</a:t>
            </a:r>
            <a:endParaRPr lang="en-US" sz="2000">
              <a:latin typeface="Consolas" panose="020B0609020204030204" charset="0"/>
            </a:endParaRPr>
          </a:p>
          <a:p>
            <a:pPr marL="0" indent="0">
              <a:buNone/>
            </a:pPr>
            <a:r>
              <a:rPr lang="en-US" sz="2000">
                <a:latin typeface="Consolas" panose="020B0609020204030204" charset="0"/>
              </a:rPr>
              <a:t>        result += t</a:t>
            </a:r>
            <a:endParaRPr lang="en-US" sz="2000">
              <a:latin typeface="Consolas" panose="020B0609020204030204" charset="0"/>
            </a:endParaRPr>
          </a:p>
          <a:p>
            <a:pPr marL="0" indent="0">
              <a:buNone/>
            </a:pPr>
            <a:r>
              <a:rPr lang="en-US" sz="2000">
                <a:latin typeface="Consolas" panose="020B0609020204030204" charset="0"/>
              </a:rPr>
              <a:t>    return result</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print(demo(3, 4))</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245235"/>
            <a:ext cx="10515600" cy="4639945"/>
          </a:xfrm>
        </p:spPr>
        <p:txBody>
          <a:bodyPr/>
          <a:p>
            <a:pPr fontAlgn="auto">
              <a:lnSpc>
                <a:spcPct val="150000"/>
              </a:lnSpc>
            </a:pPr>
            <a:r>
              <a:rPr lang="en-US" sz="2400" b="1"/>
              <a:t>示例5-13 </a:t>
            </a:r>
            <a:r>
              <a:rPr lang="en-US" sz="2400"/>
              <a:t> 编写函数模拟报数游戏。有n个人围成一圈，顺序编号，从第一个人开始从1到k（假设k=3）报数，报到k的人退出圈子，然后圈子缩小，从下一个人继续游戏，问最后留下的是原来的第几号。</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5.1.2  函数嵌套定义、可调用对象与修饰器</a:t>
            </a:r>
            <a:endParaRPr lang="zh-CN" altLang="en-US"/>
          </a:p>
        </p:txBody>
      </p:sp>
      <p:sp>
        <p:nvSpPr>
          <p:cNvPr id="3" name="内容占位符 2"/>
          <p:cNvSpPr>
            <a:spLocks noGrp="1"/>
          </p:cNvSpPr>
          <p:nvPr>
            <p:ph idx="1"/>
          </p:nvPr>
        </p:nvSpPr>
        <p:spPr>
          <a:xfrm>
            <a:off x="838200" y="1321435"/>
            <a:ext cx="10918825" cy="4639945"/>
          </a:xfrm>
        </p:spPr>
        <p:txBody>
          <a:bodyPr>
            <a:normAutofit/>
          </a:bodyPr>
          <a:p>
            <a:pPr indent="-228600" fontAlgn="auto">
              <a:lnSpc>
                <a:spcPct val="100000"/>
              </a:lnSpc>
              <a:spcBef>
                <a:spcPts val="0"/>
              </a:spcBef>
            </a:pPr>
            <a:r>
              <a:rPr lang="zh-CN" altLang="en-US" sz="2400" b="1"/>
              <a:t>问题解决：</a:t>
            </a:r>
            <a:r>
              <a:rPr lang="zh-CN" altLang="en-US" sz="2400"/>
              <a:t>用函数嵌套定义和递归实现帕斯卡公式C(n,i) = C(n-1, i) + C(n-1, i-1)，进行组合数C(n,i)的快速求解。</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f2(n,i):</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cache2 = dict()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def f(n,i):</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n==i or i==0: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1</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elif (n,i) not in cache2:</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cache2[(n,i)] = f(n-1, i) + f(n-1, i-1)</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cache2[(n,i)]</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f(n,i)</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Picture 4"/>
          <p:cNvPicPr>
            <a:picLocks noChangeAspect="1"/>
          </p:cNvPicPr>
          <p:nvPr/>
        </p:nvPicPr>
        <p:blipFill>
          <a:blip r:embed="rId1"/>
          <a:stretch>
            <a:fillRect/>
          </a:stretch>
        </p:blipFill>
        <p:spPr>
          <a:xfrm>
            <a:off x="5853430" y="2362200"/>
            <a:ext cx="5342890" cy="1609725"/>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035550"/>
          </a:xfrm>
        </p:spPr>
        <p:txBody>
          <a:bodyPr>
            <a:normAutofit lnSpcReduction="20000"/>
          </a:bodyPr>
          <a:p>
            <a:pPr marL="0" indent="0" fontAlgn="auto">
              <a:lnSpc>
                <a:spcPct val="100000"/>
              </a:lnSpc>
              <a:spcBef>
                <a:spcPts val="0"/>
              </a:spcBef>
              <a:buNone/>
            </a:pPr>
            <a:r>
              <a:rPr lang="en-US" sz="2000">
                <a:latin typeface="Consolas" panose="020B0609020204030204" charset="0"/>
              </a:rPr>
              <a:t>from itertools import cycle</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demo(lst, k):</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#切片，以免影响原来的数据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t_lst = 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#游戏一直进行到只剩下最后一个人</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while len(t_lst)&gt;1: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#创建cycle对象</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c = cycle(t_lst)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#从1到k报数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 in range(k):</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 = next(c)</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#一个人出局，圈子缩小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index = t_lst.index(t)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t_lst = t_lst[index+1:] + t_lst[:index]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#游戏结束</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t_lst[0]</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lst = list(range(1,11))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print(demo(lst, 3))</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fontScale="90000" lnSpcReduction="10000"/>
          </a:bodyPr>
          <a:p>
            <a:pPr fontAlgn="auto">
              <a:lnSpc>
                <a:spcPct val="150000"/>
              </a:lnSpc>
              <a:spcBef>
                <a:spcPts val="400"/>
              </a:spcBef>
            </a:pPr>
            <a:r>
              <a:rPr lang="en-US" sz="2400" b="1"/>
              <a:t>示例5-14</a:t>
            </a:r>
            <a:r>
              <a:rPr lang="en-US" sz="2400"/>
              <a:t>  汉诺塔问题基于递归算法的实现。</a:t>
            </a:r>
            <a:endParaRPr lang="en-US" sz="2400"/>
          </a:p>
          <a:p>
            <a:pPr fontAlgn="auto">
              <a:lnSpc>
                <a:spcPct val="150000"/>
              </a:lnSpc>
              <a:spcBef>
                <a:spcPts val="400"/>
              </a:spcBef>
            </a:pPr>
            <a:r>
              <a:rPr lang="en-US" sz="2400"/>
              <a:t>据说古代有一个梵塔，塔内有三个底座A、B、C，A座上有64个盘子，盘子大小不等，大的在下，小的在上。有一个和尚想把这64个盘子从A座移到C座，但每次只能允许移动一个盘子，在移动盘子的过程中可以利用B座，但任何时刻3个座上的盘子都必须始终保持大盘在下、小盘在上的顺序。如果只有一个盘子，则不需要利用B座，直接将盘子从A移动到C即可。和尚想知道这项任务的详细移动步骤和顺序。这实际上是一个非常巨大的工程，是一个不可能完成的任务。根据数学知识我们可以知道，移动n个盘子需要2^n-1步，64个盘子需要18446744073709551615步。如果每步需要一秒钟的话，那么就需要584942417355.072年。</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06365"/>
          </a:xfrm>
        </p:spPr>
        <p:txBody>
          <a:bodyPr>
            <a:normAutofit lnSpcReduction="20000"/>
          </a:bodyPr>
          <a:p>
            <a:pPr marL="0" indent="0" fontAlgn="auto">
              <a:lnSpc>
                <a:spcPct val="100000"/>
              </a:lnSpc>
              <a:spcBef>
                <a:spcPts val="0"/>
              </a:spcBef>
              <a:buNone/>
            </a:pPr>
            <a:r>
              <a:rPr lang="en-US" sz="1800">
                <a:latin typeface="Consolas" panose="020B0609020204030204" charset="0"/>
              </a:rPr>
              <a:t>def hannoi(num, src, dst, temp=None):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#声明用来记录移动次数的变量为全局变量</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global times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#确认参数类型和范围</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assert type(num) == int, 'num must be integer'</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assert num &gt; 0, 'num must &gt; 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#只剩最后或只有一个盘子需要移动，这也是函数递归调用的结束条件</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num == 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print('The {0} Times move:{1}==&gt;{2}'.format(times, src, dst))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times += 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#递归调用函数自身，</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#先把除最后一个盘子之外的所有盘子移动到临时柱子上</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hannuo(num-1, src, temp, dst)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#把最后一个盘子直接移动到目标柱子上</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hannuo(1, src, dst)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#把除最后一个盘子之外的其他盘子从临时柱子上移动到目标柱子上</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hannuo(num-1, temp, dst, src)</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#用来记录移动次数的变量</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times = 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#A表示最初放置盘子的柱子，C是目标柱子，B是临时柱子</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hannoi(3, 'A', 'C', 'B')</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400040"/>
          </a:xfrm>
        </p:spPr>
        <p:txBody>
          <a:bodyPr>
            <a:normAutofit fontScale="90000"/>
          </a:bodyPr>
          <a:p>
            <a:pPr fontAlgn="auto">
              <a:lnSpc>
                <a:spcPct val="100000"/>
              </a:lnSpc>
              <a:spcBef>
                <a:spcPts val="0"/>
              </a:spcBef>
              <a:buFont typeface="Arial" panose="020B0604020202020204" pitchFamily="34" charset="0"/>
              <a:buChar char="•"/>
            </a:pPr>
            <a:r>
              <a:rPr lang="en-US" sz="2400" b="1"/>
              <a:t>示例5-15</a:t>
            </a:r>
            <a:r>
              <a:rPr lang="en-US" sz="2400"/>
              <a:t>  编写函数计算任意位数的黑洞数。黑洞数是指这样的整数：由这个数字每位上的数字组成的最大数减去每位数字组成的最小数仍然得到这个数自身。例如3位黑洞数是495，因为954-459=495，4位数字是6174，因为7641-1467=6174。</a:t>
            </a:r>
            <a:endParaRPr lang="en-US" sz="2400"/>
          </a:p>
          <a:p>
            <a:pPr marL="0" indent="0" fontAlgn="auto">
              <a:lnSpc>
                <a:spcPct val="100000"/>
              </a:lnSpc>
              <a:spcBef>
                <a:spcPts val="0"/>
              </a:spcBef>
              <a:buNone/>
            </a:pPr>
            <a:r>
              <a:rPr lang="en-US" sz="2000">
                <a:latin typeface="Consolas" panose="020B0609020204030204" charset="0"/>
              </a:rPr>
              <a:t>def main(n):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'''参数n表示数字的位数，例如n=3时返回495，n=4时返回6174'''</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#待测试数范围的起点和结束值</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start = 10**(n-1)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end = 10**n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#依次测试每个数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 in range(start, end):</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#由这几个数字组成的最大数和最小数</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big = ''.join(sorted(str(i),reverse=True))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little = ''.join(reversed(big))</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big, little = map(int,(big, little))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big-little == 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n = 4</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main(n)</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pPr fontAlgn="auto">
              <a:lnSpc>
                <a:spcPct val="150000"/>
              </a:lnSpc>
            </a:pPr>
            <a:r>
              <a:rPr lang="en-US" sz="2400" b="1"/>
              <a:t>示例5-16</a:t>
            </a:r>
            <a:r>
              <a:rPr lang="en-US" sz="2400"/>
              <a:t>  24点游戏是指随机选取4张扑克牌（不包括大小王），然后通过四则运算来构造表达式，如果表达式的值恰好等于24就赢一次。下面的代码定义了一个函数用来测试随机给定的4个数是否符合24点游戏规则，如果符合就输出所有可能的表达式。</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a:bodyPr>
          <a:p>
            <a:pPr marL="0" indent="0">
              <a:buNone/>
            </a:pPr>
            <a:r>
              <a:rPr lang="en-US" sz="2000">
                <a:latin typeface="Consolas" panose="020B0609020204030204" charset="0"/>
              </a:rPr>
              <a:t>from random import randint</a:t>
            </a:r>
            <a:endParaRPr lang="en-US" sz="2000">
              <a:latin typeface="Consolas" panose="020B0609020204030204" charset="0"/>
            </a:endParaRPr>
          </a:p>
          <a:p>
            <a:pPr marL="0" indent="0">
              <a:buNone/>
            </a:pPr>
            <a:r>
              <a:rPr lang="en-US" sz="2000">
                <a:latin typeface="Consolas" panose="020B0609020204030204" charset="0"/>
              </a:rPr>
              <a:t>from itertools import permutations</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#4个数字和2个运算符可能组成的表达式形式</a:t>
            </a:r>
            <a:endParaRPr lang="en-US" sz="2000">
              <a:latin typeface="Consolas" panose="020B0609020204030204" charset="0"/>
            </a:endParaRPr>
          </a:p>
          <a:p>
            <a:pPr marL="0" indent="0">
              <a:buNone/>
            </a:pPr>
            <a:r>
              <a:rPr lang="en-US" sz="2000">
                <a:latin typeface="Consolas" panose="020B0609020204030204" charset="0"/>
              </a:rPr>
              <a:t>exps = ('((%s %s %s) %s %s) %s %s',</a:t>
            </a:r>
            <a:endParaRPr lang="en-US" sz="2000">
              <a:latin typeface="Consolas" panose="020B0609020204030204" charset="0"/>
            </a:endParaRPr>
          </a:p>
          <a:p>
            <a:pPr marL="0" indent="0">
              <a:buNone/>
            </a:pPr>
            <a:r>
              <a:rPr lang="en-US" sz="2000">
                <a:latin typeface="Consolas" panose="020B0609020204030204" charset="0"/>
              </a:rPr>
              <a:t>        '(%s %s %s) %s (%s %s %s)', </a:t>
            </a:r>
            <a:endParaRPr lang="en-US" sz="2000">
              <a:latin typeface="Consolas" panose="020B0609020204030204" charset="0"/>
            </a:endParaRPr>
          </a:p>
          <a:p>
            <a:pPr marL="0" indent="0">
              <a:buNone/>
            </a:pPr>
            <a:r>
              <a:rPr lang="en-US" sz="2000">
                <a:latin typeface="Consolas" panose="020B0609020204030204" charset="0"/>
              </a:rPr>
              <a:t>        '(%s %s (%s %s %s)) %s %s',</a:t>
            </a:r>
            <a:endParaRPr lang="en-US" sz="2000">
              <a:latin typeface="Consolas" panose="020B0609020204030204" charset="0"/>
            </a:endParaRPr>
          </a:p>
          <a:p>
            <a:pPr marL="0" indent="0">
              <a:buNone/>
            </a:pPr>
            <a:r>
              <a:rPr lang="en-US" sz="2000">
                <a:latin typeface="Consolas" panose="020B0609020204030204" charset="0"/>
              </a:rPr>
              <a:t>        '%s %s ((%s %s %s) %s %s)',</a:t>
            </a:r>
            <a:endParaRPr lang="en-US" sz="2000">
              <a:latin typeface="Consolas" panose="020B0609020204030204" charset="0"/>
            </a:endParaRPr>
          </a:p>
          <a:p>
            <a:pPr marL="0" indent="0">
              <a:buNone/>
            </a:pPr>
            <a:r>
              <a:rPr lang="en-US" sz="2000">
                <a:latin typeface="Consolas" panose="020B0609020204030204" charset="0"/>
              </a:rPr>
              <a:t>        '%s %s (%s %s (%s %s %s))')</a:t>
            </a:r>
            <a:endParaRPr lang="en-US" sz="2000">
              <a:latin typeface="Consolas" panose="020B0609020204030204" charset="0"/>
            </a:endParaRPr>
          </a:p>
          <a:p>
            <a:pPr marL="0" indent="0">
              <a:buNone/>
            </a:pPr>
            <a:r>
              <a:rPr lang="en-US" sz="2000">
                <a:latin typeface="Consolas" panose="020B0609020204030204" charset="0"/>
              </a:rPr>
              <a:t>ops = r'+-*/'</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942955" cy="5128895"/>
          </a:xfrm>
        </p:spPr>
        <p:txBody>
          <a:bodyPr>
            <a:normAutofit lnSpcReduction="20000"/>
          </a:bodyPr>
          <a:p>
            <a:pPr marL="0" indent="0" fontAlgn="auto">
              <a:lnSpc>
                <a:spcPct val="100000"/>
              </a:lnSpc>
              <a:spcBef>
                <a:spcPts val="0"/>
              </a:spcBef>
              <a:buNone/>
            </a:pPr>
            <a:r>
              <a:rPr lang="en-US" sz="2000">
                <a:latin typeface="Consolas" panose="020B0609020204030204" charset="0"/>
              </a:rPr>
              <a:t>def test24(v):</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result =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#Python允许函数的嵌套定义</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#这个函数对字符串表达式求值并验证是否等于24</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check(exp):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try:</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#有可能会出现除0异常，所以放到异常处理结构中</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int(eval(exp)) == 24</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except: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#全排列，枚举4个数的所有可能顺序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a in permutations(v):</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#查找4个数的当前排列能实现24的表达式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 = [exp % (a[0], op1, a[1], op2, a[2], op3, a[3]) for op1 in ops for op2 in ops for op3 in ops for exp in exps if check(exp %(a[0], op1, a[1], op2, a[2], op3, a[3]))]</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result.append(t)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result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for i in range(20):</a:t>
            </a:r>
            <a:endParaRPr lang="en-US" sz="2000">
              <a:latin typeface="Consolas" panose="020B0609020204030204" charset="0"/>
            </a:endParaRPr>
          </a:p>
          <a:p>
            <a:pPr marL="0" indent="0">
              <a:buNone/>
            </a:pPr>
            <a:r>
              <a:rPr lang="en-US" sz="2000">
                <a:latin typeface="Consolas" panose="020B0609020204030204" charset="0"/>
              </a:rPr>
              <a:t>    print('='*20)</a:t>
            </a:r>
            <a:endParaRPr lang="en-US" sz="2000">
              <a:latin typeface="Consolas" panose="020B0609020204030204" charset="0"/>
            </a:endParaRPr>
          </a:p>
          <a:p>
            <a:pPr marL="0" indent="0">
              <a:buNone/>
            </a:pPr>
            <a:r>
              <a:rPr lang="en-US" sz="2000">
                <a:latin typeface="Consolas" panose="020B0609020204030204" charset="0"/>
              </a:rPr>
              <a:t>    #生成随机数字进行测试</a:t>
            </a:r>
            <a:endParaRPr lang="en-US" sz="2000">
              <a:latin typeface="Consolas" panose="020B0609020204030204" charset="0"/>
            </a:endParaRPr>
          </a:p>
          <a:p>
            <a:pPr marL="0" indent="0">
              <a:buNone/>
            </a:pPr>
            <a:r>
              <a:rPr lang="en-US" sz="2000">
                <a:latin typeface="Consolas" panose="020B0609020204030204" charset="0"/>
              </a:rPr>
              <a:t>    lst = [randint(1, 14) for j in range(4)]</a:t>
            </a:r>
            <a:endParaRPr lang="en-US" sz="2000">
              <a:latin typeface="Consolas" panose="020B0609020204030204" charset="0"/>
            </a:endParaRPr>
          </a:p>
          <a:p>
            <a:pPr marL="0" indent="0">
              <a:buNone/>
            </a:pPr>
            <a:r>
              <a:rPr lang="en-US" sz="2000">
                <a:latin typeface="Consolas" panose="020B0609020204030204" charset="0"/>
              </a:rPr>
              <a:t>    r = test24(lst)</a:t>
            </a:r>
            <a:endParaRPr lang="en-US" sz="2000">
              <a:latin typeface="Consolas" panose="020B0609020204030204" charset="0"/>
            </a:endParaRPr>
          </a:p>
          <a:p>
            <a:pPr marL="0" indent="0">
              <a:buNone/>
            </a:pPr>
            <a:r>
              <a:rPr lang="en-US" sz="2000">
                <a:latin typeface="Consolas" panose="020B0609020204030204" charset="0"/>
              </a:rPr>
              <a:t>    if r:</a:t>
            </a:r>
            <a:endParaRPr lang="en-US" sz="2000">
              <a:latin typeface="Consolas" panose="020B0609020204030204" charset="0"/>
            </a:endParaRPr>
          </a:p>
          <a:p>
            <a:pPr marL="0" indent="0">
              <a:buNone/>
            </a:pPr>
            <a:r>
              <a:rPr lang="en-US" sz="2000">
                <a:latin typeface="Consolas" panose="020B0609020204030204" charset="0"/>
              </a:rPr>
              <a:t>        print(r)</a:t>
            </a:r>
            <a:endParaRPr lang="en-US" sz="2000">
              <a:latin typeface="Consolas" panose="020B0609020204030204" charset="0"/>
            </a:endParaRPr>
          </a:p>
          <a:p>
            <a:pPr marL="0" indent="0">
              <a:buNone/>
            </a:pPr>
            <a:r>
              <a:rPr lang="en-US" sz="2000">
                <a:latin typeface="Consolas" panose="020B0609020204030204" charset="0"/>
              </a:rPr>
              <a:t>    else:</a:t>
            </a:r>
            <a:endParaRPr lang="en-US" sz="2000">
              <a:latin typeface="Consolas" panose="020B0609020204030204" charset="0"/>
            </a:endParaRPr>
          </a:p>
          <a:p>
            <a:pPr marL="0" indent="0">
              <a:buNone/>
            </a:pPr>
            <a:r>
              <a:rPr lang="en-US" sz="2000">
                <a:latin typeface="Consolas" panose="020B0609020204030204" charset="0"/>
              </a:rPr>
              <a:t>        print('No answer for ', lst)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normAutofit/>
          </a:bodyPr>
          <a:p>
            <a:r>
              <a:rPr lang="en-US" sz="2400" b="1"/>
              <a:t>示例5-17</a:t>
            </a:r>
            <a:r>
              <a:rPr lang="en-US" sz="2400"/>
              <a:t>  编写函数，查找序列元素的最大值和最小值。给定一个序列，返回一个元组，其中元组第一个元素为序列最大值，第二个元素为序列最小值。</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myMaxMin(iterable):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'''返回序列的最大值和最小值'''</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tMax = tMin = iterable[0]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item in iterable[1:]: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item &gt; tMax: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tMax = item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elif item &lt; tMin: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tMin = item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(tMax, tMin)</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pPr fontAlgn="auto">
              <a:lnSpc>
                <a:spcPct val="100000"/>
              </a:lnSpc>
              <a:spcBef>
                <a:spcPts val="0"/>
              </a:spcBef>
              <a:buFont typeface="Arial" panose="020B0604020202020204" pitchFamily="34" charset="0"/>
              <a:buChar char="•"/>
            </a:pPr>
            <a:r>
              <a:rPr lang="en-US" sz="2400" b="1"/>
              <a:t>示例5-18</a:t>
            </a:r>
            <a:r>
              <a:rPr lang="en-US" sz="2400"/>
              <a:t>  编写函数，模拟内置函数all()、any()和zip()。</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myAll(iterable):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'''模拟内置函数all()'''</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#只要有一个元素等价于False，返回False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item in iterable: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not item: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#如果所有元素都等价于True，返回True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True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5.1.2  函数嵌套定义、可调用对象与修饰器</a:t>
            </a:r>
            <a:endParaRPr lang="en-US"/>
          </a:p>
        </p:txBody>
      </p:sp>
      <p:sp>
        <p:nvSpPr>
          <p:cNvPr id="3" name="Content Placeholder 2"/>
          <p:cNvSpPr>
            <a:spLocks noGrp="1"/>
          </p:cNvSpPr>
          <p:nvPr>
            <p:ph idx="1"/>
          </p:nvPr>
        </p:nvSpPr>
        <p:spPr/>
        <p:txBody>
          <a:bodyPr/>
          <a:p>
            <a:r>
              <a:rPr lang="zh-CN" altLang="en-US" sz="2400"/>
              <a:t>使用标准库提供的缓冲机制进行改写和优化。</a:t>
            </a:r>
            <a:endParaRPr lang="zh-CN" altLang="en-US" sz="2400"/>
          </a:p>
          <a:p>
            <a:pPr marL="0" indent="0" fontAlgn="base">
              <a:lnSpc>
                <a:spcPct val="100000"/>
              </a:lnSpc>
              <a:spcBef>
                <a:spcPts val="0"/>
              </a:spcBef>
              <a:buNone/>
            </a:pPr>
            <a:endParaRPr lang="zh-CN" altLang="en-US" sz="2000">
              <a:sym typeface="+mn-ea"/>
            </a:endParaRPr>
          </a:p>
          <a:p>
            <a:pPr marL="0" indent="0" fontAlgn="base">
              <a:lnSpc>
                <a:spcPct val="100000"/>
              </a:lnSpc>
              <a:spcBef>
                <a:spcPts val="0"/>
              </a:spcBef>
              <a:buNone/>
            </a:pPr>
            <a:r>
              <a:rPr lang="zh-CN" altLang="en-US" sz="2000">
                <a:sym typeface="+mn-ea"/>
              </a:rPr>
              <a:t>from functools import lru_cache</a:t>
            </a:r>
            <a:endParaRPr lang="zh-CN" altLang="en-US" sz="2000" strike="noStrike" noProof="1"/>
          </a:p>
          <a:p>
            <a:pPr marL="0" indent="0" fontAlgn="base">
              <a:lnSpc>
                <a:spcPct val="100000"/>
              </a:lnSpc>
              <a:spcBef>
                <a:spcPts val="0"/>
              </a:spcBef>
              <a:buNone/>
            </a:pPr>
            <a:endParaRPr lang="zh-CN" altLang="en-US" sz="2000" strike="noStrike" noProof="1"/>
          </a:p>
          <a:p>
            <a:pPr marL="0" indent="0" fontAlgn="base">
              <a:lnSpc>
                <a:spcPct val="100000"/>
              </a:lnSpc>
              <a:spcBef>
                <a:spcPts val="0"/>
              </a:spcBef>
              <a:buNone/>
            </a:pPr>
            <a:r>
              <a:rPr lang="zh-CN" altLang="en-US" sz="2000">
                <a:sym typeface="+mn-ea"/>
              </a:rPr>
              <a:t>@lru_cache(maxsize=64)</a:t>
            </a:r>
            <a:endParaRPr lang="zh-CN" altLang="en-US" sz="2000" strike="noStrike" noProof="1"/>
          </a:p>
          <a:p>
            <a:pPr marL="0" indent="0" fontAlgn="base">
              <a:lnSpc>
                <a:spcPct val="100000"/>
              </a:lnSpc>
              <a:spcBef>
                <a:spcPts val="0"/>
              </a:spcBef>
              <a:buNone/>
            </a:pPr>
            <a:r>
              <a:rPr lang="en-US" sz="2000">
                <a:latin typeface="Consolas" panose="020B0609020204030204" charset="0"/>
                <a:sym typeface="+mn-ea"/>
              </a:rPr>
              <a:t>def cni(n, i):</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    if n==i or i==0:</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        return 1</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    return cni(n-1, i) + cni(n-1, i-1)</a:t>
            </a:r>
            <a:endParaRPr lang="zh-CN" alt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def myAny(iterable):</a:t>
            </a:r>
            <a:endParaRPr lang="en-US" sz="2000">
              <a:latin typeface="Consolas" panose="020B0609020204030204" charset="0"/>
            </a:endParaRPr>
          </a:p>
          <a:p>
            <a:pPr marL="0" indent="0">
              <a:buNone/>
            </a:pPr>
            <a:r>
              <a:rPr lang="en-US" sz="2000">
                <a:latin typeface="Consolas" panose="020B0609020204030204" charset="0"/>
              </a:rPr>
              <a:t>    '''模拟内置函数any()'''</a:t>
            </a:r>
            <a:endParaRPr lang="en-US" sz="2000">
              <a:latin typeface="Consolas" panose="020B0609020204030204" charset="0"/>
            </a:endParaRPr>
          </a:p>
          <a:p>
            <a:pPr marL="0" indent="0">
              <a:buNone/>
            </a:pPr>
            <a:r>
              <a:rPr lang="en-US" sz="2000">
                <a:latin typeface="Consolas" panose="020B0609020204030204" charset="0"/>
              </a:rPr>
              <a:t>    #只要有一个元素等价于True，返回True</a:t>
            </a:r>
            <a:endParaRPr lang="en-US" sz="2000">
              <a:latin typeface="Consolas" panose="020B0609020204030204" charset="0"/>
            </a:endParaRPr>
          </a:p>
          <a:p>
            <a:pPr marL="0" indent="0">
              <a:buNone/>
            </a:pPr>
            <a:r>
              <a:rPr lang="en-US" sz="2000">
                <a:latin typeface="Consolas" panose="020B0609020204030204" charset="0"/>
              </a:rPr>
              <a:t>    for item in iterable:</a:t>
            </a:r>
            <a:endParaRPr lang="en-US" sz="2000">
              <a:latin typeface="Consolas" panose="020B0609020204030204" charset="0"/>
            </a:endParaRPr>
          </a:p>
          <a:p>
            <a:pPr marL="0" indent="0">
              <a:buNone/>
            </a:pPr>
            <a:r>
              <a:rPr lang="en-US" sz="2000">
                <a:latin typeface="Consolas" panose="020B0609020204030204" charset="0"/>
              </a:rPr>
              <a:t>        if item:</a:t>
            </a:r>
            <a:endParaRPr lang="en-US" sz="2000">
              <a:latin typeface="Consolas" panose="020B0609020204030204" charset="0"/>
            </a:endParaRPr>
          </a:p>
          <a:p>
            <a:pPr marL="0" indent="0">
              <a:buNone/>
            </a:pPr>
            <a:r>
              <a:rPr lang="en-US" sz="2000">
                <a:latin typeface="Consolas" panose="020B0609020204030204" charset="0"/>
              </a:rPr>
              <a:t>            return True</a:t>
            </a:r>
            <a:endParaRPr lang="en-US" sz="2000">
              <a:latin typeface="Consolas" panose="020B0609020204030204" charset="0"/>
            </a:endParaRPr>
          </a:p>
          <a:p>
            <a:pPr marL="0" indent="0">
              <a:buNone/>
            </a:pPr>
            <a:r>
              <a:rPr lang="en-US" sz="2000">
                <a:latin typeface="Consolas" panose="020B0609020204030204" charset="0"/>
              </a:rPr>
              <a:t>    #如果所有元素都等价于False，返回False</a:t>
            </a:r>
            <a:endParaRPr lang="en-US" sz="2000">
              <a:latin typeface="Consolas" panose="020B0609020204030204" charset="0"/>
            </a:endParaRPr>
          </a:p>
          <a:p>
            <a:pPr marL="0" indent="0">
              <a:buNone/>
            </a:pPr>
            <a:r>
              <a:rPr lang="en-US" sz="2000">
                <a:latin typeface="Consolas" panose="020B0609020204030204" charset="0"/>
              </a:rPr>
              <a:t>    return False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def myZip(*iterables):</a:t>
            </a:r>
            <a:endParaRPr lang="en-US" sz="2000">
              <a:latin typeface="Consolas" panose="020B0609020204030204" charset="0"/>
            </a:endParaRPr>
          </a:p>
          <a:p>
            <a:pPr marL="0" indent="0">
              <a:buNone/>
            </a:pPr>
            <a:r>
              <a:rPr lang="en-US" sz="2000">
                <a:latin typeface="Consolas" panose="020B0609020204030204" charset="0"/>
              </a:rPr>
              <a:t>    '''模拟内置函数zip()'''</a:t>
            </a:r>
            <a:endParaRPr lang="en-US" sz="2000">
              <a:latin typeface="Consolas" panose="020B0609020204030204" charset="0"/>
            </a:endParaRPr>
          </a:p>
          <a:p>
            <a:pPr marL="0" indent="0">
              <a:buNone/>
            </a:pPr>
            <a:r>
              <a:rPr lang="en-US" sz="2000">
                <a:latin typeface="Consolas" panose="020B0609020204030204" charset="0"/>
              </a:rPr>
              <a:t>    #获取所有迭代对象的最小长度</a:t>
            </a:r>
            <a:endParaRPr lang="en-US" sz="2000">
              <a:latin typeface="Consolas" panose="020B0609020204030204" charset="0"/>
            </a:endParaRPr>
          </a:p>
          <a:p>
            <a:pPr marL="0" indent="0">
              <a:buNone/>
            </a:pPr>
            <a:r>
              <a:rPr lang="en-US" sz="2000">
                <a:latin typeface="Consolas" panose="020B0609020204030204" charset="0"/>
              </a:rPr>
              <a:t>    min_length = min(map(len,iterables))</a:t>
            </a:r>
            <a:endParaRPr lang="en-US" sz="2000">
              <a:latin typeface="Consolas" panose="020B0609020204030204" charset="0"/>
            </a:endParaRPr>
          </a:p>
          <a:p>
            <a:pPr marL="0" indent="0">
              <a:buNone/>
            </a:pPr>
            <a:r>
              <a:rPr lang="en-US" sz="2000">
                <a:latin typeface="Consolas" panose="020B0609020204030204" charset="0"/>
              </a:rPr>
              <a:t>    </a:t>
            </a:r>
            <a:endParaRPr lang="en-US" sz="2000">
              <a:latin typeface="Consolas" panose="020B0609020204030204" charset="0"/>
            </a:endParaRPr>
          </a:p>
          <a:p>
            <a:pPr marL="0" indent="0">
              <a:buNone/>
            </a:pPr>
            <a:r>
              <a:rPr lang="en-US" sz="2000">
                <a:latin typeface="Consolas" panose="020B0609020204030204" charset="0"/>
              </a:rPr>
              <a:t>    #依次返回所有迭代对象中对应位置上元素组成的元组</a:t>
            </a:r>
            <a:endParaRPr lang="en-US" sz="2000">
              <a:latin typeface="Consolas" panose="020B0609020204030204" charset="0"/>
            </a:endParaRPr>
          </a:p>
          <a:p>
            <a:pPr marL="0" indent="0">
              <a:buNone/>
            </a:pPr>
            <a:r>
              <a:rPr lang="en-US" sz="2000">
                <a:latin typeface="Consolas" panose="020B0609020204030204" charset="0"/>
              </a:rPr>
              <a:t>    for i in range(min_length):</a:t>
            </a:r>
            <a:endParaRPr lang="en-US" sz="2000">
              <a:latin typeface="Consolas" panose="020B0609020204030204" charset="0"/>
            </a:endParaRPr>
          </a:p>
          <a:p>
            <a:pPr marL="0" indent="0">
              <a:buNone/>
            </a:pPr>
            <a:r>
              <a:rPr lang="en-US" sz="2000">
                <a:latin typeface="Consolas" panose="020B0609020204030204" charset="0"/>
              </a:rPr>
              <a:t>        yield tuple((it[i] for it in iterables))</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400040"/>
          </a:xfrm>
        </p:spPr>
        <p:txBody>
          <a:bodyPr>
            <a:normAutofit fontScale="85000"/>
          </a:bodyPr>
          <a:p>
            <a:pPr fontAlgn="auto">
              <a:lnSpc>
                <a:spcPct val="100000"/>
              </a:lnSpc>
              <a:spcBef>
                <a:spcPts val="0"/>
              </a:spcBef>
            </a:pPr>
            <a:r>
              <a:rPr lang="en-US" sz="2400" b="1"/>
              <a:t>示例5-19</a:t>
            </a:r>
            <a:r>
              <a:rPr lang="en-US" sz="2400"/>
              <a:t>  编写函数，使用非递归算法实现冒泡排序算法。</a:t>
            </a:r>
            <a:endParaRPr lang="en-US" sz="2400"/>
          </a:p>
          <a:p>
            <a:pPr marL="0" indent="0" fontAlgn="auto">
              <a:lnSpc>
                <a:spcPct val="100000"/>
              </a:lnSpc>
              <a:spcBef>
                <a:spcPts val="0"/>
              </a:spcBef>
              <a:buNone/>
            </a:pPr>
            <a:r>
              <a:rPr lang="en-US" sz="2000">
                <a:latin typeface="Consolas" panose="020B0609020204030204" charset="0"/>
              </a:rPr>
              <a:t>from random import randint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bubbleSort(lst, reverse=False):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length = len(lst)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 in range(0, length):</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flag = 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j in range(0, length-i-1):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#比较相邻两个元素大小，并根据需要进行交换</a:t>
            </a:r>
            <a:r>
              <a:rPr lang="zh-CN" altLang="en-US" sz="2000">
                <a:latin typeface="Consolas" panose="020B0609020204030204" charset="0"/>
              </a:rPr>
              <a:t>，</a:t>
            </a:r>
            <a:r>
              <a:rPr lang="en-US" sz="2000">
                <a:latin typeface="Consolas" panose="020B0609020204030204" charset="0"/>
              </a:rPr>
              <a:t>默认升序排序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'lst[j] &gt; lst[j+1]'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#如果reverse=True则降序排序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reverse: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'lst[j] &lt; lst[j+1]'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eval(exp):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lst[j], lst[j+1] = lst[j+1], lst[j]</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#flag=True表示本次扫描发生过元素交换</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flag = True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#如果一次扫描结束后，没有发生过元素交换，说明已经按序排列</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not flag:</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break</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254125"/>
            <a:ext cx="10515600" cy="5466715"/>
          </a:xfrm>
        </p:spPr>
        <p:txBody>
          <a:bodyPr>
            <a:normAutofit fontScale="90000" lnSpcReduction="10000"/>
          </a:bodyPr>
          <a:p>
            <a:pPr fontAlgn="auto">
              <a:lnSpc>
                <a:spcPct val="100000"/>
              </a:lnSpc>
              <a:spcBef>
                <a:spcPts val="0"/>
              </a:spcBef>
            </a:pPr>
            <a:r>
              <a:rPr lang="en-US" sz="2400" b="1"/>
              <a:t>示例5-20 </a:t>
            </a:r>
            <a:r>
              <a:rPr lang="en-US" sz="2400"/>
              <a:t> 编写函数，使用递归算法实现冒泡排序算法。</a:t>
            </a:r>
            <a:endParaRPr lang="en-US" sz="2400"/>
          </a:p>
          <a:p>
            <a:pPr marL="0" indent="0" fontAlgn="auto">
              <a:lnSpc>
                <a:spcPct val="100000"/>
              </a:lnSpc>
              <a:spcBef>
                <a:spcPts val="0"/>
              </a:spcBef>
              <a:buNone/>
            </a:pPr>
            <a:r>
              <a:rPr lang="en-US" sz="1800">
                <a:latin typeface="Consolas" panose="020B0609020204030204" charset="0"/>
              </a:rPr>
              <a:t>from random import randint</a:t>
            </a:r>
            <a:endParaRPr lang="en-US" sz="1800">
              <a:latin typeface="Consolas" panose="020B0609020204030204" charset="0"/>
            </a:endParaRP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def bubbleSort(lst, end=None, reverse=False):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end==None: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length = len(lst)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length = end</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length&lt;=1: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flag = False</a:t>
            </a:r>
            <a:r>
              <a:rPr lang="en-US" sz="1800">
                <a:latin typeface="Consolas" panose="020B0609020204030204" charset="0"/>
                <a:sym typeface="+mn-ea"/>
              </a:rPr>
              <a:t>                          #flag用来标记本次扫描过程中是否发生了元素的交换</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for j in range(length-1):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exp = 'lst[j] &gt; lst[j+1]'</a:t>
            </a:r>
            <a:r>
              <a:rPr lang="en-US" sz="1800">
                <a:latin typeface="Consolas" panose="020B0609020204030204" charset="0"/>
                <a:sym typeface="+mn-ea"/>
              </a:rPr>
              <a:t>         #比较相邻两个元素大小，并根据需要进行交换</a:t>
            </a:r>
            <a:r>
              <a:rPr lang="zh-CN" altLang="en-US" sz="1800">
                <a:latin typeface="Consolas" panose="020B0609020204030204" charset="0"/>
                <a:sym typeface="+mn-ea"/>
              </a:rPr>
              <a:t>，</a:t>
            </a:r>
            <a:r>
              <a:rPr lang="en-US" sz="1800">
                <a:latin typeface="Consolas" panose="020B0609020204030204" charset="0"/>
                <a:sym typeface="+mn-ea"/>
              </a:rPr>
              <a:t>默认升序排序</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reverse:</a:t>
            </a:r>
            <a:r>
              <a:rPr lang="en-US" sz="1800">
                <a:latin typeface="Consolas" panose="020B0609020204030204" charset="0"/>
                <a:sym typeface="+mn-ea"/>
              </a:rPr>
              <a:t>                       #如果reverse=True则降序排序</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exp = 'lst[j] &lt; lst[j+1]'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eval(exp):</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lst[j], lst[j+1] = lst[j+1], lst[j]</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flag = True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if flag==False:</a:t>
            </a:r>
            <a:r>
              <a:rPr lang="en-US" sz="1800">
                <a:latin typeface="Consolas" panose="020B0609020204030204" charset="0"/>
                <a:sym typeface="+mn-ea"/>
              </a:rPr>
              <a:t>                       #如果没有发生元素交换，则表示已按序排列</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return</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bubbleSort(lst, length-1, reverse)</a:t>
            </a:r>
            <a:r>
              <a:rPr lang="en-US" sz="1800">
                <a:latin typeface="Consolas" panose="020B0609020204030204" charset="0"/>
                <a:sym typeface="+mn-ea"/>
              </a:rPr>
              <a:t>#对剩余的元素进行排序</a:t>
            </a:r>
            <a:endParaRPr lang="en-US" sz="1800">
              <a:latin typeface="Consolas" panose="020B0609020204030204" charset="0"/>
              <a:sym typeface="+mn-ea"/>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53355"/>
          </a:xfrm>
        </p:spPr>
        <p:txBody>
          <a:bodyPr>
            <a:normAutofit fontScale="90000"/>
          </a:bodyPr>
          <a:p>
            <a:pPr fontAlgn="auto">
              <a:lnSpc>
                <a:spcPct val="100000"/>
              </a:lnSpc>
              <a:spcBef>
                <a:spcPts val="0"/>
              </a:spcBef>
            </a:pPr>
            <a:r>
              <a:rPr lang="en-US" sz="2400" b="1"/>
              <a:t>示例5-21</a:t>
            </a:r>
            <a:r>
              <a:rPr lang="en-US" sz="2400"/>
              <a:t>  编写函数，模拟选择法排序。</a:t>
            </a:r>
            <a:endParaRPr lang="en-US" sz="2400"/>
          </a:p>
          <a:p>
            <a:pPr marL="0" indent="0" fontAlgn="auto">
              <a:lnSpc>
                <a:spcPct val="100000"/>
              </a:lnSpc>
              <a:spcBef>
                <a:spcPts val="0"/>
              </a:spcBef>
              <a:buNone/>
            </a:pPr>
            <a:r>
              <a:rPr lang="en-US" sz="2000">
                <a:latin typeface="Consolas" panose="020B0609020204030204" charset="0"/>
              </a:rPr>
              <a:t>def selectSort(lst, reverse=False):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length = len(lst)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i in range(0, length):</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#假设剩余元素中第一个最小或最大</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m = 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#扫描剩余元素</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j in range(i+1, length):</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#如果有更小或更大的，就记录下它的位置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'lst[j] &lt; lst[m]'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reverse: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'lst[j] &gt; lst[m]'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eval(exp):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m = j</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#如果发现更小或更大的，就交换值</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m!=i:</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lst[i], lst[m] = lst[m], lst[i]</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92725"/>
          </a:xfrm>
        </p:spPr>
        <p:txBody>
          <a:bodyPr>
            <a:normAutofit fontScale="90000"/>
          </a:bodyPr>
          <a:p>
            <a:pPr fontAlgn="auto">
              <a:lnSpc>
                <a:spcPct val="100000"/>
              </a:lnSpc>
              <a:spcBef>
                <a:spcPts val="0"/>
              </a:spcBef>
            </a:pPr>
            <a:r>
              <a:rPr lang="en-US" sz="2400" b="1"/>
              <a:t>示例5-22</a:t>
            </a:r>
            <a:r>
              <a:rPr lang="en-US" sz="2400"/>
              <a:t>  编写函数，模拟二分法查找。</a:t>
            </a:r>
            <a:endParaRPr lang="en-US" sz="2400"/>
          </a:p>
          <a:p>
            <a:pPr marL="0" indent="0" fontAlgn="auto">
              <a:lnSpc>
                <a:spcPct val="100000"/>
              </a:lnSpc>
              <a:spcBef>
                <a:spcPts val="0"/>
              </a:spcBef>
              <a:buNone/>
            </a:pPr>
            <a:r>
              <a:rPr lang="en-US" sz="2000">
                <a:latin typeface="Consolas" panose="020B0609020204030204" charset="0"/>
              </a:rPr>
              <a:t>def binarySearch(lst, value):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start = 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end = len(lst)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while start &lt; end:</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#计算中间位置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middle = (start + end) // 2</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#查找成功，返回元素对应的位置</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value == lst[middle]: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middle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#在后面一半元素中继续查找</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elif value &gt; lst[middle]: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start = middle + 1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#在前面一半元素中继续查找</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elif value &lt; lst[middle]: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end = middle - 1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#查找不成功，返回False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False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5.6  </a:t>
            </a:r>
            <a:r>
              <a:rPr lang="zh-CN" altLang="en-US">
                <a:sym typeface="+mn-ea"/>
              </a:rPr>
              <a:t>精彩案例赏析</a:t>
            </a:r>
            <a:endParaRPr lang="en-US"/>
          </a:p>
        </p:txBody>
      </p:sp>
      <p:sp>
        <p:nvSpPr>
          <p:cNvPr id="3" name="Content Placeholder 2"/>
          <p:cNvSpPr>
            <a:spLocks noGrp="1"/>
          </p:cNvSpPr>
          <p:nvPr>
            <p:ph idx="1"/>
          </p:nvPr>
        </p:nvSpPr>
        <p:spPr>
          <a:xfrm>
            <a:off x="838200" y="1321435"/>
            <a:ext cx="10515600" cy="5243830"/>
          </a:xfrm>
        </p:spPr>
        <p:txBody>
          <a:bodyPr>
            <a:normAutofit fontScale="90000"/>
          </a:bodyPr>
          <a:p>
            <a:pPr fontAlgn="auto">
              <a:lnSpc>
                <a:spcPct val="100000"/>
              </a:lnSpc>
              <a:spcBef>
                <a:spcPts val="0"/>
              </a:spcBef>
            </a:pPr>
            <a:r>
              <a:rPr lang="en-US" sz="2400" b="1"/>
              <a:t>示例5-23 </a:t>
            </a:r>
            <a:r>
              <a:rPr lang="en-US" sz="2400"/>
              <a:t> 编写函数，模拟快速排序算法。</a:t>
            </a:r>
            <a:endParaRPr lang="en-US" sz="2400"/>
          </a:p>
          <a:p>
            <a:pPr marL="0" indent="0" fontAlgn="auto">
              <a:lnSpc>
                <a:spcPct val="100000"/>
              </a:lnSpc>
              <a:spcBef>
                <a:spcPts val="0"/>
              </a:spcBef>
              <a:buNone/>
            </a:pPr>
            <a:r>
              <a:rPr lang="en-US" sz="2000">
                <a:latin typeface="Consolas" panose="020B0609020204030204" charset="0"/>
              </a:rPr>
              <a:t>from random import randint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def quickSort(lst, reverse=False):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len(lst) &lt;= 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#默认使用最后一个元素作为枢点</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pivot = lst.pop()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first, second = [],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#默认使用升序排序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'x&lt;=pivot'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#reverse=True表示降序排列</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if reverse == True:</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exp = 'x&gt;=pivot'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for x in lst: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first.append(x) if eval(exp) else second.append(x)</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#递归调用</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return quickSort(first, reverse) + [pivot] + quickSort(second, reverse)</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25478</Words>
  <Application>WPS Presentation</Application>
  <PresentationFormat>宽屏</PresentationFormat>
  <Paragraphs>1489</Paragraphs>
  <Slides>96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96</vt:i4>
      </vt:variant>
    </vt:vector>
  </HeadingPairs>
  <TitlesOfParts>
    <vt:vector size="107" baseType="lpstr">
      <vt:lpstr>Arial</vt:lpstr>
      <vt:lpstr>宋体</vt:lpstr>
      <vt:lpstr>Wingdings</vt:lpstr>
      <vt:lpstr>Wingdings</vt:lpstr>
      <vt:lpstr>Consolas</vt:lpstr>
      <vt:lpstr>Calibri Light</vt:lpstr>
      <vt:lpstr>Calibri</vt:lpstr>
      <vt:lpstr>微软雅黑</vt:lpstr>
      <vt:lpstr>Arial Unicode MS</vt:lpstr>
      <vt:lpstr>华文中宋</vt:lpstr>
      <vt:lpstr>Office 主题</vt:lpstr>
      <vt:lpstr>第5章  函数</vt:lpstr>
      <vt:lpstr>第5章  函数</vt:lpstr>
      <vt:lpstr>5.1.1  函数定义与调用基本语法</vt:lpstr>
      <vt:lpstr>5.1.1  函数定义与调用基本语法</vt:lpstr>
      <vt:lpstr>5.1.1  函数定义与调用基本语法</vt:lpstr>
      <vt:lpstr>5.1.1  函数定义与调用基本语法</vt:lpstr>
      <vt:lpstr>5.1.2  函数嵌套定义、可调用对象与修饰器</vt:lpstr>
      <vt:lpstr>5.1.2  函数嵌套定义、可调用对象与修饰器</vt:lpstr>
      <vt:lpstr>5.1.2  函数嵌套定义、可调用对象与修饰器</vt:lpstr>
      <vt:lpstr>5.1.2  函数嵌套定义、可调用对象与修饰器</vt:lpstr>
      <vt:lpstr>5.1.2  函数嵌套定义、可调用对象与修饰器</vt:lpstr>
      <vt:lpstr>5.1.2  函数嵌套定义、可调用对象与修饰器</vt:lpstr>
      <vt:lpstr>5.1.2  函数嵌套定义、可调用对象与修饰器</vt:lpstr>
      <vt:lpstr>5.1.2  函数嵌套定义、可调用对象与修饰器</vt:lpstr>
      <vt:lpstr>5.1.2  函数嵌套定义、可调用对象与修饰器</vt:lpstr>
      <vt:lpstr>5.1.3  函数递归调用</vt:lpstr>
      <vt:lpstr>5.1.3  函数递归调用</vt:lpstr>
      <vt:lpstr>5.1.3  函数递归调用</vt:lpstr>
      <vt:lpstr>5.2  函数参数</vt:lpstr>
      <vt:lpstr>5.2  函数参数</vt:lpstr>
      <vt:lpstr>5.2  函数参数</vt:lpstr>
      <vt:lpstr>5.2  函数参数</vt:lpstr>
      <vt:lpstr>5.2.1  位置参数</vt:lpstr>
      <vt:lpstr>5.2.2  默认值参数</vt:lpstr>
      <vt:lpstr>5.2.2  默认值参数</vt:lpstr>
      <vt:lpstr>5.2.2  默认值参数</vt:lpstr>
      <vt:lpstr>5.2.2  默认值参数</vt:lpstr>
      <vt:lpstr>5.2.2  默认值参数</vt:lpstr>
      <vt:lpstr>5.2.2  默认值参数</vt:lpstr>
      <vt:lpstr>5.2.3  关键参数</vt:lpstr>
      <vt:lpstr>5.2.4  可变长度参数</vt:lpstr>
      <vt:lpstr>5.2.4  可变长度参数</vt:lpstr>
      <vt:lpstr>5.2.4  可变长度参数</vt:lpstr>
      <vt:lpstr>5.2.4  可变长度参数</vt:lpstr>
      <vt:lpstr>5.2.5  传递参数时的序列解包</vt:lpstr>
      <vt:lpstr>5.2.5  传递参数时的序列解包</vt:lpstr>
      <vt:lpstr>5.2.5  传递参数时的序列解包</vt:lpstr>
      <vt:lpstr>5.2.5  传递参数时的序列解包</vt:lpstr>
      <vt:lpstr>5.2.5  传递参数时的序列解包</vt:lpstr>
      <vt:lpstr>5.3  变量作用域</vt:lpstr>
      <vt:lpstr>5.3  变量作用域</vt:lpstr>
      <vt:lpstr>5.3  变量作用域</vt:lpstr>
      <vt:lpstr>5.3  变量作用域</vt:lpstr>
      <vt:lpstr>5.3  变量作用域</vt:lpstr>
      <vt:lpstr>5.3  变量作用域</vt:lpstr>
      <vt:lpstr>5.3  变量作用域</vt:lpstr>
      <vt:lpstr>5.4  lambda表达式</vt:lpstr>
      <vt:lpstr>5.4  lambda表达式</vt:lpstr>
      <vt:lpstr>5.4  lambda表达式</vt:lpstr>
      <vt:lpstr>5.4  lambda表达式</vt:lpstr>
      <vt:lpstr>5.4  lambda表达式</vt:lpstr>
      <vt:lpstr>5.4  lambda表达式</vt:lpstr>
      <vt:lpstr>5.4  lambda表达式</vt:lpstr>
      <vt:lpstr>5.4  lambda表达式</vt:lpstr>
      <vt:lpstr>5.5  生成器函数设计要点</vt:lpstr>
      <vt:lpstr>5.5  生成器函数设计要点</vt:lpstr>
      <vt:lpstr>5.5  生成器函数设计要点</vt:lpstr>
      <vt:lpstr>5.5  生成器函数设计要点</vt:lpstr>
      <vt:lpstr>5.5  生成器函数设计要点</vt:lpstr>
      <vt:lpstr>5.5  生成器函数设计要点</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lpstr>5.6  精彩案例赏析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340</cp:revision>
  <dcterms:created xsi:type="dcterms:W3CDTF">2015-05-05T08:02:00Z</dcterms:created>
  <dcterms:modified xsi:type="dcterms:W3CDTF">2018-01-11T12:02:03Z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