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59" r:id="rId5"/>
    <p:sldId id="260" r:id="rId6"/>
    <p:sldId id="261" r:id="rId7"/>
    <p:sldId id="262" r:id="rId8"/>
    <p:sldId id="263" r:id="rId9"/>
    <p:sldId id="265" r:id="rId10"/>
    <p:sldId id="266"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C740-CFC3-4885-9BB8-5D47A346BBAB}"/>
              </a:ext>
            </a:extLst>
          </p:cNvPr>
          <p:cNvSpPr>
            <a:spLocks noGrp="1"/>
          </p:cNvSpPr>
          <p:nvPr>
            <p:ph type="ctrTitle"/>
          </p:nvPr>
        </p:nvSpPr>
        <p:spPr/>
        <p:txBody>
          <a:bodyPr/>
          <a:lstStyle/>
          <a:p>
            <a:pPr algn="ctr"/>
            <a:r>
              <a:rPr lang="en-US" dirty="0"/>
              <a:t>Ignorance </a:t>
            </a:r>
            <a:br>
              <a:rPr lang="en-US" dirty="0"/>
            </a:br>
            <a:r>
              <a:rPr lang="en-US" dirty="0"/>
              <a:t>Is </a:t>
            </a:r>
            <a:br>
              <a:rPr lang="en-US" dirty="0"/>
            </a:br>
            <a:r>
              <a:rPr lang="en-US" dirty="0"/>
              <a:t>Strength</a:t>
            </a:r>
          </a:p>
        </p:txBody>
      </p:sp>
      <p:sp>
        <p:nvSpPr>
          <p:cNvPr id="3" name="Subtitle 2">
            <a:extLst>
              <a:ext uri="{FF2B5EF4-FFF2-40B4-BE49-F238E27FC236}">
                <a16:creationId xmlns:a16="http://schemas.microsoft.com/office/drawing/2014/main" id="{3DD9ABA6-07C6-4821-B9F8-7519321D21B9}"/>
              </a:ext>
            </a:extLst>
          </p:cNvPr>
          <p:cNvSpPr>
            <a:spLocks noGrp="1"/>
          </p:cNvSpPr>
          <p:nvPr>
            <p:ph type="subTitle" idx="1"/>
          </p:nvPr>
        </p:nvSpPr>
        <p:spPr>
          <a:xfrm>
            <a:off x="1234854" y="5123610"/>
            <a:ext cx="8825658" cy="861420"/>
          </a:xfrm>
        </p:spPr>
        <p:txBody>
          <a:bodyPr/>
          <a:lstStyle/>
          <a:p>
            <a:pPr algn="ctr"/>
            <a:r>
              <a:rPr lang="en-US" dirty="0"/>
              <a:t>Emmanuel Goldstein</a:t>
            </a:r>
          </a:p>
        </p:txBody>
      </p:sp>
    </p:spTree>
    <p:extLst>
      <p:ext uri="{BB962C8B-B14F-4D97-AF65-F5344CB8AC3E}">
        <p14:creationId xmlns:p14="http://schemas.microsoft.com/office/powerpoint/2010/main" val="285279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9F1F-74C3-4125-9007-EBB9A6287DC3}"/>
              </a:ext>
            </a:extLst>
          </p:cNvPr>
          <p:cNvSpPr>
            <a:spLocks noGrp="1"/>
          </p:cNvSpPr>
          <p:nvPr>
            <p:ph type="title"/>
          </p:nvPr>
        </p:nvSpPr>
        <p:spPr/>
        <p:txBody>
          <a:bodyPr/>
          <a:lstStyle/>
          <a:p>
            <a:r>
              <a:rPr lang="en-US" dirty="0"/>
              <a:t>Paragraph 14,15</a:t>
            </a:r>
          </a:p>
        </p:txBody>
      </p:sp>
      <p:sp>
        <p:nvSpPr>
          <p:cNvPr id="3" name="Content Placeholder 2">
            <a:extLst>
              <a:ext uri="{FF2B5EF4-FFF2-40B4-BE49-F238E27FC236}">
                <a16:creationId xmlns:a16="http://schemas.microsoft.com/office/drawing/2014/main" id="{825D5F7F-10B5-463F-82D3-E44C7D9E7FD8}"/>
              </a:ext>
            </a:extLst>
          </p:cNvPr>
          <p:cNvSpPr>
            <a:spLocks noGrp="1"/>
          </p:cNvSpPr>
          <p:nvPr>
            <p:ph idx="1"/>
          </p:nvPr>
        </p:nvSpPr>
        <p:spPr/>
        <p:txBody>
          <a:bodyPr/>
          <a:lstStyle/>
          <a:p>
            <a:r>
              <a:rPr lang="en-US" dirty="0"/>
              <a:t>What is the central tenet of </a:t>
            </a:r>
            <a:r>
              <a:rPr lang="en-US" dirty="0" err="1"/>
              <a:t>Ingsoc</a:t>
            </a:r>
            <a:r>
              <a:rPr lang="en-US" dirty="0"/>
              <a:t>?</a:t>
            </a:r>
          </a:p>
          <a:p>
            <a:r>
              <a:rPr lang="en-US" dirty="0"/>
              <a:t>Why is this important for the Party?</a:t>
            </a:r>
          </a:p>
        </p:txBody>
      </p:sp>
    </p:spTree>
    <p:extLst>
      <p:ext uri="{BB962C8B-B14F-4D97-AF65-F5344CB8AC3E}">
        <p14:creationId xmlns:p14="http://schemas.microsoft.com/office/powerpoint/2010/main" val="232210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B825-9333-4A67-9EB4-A9599A4F13EB}"/>
              </a:ext>
            </a:extLst>
          </p:cNvPr>
          <p:cNvSpPr>
            <a:spLocks noGrp="1"/>
          </p:cNvSpPr>
          <p:nvPr>
            <p:ph type="title"/>
          </p:nvPr>
        </p:nvSpPr>
        <p:spPr/>
        <p:txBody>
          <a:bodyPr/>
          <a:lstStyle/>
          <a:p>
            <a:r>
              <a:rPr lang="en-US" dirty="0"/>
              <a:t>Paragraph 16</a:t>
            </a:r>
          </a:p>
        </p:txBody>
      </p:sp>
      <p:sp>
        <p:nvSpPr>
          <p:cNvPr id="3" name="Content Placeholder 2">
            <a:extLst>
              <a:ext uri="{FF2B5EF4-FFF2-40B4-BE49-F238E27FC236}">
                <a16:creationId xmlns:a16="http://schemas.microsoft.com/office/drawing/2014/main" id="{52C42284-58BD-44D4-8696-9595BB7C255E}"/>
              </a:ext>
            </a:extLst>
          </p:cNvPr>
          <p:cNvSpPr>
            <a:spLocks noGrp="1"/>
          </p:cNvSpPr>
          <p:nvPr>
            <p:ph idx="1"/>
          </p:nvPr>
        </p:nvSpPr>
        <p:spPr/>
        <p:txBody>
          <a:bodyPr/>
          <a:lstStyle/>
          <a:p>
            <a:r>
              <a:rPr lang="en-US" dirty="0"/>
              <a:t>What is doublethink?</a:t>
            </a:r>
          </a:p>
          <a:p>
            <a:r>
              <a:rPr lang="en-US" dirty="0"/>
              <a:t>Does this actually exist today, in our culture?</a:t>
            </a:r>
          </a:p>
        </p:txBody>
      </p:sp>
    </p:spTree>
    <p:extLst>
      <p:ext uri="{BB962C8B-B14F-4D97-AF65-F5344CB8AC3E}">
        <p14:creationId xmlns:p14="http://schemas.microsoft.com/office/powerpoint/2010/main" val="27642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51ED-4EC7-4310-B684-85FECD886FA4}"/>
              </a:ext>
            </a:extLst>
          </p:cNvPr>
          <p:cNvSpPr>
            <a:spLocks noGrp="1"/>
          </p:cNvSpPr>
          <p:nvPr>
            <p:ph type="title"/>
          </p:nvPr>
        </p:nvSpPr>
        <p:spPr/>
        <p:txBody>
          <a:bodyPr/>
          <a:lstStyle/>
          <a:p>
            <a:r>
              <a:rPr lang="en-US"/>
              <a:t>Paragraph 18</a:t>
            </a:r>
            <a:endParaRPr lang="en-US" dirty="0"/>
          </a:p>
        </p:txBody>
      </p:sp>
      <p:sp>
        <p:nvSpPr>
          <p:cNvPr id="3" name="Content Placeholder 2">
            <a:extLst>
              <a:ext uri="{FF2B5EF4-FFF2-40B4-BE49-F238E27FC236}">
                <a16:creationId xmlns:a16="http://schemas.microsoft.com/office/drawing/2014/main" id="{1D57C30A-2C40-486F-9339-4D25750788EA}"/>
              </a:ext>
            </a:extLst>
          </p:cNvPr>
          <p:cNvSpPr>
            <a:spLocks noGrp="1"/>
          </p:cNvSpPr>
          <p:nvPr>
            <p:ph idx="1"/>
          </p:nvPr>
        </p:nvSpPr>
        <p:spPr/>
        <p:txBody>
          <a:bodyPr/>
          <a:lstStyle/>
          <a:p>
            <a:r>
              <a:rPr lang="en-US" dirty="0"/>
              <a:t>What are the four Ministries?</a:t>
            </a:r>
          </a:p>
          <a:p>
            <a:pPr marL="0" indent="0">
              <a:buNone/>
            </a:pPr>
            <a:endParaRPr lang="en-US" dirty="0"/>
          </a:p>
        </p:txBody>
      </p:sp>
    </p:spTree>
    <p:extLst>
      <p:ext uri="{BB962C8B-B14F-4D97-AF65-F5344CB8AC3E}">
        <p14:creationId xmlns:p14="http://schemas.microsoft.com/office/powerpoint/2010/main" val="322702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4F49-3886-480E-81F0-486023B56982}"/>
              </a:ext>
            </a:extLst>
          </p:cNvPr>
          <p:cNvSpPr>
            <a:spLocks noGrp="1"/>
          </p:cNvSpPr>
          <p:nvPr>
            <p:ph type="title"/>
          </p:nvPr>
        </p:nvSpPr>
        <p:spPr/>
        <p:txBody>
          <a:bodyPr/>
          <a:lstStyle/>
          <a:p>
            <a:r>
              <a:rPr lang="en-US" dirty="0"/>
              <a:t>Paragraph 1</a:t>
            </a:r>
          </a:p>
        </p:txBody>
      </p:sp>
      <p:sp>
        <p:nvSpPr>
          <p:cNvPr id="3" name="Content Placeholder 2">
            <a:extLst>
              <a:ext uri="{FF2B5EF4-FFF2-40B4-BE49-F238E27FC236}">
                <a16:creationId xmlns:a16="http://schemas.microsoft.com/office/drawing/2014/main" id="{499D37B3-85C2-4EF8-9225-3D9F4F1B0825}"/>
              </a:ext>
            </a:extLst>
          </p:cNvPr>
          <p:cNvSpPr>
            <a:spLocks noGrp="1"/>
          </p:cNvSpPr>
          <p:nvPr>
            <p:ph idx="1"/>
          </p:nvPr>
        </p:nvSpPr>
        <p:spPr/>
        <p:txBody>
          <a:bodyPr/>
          <a:lstStyle/>
          <a:p>
            <a:r>
              <a:rPr lang="en-US" dirty="0"/>
              <a:t>According to Goldstein, what is the fundamental structure of society?</a:t>
            </a:r>
          </a:p>
          <a:p>
            <a:r>
              <a:rPr lang="en-US" dirty="0"/>
              <a:t>Does this ring true today, and if so, where and how?</a:t>
            </a:r>
          </a:p>
        </p:txBody>
      </p:sp>
    </p:spTree>
    <p:extLst>
      <p:ext uri="{BB962C8B-B14F-4D97-AF65-F5344CB8AC3E}">
        <p14:creationId xmlns:p14="http://schemas.microsoft.com/office/powerpoint/2010/main" val="150588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4D09-D447-4AEB-A00C-5669BF9A0202}"/>
              </a:ext>
            </a:extLst>
          </p:cNvPr>
          <p:cNvSpPr>
            <a:spLocks noGrp="1"/>
          </p:cNvSpPr>
          <p:nvPr>
            <p:ph type="title"/>
          </p:nvPr>
        </p:nvSpPr>
        <p:spPr/>
        <p:txBody>
          <a:bodyPr/>
          <a:lstStyle/>
          <a:p>
            <a:r>
              <a:rPr lang="en-US" dirty="0"/>
              <a:t>Paragraph 2</a:t>
            </a:r>
          </a:p>
        </p:txBody>
      </p:sp>
      <p:sp>
        <p:nvSpPr>
          <p:cNvPr id="3" name="Content Placeholder 2">
            <a:extLst>
              <a:ext uri="{FF2B5EF4-FFF2-40B4-BE49-F238E27FC236}">
                <a16:creationId xmlns:a16="http://schemas.microsoft.com/office/drawing/2014/main" id="{8073C541-653E-4C9E-B84B-6D3F5493857E}"/>
              </a:ext>
            </a:extLst>
          </p:cNvPr>
          <p:cNvSpPr>
            <a:spLocks noGrp="1"/>
          </p:cNvSpPr>
          <p:nvPr>
            <p:ph idx="1"/>
          </p:nvPr>
        </p:nvSpPr>
        <p:spPr/>
        <p:txBody>
          <a:bodyPr/>
          <a:lstStyle/>
          <a:p>
            <a:r>
              <a:rPr lang="en-US" dirty="0"/>
              <a:t>What are the goals of the three groups?</a:t>
            </a:r>
          </a:p>
          <a:p>
            <a:r>
              <a:rPr lang="en-US" dirty="0"/>
              <a:t>Do any of the groups ever succeed in their goal?</a:t>
            </a:r>
          </a:p>
        </p:txBody>
      </p:sp>
    </p:spTree>
    <p:extLst>
      <p:ext uri="{BB962C8B-B14F-4D97-AF65-F5344CB8AC3E}">
        <p14:creationId xmlns:p14="http://schemas.microsoft.com/office/powerpoint/2010/main" val="295080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1098-8CA2-40B8-B05F-4E08A3709B10}"/>
              </a:ext>
            </a:extLst>
          </p:cNvPr>
          <p:cNvSpPr>
            <a:spLocks noGrp="1"/>
          </p:cNvSpPr>
          <p:nvPr>
            <p:ph type="title"/>
          </p:nvPr>
        </p:nvSpPr>
        <p:spPr/>
        <p:txBody>
          <a:bodyPr/>
          <a:lstStyle/>
          <a:p>
            <a:r>
              <a:rPr lang="en-US" dirty="0"/>
              <a:t>Paragraph 3</a:t>
            </a:r>
          </a:p>
        </p:txBody>
      </p:sp>
      <p:sp>
        <p:nvSpPr>
          <p:cNvPr id="3" name="Content Placeholder 2">
            <a:extLst>
              <a:ext uri="{FF2B5EF4-FFF2-40B4-BE49-F238E27FC236}">
                <a16:creationId xmlns:a16="http://schemas.microsoft.com/office/drawing/2014/main" id="{CE213ECB-CFC8-472D-B976-BB885184A668}"/>
              </a:ext>
            </a:extLst>
          </p:cNvPr>
          <p:cNvSpPr>
            <a:spLocks noGrp="1"/>
          </p:cNvSpPr>
          <p:nvPr>
            <p:ph idx="1"/>
          </p:nvPr>
        </p:nvSpPr>
        <p:spPr/>
        <p:txBody>
          <a:bodyPr/>
          <a:lstStyle/>
          <a:p>
            <a:r>
              <a:rPr lang="en-US" dirty="0"/>
              <a:t>How does the Middle enlist the Low in their quest to overthrow the High?</a:t>
            </a:r>
          </a:p>
          <a:p>
            <a:r>
              <a:rPr lang="en-US" dirty="0"/>
              <a:t>How does/did Socialism play a role in this process?</a:t>
            </a:r>
          </a:p>
          <a:p>
            <a:r>
              <a:rPr lang="en-US" dirty="0"/>
              <a:t>Goldstein claims that the Utopianism of Socialism is abandoned by new movements such as </a:t>
            </a:r>
            <a:r>
              <a:rPr lang="en-US" dirty="0" err="1"/>
              <a:t>Ingsoc</a:t>
            </a:r>
            <a:r>
              <a:rPr lang="en-US" dirty="0"/>
              <a:t>.  What does he say is the reason this was done?</a:t>
            </a:r>
          </a:p>
          <a:p>
            <a:pPr marL="0" indent="0">
              <a:buNone/>
            </a:pPr>
            <a:endParaRPr lang="en-US" dirty="0"/>
          </a:p>
        </p:txBody>
      </p:sp>
    </p:spTree>
    <p:extLst>
      <p:ext uri="{BB962C8B-B14F-4D97-AF65-F5344CB8AC3E}">
        <p14:creationId xmlns:p14="http://schemas.microsoft.com/office/powerpoint/2010/main" val="19946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E62D-ADE1-45D9-8B13-2997B6A65C5E}"/>
              </a:ext>
            </a:extLst>
          </p:cNvPr>
          <p:cNvSpPr>
            <a:spLocks noGrp="1"/>
          </p:cNvSpPr>
          <p:nvPr>
            <p:ph type="title"/>
          </p:nvPr>
        </p:nvSpPr>
        <p:spPr/>
        <p:txBody>
          <a:bodyPr/>
          <a:lstStyle/>
          <a:p>
            <a:r>
              <a:rPr lang="en-US" dirty="0"/>
              <a:t>Paragraph 4</a:t>
            </a:r>
          </a:p>
        </p:txBody>
      </p:sp>
      <p:sp>
        <p:nvSpPr>
          <p:cNvPr id="3" name="Content Placeholder 2">
            <a:extLst>
              <a:ext uri="{FF2B5EF4-FFF2-40B4-BE49-F238E27FC236}">
                <a16:creationId xmlns:a16="http://schemas.microsoft.com/office/drawing/2014/main" id="{775D5492-1776-48F7-9A48-8026CAB1F085}"/>
              </a:ext>
            </a:extLst>
          </p:cNvPr>
          <p:cNvSpPr>
            <a:spLocks noGrp="1"/>
          </p:cNvSpPr>
          <p:nvPr>
            <p:ph idx="1"/>
          </p:nvPr>
        </p:nvSpPr>
        <p:spPr/>
        <p:txBody>
          <a:bodyPr/>
          <a:lstStyle/>
          <a:p>
            <a:r>
              <a:rPr lang="en-US" dirty="0"/>
              <a:t>This paragraph discusses “equality”.  What is main claim?</a:t>
            </a:r>
          </a:p>
        </p:txBody>
      </p:sp>
    </p:spTree>
    <p:extLst>
      <p:ext uri="{BB962C8B-B14F-4D97-AF65-F5344CB8AC3E}">
        <p14:creationId xmlns:p14="http://schemas.microsoft.com/office/powerpoint/2010/main" val="6900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6EE2-B96C-4DED-B1C3-803235A4068A}"/>
              </a:ext>
            </a:extLst>
          </p:cNvPr>
          <p:cNvSpPr>
            <a:spLocks noGrp="1"/>
          </p:cNvSpPr>
          <p:nvPr>
            <p:ph type="title"/>
          </p:nvPr>
        </p:nvSpPr>
        <p:spPr/>
        <p:txBody>
          <a:bodyPr/>
          <a:lstStyle/>
          <a:p>
            <a:r>
              <a:rPr lang="en-US" dirty="0"/>
              <a:t>Paragraph 6</a:t>
            </a:r>
          </a:p>
        </p:txBody>
      </p:sp>
      <p:sp>
        <p:nvSpPr>
          <p:cNvPr id="3" name="Content Placeholder 2">
            <a:extLst>
              <a:ext uri="{FF2B5EF4-FFF2-40B4-BE49-F238E27FC236}">
                <a16:creationId xmlns:a16="http://schemas.microsoft.com/office/drawing/2014/main" id="{67C83CC0-6E06-4577-BF3B-F4036DAE2506}"/>
              </a:ext>
            </a:extLst>
          </p:cNvPr>
          <p:cNvSpPr>
            <a:spLocks noGrp="1"/>
          </p:cNvSpPr>
          <p:nvPr>
            <p:ph idx="1"/>
          </p:nvPr>
        </p:nvSpPr>
        <p:spPr/>
        <p:txBody>
          <a:bodyPr/>
          <a:lstStyle/>
          <a:p>
            <a:r>
              <a:rPr lang="en-US" dirty="0"/>
              <a:t>Goldstein claims that the “only secure basis for oligarchy is collectivism”.  What is oligarchy?  What is collectivism?</a:t>
            </a:r>
          </a:p>
          <a:p>
            <a:r>
              <a:rPr lang="en-US" dirty="0"/>
              <a:t>The “New World Order” was George Bush’s phrase describing modern global coalition that countered Iraq’s invasion of Kuwait in 1990. Can we draw parallels between these ideas and today’s form of capitalism, as practiced by the “New World Order”?</a:t>
            </a:r>
          </a:p>
        </p:txBody>
      </p:sp>
    </p:spTree>
    <p:extLst>
      <p:ext uri="{BB962C8B-B14F-4D97-AF65-F5344CB8AC3E}">
        <p14:creationId xmlns:p14="http://schemas.microsoft.com/office/powerpoint/2010/main" val="341744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CA67-C115-4B56-891C-2B74B0BB5CE7}"/>
              </a:ext>
            </a:extLst>
          </p:cNvPr>
          <p:cNvSpPr>
            <a:spLocks noGrp="1"/>
          </p:cNvSpPr>
          <p:nvPr>
            <p:ph type="title"/>
          </p:nvPr>
        </p:nvSpPr>
        <p:spPr/>
        <p:txBody>
          <a:bodyPr/>
          <a:lstStyle/>
          <a:p>
            <a:r>
              <a:rPr lang="en-US" dirty="0"/>
              <a:t>Paragraph 9</a:t>
            </a:r>
          </a:p>
        </p:txBody>
      </p:sp>
      <p:sp>
        <p:nvSpPr>
          <p:cNvPr id="3" name="Content Placeholder 2">
            <a:extLst>
              <a:ext uri="{FF2B5EF4-FFF2-40B4-BE49-F238E27FC236}">
                <a16:creationId xmlns:a16="http://schemas.microsoft.com/office/drawing/2014/main" id="{2C2D6644-58E6-40DD-8A0D-117F62B76AAD}"/>
              </a:ext>
            </a:extLst>
          </p:cNvPr>
          <p:cNvSpPr>
            <a:spLocks noGrp="1"/>
          </p:cNvSpPr>
          <p:nvPr>
            <p:ph idx="1"/>
          </p:nvPr>
        </p:nvSpPr>
        <p:spPr/>
        <p:txBody>
          <a:bodyPr/>
          <a:lstStyle/>
          <a:p>
            <a:r>
              <a:rPr lang="en-US" dirty="0"/>
              <a:t>In this paragraph, Goldstein identifies the </a:t>
            </a:r>
            <a:r>
              <a:rPr lang="en-US" dirty="0" err="1"/>
              <a:t>Ingsoc</a:t>
            </a:r>
            <a:r>
              <a:rPr lang="en-US" dirty="0"/>
              <a:t> names for the three main social groups.  What are they, and what are their roles?</a:t>
            </a:r>
          </a:p>
        </p:txBody>
      </p:sp>
    </p:spTree>
    <p:extLst>
      <p:ext uri="{BB962C8B-B14F-4D97-AF65-F5344CB8AC3E}">
        <p14:creationId xmlns:p14="http://schemas.microsoft.com/office/powerpoint/2010/main" val="128061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6249-0E30-43E5-BD27-5B89C69B18D6}"/>
              </a:ext>
            </a:extLst>
          </p:cNvPr>
          <p:cNvSpPr>
            <a:spLocks noGrp="1"/>
          </p:cNvSpPr>
          <p:nvPr>
            <p:ph type="title"/>
          </p:nvPr>
        </p:nvSpPr>
        <p:spPr/>
        <p:txBody>
          <a:bodyPr/>
          <a:lstStyle/>
          <a:p>
            <a:r>
              <a:rPr lang="en-US" dirty="0"/>
              <a:t>Paragraph 10, 11, 12</a:t>
            </a:r>
          </a:p>
        </p:txBody>
      </p:sp>
      <p:sp>
        <p:nvSpPr>
          <p:cNvPr id="3" name="Content Placeholder 2">
            <a:extLst>
              <a:ext uri="{FF2B5EF4-FFF2-40B4-BE49-F238E27FC236}">
                <a16:creationId xmlns:a16="http://schemas.microsoft.com/office/drawing/2014/main" id="{0A98474B-5071-4F8F-B1B0-D17AE8EB77E4}"/>
              </a:ext>
            </a:extLst>
          </p:cNvPr>
          <p:cNvSpPr>
            <a:spLocks noGrp="1"/>
          </p:cNvSpPr>
          <p:nvPr>
            <p:ph idx="1"/>
          </p:nvPr>
        </p:nvSpPr>
        <p:spPr/>
        <p:txBody>
          <a:bodyPr/>
          <a:lstStyle/>
          <a:p>
            <a:r>
              <a:rPr lang="en-US" dirty="0"/>
              <a:t>What is the goal of The Party?</a:t>
            </a:r>
          </a:p>
          <a:p>
            <a:r>
              <a:rPr lang="en-US" dirty="0"/>
              <a:t>What are the Thought Police?  Does this have a modern analog?</a:t>
            </a:r>
          </a:p>
        </p:txBody>
      </p:sp>
    </p:spTree>
    <p:extLst>
      <p:ext uri="{BB962C8B-B14F-4D97-AF65-F5344CB8AC3E}">
        <p14:creationId xmlns:p14="http://schemas.microsoft.com/office/powerpoint/2010/main" val="309116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F9C3-63B2-44AD-AD2F-0B7DD202F6DB}"/>
              </a:ext>
            </a:extLst>
          </p:cNvPr>
          <p:cNvSpPr>
            <a:spLocks noGrp="1"/>
          </p:cNvSpPr>
          <p:nvPr>
            <p:ph type="title"/>
          </p:nvPr>
        </p:nvSpPr>
        <p:spPr/>
        <p:txBody>
          <a:bodyPr/>
          <a:lstStyle/>
          <a:p>
            <a:r>
              <a:rPr lang="en-US" dirty="0"/>
              <a:t>Paragraph 13</a:t>
            </a:r>
          </a:p>
        </p:txBody>
      </p:sp>
      <p:sp>
        <p:nvSpPr>
          <p:cNvPr id="3" name="Content Placeholder 2">
            <a:extLst>
              <a:ext uri="{FF2B5EF4-FFF2-40B4-BE49-F238E27FC236}">
                <a16:creationId xmlns:a16="http://schemas.microsoft.com/office/drawing/2014/main" id="{D41C217B-8D08-4F9D-9D68-6E437C4DDC6F}"/>
              </a:ext>
            </a:extLst>
          </p:cNvPr>
          <p:cNvSpPr>
            <a:spLocks noGrp="1"/>
          </p:cNvSpPr>
          <p:nvPr>
            <p:ph idx="1"/>
          </p:nvPr>
        </p:nvSpPr>
        <p:spPr/>
        <p:txBody>
          <a:bodyPr/>
          <a:lstStyle/>
          <a:p>
            <a:r>
              <a:rPr lang="en-US" dirty="0"/>
              <a:t>What is Newspeak?</a:t>
            </a:r>
          </a:p>
          <a:p>
            <a:r>
              <a:rPr lang="en-US" dirty="0"/>
              <a:t>What is thoughtcrime?</a:t>
            </a:r>
          </a:p>
          <a:p>
            <a:r>
              <a:rPr lang="en-US" dirty="0"/>
              <a:t>What is </a:t>
            </a:r>
            <a:r>
              <a:rPr lang="en-US" dirty="0" err="1"/>
              <a:t>crimestop</a:t>
            </a:r>
            <a:r>
              <a:rPr lang="en-US" dirty="0"/>
              <a:t>?</a:t>
            </a:r>
          </a:p>
          <a:p>
            <a:r>
              <a:rPr lang="en-US" dirty="0"/>
              <a:t>What is </a:t>
            </a:r>
            <a:r>
              <a:rPr lang="en-US" dirty="0" err="1"/>
              <a:t>blackwhite</a:t>
            </a:r>
            <a:r>
              <a:rPr lang="en-US" dirty="0"/>
              <a:t>?</a:t>
            </a:r>
          </a:p>
        </p:txBody>
      </p:sp>
    </p:spTree>
    <p:extLst>
      <p:ext uri="{BB962C8B-B14F-4D97-AF65-F5344CB8AC3E}">
        <p14:creationId xmlns:p14="http://schemas.microsoft.com/office/powerpoint/2010/main" val="3322760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TotalTime>
  <Words>309</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Ignorance  Is  Strength</vt:lpstr>
      <vt:lpstr>Paragraph 1</vt:lpstr>
      <vt:lpstr>Paragraph 2</vt:lpstr>
      <vt:lpstr>Paragraph 3</vt:lpstr>
      <vt:lpstr>Paragraph 4</vt:lpstr>
      <vt:lpstr>Paragraph 6</vt:lpstr>
      <vt:lpstr>Paragraph 9</vt:lpstr>
      <vt:lpstr>Paragraph 10, 11, 12</vt:lpstr>
      <vt:lpstr>Paragraph 13</vt:lpstr>
      <vt:lpstr>Paragraph 14,15</vt:lpstr>
      <vt:lpstr>Paragraph 16</vt:lpstr>
      <vt:lpstr>Paragraph 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Bailey</dc:creator>
  <cp:lastModifiedBy>Paul Bailey</cp:lastModifiedBy>
  <cp:revision>8</cp:revision>
  <dcterms:created xsi:type="dcterms:W3CDTF">2021-09-16T15:00:07Z</dcterms:created>
  <dcterms:modified xsi:type="dcterms:W3CDTF">2023-10-18T13:04:02Z</dcterms:modified>
</cp:coreProperties>
</file>