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8" r:id="rId3"/>
    <p:sldId id="257" r:id="rId4"/>
    <p:sldId id="269" r:id="rId5"/>
    <p:sldId id="258" r:id="rId6"/>
    <p:sldId id="259" r:id="rId7"/>
    <p:sldId id="260" r:id="rId8"/>
    <p:sldId id="261" r:id="rId9"/>
    <p:sldId id="262"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4" d="100"/>
          <a:sy n="154" d="100"/>
        </p:scale>
        <p:origin x="58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BA783-1BB4-47A6-9731-683674328BC9}"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7A097-2448-496A-AB02-48913ECAE70E}" type="slidenum">
              <a:rPr lang="en-US" smtClean="0"/>
              <a:t>‹#›</a:t>
            </a:fld>
            <a:endParaRPr lang="en-US"/>
          </a:p>
        </p:txBody>
      </p:sp>
    </p:spTree>
    <p:extLst>
      <p:ext uri="{BB962C8B-B14F-4D97-AF65-F5344CB8AC3E}">
        <p14:creationId xmlns:p14="http://schemas.microsoft.com/office/powerpoint/2010/main" val="1446367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corners are Tangier, Brazzaville, Darwin, and Hong Kong.</a:t>
            </a:r>
          </a:p>
          <a:p>
            <a:r>
              <a:rPr lang="en-US" dirty="0"/>
              <a:t>Tangier it the tip of Africa opposite the Straight of Gibraltar.  Brazzaville is in the Congo.  Darwin is the northernmost point of Australia.  Hong Kong is on the south coast of China.</a:t>
            </a:r>
          </a:p>
        </p:txBody>
      </p:sp>
      <p:sp>
        <p:nvSpPr>
          <p:cNvPr id="4" name="Slide Number Placeholder 3"/>
          <p:cNvSpPr>
            <a:spLocks noGrp="1"/>
          </p:cNvSpPr>
          <p:nvPr>
            <p:ph type="sldNum" sz="quarter" idx="5"/>
          </p:nvPr>
        </p:nvSpPr>
        <p:spPr/>
        <p:txBody>
          <a:bodyPr/>
          <a:lstStyle/>
          <a:p>
            <a:fld id="{4B57A097-2448-496A-AB02-48913ECAE70E}" type="slidenum">
              <a:rPr lang="en-US" smtClean="0"/>
              <a:t>6</a:t>
            </a:fld>
            <a:endParaRPr lang="en-US"/>
          </a:p>
        </p:txBody>
      </p:sp>
    </p:spTree>
    <p:extLst>
      <p:ext uri="{BB962C8B-B14F-4D97-AF65-F5344CB8AC3E}">
        <p14:creationId xmlns:p14="http://schemas.microsoft.com/office/powerpoint/2010/main" val="158230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C740-CFC3-4885-9BB8-5D47A346BBAB}"/>
              </a:ext>
            </a:extLst>
          </p:cNvPr>
          <p:cNvSpPr>
            <a:spLocks noGrp="1"/>
          </p:cNvSpPr>
          <p:nvPr>
            <p:ph type="ctrTitle"/>
          </p:nvPr>
        </p:nvSpPr>
        <p:spPr>
          <a:xfrm>
            <a:off x="1154955" y="1447801"/>
            <a:ext cx="8825658" cy="1257300"/>
          </a:xfrm>
        </p:spPr>
        <p:txBody>
          <a:bodyPr/>
          <a:lstStyle/>
          <a:p>
            <a:pPr algn="ctr"/>
            <a:r>
              <a:rPr lang="en-US" dirty="0"/>
              <a:t>War Is Peace</a:t>
            </a:r>
          </a:p>
        </p:txBody>
      </p:sp>
      <p:sp>
        <p:nvSpPr>
          <p:cNvPr id="3" name="Subtitle 2">
            <a:extLst>
              <a:ext uri="{FF2B5EF4-FFF2-40B4-BE49-F238E27FC236}">
                <a16:creationId xmlns:a16="http://schemas.microsoft.com/office/drawing/2014/main" id="{3DD9ABA6-07C6-4821-B9F8-7519321D21B9}"/>
              </a:ext>
            </a:extLst>
          </p:cNvPr>
          <p:cNvSpPr>
            <a:spLocks noGrp="1"/>
          </p:cNvSpPr>
          <p:nvPr>
            <p:ph type="subTitle" idx="1"/>
          </p:nvPr>
        </p:nvSpPr>
        <p:spPr>
          <a:xfrm>
            <a:off x="1234854" y="5123610"/>
            <a:ext cx="8825658" cy="861420"/>
          </a:xfrm>
        </p:spPr>
        <p:txBody>
          <a:bodyPr/>
          <a:lstStyle/>
          <a:p>
            <a:pPr algn="ctr"/>
            <a:r>
              <a:rPr lang="en-US" dirty="0"/>
              <a:t>Emmanuel Goldstein</a:t>
            </a:r>
          </a:p>
        </p:txBody>
      </p:sp>
    </p:spTree>
    <p:extLst>
      <p:ext uri="{BB962C8B-B14F-4D97-AF65-F5344CB8AC3E}">
        <p14:creationId xmlns:p14="http://schemas.microsoft.com/office/powerpoint/2010/main" val="2852791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83CB-0C80-4820-90D2-D42F9FB35766}"/>
              </a:ext>
            </a:extLst>
          </p:cNvPr>
          <p:cNvSpPr>
            <a:spLocks noGrp="1"/>
          </p:cNvSpPr>
          <p:nvPr>
            <p:ph type="title"/>
          </p:nvPr>
        </p:nvSpPr>
        <p:spPr/>
        <p:txBody>
          <a:bodyPr/>
          <a:lstStyle/>
          <a:p>
            <a:r>
              <a:rPr lang="en-US" dirty="0"/>
              <a:t>Paragraph 10</a:t>
            </a:r>
          </a:p>
        </p:txBody>
      </p:sp>
      <p:sp>
        <p:nvSpPr>
          <p:cNvPr id="3" name="Content Placeholder 2">
            <a:extLst>
              <a:ext uri="{FF2B5EF4-FFF2-40B4-BE49-F238E27FC236}">
                <a16:creationId xmlns:a16="http://schemas.microsoft.com/office/drawing/2014/main" id="{DB5EC3F8-15B7-4A08-8B27-985BEB3B3606}"/>
              </a:ext>
            </a:extLst>
          </p:cNvPr>
          <p:cNvSpPr>
            <a:spLocks noGrp="1"/>
          </p:cNvSpPr>
          <p:nvPr>
            <p:ph idx="1"/>
          </p:nvPr>
        </p:nvSpPr>
        <p:spPr/>
        <p:txBody>
          <a:bodyPr/>
          <a:lstStyle/>
          <a:p>
            <a:r>
              <a:rPr lang="en-US" dirty="0"/>
              <a:t>What does Goldstein say is the Party’s attitude toward science?</a:t>
            </a:r>
          </a:p>
          <a:p>
            <a:r>
              <a:rPr lang="en-US" dirty="0"/>
              <a:t>Why does the party have this attitude?</a:t>
            </a:r>
          </a:p>
          <a:p>
            <a:r>
              <a:rPr lang="en-US" dirty="0"/>
              <a:t>Does this have a parallel to </a:t>
            </a:r>
            <a:r>
              <a:rPr lang="en-US"/>
              <a:t>the modern world?</a:t>
            </a:r>
          </a:p>
        </p:txBody>
      </p:sp>
    </p:spTree>
    <p:extLst>
      <p:ext uri="{BB962C8B-B14F-4D97-AF65-F5344CB8AC3E}">
        <p14:creationId xmlns:p14="http://schemas.microsoft.com/office/powerpoint/2010/main" val="173682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86B8A-5E25-1568-A29D-F8B944DA204E}"/>
              </a:ext>
            </a:extLst>
          </p:cNvPr>
          <p:cNvSpPr>
            <a:spLocks noGrp="1"/>
          </p:cNvSpPr>
          <p:nvPr>
            <p:ph type="title"/>
          </p:nvPr>
        </p:nvSpPr>
        <p:spPr/>
        <p:txBody>
          <a:bodyPr/>
          <a:lstStyle/>
          <a:p>
            <a:r>
              <a:rPr lang="en-US" dirty="0"/>
              <a:t>Paragraph 11</a:t>
            </a:r>
          </a:p>
        </p:txBody>
      </p:sp>
      <p:sp>
        <p:nvSpPr>
          <p:cNvPr id="3" name="Content Placeholder 2">
            <a:extLst>
              <a:ext uri="{FF2B5EF4-FFF2-40B4-BE49-F238E27FC236}">
                <a16:creationId xmlns:a16="http://schemas.microsoft.com/office/drawing/2014/main" id="{9D9A292B-75B9-82EB-C403-10F76344F062}"/>
              </a:ext>
            </a:extLst>
          </p:cNvPr>
          <p:cNvSpPr>
            <a:spLocks noGrp="1"/>
          </p:cNvSpPr>
          <p:nvPr>
            <p:ph idx="1"/>
          </p:nvPr>
        </p:nvSpPr>
        <p:spPr/>
        <p:txBody>
          <a:bodyPr/>
          <a:lstStyle/>
          <a:p>
            <a:r>
              <a:rPr lang="en-US" dirty="0"/>
              <a:t>How accurate is Orwell’s description of the evolution of weapons?</a:t>
            </a:r>
          </a:p>
        </p:txBody>
      </p:sp>
    </p:spTree>
    <p:extLst>
      <p:ext uri="{BB962C8B-B14F-4D97-AF65-F5344CB8AC3E}">
        <p14:creationId xmlns:p14="http://schemas.microsoft.com/office/powerpoint/2010/main" val="391886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CD4E-21A3-4894-F86B-B6E116889333}"/>
              </a:ext>
            </a:extLst>
          </p:cNvPr>
          <p:cNvSpPr>
            <a:spLocks noGrp="1"/>
          </p:cNvSpPr>
          <p:nvPr>
            <p:ph type="title"/>
          </p:nvPr>
        </p:nvSpPr>
        <p:spPr/>
        <p:txBody>
          <a:bodyPr/>
          <a:lstStyle/>
          <a:p>
            <a:r>
              <a:rPr lang="en-US" dirty="0"/>
              <a:t>Paragraph 12</a:t>
            </a:r>
          </a:p>
        </p:txBody>
      </p:sp>
      <p:sp>
        <p:nvSpPr>
          <p:cNvPr id="3" name="Content Placeholder 2">
            <a:extLst>
              <a:ext uri="{FF2B5EF4-FFF2-40B4-BE49-F238E27FC236}">
                <a16:creationId xmlns:a16="http://schemas.microsoft.com/office/drawing/2014/main" id="{8E65C544-0A3D-7DD1-CD12-67B7B2765612}"/>
              </a:ext>
            </a:extLst>
          </p:cNvPr>
          <p:cNvSpPr>
            <a:spLocks noGrp="1"/>
          </p:cNvSpPr>
          <p:nvPr>
            <p:ph idx="1"/>
          </p:nvPr>
        </p:nvSpPr>
        <p:spPr/>
        <p:txBody>
          <a:bodyPr/>
          <a:lstStyle/>
          <a:p>
            <a:r>
              <a:rPr lang="en-US" dirty="0"/>
              <a:t>Why would it be inadvisable for Oceania to conquer the territory which had been France and Germany?</a:t>
            </a:r>
          </a:p>
        </p:txBody>
      </p:sp>
    </p:spTree>
    <p:extLst>
      <p:ext uri="{BB962C8B-B14F-4D97-AF65-F5344CB8AC3E}">
        <p14:creationId xmlns:p14="http://schemas.microsoft.com/office/powerpoint/2010/main" val="230952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8D5A-FFBE-FDF3-478D-BF82762D78DA}"/>
              </a:ext>
            </a:extLst>
          </p:cNvPr>
          <p:cNvSpPr>
            <a:spLocks noGrp="1"/>
          </p:cNvSpPr>
          <p:nvPr>
            <p:ph type="title"/>
          </p:nvPr>
        </p:nvSpPr>
        <p:spPr/>
        <p:txBody>
          <a:bodyPr/>
          <a:lstStyle/>
          <a:p>
            <a:r>
              <a:rPr lang="en-US" dirty="0"/>
              <a:t>Paragraph 14 and 15</a:t>
            </a:r>
          </a:p>
        </p:txBody>
      </p:sp>
      <p:sp>
        <p:nvSpPr>
          <p:cNvPr id="3" name="Content Placeholder 2">
            <a:extLst>
              <a:ext uri="{FF2B5EF4-FFF2-40B4-BE49-F238E27FC236}">
                <a16:creationId xmlns:a16="http://schemas.microsoft.com/office/drawing/2014/main" id="{9E97EFAB-12F3-E86F-FEC9-E6F8CA3EB673}"/>
              </a:ext>
            </a:extLst>
          </p:cNvPr>
          <p:cNvSpPr>
            <a:spLocks noGrp="1"/>
          </p:cNvSpPr>
          <p:nvPr>
            <p:ph idx="1"/>
          </p:nvPr>
        </p:nvSpPr>
        <p:spPr/>
        <p:txBody>
          <a:bodyPr/>
          <a:lstStyle/>
          <a:p>
            <a:r>
              <a:rPr lang="en-US" dirty="0"/>
              <a:t>According to Goldstein, how has the nature of war evolved?</a:t>
            </a:r>
          </a:p>
        </p:txBody>
      </p:sp>
    </p:spTree>
    <p:extLst>
      <p:ext uri="{BB962C8B-B14F-4D97-AF65-F5344CB8AC3E}">
        <p14:creationId xmlns:p14="http://schemas.microsoft.com/office/powerpoint/2010/main" val="367071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AD87-D031-24CA-16A2-BEC6D35566B6}"/>
              </a:ext>
            </a:extLst>
          </p:cNvPr>
          <p:cNvSpPr>
            <a:spLocks noGrp="1"/>
          </p:cNvSpPr>
          <p:nvPr>
            <p:ph type="title"/>
          </p:nvPr>
        </p:nvSpPr>
        <p:spPr/>
        <p:txBody>
          <a:bodyPr/>
          <a:lstStyle/>
          <a:p>
            <a:r>
              <a:rPr lang="en-US" dirty="0"/>
              <a:t>Paragraph 16</a:t>
            </a:r>
            <a:br>
              <a:rPr lang="en-US" dirty="0"/>
            </a:br>
            <a:endParaRPr lang="en-US" dirty="0"/>
          </a:p>
        </p:txBody>
      </p:sp>
      <p:sp>
        <p:nvSpPr>
          <p:cNvPr id="3" name="Content Placeholder 2">
            <a:extLst>
              <a:ext uri="{FF2B5EF4-FFF2-40B4-BE49-F238E27FC236}">
                <a16:creationId xmlns:a16="http://schemas.microsoft.com/office/drawing/2014/main" id="{69001BC0-8DEC-0D5A-57B4-74D08B389C0D}"/>
              </a:ext>
            </a:extLst>
          </p:cNvPr>
          <p:cNvSpPr>
            <a:spLocks noGrp="1"/>
          </p:cNvSpPr>
          <p:nvPr>
            <p:ph idx="1"/>
          </p:nvPr>
        </p:nvSpPr>
        <p:spPr/>
        <p:txBody>
          <a:bodyPr/>
          <a:lstStyle/>
          <a:p>
            <a:r>
              <a:rPr lang="en-US" dirty="0"/>
              <a:t>What is the ultimate purpose of the war?</a:t>
            </a:r>
          </a:p>
          <a:p>
            <a:r>
              <a:rPr lang="en-US" dirty="0"/>
              <a:t>What is the meaning of </a:t>
            </a:r>
            <a:r>
              <a:rPr lang="en-US"/>
              <a:t>the slogan “War</a:t>
            </a:r>
            <a:r>
              <a:rPr lang="en-US" dirty="0"/>
              <a:t> is Peace”?</a:t>
            </a:r>
          </a:p>
        </p:txBody>
      </p:sp>
    </p:spTree>
    <p:extLst>
      <p:ext uri="{BB962C8B-B14F-4D97-AF65-F5344CB8AC3E}">
        <p14:creationId xmlns:p14="http://schemas.microsoft.com/office/powerpoint/2010/main" val="353638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7C175-26A8-49CB-8C23-B567840C9338}"/>
              </a:ext>
            </a:extLst>
          </p:cNvPr>
          <p:cNvSpPr>
            <a:spLocks noGrp="1"/>
          </p:cNvSpPr>
          <p:nvPr>
            <p:ph type="title"/>
          </p:nvPr>
        </p:nvSpPr>
        <p:spPr>
          <a:xfrm>
            <a:off x="646111" y="452718"/>
            <a:ext cx="9404723" cy="843422"/>
          </a:xfrm>
        </p:spPr>
        <p:txBody>
          <a:bodyPr/>
          <a:lstStyle/>
          <a:p>
            <a:r>
              <a:rPr lang="en-US" dirty="0"/>
              <a:t>Participants!</a:t>
            </a:r>
          </a:p>
        </p:txBody>
      </p:sp>
      <p:sp>
        <p:nvSpPr>
          <p:cNvPr id="3" name="Content Placeholder 2">
            <a:extLst>
              <a:ext uri="{FF2B5EF4-FFF2-40B4-BE49-F238E27FC236}">
                <a16:creationId xmlns:a16="http://schemas.microsoft.com/office/drawing/2014/main" id="{5ED72257-C38F-4F57-BB9F-D8B5E55E424D}"/>
              </a:ext>
            </a:extLst>
          </p:cNvPr>
          <p:cNvSpPr>
            <a:spLocks noGrp="1"/>
          </p:cNvSpPr>
          <p:nvPr>
            <p:ph idx="1"/>
          </p:nvPr>
        </p:nvSpPr>
        <p:spPr>
          <a:xfrm>
            <a:off x="1104293" y="1555769"/>
            <a:ext cx="8946541" cy="4195481"/>
          </a:xfrm>
        </p:spPr>
        <p:txBody>
          <a:bodyPr>
            <a:normAutofit fontScale="85000" lnSpcReduction="20000"/>
          </a:bodyPr>
          <a:lstStyle/>
          <a:p>
            <a:pPr algn="l"/>
            <a:r>
              <a:rPr lang="en-US" sz="1800" b="0" i="0" u="none" strike="noStrike" baseline="0" dirty="0" err="1">
                <a:latin typeface="Arial" panose="020B0604020202020204" pitchFamily="34" charset="0"/>
              </a:rPr>
              <a:t>Abuwandi</a:t>
            </a:r>
            <a:r>
              <a:rPr lang="en-US" sz="1800" b="0" i="0" u="none" strike="noStrike" baseline="0" dirty="0">
                <a:latin typeface="Arial" panose="020B0604020202020204" pitchFamily="34" charset="0"/>
              </a:rPr>
              <a:t>, Ayah</a:t>
            </a:r>
          </a:p>
          <a:p>
            <a:pPr algn="l"/>
            <a:r>
              <a:rPr lang="pt-BR" sz="1800" b="0" i="0" u="none" strike="noStrike" baseline="0" dirty="0">
                <a:latin typeface="Arial" panose="020B0604020202020204" pitchFamily="34" charset="0"/>
              </a:rPr>
              <a:t>Ahmad, Esra</a:t>
            </a:r>
          </a:p>
          <a:p>
            <a:pPr algn="l"/>
            <a:r>
              <a:rPr lang="en-US" sz="1800" b="0" i="0" u="none" strike="noStrike" baseline="0" dirty="0">
                <a:latin typeface="Arial" panose="020B0604020202020204" pitchFamily="34" charset="0"/>
              </a:rPr>
              <a:t>Ahmed, </a:t>
            </a:r>
            <a:r>
              <a:rPr lang="en-US" sz="1800" b="0" i="0" u="none" strike="noStrike" baseline="0" dirty="0" err="1">
                <a:latin typeface="Arial" panose="020B0604020202020204" pitchFamily="34" charset="0"/>
              </a:rPr>
              <a:t>Suweyda</a:t>
            </a:r>
            <a:endParaRPr lang="en-US" sz="1800" b="0" i="0" u="none" strike="noStrike" baseline="0" dirty="0">
              <a:latin typeface="Arial" panose="020B0604020202020204" pitchFamily="34" charset="0"/>
            </a:endParaRPr>
          </a:p>
          <a:p>
            <a:pPr algn="l"/>
            <a:r>
              <a:rPr lang="en-US" sz="1800" b="0" i="0" u="none" strike="noStrike" baseline="0" dirty="0" err="1">
                <a:latin typeface="Arial" panose="020B0604020202020204" pitchFamily="34" charset="0"/>
              </a:rPr>
              <a:t>Alymansour</a:t>
            </a:r>
            <a:r>
              <a:rPr lang="en-US" sz="1800" b="0" i="0" u="none" strike="noStrike" baseline="0" dirty="0">
                <a:latin typeface="Arial" panose="020B0604020202020204" pitchFamily="34" charset="0"/>
              </a:rPr>
              <a:t>, Malak</a:t>
            </a:r>
          </a:p>
          <a:p>
            <a:pPr algn="l"/>
            <a:r>
              <a:rPr lang="en-US" sz="1800" b="0" i="0" u="none" strike="noStrike" baseline="0" dirty="0" err="1">
                <a:latin typeface="Arial" panose="020B0604020202020204" pitchFamily="34" charset="0"/>
              </a:rPr>
              <a:t>Botiller</a:t>
            </a:r>
            <a:r>
              <a:rPr lang="en-US" sz="1800" b="0" i="0" u="none" strike="noStrike" baseline="0" dirty="0">
                <a:latin typeface="Arial" panose="020B0604020202020204" pitchFamily="34" charset="0"/>
              </a:rPr>
              <a:t>, Armando</a:t>
            </a:r>
          </a:p>
          <a:p>
            <a:pPr algn="l"/>
            <a:r>
              <a:rPr lang="en-US" sz="1800" b="0" i="0" u="none" strike="noStrike" baseline="0" dirty="0" err="1">
                <a:latin typeface="Arial" panose="020B0604020202020204" pitchFamily="34" charset="0"/>
              </a:rPr>
              <a:t>Hlayhel</a:t>
            </a:r>
            <a:r>
              <a:rPr lang="en-US" sz="1800" b="0" i="0" u="none" strike="noStrike" baseline="0" dirty="0">
                <a:latin typeface="Arial" panose="020B0604020202020204" pitchFamily="34" charset="0"/>
              </a:rPr>
              <a:t>, Salma</a:t>
            </a:r>
          </a:p>
          <a:p>
            <a:pPr algn="l"/>
            <a:r>
              <a:rPr lang="fi-FI" sz="1800" b="0" i="0" u="none" strike="noStrike" baseline="0" dirty="0">
                <a:latin typeface="Arial" panose="020B0604020202020204" pitchFamily="34" charset="0"/>
              </a:rPr>
              <a:t>Khattab, Leena</a:t>
            </a:r>
          </a:p>
          <a:p>
            <a:pPr algn="l"/>
            <a:r>
              <a:rPr lang="en-US" sz="1800" b="0" i="0" u="none" strike="noStrike" baseline="0" dirty="0" err="1">
                <a:latin typeface="Arial" panose="020B0604020202020204" pitchFamily="34" charset="0"/>
              </a:rPr>
              <a:t>Magarinos</a:t>
            </a:r>
            <a:r>
              <a:rPr lang="en-US" sz="1800" b="0" i="0" u="none" strike="noStrike" baseline="0" dirty="0">
                <a:latin typeface="Arial" panose="020B0604020202020204" pitchFamily="34" charset="0"/>
              </a:rPr>
              <a:t>, Marco</a:t>
            </a:r>
          </a:p>
          <a:p>
            <a:pPr algn="l"/>
            <a:r>
              <a:rPr lang="en-US" sz="1800" b="0" i="0" u="none" strike="noStrike" baseline="0" dirty="0">
                <a:latin typeface="Arial" panose="020B0604020202020204" pitchFamily="34" charset="0"/>
              </a:rPr>
              <a:t>Mohamed, Aisha</a:t>
            </a:r>
          </a:p>
          <a:p>
            <a:pPr algn="l"/>
            <a:r>
              <a:rPr lang="en-US" sz="1800" b="0" i="0" u="none" strike="noStrike" baseline="0" dirty="0" err="1">
                <a:latin typeface="Arial" panose="020B0604020202020204" pitchFamily="34" charset="0"/>
              </a:rPr>
              <a:t>Munni</a:t>
            </a:r>
            <a:r>
              <a:rPr lang="en-US" sz="1800" b="0" i="0" u="none" strike="noStrike" baseline="0" dirty="0">
                <a:latin typeface="Arial" panose="020B0604020202020204" pitchFamily="34" charset="0"/>
              </a:rPr>
              <a:t>, </a:t>
            </a:r>
            <a:r>
              <a:rPr lang="en-US" sz="1800" b="0" i="0" u="none" strike="noStrike" baseline="0" dirty="0" err="1">
                <a:latin typeface="Arial" panose="020B0604020202020204" pitchFamily="34" charset="0"/>
              </a:rPr>
              <a:t>Sumaiya</a:t>
            </a:r>
            <a:endParaRPr lang="en-US" sz="1800" b="0" i="0" u="none" strike="noStrike" baseline="0" dirty="0">
              <a:latin typeface="Arial" panose="020B0604020202020204" pitchFamily="34" charset="0"/>
            </a:endParaRPr>
          </a:p>
          <a:p>
            <a:pPr algn="l"/>
            <a:r>
              <a:rPr lang="en-US" sz="1800" b="0" i="0" u="none" strike="noStrike" baseline="0" dirty="0">
                <a:latin typeface="Arial" panose="020B0604020202020204" pitchFamily="34" charset="0"/>
              </a:rPr>
              <a:t>Salas, Joaquin</a:t>
            </a:r>
          </a:p>
          <a:p>
            <a:pPr algn="l"/>
            <a:r>
              <a:rPr lang="en-US" sz="1800" b="0" i="0" u="none" strike="noStrike" baseline="0" dirty="0">
                <a:latin typeface="Arial" panose="020B0604020202020204" pitchFamily="34" charset="0"/>
              </a:rPr>
              <a:t>Shams, Raihan</a:t>
            </a:r>
          </a:p>
          <a:p>
            <a:pPr algn="l"/>
            <a:r>
              <a:rPr lang="en-US" sz="1800" b="0" i="0" u="none" strike="noStrike" baseline="0" dirty="0" err="1">
                <a:latin typeface="Arial" panose="020B0604020202020204" pitchFamily="34" charset="0"/>
              </a:rPr>
              <a:t>Shqeirat</a:t>
            </a:r>
            <a:r>
              <a:rPr lang="en-US" sz="1800" b="0" i="0" u="none" strike="noStrike" baseline="0" dirty="0">
                <a:latin typeface="Arial" panose="020B0604020202020204" pitchFamily="34" charset="0"/>
              </a:rPr>
              <a:t>, </a:t>
            </a:r>
            <a:r>
              <a:rPr lang="en-US" sz="1800" b="0" i="0" u="none" strike="noStrike" baseline="0" dirty="0" err="1">
                <a:latin typeface="Arial" panose="020B0604020202020204" pitchFamily="34" charset="0"/>
              </a:rPr>
              <a:t>Juman</a:t>
            </a:r>
            <a:endParaRPr lang="en-US" dirty="0"/>
          </a:p>
        </p:txBody>
      </p:sp>
    </p:spTree>
    <p:extLst>
      <p:ext uri="{BB962C8B-B14F-4D97-AF65-F5344CB8AC3E}">
        <p14:creationId xmlns:p14="http://schemas.microsoft.com/office/powerpoint/2010/main" val="285225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4F49-3886-480E-81F0-486023B56982}"/>
              </a:ext>
            </a:extLst>
          </p:cNvPr>
          <p:cNvSpPr>
            <a:spLocks noGrp="1"/>
          </p:cNvSpPr>
          <p:nvPr>
            <p:ph type="title"/>
          </p:nvPr>
        </p:nvSpPr>
        <p:spPr/>
        <p:txBody>
          <a:bodyPr/>
          <a:lstStyle/>
          <a:p>
            <a:r>
              <a:rPr lang="en-US" dirty="0"/>
              <a:t>Paragraph 1</a:t>
            </a:r>
          </a:p>
        </p:txBody>
      </p:sp>
      <p:sp>
        <p:nvSpPr>
          <p:cNvPr id="3" name="Content Placeholder 2">
            <a:extLst>
              <a:ext uri="{FF2B5EF4-FFF2-40B4-BE49-F238E27FC236}">
                <a16:creationId xmlns:a16="http://schemas.microsoft.com/office/drawing/2014/main" id="{499D37B3-85C2-4EF8-9225-3D9F4F1B0825}"/>
              </a:ext>
            </a:extLst>
          </p:cNvPr>
          <p:cNvSpPr>
            <a:spLocks noGrp="1"/>
          </p:cNvSpPr>
          <p:nvPr>
            <p:ph idx="1"/>
          </p:nvPr>
        </p:nvSpPr>
        <p:spPr/>
        <p:txBody>
          <a:bodyPr/>
          <a:lstStyle/>
          <a:p>
            <a:r>
              <a:rPr lang="en-US" dirty="0"/>
              <a:t>What are the three great super-states, and what are their boundaries?</a:t>
            </a:r>
          </a:p>
          <a:p>
            <a:r>
              <a:rPr lang="en-US" dirty="0"/>
              <a:t>How does this compare with the world today?</a:t>
            </a:r>
          </a:p>
        </p:txBody>
      </p:sp>
    </p:spTree>
    <p:extLst>
      <p:ext uri="{BB962C8B-B14F-4D97-AF65-F5344CB8AC3E}">
        <p14:creationId xmlns:p14="http://schemas.microsoft.com/office/powerpoint/2010/main" val="4175331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C6D6-2ADF-4FFE-8875-611D22F054AF}"/>
              </a:ext>
            </a:extLst>
          </p:cNvPr>
          <p:cNvSpPr>
            <a:spLocks noGrp="1"/>
          </p:cNvSpPr>
          <p:nvPr>
            <p:ph type="title"/>
          </p:nvPr>
        </p:nvSpPr>
        <p:spPr>
          <a:xfrm>
            <a:off x="646111" y="452718"/>
            <a:ext cx="9404723" cy="813313"/>
          </a:xfrm>
        </p:spPr>
        <p:txBody>
          <a:bodyPr/>
          <a:lstStyle/>
          <a:p>
            <a:r>
              <a:rPr lang="en-US" dirty="0"/>
              <a:t>Global map in 1984</a:t>
            </a:r>
          </a:p>
        </p:txBody>
      </p:sp>
      <p:pic>
        <p:nvPicPr>
          <p:cNvPr id="5" name="Content Placeholder 4">
            <a:extLst>
              <a:ext uri="{FF2B5EF4-FFF2-40B4-BE49-F238E27FC236}">
                <a16:creationId xmlns:a16="http://schemas.microsoft.com/office/drawing/2014/main" id="{1D81092F-FD70-4A01-A8BD-849E49E2A5AF}"/>
              </a:ext>
            </a:extLst>
          </p:cNvPr>
          <p:cNvPicPr>
            <a:picLocks noGrp="1" noChangeAspect="1"/>
          </p:cNvPicPr>
          <p:nvPr>
            <p:ph idx="1"/>
          </p:nvPr>
        </p:nvPicPr>
        <p:blipFill>
          <a:blip r:embed="rId2"/>
          <a:stretch>
            <a:fillRect/>
          </a:stretch>
        </p:blipFill>
        <p:spPr>
          <a:xfrm>
            <a:off x="685036" y="1469231"/>
            <a:ext cx="10821927" cy="5139251"/>
          </a:xfrm>
        </p:spPr>
      </p:pic>
    </p:spTree>
    <p:extLst>
      <p:ext uri="{BB962C8B-B14F-4D97-AF65-F5344CB8AC3E}">
        <p14:creationId xmlns:p14="http://schemas.microsoft.com/office/powerpoint/2010/main" val="3825901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4D09-D447-4AEB-A00C-5669BF9A0202}"/>
              </a:ext>
            </a:extLst>
          </p:cNvPr>
          <p:cNvSpPr>
            <a:spLocks noGrp="1"/>
          </p:cNvSpPr>
          <p:nvPr>
            <p:ph type="title"/>
          </p:nvPr>
        </p:nvSpPr>
        <p:spPr/>
        <p:txBody>
          <a:bodyPr/>
          <a:lstStyle/>
          <a:p>
            <a:r>
              <a:rPr lang="en-US" dirty="0"/>
              <a:t>Paragraph 2</a:t>
            </a:r>
          </a:p>
        </p:txBody>
      </p:sp>
      <p:sp>
        <p:nvSpPr>
          <p:cNvPr id="3" name="Content Placeholder 2">
            <a:extLst>
              <a:ext uri="{FF2B5EF4-FFF2-40B4-BE49-F238E27FC236}">
                <a16:creationId xmlns:a16="http://schemas.microsoft.com/office/drawing/2014/main" id="{8073C541-653E-4C9E-B84B-6D3F5493857E}"/>
              </a:ext>
            </a:extLst>
          </p:cNvPr>
          <p:cNvSpPr>
            <a:spLocks noGrp="1"/>
          </p:cNvSpPr>
          <p:nvPr>
            <p:ph idx="1"/>
          </p:nvPr>
        </p:nvSpPr>
        <p:spPr/>
        <p:txBody>
          <a:bodyPr/>
          <a:lstStyle/>
          <a:p>
            <a:r>
              <a:rPr lang="en-US" dirty="0"/>
              <a:t>Who fights in wars?</a:t>
            </a:r>
          </a:p>
          <a:p>
            <a:r>
              <a:rPr lang="en-US" dirty="0"/>
              <a:t>What does war mean for most people?</a:t>
            </a:r>
          </a:p>
        </p:txBody>
      </p:sp>
    </p:spTree>
    <p:extLst>
      <p:ext uri="{BB962C8B-B14F-4D97-AF65-F5344CB8AC3E}">
        <p14:creationId xmlns:p14="http://schemas.microsoft.com/office/powerpoint/2010/main" val="29508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41098-8CA2-40B8-B05F-4E08A3709B10}"/>
              </a:ext>
            </a:extLst>
          </p:cNvPr>
          <p:cNvSpPr>
            <a:spLocks noGrp="1"/>
          </p:cNvSpPr>
          <p:nvPr>
            <p:ph type="title"/>
          </p:nvPr>
        </p:nvSpPr>
        <p:spPr/>
        <p:txBody>
          <a:bodyPr/>
          <a:lstStyle/>
          <a:p>
            <a:r>
              <a:rPr lang="en-US" dirty="0"/>
              <a:t>Paragraph 3</a:t>
            </a:r>
          </a:p>
        </p:txBody>
      </p:sp>
      <p:sp>
        <p:nvSpPr>
          <p:cNvPr id="3" name="Content Placeholder 2">
            <a:extLst>
              <a:ext uri="{FF2B5EF4-FFF2-40B4-BE49-F238E27FC236}">
                <a16:creationId xmlns:a16="http://schemas.microsoft.com/office/drawing/2014/main" id="{CE213ECB-CFC8-472D-B976-BB885184A668}"/>
              </a:ext>
            </a:extLst>
          </p:cNvPr>
          <p:cNvSpPr>
            <a:spLocks noGrp="1"/>
          </p:cNvSpPr>
          <p:nvPr>
            <p:ph idx="1"/>
          </p:nvPr>
        </p:nvSpPr>
        <p:spPr/>
        <p:txBody>
          <a:bodyPr/>
          <a:lstStyle/>
          <a:p>
            <a:r>
              <a:rPr lang="en-US" dirty="0"/>
              <a:t>To what does “… the regrouping that occurs every few years …” refer?</a:t>
            </a:r>
          </a:p>
          <a:p>
            <a:r>
              <a:rPr lang="en-US" dirty="0"/>
              <a:t>Why can none of the super-states be conquered?</a:t>
            </a:r>
          </a:p>
          <a:p>
            <a:r>
              <a:rPr lang="en-US" dirty="0"/>
              <a:t>Why is there no longer anything to fight about?</a:t>
            </a:r>
          </a:p>
          <a:p>
            <a:r>
              <a:rPr lang="en-US" dirty="0"/>
              <a:t>What are the corners of the quadrilateral which contains the war?</a:t>
            </a:r>
          </a:p>
          <a:p>
            <a:pPr marL="0" indent="0">
              <a:buNone/>
            </a:pPr>
            <a:endParaRPr lang="en-US" dirty="0"/>
          </a:p>
        </p:txBody>
      </p:sp>
    </p:spTree>
    <p:extLst>
      <p:ext uri="{BB962C8B-B14F-4D97-AF65-F5344CB8AC3E}">
        <p14:creationId xmlns:p14="http://schemas.microsoft.com/office/powerpoint/2010/main" val="199460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E62D-ADE1-45D9-8B13-2997B6A65C5E}"/>
              </a:ext>
            </a:extLst>
          </p:cNvPr>
          <p:cNvSpPr>
            <a:spLocks noGrp="1"/>
          </p:cNvSpPr>
          <p:nvPr>
            <p:ph type="title"/>
          </p:nvPr>
        </p:nvSpPr>
        <p:spPr/>
        <p:txBody>
          <a:bodyPr/>
          <a:lstStyle/>
          <a:p>
            <a:r>
              <a:rPr lang="en-US" dirty="0"/>
              <a:t>Paragraph 4</a:t>
            </a:r>
          </a:p>
        </p:txBody>
      </p:sp>
      <p:sp>
        <p:nvSpPr>
          <p:cNvPr id="3" name="Content Placeholder 2">
            <a:extLst>
              <a:ext uri="{FF2B5EF4-FFF2-40B4-BE49-F238E27FC236}">
                <a16:creationId xmlns:a16="http://schemas.microsoft.com/office/drawing/2014/main" id="{775D5492-1776-48F7-9A48-8026CAB1F085}"/>
              </a:ext>
            </a:extLst>
          </p:cNvPr>
          <p:cNvSpPr>
            <a:spLocks noGrp="1"/>
          </p:cNvSpPr>
          <p:nvPr>
            <p:ph idx="1"/>
          </p:nvPr>
        </p:nvSpPr>
        <p:spPr/>
        <p:txBody>
          <a:bodyPr/>
          <a:lstStyle/>
          <a:p>
            <a:r>
              <a:rPr lang="en-US" dirty="0"/>
              <a:t>What valuables do the disputed territories contain?</a:t>
            </a:r>
          </a:p>
          <a:p>
            <a:r>
              <a:rPr lang="en-US" dirty="0"/>
              <a:t>What are some of the regions that are disputed?</a:t>
            </a:r>
          </a:p>
          <a:p>
            <a:r>
              <a:rPr lang="en-US" dirty="0"/>
              <a:t>Do these valuables add anything to the wealth of the world?</a:t>
            </a:r>
          </a:p>
        </p:txBody>
      </p:sp>
    </p:spTree>
    <p:extLst>
      <p:ext uri="{BB962C8B-B14F-4D97-AF65-F5344CB8AC3E}">
        <p14:creationId xmlns:p14="http://schemas.microsoft.com/office/powerpoint/2010/main" val="69001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6EE2-B96C-4DED-B1C3-803235A4068A}"/>
              </a:ext>
            </a:extLst>
          </p:cNvPr>
          <p:cNvSpPr>
            <a:spLocks noGrp="1"/>
          </p:cNvSpPr>
          <p:nvPr>
            <p:ph type="title"/>
          </p:nvPr>
        </p:nvSpPr>
        <p:spPr/>
        <p:txBody>
          <a:bodyPr/>
          <a:lstStyle/>
          <a:p>
            <a:r>
              <a:rPr lang="en-US" dirty="0"/>
              <a:t>Paragraph 7</a:t>
            </a:r>
          </a:p>
        </p:txBody>
      </p:sp>
      <p:sp>
        <p:nvSpPr>
          <p:cNvPr id="3" name="Content Placeholder 2">
            <a:extLst>
              <a:ext uri="{FF2B5EF4-FFF2-40B4-BE49-F238E27FC236}">
                <a16:creationId xmlns:a16="http://schemas.microsoft.com/office/drawing/2014/main" id="{67C83CC0-6E06-4577-BF3B-F4036DAE2506}"/>
              </a:ext>
            </a:extLst>
          </p:cNvPr>
          <p:cNvSpPr>
            <a:spLocks noGrp="1"/>
          </p:cNvSpPr>
          <p:nvPr>
            <p:ph idx="1"/>
          </p:nvPr>
        </p:nvSpPr>
        <p:spPr/>
        <p:txBody>
          <a:bodyPr/>
          <a:lstStyle/>
          <a:p>
            <a:r>
              <a:rPr lang="en-US" dirty="0"/>
              <a:t>Why is it insufficient to restrict the output of goods?</a:t>
            </a:r>
          </a:p>
          <a:p>
            <a:pPr marL="0" indent="0">
              <a:buNone/>
            </a:pPr>
            <a:endParaRPr lang="en-US" dirty="0"/>
          </a:p>
        </p:txBody>
      </p:sp>
    </p:spTree>
    <p:extLst>
      <p:ext uri="{BB962C8B-B14F-4D97-AF65-F5344CB8AC3E}">
        <p14:creationId xmlns:p14="http://schemas.microsoft.com/office/powerpoint/2010/main" val="341744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CA67-C115-4B56-891C-2B74B0BB5CE7}"/>
              </a:ext>
            </a:extLst>
          </p:cNvPr>
          <p:cNvSpPr>
            <a:spLocks noGrp="1"/>
          </p:cNvSpPr>
          <p:nvPr>
            <p:ph type="title"/>
          </p:nvPr>
        </p:nvSpPr>
        <p:spPr/>
        <p:txBody>
          <a:bodyPr/>
          <a:lstStyle/>
          <a:p>
            <a:r>
              <a:rPr lang="en-US" dirty="0"/>
              <a:t>Paragraph 8</a:t>
            </a:r>
          </a:p>
        </p:txBody>
      </p:sp>
      <p:sp>
        <p:nvSpPr>
          <p:cNvPr id="3" name="Content Placeholder 2">
            <a:extLst>
              <a:ext uri="{FF2B5EF4-FFF2-40B4-BE49-F238E27FC236}">
                <a16:creationId xmlns:a16="http://schemas.microsoft.com/office/drawing/2014/main" id="{2C2D6644-58E6-40DD-8A0D-117F62B76AAD}"/>
              </a:ext>
            </a:extLst>
          </p:cNvPr>
          <p:cNvSpPr>
            <a:spLocks noGrp="1"/>
          </p:cNvSpPr>
          <p:nvPr>
            <p:ph idx="1"/>
          </p:nvPr>
        </p:nvSpPr>
        <p:spPr/>
        <p:txBody>
          <a:bodyPr/>
          <a:lstStyle/>
          <a:p>
            <a:r>
              <a:rPr lang="en-US" dirty="0"/>
              <a:t>According to Goldstein, what is the essential act of war? </a:t>
            </a:r>
          </a:p>
          <a:p>
            <a:r>
              <a:rPr lang="en-US" dirty="0"/>
              <a:t>Does this hold true in today’s world?</a:t>
            </a:r>
          </a:p>
        </p:txBody>
      </p:sp>
    </p:spTree>
    <p:extLst>
      <p:ext uri="{BB962C8B-B14F-4D97-AF65-F5344CB8AC3E}">
        <p14:creationId xmlns:p14="http://schemas.microsoft.com/office/powerpoint/2010/main" val="1280619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284</TotalTime>
  <Words>357</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War Is Peace</vt:lpstr>
      <vt:lpstr>Participants!</vt:lpstr>
      <vt:lpstr>Paragraph 1</vt:lpstr>
      <vt:lpstr>Global map in 1984</vt:lpstr>
      <vt:lpstr>Paragraph 2</vt:lpstr>
      <vt:lpstr>Paragraph 3</vt:lpstr>
      <vt:lpstr>Paragraph 4</vt:lpstr>
      <vt:lpstr>Paragraph 7</vt:lpstr>
      <vt:lpstr>Paragraph 8</vt:lpstr>
      <vt:lpstr>Paragraph 10</vt:lpstr>
      <vt:lpstr>Paragraph 11</vt:lpstr>
      <vt:lpstr>Paragraph 12</vt:lpstr>
      <vt:lpstr>Paragraph 14 and 15</vt:lpstr>
      <vt:lpstr>Paragraph 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10</cp:revision>
  <dcterms:created xsi:type="dcterms:W3CDTF">2021-09-16T15:00:07Z</dcterms:created>
  <dcterms:modified xsi:type="dcterms:W3CDTF">2023-10-22T18:59:02Z</dcterms:modified>
</cp:coreProperties>
</file>