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69" r:id="rId4"/>
    <p:sldId id="257" r:id="rId5"/>
    <p:sldId id="273"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4660"/>
  </p:normalViewPr>
  <p:slideViewPr>
    <p:cSldViewPr snapToGrid="0">
      <p:cViewPr varScale="1">
        <p:scale>
          <a:sx n="99" d="100"/>
          <a:sy n="99"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bookanalysis.com/1984/room-101/" TargetMode="External"/><Relationship Id="rId3" Type="http://schemas.openxmlformats.org/officeDocument/2006/relationships/hyperlink" Target="https://bookanalysis.com/1984/mr-charrington/" TargetMode="External"/><Relationship Id="rId7" Type="http://schemas.openxmlformats.org/officeDocument/2006/relationships/hyperlink" Target="https://bookanalysis.com/1984/emmanuel-goldstein/" TargetMode="External"/><Relationship Id="rId2" Type="http://schemas.openxmlformats.org/officeDocument/2006/relationships/hyperlink" Target="https://bookanalysis.com/george-orwell/1984/character-list/" TargetMode="External"/><Relationship Id="rId1" Type="http://schemas.openxmlformats.org/officeDocument/2006/relationships/slideLayout" Target="../slideLayouts/slideLayout2.xml"/><Relationship Id="rId6" Type="http://schemas.openxmlformats.org/officeDocument/2006/relationships/hyperlink" Target="https://bookanalysis.com/1984/theory-and-practice-of-oligarchical-collectivism/" TargetMode="External"/><Relationship Id="rId5" Type="http://schemas.openxmlformats.org/officeDocument/2006/relationships/hyperlink" Target="https://bookanalysis.com/1984/obrien/" TargetMode="External"/><Relationship Id="rId4" Type="http://schemas.openxmlformats.org/officeDocument/2006/relationships/hyperlink" Target="https://bookanalysis.com/1984/telescreen/" TargetMode="External"/><Relationship Id="rId9" Type="http://schemas.openxmlformats.org/officeDocument/2006/relationships/hyperlink" Target="https://bookanalysis.com/george-orwell/1984/summa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ookanalysis.com/george-orwell/198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C740-CFC3-4885-9BB8-5D47A346BBAB}"/>
              </a:ext>
            </a:extLst>
          </p:cNvPr>
          <p:cNvSpPr>
            <a:spLocks noGrp="1"/>
          </p:cNvSpPr>
          <p:nvPr>
            <p:ph type="ctrTitle"/>
          </p:nvPr>
        </p:nvSpPr>
        <p:spPr>
          <a:xfrm>
            <a:off x="1234854" y="1156274"/>
            <a:ext cx="8825658" cy="1774609"/>
          </a:xfrm>
        </p:spPr>
        <p:txBody>
          <a:bodyPr/>
          <a:lstStyle/>
          <a:p>
            <a:pPr algn="ctr"/>
            <a:r>
              <a:rPr lang="en-US" dirty="0"/>
              <a:t>1984</a:t>
            </a:r>
          </a:p>
        </p:txBody>
      </p:sp>
      <p:sp>
        <p:nvSpPr>
          <p:cNvPr id="3" name="Subtitle 2">
            <a:extLst>
              <a:ext uri="{FF2B5EF4-FFF2-40B4-BE49-F238E27FC236}">
                <a16:creationId xmlns:a16="http://schemas.microsoft.com/office/drawing/2014/main" id="{3DD9ABA6-07C6-4821-B9F8-7519321D21B9}"/>
              </a:ext>
            </a:extLst>
          </p:cNvPr>
          <p:cNvSpPr>
            <a:spLocks noGrp="1"/>
          </p:cNvSpPr>
          <p:nvPr>
            <p:ph type="subTitle" idx="1"/>
          </p:nvPr>
        </p:nvSpPr>
        <p:spPr>
          <a:xfrm>
            <a:off x="1346941" y="3265313"/>
            <a:ext cx="8825658" cy="861420"/>
          </a:xfrm>
        </p:spPr>
        <p:txBody>
          <a:bodyPr/>
          <a:lstStyle/>
          <a:p>
            <a:pPr algn="ctr"/>
            <a:r>
              <a:rPr lang="en-US" dirty="0"/>
              <a:t>George </a:t>
            </a:r>
            <a:r>
              <a:rPr lang="en-US" dirty="0" err="1"/>
              <a:t>orwell</a:t>
            </a:r>
            <a:endParaRPr lang="en-US" dirty="0"/>
          </a:p>
        </p:txBody>
      </p:sp>
    </p:spTree>
    <p:extLst>
      <p:ext uri="{BB962C8B-B14F-4D97-AF65-F5344CB8AC3E}">
        <p14:creationId xmlns:p14="http://schemas.microsoft.com/office/powerpoint/2010/main" val="285279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126C-986F-2A82-24D0-F5FEFDE3B084}"/>
              </a:ext>
            </a:extLst>
          </p:cNvPr>
          <p:cNvSpPr>
            <a:spLocks noGrp="1"/>
          </p:cNvSpPr>
          <p:nvPr>
            <p:ph type="title"/>
          </p:nvPr>
        </p:nvSpPr>
        <p:spPr>
          <a:xfrm>
            <a:off x="645130" y="197628"/>
            <a:ext cx="9404723" cy="668159"/>
          </a:xfrm>
        </p:spPr>
        <p:txBody>
          <a:bodyPr/>
          <a:lstStyle/>
          <a:p>
            <a:r>
              <a:rPr lang="en-US" dirty="0"/>
              <a:t>Plot Outline</a:t>
            </a:r>
          </a:p>
        </p:txBody>
      </p:sp>
      <p:sp>
        <p:nvSpPr>
          <p:cNvPr id="3" name="Content Placeholder 2">
            <a:extLst>
              <a:ext uri="{FF2B5EF4-FFF2-40B4-BE49-F238E27FC236}">
                <a16:creationId xmlns:a16="http://schemas.microsoft.com/office/drawing/2014/main" id="{8C54F519-2843-26CC-9A6A-3B56DF56B1CB}"/>
              </a:ext>
            </a:extLst>
          </p:cNvPr>
          <p:cNvSpPr>
            <a:spLocks noGrp="1"/>
          </p:cNvSpPr>
          <p:nvPr>
            <p:ph idx="1"/>
          </p:nvPr>
        </p:nvSpPr>
        <p:spPr>
          <a:xfrm>
            <a:off x="1103312" y="920300"/>
            <a:ext cx="8946541" cy="5651582"/>
          </a:xfrm>
        </p:spPr>
        <p:txBody>
          <a:bodyPr>
            <a:normAutofit fontScale="62500" lnSpcReduction="20000"/>
          </a:bodyPr>
          <a:lstStyle/>
          <a:p>
            <a:pPr algn="l">
              <a:buFont typeface="+mj-lt"/>
              <a:buAutoNum type="arabicPeriod"/>
            </a:pPr>
            <a:r>
              <a:rPr lang="en-US" sz="26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Winston Smith</a:t>
            </a:r>
            <a:r>
              <a:rPr lang="en-US" sz="2600" b="0" i="0" dirty="0">
                <a:effectLst/>
                <a:latin typeface="Times New Roman" panose="02020603050405020304" pitchFamily="18" charset="0"/>
                <a:cs typeface="Times New Roman" panose="02020603050405020304" pitchFamily="18" charset="0"/>
              </a:rPr>
              <a:t> goes to the antique shop, run by </a:t>
            </a:r>
            <a:r>
              <a:rPr lang="en-US" sz="26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Mr. </a:t>
            </a:r>
            <a:r>
              <a:rPr lang="en-US" sz="2600" b="0" i="0" u="none"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Charrington</a:t>
            </a:r>
            <a:r>
              <a:rPr lang="en-US" sz="2600" b="0" i="0" dirty="0">
                <a:effectLst/>
                <a:latin typeface="Times New Roman" panose="02020603050405020304" pitchFamily="18" charset="0"/>
                <a:cs typeface="Times New Roman" panose="02020603050405020304" pitchFamily="18" charset="0"/>
              </a:rPr>
              <a:t>, and purchases a diary. This act condemns him in the eyes of the Thought Police and he knows at that point that he’s already dead. He writes “Down with Big Brother” several times in the diary, all while hiding from the </a:t>
            </a:r>
            <a:r>
              <a:rPr lang="en-US" sz="2600"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telescreen</a:t>
            </a:r>
            <a:r>
              <a:rPr lang="en-US" sz="2600" b="0" i="0" dirty="0">
                <a:effectLst/>
                <a:latin typeface="Times New Roman" panose="02020603050405020304" pitchFamily="18" charset="0"/>
                <a:cs typeface="Times New Roman" panose="02020603050405020304" pitchFamily="18" charset="0"/>
              </a:rPr>
              <a:t> in his room. </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While walking in the “prole” section of London, Winston is inspired to confront an old man about his memories. He tries to determine what in the history books is true and what is false. After this, he returns to the antique store and buys the glass paperweight. </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Julie slips Winston the note reading “I love you” and they begin their affair. </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Winston decides to rent the room above Mr. </a:t>
            </a:r>
            <a:r>
              <a:rPr lang="en-US" sz="2600" b="0" i="0" dirty="0" err="1">
                <a:effectLst/>
                <a:latin typeface="Times New Roman" panose="02020603050405020304" pitchFamily="18" charset="0"/>
                <a:cs typeface="Times New Roman" panose="02020603050405020304" pitchFamily="18" charset="0"/>
              </a:rPr>
              <a:t>Charrington’s</a:t>
            </a:r>
            <a:r>
              <a:rPr lang="en-US" sz="2600" b="0" i="0" dirty="0">
                <a:effectLst/>
                <a:latin typeface="Times New Roman" panose="02020603050405020304" pitchFamily="18" charset="0"/>
                <a:cs typeface="Times New Roman" panose="02020603050405020304" pitchFamily="18" charset="0"/>
              </a:rPr>
              <a:t> shop so that he and Julia might meet more easily. The two spend more time together over the following months and Winston tries to figure out how the two might stay together. </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Winston and Julie meet </a:t>
            </a:r>
            <a:r>
              <a:rPr lang="en-US" sz="2600"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O’Brien</a:t>
            </a:r>
            <a:r>
              <a:rPr lang="en-US" sz="2600" b="0" i="0" dirty="0">
                <a:effectLst/>
                <a:latin typeface="Times New Roman" panose="02020603050405020304" pitchFamily="18" charset="0"/>
                <a:cs typeface="Times New Roman" panose="02020603050405020304" pitchFamily="18" charset="0"/>
              </a:rPr>
              <a:t> at his apartment. They accept the dangers of the meeting and commit to joining the Brotherhood in rebellion against the government. This results in the two reading </a:t>
            </a:r>
            <a:r>
              <a:rPr lang="en-US" sz="2600" b="0" i="1" dirty="0">
                <a:effectLst/>
                <a:latin typeface="Times New Roman" panose="02020603050405020304" pitchFamily="18" charset="0"/>
                <a:cs typeface="Times New Roman" panose="02020603050405020304" pitchFamily="18" charset="0"/>
              </a:rPr>
              <a:t>The </a:t>
            </a:r>
            <a:r>
              <a:rPr lang="en-US" sz="2600" b="0" i="1"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Theory and Practice of Oligarchical Collectivism</a:t>
            </a:r>
            <a:r>
              <a:rPr lang="en-US" sz="2600" b="0" i="1" dirty="0">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by </a:t>
            </a:r>
            <a:r>
              <a:rPr lang="en-US" sz="2600" b="0"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Emmanuel Goldstein</a:t>
            </a:r>
            <a:r>
              <a:rPr lang="en-US" sz="2600" b="0" i="0" dirty="0">
                <a:effectLst/>
                <a:latin typeface="Times New Roman" panose="02020603050405020304" pitchFamily="18" charset="0"/>
                <a:cs typeface="Times New Roman" panose="02020603050405020304" pitchFamily="18" charset="0"/>
              </a:rPr>
              <a:t>. </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It is revealed that Mr. </a:t>
            </a:r>
            <a:r>
              <a:rPr lang="en-US" sz="2600" b="0" i="0" dirty="0" err="1">
                <a:effectLst/>
                <a:latin typeface="Times New Roman" panose="02020603050405020304" pitchFamily="18" charset="0"/>
                <a:cs typeface="Times New Roman" panose="02020603050405020304" pitchFamily="18" charset="0"/>
              </a:rPr>
              <a:t>Charrington</a:t>
            </a:r>
            <a:r>
              <a:rPr lang="en-US" sz="2600" b="0" i="0" dirty="0">
                <a:effectLst/>
                <a:latin typeface="Times New Roman" panose="02020603050405020304" pitchFamily="18" charset="0"/>
                <a:cs typeface="Times New Roman" panose="02020603050405020304" pitchFamily="18" charset="0"/>
              </a:rPr>
              <a:t> was a spy for the Thought Police and turned the couple in. They are arrested in the room above the shop. </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VII. Winston is taken to the Ministry of Love where he sees his neighbor Parsons. He is tortured and then taken to </a:t>
            </a:r>
            <a:r>
              <a:rPr lang="en-US" sz="2600" b="0"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Room 101</a:t>
            </a:r>
            <a:r>
              <a:rPr lang="en-US" sz="2600" b="0" i="0" dirty="0">
                <a:effectLst/>
                <a:latin typeface="Times New Roman" panose="02020603050405020304" pitchFamily="18" charset="0"/>
                <a:cs typeface="Times New Roman" panose="02020603050405020304" pitchFamily="18" charset="0"/>
              </a:rPr>
              <a:t> where he confronts his biggest fear, rats. It is also revealed that O’Brien is in charge of the Ministry. </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VIII. After months of torture, Winston turns on Julia and is eventually released. </a:t>
            </a:r>
          </a:p>
          <a:p>
            <a:pPr algn="l">
              <a:buFont typeface="+mj-lt"/>
              <a:buAutoNum type="arabicPeriod"/>
            </a:pPr>
            <a:r>
              <a:rPr lang="en-US" sz="2600" b="0" i="0" u="none" strike="noStrike"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The book concludes with Winston reminiscing on the past</a:t>
            </a:r>
            <a:r>
              <a:rPr lang="en-US" sz="2600" b="0" i="0" dirty="0">
                <a:effectLst/>
                <a:latin typeface="Times New Roman" panose="02020603050405020304" pitchFamily="18" charset="0"/>
                <a:cs typeface="Times New Roman" panose="02020603050405020304" pitchFamily="18" charset="0"/>
              </a:rPr>
              <a:t> and confessing his newfound, brainwashed, love for Big Brother. </a:t>
            </a:r>
          </a:p>
          <a:p>
            <a:endParaRPr lang="en-US" dirty="0"/>
          </a:p>
        </p:txBody>
      </p:sp>
    </p:spTree>
    <p:extLst>
      <p:ext uri="{BB962C8B-B14F-4D97-AF65-F5344CB8AC3E}">
        <p14:creationId xmlns:p14="http://schemas.microsoft.com/office/powerpoint/2010/main" val="291702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4F49-3886-480E-81F0-486023B56982}"/>
              </a:ext>
            </a:extLst>
          </p:cNvPr>
          <p:cNvSpPr>
            <a:spLocks noGrp="1"/>
          </p:cNvSpPr>
          <p:nvPr>
            <p:ph type="title"/>
          </p:nvPr>
        </p:nvSpPr>
        <p:spPr/>
        <p:txBody>
          <a:bodyPr/>
          <a:lstStyle/>
          <a:p>
            <a:r>
              <a:rPr lang="en-US" dirty="0"/>
              <a:t>Tenets of </a:t>
            </a:r>
            <a:r>
              <a:rPr lang="en-US" dirty="0" err="1"/>
              <a:t>Ingsoc</a:t>
            </a:r>
            <a:endParaRPr lang="en-US" dirty="0"/>
          </a:p>
        </p:txBody>
      </p:sp>
      <p:sp>
        <p:nvSpPr>
          <p:cNvPr id="3" name="Content Placeholder 2">
            <a:extLst>
              <a:ext uri="{FF2B5EF4-FFF2-40B4-BE49-F238E27FC236}">
                <a16:creationId xmlns:a16="http://schemas.microsoft.com/office/drawing/2014/main" id="{499D37B3-85C2-4EF8-9225-3D9F4F1B0825}"/>
              </a:ext>
            </a:extLst>
          </p:cNvPr>
          <p:cNvSpPr>
            <a:spLocks noGrp="1"/>
          </p:cNvSpPr>
          <p:nvPr>
            <p:ph idx="1"/>
          </p:nvPr>
        </p:nvSpPr>
        <p:spPr/>
        <p:txBody>
          <a:bodyPr/>
          <a:lstStyle/>
          <a:p>
            <a:r>
              <a:rPr lang="en-US" dirty="0"/>
              <a:t>Mutability of the Past</a:t>
            </a:r>
          </a:p>
          <a:p>
            <a:r>
              <a:rPr lang="en-US" dirty="0"/>
              <a:t>Doublethink</a:t>
            </a:r>
          </a:p>
          <a:p>
            <a:r>
              <a:rPr lang="en-US" dirty="0"/>
              <a:t>Newspeak</a:t>
            </a:r>
          </a:p>
        </p:txBody>
      </p:sp>
    </p:spTree>
    <p:extLst>
      <p:ext uri="{BB962C8B-B14F-4D97-AF65-F5344CB8AC3E}">
        <p14:creationId xmlns:p14="http://schemas.microsoft.com/office/powerpoint/2010/main" val="2041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4F49-3886-480E-81F0-486023B56982}"/>
              </a:ext>
            </a:extLst>
          </p:cNvPr>
          <p:cNvSpPr>
            <a:spLocks noGrp="1"/>
          </p:cNvSpPr>
          <p:nvPr>
            <p:ph type="title"/>
          </p:nvPr>
        </p:nvSpPr>
        <p:spPr/>
        <p:txBody>
          <a:bodyPr/>
          <a:lstStyle/>
          <a:p>
            <a:r>
              <a:rPr lang="en-US" dirty="0"/>
              <a:t>Slogans of </a:t>
            </a:r>
            <a:r>
              <a:rPr lang="en-US" dirty="0" err="1"/>
              <a:t>Ingsoc</a:t>
            </a:r>
            <a:endParaRPr lang="en-US" dirty="0"/>
          </a:p>
        </p:txBody>
      </p:sp>
      <p:sp>
        <p:nvSpPr>
          <p:cNvPr id="3" name="Content Placeholder 2">
            <a:extLst>
              <a:ext uri="{FF2B5EF4-FFF2-40B4-BE49-F238E27FC236}">
                <a16:creationId xmlns:a16="http://schemas.microsoft.com/office/drawing/2014/main" id="{499D37B3-85C2-4EF8-9225-3D9F4F1B0825}"/>
              </a:ext>
            </a:extLst>
          </p:cNvPr>
          <p:cNvSpPr>
            <a:spLocks noGrp="1"/>
          </p:cNvSpPr>
          <p:nvPr>
            <p:ph idx="1"/>
          </p:nvPr>
        </p:nvSpPr>
        <p:spPr/>
        <p:txBody>
          <a:bodyPr/>
          <a:lstStyle/>
          <a:p>
            <a:r>
              <a:rPr lang="en-US" dirty="0"/>
              <a:t>Ignorance is Strength</a:t>
            </a:r>
          </a:p>
          <a:p>
            <a:r>
              <a:rPr lang="en-US" dirty="0"/>
              <a:t>Freedom is Slavery</a:t>
            </a:r>
          </a:p>
          <a:p>
            <a:r>
              <a:rPr lang="en-US" dirty="0"/>
              <a:t>War is Peace</a:t>
            </a:r>
          </a:p>
        </p:txBody>
      </p:sp>
    </p:spTree>
    <p:extLst>
      <p:ext uri="{BB962C8B-B14F-4D97-AF65-F5344CB8AC3E}">
        <p14:creationId xmlns:p14="http://schemas.microsoft.com/office/powerpoint/2010/main" val="41753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4F49-3886-480E-81F0-486023B56982}"/>
              </a:ext>
            </a:extLst>
          </p:cNvPr>
          <p:cNvSpPr>
            <a:spLocks noGrp="1"/>
          </p:cNvSpPr>
          <p:nvPr>
            <p:ph type="title"/>
          </p:nvPr>
        </p:nvSpPr>
        <p:spPr/>
        <p:txBody>
          <a:bodyPr/>
          <a:lstStyle/>
          <a:p>
            <a:r>
              <a:rPr lang="en-US" dirty="0"/>
              <a:t>Newspeak Glossary</a:t>
            </a:r>
          </a:p>
        </p:txBody>
      </p:sp>
      <p:sp>
        <p:nvSpPr>
          <p:cNvPr id="3" name="Content Placeholder 2">
            <a:extLst>
              <a:ext uri="{FF2B5EF4-FFF2-40B4-BE49-F238E27FC236}">
                <a16:creationId xmlns:a16="http://schemas.microsoft.com/office/drawing/2014/main" id="{499D37B3-85C2-4EF8-9225-3D9F4F1B0825}"/>
              </a:ext>
            </a:extLst>
          </p:cNvPr>
          <p:cNvSpPr>
            <a:spLocks noGrp="1"/>
          </p:cNvSpPr>
          <p:nvPr>
            <p:ph idx="1"/>
          </p:nvPr>
        </p:nvSpPr>
        <p:spPr/>
        <p:txBody>
          <a:bodyPr/>
          <a:lstStyle/>
          <a:p>
            <a:r>
              <a:rPr lang="en-US"/>
              <a:t>Newspeak</a:t>
            </a:r>
          </a:p>
          <a:p>
            <a:r>
              <a:rPr lang="en-US" dirty="0" err="1"/>
              <a:t>Ingsoc</a:t>
            </a:r>
            <a:endParaRPr lang="en-US" dirty="0"/>
          </a:p>
          <a:p>
            <a:r>
              <a:rPr lang="en-US" dirty="0"/>
              <a:t>Doublethink</a:t>
            </a:r>
          </a:p>
          <a:p>
            <a:r>
              <a:rPr lang="en-US" dirty="0"/>
              <a:t>Thoughtcrime</a:t>
            </a:r>
          </a:p>
          <a:p>
            <a:r>
              <a:rPr lang="en-US" dirty="0"/>
              <a:t>Unperson</a:t>
            </a:r>
          </a:p>
          <a:p>
            <a:r>
              <a:rPr lang="en-US" dirty="0" err="1"/>
              <a:t>Doubleplus</a:t>
            </a:r>
            <a:r>
              <a:rPr lang="en-US" dirty="0"/>
              <a:t> </a:t>
            </a:r>
            <a:r>
              <a:rPr lang="en-US" dirty="0" err="1"/>
              <a:t>Ungood</a:t>
            </a:r>
            <a:endParaRPr lang="en-US" dirty="0"/>
          </a:p>
        </p:txBody>
      </p:sp>
    </p:spTree>
    <p:extLst>
      <p:ext uri="{BB962C8B-B14F-4D97-AF65-F5344CB8AC3E}">
        <p14:creationId xmlns:p14="http://schemas.microsoft.com/office/powerpoint/2010/main" val="313022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AF79-770A-9625-3D38-E66FBCE0E180}"/>
              </a:ext>
            </a:extLst>
          </p:cNvPr>
          <p:cNvSpPr>
            <a:spLocks noGrp="1"/>
          </p:cNvSpPr>
          <p:nvPr>
            <p:ph type="title"/>
          </p:nvPr>
        </p:nvSpPr>
        <p:spPr/>
        <p:txBody>
          <a:bodyPr/>
          <a:lstStyle/>
          <a:p>
            <a:r>
              <a:rPr lang="en-US" dirty="0"/>
              <a:t>A Reference</a:t>
            </a:r>
          </a:p>
        </p:txBody>
      </p:sp>
      <p:sp>
        <p:nvSpPr>
          <p:cNvPr id="3" name="Content Placeholder 2">
            <a:extLst>
              <a:ext uri="{FF2B5EF4-FFF2-40B4-BE49-F238E27FC236}">
                <a16:creationId xmlns:a16="http://schemas.microsoft.com/office/drawing/2014/main" id="{D21E3B18-671E-1CFC-2831-1372221AC980}"/>
              </a:ext>
            </a:extLst>
          </p:cNvPr>
          <p:cNvSpPr>
            <a:spLocks noGrp="1"/>
          </p:cNvSpPr>
          <p:nvPr>
            <p:ph idx="1"/>
          </p:nvPr>
        </p:nvSpPr>
        <p:spPr/>
        <p:txBody>
          <a:bodyPr/>
          <a:lstStyle/>
          <a:p>
            <a:r>
              <a:rPr lang="en-US" dirty="0">
                <a:hlinkClick r:id="rId2"/>
              </a:rPr>
              <a:t>1984 by George Orwell | Book Analysis</a:t>
            </a:r>
            <a:endParaRPr lang="en-US" dirty="0"/>
          </a:p>
        </p:txBody>
      </p:sp>
    </p:spTree>
    <p:extLst>
      <p:ext uri="{BB962C8B-B14F-4D97-AF65-F5344CB8AC3E}">
        <p14:creationId xmlns:p14="http://schemas.microsoft.com/office/powerpoint/2010/main" val="3324100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TotalTime>
  <Words>384</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vt:lpstr>
      <vt:lpstr>1984</vt:lpstr>
      <vt:lpstr>Plot Outline</vt:lpstr>
      <vt:lpstr>Tenets of Ingsoc</vt:lpstr>
      <vt:lpstr>Slogans of Ingsoc</vt:lpstr>
      <vt:lpstr>Newspeak Glossary</vt:lpstr>
      <vt:lpstr>A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Bailey</dc:creator>
  <cp:lastModifiedBy>Paul Bailey</cp:lastModifiedBy>
  <cp:revision>11</cp:revision>
  <dcterms:created xsi:type="dcterms:W3CDTF">2021-09-16T15:00:07Z</dcterms:created>
  <dcterms:modified xsi:type="dcterms:W3CDTF">2023-10-18T15:01:19Z</dcterms:modified>
</cp:coreProperties>
</file>