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303" r:id="rId3"/>
    <p:sldId id="306" r:id="rId4"/>
    <p:sldId id="307" r:id="rId5"/>
    <p:sldId id="311" r:id="rId6"/>
    <p:sldId id="418" r:id="rId7"/>
    <p:sldId id="420" r:id="rId8"/>
    <p:sldId id="443" r:id="rId9"/>
    <p:sldId id="448" r:id="rId10"/>
    <p:sldId id="314" r:id="rId11"/>
    <p:sldId id="421" r:id="rId12"/>
    <p:sldId id="435" r:id="rId13"/>
    <p:sldId id="436" r:id="rId14"/>
    <p:sldId id="445" r:id="rId15"/>
    <p:sldId id="444" r:id="rId16"/>
    <p:sldId id="437" r:id="rId17"/>
    <p:sldId id="438" r:id="rId18"/>
    <p:sldId id="439" r:id="rId19"/>
    <p:sldId id="446" r:id="rId20"/>
    <p:sldId id="447" r:id="rId21"/>
    <p:sldId id="319" r:id="rId22"/>
    <p:sldId id="422" r:id="rId23"/>
    <p:sldId id="271" r:id="rId24"/>
    <p:sldId id="371" r:id="rId25"/>
    <p:sldId id="372" r:id="rId26"/>
    <p:sldId id="373" r:id="rId27"/>
    <p:sldId id="374" r:id="rId28"/>
    <p:sldId id="375" r:id="rId29"/>
    <p:sldId id="376" r:id="rId30"/>
    <p:sldId id="378" r:id="rId31"/>
    <p:sldId id="386" r:id="rId32"/>
    <p:sldId id="387" r:id="rId33"/>
    <p:sldId id="389" r:id="rId34"/>
    <p:sldId id="390" r:id="rId35"/>
    <p:sldId id="391" r:id="rId36"/>
    <p:sldId id="392" r:id="rId37"/>
    <p:sldId id="393" r:id="rId38"/>
    <p:sldId id="394" r:id="rId39"/>
    <p:sldId id="395" r:id="rId40"/>
    <p:sldId id="396" r:id="rId41"/>
    <p:sldId id="397" r:id="rId42"/>
    <p:sldId id="398" r:id="rId43"/>
    <p:sldId id="400" r:id="rId44"/>
    <p:sldId id="401" r:id="rId45"/>
    <p:sldId id="406" r:id="rId46"/>
    <p:sldId id="411" r:id="rId47"/>
    <p:sldId id="416" r:id="rId48"/>
    <p:sldId id="417" r:id="rId49"/>
    <p:sldId id="430" r:id="rId50"/>
    <p:sldId id="431" r:id="rId51"/>
    <p:sldId id="432" r:id="rId52"/>
    <p:sldId id="433" r:id="rId53"/>
    <p:sldId id="44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89376" autoAdjust="0"/>
  </p:normalViewPr>
  <p:slideViewPr>
    <p:cSldViewPr>
      <p:cViewPr>
        <p:scale>
          <a:sx n="116" d="100"/>
          <a:sy n="116" d="100"/>
        </p:scale>
        <p:origin x="-1248"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C83E7-E74B-4AED-BFE1-525CFA424D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720E26-38C6-49B0-9D82-AEFB7CB60E9A}">
      <dgm:prSet/>
      <dgm:spPr/>
      <dgm:t>
        <a:bodyPr lIns="0" rIns="0"/>
        <a:lstStyle/>
        <a:p>
          <a:pPr algn="ctr" rtl="0"/>
          <a:r>
            <a:rPr lang="en-US" b="1" u="none" dirty="0" smtClean="0">
              <a:latin typeface="Arial" pitchFamily="34" charset="0"/>
              <a:cs typeface="Arial" pitchFamily="34" charset="0"/>
            </a:rPr>
            <a:t>3 kinds:</a:t>
          </a:r>
          <a:endParaRPr lang="en-US" b="1" u="none" dirty="0">
            <a:latin typeface="Arial" pitchFamily="34" charset="0"/>
            <a:cs typeface="Arial" pitchFamily="34" charset="0"/>
          </a:endParaRPr>
        </a:p>
      </dgm:t>
    </dgm:pt>
    <dgm:pt modelId="{AD5E2ACA-11F7-4581-AE85-46EEF49DFE1F}" type="parTrans" cxnId="{EACF8734-B87C-4FB5-AC53-D3F8EA06AB89}">
      <dgm:prSet/>
      <dgm:spPr/>
      <dgm:t>
        <a:bodyPr/>
        <a:lstStyle/>
        <a:p>
          <a:endParaRPr lang="en-US"/>
        </a:p>
      </dgm:t>
    </dgm:pt>
    <dgm:pt modelId="{ADD080AA-A422-4816-B338-60B64360C9F2}" type="sibTrans" cxnId="{EACF8734-B87C-4FB5-AC53-D3F8EA06AB89}">
      <dgm:prSet/>
      <dgm:spPr/>
      <dgm:t>
        <a:bodyPr/>
        <a:lstStyle/>
        <a:p>
          <a:endParaRPr lang="en-US"/>
        </a:p>
      </dgm:t>
    </dgm:pt>
    <dgm:pt modelId="{1F9F43F5-9DBA-408B-974E-7EFD33A762C2}">
      <dgm:prSet/>
      <dgm:spPr/>
      <dgm:t>
        <a:bodyPr lIns="0" rIns="0"/>
        <a:lstStyle/>
        <a:p>
          <a:pPr marL="268288" indent="-180975" rtl="0">
            <a:spcAft>
              <a:spcPts val="600"/>
            </a:spcAft>
          </a:pPr>
          <a:r>
            <a:rPr lang="en-US" b="1" dirty="0" smtClean="0">
              <a:latin typeface="Arial" pitchFamily="34" charset="0"/>
              <a:cs typeface="Arial" pitchFamily="34" charset="0"/>
            </a:rPr>
            <a:t>Anonymous procedure</a:t>
          </a:r>
          <a:r>
            <a:rPr lang="ru-RU" b="1" dirty="0" smtClean="0">
              <a:latin typeface="Arial" pitchFamily="34" charset="0"/>
              <a:cs typeface="Arial" pitchFamily="34" charset="0"/>
            </a:rPr>
            <a:t>: </a:t>
          </a:r>
          <a:r>
            <a:rPr lang="en-US" dirty="0" smtClean="0">
              <a:latin typeface="Arial" pitchFamily="34" charset="0"/>
              <a:cs typeface="Arial" pitchFamily="34" charset="0"/>
            </a:rPr>
            <a:t>sequence of operators</a:t>
          </a:r>
          <a:endParaRPr lang="en-US" dirty="0">
            <a:latin typeface="Arial" pitchFamily="34" charset="0"/>
            <a:cs typeface="Arial" pitchFamily="34" charset="0"/>
          </a:endParaRPr>
        </a:p>
      </dgm:t>
    </dgm:pt>
    <dgm:pt modelId="{E19C2530-CB5A-4885-A973-A05F04C0CA30}" type="parTrans" cxnId="{F8306354-BDD4-4044-81F9-90A31BCAA7FC}">
      <dgm:prSet/>
      <dgm:spPr/>
      <dgm:t>
        <a:bodyPr/>
        <a:lstStyle/>
        <a:p>
          <a:endParaRPr lang="en-US"/>
        </a:p>
      </dgm:t>
    </dgm:pt>
    <dgm:pt modelId="{BD6BF8DC-ECDD-403F-9222-7D4BF78DA169}" type="sibTrans" cxnId="{F8306354-BDD4-4044-81F9-90A31BCAA7FC}">
      <dgm:prSet/>
      <dgm:spPr/>
      <dgm:t>
        <a:bodyPr/>
        <a:lstStyle/>
        <a:p>
          <a:endParaRPr lang="en-US"/>
        </a:p>
      </dgm:t>
    </dgm:pt>
    <dgm:pt modelId="{D9BEBE12-3D7A-4602-8B9B-98C7385A264F}">
      <dgm:prSet/>
      <dgm:spPr/>
      <dgm:t>
        <a:bodyPr lIns="0" rIns="0"/>
        <a:lstStyle/>
        <a:p>
          <a:pPr marL="268288" indent="-180975" rtl="0">
            <a:spcAft>
              <a:spcPts val="600"/>
            </a:spcAft>
          </a:pPr>
          <a:r>
            <a:rPr lang="en-US" b="1" dirty="0" smtClean="0">
              <a:latin typeface="Arial" pitchFamily="34" charset="0"/>
              <a:cs typeface="Arial" pitchFamily="34" charset="0"/>
            </a:rPr>
            <a:t>Unit</a:t>
          </a:r>
          <a:r>
            <a:rPr lang="ru-RU" dirty="0" smtClean="0">
              <a:latin typeface="Arial" pitchFamily="34" charset="0"/>
              <a:cs typeface="Arial" pitchFamily="34" charset="0"/>
            </a:rPr>
            <a:t>:</a:t>
          </a:r>
          <a:r>
            <a:rPr lang="en-US" dirty="0" smtClean="0">
              <a:latin typeface="Arial" pitchFamily="34" charset="0"/>
              <a:cs typeface="Arial" pitchFamily="34" charset="0"/>
            </a:rPr>
            <a:t> named set of routines and attributes, invariant</a:t>
          </a:r>
          <a:endParaRPr lang="en-US" dirty="0">
            <a:latin typeface="Arial" pitchFamily="34" charset="0"/>
            <a:cs typeface="Arial" pitchFamily="34" charset="0"/>
          </a:endParaRPr>
        </a:p>
      </dgm:t>
    </dgm:pt>
    <dgm:pt modelId="{DC7C6460-A1FD-47D6-9B3B-8A7CE429A635}" type="parTrans" cxnId="{10CC295A-9019-448D-88F0-3F928966F42F}">
      <dgm:prSet/>
      <dgm:spPr/>
      <dgm:t>
        <a:bodyPr/>
        <a:lstStyle/>
        <a:p>
          <a:endParaRPr lang="en-US"/>
        </a:p>
      </dgm:t>
    </dgm:pt>
    <dgm:pt modelId="{AE5CD78A-38EE-4D00-B9CD-4EDAF7E4DA61}" type="sibTrans" cxnId="{10CC295A-9019-448D-88F0-3F928966F42F}">
      <dgm:prSet/>
      <dgm:spPr/>
      <dgm:t>
        <a:bodyPr/>
        <a:lstStyle/>
        <a:p>
          <a:endParaRPr lang="en-US"/>
        </a:p>
      </dgm:t>
    </dgm:pt>
    <dgm:pt modelId="{525D7A68-182D-4A98-9A92-7B466D1FC019}">
      <dgm:prSet/>
      <dgm:spPr/>
      <dgm:t>
        <a:bodyPr lIns="0" rIns="0"/>
        <a:lstStyle/>
        <a:p>
          <a:pPr marL="268288" indent="-180975" rtl="0">
            <a:spcAft>
              <a:spcPts val="600"/>
            </a:spcAft>
          </a:pPr>
          <a:r>
            <a:rPr lang="en-US" b="1" dirty="0" smtClean="0">
              <a:latin typeface="Arial" pitchFamily="34" charset="0"/>
              <a:cs typeface="Arial" pitchFamily="34" charset="0"/>
            </a:rPr>
            <a:t>Standalone-routine: </a:t>
          </a:r>
          <a:r>
            <a:rPr lang="en-US" dirty="0" smtClean="0">
              <a:latin typeface="Arial" pitchFamily="34" charset="0"/>
              <a:cs typeface="Arial" pitchFamily="34" charset="0"/>
            </a:rPr>
            <a:t>scope, formal parameters, pre &amp; post conditions, body</a:t>
          </a:r>
          <a:endParaRPr lang="en-US" dirty="0">
            <a:latin typeface="Arial" pitchFamily="34" charset="0"/>
            <a:cs typeface="Arial" pitchFamily="34" charset="0"/>
          </a:endParaRPr>
        </a:p>
      </dgm:t>
    </dgm:pt>
    <dgm:pt modelId="{2CA1E294-5478-4B7D-856D-F1ECDF3AB802}" type="parTrans" cxnId="{BF413D29-E0ED-4E44-A74F-615484C39A93}">
      <dgm:prSet/>
      <dgm:spPr/>
      <dgm:t>
        <a:bodyPr/>
        <a:lstStyle/>
        <a:p>
          <a:endParaRPr lang="ru-RU"/>
        </a:p>
      </dgm:t>
    </dgm:pt>
    <dgm:pt modelId="{8BF90076-B600-4D4C-AE48-104F43313502}" type="sibTrans" cxnId="{BF413D29-E0ED-4E44-A74F-615484C39A93}">
      <dgm:prSet/>
      <dgm:spPr/>
      <dgm:t>
        <a:bodyPr/>
        <a:lstStyle/>
        <a:p>
          <a:endParaRPr lang="ru-RU"/>
        </a:p>
      </dgm:t>
    </dgm:pt>
    <dgm:pt modelId="{71C89190-5C24-4279-A87A-FE9F2694A8AC}">
      <dgm:prSet/>
      <dgm:spPr/>
      <dgm:t>
        <a:bodyPr lIns="0" rIns="0"/>
        <a:lstStyle/>
        <a:p>
          <a:pPr marL="536575" indent="-180975" rtl="0">
            <a:spcAft>
              <a:spcPts val="600"/>
            </a:spcAft>
          </a:pPr>
          <a:r>
            <a:rPr lang="en-US" dirty="0" smtClean="0">
              <a:latin typeface="Arial" pitchFamily="34" charset="0"/>
              <a:cs typeface="Arial" pitchFamily="34" charset="0"/>
            </a:rPr>
            <a:t>Unit support direct usage (module)</a:t>
          </a:r>
          <a:endParaRPr lang="en-US" dirty="0">
            <a:latin typeface="Arial" pitchFamily="34" charset="0"/>
            <a:cs typeface="Arial" pitchFamily="34" charset="0"/>
          </a:endParaRPr>
        </a:p>
      </dgm:t>
    </dgm:pt>
    <dgm:pt modelId="{A2AB3F08-C709-4B98-8A56-197E1201EBDF}" type="sibTrans" cxnId="{99BFC9DB-0AB4-44BB-A85A-D6510C2D2C52}">
      <dgm:prSet/>
      <dgm:spPr/>
      <dgm:t>
        <a:bodyPr/>
        <a:lstStyle/>
        <a:p>
          <a:endParaRPr lang="ru-RU"/>
        </a:p>
      </dgm:t>
    </dgm:pt>
    <dgm:pt modelId="{1D98F052-B5B0-495C-BDA5-64AB574F7C1A}" type="parTrans" cxnId="{99BFC9DB-0AB4-44BB-A85A-D6510C2D2C52}">
      <dgm:prSet/>
      <dgm:spPr/>
      <dgm:t>
        <a:bodyPr/>
        <a:lstStyle/>
        <a:p>
          <a:endParaRPr lang="ru-RU"/>
        </a:p>
      </dgm:t>
    </dgm:pt>
    <dgm:pt modelId="{DA24D895-5C69-47C4-8F72-BC258C40F6F3}">
      <dgm:prSet/>
      <dgm:spPr/>
      <dgm:t>
        <a:bodyPr lIns="0" rIns="0"/>
        <a:lstStyle/>
        <a:p>
          <a:pPr marL="536575" indent="-180975" rtl="0">
            <a:spcAft>
              <a:spcPts val="600"/>
            </a:spcAft>
          </a:pPr>
          <a:r>
            <a:rPr lang="en-US" dirty="0" smtClean="0">
              <a:latin typeface="Arial" pitchFamily="34" charset="0"/>
              <a:cs typeface="Arial" pitchFamily="34" charset="0"/>
            </a:rPr>
            <a:t>Unit supports inheritance</a:t>
          </a:r>
          <a:endParaRPr lang="en-US" dirty="0">
            <a:latin typeface="Arial" pitchFamily="34" charset="0"/>
            <a:cs typeface="Arial" pitchFamily="34" charset="0"/>
          </a:endParaRPr>
        </a:p>
      </dgm:t>
    </dgm:pt>
    <dgm:pt modelId="{EAEB9660-0A75-4C4D-B49B-03D326B7D165}" type="sibTrans" cxnId="{5215F4F2-54AA-4F53-8F82-92830332759D}">
      <dgm:prSet/>
      <dgm:spPr/>
      <dgm:t>
        <a:bodyPr/>
        <a:lstStyle/>
        <a:p>
          <a:endParaRPr lang="ru-RU"/>
        </a:p>
      </dgm:t>
    </dgm:pt>
    <dgm:pt modelId="{3B4C8A3B-841C-4C0E-ABB6-BB2AFE2328E2}" type="parTrans" cxnId="{5215F4F2-54AA-4F53-8F82-92830332759D}">
      <dgm:prSet/>
      <dgm:spPr/>
      <dgm:t>
        <a:bodyPr/>
        <a:lstStyle/>
        <a:p>
          <a:endParaRPr lang="ru-RU"/>
        </a:p>
      </dgm:t>
    </dgm:pt>
    <dgm:pt modelId="{71DBA773-65F0-4B5C-908E-FFA317D80B8D}">
      <dgm:prSet/>
      <dgm:spPr/>
      <dgm:t>
        <a:bodyPr lIns="0" rIns="0"/>
        <a:lstStyle/>
        <a:p>
          <a:pPr marL="536575" indent="-180975" rtl="0">
            <a:spcAft>
              <a:spcPts val="600"/>
            </a:spcAft>
          </a:pPr>
          <a:r>
            <a:rPr lang="en-US" dirty="0" smtClean="0">
              <a:latin typeface="Arial" pitchFamily="34" charset="0"/>
              <a:cs typeface="Arial" pitchFamily="34" charset="0"/>
            </a:rPr>
            <a:t>Unit defines type</a:t>
          </a:r>
          <a:endParaRPr lang="en-US" i="1" dirty="0">
            <a:latin typeface="Arial" pitchFamily="34" charset="0"/>
            <a:cs typeface="Arial" pitchFamily="34" charset="0"/>
          </a:endParaRPr>
        </a:p>
      </dgm:t>
    </dgm:pt>
    <dgm:pt modelId="{9D49CE80-D372-4263-8B2C-9B23A55E6F4D}" type="sibTrans" cxnId="{C37C16B7-9A43-4D24-AD1D-8390F2481659}">
      <dgm:prSet/>
      <dgm:spPr/>
      <dgm:t>
        <a:bodyPr/>
        <a:lstStyle/>
        <a:p>
          <a:endParaRPr lang="ru-RU"/>
        </a:p>
      </dgm:t>
    </dgm:pt>
    <dgm:pt modelId="{5348E855-239D-4571-ABF3-8F2BB02A9471}" type="parTrans" cxnId="{C37C16B7-9A43-4D24-AD1D-8390F2481659}">
      <dgm:prSet/>
      <dgm:spPr/>
      <dgm:t>
        <a:bodyPr/>
        <a:lstStyle/>
        <a:p>
          <a:endParaRPr lang="ru-RU"/>
        </a:p>
      </dgm:t>
    </dgm:pt>
    <dgm:pt modelId="{1AC54D71-3BE3-4DBB-A454-66C68F45F15A}">
      <dgm:prSet/>
      <dgm:spPr/>
      <dgm:t>
        <a:bodyPr lIns="0" rIns="0"/>
        <a:lstStyle/>
        <a:p>
          <a:pPr marL="536575" indent="-180975" rtl="0">
            <a:spcAft>
              <a:spcPts val="600"/>
            </a:spcAft>
          </a:pPr>
          <a:r>
            <a:rPr lang="en-US" dirty="0" smtClean="0">
              <a:latin typeface="Arial" pitchFamily="34" charset="0"/>
              <a:cs typeface="Arial" pitchFamily="34" charset="0"/>
            </a:rPr>
            <a:t>Can be generic - type or constant expression of enumerated type parameterized</a:t>
          </a:r>
          <a:endParaRPr lang="en-US" dirty="0">
            <a:latin typeface="Arial" pitchFamily="34" charset="0"/>
            <a:cs typeface="Arial" pitchFamily="34" charset="0"/>
          </a:endParaRPr>
        </a:p>
      </dgm:t>
    </dgm:pt>
    <dgm:pt modelId="{C6EDD8DA-EE26-4FCE-B9A6-C246D16E393B}" type="sibTrans" cxnId="{CA000BCB-14EF-41C0-B635-1C23445B7A68}">
      <dgm:prSet/>
      <dgm:spPr/>
      <dgm:t>
        <a:bodyPr/>
        <a:lstStyle/>
        <a:p>
          <a:endParaRPr lang="ru-RU"/>
        </a:p>
      </dgm:t>
    </dgm:pt>
    <dgm:pt modelId="{25EDF8ED-5B3B-48E2-81C6-5865AC4ADB98}" type="parTrans" cxnId="{CA000BCB-14EF-41C0-B635-1C23445B7A68}">
      <dgm:prSet/>
      <dgm:spPr/>
      <dgm:t>
        <a:bodyPr/>
        <a:lstStyle/>
        <a:p>
          <a:endParaRPr lang="ru-RU"/>
        </a:p>
      </dgm:t>
    </dgm:pt>
    <dgm:pt modelId="{C43548B1-9E9C-4FDA-9B41-FD3390B8AC58}" type="pres">
      <dgm:prSet presAssocID="{F02C83E7-E74B-4AED-BFE1-525CFA424D50}" presName="linear" presStyleCnt="0">
        <dgm:presLayoutVars>
          <dgm:animLvl val="lvl"/>
          <dgm:resizeHandles val="exact"/>
        </dgm:presLayoutVars>
      </dgm:prSet>
      <dgm:spPr/>
      <dgm:t>
        <a:bodyPr/>
        <a:lstStyle/>
        <a:p>
          <a:endParaRPr lang="en-US"/>
        </a:p>
      </dgm:t>
    </dgm:pt>
    <dgm:pt modelId="{532A91D8-AF3D-42E0-B986-FAE7CFA9AC9F}" type="pres">
      <dgm:prSet presAssocID="{CD720E26-38C6-49B0-9D82-AEFB7CB60E9A}" presName="parentText" presStyleLbl="node1" presStyleIdx="0" presStyleCnt="1" custLinFactNeighborX="853" custLinFactNeighborY="-6151">
        <dgm:presLayoutVars>
          <dgm:chMax val="0"/>
          <dgm:bulletEnabled val="1"/>
        </dgm:presLayoutVars>
      </dgm:prSet>
      <dgm:spPr/>
      <dgm:t>
        <a:bodyPr/>
        <a:lstStyle/>
        <a:p>
          <a:endParaRPr lang="en-US"/>
        </a:p>
      </dgm:t>
    </dgm:pt>
    <dgm:pt modelId="{870A6B30-E499-4DF2-A9B8-AE3CAD439703}" type="pres">
      <dgm:prSet presAssocID="{CD720E26-38C6-49B0-9D82-AEFB7CB60E9A}" presName="childText" presStyleLbl="revTx" presStyleIdx="0" presStyleCnt="1" custScaleY="115945" custLinFactY="29997" custLinFactNeighborX="58648" custLinFactNeighborY="100000">
        <dgm:presLayoutVars>
          <dgm:bulletEnabled val="1"/>
        </dgm:presLayoutVars>
      </dgm:prSet>
      <dgm:spPr/>
      <dgm:t>
        <a:bodyPr/>
        <a:lstStyle/>
        <a:p>
          <a:endParaRPr lang="en-US"/>
        </a:p>
      </dgm:t>
    </dgm:pt>
  </dgm:ptLst>
  <dgm:cxnLst>
    <dgm:cxn modelId="{99BFC9DB-0AB4-44BB-A85A-D6510C2D2C52}" srcId="{CD720E26-38C6-49B0-9D82-AEFB7CB60E9A}" destId="{71C89190-5C24-4279-A87A-FE9F2694A8AC}" srcOrd="6" destOrd="0" parTransId="{1D98F052-B5B0-495C-BDA5-64AB574F7C1A}" sibTransId="{A2AB3F08-C709-4B98-8A56-197E1201EBDF}"/>
    <dgm:cxn modelId="{1FE4C902-697E-472B-B987-1C37F9FE80E2}" type="presOf" srcId="{1F9F43F5-9DBA-408B-974E-7EFD33A762C2}" destId="{870A6B30-E499-4DF2-A9B8-AE3CAD439703}" srcOrd="0" destOrd="0" presId="urn:microsoft.com/office/officeart/2005/8/layout/vList2"/>
    <dgm:cxn modelId="{F4CB742F-F0A7-4DF2-B36D-2175CE5E86B1}" type="presOf" srcId="{CD720E26-38C6-49B0-9D82-AEFB7CB60E9A}" destId="{532A91D8-AF3D-42E0-B986-FAE7CFA9AC9F}" srcOrd="0" destOrd="0" presId="urn:microsoft.com/office/officeart/2005/8/layout/vList2"/>
    <dgm:cxn modelId="{10CC295A-9019-448D-88F0-3F928966F42F}" srcId="{CD720E26-38C6-49B0-9D82-AEFB7CB60E9A}" destId="{D9BEBE12-3D7A-4602-8B9B-98C7385A264F}" srcOrd="2" destOrd="0" parTransId="{DC7C6460-A1FD-47D6-9B3B-8A7CE429A635}" sibTransId="{AE5CD78A-38EE-4D00-B9CD-4EDAF7E4DA61}"/>
    <dgm:cxn modelId="{3BF7AAB3-59C5-43B0-AC29-46526B46A28F}" type="presOf" srcId="{71C89190-5C24-4279-A87A-FE9F2694A8AC}" destId="{870A6B30-E499-4DF2-A9B8-AE3CAD439703}" srcOrd="0" destOrd="6" presId="urn:microsoft.com/office/officeart/2005/8/layout/vList2"/>
    <dgm:cxn modelId="{A76DF23F-B07E-4EC0-8405-121DA113D9D6}" type="presOf" srcId="{F02C83E7-E74B-4AED-BFE1-525CFA424D50}" destId="{C43548B1-9E9C-4FDA-9B41-FD3390B8AC58}" srcOrd="0" destOrd="0" presId="urn:microsoft.com/office/officeart/2005/8/layout/vList2"/>
    <dgm:cxn modelId="{FFA8D658-0FC7-4A46-B51B-01D293C65EDD}" type="presOf" srcId="{D9BEBE12-3D7A-4602-8B9B-98C7385A264F}" destId="{870A6B30-E499-4DF2-A9B8-AE3CAD439703}" srcOrd="0" destOrd="2" presId="urn:microsoft.com/office/officeart/2005/8/layout/vList2"/>
    <dgm:cxn modelId="{C37C16B7-9A43-4D24-AD1D-8390F2481659}" srcId="{CD720E26-38C6-49B0-9D82-AEFB7CB60E9A}" destId="{71DBA773-65F0-4B5C-908E-FFA317D80B8D}" srcOrd="4" destOrd="0" parTransId="{5348E855-239D-4571-ABF3-8F2BB02A9471}" sibTransId="{9D49CE80-D372-4263-8B2C-9B23A55E6F4D}"/>
    <dgm:cxn modelId="{217B72EF-2267-47AD-A126-2926D4A1092E}" type="presOf" srcId="{DA24D895-5C69-47C4-8F72-BC258C40F6F3}" destId="{870A6B30-E499-4DF2-A9B8-AE3CAD439703}" srcOrd="0" destOrd="5" presId="urn:microsoft.com/office/officeart/2005/8/layout/vList2"/>
    <dgm:cxn modelId="{CA000BCB-14EF-41C0-B635-1C23445B7A68}" srcId="{CD720E26-38C6-49B0-9D82-AEFB7CB60E9A}" destId="{1AC54D71-3BE3-4DBB-A454-66C68F45F15A}" srcOrd="3" destOrd="0" parTransId="{25EDF8ED-5B3B-48E2-81C6-5865AC4ADB98}" sibTransId="{C6EDD8DA-EE26-4FCE-B9A6-C246D16E393B}"/>
    <dgm:cxn modelId="{BF413D29-E0ED-4E44-A74F-615484C39A93}" srcId="{CD720E26-38C6-49B0-9D82-AEFB7CB60E9A}" destId="{525D7A68-182D-4A98-9A92-7B466D1FC019}" srcOrd="1" destOrd="0" parTransId="{2CA1E294-5478-4B7D-856D-F1ECDF3AB802}" sibTransId="{8BF90076-B600-4D4C-AE48-104F43313502}"/>
    <dgm:cxn modelId="{68BAC3F8-9F91-446F-AFB8-F7E7D8C735F9}" type="presOf" srcId="{71DBA773-65F0-4B5C-908E-FFA317D80B8D}" destId="{870A6B30-E499-4DF2-A9B8-AE3CAD439703}" srcOrd="0" destOrd="4" presId="urn:microsoft.com/office/officeart/2005/8/layout/vList2"/>
    <dgm:cxn modelId="{EACF8734-B87C-4FB5-AC53-D3F8EA06AB89}" srcId="{F02C83E7-E74B-4AED-BFE1-525CFA424D50}" destId="{CD720E26-38C6-49B0-9D82-AEFB7CB60E9A}" srcOrd="0" destOrd="0" parTransId="{AD5E2ACA-11F7-4581-AE85-46EEF49DFE1F}" sibTransId="{ADD080AA-A422-4816-B338-60B64360C9F2}"/>
    <dgm:cxn modelId="{F8306354-BDD4-4044-81F9-90A31BCAA7FC}" srcId="{CD720E26-38C6-49B0-9D82-AEFB7CB60E9A}" destId="{1F9F43F5-9DBA-408B-974E-7EFD33A762C2}" srcOrd="0" destOrd="0" parTransId="{E19C2530-CB5A-4885-A973-A05F04C0CA30}" sibTransId="{BD6BF8DC-ECDD-403F-9222-7D4BF78DA169}"/>
    <dgm:cxn modelId="{FE8C28A3-647D-40A6-B5DE-983D8B035DC7}" type="presOf" srcId="{1AC54D71-3BE3-4DBB-A454-66C68F45F15A}" destId="{870A6B30-E499-4DF2-A9B8-AE3CAD439703}" srcOrd="0" destOrd="3" presId="urn:microsoft.com/office/officeart/2005/8/layout/vList2"/>
    <dgm:cxn modelId="{0B757191-AC4C-4429-8033-506CAD86FF5B}" type="presOf" srcId="{525D7A68-182D-4A98-9A92-7B466D1FC019}" destId="{870A6B30-E499-4DF2-A9B8-AE3CAD439703}" srcOrd="0" destOrd="1" presId="urn:microsoft.com/office/officeart/2005/8/layout/vList2"/>
    <dgm:cxn modelId="{5215F4F2-54AA-4F53-8F82-92830332759D}" srcId="{CD720E26-38C6-49B0-9D82-AEFB7CB60E9A}" destId="{DA24D895-5C69-47C4-8F72-BC258C40F6F3}" srcOrd="5" destOrd="0" parTransId="{3B4C8A3B-841C-4C0E-ABB6-BB2AFE2328E2}" sibTransId="{EAEB9660-0A75-4C4D-B49B-03D326B7D165}"/>
    <dgm:cxn modelId="{E18AA573-432E-4FC3-8B5B-50E6A8D54BDA}" type="presParOf" srcId="{C43548B1-9E9C-4FDA-9B41-FD3390B8AC58}" destId="{532A91D8-AF3D-42E0-B986-FAE7CFA9AC9F}" srcOrd="0" destOrd="0" presId="urn:microsoft.com/office/officeart/2005/8/layout/vList2"/>
    <dgm:cxn modelId="{676CF522-D81C-4F36-B45D-3425D9691C18}" type="presParOf" srcId="{C43548B1-9E9C-4FDA-9B41-FD3390B8AC58}" destId="{870A6B30-E499-4DF2-A9B8-AE3CAD43970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852AD8-F7D5-4514-8DF3-321995C150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D6AB4663-160E-4F72-8DDD-0FD3FADAC996}">
      <dgm:prSet/>
      <dgm:spPr/>
      <dgm:t>
        <a:bodyPr/>
        <a:lstStyle/>
        <a:p>
          <a:pPr rtl="0"/>
          <a:r>
            <a:rPr kumimoji="1" lang="en-US" baseline="0" dirty="0" smtClean="0"/>
            <a:t>Routines can be procedures or functions</a:t>
          </a:r>
          <a:endParaRPr lang="ru-RU" dirty="0"/>
        </a:p>
      </dgm:t>
    </dgm:pt>
    <dgm:pt modelId="{F78AAF8C-AC3A-47C4-8724-76C7A71D9945}" type="parTrans" cxnId="{871BB8BF-E329-4D5E-AD41-3998BBB7CAE9}">
      <dgm:prSet/>
      <dgm:spPr/>
      <dgm:t>
        <a:bodyPr/>
        <a:lstStyle/>
        <a:p>
          <a:endParaRPr lang="ru-RU"/>
        </a:p>
      </dgm:t>
    </dgm:pt>
    <dgm:pt modelId="{F859DD07-D1DD-438F-B436-DC6ADA79572D}" type="sibTrans" cxnId="{871BB8BF-E329-4D5E-AD41-3998BBB7CAE9}">
      <dgm:prSet/>
      <dgm:spPr/>
      <dgm:t>
        <a:bodyPr/>
        <a:lstStyle/>
        <a:p>
          <a:endParaRPr lang="ru-RU"/>
        </a:p>
      </dgm:t>
    </dgm:pt>
    <dgm:pt modelId="{0D5F5AB9-9A59-4390-B013-3CB1B05052E5}">
      <dgm:prSet custT="1"/>
      <dgm:spPr/>
      <dgm:t>
        <a:bodyPr/>
        <a:lstStyle/>
        <a:p>
          <a:pPr rtl="0"/>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is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 one may put () after routine name</a:t>
          </a:r>
          <a:endParaRPr lang="ru-RU" sz="2400" kern="1200" dirty="0"/>
        </a:p>
      </dgm:t>
    </dgm:pt>
    <dgm:pt modelId="{03ACB9E0-2335-4DCB-A709-1137BD702EB5}" type="parTrans" cxnId="{FB4E129A-4E7D-424C-AC84-4CE2B35E3216}">
      <dgm:prSet/>
      <dgm:spPr/>
      <dgm:t>
        <a:bodyPr/>
        <a:lstStyle/>
        <a:p>
          <a:endParaRPr lang="ru-RU"/>
        </a:p>
      </dgm:t>
    </dgm:pt>
    <dgm:pt modelId="{F5AC291A-C1C7-4CEF-8729-B7ACDBBFAE2D}" type="sibTrans" cxnId="{FB4E129A-4E7D-424C-AC84-4CE2B35E3216}">
      <dgm:prSet/>
      <dgm:spPr/>
      <dgm:t>
        <a:bodyPr/>
        <a:lstStyle/>
        <a:p>
          <a:endParaRPr lang="ru-RU"/>
        </a:p>
      </dgm:t>
    </dgm:pt>
    <dgm:pt modelId="{AAA3F5A7-A54E-47DE-B832-1837251BCBCE}">
      <dgm:prSet custT="1"/>
      <dgm:spPr/>
      <dgm:t>
        <a:bodyPr/>
        <a:lstStyle/>
        <a:p>
          <a:pPr rtl="0"/>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is end </a:t>
          </a:r>
          <a:r>
            <a:rPr kumimoji="1" lang="en-US" sz="2400" kern="1200" baseline="0" dirty="0" smtClean="0"/>
            <a:t>// that is a function without parameters which returns an object of type T</a:t>
          </a:r>
          <a:endParaRPr lang="ru-RU" sz="2400" kern="1200" dirty="0"/>
        </a:p>
      </dgm:t>
    </dgm:pt>
    <dgm:pt modelId="{41B936FD-24A3-4068-B5D9-E7454F35ABE2}" type="parTrans" cxnId="{6E49CA0E-5F6F-4CCA-AB0E-CB25131515B7}">
      <dgm:prSet/>
      <dgm:spPr/>
      <dgm:t>
        <a:bodyPr/>
        <a:lstStyle/>
        <a:p>
          <a:endParaRPr lang="ru-RU"/>
        </a:p>
      </dgm:t>
    </dgm:pt>
    <dgm:pt modelId="{A2EAD17C-4289-4FEF-BF6E-B35494EE232C}" type="sibTrans" cxnId="{6E49CA0E-5F6F-4CCA-AB0E-CB25131515B7}">
      <dgm:prSet/>
      <dgm:spPr/>
      <dgm:t>
        <a:bodyPr/>
        <a:lstStyle/>
        <a:p>
          <a:endParaRPr lang="ru-RU"/>
        </a:p>
      </dgm:t>
    </dgm:pt>
    <dgm:pt modelId="{AD163E60-EC80-4E15-A288-200265D93D4F}">
      <dgm:prSet/>
      <dgm:spPr/>
      <dgm:t>
        <a:bodyPr/>
        <a:lstStyle/>
        <a:p>
          <a:pPr rtl="0"/>
          <a:r>
            <a:rPr kumimoji="1" lang="en-US" baseline="0" smtClean="0"/>
            <a:t>Unit attributes can be variable or constant</a:t>
          </a:r>
          <a:endParaRPr lang="ru-RU"/>
        </a:p>
      </dgm:t>
    </dgm:pt>
    <dgm:pt modelId="{0E4B6F3A-9E2D-4DD7-8068-3DF3EACFF46A}" type="parTrans" cxnId="{AE9EF8B8-45AB-4E31-98A1-CABDFB03E0B6}">
      <dgm:prSet/>
      <dgm:spPr/>
      <dgm:t>
        <a:bodyPr/>
        <a:lstStyle/>
        <a:p>
          <a:endParaRPr lang="ru-RU"/>
        </a:p>
      </dgm:t>
    </dgm:pt>
    <dgm:pt modelId="{EB54C50E-5689-42F2-B8B2-B22402FECF8A}" type="sibTrans" cxnId="{AE9EF8B8-45AB-4E31-98A1-CABDFB03E0B6}">
      <dgm:prSet/>
      <dgm:spPr/>
      <dgm:t>
        <a:bodyPr/>
        <a:lstStyle/>
        <a:p>
          <a:endParaRPr lang="ru-RU"/>
        </a:p>
      </dgm:t>
    </dgm:pt>
    <dgm:pt modelId="{23860187-1D79-49D3-8949-729AD01004DD}">
      <dgm:prSet custT="1"/>
      <dgm:spPr/>
      <dgm:t>
        <a:bodyPr/>
        <a:lstStyle/>
        <a:p>
          <a:pPr rtl="0"/>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gm:t>
    </dgm:pt>
    <dgm:pt modelId="{8F2EA81A-9C6B-413E-933D-276710EF597F}" type="parTrans" cxnId="{16CB808D-00FC-4401-AE4A-AB540F528FE5}">
      <dgm:prSet/>
      <dgm:spPr/>
      <dgm:t>
        <a:bodyPr/>
        <a:lstStyle/>
        <a:p>
          <a:endParaRPr lang="ru-RU"/>
        </a:p>
      </dgm:t>
    </dgm:pt>
    <dgm:pt modelId="{4AA885F3-D6AE-42CB-A87F-B9D8FBFC14C0}" type="sibTrans" cxnId="{16CB808D-00FC-4401-AE4A-AB540F528FE5}">
      <dgm:prSet/>
      <dgm:spPr/>
      <dgm:t>
        <a:bodyPr/>
        <a:lstStyle/>
        <a:p>
          <a:endParaRPr lang="ru-RU"/>
        </a:p>
      </dgm:t>
    </dgm:pt>
    <dgm:pt modelId="{7EA3F2DF-E9D1-4DFF-AF89-882AB7CF5053}">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gm:t>
    </dgm:pt>
    <dgm:pt modelId="{CC232688-5FCB-4669-A634-E19EDE43C245}" type="parTrans" cxnId="{BB569284-60F5-4C4A-A79D-F5C3BC7AB2E2}">
      <dgm:prSet/>
      <dgm:spPr/>
      <dgm:t>
        <a:bodyPr/>
        <a:lstStyle/>
        <a:p>
          <a:endParaRPr lang="ru-RU"/>
        </a:p>
      </dgm:t>
    </dgm:pt>
    <dgm:pt modelId="{12892F54-DF5C-4529-A9B7-3CB208A76351}" type="sibTrans" cxnId="{BB569284-60F5-4C4A-A79D-F5C3BC7AB2E2}">
      <dgm:prSet/>
      <dgm:spPr/>
      <dgm:t>
        <a:bodyPr/>
        <a:lstStyle/>
        <a:p>
          <a:endParaRPr lang="ru-RU"/>
        </a:p>
      </dgm:t>
    </dgm:pt>
    <dgm:pt modelId="{24A08934-39EA-436C-8754-768B8B90AD95}">
      <dgm:prSet/>
      <dgm:spPr/>
      <dgm:t>
        <a:bodyPr/>
        <a:lstStyle/>
        <a:p>
          <a:pPr rtl="0"/>
          <a:r>
            <a:rPr kumimoji="1" lang="en-US" baseline="0" dirty="0" smtClean="0"/>
            <a:t>Routines may have locals which can be also variable or constant</a:t>
          </a:r>
          <a:endParaRPr lang="ru-RU" dirty="0"/>
        </a:p>
      </dgm:t>
    </dgm:pt>
    <dgm:pt modelId="{70A1519F-8EF0-4D61-930A-75075A51C841}" type="parTrans" cxnId="{12A76F37-690A-4B4C-8B14-60859BEBB093}">
      <dgm:prSet/>
      <dgm:spPr/>
      <dgm:t>
        <a:bodyPr/>
        <a:lstStyle/>
        <a:p>
          <a:endParaRPr lang="ru-RU"/>
        </a:p>
      </dgm:t>
    </dgm:pt>
    <dgm:pt modelId="{9FFC5987-8B26-4172-8C8A-FDF814222899}" type="sibTrans" cxnId="{12A76F37-690A-4B4C-8B14-60859BEBB093}">
      <dgm:prSet/>
      <dgm:spPr/>
      <dgm:t>
        <a:bodyPr/>
        <a:lstStyle/>
        <a:p>
          <a:endParaRPr lang="ru-RU"/>
        </a:p>
      </dgm:t>
    </dgm:pt>
    <dgm:pt modelId="{13E35328-85FD-4D88-A612-6DAC2D6AF57F}">
      <dgm:prSet custT="1"/>
      <dgm:spPr/>
      <dgm:t>
        <a:bodyPr/>
        <a:lstStyle/>
        <a:p>
          <a:pPr rtl="0"/>
          <a:r>
            <a:rPr lang="en-US" sz="2400" b="0" kern="1200" dirty="0" smtClean="0">
              <a:solidFill>
                <a:srgbClr val="0000FF"/>
              </a:solidFill>
              <a:latin typeface="Lucida Console" pitchFamily="49" charset="0"/>
              <a:ea typeface="+mn-ea"/>
              <a:cs typeface="Calibri" pitchFamily="34" charset="0"/>
            </a:rPr>
            <a:t>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401130CA-540F-44A0-B643-BE2D15BC5B9A}" type="parTrans" cxnId="{7E10D132-28E7-412A-BF94-6BD82CB4FAEF}">
      <dgm:prSet/>
      <dgm:spPr/>
      <dgm:t>
        <a:bodyPr/>
        <a:lstStyle/>
        <a:p>
          <a:endParaRPr lang="ru-RU"/>
        </a:p>
      </dgm:t>
    </dgm:pt>
    <dgm:pt modelId="{74EF38B1-904D-4B30-BDC9-0E561EDC12B5}" type="sibTrans" cxnId="{7E10D132-28E7-412A-BF94-6BD82CB4FAEF}">
      <dgm:prSet/>
      <dgm:spPr/>
      <dgm:t>
        <a:bodyPr/>
        <a:lstStyle/>
        <a:p>
          <a:endParaRPr lang="ru-RU"/>
        </a:p>
      </dgm:t>
    </dgm:pt>
    <dgm:pt modelId="{EFB1AEB5-BE84-434C-A4E3-66708A1DD1CE}">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051EEAE6-999C-4E87-800D-A5B5071831E9}" type="parTrans" cxnId="{5AC5E548-6DC7-4F18-A49A-E44D648F9B73}">
      <dgm:prSet/>
      <dgm:spPr/>
      <dgm:t>
        <a:bodyPr/>
        <a:lstStyle/>
        <a:p>
          <a:endParaRPr lang="ru-RU"/>
        </a:p>
      </dgm:t>
    </dgm:pt>
    <dgm:pt modelId="{E114EEB1-07E5-460B-B3B7-41AEE00EF61B}" type="sibTrans" cxnId="{5AC5E548-6DC7-4F18-A49A-E44D648F9B73}">
      <dgm:prSet/>
      <dgm:spPr/>
      <dgm:t>
        <a:bodyPr/>
        <a:lstStyle/>
        <a:p>
          <a:endParaRPr lang="ru-RU"/>
        </a:p>
      </dgm:t>
    </dgm:pt>
    <dgm:pt modelId="{3A56D650-6A68-45D9-AC2F-CB45F3C7B551}" type="pres">
      <dgm:prSet presAssocID="{A6852AD8-F7D5-4514-8DF3-321995C15072}" presName="linear" presStyleCnt="0">
        <dgm:presLayoutVars>
          <dgm:animLvl val="lvl"/>
          <dgm:resizeHandles val="exact"/>
        </dgm:presLayoutVars>
      </dgm:prSet>
      <dgm:spPr/>
      <dgm:t>
        <a:bodyPr/>
        <a:lstStyle/>
        <a:p>
          <a:endParaRPr lang="en-US"/>
        </a:p>
      </dgm:t>
    </dgm:pt>
    <dgm:pt modelId="{29417B6E-B73C-4351-9D3A-7D6E471C64EB}" type="pres">
      <dgm:prSet presAssocID="{D6AB4663-160E-4F72-8DDD-0FD3FADAC996}" presName="parentText" presStyleLbl="node1" presStyleIdx="0" presStyleCnt="3" custScaleY="51200">
        <dgm:presLayoutVars>
          <dgm:chMax val="0"/>
          <dgm:bulletEnabled val="1"/>
        </dgm:presLayoutVars>
      </dgm:prSet>
      <dgm:spPr/>
      <dgm:t>
        <a:bodyPr/>
        <a:lstStyle/>
        <a:p>
          <a:endParaRPr lang="en-US"/>
        </a:p>
      </dgm:t>
    </dgm:pt>
    <dgm:pt modelId="{FB722BFF-AADA-43E9-8276-0C289A7223B1}" type="pres">
      <dgm:prSet presAssocID="{D6AB4663-160E-4F72-8DDD-0FD3FADAC996}" presName="childText" presStyleLbl="revTx" presStyleIdx="0" presStyleCnt="3">
        <dgm:presLayoutVars>
          <dgm:bulletEnabled val="1"/>
        </dgm:presLayoutVars>
      </dgm:prSet>
      <dgm:spPr/>
      <dgm:t>
        <a:bodyPr/>
        <a:lstStyle/>
        <a:p>
          <a:endParaRPr lang="ru-RU"/>
        </a:p>
      </dgm:t>
    </dgm:pt>
    <dgm:pt modelId="{2063C66D-C446-4986-BA5C-432B4C47E69D}" type="pres">
      <dgm:prSet presAssocID="{AD163E60-EC80-4E15-A288-200265D93D4F}" presName="parentText" presStyleLbl="node1" presStyleIdx="1" presStyleCnt="3" custScaleY="49789">
        <dgm:presLayoutVars>
          <dgm:chMax val="0"/>
          <dgm:bulletEnabled val="1"/>
        </dgm:presLayoutVars>
      </dgm:prSet>
      <dgm:spPr/>
      <dgm:t>
        <a:bodyPr/>
        <a:lstStyle/>
        <a:p>
          <a:endParaRPr lang="en-US"/>
        </a:p>
      </dgm:t>
    </dgm:pt>
    <dgm:pt modelId="{14F805A5-24D5-42BC-9617-531F7034B784}" type="pres">
      <dgm:prSet presAssocID="{AD163E60-EC80-4E15-A288-200265D93D4F}" presName="childText" presStyleLbl="revTx" presStyleIdx="1" presStyleCnt="3">
        <dgm:presLayoutVars>
          <dgm:bulletEnabled val="1"/>
        </dgm:presLayoutVars>
      </dgm:prSet>
      <dgm:spPr/>
      <dgm:t>
        <a:bodyPr/>
        <a:lstStyle/>
        <a:p>
          <a:endParaRPr lang="en-US"/>
        </a:p>
      </dgm:t>
    </dgm:pt>
    <dgm:pt modelId="{26C05EB7-E021-4E8C-B730-443142B86A66}" type="pres">
      <dgm:prSet presAssocID="{24A08934-39EA-436C-8754-768B8B90AD95}" presName="parentText" presStyleLbl="node1" presStyleIdx="2" presStyleCnt="3" custScaleY="61319">
        <dgm:presLayoutVars>
          <dgm:chMax val="0"/>
          <dgm:bulletEnabled val="1"/>
        </dgm:presLayoutVars>
      </dgm:prSet>
      <dgm:spPr/>
      <dgm:t>
        <a:bodyPr/>
        <a:lstStyle/>
        <a:p>
          <a:endParaRPr lang="en-US"/>
        </a:p>
      </dgm:t>
    </dgm:pt>
    <dgm:pt modelId="{D4C9EDD2-76B4-4D44-948B-73E20F7082B2}" type="pres">
      <dgm:prSet presAssocID="{24A08934-39EA-436C-8754-768B8B90AD95}" presName="childText" presStyleLbl="revTx" presStyleIdx="2" presStyleCnt="3">
        <dgm:presLayoutVars>
          <dgm:bulletEnabled val="1"/>
        </dgm:presLayoutVars>
      </dgm:prSet>
      <dgm:spPr/>
      <dgm:t>
        <a:bodyPr/>
        <a:lstStyle/>
        <a:p>
          <a:endParaRPr lang="en-US"/>
        </a:p>
      </dgm:t>
    </dgm:pt>
  </dgm:ptLst>
  <dgm:cxnLst>
    <dgm:cxn modelId="{AE9EF8B8-45AB-4E31-98A1-CABDFB03E0B6}" srcId="{A6852AD8-F7D5-4514-8DF3-321995C15072}" destId="{AD163E60-EC80-4E15-A288-200265D93D4F}" srcOrd="1" destOrd="0" parTransId="{0E4B6F3A-9E2D-4DD7-8068-3DF3EACFF46A}" sibTransId="{EB54C50E-5689-42F2-B8B2-B22402FECF8A}"/>
    <dgm:cxn modelId="{16CB808D-00FC-4401-AE4A-AB540F528FE5}" srcId="{AD163E60-EC80-4E15-A288-200265D93D4F}" destId="{23860187-1D79-49D3-8949-729AD01004DD}" srcOrd="0" destOrd="0" parTransId="{8F2EA81A-9C6B-413E-933D-276710EF597F}" sibTransId="{4AA885F3-D6AE-42CB-A87F-B9D8FBFC14C0}"/>
    <dgm:cxn modelId="{4889F304-BA6C-4E6B-AB95-9B3AF84127B5}" type="presOf" srcId="{AD163E60-EC80-4E15-A288-200265D93D4F}" destId="{2063C66D-C446-4986-BA5C-432B4C47E69D}" srcOrd="0" destOrd="0" presId="urn:microsoft.com/office/officeart/2005/8/layout/vList2"/>
    <dgm:cxn modelId="{49E785EB-B303-49E7-9F20-D26BB5A2150D}" type="presOf" srcId="{7EA3F2DF-E9D1-4DFF-AF89-882AB7CF5053}" destId="{14F805A5-24D5-42BC-9617-531F7034B784}" srcOrd="0" destOrd="1" presId="urn:microsoft.com/office/officeart/2005/8/layout/vList2"/>
    <dgm:cxn modelId="{6E49CA0E-5F6F-4CCA-AB0E-CB25131515B7}" srcId="{D6AB4663-160E-4F72-8DDD-0FD3FADAC996}" destId="{AAA3F5A7-A54E-47DE-B832-1837251BCBCE}" srcOrd="1" destOrd="0" parTransId="{41B936FD-24A3-4068-B5D9-E7454F35ABE2}" sibTransId="{A2EAD17C-4289-4FEF-BF6E-B35494EE232C}"/>
    <dgm:cxn modelId="{871BB8BF-E329-4D5E-AD41-3998BBB7CAE9}" srcId="{A6852AD8-F7D5-4514-8DF3-321995C15072}" destId="{D6AB4663-160E-4F72-8DDD-0FD3FADAC996}" srcOrd="0" destOrd="0" parTransId="{F78AAF8C-AC3A-47C4-8724-76C7A71D9945}" sibTransId="{F859DD07-D1DD-438F-B436-DC6ADA79572D}"/>
    <dgm:cxn modelId="{12A76F37-690A-4B4C-8B14-60859BEBB093}" srcId="{A6852AD8-F7D5-4514-8DF3-321995C15072}" destId="{24A08934-39EA-436C-8754-768B8B90AD95}" srcOrd="2" destOrd="0" parTransId="{70A1519F-8EF0-4D61-930A-75075A51C841}" sibTransId="{9FFC5987-8B26-4172-8C8A-FDF814222899}"/>
    <dgm:cxn modelId="{FB4E129A-4E7D-424C-AC84-4CE2B35E3216}" srcId="{D6AB4663-160E-4F72-8DDD-0FD3FADAC996}" destId="{0D5F5AB9-9A59-4390-B013-3CB1B05052E5}" srcOrd="0" destOrd="0" parTransId="{03ACB9E0-2335-4DCB-A709-1137BD702EB5}" sibTransId="{F5AC291A-C1C7-4CEF-8729-B7ACDBBFAE2D}"/>
    <dgm:cxn modelId="{69D17CB7-FFEB-429D-AAFD-19F810C21648}" type="presOf" srcId="{A6852AD8-F7D5-4514-8DF3-321995C15072}" destId="{3A56D650-6A68-45D9-AC2F-CB45F3C7B551}" srcOrd="0" destOrd="0" presId="urn:microsoft.com/office/officeart/2005/8/layout/vList2"/>
    <dgm:cxn modelId="{ABFEA6B9-CF7A-4B9D-9A21-89598C15DDDB}" type="presOf" srcId="{0D5F5AB9-9A59-4390-B013-3CB1B05052E5}" destId="{FB722BFF-AADA-43E9-8276-0C289A7223B1}" srcOrd="0" destOrd="0" presId="urn:microsoft.com/office/officeart/2005/8/layout/vList2"/>
    <dgm:cxn modelId="{7E10D132-28E7-412A-BF94-6BD82CB4FAEF}" srcId="{24A08934-39EA-436C-8754-768B8B90AD95}" destId="{13E35328-85FD-4D88-A612-6DAC2D6AF57F}" srcOrd="0" destOrd="0" parTransId="{401130CA-540F-44A0-B643-BE2D15BC5B9A}" sibTransId="{74EF38B1-904D-4B30-BDC9-0E561EDC12B5}"/>
    <dgm:cxn modelId="{BB569284-60F5-4C4A-A79D-F5C3BC7AB2E2}" srcId="{AD163E60-EC80-4E15-A288-200265D93D4F}" destId="{7EA3F2DF-E9D1-4DFF-AF89-882AB7CF5053}" srcOrd="1" destOrd="0" parTransId="{CC232688-5FCB-4669-A634-E19EDE43C245}" sibTransId="{12892F54-DF5C-4529-A9B7-3CB208A76351}"/>
    <dgm:cxn modelId="{5AC5E548-6DC7-4F18-A49A-E44D648F9B73}" srcId="{24A08934-39EA-436C-8754-768B8B90AD95}" destId="{EFB1AEB5-BE84-434C-A4E3-66708A1DD1CE}" srcOrd="1" destOrd="0" parTransId="{051EEAE6-999C-4E87-800D-A5B5071831E9}" sibTransId="{E114EEB1-07E5-460B-B3B7-41AEE00EF61B}"/>
    <dgm:cxn modelId="{5D47D55F-4919-4E24-9DC2-85431FBE4E6E}" type="presOf" srcId="{EFB1AEB5-BE84-434C-A4E3-66708A1DD1CE}" destId="{D4C9EDD2-76B4-4D44-948B-73E20F7082B2}" srcOrd="0" destOrd="1" presId="urn:microsoft.com/office/officeart/2005/8/layout/vList2"/>
    <dgm:cxn modelId="{EEDC4343-3B56-43BA-AA5D-990DF591CBF5}" type="presOf" srcId="{D6AB4663-160E-4F72-8DDD-0FD3FADAC996}" destId="{29417B6E-B73C-4351-9D3A-7D6E471C64EB}" srcOrd="0" destOrd="0" presId="urn:microsoft.com/office/officeart/2005/8/layout/vList2"/>
    <dgm:cxn modelId="{37B2D183-D25A-40E2-8D61-2607ACB85B8E}" type="presOf" srcId="{13E35328-85FD-4D88-A612-6DAC2D6AF57F}" destId="{D4C9EDD2-76B4-4D44-948B-73E20F7082B2}" srcOrd="0" destOrd="0" presId="urn:microsoft.com/office/officeart/2005/8/layout/vList2"/>
    <dgm:cxn modelId="{1E77E045-94AB-40B9-8724-D374841D41E4}" type="presOf" srcId="{23860187-1D79-49D3-8949-729AD01004DD}" destId="{14F805A5-24D5-42BC-9617-531F7034B784}" srcOrd="0" destOrd="0" presId="urn:microsoft.com/office/officeart/2005/8/layout/vList2"/>
    <dgm:cxn modelId="{AA7B23C7-054D-4487-B575-0D60FE8D4A6E}" type="presOf" srcId="{AAA3F5A7-A54E-47DE-B832-1837251BCBCE}" destId="{FB722BFF-AADA-43E9-8276-0C289A7223B1}" srcOrd="0" destOrd="1" presId="urn:microsoft.com/office/officeart/2005/8/layout/vList2"/>
    <dgm:cxn modelId="{FE521FAB-6945-4BFE-A9CB-1E0E5110367A}" type="presOf" srcId="{24A08934-39EA-436C-8754-768B8B90AD95}" destId="{26C05EB7-E021-4E8C-B730-443142B86A66}" srcOrd="0" destOrd="0" presId="urn:microsoft.com/office/officeart/2005/8/layout/vList2"/>
    <dgm:cxn modelId="{18184D38-43B0-4907-B9D2-6647DF0B579B}" type="presParOf" srcId="{3A56D650-6A68-45D9-AC2F-CB45F3C7B551}" destId="{29417B6E-B73C-4351-9D3A-7D6E471C64EB}" srcOrd="0" destOrd="0" presId="urn:microsoft.com/office/officeart/2005/8/layout/vList2"/>
    <dgm:cxn modelId="{C1BDF3EC-0BC2-477B-A3F8-9550076A6832}" type="presParOf" srcId="{3A56D650-6A68-45D9-AC2F-CB45F3C7B551}" destId="{FB722BFF-AADA-43E9-8276-0C289A7223B1}" srcOrd="1" destOrd="0" presId="urn:microsoft.com/office/officeart/2005/8/layout/vList2"/>
    <dgm:cxn modelId="{29F66E37-E6F2-4169-8A27-5EFF7A2DCEBC}" type="presParOf" srcId="{3A56D650-6A68-45D9-AC2F-CB45F3C7B551}" destId="{2063C66D-C446-4986-BA5C-432B4C47E69D}" srcOrd="2" destOrd="0" presId="urn:microsoft.com/office/officeart/2005/8/layout/vList2"/>
    <dgm:cxn modelId="{C8DB6645-F7EC-43CE-88AB-D35771148D4F}" type="presParOf" srcId="{3A56D650-6A68-45D9-AC2F-CB45F3C7B551}" destId="{14F805A5-24D5-42BC-9617-531F7034B784}" srcOrd="3" destOrd="0" presId="urn:microsoft.com/office/officeart/2005/8/layout/vList2"/>
    <dgm:cxn modelId="{782C23FD-4613-4A51-9B9D-73E87DAA6655}" type="presParOf" srcId="{3A56D650-6A68-45D9-AC2F-CB45F3C7B551}" destId="{26C05EB7-E021-4E8C-B730-443142B86A66}" srcOrd="4" destOrd="0" presId="urn:microsoft.com/office/officeart/2005/8/layout/vList2"/>
    <dgm:cxn modelId="{E518E434-A3F0-42D4-A6A9-99F575A35371}" type="presParOf" srcId="{3A56D650-6A68-45D9-AC2F-CB45F3C7B551}" destId="{D4C9EDD2-76B4-4D44-948B-73E20F7082B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5D9A7E-AD7D-4CBA-972A-B60D221E5F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453309C-2B61-4E14-8BC6-1D425A99125F}">
      <dgm:prSet/>
      <dgm:spPr/>
      <dgm:t>
        <a:bodyPr/>
        <a:lstStyle/>
        <a:p>
          <a:pPr rtl="0"/>
          <a:r>
            <a:rPr lang="en-US" dirty="0" smtClean="0">
              <a:latin typeface="Arial" pitchFamily="34" charset="0"/>
              <a:cs typeface="Arial" pitchFamily="34" charset="0"/>
            </a:rPr>
            <a:t>Presented</a:t>
          </a:r>
          <a:endParaRPr lang="en-US" dirty="0">
            <a:latin typeface="Arial" pitchFamily="34" charset="0"/>
            <a:cs typeface="Arial" pitchFamily="34" charset="0"/>
          </a:endParaRPr>
        </a:p>
      </dgm:t>
    </dgm:pt>
    <dgm:pt modelId="{7564B377-6D06-4850-A530-740AAB8063B5}" type="parTrans" cxnId="{DD48148E-D81C-465A-A39E-FAD50FE9F16F}">
      <dgm:prSet/>
      <dgm:spPr/>
      <dgm:t>
        <a:bodyPr/>
        <a:lstStyle/>
        <a:p>
          <a:endParaRPr lang="en-US"/>
        </a:p>
      </dgm:t>
    </dgm:pt>
    <dgm:pt modelId="{F1682D5E-00AB-4696-82A0-7C9AED82047F}" type="sibTrans" cxnId="{DD48148E-D81C-465A-A39E-FAD50FE9F16F}">
      <dgm:prSet/>
      <dgm:spPr/>
      <dgm:t>
        <a:bodyPr/>
        <a:lstStyle/>
        <a:p>
          <a:endParaRPr lang="en-US"/>
        </a:p>
      </dgm:t>
    </dgm:pt>
    <dgm:pt modelId="{427B6036-38B4-443D-8236-665A9A3B0490}">
      <dgm:prSet/>
      <dgm:spPr/>
      <dgm:t>
        <a:bodyPr/>
        <a:lstStyle/>
        <a:p>
          <a:pPr rtl="0"/>
          <a:r>
            <a:rPr lang="en-US" dirty="0" smtClean="0">
              <a:latin typeface="Arial" pitchFamily="34" charset="0"/>
              <a:cs typeface="Arial" pitchFamily="34" charset="0"/>
            </a:rPr>
            <a:t>Key concepts of </a:t>
          </a:r>
          <a:r>
            <a:rPr lang="en-US" dirty="0" err="1" smtClean="0">
              <a:latin typeface="Arial" pitchFamily="34" charset="0"/>
              <a:cs typeface="Arial" pitchFamily="34" charset="0"/>
            </a:rPr>
            <a:t>SLang</a:t>
          </a:r>
          <a:endParaRPr lang="en-US" dirty="0">
            <a:latin typeface="Arial" pitchFamily="34" charset="0"/>
            <a:cs typeface="Arial" pitchFamily="34" charset="0"/>
          </a:endParaRPr>
        </a:p>
      </dgm:t>
    </dgm:pt>
    <dgm:pt modelId="{CBF7421B-2DB7-4D33-BC31-C2C0BDDE871A}" type="parTrans" cxnId="{4D9F7E20-C9BC-4133-A63B-C7EBA1362BF7}">
      <dgm:prSet/>
      <dgm:spPr/>
      <dgm:t>
        <a:bodyPr/>
        <a:lstStyle/>
        <a:p>
          <a:endParaRPr lang="en-US"/>
        </a:p>
      </dgm:t>
    </dgm:pt>
    <dgm:pt modelId="{0E3A69B1-0A74-4CBA-8546-F38E210663A8}" type="sibTrans" cxnId="{4D9F7E20-C9BC-4133-A63B-C7EBA1362BF7}">
      <dgm:prSet/>
      <dgm:spPr/>
      <dgm:t>
        <a:bodyPr/>
        <a:lstStyle/>
        <a:p>
          <a:endParaRPr lang="en-US"/>
        </a:p>
      </dgm:t>
    </dgm:pt>
    <dgm:pt modelId="{55F9800E-03A0-48B2-8F88-114B54138C48}">
      <dgm:prSet/>
      <dgm:spPr/>
      <dgm:t>
        <a:bodyPr/>
        <a:lstStyle/>
        <a:p>
          <a:pPr rtl="0"/>
          <a:r>
            <a:rPr lang="en-US" dirty="0" smtClean="0">
              <a:latin typeface="Arial" pitchFamily="34" charset="0"/>
              <a:cs typeface="Arial" pitchFamily="34" charset="0"/>
            </a:rPr>
            <a:t>Status</a:t>
          </a:r>
          <a:endParaRPr lang="en-US" dirty="0">
            <a:latin typeface="Arial" pitchFamily="34" charset="0"/>
            <a:cs typeface="Arial" pitchFamily="34" charset="0"/>
          </a:endParaRPr>
        </a:p>
      </dgm:t>
    </dgm:pt>
    <dgm:pt modelId="{5D62CBCB-6332-4600-8DC5-F924CC27638E}" type="parTrans" cxnId="{776AD76A-2488-46C6-A9F3-18B98D7920DA}">
      <dgm:prSet/>
      <dgm:spPr/>
      <dgm:t>
        <a:bodyPr/>
        <a:lstStyle/>
        <a:p>
          <a:endParaRPr lang="en-US"/>
        </a:p>
      </dgm:t>
    </dgm:pt>
    <dgm:pt modelId="{3885873A-C059-4346-99EB-69CB183AD9E1}" type="sibTrans" cxnId="{776AD76A-2488-46C6-A9F3-18B98D7920DA}">
      <dgm:prSet/>
      <dgm:spPr/>
      <dgm:t>
        <a:bodyPr/>
        <a:lstStyle/>
        <a:p>
          <a:endParaRPr lang="en-US"/>
        </a:p>
      </dgm:t>
    </dgm:pt>
    <dgm:pt modelId="{D1A21421-358B-4037-BAD5-5C5072264C26}">
      <dgm:prSet/>
      <dgm:spPr/>
      <dgm:t>
        <a:bodyPr/>
        <a:lstStyle/>
        <a:p>
          <a:pPr rtl="0"/>
          <a:r>
            <a:rPr lang="en-US" dirty="0" smtClean="0">
              <a:latin typeface="Arial" panose="020B0604020202020204" pitchFamily="34" charset="0"/>
              <a:ea typeface="Malgun Gothic" pitchFamily="34" charset="-127"/>
              <a:cs typeface="Arial" panose="020B0604020202020204" pitchFamily="34" charset="0"/>
            </a:rPr>
            <a:t>Short introduction to the language (PP presentation)</a:t>
          </a:r>
          <a:endParaRPr lang="en-US" dirty="0">
            <a:latin typeface="Arial" pitchFamily="34" charset="0"/>
            <a:cs typeface="Arial" pitchFamily="34" charset="0"/>
          </a:endParaRPr>
        </a:p>
      </dgm:t>
    </dgm:pt>
    <dgm:pt modelId="{EF74D05D-3F40-413E-8A6E-491B4EEA16BF}" type="parTrans" cxnId="{839F2A41-B0D2-4EC7-9B36-BB9B707B48E5}">
      <dgm:prSet/>
      <dgm:spPr/>
      <dgm:t>
        <a:bodyPr/>
        <a:lstStyle/>
        <a:p>
          <a:endParaRPr lang="en-US"/>
        </a:p>
      </dgm:t>
    </dgm:pt>
    <dgm:pt modelId="{57D9A494-C132-4B03-AB6C-AA3DD2353058}" type="sibTrans" cxnId="{839F2A41-B0D2-4EC7-9B36-BB9B707B48E5}">
      <dgm:prSet/>
      <dgm:spPr/>
      <dgm:t>
        <a:bodyPr/>
        <a:lstStyle/>
        <a:p>
          <a:endParaRPr lang="en-US"/>
        </a:p>
      </dgm:t>
    </dgm:pt>
    <dgm:pt modelId="{92FE2B45-2F06-48DD-9DD5-F556A96B13D2}">
      <dgm:prSet/>
      <dgm:spPr/>
      <dgm:t>
        <a:bodyPr/>
        <a:lstStyle/>
        <a:p>
          <a:r>
            <a:rPr lang="en-US" dirty="0" smtClean="0">
              <a:latin typeface="Arial" panose="020B0604020202020204" pitchFamily="34" charset="0"/>
              <a:ea typeface="Malgun Gothic" pitchFamily="34" charset="-127"/>
              <a:cs typeface="Arial" panose="020B0604020202020204" pitchFamily="34" charset="0"/>
            </a:rPr>
            <a:t>3 </a:t>
          </a:r>
          <a:r>
            <a:rPr lang="en-US" dirty="0" smtClean="0">
              <a:latin typeface="Arial" panose="020B0604020202020204" pitchFamily="34" charset="0"/>
              <a:ea typeface="Malgun Gothic" pitchFamily="34" charset="-127"/>
              <a:cs typeface="Arial" panose="020B0604020202020204" pitchFamily="34" charset="0"/>
            </a:rPr>
            <a:t>conference papers</a:t>
          </a:r>
        </a:p>
      </dgm:t>
    </dgm:pt>
    <dgm:pt modelId="{C44CA749-3944-4622-9B7E-4E5C37898E6A}" type="parTrans" cxnId="{6BE03F03-42B6-4FB2-950A-CDA57108973B}">
      <dgm:prSet/>
      <dgm:spPr/>
      <dgm:t>
        <a:bodyPr/>
        <a:lstStyle/>
        <a:p>
          <a:endParaRPr lang="ru-RU"/>
        </a:p>
      </dgm:t>
    </dgm:pt>
    <dgm:pt modelId="{9D3222E7-DA91-4CB2-A8D1-D97AC697FB6E}" type="sibTrans" cxnId="{6BE03F03-42B6-4FB2-950A-CDA57108973B}">
      <dgm:prSet/>
      <dgm:spPr/>
      <dgm:t>
        <a:bodyPr/>
        <a:lstStyle/>
        <a:p>
          <a:endParaRPr lang="ru-RU"/>
        </a:p>
      </dgm:t>
    </dgm:pt>
    <dgm:pt modelId="{ACD0AE23-2D5A-4E8D-A4B2-6636F6AB2E85}">
      <dgm:prSet/>
      <dgm:spPr/>
      <dgm:t>
        <a:bodyPr/>
        <a:lstStyle/>
        <a:p>
          <a:r>
            <a:rPr lang="en-US" dirty="0" smtClean="0">
              <a:latin typeface="Arial" panose="020B0604020202020204" pitchFamily="34" charset="0"/>
              <a:ea typeface="Malgun Gothic" pitchFamily="34" charset="-127"/>
              <a:cs typeface="Arial" panose="020B0604020202020204" pitchFamily="34" charset="0"/>
            </a:rPr>
            <a:t>The full </a:t>
          </a:r>
          <a:r>
            <a:rPr lang="en-US" b="1" dirty="0" smtClean="0">
              <a:latin typeface="Arial" panose="020B0604020202020204" pitchFamily="34" charset="0"/>
              <a:ea typeface="Malgun Gothic" pitchFamily="34" charset="-127"/>
              <a:cs typeface="Arial" panose="020B0604020202020204" pitchFamily="34" charset="0"/>
            </a:rPr>
            <a:t>language reference </a:t>
          </a:r>
          <a:r>
            <a:rPr lang="en-US" dirty="0" smtClean="0">
              <a:latin typeface="Arial" panose="020B0604020202020204" pitchFamily="34" charset="0"/>
              <a:ea typeface="Malgun Gothic" pitchFamily="34" charset="-127"/>
              <a:cs typeface="Arial" panose="020B0604020202020204" pitchFamily="34" charset="0"/>
            </a:rPr>
            <a:t>(in </a:t>
          </a:r>
          <a:r>
            <a:rPr lang="en-US" dirty="0" smtClean="0">
              <a:latin typeface="Arial" panose="020B0604020202020204" pitchFamily="34" charset="0"/>
              <a:ea typeface="Malgun Gothic" pitchFamily="34" charset="-127"/>
              <a:cs typeface="Arial" panose="020B0604020202020204" pitchFamily="34" charset="0"/>
            </a:rPr>
            <a:t>progress)</a:t>
          </a:r>
          <a:endParaRPr lang="en-US" dirty="0" smtClean="0">
            <a:latin typeface="Arial" panose="020B0604020202020204" pitchFamily="34" charset="0"/>
            <a:ea typeface="Malgun Gothic" pitchFamily="34" charset="-127"/>
            <a:cs typeface="Arial" panose="020B0604020202020204" pitchFamily="34" charset="0"/>
          </a:endParaRPr>
        </a:p>
      </dgm:t>
    </dgm:pt>
    <dgm:pt modelId="{193ED3F4-9714-4D9E-800A-56C05EE4DD0C}" type="parTrans" cxnId="{5D273567-37C2-4061-99F5-46C0B6D14322}">
      <dgm:prSet/>
      <dgm:spPr/>
      <dgm:t>
        <a:bodyPr/>
        <a:lstStyle/>
        <a:p>
          <a:endParaRPr lang="ru-RU"/>
        </a:p>
      </dgm:t>
    </dgm:pt>
    <dgm:pt modelId="{ABC7E7AE-D549-46EA-8FAD-ACB97CB8161F}" type="sibTrans" cxnId="{5D273567-37C2-4061-99F5-46C0B6D14322}">
      <dgm:prSet/>
      <dgm:spPr/>
      <dgm:t>
        <a:bodyPr/>
        <a:lstStyle/>
        <a:p>
          <a:endParaRPr lang="ru-RU"/>
        </a:p>
      </dgm:t>
    </dgm:pt>
    <dgm:pt modelId="{40CB5E14-6D76-4359-AAD6-1BAEFBFB9907}">
      <dgm:prSet/>
      <dgm:spPr/>
      <dgm:t>
        <a:bodyPr/>
        <a:lstStyle/>
        <a:p>
          <a:r>
            <a:rPr lang="en-US" dirty="0" smtClean="0">
              <a:latin typeface="Arial" panose="020B0604020202020204" pitchFamily="34" charset="0"/>
              <a:ea typeface="Malgun Gothic" pitchFamily="34" charset="-127"/>
              <a:cs typeface="Arial" panose="020B0604020202020204" pitchFamily="34" charset="0"/>
            </a:rPr>
            <a:t>Front end compiler implementation (in progress)</a:t>
          </a:r>
        </a:p>
      </dgm:t>
    </dgm:pt>
    <dgm:pt modelId="{7CD8CDFD-9DC3-42E0-9CCB-A9F14731331B}" type="parTrans" cxnId="{89D27706-FA42-4CBD-B890-B7E26DA2AA3D}">
      <dgm:prSet/>
      <dgm:spPr/>
      <dgm:t>
        <a:bodyPr/>
        <a:lstStyle/>
        <a:p>
          <a:endParaRPr lang="ru-RU"/>
        </a:p>
      </dgm:t>
    </dgm:pt>
    <dgm:pt modelId="{15B96CE0-56FA-4C7C-8AA1-4BCE36CB3E6C}" type="sibTrans" cxnId="{89D27706-FA42-4CBD-B890-B7E26DA2AA3D}">
      <dgm:prSet/>
      <dgm:spPr/>
      <dgm:t>
        <a:bodyPr/>
        <a:lstStyle/>
        <a:p>
          <a:endParaRPr lang="ru-RU"/>
        </a:p>
      </dgm:t>
    </dgm:pt>
    <dgm:pt modelId="{B9E832D0-D30D-450D-8F50-D4555FD18AA2}">
      <dgm:prSet/>
      <dgm:spPr/>
      <dgm:t>
        <a:bodyPr/>
        <a:lstStyle/>
        <a:p>
          <a:pPr rtl="0"/>
          <a:r>
            <a:rPr lang="en-US" dirty="0" smtClean="0">
              <a:latin typeface="Arial" pitchFamily="34" charset="0"/>
              <a:cs typeface="Arial" pitchFamily="34" charset="0"/>
            </a:rPr>
            <a:t>Units, </a:t>
          </a:r>
          <a:r>
            <a:rPr lang="en-US" dirty="0" smtClean="0">
              <a:latin typeface="Arial" pitchFamily="34" charset="0"/>
              <a:cs typeface="Arial" pitchFamily="34" charset="0"/>
            </a:rPr>
            <a:t>standalone routines, </a:t>
          </a:r>
          <a:r>
            <a:rPr lang="en-US" dirty="0" smtClean="0">
              <a:latin typeface="Arial" pitchFamily="34" charset="0"/>
              <a:cs typeface="Arial" pitchFamily="34" charset="0"/>
            </a:rPr>
            <a:t>usage-inheritance-</a:t>
          </a:r>
          <a:r>
            <a:rPr lang="en-US" dirty="0" err="1" smtClean="0">
              <a:latin typeface="Arial" pitchFamily="34" charset="0"/>
              <a:cs typeface="Arial" pitchFamily="34" charset="0"/>
            </a:rPr>
            <a:t>typification</a:t>
          </a:r>
          <a:endParaRPr lang="en-US" dirty="0">
            <a:latin typeface="Arial" pitchFamily="34" charset="0"/>
            <a:cs typeface="Arial" pitchFamily="34" charset="0"/>
          </a:endParaRPr>
        </a:p>
      </dgm:t>
    </dgm:pt>
    <dgm:pt modelId="{92019204-F60F-457F-B93F-CCD64DD8D2ED}" type="parTrans" cxnId="{B6691B95-2F72-4845-B2C6-4FB396B3C208}">
      <dgm:prSet/>
      <dgm:spPr/>
    </dgm:pt>
    <dgm:pt modelId="{B1BC1D23-3B11-4E57-BAD6-C0C0BB7C2A82}" type="sibTrans" cxnId="{B6691B95-2F72-4845-B2C6-4FB396B3C208}">
      <dgm:prSet/>
      <dgm:spPr/>
    </dgm:pt>
    <dgm:pt modelId="{42D5C331-2489-4924-A542-48524F877350}">
      <dgm:prSet/>
      <dgm:spPr/>
      <dgm:t>
        <a:bodyPr/>
        <a:lstStyle/>
        <a:p>
          <a:pPr rtl="0"/>
          <a:r>
            <a:rPr lang="en-US" dirty="0" smtClean="0">
              <a:latin typeface="Arial" pitchFamily="34" charset="0"/>
              <a:cs typeface="Arial" pitchFamily="34" charset="0"/>
            </a:rPr>
            <a:t>Alternative approach to inheritance</a:t>
          </a:r>
          <a:endParaRPr lang="en-US" dirty="0">
            <a:latin typeface="Arial" pitchFamily="34" charset="0"/>
            <a:cs typeface="Arial" pitchFamily="34" charset="0"/>
          </a:endParaRPr>
        </a:p>
      </dgm:t>
    </dgm:pt>
    <dgm:pt modelId="{B5A9B7EC-01A0-447C-8A36-5A1386D0DBB4}" type="parTrans" cxnId="{2012E414-CC89-44A2-B855-B2976CCE79E8}">
      <dgm:prSet/>
      <dgm:spPr/>
    </dgm:pt>
    <dgm:pt modelId="{89B27443-E99B-42A1-B0ED-DA0736D45013}" type="sibTrans" cxnId="{2012E414-CC89-44A2-B855-B2976CCE79E8}">
      <dgm:prSet/>
      <dgm:spPr/>
    </dgm:pt>
    <dgm:pt modelId="{4757E31E-5018-4F79-8BDA-B3A355A322EE}">
      <dgm:prSet/>
      <dgm:spPr/>
      <dgm:t>
        <a:bodyPr/>
        <a:lstStyle/>
        <a:p>
          <a:pPr rtl="0"/>
          <a:r>
            <a:rPr lang="en-US" dirty="0" smtClean="0">
              <a:latin typeface="Arial" pitchFamily="34" charset="0"/>
              <a:cs typeface="Arial" pitchFamily="34" charset="0"/>
            </a:rPr>
            <a:t>NULL-safety and non-initialized data 2 in 1</a:t>
          </a:r>
          <a:endParaRPr lang="en-US" dirty="0">
            <a:latin typeface="Arial" pitchFamily="34" charset="0"/>
            <a:cs typeface="Arial" pitchFamily="34" charset="0"/>
          </a:endParaRPr>
        </a:p>
      </dgm:t>
    </dgm:pt>
    <dgm:pt modelId="{776B3593-1299-4849-BA17-91981C38BAEE}" type="parTrans" cxnId="{FB34C33B-8CD3-404C-8299-95C1B6280426}">
      <dgm:prSet/>
      <dgm:spPr/>
    </dgm:pt>
    <dgm:pt modelId="{0783BAF5-0679-400B-BFEF-E763040AB524}" type="sibTrans" cxnId="{FB34C33B-8CD3-404C-8299-95C1B6280426}">
      <dgm:prSet/>
      <dgm:spPr/>
    </dgm:pt>
    <dgm:pt modelId="{14D332A5-FA31-49CE-AC1A-1D197D6A4C3F}" type="pres">
      <dgm:prSet presAssocID="{F05D9A7E-AD7D-4CBA-972A-B60D221E5F86}" presName="linear" presStyleCnt="0">
        <dgm:presLayoutVars>
          <dgm:animLvl val="lvl"/>
          <dgm:resizeHandles val="exact"/>
        </dgm:presLayoutVars>
      </dgm:prSet>
      <dgm:spPr/>
      <dgm:t>
        <a:bodyPr/>
        <a:lstStyle/>
        <a:p>
          <a:endParaRPr lang="en-US"/>
        </a:p>
      </dgm:t>
    </dgm:pt>
    <dgm:pt modelId="{D5C806FE-190C-4928-BB2A-DE06BE8CC44D}" type="pres">
      <dgm:prSet presAssocID="{D453309C-2B61-4E14-8BC6-1D425A99125F}" presName="parentText" presStyleLbl="node1" presStyleIdx="0" presStyleCnt="2">
        <dgm:presLayoutVars>
          <dgm:chMax val="0"/>
          <dgm:bulletEnabled val="1"/>
        </dgm:presLayoutVars>
      </dgm:prSet>
      <dgm:spPr/>
      <dgm:t>
        <a:bodyPr/>
        <a:lstStyle/>
        <a:p>
          <a:endParaRPr lang="en-US"/>
        </a:p>
      </dgm:t>
    </dgm:pt>
    <dgm:pt modelId="{4F744875-473B-42C1-8C81-FB861C652AB0}" type="pres">
      <dgm:prSet presAssocID="{D453309C-2B61-4E14-8BC6-1D425A99125F}" presName="childText" presStyleLbl="revTx" presStyleIdx="0" presStyleCnt="2">
        <dgm:presLayoutVars>
          <dgm:bulletEnabled val="1"/>
        </dgm:presLayoutVars>
      </dgm:prSet>
      <dgm:spPr/>
      <dgm:t>
        <a:bodyPr/>
        <a:lstStyle/>
        <a:p>
          <a:endParaRPr lang="en-US"/>
        </a:p>
      </dgm:t>
    </dgm:pt>
    <dgm:pt modelId="{293202CB-4F8A-44AE-BCBE-699D0E48D069}" type="pres">
      <dgm:prSet presAssocID="{55F9800E-03A0-48B2-8F88-114B54138C48}" presName="parentText" presStyleLbl="node1" presStyleIdx="1" presStyleCnt="2">
        <dgm:presLayoutVars>
          <dgm:chMax val="0"/>
          <dgm:bulletEnabled val="1"/>
        </dgm:presLayoutVars>
      </dgm:prSet>
      <dgm:spPr/>
      <dgm:t>
        <a:bodyPr/>
        <a:lstStyle/>
        <a:p>
          <a:endParaRPr lang="en-US"/>
        </a:p>
      </dgm:t>
    </dgm:pt>
    <dgm:pt modelId="{6E12CE8F-6229-4FBE-9445-9D33C809884E}" type="pres">
      <dgm:prSet presAssocID="{55F9800E-03A0-48B2-8F88-114B54138C48}" presName="childText" presStyleLbl="revTx" presStyleIdx="1" presStyleCnt="2">
        <dgm:presLayoutVars>
          <dgm:bulletEnabled val="1"/>
        </dgm:presLayoutVars>
      </dgm:prSet>
      <dgm:spPr/>
      <dgm:t>
        <a:bodyPr/>
        <a:lstStyle/>
        <a:p>
          <a:endParaRPr lang="en-US"/>
        </a:p>
      </dgm:t>
    </dgm:pt>
  </dgm:ptLst>
  <dgm:cxnLst>
    <dgm:cxn modelId="{6BE03F03-42B6-4FB2-950A-CDA57108973B}" srcId="{55F9800E-03A0-48B2-8F88-114B54138C48}" destId="{92FE2B45-2F06-48DD-9DD5-F556A96B13D2}" srcOrd="1" destOrd="0" parTransId="{C44CA749-3944-4622-9B7E-4E5C37898E6A}" sibTransId="{9D3222E7-DA91-4CB2-A8D1-D97AC697FB6E}"/>
    <dgm:cxn modelId="{64B1364B-744E-4A53-B61C-0AC0B503A602}" type="presOf" srcId="{92FE2B45-2F06-48DD-9DD5-F556A96B13D2}" destId="{6E12CE8F-6229-4FBE-9445-9D33C809884E}" srcOrd="0" destOrd="1" presId="urn:microsoft.com/office/officeart/2005/8/layout/vList2"/>
    <dgm:cxn modelId="{B6691B95-2F72-4845-B2C6-4FB396B3C208}" srcId="{427B6036-38B4-443D-8236-665A9A3B0490}" destId="{B9E832D0-D30D-450D-8F50-D4555FD18AA2}" srcOrd="0" destOrd="0" parTransId="{92019204-F60F-457F-B93F-CCD64DD8D2ED}" sibTransId="{B1BC1D23-3B11-4E57-BAD6-C0C0BB7C2A82}"/>
    <dgm:cxn modelId="{776AD76A-2488-46C6-A9F3-18B98D7920DA}" srcId="{F05D9A7E-AD7D-4CBA-972A-B60D221E5F86}" destId="{55F9800E-03A0-48B2-8F88-114B54138C48}" srcOrd="1" destOrd="0" parTransId="{5D62CBCB-6332-4600-8DC5-F924CC27638E}" sibTransId="{3885873A-C059-4346-99EB-69CB183AD9E1}"/>
    <dgm:cxn modelId="{5D273567-37C2-4061-99F5-46C0B6D14322}" srcId="{55F9800E-03A0-48B2-8F88-114B54138C48}" destId="{ACD0AE23-2D5A-4E8D-A4B2-6636F6AB2E85}" srcOrd="2" destOrd="0" parTransId="{193ED3F4-9714-4D9E-800A-56C05EE4DD0C}" sibTransId="{ABC7E7AE-D549-46EA-8FAD-ACB97CB8161F}"/>
    <dgm:cxn modelId="{85F9D7A5-3CE6-4BB7-945D-2CA222937BFC}" type="presOf" srcId="{ACD0AE23-2D5A-4E8D-A4B2-6636F6AB2E85}" destId="{6E12CE8F-6229-4FBE-9445-9D33C809884E}" srcOrd="0" destOrd="2" presId="urn:microsoft.com/office/officeart/2005/8/layout/vList2"/>
    <dgm:cxn modelId="{20C4D379-85F7-4323-924D-54F4B43DB28B}" type="presOf" srcId="{55F9800E-03A0-48B2-8F88-114B54138C48}" destId="{293202CB-4F8A-44AE-BCBE-699D0E48D069}" srcOrd="0" destOrd="0" presId="urn:microsoft.com/office/officeart/2005/8/layout/vList2"/>
    <dgm:cxn modelId="{4D9F7E20-C9BC-4133-A63B-C7EBA1362BF7}" srcId="{D453309C-2B61-4E14-8BC6-1D425A99125F}" destId="{427B6036-38B4-443D-8236-665A9A3B0490}" srcOrd="0" destOrd="0" parTransId="{CBF7421B-2DB7-4D33-BC31-C2C0BDDE871A}" sibTransId="{0E3A69B1-0A74-4CBA-8546-F38E210663A8}"/>
    <dgm:cxn modelId="{CCD6362A-A771-46C1-B861-3743AEAEF8F3}" type="presOf" srcId="{42D5C331-2489-4924-A542-48524F877350}" destId="{4F744875-473B-42C1-8C81-FB861C652AB0}" srcOrd="0" destOrd="2" presId="urn:microsoft.com/office/officeart/2005/8/layout/vList2"/>
    <dgm:cxn modelId="{FD80CD31-6826-471A-AB7B-144AE524C8D8}" type="presOf" srcId="{F05D9A7E-AD7D-4CBA-972A-B60D221E5F86}" destId="{14D332A5-FA31-49CE-AC1A-1D197D6A4C3F}" srcOrd="0" destOrd="0" presId="urn:microsoft.com/office/officeart/2005/8/layout/vList2"/>
    <dgm:cxn modelId="{FB34C33B-8CD3-404C-8299-95C1B6280426}" srcId="{427B6036-38B4-443D-8236-665A9A3B0490}" destId="{4757E31E-5018-4F79-8BDA-B3A355A322EE}" srcOrd="2" destOrd="0" parTransId="{776B3593-1299-4849-BA17-91981C38BAEE}" sibTransId="{0783BAF5-0679-400B-BFEF-E763040AB524}"/>
    <dgm:cxn modelId="{AEA23DCA-3856-4D0A-A4C0-5C08973CC761}" type="presOf" srcId="{B9E832D0-D30D-450D-8F50-D4555FD18AA2}" destId="{4F744875-473B-42C1-8C81-FB861C652AB0}" srcOrd="0" destOrd="1" presId="urn:microsoft.com/office/officeart/2005/8/layout/vList2"/>
    <dgm:cxn modelId="{2012E414-CC89-44A2-B855-B2976CCE79E8}" srcId="{427B6036-38B4-443D-8236-665A9A3B0490}" destId="{42D5C331-2489-4924-A542-48524F877350}" srcOrd="1" destOrd="0" parTransId="{B5A9B7EC-01A0-447C-8A36-5A1386D0DBB4}" sibTransId="{89B27443-E99B-42A1-B0ED-DA0736D45013}"/>
    <dgm:cxn modelId="{89D27706-FA42-4CBD-B890-B7E26DA2AA3D}" srcId="{55F9800E-03A0-48B2-8F88-114B54138C48}" destId="{40CB5E14-6D76-4359-AAD6-1BAEFBFB9907}" srcOrd="3" destOrd="0" parTransId="{7CD8CDFD-9DC3-42E0-9CCB-A9F14731331B}" sibTransId="{15B96CE0-56FA-4C7C-8AA1-4BCE36CB3E6C}"/>
    <dgm:cxn modelId="{9E2DF334-60B3-45E6-96AE-F3A8320660DA}" type="presOf" srcId="{D453309C-2B61-4E14-8BC6-1D425A99125F}" destId="{D5C806FE-190C-4928-BB2A-DE06BE8CC44D}" srcOrd="0" destOrd="0" presId="urn:microsoft.com/office/officeart/2005/8/layout/vList2"/>
    <dgm:cxn modelId="{04DDEBFB-ABD9-4985-8A16-AF6D336BAA7C}" type="presOf" srcId="{D1A21421-358B-4037-BAD5-5C5072264C26}" destId="{6E12CE8F-6229-4FBE-9445-9D33C809884E}" srcOrd="0" destOrd="0" presId="urn:microsoft.com/office/officeart/2005/8/layout/vList2"/>
    <dgm:cxn modelId="{2EF1F8C3-3115-41C6-BE18-49D938169F4E}" type="presOf" srcId="{40CB5E14-6D76-4359-AAD6-1BAEFBFB9907}" destId="{6E12CE8F-6229-4FBE-9445-9D33C809884E}" srcOrd="0" destOrd="3" presId="urn:microsoft.com/office/officeart/2005/8/layout/vList2"/>
    <dgm:cxn modelId="{4DC9DF52-5394-4827-A281-47B8430DCFC7}" type="presOf" srcId="{427B6036-38B4-443D-8236-665A9A3B0490}" destId="{4F744875-473B-42C1-8C81-FB861C652AB0}" srcOrd="0" destOrd="0" presId="urn:microsoft.com/office/officeart/2005/8/layout/vList2"/>
    <dgm:cxn modelId="{DD48148E-D81C-465A-A39E-FAD50FE9F16F}" srcId="{F05D9A7E-AD7D-4CBA-972A-B60D221E5F86}" destId="{D453309C-2B61-4E14-8BC6-1D425A99125F}" srcOrd="0" destOrd="0" parTransId="{7564B377-6D06-4850-A530-740AAB8063B5}" sibTransId="{F1682D5E-00AB-4696-82A0-7C9AED82047F}"/>
    <dgm:cxn modelId="{FDECDC63-9459-4369-86E6-B6E748543EB4}" type="presOf" srcId="{4757E31E-5018-4F79-8BDA-B3A355A322EE}" destId="{4F744875-473B-42C1-8C81-FB861C652AB0}" srcOrd="0" destOrd="3" presId="urn:microsoft.com/office/officeart/2005/8/layout/vList2"/>
    <dgm:cxn modelId="{839F2A41-B0D2-4EC7-9B36-BB9B707B48E5}" srcId="{55F9800E-03A0-48B2-8F88-114B54138C48}" destId="{D1A21421-358B-4037-BAD5-5C5072264C26}" srcOrd="0" destOrd="0" parTransId="{EF74D05D-3F40-413E-8A6E-491B4EEA16BF}" sibTransId="{57D9A494-C132-4B03-AB6C-AA3DD2353058}"/>
    <dgm:cxn modelId="{53C58D61-EAC5-40F7-B874-86F56BB1CE81}" type="presParOf" srcId="{14D332A5-FA31-49CE-AC1A-1D197D6A4C3F}" destId="{D5C806FE-190C-4928-BB2A-DE06BE8CC44D}" srcOrd="0" destOrd="0" presId="urn:microsoft.com/office/officeart/2005/8/layout/vList2"/>
    <dgm:cxn modelId="{A58A9A0C-CED1-4DAE-B0C5-648553C3D60B}" type="presParOf" srcId="{14D332A5-FA31-49CE-AC1A-1D197D6A4C3F}" destId="{4F744875-473B-42C1-8C81-FB861C652AB0}" srcOrd="1" destOrd="0" presId="urn:microsoft.com/office/officeart/2005/8/layout/vList2"/>
    <dgm:cxn modelId="{87F283A7-1F87-4DCF-8BB4-1184C2300084}" type="presParOf" srcId="{14D332A5-FA31-49CE-AC1A-1D197D6A4C3F}" destId="{293202CB-4F8A-44AE-BCBE-699D0E48D069}" srcOrd="2" destOrd="0" presId="urn:microsoft.com/office/officeart/2005/8/layout/vList2"/>
    <dgm:cxn modelId="{692481D6-7999-43BF-93A5-5EC0D80B6D26}" type="presParOf" srcId="{14D332A5-FA31-49CE-AC1A-1D197D6A4C3F}" destId="{6E12CE8F-6229-4FBE-9445-9D33C809884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D68A3C-8E19-46C7-8262-7C99042863F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0A2A359-C8FB-4D9D-B160-6542C5697FE8}">
      <dgm:prSet/>
      <dgm:spPr/>
      <dgm:t>
        <a:bodyPr/>
        <a:lstStyle/>
        <a:p>
          <a:pPr rtl="0"/>
          <a:r>
            <a:rPr lang="ru-RU" dirty="0" smtClean="0"/>
            <a:t>Постановка задачи</a:t>
          </a:r>
          <a:r>
            <a:rPr lang="en-US" dirty="0" smtClean="0"/>
            <a:t>:</a:t>
          </a:r>
          <a:r>
            <a:rPr lang="ru-RU" dirty="0" smtClean="0"/>
            <a:t> есть две сущности разных</a:t>
          </a:r>
          <a:r>
            <a:rPr lang="en-US" dirty="0" smtClean="0"/>
            <a:t> (</a:t>
          </a:r>
          <a:r>
            <a:rPr lang="ru-RU" dirty="0" smtClean="0"/>
            <a:t>не конформных друг другу</a:t>
          </a:r>
          <a:r>
            <a:rPr lang="en-US" dirty="0" smtClean="0"/>
            <a:t>)</a:t>
          </a:r>
          <a:r>
            <a:rPr lang="ru-RU" dirty="0" smtClean="0"/>
            <a:t> типов, с общими свойствами (</a:t>
          </a:r>
          <a:r>
            <a:rPr lang="en-US" dirty="0" smtClean="0"/>
            <a:t>features</a:t>
          </a:r>
          <a:r>
            <a:rPr lang="ru-RU" dirty="0" smtClean="0"/>
            <a:t>). Как написать общий код для работы с этими свойствами, не вводя общего родителя (базового класса)</a:t>
          </a:r>
          <a:r>
            <a:rPr lang="en-US" dirty="0" smtClean="0"/>
            <a:t>?</a:t>
          </a:r>
          <a:endParaRPr lang="en-US" dirty="0"/>
        </a:p>
      </dgm:t>
    </dgm:pt>
    <dgm:pt modelId="{7462D592-190F-47B2-9B85-69BBFCE44C9B}" type="parTrans" cxnId="{8D67933C-760E-4C23-B460-587BC2CBC9C9}">
      <dgm:prSet/>
      <dgm:spPr/>
      <dgm:t>
        <a:bodyPr/>
        <a:lstStyle/>
        <a:p>
          <a:endParaRPr lang="en-US"/>
        </a:p>
      </dgm:t>
    </dgm:pt>
    <dgm:pt modelId="{5D4B6D62-FC2F-4C03-8E51-21974EA4E59E}" type="sibTrans" cxnId="{8D67933C-760E-4C23-B460-587BC2CBC9C9}">
      <dgm:prSet/>
      <dgm:spPr/>
      <dgm:t>
        <a:bodyPr/>
        <a:lstStyle/>
        <a:p>
          <a:endParaRPr lang="en-US"/>
        </a:p>
      </dgm:t>
    </dgm:pt>
    <dgm:pt modelId="{2CAF8A81-2405-4B8C-AA70-B5B1ECFB59AE}">
      <dgm:prSet/>
      <dgm:spPr/>
      <dgm:t>
        <a:bodyPr/>
        <a:lstStyle/>
        <a:p>
          <a:pPr rtl="0"/>
          <a:r>
            <a:rPr lang="ru-RU" dirty="0" smtClean="0"/>
            <a:t>Для решения этой задачи и предлагается понятие </a:t>
          </a:r>
          <a:r>
            <a:rPr lang="ru-RU" b="1" dirty="0" err="1" smtClean="0"/>
            <a:t>мультитипа</a:t>
          </a:r>
          <a:r>
            <a:rPr lang="ru-RU" dirty="0" smtClean="0"/>
            <a:t>. </a:t>
          </a:r>
          <a:endParaRPr lang="en-US" dirty="0"/>
        </a:p>
      </dgm:t>
    </dgm:pt>
    <dgm:pt modelId="{76DE5657-6F45-4B32-9469-8F6343FE3D76}" type="parTrans" cxnId="{3CF534C9-6B23-4F7B-AF01-1947E3C77694}">
      <dgm:prSet/>
      <dgm:spPr/>
      <dgm:t>
        <a:bodyPr/>
        <a:lstStyle/>
        <a:p>
          <a:endParaRPr lang="en-US"/>
        </a:p>
      </dgm:t>
    </dgm:pt>
    <dgm:pt modelId="{BFC36F39-822C-4EB7-A8C0-BB2DAF56AA9B}" type="sibTrans" cxnId="{3CF534C9-6B23-4F7B-AF01-1947E3C77694}">
      <dgm:prSet/>
      <dgm:spPr/>
      <dgm:t>
        <a:bodyPr/>
        <a:lstStyle/>
        <a:p>
          <a:endParaRPr lang="en-US"/>
        </a:p>
      </dgm:t>
    </dgm:pt>
    <dgm:pt modelId="{8CFB4D5E-381B-44D8-AF9E-2FA8BF9007EC}">
      <dgm:prSet/>
      <dgm:spPr/>
      <dgm:t>
        <a:bodyPr/>
        <a:lstStyle/>
        <a:p>
          <a:pPr rtl="0"/>
          <a:r>
            <a:rPr lang="ru-RU" dirty="0" smtClean="0"/>
            <a:t>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a:t>
          </a:r>
          <a:endParaRPr lang="en-US" dirty="0"/>
        </a:p>
      </dgm:t>
    </dgm:pt>
    <dgm:pt modelId="{F54DD186-F030-47BE-9786-97CB59B8EAF2}" type="parTrans" cxnId="{64DC5CF2-1A95-4E30-B127-46E52213A364}">
      <dgm:prSet/>
      <dgm:spPr/>
      <dgm:t>
        <a:bodyPr/>
        <a:lstStyle/>
        <a:p>
          <a:endParaRPr lang="en-US"/>
        </a:p>
      </dgm:t>
    </dgm:pt>
    <dgm:pt modelId="{E5495ADF-4265-4E4F-971D-4FA6E6846752}" type="sibTrans" cxnId="{64DC5CF2-1A95-4E30-B127-46E52213A364}">
      <dgm:prSet/>
      <dgm:spPr/>
      <dgm:t>
        <a:bodyPr/>
        <a:lstStyle/>
        <a:p>
          <a:endParaRPr lang="en-US"/>
        </a:p>
      </dgm:t>
    </dgm:pt>
    <dgm:pt modelId="{C27B2BF0-166D-406F-B3B9-4A131E8F334C}" type="pres">
      <dgm:prSet presAssocID="{20D68A3C-8E19-46C7-8262-7C99042863F4}" presName="Name0" presStyleCnt="0">
        <dgm:presLayoutVars>
          <dgm:dir/>
          <dgm:animLvl val="lvl"/>
          <dgm:resizeHandles val="exact"/>
        </dgm:presLayoutVars>
      </dgm:prSet>
      <dgm:spPr/>
      <dgm:t>
        <a:bodyPr/>
        <a:lstStyle/>
        <a:p>
          <a:endParaRPr lang="en-US"/>
        </a:p>
      </dgm:t>
    </dgm:pt>
    <dgm:pt modelId="{91BDFDF6-D53D-411B-B663-5C58958AD879}" type="pres">
      <dgm:prSet presAssocID="{30A2A359-C8FB-4D9D-B160-6542C5697FE8}" presName="linNode" presStyleCnt="0"/>
      <dgm:spPr/>
    </dgm:pt>
    <dgm:pt modelId="{CA434BD1-0DDB-46B9-A52F-2B8EED0FDFAA}" type="pres">
      <dgm:prSet presAssocID="{30A2A359-C8FB-4D9D-B160-6542C5697FE8}" presName="parentText" presStyleLbl="node1" presStyleIdx="0" presStyleCnt="3" custScaleX="277778">
        <dgm:presLayoutVars>
          <dgm:chMax val="1"/>
          <dgm:bulletEnabled val="1"/>
        </dgm:presLayoutVars>
      </dgm:prSet>
      <dgm:spPr/>
      <dgm:t>
        <a:bodyPr/>
        <a:lstStyle/>
        <a:p>
          <a:endParaRPr lang="en-US"/>
        </a:p>
      </dgm:t>
    </dgm:pt>
    <dgm:pt modelId="{85AAB4DF-CF6E-46D1-B0AE-C6CF3748277D}" type="pres">
      <dgm:prSet presAssocID="{5D4B6D62-FC2F-4C03-8E51-21974EA4E59E}" presName="sp" presStyleCnt="0"/>
      <dgm:spPr/>
    </dgm:pt>
    <dgm:pt modelId="{CDD1AF63-27DA-44AD-90F6-CB3769E343D3}" type="pres">
      <dgm:prSet presAssocID="{2CAF8A81-2405-4B8C-AA70-B5B1ECFB59AE}" presName="linNode" presStyleCnt="0"/>
      <dgm:spPr/>
    </dgm:pt>
    <dgm:pt modelId="{5E06D78A-1A9A-431E-A086-02FFEE0BB092}" type="pres">
      <dgm:prSet presAssocID="{2CAF8A81-2405-4B8C-AA70-B5B1ECFB59AE}" presName="parentText" presStyleLbl="node1" presStyleIdx="1" presStyleCnt="3" custScaleX="277778">
        <dgm:presLayoutVars>
          <dgm:chMax val="1"/>
          <dgm:bulletEnabled val="1"/>
        </dgm:presLayoutVars>
      </dgm:prSet>
      <dgm:spPr/>
      <dgm:t>
        <a:bodyPr/>
        <a:lstStyle/>
        <a:p>
          <a:endParaRPr lang="en-US"/>
        </a:p>
      </dgm:t>
    </dgm:pt>
    <dgm:pt modelId="{830A4835-1B8A-47C5-A6C5-4A24E3D662B5}" type="pres">
      <dgm:prSet presAssocID="{BFC36F39-822C-4EB7-A8C0-BB2DAF56AA9B}" presName="sp" presStyleCnt="0"/>
      <dgm:spPr/>
    </dgm:pt>
    <dgm:pt modelId="{0096D5BE-0DD6-4DFF-BAD0-599E2C3D09B3}" type="pres">
      <dgm:prSet presAssocID="{8CFB4D5E-381B-44D8-AF9E-2FA8BF9007EC}" presName="linNode" presStyleCnt="0"/>
      <dgm:spPr/>
    </dgm:pt>
    <dgm:pt modelId="{6E39A01A-D1E7-491A-88E7-6E0A63746506}" type="pres">
      <dgm:prSet presAssocID="{8CFB4D5E-381B-44D8-AF9E-2FA8BF9007EC}" presName="parentText" presStyleLbl="node1" presStyleIdx="2" presStyleCnt="3" custScaleX="277778">
        <dgm:presLayoutVars>
          <dgm:chMax val="1"/>
          <dgm:bulletEnabled val="1"/>
        </dgm:presLayoutVars>
      </dgm:prSet>
      <dgm:spPr/>
      <dgm:t>
        <a:bodyPr/>
        <a:lstStyle/>
        <a:p>
          <a:endParaRPr lang="en-US"/>
        </a:p>
      </dgm:t>
    </dgm:pt>
  </dgm:ptLst>
  <dgm:cxnLst>
    <dgm:cxn modelId="{64DC5CF2-1A95-4E30-B127-46E52213A364}" srcId="{20D68A3C-8E19-46C7-8262-7C99042863F4}" destId="{8CFB4D5E-381B-44D8-AF9E-2FA8BF9007EC}" srcOrd="2" destOrd="0" parTransId="{F54DD186-F030-47BE-9786-97CB59B8EAF2}" sibTransId="{E5495ADF-4265-4E4F-971D-4FA6E6846752}"/>
    <dgm:cxn modelId="{C87A1DC0-74B1-4F9A-8D98-392032C34A54}" type="presOf" srcId="{20D68A3C-8E19-46C7-8262-7C99042863F4}" destId="{C27B2BF0-166D-406F-B3B9-4A131E8F334C}" srcOrd="0" destOrd="0" presId="urn:microsoft.com/office/officeart/2005/8/layout/vList5"/>
    <dgm:cxn modelId="{968A571E-11EB-4338-93F1-474BAEE76D23}" type="presOf" srcId="{30A2A359-C8FB-4D9D-B160-6542C5697FE8}" destId="{CA434BD1-0DDB-46B9-A52F-2B8EED0FDFAA}" srcOrd="0" destOrd="0" presId="urn:microsoft.com/office/officeart/2005/8/layout/vList5"/>
    <dgm:cxn modelId="{2DD23B0D-1D92-442D-9D26-41F6866B622E}" type="presOf" srcId="{2CAF8A81-2405-4B8C-AA70-B5B1ECFB59AE}" destId="{5E06D78A-1A9A-431E-A086-02FFEE0BB092}" srcOrd="0" destOrd="0" presId="urn:microsoft.com/office/officeart/2005/8/layout/vList5"/>
    <dgm:cxn modelId="{D98EE8D0-6325-41AB-B02A-4DE26F263803}" type="presOf" srcId="{8CFB4D5E-381B-44D8-AF9E-2FA8BF9007EC}" destId="{6E39A01A-D1E7-491A-88E7-6E0A63746506}" srcOrd="0" destOrd="0" presId="urn:microsoft.com/office/officeart/2005/8/layout/vList5"/>
    <dgm:cxn modelId="{3CF534C9-6B23-4F7B-AF01-1947E3C77694}" srcId="{20D68A3C-8E19-46C7-8262-7C99042863F4}" destId="{2CAF8A81-2405-4B8C-AA70-B5B1ECFB59AE}" srcOrd="1" destOrd="0" parTransId="{76DE5657-6F45-4B32-9469-8F6343FE3D76}" sibTransId="{BFC36F39-822C-4EB7-A8C0-BB2DAF56AA9B}"/>
    <dgm:cxn modelId="{8D67933C-760E-4C23-B460-587BC2CBC9C9}" srcId="{20D68A3C-8E19-46C7-8262-7C99042863F4}" destId="{30A2A359-C8FB-4D9D-B160-6542C5697FE8}" srcOrd="0" destOrd="0" parTransId="{7462D592-190F-47B2-9B85-69BBFCE44C9B}" sibTransId="{5D4B6D62-FC2F-4C03-8E51-21974EA4E59E}"/>
    <dgm:cxn modelId="{E7CF2988-42B6-4C53-9225-AC37CD233A8E}" type="presParOf" srcId="{C27B2BF0-166D-406F-B3B9-4A131E8F334C}" destId="{91BDFDF6-D53D-411B-B663-5C58958AD879}" srcOrd="0" destOrd="0" presId="urn:microsoft.com/office/officeart/2005/8/layout/vList5"/>
    <dgm:cxn modelId="{9C6DCA18-1C27-4854-ADAF-450EEC82A1C5}" type="presParOf" srcId="{91BDFDF6-D53D-411B-B663-5C58958AD879}" destId="{CA434BD1-0DDB-46B9-A52F-2B8EED0FDFAA}" srcOrd="0" destOrd="0" presId="urn:microsoft.com/office/officeart/2005/8/layout/vList5"/>
    <dgm:cxn modelId="{DF260026-5A3F-46A2-8F1A-1B4870991793}" type="presParOf" srcId="{C27B2BF0-166D-406F-B3B9-4A131E8F334C}" destId="{85AAB4DF-CF6E-46D1-B0AE-C6CF3748277D}" srcOrd="1" destOrd="0" presId="urn:microsoft.com/office/officeart/2005/8/layout/vList5"/>
    <dgm:cxn modelId="{56F9FDED-E790-419F-900C-85CFC9032359}" type="presParOf" srcId="{C27B2BF0-166D-406F-B3B9-4A131E8F334C}" destId="{CDD1AF63-27DA-44AD-90F6-CB3769E343D3}" srcOrd="2" destOrd="0" presId="urn:microsoft.com/office/officeart/2005/8/layout/vList5"/>
    <dgm:cxn modelId="{B5486AD2-D387-415B-8B8B-E0744DDF0B2C}" type="presParOf" srcId="{CDD1AF63-27DA-44AD-90F6-CB3769E343D3}" destId="{5E06D78A-1A9A-431E-A086-02FFEE0BB092}" srcOrd="0" destOrd="0" presId="urn:microsoft.com/office/officeart/2005/8/layout/vList5"/>
    <dgm:cxn modelId="{AD3E50F1-0AE5-4C38-9911-989DF45CE659}" type="presParOf" srcId="{C27B2BF0-166D-406F-B3B9-4A131E8F334C}" destId="{830A4835-1B8A-47C5-A6C5-4A24E3D662B5}" srcOrd="3" destOrd="0" presId="urn:microsoft.com/office/officeart/2005/8/layout/vList5"/>
    <dgm:cxn modelId="{DC0AE56B-DA81-4716-97B4-13FE3B3DAE9E}" type="presParOf" srcId="{C27B2BF0-166D-406F-B3B9-4A131E8F334C}" destId="{0096D5BE-0DD6-4DFF-BAD0-599E2C3D09B3}" srcOrd="4" destOrd="0" presId="urn:microsoft.com/office/officeart/2005/8/layout/vList5"/>
    <dgm:cxn modelId="{1970F1C7-B9F8-4260-8999-0A6B761D7081}" type="presParOf" srcId="{0096D5BE-0DD6-4DFF-BAD0-599E2C3D09B3}" destId="{6E39A01A-D1E7-491A-88E7-6E0A6374650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9DD86A-3538-436C-B3CB-DA404DAB11C2}"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E1501B79-AD07-4629-B09E-BC86F9FBFD78}">
      <dgm:prSet/>
      <dgm:spPr/>
      <dgm:t>
        <a:bodyPr/>
        <a:lstStyle/>
        <a:p>
          <a:pPr rtl="0"/>
          <a:r>
            <a:rPr lang="ru-RU" dirty="0" smtClean="0"/>
            <a:t>Нулевые (пустые) указатели (ссылки) - часть более общей проблемы - ошибки при попытке работе с </a:t>
          </a:r>
          <a:r>
            <a:rPr lang="ru-RU" i="1" dirty="0" smtClean="0"/>
            <a:t>неинициализированными атрибутами</a:t>
          </a:r>
          <a:r>
            <a:rPr lang="ru-RU" dirty="0" smtClean="0"/>
            <a:t>. </a:t>
          </a:r>
          <a:endParaRPr lang="en-US" dirty="0"/>
        </a:p>
      </dgm:t>
    </dgm:pt>
    <dgm:pt modelId="{9B23AD8D-428B-43FE-A59D-16762C594A97}" type="parTrans" cxnId="{A5794588-CE3A-4418-9ECE-8829F158BAEA}">
      <dgm:prSet/>
      <dgm:spPr/>
      <dgm:t>
        <a:bodyPr/>
        <a:lstStyle/>
        <a:p>
          <a:endParaRPr lang="en-US"/>
        </a:p>
      </dgm:t>
    </dgm:pt>
    <dgm:pt modelId="{F31C0E85-40A5-4428-B2E5-0104AE5173C9}" type="sibTrans" cxnId="{A5794588-CE3A-4418-9ECE-8829F158BAEA}">
      <dgm:prSet/>
      <dgm:spPr/>
      <dgm:t>
        <a:bodyPr/>
        <a:lstStyle/>
        <a:p>
          <a:endParaRPr lang="en-US"/>
        </a:p>
      </dgm:t>
    </dgm:pt>
    <dgm:pt modelId="{ECEF11AE-A85C-43ED-BD26-21FCCE23D4DD}">
      <dgm:prSet/>
      <dgm:spPr/>
      <dgm:t>
        <a:bodyPr/>
        <a:lstStyle/>
        <a:p>
          <a:pPr rtl="0"/>
          <a:r>
            <a:rPr lang="ru-RU" dirty="0" smtClean="0"/>
            <a:t>3 базовых принципа</a:t>
          </a:r>
          <a:r>
            <a:rPr lang="en-US" dirty="0" smtClean="0"/>
            <a:t>:</a:t>
          </a:r>
          <a:endParaRPr lang="en-US" dirty="0"/>
        </a:p>
      </dgm:t>
    </dgm:pt>
    <dgm:pt modelId="{E9D1783E-D8D1-43D6-9A62-C6DCC5A8A7EE}" type="parTrans" cxnId="{FAF1D6CE-C1AA-4A89-B97E-C4916B62F433}">
      <dgm:prSet/>
      <dgm:spPr/>
      <dgm:t>
        <a:bodyPr/>
        <a:lstStyle/>
        <a:p>
          <a:endParaRPr lang="en-US"/>
        </a:p>
      </dgm:t>
    </dgm:pt>
    <dgm:pt modelId="{E15A3762-DE88-4F02-8832-3E91AF330EFD}" type="sibTrans" cxnId="{FAF1D6CE-C1AA-4A89-B97E-C4916B62F433}">
      <dgm:prSet/>
      <dgm:spPr/>
      <dgm:t>
        <a:bodyPr/>
        <a:lstStyle/>
        <a:p>
          <a:endParaRPr lang="en-US"/>
        </a:p>
      </dgm:t>
    </dgm:pt>
    <dgm:pt modelId="{5BAE038D-69A5-4F2E-996E-38A48871D0F9}">
      <dgm:prSet/>
      <dgm:spPr/>
      <dgm:t>
        <a:bodyPr/>
        <a:lstStyle/>
        <a:p>
          <a:pPr rtl="0"/>
          <a:r>
            <a:rPr lang="ru-RU" dirty="0" smtClean="0"/>
            <a:t>Каждый атрибут должен получить значение до первого обращения к его свойствам.</a:t>
          </a:r>
          <a:endParaRPr lang="en-US" dirty="0"/>
        </a:p>
      </dgm:t>
    </dgm:pt>
    <dgm:pt modelId="{09005FB7-6E88-4449-A69F-F7348AF752E4}" type="parTrans" cxnId="{8DFBD0E3-D549-45D3-91BA-4F721BC3ACFC}">
      <dgm:prSet/>
      <dgm:spPr/>
      <dgm:t>
        <a:bodyPr/>
        <a:lstStyle/>
        <a:p>
          <a:endParaRPr lang="en-US"/>
        </a:p>
      </dgm:t>
    </dgm:pt>
    <dgm:pt modelId="{F89D5132-1329-42DF-90A1-87A82D09CCE6}" type="sibTrans" cxnId="{8DFBD0E3-D549-45D3-91BA-4F721BC3ACFC}">
      <dgm:prSet/>
      <dgm:spPr/>
      <dgm:t>
        <a:bodyPr/>
        <a:lstStyle/>
        <a:p>
          <a:endParaRPr lang="en-US"/>
        </a:p>
      </dgm:t>
    </dgm:pt>
    <dgm:pt modelId="{04013A4C-2A12-4353-B0B0-507A3352F166}">
      <dgm:prSet/>
      <dgm:spPr/>
      <dgm:t>
        <a:bodyPr/>
        <a:lstStyle/>
        <a:p>
          <a:pPr rtl="0"/>
          <a:r>
            <a:rPr lang="ru-RU" dirty="0" smtClean="0"/>
            <a:t>Если нужно описать атрибут без значения, то нельзя обращаться к его свойствам.</a:t>
          </a:r>
          <a:endParaRPr lang="en-US" dirty="0"/>
        </a:p>
      </dgm:t>
    </dgm:pt>
    <dgm:pt modelId="{BCADE97C-BB67-4511-A5BD-1861727D9226}" type="parTrans" cxnId="{D1E6E87D-16F5-4054-A73F-0A4F0CF21F39}">
      <dgm:prSet/>
      <dgm:spPr/>
      <dgm:t>
        <a:bodyPr/>
        <a:lstStyle/>
        <a:p>
          <a:endParaRPr lang="en-US"/>
        </a:p>
      </dgm:t>
    </dgm:pt>
    <dgm:pt modelId="{287AB90E-DF16-4812-BBDC-1A209925F252}" type="sibTrans" cxnId="{D1E6E87D-16F5-4054-A73F-0A4F0CF21F39}">
      <dgm:prSet/>
      <dgm:spPr/>
      <dgm:t>
        <a:bodyPr/>
        <a:lstStyle/>
        <a:p>
          <a:endParaRPr lang="en-US"/>
        </a:p>
      </dgm:t>
    </dgm:pt>
    <dgm:pt modelId="{3A337FED-8394-487F-828F-AECBA736858D}">
      <dgm:prSet/>
      <dgm:spPr/>
      <dgm:t>
        <a:bodyPr/>
        <a:lstStyle/>
        <a:p>
          <a:pPr rtl="0"/>
          <a:r>
            <a:rPr lang="ru-RU" smtClean="0"/>
            <a:t>Должен быть механизм безопасного перехода от неинициализированного атрибута к инициализированному.</a:t>
          </a:r>
          <a:endParaRPr lang="en-US"/>
        </a:p>
      </dgm:t>
    </dgm:pt>
    <dgm:pt modelId="{6403FFEB-B1D1-4564-86F7-C9A301B4C085}" type="parTrans" cxnId="{62E17D1F-92D8-4F2E-B7CC-316BB2077392}">
      <dgm:prSet/>
      <dgm:spPr/>
      <dgm:t>
        <a:bodyPr/>
        <a:lstStyle/>
        <a:p>
          <a:endParaRPr lang="en-US"/>
        </a:p>
      </dgm:t>
    </dgm:pt>
    <dgm:pt modelId="{91377892-AE7D-4321-9CF8-7AC3E02A04A8}" type="sibTrans" cxnId="{62E17D1F-92D8-4F2E-B7CC-316BB2077392}">
      <dgm:prSet/>
      <dgm:spPr/>
      <dgm:t>
        <a:bodyPr/>
        <a:lstStyle/>
        <a:p>
          <a:endParaRPr lang="en-US"/>
        </a:p>
      </dgm:t>
    </dgm:pt>
    <dgm:pt modelId="{A8C972CE-34D2-4D6D-B977-6BE87AA26FB4}" type="pres">
      <dgm:prSet presAssocID="{BE9DD86A-3538-436C-B3CB-DA404DAB11C2}" presName="compositeShape" presStyleCnt="0">
        <dgm:presLayoutVars>
          <dgm:chMax val="7"/>
          <dgm:dir/>
          <dgm:resizeHandles val="exact"/>
        </dgm:presLayoutVars>
      </dgm:prSet>
      <dgm:spPr/>
      <dgm:t>
        <a:bodyPr/>
        <a:lstStyle/>
        <a:p>
          <a:endParaRPr lang="en-US"/>
        </a:p>
      </dgm:t>
    </dgm:pt>
    <dgm:pt modelId="{B86CA23B-38CB-43E8-AD7F-408AD052E591}" type="pres">
      <dgm:prSet presAssocID="{E1501B79-AD07-4629-B09E-BC86F9FBFD78}" presName="circ1" presStyleLbl="vennNode1" presStyleIdx="0" presStyleCnt="2"/>
      <dgm:spPr/>
      <dgm:t>
        <a:bodyPr/>
        <a:lstStyle/>
        <a:p>
          <a:endParaRPr lang="en-US"/>
        </a:p>
      </dgm:t>
    </dgm:pt>
    <dgm:pt modelId="{540BE459-512F-4808-A5E4-D9A9668AAF0E}" type="pres">
      <dgm:prSet presAssocID="{E1501B79-AD07-4629-B09E-BC86F9FBFD78}" presName="circ1Tx" presStyleLbl="revTx" presStyleIdx="0" presStyleCnt="0">
        <dgm:presLayoutVars>
          <dgm:chMax val="0"/>
          <dgm:chPref val="0"/>
          <dgm:bulletEnabled val="1"/>
        </dgm:presLayoutVars>
      </dgm:prSet>
      <dgm:spPr/>
      <dgm:t>
        <a:bodyPr/>
        <a:lstStyle/>
        <a:p>
          <a:endParaRPr lang="en-US"/>
        </a:p>
      </dgm:t>
    </dgm:pt>
    <dgm:pt modelId="{2D7BA7BC-E49E-4E9F-96BB-CC13F1935121}" type="pres">
      <dgm:prSet presAssocID="{ECEF11AE-A85C-43ED-BD26-21FCCE23D4DD}" presName="circ2" presStyleLbl="vennNode1" presStyleIdx="1" presStyleCnt="2"/>
      <dgm:spPr/>
      <dgm:t>
        <a:bodyPr/>
        <a:lstStyle/>
        <a:p>
          <a:endParaRPr lang="en-US"/>
        </a:p>
      </dgm:t>
    </dgm:pt>
    <dgm:pt modelId="{4B17994B-D5E7-4552-8065-AECAAFEE777B}" type="pres">
      <dgm:prSet presAssocID="{ECEF11AE-A85C-43ED-BD26-21FCCE23D4DD}" presName="circ2Tx" presStyleLbl="revTx" presStyleIdx="0" presStyleCnt="0">
        <dgm:presLayoutVars>
          <dgm:chMax val="0"/>
          <dgm:chPref val="0"/>
          <dgm:bulletEnabled val="1"/>
        </dgm:presLayoutVars>
      </dgm:prSet>
      <dgm:spPr/>
      <dgm:t>
        <a:bodyPr/>
        <a:lstStyle/>
        <a:p>
          <a:endParaRPr lang="en-US"/>
        </a:p>
      </dgm:t>
    </dgm:pt>
  </dgm:ptLst>
  <dgm:cxnLst>
    <dgm:cxn modelId="{9ABD30B9-7213-4BE8-BB29-5B31A6CB8095}" type="presOf" srcId="{3A337FED-8394-487F-828F-AECBA736858D}" destId="{4B17994B-D5E7-4552-8065-AECAAFEE777B}" srcOrd="1" destOrd="3" presId="urn:microsoft.com/office/officeart/2005/8/layout/venn1"/>
    <dgm:cxn modelId="{DF473313-967F-4C72-86C3-09C42C99278D}" type="presOf" srcId="{5BAE038D-69A5-4F2E-996E-38A48871D0F9}" destId="{2D7BA7BC-E49E-4E9F-96BB-CC13F1935121}" srcOrd="0" destOrd="1" presId="urn:microsoft.com/office/officeart/2005/8/layout/venn1"/>
    <dgm:cxn modelId="{AF430420-D193-475C-9F01-FBAF5F1AB0C8}" type="presOf" srcId="{04013A4C-2A12-4353-B0B0-507A3352F166}" destId="{2D7BA7BC-E49E-4E9F-96BB-CC13F1935121}" srcOrd="0" destOrd="2" presId="urn:microsoft.com/office/officeart/2005/8/layout/venn1"/>
    <dgm:cxn modelId="{388BC324-D7DA-416E-BDA9-2AA0700AACDF}" type="presOf" srcId="{04013A4C-2A12-4353-B0B0-507A3352F166}" destId="{4B17994B-D5E7-4552-8065-AECAAFEE777B}" srcOrd="1" destOrd="2" presId="urn:microsoft.com/office/officeart/2005/8/layout/venn1"/>
    <dgm:cxn modelId="{A5794588-CE3A-4418-9ECE-8829F158BAEA}" srcId="{BE9DD86A-3538-436C-B3CB-DA404DAB11C2}" destId="{E1501B79-AD07-4629-B09E-BC86F9FBFD78}" srcOrd="0" destOrd="0" parTransId="{9B23AD8D-428B-43FE-A59D-16762C594A97}" sibTransId="{F31C0E85-40A5-4428-B2E5-0104AE5173C9}"/>
    <dgm:cxn modelId="{49919747-DC53-4475-BF8A-E2B6E3324EFF}" type="presOf" srcId="{5BAE038D-69A5-4F2E-996E-38A48871D0F9}" destId="{4B17994B-D5E7-4552-8065-AECAAFEE777B}" srcOrd="1" destOrd="1" presId="urn:microsoft.com/office/officeart/2005/8/layout/venn1"/>
    <dgm:cxn modelId="{62E17D1F-92D8-4F2E-B7CC-316BB2077392}" srcId="{ECEF11AE-A85C-43ED-BD26-21FCCE23D4DD}" destId="{3A337FED-8394-487F-828F-AECBA736858D}" srcOrd="2" destOrd="0" parTransId="{6403FFEB-B1D1-4564-86F7-C9A301B4C085}" sibTransId="{91377892-AE7D-4321-9CF8-7AC3E02A04A8}"/>
    <dgm:cxn modelId="{D1E6E87D-16F5-4054-A73F-0A4F0CF21F39}" srcId="{ECEF11AE-A85C-43ED-BD26-21FCCE23D4DD}" destId="{04013A4C-2A12-4353-B0B0-507A3352F166}" srcOrd="1" destOrd="0" parTransId="{BCADE97C-BB67-4511-A5BD-1861727D9226}" sibTransId="{287AB90E-DF16-4812-BBDC-1A209925F252}"/>
    <dgm:cxn modelId="{6927C51F-6C87-4686-9652-73EC4B87EB5F}" type="presOf" srcId="{ECEF11AE-A85C-43ED-BD26-21FCCE23D4DD}" destId="{4B17994B-D5E7-4552-8065-AECAAFEE777B}" srcOrd="1" destOrd="0" presId="urn:microsoft.com/office/officeart/2005/8/layout/venn1"/>
    <dgm:cxn modelId="{E2910DA4-5FD9-4638-8719-42B5AA8C4397}" type="presOf" srcId="{3A337FED-8394-487F-828F-AECBA736858D}" destId="{2D7BA7BC-E49E-4E9F-96BB-CC13F1935121}" srcOrd="0" destOrd="3" presId="urn:microsoft.com/office/officeart/2005/8/layout/venn1"/>
    <dgm:cxn modelId="{5EBCF42D-2980-4C6D-888E-E706E80FE683}" type="presOf" srcId="{ECEF11AE-A85C-43ED-BD26-21FCCE23D4DD}" destId="{2D7BA7BC-E49E-4E9F-96BB-CC13F1935121}" srcOrd="0" destOrd="0" presId="urn:microsoft.com/office/officeart/2005/8/layout/venn1"/>
    <dgm:cxn modelId="{8DFBD0E3-D549-45D3-91BA-4F721BC3ACFC}" srcId="{ECEF11AE-A85C-43ED-BD26-21FCCE23D4DD}" destId="{5BAE038D-69A5-4F2E-996E-38A48871D0F9}" srcOrd="0" destOrd="0" parTransId="{09005FB7-6E88-4449-A69F-F7348AF752E4}" sibTransId="{F89D5132-1329-42DF-90A1-87A82D09CCE6}"/>
    <dgm:cxn modelId="{FAF1D6CE-C1AA-4A89-B97E-C4916B62F433}" srcId="{BE9DD86A-3538-436C-B3CB-DA404DAB11C2}" destId="{ECEF11AE-A85C-43ED-BD26-21FCCE23D4DD}" srcOrd="1" destOrd="0" parTransId="{E9D1783E-D8D1-43D6-9A62-C6DCC5A8A7EE}" sibTransId="{E15A3762-DE88-4F02-8832-3E91AF330EFD}"/>
    <dgm:cxn modelId="{54763325-8991-478F-977D-E7460407A979}" type="presOf" srcId="{E1501B79-AD07-4629-B09E-BC86F9FBFD78}" destId="{540BE459-512F-4808-A5E4-D9A9668AAF0E}" srcOrd="1" destOrd="0" presId="urn:microsoft.com/office/officeart/2005/8/layout/venn1"/>
    <dgm:cxn modelId="{6C213794-A2B6-457E-A265-281D1F0438C5}" type="presOf" srcId="{BE9DD86A-3538-436C-B3CB-DA404DAB11C2}" destId="{A8C972CE-34D2-4D6D-B977-6BE87AA26FB4}" srcOrd="0" destOrd="0" presId="urn:microsoft.com/office/officeart/2005/8/layout/venn1"/>
    <dgm:cxn modelId="{58DF0880-2FB5-4798-BF8A-17BCBF58681C}" type="presOf" srcId="{E1501B79-AD07-4629-B09E-BC86F9FBFD78}" destId="{B86CA23B-38CB-43E8-AD7F-408AD052E591}" srcOrd="0" destOrd="0" presId="urn:microsoft.com/office/officeart/2005/8/layout/venn1"/>
    <dgm:cxn modelId="{975F6AF9-32FD-4824-AC75-F3DBC9F6ECE1}" type="presParOf" srcId="{A8C972CE-34D2-4D6D-B977-6BE87AA26FB4}" destId="{B86CA23B-38CB-43E8-AD7F-408AD052E591}" srcOrd="0" destOrd="0" presId="urn:microsoft.com/office/officeart/2005/8/layout/venn1"/>
    <dgm:cxn modelId="{3BA51F98-794D-45B0-BA6A-3E75A9CA7339}" type="presParOf" srcId="{A8C972CE-34D2-4D6D-B977-6BE87AA26FB4}" destId="{540BE459-512F-4808-A5E4-D9A9668AAF0E}" srcOrd="1" destOrd="0" presId="urn:microsoft.com/office/officeart/2005/8/layout/venn1"/>
    <dgm:cxn modelId="{0F16408E-5799-46E3-9D91-621C463F090F}" type="presParOf" srcId="{A8C972CE-34D2-4D6D-B977-6BE87AA26FB4}" destId="{2D7BA7BC-E49E-4E9F-96BB-CC13F1935121}" srcOrd="2" destOrd="0" presId="urn:microsoft.com/office/officeart/2005/8/layout/venn1"/>
    <dgm:cxn modelId="{02122F4F-4F12-4C7C-9EA9-C32100A17A5B}" type="presParOf" srcId="{A8C972CE-34D2-4D6D-B977-6BE87AA26FB4}" destId="{4B17994B-D5E7-4552-8065-AECAAFEE777B}"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A91D8-AF3D-42E0-B986-FAE7CFA9AC9F}">
      <dsp:nvSpPr>
        <dsp:cNvPr id="0" name=""/>
        <dsp:cNvSpPr/>
      </dsp:nvSpPr>
      <dsp:spPr>
        <a:xfrm>
          <a:off x="0" y="0"/>
          <a:ext cx="4251958"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7630" rIns="0" bIns="87630" numCol="1" spcCol="1270" anchor="ctr" anchorCtr="0">
          <a:noAutofit/>
        </a:bodyPr>
        <a:lstStyle/>
        <a:p>
          <a:pPr lvl="0" algn="ctr" defTabSz="1022350" rtl="0">
            <a:lnSpc>
              <a:spcPct val="90000"/>
            </a:lnSpc>
            <a:spcBef>
              <a:spcPct val="0"/>
            </a:spcBef>
            <a:spcAft>
              <a:spcPct val="35000"/>
            </a:spcAft>
          </a:pPr>
          <a:r>
            <a:rPr lang="en-US" sz="2300" b="1" u="none" kern="1200" dirty="0" smtClean="0">
              <a:latin typeface="Arial" pitchFamily="34" charset="0"/>
              <a:cs typeface="Arial" pitchFamily="34" charset="0"/>
            </a:rPr>
            <a:t>3 kinds:</a:t>
          </a:r>
          <a:endParaRPr lang="en-US" sz="2300" b="1" u="none" kern="1200" dirty="0">
            <a:latin typeface="Arial" pitchFamily="34" charset="0"/>
            <a:cs typeface="Arial" pitchFamily="34" charset="0"/>
          </a:endParaRPr>
        </a:p>
      </dsp:txBody>
      <dsp:txXfrm>
        <a:off x="26273" y="26273"/>
        <a:ext cx="4199412" cy="485654"/>
      </dsp:txXfrm>
    </dsp:sp>
    <dsp:sp modelId="{870A6B30-E499-4DF2-A9B8-AE3CAD439703}">
      <dsp:nvSpPr>
        <dsp:cNvPr id="0" name=""/>
        <dsp:cNvSpPr/>
      </dsp:nvSpPr>
      <dsp:spPr>
        <a:xfrm>
          <a:off x="0" y="624342"/>
          <a:ext cx="4251958" cy="419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9210" rIns="0" bIns="29210" numCol="1" spcCol="1270" anchor="t" anchorCtr="0">
          <a:noAutofit/>
        </a:bodyPr>
        <a:lstStyle/>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Anonymous procedure</a:t>
          </a:r>
          <a:r>
            <a:rPr lang="ru-RU" sz="1800" b="1" kern="1200" dirty="0" smtClean="0">
              <a:latin typeface="Arial" pitchFamily="34" charset="0"/>
              <a:cs typeface="Arial" pitchFamily="34" charset="0"/>
            </a:rPr>
            <a:t>: </a:t>
          </a:r>
          <a:r>
            <a:rPr lang="en-US" sz="1800" kern="1200" dirty="0" smtClean="0">
              <a:latin typeface="Arial" pitchFamily="34" charset="0"/>
              <a:cs typeface="Arial" pitchFamily="34" charset="0"/>
            </a:rPr>
            <a:t>sequence of operators</a:t>
          </a:r>
          <a:endParaRPr lang="en-US" sz="1800" kern="1200" dirty="0">
            <a:latin typeface="Arial" pitchFamily="34" charset="0"/>
            <a:cs typeface="Arial" pitchFamily="34" charset="0"/>
          </a:endParaRPr>
        </a:p>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Standalone-routine: </a:t>
          </a:r>
          <a:r>
            <a:rPr lang="en-US" sz="1800" kern="1200" dirty="0" smtClean="0">
              <a:latin typeface="Arial" pitchFamily="34" charset="0"/>
              <a:cs typeface="Arial" pitchFamily="34" charset="0"/>
            </a:rPr>
            <a:t>scope, formal parameters, pre &amp; post conditions, body</a:t>
          </a:r>
          <a:endParaRPr lang="en-US" sz="1800" kern="1200" dirty="0">
            <a:latin typeface="Arial" pitchFamily="34" charset="0"/>
            <a:cs typeface="Arial" pitchFamily="34" charset="0"/>
          </a:endParaRPr>
        </a:p>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Unit</a:t>
          </a:r>
          <a:r>
            <a:rPr lang="ru-RU" sz="1800" kern="1200" dirty="0" smtClean="0">
              <a:latin typeface="Arial" pitchFamily="34" charset="0"/>
              <a:cs typeface="Arial" pitchFamily="34" charset="0"/>
            </a:rPr>
            <a:t>:</a:t>
          </a:r>
          <a:r>
            <a:rPr lang="en-US" sz="1800" kern="1200" dirty="0" smtClean="0">
              <a:latin typeface="Arial" pitchFamily="34" charset="0"/>
              <a:cs typeface="Arial" pitchFamily="34" charset="0"/>
            </a:rPr>
            <a:t> named set of routines and attributes, invariant</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Can be generic - type or constant expression of enumerated type parameterized</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defines type</a:t>
          </a:r>
          <a:endParaRPr lang="en-US" sz="1800" i="1"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supports inheritance</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support direct usage (module)</a:t>
          </a:r>
          <a:endParaRPr lang="en-US" sz="1800" kern="1200" dirty="0">
            <a:latin typeface="Arial" pitchFamily="34" charset="0"/>
            <a:cs typeface="Arial" pitchFamily="34" charset="0"/>
          </a:endParaRPr>
        </a:p>
      </dsp:txBody>
      <dsp:txXfrm>
        <a:off x="0" y="624342"/>
        <a:ext cx="4251958" cy="4195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17B6E-B73C-4351-9D3A-7D6E471C64EB}">
      <dsp:nvSpPr>
        <dsp:cNvPr id="0" name=""/>
        <dsp:cNvSpPr/>
      </dsp:nvSpPr>
      <dsp:spPr>
        <a:xfrm>
          <a:off x="0" y="31909"/>
          <a:ext cx="8991600" cy="10183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kumimoji="1" lang="en-US" sz="3000" kern="1200" baseline="0" dirty="0" smtClean="0"/>
            <a:t>Routines can be procedures or functions</a:t>
          </a:r>
          <a:endParaRPr lang="ru-RU" sz="3000" kern="1200" dirty="0"/>
        </a:p>
      </dsp:txBody>
      <dsp:txXfrm>
        <a:off x="49713" y="81622"/>
        <a:ext cx="8892174" cy="918942"/>
      </dsp:txXfrm>
    </dsp:sp>
    <dsp:sp modelId="{FB722BFF-AADA-43E9-8276-0C289A7223B1}">
      <dsp:nvSpPr>
        <dsp:cNvPr id="0" name=""/>
        <dsp:cNvSpPr/>
      </dsp:nvSpPr>
      <dsp:spPr>
        <a:xfrm>
          <a:off x="0" y="1050277"/>
          <a:ext cx="8991600" cy="147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is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 one may put () after routine name</a:t>
          </a:r>
          <a:endParaRPr lang="ru-RU" sz="2400" kern="1200" dirty="0"/>
        </a:p>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is end </a:t>
          </a:r>
          <a:r>
            <a:rPr kumimoji="1" lang="en-US" sz="2400" kern="1200" baseline="0" dirty="0" smtClean="0"/>
            <a:t>// that is a function without parameters which returns an object of type T</a:t>
          </a:r>
          <a:endParaRPr lang="ru-RU" sz="2400" kern="1200" dirty="0"/>
        </a:p>
      </dsp:txBody>
      <dsp:txXfrm>
        <a:off x="0" y="1050277"/>
        <a:ext cx="8991600" cy="1474875"/>
      </dsp:txXfrm>
    </dsp:sp>
    <dsp:sp modelId="{2063C66D-C446-4986-BA5C-432B4C47E69D}">
      <dsp:nvSpPr>
        <dsp:cNvPr id="0" name=""/>
        <dsp:cNvSpPr/>
      </dsp:nvSpPr>
      <dsp:spPr>
        <a:xfrm>
          <a:off x="0" y="2525152"/>
          <a:ext cx="8991600" cy="9903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kumimoji="1" lang="en-US" sz="3000" kern="1200" baseline="0" smtClean="0"/>
            <a:t>Unit attributes can be variable or constant</a:t>
          </a:r>
          <a:endParaRPr lang="ru-RU" sz="3000" kern="1200"/>
        </a:p>
      </dsp:txBody>
      <dsp:txXfrm>
        <a:off x="48343" y="2573495"/>
        <a:ext cx="8894914" cy="893617"/>
      </dsp:txXfrm>
    </dsp:sp>
    <dsp:sp modelId="{14F805A5-24D5-42BC-9617-531F7034B784}">
      <dsp:nvSpPr>
        <dsp:cNvPr id="0" name=""/>
        <dsp:cNvSpPr/>
      </dsp:nvSpPr>
      <dsp:spPr>
        <a:xfrm>
          <a:off x="0" y="3515456"/>
          <a:ext cx="8991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sp:txBody>
      <dsp:txXfrm>
        <a:off x="0" y="3515456"/>
        <a:ext cx="8991600" cy="828000"/>
      </dsp:txXfrm>
    </dsp:sp>
    <dsp:sp modelId="{26C05EB7-E021-4E8C-B730-443142B86A66}">
      <dsp:nvSpPr>
        <dsp:cNvPr id="0" name=""/>
        <dsp:cNvSpPr/>
      </dsp:nvSpPr>
      <dsp:spPr>
        <a:xfrm>
          <a:off x="0" y="4343456"/>
          <a:ext cx="8991600" cy="12196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kumimoji="1" lang="en-US" sz="3000" kern="1200" baseline="0" dirty="0" smtClean="0"/>
            <a:t>Routines may have locals which can be also variable or constant</a:t>
          </a:r>
          <a:endParaRPr lang="ru-RU" sz="3000" kern="1200" dirty="0"/>
        </a:p>
      </dsp:txBody>
      <dsp:txXfrm>
        <a:off x="59538" y="4402994"/>
        <a:ext cx="8872524" cy="1100558"/>
      </dsp:txXfrm>
    </dsp:sp>
    <dsp:sp modelId="{D4C9EDD2-76B4-4D44-948B-73E20F7082B2}">
      <dsp:nvSpPr>
        <dsp:cNvPr id="0" name=""/>
        <dsp:cNvSpPr/>
      </dsp:nvSpPr>
      <dsp:spPr>
        <a:xfrm>
          <a:off x="0" y="5563091"/>
          <a:ext cx="8991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sp:txBody>
      <dsp:txXfrm>
        <a:off x="0" y="5563091"/>
        <a:ext cx="8991600" cy="82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806FE-190C-4928-BB2A-DE06BE8CC44D}">
      <dsp:nvSpPr>
        <dsp:cNvPr id="0" name=""/>
        <dsp:cNvSpPr/>
      </dsp:nvSpPr>
      <dsp:spPr>
        <a:xfrm>
          <a:off x="0" y="103124"/>
          <a:ext cx="8591551"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latin typeface="Arial" pitchFamily="34" charset="0"/>
              <a:cs typeface="Arial" pitchFamily="34" charset="0"/>
            </a:rPr>
            <a:t>Presented</a:t>
          </a:r>
          <a:endParaRPr lang="en-US" sz="3000" kern="1200" dirty="0">
            <a:latin typeface="Arial" pitchFamily="34" charset="0"/>
            <a:cs typeface="Arial" pitchFamily="34" charset="0"/>
          </a:endParaRPr>
        </a:p>
      </dsp:txBody>
      <dsp:txXfrm>
        <a:off x="34269" y="137393"/>
        <a:ext cx="8523013" cy="633462"/>
      </dsp:txXfrm>
    </dsp:sp>
    <dsp:sp modelId="{4F744875-473B-42C1-8C81-FB861C652AB0}">
      <dsp:nvSpPr>
        <dsp:cNvPr id="0" name=""/>
        <dsp:cNvSpPr/>
      </dsp:nvSpPr>
      <dsp:spPr>
        <a:xfrm>
          <a:off x="0" y="805124"/>
          <a:ext cx="8591551"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782"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smtClean="0">
              <a:latin typeface="Arial" pitchFamily="34" charset="0"/>
              <a:cs typeface="Arial" pitchFamily="34" charset="0"/>
            </a:rPr>
            <a:t>Key concepts of </a:t>
          </a:r>
          <a:r>
            <a:rPr lang="en-US" sz="2300" kern="1200" dirty="0" err="1" smtClean="0">
              <a:latin typeface="Arial" pitchFamily="34" charset="0"/>
              <a:cs typeface="Arial" pitchFamily="34" charset="0"/>
            </a:rPr>
            <a:t>SLang</a:t>
          </a:r>
          <a:endParaRPr lang="en-US" sz="2300" kern="1200" dirty="0">
            <a:latin typeface="Arial" pitchFamily="34" charset="0"/>
            <a:cs typeface="Arial" pitchFamily="34" charset="0"/>
          </a:endParaRPr>
        </a:p>
        <a:p>
          <a:pPr marL="457200" lvl="2" indent="-228600" algn="l" defTabSz="1022350" rtl="0">
            <a:lnSpc>
              <a:spcPct val="90000"/>
            </a:lnSpc>
            <a:spcBef>
              <a:spcPct val="0"/>
            </a:spcBef>
            <a:spcAft>
              <a:spcPct val="20000"/>
            </a:spcAft>
            <a:buChar char="••"/>
          </a:pPr>
          <a:r>
            <a:rPr lang="en-US" sz="2300" kern="1200" dirty="0" smtClean="0">
              <a:latin typeface="Arial" pitchFamily="34" charset="0"/>
              <a:cs typeface="Arial" pitchFamily="34" charset="0"/>
            </a:rPr>
            <a:t>Units, </a:t>
          </a:r>
          <a:r>
            <a:rPr lang="en-US" sz="2300" kern="1200" dirty="0" smtClean="0">
              <a:latin typeface="Arial" pitchFamily="34" charset="0"/>
              <a:cs typeface="Arial" pitchFamily="34" charset="0"/>
            </a:rPr>
            <a:t>standalone routines, </a:t>
          </a:r>
          <a:r>
            <a:rPr lang="en-US" sz="2300" kern="1200" dirty="0" smtClean="0">
              <a:latin typeface="Arial" pitchFamily="34" charset="0"/>
              <a:cs typeface="Arial" pitchFamily="34" charset="0"/>
            </a:rPr>
            <a:t>usage-inheritance-</a:t>
          </a:r>
          <a:r>
            <a:rPr lang="en-US" sz="2300" kern="1200" dirty="0" err="1" smtClean="0">
              <a:latin typeface="Arial" pitchFamily="34" charset="0"/>
              <a:cs typeface="Arial" pitchFamily="34" charset="0"/>
            </a:rPr>
            <a:t>typification</a:t>
          </a:r>
          <a:endParaRPr lang="en-US" sz="2300" kern="1200" dirty="0">
            <a:latin typeface="Arial" pitchFamily="34" charset="0"/>
            <a:cs typeface="Arial" pitchFamily="34" charset="0"/>
          </a:endParaRPr>
        </a:p>
        <a:p>
          <a:pPr marL="457200" lvl="2" indent="-228600" algn="l" defTabSz="1022350" rtl="0">
            <a:lnSpc>
              <a:spcPct val="90000"/>
            </a:lnSpc>
            <a:spcBef>
              <a:spcPct val="0"/>
            </a:spcBef>
            <a:spcAft>
              <a:spcPct val="20000"/>
            </a:spcAft>
            <a:buChar char="••"/>
          </a:pPr>
          <a:r>
            <a:rPr lang="en-US" sz="2300" kern="1200" dirty="0" smtClean="0">
              <a:latin typeface="Arial" pitchFamily="34" charset="0"/>
              <a:cs typeface="Arial" pitchFamily="34" charset="0"/>
            </a:rPr>
            <a:t>Alternative approach to inheritance</a:t>
          </a:r>
          <a:endParaRPr lang="en-US" sz="2300" kern="1200" dirty="0">
            <a:latin typeface="Arial" pitchFamily="34" charset="0"/>
            <a:cs typeface="Arial" pitchFamily="34" charset="0"/>
          </a:endParaRPr>
        </a:p>
        <a:p>
          <a:pPr marL="457200" lvl="2" indent="-228600" algn="l" defTabSz="1022350" rtl="0">
            <a:lnSpc>
              <a:spcPct val="90000"/>
            </a:lnSpc>
            <a:spcBef>
              <a:spcPct val="0"/>
            </a:spcBef>
            <a:spcAft>
              <a:spcPct val="20000"/>
            </a:spcAft>
            <a:buChar char="••"/>
          </a:pPr>
          <a:r>
            <a:rPr lang="en-US" sz="2300" kern="1200" dirty="0" smtClean="0">
              <a:latin typeface="Arial" pitchFamily="34" charset="0"/>
              <a:cs typeface="Arial" pitchFamily="34" charset="0"/>
            </a:rPr>
            <a:t>NULL-safety and non-initialized data 2 in 1</a:t>
          </a:r>
          <a:endParaRPr lang="en-US" sz="2300" kern="1200" dirty="0">
            <a:latin typeface="Arial" pitchFamily="34" charset="0"/>
            <a:cs typeface="Arial" pitchFamily="34" charset="0"/>
          </a:endParaRPr>
        </a:p>
      </dsp:txBody>
      <dsp:txXfrm>
        <a:off x="0" y="805124"/>
        <a:ext cx="8591551" cy="1490400"/>
      </dsp:txXfrm>
    </dsp:sp>
    <dsp:sp modelId="{293202CB-4F8A-44AE-BCBE-699D0E48D069}">
      <dsp:nvSpPr>
        <dsp:cNvPr id="0" name=""/>
        <dsp:cNvSpPr/>
      </dsp:nvSpPr>
      <dsp:spPr>
        <a:xfrm>
          <a:off x="0" y="2295525"/>
          <a:ext cx="8591551"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latin typeface="Arial" pitchFamily="34" charset="0"/>
              <a:cs typeface="Arial" pitchFamily="34" charset="0"/>
            </a:rPr>
            <a:t>Status</a:t>
          </a:r>
          <a:endParaRPr lang="en-US" sz="3000" kern="1200" dirty="0">
            <a:latin typeface="Arial" pitchFamily="34" charset="0"/>
            <a:cs typeface="Arial" pitchFamily="34" charset="0"/>
          </a:endParaRPr>
        </a:p>
      </dsp:txBody>
      <dsp:txXfrm>
        <a:off x="34269" y="2329794"/>
        <a:ext cx="8523013" cy="633462"/>
      </dsp:txXfrm>
    </dsp:sp>
    <dsp:sp modelId="{6E12CE8F-6229-4FBE-9445-9D33C809884E}">
      <dsp:nvSpPr>
        <dsp:cNvPr id="0" name=""/>
        <dsp:cNvSpPr/>
      </dsp:nvSpPr>
      <dsp:spPr>
        <a:xfrm>
          <a:off x="0" y="2997525"/>
          <a:ext cx="8591551"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782"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smtClean="0">
              <a:latin typeface="Arial" panose="020B0604020202020204" pitchFamily="34" charset="0"/>
              <a:ea typeface="Malgun Gothic" pitchFamily="34" charset="-127"/>
              <a:cs typeface="Arial" panose="020B0604020202020204" pitchFamily="34" charset="0"/>
            </a:rPr>
            <a:t>Short introduction to the language (PP presentation)</a:t>
          </a:r>
          <a:endParaRPr lang="en-US" sz="2300" kern="1200" dirty="0">
            <a:latin typeface="Arial" pitchFamily="34" charset="0"/>
            <a:cs typeface="Arial" pitchFamily="34" charset="0"/>
          </a:endParaRPr>
        </a:p>
        <a:p>
          <a:pPr marL="228600" lvl="1" indent="-228600" algn="l" defTabSz="1022350">
            <a:lnSpc>
              <a:spcPct val="90000"/>
            </a:lnSpc>
            <a:spcBef>
              <a:spcPct val="0"/>
            </a:spcBef>
            <a:spcAft>
              <a:spcPct val="20000"/>
            </a:spcAft>
            <a:buChar char="••"/>
          </a:pPr>
          <a:r>
            <a:rPr lang="en-US" sz="2300" kern="1200" dirty="0" smtClean="0">
              <a:latin typeface="Arial" panose="020B0604020202020204" pitchFamily="34" charset="0"/>
              <a:ea typeface="Malgun Gothic" pitchFamily="34" charset="-127"/>
              <a:cs typeface="Arial" panose="020B0604020202020204" pitchFamily="34" charset="0"/>
            </a:rPr>
            <a:t>3 </a:t>
          </a:r>
          <a:r>
            <a:rPr lang="en-US" sz="2300" kern="1200" dirty="0" smtClean="0">
              <a:latin typeface="Arial" panose="020B0604020202020204" pitchFamily="34" charset="0"/>
              <a:ea typeface="Malgun Gothic" pitchFamily="34" charset="-127"/>
              <a:cs typeface="Arial" panose="020B0604020202020204" pitchFamily="34" charset="0"/>
            </a:rPr>
            <a:t>conference papers</a:t>
          </a:r>
        </a:p>
        <a:p>
          <a:pPr marL="228600" lvl="1" indent="-228600" algn="l" defTabSz="1022350">
            <a:lnSpc>
              <a:spcPct val="90000"/>
            </a:lnSpc>
            <a:spcBef>
              <a:spcPct val="0"/>
            </a:spcBef>
            <a:spcAft>
              <a:spcPct val="20000"/>
            </a:spcAft>
            <a:buChar char="••"/>
          </a:pPr>
          <a:r>
            <a:rPr lang="en-US" sz="2300" kern="1200" dirty="0" smtClean="0">
              <a:latin typeface="Arial" panose="020B0604020202020204" pitchFamily="34" charset="0"/>
              <a:ea typeface="Malgun Gothic" pitchFamily="34" charset="-127"/>
              <a:cs typeface="Arial" panose="020B0604020202020204" pitchFamily="34" charset="0"/>
            </a:rPr>
            <a:t>The full </a:t>
          </a:r>
          <a:r>
            <a:rPr lang="en-US" sz="2300" b="1" kern="1200" dirty="0" smtClean="0">
              <a:latin typeface="Arial" panose="020B0604020202020204" pitchFamily="34" charset="0"/>
              <a:ea typeface="Malgun Gothic" pitchFamily="34" charset="-127"/>
              <a:cs typeface="Arial" panose="020B0604020202020204" pitchFamily="34" charset="0"/>
            </a:rPr>
            <a:t>language reference </a:t>
          </a:r>
          <a:r>
            <a:rPr lang="en-US" sz="2300" kern="1200" dirty="0" smtClean="0">
              <a:latin typeface="Arial" panose="020B0604020202020204" pitchFamily="34" charset="0"/>
              <a:ea typeface="Malgun Gothic" pitchFamily="34" charset="-127"/>
              <a:cs typeface="Arial" panose="020B0604020202020204" pitchFamily="34" charset="0"/>
            </a:rPr>
            <a:t>(in </a:t>
          </a:r>
          <a:r>
            <a:rPr lang="en-US" sz="2300" kern="1200" dirty="0" smtClean="0">
              <a:latin typeface="Arial" panose="020B0604020202020204" pitchFamily="34" charset="0"/>
              <a:ea typeface="Malgun Gothic" pitchFamily="34" charset="-127"/>
              <a:cs typeface="Arial" panose="020B0604020202020204" pitchFamily="34" charset="0"/>
            </a:rPr>
            <a:t>progress)</a:t>
          </a:r>
          <a:endParaRPr lang="en-US" sz="2300" kern="1200" dirty="0" smtClean="0">
            <a:latin typeface="Arial" panose="020B0604020202020204" pitchFamily="34" charset="0"/>
            <a:ea typeface="Malgun Gothic" pitchFamily="34" charset="-127"/>
            <a:cs typeface="Arial" panose="020B0604020202020204" pitchFamily="34" charset="0"/>
          </a:endParaRPr>
        </a:p>
        <a:p>
          <a:pPr marL="228600" lvl="1" indent="-228600" algn="l" defTabSz="1022350">
            <a:lnSpc>
              <a:spcPct val="90000"/>
            </a:lnSpc>
            <a:spcBef>
              <a:spcPct val="0"/>
            </a:spcBef>
            <a:spcAft>
              <a:spcPct val="20000"/>
            </a:spcAft>
            <a:buChar char="••"/>
          </a:pPr>
          <a:r>
            <a:rPr lang="en-US" sz="2300" kern="1200" dirty="0" smtClean="0">
              <a:latin typeface="Arial" panose="020B0604020202020204" pitchFamily="34" charset="0"/>
              <a:ea typeface="Malgun Gothic" pitchFamily="34" charset="-127"/>
              <a:cs typeface="Arial" panose="020B0604020202020204" pitchFamily="34" charset="0"/>
            </a:rPr>
            <a:t>Front end compiler implementation (in progress)</a:t>
          </a:r>
        </a:p>
      </dsp:txBody>
      <dsp:txXfrm>
        <a:off x="0" y="2997525"/>
        <a:ext cx="8591551" cy="1490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01.04.2017</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то что представлено – это относительно новые темы или темы раскрытые оригинальным</a:t>
            </a:r>
            <a:r>
              <a:rPr lang="ru-RU" baseline="0" dirty="0" smtClean="0"/>
              <a:t> образом</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Вводится</a:t>
            </a:r>
            <a:r>
              <a:rPr lang="ru-RU" baseline="0" dirty="0" smtClean="0"/>
              <a:t> три вида единиц компиляции – последовательность операторов, рутины и юниты. Краткое описание, что такое юнит.</a:t>
            </a:r>
            <a:r>
              <a:rPr lang="en-US" baseline="0" dirty="0" smtClean="0"/>
              <a:t> </a:t>
            </a:r>
            <a:r>
              <a:rPr lang="ru-RU" baseline="0" dirty="0" smtClean="0"/>
              <a:t>Где начинается и где заканчивается последоватилньость операторв – где здесь анонимная рутина.</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4</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 почти том же примере разбираем как юниты работают в трех ипостасях – как модуль, как класс и как тип. </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5</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разница между</a:t>
            </a:r>
            <a:r>
              <a:rPr lang="en-US" dirty="0" smtClean="0"/>
              <a:t> </a:t>
            </a:r>
            <a:r>
              <a:rPr lang="ru-RU" dirty="0" smtClean="0"/>
              <a:t>атрибутами</a:t>
            </a:r>
            <a:r>
              <a:rPr lang="ru-RU" baseline="0" dirty="0" smtClean="0"/>
              <a:t> и локалами. Ввести быстро понятие неинициализированного типа</a:t>
            </a:r>
            <a:endParaRPr lang="ru-RU" dirty="0" smtClean="0"/>
          </a:p>
          <a:p>
            <a:r>
              <a:rPr lang="ru-RU" dirty="0" smtClean="0"/>
              <a:t>Вопросы</a:t>
            </a:r>
            <a:r>
              <a:rPr lang="ru-RU" baseline="0" dirty="0" smtClean="0"/>
              <a:t> к залу</a:t>
            </a:r>
            <a:r>
              <a:rPr lang="en-US" baseline="0" dirty="0" smtClean="0"/>
              <a:t>: </a:t>
            </a:r>
            <a:r>
              <a:rPr lang="ru-RU" baseline="0" dirty="0" smtClean="0"/>
              <a:t>при каком типе </a:t>
            </a:r>
            <a:r>
              <a:rPr lang="en-US" baseline="0" dirty="0" err="1" smtClean="0"/>
              <a:t>someExpression</a:t>
            </a:r>
            <a:r>
              <a:rPr lang="en-US" baseline="0" dirty="0" smtClean="0"/>
              <a:t> </a:t>
            </a:r>
            <a:r>
              <a:rPr lang="ru-RU" baseline="0" dirty="0" smtClean="0"/>
              <a:t>юнит валиден</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7</a:t>
            </a:fld>
            <a:endParaRPr lang="ru-RU"/>
          </a:p>
        </p:txBody>
      </p:sp>
    </p:spTree>
    <p:extLst>
      <p:ext uri="{BB962C8B-B14F-4D97-AF65-F5344CB8AC3E}">
        <p14:creationId xmlns:p14="http://schemas.microsoft.com/office/powerpoint/2010/main" val="35882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виды</a:t>
            </a:r>
            <a:r>
              <a:rPr lang="ru-RU" baseline="0" dirty="0" smtClean="0"/>
              <a:t> точек входа в программу и понятие глобального контекста котрый задается при сброке программы.</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8</a:t>
            </a:fld>
            <a:endParaRPr lang="ru-RU"/>
          </a:p>
        </p:txBody>
      </p:sp>
    </p:spTree>
    <p:extLst>
      <p:ext uri="{BB962C8B-B14F-4D97-AF65-F5344CB8AC3E}">
        <p14:creationId xmlns:p14="http://schemas.microsoft.com/office/powerpoint/2010/main" val="260513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01-Apr-17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01-Apr-17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01-Apr-17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1195724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01-Apr-17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44696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977A4C3-8575-48FB-91D2-A51B82E4EDB3}" type="datetimeFigureOut">
              <a:rPr lang="en-US" smtClean="0"/>
              <a:t>01-Apr-17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977A4C3-8575-48FB-91D2-A51B82E4EDB3}" type="datetimeFigureOut">
              <a:rPr lang="en-US" smtClean="0"/>
              <a:t>01-Apr-17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5230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977A4C3-8575-48FB-91D2-A51B82E4EDB3}" type="datetimeFigureOut">
              <a:rPr lang="en-US" smtClean="0"/>
              <a:t>01-Apr-17</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977A4C3-8575-48FB-91D2-A51B82E4EDB3}" type="datetimeFigureOut">
              <a:rPr lang="en-US" smtClean="0"/>
              <a:t>01-Apr-17</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977A4C3-8575-48FB-91D2-A51B82E4EDB3}" type="datetimeFigureOut">
              <a:rPr lang="en-US" smtClean="0"/>
              <a:t>01-Apr-17</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69231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01-Apr-17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01-Apr-17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7A4C3-8575-48FB-91D2-A51B82E4EDB3}" type="datetimeFigureOut">
              <a:rPr lang="en-US" smtClean="0"/>
              <a:t>01-Apr-17</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customer.name/" TargetMode="External"/><Relationship Id="rId2" Type="http://schemas.openxmlformats.org/officeDocument/2006/relationships/hyperlink" Target="http://a.customer.name/"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48313" y="1633954"/>
            <a:ext cx="8847390" cy="769441"/>
          </a:xfrm>
          <a:prstGeom prst="rect">
            <a:avLst/>
          </a:prstGeom>
          <a:noFill/>
          <a:ln w="9525">
            <a:noFill/>
            <a:miter lim="800000"/>
            <a:headEnd/>
            <a:tailEnd/>
          </a:ln>
        </p:spPr>
        <p:txBody>
          <a:bodyPr wrap="square" anchor="ctr">
            <a:spAutoFit/>
          </a:bodyPr>
          <a:lstStyle/>
          <a:p>
            <a:pPr algn="ctr"/>
            <a:r>
              <a:rPr lang="en-US" altLang="ko-KR" sz="4400" b="1" dirty="0">
                <a:solidFill>
                  <a:srgbClr val="0000FF"/>
                </a:solidFill>
                <a:latin typeface="맑은 고딕" pitchFamily="50" charset="-127"/>
                <a:ea typeface="맑은 고딕" pitchFamily="50" charset="-127"/>
              </a:rPr>
              <a:t>Beyond C</a:t>
            </a:r>
            <a:r>
              <a:rPr lang="en-US" altLang="ko-KR" sz="4400" b="1" dirty="0" smtClean="0">
                <a:solidFill>
                  <a:srgbClr val="0000FF"/>
                </a:solidFill>
                <a:latin typeface="맑은 고딕" pitchFamily="50" charset="-127"/>
                <a:ea typeface="맑은 고딕" pitchFamily="50" charset="-127"/>
              </a:rPr>
              <a:t>++: </a:t>
            </a:r>
            <a:r>
              <a:rPr lang="en-US" altLang="ko-KR" sz="4400" b="1" dirty="0" err="1" smtClean="0">
                <a:solidFill>
                  <a:srgbClr val="0000FF"/>
                </a:solidFill>
                <a:latin typeface="맑은 고딕" pitchFamily="50" charset="-127"/>
                <a:ea typeface="맑은 고딕" pitchFamily="50" charset="-127"/>
              </a:rPr>
              <a:t>SLang</a:t>
            </a:r>
            <a:endParaRPr kumimoji="0" lang="en-US" altLang="ko-KR" sz="4400" b="1" dirty="0" smtClean="0">
              <a:solidFill>
                <a:srgbClr val="0000FF"/>
              </a:solidFill>
              <a:latin typeface="맑은 고딕" pitchFamily="50" charset="-127"/>
              <a:ea typeface="맑은 고딕" pitchFamily="50" charset="-127"/>
            </a:endParaRPr>
          </a:p>
        </p:txBody>
      </p:sp>
      <p:pic>
        <p:nvPicPr>
          <p:cNvPr id="8" name="Picture 2" descr="C:\Users\kanatov\Pictures\That is me\Like Craig Burr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51447"/>
            <a:ext cx="1084153" cy="1626230"/>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3335370"/>
            <a:ext cx="1505467" cy="1505467"/>
          </a:xfrm>
          <a:prstGeom prst="rect">
            <a:avLst/>
          </a:prstGeom>
        </p:spPr>
      </p:pic>
      <p:sp>
        <p:nvSpPr>
          <p:cNvPr id="10" name="TextBox 9"/>
          <p:cNvSpPr txBox="1"/>
          <p:nvPr/>
        </p:nvSpPr>
        <p:spPr>
          <a:xfrm>
            <a:off x="4343400" y="3764937"/>
            <a:ext cx="2819399" cy="646331"/>
          </a:xfrm>
          <a:prstGeom prst="rect">
            <a:avLst/>
          </a:prstGeom>
          <a:noFill/>
        </p:spPr>
        <p:txBody>
          <a:bodyPr wrap="square" rtlCol="0">
            <a:spAutoFit/>
          </a:bodyPr>
          <a:lstStyle/>
          <a:p>
            <a:r>
              <a:rPr lang="en-US" b="1" dirty="0" smtClean="0"/>
              <a:t>Eugene Zouev,</a:t>
            </a:r>
            <a:br>
              <a:rPr lang="en-US" b="1" dirty="0" smtClean="0"/>
            </a:br>
            <a:r>
              <a:rPr lang="en-US" dirty="0" err="1" smtClean="0"/>
              <a:t>Innopolis</a:t>
            </a:r>
            <a:r>
              <a:rPr lang="en-US" dirty="0" smtClean="0"/>
              <a:t> University, Kazan</a:t>
            </a:r>
            <a:endParaRPr lang="ru-RU" dirty="0" smtClean="0"/>
          </a:p>
        </p:txBody>
      </p:sp>
      <p:sp>
        <p:nvSpPr>
          <p:cNvPr id="11" name="TextBox 10"/>
          <p:cNvSpPr txBox="1"/>
          <p:nvPr/>
        </p:nvSpPr>
        <p:spPr>
          <a:xfrm>
            <a:off x="2200154" y="5538158"/>
            <a:ext cx="3335447" cy="646331"/>
          </a:xfrm>
          <a:prstGeom prst="rect">
            <a:avLst/>
          </a:prstGeom>
          <a:noFill/>
        </p:spPr>
        <p:txBody>
          <a:bodyPr wrap="square" rtlCol="0">
            <a:spAutoFit/>
          </a:bodyPr>
          <a:lstStyle/>
          <a:p>
            <a:r>
              <a:rPr lang="en-US" b="1" dirty="0" smtClean="0"/>
              <a:t>Alexey </a:t>
            </a:r>
            <a:r>
              <a:rPr lang="en-US" b="1" dirty="0" err="1" smtClean="0"/>
              <a:t>Kanatov</a:t>
            </a:r>
            <a:r>
              <a:rPr lang="ru-RU" b="1" dirty="0" smtClean="0"/>
              <a:t/>
            </a:r>
            <a:br>
              <a:rPr lang="ru-RU" b="1" dirty="0" smtClean="0"/>
            </a:br>
            <a:r>
              <a:rPr lang="en-US" dirty="0" smtClean="0"/>
              <a:t>Samsung R&amp;D Center, Moscow</a:t>
            </a:r>
            <a:endParaRPr lang="ru-RU" dirty="0"/>
          </a:p>
        </p:txBody>
      </p:sp>
      <p:pic>
        <p:nvPicPr>
          <p:cNvPr id="1026" name="Picture 2" descr="https://avatars.mds.yandex.net/get-auto/26126/catalog.8236245.2355218116084659216/cattouchr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7646" y="4634671"/>
            <a:ext cx="2746374" cy="205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a:t>
            </a:r>
            <a:r>
              <a:rPr lang="en-US" sz="3400" b="1" dirty="0" smtClean="0">
                <a:solidFill>
                  <a:srgbClr val="CC6600"/>
                </a:solidFill>
                <a:latin typeface="Comic Sans MS" pitchFamily="66" charset="0"/>
              </a:rPr>
              <a:t>inheritance, feature </a:t>
            </a:r>
            <a:r>
              <a:rPr lang="en-US" sz="3400" b="1" dirty="0">
                <a:solidFill>
                  <a:srgbClr val="CC6600"/>
                </a:solidFill>
                <a:latin typeface="Comic Sans MS" pitchFamily="66" charset="0"/>
              </a:rPr>
              <a:t>call </a:t>
            </a:r>
            <a:r>
              <a:rPr lang="en-US" sz="3400" b="1" dirty="0" smtClean="0">
                <a:solidFill>
                  <a:srgbClr val="CC6600"/>
                </a:solidFill>
                <a:latin typeface="Comic Sans MS" pitchFamily="66" charset="0"/>
              </a:rPr>
              <a:t>validity-1</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962400" cy="6172200"/>
          </a:xfrm>
        </p:spPr>
        <p:txBody>
          <a:bodyPr vert="horz" lIns="0" tIns="0" rIns="91440" bIns="45720" rtlCol="0">
            <a:noAutofit/>
          </a:bodyPr>
          <a:lstStyle/>
          <a:p>
            <a:r>
              <a:rPr lang="en-US" sz="1600" b="1" dirty="0" smtClean="0">
                <a:latin typeface="Arial" pitchFamily="34" charset="0"/>
                <a:cs typeface="Arial" pitchFamily="34" charset="0"/>
              </a:rPr>
              <a:t>Override in a unit:</a:t>
            </a:r>
          </a:p>
          <a:p>
            <a:pPr lvl="1"/>
            <a:r>
              <a:rPr lang="en-US" sz="1600" dirty="0" err="1" smtClean="0">
                <a:latin typeface="Arial" pitchFamily="34" charset="0"/>
                <a:cs typeface="Arial" pitchFamily="34" charset="0"/>
              </a:rPr>
              <a:t>g</a:t>
            </a:r>
            <a:r>
              <a:rPr lang="en-US" sz="1600" baseline="-25000" dirty="0" err="1" smtClean="0">
                <a:latin typeface="Arial" pitchFamily="34" charset="0"/>
                <a:cs typeface="Arial" pitchFamily="34" charset="0"/>
              </a:rPr>
              <a:t>i</a:t>
            </a:r>
            <a:r>
              <a:rPr lang="en-US" sz="1600" dirty="0" smtClean="0">
                <a:latin typeface="Arial" pitchFamily="34" charset="0"/>
                <a:cs typeface="Arial" pitchFamily="34" charset="0"/>
              </a:rPr>
              <a:t> is identical to </a:t>
            </a:r>
            <a:r>
              <a:rPr lang="en-US" sz="1600" dirty="0" err="1" smtClean="0">
                <a:latin typeface="Arial" pitchFamily="34" charset="0"/>
                <a:cs typeface="Arial" pitchFamily="34" charset="0"/>
              </a:rPr>
              <a:t>g</a:t>
            </a:r>
            <a:r>
              <a:rPr lang="en-US" sz="1600" baseline="-25000" dirty="0" err="1">
                <a:latin typeface="Arial" pitchFamily="34" charset="0"/>
                <a:cs typeface="Arial" pitchFamily="34" charset="0"/>
              </a:rPr>
              <a:t>j</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then only one g is inherited</a:t>
            </a:r>
          </a:p>
          <a:p>
            <a:pPr lvl="1"/>
            <a:r>
              <a:rPr lang="en-US" sz="1600" dirty="0">
                <a:latin typeface="Arial" pitchFamily="34" charset="0"/>
                <a:cs typeface="Arial" pitchFamily="34" charset="0"/>
              </a:rPr>
              <a:t>g</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g</a:t>
            </a:r>
            <a:r>
              <a:rPr lang="en-US" sz="1600" baseline="-25000" dirty="0" err="1">
                <a:latin typeface="Arial" pitchFamily="34" charset="0"/>
                <a:cs typeface="Arial" pitchFamily="34" charset="0"/>
              </a:rPr>
              <a:t>n</a:t>
            </a:r>
            <a:r>
              <a:rPr lang="en-US" sz="1600" baseline="-25000" dirty="0">
                <a:latin typeface="Arial" pitchFamily="34" charset="0"/>
                <a:cs typeface="Arial" pitchFamily="34" charset="0"/>
              </a:rPr>
              <a:t>  </a:t>
            </a:r>
            <a:r>
              <a:rPr lang="en-US" sz="1600" dirty="0">
                <a:latin typeface="Arial" pitchFamily="34" charset="0"/>
                <a:cs typeface="Arial" pitchFamily="34" charset="0"/>
              </a:rPr>
              <a:t>are inherited as </a:t>
            </a:r>
            <a:r>
              <a:rPr lang="en-US" sz="1600" dirty="0" smtClean="0">
                <a:latin typeface="Arial" pitchFamily="34" charset="0"/>
                <a:cs typeface="Arial" pitchFamily="34" charset="0"/>
              </a:rPr>
              <a:t>is</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k</a:t>
            </a:r>
            <a:r>
              <a:rPr lang="en-US" sz="1600" baseline="-25000" dirty="0" smtClean="0">
                <a:latin typeface="Arial" pitchFamily="34" charset="0"/>
                <a:cs typeface="Arial" pitchFamily="34" charset="0"/>
              </a:rPr>
              <a:t>  </a:t>
            </a:r>
            <a:r>
              <a:rPr lang="en-US" sz="1600" dirty="0">
                <a:latin typeface="Arial" pitchFamily="34" charset="0"/>
                <a:cs typeface="Arial" pitchFamily="34" charset="0"/>
              </a:rPr>
              <a:t>are </a:t>
            </a:r>
            <a:r>
              <a:rPr lang="en-US" sz="1600" dirty="0" smtClean="0">
                <a:latin typeface="Arial" pitchFamily="34" charset="0"/>
                <a:cs typeface="Arial" pitchFamily="34" charset="0"/>
              </a:rPr>
              <a:t>introduced in A, new features</a:t>
            </a:r>
          </a:p>
          <a:p>
            <a:pPr lvl="1"/>
            <a:r>
              <a:rPr lang="en-US" sz="1600" baseline="-25000" dirty="0">
                <a:latin typeface="Arial" pitchFamily="34" charset="0"/>
                <a:cs typeface="Arial" pitchFamily="34" charset="0"/>
              </a:rPr>
              <a:t>l</a:t>
            </a:r>
            <a:r>
              <a:rPr lang="en-US" sz="1600" dirty="0" smtClean="0">
                <a:latin typeface="Arial" pitchFamily="34" charset="0"/>
                <a:cs typeface="Arial" pitchFamily="34" charset="0"/>
              </a:rPr>
              <a:t> ≤ </a:t>
            </a:r>
            <a:r>
              <a:rPr lang="en-US" sz="1600" baseline="-25000" dirty="0" smtClean="0">
                <a:latin typeface="Arial" pitchFamily="34" charset="0"/>
                <a:cs typeface="Arial" pitchFamily="34" charset="0"/>
              </a:rPr>
              <a:t>m</a:t>
            </a:r>
            <a:r>
              <a:rPr lang="en-US" sz="1600" dirty="0" smtClean="0">
                <a:latin typeface="Arial" pitchFamily="34" charset="0"/>
                <a:cs typeface="Arial" pitchFamily="34" charset="0"/>
              </a:rPr>
              <a:t>, let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l</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override some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m</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based on signature conformance then remaining (not overridden)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m</a:t>
            </a:r>
            <a:r>
              <a:rPr lang="en-US" sz="1600" dirty="0" smtClean="0">
                <a:latin typeface="Arial" pitchFamily="34" charset="0"/>
                <a:cs typeface="Arial" pitchFamily="34" charset="0"/>
              </a:rPr>
              <a:t> are inherited as is</a:t>
            </a:r>
          </a:p>
          <a:p>
            <a:r>
              <a:rPr lang="en-US" sz="1600" b="1" dirty="0" smtClean="0">
                <a:latin typeface="Arial" pitchFamily="34" charset="0"/>
                <a:cs typeface="Arial" pitchFamily="34" charset="0"/>
              </a:rPr>
              <a:t>Override while inheriting</a:t>
            </a:r>
            <a:r>
              <a:rPr lang="en-US" sz="1600" dirty="0" smtClean="0">
                <a:latin typeface="Arial" pitchFamily="34" charset="0"/>
                <a:cs typeface="Arial" pitchFamily="34" charset="0"/>
              </a:rPr>
              <a:t>:</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i</a:t>
            </a:r>
            <a:r>
              <a:rPr lang="en-US" sz="1600" dirty="0" smtClean="0">
                <a:latin typeface="Arial" pitchFamily="34" charset="0"/>
                <a:cs typeface="Arial" pitchFamily="34" charset="0"/>
              </a:rPr>
              <a:t> will override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k</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 where </a:t>
            </a:r>
            <a:r>
              <a:rPr lang="en-US" sz="1600" baseline="-25000" dirty="0" smtClean="0">
                <a:latin typeface="Arial" pitchFamily="34" charset="0"/>
                <a:cs typeface="Arial" pitchFamily="34" charset="0"/>
              </a:rPr>
              <a:t>k</a:t>
            </a:r>
            <a:r>
              <a:rPr lang="en-US" sz="1600" dirty="0" smtClean="0">
                <a:latin typeface="Arial" pitchFamily="34" charset="0"/>
                <a:cs typeface="Arial" pitchFamily="34" charset="0"/>
              </a:rPr>
              <a:t> &lt; </a:t>
            </a:r>
            <a:r>
              <a:rPr lang="en-US" sz="1600" baseline="-25000" dirty="0" smtClean="0">
                <a:latin typeface="Arial" pitchFamily="34" charset="0"/>
                <a:cs typeface="Arial" pitchFamily="34" charset="0"/>
              </a:rPr>
              <a:t>n</a:t>
            </a:r>
            <a:r>
              <a:rPr lang="en-US" sz="1600" dirty="0" smtClean="0">
                <a:latin typeface="Arial" pitchFamily="34" charset="0"/>
                <a:cs typeface="Arial" pitchFamily="34" charset="0"/>
              </a:rPr>
              <a:t>, based on </a:t>
            </a:r>
            <a:r>
              <a:rPr lang="en-US" sz="1600" dirty="0">
                <a:latin typeface="Arial" pitchFamily="34" charset="0"/>
                <a:cs typeface="Arial" pitchFamily="34" charset="0"/>
              </a:rPr>
              <a:t>signature conformance </a:t>
            </a:r>
            <a:endParaRPr lang="en-US" sz="1600" dirty="0" smtClean="0">
              <a:latin typeface="Arial" pitchFamily="34" charset="0"/>
              <a:cs typeface="Arial" pitchFamily="34" charset="0"/>
            </a:endParaRPr>
          </a:p>
          <a:p>
            <a:pPr lvl="1"/>
            <a:r>
              <a:rPr lang="en-US" sz="1600" dirty="0">
                <a:latin typeface="Arial" pitchFamily="34" charset="0"/>
                <a:cs typeface="Arial" pitchFamily="34" charset="0"/>
              </a:rPr>
              <a:t>t</a:t>
            </a:r>
            <a:r>
              <a:rPr lang="en-US" sz="1600" dirty="0" smtClean="0">
                <a:latin typeface="Arial" pitchFamily="34" charset="0"/>
                <a:cs typeface="Arial" pitchFamily="34" charset="0"/>
              </a:rPr>
              <a:t>hen A will have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n</a:t>
            </a:r>
            <a:r>
              <a:rPr lang="en-US" sz="1600" baseline="-25000" dirty="0" smtClean="0">
                <a:latin typeface="Arial" pitchFamily="34" charset="0"/>
                <a:cs typeface="Arial" pitchFamily="34" charset="0"/>
              </a:rPr>
              <a:t> – k + 1 </a:t>
            </a:r>
            <a:r>
              <a:rPr lang="en-US" sz="1600" dirty="0" smtClean="0">
                <a:latin typeface="Arial" pitchFamily="34" charset="0"/>
                <a:cs typeface="Arial" pitchFamily="34" charset="0"/>
              </a:rPr>
              <a:t>features</a:t>
            </a:r>
          </a:p>
          <a:p>
            <a:r>
              <a:rPr lang="en-US" sz="1600" b="1" dirty="0" smtClean="0">
                <a:latin typeface="Arial" pitchFamily="34" charset="0"/>
                <a:cs typeface="Arial" pitchFamily="34" charset="0"/>
              </a:rPr>
              <a:t>Feature call validity</a:t>
            </a:r>
          </a:p>
          <a:p>
            <a:pPr lvl="1"/>
            <a:r>
              <a:rPr lang="en-US" sz="1600" dirty="0">
                <a:latin typeface="Arial" pitchFamily="34" charset="0"/>
                <a:cs typeface="Arial" pitchFamily="34" charset="0"/>
              </a:rPr>
              <a:t>Call is valid when it can be unambiguously resolved!</a:t>
            </a:r>
          </a:p>
          <a:p>
            <a:pPr lvl="1"/>
            <a:r>
              <a:rPr lang="en-US" sz="1600" dirty="0">
                <a:latin typeface="Arial" pitchFamily="34" charset="0"/>
                <a:cs typeface="Arial" pitchFamily="34" charset="0"/>
              </a:rPr>
              <a:t>There is only one visible f in A with the signature (T</a:t>
            </a:r>
            <a:r>
              <a:rPr lang="en-US" sz="1600" baseline="-25000" dirty="0">
                <a:latin typeface="Arial" pitchFamily="34" charset="0"/>
                <a:cs typeface="Arial" pitchFamily="34" charset="0"/>
              </a:rPr>
              <a:t>1</a:t>
            </a:r>
            <a:r>
              <a:rPr lang="en-US" sz="1600" dirty="0">
                <a:latin typeface="Arial" pitchFamily="34" charset="0"/>
                <a:cs typeface="Arial" pitchFamily="34" charset="0"/>
              </a:rPr>
              <a:t>..T</a:t>
            </a:r>
            <a:r>
              <a:rPr lang="en-US" sz="1600" baseline="-25000" dirty="0">
                <a:latin typeface="Arial" pitchFamily="34" charset="0"/>
                <a:cs typeface="Arial" pitchFamily="34" charset="0"/>
              </a:rPr>
              <a:t>n</a:t>
            </a:r>
            <a:r>
              <a:rPr lang="en-US" sz="1600" dirty="0">
                <a:latin typeface="Arial" pitchFamily="34" charset="0"/>
                <a:cs typeface="Arial" pitchFamily="34" charset="0"/>
              </a:rPr>
              <a:t>) to which (ET</a:t>
            </a:r>
            <a:r>
              <a:rPr lang="en-US" sz="1600" baseline="-25000" dirty="0">
                <a:latin typeface="Arial" pitchFamily="34" charset="0"/>
                <a:cs typeface="Arial" pitchFamily="34" charset="0"/>
              </a:rPr>
              <a:t>1</a:t>
            </a:r>
            <a:r>
              <a:rPr lang="en-US" sz="1600" dirty="0">
                <a:latin typeface="Arial" pitchFamily="34" charset="0"/>
                <a:cs typeface="Arial" pitchFamily="34" charset="0"/>
              </a:rPr>
              <a:t>..ET</a:t>
            </a:r>
            <a:r>
              <a:rPr lang="en-US" sz="1600" baseline="-25000" dirty="0">
                <a:latin typeface="Arial" pitchFamily="34" charset="0"/>
                <a:cs typeface="Arial" pitchFamily="34" charset="0"/>
              </a:rPr>
              <a:t>n</a:t>
            </a:r>
            <a:r>
              <a:rPr lang="en-US" sz="1600" dirty="0">
                <a:latin typeface="Arial" pitchFamily="34" charset="0"/>
                <a:cs typeface="Arial" pitchFamily="34" charset="0"/>
              </a:rPr>
              <a:t>) conforms</a:t>
            </a:r>
          </a:p>
        </p:txBody>
      </p:sp>
      <p:sp>
        <p:nvSpPr>
          <p:cNvPr id="4" name="Объект 3"/>
          <p:cNvSpPr>
            <a:spLocks noGrp="1"/>
          </p:cNvSpPr>
          <p:nvPr>
            <p:ph sz="quarter" idx="2"/>
          </p:nvPr>
        </p:nvSpPr>
        <p:spPr>
          <a:xfrm>
            <a:off x="4060139" y="5282519"/>
            <a:ext cx="4223795" cy="1209675"/>
          </a:xfrm>
        </p:spPr>
        <p:txBody>
          <a:bodyPr>
            <a:normAutofit fontScale="92500" lnSpcReduction="10000"/>
          </a:bodyPr>
          <a:lstStyle/>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P</a:t>
            </a:r>
            <a:r>
              <a:rPr lang="en-US" sz="1600" baseline="-25000" dirty="0" smtClean="0">
                <a:solidFill>
                  <a:srgbClr val="0000FF"/>
                </a:solidFill>
                <a:latin typeface="Lucida Console" pitchFamily="49" charset="0"/>
              </a:rPr>
              <a:t>1</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base units for A</a:t>
            </a:r>
          </a:p>
          <a:p>
            <a:pPr marL="0" indent="0">
              <a:buNone/>
            </a:pPr>
            <a:r>
              <a:rPr lang="en-US" sz="1600" dirty="0" smtClean="0">
                <a:solidFill>
                  <a:srgbClr val="0000FF"/>
                </a:solidFill>
                <a:latin typeface="Lucida Console" pitchFamily="49" charset="0"/>
              </a:rPr>
              <a: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E</a:t>
            </a:r>
            <a:r>
              <a:rPr lang="en-US" sz="1600" baseline="-25000" dirty="0" smtClean="0">
                <a:solidFill>
                  <a:srgbClr val="0000FF"/>
                </a:solidFill>
                <a:latin typeface="Lucida Console" pitchFamily="49" charset="0"/>
              </a:rPr>
              <a:t>1</a:t>
            </a:r>
            <a:r>
              <a:rPr lang="en-US" sz="1600" dirty="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err="1" smtClean="0">
                <a:solidFill>
                  <a:srgbClr val="0000FF"/>
                </a:solidFill>
                <a:latin typeface="Lucida Console" pitchFamily="49" charset="0"/>
              </a:rPr>
              <a:t>E</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expressions of types </a:t>
            </a:r>
            <a:r>
              <a:rPr lang="en-US" sz="1600" dirty="0" err="1" smtClean="0">
                <a:solidFill>
                  <a:srgbClr val="0000FF"/>
                </a:solidFill>
                <a:latin typeface="Lucida Console" pitchFamily="49" charset="0"/>
              </a:rPr>
              <a:t>ET</a:t>
            </a:r>
            <a:r>
              <a:rPr lang="en-US" sz="1600" baseline="-25000" dirty="0" err="1" smtClean="0">
                <a:solidFill>
                  <a:srgbClr val="0000FF"/>
                </a:solidFill>
                <a:latin typeface="Lucida Console" pitchFamily="49" charset="0"/>
              </a:rPr>
              <a:t>i</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err="1" smtClean="0">
                <a:solidFill>
                  <a:srgbClr val="0000FF"/>
                </a:solidFill>
                <a:latin typeface="Lucida Console" pitchFamily="49" charset="0"/>
              </a:rPr>
              <a:t>a.f</a:t>
            </a:r>
            <a:r>
              <a:rPr lang="en-US" sz="1600" dirty="0" smtClean="0">
                <a:solidFill>
                  <a:srgbClr val="0000FF"/>
                </a:solidFill>
                <a:latin typeface="Lucida Console" pitchFamily="49" charset="0"/>
              </a:rPr>
              <a:t>(E</a:t>
            </a:r>
            <a:r>
              <a:rPr lang="en-US" sz="1600" baseline="-25000" dirty="0" smtClean="0">
                <a:solidFill>
                  <a:srgbClr val="0000FF"/>
                </a:solidFill>
                <a:latin typeface="Lucida Console" pitchFamily="49" charset="0"/>
              </a:rPr>
              <a:t>1</a:t>
            </a:r>
            <a:r>
              <a:rPr lang="en-US" sz="1600" dirty="0" smtClean="0">
                <a:solidFill>
                  <a:srgbClr val="0000FF"/>
                </a:solidFill>
                <a:latin typeface="Lucida Console" pitchFamily="49" charset="0"/>
              </a:rPr>
              <a:t>, </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E</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smtClean="0">
                <a:solidFill>
                  <a:srgbClr val="0000FF"/>
                </a:solidFill>
                <a:latin typeface="Lucida Console" pitchFamily="49" charset="0"/>
              </a:rPr>
              <a:t>/</a:t>
            </a:r>
            <a:r>
              <a:rPr lang="ru-RU" sz="1600" dirty="0">
                <a:solidFill>
                  <a:srgbClr val="0000FF"/>
                </a:solidFill>
                <a:latin typeface="Lucida Console" pitchFamily="49" charset="0"/>
              </a:rPr>
              <a:t>/ </a:t>
            </a:r>
            <a:r>
              <a:rPr lang="en-US" sz="1600" dirty="0" smtClean="0">
                <a:solidFill>
                  <a:srgbClr val="0000FF"/>
                </a:solidFill>
                <a:latin typeface="Lucida Console" pitchFamily="49" charset="0"/>
              </a:rPr>
              <a:t>Is it a valid feature call?</a:t>
            </a:r>
            <a:endParaRPr lang="en-US" sz="1600" dirty="0">
              <a:solidFill>
                <a:srgbClr val="0000FF"/>
              </a:solidFill>
              <a:latin typeface="Lucida Console" pitchFamily="49" charset="0"/>
            </a:endParaRPr>
          </a:p>
        </p:txBody>
      </p:sp>
      <p:grpSp>
        <p:nvGrpSpPr>
          <p:cNvPr id="40" name="Группа 39"/>
          <p:cNvGrpSpPr/>
          <p:nvPr/>
        </p:nvGrpSpPr>
        <p:grpSpPr>
          <a:xfrm>
            <a:off x="4019017" y="423124"/>
            <a:ext cx="5066317" cy="2254103"/>
            <a:chOff x="4019017" y="423124"/>
            <a:chExt cx="5066317" cy="2254103"/>
          </a:xfrm>
        </p:grpSpPr>
        <p:sp>
          <p:nvSpPr>
            <p:cNvPr id="7" name="Овал 6"/>
            <p:cNvSpPr/>
            <p:nvPr/>
          </p:nvSpPr>
          <p:spPr>
            <a:xfrm>
              <a:off x="5923540" y="2030896"/>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10" name="Прямая со стрелкой 9"/>
            <p:cNvCxnSpPr>
              <a:stCxn id="7" idx="0"/>
              <a:endCxn id="16" idx="4"/>
            </p:cNvCxnSpPr>
            <p:nvPr/>
          </p:nvCxnSpPr>
          <p:spPr>
            <a:xfrm flipH="1" flipV="1">
              <a:off x="4471455" y="1302520"/>
              <a:ext cx="190452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7" idx="0"/>
              <a:endCxn id="22" idx="4"/>
            </p:cNvCxnSpPr>
            <p:nvPr/>
          </p:nvCxnSpPr>
          <p:spPr>
            <a:xfrm flipV="1">
              <a:off x="6375978" y="1302520"/>
              <a:ext cx="212270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28305" y="2030896"/>
              <a:ext cx="1638301" cy="646331"/>
            </a:xfrm>
            <a:prstGeom prst="rect">
              <a:avLst/>
            </a:prstGeom>
            <a:noFill/>
          </p:spPr>
          <p:txBody>
            <a:bodyPr wrap="square" rtlCol="0">
              <a:spAutoFit/>
            </a:bodyPr>
            <a:lstStyle/>
            <a:p>
              <a:r>
                <a:rPr lang="en-US" dirty="0" smtClean="0"/>
                <a:t>f</a:t>
              </a:r>
              <a:r>
                <a:rPr lang="en-US" baseline="-25000" dirty="0" smtClean="0"/>
                <a:t>1</a:t>
              </a:r>
              <a:r>
                <a:rPr lang="en-US" dirty="0" smtClean="0"/>
                <a:t> .. </a:t>
              </a:r>
              <a:r>
                <a:rPr lang="en-US" dirty="0" err="1" smtClean="0"/>
                <a:t>f</a:t>
              </a:r>
              <a:r>
                <a:rPr lang="en-US" baseline="-25000" dirty="0" err="1" smtClean="0"/>
                <a:t>k</a:t>
              </a:r>
              <a:endParaRPr lang="en-US" baseline="-25000" dirty="0" smtClean="0"/>
            </a:p>
            <a:p>
              <a:r>
                <a:rPr lang="en-US" b="1" dirty="0" smtClean="0"/>
                <a:t>override</a:t>
              </a:r>
              <a:r>
                <a:rPr lang="en-US" dirty="0" smtClean="0"/>
                <a:t> </a:t>
              </a:r>
              <a:r>
                <a:rPr lang="en-US" dirty="0"/>
                <a:t>f</a:t>
              </a:r>
              <a:r>
                <a:rPr lang="en-US" baseline="-25000" dirty="0"/>
                <a:t>1</a:t>
              </a:r>
              <a:r>
                <a:rPr lang="en-US" dirty="0"/>
                <a:t> .. </a:t>
              </a:r>
              <a:r>
                <a:rPr lang="en-US" dirty="0" err="1" smtClean="0"/>
                <a:t>f</a:t>
              </a:r>
              <a:r>
                <a:rPr lang="en-US" baseline="-25000" dirty="0" err="1" smtClean="0"/>
                <a:t>l</a:t>
              </a:r>
              <a:endParaRPr lang="en-US" baseline="-25000" dirty="0"/>
            </a:p>
          </p:txBody>
        </p:sp>
        <p:sp>
          <p:nvSpPr>
            <p:cNvPr id="16" name="Овал 15"/>
            <p:cNvSpPr/>
            <p:nvPr/>
          </p:nvSpPr>
          <p:spPr>
            <a:xfrm>
              <a:off x="4019017" y="83579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17" name="TextBox 16"/>
            <p:cNvSpPr txBox="1"/>
            <p:nvPr/>
          </p:nvSpPr>
          <p:spPr>
            <a:xfrm>
              <a:off x="4886162" y="423124"/>
              <a:ext cx="1285875" cy="1107996"/>
            </a:xfrm>
            <a:prstGeom prst="rect">
              <a:avLst/>
            </a:prstGeom>
            <a:noFill/>
          </p:spPr>
          <p:txBody>
            <a:bodyPr wrap="square" rtlCol="0">
              <a:spAutoFit/>
            </a:bodyPr>
            <a:lstStyle/>
            <a:p>
              <a:r>
                <a:rPr lang="en-US" sz="6600" dirty="0"/>
                <a:t>…</a:t>
              </a:r>
              <a:endParaRPr lang="en-US" dirty="0"/>
            </a:p>
          </p:txBody>
        </p:sp>
        <p:sp>
          <p:nvSpPr>
            <p:cNvPr id="19" name="Овал 18"/>
            <p:cNvSpPr/>
            <p:nvPr/>
          </p:nvSpPr>
          <p:spPr>
            <a:xfrm>
              <a:off x="5529099" y="83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20" name="Овал 19"/>
            <p:cNvSpPr/>
            <p:nvPr/>
          </p:nvSpPr>
          <p:spPr>
            <a:xfrm>
              <a:off x="6500143" y="833391"/>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n+1</a:t>
              </a:r>
              <a:endParaRPr lang="en-US" dirty="0">
                <a:latin typeface="Arial" pitchFamily="34" charset="0"/>
                <a:cs typeface="Arial" pitchFamily="34" charset="0"/>
              </a:endParaRPr>
            </a:p>
          </p:txBody>
        </p:sp>
        <p:sp>
          <p:nvSpPr>
            <p:cNvPr id="21" name="TextBox 20"/>
            <p:cNvSpPr txBox="1"/>
            <p:nvPr/>
          </p:nvSpPr>
          <p:spPr>
            <a:xfrm>
              <a:off x="7341904" y="459984"/>
              <a:ext cx="1285875" cy="1107996"/>
            </a:xfrm>
            <a:prstGeom prst="rect">
              <a:avLst/>
            </a:prstGeom>
            <a:noFill/>
          </p:spPr>
          <p:txBody>
            <a:bodyPr wrap="square" rtlCol="0">
              <a:spAutoFit/>
            </a:bodyPr>
            <a:lstStyle/>
            <a:p>
              <a:r>
                <a:rPr lang="en-US" sz="6600" dirty="0"/>
                <a:t>…</a:t>
              </a:r>
              <a:endParaRPr lang="en-US" dirty="0"/>
            </a:p>
          </p:txBody>
        </p:sp>
        <p:sp>
          <p:nvSpPr>
            <p:cNvPr id="22" name="Овал 21"/>
            <p:cNvSpPr/>
            <p:nvPr/>
          </p:nvSpPr>
          <p:spPr>
            <a:xfrm>
              <a:off x="7912028" y="835795"/>
              <a:ext cx="1173306"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n+m+1</a:t>
              </a:r>
              <a:endParaRPr lang="en-US" dirty="0">
                <a:latin typeface="Arial" pitchFamily="34" charset="0"/>
                <a:cs typeface="Arial" pitchFamily="34" charset="0"/>
              </a:endParaRPr>
            </a:p>
          </p:txBody>
        </p:sp>
        <p:sp>
          <p:nvSpPr>
            <p:cNvPr id="23" name="TextBox 22"/>
            <p:cNvSpPr txBox="1"/>
            <p:nvPr/>
          </p:nvSpPr>
          <p:spPr>
            <a:xfrm>
              <a:off x="7070244" y="492435"/>
              <a:ext cx="330682"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24" name="TextBox 23"/>
            <p:cNvSpPr txBox="1"/>
            <p:nvPr/>
          </p:nvSpPr>
          <p:spPr>
            <a:xfrm>
              <a:off x="8621121" y="501368"/>
              <a:ext cx="433294" cy="369332"/>
            </a:xfrm>
            <a:prstGeom prst="rect">
              <a:avLst/>
            </a:prstGeom>
            <a:noFill/>
          </p:spPr>
          <p:txBody>
            <a:bodyPr wrap="square" rtlCol="0">
              <a:spAutoFit/>
            </a:bodyPr>
            <a:lstStyle/>
            <a:p>
              <a:r>
                <a:rPr lang="en-US" dirty="0" err="1" smtClean="0"/>
                <a:t>f</a:t>
              </a:r>
              <a:r>
                <a:rPr lang="en-US" baseline="-25000" dirty="0" err="1" smtClean="0"/>
                <a:t>m</a:t>
              </a:r>
              <a:endParaRPr lang="en-US" dirty="0"/>
            </a:p>
          </p:txBody>
        </p:sp>
        <p:sp>
          <p:nvSpPr>
            <p:cNvPr id="25" name="TextBox 24"/>
            <p:cNvSpPr txBox="1"/>
            <p:nvPr/>
          </p:nvSpPr>
          <p:spPr>
            <a:xfrm>
              <a:off x="4571756" y="492435"/>
              <a:ext cx="381244" cy="369332"/>
            </a:xfrm>
            <a:prstGeom prst="rect">
              <a:avLst/>
            </a:prstGeom>
            <a:noFill/>
          </p:spPr>
          <p:txBody>
            <a:bodyPr wrap="square" rtlCol="0">
              <a:spAutoFit/>
            </a:bodyPr>
            <a:lstStyle/>
            <a:p>
              <a:r>
                <a:rPr lang="en-US" dirty="0" smtClean="0"/>
                <a:t>g</a:t>
              </a:r>
              <a:r>
                <a:rPr lang="en-US" baseline="-25000" dirty="0" smtClean="0"/>
                <a:t>1</a:t>
              </a:r>
              <a:endParaRPr lang="en-US" dirty="0"/>
            </a:p>
          </p:txBody>
        </p:sp>
        <p:sp>
          <p:nvSpPr>
            <p:cNvPr id="26" name="TextBox 25"/>
            <p:cNvSpPr txBox="1"/>
            <p:nvPr/>
          </p:nvSpPr>
          <p:spPr>
            <a:xfrm>
              <a:off x="6102459" y="492435"/>
              <a:ext cx="483523" cy="369332"/>
            </a:xfrm>
            <a:prstGeom prst="rect">
              <a:avLst/>
            </a:prstGeom>
            <a:noFill/>
          </p:spPr>
          <p:txBody>
            <a:bodyPr wrap="square" rtlCol="0">
              <a:spAutoFit/>
            </a:bodyPr>
            <a:lstStyle/>
            <a:p>
              <a:r>
                <a:rPr lang="en-US" dirty="0" err="1" smtClean="0"/>
                <a:t>g</a:t>
              </a:r>
              <a:r>
                <a:rPr lang="en-US" baseline="-25000" dirty="0" err="1" smtClean="0"/>
                <a:t>n</a:t>
              </a:r>
              <a:endParaRPr lang="en-US" dirty="0"/>
            </a:p>
          </p:txBody>
        </p:sp>
      </p:grpSp>
      <p:cxnSp>
        <p:nvCxnSpPr>
          <p:cNvPr id="33" name="Прямая со стрелкой 32"/>
          <p:cNvCxnSpPr>
            <a:stCxn id="30" idx="0"/>
            <a:endCxn id="5" idx="4"/>
          </p:cNvCxnSpPr>
          <p:nvPr/>
        </p:nvCxnSpPr>
        <p:spPr>
          <a:xfrm flipH="1" flipV="1">
            <a:off x="5247696" y="3963837"/>
            <a:ext cx="1074672" cy="718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9" name="Группа 38"/>
          <p:cNvGrpSpPr/>
          <p:nvPr/>
        </p:nvGrpSpPr>
        <p:grpSpPr>
          <a:xfrm>
            <a:off x="4795258" y="2897272"/>
            <a:ext cx="3617026" cy="2251591"/>
            <a:chOff x="4800436" y="3015734"/>
            <a:chExt cx="3617026" cy="2251591"/>
          </a:xfrm>
        </p:grpSpPr>
        <p:sp>
          <p:nvSpPr>
            <p:cNvPr id="5" name="Овал 4"/>
            <p:cNvSpPr/>
            <p:nvPr/>
          </p:nvSpPr>
          <p:spPr>
            <a:xfrm>
              <a:off x="4800436" y="361557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6" name="Овал 5"/>
            <p:cNvSpPr/>
            <p:nvPr/>
          </p:nvSpPr>
          <p:spPr>
            <a:xfrm>
              <a:off x="6772111" y="358699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8" name="TextBox 7"/>
            <p:cNvSpPr txBox="1"/>
            <p:nvPr/>
          </p:nvSpPr>
          <p:spPr>
            <a:xfrm>
              <a:off x="5875108" y="3015734"/>
              <a:ext cx="1285875" cy="1107996"/>
            </a:xfrm>
            <a:prstGeom prst="rect">
              <a:avLst/>
            </a:prstGeom>
            <a:noFill/>
          </p:spPr>
          <p:txBody>
            <a:bodyPr wrap="square" rtlCol="0">
              <a:spAutoFit/>
            </a:bodyPr>
            <a:lstStyle/>
            <a:p>
              <a:r>
                <a:rPr lang="en-US" sz="6600" dirty="0"/>
                <a:t>…</a:t>
              </a:r>
              <a:endParaRPr lang="en-US" dirty="0"/>
            </a:p>
          </p:txBody>
        </p:sp>
        <p:sp>
          <p:nvSpPr>
            <p:cNvPr id="13" name="TextBox 12"/>
            <p:cNvSpPr txBox="1"/>
            <p:nvPr/>
          </p:nvSpPr>
          <p:spPr>
            <a:xfrm>
              <a:off x="5448135" y="3348873"/>
              <a:ext cx="669548"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14" name="TextBox 13"/>
            <p:cNvSpPr txBox="1"/>
            <p:nvPr/>
          </p:nvSpPr>
          <p:spPr>
            <a:xfrm>
              <a:off x="7747914" y="3385066"/>
              <a:ext cx="669548" cy="369332"/>
            </a:xfrm>
            <a:prstGeom prst="rect">
              <a:avLst/>
            </a:prstGeom>
            <a:noFill/>
          </p:spPr>
          <p:txBody>
            <a:bodyPr wrap="square" rtlCol="0">
              <a:spAutoFit/>
            </a:bodyPr>
            <a:lstStyle/>
            <a:p>
              <a:r>
                <a:rPr lang="en-US" dirty="0" err="1" smtClean="0"/>
                <a:t>f</a:t>
              </a:r>
              <a:r>
                <a:rPr lang="en-US" baseline="-25000" dirty="0" err="1" smtClean="0"/>
                <a:t>n</a:t>
              </a:r>
              <a:endParaRPr lang="en-US" dirty="0"/>
            </a:p>
          </p:txBody>
        </p:sp>
        <p:sp>
          <p:nvSpPr>
            <p:cNvPr id="30" name="Овал 29"/>
            <p:cNvSpPr/>
            <p:nvPr/>
          </p:nvSpPr>
          <p:spPr>
            <a:xfrm>
              <a:off x="5875108" y="48006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36" name="Прямая со стрелкой 35"/>
            <p:cNvCxnSpPr>
              <a:stCxn id="30" idx="0"/>
              <a:endCxn id="6" idx="4"/>
            </p:cNvCxnSpPr>
            <p:nvPr/>
          </p:nvCxnSpPr>
          <p:spPr>
            <a:xfrm flipV="1">
              <a:off x="6327546" y="4053724"/>
              <a:ext cx="897003" cy="746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507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inheritance, feature call </a:t>
            </a:r>
            <a:r>
              <a:rPr lang="en-US" sz="3400" b="1" dirty="0" smtClean="0">
                <a:solidFill>
                  <a:srgbClr val="CC6600"/>
                </a:solidFill>
                <a:latin typeface="Comic Sans MS" pitchFamily="66" charset="0"/>
              </a:rPr>
              <a:t>validity-2</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1600" dirty="0" smtClean="0">
                <a:latin typeface="Arial" pitchFamily="34" charset="0"/>
                <a:cs typeface="Arial" pitchFamily="34" charset="0"/>
              </a:rPr>
              <a:t>High-level approach:</a:t>
            </a:r>
            <a:r>
              <a:rPr lang="ru-RU" sz="1600" dirty="0" smtClean="0">
                <a:latin typeface="Arial" pitchFamily="34" charset="0"/>
                <a:cs typeface="Arial" pitchFamily="34" charset="0"/>
              </a:rPr>
              <a:t> </a:t>
            </a:r>
            <a:r>
              <a:rPr lang="en-US" sz="1600" dirty="0" smtClean="0">
                <a:latin typeface="Arial" pitchFamily="34" charset="0"/>
                <a:cs typeface="Arial" pitchFamily="34" charset="0"/>
              </a:rPr>
              <a:t>multiple inheritance with overloading and conflicting feature versions while checking feature call validity per call.</a:t>
            </a:r>
          </a:p>
          <a:p>
            <a:r>
              <a:rPr lang="en-US" sz="1600" dirty="0" smtClean="0">
                <a:latin typeface="Arial" pitchFamily="34" charset="0"/>
                <a:cs typeface="Arial" pitchFamily="34" charset="0"/>
              </a:rPr>
              <a:t>Mandatory validity check for the inheritance graph</a:t>
            </a:r>
            <a:r>
              <a:rPr lang="ru-RU" sz="1600" dirty="0" smtClean="0">
                <a:latin typeface="Arial" pitchFamily="34" charset="0"/>
                <a:cs typeface="Arial" pitchFamily="34" charset="0"/>
              </a:rPr>
              <a:t> :</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No cycles in inheritance graph</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All polymorphic version conflicts resolved (‘select’)</a:t>
            </a:r>
          </a:p>
        </p:txBody>
      </p:sp>
      <p:sp>
        <p:nvSpPr>
          <p:cNvPr id="4" name="Объект 3"/>
          <p:cNvSpPr>
            <a:spLocks noGrp="1"/>
          </p:cNvSpPr>
          <p:nvPr>
            <p:ph sz="quarter" idx="2"/>
          </p:nvPr>
        </p:nvSpPr>
        <p:spPr>
          <a:xfrm>
            <a:off x="3774040" y="625738"/>
            <a:ext cx="4953000" cy="5277757"/>
          </a:xfrm>
        </p:spPr>
        <p:txBody>
          <a:bodyPr>
            <a:normAutofit lnSpcReduction="10000"/>
          </a:bodyPr>
          <a:lstStyle/>
          <a:p>
            <a:pPr marL="0" indent="0">
              <a:buNone/>
            </a:pPr>
            <a:r>
              <a:rPr lang="en-US" sz="1600" b="1" dirty="0" smtClean="0">
                <a:solidFill>
                  <a:srgbClr val="0000FF"/>
                </a:solidFill>
                <a:latin typeface="Lucida Console" pitchFamily="49" charset="0"/>
              </a:rPr>
              <a:t>abstract 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(T) </a:t>
            </a:r>
            <a:r>
              <a:rPr lang="en-US" sz="1600" b="1" dirty="0" smtClean="0">
                <a:solidFill>
                  <a:srgbClr val="0000FF"/>
                </a:solidFill>
                <a:latin typeface="Lucida Console" pitchFamily="49" charset="0"/>
              </a:rPr>
              <a:t>is abstract</a:t>
            </a:r>
          </a:p>
          <a:p>
            <a:pPr marL="0" indent="0">
              <a:buNone/>
            </a:pPr>
            <a:r>
              <a:rPr lang="en-US" sz="1600" b="1" dirty="0" smtClean="0">
                <a:solidFill>
                  <a:srgbClr val="0000FF"/>
                </a:solidFill>
                <a:latin typeface="Lucida Console" pitchFamily="49" charset="0"/>
              </a:rPr>
              <a:t>end</a:t>
            </a:r>
            <a:endParaRPr lang="ru-RU"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C</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is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A, C</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is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E extend </a:t>
            </a:r>
            <a:r>
              <a:rPr lang="en-US" sz="1600" dirty="0" smtClean="0">
                <a:solidFill>
                  <a:srgbClr val="0000FF"/>
                </a:solidFill>
                <a:latin typeface="Lucida Console" pitchFamily="49" charset="0"/>
              </a:rPr>
              <a:t>C, B</a:t>
            </a:r>
          </a:p>
          <a:p>
            <a:pPr marL="0" indent="0">
              <a:buNone/>
            </a:pPr>
            <a:r>
              <a:rPr lang="en-US" sz="1600" b="1" dirty="0" smtClean="0">
                <a:solidFill>
                  <a:srgbClr val="0000FF"/>
                </a:solidFill>
                <a:latin typeface="Lucida Console" pitchFamily="49" charset="0"/>
              </a:rPr>
              <a:t>   override </a:t>
            </a:r>
            <a:r>
              <a:rPr lang="en-US" sz="1600" dirty="0" err="1" smtClean="0">
                <a:solidFill>
                  <a:srgbClr val="0000FF"/>
                </a:solidFill>
                <a:latin typeface="Lucida Console" pitchFamily="49" charset="0"/>
              </a:rPr>
              <a:t>C.foo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F</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A</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(T1) </a:t>
            </a:r>
            <a:r>
              <a:rPr lang="en-US" sz="1600" b="1" dirty="0" smtClean="0">
                <a:solidFill>
                  <a:srgbClr val="0000FF"/>
                </a:solidFill>
                <a:latin typeface="Lucida Console" pitchFamily="49" charset="0"/>
              </a:rPr>
              <a:t>is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G</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F, E</a:t>
            </a:r>
          </a:p>
          <a:p>
            <a:pPr marL="0" indent="0">
              <a:buNone/>
            </a:pPr>
            <a:r>
              <a:rPr lang="en-US" sz="1600" b="1" dirty="0" smtClean="0">
                <a:solidFill>
                  <a:srgbClr val="0000FF"/>
                </a:solidFill>
                <a:latin typeface="Lucida Console" pitchFamily="49" charset="0"/>
              </a:rPr>
              <a:t>   use </a:t>
            </a:r>
            <a:r>
              <a:rPr lang="en-US" sz="1600" dirty="0" err="1" smtClean="0">
                <a:solidFill>
                  <a:srgbClr val="0000FF"/>
                </a:solidFill>
                <a:latin typeface="Lucida Console" pitchFamily="49" charset="0"/>
              </a:rPr>
              <a:t>E.foo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p:txBody>
      </p:sp>
      <p:cxnSp>
        <p:nvCxnSpPr>
          <p:cNvPr id="35" name="Прямая со стрелкой 35"/>
          <p:cNvCxnSpPr>
            <a:stCxn id="26" idx="0"/>
            <a:endCxn id="12" idx="6"/>
          </p:cNvCxnSpPr>
          <p:nvPr/>
        </p:nvCxnSpPr>
        <p:spPr>
          <a:xfrm flipH="1" flipV="1">
            <a:off x="2177104" y="4849096"/>
            <a:ext cx="773522" cy="300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367354" y="3331181"/>
            <a:ext cx="3429933" cy="3236049"/>
            <a:chOff x="367354" y="3331181"/>
            <a:chExt cx="3429933" cy="3236049"/>
          </a:xfrm>
        </p:grpSpPr>
        <p:sp>
          <p:nvSpPr>
            <p:cNvPr id="8" name="Овал 5"/>
            <p:cNvSpPr/>
            <p:nvPr/>
          </p:nvSpPr>
          <p:spPr>
            <a:xfrm>
              <a:off x="837169"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sp>
          <p:nvSpPr>
            <p:cNvPr id="10" name="TextBox 9"/>
            <p:cNvSpPr txBox="1"/>
            <p:nvPr/>
          </p:nvSpPr>
          <p:spPr>
            <a:xfrm>
              <a:off x="3127739" y="3331181"/>
              <a:ext cx="669548" cy="369332"/>
            </a:xfrm>
            <a:prstGeom prst="rect">
              <a:avLst/>
            </a:prstGeom>
            <a:noFill/>
          </p:spPr>
          <p:txBody>
            <a:bodyPr wrap="square" rtlCol="0">
              <a:spAutoFit/>
            </a:bodyPr>
            <a:lstStyle/>
            <a:p>
              <a:r>
                <a:rPr lang="en-US" dirty="0" smtClean="0"/>
                <a:t>foo</a:t>
              </a:r>
              <a:endParaRPr lang="en-US" dirty="0"/>
            </a:p>
          </p:txBody>
        </p:sp>
        <p:sp>
          <p:nvSpPr>
            <p:cNvPr id="11" name="TextBox 10"/>
            <p:cNvSpPr txBox="1"/>
            <p:nvPr/>
          </p:nvSpPr>
          <p:spPr>
            <a:xfrm>
              <a:off x="426195" y="3331181"/>
              <a:ext cx="669548" cy="369332"/>
            </a:xfrm>
            <a:prstGeom prst="rect">
              <a:avLst/>
            </a:prstGeom>
            <a:noFill/>
          </p:spPr>
          <p:txBody>
            <a:bodyPr wrap="square" rtlCol="0">
              <a:spAutoFit/>
            </a:bodyPr>
            <a:lstStyle/>
            <a:p>
              <a:r>
                <a:rPr lang="en-US" dirty="0" smtClean="0"/>
                <a:t>foo</a:t>
              </a:r>
              <a:endParaRPr lang="en-US" dirty="0"/>
            </a:p>
          </p:txBody>
        </p:sp>
        <p:sp>
          <p:nvSpPr>
            <p:cNvPr id="12" name="Овал 29"/>
            <p:cNvSpPr/>
            <p:nvPr/>
          </p:nvSpPr>
          <p:spPr>
            <a:xfrm>
              <a:off x="1272229" y="461573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3" name="Прямая со стрелкой 35"/>
            <p:cNvCxnSpPr>
              <a:stCxn id="12" idx="0"/>
              <a:endCxn id="8" idx="4"/>
            </p:cNvCxnSpPr>
            <p:nvPr/>
          </p:nvCxnSpPr>
          <p:spPr>
            <a:xfrm flipH="1" flipV="1">
              <a:off x="1289607" y="3916517"/>
              <a:ext cx="435060"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Овал 29"/>
            <p:cNvSpPr/>
            <p:nvPr/>
          </p:nvSpPr>
          <p:spPr>
            <a:xfrm>
              <a:off x="2214626"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a:t>
              </a:r>
              <a:endParaRPr lang="en-US" dirty="0">
                <a:latin typeface="Arial" pitchFamily="34" charset="0"/>
                <a:cs typeface="Arial" pitchFamily="34" charset="0"/>
              </a:endParaRPr>
            </a:p>
          </p:txBody>
        </p:sp>
        <p:cxnSp>
          <p:nvCxnSpPr>
            <p:cNvPr id="21" name="Прямая со стрелкой 35"/>
            <p:cNvCxnSpPr>
              <a:stCxn id="12" idx="0"/>
              <a:endCxn id="19" idx="4"/>
            </p:cNvCxnSpPr>
            <p:nvPr/>
          </p:nvCxnSpPr>
          <p:spPr>
            <a:xfrm flipV="1">
              <a:off x="1724667" y="3916517"/>
              <a:ext cx="942397"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Овал 29"/>
            <p:cNvSpPr/>
            <p:nvPr/>
          </p:nvSpPr>
          <p:spPr>
            <a:xfrm>
              <a:off x="2498188" y="514950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27" name="Овал 29"/>
            <p:cNvSpPr/>
            <p:nvPr/>
          </p:nvSpPr>
          <p:spPr>
            <a:xfrm>
              <a:off x="367354" y="525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28" name="Овал 29"/>
            <p:cNvSpPr/>
            <p:nvPr/>
          </p:nvSpPr>
          <p:spPr>
            <a:xfrm>
              <a:off x="1431194" y="610050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29" name="Прямая со стрелкой 35"/>
            <p:cNvCxnSpPr>
              <a:endCxn id="19" idx="4"/>
            </p:cNvCxnSpPr>
            <p:nvPr/>
          </p:nvCxnSpPr>
          <p:spPr>
            <a:xfrm flipH="1" flipV="1">
              <a:off x="2667064" y="3916517"/>
              <a:ext cx="246750" cy="1232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5"/>
            <p:cNvCxnSpPr>
              <a:stCxn id="27" idx="0"/>
              <a:endCxn id="8" idx="4"/>
            </p:cNvCxnSpPr>
            <p:nvPr/>
          </p:nvCxnSpPr>
          <p:spPr>
            <a:xfrm flipV="1">
              <a:off x="819792" y="3916517"/>
              <a:ext cx="469815" cy="1336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5"/>
            <p:cNvCxnSpPr>
              <a:stCxn id="28" idx="0"/>
              <a:endCxn id="26" idx="4"/>
            </p:cNvCxnSpPr>
            <p:nvPr/>
          </p:nvCxnSpPr>
          <p:spPr>
            <a:xfrm flipV="1">
              <a:off x="1883632" y="5616229"/>
              <a:ext cx="1066994" cy="48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35"/>
            <p:cNvCxnSpPr>
              <a:stCxn id="28" idx="0"/>
              <a:endCxn id="27" idx="4"/>
            </p:cNvCxnSpPr>
            <p:nvPr/>
          </p:nvCxnSpPr>
          <p:spPr>
            <a:xfrm flipH="1" flipV="1">
              <a:off x="819792" y="5720117"/>
              <a:ext cx="1063840" cy="38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13078" y="4444799"/>
              <a:ext cx="669548" cy="369332"/>
            </a:xfrm>
            <a:prstGeom prst="rect">
              <a:avLst/>
            </a:prstGeom>
            <a:noFill/>
          </p:spPr>
          <p:txBody>
            <a:bodyPr wrap="square" rtlCol="0">
              <a:spAutoFit/>
            </a:bodyPr>
            <a:lstStyle/>
            <a:p>
              <a:r>
                <a:rPr lang="en-US" dirty="0" smtClean="0"/>
                <a:t>*foo</a:t>
              </a:r>
              <a:endParaRPr lang="en-US" dirty="0"/>
            </a:p>
          </p:txBody>
        </p:sp>
        <p:sp>
          <p:nvSpPr>
            <p:cNvPr id="48" name="TextBox 47"/>
            <p:cNvSpPr txBox="1"/>
            <p:nvPr/>
          </p:nvSpPr>
          <p:spPr>
            <a:xfrm>
              <a:off x="2758649" y="4382371"/>
              <a:ext cx="669548" cy="369332"/>
            </a:xfrm>
            <a:prstGeom prst="rect">
              <a:avLst/>
            </a:prstGeom>
            <a:noFill/>
          </p:spPr>
          <p:txBody>
            <a:bodyPr wrap="square" rtlCol="0">
              <a:spAutoFit/>
            </a:bodyPr>
            <a:lstStyle/>
            <a:p>
              <a:r>
                <a:rPr lang="en-US" dirty="0" smtClean="0"/>
                <a:t>*foo</a:t>
              </a:r>
              <a:endParaRPr lang="en-US" dirty="0"/>
            </a:p>
          </p:txBody>
        </p:sp>
        <p:sp>
          <p:nvSpPr>
            <p:cNvPr id="49" name="TextBox 48"/>
            <p:cNvSpPr txBox="1"/>
            <p:nvPr/>
          </p:nvSpPr>
          <p:spPr>
            <a:xfrm>
              <a:off x="1142840" y="5186943"/>
              <a:ext cx="669548" cy="369332"/>
            </a:xfrm>
            <a:prstGeom prst="rect">
              <a:avLst/>
            </a:prstGeom>
            <a:noFill/>
          </p:spPr>
          <p:txBody>
            <a:bodyPr wrap="square" rtlCol="0">
              <a:spAutoFit/>
            </a:bodyPr>
            <a:lstStyle/>
            <a:p>
              <a:r>
                <a:rPr lang="en-US" dirty="0" smtClean="0"/>
                <a:t>*foo</a:t>
              </a:r>
              <a:endParaRPr lang="en-US" dirty="0"/>
            </a:p>
          </p:txBody>
        </p:sp>
      </p:grpSp>
    </p:spTree>
    <p:extLst>
      <p:ext uri="{BB962C8B-B14F-4D97-AF65-F5344CB8AC3E}">
        <p14:creationId xmlns:p14="http://schemas.microsoft.com/office/powerpoint/2010/main" val="3617697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Null-safety </a:t>
            </a:r>
            <a:r>
              <a:rPr lang="en-US" sz="3400" b="1" dirty="0">
                <a:solidFill>
                  <a:srgbClr val="CC6600"/>
                </a:solidFill>
                <a:latin typeface="Comic Sans MS" pitchFamily="66" charset="0"/>
              </a:rPr>
              <a:t>and non-initialized attributes</a:t>
            </a: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fontScale="92500" lnSpcReduction="10000"/>
          </a:bodyPr>
          <a:lstStyle/>
          <a:p>
            <a:pPr marL="0" indent="0">
              <a:spcAft>
                <a:spcPts val="1200"/>
              </a:spcAft>
              <a:buNone/>
            </a:pPr>
            <a:r>
              <a:rPr lang="en-US" sz="1600" b="1" dirty="0" smtClean="0">
                <a:latin typeface="Arial" pitchFamily="34" charset="0"/>
                <a:cs typeface="Arial" pitchFamily="34" charset="0"/>
              </a:rPr>
              <a:t>Key principles:</a:t>
            </a:r>
            <a:endParaRPr lang="ru-RU" sz="1600" dirty="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Every entity must be initialized before any access to its attributes or routines</a:t>
            </a:r>
          </a:p>
          <a:p>
            <a:pPr marL="0" indent="0">
              <a:spcAft>
                <a:spcPts val="1200"/>
              </a:spcAft>
              <a:buNone/>
            </a:pPr>
            <a:endParaRPr lang="en-US" sz="1600" dirty="0" smtClean="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If one needs to declare an entity with no value, it is not possible to access its attributes or routines.</a:t>
            </a:r>
          </a:p>
          <a:p>
            <a:pPr marL="355600" indent="-355600">
              <a:spcAft>
                <a:spcPts val="1200"/>
              </a:spcAft>
            </a:pPr>
            <a:r>
              <a:rPr lang="en-US" sz="1600" dirty="0" smtClean="0">
                <a:latin typeface="Arial" pitchFamily="34" charset="0"/>
                <a:cs typeface="Arial" pitchFamily="34" charset="0"/>
              </a:rPr>
              <a:t>There must be a mechanism how to check that some entity is a valid object of some type and safe access to its attributes/routines can be granted</a:t>
            </a:r>
          </a:p>
          <a:p>
            <a:pPr marL="355600" indent="-355600">
              <a:spcAft>
                <a:spcPts val="1200"/>
              </a:spcAft>
            </a:pPr>
            <a:r>
              <a:rPr lang="en-US" sz="1600" dirty="0" smtClean="0">
                <a:latin typeface="Arial" pitchFamily="34" charset="0"/>
                <a:cs typeface="Arial" pitchFamily="34" charset="0"/>
              </a:rPr>
              <a:t>Entity which was declared as no-value entity may loose its value</a:t>
            </a:r>
          </a:p>
          <a:p>
            <a:pPr marL="355600" indent="-355600">
              <a:spcAft>
                <a:spcPts val="1200"/>
              </a:spcAft>
            </a:pPr>
            <a:r>
              <a:rPr lang="en-US" sz="1600" dirty="0" smtClean="0">
                <a:latin typeface="Arial" pitchFamily="34" charset="0"/>
                <a:cs typeface="Arial" pitchFamily="34" charset="0"/>
              </a:rPr>
              <a:t>Not able to assign</a:t>
            </a:r>
          </a:p>
          <a:p>
            <a:pPr marL="355600" indent="-355600">
              <a:spcAft>
                <a:spcPts val="1200"/>
              </a:spcAft>
            </a:pPr>
            <a:r>
              <a:rPr lang="en-US" sz="1600" dirty="0" smtClean="0">
                <a:latin typeface="Arial" pitchFamily="34" charset="0"/>
                <a:cs typeface="Arial" pitchFamily="34" charset="0"/>
              </a:rPr>
              <a:t>Works for value type</a:t>
            </a:r>
          </a:p>
          <a:p>
            <a:pPr marL="355600" indent="-355600">
              <a:spcAft>
                <a:spcPts val="1200"/>
              </a:spcAft>
            </a:pPr>
            <a:r>
              <a:rPr lang="en-US" sz="1600" dirty="0" smtClean="0">
                <a:latin typeface="Arial" pitchFamily="34" charset="0"/>
                <a:cs typeface="Arial" pitchFamily="34" charset="0"/>
              </a:rPr>
              <a:t>There is no NULL/NIL/Void at all </a:t>
            </a:r>
            <a:r>
              <a:rPr lang="en-US" sz="1600" dirty="0" smtClean="0">
                <a:latin typeface="Arial" pitchFamily="34" charset="0"/>
                <a:cs typeface="Arial" pitchFamily="34" charset="0"/>
                <a:sym typeface="Wingdings" panose="05000000000000000000" pitchFamily="2" charset="2"/>
              </a:rPr>
              <a:t></a:t>
            </a:r>
            <a:endParaRPr lang="en-US" sz="1600" dirty="0">
              <a:latin typeface="Arial" pitchFamily="34" charset="0"/>
              <a:cs typeface="Arial" pitchFamily="34" charset="0"/>
            </a:endParaRPr>
          </a:p>
        </p:txBody>
      </p:sp>
      <p:sp>
        <p:nvSpPr>
          <p:cNvPr id="4" name="Объект 3"/>
          <p:cNvSpPr>
            <a:spLocks noGrp="1"/>
          </p:cNvSpPr>
          <p:nvPr>
            <p:ph sz="quarter" idx="2"/>
          </p:nvPr>
        </p:nvSpPr>
        <p:spPr>
          <a:xfrm>
            <a:off x="3733800" y="657225"/>
            <a:ext cx="5410200" cy="6276975"/>
          </a:xfrm>
        </p:spPr>
        <p:txBody>
          <a:bodyPr>
            <a:normAutofit fontScale="92500" lnSpcReduction="10000"/>
          </a:bodyPr>
          <a:lstStyle/>
          <a:p>
            <a:pPr marL="0" indent="0">
              <a:buNone/>
            </a:pPr>
            <a:r>
              <a:rPr lang="en-US" sz="1600" dirty="0" smtClean="0">
                <a:solidFill>
                  <a:srgbClr val="0000FF"/>
                </a:solidFill>
                <a:latin typeface="Lucida Console" pitchFamily="49" charset="0"/>
              </a:rPr>
              <a:t>e1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5 // Type of e1 is deduced from 5</a:t>
            </a:r>
          </a:p>
          <a:p>
            <a:pPr marL="0" indent="0">
              <a:buNone/>
            </a:pPr>
            <a:r>
              <a:rPr lang="en-US" sz="1600" dirty="0" smtClean="0">
                <a:solidFill>
                  <a:srgbClr val="0000FF"/>
                </a:solidFill>
                <a:latin typeface="Lucida Console" pitchFamily="49" charset="0"/>
              </a:rPr>
              <a:t>e2: Type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Expression /* Type of Expression must conform to Type*/</a:t>
            </a:r>
            <a:endParaRPr lang="en-US" sz="1600" dirty="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unitAttr</a:t>
            </a:r>
            <a:r>
              <a:rPr lang="en-US" sz="1600" dirty="0" smtClean="0">
                <a:solidFill>
                  <a:srgbClr val="0000FF"/>
                </a:solidFill>
                <a:latin typeface="Lucida Console" pitchFamily="49" charset="0"/>
              </a:rPr>
              <a:t>: Type /* </a:t>
            </a:r>
            <a:r>
              <a:rPr lang="en-US" sz="1600" b="1" dirty="0" err="1" smtClean="0">
                <a:solidFill>
                  <a:srgbClr val="0000FF"/>
                </a:solidFill>
                <a:latin typeface="Lucida Console" pitchFamily="49" charset="0"/>
              </a:rPr>
              <a:t>init</a:t>
            </a:r>
            <a:r>
              <a:rPr lang="en-US" sz="1600" dirty="0" smtClean="0">
                <a:solidFill>
                  <a:srgbClr val="0000FF"/>
                </a:solidFill>
                <a:latin typeface="Lucida Console" pitchFamily="49" charset="0"/>
              </a:rPr>
              <a:t> must assign value to </a:t>
            </a:r>
            <a:r>
              <a:rPr lang="en-US" sz="1600" dirty="0" err="1" smtClean="0">
                <a:solidFill>
                  <a:srgbClr val="0000FF"/>
                </a:solidFill>
                <a:latin typeface="Lucida Console" pitchFamily="49" charset="0"/>
              </a:rPr>
              <a:t>untiAttr</a:t>
            </a:r>
            <a:r>
              <a:rPr lang="en-US" sz="1600" dirty="0" smtClean="0">
                <a:solidFill>
                  <a:srgbClr val="0000FF"/>
                </a:solidFill>
                <a:latin typeface="Lucida Console" pitchFamily="49" charset="0"/>
              </a:rPr>
              <a:t>*/</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entity</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A // </a:t>
            </a:r>
            <a:r>
              <a:rPr lang="en-US" sz="1600" dirty="0" smtClean="0">
                <a:solidFill>
                  <a:srgbClr val="0000FF"/>
                </a:solidFill>
                <a:latin typeface="Lucida Console" pitchFamily="49" charset="0"/>
              </a:rPr>
              <a:t>entity has no value!!!</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A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check </a:t>
            </a:r>
            <a:r>
              <a:rPr lang="en-US" sz="1600" dirty="0" smtClean="0">
                <a:solidFill>
                  <a:srgbClr val="0000FF"/>
                </a:solidFill>
                <a:latin typeface="Lucida Console" pitchFamily="49" charset="0"/>
              </a:rPr>
              <a:t>if </a:t>
            </a:r>
            <a:r>
              <a:rPr lang="en-US" sz="1600" dirty="0">
                <a:solidFill>
                  <a:srgbClr val="0000FF"/>
                </a:solidFill>
                <a:latin typeface="Lucida Console" pitchFamily="49" charset="0"/>
              </a:rPr>
              <a:t>entity is </a:t>
            </a:r>
            <a:r>
              <a:rPr lang="en-US" sz="1600" dirty="0" smtClean="0">
                <a:solidFill>
                  <a:srgbClr val="0000FF"/>
                </a:solidFill>
                <a:latin typeface="Lucida Console" pitchFamily="49" charset="0"/>
              </a:rPr>
              <a:t>of type A or its descendant </a:t>
            </a:r>
            <a:r>
              <a:rPr lang="en-US" sz="1600" dirty="0">
                <a:solidFill>
                  <a:srgbClr val="0000FF"/>
                </a:solidFill>
                <a:latin typeface="Lucida Console" pitchFamily="49" charset="0"/>
              </a:rPr>
              <a:t>and </a:t>
            </a:r>
            <a:r>
              <a:rPr lang="en-US" sz="1600" dirty="0" smtClean="0">
                <a:solidFill>
                  <a:srgbClr val="0000FF"/>
                </a:solidFill>
                <a:latin typeface="Lucida Console" pitchFamily="49" charset="0"/>
              </a:rPr>
              <a:t>only then deal </a:t>
            </a:r>
            <a:r>
              <a:rPr lang="en-US" sz="1600" dirty="0">
                <a:solidFill>
                  <a:srgbClr val="0000FF"/>
                </a:solidFill>
                <a:latin typeface="Lucida Console" pitchFamily="49" charset="0"/>
              </a:rPr>
              <a:t>with it </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err="1">
                <a:solidFill>
                  <a:srgbClr val="0000FF"/>
                </a:solidFill>
                <a:latin typeface="Lucida Console" pitchFamily="49" charset="0"/>
              </a:rPr>
              <a:t>entity.foo</a:t>
            </a:r>
            <a:r>
              <a:rPr lang="en-US" sz="1600"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 detach the entity.</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 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entity // Compile time error!</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i</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Integer</a:t>
            </a:r>
          </a:p>
          <a:p>
            <a:pPr marL="0" indent="0">
              <a:buNone/>
            </a:pPr>
            <a:r>
              <a:rPr lang="en-US" sz="1600" dirty="0">
                <a:solidFill>
                  <a:srgbClr val="0000FF"/>
                </a:solidFill>
                <a:latin typeface="Lucida Console" pitchFamily="49" charset="0"/>
              </a:rPr>
              <a:t>i := i + 5 // </a:t>
            </a:r>
            <a:r>
              <a:rPr lang="en-US" sz="1600" dirty="0" smtClean="0">
                <a:solidFill>
                  <a:srgbClr val="0000FF"/>
                </a:solidFill>
                <a:latin typeface="Lucida Console" pitchFamily="49" charset="0"/>
              </a:rPr>
              <a:t>Compile </a:t>
            </a:r>
            <a:r>
              <a:rPr lang="en-US" sz="1600" dirty="0">
                <a:solidFill>
                  <a:srgbClr val="0000FF"/>
                </a:solidFill>
                <a:latin typeface="Lucida Console" pitchFamily="49" charset="0"/>
              </a:rPr>
              <a:t>time </a:t>
            </a:r>
            <a:r>
              <a:rPr lang="en-US" sz="1600" dirty="0" smtClean="0">
                <a:solidFill>
                  <a:srgbClr val="0000FF"/>
                </a:solidFill>
                <a:latin typeface="Lucida Console" pitchFamily="49" charset="0"/>
              </a:rPr>
              <a:t>error!</a:t>
            </a:r>
            <a:endParaRPr lang="en-US" sz="1600"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if</a:t>
            </a:r>
            <a:r>
              <a:rPr lang="en-US" sz="1600" dirty="0">
                <a:solidFill>
                  <a:srgbClr val="0000FF"/>
                </a:solidFill>
                <a:latin typeface="Lucida Console" pitchFamily="49" charset="0"/>
              </a:rPr>
              <a:t> i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i := i + 5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Tree>
    <p:extLst>
      <p:ext uri="{BB962C8B-B14F-4D97-AF65-F5344CB8AC3E}">
        <p14:creationId xmlns:p14="http://schemas.microsoft.com/office/powerpoint/2010/main" val="1726088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a:t>
            </a:r>
            <a:r>
              <a:rPr lang="en-US" sz="3400" b="1" dirty="0">
                <a:solidFill>
                  <a:srgbClr val="CC6600"/>
                </a:solidFill>
                <a:latin typeface="Comic Sans MS" pitchFamily="66" charset="0"/>
              </a:rPr>
              <a:t>objects</a:t>
            </a:r>
          </a:p>
        </p:txBody>
      </p:sp>
      <p:sp>
        <p:nvSpPr>
          <p:cNvPr id="3" name="Content Placeholder 2"/>
          <p:cNvSpPr>
            <a:spLocks noGrp="1"/>
          </p:cNvSpPr>
          <p:nvPr>
            <p:ph sz="quarter" idx="1"/>
          </p:nvPr>
        </p:nvSpPr>
        <p:spPr>
          <a:xfrm>
            <a:off x="152400" y="609600"/>
            <a:ext cx="2667000" cy="5638800"/>
          </a:xfrm>
        </p:spPr>
        <p:txBody>
          <a:bodyPr vert="horz" lIns="0" tIns="0" rIns="91440" bIns="45720" rtlCol="0">
            <a:normAutofit/>
          </a:bodyPr>
          <a:lstStyle/>
          <a:p>
            <a:r>
              <a:rPr lang="en-US" sz="2400" dirty="0" smtClean="0"/>
              <a:t>Every unit may define all known constant objects using </a:t>
            </a:r>
            <a:r>
              <a:rPr lang="en-US" sz="2400" b="1" dirty="0" err="1" smtClean="0"/>
              <a:t>const</a:t>
            </a:r>
            <a:r>
              <a:rPr lang="en-US" sz="2400" b="1" dirty="0" smtClean="0"/>
              <a:t> is</a:t>
            </a:r>
          </a:p>
          <a:p>
            <a:r>
              <a:rPr lang="en-US" sz="2400" dirty="0" smtClean="0"/>
              <a:t>Integer.1 is valid constant object of type Integer</a:t>
            </a:r>
          </a:p>
          <a:p>
            <a:r>
              <a:rPr lang="en-US" sz="2400" dirty="0" smtClean="0"/>
              <a:t>To skip unit name prefix use </a:t>
            </a:r>
            <a:r>
              <a:rPr lang="en-US" sz="2400" b="1" dirty="0" err="1" smtClean="0"/>
              <a:t>use</a:t>
            </a:r>
            <a:r>
              <a:rPr lang="en-US" sz="2400" b="1" dirty="0" smtClean="0"/>
              <a:t> </a:t>
            </a:r>
            <a:r>
              <a:rPr lang="en-US" sz="2400" b="1" dirty="0" err="1" smtClean="0"/>
              <a:t>const</a:t>
            </a:r>
            <a:endParaRPr lang="ru-RU" sz="2400" b="1" dirty="0"/>
          </a:p>
        </p:txBody>
      </p:sp>
      <p:sp>
        <p:nvSpPr>
          <p:cNvPr id="4" name="Объект 3"/>
          <p:cNvSpPr>
            <a:spLocks noGrp="1"/>
          </p:cNvSpPr>
          <p:nvPr>
            <p:ph sz="quarter" idx="2"/>
          </p:nvPr>
        </p:nvSpPr>
        <p:spPr>
          <a:xfrm>
            <a:off x="2819400" y="533400"/>
            <a:ext cx="6324600" cy="6172200"/>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Integer </a:t>
            </a: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a:t>
            </a:r>
            <a:r>
              <a:rPr lang="en-US" sz="1600" dirty="0" err="1">
                <a:solidFill>
                  <a:srgbClr val="0000FF"/>
                </a:solidFill>
                <a:latin typeface="Lucida Console" pitchFamily="49" charset="0"/>
              </a:rPr>
              <a:t>Platform.IntegerBitsCount</a:t>
            </a:r>
            <a:r>
              <a:rPr lang="en-US" sz="1600" b="1" dirty="0" smtClean="0">
                <a:solidFill>
                  <a:srgbClr val="0000FF"/>
                </a:solidFill>
                <a:latin typeface="Lucida Console" pitchFamily="49" charset="0"/>
              </a:rPr>
              <a:t>]</a:t>
            </a:r>
            <a:r>
              <a:rPr lang="ru-RU"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a:t>
            </a:r>
            <a:r>
              <a:rPr lang="en-US" sz="1600" dirty="0" err="1">
                <a:solidFill>
                  <a:srgbClr val="0000FF"/>
                </a:solidFill>
                <a:latin typeface="Lucida Console" pitchFamily="49" charset="0"/>
              </a:rPr>
              <a:t>BitsNumber</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Integer</a:t>
            </a:r>
            <a:r>
              <a:rPr lang="en-US" sz="1600" b="1" dirty="0">
                <a:solidFill>
                  <a:srgbClr val="0000FF"/>
                </a:solidFill>
                <a:latin typeface="Lucida Console" pitchFamily="49" charset="0"/>
              </a:rPr>
              <a:t>] extend</a:t>
            </a:r>
            <a:r>
              <a:rPr lang="en-US" sz="1600" dirty="0">
                <a:solidFill>
                  <a:srgbClr val="0000FF"/>
                </a:solidFill>
                <a:latin typeface="Lucida Console" pitchFamily="49" charset="0"/>
              </a:rPr>
              <a:t> Numeric, Enumeration </a:t>
            </a:r>
            <a:r>
              <a:rPr lang="en-US" sz="1600" b="1" dirty="0">
                <a:solidFill>
                  <a:srgbClr val="0000FF"/>
                </a:solidFill>
                <a:latin typeface="Lucida Console" pitchFamily="49" charset="0"/>
              </a:rPr>
              <a:t>is</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minInteger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maxInteger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That is ordered set defined as range of all Integer constant values (objects) */</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minInteger</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maxInteger</a:t>
            </a:r>
            <a:endParaRPr lang="en-US" sz="1600"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is</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dirty="0" smtClean="0">
                <a:solidFill>
                  <a:srgbClr val="0000FF"/>
                </a:solidFill>
                <a:latin typeface="Lucida Console" pitchFamily="49" charset="0"/>
              </a:rPr>
              <a:t>data </a:t>
            </a:r>
            <a:r>
              <a:rPr lang="en-US" sz="1600" dirty="0">
                <a:solidFill>
                  <a:srgbClr val="0000FF"/>
                </a:solidFill>
                <a:latin typeface="Lucida Console" pitchFamily="49" charset="0"/>
              </a:rPr>
              <a:t>:=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hidden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data: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a:t>
            </a:r>
          </a:p>
          <a:p>
            <a:pPr marL="0" indent="0">
              <a:buNone/>
            </a:pPr>
            <a:r>
              <a:rPr lang="en-US" sz="1600" b="1" dirty="0">
                <a:solidFill>
                  <a:srgbClr val="0000FF"/>
                </a:solidFill>
                <a:latin typeface="Lucida Console" pitchFamily="49" charset="0"/>
              </a:rPr>
              <a:t>invariant</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BitsNumber</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&gt; 0 </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Number of bits in Integer must be greater than zero</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abstract unit</a:t>
            </a:r>
            <a:r>
              <a:rPr lang="en-US" sz="1600" dirty="0">
                <a:solidFill>
                  <a:srgbClr val="0000FF"/>
                </a:solidFill>
                <a:latin typeface="Lucida Console" pitchFamily="49" charset="0"/>
              </a:rPr>
              <a:t> Any </a:t>
            </a: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dirty="0">
                <a:solidFill>
                  <a:srgbClr val="0000FF"/>
                </a:solidFill>
                <a:latin typeface="Lucida Console" pitchFamily="49" charset="0"/>
              </a:rPr>
              <a:t> Integer, Real, </a:t>
            </a:r>
            <a:r>
              <a:rPr lang="en-US" sz="1600" dirty="0" smtClean="0">
                <a:solidFill>
                  <a:srgbClr val="0000FF"/>
                </a:solidFill>
                <a:latin typeface="Lucida Console" pitchFamily="49" charset="0"/>
              </a:rPr>
              <a:t>    Boolean</a:t>
            </a:r>
            <a:r>
              <a:rPr lang="en-US" sz="1600" dirty="0">
                <a:solidFill>
                  <a:srgbClr val="0000FF"/>
                </a:solidFill>
                <a:latin typeface="Lucida Console" pitchFamily="49" charset="0"/>
              </a:rPr>
              <a:t>, Character, Bit, </a:t>
            </a:r>
            <a:r>
              <a:rPr lang="en-US" sz="1600" dirty="0" smtClean="0">
                <a:solidFill>
                  <a:srgbClr val="0000FF"/>
                </a:solidFill>
                <a:latin typeface="Lucida Console" pitchFamily="49" charset="0"/>
              </a:rPr>
              <a:t>String </a:t>
            </a:r>
            <a:r>
              <a:rPr lang="en-US" sz="1600" b="1" dirty="0" smtClean="0">
                <a:solidFill>
                  <a:srgbClr val="0000FF"/>
                </a:solidFill>
                <a:latin typeface="Lucida Console" pitchFamily="49" charset="0"/>
              </a:rPr>
              <a:t>is</a:t>
            </a:r>
            <a:endParaRPr lang="en-US" sz="1600" b="1"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end</a:t>
            </a:r>
            <a:r>
              <a:rPr lang="en-US" sz="1600" dirty="0">
                <a:solidFill>
                  <a:srgbClr val="0000FF"/>
                </a:solidFill>
                <a:latin typeface="Lucida Console" pitchFamily="49" charset="0"/>
              </a:rPr>
              <a:t> </a:t>
            </a:r>
          </a:p>
          <a:p>
            <a:pPr marL="0" indent="0">
              <a:buNone/>
            </a:pPr>
            <a:endParaRPr lang="en-US" sz="1600" dirty="0" smtClean="0">
              <a:solidFill>
                <a:srgbClr val="0000FF"/>
              </a:solidFill>
              <a:latin typeface="Lucida Console" pitchFamily="49" charset="0"/>
            </a:endParaRPr>
          </a:p>
        </p:txBody>
      </p:sp>
    </p:spTree>
    <p:extLst>
      <p:ext uri="{BB962C8B-B14F-4D97-AF65-F5344CB8AC3E}">
        <p14:creationId xmlns:p14="http://schemas.microsoft.com/office/powerpoint/2010/main" val="2643026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objects - examples</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533400"/>
            <a:ext cx="9067800" cy="6172200"/>
          </a:xfrm>
        </p:spPr>
        <p:txBody>
          <a:bodyPr>
            <a:no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WeekDay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Monday</a:t>
            </a:r>
            <a:r>
              <a:rPr lang="en-US" sz="1600" dirty="0">
                <a:solidFill>
                  <a:srgbClr val="0000FF"/>
                </a:solidFill>
                <a:latin typeface="Lucida Console" pitchFamily="49" charset="0"/>
              </a:rPr>
              <a:t>, Tuesday, Wednesday, Thursday, Friday, Saturday, </a:t>
            </a:r>
            <a:r>
              <a:rPr lang="en-US" sz="1600" dirty="0" smtClean="0">
                <a:solidFill>
                  <a:srgbClr val="0000FF"/>
                </a:solidFill>
                <a:latin typeface="Lucida Console" pitchFamily="49" charset="0"/>
              </a:rPr>
              <a:t>Sunday </a:t>
            </a:r>
            <a:r>
              <a:rPr lang="en-US" sz="1600" b="1" dirty="0" smtClean="0">
                <a:solidFill>
                  <a:srgbClr val="0000FF"/>
                </a:solidFill>
                <a:latin typeface="Lucida Console" pitchFamily="49" charset="0"/>
              </a:rPr>
              <a:t>end</a:t>
            </a:r>
            <a:r>
              <a:rPr lang="en-US" sz="1600" b="1"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foo (Monday)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foo (day</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if </a:t>
            </a:r>
            <a:r>
              <a:rPr lang="en-US" sz="1600" dirty="0">
                <a:solidFill>
                  <a:srgbClr val="0000FF"/>
                </a:solidFill>
                <a:latin typeface="Lucida Console" pitchFamily="49" charset="0"/>
              </a:rPr>
              <a:t>day</a:t>
            </a:r>
            <a:r>
              <a:rPr lang="en-US" sz="1600" b="1" dirty="0">
                <a:solidFill>
                  <a:srgbClr val="0000FF"/>
                </a:solidFill>
                <a:latin typeface="Lucida Console" pitchFamily="49" charset="0"/>
              </a:rPr>
              <a:t> is</a:t>
            </a:r>
          </a:p>
          <a:p>
            <a:pPr marL="0" indent="0">
              <a:buNone/>
            </a:pPr>
            <a:r>
              <a:rPr lang="en-US" sz="1600" dirty="0" smtClean="0">
                <a:solidFill>
                  <a:srgbClr val="0000FF"/>
                </a:solidFill>
                <a:latin typeface="Lucida Console" pitchFamily="49" charset="0"/>
              </a:rPr>
              <a:t>      Monday</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Friday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(“Work day – go to the office!\n”)</a:t>
            </a:r>
          </a:p>
          <a:p>
            <a:pPr marL="0" indent="0">
              <a:buNone/>
            </a:pPr>
            <a:r>
              <a:rPr lang="en-US" sz="1600" dirty="0" smtClean="0">
                <a:solidFill>
                  <a:srgbClr val="0000FF"/>
                </a:solidFill>
                <a:latin typeface="Lucida Console" pitchFamily="49" charset="0"/>
              </a:rPr>
              <a:t>     Saturday</a:t>
            </a:r>
            <a:r>
              <a:rPr lang="en-US" sz="1600" dirty="0">
                <a:solidFill>
                  <a:srgbClr val="0000FF"/>
                </a:solidFill>
                <a:latin typeface="Lucida Console" pitchFamily="49" charset="0"/>
              </a:rPr>
              <a:t>, Sunday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WeekEnd</a:t>
            </a:r>
            <a:r>
              <a:rPr lang="en-US" sz="1600" dirty="0">
                <a:solidFill>
                  <a:srgbClr val="0000FF"/>
                </a:solidFill>
                <a:latin typeface="Lucida Console" pitchFamily="49" charset="0"/>
              </a:rPr>
              <a:t> – do what you like!\n”)</a:t>
            </a:r>
          </a:p>
          <a:p>
            <a:pPr marL="0" indent="0">
              <a:buNone/>
            </a:pPr>
            <a:r>
              <a:rPr lang="en-US" sz="1600" b="1" dirty="0" smtClean="0">
                <a:solidFill>
                  <a:srgbClr val="0000FF"/>
                </a:solidFill>
                <a:latin typeface="Lucida Console" pitchFamily="49" charset="0"/>
              </a:rPr>
              <a:t>   end</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a1</a:t>
            </a:r>
            <a:r>
              <a:rPr lang="en-US" sz="1600" b="1" dirty="0" smtClean="0">
                <a:solidFill>
                  <a:srgbClr val="0000FF"/>
                </a:solidFill>
                <a:latin typeface="Lucida Console" pitchFamily="49" charset="0"/>
              </a:rPr>
              <a:t>.init</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2</a:t>
            </a:r>
            <a:r>
              <a:rPr lang="en-US" sz="1600" b="1" dirty="0" smtClean="0">
                <a:solidFill>
                  <a:srgbClr val="0000FF"/>
                </a:solidFill>
                <a:latin typeface="Lucida Console" pitchFamily="49" charset="0"/>
              </a:rPr>
              <a:t>.init </a:t>
            </a:r>
            <a:r>
              <a:rPr lang="en-US" sz="1600" dirty="0">
                <a:solidFill>
                  <a:srgbClr val="0000FF"/>
                </a:solidFill>
                <a:latin typeface="Lucida Console" pitchFamily="49" charset="0"/>
              </a:rPr>
              <a:t>(T)</a:t>
            </a:r>
            <a:r>
              <a:rPr lang="en-US" sz="1600" b="1" dirty="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3.init </a:t>
            </a:r>
            <a:r>
              <a:rPr lang="en-US" sz="1600" dirty="0">
                <a:solidFill>
                  <a:srgbClr val="0000FF"/>
                </a:solidFill>
                <a:latin typeface="Lucida Console" pitchFamily="49" charset="0"/>
              </a:rPr>
              <a:t>(T1, T2)</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is end </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arg</a:t>
            </a:r>
            <a:r>
              <a:rPr lang="en-US" sz="1600" dirty="0">
                <a:solidFill>
                  <a:srgbClr val="0000FF"/>
                </a:solidFill>
                <a:latin typeface="Lucida Console" pitchFamily="49" charset="0"/>
              </a:rPr>
              <a:t>: T)</a:t>
            </a:r>
            <a:r>
              <a:rPr lang="en-US" sz="1600" b="1" dirty="0">
                <a:solidFill>
                  <a:srgbClr val="0000FF"/>
                </a:solidFill>
                <a:latin typeface="Lucida Console" pitchFamily="49" charset="0"/>
              </a:rPr>
              <a:t> is end </a:t>
            </a:r>
          </a:p>
          <a:p>
            <a:pPr marL="0" indent="0">
              <a:buNone/>
            </a:pP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(arg1: T1; arg2: T2)</a:t>
            </a:r>
            <a:r>
              <a:rPr lang="en-US" sz="1600" b="1" dirty="0">
                <a:solidFill>
                  <a:srgbClr val="0000FF"/>
                </a:solidFill>
                <a:latin typeface="Lucida Console" pitchFamily="49" charset="0"/>
              </a:rPr>
              <a:t> is end</a:t>
            </a:r>
          </a:p>
          <a:p>
            <a:pPr marL="0" indent="0">
              <a:buNone/>
            </a:pPr>
            <a:r>
              <a:rPr lang="en-US" sz="1600" b="1" dirty="0">
                <a:solidFill>
                  <a:srgbClr val="0000FF"/>
                </a:solidFill>
                <a:latin typeface="Lucida Console" pitchFamily="49" charset="0"/>
              </a:rPr>
              <a:t>end</a:t>
            </a:r>
          </a:p>
          <a:p>
            <a:pPr marL="0" indent="0">
              <a:buNone/>
            </a:pP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x</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A.a1</a:t>
            </a:r>
          </a:p>
          <a:p>
            <a:pPr marL="0" indent="0">
              <a:buNone/>
            </a:pPr>
            <a:r>
              <a:rPr lang="en-US" sz="1600" dirty="0" smtClean="0">
                <a:solidFill>
                  <a:srgbClr val="0000FF"/>
                </a:solidFill>
                <a:latin typeface="Lucida Console" pitchFamily="49" charset="0"/>
              </a:rPr>
              <a:t>y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A.a2</a:t>
            </a:r>
          </a:p>
          <a:p>
            <a:pPr marL="0" indent="0">
              <a:buNone/>
            </a:pPr>
            <a:endParaRPr lang="en-US" sz="1600" b="1" dirty="0">
              <a:solidFill>
                <a:srgbClr val="0000FF"/>
              </a:solidFill>
              <a:latin typeface="Lucida Console" pitchFamily="49" charset="0"/>
            </a:endParaRPr>
          </a:p>
        </p:txBody>
      </p:sp>
    </p:spTree>
    <p:extLst>
      <p:ext uri="{BB962C8B-B14F-4D97-AF65-F5344CB8AC3E}">
        <p14:creationId xmlns:p14="http://schemas.microsoft.com/office/powerpoint/2010/main" val="3367249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872152" cy="6324600"/>
          </a:xfrm>
        </p:spPr>
        <p:txBody>
          <a:bodyPr>
            <a:noAutofit/>
          </a:bodyPr>
          <a:lstStyle/>
          <a:p>
            <a:pPr marL="0" indent="0">
              <a:buNone/>
            </a:pPr>
            <a:r>
              <a:rPr lang="en-US" sz="1100" b="1" dirty="0">
                <a:solidFill>
                  <a:srgbClr val="0000FF"/>
                </a:solidFill>
                <a:latin typeface="Lucida Console" pitchFamily="49" charset="0"/>
              </a:rPr>
              <a:t>abstract unit</a:t>
            </a:r>
            <a:r>
              <a:rPr lang="en-US" sz="1100" dirty="0">
                <a:solidFill>
                  <a:srgbClr val="0000FF"/>
                </a:solidFill>
                <a:latin typeface="Lucida Console" pitchFamily="49" charset="0"/>
              </a:rPr>
              <a:t> Any </a:t>
            </a:r>
            <a:r>
              <a:rPr lang="en-US" sz="1100" b="1" dirty="0">
                <a:solidFill>
                  <a:srgbClr val="0000FF"/>
                </a:solidFill>
                <a:latin typeface="Lucida Console" pitchFamily="49" charset="0"/>
              </a:rPr>
              <a:t>use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Integer, Real, Boolean, Character, Bit, String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Shallow equality tests</a:t>
            </a:r>
            <a:endParaRPr lang="en-US" sz="1100" dirty="0" smtClean="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a:t>
            </a:r>
            <a:r>
              <a:rPr lang="en-US" sz="1100" b="1" dirty="0" smtClean="0">
                <a:solidFill>
                  <a:srgbClr val="0000FF"/>
                </a:solidFill>
                <a:latin typeface="Lucida Console" pitchFamily="49" charset="0"/>
              </a:rPr>
              <a:t>external</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return</a:t>
            </a:r>
            <a:r>
              <a:rPr lang="en-US" sz="1100" dirty="0">
                <a:solidFill>
                  <a:srgbClr val="0000FF"/>
                </a:solidFill>
                <a:latin typeface="Lucida Console" pitchFamily="49" charset="0"/>
              </a:rPr>
              <a:t> not (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that) </a:t>
            </a:r>
            <a:r>
              <a:rPr lang="en-US" sz="1100" b="1" dirty="0">
                <a:solidFill>
                  <a:srgbClr val="0000FF"/>
                </a:solidFill>
                <a:latin typeface="Lucida Console" pitchFamily="49" charset="0"/>
              </a:rPr>
              <a:t>end</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equality tests</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is 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Assignment definition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Utility</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toString</a:t>
            </a:r>
            <a:r>
              <a:rPr lang="en-US" sz="1100" dirty="0">
                <a:solidFill>
                  <a:srgbClr val="0000FF"/>
                </a:solidFill>
                <a:latin typeface="Lucida Console" pitchFamily="49" charset="0"/>
              </a:rPr>
              <a:t>: String </a:t>
            </a:r>
            <a:r>
              <a:rPr lang="en-US" sz="1100" b="1" dirty="0">
                <a:solidFill>
                  <a:srgbClr val="0000FF"/>
                </a:solidFill>
                <a:latin typeface="Lucida Console" pitchFamily="49" charset="0"/>
              </a:rPr>
              <a:t>is external</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b="1" dirty="0">
                <a:solidFill>
                  <a:srgbClr val="0000FF"/>
                </a:solidFill>
                <a:latin typeface="Lucida Console" pitchFamily="49" charset="0"/>
              </a:rPr>
              <a:t>is </a:t>
            </a:r>
            <a:r>
              <a:rPr lang="en-US" sz="1100" b="1" dirty="0" smtClean="0">
                <a:solidFill>
                  <a:srgbClr val="0000FF"/>
                </a:solidFill>
                <a:latin typeface="Lucida Console" pitchFamily="49" charset="0"/>
              </a:rPr>
              <a:t>external ensure return </a:t>
            </a:r>
            <a:r>
              <a:rPr lang="en-US" sz="1100" dirty="0" smtClean="0">
                <a:solidFill>
                  <a:srgbClr val="0000FF"/>
                </a:solidFill>
                <a:latin typeface="Lucida Console" pitchFamily="49" charset="0"/>
              </a:rPr>
              <a:t>&gt;= 0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Any</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System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clone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is </a:t>
            </a:r>
            <a:r>
              <a:rPr lang="en-US" sz="1100" b="1" dirty="0" smtClean="0">
                <a:solidFill>
                  <a:srgbClr val="0000FF"/>
                </a:solidFill>
                <a:latin typeface="Lucida Console" pitchFamily="49" charset="0"/>
              </a:rPr>
              <a:t>external</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Shallow version of the object clone </a:t>
            </a:r>
            <a:r>
              <a:rPr lang="en-US" sz="1100" dirty="0" smtClean="0">
                <a:solidFill>
                  <a:srgbClr val="0000FF"/>
                </a:solidFill>
                <a:latin typeface="Lucida Console" pitchFamily="49" charset="0"/>
              </a:rPr>
              <a:t>operation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deepClone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is </a:t>
            </a:r>
            <a:r>
              <a:rPr lang="en-US" sz="1100" b="1" dirty="0" smtClean="0">
                <a:solidFill>
                  <a:srgbClr val="0000FF"/>
                </a:solidFill>
                <a:latin typeface="Lucida Console" pitchFamily="49" charset="0"/>
              </a:rPr>
              <a:t>external</a:t>
            </a: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version of the object clone operation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System</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Platform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IntegerBitsCount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RealBitsCount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64</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CharacterBitsCount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BooleanBitsCount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PointerBitsCount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BitsInByteCount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Platform</a:t>
            </a:r>
          </a:p>
        </p:txBody>
      </p:sp>
      <p:grpSp>
        <p:nvGrpSpPr>
          <p:cNvPr id="41" name="Group 40"/>
          <p:cNvGrpSpPr/>
          <p:nvPr/>
        </p:nvGrpSpPr>
        <p:grpSpPr>
          <a:xfrm>
            <a:off x="5667466" y="3243608"/>
            <a:ext cx="3240610" cy="3481130"/>
            <a:chOff x="5667466" y="3243608"/>
            <a:chExt cx="3240610" cy="3481130"/>
          </a:xfrm>
        </p:grpSpPr>
        <p:sp>
          <p:nvSpPr>
            <p:cNvPr id="6" name="Овал 5"/>
            <p:cNvSpPr/>
            <p:nvPr/>
          </p:nvSpPr>
          <p:spPr>
            <a:xfrm>
              <a:off x="7151105" y="3243608"/>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Any</a:t>
              </a:r>
              <a:endParaRPr lang="en-US" dirty="0">
                <a:latin typeface="Arial" pitchFamily="34" charset="0"/>
                <a:cs typeface="Arial" pitchFamily="34" charset="0"/>
              </a:endParaRPr>
            </a:p>
          </p:txBody>
        </p:sp>
        <p:sp>
          <p:nvSpPr>
            <p:cNvPr id="9" name="Овал 29"/>
            <p:cNvSpPr/>
            <p:nvPr/>
          </p:nvSpPr>
          <p:spPr>
            <a:xfrm>
              <a:off x="6811934" y="523813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0" name="Прямая со стрелкой 35"/>
            <p:cNvCxnSpPr>
              <a:stCxn id="9" idx="0"/>
              <a:endCxn id="6" idx="4"/>
            </p:cNvCxnSpPr>
            <p:nvPr/>
          </p:nvCxnSpPr>
          <p:spPr>
            <a:xfrm flipV="1">
              <a:off x="7264372" y="3710333"/>
              <a:ext cx="339171" cy="152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Овал 29"/>
            <p:cNvSpPr/>
            <p:nvPr/>
          </p:nvSpPr>
          <p:spPr>
            <a:xfrm>
              <a:off x="8003201"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14" name="Овал 29"/>
            <p:cNvSpPr/>
            <p:nvPr/>
          </p:nvSpPr>
          <p:spPr>
            <a:xfrm>
              <a:off x="5667466"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15" name="Овал 29"/>
            <p:cNvSpPr/>
            <p:nvPr/>
          </p:nvSpPr>
          <p:spPr>
            <a:xfrm>
              <a:off x="6662528" y="625801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16" name="Прямая со стрелкой 35"/>
            <p:cNvCxnSpPr>
              <a:stCxn id="13" idx="0"/>
            </p:cNvCxnSpPr>
            <p:nvPr/>
          </p:nvCxnSpPr>
          <p:spPr>
            <a:xfrm flipH="1" flipV="1">
              <a:off x="7603543" y="3710333"/>
              <a:ext cx="852096"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35"/>
            <p:cNvCxnSpPr>
              <a:stCxn id="14" idx="0"/>
              <a:endCxn id="6" idx="4"/>
            </p:cNvCxnSpPr>
            <p:nvPr/>
          </p:nvCxnSpPr>
          <p:spPr>
            <a:xfrm flipV="1">
              <a:off x="6119904" y="3710333"/>
              <a:ext cx="1483639"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35"/>
            <p:cNvCxnSpPr>
              <a:stCxn id="15" idx="0"/>
              <a:endCxn id="13" idx="4"/>
            </p:cNvCxnSpPr>
            <p:nvPr/>
          </p:nvCxnSpPr>
          <p:spPr>
            <a:xfrm flipV="1">
              <a:off x="7114966" y="5715044"/>
              <a:ext cx="1340673"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35"/>
            <p:cNvCxnSpPr>
              <a:stCxn id="15" idx="0"/>
              <a:endCxn id="14" idx="4"/>
            </p:cNvCxnSpPr>
            <p:nvPr/>
          </p:nvCxnSpPr>
          <p:spPr>
            <a:xfrm flipH="1" flipV="1">
              <a:off x="6119904" y="5715044"/>
              <a:ext cx="995062"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4024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719752" cy="6096000"/>
          </a:xfrm>
        </p:spPr>
        <p:txBody>
          <a:bodyPr>
            <a:noAutofit/>
          </a:bodyPr>
          <a:lstStyle/>
          <a:p>
            <a:pPr marL="0" indent="0">
              <a:buNone/>
            </a:pPr>
            <a:r>
              <a:rPr lang="en-US" sz="1100" b="1" dirty="0" err="1">
                <a:solidFill>
                  <a:srgbClr val="0000FF"/>
                </a:solidFill>
                <a:latin typeface="Lucida Console" pitchFamily="49" charset="0"/>
              </a:rPr>
              <a:t>val</a:t>
            </a:r>
            <a:r>
              <a:rPr lang="en-US" sz="1100" b="1" dirty="0">
                <a:solidFill>
                  <a:srgbClr val="0000FF"/>
                </a:solidFill>
                <a:latin typeface="Lucida Console" pitchFamily="49" charset="0"/>
              </a:rPr>
              <a:t> unit</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extend</a:t>
            </a:r>
            <a:r>
              <a:rPr lang="en-US" sz="1100" dirty="0">
                <a:solidFill>
                  <a:srgbClr val="0000FF"/>
                </a:solidFill>
                <a:latin typeface="Lucida Console" pitchFamily="49" charset="0"/>
              </a:rPr>
              <a:t> Enumeration </a:t>
            </a:r>
            <a:r>
              <a:rPr lang="en-US" sz="1100" b="1" dirty="0">
                <a:solidFill>
                  <a:srgbClr val="0000FF"/>
                </a:solidFill>
                <a:latin typeface="Lucida Console" pitchFamily="49" charset="0"/>
              </a:rPr>
              <a:t>is</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b="1" dirty="0">
                <a:solidFill>
                  <a:srgbClr val="0000FF"/>
                </a:solidFill>
                <a:latin typeface="Lucida Console" pitchFamily="49" charset="0"/>
              </a:rPr>
              <a:t> is</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false.init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(0), </a:t>
            </a:r>
            <a:r>
              <a:rPr lang="en-US" sz="1100" dirty="0" err="1">
                <a:solidFill>
                  <a:srgbClr val="0000FF"/>
                </a:solidFill>
                <a:latin typeface="Lucida Console" pitchFamily="49" charset="0"/>
              </a:rPr>
              <a:t>true.init</a:t>
            </a:r>
            <a:r>
              <a:rPr lang="en-US" sz="1100" dirty="0">
                <a:solidFill>
                  <a:srgbClr val="0000FF"/>
                </a:solidFill>
                <a:latin typeface="Lucida Console" pitchFamily="49" charset="0"/>
              </a:rPr>
              <a:t> (1</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&lt;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=&gt; </a:t>
            </a:r>
            <a:r>
              <a:rPr lang="en-US" sz="1100" dirty="0" smtClean="0">
                <a:solidFill>
                  <a:srgbClr val="0000FF"/>
                </a:solidFill>
                <a:latin typeface="Lucida Console" pitchFamily="49" charset="0"/>
              </a:rPr>
              <a:t>other</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err="1">
                <a:solidFill>
                  <a:srgbClr val="0000FF"/>
                </a:solidFill>
                <a:latin typeface="Lucida Console" pitchFamily="49" charset="0"/>
              </a:rPr>
              <a:t>this</a:t>
            </a:r>
            <a:r>
              <a:rPr lang="en-US" sz="1100" dirty="0" err="1">
                <a:solidFill>
                  <a:srgbClr val="0000FF"/>
                </a:solidFill>
                <a:latin typeface="Lucida Console" pitchFamily="49" charset="0"/>
              </a:rPr>
              <a:t>.data</a:t>
            </a:r>
            <a:r>
              <a:rPr lang="en-US" sz="1100" dirty="0">
                <a:solidFill>
                  <a:srgbClr val="0000FF"/>
                </a:solidFill>
                <a:latin typeface="Lucida Console" pitchFamily="49" charset="0"/>
              </a:rPr>
              <a:t> = </a:t>
            </a:r>
            <a:r>
              <a:rPr lang="en-US" sz="1100" dirty="0" err="1" smtClean="0">
                <a:solidFill>
                  <a:srgbClr val="0000FF"/>
                </a:solidFill>
                <a:latin typeface="Lucida Console" pitchFamily="49" charset="0"/>
              </a:rPr>
              <a:t>other.data</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succ</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pred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 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first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last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true</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count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2</a:t>
            </a: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ord</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dirty="0" err="1" smtClean="0">
                <a:solidFill>
                  <a:srgbClr val="0000FF"/>
                </a:solidFill>
                <a:latin typeface="Lucida Console" pitchFamily="49" charset="0"/>
              </a:rPr>
              <a:t>Platform.BooleanBitsCount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Platform.BitsInByteCount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&amp;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and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or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a:t>
            </a:r>
            <a:r>
              <a:rPr lang="en-US" sz="1100" b="1" dirty="0" smtClean="0">
                <a:solidFill>
                  <a:srgbClr val="0000FF"/>
                </a:solidFill>
                <a:latin typeface="Lucida Console" pitchFamily="49" charset="0"/>
              </a:rPr>
              <a:t>then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false </a:t>
            </a:r>
            <a:r>
              <a:rPr lang="en-US" sz="1100" b="1" dirty="0" smtClean="0">
                <a:solidFill>
                  <a:srgbClr val="0000FF"/>
                </a:solidFill>
                <a:latin typeface="Lucida Console" pitchFamily="49" charset="0"/>
              </a:rPr>
              <a:t>else</a:t>
            </a:r>
            <a:r>
              <a:rPr lang="en-US" sz="1100" dirty="0" smtClean="0">
                <a:solidFill>
                  <a:srgbClr val="0000FF"/>
                </a:solidFill>
                <a:latin typeface="Lucida Console" pitchFamily="49" charset="0"/>
              </a:rPr>
              <a:t> 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xor</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 </a:t>
            </a:r>
            <a:r>
              <a:rPr lang="en-US" sz="1100" b="1" dirty="0" smtClean="0">
                <a:solidFill>
                  <a:srgbClr val="0000FF"/>
                </a:solidFill>
                <a:latin typeface="Lucida Console" pitchFamily="49" charset="0"/>
              </a:rPr>
              <a:t>else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implies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other</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not </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toInteger</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(value: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is</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value.data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is</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0xb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hidden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(value: Integer) </a:t>
            </a:r>
            <a:r>
              <a:rPr lang="en-US" sz="1100" b="1" dirty="0" smtClean="0">
                <a:solidFill>
                  <a:srgbClr val="0000FF"/>
                </a:solidFill>
                <a:latin typeface="Lucida Console" pitchFamily="49" charset="0"/>
              </a:rPr>
              <a:t>require </a:t>
            </a:r>
            <a:r>
              <a:rPr lang="en-US" sz="1100" dirty="0" smtClean="0">
                <a:solidFill>
                  <a:srgbClr val="0000FF"/>
                </a:solidFill>
                <a:latin typeface="Lucida Console" pitchFamily="49" charset="0"/>
              </a:rPr>
              <a:t>value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0..1 </a:t>
            </a:r>
            <a:r>
              <a:rPr lang="en-US" sz="1100" b="1" dirty="0" smtClean="0">
                <a:solidFill>
                  <a:srgbClr val="0000FF"/>
                </a:solidFill>
                <a:latin typeface="Lucida Console" pitchFamily="49" charset="0"/>
              </a:rPr>
              <a:t>is </a:t>
            </a:r>
            <a:r>
              <a:rPr lang="en-US" sz="1100" dirty="0" smtClean="0">
                <a:solidFill>
                  <a:srgbClr val="0000FF"/>
                </a:solidFill>
                <a:latin typeface="Lucida Console" pitchFamily="49" charset="0"/>
              </a:rPr>
              <a:t>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value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hidden</a:t>
            </a:r>
            <a:r>
              <a:rPr lang="en-US" sz="1100" dirty="0">
                <a:solidFill>
                  <a:srgbClr val="0000FF"/>
                </a:solidFill>
                <a:latin typeface="Lucida Console" pitchFamily="49" charset="0"/>
              </a:rPr>
              <a:t> data: Bit [</a:t>
            </a:r>
            <a:r>
              <a:rPr lang="en-US" sz="1100" dirty="0" err="1">
                <a:solidFill>
                  <a:srgbClr val="0000FF"/>
                </a:solidFill>
                <a:latin typeface="Lucida Console" pitchFamily="49" charset="0"/>
              </a:rPr>
              <a:t>Platform.BooleanBitsCount</a:t>
            </a:r>
            <a:r>
              <a:rPr lang="en-US" sz="1100" dirty="0">
                <a:solidFill>
                  <a:srgbClr val="0000FF"/>
                </a:solidFill>
                <a:latin typeface="Lucida Console" pitchFamily="49" charset="0"/>
              </a:rPr>
              <a:t>]	</a:t>
            </a:r>
          </a:p>
          <a:p>
            <a:pPr marL="0" indent="0">
              <a:buNone/>
            </a:pPr>
            <a:r>
              <a:rPr lang="en-US" sz="1100" b="1" dirty="0" smtClean="0">
                <a:solidFill>
                  <a:srgbClr val="0000FF"/>
                </a:solidFill>
                <a:latin typeface="Lucida Console" pitchFamily="49" charset="0"/>
              </a:rPr>
              <a:t>invariant</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and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dirty="0" err="1" smtClean="0">
                <a:solidFill>
                  <a:srgbClr val="0000FF"/>
                </a:solidFill>
                <a:latin typeface="Lucida Console" pitchFamily="49" charset="0"/>
              </a:rPr>
              <a:t>idempotence</a:t>
            </a:r>
            <a:r>
              <a:rPr lang="en-US" sz="1100" dirty="0" smtClean="0">
                <a:solidFill>
                  <a:srgbClr val="0000FF"/>
                </a:solidFill>
                <a:latin typeface="Lucida Console" pitchFamily="49" charset="0"/>
              </a:rPr>
              <a:t> of 'and'</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this /// </a:t>
            </a:r>
            <a:r>
              <a:rPr lang="en-US" sz="1100" dirty="0" err="1">
                <a:solidFill>
                  <a:srgbClr val="0000FF"/>
                </a:solidFill>
                <a:latin typeface="Lucida Console" pitchFamily="49" charset="0"/>
              </a:rPr>
              <a:t>idempotence</a:t>
            </a:r>
            <a:r>
              <a:rPr lang="en-US" sz="1100" dirty="0">
                <a:solidFill>
                  <a:srgbClr val="0000FF"/>
                </a:solidFill>
                <a:latin typeface="Lucida Console" pitchFamily="49" charset="0"/>
              </a:rPr>
              <a:t> of 'or'</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and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 complementation</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true /// complementation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Boolean</a:t>
            </a:r>
          </a:p>
        </p:txBody>
      </p:sp>
    </p:spTree>
    <p:extLst>
      <p:ext uri="{BB962C8B-B14F-4D97-AF65-F5344CB8AC3E}">
        <p14:creationId xmlns:p14="http://schemas.microsoft.com/office/powerpoint/2010/main" val="357975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1658"/>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Extended overloading</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533145"/>
            <a:ext cx="3277508" cy="5972175"/>
          </a:xfrm>
        </p:spPr>
        <p:txBody>
          <a:bodyPr vert="horz" lIns="0" tIns="0" rIns="91440" bIns="45720" rtlCol="0">
            <a:normAutofit fontScale="92500"/>
          </a:bodyPr>
          <a:lstStyle/>
          <a:p>
            <a:pPr marL="0" indent="0">
              <a:buNone/>
            </a:pPr>
            <a:r>
              <a:rPr lang="en-US" sz="2200" dirty="0" smtClean="0"/>
              <a:t>Two units  are different when they have different names or they have different number of generic parameters</a:t>
            </a:r>
          </a:p>
          <a:p>
            <a:pPr marL="0" indent="0">
              <a:buNone/>
            </a:pPr>
            <a:r>
              <a:rPr lang="en-US" sz="2000" dirty="0" smtClean="0">
                <a:solidFill>
                  <a:srgbClr val="0000FF"/>
                </a:solidFill>
                <a:latin typeface="Lucida Console" pitchFamily="49" charset="0"/>
              </a:rPr>
              <a:t>i1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r>
              <a:rPr lang="en-US" sz="2000" dirty="0" smtClean="0">
                <a:solidFill>
                  <a:srgbClr val="0000FF"/>
                </a:solidFill>
                <a:latin typeface="Lucida Console" pitchFamily="49" charset="0"/>
              </a:rPr>
              <a:t>i2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endParaRPr lang="en-US" sz="2000" dirty="0">
              <a:solidFill>
                <a:srgbClr val="0000FF"/>
              </a:solidFill>
              <a:latin typeface="Lucida Console" pitchFamily="49" charset="0"/>
            </a:endParaRPr>
          </a:p>
          <a:p>
            <a:pPr marL="0" indent="0">
              <a:buNone/>
            </a:pPr>
            <a:r>
              <a:rPr lang="en-US" sz="2000" dirty="0">
                <a:solidFill>
                  <a:srgbClr val="0000FF"/>
                </a:solidFill>
                <a:latin typeface="Lucida Console" pitchFamily="49" charset="0"/>
              </a:rPr>
              <a:t>s</a:t>
            </a:r>
            <a:r>
              <a:rPr lang="en-US" sz="2000" dirty="0" smtClean="0">
                <a:solidFill>
                  <a:srgbClr val="0000FF"/>
                </a:solidFill>
                <a:latin typeface="Lucida Console" pitchFamily="49" charset="0"/>
              </a:rPr>
              <a:t>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r>
              <a:rPr lang="en-US" sz="2000" dirty="0" smtClean="0">
                <a:solidFill>
                  <a:srgbClr val="0000FF"/>
                </a:solidFill>
                <a:latin typeface="Lucida Console" pitchFamily="49" charset="0"/>
              </a:rPr>
              <a:t>S2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endParaRPr lang="en-US" sz="2000" dirty="0" smtClean="0">
              <a:solidFill>
                <a:srgbClr val="0000FF"/>
              </a:solidFill>
              <a:latin typeface="Lucida Console" pitchFamily="49" charset="0"/>
            </a:endParaRPr>
          </a:p>
          <a:p>
            <a:pPr marL="0" indent="0">
              <a:buNone/>
            </a:pPr>
            <a:r>
              <a:rPr lang="en-US" sz="2000" dirty="0" smtClean="0">
                <a:solidFill>
                  <a:srgbClr val="0000FF"/>
                </a:solidFill>
                <a:latin typeface="Lucida Console" pitchFamily="49" charset="0"/>
              </a:rPr>
              <a:t>a1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Array[Integer, 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a:t>
            </a:r>
          </a:p>
          <a:p>
            <a:pPr marL="0" indent="0">
              <a:buNone/>
            </a:pPr>
            <a:r>
              <a:rPr lang="en-US" sz="2000" dirty="0" smtClean="0">
                <a:solidFill>
                  <a:srgbClr val="0000FF"/>
                </a:solidFill>
                <a:latin typeface="Lucida Console" pitchFamily="49" charset="0"/>
              </a:rPr>
              <a:t>(1, 2, 3)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3</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(6,8)]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endParaRPr lang="en-US" sz="2000" dirty="0">
              <a:solidFill>
                <a:srgbClr val="0000FF"/>
              </a:solidFill>
              <a:latin typeface="Lucida Console" pitchFamily="49" charset="0"/>
            </a:endParaRPr>
          </a:p>
        </p:txBody>
      </p:sp>
      <p:sp>
        <p:nvSpPr>
          <p:cNvPr id="4" name="Объект 3"/>
          <p:cNvSpPr>
            <a:spLocks noGrp="1"/>
          </p:cNvSpPr>
          <p:nvPr>
            <p:ph sz="quarter" idx="2"/>
          </p:nvPr>
        </p:nvSpPr>
        <p:spPr>
          <a:xfrm>
            <a:off x="3275692" y="533145"/>
            <a:ext cx="5868308" cy="5639056"/>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Integer</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abstract </a:t>
            </a:r>
            <a:r>
              <a:rPr lang="en-US" sz="1600" b="1" dirty="0">
                <a:solidFill>
                  <a:srgbClr val="0000FF"/>
                </a:solidFill>
                <a:latin typeface="Lucida Console" pitchFamily="49" charset="0"/>
              </a:rPr>
              <a:t>unit </a:t>
            </a:r>
            <a:r>
              <a:rPr lang="en-US" sz="1600" dirty="0" err="1" smtClean="0">
                <a:solidFill>
                  <a:srgbClr val="0000FF"/>
                </a:solidFill>
                <a:latin typeface="Lucida Console" pitchFamily="49" charset="0"/>
              </a:rPr>
              <a:t>AString</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String abstraction */ … </a:t>
            </a:r>
            <a:r>
              <a:rPr lang="en-US" sz="1600" b="1" dirty="0" smtClean="0">
                <a:solidFill>
                  <a:srgbClr val="0000FF"/>
                </a:solidFill>
                <a:latin typeface="Lucida Console" pitchFamily="49" charset="0"/>
              </a:rPr>
              <a:t>end</a:t>
            </a:r>
          </a:p>
          <a:p>
            <a:pPr marL="0" indent="0">
              <a:buNone/>
            </a:pP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 [</a:t>
            </a:r>
            <a:r>
              <a:rPr lang="en-US" sz="1600" dirty="0" err="1">
                <a:solidFill>
                  <a:srgbClr val="0000FF"/>
                </a:solidFill>
                <a:latin typeface="Lucida Console" pitchFamily="49" charset="0"/>
              </a:rPr>
              <a:t>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AString</a:t>
            </a:r>
            <a:r>
              <a:rPr lang="en-US" sz="1600" dirty="0">
                <a:solidFill>
                  <a:srgbClr val="0000FF"/>
                </a:solidFill>
                <a:latin typeface="Lucida Console" pitchFamily="49" charset="0"/>
              </a:rPr>
              <a:t>, Array [Character, N] </a:t>
            </a:r>
            <a:r>
              <a:rPr lang="en-US" sz="1600" dirty="0" smtClean="0">
                <a:solidFill>
                  <a:srgbClr val="0000FF"/>
                </a:solidFill>
                <a:latin typeface="Lucida Console" pitchFamily="49" charset="0"/>
              </a:rPr>
              <a:t>/* Fixed length string*/ …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a:t>
            </a:r>
            <a:r>
              <a:rPr lang="en-US" sz="1600" b="1" dirty="0">
                <a:solidFill>
                  <a:srgbClr val="0000FF"/>
                </a:solidFill>
                <a:latin typeface="Lucida Console" pitchFamily="49" charset="0"/>
              </a:rPr>
              <a:t> extend </a:t>
            </a:r>
            <a:r>
              <a:rPr lang="en-US" sz="1600" dirty="0" err="1" smtClean="0">
                <a:solidFill>
                  <a:srgbClr val="0000FF"/>
                </a:solidFill>
                <a:latin typeface="Lucida Console" pitchFamily="49" charset="0"/>
              </a:rPr>
              <a:t>Astring</a:t>
            </a: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Variable length </a:t>
            </a:r>
            <a:r>
              <a:rPr lang="en-US" sz="1600" dirty="0" smtClean="0">
                <a:solidFill>
                  <a:srgbClr val="0000FF"/>
                </a:solidFill>
                <a:latin typeface="Lucida Console" pitchFamily="49" charset="0"/>
              </a:rPr>
              <a:t>String*/ … </a:t>
            </a: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abstract unit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 /* One dimensional array abstraction*/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[G-&gt;Any </a:t>
            </a:r>
            <a:r>
              <a:rPr lang="en-US" sz="1600"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a:t>
            </a:r>
          </a:p>
          <a:p>
            <a:pPr marL="0" indent="0">
              <a:buNone/>
            </a:pPr>
            <a:r>
              <a:rPr lang="en-US" sz="1600" dirty="0" smtClean="0">
                <a:solidFill>
                  <a:srgbClr val="0000FF"/>
                </a:solidFill>
                <a:latin typeface="Lucida Console" pitchFamily="49" charset="0"/>
              </a:rPr>
              <a:t>N: Integer</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Integer,Integer</a:t>
            </a:r>
            <a:r>
              <a:rPr lang="en-US" sz="1600" dirty="0">
                <a:solidFill>
                  <a:srgbClr val="0000FF"/>
                </a:solidFill>
                <a:latin typeface="Lucida Console" pitchFamily="49" charset="0"/>
              </a:rPr>
              <a:t>)]</a:t>
            </a:r>
            <a:r>
              <a:rPr lang="en-US" sz="1600" b="1" dirty="0">
                <a:solidFill>
                  <a:srgbClr val="0000FF"/>
                </a:solidFill>
                <a:latin typeface="Lucida Console" pitchFamily="49" charset="0"/>
              </a:rPr>
              <a:t> </a:t>
            </a: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 </a:t>
            </a:r>
            <a:r>
              <a:rPr lang="en-US" sz="1600" dirty="0" smtClean="0">
                <a:solidFill>
                  <a:srgbClr val="0000FF"/>
                </a:solidFill>
                <a:latin typeface="Lucida Console" pitchFamily="49" charset="0"/>
              </a:rPr>
              <a:t>/* Static one dimensional array*/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 -&gt; Any </a:t>
            </a:r>
            <a:r>
              <a:rPr lang="en-US" sz="1600" b="1"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 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Dynamic </a:t>
            </a:r>
            <a:r>
              <a:rPr lang="en-US" sz="1600" dirty="0" smtClean="0">
                <a:solidFill>
                  <a:srgbClr val="0000FF"/>
                </a:solidFill>
                <a:latin typeface="Lucida Console" pitchFamily="49" charset="0"/>
              </a:rPr>
              <a:t>one dimensional array*/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p:txBody>
      </p:sp>
    </p:spTree>
    <p:extLst>
      <p:ext uri="{BB962C8B-B14F-4D97-AF65-F5344CB8AC3E}">
        <p14:creationId xmlns:p14="http://schemas.microsoft.com/office/powerpoint/2010/main" val="2545178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Unit </a:t>
            </a:r>
            <a:r>
              <a:rPr lang="en-US" sz="3400" b="1" dirty="0">
                <a:solidFill>
                  <a:srgbClr val="CC6600"/>
                </a:solidFill>
                <a:latin typeface="Comic Sans MS" pitchFamily="66" charset="0"/>
              </a:rPr>
              <a:t>extensions</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endParaRPr lang="ru-RU" sz="1600" dirty="0"/>
          </a:p>
          <a:p>
            <a:r>
              <a:rPr lang="en-US" sz="3000" dirty="0" smtClean="0"/>
              <a:t>All sources are compiled separately</a:t>
            </a:r>
          </a:p>
          <a:p>
            <a:r>
              <a:rPr lang="en-US" sz="3000" dirty="0" smtClean="0"/>
              <a:t>Smart linking is required to support valid objects creation</a:t>
            </a:r>
          </a:p>
          <a:p>
            <a:r>
              <a:rPr lang="en-US" sz="3000" dirty="0" smtClean="0"/>
              <a:t>Source4 validity depends on what sources are included into the assembly</a:t>
            </a:r>
            <a:endParaRPr lang="en-US" sz="3000" dirty="0"/>
          </a:p>
        </p:txBody>
      </p:sp>
      <p:sp>
        <p:nvSpPr>
          <p:cNvPr id="4" name="Объект 3"/>
          <p:cNvSpPr>
            <a:spLocks noGrp="1"/>
          </p:cNvSpPr>
          <p:nvPr>
            <p:ph sz="quarter" idx="2"/>
          </p:nvPr>
        </p:nvSpPr>
        <p:spPr>
          <a:xfrm>
            <a:off x="3886200" y="657225"/>
            <a:ext cx="4953000" cy="6048375"/>
          </a:xfrm>
        </p:spPr>
        <p:txBody>
          <a:bodyPr>
            <a:noAutofit/>
          </a:bodyPr>
          <a:lstStyle/>
          <a:p>
            <a:pPr marL="0" indent="0">
              <a:buNone/>
            </a:pPr>
            <a:r>
              <a:rPr lang="en-US" sz="1600" dirty="0" smtClean="0">
                <a:solidFill>
                  <a:srgbClr val="0000FF"/>
                </a:solidFill>
                <a:latin typeface="Lucida Console" pitchFamily="49" charset="0"/>
              </a:rPr>
              <a:t>Source1: </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a:t>
            </a:r>
            <a:r>
              <a:rPr lang="en-US" sz="1600" b="1" dirty="0" smtClean="0">
                <a:solidFill>
                  <a:srgbClr val="0000FF"/>
                </a:solidFill>
                <a:latin typeface="Lucida Console" pitchFamily="49" charset="0"/>
              </a:rPr>
              <a:t>is </a:t>
            </a:r>
            <a:r>
              <a:rPr lang="en-US" sz="1600" dirty="0" smtClean="0">
                <a:solidFill>
                  <a:srgbClr val="0000FF"/>
                </a:solidFill>
                <a:latin typeface="Lucida Console" pitchFamily="49" charset="0"/>
              </a:rPr>
              <a:t>local</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 end</a:t>
            </a:r>
          </a:p>
          <a:p>
            <a:pPr marL="0" indent="0">
              <a:buNone/>
            </a:pPr>
            <a:r>
              <a:rPr lang="en-US" sz="1600" b="1" dirty="0" smtClean="0">
                <a:solidFill>
                  <a:srgbClr val="0000FF"/>
                </a:solidFill>
                <a:latin typeface="Lucida Console" pitchFamily="49" charset="0"/>
              </a:rPr>
              <a:t>end</a:t>
            </a:r>
          </a:p>
          <a:p>
            <a:pPr marL="0" indent="0">
              <a:buNone/>
            </a:pPr>
            <a:r>
              <a:rPr lang="en-US" sz="1600" dirty="0" smtClean="0">
                <a:solidFill>
                  <a:srgbClr val="0000FF"/>
                </a:solidFill>
                <a:latin typeface="Lucida Console" pitchFamily="49" charset="0"/>
              </a:rPr>
              <a:t>Source2: </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goo </a:t>
            </a:r>
            <a:r>
              <a:rPr lang="en-US" sz="1600" b="1" dirty="0" smtClean="0">
                <a:solidFill>
                  <a:srgbClr val="0000FF"/>
                </a:solidFill>
                <a:latin typeface="Lucida Console" pitchFamily="49" charset="0"/>
              </a:rPr>
              <a:t>is end</a:t>
            </a:r>
          </a:p>
          <a:p>
            <a:pPr marL="0" indent="0">
              <a:buNone/>
            </a:pPr>
            <a:r>
              <a:rPr lang="en-US" sz="1600" b="1" dirty="0" smtClean="0">
                <a:solidFill>
                  <a:srgbClr val="0000FF"/>
                </a:solidFill>
                <a:latin typeface="Lucida Console" pitchFamily="49" charset="0"/>
              </a:rPr>
              <a:t>end</a:t>
            </a:r>
          </a:p>
          <a:p>
            <a:pPr marL="0" indent="0">
              <a:buNone/>
            </a:pPr>
            <a:r>
              <a:rPr lang="en-US" sz="1600" dirty="0" smtClean="0">
                <a:solidFill>
                  <a:srgbClr val="0000FF"/>
                </a:solidFill>
                <a:latin typeface="Lucida Console" pitchFamily="49" charset="0"/>
              </a:rPr>
              <a:t>Source3:</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B</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too </a:t>
            </a:r>
            <a:r>
              <a:rPr lang="en-US" sz="1600" b="1" dirty="0">
                <a:solidFill>
                  <a:srgbClr val="0000FF"/>
                </a:solidFill>
                <a:latin typeface="Lucida Console" pitchFamily="49" charset="0"/>
              </a:rPr>
              <a:t>is end</a:t>
            </a:r>
          </a:p>
          <a:p>
            <a:pPr marL="0" indent="0">
              <a:buNone/>
            </a:pPr>
            <a:r>
              <a:rPr lang="en-US" sz="1600" b="1" dirty="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too </a:t>
            </a:r>
            <a:r>
              <a:rPr lang="en-US" sz="1600" b="1" dirty="0" smtClean="0">
                <a:solidFill>
                  <a:srgbClr val="0000FF"/>
                </a:solidFill>
                <a:latin typeface="Lucida Console" pitchFamily="49" charset="0"/>
              </a:rPr>
              <a:t>is end</a:t>
            </a:r>
          </a:p>
          <a:p>
            <a:pPr marL="0" indent="0">
              <a:buNone/>
            </a:pPr>
            <a:r>
              <a:rPr lang="en-US" sz="1600" b="1" dirty="0" smtClean="0">
                <a:solidFill>
                  <a:srgbClr val="0000FF"/>
                </a:solidFill>
                <a:latin typeface="Lucida Console" pitchFamily="49" charset="0"/>
              </a:rPr>
              <a:t>end</a:t>
            </a:r>
          </a:p>
          <a:p>
            <a:pPr marL="0" indent="0">
              <a:buNone/>
            </a:pPr>
            <a:r>
              <a:rPr lang="en-US" sz="1600" dirty="0" smtClean="0">
                <a:solidFill>
                  <a:srgbClr val="0000FF"/>
                </a:solidFill>
                <a:latin typeface="Lucida Console" pitchFamily="49" charset="0"/>
              </a:rPr>
              <a:t>Source4:</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t>
            </a:r>
          </a:p>
          <a:p>
            <a:pPr marL="0" indent="0">
              <a:buNone/>
            </a:pPr>
            <a:r>
              <a:rPr lang="en-US" sz="1600" dirty="0" err="1" smtClean="0">
                <a:solidFill>
                  <a:srgbClr val="0000FF"/>
                </a:solidFill>
                <a:latin typeface="Lucida Console" pitchFamily="49" charset="0"/>
              </a:rPr>
              <a:t>a.too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a.foo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a.goo</a:t>
            </a:r>
            <a:endParaRPr lang="en-US" sz="1600" dirty="0" smtClean="0">
              <a:solidFill>
                <a:srgbClr val="0000FF"/>
              </a:solidFill>
              <a:latin typeface="Lucida Console" pitchFamily="49" charset="0"/>
            </a:endParaRPr>
          </a:p>
        </p:txBody>
      </p:sp>
    </p:spTree>
    <p:extLst>
      <p:ext uri="{BB962C8B-B14F-4D97-AF65-F5344CB8AC3E}">
        <p14:creationId xmlns:p14="http://schemas.microsoft.com/office/powerpoint/2010/main" val="4037941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Generics - example</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1295400"/>
          </a:xfrm>
        </p:spPr>
        <p:txBody>
          <a:bodyPr vert="horz" lIns="0" tIns="0" rIns="91440" bIns="45720" rtlCol="0">
            <a:normAutofit lnSpcReduction="10000"/>
          </a:bodyPr>
          <a:lstStyle/>
          <a:p>
            <a:r>
              <a:rPr lang="en-US" sz="2400" dirty="0" smtClean="0"/>
              <a:t>Standalone routines can be parameterized by type and /or value</a:t>
            </a:r>
            <a:endParaRPr lang="en-US" sz="2400" dirty="0"/>
          </a:p>
        </p:txBody>
      </p:sp>
      <p:sp>
        <p:nvSpPr>
          <p:cNvPr id="4" name="Объект 3"/>
          <p:cNvSpPr>
            <a:spLocks noGrp="1"/>
          </p:cNvSpPr>
          <p:nvPr>
            <p:ph sz="quarter" idx="2"/>
          </p:nvPr>
        </p:nvSpPr>
        <p:spPr>
          <a:xfrm>
            <a:off x="3505200" y="609600"/>
            <a:ext cx="5638800" cy="6172200"/>
          </a:xfrm>
        </p:spPr>
        <p:txBody>
          <a:bodyPr>
            <a:normAutofit lnSpcReduction="10000"/>
          </a:bodyPr>
          <a:lstStyle/>
          <a:p>
            <a:pPr marL="0" indent="0">
              <a:buNone/>
            </a:pPr>
            <a:r>
              <a:rPr lang="en-US" sz="1600" dirty="0">
                <a:solidFill>
                  <a:srgbClr val="0000FF"/>
                </a:solidFill>
                <a:latin typeface="Lucida Console" pitchFamily="49" charset="0"/>
              </a:rPr>
              <a:t>x1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factorial1 [Integer] (3) /* call to factorial1 function will be executed at run-time </a:t>
            </a:r>
            <a:r>
              <a:rPr lang="en-US" sz="1600" dirty="0" smtClean="0">
                <a:solidFill>
                  <a:srgbClr val="0000FF"/>
                </a:solidFill>
                <a:latin typeface="Lucida Console" pitchFamily="49" charset="0"/>
              </a:rPr>
              <a:t>*/</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x2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factorial2 [3] /*This call </a:t>
            </a:r>
            <a:r>
              <a:rPr lang="en-US" sz="1600" dirty="0" smtClean="0">
                <a:solidFill>
                  <a:srgbClr val="0000FF"/>
                </a:solidFill>
                <a:latin typeface="Lucida Console" pitchFamily="49" charset="0"/>
              </a:rPr>
              <a:t>can be </a:t>
            </a:r>
            <a:r>
              <a:rPr lang="en-US" sz="1600" dirty="0">
                <a:solidFill>
                  <a:srgbClr val="0000FF"/>
                </a:solidFill>
                <a:latin typeface="Lucida Console" pitchFamily="49" charset="0"/>
              </a:rPr>
              <a:t>processed at compile-time!!!*/</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factorial1 </a:t>
            </a:r>
            <a:r>
              <a:rPr lang="en-US" sz="1600" dirty="0">
                <a:solidFill>
                  <a:srgbClr val="0000FF"/>
                </a:solidFill>
                <a:latin typeface="Lucida Console" pitchFamily="49" charset="0"/>
              </a:rPr>
              <a:t>[G</a:t>
            </a:r>
            <a:r>
              <a:rPr lang="en-US" sz="1600" b="1" dirty="0">
                <a:solidFill>
                  <a:srgbClr val="0000FF"/>
                </a:solidFill>
                <a:latin typeface="Lucida Console" pitchFamily="49" charset="0"/>
              </a:rPr>
              <a:t>-&gt;</a:t>
            </a:r>
            <a:r>
              <a:rPr lang="en-US" sz="1600" dirty="0">
                <a:solidFill>
                  <a:srgbClr val="0000FF"/>
                </a:solidFill>
                <a:latin typeface="Lucida Console" pitchFamily="49" charset="0"/>
              </a:rPr>
              <a:t>Numeric] (x: G): G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else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factorial1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factorial2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x:Numeric</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as</a:t>
            </a:r>
            <a:r>
              <a:rPr lang="en-US" sz="1600" dirty="0">
                <a:solidFill>
                  <a:srgbClr val="0000FF"/>
                </a:solidFill>
                <a:latin typeface="Lucida Console" pitchFamily="49" charset="0"/>
              </a:rPr>
              <a:t> 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else</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factorial2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end</a:t>
            </a:r>
          </a:p>
          <a:p>
            <a:pPr marL="0" indent="0">
              <a:buNone/>
            </a:pPr>
            <a:endParaRPr lang="en-US" sz="1600" b="1" dirty="0">
              <a:solidFill>
                <a:srgbClr val="0000FF"/>
              </a:solidFill>
              <a:latin typeface="Lucida Console" pitchFamily="49" charset="0"/>
            </a:endParaRPr>
          </a:p>
        </p:txBody>
      </p:sp>
    </p:spTree>
    <p:extLst>
      <p:ext uri="{BB962C8B-B14F-4D97-AF65-F5344CB8AC3E}">
        <p14:creationId xmlns:p14="http://schemas.microsoft.com/office/powerpoint/2010/main" val="1766047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857250"/>
            <a:ext cx="8229600" cy="768350"/>
          </a:xfrm>
        </p:spPr>
        <p:txBody>
          <a:bodyPr/>
          <a:lstStyle/>
          <a:p>
            <a:r>
              <a:rPr lang="en-US" b="1" dirty="0" smtClean="0">
                <a:solidFill>
                  <a:srgbClr val="CC6600"/>
                </a:solidFill>
                <a:latin typeface="Comic Sans MS" pitchFamily="66" charset="0"/>
                <a:cs typeface="Arial" pitchFamily="34" charset="0"/>
              </a:rPr>
              <a:t>Agenda</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209551" y="1704975"/>
            <a:ext cx="8848724" cy="4095750"/>
          </a:xfrm>
        </p:spPr>
        <p:txBody>
          <a:bodyPr>
            <a:normAutofit fontScale="77500" lnSpcReduction="20000"/>
          </a:bodyPr>
          <a:lstStyle/>
          <a:p>
            <a:r>
              <a:rPr lang="en-US" sz="2800" dirty="0" smtClean="0"/>
              <a:t>Introduction</a:t>
            </a:r>
            <a:endParaRPr lang="ru-RU" sz="2800" dirty="0"/>
          </a:p>
          <a:p>
            <a:r>
              <a:rPr lang="en-US" sz="2800" dirty="0" smtClean="0"/>
              <a:t>Compilation units – anonymous procedures and units</a:t>
            </a:r>
          </a:p>
          <a:p>
            <a:r>
              <a:rPr lang="en-US" sz="2800" dirty="0"/>
              <a:t>Operators – if &amp; loop</a:t>
            </a:r>
          </a:p>
          <a:p>
            <a:r>
              <a:rPr lang="en-US" sz="2800" dirty="0" smtClean="0"/>
              <a:t>Approach to inheritance, feature call validity</a:t>
            </a:r>
            <a:endParaRPr lang="en-US" sz="2800" dirty="0"/>
          </a:p>
          <a:p>
            <a:r>
              <a:rPr lang="en-US" sz="2800" dirty="0" smtClean="0"/>
              <a:t>Null-safety and non-initialized attributes</a:t>
            </a:r>
          </a:p>
          <a:p>
            <a:r>
              <a:rPr lang="en-US" sz="2800" dirty="0" smtClean="0"/>
              <a:t>Constant objects</a:t>
            </a:r>
          </a:p>
          <a:p>
            <a:r>
              <a:rPr lang="en-US" sz="2800" dirty="0" smtClean="0"/>
              <a:t>Standard library basics</a:t>
            </a:r>
          </a:p>
          <a:p>
            <a:r>
              <a:rPr lang="en-US" sz="2800" dirty="0" smtClean="0"/>
              <a:t>Extended overloading</a:t>
            </a:r>
          </a:p>
          <a:p>
            <a:r>
              <a:rPr lang="en-US" sz="2800" dirty="0" smtClean="0"/>
              <a:t>Unit extensions </a:t>
            </a:r>
            <a:endParaRPr lang="en-US" sz="2800" dirty="0"/>
          </a:p>
          <a:p>
            <a:r>
              <a:rPr lang="en-US" sz="2800" dirty="0" smtClean="0"/>
              <a:t>Generics</a:t>
            </a:r>
          </a:p>
          <a:p>
            <a:r>
              <a:rPr lang="en-US" sz="2800" dirty="0" smtClean="0"/>
              <a:t>Dining philosophers</a:t>
            </a:r>
          </a:p>
          <a:p>
            <a:r>
              <a:rPr lang="en-US" sz="2800" dirty="0" smtClean="0"/>
              <a:t>Summary</a:t>
            </a:r>
            <a:endParaRPr lang="en-US" sz="2800" dirty="0"/>
          </a:p>
        </p:txBody>
      </p:sp>
      <p:sp>
        <p:nvSpPr>
          <p:cNvPr id="4" name="TextBox 3"/>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en-US" b="1" dirty="0">
                <a:solidFill>
                  <a:srgbClr val="FF9900"/>
                </a:solidFill>
                <a:latin typeface="Comic Sans MS" pitchFamily="66" charset="0"/>
              </a:rPr>
              <a:t>2</a:t>
            </a:r>
            <a:endParaRPr lang="ru-RU" b="1" dirty="0">
              <a:solidFill>
                <a:srgbClr val="FF9900"/>
              </a:solidFill>
              <a:latin typeface="Comic Sans MS" pitchFamily="66" charset="0"/>
            </a:endParaRPr>
          </a:p>
        </p:txBody>
      </p:sp>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7647"/>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Dining philosophers - example</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457200"/>
            <a:ext cx="9067800" cy="6324600"/>
          </a:xfrm>
        </p:spPr>
        <p:txBody>
          <a:bodyPr>
            <a:noAutofit/>
          </a:bodyPr>
          <a:lstStyle/>
          <a:p>
            <a:pPr marL="0" indent="0">
              <a:buNone/>
            </a:pPr>
            <a:r>
              <a:rPr lang="en-US" sz="1100" dirty="0">
                <a:solidFill>
                  <a:srgbClr val="0000FF"/>
                </a:solidFill>
                <a:latin typeface="Lucida Console" pitchFamily="49" charset="0"/>
              </a:rPr>
              <a:t>philosophers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("Aristotle"),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("Kant</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("Spinoza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("Marx</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("Russell</a:t>
            </a:r>
            <a:r>
              <a:rPr lang="en-US" sz="1100" dirty="0" smtClean="0">
                <a:solidFill>
                  <a:srgbClr val="0000FF"/>
                </a:solidFill>
                <a:latin typeface="Lucida Console" pitchFamily="49" charset="0"/>
              </a:rPr>
              <a:t>"))</a:t>
            </a:r>
          </a:p>
          <a:p>
            <a:pPr marL="0" indent="0">
              <a:buNone/>
            </a:pPr>
            <a:r>
              <a:rPr lang="en-US" sz="1100" dirty="0" smtClean="0">
                <a:solidFill>
                  <a:srgbClr val="0000FF"/>
                </a:solidFill>
                <a:latin typeface="Lucida Console" pitchFamily="49" charset="0"/>
              </a:rPr>
              <a:t>forks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(1),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(2),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(3),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(4),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(5))</a:t>
            </a:r>
          </a:p>
          <a:p>
            <a:pPr marL="0" indent="0">
              <a:buNone/>
            </a:pPr>
            <a:r>
              <a:rPr lang="en-US" sz="1100" b="1" dirty="0" smtClean="0">
                <a:solidFill>
                  <a:srgbClr val="0000FF"/>
                </a:solidFill>
                <a:latin typeface="Lucida Console" pitchFamily="49" charset="0"/>
              </a:rPr>
              <a:t>check</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philosophers.count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or else </a:t>
            </a:r>
            <a:r>
              <a:rPr lang="en-US" sz="1100" dirty="0" err="1">
                <a:solidFill>
                  <a:srgbClr val="0000FF"/>
                </a:solidFill>
                <a:latin typeface="Lucida Console" pitchFamily="49" charset="0"/>
              </a:rPr>
              <a:t>philosophers.count</a:t>
            </a:r>
            <a:r>
              <a:rPr lang="en-US" sz="1100" dirty="0">
                <a:solidFill>
                  <a:srgbClr val="0000FF"/>
                </a:solidFill>
                <a:latin typeface="Lucida Console" pitchFamily="49" charset="0"/>
              </a:rPr>
              <a:t> = 1 and then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 2</a:t>
            </a: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a:t>
            </a:r>
            <a:r>
              <a:rPr lang="ru-RU" sz="1100" dirty="0">
                <a:solidFill>
                  <a:srgbClr val="0000FF"/>
                </a:solidFill>
                <a:latin typeface="Lucida Console" pitchFamily="49" charset="0"/>
              </a:rPr>
              <a:t>Задача валидна, если число вилок совпадает с числом философов или, если философ - один, то ему просто нужны две </a:t>
            </a:r>
            <a:r>
              <a:rPr lang="ru-RU" sz="1100" dirty="0" smtClean="0">
                <a:solidFill>
                  <a:srgbClr val="0000FF"/>
                </a:solidFill>
                <a:latin typeface="Lucida Console" pitchFamily="49" charset="0"/>
              </a:rPr>
              <a:t>вилки*</a:t>
            </a:r>
            <a:r>
              <a:rPr lang="en-US" sz="1100" dirty="0" smtClean="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b="1" dirty="0">
                <a:solidFill>
                  <a:srgbClr val="0000FF"/>
                </a:solidFill>
                <a:latin typeface="Lucida Console" pitchFamily="49" charset="0"/>
              </a:rPr>
              <a:t>loop</a:t>
            </a:r>
            <a:r>
              <a:rPr lang="en-US" sz="1100" dirty="0">
                <a:solidFill>
                  <a:srgbClr val="0000FF"/>
                </a:solidFill>
                <a:latin typeface="Lucida Console" pitchFamily="49" charset="0"/>
              </a:rPr>
              <a:t> /// </a:t>
            </a:r>
            <a:r>
              <a:rPr lang="ru-RU" sz="1100" dirty="0">
                <a:solidFill>
                  <a:srgbClr val="0000FF"/>
                </a:solidFill>
                <a:latin typeface="Lucida Console" pitchFamily="49" charset="0"/>
              </a:rPr>
              <a:t>Пусть философы едят бесконечно. Возможен и иной </a:t>
            </a:r>
            <a:r>
              <a:rPr lang="ru-RU" sz="1100" dirty="0" smtClean="0">
                <a:solidFill>
                  <a:srgbClr val="0000FF"/>
                </a:solidFill>
                <a:latin typeface="Lucida Console" pitchFamily="49" charset="0"/>
              </a:rPr>
              <a:t>алгоритм </a:t>
            </a:r>
            <a:r>
              <a:rPr lang="ru-RU" sz="1100" dirty="0">
                <a:solidFill>
                  <a:srgbClr val="0000FF"/>
                </a:solidFill>
                <a:latin typeface="Lucida Console" pitchFamily="49" charset="0"/>
              </a:rPr>
              <a:t>симуляции </a:t>
            </a:r>
            <a:r>
              <a:rPr lang="ru-RU" sz="1100" dirty="0" smtClean="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while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seat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philosophers.lower</a:t>
            </a:r>
            <a:r>
              <a:rPr lang="en-US" sz="1100" dirty="0">
                <a:solidFill>
                  <a:srgbClr val="0000FF"/>
                </a:solidFill>
                <a:latin typeface="Lucida Console" pitchFamily="49" charset="0"/>
              </a:rPr>
              <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loop</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philosophers (seat).name + "' is awake for lunch\n")</a:t>
            </a:r>
          </a:p>
          <a:p>
            <a:pPr marL="0" indent="0">
              <a:buNone/>
            </a:pPr>
            <a:r>
              <a:rPr lang="en-US" sz="1100" dirty="0" smtClean="0">
                <a:solidFill>
                  <a:srgbClr val="0000FF"/>
                </a:solidFill>
                <a:latin typeface="Lucida Console" pitchFamily="49" charset="0"/>
              </a:rPr>
              <a:t>      eat </a:t>
            </a:r>
            <a:r>
              <a:rPr lang="en-US" sz="1100" dirty="0">
                <a:solidFill>
                  <a:srgbClr val="0000FF"/>
                </a:solidFill>
                <a:latin typeface="Lucida Console" pitchFamily="49" charset="0"/>
              </a:rPr>
              <a:t>(philosophers (seat), forks (seat), forks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seat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forks.lower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seat + 1)</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eat </a:t>
            </a:r>
            <a:r>
              <a:rPr lang="en-US" sz="1100" dirty="0">
                <a:solidFill>
                  <a:srgbClr val="0000FF"/>
                </a:solidFill>
                <a:latin typeface="Lucida Console" pitchFamily="49" charset="0"/>
              </a:rPr>
              <a:t>(philosopher: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Philosopher; left, right: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a:t>
            </a:r>
            <a:r>
              <a:rPr lang="ru-RU" sz="1100" dirty="0">
                <a:solidFill>
                  <a:srgbClr val="0000FF"/>
                </a:solidFill>
                <a:latin typeface="Lucida Console" pitchFamily="49" charset="0"/>
              </a:rPr>
              <a:t>Процедура - </a:t>
            </a:r>
            <a:r>
              <a:rPr lang="en-US" sz="1100" dirty="0">
                <a:solidFill>
                  <a:srgbClr val="0000FF"/>
                </a:solidFill>
                <a:latin typeface="Lucida Console" pitchFamily="49" charset="0"/>
              </a:rPr>
              <a:t>eat </a:t>
            </a:r>
            <a:r>
              <a:rPr lang="ru-RU" sz="1100" dirty="0">
                <a:solidFill>
                  <a:srgbClr val="0000FF"/>
                </a:solidFill>
                <a:latin typeface="Lucida Console" pitchFamily="49" charset="0"/>
              </a:rPr>
              <a:t>с тремя параллельными параметрами</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вызов </a:t>
            </a:r>
            <a:r>
              <a:rPr lang="ru-RU" sz="1100" dirty="0">
                <a:solidFill>
                  <a:srgbClr val="0000FF"/>
                </a:solidFill>
                <a:latin typeface="Lucida Console" pitchFamily="49" charset="0"/>
              </a:rPr>
              <a:t>которой и образует критическую секцию параметризованную ресурсами, которые находятся в эксклюзивном доступе для этой </a:t>
            </a:r>
            <a:r>
              <a:rPr lang="ru-RU" sz="1100" dirty="0" smtClean="0">
                <a:solidFill>
                  <a:srgbClr val="0000FF"/>
                </a:solidFill>
                <a:latin typeface="Lucida Console" pitchFamily="49" charset="0"/>
              </a:rPr>
              <a:t>секции *</a:t>
            </a:r>
            <a:r>
              <a:rPr lang="en-US" sz="1100" dirty="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philosopher.name + "' is eating with forks #" + left.id + " and #" + right.id + "\n")</a:t>
            </a: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name</a:t>
            </a:r>
            <a:r>
              <a:rPr lang="en-US" sz="1100" dirty="0">
                <a:solidFill>
                  <a:srgbClr val="0000FF"/>
                </a:solidFill>
                <a:latin typeface="Lucida Console" pitchFamily="49" charset="0"/>
              </a:rPr>
              <a:t>: String</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aName</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name) </a:t>
            </a:r>
            <a:r>
              <a:rPr lang="en-US" sz="1100" b="1" dirty="0" smtClean="0">
                <a:solidFill>
                  <a:srgbClr val="0000FF"/>
                </a:solidFill>
                <a:latin typeface="Lucida Console" pitchFamily="49" charset="0"/>
              </a:rPr>
              <a:t>is</a:t>
            </a:r>
            <a:r>
              <a:rPr lang="ru-RU" sz="1100" b="1" dirty="0" smtClean="0">
                <a:solidFill>
                  <a:srgbClr val="0000FF"/>
                </a:solidFill>
                <a:latin typeface="Lucida Console" pitchFamily="49" charset="0"/>
              </a:rPr>
              <a:t> </a:t>
            </a:r>
            <a:r>
              <a:rPr lang="en-US" sz="1100" dirty="0" smtClean="0">
                <a:solidFill>
                  <a:srgbClr val="0000FF"/>
                </a:solidFill>
                <a:latin typeface="Lucida Console" pitchFamily="49" charset="0"/>
              </a:rPr>
              <a:t>name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aName</a:t>
            </a:r>
            <a:r>
              <a:rPr lang="ru-RU"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Fork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id</a:t>
            </a:r>
            <a:r>
              <a:rPr lang="en-US" sz="1100" dirty="0">
                <a:solidFill>
                  <a:srgbClr val="0000FF"/>
                </a:solidFill>
                <a:latin typeface="Lucida Console" pitchFamily="49" charset="0"/>
              </a:rPr>
              <a:t>: Integer</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anId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id) </a:t>
            </a:r>
            <a:r>
              <a:rPr lang="en-US" sz="1100" b="1" dirty="0" smtClean="0">
                <a:solidFill>
                  <a:srgbClr val="0000FF"/>
                </a:solidFill>
                <a:latin typeface="Lucida Console" pitchFamily="49" charset="0"/>
              </a:rPr>
              <a:t>is </a:t>
            </a:r>
            <a:r>
              <a:rPr lang="en-US" sz="1100" dirty="0" smtClean="0">
                <a:solidFill>
                  <a:srgbClr val="0000FF"/>
                </a:solidFill>
                <a:latin typeface="Lucida Console" pitchFamily="49" charset="0"/>
              </a:rPr>
              <a:t>id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anId</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p:txBody>
      </p:sp>
    </p:spTree>
    <p:extLst>
      <p:ext uri="{BB962C8B-B14F-4D97-AF65-F5344CB8AC3E}">
        <p14:creationId xmlns:p14="http://schemas.microsoft.com/office/powerpoint/2010/main" val="1758013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a:bodyPr>
          <a:lstStyle/>
          <a:p>
            <a:r>
              <a:rPr lang="en-US" b="1" dirty="0" smtClean="0">
                <a:solidFill>
                  <a:srgbClr val="CC6600"/>
                </a:solidFill>
                <a:latin typeface="Comic Sans MS" pitchFamily="66" charset="0"/>
              </a:rPr>
              <a:t>Summary</a:t>
            </a:r>
            <a:endParaRPr lang="en-US" b="1" dirty="0">
              <a:solidFill>
                <a:srgbClr val="CC6600"/>
              </a:solidFill>
              <a:latin typeface="Comic Sans MS" pitchFamily="66"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95849641"/>
              </p:ext>
            </p:extLst>
          </p:nvPr>
        </p:nvGraphicFramePr>
        <p:xfrm>
          <a:off x="285750" y="1295400"/>
          <a:ext cx="8591551" cy="4591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761999" y="6000234"/>
            <a:ext cx="8115301" cy="769441"/>
          </a:xfrm>
          <a:prstGeom prst="rect">
            <a:avLst/>
          </a:prstGeom>
          <a:noFill/>
        </p:spPr>
        <p:txBody>
          <a:bodyPr wrap="square" rtlCol="0">
            <a:spAutoFit/>
          </a:bodyPr>
          <a:lstStyle/>
          <a:p>
            <a:r>
              <a:rPr lang="en-US" sz="4400" b="1" dirty="0">
                <a:solidFill>
                  <a:srgbClr val="CC6600"/>
                </a:solidFill>
                <a:latin typeface="Comic Sans MS" pitchFamily="66" charset="0"/>
                <a:ea typeface="+mj-ea"/>
                <a:cs typeface="+mj-cs"/>
              </a:rPr>
              <a:t>THANK </a:t>
            </a:r>
            <a:r>
              <a:rPr lang="en-US" sz="4400" b="1" dirty="0" smtClean="0">
                <a:solidFill>
                  <a:srgbClr val="CC6600"/>
                </a:solidFill>
                <a:latin typeface="Comic Sans MS" pitchFamily="66" charset="0"/>
                <a:ea typeface="+mj-ea"/>
                <a:cs typeface="+mj-cs"/>
              </a:rPr>
              <a:t>YOU VERY MUCH!!!</a:t>
            </a:r>
            <a:endParaRPr lang="ru-RU" dirty="0"/>
          </a:p>
        </p:txBody>
      </p:sp>
    </p:spTree>
    <p:extLst>
      <p:ext uri="{BB962C8B-B14F-4D97-AF65-F5344CB8AC3E}">
        <p14:creationId xmlns:p14="http://schemas.microsoft.com/office/powerpoint/2010/main" val="2598132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fontScale="90000"/>
          </a:bodyPr>
          <a:lstStyle/>
          <a:p>
            <a:r>
              <a:rPr lang="en-US" b="1" dirty="0" smtClean="0">
                <a:solidFill>
                  <a:srgbClr val="CC6600"/>
                </a:solidFill>
                <a:latin typeface="Comic Sans MS" pitchFamily="66" charset="0"/>
              </a:rPr>
              <a:t>Conformance</a:t>
            </a:r>
            <a:endParaRPr lang="en-US" b="1" dirty="0">
              <a:solidFill>
                <a:srgbClr val="CC6600"/>
              </a:solidFill>
              <a:latin typeface="Comic Sans MS" pitchFamily="66" charset="0"/>
            </a:endParaRPr>
          </a:p>
        </p:txBody>
      </p:sp>
      <p:sp>
        <p:nvSpPr>
          <p:cNvPr id="6" name="Объект 5"/>
          <p:cNvSpPr>
            <a:spLocks noGrp="1"/>
          </p:cNvSpPr>
          <p:nvPr>
            <p:ph idx="1"/>
          </p:nvPr>
        </p:nvSpPr>
        <p:spPr>
          <a:xfrm>
            <a:off x="234214" y="963044"/>
            <a:ext cx="3804386" cy="5590156"/>
          </a:xfrm>
        </p:spPr>
        <p:txBody>
          <a:bodyPr>
            <a:normAutofit fontScale="92500" lnSpcReduction="10000"/>
          </a:bodyPr>
          <a:lstStyle/>
          <a:p>
            <a:pPr marL="514350" indent="-514350">
              <a:buFont typeface="+mj-lt"/>
              <a:buAutoNum type="arabicPeriod"/>
            </a:pPr>
            <a:r>
              <a:rPr lang="en-US" dirty="0" smtClean="0"/>
              <a:t>Unit A conform to unit B if there is a path in inheritance graph from A to B.</a:t>
            </a:r>
          </a:p>
          <a:p>
            <a:pPr marL="514350" indent="-514350">
              <a:buFont typeface="+mj-lt"/>
              <a:buAutoNum type="arabicPeriod"/>
            </a:pPr>
            <a:r>
              <a:rPr lang="en-US" dirty="0" smtClean="0"/>
              <a:t>Signature foo conforms to signature goo if every type of signature foo conforms to corresponding type of signature goo.</a:t>
            </a:r>
            <a:endParaRPr lang="en-US" dirty="0"/>
          </a:p>
        </p:txBody>
      </p:sp>
      <p:sp>
        <p:nvSpPr>
          <p:cNvPr id="7" name="Овал 6"/>
          <p:cNvSpPr/>
          <p:nvPr/>
        </p:nvSpPr>
        <p:spPr>
          <a:xfrm>
            <a:off x="4724400" y="10668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8" name="Овал 7"/>
          <p:cNvSpPr/>
          <p:nvPr/>
        </p:nvSpPr>
        <p:spPr>
          <a:xfrm>
            <a:off x="4724400" y="23622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9" name="Прямая со стрелкой 8"/>
          <p:cNvCxnSpPr>
            <a:stCxn id="8" idx="0"/>
            <a:endCxn id="7" idx="4"/>
          </p:cNvCxnSpPr>
          <p:nvPr/>
        </p:nvCxnSpPr>
        <p:spPr>
          <a:xfrm flipV="1">
            <a:off x="5176838" y="1533525"/>
            <a:ext cx="0" cy="828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1066800"/>
            <a:ext cx="3037115" cy="1754326"/>
          </a:xfrm>
          <a:prstGeom prst="rect">
            <a:avLst/>
          </a:prstGeom>
          <a:noFill/>
        </p:spPr>
        <p:txBody>
          <a:bodyPr wrap="square" rtlCol="0">
            <a:spAutoFit/>
          </a:bodyPr>
          <a:lstStyle/>
          <a:p>
            <a:r>
              <a:rPr lang="en-US" b="1" dirty="0">
                <a:solidFill>
                  <a:srgbClr val="0000FF"/>
                </a:solidFill>
                <a:latin typeface="Lucida Console" pitchFamily="49" charset="0"/>
              </a:rPr>
              <a:t>unit</a:t>
            </a:r>
            <a:r>
              <a:rPr lang="en-US" dirty="0">
                <a:solidFill>
                  <a:srgbClr val="0000FF"/>
                </a:solidFill>
                <a:latin typeface="Lucida Console" pitchFamily="49" charset="0"/>
              </a:rPr>
              <a:t> B</a:t>
            </a:r>
          </a:p>
          <a:p>
            <a:r>
              <a:rPr lang="en-US" b="1" dirty="0">
                <a:solidFill>
                  <a:srgbClr val="0000FF"/>
                </a:solidFill>
                <a:latin typeface="Lucida Console" pitchFamily="49" charset="0"/>
              </a:rPr>
              <a:t>e</a:t>
            </a:r>
            <a:r>
              <a:rPr lang="en-US" b="1" dirty="0" smtClean="0">
                <a:solidFill>
                  <a:srgbClr val="0000FF"/>
                </a:solidFill>
                <a:latin typeface="Lucida Console" pitchFamily="49" charset="0"/>
              </a:rPr>
              <a:t>nd</a:t>
            </a:r>
          </a:p>
          <a:p>
            <a:endParaRPr lang="en-US" dirty="0" smtClean="0">
              <a:solidFill>
                <a:srgbClr val="0000FF"/>
              </a:solidFill>
              <a:latin typeface="Lucida Console" pitchFamily="49" charset="0"/>
            </a:endParaRPr>
          </a:p>
          <a:p>
            <a:endParaRPr lang="en-US" dirty="0">
              <a:solidFill>
                <a:srgbClr val="0000FF"/>
              </a:solidFill>
              <a:latin typeface="Lucida Console" pitchFamily="49" charset="0"/>
            </a:endParaRPr>
          </a:p>
          <a:p>
            <a:r>
              <a:rPr lang="en-US" b="1" dirty="0" smtClean="0">
                <a:solidFill>
                  <a:srgbClr val="0000FF"/>
                </a:solidFill>
                <a:latin typeface="Lucida Console" pitchFamily="49" charset="0"/>
              </a:rPr>
              <a:t>unit</a:t>
            </a:r>
            <a:r>
              <a:rPr lang="en-US" dirty="0" smtClean="0">
                <a:solidFill>
                  <a:srgbClr val="0000FF"/>
                </a:solidFill>
                <a:latin typeface="Lucida Console" pitchFamily="49" charset="0"/>
              </a:rPr>
              <a:t> A </a:t>
            </a:r>
            <a:r>
              <a:rPr lang="en-US" b="1" dirty="0" smtClean="0">
                <a:solidFill>
                  <a:srgbClr val="0000FF"/>
                </a:solidFill>
                <a:latin typeface="Lucida Console" pitchFamily="49" charset="0"/>
              </a:rPr>
              <a:t>extend</a:t>
            </a:r>
            <a:r>
              <a:rPr lang="en-US" dirty="0" smtClean="0">
                <a:solidFill>
                  <a:srgbClr val="0000FF"/>
                </a:solidFill>
                <a:latin typeface="Lucida Console" pitchFamily="49" charset="0"/>
              </a:rPr>
              <a:t> B</a:t>
            </a:r>
          </a:p>
          <a:p>
            <a:r>
              <a:rPr lang="en-US" b="1" dirty="0" smtClean="0">
                <a:solidFill>
                  <a:srgbClr val="0000FF"/>
                </a:solidFill>
                <a:latin typeface="Lucida Console" pitchFamily="49" charset="0"/>
              </a:rPr>
              <a:t>end</a:t>
            </a:r>
            <a:endParaRPr lang="en-US" b="1" dirty="0">
              <a:solidFill>
                <a:srgbClr val="0000FF"/>
              </a:solidFill>
              <a:latin typeface="Lucida Console" pitchFamily="49" charset="0"/>
            </a:endParaRPr>
          </a:p>
        </p:txBody>
      </p:sp>
      <p:sp>
        <p:nvSpPr>
          <p:cNvPr id="14" name="TextBox 13"/>
          <p:cNvSpPr txBox="1"/>
          <p:nvPr/>
        </p:nvSpPr>
        <p:spPr>
          <a:xfrm>
            <a:off x="4533054" y="3352800"/>
            <a:ext cx="3620346" cy="1754326"/>
          </a:xfrm>
          <a:prstGeom prst="rect">
            <a:avLst/>
          </a:prstGeom>
          <a:noFill/>
        </p:spPr>
        <p:txBody>
          <a:bodyPr wrap="square" rtlCol="0">
            <a:spAutoFit/>
          </a:bodyPr>
          <a:lstStyle/>
          <a:p>
            <a:r>
              <a:rPr lang="en-US" dirty="0" smtClean="0">
                <a:solidFill>
                  <a:srgbClr val="0000FF"/>
                </a:solidFill>
                <a:latin typeface="Lucida Console" pitchFamily="49" charset="0"/>
              </a:rPr>
              <a:t>goo (T</a:t>
            </a:r>
            <a:r>
              <a:rPr lang="en-US" baseline="-25000" dirty="0" smtClean="0">
                <a:solidFill>
                  <a:srgbClr val="0000FF"/>
                </a:solidFill>
                <a:latin typeface="Lucida Console" pitchFamily="49" charset="0"/>
              </a:rPr>
              <a:t>1</a:t>
            </a:r>
            <a:r>
              <a:rPr lang="en-US" dirty="0" smtClean="0">
                <a:solidFill>
                  <a:srgbClr val="0000FF"/>
                </a:solidFill>
                <a:latin typeface="Lucida Console" pitchFamily="49" charset="0"/>
              </a:rPr>
              <a:t>, T</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f</a:t>
            </a:r>
            <a:r>
              <a:rPr lang="en-US" dirty="0" smtClean="0">
                <a:solidFill>
                  <a:srgbClr val="0000FF"/>
                </a:solidFill>
                <a:latin typeface="Lucida Console" pitchFamily="49" charset="0"/>
              </a:rPr>
              <a:t>oo (U</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U</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U</a:t>
            </a:r>
            <a:r>
              <a:rPr lang="en-US" baseline="-25000" dirty="0">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i</a:t>
            </a:r>
            <a:r>
              <a:rPr lang="en-US" dirty="0" smtClean="0">
                <a:solidFill>
                  <a:srgbClr val="0000FF"/>
                </a:solidFill>
                <a:latin typeface="Lucida Console" pitchFamily="49" charset="0"/>
              </a:rPr>
              <a:t>f for </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in </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 </a:t>
            </a:r>
            <a:r>
              <a:rPr lang="en-US" baseline="-25000" dirty="0" smtClean="0">
                <a:solidFill>
                  <a:srgbClr val="0000FF"/>
                </a:solidFill>
                <a:latin typeface="Lucida Console" pitchFamily="49" charset="0"/>
              </a:rPr>
              <a:t>N</a:t>
            </a:r>
          </a:p>
          <a:p>
            <a:r>
              <a:rPr lang="en-US" baseline="-25000" dirty="0">
                <a:solidFill>
                  <a:srgbClr val="0000FF"/>
                </a:solidFill>
                <a:latin typeface="Lucida Console" pitchFamily="49" charset="0"/>
              </a:rPr>
              <a:t>	</a:t>
            </a:r>
            <a:r>
              <a:rPr lang="en-US" dirty="0" err="1" smtClean="0">
                <a:solidFill>
                  <a:srgbClr val="0000FF"/>
                </a:solidFill>
                <a:latin typeface="Lucida Console" pitchFamily="49" charset="0"/>
              </a:rPr>
              <a:t>U</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conforms to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i</a:t>
            </a:r>
            <a:endParaRPr lang="en-US" baseline="-25000" dirty="0">
              <a:solidFill>
                <a:srgbClr val="0000FF"/>
              </a:solidFill>
              <a:latin typeface="Lucida Console" pitchFamily="49" charset="0"/>
            </a:endParaRPr>
          </a:p>
        </p:txBody>
      </p:sp>
      <p:cxnSp>
        <p:nvCxnSpPr>
          <p:cNvPr id="15" name="Прямая со стрелкой 14"/>
          <p:cNvCxnSpPr/>
          <p:nvPr/>
        </p:nvCxnSpPr>
        <p:spPr>
          <a:xfrm flipV="1">
            <a:off x="5486400" y="3657600"/>
            <a:ext cx="0" cy="371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158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905000"/>
            <a:ext cx="7924800" cy="1800493"/>
          </a:xfrm>
          <a:prstGeom prst="rect">
            <a:avLst/>
          </a:prstGeom>
          <a:noFill/>
        </p:spPr>
        <p:txBody>
          <a:bodyPr wrap="square" lIns="0" tIns="0" rtlCol="0">
            <a:spAutoFit/>
          </a:bodyPr>
          <a:lstStyle/>
          <a:p>
            <a:r>
              <a:rPr lang="en-US" sz="4400" b="1" dirty="0" smtClean="0">
                <a:solidFill>
                  <a:srgbClr val="FF0000"/>
                </a:solidFill>
                <a:latin typeface="Malgun Gothic" pitchFamily="34" charset="-127"/>
                <a:ea typeface="Malgun Gothic" pitchFamily="34" charset="-127"/>
                <a:cs typeface="Arial" pitchFamily="34" charset="0"/>
              </a:rPr>
              <a:t>We </a:t>
            </a:r>
            <a:r>
              <a:rPr lang="en-US" sz="4400" b="1" i="1" dirty="0" smtClean="0">
                <a:solidFill>
                  <a:srgbClr val="FF0000"/>
                </a:solidFill>
                <a:latin typeface="Malgun Gothic" pitchFamily="34" charset="-127"/>
                <a:ea typeface="Malgun Gothic" pitchFamily="34" charset="-127"/>
                <a:cs typeface="Arial" pitchFamily="34" charset="0"/>
              </a:rPr>
              <a:t>can</a:t>
            </a:r>
            <a:r>
              <a:rPr lang="en-US" sz="4400" b="1" dirty="0" smtClean="0">
                <a:solidFill>
                  <a:srgbClr val="FF0000"/>
                </a:solidFill>
                <a:latin typeface="Malgun Gothic" pitchFamily="34" charset="-127"/>
                <a:ea typeface="Malgun Gothic" pitchFamily="34" charset="-127"/>
                <a:cs typeface="Arial" pitchFamily="34" charset="0"/>
              </a:rPr>
              <a:t> –</a:t>
            </a:r>
            <a:r>
              <a:rPr lang="ru-RU" sz="4400" b="1" dirty="0" smtClean="0">
                <a:solidFill>
                  <a:srgbClr val="FF0000"/>
                </a:solidFill>
                <a:latin typeface="Malgun Gothic" pitchFamily="34" charset="-127"/>
                <a:ea typeface="Malgun Gothic" pitchFamily="34" charset="-127"/>
                <a:cs typeface="Arial" pitchFamily="34" charset="0"/>
              </a:rPr>
              <a:t> </a:t>
            </a:r>
            <a:r>
              <a:rPr lang="en-US" sz="4400" b="1" dirty="0" smtClean="0">
                <a:solidFill>
                  <a:srgbClr val="FF0000"/>
                </a:solidFill>
                <a:latin typeface="Malgun Gothic" pitchFamily="34" charset="-127"/>
                <a:ea typeface="Malgun Gothic" pitchFamily="34" charset="-127"/>
                <a:cs typeface="Arial" pitchFamily="34" charset="0"/>
              </a:rPr>
              <a:t>therefore we </a:t>
            </a:r>
            <a:r>
              <a:rPr lang="en-US" sz="4400" b="1" i="1" dirty="0" smtClean="0">
                <a:solidFill>
                  <a:srgbClr val="FF0000"/>
                </a:solidFill>
                <a:latin typeface="Malgun Gothic" pitchFamily="34" charset="-127"/>
                <a:ea typeface="Malgun Gothic" pitchFamily="34" charset="-127"/>
                <a:cs typeface="Arial" pitchFamily="34" charset="0"/>
              </a:rPr>
              <a:t>must</a:t>
            </a:r>
            <a:endParaRPr lang="ru-RU" sz="4400" b="1" i="1" dirty="0" smtClean="0">
              <a:solidFill>
                <a:srgbClr val="FF0000"/>
              </a:solidFill>
              <a:latin typeface="Malgun Gothic" pitchFamily="34" charset="-127"/>
              <a:ea typeface="Malgun Gothic" pitchFamily="34" charset="-127"/>
              <a:cs typeface="Arial" pitchFamily="34" charset="0"/>
            </a:endParaRPr>
          </a:p>
          <a:p>
            <a:pPr algn="ctr"/>
            <a:endParaRPr lang="ru-RU" sz="4400" b="1" i="1" dirty="0" smtClean="0">
              <a:solidFill>
                <a:srgbClr val="FF0000"/>
              </a:solidFill>
              <a:latin typeface="Malgun Gothic" pitchFamily="34" charset="-127"/>
              <a:ea typeface="Malgun Gothic" pitchFamily="34" charset="-127"/>
              <a:cs typeface="Arial" pitchFamily="34" charset="0"/>
            </a:endParaRPr>
          </a:p>
          <a:p>
            <a:pPr algn="ctr"/>
            <a:r>
              <a:rPr lang="en-US" sz="2600" dirty="0" smtClean="0">
                <a:latin typeface="Malgun Gothic" pitchFamily="34" charset="-127"/>
                <a:ea typeface="Malgun Gothic" pitchFamily="34" charset="-127"/>
                <a:cs typeface="Arial" pitchFamily="34" charset="0"/>
              </a:rPr>
              <a:t>© Prof </a:t>
            </a:r>
            <a:r>
              <a:rPr lang="en-US" sz="2600" dirty="0" err="1" smtClean="0">
                <a:latin typeface="Malgun Gothic" pitchFamily="34" charset="-127"/>
                <a:ea typeface="Malgun Gothic" pitchFamily="34" charset="-127"/>
                <a:cs typeface="Arial" pitchFamily="34" charset="0"/>
              </a:rPr>
              <a:t>Jürg</a:t>
            </a:r>
            <a:r>
              <a:rPr lang="en-US" sz="2600" dirty="0" smtClean="0">
                <a:latin typeface="Malgun Gothic" pitchFamily="34" charset="-127"/>
                <a:ea typeface="Malgun Gothic" pitchFamily="34" charset="-127"/>
                <a:cs typeface="Arial" pitchFamily="34" charset="0"/>
              </a:rPr>
              <a:t> Gutknecht, ETH Zürich</a:t>
            </a:r>
            <a:endParaRPr lang="ru-RU" sz="2600" dirty="0" smtClean="0">
              <a:latin typeface="Malgun Gothic" pitchFamily="34" charset="-127"/>
              <a:ea typeface="Malgun Gothic" pitchFamily="34" charset="-127"/>
              <a:cs typeface="Arial" pitchFamily="34" charset="0"/>
            </a:endParaRPr>
          </a:p>
        </p:txBody>
      </p:sp>
      <p:sp>
        <p:nvSpPr>
          <p:cNvPr id="3" name="TextBox 2"/>
          <p:cNvSpPr txBox="1"/>
          <p:nvPr/>
        </p:nvSpPr>
        <p:spPr>
          <a:xfrm>
            <a:off x="8610600" y="6457890"/>
            <a:ext cx="496349" cy="400110"/>
          </a:xfrm>
          <a:prstGeom prst="rect">
            <a:avLst/>
          </a:prstGeom>
          <a:noFill/>
        </p:spPr>
        <p:txBody>
          <a:bodyPr wrap="square" rtlCol="0">
            <a:spAutoFit/>
          </a:bodyPr>
          <a:lstStyle/>
          <a:p>
            <a:r>
              <a:rPr lang="en-US" sz="2000" b="1" dirty="0" smtClean="0">
                <a:solidFill>
                  <a:srgbClr val="7030A0"/>
                </a:solidFill>
                <a:latin typeface="Comic Sans MS" panose="030F0702030302020204" pitchFamily="66" charset="0"/>
              </a:rPr>
              <a:t>9</a:t>
            </a:r>
            <a:endParaRPr lang="ru-RU" sz="2000" b="1" dirty="0">
              <a:solidFill>
                <a:srgbClr val="7030A0"/>
              </a:solidFill>
              <a:latin typeface="Comic Sans MS" panose="030F0702030302020204" pitchFamily="66" charset="0"/>
            </a:endParaRPr>
          </a:p>
        </p:txBody>
      </p:sp>
    </p:spTree>
    <p:extLst>
      <p:ext uri="{BB962C8B-B14F-4D97-AF65-F5344CB8AC3E}">
        <p14:creationId xmlns:p14="http://schemas.microsoft.com/office/powerpoint/2010/main" val="316339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334" y="548640"/>
            <a:ext cx="8896574" cy="6131859"/>
          </a:xfrm>
        </p:spPr>
        <p:txBody>
          <a:bodyPr/>
          <a:lstStyle/>
          <a:p>
            <a:r>
              <a:rPr lang="en-US" dirty="0" smtClean="0"/>
              <a:t>Value types case -  entity: </a:t>
            </a:r>
            <a:r>
              <a:rPr lang="en-US" b="1" dirty="0" smtClean="0"/>
              <a:t>? </a:t>
            </a:r>
            <a:r>
              <a:rPr lang="en-US" b="1" dirty="0" err="1" smtClean="0"/>
              <a:t>val</a:t>
            </a:r>
            <a:r>
              <a:rPr lang="en-US" b="1" dirty="0" smtClean="0"/>
              <a:t> </a:t>
            </a:r>
            <a:r>
              <a:rPr lang="en-US" dirty="0" smtClean="0"/>
              <a:t>Type</a:t>
            </a:r>
          </a:p>
          <a:p>
            <a:r>
              <a:rPr lang="en-US" dirty="0" smtClean="0"/>
              <a:t>Consider rather expressive example:</a:t>
            </a:r>
          </a:p>
          <a:p>
            <a:pPr marL="0" indent="0">
              <a:buNone/>
            </a:pPr>
            <a:r>
              <a:rPr lang="en-US" b="1" dirty="0" err="1"/>
              <a:t>v</a:t>
            </a:r>
            <a:r>
              <a:rPr lang="en-US" b="1" dirty="0" err="1" smtClean="0"/>
              <a:t>ar</a:t>
            </a:r>
            <a:r>
              <a:rPr lang="en-US" dirty="0" smtClean="0"/>
              <a:t> i: </a:t>
            </a:r>
            <a:r>
              <a:rPr lang="en-US" b="1" dirty="0" smtClean="0"/>
              <a:t>?</a:t>
            </a:r>
            <a:r>
              <a:rPr lang="en-US" dirty="0" smtClean="0"/>
              <a:t>Integer</a:t>
            </a:r>
          </a:p>
          <a:p>
            <a:pPr marL="0" indent="0">
              <a:buNone/>
            </a:pPr>
            <a:r>
              <a:rPr lang="en-US" dirty="0" smtClean="0"/>
              <a:t>i := i + 5 // Not valid!!! Compile time error</a:t>
            </a:r>
          </a:p>
          <a:p>
            <a:pPr marL="0" indent="0">
              <a:buNone/>
            </a:pPr>
            <a:r>
              <a:rPr lang="en-US" b="1" dirty="0" smtClean="0"/>
              <a:t>if</a:t>
            </a:r>
            <a:r>
              <a:rPr lang="en-US" dirty="0" smtClean="0"/>
              <a:t> i </a:t>
            </a:r>
            <a:r>
              <a:rPr lang="en-US" b="1" dirty="0" smtClean="0"/>
              <a:t>is</a:t>
            </a:r>
            <a:r>
              <a:rPr lang="en-US" dirty="0" smtClean="0"/>
              <a:t> Integer </a:t>
            </a:r>
            <a:r>
              <a:rPr lang="en-US" b="1" dirty="0" smtClean="0"/>
              <a:t>then</a:t>
            </a:r>
            <a:r>
              <a:rPr lang="en-US" dirty="0" smtClean="0"/>
              <a:t> i := i + 5 </a:t>
            </a:r>
            <a:r>
              <a:rPr lang="en-US" b="1" dirty="0" smtClean="0"/>
              <a:t>end</a:t>
            </a:r>
            <a:r>
              <a:rPr lang="en-US" dirty="0" smtClean="0"/>
              <a:t> /* That is a correct code */</a:t>
            </a:r>
          </a:p>
          <a:p>
            <a:pPr marL="0" indent="0">
              <a:buNone/>
            </a:pPr>
            <a:r>
              <a:rPr lang="en-US" b="1" i="1" dirty="0" smtClean="0"/>
              <a:t>if</a:t>
            </a:r>
            <a:r>
              <a:rPr lang="en-US" i="1" dirty="0" smtClean="0"/>
              <a:t> i </a:t>
            </a:r>
            <a:r>
              <a:rPr lang="en-US" b="1" i="1" dirty="0" smtClean="0"/>
              <a:t>is</a:t>
            </a:r>
            <a:r>
              <a:rPr lang="en-US" i="1" dirty="0" smtClean="0"/>
              <a:t> Integer i := i +5  /* short form of if with one statement. It has no else part!!!*/</a:t>
            </a:r>
          </a:p>
          <a:p>
            <a:pPr marL="0" indent="0">
              <a:buNone/>
            </a:pPr>
            <a:endParaRPr lang="en-US" dirty="0"/>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272390965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review in details how it works</a:t>
            </a:r>
          </a:p>
          <a:p>
            <a:pPr marL="0" indent="0">
              <a:buNone/>
            </a:pPr>
            <a:r>
              <a:rPr lang="en-US" sz="2400" dirty="0" smtClean="0"/>
              <a:t>c: </a:t>
            </a:r>
            <a:r>
              <a:rPr lang="en-US" sz="2400" b="1" dirty="0" smtClean="0"/>
              <a:t>?</a:t>
            </a:r>
            <a:r>
              <a:rPr lang="en-US" sz="2400" dirty="0" smtClean="0"/>
              <a:t>C</a:t>
            </a:r>
          </a:p>
          <a:p>
            <a:pPr marL="0" indent="0">
              <a:buNone/>
            </a:pPr>
            <a:r>
              <a:rPr lang="en-US" sz="2400" b="1" dirty="0" smtClean="0"/>
              <a:t>if</a:t>
            </a:r>
            <a:r>
              <a:rPr lang="en-US" sz="2400" dirty="0" smtClean="0"/>
              <a:t> c </a:t>
            </a:r>
            <a:r>
              <a:rPr lang="en-US" sz="2400" b="1" dirty="0" smtClean="0"/>
              <a:t>is</a:t>
            </a:r>
          </a:p>
          <a:p>
            <a:pPr marL="0" indent="0">
              <a:buNone/>
            </a:pPr>
            <a:r>
              <a:rPr lang="en-US" sz="2400" dirty="0"/>
              <a:t>	</a:t>
            </a:r>
            <a:r>
              <a:rPr lang="en-US" sz="2400" dirty="0" smtClean="0"/>
              <a:t>C1: /* if c is attached to an object which type conforms to C1 then one may work with c as it has static type C1*/</a:t>
            </a:r>
          </a:p>
          <a:p>
            <a:pPr marL="0" indent="0">
              <a:buNone/>
            </a:pPr>
            <a:r>
              <a:rPr lang="en-US" sz="2400" dirty="0"/>
              <a:t>	</a:t>
            </a:r>
            <a:r>
              <a:rPr lang="en-US" sz="2400" dirty="0" smtClean="0"/>
              <a:t>	c.call_feature_from_C1</a:t>
            </a:r>
          </a:p>
          <a:p>
            <a:pPr marL="0" indent="0">
              <a:buNone/>
            </a:pPr>
            <a:r>
              <a:rPr lang="en-US" sz="2400" dirty="0" smtClean="0"/>
              <a:t>	C: // the same for C</a:t>
            </a:r>
          </a:p>
          <a:p>
            <a:pPr marL="0" indent="0">
              <a:buNone/>
            </a:pPr>
            <a:r>
              <a:rPr lang="en-US" sz="2400" b="1" dirty="0" smtClean="0"/>
              <a:t>	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dirty="0" smtClean="0"/>
              <a:t>So, it allows to do both – run-time check for dynamic types and check for initialization. </a:t>
            </a:r>
            <a:endParaRPr lang="en-US" sz="2400" dirty="0"/>
          </a:p>
        </p:txBody>
      </p:sp>
      <p:sp>
        <p:nvSpPr>
          <p:cNvPr id="3" name="Title 2"/>
          <p:cNvSpPr>
            <a:spLocks noGrp="1"/>
          </p:cNvSpPr>
          <p:nvPr>
            <p:ph type="title"/>
          </p:nvPr>
        </p:nvSpPr>
        <p:spPr>
          <a:xfrm>
            <a:off x="-82195" y="-101348"/>
            <a:ext cx="9483047"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smtClean="0">
                <a:solidFill>
                  <a:schemeClr val="tx1"/>
                </a:solidFill>
              </a:rPr>
              <a:t>typeof</a:t>
            </a:r>
            <a:r>
              <a:rPr lang="en-US" altLang="en-US" dirty="0" smtClean="0">
                <a:solidFill>
                  <a:schemeClr val="tx1"/>
                </a:solidFill>
              </a:rPr>
              <a:t> check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236033520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see how </a:t>
            </a:r>
            <a:r>
              <a:rPr lang="en-US" sz="2400" dirty="0" err="1" smtClean="0"/>
              <a:t>typeof</a:t>
            </a:r>
            <a:r>
              <a:rPr lang="en-US" sz="2400" dirty="0" smtClean="0"/>
              <a:t> works</a:t>
            </a:r>
          </a:p>
          <a:p>
            <a:pPr marL="0" indent="0">
              <a:buNone/>
            </a:pPr>
            <a:endParaRPr lang="en-US" sz="2400" dirty="0" smtClean="0"/>
          </a:p>
          <a:p>
            <a:pPr marL="0" indent="0">
              <a:buNone/>
            </a:pPr>
            <a:r>
              <a:rPr lang="en-US" altLang="en-US" sz="2400" b="1" dirty="0" smtClean="0"/>
              <a:t>if</a:t>
            </a:r>
            <a:r>
              <a:rPr lang="en-US" sz="2400" dirty="0" smtClean="0"/>
              <a:t> c </a:t>
            </a:r>
            <a:r>
              <a:rPr lang="en-US" sz="2400" b="1" dirty="0" smtClean="0"/>
              <a:t>is</a:t>
            </a:r>
            <a:r>
              <a:rPr lang="en-US" sz="2400" dirty="0" smtClean="0"/>
              <a:t> C1 </a:t>
            </a:r>
            <a:r>
              <a:rPr lang="en-US" sz="2400" b="1" dirty="0" smtClean="0"/>
              <a:t>then </a:t>
            </a:r>
            <a:r>
              <a:rPr lang="en-US" sz="2400" dirty="0" smtClean="0"/>
              <a:t>/* if c is attached to an object which type conforms to C1 then one may work with c as it has static type C1*/</a:t>
            </a:r>
          </a:p>
          <a:p>
            <a:pPr marL="0" indent="0">
              <a:buNone/>
            </a:pPr>
            <a:r>
              <a:rPr lang="en-US" sz="2400" dirty="0"/>
              <a:t>	</a:t>
            </a:r>
            <a:r>
              <a:rPr lang="en-US" sz="2400" dirty="0" smtClean="0"/>
              <a:t>c.call_feature_from_C1</a:t>
            </a:r>
          </a:p>
          <a:p>
            <a:pPr marL="0" indent="0">
              <a:buNone/>
            </a:pPr>
            <a:r>
              <a:rPr lang="en-US" sz="2400" b="1" dirty="0" err="1" smtClean="0"/>
              <a:t>elseif</a:t>
            </a:r>
            <a:r>
              <a:rPr lang="en-US" sz="2400" b="1" dirty="0" smtClean="0"/>
              <a:t> c is</a:t>
            </a:r>
            <a:r>
              <a:rPr lang="en-US" sz="2400" dirty="0" smtClean="0"/>
              <a:t> C </a:t>
            </a:r>
            <a:r>
              <a:rPr lang="en-US" sz="2400" b="1" dirty="0" smtClean="0"/>
              <a:t>then </a:t>
            </a:r>
            <a:r>
              <a:rPr lang="en-US" sz="2400" dirty="0" smtClean="0"/>
              <a:t>// the same for C</a:t>
            </a:r>
          </a:p>
          <a:p>
            <a:pPr marL="0" indent="0">
              <a:buNone/>
            </a:pPr>
            <a:r>
              <a:rPr lang="en-US" sz="2400" b="1" dirty="0" smtClean="0"/>
              <a:t>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b="1" dirty="0" smtClean="0"/>
              <a:t>while </a:t>
            </a:r>
            <a:r>
              <a:rPr lang="en-US" sz="2400" dirty="0" smtClean="0"/>
              <a:t>c</a:t>
            </a:r>
            <a:r>
              <a:rPr lang="en-US" sz="2400" b="1" dirty="0" smtClean="0"/>
              <a:t> is </a:t>
            </a:r>
            <a:r>
              <a:rPr lang="en-US" sz="2400" dirty="0" smtClean="0"/>
              <a:t>C1</a:t>
            </a:r>
            <a:r>
              <a:rPr lang="en-US" sz="2400" b="1" dirty="0" smtClean="0"/>
              <a:t> loop </a:t>
            </a:r>
          </a:p>
          <a:p>
            <a:pPr marL="0" indent="0">
              <a:buNone/>
            </a:pPr>
            <a:r>
              <a:rPr lang="en-US" sz="2400" b="1" dirty="0"/>
              <a:t>	</a:t>
            </a:r>
            <a:r>
              <a:rPr lang="en-US" sz="2400" dirty="0" smtClean="0"/>
              <a:t>/*This loop works while type of c conforms to C1*/</a:t>
            </a:r>
            <a:endParaRPr lang="en-US" sz="2400" b="1" dirty="0" smtClean="0"/>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87938601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normAutofit lnSpcReduction="10000"/>
          </a:bodyPr>
          <a:lstStyle/>
          <a:p>
            <a:pPr marL="0" indent="0">
              <a:buNone/>
            </a:pPr>
            <a:r>
              <a:rPr lang="en-US" sz="2400" dirty="0" smtClean="0"/>
              <a:t>Power of if-case statement</a:t>
            </a:r>
          </a:p>
          <a:p>
            <a:pPr marL="0" indent="0">
              <a:buNone/>
            </a:pPr>
            <a:r>
              <a:rPr lang="en-US" sz="2400" b="1" dirty="0" smtClean="0"/>
              <a:t>if</a:t>
            </a:r>
            <a:r>
              <a:rPr lang="en-US" sz="2400" dirty="0" smtClean="0"/>
              <a:t> &lt;expression&gt; </a:t>
            </a:r>
            <a:r>
              <a:rPr lang="en-US" sz="2400" b="1" dirty="0" smtClean="0"/>
              <a:t>is</a:t>
            </a:r>
          </a:p>
          <a:p>
            <a:pPr marL="0" indent="0">
              <a:buNone/>
            </a:pPr>
            <a:r>
              <a:rPr lang="en-US" sz="2400" dirty="0" smtClean="0"/>
              <a:t>	&lt;expression1&gt;</a:t>
            </a:r>
            <a:r>
              <a:rPr lang="en-US" sz="2400" b="1" dirty="0" smtClean="0"/>
              <a:t>:</a:t>
            </a:r>
          </a:p>
          <a:p>
            <a:pPr marL="0" indent="0">
              <a:buNone/>
            </a:pPr>
            <a:r>
              <a:rPr lang="en-US" sz="2400" dirty="0" smtClean="0"/>
              <a:t>	&lt;expression2&gt; .. &lt;expression3&gt;</a:t>
            </a:r>
            <a:r>
              <a:rPr lang="en-US" sz="2400" b="1" dirty="0" smtClean="0"/>
              <a:t>:</a:t>
            </a:r>
          </a:p>
          <a:p>
            <a:pPr marL="0" indent="0">
              <a:buNone/>
            </a:pPr>
            <a:r>
              <a:rPr lang="en-US" sz="2400" b="1" dirty="0" smtClean="0"/>
              <a:t>	</a:t>
            </a:r>
            <a:r>
              <a:rPr lang="en-US" sz="2400" dirty="0" smtClean="0"/>
              <a:t>Type1</a:t>
            </a:r>
            <a:r>
              <a:rPr lang="en-US" sz="2400" b="1" dirty="0" smtClean="0"/>
              <a:t>:</a:t>
            </a:r>
          </a:p>
          <a:p>
            <a:pPr marL="0" indent="0">
              <a:buNone/>
            </a:pPr>
            <a:r>
              <a:rPr lang="en-US" sz="2400" dirty="0" smtClean="0"/>
              <a:t>	Type2|Type3|type4</a:t>
            </a:r>
            <a:r>
              <a:rPr lang="en-US" sz="2400" b="1" dirty="0" smtClean="0"/>
              <a:t>:</a:t>
            </a:r>
          </a:p>
          <a:p>
            <a:pPr marL="0" indent="0">
              <a:buNone/>
            </a:pPr>
            <a:r>
              <a:rPr lang="en-US" sz="2400" b="1" dirty="0" smtClean="0"/>
              <a:t>	else</a:t>
            </a:r>
          </a:p>
          <a:p>
            <a:pPr marL="0" indent="0">
              <a:buNone/>
            </a:pPr>
            <a:r>
              <a:rPr lang="en-US" sz="2400" b="1" dirty="0" smtClean="0"/>
              <a:t>end</a:t>
            </a:r>
          </a:p>
          <a:p>
            <a:pPr marL="0" indent="0">
              <a:buNone/>
            </a:pPr>
            <a:r>
              <a:rPr lang="en-US" sz="2400" dirty="0" smtClean="0"/>
              <a:t>The statement above is equivalent to </a:t>
            </a:r>
          </a:p>
          <a:p>
            <a:pPr marL="0" indent="0">
              <a:buNone/>
            </a:pPr>
            <a:r>
              <a:rPr lang="en-US" sz="2400" b="1" dirty="0" smtClean="0"/>
              <a:t>if</a:t>
            </a:r>
            <a:r>
              <a:rPr lang="en-US" sz="2400" dirty="0" smtClean="0"/>
              <a:t> &lt;expression&gt; = &lt;expression1&gt; </a:t>
            </a:r>
            <a:r>
              <a:rPr lang="en-US" sz="2400" b="1" dirty="0" smtClean="0"/>
              <a:t>then</a:t>
            </a:r>
          </a:p>
          <a:p>
            <a:pPr marL="0" indent="0">
              <a:buNone/>
            </a:pPr>
            <a:r>
              <a:rPr lang="en-US" sz="2400" b="1" dirty="0" err="1" smtClean="0"/>
              <a:t>elseif</a:t>
            </a:r>
            <a:r>
              <a:rPr lang="en-US" sz="2400" dirty="0" smtClean="0"/>
              <a:t> &lt;expression&gt; </a:t>
            </a:r>
            <a:r>
              <a:rPr lang="en-US" sz="2400" b="1" dirty="0" smtClean="0"/>
              <a:t>in</a:t>
            </a:r>
            <a:r>
              <a:rPr lang="en-US" sz="2400" dirty="0" smtClean="0"/>
              <a:t> &lt;expression2&gt; .. &lt;expression3&gt;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Type1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Type2|Type3|type4  </a:t>
            </a:r>
            <a:r>
              <a:rPr lang="en-US" sz="2400" b="1" dirty="0" smtClean="0"/>
              <a:t>then</a:t>
            </a:r>
          </a:p>
          <a:p>
            <a:pPr marL="0" indent="0">
              <a:buNone/>
            </a:pPr>
            <a:r>
              <a:rPr lang="en-US" sz="2400" b="1" dirty="0" smtClean="0"/>
              <a:t>else</a:t>
            </a:r>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137277945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431515"/>
            <a:ext cx="9041258" cy="6277509"/>
          </a:xfrm>
        </p:spPr>
        <p:txBody>
          <a:bodyPr/>
          <a:lstStyle/>
          <a:p>
            <a:pPr marL="0" indent="0">
              <a:buNone/>
            </a:pPr>
            <a:r>
              <a:rPr lang="en-US" altLang="en-US" dirty="0" smtClean="0"/>
              <a:t>1. Potentially non-initialized entity (a</a:t>
            </a:r>
            <a:r>
              <a:rPr lang="en-US" altLang="en-US" b="1" dirty="0" smtClean="0"/>
              <a:t>: ?</a:t>
            </a:r>
            <a:r>
              <a:rPr lang="en-US" altLang="en-US" dirty="0" smtClean="0"/>
              <a:t>Type)</a:t>
            </a:r>
          </a:p>
          <a:p>
            <a:pPr marL="0" indent="0">
              <a:buNone/>
            </a:pPr>
            <a:r>
              <a:rPr lang="en-US" altLang="en-US" dirty="0" smtClean="0"/>
              <a:t>2. Entity which will (must) be initialized by every unit construction procedure (a</a:t>
            </a:r>
            <a:r>
              <a:rPr lang="en-US" altLang="en-US" b="1" dirty="0" smtClean="0"/>
              <a:t>:</a:t>
            </a:r>
            <a:r>
              <a:rPr lang="en-US" altLang="en-US" dirty="0" smtClean="0"/>
              <a:t> Type) </a:t>
            </a:r>
          </a:p>
          <a:p>
            <a:pPr marL="0" indent="0">
              <a:buNone/>
            </a:pPr>
            <a:r>
              <a:rPr lang="en-US" altLang="en-US" dirty="0" smtClean="0"/>
              <a:t>So, for latter kind attributes it is not possible to access features of such attributes inside constructors’ bodies. In other words some object will be valid if and only if  when its attributes will be initialized by one of its initialization procedures. This allows not to create artificial </a:t>
            </a:r>
            <a:r>
              <a:rPr lang="en-US" altLang="en-US" dirty="0"/>
              <a:t>initialization procedures </a:t>
            </a:r>
            <a:r>
              <a:rPr lang="en-US" altLang="en-US" dirty="0" smtClean="0"/>
              <a:t>and gives additional flexibility for programmers.</a:t>
            </a:r>
            <a:r>
              <a:rPr lang="en-US" altLang="en-US" dirty="0"/>
              <a:t/>
            </a:r>
            <a:br>
              <a:rPr lang="en-US" altLang="en-US" dirty="0"/>
            </a:b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270173323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72" y="287679"/>
            <a:ext cx="9041258" cy="6570321"/>
          </a:xfrm>
        </p:spPr>
        <p:txBody>
          <a:bodyPr/>
          <a:lstStyle/>
          <a:p>
            <a:pPr marL="0" indent="0">
              <a:buNone/>
            </a:pPr>
            <a:r>
              <a:rPr lang="en-US" altLang="en-US" dirty="0" smtClean="0"/>
              <a:t>a </a:t>
            </a:r>
            <a:r>
              <a:rPr lang="en-US" altLang="en-US" b="1" dirty="0"/>
              <a:t>is</a:t>
            </a:r>
            <a:r>
              <a:rPr lang="en-US" altLang="en-US" dirty="0"/>
              <a:t> Account (Customer())</a:t>
            </a:r>
            <a:br>
              <a:rPr lang="en-US" altLang="en-US" dirty="0"/>
            </a:br>
            <a:r>
              <a:rPr lang="en-US" altLang="en-US" dirty="0" err="1" smtClean="0"/>
              <a:t>StandardIO.put</a:t>
            </a:r>
            <a:r>
              <a:rPr lang="en-US" altLang="en-US" dirty="0" smtClean="0"/>
              <a:t> (</a:t>
            </a:r>
            <a:r>
              <a:rPr lang="en-US" altLang="en-US" u="sng" dirty="0" smtClean="0">
                <a:hlinkClick r:id="rId2"/>
              </a:rPr>
              <a:t>a.customer.name</a:t>
            </a:r>
            <a:r>
              <a:rPr lang="en-US" altLang="en-US" u="sng" dirty="0" smtClean="0"/>
              <a:t>)</a:t>
            </a:r>
            <a:r>
              <a:rPr lang="en-US" altLang="en-US" dirty="0" smtClean="0"/>
              <a:t> </a:t>
            </a:r>
            <a:r>
              <a:rPr lang="en-US" altLang="en-US" dirty="0"/>
              <a:t>// OK</a:t>
            </a:r>
            <a:br>
              <a:rPr lang="en-US" altLang="en-US" dirty="0"/>
            </a:br>
            <a:r>
              <a:rPr lang="en-US" altLang="en-US" b="1" dirty="0" smtClean="0"/>
              <a:t>unit</a:t>
            </a:r>
            <a:r>
              <a:rPr lang="en-US" altLang="en-US" dirty="0" smtClean="0"/>
              <a:t> </a:t>
            </a:r>
            <a:r>
              <a:rPr lang="en-US" altLang="en-US" dirty="0"/>
              <a:t>Account</a:t>
            </a:r>
            <a:br>
              <a:rPr lang="en-US" altLang="en-US" dirty="0"/>
            </a:br>
            <a:r>
              <a:rPr lang="en-US" altLang="en-US" dirty="0" smtClean="0"/>
              <a:t>	customer: Customer</a:t>
            </a:r>
            <a:r>
              <a:rPr lang="en-US" altLang="en-US" dirty="0"/>
              <a:t/>
            </a:r>
            <a:br>
              <a:rPr lang="en-US" altLang="en-US" dirty="0"/>
            </a:br>
            <a:r>
              <a:rPr lang="en-US" altLang="en-US" dirty="0" smtClean="0"/>
              <a:t>	</a:t>
            </a:r>
            <a:r>
              <a:rPr lang="en-US" altLang="en-US" b="1" dirty="0" err="1" smtClean="0"/>
              <a:t>init</a:t>
            </a:r>
            <a:r>
              <a:rPr lang="en-US" altLang="en-US" dirty="0" smtClean="0"/>
              <a:t> </a:t>
            </a:r>
            <a:r>
              <a:rPr lang="en-US" altLang="en-US" dirty="0"/>
              <a:t>(aCustomer: </a:t>
            </a:r>
            <a:r>
              <a:rPr lang="en-US" altLang="en-US" b="1" dirty="0"/>
              <a:t>like</a:t>
            </a:r>
            <a:r>
              <a:rPr lang="en-US" altLang="en-US" dirty="0"/>
              <a:t> customer) </a:t>
            </a:r>
            <a:r>
              <a:rPr lang="en-US" altLang="en-US" b="1" dirty="0"/>
              <a:t>is</a:t>
            </a:r>
            <a:r>
              <a:rPr lang="en-US" altLang="en-US" dirty="0"/>
              <a:t/>
            </a:r>
            <a:br>
              <a:rPr lang="en-US" altLang="en-US" dirty="0"/>
            </a:br>
            <a:r>
              <a:rPr lang="en-US" altLang="en-US" dirty="0" smtClean="0"/>
              <a:t>		</a:t>
            </a:r>
            <a:r>
              <a:rPr lang="en-US" altLang="en-US" dirty="0" err="1" smtClean="0"/>
              <a:t>StandardIO.put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a:t>
            </a:r>
            <a:r>
              <a:rPr lang="en-US" altLang="en-US" dirty="0" smtClean="0"/>
              <a:t>			Compile </a:t>
            </a:r>
            <a:r>
              <a:rPr lang="en-US" altLang="en-US" dirty="0"/>
              <a:t>time error*/</a:t>
            </a:r>
            <a:br>
              <a:rPr lang="en-US" altLang="en-US" dirty="0"/>
            </a:br>
            <a:r>
              <a:rPr lang="en-US" altLang="en-US" dirty="0" smtClean="0"/>
              <a:t>	</a:t>
            </a:r>
            <a:r>
              <a:rPr lang="en-US" altLang="en-US" b="1" dirty="0" smtClean="0"/>
              <a:t>end</a:t>
            </a:r>
            <a:r>
              <a:rPr lang="en-US" altLang="en-US" dirty="0"/>
              <a:t/>
            </a:r>
            <a:br>
              <a:rPr lang="en-US" altLang="en-US" dirty="0"/>
            </a:br>
            <a:r>
              <a:rPr lang="en-US" altLang="en-US" dirty="0" smtClean="0"/>
              <a:t>	foo </a:t>
            </a:r>
            <a:r>
              <a:rPr lang="en-US" altLang="en-US" b="1" dirty="0"/>
              <a:t>is</a:t>
            </a:r>
            <a:r>
              <a:rPr lang="en-US" altLang="en-US" dirty="0"/>
              <a:t/>
            </a:r>
            <a:br>
              <a:rPr lang="en-US" altLang="en-US" dirty="0"/>
            </a:br>
            <a:r>
              <a:rPr lang="en-US" altLang="en-US" dirty="0" smtClean="0"/>
              <a:t>		</a:t>
            </a:r>
            <a:r>
              <a:rPr lang="en-US" altLang="en-US" dirty="0" err="1" smtClean="0"/>
              <a:t>StandardIO.print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OK!</a:t>
            </a:r>
            <a:br>
              <a:rPr lang="en-US" altLang="en-US" dirty="0"/>
            </a:br>
            <a:r>
              <a:rPr lang="en-US" altLang="en-US" dirty="0" smtClean="0"/>
              <a:t>	</a:t>
            </a:r>
            <a:r>
              <a:rPr lang="en-US" altLang="en-US" b="1" dirty="0" smtClean="0"/>
              <a:t>end</a:t>
            </a:r>
            <a:r>
              <a:rPr lang="en-US" altLang="en-US" dirty="0"/>
              <a:t/>
            </a:r>
            <a:br>
              <a:rPr lang="en-US" altLang="en-US" dirty="0"/>
            </a:br>
            <a:r>
              <a:rPr lang="en-US" altLang="en-US" b="1" dirty="0"/>
              <a:t>end</a:t>
            </a:r>
            <a:r>
              <a:rPr lang="en-US" altLang="en-US" dirty="0"/>
              <a:t/>
            </a:r>
            <a:br>
              <a:rPr lang="en-US" altLang="en-US" dirty="0"/>
            </a:br>
            <a:r>
              <a:rPr lang="en-US" altLang="en-US" dirty="0" smtClean="0"/>
              <a:t>/*Objects of type Account are valid if and only is the customer attribute was initialized.*/</a:t>
            </a: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 Example.</a:t>
            </a:r>
            <a:endParaRPr lang="en-US" altLang="en-US" dirty="0">
              <a:solidFill>
                <a:schemeClr val="tx1"/>
              </a:solidFill>
            </a:endParaRPr>
          </a:p>
        </p:txBody>
      </p:sp>
    </p:spTree>
    <p:extLst>
      <p:ext uri="{BB962C8B-B14F-4D97-AF65-F5344CB8AC3E}">
        <p14:creationId xmlns:p14="http://schemas.microsoft.com/office/powerpoint/2010/main" val="312021376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5248275" cy="636360"/>
          </a:xfrm>
        </p:spPr>
        <p:txBody>
          <a:bodyPr>
            <a:normAutofit fontScale="90000"/>
          </a:bodyPr>
          <a:lstStyle/>
          <a:p>
            <a:r>
              <a:rPr lang="en-US" sz="3600" b="1" dirty="0" smtClean="0">
                <a:solidFill>
                  <a:srgbClr val="CC6600"/>
                </a:solidFill>
                <a:latin typeface="Comic Sans MS" pitchFamily="66" charset="0"/>
              </a:rPr>
              <a:t>Introduction</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457200" y="990600"/>
            <a:ext cx="8458200" cy="5135563"/>
          </a:xfrm>
        </p:spPr>
        <p:txBody>
          <a:bodyPr/>
          <a:lstStyle/>
          <a:p>
            <a:r>
              <a:rPr lang="en-US" b="1" dirty="0" smtClean="0"/>
              <a:t>Authors’ background</a:t>
            </a:r>
            <a:r>
              <a:rPr lang="en-US" dirty="0" smtClean="0"/>
              <a:t>: C++, Ada, Modula-2, </a:t>
            </a:r>
            <a:r>
              <a:rPr lang="en-US" dirty="0" err="1" smtClean="0"/>
              <a:t>Zonnon</a:t>
            </a:r>
            <a:r>
              <a:rPr lang="en-US" dirty="0" smtClean="0"/>
              <a:t>, Eiffel – battle </a:t>
            </a:r>
            <a:r>
              <a:rPr lang="en-US" dirty="0" smtClean="0">
                <a:sym typeface="Wingdings" panose="05000000000000000000" pitchFamily="2" charset="2"/>
              </a:rPr>
              <a:t></a:t>
            </a:r>
          </a:p>
          <a:p>
            <a:r>
              <a:rPr lang="en-US" b="1" dirty="0" smtClean="0">
                <a:sym typeface="Wingdings" panose="05000000000000000000" pitchFamily="2" charset="2"/>
              </a:rPr>
              <a:t>Terminology</a:t>
            </a:r>
            <a:r>
              <a:rPr lang="en-US" dirty="0" smtClean="0">
                <a:sym typeface="Wingdings" panose="05000000000000000000" pitchFamily="2" charset="2"/>
              </a:rPr>
              <a:t>: feature – routine or attribute, attribute – variable or constant, routine – procedure or function; inheritance graph &amp; conformance;</a:t>
            </a:r>
            <a:r>
              <a:rPr lang="ru-RU" dirty="0" smtClean="0">
                <a:sym typeface="Wingdings" panose="05000000000000000000" pitchFamily="2" charset="2"/>
              </a:rPr>
              <a:t> </a:t>
            </a:r>
            <a:r>
              <a:rPr lang="en-US" dirty="0" smtClean="0">
                <a:sym typeface="Wingdings" panose="05000000000000000000" pitchFamily="2" charset="2"/>
              </a:rPr>
              <a:t>module, type, class</a:t>
            </a:r>
          </a:p>
          <a:p>
            <a:r>
              <a:rPr lang="en-US" b="1" dirty="0" smtClean="0">
                <a:sym typeface="Wingdings" panose="05000000000000000000" pitchFamily="2" charset="2"/>
              </a:rPr>
              <a:t>Main task</a:t>
            </a:r>
            <a:r>
              <a:rPr lang="en-US" dirty="0" smtClean="0">
                <a:sym typeface="Wingdings" panose="05000000000000000000" pitchFamily="2" charset="2"/>
              </a:rPr>
              <a:t> is to give high-level overview of feature which could be of interest . It is not possible to give full </a:t>
            </a:r>
            <a:r>
              <a:rPr lang="en-US" dirty="0" err="1" smtClean="0">
                <a:sym typeface="Wingdings" panose="05000000000000000000" pitchFamily="2" charset="2"/>
              </a:rPr>
              <a:t>SLang</a:t>
            </a:r>
            <a:r>
              <a:rPr lang="en-US" dirty="0" smtClean="0">
                <a:sym typeface="Wingdings" panose="05000000000000000000" pitchFamily="2" charset="2"/>
              </a:rPr>
              <a:t> description in 20 minutes. The book is to follow …</a:t>
            </a:r>
            <a:endParaRPr lang="ru-RU"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normAutofit lnSpcReduction="10000"/>
          </a:bodyPr>
          <a:lstStyle/>
          <a:p>
            <a:pPr marL="0" indent="0">
              <a:buNone/>
            </a:pPr>
            <a:r>
              <a:rPr lang="en-US" sz="2800" b="1" dirty="0" smtClean="0"/>
              <a:t>unit</a:t>
            </a:r>
            <a:r>
              <a:rPr lang="en-US" sz="2800" dirty="0" smtClean="0"/>
              <a:t> Stack [G] // Interface of unit Stack</a:t>
            </a:r>
          </a:p>
          <a:p>
            <a:pPr marL="0" indent="0">
              <a:buNone/>
            </a:pPr>
            <a:r>
              <a:rPr lang="en-US" sz="2800" dirty="0"/>
              <a:t>	</a:t>
            </a:r>
            <a:r>
              <a:rPr lang="en-US" sz="2800" dirty="0" smtClean="0"/>
              <a:t>push (e: G)</a:t>
            </a:r>
          </a:p>
          <a:p>
            <a:pPr marL="0" indent="0">
              <a:buNone/>
            </a:pPr>
            <a:r>
              <a:rPr lang="en-US" sz="2800" dirty="0"/>
              <a:t>	</a:t>
            </a:r>
            <a:r>
              <a:rPr lang="en-US" sz="2800" dirty="0" smtClean="0"/>
              <a:t>	</a:t>
            </a:r>
            <a:r>
              <a:rPr lang="en-US" sz="2800" b="1" dirty="0" smtClean="0"/>
              <a:t>ensure</a:t>
            </a:r>
          </a:p>
          <a:p>
            <a:pPr marL="0" indent="0">
              <a:buNone/>
            </a:pPr>
            <a:r>
              <a:rPr lang="en-US" sz="2800" dirty="0"/>
              <a:t>	</a:t>
            </a:r>
            <a:r>
              <a:rPr lang="en-US" sz="2800" dirty="0" smtClean="0"/>
              <a:t>		count = </a:t>
            </a:r>
            <a:r>
              <a:rPr lang="en-US" sz="2800" b="1" dirty="0" smtClean="0"/>
              <a:t>old</a:t>
            </a:r>
            <a:r>
              <a:rPr lang="en-US" sz="2800" dirty="0" smtClean="0"/>
              <a:t> count + </a:t>
            </a:r>
            <a:r>
              <a:rPr lang="en-US" sz="2800" dirty="0"/>
              <a:t>1 // </a:t>
            </a:r>
            <a:r>
              <a:rPr lang="en-US" sz="2800" dirty="0" smtClean="0"/>
              <a:t>Push done</a:t>
            </a:r>
          </a:p>
          <a:p>
            <a:pPr marL="0" indent="0">
              <a:buNone/>
            </a:pPr>
            <a:r>
              <a:rPr lang="en-US" sz="2800" dirty="0"/>
              <a:t>	</a:t>
            </a:r>
            <a:r>
              <a:rPr lang="en-US" sz="2800" dirty="0" smtClean="0"/>
              <a:t>pop: G</a:t>
            </a:r>
          </a:p>
          <a:p>
            <a:pPr marL="0" indent="0">
              <a:buNone/>
            </a:pPr>
            <a:r>
              <a:rPr lang="en-US" sz="2800" dirty="0" smtClean="0"/>
              <a:t>		</a:t>
            </a:r>
            <a:r>
              <a:rPr lang="en-US" sz="2800" b="1" dirty="0" smtClean="0"/>
              <a:t>require</a:t>
            </a:r>
          </a:p>
          <a:p>
            <a:pPr marL="0" indent="0">
              <a:buNone/>
            </a:pPr>
            <a:r>
              <a:rPr lang="en-US" sz="2800" dirty="0"/>
              <a:t>	</a:t>
            </a:r>
            <a:r>
              <a:rPr lang="en-US" sz="2800" dirty="0" smtClean="0"/>
              <a:t>		count &gt; </a:t>
            </a:r>
            <a:r>
              <a:rPr lang="en-US" sz="2800" dirty="0"/>
              <a:t>0 // </a:t>
            </a:r>
            <a:r>
              <a:rPr lang="en-US" sz="2800" dirty="0" smtClean="0"/>
              <a:t>stack </a:t>
            </a:r>
            <a:r>
              <a:rPr lang="en-US" sz="2800" dirty="0"/>
              <a:t>not </a:t>
            </a:r>
            <a:r>
              <a:rPr lang="en-US" sz="2800" dirty="0" smtClean="0"/>
              <a:t>empty</a:t>
            </a:r>
          </a:p>
          <a:p>
            <a:pPr marL="0" indent="0">
              <a:buNone/>
            </a:pPr>
            <a:r>
              <a:rPr lang="en-US" sz="2800" dirty="0"/>
              <a:t>	</a:t>
            </a:r>
            <a:r>
              <a:rPr lang="en-US" sz="2800" dirty="0" smtClean="0"/>
              <a:t>	</a:t>
            </a:r>
            <a:r>
              <a:rPr lang="en-US" sz="2800" b="1" dirty="0" smtClean="0"/>
              <a:t>ensure</a:t>
            </a:r>
            <a:r>
              <a:rPr lang="en-US" sz="2800" dirty="0" smtClean="0"/>
              <a:t> </a:t>
            </a:r>
          </a:p>
          <a:p>
            <a:pPr marL="0" indent="0">
              <a:buNone/>
            </a:pPr>
            <a:r>
              <a:rPr lang="en-US" sz="2800" dirty="0"/>
              <a:t>	</a:t>
            </a:r>
            <a:r>
              <a:rPr lang="en-US" sz="2800" dirty="0" smtClean="0"/>
              <a:t>		count = </a:t>
            </a:r>
            <a:r>
              <a:rPr lang="en-US" sz="2800" b="1" dirty="0" smtClean="0"/>
              <a:t>old</a:t>
            </a:r>
            <a:r>
              <a:rPr lang="en-US" sz="2800" dirty="0" smtClean="0"/>
              <a:t> count </a:t>
            </a:r>
            <a:r>
              <a:rPr lang="en-US" sz="2800" dirty="0"/>
              <a:t>– 1 // </a:t>
            </a:r>
            <a:r>
              <a:rPr lang="en-US" sz="2800" dirty="0" smtClean="0"/>
              <a:t>pop done</a:t>
            </a:r>
          </a:p>
          <a:p>
            <a:pPr marL="0" indent="0">
              <a:buNone/>
            </a:pPr>
            <a:r>
              <a:rPr lang="en-US" sz="2800" dirty="0"/>
              <a:t>	</a:t>
            </a:r>
            <a:r>
              <a:rPr lang="en-US" sz="2800" dirty="0" smtClean="0"/>
              <a:t>count: Integer</a:t>
            </a:r>
          </a:p>
          <a:p>
            <a:pPr marL="0" indent="0">
              <a:buNone/>
            </a:pPr>
            <a:r>
              <a:rPr lang="en-US" sz="2800" b="1" dirty="0"/>
              <a:t>i</a:t>
            </a:r>
            <a:r>
              <a:rPr lang="en-US" sz="2800" b="1" dirty="0" smtClean="0"/>
              <a:t>nvariant</a:t>
            </a:r>
          </a:p>
          <a:p>
            <a:pPr marL="0" indent="0">
              <a:buNone/>
            </a:pPr>
            <a:r>
              <a:rPr lang="en-US" sz="2800" dirty="0" smtClean="0"/>
              <a:t>	count &gt;= 0</a:t>
            </a:r>
            <a:r>
              <a:rPr lang="en-US" sz="2800" dirty="0"/>
              <a:t>	 // </a:t>
            </a:r>
            <a:r>
              <a:rPr lang="en-US" sz="2800" dirty="0" smtClean="0"/>
              <a:t>Consistent stack</a:t>
            </a:r>
          </a:p>
          <a:p>
            <a:pPr marL="0" indent="0">
              <a:buNone/>
            </a:pPr>
            <a:r>
              <a:rPr lang="en-US" sz="2800" b="1" dirty="0" smtClean="0"/>
              <a:t>end</a:t>
            </a:r>
            <a:r>
              <a:rPr lang="en-US" sz="2800" dirty="0" smtClean="0"/>
              <a:t> // Stack</a:t>
            </a:r>
            <a:endParaRPr lang="en-US" sz="2800"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(II)</a:t>
            </a:r>
            <a:endParaRPr lang="en-US" dirty="0">
              <a:solidFill>
                <a:schemeClr val="tx1"/>
              </a:solidFill>
            </a:endParaRPr>
          </a:p>
        </p:txBody>
      </p:sp>
    </p:spTree>
    <p:extLst>
      <p:ext uri="{BB962C8B-B14F-4D97-AF65-F5344CB8AC3E}">
        <p14:creationId xmlns:p14="http://schemas.microsoft.com/office/powerpoint/2010/main" val="12232158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One may ask why do we need constant objects while we have </a:t>
            </a:r>
            <a:r>
              <a:rPr lang="en-US" sz="2000" dirty="0" err="1" smtClean="0"/>
              <a:t>const</a:t>
            </a:r>
            <a:r>
              <a:rPr lang="en-US" sz="2000" dirty="0" smtClean="0"/>
              <a:t> attributes? </a:t>
            </a:r>
            <a:r>
              <a:rPr lang="en-US" sz="2000" dirty="0" err="1" smtClean="0"/>
              <a:t>Const</a:t>
            </a:r>
            <a:r>
              <a:rPr lang="en-US" sz="2000" dirty="0" smtClean="0"/>
              <a:t> attribute is part of the unit object while constant object is not. Let’s consider example with modelling days of the week.</a:t>
            </a:r>
          </a:p>
          <a:p>
            <a:pPr marL="0" indent="0">
              <a:buNone/>
            </a:pPr>
            <a:r>
              <a:rPr lang="en-US" altLang="en-US" sz="1200" b="1" dirty="0"/>
              <a:t>abstract unit </a:t>
            </a:r>
            <a:r>
              <a:rPr lang="en-US" altLang="en-US" sz="1200" dirty="0"/>
              <a:t>Day</a:t>
            </a:r>
          </a:p>
          <a:p>
            <a:pPr marL="0" indent="0">
              <a:buNone/>
            </a:pPr>
            <a:r>
              <a:rPr lang="en-US" altLang="en-US" sz="1200" dirty="0" smtClean="0"/>
              <a:t>	</a:t>
            </a:r>
            <a:r>
              <a:rPr lang="en-US" altLang="en-US" sz="1200" dirty="0" err="1" smtClean="0"/>
              <a:t>isWorkDay</a:t>
            </a:r>
            <a:r>
              <a:rPr lang="en-US" altLang="en-US" sz="1200" dirty="0"/>
              <a:t>: Boolean</a:t>
            </a:r>
            <a:r>
              <a:rPr lang="en-US" altLang="en-US" sz="1200" b="1" dirty="0"/>
              <a:t> is </a:t>
            </a:r>
            <a:r>
              <a:rPr lang="en-US" altLang="en-US" sz="1200" b="1" dirty="0" smtClean="0"/>
              <a:t>abstract</a:t>
            </a:r>
            <a:endParaRPr lang="en-US" altLang="en-US" sz="1200" dirty="0"/>
          </a:p>
          <a:p>
            <a:pPr marL="0" indent="0">
              <a:buNone/>
            </a:pPr>
            <a:r>
              <a:rPr lang="en-US" altLang="en-US" sz="1200" dirty="0" smtClean="0"/>
              <a:t>	</a:t>
            </a:r>
            <a:r>
              <a:rPr lang="en-US" altLang="en-US" sz="1200" dirty="0" err="1" smtClean="0"/>
              <a:t>isWeekEndDay</a:t>
            </a:r>
            <a:r>
              <a:rPr lang="en-US" altLang="en-US" sz="1200" dirty="0"/>
              <a:t>: Boolean </a:t>
            </a:r>
            <a:r>
              <a:rPr lang="en-US" altLang="en-US" sz="1200" b="1" dirty="0"/>
              <a:t>is </a:t>
            </a:r>
            <a:r>
              <a:rPr lang="en-US" altLang="en-US" sz="1200" b="1" dirty="0" smtClean="0"/>
              <a:t>abstract</a:t>
            </a:r>
            <a:endParaRPr lang="en-US" altLang="en-US" sz="1200" dirty="0"/>
          </a:p>
          <a:p>
            <a:pPr marL="0" indent="0">
              <a:buNone/>
            </a:pPr>
            <a:r>
              <a:rPr lang="en-US" altLang="en-US" sz="1200" b="1" dirty="0"/>
              <a:t>e</a:t>
            </a:r>
            <a:r>
              <a:rPr lang="en-US" altLang="en-US" sz="1200" b="1" dirty="0" smtClean="0"/>
              <a:t>nd //</a:t>
            </a:r>
            <a:r>
              <a:rPr lang="en-US" altLang="en-US" sz="1200" dirty="0" smtClean="0"/>
              <a:t> </a:t>
            </a:r>
            <a:r>
              <a:rPr lang="en-US" altLang="en-US" sz="1200" dirty="0"/>
              <a:t>Day</a:t>
            </a:r>
          </a:p>
          <a:p>
            <a:pPr marL="0" indent="0">
              <a:buNone/>
            </a:pPr>
            <a:r>
              <a:rPr lang="en-US" altLang="en-US" sz="1200" b="1" dirty="0"/>
              <a:t>unit</a:t>
            </a:r>
            <a:r>
              <a:rPr lang="en-US" altLang="en-US" sz="1200" dirty="0"/>
              <a:t> WorkDays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is</a:t>
            </a:r>
            <a:r>
              <a:rPr lang="en-US" altLang="en-US" sz="1200" dirty="0"/>
              <a:t> Monday, Tuesday, Wednesday, Thursday, Friday </a:t>
            </a:r>
            <a:r>
              <a:rPr lang="en-US" altLang="en-US" sz="1200" b="1" dirty="0"/>
              <a:t>end</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isWorkDay</a:t>
            </a:r>
            <a:r>
              <a:rPr lang="en-US" altLang="en-US" sz="1200" b="1" dirty="0" smtClean="0"/>
              <a:t> </a:t>
            </a:r>
            <a:r>
              <a:rPr lang="en-US" altLang="en-US" sz="1200" b="1" dirty="0"/>
              <a:t>is True</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isWeekEndDay</a:t>
            </a:r>
            <a:r>
              <a:rPr lang="en-US" altLang="en-US" sz="1200" dirty="0" smtClean="0"/>
              <a:t> </a:t>
            </a:r>
            <a:r>
              <a:rPr lang="en-US" altLang="en-US" sz="1200" b="1" dirty="0"/>
              <a:t>is False</a:t>
            </a:r>
            <a:endParaRPr lang="en-US" altLang="en-US" sz="1200" dirty="0"/>
          </a:p>
          <a:p>
            <a:pPr marL="0" indent="0">
              <a:buNone/>
            </a:pPr>
            <a:r>
              <a:rPr lang="en-US" altLang="en-US" sz="1200" b="1" dirty="0"/>
              <a:t>end</a:t>
            </a:r>
            <a:r>
              <a:rPr lang="en-US" altLang="en-US" sz="1200" dirty="0"/>
              <a:t> </a:t>
            </a:r>
          </a:p>
          <a:p>
            <a:pPr marL="0" indent="0">
              <a:buNone/>
            </a:pPr>
            <a:r>
              <a:rPr lang="en-US" altLang="en-US" sz="1200" b="1" dirty="0"/>
              <a:t>unit</a:t>
            </a:r>
            <a:r>
              <a:rPr lang="en-US" altLang="en-US" sz="1200" dirty="0"/>
              <a:t> WeekEndDays </a:t>
            </a:r>
            <a:r>
              <a:rPr lang="en-US" altLang="en-US" sz="1200" b="1" dirty="0"/>
              <a:t>extend</a:t>
            </a:r>
            <a:r>
              <a:rPr lang="en-US" altLang="en-US" sz="1200" dirty="0"/>
              <a:t> Day</a:t>
            </a:r>
          </a:p>
          <a:p>
            <a:pPr marL="0" indent="0">
              <a:buNone/>
            </a:pPr>
            <a:r>
              <a:rPr lang="en-US" altLang="en-US" sz="1200" b="1" dirty="0"/>
              <a:t>	const is </a:t>
            </a:r>
            <a:r>
              <a:rPr lang="en-US" altLang="en-US" sz="1200" dirty="0"/>
              <a:t>Saturday, Sunday</a:t>
            </a:r>
            <a:r>
              <a:rPr lang="en-US" altLang="en-US" sz="1200" b="1" dirty="0"/>
              <a:t> end</a:t>
            </a:r>
            <a:endParaRPr lang="en-US" altLang="en-US" sz="1200" dirty="0"/>
          </a:p>
          <a:p>
            <a:pPr marL="0" indent="0">
              <a:buNone/>
            </a:pPr>
            <a:r>
              <a:rPr lang="en-US" altLang="en-US" sz="1200" b="1" dirty="0" smtClean="0"/>
              <a:t>	override </a:t>
            </a:r>
            <a:r>
              <a:rPr lang="en-US" altLang="en-US" sz="1200" b="1" dirty="0"/>
              <a:t>const</a:t>
            </a:r>
            <a:r>
              <a:rPr lang="en-US" altLang="en-US" sz="1200" dirty="0"/>
              <a:t> isWorkDay</a:t>
            </a:r>
            <a:r>
              <a:rPr lang="en-US" altLang="en-US" sz="1200" b="1" dirty="0"/>
              <a:t> is False</a:t>
            </a:r>
            <a:endParaRPr lang="en-US" altLang="en-US" sz="1200" dirty="0"/>
          </a:p>
          <a:p>
            <a:pPr marL="0" indent="0">
              <a:buNone/>
            </a:pPr>
            <a:r>
              <a:rPr lang="en-US" altLang="en-US" sz="1200" b="1" dirty="0" smtClean="0"/>
              <a:t>	override </a:t>
            </a:r>
            <a:r>
              <a:rPr lang="en-US" altLang="en-US" sz="1200" b="1" dirty="0"/>
              <a:t>const</a:t>
            </a:r>
            <a:r>
              <a:rPr lang="en-US" altLang="en-US" sz="1200" dirty="0"/>
              <a:t> isWeekEndDay </a:t>
            </a:r>
            <a:r>
              <a:rPr lang="en-US" altLang="en-US" sz="1200" b="1" dirty="0"/>
              <a:t>is True</a:t>
            </a:r>
            <a:endParaRPr lang="en-US" altLang="en-US" sz="1200" dirty="0"/>
          </a:p>
          <a:p>
            <a:pPr marL="0" indent="0">
              <a:buNone/>
            </a:pPr>
            <a:r>
              <a:rPr lang="en-US" altLang="en-US" sz="1200" b="1" dirty="0"/>
              <a:t>end</a:t>
            </a:r>
            <a:endParaRPr lang="en-US" altLang="en-US" sz="1200" dirty="0"/>
          </a:p>
          <a:p>
            <a:pPr marL="0" indent="0">
              <a:buNone/>
            </a:pPr>
            <a:r>
              <a:rPr lang="en-US" altLang="en-US" sz="1200" b="1" dirty="0"/>
              <a:t>unit</a:t>
            </a:r>
            <a:r>
              <a:rPr lang="en-US" altLang="en-US" sz="1200" dirty="0"/>
              <a:t> WeekDay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use </a:t>
            </a:r>
            <a:r>
              <a:rPr lang="en-US" altLang="en-US" sz="1200" dirty="0"/>
              <a:t>WorkDays</a:t>
            </a:r>
            <a:r>
              <a:rPr lang="en-US" altLang="en-US" sz="1200" b="1" dirty="0"/>
              <a:t>, </a:t>
            </a:r>
            <a:r>
              <a:rPr lang="en-US" altLang="en-US" sz="1200" dirty="0"/>
              <a:t>WeekEndDays</a:t>
            </a:r>
            <a:r>
              <a:rPr lang="en-US" altLang="en-US" sz="1200" b="1" dirty="0"/>
              <a:t> is</a:t>
            </a:r>
            <a:r>
              <a:rPr lang="en-US" altLang="en-US" sz="1200" dirty="0"/>
              <a:t> </a:t>
            </a:r>
            <a:r>
              <a:rPr lang="en-US" altLang="en-US" sz="1200" b="1" dirty="0"/>
              <a:t>end</a:t>
            </a:r>
            <a:endParaRPr lang="en-US" altLang="en-US" sz="1200" dirty="0"/>
          </a:p>
          <a:p>
            <a:pPr marL="0" indent="0">
              <a:buNone/>
            </a:pPr>
            <a:r>
              <a:rPr lang="en-US" altLang="en-US" sz="1200" b="1" dirty="0" smtClean="0"/>
              <a:t>	override</a:t>
            </a:r>
            <a:r>
              <a:rPr lang="en-US" altLang="en-US" sz="1200" dirty="0" smtClean="0"/>
              <a:t> </a:t>
            </a:r>
            <a:r>
              <a:rPr lang="en-US" altLang="en-US" sz="1200" dirty="0"/>
              <a:t>isWorkDay: Boolean</a:t>
            </a:r>
            <a:r>
              <a:rPr lang="en-US" altLang="en-US" sz="1200" b="1" dirty="0"/>
              <a:t> is</a:t>
            </a:r>
            <a:endParaRPr lang="en-US" altLang="en-US" sz="1200" dirty="0"/>
          </a:p>
          <a:p>
            <a:pPr marL="0" indent="0">
              <a:buNone/>
            </a:pPr>
            <a:r>
              <a:rPr lang="en-US" altLang="en-US" sz="1200" b="1" dirty="0" smtClean="0"/>
              <a:t>	</a:t>
            </a:r>
            <a:r>
              <a:rPr lang="en-US" altLang="en-US" sz="1200" b="1" dirty="0"/>
              <a:t>	this in</a:t>
            </a:r>
            <a:r>
              <a:rPr lang="en-US" altLang="en-US" sz="1200" dirty="0"/>
              <a:t> Monday .. Friday</a:t>
            </a:r>
          </a:p>
          <a:p>
            <a:pPr marL="0" indent="0">
              <a:buNone/>
            </a:pPr>
            <a:r>
              <a:rPr lang="en-US" altLang="en-US" sz="1200" b="1" dirty="0" smtClean="0"/>
              <a:t>	end</a:t>
            </a:r>
            <a:endParaRPr lang="en-US" altLang="en-US" sz="1200" dirty="0"/>
          </a:p>
          <a:p>
            <a:pPr marL="0" indent="0">
              <a:buNone/>
            </a:pPr>
            <a:r>
              <a:rPr lang="en-US" altLang="en-US" sz="1200" b="1" dirty="0" smtClean="0"/>
              <a:t>	override</a:t>
            </a:r>
            <a:r>
              <a:rPr lang="en-US" altLang="en-US" sz="1200" dirty="0" smtClean="0"/>
              <a:t> </a:t>
            </a:r>
            <a:r>
              <a:rPr lang="en-US" altLang="en-US" sz="1200" dirty="0"/>
              <a:t>isWeekEndDay: Boolean </a:t>
            </a:r>
            <a:r>
              <a:rPr lang="en-US" altLang="en-US" sz="1200" b="1" dirty="0"/>
              <a:t>is</a:t>
            </a:r>
            <a:endParaRPr lang="en-US" altLang="en-US" sz="1200" dirty="0"/>
          </a:p>
          <a:p>
            <a:pPr marL="0" indent="0">
              <a:buNone/>
            </a:pPr>
            <a:r>
              <a:rPr lang="en-US" altLang="en-US" sz="1200" b="1" dirty="0"/>
              <a:t>	</a:t>
            </a:r>
            <a:r>
              <a:rPr lang="en-US" altLang="en-US" sz="1200" b="1" dirty="0" smtClean="0"/>
              <a:t>	this </a:t>
            </a:r>
            <a:r>
              <a:rPr lang="en-US" altLang="en-US" sz="1200" b="1" dirty="0"/>
              <a:t>in</a:t>
            </a:r>
            <a:r>
              <a:rPr lang="en-US" altLang="en-US" sz="1200" dirty="0"/>
              <a:t> Saturday .. Sunday</a:t>
            </a:r>
          </a:p>
          <a:p>
            <a:pPr marL="0" indent="0">
              <a:buNone/>
            </a:pPr>
            <a:r>
              <a:rPr lang="en-US" altLang="en-US" sz="1200" b="1" dirty="0" smtClean="0"/>
              <a:t>	end</a:t>
            </a:r>
            <a:endParaRPr lang="en-US" altLang="en-US" sz="1200" dirty="0"/>
          </a:p>
          <a:p>
            <a:pPr marL="0" indent="0">
              <a:buNone/>
            </a:pPr>
            <a:r>
              <a:rPr lang="en-US" altLang="en-US" sz="1200" b="1" dirty="0"/>
              <a:t>end</a:t>
            </a:r>
            <a:r>
              <a:rPr lang="en-US" altLang="en-US" sz="1200" dirty="0"/>
              <a:t> </a:t>
            </a:r>
            <a:r>
              <a:rPr lang="en-US" altLang="en-US" sz="1200" dirty="0" smtClean="0"/>
              <a:t>// </a:t>
            </a:r>
            <a:r>
              <a:rPr lang="en-US" altLang="en-US" sz="1200" dirty="0" err="1" smtClean="0"/>
              <a:t>WeekDay</a:t>
            </a:r>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Constant objects</a:t>
            </a:r>
            <a:endParaRPr lang="en-US" dirty="0">
              <a:solidFill>
                <a:schemeClr val="tx1"/>
              </a:solidFill>
            </a:endParaRPr>
          </a:p>
        </p:txBody>
      </p:sp>
    </p:spTree>
    <p:extLst>
      <p:ext uri="{BB962C8B-B14F-4D97-AF65-F5344CB8AC3E}">
        <p14:creationId xmlns:p14="http://schemas.microsoft.com/office/powerpoint/2010/main" val="262084481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408" y="568304"/>
            <a:ext cx="8988015" cy="6289696"/>
          </a:xfrm>
        </p:spPr>
        <p:txBody>
          <a:bodyPr/>
          <a:lstStyle/>
          <a:p>
            <a:pPr marL="0" indent="0">
              <a:buNone/>
            </a:pPr>
            <a:r>
              <a:rPr lang="en-US" altLang="en-US" sz="1200" b="1" dirty="0" smtClean="0"/>
              <a:t>unit</a:t>
            </a:r>
            <a:r>
              <a:rPr lang="en-US" altLang="en-US" sz="1200" dirty="0" smtClean="0"/>
              <a:t> </a:t>
            </a:r>
            <a:r>
              <a:rPr lang="en-US" altLang="en-US" sz="1200" dirty="0" err="1" smtClean="0"/>
              <a:t>WeekDay</a:t>
            </a:r>
            <a:endParaRPr lang="en-US" altLang="en-US" sz="1200" dirty="0"/>
          </a:p>
          <a:p>
            <a:pPr marL="0" indent="0">
              <a:buNone/>
            </a:pPr>
            <a:r>
              <a:rPr lang="en-US" altLang="en-US" sz="1200" b="1" dirty="0"/>
              <a:t>	</a:t>
            </a:r>
            <a:r>
              <a:rPr lang="en-US" altLang="en-US" sz="1200" b="1" dirty="0" err="1"/>
              <a:t>const</a:t>
            </a:r>
            <a:r>
              <a:rPr lang="en-US" altLang="en-US" sz="1200" b="1" dirty="0"/>
              <a:t> </a:t>
            </a:r>
            <a:r>
              <a:rPr lang="en-US" altLang="en-US" sz="1200" b="1" dirty="0" smtClean="0"/>
              <a:t>is</a:t>
            </a:r>
            <a:r>
              <a:rPr lang="en-US" altLang="en-US" sz="1200" dirty="0" smtClean="0"/>
              <a:t> </a:t>
            </a:r>
            <a:r>
              <a:rPr lang="en-US" altLang="en-US" sz="1200" dirty="0"/>
              <a:t>Monday, Tuesday, Wednesday, Thursday, </a:t>
            </a:r>
            <a:r>
              <a:rPr lang="en-US" altLang="en-US" sz="1200" dirty="0" smtClean="0"/>
              <a:t>Friday, </a:t>
            </a:r>
            <a:r>
              <a:rPr lang="en-US" altLang="en-US" sz="1200" dirty="0"/>
              <a:t>Saturday, Sunday</a:t>
            </a:r>
            <a:r>
              <a:rPr lang="en-US" altLang="en-US" sz="1200" dirty="0" smtClean="0"/>
              <a:t> </a:t>
            </a:r>
            <a:r>
              <a:rPr lang="en-US" altLang="en-US" sz="1200" b="1" dirty="0" smtClean="0"/>
              <a:t>end</a:t>
            </a:r>
            <a:endParaRPr lang="en-US" altLang="en-US" sz="1200" dirty="0"/>
          </a:p>
          <a:p>
            <a:pPr marL="0" indent="0">
              <a:buNone/>
            </a:pPr>
            <a:r>
              <a:rPr lang="en-US" altLang="en-US" sz="1200" b="1" dirty="0"/>
              <a:t>	</a:t>
            </a:r>
            <a:r>
              <a:rPr lang="en-US" altLang="en-US" sz="1200" dirty="0" err="1" smtClean="0"/>
              <a:t>isWorkDay</a:t>
            </a:r>
            <a:r>
              <a:rPr lang="en-US" altLang="en-US" sz="1200" dirty="0"/>
              <a:t>: Boolean</a:t>
            </a:r>
            <a:r>
              <a:rPr lang="en-US" altLang="en-US" sz="1200" b="1" dirty="0"/>
              <a:t> 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Monday </a:t>
            </a:r>
            <a:r>
              <a:rPr lang="en-US" altLang="en-US" sz="1200" b="1" dirty="0"/>
              <a:t>..</a:t>
            </a:r>
            <a:r>
              <a:rPr lang="en-US" altLang="en-US" sz="1200" dirty="0"/>
              <a:t> Friday</a:t>
            </a:r>
          </a:p>
          <a:p>
            <a:pPr marL="0" indent="0">
              <a:buNone/>
            </a:pPr>
            <a:r>
              <a:rPr lang="en-US" altLang="en-US" sz="1200" b="1" dirty="0"/>
              <a:t>	end</a:t>
            </a:r>
            <a:endParaRPr lang="en-US" altLang="en-US" sz="1200" dirty="0"/>
          </a:p>
          <a:p>
            <a:pPr marL="0" indent="0">
              <a:buNone/>
            </a:pPr>
            <a:r>
              <a:rPr lang="en-US" altLang="en-US" sz="1200" b="1" dirty="0"/>
              <a:t>	</a:t>
            </a:r>
            <a:r>
              <a:rPr lang="en-US" altLang="en-US" sz="1200" dirty="0" err="1" smtClean="0"/>
              <a:t>isWeekEndDay</a:t>
            </a:r>
            <a:r>
              <a:rPr lang="en-US" altLang="en-US" sz="1200" dirty="0"/>
              <a:t>: Boolean </a:t>
            </a:r>
            <a:r>
              <a:rPr lang="en-US" altLang="en-US" sz="1200" b="1" dirty="0"/>
              <a:t>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Saturday </a:t>
            </a:r>
            <a:r>
              <a:rPr lang="en-US" altLang="en-US" sz="1200" b="1" dirty="0"/>
              <a:t>..</a:t>
            </a:r>
            <a:r>
              <a:rPr lang="en-US" altLang="en-US" sz="1200" dirty="0"/>
              <a:t> Sunday</a:t>
            </a:r>
          </a:p>
          <a:p>
            <a:pPr marL="0" indent="0">
              <a:buNone/>
            </a:pPr>
            <a:r>
              <a:rPr lang="en-US" altLang="en-US" sz="1200" b="1" dirty="0"/>
              <a:t>	end</a:t>
            </a:r>
            <a:endParaRPr lang="en-US" altLang="en-US" sz="1200" dirty="0"/>
          </a:p>
          <a:p>
            <a:pPr marL="0" indent="0">
              <a:buNone/>
            </a:pPr>
            <a:r>
              <a:rPr lang="en-US" altLang="en-US" sz="1200" b="1" dirty="0"/>
              <a:t>end</a:t>
            </a:r>
            <a:r>
              <a:rPr lang="en-US" altLang="en-US" sz="1200" dirty="0"/>
              <a:t> // </a:t>
            </a:r>
            <a:r>
              <a:rPr lang="en-US" altLang="en-US" sz="1200" dirty="0" err="1" smtClean="0"/>
              <a:t>WeekDay</a:t>
            </a:r>
            <a:endParaRPr lang="en-US" altLang="en-US" sz="1200" dirty="0" smtClean="0"/>
          </a:p>
          <a:p>
            <a:pPr marL="0" indent="0">
              <a:buNone/>
            </a:pPr>
            <a:endParaRPr lang="en-US" sz="1200" dirty="0" smtClean="0"/>
          </a:p>
          <a:p>
            <a:pPr marL="0" indent="0">
              <a:buNone/>
            </a:pPr>
            <a:r>
              <a:rPr lang="en-US" sz="1200" b="1" dirty="0" smtClean="0"/>
              <a:t>use</a:t>
            </a:r>
            <a:r>
              <a:rPr lang="en-US" sz="1200" dirty="0" smtClean="0"/>
              <a:t> </a:t>
            </a:r>
            <a:r>
              <a:rPr lang="en-US" sz="1200" dirty="0" err="1" smtClean="0"/>
              <a:t>WeekDay</a:t>
            </a:r>
            <a:endParaRPr lang="en-US" sz="1200" dirty="0"/>
          </a:p>
          <a:p>
            <a:pPr marL="0" indent="0">
              <a:buNone/>
            </a:pPr>
            <a:r>
              <a:rPr lang="en-US" sz="1200" dirty="0" err="1" smtClean="0"/>
              <a:t>workDay</a:t>
            </a:r>
            <a:r>
              <a:rPr lang="en-US" sz="1200" b="1" dirty="0" smtClean="0"/>
              <a:t>:</a:t>
            </a:r>
            <a:r>
              <a:rPr lang="en-US" sz="1200" dirty="0" smtClean="0"/>
              <a:t> Monday </a:t>
            </a:r>
            <a:r>
              <a:rPr lang="en-US" sz="1200" b="1" dirty="0" smtClean="0"/>
              <a:t>.. </a:t>
            </a:r>
            <a:r>
              <a:rPr lang="en-US" sz="1200" dirty="0" smtClean="0"/>
              <a:t>Friday </a:t>
            </a:r>
            <a:r>
              <a:rPr lang="en-US" sz="1200" b="1" dirty="0" smtClean="0"/>
              <a:t>is</a:t>
            </a:r>
            <a:r>
              <a:rPr lang="en-US" sz="1200" dirty="0" smtClean="0"/>
              <a:t> Monday</a:t>
            </a:r>
          </a:p>
          <a:p>
            <a:pPr marL="0" indent="0">
              <a:buNone/>
            </a:pPr>
            <a:r>
              <a:rPr lang="en-US" sz="1200" dirty="0" err="1" smtClean="0"/>
              <a:t>weekEnd</a:t>
            </a:r>
            <a:r>
              <a:rPr lang="en-US" sz="1200" b="1" dirty="0" smtClean="0"/>
              <a:t>:</a:t>
            </a:r>
            <a:r>
              <a:rPr lang="en-US" sz="1200" dirty="0" smtClean="0"/>
              <a:t> Saturday </a:t>
            </a:r>
            <a:r>
              <a:rPr lang="en-US" sz="1200" b="1" dirty="0" smtClean="0"/>
              <a:t>|</a:t>
            </a:r>
            <a:r>
              <a:rPr lang="en-US" sz="1200" dirty="0" smtClean="0"/>
              <a:t> Sunday </a:t>
            </a:r>
            <a:r>
              <a:rPr lang="en-US" sz="1200" b="1" dirty="0" smtClean="0"/>
              <a:t>is</a:t>
            </a:r>
            <a:r>
              <a:rPr lang="en-US" sz="1200" dirty="0" smtClean="0"/>
              <a:t> Saturday</a:t>
            </a:r>
            <a:endParaRPr lang="en-US" sz="2000" dirty="0"/>
          </a:p>
          <a:p>
            <a:pPr marL="0" indent="0">
              <a:buNone/>
            </a:pPr>
            <a:r>
              <a:rPr lang="en-US" sz="1200" dirty="0" err="1" smtClean="0"/>
              <a:t>weekDay</a:t>
            </a:r>
            <a:r>
              <a:rPr lang="en-US" sz="1200" b="1" dirty="0" smtClean="0"/>
              <a:t>:</a:t>
            </a:r>
            <a:r>
              <a:rPr lang="en-US" sz="1200" dirty="0" smtClean="0"/>
              <a:t> </a:t>
            </a:r>
            <a:r>
              <a:rPr lang="en-US" sz="1200" dirty="0" err="1" smtClean="0"/>
              <a:t>WeekDay</a:t>
            </a:r>
            <a:r>
              <a:rPr lang="en-US" sz="1200" dirty="0" smtClean="0"/>
              <a:t> </a:t>
            </a:r>
            <a:r>
              <a:rPr lang="en-US" sz="1200" b="1" dirty="0" smtClean="0"/>
              <a:t>is</a:t>
            </a:r>
            <a:r>
              <a:rPr lang="en-US" sz="1200" dirty="0" smtClean="0"/>
              <a:t> Monday</a:t>
            </a:r>
          </a:p>
          <a:p>
            <a:pPr marL="0" indent="0">
              <a:buNone/>
            </a:pPr>
            <a:endParaRPr lang="en-US" sz="1200" dirty="0"/>
          </a:p>
          <a:p>
            <a:pPr marL="0" indent="0">
              <a:buNone/>
            </a:pPr>
            <a:r>
              <a:rPr lang="en-US" sz="1200" dirty="0" err="1" smtClean="0"/>
              <a:t>workDay</a:t>
            </a:r>
            <a:r>
              <a:rPr lang="en-US" sz="1200" dirty="0" smtClean="0"/>
              <a:t> := </a:t>
            </a:r>
            <a:r>
              <a:rPr lang="en-US" sz="1200" dirty="0" err="1" smtClean="0"/>
              <a:t>weekDay</a:t>
            </a:r>
            <a:r>
              <a:rPr lang="en-US" sz="1200" dirty="0" smtClean="0"/>
              <a:t> // Error</a:t>
            </a:r>
          </a:p>
          <a:p>
            <a:pPr marL="0" indent="0">
              <a:buNone/>
            </a:pPr>
            <a:r>
              <a:rPr lang="en-US" sz="1200" dirty="0" err="1" smtClean="0"/>
              <a:t>weekDay</a:t>
            </a:r>
            <a:r>
              <a:rPr lang="en-US" sz="1200" dirty="0" smtClean="0"/>
              <a:t>  := </a:t>
            </a:r>
            <a:r>
              <a:rPr lang="en-US" sz="1200" dirty="0" err="1" smtClean="0"/>
              <a:t>workDay</a:t>
            </a:r>
            <a:r>
              <a:rPr lang="en-US" sz="1200" dirty="0" smtClean="0"/>
              <a:t> // OK</a:t>
            </a:r>
          </a:p>
          <a:p>
            <a:pPr marL="0" indent="0">
              <a:buNone/>
            </a:pPr>
            <a:r>
              <a:rPr lang="en-US" sz="1200" dirty="0" err="1" smtClean="0"/>
              <a:t>weekEnd</a:t>
            </a:r>
            <a:r>
              <a:rPr lang="en-US" sz="1200" dirty="0" smtClean="0"/>
              <a:t> := </a:t>
            </a:r>
            <a:r>
              <a:rPr lang="en-US" sz="1200" dirty="0" err="1" smtClean="0"/>
              <a:t>workDay</a:t>
            </a:r>
            <a:r>
              <a:rPr lang="en-US" sz="1200" dirty="0" smtClean="0"/>
              <a:t>  // Error</a:t>
            </a:r>
          </a:p>
          <a:p>
            <a:pPr marL="0" indent="0">
              <a:buNone/>
            </a:pPr>
            <a:endParaRPr lang="en-US" sz="1200" dirty="0"/>
          </a:p>
          <a:p>
            <a:pPr marL="0" indent="0">
              <a:buNone/>
            </a:pPr>
            <a:endParaRPr lang="ru-RU" sz="1200" dirty="0"/>
          </a:p>
        </p:txBody>
      </p:sp>
      <p:sp>
        <p:nvSpPr>
          <p:cNvPr id="3" name="Title 2"/>
          <p:cNvSpPr>
            <a:spLocks noGrp="1"/>
          </p:cNvSpPr>
          <p:nvPr>
            <p:ph type="title"/>
          </p:nvPr>
        </p:nvSpPr>
        <p:spPr/>
        <p:txBody>
          <a:bodyPr/>
          <a:lstStyle/>
          <a:p>
            <a:r>
              <a:rPr lang="en-US" dirty="0" smtClean="0">
                <a:solidFill>
                  <a:schemeClr val="tx1"/>
                </a:solidFill>
              </a:rPr>
              <a:t>Range types</a:t>
            </a:r>
            <a:endParaRPr lang="ru-RU" dirty="0"/>
          </a:p>
        </p:txBody>
      </p:sp>
    </p:spTree>
    <p:extLst>
      <p:ext uri="{BB962C8B-B14F-4D97-AF65-F5344CB8AC3E}">
        <p14:creationId xmlns:p14="http://schemas.microsoft.com/office/powerpoint/2010/main" val="32392192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36343"/>
            <a:ext cx="9144000" cy="6421657"/>
          </a:xfrm>
        </p:spPr>
        <p:txBody>
          <a:bodyPr/>
          <a:lstStyle/>
          <a:p>
            <a:r>
              <a:rPr lang="en-US" sz="2400" dirty="0" smtClean="0"/>
              <a:t>Tuple is a group of something </a:t>
            </a:r>
            <a:r>
              <a:rPr lang="en-US" sz="2400" dirty="0" smtClean="0">
                <a:sym typeface="Wingdings" panose="05000000000000000000" pitchFamily="2" charset="2"/>
              </a:rPr>
              <a:t>  </a:t>
            </a:r>
            <a:r>
              <a:rPr lang="en-US" sz="2400" dirty="0" smtClean="0"/>
              <a:t>(Integer, Real, Boolean) – tuple of types. Tuple type is a kind of anonymous unit.</a:t>
            </a:r>
          </a:p>
          <a:p>
            <a:r>
              <a:rPr lang="en-US" sz="2400" dirty="0"/>
              <a:t>(a: Integer; b: Boolean) – tuple with named fields</a:t>
            </a:r>
          </a:p>
          <a:p>
            <a:r>
              <a:rPr lang="en-US" sz="2400" dirty="0" smtClean="0"/>
              <a:t>(5, 6, 7) – tuple of Integer values. Tuple expression. It conforms to Array [Integer] as all types are identical. So, we initialize arrays with tuple expressions!</a:t>
            </a:r>
          </a:p>
          <a:p>
            <a:r>
              <a:rPr lang="en-US" sz="2400" dirty="0" smtClean="0"/>
              <a:t>a: </a:t>
            </a:r>
            <a:r>
              <a:rPr lang="en-US" sz="2400" dirty="0"/>
              <a:t>(</a:t>
            </a:r>
            <a:r>
              <a:rPr lang="en-US" sz="2400" dirty="0" smtClean="0"/>
              <a:t>Integer, Real) – type of a is a tuple with 2 unnamed fields of types Integer and Real.</a:t>
            </a:r>
          </a:p>
          <a:p>
            <a:r>
              <a:rPr lang="en-US" sz="2400" dirty="0"/>
              <a:t>x</a:t>
            </a:r>
            <a:r>
              <a:rPr lang="en-US" sz="2400" dirty="0" smtClean="0"/>
              <a:t>: (Integer, 5, Real, flag: Boolean) – That is a tuple as well</a:t>
            </a:r>
            <a:endParaRPr lang="en-US" sz="2400" dirty="0" smtClean="0">
              <a:solidFill>
                <a:srgbClr val="FF0000"/>
              </a:solidFill>
            </a:endParaRPr>
          </a:p>
          <a:p>
            <a:r>
              <a:rPr lang="en-US" sz="2400" dirty="0" smtClean="0"/>
              <a:t>Conformance for tuples: tuple T1 -&gt; tuple T2 if for every i = 1..n T1i -&gt; T2i when n = T1.count and n &lt;= T2.count. Note that is the basis for functions with “growing” number of parameters</a:t>
            </a:r>
          </a:p>
          <a:p>
            <a:r>
              <a:rPr lang="en-US" altLang="en-US" sz="2400" dirty="0" smtClean="0"/>
              <a:t>Then </a:t>
            </a:r>
            <a:r>
              <a:rPr lang="en-US" altLang="en-US" sz="2400" dirty="0"/>
              <a:t>every routine has only </a:t>
            </a:r>
            <a:r>
              <a:rPr lang="en-US" altLang="en-US" sz="2400" dirty="0" smtClean="0"/>
              <a:t>1 </a:t>
            </a:r>
            <a:r>
              <a:rPr lang="en-US" altLang="en-US" sz="2400" dirty="0"/>
              <a:t>parameter – </a:t>
            </a:r>
            <a:r>
              <a:rPr lang="en-US" altLang="en-US" sz="2400" dirty="0" smtClean="0"/>
              <a:t>tuple, </a:t>
            </a:r>
            <a:r>
              <a:rPr lang="en-US" altLang="en-US" sz="2400" dirty="0"/>
              <a:t>possibly empty. And it returns a tuple with 0 or more elements. Procedure is a function which returns empty </a:t>
            </a:r>
            <a:r>
              <a:rPr lang="en-US" altLang="en-US" sz="2400" dirty="0" smtClean="0"/>
              <a:t>tuple </a:t>
            </a:r>
            <a:r>
              <a:rPr lang="en-US" altLang="en-US" sz="2400" dirty="0" smtClean="0">
                <a:sym typeface="Wingdings" panose="05000000000000000000" pitchFamily="2" charset="2"/>
              </a:rPr>
              <a:t> So, we can just ignore what it returns like void in old plain C </a:t>
            </a:r>
            <a:endParaRPr lang="en-US" altLang="en-US" sz="2400" dirty="0"/>
          </a:p>
        </p:txBody>
      </p:sp>
      <p:sp>
        <p:nvSpPr>
          <p:cNvPr id="3" name="Title 2"/>
          <p:cNvSpPr>
            <a:spLocks noGrp="1"/>
          </p:cNvSpPr>
          <p:nvPr>
            <p:ph type="title"/>
          </p:nvPr>
        </p:nvSpPr>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218486184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t>If we have foo declared </a:t>
            </a:r>
            <a:r>
              <a:rPr lang="en-US" sz="2000" dirty="0"/>
              <a:t>as </a:t>
            </a:r>
            <a:r>
              <a:rPr lang="en-US" sz="2000" dirty="0" smtClean="0"/>
              <a:t>foo </a:t>
            </a:r>
            <a:r>
              <a:rPr lang="en-US" sz="2000" dirty="0"/>
              <a:t>(</a:t>
            </a:r>
            <a:r>
              <a:rPr lang="en-US" sz="2000" dirty="0" err="1"/>
              <a:t>args</a:t>
            </a:r>
            <a:r>
              <a:rPr lang="en-US" sz="2000" dirty="0"/>
              <a:t>: </a:t>
            </a:r>
            <a:r>
              <a:rPr lang="en-US" sz="2000" dirty="0" smtClean="0"/>
              <a:t>()) then we can call foo like</a:t>
            </a:r>
            <a:endParaRPr lang="en-US" sz="2000" dirty="0"/>
          </a:p>
          <a:p>
            <a:pPr marL="0" indent="0">
              <a:buNone/>
            </a:pPr>
            <a:r>
              <a:rPr lang="en-US" sz="2000" dirty="0" smtClean="0"/>
              <a:t>foo (e1, e2, e3) /* that is call to foo with the tuple (e1, e2, e3), where e1, e2, e3 – 3 expressions and T1, T2, T3 are types of these expressions*/</a:t>
            </a:r>
          </a:p>
          <a:p>
            <a:pPr marL="0" indent="0">
              <a:buNone/>
            </a:pPr>
            <a:r>
              <a:rPr lang="en-US" sz="2000" dirty="0" smtClean="0"/>
              <a:t>//So, we can assign a tuple to a variable and then </a:t>
            </a:r>
          </a:p>
          <a:p>
            <a:pPr marL="0" indent="0">
              <a:buNone/>
            </a:pPr>
            <a:r>
              <a:rPr lang="en-US" sz="2000" dirty="0" smtClean="0"/>
              <a:t>t: (T1, T2, T3) </a:t>
            </a:r>
            <a:r>
              <a:rPr lang="en-US" sz="2000" b="1" dirty="0" smtClean="0"/>
              <a:t>is</a:t>
            </a:r>
            <a:r>
              <a:rPr lang="en-US" sz="2000" dirty="0" smtClean="0"/>
              <a:t> (e1, e2, e3)</a:t>
            </a:r>
          </a:p>
          <a:p>
            <a:pPr marL="0" indent="0">
              <a:buNone/>
            </a:pPr>
            <a:r>
              <a:rPr lang="en-US" sz="2000" dirty="0" smtClean="0"/>
              <a:t>foo (t)</a:t>
            </a:r>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t1 </a:t>
            </a:r>
            <a:r>
              <a:rPr lang="en-US" sz="2000" b="1" dirty="0" smtClean="0">
                <a:sym typeface="Wingdings" panose="05000000000000000000" pitchFamily="2" charset="2"/>
              </a:rPr>
              <a:t>is</a:t>
            </a:r>
            <a:r>
              <a:rPr lang="en-US" sz="2000" dirty="0" smtClean="0">
                <a:sym typeface="Wingdings" panose="05000000000000000000" pitchFamily="2" charset="2"/>
              </a:rPr>
              <a:t> </a:t>
            </a:r>
            <a:r>
              <a:rPr lang="en-US" sz="2000" dirty="0">
                <a:sym typeface="Wingdings" panose="05000000000000000000" pitchFamily="2" charset="2"/>
              </a:rPr>
              <a:t>(</a:t>
            </a:r>
            <a:r>
              <a:rPr lang="en-US" sz="2000" dirty="0" smtClean="0">
                <a:sym typeface="Wingdings" panose="05000000000000000000" pitchFamily="2" charset="2"/>
              </a:rPr>
              <a:t>e1, e2, e3, e4) // Type of t1 is deduced from types of e1, e2, e3,e4</a:t>
            </a:r>
          </a:p>
          <a:p>
            <a:pPr marL="0" indent="0">
              <a:buNone/>
            </a:pPr>
            <a:r>
              <a:rPr lang="en-US" sz="2000" dirty="0">
                <a:sym typeface="Wingdings" panose="05000000000000000000" pitchFamily="2" charset="2"/>
              </a:rPr>
              <a:t>f</a:t>
            </a:r>
            <a:r>
              <a:rPr lang="en-US" sz="2000" dirty="0" smtClean="0">
                <a:sym typeface="Wingdings" panose="05000000000000000000" pitchFamily="2" charset="2"/>
              </a:rPr>
              <a:t>oo (t1) // Valid as well !</a:t>
            </a:r>
          </a:p>
          <a:p>
            <a:pPr marL="0" indent="0">
              <a:buNone/>
            </a:pPr>
            <a:r>
              <a:rPr lang="en-US" sz="2000" dirty="0" smtClean="0"/>
              <a:t>foo (e1) // Calls foo with 1 argument</a:t>
            </a:r>
          </a:p>
          <a:p>
            <a:pPr marL="0" indent="0">
              <a:buNone/>
            </a:pPr>
            <a:r>
              <a:rPr lang="en-US" sz="2000" dirty="0" smtClean="0"/>
              <a:t>foo (e1, e2) // Calls foo with 2 arguments</a:t>
            </a:r>
          </a:p>
          <a:p>
            <a:pPr marL="0" indent="0">
              <a:buNone/>
            </a:pPr>
            <a:r>
              <a:rPr lang="en-US" sz="2000" dirty="0" smtClean="0"/>
              <a:t>foo (e1, e2, e3) // Calls foo with 3 arguments</a:t>
            </a:r>
          </a:p>
          <a:p>
            <a:pPr marL="0" indent="0">
              <a:buNone/>
            </a:pPr>
            <a:r>
              <a:rPr lang="en-US" sz="2000" dirty="0" smtClean="0"/>
              <a:t>foo </a:t>
            </a:r>
            <a:r>
              <a:rPr lang="en-US" sz="2000" dirty="0"/>
              <a:t>(arg1: T1; arg2:  T2; arg3: T3)</a:t>
            </a:r>
          </a:p>
          <a:p>
            <a:pPr marL="0" indent="0">
              <a:buNone/>
            </a:pPr>
            <a:r>
              <a:rPr lang="en-US" sz="2000" dirty="0"/>
              <a:t>foo (arg1: T1; arg2:  T2)</a:t>
            </a:r>
          </a:p>
          <a:p>
            <a:pPr marL="0" indent="0">
              <a:buNone/>
            </a:pPr>
            <a:r>
              <a:rPr lang="en-US" sz="2000" dirty="0"/>
              <a:t>foo (arg1: T1</a:t>
            </a:r>
            <a:r>
              <a:rPr lang="en-US" sz="2000" dirty="0" smtClean="0"/>
              <a:t>)</a:t>
            </a:r>
          </a:p>
          <a:p>
            <a:pPr marL="0" indent="0">
              <a:buNone/>
            </a:pPr>
            <a:endParaRPr lang="en-US" sz="2000" dirty="0">
              <a:sym typeface="Wingdings" panose="05000000000000000000" pitchFamily="2" charset="2"/>
            </a:endParaRPr>
          </a:p>
          <a:p>
            <a:pPr marL="0" indent="0">
              <a:buNone/>
            </a:pPr>
            <a:r>
              <a:rPr lang="en-US" sz="2000" dirty="0" smtClean="0">
                <a:sym typeface="Wingdings" panose="05000000000000000000" pitchFamily="2" charset="2"/>
              </a:rPr>
              <a:t>So, a: () is (1, True, “String”) is a valid variable of type empty tuple declaration with initial value the tuple with 3 elements.</a:t>
            </a:r>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 – </a:t>
            </a:r>
            <a:r>
              <a:rPr lang="en-US" u="sng" dirty="0" smtClean="0">
                <a:solidFill>
                  <a:srgbClr val="FF0000"/>
                </a:solidFill>
              </a:rPr>
              <a:t>WIP!</a:t>
            </a:r>
            <a:endParaRPr lang="en-US" u="sng" dirty="0">
              <a:solidFill>
                <a:srgbClr val="FF0000"/>
              </a:solidFill>
            </a:endParaRPr>
          </a:p>
        </p:txBody>
      </p:sp>
    </p:spTree>
    <p:extLst>
      <p:ext uri="{BB962C8B-B14F-4D97-AF65-F5344CB8AC3E}">
        <p14:creationId xmlns:p14="http://schemas.microsoft.com/office/powerpoint/2010/main" val="186934912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normAutofit lnSpcReduction="10000"/>
          </a:bodyPr>
          <a:lstStyle/>
          <a:p>
            <a:pPr marL="0" indent="0">
              <a:buNone/>
            </a:pPr>
            <a:r>
              <a:rPr lang="en-US" sz="2000" dirty="0" smtClean="0">
                <a:sym typeface="Wingdings" panose="05000000000000000000" pitchFamily="2" charset="2"/>
              </a:rPr>
              <a:t>/*So, Tuple may be typed – (Integer, Real, Boolean)*/</a:t>
            </a:r>
          </a:p>
          <a:p>
            <a:pPr marL="0" indent="0">
              <a:buNone/>
            </a:pPr>
            <a:r>
              <a:rPr lang="en-US" sz="2000" dirty="0" smtClean="0">
                <a:sym typeface="Wingdings" panose="05000000000000000000" pitchFamily="2" charset="2"/>
              </a:rPr>
              <a:t>t2 </a:t>
            </a:r>
            <a:r>
              <a:rPr lang="en-US" sz="2000" b="1" dirty="0" smtClean="0">
                <a:sym typeface="Wingdings" panose="05000000000000000000" pitchFamily="2" charset="2"/>
              </a:rPr>
              <a:t>is</a:t>
            </a:r>
            <a:r>
              <a:rPr lang="en-US" sz="2000" dirty="0" smtClean="0">
                <a:sym typeface="Wingdings" panose="05000000000000000000" pitchFamily="2" charset="2"/>
              </a:rPr>
              <a:t> (Integer</a:t>
            </a:r>
            <a:r>
              <a:rPr lang="en-US" sz="2000" dirty="0">
                <a:sym typeface="Wingdings" panose="05000000000000000000" pitchFamily="2" charset="2"/>
              </a:rPr>
              <a:t>, Real, </a:t>
            </a:r>
            <a:r>
              <a:rPr lang="en-US" sz="2000" dirty="0" smtClean="0">
                <a:sym typeface="Wingdings" panose="05000000000000000000" pitchFamily="2" charset="2"/>
              </a:rPr>
              <a:t>Boolean) /* That is in fact call to Tuple constructor and it will work only when Integer, Real and Boolean have </a:t>
            </a:r>
            <a:r>
              <a:rPr lang="en-US" sz="2000" dirty="0" err="1" smtClean="0">
                <a:sym typeface="Wingdings" panose="05000000000000000000" pitchFamily="2" charset="2"/>
              </a:rPr>
              <a:t>init</a:t>
            </a:r>
            <a:r>
              <a:rPr lang="en-US" sz="2000" dirty="0" smtClean="0">
                <a:sym typeface="Wingdings" panose="05000000000000000000" pitchFamily="2" charset="2"/>
              </a:rPr>
              <a:t> with no arguments!!! */</a:t>
            </a:r>
          </a:p>
          <a:p>
            <a:pPr marL="0" indent="0">
              <a:buNone/>
            </a:pPr>
            <a:r>
              <a:rPr lang="en-US" sz="2000" dirty="0">
                <a:sym typeface="Wingdings" panose="05000000000000000000" pitchFamily="2" charset="2"/>
              </a:rPr>
              <a:t>t</a:t>
            </a:r>
            <a:r>
              <a:rPr lang="en-US" sz="2000" dirty="0" smtClean="0">
                <a:sym typeface="Wingdings" panose="05000000000000000000" pitchFamily="2" charset="2"/>
              </a:rPr>
              <a:t>2(1</a:t>
            </a:r>
            <a:r>
              <a:rPr lang="en-US" sz="2000" dirty="0">
                <a:sym typeface="Wingdings" panose="05000000000000000000" pitchFamily="2" charset="2"/>
              </a:rPr>
              <a:t>)</a:t>
            </a:r>
            <a:r>
              <a:rPr lang="en-US" sz="2000" dirty="0" smtClean="0">
                <a:sym typeface="Wingdings" panose="05000000000000000000" pitchFamily="2" charset="2"/>
              </a:rPr>
              <a:t> := 5; t2 (2</a:t>
            </a:r>
            <a:r>
              <a:rPr lang="en-US" sz="2000" dirty="0">
                <a:sym typeface="Wingdings" panose="05000000000000000000" pitchFamily="2" charset="2"/>
              </a:rPr>
              <a:t>)</a:t>
            </a:r>
            <a:r>
              <a:rPr lang="en-US" sz="2000" dirty="0" smtClean="0">
                <a:sym typeface="Wingdings" panose="05000000000000000000" pitchFamily="2" charset="2"/>
              </a:rPr>
              <a:t> := 5.5; t2 (3</a:t>
            </a:r>
            <a:r>
              <a:rPr lang="en-US" sz="2000" dirty="0">
                <a:sym typeface="Wingdings" panose="05000000000000000000" pitchFamily="2" charset="2"/>
              </a:rPr>
              <a:t>)</a:t>
            </a:r>
            <a:r>
              <a:rPr lang="en-US" sz="2000" dirty="0" smtClean="0">
                <a:sym typeface="Wingdings" panose="05000000000000000000" pitchFamily="2" charset="2"/>
              </a:rPr>
              <a:t> := True</a:t>
            </a:r>
          </a:p>
          <a:p>
            <a:pPr marL="0" indent="0">
              <a:buNone/>
            </a:pPr>
            <a:r>
              <a:rPr lang="en-US" sz="2000" dirty="0" smtClean="0">
                <a:sym typeface="Wingdings" panose="05000000000000000000" pitchFamily="2" charset="2"/>
              </a:rPr>
              <a:t>/*So, tuple may have named fields*/</a:t>
            </a:r>
          </a:p>
          <a:p>
            <a:pPr marL="0" indent="0">
              <a:buNone/>
            </a:pPr>
            <a:r>
              <a:rPr lang="en-US" sz="2000" dirty="0" smtClean="0">
                <a:sym typeface="Wingdings" panose="05000000000000000000" pitchFamily="2" charset="2"/>
              </a:rPr>
              <a:t>t3 </a:t>
            </a:r>
            <a:r>
              <a:rPr lang="en-US" sz="2000" b="1" dirty="0" smtClean="0">
                <a:sym typeface="Wingdings" panose="05000000000000000000" pitchFamily="2" charset="2"/>
              </a:rPr>
              <a:t>is</a:t>
            </a:r>
            <a:r>
              <a:rPr lang="en-US" sz="2000" dirty="0" smtClean="0">
                <a:sym typeface="Wingdings" panose="05000000000000000000" pitchFamily="2" charset="2"/>
              </a:rPr>
              <a:t> (i: Integer; r: Real; b: Boolean)</a:t>
            </a:r>
          </a:p>
          <a:p>
            <a:pPr marL="0" indent="0">
              <a:buNone/>
            </a:pPr>
            <a:r>
              <a:rPr lang="en-US" sz="2000" dirty="0" smtClean="0"/>
              <a:t>t3.i := 5; t3.r := 5.5; t3.b := False</a:t>
            </a:r>
          </a:p>
          <a:p>
            <a:pPr marL="0" indent="0">
              <a:buNone/>
            </a:pPr>
            <a:r>
              <a:rPr lang="en-US" sz="2000" dirty="0"/>
              <a:t>t</a:t>
            </a:r>
            <a:r>
              <a:rPr lang="en-US" sz="2000" dirty="0" smtClean="0"/>
              <a:t>4: (Integer, Real, Boolean) </a:t>
            </a:r>
            <a:r>
              <a:rPr lang="en-US" sz="2000" b="1" dirty="0" smtClean="0"/>
              <a:t>is</a:t>
            </a:r>
            <a:r>
              <a:rPr lang="en-US" sz="2000" dirty="0" smtClean="0"/>
              <a:t> (5, 5.5, True)</a:t>
            </a:r>
          </a:p>
          <a:p>
            <a:pPr marL="0" indent="0">
              <a:buNone/>
            </a:pPr>
            <a:r>
              <a:rPr lang="en-US" sz="2000" dirty="0"/>
              <a:t>t</a:t>
            </a:r>
            <a:r>
              <a:rPr lang="en-US" sz="2000" dirty="0" smtClean="0"/>
              <a:t>5 </a:t>
            </a:r>
            <a:r>
              <a:rPr lang="en-US" sz="2000" b="1" dirty="0" smtClean="0"/>
              <a:t>is</a:t>
            </a:r>
            <a:r>
              <a:rPr lang="en-US" sz="2000" dirty="0" smtClean="0"/>
              <a:t> (5</a:t>
            </a:r>
            <a:r>
              <a:rPr lang="en-US" sz="2000" dirty="0"/>
              <a:t>, 5.5, True</a:t>
            </a:r>
            <a:r>
              <a:rPr lang="en-US" sz="2000" dirty="0" smtClean="0"/>
              <a:t>)</a:t>
            </a:r>
          </a:p>
          <a:p>
            <a:pPr marL="0" indent="0">
              <a:buNone/>
            </a:pPr>
            <a:r>
              <a:rPr lang="en-US" sz="2000" dirty="0" smtClean="0"/>
              <a:t>//Note!</a:t>
            </a:r>
          </a:p>
          <a:p>
            <a:pPr marL="0" indent="0">
              <a:buNone/>
            </a:pPr>
            <a:r>
              <a:rPr lang="en-US" sz="2000" dirty="0"/>
              <a:t>goo (x: Integer) </a:t>
            </a:r>
            <a:r>
              <a:rPr lang="en-US" sz="2000" b="1" dirty="0"/>
              <a:t>is</a:t>
            </a:r>
            <a:r>
              <a:rPr lang="en-US" sz="2000" dirty="0"/>
              <a:t> </a:t>
            </a:r>
            <a:r>
              <a:rPr lang="en-US" sz="2000" dirty="0" err="1" smtClean="0"/>
              <a:t>StandardIO.print</a:t>
            </a:r>
            <a:r>
              <a:rPr lang="en-US" sz="2000" dirty="0" smtClean="0"/>
              <a:t> (“goo 1\n”) </a:t>
            </a:r>
            <a:r>
              <a:rPr lang="en-US" sz="2000" b="1" dirty="0" smtClean="0"/>
              <a:t>end</a:t>
            </a:r>
            <a:endParaRPr lang="en-US" sz="2000" b="1" dirty="0"/>
          </a:p>
          <a:p>
            <a:pPr marL="0" indent="0">
              <a:buNone/>
            </a:pPr>
            <a:r>
              <a:rPr lang="en-US" sz="2000" dirty="0"/>
              <a:t>goo (x: </a:t>
            </a:r>
            <a:r>
              <a:rPr lang="en-US" sz="2000" dirty="0" smtClean="0"/>
              <a:t>(Integer)) </a:t>
            </a:r>
            <a:r>
              <a:rPr lang="en-US" sz="2000" b="1" dirty="0"/>
              <a:t>is</a:t>
            </a:r>
            <a:r>
              <a:rPr lang="en-US" sz="2000" dirty="0"/>
              <a:t> </a:t>
            </a:r>
            <a:r>
              <a:rPr lang="en-US" sz="2000" dirty="0" err="1"/>
              <a:t>StandardIO.print</a:t>
            </a:r>
            <a:r>
              <a:rPr lang="en-US" sz="2000" dirty="0"/>
              <a:t> (“goo </a:t>
            </a:r>
            <a:r>
              <a:rPr lang="en-US" sz="2000" dirty="0" smtClean="0"/>
              <a:t>2\n”)  </a:t>
            </a:r>
            <a:r>
              <a:rPr lang="en-US" sz="2000" b="1" dirty="0" smtClean="0"/>
              <a:t>end</a:t>
            </a:r>
            <a:endParaRPr lang="en-US" sz="2000" b="1" dirty="0"/>
          </a:p>
          <a:p>
            <a:pPr marL="0" indent="0">
              <a:buNone/>
            </a:pPr>
            <a:r>
              <a:rPr lang="en-US" sz="2000" dirty="0" smtClean="0"/>
              <a:t>/* These are 2 different routines!*/</a:t>
            </a:r>
          </a:p>
          <a:p>
            <a:pPr marL="0" indent="0">
              <a:buNone/>
            </a:pPr>
            <a:r>
              <a:rPr lang="en-US" sz="2000" dirty="0" smtClean="0"/>
              <a:t>goo </a:t>
            </a:r>
            <a:r>
              <a:rPr lang="en-US" sz="2000" dirty="0"/>
              <a:t>(5</a:t>
            </a:r>
            <a:r>
              <a:rPr lang="en-US" sz="2000" dirty="0" smtClean="0"/>
              <a:t>) // output -&gt; goo 1</a:t>
            </a:r>
            <a:endParaRPr lang="en-US" sz="2000" dirty="0"/>
          </a:p>
          <a:p>
            <a:pPr marL="0" indent="0">
              <a:buNone/>
            </a:pPr>
            <a:r>
              <a:rPr lang="en-US" sz="2000" dirty="0" smtClean="0"/>
              <a:t>t6: (Integer) </a:t>
            </a:r>
            <a:r>
              <a:rPr lang="en-US" sz="2000" b="1" dirty="0" smtClean="0"/>
              <a:t>is</a:t>
            </a:r>
            <a:r>
              <a:rPr lang="en-US" sz="2000" dirty="0" smtClean="0"/>
              <a:t> (5)</a:t>
            </a:r>
          </a:p>
          <a:p>
            <a:pPr marL="0" indent="0">
              <a:buNone/>
            </a:pPr>
            <a:r>
              <a:rPr lang="en-US" sz="2000" dirty="0" smtClean="0"/>
              <a:t>goo (t6) // </a:t>
            </a:r>
            <a:r>
              <a:rPr lang="en-US" sz="2000" dirty="0"/>
              <a:t>output -&gt; </a:t>
            </a:r>
            <a:r>
              <a:rPr lang="en-US" sz="2000" dirty="0" smtClean="0"/>
              <a:t>goo 2</a:t>
            </a:r>
          </a:p>
          <a:p>
            <a:pPr marL="0" indent="0">
              <a:buNone/>
            </a:pPr>
            <a:r>
              <a:rPr lang="en-US" sz="2000" dirty="0" smtClean="0"/>
              <a:t>goo ((5)) // </a:t>
            </a:r>
            <a:r>
              <a:rPr lang="en-US" sz="2000" dirty="0"/>
              <a:t>output -&gt; </a:t>
            </a:r>
            <a:r>
              <a:rPr lang="en-US" sz="2000" dirty="0" smtClean="0"/>
              <a:t>goo 1 as we treat (&lt;expr&gt;) as expression!!!</a:t>
            </a:r>
          </a:p>
          <a:p>
            <a:pPr marL="0" indent="0">
              <a:buNone/>
            </a:pPr>
            <a:r>
              <a:rPr lang="en-US" sz="2000" dirty="0" smtClean="0"/>
              <a:t>goo  (5,6,7,8) // </a:t>
            </a:r>
            <a:r>
              <a:rPr lang="en-US" sz="2000" dirty="0"/>
              <a:t>output -&gt; </a:t>
            </a:r>
            <a:r>
              <a:rPr lang="en-US" sz="2000" dirty="0" smtClean="0"/>
              <a:t>goo 2</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90215397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2908"/>
            <a:ext cx="8993688" cy="6405092"/>
          </a:xfrm>
        </p:spPr>
        <p:txBody>
          <a:bodyPr>
            <a:normAutofit lnSpcReduction="10000"/>
          </a:bodyPr>
          <a:lstStyle/>
          <a:p>
            <a:pPr marL="0" indent="0">
              <a:buNone/>
            </a:pPr>
            <a:r>
              <a:rPr lang="en-US" sz="1400" b="1" dirty="0" smtClean="0"/>
              <a:t>unit</a:t>
            </a:r>
            <a:r>
              <a:rPr lang="en-US" sz="1400" dirty="0" smtClean="0"/>
              <a:t> () // </a:t>
            </a:r>
            <a:r>
              <a:rPr lang="en-US" sz="1400" dirty="0"/>
              <a:t>That is a pseudo </a:t>
            </a:r>
            <a:r>
              <a:rPr lang="en-US" sz="1400" dirty="0" smtClean="0"/>
              <a:t>unit. It just describes what features every tuple has</a:t>
            </a:r>
            <a:endParaRPr lang="en-US" sz="1400" dirty="0"/>
          </a:p>
          <a:p>
            <a:pPr marL="0" indent="0">
              <a:buNone/>
            </a:pPr>
            <a:r>
              <a:rPr lang="en-US" sz="1400" dirty="0"/>
              <a:t>	count: Integer /* the number of elements in the Tuple*/</a:t>
            </a:r>
          </a:p>
          <a:p>
            <a:pPr marL="0" indent="0">
              <a:buNone/>
            </a:pPr>
            <a:r>
              <a:rPr lang="en-US" sz="1400" dirty="0"/>
              <a:t>	type (position: Integer): </a:t>
            </a:r>
            <a:r>
              <a:rPr lang="en-US" sz="1400" dirty="0" err="1" smtClean="0"/>
              <a:t>RTTypeDescriptor</a:t>
            </a:r>
            <a:r>
              <a:rPr lang="en-US" sz="1400" dirty="0" smtClean="0"/>
              <a:t> </a:t>
            </a:r>
            <a:r>
              <a:rPr lang="en-US" sz="1400" dirty="0"/>
              <a:t>// That is retrospection API</a:t>
            </a:r>
          </a:p>
          <a:p>
            <a:pPr marL="0" indent="0">
              <a:buNone/>
            </a:pPr>
            <a:r>
              <a:rPr lang="en-US" sz="1400" dirty="0"/>
              <a:t>		</a:t>
            </a:r>
            <a:r>
              <a:rPr lang="en-US" sz="1400" b="1" dirty="0"/>
              <a:t>require</a:t>
            </a:r>
            <a:r>
              <a:rPr lang="en-US" sz="1400" dirty="0"/>
              <a:t> </a:t>
            </a:r>
            <a:r>
              <a:rPr lang="en-US" sz="1400" dirty="0" smtClean="0"/>
              <a:t>position </a:t>
            </a:r>
            <a:r>
              <a:rPr lang="en-US" sz="1400" b="1" dirty="0" smtClean="0"/>
              <a:t>in</a:t>
            </a:r>
            <a:r>
              <a:rPr lang="en-US" sz="1400" dirty="0" smtClean="0"/>
              <a:t> 1 </a:t>
            </a:r>
            <a:r>
              <a:rPr lang="en-US" sz="1400" b="1" dirty="0" smtClean="0"/>
              <a:t>..</a:t>
            </a:r>
            <a:r>
              <a:rPr lang="en-US" sz="1400" dirty="0" smtClean="0"/>
              <a:t> count </a:t>
            </a:r>
            <a:r>
              <a:rPr lang="en-US" sz="1400" b="1" dirty="0"/>
              <a:t>///</a:t>
            </a:r>
            <a:r>
              <a:rPr lang="en-US" sz="1400" dirty="0"/>
              <a:t> </a:t>
            </a:r>
            <a:r>
              <a:rPr lang="en-US" sz="1400" dirty="0" smtClean="0"/>
              <a:t>Valid position</a:t>
            </a:r>
            <a:endParaRPr lang="en-US" sz="1400" dirty="0"/>
          </a:p>
          <a:p>
            <a:pPr marL="0" indent="0">
              <a:buNone/>
            </a:pPr>
            <a:r>
              <a:rPr lang="en-US" sz="1400" dirty="0" smtClean="0"/>
              <a:t>	</a:t>
            </a:r>
            <a:r>
              <a:rPr lang="en-US" sz="1400" b="1" dirty="0" smtClean="0"/>
              <a:t>override</a:t>
            </a:r>
            <a:r>
              <a:rPr lang="en-US" sz="1400" dirty="0" smtClean="0"/>
              <a:t> assign </a:t>
            </a:r>
            <a:r>
              <a:rPr lang="en-US" sz="1400" b="1" dirty="0" smtClean="0"/>
              <a:t>| :=</a:t>
            </a:r>
            <a:r>
              <a:rPr lang="en-US" sz="1400" dirty="0" smtClean="0"/>
              <a:t> (other: like this) </a:t>
            </a:r>
            <a:r>
              <a:rPr lang="en-US" sz="1400" b="1" dirty="0" smtClean="0"/>
              <a:t>is </a:t>
            </a:r>
            <a:r>
              <a:rPr lang="en-US" sz="1400" dirty="0" err="1" smtClean="0"/>
              <a:t>init</a:t>
            </a:r>
            <a:r>
              <a:rPr lang="en-US" sz="1400" dirty="0" smtClean="0"/>
              <a:t> (other) </a:t>
            </a:r>
            <a:r>
              <a:rPr lang="en-US" sz="1400" b="1" dirty="0" smtClean="0"/>
              <a:t>end</a:t>
            </a:r>
          </a:p>
          <a:p>
            <a:pPr marL="0" indent="0">
              <a:buNone/>
            </a:pPr>
            <a:r>
              <a:rPr lang="en-US" sz="1400" dirty="0"/>
              <a:t>	value </a:t>
            </a:r>
            <a:r>
              <a:rPr lang="en-US" sz="1400" b="1" dirty="0" smtClean="0"/>
              <a:t>|</a:t>
            </a:r>
            <a:r>
              <a:rPr lang="en-US" sz="1400" dirty="0" smtClean="0"/>
              <a:t> </a:t>
            </a:r>
            <a:r>
              <a:rPr lang="en-US" sz="1400" b="1" dirty="0" smtClean="0"/>
              <a:t>() </a:t>
            </a:r>
            <a:r>
              <a:rPr lang="en-US" sz="1400" dirty="0" smtClean="0"/>
              <a:t>(</a:t>
            </a:r>
            <a:r>
              <a:rPr lang="en-US" sz="1400" dirty="0"/>
              <a:t>position: Integer): Any</a:t>
            </a:r>
          </a:p>
          <a:p>
            <a:pPr marL="0" indent="0">
              <a:buNone/>
            </a:pPr>
            <a:r>
              <a:rPr lang="en-US" sz="1400" dirty="0"/>
              <a:t>		</a:t>
            </a:r>
            <a:r>
              <a:rPr lang="en-US" sz="1400" b="1" dirty="0"/>
              <a:t>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endParaRPr lang="en-US" sz="1400" dirty="0"/>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(position: Integer, </a:t>
            </a:r>
            <a:r>
              <a:rPr lang="en-US" sz="1400" dirty="0" err="1"/>
              <a:t>aValue</a:t>
            </a:r>
            <a:r>
              <a:rPr lang="en-US" sz="1400" dirty="0"/>
              <a:t>: Any)</a:t>
            </a:r>
          </a:p>
          <a:p>
            <a:pPr marL="0" indent="0">
              <a:buNone/>
            </a:pPr>
            <a:r>
              <a:rPr lang="en-US" sz="1400" dirty="0"/>
              <a:t>		</a:t>
            </a:r>
            <a:r>
              <a:rPr lang="en-US" sz="1400" b="1" dirty="0"/>
              <a:t> 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position</a:t>
            </a:r>
          </a:p>
          <a:p>
            <a:pPr marL="0" indent="0">
              <a:buNone/>
            </a:pPr>
            <a:r>
              <a:rPr lang="en-US" sz="1400" dirty="0"/>
              <a:t>	type (</a:t>
            </a:r>
            <a:r>
              <a:rPr lang="en-US" sz="1400" dirty="0" err="1"/>
              <a:t>fieldName</a:t>
            </a:r>
            <a:r>
              <a:rPr lang="en-US" sz="1400" dirty="0"/>
              <a:t>: String): </a:t>
            </a:r>
            <a:r>
              <a:rPr lang="en-US" sz="1400" dirty="0" err="1" smtClean="0"/>
              <a:t>RTTypeDescriptor</a:t>
            </a:r>
            <a:endParaRPr lang="en-US" sz="1400" dirty="0"/>
          </a:p>
          <a:p>
            <a:pPr marL="0" indent="0">
              <a:buNone/>
            </a:pPr>
            <a:r>
              <a:rPr lang="en-US" sz="1400" dirty="0"/>
              <a:t>		</a:t>
            </a:r>
            <a:r>
              <a:rPr lang="en-US" sz="1400" b="1" dirty="0"/>
              <a:t>require</a:t>
            </a: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a:t>
            </a:r>
            <a:r>
              <a:rPr lang="en-US" sz="1400" dirty="0" smtClean="0"/>
              <a:t>Valid </a:t>
            </a:r>
            <a:r>
              <a:rPr lang="en-US" sz="1400" dirty="0"/>
              <a:t>field </a:t>
            </a:r>
            <a:r>
              <a:rPr lang="en-US" sz="1400" dirty="0" smtClean="0"/>
              <a:t>name</a:t>
            </a:r>
            <a:endParaRPr lang="en-US" sz="1400" dirty="0"/>
          </a:p>
          <a:p>
            <a:pPr marL="0" indent="0">
              <a:buNone/>
            </a:pPr>
            <a:r>
              <a:rPr lang="en-US" sz="1400" dirty="0"/>
              <a:t>	value </a:t>
            </a:r>
            <a:r>
              <a:rPr lang="en-US" sz="1400" b="1" dirty="0" smtClean="0"/>
              <a:t>| </a:t>
            </a:r>
            <a:r>
              <a:rPr lang="en-US" sz="1400" b="1" dirty="0"/>
              <a:t>.</a:t>
            </a:r>
            <a:r>
              <a:rPr lang="en-US" sz="1400" dirty="0"/>
              <a:t> (name: String): Any</a:t>
            </a:r>
          </a:p>
          <a:p>
            <a:pPr marL="0" indent="0">
              <a:buNone/>
            </a:pPr>
            <a:r>
              <a:rPr lang="en-US" sz="1400" dirty="0"/>
              <a:t>		</a:t>
            </a:r>
            <a:r>
              <a:rPr lang="en-US" sz="1400" b="1" dirty="0"/>
              <a:t> require</a:t>
            </a:r>
            <a:r>
              <a:rPr lang="en-US" sz="1400" dirty="0"/>
              <a:t> </a:t>
            </a:r>
            <a:r>
              <a:rPr lang="en-US" sz="1400" dirty="0" err="1"/>
              <a:t>hasFiled</a:t>
            </a:r>
            <a:r>
              <a:rPr lang="en-US" sz="1400" dirty="0"/>
              <a:t> (</a:t>
            </a:r>
            <a:r>
              <a:rPr lang="en-US" sz="1400" dirty="0" err="1"/>
              <a:t>fieldName</a:t>
            </a:r>
            <a:r>
              <a:rPr lang="en-US" sz="1400" dirty="0"/>
              <a:t>) </a:t>
            </a:r>
            <a:r>
              <a:rPr lang="en-US" sz="1400" b="1" dirty="0"/>
              <a:t>///</a:t>
            </a:r>
            <a:r>
              <a:rPr lang="en-US" sz="1400" dirty="0"/>
              <a:t> Valid field name</a:t>
            </a:r>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(name: String, </a:t>
            </a:r>
            <a:r>
              <a:rPr lang="en-US" sz="1400" dirty="0" err="1"/>
              <a:t>aValue</a:t>
            </a:r>
            <a:r>
              <a:rPr lang="en-US" sz="1400" dirty="0"/>
              <a:t>: Any)</a:t>
            </a:r>
          </a:p>
          <a:p>
            <a:pPr marL="0" indent="0">
              <a:buNone/>
            </a:pPr>
            <a:r>
              <a:rPr lang="en-US" sz="1400" dirty="0"/>
              <a:t>		</a:t>
            </a:r>
            <a:r>
              <a:rPr lang="en-US" sz="1400" b="1" dirty="0"/>
              <a:t> require</a:t>
            </a:r>
            <a:r>
              <a:rPr lang="en-US" sz="1400" dirty="0"/>
              <a:t> </a:t>
            </a:r>
            <a:endParaRPr lang="en-US" sz="1400" dirty="0" smtClean="0"/>
          </a:p>
          <a:p>
            <a:pPr marL="0" indent="0">
              <a:buNone/>
            </a:pPr>
            <a:r>
              <a:rPr lang="en-US" sz="1400" dirty="0"/>
              <a:t>	</a:t>
            </a:r>
            <a:r>
              <a:rPr lang="en-US" sz="1400" dirty="0" smtClean="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p>
          <a:p>
            <a:pPr marL="0" indent="0">
              <a:buNone/>
            </a:pP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Valid field name</a:t>
            </a:r>
          </a:p>
          <a:p>
            <a:pPr marL="0" indent="0">
              <a:buNone/>
            </a:pPr>
            <a:r>
              <a:rPr lang="en-US" sz="1400" b="1" dirty="0"/>
              <a:t>	</a:t>
            </a:r>
            <a:r>
              <a:rPr lang="en-US" sz="1400" dirty="0" err="1"/>
              <a:t>hasFiled</a:t>
            </a:r>
            <a:r>
              <a:rPr lang="en-US" sz="1400" dirty="0"/>
              <a:t> (name: String): Boolean</a:t>
            </a:r>
          </a:p>
          <a:p>
            <a:pPr marL="0" indent="0">
              <a:buNone/>
            </a:pPr>
            <a:r>
              <a:rPr lang="en-US" sz="1400" b="1" dirty="0"/>
              <a:t>	</a:t>
            </a:r>
            <a:r>
              <a:rPr lang="en-US" sz="1400" b="1" dirty="0" err="1" smtClean="0"/>
              <a:t>init</a:t>
            </a:r>
            <a:r>
              <a:rPr lang="en-US" sz="1400" b="1" dirty="0" smtClean="0"/>
              <a:t> </a:t>
            </a:r>
            <a:r>
              <a:rPr lang="en-US" sz="1400" dirty="0"/>
              <a:t>(other: </a:t>
            </a:r>
            <a:r>
              <a:rPr lang="en-US" sz="1400" b="1" dirty="0"/>
              <a:t>like</a:t>
            </a:r>
            <a:r>
              <a:rPr lang="en-US" sz="1400" dirty="0"/>
              <a:t> </a:t>
            </a:r>
            <a:r>
              <a:rPr lang="en-US" sz="1400" b="1" dirty="0"/>
              <a:t>this</a:t>
            </a:r>
            <a:r>
              <a:rPr lang="en-US" sz="1400" dirty="0"/>
              <a:t>)</a:t>
            </a:r>
            <a:r>
              <a:rPr lang="en-US" sz="1400" b="1" dirty="0"/>
              <a:t> is</a:t>
            </a:r>
          </a:p>
          <a:p>
            <a:pPr marL="0" indent="0">
              <a:buNone/>
            </a:pPr>
            <a:r>
              <a:rPr lang="en-US" sz="1400" dirty="0"/>
              <a:t>		count := </a:t>
            </a:r>
            <a:r>
              <a:rPr lang="en-US" sz="1400" dirty="0" err="1"/>
              <a:t>other.count</a:t>
            </a:r>
            <a:endParaRPr lang="en-US" sz="1400" dirty="0"/>
          </a:p>
          <a:p>
            <a:pPr marL="0" indent="0">
              <a:buNone/>
            </a:pPr>
            <a:r>
              <a:rPr lang="en-US" sz="1400" b="1" dirty="0"/>
              <a:t>		while</a:t>
            </a:r>
            <a:r>
              <a:rPr lang="en-US" sz="1400" dirty="0"/>
              <a:t> </a:t>
            </a:r>
            <a:r>
              <a:rPr lang="en-US" sz="1400" dirty="0" err="1"/>
              <a:t>pos</a:t>
            </a:r>
            <a:r>
              <a:rPr lang="en-US" sz="1400" dirty="0"/>
              <a:t> </a:t>
            </a:r>
            <a:r>
              <a:rPr lang="en-US" sz="1400" b="1" dirty="0"/>
              <a:t>in</a:t>
            </a:r>
            <a:r>
              <a:rPr lang="en-US" sz="1400" dirty="0"/>
              <a:t> </a:t>
            </a:r>
            <a:r>
              <a:rPr lang="en-US" sz="1400" dirty="0" smtClean="0"/>
              <a:t>1 </a:t>
            </a:r>
            <a:r>
              <a:rPr lang="en-US" sz="1400" b="1" dirty="0" smtClean="0"/>
              <a:t>.. </a:t>
            </a:r>
            <a:r>
              <a:rPr lang="en-US" sz="1400" dirty="0" err="1" smtClean="0"/>
              <a:t>other.count</a:t>
            </a:r>
            <a:r>
              <a:rPr lang="en-US" sz="1400" dirty="0" smtClean="0"/>
              <a:t> </a:t>
            </a:r>
            <a:r>
              <a:rPr lang="en-US" sz="1400" b="1" dirty="0" smtClean="0"/>
              <a:t>loop </a:t>
            </a:r>
            <a:r>
              <a:rPr lang="en-US" sz="1400" dirty="0" err="1" smtClean="0"/>
              <a:t>setValue</a:t>
            </a:r>
            <a:r>
              <a:rPr lang="en-US" sz="1400" dirty="0" smtClean="0"/>
              <a:t> </a:t>
            </a:r>
            <a:r>
              <a:rPr lang="en-US" sz="1400" dirty="0"/>
              <a:t>(</a:t>
            </a:r>
            <a:r>
              <a:rPr lang="en-US" sz="1400" dirty="0" err="1"/>
              <a:t>pos</a:t>
            </a:r>
            <a:r>
              <a:rPr lang="en-US" sz="1400" dirty="0"/>
              <a:t>, </a:t>
            </a:r>
            <a:r>
              <a:rPr lang="en-US" sz="1400" dirty="0" err="1"/>
              <a:t>other.value</a:t>
            </a:r>
            <a:r>
              <a:rPr lang="en-US" sz="1400" dirty="0"/>
              <a:t> (</a:t>
            </a:r>
            <a:r>
              <a:rPr lang="en-US" sz="1400" dirty="0" err="1"/>
              <a:t>pos</a:t>
            </a:r>
            <a:r>
              <a:rPr lang="en-US" sz="1400" dirty="0" smtClean="0"/>
              <a:t>)) </a:t>
            </a:r>
            <a:r>
              <a:rPr lang="en-US" sz="1400" b="1" dirty="0" smtClean="0"/>
              <a:t>end</a:t>
            </a:r>
            <a:endParaRPr lang="en-US" sz="1400" b="1" dirty="0"/>
          </a:p>
          <a:p>
            <a:pPr marL="0" indent="0">
              <a:buNone/>
            </a:pPr>
            <a:r>
              <a:rPr lang="en-US" sz="1400" b="1" dirty="0"/>
              <a:t>	end</a:t>
            </a:r>
          </a:p>
          <a:p>
            <a:pPr marL="0" indent="0">
              <a:buNone/>
            </a:pPr>
            <a:r>
              <a:rPr lang="en-US" sz="1400" b="1" dirty="0"/>
              <a:t>invariant</a:t>
            </a:r>
          </a:p>
          <a:p>
            <a:pPr marL="0" indent="0">
              <a:buNone/>
            </a:pPr>
            <a:r>
              <a:rPr lang="en-US" sz="1400" dirty="0"/>
              <a:t>	</a:t>
            </a:r>
            <a:r>
              <a:rPr lang="en-US" sz="1400" dirty="0" smtClean="0"/>
              <a:t> count &gt;= </a:t>
            </a:r>
            <a:r>
              <a:rPr lang="en-US" sz="1400" dirty="0"/>
              <a:t>0 </a:t>
            </a:r>
            <a:r>
              <a:rPr lang="en-US" sz="1400" b="1" dirty="0" smtClean="0"/>
              <a:t>///</a:t>
            </a:r>
            <a:r>
              <a:rPr lang="en-US" sz="1400" dirty="0" smtClean="0"/>
              <a:t> Consistent tuple</a:t>
            </a:r>
            <a:endParaRPr lang="en-US" sz="1400" dirty="0"/>
          </a:p>
          <a:p>
            <a:pPr marL="0" indent="0">
              <a:buNone/>
            </a:pPr>
            <a:r>
              <a:rPr lang="en-US" sz="1400" b="1" dirty="0" smtClean="0"/>
              <a:t>end</a:t>
            </a:r>
            <a:endParaRPr lang="en-US" sz="1400" dirty="0"/>
          </a:p>
        </p:txBody>
      </p:sp>
      <p:sp>
        <p:nvSpPr>
          <p:cNvPr id="3" name="Title 2"/>
          <p:cNvSpPr>
            <a:spLocks noGrp="1"/>
          </p:cNvSpPr>
          <p:nvPr>
            <p:ph type="title"/>
          </p:nvPr>
        </p:nvSpPr>
        <p:spPr>
          <a:xfrm>
            <a:off x="187200" y="-10274"/>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80940788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991" y="576197"/>
            <a:ext cx="8620018" cy="5310895"/>
          </a:xfrm>
        </p:spPr>
        <p:txBody>
          <a:bodyPr/>
          <a:lstStyle/>
          <a:p>
            <a:pPr marL="0" indent="0">
              <a:buNone/>
            </a:pPr>
            <a:r>
              <a:rPr lang="en-US" sz="1800" dirty="0" smtClean="0"/>
              <a:t>If we have a tuple – what is the invariant of such tuple? The answer is straightforward - default invariant is True. And that is why feature </a:t>
            </a:r>
            <a:r>
              <a:rPr lang="en-US" sz="1800" dirty="0" err="1" smtClean="0"/>
              <a:t>setValue</a:t>
            </a:r>
            <a:r>
              <a:rPr lang="en-US" sz="1800" dirty="0" smtClean="0"/>
              <a:t> will always work. But if one needs to specify tuple invariant to protect its integrity we may consider to allow adding invariant to tuples. See example below</a:t>
            </a:r>
          </a:p>
          <a:p>
            <a:pPr marL="0" indent="0">
              <a:buNone/>
            </a:pPr>
            <a:r>
              <a:rPr lang="en-US" sz="1800" b="1" dirty="0" smtClean="0"/>
              <a:t>use</a:t>
            </a:r>
            <a:r>
              <a:rPr lang="en-US" sz="1800" dirty="0" smtClean="0"/>
              <a:t> </a:t>
            </a:r>
            <a:r>
              <a:rPr lang="en-US" sz="1800" dirty="0" err="1" smtClean="0"/>
              <a:t>StandardIO</a:t>
            </a:r>
            <a:endParaRPr lang="en-US" sz="1800" dirty="0"/>
          </a:p>
          <a:p>
            <a:pPr marL="0" indent="0">
              <a:buNone/>
            </a:pPr>
            <a:r>
              <a:rPr lang="en-US" sz="1800" dirty="0"/>
              <a:t>t</a:t>
            </a:r>
            <a:r>
              <a:rPr lang="en-US" sz="1800" dirty="0" smtClean="0"/>
              <a:t> </a:t>
            </a:r>
            <a:r>
              <a:rPr lang="en-US" sz="1800" b="1" dirty="0" smtClean="0"/>
              <a:t>is</a:t>
            </a:r>
            <a:r>
              <a:rPr lang="en-US" sz="1800" dirty="0" smtClean="0"/>
              <a:t> (f1: Integer; f2: Real; f3: Boolean </a:t>
            </a:r>
            <a:r>
              <a:rPr lang="en-US" sz="1800" b="1" dirty="0" smtClean="0"/>
              <a:t>invariant</a:t>
            </a:r>
            <a:r>
              <a:rPr lang="en-US" sz="1800" dirty="0" smtClean="0"/>
              <a:t> f1 &gt;= f2 </a:t>
            </a:r>
            <a:r>
              <a:rPr lang="en-US" sz="1800" b="1" dirty="0" smtClean="0"/>
              <a:t>implies</a:t>
            </a:r>
            <a:r>
              <a:rPr lang="en-US" sz="1800" dirty="0" smtClean="0"/>
              <a:t> f3)</a:t>
            </a:r>
          </a:p>
          <a:p>
            <a:pPr marL="0" indent="0">
              <a:buNone/>
            </a:pPr>
            <a:r>
              <a:rPr lang="en-US" sz="1800" dirty="0"/>
              <a:t>p</a:t>
            </a:r>
            <a:r>
              <a:rPr lang="en-US" sz="1800" dirty="0" smtClean="0"/>
              <a:t>rint (“t.f1 = “, t.f1, “, t.f2 = ”, t.f2, “, t.f3 =  ”, t.f3, ‘\n’)</a:t>
            </a:r>
          </a:p>
          <a:p>
            <a:pPr marL="0" indent="0">
              <a:buNone/>
            </a:pPr>
            <a:r>
              <a:rPr lang="en-US" sz="1800" dirty="0" smtClean="0"/>
              <a:t>/* Output will be 0 0.0 False </a:t>
            </a:r>
            <a:r>
              <a:rPr lang="en-US" sz="1800" dirty="0" smtClean="0">
                <a:sym typeface="Wingdings" panose="05000000000000000000" pitchFamily="2" charset="2"/>
              </a:rPr>
              <a:t> as </a:t>
            </a:r>
            <a:r>
              <a:rPr lang="en-US" sz="1800" dirty="0" err="1" smtClean="0">
                <a:sym typeface="Wingdings" panose="05000000000000000000" pitchFamily="2" charset="2"/>
              </a:rPr>
              <a:t>init</a:t>
            </a:r>
            <a:r>
              <a:rPr lang="en-US" sz="1800" dirty="0" smtClean="0">
                <a:sym typeface="Wingdings" panose="05000000000000000000" pitchFamily="2" charset="2"/>
              </a:rPr>
              <a:t> with no arguments for Integer, Real and Boolean do exactly this*/</a:t>
            </a:r>
            <a:endParaRPr lang="en-US" sz="1800" dirty="0"/>
          </a:p>
          <a:p>
            <a:pPr marL="0" indent="0">
              <a:buNone/>
            </a:pPr>
            <a:r>
              <a:rPr lang="en-US" sz="1800" dirty="0" smtClean="0"/>
              <a:t>t.f1 := 5 /* Will trigger invariant violation as 5 0.0 False dies not match the invariant */</a:t>
            </a:r>
          </a:p>
          <a:p>
            <a:pPr marL="0" indent="0">
              <a:buNone/>
            </a:pPr>
            <a:r>
              <a:rPr lang="en-US" sz="1800" dirty="0" smtClean="0"/>
              <a:t>t := (5, 1.0, True) // OK. Invariant preserved!</a:t>
            </a:r>
          </a:p>
          <a:p>
            <a:pPr marL="0" indent="0">
              <a:buNone/>
            </a:pPr>
            <a:r>
              <a:rPr lang="en-US" sz="1800" dirty="0"/>
              <a:t>print (“t.f1 = “, t.f1, “, t.f2 = ”, t.f2, “, t.f3 =  ”, t.f3, ‘\n’)</a:t>
            </a:r>
          </a:p>
          <a:p>
            <a:pPr marL="0" indent="0">
              <a:buNone/>
            </a:pPr>
            <a:r>
              <a:rPr lang="en-US" sz="1800" dirty="0"/>
              <a:t>// Output will be </a:t>
            </a:r>
            <a:r>
              <a:rPr lang="en-US" sz="1800" dirty="0" smtClean="0"/>
              <a:t>5 1.0 True </a:t>
            </a:r>
            <a:r>
              <a:rPr lang="en-US" sz="1800" dirty="0" smtClean="0">
                <a:sym typeface="Wingdings" panose="05000000000000000000" pitchFamily="2" charset="2"/>
              </a:rPr>
              <a:t></a:t>
            </a:r>
          </a:p>
          <a:p>
            <a:pPr marL="0" indent="0">
              <a:buNone/>
            </a:pPr>
            <a:r>
              <a:rPr lang="en-US" sz="1800" dirty="0" smtClean="0">
                <a:sym typeface="Wingdings" panose="05000000000000000000" pitchFamily="2" charset="2"/>
              </a:rPr>
              <a:t>t(2</a:t>
            </a:r>
            <a:r>
              <a:rPr lang="en-US" sz="1800" dirty="0">
                <a:sym typeface="Wingdings" panose="05000000000000000000" pitchFamily="2" charset="2"/>
              </a:rPr>
              <a:t>)</a:t>
            </a:r>
            <a:r>
              <a:rPr lang="en-US" sz="1800" dirty="0" smtClean="0">
                <a:sym typeface="Wingdings" panose="05000000000000000000" pitchFamily="2" charset="2"/>
              </a:rPr>
              <a:t> := 4.99 // </a:t>
            </a:r>
            <a:r>
              <a:rPr lang="en-US" sz="1800" dirty="0"/>
              <a:t> OK. Invariant preserved!</a:t>
            </a:r>
          </a:p>
          <a:p>
            <a:pPr marL="0" indent="0">
              <a:buNone/>
            </a:pPr>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Tuples - assertions</a:t>
            </a:r>
            <a:endParaRPr lang="en-US" dirty="0"/>
          </a:p>
        </p:txBody>
      </p:sp>
    </p:spTree>
    <p:extLst>
      <p:ext uri="{BB962C8B-B14F-4D97-AF65-F5344CB8AC3E}">
        <p14:creationId xmlns:p14="http://schemas.microsoft.com/office/powerpoint/2010/main" val="162409406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15873"/>
            <a:ext cx="9144000" cy="6529237"/>
          </a:xfrm>
        </p:spPr>
        <p:txBody>
          <a:bodyPr>
            <a:normAutofit lnSpcReduction="10000"/>
          </a:bodyPr>
          <a:lstStyle/>
          <a:p>
            <a:pPr marL="0" indent="0">
              <a:buNone/>
            </a:pPr>
            <a:r>
              <a:rPr lang="en-US" sz="1600" dirty="0"/>
              <a:t>a</a:t>
            </a:r>
            <a:r>
              <a:rPr lang="en-US" sz="1600" dirty="0" smtClean="0"/>
              <a:t>:  Array [Integer] </a:t>
            </a:r>
            <a:r>
              <a:rPr lang="en-US" sz="1600" b="1" dirty="0" smtClean="0"/>
              <a:t>is</a:t>
            </a:r>
            <a:r>
              <a:rPr lang="en-US" sz="1600" dirty="0" smtClean="0"/>
              <a:t> (1,2,3,4); a(1</a:t>
            </a:r>
            <a:r>
              <a:rPr lang="en-US" sz="1600" dirty="0"/>
              <a:t>)</a:t>
            </a:r>
            <a:r>
              <a:rPr lang="en-US" sz="1600" dirty="0" smtClean="0"/>
              <a:t> := 6; i1 </a:t>
            </a:r>
            <a:r>
              <a:rPr lang="en-US" sz="1600" b="1" dirty="0" smtClean="0"/>
              <a:t>is</a:t>
            </a:r>
            <a:r>
              <a:rPr lang="en-US" sz="1600" dirty="0" smtClean="0"/>
              <a:t> a(4</a:t>
            </a:r>
            <a:r>
              <a:rPr lang="en-US" sz="1600" dirty="0"/>
              <a:t>)</a:t>
            </a:r>
            <a:endParaRPr lang="en-US" sz="1600" b="1" dirty="0" smtClean="0"/>
          </a:p>
          <a:p>
            <a:pPr marL="0" indent="0">
              <a:buNone/>
            </a:pPr>
            <a:r>
              <a:rPr lang="en-US" sz="1400" b="1" dirty="0" smtClean="0"/>
              <a:t>unit</a:t>
            </a:r>
            <a:r>
              <a:rPr lang="en-US" sz="1400" dirty="0" smtClean="0"/>
              <a:t> Array [G-&gt;Any </a:t>
            </a:r>
            <a:r>
              <a:rPr lang="en-US" sz="1400" b="1" dirty="0" err="1" smtClean="0"/>
              <a:t>init</a:t>
            </a:r>
            <a:r>
              <a:rPr lang="en-US" sz="1400" dirty="0" smtClean="0"/>
              <a:t> ()]  ///  </a:t>
            </a:r>
            <a:r>
              <a:rPr lang="en-US" sz="1400" dirty="0"/>
              <a:t> </a:t>
            </a:r>
            <a:r>
              <a:rPr lang="en-US" sz="1400" u="sng" dirty="0">
                <a:solidFill>
                  <a:srgbClr val="FF0000"/>
                </a:solidFill>
              </a:rPr>
              <a:t>WIP!</a:t>
            </a:r>
            <a:r>
              <a:rPr lang="en-US" sz="1400" dirty="0" smtClean="0"/>
              <a:t>, dimensions: (Discrete</a:t>
            </a:r>
            <a:r>
              <a:rPr lang="en-US" sz="1400" b="1" u="sng" dirty="0" smtClean="0">
                <a:solidFill>
                  <a:srgbClr val="FF0000"/>
                </a:solidFill>
              </a:rPr>
              <a:t>?????</a:t>
            </a:r>
            <a:r>
              <a:rPr lang="en-US" sz="1400" dirty="0" smtClean="0"/>
              <a:t>)] </a:t>
            </a:r>
          </a:p>
          <a:p>
            <a:pPr marL="0" indent="0">
              <a:buNone/>
            </a:pPr>
            <a:r>
              <a:rPr lang="en-US" sz="1400" dirty="0" smtClean="0"/>
              <a:t>/* We can put info Array only objects which has constructor with empty signature !!! We are always safe!!!*/</a:t>
            </a:r>
          </a:p>
          <a:p>
            <a:pPr marL="0" indent="0">
              <a:buNone/>
            </a:pPr>
            <a:r>
              <a:rPr lang="en-US" sz="1400" dirty="0" smtClean="0"/>
              <a:t>	item </a:t>
            </a:r>
            <a:r>
              <a:rPr lang="en-US" sz="1400" b="1" dirty="0" smtClean="0"/>
              <a:t> | ()</a:t>
            </a:r>
            <a:r>
              <a:rPr lang="en-US" sz="1400" dirty="0" smtClean="0"/>
              <a:t> (</a:t>
            </a:r>
            <a:r>
              <a:rPr lang="en-US" sz="1400" dirty="0" err="1" smtClean="0"/>
              <a:t>pos</a:t>
            </a:r>
            <a:r>
              <a:rPr lang="en-US" sz="1400" dirty="0" smtClean="0"/>
              <a:t>: Integer) </a:t>
            </a:r>
            <a:r>
              <a:rPr lang="en-US" sz="1400" b="1" dirty="0" smtClean="0"/>
              <a:t>require</a:t>
            </a:r>
            <a:r>
              <a:rPr lang="en-US" sz="1400" dirty="0" smtClean="0"/>
              <a:t> lower &lt;= </a:t>
            </a:r>
            <a:r>
              <a:rPr lang="en-US" sz="1400" dirty="0" err="1" smtClean="0"/>
              <a:t>pos</a:t>
            </a:r>
            <a:r>
              <a:rPr lang="en-US" sz="1400" dirty="0" smtClean="0"/>
              <a:t> </a:t>
            </a:r>
            <a:r>
              <a:rPr lang="en-US" sz="1400" b="1" dirty="0" smtClean="0"/>
              <a:t>and then</a:t>
            </a:r>
            <a:r>
              <a:rPr lang="en-US" sz="1400" dirty="0" smtClean="0"/>
              <a:t> </a:t>
            </a:r>
            <a:r>
              <a:rPr lang="en-US" sz="1400" dirty="0" err="1" smtClean="0"/>
              <a:t>pos</a:t>
            </a:r>
            <a:r>
              <a:rPr lang="en-US" sz="1400" dirty="0" smtClean="0"/>
              <a:t> &lt;= upper </a:t>
            </a:r>
            <a:r>
              <a:rPr lang="en-US" sz="1400" b="1" dirty="0" smtClean="0"/>
              <a:t>is</a:t>
            </a:r>
          </a:p>
          <a:p>
            <a:pPr marL="0" indent="0">
              <a:buNone/>
            </a:pPr>
            <a:r>
              <a:rPr lang="en-US" sz="1400" dirty="0"/>
              <a:t>	</a:t>
            </a:r>
            <a:r>
              <a:rPr lang="en-US" sz="1400" dirty="0" smtClean="0"/>
              <a:t>	</a:t>
            </a:r>
            <a:r>
              <a:rPr lang="en-US" sz="1400" dirty="0" err="1" smtClean="0"/>
              <a:t>getArrayItem</a:t>
            </a:r>
            <a:r>
              <a:rPr lang="en-US" sz="1400" dirty="0" smtClean="0"/>
              <a:t> (data, </a:t>
            </a:r>
            <a:r>
              <a:rPr lang="en-US" sz="1400" dirty="0" err="1" smtClean="0"/>
              <a:t>pos</a:t>
            </a:r>
            <a:r>
              <a:rPr lang="en-US" sz="1400" dirty="0" smtClean="0"/>
              <a:t>)</a:t>
            </a:r>
          </a:p>
          <a:p>
            <a:pPr marL="0" indent="0">
              <a:buNone/>
            </a:pPr>
            <a:r>
              <a:rPr lang="en-US" sz="1400" dirty="0"/>
              <a:t>	</a:t>
            </a:r>
            <a:r>
              <a:rPr lang="en-US" sz="1400" b="1" dirty="0" smtClean="0"/>
              <a:t>end</a:t>
            </a:r>
          </a:p>
          <a:p>
            <a:pPr marL="0" indent="0">
              <a:buNone/>
            </a:pPr>
            <a:r>
              <a:rPr lang="en-US" sz="1400" dirty="0"/>
              <a:t>	</a:t>
            </a:r>
            <a:r>
              <a:rPr lang="en-US" sz="1400" dirty="0" err="1" smtClean="0"/>
              <a:t>setItem</a:t>
            </a:r>
            <a:r>
              <a:rPr lang="en-US" sz="1400" dirty="0" smtClean="0"/>
              <a:t> </a:t>
            </a:r>
            <a:r>
              <a:rPr lang="en-US" sz="1400" b="1" dirty="0" smtClean="0"/>
              <a:t>| ()</a:t>
            </a:r>
            <a:r>
              <a:rPr lang="en-US" sz="1400" dirty="0" smtClean="0"/>
              <a:t> (</a:t>
            </a:r>
            <a:r>
              <a:rPr lang="en-US" sz="1400" dirty="0" err="1" smtClean="0"/>
              <a:t>pos</a:t>
            </a:r>
            <a:r>
              <a:rPr lang="en-US" sz="1400" dirty="0" smtClean="0"/>
              <a:t>: Integer; value: G)</a:t>
            </a:r>
            <a:r>
              <a:rPr lang="en-US" sz="1400" b="1" dirty="0" smtClean="0"/>
              <a:t> require</a:t>
            </a:r>
            <a:r>
              <a:rPr lang="en-US" sz="1400" dirty="0" smtClean="0"/>
              <a:t> </a:t>
            </a:r>
            <a:r>
              <a:rPr lang="en-US" sz="1400" dirty="0"/>
              <a:t>lower &lt;= </a:t>
            </a:r>
            <a:r>
              <a:rPr lang="en-US" sz="1400" dirty="0" err="1"/>
              <a:t>pos</a:t>
            </a:r>
            <a:r>
              <a:rPr lang="en-US" sz="1400" dirty="0"/>
              <a:t> </a:t>
            </a:r>
            <a:r>
              <a:rPr lang="en-US" sz="1400" b="1" dirty="0"/>
              <a:t>and then</a:t>
            </a:r>
            <a:r>
              <a:rPr lang="en-US" sz="1400" dirty="0"/>
              <a:t> </a:t>
            </a:r>
            <a:r>
              <a:rPr lang="en-US" sz="1400" dirty="0" err="1"/>
              <a:t>pos</a:t>
            </a:r>
            <a:r>
              <a:rPr lang="en-US" sz="1400" dirty="0"/>
              <a:t> &lt;= upper  </a:t>
            </a:r>
            <a:r>
              <a:rPr lang="en-US" sz="1400" b="1" dirty="0"/>
              <a:t>is</a:t>
            </a:r>
            <a:endParaRPr lang="en-US" sz="1400" dirty="0" smtClean="0"/>
          </a:p>
          <a:p>
            <a:pPr marL="0" indent="0">
              <a:buNone/>
            </a:pPr>
            <a:r>
              <a:rPr lang="en-US" sz="1400" dirty="0"/>
              <a:t>	</a:t>
            </a:r>
            <a:r>
              <a:rPr lang="en-US" sz="1400" dirty="0" smtClean="0"/>
              <a:t>	</a:t>
            </a:r>
            <a:r>
              <a:rPr lang="en-US" sz="1400" dirty="0" err="1" smtClean="0"/>
              <a:t>setArrayItem</a:t>
            </a:r>
            <a:r>
              <a:rPr lang="en-US" sz="1400" dirty="0" smtClean="0"/>
              <a:t> (data, </a:t>
            </a:r>
            <a:r>
              <a:rPr lang="en-US" sz="1400" dirty="0" err="1" smtClean="0"/>
              <a:t>pos</a:t>
            </a:r>
            <a:r>
              <a:rPr lang="en-US" sz="1400" dirty="0" smtClean="0"/>
              <a:t>, value)</a:t>
            </a:r>
          </a:p>
          <a:p>
            <a:pPr marL="0" indent="0">
              <a:buNone/>
            </a:pPr>
            <a:r>
              <a:rPr lang="en-US" sz="1400" dirty="0"/>
              <a:t>	</a:t>
            </a:r>
            <a:r>
              <a:rPr lang="en-US" sz="1400" b="1" dirty="0" smtClean="0"/>
              <a:t>end</a:t>
            </a:r>
            <a:endParaRPr lang="en-US" sz="1400" b="1" dirty="0"/>
          </a:p>
          <a:p>
            <a:pPr marL="0" indent="0">
              <a:buNone/>
            </a:pPr>
            <a:r>
              <a:rPr lang="en-US" sz="1400" dirty="0" smtClean="0"/>
              <a:t>	count: Integer </a:t>
            </a:r>
            <a:r>
              <a:rPr lang="en-US" sz="1400" b="1" dirty="0" smtClean="0"/>
              <a:t>is  </a:t>
            </a:r>
            <a:r>
              <a:rPr lang="en-US" sz="1400" dirty="0" smtClean="0"/>
              <a:t>upper – lower + 1 </a:t>
            </a:r>
            <a:r>
              <a:rPr lang="en-US" sz="1400" b="1" dirty="0" smtClean="0"/>
              <a:t>end</a:t>
            </a:r>
          </a:p>
          <a:p>
            <a:pPr marL="0" indent="0">
              <a:buNone/>
            </a:pPr>
            <a:r>
              <a:rPr lang="en-US" sz="1400" dirty="0" smtClean="0"/>
              <a:t>	lower: Integer</a:t>
            </a:r>
          </a:p>
          <a:p>
            <a:pPr marL="0" indent="0">
              <a:buNone/>
            </a:pPr>
            <a:r>
              <a:rPr lang="en-US" sz="1400" dirty="0"/>
              <a:t>	</a:t>
            </a:r>
            <a:r>
              <a:rPr lang="en-US" sz="1400" dirty="0" smtClean="0"/>
              <a:t>upper: Integer</a:t>
            </a:r>
          </a:p>
          <a:p>
            <a:pPr marL="0" indent="0">
              <a:buNone/>
            </a:pPr>
            <a:r>
              <a:rPr lang="en-US" sz="1400" dirty="0" smtClean="0"/>
              <a:t>	</a:t>
            </a:r>
            <a:r>
              <a:rPr lang="en-US" sz="1400" b="1" dirty="0" err="1" smtClean="0"/>
              <a:t>init</a:t>
            </a:r>
            <a:r>
              <a:rPr lang="en-US" sz="1400" dirty="0" smtClean="0"/>
              <a:t> (n: Integer; value: G) </a:t>
            </a:r>
            <a:r>
              <a:rPr lang="en-US" sz="1400" b="1" dirty="0" smtClean="0"/>
              <a:t>is </a:t>
            </a:r>
            <a:r>
              <a:rPr lang="en-US" sz="1400" dirty="0" smtClean="0"/>
              <a:t>lower </a:t>
            </a:r>
            <a:r>
              <a:rPr lang="en-US" sz="1400" dirty="0"/>
              <a:t>:= 1; upper := n; </a:t>
            </a:r>
            <a:r>
              <a:rPr lang="en-US" sz="1400" dirty="0" smtClean="0"/>
              <a:t>fill (value); </a:t>
            </a:r>
            <a:r>
              <a:rPr lang="en-US" sz="1400" b="1" dirty="0" smtClean="0"/>
              <a:t>end</a:t>
            </a:r>
          </a:p>
          <a:p>
            <a:pPr marL="0" indent="0">
              <a:buNone/>
            </a:pPr>
            <a:r>
              <a:rPr lang="en-US" sz="1400" dirty="0"/>
              <a:t>	</a:t>
            </a:r>
            <a:r>
              <a:rPr lang="en-US" sz="1400" b="1" dirty="0" err="1" smtClean="0"/>
              <a:t>init</a:t>
            </a:r>
            <a:r>
              <a:rPr lang="en-US" sz="1400" dirty="0" smtClean="0"/>
              <a:t> (n: Integer) </a:t>
            </a:r>
            <a:r>
              <a:rPr lang="en-US" sz="1400" b="1" dirty="0" smtClean="0"/>
              <a:t>is </a:t>
            </a:r>
            <a:r>
              <a:rPr lang="en-US" sz="1400" b="1" dirty="0" err="1" smtClean="0"/>
              <a:t>init</a:t>
            </a:r>
            <a:r>
              <a:rPr lang="en-US" sz="1400" dirty="0" smtClean="0"/>
              <a:t> (n, G()) </a:t>
            </a:r>
            <a:r>
              <a:rPr lang="en-US" sz="1400" b="1" dirty="0" smtClean="0"/>
              <a:t>end</a:t>
            </a:r>
          </a:p>
          <a:p>
            <a:pPr marL="0" indent="0">
              <a:buNone/>
            </a:pPr>
            <a:r>
              <a:rPr lang="en-US" sz="1400" b="1" dirty="0" smtClean="0"/>
              <a:t>	</a:t>
            </a:r>
            <a:r>
              <a:rPr lang="en-US" sz="1400" b="1" dirty="0" err="1" smtClean="0"/>
              <a:t>init</a:t>
            </a:r>
            <a:r>
              <a:rPr lang="en-US" sz="1400" b="1" dirty="0" smtClean="0"/>
              <a:t> </a:t>
            </a:r>
            <a:r>
              <a:rPr lang="en-US" sz="1400" dirty="0" smtClean="0"/>
              <a:t>(l, u: Integer) </a:t>
            </a:r>
            <a:r>
              <a:rPr lang="en-US" sz="1400" b="1" dirty="0" smtClean="0"/>
              <a:t>is </a:t>
            </a:r>
            <a:r>
              <a:rPr lang="en-US" sz="1400" dirty="0" smtClean="0"/>
              <a:t>lower := l; upper := u; fill (G()); </a:t>
            </a:r>
            <a:r>
              <a:rPr lang="en-US" sz="1400" b="1" dirty="0" smtClean="0"/>
              <a:t>end</a:t>
            </a:r>
          </a:p>
          <a:p>
            <a:pPr marL="0" indent="0">
              <a:buNone/>
            </a:pPr>
            <a:r>
              <a:rPr lang="en-US" sz="1400" b="1" dirty="0" smtClean="0"/>
              <a:t>private:</a:t>
            </a:r>
          </a:p>
          <a:p>
            <a:pPr marL="0" indent="0">
              <a:buNone/>
            </a:pPr>
            <a:r>
              <a:rPr lang="en-US" sz="1400" b="1" dirty="0" smtClean="0"/>
              <a:t>	</a:t>
            </a:r>
            <a:r>
              <a:rPr lang="en-US" sz="1400" dirty="0" smtClean="0"/>
              <a:t>fill (value: G) </a:t>
            </a:r>
            <a:r>
              <a:rPr lang="en-US" sz="1400" b="1" dirty="0" smtClean="0"/>
              <a:t>is</a:t>
            </a:r>
          </a:p>
          <a:p>
            <a:pPr marL="0" indent="0">
              <a:buNone/>
            </a:pPr>
            <a:r>
              <a:rPr lang="en-US" sz="1400" dirty="0" smtClean="0"/>
              <a:t>		data := </a:t>
            </a:r>
            <a:r>
              <a:rPr lang="en-US" sz="1400" dirty="0" err="1" smtClean="0"/>
              <a:t>allocateArray</a:t>
            </a:r>
            <a:r>
              <a:rPr lang="en-US" sz="1400" dirty="0" smtClean="0"/>
              <a:t> (lower, upper, </a:t>
            </a:r>
            <a:r>
              <a:rPr lang="en-US" sz="1400" dirty="0" err="1" smtClean="0"/>
              <a:t>sizeof</a:t>
            </a:r>
            <a:r>
              <a:rPr lang="en-US" sz="1400" dirty="0" smtClean="0"/>
              <a:t> (G))</a:t>
            </a:r>
          </a:p>
          <a:p>
            <a:pPr marL="0" indent="0">
              <a:buNone/>
            </a:pPr>
            <a:r>
              <a:rPr lang="en-US" sz="1400" dirty="0"/>
              <a:t>	</a:t>
            </a:r>
            <a:r>
              <a:rPr lang="en-US" sz="1400" dirty="0" smtClean="0"/>
              <a:t>	</a:t>
            </a:r>
            <a:r>
              <a:rPr lang="en-US" sz="1400" b="1" dirty="0" smtClean="0"/>
              <a:t>while</a:t>
            </a:r>
            <a:r>
              <a:rPr lang="en-US" sz="1400" dirty="0" smtClean="0"/>
              <a:t> i </a:t>
            </a:r>
            <a:r>
              <a:rPr lang="en-US" sz="1400" b="1" dirty="0" smtClean="0"/>
              <a:t>in</a:t>
            </a:r>
            <a:r>
              <a:rPr lang="en-US" sz="1400" dirty="0" smtClean="0"/>
              <a:t> lower </a:t>
            </a:r>
            <a:r>
              <a:rPr lang="en-US" sz="1400" b="1" dirty="0" smtClean="0"/>
              <a:t>..</a:t>
            </a:r>
            <a:r>
              <a:rPr lang="en-US" sz="1400" dirty="0" smtClean="0"/>
              <a:t> upper </a:t>
            </a:r>
            <a:r>
              <a:rPr lang="en-US" sz="1400" b="1" dirty="0" smtClean="0"/>
              <a:t>loop</a:t>
            </a:r>
            <a:r>
              <a:rPr lang="en-US" sz="1400" dirty="0" smtClean="0"/>
              <a:t>  </a:t>
            </a:r>
            <a:r>
              <a:rPr lang="en-US" sz="1400" dirty="0" err="1" smtClean="0"/>
              <a:t>setItem</a:t>
            </a:r>
            <a:r>
              <a:rPr lang="en-US" sz="1400" dirty="0" smtClean="0"/>
              <a:t> (i, value) </a:t>
            </a:r>
            <a:r>
              <a:rPr lang="en-US" sz="1400" b="1" dirty="0" smtClean="0"/>
              <a:t>end</a:t>
            </a:r>
          </a:p>
          <a:p>
            <a:pPr marL="0" indent="0">
              <a:buNone/>
            </a:pPr>
            <a:r>
              <a:rPr lang="en-US" sz="1400" b="1" dirty="0"/>
              <a:t>	</a:t>
            </a:r>
            <a:r>
              <a:rPr lang="en-US" sz="1400" b="1" dirty="0" smtClean="0"/>
              <a:t>end</a:t>
            </a:r>
          </a:p>
          <a:p>
            <a:pPr marL="0" indent="0">
              <a:buNone/>
            </a:pPr>
            <a:r>
              <a:rPr lang="en-US" sz="1400" b="1" dirty="0" smtClean="0"/>
              <a:t>	</a:t>
            </a:r>
            <a:r>
              <a:rPr lang="en-US" sz="1400" dirty="0" smtClean="0"/>
              <a:t>data: Pointer</a:t>
            </a:r>
          </a:p>
          <a:p>
            <a:pPr marL="0" indent="0">
              <a:buNone/>
            </a:pPr>
            <a:r>
              <a:rPr lang="en-US" sz="1400" dirty="0"/>
              <a:t>	</a:t>
            </a:r>
            <a:r>
              <a:rPr lang="en-US" sz="1400" dirty="0" err="1" smtClean="0"/>
              <a:t>getArrayItem</a:t>
            </a:r>
            <a:r>
              <a:rPr lang="en-US" sz="1400" dirty="0" smtClean="0"/>
              <a:t> (d: Pointer, …) </a:t>
            </a:r>
            <a:r>
              <a:rPr lang="en-US" sz="1400" b="1" dirty="0" smtClean="0"/>
              <a:t>is external end</a:t>
            </a:r>
          </a:p>
          <a:p>
            <a:pPr marL="0" indent="0">
              <a:buNone/>
            </a:pPr>
            <a:r>
              <a:rPr lang="en-US" sz="1400" b="1" dirty="0" smtClean="0"/>
              <a:t>invariant</a:t>
            </a:r>
          </a:p>
          <a:p>
            <a:pPr marL="0" indent="0">
              <a:buNone/>
            </a:pPr>
            <a:r>
              <a:rPr lang="en-US" sz="1400" b="1" dirty="0" smtClean="0"/>
              <a:t>	</a:t>
            </a:r>
            <a:r>
              <a:rPr lang="en-US" sz="1400" dirty="0" smtClean="0"/>
              <a:t>count &gt;= 0 /// Consistent array count – greater than zero</a:t>
            </a:r>
            <a:endParaRPr lang="en-US" sz="1400" b="1" dirty="0" smtClean="0"/>
          </a:p>
          <a:p>
            <a:pPr marL="0" indent="0">
              <a:buNone/>
            </a:pPr>
            <a:r>
              <a:rPr lang="en-US" sz="1400" b="1" dirty="0" smtClean="0"/>
              <a:t>	</a:t>
            </a:r>
            <a:r>
              <a:rPr lang="en-US" sz="1400" dirty="0" smtClean="0"/>
              <a:t>lower &lt;= upper</a:t>
            </a:r>
            <a:r>
              <a:rPr lang="en-US" sz="1400" b="1" dirty="0"/>
              <a:t> </a:t>
            </a:r>
            <a:r>
              <a:rPr lang="en-US" sz="1400" b="1" dirty="0" smtClean="0"/>
              <a:t>/// </a:t>
            </a:r>
            <a:r>
              <a:rPr lang="en-US" sz="1400" dirty="0" smtClean="0"/>
              <a:t>Consistent  array range – lower is not greater than upper</a:t>
            </a:r>
            <a:endParaRPr lang="en-US" sz="1400" b="1" dirty="0" smtClean="0"/>
          </a:p>
          <a:p>
            <a:pPr marL="0" indent="0">
              <a:buNone/>
            </a:pPr>
            <a:r>
              <a:rPr lang="en-US" sz="1400" b="1" dirty="0" smtClean="0"/>
              <a:t>end</a:t>
            </a:r>
            <a:endParaRPr lang="en-US" sz="1400" dirty="0"/>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Arrays</a:t>
            </a:r>
            <a:endParaRPr lang="en-US" u="sng" dirty="0">
              <a:solidFill>
                <a:srgbClr val="FF0000"/>
              </a:solidFill>
            </a:endParaRPr>
          </a:p>
        </p:txBody>
      </p:sp>
    </p:spTree>
    <p:extLst>
      <p:ext uri="{BB962C8B-B14F-4D97-AF65-F5344CB8AC3E}">
        <p14:creationId xmlns:p14="http://schemas.microsoft.com/office/powerpoint/2010/main" val="376263190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38666"/>
            <a:ext cx="9144000" cy="6519333"/>
          </a:xfrm>
        </p:spPr>
        <p:txBody>
          <a:bodyPr/>
          <a:lstStyle/>
          <a:p>
            <a:pPr marL="0" indent="0">
              <a:buNone/>
            </a:pPr>
            <a:r>
              <a:rPr lang="en-US" sz="1600" dirty="0" smtClean="0"/>
              <a:t>// Let’s consider the following routine</a:t>
            </a:r>
          </a:p>
          <a:p>
            <a:pPr marL="0" indent="0">
              <a:buNone/>
            </a:pPr>
            <a:r>
              <a:rPr lang="en-US" sz="1600" dirty="0" smtClean="0"/>
              <a:t>foo (arguments : ()) </a:t>
            </a:r>
            <a:r>
              <a:rPr lang="en-US" sz="1600" b="1" dirty="0" smtClean="0"/>
              <a:t>is</a:t>
            </a:r>
          </a:p>
          <a:p>
            <a:pPr marL="0" indent="0">
              <a:buNone/>
            </a:pPr>
            <a:r>
              <a:rPr lang="en-US" sz="1600" dirty="0" smtClean="0"/>
              <a:t>	</a:t>
            </a:r>
            <a:r>
              <a:rPr lang="en-US" sz="1600" b="1" dirty="0" smtClean="0"/>
              <a:t>while</a:t>
            </a:r>
            <a:r>
              <a:rPr lang="en-US" sz="1600" dirty="0" smtClean="0"/>
              <a:t> </a:t>
            </a:r>
            <a:r>
              <a:rPr lang="en-US" sz="1600" dirty="0"/>
              <a:t>argument </a:t>
            </a:r>
            <a:r>
              <a:rPr lang="en-US" sz="1600" b="1" dirty="0" smtClean="0"/>
              <a:t>in</a:t>
            </a:r>
            <a:r>
              <a:rPr lang="en-US" sz="1600" dirty="0" smtClean="0"/>
              <a:t> arguments </a:t>
            </a:r>
            <a:r>
              <a:rPr lang="en-US" sz="1600" b="1" dirty="0" smtClean="0"/>
              <a:t>loop</a:t>
            </a:r>
          </a:p>
          <a:p>
            <a:pPr marL="0" indent="0">
              <a:buNone/>
            </a:pPr>
            <a:r>
              <a:rPr lang="en-US" sz="1600" dirty="0" smtClean="0"/>
              <a:t>		 // Type of argument is deduced as Any!!!</a:t>
            </a:r>
          </a:p>
          <a:p>
            <a:pPr marL="0" indent="0">
              <a:buNone/>
            </a:pPr>
            <a:r>
              <a:rPr lang="en-US" sz="1600" dirty="0" smtClean="0"/>
              <a:t>		</a:t>
            </a:r>
            <a:r>
              <a:rPr lang="en-US" sz="1600" b="1" dirty="0" smtClean="0"/>
              <a:t>if</a:t>
            </a:r>
            <a:r>
              <a:rPr lang="en-US" sz="1600" dirty="0" smtClean="0"/>
              <a:t> argument </a:t>
            </a:r>
            <a:r>
              <a:rPr lang="en-US" sz="1600" b="1" dirty="0" smtClean="0"/>
              <a:t>is</a:t>
            </a:r>
          </a:p>
          <a:p>
            <a:pPr marL="0" indent="0">
              <a:buNone/>
            </a:pPr>
            <a:r>
              <a:rPr lang="en-US" sz="1600" dirty="0"/>
              <a:t>	</a:t>
            </a:r>
            <a:r>
              <a:rPr lang="en-US" sz="1600" dirty="0" smtClean="0"/>
              <a:t>	Integer</a:t>
            </a:r>
            <a:r>
              <a:rPr lang="en-US" sz="1600" b="1" dirty="0" smtClean="0"/>
              <a:t>:</a:t>
            </a:r>
            <a:r>
              <a:rPr lang="en-US" sz="1600" dirty="0" smtClean="0"/>
              <a:t> </a:t>
            </a:r>
            <a:r>
              <a:rPr lang="en-US" sz="1600" b="1" dirty="0" smtClean="0"/>
              <a:t>//</a:t>
            </a:r>
            <a:r>
              <a:rPr lang="ru-RU" sz="1600" dirty="0" smtClean="0"/>
              <a:t> </a:t>
            </a:r>
            <a:r>
              <a:rPr lang="en-US" sz="1600" dirty="0" smtClean="0"/>
              <a:t>Do something with argument </a:t>
            </a:r>
            <a:r>
              <a:rPr lang="en-US" sz="1600" dirty="0"/>
              <a:t>of </a:t>
            </a:r>
            <a:r>
              <a:rPr lang="en-US" sz="1600" dirty="0" smtClean="0"/>
              <a:t>type Integer</a:t>
            </a:r>
          </a:p>
          <a:p>
            <a:pPr marL="0" indent="0">
              <a:buNone/>
            </a:pPr>
            <a:r>
              <a:rPr lang="en-US" sz="1600" dirty="0"/>
              <a:t>		</a:t>
            </a:r>
            <a:r>
              <a:rPr lang="en-US" sz="1600" dirty="0" smtClean="0"/>
              <a:t>Real</a:t>
            </a:r>
            <a:r>
              <a:rPr lang="en-US" sz="1600" b="1" dirty="0"/>
              <a:t> : //</a:t>
            </a:r>
            <a:r>
              <a:rPr lang="ru-RU" sz="1600" dirty="0"/>
              <a:t> </a:t>
            </a:r>
            <a:r>
              <a:rPr lang="en-US" sz="1600" dirty="0"/>
              <a:t>Do something with </a:t>
            </a:r>
            <a:r>
              <a:rPr lang="en-US" sz="1600" dirty="0" smtClean="0"/>
              <a:t>argument</a:t>
            </a:r>
            <a:r>
              <a:rPr lang="en-US" sz="1600" dirty="0"/>
              <a:t> of </a:t>
            </a:r>
            <a:r>
              <a:rPr lang="en-US" sz="1600" dirty="0" smtClean="0"/>
              <a:t>type Real</a:t>
            </a:r>
            <a:endParaRPr lang="en-US" sz="1600" dirty="0"/>
          </a:p>
          <a:p>
            <a:pPr marL="0" indent="0">
              <a:buNone/>
            </a:pPr>
            <a:r>
              <a:rPr lang="en-US" sz="1600" dirty="0"/>
              <a:t>		</a:t>
            </a:r>
            <a:r>
              <a:rPr lang="en-US" sz="1600" dirty="0" smtClean="0"/>
              <a:t>Boolean</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Boolean</a:t>
            </a:r>
            <a:endParaRPr lang="en-US" sz="1600" b="1" dirty="0"/>
          </a:p>
          <a:p>
            <a:pPr marL="0" indent="0">
              <a:buNone/>
            </a:pPr>
            <a:r>
              <a:rPr lang="en-US" sz="1600" dirty="0"/>
              <a:t>		</a:t>
            </a:r>
            <a:r>
              <a:rPr lang="en-US" sz="1600" dirty="0" smtClean="0"/>
              <a:t>Character </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Character</a:t>
            </a:r>
            <a:endParaRPr lang="en-US" sz="1600" b="1" dirty="0"/>
          </a:p>
          <a:p>
            <a:pPr marL="0" indent="0">
              <a:buNone/>
            </a:pPr>
            <a:r>
              <a:rPr lang="en-US" sz="1600" dirty="0"/>
              <a:t>		</a:t>
            </a:r>
            <a:r>
              <a:rPr lang="en-US" sz="1600" dirty="0" smtClean="0"/>
              <a:t>String </a:t>
            </a:r>
            <a:r>
              <a:rPr lang="en-US" sz="1600" b="1" dirty="0"/>
              <a:t>: //</a:t>
            </a:r>
            <a:r>
              <a:rPr lang="ru-RU" sz="1600" dirty="0"/>
              <a:t> </a:t>
            </a:r>
            <a:r>
              <a:rPr lang="en-US" sz="1600" dirty="0"/>
              <a:t>Do something with </a:t>
            </a:r>
            <a:r>
              <a:rPr lang="en-US" sz="1600" dirty="0" smtClean="0"/>
              <a:t>argument</a:t>
            </a:r>
            <a:r>
              <a:rPr lang="en-US" sz="1600" dirty="0"/>
              <a:t> of </a:t>
            </a:r>
            <a:r>
              <a:rPr lang="en-US" sz="1600" dirty="0" smtClean="0"/>
              <a:t>type String</a:t>
            </a:r>
            <a:endParaRPr lang="en-US" sz="1600" b="1" dirty="0"/>
          </a:p>
          <a:p>
            <a:pPr marL="0" indent="0">
              <a:buNone/>
            </a:pPr>
            <a:r>
              <a:rPr lang="en-US" sz="1600" dirty="0" smtClean="0"/>
              <a:t>		</a:t>
            </a:r>
            <a:r>
              <a:rPr lang="en-US" sz="1600" b="1" dirty="0" smtClean="0"/>
              <a:t>else </a:t>
            </a:r>
            <a:r>
              <a:rPr lang="en-US" sz="1600" b="1" dirty="0"/>
              <a:t>//</a:t>
            </a:r>
            <a:r>
              <a:rPr lang="ru-RU" sz="1600" dirty="0"/>
              <a:t> </a:t>
            </a:r>
            <a:r>
              <a:rPr lang="en-US" sz="1600" dirty="0"/>
              <a:t>Do something with </a:t>
            </a:r>
            <a:r>
              <a:rPr lang="en-US" sz="1600" dirty="0" smtClean="0"/>
              <a:t>argument of type Any</a:t>
            </a:r>
            <a:endParaRPr lang="en-US" sz="1600" b="1" dirty="0" smtClean="0"/>
          </a:p>
          <a:p>
            <a:pPr marL="0" indent="0">
              <a:buNone/>
            </a:pPr>
            <a:r>
              <a:rPr lang="en-US" sz="1600" dirty="0"/>
              <a:t>	</a:t>
            </a:r>
            <a:r>
              <a:rPr lang="en-US" sz="1600" dirty="0" smtClean="0"/>
              <a:t>	</a:t>
            </a:r>
            <a:r>
              <a:rPr lang="en-US" sz="1600" b="1" dirty="0" smtClean="0"/>
              <a:t>end</a:t>
            </a:r>
          </a:p>
          <a:p>
            <a:pPr marL="0" indent="0">
              <a:buNone/>
            </a:pPr>
            <a:r>
              <a:rPr lang="en-US" sz="1600" dirty="0"/>
              <a:t>	</a:t>
            </a:r>
            <a:r>
              <a:rPr lang="en-US" sz="1600" b="1" dirty="0" smtClean="0"/>
              <a:t>end</a:t>
            </a:r>
          </a:p>
          <a:p>
            <a:pPr marL="0" indent="0">
              <a:buNone/>
            </a:pPr>
            <a:r>
              <a:rPr lang="en-US" sz="1600" b="1" dirty="0" smtClean="0"/>
              <a:t>end</a:t>
            </a:r>
          </a:p>
          <a:p>
            <a:pPr marL="0" indent="0">
              <a:buNone/>
            </a:pPr>
            <a:r>
              <a:rPr lang="en-US" sz="1600" dirty="0" smtClean="0"/>
              <a:t>// It can be called in many different ways</a:t>
            </a:r>
          </a:p>
          <a:p>
            <a:pPr marL="0" indent="0">
              <a:buNone/>
            </a:pPr>
            <a:r>
              <a:rPr lang="en-US" sz="1600" dirty="0" smtClean="0"/>
              <a:t>foo (1, 2, 3)</a:t>
            </a:r>
          </a:p>
          <a:p>
            <a:pPr marL="0" indent="0">
              <a:buNone/>
            </a:pPr>
            <a:r>
              <a:rPr lang="en-US" sz="1600" dirty="0" smtClean="0"/>
              <a:t>foo (“String”, True, Boolean, Integer)</a:t>
            </a:r>
          </a:p>
          <a:p>
            <a:pPr marL="0" indent="0">
              <a:buNone/>
            </a:pPr>
            <a:r>
              <a:rPr lang="en-US" sz="1600" dirty="0" smtClean="0"/>
              <a:t>foo (T1, T2, T3, T4)</a:t>
            </a:r>
          </a:p>
          <a:p>
            <a:pPr marL="0" indent="0">
              <a:buNone/>
            </a:pPr>
            <a:r>
              <a:rPr lang="en-US" sz="1600" dirty="0" smtClean="0"/>
              <a:t>// Another caveat</a:t>
            </a:r>
          </a:p>
          <a:p>
            <a:pPr marL="0" indent="0">
              <a:buNone/>
            </a:pPr>
            <a:r>
              <a:rPr lang="en-US" sz="1600" dirty="0"/>
              <a:t>g</a:t>
            </a:r>
            <a:r>
              <a:rPr lang="en-US" sz="1600" dirty="0" smtClean="0"/>
              <a:t>oo (arg1: T1; arg2: T2)</a:t>
            </a:r>
          </a:p>
          <a:p>
            <a:pPr marL="0" indent="0">
              <a:buNone/>
            </a:pPr>
            <a:r>
              <a:rPr lang="en-US" sz="1600" dirty="0"/>
              <a:t>g</a:t>
            </a:r>
            <a:r>
              <a:rPr lang="en-US" sz="1600" dirty="0" smtClean="0"/>
              <a:t>oo (E1, E2, E3, E4) /* Should expressions E3 and E4 be evaluated ? My guess is NO as they are  goo does not have arguments of type tuple!!!*/</a:t>
            </a:r>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Variable number of arguments</a:t>
            </a:r>
            <a:endParaRPr lang="en-US" u="sng" dirty="0">
              <a:solidFill>
                <a:srgbClr val="FF0000"/>
              </a:solidFill>
            </a:endParaRPr>
          </a:p>
        </p:txBody>
      </p:sp>
    </p:spTree>
    <p:extLst>
      <p:ext uri="{BB962C8B-B14F-4D97-AF65-F5344CB8AC3E}">
        <p14:creationId xmlns:p14="http://schemas.microsoft.com/office/powerpoint/2010/main" val="41100104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1229" y="152400"/>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Compilation units</a:t>
            </a:r>
            <a:endParaRPr lang="en-US" sz="3600" b="1" dirty="0">
              <a:solidFill>
                <a:srgbClr val="CC6600"/>
              </a:solidFill>
              <a:latin typeface="Comic Sans MS" pitchFamily="66" charset="0"/>
              <a:ea typeface="+mj-ea"/>
              <a:cs typeface="+mj-cs"/>
            </a:endParaRPr>
          </a:p>
        </p:txBody>
      </p:sp>
      <p:graphicFrame>
        <p:nvGraphicFramePr>
          <p:cNvPr id="3" name="Content Placeholder 4"/>
          <p:cNvGraphicFramePr>
            <a:graphicFrameLocks/>
          </p:cNvGraphicFramePr>
          <p:nvPr>
            <p:extLst>
              <p:ext uri="{D42A27DB-BD31-4B8C-83A1-F6EECF244321}">
                <p14:modId xmlns:p14="http://schemas.microsoft.com/office/powerpoint/2010/main" val="132876110"/>
              </p:ext>
            </p:extLst>
          </p:nvPr>
        </p:nvGraphicFramePr>
        <p:xfrm>
          <a:off x="95250" y="914400"/>
          <a:ext cx="4251958"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txBox="1">
            <a:spLocks/>
          </p:cNvSpPr>
          <p:nvPr/>
        </p:nvSpPr>
        <p:spPr>
          <a:xfrm>
            <a:off x="4448176" y="1657350"/>
            <a:ext cx="4695824" cy="3905251"/>
          </a:xfrm>
          <a:prstGeom prst="rect">
            <a:avLst/>
          </a:prstGeom>
        </p:spPr>
        <p:txBody>
          <a:bodyPr lIns="0" rIns="0"/>
          <a:lstStyle/>
          <a:p>
            <a:pPr eaLnBrk="0" fontAlgn="base" hangingPunct="0">
              <a:spcBef>
                <a:spcPts val="575"/>
              </a:spcBef>
              <a:spcAft>
                <a:spcPct val="0"/>
              </a:spcAft>
              <a:buClr>
                <a:schemeClr val="accent1"/>
              </a:buClr>
              <a:buSzPct val="85000"/>
              <a:defRPr/>
            </a:pPr>
            <a:r>
              <a:rPr lang="en-US" sz="1600" dirty="0" err="1">
                <a:solidFill>
                  <a:srgbClr val="0000FF"/>
                </a:solidFill>
                <a:latin typeface="Lucida Console" pitchFamily="49" charset="0"/>
                <a:cs typeface="Calibri" pitchFamily="34" charset="0"/>
              </a:rPr>
              <a:t>StandardIO.put</a:t>
            </a:r>
            <a:r>
              <a:rPr lang="en-US" sz="1600" dirty="0">
                <a:solidFill>
                  <a:srgbClr val="0000FF"/>
                </a:solidFill>
                <a:latin typeface="Lucida Console" pitchFamily="49" charset="0"/>
                <a:cs typeface="Calibri" pitchFamily="34" charset="0"/>
              </a:rPr>
              <a:t>("Hello world!\n")</a:t>
            </a:r>
            <a:endParaRPr lang="ru-RU"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a:solidFill>
                  <a:srgbClr val="0000FF"/>
                </a:solidFill>
                <a:latin typeface="Lucida Console" pitchFamily="49" charset="0"/>
                <a:cs typeface="Calibri" pitchFamily="34" charset="0"/>
              </a:rPr>
              <a:t>r</a:t>
            </a:r>
            <a:r>
              <a:rPr lang="en-US" sz="1600" dirty="0" smtClean="0">
                <a:solidFill>
                  <a:srgbClr val="0000FF"/>
                </a:solidFill>
                <a:latin typeface="Lucida Console" pitchFamily="49" charset="0"/>
                <a:cs typeface="Calibri" pitchFamily="34" charset="0"/>
              </a:rPr>
              <a:t>outine (“ha-ha-ha”)</a:t>
            </a:r>
            <a:r>
              <a:rPr lang="en-US" sz="1400" b="1" dirty="0">
                <a:latin typeface="Lucida Console" pitchFamily="49" charset="0"/>
                <a:cs typeface="Calibri" pitchFamily="34" charset="0"/>
              </a:rPr>
              <a:t/>
            </a:r>
            <a:br>
              <a:rPr lang="en-US" sz="1400" b="1" dirty="0">
                <a:latin typeface="Lucida Console" pitchFamily="49" charset="0"/>
                <a:cs typeface="Calibri" pitchFamily="34" charset="0"/>
              </a:rPr>
            </a:br>
            <a:endParaRPr lang="en-US" sz="1400" b="1" dirty="0" smtClean="0">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StandardIO</a:t>
            </a: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as</a:t>
            </a: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smtClean="0">
                <a:solidFill>
                  <a:srgbClr val="0000FF"/>
                </a:solidFill>
                <a:latin typeface="Lucida Console" pitchFamily="49" charset="0"/>
                <a:cs typeface="Calibri" pitchFamily="34" charset="0"/>
              </a:rPr>
              <a:t>routine(</a:t>
            </a:r>
            <a:r>
              <a:rPr lang="en-US" sz="1600" dirty="0" err="1" smtClean="0">
                <a:solidFill>
                  <a:srgbClr val="0000FF"/>
                </a:solidFill>
                <a:latin typeface="Lucida Console" pitchFamily="49" charset="0"/>
                <a:cs typeface="Calibri" pitchFamily="34" charset="0"/>
              </a:rPr>
              <a:t>aString</a:t>
            </a:r>
            <a:r>
              <a:rPr lang="en-US" sz="1600" dirty="0" smtClean="0">
                <a:solidFill>
                  <a:srgbClr val="0000FF"/>
                </a:solidFill>
                <a:latin typeface="Lucida Console" pitchFamily="49" charset="0"/>
                <a:cs typeface="Calibri" pitchFamily="34" charset="0"/>
              </a:rPr>
              <a:t>: String) </a:t>
            </a:r>
            <a:r>
              <a:rPr lang="en-US" sz="1600" b="1" dirty="0">
                <a:solidFill>
                  <a:srgbClr val="0000FF"/>
                </a:solidFill>
                <a:latin typeface="Lucida Console" pitchFamily="49" charset="0"/>
                <a:cs typeface="Calibri" pitchFamily="34" charset="0"/>
              </a:rPr>
              <a:t>is</a:t>
            </a:r>
            <a:br>
              <a:rPr lang="en-US" sz="1600" b="1"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io.put</a:t>
            </a:r>
            <a:r>
              <a:rPr lang="en-US" sz="1600" dirty="0">
                <a:solidFill>
                  <a:srgbClr val="0000FF"/>
                </a:solidFill>
                <a:latin typeface="Lucida Console" pitchFamily="49" charset="0"/>
                <a:cs typeface="Calibri" pitchFamily="34" charset="0"/>
              </a:rPr>
              <a:t>("Test!\n")</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c </a:t>
            </a:r>
            <a:r>
              <a:rPr lang="en-US" sz="1600" b="1" dirty="0">
                <a:solidFill>
                  <a:srgbClr val="0000FF"/>
                </a:solidFill>
                <a:latin typeface="Lucida Console" pitchFamily="49" charset="0"/>
                <a:cs typeface="Calibri" pitchFamily="34" charset="0"/>
              </a:rPr>
              <a:t>is</a:t>
            </a:r>
            <a:r>
              <a:rPr lang="en-US" sz="1600" dirty="0">
                <a:solidFill>
                  <a:srgbClr val="0000FF"/>
                </a:solidFill>
                <a:latin typeface="Lucida Console" pitchFamily="49" charset="0"/>
                <a:cs typeface="Calibri" pitchFamily="34" charset="0"/>
              </a:rPr>
              <a:t> C("This is a string“)</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io.put</a:t>
            </a:r>
            <a:r>
              <a:rPr lang="en-US" sz="1600" dirty="0">
                <a:solidFill>
                  <a:srgbClr val="0000FF"/>
                </a:solidFill>
                <a:latin typeface="Lucida Console" pitchFamily="49" charset="0"/>
                <a:cs typeface="Calibri" pitchFamily="34" charset="0"/>
              </a:rPr>
              <a:t>(</a:t>
            </a:r>
            <a:r>
              <a:rPr lang="en-US" sz="1600" dirty="0" err="1">
                <a:solidFill>
                  <a:srgbClr val="0000FF"/>
                </a:solidFill>
                <a:latin typeface="Lucida Console" pitchFamily="49" charset="0"/>
                <a:cs typeface="Calibri" pitchFamily="34" charset="0"/>
              </a:rPr>
              <a:t>c.string</a:t>
            </a:r>
            <a:r>
              <a:rPr lang="en-US" sz="1600" dirty="0">
                <a:solidFill>
                  <a:srgbClr val="0000FF"/>
                </a:solidFill>
                <a:latin typeface="Lucida Console" pitchFamily="49" charset="0"/>
                <a:cs typeface="Calibri" pitchFamily="34" charset="0"/>
              </a:rPr>
              <a:t> + </a:t>
            </a:r>
            <a:r>
              <a:rPr lang="en-US" sz="1600" dirty="0" smtClean="0">
                <a:solidFill>
                  <a:srgbClr val="0000FF"/>
                </a:solidFill>
                <a:latin typeface="Lucida Console" pitchFamily="49" charset="0"/>
                <a:cs typeface="Calibri" pitchFamily="34" charset="0"/>
              </a:rPr>
              <a:t>“ “ + </a:t>
            </a:r>
            <a:r>
              <a:rPr lang="en-US" sz="1600" dirty="0" err="1" smtClean="0">
                <a:solidFill>
                  <a:srgbClr val="0000FF"/>
                </a:solidFill>
                <a:latin typeface="Lucida Console" pitchFamily="49" charset="0"/>
                <a:cs typeface="Calibri" pitchFamily="34" charset="0"/>
              </a:rPr>
              <a:t>aString</a:t>
            </a:r>
            <a:r>
              <a:rPr lang="en-US" sz="1600" dirty="0" smtClean="0">
                <a:solidFill>
                  <a:srgbClr val="0000FF"/>
                </a:solidFill>
                <a:latin typeface="Lucida Console" pitchFamily="49" charset="0"/>
                <a:cs typeface="Calibri" pitchFamily="34" charset="0"/>
              </a:rPr>
              <a:t>)</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end</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unit</a:t>
            </a:r>
            <a:r>
              <a:rPr lang="en-US" sz="1600" dirty="0">
                <a:solidFill>
                  <a:srgbClr val="0000FF"/>
                </a:solidFill>
                <a:latin typeface="Lucida Console" pitchFamily="49" charset="0"/>
                <a:cs typeface="Calibri" pitchFamily="34" charset="0"/>
              </a:rPr>
              <a:t> C</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string: String</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b="1" dirty="0" err="1">
                <a:solidFill>
                  <a:srgbClr val="0000FF"/>
                </a:solidFill>
                <a:latin typeface="Lucida Console" pitchFamily="49" charset="0"/>
                <a:cs typeface="Calibri" pitchFamily="34" charset="0"/>
              </a:rPr>
              <a:t>init</a:t>
            </a: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aString</a:t>
            </a:r>
            <a:r>
              <a:rPr lang="en-US" sz="1600" dirty="0">
                <a:solidFill>
                  <a:srgbClr val="0000FF"/>
                </a:solidFill>
                <a:latin typeface="Lucida Console" pitchFamily="49" charset="0"/>
                <a:cs typeface="Calibri" pitchFamily="34" charset="0"/>
              </a:rPr>
              <a:t>: </a:t>
            </a:r>
            <a:r>
              <a:rPr lang="en-US" sz="1600" b="1" dirty="0" smtClean="0">
                <a:solidFill>
                  <a:srgbClr val="0000FF"/>
                </a:solidFill>
                <a:latin typeface="Lucida Console" pitchFamily="49" charset="0"/>
                <a:cs typeface="Calibri" pitchFamily="34" charset="0"/>
              </a:rPr>
              <a:t>as</a:t>
            </a:r>
            <a:r>
              <a:rPr lang="en-US" sz="1600" dirty="0" smtClean="0">
                <a:solidFill>
                  <a:srgbClr val="0000FF"/>
                </a:solidFill>
                <a:latin typeface="Lucida Console" pitchFamily="49" charset="0"/>
                <a:cs typeface="Calibri" pitchFamily="34" charset="0"/>
              </a:rPr>
              <a:t> </a:t>
            </a:r>
            <a:r>
              <a:rPr lang="en-US" sz="1600" dirty="0">
                <a:solidFill>
                  <a:srgbClr val="0000FF"/>
                </a:solidFill>
                <a:latin typeface="Lucida Console" pitchFamily="49" charset="0"/>
                <a:cs typeface="Calibri" pitchFamily="34" charset="0"/>
              </a:rPr>
              <a:t>string) </a:t>
            </a:r>
            <a:r>
              <a:rPr lang="en-US" sz="1600" b="1" dirty="0">
                <a:solidFill>
                  <a:srgbClr val="0000FF"/>
                </a:solidFill>
                <a:latin typeface="Lucida Console" pitchFamily="49" charset="0"/>
                <a:cs typeface="Calibri" pitchFamily="34" charset="0"/>
              </a:rPr>
              <a:t>is</a:t>
            </a:r>
            <a:br>
              <a:rPr lang="en-US" sz="1600" b="1"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        </a:t>
            </a:r>
            <a:r>
              <a:rPr lang="en-US" sz="1600" dirty="0">
                <a:solidFill>
                  <a:srgbClr val="0000FF"/>
                </a:solidFill>
                <a:latin typeface="Lucida Console" pitchFamily="49" charset="0"/>
                <a:cs typeface="Calibri" pitchFamily="34" charset="0"/>
              </a:rPr>
              <a:t>string := </a:t>
            </a:r>
            <a:r>
              <a:rPr lang="en-US" sz="1600" dirty="0" err="1">
                <a:solidFill>
                  <a:srgbClr val="0000FF"/>
                </a:solidFill>
                <a:latin typeface="Lucida Console" pitchFamily="49" charset="0"/>
                <a:cs typeface="Calibri" pitchFamily="34" charset="0"/>
              </a:rPr>
              <a:t>aString</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end</a:t>
            </a:r>
            <a:br>
              <a:rPr lang="en-US" sz="1600" b="1" dirty="0">
                <a:solidFill>
                  <a:srgbClr val="0000FF"/>
                </a:solidFill>
                <a:latin typeface="Lucida Console" pitchFamily="49" charset="0"/>
                <a:cs typeface="Calibri" pitchFamily="34" charset="0"/>
              </a:rPr>
            </a:br>
            <a:r>
              <a:rPr lang="en-US" sz="1600" b="1" dirty="0" err="1" smtClean="0">
                <a:solidFill>
                  <a:srgbClr val="0000FF"/>
                </a:solidFill>
                <a:latin typeface="Lucida Console" pitchFamily="49" charset="0"/>
                <a:cs typeface="Calibri" pitchFamily="34" charset="0"/>
              </a:rPr>
              <a:t>end</a:t>
            </a:r>
            <a:endParaRPr lang="en-US" sz="1600" dirty="0">
              <a:solidFill>
                <a:srgbClr val="0000FF"/>
              </a:solidFill>
              <a:latin typeface="Lucida Console" pitchFamily="49" charset="0"/>
              <a:cs typeface="Calibri" pitchFamily="34" charset="0"/>
            </a:endParaRPr>
          </a:p>
        </p:txBody>
      </p:sp>
      <p:sp>
        <p:nvSpPr>
          <p:cNvPr id="6" name="Rounded Rectangular Callout 5"/>
          <p:cNvSpPr/>
          <p:nvPr/>
        </p:nvSpPr>
        <p:spPr>
          <a:xfrm>
            <a:off x="4421504" y="716669"/>
            <a:ext cx="3048000" cy="457200"/>
          </a:xfrm>
          <a:prstGeom prst="wedgeRoundRectCallout">
            <a:avLst>
              <a:gd name="adj1" fmla="val -39499"/>
              <a:gd name="adj2" fmla="val 1580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Unit(module) name</a:t>
            </a:r>
            <a:endParaRPr lang="ru-RU" dirty="0"/>
          </a:p>
        </p:txBody>
      </p:sp>
      <p:sp>
        <p:nvSpPr>
          <p:cNvPr id="8" name="Rounded Rectangular Callout 7"/>
          <p:cNvSpPr/>
          <p:nvPr/>
        </p:nvSpPr>
        <p:spPr>
          <a:xfrm>
            <a:off x="6762221" y="2117635"/>
            <a:ext cx="2531666" cy="457200"/>
          </a:xfrm>
          <a:prstGeom prst="wedgeRoundRectCallout">
            <a:avLst>
              <a:gd name="adj1" fmla="val -39499"/>
              <a:gd name="adj2" fmla="val 833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shorter name of the unit</a:t>
            </a:r>
            <a:endParaRPr lang="ru-RU" dirty="0"/>
          </a:p>
        </p:txBody>
      </p:sp>
      <p:sp>
        <p:nvSpPr>
          <p:cNvPr id="9" name="Rounded Rectangular Callout 8"/>
          <p:cNvSpPr/>
          <p:nvPr/>
        </p:nvSpPr>
        <p:spPr>
          <a:xfrm>
            <a:off x="5922926" y="3889491"/>
            <a:ext cx="2646469" cy="457200"/>
          </a:xfrm>
          <a:prstGeom prst="wedgeRoundRectCallout">
            <a:avLst>
              <a:gd name="adj1" fmla="val -74314"/>
              <a:gd name="adj2" fmla="val -598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Standalone procedure</a:t>
            </a:r>
            <a:endParaRPr lang="ru-RU" dirty="0"/>
          </a:p>
        </p:txBody>
      </p:sp>
      <p:sp>
        <p:nvSpPr>
          <p:cNvPr id="10" name="Rounded Rectangular Callout 9"/>
          <p:cNvSpPr/>
          <p:nvPr/>
        </p:nvSpPr>
        <p:spPr>
          <a:xfrm>
            <a:off x="5607932" y="6121632"/>
            <a:ext cx="3048000" cy="457200"/>
          </a:xfrm>
          <a:prstGeom prst="wedgeRoundRectCallout">
            <a:avLst>
              <a:gd name="adj1" fmla="val -68388"/>
              <a:gd name="adj2" fmla="val -158620"/>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a:t>
            </a:r>
            <a:endParaRPr lang="ru-RU" dirty="0"/>
          </a:p>
        </p:txBody>
      </p:sp>
    </p:spTree>
    <p:extLst>
      <p:ext uri="{BB962C8B-B14F-4D97-AF65-F5344CB8AC3E}">
        <p14:creationId xmlns:p14="http://schemas.microsoft.com/office/powerpoint/2010/main" val="38381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foo </a:t>
            </a:r>
            <a:r>
              <a:rPr lang="en-US" sz="2000" b="1" dirty="0" smtClean="0"/>
              <a:t>is</a:t>
            </a:r>
            <a:r>
              <a:rPr lang="en-US" sz="2000" dirty="0" smtClean="0"/>
              <a:t> </a:t>
            </a:r>
            <a:r>
              <a:rPr lang="en-US" sz="2000" b="1" dirty="0" smtClean="0"/>
              <a:t>end </a:t>
            </a:r>
            <a:r>
              <a:rPr lang="en-US" sz="2000" dirty="0" smtClean="0"/>
              <a:t>//</a:t>
            </a:r>
            <a:r>
              <a:rPr lang="en-US" sz="2000" b="1" dirty="0" smtClean="0"/>
              <a:t> </a:t>
            </a:r>
            <a:r>
              <a:rPr lang="en-US" sz="2000" dirty="0" smtClean="0"/>
              <a:t>That is a procedure without arguments</a:t>
            </a:r>
            <a:endParaRPr lang="en-US" sz="2000" b="1" dirty="0" smtClean="0"/>
          </a:p>
          <a:p>
            <a:pPr marL="0" indent="0">
              <a:buNone/>
            </a:pPr>
            <a:r>
              <a:rPr lang="en-US" sz="2000" dirty="0"/>
              <a:t>f</a:t>
            </a:r>
            <a:r>
              <a:rPr lang="en-US" sz="2000" dirty="0" smtClean="0"/>
              <a:t> </a:t>
            </a:r>
            <a:r>
              <a:rPr lang="en-US" sz="2000" b="1" dirty="0" smtClean="0"/>
              <a:t>is</a:t>
            </a:r>
            <a:r>
              <a:rPr lang="en-US" sz="2000" dirty="0" smtClean="0"/>
              <a:t> </a:t>
            </a:r>
            <a:r>
              <a:rPr lang="en-US" sz="2000" b="1" dirty="0" smtClean="0"/>
              <a:t>routine </a:t>
            </a:r>
            <a:r>
              <a:rPr lang="en-US" sz="2000" dirty="0" smtClean="0"/>
              <a:t>foo // That is lambda based on foo</a:t>
            </a:r>
          </a:p>
          <a:p>
            <a:pPr marL="0" indent="0">
              <a:buNone/>
            </a:pPr>
            <a:r>
              <a:rPr lang="en-US" sz="2000" dirty="0" smtClean="0"/>
              <a:t>f /* that is a call to a procedure which is associated with f. So, one may guess that f can be passed to other routines, stored and called later when necessary*/</a:t>
            </a:r>
          </a:p>
          <a:p>
            <a:pPr marL="0" indent="0">
              <a:buNone/>
            </a:pPr>
            <a:r>
              <a:rPr lang="en-US" sz="2000" dirty="0" smtClean="0"/>
              <a:t>goo (i: Integer; b: Boolean; t: Type) </a:t>
            </a:r>
            <a:r>
              <a:rPr lang="en-US" sz="2000" b="1" dirty="0" smtClean="0"/>
              <a:t>is</a:t>
            </a:r>
            <a:r>
              <a:rPr lang="en-US" sz="2000" dirty="0" smtClean="0"/>
              <a:t> </a:t>
            </a:r>
            <a:r>
              <a:rPr lang="en-US" sz="2000" b="1" dirty="0" smtClean="0"/>
              <a:t>end</a:t>
            </a:r>
          </a:p>
          <a:p>
            <a:pPr marL="0" indent="0">
              <a:buNone/>
            </a:pPr>
            <a:r>
              <a:rPr lang="en-US" sz="2000" dirty="0" smtClean="0"/>
              <a:t>g: </a:t>
            </a:r>
            <a:r>
              <a:rPr lang="en-US" sz="2000" b="1" dirty="0"/>
              <a:t>routine</a:t>
            </a:r>
            <a:r>
              <a:rPr lang="en-US" sz="2000" dirty="0" smtClean="0"/>
              <a:t> (Integer, Boolean, Type)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/*Type inference allows just to write */</a:t>
            </a:r>
          </a:p>
          <a:p>
            <a:pPr marL="0" indent="0">
              <a:buNone/>
            </a:pPr>
            <a:r>
              <a:rPr lang="en-US" sz="2000" dirty="0" smtClean="0"/>
              <a:t>g1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g1 (5.5, “String”, f1) /* Compile time error!!! So, we have type safe lambdas!!! */</a:t>
            </a:r>
          </a:p>
          <a:p>
            <a:pPr marL="0" indent="0">
              <a:buNone/>
            </a:pPr>
            <a:r>
              <a:rPr lang="en-US" sz="2000" dirty="0" smtClean="0"/>
              <a:t>l1 : </a:t>
            </a:r>
            <a:r>
              <a:rPr lang="en-US" sz="2000" b="1" dirty="0"/>
              <a:t>routine</a:t>
            </a:r>
            <a:r>
              <a:rPr lang="en-US" sz="2000" dirty="0" smtClean="0"/>
              <a:t> (T1; T2; T3) /* That is non-attached lambda - </a:t>
            </a:r>
            <a:r>
              <a:rPr lang="en-US" sz="2000" b="1" dirty="0" smtClean="0"/>
              <a:t>?</a:t>
            </a:r>
            <a:r>
              <a:rPr lang="en-US" sz="2000" dirty="0" smtClean="0"/>
              <a:t> In front of lambda is assumed here*/</a:t>
            </a:r>
          </a:p>
          <a:p>
            <a:pPr marL="0" indent="0">
              <a:buNone/>
            </a:pPr>
            <a:r>
              <a:rPr lang="en-US" sz="2000" dirty="0"/>
              <a:t>l</a:t>
            </a:r>
            <a:r>
              <a:rPr lang="en-US" sz="2000" dirty="0" smtClean="0"/>
              <a:t>2 : </a:t>
            </a:r>
            <a:r>
              <a:rPr lang="en-US" sz="2000" b="1" dirty="0"/>
              <a:t>routine</a:t>
            </a:r>
            <a:r>
              <a:rPr lang="en-US" sz="2000" dirty="0" smtClean="0"/>
              <a:t> (arg1: T1; arg2: T2; arg3: T) </a:t>
            </a:r>
            <a:r>
              <a:rPr lang="en-US" sz="2000" b="1" dirty="0" smtClean="0"/>
              <a:t>is</a:t>
            </a:r>
            <a:r>
              <a:rPr lang="en-US" sz="2000" dirty="0" smtClean="0"/>
              <a:t> arg1.foo </a:t>
            </a:r>
            <a:r>
              <a:rPr lang="en-US" sz="2000" b="1" dirty="0" smtClean="0"/>
              <a:t>end </a:t>
            </a:r>
            <a:r>
              <a:rPr lang="en-US" sz="2000" dirty="0" smtClean="0"/>
              <a:t>/* That is inline lambda */</a:t>
            </a:r>
          </a:p>
          <a:p>
            <a:pPr marL="0" indent="0">
              <a:buNone/>
            </a:pPr>
            <a:r>
              <a:rPr lang="en-US" sz="2000" dirty="0" smtClean="0"/>
              <a:t>l1 := l2 // Type of T2 conforms to type of l1</a:t>
            </a:r>
          </a:p>
          <a:p>
            <a:pPr marL="0" indent="0">
              <a:buNone/>
            </a:pPr>
            <a:r>
              <a:rPr lang="en-US" sz="2000" dirty="0"/>
              <a:t>l</a:t>
            </a:r>
            <a:r>
              <a:rPr lang="en-US" sz="2000" dirty="0" smtClean="0"/>
              <a:t>1 := f // Type of f does not conform to type of l1 – compile time error</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35118841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Let’s </a:t>
            </a:r>
            <a:r>
              <a:rPr lang="en-US" sz="2000" dirty="0"/>
              <a:t>see the </a:t>
            </a:r>
            <a:r>
              <a:rPr lang="en-US" sz="2000" dirty="0" smtClean="0"/>
              <a:t>example</a:t>
            </a:r>
          </a:p>
          <a:p>
            <a:pPr marL="0" indent="0">
              <a:buNone/>
            </a:pPr>
            <a:r>
              <a:rPr lang="en-US" altLang="en-US" sz="2000" dirty="0"/>
              <a:t>foo: Type </a:t>
            </a:r>
            <a:r>
              <a:rPr lang="en-US" altLang="en-US" sz="2000" b="1" dirty="0"/>
              <a:t>is end </a:t>
            </a:r>
            <a:r>
              <a:rPr lang="en-US" altLang="en-US" sz="2000" dirty="0"/>
              <a:t>/* foo is a function which returns objects of type Type*/</a:t>
            </a:r>
          </a:p>
          <a:p>
            <a:pPr marL="0" indent="0">
              <a:buNone/>
            </a:pPr>
            <a:r>
              <a:rPr lang="en-US" altLang="en-US" sz="2000" dirty="0"/>
              <a:t>f </a:t>
            </a:r>
            <a:r>
              <a:rPr lang="en-US" altLang="en-US" sz="2000" b="1" dirty="0"/>
              <a:t>is routine </a:t>
            </a:r>
            <a:r>
              <a:rPr lang="en-US" altLang="en-US" sz="2000" dirty="0"/>
              <a:t>foo /* f is a object of functional type. Its derived type is </a:t>
            </a:r>
            <a:r>
              <a:rPr lang="en-US" altLang="en-US" sz="2000" b="1" dirty="0"/>
              <a:t>routine</a:t>
            </a:r>
            <a:r>
              <a:rPr lang="en-US" altLang="en-US" sz="2000" dirty="0"/>
              <a:t> : Type*/</a:t>
            </a:r>
          </a:p>
          <a:p>
            <a:pPr marL="0" indent="0">
              <a:buNone/>
            </a:pPr>
            <a:r>
              <a:rPr lang="en-US" altLang="en-US" sz="2000" dirty="0"/>
              <a:t>a </a:t>
            </a:r>
            <a:r>
              <a:rPr lang="en-US" altLang="en-US" sz="2000" b="1" dirty="0"/>
              <a:t>is</a:t>
            </a:r>
            <a:r>
              <a:rPr lang="en-US" altLang="en-US" sz="2000" dirty="0"/>
              <a:t> </a:t>
            </a:r>
            <a:r>
              <a:rPr lang="en-US" altLang="en-US" sz="2000" b="1" dirty="0"/>
              <a:t>routine</a:t>
            </a:r>
            <a:r>
              <a:rPr lang="en-US" altLang="en-US" sz="2000" dirty="0"/>
              <a:t> f /* a is the same object of functiuonal type*/</a:t>
            </a:r>
          </a:p>
          <a:p>
            <a:pPr marL="0" indent="0">
              <a:buNone/>
            </a:pPr>
            <a:r>
              <a:rPr lang="en-US" altLang="en-US" sz="2000" dirty="0"/>
              <a:t>t1 </a:t>
            </a:r>
            <a:r>
              <a:rPr lang="en-US" altLang="en-US" sz="2000" b="1" dirty="0"/>
              <a:t>is</a:t>
            </a:r>
            <a:r>
              <a:rPr lang="en-US" altLang="en-US" sz="2000" dirty="0"/>
              <a:t> f /* t will be declared of type Type and initialized with the results of the call to f */</a:t>
            </a:r>
          </a:p>
          <a:p>
            <a:pPr marL="0" indent="0">
              <a:buNone/>
            </a:pPr>
            <a:r>
              <a:rPr lang="en-US" altLang="en-US" sz="2000" dirty="0"/>
              <a:t>t2 </a:t>
            </a:r>
            <a:r>
              <a:rPr lang="en-US" altLang="en-US" sz="2000" b="1" dirty="0"/>
              <a:t>is</a:t>
            </a:r>
            <a:r>
              <a:rPr lang="en-US" altLang="en-US" sz="2000" dirty="0"/>
              <a:t> foo // The same semantics as </a:t>
            </a:r>
            <a:r>
              <a:rPr lang="en-US" altLang="en-US" sz="2000" dirty="0" smtClean="0"/>
              <a:t>t1</a:t>
            </a:r>
          </a:p>
          <a:p>
            <a:pPr marL="0" indent="0">
              <a:buNone/>
            </a:pPr>
            <a:endParaRPr lang="en-US" altLang="en-US" sz="2000" dirty="0"/>
          </a:p>
          <a:p>
            <a:pPr marL="0" indent="0">
              <a:buNone/>
            </a:pPr>
            <a:r>
              <a:rPr lang="en-US" altLang="en-US" sz="2000" dirty="0" smtClean="0"/>
              <a:t>So, if one likes to define an object of functional type use of keyword </a:t>
            </a:r>
            <a:r>
              <a:rPr lang="en-US" altLang="en-US" sz="2000" b="1" dirty="0" smtClean="0"/>
              <a:t>routine</a:t>
            </a:r>
            <a:r>
              <a:rPr lang="en-US" altLang="en-US" sz="2000" dirty="0" smtClean="0"/>
              <a:t> is mandatory! </a:t>
            </a:r>
          </a:p>
          <a:p>
            <a:pPr marL="0" indent="0">
              <a:buNone/>
            </a:pPr>
            <a:endParaRPr lang="en-US" altLang="en-US" sz="2000" dirty="0"/>
          </a:p>
        </p:txBody>
      </p:sp>
      <p:sp>
        <p:nvSpPr>
          <p:cNvPr id="3" name="Title 2"/>
          <p:cNvSpPr>
            <a:spLocks noGrp="1"/>
          </p:cNvSpPr>
          <p:nvPr>
            <p:ph type="title"/>
          </p:nvPr>
        </p:nvSpPr>
        <p:spPr/>
        <p:txBody>
          <a:bodyPr/>
          <a:lstStyle/>
          <a:p>
            <a:r>
              <a:rPr lang="en-US" dirty="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251887835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54476"/>
            <a:ext cx="9144001" cy="6550279"/>
          </a:xfrm>
        </p:spPr>
        <p:txBody>
          <a:bodyPr/>
          <a:lstStyle/>
          <a:p>
            <a:pPr marL="0" indent="0">
              <a:buNone/>
            </a:pPr>
            <a:r>
              <a:rPr lang="en-US" sz="1600" dirty="0" smtClean="0"/>
              <a:t>g </a:t>
            </a:r>
            <a:r>
              <a:rPr lang="en-US" sz="1600" b="1" dirty="0" smtClean="0"/>
              <a:t>is</a:t>
            </a:r>
            <a:r>
              <a:rPr lang="en-US" sz="1600" dirty="0" smtClean="0"/>
              <a:t> </a:t>
            </a:r>
            <a:r>
              <a:rPr lang="en-US" sz="1600" b="1" dirty="0"/>
              <a:t>routine</a:t>
            </a:r>
            <a:r>
              <a:rPr lang="en-US" sz="1600" dirty="0" smtClean="0"/>
              <a:t> (a, b, c: Real): (x1:Real, x2:Real) </a:t>
            </a:r>
          </a:p>
          <a:p>
            <a:pPr marL="0" indent="0">
              <a:buNone/>
            </a:pPr>
            <a:r>
              <a:rPr lang="en-US" sz="1600" b="1" dirty="0"/>
              <a:t>	</a:t>
            </a:r>
            <a:r>
              <a:rPr lang="en-US" sz="1600" b="1" dirty="0" smtClean="0"/>
              <a:t>require</a:t>
            </a:r>
            <a:r>
              <a:rPr lang="en-US" sz="1600" dirty="0" smtClean="0"/>
              <a:t> </a:t>
            </a:r>
            <a:r>
              <a:rPr lang="en-US" sz="1600" dirty="0"/>
              <a:t>a /= 0 </a:t>
            </a:r>
            <a:r>
              <a:rPr lang="en-US" sz="1600" b="1" dirty="0" smtClean="0"/>
              <a:t>///</a:t>
            </a:r>
            <a:r>
              <a:rPr lang="en-US" sz="1600" dirty="0" smtClean="0"/>
              <a:t> First parameter can not be zero</a:t>
            </a:r>
          </a:p>
          <a:p>
            <a:pPr marL="0" indent="0">
              <a:buNone/>
            </a:pPr>
            <a:r>
              <a:rPr lang="en-US" sz="1600" b="1" dirty="0" smtClean="0"/>
              <a:t>	is</a:t>
            </a:r>
            <a:r>
              <a:rPr lang="en-US" sz="1600" dirty="0" smtClean="0"/>
              <a:t> // That is inline lambda</a:t>
            </a:r>
          </a:p>
          <a:p>
            <a:pPr marL="0" indent="0">
              <a:buNone/>
            </a:pPr>
            <a:r>
              <a:rPr lang="en-US" sz="1600" dirty="0" smtClean="0"/>
              <a:t>	</a:t>
            </a:r>
            <a:r>
              <a:rPr lang="en-US" sz="1600" dirty="0"/>
              <a:t>	</a:t>
            </a:r>
            <a:r>
              <a:rPr lang="en-US" sz="1600" dirty="0" smtClean="0"/>
              <a:t>d </a:t>
            </a:r>
            <a:r>
              <a:rPr lang="en-US" sz="1600" b="1" dirty="0" smtClean="0"/>
              <a:t>is</a:t>
            </a:r>
            <a:r>
              <a:rPr lang="en-US" sz="1600" dirty="0" smtClean="0"/>
              <a:t> b*b – 4*a*c</a:t>
            </a:r>
          </a:p>
          <a:p>
            <a:pPr marL="0" indent="0">
              <a:buNone/>
            </a:pPr>
            <a:r>
              <a:rPr lang="en-US" sz="1600" dirty="0"/>
              <a:t>	</a:t>
            </a:r>
            <a:r>
              <a:rPr lang="en-US" sz="1600" dirty="0" smtClean="0"/>
              <a:t>	</a:t>
            </a:r>
            <a:r>
              <a:rPr lang="en-US" sz="1600" b="1" dirty="0" smtClean="0"/>
              <a:t>return</a:t>
            </a:r>
            <a:r>
              <a:rPr lang="en-US" sz="1600" dirty="0" smtClean="0"/>
              <a:t>  </a:t>
            </a:r>
            <a:r>
              <a:rPr lang="en-US" sz="1600" b="1" dirty="0" smtClean="0"/>
              <a:t>if</a:t>
            </a:r>
            <a:r>
              <a:rPr lang="en-US" sz="1600" dirty="0" smtClean="0"/>
              <a:t> d &gt;= 0 then ((-</a:t>
            </a:r>
            <a:r>
              <a:rPr lang="en-US" sz="1600" dirty="0"/>
              <a:t>b + </a:t>
            </a:r>
            <a:r>
              <a:rPr lang="en-US" sz="1600" dirty="0" err="1"/>
              <a:t>Math.sqrt</a:t>
            </a:r>
            <a:r>
              <a:rPr lang="en-US" sz="1600" dirty="0"/>
              <a:t> (d))/</a:t>
            </a:r>
            <a:r>
              <a:rPr lang="en-US" sz="1600" dirty="0" smtClean="0"/>
              <a:t>2/a, </a:t>
            </a:r>
            <a:r>
              <a:rPr lang="en-US" sz="1600" dirty="0"/>
              <a:t>(-b - </a:t>
            </a:r>
            <a:r>
              <a:rPr lang="en-US" sz="1600" dirty="0" err="1"/>
              <a:t>Math.sqrt</a:t>
            </a:r>
            <a:r>
              <a:rPr lang="en-US" sz="1600" dirty="0"/>
              <a:t> (d))/2/a</a:t>
            </a:r>
            <a:r>
              <a:rPr lang="en-US" sz="1600" dirty="0" smtClean="0"/>
              <a:t>)</a:t>
            </a:r>
          </a:p>
          <a:p>
            <a:pPr marL="0" indent="0">
              <a:buNone/>
            </a:pPr>
            <a:r>
              <a:rPr lang="en-US" sz="1600" dirty="0" smtClean="0"/>
              <a:t>	</a:t>
            </a:r>
            <a:r>
              <a:rPr lang="en-US" sz="1600" dirty="0"/>
              <a:t>	</a:t>
            </a:r>
            <a:r>
              <a:rPr lang="en-US" sz="1600" b="1" dirty="0" smtClean="0"/>
              <a:t>else </a:t>
            </a:r>
            <a:r>
              <a:rPr lang="en-US" sz="1600" dirty="0" smtClean="0"/>
              <a:t>() // Empty tuple </a:t>
            </a:r>
            <a:r>
              <a:rPr lang="en-US" sz="1600" dirty="0" smtClean="0">
                <a:sym typeface="Wingdings" panose="05000000000000000000" pitchFamily="2" charset="2"/>
              </a:rPr>
              <a:t></a:t>
            </a:r>
            <a:endParaRPr lang="en-US" sz="1600" dirty="0" smtClean="0"/>
          </a:p>
          <a:p>
            <a:pPr marL="0" indent="0">
              <a:buNone/>
            </a:pPr>
            <a:r>
              <a:rPr lang="en-US" sz="1600" b="1" dirty="0" smtClean="0"/>
              <a:t>	end</a:t>
            </a:r>
          </a:p>
          <a:p>
            <a:pPr marL="0" indent="0">
              <a:buNone/>
            </a:pPr>
            <a:r>
              <a:rPr lang="en-US" sz="1600" dirty="0" smtClean="0"/>
              <a:t>a </a:t>
            </a:r>
            <a:r>
              <a:rPr lang="en-US" sz="1600" b="1" dirty="0" smtClean="0"/>
              <a:t>is</a:t>
            </a:r>
            <a:r>
              <a:rPr lang="en-US" sz="1600" dirty="0" smtClean="0"/>
              <a:t> </a:t>
            </a:r>
            <a:r>
              <a:rPr lang="en-US" sz="1600" dirty="0" err="1" smtClean="0"/>
              <a:t>StandardIO.readReal</a:t>
            </a:r>
            <a:r>
              <a:rPr lang="en-US" sz="1600" dirty="0" smtClean="0"/>
              <a:t> </a:t>
            </a:r>
          </a:p>
          <a:p>
            <a:pPr marL="0" indent="0">
              <a:buNone/>
            </a:pPr>
            <a:r>
              <a:rPr lang="en-US" sz="1600" b="1" dirty="0" smtClean="0"/>
              <a:t>if</a:t>
            </a:r>
            <a:r>
              <a:rPr lang="en-US" sz="1600" dirty="0" smtClean="0"/>
              <a:t> a = 0 </a:t>
            </a:r>
            <a:r>
              <a:rPr lang="en-US" sz="1600" b="1" dirty="0" smtClean="0"/>
              <a:t>then  </a:t>
            </a:r>
            <a:r>
              <a:rPr lang="en-US" sz="1600" dirty="0" err="1" smtClean="0"/>
              <a:t>StandardIO.put</a:t>
            </a:r>
            <a:r>
              <a:rPr lang="en-US" sz="1600" dirty="0" smtClean="0"/>
              <a:t> (“That is not a square equation!!!\n”)  </a:t>
            </a:r>
            <a:r>
              <a:rPr lang="en-US" sz="1600" b="1" dirty="0" smtClean="0"/>
              <a:t>else</a:t>
            </a:r>
          </a:p>
          <a:p>
            <a:pPr marL="0" indent="0">
              <a:buNone/>
            </a:pPr>
            <a:r>
              <a:rPr lang="en-US" sz="1600" dirty="0" smtClean="0"/>
              <a:t>	b </a:t>
            </a:r>
            <a:r>
              <a:rPr lang="en-US" sz="1600" b="1" dirty="0" smtClean="0"/>
              <a:t>is</a:t>
            </a:r>
            <a:r>
              <a:rPr lang="en-US" sz="1600" dirty="0" smtClean="0"/>
              <a:t> </a:t>
            </a:r>
            <a:r>
              <a:rPr lang="en-US" sz="1600" dirty="0" err="1" smtClean="0"/>
              <a:t>StandardIO.readReal</a:t>
            </a:r>
            <a:r>
              <a:rPr lang="en-US" sz="1600" dirty="0" smtClean="0"/>
              <a:t> </a:t>
            </a:r>
            <a:endParaRPr lang="en-US" sz="1600" dirty="0"/>
          </a:p>
          <a:p>
            <a:pPr marL="0" indent="0">
              <a:buNone/>
            </a:pPr>
            <a:r>
              <a:rPr lang="en-US" sz="1600" dirty="0" smtClean="0"/>
              <a:t>	c </a:t>
            </a:r>
            <a:r>
              <a:rPr lang="en-US" sz="1600" b="1" dirty="0"/>
              <a:t>is</a:t>
            </a:r>
            <a:r>
              <a:rPr lang="en-US" sz="1600" dirty="0"/>
              <a:t> </a:t>
            </a:r>
            <a:r>
              <a:rPr lang="en-US" sz="1600" dirty="0" err="1" smtClean="0"/>
              <a:t>StandardIO.readReal</a:t>
            </a:r>
            <a:r>
              <a:rPr lang="en-US" sz="1600" dirty="0" smtClean="0"/>
              <a:t> </a:t>
            </a:r>
            <a:endParaRPr lang="en-US" sz="1600" dirty="0"/>
          </a:p>
          <a:p>
            <a:pPr marL="0" indent="0">
              <a:buNone/>
            </a:pPr>
            <a:r>
              <a:rPr lang="en-US" sz="1600" dirty="0" smtClean="0"/>
              <a:t>	x </a:t>
            </a:r>
            <a:r>
              <a:rPr lang="en-US" sz="1600" b="1" dirty="0"/>
              <a:t>is</a:t>
            </a:r>
            <a:r>
              <a:rPr lang="en-US" sz="1600" dirty="0"/>
              <a:t> </a:t>
            </a:r>
            <a:r>
              <a:rPr lang="en-US" sz="1600" dirty="0" smtClean="0"/>
              <a:t>g (a, b, c)</a:t>
            </a:r>
          </a:p>
          <a:p>
            <a:pPr marL="0" indent="0">
              <a:buNone/>
            </a:pPr>
            <a:r>
              <a:rPr lang="en-US" sz="1600" b="1" dirty="0" smtClean="0"/>
              <a:t>	if</a:t>
            </a:r>
            <a:r>
              <a:rPr lang="en-US" sz="1600" dirty="0" smtClean="0"/>
              <a:t> </a:t>
            </a:r>
            <a:r>
              <a:rPr lang="en-US" sz="1600" dirty="0" err="1" smtClean="0"/>
              <a:t>x.count</a:t>
            </a:r>
            <a:r>
              <a:rPr lang="en-US" sz="1600" dirty="0" smtClean="0"/>
              <a:t> = 2 </a:t>
            </a:r>
            <a:r>
              <a:rPr lang="en-US" sz="1600" b="1" dirty="0" smtClean="0"/>
              <a:t>then</a:t>
            </a:r>
          </a:p>
          <a:p>
            <a:pPr marL="0" indent="0">
              <a:buNone/>
            </a:pPr>
            <a:r>
              <a:rPr lang="en-US" sz="1600" dirty="0"/>
              <a:t>	</a:t>
            </a:r>
            <a:r>
              <a:rPr lang="en-US" sz="1600" dirty="0" smtClean="0"/>
              <a:t>	</a:t>
            </a:r>
            <a:r>
              <a:rPr lang="en-US" sz="1600" dirty="0" err="1" smtClean="0"/>
              <a:t>StandardIO.put</a:t>
            </a:r>
            <a:r>
              <a:rPr lang="en-US" sz="1600" dirty="0" smtClean="0"/>
              <a:t> (“X1= ”, x [1], “\n”, “X2 = ”, x[2], “\n”)</a:t>
            </a:r>
          </a:p>
          <a:p>
            <a:pPr marL="0" indent="0">
              <a:buNone/>
            </a:pPr>
            <a:r>
              <a:rPr lang="en-US" sz="1600" b="1" dirty="0" smtClean="0"/>
              <a:t>	else</a:t>
            </a:r>
          </a:p>
          <a:p>
            <a:pPr marL="0" indent="0">
              <a:buNone/>
            </a:pPr>
            <a:r>
              <a:rPr lang="en-US" sz="1600" dirty="0"/>
              <a:t>	</a:t>
            </a:r>
            <a:r>
              <a:rPr lang="en-US" sz="1600" dirty="0" smtClean="0"/>
              <a:t>	</a:t>
            </a:r>
            <a:r>
              <a:rPr lang="en-US" sz="1600" dirty="0" err="1" smtClean="0"/>
              <a:t>StandardIO.put</a:t>
            </a:r>
            <a:r>
              <a:rPr lang="en-US" sz="1600" dirty="0" smtClean="0"/>
              <a:t> (“Equation with coefficients a= ”, a, “, b = ”, b, “, c = ”, 			c, “ has no valid square equation roots”)</a:t>
            </a:r>
            <a:endParaRPr lang="en-US" sz="1600" dirty="0"/>
          </a:p>
          <a:p>
            <a:pPr marL="0" indent="0">
              <a:buNone/>
            </a:pPr>
            <a:r>
              <a:rPr lang="en-US" sz="1600" b="1" dirty="0" smtClean="0"/>
              <a:t>	end</a:t>
            </a:r>
          </a:p>
          <a:p>
            <a:pPr marL="0" indent="0">
              <a:buNone/>
            </a:pPr>
            <a:r>
              <a:rPr lang="en-US" sz="1600" b="1" dirty="0" smtClean="0"/>
              <a:t>end</a:t>
            </a:r>
            <a:endParaRPr lang="en-US" sz="1800" dirty="0"/>
          </a:p>
        </p:txBody>
      </p:sp>
      <p:sp>
        <p:nvSpPr>
          <p:cNvPr id="3" name="Title 2"/>
          <p:cNvSpPr>
            <a:spLocks noGrp="1"/>
          </p:cNvSpPr>
          <p:nvPr>
            <p:ph type="title"/>
          </p:nvPr>
        </p:nvSpPr>
        <p:spPr>
          <a:xfrm>
            <a:off x="187200" y="-95540"/>
            <a:ext cx="8229600" cy="561104"/>
          </a:xfrm>
        </p:spPr>
        <p:txBody>
          <a:bodyPr/>
          <a:lstStyle/>
          <a:p>
            <a:r>
              <a:rPr lang="en-US" dirty="0">
                <a:solidFill>
                  <a:schemeClr val="tx1"/>
                </a:solidFill>
              </a:rPr>
              <a:t>Routine </a:t>
            </a:r>
            <a:r>
              <a:rPr lang="en-US" dirty="0" smtClean="0">
                <a:solidFill>
                  <a:schemeClr val="tx1"/>
                </a:solidFill>
              </a:rPr>
              <a:t>types - example</a:t>
            </a:r>
            <a:endParaRPr lang="en-US" dirty="0">
              <a:solidFill>
                <a:schemeClr val="tx1"/>
              </a:solidFill>
            </a:endParaRPr>
          </a:p>
        </p:txBody>
      </p:sp>
    </p:spTree>
    <p:extLst>
      <p:ext uri="{BB962C8B-B14F-4D97-AF65-F5344CB8AC3E}">
        <p14:creationId xmlns:p14="http://schemas.microsoft.com/office/powerpoint/2010/main" val="5262905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normAutofit lnSpcReduction="10000"/>
          </a:bodyPr>
          <a:lstStyle/>
          <a:p>
            <a:pPr marL="0" indent="0">
              <a:buNone/>
            </a:pPr>
            <a:r>
              <a:rPr lang="en-US" sz="2800" dirty="0"/>
              <a:t>/*There are only </a:t>
            </a:r>
            <a:r>
              <a:rPr lang="en-US" sz="2800" dirty="0" smtClean="0"/>
              <a:t>1 </a:t>
            </a:r>
            <a:r>
              <a:rPr lang="en-US" sz="2800" dirty="0"/>
              <a:t>predefined </a:t>
            </a:r>
            <a:r>
              <a:rPr lang="en-US" sz="2800" dirty="0" smtClean="0"/>
              <a:t>unit - Bit. </a:t>
            </a:r>
            <a:r>
              <a:rPr lang="en-US" sz="2800" dirty="0"/>
              <a:t>So, all other </a:t>
            </a:r>
            <a:r>
              <a:rPr lang="en-US" sz="2800" dirty="0" smtClean="0"/>
              <a:t>units </a:t>
            </a:r>
            <a:r>
              <a:rPr lang="en-US" sz="2800" dirty="0"/>
              <a:t>can be constructed from </a:t>
            </a:r>
            <a:r>
              <a:rPr lang="en-US" sz="2800" dirty="0" smtClean="0"/>
              <a:t>Bit</a:t>
            </a:r>
          </a:p>
          <a:p>
            <a:pPr marL="0" indent="0">
              <a:buNone/>
            </a:pPr>
            <a:r>
              <a:rPr lang="en-US" sz="2800" dirty="0" smtClean="0"/>
              <a:t>Can we call Platform a predefined module – not sure </a:t>
            </a:r>
            <a:r>
              <a:rPr lang="en-US" sz="2800" dirty="0" smtClean="0">
                <a:sym typeface="Wingdings" panose="05000000000000000000" pitchFamily="2" charset="2"/>
              </a:rPr>
              <a:t> It is just an essential part of the Kernel library (</a:t>
            </a:r>
            <a:r>
              <a:rPr lang="en-US" sz="2800" dirty="0" err="1" smtClean="0">
                <a:sym typeface="Wingdings" panose="05000000000000000000" pitchFamily="2" charset="2"/>
              </a:rPr>
              <a:t>libc</a:t>
            </a:r>
            <a:r>
              <a:rPr lang="en-US" sz="2800" dirty="0" smtClean="0">
                <a:sym typeface="Wingdings" panose="05000000000000000000" pitchFamily="2" charset="2"/>
              </a:rPr>
              <a:t> )*/</a:t>
            </a:r>
          </a:p>
          <a:p>
            <a:pPr marL="0" indent="0">
              <a:buNone/>
            </a:pPr>
            <a:r>
              <a:rPr lang="en-US" sz="2800" b="1" dirty="0" smtClean="0"/>
              <a:t>unit</a:t>
            </a:r>
            <a:r>
              <a:rPr lang="en-US" sz="2800" dirty="0" smtClean="0"/>
              <a:t> Platform //</a:t>
            </a:r>
            <a:r>
              <a:rPr lang="en-US" sz="2800" dirty="0"/>
              <a:t>In fact we define ILP here </a:t>
            </a:r>
            <a:r>
              <a:rPr lang="en-US" sz="2800" dirty="0" smtClean="0"/>
              <a:t>…</a:t>
            </a:r>
          </a:p>
          <a:p>
            <a:pPr marL="0" indent="0">
              <a:buNone/>
            </a:pPr>
            <a:r>
              <a:rPr lang="en-US" sz="2800" dirty="0"/>
              <a:t>	</a:t>
            </a:r>
            <a:r>
              <a:rPr lang="en-US" sz="2800" b="1" dirty="0" err="1" smtClean="0"/>
              <a:t>const</a:t>
            </a:r>
            <a:r>
              <a:rPr lang="en-US" sz="2800" dirty="0" smtClean="0"/>
              <a:t> </a:t>
            </a:r>
            <a:r>
              <a:rPr lang="en-US" sz="2800" dirty="0" err="1" smtClean="0"/>
              <a:t>integerBits</a:t>
            </a:r>
            <a:r>
              <a:rPr lang="en-US" sz="2800" dirty="0" smtClean="0"/>
              <a:t> </a:t>
            </a:r>
            <a:r>
              <a:rPr lang="en-US" sz="2800" b="1" dirty="0"/>
              <a:t>is</a:t>
            </a:r>
            <a:r>
              <a:rPr lang="en-US" sz="2800" dirty="0" smtClean="0"/>
              <a:t> </a:t>
            </a:r>
            <a:r>
              <a:rPr lang="en-US" sz="2800" dirty="0" err="1" smtClean="0"/>
              <a:t>integerBytes</a:t>
            </a:r>
            <a:r>
              <a:rPr lang="en-US" sz="2800" dirty="0" smtClean="0"/>
              <a:t> * </a:t>
            </a:r>
            <a:r>
              <a:rPr lang="en-US" sz="2800" dirty="0" err="1" smtClean="0"/>
              <a:t>bitsInByte</a:t>
            </a:r>
            <a:r>
              <a:rPr lang="en-US" sz="2800" dirty="0" smtClean="0"/>
              <a:t> /* Type deduction works here – no need to mention Integer */</a:t>
            </a:r>
          </a:p>
          <a:p>
            <a:pPr marL="0" indent="0">
              <a:buNone/>
            </a:pPr>
            <a:r>
              <a:rPr lang="en-US" sz="2800" dirty="0" smtClean="0"/>
              <a:t>	</a:t>
            </a:r>
            <a:r>
              <a:rPr lang="en-US" sz="2800" b="1" dirty="0" err="1" smtClean="0"/>
              <a:t>const</a:t>
            </a:r>
            <a:r>
              <a:rPr lang="en-US" sz="2800" dirty="0" smtClean="0"/>
              <a:t> </a:t>
            </a:r>
            <a:r>
              <a:rPr lang="en-US" sz="2800" dirty="0" err="1" smtClean="0"/>
              <a:t>integerBytes</a:t>
            </a:r>
            <a:r>
              <a:rPr lang="en-US" sz="2800" dirty="0" smtClean="0"/>
              <a:t> </a:t>
            </a:r>
            <a:r>
              <a:rPr lang="en-US" sz="2800" b="1" dirty="0" smtClean="0"/>
              <a:t>is</a:t>
            </a:r>
            <a:r>
              <a:rPr lang="en-US" sz="2800" dirty="0" smtClean="0"/>
              <a:t> 4</a:t>
            </a:r>
          </a:p>
          <a:p>
            <a:pPr marL="0" indent="0">
              <a:buNone/>
            </a:pPr>
            <a:r>
              <a:rPr lang="en-US" sz="2800" dirty="0"/>
              <a:t>	</a:t>
            </a:r>
            <a:r>
              <a:rPr lang="en-US" sz="2800" b="1" dirty="0" err="1" smtClean="0"/>
              <a:t>const</a:t>
            </a:r>
            <a:r>
              <a:rPr lang="en-US" sz="2800" dirty="0" smtClean="0"/>
              <a:t> </a:t>
            </a:r>
            <a:r>
              <a:rPr lang="en-US" sz="2800" dirty="0" err="1" smtClean="0"/>
              <a:t>realBits</a:t>
            </a:r>
            <a:r>
              <a:rPr lang="en-US" sz="2800" dirty="0" smtClean="0"/>
              <a:t> </a:t>
            </a:r>
            <a:r>
              <a:rPr lang="en-US" sz="2800" b="1" dirty="0" smtClean="0"/>
              <a:t>is</a:t>
            </a:r>
            <a:r>
              <a:rPr lang="en-US" sz="2800" dirty="0" smtClean="0"/>
              <a:t> </a:t>
            </a:r>
            <a:r>
              <a:rPr lang="en-US" sz="2800" dirty="0" err="1" smtClean="0"/>
              <a:t>realBytes</a:t>
            </a:r>
            <a:r>
              <a:rPr lang="en-US" sz="2800" dirty="0" smtClean="0"/>
              <a:t> * </a:t>
            </a:r>
            <a:r>
              <a:rPr lang="en-US" sz="2800" dirty="0" err="1" smtClean="0"/>
              <a:t>bitsInByte</a:t>
            </a:r>
            <a:endParaRPr lang="en-US" sz="2800" dirty="0"/>
          </a:p>
          <a:p>
            <a:pPr marL="0" indent="0">
              <a:buNone/>
            </a:pPr>
            <a:r>
              <a:rPr lang="en-US" sz="2800" dirty="0"/>
              <a:t>	</a:t>
            </a:r>
            <a:r>
              <a:rPr lang="en-US" sz="2800" b="1" dirty="0" err="1" smtClean="0"/>
              <a:t>const</a:t>
            </a:r>
            <a:r>
              <a:rPr lang="en-US" sz="2800" dirty="0" smtClean="0"/>
              <a:t> </a:t>
            </a:r>
            <a:r>
              <a:rPr lang="en-US" sz="2800" dirty="0" err="1" smtClean="0"/>
              <a:t>realBytes</a:t>
            </a:r>
            <a:r>
              <a:rPr lang="en-US" sz="2800" dirty="0" smtClean="0"/>
              <a:t> </a:t>
            </a:r>
            <a:r>
              <a:rPr lang="en-US" sz="2800" b="1" dirty="0" smtClean="0"/>
              <a:t>is</a:t>
            </a:r>
            <a:r>
              <a:rPr lang="en-US" sz="2800" dirty="0" smtClean="0"/>
              <a:t> 8</a:t>
            </a:r>
            <a:endParaRPr lang="en-US" sz="2800" dirty="0"/>
          </a:p>
          <a:p>
            <a:pPr marL="0" indent="0">
              <a:buNone/>
            </a:pPr>
            <a:r>
              <a:rPr lang="en-US" sz="2800" dirty="0"/>
              <a:t>	</a:t>
            </a:r>
            <a:r>
              <a:rPr lang="en-US" sz="2800" b="1" dirty="0" err="1" smtClean="0"/>
              <a:t>const</a:t>
            </a:r>
            <a:r>
              <a:rPr lang="en-US" sz="2800" dirty="0" smtClean="0"/>
              <a:t> </a:t>
            </a:r>
            <a:r>
              <a:rPr lang="en-US" sz="2800" dirty="0" err="1" smtClean="0"/>
              <a:t>bitsInByte</a:t>
            </a:r>
            <a:r>
              <a:rPr lang="en-US" sz="2800" dirty="0" smtClean="0"/>
              <a:t> </a:t>
            </a:r>
            <a:r>
              <a:rPr lang="en-US" sz="2800" b="1" dirty="0" smtClean="0"/>
              <a:t>is</a:t>
            </a:r>
            <a:r>
              <a:rPr lang="en-US" sz="2800" dirty="0" smtClean="0"/>
              <a:t> 8</a:t>
            </a:r>
          </a:p>
          <a:p>
            <a:pPr marL="0" indent="0">
              <a:buNone/>
            </a:pPr>
            <a:r>
              <a:rPr lang="en-US" sz="2800" b="1" dirty="0" smtClean="0"/>
              <a:t>end</a:t>
            </a:r>
            <a:endParaRPr lang="en-US" sz="2800" b="1"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285827311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b="1" dirty="0" err="1"/>
              <a:t>v</a:t>
            </a:r>
            <a:r>
              <a:rPr lang="en-US" sz="2800" b="1" dirty="0" err="1" smtClean="0"/>
              <a:t>al</a:t>
            </a:r>
            <a:r>
              <a:rPr lang="en-US" sz="2800" b="1" dirty="0" smtClean="0"/>
              <a:t> unit</a:t>
            </a:r>
            <a:r>
              <a:rPr lang="en-US" sz="2800" dirty="0" smtClean="0"/>
              <a:t> Bit [N</a:t>
            </a:r>
            <a:r>
              <a:rPr lang="en-US" sz="2800" b="1" dirty="0" smtClean="0"/>
              <a:t>:</a:t>
            </a:r>
            <a:r>
              <a:rPr lang="en-US" sz="2800" dirty="0" smtClean="0"/>
              <a:t> Integer]</a:t>
            </a:r>
          </a:p>
          <a:p>
            <a:pPr marL="0" indent="0">
              <a:buNone/>
            </a:pPr>
            <a:r>
              <a:rPr lang="en-US" sz="2800" b="1" dirty="0" smtClean="0"/>
              <a:t>	</a:t>
            </a:r>
            <a:r>
              <a:rPr lang="en-US" sz="2800" dirty="0" smtClean="0"/>
              <a:t>() </a:t>
            </a:r>
            <a:r>
              <a:rPr lang="en-US" sz="2800" dirty="0"/>
              <a:t>(index: </a:t>
            </a:r>
            <a:r>
              <a:rPr lang="en-US" sz="2800" dirty="0" smtClean="0"/>
              <a:t>Integer; value: Boolean)</a:t>
            </a:r>
          </a:p>
          <a:p>
            <a:pPr marL="0" indent="0">
              <a:buNone/>
            </a:pPr>
            <a:r>
              <a:rPr lang="en-US" sz="2800" b="1" dirty="0"/>
              <a:t>	</a:t>
            </a:r>
            <a:r>
              <a:rPr lang="en-US" sz="2800" b="1" dirty="0" smtClean="0"/>
              <a:t>	require </a:t>
            </a:r>
            <a:r>
              <a:rPr lang="en-US" sz="2800" dirty="0" smtClean="0"/>
              <a:t>index </a:t>
            </a:r>
            <a:r>
              <a:rPr lang="en-US" sz="2800" b="1" dirty="0" smtClean="0"/>
              <a:t>in</a:t>
            </a:r>
            <a:r>
              <a:rPr lang="en-US" sz="2800" dirty="0" smtClean="0"/>
              <a:t> 0..N /// Valid index</a:t>
            </a:r>
          </a:p>
          <a:p>
            <a:pPr marL="0" indent="0">
              <a:buNone/>
            </a:pPr>
            <a:r>
              <a:rPr lang="en-US" sz="2800" b="1" dirty="0" smtClean="0"/>
              <a:t>	alias</a:t>
            </a:r>
            <a:r>
              <a:rPr lang="en-US" sz="2800" dirty="0" smtClean="0"/>
              <a:t> () </a:t>
            </a:r>
            <a:r>
              <a:rPr lang="en-US" sz="2800" dirty="0"/>
              <a:t>(index: Integer): </a:t>
            </a:r>
            <a:r>
              <a:rPr lang="en-US" sz="2800" dirty="0" smtClean="0"/>
              <a:t>Boolean</a:t>
            </a:r>
          </a:p>
          <a:p>
            <a:pPr marL="0" indent="0">
              <a:buNone/>
            </a:pPr>
            <a:r>
              <a:rPr lang="en-US" sz="2800" b="1" dirty="0"/>
              <a:t>		require </a:t>
            </a:r>
            <a:r>
              <a:rPr lang="en-US" sz="2800" dirty="0" smtClean="0"/>
              <a:t>index </a:t>
            </a:r>
            <a:r>
              <a:rPr lang="en-US" sz="2800" b="1" dirty="0"/>
              <a:t>in</a:t>
            </a:r>
            <a:r>
              <a:rPr lang="en-US" sz="2800" dirty="0"/>
              <a:t> 0..N /// Valid index</a:t>
            </a:r>
          </a:p>
          <a:p>
            <a:pPr marL="0" indent="0">
              <a:buNone/>
            </a:pPr>
            <a:r>
              <a:rPr lang="en-US" sz="2800" b="1" dirty="0" smtClean="0"/>
              <a:t>	</a:t>
            </a:r>
            <a:r>
              <a:rPr lang="en-US" sz="2800" dirty="0" smtClean="0"/>
              <a:t>^ (distance: Integer): </a:t>
            </a:r>
            <a:r>
              <a:rPr lang="en-US" sz="2800" b="1" dirty="0" smtClean="0"/>
              <a:t>like this</a:t>
            </a:r>
          </a:p>
          <a:p>
            <a:pPr marL="0" indent="0">
              <a:buNone/>
            </a:pPr>
            <a:r>
              <a:rPr lang="en-US" sz="2800" b="1" dirty="0"/>
              <a:t>	</a:t>
            </a:r>
            <a:r>
              <a:rPr lang="en-US" sz="2800" b="1" dirty="0" smtClean="0"/>
              <a:t>and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smtClean="0"/>
              <a:t>	or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a:t>	</a:t>
            </a:r>
            <a:r>
              <a:rPr lang="en-US" sz="2800" b="1" dirty="0" err="1" smtClean="0"/>
              <a:t>xor</a:t>
            </a:r>
            <a:r>
              <a:rPr lang="en-US" sz="2800" b="1" dirty="0" smtClean="0"/>
              <a:t> </a:t>
            </a:r>
            <a:r>
              <a:rPr lang="en-US" sz="2800" dirty="0"/>
              <a:t>(other: </a:t>
            </a:r>
            <a:r>
              <a:rPr lang="en-US" sz="2800" b="1" dirty="0"/>
              <a:t>like this</a:t>
            </a:r>
            <a:r>
              <a:rPr lang="en-US" sz="2800" dirty="0"/>
              <a:t>): </a:t>
            </a:r>
            <a:r>
              <a:rPr lang="en-US" sz="2800" b="1" dirty="0"/>
              <a:t>like this</a:t>
            </a:r>
          </a:p>
          <a:p>
            <a:pPr marL="0" indent="0">
              <a:buNone/>
            </a:pPr>
            <a:r>
              <a:rPr lang="en-US" sz="2800" b="1" dirty="0"/>
              <a:t>	</a:t>
            </a:r>
            <a:r>
              <a:rPr lang="en-US" sz="2800" b="1" dirty="0" smtClean="0"/>
              <a:t>=&gt; </a:t>
            </a:r>
            <a:r>
              <a:rPr lang="en-US" sz="2800" dirty="0"/>
              <a:t>(other: </a:t>
            </a:r>
            <a:r>
              <a:rPr lang="en-US" sz="2800" b="1" dirty="0"/>
              <a:t>like this</a:t>
            </a:r>
            <a:r>
              <a:rPr lang="en-US" sz="2800" dirty="0"/>
              <a:t>): </a:t>
            </a:r>
            <a:r>
              <a:rPr lang="en-US" sz="2800" b="1" dirty="0"/>
              <a:t>like this</a:t>
            </a:r>
          </a:p>
          <a:p>
            <a:pPr marL="0" indent="0">
              <a:buNone/>
            </a:pPr>
            <a:r>
              <a:rPr lang="en-US" sz="2800" b="1" dirty="0" smtClean="0"/>
              <a:t>Invariant this and this = this</a:t>
            </a:r>
          </a:p>
          <a:p>
            <a:pPr marL="0" indent="0">
              <a:buNone/>
            </a:pPr>
            <a:r>
              <a:rPr lang="en-US" sz="2800" b="1" dirty="0" smtClean="0"/>
              <a:t>end // </a:t>
            </a:r>
            <a:r>
              <a:rPr lang="en-US" sz="2800" dirty="0" smtClean="0"/>
              <a:t>Bit</a:t>
            </a:r>
            <a:endParaRPr lang="en-US" sz="2800"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392652945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dirty="0" smtClean="0"/>
              <a:t>a := </a:t>
            </a:r>
            <a:r>
              <a:rPr lang="en-US" sz="2800" b="1" dirty="0" smtClean="0"/>
              <a:t>if</a:t>
            </a:r>
            <a:r>
              <a:rPr lang="en-US" sz="2800" dirty="0" smtClean="0"/>
              <a:t> &lt;</a:t>
            </a:r>
            <a:r>
              <a:rPr lang="en-US" sz="2800" dirty="0" err="1" smtClean="0"/>
              <a:t>Boolean_expr</a:t>
            </a:r>
            <a:r>
              <a:rPr lang="en-US" sz="2800" dirty="0" smtClean="0"/>
              <a:t>&gt; </a:t>
            </a:r>
          </a:p>
          <a:p>
            <a:pPr marL="0" indent="0">
              <a:buNone/>
            </a:pPr>
            <a:r>
              <a:rPr lang="en-US" sz="2800" b="1" dirty="0"/>
              <a:t>	</a:t>
            </a:r>
            <a:r>
              <a:rPr lang="en-US" sz="2800" b="1" dirty="0" smtClean="0"/>
              <a:t>then </a:t>
            </a:r>
            <a:r>
              <a:rPr lang="en-US" sz="2800" dirty="0" smtClean="0"/>
              <a:t>	&lt;</a:t>
            </a:r>
            <a:r>
              <a:rPr lang="en-US" sz="2800" dirty="0" err="1" smtClean="0"/>
              <a:t>then_expr</a:t>
            </a:r>
            <a:r>
              <a:rPr lang="en-US" sz="2800" dirty="0" smtClean="0"/>
              <a:t>&gt;</a:t>
            </a:r>
          </a:p>
          <a:p>
            <a:pPr marL="0" indent="0">
              <a:buNone/>
            </a:pPr>
            <a:r>
              <a:rPr lang="en-US" sz="2800" b="1" dirty="0"/>
              <a:t>	</a:t>
            </a:r>
            <a:r>
              <a:rPr lang="en-US" sz="2800" b="1" dirty="0" smtClean="0"/>
              <a:t>else </a:t>
            </a:r>
            <a:r>
              <a:rPr lang="en-US" sz="2800" dirty="0" smtClean="0"/>
              <a:t>	&lt;</a:t>
            </a:r>
            <a:r>
              <a:rPr lang="en-US" sz="2800" dirty="0" err="1" smtClean="0"/>
              <a:t>else_expr</a:t>
            </a:r>
            <a:r>
              <a:rPr lang="en-US" sz="2800" dirty="0" smtClean="0"/>
              <a:t>&gt;</a:t>
            </a:r>
          </a:p>
          <a:p>
            <a:pPr marL="0" indent="0">
              <a:buNone/>
            </a:pPr>
            <a:r>
              <a:rPr lang="en-US" sz="2800" dirty="0" smtClean="0"/>
              <a:t>c := </a:t>
            </a:r>
            <a:r>
              <a:rPr lang="en-US" sz="2800" b="1" dirty="0" smtClean="0"/>
              <a:t>if</a:t>
            </a:r>
            <a:r>
              <a:rPr lang="en-US" sz="2800" dirty="0" smtClean="0"/>
              <a:t> &lt;expression&gt; </a:t>
            </a:r>
            <a:r>
              <a:rPr lang="en-US" sz="2800" b="1" dirty="0" smtClean="0"/>
              <a:t>is</a:t>
            </a:r>
          </a:p>
          <a:p>
            <a:pPr marL="0" indent="0">
              <a:buNone/>
            </a:pPr>
            <a:r>
              <a:rPr lang="en-US" sz="2800" dirty="0"/>
              <a:t>	</a:t>
            </a:r>
            <a:r>
              <a:rPr lang="en-US" sz="2800" dirty="0" smtClean="0"/>
              <a:t>&lt;case_expr1&gt;</a:t>
            </a:r>
            <a:r>
              <a:rPr lang="en-US" sz="2800" b="1" dirty="0" smtClean="0"/>
              <a:t>: </a:t>
            </a:r>
            <a:r>
              <a:rPr lang="en-US" sz="2800" dirty="0" smtClean="0"/>
              <a:t>&lt;expression1&gt;</a:t>
            </a:r>
          </a:p>
          <a:p>
            <a:pPr marL="0" indent="0">
              <a:buNone/>
            </a:pPr>
            <a:r>
              <a:rPr lang="en-US" sz="2800" dirty="0"/>
              <a:t>	</a:t>
            </a:r>
            <a:r>
              <a:rPr lang="en-US" sz="2800" dirty="0" smtClean="0"/>
              <a:t>&lt;case_expr2&gt;</a:t>
            </a:r>
            <a:r>
              <a:rPr lang="en-US" sz="2800" b="1" dirty="0" smtClean="0"/>
              <a:t>: </a:t>
            </a:r>
            <a:r>
              <a:rPr lang="en-US" sz="2800" dirty="0"/>
              <a:t>&lt;</a:t>
            </a:r>
            <a:r>
              <a:rPr lang="en-US" sz="2800" dirty="0" smtClean="0"/>
              <a:t>expression2&gt;</a:t>
            </a:r>
            <a:endParaRPr lang="en-US" sz="2800" dirty="0"/>
          </a:p>
          <a:p>
            <a:pPr marL="0" indent="0">
              <a:buNone/>
            </a:pPr>
            <a:r>
              <a:rPr lang="en-US" sz="2800" dirty="0"/>
              <a:t>	</a:t>
            </a:r>
            <a:r>
              <a:rPr lang="en-US" sz="2800" dirty="0" smtClean="0"/>
              <a:t>…</a:t>
            </a:r>
          </a:p>
          <a:p>
            <a:pPr marL="0" indent="0">
              <a:buNone/>
            </a:pPr>
            <a:r>
              <a:rPr lang="en-US" sz="2800" dirty="0"/>
              <a:t>	</a:t>
            </a:r>
            <a:r>
              <a:rPr lang="en-US" sz="2800" b="1" dirty="0" smtClean="0"/>
              <a:t>else </a:t>
            </a:r>
            <a:r>
              <a:rPr lang="en-US" sz="2800" dirty="0" smtClean="0"/>
              <a:t>&lt;</a:t>
            </a:r>
            <a:r>
              <a:rPr lang="en-US" sz="2800" dirty="0" err="1" smtClean="0"/>
              <a:t>else_expr</a:t>
            </a:r>
            <a:r>
              <a:rPr lang="en-US" sz="2800" dirty="0" smtClean="0"/>
              <a:t>&gt;</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a:t>
            </a:r>
            <a:r>
              <a:rPr lang="en-US" altLang="en-US" sz="2400" dirty="0">
                <a:solidFill>
                  <a:schemeClr val="tx1"/>
                </a:solidFill>
              </a:rPr>
              <a:t>expressions</a:t>
            </a:r>
            <a:endParaRPr lang="en-US" altLang="en-US" dirty="0">
              <a:solidFill>
                <a:schemeClr val="tx1"/>
              </a:solidFill>
            </a:endParaRPr>
          </a:p>
        </p:txBody>
      </p:sp>
    </p:spTree>
    <p:extLst>
      <p:ext uri="{BB962C8B-B14F-4D97-AF65-F5344CB8AC3E}">
        <p14:creationId xmlns:p14="http://schemas.microsoft.com/office/powerpoint/2010/main" val="141033612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88369"/>
            <a:ext cx="8907694" cy="6010381"/>
          </a:xfrm>
        </p:spPr>
        <p:txBody>
          <a:bodyPr>
            <a:normAutofit lnSpcReduction="10000"/>
          </a:bodyPr>
          <a:lstStyle/>
          <a:p>
            <a:r>
              <a:rPr lang="ru-RU" dirty="0"/>
              <a:t>Отсюда есть темы, претендующие на новизну.</a:t>
            </a:r>
            <a:br>
              <a:rPr lang="ru-RU" dirty="0"/>
            </a:br>
            <a:r>
              <a:rPr lang="ru-RU" dirty="0"/>
              <a:t>1. Множественное наследование при наличии </a:t>
            </a:r>
            <a:r>
              <a:rPr lang="en-US" dirty="0"/>
              <a:t>overloading and overriding </a:t>
            </a:r>
            <a:br>
              <a:rPr lang="en-US" dirty="0"/>
            </a:br>
            <a:r>
              <a:rPr lang="en-US" dirty="0"/>
              <a:t>2. Multi-types (type-safe duck typing)</a:t>
            </a:r>
            <a:br>
              <a:rPr lang="en-US" dirty="0"/>
            </a:br>
            <a:r>
              <a:rPr lang="en-US" dirty="0" smtClean="0"/>
              <a:t>	a</a:t>
            </a:r>
            <a:r>
              <a:rPr lang="en-US" dirty="0"/>
              <a:t>: T1|T2</a:t>
            </a:r>
            <a:br>
              <a:rPr lang="en-US" dirty="0"/>
            </a:br>
            <a:r>
              <a:rPr lang="en-US" dirty="0"/>
              <a:t>3. New variant of Null-safety in fact </a:t>
            </a:r>
            <a:r>
              <a:rPr lang="en-US" dirty="0" smtClean="0"/>
              <a:t>Null- </a:t>
            </a:r>
            <a:r>
              <a:rPr lang="en-US" dirty="0" err="1" smtClean="0"/>
              <a:t>absense</a:t>
            </a:r>
            <a:r>
              <a:rPr lang="en-US" dirty="0"/>
              <a:t>.</a:t>
            </a:r>
            <a:br>
              <a:rPr lang="en-US" dirty="0"/>
            </a:br>
            <a:r>
              <a:rPr lang="en-US" dirty="0"/>
              <a:t>4. </a:t>
            </a:r>
            <a:r>
              <a:rPr lang="ru-RU" dirty="0"/>
              <a:t>Анонимный код - последовательность операторов. </a:t>
            </a:r>
            <a:r>
              <a:rPr lang="en-US" dirty="0" err="1"/>
              <a:t>StandardIO.putString</a:t>
            </a:r>
            <a:r>
              <a:rPr lang="en-US" dirty="0"/>
              <a:t> ("Hello world!\n") - </a:t>
            </a:r>
            <a:r>
              <a:rPr lang="ru-RU" dirty="0"/>
              <a:t>законченная программа.</a:t>
            </a:r>
            <a:br>
              <a:rPr lang="ru-RU" dirty="0"/>
            </a:br>
            <a:r>
              <a:rPr lang="ru-RU" dirty="0"/>
              <a:t>5. </a:t>
            </a:r>
            <a:r>
              <a:rPr lang="en-US" dirty="0"/>
              <a:t>ref and </a:t>
            </a:r>
            <a:r>
              <a:rPr lang="en-US" dirty="0" err="1"/>
              <a:t>val</a:t>
            </a:r>
            <a:r>
              <a:rPr lang="en-US" dirty="0"/>
              <a:t> types of objects of all types.</a:t>
            </a:r>
            <a:br>
              <a:rPr lang="en-US" dirty="0"/>
            </a:br>
            <a:r>
              <a:rPr lang="en-US" dirty="0"/>
              <a:t>6. </a:t>
            </a:r>
            <a:r>
              <a:rPr lang="en-US" dirty="0" smtClean="0"/>
              <a:t>Units - 3 </a:t>
            </a:r>
            <a:r>
              <a:rPr lang="en-US" dirty="0"/>
              <a:t>in 1 </a:t>
            </a:r>
            <a:r>
              <a:rPr lang="en-US" dirty="0" smtClean="0"/>
              <a:t>concept – modules, classes and types together</a:t>
            </a:r>
            <a:r>
              <a:rPr lang="en-US" dirty="0"/>
              <a:t>.</a:t>
            </a:r>
          </a:p>
          <a:p>
            <a:pPr marL="0" indent="0">
              <a:buNone/>
            </a:pPr>
            <a:endParaRPr lang="ru-RU" dirty="0"/>
          </a:p>
          <a:p>
            <a:endParaRPr lang="en-US" dirty="0"/>
          </a:p>
        </p:txBody>
      </p:sp>
      <p:sp>
        <p:nvSpPr>
          <p:cNvPr id="3" name="Title 2"/>
          <p:cNvSpPr>
            <a:spLocks noGrp="1"/>
          </p:cNvSpPr>
          <p:nvPr>
            <p:ph type="title"/>
          </p:nvPr>
        </p:nvSpPr>
        <p:spPr/>
        <p:txBody>
          <a:bodyPr/>
          <a:lstStyle/>
          <a:p>
            <a:r>
              <a:rPr lang="en-US" dirty="0" smtClean="0"/>
              <a:t>Unique topics</a:t>
            </a:r>
            <a:endParaRPr lang="en-US" dirty="0"/>
          </a:p>
        </p:txBody>
      </p:sp>
    </p:spTree>
    <p:extLst>
      <p:ext uri="{BB962C8B-B14F-4D97-AF65-F5344CB8AC3E}">
        <p14:creationId xmlns:p14="http://schemas.microsoft.com/office/powerpoint/2010/main" val="158081173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normAutofit lnSpcReduction="10000"/>
          </a:bodyPr>
          <a:lstStyle/>
          <a:p>
            <a:pPr marL="0" indent="0">
              <a:buNone/>
            </a:pPr>
            <a:r>
              <a:rPr lang="en-US" sz="2400" dirty="0" smtClean="0"/>
              <a:t>foo </a:t>
            </a:r>
            <a:r>
              <a:rPr lang="en-US" sz="2400" b="1" dirty="0" smtClean="0"/>
              <a:t>is</a:t>
            </a:r>
            <a:r>
              <a:rPr lang="en-US" sz="2400" dirty="0" smtClean="0"/>
              <a:t> </a:t>
            </a:r>
            <a:r>
              <a:rPr lang="en-US" sz="2400" b="1" dirty="0" smtClean="0"/>
              <a:t>end </a:t>
            </a:r>
            <a:r>
              <a:rPr lang="en-US" sz="2400" dirty="0" smtClean="0"/>
              <a:t>//</a:t>
            </a:r>
            <a:r>
              <a:rPr lang="en-US" sz="2400" b="1" dirty="0" smtClean="0"/>
              <a:t> </a:t>
            </a:r>
            <a:r>
              <a:rPr lang="en-US" sz="2400" dirty="0" smtClean="0"/>
              <a:t>That is a procedure without arguments</a:t>
            </a:r>
            <a:endParaRPr lang="en-US" sz="2400" b="1" dirty="0" smtClean="0"/>
          </a:p>
          <a:p>
            <a:pPr marL="0" indent="0">
              <a:buNone/>
            </a:pPr>
            <a:r>
              <a:rPr lang="en-US" sz="2400" dirty="0" smtClean="0"/>
              <a:t>f: Routine [(), ()] = </a:t>
            </a:r>
            <a:r>
              <a:rPr lang="en-US" sz="2400" b="1" dirty="0" smtClean="0"/>
              <a:t>routine</a:t>
            </a:r>
            <a:r>
              <a:rPr lang="en-US" sz="2400" dirty="0" smtClean="0"/>
              <a:t> foo</a:t>
            </a:r>
          </a:p>
          <a:p>
            <a:pPr marL="0" indent="0">
              <a:buNone/>
            </a:pPr>
            <a:r>
              <a:rPr lang="en-US" sz="2400" dirty="0" err="1" smtClean="0"/>
              <a:t>f.call</a:t>
            </a:r>
            <a:r>
              <a:rPr lang="en-US" sz="2400" dirty="0" smtClean="0"/>
              <a:t> /* that is a call to foo which is associated with f. So, one may guess that f can be passed to other routines, stored and called */</a:t>
            </a:r>
          </a:p>
          <a:p>
            <a:pPr marL="0" indent="0">
              <a:buNone/>
            </a:pPr>
            <a:r>
              <a:rPr lang="en-US" sz="2400" dirty="0"/>
              <a:t>g</a:t>
            </a:r>
            <a:r>
              <a:rPr lang="en-US" sz="2400" dirty="0" smtClean="0"/>
              <a:t>oo (i: Integer; b: Boolean; t: Type) </a:t>
            </a:r>
            <a:r>
              <a:rPr lang="en-US" sz="2400" b="1" dirty="0" smtClean="0"/>
              <a:t>is</a:t>
            </a:r>
            <a:r>
              <a:rPr lang="en-US" sz="2400" dirty="0" smtClean="0"/>
              <a:t> </a:t>
            </a:r>
            <a:r>
              <a:rPr lang="en-US" sz="2400" b="1" dirty="0" smtClean="0"/>
              <a:t>end</a:t>
            </a:r>
          </a:p>
          <a:p>
            <a:pPr marL="0" indent="0">
              <a:buNone/>
            </a:pPr>
            <a:r>
              <a:rPr lang="en-US" sz="2400" dirty="0" smtClean="0"/>
              <a:t>g: Routine [(Integer, Boolean, Type), ()] = </a:t>
            </a:r>
            <a:r>
              <a:rPr lang="en-US" sz="2400" b="1" dirty="0"/>
              <a:t>routine</a:t>
            </a:r>
            <a:r>
              <a:rPr lang="en-US" sz="2400" dirty="0" smtClean="0"/>
              <a:t> goo</a:t>
            </a:r>
          </a:p>
          <a:p>
            <a:pPr marL="0" indent="0">
              <a:buNone/>
            </a:pPr>
            <a:r>
              <a:rPr lang="en-US" sz="2400" dirty="0" smtClean="0"/>
              <a:t>/*Type inference allows just to write */</a:t>
            </a:r>
          </a:p>
          <a:p>
            <a:pPr marL="0" indent="0">
              <a:buNone/>
            </a:pPr>
            <a:r>
              <a:rPr lang="en-US" sz="2400" dirty="0" smtClean="0"/>
              <a:t>f1: Routine </a:t>
            </a:r>
            <a:r>
              <a:rPr lang="en-US" sz="2400" b="1" dirty="0" smtClean="0"/>
              <a:t>is</a:t>
            </a:r>
            <a:r>
              <a:rPr lang="en-US" sz="2400" dirty="0" smtClean="0"/>
              <a:t> </a:t>
            </a:r>
            <a:r>
              <a:rPr lang="en-US" sz="2400" b="1" dirty="0"/>
              <a:t>routine</a:t>
            </a:r>
            <a:r>
              <a:rPr lang="en-US" sz="2400" dirty="0" smtClean="0"/>
              <a:t> foo</a:t>
            </a:r>
          </a:p>
          <a:p>
            <a:pPr marL="0" indent="0">
              <a:buNone/>
            </a:pPr>
            <a:r>
              <a:rPr lang="en-US" sz="2400" dirty="0"/>
              <a:t>g</a:t>
            </a:r>
            <a:r>
              <a:rPr lang="en-US" sz="2400" dirty="0" smtClean="0"/>
              <a:t>1: Routine </a:t>
            </a:r>
            <a:r>
              <a:rPr lang="en-US" sz="2400" b="1" dirty="0" smtClean="0"/>
              <a:t>is</a:t>
            </a:r>
            <a:r>
              <a:rPr lang="en-US" sz="2400" dirty="0" smtClean="0"/>
              <a:t> </a:t>
            </a:r>
            <a:r>
              <a:rPr lang="en-US" sz="2400" b="1" dirty="0"/>
              <a:t>routine</a:t>
            </a:r>
            <a:r>
              <a:rPr lang="en-US" sz="2400" dirty="0" smtClean="0"/>
              <a:t> goo</a:t>
            </a:r>
          </a:p>
          <a:p>
            <a:pPr marL="0" indent="0">
              <a:buNone/>
            </a:pPr>
            <a:r>
              <a:rPr lang="en-US" sz="2400" dirty="0" smtClean="0"/>
              <a:t>f1(5, 6, True) // Is a valid call!!!</a:t>
            </a:r>
          </a:p>
          <a:p>
            <a:pPr marL="0" indent="0">
              <a:buNone/>
            </a:pPr>
            <a:r>
              <a:rPr lang="en-US" sz="2400" smtClean="0"/>
              <a:t>g1 </a:t>
            </a:r>
            <a:r>
              <a:rPr lang="en-US" sz="2400" dirty="0" smtClean="0"/>
              <a:t>(5.5, “String”, f1) /* Compile time error!!! So, we have type safe lambdas!!! */</a:t>
            </a:r>
          </a:p>
          <a:p>
            <a:pPr marL="0" indent="0">
              <a:buNone/>
            </a:pPr>
            <a:r>
              <a:rPr lang="en-US" sz="2400" dirty="0" smtClean="0"/>
              <a:t>/* Note that just routine name is ambiguous due to overloading one need to specify the signature to remove ambiguity*/</a:t>
            </a:r>
          </a:p>
        </p:txBody>
      </p:sp>
      <p:sp>
        <p:nvSpPr>
          <p:cNvPr id="3" name="Title 2"/>
          <p:cNvSpPr>
            <a:spLocks noGrp="1"/>
          </p:cNvSpPr>
          <p:nvPr>
            <p:ph type="title"/>
          </p:nvPr>
        </p:nvSpPr>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r>
              <a:rPr lang="en-US" dirty="0" smtClean="0">
                <a:solidFill>
                  <a:schemeClr val="tx1"/>
                </a:solidFill>
              </a:rPr>
              <a:t>) </a:t>
            </a:r>
            <a:r>
              <a:rPr lang="en-US" dirty="0" smtClean="0">
                <a:solidFill>
                  <a:srgbClr val="FF0000"/>
                </a:solidFill>
              </a:rPr>
              <a:t>WIP!!</a:t>
            </a:r>
            <a:endParaRPr lang="en-US" dirty="0">
              <a:solidFill>
                <a:srgbClr val="FF0000"/>
              </a:solidFill>
            </a:endParaRPr>
          </a:p>
        </p:txBody>
      </p:sp>
    </p:spTree>
    <p:extLst>
      <p:ext uri="{BB962C8B-B14F-4D97-AF65-F5344CB8AC3E}">
        <p14:creationId xmlns:p14="http://schemas.microsoft.com/office/powerpoint/2010/main" val="231916537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30306"/>
            <a:ext cx="8993393" cy="6395420"/>
          </a:xfrm>
        </p:spPr>
        <p:txBody>
          <a:bodyPr/>
          <a:lstStyle/>
          <a:p>
            <a:pPr marL="0" indent="0">
              <a:buNone/>
            </a:pPr>
            <a:r>
              <a:rPr lang="en-US" sz="1600" b="1" dirty="0" smtClean="0"/>
              <a:t>abstract unit</a:t>
            </a:r>
            <a:r>
              <a:rPr lang="en-US" sz="1600" dirty="0" smtClean="0"/>
              <a:t> Routine [Arguments-&gt;(), Result]</a:t>
            </a:r>
          </a:p>
          <a:p>
            <a:pPr marL="0" indent="0">
              <a:buNone/>
            </a:pPr>
            <a:r>
              <a:rPr lang="en-US" sz="1600" dirty="0" smtClean="0"/>
              <a:t>	arguments: like Arguments</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a:t>
            </a:r>
          </a:p>
          <a:p>
            <a:pPr marL="0" indent="0">
              <a:buNone/>
            </a:pPr>
            <a:r>
              <a:rPr lang="en-US" sz="1600" dirty="0"/>
              <a:t>	</a:t>
            </a:r>
            <a:r>
              <a:rPr lang="en-US" sz="1600" dirty="0" smtClean="0"/>
              <a:t>	// That is a procedure call</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Result</a:t>
            </a:r>
          </a:p>
          <a:p>
            <a:pPr marL="0" indent="0">
              <a:buNone/>
            </a:pPr>
            <a:r>
              <a:rPr lang="en-US" sz="1600" dirty="0"/>
              <a:t>	</a:t>
            </a:r>
            <a:r>
              <a:rPr lang="en-US" sz="1600" dirty="0" smtClean="0"/>
              <a:t>	// That is a function call</a:t>
            </a:r>
          </a:p>
          <a:p>
            <a:pPr marL="0" indent="0">
              <a:buNone/>
            </a:pPr>
            <a:r>
              <a:rPr lang="en-US" sz="1600" b="1" dirty="0" smtClean="0"/>
              <a:t>end</a:t>
            </a:r>
          </a:p>
          <a:p>
            <a:pPr marL="0" indent="0">
              <a:buNone/>
            </a:pPr>
            <a:r>
              <a:rPr lang="en-US" sz="1600" b="1" dirty="0" smtClean="0"/>
              <a:t>unit</a:t>
            </a:r>
            <a:r>
              <a:rPr lang="en-US" sz="1600" dirty="0" smtClean="0"/>
              <a:t> Procedure [Arguments -&gt; ()] </a:t>
            </a:r>
            <a:r>
              <a:rPr lang="en-US" sz="1600" b="1" dirty="0" smtClean="0"/>
              <a:t>extend</a:t>
            </a:r>
            <a:r>
              <a:rPr lang="en-US" sz="1600" dirty="0" smtClean="0"/>
              <a:t> Routine [Arguments, ()]</a:t>
            </a:r>
          </a:p>
          <a:p>
            <a:pPr marL="0" indent="0">
              <a:buNone/>
            </a:pPr>
            <a:r>
              <a:rPr lang="en-US" sz="1600" dirty="0"/>
              <a:t>	</a:t>
            </a:r>
            <a:r>
              <a:rPr lang="en-US" sz="1600" dirty="0" smtClean="0"/>
              <a:t>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r>
              <a:rPr lang="en-US" sz="1600" dirty="0" smtClean="0"/>
              <a:t>Result </a:t>
            </a:r>
            <a:endParaRPr lang="en-US" sz="1600" dirty="0"/>
          </a:p>
          <a:p>
            <a:pPr marL="0" indent="0">
              <a:buNone/>
            </a:pPr>
            <a:r>
              <a:rPr lang="en-US" sz="1600" dirty="0"/>
              <a:t>		// That is a function call</a:t>
            </a:r>
          </a:p>
          <a:p>
            <a:pPr marL="0" indent="0">
              <a:buNone/>
            </a:pPr>
            <a:r>
              <a:rPr lang="en-US" sz="1600" b="1" dirty="0" smtClean="0"/>
              <a:t>end</a:t>
            </a:r>
          </a:p>
          <a:p>
            <a:pPr marL="0" indent="0">
              <a:buNone/>
            </a:pPr>
            <a:r>
              <a:rPr lang="en-US" sz="1600" b="1" dirty="0"/>
              <a:t>unit</a:t>
            </a:r>
            <a:r>
              <a:rPr lang="en-US" sz="1600" dirty="0"/>
              <a:t> </a:t>
            </a:r>
            <a:r>
              <a:rPr lang="en-US" sz="1600" dirty="0" smtClean="0"/>
              <a:t>Function </a:t>
            </a:r>
            <a:r>
              <a:rPr lang="en-US" sz="1600" dirty="0"/>
              <a:t>[Arguments -&gt; </a:t>
            </a:r>
            <a:r>
              <a:rPr lang="en-US" sz="1600" dirty="0" smtClean="0"/>
              <a:t>(), Result]  </a:t>
            </a:r>
            <a:r>
              <a:rPr lang="en-US" sz="1600" b="1" dirty="0"/>
              <a:t>	extend</a:t>
            </a:r>
            <a:r>
              <a:rPr lang="en-US" sz="1600" dirty="0"/>
              <a:t> Routine [Arguments, </a:t>
            </a:r>
            <a:r>
              <a:rPr lang="en-US" sz="1600" dirty="0" smtClean="0"/>
              <a:t>Result]</a:t>
            </a:r>
            <a:endParaRPr lang="en-US" sz="1600" dirty="0"/>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dirty="0" smtClean="0"/>
              <a:t>apply </a:t>
            </a:r>
            <a:r>
              <a:rPr lang="en-US" sz="1600" dirty="0"/>
              <a:t>(</a:t>
            </a:r>
            <a:r>
              <a:rPr lang="en-US" sz="1600" dirty="0" err="1"/>
              <a:t>args</a:t>
            </a:r>
            <a:r>
              <a:rPr lang="en-US" sz="1600" dirty="0"/>
              <a:t>: Arguments): Result </a:t>
            </a:r>
          </a:p>
          <a:p>
            <a:pPr marL="0" indent="0">
              <a:buNone/>
            </a:pPr>
            <a:r>
              <a:rPr lang="en-US" sz="1600" dirty="0"/>
              <a:t>		// That is a function call</a:t>
            </a:r>
          </a:p>
          <a:p>
            <a:pPr marL="0" indent="0">
              <a:buNone/>
            </a:pPr>
            <a:r>
              <a:rPr lang="en-US" sz="1600" b="1" dirty="0" smtClean="0"/>
              <a:t>end</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chemeClr val="tx1"/>
              </a:solidFill>
            </a:endParaRPr>
          </a:p>
        </p:txBody>
      </p:sp>
    </p:spTree>
    <p:extLst>
      <p:ext uri="{BB962C8B-B14F-4D97-AF65-F5344CB8AC3E}">
        <p14:creationId xmlns:p14="http://schemas.microsoft.com/office/powerpoint/2010/main" val="227387793"/>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1024467"/>
          </a:xfrm>
        </p:spPr>
        <p:txBody>
          <a:bodyPr/>
          <a:lstStyle/>
          <a:p>
            <a:r>
              <a:rPr lang="ru-RU" dirty="0" err="1"/>
              <a:t>Мультитипы</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28037945"/>
              </p:ext>
            </p:extLst>
          </p:nvPr>
        </p:nvGraphicFramePr>
        <p:xfrm>
          <a:off x="85725" y="914400"/>
          <a:ext cx="8934450" cy="574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218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Units – 3 in 1 (class, module, type)</a:t>
            </a:r>
            <a:endParaRPr lang="en-US" sz="3600" b="1" dirty="0">
              <a:solidFill>
                <a:srgbClr val="CC6600"/>
              </a:solidFill>
              <a:latin typeface="Comic Sans MS" pitchFamily="66" charset="0"/>
              <a:ea typeface="+mj-ea"/>
              <a:cs typeface="+mj-cs"/>
            </a:endParaRPr>
          </a:p>
        </p:txBody>
      </p:sp>
      <p:grpSp>
        <p:nvGrpSpPr>
          <p:cNvPr id="4" name="Group 3"/>
          <p:cNvGrpSpPr/>
          <p:nvPr/>
        </p:nvGrpSpPr>
        <p:grpSpPr>
          <a:xfrm>
            <a:off x="115182" y="1546680"/>
            <a:ext cx="3679373" cy="3327975"/>
            <a:chOff x="4963884" y="1197429"/>
            <a:chExt cx="3679373" cy="3327975"/>
          </a:xfrm>
        </p:grpSpPr>
        <p:sp>
          <p:nvSpPr>
            <p:cNvPr id="6" name="Rounded Rectangle 5"/>
            <p:cNvSpPr/>
            <p:nvPr/>
          </p:nvSpPr>
          <p:spPr>
            <a:xfrm>
              <a:off x="4971142" y="1197429"/>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Usage (module)</a:t>
              </a:r>
              <a:endParaRPr lang="ru-RU" b="1" dirty="0">
                <a:latin typeface="Arial" pitchFamily="34" charset="0"/>
                <a:cs typeface="Arial" pitchFamily="34" charset="0"/>
              </a:endParaRPr>
            </a:p>
          </p:txBody>
        </p:sp>
        <p:sp>
          <p:nvSpPr>
            <p:cNvPr id="7" name="Rounded Rectangle 6"/>
            <p:cNvSpPr/>
            <p:nvPr/>
          </p:nvSpPr>
          <p:spPr>
            <a:xfrm>
              <a:off x="4971142" y="2242457"/>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Inheritance (class)</a:t>
              </a:r>
              <a:endParaRPr lang="ru-RU" b="1" dirty="0">
                <a:latin typeface="Arial" pitchFamily="34" charset="0"/>
                <a:cs typeface="Arial" pitchFamily="34" charset="0"/>
              </a:endParaRPr>
            </a:p>
          </p:txBody>
        </p:sp>
        <p:sp>
          <p:nvSpPr>
            <p:cNvPr id="8" name="Rounded Rectangle 7"/>
            <p:cNvSpPr/>
            <p:nvPr/>
          </p:nvSpPr>
          <p:spPr>
            <a:xfrm>
              <a:off x="4963884" y="3483428"/>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Typification (type)</a:t>
              </a:r>
              <a:endParaRPr lang="ru-RU" b="1" dirty="0">
                <a:latin typeface="Arial" pitchFamily="34" charset="0"/>
                <a:cs typeface="Arial" pitchFamily="34" charset="0"/>
              </a:endParaRPr>
            </a:p>
          </p:txBody>
        </p:sp>
        <p:sp>
          <p:nvSpPr>
            <p:cNvPr id="9" name="TextBox 8"/>
            <p:cNvSpPr txBox="1"/>
            <p:nvPr/>
          </p:nvSpPr>
          <p:spPr>
            <a:xfrm>
              <a:off x="4978399" y="1632856"/>
              <a:ext cx="3664858" cy="584775"/>
            </a:xfrm>
            <a:prstGeom prst="rect">
              <a:avLst/>
            </a:prstGeom>
            <a:noFill/>
          </p:spPr>
          <p:txBody>
            <a:bodyPr wrap="square" lIns="0" rIns="0" rtlCol="0">
              <a:spAutoFit/>
            </a:bodyPr>
            <a:lstStyle/>
            <a:p>
              <a:pPr algn="ctr"/>
              <a:r>
                <a:rPr lang="en-US" sz="1600" dirty="0" smtClean="0"/>
                <a:t>Client gets access to visible features of the module </a:t>
              </a:r>
              <a:endParaRPr lang="ru-RU" sz="1600" dirty="0"/>
            </a:p>
          </p:txBody>
        </p:sp>
        <p:sp>
          <p:nvSpPr>
            <p:cNvPr id="10" name="TextBox 9"/>
            <p:cNvSpPr txBox="1"/>
            <p:nvPr/>
          </p:nvSpPr>
          <p:spPr>
            <a:xfrm>
              <a:off x="4978398" y="2685143"/>
              <a:ext cx="3664858" cy="584775"/>
            </a:xfrm>
            <a:prstGeom prst="rect">
              <a:avLst/>
            </a:prstGeom>
            <a:noFill/>
          </p:spPr>
          <p:txBody>
            <a:bodyPr wrap="square" lIns="0" rIns="0" rtlCol="0">
              <a:spAutoFit/>
            </a:bodyPr>
            <a:lstStyle/>
            <a:p>
              <a:pPr algn="ctr"/>
              <a:r>
                <a:rPr lang="en-US" sz="1600" dirty="0" smtClean="0"/>
                <a:t>Unit inherits features of the base units treating them as classes</a:t>
              </a:r>
              <a:endParaRPr lang="ru-RU" sz="1600" dirty="0"/>
            </a:p>
          </p:txBody>
        </p:sp>
        <p:sp>
          <p:nvSpPr>
            <p:cNvPr id="11" name="TextBox 10"/>
            <p:cNvSpPr txBox="1"/>
            <p:nvPr/>
          </p:nvSpPr>
          <p:spPr>
            <a:xfrm>
              <a:off x="4963886" y="3940629"/>
              <a:ext cx="3664858" cy="584775"/>
            </a:xfrm>
            <a:prstGeom prst="rect">
              <a:avLst/>
            </a:prstGeom>
            <a:noFill/>
          </p:spPr>
          <p:txBody>
            <a:bodyPr wrap="square" lIns="0" rIns="0" rtlCol="0">
              <a:spAutoFit/>
            </a:bodyPr>
            <a:lstStyle/>
            <a:p>
              <a:pPr algn="ctr"/>
              <a:r>
                <a:rPr lang="en-US" sz="1600" dirty="0" smtClean="0"/>
                <a:t>Each unit defines a type. This type can be used to define attribute, local or argument</a:t>
              </a:r>
              <a:endParaRPr lang="ru-RU" sz="1600" dirty="0"/>
            </a:p>
          </p:txBody>
        </p:sp>
      </p:grpSp>
      <p:sp>
        <p:nvSpPr>
          <p:cNvPr id="16" name="Content Placeholder 3"/>
          <p:cNvSpPr txBox="1">
            <a:spLocks/>
          </p:cNvSpPr>
          <p:nvPr/>
        </p:nvSpPr>
        <p:spPr>
          <a:xfrm>
            <a:off x="4448176" y="1374155"/>
            <a:ext cx="4695824" cy="3905251"/>
          </a:xfrm>
          <a:prstGeom prst="rect">
            <a:avLst/>
          </a:prstGeom>
        </p:spPr>
        <p:txBody>
          <a:bodyPr lIns="0" rIns="0"/>
          <a:lstStyle/>
          <a:p>
            <a:pPr eaLnBrk="0" fontAlgn="base" hangingPunct="0">
              <a:spcBef>
                <a:spcPts val="575"/>
              </a:spcBef>
              <a:spcAft>
                <a:spcPct val="0"/>
              </a:spcAft>
              <a:buClr>
                <a:schemeClr val="accent1"/>
              </a:buClr>
              <a:buSzPct val="85000"/>
              <a:defRPr/>
            </a:pPr>
            <a:r>
              <a:rPr lang="en-US" sz="1600" dirty="0" err="1">
                <a:solidFill>
                  <a:srgbClr val="0000FF"/>
                </a:solidFill>
                <a:latin typeface="Lucida Console" pitchFamily="49" charset="0"/>
                <a:cs typeface="Calibri" pitchFamily="34" charset="0"/>
              </a:rPr>
              <a:t>StandardIO.put</a:t>
            </a:r>
            <a:r>
              <a:rPr lang="en-US" sz="1600" dirty="0">
                <a:solidFill>
                  <a:srgbClr val="0000FF"/>
                </a:solidFill>
                <a:latin typeface="Lucida Console" pitchFamily="49" charset="0"/>
                <a:cs typeface="Calibri" pitchFamily="34" charset="0"/>
              </a:rPr>
              <a:t>("Hello world!\n")</a:t>
            </a:r>
            <a:endParaRPr lang="ru-RU"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a:solidFill>
                  <a:srgbClr val="0000FF"/>
                </a:solidFill>
                <a:latin typeface="Lucida Console" pitchFamily="49" charset="0"/>
                <a:cs typeface="Calibri" pitchFamily="34" charset="0"/>
              </a:rPr>
              <a:t>r</a:t>
            </a:r>
            <a:r>
              <a:rPr lang="en-US" sz="1600" dirty="0" smtClean="0">
                <a:solidFill>
                  <a:srgbClr val="0000FF"/>
                </a:solidFill>
                <a:latin typeface="Lucida Console" pitchFamily="49" charset="0"/>
                <a:cs typeface="Calibri" pitchFamily="34" charset="0"/>
              </a:rPr>
              <a:t>outine (C)</a:t>
            </a:r>
            <a:r>
              <a:rPr lang="en-US" sz="1400" b="1" dirty="0">
                <a:latin typeface="Lucida Console" pitchFamily="49" charset="0"/>
                <a:cs typeface="Calibri" pitchFamily="34" charset="0"/>
              </a:rPr>
              <a:t/>
            </a:r>
            <a:br>
              <a:rPr lang="en-US" sz="1400" b="1" dirty="0">
                <a:latin typeface="Lucida Console" pitchFamily="49" charset="0"/>
                <a:cs typeface="Calibri" pitchFamily="34" charset="0"/>
              </a:rPr>
            </a:br>
            <a:endParaRPr lang="en-US" sz="1400" b="1" dirty="0" smtClean="0">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unit</a:t>
            </a:r>
            <a:r>
              <a:rPr lang="en-US" sz="1600" dirty="0" smtClean="0">
                <a:solidFill>
                  <a:srgbClr val="0000FF"/>
                </a:solidFill>
                <a:latin typeface="Lucida Console" pitchFamily="49" charset="0"/>
                <a:cs typeface="Calibri" pitchFamily="34" charset="0"/>
              </a:rPr>
              <a:t> C </a:t>
            </a:r>
            <a:r>
              <a:rPr lang="en-US" sz="1600" b="1" dirty="0" smtClean="0">
                <a:solidFill>
                  <a:srgbClr val="0000FF"/>
                </a:solidFill>
                <a:latin typeface="Lucida Console" pitchFamily="49" charset="0"/>
                <a:cs typeface="Calibri" pitchFamily="34" charset="0"/>
              </a:rPr>
              <a:t>extend</a:t>
            </a:r>
            <a:r>
              <a:rPr lang="en-US" sz="1600" dirty="0" smtClean="0">
                <a:solidFill>
                  <a:srgbClr val="0000FF"/>
                </a:solidFill>
                <a:latin typeface="Lucida Console" pitchFamily="49" charset="0"/>
                <a:cs typeface="Calibri" pitchFamily="34" charset="0"/>
              </a:rPr>
              <a:t> B, </a:t>
            </a:r>
            <a:r>
              <a:rPr lang="en-US" sz="1600" b="1" dirty="0" smtClean="0">
                <a:solidFill>
                  <a:srgbClr val="0000FF"/>
                </a:solidFill>
                <a:latin typeface="Lucida Console" pitchFamily="49" charset="0"/>
                <a:cs typeface="Calibri" pitchFamily="34" charset="0"/>
              </a:rPr>
              <a:t>~</a:t>
            </a:r>
            <a:r>
              <a:rPr lang="en-US" sz="1600" dirty="0" smtClean="0">
                <a:solidFill>
                  <a:srgbClr val="0000FF"/>
                </a:solidFill>
                <a:latin typeface="Lucida Console" pitchFamily="49" charset="0"/>
                <a:cs typeface="Calibri" pitchFamily="34" charset="0"/>
              </a:rPr>
              <a:t>D </a:t>
            </a: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B</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smtClean="0">
                <a:solidFill>
                  <a:srgbClr val="0000FF"/>
                </a:solidFill>
                <a:latin typeface="Lucida Console" pitchFamily="49" charset="0"/>
                <a:cs typeface="Calibri" pitchFamily="34" charset="0"/>
              </a:rPr>
              <a:t>routine(b: B) </a:t>
            </a: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D </a:t>
            </a:r>
            <a:r>
              <a:rPr lang="en-US" sz="1600" b="1" dirty="0" smtClean="0">
                <a:solidFill>
                  <a:srgbClr val="0000FF"/>
                </a:solidFill>
                <a:latin typeface="Lucida Console" pitchFamily="49" charset="0"/>
                <a:cs typeface="Calibri" pitchFamily="34" charset="0"/>
              </a:rPr>
              <a:t>is</a:t>
            </a:r>
            <a:r>
              <a:rPr lang="en-US" sz="1600" b="1" dirty="0">
                <a:solidFill>
                  <a:srgbClr val="0000FF"/>
                </a:solidFill>
                <a:latin typeface="Lucida Console" pitchFamily="49" charset="0"/>
                <a:cs typeface="Calibri" pitchFamily="34" charset="0"/>
              </a:rPr>
              <a:t/>
            </a:r>
            <a:br>
              <a:rPr lang="en-US" sz="1600" b="1" dirty="0">
                <a:solidFill>
                  <a:srgbClr val="0000FF"/>
                </a:solidFill>
                <a:latin typeface="Lucida Console" pitchFamily="49" charset="0"/>
                <a:cs typeface="Calibri" pitchFamily="34" charset="0"/>
              </a:rPr>
            </a:br>
            <a:r>
              <a:rPr lang="en-US" sz="1600" dirty="0" smtClean="0">
                <a:solidFill>
                  <a:srgbClr val="0000FF"/>
                </a:solidFill>
                <a:latin typeface="Lucida Console" pitchFamily="49" charset="0"/>
                <a:cs typeface="Calibri" pitchFamily="34" charset="0"/>
              </a:rPr>
              <a:t>    </a:t>
            </a:r>
            <a:r>
              <a:rPr lang="en-US" sz="1600" dirty="0" err="1" smtClean="0">
                <a:solidFill>
                  <a:srgbClr val="0000FF"/>
                </a:solidFill>
                <a:latin typeface="Lucida Console" pitchFamily="49" charset="0"/>
                <a:cs typeface="Calibri" pitchFamily="34" charset="0"/>
              </a:rPr>
              <a:t>D.foo</a:t>
            </a:r>
            <a:endParaRPr lang="en-US" sz="1600"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unit </a:t>
            </a:r>
            <a:r>
              <a:rPr lang="en-US" sz="1600" dirty="0" smtClean="0">
                <a:solidFill>
                  <a:srgbClr val="0000FF"/>
                </a:solidFill>
                <a:latin typeface="Lucida Console" pitchFamily="49" charset="0"/>
                <a:cs typeface="Calibri" pitchFamily="34" charset="0"/>
              </a:rPr>
              <a:t>B</a:t>
            </a:r>
            <a:r>
              <a:rPr lang="en-US" sz="1600" b="1" dirty="0" smtClean="0">
                <a:solidFill>
                  <a:srgbClr val="0000FF"/>
                </a:solidFill>
                <a:latin typeface="Lucida Console" pitchFamily="49" charset="0"/>
                <a:cs typeface="Calibri" pitchFamily="34" charset="0"/>
              </a:rPr>
              <a:t> is</a:t>
            </a: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foo</a:t>
            </a:r>
            <a:r>
              <a:rPr lang="en-US" sz="1600" b="1" dirty="0" smtClean="0">
                <a:solidFill>
                  <a:srgbClr val="0000FF"/>
                </a:solidFill>
                <a:latin typeface="Lucida Console" pitchFamily="49" charset="0"/>
                <a:cs typeface="Calibri" pitchFamily="34" charset="0"/>
              </a:rPr>
              <a:t> is</a:t>
            </a:r>
          </a:p>
          <a:p>
            <a:pPr eaLnBrk="0" fontAlgn="base" hangingPunct="0">
              <a:spcBef>
                <a:spcPts val="575"/>
              </a:spcBef>
              <a:spcAft>
                <a:spcPct val="0"/>
              </a:spcAft>
              <a:buClr>
                <a:schemeClr val="accent1"/>
              </a:buClr>
              <a:buSzPct val="85000"/>
              <a:defRPr/>
            </a:pPr>
            <a:r>
              <a:rPr lang="en-US" sz="1600" b="1" dirty="0">
                <a:solidFill>
                  <a:srgbClr val="0000FF"/>
                </a:solidFill>
                <a:latin typeface="Lucida Console" pitchFamily="49" charset="0"/>
                <a:cs typeface="Calibri" pitchFamily="34" charset="0"/>
              </a:rPr>
              <a:t> </a:t>
            </a:r>
            <a:r>
              <a:rPr lang="en-US" sz="1600" b="1" dirty="0" smtClean="0">
                <a:solidFill>
                  <a:srgbClr val="0000FF"/>
                </a:solidFill>
                <a:latin typeface="Lucida Console" pitchFamily="49" charset="0"/>
                <a:cs typeface="Calibri" pitchFamily="34" charset="0"/>
              </a:rPr>
              <a:t>   end</a:t>
            </a: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
        <p:nvSpPr>
          <p:cNvPr id="29" name="Rounded Rectangular Callout 28"/>
          <p:cNvSpPr/>
          <p:nvPr/>
        </p:nvSpPr>
        <p:spPr>
          <a:xfrm>
            <a:off x="7241812" y="797130"/>
            <a:ext cx="1750696" cy="457200"/>
          </a:xfrm>
          <a:prstGeom prst="wedgeRoundRectCallout">
            <a:avLst>
              <a:gd name="adj1" fmla="val -120316"/>
              <a:gd name="adj2" fmla="val 771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0" name="Rounded Rectangular Callout 29"/>
          <p:cNvSpPr/>
          <p:nvPr/>
        </p:nvSpPr>
        <p:spPr>
          <a:xfrm>
            <a:off x="6858000" y="1669939"/>
            <a:ext cx="2286000" cy="457200"/>
          </a:xfrm>
          <a:prstGeom prst="wedgeRoundRectCallout">
            <a:avLst>
              <a:gd name="adj1" fmla="val -90142"/>
              <a:gd name="adj2" fmla="val 8389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Inheritance(class)</a:t>
            </a:r>
            <a:endParaRPr lang="ru-RU" dirty="0"/>
          </a:p>
        </p:txBody>
      </p:sp>
      <p:sp>
        <p:nvSpPr>
          <p:cNvPr id="31" name="Rounded Rectangular Callout 30"/>
          <p:cNvSpPr/>
          <p:nvPr/>
        </p:nvSpPr>
        <p:spPr>
          <a:xfrm>
            <a:off x="6400800" y="2614758"/>
            <a:ext cx="2153292" cy="457200"/>
          </a:xfrm>
          <a:prstGeom prst="wedgeRoundRectCallout">
            <a:avLst>
              <a:gd name="adj1" fmla="val -80806"/>
              <a:gd name="adj2" fmla="val 70413"/>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Typification (type)</a:t>
            </a:r>
            <a:endParaRPr lang="ru-RU" dirty="0"/>
          </a:p>
        </p:txBody>
      </p:sp>
      <p:sp>
        <p:nvSpPr>
          <p:cNvPr id="32" name="Rounded Rectangular Callout 31"/>
          <p:cNvSpPr/>
          <p:nvPr/>
        </p:nvSpPr>
        <p:spPr>
          <a:xfrm>
            <a:off x="7109494" y="3683429"/>
            <a:ext cx="1750696" cy="457200"/>
          </a:xfrm>
          <a:prstGeom prst="wedgeRoundRectCallout">
            <a:avLst>
              <a:gd name="adj1" fmla="val -159049"/>
              <a:gd name="adj2" fmla="val -57677"/>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Tree>
    <p:extLst>
      <p:ext uri="{BB962C8B-B14F-4D97-AF65-F5344CB8AC3E}">
        <p14:creationId xmlns:p14="http://schemas.microsoft.com/office/powerpoint/2010/main" val="31493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225" y="-152400"/>
            <a:ext cx="4762500" cy="1024467"/>
          </a:xfrm>
        </p:spPr>
        <p:txBody>
          <a:bodyPr>
            <a:normAutofit fontScale="90000"/>
          </a:bodyPr>
          <a:lstStyle/>
          <a:p>
            <a:r>
              <a:rPr lang="ru-RU" dirty="0" err="1" smtClean="0"/>
              <a:t>Мультитипы</a:t>
            </a:r>
            <a:r>
              <a:rPr lang="ru-RU" dirty="0" smtClean="0"/>
              <a:t> (Пример)</a:t>
            </a:r>
            <a:endParaRPr lang="en-US" dirty="0"/>
          </a:p>
        </p:txBody>
      </p:sp>
      <p:sp>
        <p:nvSpPr>
          <p:cNvPr id="3" name="Content Placeholder 2"/>
          <p:cNvSpPr>
            <a:spLocks noGrp="1"/>
          </p:cNvSpPr>
          <p:nvPr>
            <p:ph sz="quarter" idx="1"/>
          </p:nvPr>
        </p:nvSpPr>
        <p:spPr>
          <a:xfrm>
            <a:off x="85725" y="711199"/>
            <a:ext cx="9058275" cy="6007101"/>
          </a:xfrm>
        </p:spPr>
        <p:txBody>
          <a:bodyPr>
            <a:normAutofit fontScale="92500" lnSpcReduction="10000"/>
          </a:bodyPr>
          <a:lstStyle/>
          <a:p>
            <a:pPr>
              <a:buFont typeface="Wingdings" panose="05000000000000000000" pitchFamily="2" charset="2"/>
              <a:buChar char="Ø"/>
            </a:pPr>
            <a:r>
              <a:rPr lang="en-US" dirty="0"/>
              <a:t>number</a:t>
            </a:r>
            <a:r>
              <a:rPr lang="ru-RU" dirty="0"/>
              <a:t>: </a:t>
            </a:r>
            <a:r>
              <a:rPr lang="en-US" dirty="0"/>
              <a:t>Integer</a:t>
            </a:r>
            <a:r>
              <a:rPr lang="ru-RU" dirty="0"/>
              <a:t> | </a:t>
            </a:r>
            <a:r>
              <a:rPr lang="en-US" dirty="0"/>
              <a:t>Real</a:t>
            </a:r>
            <a:r>
              <a:rPr lang="ru-RU" dirty="0"/>
              <a:t> | </a:t>
            </a:r>
            <a:r>
              <a:rPr lang="en-US" dirty="0"/>
              <a:t>Double</a:t>
            </a:r>
            <a:r>
              <a:rPr lang="ru-RU" dirty="0"/>
              <a:t> </a:t>
            </a:r>
            <a:r>
              <a:rPr lang="en-US" dirty="0"/>
              <a:t>/*</a:t>
            </a:r>
            <a:r>
              <a:rPr lang="ru-RU" dirty="0"/>
              <a:t>Таким образом, атрибуту </a:t>
            </a:r>
            <a:r>
              <a:rPr lang="en-US" dirty="0"/>
              <a:t>number</a:t>
            </a:r>
            <a:r>
              <a:rPr lang="ru-RU" dirty="0"/>
              <a:t> можно присваивать сущности типов </a:t>
            </a:r>
            <a:r>
              <a:rPr lang="en-US" dirty="0"/>
              <a:t>Integer</a:t>
            </a:r>
            <a:r>
              <a:rPr lang="ru-RU" dirty="0"/>
              <a:t>, </a:t>
            </a:r>
            <a:r>
              <a:rPr lang="en-US" dirty="0"/>
              <a:t>Real</a:t>
            </a:r>
            <a:r>
              <a:rPr lang="ru-RU" dirty="0"/>
              <a:t>, </a:t>
            </a:r>
            <a:r>
              <a:rPr lang="en-US" dirty="0"/>
              <a:t>Double</a:t>
            </a:r>
            <a:r>
              <a:rPr lang="ru-RU" dirty="0"/>
              <a:t> или их наследников. Соответственно, можно обращаться к тем свойствам </a:t>
            </a:r>
            <a:r>
              <a:rPr lang="ru-RU" dirty="0" err="1"/>
              <a:t>мультитипа</a:t>
            </a:r>
            <a:r>
              <a:rPr lang="ru-RU" dirty="0"/>
              <a:t>, которые присутствуют во всех трех типах.</a:t>
            </a:r>
            <a:r>
              <a:rPr lang="en-US" dirty="0"/>
              <a:t>*/</a:t>
            </a:r>
            <a:endParaRPr lang="ru-RU" dirty="0"/>
          </a:p>
          <a:p>
            <a:pPr>
              <a:buFont typeface="Wingdings" panose="05000000000000000000" pitchFamily="2" charset="2"/>
              <a:buChar char="Ø"/>
            </a:pPr>
            <a:r>
              <a:rPr lang="en-US" dirty="0"/>
              <a:t>number</a:t>
            </a:r>
            <a:r>
              <a:rPr lang="ru-RU" dirty="0"/>
              <a:t> := </a:t>
            </a:r>
            <a:r>
              <a:rPr lang="en-US" dirty="0"/>
              <a:t>number</a:t>
            </a:r>
            <a:r>
              <a:rPr lang="ru-RU" dirty="0"/>
              <a:t>1 + </a:t>
            </a:r>
            <a:r>
              <a:rPr lang="en-US" dirty="0"/>
              <a:t>number</a:t>
            </a:r>
            <a:r>
              <a:rPr lang="ru-RU" dirty="0"/>
              <a:t>2</a:t>
            </a:r>
            <a:endParaRPr lang="en-US" dirty="0"/>
          </a:p>
          <a:p>
            <a:pPr>
              <a:buFont typeface="Wingdings" panose="05000000000000000000" pitchFamily="2" charset="2"/>
              <a:buChar char="Ø"/>
            </a:pPr>
            <a:r>
              <a:rPr lang="en-US" dirty="0" smtClean="0"/>
              <a:t>/*</a:t>
            </a:r>
            <a:r>
              <a:rPr lang="ru-RU" dirty="0" smtClean="0"/>
              <a:t>Т.е. свойство </a:t>
            </a:r>
            <a:r>
              <a:rPr lang="ru-RU" dirty="0"/>
              <a:t>сложения, которое обозначается инфиксной операцией +, должно присутствовать в типах </a:t>
            </a:r>
            <a:r>
              <a:rPr lang="en-US" dirty="0"/>
              <a:t>Integer</a:t>
            </a:r>
            <a:r>
              <a:rPr lang="ru-RU" dirty="0"/>
              <a:t>, </a:t>
            </a:r>
            <a:r>
              <a:rPr lang="en-US" dirty="0"/>
              <a:t>Real</a:t>
            </a:r>
            <a:r>
              <a:rPr lang="ru-RU" dirty="0"/>
              <a:t> и </a:t>
            </a:r>
            <a:r>
              <a:rPr lang="en-US" dirty="0"/>
              <a:t>Double</a:t>
            </a:r>
            <a:r>
              <a:rPr lang="ru-RU" dirty="0"/>
              <a:t>. Кроме того, вызов вида </a:t>
            </a:r>
            <a:r>
              <a:rPr lang="en-US" dirty="0"/>
              <a:t>number</a:t>
            </a:r>
            <a:r>
              <a:rPr lang="ru-RU" dirty="0"/>
              <a:t>.+(</a:t>
            </a:r>
            <a:r>
              <a:rPr lang="en-US" dirty="0"/>
              <a:t>number</a:t>
            </a:r>
            <a:r>
              <a:rPr lang="ru-RU" dirty="0"/>
              <a:t>) должен быть правильным для всех видов сочетаний </a:t>
            </a:r>
            <a:r>
              <a:rPr lang="en-US" dirty="0"/>
              <a:t>Integer</a:t>
            </a:r>
            <a:r>
              <a:rPr lang="ru-RU" dirty="0"/>
              <a:t>.+(</a:t>
            </a:r>
            <a:r>
              <a:rPr lang="en-US" dirty="0"/>
              <a:t>Integer</a:t>
            </a:r>
            <a:r>
              <a:rPr lang="ru-RU" dirty="0"/>
              <a:t>), </a:t>
            </a:r>
            <a:r>
              <a:rPr lang="en-US" dirty="0"/>
              <a:t>Real</a:t>
            </a:r>
            <a:r>
              <a:rPr lang="ru-RU" dirty="0"/>
              <a:t>.+(</a:t>
            </a:r>
            <a:r>
              <a:rPr lang="en-US" dirty="0"/>
              <a:t>Real</a:t>
            </a:r>
            <a:r>
              <a:rPr lang="ru-RU" dirty="0"/>
              <a:t>) и </a:t>
            </a:r>
            <a:r>
              <a:rPr lang="en-US" dirty="0"/>
              <a:t>Double</a:t>
            </a:r>
            <a:r>
              <a:rPr lang="ru-RU" dirty="0"/>
              <a:t>.+(</a:t>
            </a:r>
            <a:r>
              <a:rPr lang="en-US" dirty="0"/>
              <a:t>Double</a:t>
            </a:r>
            <a:r>
              <a:rPr lang="ru-RU" dirty="0" smtClean="0"/>
              <a:t>).</a:t>
            </a:r>
            <a:r>
              <a:rPr lang="en-US" dirty="0" smtClean="0"/>
              <a:t>*/</a:t>
            </a:r>
            <a:endParaRPr lang="ru-RU" dirty="0"/>
          </a:p>
          <a:p>
            <a:pPr marL="0" indent="0">
              <a:buNone/>
            </a:pPr>
            <a:endParaRPr lang="en-US" dirty="0"/>
          </a:p>
        </p:txBody>
      </p:sp>
    </p:spTree>
    <p:extLst>
      <p:ext uri="{BB962C8B-B14F-4D97-AF65-F5344CB8AC3E}">
        <p14:creationId xmlns:p14="http://schemas.microsoft.com/office/powerpoint/2010/main" val="19161538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64" y="127000"/>
            <a:ext cx="8524875" cy="1244600"/>
          </a:xfrm>
        </p:spPr>
        <p:txBody>
          <a:bodyPr>
            <a:normAutofit fontScale="90000"/>
          </a:bodyPr>
          <a:lstStyle/>
          <a:p>
            <a:r>
              <a:rPr lang="ru-RU" dirty="0"/>
              <a:t>Неинициализированные переменные и нулевые указатели</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774806455"/>
              </p:ext>
            </p:extLst>
          </p:nvPr>
        </p:nvGraphicFramePr>
        <p:xfrm>
          <a:off x="109538" y="1206500"/>
          <a:ext cx="8924924" cy="551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38632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0"/>
            <a:ext cx="9144000" cy="1244600"/>
          </a:xfrm>
        </p:spPr>
        <p:txBody>
          <a:bodyPr>
            <a:normAutofit fontScale="90000"/>
          </a:bodyPr>
          <a:lstStyle/>
          <a:p>
            <a:r>
              <a:rPr lang="ru-RU" dirty="0"/>
              <a:t>Неинициализированные переменные и нулевые </a:t>
            </a:r>
            <a:r>
              <a:rPr lang="ru-RU" dirty="0" smtClean="0"/>
              <a:t>указатели</a:t>
            </a:r>
            <a:r>
              <a:rPr lang="en-US" dirty="0" smtClean="0"/>
              <a:t> (</a:t>
            </a:r>
            <a:r>
              <a:rPr lang="ru-RU" dirty="0" smtClean="0"/>
              <a:t>Пример</a:t>
            </a:r>
            <a:r>
              <a:rPr lang="en-US" dirty="0" smtClean="0"/>
              <a:t>)</a:t>
            </a:r>
            <a:endParaRPr lang="en-US" dirty="0"/>
          </a:p>
        </p:txBody>
      </p:sp>
      <p:sp>
        <p:nvSpPr>
          <p:cNvPr id="3" name="Content Placeholder 2"/>
          <p:cNvSpPr>
            <a:spLocks noGrp="1"/>
          </p:cNvSpPr>
          <p:nvPr>
            <p:ph sz="quarter" idx="1"/>
          </p:nvPr>
        </p:nvSpPr>
        <p:spPr>
          <a:xfrm>
            <a:off x="0" y="1206499"/>
            <a:ext cx="9010650" cy="5651500"/>
          </a:xfrm>
        </p:spPr>
        <p:txBody>
          <a:bodyPr/>
          <a:lstStyle/>
          <a:p>
            <a:pPr marL="0" indent="0">
              <a:buNone/>
            </a:pPr>
            <a:r>
              <a:rPr lang="en-US" sz="2400" dirty="0" err="1" smtClean="0"/>
              <a:t>attr</a:t>
            </a:r>
            <a:r>
              <a:rPr lang="ru-RU" sz="2400" dirty="0" smtClean="0"/>
              <a:t>1</a:t>
            </a:r>
            <a:r>
              <a:rPr lang="en-US" sz="2400" dirty="0" smtClean="0"/>
              <a:t> </a:t>
            </a:r>
            <a:r>
              <a:rPr lang="en-US" sz="2400" b="1" dirty="0"/>
              <a:t>is</a:t>
            </a:r>
            <a:r>
              <a:rPr lang="ru-RU" sz="2400" dirty="0"/>
              <a:t> </a:t>
            </a:r>
            <a:r>
              <a:rPr lang="ru-RU" sz="2400" dirty="0" smtClean="0"/>
              <a:t>5</a:t>
            </a:r>
            <a:r>
              <a:rPr lang="en-US" sz="2400" dirty="0" smtClean="0"/>
              <a:t> // </a:t>
            </a:r>
            <a:r>
              <a:rPr lang="ru-RU" sz="2400" dirty="0" smtClean="0"/>
              <a:t>Явная инициализация и неявная типизация</a:t>
            </a:r>
            <a:endParaRPr lang="en-US" sz="2400" dirty="0"/>
          </a:p>
          <a:p>
            <a:pPr marL="0" indent="0">
              <a:buNone/>
            </a:pPr>
            <a:r>
              <a:rPr lang="en-US" sz="2400" dirty="0" err="1" smtClean="0"/>
              <a:t>attr</a:t>
            </a:r>
            <a:r>
              <a:rPr lang="ru-RU" sz="2400" dirty="0"/>
              <a:t>2: </a:t>
            </a:r>
            <a:r>
              <a:rPr lang="en-US" sz="2400" dirty="0" smtClean="0"/>
              <a:t>Integer</a:t>
            </a:r>
            <a:r>
              <a:rPr lang="ru-RU" sz="2400" dirty="0" smtClean="0"/>
              <a:t> </a:t>
            </a:r>
            <a:r>
              <a:rPr lang="en-US" sz="2400" dirty="0" smtClean="0"/>
              <a:t>// </a:t>
            </a:r>
            <a:r>
              <a:rPr lang="ru-RU" sz="2400" dirty="0" smtClean="0"/>
              <a:t>Явная типизация и неявная инициализация</a:t>
            </a:r>
            <a:endParaRPr lang="en-US" sz="2400" dirty="0"/>
          </a:p>
          <a:p>
            <a:pPr marL="0" indent="0">
              <a:buNone/>
            </a:pPr>
            <a:r>
              <a:rPr lang="en-US" sz="2400" dirty="0" err="1" smtClean="0"/>
              <a:t>attr</a:t>
            </a:r>
            <a:r>
              <a:rPr lang="ru-RU" sz="2400" dirty="0"/>
              <a:t>3: </a:t>
            </a:r>
            <a:r>
              <a:rPr lang="ru-RU" sz="2400" b="1" dirty="0"/>
              <a:t>?</a:t>
            </a:r>
            <a:r>
              <a:rPr lang="en-US" sz="2400" dirty="0" smtClean="0"/>
              <a:t>Integer</a:t>
            </a:r>
            <a:r>
              <a:rPr lang="ru-RU" sz="2400" dirty="0" smtClean="0"/>
              <a:t> </a:t>
            </a:r>
            <a:r>
              <a:rPr lang="en-US" sz="2400" dirty="0" smtClean="0"/>
              <a:t>/</a:t>
            </a:r>
            <a:r>
              <a:rPr lang="ru-RU" sz="2400" dirty="0" smtClean="0"/>
              <a:t>* </a:t>
            </a:r>
            <a:r>
              <a:rPr lang="ru-RU" sz="2400" dirty="0"/>
              <a:t>Явная </a:t>
            </a:r>
            <a:r>
              <a:rPr lang="ru-RU" sz="2400" dirty="0" smtClean="0"/>
              <a:t>типизация и </a:t>
            </a:r>
            <a:r>
              <a:rPr lang="ru-RU" sz="2400" i="1" dirty="0" smtClean="0"/>
              <a:t>отсутствие значения</a:t>
            </a:r>
            <a:r>
              <a:rPr lang="ru-RU" sz="2400" dirty="0" smtClean="0"/>
              <a:t>.*</a:t>
            </a:r>
            <a:r>
              <a:rPr lang="en-US" sz="2400" dirty="0" smtClean="0"/>
              <a:t>/</a:t>
            </a:r>
            <a:endParaRPr lang="ru-RU" sz="2400" dirty="0" smtClean="0"/>
          </a:p>
          <a:p>
            <a:pPr marL="0" indent="0">
              <a:buNone/>
            </a:pPr>
            <a:r>
              <a:rPr lang="en-US" sz="2400" dirty="0" smtClean="0"/>
              <a:t>attr1 := attr2; attr2 := attr1; attr3 := attr2 // </a:t>
            </a:r>
            <a:r>
              <a:rPr lang="ru-RU" sz="2400" dirty="0" smtClean="0"/>
              <a:t>Все валидно!</a:t>
            </a:r>
          </a:p>
          <a:p>
            <a:pPr marL="0" indent="0">
              <a:buNone/>
            </a:pPr>
            <a:r>
              <a:rPr lang="en-US" sz="2400" dirty="0" smtClean="0"/>
              <a:t>attr1 := attr3; attr2 := attr3 // </a:t>
            </a:r>
            <a:r>
              <a:rPr lang="ru-RU" sz="2400" dirty="0" smtClean="0"/>
              <a:t>Ошибка компиляции</a:t>
            </a:r>
            <a:endParaRPr lang="en-US" sz="2400" dirty="0"/>
          </a:p>
          <a:p>
            <a:pPr marL="0" indent="0">
              <a:buNone/>
            </a:pPr>
            <a:r>
              <a:rPr lang="en-US" b="1" dirty="0" smtClean="0"/>
              <a:t>if</a:t>
            </a:r>
            <a:r>
              <a:rPr lang="en-US" dirty="0" smtClean="0"/>
              <a:t> </a:t>
            </a:r>
            <a:r>
              <a:rPr lang="en-US" dirty="0"/>
              <a:t>attr3 </a:t>
            </a:r>
            <a:r>
              <a:rPr lang="en-US" b="1" dirty="0" err="1" smtClean="0"/>
              <a:t>typeof</a:t>
            </a:r>
            <a:r>
              <a:rPr lang="en-US" dirty="0" smtClean="0"/>
              <a:t> </a:t>
            </a:r>
            <a:r>
              <a:rPr lang="en-US" dirty="0"/>
              <a:t>Integer </a:t>
            </a:r>
            <a:r>
              <a:rPr lang="en-US" b="1" dirty="0" smtClean="0"/>
              <a:t>then</a:t>
            </a:r>
            <a:r>
              <a:rPr lang="ru-RU" b="1" dirty="0" smtClean="0"/>
              <a:t> </a:t>
            </a:r>
            <a:r>
              <a:rPr lang="en-US" dirty="0" smtClean="0"/>
              <a:t>// </a:t>
            </a:r>
            <a:r>
              <a:rPr lang="ru-RU" dirty="0" smtClean="0"/>
              <a:t>Внутри </a:t>
            </a:r>
            <a:r>
              <a:rPr lang="en-US" dirty="0" smtClean="0"/>
              <a:t>- </a:t>
            </a:r>
            <a:r>
              <a:rPr lang="ru-RU" dirty="0" smtClean="0"/>
              <a:t>тип </a:t>
            </a:r>
            <a:r>
              <a:rPr lang="en-US" dirty="0" smtClean="0"/>
              <a:t>attr3 Integer!</a:t>
            </a:r>
            <a:r>
              <a:rPr lang="en-US" dirty="0"/>
              <a:t/>
            </a:r>
            <a:br>
              <a:rPr lang="en-US" dirty="0"/>
            </a:br>
            <a:r>
              <a:rPr lang="en-US" dirty="0"/>
              <a:t>    attr3 := attr3 + 5</a:t>
            </a:r>
            <a:br>
              <a:rPr lang="en-US" dirty="0"/>
            </a:br>
            <a:r>
              <a:rPr lang="en-US" dirty="0"/>
              <a:t>    attr1 := </a:t>
            </a:r>
            <a:r>
              <a:rPr lang="en-US" dirty="0" smtClean="0"/>
              <a:t>attr3</a:t>
            </a:r>
            <a:r>
              <a:rPr lang="en-US" dirty="0"/>
              <a:t/>
            </a:r>
            <a:br>
              <a:rPr lang="en-US" dirty="0"/>
            </a:br>
            <a:r>
              <a:rPr lang="en-US" b="1" dirty="0"/>
              <a:t>end</a:t>
            </a:r>
            <a:endParaRPr lang="en-US" dirty="0"/>
          </a:p>
          <a:p>
            <a:pPr marL="0" indent="0">
              <a:buNone/>
            </a:pPr>
            <a:r>
              <a:rPr lang="ru-RU" b="1" dirty="0" smtClean="0"/>
              <a:t>?</a:t>
            </a:r>
            <a:r>
              <a:rPr lang="en-US" dirty="0" err="1"/>
              <a:t>attr</a:t>
            </a:r>
            <a:r>
              <a:rPr lang="ru-RU" dirty="0" smtClean="0"/>
              <a:t>3</a:t>
            </a:r>
            <a:r>
              <a:rPr lang="en-US" dirty="0" smtClean="0"/>
              <a:t> // </a:t>
            </a:r>
            <a:r>
              <a:rPr lang="ru-RU" dirty="0" smtClean="0"/>
              <a:t>Потеря значения</a:t>
            </a:r>
            <a:r>
              <a:rPr lang="en-US" dirty="0" smtClean="0"/>
              <a:t> </a:t>
            </a:r>
            <a:r>
              <a:rPr lang="ru-RU" dirty="0" smtClean="0"/>
              <a:t>и смена типа!</a:t>
            </a:r>
            <a:endParaRPr lang="en-US" dirty="0"/>
          </a:p>
        </p:txBody>
      </p:sp>
    </p:spTree>
    <p:extLst>
      <p:ext uri="{BB962C8B-B14F-4D97-AF65-F5344CB8AC3E}">
        <p14:creationId xmlns:p14="http://schemas.microsoft.com/office/powerpoint/2010/main" val="42397871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Multi-types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fontScale="92500" lnSpcReduction="20000"/>
          </a:bodyPr>
          <a:lstStyle/>
          <a:p>
            <a:endParaRPr lang="ru-RU" sz="1600" dirty="0"/>
          </a:p>
          <a:p>
            <a:r>
              <a:rPr lang="en-US" sz="1600" dirty="0" smtClean="0"/>
              <a:t>Fur</a:t>
            </a:r>
          </a:p>
          <a:p>
            <a:pPr>
              <a:buNone/>
            </a:pPr>
            <a:r>
              <a:rPr lang="en-US" sz="1600" dirty="0">
                <a:solidFill>
                  <a:srgbClr val="0000FF"/>
                </a:solidFill>
                <a:latin typeface="Lucida Console" pitchFamily="49" charset="0"/>
              </a:rPr>
              <a:t>number</a:t>
            </a:r>
            <a:r>
              <a:rPr lang="ru-RU" sz="1600" dirty="0">
                <a:solidFill>
                  <a:srgbClr val="0000FF"/>
                </a:solidFill>
                <a:latin typeface="Lucida Console" pitchFamily="49" charset="0"/>
              </a:rPr>
              <a:t>: </a:t>
            </a:r>
            <a:r>
              <a:rPr lang="en-US" sz="1600" dirty="0">
                <a:solidFill>
                  <a:srgbClr val="0000FF"/>
                </a:solidFill>
                <a:latin typeface="Lucida Console" pitchFamily="49" charset="0"/>
              </a:rPr>
              <a:t>Integer</a:t>
            </a:r>
            <a:r>
              <a:rPr lang="ru-RU" sz="1600" dirty="0">
                <a:solidFill>
                  <a:srgbClr val="0000FF"/>
                </a:solidFill>
                <a:latin typeface="Lucida Console" pitchFamily="49" charset="0"/>
              </a:rPr>
              <a:t> | </a:t>
            </a:r>
            <a:r>
              <a:rPr lang="en-US" sz="1600" dirty="0">
                <a:solidFill>
                  <a:srgbClr val="0000FF"/>
                </a:solidFill>
                <a:latin typeface="Lucida Console" pitchFamily="49" charset="0"/>
              </a:rPr>
              <a:t>Real</a:t>
            </a:r>
            <a:r>
              <a:rPr lang="ru-RU" sz="1600" dirty="0">
                <a:solidFill>
                  <a:srgbClr val="0000FF"/>
                </a:solidFill>
                <a:latin typeface="Lucida Console" pitchFamily="49" charset="0"/>
              </a:rPr>
              <a:t> | </a:t>
            </a:r>
            <a:r>
              <a:rPr lang="en-US" sz="1600" dirty="0" err="1">
                <a:solidFill>
                  <a:srgbClr val="0000FF"/>
                </a:solidFill>
                <a:latin typeface="Lucida Console" pitchFamily="49" charset="0"/>
              </a:rPr>
              <a:t>myType</a:t>
            </a:r>
            <a:endParaRPr lang="ru-RU" sz="1600" dirty="0">
              <a:solidFill>
                <a:srgbClr val="0000FF"/>
              </a:solidFill>
              <a:latin typeface="Lucida Console" pitchFamily="49" charset="0"/>
            </a:endParaRPr>
          </a:p>
          <a:p>
            <a:pPr>
              <a:buNone/>
            </a:pPr>
            <a:r>
              <a:rPr lang="ru-RU" sz="1600" dirty="0">
                <a:solidFill>
                  <a:srgbClr val="0000FF"/>
                </a:solidFill>
                <a:latin typeface="Lucida Console" pitchFamily="49" charset="0"/>
              </a:rPr>
              <a:t>  </a:t>
            </a:r>
            <a:r>
              <a:rPr lang="ru-RU" sz="1600" dirty="0">
                <a:latin typeface="Arial" pitchFamily="34" charset="0"/>
                <a:cs typeface="Arial" pitchFamily="34" charset="0"/>
              </a:rPr>
              <a:t>Атрибуту </a:t>
            </a:r>
            <a:r>
              <a:rPr lang="en-US" sz="1600" dirty="0">
                <a:solidFill>
                  <a:srgbClr val="0000FF"/>
                </a:solidFill>
                <a:latin typeface="Lucida Console" pitchFamily="49" charset="0"/>
                <a:cs typeface="Arial" pitchFamily="34" charset="0"/>
              </a:rPr>
              <a:t>number</a:t>
            </a:r>
            <a:r>
              <a:rPr lang="ru-RU" sz="1600" dirty="0">
                <a:latin typeface="Arial" pitchFamily="34" charset="0"/>
                <a:cs typeface="Arial" pitchFamily="34" charset="0"/>
              </a:rPr>
              <a:t> можно присваивать сущности типов </a:t>
            </a:r>
            <a:r>
              <a:rPr lang="en-US" sz="1600" dirty="0">
                <a:solidFill>
                  <a:srgbClr val="0000FF"/>
                </a:solidFill>
                <a:latin typeface="Lucida Console" pitchFamily="49" charset="0"/>
                <a:cs typeface="Arial" pitchFamily="34" charset="0"/>
              </a:rPr>
              <a:t>Integer</a:t>
            </a:r>
            <a:r>
              <a:rPr lang="ru-RU" sz="1600" dirty="0">
                <a:latin typeface="Arial" pitchFamily="34" charset="0"/>
                <a:cs typeface="Arial" pitchFamily="34" charset="0"/>
              </a:rPr>
              <a:t>, </a:t>
            </a:r>
            <a:r>
              <a:rPr lang="en-US" sz="1600" dirty="0">
                <a:solidFill>
                  <a:srgbClr val="0000FF"/>
                </a:solidFill>
                <a:latin typeface="Lucida Console" pitchFamily="49" charset="0"/>
                <a:cs typeface="Arial" pitchFamily="34" charset="0"/>
              </a:rPr>
              <a:t>Real</a:t>
            </a:r>
            <a:r>
              <a:rPr lang="ru-RU" sz="1600" dirty="0">
                <a:latin typeface="Arial" pitchFamily="34" charset="0"/>
                <a:cs typeface="Arial" pitchFamily="34" charset="0"/>
              </a:rPr>
              <a:t>, </a:t>
            </a:r>
            <a:r>
              <a:rPr lang="en-US" sz="1600" dirty="0" err="1">
                <a:solidFill>
                  <a:srgbClr val="0000FF"/>
                </a:solidFill>
                <a:latin typeface="Lucida Console" pitchFamily="49" charset="0"/>
                <a:cs typeface="Arial" pitchFamily="34" charset="0"/>
              </a:rPr>
              <a:t>myType</a:t>
            </a:r>
            <a:r>
              <a:rPr lang="en-US" sz="1600" dirty="0">
                <a:latin typeface="Arial" pitchFamily="34" charset="0"/>
                <a:cs typeface="Arial" pitchFamily="34" charset="0"/>
              </a:rPr>
              <a:t> </a:t>
            </a:r>
            <a:r>
              <a:rPr lang="ru-RU" sz="1600" dirty="0">
                <a:latin typeface="Arial" pitchFamily="34" charset="0"/>
                <a:cs typeface="Arial" pitchFamily="34" charset="0"/>
              </a:rPr>
              <a:t>или их наследников. Соответственно, можно обращаться к тем свойствам мультитипа, которые </a:t>
            </a:r>
            <a:r>
              <a:rPr lang="ru-RU" sz="1600" i="1" dirty="0">
                <a:latin typeface="Arial" pitchFamily="34" charset="0"/>
                <a:cs typeface="Arial" pitchFamily="34" charset="0"/>
              </a:rPr>
              <a:t>присутствуют</a:t>
            </a:r>
            <a:r>
              <a:rPr lang="ru-RU" sz="1600" dirty="0">
                <a:latin typeface="Arial" pitchFamily="34" charset="0"/>
                <a:cs typeface="Arial" pitchFamily="34" charset="0"/>
              </a:rPr>
              <a:t> во всех трех типах.</a:t>
            </a:r>
          </a:p>
          <a:p>
            <a:pPr>
              <a:buNone/>
            </a:pPr>
            <a:endParaRPr lang="ru-RU" sz="1600" dirty="0">
              <a:latin typeface="Arial" pitchFamily="34" charset="0"/>
              <a:cs typeface="Arial" pitchFamily="34" charset="0"/>
            </a:endParaRPr>
          </a:p>
          <a:p>
            <a:pPr>
              <a:buNone/>
            </a:pPr>
            <a:r>
              <a:rPr lang="en-US" sz="1600" dirty="0">
                <a:solidFill>
                  <a:srgbClr val="0000FF"/>
                </a:solidFill>
                <a:latin typeface="Lucida Console" pitchFamily="49" charset="0"/>
              </a:rPr>
              <a:t>number</a:t>
            </a:r>
            <a:r>
              <a:rPr lang="ru-RU" sz="1600" dirty="0">
                <a:solidFill>
                  <a:srgbClr val="0000FF"/>
                </a:solidFill>
                <a:latin typeface="Lucida Console" pitchFamily="49" charset="0"/>
              </a:rPr>
              <a:t> := </a:t>
            </a:r>
            <a:r>
              <a:rPr lang="en-US" sz="1600" dirty="0">
                <a:solidFill>
                  <a:srgbClr val="0000FF"/>
                </a:solidFill>
                <a:latin typeface="Lucida Console" pitchFamily="49" charset="0"/>
              </a:rPr>
              <a:t>number</a:t>
            </a:r>
            <a:r>
              <a:rPr lang="ru-RU" sz="1600" dirty="0">
                <a:solidFill>
                  <a:srgbClr val="0000FF"/>
                </a:solidFill>
                <a:latin typeface="Lucida Console" pitchFamily="49" charset="0"/>
              </a:rPr>
              <a:t>1 + </a:t>
            </a:r>
            <a:r>
              <a:rPr lang="en-US" sz="1600" dirty="0">
                <a:solidFill>
                  <a:srgbClr val="0000FF"/>
                </a:solidFill>
                <a:latin typeface="Lucida Console" pitchFamily="49" charset="0"/>
              </a:rPr>
              <a:t>number</a:t>
            </a:r>
            <a:r>
              <a:rPr lang="ru-RU" sz="1600" dirty="0">
                <a:solidFill>
                  <a:srgbClr val="0000FF"/>
                </a:solidFill>
                <a:latin typeface="Lucida Console" pitchFamily="49" charset="0"/>
              </a:rPr>
              <a:t>2</a:t>
            </a:r>
            <a:endParaRPr lang="en-US" sz="1600" dirty="0">
              <a:solidFill>
                <a:srgbClr val="0000FF"/>
              </a:solidFill>
              <a:latin typeface="Lucida Console" pitchFamily="49" charset="0"/>
            </a:endParaRPr>
          </a:p>
          <a:p>
            <a:pPr>
              <a:buNone/>
            </a:pPr>
            <a:r>
              <a:rPr lang="ru-RU" sz="1600" dirty="0">
                <a:solidFill>
                  <a:srgbClr val="0000FF"/>
                </a:solidFill>
                <a:latin typeface="Lucida Console" pitchFamily="49" charset="0"/>
              </a:rPr>
              <a:t>  </a:t>
            </a:r>
            <a:r>
              <a:rPr lang="ru-RU" sz="1600" dirty="0">
                <a:latin typeface="Arial" pitchFamily="34" charset="0"/>
                <a:cs typeface="Arial" pitchFamily="34" charset="0"/>
              </a:rPr>
              <a:t>Свойство сложения, которое обозначается инфиксной операцией </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должно присутствовать во всех типах, образующих мультитип.</a:t>
            </a:r>
            <a:br>
              <a:rPr lang="ru-RU" sz="1600" dirty="0">
                <a:latin typeface="Arial" pitchFamily="34" charset="0"/>
                <a:cs typeface="Arial" pitchFamily="34" charset="0"/>
              </a:rPr>
            </a:br>
            <a:r>
              <a:rPr lang="ru-RU" sz="1600" dirty="0">
                <a:latin typeface="Arial" pitchFamily="34" charset="0"/>
                <a:cs typeface="Arial" pitchFamily="34" charset="0"/>
              </a:rPr>
              <a:t>Кроме того, вызов вида </a:t>
            </a:r>
            <a:r>
              <a:rPr lang="en-US" sz="1600" dirty="0">
                <a:solidFill>
                  <a:srgbClr val="0000FF"/>
                </a:solidFill>
                <a:latin typeface="Lucida Console" pitchFamily="49" charset="0"/>
                <a:cs typeface="Arial" pitchFamily="34" charset="0"/>
              </a:rPr>
              <a:t>number</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number</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должен быть правильным</a:t>
            </a:r>
            <a:br>
              <a:rPr lang="ru-RU" sz="1600" dirty="0">
                <a:latin typeface="Arial" pitchFamily="34" charset="0"/>
                <a:cs typeface="Arial" pitchFamily="34" charset="0"/>
              </a:rPr>
            </a:br>
            <a:r>
              <a:rPr lang="ru-RU" sz="1600" dirty="0">
                <a:latin typeface="Arial" pitchFamily="34" charset="0"/>
                <a:cs typeface="Arial" pitchFamily="34" charset="0"/>
              </a:rPr>
              <a:t>для всех видов сочетаний </a:t>
            </a:r>
            <a:r>
              <a:rPr lang="en-US" sz="1600" dirty="0">
                <a:solidFill>
                  <a:srgbClr val="0000FF"/>
                </a:solidFill>
                <a:latin typeface="Lucida Console" pitchFamily="49" charset="0"/>
                <a:cs typeface="Arial" pitchFamily="34" charset="0"/>
              </a:rPr>
              <a:t>Integer</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Integer</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a:t>
            </a:r>
            <a:r>
              <a:rPr lang="en-US" sz="1600" dirty="0">
                <a:solidFill>
                  <a:srgbClr val="0000FF"/>
                </a:solidFill>
                <a:latin typeface="Lucida Console" pitchFamily="49" charset="0"/>
                <a:cs typeface="Arial" pitchFamily="34" charset="0"/>
              </a:rPr>
              <a:t>Real</a:t>
            </a:r>
            <a:r>
              <a:rPr lang="ru-RU" sz="1600" dirty="0">
                <a:solidFill>
                  <a:srgbClr val="0000FF"/>
                </a:solidFill>
                <a:latin typeface="Lucida Console" pitchFamily="49" charset="0"/>
                <a:cs typeface="Arial" pitchFamily="34" charset="0"/>
              </a:rPr>
              <a:t>.+(</a:t>
            </a:r>
            <a:r>
              <a:rPr lang="en-US" sz="1600" dirty="0">
                <a:solidFill>
                  <a:srgbClr val="0000FF"/>
                </a:solidFill>
                <a:latin typeface="Lucida Console" pitchFamily="49" charset="0"/>
                <a:cs typeface="Arial" pitchFamily="34" charset="0"/>
              </a:rPr>
              <a:t>Real</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 и </a:t>
            </a:r>
            <a:r>
              <a:rPr lang="en-US" sz="1600" dirty="0" err="1">
                <a:solidFill>
                  <a:srgbClr val="0000FF"/>
                </a:solidFill>
                <a:latin typeface="Lucida Console" pitchFamily="49" charset="0"/>
                <a:cs typeface="Arial" pitchFamily="34" charset="0"/>
              </a:rPr>
              <a:t>myType</a:t>
            </a:r>
            <a:r>
              <a:rPr lang="ru-RU" sz="1600" dirty="0">
                <a:solidFill>
                  <a:srgbClr val="0000FF"/>
                </a:solidFill>
                <a:latin typeface="Lucida Console" pitchFamily="49" charset="0"/>
                <a:cs typeface="Arial" pitchFamily="34" charset="0"/>
              </a:rPr>
              <a:t>.+(</a:t>
            </a:r>
            <a:r>
              <a:rPr lang="en-US" sz="1600" dirty="0" err="1">
                <a:solidFill>
                  <a:srgbClr val="0000FF"/>
                </a:solidFill>
                <a:latin typeface="Lucida Console" pitchFamily="49" charset="0"/>
                <a:cs typeface="Arial" pitchFamily="34" charset="0"/>
              </a:rPr>
              <a:t>myType</a:t>
            </a:r>
            <a:r>
              <a:rPr lang="ru-RU" sz="1600" dirty="0">
                <a:solidFill>
                  <a:srgbClr val="0000FF"/>
                </a:solidFill>
                <a:latin typeface="Lucida Console" pitchFamily="49" charset="0"/>
                <a:cs typeface="Arial" pitchFamily="34" charset="0"/>
              </a:rPr>
              <a:t>)</a:t>
            </a:r>
            <a:r>
              <a:rPr lang="ru-RU" sz="1600" dirty="0">
                <a:latin typeface="Arial" pitchFamily="34" charset="0"/>
                <a:cs typeface="Arial" pitchFamily="34" charset="0"/>
              </a:rPr>
              <a:t>.</a:t>
            </a:r>
            <a:endParaRPr lang="en-US" sz="1600" dirty="0">
              <a:latin typeface="Arial" pitchFamily="34" charset="0"/>
              <a:cs typeface="Arial" pitchFamily="34" charset="0"/>
            </a:endParaRPr>
          </a:p>
          <a:p>
            <a:r>
              <a:rPr lang="en-US" sz="1600" dirty="0" err="1" smtClean="0"/>
              <a:t>ther</a:t>
            </a:r>
            <a:r>
              <a:rPr lang="en-US" sz="1600" dirty="0" smtClean="0"/>
              <a:t> generalization of inheritance</a:t>
            </a:r>
          </a:p>
        </p:txBody>
      </p:sp>
      <p:sp>
        <p:nvSpPr>
          <p:cNvPr id="4" name="Объект 3"/>
          <p:cNvSpPr>
            <a:spLocks noGrp="1"/>
          </p:cNvSpPr>
          <p:nvPr>
            <p:ph sz="quarter" idx="2"/>
          </p:nvPr>
        </p:nvSpPr>
        <p:spPr>
          <a:xfrm>
            <a:off x="3733800" y="609600"/>
            <a:ext cx="4953000" cy="5277757"/>
          </a:xfrm>
        </p:spPr>
        <p:txBody>
          <a:bodyPr>
            <a:normAutofit fontScale="92500" lnSpcReduction="20000"/>
          </a:bodyPr>
          <a:lstStyle/>
          <a:p>
            <a:pPr marL="0" indent="0">
              <a:buNone/>
            </a:pPr>
            <a:r>
              <a:rPr lang="en-US" sz="1600" dirty="0" smtClean="0">
                <a:solidFill>
                  <a:srgbClr val="0000FF"/>
                </a:solidFill>
                <a:latin typeface="Lucida Console" pitchFamily="49" charset="0"/>
              </a:rPr>
              <a:t>// Example ///</a:t>
            </a:r>
          </a:p>
          <a:p>
            <a:pPr marL="0" indent="0">
              <a:buNone/>
            </a:pP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1, a2: Integer | Real | String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0</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a1 := a1 + a2</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1 := “string”</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a1 := a1 + a2</a:t>
            </a:r>
          </a:p>
        </p:txBody>
      </p:sp>
      <p:sp>
        <p:nvSpPr>
          <p:cNvPr id="18" name="TextBox 17"/>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8</a:t>
            </a:r>
          </a:p>
        </p:txBody>
      </p:sp>
      <p:sp>
        <p:nvSpPr>
          <p:cNvPr id="6" name="Rounded Rectangle 5"/>
          <p:cNvSpPr/>
          <p:nvPr/>
        </p:nvSpPr>
        <p:spPr>
          <a:xfrm>
            <a:off x="3733800" y="2541813"/>
            <a:ext cx="4354287" cy="334554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1200"/>
              </a:spcAft>
            </a:pPr>
            <a:r>
              <a:rPr lang="ru-RU" b="1" dirty="0">
                <a:latin typeface="Arial" pitchFamily="34" charset="0"/>
                <a:cs typeface="Arial" pitchFamily="34" charset="0"/>
              </a:rPr>
              <a:t>Проблема</a:t>
            </a:r>
            <a:r>
              <a:rPr lang="ru-RU" dirty="0">
                <a:latin typeface="Arial" pitchFamily="34" charset="0"/>
                <a:cs typeface="Arial" pitchFamily="34" charset="0"/>
              </a:rPr>
              <a:t>:</a:t>
            </a:r>
          </a:p>
          <a:p>
            <a:pPr>
              <a:spcAft>
                <a:spcPts val="1200"/>
              </a:spcAft>
            </a:pPr>
            <a:r>
              <a:rPr lang="ru-RU" dirty="0">
                <a:latin typeface="Arial" pitchFamily="34" charset="0"/>
                <a:cs typeface="Arial" pitchFamily="34" charset="0"/>
              </a:rPr>
              <a:t>Пусть имеются две или более сущности разных</a:t>
            </a:r>
            <a:r>
              <a:rPr lang="en-US" dirty="0">
                <a:latin typeface="Arial" pitchFamily="34" charset="0"/>
                <a:cs typeface="Arial" pitchFamily="34" charset="0"/>
              </a:rPr>
              <a:t> (</a:t>
            </a:r>
            <a:r>
              <a:rPr lang="ru-RU" dirty="0">
                <a:latin typeface="Arial" pitchFamily="34" charset="0"/>
                <a:cs typeface="Arial" pitchFamily="34" charset="0"/>
              </a:rPr>
              <a:t>не конформных друг другу</a:t>
            </a:r>
            <a:r>
              <a:rPr lang="en-US" dirty="0">
                <a:latin typeface="Arial" pitchFamily="34" charset="0"/>
                <a:cs typeface="Arial" pitchFamily="34" charset="0"/>
              </a:rPr>
              <a:t>)</a:t>
            </a:r>
            <a:r>
              <a:rPr lang="ru-RU" dirty="0">
                <a:latin typeface="Arial" pitchFamily="34" charset="0"/>
                <a:cs typeface="Arial" pitchFamily="34" charset="0"/>
              </a:rPr>
              <a:t> типов, с общими свойствами (</a:t>
            </a:r>
            <a:r>
              <a:rPr lang="en-US" dirty="0">
                <a:latin typeface="Arial" pitchFamily="34" charset="0"/>
                <a:cs typeface="Arial" pitchFamily="34" charset="0"/>
              </a:rPr>
              <a:t>features</a:t>
            </a:r>
            <a:r>
              <a:rPr lang="ru-RU" dirty="0">
                <a:latin typeface="Arial" pitchFamily="34" charset="0"/>
                <a:cs typeface="Arial" pitchFamily="34" charset="0"/>
              </a:rPr>
              <a:t>).</a:t>
            </a:r>
          </a:p>
          <a:p>
            <a:pPr lvl="1">
              <a:spcAft>
                <a:spcPts val="1200"/>
              </a:spcAft>
            </a:pPr>
            <a:r>
              <a:rPr lang="ru-RU" dirty="0">
                <a:latin typeface="Arial" pitchFamily="34" charset="0"/>
                <a:cs typeface="Arial" pitchFamily="34" charset="0"/>
              </a:rPr>
              <a:t>Как написать общий код для работы с этими свойствами,</a:t>
            </a:r>
            <a:br>
              <a:rPr lang="ru-RU" dirty="0">
                <a:latin typeface="Arial" pitchFamily="34" charset="0"/>
                <a:cs typeface="Arial" pitchFamily="34" charset="0"/>
              </a:rPr>
            </a:br>
            <a:r>
              <a:rPr lang="ru-RU" dirty="0">
                <a:latin typeface="Arial" pitchFamily="34" charset="0"/>
                <a:cs typeface="Arial" pitchFamily="34" charset="0"/>
              </a:rPr>
              <a:t>не вводя общего родителя (базового класса)</a:t>
            </a:r>
            <a:r>
              <a:rPr lang="en-US" dirty="0">
                <a:latin typeface="Arial" pitchFamily="34" charset="0"/>
                <a:cs typeface="Arial" pitchFamily="34" charset="0"/>
              </a:rPr>
              <a:t>?</a:t>
            </a:r>
            <a:endParaRPr lang="ru-RU" dirty="0">
              <a:latin typeface="Arial" pitchFamily="34" charset="0"/>
              <a:cs typeface="Arial" pitchFamily="34" charset="0"/>
            </a:endParaRPr>
          </a:p>
        </p:txBody>
      </p:sp>
      <p:sp>
        <p:nvSpPr>
          <p:cNvPr id="7" name="Rounded Rectangle 6"/>
          <p:cNvSpPr/>
          <p:nvPr/>
        </p:nvSpPr>
        <p:spPr>
          <a:xfrm>
            <a:off x="4086581" y="4056744"/>
            <a:ext cx="4920343" cy="2627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1200"/>
              </a:spcAft>
            </a:pPr>
            <a:r>
              <a:rPr lang="ru-RU" b="1" dirty="0">
                <a:latin typeface="Arial" pitchFamily="34" charset="0"/>
                <a:cs typeface="Arial" pitchFamily="34" charset="0"/>
              </a:rPr>
              <a:t>Решение</a:t>
            </a:r>
            <a:r>
              <a:rPr lang="ru-RU" dirty="0">
                <a:latin typeface="Arial" pitchFamily="34" charset="0"/>
                <a:cs typeface="Arial" pitchFamily="34" charset="0"/>
              </a:rPr>
              <a:t>:</a:t>
            </a:r>
          </a:p>
          <a:p>
            <a:pPr>
              <a:spcAft>
                <a:spcPts val="1200"/>
              </a:spcAft>
            </a:pPr>
            <a:r>
              <a:rPr lang="ru-RU" dirty="0">
                <a:latin typeface="Arial" pitchFamily="34" charset="0"/>
                <a:cs typeface="Arial" pitchFamily="34" charset="0"/>
              </a:rPr>
              <a:t>Понятие </a:t>
            </a:r>
            <a:r>
              <a:rPr lang="ru-RU" b="1" u="sng" dirty="0">
                <a:latin typeface="Arial" pitchFamily="34" charset="0"/>
                <a:cs typeface="Arial" pitchFamily="34" charset="0"/>
              </a:rPr>
              <a:t>мультитипа</a:t>
            </a:r>
          </a:p>
          <a:p>
            <a:pPr>
              <a:spcAft>
                <a:spcPts val="1200"/>
              </a:spcAft>
            </a:pPr>
            <a:r>
              <a:rPr lang="ru-RU" dirty="0">
                <a:latin typeface="Arial" pitchFamily="34" charset="0"/>
                <a:cs typeface="Arial" pitchFamily="34" charset="0"/>
              </a:rPr>
              <a:t>Введение в язык этого понятия вместе</a:t>
            </a:r>
            <a:br>
              <a:rPr lang="ru-RU" dirty="0">
                <a:latin typeface="Arial" pitchFamily="34" charset="0"/>
                <a:cs typeface="Arial" pitchFamily="34" charset="0"/>
              </a:rPr>
            </a:br>
            <a:r>
              <a:rPr lang="ru-RU" dirty="0">
                <a:latin typeface="Arial" pitchFamily="34" charset="0"/>
                <a:cs typeface="Arial" pitchFamily="34" charset="0"/>
              </a:rPr>
              <a:t>с соответствующим механизмом контроля может заменить правила структурной эквивалентности типов без нарушения принципов статической типизации.</a:t>
            </a:r>
          </a:p>
        </p:txBody>
      </p:sp>
    </p:spTree>
    <p:extLst>
      <p:ext uri="{BB962C8B-B14F-4D97-AF65-F5344CB8AC3E}">
        <p14:creationId xmlns:p14="http://schemas.microsoft.com/office/powerpoint/2010/main" val="1218787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887445048"/>
              </p:ext>
            </p:extLst>
          </p:nvPr>
        </p:nvGraphicFramePr>
        <p:xfrm>
          <a:off x="76201" y="533400"/>
          <a:ext cx="8991600" cy="642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57200" y="-16933"/>
            <a:ext cx="70008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definitions</a:t>
            </a:r>
            <a:endParaRPr lang="en-US" sz="3600" b="1" dirty="0">
              <a:solidFill>
                <a:srgbClr val="CC6600"/>
              </a:solidFill>
              <a:latin typeface="Comic Sans MS" pitchFamily="66" charset="0"/>
              <a:ea typeface="+mj-ea"/>
              <a:cs typeface="+mj-cs"/>
            </a:endParaRPr>
          </a:p>
        </p:txBody>
      </p:sp>
    </p:spTree>
    <p:extLst>
      <p:ext uri="{BB962C8B-B14F-4D97-AF65-F5344CB8AC3E}">
        <p14:creationId xmlns:p14="http://schemas.microsoft.com/office/powerpoint/2010/main" val="129810164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6400800"/>
          </a:xfrm>
        </p:spPr>
        <p:txBody>
          <a:bodyPr>
            <a:noAutofit/>
          </a:bodyPr>
          <a:lstStyle/>
          <a:p>
            <a:pPr marL="0" indent="0">
              <a:buNone/>
            </a:pPr>
            <a:r>
              <a:rPr lang="en-US" altLang="en-US" sz="1800" b="1" dirty="0">
                <a:solidFill>
                  <a:srgbClr val="0000FF"/>
                </a:solidFill>
                <a:latin typeface="Lucida Console" pitchFamily="49" charset="0"/>
                <a:ea typeface="+mn-ea"/>
                <a:cs typeface="Calibri" pitchFamily="34" charset="0"/>
              </a:rPr>
              <a:t>unit</a:t>
            </a:r>
            <a:r>
              <a:rPr lang="en-US" altLang="en-US" sz="1800" dirty="0">
                <a:solidFill>
                  <a:srgbClr val="0000FF"/>
                </a:solidFill>
                <a:latin typeface="Lucida Console" pitchFamily="49" charset="0"/>
                <a:ea typeface="+mn-ea"/>
                <a:cs typeface="Calibri" pitchFamily="34" charset="0"/>
              </a:rPr>
              <a:t> X </a:t>
            </a: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constant1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constant2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variable0</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p>
          <a:p>
            <a:pPr marL="0" indent="0">
              <a:buNone/>
            </a:pPr>
            <a:r>
              <a:rPr lang="en-US" altLang="en-US" sz="1800" dirty="0">
                <a:solidFill>
                  <a:srgbClr val="0000FF"/>
                </a:solidFill>
                <a:latin typeface="Lucida Console" pitchFamily="49" charset="0"/>
                <a:ea typeface="+mn-ea"/>
                <a:cs typeface="Calibri" pitchFamily="34" charset="0"/>
              </a:rPr>
              <a:t>	variable1</a:t>
            </a:r>
            <a:r>
              <a:rPr lang="en-US" altLang="en-US" sz="1800" b="1" dirty="0">
                <a:solidFill>
                  <a:srgbClr val="0000FF"/>
                </a:solidFill>
                <a:latin typeface="Lucida Console" pitchFamily="49" charset="0"/>
                <a:ea typeface="+mn-ea"/>
                <a:cs typeface="Calibri" pitchFamily="34" charset="0"/>
              </a:rPr>
              <a:t>: ?</a:t>
            </a:r>
            <a:r>
              <a:rPr lang="en-US" altLang="en-US" sz="1800" dirty="0">
                <a:solidFill>
                  <a:srgbClr val="0000FF"/>
                </a:solidFill>
                <a:latin typeface="Lucida Console" pitchFamily="49" charset="0"/>
                <a:ea typeface="+mn-ea"/>
                <a:cs typeface="Calibri" pitchFamily="34" charset="0"/>
              </a:rPr>
              <a:t>Type // </a:t>
            </a:r>
            <a:r>
              <a:rPr lang="en-US" altLang="en-US" sz="1600" dirty="0">
                <a:solidFill>
                  <a:srgbClr val="0000FF"/>
                </a:solidFill>
                <a:latin typeface="Lucida Console" pitchFamily="49" charset="0"/>
                <a:ea typeface="+mn-ea"/>
                <a:cs typeface="Calibri" pitchFamily="34" charset="0"/>
              </a:rPr>
              <a:t>variable1 is explicitly non-initialized.</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variable3</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routineConstant1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routineConstant2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routineVariable1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routineVariable2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b="1" dirty="0">
                <a:solidFill>
                  <a:srgbClr val="0000FF"/>
                </a:solidFill>
                <a:latin typeface="Lucida Console" pitchFamily="49" charset="0"/>
                <a:ea typeface="+mn-ea"/>
                <a:cs typeface="Calibri" pitchFamily="34" charset="0"/>
              </a:rPr>
              <a:t>	end</a:t>
            </a:r>
          </a:p>
          <a:p>
            <a:pPr marL="0" indent="0">
              <a:buNone/>
            </a:pPr>
            <a:r>
              <a:rPr lang="en-US" altLang="en-US" sz="1800" b="1"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init</a:t>
            </a:r>
            <a:r>
              <a:rPr lang="en-US" altLang="en-US" sz="1800" b="1" dirty="0">
                <a:solidFill>
                  <a:srgbClr val="0000FF"/>
                </a:solidFill>
                <a:latin typeface="Lucida Console" pitchFamily="49" charset="0"/>
                <a:ea typeface="+mn-ea"/>
                <a:cs typeface="Calibri" pitchFamily="34" charset="0"/>
              </a:rPr>
              <a:t> is</a:t>
            </a:r>
          </a:p>
          <a:p>
            <a:pPr marL="0" indent="0">
              <a:buNone/>
            </a:pPr>
            <a:r>
              <a:rPr lang="en-US" altLang="en-US" sz="1800" dirty="0">
                <a:solidFill>
                  <a:srgbClr val="0000FF"/>
                </a:solidFill>
                <a:latin typeface="Lucida Console" pitchFamily="49" charset="0"/>
                <a:ea typeface="+mn-ea"/>
                <a:cs typeface="Calibri" pitchFamily="34" charset="0"/>
              </a:rPr>
              <a:t>		variable0 := </a:t>
            </a:r>
            <a:r>
              <a:rPr lang="en-US" altLang="en-US" sz="1800" dirty="0" err="1">
                <a:solidFill>
                  <a:srgbClr val="0000FF"/>
                </a:solidFill>
                <a:latin typeface="Lucida Console" pitchFamily="49" charset="0"/>
                <a:ea typeface="+mn-ea"/>
                <a:cs typeface="Calibri" pitchFamily="34" charset="0"/>
              </a:rPr>
              <a:t>someExpression</a:t>
            </a:r>
            <a:r>
              <a:rPr lang="en-US" altLang="en-US" sz="1800" dirty="0">
                <a:solidFill>
                  <a:srgbClr val="0000FF"/>
                </a:solidFill>
                <a:latin typeface="Lucida Console" pitchFamily="49" charset="0"/>
                <a:ea typeface="+mn-ea"/>
                <a:cs typeface="Calibri" pitchFamily="34" charset="0"/>
              </a:rPr>
              <a:t> // </a:t>
            </a:r>
            <a:r>
              <a:rPr lang="en-US" altLang="en-US" sz="1600" dirty="0">
                <a:solidFill>
                  <a:srgbClr val="0000FF"/>
                </a:solidFill>
                <a:latin typeface="Lucida Console" pitchFamily="49" charset="0"/>
                <a:ea typeface="+mn-ea"/>
                <a:cs typeface="Calibri" pitchFamily="34" charset="0"/>
              </a:rPr>
              <a:t>That is an assignment </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 constant1 </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r>
              <a:rPr lang="en-US" altLang="en-US" sz="1800" dirty="0">
                <a:solidFill>
                  <a:srgbClr val="0000FF"/>
                </a:solidFill>
                <a:latin typeface="Lucida Console" pitchFamily="49" charset="0"/>
                <a:ea typeface="+mn-ea"/>
                <a:cs typeface="Calibri" pitchFamily="34" charset="0"/>
              </a:rPr>
              <a:t> // </a:t>
            </a:r>
            <a:r>
              <a:rPr lang="en-US" altLang="en-US" sz="1600" dirty="0">
                <a:solidFill>
                  <a:srgbClr val="0000FF"/>
                </a:solidFill>
                <a:latin typeface="Lucida Console" pitchFamily="49" charset="0"/>
                <a:ea typeface="+mn-ea"/>
                <a:cs typeface="Calibri" pitchFamily="34" charset="0"/>
              </a:rPr>
              <a:t>Compile time error</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b="1" dirty="0">
                <a:solidFill>
                  <a:srgbClr val="0000FF"/>
                </a:solidFill>
                <a:latin typeface="Lucida Console" pitchFamily="49" charset="0"/>
                <a:ea typeface="+mn-ea"/>
                <a:cs typeface="Calibri" pitchFamily="34" charset="0"/>
              </a:rPr>
              <a:t>	end</a:t>
            </a:r>
          </a:p>
          <a:p>
            <a:pPr marL="0" indent="0">
              <a:buNone/>
            </a:pPr>
            <a:r>
              <a:rPr lang="en-US" altLang="en-US" sz="1800" b="1" dirty="0">
                <a:solidFill>
                  <a:srgbClr val="0000FF"/>
                </a:solidFill>
                <a:latin typeface="Lucida Console" pitchFamily="49" charset="0"/>
                <a:ea typeface="+mn-ea"/>
                <a:cs typeface="Calibri" pitchFamily="34" charset="0"/>
              </a:rPr>
              <a:t>end</a:t>
            </a:r>
          </a:p>
          <a:p>
            <a:pPr marL="0" indent="0">
              <a:buNone/>
            </a:pPr>
            <a:r>
              <a:rPr lang="en-US" altLang="en-US" sz="1800" dirty="0">
                <a:solidFill>
                  <a:srgbClr val="0000FF"/>
                </a:solidFill>
                <a:latin typeface="Lucida Console" pitchFamily="49" charset="0"/>
                <a:ea typeface="+mn-ea"/>
                <a:cs typeface="Calibri" pitchFamily="34" charset="0"/>
              </a:rPr>
              <a:t>x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smtClean="0">
                <a:solidFill>
                  <a:srgbClr val="0000FF"/>
                </a:solidFill>
                <a:latin typeface="Lucida Console" pitchFamily="49" charset="0"/>
                <a:ea typeface="+mn-ea"/>
                <a:cs typeface="Calibri" pitchFamily="34" charset="0"/>
              </a:rPr>
              <a:t>X; y </a:t>
            </a:r>
            <a:r>
              <a:rPr lang="en-US" altLang="en-US" sz="1800" b="1" dirty="0" smtClean="0">
                <a:solidFill>
                  <a:srgbClr val="0000FF"/>
                </a:solidFill>
                <a:latin typeface="Lucida Console" pitchFamily="49" charset="0"/>
                <a:ea typeface="+mn-ea"/>
                <a:cs typeface="Calibri" pitchFamily="34" charset="0"/>
              </a:rPr>
              <a:t>is</a:t>
            </a:r>
            <a:r>
              <a:rPr lang="en-US" altLang="en-US" sz="1800" dirty="0" smtClean="0">
                <a:solidFill>
                  <a:srgbClr val="0000FF"/>
                </a:solidFill>
                <a:latin typeface="Lucida Console" pitchFamily="49" charset="0"/>
                <a:ea typeface="+mn-ea"/>
                <a:cs typeface="Calibri" pitchFamily="34" charset="0"/>
              </a:rPr>
              <a:t> X.variable0</a:t>
            </a:r>
            <a:endParaRPr lang="en-US" altLang="en-US" sz="1800" dirty="0">
              <a:solidFill>
                <a:srgbClr val="0000FF"/>
              </a:solidFill>
              <a:latin typeface="Lucida Console" pitchFamily="49" charset="0"/>
              <a:ea typeface="+mn-ea"/>
              <a:cs typeface="Calibri" pitchFamily="34" charset="0"/>
            </a:endParaRPr>
          </a:p>
        </p:txBody>
      </p:sp>
      <p:sp>
        <p:nvSpPr>
          <p:cNvPr id="4" name="Title 1"/>
          <p:cNvSpPr txBox="1">
            <a:spLocks/>
          </p:cNvSpPr>
          <p:nvPr/>
        </p:nvSpPr>
        <p:spPr>
          <a:xfrm>
            <a:off x="2209800" y="-16933"/>
            <a:ext cx="52482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example</a:t>
            </a:r>
            <a:endParaRPr lang="en-US" sz="3600" b="1" dirty="0">
              <a:solidFill>
                <a:srgbClr val="CC6600"/>
              </a:solidFill>
              <a:latin typeface="Comic Sans MS" pitchFamily="66" charset="0"/>
              <a:ea typeface="+mj-ea"/>
              <a:cs typeface="+mj-cs"/>
            </a:endParaRPr>
          </a:p>
        </p:txBody>
      </p:sp>
    </p:spTree>
    <p:extLst>
      <p:ext uri="{BB962C8B-B14F-4D97-AF65-F5344CB8AC3E}">
        <p14:creationId xmlns:p14="http://schemas.microsoft.com/office/powerpoint/2010/main" val="152491865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6933"/>
            <a:ext cx="8839200"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How to build a program? </a:t>
            </a:r>
            <a:endParaRPr lang="en-US" sz="3600" b="1" dirty="0">
              <a:solidFill>
                <a:srgbClr val="CC6600"/>
              </a:solidFill>
              <a:latin typeface="Comic Sans MS" pitchFamily="66" charset="0"/>
              <a:ea typeface="+mj-ea"/>
              <a:cs typeface="+mj-cs"/>
            </a:endParaRPr>
          </a:p>
        </p:txBody>
      </p:sp>
      <p:sp>
        <p:nvSpPr>
          <p:cNvPr id="5" name="Content Placeholder 2"/>
          <p:cNvSpPr>
            <a:spLocks noGrp="1"/>
          </p:cNvSpPr>
          <p:nvPr>
            <p:ph sz="quarter" idx="1"/>
          </p:nvPr>
        </p:nvSpPr>
        <p:spPr>
          <a:xfrm>
            <a:off x="152400" y="609600"/>
            <a:ext cx="3962400" cy="6019800"/>
          </a:xfrm>
        </p:spPr>
        <p:txBody>
          <a:bodyPr vert="horz" lIns="0" tIns="0" rIns="91440" bIns="45720" rtlCol="0">
            <a:noAutofit/>
          </a:bodyPr>
          <a:lstStyle/>
          <a:p>
            <a:pPr marL="0" indent="0">
              <a:buNone/>
            </a:pPr>
            <a:r>
              <a:rPr lang="en-US" altLang="en-US" sz="1800" b="1" dirty="0">
                <a:solidFill>
                  <a:srgbClr val="CC6600"/>
                </a:solidFill>
                <a:latin typeface="Comic Sans MS" pitchFamily="66" charset="0"/>
              </a:rPr>
              <a:t>Entry </a:t>
            </a:r>
            <a:r>
              <a:rPr lang="en-US" altLang="en-US" sz="1800" b="1" dirty="0" smtClean="0">
                <a:solidFill>
                  <a:srgbClr val="CC6600"/>
                </a:solidFill>
                <a:latin typeface="Comic Sans MS" pitchFamily="66" charset="0"/>
              </a:rPr>
              <a:t>points:</a:t>
            </a:r>
            <a:endParaRPr lang="en-US" sz="1800" b="1" dirty="0" smtClean="0"/>
          </a:p>
          <a:p>
            <a:r>
              <a:rPr lang="en-US" sz="1800" dirty="0" smtClean="0"/>
              <a:t>Anonymous </a:t>
            </a:r>
            <a:r>
              <a:rPr lang="en-US" sz="1800" dirty="0"/>
              <a:t>procedure</a:t>
            </a:r>
            <a:r>
              <a:rPr lang="ru-RU" sz="1800" dirty="0" smtClean="0"/>
              <a:t>:</a:t>
            </a:r>
            <a:r>
              <a:rPr lang="en-US" sz="1800" dirty="0" smtClean="0"/>
              <a:t> First statement is the entry point</a:t>
            </a:r>
          </a:p>
          <a:p>
            <a:pPr marL="457200" lvl="1" indent="0">
              <a:buNone/>
            </a:pPr>
            <a:endParaRPr lang="en-US" sz="1800" dirty="0" smtClean="0"/>
          </a:p>
          <a:p>
            <a:r>
              <a:rPr lang="en-US" sz="1800" dirty="0" smtClean="0"/>
              <a:t>Visible stand-alone procedure</a:t>
            </a:r>
          </a:p>
          <a:p>
            <a:pPr marL="457200" lvl="1" indent="0">
              <a:buNone/>
            </a:pPr>
            <a:endParaRPr lang="en-US" sz="1800" dirty="0" smtClean="0"/>
          </a:p>
          <a:p>
            <a:r>
              <a:rPr lang="en-US" sz="1800" dirty="0" smtClean="0"/>
              <a:t>Initialization procedure of some unit</a:t>
            </a:r>
          </a:p>
          <a:p>
            <a:pPr marL="0" indent="0">
              <a:buNone/>
            </a:pPr>
            <a:endParaRPr lang="en-US" sz="1800" b="1" dirty="0" smtClean="0"/>
          </a:p>
          <a:p>
            <a:pPr marL="0" indent="0">
              <a:buNone/>
            </a:pPr>
            <a:r>
              <a:rPr lang="en-US" sz="1800" dirty="0" smtClean="0"/>
              <a:t>--------------------------------------------------</a:t>
            </a:r>
          </a:p>
          <a:p>
            <a:pPr marL="0" indent="0">
              <a:buNone/>
            </a:pPr>
            <a:r>
              <a:rPr lang="en-US" altLang="en-US" sz="1800" b="1" dirty="0" smtClean="0">
                <a:solidFill>
                  <a:srgbClr val="CC6600"/>
                </a:solidFill>
                <a:latin typeface="Comic Sans MS" pitchFamily="66" charset="0"/>
              </a:rPr>
              <a:t>Global context:</a:t>
            </a:r>
          </a:p>
          <a:p>
            <a:r>
              <a:rPr lang="en-US" sz="1800" dirty="0" smtClean="0"/>
              <a:t>All top level units and stand-alone routines are mutually visible</a:t>
            </a:r>
          </a:p>
          <a:p>
            <a:r>
              <a:rPr lang="en-US" sz="1800" dirty="0" smtClean="0"/>
              <a:t>Name clashes are resolved outside of the language</a:t>
            </a:r>
          </a:p>
        </p:txBody>
      </p:sp>
      <p:sp>
        <p:nvSpPr>
          <p:cNvPr id="6" name="Content Placeholder 3"/>
          <p:cNvSpPr txBox="1">
            <a:spLocks/>
          </p:cNvSpPr>
          <p:nvPr/>
        </p:nvSpPr>
        <p:spPr>
          <a:xfrm>
            <a:off x="4314826" y="648002"/>
            <a:ext cx="4695824" cy="5981398"/>
          </a:xfrm>
          <a:prstGeom prst="rect">
            <a:avLst/>
          </a:prstGeom>
        </p:spPr>
        <p:txBody>
          <a:bodyPr lIns="0" rIns="0"/>
          <a:lstStyle/>
          <a:p>
            <a:pPr eaLnBrk="0" fontAlgn="base" hangingPunct="0">
              <a:spcBef>
                <a:spcPts val="575"/>
              </a:spcBef>
              <a:spcAft>
                <a:spcPct val="0"/>
              </a:spcAft>
              <a:buClr>
                <a:schemeClr val="accent1"/>
              </a:buClr>
              <a:buSzPct val="85000"/>
              <a:defRPr/>
            </a:pPr>
            <a:endParaRPr lang="en-US" sz="1600"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err="1" smtClean="0">
                <a:solidFill>
                  <a:srgbClr val="0000FF"/>
                </a:solidFill>
                <a:latin typeface="Lucida Console" pitchFamily="49" charset="0"/>
                <a:cs typeface="Calibri" pitchFamily="34" charset="0"/>
              </a:rPr>
              <a:t>StandardIO.put</a:t>
            </a:r>
            <a:r>
              <a:rPr lang="en-US" sz="1600" dirty="0">
                <a:solidFill>
                  <a:srgbClr val="0000FF"/>
                </a:solidFill>
                <a:latin typeface="Lucida Console" pitchFamily="49" charset="0"/>
                <a:cs typeface="Calibri" pitchFamily="34" charset="0"/>
              </a:rPr>
              <a:t>("Hello world!\n")</a:t>
            </a:r>
            <a:endParaRPr lang="ru-RU"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a:solidFill>
                  <a:srgbClr val="0000FF"/>
                </a:solidFill>
                <a:latin typeface="Lucida Console" pitchFamily="49" charset="0"/>
                <a:cs typeface="Calibri" pitchFamily="34" charset="0"/>
              </a:rPr>
              <a:t>r</a:t>
            </a:r>
            <a:r>
              <a:rPr lang="en-US" sz="1600" dirty="0" smtClean="0">
                <a:solidFill>
                  <a:srgbClr val="0000FF"/>
                </a:solidFill>
                <a:latin typeface="Lucida Console" pitchFamily="49" charset="0"/>
                <a:cs typeface="Calibri" pitchFamily="34" charset="0"/>
              </a:rPr>
              <a:t>outine ((“ha-ha-ha”))</a:t>
            </a:r>
            <a:r>
              <a:rPr lang="en-US" sz="1400" b="1" dirty="0">
                <a:latin typeface="Lucida Console" pitchFamily="49" charset="0"/>
                <a:cs typeface="Calibri" pitchFamily="34" charset="0"/>
              </a:rPr>
              <a:t/>
            </a:r>
            <a:br>
              <a:rPr lang="en-US" sz="1400" b="1" dirty="0">
                <a:latin typeface="Lucida Console" pitchFamily="49" charset="0"/>
                <a:cs typeface="Calibri" pitchFamily="34" charset="0"/>
              </a:rPr>
            </a:br>
            <a:endParaRPr lang="en-US" sz="1400" b="1" dirty="0" smtClean="0">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smtClean="0">
                <a:solidFill>
                  <a:srgbClr val="0000FF"/>
                </a:solidFill>
                <a:latin typeface="Lucida Console" pitchFamily="49" charset="0"/>
                <a:cs typeface="Calibri" pitchFamily="34" charset="0"/>
              </a:rPr>
              <a:t>routine(strings: Array[String]) </a:t>
            </a:r>
            <a:r>
              <a:rPr lang="en-US" sz="1600" b="1" dirty="0">
                <a:solidFill>
                  <a:srgbClr val="0000FF"/>
                </a:solidFill>
                <a:latin typeface="Lucida Console" pitchFamily="49" charset="0"/>
                <a:cs typeface="Calibri" pitchFamily="34" charset="0"/>
              </a:rPr>
              <a:t>is</a:t>
            </a:r>
            <a:br>
              <a:rPr lang="en-US" sz="1600" b="1" dirty="0">
                <a:solidFill>
                  <a:srgbClr val="0000FF"/>
                </a:solidFill>
                <a:latin typeface="Lucida Console" pitchFamily="49" charset="0"/>
                <a:cs typeface="Calibri" pitchFamily="34" charset="0"/>
              </a:rPr>
            </a:br>
            <a:r>
              <a:rPr lang="en-US" sz="1600" b="1" dirty="0" smtClean="0">
                <a:solidFill>
                  <a:srgbClr val="0000FF"/>
                </a:solidFill>
                <a:latin typeface="Lucida Console" pitchFamily="49" charset="0"/>
                <a:cs typeface="Calibri" pitchFamily="34" charset="0"/>
              </a:rPr>
              <a:t>end</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endParaRPr lang="en-US" sz="1600"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unit</a:t>
            </a:r>
            <a:r>
              <a:rPr lang="en-US" sz="1600" dirty="0" smtClean="0">
                <a:solidFill>
                  <a:srgbClr val="0000FF"/>
                </a:solidFill>
                <a:latin typeface="Lucida Console" pitchFamily="49" charset="0"/>
                <a:cs typeface="Calibri" pitchFamily="34" charset="0"/>
              </a:rPr>
              <a:t> </a:t>
            </a:r>
            <a:r>
              <a:rPr lang="en-US" sz="1600" dirty="0">
                <a:solidFill>
                  <a:srgbClr val="0000FF"/>
                </a:solidFill>
                <a:latin typeface="Lucida Console" pitchFamily="49" charset="0"/>
                <a:cs typeface="Calibri" pitchFamily="34" charset="0"/>
              </a:rPr>
              <a:t>C</a:t>
            </a:r>
            <a:br>
              <a:rPr lang="en-US" sz="1600" dirty="0">
                <a:solidFill>
                  <a:srgbClr val="0000FF"/>
                </a:solidFill>
                <a:latin typeface="Lucida Console" pitchFamily="49" charset="0"/>
                <a:cs typeface="Calibri" pitchFamily="34" charset="0"/>
              </a:rPr>
            </a:br>
            <a:r>
              <a:rPr lang="en-US" sz="1600" dirty="0" smtClean="0">
                <a:solidFill>
                  <a:srgbClr val="0000FF"/>
                </a:solidFill>
                <a:latin typeface="Lucida Console" pitchFamily="49" charset="0"/>
                <a:cs typeface="Calibri" pitchFamily="34" charset="0"/>
              </a:rPr>
              <a:t>    </a:t>
            </a:r>
            <a:r>
              <a:rPr lang="en-US" sz="1600" b="1" dirty="0" err="1" smtClean="0">
                <a:solidFill>
                  <a:srgbClr val="0000FF"/>
                </a:solidFill>
                <a:latin typeface="Lucida Console" pitchFamily="49" charset="0"/>
                <a:cs typeface="Calibri" pitchFamily="34" charset="0"/>
              </a:rPr>
              <a:t>init</a:t>
            </a:r>
            <a:r>
              <a:rPr lang="en-US" sz="1600" b="1" dirty="0" smtClean="0">
                <a:solidFill>
                  <a:srgbClr val="0000FF"/>
                </a:solidFill>
                <a:latin typeface="Lucida Console" pitchFamily="49" charset="0"/>
                <a:cs typeface="Calibri" pitchFamily="34" charset="0"/>
              </a:rPr>
              <a:t> is end</a:t>
            </a:r>
            <a:r>
              <a:rPr lang="en-US" sz="1600" b="1" dirty="0">
                <a:solidFill>
                  <a:srgbClr val="0000FF"/>
                </a:solidFill>
                <a:latin typeface="Lucida Console" pitchFamily="49" charset="0"/>
                <a:cs typeface="Calibri" pitchFamily="34" charset="0"/>
              </a:rPr>
              <a:t/>
            </a:r>
            <a:br>
              <a:rPr lang="en-US" sz="1600" b="1" dirty="0">
                <a:solidFill>
                  <a:srgbClr val="0000FF"/>
                </a:solidFill>
                <a:latin typeface="Lucida Console" pitchFamily="49" charset="0"/>
                <a:cs typeface="Calibri" pitchFamily="34" charset="0"/>
              </a:rPr>
            </a:br>
            <a:r>
              <a:rPr lang="en-US" sz="1600" b="1" dirty="0" err="1" smtClean="0">
                <a:solidFill>
                  <a:srgbClr val="0000FF"/>
                </a:solidFill>
                <a:latin typeface="Lucida Console" pitchFamily="49" charset="0"/>
                <a:cs typeface="Calibri" pitchFamily="34" charset="0"/>
              </a:rPr>
              <a:t>end</a:t>
            </a:r>
            <a:endParaRPr lang="en-US" sz="1600" b="1"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a:t>--------------------------------------------------</a:t>
            </a:r>
          </a:p>
          <a:p>
            <a:r>
              <a:rPr lang="en-US" sz="1600" dirty="0" smtClean="0"/>
              <a:t>Source 1</a:t>
            </a:r>
            <a:r>
              <a:rPr lang="en-US" sz="1600" dirty="0"/>
              <a:t>:</a:t>
            </a:r>
          </a:p>
          <a:p>
            <a:r>
              <a:rPr lang="en-US" sz="1600" dirty="0" smtClean="0">
                <a:solidFill>
                  <a:srgbClr val="0000FF"/>
                </a:solidFill>
                <a:latin typeface="Lucida Console" pitchFamily="49" charset="0"/>
                <a:cs typeface="Calibri" pitchFamily="34" charset="0"/>
              </a:rPr>
              <a:t>	foo</a:t>
            </a: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is end</a:t>
            </a:r>
          </a:p>
          <a:p>
            <a:r>
              <a:rPr lang="en-US" sz="1600" dirty="0" smtClean="0"/>
              <a:t>	</a:t>
            </a:r>
            <a:r>
              <a:rPr lang="en-US" sz="1600" b="1" dirty="0">
                <a:solidFill>
                  <a:srgbClr val="0000FF"/>
                </a:solidFill>
                <a:latin typeface="Lucida Console" pitchFamily="49" charset="0"/>
                <a:cs typeface="Calibri" pitchFamily="34" charset="0"/>
              </a:rPr>
              <a:t>unit</a:t>
            </a:r>
            <a:r>
              <a:rPr lang="en-US" sz="1600" dirty="0">
                <a:solidFill>
                  <a:srgbClr val="0000FF"/>
                </a:solidFill>
                <a:latin typeface="Lucida Console" pitchFamily="49" charset="0"/>
                <a:cs typeface="Calibri" pitchFamily="34" charset="0"/>
              </a:rPr>
              <a:t> A </a:t>
            </a:r>
            <a:r>
              <a:rPr lang="en-US" sz="1600" b="1" dirty="0">
                <a:solidFill>
                  <a:srgbClr val="0000FF"/>
                </a:solidFill>
                <a:latin typeface="Lucida Console" pitchFamily="49" charset="0"/>
                <a:cs typeface="Calibri" pitchFamily="34" charset="0"/>
              </a:rPr>
              <a:t>is </a:t>
            </a:r>
            <a:r>
              <a:rPr lang="en-US" sz="1600" b="1" dirty="0" smtClean="0">
                <a:solidFill>
                  <a:srgbClr val="0000FF"/>
                </a:solidFill>
                <a:latin typeface="Lucida Console" pitchFamily="49" charset="0"/>
                <a:cs typeface="Calibri" pitchFamily="34" charset="0"/>
              </a:rPr>
              <a:t>foo is do end </a:t>
            </a:r>
            <a:r>
              <a:rPr lang="en-US" sz="1600" b="1" dirty="0" err="1" smtClean="0">
                <a:solidFill>
                  <a:srgbClr val="0000FF"/>
                </a:solidFill>
                <a:latin typeface="Lucida Console" pitchFamily="49" charset="0"/>
                <a:cs typeface="Calibri" pitchFamily="34" charset="0"/>
              </a:rPr>
              <a:t>end</a:t>
            </a:r>
            <a:endParaRPr lang="en-US" sz="1600" b="1" dirty="0">
              <a:solidFill>
                <a:srgbClr val="0000FF"/>
              </a:solidFill>
              <a:latin typeface="Lucida Console" pitchFamily="49" charset="0"/>
              <a:cs typeface="Calibri" pitchFamily="34" charset="0"/>
            </a:endParaRPr>
          </a:p>
          <a:p>
            <a:r>
              <a:rPr lang="en-US" sz="1600" dirty="0"/>
              <a:t>Source 2:</a:t>
            </a:r>
          </a:p>
          <a:p>
            <a:r>
              <a:rPr lang="en-US" sz="1600" dirty="0"/>
              <a:t>	</a:t>
            </a:r>
            <a:r>
              <a:rPr lang="en-US" sz="1600" dirty="0" smtClean="0">
                <a:solidFill>
                  <a:srgbClr val="0000FF"/>
                </a:solidFill>
                <a:latin typeface="Lucida Console" pitchFamily="49" charset="0"/>
                <a:cs typeface="Calibri" pitchFamily="34" charset="0"/>
              </a:rPr>
              <a:t>goo</a:t>
            </a: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is end</a:t>
            </a:r>
          </a:p>
          <a:p>
            <a:endParaRPr lang="en-US" sz="1600" dirty="0" smtClean="0"/>
          </a:p>
          <a:p>
            <a:r>
              <a:rPr lang="en-US" sz="1600" dirty="0" smtClean="0"/>
              <a:t>Source </a:t>
            </a:r>
            <a:r>
              <a:rPr lang="en-US" sz="1600" dirty="0"/>
              <a:t>3:</a:t>
            </a:r>
          </a:p>
          <a:p>
            <a:r>
              <a:rPr lang="en-US" sz="1600" dirty="0" smtClean="0">
                <a:solidFill>
                  <a:srgbClr val="0000FF"/>
                </a:solidFill>
                <a:latin typeface="Lucida Console" pitchFamily="49" charset="0"/>
                <a:cs typeface="Calibri" pitchFamily="34" charset="0"/>
              </a:rPr>
              <a:t>	foo</a:t>
            </a:r>
            <a:endParaRPr lang="en-US" sz="1600" dirty="0">
              <a:solidFill>
                <a:srgbClr val="0000FF"/>
              </a:solidFill>
              <a:latin typeface="Lucida Console" pitchFamily="49" charset="0"/>
              <a:cs typeface="Calibri" pitchFamily="34" charset="0"/>
            </a:endParaRPr>
          </a:p>
          <a:p>
            <a:r>
              <a:rPr lang="en-US" sz="1600" dirty="0" smtClean="0">
                <a:solidFill>
                  <a:srgbClr val="0000FF"/>
                </a:solidFill>
                <a:latin typeface="Lucida Console" pitchFamily="49" charset="0"/>
                <a:cs typeface="Calibri" pitchFamily="34" charset="0"/>
              </a:rPr>
              <a:t>	goo</a:t>
            </a:r>
          </a:p>
          <a:p>
            <a:r>
              <a:rPr lang="en-US" sz="1600" dirty="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a </a:t>
            </a:r>
            <a:r>
              <a:rPr lang="en-US" sz="1600" b="1" dirty="0" smtClean="0">
                <a:solidFill>
                  <a:srgbClr val="0000FF"/>
                </a:solidFill>
                <a:latin typeface="Lucida Console" pitchFamily="49" charset="0"/>
                <a:cs typeface="Calibri" pitchFamily="34" charset="0"/>
              </a:rPr>
              <a:t>is</a:t>
            </a:r>
            <a:r>
              <a:rPr lang="en-US" sz="1600" dirty="0" smtClean="0">
                <a:solidFill>
                  <a:srgbClr val="0000FF"/>
                </a:solidFill>
                <a:latin typeface="Lucida Console" pitchFamily="49" charset="0"/>
                <a:cs typeface="Calibri" pitchFamily="34" charset="0"/>
              </a:rPr>
              <a:t> A</a:t>
            </a:r>
          </a:p>
          <a:p>
            <a:r>
              <a:rPr lang="en-US" sz="1600" dirty="0">
                <a:solidFill>
                  <a:srgbClr val="0000FF"/>
                </a:solidFill>
                <a:latin typeface="Lucida Console" pitchFamily="49" charset="0"/>
                <a:cs typeface="Calibri" pitchFamily="34" charset="0"/>
              </a:rPr>
              <a:t>	</a:t>
            </a:r>
            <a:r>
              <a:rPr lang="en-US" sz="1600" dirty="0" err="1" smtClean="0">
                <a:solidFill>
                  <a:srgbClr val="0000FF"/>
                </a:solidFill>
                <a:latin typeface="Lucida Console" pitchFamily="49" charset="0"/>
                <a:cs typeface="Calibri" pitchFamily="34" charset="0"/>
              </a:rPr>
              <a:t>a.foo</a:t>
            </a:r>
            <a:endParaRPr lang="en-US"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Tree>
    <p:extLst>
      <p:ext uri="{BB962C8B-B14F-4D97-AF65-F5344CB8AC3E}">
        <p14:creationId xmlns:p14="http://schemas.microsoft.com/office/powerpoint/2010/main" val="12065189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if &amp; loop</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fontScale="92500" lnSpcReduction="10000"/>
          </a:bodyPr>
          <a:lstStyle/>
          <a:p>
            <a:r>
              <a:rPr lang="en-US" sz="2400" dirty="0" smtClean="0"/>
              <a:t>One conditional statement and one loop</a:t>
            </a:r>
          </a:p>
          <a:p>
            <a:r>
              <a:rPr lang="en-US" sz="2400" dirty="0" smtClean="0"/>
              <a:t>2 forms of conditional statements </a:t>
            </a:r>
          </a:p>
          <a:p>
            <a:r>
              <a:rPr lang="en-US" sz="2400" dirty="0" smtClean="0"/>
              <a:t>3 forms of the loop</a:t>
            </a:r>
            <a:endParaRPr lang="en-US" sz="2400" dirty="0"/>
          </a:p>
          <a:p>
            <a:endParaRPr lang="en-US" sz="2400" dirty="0"/>
          </a:p>
        </p:txBody>
      </p:sp>
      <p:sp>
        <p:nvSpPr>
          <p:cNvPr id="4" name="Объект 3"/>
          <p:cNvSpPr>
            <a:spLocks noGrp="1"/>
          </p:cNvSpPr>
          <p:nvPr>
            <p:ph sz="quarter" idx="2"/>
          </p:nvPr>
        </p:nvSpPr>
        <p:spPr>
          <a:xfrm>
            <a:off x="3733800" y="609600"/>
            <a:ext cx="5181600" cy="6019800"/>
          </a:xfrm>
        </p:spPr>
        <p:txBody>
          <a:bodyPr>
            <a:normAutofit fontScale="92500" lnSpcReduction="10000"/>
          </a:bodyPr>
          <a:lstStyle/>
          <a:p>
            <a:pPr marL="0" indent="0">
              <a:buNone/>
            </a:pP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condition </a:t>
            </a:r>
            <a:r>
              <a:rPr lang="en-US" sz="1600" b="1" dirty="0" smtClean="0">
                <a:solidFill>
                  <a:srgbClr val="0000FF"/>
                </a:solidFill>
                <a:latin typeface="Lucida Console" pitchFamily="49" charset="0"/>
              </a:rPr>
              <a:t>then </a:t>
            </a:r>
          </a:p>
          <a:p>
            <a:pPr marL="0" indent="0">
              <a:buNone/>
            </a:pP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thenAction</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else</a:t>
            </a:r>
          </a:p>
          <a:p>
            <a:pPr marL="0" indent="0">
              <a:buNone/>
            </a:pP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elseAction</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if </a:t>
            </a: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T1: action1 // where T1 is type</a:t>
            </a:r>
          </a:p>
          <a:p>
            <a:pPr marL="0" indent="0">
              <a:buNone/>
            </a:pPr>
            <a:r>
              <a:rPr lang="en-US" sz="1600" dirty="0" smtClean="0">
                <a:solidFill>
                  <a:srgbClr val="0000FF"/>
                </a:solidFill>
                <a:latin typeface="Lucida Console" pitchFamily="49" charset="0"/>
              </a:rPr>
              <a:t>   E2: action2 // where E2 is expression</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else </a:t>
            </a:r>
            <a:r>
              <a:rPr lang="en-US" sz="1600" dirty="0" smtClean="0">
                <a:solidFill>
                  <a:srgbClr val="0000FF"/>
                </a:solidFill>
                <a:latin typeface="Lucida Console" pitchFamily="49" charset="0"/>
              </a:rPr>
              <a:t>action3</a:t>
            </a:r>
          </a:p>
          <a:p>
            <a:pPr marL="0" indent="0">
              <a:buNone/>
            </a:pP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while </a:t>
            </a:r>
            <a:r>
              <a:rPr lang="en-US" sz="1600" dirty="0" smtClean="0">
                <a:solidFill>
                  <a:srgbClr val="0000FF"/>
                </a:solidFill>
                <a:latin typeface="Lucida Console" pitchFamily="49" charset="0"/>
              </a:rPr>
              <a:t>index</a:t>
            </a:r>
            <a:r>
              <a:rPr lang="en-US" sz="1600" b="1" dirty="0" smtClean="0">
                <a:solidFill>
                  <a:srgbClr val="0000FF"/>
                </a:solidFill>
                <a:latin typeface="Lucida Console" pitchFamily="49" charset="0"/>
              </a:rPr>
              <a:t> in </a:t>
            </a:r>
            <a:r>
              <a:rPr lang="en-US" sz="1600" dirty="0" smtClean="0">
                <a:solidFill>
                  <a:srgbClr val="0000FF"/>
                </a:solidFill>
                <a:latin typeface="Lucida Console" pitchFamily="49" charset="0"/>
              </a:rPr>
              <a:t>1..10 </a:t>
            </a:r>
            <a:r>
              <a:rPr lang="en-US" sz="1600" b="1" dirty="0" smtClean="0">
                <a:solidFill>
                  <a:srgbClr val="0000FF"/>
                </a:solidFill>
                <a:latin typeface="Lucida Console" pitchFamily="49" charset="0"/>
              </a:rPr>
              <a:t>loop</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body </a:t>
            </a:r>
          </a:p>
          <a:p>
            <a:pPr marL="0" indent="0">
              <a:buNone/>
            </a:pP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loop</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body</a:t>
            </a:r>
            <a:r>
              <a:rPr lang="en-US" sz="1600" b="1"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while </a:t>
            </a:r>
            <a:r>
              <a:rPr lang="en-US" sz="1600" dirty="0" smtClean="0">
                <a:solidFill>
                  <a:srgbClr val="0000FF"/>
                </a:solidFill>
                <a:latin typeface="Lucida Console" pitchFamily="49" charset="0"/>
              </a:rPr>
              <a:t>condition </a:t>
            </a: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loop</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body</a:t>
            </a:r>
          </a:p>
          <a:p>
            <a:pPr marL="0" indent="0">
              <a:buNone/>
            </a:pPr>
            <a:r>
              <a:rPr lang="en-US" sz="1600" b="1" dirty="0" smtClean="0">
                <a:solidFill>
                  <a:srgbClr val="0000FF"/>
                </a:solidFill>
                <a:latin typeface="Lucida Console" pitchFamily="49" charset="0"/>
              </a:rPr>
              <a:t>end</a:t>
            </a:r>
          </a:p>
        </p:txBody>
      </p:sp>
    </p:spTree>
    <p:extLst>
      <p:ext uri="{BB962C8B-B14F-4D97-AF65-F5344CB8AC3E}">
        <p14:creationId xmlns:p14="http://schemas.microsoft.com/office/powerpoint/2010/main" val="1680544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31093</TotalTime>
  <Words>4442</Words>
  <Application>Microsoft Office PowerPoint</Application>
  <PresentationFormat>Экран (4:3)</PresentationFormat>
  <Paragraphs>880</Paragraphs>
  <Slides>53</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53</vt:i4>
      </vt:variant>
    </vt:vector>
  </HeadingPairs>
  <TitlesOfParts>
    <vt:vector size="54" baseType="lpstr">
      <vt:lpstr>Тема Office</vt:lpstr>
      <vt:lpstr>Презентация PowerPoint</vt:lpstr>
      <vt:lpstr>Agenda</vt:lpstr>
      <vt:lpstr>Introduction</vt:lpstr>
      <vt:lpstr>Презентация PowerPoint</vt:lpstr>
      <vt:lpstr>Презентация PowerPoint</vt:lpstr>
      <vt:lpstr>Презентация PowerPoint</vt:lpstr>
      <vt:lpstr>Презентация PowerPoint</vt:lpstr>
      <vt:lpstr>Презентация PowerPoint</vt:lpstr>
      <vt:lpstr>Operators – if &amp; loop</vt:lpstr>
      <vt:lpstr>Approach to inheritance, feature call validity-1</vt:lpstr>
      <vt:lpstr>Approach to inheritance, feature call validity-2</vt:lpstr>
      <vt:lpstr>Null-safety and non-initialized attributes</vt:lpstr>
      <vt:lpstr>Constant objects</vt:lpstr>
      <vt:lpstr>Constant objects - examples</vt:lpstr>
      <vt:lpstr>Standard library basics: everything is defined</vt:lpstr>
      <vt:lpstr>Standard library basics: everything is defined</vt:lpstr>
      <vt:lpstr>Extended overloading</vt:lpstr>
      <vt:lpstr>Unit extensions</vt:lpstr>
      <vt:lpstr>Generics - example</vt:lpstr>
      <vt:lpstr>Dining philosophers - example</vt:lpstr>
      <vt:lpstr>Summary</vt:lpstr>
      <vt:lpstr>Conformance</vt:lpstr>
      <vt:lpstr>Презентация PowerPoint</vt:lpstr>
      <vt:lpstr>? and typeof instead of NULL and type casts</vt:lpstr>
      <vt:lpstr>? and typeof check instead of NULL and type casts</vt:lpstr>
      <vt:lpstr>? and typeof instead of NULL and type casts</vt:lpstr>
      <vt:lpstr>‘?’ and ‘is’ instead of NULL and type casts</vt:lpstr>
      <vt:lpstr>2 kinds of unit attributes.</vt:lpstr>
      <vt:lpstr>2 kinds of unit attributes. Example.</vt:lpstr>
      <vt:lpstr>Assertions (II)</vt:lpstr>
      <vt:lpstr>Constant objects</vt:lpstr>
      <vt:lpstr>Range types</vt:lpstr>
      <vt:lpstr>Tuples</vt:lpstr>
      <vt:lpstr>Tuples – WIP!</vt:lpstr>
      <vt:lpstr>Tuples</vt:lpstr>
      <vt:lpstr>Tuples</vt:lpstr>
      <vt:lpstr>Tuples - assertions</vt:lpstr>
      <vt:lpstr>Tuples: Arrays</vt:lpstr>
      <vt:lpstr>Tuples: Variable number of arguments</vt:lpstr>
      <vt:lpstr>Routine types</vt:lpstr>
      <vt:lpstr>Routine types</vt:lpstr>
      <vt:lpstr>Routine types - example</vt:lpstr>
      <vt:lpstr>Predefined and core units</vt:lpstr>
      <vt:lpstr>Predefined and core units</vt:lpstr>
      <vt:lpstr>Statements and expressions: if &amp; case expressions</vt:lpstr>
      <vt:lpstr>Unique topics</vt:lpstr>
      <vt:lpstr>Lambda (routines as 1st class citizens) WIP!!</vt:lpstr>
      <vt:lpstr>Routine types</vt:lpstr>
      <vt:lpstr>Мультитипы</vt:lpstr>
      <vt:lpstr>Мультитипы (Пример)</vt:lpstr>
      <vt:lpstr>Неинициализированные переменные и нулевые указатели</vt:lpstr>
      <vt:lpstr>Неинициализированные переменные и нулевые указатели (Пример)</vt:lpstr>
      <vt:lpstr>Multi-types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kanatov</cp:lastModifiedBy>
  <cp:revision>151</cp:revision>
  <dcterms:created xsi:type="dcterms:W3CDTF">2016-10-01T07:59:59Z</dcterms:created>
  <dcterms:modified xsi:type="dcterms:W3CDTF">2017-04-01T06:22:48Z</dcterms:modified>
</cp:coreProperties>
</file>