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2" r:id="rId2"/>
    <p:sldId id="267" r:id="rId3"/>
    <p:sldId id="268" r:id="rId4"/>
    <p:sldId id="269" r:id="rId5"/>
    <p:sldId id="270" r:id="rId6"/>
    <p:sldId id="290" r:id="rId7"/>
    <p:sldId id="291" r:id="rId8"/>
    <p:sldId id="292" r:id="rId9"/>
    <p:sldId id="274" r:id="rId10"/>
    <p:sldId id="296" r:id="rId11"/>
    <p:sldId id="275" r:id="rId12"/>
    <p:sldId id="276" r:id="rId13"/>
    <p:sldId id="277" r:id="rId14"/>
    <p:sldId id="278" r:id="rId15"/>
    <p:sldId id="280" r:id="rId16"/>
    <p:sldId id="293" r:id="rId17"/>
    <p:sldId id="294" r:id="rId18"/>
    <p:sldId id="282" r:id="rId19"/>
    <p:sldId id="284" r:id="rId20"/>
    <p:sldId id="285" r:id="rId21"/>
    <p:sldId id="286" r:id="rId22"/>
    <p:sldId id="287" r:id="rId23"/>
    <p:sldId id="302" r:id="rId24"/>
    <p:sldId id="297" r:id="rId25"/>
    <p:sldId id="298" r:id="rId26"/>
    <p:sldId id="299" r:id="rId27"/>
    <p:sldId id="300" r:id="rId28"/>
    <p:sldId id="301" r:id="rId29"/>
    <p:sldId id="281" r:id="rId30"/>
    <p:sldId id="295" r:id="rId31"/>
    <p:sldId id="288" r:id="rId3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66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9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6CF0-BFA9-4A41-837D-63BF86D1B481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6B473-24E6-486C-A7D7-837F926C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5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18837-A567-45AA-824B-B36ED4C8A77B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DF66D-71B9-4BD2-836E-A786B049FC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3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DF66D-71B9-4BD2-836E-A786B049FCE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9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4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4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6234-B65F-48EE-B797-4ACB6741DA95}" type="datetimeFigureOut">
              <a:rPr lang="ru-RU" smtClean="0"/>
              <a:pPr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D38C-1502-43FB-8A46-F0C7233C13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7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717032"/>
            <a:ext cx="64087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Евгений Зуев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Университет Иннополис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ru-RU" sz="3200" dirty="0"/>
              <a:t>Конференция </a:t>
            </a:r>
            <a:r>
              <a:rPr lang="en-US" sz="3200" dirty="0" smtClean="0"/>
              <a:t>PLC-2017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Ростов-на-Дону, 3-5 апреля</a:t>
            </a:r>
            <a:endParaRPr lang="ru-RU" sz="32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4496" y="548680"/>
            <a:ext cx="876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800" b="1" dirty="0" smtClean="0">
                <a:solidFill>
                  <a:srgbClr val="FF0000"/>
                </a:solidFill>
                <a:latin typeface="Comic Sans MS" pitchFamily="66" charset="0"/>
              </a:rPr>
              <a:t>Инфраструктура семантического анализа программ на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</a:rPr>
              <a:t>C++</a:t>
            </a:r>
            <a:endParaRPr lang="ru-RU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27584" y="1131007"/>
            <a:ext cx="2880320" cy="1649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15486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5736" y="13238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45237" y="1044743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Лексический интерфейс</a:t>
            </a:r>
            <a:r>
              <a:rPr lang="ru-RU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Получить отдельную лексему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Получить «</a:t>
            </a:r>
            <a:r>
              <a:rPr lang="ru-RU" dirty="0" err="1" smtClean="0"/>
              <a:t>семантич</a:t>
            </a:r>
            <a:r>
              <a:rPr lang="ru-RU" dirty="0" smtClean="0"/>
              <a:t>.» атрибуты лексемы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Групповые операции над лексемами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«Семантическая» инф-</a:t>
            </a:r>
            <a:r>
              <a:rPr lang="ru-RU" dirty="0" err="1" smtClean="0"/>
              <a:t>ция</a:t>
            </a:r>
            <a:r>
              <a:rPr lang="ru-RU" dirty="0" smtClean="0"/>
              <a:t> </a:t>
            </a:r>
            <a:r>
              <a:rPr lang="ru-RU" dirty="0"/>
              <a:t>о</a:t>
            </a:r>
            <a:r>
              <a:rPr lang="ru-RU" dirty="0" smtClean="0"/>
              <a:t> лексеме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Лексемы до и после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79912" y="1131007"/>
            <a:ext cx="432048" cy="16499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22048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22048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835696" y="22048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99792" y="220486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131840" y="21966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63688" y="11310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Лексемы</a:t>
            </a:r>
            <a:endParaRPr lang="ru-RU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90531" y="3158679"/>
            <a:ext cx="2306808" cy="1219200"/>
            <a:chOff x="3074" y="1215"/>
            <a:chExt cx="1319" cy="768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3074" y="1215"/>
              <a:ext cx="1319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algn="ctr"/>
              <a:r>
                <a:rPr lang="ru-RU" altLang="ru-RU" dirty="0" smtClean="0">
                  <a:solidFill>
                    <a:srgbClr val="0000FF"/>
                  </a:solidFill>
                  <a:latin typeface="Lucida Console" pitchFamily="49" charset="0"/>
                </a:rPr>
                <a:t>Дерево программы</a:t>
              </a:r>
              <a:endParaRPr lang="ru-RU" altLang="ru-RU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32"/>
            <p:cNvSpPr>
              <a:spLocks noChangeAspect="1" noChangeArrowheads="1"/>
            </p:cNvSpPr>
            <p:nvPr/>
          </p:nvSpPr>
          <p:spPr bwMode="auto">
            <a:xfrm>
              <a:off x="3522" y="1597"/>
              <a:ext cx="122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Rectangle 33"/>
            <p:cNvSpPr>
              <a:spLocks noChangeAspect="1" noChangeArrowheads="1"/>
            </p:cNvSpPr>
            <p:nvPr/>
          </p:nvSpPr>
          <p:spPr bwMode="auto">
            <a:xfrm>
              <a:off x="3820" y="1597"/>
              <a:ext cx="122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Rectangle 34"/>
            <p:cNvSpPr>
              <a:spLocks noChangeAspect="1" noChangeArrowheads="1"/>
            </p:cNvSpPr>
            <p:nvPr/>
          </p:nvSpPr>
          <p:spPr bwMode="auto">
            <a:xfrm>
              <a:off x="3621" y="1824"/>
              <a:ext cx="203" cy="11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35"/>
            <p:cNvSpPr>
              <a:spLocks noChangeAspect="1" noChangeArrowheads="1"/>
            </p:cNvSpPr>
            <p:nvPr/>
          </p:nvSpPr>
          <p:spPr bwMode="auto">
            <a:xfrm>
              <a:off x="3679" y="1412"/>
              <a:ext cx="121" cy="11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36"/>
            <p:cNvSpPr>
              <a:spLocks noChangeAspect="1" noChangeArrowheads="1"/>
            </p:cNvSpPr>
            <p:nvPr/>
          </p:nvSpPr>
          <p:spPr bwMode="auto">
            <a:xfrm>
              <a:off x="3970" y="1804"/>
              <a:ext cx="137" cy="124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Line 37"/>
            <p:cNvSpPr>
              <a:spLocks noChangeAspect="1" noChangeShapeType="1"/>
            </p:cNvSpPr>
            <p:nvPr/>
          </p:nvSpPr>
          <p:spPr bwMode="auto">
            <a:xfrm flipH="1">
              <a:off x="3634" y="1509"/>
              <a:ext cx="64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4" name="Line 38"/>
            <p:cNvSpPr>
              <a:spLocks noChangeAspect="1" noChangeShapeType="1"/>
            </p:cNvSpPr>
            <p:nvPr/>
          </p:nvSpPr>
          <p:spPr bwMode="auto">
            <a:xfrm>
              <a:off x="3774" y="1509"/>
              <a:ext cx="65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" name="Line 39"/>
            <p:cNvSpPr>
              <a:spLocks noChangeAspect="1" noChangeShapeType="1"/>
            </p:cNvSpPr>
            <p:nvPr/>
          </p:nvSpPr>
          <p:spPr bwMode="auto">
            <a:xfrm flipH="1">
              <a:off x="3744" y="1710"/>
              <a:ext cx="125" cy="1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6" name="Line 40"/>
            <p:cNvSpPr>
              <a:spLocks noChangeAspect="1" noChangeShapeType="1"/>
            </p:cNvSpPr>
            <p:nvPr/>
          </p:nvSpPr>
          <p:spPr bwMode="auto">
            <a:xfrm>
              <a:off x="3888" y="1705"/>
              <a:ext cx="134" cy="1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3779912" y="3158679"/>
            <a:ext cx="432048" cy="1228979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27984" y="303755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Синтаксический интерфейс</a:t>
            </a:r>
            <a:r>
              <a:rPr lang="ru-RU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Структурные связи между компонентами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Обход (под)дерева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Поиск по дереву</a:t>
            </a:r>
            <a:endParaRPr lang="en-US" dirty="0" smtClean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Более детально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168" y="1980129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ru-RU" sz="3200" b="1" dirty="0"/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201025" y="4820035"/>
            <a:ext cx="2306808" cy="1219200"/>
            <a:chOff x="3074" y="1215"/>
            <a:chExt cx="1319" cy="768"/>
          </a:xfrm>
        </p:grpSpPr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>
              <a:off x="3074" y="1215"/>
              <a:ext cx="1319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algn="ctr"/>
              <a:r>
                <a:rPr lang="en-US" altLang="ru-RU" dirty="0" err="1" smtClean="0">
                  <a:solidFill>
                    <a:srgbClr val="0000FF"/>
                  </a:solidFill>
                  <a:latin typeface="Lucida Console" pitchFamily="49" charset="0"/>
                </a:rPr>
                <a:t>AST+Semantics</a:t>
              </a:r>
              <a:endParaRPr lang="ru-RU" altLang="ru-RU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32"/>
            <p:cNvSpPr>
              <a:spLocks noChangeAspect="1" noChangeArrowheads="1"/>
            </p:cNvSpPr>
            <p:nvPr/>
          </p:nvSpPr>
          <p:spPr bwMode="auto">
            <a:xfrm>
              <a:off x="3522" y="1597"/>
              <a:ext cx="122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Rectangle 33"/>
            <p:cNvSpPr>
              <a:spLocks noChangeAspect="1" noChangeArrowheads="1"/>
            </p:cNvSpPr>
            <p:nvPr/>
          </p:nvSpPr>
          <p:spPr bwMode="auto">
            <a:xfrm>
              <a:off x="3820" y="1597"/>
              <a:ext cx="122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34"/>
            <p:cNvSpPr>
              <a:spLocks noChangeAspect="1" noChangeArrowheads="1"/>
            </p:cNvSpPr>
            <p:nvPr/>
          </p:nvSpPr>
          <p:spPr bwMode="auto">
            <a:xfrm>
              <a:off x="3621" y="1824"/>
              <a:ext cx="203" cy="11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Oval 35"/>
            <p:cNvSpPr>
              <a:spLocks noChangeAspect="1" noChangeArrowheads="1"/>
            </p:cNvSpPr>
            <p:nvPr/>
          </p:nvSpPr>
          <p:spPr bwMode="auto">
            <a:xfrm>
              <a:off x="3679" y="1412"/>
              <a:ext cx="121" cy="11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AutoShape 36"/>
            <p:cNvSpPr>
              <a:spLocks noChangeAspect="1" noChangeArrowheads="1"/>
            </p:cNvSpPr>
            <p:nvPr/>
          </p:nvSpPr>
          <p:spPr bwMode="auto">
            <a:xfrm>
              <a:off x="3970" y="1804"/>
              <a:ext cx="137" cy="124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Line 37"/>
            <p:cNvSpPr>
              <a:spLocks noChangeAspect="1" noChangeShapeType="1"/>
            </p:cNvSpPr>
            <p:nvPr/>
          </p:nvSpPr>
          <p:spPr bwMode="auto">
            <a:xfrm flipH="1">
              <a:off x="3634" y="1509"/>
              <a:ext cx="64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" name="Line 38"/>
            <p:cNvSpPr>
              <a:spLocks noChangeAspect="1" noChangeShapeType="1"/>
            </p:cNvSpPr>
            <p:nvPr/>
          </p:nvSpPr>
          <p:spPr bwMode="auto">
            <a:xfrm>
              <a:off x="3774" y="1509"/>
              <a:ext cx="65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2" name="Line 39"/>
            <p:cNvSpPr>
              <a:spLocks noChangeAspect="1" noChangeShapeType="1"/>
            </p:cNvSpPr>
            <p:nvPr/>
          </p:nvSpPr>
          <p:spPr bwMode="auto">
            <a:xfrm flipH="1">
              <a:off x="3744" y="1710"/>
              <a:ext cx="125" cy="1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3" name="Line 40"/>
            <p:cNvSpPr>
              <a:spLocks noChangeAspect="1" noChangeShapeType="1"/>
            </p:cNvSpPr>
            <p:nvPr/>
          </p:nvSpPr>
          <p:spPr bwMode="auto">
            <a:xfrm>
              <a:off x="3888" y="1705"/>
              <a:ext cx="134" cy="1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3790406" y="4820035"/>
            <a:ext cx="432048" cy="122897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438478" y="4698909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Семантический интерфейс</a:t>
            </a:r>
            <a:r>
              <a:rPr lang="ru-RU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Семантические отношения между компонентами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Семантические преобразования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Семантический поиск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1835696" y="5904361"/>
            <a:ext cx="432048" cy="0"/>
          </a:xfrm>
          <a:prstGeom prst="straightConnector1">
            <a:avLst/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648629" y="5535372"/>
            <a:ext cx="360040" cy="0"/>
          </a:xfrm>
          <a:prstGeom prst="straightConnector1">
            <a:avLst/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9" idx="1"/>
          </p:cNvCxnSpPr>
          <p:nvPr/>
        </p:nvCxnSpPr>
        <p:spPr>
          <a:xfrm flipH="1" flipV="1">
            <a:off x="2169919" y="5609023"/>
            <a:ext cx="658026" cy="244475"/>
          </a:xfrm>
          <a:prstGeom prst="straightConnector1">
            <a:avLst/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36" idx="1"/>
          </p:cNvCxnSpPr>
          <p:nvPr/>
        </p:nvCxnSpPr>
        <p:spPr>
          <a:xfrm>
            <a:off x="2112323" y="5517741"/>
            <a:ext cx="393386" cy="1"/>
          </a:xfrm>
          <a:prstGeom prst="straightConnector1">
            <a:avLst/>
          </a:prstGeom>
          <a:ln w="317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8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512" y="260648"/>
            <a:ext cx="885698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4000" b="1" dirty="0" smtClean="0">
                <a:solidFill>
                  <a:srgbClr val="FF0000"/>
                </a:solidFill>
                <a:latin typeface="Comic Sans MS" pitchFamily="66" charset="0"/>
              </a:rPr>
              <a:t>Базовые принципы</a:t>
            </a:r>
            <a:endParaRPr lang="en-US" sz="4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Множество классов, каждый из которых представляет </a:t>
            </a:r>
            <a:r>
              <a:rPr lang="ru-RU" sz="2600" b="1" dirty="0" smtClean="0">
                <a:solidFill>
                  <a:srgbClr val="0000FF"/>
                </a:solidFill>
                <a:latin typeface="Comic Sans MS" pitchFamily="66" charset="0"/>
              </a:rPr>
              <a:t>некоторое понятие языка С++ 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(класс, оператор, операнд, тип и т.д.).</a:t>
            </a:r>
            <a:endParaRPr lang="en-US" sz="26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Отношения между классами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SR 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(напр., наследование, агрегирование) отражают отношения между соответствующими </a:t>
            </a:r>
            <a:r>
              <a:rPr lang="ru-RU" sz="2600" b="1" dirty="0" smtClean="0">
                <a:solidFill>
                  <a:srgbClr val="0000FF"/>
                </a:solidFill>
                <a:latin typeface="Comic Sans MS" pitchFamily="66" charset="0"/>
              </a:rPr>
              <a:t>языковыми понятиями.</a:t>
            </a:r>
            <a:endParaRPr lang="en-US" sz="26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Программа на С++ представляется в виде </a:t>
            </a:r>
            <a:r>
              <a:rPr lang="ru-RU" sz="2600" b="1" dirty="0" smtClean="0">
                <a:solidFill>
                  <a:srgbClr val="0000FF"/>
                </a:solidFill>
                <a:latin typeface="Comic Sans MS" pitchFamily="66" charset="0"/>
              </a:rPr>
              <a:t>дерева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AST)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, образованного экземплярами классов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SR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6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b="1" dirty="0" smtClean="0">
                <a:solidFill>
                  <a:srgbClr val="0000FF"/>
                </a:solidFill>
                <a:latin typeface="Comic Sans MS" pitchFamily="66" charset="0"/>
              </a:rPr>
              <a:t>Семантические отношения 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между </a:t>
            </a:r>
            <a:r>
              <a:rPr lang="ru-RU" sz="2600" dirty="0">
                <a:solidFill>
                  <a:srgbClr val="0000FF"/>
                </a:solidFill>
                <a:latin typeface="Comic Sans MS" pitchFamily="66" charset="0"/>
              </a:rPr>
              <a:t>э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лементами программы представляются в виде связей между соответствующими этим элементам узлами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AST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9866" y="119902"/>
            <a:ext cx="9036496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8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3800" b="1" dirty="0" smtClean="0">
                <a:solidFill>
                  <a:srgbClr val="FF0000"/>
                </a:solidFill>
                <a:latin typeface="Comic Sans MS" pitchFamily="66" charset="0"/>
              </a:rPr>
              <a:t>Базовые принципы </a:t>
            </a:r>
            <a:r>
              <a:rPr lang="en-US" sz="38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sz="38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Это не просто структура (как в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CCI):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 каждый класс обладает развитой функциональностью (как общие операции над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AST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, так и специфичные для данного типа узла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Это не просто синтаксическая структура: каждый класс включает множество атрибутов, отражающих семантические свойства соответствующего понятия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(“</a:t>
            </a:r>
            <a:r>
              <a:rPr lang="en-US" sz="2600" dirty="0">
                <a:solidFill>
                  <a:srgbClr val="0000FF"/>
                </a:solidFill>
                <a:latin typeface="Comic Sans MS" pitchFamily="66" charset="0"/>
              </a:rPr>
              <a:t>annotated AST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”, AAST)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Между исходным текстом и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AST 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нет соответствия «один к одному»: в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AST </a:t>
            </a:r>
            <a:r>
              <a:rPr lang="ru-RU" sz="2600" dirty="0" smtClean="0">
                <a:solidFill>
                  <a:srgbClr val="0000FF"/>
                </a:solidFill>
                <a:latin typeface="Comic Sans MS" pitchFamily="66" charset="0"/>
              </a:rPr>
              <a:t>присутствует «скрытая семантика» (напр., вызовы деструкторов, вызовы функций-операций, неявные преобразования и т.д.).</a:t>
            </a:r>
            <a:endParaRPr lang="en-US" sz="2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4408" y="6227779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10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2238" y="103188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Схема отношений классов</a:t>
            </a:r>
            <a:endParaRPr 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54013" y="785813"/>
            <a:ext cx="5329237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ENTITY</a:t>
            </a:r>
            <a:endParaRPr lang="en-US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EXPRESSION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PRIMARY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POSTFIX_EXPRESSION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...</a:t>
            </a:r>
          </a:p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    UNARY_EXPRESSION</a:t>
            </a:r>
          </a:p>
          <a:p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Lucida Console" pitchFamily="49" charset="0"/>
              </a:rPr>
              <a:t>  ...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STATEMENT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EXPRESSION_STATEMENT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COMPOUND_STATEMENT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TRY_BLOCK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SELECTION_STATEMENT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TYPE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FUNDAMENTAL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MODIFIER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POINTER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FUNCTION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CLASS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... </a:t>
            </a:r>
            <a:endParaRPr lang="en-US" noProof="1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219700" y="1196975"/>
            <a:ext cx="34559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ru-RU" sz="2400" dirty="0" smtClean="0">
                <a:solidFill>
                  <a:srgbClr val="FF0000"/>
                </a:solidFill>
                <a:latin typeface="Comic Sans MS" pitchFamily="66" charset="0"/>
              </a:rPr>
              <a:t>Сдвиг обозначает наследование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ru-RU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11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16118" y="103188"/>
            <a:ext cx="85725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Пример класса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 (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упрощено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063" y="747713"/>
            <a:ext cx="8321675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COMPOUND_STATEMENT : STATEMENT, iSCOPE {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    // Structure</a:t>
            </a:r>
          </a:p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LIST&lt;STATEMENT&gt; statements;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LIST&lt;DECLARATION&gt; declarations;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    // Creation</a:t>
            </a:r>
            <a:br>
              <a:rPr lang="en-US">
                <a:solidFill>
                  <a:srgbClr val="009900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protected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COMPOUND_STATEMENT()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static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COMPOUND_STATEMENT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create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() ...</a:t>
            </a: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9900"/>
                </a:solidFill>
                <a:latin typeface="Lucida Console" pitchFamily="49" charset="0"/>
              </a:rPr>
            </a:b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    // Opening</a:t>
            </a:r>
            <a:br>
              <a:rPr lang="en-US">
                <a:solidFill>
                  <a:srgbClr val="009900"/>
                </a:solidFill>
                <a:latin typeface="Lucida Console" pitchFamily="49" charset="0"/>
              </a:rPr>
            </a:b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static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COMPOUND_STATEMENT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open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        ( iSource source, iSCOPE context )...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// Validation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bool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check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()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bool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validate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()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// Semantic search</a:t>
            </a:r>
            <a:br>
              <a:rPr lang="en-US">
                <a:solidFill>
                  <a:srgbClr val="009900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static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COMPOUND_STATEMENT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pattern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=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                       COMPOUND_STATEMENT.create();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bool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Lucida Console" pitchFamily="49" charset="0"/>
              </a:rPr>
              <a:t>match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( ENTITY pattern ) ...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>
                <a:solidFill>
                  <a:srgbClr val="009900"/>
                </a:solidFill>
                <a:latin typeface="Lucida Console" pitchFamily="49" charset="0"/>
              </a:rPr>
              <a:t>// Attributes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ENTITY owner;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Lucida Console" pitchFamily="49" charset="0"/>
              </a:rPr>
              <a:t>bool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isValid, isChecked, isGenerated;</a:t>
            </a:r>
            <a:br>
              <a:rPr 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noProof="1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12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Фрагмент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 AAST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 1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Line 24"/>
          <p:cNvSpPr>
            <a:spLocks noChangeShapeType="1"/>
          </p:cNvSpPr>
          <p:nvPr/>
        </p:nvSpPr>
        <p:spPr bwMode="auto">
          <a:xfrm flipH="1">
            <a:off x="1335088" y="2519363"/>
            <a:ext cx="9525" cy="1538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80063" y="836613"/>
            <a:ext cx="3384550" cy="1917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class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 { … };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float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f(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const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char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* s)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{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  C c(s);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return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c.m;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8950" y="944563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88950" y="12334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1266825" y="124460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858838" y="1300163"/>
            <a:ext cx="9525" cy="3476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7863" y="16256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651000" y="1300163"/>
            <a:ext cx="9525" cy="2809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70000" y="1630363"/>
            <a:ext cx="1584325" cy="2873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CLASS_BODY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79425" y="2160588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FUNC_DECL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79425" y="2449513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800100" y="246062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30238" y="2506663"/>
            <a:ext cx="0" cy="4333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11163" y="2955925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“f”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889125" y="25209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114776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149701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984250" y="2519363"/>
            <a:ext cx="0" cy="1090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66713" y="3600450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FLOAT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36800" y="236061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FUNC_BODY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60413" y="4065588"/>
            <a:ext cx="1117600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PARAMS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608138" y="5575300"/>
            <a:ext cx="1512887" cy="5064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PARM_DECL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1335088" y="4340225"/>
            <a:ext cx="9525" cy="1357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1335088" y="57181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1981200" y="5994400"/>
            <a:ext cx="0" cy="3762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V="1">
            <a:off x="1617663" y="5895975"/>
            <a:ext cx="1517650" cy="9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H="1">
            <a:off x="2338388" y="591661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1751013" y="63627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“s”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H="1">
            <a:off x="2638425" y="6000750"/>
            <a:ext cx="9525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250" y="63531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PTR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3248025" y="647223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486150" y="633412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CONST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4360863" y="645318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598988" y="63150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CHAR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H="1">
            <a:off x="2724150" y="2684463"/>
            <a:ext cx="0" cy="1500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V="1">
            <a:off x="2722563" y="304800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V="1">
            <a:off x="2741613" y="41814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3000375" y="2913063"/>
            <a:ext cx="1584325" cy="4587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VAR_DECL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3038475" y="404336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RET_STMT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2" name="Line 59"/>
          <p:cNvSpPr>
            <a:spLocks noChangeShapeType="1"/>
          </p:cNvSpPr>
          <p:nvPr/>
        </p:nvSpPr>
        <p:spPr bwMode="auto">
          <a:xfrm>
            <a:off x="3006725" y="3209925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flipH="1">
            <a:off x="356076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H="1">
            <a:off x="402431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>
            <a:off x="3270250" y="3286125"/>
            <a:ext cx="0" cy="30956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3159125" y="357505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>
            <a:off x="3770313" y="3276600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8" name="Text Box 66"/>
          <p:cNvSpPr txBox="1">
            <a:spLocks noChangeArrowheads="1"/>
          </p:cNvSpPr>
          <p:nvPr/>
        </p:nvSpPr>
        <p:spPr bwMode="auto">
          <a:xfrm>
            <a:off x="3668713" y="3565525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" name="Line 69"/>
          <p:cNvSpPr>
            <a:spLocks noChangeShapeType="1"/>
          </p:cNvSpPr>
          <p:nvPr/>
        </p:nvSpPr>
        <p:spPr bwMode="auto">
          <a:xfrm flipV="1">
            <a:off x="4419600" y="3271838"/>
            <a:ext cx="438150" cy="47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4859338" y="309403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 flipV="1">
            <a:off x="4638675" y="4191000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" name="Text Box 73"/>
          <p:cNvSpPr txBox="1">
            <a:spLocks noChangeArrowheads="1"/>
          </p:cNvSpPr>
          <p:nvPr/>
        </p:nvSpPr>
        <p:spPr bwMode="auto">
          <a:xfrm>
            <a:off x="4921250" y="4019550"/>
            <a:ext cx="1584325" cy="4873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MEMB_SELEC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3" name="Line 74"/>
          <p:cNvSpPr>
            <a:spLocks noChangeShapeType="1"/>
          </p:cNvSpPr>
          <p:nvPr/>
        </p:nvSpPr>
        <p:spPr bwMode="auto">
          <a:xfrm>
            <a:off x="4921250" y="43068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Line 75"/>
          <p:cNvSpPr>
            <a:spLocks noChangeShapeType="1"/>
          </p:cNvSpPr>
          <p:nvPr/>
        </p:nvSpPr>
        <p:spPr bwMode="auto">
          <a:xfrm flipH="1">
            <a:off x="5722938" y="433387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5" name="Line 77"/>
          <p:cNvSpPr>
            <a:spLocks noChangeShapeType="1"/>
          </p:cNvSpPr>
          <p:nvPr/>
        </p:nvSpPr>
        <p:spPr bwMode="auto">
          <a:xfrm flipV="1">
            <a:off x="2849563" y="1773238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3132138" y="1484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…</a:t>
            </a:r>
            <a:endParaRPr lang="ru-RU" sz="2400" b="1"/>
          </a:p>
        </p:txBody>
      </p:sp>
      <p:sp>
        <p:nvSpPr>
          <p:cNvPr id="57" name="Line 79"/>
          <p:cNvSpPr>
            <a:spLocks noChangeShapeType="1"/>
          </p:cNvSpPr>
          <p:nvPr/>
        </p:nvSpPr>
        <p:spPr bwMode="auto">
          <a:xfrm flipV="1">
            <a:off x="6299200" y="43878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>
            <a:off x="5362575" y="4387850"/>
            <a:ext cx="0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V="1">
            <a:off x="5362575" y="4748213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6731000" y="424338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5646738" y="4613275"/>
            <a:ext cx="49847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 flipH="1">
            <a:off x="193675" y="803275"/>
            <a:ext cx="0" cy="16240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 flipV="1">
            <a:off x="184150" y="2420938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" name="Line 88"/>
          <p:cNvSpPr>
            <a:spLocks noChangeShapeType="1"/>
          </p:cNvSpPr>
          <p:nvPr/>
        </p:nvSpPr>
        <p:spPr bwMode="auto">
          <a:xfrm flipV="1">
            <a:off x="179388" y="118745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5724524" y="5300663"/>
            <a:ext cx="3023939" cy="120032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Структурные отношения</a:t>
            </a:r>
            <a:endParaRPr lang="ru-RU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/>
              <a:t> </a:t>
            </a:r>
            <a:r>
              <a:rPr lang="ru-RU" b="1" dirty="0" smtClean="0"/>
              <a:t>Информация о типах</a:t>
            </a:r>
            <a:endParaRPr lang="ru-RU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>
                <a:solidFill>
                  <a:srgbClr val="009900"/>
                </a:solidFill>
              </a:rPr>
              <a:t> </a:t>
            </a:r>
            <a:r>
              <a:rPr lang="ru-RU" b="1" dirty="0" smtClean="0">
                <a:solidFill>
                  <a:srgbClr val="009900"/>
                </a:solidFill>
              </a:rPr>
              <a:t>Атрибуты</a:t>
            </a:r>
            <a:endParaRPr lang="ru-RU" b="1" dirty="0">
              <a:solidFill>
                <a:srgbClr val="009900"/>
              </a:solidFill>
            </a:endParaRPr>
          </a:p>
        </p:txBody>
      </p:sp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13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335088" y="2519363"/>
            <a:ext cx="9525" cy="1538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8950" y="944563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88950" y="12334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1266825" y="124460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58838" y="1300163"/>
            <a:ext cx="9525" cy="3476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77863" y="16256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651000" y="1300163"/>
            <a:ext cx="9525" cy="2809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270000" y="1630363"/>
            <a:ext cx="1584325" cy="2873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CLASS_BODY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79425" y="2160588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FUNC_DECL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9425" y="2449513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00100" y="246062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30238" y="2506663"/>
            <a:ext cx="0" cy="4333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11163" y="2955925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“f”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1889125" y="25209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114776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149701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984250" y="2519363"/>
            <a:ext cx="0" cy="1090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66713" y="3600450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FLOAT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336800" y="236061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FUNC_BODY</a:t>
            </a:r>
            <a:endParaRPr lang="ru-RU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60413" y="4065588"/>
            <a:ext cx="1117600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PARAMS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608138" y="5575300"/>
            <a:ext cx="1512887" cy="5064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PARM_DECL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1335088" y="4340225"/>
            <a:ext cx="9525" cy="1357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1335088" y="57181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1981200" y="5994400"/>
            <a:ext cx="0" cy="3762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1617663" y="5895975"/>
            <a:ext cx="1517650" cy="9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>
            <a:off x="2338388" y="591661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751013" y="63627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“s”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2638425" y="6000750"/>
            <a:ext cx="9525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381250" y="63531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PTR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3248025" y="647223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486150" y="633412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CONST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4360863" y="645318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598988" y="63150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CHAR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H="1">
            <a:off x="2724150" y="2684463"/>
            <a:ext cx="0" cy="1500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V="1">
            <a:off x="2722563" y="304800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2741613" y="41814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000375" y="2913063"/>
            <a:ext cx="1584325" cy="4587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VAR_DECL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038475" y="404336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RET_STMT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006725" y="3209925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356076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402431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270250" y="3286125"/>
            <a:ext cx="0" cy="30956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159125" y="357505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770313" y="3276600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3668713" y="3565525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 flipV="1">
            <a:off x="4419600" y="3271838"/>
            <a:ext cx="438150" cy="47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59338" y="309403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 flipV="1">
            <a:off x="4638675" y="4191000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921250" y="4019550"/>
            <a:ext cx="1584325" cy="4873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MEMB_SELEC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921250" y="43068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 flipH="1">
            <a:off x="5722938" y="433387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 flipV="1">
            <a:off x="2849563" y="1773238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3132138" y="1484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…</a:t>
            </a:r>
            <a:endParaRPr lang="ru-RU" sz="2400" b="1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 flipV="1">
            <a:off x="6299200" y="43878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362575" y="4387850"/>
            <a:ext cx="0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V="1">
            <a:off x="5362575" y="4748213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731000" y="424338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5646738" y="4613275"/>
            <a:ext cx="49847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0" name="Freeform 65"/>
          <p:cNvSpPr>
            <a:spLocks/>
          </p:cNvSpPr>
          <p:nvPr/>
        </p:nvSpPr>
        <p:spPr bwMode="auto">
          <a:xfrm>
            <a:off x="2544763" y="3357563"/>
            <a:ext cx="2544762" cy="2159000"/>
          </a:xfrm>
          <a:custGeom>
            <a:avLst/>
            <a:gdLst>
              <a:gd name="T0" fmla="*/ 2147483647 w 1603"/>
              <a:gd name="T1" fmla="*/ 0 h 1360"/>
              <a:gd name="T2" fmla="*/ 2147483647 w 1603"/>
              <a:gd name="T3" fmla="*/ 2147483647 h 1360"/>
              <a:gd name="T4" fmla="*/ 2147483647 w 1603"/>
              <a:gd name="T5" fmla="*/ 2147483647 h 1360"/>
              <a:gd name="T6" fmla="*/ 2147483647 w 1603"/>
              <a:gd name="T7" fmla="*/ 2147483647 h 1360"/>
              <a:gd name="T8" fmla="*/ 2147483647 w 1603"/>
              <a:gd name="T9" fmla="*/ 2147483647 h 1360"/>
              <a:gd name="T10" fmla="*/ 2147483647 w 1603"/>
              <a:gd name="T11" fmla="*/ 2147483647 h 1360"/>
              <a:gd name="T12" fmla="*/ 2147483647 w 1603"/>
              <a:gd name="T13" fmla="*/ 2147483647 h 1360"/>
              <a:gd name="T14" fmla="*/ 2147483647 w 1603"/>
              <a:gd name="T15" fmla="*/ 2147483647 h 1360"/>
              <a:gd name="T16" fmla="*/ 2147483647 w 1603"/>
              <a:gd name="T17" fmla="*/ 2147483647 h 1360"/>
              <a:gd name="T18" fmla="*/ 2147483647 w 1603"/>
              <a:gd name="T19" fmla="*/ 2147483647 h 1360"/>
              <a:gd name="T20" fmla="*/ 2147483647 w 1603"/>
              <a:gd name="T21" fmla="*/ 2147483647 h 1360"/>
              <a:gd name="T22" fmla="*/ 2147483647 w 1603"/>
              <a:gd name="T23" fmla="*/ 2147483647 h 13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03" h="1360">
                <a:moveTo>
                  <a:pt x="1595" y="0"/>
                </a:moveTo>
                <a:cubicBezTo>
                  <a:pt x="1599" y="30"/>
                  <a:pt x="1603" y="60"/>
                  <a:pt x="1595" y="90"/>
                </a:cubicBezTo>
                <a:cubicBezTo>
                  <a:pt x="1587" y="120"/>
                  <a:pt x="1587" y="151"/>
                  <a:pt x="1549" y="181"/>
                </a:cubicBezTo>
                <a:cubicBezTo>
                  <a:pt x="1511" y="211"/>
                  <a:pt x="1451" y="242"/>
                  <a:pt x="1368" y="272"/>
                </a:cubicBezTo>
                <a:cubicBezTo>
                  <a:pt x="1285" y="302"/>
                  <a:pt x="1171" y="340"/>
                  <a:pt x="1050" y="363"/>
                </a:cubicBezTo>
                <a:cubicBezTo>
                  <a:pt x="929" y="386"/>
                  <a:pt x="748" y="385"/>
                  <a:pt x="642" y="408"/>
                </a:cubicBezTo>
                <a:cubicBezTo>
                  <a:pt x="536" y="431"/>
                  <a:pt x="491" y="469"/>
                  <a:pt x="415" y="499"/>
                </a:cubicBezTo>
                <a:cubicBezTo>
                  <a:pt x="339" y="529"/>
                  <a:pt x="249" y="536"/>
                  <a:pt x="188" y="589"/>
                </a:cubicBezTo>
                <a:cubicBezTo>
                  <a:pt x="127" y="642"/>
                  <a:pt x="82" y="748"/>
                  <a:pt x="52" y="816"/>
                </a:cubicBezTo>
                <a:cubicBezTo>
                  <a:pt x="22" y="884"/>
                  <a:pt x="14" y="945"/>
                  <a:pt x="7" y="998"/>
                </a:cubicBezTo>
                <a:cubicBezTo>
                  <a:pt x="0" y="1051"/>
                  <a:pt x="7" y="1074"/>
                  <a:pt x="7" y="1134"/>
                </a:cubicBezTo>
                <a:cubicBezTo>
                  <a:pt x="7" y="1194"/>
                  <a:pt x="7" y="1322"/>
                  <a:pt x="7" y="1360"/>
                </a:cubicBezTo>
              </a:path>
            </a:pathLst>
          </a:custGeom>
          <a:noFill/>
          <a:ln w="38100" cap="flat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" name="Freeform 66"/>
          <p:cNvSpPr>
            <a:spLocks/>
          </p:cNvSpPr>
          <p:nvPr/>
        </p:nvSpPr>
        <p:spPr bwMode="auto">
          <a:xfrm>
            <a:off x="4284663" y="2636838"/>
            <a:ext cx="1668462" cy="1944687"/>
          </a:xfrm>
          <a:custGeom>
            <a:avLst/>
            <a:gdLst>
              <a:gd name="T0" fmla="*/ 2147483647 w 1051"/>
              <a:gd name="T1" fmla="*/ 2147483647 h 1225"/>
              <a:gd name="T2" fmla="*/ 2147483647 w 1051"/>
              <a:gd name="T3" fmla="*/ 2147483647 h 1225"/>
              <a:gd name="T4" fmla="*/ 2147483647 w 1051"/>
              <a:gd name="T5" fmla="*/ 2147483647 h 1225"/>
              <a:gd name="T6" fmla="*/ 2147483647 w 1051"/>
              <a:gd name="T7" fmla="*/ 2147483647 h 1225"/>
              <a:gd name="T8" fmla="*/ 2147483647 w 1051"/>
              <a:gd name="T9" fmla="*/ 2147483647 h 1225"/>
              <a:gd name="T10" fmla="*/ 2147483647 w 1051"/>
              <a:gd name="T11" fmla="*/ 0 h 1225"/>
              <a:gd name="T12" fmla="*/ 2147483647 w 1051"/>
              <a:gd name="T13" fmla="*/ 2147483647 h 1225"/>
              <a:gd name="T14" fmla="*/ 0 w 1051"/>
              <a:gd name="T15" fmla="*/ 2147483647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51" h="1225">
                <a:moveTo>
                  <a:pt x="1043" y="1225"/>
                </a:moveTo>
                <a:cubicBezTo>
                  <a:pt x="1047" y="1043"/>
                  <a:pt x="1051" y="862"/>
                  <a:pt x="1043" y="726"/>
                </a:cubicBezTo>
                <a:cubicBezTo>
                  <a:pt x="1035" y="590"/>
                  <a:pt x="1042" y="499"/>
                  <a:pt x="997" y="408"/>
                </a:cubicBezTo>
                <a:cubicBezTo>
                  <a:pt x="952" y="317"/>
                  <a:pt x="862" y="241"/>
                  <a:pt x="771" y="181"/>
                </a:cubicBezTo>
                <a:cubicBezTo>
                  <a:pt x="680" y="121"/>
                  <a:pt x="559" y="75"/>
                  <a:pt x="453" y="45"/>
                </a:cubicBezTo>
                <a:cubicBezTo>
                  <a:pt x="347" y="15"/>
                  <a:pt x="204" y="0"/>
                  <a:pt x="136" y="0"/>
                </a:cubicBezTo>
                <a:cubicBezTo>
                  <a:pt x="68" y="0"/>
                  <a:pt x="68" y="22"/>
                  <a:pt x="45" y="45"/>
                </a:cubicBezTo>
                <a:cubicBezTo>
                  <a:pt x="22" y="68"/>
                  <a:pt x="7" y="121"/>
                  <a:pt x="0" y="136"/>
                </a:cubicBezTo>
              </a:path>
            </a:pathLst>
          </a:custGeom>
          <a:noFill/>
          <a:ln w="38100" cap="flat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" name="Freeform 67"/>
          <p:cNvSpPr>
            <a:spLocks/>
          </p:cNvSpPr>
          <p:nvPr/>
        </p:nvSpPr>
        <p:spPr bwMode="auto">
          <a:xfrm>
            <a:off x="3635375" y="1700213"/>
            <a:ext cx="3349625" cy="2520950"/>
          </a:xfrm>
          <a:custGeom>
            <a:avLst/>
            <a:gdLst>
              <a:gd name="T0" fmla="*/ 2147483647 w 2110"/>
              <a:gd name="T1" fmla="*/ 2147483647 h 1504"/>
              <a:gd name="T2" fmla="*/ 2147483647 w 2110"/>
              <a:gd name="T3" fmla="*/ 2147483647 h 1504"/>
              <a:gd name="T4" fmla="*/ 2147483647 w 2110"/>
              <a:gd name="T5" fmla="*/ 2147483647 h 1504"/>
              <a:gd name="T6" fmla="*/ 2147483647 w 2110"/>
              <a:gd name="T7" fmla="*/ 2147483647 h 1504"/>
              <a:gd name="T8" fmla="*/ 2147483647 w 2110"/>
              <a:gd name="T9" fmla="*/ 2147483647 h 1504"/>
              <a:gd name="T10" fmla="*/ 2147483647 w 2110"/>
              <a:gd name="T11" fmla="*/ 2147483647 h 1504"/>
              <a:gd name="T12" fmla="*/ 2147483647 w 2110"/>
              <a:gd name="T13" fmla="*/ 2147483647 h 1504"/>
              <a:gd name="T14" fmla="*/ 2147483647 w 2110"/>
              <a:gd name="T15" fmla="*/ 2147483647 h 1504"/>
              <a:gd name="T16" fmla="*/ 0 w 2110"/>
              <a:gd name="T17" fmla="*/ 2147483647 h 1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10" h="1504">
                <a:moveTo>
                  <a:pt x="2087" y="1504"/>
                </a:moveTo>
                <a:cubicBezTo>
                  <a:pt x="2098" y="1455"/>
                  <a:pt x="2110" y="1406"/>
                  <a:pt x="2087" y="1323"/>
                </a:cubicBezTo>
                <a:cubicBezTo>
                  <a:pt x="2064" y="1240"/>
                  <a:pt x="2004" y="1103"/>
                  <a:pt x="1951" y="1005"/>
                </a:cubicBezTo>
                <a:cubicBezTo>
                  <a:pt x="1898" y="907"/>
                  <a:pt x="1837" y="816"/>
                  <a:pt x="1769" y="733"/>
                </a:cubicBezTo>
                <a:cubicBezTo>
                  <a:pt x="1701" y="650"/>
                  <a:pt x="1641" y="589"/>
                  <a:pt x="1543" y="506"/>
                </a:cubicBezTo>
                <a:cubicBezTo>
                  <a:pt x="1445" y="423"/>
                  <a:pt x="1309" y="310"/>
                  <a:pt x="1180" y="234"/>
                </a:cubicBezTo>
                <a:cubicBezTo>
                  <a:pt x="1051" y="158"/>
                  <a:pt x="892" y="90"/>
                  <a:pt x="771" y="52"/>
                </a:cubicBezTo>
                <a:cubicBezTo>
                  <a:pt x="650" y="14"/>
                  <a:pt x="582" y="14"/>
                  <a:pt x="454" y="7"/>
                </a:cubicBezTo>
                <a:cubicBezTo>
                  <a:pt x="326" y="0"/>
                  <a:pt x="76" y="7"/>
                  <a:pt x="0" y="7"/>
                </a:cubicBezTo>
              </a:path>
            </a:pathLst>
          </a:custGeom>
          <a:noFill/>
          <a:ln w="38100" cap="flat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5580063" y="836613"/>
            <a:ext cx="3384550" cy="1917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class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 { … };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float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f(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const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char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* s)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{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  C c(s);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return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c.m;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64" name="Freeform 68"/>
          <p:cNvSpPr>
            <a:spLocks/>
          </p:cNvSpPr>
          <p:nvPr/>
        </p:nvSpPr>
        <p:spPr bwMode="auto">
          <a:xfrm>
            <a:off x="2124075" y="1114425"/>
            <a:ext cx="1943100" cy="2459038"/>
          </a:xfrm>
          <a:custGeom>
            <a:avLst/>
            <a:gdLst>
              <a:gd name="T0" fmla="*/ 2147483647 w 1224"/>
              <a:gd name="T1" fmla="*/ 2147483647 h 1549"/>
              <a:gd name="T2" fmla="*/ 2147483647 w 1224"/>
              <a:gd name="T3" fmla="*/ 2147483647 h 1549"/>
              <a:gd name="T4" fmla="*/ 2147483647 w 1224"/>
              <a:gd name="T5" fmla="*/ 2147483647 h 1549"/>
              <a:gd name="T6" fmla="*/ 2147483647 w 1224"/>
              <a:gd name="T7" fmla="*/ 2147483647 h 1549"/>
              <a:gd name="T8" fmla="*/ 2147483647 w 1224"/>
              <a:gd name="T9" fmla="*/ 2147483647 h 1549"/>
              <a:gd name="T10" fmla="*/ 2147483647 w 1224"/>
              <a:gd name="T11" fmla="*/ 2147483647 h 1549"/>
              <a:gd name="T12" fmla="*/ 2147483647 w 1224"/>
              <a:gd name="T13" fmla="*/ 2147483647 h 1549"/>
              <a:gd name="T14" fmla="*/ 2147483647 w 1224"/>
              <a:gd name="T15" fmla="*/ 2147483647 h 1549"/>
              <a:gd name="T16" fmla="*/ 2147483647 w 1224"/>
              <a:gd name="T17" fmla="*/ 2147483647 h 1549"/>
              <a:gd name="T18" fmla="*/ 2147483647 w 1224"/>
              <a:gd name="T19" fmla="*/ 2147483647 h 1549"/>
              <a:gd name="T20" fmla="*/ 0 w 1224"/>
              <a:gd name="T21" fmla="*/ 2147483647 h 15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24" h="1549">
                <a:moveTo>
                  <a:pt x="1224" y="1549"/>
                </a:moveTo>
                <a:cubicBezTo>
                  <a:pt x="1194" y="1435"/>
                  <a:pt x="1164" y="1322"/>
                  <a:pt x="1134" y="1231"/>
                </a:cubicBezTo>
                <a:cubicBezTo>
                  <a:pt x="1104" y="1140"/>
                  <a:pt x="1073" y="1072"/>
                  <a:pt x="1043" y="1004"/>
                </a:cubicBezTo>
                <a:cubicBezTo>
                  <a:pt x="1013" y="936"/>
                  <a:pt x="990" y="891"/>
                  <a:pt x="952" y="823"/>
                </a:cubicBezTo>
                <a:cubicBezTo>
                  <a:pt x="914" y="755"/>
                  <a:pt x="854" y="664"/>
                  <a:pt x="816" y="596"/>
                </a:cubicBezTo>
                <a:cubicBezTo>
                  <a:pt x="778" y="528"/>
                  <a:pt x="771" y="490"/>
                  <a:pt x="726" y="415"/>
                </a:cubicBezTo>
                <a:cubicBezTo>
                  <a:pt x="681" y="340"/>
                  <a:pt x="590" y="204"/>
                  <a:pt x="544" y="143"/>
                </a:cubicBezTo>
                <a:cubicBezTo>
                  <a:pt x="498" y="82"/>
                  <a:pt x="498" y="75"/>
                  <a:pt x="453" y="52"/>
                </a:cubicBezTo>
                <a:cubicBezTo>
                  <a:pt x="408" y="29"/>
                  <a:pt x="325" y="14"/>
                  <a:pt x="272" y="7"/>
                </a:cubicBezTo>
                <a:cubicBezTo>
                  <a:pt x="219" y="0"/>
                  <a:pt x="181" y="7"/>
                  <a:pt x="136" y="7"/>
                </a:cubicBezTo>
                <a:cubicBezTo>
                  <a:pt x="91" y="7"/>
                  <a:pt x="45" y="7"/>
                  <a:pt x="0" y="7"/>
                </a:cubicBezTo>
              </a:path>
            </a:pathLst>
          </a:custGeom>
          <a:noFill/>
          <a:ln w="38100" cap="flat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 flipH="1">
            <a:off x="193675" y="803275"/>
            <a:ext cx="0" cy="16240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 flipV="1">
            <a:off x="184150" y="2420938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179388" y="118745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" name="Text Box 73"/>
          <p:cNvSpPr txBox="1">
            <a:spLocks noChangeArrowheads="1"/>
          </p:cNvSpPr>
          <p:nvPr/>
        </p:nvSpPr>
        <p:spPr bwMode="auto">
          <a:xfrm>
            <a:off x="5651500" y="5300663"/>
            <a:ext cx="3168972" cy="7848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>
                <a:solidFill>
                  <a:srgbClr val="006600"/>
                </a:solidFill>
              </a:rPr>
              <a:t> </a:t>
            </a:r>
            <a:r>
              <a:rPr lang="ru-RU" b="1" dirty="0" smtClean="0">
                <a:solidFill>
                  <a:srgbClr val="CC0066"/>
                </a:solidFill>
              </a:rPr>
              <a:t>Семантические от</a:t>
            </a:r>
            <a:r>
              <a:rPr lang="ru-RU" b="1" dirty="0">
                <a:solidFill>
                  <a:srgbClr val="CC0066"/>
                </a:solidFill>
              </a:rPr>
              <a:t>н</a:t>
            </a:r>
            <a:r>
              <a:rPr lang="ru-RU" b="1" dirty="0" smtClean="0">
                <a:solidFill>
                  <a:srgbClr val="CC0066"/>
                </a:solidFill>
              </a:rPr>
              <a:t>ошения</a:t>
            </a:r>
            <a:endParaRPr lang="ru-RU" b="1" dirty="0">
              <a:solidFill>
                <a:srgbClr val="CC006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/>
              <a:t> </a:t>
            </a:r>
            <a:r>
              <a:rPr lang="ru-RU" b="1" dirty="0" smtClean="0"/>
              <a:t>Области действия </a:t>
            </a:r>
            <a:r>
              <a:rPr lang="en-US" b="1" dirty="0" smtClean="0"/>
              <a:t>(scopes)</a:t>
            </a:r>
            <a:endParaRPr lang="ru-RU" b="1" dirty="0">
              <a:solidFill>
                <a:srgbClr val="009900"/>
              </a:solidFill>
            </a:endParaRPr>
          </a:p>
        </p:txBody>
      </p:sp>
      <p:sp>
        <p:nvSpPr>
          <p:cNvPr id="69" name="Freeform 74"/>
          <p:cNvSpPr>
            <a:spLocks/>
          </p:cNvSpPr>
          <p:nvPr/>
        </p:nvSpPr>
        <p:spPr bwMode="auto">
          <a:xfrm>
            <a:off x="1619250" y="2636838"/>
            <a:ext cx="720725" cy="2952750"/>
          </a:xfrm>
          <a:custGeom>
            <a:avLst/>
            <a:gdLst>
              <a:gd name="T0" fmla="*/ 2147483647 w 454"/>
              <a:gd name="T1" fmla="*/ 2147483647 h 1860"/>
              <a:gd name="T2" fmla="*/ 2147483647 w 454"/>
              <a:gd name="T3" fmla="*/ 2147483647 h 1860"/>
              <a:gd name="T4" fmla="*/ 2147483647 w 454"/>
              <a:gd name="T5" fmla="*/ 2147483647 h 1860"/>
              <a:gd name="T6" fmla="*/ 2147483647 w 454"/>
              <a:gd name="T7" fmla="*/ 2147483647 h 1860"/>
              <a:gd name="T8" fmla="*/ 2147483647 w 454"/>
              <a:gd name="T9" fmla="*/ 2147483647 h 1860"/>
              <a:gd name="T10" fmla="*/ 2147483647 w 454"/>
              <a:gd name="T11" fmla="*/ 2147483647 h 1860"/>
              <a:gd name="T12" fmla="*/ 0 w 454"/>
              <a:gd name="T13" fmla="*/ 0 h 18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4" h="1860">
                <a:moveTo>
                  <a:pt x="182" y="1860"/>
                </a:moveTo>
                <a:cubicBezTo>
                  <a:pt x="273" y="1637"/>
                  <a:pt x="364" y="1414"/>
                  <a:pt x="409" y="1270"/>
                </a:cubicBezTo>
                <a:cubicBezTo>
                  <a:pt x="454" y="1126"/>
                  <a:pt x="454" y="1126"/>
                  <a:pt x="454" y="998"/>
                </a:cubicBezTo>
                <a:cubicBezTo>
                  <a:pt x="454" y="870"/>
                  <a:pt x="439" y="620"/>
                  <a:pt x="409" y="499"/>
                </a:cubicBezTo>
                <a:cubicBezTo>
                  <a:pt x="379" y="378"/>
                  <a:pt x="310" y="332"/>
                  <a:pt x="272" y="272"/>
                </a:cubicBezTo>
                <a:cubicBezTo>
                  <a:pt x="234" y="212"/>
                  <a:pt x="227" y="181"/>
                  <a:pt x="182" y="136"/>
                </a:cubicBezTo>
                <a:cubicBezTo>
                  <a:pt x="137" y="91"/>
                  <a:pt x="68" y="45"/>
                  <a:pt x="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" name="Freeform 75"/>
          <p:cNvSpPr>
            <a:spLocks/>
          </p:cNvSpPr>
          <p:nvPr/>
        </p:nvSpPr>
        <p:spPr bwMode="auto">
          <a:xfrm>
            <a:off x="1835150" y="2636838"/>
            <a:ext cx="1152525" cy="298450"/>
          </a:xfrm>
          <a:custGeom>
            <a:avLst/>
            <a:gdLst>
              <a:gd name="T0" fmla="*/ 2147483647 w 726"/>
              <a:gd name="T1" fmla="*/ 2147483647 h 188"/>
              <a:gd name="T2" fmla="*/ 2147483647 w 726"/>
              <a:gd name="T3" fmla="*/ 2147483647 h 188"/>
              <a:gd name="T4" fmla="*/ 2147483647 w 726"/>
              <a:gd name="T5" fmla="*/ 2147483647 h 188"/>
              <a:gd name="T6" fmla="*/ 2147483647 w 726"/>
              <a:gd name="T7" fmla="*/ 2147483647 h 188"/>
              <a:gd name="T8" fmla="*/ 2147483647 w 726"/>
              <a:gd name="T9" fmla="*/ 2147483647 h 188"/>
              <a:gd name="T10" fmla="*/ 0 w 726"/>
              <a:gd name="T11" fmla="*/ 0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6" h="188">
                <a:moveTo>
                  <a:pt x="726" y="181"/>
                </a:moveTo>
                <a:cubicBezTo>
                  <a:pt x="620" y="181"/>
                  <a:pt x="514" y="181"/>
                  <a:pt x="454" y="181"/>
                </a:cubicBezTo>
                <a:cubicBezTo>
                  <a:pt x="394" y="181"/>
                  <a:pt x="408" y="188"/>
                  <a:pt x="363" y="181"/>
                </a:cubicBezTo>
                <a:cubicBezTo>
                  <a:pt x="318" y="174"/>
                  <a:pt x="227" y="151"/>
                  <a:pt x="182" y="136"/>
                </a:cubicBezTo>
                <a:cubicBezTo>
                  <a:pt x="137" y="121"/>
                  <a:pt x="121" y="114"/>
                  <a:pt x="91" y="91"/>
                </a:cubicBezTo>
                <a:cubicBezTo>
                  <a:pt x="61" y="68"/>
                  <a:pt x="30" y="34"/>
                  <a:pt x="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" name="Freeform 76"/>
          <p:cNvSpPr>
            <a:spLocks/>
          </p:cNvSpPr>
          <p:nvPr/>
        </p:nvSpPr>
        <p:spPr bwMode="auto">
          <a:xfrm>
            <a:off x="311150" y="692150"/>
            <a:ext cx="228600" cy="1441450"/>
          </a:xfrm>
          <a:custGeom>
            <a:avLst/>
            <a:gdLst>
              <a:gd name="T0" fmla="*/ 2147483647 w 144"/>
              <a:gd name="T1" fmla="*/ 2147483647 h 908"/>
              <a:gd name="T2" fmla="*/ 2147483647 w 144"/>
              <a:gd name="T3" fmla="*/ 2147483647 h 908"/>
              <a:gd name="T4" fmla="*/ 2147483647 w 144"/>
              <a:gd name="T5" fmla="*/ 2147483647 h 908"/>
              <a:gd name="T6" fmla="*/ 2147483647 w 144"/>
              <a:gd name="T7" fmla="*/ 2147483647 h 908"/>
              <a:gd name="T8" fmla="*/ 2147483647 w 144"/>
              <a:gd name="T9" fmla="*/ 2147483647 h 908"/>
              <a:gd name="T10" fmla="*/ 2147483647 w 144"/>
              <a:gd name="T11" fmla="*/ 0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" h="908">
                <a:moveTo>
                  <a:pt x="144" y="908"/>
                </a:moveTo>
                <a:cubicBezTo>
                  <a:pt x="110" y="870"/>
                  <a:pt x="76" y="832"/>
                  <a:pt x="53" y="771"/>
                </a:cubicBezTo>
                <a:cubicBezTo>
                  <a:pt x="30" y="710"/>
                  <a:pt x="16" y="628"/>
                  <a:pt x="8" y="545"/>
                </a:cubicBezTo>
                <a:cubicBezTo>
                  <a:pt x="0" y="462"/>
                  <a:pt x="8" y="349"/>
                  <a:pt x="8" y="273"/>
                </a:cubicBezTo>
                <a:cubicBezTo>
                  <a:pt x="8" y="197"/>
                  <a:pt x="8" y="136"/>
                  <a:pt x="8" y="91"/>
                </a:cubicBezTo>
                <a:cubicBezTo>
                  <a:pt x="8" y="46"/>
                  <a:pt x="8" y="23"/>
                  <a:pt x="8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" name="Freeform 77"/>
          <p:cNvSpPr>
            <a:spLocks/>
          </p:cNvSpPr>
          <p:nvPr/>
        </p:nvSpPr>
        <p:spPr bwMode="auto">
          <a:xfrm>
            <a:off x="457200" y="692150"/>
            <a:ext cx="369888" cy="227013"/>
          </a:xfrm>
          <a:custGeom>
            <a:avLst/>
            <a:gdLst>
              <a:gd name="T0" fmla="*/ 2147483647 w 233"/>
              <a:gd name="T1" fmla="*/ 2147483647 h 143"/>
              <a:gd name="T2" fmla="*/ 2147483647 w 233"/>
              <a:gd name="T3" fmla="*/ 2147483647 h 143"/>
              <a:gd name="T4" fmla="*/ 2147483647 w 233"/>
              <a:gd name="T5" fmla="*/ 2147483647 h 143"/>
              <a:gd name="T6" fmla="*/ 2147483647 w 233"/>
              <a:gd name="T7" fmla="*/ 2147483647 h 143"/>
              <a:gd name="T8" fmla="*/ 2147483647 w 233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3" h="143">
                <a:moveTo>
                  <a:pt x="233" y="136"/>
                </a:moveTo>
                <a:cubicBezTo>
                  <a:pt x="203" y="139"/>
                  <a:pt x="173" y="143"/>
                  <a:pt x="143" y="136"/>
                </a:cubicBezTo>
                <a:cubicBezTo>
                  <a:pt x="113" y="129"/>
                  <a:pt x="75" y="106"/>
                  <a:pt x="52" y="91"/>
                </a:cubicBezTo>
                <a:cubicBezTo>
                  <a:pt x="29" y="76"/>
                  <a:pt x="14" y="61"/>
                  <a:pt x="7" y="46"/>
                </a:cubicBezTo>
                <a:cubicBezTo>
                  <a:pt x="0" y="31"/>
                  <a:pt x="3" y="15"/>
                  <a:pt x="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" name="Text Box 78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14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000" b="1" dirty="0">
                <a:solidFill>
                  <a:srgbClr val="FF0000"/>
                </a:solidFill>
                <a:latin typeface="Comic Sans MS" pitchFamily="66" charset="0"/>
              </a:rPr>
              <a:t>Фрагмент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AAST</a:t>
            </a:r>
            <a:r>
              <a:rPr lang="ru-RU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1335088" y="2519363"/>
            <a:ext cx="9525" cy="1538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580063" y="836613"/>
            <a:ext cx="3384550" cy="1917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class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 { … };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float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f(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const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char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* s)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{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  C c(s); </a:t>
            </a:r>
            <a:r>
              <a:rPr lang="en-US" sz="2400" b="1">
                <a:solidFill>
                  <a:srgbClr val="0033CC"/>
                </a:solidFill>
                <a:latin typeface="Comic Sans MS" pitchFamily="66" charset="0"/>
              </a:rPr>
              <a:t>return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 c.m;</a:t>
            </a:r>
            <a:br>
              <a:rPr lang="en-US" sz="240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8950" y="944563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88950" y="12334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266825" y="124460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858838" y="1300163"/>
            <a:ext cx="9525" cy="3476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77863" y="16256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651000" y="1300163"/>
            <a:ext cx="9525" cy="2809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70000" y="1630363"/>
            <a:ext cx="1584325" cy="2873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CLASS_BODY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79425" y="2160588"/>
            <a:ext cx="1584325" cy="452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FUNC_DECL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79425" y="2449513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800100" y="246062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30238" y="2506663"/>
            <a:ext cx="0" cy="4333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11163" y="2955925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“f”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1889125" y="25209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114776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1497013" y="2457450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984250" y="2519363"/>
            <a:ext cx="0" cy="1090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66713" y="3600450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FLOAT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36800" y="236061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FUNC_BODY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60413" y="4065588"/>
            <a:ext cx="1117600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PARAMS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608138" y="5575300"/>
            <a:ext cx="1512887" cy="5064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PARM_DECL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1335088" y="4340225"/>
            <a:ext cx="9525" cy="13573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1335088" y="57181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981200" y="5994400"/>
            <a:ext cx="0" cy="3762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1617663" y="5895975"/>
            <a:ext cx="1517650" cy="9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2338388" y="591661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751013" y="636270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“s”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638425" y="6000750"/>
            <a:ext cx="9525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381250" y="63531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PTR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248025" y="647223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3486150" y="633412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CONST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4360863" y="6453188"/>
            <a:ext cx="241300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598988" y="6315075"/>
            <a:ext cx="8636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CHAR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2724150" y="2684463"/>
            <a:ext cx="0" cy="1500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2722563" y="304800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2741613" y="4181475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000375" y="2913063"/>
            <a:ext cx="1584325" cy="4587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VAR_DECL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3038475" y="4043363"/>
            <a:ext cx="158432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RET_STMT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3006725" y="3209925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H="1">
            <a:off x="356076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4024313" y="3217863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3270250" y="3286125"/>
            <a:ext cx="0" cy="30956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3159125" y="3575050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“c”</a:t>
            </a:r>
            <a:endParaRPr lang="ru-RU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3770313" y="3276600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3668713" y="3565525"/>
            <a:ext cx="89852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CLASS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 flipV="1">
            <a:off x="4419600" y="3271838"/>
            <a:ext cx="438150" cy="47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4859338" y="309403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4638675" y="4191000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4921250" y="4019550"/>
            <a:ext cx="1584325" cy="4873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MEMB_SELEC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4921250" y="4306888"/>
            <a:ext cx="15843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H="1">
            <a:off x="5722938" y="4333875"/>
            <a:ext cx="0" cy="136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 flipV="1">
            <a:off x="2849563" y="1773238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3132138" y="1484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…</a:t>
            </a:r>
            <a:endParaRPr lang="ru-RU" sz="2400" b="1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 flipV="1">
            <a:off x="6299200" y="4387850"/>
            <a:ext cx="438150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5362575" y="4387850"/>
            <a:ext cx="0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 flipV="1">
            <a:off x="5362575" y="4748213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6731000" y="4243388"/>
            <a:ext cx="498475" cy="287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5646738" y="4613275"/>
            <a:ext cx="498475" cy="2873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ID</a:t>
            </a:r>
            <a:endParaRPr lang="ru-RU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1" name="Line 64"/>
          <p:cNvSpPr>
            <a:spLocks noChangeShapeType="1"/>
          </p:cNvSpPr>
          <p:nvPr/>
        </p:nvSpPr>
        <p:spPr bwMode="auto">
          <a:xfrm flipH="1">
            <a:off x="193675" y="803275"/>
            <a:ext cx="0" cy="16240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flipV="1">
            <a:off x="184150" y="2420938"/>
            <a:ext cx="28098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flipV="1">
            <a:off x="179388" y="1187450"/>
            <a:ext cx="280987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" name="Line 67"/>
          <p:cNvSpPr>
            <a:spLocks noChangeShapeType="1"/>
          </p:cNvSpPr>
          <p:nvPr/>
        </p:nvSpPr>
        <p:spPr bwMode="auto">
          <a:xfrm flipH="1">
            <a:off x="2713038" y="4192588"/>
            <a:ext cx="9525" cy="681037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5" name="Line 68"/>
          <p:cNvSpPr>
            <a:spLocks noChangeShapeType="1"/>
          </p:cNvSpPr>
          <p:nvPr/>
        </p:nvSpPr>
        <p:spPr bwMode="auto">
          <a:xfrm flipV="1">
            <a:off x="2733675" y="4849813"/>
            <a:ext cx="280988" cy="3175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3030538" y="4705350"/>
            <a:ext cx="1450975" cy="287338"/>
          </a:xfrm>
          <a:prstGeom prst="rect">
            <a:avLst/>
          </a:prstGeom>
          <a:solidFill>
            <a:schemeClr val="bg1"/>
          </a:solidFill>
          <a:ln w="28575">
            <a:solidFill>
              <a:srgbClr val="666699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6699"/>
                </a:solidFill>
                <a:latin typeface="Comic Sans MS" pitchFamily="66" charset="0"/>
              </a:rPr>
              <a:t>DTOR_CALL</a:t>
            </a:r>
            <a:endParaRPr lang="ru-RU" b="1" dirty="0">
              <a:solidFill>
                <a:srgbClr val="666699"/>
              </a:solidFill>
              <a:latin typeface="Comic Sans MS" pitchFamily="66" charset="0"/>
            </a:endParaRP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4000500" y="5003800"/>
            <a:ext cx="0" cy="357188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" name="Line 71"/>
          <p:cNvSpPr>
            <a:spLocks noChangeShapeType="1"/>
          </p:cNvSpPr>
          <p:nvPr/>
        </p:nvSpPr>
        <p:spPr bwMode="auto">
          <a:xfrm flipV="1">
            <a:off x="4000500" y="5364163"/>
            <a:ext cx="280988" cy="3175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4284663" y="5229225"/>
            <a:ext cx="498475" cy="287338"/>
          </a:xfrm>
          <a:prstGeom prst="rect">
            <a:avLst/>
          </a:prstGeom>
          <a:solidFill>
            <a:schemeClr val="bg1"/>
          </a:solidFill>
          <a:ln w="34925">
            <a:solidFill>
              <a:srgbClr val="666699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6699"/>
                </a:solidFill>
                <a:latin typeface="Comic Sans MS" pitchFamily="66" charset="0"/>
              </a:rPr>
              <a:t>ID</a:t>
            </a:r>
            <a:endParaRPr lang="ru-RU" b="1" dirty="0">
              <a:solidFill>
                <a:srgbClr val="666699"/>
              </a:solidFill>
              <a:latin typeface="Comic Sans MS" pitchFamily="66" charset="0"/>
            </a:endParaRPr>
          </a:p>
        </p:txBody>
      </p:sp>
      <p:sp>
        <p:nvSpPr>
          <p:cNvPr id="70" name="Freeform 73"/>
          <p:cNvSpPr>
            <a:spLocks/>
          </p:cNvSpPr>
          <p:nvPr/>
        </p:nvSpPr>
        <p:spPr bwMode="auto">
          <a:xfrm>
            <a:off x="2076450" y="1039813"/>
            <a:ext cx="3167063" cy="4189412"/>
          </a:xfrm>
          <a:custGeom>
            <a:avLst/>
            <a:gdLst>
              <a:gd name="T0" fmla="*/ 2147483647 w 1995"/>
              <a:gd name="T1" fmla="*/ 2147483647 h 2639"/>
              <a:gd name="T2" fmla="*/ 2147483647 w 1995"/>
              <a:gd name="T3" fmla="*/ 2147483647 h 2639"/>
              <a:gd name="T4" fmla="*/ 2147483647 w 1995"/>
              <a:gd name="T5" fmla="*/ 2147483647 h 2639"/>
              <a:gd name="T6" fmla="*/ 2147483647 w 1995"/>
              <a:gd name="T7" fmla="*/ 2147483647 h 2639"/>
              <a:gd name="T8" fmla="*/ 2147483647 w 1995"/>
              <a:gd name="T9" fmla="*/ 2147483647 h 2639"/>
              <a:gd name="T10" fmla="*/ 2147483647 w 1995"/>
              <a:gd name="T11" fmla="*/ 2147483647 h 2639"/>
              <a:gd name="T12" fmla="*/ 2147483647 w 1995"/>
              <a:gd name="T13" fmla="*/ 2147483647 h 2639"/>
              <a:gd name="T14" fmla="*/ 2147483647 w 1995"/>
              <a:gd name="T15" fmla="*/ 2147483647 h 2639"/>
              <a:gd name="T16" fmla="*/ 2147483647 w 1995"/>
              <a:gd name="T17" fmla="*/ 2147483647 h 2639"/>
              <a:gd name="T18" fmla="*/ 2147483647 w 1995"/>
              <a:gd name="T19" fmla="*/ 2147483647 h 2639"/>
              <a:gd name="T20" fmla="*/ 2147483647 w 1995"/>
              <a:gd name="T21" fmla="*/ 2147483647 h 2639"/>
              <a:gd name="T22" fmla="*/ 2147483647 w 1995"/>
              <a:gd name="T23" fmla="*/ 2147483647 h 2639"/>
              <a:gd name="T24" fmla="*/ 2147483647 w 1995"/>
              <a:gd name="T25" fmla="*/ 2147483647 h 2639"/>
              <a:gd name="T26" fmla="*/ 2147483647 w 1995"/>
              <a:gd name="T27" fmla="*/ 2147483647 h 26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5" h="2639">
                <a:moveTo>
                  <a:pt x="1572" y="2639"/>
                </a:moveTo>
                <a:cubicBezTo>
                  <a:pt x="1636" y="2563"/>
                  <a:pt x="1700" y="2487"/>
                  <a:pt x="1753" y="2412"/>
                </a:cubicBezTo>
                <a:cubicBezTo>
                  <a:pt x="1806" y="2337"/>
                  <a:pt x="1852" y="2298"/>
                  <a:pt x="1890" y="2185"/>
                </a:cubicBezTo>
                <a:cubicBezTo>
                  <a:pt x="1928" y="2072"/>
                  <a:pt x="1965" y="1868"/>
                  <a:pt x="1980" y="1732"/>
                </a:cubicBezTo>
                <a:cubicBezTo>
                  <a:pt x="1995" y="1596"/>
                  <a:pt x="1987" y="1482"/>
                  <a:pt x="1980" y="1369"/>
                </a:cubicBezTo>
                <a:cubicBezTo>
                  <a:pt x="1973" y="1256"/>
                  <a:pt x="1958" y="1157"/>
                  <a:pt x="1935" y="1051"/>
                </a:cubicBezTo>
                <a:cubicBezTo>
                  <a:pt x="1912" y="945"/>
                  <a:pt x="1882" y="832"/>
                  <a:pt x="1844" y="734"/>
                </a:cubicBezTo>
                <a:cubicBezTo>
                  <a:pt x="1806" y="636"/>
                  <a:pt x="1776" y="553"/>
                  <a:pt x="1708" y="462"/>
                </a:cubicBezTo>
                <a:cubicBezTo>
                  <a:pt x="1640" y="371"/>
                  <a:pt x="1527" y="258"/>
                  <a:pt x="1436" y="190"/>
                </a:cubicBezTo>
                <a:cubicBezTo>
                  <a:pt x="1345" y="122"/>
                  <a:pt x="1277" y="84"/>
                  <a:pt x="1164" y="54"/>
                </a:cubicBezTo>
                <a:cubicBezTo>
                  <a:pt x="1051" y="24"/>
                  <a:pt x="869" y="16"/>
                  <a:pt x="756" y="8"/>
                </a:cubicBezTo>
                <a:cubicBezTo>
                  <a:pt x="643" y="0"/>
                  <a:pt x="596" y="8"/>
                  <a:pt x="483" y="8"/>
                </a:cubicBezTo>
                <a:cubicBezTo>
                  <a:pt x="370" y="8"/>
                  <a:pt x="150" y="8"/>
                  <a:pt x="75" y="8"/>
                </a:cubicBezTo>
                <a:cubicBezTo>
                  <a:pt x="0" y="8"/>
                  <a:pt x="15" y="8"/>
                  <a:pt x="30" y="8"/>
                </a:cubicBezTo>
              </a:path>
            </a:pathLst>
          </a:custGeom>
          <a:noFill/>
          <a:ln w="38100" cap="flat">
            <a:solidFill>
              <a:srgbClr val="666699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5651500" y="5300663"/>
            <a:ext cx="2836863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b="1" dirty="0">
                <a:solidFill>
                  <a:srgbClr val="666699"/>
                </a:solidFill>
              </a:rPr>
              <a:t> </a:t>
            </a:r>
            <a:r>
              <a:rPr lang="ru-RU" b="1" dirty="0" smtClean="0">
                <a:solidFill>
                  <a:srgbClr val="666699"/>
                </a:solidFill>
              </a:rPr>
              <a:t>Скрытая семантика</a:t>
            </a:r>
            <a:endParaRPr lang="ru-RU" b="1" dirty="0">
              <a:solidFill>
                <a:srgbClr val="666699"/>
              </a:solidFill>
            </a:endParaRPr>
          </a:p>
        </p:txBody>
      </p: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15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000" b="1" dirty="0">
                <a:solidFill>
                  <a:srgbClr val="FF0000"/>
                </a:solidFill>
                <a:latin typeface="Comic Sans MS" pitchFamily="66" charset="0"/>
              </a:rPr>
              <a:t>Фрагмент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AAST</a:t>
            </a:r>
            <a:r>
              <a:rPr lang="ru-RU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1520" y="116632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Двоичный формат и 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XML-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формат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  <a:b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Two Faces of 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the Same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95288" y="1484313"/>
            <a:ext cx="2746375" cy="4824412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Program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Semantic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Representation</a:t>
            </a:r>
          </a:p>
          <a:p>
            <a:pPr algn="ctr">
              <a:spcBef>
                <a:spcPct val="5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spcBef>
                <a:spcPct val="5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Binary               </a:t>
            </a:r>
            <a:r>
              <a:rPr lang="en-US" b="1" dirty="0">
                <a:solidFill>
                  <a:srgbClr val="FF0000"/>
                </a:solidFill>
              </a:rPr>
              <a:t>XML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Format            </a:t>
            </a:r>
            <a:r>
              <a:rPr lang="en-US" b="1" dirty="0" err="1">
                <a:solidFill>
                  <a:srgbClr val="FF0000"/>
                </a:solidFill>
              </a:rPr>
              <a:t>Format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690688" y="2349500"/>
            <a:ext cx="0" cy="39592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43608" y="4437112"/>
            <a:ext cx="12954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492500" y="1628775"/>
            <a:ext cx="5400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Оба формата равноправны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Оба формата взаимозаменяемы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С точки зрения реализации соответствие поддерживается конверторами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 Binary-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&gt;XML 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&amp;</a:t>
            </a: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XML-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&gt;Binary</a:t>
            </a: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16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2568" y="183883"/>
            <a:ext cx="8619911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Why</a:t>
            </a:r>
            <a:r>
              <a:rPr lang="ru-RU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XML?</a:t>
            </a:r>
          </a:p>
          <a:p>
            <a:pPr marL="360363" indent="-360363">
              <a:spcBef>
                <a:spcPts val="1200"/>
              </a:spcBef>
              <a:buFontTx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Открытый формат; стандарт де-факто.</a:t>
            </a:r>
            <a:endParaRPr lang="ru-RU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60363" indent="-360363">
              <a:spcBef>
                <a:spcPts val="1200"/>
              </a:spcBef>
              <a:buFontTx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Расширяемая и предельно простая модель.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60363" indent="-360363">
              <a:spcBef>
                <a:spcPts val="1200"/>
              </a:spcBef>
              <a:buFontTx/>
              <a:buChar char="•"/>
            </a:pP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Много стандартных инструментов и технологий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 (XQuery,</a:t>
            </a: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ath, 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XSLT</a:t>
            </a:r>
            <a:r>
              <a:rPr 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ru-RU" sz="28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60363" indent="-360363">
              <a:spcBef>
                <a:spcPts val="1200"/>
              </a:spcBef>
              <a:buFontTx/>
              <a:buChar char="•"/>
            </a:pP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(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Исследовательский аспект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)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Эксперимент с технологией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 XSLT: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насколько она примени-</a:t>
            </a:r>
            <a:r>
              <a:rPr lang="ru-RU" sz="2800" b="1" dirty="0" err="1" smtClean="0">
                <a:solidFill>
                  <a:srgbClr val="666699"/>
                </a:solidFill>
                <a:latin typeface="Comic Sans MS" pitchFamily="66" charset="0"/>
              </a:rPr>
              <a:t>ма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и полезна для содержательных опера-</a:t>
            </a:r>
            <a:r>
              <a:rPr lang="ru-RU" sz="2800" b="1" dirty="0" err="1" smtClean="0">
                <a:solidFill>
                  <a:srgbClr val="666699"/>
                </a:solidFill>
                <a:latin typeface="Comic Sans MS" pitchFamily="66" charset="0"/>
              </a:rPr>
              <a:t>ций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над представлением семантики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666699"/>
                </a:solidFill>
                <a:latin typeface="Comic Sans MS" pitchFamily="66" charset="0"/>
              </a:rPr>
              <a:t>C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++?</a:t>
            </a:r>
          </a:p>
          <a:p>
            <a:pPr marL="360363" indent="-360363">
              <a:spcBef>
                <a:spcPts val="1200"/>
              </a:spcBef>
              <a:buFontTx/>
              <a:buChar char="•"/>
            </a:pP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(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Исследовательский аспект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)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Спроектировать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 “reference C++ definition”</a:t>
            </a:r>
            <a:r>
              <a:rPr lang="ru-RU" sz="2800" b="1" dirty="0" smtClean="0">
                <a:solidFill>
                  <a:srgbClr val="666699"/>
                </a:solidFill>
                <a:latin typeface="Comic Sans MS" pitchFamily="66" charset="0"/>
              </a:rPr>
              <a:t> в формате</a:t>
            </a:r>
            <a:r>
              <a:rPr lang="en-US" sz="2800" b="1" dirty="0" smtClean="0">
                <a:solidFill>
                  <a:srgbClr val="666699"/>
                </a:solidFill>
                <a:latin typeface="Comic Sans MS" pitchFamily="66" charset="0"/>
              </a:rPr>
              <a:t> XML Schema.</a:t>
            </a:r>
            <a:endParaRPr lang="en-US" sz="2800" b="1" dirty="0">
              <a:solidFill>
                <a:srgbClr val="666699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17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1520" y="260648"/>
            <a:ext cx="8458200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Outline</a:t>
            </a:r>
            <a:endParaRPr lang="en-US" sz="3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2">
              <a:spcBef>
                <a:spcPct val="50000"/>
              </a:spcBef>
            </a:pPr>
            <a:r>
              <a:rPr lang="ru-RU" sz="3000" b="1" dirty="0" smtClean="0">
                <a:solidFill>
                  <a:srgbClr val="0000FF"/>
                </a:solidFill>
                <a:latin typeface="Comic Sans MS" pitchFamily="66" charset="0"/>
              </a:rPr>
              <a:t>Идея проекта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200" b="1" dirty="0" smtClean="0">
                <a:solidFill>
                  <a:srgbClr val="0000FF"/>
                </a:solidFill>
                <a:latin typeface="Comic Sans MS" pitchFamily="66" charset="0"/>
              </a:rPr>
              <a:t>Аналогичные проекты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200" b="1" dirty="0" smtClean="0">
                <a:solidFill>
                  <a:srgbClr val="0000FF"/>
                </a:solidFill>
                <a:latin typeface="Comic Sans MS" pitchFamily="66" charset="0"/>
              </a:rPr>
              <a:t>Семантическое представление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XML</a:t>
            </a:r>
            <a:r>
              <a:rPr lang="ru-RU" sz="3200" b="1" dirty="0" smtClean="0">
                <a:solidFill>
                  <a:srgbClr val="0000FF"/>
                </a:solidFill>
                <a:latin typeface="Comic Sans MS" pitchFamily="66" charset="0"/>
              </a:rPr>
              <a:t>-представление</a:t>
            </a:r>
            <a:endParaRPr lang="en-US" sz="32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200" b="1" dirty="0" smtClean="0">
                <a:solidFill>
                  <a:srgbClr val="0000FF"/>
                </a:solidFill>
                <a:latin typeface="Comic Sans MS" pitchFamily="66" charset="0"/>
              </a:rPr>
              <a:t>Семантический поиск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534400" y="617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845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Пример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 XML</a:t>
            </a:r>
            <a:r>
              <a:rPr lang="ru-RU" sz="3000" b="1" dirty="0" smtClean="0">
                <a:solidFill>
                  <a:srgbClr val="FF0000"/>
                </a:solidFill>
                <a:latin typeface="Comic Sans MS" pitchFamily="66" charset="0"/>
              </a:rPr>
              <a:t>-представления</a:t>
            </a:r>
            <a:endParaRPr lang="en-US" sz="3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1520" y="1340768"/>
            <a:ext cx="80010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&lt;while-statement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=“1”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=“1”</a:t>
            </a:r>
            <a:r>
              <a:rPr lang="en-US" b="1" dirty="0">
                <a:latin typeface="Comic Sans MS" pitchFamily="66" charset="0"/>
              </a:rPr>
              <a:t>&gt;</a:t>
            </a:r>
          </a:p>
          <a:p>
            <a:r>
              <a:rPr lang="en-US" b="1" dirty="0">
                <a:latin typeface="Comic Sans MS" pitchFamily="66" charset="0"/>
              </a:rPr>
              <a:t>    &lt;condition&gt;</a:t>
            </a:r>
          </a:p>
          <a:p>
            <a:r>
              <a:rPr lang="en-US" b="1" dirty="0">
                <a:latin typeface="Comic Sans MS" pitchFamily="66" charset="0"/>
              </a:rPr>
              <a:t>        &lt;expression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=“1”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=“7”</a:t>
            </a:r>
            <a:r>
              <a:rPr lang="en-US" b="1" dirty="0">
                <a:latin typeface="Comic Sans MS" pitchFamily="66" charset="0"/>
              </a:rPr>
              <a:t>&gt; 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...</a:t>
            </a:r>
            <a:r>
              <a:rPr lang="en-US" b="1" dirty="0">
                <a:latin typeface="Comic Sans MS" pitchFamily="66" charset="0"/>
              </a:rPr>
              <a:t> &lt;/expression&gt;</a:t>
            </a:r>
          </a:p>
          <a:p>
            <a:r>
              <a:rPr lang="en-US" b="1" dirty="0">
                <a:latin typeface="Comic Sans MS" pitchFamily="66" charset="0"/>
              </a:rPr>
              <a:t>    &lt;condition&gt;</a:t>
            </a:r>
          </a:p>
          <a:p>
            <a:r>
              <a:rPr lang="en-US" b="1" dirty="0">
                <a:latin typeface="Comic Sans MS" pitchFamily="66" charset="0"/>
              </a:rPr>
              <a:t>    &lt;compound-statement&gt;</a:t>
            </a:r>
          </a:p>
          <a:p>
            <a:r>
              <a:rPr lang="ru-RU" b="1" dirty="0">
                <a:latin typeface="Comic Sans MS" pitchFamily="66" charset="0"/>
              </a:rPr>
              <a:t>        </a:t>
            </a:r>
            <a:r>
              <a:rPr lang="en-US" b="1" dirty="0">
                <a:latin typeface="Comic Sans MS" pitchFamily="66" charset="0"/>
              </a:rPr>
              <a:t>&lt;assignment-expression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=“2”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=“4”</a:t>
            </a:r>
            <a:r>
              <a:rPr lang="en-US" b="1" dirty="0">
                <a:latin typeface="Comic Sans MS" pitchFamily="66" charset="0"/>
              </a:rPr>
              <a:t>&gt;</a:t>
            </a:r>
          </a:p>
          <a:p>
            <a:r>
              <a:rPr lang="en-US" b="1" dirty="0">
                <a:latin typeface="Comic Sans MS" pitchFamily="66" charset="0"/>
              </a:rPr>
              <a:t>            &lt;name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=“2”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=“4”</a:t>
            </a:r>
            <a:r>
              <a:rPr lang="en-US" b="1" dirty="0">
                <a:latin typeface="Comic Sans MS" pitchFamily="66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="1" dirty="0">
                <a:latin typeface="Comic Sans MS" pitchFamily="66" charset="0"/>
              </a:rPr>
              <a:t>&lt;/name&gt;</a:t>
            </a:r>
          </a:p>
          <a:p>
            <a:r>
              <a:rPr lang="en-US" b="1" dirty="0">
                <a:latin typeface="Comic Sans MS" pitchFamily="66" charset="0"/>
              </a:rPr>
              <a:t>            &lt;expression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=“2”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=“9”</a:t>
            </a:r>
            <a:r>
              <a:rPr lang="en-US" b="1" dirty="0">
                <a:latin typeface="Comic Sans MS" pitchFamily="66" charset="0"/>
              </a:rPr>
              <a:t>&gt; 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...</a:t>
            </a:r>
            <a:r>
              <a:rPr lang="en-US" b="1" dirty="0">
                <a:latin typeface="Comic Sans MS" pitchFamily="66" charset="0"/>
              </a:rPr>
              <a:t> &lt;/expression&gt;</a:t>
            </a:r>
          </a:p>
          <a:p>
            <a:r>
              <a:rPr lang="en-US" b="1" dirty="0">
                <a:latin typeface="Comic Sans MS" pitchFamily="66" charset="0"/>
              </a:rPr>
              <a:t>        &lt;/assignment&gt;</a:t>
            </a:r>
          </a:p>
          <a:p>
            <a:r>
              <a:rPr lang="ru-RU" b="1" dirty="0">
                <a:latin typeface="Comic Sans MS" pitchFamily="66" charset="0"/>
              </a:rPr>
              <a:t>        </a:t>
            </a:r>
            <a:r>
              <a:rPr lang="en-US" b="1" dirty="0">
                <a:latin typeface="Comic Sans MS" pitchFamily="66" charset="0"/>
              </a:rPr>
              <a:t>&lt;call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=“3”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=“4”</a:t>
            </a:r>
            <a:r>
              <a:rPr lang="en-US" b="1" dirty="0">
                <a:latin typeface="Comic Sans MS" pitchFamily="66" charset="0"/>
              </a:rPr>
              <a:t>&gt;</a:t>
            </a:r>
          </a:p>
          <a:p>
            <a:r>
              <a:rPr lang="en-US" b="1" dirty="0">
                <a:latin typeface="Comic Sans MS" pitchFamily="66" charset="0"/>
              </a:rPr>
              <a:t>            &lt;name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=“3”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=“4”</a:t>
            </a:r>
            <a:r>
              <a:rPr lang="en-US" b="1" dirty="0">
                <a:latin typeface="Comic Sans MS" pitchFamily="66" charset="0"/>
              </a:rPr>
              <a:t>&gt;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b="1" dirty="0">
                <a:latin typeface="Comic Sans MS" pitchFamily="66" charset="0"/>
              </a:rPr>
              <a:t>&lt;/name&gt;</a:t>
            </a:r>
          </a:p>
          <a:p>
            <a:r>
              <a:rPr lang="en-US" b="1" dirty="0">
                <a:latin typeface="Comic Sans MS" pitchFamily="66" charset="0"/>
              </a:rPr>
              <a:t>            &lt;argument-list&gt;</a:t>
            </a:r>
          </a:p>
          <a:p>
            <a:r>
              <a:rPr lang="en-US" b="1" dirty="0">
                <a:latin typeface="Comic Sans MS" pitchFamily="66" charset="0"/>
              </a:rPr>
              <a:t>                &lt;expression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=“3” </a:t>
            </a:r>
            <a:r>
              <a:rPr lang="en-US" b="1" dirty="0" err="1">
                <a:solidFill>
                  <a:srgbClr val="0000FF"/>
                </a:solidFill>
                <a:latin typeface="Comic Sans MS" pitchFamily="66" charset="0"/>
              </a:rPr>
              <a:t>col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=“5”</a:t>
            </a:r>
            <a:r>
              <a:rPr lang="en-US" b="1" dirty="0">
                <a:latin typeface="Comic Sans MS" pitchFamily="66" charset="0"/>
              </a:rPr>
              <a:t>&gt; 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</a:rPr>
              <a:t>...</a:t>
            </a:r>
            <a:r>
              <a:rPr lang="en-US" b="1" dirty="0">
                <a:latin typeface="Comic Sans MS" pitchFamily="66" charset="0"/>
              </a:rPr>
              <a:t> &lt;/expression&gt;</a:t>
            </a:r>
          </a:p>
          <a:p>
            <a:r>
              <a:rPr lang="en-US" b="1" dirty="0">
                <a:latin typeface="Comic Sans MS" pitchFamily="66" charset="0"/>
              </a:rPr>
              <a:t>            &lt;/argument-list&gt;</a:t>
            </a:r>
          </a:p>
          <a:p>
            <a:r>
              <a:rPr lang="en-US" b="1" dirty="0">
                <a:latin typeface="Comic Sans MS" pitchFamily="66" charset="0"/>
              </a:rPr>
              <a:t>        &lt;/call&gt;</a:t>
            </a:r>
          </a:p>
          <a:p>
            <a:r>
              <a:rPr lang="ru-RU" b="1" dirty="0">
                <a:latin typeface="Comic Sans MS" pitchFamily="66" charset="0"/>
              </a:rPr>
              <a:t>    </a:t>
            </a:r>
            <a:r>
              <a:rPr lang="en-US" b="1" dirty="0">
                <a:latin typeface="Comic Sans MS" pitchFamily="66" charset="0"/>
              </a:rPr>
              <a:t>&lt;/compound-statement&gt;</a:t>
            </a:r>
          </a:p>
          <a:p>
            <a:r>
              <a:rPr lang="en-US" b="1" dirty="0">
                <a:latin typeface="Comic Sans MS" pitchFamily="66" charset="0"/>
              </a:rPr>
              <a:t>&lt;/while-statement&gt;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804025" y="1052513"/>
            <a:ext cx="1584325" cy="15652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</a:rPr>
              <a:t>while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 ... </a:t>
            </a:r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</a:rPr>
              <a:t>{</a:t>
            </a:r>
            <a:br>
              <a:rPr lang="en-US" sz="2400" b="1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    x = ...;</a:t>
            </a:r>
          </a:p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    P(...);</a:t>
            </a:r>
          </a:p>
          <a:p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</a:rPr>
              <a:t>}</a:t>
            </a:r>
            <a:endParaRPr lang="en-US" sz="2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18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59832" y="1196752"/>
            <a:ext cx="1447800" cy="2514600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84706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84706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Standard</a:t>
            </a: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ru-RU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Access</a:t>
            </a: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n-US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ru-RU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DOM/SAX,</a:t>
            </a:r>
            <a:br>
              <a:rPr lang="en-US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XSLT,</a:t>
            </a:r>
            <a:br>
              <a:rPr lang="en-US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XQuery</a:t>
            </a:r>
            <a:endParaRPr lang="en-US" sz="16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69032" y="1196752"/>
            <a:ext cx="1828800" cy="5029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>
                <a:latin typeface="Tahoma" pitchFamily="34" charset="0"/>
              </a:rPr>
              <a:t>Program</a:t>
            </a:r>
            <a:br>
              <a:rPr lang="en-US">
                <a:latin typeface="Tahoma" pitchFamily="34" charset="0"/>
              </a:rPr>
            </a:br>
            <a:endParaRPr lang="en-US">
              <a:latin typeface="Tahoma" pitchFamily="34" charset="0"/>
            </a:endParaRPr>
          </a:p>
          <a:p>
            <a:pPr algn="ctr"/>
            <a:r>
              <a:rPr lang="en-US">
                <a:latin typeface="Tahoma" pitchFamily="34" charset="0"/>
              </a:rPr>
              <a:t>Semantic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/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Representation</a:t>
            </a:r>
            <a:br>
              <a:rPr lang="en-US">
                <a:latin typeface="Tahoma" pitchFamily="34" charset="0"/>
              </a:rPr>
            </a:br>
            <a:endParaRPr lang="en-US">
              <a:latin typeface="Tahoma" pitchFamily="34" charset="0"/>
            </a:endParaRPr>
          </a:p>
          <a:p>
            <a:pPr algn="ctr"/>
            <a:r>
              <a:rPr lang="en-US">
                <a:latin typeface="Tahoma" pitchFamily="34" charset="0"/>
              </a:rPr>
              <a:t>in XML</a:t>
            </a:r>
            <a:endParaRPr lang="ru-RU">
              <a:latin typeface="Tahoma" pitchFamily="34" charset="0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 flipV="1">
            <a:off x="2301007" y="2436589"/>
            <a:ext cx="685800" cy="47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93432" y="2568352"/>
            <a:ext cx="990600" cy="2514600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84706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84706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Custom</a:t>
            </a:r>
            <a:br>
              <a:rPr lang="en-US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APIs</a:t>
            </a:r>
            <a:endParaRPr lang="en-US" sz="16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 flipV="1">
            <a:off x="4521919" y="3165252"/>
            <a:ext cx="630238" cy="127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2302594" y="4432077"/>
            <a:ext cx="2878138" cy="317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57132" y="1206277"/>
            <a:ext cx="1524000" cy="5008562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84706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84706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Client</a:t>
            </a: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ru-RU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Tools</a:t>
            </a:r>
            <a:br>
              <a:rPr lang="en-US" sz="1600" b="1">
                <a:solidFill>
                  <a:schemeClr val="accent2"/>
                </a:solidFill>
                <a:latin typeface="Tahoma" pitchFamily="34" charset="0"/>
              </a:rPr>
            </a:br>
            <a:endParaRPr lang="en-US" sz="16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4506044" y="1852389"/>
            <a:ext cx="2246313" cy="317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6184032" y="3698652"/>
            <a:ext cx="630237" cy="127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2351807" y="5641752"/>
            <a:ext cx="4460875" cy="1428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869832" y="2111152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871419" y="3009677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871419" y="4216177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861894" y="5219477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8388424" y="6237312"/>
            <a:ext cx="597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19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23528" y="188640"/>
            <a:ext cx="845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XML Based Architecture</a:t>
            </a:r>
            <a:endParaRPr lang="en-US" sz="3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1520" y="116632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Семантический поиск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980728"/>
            <a:ext cx="8856984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719138" indent="-719138">
              <a:spcBef>
                <a:spcPct val="50000"/>
              </a:spcBef>
            </a:pP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Основан на рекурсивном обходе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AAST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 и технологии сопоставления с образцом (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pattern matching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2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719138" indent="-719138">
              <a:spcBef>
                <a:spcPct val="50000"/>
              </a:spcBef>
            </a:pP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Для каждой языковой конструкции в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AAST 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определен соответствующий паттерн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,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 например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: “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любой составной оператор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”, “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любая функция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”, “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любой класс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” 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и </a:t>
            </a:r>
            <a:r>
              <a:rPr lang="ru-RU" sz="2200" b="1" dirty="0" err="1" smtClean="0">
                <a:solidFill>
                  <a:srgbClr val="0000FF"/>
                </a:solidFill>
                <a:latin typeface="Comic Sans MS" pitchFamily="66" charset="0"/>
              </a:rPr>
              <a:t>т.д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 Паттерн может быть «</a:t>
            </a:r>
            <a:r>
              <a:rPr lang="ru-RU" sz="2200" b="1" dirty="0" err="1" smtClean="0">
                <a:solidFill>
                  <a:srgbClr val="0000FF"/>
                </a:solidFill>
                <a:latin typeface="Comic Sans MS" pitchFamily="66" charset="0"/>
              </a:rPr>
              <a:t>атрибутирован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»: напр., «любая публичная статическая функция» или «класс из пространства имен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»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marL="719138" indent="-719138">
              <a:spcBef>
                <a:spcPct val="50000"/>
              </a:spcBef>
            </a:pP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Семантический поиск реализован в виде </a:t>
            </a:r>
            <a:r>
              <a:rPr lang="ru-RU" sz="2200" b="1" dirty="0" err="1" smtClean="0">
                <a:solidFill>
                  <a:srgbClr val="0000FF"/>
                </a:solidFill>
                <a:latin typeface="Comic Sans MS" pitchFamily="66" charset="0"/>
              </a:rPr>
              <a:t>вирт.функции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 match()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, определенной в каждом узле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AAST. </a:t>
            </a:r>
            <a:r>
              <a:rPr lang="ru-RU" sz="2200" b="1" dirty="0" err="1" smtClean="0">
                <a:solidFill>
                  <a:srgbClr val="0000FF"/>
                </a:solidFill>
                <a:latin typeface="Comic Sans MS" pitchFamily="66" charset="0"/>
              </a:rPr>
              <a:t>Необходи</a:t>
            </a:r>
            <a:r>
              <a:rPr lang="ru-RU" sz="2200" b="1" dirty="0" err="1">
                <a:solidFill>
                  <a:srgbClr val="0000FF"/>
                </a:solidFill>
                <a:latin typeface="Comic Sans MS" pitchFamily="66" charset="0"/>
              </a:rPr>
              <a:t>-</a:t>
            </a:r>
            <a:r>
              <a:rPr lang="ru-RU" sz="2200" b="1" dirty="0" err="1" smtClean="0">
                <a:solidFill>
                  <a:srgbClr val="0000FF"/>
                </a:solidFill>
                <a:latin typeface="Comic Sans MS" pitchFamily="66" charset="0"/>
              </a:rPr>
              <a:t>мый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 паттерн передается ей в качестве параметра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ru-RU" sz="22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719138" indent="-719138">
              <a:spcBef>
                <a:spcPct val="50000"/>
              </a:spcBef>
            </a:pP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Пример поискового запроса: «найти все производные классы, в которых не переопределена виртуальная функция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из </a:t>
            </a:r>
            <a:r>
              <a:rPr lang="ru-RU" sz="2200" b="1" smtClean="0">
                <a:solidFill>
                  <a:srgbClr val="0000FF"/>
                </a:solidFill>
                <a:latin typeface="Comic Sans MS" pitchFamily="66" charset="0"/>
              </a:rPr>
              <a:t>базового класса</a:t>
            </a:r>
            <a:r>
              <a:rPr lang="en-US" sz="2200" b="1" smtClean="0">
                <a:solidFill>
                  <a:srgbClr val="0000FF"/>
                </a:solidFill>
                <a:latin typeface="Comic Sans MS" pitchFamily="66" charset="0"/>
              </a:rPr>
              <a:t>”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2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8000" b="1" dirty="0" smtClean="0">
                <a:solidFill>
                  <a:srgbClr val="FF0000"/>
                </a:solidFill>
                <a:latin typeface="Comic Sans MS" pitchFamily="66" charset="0"/>
              </a:rPr>
              <a:t>Спасибо!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0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 smtClean="0">
                <a:solidFill>
                  <a:srgbClr val="FF0000"/>
                </a:solidFill>
                <a:latin typeface="Comic Sans MS" pitchFamily="66" charset="0"/>
              </a:rPr>
              <a:t>Backup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5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34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Who is this guy?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3401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Eugene </a:t>
            </a:r>
            <a:r>
              <a:rPr lang="en-US" sz="2800" b="1" dirty="0" err="1" smtClean="0"/>
              <a:t>Zouev</a:t>
            </a:r>
            <a:endParaRPr lang="en-US" sz="2800" b="1" dirty="0" smtClean="0"/>
          </a:p>
          <a:p>
            <a:r>
              <a:rPr lang="en-US" sz="2800" dirty="0" smtClean="0"/>
              <a:t>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Moscow </a:t>
            </a:r>
            <a:r>
              <a:rPr lang="en-US" sz="2800" dirty="0"/>
              <a:t>S</a:t>
            </a:r>
            <a:r>
              <a:rPr lang="en-US" sz="2800" dirty="0" smtClean="0"/>
              <a:t>tate University, Russia 1976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PhD degree 1999</a:t>
            </a:r>
          </a:p>
          <a:p>
            <a:r>
              <a:rPr lang="en-US" sz="2800" dirty="0" smtClean="0"/>
              <a:t>Some previous working places: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defense research center, Moscow 1976-1989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Moscow State University 1989-2000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ETH Zürich 2000-2006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EPFL Lausanne 2009-2010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Samsung Research &amp; Dev. Institute, Russia 2013-2016</a:t>
            </a:r>
            <a:endParaRPr lang="ru-RU" sz="2800" dirty="0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0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484784"/>
            <a:ext cx="8424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Compiler construction.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Programming languages’ semantics </a:t>
            </a:r>
            <a:r>
              <a:rPr lang="en-US" sz="3200" dirty="0"/>
              <a:t>and </a:t>
            </a:r>
            <a:r>
              <a:rPr lang="en-US" sz="3200" b="1" dirty="0"/>
              <a:t>program semantic representations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Language </a:t>
            </a:r>
            <a:r>
              <a:rPr lang="en-US" sz="3200" dirty="0"/>
              <a:t>design.</a:t>
            </a:r>
            <a:endParaRPr lang="ru-RU" sz="32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System-level software for modern hardware architectures</a:t>
            </a:r>
            <a:r>
              <a:rPr lang="en-US" sz="3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34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Main research interests &amp; topics</a:t>
            </a: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7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34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Main projects &amp;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2000 Full ISO-compliant C++ front end compiler (project leader and developer).</a:t>
            </a:r>
            <a:endParaRPr lang="ru-RU" sz="32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2005 </a:t>
            </a:r>
            <a:r>
              <a:rPr lang="en-US" sz="3200" dirty="0" err="1" smtClean="0"/>
              <a:t>Zonnon</a:t>
            </a:r>
            <a:r>
              <a:rPr lang="en-US" sz="3200" dirty="0" smtClean="0"/>
              <a:t> language (compiler architect and developer).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2011 A DSL language for financial applications.</a:t>
            </a:r>
            <a:endParaRPr lang="ru-RU" sz="32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2013 AOT JavaScript compiler (project leader).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2015 Prototype Swift compiler for </a:t>
            </a:r>
            <a:r>
              <a:rPr lang="en-US" sz="3200" dirty="0" err="1" smtClean="0"/>
              <a:t>Tizen</a:t>
            </a:r>
            <a:r>
              <a:rPr lang="en-US" sz="3200" dirty="0" smtClean="0"/>
              <a:t> (compiler architect and front end developer).</a:t>
            </a: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01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7504" y="260648"/>
            <a:ext cx="8785225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Example of a Class: Some Comments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create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(): a 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way to create a node/</a:t>
            </a:r>
            <a:r>
              <a:rPr lang="en-US" sz="3000" dirty="0" err="1">
                <a:solidFill>
                  <a:srgbClr val="0000FF"/>
                </a:solidFill>
                <a:latin typeface="Comic Sans MS" pitchFamily="66" charset="0"/>
              </a:rPr>
              <a:t>subtree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from	scratch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open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(): a 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common means for reading node 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b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3000" dirty="0" err="1" smtClean="0">
                <a:solidFill>
                  <a:srgbClr val="0000FF"/>
                </a:solidFill>
                <a:latin typeface="Comic Sans MS" pitchFamily="66" charset="0"/>
              </a:rPr>
              <a:t>subtree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from outside: in particular, from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a source text!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check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(), </a:t>
            </a: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validate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(): check structural and </a:t>
            </a:r>
            <a:r>
              <a:rPr lang="en-US" sz="3000" dirty="0" err="1">
                <a:solidFill>
                  <a:srgbClr val="0000FF"/>
                </a:solidFill>
                <a:latin typeface="Comic Sans MS" pitchFamily="66" charset="0"/>
              </a:rPr>
              <a:t>seman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-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3000" dirty="0" err="1">
                <a:solidFill>
                  <a:srgbClr val="0000FF"/>
                </a:solidFill>
                <a:latin typeface="Comic Sans MS" pitchFamily="66" charset="0"/>
              </a:rPr>
              <a:t>tical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correctness of the node/</a:t>
            </a:r>
            <a:r>
              <a:rPr lang="en-US" sz="3000" dirty="0" err="1">
                <a:solidFill>
                  <a:srgbClr val="0000FF"/>
                </a:solidFill>
                <a:latin typeface="Comic Sans MS" pitchFamily="66" charset="0"/>
              </a:rPr>
              <a:t>subtree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match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(): checks whether this node matches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the parameter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FF0000"/>
                </a:solidFill>
                <a:latin typeface="Comic Sans MS" pitchFamily="66" charset="0"/>
              </a:rPr>
              <a:t>pattern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: common pattern for this node: matches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ANY compound statement</a:t>
            </a: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45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Schematic </a:t>
            </a:r>
            <a:r>
              <a:rPr lang="en-US" sz="3000" b="1" dirty="0" smtClean="0">
                <a:solidFill>
                  <a:srgbClr val="FF0000"/>
                </a:solidFill>
                <a:latin typeface="Comic Sans MS" pitchFamily="66" charset="0"/>
              </a:rPr>
              <a:t>Example 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of Use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73063" y="747713"/>
            <a:ext cx="8321675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Semantic;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...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Example {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static void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Main() {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NAMESPACE_DECL ns =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NAMESPACE_DECL.create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IDENT.create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"N"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));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CLASS_DECL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cls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CLASS_DECL.open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   </a:t>
            </a:r>
            <a:r>
              <a:rPr lang="en-US" dirty="0">
                <a:solidFill>
                  <a:srgbClr val="009900"/>
                </a:solidFill>
                <a:latin typeface="Lucida Console" pitchFamily="49" charset="0"/>
              </a:rPr>
              <a:t>// Opening</a:t>
            </a:r>
            <a:br>
              <a:rPr lang="en-US" dirty="0">
                <a:solidFill>
                  <a:srgbClr val="009900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9900"/>
                </a:solidFill>
                <a:latin typeface="Lucida Console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FileSource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i="1" dirty="0">
                <a:solidFill>
                  <a:srgbClr val="0000FF"/>
                </a:solidFill>
                <a:latin typeface="Lucida Console" pitchFamily="49" charset="0"/>
              </a:rPr>
              <a:t>full-file-name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"),ns);</a:t>
            </a:r>
            <a:endParaRPr lang="en-US" b="1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   if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cls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== </a:t>
            </a: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null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|| !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cls.validate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 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{   </a:t>
            </a:r>
            <a:r>
              <a:rPr lang="ru-RU" dirty="0">
                <a:solidFill>
                  <a:srgbClr val="009900"/>
                </a:solidFill>
                <a:latin typeface="Lucida Console" pitchFamily="49" charset="0"/>
              </a:rPr>
              <a:t>/</a:t>
            </a:r>
            <a:r>
              <a:rPr lang="en-US" dirty="0">
                <a:solidFill>
                  <a:srgbClr val="009900"/>
                </a:solidFill>
                <a:latin typeface="Lucida Console" pitchFamily="49" charset="0"/>
              </a:rPr>
              <a:t>*</a:t>
            </a:r>
            <a:r>
              <a:rPr lang="ru-RU" dirty="0">
                <a:solidFill>
                  <a:srgbClr val="009900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Lucida Console" pitchFamily="49" charset="0"/>
              </a:rPr>
              <a:t>errors in class declaration */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}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source = 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 main()                 " +</a:t>
            </a:r>
            <a:br>
              <a:rPr lang="en-US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                    "{ 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 &lt;&lt; \"Hello world!\";" +</a:t>
            </a:r>
            <a:br>
              <a:rPr lang="en-US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                    "  return 0; }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          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;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FUNCTION_DECL main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FUNCTION_DECL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openSource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                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         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TextSource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(source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,ns)</a:t>
            </a:r>
            <a:r>
              <a:rPr lang="ru-RU" dirty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ns.add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cls,main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);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ns.validate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()) 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ns.execute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;  //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  <a:sym typeface="Wingdings" pitchFamily="2" charset="2"/>
              </a:rPr>
              <a:t>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  <a:sym typeface="Wingdings" pitchFamily="2" charset="2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  <a:sym typeface="Wingdings" pitchFamily="2" charset="2"/>
              </a:rPr>
              <a:t>  }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noProof="1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22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8458200" cy="647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++ Semantic </a:t>
            </a: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API</a:t>
            </a:r>
            <a:r>
              <a:rPr lang="ru-RU" sz="4000" b="1" dirty="0" smtClean="0">
                <a:solidFill>
                  <a:srgbClr val="FF0000"/>
                </a:solidFill>
                <a:latin typeface="Comic Sans MS" pitchFamily="66" charset="0"/>
              </a:rPr>
              <a:t>: Идея</a:t>
            </a:r>
            <a:endParaRPr lang="en-US" sz="4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(Инженерная задача) Предоставить разработчикам мощную, гибкую и расширяемую платформу для создания различных языковых инструментов и приложений.</a:t>
            </a:r>
            <a:endParaRPr lang="en-US" sz="25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Исследовательская задача) Разработать </a:t>
            </a: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API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 достаточно общего вида, пригодного для представления семантики современных ЯП</a:t>
            </a:r>
            <a:b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(С++ на первом месте 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  <a:sym typeface="Wingdings" panose="05000000000000000000" pitchFamily="2" charset="2"/>
              </a:rPr>
              <a:t>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).</a:t>
            </a:r>
            <a:endParaRPr lang="en-US" sz="25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ru-RU" sz="2500" dirty="0">
                <a:solidFill>
                  <a:srgbClr val="0000FF"/>
                </a:solidFill>
                <a:latin typeface="Comic Sans MS" pitchFamily="66" charset="0"/>
              </a:rPr>
              <a:t>Исследовательская задача</a:t>
            </a: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 Провести эксперимент</a:t>
            </a: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по отделению синтаксиса С++ от его семантики.</a:t>
            </a:r>
            <a:endParaRPr lang="en-US" sz="25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61950" indent="-361950">
              <a:spcBef>
                <a:spcPct val="50000"/>
              </a:spcBef>
            </a:pP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ru-RU" sz="2500" dirty="0">
                <a:solidFill>
                  <a:srgbClr val="0000FF"/>
                </a:solidFill>
                <a:latin typeface="Comic Sans MS" pitchFamily="66" charset="0"/>
              </a:rPr>
              <a:t>Исследовательская задача</a:t>
            </a: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 Провести эксперимент по использованию </a:t>
            </a:r>
            <a:r>
              <a:rPr lang="en-US" sz="2500" dirty="0" smtClean="0">
                <a:solidFill>
                  <a:srgbClr val="0000FF"/>
                </a:solidFill>
                <a:latin typeface="Comic Sans MS" pitchFamily="66" charset="0"/>
              </a:rPr>
              <a:t>XML </a:t>
            </a:r>
            <a:r>
              <a:rPr lang="ru-RU" sz="2500" dirty="0" smtClean="0">
                <a:solidFill>
                  <a:srgbClr val="0000FF"/>
                </a:solidFill>
                <a:latin typeface="Comic Sans MS" pitchFamily="66" charset="0"/>
              </a:rPr>
              <a:t>для представления семантики С++.</a:t>
            </a:r>
            <a:endParaRPr lang="en-US" sz="25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3116263" y="4125119"/>
            <a:ext cx="2190750" cy="1081088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rgbClr val="FF0000"/>
                </a:solidFill>
              </a:rPr>
              <a:t>Результат преобразования:</a:t>
            </a:r>
            <a:br>
              <a:rPr lang="ru-RU" sz="1600" b="1">
                <a:solidFill>
                  <a:srgbClr val="FF0000"/>
                </a:solidFill>
              </a:rPr>
            </a:br>
            <a:r>
              <a:rPr lang="en-US" sz="1600" b="1">
                <a:solidFill>
                  <a:srgbClr val="FF0000"/>
                </a:solidFill>
              </a:rPr>
              <a:t>XML, HTML, C++,</a:t>
            </a:r>
            <a:r>
              <a:rPr lang="ru-RU" sz="1600" b="1">
                <a:solidFill>
                  <a:srgbClr val="FF0000"/>
                </a:solidFill>
              </a:rPr>
              <a:t/>
            </a:r>
            <a:br>
              <a:rPr lang="ru-RU" sz="1600" b="1">
                <a:solidFill>
                  <a:srgbClr val="FF0000"/>
                </a:solidFill>
              </a:rPr>
            </a:br>
            <a:r>
              <a:rPr lang="en-US" sz="1600" b="1">
                <a:solidFill>
                  <a:srgbClr val="FF0000"/>
                </a:solidFill>
              </a:rPr>
              <a:t>UML, DOC, …</a:t>
            </a:r>
            <a:endParaRPr lang="ru-RU" sz="1600" b="1">
              <a:solidFill>
                <a:srgbClr val="FF0000"/>
              </a:solidFill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3059113" y="2651919"/>
            <a:ext cx="2235200" cy="900113"/>
          </a:xfrm>
          <a:prstGeom prst="rect">
            <a:avLst/>
          </a:prstGeom>
          <a:gradFill rotWithShape="0">
            <a:gsLst>
              <a:gs pos="0">
                <a:srgbClr val="BBBBBB"/>
              </a:gs>
              <a:gs pos="50000">
                <a:srgbClr val="DDDDDD"/>
              </a:gs>
              <a:gs pos="100000">
                <a:srgbClr val="BBBBBB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Определение преобразований СП:</a:t>
            </a:r>
            <a:br>
              <a:rPr lang="ru-RU" sz="1600" b="1">
                <a:solidFill>
                  <a:schemeClr val="accent2"/>
                </a:solidFill>
                <a:latin typeface="Tahoma" pitchFamily="34" charset="0"/>
              </a:rPr>
            </a:br>
            <a:r>
              <a:rPr lang="ru-RU" sz="1600" b="1">
                <a:solidFill>
                  <a:schemeClr val="accent2"/>
                </a:solidFill>
                <a:latin typeface="Tahoma" pitchFamily="34" charset="0"/>
              </a:rPr>
              <a:t>Шаблоны </a:t>
            </a:r>
            <a:r>
              <a:rPr lang="en-US" sz="1600" b="1">
                <a:solidFill>
                  <a:schemeClr val="accent2"/>
                </a:solidFill>
                <a:latin typeface="Tahoma" pitchFamily="34" charset="0"/>
              </a:rPr>
              <a:t>XSLT</a:t>
            </a:r>
            <a:endParaRPr lang="en-US" sz="16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C++ semantics and </a:t>
            </a:r>
            <a:r>
              <a:rPr lang="ru-RU" sz="3200" b="1" dirty="0">
                <a:solidFill>
                  <a:srgbClr val="FF0000"/>
                </a:solidFill>
                <a:latin typeface="Comic Sans MS" pitchFamily="66" charset="0"/>
              </a:rPr>
              <a:t>и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XML technologies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11513" y="1124744"/>
            <a:ext cx="1800225" cy="1081088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Program Semantic Representation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XML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2750" y="1166019"/>
            <a:ext cx="1512888" cy="1081088"/>
          </a:xfrm>
          <a:prstGeom prst="rect">
            <a:avLst/>
          </a:prstGeom>
          <a:gradFill rotWithShape="0">
            <a:gsLst>
              <a:gs pos="0">
                <a:srgbClr val="BBBBBB"/>
              </a:gs>
              <a:gs pos="50000">
                <a:srgbClr val="DDDDDD"/>
              </a:gs>
              <a:gs pos="100000">
                <a:srgbClr val="BBBBBB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accent2"/>
                </a:solidFill>
                <a:latin typeface="Tahoma" pitchFamily="34" charset="0"/>
              </a:rPr>
              <a:t>SR format definition</a:t>
            </a:r>
            <a:r>
              <a:rPr lang="ru-RU" sz="1600" b="1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ru-RU" sz="1600" b="1" dirty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ru-RU" sz="1600" b="1" dirty="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Tahoma" pitchFamily="34" charset="0"/>
              </a:rPr>
              <a:t>XML Schema</a:t>
            </a:r>
            <a:endParaRPr lang="en-US" sz="16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944688" y="1658144"/>
            <a:ext cx="1244600" cy="1905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31988" y="1239044"/>
            <a:ext cx="1296987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>Validation</a:t>
            </a:r>
            <a:endParaRPr lang="en-US" sz="16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0350" y="2356644"/>
            <a:ext cx="1854200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ru-RU" sz="1600" b="1" i="1" dirty="0" smtClean="0">
                <a:solidFill>
                  <a:srgbClr val="0033CC"/>
                </a:solidFill>
                <a:latin typeface="Comic Sans MS" pitchFamily="66" charset="0"/>
              </a:rPr>
              <a:t>«</a:t>
            </a:r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>Canonical</a:t>
            </a:r>
            <a:r>
              <a:rPr lang="ru-RU" sz="1600" b="1" i="1" dirty="0" smtClean="0">
                <a:solidFill>
                  <a:srgbClr val="0033CC"/>
                </a:solidFill>
                <a:latin typeface="Comic Sans MS" pitchFamily="66" charset="0"/>
              </a:rPr>
              <a:t>» </a:t>
            </a:r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ru-RU" sz="1600" b="1" i="1" dirty="0" smtClean="0">
                <a:solidFill>
                  <a:srgbClr val="0033CC"/>
                </a:solidFill>
                <a:latin typeface="Comic Sans MS" pitchFamily="66" charset="0"/>
              </a:rPr>
              <a:t>С++</a:t>
            </a:r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> definition</a:t>
            </a:r>
            <a:endParaRPr lang="en-US" sz="16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981325" y="2777332"/>
            <a:ext cx="2235200" cy="900112"/>
          </a:xfrm>
          <a:prstGeom prst="rect">
            <a:avLst/>
          </a:prstGeom>
          <a:gradFill rotWithShape="0">
            <a:gsLst>
              <a:gs pos="0">
                <a:srgbClr val="BBBBBB"/>
              </a:gs>
              <a:gs pos="50000">
                <a:srgbClr val="DDDDDD"/>
              </a:gs>
              <a:gs pos="100000">
                <a:srgbClr val="BBBBBB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accent2"/>
                </a:solidFill>
                <a:latin typeface="Tahoma" pitchFamily="34" charset="0"/>
              </a:rPr>
              <a:t>Definitions of SR transformations</a:t>
            </a:r>
            <a:r>
              <a:rPr lang="ru-RU" sz="1600" b="1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ru-RU" sz="1600" b="1" dirty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ru-RU" sz="1600" b="1" dirty="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sz="1600" b="1" dirty="0" smtClean="0">
                <a:solidFill>
                  <a:schemeClr val="accent2"/>
                </a:solidFill>
                <a:latin typeface="Tahoma" pitchFamily="34" charset="0"/>
              </a:rPr>
              <a:t>XSLT templates</a:t>
            </a:r>
            <a:endParaRPr lang="en-US" sz="16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100513" y="2231232"/>
            <a:ext cx="7937" cy="533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384800" y="2740819"/>
            <a:ext cx="1565275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>Optimization</a:t>
            </a:r>
            <a: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1600" b="1" i="1" dirty="0" smtClean="0">
                <a:solidFill>
                  <a:srgbClr val="0033CC"/>
                </a:solidFill>
                <a:latin typeface="Comic Sans MS" pitchFamily="66" charset="0"/>
              </a:rPr>
              <a:t>Refactoring</a:t>
            </a:r>
            <a: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1600" b="1" i="1" dirty="0" err="1" smtClean="0">
                <a:solidFill>
                  <a:srgbClr val="0033CC"/>
                </a:solidFill>
                <a:latin typeface="Comic Sans MS" pitchFamily="66" charset="0"/>
              </a:rPr>
              <a:t>Convertation</a:t>
            </a:r>
            <a: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ru-RU" sz="1600" b="1" i="1" dirty="0">
                <a:solidFill>
                  <a:srgbClr val="0033CC"/>
                </a:solidFill>
                <a:latin typeface="Comic Sans MS" pitchFamily="66" charset="0"/>
              </a:rPr>
              <a:t>...</a:t>
            </a:r>
            <a:endParaRPr lang="en-US" sz="16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133850" y="3694907"/>
            <a:ext cx="7938" cy="542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024188" y="4245769"/>
            <a:ext cx="2190750" cy="1081088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Transformation results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XML, HTML, C++,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UML, DOC, …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240338" y="4699794"/>
            <a:ext cx="1354137" cy="952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84950" y="4599782"/>
            <a:ext cx="2044700" cy="4333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HTML browser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588125" y="5103019"/>
            <a:ext cx="2044700" cy="4048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С++</a:t>
            </a:r>
            <a:r>
              <a:rPr lang="en-US" b="1" dirty="0" smtClean="0">
                <a:solidFill>
                  <a:schemeClr val="accent2"/>
                </a:solidFill>
              </a:rPr>
              <a:t> compiler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97650" y="5591969"/>
            <a:ext cx="2044700" cy="4048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UML Tool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64313" y="5849144"/>
            <a:ext cx="2044700" cy="4048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…</a:t>
            </a:r>
            <a:endParaRPr lang="en-US" sz="2400" b="1" i="1">
              <a:solidFill>
                <a:schemeClr val="accent2"/>
              </a:solidFill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238750" y="4901407"/>
            <a:ext cx="1363663" cy="3905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29225" y="5130007"/>
            <a:ext cx="1344613" cy="63817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243513" y="4472782"/>
            <a:ext cx="2268537" cy="95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7489825" y="1567657"/>
            <a:ext cx="9525" cy="292417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041900" y="1597819"/>
            <a:ext cx="2433638" cy="95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472488" y="6237312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520" y="260648"/>
            <a:ext cx="8458200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Implementation Approach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 The project is being implemented on top of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.NET in C#: faster programming, easier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to maintain, more reliable code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 Interoperability: the SR is accessible from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any .NET language (Managed C++, C#, VB,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F#, Python, </a:t>
            </a:r>
            <a:r>
              <a:rPr lang="en-US" sz="3000" dirty="0" err="1">
                <a:solidFill>
                  <a:srgbClr val="0000FF"/>
                </a:solidFill>
                <a:latin typeface="Comic Sans MS" pitchFamily="66" charset="0"/>
              </a:rPr>
              <a:t>Zonnon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 All SR components have the form of .NET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DLL libraries and can be attached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to client programs in the standard way</a:t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(“using xxx.dll”)</a:t>
            </a: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29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9512" y="166092"/>
            <a:ext cx="8785225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Related Projects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ASIS</a:t>
            </a:r>
            <a:b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A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da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emantic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nterface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pecification (for 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Ada95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):</a:t>
            </a:r>
            <a:b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	the 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ISO standard</a:t>
            </a:r>
            <a:endParaRPr lang="ru-RU" sz="22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ru-RU" sz="22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SAGE - SAGE II - ROSE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 (for C/C++, HPF…)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An open compiler infrastructure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for source-to-source</a:t>
            </a:r>
            <a:b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	transformations</a:t>
            </a:r>
            <a:endParaRPr lang="en-US" sz="22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  Pivot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 (for C++)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mic Sans MS" pitchFamily="66" charset="0"/>
              </a:rPr>
              <a:t>Stroustrup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 &amp; Dos Reis; “General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infrastructure for</a:t>
            </a:r>
            <a:b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	transformation 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and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static analysis </a:t>
            </a:r>
            <a:r>
              <a:rPr lang="en-US" sz="2200" dirty="0">
                <a:solidFill>
                  <a:srgbClr val="0000FF"/>
                </a:solidFill>
                <a:latin typeface="Comic Sans MS" pitchFamily="66" charset="0"/>
              </a:rPr>
              <a:t>of C++ programs”</a:t>
            </a:r>
          </a:p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 CCI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(for</a:t>
            </a:r>
            <a:r>
              <a:rPr lang="ru-RU" sz="2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.NET)</a:t>
            </a:r>
            <a: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ru-RU" sz="2200" b="1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ru-RU" sz="2200" dirty="0" smtClean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Program infrastructure for compiler construction for .NET</a:t>
            </a:r>
          </a:p>
          <a:p>
            <a:pPr>
              <a:spcBef>
                <a:spcPct val="50000"/>
              </a:spcBef>
            </a:pP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latin typeface="Comic Sans MS" pitchFamily="66" charset="0"/>
              </a:rPr>
              <a:t>llvm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/clang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	C/C++ compiler &amp; API for program analysis</a:t>
            </a:r>
            <a:endParaRPr lang="ru-RU" sz="2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ru-RU" sz="2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Roslyn</a:t>
            </a:r>
            <a:r>
              <a:rPr lang="ru-RU" sz="22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for .NET</a:t>
            </a:r>
            <a:endParaRPr lang="en-US" sz="2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9512" y="260648"/>
            <a:ext cx="8785225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b="1" dirty="0" smtClean="0">
                <a:solidFill>
                  <a:srgbClr val="FF0000"/>
                </a:solidFill>
                <a:latin typeface="Comic Sans MS" pitchFamily="66" charset="0"/>
              </a:rPr>
              <a:t>Достоинства проекта</a:t>
            </a:r>
            <a:endParaRPr lang="en-US" sz="4000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ru-RU" sz="3000" b="1" dirty="0" smtClean="0">
                <a:solidFill>
                  <a:srgbClr val="0000FF"/>
                </a:solidFill>
                <a:latin typeface="Comic Sans MS" pitchFamily="66" charset="0"/>
              </a:rPr>
              <a:t>Расширяемость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Как входной язык, так и семантическое</a:t>
            </a:r>
            <a:b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	представление могут изменяться</a:t>
            </a:r>
            <a:b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	(пример: эволюция С++).</a:t>
            </a:r>
            <a:endParaRPr lang="ru-RU" sz="3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ru-RU" sz="30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ru-RU" sz="3000" b="1" dirty="0" smtClean="0">
                <a:solidFill>
                  <a:srgbClr val="0000FF"/>
                </a:solidFill>
                <a:latin typeface="Comic Sans MS" pitchFamily="66" charset="0"/>
              </a:rPr>
              <a:t>Семантический поиск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Мощный механизм исследования</a:t>
            </a:r>
            <a:b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	программ.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ru-RU" sz="3000" b="1" dirty="0">
                <a:solidFill>
                  <a:srgbClr val="0000FF"/>
                </a:solidFill>
                <a:latin typeface="Comic Sans MS" pitchFamily="66" charset="0"/>
              </a:rPr>
              <a:t>П</a:t>
            </a:r>
            <a:r>
              <a:rPr lang="ru-RU" sz="3000" b="1" dirty="0" smtClean="0">
                <a:solidFill>
                  <a:srgbClr val="0000FF"/>
                </a:solidFill>
                <a:latin typeface="Comic Sans MS" pitchFamily="66" charset="0"/>
              </a:rPr>
              <a:t>олностью оригинальная реализация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Включает синтаксический разбор, 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name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sz="3000" dirty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	resolution, type checking </a:t>
            </a:r>
            <a:r>
              <a:rPr lang="ru-RU" sz="3000" dirty="0" smtClean="0">
                <a:solidFill>
                  <a:srgbClr val="0000FF"/>
                </a:solidFill>
                <a:latin typeface="Comic Sans MS" pitchFamily="66" charset="0"/>
              </a:rPr>
              <a:t>и </a:t>
            </a:r>
            <a:r>
              <a:rPr lang="ru-RU" sz="3000" dirty="0" err="1" smtClean="0">
                <a:solidFill>
                  <a:srgbClr val="0000FF"/>
                </a:solidFill>
                <a:latin typeface="Comic Sans MS" pitchFamily="66" charset="0"/>
              </a:rPr>
              <a:t>т.д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19250" y="981075"/>
            <a:ext cx="3178175" cy="1584325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Compiler</a:t>
            </a:r>
            <a:endParaRPr lang="ru-RU" b="1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87525" y="1771650"/>
            <a:ext cx="1422400" cy="5847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Compiler Data Structures</a:t>
            </a:r>
            <a:endParaRPr lang="ru-RU" sz="1600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225550" y="174783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2725" y="14144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600" b="1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68688" y="1358900"/>
            <a:ext cx="1152525" cy="1044575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Code</a:t>
            </a:r>
            <a:br>
              <a:rPr lang="en-US" sz="1600" dirty="0" smtClean="0"/>
            </a:br>
            <a:r>
              <a:rPr lang="en-US" sz="1600" dirty="0" smtClean="0"/>
              <a:t>Generator</a:t>
            </a:r>
            <a:endParaRPr lang="ru-RU" sz="16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187950" y="13763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Object</a:t>
            </a:r>
            <a:br>
              <a:rPr lang="en-US" sz="1600" b="1" dirty="0" smtClean="0"/>
            </a:br>
            <a:r>
              <a:rPr lang="en-US" sz="1600" b="1" dirty="0" smtClean="0"/>
              <a:t>code</a:t>
            </a:r>
            <a:endParaRPr lang="ru-RU" sz="1600" b="1" dirty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813300" y="172878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018373" y="1288215"/>
            <a:ext cx="1871662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Conventional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monolithic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compiler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49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199784" y="108886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Эволюция архитектуры компиляции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19250" y="981075"/>
            <a:ext cx="3178175" cy="1584325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Compiler</a:t>
            </a:r>
            <a:endParaRPr lang="ru-RU" b="1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87525" y="1771650"/>
            <a:ext cx="1422400" cy="5847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Compiler Data Structures</a:t>
            </a:r>
            <a:endParaRPr lang="ru-RU" sz="1600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225550" y="174783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2725" y="14144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600" b="1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68688" y="1358900"/>
            <a:ext cx="1152525" cy="1044575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Code</a:t>
            </a:r>
            <a:br>
              <a:rPr lang="en-US" sz="1600" dirty="0" smtClean="0"/>
            </a:br>
            <a:r>
              <a:rPr lang="en-US" sz="1600" dirty="0" smtClean="0"/>
              <a:t>Generator</a:t>
            </a:r>
            <a:endParaRPr lang="ru-RU" sz="16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187950" y="13763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Object</a:t>
            </a:r>
            <a:br>
              <a:rPr lang="en-US" sz="1600" b="1" dirty="0" smtClean="0"/>
            </a:br>
            <a:r>
              <a:rPr lang="en-US" sz="1600" b="1" dirty="0" smtClean="0"/>
              <a:t>code</a:t>
            </a:r>
            <a:endParaRPr lang="ru-RU" sz="1600" b="1" dirty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813300" y="172878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018373" y="1288215"/>
            <a:ext cx="1871662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Conventional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monolithic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compiler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631950" y="2852738"/>
            <a:ext cx="1535113" cy="1584325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Front end compiler</a:t>
            </a:r>
            <a:endParaRPr lang="ru-RU" b="1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284538" y="2843213"/>
            <a:ext cx="1503362" cy="159385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Intermediate Program Representation</a:t>
            </a:r>
            <a:endParaRPr lang="ru-RU" sz="1600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236663" y="364172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228600" y="3308350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214938" y="2822575"/>
            <a:ext cx="1489075" cy="366713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Code generators</a:t>
            </a:r>
            <a:endParaRPr lang="ru-RU" sz="1600" b="1" dirty="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4818063" y="301942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211763" y="3227388"/>
            <a:ext cx="1495425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/>
              <a:t>Visualizers</a:t>
            </a:r>
            <a:endParaRPr lang="ru-RU" sz="1600" b="1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202238" y="3633788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Static analyzers</a:t>
            </a:r>
            <a:endParaRPr lang="ru-RU" sz="1600" b="1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202238" y="4049713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Virtual machine</a:t>
            </a:r>
            <a:endParaRPr lang="ru-RU" sz="1600" b="1" dirty="0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797425" y="341947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4814888" y="3833813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4797425" y="4238625"/>
            <a:ext cx="414338" cy="9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948488" y="3013501"/>
            <a:ext cx="20161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Multi-target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compilation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system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179388" y="2708275"/>
            <a:ext cx="84963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3087688" y="2143125"/>
            <a:ext cx="461962" cy="911225"/>
          </a:xfrm>
          <a:prstGeom prst="line">
            <a:avLst/>
          </a:prstGeom>
          <a:noFill/>
          <a:ln w="50800">
            <a:solidFill>
              <a:srgbClr val="FF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ru-RU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Text Box 87"/>
          <p:cNvSpPr txBox="1">
            <a:spLocks noChangeArrowheads="1"/>
          </p:cNvSpPr>
          <p:nvPr/>
        </p:nvSpPr>
        <p:spPr bwMode="auto">
          <a:xfrm>
            <a:off x="199784" y="108886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Эволюция архитектуры компиляции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19250" y="981075"/>
            <a:ext cx="3178175" cy="1584325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Compiler</a:t>
            </a:r>
            <a:endParaRPr lang="ru-RU" b="1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87525" y="1771650"/>
            <a:ext cx="1422400" cy="5847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Compiler Data Structures</a:t>
            </a:r>
            <a:endParaRPr lang="ru-RU" sz="1600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225550" y="174783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2725" y="14144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600" b="1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68688" y="1358900"/>
            <a:ext cx="1152525" cy="1044575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Code</a:t>
            </a:r>
            <a:br>
              <a:rPr lang="en-US" sz="1600" dirty="0" smtClean="0"/>
            </a:br>
            <a:r>
              <a:rPr lang="en-US" sz="1600" dirty="0" smtClean="0"/>
              <a:t>Generator</a:t>
            </a:r>
            <a:endParaRPr lang="ru-RU" sz="16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187950" y="1376363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Object</a:t>
            </a:r>
            <a:br>
              <a:rPr lang="en-US" sz="1600" b="1" dirty="0" smtClean="0"/>
            </a:br>
            <a:r>
              <a:rPr lang="en-US" sz="1600" b="1" dirty="0" smtClean="0"/>
              <a:t>code</a:t>
            </a:r>
            <a:endParaRPr lang="ru-RU" sz="1600" b="1" dirty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813300" y="1728788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018373" y="1288215"/>
            <a:ext cx="1871662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Conventional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monolithic</a:t>
            </a:r>
            <a:r>
              <a:rPr lang="ru-RU" sz="1600" b="1" i="1" dirty="0">
                <a:solidFill>
                  <a:srgbClr val="0000FF"/>
                </a:solidFill>
              </a:rPr>
              <a:t/>
            </a:r>
            <a:br>
              <a:rPr lang="ru-RU" sz="1600" b="1" i="1" dirty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compiler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10" name="Text Box 87"/>
          <p:cNvSpPr txBox="1">
            <a:spLocks noChangeArrowheads="1"/>
          </p:cNvSpPr>
          <p:nvPr/>
        </p:nvSpPr>
        <p:spPr bwMode="auto">
          <a:xfrm>
            <a:off x="199784" y="108886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Эволюция архитектуры компиляции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631950" y="2852738"/>
            <a:ext cx="1535113" cy="1584325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Front end compiler</a:t>
            </a:r>
            <a:endParaRPr lang="ru-RU" b="1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284538" y="2843213"/>
            <a:ext cx="1503362" cy="159385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Intermediate Program Representation</a:t>
            </a:r>
            <a:endParaRPr lang="ru-RU" sz="1600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236663" y="364172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228600" y="3308350"/>
            <a:ext cx="1008063" cy="6477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200" b="1" dirty="0">
              <a:solidFill>
                <a:schemeClr val="bg2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214938" y="2822575"/>
            <a:ext cx="1489075" cy="366713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Code generators</a:t>
            </a:r>
            <a:endParaRPr lang="ru-RU" sz="1600" b="1" dirty="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4818063" y="301942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211763" y="3227388"/>
            <a:ext cx="1495425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/>
              <a:t>Visualizers</a:t>
            </a:r>
            <a:endParaRPr lang="ru-RU" sz="1600" b="1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202238" y="3633788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Static analyzers</a:t>
            </a:r>
            <a:endParaRPr lang="ru-RU" sz="1600" b="1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202238" y="4049713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Virtual machine</a:t>
            </a:r>
            <a:endParaRPr lang="ru-RU" sz="1600" b="1" dirty="0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797425" y="3419475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4814888" y="3833813"/>
            <a:ext cx="3873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4797425" y="4238625"/>
            <a:ext cx="414338" cy="9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948488" y="3013501"/>
            <a:ext cx="20161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Multi-target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compilation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system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179388" y="2708275"/>
            <a:ext cx="84963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3087688" y="2143125"/>
            <a:ext cx="461962" cy="911225"/>
          </a:xfrm>
          <a:prstGeom prst="line">
            <a:avLst/>
          </a:prstGeom>
          <a:noFill/>
          <a:ln w="50800">
            <a:solidFill>
              <a:srgbClr val="FF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635125" y="4797425"/>
            <a:ext cx="3132138" cy="159385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/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Semantic Representation</a:t>
            </a:r>
            <a:endParaRPr lang="ru-RU" dirty="0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305050" y="5789613"/>
            <a:ext cx="1754188" cy="490537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SR Generator</a:t>
            </a:r>
            <a:endParaRPr lang="ru-RU" dirty="0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1282700" y="5076825"/>
            <a:ext cx="3587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269875" y="4829175"/>
            <a:ext cx="1008063" cy="47625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Source</a:t>
            </a:r>
            <a:br>
              <a:rPr lang="en-US" sz="1600" b="1" dirty="0" smtClean="0"/>
            </a:br>
            <a:r>
              <a:rPr lang="en-US" sz="1600" b="1" dirty="0" smtClean="0"/>
              <a:t>program</a:t>
            </a:r>
            <a:endParaRPr lang="ru-RU" sz="1600" b="1" dirty="0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287463" y="5597525"/>
            <a:ext cx="3349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269875" y="5349875"/>
            <a:ext cx="1008063" cy="495300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Program</a:t>
            </a:r>
            <a:br>
              <a:rPr lang="en-US" sz="1600" b="1" dirty="0" smtClean="0"/>
            </a:br>
            <a:r>
              <a:rPr lang="en-US" sz="1600" b="1" dirty="0" smtClean="0"/>
              <a:t>snippet</a:t>
            </a:r>
            <a:endParaRPr lang="ru-RU" sz="1600" b="1" dirty="0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1277938" y="6130925"/>
            <a:ext cx="3492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260350" y="5902325"/>
            <a:ext cx="1008063" cy="485775"/>
          </a:xfrm>
          <a:prstGeom prst="roundRect">
            <a:avLst>
              <a:gd name="adj" fmla="val 115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/>
              <a:t>UML</a:t>
            </a:r>
            <a:br>
              <a:rPr lang="en-US" sz="1600" b="1" dirty="0" smtClean="0"/>
            </a:br>
            <a:r>
              <a:rPr lang="en-US" sz="1600" b="1" dirty="0" smtClean="0"/>
              <a:t>diagram</a:t>
            </a:r>
            <a:endParaRPr lang="ru-RU" sz="1600" b="1" dirty="0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4779963" y="4984750"/>
            <a:ext cx="4111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4783138" y="5384800"/>
            <a:ext cx="406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781550" y="5799138"/>
            <a:ext cx="4159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4783138" y="6203950"/>
            <a:ext cx="414337" cy="9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7020272" y="5013176"/>
            <a:ext cx="2016125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 smtClean="0">
                <a:solidFill>
                  <a:srgbClr val="0000FF"/>
                </a:solidFill>
              </a:rPr>
              <a:t>SR as a basis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for a set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of language-</a:t>
            </a:r>
            <a:br>
              <a:rPr lang="en-US" sz="1600" b="1" i="1" dirty="0" smtClean="0">
                <a:solidFill>
                  <a:srgbClr val="0000FF"/>
                </a:solidFill>
              </a:rPr>
            </a:br>
            <a:r>
              <a:rPr lang="en-US" sz="1600" b="1" i="1" dirty="0" smtClean="0">
                <a:solidFill>
                  <a:srgbClr val="0000FF"/>
                </a:solidFill>
              </a:rPr>
              <a:t>oriented tools</a:t>
            </a:r>
            <a:endParaRPr lang="ru-RU" sz="1600" b="1" i="1" dirty="0">
              <a:solidFill>
                <a:srgbClr val="0000FF"/>
              </a:solidFill>
            </a:endParaRP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179388" y="4581525"/>
            <a:ext cx="84963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232772" y="4794150"/>
            <a:ext cx="1489075" cy="366713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Code generators</a:t>
            </a:r>
            <a:endParaRPr lang="ru-RU" sz="1600" b="1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229597" y="5198963"/>
            <a:ext cx="1495425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/>
              <a:t>Visualizers</a:t>
            </a:r>
            <a:endParaRPr lang="ru-RU" sz="1600" b="1" dirty="0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5220072" y="5605363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Static analyzers</a:t>
            </a:r>
            <a:endParaRPr lang="ru-RU" sz="1600" b="1" dirty="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5220072" y="6021288"/>
            <a:ext cx="1504950" cy="366712"/>
          </a:xfrm>
          <a:prstGeom prst="rect">
            <a:avLst/>
          </a:prstGeom>
          <a:solidFill>
            <a:srgbClr val="C0C0C0"/>
          </a:solidFill>
          <a:ln w="25400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 dirty="0" smtClean="0"/>
              <a:t>Virtual machine</a:t>
            </a:r>
            <a:endParaRPr lang="ru-RU" sz="1600" b="1" dirty="0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051720" y="4221088"/>
            <a:ext cx="842962" cy="1635125"/>
          </a:xfrm>
          <a:prstGeom prst="line">
            <a:avLst/>
          </a:prstGeom>
          <a:noFill/>
          <a:ln w="50800">
            <a:solidFill>
              <a:srgbClr val="FF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7852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Semantic API: </a:t>
            </a:r>
            <a:r>
              <a:rPr lang="ru-RU" sz="3200" b="1" dirty="0" smtClean="0">
                <a:solidFill>
                  <a:srgbClr val="FF0000"/>
                </a:solidFill>
                <a:latin typeface="Comic Sans MS" pitchFamily="66" charset="0"/>
              </a:rPr>
              <a:t>Общая схема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434168" y="1424055"/>
            <a:ext cx="2314575" cy="43211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Program</a:t>
            </a:r>
          </a:p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Semantic</a:t>
            </a:r>
          </a:p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Representation</a:t>
            </a:r>
            <a:endParaRPr lang="ru-RU" sz="1600" b="1">
              <a:solidFill>
                <a:srgbClr val="FF0000"/>
              </a:solidFill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881468" y="1687580"/>
            <a:ext cx="1008062" cy="647700"/>
          </a:xfrm>
          <a:prstGeom prst="roundRect">
            <a:avLst>
              <a:gd name="adj" fmla="val 1151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Source</a:t>
            </a:r>
            <a:br>
              <a:rPr lang="en-US" sz="1600" b="1"/>
            </a:br>
            <a:r>
              <a:rPr lang="en-US" sz="1600" b="1"/>
              <a:t>Program</a:t>
            </a:r>
            <a:endParaRPr lang="ru-RU" sz="1600" b="1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34168" y="1424055"/>
            <a:ext cx="2314575" cy="43211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Program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Semantic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Representation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881468" y="3281430"/>
            <a:ext cx="1008062" cy="647700"/>
          </a:xfrm>
          <a:prstGeom prst="roundRect">
            <a:avLst>
              <a:gd name="adj" fmla="val 1151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Another</a:t>
            </a:r>
            <a:br>
              <a:rPr lang="en-US" sz="1600" b="1"/>
            </a:br>
            <a:r>
              <a:rPr lang="en-US" sz="1600" b="1"/>
              <a:t>SR</a:t>
            </a:r>
            <a:endParaRPr lang="ru-RU" sz="1600" b="1"/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881468" y="4073592"/>
            <a:ext cx="1008062" cy="647700"/>
          </a:xfrm>
          <a:prstGeom prst="roundRect">
            <a:avLst>
              <a:gd name="adj" fmla="val 1151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XML SR</a:t>
            </a:r>
            <a:endParaRPr lang="ru-RU" sz="1600" b="1" dirty="0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881468" y="4865755"/>
            <a:ext cx="1008062" cy="647700"/>
          </a:xfrm>
          <a:prstGeom prst="roundRect">
            <a:avLst>
              <a:gd name="adj" fmla="val 1151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. . .</a:t>
            </a:r>
            <a:endParaRPr lang="ru-RU" sz="1600" b="1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516593" y="1424055"/>
            <a:ext cx="874712" cy="4321175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/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iSource</a:t>
            </a:r>
          </a:p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Interface</a:t>
            </a:r>
            <a:endParaRPr lang="ru-RU" sz="1600" b="1">
              <a:solidFill>
                <a:srgbClr val="FF0000"/>
              </a:solidFill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1927630" y="2000317"/>
            <a:ext cx="563563" cy="47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1927630" y="3584642"/>
            <a:ext cx="563563" cy="47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1927630" y="4376805"/>
            <a:ext cx="563563" cy="476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1927630" y="5168967"/>
            <a:ext cx="563563" cy="47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5785255" y="1601855"/>
            <a:ext cx="563563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391680" y="1115792"/>
            <a:ext cx="1152525" cy="584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Code Generators</a:t>
            </a:r>
            <a:endParaRPr lang="ru-RU" sz="1600" b="1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396443" y="1777780"/>
            <a:ext cx="1147762" cy="584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Static Analyzers</a:t>
            </a:r>
            <a:endParaRPr lang="ru-RU" sz="1600" b="1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391680" y="2438180"/>
            <a:ext cx="1152525" cy="584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Engineering Tools (UML)</a:t>
            </a:r>
            <a:endParaRPr lang="ru-RU" sz="1600" b="1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391680" y="3126440"/>
            <a:ext cx="11525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Visualizers</a:t>
            </a:r>
            <a:endParaRPr lang="ru-RU" sz="1600" b="1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391680" y="3587530"/>
            <a:ext cx="1152525" cy="584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Custom Verifiers</a:t>
            </a:r>
            <a:endParaRPr lang="ru-RU" sz="1600" b="1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391680" y="4194669"/>
            <a:ext cx="1152525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Interpreters:</a:t>
            </a:r>
            <a:br>
              <a:rPr lang="en-US" sz="1600" b="1"/>
            </a:br>
            <a:r>
              <a:rPr lang="en-US" sz="1600" b="1"/>
              <a:t>C++ Virtual Machines</a:t>
            </a:r>
            <a:endParaRPr lang="ru-RU" sz="1600" b="1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391680" y="5093353"/>
            <a:ext cx="11525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Optimizers</a:t>
            </a:r>
            <a:endParaRPr lang="ru-RU" sz="1600" b="1"/>
          </a:p>
        </p:txBody>
      </p:sp>
      <p:sp>
        <p:nvSpPr>
          <p:cNvPr id="24609" name="AutoShape 33"/>
          <p:cNvSpPr>
            <a:spLocks noChangeArrowheads="1"/>
          </p:cNvSpPr>
          <p:nvPr/>
        </p:nvSpPr>
        <p:spPr bwMode="auto">
          <a:xfrm>
            <a:off x="881468" y="2489267"/>
            <a:ext cx="1008062" cy="647700"/>
          </a:xfrm>
          <a:prstGeom prst="roundRect">
            <a:avLst>
              <a:gd name="adj" fmla="val 1151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1600" b="1"/>
              <a:t>Code</a:t>
            </a:r>
          </a:p>
          <a:p>
            <a:pPr algn="ctr"/>
            <a:r>
              <a:rPr lang="en-US" sz="1600" b="1"/>
              <a:t>Snippet</a:t>
            </a:r>
            <a:endParaRPr lang="ru-RU" sz="1600" b="1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V="1">
            <a:off x="1927630" y="2792480"/>
            <a:ext cx="563563" cy="476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6391680" y="5525153"/>
            <a:ext cx="11525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Converters</a:t>
            </a:r>
            <a:endParaRPr lang="ru-RU" sz="1600" b="1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 flipV="1">
            <a:off x="5802346" y="2081483"/>
            <a:ext cx="563563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5792619" y="2750225"/>
            <a:ext cx="563563" cy="476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5785769" y="3300270"/>
            <a:ext cx="563562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flipV="1">
            <a:off x="5792618" y="3862252"/>
            <a:ext cx="563563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V="1">
            <a:off x="5811669" y="4620875"/>
            <a:ext cx="563563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5812073" y="5230677"/>
            <a:ext cx="563563" cy="4762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5802346" y="5649404"/>
            <a:ext cx="563563" cy="476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8243888" y="6172200"/>
            <a:ext cx="67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rgbClr val="FF0000"/>
                </a:solidFill>
                <a:latin typeface="Comic Sans MS" pitchFamily="66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1198</Words>
  <Application>Microsoft Office PowerPoint</Application>
  <PresentationFormat>Экран (4:3)</PresentationFormat>
  <Paragraphs>343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Lucida Console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Eugene</dc:creator>
  <cp:lastModifiedBy>eugene.zueff@gmail.com</cp:lastModifiedBy>
  <cp:revision>41</cp:revision>
  <dcterms:created xsi:type="dcterms:W3CDTF">2016-02-07T19:06:08Z</dcterms:created>
  <dcterms:modified xsi:type="dcterms:W3CDTF">2017-04-02T21:45:35Z</dcterms:modified>
</cp:coreProperties>
</file>