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6"/>
  </p:notesMasterIdLst>
  <p:handoutMasterIdLst>
    <p:handoutMasterId r:id="rId67"/>
  </p:handoutMasterIdLst>
  <p:sldIdLst>
    <p:sldId id="256" r:id="rId2"/>
    <p:sldId id="298" r:id="rId3"/>
    <p:sldId id="261" r:id="rId4"/>
    <p:sldId id="268" r:id="rId5"/>
    <p:sldId id="299" r:id="rId6"/>
    <p:sldId id="300" r:id="rId7"/>
    <p:sldId id="258" r:id="rId8"/>
    <p:sldId id="259" r:id="rId9"/>
    <p:sldId id="260" r:id="rId10"/>
    <p:sldId id="265" r:id="rId11"/>
    <p:sldId id="262" r:id="rId12"/>
    <p:sldId id="301" r:id="rId13"/>
    <p:sldId id="271" r:id="rId14"/>
    <p:sldId id="302" r:id="rId15"/>
    <p:sldId id="272" r:id="rId16"/>
    <p:sldId id="278" r:id="rId17"/>
    <p:sldId id="275" r:id="rId18"/>
    <p:sldId id="279" r:id="rId19"/>
    <p:sldId id="305" r:id="rId20"/>
    <p:sldId id="289" r:id="rId21"/>
    <p:sldId id="288" r:id="rId22"/>
    <p:sldId id="303" r:id="rId23"/>
    <p:sldId id="304" r:id="rId24"/>
    <p:sldId id="307" r:id="rId25"/>
    <p:sldId id="280" r:id="rId26"/>
    <p:sldId id="281" r:id="rId27"/>
    <p:sldId id="283" r:id="rId28"/>
    <p:sldId id="286" r:id="rId29"/>
    <p:sldId id="282" r:id="rId30"/>
    <p:sldId id="285" r:id="rId31"/>
    <p:sldId id="292" r:id="rId32"/>
    <p:sldId id="294" r:id="rId33"/>
    <p:sldId id="290" r:id="rId34"/>
    <p:sldId id="293" r:id="rId35"/>
    <p:sldId id="287" r:id="rId36"/>
    <p:sldId id="306" r:id="rId37"/>
    <p:sldId id="296" r:id="rId38"/>
    <p:sldId id="325" r:id="rId39"/>
    <p:sldId id="257" r:id="rId40"/>
    <p:sldId id="308" r:id="rId41"/>
    <p:sldId id="309" r:id="rId42"/>
    <p:sldId id="310" r:id="rId43"/>
    <p:sldId id="264" r:id="rId44"/>
    <p:sldId id="266" r:id="rId45"/>
    <p:sldId id="269" r:id="rId46"/>
    <p:sldId id="267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277" r:id="rId57"/>
    <p:sldId id="320" r:id="rId58"/>
    <p:sldId id="321" r:id="rId59"/>
    <p:sldId id="274" r:id="rId60"/>
    <p:sldId id="297" r:id="rId61"/>
    <p:sldId id="322" r:id="rId62"/>
    <p:sldId id="323" r:id="rId63"/>
    <p:sldId id="295" r:id="rId64"/>
    <p:sldId id="324" r:id="rId6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02"/>
    <p:restoredTop sz="96281"/>
  </p:normalViewPr>
  <p:slideViewPr>
    <p:cSldViewPr>
      <p:cViewPr varScale="1">
        <p:scale>
          <a:sx n="124" d="100"/>
          <a:sy n="124" d="100"/>
        </p:scale>
        <p:origin x="192" y="2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5CBCAF-8195-0B41-9F39-155992CBB6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0F5F1-56F9-594B-8002-505C0B3A9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1E39A-28E5-5D4D-B97C-ECEB96F19817}" type="datetimeFigureOut">
              <a:rPr lang="en-IT" smtClean="0"/>
              <a:t>02/04/22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1DB9C-5FE6-5646-A4CF-CACE1FBFD1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7AD1E-ED4D-4F49-B2E9-34CF7F0E16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6113E-382B-5C49-947E-9975DE242C1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117231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02/04/22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Java_virtual_machine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 Multi-Threading</a:t>
            </a:r>
            <a:endParaRPr lang="en-US" dirty="0"/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274216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parallelism </a:t>
            </a:r>
          </a:p>
          <a:p>
            <a:r>
              <a:rPr lang="en-US" dirty="0"/>
              <a:t>Lighter than processes for both</a:t>
            </a:r>
          </a:p>
          <a:p>
            <a:pPr lvl="1"/>
            <a:r>
              <a:rPr lang="en-US" dirty="0"/>
              <a:t>Creation(i.e., fork())</a:t>
            </a:r>
          </a:p>
          <a:p>
            <a:pPr lvl="1"/>
            <a:r>
              <a:rPr lang="en-US" dirty="0"/>
              <a:t>Communication (i.e., r/w pipes 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2956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 for most programmers</a:t>
            </a:r>
          </a:p>
          <a:p>
            <a:r>
              <a:rPr lang="en-US" dirty="0"/>
              <a:t>Even for experts, </a:t>
            </a:r>
            <a:r>
              <a:rPr lang="en-US" dirty="0">
                <a:solidFill>
                  <a:srgbClr val="E46C0A"/>
                </a:solidFill>
              </a:rPr>
              <a:t>development is often painful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Threads break abstraction</a:t>
            </a:r>
            <a:r>
              <a:rPr lang="en-US" dirty="0"/>
              <a:t>: can't design modules independently.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0" y="3893481"/>
            <a:ext cx="7702946" cy="24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79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important!</a:t>
            </a:r>
          </a:p>
        </p:txBody>
      </p:sp>
      <p:pic>
        <p:nvPicPr>
          <p:cNvPr id="4" name="Content Placeholder 3" descr="Screen Shot 2018-05-21 at 19.11.3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578" r="-20578"/>
          <a:stretch>
            <a:fillRect/>
          </a:stretch>
        </p:blipFill>
        <p:spPr>
          <a:xfrm>
            <a:off x="1714500" y="1512559"/>
            <a:ext cx="9537701" cy="5245369"/>
          </a:xfrm>
        </p:spPr>
      </p:pic>
    </p:spTree>
    <p:extLst>
      <p:ext uri="{BB962C8B-B14F-4D97-AF65-F5344CB8AC3E}">
        <p14:creationId xmlns:p14="http://schemas.microsoft.com/office/powerpoint/2010/main" val="594701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Java it is not possible to explicitly call the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syscall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fork() as in C.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Syscalls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fork() and exec() can be jointly called via the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class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Methods of Process class also allow developers to acquire standard input, output, error, and exit value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/* Process p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Runtime.getRuntime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().exec("/bin/ls -al /"); */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Process p = (new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ProcessBuilder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("/bin/ls", "-al", "/")).start();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= new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(new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InputStreamReader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p.getInputStream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while ((line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in.readLine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 != null)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(line);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in.close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p.exitValue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179310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can be created by 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extending the Thread class </a:t>
            </a:r>
            <a:r>
              <a:rPr lang="en-US" dirty="0"/>
              <a:t>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overriding its run() method</a:t>
            </a:r>
            <a:endParaRPr lang="en-US" dirty="0"/>
          </a:p>
          <a:p>
            <a:pPr lvl="1"/>
            <a:r>
              <a:rPr lang="en-US" dirty="0"/>
              <a:t>passing to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Thread class constructor </a:t>
            </a:r>
            <a:r>
              <a:rPr lang="en-US" dirty="0"/>
              <a:t>an object implementing the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java.lang.Runnable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Interface</a:t>
            </a:r>
            <a:endParaRPr lang="en-US" dirty="0"/>
          </a:p>
          <a:p>
            <a:r>
              <a:rPr lang="en-US" dirty="0"/>
              <a:t>It is legal to create many threads using the same Runnable object as the target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35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E46C0A"/>
                </a:solidFill>
              </a:rPr>
              <a:t>Extending Thread</a:t>
            </a:r>
          </a:p>
          <a:p>
            <a:pPr marL="0" indent="0">
              <a:buNone/>
            </a:pPr>
            <a:r>
              <a:rPr lang="en-US" sz="2300" dirty="0">
                <a:latin typeface="Consolas"/>
                <a:cs typeface="Consolas"/>
              </a:rPr>
              <a:t>Class T extends Thread {</a:t>
            </a:r>
          </a:p>
          <a:p>
            <a:pPr marL="400050" lvl="1" indent="0">
              <a:buNone/>
            </a:pPr>
            <a:r>
              <a:rPr lang="en-US" sz="2300" dirty="0">
                <a:latin typeface="Consolas"/>
                <a:cs typeface="Consolas"/>
              </a:rPr>
              <a:t>public void run() {</a:t>
            </a:r>
          </a:p>
          <a:p>
            <a:pPr marL="400050" lvl="1" indent="0">
              <a:buNone/>
            </a:pPr>
            <a:r>
              <a:rPr lang="en-US" sz="2300" dirty="0">
                <a:latin typeface="Consolas"/>
                <a:cs typeface="Consolas"/>
              </a:rPr>
              <a:t>		//code here   </a:t>
            </a:r>
          </a:p>
          <a:p>
            <a:pPr marL="400050" lvl="1" indent="0">
              <a:buNone/>
            </a:pPr>
            <a:r>
              <a:rPr lang="en-US" sz="23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23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300" dirty="0">
                <a:latin typeface="Consolas"/>
                <a:cs typeface="Consolas"/>
              </a:rPr>
              <a:t>T t = new T(); </a:t>
            </a:r>
          </a:p>
          <a:p>
            <a:pPr marL="0" indent="0">
              <a:buNone/>
            </a:pPr>
            <a:r>
              <a:rPr lang="en-US" sz="2300" dirty="0" err="1">
                <a:latin typeface="Consolas"/>
                <a:cs typeface="Consolas"/>
              </a:rPr>
              <a:t>t.start</a:t>
            </a:r>
            <a:r>
              <a:rPr lang="en-US" sz="23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Implementing Runnable interface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Class R implements Runnable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public void run()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	//code here   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Thread t = new Thread(new R());</a:t>
            </a:r>
          </a:p>
          <a:p>
            <a:pPr marL="0" indent="0">
              <a:buNone/>
            </a:pPr>
            <a:r>
              <a:rPr lang="en-US" sz="2200" dirty="0" err="1">
                <a:latin typeface="Consolas"/>
                <a:cs typeface="Consolas"/>
              </a:rPr>
              <a:t>t.start</a:t>
            </a:r>
            <a:r>
              <a:rPr lang="en-US" sz="2200" dirty="0">
                <a:latin typeface="Consolas"/>
                <a:cs typeface="Consolas"/>
              </a:rPr>
              <a:t>();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16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class  Counter  implements  Runnable  { </a:t>
            </a:r>
          </a:p>
          <a:p>
            <a:pPr marL="0" indent="0">
              <a:buNone/>
            </a:pPr>
            <a:r>
              <a:rPr lang="fi-FI" sz="1600" dirty="0">
                <a:latin typeface="Consolas"/>
                <a:cs typeface="Consolas"/>
              </a:rPr>
              <a:t>	</a:t>
            </a:r>
            <a:r>
              <a:rPr lang="fi-FI" sz="1600" dirty="0" err="1">
                <a:latin typeface="Consolas"/>
                <a:cs typeface="Consolas"/>
              </a:rPr>
              <a:t>public</a:t>
            </a:r>
            <a:r>
              <a:rPr lang="fi-FI" sz="1600" dirty="0">
                <a:latin typeface="Consolas"/>
                <a:cs typeface="Consolas"/>
              </a:rPr>
              <a:t>  </a:t>
            </a:r>
            <a:r>
              <a:rPr lang="fi-FI" sz="1600" dirty="0" err="1">
                <a:latin typeface="Consolas"/>
                <a:cs typeface="Consolas"/>
              </a:rPr>
              <a:t>void</a:t>
            </a:r>
            <a:r>
              <a:rPr lang="fi-FI" sz="1600" dirty="0">
                <a:latin typeface="Consolas"/>
                <a:cs typeface="Consolas"/>
              </a:rPr>
              <a:t>  </a:t>
            </a:r>
            <a:r>
              <a:rPr lang="fi-FI" sz="1600" dirty="0" err="1">
                <a:latin typeface="Consolas"/>
                <a:cs typeface="Consolas"/>
              </a:rPr>
              <a:t>run</a:t>
            </a:r>
            <a:r>
              <a:rPr lang="fi-FI" sz="16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fi-FI" sz="1600" dirty="0">
                <a:latin typeface="Consolas"/>
                <a:cs typeface="Consolas"/>
              </a:rPr>
              <a:t>		</a:t>
            </a:r>
            <a:r>
              <a:rPr lang="fi-FI" sz="1600" dirty="0" err="1">
                <a:latin typeface="Consolas"/>
                <a:cs typeface="Consolas"/>
              </a:rPr>
              <a:t>for(int</a:t>
            </a:r>
            <a:r>
              <a:rPr lang="fi-FI" sz="1600" dirty="0">
                <a:latin typeface="Consolas"/>
                <a:cs typeface="Consolas"/>
              </a:rPr>
              <a:t>  i=0;  i&lt;10;  i++)</a:t>
            </a:r>
            <a:r>
              <a:rPr lang="ro-RO" sz="1600" dirty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ro-RO" sz="1600" dirty="0">
                <a:latin typeface="Consolas"/>
                <a:cs typeface="Consolas"/>
              </a:rPr>
              <a:t>			System.out.println(Thread.currentThread().</a:t>
            </a:r>
            <a:r>
              <a:rPr lang="ro-RO" sz="1600" dirty="0" err="1">
                <a:latin typeface="Consolas"/>
                <a:cs typeface="Consolas"/>
              </a:rPr>
              <a:t>getName</a:t>
            </a:r>
            <a:r>
              <a:rPr lang="ro-RO" sz="1600" dirty="0">
                <a:latin typeface="Consolas"/>
                <a:cs typeface="Consolas"/>
              </a:rPr>
              <a:t>() + i);</a:t>
            </a:r>
          </a:p>
          <a:p>
            <a:pPr marL="0" indent="0">
              <a:buNone/>
            </a:pPr>
            <a:r>
              <a:rPr lang="ro-RO" sz="16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public class Runner{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public static void main(String[] </a:t>
            </a:r>
            <a:r>
              <a:rPr lang="en-US" sz="1600" dirty="0" err="1">
                <a:latin typeface="Consolas"/>
                <a:cs typeface="Consolas"/>
              </a:rPr>
              <a:t>args</a:t>
            </a:r>
            <a:r>
              <a:rPr lang="en-US" sz="16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Thread t1 = new Thread(new Counter(), “T_A”);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Thread t2 = new Thread(new Counter(), “T_B”);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Thread t3 = new Thread(new Counter(), “T_C”);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t1.start(); t2.start(); t3.start();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55405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Thread object is created,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 does not start executing until its start() method is invoked</a:t>
            </a:r>
            <a:r>
              <a:rPr lang="en-US" dirty="0"/>
              <a:t>.</a:t>
            </a:r>
          </a:p>
          <a:p>
            <a:r>
              <a:rPr lang="en-US" dirty="0"/>
              <a:t>When a Thread object exists but hasn't been started, </a:t>
            </a:r>
            <a:r>
              <a:rPr lang="en-US" dirty="0">
                <a:solidFill>
                  <a:srgbClr val="E46C0A"/>
                </a:solidFill>
              </a:rPr>
              <a:t>it is in the </a:t>
            </a:r>
            <a:r>
              <a:rPr lang="en-US" i="1" dirty="0">
                <a:solidFill>
                  <a:srgbClr val="E46C0A"/>
                </a:solidFill>
              </a:rPr>
              <a:t>new</a:t>
            </a:r>
            <a:r>
              <a:rPr lang="en-US" dirty="0">
                <a:solidFill>
                  <a:srgbClr val="E46C0A"/>
                </a:solidFill>
              </a:rPr>
              <a:t> state and is not considered alive.</a:t>
            </a:r>
          </a:p>
          <a:p>
            <a:r>
              <a:rPr lang="en-US" dirty="0"/>
              <a:t>Method start() can be called on a Thread object only once. If start() is called more than once on same object, it will throw a </a:t>
            </a:r>
            <a:r>
              <a:rPr lang="en-US" dirty="0" err="1">
                <a:solidFill>
                  <a:srgbClr val="E46C0A"/>
                </a:solidFill>
              </a:rPr>
              <a:t>RuntimeException</a:t>
            </a:r>
            <a:endParaRPr lang="en-US" dirty="0">
              <a:solidFill>
                <a:srgbClr val="E46C0A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88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not guaranteed that threads will start running in the same order in which their start() methods have been called.</a:t>
            </a:r>
          </a:p>
          <a:p>
            <a:r>
              <a:rPr lang="en-US" dirty="0"/>
              <a:t>It is not guaranteed that a thread keeps executing until it's done (</a:t>
            </a:r>
            <a:r>
              <a:rPr lang="en-US" i="1" dirty="0"/>
              <a:t>it is not guaranteed that its loop completes before another thread begins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E46C0A"/>
                </a:solidFill>
              </a:rPr>
              <a:t>Nothing is guaranteed except: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Each thread will start and will run to completion after acquiring the CPU a finite number of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05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Thread</a:t>
            </a:r>
          </a:p>
        </p:txBody>
      </p:sp>
      <p:sp>
        <p:nvSpPr>
          <p:cNvPr id="5" name="object 7"/>
          <p:cNvSpPr/>
          <p:nvPr/>
        </p:nvSpPr>
        <p:spPr>
          <a:xfrm>
            <a:off x="2258159" y="1749792"/>
            <a:ext cx="7628304" cy="4256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005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operating systems (OS), </a:t>
            </a:r>
            <a:r>
              <a:rPr lang="en-US" dirty="0">
                <a:solidFill>
                  <a:srgbClr val="E46C0A"/>
                </a:solidFill>
              </a:rPr>
              <a:t>a process is an instance of a running application</a:t>
            </a:r>
          </a:p>
          <a:p>
            <a:r>
              <a:rPr lang="en-US" dirty="0"/>
              <a:t>A  process has it own private address space, code,  data, opened files, PID, etc..</a:t>
            </a:r>
          </a:p>
          <a:p>
            <a:r>
              <a:rPr lang="en-US" dirty="0">
                <a:solidFill>
                  <a:srgbClr val="E46C0A"/>
                </a:solidFill>
              </a:rPr>
              <a:t>Processes do not share memory </a:t>
            </a:r>
            <a:r>
              <a:rPr lang="en-US" dirty="0"/>
              <a:t>(separate address spaces), thus they have to communicate through IPC mechanisms offered by the OS (i.e., pipes, signals)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process might contain one or more threads   </a:t>
            </a:r>
            <a:r>
              <a:rPr lang="en-US" dirty="0"/>
              <a:t>running within the context of the process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56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priority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E46C0A"/>
                </a:solidFill>
              </a:rPr>
              <a:t>By default, a thread gets the priority of the thread creating it.</a:t>
            </a:r>
          </a:p>
          <a:p>
            <a:r>
              <a:rPr lang="en-US" sz="2800" dirty="0"/>
              <a:t>Priority values are defined between 1 and 10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Thread.MIN_PRIORITY</a:t>
            </a:r>
            <a:r>
              <a:rPr lang="en-US" sz="2000" dirty="0">
                <a:latin typeface="Consolas"/>
                <a:cs typeface="Consolas"/>
              </a:rPr>
              <a:t>	 (== 1)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Thread.NORM_PRIORITY</a:t>
            </a:r>
            <a:r>
              <a:rPr lang="en-US" sz="2000" dirty="0">
                <a:latin typeface="Consolas"/>
                <a:cs typeface="Consolas"/>
              </a:rPr>
              <a:t>  (== 5)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Thread.MAX_PRIORITY</a:t>
            </a:r>
            <a:r>
              <a:rPr lang="en-US" sz="2000" dirty="0">
                <a:latin typeface="Consolas"/>
                <a:cs typeface="Consolas"/>
              </a:rPr>
              <a:t>	 (== 10)</a:t>
            </a:r>
          </a:p>
          <a:p>
            <a:r>
              <a:rPr lang="en-US" sz="2800" dirty="0"/>
              <a:t>Priority can be set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Thread t = new Thread(new Runnable());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t.setPriority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Thread.MAX_PRIORITY</a:t>
            </a:r>
            <a:r>
              <a:rPr lang="en-US" sz="2000" dirty="0">
                <a:latin typeface="Consolas"/>
                <a:cs typeface="Consolas"/>
              </a:rPr>
              <a:t>);	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t.start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6805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scheduling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thread always runs with a priority number</a:t>
            </a:r>
          </a:p>
          <a:p>
            <a:r>
              <a:rPr lang="en-US" sz="2800" dirty="0"/>
              <a:t>The scheduler in most JVMs uses </a:t>
            </a:r>
            <a:r>
              <a:rPr lang="en-US" sz="2800" dirty="0">
                <a:solidFill>
                  <a:srgbClr val="E46C0A"/>
                </a:solidFill>
              </a:rPr>
              <a:t>time-sliced, preemptive, priority-based</a:t>
            </a:r>
            <a:r>
              <a:rPr lang="en-US" sz="2800" dirty="0"/>
              <a:t> scheduling</a:t>
            </a:r>
          </a:p>
          <a:p>
            <a:r>
              <a:rPr lang="en-US" sz="2800" dirty="0">
                <a:solidFill>
                  <a:srgbClr val="E46C0A"/>
                </a:solidFill>
              </a:rPr>
              <a:t>JVM specification does not require a VM to implement a time-slicing scheduler !</a:t>
            </a:r>
          </a:p>
          <a:p>
            <a:pPr lvl="1"/>
            <a:r>
              <a:rPr lang="en-US" sz="2400" dirty="0"/>
              <a:t>some JVM may use a scheduler that lets one thread stay running until it completes its run() method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1656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JVM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public class </a:t>
            </a:r>
            <a:r>
              <a:rPr lang="en-US" sz="1500" b="1" dirty="0" err="1">
                <a:latin typeface="Consolas"/>
                <a:cs typeface="Consolas"/>
              </a:rPr>
              <a:t>CheckPreemption</a:t>
            </a:r>
            <a:r>
              <a:rPr lang="en-US" sz="1500" b="1" dirty="0">
                <a:latin typeface="Consolas"/>
                <a:cs typeface="Consolas"/>
              </a:rPr>
              <a:t> implements Runnable {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@Override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public void run() {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while (true) {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	</a:t>
            </a:r>
            <a:r>
              <a:rPr lang="en-US" sz="1500" b="1" dirty="0" err="1">
                <a:latin typeface="Consolas"/>
                <a:cs typeface="Consolas"/>
              </a:rPr>
              <a:t>System.out.println</a:t>
            </a:r>
            <a:r>
              <a:rPr lang="en-US" sz="1500" b="1" dirty="0">
                <a:latin typeface="Consolas"/>
                <a:cs typeface="Consolas"/>
              </a:rPr>
              <a:t>(</a:t>
            </a:r>
            <a:r>
              <a:rPr lang="en-US" sz="1500" b="1" dirty="0" err="1">
                <a:latin typeface="Consolas"/>
                <a:cs typeface="Consolas"/>
              </a:rPr>
              <a:t>Thread.currentThread</a:t>
            </a:r>
            <a:r>
              <a:rPr lang="en-US" sz="1500" b="1" dirty="0">
                <a:latin typeface="Consolas"/>
                <a:cs typeface="Consolas"/>
              </a:rPr>
              <a:t>().</a:t>
            </a:r>
            <a:r>
              <a:rPr lang="en-US" sz="1500" b="1" dirty="0" err="1">
                <a:latin typeface="Consolas"/>
                <a:cs typeface="Consolas"/>
              </a:rPr>
              <a:t>getName</a:t>
            </a:r>
            <a:r>
              <a:rPr lang="en-US" sz="1500" b="1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}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endParaRPr lang="en-US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public static void main(String </a:t>
            </a:r>
            <a:r>
              <a:rPr lang="en-US" sz="1500" b="1" dirty="0" err="1">
                <a:latin typeface="Consolas"/>
                <a:cs typeface="Consolas"/>
              </a:rPr>
              <a:t>argv</a:t>
            </a:r>
            <a:r>
              <a:rPr lang="en-US" sz="1500" b="1" dirty="0">
                <a:latin typeface="Consolas"/>
                <a:cs typeface="Consolas"/>
              </a:rPr>
              <a:t>[]) {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</a:t>
            </a:r>
            <a:r>
              <a:rPr lang="en-US" sz="1500" b="1" dirty="0" err="1">
                <a:latin typeface="Consolas"/>
                <a:cs typeface="Consolas"/>
              </a:rPr>
              <a:t>CheckPreemption</a:t>
            </a:r>
            <a:r>
              <a:rPr lang="en-US" sz="1500" b="1" dirty="0">
                <a:latin typeface="Consolas"/>
                <a:cs typeface="Consolas"/>
              </a:rPr>
              <a:t> c = new </a:t>
            </a:r>
            <a:r>
              <a:rPr lang="en-US" sz="1500" b="1" dirty="0" err="1">
                <a:latin typeface="Consolas"/>
                <a:cs typeface="Consolas"/>
              </a:rPr>
              <a:t>CheckPreemption</a:t>
            </a:r>
            <a:r>
              <a:rPr lang="en-US" sz="1500" b="1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new Thread(c, "To be").start();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new Thread(c, "Not to be").start();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}</a:t>
            </a:r>
          </a:p>
          <a:p>
            <a:r>
              <a:rPr lang="en-US" dirty="0"/>
              <a:t>If the scheduler is non-preemptive the first thread chosen runs forever</a:t>
            </a:r>
          </a:p>
          <a:p>
            <a:r>
              <a:rPr lang="en-US" dirty="0"/>
              <a:t>If the scheduler is preemptive both threads randomly alternate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01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If the parent thread terminates, all of its child threads terminate as well.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Child threads share resources with the parent thread, including variables</a:t>
            </a:r>
            <a:r>
              <a:rPr lang="en-US" dirty="0"/>
              <a:t>. When the parent thread terminates, the child threads will not be able to access to those resources that the parent thread owns. </a:t>
            </a:r>
          </a:p>
          <a:p>
            <a:r>
              <a:rPr lang="en-US" dirty="0"/>
              <a:t>Thus, if the parent thread terminates earlier than its own child threads,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synchronization mechanisms</a:t>
            </a:r>
            <a:r>
              <a:rPr lang="en-US" dirty="0"/>
              <a:t> are required.</a:t>
            </a:r>
          </a:p>
        </p:txBody>
      </p:sp>
    </p:spTree>
    <p:extLst>
      <p:ext uri="{BB962C8B-B14F-4D97-AF65-F5344CB8AC3E}">
        <p14:creationId xmlns:p14="http://schemas.microsoft.com/office/powerpoint/2010/main" val="3965462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a Thread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E3FF6-E0A2-8E43-A7DA-44BB91F1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/* start children threads */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producer.start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consumer.start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/* wait 1/10 of second */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Thread.sleep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/* gracefully shut down children threads */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producer.running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false;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consumer.running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false;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/* wait for children before exit */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producer.join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consumer.join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23603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states</a:t>
            </a:r>
          </a:p>
        </p:txBody>
      </p:sp>
      <p:pic>
        <p:nvPicPr>
          <p:cNvPr id="5" name="Picture 4" descr="thread-stat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432052"/>
            <a:ext cx="7467600" cy="50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71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Running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thread has been selected (from the runnable pool) to be </a:t>
            </a:r>
            <a:r>
              <a:rPr lang="en-US" dirty="0">
                <a:solidFill>
                  <a:srgbClr val="E46C0A"/>
                </a:solidFill>
              </a:rPr>
              <a:t>the currently executing thread</a:t>
            </a:r>
            <a:r>
              <a:rPr lang="en-US" dirty="0"/>
              <a:t>.</a:t>
            </a:r>
          </a:p>
          <a:p>
            <a:r>
              <a:rPr lang="en-US" dirty="0"/>
              <a:t>Transitions:</a:t>
            </a:r>
          </a:p>
          <a:p>
            <a:pPr lvl="1"/>
            <a:r>
              <a:rPr lang="en-US" dirty="0" err="1"/>
              <a:t>Thread.yield</a:t>
            </a:r>
            <a:r>
              <a:rPr lang="en-US" dirty="0"/>
              <a:t>()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RUNNABLE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Thread.sleep</a:t>
            </a:r>
            <a:r>
              <a:rPr lang="en-US" dirty="0"/>
              <a:t>()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SLEEPING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Thread.join</a:t>
            </a:r>
            <a:r>
              <a:rPr lang="en-US" dirty="0"/>
              <a:t>()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WAITING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acquire a resource but there is no work to do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WAITING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Awaiting for a resource or I/O completion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BLOCKING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End of run() method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DEAD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0D1AFBF0-6ECF-1E4B-AD19-3A4ED94C3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34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Runnable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thread which is eligible to run, but the scheduler has not selected it to be the running thread</a:t>
            </a:r>
          </a:p>
          <a:p>
            <a:r>
              <a:rPr lang="en-US" dirty="0"/>
              <a:t>A thread first enters the runnable state when the start() method is invoked</a:t>
            </a:r>
          </a:p>
          <a:p>
            <a:r>
              <a:rPr lang="en-US" dirty="0"/>
              <a:t>A thread can also return to the runnable state after either the running, blocked, waiting, or sleeping state	</a:t>
            </a:r>
          </a:p>
          <a:p>
            <a:endParaRPr lang="en-US" dirty="0"/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67986BB7-F8AC-2F44-8467-026D2E21D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70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Waiting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A thread that can acquire a resource but there is no work to do</a:t>
            </a:r>
          </a:p>
          <a:p>
            <a:r>
              <a:rPr lang="en-US" dirty="0">
                <a:solidFill>
                  <a:srgbClr val="E46C0A"/>
                </a:solidFill>
              </a:rPr>
              <a:t>A thread awaiting for its children (</a:t>
            </a:r>
            <a:r>
              <a:rPr lang="en-US" dirty="0" err="1">
                <a:solidFill>
                  <a:srgbClr val="E46C0A"/>
                </a:solidFill>
              </a:rPr>
              <a:t>Thread.join</a:t>
            </a:r>
            <a:r>
              <a:rPr lang="en-US" dirty="0">
                <a:solidFill>
                  <a:srgbClr val="E46C0A"/>
                </a:solidFill>
              </a:rPr>
              <a:t>())</a:t>
            </a:r>
            <a:endParaRPr lang="en-US" dirty="0"/>
          </a:p>
          <a:p>
            <a:r>
              <a:rPr lang="en-US" dirty="0"/>
              <a:t>The thread calls </a:t>
            </a:r>
            <a:r>
              <a:rPr lang="en-US" dirty="0" err="1"/>
              <a:t>object.wait</a:t>
            </a:r>
            <a:r>
              <a:rPr lang="en-US" dirty="0"/>
              <a:t>() and waits for another thread to call </a:t>
            </a:r>
            <a:r>
              <a:rPr lang="en-US" dirty="0" err="1"/>
              <a:t>object.notify</a:t>
            </a:r>
            <a:r>
              <a:rPr lang="en-US" dirty="0"/>
              <a:t>() or </a:t>
            </a:r>
            <a:r>
              <a:rPr lang="en-US" dirty="0" err="1"/>
              <a:t>object.notifyAll</a:t>
            </a:r>
            <a:r>
              <a:rPr lang="en-US" dirty="0"/>
              <a:t>()</a:t>
            </a:r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B9CDDEB6-62CE-0A42-8848-F6F10E30D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68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Blocking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A thread waiting for a resource </a:t>
            </a:r>
          </a:p>
          <a:p>
            <a:r>
              <a:rPr lang="en-US" dirty="0"/>
              <a:t>For example, awaiting for the completion of I/O operations or for an object's lock</a:t>
            </a:r>
          </a:p>
          <a:p>
            <a:endParaRPr lang="en-US" dirty="0"/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AB63AC89-46C1-6647-990A-7498DDB7B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7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Threads are sometimes called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lightweight processes. </a:t>
            </a:r>
            <a:r>
              <a:rPr lang="en-US" sz="2800" dirty="0"/>
              <a:t>Like processes,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each thread has its own stack, program counter, and local variables </a:t>
            </a:r>
          </a:p>
          <a:p>
            <a:r>
              <a:rPr lang="en-US" sz="2800" dirty="0"/>
              <a:t>However,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threads within the same process share the same address space </a:t>
            </a:r>
            <a:r>
              <a:rPr lang="en-US" sz="2800" dirty="0"/>
              <a:t>and, consequently, can share variables and objects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Sharing variables </a:t>
            </a:r>
            <a:r>
              <a:rPr lang="en-US" sz="2800" dirty="0"/>
              <a:t>is a simple and fast way threads use for communicating but frequently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causes bugs unseen in single-thread programs</a:t>
            </a:r>
          </a:p>
          <a:p>
            <a:r>
              <a:rPr lang="en-US" sz="2800" dirty="0"/>
              <a:t>OOP principle of </a:t>
            </a:r>
            <a:r>
              <a:rPr lang="en-US" sz="2800" i="1" dirty="0"/>
              <a:t>separation of concerns</a:t>
            </a:r>
            <a:r>
              <a:rPr lang="en-US" sz="2800" dirty="0"/>
              <a:t> can be broken!</a:t>
            </a:r>
          </a:p>
        </p:txBody>
      </p:sp>
    </p:spTree>
    <p:extLst>
      <p:ext uri="{BB962C8B-B14F-4D97-AF65-F5344CB8AC3E}">
        <p14:creationId xmlns:p14="http://schemas.microsoft.com/office/powerpoint/2010/main" val="1144271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Sleeping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thread which is sleeping after an explicit call to </a:t>
            </a:r>
            <a:r>
              <a:rPr lang="en-US" sz="2000" dirty="0" err="1"/>
              <a:t>Thread.sleep</a:t>
            </a:r>
            <a:r>
              <a:rPr lang="en-US" sz="2000" dirty="0"/>
              <a:t>() </a:t>
            </a:r>
          </a:p>
          <a:p>
            <a:r>
              <a:rPr lang="en-US" sz="2000" dirty="0"/>
              <a:t>Back to Runnable state when the thread wakes up because its sleep time has expired.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Thread.sleep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(1000);  // one second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catch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InterruptedException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ex) { }</a:t>
            </a:r>
          </a:p>
          <a:p>
            <a:endParaRPr lang="en-US" sz="2000" dirty="0"/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A82C1C0E-E793-3544-AAB1-D79B3447A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29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Leaving the running state (explicitly)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3 ways for a thread to do it: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sleep()</a:t>
            </a:r>
            <a:r>
              <a:rPr lang="en-US" dirty="0"/>
              <a:t>:  the currently running thread stops executing for at least the specified sleep duration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yield()</a:t>
            </a:r>
            <a:r>
              <a:rPr lang="en-US" dirty="0"/>
              <a:t>: the currently running thread moves back to runnable to give room to other threads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join()</a:t>
            </a:r>
            <a:r>
              <a:rPr lang="en-US" dirty="0"/>
              <a:t>:  the currently running thread stop executing until the thread it joins completes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65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try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// Sleep for 1 second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Thread.sleep</a:t>
            </a:r>
            <a:r>
              <a:rPr lang="en-US" sz="2400" dirty="0">
                <a:latin typeface="Consolas"/>
                <a:cs typeface="Consolas"/>
              </a:rPr>
              <a:t>(1000);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 catch (</a:t>
            </a:r>
            <a:r>
              <a:rPr lang="en-US" sz="2400" dirty="0" err="1">
                <a:latin typeface="Consolas"/>
                <a:cs typeface="Consolas"/>
              </a:rPr>
              <a:t>InterruptedException</a:t>
            </a:r>
            <a:r>
              <a:rPr lang="en-US" sz="2400" dirty="0">
                <a:latin typeface="Consolas"/>
                <a:cs typeface="Consolas"/>
              </a:rPr>
              <a:t> ex) {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//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39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The method yield() make the currently running thread back to Runnable state</a:t>
            </a:r>
          </a:p>
          <a:p>
            <a:pPr lvl="1"/>
            <a:r>
              <a:rPr lang="en-US" dirty="0"/>
              <a:t>It allows other threads to get their turn</a:t>
            </a:r>
          </a:p>
          <a:p>
            <a:pPr lvl="1"/>
            <a:r>
              <a:rPr lang="en-US" dirty="0"/>
              <a:t>However, it might have no effect at all. In fact, there's no guarantee the yielding thread won't be scheduled again for execution. </a:t>
            </a:r>
          </a:p>
          <a:p>
            <a:endParaRPr lang="en-US" dirty="0"/>
          </a:p>
        </p:txBody>
      </p:sp>
      <p:pic>
        <p:nvPicPr>
          <p:cNvPr id="5" name="Content Placeholder 4" descr="thread-yield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26" b="-27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69894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is less dependent from the scheduler type, because threads release CPU when needed. </a:t>
            </a:r>
          </a:p>
          <a:p>
            <a:r>
              <a:rPr lang="en-US" dirty="0"/>
              <a:t>Frequently used when computation is not possible (no work to do) in a specific time slice. </a:t>
            </a:r>
          </a:p>
        </p:txBody>
      </p:sp>
    </p:spTree>
    <p:extLst>
      <p:ext uri="{BB962C8B-B14F-4D97-AF65-F5344CB8AC3E}">
        <p14:creationId xmlns:p14="http://schemas.microsoft.com/office/powerpoint/2010/main" val="31220546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thread can execute a thread join to wait until the other thread terminates.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general, thread join is for a parent to join with one of its child threads. </a:t>
            </a:r>
            <a:r>
              <a:rPr lang="en-US" dirty="0"/>
              <a:t>Thread join has the following activities, assuming that a parent thread P wants to join with one of its child threads C</a:t>
            </a:r>
          </a:p>
          <a:p>
            <a:pPr lvl="1"/>
            <a:r>
              <a:rPr lang="en-US" dirty="0"/>
              <a:t>When P executes </a:t>
            </a:r>
            <a:r>
              <a:rPr lang="en-US" dirty="0" err="1"/>
              <a:t>Thread.join</a:t>
            </a:r>
            <a:r>
              <a:rPr lang="en-US" dirty="0"/>
              <a:t>() in order to join with C, which is still running, P is suspended until C terminates. Once C terminates, P resumes</a:t>
            </a:r>
          </a:p>
          <a:p>
            <a:pPr lvl="1"/>
            <a:r>
              <a:rPr lang="en-US" dirty="0"/>
              <a:t>When P executes </a:t>
            </a:r>
            <a:r>
              <a:rPr lang="en-US" dirty="0" err="1"/>
              <a:t>Thread.join</a:t>
            </a:r>
            <a:r>
              <a:rPr lang="en-US" dirty="0"/>
              <a:t>() and C has already terminated, P continues as if no such thread join has ever executed</a:t>
            </a:r>
          </a:p>
        </p:txBody>
      </p:sp>
    </p:spTree>
    <p:extLst>
      <p:ext uri="{BB962C8B-B14F-4D97-AF65-F5344CB8AC3E}">
        <p14:creationId xmlns:p14="http://schemas.microsoft.com/office/powerpoint/2010/main" val="1141336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join() method lets one thread "join onto the end” of another thread.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Thread t = new Thread();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t.start</a:t>
            </a:r>
            <a:r>
              <a:rPr lang="en-US" sz="20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t.join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/>
              <a:t>Caller move to Waiting state and it will be Runnable when thread t is dead. A timeout can be set to wait for a thread’s end</a:t>
            </a: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err="1">
                <a:latin typeface="Consolas"/>
                <a:cs typeface="Consolas"/>
              </a:rPr>
              <a:t>t.join</a:t>
            </a:r>
            <a:r>
              <a:rPr lang="en-US" sz="1800" dirty="0">
                <a:latin typeface="Consolas"/>
                <a:cs typeface="Consolas"/>
              </a:rPr>
              <a:t>(5000); 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// wait t for 5 seconds: if t is not finished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// then current thread is Runnable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69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word of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methods may look like they tell another thread to block, but they don't.</a:t>
            </a:r>
          </a:p>
          <a:p>
            <a:r>
              <a:rPr lang="en-US" dirty="0">
                <a:solidFill>
                  <a:srgbClr val="000000"/>
                </a:solidFill>
              </a:rPr>
              <a:t>If t	is a thread object reference, you can write something like: </a:t>
            </a:r>
            <a:r>
              <a:rPr lang="en-US" dirty="0" err="1">
                <a:solidFill>
                  <a:srgbClr val="E46C0A"/>
                </a:solidFill>
              </a:rPr>
              <a:t>t.sleep</a:t>
            </a:r>
            <a:r>
              <a:rPr lang="en-US" dirty="0">
                <a:solidFill>
                  <a:srgbClr val="E46C0A"/>
                </a:solidFill>
              </a:rPr>
              <a:t>()</a:t>
            </a:r>
            <a:r>
              <a:rPr lang="en-US" dirty="0">
                <a:solidFill>
                  <a:srgbClr val="000000"/>
                </a:solidFill>
              </a:rPr>
              <a:t> or	</a:t>
            </a:r>
            <a:r>
              <a:rPr lang="en-US" dirty="0" err="1">
                <a:solidFill>
                  <a:srgbClr val="E46C0A"/>
                </a:solidFill>
              </a:rPr>
              <a:t>t.yield</a:t>
            </a:r>
            <a:r>
              <a:rPr lang="en-US" dirty="0">
                <a:solidFill>
                  <a:srgbClr val="E46C0A"/>
                </a:solidFill>
              </a:rPr>
              <a:t>()</a:t>
            </a:r>
          </a:p>
          <a:p>
            <a:r>
              <a:rPr lang="en-US" dirty="0"/>
              <a:t>However,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they are static methods of Thread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they don't affect the instance t !!!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instead they affect the thread which is currently in execution</a:t>
            </a:r>
          </a:p>
          <a:p>
            <a:r>
              <a:rPr lang="en-US" dirty="0">
                <a:solidFill>
                  <a:srgbClr val="E46C0A"/>
                </a:solidFill>
              </a:rPr>
              <a:t>Using an instance variable to access a static method is error-prone!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30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en-US" dirty="0"/>
              <a:t>Synchronization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2403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What happens when two different threads are accessing the same data ?</a:t>
            </a:r>
          </a:p>
          <a:p>
            <a:r>
              <a:rPr lang="en-US" dirty="0"/>
              <a:t>Imagine two people (represented by two threads) each one having an ATM card linked to the same account</a:t>
            </a:r>
          </a:p>
          <a:p>
            <a:pPr marL="0" indent="0">
              <a:buNone/>
            </a:pPr>
            <a:endParaRPr lang="en-US" sz="22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class Account {</a:t>
            </a: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private 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balance; </a:t>
            </a: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public 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getBalance</a:t>
            </a:r>
            <a:r>
              <a:rPr lang="en-US" sz="2200" dirty="0">
                <a:latin typeface="Consolas"/>
                <a:cs typeface="Consolas"/>
              </a:rPr>
              <a:t>() {</a:t>
            </a: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	return balance;</a:t>
            </a: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public void withdraw(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amount)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		balance -= amount;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9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and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multitasking	operating	system	assigns	CPU time (slices) to processes/threads</a:t>
            </a:r>
            <a:r>
              <a:rPr lang="en-US" sz="2400" dirty="0"/>
              <a:t> via a kernel component called </a:t>
            </a:r>
            <a:r>
              <a:rPr lang="en-US" sz="2400" i="1" dirty="0"/>
              <a:t>scheduler. </a:t>
            </a:r>
            <a:r>
              <a:rPr lang="en-US" sz="2400" dirty="0"/>
              <a:t>Small time-slices (5-20ms) provide the </a:t>
            </a:r>
            <a:r>
              <a:rPr lang="en-US" sz="2400" dirty="0">
                <a:solidFill>
                  <a:srgbClr val="E46C0A"/>
                </a:solidFill>
              </a:rPr>
              <a:t>illusion of parallelism of different processes/threads </a:t>
            </a:r>
            <a:r>
              <a:rPr lang="en-US" sz="2400" dirty="0"/>
              <a:t>(on multi-core machines it is a partial illusion)</a:t>
            </a:r>
          </a:p>
          <a:p>
            <a:r>
              <a:rPr lang="en-US" sz="2400" dirty="0"/>
              <a:t>The JVM is a process and gets the CPU as assigned by the OS’s scheduler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Java is a specification with many different implementations*</a:t>
            </a:r>
          </a:p>
          <a:p>
            <a:pPr lvl="1"/>
            <a:r>
              <a:rPr lang="en-US" sz="2400" dirty="0"/>
              <a:t>Some JVMs operate like a mini-OS and schedule their own threads</a:t>
            </a:r>
          </a:p>
          <a:p>
            <a:pPr lvl="1"/>
            <a:r>
              <a:rPr lang="en-US" sz="2400" dirty="0">
                <a:solidFill>
                  <a:srgbClr val="E46C0A"/>
                </a:solidFill>
              </a:rPr>
              <a:t>Most JVMs use the OS scheduler (a Java thread is actually mapped to a system thread)</a:t>
            </a:r>
            <a:endParaRPr lang="en-US" sz="2400" dirty="0"/>
          </a:p>
          <a:p>
            <a:pPr marL="0" lvl="1" indent="0">
              <a:buNone/>
            </a:pPr>
            <a:r>
              <a:rPr lang="en-US" sz="2000" dirty="0"/>
              <a:t>*</a:t>
            </a:r>
            <a:r>
              <a:rPr lang="en-US" sz="2000" dirty="0">
                <a:hlinkClick r:id="rId2"/>
              </a:rPr>
              <a:t>https://en.wikipedia.org/wiki/List_of_Java_virtual_machines</a:t>
            </a:r>
            <a:endParaRPr lang="en-US" sz="2000" dirty="0">
              <a:solidFill>
                <a:srgbClr val="E46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7368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person (i.e., thread) does these steps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Decide an amount to withdrawal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Check the balance of the account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there's enough money, withdrawal the decided amount</a:t>
            </a:r>
          </a:p>
          <a:p>
            <a:r>
              <a:rPr lang="en-US" dirty="0"/>
              <a:t>What happens if the scheduler suspends one thread between step 2 and step 3 and the other one gets executed?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778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Homer decides to withdraw 100$ and verifies that the account contains 125$!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Marge enters the status RUNNING</a:t>
            </a:r>
          </a:p>
          <a:p>
            <a:r>
              <a:rPr lang="en-US" dirty="0">
                <a:solidFill>
                  <a:srgbClr val="008000"/>
                </a:solidFill>
              </a:rPr>
              <a:t>Marge decide to withdraw 120$ and verifies that the account contains 125$ !</a:t>
            </a:r>
          </a:p>
          <a:p>
            <a:r>
              <a:rPr lang="en-US" dirty="0">
                <a:solidFill>
                  <a:srgbClr val="008000"/>
                </a:solidFill>
              </a:rPr>
              <a:t>Marge withdraws 120$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Homer enters the status RUNNING</a:t>
            </a:r>
          </a:p>
          <a:p>
            <a:r>
              <a:rPr lang="en-US" dirty="0">
                <a:solidFill>
                  <a:srgbClr val="000000"/>
                </a:solidFill>
              </a:rPr>
              <a:t>Homer withdraw 100$ (he has already checked!) but the ATM gives him only 5$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528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problem arising whenever two or more threads share the same resource (typically an object)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one thread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"races in"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too quickly before another operation has been completed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E8B86F0B-2C96-CD4E-A363-27A6ADEAA383}"/>
              </a:ext>
            </a:extLst>
          </p:cNvPr>
          <p:cNvSpPr/>
          <p:nvPr/>
        </p:nvSpPr>
        <p:spPr>
          <a:xfrm>
            <a:off x="6566787" y="1687624"/>
            <a:ext cx="3200400" cy="415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28573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must guarantee that the steps comprising the withdrawal process are NEVER split apart</a:t>
            </a:r>
          </a:p>
          <a:p>
            <a:r>
              <a:rPr lang="en-US" dirty="0">
                <a:solidFill>
                  <a:srgbClr val="E46C0A"/>
                </a:solidFill>
              </a:rPr>
              <a:t>Withdrawal must be an atomic operation</a:t>
            </a:r>
          </a:p>
          <a:p>
            <a:pPr lvl="1"/>
            <a:r>
              <a:rPr lang="en-US" dirty="0"/>
              <a:t>Any withdrawal (accomplished by one thread) must be completed before any other thread is allowed to act on the account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Regardless of the number of actual instructions!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409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Developers can't guarantee that a single thread will stay running during a whole operation (supposed to be atomic for avoiding race conditions). In fact, 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 can not control the scheduler 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(excluding the case of calling yield()).</a:t>
            </a:r>
          </a:p>
          <a:p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Java, </a:t>
            </a:r>
            <a:r>
              <a:rPr lang="en-AU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synchronized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methods are used to protect access to resources that are accessed concurrently. 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Only one thread at a time can access</a:t>
            </a:r>
          </a:p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The modifier </a:t>
            </a:r>
            <a:r>
              <a:rPr lang="en-AU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synchronized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can be applied either to a method or an object</a:t>
            </a:r>
          </a:p>
          <a:p>
            <a:endParaRPr lang="en-AU" dirty="0">
              <a:solidFill>
                <a:srgbClr val="E46C0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6896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and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synchronized void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doStuff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("synchronized");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/* is equivalent to… */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doStuff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synchronized(this)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("synchronized");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} 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754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and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Every object in Java has ONE built-in lock</a:t>
            </a:r>
          </a:p>
          <a:p>
            <a:r>
              <a:rPr lang="en-US" dirty="0"/>
              <a:t>Entering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synchronized non-static method means getting the lock of the object</a:t>
            </a:r>
            <a:r>
              <a:rPr lang="en-US" dirty="0"/>
              <a:t>. If one thread gets the lock, all other threads have to wait to enter ALL the synchronized code until the lock is released (the first thread exits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synchronized </a:t>
            </a:r>
            <a:r>
              <a:rPr lang="en-US" dirty="0"/>
              <a:t>method)</a:t>
            </a:r>
          </a:p>
          <a:p>
            <a:r>
              <a:rPr lang="en-US" dirty="0"/>
              <a:t>Entering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synchronized static method means getting the lock of the class</a:t>
            </a:r>
            <a:r>
              <a:rPr lang="en-US" dirty="0"/>
              <a:t> instead of an object. Useful when the shared resource is defined static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259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 and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Whenever an object lock has been acquired by one thread, other threads can still access the class's non-synchronized methods. </a:t>
            </a:r>
            <a:r>
              <a:rPr lang="en-US" dirty="0"/>
              <a:t>Methods that don't access critical data don’t need to be synchronized</a:t>
            </a:r>
          </a:p>
          <a:p>
            <a:r>
              <a:rPr lang="en-US" dirty="0"/>
              <a:t>Details: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Threads going to sleep don't release locks!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A thread can acquire more than one lock. </a:t>
            </a:r>
            <a:r>
              <a:rPr lang="en-US" dirty="0"/>
              <a:t>For example, a thread can enter a synchronized method, then immediately invoke a synchronized method on another object (deadlock prone!)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745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Despite threads can be used for solving a number of real-world problems, most of them can be conceptually assimilated to two main patterns: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producer-consumer pattern</a:t>
            </a:r>
            <a:r>
              <a:rPr lang="en-US" dirty="0"/>
              <a:t>, where the producer thread pushes elements into a shared object and the consumer thread fetches (consumes) them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manager-worker pattern</a:t>
            </a:r>
            <a:r>
              <a:rPr lang="en-US" dirty="0"/>
              <a:t>, where a manager decomposes a complex task into subtask, and assigns them to worker threads.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416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1083-125F-D143-AEE9-CF47C702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Producer Consumer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C257AF8-16A5-084F-AF71-475453124C41}"/>
              </a:ext>
            </a:extLst>
          </p:cNvPr>
          <p:cNvSpPr/>
          <p:nvPr/>
        </p:nvSpPr>
        <p:spPr>
          <a:xfrm>
            <a:off x="2661685" y="2583712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Producer #1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30081D9-C4C7-1240-9E68-486A613C4E22}"/>
              </a:ext>
            </a:extLst>
          </p:cNvPr>
          <p:cNvSpPr/>
          <p:nvPr/>
        </p:nvSpPr>
        <p:spPr>
          <a:xfrm>
            <a:off x="2661685" y="3363433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Producer #2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6916E39-0DDB-4647-A325-CB5841A5CBF2}"/>
              </a:ext>
            </a:extLst>
          </p:cNvPr>
          <p:cNvSpPr/>
          <p:nvPr/>
        </p:nvSpPr>
        <p:spPr>
          <a:xfrm>
            <a:off x="2661685" y="4143154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Producer #3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6DCD8E-1416-D941-AC05-951102C16DDC}"/>
              </a:ext>
            </a:extLst>
          </p:cNvPr>
          <p:cNvSpPr/>
          <p:nvPr/>
        </p:nvSpPr>
        <p:spPr>
          <a:xfrm>
            <a:off x="7747593" y="2583712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#1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6101428-F539-1B46-BCEF-41A8A74A3B43}"/>
              </a:ext>
            </a:extLst>
          </p:cNvPr>
          <p:cNvSpPr/>
          <p:nvPr/>
        </p:nvSpPr>
        <p:spPr>
          <a:xfrm>
            <a:off x="7747593" y="3363433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#2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F577078-5CF5-A145-BB4C-CBAF788B8874}"/>
              </a:ext>
            </a:extLst>
          </p:cNvPr>
          <p:cNvSpPr/>
          <p:nvPr/>
        </p:nvSpPr>
        <p:spPr>
          <a:xfrm>
            <a:off x="7747593" y="4143154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#3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12637D59-5A20-C449-8C35-2521D9A6114E}"/>
              </a:ext>
            </a:extLst>
          </p:cNvPr>
          <p:cNvSpPr/>
          <p:nvPr/>
        </p:nvSpPr>
        <p:spPr>
          <a:xfrm>
            <a:off x="5341088" y="2583712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149F300D-28B4-7448-94D1-6C80994C15D4}"/>
              </a:ext>
            </a:extLst>
          </p:cNvPr>
          <p:cNvSpPr/>
          <p:nvPr/>
        </p:nvSpPr>
        <p:spPr>
          <a:xfrm>
            <a:off x="5341088" y="2860158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8A1408B8-99E9-674C-ACA2-664BCFEBFA64}"/>
              </a:ext>
            </a:extLst>
          </p:cNvPr>
          <p:cNvSpPr/>
          <p:nvPr/>
        </p:nvSpPr>
        <p:spPr>
          <a:xfrm>
            <a:off x="5341088" y="3136605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650AB1CF-FB00-B94F-87BB-D6F798280065}"/>
              </a:ext>
            </a:extLst>
          </p:cNvPr>
          <p:cNvSpPr/>
          <p:nvPr/>
        </p:nvSpPr>
        <p:spPr>
          <a:xfrm>
            <a:off x="5341088" y="3413051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63FDA8BB-38CD-6F46-9D23-9C17D135BF81}"/>
              </a:ext>
            </a:extLst>
          </p:cNvPr>
          <p:cNvSpPr/>
          <p:nvPr/>
        </p:nvSpPr>
        <p:spPr>
          <a:xfrm>
            <a:off x="5341088" y="3657600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23347-6A00-A84A-AE1F-DFF800AB843F}"/>
              </a:ext>
            </a:extLst>
          </p:cNvPr>
          <p:cNvSpPr txBox="1"/>
          <p:nvPr/>
        </p:nvSpPr>
        <p:spPr>
          <a:xfrm>
            <a:off x="5241110" y="2178182"/>
            <a:ext cx="148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0B2D01-515B-E845-A6EF-B448AB1791CD}"/>
              </a:ext>
            </a:extLst>
          </p:cNvPr>
          <p:cNvSpPr/>
          <p:nvPr/>
        </p:nvSpPr>
        <p:spPr>
          <a:xfrm>
            <a:off x="5341088" y="4419600"/>
            <a:ext cx="1286540" cy="27644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E3E777-8EDC-4441-91F2-214056683BBE}"/>
              </a:ext>
            </a:extLst>
          </p:cNvPr>
          <p:cNvSpPr/>
          <p:nvPr/>
        </p:nvSpPr>
        <p:spPr>
          <a:xfrm>
            <a:off x="5341087" y="4143154"/>
            <a:ext cx="1286540" cy="2764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6954F1-B437-E444-B31C-74E3C0815000}"/>
              </a:ext>
            </a:extLst>
          </p:cNvPr>
          <p:cNvSpPr/>
          <p:nvPr/>
        </p:nvSpPr>
        <p:spPr>
          <a:xfrm>
            <a:off x="5341087" y="3902148"/>
            <a:ext cx="1286540" cy="2764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D01E39C-5BDB-2E43-B772-75012E3F32CF}"/>
              </a:ext>
            </a:extLst>
          </p:cNvPr>
          <p:cNvCxnSpPr/>
          <p:nvPr/>
        </p:nvCxnSpPr>
        <p:spPr>
          <a:xfrm>
            <a:off x="4465672" y="4610984"/>
            <a:ext cx="6060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B44399-A10E-7B4B-BB8D-0C6DB2C85D0B}"/>
              </a:ext>
            </a:extLst>
          </p:cNvPr>
          <p:cNvCxnSpPr>
            <a:cxnSpLocks/>
          </p:cNvCxnSpPr>
          <p:nvPr/>
        </p:nvCxnSpPr>
        <p:spPr>
          <a:xfrm>
            <a:off x="4465672" y="3639879"/>
            <a:ext cx="606056" cy="779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5CA53F-E786-5D47-B192-3ACE74D9F144}"/>
              </a:ext>
            </a:extLst>
          </p:cNvPr>
          <p:cNvCxnSpPr>
            <a:cxnSpLocks/>
          </p:cNvCxnSpPr>
          <p:nvPr/>
        </p:nvCxnSpPr>
        <p:spPr>
          <a:xfrm>
            <a:off x="4465673" y="2860157"/>
            <a:ext cx="775437" cy="1559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701946-43FD-6E4E-AE46-1992400764FC}"/>
              </a:ext>
            </a:extLst>
          </p:cNvPr>
          <p:cNvCxnSpPr>
            <a:cxnSpLocks/>
          </p:cNvCxnSpPr>
          <p:nvPr/>
        </p:nvCxnSpPr>
        <p:spPr>
          <a:xfrm flipV="1">
            <a:off x="6785712" y="2860157"/>
            <a:ext cx="852006" cy="1151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80C219B-244C-0844-B63E-2E6FFFE384C6}"/>
              </a:ext>
            </a:extLst>
          </p:cNvPr>
          <p:cNvCxnSpPr>
            <a:cxnSpLocks/>
          </p:cNvCxnSpPr>
          <p:nvPr/>
        </p:nvCxnSpPr>
        <p:spPr>
          <a:xfrm flipV="1">
            <a:off x="6785712" y="3657599"/>
            <a:ext cx="852006" cy="439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B7EDFD-8619-8C4D-9E0C-9268253ADD40}"/>
              </a:ext>
            </a:extLst>
          </p:cNvPr>
          <p:cNvCxnSpPr>
            <a:cxnSpLocks/>
          </p:cNvCxnSpPr>
          <p:nvPr/>
        </p:nvCxnSpPr>
        <p:spPr>
          <a:xfrm>
            <a:off x="6785712" y="4178594"/>
            <a:ext cx="852006" cy="241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57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All Java programs have at least one thread, the main() thread</a:t>
            </a:r>
            <a:r>
              <a:rPr lang="en-US" dirty="0"/>
              <a:t> </a:t>
            </a:r>
          </a:p>
          <a:p>
            <a:r>
              <a:rPr lang="en-US" dirty="0"/>
              <a:t>When a program starts running, the JVM creates a new thread and calls the main() method </a:t>
            </a:r>
          </a:p>
          <a:p>
            <a:r>
              <a:rPr lang="en-US" dirty="0"/>
              <a:t>There are other threads created by the JVM that users usually don’t interact with explicitly (e.g., garbage collector)</a:t>
            </a:r>
          </a:p>
        </p:txBody>
      </p:sp>
    </p:spTree>
    <p:extLst>
      <p:ext uri="{BB962C8B-B14F-4D97-AF65-F5344CB8AC3E}">
        <p14:creationId xmlns:p14="http://schemas.microsoft.com/office/powerpoint/2010/main" val="36909568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1083-125F-D143-AEE9-CF47C702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Manager </a:t>
            </a:r>
            <a:r>
              <a:rPr lang="it-IT" dirty="0" err="1"/>
              <a:t>Workers</a:t>
            </a:r>
            <a:endParaRPr lang="it-IT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C257AF8-16A5-084F-AF71-475453124C41}"/>
              </a:ext>
            </a:extLst>
          </p:cNvPr>
          <p:cNvSpPr/>
          <p:nvPr/>
        </p:nvSpPr>
        <p:spPr>
          <a:xfrm>
            <a:off x="5208179" y="2395863"/>
            <a:ext cx="1669312" cy="55289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Manager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30081D9-C4C7-1240-9E68-486A613C4E22}"/>
              </a:ext>
            </a:extLst>
          </p:cNvPr>
          <p:cNvSpPr/>
          <p:nvPr/>
        </p:nvSpPr>
        <p:spPr>
          <a:xfrm>
            <a:off x="2608522" y="5213510"/>
            <a:ext cx="1669312" cy="5528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Worker</a:t>
            </a:r>
            <a:r>
              <a:rPr lang="it-IT" dirty="0"/>
              <a:t> #1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AD9EFD-2791-A049-9410-1A749946A524}"/>
              </a:ext>
            </a:extLst>
          </p:cNvPr>
          <p:cNvSpPr/>
          <p:nvPr/>
        </p:nvSpPr>
        <p:spPr>
          <a:xfrm>
            <a:off x="4442638" y="5213510"/>
            <a:ext cx="1669312" cy="5528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Worker</a:t>
            </a:r>
            <a:r>
              <a:rPr lang="it-IT" dirty="0"/>
              <a:t> #2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5C23344-5B62-FB44-91FC-68CF4AE4D9C6}"/>
              </a:ext>
            </a:extLst>
          </p:cNvPr>
          <p:cNvSpPr/>
          <p:nvPr/>
        </p:nvSpPr>
        <p:spPr>
          <a:xfrm>
            <a:off x="6276754" y="5213510"/>
            <a:ext cx="1669312" cy="5528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Worker</a:t>
            </a:r>
            <a:r>
              <a:rPr lang="it-IT" dirty="0"/>
              <a:t> #3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EE9C45D-9B94-A140-B572-403B45DFE97F}"/>
              </a:ext>
            </a:extLst>
          </p:cNvPr>
          <p:cNvSpPr/>
          <p:nvPr/>
        </p:nvSpPr>
        <p:spPr>
          <a:xfrm>
            <a:off x="8110870" y="5213510"/>
            <a:ext cx="1669312" cy="5528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Worker</a:t>
            </a:r>
            <a:r>
              <a:rPr lang="it-IT" dirty="0"/>
              <a:t> #4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94A16-D5B5-7F42-88A2-57D9FCAC1FC0}"/>
              </a:ext>
            </a:extLst>
          </p:cNvPr>
          <p:cNvSpPr/>
          <p:nvPr/>
        </p:nvSpPr>
        <p:spPr>
          <a:xfrm>
            <a:off x="5452732" y="1648028"/>
            <a:ext cx="260498" cy="27644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71EAFE-100A-6545-A6EE-4C90F4B405B3}"/>
              </a:ext>
            </a:extLst>
          </p:cNvPr>
          <p:cNvSpPr/>
          <p:nvPr/>
        </p:nvSpPr>
        <p:spPr>
          <a:xfrm>
            <a:off x="5775256" y="1648028"/>
            <a:ext cx="260498" cy="27644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BDB690-7EE3-524F-842E-EE40BD07D9FA}"/>
              </a:ext>
            </a:extLst>
          </p:cNvPr>
          <p:cNvSpPr/>
          <p:nvPr/>
        </p:nvSpPr>
        <p:spPr>
          <a:xfrm>
            <a:off x="6080062" y="1648028"/>
            <a:ext cx="260498" cy="2764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9B99C3-D4C0-BA4E-8680-FEBC6DFC15BA}"/>
              </a:ext>
            </a:extLst>
          </p:cNvPr>
          <p:cNvSpPr/>
          <p:nvPr/>
        </p:nvSpPr>
        <p:spPr>
          <a:xfrm>
            <a:off x="6402586" y="1648028"/>
            <a:ext cx="260498" cy="27644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511F9A-07E5-9A49-9D28-49073ECAD39B}"/>
              </a:ext>
            </a:extLst>
          </p:cNvPr>
          <p:cNvSpPr/>
          <p:nvPr/>
        </p:nvSpPr>
        <p:spPr>
          <a:xfrm>
            <a:off x="5452732" y="1968763"/>
            <a:ext cx="260498" cy="27644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052E7A-101A-FC47-AF19-C73A70AD8CEF}"/>
              </a:ext>
            </a:extLst>
          </p:cNvPr>
          <p:cNvSpPr/>
          <p:nvPr/>
        </p:nvSpPr>
        <p:spPr>
          <a:xfrm>
            <a:off x="5775256" y="1968763"/>
            <a:ext cx="260498" cy="2764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25C8A0-DDC1-CE4F-92F2-47AC9B2134C6}"/>
              </a:ext>
            </a:extLst>
          </p:cNvPr>
          <p:cNvSpPr/>
          <p:nvPr/>
        </p:nvSpPr>
        <p:spPr>
          <a:xfrm>
            <a:off x="6080062" y="1968763"/>
            <a:ext cx="260498" cy="2764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6CCC55-0698-0B42-84B4-C83A413CFAD7}"/>
              </a:ext>
            </a:extLst>
          </p:cNvPr>
          <p:cNvSpPr/>
          <p:nvPr/>
        </p:nvSpPr>
        <p:spPr>
          <a:xfrm>
            <a:off x="6402586" y="1968763"/>
            <a:ext cx="260498" cy="2764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343C4-A0EE-5346-B9FE-2D1FA602B289}"/>
              </a:ext>
            </a:extLst>
          </p:cNvPr>
          <p:cNvSpPr txBox="1"/>
          <p:nvPr/>
        </p:nvSpPr>
        <p:spPr>
          <a:xfrm>
            <a:off x="6877491" y="1796495"/>
            <a:ext cx="68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Work</a:t>
            </a:r>
          </a:p>
        </p:txBody>
      </p:sp>
      <p:sp>
        <p:nvSpPr>
          <p:cNvPr id="56" name="Frame 55">
            <a:extLst>
              <a:ext uri="{FF2B5EF4-FFF2-40B4-BE49-F238E27FC236}">
                <a16:creationId xmlns:a16="http://schemas.microsoft.com/office/drawing/2014/main" id="{98E8B002-8655-2948-BE4D-22654A650689}"/>
              </a:ext>
            </a:extLst>
          </p:cNvPr>
          <p:cNvSpPr/>
          <p:nvPr/>
        </p:nvSpPr>
        <p:spPr>
          <a:xfrm>
            <a:off x="3312929" y="3301411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57" name="Frame 56">
            <a:extLst>
              <a:ext uri="{FF2B5EF4-FFF2-40B4-BE49-F238E27FC236}">
                <a16:creationId xmlns:a16="http://schemas.microsoft.com/office/drawing/2014/main" id="{3E4B0C8C-A56E-DB4C-AE97-6D26064F049F}"/>
              </a:ext>
            </a:extLst>
          </p:cNvPr>
          <p:cNvSpPr/>
          <p:nvPr/>
        </p:nvSpPr>
        <p:spPr>
          <a:xfrm>
            <a:off x="3312929" y="3545960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E678A65-3FEB-2248-8684-8FDF11D65E39}"/>
              </a:ext>
            </a:extLst>
          </p:cNvPr>
          <p:cNvSpPr/>
          <p:nvPr/>
        </p:nvSpPr>
        <p:spPr>
          <a:xfrm>
            <a:off x="3312929" y="4307960"/>
            <a:ext cx="1286540" cy="27644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72AC5D-84D5-774B-AABB-61E7B0AB7B7A}"/>
              </a:ext>
            </a:extLst>
          </p:cNvPr>
          <p:cNvSpPr/>
          <p:nvPr/>
        </p:nvSpPr>
        <p:spPr>
          <a:xfrm>
            <a:off x="3312928" y="4031514"/>
            <a:ext cx="1286540" cy="2764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DF7DB95-AA9E-5747-8BD8-AF3D3569BD94}"/>
              </a:ext>
            </a:extLst>
          </p:cNvPr>
          <p:cNvSpPr/>
          <p:nvPr/>
        </p:nvSpPr>
        <p:spPr>
          <a:xfrm>
            <a:off x="3312928" y="3790508"/>
            <a:ext cx="1286540" cy="27644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Frame 60">
            <a:extLst>
              <a:ext uri="{FF2B5EF4-FFF2-40B4-BE49-F238E27FC236}">
                <a16:creationId xmlns:a16="http://schemas.microsoft.com/office/drawing/2014/main" id="{EFFE3DF5-A19A-7844-AECA-B12100A28E89}"/>
              </a:ext>
            </a:extLst>
          </p:cNvPr>
          <p:cNvSpPr/>
          <p:nvPr/>
        </p:nvSpPr>
        <p:spPr>
          <a:xfrm>
            <a:off x="7574191" y="3301411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2" name="Frame 61">
            <a:extLst>
              <a:ext uri="{FF2B5EF4-FFF2-40B4-BE49-F238E27FC236}">
                <a16:creationId xmlns:a16="http://schemas.microsoft.com/office/drawing/2014/main" id="{B2A72DB0-3833-EF4F-8F9A-D3F20FA62087}"/>
              </a:ext>
            </a:extLst>
          </p:cNvPr>
          <p:cNvSpPr/>
          <p:nvPr/>
        </p:nvSpPr>
        <p:spPr>
          <a:xfrm>
            <a:off x="7574191" y="3545960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65EE54-5027-F042-BE95-F5B83A738580}"/>
              </a:ext>
            </a:extLst>
          </p:cNvPr>
          <p:cNvSpPr/>
          <p:nvPr/>
        </p:nvSpPr>
        <p:spPr>
          <a:xfrm>
            <a:off x="7574191" y="4307960"/>
            <a:ext cx="1286540" cy="27644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D35462C-C5AA-DB46-88B1-CE73B90F5CA8}"/>
              </a:ext>
            </a:extLst>
          </p:cNvPr>
          <p:cNvSpPr/>
          <p:nvPr/>
        </p:nvSpPr>
        <p:spPr>
          <a:xfrm>
            <a:off x="7574190" y="4031514"/>
            <a:ext cx="1286540" cy="2764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C50E653-E7C9-EC4A-8404-C623FFAC5172}"/>
              </a:ext>
            </a:extLst>
          </p:cNvPr>
          <p:cNvSpPr/>
          <p:nvPr/>
        </p:nvSpPr>
        <p:spPr>
          <a:xfrm>
            <a:off x="7574190" y="3790508"/>
            <a:ext cx="1286540" cy="2764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83BCA2BC-D9CD-094D-A3CB-847B353ED75F}"/>
              </a:ext>
            </a:extLst>
          </p:cNvPr>
          <p:cNvCxnSpPr>
            <a:cxnSpLocks/>
            <a:stCxn id="4" idx="1"/>
            <a:endCxn id="56" idx="0"/>
          </p:cNvCxnSpPr>
          <p:nvPr/>
        </p:nvCxnSpPr>
        <p:spPr>
          <a:xfrm rot="10800000" flipV="1">
            <a:off x="3956199" y="2672309"/>
            <a:ext cx="1251980" cy="6291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CDCB5A1-8890-C84C-B0BF-4F15920A3A7C}"/>
              </a:ext>
            </a:extLst>
          </p:cNvPr>
          <p:cNvCxnSpPr>
            <a:cxnSpLocks/>
            <a:stCxn id="58" idx="2"/>
            <a:endCxn id="5" idx="0"/>
          </p:cNvCxnSpPr>
          <p:nvPr/>
        </p:nvCxnSpPr>
        <p:spPr>
          <a:xfrm rot="5400000">
            <a:off x="3385139" y="4642448"/>
            <a:ext cx="629103" cy="5130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ED85F552-CBA2-DD42-AAD4-AAFC231F727E}"/>
              </a:ext>
            </a:extLst>
          </p:cNvPr>
          <p:cNvCxnSpPr>
            <a:cxnSpLocks/>
            <a:stCxn id="58" idx="2"/>
            <a:endCxn id="27" idx="0"/>
          </p:cNvCxnSpPr>
          <p:nvPr/>
        </p:nvCxnSpPr>
        <p:spPr>
          <a:xfrm rot="16200000" flipH="1">
            <a:off x="4302196" y="4238410"/>
            <a:ext cx="629103" cy="1321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80A12CD-44EA-EE45-86AC-8E3BB0CDDF90}"/>
              </a:ext>
            </a:extLst>
          </p:cNvPr>
          <p:cNvCxnSpPr>
            <a:cxnSpLocks/>
            <a:stCxn id="58" idx="2"/>
            <a:endCxn id="30" idx="0"/>
          </p:cNvCxnSpPr>
          <p:nvPr/>
        </p:nvCxnSpPr>
        <p:spPr>
          <a:xfrm rot="16200000" flipH="1">
            <a:off x="5219254" y="3321352"/>
            <a:ext cx="629103" cy="3155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B97ACC31-DB6B-2742-9795-5F0C59AD030D}"/>
              </a:ext>
            </a:extLst>
          </p:cNvPr>
          <p:cNvCxnSpPr>
            <a:cxnSpLocks/>
            <a:stCxn id="58" idx="2"/>
            <a:endCxn id="31" idx="0"/>
          </p:cNvCxnSpPr>
          <p:nvPr/>
        </p:nvCxnSpPr>
        <p:spPr>
          <a:xfrm rot="16200000" flipH="1">
            <a:off x="6136312" y="2404294"/>
            <a:ext cx="629103" cy="4989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F8DD1D9B-7861-0C4D-8F94-2E77B582F765}"/>
              </a:ext>
            </a:extLst>
          </p:cNvPr>
          <p:cNvCxnSpPr>
            <a:cxnSpLocks/>
            <a:stCxn id="5" idx="2"/>
            <a:endCxn id="63" idx="3"/>
          </p:cNvCxnSpPr>
          <p:nvPr/>
        </p:nvCxnSpPr>
        <p:spPr>
          <a:xfrm rot="5400000" flipH="1" flipV="1">
            <a:off x="5491845" y="2397517"/>
            <a:ext cx="1320219" cy="5417553"/>
          </a:xfrm>
          <a:prstGeom prst="bentConnector4">
            <a:avLst>
              <a:gd name="adj1" fmla="val -30201"/>
              <a:gd name="adj2" fmla="val 1220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9EC4DB18-2234-E746-8612-B3EBB505003C}"/>
              </a:ext>
            </a:extLst>
          </p:cNvPr>
          <p:cNvCxnSpPr>
            <a:cxnSpLocks/>
            <a:stCxn id="27" idx="2"/>
            <a:endCxn id="63" idx="3"/>
          </p:cNvCxnSpPr>
          <p:nvPr/>
        </p:nvCxnSpPr>
        <p:spPr>
          <a:xfrm rot="5400000" flipH="1" flipV="1">
            <a:off x="6408903" y="3314575"/>
            <a:ext cx="1320219" cy="3583437"/>
          </a:xfrm>
          <a:prstGeom prst="bentConnector4">
            <a:avLst>
              <a:gd name="adj1" fmla="val -30201"/>
              <a:gd name="adj2" fmla="val 1336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F4FA9899-84B2-4E45-9A74-C093382FFF2B}"/>
              </a:ext>
            </a:extLst>
          </p:cNvPr>
          <p:cNvCxnSpPr>
            <a:cxnSpLocks/>
            <a:stCxn id="30" idx="2"/>
            <a:endCxn id="63" idx="3"/>
          </p:cNvCxnSpPr>
          <p:nvPr/>
        </p:nvCxnSpPr>
        <p:spPr>
          <a:xfrm rot="5400000" flipH="1" flipV="1">
            <a:off x="7325961" y="4231633"/>
            <a:ext cx="1320219" cy="1749321"/>
          </a:xfrm>
          <a:prstGeom prst="bentConnector4">
            <a:avLst>
              <a:gd name="adj1" fmla="val -31006"/>
              <a:gd name="adj2" fmla="val 16959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FB50E677-0596-3D4D-B0D4-263507E4A787}"/>
              </a:ext>
            </a:extLst>
          </p:cNvPr>
          <p:cNvCxnSpPr>
            <a:cxnSpLocks/>
            <a:stCxn id="31" idx="2"/>
            <a:endCxn id="63" idx="3"/>
          </p:cNvCxnSpPr>
          <p:nvPr/>
        </p:nvCxnSpPr>
        <p:spPr>
          <a:xfrm rot="5400000" flipH="1">
            <a:off x="8243020" y="5063897"/>
            <a:ext cx="1320219" cy="84795"/>
          </a:xfrm>
          <a:prstGeom prst="bentConnector4">
            <a:avLst>
              <a:gd name="adj1" fmla="val -30201"/>
              <a:gd name="adj2" fmla="val -13291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6EB3BFB9-E075-C84E-8C1A-F541B73430CD}"/>
              </a:ext>
            </a:extLst>
          </p:cNvPr>
          <p:cNvCxnSpPr>
            <a:cxnSpLocks/>
            <a:stCxn id="61" idx="0"/>
            <a:endCxn id="4" idx="3"/>
          </p:cNvCxnSpPr>
          <p:nvPr/>
        </p:nvCxnSpPr>
        <p:spPr>
          <a:xfrm rot="16200000" flipV="1">
            <a:off x="7232927" y="2316875"/>
            <a:ext cx="629101" cy="13399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7077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are two main ways to grant atomic access to a shared object:</a:t>
            </a:r>
          </a:p>
          <a:p>
            <a:pPr lvl="1"/>
            <a:r>
              <a:rPr lang="en-US" sz="2400" dirty="0">
                <a:solidFill>
                  <a:srgbClr val="E46C0A"/>
                </a:solidFill>
              </a:rPr>
              <a:t>Use synchronize explicitly </a:t>
            </a:r>
            <a:r>
              <a:rPr lang="en-US" sz="2400" dirty="0"/>
              <a:t>to lock the shared object within the threads code (@see Account example)</a:t>
            </a:r>
          </a:p>
          <a:p>
            <a:pPr lvl="1"/>
            <a:r>
              <a:rPr lang="en-US" sz="2400" dirty="0">
                <a:solidFill>
                  <a:srgbClr val="E46C0A"/>
                </a:solidFill>
              </a:rPr>
              <a:t>Use a thread-safe class as shared objects</a:t>
            </a:r>
            <a:r>
              <a:rPr lang="en-US" sz="2400" dirty="0"/>
              <a:t> (they use synchronized on their methods) (@see </a:t>
            </a:r>
            <a:r>
              <a:rPr lang="en-US" sz="2400" dirty="0" err="1"/>
              <a:t>GranularityExample</a:t>
            </a:r>
            <a:r>
              <a:rPr lang="en-US" sz="2400" dirty="0"/>
              <a:t>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93365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Thread-safe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dirty="0">
                <a:solidFill>
                  <a:srgbClr val="E46C0A"/>
                </a:solidFill>
              </a:rPr>
              <a:t>thread-safe class </a:t>
            </a:r>
            <a:r>
              <a:rPr lang="en-US" sz="2800" dirty="0"/>
              <a:t>is class that is safe (works properly) when accessed by multiple threads. Critical sections (i.e., sections possibly generating race conditions) are encapsulated in </a:t>
            </a:r>
            <a:r>
              <a:rPr lang="en-US" sz="2800" dirty="0">
                <a:solidFill>
                  <a:srgbClr val="E46C0A"/>
                </a:solidFill>
              </a:rPr>
              <a:t>synchronized methods</a:t>
            </a:r>
            <a:r>
              <a:rPr lang="en-US" sz="2800" dirty="0"/>
              <a:t>.</a:t>
            </a:r>
          </a:p>
          <a:p>
            <a:pPr lvl="1"/>
            <a:r>
              <a:rPr lang="en-US" dirty="0"/>
              <a:t>Interface List: </a:t>
            </a:r>
            <a:r>
              <a:rPr lang="en-US" dirty="0" err="1"/>
              <a:t>ArrayList</a:t>
            </a:r>
            <a:r>
              <a:rPr lang="en-US" dirty="0"/>
              <a:t> (unsafe),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Vector (safe)</a:t>
            </a:r>
          </a:p>
          <a:p>
            <a:pPr lvl="1"/>
            <a:r>
              <a:rPr lang="en-US" dirty="0"/>
              <a:t>Interface Queue: LinkedList (unsafe),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ConcurrentLinkedQueue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(safe),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ArrayBlockingQueue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(safe)</a:t>
            </a:r>
          </a:p>
        </p:txBody>
      </p:sp>
    </p:spTree>
    <p:extLst>
      <p:ext uri="{BB962C8B-B14F-4D97-AF65-F5344CB8AC3E}">
        <p14:creationId xmlns:p14="http://schemas.microsoft.com/office/powerpoint/2010/main" val="13266744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Collections.synchronized</a:t>
            </a:r>
            <a:r>
              <a:rPr lang="en-US" dirty="0"/>
              <a:t>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Return a synchronized (thread-safe) Collection/Map backed by the specified Collection/Map. In order to guarantee serial access, it is critical that all access to the backing Collection/Map is accomplished through the returned Collection/Map.</a:t>
            </a:r>
            <a:r>
              <a:rPr lang="en-US" sz="2000" b="1" dirty="0"/>
              <a:t>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It is imperative that the user manually synchronize on the returned Collection/Map when iterating over it! </a:t>
            </a:r>
            <a:r>
              <a:rPr lang="en-US" sz="2000" dirty="0">
                <a:solidFill>
                  <a:srgbClr val="E46C0A"/>
                </a:solidFill>
              </a:rPr>
              <a:t>Failure to follow this advice may result in non-deterministic behavior.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List list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Collections.synchronizedList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synchronized (list)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Iterator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list.iterator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// Must be in synchronized block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i.hasNext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foo(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i.next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E46C0A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589881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 using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Threads might be able to acquire exclusive access a shared resource but still be unable to progress. </a:t>
            </a:r>
            <a:r>
              <a:rPr lang="en-US" sz="2600" dirty="0"/>
              <a:t>For example, a producer with a full queue, a consumer with an empty queue</a:t>
            </a:r>
          </a:p>
          <a:p>
            <a:r>
              <a:rPr lang="en-US" sz="2600" dirty="0"/>
              <a:t>To avoid waste of computational resources we can use:</a:t>
            </a:r>
          </a:p>
          <a:p>
            <a:pPr lvl="1"/>
            <a:r>
              <a:rPr lang="en-US" sz="2600" dirty="0"/>
              <a:t>yield()</a:t>
            </a:r>
          </a:p>
          <a:p>
            <a:pPr lvl="1"/>
            <a:r>
              <a:rPr lang="en-US" sz="2600" dirty="0"/>
              <a:t>wait()/notify()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603366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The method yield() make the currently running thread back to Runnable state</a:t>
            </a:r>
          </a:p>
          <a:p>
            <a:pPr lvl="1"/>
            <a:r>
              <a:rPr lang="en-US" dirty="0"/>
              <a:t>It allows other threads to get their turn</a:t>
            </a:r>
          </a:p>
          <a:p>
            <a:pPr lvl="1"/>
            <a:r>
              <a:rPr lang="en-US" dirty="0"/>
              <a:t>However, it might have no effect at all. In fact, there's no guarantee the yielding thread won't be scheduled again for execution. </a:t>
            </a:r>
          </a:p>
          <a:p>
            <a:endParaRPr lang="en-US" dirty="0"/>
          </a:p>
        </p:txBody>
      </p:sp>
      <p:pic>
        <p:nvPicPr>
          <p:cNvPr id="5" name="Content Placeholder 4" descr="thread-yield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26" b="-27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111457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wait() is an instance method that’s used for thread synchronization.</a:t>
            </a:r>
          </a:p>
          <a:p>
            <a:r>
              <a:rPr lang="en-US" dirty="0"/>
              <a:t>wait() can be called on any object, as it’s defined right on </a:t>
            </a:r>
            <a:r>
              <a:rPr lang="en-US" dirty="0" err="1"/>
              <a:t>java.lang.Object</a:t>
            </a:r>
            <a:endParaRPr lang="en-US" dirty="0"/>
          </a:p>
          <a:p>
            <a:r>
              <a:rPr lang="en-US" dirty="0">
                <a:solidFill>
                  <a:srgbClr val="E46C0A"/>
                </a:solidFill>
              </a:rPr>
              <a:t>wait() can only be called from a synchronized block. It releases the lock on the object so that another thread can jump in and acquire a lock.</a:t>
            </a:r>
          </a:p>
          <a:p>
            <a:r>
              <a:rPr lang="en-US" dirty="0"/>
              <a:t>Simply put, wait() method lets a thread say:</a:t>
            </a:r>
          </a:p>
          <a:p>
            <a:pPr marL="0" indent="0">
              <a:buNone/>
            </a:pPr>
            <a:r>
              <a:rPr lang="en-US" i="1" dirty="0"/>
              <a:t>“There's nothing for me to do now, so put me in the waiting pool and notify me when something happens that I care about.”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083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notify()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notify() </a:t>
            </a:r>
            <a:r>
              <a:rPr lang="en-US" dirty="0"/>
              <a:t>method send a signal to one of the threads that are waiting in the same object's waiting pool.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notify() </a:t>
            </a:r>
            <a:r>
              <a:rPr lang="en-US" dirty="0"/>
              <a:t>method CANNOT specify which waiting thread to notify.</a:t>
            </a:r>
          </a:p>
          <a:p>
            <a:r>
              <a:rPr lang="en-US" dirty="0"/>
              <a:t>The method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notifyAll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dirty="0"/>
              <a:t>is similar but sends a signal to all the threads waiting on the object.</a:t>
            </a:r>
          </a:p>
          <a:p>
            <a:r>
              <a:rPr lang="en-US" dirty="0"/>
              <a:t>Simply put, notify() method lets a thread say:</a:t>
            </a:r>
          </a:p>
          <a:p>
            <a:pPr marL="0" indent="0">
              <a:buNone/>
            </a:pPr>
            <a:r>
              <a:rPr lang="en-US" i="1" dirty="0"/>
              <a:t>“Something has changed here. Feel free to continue what you were trying to do”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524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code is correctly synchronized, it still might not work. The main issues are:</a:t>
            </a:r>
          </a:p>
          <a:p>
            <a:pPr lvl="1"/>
            <a:r>
              <a:rPr lang="en-US" dirty="0"/>
              <a:t>Deadlock (indefinite wait)</a:t>
            </a:r>
          </a:p>
          <a:p>
            <a:pPr lvl="1"/>
            <a:r>
              <a:rPr lang="en-US" dirty="0" err="1"/>
              <a:t>Livelock</a:t>
            </a:r>
            <a:r>
              <a:rPr lang="en-US" dirty="0"/>
              <a:t> (threads running but no work gets done)</a:t>
            </a:r>
          </a:p>
          <a:p>
            <a:pPr lvl="1"/>
            <a:r>
              <a:rPr lang="en-US" dirty="0"/>
              <a:t>Starvation (thread never executes)</a:t>
            </a:r>
          </a:p>
        </p:txBody>
      </p:sp>
    </p:spTree>
    <p:extLst>
      <p:ext uri="{BB962C8B-B14F-4D97-AF65-F5344CB8AC3E}">
        <p14:creationId xmlns:p14="http://schemas.microsoft.com/office/powerpoint/2010/main" val="12414293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 occurs when two threads are blocked, with each other waiting for the other’s lock.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Neither can run until the other gives up its lock, so they wait forever</a:t>
            </a:r>
          </a:p>
          <a:p>
            <a:r>
              <a:rPr lang="en-US" dirty="0"/>
              <a:t>Poor design can lead to deadlock</a:t>
            </a:r>
          </a:p>
          <a:p>
            <a:pPr lvl="1"/>
            <a:r>
              <a:rPr lang="en-US" dirty="0"/>
              <a:t>It is hard to debug code to avoid deadlock</a:t>
            </a:r>
          </a:p>
          <a:p>
            <a:pPr lvl="1"/>
            <a:r>
              <a:rPr lang="en-US" dirty="0"/>
              <a:t>Model checking could be a solution (problem: state space explosion)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2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threads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many reasons to use threads in your Java programs. If you use Android, Swing, JavaFX, Servlets, RMI, JavaBeans (EJB) you may already be using threads without realizing it. </a:t>
            </a:r>
          </a:p>
          <a:p>
            <a:r>
              <a:rPr lang="en-US" dirty="0"/>
              <a:t>Main reasons for using threads: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make the UI responsive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perform asynchronous operations or background processing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take advantage of multiprocessor systems</a:t>
            </a:r>
          </a:p>
        </p:txBody>
      </p:sp>
    </p:spTree>
    <p:extLst>
      <p:ext uri="{BB962C8B-B14F-4D97-AF65-F5344CB8AC3E}">
        <p14:creationId xmlns:p14="http://schemas.microsoft.com/office/powerpoint/2010/main" val="36664760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pic>
        <p:nvPicPr>
          <p:cNvPr id="4" name="Content Placeholder 3" descr="thread_deadlock_scenari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202" b="-33202"/>
          <a:stretch>
            <a:fillRect/>
          </a:stretch>
        </p:blipFill>
        <p:spPr>
          <a:xfrm>
            <a:off x="2452700" y="1556792"/>
            <a:ext cx="7286600" cy="4525963"/>
          </a:xfrm>
        </p:spPr>
      </p:pic>
    </p:spTree>
    <p:extLst>
      <p:ext uri="{BB962C8B-B14F-4D97-AF65-F5344CB8AC3E}">
        <p14:creationId xmlns:p14="http://schemas.microsoft.com/office/powerpoint/2010/main" val="26804735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thread often acts in response to the action of another thread. If the other thread's action is also a response to the action of another thread, then </a:t>
            </a:r>
            <a:r>
              <a:rPr lang="en-US" dirty="0" err="1"/>
              <a:t>livelock</a:t>
            </a:r>
            <a:r>
              <a:rPr lang="en-US" dirty="0"/>
              <a:t> may result. </a:t>
            </a:r>
          </a:p>
          <a:p>
            <a:r>
              <a:rPr lang="en-US" dirty="0"/>
              <a:t>As with deadlock, </a:t>
            </a:r>
            <a:r>
              <a:rPr lang="en-US" dirty="0" err="1"/>
              <a:t>livelocked</a:t>
            </a:r>
            <a:r>
              <a:rPr lang="en-US" dirty="0"/>
              <a:t> threads are unable to make further progress.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However, the threads are not blocked — they are simply too busy responding to each other to resume work. </a:t>
            </a:r>
          </a:p>
        </p:txBody>
      </p:sp>
    </p:spTree>
    <p:extLst>
      <p:ext uri="{BB962C8B-B14F-4D97-AF65-F5344CB8AC3E}">
        <p14:creationId xmlns:p14="http://schemas.microsoft.com/office/powerpoint/2010/main" val="9366680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Starvation describes a situation where a thread is unable to gain regular access to shared resources and is unable to make progress. </a:t>
            </a:r>
          </a:p>
          <a:p>
            <a:r>
              <a:rPr lang="en-US" dirty="0"/>
              <a:t>For example, suppose an object provides a synchronized method that often takes a long time to return. If one thread invokes this method frequently, other threads that also need frequent synchronized access to the same object will often be blocked.</a:t>
            </a:r>
          </a:p>
        </p:txBody>
      </p:sp>
    </p:spTree>
    <p:extLst>
      <p:ext uri="{BB962C8B-B14F-4D97-AF65-F5344CB8AC3E}">
        <p14:creationId xmlns:p14="http://schemas.microsoft.com/office/powerpoint/2010/main" val="37325926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</a:t>
            </a:r>
          </a:p>
        </p:txBody>
      </p:sp>
      <p:pic>
        <p:nvPicPr>
          <p:cNvPr id="4" name="Content Placeholder 3" descr="thread_starvation_scenari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962" b="-32962"/>
          <a:stretch>
            <a:fillRect/>
          </a:stretch>
        </p:blipFill>
        <p:spPr>
          <a:xfrm>
            <a:off x="2452700" y="1628800"/>
            <a:ext cx="7286600" cy="4525963"/>
          </a:xfrm>
        </p:spPr>
      </p:pic>
    </p:spTree>
    <p:extLst>
      <p:ext uri="{BB962C8B-B14F-4D97-AF65-F5344CB8AC3E}">
        <p14:creationId xmlns:p14="http://schemas.microsoft.com/office/powerpoint/2010/main" val="12996476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Threads are tricky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Must coordinate access to shared data with locks. Forgot a lock? Enjoy little predictable runtime errors</a:t>
            </a:r>
          </a:p>
          <a:p>
            <a:r>
              <a:rPr lang="en-US" dirty="0"/>
              <a:t>Performance issues</a:t>
            </a:r>
          </a:p>
          <a:p>
            <a:pPr lvl="1"/>
            <a:r>
              <a:rPr lang="en-US" dirty="0"/>
              <a:t>Simple locking yields low concurrency</a:t>
            </a:r>
          </a:p>
          <a:p>
            <a:pPr lvl="1"/>
            <a:r>
              <a:rPr lang="en-US" dirty="0"/>
              <a:t>Fine-grained locking increases complexity</a:t>
            </a:r>
          </a:p>
          <a:p>
            <a:r>
              <a:rPr lang="en-US" dirty="0"/>
              <a:t>Hard to debug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52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threads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 stock-broker application with three key capabilities:</a:t>
            </a:r>
          </a:p>
          <a:p>
            <a:pPr lvl="1"/>
            <a:r>
              <a:rPr lang="en-US" dirty="0"/>
              <a:t>Download stock prices</a:t>
            </a:r>
          </a:p>
          <a:p>
            <a:pPr lvl="1"/>
            <a:r>
              <a:rPr lang="en-US" dirty="0"/>
              <a:t>Store stock prices into a database</a:t>
            </a:r>
          </a:p>
          <a:p>
            <a:pPr lvl="1"/>
            <a:r>
              <a:rPr lang="en-US" dirty="0"/>
              <a:t>Short-term analysis (1 hour) for buy/sell signals</a:t>
            </a:r>
          </a:p>
        </p:txBody>
      </p:sp>
    </p:spTree>
    <p:extLst>
      <p:ext uri="{BB962C8B-B14F-4D97-AF65-F5344CB8AC3E}">
        <p14:creationId xmlns:p14="http://schemas.microsoft.com/office/powerpoint/2010/main" val="2246698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Single-threaded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</a:t>
            </a:r>
            <a:r>
              <a:rPr lang="en-US" dirty="0">
                <a:solidFill>
                  <a:srgbClr val="E46C0A"/>
                </a:solidFill>
              </a:rPr>
              <a:t>single-threaded runtime environment, actions execute one after another. </a:t>
            </a:r>
            <a:r>
              <a:rPr lang="en-US" dirty="0"/>
              <a:t>An action happens only when the previous one is completed.</a:t>
            </a:r>
          </a:p>
          <a:p>
            <a:r>
              <a:rPr lang="en-US" dirty="0"/>
              <a:t>If the download takes 10 minutes, should the user enjoy 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unresponsive UI </a:t>
            </a:r>
            <a:r>
              <a:rPr lang="en-US" dirty="0"/>
              <a:t>for 10 minute?</a:t>
            </a:r>
          </a:p>
          <a:p>
            <a:r>
              <a:rPr lang="en-US" dirty="0"/>
              <a:t>If short-term analysis takes additional 10 minute the result may come too late. Prices could already have changed significantly!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32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Multi-threaded	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multi-threated scenario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E46C0A"/>
                </a:solidFill>
              </a:rPr>
              <a:t>download can execute in background </a:t>
            </a:r>
            <a:r>
              <a:rPr lang="en-US" dirty="0"/>
              <a:t>(i.e. in another thread)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E46C0A"/>
                </a:solidFill>
              </a:rPr>
              <a:t>analysis, too, can execute in background</a:t>
            </a:r>
            <a:r>
              <a:rPr lang="en-US" dirty="0"/>
              <a:t> (i.e. in another thread) and eventually use multiple CPU cores for saving time</a:t>
            </a:r>
          </a:p>
          <a:p>
            <a:pPr lvl="1"/>
            <a:r>
              <a:rPr lang="en-US" dirty="0"/>
              <a:t>the user can enjoy a responsive GUI while awaiting for eventual notifications (buy/sell signals)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25521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0 - Java Introduction" id="{2D0C21C8-6F94-AC4C-8309-F1E5902B85F9}" vid="{1BB67297-C6B5-5C49-B905-92E04B265F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</Template>
  <TotalTime>54</TotalTime>
  <Words>3774</Words>
  <Application>Microsoft Macintosh PowerPoint</Application>
  <PresentationFormat>Widescreen</PresentationFormat>
  <Paragraphs>381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Consolas</vt:lpstr>
      <vt:lpstr>Courier New</vt:lpstr>
      <vt:lpstr>Nicola</vt:lpstr>
      <vt:lpstr>Java Multi-Threading</vt:lpstr>
      <vt:lpstr>Processes</vt:lpstr>
      <vt:lpstr>Threads</vt:lpstr>
      <vt:lpstr>JVM and Operating System</vt:lpstr>
      <vt:lpstr>Threads</vt:lpstr>
      <vt:lpstr>Why threads ?</vt:lpstr>
      <vt:lpstr>Why threads ?</vt:lpstr>
      <vt:lpstr>Single-threaded scenario</vt:lpstr>
      <vt:lpstr>Multi-threaded scenario</vt:lpstr>
      <vt:lpstr>The good</vt:lpstr>
      <vt:lpstr>The bad</vt:lpstr>
      <vt:lpstr>The important!</vt:lpstr>
      <vt:lpstr>Creating a Process</vt:lpstr>
      <vt:lpstr>Creating a Thread</vt:lpstr>
      <vt:lpstr>Creating a Thread</vt:lpstr>
      <vt:lpstr>Creating a Thread</vt:lpstr>
      <vt:lpstr>Starting a Thread</vt:lpstr>
      <vt:lpstr>Starting a Thread</vt:lpstr>
      <vt:lpstr>Starting a Thread</vt:lpstr>
      <vt:lpstr>Thread priority</vt:lpstr>
      <vt:lpstr>JVM scheduling policy</vt:lpstr>
      <vt:lpstr>Checking JVM scheduler</vt:lpstr>
      <vt:lpstr>Terminating a Thread</vt:lpstr>
      <vt:lpstr>Terminating a Thread</vt:lpstr>
      <vt:lpstr>Thread states</vt:lpstr>
      <vt:lpstr>Thread state: Running</vt:lpstr>
      <vt:lpstr>Thread state: Runnable</vt:lpstr>
      <vt:lpstr>Thread state: Waiting</vt:lpstr>
      <vt:lpstr>Thread state: Blocking</vt:lpstr>
      <vt:lpstr>Thread state: Sleeping</vt:lpstr>
      <vt:lpstr>Leaving the running state (explicitly)</vt:lpstr>
      <vt:lpstr>sleep()</vt:lpstr>
      <vt:lpstr>yield()</vt:lpstr>
      <vt:lpstr>yield()</vt:lpstr>
      <vt:lpstr>join()</vt:lpstr>
      <vt:lpstr>join()</vt:lpstr>
      <vt:lpstr>A word of advice</vt:lpstr>
      <vt:lpstr>Thread Synchronization</vt:lpstr>
      <vt:lpstr>Synchronization</vt:lpstr>
      <vt:lpstr>Synchronization</vt:lpstr>
      <vt:lpstr>Synchronization</vt:lpstr>
      <vt:lpstr>Race condition</vt:lpstr>
      <vt:lpstr>Preventing Race Conditions</vt:lpstr>
      <vt:lpstr>Synchronized</vt:lpstr>
      <vt:lpstr>Synchronization and Locks</vt:lpstr>
      <vt:lpstr>Synchronization and Locks</vt:lpstr>
      <vt:lpstr>Synchronization and Locks</vt:lpstr>
      <vt:lpstr>Synchronized code</vt:lpstr>
      <vt:lpstr>Producer Consumer</vt:lpstr>
      <vt:lpstr>Manager Workers</vt:lpstr>
      <vt:lpstr>Synchronized code</vt:lpstr>
      <vt:lpstr>Thread-safe classes</vt:lpstr>
      <vt:lpstr>Collections.synchronized*</vt:lpstr>
      <vt:lpstr>Synchronization using Object</vt:lpstr>
      <vt:lpstr>yield()</vt:lpstr>
      <vt:lpstr>wait()</vt:lpstr>
      <vt:lpstr>notify()</vt:lpstr>
      <vt:lpstr>Thread issues</vt:lpstr>
      <vt:lpstr>Deadlock</vt:lpstr>
      <vt:lpstr>Deadlock</vt:lpstr>
      <vt:lpstr>Livelock</vt:lpstr>
      <vt:lpstr>Starvation</vt:lpstr>
      <vt:lpstr>Starvation</vt:lpstr>
      <vt:lpstr>Recap: Threads are tricky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Multi-Threading</dc:title>
  <dc:creator>Microsoft Office User</dc:creator>
  <cp:lastModifiedBy>Microsoft Office User</cp:lastModifiedBy>
  <cp:revision>4</cp:revision>
  <dcterms:created xsi:type="dcterms:W3CDTF">2021-09-30T08:08:09Z</dcterms:created>
  <dcterms:modified xsi:type="dcterms:W3CDTF">2022-04-02T09:25:00Z</dcterms:modified>
</cp:coreProperties>
</file>