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4"/>
  </p:notesMasterIdLst>
  <p:handoutMasterIdLst>
    <p:handoutMasterId r:id="rId25"/>
  </p:handoutMasterIdLst>
  <p:sldIdLst>
    <p:sldId id="257" r:id="rId2"/>
    <p:sldId id="262" r:id="rId3"/>
    <p:sldId id="290" r:id="rId4"/>
    <p:sldId id="278" r:id="rId5"/>
    <p:sldId id="280" r:id="rId6"/>
    <p:sldId id="294" r:id="rId7"/>
    <p:sldId id="295" r:id="rId8"/>
    <p:sldId id="296" r:id="rId9"/>
    <p:sldId id="258" r:id="rId10"/>
    <p:sldId id="285" r:id="rId11"/>
    <p:sldId id="260" r:id="rId12"/>
    <p:sldId id="261" r:id="rId13"/>
    <p:sldId id="283" r:id="rId14"/>
    <p:sldId id="267" r:id="rId15"/>
    <p:sldId id="297" r:id="rId16"/>
    <p:sldId id="299" r:id="rId17"/>
    <p:sldId id="269" r:id="rId18"/>
    <p:sldId id="291" r:id="rId19"/>
    <p:sldId id="292" r:id="rId20"/>
    <p:sldId id="270" r:id="rId21"/>
    <p:sldId id="271" r:id="rId22"/>
    <p:sldId id="293"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68"/>
    <p:restoredTop sz="96281"/>
  </p:normalViewPr>
  <p:slideViewPr>
    <p:cSldViewPr>
      <p:cViewPr varScale="1">
        <p:scale>
          <a:sx n="93" d="100"/>
          <a:sy n="93" d="100"/>
        </p:scale>
        <p:origin x="784" y="2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30/03/22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30/03/22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a:t>
            </a:fld>
            <a:endParaRPr lang="en-GB"/>
          </a:p>
        </p:txBody>
      </p:sp>
    </p:spTree>
    <p:extLst>
      <p:ext uri="{BB962C8B-B14F-4D97-AF65-F5344CB8AC3E}">
        <p14:creationId xmlns:p14="http://schemas.microsoft.com/office/powerpoint/2010/main" val="26966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10</a:t>
            </a:fld>
            <a:endParaRPr lang="en-GB"/>
          </a:p>
        </p:txBody>
      </p:sp>
    </p:spTree>
    <p:extLst>
      <p:ext uri="{BB962C8B-B14F-4D97-AF65-F5344CB8AC3E}">
        <p14:creationId xmlns:p14="http://schemas.microsoft.com/office/powerpoint/2010/main" val="81315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13</a:t>
            </a:fld>
            <a:endParaRPr lang="en-GB"/>
          </a:p>
        </p:txBody>
      </p:sp>
    </p:spTree>
    <p:extLst>
      <p:ext uri="{BB962C8B-B14F-4D97-AF65-F5344CB8AC3E}">
        <p14:creationId xmlns:p14="http://schemas.microsoft.com/office/powerpoint/2010/main" val="3162884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14</a:t>
            </a:fld>
            <a:endParaRPr lang="en-GB"/>
          </a:p>
        </p:txBody>
      </p:sp>
    </p:spTree>
    <p:extLst>
      <p:ext uri="{BB962C8B-B14F-4D97-AF65-F5344CB8AC3E}">
        <p14:creationId xmlns:p14="http://schemas.microsoft.com/office/powerpoint/2010/main" val="3143230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15</a:t>
            </a:fld>
            <a:endParaRPr lang="en-GB"/>
          </a:p>
        </p:txBody>
      </p:sp>
    </p:spTree>
    <p:extLst>
      <p:ext uri="{BB962C8B-B14F-4D97-AF65-F5344CB8AC3E}">
        <p14:creationId xmlns:p14="http://schemas.microsoft.com/office/powerpoint/2010/main" val="129884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16</a:t>
            </a:fld>
            <a:endParaRPr lang="en-GB"/>
          </a:p>
        </p:txBody>
      </p:sp>
    </p:spTree>
    <p:extLst>
      <p:ext uri="{BB962C8B-B14F-4D97-AF65-F5344CB8AC3E}">
        <p14:creationId xmlns:p14="http://schemas.microsoft.com/office/powerpoint/2010/main" val="159658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7/docs/api/java/util/Lis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Generic Data Structures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4021683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Subtyping and Arrays</a:t>
            </a:r>
          </a:p>
        </p:txBody>
      </p:sp>
      <p:sp>
        <p:nvSpPr>
          <p:cNvPr id="3" name="Content Placeholder 2"/>
          <p:cNvSpPr>
            <a:spLocks noGrp="1"/>
          </p:cNvSpPr>
          <p:nvPr>
            <p:ph idx="1"/>
          </p:nvPr>
        </p:nvSpPr>
        <p:spPr/>
        <p:txBody>
          <a:bodyPr>
            <a:normAutofit fontScale="92500" lnSpcReduction="10000"/>
          </a:bodyPr>
          <a:lstStyle/>
          <a:p>
            <a:r>
              <a:rPr lang="en-US" dirty="0"/>
              <a:t>Java arrays actually have the subtyping problem just described (</a:t>
            </a:r>
            <a:r>
              <a:rPr lang="en-US" i="1" dirty="0"/>
              <a:t>covariant arrays*</a:t>
            </a:r>
            <a:r>
              <a:rPr lang="en-US" dirty="0"/>
              <a:t>)</a:t>
            </a:r>
          </a:p>
          <a:p>
            <a:r>
              <a:rPr lang="en-US" dirty="0">
                <a:solidFill>
                  <a:schemeClr val="accent6">
                    <a:lumMod val="75000"/>
                  </a:schemeClr>
                </a:solidFill>
              </a:rPr>
              <a:t>The following wrong code compiles</a:t>
            </a:r>
            <a:r>
              <a:rPr lang="en-US" dirty="0"/>
              <a:t>, only to fail at run‐time:</a:t>
            </a:r>
          </a:p>
          <a:p>
            <a:pPr marL="0" indent="0">
              <a:buNone/>
            </a:pPr>
            <a:endParaRPr lang="en-US" sz="1600" dirty="0">
              <a:latin typeface="Consolas"/>
              <a:cs typeface="Consolas"/>
            </a:endParaRPr>
          </a:p>
          <a:p>
            <a:pPr marL="0" indent="0">
              <a:buNone/>
            </a:pPr>
            <a:r>
              <a:rPr lang="en-US" sz="1600" dirty="0">
                <a:latin typeface="Consolas"/>
                <a:cs typeface="Consolas"/>
              </a:rPr>
              <a:t>String[] strings = new String[16];</a:t>
            </a:r>
          </a:p>
          <a:p>
            <a:pPr marL="0" indent="0">
              <a:buNone/>
            </a:pPr>
            <a:r>
              <a:rPr lang="en-US" sz="1600" dirty="0">
                <a:latin typeface="Consolas"/>
                <a:cs typeface="Consolas"/>
              </a:rPr>
              <a:t>for (int </a:t>
            </a:r>
            <a:r>
              <a:rPr lang="en-US" sz="1600" dirty="0" err="1">
                <a:latin typeface="Consolas"/>
                <a:cs typeface="Consolas"/>
              </a:rPr>
              <a:t>i</a:t>
            </a:r>
            <a:r>
              <a:rPr lang="en-US" sz="1600" dirty="0">
                <a:latin typeface="Consolas"/>
                <a:cs typeface="Consolas"/>
              </a:rPr>
              <a:t> = 0; </a:t>
            </a:r>
            <a:r>
              <a:rPr lang="en-US" sz="1600" dirty="0" err="1">
                <a:latin typeface="Consolas"/>
                <a:cs typeface="Consolas"/>
              </a:rPr>
              <a:t>i</a:t>
            </a:r>
            <a:r>
              <a:rPr lang="en-US" sz="1600" dirty="0">
                <a:latin typeface="Consolas"/>
                <a:cs typeface="Consolas"/>
              </a:rPr>
              <a:t> &lt; </a:t>
            </a:r>
            <a:r>
              <a:rPr lang="en-US" sz="1600" dirty="0" err="1">
                <a:latin typeface="Consolas"/>
                <a:cs typeface="Consolas"/>
              </a:rPr>
              <a:t>strings.length</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strings[</a:t>
            </a:r>
            <a:r>
              <a:rPr lang="en-US" sz="1600" dirty="0" err="1">
                <a:latin typeface="Consolas"/>
                <a:cs typeface="Consolas"/>
              </a:rPr>
              <a:t>i</a:t>
            </a:r>
            <a:r>
              <a:rPr lang="en-US" sz="1600" dirty="0">
                <a:latin typeface="Consolas"/>
                <a:cs typeface="Consolas"/>
              </a:rPr>
              <a:t>] = "Hello World!";</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 Compiles but fails at runtime!</a:t>
            </a:r>
          </a:p>
          <a:p>
            <a:pPr marL="0" indent="0">
              <a:buNone/>
            </a:pPr>
            <a:r>
              <a:rPr lang="en-US" sz="1600" dirty="0">
                <a:latin typeface="Consolas"/>
                <a:cs typeface="Consolas"/>
              </a:rPr>
              <a:t>Object[] objects = strings;</a:t>
            </a:r>
          </a:p>
          <a:p>
            <a:pPr marL="0" indent="0">
              <a:buNone/>
            </a:pPr>
            <a:r>
              <a:rPr lang="en-US" sz="1600" dirty="0">
                <a:latin typeface="Consolas"/>
                <a:cs typeface="Consolas"/>
              </a:rPr>
              <a:t>objects[0] = 1.7;</a:t>
            </a:r>
          </a:p>
          <a:p>
            <a:pPr marL="0" indent="0">
              <a:buNone/>
            </a:pPr>
            <a:endParaRPr lang="en-US" sz="1600" i="1" dirty="0">
              <a:latin typeface="Consolas"/>
              <a:cs typeface="Consolas"/>
            </a:endParaRPr>
          </a:p>
          <a:p>
            <a:pPr marL="0" indent="0">
              <a:buNone/>
            </a:pPr>
            <a:r>
              <a:rPr lang="en-US" sz="1600" i="1" dirty="0">
                <a:latin typeface="Consolas"/>
                <a:cs typeface="Consolas"/>
              </a:rPr>
              <a:t>*http://</a:t>
            </a:r>
            <a:r>
              <a:rPr lang="en-US" sz="1600" i="1" dirty="0" err="1">
                <a:latin typeface="Consolas"/>
                <a:cs typeface="Consolas"/>
              </a:rPr>
              <a:t>en.wikipedia.org</a:t>
            </a:r>
            <a:r>
              <a:rPr lang="en-US" sz="1600" i="1" dirty="0">
                <a:latin typeface="Consolas"/>
                <a:cs typeface="Consolas"/>
              </a:rPr>
              <a:t>/wiki/Covariance_and_contravariance_%28computer_science%29#Covariant_arrays_in_Java_and_C.23</a:t>
            </a:r>
          </a:p>
        </p:txBody>
      </p:sp>
    </p:spTree>
    <p:extLst>
      <p:ext uri="{BB962C8B-B14F-4D97-AF65-F5344CB8AC3E}">
        <p14:creationId xmlns:p14="http://schemas.microsoft.com/office/powerpoint/2010/main" val="4052976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Types</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The most generic List is not List&lt;Object&gt; but List&lt;?&gt; </a:t>
            </a:r>
          </a:p>
          <a:p>
            <a:pPr lvl="1"/>
            <a:r>
              <a:rPr lang="en-US" dirty="0"/>
              <a:t>List&lt;?&gt; is called the </a:t>
            </a:r>
            <a:r>
              <a:rPr lang="en-US" dirty="0">
                <a:solidFill>
                  <a:schemeClr val="accent6">
                    <a:lumMod val="75000"/>
                  </a:schemeClr>
                </a:solidFill>
              </a:rPr>
              <a:t>list of unknown</a:t>
            </a:r>
          </a:p>
          <a:p>
            <a:pPr lvl="1"/>
            <a:r>
              <a:rPr lang="en-US" dirty="0">
                <a:solidFill>
                  <a:schemeClr val="accent6">
                    <a:lumMod val="75000"/>
                  </a:schemeClr>
                </a:solidFill>
              </a:rPr>
              <a:t>We can’t add things (except null) to a List&lt;?&gt;</a:t>
            </a:r>
          </a:p>
          <a:p>
            <a:pPr lvl="1"/>
            <a:r>
              <a:rPr lang="en-US" dirty="0"/>
              <a:t>We can retrieve things and treat them as Object </a:t>
            </a:r>
            <a:r>
              <a:rPr lang="en-US" dirty="0" err="1"/>
              <a:t>istances</a:t>
            </a:r>
            <a:endParaRPr lang="en-US" dirty="0"/>
          </a:p>
          <a:p>
            <a:r>
              <a:rPr lang="en-US" dirty="0"/>
              <a:t>The </a:t>
            </a:r>
            <a:r>
              <a:rPr lang="en-US" dirty="0">
                <a:solidFill>
                  <a:schemeClr val="accent6">
                    <a:lumMod val="75000"/>
                  </a:schemeClr>
                </a:solidFill>
              </a:rPr>
              <a:t>?</a:t>
            </a:r>
            <a:r>
              <a:rPr lang="en-US" dirty="0"/>
              <a:t> is a wildcard matching with anything</a:t>
            </a:r>
          </a:p>
        </p:txBody>
      </p:sp>
    </p:spTree>
    <p:extLst>
      <p:ext uri="{BB962C8B-B14F-4D97-AF65-F5344CB8AC3E}">
        <p14:creationId xmlns:p14="http://schemas.microsoft.com/office/powerpoint/2010/main" val="1977484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Types (Bounded)</a:t>
            </a:r>
          </a:p>
        </p:txBody>
      </p:sp>
      <p:sp>
        <p:nvSpPr>
          <p:cNvPr id="3" name="Content Placeholder 2"/>
          <p:cNvSpPr>
            <a:spLocks noGrp="1"/>
          </p:cNvSpPr>
          <p:nvPr>
            <p:ph idx="1"/>
          </p:nvPr>
        </p:nvSpPr>
        <p:spPr/>
        <p:txBody>
          <a:bodyPr>
            <a:normAutofit/>
          </a:bodyPr>
          <a:lstStyle/>
          <a:p>
            <a:r>
              <a:rPr lang="en-US" dirty="0"/>
              <a:t>Wildcard types (e.g., List&lt;?&gt;) can have </a:t>
            </a:r>
            <a:r>
              <a:rPr lang="en-US" dirty="0">
                <a:solidFill>
                  <a:srgbClr val="E46C0A"/>
                </a:solidFill>
              </a:rPr>
              <a:t>bounds</a:t>
            </a:r>
          </a:p>
          <a:p>
            <a:r>
              <a:rPr lang="en-US" dirty="0"/>
              <a:t>A </a:t>
            </a:r>
            <a:r>
              <a:rPr lang="en-US" dirty="0">
                <a:solidFill>
                  <a:srgbClr val="E46C0A"/>
                </a:solidFill>
              </a:rPr>
              <a:t>List&lt;? extends Fruit&gt; </a:t>
            </a:r>
            <a:r>
              <a:rPr lang="en-US" dirty="0"/>
              <a:t>is a List of items that have unknown type but are all at least Fruits</a:t>
            </a:r>
          </a:p>
          <a:p>
            <a:pPr lvl="1"/>
            <a:r>
              <a:rPr lang="en-US" dirty="0"/>
              <a:t>It can contain Fruits, Oranges, Apples but not Objects</a:t>
            </a:r>
          </a:p>
          <a:p>
            <a:r>
              <a:rPr lang="en-US" dirty="0"/>
              <a:t>A </a:t>
            </a:r>
            <a:r>
              <a:rPr lang="en-US" dirty="0">
                <a:solidFill>
                  <a:srgbClr val="E46C0A"/>
                </a:solidFill>
              </a:rPr>
              <a:t>List&lt;? super Fruit&gt; </a:t>
            </a:r>
            <a:r>
              <a:rPr lang="en-US" dirty="0"/>
              <a:t>is a List of items that have unknown type but are all at most Fruits</a:t>
            </a:r>
          </a:p>
          <a:p>
            <a:pPr lvl="1"/>
            <a:r>
              <a:rPr lang="en-US" dirty="0"/>
              <a:t>It can contain Fruits, Products, Objects but not Apples</a:t>
            </a:r>
          </a:p>
          <a:p>
            <a:endParaRPr lang="en-US" dirty="0"/>
          </a:p>
        </p:txBody>
      </p:sp>
    </p:spTree>
    <p:extLst>
      <p:ext uri="{BB962C8B-B14F-4D97-AF65-F5344CB8AC3E}">
        <p14:creationId xmlns:p14="http://schemas.microsoft.com/office/powerpoint/2010/main" val="262951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Types (Bounded)</a:t>
            </a:r>
          </a:p>
        </p:txBody>
      </p:sp>
      <p:sp>
        <p:nvSpPr>
          <p:cNvPr id="3" name="Content Placeholder 2"/>
          <p:cNvSpPr>
            <a:spLocks noGrp="1"/>
          </p:cNvSpPr>
          <p:nvPr>
            <p:ph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@Test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SubTypesCollections</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Shop&lt;Fruit&gt; </a:t>
            </a:r>
            <a:r>
              <a:rPr lang="en-GB" sz="1400" dirty="0" err="1">
                <a:latin typeface="Consolas" panose="020B0609020204030204" pitchFamily="49" charset="0"/>
                <a:cs typeface="Consolas" panose="020B0609020204030204" pitchFamily="49" charset="0"/>
              </a:rPr>
              <a:t>fruitShop</a:t>
            </a:r>
            <a:r>
              <a:rPr lang="en-GB" sz="1400" dirty="0">
                <a:latin typeface="Consolas" panose="020B0609020204030204" pitchFamily="49" charset="0"/>
                <a:cs typeface="Consolas" panose="020B0609020204030204" pitchFamily="49" charset="0"/>
              </a:rPr>
              <a:t> = new Shop&lt;&gt;();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List&lt;Orange&gt; </a:t>
            </a:r>
            <a:r>
              <a:rPr lang="en-GB" sz="1400" dirty="0" err="1">
                <a:latin typeface="Consolas" panose="020B0609020204030204" pitchFamily="49" charset="0"/>
                <a:cs typeface="Consolas" panose="020B0609020204030204" pitchFamily="49" charset="0"/>
              </a:rPr>
              <a:t>orangeList</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r>
              <a:rPr lang="en-GB" sz="1400" dirty="0" err="1">
                <a:latin typeface="Consolas" panose="020B0609020204030204" pitchFamily="49" charset="0"/>
                <a:cs typeface="Consolas" panose="020B0609020204030204" pitchFamily="49" charset="0"/>
              </a:rPr>
              <a:t>List.</a:t>
            </a:r>
            <a:r>
              <a:rPr lang="en-GB" sz="1400" i="1" dirty="0" err="1">
                <a:latin typeface="Consolas" panose="020B0609020204030204" pitchFamily="49" charset="0"/>
                <a:cs typeface="Consolas" panose="020B0609020204030204" pitchFamily="49" charset="0"/>
              </a:rPr>
              <a:t>of</a:t>
            </a:r>
            <a:r>
              <a:rPr lang="en-GB" sz="1400" dirty="0">
                <a:latin typeface="Consolas" panose="020B0609020204030204" pitchFamily="49" charset="0"/>
                <a:cs typeface="Consolas" panose="020B0609020204030204" pitchFamily="49" charset="0"/>
              </a:rPr>
              <a:t>(new Orange(), new Orange(), new Orange()));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fruitShop.buy</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orangeList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i="1"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a:t>
            </a:r>
            <a:r>
              <a:rPr lang="en-GB" sz="1400" i="1" dirty="0" err="1">
                <a:latin typeface="Consolas" panose="020B0609020204030204" pitchFamily="49" charset="0"/>
                <a:cs typeface="Consolas" panose="020B0609020204030204" pitchFamily="49" charset="0"/>
              </a:rPr>
              <a:t>of</a:t>
            </a:r>
            <a:r>
              <a:rPr lang="en-GB" sz="1400" dirty="0">
                <a:latin typeface="Consolas" panose="020B0609020204030204" pitchFamily="49" charset="0"/>
                <a:cs typeface="Consolas" panose="020B0609020204030204" pitchFamily="49" charset="0"/>
              </a:rPr>
              <a:t>(new Orange(), new Orange(), new Apple()), </a:t>
            </a:r>
            <a:r>
              <a:rPr lang="en-GB" sz="1400" dirty="0" err="1">
                <a:latin typeface="Consolas" panose="020B0609020204030204" pitchFamily="49" charset="0"/>
                <a:cs typeface="Consolas" panose="020B0609020204030204" pitchFamily="49" charset="0"/>
              </a:rPr>
              <a:t>fruitShop.getItems</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List&lt;Product&gt; </a:t>
            </a:r>
            <a:r>
              <a:rPr lang="en-GB" sz="1400" dirty="0" err="1">
                <a:latin typeface="Consolas" panose="020B0609020204030204" pitchFamily="49" charset="0"/>
                <a:cs typeface="Consolas" panose="020B0609020204030204" pitchFamily="49" charset="0"/>
              </a:rPr>
              <a:t>productList</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fruitShop.sell</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productList</a:t>
            </a:r>
            <a:r>
              <a:rPr lang="en-GB" sz="1400" dirty="0">
                <a:latin typeface="Consolas" panose="020B0609020204030204" pitchFamily="49" charset="0"/>
                <a:cs typeface="Consolas" panose="020B0609020204030204" pitchFamily="49" charset="0"/>
              </a:rPr>
              <a:t>, 3);</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Orange(), new Orange(), new Apple()), </a:t>
            </a:r>
            <a:r>
              <a:rPr lang="en-GB" sz="1400" dirty="0" err="1">
                <a:latin typeface="Consolas" panose="020B0609020204030204" pitchFamily="49" charset="0"/>
                <a:cs typeface="Consolas" panose="020B0609020204030204" pitchFamily="49" charset="0"/>
              </a:rPr>
              <a:t>productList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0" indent="0">
              <a:buNone/>
            </a:pPr>
            <a:endParaRPr lang="en-US"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sell(Collection&lt;T&gt; cart, int n);</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93906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Josh Bloch’s Rule</a:t>
            </a:r>
          </a:p>
        </p:txBody>
      </p:sp>
      <p:sp>
        <p:nvSpPr>
          <p:cNvPr id="3" name="Content Placeholder 2"/>
          <p:cNvSpPr>
            <a:spLocks noGrp="1"/>
          </p:cNvSpPr>
          <p:nvPr>
            <p:ph idx="1"/>
          </p:nvPr>
        </p:nvSpPr>
        <p:spPr/>
        <p:txBody>
          <a:bodyPr>
            <a:normAutofit fontScale="92500"/>
          </a:bodyPr>
          <a:lstStyle/>
          <a:p>
            <a:r>
              <a:rPr lang="en-US" dirty="0"/>
              <a:t>Use </a:t>
            </a:r>
            <a:r>
              <a:rPr lang="en-US" dirty="0">
                <a:solidFill>
                  <a:srgbClr val="E46C0A"/>
                </a:solidFill>
              </a:rPr>
              <a:t>&lt;? extends T&gt; </a:t>
            </a:r>
            <a:r>
              <a:rPr lang="en-US" dirty="0"/>
              <a:t>when the generic instance need to read values </a:t>
            </a:r>
          </a:p>
          <a:p>
            <a:r>
              <a:rPr lang="en-US" dirty="0"/>
              <a:t>Use </a:t>
            </a:r>
            <a:r>
              <a:rPr lang="en-US" dirty="0">
                <a:solidFill>
                  <a:srgbClr val="E46C0A"/>
                </a:solidFill>
              </a:rPr>
              <a:t>&lt;? super T&gt;</a:t>
            </a:r>
            <a:r>
              <a:rPr lang="en-US" dirty="0">
                <a:solidFill>
                  <a:srgbClr val="F79646"/>
                </a:solidFill>
              </a:rPr>
              <a:t> </a:t>
            </a:r>
            <a:r>
              <a:rPr lang="en-US" dirty="0"/>
              <a:t>when the generic instance need to write values</a:t>
            </a:r>
          </a:p>
          <a:p>
            <a:endParaRPr lang="en-US" sz="2400" dirty="0">
              <a:latin typeface="Consolas"/>
              <a:cs typeface="Consolas"/>
            </a:endParaRPr>
          </a:p>
          <a:p>
            <a:pPr marL="0" indent="0">
              <a:buNone/>
            </a:pPr>
            <a:r>
              <a:rPr lang="en-US" sz="2400" dirty="0">
                <a:latin typeface="Consolas" panose="020B0609020204030204" pitchFamily="49" charset="0"/>
                <a:cs typeface="Consolas" panose="020B0609020204030204" pitchFamily="49" charset="0"/>
              </a:rPr>
              <a:t>public interface Shop&lt;T&gt; {</a:t>
            </a:r>
          </a:p>
          <a:p>
            <a:pPr marL="0" indent="0">
              <a:buNone/>
            </a:pPr>
            <a:r>
              <a:rPr lang="en-US" sz="2400" dirty="0">
                <a:latin typeface="Consolas" panose="020B0609020204030204" pitchFamily="49" charset="0"/>
                <a:cs typeface="Consolas" panose="020B0609020204030204" pitchFamily="49" charset="0"/>
              </a:rPr>
              <a:t>	void buy(T item);	</a:t>
            </a:r>
          </a:p>
          <a:p>
            <a:pPr marL="0" indent="0">
              <a:buNone/>
            </a:pPr>
            <a:r>
              <a:rPr lang="en-US" sz="2400" dirty="0">
                <a:latin typeface="Consolas" panose="020B0609020204030204" pitchFamily="49" charset="0"/>
                <a:cs typeface="Consolas" panose="020B0609020204030204" pitchFamily="49" charset="0"/>
              </a:rPr>
              <a:t>	T sell();</a:t>
            </a:r>
          </a:p>
          <a:p>
            <a:pPr marL="0" indent="0">
              <a:buNone/>
            </a:pPr>
            <a:r>
              <a:rPr lang="en-US" sz="2400" dirty="0">
                <a:solidFill>
                  <a:schemeClr val="accent6">
                    <a:lumMod val="75000"/>
                  </a:schemeClr>
                </a:solidFill>
                <a:latin typeface="Consolas" panose="020B0609020204030204" pitchFamily="49" charset="0"/>
                <a:cs typeface="Consolas" panose="020B0609020204030204" pitchFamily="49" charset="0"/>
              </a:rPr>
              <a:t>	void buy(Collection&lt;? extends T&gt; cart);</a:t>
            </a:r>
          </a:p>
          <a:p>
            <a:pPr marL="0" indent="0">
              <a:buNone/>
            </a:pPr>
            <a:r>
              <a:rPr lang="en-US" sz="2400" dirty="0">
                <a:solidFill>
                  <a:schemeClr val="accent6">
                    <a:lumMod val="75000"/>
                  </a:schemeClr>
                </a:solidFill>
                <a:latin typeface="Consolas" panose="020B0609020204030204" pitchFamily="49" charset="0"/>
                <a:cs typeface="Consolas" panose="020B0609020204030204" pitchFamily="49" charset="0"/>
              </a:rPr>
              <a:t>	void sell(Collection&lt;? super T&gt; cart, int n);</a:t>
            </a:r>
          </a:p>
          <a:p>
            <a:pPr marL="0" indent="0">
              <a:buNone/>
            </a:pPr>
            <a:r>
              <a:rPr lang="en-US" sz="2400" dirty="0">
                <a:latin typeface="Consolas" panose="020B0609020204030204" pitchFamily="49" charset="0"/>
                <a:cs typeface="Consolas" panose="020B0609020204030204" pitchFamily="49" charset="0"/>
              </a:rPr>
              <a:t>}</a:t>
            </a:r>
            <a:endParaRPr lang="en-US" sz="2400" dirty="0"/>
          </a:p>
          <a:p>
            <a:pPr marL="0" indent="0">
              <a:buNone/>
            </a:pPr>
            <a:endParaRPr lang="en-US" sz="2400" dirty="0"/>
          </a:p>
        </p:txBody>
      </p:sp>
    </p:spTree>
    <p:extLst>
      <p:ext uri="{BB962C8B-B14F-4D97-AF65-F5344CB8AC3E}">
        <p14:creationId xmlns:p14="http://schemas.microsoft.com/office/powerpoint/2010/main" val="130933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Methods</a:t>
            </a:r>
          </a:p>
        </p:txBody>
      </p:sp>
      <p:sp>
        <p:nvSpPr>
          <p:cNvPr id="5" name="Content Placeholder 4">
            <a:extLst>
              <a:ext uri="{FF2B5EF4-FFF2-40B4-BE49-F238E27FC236}">
                <a16:creationId xmlns:a16="http://schemas.microsoft.com/office/drawing/2014/main" id="{A4D40443-7DDC-6B41-A178-AFA1F2BCA79C}"/>
              </a:ext>
            </a:extLst>
          </p:cNvPr>
          <p:cNvSpPr>
            <a:spLocks noGrp="1"/>
          </p:cNvSpPr>
          <p:nvPr>
            <p:ph idx="1"/>
          </p:nvPr>
        </p:nvSpPr>
        <p:spPr/>
        <p:txBody>
          <a:bodyPr>
            <a:noAutofit/>
          </a:bodyPr>
          <a:lstStyle/>
          <a:p>
            <a:r>
              <a:rPr lang="en-GB" sz="2200" dirty="0">
                <a:latin typeface="Calibri" panose="020F0502020204030204" pitchFamily="34" charset="0"/>
                <a:cs typeface="Calibri" panose="020F0502020204030204" pitchFamily="34" charset="0"/>
              </a:rPr>
              <a:t>Use </a:t>
            </a:r>
            <a:r>
              <a:rPr lang="en-GB" sz="2200" dirty="0">
                <a:solidFill>
                  <a:schemeClr val="accent6">
                    <a:lumMod val="75000"/>
                  </a:schemeClr>
                </a:solidFill>
                <a:latin typeface="Calibri" panose="020F0502020204030204" pitchFamily="34" charset="0"/>
                <a:cs typeface="Calibri" panose="020F0502020204030204" pitchFamily="34" charset="0"/>
              </a:rPr>
              <a:t>wildcards</a:t>
            </a:r>
            <a:r>
              <a:rPr lang="en-GB" sz="2200" dirty="0">
                <a:latin typeface="Calibri" panose="020F0502020204030204" pitchFamily="34" charset="0"/>
                <a:cs typeface="Calibri" panose="020F0502020204030204" pitchFamily="34" charset="0"/>
              </a:rPr>
              <a:t> whenever </a:t>
            </a:r>
            <a:r>
              <a:rPr lang="en-GB" sz="2200" dirty="0">
                <a:solidFill>
                  <a:schemeClr val="accent6">
                    <a:lumMod val="75000"/>
                  </a:schemeClr>
                </a:solidFill>
                <a:latin typeface="Calibri" panose="020F0502020204030204" pitchFamily="34" charset="0"/>
                <a:cs typeface="Calibri" panose="020F0502020204030204" pitchFamily="34" charset="0"/>
              </a:rPr>
              <a:t>constraints among parameters and return values are absent</a:t>
            </a:r>
            <a:endParaRPr lang="en-GB" sz="22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 from </a:t>
            </a:r>
            <a:r>
              <a:rPr lang="en-GB" sz="1800" dirty="0" err="1">
                <a:latin typeface="Consolas" panose="020B0609020204030204" pitchFamily="49" charset="0"/>
                <a:cs typeface="Consolas" panose="020B0609020204030204" pitchFamily="49" charset="0"/>
              </a:rPr>
              <a:t>java.util.Collections</a:t>
            </a: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public static void reverse(List&lt;?&gt; list) {}</a:t>
            </a:r>
          </a:p>
          <a:p>
            <a:pPr marL="0" indent="0">
              <a:buNone/>
            </a:pPr>
            <a:r>
              <a:rPr lang="en-GB" sz="1800" dirty="0">
                <a:latin typeface="Consolas" panose="020B0609020204030204" pitchFamily="49" charset="0"/>
                <a:cs typeface="Consolas" panose="020B0609020204030204" pitchFamily="49" charset="0"/>
              </a:rPr>
              <a:t>public static void shuffle(List&lt;?&gt; list, Random </a:t>
            </a:r>
            <a:r>
              <a:rPr lang="en-GB" sz="1800" dirty="0" err="1">
                <a:latin typeface="Consolas" panose="020B0609020204030204" pitchFamily="49" charset="0"/>
                <a:cs typeface="Consolas" panose="020B0609020204030204" pitchFamily="49" charset="0"/>
              </a:rPr>
              <a:t>rnd</a:t>
            </a:r>
            <a:r>
              <a:rPr lang="en-GB" sz="1800" dirty="0">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public static void swap(</a:t>
            </a:r>
            <a:r>
              <a:rPr lang="en-GB" sz="1800" dirty="0">
                <a:latin typeface="Consolas" panose="020B0609020204030204" pitchFamily="49" charset="0"/>
                <a:cs typeface="Consolas" panose="020B0609020204030204" pitchFamily="49" charset="0"/>
                <a:hlinkClick r:id="rId3" tooltip="interface in java.util"/>
              </a:rPr>
              <a:t>List</a:t>
            </a:r>
            <a:r>
              <a:rPr lang="en-GB" sz="1800" dirty="0">
                <a:latin typeface="Consolas" panose="020B0609020204030204" pitchFamily="49" charset="0"/>
                <a:cs typeface="Consolas" panose="020B0609020204030204" pitchFamily="49" charset="0"/>
              </a:rPr>
              <a:t>&lt;?&gt; list, int </a:t>
            </a:r>
            <a:r>
              <a:rPr lang="en-GB" sz="1800" dirty="0" err="1">
                <a:latin typeface="Consolas" panose="020B0609020204030204" pitchFamily="49" charset="0"/>
                <a:cs typeface="Consolas" panose="020B0609020204030204" pitchFamily="49" charset="0"/>
              </a:rPr>
              <a:t>i</a:t>
            </a:r>
            <a:r>
              <a:rPr lang="en-GB" sz="1800" dirty="0">
                <a:latin typeface="Consolas" panose="020B0609020204030204" pitchFamily="49" charset="0"/>
                <a:cs typeface="Consolas" panose="020B0609020204030204" pitchFamily="49" charset="0"/>
              </a:rPr>
              <a:t>, int j) {}</a:t>
            </a:r>
          </a:p>
          <a:p>
            <a:endParaRPr lang="en-GB" sz="2000" dirty="0">
              <a:latin typeface="Calibri" panose="020F0502020204030204" pitchFamily="34" charset="0"/>
              <a:cs typeface="Calibri" panose="020F0502020204030204" pitchFamily="34" charset="0"/>
            </a:endParaRPr>
          </a:p>
          <a:p>
            <a:r>
              <a:rPr lang="en-GB" sz="2200" dirty="0">
                <a:latin typeface="Calibri" panose="020F0502020204030204" pitchFamily="34" charset="0"/>
                <a:cs typeface="Calibri" panose="020F0502020204030204" pitchFamily="34" charset="0"/>
              </a:rPr>
              <a:t>Use </a:t>
            </a:r>
            <a:r>
              <a:rPr lang="en-GB" sz="2200" dirty="0">
                <a:solidFill>
                  <a:schemeClr val="accent6">
                    <a:lumMod val="75000"/>
                  </a:schemeClr>
                </a:solidFill>
                <a:latin typeface="Calibri" panose="020F0502020204030204" pitchFamily="34" charset="0"/>
                <a:cs typeface="Calibri" panose="020F0502020204030204" pitchFamily="34" charset="0"/>
              </a:rPr>
              <a:t>&lt;T&gt; </a:t>
            </a:r>
            <a:r>
              <a:rPr lang="en-GB" sz="2200" dirty="0">
                <a:latin typeface="Calibri" panose="020F0502020204030204" pitchFamily="34" charset="0"/>
                <a:cs typeface="Calibri" panose="020F0502020204030204" pitchFamily="34" charset="0"/>
              </a:rPr>
              <a:t>whenever </a:t>
            </a:r>
            <a:r>
              <a:rPr lang="en-GB" sz="2200" dirty="0">
                <a:solidFill>
                  <a:schemeClr val="accent6">
                    <a:lumMod val="75000"/>
                  </a:schemeClr>
                </a:solidFill>
                <a:latin typeface="Calibri" panose="020F0502020204030204" pitchFamily="34" charset="0"/>
                <a:cs typeface="Calibri" panose="020F0502020204030204" pitchFamily="34" charset="0"/>
              </a:rPr>
              <a:t>constraints among parameters and return values are present</a:t>
            </a:r>
            <a:endParaRPr lang="en-GB" sz="22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 from </a:t>
            </a:r>
            <a:r>
              <a:rPr lang="en-GB" sz="1800" dirty="0" err="1">
                <a:latin typeface="Consolas" panose="020B0609020204030204" pitchFamily="49" charset="0"/>
                <a:cs typeface="Consolas" panose="020B0609020204030204" pitchFamily="49" charset="0"/>
              </a:rPr>
              <a:t>java.util.Collections</a:t>
            </a: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public static </a:t>
            </a:r>
            <a:r>
              <a:rPr lang="en-GB" sz="1800" dirty="0">
                <a:solidFill>
                  <a:schemeClr val="accent6">
                    <a:lumMod val="75000"/>
                  </a:schemeClr>
                </a:solidFill>
                <a:latin typeface="Consolas" panose="020B0609020204030204" pitchFamily="49" charset="0"/>
                <a:cs typeface="Consolas" panose="020B0609020204030204" pitchFamily="49" charset="0"/>
              </a:rPr>
              <a:t>&lt;T&gt;</a:t>
            </a:r>
            <a:r>
              <a:rPr lang="en-GB" sz="1800" dirty="0">
                <a:latin typeface="Consolas" panose="020B0609020204030204" pitchFamily="49" charset="0"/>
                <a:cs typeface="Consolas" panose="020B0609020204030204" pitchFamily="49" charset="0"/>
              </a:rPr>
              <a:t> void sort(List&lt;T&gt; list, Comparator&lt;? super T&gt; c) {}</a:t>
            </a:r>
          </a:p>
          <a:p>
            <a:pPr marL="0" indent="0">
              <a:buNone/>
            </a:pPr>
            <a:r>
              <a:rPr lang="en-GB" sz="1800" dirty="0">
                <a:latin typeface="Consolas" panose="020B0609020204030204" pitchFamily="49" charset="0"/>
                <a:cs typeface="Consolas" panose="020B0609020204030204" pitchFamily="49" charset="0"/>
              </a:rPr>
              <a:t>public static </a:t>
            </a:r>
            <a:r>
              <a:rPr lang="en-GB" sz="1800" dirty="0">
                <a:solidFill>
                  <a:schemeClr val="accent6">
                    <a:lumMod val="75000"/>
                  </a:schemeClr>
                </a:solidFill>
                <a:latin typeface="Consolas" panose="020B0609020204030204" pitchFamily="49" charset="0"/>
                <a:cs typeface="Consolas" panose="020B0609020204030204" pitchFamily="49" charset="0"/>
              </a:rPr>
              <a:t>&lt;T&gt;</a:t>
            </a:r>
            <a:r>
              <a:rPr lang="en-GB" sz="1800" dirty="0">
                <a:latin typeface="Consolas" panose="020B0609020204030204" pitchFamily="49" charset="0"/>
                <a:cs typeface="Consolas" panose="020B0609020204030204" pitchFamily="49" charset="0"/>
              </a:rPr>
              <a:t> void fill(List&lt;? super T&gt; list, T </a:t>
            </a:r>
            <a:r>
              <a:rPr lang="en-GB" sz="1800" dirty="0" err="1">
                <a:latin typeface="Consolas" panose="020B0609020204030204" pitchFamily="49" charset="0"/>
                <a:cs typeface="Consolas" panose="020B0609020204030204" pitchFamily="49" charset="0"/>
              </a:rPr>
              <a:t>obj</a:t>
            </a:r>
            <a:r>
              <a:rPr lang="en-GB" sz="1800" dirty="0">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public static </a:t>
            </a:r>
            <a:r>
              <a:rPr lang="en-GB" sz="1800" dirty="0">
                <a:solidFill>
                  <a:schemeClr val="accent6">
                    <a:lumMod val="75000"/>
                  </a:schemeClr>
                </a:solidFill>
                <a:latin typeface="Consolas" panose="020B0609020204030204" pitchFamily="49" charset="0"/>
                <a:cs typeface="Consolas" panose="020B0609020204030204" pitchFamily="49" charset="0"/>
              </a:rPr>
              <a:t>&lt;T&gt;</a:t>
            </a:r>
            <a:r>
              <a:rPr lang="en-GB" sz="1800" dirty="0">
                <a:latin typeface="Consolas" panose="020B0609020204030204" pitchFamily="49" charset="0"/>
                <a:cs typeface="Consolas" panose="020B0609020204030204" pitchFamily="49" charset="0"/>
              </a:rPr>
              <a:t> void copy(List&lt;? super T&gt; </a:t>
            </a:r>
            <a:r>
              <a:rPr lang="en-GB" sz="1800" dirty="0" err="1">
                <a:latin typeface="Consolas" panose="020B0609020204030204" pitchFamily="49" charset="0"/>
                <a:cs typeface="Consolas" panose="020B0609020204030204" pitchFamily="49" charset="0"/>
              </a:rPr>
              <a:t>dest</a:t>
            </a:r>
            <a:r>
              <a:rPr lang="en-GB" sz="1800" dirty="0">
                <a:latin typeface="Consolas" panose="020B0609020204030204" pitchFamily="49" charset="0"/>
                <a:cs typeface="Consolas" panose="020B0609020204030204" pitchFamily="49" charset="0"/>
              </a:rPr>
              <a:t>, List&lt;? extends T&gt; </a:t>
            </a:r>
            <a:r>
              <a:rPr lang="en-GB" sz="1800" dirty="0" err="1">
                <a:latin typeface="Consolas" panose="020B0609020204030204" pitchFamily="49" charset="0"/>
                <a:cs typeface="Consolas" panose="020B0609020204030204" pitchFamily="49" charset="0"/>
              </a:rPr>
              <a:t>src</a:t>
            </a:r>
            <a:r>
              <a:rPr lang="en-GB" sz="1800" dirty="0">
                <a:latin typeface="Consolas" panose="020B0609020204030204" pitchFamily="49" charset="0"/>
                <a:cs typeface="Consolas" panose="020B0609020204030204" pitchFamily="49" charset="0"/>
              </a:rPr>
              <a:t>) {}</a:t>
            </a:r>
          </a:p>
          <a:p>
            <a:pPr marL="0" indent="0">
              <a:buNone/>
            </a:pPr>
            <a:endParaRPr lang="en-IT"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40959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List&lt;?&gt;</a:t>
            </a:r>
          </a:p>
        </p:txBody>
      </p:sp>
      <p:sp>
        <p:nvSpPr>
          <p:cNvPr id="5" name="Content Placeholder 4">
            <a:extLst>
              <a:ext uri="{FF2B5EF4-FFF2-40B4-BE49-F238E27FC236}">
                <a16:creationId xmlns:a16="http://schemas.microsoft.com/office/drawing/2014/main" id="{A4D40443-7DDC-6B41-A178-AFA1F2BCA79C}"/>
              </a:ext>
            </a:extLst>
          </p:cNvPr>
          <p:cNvSpPr>
            <a:spLocks noGrp="1"/>
          </p:cNvSpPr>
          <p:nvPr>
            <p:ph idx="1"/>
          </p:nvPr>
        </p:nvSpPr>
        <p:spPr/>
        <p:txBody>
          <a:bodyPr>
            <a:normAutofit fontScale="70000" lnSpcReduction="20000"/>
          </a:bodyPr>
          <a:lstStyle/>
          <a:p>
            <a:pPr marL="0" indent="0">
              <a:buNone/>
            </a:pPr>
            <a:r>
              <a:rPr lang="en-GB" sz="2400" dirty="0">
                <a:latin typeface="Consolas" panose="020B0609020204030204" pitchFamily="49" charset="0"/>
                <a:cs typeface="Consolas" panose="020B0609020204030204" pitchFamily="49" charset="0"/>
              </a:rPr>
              <a:t>// from </a:t>
            </a:r>
            <a:r>
              <a:rPr lang="en-GB" sz="2400" dirty="0" err="1">
                <a:latin typeface="Consolas" panose="020B0609020204030204" pitchFamily="49" charset="0"/>
                <a:cs typeface="Consolas" panose="020B0609020204030204" pitchFamily="49" charset="0"/>
              </a:rPr>
              <a:t>java.util.Collections</a:t>
            </a: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public static void swap(List&lt;?&gt; list, int </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 int j) {</a:t>
            </a:r>
          </a:p>
          <a:p>
            <a:pPr marL="0" indent="0">
              <a:buNone/>
            </a:pPr>
            <a:r>
              <a:rPr lang="en-GB" sz="2400" dirty="0">
                <a:latin typeface="Consolas" panose="020B0609020204030204" pitchFamily="49" charset="0"/>
                <a:cs typeface="Consolas" panose="020B0609020204030204" pitchFamily="49" charset="0"/>
              </a:rPr>
              <a:t>	final List l = list;</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l.set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l.set</a:t>
            </a:r>
            <a:r>
              <a:rPr lang="en-GB" sz="2400" dirty="0">
                <a:latin typeface="Consolas" panose="020B0609020204030204" pitchFamily="49" charset="0"/>
                <a:cs typeface="Consolas" panose="020B0609020204030204" pitchFamily="49" charset="0"/>
              </a:rPr>
              <a:t>(j, </a:t>
            </a:r>
            <a:r>
              <a:rPr lang="en-GB" sz="2400" dirty="0" err="1">
                <a:latin typeface="Consolas" panose="020B0609020204030204" pitchFamily="49" charset="0"/>
                <a:cs typeface="Consolas" panose="020B0609020204030204" pitchFamily="49" charset="0"/>
              </a:rPr>
              <a:t>l.get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a:t>
            </a:r>
          </a:p>
          <a:p>
            <a:pPr marL="0" indent="0">
              <a:buNone/>
            </a:pPr>
            <a:r>
              <a:rPr lang="en-GB" sz="2400" dirty="0">
                <a:latin typeface="Consolas" panose="020B0609020204030204" pitchFamily="49" charset="0"/>
                <a:cs typeface="Consolas" panose="020B0609020204030204" pitchFamily="49" charset="0"/>
              </a:rPr>
              <a: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public static void </a:t>
            </a:r>
            <a:r>
              <a:rPr lang="en-GB" sz="2400" dirty="0" err="1">
                <a:latin typeface="Consolas" panose="020B0609020204030204" pitchFamily="49" charset="0"/>
                <a:cs typeface="Consolas" panose="020B0609020204030204" pitchFamily="49" charset="0"/>
              </a:rPr>
              <a:t>addHello</a:t>
            </a:r>
            <a:r>
              <a:rPr lang="en-GB" sz="2400" dirty="0">
                <a:latin typeface="Consolas" panose="020B0609020204030204" pitchFamily="49" charset="0"/>
                <a:cs typeface="Consolas" panose="020B0609020204030204" pitchFamily="49" charset="0"/>
              </a:rPr>
              <a:t>(List&lt;?&gt; list) {</a:t>
            </a:r>
          </a:p>
          <a:p>
            <a:pPr marL="0" indent="0">
              <a:buNone/>
            </a:pPr>
            <a:r>
              <a:rPr lang="en-GB" sz="2400" dirty="0">
                <a:latin typeface="Consolas" panose="020B0609020204030204" pitchFamily="49" charset="0"/>
                <a:cs typeface="Consolas" panose="020B0609020204030204" pitchFamily="49" charset="0"/>
              </a:rPr>
              <a:t>	final List l = list;</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l.add</a:t>
            </a:r>
            <a:r>
              <a:rPr lang="en-GB" sz="2400" dirty="0">
                <a:latin typeface="Consolas" panose="020B0609020204030204" pitchFamily="49" charset="0"/>
                <a:cs typeface="Consolas" panose="020B0609020204030204" pitchFamily="49" charset="0"/>
              </a:rPr>
              <a:t>("hello");</a:t>
            </a:r>
          </a:p>
          <a:p>
            <a:pPr marL="0" indent="0">
              <a:buNone/>
            </a:pPr>
            <a:r>
              <a:rPr lang="en-GB" sz="2400" dirty="0">
                <a:latin typeface="Consolas" panose="020B0609020204030204" pitchFamily="49" charset="0"/>
                <a:cs typeface="Consolas" panose="020B0609020204030204" pitchFamily="49" charset="0"/>
              </a:rPr>
              <a: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public static void main(String[] </a:t>
            </a:r>
            <a:r>
              <a:rPr lang="en-GB" sz="2400" dirty="0" err="1">
                <a:latin typeface="Consolas" panose="020B0609020204030204" pitchFamily="49" charset="0"/>
                <a:cs typeface="Consolas" panose="020B0609020204030204" pitchFamily="49" charset="0"/>
              </a:rPr>
              <a:t>args</a:t>
            </a:r>
            <a:r>
              <a:rPr lang="en-GB" sz="2400" dirty="0">
                <a:latin typeface="Consolas" panose="020B0609020204030204" pitchFamily="49" charset="0"/>
                <a:cs typeface="Consolas" panose="020B0609020204030204" pitchFamily="49" charset="0"/>
              </a:rPr>
              <a:t>) {</a:t>
            </a:r>
          </a:p>
          <a:p>
            <a:pPr marL="0" indent="0">
              <a:buNone/>
            </a:pPr>
            <a:r>
              <a:rPr lang="en-GB" sz="2400" dirty="0">
                <a:latin typeface="Consolas" panose="020B0609020204030204" pitchFamily="49" charset="0"/>
                <a:cs typeface="Consolas" panose="020B0609020204030204" pitchFamily="49" charset="0"/>
              </a:rPr>
              <a:t>	List&lt;Integer&gt; list = new </a:t>
            </a:r>
            <a:r>
              <a:rPr lang="en-GB" sz="2400" dirty="0" err="1">
                <a:latin typeface="Consolas" panose="020B0609020204030204" pitchFamily="49" charset="0"/>
                <a:cs typeface="Consolas" panose="020B0609020204030204" pitchFamily="49" charset="0"/>
              </a:rPr>
              <a:t>ArrayList</a:t>
            </a:r>
            <a:r>
              <a:rPr lang="en-GB" sz="2400" dirty="0">
                <a:latin typeface="Consolas" panose="020B0609020204030204" pitchFamily="49" charset="0"/>
                <a:cs typeface="Consolas" panose="020B0609020204030204" pitchFamily="49" charset="0"/>
              </a:rPr>
              <a:t>&lt;&gt;(</a:t>
            </a:r>
            <a:r>
              <a:rPr lang="en-GB" sz="2400" dirty="0" err="1">
                <a:latin typeface="Consolas" panose="020B0609020204030204" pitchFamily="49" charset="0"/>
                <a:cs typeface="Consolas" panose="020B0609020204030204" pitchFamily="49" charset="0"/>
              </a:rPr>
              <a:t>List.of</a:t>
            </a:r>
            <a:r>
              <a:rPr lang="en-GB" sz="2400" dirty="0">
                <a:latin typeface="Consolas" panose="020B0609020204030204" pitchFamily="49" charset="0"/>
                <a:cs typeface="Consolas" panose="020B0609020204030204" pitchFamily="49" charset="0"/>
              </a:rPr>
              <a:t>(1,2,3,4,5,6,7,8));</a:t>
            </a:r>
          </a:p>
          <a:p>
            <a:pPr marL="0" indent="0">
              <a:buNone/>
            </a:pPr>
            <a:r>
              <a:rPr lang="en-GB" sz="2400" dirty="0">
                <a:latin typeface="Consolas" panose="020B0609020204030204" pitchFamily="49" charset="0"/>
                <a:cs typeface="Consolas" panose="020B0609020204030204" pitchFamily="49" charset="0"/>
              </a:rPr>
              <a:t>	swap(list, 0, 2);</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System.out.println</a:t>
            </a:r>
            <a:r>
              <a:rPr lang="en-GB" sz="2400" dirty="0">
                <a:latin typeface="Consolas" panose="020B0609020204030204" pitchFamily="49" charset="0"/>
                <a:cs typeface="Consolas" panose="020B0609020204030204" pitchFamily="49" charset="0"/>
              </a:rPr>
              <a:t>(list);</a:t>
            </a:r>
          </a:p>
          <a:p>
            <a:pPr marL="0" indent="0">
              <a:buNone/>
            </a:pPr>
            <a:r>
              <a:rPr lang="en-GB" sz="2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47877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 Implementation</a:t>
            </a:r>
          </a:p>
        </p:txBody>
      </p:sp>
      <p:sp>
        <p:nvSpPr>
          <p:cNvPr id="3" name="Content Placeholder 2"/>
          <p:cNvSpPr>
            <a:spLocks noGrp="1"/>
          </p:cNvSpPr>
          <p:nvPr>
            <p:ph idx="1"/>
          </p:nvPr>
        </p:nvSpPr>
        <p:spPr/>
        <p:txBody>
          <a:bodyPr>
            <a:normAutofit lnSpcReduction="10000"/>
          </a:bodyPr>
          <a:lstStyle/>
          <a:p>
            <a:r>
              <a:rPr lang="en-US" dirty="0"/>
              <a:t>Rather than undergoing major changes between Java 4 and Java 5, engineers chose to use </a:t>
            </a:r>
            <a:r>
              <a:rPr lang="en-US" dirty="0">
                <a:solidFill>
                  <a:srgbClr val="E46C0A"/>
                </a:solidFill>
              </a:rPr>
              <a:t>code erasure. </a:t>
            </a:r>
            <a:r>
              <a:rPr lang="en-US" dirty="0"/>
              <a:t>Similar to the pre-processor in C compilers.</a:t>
            </a:r>
          </a:p>
          <a:p>
            <a:r>
              <a:rPr lang="en-US" dirty="0">
                <a:solidFill>
                  <a:schemeClr val="accent6">
                    <a:lumMod val="75000"/>
                  </a:schemeClr>
                </a:solidFill>
              </a:rPr>
              <a:t>After the compiler does its type checking, it discards all the generics-related code. The JVM never sees them!</a:t>
            </a:r>
          </a:p>
          <a:p>
            <a:r>
              <a:rPr lang="en-US" dirty="0"/>
              <a:t>Code erasure works like this:</a:t>
            </a:r>
          </a:p>
          <a:p>
            <a:pPr lvl="1"/>
            <a:r>
              <a:rPr lang="en-US" dirty="0"/>
              <a:t>Type information (angle brackets) is thrown away: List&lt;String&gt; -&gt; List</a:t>
            </a:r>
          </a:p>
          <a:p>
            <a:pPr lvl="1"/>
            <a:r>
              <a:rPr lang="en-US" dirty="0"/>
              <a:t>Type variables are replaced by their upper bound: T[] -&gt; Object[]</a:t>
            </a:r>
          </a:p>
          <a:p>
            <a:pPr lvl="1"/>
            <a:r>
              <a:rPr lang="en-US" dirty="0"/>
              <a:t>Casts are inserted to preserve type‐correctness</a:t>
            </a:r>
          </a:p>
          <a:p>
            <a:endParaRPr lang="en-US" dirty="0"/>
          </a:p>
        </p:txBody>
      </p:sp>
    </p:spTree>
    <p:extLst>
      <p:ext uri="{BB962C8B-B14F-4D97-AF65-F5344CB8AC3E}">
        <p14:creationId xmlns:p14="http://schemas.microsoft.com/office/powerpoint/2010/main" val="757042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50653-71E9-FD45-A9E1-8D6006DC8554}"/>
              </a:ext>
            </a:extLst>
          </p:cNvPr>
          <p:cNvSpPr>
            <a:spLocks noGrp="1"/>
          </p:cNvSpPr>
          <p:nvPr>
            <p:ph type="title"/>
          </p:nvPr>
        </p:nvSpPr>
        <p:spPr/>
        <p:txBody>
          <a:bodyPr/>
          <a:lstStyle/>
          <a:p>
            <a:r>
              <a:rPr lang="en-US" dirty="0"/>
              <a:t>Code Erasure</a:t>
            </a:r>
            <a:endParaRPr lang="en-GB" dirty="0"/>
          </a:p>
        </p:txBody>
      </p:sp>
      <p:sp>
        <p:nvSpPr>
          <p:cNvPr id="5" name="Content Placeholder 4">
            <a:extLst>
              <a:ext uri="{FF2B5EF4-FFF2-40B4-BE49-F238E27FC236}">
                <a16:creationId xmlns:a16="http://schemas.microsoft.com/office/drawing/2014/main" id="{80050AF1-9E20-914C-8358-059E991F8015}"/>
              </a:ext>
            </a:extLst>
          </p:cNvPr>
          <p:cNvSpPr>
            <a:spLocks noGrp="1"/>
          </p:cNvSpPr>
          <p:nvPr>
            <p:ph sz="half"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public class Stack&lt;T&gt; {</a:t>
            </a:r>
          </a:p>
          <a:p>
            <a:pPr marL="0" indent="0">
              <a:buNone/>
            </a:pPr>
            <a:r>
              <a:rPr lang="en-GB" sz="1400" dirty="0">
                <a:latin typeface="Consolas" panose="020B0609020204030204" pitchFamily="49" charset="0"/>
                <a:cs typeface="Consolas" panose="020B0609020204030204" pitchFamily="49" charset="0"/>
              </a:rPr>
              <a:t>    private T[]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Stack(</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(T[])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push(T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T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CF0248D5-170C-6142-A0E2-49F58210955D}"/>
              </a:ext>
            </a:extLst>
          </p:cNvPr>
          <p:cNvSpPr>
            <a:spLocks noGrp="1"/>
          </p:cNvSpPr>
          <p:nvPr>
            <p:ph sz="half" idx="2"/>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public class Stack {</a:t>
            </a:r>
          </a:p>
          <a:p>
            <a:pPr marL="0" indent="0">
              <a:buNone/>
            </a:pPr>
            <a:r>
              <a:rPr lang="en-GB" sz="1400" dirty="0">
                <a:latin typeface="Consolas" panose="020B0609020204030204" pitchFamily="49" charset="0"/>
                <a:cs typeface="Consolas" panose="020B0609020204030204" pitchFamily="49" charset="0"/>
              </a:rPr>
              <a:t>    private Object[]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Stack(</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(Object[])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push(Object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Object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36393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50653-71E9-FD45-A9E1-8D6006DC8554}"/>
              </a:ext>
            </a:extLst>
          </p:cNvPr>
          <p:cNvSpPr>
            <a:spLocks noGrp="1"/>
          </p:cNvSpPr>
          <p:nvPr>
            <p:ph type="title"/>
          </p:nvPr>
        </p:nvSpPr>
        <p:spPr/>
        <p:txBody>
          <a:bodyPr/>
          <a:lstStyle/>
          <a:p>
            <a:r>
              <a:rPr lang="en-US" dirty="0"/>
              <a:t>Code Erasure</a:t>
            </a:r>
            <a:endParaRPr lang="en-GB" dirty="0"/>
          </a:p>
        </p:txBody>
      </p:sp>
      <p:sp>
        <p:nvSpPr>
          <p:cNvPr id="5" name="Content Placeholder 4">
            <a:extLst>
              <a:ext uri="{FF2B5EF4-FFF2-40B4-BE49-F238E27FC236}">
                <a16:creationId xmlns:a16="http://schemas.microsoft.com/office/drawing/2014/main" id="{80050AF1-9E20-914C-8358-059E991F8015}"/>
              </a:ext>
            </a:extLst>
          </p:cNvPr>
          <p:cNvSpPr>
            <a:spLocks noGrp="1"/>
          </p:cNvSpPr>
          <p:nvPr>
            <p:ph sz="half"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public class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&lt;T extends Comparable&lt;T&gt;&gt; {</a:t>
            </a:r>
          </a:p>
          <a:p>
            <a:pPr marL="0" indent="0">
              <a:buNone/>
            </a:pPr>
            <a:r>
              <a:rPr lang="en-GB" sz="1400" dirty="0">
                <a:latin typeface="Consolas" panose="020B0609020204030204" pitchFamily="49" charset="0"/>
                <a:cs typeface="Consolas" panose="020B0609020204030204" pitchFamily="49" charset="0"/>
              </a:rPr>
              <a:t>    private T[]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(T[])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push(T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T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6" name="Content Placeholder 5">
            <a:extLst>
              <a:ext uri="{FF2B5EF4-FFF2-40B4-BE49-F238E27FC236}">
                <a16:creationId xmlns:a16="http://schemas.microsoft.com/office/drawing/2014/main" id="{CF0248D5-170C-6142-A0E2-49F58210955D}"/>
              </a:ext>
            </a:extLst>
          </p:cNvPr>
          <p:cNvSpPr>
            <a:spLocks noGrp="1"/>
          </p:cNvSpPr>
          <p:nvPr>
            <p:ph sz="half" idx="2"/>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public class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private Comparable[]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(Comparable[])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push(Comparable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Comparable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6479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a:t>
            </a:r>
          </a:p>
        </p:txBody>
      </p:sp>
      <p:sp>
        <p:nvSpPr>
          <p:cNvPr id="3" name="Content Placeholder 2"/>
          <p:cNvSpPr>
            <a:spLocks noGrp="1"/>
          </p:cNvSpPr>
          <p:nvPr>
            <p:ph sz="half" idx="1"/>
          </p:nvPr>
        </p:nvSpPr>
        <p:spPr/>
        <p:txBody>
          <a:bodyPr>
            <a:noAutofit/>
          </a:bodyPr>
          <a:lstStyle/>
          <a:p>
            <a:r>
              <a:rPr lang="en-US" sz="2200" dirty="0">
                <a:solidFill>
                  <a:schemeClr val="accent6">
                    <a:lumMod val="75000"/>
                  </a:schemeClr>
                </a:solidFill>
                <a:cs typeface="Calibri"/>
              </a:rPr>
              <a:t>Generics</a:t>
            </a:r>
            <a:r>
              <a:rPr lang="en-US" sz="2200" dirty="0">
                <a:cs typeface="Calibri"/>
              </a:rPr>
              <a:t> were implemented in Java 5 (2004) to provide </a:t>
            </a:r>
            <a:r>
              <a:rPr lang="en-US" sz="2200" dirty="0">
                <a:solidFill>
                  <a:srgbClr val="E46C0A"/>
                </a:solidFill>
                <a:cs typeface="Calibri"/>
              </a:rPr>
              <a:t>compile-time type checking </a:t>
            </a:r>
            <a:r>
              <a:rPr lang="en-US" sz="2200" dirty="0">
                <a:cs typeface="Calibri"/>
              </a:rPr>
              <a:t>and removing the risk of raising </a:t>
            </a:r>
            <a:r>
              <a:rPr lang="en-US" sz="2200" dirty="0" err="1">
                <a:solidFill>
                  <a:schemeClr val="accent6">
                    <a:lumMod val="75000"/>
                  </a:schemeClr>
                </a:solidFill>
                <a:cs typeface="Calibri"/>
              </a:rPr>
              <a:t>ClassCastException</a:t>
            </a:r>
            <a:r>
              <a:rPr lang="en-US" sz="2200" dirty="0">
                <a:cs typeface="Calibri"/>
              </a:rPr>
              <a:t> at runtime (at that time, it was frequent while working with collections). </a:t>
            </a:r>
          </a:p>
          <a:p>
            <a:r>
              <a:rPr lang="en-US" sz="2200" dirty="0">
                <a:cs typeface="Calibri"/>
              </a:rPr>
              <a:t>The whole </a:t>
            </a:r>
            <a:r>
              <a:rPr lang="en-US" sz="2200" dirty="0">
                <a:solidFill>
                  <a:srgbClr val="E46C0A"/>
                </a:solidFill>
                <a:cs typeface="Calibri"/>
              </a:rPr>
              <a:t>collection framework </a:t>
            </a:r>
            <a:r>
              <a:rPr lang="en-US" sz="2200" dirty="0">
                <a:cs typeface="Calibri"/>
              </a:rPr>
              <a:t>has been re-written with </a:t>
            </a:r>
            <a:r>
              <a:rPr lang="en-US" sz="2200" dirty="0">
                <a:solidFill>
                  <a:srgbClr val="E46C0A"/>
                </a:solidFill>
                <a:cs typeface="Calibri"/>
              </a:rPr>
              <a:t>type-safety </a:t>
            </a:r>
            <a:r>
              <a:rPr lang="en-US" sz="2200" dirty="0">
                <a:cs typeface="Calibri"/>
              </a:rPr>
              <a:t>in mind. </a:t>
            </a:r>
          </a:p>
        </p:txBody>
      </p:sp>
      <p:sp>
        <p:nvSpPr>
          <p:cNvPr id="4" name="Content Placeholder 3">
            <a:extLst>
              <a:ext uri="{FF2B5EF4-FFF2-40B4-BE49-F238E27FC236}">
                <a16:creationId xmlns:a16="http://schemas.microsoft.com/office/drawing/2014/main" id="{3D739C12-9E26-6C43-874B-20F7A862C64A}"/>
              </a:ext>
            </a:extLst>
          </p:cNvPr>
          <p:cNvSpPr>
            <a:spLocks noGrp="1"/>
          </p:cNvSpPr>
          <p:nvPr>
            <p:ph sz="half" idx="2"/>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 before generics</a:t>
            </a:r>
          </a:p>
          <a:p>
            <a:pPr marL="0" indent="0">
              <a:buNone/>
            </a:pPr>
            <a:r>
              <a:rPr lang="en-GB" sz="1400" dirty="0">
                <a:latin typeface="Consolas" panose="020B0609020204030204" pitchFamily="49" charset="0"/>
                <a:cs typeface="Consolas" panose="020B0609020204030204" pitchFamily="49" charset="0"/>
              </a:rPr>
              <a:t>List l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l.add</a:t>
            </a:r>
            <a:r>
              <a:rPr lang="en-GB" sz="1400" dirty="0">
                <a:latin typeface="Consolas" panose="020B0609020204030204" pitchFamily="49" charset="0"/>
                <a:cs typeface="Consolas" panose="020B0609020204030204" pitchFamily="49" charset="0"/>
              </a:rPr>
              <a:t>("apple");</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l.add</a:t>
            </a:r>
            <a:r>
              <a:rPr lang="en-GB" sz="1400" dirty="0">
                <a:latin typeface="Consolas" panose="020B0609020204030204" pitchFamily="49" charset="0"/>
                <a:cs typeface="Consolas" panose="020B0609020204030204" pitchFamily="49" charset="0"/>
              </a:rPr>
              <a:t>(4);</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((String) </a:t>
            </a:r>
            <a:r>
              <a:rPr lang="en-GB" sz="1400" dirty="0" err="1">
                <a:latin typeface="Consolas" panose="020B0609020204030204" pitchFamily="49" charset="0"/>
                <a:cs typeface="Consolas" panose="020B0609020204030204" pitchFamily="49" charset="0"/>
              </a:rPr>
              <a:t>l.get</a:t>
            </a:r>
            <a:r>
              <a:rPr lang="en-GB" sz="1400" dirty="0">
                <a:latin typeface="Consolas" panose="020B0609020204030204" pitchFamily="49" charset="0"/>
                <a:cs typeface="Consolas" panose="020B0609020204030204" pitchFamily="49" charset="0"/>
              </a:rPr>
              <a:t>(0));</a:t>
            </a:r>
            <a:br>
              <a:rPr lang="en-GB" sz="1400" dirty="0">
                <a:latin typeface="Consolas" panose="020B0609020204030204" pitchFamily="49" charset="0"/>
                <a:cs typeface="Consolas" panose="020B0609020204030204" pitchFamily="49" charset="0"/>
              </a:rPr>
            </a:br>
            <a:r>
              <a:rPr lang="en-GB" sz="1400" dirty="0" err="1">
                <a:solidFill>
                  <a:srgbClr val="FF0000"/>
                </a:solidFill>
                <a:latin typeface="Consolas" panose="020B0609020204030204" pitchFamily="49" charset="0"/>
                <a:cs typeface="Consolas" panose="020B0609020204030204" pitchFamily="49" charset="0"/>
              </a:rPr>
              <a:t>System.</a:t>
            </a:r>
            <a:r>
              <a:rPr lang="en-GB" sz="1400" i="1" dirty="0" err="1">
                <a:solidFill>
                  <a:srgbClr val="FF0000"/>
                </a:solidFill>
                <a:latin typeface="Consolas" panose="020B0609020204030204" pitchFamily="49" charset="0"/>
                <a:cs typeface="Consolas" panose="020B0609020204030204" pitchFamily="49" charset="0"/>
              </a:rPr>
              <a:t>out</a:t>
            </a:r>
            <a:r>
              <a:rPr lang="en-GB" sz="1400" dirty="0" err="1">
                <a:solidFill>
                  <a:srgbClr val="FF0000"/>
                </a:solidFill>
                <a:latin typeface="Consolas" panose="020B0609020204030204" pitchFamily="49" charset="0"/>
                <a:cs typeface="Consolas" panose="020B0609020204030204" pitchFamily="49" charset="0"/>
              </a:rPr>
              <a:t>.println</a:t>
            </a:r>
            <a:r>
              <a:rPr lang="en-GB" sz="1400" dirty="0">
                <a:solidFill>
                  <a:srgbClr val="FF0000"/>
                </a:solidFill>
                <a:latin typeface="Consolas" panose="020B0609020204030204" pitchFamily="49" charset="0"/>
                <a:cs typeface="Consolas" panose="020B0609020204030204" pitchFamily="49" charset="0"/>
              </a:rPr>
              <a:t>((String) </a:t>
            </a:r>
            <a:r>
              <a:rPr lang="en-GB" sz="1400" dirty="0" err="1">
                <a:solidFill>
                  <a:srgbClr val="FF0000"/>
                </a:solidFill>
                <a:latin typeface="Consolas" panose="020B0609020204030204" pitchFamily="49" charset="0"/>
                <a:cs typeface="Consolas" panose="020B0609020204030204" pitchFamily="49" charset="0"/>
              </a:rPr>
              <a:t>l.get</a:t>
            </a:r>
            <a:r>
              <a:rPr lang="en-GB" sz="1400" dirty="0">
                <a:solidFill>
                  <a:srgbClr val="FF0000"/>
                </a:solidFill>
                <a:latin typeface="Consolas" panose="020B0609020204030204" pitchFamily="49" charset="0"/>
                <a:cs typeface="Consolas" panose="020B0609020204030204" pitchFamily="49" charset="0"/>
              </a:rPr>
              <a:t>(1));</a:t>
            </a:r>
            <a:endParaRPr lang="en-GB" sz="1400" dirty="0">
              <a:solidFill>
                <a:srgbClr val="E46C0A"/>
              </a:solidFill>
              <a:latin typeface="Consolas" panose="020B0609020204030204" pitchFamily="49" charset="0"/>
              <a:cs typeface="Consolas" panose="020B0609020204030204" pitchFamily="49" charset="0"/>
            </a:endParaRPr>
          </a:p>
          <a:p>
            <a:pPr marL="0" indent="0">
              <a:buNone/>
            </a:pPr>
            <a:r>
              <a:rPr lang="en-US" sz="1400" dirty="0">
                <a:solidFill>
                  <a:srgbClr val="FF0000"/>
                </a:solidFill>
                <a:latin typeface="Consolas" panose="020B0609020204030204" pitchFamily="49" charset="0"/>
                <a:cs typeface="Consolas" panose="020B0609020204030204" pitchFamily="49" charset="0"/>
              </a:rPr>
              <a:t>// </a:t>
            </a:r>
            <a:r>
              <a:rPr lang="en-US" sz="1400" dirty="0" err="1">
                <a:solidFill>
                  <a:srgbClr val="FF0000"/>
                </a:solidFill>
                <a:latin typeface="Consolas" panose="020B0609020204030204" pitchFamily="49" charset="0"/>
                <a:cs typeface="Consolas" panose="020B0609020204030204" pitchFamily="49" charset="0"/>
              </a:rPr>
              <a:t>java.lang.ClassCastException</a:t>
            </a:r>
            <a:endParaRPr lang="en-US" sz="1400" dirty="0">
              <a:solidFill>
                <a:srgbClr val="FF0000"/>
              </a:solidFill>
              <a:latin typeface="Consolas" panose="020B0609020204030204" pitchFamily="49" charset="0"/>
              <a:cs typeface="Consolas" panose="020B0609020204030204" pitchFamily="49" charset="0"/>
            </a:endParaRPr>
          </a:p>
          <a:p>
            <a:pPr marL="0" indent="0">
              <a:buNone/>
            </a:pPr>
            <a:r>
              <a:rPr lang="en-US" sz="1400" dirty="0">
                <a:solidFill>
                  <a:srgbClr val="FF0000"/>
                </a:solidFill>
                <a:latin typeface="Consolas" panose="020B0609020204030204" pitchFamily="49" charset="0"/>
                <a:cs typeface="Consolas" panose="020B0609020204030204" pitchFamily="49" charset="0"/>
              </a:rPr>
              <a:t>// nasty runtime error</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after generics</a:t>
            </a:r>
          </a:p>
          <a:p>
            <a:pPr marL="0" indent="0">
              <a:buNone/>
            </a:pPr>
            <a:r>
              <a:rPr lang="en-GB" sz="1400" dirty="0">
                <a:latin typeface="Consolas" panose="020B0609020204030204" pitchFamily="49" charset="0"/>
                <a:cs typeface="Consolas" panose="020B0609020204030204" pitchFamily="49" charset="0"/>
              </a:rPr>
              <a:t>List&lt;String&gt; l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l.add</a:t>
            </a:r>
            <a:r>
              <a:rPr lang="en-GB" sz="1400" dirty="0">
                <a:latin typeface="Consolas" panose="020B0609020204030204" pitchFamily="49" charset="0"/>
                <a:cs typeface="Consolas" panose="020B0609020204030204" pitchFamily="49" charset="0"/>
              </a:rPr>
              <a:t>("apple");</a:t>
            </a:r>
            <a:br>
              <a:rPr lang="en-GB" sz="1400" dirty="0">
                <a:latin typeface="Consolas" panose="020B0609020204030204" pitchFamily="49" charset="0"/>
                <a:cs typeface="Consolas" panose="020B0609020204030204" pitchFamily="49" charset="0"/>
              </a:rPr>
            </a:br>
            <a:r>
              <a:rPr lang="en-GB" sz="1400" dirty="0" err="1">
                <a:solidFill>
                  <a:schemeClr val="accent6">
                    <a:lumMod val="75000"/>
                  </a:schemeClr>
                </a:solidFill>
                <a:latin typeface="Consolas" panose="020B0609020204030204" pitchFamily="49" charset="0"/>
                <a:cs typeface="Consolas" panose="020B0609020204030204" pitchFamily="49" charset="0"/>
              </a:rPr>
              <a:t>l.add</a:t>
            </a:r>
            <a:r>
              <a:rPr lang="en-GB" sz="1400" dirty="0">
                <a:solidFill>
                  <a:schemeClr val="accent6">
                    <a:lumMod val="75000"/>
                  </a:schemeClr>
                </a:solidFill>
                <a:latin typeface="Consolas" panose="020B0609020204030204" pitchFamily="49" charset="0"/>
                <a:cs typeface="Consolas" panose="020B0609020204030204" pitchFamily="49" charset="0"/>
              </a:rPr>
              <a:t>(4);</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l.get</a:t>
            </a:r>
            <a:r>
              <a:rPr lang="en-GB" sz="1400" dirty="0">
                <a:latin typeface="Consolas" panose="020B0609020204030204" pitchFamily="49" charset="0"/>
                <a:cs typeface="Consolas" panose="020B0609020204030204" pitchFamily="49" charset="0"/>
              </a:rPr>
              <a:t>(0));</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l.get</a:t>
            </a:r>
            <a:r>
              <a:rPr lang="en-GB" sz="1400" dirty="0">
                <a:latin typeface="Consolas" panose="020B0609020204030204" pitchFamily="49" charset="0"/>
                <a:cs typeface="Consolas" panose="020B0609020204030204" pitchFamily="49" charset="0"/>
              </a:rPr>
              <a:t>(1));</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'add(</a:t>
            </a:r>
            <a:r>
              <a:rPr lang="en-GB" sz="1400" dirty="0" err="1">
                <a:solidFill>
                  <a:schemeClr val="accent6">
                    <a:lumMod val="75000"/>
                  </a:schemeClr>
                </a:solidFill>
                <a:latin typeface="Consolas" panose="020B0609020204030204" pitchFamily="49" charset="0"/>
                <a:cs typeface="Consolas" panose="020B0609020204030204" pitchFamily="49" charset="0"/>
              </a:rPr>
              <a:t>java.lang.String</a:t>
            </a:r>
            <a:r>
              <a:rPr lang="en-GB" sz="1400" dirty="0">
                <a:solidFill>
                  <a:schemeClr val="accent6">
                    <a:lumMod val="75000"/>
                  </a:schemeClr>
                </a:solidFill>
                <a:latin typeface="Consolas" panose="020B0609020204030204" pitchFamily="49" charset="0"/>
                <a:cs typeface="Consolas" panose="020B0609020204030204" pitchFamily="49" charset="0"/>
              </a:rPr>
              <a:t>)' in '</a:t>
            </a:r>
            <a:r>
              <a:rPr lang="en-GB" sz="1400" dirty="0" err="1">
                <a:solidFill>
                  <a:schemeClr val="accent6">
                    <a:lumMod val="75000"/>
                  </a:schemeClr>
                </a:solidFill>
                <a:latin typeface="Consolas" panose="020B0609020204030204" pitchFamily="49" charset="0"/>
                <a:cs typeface="Consolas" panose="020B0609020204030204" pitchFamily="49" charset="0"/>
              </a:rPr>
              <a:t>java.util.List</a:t>
            </a:r>
            <a:r>
              <a:rPr lang="en-GB" sz="1400" dirty="0">
                <a:solidFill>
                  <a:schemeClr val="accent6">
                    <a:lumMod val="75000"/>
                  </a:schemeClr>
                </a:solidFill>
                <a:latin typeface="Consolas" panose="020B0609020204030204" pitchFamily="49" charset="0"/>
                <a:cs typeface="Consolas" panose="020B0609020204030204" pitchFamily="49" charset="0"/>
              </a:rPr>
              <a:t>' cannot be applied to '(int)’</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nice compile-time error</a:t>
            </a:r>
            <a:endParaRPr lang="en-IT" sz="1400" dirty="0">
              <a:solidFill>
                <a:schemeClr val="accent6">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85558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Erasure: Pros and Cons</a:t>
            </a:r>
          </a:p>
        </p:txBody>
      </p:sp>
      <p:sp>
        <p:nvSpPr>
          <p:cNvPr id="3" name="Content Placeholder 2"/>
          <p:cNvSpPr>
            <a:spLocks noGrp="1"/>
          </p:cNvSpPr>
          <p:nvPr>
            <p:ph sz="half" idx="1"/>
          </p:nvPr>
        </p:nvSpPr>
        <p:spPr/>
        <p:txBody>
          <a:bodyPr>
            <a:normAutofit/>
          </a:bodyPr>
          <a:lstStyle/>
          <a:p>
            <a:r>
              <a:rPr lang="en-US" sz="2400" dirty="0">
                <a:solidFill>
                  <a:srgbClr val="008000"/>
                </a:solidFill>
              </a:rPr>
              <a:t>Good</a:t>
            </a:r>
            <a:r>
              <a:rPr lang="en-US" sz="2400" dirty="0"/>
              <a:t>: Backward compatibility is maintained, so you can still use legacy non‐generic libraries</a:t>
            </a:r>
          </a:p>
          <a:p>
            <a:r>
              <a:rPr lang="en-US" sz="2400" dirty="0">
                <a:solidFill>
                  <a:schemeClr val="accent6">
                    <a:lumMod val="75000"/>
                  </a:schemeClr>
                </a:solidFill>
              </a:rPr>
              <a:t>Bad</a:t>
            </a:r>
            <a:r>
              <a:rPr lang="en-US" sz="2400" dirty="0"/>
              <a:t>: You can’t ﬁnd out what type a generic class is using at run‐time</a:t>
            </a:r>
          </a:p>
        </p:txBody>
      </p:sp>
      <p:sp>
        <p:nvSpPr>
          <p:cNvPr id="4" name="Content Placeholder 3">
            <a:extLst>
              <a:ext uri="{FF2B5EF4-FFF2-40B4-BE49-F238E27FC236}">
                <a16:creationId xmlns:a16="http://schemas.microsoft.com/office/drawing/2014/main" id="{2AB7D4F4-863B-E041-B5D3-5DE0AA9D7B42}"/>
              </a:ext>
            </a:extLst>
          </p:cNvPr>
          <p:cNvSpPr>
            <a:spLocks noGrp="1"/>
          </p:cNvSpPr>
          <p:nvPr>
            <p:ph sz="half" idx="2"/>
          </p:nvPr>
        </p:nvSpPr>
        <p:spPr/>
        <p:txBody>
          <a:bodyPr>
            <a:normAutofit/>
          </a:bodyPr>
          <a:lstStyle/>
          <a:p>
            <a:pPr marL="0" indent="0">
              <a:buNone/>
            </a:pPr>
            <a:r>
              <a:rPr lang="en-US" sz="1200" dirty="0">
                <a:latin typeface="Consolas"/>
                <a:cs typeface="Consolas"/>
              </a:rPr>
              <a:t>import </a:t>
            </a:r>
            <a:r>
              <a:rPr lang="en-US" sz="1200" dirty="0" err="1">
                <a:latin typeface="Consolas"/>
                <a:cs typeface="Consolas"/>
              </a:rPr>
              <a:t>java.util</a:t>
            </a:r>
            <a:r>
              <a:rPr lang="en-US" sz="1200" dirty="0">
                <a:latin typeface="Consolas"/>
                <a:cs typeface="Consolas"/>
              </a:rPr>
              <a:t>.*;</a:t>
            </a:r>
          </a:p>
          <a:p>
            <a:pPr marL="0" indent="0">
              <a:buNone/>
            </a:pPr>
            <a:endParaRPr lang="en-US" sz="1200" dirty="0">
              <a:latin typeface="Consolas"/>
              <a:cs typeface="Consolas"/>
            </a:endParaRPr>
          </a:p>
          <a:p>
            <a:pPr marL="0" indent="0">
              <a:buNone/>
            </a:pPr>
            <a:r>
              <a:rPr lang="en-US" sz="1200" dirty="0">
                <a:latin typeface="Consolas"/>
                <a:cs typeface="Consolas"/>
              </a:rPr>
              <a:t>public class </a:t>
            </a:r>
            <a:r>
              <a:rPr lang="en-US" sz="1200" dirty="0" err="1">
                <a:latin typeface="Consolas"/>
                <a:cs typeface="Consolas"/>
              </a:rPr>
              <a:t>ErasedTypeEquivalence</a:t>
            </a:r>
            <a:r>
              <a:rPr lang="en-US" sz="1200" dirty="0">
                <a:latin typeface="Consolas"/>
                <a:cs typeface="Consolas"/>
              </a:rPr>
              <a:t> {</a:t>
            </a: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Class c1 = new </a:t>
            </a:r>
            <a:r>
              <a:rPr lang="en-US" sz="1200" dirty="0" err="1">
                <a:latin typeface="Consolas"/>
                <a:cs typeface="Consolas"/>
              </a:rPr>
              <a:t>ArrayList</a:t>
            </a:r>
            <a:r>
              <a:rPr lang="en-US" sz="1200" dirty="0">
                <a:latin typeface="Consolas"/>
                <a:cs typeface="Consolas"/>
              </a:rPr>
              <a:t>&lt;String&gt;().</a:t>
            </a:r>
            <a:r>
              <a:rPr lang="en-US" sz="1200" dirty="0" err="1">
                <a:latin typeface="Consolas"/>
                <a:cs typeface="Consolas"/>
              </a:rPr>
              <a:t>getClass</a:t>
            </a:r>
            <a:r>
              <a:rPr lang="en-US" sz="1200" dirty="0">
                <a:latin typeface="Consolas"/>
                <a:cs typeface="Consolas"/>
              </a:rPr>
              <a:t>();</a:t>
            </a:r>
          </a:p>
          <a:p>
            <a:pPr marL="0" indent="0">
              <a:buNone/>
            </a:pPr>
            <a:r>
              <a:rPr lang="en-US" sz="1200" dirty="0">
                <a:latin typeface="Consolas"/>
                <a:cs typeface="Consolas"/>
              </a:rPr>
              <a:t>		Class c2 = new </a:t>
            </a:r>
            <a:r>
              <a:rPr lang="en-US" sz="1200" dirty="0" err="1">
                <a:latin typeface="Consolas"/>
                <a:cs typeface="Consolas"/>
              </a:rPr>
              <a:t>ArrayList</a:t>
            </a:r>
            <a:r>
              <a:rPr lang="en-US" sz="1200" dirty="0">
                <a:latin typeface="Consolas"/>
                <a:cs typeface="Consolas"/>
              </a:rPr>
              <a:t>&lt;Integer&gt;().</a:t>
            </a:r>
            <a:r>
              <a:rPr lang="en-US" sz="1200" dirty="0" err="1">
                <a:latin typeface="Consolas"/>
                <a:cs typeface="Consolas"/>
              </a:rPr>
              <a:t>getClass</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System.out.println</a:t>
            </a:r>
            <a:r>
              <a:rPr lang="en-US" sz="1200" dirty="0">
                <a:latin typeface="Consolas"/>
                <a:cs typeface="Consolas"/>
              </a:rPr>
              <a:t>(c1 == c2); // true</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endParaRPr lang="en-US" sz="1200" dirty="0">
              <a:latin typeface="Consolas"/>
              <a:cs typeface="Consolas"/>
            </a:endParaRPr>
          </a:p>
          <a:p>
            <a:pPr marL="0" indent="0">
              <a:buNone/>
            </a:pPr>
            <a:endParaRPr lang="en-IT" sz="1200" dirty="0"/>
          </a:p>
        </p:txBody>
      </p:sp>
    </p:spTree>
    <p:extLst>
      <p:ext uri="{BB962C8B-B14F-4D97-AF65-F5344CB8AC3E}">
        <p14:creationId xmlns:p14="http://schemas.microsoft.com/office/powerpoint/2010/main" val="2707972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Legacy Code</a:t>
            </a:r>
          </a:p>
        </p:txBody>
      </p:sp>
      <p:sp>
        <p:nvSpPr>
          <p:cNvPr id="3" name="Content Placeholder 2"/>
          <p:cNvSpPr>
            <a:spLocks noGrp="1"/>
          </p:cNvSpPr>
          <p:nvPr>
            <p:ph sz="half" idx="1"/>
          </p:nvPr>
        </p:nvSpPr>
        <p:spPr/>
        <p:txBody>
          <a:bodyPr>
            <a:normAutofit/>
          </a:bodyPr>
          <a:lstStyle/>
          <a:p>
            <a:r>
              <a:rPr lang="en-US" sz="2000" dirty="0"/>
              <a:t>I have generic code dealing with Fruits, but I want to use an old library (legacy code) which does not use type checking:</a:t>
            </a:r>
          </a:p>
          <a:p>
            <a:pPr marL="0" indent="0">
              <a:buNone/>
            </a:pPr>
            <a:r>
              <a:rPr lang="en-US" sz="2000" dirty="0">
                <a:latin typeface="Consolas"/>
                <a:cs typeface="Consolas"/>
              </a:rPr>
              <a:t>	void </a:t>
            </a:r>
            <a:r>
              <a:rPr lang="en-US" sz="2000" dirty="0" err="1">
                <a:latin typeface="Consolas"/>
                <a:cs typeface="Consolas"/>
              </a:rPr>
              <a:t>renameFruits</a:t>
            </a:r>
            <a:r>
              <a:rPr lang="en-US" sz="2000" dirty="0">
                <a:latin typeface="Consolas"/>
                <a:cs typeface="Consolas"/>
              </a:rPr>
              <a:t>(</a:t>
            </a:r>
          </a:p>
          <a:p>
            <a:pPr marL="457200" lvl="1" indent="0">
              <a:buNone/>
            </a:pPr>
            <a:r>
              <a:rPr lang="en-US" sz="2000" dirty="0">
                <a:latin typeface="Consolas"/>
                <a:cs typeface="Consolas"/>
              </a:rPr>
              <a:t>	List names,  </a:t>
            </a:r>
          </a:p>
          <a:p>
            <a:pPr marL="457200" lvl="1" indent="0">
              <a:buNone/>
            </a:pPr>
            <a:r>
              <a:rPr lang="en-US" sz="2000" dirty="0">
                <a:latin typeface="Consolas"/>
                <a:cs typeface="Consolas"/>
              </a:rPr>
              <a:t>	List fruits);</a:t>
            </a:r>
          </a:p>
          <a:p>
            <a:endParaRPr lang="en-US" sz="2000" dirty="0"/>
          </a:p>
          <a:p>
            <a:r>
              <a:rPr lang="en-US" sz="2000" dirty="0"/>
              <a:t>Is it a good idea to pass instances of List&lt;String&gt; and List&lt;Fruit&gt; as parameters ? </a:t>
            </a:r>
            <a:r>
              <a:rPr lang="en-US" sz="2000" dirty="0">
                <a:solidFill>
                  <a:schemeClr val="accent6">
                    <a:lumMod val="75000"/>
                  </a:schemeClr>
                </a:solidFill>
              </a:rPr>
              <a:t>That seems unsafe because </a:t>
            </a:r>
            <a:r>
              <a:rPr lang="en-US" sz="2000" dirty="0" err="1">
                <a:solidFill>
                  <a:schemeClr val="accent6">
                    <a:lumMod val="75000"/>
                  </a:schemeClr>
                </a:solidFill>
                <a:latin typeface="Consolas"/>
                <a:cs typeface="Consolas"/>
              </a:rPr>
              <a:t>renameFruits</a:t>
            </a:r>
            <a:r>
              <a:rPr lang="en-US" sz="2000" dirty="0">
                <a:solidFill>
                  <a:schemeClr val="accent6">
                    <a:lumMod val="75000"/>
                  </a:schemeClr>
                </a:solidFill>
              </a:rPr>
              <a:t>() could stick anything in both lists! </a:t>
            </a:r>
            <a:endParaRPr lang="en-US" sz="2000" dirty="0"/>
          </a:p>
        </p:txBody>
      </p:sp>
      <p:sp>
        <p:nvSpPr>
          <p:cNvPr id="4" name="Content Placeholder 3">
            <a:extLst>
              <a:ext uri="{FF2B5EF4-FFF2-40B4-BE49-F238E27FC236}">
                <a16:creationId xmlns:a16="http://schemas.microsoft.com/office/drawing/2014/main" id="{B86C1A7C-9900-7F45-AB77-0CC3C10B91B6}"/>
              </a:ext>
            </a:extLst>
          </p:cNvPr>
          <p:cNvSpPr>
            <a:spLocks noGrp="1"/>
          </p:cNvSpPr>
          <p:nvPr>
            <p:ph sz="half" idx="2"/>
          </p:nvPr>
        </p:nvSpPr>
        <p:spPr/>
        <p:txBody>
          <a:bodyPr>
            <a:normAutofit/>
          </a:bodyPr>
          <a:lstStyle/>
          <a:p>
            <a:pPr marL="0" indent="0">
              <a:buNone/>
            </a:pPr>
            <a:r>
              <a:rPr lang="en-US" sz="2400" i="1" dirty="0"/>
              <a:t>“</a:t>
            </a:r>
            <a:r>
              <a:rPr lang="en-US" sz="2400" i="1" dirty="0">
                <a:solidFill>
                  <a:srgbClr val="E46C0A"/>
                </a:solidFill>
              </a:rPr>
              <a:t>Calling legacy code from generic code is inherently dangerous</a:t>
            </a:r>
            <a:r>
              <a:rPr lang="en-US" sz="2400" i="1" dirty="0"/>
              <a:t>; once you mix generic code with non‐generic legacy code, all the safety guarantees that the generic type system usually provides are void. </a:t>
            </a:r>
            <a:r>
              <a:rPr lang="en-US" sz="2400" i="1" dirty="0">
                <a:solidFill>
                  <a:srgbClr val="E46C0A"/>
                </a:solidFill>
              </a:rPr>
              <a:t>However, you are still better than you were without using generics at all</a:t>
            </a:r>
            <a:r>
              <a:rPr lang="en-US" sz="2400" i="1" dirty="0"/>
              <a:t>. At least you know the code on your end is consistent.” </a:t>
            </a:r>
            <a:r>
              <a:rPr lang="en-US" sz="2400" dirty="0"/>
              <a:t>– </a:t>
            </a:r>
          </a:p>
          <a:p>
            <a:pPr marL="0" indent="0">
              <a:buNone/>
            </a:pPr>
            <a:endParaRPr lang="en-US" sz="2400" i="1" dirty="0"/>
          </a:p>
          <a:p>
            <a:pPr marL="0" indent="0">
              <a:buNone/>
            </a:pPr>
            <a:r>
              <a:rPr lang="en-US" sz="2400" i="1" dirty="0"/>
              <a:t>Gilad </a:t>
            </a:r>
            <a:r>
              <a:rPr lang="en-US" sz="2400" i="1" dirty="0" err="1"/>
              <a:t>Bracha</a:t>
            </a:r>
            <a:r>
              <a:rPr lang="en-US" sz="2400" i="1" dirty="0"/>
              <a:t>, Java Generics Developer</a:t>
            </a:r>
          </a:p>
          <a:p>
            <a:endParaRPr lang="en-US" sz="2400" dirty="0"/>
          </a:p>
          <a:p>
            <a:pPr marL="0" indent="0">
              <a:buNone/>
            </a:pPr>
            <a:endParaRPr lang="en-IT" sz="2400" dirty="0"/>
          </a:p>
        </p:txBody>
      </p:sp>
    </p:spTree>
    <p:extLst>
      <p:ext uri="{BB962C8B-B14F-4D97-AF65-F5344CB8AC3E}">
        <p14:creationId xmlns:p14="http://schemas.microsoft.com/office/powerpoint/2010/main" val="3616671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7E10-189E-F54D-9A09-A08185DECE9F}"/>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B9CE1A48-F8F1-B343-BA9B-CFE561AD338B}"/>
              </a:ext>
            </a:extLst>
          </p:cNvPr>
          <p:cNvSpPr>
            <a:spLocks noGrp="1"/>
          </p:cNvSpPr>
          <p:nvPr>
            <p:ph idx="1"/>
          </p:nvPr>
        </p:nvSpPr>
        <p:spPr/>
        <p:txBody>
          <a:bodyPr>
            <a:normAutofit/>
          </a:bodyPr>
          <a:lstStyle/>
          <a:p>
            <a:pPr marL="0" indent="0">
              <a:buNone/>
            </a:pPr>
            <a:r>
              <a:rPr lang="en-GB" sz="2400" i="1" dirty="0"/>
              <a:t>If you ask the business managers, they’ll often say that it’s more important for the software system to work. Developers, in turn, often go along with this attitude. But it’s the wrong attitude. I can prove that it is wrong with the simple logical tool of examining the extremes. </a:t>
            </a:r>
          </a:p>
          <a:p>
            <a:pPr marL="0" indent="0">
              <a:buNone/>
            </a:pPr>
            <a:r>
              <a:rPr lang="en-GB" sz="2400" i="1" dirty="0"/>
              <a:t>If you give me a program that works perfectly but is impossible to change, then it won’t work when the requirements change, and I won’t be able to make it work. Therefore the program will become useless. </a:t>
            </a:r>
          </a:p>
          <a:p>
            <a:pPr marL="0" indent="0">
              <a:buNone/>
            </a:pPr>
            <a:r>
              <a:rPr lang="en-GB" sz="2400" i="1" dirty="0"/>
              <a:t>If you give me a program that does not work but is easy to change, then I can make it work, and keep it working as requirements change. Therefore the program will remain continually useful. </a:t>
            </a:r>
          </a:p>
          <a:p>
            <a:pPr marL="0" indent="0">
              <a:buNone/>
            </a:pPr>
            <a:r>
              <a:rPr lang="en-GB" sz="2400" b="1" dirty="0"/>
              <a:t>Clean Architecture, Robert C. Martin</a:t>
            </a:r>
            <a:endParaRPr lang="en-GB" sz="2400" i="1" dirty="0"/>
          </a:p>
          <a:p>
            <a:pPr marL="0" indent="0">
              <a:buNone/>
            </a:pPr>
            <a:endParaRPr lang="en-GB" sz="2400" i="1" dirty="0"/>
          </a:p>
          <a:p>
            <a:pPr marL="0" indent="0">
              <a:buNone/>
            </a:pPr>
            <a:endParaRPr lang="en-IT" sz="2400" i="1" dirty="0"/>
          </a:p>
        </p:txBody>
      </p:sp>
      <p:sp>
        <p:nvSpPr>
          <p:cNvPr id="4" name="Slide Number Placeholder 3">
            <a:extLst>
              <a:ext uri="{FF2B5EF4-FFF2-40B4-BE49-F238E27FC236}">
                <a16:creationId xmlns:a16="http://schemas.microsoft.com/office/drawing/2014/main" id="{BBD9B837-D701-2344-8262-D8ACB40D0A13}"/>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315984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classes and methods</a:t>
            </a:r>
          </a:p>
        </p:txBody>
      </p:sp>
      <p:sp>
        <p:nvSpPr>
          <p:cNvPr id="3" name="Content Placeholder 2"/>
          <p:cNvSpPr>
            <a:spLocks noGrp="1"/>
          </p:cNvSpPr>
          <p:nvPr>
            <p:ph sz="half" idx="1"/>
          </p:nvPr>
        </p:nvSpPr>
        <p:spPr/>
        <p:txBody>
          <a:bodyPr>
            <a:normAutofit/>
          </a:bodyPr>
          <a:lstStyle/>
          <a:p>
            <a:pPr marL="0" indent="0">
              <a:buNone/>
            </a:pPr>
            <a:r>
              <a:rPr lang="en-GB" sz="1500" dirty="0">
                <a:latin typeface="Consolas" panose="020B0609020204030204" pitchFamily="49" charset="0"/>
                <a:cs typeface="Consolas" panose="020B0609020204030204" pitchFamily="49" charset="0"/>
              </a:rPr>
              <a:t>public interface List&lt;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extends Collection&lt;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a:t>
            </a:r>
            <a:endParaRPr lang="it-IT"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	void add(</a:t>
            </a:r>
            <a:r>
              <a:rPr lang="en-US" sz="1500" dirty="0">
                <a:solidFill>
                  <a:schemeClr val="accent6">
                    <a:lumMod val="75000"/>
                  </a:schemeClr>
                </a:solidFill>
                <a:latin typeface="Consolas" panose="020B0609020204030204" pitchFamily="49" charset="0"/>
                <a:cs typeface="Consolas" panose="020B0609020204030204" pitchFamily="49" charset="0"/>
              </a:rPr>
              <a:t>T </a:t>
            </a:r>
            <a:r>
              <a:rPr lang="en-US" sz="1500" dirty="0">
                <a:latin typeface="Consolas" panose="020B0609020204030204" pitchFamily="49" charset="0"/>
                <a:cs typeface="Consolas" panose="020B0609020204030204" pitchFamily="49" charset="0"/>
              </a:rPr>
              <a:t>element)  {  …  } </a:t>
            </a:r>
          </a:p>
          <a:p>
            <a:pPr marL="0" indent="0">
              <a:buNone/>
            </a:pPr>
            <a:r>
              <a:rPr lang="en-US" sz="1500" dirty="0">
                <a:solidFill>
                  <a:schemeClr val="accent6">
                    <a:lumMod val="75000"/>
                  </a:schemeClr>
                </a:solidFill>
                <a:latin typeface="Consolas" panose="020B0609020204030204" pitchFamily="49" charset="0"/>
                <a:cs typeface="Consolas" panose="020B0609020204030204" pitchFamily="49" charset="0"/>
              </a:rPr>
              <a:t>	T</a:t>
            </a:r>
            <a:r>
              <a:rPr lang="en-US" sz="1500" dirty="0">
                <a:latin typeface="Consolas" panose="020B0609020204030204" pitchFamily="49" charset="0"/>
                <a:cs typeface="Consolas" panose="020B0609020204030204" pitchFamily="49" charset="0"/>
              </a:rPr>
              <a:t> get(int index)     {  …  }</a:t>
            </a:r>
          </a:p>
          <a:p>
            <a:pPr marL="0" indent="0">
              <a:buNone/>
            </a:pPr>
            <a:r>
              <a:rPr lang="en-US" sz="1500" dirty="0">
                <a:solidFill>
                  <a:schemeClr val="accent6">
                    <a:lumMod val="75000"/>
                  </a:schemeClr>
                </a:solidFill>
                <a:latin typeface="Consolas" panose="020B0609020204030204" pitchFamily="49" charset="0"/>
                <a:cs typeface="Consolas" panose="020B0609020204030204" pitchFamily="49" charset="0"/>
              </a:rPr>
              <a:t>	T</a:t>
            </a:r>
            <a:r>
              <a:rPr lang="en-US" sz="1500" dirty="0">
                <a:latin typeface="Consolas" panose="020B0609020204030204" pitchFamily="49" charset="0"/>
                <a:cs typeface="Consolas" panose="020B0609020204030204" pitchFamily="49" charset="0"/>
              </a:rPr>
              <a:t> remove(int index)  {  …  }</a:t>
            </a:r>
          </a:p>
          <a:p>
            <a:pPr marL="0" indent="0">
              <a:buNone/>
            </a:pPr>
            <a:r>
              <a:rPr lang="en-US" sz="1500" dirty="0">
                <a:latin typeface="Consolas" panose="020B0609020204030204" pitchFamily="49" charset="0"/>
                <a:cs typeface="Consolas" panose="020B0609020204030204" pitchFamily="49" charset="0"/>
              </a:rPr>
              <a:t>	…</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public interface Comparable&lt;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&gt; {</a:t>
            </a:r>
          </a:p>
          <a:p>
            <a:pPr marL="0" indent="0">
              <a:buNone/>
            </a:pPr>
            <a:r>
              <a:rPr lang="en-US" sz="1500" dirty="0">
                <a:latin typeface="Consolas" panose="020B0609020204030204" pitchFamily="49" charset="0"/>
                <a:cs typeface="Consolas" panose="020B0609020204030204" pitchFamily="49" charset="0"/>
              </a:rPr>
              <a:t>    public </a:t>
            </a:r>
            <a:r>
              <a:rPr lang="en-US" sz="1500" dirty="0" err="1">
                <a:latin typeface="Consolas" panose="020B0609020204030204" pitchFamily="49" charset="0"/>
                <a:cs typeface="Consolas" panose="020B0609020204030204" pitchFamily="49" charset="0"/>
              </a:rPr>
              <a:t>int</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compareTo</a:t>
            </a:r>
            <a:r>
              <a:rPr lang="en-US" sz="1500" dirty="0">
                <a:latin typeface="Consolas" panose="020B0609020204030204" pitchFamily="49" charset="0"/>
                <a:cs typeface="Consolas" panose="020B0609020204030204" pitchFamily="49" charset="0"/>
              </a:rPr>
              <a: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public interface Comparator&lt;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&gt; {</a:t>
            </a:r>
          </a:p>
          <a:p>
            <a:pPr marL="0" indent="0">
              <a:buNone/>
            </a:pPr>
            <a:r>
              <a:rPr lang="en-US" sz="1500" dirty="0">
                <a:latin typeface="Consolas" panose="020B0609020204030204" pitchFamily="49" charset="0"/>
                <a:cs typeface="Consolas" panose="020B0609020204030204" pitchFamily="49" charset="0"/>
              </a:rPr>
              <a:t>    public </a:t>
            </a:r>
            <a:r>
              <a:rPr lang="en-US" sz="1500" dirty="0" err="1">
                <a:latin typeface="Consolas" panose="020B0609020204030204" pitchFamily="49" charset="0"/>
                <a:cs typeface="Consolas" panose="020B0609020204030204" pitchFamily="49" charset="0"/>
              </a:rPr>
              <a:t>int</a:t>
            </a:r>
            <a:r>
              <a:rPr lang="en-US" sz="1500" dirty="0">
                <a:latin typeface="Consolas" panose="020B0609020204030204" pitchFamily="49" charset="0"/>
                <a:cs typeface="Consolas" panose="020B0609020204030204" pitchFamily="49" charset="0"/>
              </a:rPr>
              <a:t> compare(</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o1, </a:t>
            </a:r>
            <a:r>
              <a:rPr lang="en-US" sz="1500" dirty="0">
                <a:solidFill>
                  <a:schemeClr val="accent6">
                    <a:lumMod val="75000"/>
                  </a:schemeClr>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o2);</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47E65184-4A7E-8E46-B5DB-A055CC271906}"/>
              </a:ext>
            </a:extLst>
          </p:cNvPr>
          <p:cNvSpPr>
            <a:spLocks noGrp="1"/>
          </p:cNvSpPr>
          <p:nvPr>
            <p:ph sz="half" idx="2"/>
          </p:nvPr>
        </p:nvSpPr>
        <p:spPr/>
        <p:txBody>
          <a:bodyPr>
            <a:normAutofit/>
          </a:bodyPr>
          <a:lstStyle/>
          <a:p>
            <a:pPr marL="0" indent="0">
              <a:buNone/>
            </a:pPr>
            <a:r>
              <a:rPr lang="en-GB" sz="1500" dirty="0">
                <a:latin typeface="Consolas" panose="020B0609020204030204" pitchFamily="49" charset="0"/>
                <a:cs typeface="Consolas" panose="020B0609020204030204" pitchFamily="49" charset="0"/>
              </a:rPr>
              <a:t>// from </a:t>
            </a:r>
            <a:r>
              <a:rPr lang="en-GB" sz="1500" dirty="0" err="1">
                <a:latin typeface="Consolas" panose="020B0609020204030204" pitchFamily="49" charset="0"/>
                <a:cs typeface="Consolas" panose="020B0609020204030204" pitchFamily="49" charset="0"/>
              </a:rPr>
              <a:t>java.util.Collections</a:t>
            </a: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public static void shuffle(List&lt;</a:t>
            </a:r>
            <a:r>
              <a:rPr lang="en-GB" sz="1500" dirty="0">
                <a:solidFill>
                  <a:schemeClr val="accent6">
                    <a:lumMod val="75000"/>
                  </a:schemeClr>
                </a:solidFill>
                <a:latin typeface="Consolas" panose="020B0609020204030204" pitchFamily="49" charset="0"/>
                <a:cs typeface="Consolas" panose="020B0609020204030204" pitchFamily="49" charset="0"/>
              </a:rPr>
              <a:t>?</a:t>
            </a:r>
            <a:r>
              <a:rPr lang="en-GB" sz="1500" dirty="0">
                <a:latin typeface="Consolas" panose="020B0609020204030204" pitchFamily="49" charset="0"/>
                <a:cs typeface="Consolas" panose="020B0609020204030204" pitchFamily="49" charset="0"/>
              </a:rPr>
              <a:t>&gt; list) {</a:t>
            </a:r>
          </a:p>
          <a:p>
            <a:pPr marL="0" indent="0">
              <a:buNone/>
            </a:pPr>
            <a:r>
              <a:rPr lang="en-GB" sz="1500" dirty="0">
                <a:latin typeface="Consolas" panose="020B0609020204030204" pitchFamily="49" charset="0"/>
                <a:cs typeface="Consolas" panose="020B0609020204030204" pitchFamily="49" charset="0"/>
              </a:rPr>
              <a:t>	for (Object o : list) { … }</a:t>
            </a:r>
          </a:p>
          <a:p>
            <a:pPr marL="0" indent="0">
              <a:buNone/>
            </a:pPr>
            <a:r>
              <a:rPr lang="en-GB" sz="1500" dirty="0">
                <a:latin typeface="Consolas" panose="020B0609020204030204" pitchFamily="49" charset="0"/>
                <a:cs typeface="Consolas" panose="020B0609020204030204" pitchFamily="49" charset="0"/>
              </a:rPr>
              <a:t>}</a:t>
            </a:r>
          </a:p>
          <a:p>
            <a:pPr marL="0" indent="0">
              <a:buNone/>
            </a:pP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 from </a:t>
            </a:r>
            <a:r>
              <a:rPr lang="en-GB" sz="1500" dirty="0" err="1">
                <a:latin typeface="Consolas" panose="020B0609020204030204" pitchFamily="49" charset="0"/>
                <a:cs typeface="Consolas" panose="020B0609020204030204" pitchFamily="49" charset="0"/>
              </a:rPr>
              <a:t>java.util.Collections</a:t>
            </a: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public static </a:t>
            </a:r>
            <a:r>
              <a:rPr lang="en-GB" sz="1500" dirty="0">
                <a:solidFill>
                  <a:schemeClr val="accent6">
                    <a:lumMod val="75000"/>
                  </a:schemeClr>
                </a:solidFill>
                <a:latin typeface="Consolas" panose="020B0609020204030204" pitchFamily="49" charset="0"/>
                <a:cs typeface="Consolas" panose="020B0609020204030204" pitchFamily="49" charset="0"/>
              </a:rPr>
              <a:t>&lt;T&gt;</a:t>
            </a:r>
            <a:r>
              <a:rPr lang="en-GB" sz="1500" dirty="0">
                <a:latin typeface="Consolas" panose="020B0609020204030204" pitchFamily="49" charset="0"/>
                <a:cs typeface="Consolas" panose="020B0609020204030204" pitchFamily="49" charset="0"/>
              </a:rPr>
              <a:t> void </a:t>
            </a:r>
            <a:r>
              <a:rPr lang="en-GB" sz="1500" dirty="0" err="1">
                <a:latin typeface="Consolas" panose="020B0609020204030204" pitchFamily="49" charset="0"/>
                <a:cs typeface="Consolas" panose="020B0609020204030204" pitchFamily="49" charset="0"/>
              </a:rPr>
              <a:t>replaceAll</a:t>
            </a:r>
            <a:r>
              <a:rPr lang="en-GB" sz="1500" dirty="0">
                <a:latin typeface="Consolas" panose="020B0609020204030204" pitchFamily="49" charset="0"/>
                <a:cs typeface="Consolas" panose="020B0609020204030204" pitchFamily="49" charset="0"/>
              </a:rPr>
              <a:t>(List&lt;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list, </a:t>
            </a:r>
          </a:p>
          <a:p>
            <a:pPr marL="0" indent="0">
              <a:buNone/>
            </a:pPr>
            <a:r>
              <a:rPr lang="en-GB" sz="1500" dirty="0">
                <a:latin typeface="Consolas" panose="020B0609020204030204" pitchFamily="49" charset="0"/>
                <a:cs typeface="Consolas" panose="020B0609020204030204" pitchFamily="49" charset="0"/>
              </a:rPr>
              <a:t>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a:t>
            </a:r>
            <a:r>
              <a:rPr lang="en-GB" sz="1500" dirty="0" err="1">
                <a:latin typeface="Consolas" panose="020B0609020204030204" pitchFamily="49" charset="0"/>
                <a:cs typeface="Consolas" panose="020B0609020204030204" pitchFamily="49" charset="0"/>
              </a:rPr>
              <a:t>oldVal</a:t>
            </a:r>
            <a:r>
              <a:rPr lang="en-GB" sz="1500" dirty="0">
                <a:latin typeface="Consolas" panose="020B0609020204030204" pitchFamily="49" charset="0"/>
                <a:cs typeface="Consolas" panose="020B0609020204030204" pitchFamily="49" charset="0"/>
              </a:rPr>
              <a:t>, </a:t>
            </a:r>
          </a:p>
          <a:p>
            <a:pPr marL="0" indent="0">
              <a:buNone/>
            </a:pPr>
            <a:r>
              <a:rPr lang="en-GB" sz="1500" dirty="0">
                <a:latin typeface="Consolas" panose="020B0609020204030204" pitchFamily="49" charset="0"/>
                <a:cs typeface="Consolas" panose="020B0609020204030204" pitchFamily="49" charset="0"/>
              </a:rPr>
              <a:t>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a:t>
            </a:r>
            <a:r>
              <a:rPr lang="en-GB" sz="1500" dirty="0" err="1">
                <a:latin typeface="Consolas" panose="020B0609020204030204" pitchFamily="49" charset="0"/>
                <a:cs typeface="Consolas" panose="020B0609020204030204" pitchFamily="49" charset="0"/>
              </a:rPr>
              <a:t>newVal</a:t>
            </a:r>
            <a:r>
              <a:rPr lang="en-GB" sz="1500" dirty="0">
                <a:latin typeface="Consolas" panose="020B0609020204030204" pitchFamily="49" charset="0"/>
                <a:cs typeface="Consolas" panose="020B0609020204030204" pitchFamily="49" charset="0"/>
              </a:rPr>
              <a:t>) {</a:t>
            </a:r>
            <a:br>
              <a:rPr lang="en-GB" sz="1500" dirty="0">
                <a:latin typeface="Consolas" panose="020B0609020204030204" pitchFamily="49" charset="0"/>
                <a:cs typeface="Consolas" panose="020B0609020204030204" pitchFamily="49" charset="0"/>
              </a:rPr>
            </a:br>
            <a:r>
              <a:rPr lang="en-GB" sz="1500" dirty="0">
                <a:latin typeface="Consolas" panose="020B0609020204030204" pitchFamily="49" charset="0"/>
                <a:cs typeface="Consolas" panose="020B0609020204030204" pitchFamily="49" charset="0"/>
              </a:rPr>
              <a:t>    	for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o : l) { … }</a:t>
            </a:r>
            <a:br>
              <a:rPr lang="en-GB" sz="1500" dirty="0">
                <a:latin typeface="Consolas" panose="020B0609020204030204" pitchFamily="49" charset="0"/>
                <a:cs typeface="Consolas" panose="020B0609020204030204" pitchFamily="49" charset="0"/>
              </a:rPr>
            </a:br>
            <a:r>
              <a:rPr lang="en-GB" sz="1500" dirty="0">
                <a:latin typeface="Consolas" panose="020B0609020204030204" pitchFamily="49" charset="0"/>
                <a:cs typeface="Consolas" panose="020B0609020204030204" pitchFamily="49" charset="0"/>
              </a:rPr>
              <a:t>}</a:t>
            </a:r>
            <a:endParaRPr lang="en-IT" sz="1500" dirty="0"/>
          </a:p>
        </p:txBody>
      </p:sp>
    </p:spTree>
    <p:extLst>
      <p:ext uri="{BB962C8B-B14F-4D97-AF65-F5344CB8AC3E}">
        <p14:creationId xmlns:p14="http://schemas.microsoft.com/office/powerpoint/2010/main" val="314526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Shop</a:t>
            </a:r>
          </a:p>
        </p:txBody>
      </p:sp>
      <p:pic>
        <p:nvPicPr>
          <p:cNvPr id="5" name="Picture 4"/>
          <p:cNvPicPr>
            <a:picLocks noChangeAspect="1"/>
          </p:cNvPicPr>
          <p:nvPr/>
        </p:nvPicPr>
        <p:blipFill>
          <a:blip r:embed="rId2"/>
          <a:stretch>
            <a:fillRect/>
          </a:stretch>
        </p:blipFill>
        <p:spPr>
          <a:xfrm>
            <a:off x="7320136" y="3232467"/>
            <a:ext cx="4611074" cy="3350493"/>
          </a:xfrm>
          <a:prstGeom prst="rect">
            <a:avLst/>
          </a:prstGeom>
        </p:spPr>
      </p:pic>
      <p:sp>
        <p:nvSpPr>
          <p:cNvPr id="6" name="Content Placeholder 5">
            <a:extLst>
              <a:ext uri="{FF2B5EF4-FFF2-40B4-BE49-F238E27FC236}">
                <a16:creationId xmlns:a16="http://schemas.microsoft.com/office/drawing/2014/main" id="{8D37B94C-D776-2B48-B3A3-08B90E2B6DE8}"/>
              </a:ext>
            </a:extLst>
          </p:cNvPr>
          <p:cNvSpPr>
            <a:spLocks noGrp="1"/>
          </p:cNvSpPr>
          <p:nvPr>
            <p:ph idx="1"/>
          </p:nvPr>
        </p:nvSpPr>
        <p:spPr>
          <a:xfrm>
            <a:off x="609600" y="1600201"/>
            <a:ext cx="10972800" cy="4525963"/>
          </a:xfrm>
        </p:spPr>
        <p:txBody>
          <a:bodyPr>
            <a:normAutofit fontScale="92500" lnSpcReduction="20000"/>
          </a:bodyPr>
          <a:lstStyle/>
          <a:p>
            <a:pPr marL="0" indent="0">
              <a:buNone/>
            </a:pPr>
            <a:r>
              <a:rPr lang="en-US" sz="2200" dirty="0">
                <a:latin typeface="Consolas"/>
                <a:cs typeface="Consolas"/>
              </a:rPr>
              <a:t>public class Shop&lt;T&gt; {</a:t>
            </a:r>
          </a:p>
          <a:p>
            <a:pPr marL="0" indent="0">
              <a:buNone/>
            </a:pPr>
            <a:r>
              <a:rPr lang="en-US" sz="2200" dirty="0">
                <a:latin typeface="Consolas"/>
                <a:cs typeface="Consolas"/>
              </a:rPr>
              <a:t>	</a:t>
            </a:r>
            <a:r>
              <a:rPr lang="en-US" sz="2200" dirty="0">
                <a:solidFill>
                  <a:schemeClr val="accent6">
                    <a:lumMod val="75000"/>
                  </a:schemeClr>
                </a:solidFill>
                <a:latin typeface="Consolas"/>
                <a:cs typeface="Consolas"/>
              </a:rPr>
              <a:t>Queue&lt;T&gt; items;</a:t>
            </a:r>
          </a:p>
          <a:p>
            <a:pPr marL="0" indent="0">
              <a:buNone/>
            </a:pPr>
            <a:r>
              <a:rPr lang="en-US" sz="2200" dirty="0">
                <a:latin typeface="Consolas"/>
                <a:cs typeface="Consolas"/>
              </a:rPr>
              <a:t>	</a:t>
            </a:r>
          </a:p>
          <a:p>
            <a:pPr marL="0" indent="0">
              <a:buNone/>
            </a:pPr>
            <a:r>
              <a:rPr lang="en-US" sz="2200" dirty="0">
                <a:latin typeface="Consolas"/>
                <a:cs typeface="Consolas"/>
              </a:rPr>
              <a:t>	/* buy and sell a single item */</a:t>
            </a:r>
          </a:p>
          <a:p>
            <a:pPr marL="0" indent="0">
              <a:buNone/>
            </a:pPr>
            <a:r>
              <a:rPr lang="en-US" sz="2200" dirty="0">
                <a:solidFill>
                  <a:schemeClr val="accent6">
                    <a:lumMod val="75000"/>
                  </a:schemeClr>
                </a:solidFill>
                <a:latin typeface="Consolas"/>
                <a:cs typeface="Consolas"/>
              </a:rPr>
              <a:t>	void buy(T item);</a:t>
            </a:r>
          </a:p>
          <a:p>
            <a:pPr marL="0" indent="0">
              <a:buNone/>
            </a:pPr>
            <a:r>
              <a:rPr lang="en-US" sz="2200" dirty="0">
                <a:solidFill>
                  <a:schemeClr val="accent6">
                    <a:lumMod val="75000"/>
                  </a:schemeClr>
                </a:solidFill>
                <a:latin typeface="Consolas"/>
                <a:cs typeface="Consolas"/>
              </a:rPr>
              <a:t>	T sell();</a:t>
            </a:r>
          </a:p>
          <a:p>
            <a:pPr marL="0" indent="0">
              <a:buNone/>
            </a:pPr>
            <a:r>
              <a:rPr lang="en-US" sz="2200" dirty="0">
                <a:latin typeface="Consolas"/>
                <a:cs typeface="Consolas"/>
              </a:rPr>
              <a:t>			</a:t>
            </a:r>
          </a:p>
          <a:p>
            <a:pPr marL="0" indent="0">
              <a:buNone/>
            </a:pPr>
            <a:r>
              <a:rPr lang="en-US" sz="2200" dirty="0">
                <a:latin typeface="Consolas"/>
                <a:cs typeface="Consolas"/>
              </a:rPr>
              <a:t>	/* buy and sell a group of items */</a:t>
            </a:r>
          </a:p>
          <a:p>
            <a:pPr marL="0" indent="0">
              <a:buNone/>
            </a:pPr>
            <a:r>
              <a:rPr lang="en-US" sz="2200" dirty="0">
                <a:solidFill>
                  <a:schemeClr val="accent6">
                    <a:lumMod val="75000"/>
                  </a:schemeClr>
                </a:solidFill>
                <a:latin typeface="Consolas"/>
                <a:cs typeface="Consolas"/>
              </a:rPr>
              <a:t>	void buy(Collection&lt;T&gt; cart);	</a:t>
            </a:r>
          </a:p>
          <a:p>
            <a:pPr marL="0" indent="0">
              <a:buNone/>
            </a:pPr>
            <a:r>
              <a:rPr lang="en-US" sz="2200" dirty="0">
                <a:solidFill>
                  <a:schemeClr val="accent6">
                    <a:lumMod val="75000"/>
                  </a:schemeClr>
                </a:solidFill>
                <a:latin typeface="Consolas"/>
                <a:cs typeface="Consolas"/>
              </a:rPr>
              <a:t>	void sell(Collection&lt;T&gt; cart, int n);</a:t>
            </a:r>
          </a:p>
          <a:p>
            <a:pPr marL="0" indent="0">
              <a:buNone/>
            </a:pPr>
            <a:r>
              <a:rPr lang="en-US" sz="2200" dirty="0">
                <a:latin typeface="Consolas"/>
                <a:cs typeface="Consolas"/>
              </a:rPr>
              <a:t>	</a:t>
            </a:r>
          </a:p>
          <a:p>
            <a:pPr marL="0" indent="0">
              <a:buNone/>
            </a:pPr>
            <a:r>
              <a:rPr lang="en-US" sz="2200" dirty="0">
                <a:latin typeface="Consolas"/>
                <a:cs typeface="Consolas"/>
              </a:rPr>
              <a:t>	/* returns the internal items */</a:t>
            </a:r>
          </a:p>
          <a:p>
            <a:pPr marL="0" indent="0">
              <a:buNone/>
            </a:pPr>
            <a:r>
              <a:rPr lang="en-US" sz="2200" dirty="0">
                <a:latin typeface="Consolas"/>
                <a:cs typeface="Consolas"/>
              </a:rPr>
              <a:t>	Collection </a:t>
            </a:r>
            <a:r>
              <a:rPr lang="en-US" sz="2200" dirty="0" err="1">
                <a:latin typeface="Consolas"/>
                <a:cs typeface="Consolas"/>
              </a:rPr>
              <a:t>getItems</a:t>
            </a:r>
            <a:r>
              <a:rPr lang="en-US" sz="2200" dirty="0">
                <a:latin typeface="Consolas"/>
                <a:cs typeface="Consolas"/>
              </a:rPr>
              <a:t>();</a:t>
            </a:r>
          </a:p>
          <a:p>
            <a:pPr marL="0" indent="0">
              <a:buNone/>
            </a:pPr>
            <a:r>
              <a:rPr lang="en-US" sz="2200" dirty="0">
                <a:latin typeface="Consolas"/>
                <a:cs typeface="Consolas"/>
              </a:rPr>
              <a:t>}</a:t>
            </a:r>
          </a:p>
        </p:txBody>
      </p:sp>
    </p:spTree>
    <p:extLst>
      <p:ext uri="{BB962C8B-B14F-4D97-AF65-F5344CB8AC3E}">
        <p14:creationId xmlns:p14="http://schemas.microsoft.com/office/powerpoint/2010/main" val="102925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Single Type – Single Object</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600" dirty="0">
                <a:latin typeface="Consolas" panose="020B0609020204030204" pitchFamily="49" charset="0"/>
                <a:cs typeface="Consolas" panose="020B0609020204030204" pitchFamily="49" charset="0"/>
              </a:rPr>
              <a:t>@Test</a:t>
            </a:r>
          </a:p>
          <a:p>
            <a:pPr marL="0" indent="0">
              <a:buNone/>
            </a:pPr>
            <a:r>
              <a:rPr lang="en-GB" sz="1600" dirty="0">
                <a:latin typeface="Consolas" panose="020B0609020204030204" pitchFamily="49" charset="0"/>
                <a:cs typeface="Consolas" panose="020B0609020204030204" pitchFamily="49" charset="0"/>
              </a:rPr>
              <a:t>void </a:t>
            </a:r>
            <a:r>
              <a:rPr lang="en-GB" sz="1600" dirty="0" err="1">
                <a:latin typeface="Consolas" panose="020B0609020204030204" pitchFamily="49" charset="0"/>
                <a:cs typeface="Consolas" panose="020B0609020204030204" pitchFamily="49" charset="0"/>
              </a:rPr>
              <a:t>SingleTypeSingleObject</a:t>
            </a:r>
            <a:r>
              <a:rPr lang="en-GB" sz="1600" dirty="0">
                <a:latin typeface="Consolas" panose="020B0609020204030204" pitchFamily="49" charset="0"/>
                <a:cs typeface="Consolas" panose="020B0609020204030204" pitchFamily="49" charset="0"/>
              </a:rPr>
              <a:t>() {</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Shop&lt;Fruit&gt; </a:t>
            </a:r>
            <a:r>
              <a:rPr lang="en-GB" sz="1600" dirty="0" err="1">
                <a:latin typeface="Consolas" panose="020B0609020204030204" pitchFamily="49" charset="0"/>
                <a:cs typeface="Consolas" panose="020B0609020204030204" pitchFamily="49" charset="0"/>
              </a:rPr>
              <a:t>fruitShop</a:t>
            </a:r>
            <a:r>
              <a:rPr lang="en-GB" sz="1600" dirty="0">
                <a:latin typeface="Consolas" panose="020B0609020204030204" pitchFamily="49" charset="0"/>
                <a:cs typeface="Consolas" panose="020B0609020204030204" pitchFamily="49" charset="0"/>
              </a:rPr>
              <a:t> = new Shop&lt;&gt;();</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fruitShop.buy</a:t>
            </a:r>
            <a:r>
              <a:rPr lang="en-GB" sz="1600" dirty="0">
                <a:latin typeface="Consolas" panose="020B0609020204030204" pitchFamily="49" charset="0"/>
                <a:cs typeface="Consolas" panose="020B0609020204030204" pitchFamily="49" charset="0"/>
              </a:rPr>
              <a:t>(new Fruit());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assertEquals</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List.of</a:t>
            </a:r>
            <a:r>
              <a:rPr lang="en-GB" sz="1600" dirty="0">
                <a:latin typeface="Consolas" panose="020B0609020204030204" pitchFamily="49" charset="0"/>
                <a:cs typeface="Consolas" panose="020B0609020204030204" pitchFamily="49" charset="0"/>
              </a:rPr>
              <a:t>(new Fruit()), </a:t>
            </a:r>
            <a:r>
              <a:rPr lang="en-GB" sz="1600" dirty="0" err="1">
                <a:latin typeface="Consolas" panose="020B0609020204030204" pitchFamily="49" charset="0"/>
                <a:cs typeface="Consolas" panose="020B0609020204030204" pitchFamily="49" charset="0"/>
              </a:rPr>
              <a:t>fruitShop.getItems</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assertEquals</a:t>
            </a:r>
            <a:r>
              <a:rPr lang="en-GB" sz="1600" dirty="0">
                <a:latin typeface="Consolas" panose="020B0609020204030204" pitchFamily="49" charset="0"/>
                <a:cs typeface="Consolas" panose="020B0609020204030204" pitchFamily="49" charset="0"/>
              </a:rPr>
              <a:t>(new Fruit(), </a:t>
            </a:r>
            <a:r>
              <a:rPr lang="en-GB" sz="1600" dirty="0" err="1">
                <a:latin typeface="Consolas" panose="020B0609020204030204" pitchFamily="49" charset="0"/>
                <a:cs typeface="Consolas" panose="020B0609020204030204" pitchFamily="49" charset="0"/>
              </a:rPr>
              <a:t>fruitShop.sell</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void sell(Collection&lt;T&gt; cart, int n);</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a:p>
            <a:endParaRPr lang="en-GB"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6473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Single Type – Collections</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@Test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SingleTypeCollections</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Shop&lt;Fruit&gt; </a:t>
            </a:r>
            <a:r>
              <a:rPr lang="en-GB" sz="1400" dirty="0" err="1">
                <a:latin typeface="Consolas" panose="020B0609020204030204" pitchFamily="49" charset="0"/>
                <a:cs typeface="Consolas" panose="020B0609020204030204" pitchFamily="49" charset="0"/>
              </a:rPr>
              <a:t>fruitShop</a:t>
            </a:r>
            <a:r>
              <a:rPr lang="en-GB" sz="1400" dirty="0">
                <a:latin typeface="Consolas" panose="020B0609020204030204" pitchFamily="49" charset="0"/>
                <a:cs typeface="Consolas" panose="020B0609020204030204" pitchFamily="49" charset="0"/>
              </a:rPr>
              <a:t> = new Shop&lt;&gt;();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fruitShop.buy</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Fruit(), new Fruit(), new Fruit()));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Fruit(), new Fruit(), new Fruit()), </a:t>
            </a:r>
            <a:r>
              <a:rPr lang="en-GB" sz="1400" dirty="0" err="1">
                <a:latin typeface="Consolas" panose="020B0609020204030204" pitchFamily="49" charset="0"/>
                <a:cs typeface="Consolas" panose="020B0609020204030204" pitchFamily="49" charset="0"/>
              </a:rPr>
              <a:t>fruitShop.getItems</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List&lt;Fruit&gt; </a:t>
            </a:r>
            <a:r>
              <a:rPr lang="en-GB" sz="1400" dirty="0" err="1">
                <a:latin typeface="Consolas" panose="020B0609020204030204" pitchFamily="49" charset="0"/>
                <a:cs typeface="Consolas" panose="020B0609020204030204" pitchFamily="49" charset="0"/>
              </a:rPr>
              <a:t>fruitList</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fruitShop.sell</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fruitList</a:t>
            </a:r>
            <a:r>
              <a:rPr lang="en-GB" sz="1400" dirty="0">
                <a:latin typeface="Consolas" panose="020B0609020204030204" pitchFamily="49" charset="0"/>
                <a:cs typeface="Consolas" panose="020B0609020204030204" pitchFamily="49" charset="0"/>
              </a:rPr>
              <a:t>, 3);</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Fruit(), new Fruit(), new Fruit()), </a:t>
            </a:r>
            <a:r>
              <a:rPr lang="en-GB" sz="1400" dirty="0" err="1">
                <a:latin typeface="Consolas" panose="020B0609020204030204" pitchFamily="49" charset="0"/>
                <a:cs typeface="Consolas" panose="020B0609020204030204" pitchFamily="49" charset="0"/>
              </a:rPr>
              <a:t>fruitList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0" indent="0">
              <a:buNone/>
            </a:pPr>
            <a:endParaRPr lang="en-US"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sell(Collection&lt;T&gt; cart, int n);</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400" dirty="0">
              <a:latin typeface="Consolas" panose="020B0609020204030204" pitchFamily="49" charset="0"/>
              <a:cs typeface="Consolas" panose="020B0609020204030204" pitchFamily="49" charset="0"/>
            </a:endParaRPr>
          </a:p>
          <a:p>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5344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SubTypes</a:t>
            </a:r>
            <a:r>
              <a:rPr lang="en-GB" dirty="0"/>
              <a:t> – Single Object</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@Test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SubTypesSingleObject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Shop&lt;Fruit&gt; </a:t>
            </a:r>
            <a:r>
              <a:rPr lang="en-GB" sz="1400" dirty="0" err="1">
                <a:latin typeface="Consolas" panose="020B0609020204030204" pitchFamily="49" charset="0"/>
                <a:cs typeface="Consolas" panose="020B0609020204030204" pitchFamily="49" charset="0"/>
              </a:rPr>
              <a:t>fruitShop</a:t>
            </a:r>
            <a:r>
              <a:rPr lang="en-GB" sz="1400" dirty="0">
                <a:latin typeface="Consolas" panose="020B0609020204030204" pitchFamily="49" charset="0"/>
                <a:cs typeface="Consolas" panose="020B0609020204030204" pitchFamily="49" charset="0"/>
              </a:rPr>
              <a:t> = new Shop&lt;&gt;();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fruitShop.buy</a:t>
            </a:r>
            <a:r>
              <a:rPr lang="en-GB" sz="1400" dirty="0">
                <a:latin typeface="Consolas" panose="020B0609020204030204" pitchFamily="49" charset="0"/>
                <a:cs typeface="Consolas" panose="020B0609020204030204" pitchFamily="49" charset="0"/>
              </a:rPr>
              <a:t>(new Orange());</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Orange()), </a:t>
            </a:r>
            <a:r>
              <a:rPr lang="en-GB" sz="1400" dirty="0" err="1">
                <a:latin typeface="Consolas" panose="020B0609020204030204" pitchFamily="49" charset="0"/>
                <a:cs typeface="Consolas" panose="020B0609020204030204" pitchFamily="49" charset="0"/>
              </a:rPr>
              <a:t>fruitShop.getItems</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Product product = </a:t>
            </a:r>
            <a:r>
              <a:rPr lang="en-GB" sz="1400" dirty="0" err="1">
                <a:latin typeface="Consolas" panose="020B0609020204030204" pitchFamily="49" charset="0"/>
                <a:cs typeface="Consolas" panose="020B0609020204030204" pitchFamily="49" charset="0"/>
              </a:rPr>
              <a:t>fruitShop.sell</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(new Orange(), product);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US"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sell(Collection&lt;T&gt; cart, int n);</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400" dirty="0">
              <a:latin typeface="Consolas" panose="020B0609020204030204" pitchFamily="49" charset="0"/>
              <a:cs typeface="Consolas" panose="020B0609020204030204" pitchFamily="49" charset="0"/>
            </a:endParaRPr>
          </a:p>
          <a:p>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0997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SubTypes</a:t>
            </a:r>
            <a:r>
              <a:rPr lang="en-GB" dirty="0"/>
              <a:t> – Collections</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300" dirty="0">
                <a:latin typeface="Consolas" panose="020B0609020204030204" pitchFamily="49" charset="0"/>
                <a:cs typeface="Consolas" panose="020B0609020204030204" pitchFamily="49" charset="0"/>
              </a:rPr>
              <a:t>@Test</a:t>
            </a:r>
          </a:p>
          <a:p>
            <a:pPr marL="0" indent="0">
              <a:buNone/>
            </a:pPr>
            <a:r>
              <a:rPr lang="en-GB" sz="1300" dirty="0">
                <a:latin typeface="Consolas" panose="020B0609020204030204" pitchFamily="49" charset="0"/>
                <a:cs typeface="Consolas" panose="020B0609020204030204" pitchFamily="49" charset="0"/>
              </a:rPr>
              <a:t>void </a:t>
            </a:r>
            <a:r>
              <a:rPr lang="en-GB" sz="1300" dirty="0" err="1">
                <a:latin typeface="Consolas" panose="020B0609020204030204" pitchFamily="49" charset="0"/>
                <a:cs typeface="Consolas" panose="020B0609020204030204" pitchFamily="49" charset="0"/>
              </a:rPr>
              <a:t>SubTypesCollections</a:t>
            </a:r>
            <a:r>
              <a:rPr lang="en-GB" sz="1300" dirty="0">
                <a:latin typeface="Consolas" panose="020B0609020204030204" pitchFamily="49" charset="0"/>
                <a:cs typeface="Consolas" panose="020B0609020204030204" pitchFamily="49" charset="0"/>
              </a:rPr>
              <a:t>() {</a:t>
            </a:r>
          </a:p>
          <a:p>
            <a:pPr marL="0" indent="0">
              <a:buNone/>
            </a:pPr>
            <a:r>
              <a:rPr lang="en-GB" sz="1300" dirty="0">
                <a:latin typeface="Consolas" panose="020B0609020204030204" pitchFamily="49" charset="0"/>
                <a:cs typeface="Consolas" panose="020B0609020204030204" pitchFamily="49" charset="0"/>
              </a:rPr>
              <a:t>	Shop&lt;Fruit&gt; </a:t>
            </a:r>
            <a:r>
              <a:rPr lang="en-GB" sz="1300" dirty="0" err="1">
                <a:latin typeface="Consolas" panose="020B0609020204030204" pitchFamily="49" charset="0"/>
                <a:cs typeface="Consolas" panose="020B0609020204030204" pitchFamily="49" charset="0"/>
              </a:rPr>
              <a:t>fruitShop</a:t>
            </a:r>
            <a:r>
              <a:rPr lang="en-GB" sz="1300" dirty="0">
                <a:latin typeface="Consolas" panose="020B0609020204030204" pitchFamily="49" charset="0"/>
                <a:cs typeface="Consolas" panose="020B0609020204030204" pitchFamily="49" charset="0"/>
              </a:rPr>
              <a:t> = new Shop&lt;&gt;();</a:t>
            </a:r>
          </a:p>
          <a:p>
            <a:pPr marL="0" indent="0">
              <a:buNone/>
            </a:pPr>
            <a:endParaRPr lang="en-GB" sz="1300" dirty="0">
              <a:latin typeface="Consolas" panose="020B0609020204030204" pitchFamily="49" charset="0"/>
              <a:cs typeface="Consolas" panose="020B0609020204030204" pitchFamily="49" charset="0"/>
            </a:endParaRPr>
          </a:p>
          <a:p>
            <a:pPr marL="0" indent="0">
              <a:buNone/>
            </a:pPr>
            <a:r>
              <a:rPr lang="en-GB" sz="1300" dirty="0">
                <a:latin typeface="Consolas" panose="020B0609020204030204" pitchFamily="49" charset="0"/>
                <a:cs typeface="Consolas" panose="020B0609020204030204" pitchFamily="49" charset="0"/>
              </a:rPr>
              <a:t>	List&lt;Orange&gt; </a:t>
            </a:r>
            <a:r>
              <a:rPr lang="en-GB" sz="1300" dirty="0" err="1">
                <a:latin typeface="Consolas" panose="020B0609020204030204" pitchFamily="49" charset="0"/>
                <a:cs typeface="Consolas" panose="020B0609020204030204" pitchFamily="49" charset="0"/>
              </a:rPr>
              <a:t>orangeList</a:t>
            </a:r>
            <a:r>
              <a:rPr lang="en-GB" sz="1300" dirty="0">
                <a:latin typeface="Consolas" panose="020B0609020204030204" pitchFamily="49" charset="0"/>
                <a:cs typeface="Consolas" panose="020B0609020204030204" pitchFamily="49" charset="0"/>
              </a:rPr>
              <a:t> = new </a:t>
            </a:r>
            <a:r>
              <a:rPr lang="en-GB" sz="1300" dirty="0" err="1">
                <a:latin typeface="Consolas" panose="020B0609020204030204" pitchFamily="49" charset="0"/>
                <a:cs typeface="Consolas" panose="020B0609020204030204" pitchFamily="49" charset="0"/>
              </a:rPr>
              <a:t>ArrayList</a:t>
            </a:r>
            <a:r>
              <a:rPr lang="en-GB" sz="1300" dirty="0">
                <a:latin typeface="Consolas" panose="020B0609020204030204" pitchFamily="49" charset="0"/>
                <a:cs typeface="Consolas" panose="020B0609020204030204" pitchFamily="49" charset="0"/>
              </a:rPr>
              <a:t>&lt;&gt;(</a:t>
            </a:r>
            <a:r>
              <a:rPr lang="en-GB" sz="1300" dirty="0" err="1">
                <a:latin typeface="Consolas" panose="020B0609020204030204" pitchFamily="49" charset="0"/>
                <a:cs typeface="Consolas" panose="020B0609020204030204" pitchFamily="49" charset="0"/>
              </a:rPr>
              <a:t>List.</a:t>
            </a:r>
            <a:r>
              <a:rPr lang="en-GB" sz="1300" i="1" dirty="0" err="1">
                <a:latin typeface="Consolas" panose="020B0609020204030204" pitchFamily="49" charset="0"/>
                <a:cs typeface="Consolas" panose="020B0609020204030204" pitchFamily="49" charset="0"/>
              </a:rPr>
              <a:t>of</a:t>
            </a:r>
            <a:r>
              <a:rPr lang="en-GB" sz="1300" dirty="0">
                <a:latin typeface="Consolas" panose="020B0609020204030204" pitchFamily="49" charset="0"/>
                <a:cs typeface="Consolas" panose="020B0609020204030204" pitchFamily="49" charset="0"/>
              </a:rPr>
              <a:t>(new Orange(), new Orange(), new Orange()));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err="1">
                <a:solidFill>
                  <a:srgbClr val="FF0000"/>
                </a:solidFill>
                <a:latin typeface="Consolas" panose="020B0609020204030204" pitchFamily="49" charset="0"/>
                <a:cs typeface="Consolas" panose="020B0609020204030204" pitchFamily="49" charset="0"/>
              </a:rPr>
              <a:t>fruitShop.buy</a:t>
            </a:r>
            <a:r>
              <a:rPr lang="en-GB" sz="1300" dirty="0">
                <a:solidFill>
                  <a:srgbClr val="FF0000"/>
                </a:solidFill>
                <a:latin typeface="Consolas" panose="020B0609020204030204" pitchFamily="49" charset="0"/>
                <a:cs typeface="Consolas" panose="020B0609020204030204" pitchFamily="49" charset="0"/>
              </a:rPr>
              <a:t>(</a:t>
            </a:r>
            <a:r>
              <a:rPr lang="en-GB" sz="1300" dirty="0" err="1">
                <a:solidFill>
                  <a:srgbClr val="FF0000"/>
                </a:solidFill>
                <a:latin typeface="Consolas" panose="020B0609020204030204" pitchFamily="49" charset="0"/>
                <a:cs typeface="Consolas" panose="020B0609020204030204" pitchFamily="49" charset="0"/>
              </a:rPr>
              <a:t>orangeList</a:t>
            </a:r>
            <a:r>
              <a:rPr lang="en-GB" sz="1300" dirty="0">
                <a:solidFill>
                  <a:srgbClr val="FF0000"/>
                </a:solidFill>
                <a:latin typeface="Consolas" panose="020B0609020204030204" pitchFamily="49" charset="0"/>
                <a:cs typeface="Consolas" panose="020B0609020204030204" pitchFamily="49" charset="0"/>
              </a:rPr>
              <a: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i="1" dirty="0" err="1">
                <a:latin typeface="Consolas" panose="020B0609020204030204" pitchFamily="49" charset="0"/>
                <a:cs typeface="Consolas" panose="020B0609020204030204" pitchFamily="49" charset="0"/>
              </a:rPr>
              <a:t>assertEquals</a:t>
            </a:r>
            <a:r>
              <a:rPr lang="en-GB" sz="1300" dirty="0">
                <a:latin typeface="Consolas" panose="020B0609020204030204" pitchFamily="49" charset="0"/>
                <a:cs typeface="Consolas" panose="020B0609020204030204" pitchFamily="49" charset="0"/>
              </a:rPr>
              <a:t>(</a:t>
            </a:r>
            <a:r>
              <a:rPr lang="en-GB" sz="1300" dirty="0" err="1">
                <a:latin typeface="Consolas" panose="020B0609020204030204" pitchFamily="49" charset="0"/>
                <a:cs typeface="Consolas" panose="020B0609020204030204" pitchFamily="49" charset="0"/>
              </a:rPr>
              <a:t>List.</a:t>
            </a:r>
            <a:r>
              <a:rPr lang="en-GB" sz="1300" i="1" dirty="0" err="1">
                <a:latin typeface="Consolas" panose="020B0609020204030204" pitchFamily="49" charset="0"/>
                <a:cs typeface="Consolas" panose="020B0609020204030204" pitchFamily="49" charset="0"/>
              </a:rPr>
              <a:t>of</a:t>
            </a:r>
            <a:r>
              <a:rPr lang="en-GB" sz="1300" dirty="0">
                <a:latin typeface="Consolas" panose="020B0609020204030204" pitchFamily="49" charset="0"/>
                <a:cs typeface="Consolas" panose="020B0609020204030204" pitchFamily="49" charset="0"/>
              </a:rPr>
              <a:t>(new Orange(), new Orange(), new Apple()), </a:t>
            </a:r>
            <a:r>
              <a:rPr lang="en-GB" sz="1300" dirty="0" err="1">
                <a:latin typeface="Consolas" panose="020B0609020204030204" pitchFamily="49" charset="0"/>
                <a:cs typeface="Consolas" panose="020B0609020204030204" pitchFamily="49" charset="0"/>
              </a:rPr>
              <a:t>fruitShop.getItems</a:t>
            </a:r>
            <a:r>
              <a:rPr lang="en-GB" sz="1300" dirty="0">
                <a:latin typeface="Consolas" panose="020B0609020204030204" pitchFamily="49" charset="0"/>
                <a:cs typeface="Consolas" panose="020B0609020204030204" pitchFamily="49" charset="0"/>
              </a:rPr>
              <a:t>());</a:t>
            </a:r>
          </a:p>
          <a:p>
            <a:pPr marL="0" indent="0">
              <a:buNone/>
            </a:pPr>
            <a:r>
              <a:rPr lang="en-GB" sz="1300" dirty="0">
                <a:latin typeface="Consolas" panose="020B0609020204030204" pitchFamily="49" charset="0"/>
                <a:cs typeface="Consolas" panose="020B0609020204030204" pitchFamily="49" charset="0"/>
              </a:rPr>
              <a:t>	</a:t>
            </a:r>
          </a:p>
          <a:p>
            <a:pPr marL="0" indent="0">
              <a:buNone/>
            </a:pPr>
            <a:r>
              <a:rPr lang="en-GB" sz="1300" dirty="0">
                <a:latin typeface="Consolas" panose="020B0609020204030204" pitchFamily="49" charset="0"/>
                <a:cs typeface="Consolas" panose="020B0609020204030204" pitchFamily="49" charset="0"/>
              </a:rPr>
              <a:t>	List&lt;Product&gt; </a:t>
            </a:r>
            <a:r>
              <a:rPr lang="en-GB" sz="1300" dirty="0" err="1">
                <a:latin typeface="Consolas" panose="020B0609020204030204" pitchFamily="49" charset="0"/>
                <a:cs typeface="Consolas" panose="020B0609020204030204" pitchFamily="49" charset="0"/>
              </a:rPr>
              <a:t>productList</a:t>
            </a:r>
            <a:r>
              <a:rPr lang="en-GB" sz="1300" dirty="0">
                <a:latin typeface="Consolas" panose="020B0609020204030204" pitchFamily="49" charset="0"/>
                <a:cs typeface="Consolas" panose="020B0609020204030204" pitchFamily="49" charset="0"/>
              </a:rPr>
              <a:t> = new </a:t>
            </a:r>
            <a:r>
              <a:rPr lang="en-GB" sz="1300" dirty="0" err="1">
                <a:latin typeface="Consolas" panose="020B0609020204030204" pitchFamily="49" charset="0"/>
                <a:cs typeface="Consolas" panose="020B0609020204030204" pitchFamily="49" charset="0"/>
              </a:rPr>
              <a:t>ArrayList</a:t>
            </a:r>
            <a:r>
              <a:rPr lang="en-GB" sz="1300" dirty="0">
                <a:latin typeface="Consolas" panose="020B0609020204030204" pitchFamily="49" charset="0"/>
                <a:cs typeface="Consolas" panose="020B0609020204030204" pitchFamily="49" charset="0"/>
              </a:rPr>
              <a:t>&lt;&gt;();</a:t>
            </a:r>
          </a:p>
          <a:p>
            <a:pPr marL="0" indent="0">
              <a:buNone/>
            </a:pPr>
            <a:r>
              <a:rPr lang="en-GB" sz="1300" dirty="0">
                <a:latin typeface="Consolas" panose="020B0609020204030204" pitchFamily="49" charset="0"/>
                <a:cs typeface="Consolas" panose="020B0609020204030204" pitchFamily="49" charset="0"/>
              </a:rPr>
              <a:t>    	</a:t>
            </a:r>
            <a:r>
              <a:rPr lang="en-GB" sz="1300" dirty="0" err="1">
                <a:solidFill>
                  <a:srgbClr val="FF0000"/>
                </a:solidFill>
                <a:latin typeface="Consolas" panose="020B0609020204030204" pitchFamily="49" charset="0"/>
                <a:cs typeface="Consolas" panose="020B0609020204030204" pitchFamily="49" charset="0"/>
              </a:rPr>
              <a:t>fruitShop.sell</a:t>
            </a:r>
            <a:r>
              <a:rPr lang="en-GB" sz="1300" dirty="0">
                <a:solidFill>
                  <a:srgbClr val="FF0000"/>
                </a:solidFill>
                <a:latin typeface="Consolas" panose="020B0609020204030204" pitchFamily="49" charset="0"/>
                <a:cs typeface="Consolas" panose="020B0609020204030204" pitchFamily="49" charset="0"/>
              </a:rPr>
              <a:t>(</a:t>
            </a:r>
            <a:r>
              <a:rPr lang="en-GB" sz="1300" dirty="0" err="1">
                <a:solidFill>
                  <a:srgbClr val="FF0000"/>
                </a:solidFill>
                <a:latin typeface="Consolas" panose="020B0609020204030204" pitchFamily="49" charset="0"/>
                <a:cs typeface="Consolas" panose="020B0609020204030204" pitchFamily="49" charset="0"/>
              </a:rPr>
              <a:t>productList</a:t>
            </a:r>
            <a:r>
              <a:rPr lang="en-GB" sz="1300" dirty="0">
                <a:solidFill>
                  <a:srgbClr val="FF0000"/>
                </a:solidFill>
                <a:latin typeface="Consolas" panose="020B0609020204030204" pitchFamily="49" charset="0"/>
                <a:cs typeface="Consolas" panose="020B0609020204030204" pitchFamily="49" charset="0"/>
              </a:rPr>
              <a:t>, 3);</a:t>
            </a:r>
          </a:p>
          <a:p>
            <a:pPr marL="0" indent="0">
              <a:buNone/>
            </a:pPr>
            <a:r>
              <a:rPr lang="en-GB" sz="1300" dirty="0">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assertEquals</a:t>
            </a:r>
            <a:r>
              <a:rPr lang="en-GB" sz="1300" dirty="0">
                <a:latin typeface="Consolas" panose="020B0609020204030204" pitchFamily="49" charset="0"/>
                <a:cs typeface="Consolas" panose="020B0609020204030204" pitchFamily="49" charset="0"/>
              </a:rPr>
              <a:t>(</a:t>
            </a:r>
            <a:r>
              <a:rPr lang="en-GB" sz="1300" dirty="0" err="1">
                <a:latin typeface="Consolas" panose="020B0609020204030204" pitchFamily="49" charset="0"/>
                <a:cs typeface="Consolas" panose="020B0609020204030204" pitchFamily="49" charset="0"/>
              </a:rPr>
              <a:t>List.of</a:t>
            </a:r>
            <a:r>
              <a:rPr lang="en-GB" sz="1300" dirty="0">
                <a:latin typeface="Consolas" panose="020B0609020204030204" pitchFamily="49" charset="0"/>
                <a:cs typeface="Consolas" panose="020B0609020204030204" pitchFamily="49" charset="0"/>
              </a:rPr>
              <a:t>(new Orange(), new Orange(), new Apple()), </a:t>
            </a:r>
            <a:r>
              <a:rPr lang="en-GB" sz="1300" dirty="0" err="1">
                <a:latin typeface="Consolas" panose="020B0609020204030204" pitchFamily="49" charset="0"/>
                <a:cs typeface="Consolas" panose="020B0609020204030204" pitchFamily="49" charset="0"/>
              </a:rPr>
              <a:t>productList</a:t>
            </a:r>
            <a:r>
              <a:rPr lang="en-GB" sz="1300" dirty="0">
                <a:latin typeface="Consolas" panose="020B0609020204030204" pitchFamily="49" charset="0"/>
                <a:cs typeface="Consolas" panose="020B0609020204030204" pitchFamily="49" charset="0"/>
              </a:rPr>
              <a:t>);</a:t>
            </a:r>
          </a:p>
          <a:p>
            <a:pPr marL="0" indent="0">
              <a:buNone/>
            </a:pPr>
            <a:r>
              <a:rPr lang="en-GB" sz="1300" dirty="0">
                <a:latin typeface="Consolas" panose="020B0609020204030204" pitchFamily="49" charset="0"/>
                <a:cs typeface="Consolas" panose="020B0609020204030204" pitchFamily="49" charset="0"/>
              </a:rPr>
              <a:t>}</a:t>
            </a:r>
            <a:endParaRPr lang="en-US" sz="13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13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	</a:t>
            </a:r>
            <a:r>
              <a:rPr lang="en-US" sz="1300" dirty="0">
                <a:solidFill>
                  <a:srgbClr val="FF0000"/>
                </a:solidFill>
                <a:latin typeface="Consolas" panose="020B0609020204030204" pitchFamily="49" charset="0"/>
                <a:cs typeface="Consolas" panose="020B0609020204030204" pitchFamily="49" charset="0"/>
              </a:rPr>
              <a:t>void sell(Collection&lt;T&gt; cart, int n);</a:t>
            </a: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300" dirty="0">
              <a:latin typeface="Consolas" panose="020B0609020204030204" pitchFamily="49" charset="0"/>
              <a:cs typeface="Consolas" panose="020B0609020204030204" pitchFamily="49" charset="0"/>
            </a:endParaRPr>
          </a:p>
          <a:p>
            <a:endParaRPr lang="en-GB" sz="13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7606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Subtyping and Collections</a:t>
            </a:r>
          </a:p>
        </p:txBody>
      </p:sp>
      <p:sp>
        <p:nvSpPr>
          <p:cNvPr id="3" name="Content Placeholder 2"/>
          <p:cNvSpPr>
            <a:spLocks noGrp="1"/>
          </p:cNvSpPr>
          <p:nvPr>
            <p:ph idx="1"/>
          </p:nvPr>
        </p:nvSpPr>
        <p:spPr/>
        <p:txBody>
          <a:bodyPr>
            <a:normAutofit fontScale="92500" lnSpcReduction="10000"/>
          </a:bodyPr>
          <a:lstStyle/>
          <a:p>
            <a:r>
              <a:rPr lang="en-US" sz="2400" dirty="0">
                <a:latin typeface="Calibri" panose="020F0502020204030204" pitchFamily="34" charset="0"/>
                <a:cs typeface="Calibri" panose="020F0502020204030204" pitchFamily="34" charset="0"/>
              </a:rPr>
              <a:t>Since Fruit is a subtype of Product, is List&lt;Fruit&gt; a subtype of List&lt;Product&gt;?</a:t>
            </a:r>
          </a:p>
          <a:p>
            <a:r>
              <a:rPr lang="en-US" sz="2400" dirty="0">
                <a:latin typeface="Calibri" panose="020F0502020204030204" pitchFamily="34" charset="0"/>
                <a:cs typeface="Calibri" panose="020F0502020204030204" pitchFamily="34" charset="0"/>
              </a:rPr>
              <a:t>Since Object is the most generic class, is List&lt;Object&gt; the most generic List?</a:t>
            </a:r>
          </a:p>
          <a:p>
            <a:pPr marL="0" indent="0">
              <a:buNone/>
            </a:pPr>
            <a:endParaRPr lang="en-US" sz="1800" dirty="0">
              <a:latin typeface="Consolas"/>
              <a:cs typeface="Consolas"/>
            </a:endParaRPr>
          </a:p>
          <a:p>
            <a:pPr marL="0" indent="0">
              <a:buNone/>
            </a:pPr>
            <a:r>
              <a:rPr lang="en-US" sz="1800" dirty="0">
                <a:latin typeface="Consolas"/>
                <a:cs typeface="Consolas"/>
              </a:rPr>
              <a:t>List&lt;Product&gt; pl = new </a:t>
            </a:r>
            <a:r>
              <a:rPr lang="en-US" sz="1800" dirty="0" err="1">
                <a:latin typeface="Consolas"/>
                <a:cs typeface="Consolas"/>
              </a:rPr>
              <a:t>ArrayList</a:t>
            </a:r>
            <a:r>
              <a:rPr lang="en-US" sz="1800" dirty="0">
                <a:latin typeface="Consolas"/>
                <a:cs typeface="Consolas"/>
              </a:rPr>
              <a:t>&lt;&gt;(); </a:t>
            </a:r>
          </a:p>
          <a:p>
            <a:pPr marL="0" indent="0">
              <a:buNone/>
            </a:pPr>
            <a:endParaRPr lang="en-US" sz="1800" dirty="0">
              <a:latin typeface="Consolas"/>
              <a:cs typeface="Consolas"/>
            </a:endParaRPr>
          </a:p>
          <a:p>
            <a:pPr marL="0" indent="0">
              <a:buNone/>
            </a:pPr>
            <a:r>
              <a:rPr lang="en-US" sz="1800" dirty="0">
                <a:solidFill>
                  <a:schemeClr val="accent6">
                    <a:lumMod val="75000"/>
                  </a:schemeClr>
                </a:solidFill>
                <a:latin typeface="Consolas"/>
                <a:cs typeface="Consolas"/>
              </a:rPr>
              <a:t>// If List&lt;Object&gt; was the most generic List, the following line should compile.</a:t>
            </a:r>
          </a:p>
          <a:p>
            <a:pPr marL="0" indent="0">
              <a:buNone/>
            </a:pPr>
            <a:r>
              <a:rPr lang="en-US" sz="1800" dirty="0">
                <a:solidFill>
                  <a:schemeClr val="accent6">
                    <a:lumMod val="75000"/>
                  </a:schemeClr>
                </a:solidFill>
                <a:latin typeface="Consolas"/>
                <a:cs typeface="Consolas"/>
              </a:rPr>
              <a:t>// Hopefully, it doesn’t!</a:t>
            </a:r>
          </a:p>
          <a:p>
            <a:pPr marL="0" indent="0">
              <a:buNone/>
            </a:pPr>
            <a:r>
              <a:rPr lang="en-US" sz="1800" dirty="0">
                <a:solidFill>
                  <a:schemeClr val="accent6">
                    <a:lumMod val="75000"/>
                  </a:schemeClr>
                </a:solidFill>
                <a:latin typeface="Consolas"/>
                <a:cs typeface="Consolas"/>
              </a:rPr>
              <a:t>List&lt;Object&gt; </a:t>
            </a:r>
            <a:r>
              <a:rPr lang="en-US" sz="1800" dirty="0" err="1">
                <a:solidFill>
                  <a:schemeClr val="accent6">
                    <a:lumMod val="75000"/>
                  </a:schemeClr>
                </a:solidFill>
                <a:latin typeface="Consolas"/>
                <a:cs typeface="Consolas"/>
              </a:rPr>
              <a:t>ol</a:t>
            </a:r>
            <a:r>
              <a:rPr lang="en-US" sz="1800" dirty="0">
                <a:solidFill>
                  <a:schemeClr val="accent6">
                    <a:lumMod val="75000"/>
                  </a:schemeClr>
                </a:solidFill>
                <a:latin typeface="Consolas"/>
                <a:cs typeface="Consolas"/>
              </a:rPr>
              <a:t> = pl;   </a:t>
            </a:r>
          </a:p>
          <a:p>
            <a:pPr marL="0" indent="0">
              <a:buNone/>
            </a:pPr>
            <a:endParaRPr lang="en-US" sz="1800" dirty="0">
              <a:latin typeface="Consolas"/>
              <a:cs typeface="Consolas"/>
            </a:endParaRPr>
          </a:p>
          <a:p>
            <a:pPr marL="0" indent="0">
              <a:buNone/>
            </a:pPr>
            <a:r>
              <a:rPr lang="en-US" sz="1800" dirty="0">
                <a:latin typeface="Consolas"/>
                <a:cs typeface="Consolas"/>
              </a:rPr>
              <a:t>// Add a String to a list of Products</a:t>
            </a:r>
          </a:p>
          <a:p>
            <a:pPr marL="0" indent="0">
              <a:buNone/>
            </a:pPr>
            <a:r>
              <a:rPr lang="en-US" sz="1800" dirty="0" err="1">
                <a:latin typeface="Consolas"/>
                <a:cs typeface="Consolas"/>
              </a:rPr>
              <a:t>ol.add</a:t>
            </a:r>
            <a:r>
              <a:rPr lang="en-US" sz="1800" dirty="0">
                <a:latin typeface="Consolas"/>
                <a:cs typeface="Consolas"/>
              </a:rPr>
              <a:t>(“a crash is likely imminent”);</a:t>
            </a:r>
          </a:p>
          <a:p>
            <a:pPr marL="0" indent="0">
              <a:buNone/>
            </a:pPr>
            <a:endParaRPr lang="en-US" sz="1800" dirty="0">
              <a:latin typeface="Consolas"/>
              <a:cs typeface="Consolas"/>
            </a:endParaRPr>
          </a:p>
          <a:p>
            <a:pPr marL="0" indent="0">
              <a:buNone/>
            </a:pPr>
            <a:r>
              <a:rPr lang="en-US" sz="1800" dirty="0">
                <a:latin typeface="Consolas"/>
                <a:cs typeface="Consolas"/>
              </a:rPr>
              <a:t>// Would assign a String object to Product reference </a:t>
            </a:r>
          </a:p>
          <a:p>
            <a:pPr marL="0" indent="0">
              <a:buNone/>
            </a:pPr>
            <a:r>
              <a:rPr lang="en-US" sz="1800" dirty="0">
                <a:latin typeface="Consolas"/>
                <a:cs typeface="Consolas"/>
              </a:rPr>
              <a:t>// (</a:t>
            </a:r>
            <a:r>
              <a:rPr lang="en-US" sz="1800" dirty="0" err="1">
                <a:latin typeface="Consolas"/>
                <a:cs typeface="Consolas"/>
              </a:rPr>
              <a:t>ClassCastException</a:t>
            </a:r>
            <a:r>
              <a:rPr lang="en-US" sz="1800" dirty="0">
                <a:latin typeface="Consolas"/>
                <a:cs typeface="Consolas"/>
              </a:rPr>
              <a:t>)! </a:t>
            </a:r>
          </a:p>
          <a:p>
            <a:pPr marL="0" indent="0">
              <a:buNone/>
            </a:pPr>
            <a:r>
              <a:rPr lang="en-US" sz="1800" dirty="0">
                <a:latin typeface="Consolas"/>
                <a:cs typeface="Consolas"/>
              </a:rPr>
              <a:t>Product p = </a:t>
            </a:r>
            <a:r>
              <a:rPr lang="en-US" sz="1800" dirty="0" err="1">
                <a:latin typeface="Consolas"/>
                <a:cs typeface="Consolas"/>
              </a:rPr>
              <a:t>pl.remove</a:t>
            </a:r>
            <a:r>
              <a:rPr lang="en-US" sz="1800" dirty="0">
                <a:latin typeface="Consolas"/>
                <a:cs typeface="Consolas"/>
              </a:rPr>
              <a:t>(0);  </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31941226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1384</TotalTime>
  <Words>2616</Words>
  <Application>Microsoft Macintosh PowerPoint</Application>
  <PresentationFormat>Widescreen</PresentationFormat>
  <Paragraphs>326</Paragraphs>
  <Slides>22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Consolas</vt:lpstr>
      <vt:lpstr>Nicola</vt:lpstr>
      <vt:lpstr>Java Generic Data Structures</vt:lpstr>
      <vt:lpstr>Generics</vt:lpstr>
      <vt:lpstr>Generic classes and methods</vt:lpstr>
      <vt:lpstr>Generic Shop</vt:lpstr>
      <vt:lpstr>Single Type – Single Object</vt:lpstr>
      <vt:lpstr>Single Type – Collections</vt:lpstr>
      <vt:lpstr>SubTypes – Single Object</vt:lpstr>
      <vt:lpstr>SubTypes – Collections</vt:lpstr>
      <vt:lpstr>Subtyping and Collections</vt:lpstr>
      <vt:lpstr>Subtyping and Arrays</vt:lpstr>
      <vt:lpstr>Wildcards Types</vt:lpstr>
      <vt:lpstr>Wildcards Types (Bounded)</vt:lpstr>
      <vt:lpstr>Wildcards Types (Bounded)</vt:lpstr>
      <vt:lpstr>Josh Bloch’s Rule</vt:lpstr>
      <vt:lpstr>Generic Methods</vt:lpstr>
      <vt:lpstr>Writing List&lt;?&gt;</vt:lpstr>
      <vt:lpstr>Generics Implementation</vt:lpstr>
      <vt:lpstr>Code Erasure</vt:lpstr>
      <vt:lpstr>Code Erasure</vt:lpstr>
      <vt:lpstr>Code Erasure: Pros and Cons</vt:lpstr>
      <vt:lpstr>Calling Legacy Code</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Generic Data Structures</dc:title>
  <dc:creator>Microsoft Office User</dc:creator>
  <cp:lastModifiedBy>Microsoft Office User</cp:lastModifiedBy>
  <cp:revision>51</cp:revision>
  <dcterms:created xsi:type="dcterms:W3CDTF">2021-09-29T21:09:34Z</dcterms:created>
  <dcterms:modified xsi:type="dcterms:W3CDTF">2022-03-30T10:21:41Z</dcterms:modified>
</cp:coreProperties>
</file>