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8" r:id="rId3"/>
    <p:sldId id="261" r:id="rId4"/>
    <p:sldId id="268" r:id="rId5"/>
    <p:sldId id="299" r:id="rId6"/>
    <p:sldId id="300" r:id="rId7"/>
    <p:sldId id="258" r:id="rId8"/>
    <p:sldId id="259" r:id="rId9"/>
    <p:sldId id="260" r:id="rId10"/>
    <p:sldId id="265" r:id="rId11"/>
    <p:sldId id="262" r:id="rId12"/>
    <p:sldId id="301" r:id="rId13"/>
    <p:sldId id="271" r:id="rId14"/>
    <p:sldId id="302" r:id="rId15"/>
    <p:sldId id="272" r:id="rId16"/>
    <p:sldId id="278" r:id="rId17"/>
    <p:sldId id="275" r:id="rId18"/>
    <p:sldId id="279" r:id="rId19"/>
    <p:sldId id="305" r:id="rId20"/>
    <p:sldId id="289" r:id="rId21"/>
    <p:sldId id="288" r:id="rId22"/>
    <p:sldId id="303" r:id="rId23"/>
    <p:sldId id="304" r:id="rId24"/>
    <p:sldId id="307" r:id="rId25"/>
    <p:sldId id="280" r:id="rId26"/>
    <p:sldId id="281" r:id="rId27"/>
    <p:sldId id="283" r:id="rId28"/>
    <p:sldId id="286" r:id="rId29"/>
    <p:sldId id="282" r:id="rId30"/>
    <p:sldId id="285" r:id="rId31"/>
    <p:sldId id="292" r:id="rId32"/>
    <p:sldId id="294" r:id="rId33"/>
    <p:sldId id="290" r:id="rId34"/>
    <p:sldId id="287" r:id="rId35"/>
    <p:sldId id="306" r:id="rId36"/>
    <p:sldId id="296" r:id="rId37"/>
    <p:sldId id="325" r:id="rId38"/>
    <p:sldId id="257" r:id="rId39"/>
    <p:sldId id="308" r:id="rId40"/>
    <p:sldId id="309" r:id="rId41"/>
    <p:sldId id="310" r:id="rId42"/>
    <p:sldId id="264" r:id="rId43"/>
    <p:sldId id="266" r:id="rId44"/>
    <p:sldId id="269" r:id="rId45"/>
    <p:sldId id="267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277" r:id="rId55"/>
    <p:sldId id="320" r:id="rId56"/>
    <p:sldId id="321" r:id="rId57"/>
    <p:sldId id="274" r:id="rId58"/>
    <p:sldId id="297" r:id="rId59"/>
    <p:sldId id="322" r:id="rId60"/>
    <p:sldId id="323" r:id="rId61"/>
    <p:sldId id="295" r:id="rId62"/>
    <p:sldId id="324" r:id="rId63"/>
    <p:sldId id="326" r:id="rId6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6281"/>
  </p:normalViewPr>
  <p:slideViewPr>
    <p:cSldViewPr>
      <p:cViewPr varScale="1">
        <p:scale>
          <a:sx n="110" d="100"/>
          <a:sy n="110" d="100"/>
        </p:scale>
        <p:origin x="18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28/04/22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28/04/22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893481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714500" y="1512559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t.start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1D1-6209-1A0A-2718-EC0ED3B59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Implementing Runnable interface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R implements Runnable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//code here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R());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 classes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Runnable()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run()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for (</a:t>
            </a:r>
            <a:r>
              <a:rPr lang="fi-FI" sz="1600" dirty="0" err="1">
                <a:latin typeface="Consolas"/>
                <a:cs typeface="Consolas"/>
              </a:rPr>
              <a:t>int</a:t>
            </a:r>
            <a:r>
              <a:rPr lang="fi-FI" sz="1600" dirty="0">
                <a:latin typeface="Consolas"/>
                <a:cs typeface="Consolas"/>
              </a:rPr>
              <a:t>  i = 0;  i &lt; 10;  i++)</a:t>
            </a:r>
            <a:r>
              <a:rPr lang="ro-RO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2258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sz="2600" dirty="0">
                <a:solidFill>
                  <a:srgbClr val="E46C0A"/>
                </a:solidFill>
              </a:rPr>
              <a:t>A thread awaiting for its children (</a:t>
            </a:r>
            <a:r>
              <a:rPr lang="en-US" sz="2600" dirty="0" err="1">
                <a:solidFill>
                  <a:srgbClr val="E46C0A"/>
                </a:solidFill>
              </a:rPr>
              <a:t>Thread.join</a:t>
            </a:r>
            <a:r>
              <a:rPr lang="en-US" sz="2600" dirty="0">
                <a:solidFill>
                  <a:srgbClr val="E46C0A"/>
                </a:solidFill>
              </a:rPr>
              <a:t>())</a:t>
            </a:r>
            <a:endParaRPr lang="en-US" sz="2600" dirty="0"/>
          </a:p>
          <a:p>
            <a:r>
              <a:rPr lang="en-US" sz="2600" dirty="0"/>
              <a:t>A thread which called </a:t>
            </a:r>
            <a:r>
              <a:rPr lang="en-US" sz="2600" dirty="0" err="1"/>
              <a:t>object.wait</a:t>
            </a:r>
            <a:r>
              <a:rPr lang="en-US" sz="2600" dirty="0"/>
              <a:t>() and waits for another thread to call </a:t>
            </a:r>
            <a:r>
              <a:rPr lang="en-US" sz="2600" dirty="0" err="1"/>
              <a:t>object.notify</a:t>
            </a:r>
            <a:r>
              <a:rPr lang="en-US" sz="2600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Threads are sometimes called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800" dirty="0"/>
              <a:t>Like processes,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800" dirty="0"/>
              <a:t>However,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within the same process share the same address space </a:t>
            </a:r>
            <a:r>
              <a:rPr lang="en-US" sz="2800" dirty="0"/>
              <a:t>and, consequently, can share variables and objects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Sharing variables </a:t>
            </a:r>
            <a:r>
              <a:rPr lang="en-US" sz="2800" dirty="0"/>
              <a:t>is a simple and fast way threads use for communicating but frequently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causes bugs unseen in single-thread programs</a:t>
            </a:r>
          </a:p>
          <a:p>
            <a:r>
              <a:rPr lang="en-US" sz="2800" dirty="0"/>
              <a:t>OOP principle of </a:t>
            </a:r>
            <a:r>
              <a:rPr lang="en-US" sz="2800" i="1" dirty="0"/>
              <a:t>separation of concerns</a:t>
            </a:r>
            <a:r>
              <a:rPr lang="en-US" sz="28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thread which is sleeping after an explicit call to </a:t>
            </a:r>
            <a:r>
              <a:rPr lang="en-US" sz="2600" dirty="0" err="1"/>
              <a:t>Thread.sleep</a:t>
            </a:r>
            <a:r>
              <a:rPr lang="en-US" sz="2600" dirty="0"/>
              <a:t>() </a:t>
            </a:r>
          </a:p>
          <a:p>
            <a:r>
              <a:rPr lang="en-US" sz="2600" dirty="0"/>
              <a:t>Back to Runnable state when the thread wakes up because its sleep time has expired.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 (go to sleeping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 (go to runnable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 (go to waiting state)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 of run() method</a:t>
            </a:r>
            <a:r>
              <a:rPr lang="en-US" dirty="0"/>
              <a:t>: go to dead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r>
              <a:rPr lang="en-US" dirty="0"/>
              <a:t>It allows other threads to get their turn (with no guarantees)</a:t>
            </a:r>
          </a:p>
          <a:p>
            <a:r>
              <a:rPr lang="en-US" dirty="0"/>
              <a:t>The yielding thread can be scheduled again for execution</a:t>
            </a:r>
          </a:p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end"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400" dirty="0"/>
              <a:t> via a kernel component called </a:t>
            </a:r>
            <a:r>
              <a:rPr lang="en-US" sz="2400" i="1" dirty="0"/>
              <a:t>scheduler. </a:t>
            </a:r>
            <a:r>
              <a:rPr lang="en-US" sz="2400" dirty="0"/>
              <a:t>Small time-slices (5-20ms) provide the </a:t>
            </a:r>
            <a:r>
              <a:rPr lang="en-US" sz="24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400" dirty="0"/>
              <a:t>(on multi-core machines it is a partial illusion)</a:t>
            </a:r>
          </a:p>
          <a:p>
            <a:r>
              <a:rPr lang="en-US" sz="2400" dirty="0"/>
              <a:t>The JVM is a process and gets the CPU as assigned by the OS’s scheduler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sz="2400" dirty="0"/>
              <a:t>Some JVMs operate like a mini-OS and schedule their own threads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/>
              <a:t>*</a:t>
            </a:r>
            <a:r>
              <a:rPr lang="en-US" sz="2000" dirty="0">
                <a:hlinkClick r:id="rId2"/>
              </a:rPr>
              <a:t>https://en.wikipedia.org/wiki/List_of_Java_virtual_machines</a:t>
            </a:r>
            <a:endParaRPr lang="en-US" sz="20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(supposed to be atomic)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6566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synchronized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/* is equivalent to… */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synchronized(this)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2661685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61685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2661685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7747593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7747593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7747593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5341088" y="2583712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5341088" y="2860158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5341088" y="3136605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5341088" y="341305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5341088" y="365760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5241110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5341088" y="441960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5341087" y="414315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5341087" y="390214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4465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4465672" y="3639879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4465673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6785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6785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6785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5208179" y="2395863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08522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4442638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6276754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8110870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5452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5775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6080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6402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5452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5775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6080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6402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6877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3312929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3312929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3312929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3312928" y="4031514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3312928" y="3790508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7574191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7574191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7574191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7574190" y="403151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7574190" y="379050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3956199" y="2672309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3385139" y="4642448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4302196" y="4238410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5219254" y="3321352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6136312" y="2404294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5491845" y="2397517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6408903" y="3314575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7325961" y="4231633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8243020" y="5063897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7232927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All Java programs have at least one thread, the main() thread</a:t>
            </a:r>
            <a:r>
              <a:rPr lang="en-US" dirty="0"/>
              <a:t> </a:t>
            </a:r>
          </a:p>
          <a:p>
            <a:r>
              <a:rPr lang="en-US" dirty="0"/>
              <a:t>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800" dirty="0"/>
              <a:t>For example, a producer with a full queue, or a consumer with an empty queue</a:t>
            </a:r>
          </a:p>
          <a:p>
            <a:r>
              <a:rPr lang="en-US" sz="2800" dirty="0"/>
              <a:t>To avoid waste of computational resources we can use wait() and notify()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wait() is an instance method that’s used for thread synchronization. It can be called on any object, as it’s defined in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>
          <a:xfrm>
            <a:off x="2452700" y="1556792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reasons to use threads in your Java programs. If you use Android, Swing, JavaFX, Servlets, RMI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>
          <a:xfrm>
            <a:off x="2452700" y="1628800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7253-5EDA-B5AD-1981-048ADF7C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3CC7E-834B-31D5-95E3-85DBD93D215D}"/>
              </a:ext>
            </a:extLst>
          </p:cNvPr>
          <p:cNvSpPr/>
          <p:nvPr/>
        </p:nvSpPr>
        <p:spPr>
          <a:xfrm>
            <a:off x="0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56188-C936-4EE2-1EF3-67600268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2"/>
          <a:stretch/>
        </p:blipFill>
        <p:spPr>
          <a:xfrm>
            <a:off x="811485" y="0"/>
            <a:ext cx="10469091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 </a:t>
            </a:r>
            <a:r>
              <a:rPr lang="en-US" dirty="0"/>
              <a:t>for 10 minute?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299</TotalTime>
  <Words>3742</Words>
  <Application>Microsoft Macintosh PowerPoint</Application>
  <PresentationFormat>Widescreen</PresentationFormat>
  <Paragraphs>377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Nicola</vt:lpstr>
      <vt:lpstr>Java Multi-Threading</vt:lpstr>
      <vt:lpstr>Processes</vt:lpstr>
      <vt:lpstr>Threads</vt:lpstr>
      <vt:lpstr>JVM and Operating System</vt:lpstr>
      <vt:lpstr>Threads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Multi-Threading</dc:title>
  <dc:creator>Microsoft Office User</dc:creator>
  <cp:lastModifiedBy>Microsoft Office User</cp:lastModifiedBy>
  <cp:revision>10</cp:revision>
  <dcterms:created xsi:type="dcterms:W3CDTF">2021-09-30T08:08:09Z</dcterms:created>
  <dcterms:modified xsi:type="dcterms:W3CDTF">2022-04-28T10:05:12Z</dcterms:modified>
</cp:coreProperties>
</file>