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handoutMasterIdLst>
    <p:handoutMasterId r:id="rId29"/>
  </p:handoutMasterIdLst>
  <p:sldIdLst>
    <p:sldId id="256" r:id="rId2"/>
    <p:sldId id="303" r:id="rId3"/>
    <p:sldId id="294" r:id="rId4"/>
    <p:sldId id="301" r:id="rId5"/>
    <p:sldId id="300" r:id="rId6"/>
    <p:sldId id="298" r:id="rId7"/>
    <p:sldId id="279" r:id="rId8"/>
    <p:sldId id="295" r:id="rId9"/>
    <p:sldId id="302" r:id="rId10"/>
    <p:sldId id="260" r:id="rId11"/>
    <p:sldId id="299" r:id="rId12"/>
    <p:sldId id="276" r:id="rId13"/>
    <p:sldId id="277" r:id="rId14"/>
    <p:sldId id="278" r:id="rId15"/>
    <p:sldId id="285" r:id="rId16"/>
    <p:sldId id="286" r:id="rId17"/>
    <p:sldId id="287" r:id="rId18"/>
    <p:sldId id="282" r:id="rId19"/>
    <p:sldId id="283" r:id="rId20"/>
    <p:sldId id="284" r:id="rId21"/>
    <p:sldId id="289" r:id="rId22"/>
    <p:sldId id="291" r:id="rId23"/>
    <p:sldId id="292" r:id="rId24"/>
    <p:sldId id="272" r:id="rId25"/>
    <p:sldId id="293" r:id="rId26"/>
    <p:sldId id="383"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2"/>
    <p:restoredTop sz="96281"/>
  </p:normalViewPr>
  <p:slideViewPr>
    <p:cSldViewPr>
      <p:cViewPr varScale="1">
        <p:scale>
          <a:sx n="124" d="100"/>
          <a:sy n="124" d="100"/>
        </p:scale>
        <p:origin x="192" y="2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20/04/22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20/04/22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twitter.com/en/docs" TargetMode="External"/><Relationship Id="rId2" Type="http://schemas.openxmlformats.org/officeDocument/2006/relationships/hyperlink" Target="https://www.instagram.com/developer/" TargetMode="External"/><Relationship Id="rId1" Type="http://schemas.openxmlformats.org/officeDocument/2006/relationships/slideLayout" Target="../slideLayouts/slideLayout2.xml"/><Relationship Id="rId5" Type="http://schemas.openxmlformats.org/officeDocument/2006/relationships/hyperlink" Target="https://www.flickr.com/services/api/" TargetMode="External"/><Relationship Id="rId4" Type="http://schemas.openxmlformats.org/officeDocument/2006/relationships/hyperlink" Target="https://developers.facebook.com/docs/graph-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Java Data </a:t>
            </a:r>
            <a:r>
              <a:rPr lang="en-US" sz="3600"/>
              <a:t>Access (REST)</a:t>
            </a:r>
            <a:endParaRPr lang="en-US" sz="3600" dirty="0"/>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2718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solidFill>
                  <a:srgbClr val="E46C0A"/>
                </a:solidFill>
              </a:rPr>
              <a:t>Every system uses resources. </a:t>
            </a:r>
            <a:r>
              <a:rPr lang="en-US" dirty="0"/>
              <a:t>Resources can be pictures, videos, users data </a:t>
            </a:r>
            <a:r>
              <a:rPr lang="en-US" dirty="0" err="1"/>
              <a:t>ecc</a:t>
            </a:r>
            <a:r>
              <a:rPr lang="en-US" dirty="0"/>
              <a:t>... </a:t>
            </a:r>
          </a:p>
          <a:p>
            <a:r>
              <a:rPr lang="en-US" dirty="0">
                <a:solidFill>
                  <a:schemeClr val="accent6">
                    <a:lumMod val="75000"/>
                  </a:schemeClr>
                </a:solidFill>
              </a:rPr>
              <a:t>The purpose of a service is to provide access to resources.</a:t>
            </a:r>
            <a:r>
              <a:rPr lang="en-US" dirty="0"/>
              <a:t> </a:t>
            </a:r>
          </a:p>
          <a:p>
            <a:r>
              <a:rPr lang="en-US" dirty="0"/>
              <a:t>Developers want services to be </a:t>
            </a:r>
            <a:r>
              <a:rPr lang="en-US" dirty="0">
                <a:solidFill>
                  <a:srgbClr val="E46C0A"/>
                </a:solidFill>
              </a:rPr>
              <a:t>easy to implement, maintain, extend, and eventually scale up</a:t>
            </a:r>
            <a:r>
              <a:rPr lang="en-US" dirty="0"/>
              <a:t>. </a:t>
            </a:r>
          </a:p>
          <a:p>
            <a:pPr marL="0" indent="0">
              <a:buNone/>
            </a:pPr>
            <a:endParaRPr lang="en-US" dirty="0"/>
          </a:p>
        </p:txBody>
      </p:sp>
    </p:spTree>
    <p:extLst>
      <p:ext uri="{BB962C8B-B14F-4D97-AF65-F5344CB8AC3E}">
        <p14:creationId xmlns:p14="http://schemas.microsoft.com/office/powerpoint/2010/main" val="183115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Autofit/>
          </a:bodyPr>
          <a:lstStyle/>
          <a:p>
            <a:r>
              <a:rPr lang="en-US" sz="2400" dirty="0">
                <a:solidFill>
                  <a:schemeClr val="accent6">
                    <a:lumMod val="75000"/>
                  </a:schemeClr>
                </a:solidFill>
              </a:rPr>
              <a:t>Resources are identified with specific URLs</a:t>
            </a:r>
          </a:p>
          <a:p>
            <a:r>
              <a:rPr lang="en-US" sz="2400" dirty="0"/>
              <a:t>Format: https://</a:t>
            </a:r>
            <a:r>
              <a:rPr lang="en-US" sz="2400" dirty="0" err="1"/>
              <a:t>servicename</a:t>
            </a:r>
            <a:r>
              <a:rPr lang="en-US" sz="2400" dirty="0"/>
              <a:t>/</a:t>
            </a:r>
            <a:r>
              <a:rPr lang="en-US" sz="2400" dirty="0" err="1"/>
              <a:t>apiversion</a:t>
            </a:r>
            <a:r>
              <a:rPr lang="en-US" sz="2400" dirty="0"/>
              <a:t>/resource/</a:t>
            </a:r>
            <a:r>
              <a:rPr lang="en-US" sz="2400" dirty="0" err="1"/>
              <a:t>id|service</a:t>
            </a:r>
            <a:endParaRPr lang="en-US" sz="2400" dirty="0"/>
          </a:p>
          <a:p>
            <a:r>
              <a:rPr lang="en-US" sz="2400" dirty="0"/>
              <a:t>For example:</a:t>
            </a:r>
          </a:p>
          <a:p>
            <a:pPr lvl="1"/>
            <a:r>
              <a:rPr lang="en-US" sz="2400" dirty="0"/>
              <a:t>Place details https://</a:t>
            </a:r>
            <a:r>
              <a:rPr lang="en-US" sz="2400" dirty="0" err="1"/>
              <a:t>api.foursquare.com</a:t>
            </a:r>
            <a:r>
              <a:rPr lang="en-US" sz="2400" dirty="0"/>
              <a:t>/v2/venues/VENUE_ID</a:t>
            </a:r>
          </a:p>
          <a:p>
            <a:pPr lvl="1"/>
            <a:r>
              <a:rPr lang="en-US" sz="2400" dirty="0"/>
              <a:t>Photos details https://</a:t>
            </a:r>
            <a:r>
              <a:rPr lang="en-US" sz="2400" dirty="0" err="1"/>
              <a:t>api.foursquare.com</a:t>
            </a:r>
            <a:r>
              <a:rPr lang="en-US" sz="2400" dirty="0"/>
              <a:t>/v2/photos/PHOTO_ID</a:t>
            </a:r>
          </a:p>
          <a:p>
            <a:pPr lvl="1"/>
            <a:r>
              <a:rPr lang="en-US" sz="2400" dirty="0"/>
              <a:t>Search for a user https://</a:t>
            </a:r>
            <a:r>
              <a:rPr lang="en-US" sz="2400" dirty="0" err="1"/>
              <a:t>api.foursquare.com</a:t>
            </a:r>
            <a:r>
              <a:rPr lang="en-US" sz="2400" dirty="0"/>
              <a:t>/v2/users/search</a:t>
            </a:r>
          </a:p>
          <a:p>
            <a:pPr lvl="1"/>
            <a:r>
              <a:rPr lang="en-US" sz="2400" dirty="0"/>
              <a:t>Recent </a:t>
            </a:r>
            <a:r>
              <a:rPr lang="en-US" sz="2400" dirty="0" err="1"/>
              <a:t>checkins</a:t>
            </a:r>
            <a:r>
              <a:rPr lang="en-US" sz="2400" dirty="0"/>
              <a:t> by friends https://api.foursquare.com/v2/checkins/recent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93901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a:bodyPr>
          <a:lstStyle/>
          <a:p>
            <a:r>
              <a:rPr lang="en-US" dirty="0">
                <a:solidFill>
                  <a:srgbClr val="E46C0A"/>
                </a:solidFill>
              </a:rPr>
              <a:t>The focus of a RESTful service is on resources and how to provide access to these resources</a:t>
            </a:r>
            <a:r>
              <a:rPr lang="en-US" dirty="0"/>
              <a:t>. </a:t>
            </a:r>
          </a:p>
          <a:p>
            <a:r>
              <a:rPr lang="en-US" dirty="0"/>
              <a:t>A resource can be thought of as an object as in OOP. A resource can consist of other resources. </a:t>
            </a:r>
          </a:p>
          <a:p>
            <a:r>
              <a:rPr lang="en-US" dirty="0"/>
              <a:t>While designing a system, the first thing to do is identify the resources and determine how they are related to each other. </a:t>
            </a:r>
          </a:p>
          <a:p>
            <a:r>
              <a:rPr lang="en-US" dirty="0"/>
              <a:t>This is </a:t>
            </a:r>
            <a:r>
              <a:rPr lang="en-US" dirty="0">
                <a:solidFill>
                  <a:srgbClr val="E46C0A"/>
                </a:solidFill>
              </a:rPr>
              <a:t>similar to designing a database or object-oriented software</a:t>
            </a:r>
            <a:r>
              <a:rPr lang="en-US" dirty="0"/>
              <a:t>: identify key entities and their mutual relations.</a:t>
            </a:r>
          </a:p>
        </p:txBody>
      </p:sp>
    </p:spTree>
    <p:extLst>
      <p:ext uri="{BB962C8B-B14F-4D97-AF65-F5344CB8AC3E}">
        <p14:creationId xmlns:p14="http://schemas.microsoft.com/office/powerpoint/2010/main" val="376576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a:bodyPr>
          <a:lstStyle/>
          <a:p>
            <a:r>
              <a:rPr lang="en-US" dirty="0"/>
              <a:t>Once resources have been identified,  </a:t>
            </a:r>
            <a:r>
              <a:rPr lang="en-US" dirty="0">
                <a:solidFill>
                  <a:schemeClr val="accent6">
                    <a:lumMod val="75000"/>
                  </a:schemeClr>
                </a:solidFill>
              </a:rPr>
              <a:t>it is important to properly represent resources </a:t>
            </a:r>
            <a:r>
              <a:rPr lang="en-US" dirty="0"/>
              <a:t>(for example, the </a:t>
            </a:r>
            <a:r>
              <a:rPr lang="en-US" dirty="0" err="1"/>
              <a:t>toString</a:t>
            </a:r>
            <a:r>
              <a:rPr lang="en-US" dirty="0"/>
              <a:t>() method represent resources using a plain String). </a:t>
            </a:r>
          </a:p>
          <a:p>
            <a:r>
              <a:rPr lang="en-US" dirty="0"/>
              <a:t>You can use </a:t>
            </a:r>
            <a:r>
              <a:rPr lang="en-US" dirty="0">
                <a:solidFill>
                  <a:schemeClr val="accent6">
                    <a:lumMod val="75000"/>
                  </a:schemeClr>
                </a:solidFill>
              </a:rPr>
              <a:t>any format </a:t>
            </a:r>
            <a:r>
              <a:rPr lang="en-US" dirty="0"/>
              <a:t>for representing the resources as </a:t>
            </a:r>
            <a:r>
              <a:rPr lang="en-US" dirty="0">
                <a:solidFill>
                  <a:srgbClr val="E46C0A"/>
                </a:solidFill>
              </a:rPr>
              <a:t>REST does not put any restrictions. </a:t>
            </a:r>
          </a:p>
          <a:p>
            <a:r>
              <a:rPr lang="en-US" dirty="0"/>
              <a:t>Nevertheless, </a:t>
            </a:r>
            <a:r>
              <a:rPr lang="en-US" dirty="0">
                <a:solidFill>
                  <a:schemeClr val="accent6">
                    <a:lumMod val="75000"/>
                  </a:schemeClr>
                </a:solidFill>
              </a:rPr>
              <a:t>the most used representations are XML and JSON</a:t>
            </a:r>
          </a:p>
        </p:txBody>
      </p:sp>
    </p:spTree>
    <p:extLst>
      <p:ext uri="{BB962C8B-B14F-4D97-AF65-F5344CB8AC3E}">
        <p14:creationId xmlns:p14="http://schemas.microsoft.com/office/powerpoint/2010/main" val="231560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pic>
        <p:nvPicPr>
          <p:cNvPr id="4" name="Content Placeholder 3" descr="Screen Shot 2017-05-15 at 23.46.29.png"/>
          <p:cNvPicPr>
            <a:picLocks noGrp="1" noChangeAspect="1"/>
          </p:cNvPicPr>
          <p:nvPr>
            <p:ph idx="1"/>
          </p:nvPr>
        </p:nvPicPr>
        <p:blipFill>
          <a:blip r:embed="rId2" cstate="print">
            <a:extLst>
              <a:ext uri="{28A0092B-C50C-407E-A947-70E740481C1C}">
                <a14:useLocalDpi xmlns:a14="http://schemas.microsoft.com/office/drawing/2010/main"/>
              </a:ext>
            </a:extLst>
          </a:blip>
          <a:srcRect t="-7569" b="-7569"/>
          <a:stretch>
            <a:fillRect/>
          </a:stretch>
        </p:blipFill>
        <p:spPr>
          <a:xfrm>
            <a:off x="1984648" y="1556792"/>
            <a:ext cx="8222704" cy="4525963"/>
          </a:xfrm>
          <a:prstGeom prst="rect">
            <a:avLst/>
          </a:prstGeom>
        </p:spPr>
      </p:pic>
    </p:spTree>
    <p:extLst>
      <p:ext uri="{BB962C8B-B14F-4D97-AF65-F5344CB8AC3E}">
        <p14:creationId xmlns:p14="http://schemas.microsoft.com/office/powerpoint/2010/main" val="280797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idx="1"/>
          </p:nvPr>
        </p:nvSpPr>
        <p:spPr/>
        <p:txBody>
          <a:bodyPr/>
          <a:lstStyle/>
          <a:p>
            <a:r>
              <a:rPr lang="en-US" dirty="0"/>
              <a:t>HTTP Verbs (see HTTP Request) define </a:t>
            </a:r>
            <a:r>
              <a:rPr lang="en-US" dirty="0">
                <a:solidFill>
                  <a:schemeClr val="accent6">
                    <a:lumMod val="75000"/>
                  </a:schemeClr>
                </a:solidFill>
              </a:rPr>
              <a:t>operations on specific resources.</a:t>
            </a:r>
          </a:p>
          <a:p>
            <a:endParaRPr lang="en-US" dirty="0">
              <a:solidFill>
                <a:schemeClr val="accent6">
                  <a:lumMod val="75000"/>
                </a:schemeClr>
              </a:solidFill>
            </a:endParaRPr>
          </a:p>
          <a:p>
            <a:r>
              <a:rPr lang="en-US" dirty="0"/>
              <a:t>GET /users/145 </a:t>
            </a:r>
            <a:r>
              <a:rPr lang="en-US" i="1" dirty="0"/>
              <a:t>(retrieve user 145)</a:t>
            </a:r>
          </a:p>
          <a:p>
            <a:r>
              <a:rPr lang="en-US" dirty="0"/>
              <a:t>DELETE /users/145 </a:t>
            </a:r>
            <a:r>
              <a:rPr lang="en-US" i="1" dirty="0"/>
              <a:t>(delete user 145)</a:t>
            </a:r>
          </a:p>
          <a:p>
            <a:r>
              <a:rPr lang="en-US" dirty="0"/>
              <a:t>POST /users/ </a:t>
            </a:r>
            <a:r>
              <a:rPr lang="en-US" i="1" dirty="0"/>
              <a:t>(add a new user)</a:t>
            </a:r>
          </a:p>
          <a:p>
            <a:r>
              <a:rPr lang="en-US" dirty="0"/>
              <a:t>PUT /users/17 </a:t>
            </a:r>
            <a:r>
              <a:rPr lang="en-US" i="1" dirty="0"/>
              <a:t>(update user 17)</a:t>
            </a:r>
          </a:p>
          <a:p>
            <a:endParaRPr lang="en-US" dirty="0">
              <a:solidFill>
                <a:schemeClr val="accent6">
                  <a:lumMod val="75000"/>
                </a:schemeClr>
              </a:solidFill>
            </a:endParaRPr>
          </a:p>
        </p:txBody>
      </p:sp>
    </p:spTree>
    <p:extLst>
      <p:ext uri="{BB962C8B-B14F-4D97-AF65-F5344CB8AC3E}">
        <p14:creationId xmlns:p14="http://schemas.microsoft.com/office/powerpoint/2010/main" val="359546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sz="half" idx="1"/>
          </p:nvPr>
        </p:nvSpPr>
        <p:spPr/>
        <p:txBody>
          <a:bodyPr>
            <a:normAutofit fontScale="92500" lnSpcReduction="20000"/>
          </a:bodyPr>
          <a:lstStyle/>
          <a:p>
            <a:r>
              <a:rPr lang="en-US" dirty="0">
                <a:solidFill>
                  <a:schemeClr val="accent6">
                    <a:lumMod val="75000"/>
                  </a:schemeClr>
                </a:solidFill>
              </a:rPr>
              <a:t>GET</a:t>
            </a:r>
            <a:r>
              <a:rPr lang="en-US" dirty="0"/>
              <a:t> Read a resource</a:t>
            </a:r>
          </a:p>
          <a:p>
            <a:pPr lvl="1"/>
            <a:r>
              <a:rPr lang="en-US" dirty="0"/>
              <a:t>Safe</a:t>
            </a:r>
          </a:p>
          <a:p>
            <a:r>
              <a:rPr lang="en-US" dirty="0">
                <a:solidFill>
                  <a:schemeClr val="accent6">
                    <a:lumMod val="75000"/>
                  </a:schemeClr>
                </a:solidFill>
              </a:rPr>
              <a:t>PUT</a:t>
            </a:r>
            <a:r>
              <a:rPr lang="en-US" dirty="0"/>
              <a:t> Insert/update a resource</a:t>
            </a:r>
          </a:p>
          <a:p>
            <a:pPr lvl="1"/>
            <a:r>
              <a:rPr lang="en-US" dirty="0"/>
              <a:t>Idempotent</a:t>
            </a:r>
          </a:p>
          <a:p>
            <a:r>
              <a:rPr lang="en-US" dirty="0">
                <a:solidFill>
                  <a:schemeClr val="accent6">
                    <a:lumMod val="75000"/>
                  </a:schemeClr>
                </a:solidFill>
              </a:rPr>
              <a:t>POST</a:t>
            </a:r>
            <a:r>
              <a:rPr lang="en-US" dirty="0"/>
              <a:t> Insert/update a resource</a:t>
            </a:r>
          </a:p>
          <a:p>
            <a:pPr lvl="1"/>
            <a:r>
              <a:rPr lang="en-US" dirty="0"/>
              <a:t>N/A</a:t>
            </a:r>
          </a:p>
          <a:p>
            <a:r>
              <a:rPr lang="en-US" dirty="0">
                <a:solidFill>
                  <a:schemeClr val="accent6">
                    <a:lumMod val="75000"/>
                  </a:schemeClr>
                </a:solidFill>
              </a:rPr>
              <a:t>DELETE</a:t>
            </a:r>
            <a:r>
              <a:rPr lang="en-US" dirty="0"/>
              <a:t> Delete a resource</a:t>
            </a:r>
          </a:p>
          <a:p>
            <a:pPr lvl="1"/>
            <a:r>
              <a:rPr lang="en-US" dirty="0"/>
              <a:t>Idempotent</a:t>
            </a:r>
          </a:p>
        </p:txBody>
      </p:sp>
      <p:sp>
        <p:nvSpPr>
          <p:cNvPr id="4" name="Content Placeholder 3">
            <a:extLst>
              <a:ext uri="{FF2B5EF4-FFF2-40B4-BE49-F238E27FC236}">
                <a16:creationId xmlns:a16="http://schemas.microsoft.com/office/drawing/2014/main" id="{C003E3A9-DE7E-8F46-9A8B-EB4793BD3272}"/>
              </a:ext>
            </a:extLst>
          </p:cNvPr>
          <p:cNvSpPr>
            <a:spLocks noGrp="1"/>
          </p:cNvSpPr>
          <p:nvPr>
            <p:ph sz="half" idx="2"/>
          </p:nvPr>
        </p:nvSpPr>
        <p:spPr/>
        <p:txBody>
          <a:bodyPr>
            <a:normAutofit fontScale="92500" lnSpcReduction="20000"/>
          </a:bodyPr>
          <a:lstStyle/>
          <a:p>
            <a:r>
              <a:rPr lang="en-US" dirty="0"/>
              <a:t>A </a:t>
            </a:r>
            <a:r>
              <a:rPr lang="en-US" dirty="0">
                <a:solidFill>
                  <a:schemeClr val="accent6">
                    <a:lumMod val="75000"/>
                  </a:schemeClr>
                </a:solidFill>
              </a:rPr>
              <a:t>Safe HTTP method </a:t>
            </a:r>
            <a:r>
              <a:rPr lang="en-US" dirty="0"/>
              <a:t>does not make any changes to the resource on the server. </a:t>
            </a:r>
          </a:p>
          <a:p>
            <a:r>
              <a:rPr lang="en-US" dirty="0"/>
              <a:t>An </a:t>
            </a:r>
            <a:r>
              <a:rPr lang="en-US" dirty="0">
                <a:solidFill>
                  <a:srgbClr val="E46C0A"/>
                </a:solidFill>
              </a:rPr>
              <a:t>Idempotent HTTP method </a:t>
            </a:r>
            <a:r>
              <a:rPr lang="en-US" dirty="0"/>
              <a:t>has same effect no matter how many times it is performed.</a:t>
            </a:r>
          </a:p>
          <a:p>
            <a:r>
              <a:rPr lang="en-US" dirty="0"/>
              <a:t>Classifying methods as Safe and Idempotent makes it easy to predict the results in unreliable environments such as the Web (clients may fire the same request multiple times for example)</a:t>
            </a:r>
          </a:p>
          <a:p>
            <a:endParaRPr lang="en-GB" dirty="0"/>
          </a:p>
        </p:txBody>
      </p:sp>
    </p:spTree>
    <p:extLst>
      <p:ext uri="{BB962C8B-B14F-4D97-AF65-F5344CB8AC3E}">
        <p14:creationId xmlns:p14="http://schemas.microsoft.com/office/powerpoint/2010/main" val="247011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and POST</a:t>
            </a:r>
          </a:p>
        </p:txBody>
      </p:sp>
      <p:pic>
        <p:nvPicPr>
          <p:cNvPr id="4" name="Content Placeholder 3" descr="Screen Shot 2017-05-16 at 00.10.43.png"/>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1981200" y="1915584"/>
            <a:ext cx="8229600" cy="3291416"/>
          </a:xfrm>
          <a:prstGeom prst="rect">
            <a:avLst/>
          </a:prstGeom>
        </p:spPr>
      </p:pic>
      <p:sp>
        <p:nvSpPr>
          <p:cNvPr id="3" name="TextBox 2">
            <a:extLst>
              <a:ext uri="{FF2B5EF4-FFF2-40B4-BE49-F238E27FC236}">
                <a16:creationId xmlns:a16="http://schemas.microsoft.com/office/drawing/2014/main" id="{FF6A4BDE-F301-D94A-A48B-EEB6303AF0D1}"/>
              </a:ext>
            </a:extLst>
          </p:cNvPr>
          <p:cNvSpPr txBox="1"/>
          <p:nvPr/>
        </p:nvSpPr>
        <p:spPr>
          <a:xfrm>
            <a:off x="4064220" y="5411972"/>
            <a:ext cx="2277290" cy="369332"/>
          </a:xfrm>
          <a:prstGeom prst="rect">
            <a:avLst/>
          </a:prstGeom>
          <a:noFill/>
        </p:spPr>
        <p:txBody>
          <a:bodyPr wrap="none" rtlCol="0">
            <a:spAutoFit/>
          </a:bodyPr>
          <a:lstStyle/>
          <a:p>
            <a:r>
              <a:rPr lang="en-GB" dirty="0">
                <a:solidFill>
                  <a:schemeClr val="accent6">
                    <a:lumMod val="75000"/>
                  </a:schemeClr>
                </a:solidFill>
              </a:rPr>
              <a:t>Idempotent fails here!</a:t>
            </a:r>
          </a:p>
        </p:txBody>
      </p:sp>
      <p:cxnSp>
        <p:nvCxnSpPr>
          <p:cNvPr id="6" name="Straight Arrow Connector 5">
            <a:extLst>
              <a:ext uri="{FF2B5EF4-FFF2-40B4-BE49-F238E27FC236}">
                <a16:creationId xmlns:a16="http://schemas.microsoft.com/office/drawing/2014/main" id="{93EF5E8E-8AAC-8A4D-BF3A-8EC83D2B7BB7}"/>
              </a:ext>
            </a:extLst>
          </p:cNvPr>
          <p:cNvCxnSpPr/>
          <p:nvPr/>
        </p:nvCxnSpPr>
        <p:spPr>
          <a:xfrm flipV="1">
            <a:off x="5202865" y="4423144"/>
            <a:ext cx="1031358" cy="988828"/>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60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a:bodyPr>
          <a:lstStyle/>
          <a:p>
            <a:r>
              <a:rPr lang="en-US" sz="2600" dirty="0"/>
              <a:t>REST requires each resource to have at least one URI</a:t>
            </a:r>
          </a:p>
          <a:p>
            <a:r>
              <a:rPr lang="en-US" sz="2600" dirty="0">
                <a:solidFill>
                  <a:srgbClr val="E46C0A"/>
                </a:solidFill>
              </a:rPr>
              <a:t>RESTful services uses a directory hierarchy to address resources</a:t>
            </a:r>
            <a:endParaRPr lang="en-US" sz="2600" dirty="0"/>
          </a:p>
          <a:p>
            <a:r>
              <a:rPr lang="en-US" sz="2600" dirty="0">
                <a:solidFill>
                  <a:schemeClr val="accent6">
                    <a:lumMod val="75000"/>
                  </a:schemeClr>
                </a:solidFill>
              </a:rPr>
              <a:t>The job of a URI is to identify a resource or a collection of resources </a:t>
            </a:r>
          </a:p>
          <a:p>
            <a:r>
              <a:rPr lang="en-US" sz="2600" dirty="0"/>
              <a:t>The actual operation is determined by an HTTP verb. The URI should not say anything about the operation or action</a:t>
            </a:r>
          </a:p>
          <a:p>
            <a:r>
              <a:rPr lang="en-US" sz="2600" b="1" dirty="0"/>
              <a:t>Protocol://</a:t>
            </a:r>
            <a:r>
              <a:rPr lang="en-US" sz="2600" b="1" dirty="0" err="1"/>
              <a:t>ServiceName</a:t>
            </a:r>
            <a:r>
              <a:rPr lang="en-US" sz="2600" b="1" dirty="0"/>
              <a:t>/</a:t>
            </a:r>
            <a:r>
              <a:rPr lang="en-US" sz="2600" b="1" dirty="0" err="1"/>
              <a:t>ResourceType</a:t>
            </a:r>
            <a:r>
              <a:rPr lang="en-US" sz="2600" b="1" dirty="0"/>
              <a:t>/</a:t>
            </a:r>
            <a:r>
              <a:rPr lang="en-US" sz="2600" b="1" dirty="0" err="1"/>
              <a:t>ResourceID</a:t>
            </a:r>
            <a:endParaRPr lang="en-US" sz="2600" b="1" dirty="0"/>
          </a:p>
        </p:txBody>
      </p:sp>
    </p:spTree>
    <p:extLst>
      <p:ext uri="{BB962C8B-B14F-4D97-AF65-F5344CB8AC3E}">
        <p14:creationId xmlns:p14="http://schemas.microsoft.com/office/powerpoint/2010/main" val="335591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fontScale="92500" lnSpcReduction="20000"/>
          </a:bodyPr>
          <a:lstStyle/>
          <a:p>
            <a:r>
              <a:rPr lang="en-US" dirty="0">
                <a:solidFill>
                  <a:schemeClr val="accent6">
                    <a:lumMod val="75000"/>
                  </a:schemeClr>
                </a:solidFill>
              </a:rPr>
              <a:t>Use plural nouns </a:t>
            </a:r>
            <a:r>
              <a:rPr lang="en-US" dirty="0"/>
              <a:t>for naming your resources.</a:t>
            </a:r>
          </a:p>
          <a:p>
            <a:r>
              <a:rPr lang="en-US" dirty="0">
                <a:solidFill>
                  <a:schemeClr val="accent6">
                    <a:lumMod val="75000"/>
                  </a:schemeClr>
                </a:solidFill>
              </a:rPr>
              <a:t>Avoid using spaces </a:t>
            </a:r>
            <a:r>
              <a:rPr lang="en-US" dirty="0"/>
              <a:t>as they create confusion. Use an _ (underscore) or – (hyphen) instead.</a:t>
            </a:r>
          </a:p>
          <a:p>
            <a:r>
              <a:rPr lang="en-US" dirty="0"/>
              <a:t>A URI is </a:t>
            </a:r>
            <a:r>
              <a:rPr lang="en-US" dirty="0">
                <a:solidFill>
                  <a:schemeClr val="accent6">
                    <a:lumMod val="75000"/>
                  </a:schemeClr>
                </a:solidFill>
              </a:rPr>
              <a:t>case insensitive</a:t>
            </a:r>
            <a:r>
              <a:rPr lang="en-US" dirty="0"/>
              <a:t>. I use camel case in my URIs for better clarity. You can use all lower-case URIs.</a:t>
            </a:r>
          </a:p>
          <a:p>
            <a:r>
              <a:rPr lang="en-US" dirty="0"/>
              <a:t>A </a:t>
            </a:r>
            <a:r>
              <a:rPr lang="en-US" dirty="0">
                <a:solidFill>
                  <a:schemeClr val="accent6">
                    <a:lumMod val="75000"/>
                  </a:schemeClr>
                </a:solidFill>
              </a:rPr>
              <a:t>cool URI never changes</a:t>
            </a:r>
            <a:r>
              <a:rPr lang="en-US" dirty="0"/>
              <a:t>; so give some thought before deciding on the URIs for your service. If you need to change the location of a resource, do not discard the old URI and redirect the client to the new location.</a:t>
            </a:r>
          </a:p>
          <a:p>
            <a:r>
              <a:rPr lang="en-US" dirty="0">
                <a:solidFill>
                  <a:schemeClr val="accent6">
                    <a:lumMod val="75000"/>
                  </a:schemeClr>
                </a:solidFill>
              </a:rPr>
              <a:t>Avoid verbs</a:t>
            </a:r>
            <a:r>
              <a:rPr lang="en-US" dirty="0"/>
              <a:t> for your resource names. Verbs are more suitable for the names of operations. </a:t>
            </a:r>
          </a:p>
        </p:txBody>
      </p:sp>
    </p:spTree>
    <p:extLst>
      <p:ext uri="{BB962C8B-B14F-4D97-AF65-F5344CB8AC3E}">
        <p14:creationId xmlns:p14="http://schemas.microsoft.com/office/powerpoint/2010/main" val="269111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556792"/>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parameters</a:t>
            </a:r>
          </a:p>
        </p:txBody>
      </p:sp>
      <p:sp>
        <p:nvSpPr>
          <p:cNvPr id="3" name="Content Placeholder 2"/>
          <p:cNvSpPr>
            <a:spLocks noGrp="1"/>
          </p:cNvSpPr>
          <p:nvPr>
            <p:ph idx="1"/>
          </p:nvPr>
        </p:nvSpPr>
        <p:spPr/>
        <p:txBody>
          <a:bodyPr>
            <a:normAutofit/>
          </a:bodyPr>
          <a:lstStyle/>
          <a:p>
            <a:r>
              <a:rPr lang="en-US" dirty="0"/>
              <a:t>The basic purpose of query parameters is to provide parameters to an operation that needs the data items. </a:t>
            </a:r>
          </a:p>
          <a:p>
            <a:pPr lvl="1"/>
            <a:r>
              <a:rPr lang="en-US" dirty="0"/>
              <a:t>http://MyService/Persons/1?format=json</a:t>
            </a:r>
          </a:p>
          <a:p>
            <a:pPr lvl="1"/>
            <a:r>
              <a:rPr lang="en-US" dirty="0"/>
              <a:t>http://</a:t>
            </a:r>
            <a:r>
              <a:rPr lang="en-US" dirty="0" err="1"/>
              <a:t>MyService</a:t>
            </a:r>
            <a:r>
              <a:rPr lang="en-US" dirty="0"/>
              <a:t>/Persons/</a:t>
            </a:r>
            <a:r>
              <a:rPr lang="en-US" dirty="0" err="1"/>
              <a:t>search?name</a:t>
            </a:r>
            <a:r>
              <a:rPr lang="en-US" dirty="0"/>
              <a:t>=‘</a:t>
            </a:r>
            <a:r>
              <a:rPr lang="en-US" dirty="0" err="1"/>
              <a:t>nicola</a:t>
            </a:r>
            <a:r>
              <a:rPr lang="en-US" dirty="0"/>
              <a:t>’</a:t>
            </a:r>
          </a:p>
          <a:p>
            <a:endParaRPr lang="en-US" dirty="0"/>
          </a:p>
          <a:p>
            <a:r>
              <a:rPr lang="en-US" dirty="0">
                <a:solidFill>
                  <a:schemeClr val="accent6">
                    <a:lumMod val="75000"/>
                  </a:schemeClr>
                </a:solidFill>
              </a:rPr>
              <a:t>Avoid this!</a:t>
            </a:r>
          </a:p>
          <a:p>
            <a:pPr lvl="1"/>
            <a:r>
              <a:rPr lang="en-US" dirty="0"/>
              <a:t>http://</a:t>
            </a:r>
            <a:r>
              <a:rPr lang="en-US" dirty="0" err="1"/>
              <a:t>MyService</a:t>
            </a:r>
            <a:r>
              <a:rPr lang="en-US" dirty="0"/>
              <a:t>/Persons/1/</a:t>
            </a:r>
            <a:r>
              <a:rPr lang="en-US" dirty="0" err="1"/>
              <a:t>json</a:t>
            </a:r>
            <a:r>
              <a:rPr lang="en-US" dirty="0"/>
              <a:t>/</a:t>
            </a:r>
          </a:p>
        </p:txBody>
      </p:sp>
    </p:spTree>
    <p:extLst>
      <p:ext uri="{BB962C8B-B14F-4D97-AF65-F5344CB8AC3E}">
        <p14:creationId xmlns:p14="http://schemas.microsoft.com/office/powerpoint/2010/main" val="221237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fontScale="85000" lnSpcReduction="20000"/>
          </a:bodyPr>
          <a:lstStyle/>
          <a:p>
            <a:r>
              <a:rPr lang="en-US" dirty="0">
                <a:solidFill>
                  <a:srgbClr val="E46C0A"/>
                </a:solidFill>
              </a:rPr>
              <a:t>A RESTful service is stateless and does not maintain the application state for any client</a:t>
            </a:r>
            <a:r>
              <a:rPr lang="en-US" dirty="0"/>
              <a:t>. A request cannot be dependent on a past request. A REST service treats each request independently.</a:t>
            </a:r>
          </a:p>
          <a:p>
            <a:pPr marL="0" indent="0">
              <a:buNone/>
            </a:pPr>
            <a:endParaRPr lang="en-US" dirty="0">
              <a:solidFill>
                <a:srgbClr val="E46C0A"/>
              </a:solidFill>
            </a:endParaRPr>
          </a:p>
          <a:p>
            <a:pPr marL="0" indent="0">
              <a:buNone/>
            </a:pPr>
            <a:r>
              <a:rPr lang="en-US" dirty="0">
                <a:solidFill>
                  <a:srgbClr val="E46C0A"/>
                </a:solidFill>
              </a:rPr>
              <a:t>Stateless design</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/Persons/2 HTTP/1.1</a:t>
            </a:r>
          </a:p>
          <a:p>
            <a:pPr marL="0" indent="0">
              <a:buNone/>
            </a:pPr>
            <a:endParaRPr lang="en-US" dirty="0"/>
          </a:p>
          <a:p>
            <a:pPr marL="0" indent="0">
              <a:buNone/>
            </a:pPr>
            <a:r>
              <a:rPr lang="en-US" dirty="0">
                <a:solidFill>
                  <a:srgbClr val="E46C0A"/>
                </a:solidFill>
              </a:rPr>
              <a:t>Stateful design (Dangerous! Which client??)</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a:t>
            </a:r>
            <a:r>
              <a:rPr lang="en-US" i="1" dirty="0" err="1"/>
              <a:t>NextPerson</a:t>
            </a:r>
            <a:r>
              <a:rPr lang="en-US" i="1" dirty="0"/>
              <a:t> HTTP/1.1</a:t>
            </a:r>
            <a:r>
              <a:rPr lang="en-US" dirty="0"/>
              <a:t> </a:t>
            </a:r>
          </a:p>
        </p:txBody>
      </p:sp>
    </p:spTree>
    <p:extLst>
      <p:ext uri="{BB962C8B-B14F-4D97-AF65-F5344CB8AC3E}">
        <p14:creationId xmlns:p14="http://schemas.microsoft.com/office/powerpoint/2010/main" val="2476966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a:bodyPr>
          <a:lstStyle/>
          <a:p>
            <a:r>
              <a:rPr lang="en-US" dirty="0">
                <a:solidFill>
                  <a:srgbClr val="E46C0A"/>
                </a:solidFill>
              </a:rPr>
              <a:t>There is no excuse for not documenting your service</a:t>
            </a:r>
            <a:r>
              <a:rPr lang="en-US" dirty="0"/>
              <a:t>. </a:t>
            </a:r>
          </a:p>
          <a:p>
            <a:r>
              <a:rPr lang="en-US" dirty="0"/>
              <a:t>You should document every resource and URI for client developers. You can use any format for structuring your document, but it should contain enough information about resources, URIs, Available Methods, and any other information required for accessing your service. </a:t>
            </a:r>
          </a:p>
        </p:txBody>
      </p:sp>
    </p:spTree>
    <p:extLst>
      <p:ext uri="{BB962C8B-B14F-4D97-AF65-F5344CB8AC3E}">
        <p14:creationId xmlns:p14="http://schemas.microsoft.com/office/powerpoint/2010/main" val="917700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pic>
        <p:nvPicPr>
          <p:cNvPr id="5" name="Content Placeholder 4" descr="Screen Shot 2017-05-16 at 00.20.21.png"/>
          <p:cNvPicPr>
            <a:picLocks noGrp="1" noChangeAspect="1"/>
          </p:cNvPicPr>
          <p:nvPr>
            <p:ph idx="1"/>
          </p:nvPr>
        </p:nvPicPr>
        <p:blipFill>
          <a:blip r:embed="rId2" cstate="print">
            <a:extLst>
              <a:ext uri="{28A0092B-C50C-407E-A947-70E740481C1C}">
                <a14:useLocalDpi xmlns:a14="http://schemas.microsoft.com/office/drawing/2010/main"/>
              </a:ext>
            </a:extLst>
          </a:blip>
          <a:srcRect l="-33159" r="-33159"/>
          <a:stretch>
            <a:fillRect/>
          </a:stretch>
        </p:blipFill>
        <p:spPr>
          <a:xfrm>
            <a:off x="1696616" y="1628800"/>
            <a:ext cx="8798768" cy="4525963"/>
          </a:xfrm>
        </p:spPr>
      </p:pic>
    </p:spTree>
    <p:extLst>
      <p:ext uri="{BB962C8B-B14F-4D97-AF65-F5344CB8AC3E}">
        <p14:creationId xmlns:p14="http://schemas.microsoft.com/office/powerpoint/2010/main" val="72604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a:t>
            </a:r>
          </a:p>
        </p:txBody>
      </p:sp>
      <p:sp>
        <p:nvSpPr>
          <p:cNvPr id="3" name="Content Placeholder 2"/>
          <p:cNvSpPr>
            <a:spLocks noGrp="1"/>
          </p:cNvSpPr>
          <p:nvPr>
            <p:ph idx="1"/>
          </p:nvPr>
        </p:nvSpPr>
        <p:spPr/>
        <p:txBody>
          <a:bodyPr>
            <a:normAutofit/>
          </a:bodyPr>
          <a:lstStyle/>
          <a:p>
            <a:r>
              <a:rPr lang="en-US" dirty="0">
                <a:solidFill>
                  <a:srgbClr val="E46C0A"/>
                </a:solidFill>
              </a:rPr>
              <a:t>No transactions support</a:t>
            </a:r>
          </a:p>
          <a:p>
            <a:pPr lvl="1"/>
            <a:r>
              <a:rPr lang="en-US" dirty="0"/>
              <a:t>DBMS (usually behind REST services) support transactions</a:t>
            </a:r>
          </a:p>
          <a:p>
            <a:r>
              <a:rPr lang="en-US" dirty="0">
                <a:solidFill>
                  <a:srgbClr val="E46C0A"/>
                </a:solidFill>
              </a:rPr>
              <a:t>No publish/subscribe support.</a:t>
            </a:r>
            <a:endParaRPr lang="en-US" dirty="0"/>
          </a:p>
          <a:p>
            <a:pPr lvl="1"/>
            <a:r>
              <a:rPr lang="en-US" dirty="0"/>
              <a:t>Notification is done by polling. </a:t>
            </a:r>
          </a:p>
          <a:p>
            <a:r>
              <a:rPr lang="en-US" dirty="0">
                <a:solidFill>
                  <a:schemeClr val="accent6">
                    <a:lumMod val="75000"/>
                  </a:schemeClr>
                </a:solidFill>
              </a:rPr>
              <a:t>High bandwidth </a:t>
            </a:r>
          </a:p>
          <a:p>
            <a:pPr lvl="1"/>
            <a:r>
              <a:rPr lang="en-US" dirty="0"/>
              <a:t>HTTP uses a request/response model, so there’s a lot of baggage flying around the network to make it all work.</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0813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REST is a great way of developing lightweight Web services that are easy to implement, maintain, and discover. </a:t>
            </a:r>
          </a:p>
          <a:p>
            <a:r>
              <a:rPr lang="en-US" dirty="0"/>
              <a:t>HTTP provides an excellent interface to implement </a:t>
            </a:r>
            <a:r>
              <a:rPr lang="en-US" dirty="0" err="1"/>
              <a:t>RESTful</a:t>
            </a:r>
            <a:r>
              <a:rPr lang="en-US" dirty="0"/>
              <a:t> services with features like a uniform interface and caching. However, it is up to developers to implement and utilize these features correctly. </a:t>
            </a:r>
          </a:p>
          <a:p>
            <a:r>
              <a:rPr lang="en-US" dirty="0"/>
              <a:t>If we get the basics right, a </a:t>
            </a:r>
            <a:r>
              <a:rPr lang="en-US" dirty="0" err="1"/>
              <a:t>RESTful</a:t>
            </a:r>
            <a:r>
              <a:rPr lang="en-US" dirty="0"/>
              <a:t> service can be easily implemented using any of the existing technologies such as Python, .NET, or Java. </a:t>
            </a:r>
          </a:p>
        </p:txBody>
      </p:sp>
    </p:spTree>
    <p:extLst>
      <p:ext uri="{BB962C8B-B14F-4D97-AF65-F5344CB8AC3E}">
        <p14:creationId xmlns:p14="http://schemas.microsoft.com/office/powerpoint/2010/main" val="132310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D4FA-F62E-2746-82F7-DD9BE11B0BB3}"/>
              </a:ext>
            </a:extLst>
          </p:cNvPr>
          <p:cNvSpPr>
            <a:spLocks noGrp="1"/>
          </p:cNvSpPr>
          <p:nvPr>
            <p:ph type="title"/>
          </p:nvPr>
        </p:nvSpPr>
        <p:spPr/>
        <p:txBody>
          <a:bodyPr/>
          <a:lstStyle/>
          <a:p>
            <a:r>
              <a:rPr lang="en-US" dirty="0"/>
              <a:t>Advantages</a:t>
            </a:r>
            <a:endParaRPr lang="en-IT" dirty="0"/>
          </a:p>
        </p:txBody>
      </p:sp>
      <p:sp>
        <p:nvSpPr>
          <p:cNvPr id="5" name="Slide Number Placeholder 4">
            <a:extLst>
              <a:ext uri="{FF2B5EF4-FFF2-40B4-BE49-F238E27FC236}">
                <a16:creationId xmlns:a16="http://schemas.microsoft.com/office/drawing/2014/main" id="{3A9C7F8D-3E7A-AB48-8463-F0FDC5BD61A0}"/>
              </a:ext>
            </a:extLst>
          </p:cNvPr>
          <p:cNvSpPr>
            <a:spLocks noGrp="1"/>
          </p:cNvSpPr>
          <p:nvPr>
            <p:ph type="sldNum" sz="quarter" idx="12"/>
          </p:nvPr>
        </p:nvSpPr>
        <p:spPr/>
        <p:txBody>
          <a:bodyPr/>
          <a:lstStyle/>
          <a:p>
            <a:fld id="{D2040F39-7941-49A4-B48D-F201B18B6351}" type="slidenum">
              <a:rPr lang="it-IT" smtClean="0"/>
              <a:pPr/>
              <a:t>26</a:t>
            </a:fld>
            <a:endParaRPr lang="it-IT" dirty="0"/>
          </a:p>
        </p:txBody>
      </p:sp>
      <p:pic>
        <p:nvPicPr>
          <p:cNvPr id="12" name="Picture 11">
            <a:extLst>
              <a:ext uri="{FF2B5EF4-FFF2-40B4-BE49-F238E27FC236}">
                <a16:creationId xmlns:a16="http://schemas.microsoft.com/office/drawing/2014/main" id="{ABE747DD-4D3F-FC4D-ADCF-6D5DB6ACD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792"/>
            <a:ext cx="6401207" cy="4517877"/>
          </a:xfrm>
          <a:prstGeom prst="rect">
            <a:avLst/>
          </a:prstGeom>
        </p:spPr>
      </p:pic>
      <p:pic>
        <p:nvPicPr>
          <p:cNvPr id="14" name="Picture 13">
            <a:extLst>
              <a:ext uri="{FF2B5EF4-FFF2-40B4-BE49-F238E27FC236}">
                <a16:creationId xmlns:a16="http://schemas.microsoft.com/office/drawing/2014/main" id="{914D213B-1026-7C4D-A18D-7C3536CF5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710" y="1668046"/>
            <a:ext cx="5891930" cy="3993202"/>
          </a:xfrm>
          <a:prstGeom prst="rect">
            <a:avLst/>
          </a:prstGeom>
        </p:spPr>
      </p:pic>
    </p:spTree>
    <p:extLst>
      <p:ext uri="{BB962C8B-B14F-4D97-AF65-F5344CB8AC3E}">
        <p14:creationId xmlns:p14="http://schemas.microsoft.com/office/powerpoint/2010/main" val="365234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a:extLst>
              <a:ext uri="{FF2B5EF4-FFF2-40B4-BE49-F238E27FC236}">
                <a16:creationId xmlns:a16="http://schemas.microsoft.com/office/drawing/2014/main" id="{6A4C567C-63A9-2D4A-910F-DEC479557D18}"/>
              </a:ext>
            </a:extLst>
          </p:cNvPr>
          <p:cNvSpPr>
            <a:spLocks noGrp="1"/>
          </p:cNvSpPr>
          <p:nvPr>
            <p:ph idx="1"/>
          </p:nvPr>
        </p:nvSpPr>
        <p:spPr/>
        <p:txBody>
          <a:bodyPr>
            <a:normAutofit/>
          </a:bodyPr>
          <a:lstStyle/>
          <a:p>
            <a:r>
              <a:rPr lang="en-US" sz="2000" dirty="0"/>
              <a:t>REST is used to </a:t>
            </a:r>
            <a:r>
              <a:rPr lang="en-US" sz="2000" dirty="0">
                <a:solidFill>
                  <a:srgbClr val="E46C0A"/>
                </a:solidFill>
              </a:rPr>
              <a:t>build scalable Web services </a:t>
            </a:r>
            <a:r>
              <a:rPr lang="en-US" sz="2000" dirty="0"/>
              <a:t>(stateless is lightweight)</a:t>
            </a:r>
          </a:p>
          <a:p>
            <a:r>
              <a:rPr lang="en-US" sz="2000" dirty="0"/>
              <a:t>REST</a:t>
            </a:r>
            <a:r>
              <a:rPr lang="en-US" sz="2000" dirty="0">
                <a:solidFill>
                  <a:schemeClr val="accent6">
                    <a:lumMod val="75000"/>
                  </a:schemeClr>
                </a:solidFill>
              </a:rPr>
              <a:t> decouples applications </a:t>
            </a:r>
            <a:r>
              <a:rPr lang="en-US" sz="2000" dirty="0"/>
              <a:t>from vendor-specific details (e.g., JDBC requires drivers and knowledge about the underlying database) and </a:t>
            </a:r>
            <a:r>
              <a:rPr lang="en-US" sz="2000" dirty="0">
                <a:solidFill>
                  <a:srgbClr val="000000"/>
                </a:solidFill>
              </a:rPr>
              <a:t>prevents exposing DMBS to untrusted networks (e.g. Internet)</a:t>
            </a:r>
          </a:p>
          <a:p>
            <a:r>
              <a:rPr lang="en-US" sz="2000" dirty="0"/>
              <a:t>Widely </a:t>
            </a:r>
            <a:r>
              <a:rPr lang="en-US" sz="2000" dirty="0">
                <a:solidFill>
                  <a:schemeClr val="accent6">
                    <a:lumMod val="75000"/>
                  </a:schemeClr>
                </a:solidFill>
              </a:rPr>
              <a:t>available libraries </a:t>
            </a:r>
            <a:r>
              <a:rPr lang="en-US" sz="2000" dirty="0"/>
              <a:t>for many languages (e.g., </a:t>
            </a:r>
            <a:r>
              <a:rPr lang="en-US" sz="2000" dirty="0" err="1"/>
              <a:t>RESTLet</a:t>
            </a:r>
            <a:r>
              <a:rPr lang="en-US" sz="2000" dirty="0"/>
              <a:t> for Java)</a:t>
            </a:r>
          </a:p>
          <a:p>
            <a:r>
              <a:rPr lang="en-US" sz="2000" dirty="0">
                <a:solidFill>
                  <a:srgbClr val="000000"/>
                </a:solidFill>
              </a:rPr>
              <a:t>Examples: https://</a:t>
            </a:r>
            <a:r>
              <a:rPr lang="en-US" sz="2000" dirty="0" err="1">
                <a:solidFill>
                  <a:srgbClr val="000000"/>
                </a:solidFill>
              </a:rPr>
              <a:t>github.com</a:t>
            </a:r>
            <a:r>
              <a:rPr lang="en-US" sz="2000" dirty="0">
                <a:solidFill>
                  <a:srgbClr val="000000"/>
                </a:solidFill>
              </a:rPr>
              <a:t>/</a:t>
            </a:r>
            <a:r>
              <a:rPr lang="en-US" sz="2000" dirty="0" err="1">
                <a:solidFill>
                  <a:srgbClr val="000000"/>
                </a:solidFill>
              </a:rPr>
              <a:t>toddmotto</a:t>
            </a:r>
            <a:r>
              <a:rPr lang="en-US" sz="2000" dirty="0">
                <a:solidFill>
                  <a:srgbClr val="000000"/>
                </a:solidFill>
              </a:rPr>
              <a:t>/public-</a:t>
            </a:r>
            <a:r>
              <a:rPr lang="en-US" sz="2000" dirty="0" err="1">
                <a:solidFill>
                  <a:srgbClr val="000000"/>
                </a:solidFill>
              </a:rPr>
              <a:t>apis</a:t>
            </a:r>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p>
          <a:p>
            <a:endParaRPr lang="en-IT" sz="2000" dirty="0"/>
          </a:p>
        </p:txBody>
      </p:sp>
      <p:pic>
        <p:nvPicPr>
          <p:cNvPr id="9" name="Content Placeholder 6" descr="Untitled.png">
            <a:extLst>
              <a:ext uri="{FF2B5EF4-FFF2-40B4-BE49-F238E27FC236}">
                <a16:creationId xmlns:a16="http://schemas.microsoft.com/office/drawing/2014/main" id="{A76BC014-4022-B046-8491-CF15912D12E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59496" y="3140968"/>
            <a:ext cx="8788400" cy="3581400"/>
          </a:xfrm>
          <a:prstGeom prst="rect">
            <a:avLst/>
          </a:prstGeom>
        </p:spPr>
      </p:pic>
    </p:spTree>
    <p:extLst>
      <p:ext uri="{BB962C8B-B14F-4D97-AF65-F5344CB8AC3E}">
        <p14:creationId xmlns:p14="http://schemas.microsoft.com/office/powerpoint/2010/main" val="292540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4BB9-6680-6940-84F2-A632DA66D70D}"/>
              </a:ext>
            </a:extLst>
          </p:cNvPr>
          <p:cNvSpPr>
            <a:spLocks noGrp="1"/>
          </p:cNvSpPr>
          <p:nvPr>
            <p:ph type="title"/>
          </p:nvPr>
        </p:nvSpPr>
        <p:spPr/>
        <p:txBody>
          <a:bodyPr/>
          <a:lstStyle/>
          <a:p>
            <a:r>
              <a:rPr lang="en-US" dirty="0"/>
              <a:t>Why Learn REST?</a:t>
            </a:r>
            <a:endParaRPr lang="en-GB" dirty="0"/>
          </a:p>
        </p:txBody>
      </p:sp>
      <p:sp>
        <p:nvSpPr>
          <p:cNvPr id="4" name="Content Placeholder 3">
            <a:extLst>
              <a:ext uri="{FF2B5EF4-FFF2-40B4-BE49-F238E27FC236}">
                <a16:creationId xmlns:a16="http://schemas.microsoft.com/office/drawing/2014/main" id="{99BEB612-657A-7A4F-8B5A-5AE575C21E6A}"/>
              </a:ext>
            </a:extLst>
          </p:cNvPr>
          <p:cNvSpPr>
            <a:spLocks noGrp="1"/>
          </p:cNvSpPr>
          <p:nvPr>
            <p:ph sz="half" idx="1"/>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 https://</a:t>
            </a:r>
            <a:r>
              <a:rPr lang="en-GB" dirty="0" err="1"/>
              <a:t>financialmodelingprep.com</a:t>
            </a:r>
            <a:r>
              <a:rPr lang="en-GB" dirty="0"/>
              <a:t>/</a:t>
            </a:r>
            <a:r>
              <a:rPr lang="en-GB" dirty="0" err="1"/>
              <a:t>api</a:t>
            </a:r>
            <a:r>
              <a:rPr lang="en-GB" dirty="0"/>
              <a:t>/v3/quote/AAPL</a:t>
            </a:r>
          </a:p>
          <a:p>
            <a:pPr marL="0" indent="0">
              <a:buNone/>
            </a:pPr>
            <a:endParaRPr lang="en-GB" dirty="0"/>
          </a:p>
          <a:p>
            <a:pPr marL="0" indent="0">
              <a:buNone/>
            </a:pPr>
            <a:r>
              <a:rPr lang="en-GB" dirty="0">
                <a:solidFill>
                  <a:schemeClr val="accent6">
                    <a:lumMod val="75000"/>
                  </a:schemeClr>
                </a:solidFill>
              </a:rPr>
              <a:t>(JSON Reply)</a:t>
            </a:r>
          </a:p>
          <a:p>
            <a:pPr marL="0" indent="0">
              <a:buNone/>
            </a:pPr>
            <a:r>
              <a:rPr lang="en-GB" dirty="0"/>
              <a:t>[ {</a:t>
            </a:r>
          </a:p>
          <a:p>
            <a:pPr marL="0" indent="0">
              <a:buNone/>
            </a:pPr>
            <a:r>
              <a:rPr lang="en-GB" dirty="0"/>
              <a:t>  "symbol" : "AAPL",</a:t>
            </a:r>
          </a:p>
          <a:p>
            <a:pPr marL="0" indent="0">
              <a:buNone/>
            </a:pPr>
            <a:r>
              <a:rPr lang="en-GB" dirty="0"/>
              <a:t>  "name" : "Apple Inc.",</a:t>
            </a:r>
          </a:p>
          <a:p>
            <a:pPr marL="0" indent="0">
              <a:buNone/>
            </a:pPr>
            <a:r>
              <a:rPr lang="en-GB" dirty="0"/>
              <a:t>  "price" : 276.10000000,</a:t>
            </a:r>
          </a:p>
          <a:p>
            <a:pPr marL="0" indent="0">
              <a:buNone/>
            </a:pPr>
            <a:r>
              <a:rPr lang="en-GB" dirty="0"/>
              <a:t>  "</a:t>
            </a:r>
            <a:r>
              <a:rPr lang="en-GB" dirty="0" err="1"/>
              <a:t>changesPercentage</a:t>
            </a:r>
            <a:r>
              <a:rPr lang="en-GB" dirty="0"/>
              <a:t>" : 2.88000000,</a:t>
            </a:r>
          </a:p>
          <a:p>
            <a:pPr marL="0" indent="0">
              <a:buNone/>
            </a:pPr>
            <a:r>
              <a:rPr lang="en-GB" dirty="0"/>
              <a:t>  "change" : 7.73000000,</a:t>
            </a:r>
          </a:p>
          <a:p>
            <a:pPr marL="0" indent="0">
              <a:buNone/>
            </a:pPr>
            <a:r>
              <a:rPr lang="en-GB" dirty="0"/>
              <a:t>  "</a:t>
            </a:r>
            <a:r>
              <a:rPr lang="en-GB" dirty="0" err="1"/>
              <a:t>dayLow</a:t>
            </a:r>
            <a:r>
              <a:rPr lang="en-GB" dirty="0"/>
              <a:t>" : 272.22000000,</a:t>
            </a:r>
          </a:p>
          <a:p>
            <a:pPr marL="0" indent="0">
              <a:buNone/>
            </a:pPr>
            <a:r>
              <a:rPr lang="en-GB" dirty="0"/>
              <a:t>  "</a:t>
            </a:r>
            <a:r>
              <a:rPr lang="en-GB" dirty="0" err="1"/>
              <a:t>dayHigh</a:t>
            </a:r>
            <a:r>
              <a:rPr lang="en-GB" dirty="0"/>
              <a:t>" : 277.85000000,</a:t>
            </a:r>
          </a:p>
          <a:p>
            <a:pPr marL="0" indent="0">
              <a:buNone/>
            </a:pPr>
            <a:r>
              <a:rPr lang="en-GB" dirty="0"/>
              <a:t>  "</a:t>
            </a:r>
            <a:r>
              <a:rPr lang="en-GB" dirty="0" err="1"/>
              <a:t>sharesOutstanding</a:t>
            </a:r>
            <a:r>
              <a:rPr lang="en-GB" dirty="0"/>
              <a:t>" : 4375479808,</a:t>
            </a:r>
          </a:p>
          <a:p>
            <a:pPr marL="0" indent="0">
              <a:buNone/>
            </a:pPr>
            <a:r>
              <a:rPr lang="en-GB" dirty="0"/>
              <a:t>  "timestamp" : 1587637985</a:t>
            </a:r>
          </a:p>
          <a:p>
            <a:pPr marL="0" indent="0">
              <a:buNone/>
            </a:pPr>
            <a:r>
              <a:rPr lang="en-GB" dirty="0"/>
              <a:t>} ]</a:t>
            </a:r>
          </a:p>
        </p:txBody>
      </p:sp>
      <p:sp>
        <p:nvSpPr>
          <p:cNvPr id="5" name="Content Placeholder 4">
            <a:extLst>
              <a:ext uri="{FF2B5EF4-FFF2-40B4-BE49-F238E27FC236}">
                <a16:creationId xmlns:a16="http://schemas.microsoft.com/office/drawing/2014/main" id="{EC9A02FA-951E-7C4C-ADA3-8C8E29CAFEF5}"/>
              </a:ext>
            </a:extLst>
          </p:cNvPr>
          <p:cNvSpPr>
            <a:spLocks noGrp="1"/>
          </p:cNvSpPr>
          <p:nvPr>
            <p:ph sz="half" idx="2"/>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a:t>
            </a:r>
          </a:p>
          <a:p>
            <a:pPr marL="0" indent="0">
              <a:buNone/>
            </a:pPr>
            <a:r>
              <a:rPr lang="en-GB" dirty="0"/>
              <a:t>https://</a:t>
            </a:r>
            <a:r>
              <a:rPr lang="en-GB" dirty="0" err="1"/>
              <a:t>financialmodelingprep.com</a:t>
            </a:r>
            <a:r>
              <a:rPr lang="en-GB" dirty="0"/>
              <a:t>/</a:t>
            </a:r>
            <a:r>
              <a:rPr lang="en-GB" dirty="0" err="1"/>
              <a:t>api</a:t>
            </a:r>
            <a:r>
              <a:rPr lang="en-GB" dirty="0"/>
              <a:t>/v3/company/profile/AAPL</a:t>
            </a:r>
          </a:p>
          <a:p>
            <a:pPr marL="0" indent="0">
              <a:buNone/>
            </a:pPr>
            <a:endParaRPr lang="en-GB" dirty="0">
              <a:solidFill>
                <a:schemeClr val="accent6">
                  <a:lumMod val="75000"/>
                </a:schemeClr>
              </a:solidFill>
            </a:endParaRPr>
          </a:p>
          <a:p>
            <a:pPr marL="0" indent="0">
              <a:buNone/>
            </a:pPr>
            <a:r>
              <a:rPr lang="en-GB" dirty="0">
                <a:solidFill>
                  <a:schemeClr val="accent6">
                    <a:lumMod val="75000"/>
                  </a:schemeClr>
                </a:solidFill>
              </a:rPr>
              <a:t>(JSON Reply)</a:t>
            </a:r>
          </a:p>
          <a:p>
            <a:pPr marL="0" indent="0">
              <a:buNone/>
            </a:pPr>
            <a:r>
              <a:rPr lang="en-GB" dirty="0"/>
              <a:t>{</a:t>
            </a:r>
          </a:p>
          <a:p>
            <a:pPr marL="0" indent="0">
              <a:buNone/>
            </a:pPr>
            <a:r>
              <a:rPr lang="en-GB" dirty="0"/>
              <a:t>  "symbol" : "AAPL",</a:t>
            </a:r>
          </a:p>
          <a:p>
            <a:pPr marL="0" indent="0">
              <a:buNone/>
            </a:pPr>
            <a:r>
              <a:rPr lang="en-GB" dirty="0"/>
              <a:t>  "profile" : {</a:t>
            </a:r>
          </a:p>
          <a:p>
            <a:pPr marL="0" indent="0">
              <a:buNone/>
            </a:pPr>
            <a:r>
              <a:rPr lang="en-GB" dirty="0"/>
              <a:t>    "</a:t>
            </a:r>
            <a:r>
              <a:rPr lang="en-GB" dirty="0" err="1"/>
              <a:t>companyName</a:t>
            </a:r>
            <a:r>
              <a:rPr lang="en-GB" dirty="0"/>
              <a:t>" : "Apple Inc.",</a:t>
            </a:r>
          </a:p>
          <a:p>
            <a:pPr marL="0" indent="0">
              <a:buNone/>
            </a:pPr>
            <a:r>
              <a:rPr lang="en-GB" dirty="0"/>
              <a:t>    "exchange" : "Nasdaq Global Select",</a:t>
            </a:r>
          </a:p>
          <a:p>
            <a:pPr marL="0" indent="0">
              <a:buNone/>
            </a:pPr>
            <a:r>
              <a:rPr lang="en-GB" dirty="0"/>
              <a:t>    "industry" : "Computer Hardware",</a:t>
            </a:r>
          </a:p>
          <a:p>
            <a:pPr marL="0" indent="0">
              <a:buNone/>
            </a:pPr>
            <a:r>
              <a:rPr lang="en-GB" dirty="0"/>
              <a:t>    "website" : "http://</a:t>
            </a:r>
            <a:r>
              <a:rPr lang="en-GB" dirty="0" err="1"/>
              <a:t>www.apple.com</a:t>
            </a:r>
            <a:r>
              <a:rPr lang="en-GB" dirty="0"/>
              <a:t>",</a:t>
            </a:r>
          </a:p>
          <a:p>
            <a:pPr marL="0" indent="0">
              <a:buNone/>
            </a:pPr>
            <a:r>
              <a:rPr lang="en-GB" dirty="0"/>
              <a:t>    "</a:t>
            </a:r>
            <a:r>
              <a:rPr lang="en-GB" dirty="0" err="1"/>
              <a:t>ceo</a:t>
            </a:r>
            <a:r>
              <a:rPr lang="en-GB" dirty="0"/>
              <a:t>" : "Timothy D. Cook",</a:t>
            </a:r>
          </a:p>
          <a:p>
            <a:pPr marL="0" indent="0">
              <a:buNone/>
            </a:pPr>
            <a:r>
              <a:rPr lang="en-GB" dirty="0"/>
              <a:t>    "sector" : "Technology",</a:t>
            </a:r>
          </a:p>
          <a:p>
            <a:pPr marL="0" indent="0">
              <a:buNone/>
            </a:pPr>
            <a:r>
              <a:rPr lang="en-GB" dirty="0"/>
              <a:t>  }</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257521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p:cNvSpPr>
            <a:spLocks noGrp="1"/>
          </p:cNvSpPr>
          <p:nvPr>
            <p:ph idx="1"/>
          </p:nvPr>
        </p:nvSpPr>
        <p:spPr/>
        <p:txBody>
          <a:bodyPr/>
          <a:lstStyle/>
          <a:p>
            <a:r>
              <a:rPr lang="en-US" dirty="0"/>
              <a:t>A number of </a:t>
            </a:r>
            <a:r>
              <a:rPr lang="en-US" dirty="0">
                <a:solidFill>
                  <a:schemeClr val="accent6">
                    <a:lumMod val="75000"/>
                  </a:schemeClr>
                </a:solidFill>
              </a:rPr>
              <a:t>mobile apps are built upon </a:t>
            </a:r>
            <a:r>
              <a:rPr lang="en-US" dirty="0" err="1">
                <a:solidFill>
                  <a:schemeClr val="accent6">
                    <a:lumMod val="75000"/>
                  </a:schemeClr>
                </a:solidFill>
              </a:rPr>
              <a:t>RESTful</a:t>
            </a:r>
            <a:r>
              <a:rPr lang="en-US" dirty="0">
                <a:solidFill>
                  <a:schemeClr val="accent6">
                    <a:lumMod val="75000"/>
                  </a:schemeClr>
                </a:solidFill>
              </a:rPr>
              <a:t> </a:t>
            </a:r>
            <a:r>
              <a:rPr lang="en-US" dirty="0"/>
              <a:t>services. </a:t>
            </a:r>
          </a:p>
          <a:p>
            <a:pPr lvl="1"/>
            <a:r>
              <a:rPr lang="en-US" sz="2400" dirty="0">
                <a:hlinkClick r:id="rId2"/>
              </a:rPr>
              <a:t>https://www.instagram.com/developer/</a:t>
            </a:r>
            <a:endParaRPr lang="en-US" sz="2400" dirty="0"/>
          </a:p>
          <a:p>
            <a:pPr lvl="1"/>
            <a:r>
              <a:rPr lang="en-US" sz="2400" dirty="0">
                <a:hlinkClick r:id="rId3"/>
              </a:rPr>
              <a:t>https://developer.twitter.com/en/docs</a:t>
            </a:r>
            <a:endParaRPr lang="en-US" sz="2400" dirty="0"/>
          </a:p>
          <a:p>
            <a:pPr lvl="1"/>
            <a:r>
              <a:rPr lang="en-US" sz="2400" dirty="0">
                <a:hlinkClick r:id="rId4"/>
              </a:rPr>
              <a:t>https://developers.facebook.com/docs/graph-api</a:t>
            </a:r>
            <a:endParaRPr lang="en-US" sz="2400" dirty="0"/>
          </a:p>
          <a:p>
            <a:pPr lvl="1"/>
            <a:r>
              <a:rPr lang="en-US" sz="2400" dirty="0">
                <a:hlinkClick r:id="rId5"/>
              </a:rPr>
              <a:t>https://www.flickr.com/services/api/</a:t>
            </a:r>
            <a:endParaRPr lang="en-US" sz="2400" dirty="0"/>
          </a:p>
          <a:p>
            <a:pPr lvl="1"/>
            <a:r>
              <a:rPr lang="en-US" sz="2400" dirty="0"/>
              <a:t>https://</a:t>
            </a:r>
            <a:r>
              <a:rPr lang="en-US" sz="2400" dirty="0" err="1"/>
              <a:t>developer.foursquare.com</a:t>
            </a:r>
            <a:r>
              <a:rPr lang="en-US" sz="2400" dirty="0"/>
              <a:t>/</a:t>
            </a:r>
          </a:p>
          <a:p>
            <a:endParaRPr lang="en-US" dirty="0"/>
          </a:p>
        </p:txBody>
      </p:sp>
    </p:spTree>
    <p:extLst>
      <p:ext uri="{BB962C8B-B14F-4D97-AF65-F5344CB8AC3E}">
        <p14:creationId xmlns:p14="http://schemas.microsoft.com/office/powerpoint/2010/main" val="50678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Concepts</a:t>
            </a:r>
          </a:p>
        </p:txBody>
      </p:sp>
      <p:sp>
        <p:nvSpPr>
          <p:cNvPr id="3" name="Content Placeholder 2"/>
          <p:cNvSpPr>
            <a:spLocks noGrp="1"/>
          </p:cNvSpPr>
          <p:nvPr>
            <p:ph idx="1"/>
          </p:nvPr>
        </p:nvSpPr>
        <p:spPr/>
        <p:txBody>
          <a:bodyPr>
            <a:normAutofit/>
          </a:bodyPr>
          <a:lstStyle/>
          <a:p>
            <a:r>
              <a:rPr lang="en-US" dirty="0"/>
              <a:t>Messages</a:t>
            </a:r>
          </a:p>
          <a:p>
            <a:r>
              <a:rPr lang="en-US" dirty="0"/>
              <a:t>Resources (URIs)</a:t>
            </a:r>
          </a:p>
          <a:p>
            <a:r>
              <a:rPr lang="en-US" dirty="0"/>
              <a:t>Representations</a:t>
            </a:r>
          </a:p>
          <a:p>
            <a:r>
              <a:rPr lang="en-US" dirty="0"/>
              <a:t>Operations</a:t>
            </a:r>
          </a:p>
          <a:p>
            <a:r>
              <a:rPr lang="en-US" i="1" dirty="0"/>
              <a:t>Statelessness</a:t>
            </a:r>
          </a:p>
        </p:txBody>
      </p:sp>
    </p:spTree>
    <p:extLst>
      <p:ext uri="{BB962C8B-B14F-4D97-AF65-F5344CB8AC3E}">
        <p14:creationId xmlns:p14="http://schemas.microsoft.com/office/powerpoint/2010/main" val="366515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p:txBody>
          <a:bodyPr>
            <a:normAutofit/>
          </a:bodyPr>
          <a:lstStyle/>
          <a:p>
            <a:r>
              <a:rPr lang="en-US" dirty="0"/>
              <a:t>Clients and REST services talk to each other via messages. </a:t>
            </a:r>
            <a:r>
              <a:rPr lang="en-US" dirty="0">
                <a:solidFill>
                  <a:srgbClr val="E46C0A"/>
                </a:solidFill>
              </a:rPr>
              <a:t>Clients send a HTTP request to the server, and the server replies with a HTTP response. </a:t>
            </a:r>
          </a:p>
          <a:p>
            <a:r>
              <a:rPr lang="en-US" dirty="0"/>
              <a:t>Request and response contain both metadata and content</a:t>
            </a:r>
          </a:p>
          <a:p>
            <a:r>
              <a:rPr lang="en-US" dirty="0"/>
              <a:t>Response content is usually represented in XML or JSON</a:t>
            </a:r>
          </a:p>
        </p:txBody>
      </p:sp>
    </p:spTree>
    <p:extLst>
      <p:ext uri="{BB962C8B-B14F-4D97-AF65-F5344CB8AC3E}">
        <p14:creationId xmlns:p14="http://schemas.microsoft.com/office/powerpoint/2010/main" val="113305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Request</a:t>
            </a:r>
          </a:p>
        </p:txBody>
      </p:sp>
      <p:pic>
        <p:nvPicPr>
          <p:cNvPr id="4" name="Picture 3" descr="Screen Shot 2017-05-15 at 23.52.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38550" y="4539699"/>
            <a:ext cx="4914900" cy="1809750"/>
          </a:xfrm>
          <a:prstGeom prst="rect">
            <a:avLst/>
          </a:prstGeom>
        </p:spPr>
      </p:pic>
      <p:pic>
        <p:nvPicPr>
          <p:cNvPr id="10" name="Picture 9">
            <a:extLst>
              <a:ext uri="{FF2B5EF4-FFF2-40B4-BE49-F238E27FC236}">
                <a16:creationId xmlns:a16="http://schemas.microsoft.com/office/drawing/2014/main" id="{26F00EDC-4DE8-0149-90DE-4FF8980A6B4E}"/>
              </a:ext>
            </a:extLst>
          </p:cNvPr>
          <p:cNvPicPr>
            <a:picLocks noChangeAspect="1"/>
          </p:cNvPicPr>
          <p:nvPr/>
        </p:nvPicPr>
        <p:blipFill>
          <a:blip r:embed="rId3"/>
          <a:stretch>
            <a:fillRect/>
          </a:stretch>
        </p:blipFill>
        <p:spPr>
          <a:xfrm>
            <a:off x="2168514" y="1679945"/>
            <a:ext cx="7956591" cy="2668369"/>
          </a:xfrm>
          <a:prstGeom prst="rect">
            <a:avLst/>
          </a:prstGeom>
        </p:spPr>
      </p:pic>
    </p:spTree>
    <p:extLst>
      <p:ext uri="{BB962C8B-B14F-4D97-AF65-F5344CB8AC3E}">
        <p14:creationId xmlns:p14="http://schemas.microsoft.com/office/powerpoint/2010/main" val="20204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Response</a:t>
            </a:r>
          </a:p>
        </p:txBody>
      </p:sp>
      <p:pic>
        <p:nvPicPr>
          <p:cNvPr id="7" name="Picture 6" descr="Screen Shot 2017-05-15 at 23.52.3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38550" y="4786351"/>
            <a:ext cx="4914900" cy="1803400"/>
          </a:xfrm>
          <a:prstGeom prst="rect">
            <a:avLst/>
          </a:prstGeom>
        </p:spPr>
      </p:pic>
      <p:pic>
        <p:nvPicPr>
          <p:cNvPr id="3" name="Picture 2">
            <a:extLst>
              <a:ext uri="{FF2B5EF4-FFF2-40B4-BE49-F238E27FC236}">
                <a16:creationId xmlns:a16="http://schemas.microsoft.com/office/drawing/2014/main" id="{D18686D3-0FEF-7E4B-887F-D0F0C8F53238}"/>
              </a:ext>
            </a:extLst>
          </p:cNvPr>
          <p:cNvPicPr>
            <a:picLocks noChangeAspect="1"/>
          </p:cNvPicPr>
          <p:nvPr/>
        </p:nvPicPr>
        <p:blipFill>
          <a:blip r:embed="rId3"/>
          <a:stretch>
            <a:fillRect/>
          </a:stretch>
        </p:blipFill>
        <p:spPr>
          <a:xfrm>
            <a:off x="2063486" y="1587757"/>
            <a:ext cx="8065029" cy="3047298"/>
          </a:xfrm>
          <a:prstGeom prst="rect">
            <a:avLst/>
          </a:prstGeom>
        </p:spPr>
      </p:pic>
    </p:spTree>
    <p:extLst>
      <p:ext uri="{BB962C8B-B14F-4D97-AF65-F5344CB8AC3E}">
        <p14:creationId xmlns:p14="http://schemas.microsoft.com/office/powerpoint/2010/main" val="3795300897"/>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29</TotalTime>
  <Words>1409</Words>
  <Application>Microsoft Macintosh PowerPoint</Application>
  <PresentationFormat>Widescreen</PresentationFormat>
  <Paragraphs>156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Nicola</vt:lpstr>
      <vt:lpstr>Java Data Access (REST)</vt:lpstr>
      <vt:lpstr>Software Design</vt:lpstr>
      <vt:lpstr>Why Learn REST?</vt:lpstr>
      <vt:lpstr>Why Learn REST?</vt:lpstr>
      <vt:lpstr>Why Learn REST?</vt:lpstr>
      <vt:lpstr>Major Concepts</vt:lpstr>
      <vt:lpstr>Messages</vt:lpstr>
      <vt:lpstr>HTTP/1.1 Request</vt:lpstr>
      <vt:lpstr>HTTP/1.1 Response</vt:lpstr>
      <vt:lpstr>Resources</vt:lpstr>
      <vt:lpstr>Resources</vt:lpstr>
      <vt:lpstr>Representations</vt:lpstr>
      <vt:lpstr>Representations</vt:lpstr>
      <vt:lpstr>Representations</vt:lpstr>
      <vt:lpstr>Operations (HTTP Verbs)</vt:lpstr>
      <vt:lpstr>Operations (HTTP Verbs)</vt:lpstr>
      <vt:lpstr>PUT and POST</vt:lpstr>
      <vt:lpstr>Addressing resources (URIs)</vt:lpstr>
      <vt:lpstr>Addressing resources (URIs)</vt:lpstr>
      <vt:lpstr>Query parameters</vt:lpstr>
      <vt:lpstr>Statelessness</vt:lpstr>
      <vt:lpstr>Documentation</vt:lpstr>
      <vt:lpstr>Documentation</vt:lpstr>
      <vt:lpstr>Criticism</vt:lpstr>
      <vt:lpstr>Advantages</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(REST)</dc:title>
  <dc:creator>Microsoft Office User</dc:creator>
  <cp:lastModifiedBy>Microsoft Office User</cp:lastModifiedBy>
  <cp:revision>5</cp:revision>
  <dcterms:created xsi:type="dcterms:W3CDTF">2021-09-30T09:20:06Z</dcterms:created>
  <dcterms:modified xsi:type="dcterms:W3CDTF">2022-04-20T15:43:03Z</dcterms:modified>
</cp:coreProperties>
</file>