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handoutMasterIdLst>
    <p:handoutMasterId r:id="rId24"/>
  </p:handoutMasterIdLst>
  <p:sldIdLst>
    <p:sldId id="257" r:id="rId2"/>
    <p:sldId id="276" r:id="rId3"/>
    <p:sldId id="262" r:id="rId4"/>
    <p:sldId id="290" r:id="rId5"/>
    <p:sldId id="278" r:id="rId6"/>
    <p:sldId id="280" r:id="rId7"/>
    <p:sldId id="281" r:id="rId8"/>
    <p:sldId id="282" r:id="rId9"/>
    <p:sldId id="258" r:id="rId10"/>
    <p:sldId id="260" r:id="rId11"/>
    <p:sldId id="261" r:id="rId12"/>
    <p:sldId id="283" r:id="rId13"/>
    <p:sldId id="267" r:id="rId14"/>
    <p:sldId id="285" r:id="rId15"/>
    <p:sldId id="268" r:id="rId16"/>
    <p:sldId id="269" r:id="rId17"/>
    <p:sldId id="291" r:id="rId18"/>
    <p:sldId id="292" r:id="rId19"/>
    <p:sldId id="270" r:id="rId20"/>
    <p:sldId id="271" r:id="rId21"/>
    <p:sldId id="293"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12</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13</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14</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317343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Types</a:t>
            </a:r>
          </a:p>
        </p:txBody>
      </p:sp>
      <p:sp>
        <p:nvSpPr>
          <p:cNvPr id="3" name="Content Placeholder 2"/>
          <p:cNvSpPr>
            <a:spLocks noGrp="1"/>
          </p:cNvSpPr>
          <p:nvPr>
            <p:ph idx="1"/>
          </p:nvPr>
        </p:nvSpPr>
        <p:spPr/>
        <p:txBody>
          <a:bodyPr>
            <a:normAutofit/>
          </a:bodyPr>
          <a:lstStyle/>
          <a:p>
            <a:r>
              <a:rPr lang="en-US" dirty="0"/>
              <a:t>So, what is List&lt;Product&gt; a subtype of?</a:t>
            </a:r>
          </a:p>
          <a:p>
            <a:r>
              <a:rPr lang="en-US" dirty="0"/>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Objects</a:t>
            </a:r>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can have </a:t>
            </a:r>
            <a:r>
              <a:rPr lang="en-US" dirty="0">
                <a:solidFill>
                  <a:srgbClr val="E46C0A"/>
                </a:solidFill>
              </a:rPr>
              <a:t>upper and lower 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and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and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Wildcards to the Rescue</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List&lt;Product&gt; </a:t>
            </a:r>
            <a:r>
              <a:rPr lang="en-US" sz="2000" dirty="0" err="1">
                <a:latin typeface="Consolas"/>
                <a:cs typeface="Consolas"/>
              </a:rPr>
              <a:t>myProducts</a:t>
            </a:r>
            <a:r>
              <a:rPr lang="en-US" sz="2000" dirty="0">
                <a:latin typeface="Consolas"/>
                <a:cs typeface="Consolas"/>
              </a:rPr>
              <a:t> = new </a:t>
            </a:r>
            <a:r>
              <a:rPr lang="en-US" sz="2000" dirty="0" err="1">
                <a:latin typeface="Consolas"/>
                <a:cs typeface="Consolas"/>
              </a:rPr>
              <a:t>ArrayList</a:t>
            </a:r>
            <a:r>
              <a:rPr lang="en-US" sz="2000" dirty="0">
                <a:latin typeface="Consolas"/>
                <a:cs typeface="Consolas"/>
              </a:rPr>
              <a:t>&lt;Product&gt;();</a:t>
            </a:r>
          </a:p>
          <a:p>
            <a:pPr marL="0" indent="0">
              <a:buNone/>
            </a:pPr>
            <a:r>
              <a:rPr lang="en-US" sz="2000" dirty="0" err="1">
                <a:latin typeface="Consolas"/>
                <a:cs typeface="Consolas"/>
              </a:rPr>
              <a:t>fs.sell</a:t>
            </a:r>
            <a:r>
              <a:rPr lang="en-US" sz="2000" dirty="0">
                <a:latin typeface="Consolas"/>
                <a:cs typeface="Consolas"/>
              </a:rPr>
              <a:t>(</a:t>
            </a:r>
            <a:r>
              <a:rPr lang="en-US" sz="2000" dirty="0" err="1">
                <a:latin typeface="Consolas"/>
                <a:cs typeface="Consolas"/>
              </a:rPr>
              <a:t>myProducts</a:t>
            </a:r>
            <a:r>
              <a:rPr lang="en-US" sz="2000" dirty="0">
                <a:latin typeface="Consolas"/>
                <a:cs typeface="Consolas"/>
              </a:rPr>
              <a:t>, 5); </a:t>
            </a:r>
            <a:r>
              <a:rPr lang="en-US" sz="2000" dirty="0">
                <a:solidFill>
                  <a:schemeClr val="accent3">
                    <a:lumMod val="75000"/>
                  </a:schemeClr>
                </a:solidFill>
                <a:latin typeface="Consolas"/>
                <a:cs typeface="Consolas"/>
              </a:rPr>
              <a:t>// OK!</a:t>
            </a:r>
          </a:p>
          <a:p>
            <a:pPr marL="0" indent="0">
              <a:buNone/>
            </a:pPr>
            <a:endParaRPr lang="en-US" sz="2000" dirty="0">
              <a:latin typeface="Consolas"/>
              <a:cs typeface="Consolas"/>
            </a:endParaRPr>
          </a:p>
          <a:p>
            <a:pPr marL="0" indent="0">
              <a:buNone/>
            </a:pPr>
            <a:r>
              <a:rPr lang="en-US" sz="2000" dirty="0">
                <a:latin typeface="Consolas"/>
                <a:cs typeface="Consolas"/>
              </a:rPr>
              <a:t>List&lt;Fruit&gt; </a:t>
            </a:r>
            <a:r>
              <a:rPr lang="en-US" sz="2000" dirty="0" err="1">
                <a:latin typeface="Consolas"/>
                <a:cs typeface="Consolas"/>
              </a:rPr>
              <a:t>myFruits</a:t>
            </a:r>
            <a:r>
              <a:rPr lang="en-US" sz="2000" dirty="0">
                <a:latin typeface="Consolas"/>
                <a:cs typeface="Consolas"/>
              </a:rPr>
              <a:t> = new </a:t>
            </a:r>
            <a:r>
              <a:rPr lang="en-US" sz="2000" dirty="0" err="1">
                <a:latin typeface="Consolas"/>
                <a:cs typeface="Consolas"/>
              </a:rPr>
              <a:t>ArrayList</a:t>
            </a:r>
            <a:r>
              <a:rPr lang="en-US" sz="2000" dirty="0">
                <a:latin typeface="Consolas"/>
                <a:cs typeface="Consolas"/>
              </a:rPr>
              <a:t>&lt;Fruit&gt;();</a:t>
            </a:r>
          </a:p>
          <a:p>
            <a:pPr marL="0" indent="0">
              <a:buNone/>
            </a:pPr>
            <a:r>
              <a:rPr lang="en-US" sz="2000" dirty="0" err="1">
                <a:latin typeface="Consolas"/>
                <a:cs typeface="Consolas"/>
              </a:rPr>
              <a:t>ps.buy</a:t>
            </a:r>
            <a:r>
              <a:rPr lang="en-US" sz="2000" dirty="0">
                <a:latin typeface="Consolas"/>
                <a:cs typeface="Consolas"/>
              </a:rPr>
              <a:t>(</a:t>
            </a:r>
            <a:r>
              <a:rPr lang="en-US" sz="2000" dirty="0" err="1">
                <a:latin typeface="Consolas"/>
                <a:cs typeface="Consolas"/>
              </a:rPr>
              <a:t>myFruits</a:t>
            </a:r>
            <a:r>
              <a:rPr lang="en-US" sz="2000" dirty="0">
                <a:latin typeface="Consolas"/>
                <a:cs typeface="Consolas"/>
              </a:rPr>
              <a:t>);     </a:t>
            </a:r>
            <a:r>
              <a:rPr lang="en-US" sz="2000" dirty="0">
                <a:solidFill>
                  <a:srgbClr val="77933C"/>
                </a:solidFill>
                <a:latin typeface="Consolas"/>
                <a:cs typeface="Consolas"/>
              </a:rPr>
              <a:t>// OK!</a:t>
            </a:r>
          </a:p>
          <a:p>
            <a:pPr marL="0" indent="0">
              <a:buNone/>
            </a:pPr>
            <a:endParaRPr lang="en-US" sz="2000" dirty="0">
              <a:latin typeface="Consolas"/>
              <a:cs typeface="Consolas"/>
            </a:endParaRPr>
          </a:p>
          <a:p>
            <a:pPr marL="0" indent="0">
              <a:buNone/>
            </a:pPr>
            <a:r>
              <a:rPr lang="en-US" sz="2000" dirty="0">
                <a:latin typeface="Consolas"/>
                <a:cs typeface="Consolas"/>
              </a:rPr>
              <a:t>public interface Shop&lt;T&gt; {</a:t>
            </a:r>
          </a:p>
          <a:p>
            <a:pPr marL="0" indent="0">
              <a:buNone/>
            </a:pPr>
            <a:r>
              <a:rPr lang="en-US" sz="2000" dirty="0">
                <a:latin typeface="Consolas"/>
                <a:cs typeface="Consolas"/>
              </a:rPr>
              <a:t>	T sell();</a:t>
            </a:r>
          </a:p>
          <a:p>
            <a:pPr marL="0" indent="0">
              <a:buNone/>
            </a:pPr>
            <a:r>
              <a:rPr lang="en-US" sz="2000" dirty="0">
                <a:latin typeface="Consolas"/>
                <a:cs typeface="Consolas"/>
              </a:rPr>
              <a:t>	void buy(T item);</a:t>
            </a:r>
          </a:p>
          <a:p>
            <a:pPr marL="0" indent="0">
              <a:buNone/>
            </a:pPr>
            <a:r>
              <a:rPr lang="en-US" sz="2000" dirty="0">
                <a:latin typeface="Consolas"/>
                <a:cs typeface="Consolas"/>
              </a:rPr>
              <a:t>	</a:t>
            </a:r>
            <a:r>
              <a:rPr lang="en-US" sz="2000" dirty="0">
                <a:solidFill>
                  <a:srgbClr val="77933C"/>
                </a:solidFill>
                <a:latin typeface="Consolas"/>
                <a:cs typeface="Consolas"/>
              </a:rPr>
              <a:t>void sell(Collection&lt;? super T&gt; item, </a:t>
            </a:r>
            <a:r>
              <a:rPr lang="en-US" sz="2000" dirty="0" err="1">
                <a:solidFill>
                  <a:srgbClr val="77933C"/>
                </a:solidFill>
                <a:latin typeface="Consolas"/>
                <a:cs typeface="Consolas"/>
              </a:rPr>
              <a:t>int</a:t>
            </a:r>
            <a:r>
              <a:rPr lang="en-US" sz="2000" dirty="0">
                <a:solidFill>
                  <a:srgbClr val="77933C"/>
                </a:solidFill>
                <a:latin typeface="Consolas"/>
                <a:cs typeface="Consolas"/>
              </a:rPr>
              <a:t> </a:t>
            </a:r>
            <a:r>
              <a:rPr lang="en-US" sz="2000" dirty="0" err="1">
                <a:solidFill>
                  <a:srgbClr val="77933C"/>
                </a:solidFill>
                <a:latin typeface="Consolas"/>
                <a:cs typeface="Consolas"/>
              </a:rPr>
              <a:t>nItems</a:t>
            </a:r>
            <a:r>
              <a:rPr lang="en-US" sz="2000" dirty="0">
                <a:solidFill>
                  <a:srgbClr val="77933C"/>
                </a:solidFill>
                <a:latin typeface="Consolas"/>
                <a:cs typeface="Consolas"/>
              </a:rPr>
              <a:t>);</a:t>
            </a:r>
          </a:p>
          <a:p>
            <a:pPr marL="0" indent="0">
              <a:buNone/>
            </a:pPr>
            <a:r>
              <a:rPr lang="en-US" sz="2000" dirty="0">
                <a:solidFill>
                  <a:srgbClr val="77933C"/>
                </a:solidFill>
                <a:latin typeface="Consolas"/>
                <a:cs typeface="Consolas"/>
              </a:rPr>
              <a:t>	void buy(Collection&lt;? extends T&gt; item);</a:t>
            </a:r>
          </a:p>
          <a:p>
            <a:pPr marL="0" indent="0">
              <a:buNone/>
            </a:pPr>
            <a:r>
              <a:rPr lang="en-US" sz="2000" dirty="0">
                <a:latin typeface="Consolas"/>
                <a:cs typeface="Consolas"/>
              </a:rPr>
              <a:t>}</a:t>
            </a:r>
          </a:p>
        </p:txBody>
      </p:sp>
    </p:spTree>
    <p:extLst>
      <p:ext uri="{BB962C8B-B14F-4D97-AF65-F5344CB8AC3E}">
        <p14:creationId xmlns:p14="http://schemas.microsoft.com/office/powerpoint/2010/main" val="9390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Bounded Wildcards Rule</a:t>
            </a:r>
          </a:p>
        </p:txBody>
      </p:sp>
      <p:sp>
        <p:nvSpPr>
          <p:cNvPr id="3" name="Content Placeholder 2"/>
          <p:cNvSpPr>
            <a:spLocks noGrp="1"/>
          </p:cNvSpPr>
          <p:nvPr>
            <p:ph idx="1"/>
          </p:nvPr>
        </p:nvSpPr>
        <p:spPr/>
        <p:txBody>
          <a:bodyPr>
            <a:normAutofit fontScale="92500" lnSpcReduction="10000"/>
          </a:bodyPr>
          <a:lstStyle/>
          <a:p>
            <a:r>
              <a:rPr lang="en-US" dirty="0"/>
              <a:t>Use </a:t>
            </a:r>
            <a:r>
              <a:rPr lang="en-US" dirty="0">
                <a:solidFill>
                  <a:srgbClr val="E46C0A"/>
                </a:solidFill>
              </a:rPr>
              <a:t>&lt;? extends T&gt; </a:t>
            </a:r>
            <a:r>
              <a:rPr lang="en-US" dirty="0"/>
              <a:t>when parameterized instance is a </a:t>
            </a:r>
            <a:r>
              <a:rPr lang="en-US" dirty="0">
                <a:solidFill>
                  <a:srgbClr val="E46C0A"/>
                </a:solidFill>
              </a:rPr>
              <a:t>T producer (for reading/input)</a:t>
            </a:r>
          </a:p>
          <a:p>
            <a:r>
              <a:rPr lang="en-US" dirty="0"/>
              <a:t>Use </a:t>
            </a:r>
            <a:r>
              <a:rPr lang="en-US" dirty="0">
                <a:solidFill>
                  <a:srgbClr val="E46C0A"/>
                </a:solidFill>
              </a:rPr>
              <a:t>&lt;? super T&gt;</a:t>
            </a:r>
            <a:r>
              <a:rPr lang="en-US" dirty="0">
                <a:solidFill>
                  <a:srgbClr val="F79646"/>
                </a:solidFill>
              </a:rPr>
              <a:t> </a:t>
            </a:r>
            <a:r>
              <a:rPr lang="en-US" dirty="0"/>
              <a:t>when parameterized instance is a </a:t>
            </a:r>
            <a:r>
              <a:rPr lang="en-US" dirty="0">
                <a:solidFill>
                  <a:srgbClr val="E46C0A"/>
                </a:solidFill>
              </a:rPr>
              <a:t>T consumer (for writing/output)</a:t>
            </a:r>
          </a:p>
          <a:p>
            <a:pPr marL="0" indent="0">
              <a:buNone/>
            </a:pPr>
            <a:endParaRPr lang="en-US" dirty="0">
              <a:latin typeface="Consolas"/>
              <a:cs typeface="Consolas"/>
            </a:endParaRPr>
          </a:p>
          <a:p>
            <a:pPr marL="0" indent="0">
              <a:buNone/>
            </a:pPr>
            <a:r>
              <a:rPr lang="en-US" sz="2200" dirty="0">
                <a:latin typeface="Consolas"/>
                <a:cs typeface="Consolas"/>
              </a:rPr>
              <a:t>public interface Shop&lt;T&gt; {</a:t>
            </a:r>
          </a:p>
          <a:p>
            <a:pPr marL="0" indent="0">
              <a:buNone/>
            </a:pPr>
            <a:r>
              <a:rPr lang="en-US" sz="2200" dirty="0">
                <a:latin typeface="Consolas"/>
                <a:cs typeface="Consolas"/>
              </a:rPr>
              <a:t>	T sell();</a:t>
            </a:r>
          </a:p>
          <a:p>
            <a:pPr marL="0" indent="0">
              <a:buNone/>
            </a:pPr>
            <a:r>
              <a:rPr lang="en-US" sz="2200" dirty="0">
                <a:latin typeface="Consolas"/>
                <a:cs typeface="Consolas"/>
              </a:rPr>
              <a:t>	void buy(T item);</a:t>
            </a:r>
          </a:p>
          <a:p>
            <a:pPr marL="0" indent="0">
              <a:buNone/>
            </a:pPr>
            <a:r>
              <a:rPr lang="en-US" sz="2200" dirty="0">
                <a:latin typeface="Consolas"/>
                <a:cs typeface="Consolas"/>
              </a:rPr>
              <a:t>	</a:t>
            </a:r>
            <a:r>
              <a:rPr lang="en-US" sz="2200" dirty="0">
                <a:solidFill>
                  <a:srgbClr val="77933C"/>
                </a:solidFill>
                <a:latin typeface="Consolas"/>
                <a:cs typeface="Consolas"/>
              </a:rPr>
              <a:t>void sell(Collection&lt;? super T&gt; item, </a:t>
            </a:r>
            <a:r>
              <a:rPr lang="en-US" sz="2200" dirty="0" err="1">
                <a:solidFill>
                  <a:srgbClr val="77933C"/>
                </a:solidFill>
                <a:latin typeface="Consolas"/>
                <a:cs typeface="Consolas"/>
              </a:rPr>
              <a:t>int</a:t>
            </a:r>
            <a:r>
              <a:rPr lang="en-US" sz="2200" dirty="0">
                <a:solidFill>
                  <a:srgbClr val="77933C"/>
                </a:solidFill>
                <a:latin typeface="Consolas"/>
                <a:cs typeface="Consolas"/>
              </a:rPr>
              <a:t> </a:t>
            </a:r>
            <a:r>
              <a:rPr lang="en-US" sz="2200" dirty="0" err="1">
                <a:solidFill>
                  <a:srgbClr val="77933C"/>
                </a:solidFill>
                <a:latin typeface="Consolas"/>
                <a:cs typeface="Consolas"/>
              </a:rPr>
              <a:t>nItems</a:t>
            </a:r>
            <a:r>
              <a:rPr lang="en-US" sz="2200" dirty="0">
                <a:solidFill>
                  <a:srgbClr val="77933C"/>
                </a:solidFill>
                <a:latin typeface="Consolas"/>
                <a:cs typeface="Consolas"/>
              </a:rPr>
              <a:t>);</a:t>
            </a:r>
          </a:p>
          <a:p>
            <a:pPr marL="0" indent="0">
              <a:buNone/>
            </a:pPr>
            <a:r>
              <a:rPr lang="en-US" sz="2200" dirty="0">
                <a:solidFill>
                  <a:srgbClr val="77933C"/>
                </a:solidFill>
                <a:latin typeface="Consolas"/>
                <a:cs typeface="Consolas"/>
              </a:rPr>
              <a:t>	void buy(Collection&lt;? extends T&gt; item);</a:t>
            </a:r>
          </a:p>
          <a:p>
            <a:pPr marL="0" indent="0">
              <a:buNone/>
            </a:pPr>
            <a:r>
              <a:rPr lang="en-US" sz="2200" dirty="0">
                <a:latin typeface="Consolas"/>
                <a:cs typeface="Consolas"/>
              </a:rPr>
              <a:t>}</a:t>
            </a:r>
          </a:p>
          <a:p>
            <a:endParaRPr lang="en-US" dirty="0">
              <a:solidFill>
                <a:srgbClr val="E46C0A"/>
              </a:solidFill>
            </a:endParaRPr>
          </a:p>
          <a:p>
            <a:endParaRPr lang="en-US" dirty="0"/>
          </a:p>
        </p:txBody>
      </p:sp>
    </p:spTree>
    <p:extLst>
      <p:ext uri="{BB962C8B-B14F-4D97-AF65-F5344CB8AC3E}">
        <p14:creationId xmlns:p14="http://schemas.microsoft.com/office/powerpoint/2010/main" val="130933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Fruit[] fruits = new Fruit[16];</a:t>
            </a:r>
          </a:p>
          <a:p>
            <a:pPr marL="0" indent="0">
              <a:buNone/>
            </a:pPr>
            <a:r>
              <a:rPr lang="en-US" sz="1600" dirty="0">
                <a:latin typeface="Consolas"/>
                <a:cs typeface="Consolas"/>
              </a:rPr>
              <a:t>Object[] </a:t>
            </a:r>
            <a:r>
              <a:rPr lang="en-US" sz="1600" dirty="0" err="1">
                <a:latin typeface="Consolas"/>
                <a:cs typeface="Consolas"/>
              </a:rPr>
              <a:t>objs</a:t>
            </a:r>
            <a:r>
              <a:rPr lang="en-US" sz="1600" dirty="0">
                <a:latin typeface="Consolas"/>
                <a:cs typeface="Consolas"/>
              </a:rPr>
              <a:t> = fruits;  // The  compiler  permits  this! </a:t>
            </a:r>
          </a:p>
          <a:p>
            <a:pPr marL="0" indent="0">
              <a:buNone/>
            </a:pPr>
            <a:r>
              <a:rPr lang="en-US" sz="1600" dirty="0" err="1">
                <a:latin typeface="Consolas"/>
                <a:cs typeface="Consolas"/>
              </a:rPr>
              <a:t>objs</a:t>
            </a:r>
            <a:r>
              <a:rPr lang="en-US" sz="1600" dirty="0">
                <a:latin typeface="Consolas"/>
                <a:cs typeface="Consolas"/>
              </a:rPr>
              <a:t>[0] = new Apple();   </a:t>
            </a: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ArrayStoreException</a:t>
            </a:r>
            <a:endParaRPr lang="en-US" sz="1600" dirty="0">
              <a:solidFill>
                <a:schemeClr val="accent6">
                  <a:lumMod val="75000"/>
                </a:schemeClr>
              </a:solidFill>
              <a:latin typeface="Consolas"/>
              <a:cs typeface="Consolas"/>
            </a:endParaRP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Content Placeholder 2"/>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list of anything</a:t>
            </a:r>
          </a:p>
          <a:p>
            <a:pPr marL="0" indent="0">
              <a:buNone/>
            </a:pPr>
            <a:r>
              <a:rPr lang="en-GB" sz="1400" dirty="0">
                <a:latin typeface="Consolas" panose="020B0609020204030204" pitchFamily="49" charset="0"/>
                <a:cs typeface="Consolas" panose="020B0609020204030204" pitchFamily="49" charset="0"/>
              </a:rPr>
              <a:t>public static void fill(</a:t>
            </a:r>
            <a:r>
              <a:rPr lang="en-GB" sz="1400" dirty="0">
                <a:solidFill>
                  <a:schemeClr val="accent6">
                    <a:lumMod val="75000"/>
                  </a:schemeClr>
                </a:solidFill>
                <a:latin typeface="Consolas" panose="020B0609020204030204" pitchFamily="49" charset="0"/>
                <a:cs typeface="Consolas" panose="020B0609020204030204" pitchFamily="49" charset="0"/>
              </a:rPr>
              <a:t>List&lt;?&gt; </a:t>
            </a:r>
            <a:r>
              <a:rPr lang="en-GB" sz="1400" dirty="0">
                <a:latin typeface="Consolas" panose="020B0609020204030204" pitchFamily="49" charset="0"/>
                <a:cs typeface="Consolas" panose="020B0609020204030204" pitchFamily="49" charset="0"/>
              </a:rPr>
              <a:t>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(Object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 of anything more specific that Fruit</a:t>
            </a:r>
          </a:p>
          <a:p>
            <a:pPr marL="0" indent="0">
              <a:buNone/>
            </a:pPr>
            <a:r>
              <a:rPr lang="en-GB" sz="1400" dirty="0">
                <a:latin typeface="Consolas" panose="020B0609020204030204" pitchFamily="49" charset="0"/>
                <a:cs typeface="Consolas" panose="020B0609020204030204" pitchFamily="49" charset="0"/>
              </a:rPr>
              <a:t>public static void fill(</a:t>
            </a:r>
            <a:r>
              <a:rPr lang="en-GB" sz="1400" dirty="0">
                <a:solidFill>
                  <a:schemeClr val="accent6">
                    <a:lumMod val="75000"/>
                  </a:schemeClr>
                </a:solidFill>
                <a:latin typeface="Consolas" panose="020B0609020204030204" pitchFamily="49" charset="0"/>
                <a:cs typeface="Consolas" panose="020B0609020204030204" pitchFamily="49" charset="0"/>
              </a:rPr>
              <a:t>List&lt;? extends Fruit&gt; </a:t>
            </a:r>
            <a:r>
              <a:rPr lang="en-GB" sz="1400" dirty="0">
                <a:latin typeface="Consolas" panose="020B0609020204030204" pitchFamily="49" charset="0"/>
                <a:cs typeface="Consolas" panose="020B0609020204030204" pitchFamily="49" charset="0"/>
              </a:rPr>
              <a:t>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(Student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 of anything more generic that Fruit</a:t>
            </a:r>
          </a:p>
          <a:p>
            <a:pPr marL="0" indent="0">
              <a:buNone/>
            </a:pPr>
            <a:r>
              <a:rPr lang="en-GB" sz="1400" dirty="0">
                <a:latin typeface="Consolas" panose="020B0609020204030204" pitchFamily="49" charset="0"/>
                <a:cs typeface="Consolas" panose="020B0609020204030204" pitchFamily="49" charset="0"/>
              </a:rPr>
              <a:t>public static void fill(</a:t>
            </a:r>
            <a:r>
              <a:rPr lang="en-GB" sz="1400" dirty="0">
                <a:solidFill>
                  <a:schemeClr val="accent6">
                    <a:lumMod val="75000"/>
                  </a:schemeClr>
                </a:solidFill>
                <a:latin typeface="Consolas" panose="020B0609020204030204" pitchFamily="49" charset="0"/>
                <a:cs typeface="Consolas" panose="020B0609020204030204" pitchFamily="49" charset="0"/>
              </a:rPr>
              <a:t>List&lt;? super Fruit&gt; </a:t>
            </a:r>
            <a:r>
              <a:rPr lang="en-GB" sz="1400" dirty="0">
                <a:latin typeface="Consolas" panose="020B0609020204030204" pitchFamily="49" charset="0"/>
                <a:cs typeface="Consolas" panose="020B0609020204030204" pitchFamily="49" charset="0"/>
              </a:rPr>
              <a:t>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(Object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pPr marL="0" indent="0">
              <a:buNone/>
            </a:pPr>
            <a:endParaRPr lang="en-US" sz="1400" dirty="0">
              <a:latin typeface="Consolas" panose="020B0609020204030204" pitchFamily="49" charset="0"/>
              <a:cs typeface="Consolas" panose="020B0609020204030204" pitchFamily="49" charset="0"/>
            </a:endParaRPr>
          </a:p>
          <a:p>
            <a:pPr marL="0" indent="0">
              <a:buNone/>
            </a:pPr>
            <a:endParaRPr lang="en-US" sz="14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7A07B08D-E5B4-E74C-A0B4-6A35F40AECEB}"/>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 list of anything</a:t>
            </a:r>
          </a:p>
          <a:p>
            <a:pPr marL="0" indent="0">
              <a:buNone/>
            </a:pPr>
            <a:r>
              <a:rPr lang="en-GB" sz="1400" dirty="0">
                <a:latin typeface="Consolas" panose="020B0609020204030204" pitchFamily="49" charset="0"/>
                <a:cs typeface="Consolas" panose="020B0609020204030204" pitchFamily="49" charset="0"/>
              </a:rPr>
              <a:t>public static </a:t>
            </a:r>
            <a:r>
              <a:rPr lang="en-GB" sz="1400" dirty="0">
                <a:solidFill>
                  <a:schemeClr val="accent6">
                    <a:lumMod val="75000"/>
                  </a:schemeClr>
                </a:solidFill>
                <a:latin typeface="Consolas" panose="020B0609020204030204" pitchFamily="49" charset="0"/>
                <a:cs typeface="Consolas" panose="020B0609020204030204" pitchFamily="49" charset="0"/>
              </a:rPr>
              <a:t>&lt;T&gt;</a:t>
            </a:r>
            <a:r>
              <a:rPr lang="en-GB" sz="1400" dirty="0">
                <a:latin typeface="Consolas" panose="020B0609020204030204" pitchFamily="49" charset="0"/>
                <a:cs typeface="Consolas" panose="020B0609020204030204" pitchFamily="49" charset="0"/>
              </a:rPr>
              <a:t> void fill(</a:t>
            </a:r>
            <a:r>
              <a:rPr lang="en-GB" sz="1400" dirty="0">
                <a:solidFill>
                  <a:schemeClr val="accent6">
                    <a:lumMod val="75000"/>
                  </a:schemeClr>
                </a:solidFill>
                <a:latin typeface="Consolas" panose="020B0609020204030204" pitchFamily="49" charset="0"/>
                <a:cs typeface="Consolas" panose="020B0609020204030204" pitchFamily="49" charset="0"/>
              </a:rPr>
              <a:t>List&lt;T&gt;</a:t>
            </a:r>
            <a:r>
              <a:rPr lang="en-GB" sz="1400" dirty="0">
                <a:latin typeface="Consolas" panose="020B0609020204030204" pitchFamily="49" charset="0"/>
                <a:cs typeface="Consolas" panose="020B0609020204030204" pitchFamily="49" charset="0"/>
              </a:rPr>
              <a:t> 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list of anything more specific that Fruit</a:t>
            </a:r>
          </a:p>
          <a:p>
            <a:pPr marL="0" indent="0">
              <a:buNone/>
            </a:pPr>
            <a:r>
              <a:rPr lang="en-GB" sz="1400" dirty="0">
                <a:latin typeface="Consolas" panose="020B0609020204030204" pitchFamily="49" charset="0"/>
                <a:cs typeface="Consolas" panose="020B0609020204030204" pitchFamily="49" charset="0"/>
              </a:rPr>
              <a:t>public static </a:t>
            </a:r>
            <a:r>
              <a:rPr lang="en-GB" sz="1400" dirty="0">
                <a:solidFill>
                  <a:schemeClr val="accent6">
                    <a:lumMod val="75000"/>
                  </a:schemeClr>
                </a:solidFill>
                <a:latin typeface="Consolas" panose="020B0609020204030204" pitchFamily="49" charset="0"/>
                <a:cs typeface="Consolas" panose="020B0609020204030204" pitchFamily="49" charset="0"/>
              </a:rPr>
              <a:t>&lt;T&gt;</a:t>
            </a:r>
            <a:r>
              <a:rPr lang="en-GB" sz="1400" dirty="0">
                <a:latin typeface="Consolas" panose="020B0609020204030204" pitchFamily="49" charset="0"/>
                <a:cs typeface="Consolas" panose="020B0609020204030204" pitchFamily="49" charset="0"/>
              </a:rPr>
              <a:t> void fill(</a:t>
            </a:r>
            <a:r>
              <a:rPr lang="en-GB" sz="1400" dirty="0">
                <a:solidFill>
                  <a:schemeClr val="accent6">
                    <a:lumMod val="75000"/>
                  </a:schemeClr>
                </a:solidFill>
                <a:latin typeface="Consolas" panose="020B0609020204030204" pitchFamily="49" charset="0"/>
                <a:cs typeface="Consolas" panose="020B0609020204030204" pitchFamily="49" charset="0"/>
              </a:rPr>
              <a:t>List&lt;? super T&gt; </a:t>
            </a:r>
            <a:r>
              <a:rPr lang="en-GB" sz="1400" dirty="0">
                <a:latin typeface="Consolas" panose="020B0609020204030204" pitchFamily="49" charset="0"/>
                <a:cs typeface="Consolas" panose="020B0609020204030204" pitchFamily="49" charset="0"/>
              </a:rPr>
              <a:t>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(Object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list of anything more generic that Fruit</a:t>
            </a:r>
          </a:p>
          <a:p>
            <a:pPr marL="0" indent="0">
              <a:buNone/>
            </a:pPr>
            <a:r>
              <a:rPr lang="en-GB" sz="1400" dirty="0">
                <a:latin typeface="Consolas" panose="020B0609020204030204" pitchFamily="49" charset="0"/>
                <a:cs typeface="Consolas" panose="020B0609020204030204" pitchFamily="49" charset="0"/>
              </a:rPr>
              <a:t>public static </a:t>
            </a:r>
            <a:r>
              <a:rPr lang="en-GB" sz="1400" dirty="0">
                <a:solidFill>
                  <a:schemeClr val="accent6">
                    <a:lumMod val="75000"/>
                  </a:schemeClr>
                </a:solidFill>
                <a:latin typeface="Consolas" panose="020B0609020204030204" pitchFamily="49" charset="0"/>
                <a:cs typeface="Consolas" panose="020B0609020204030204" pitchFamily="49" charset="0"/>
              </a:rPr>
              <a:t>&lt;T&gt;</a:t>
            </a:r>
            <a:r>
              <a:rPr lang="en-GB" sz="1400" dirty="0">
                <a:latin typeface="Consolas" panose="020B0609020204030204" pitchFamily="49" charset="0"/>
                <a:cs typeface="Consolas" panose="020B0609020204030204" pitchFamily="49" charset="0"/>
              </a:rPr>
              <a:t> void fill(</a:t>
            </a:r>
            <a:r>
              <a:rPr lang="en-GB" sz="1400" dirty="0">
                <a:solidFill>
                  <a:schemeClr val="accent6">
                    <a:lumMod val="75000"/>
                  </a:schemeClr>
                </a:solidFill>
                <a:latin typeface="Consolas" panose="020B0609020204030204" pitchFamily="49" charset="0"/>
                <a:cs typeface="Consolas" panose="020B0609020204030204" pitchFamily="49" charset="0"/>
              </a:rPr>
              <a:t>List&lt;? extends T&gt; </a:t>
            </a:r>
            <a:r>
              <a:rPr lang="en-GB" sz="1400" dirty="0">
                <a:latin typeface="Consolas" panose="020B0609020204030204" pitchFamily="49" charset="0"/>
                <a:cs typeface="Consolas" panose="020B0609020204030204" pitchFamily="49" charset="0"/>
              </a:rPr>
              <a:t>l)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for (T o : l)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9546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Generics are Implemented</a:t>
            </a:r>
          </a:p>
        </p:txBody>
      </p:sp>
      <p:sp>
        <p:nvSpPr>
          <p:cNvPr id="3" name="Content Placeholder 2"/>
          <p:cNvSpPr>
            <a:spLocks noGrp="1"/>
          </p:cNvSpPr>
          <p:nvPr>
            <p:ph idx="1"/>
          </p:nvPr>
        </p:nvSpPr>
        <p:spPr/>
        <p:txBody>
          <a:bodyPr>
            <a:normAutofit/>
          </a:bodyPr>
          <a:lstStyle/>
          <a:p>
            <a:r>
              <a:rPr lang="en-US" dirty="0"/>
              <a:t>Rather than undergoing major changes between Java 4 and Java 5, engineers chose to use </a:t>
            </a:r>
            <a:r>
              <a:rPr lang="en-US" dirty="0">
                <a:solidFill>
                  <a:srgbClr val="E46C0A"/>
                </a:solidFill>
              </a:rPr>
              <a:t>code erasure</a:t>
            </a:r>
          </a:p>
          <a:p>
            <a:r>
              <a:rPr lang="en-US" dirty="0">
                <a:solidFill>
                  <a:schemeClr val="accent6">
                    <a:lumMod val="75000"/>
                  </a:schemeClr>
                </a:solidFill>
              </a:rPr>
              <a:t>After the compiler does its type checking, it discards the generics; the JVM never sees them!</a:t>
            </a:r>
          </a:p>
          <a:p>
            <a:r>
              <a:rPr lang="en-US" dirty="0"/>
              <a:t>It works something like this:</a:t>
            </a:r>
          </a:p>
          <a:p>
            <a:pPr lvl="1"/>
            <a:r>
              <a:rPr lang="en-US" dirty="0"/>
              <a:t>Type information (angle brackets) is thrown out: List&lt;String&gt; -&gt; List</a:t>
            </a:r>
          </a:p>
          <a:p>
            <a:pPr lvl="1"/>
            <a:r>
              <a:rPr lang="en-US" dirty="0"/>
              <a:t>Type variables are replaced by their upper bound (usually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Stack&lt;E&gt;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&lt;E extends Comparable&lt;E&gt;&gt;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Code Erasure</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Generics</a:t>
            </a:r>
          </a:p>
        </p:txBody>
      </p:sp>
      <p:sp>
        <p:nvSpPr>
          <p:cNvPr id="3" name="Content Placeholder 2"/>
          <p:cNvSpPr>
            <a:spLocks noGrp="1"/>
          </p:cNvSpPr>
          <p:nvPr>
            <p:ph idx="1"/>
          </p:nvPr>
        </p:nvSpPr>
        <p:spPr/>
        <p:txBody>
          <a:bodyPr>
            <a:normAutofit fontScale="92500" lnSpcReduction="10000"/>
          </a:bodyPr>
          <a:lstStyle/>
          <a:p>
            <a:r>
              <a:rPr lang="en-US" sz="2600" dirty="0">
                <a:solidFill>
                  <a:schemeClr val="accent6">
                    <a:lumMod val="75000"/>
                  </a:schemeClr>
                </a:solidFill>
                <a:latin typeface="Calibri"/>
                <a:cs typeface="Calibri"/>
              </a:rPr>
              <a:t>Java generics</a:t>
            </a:r>
            <a:r>
              <a:rPr lang="en-US" sz="2600" dirty="0">
                <a:latin typeface="Calibri"/>
                <a:cs typeface="Calibri"/>
              </a:rPr>
              <a:t> were implemented in Java 5 (2004) to provide </a:t>
            </a:r>
            <a:r>
              <a:rPr lang="en-US" sz="2600" dirty="0">
                <a:solidFill>
                  <a:srgbClr val="E46C0A"/>
                </a:solidFill>
                <a:latin typeface="Calibri"/>
                <a:cs typeface="Calibri"/>
              </a:rPr>
              <a:t>compile-time type checking </a:t>
            </a:r>
            <a:r>
              <a:rPr lang="en-US" sz="2600" dirty="0">
                <a:latin typeface="Calibri"/>
                <a:cs typeface="Calibri"/>
              </a:rPr>
              <a:t>and removing the risk of raising </a:t>
            </a:r>
            <a:r>
              <a:rPr lang="en-US" sz="2600" dirty="0" err="1">
                <a:solidFill>
                  <a:schemeClr val="accent6">
                    <a:lumMod val="75000"/>
                  </a:schemeClr>
                </a:solidFill>
                <a:latin typeface="Calibri"/>
                <a:cs typeface="Calibri"/>
              </a:rPr>
              <a:t>ClassCastException</a:t>
            </a:r>
            <a:r>
              <a:rPr lang="en-US" sz="2600" dirty="0">
                <a:latin typeface="Calibri"/>
                <a:cs typeface="Calibri"/>
              </a:rPr>
              <a:t> that was frequent while working with collections. </a:t>
            </a:r>
          </a:p>
          <a:p>
            <a:r>
              <a:rPr lang="en-US" sz="2600" dirty="0">
                <a:latin typeface="Calibri"/>
                <a:cs typeface="Calibri"/>
              </a:rPr>
              <a:t>At that time, the whole </a:t>
            </a:r>
            <a:r>
              <a:rPr lang="en-US" sz="2600" dirty="0">
                <a:solidFill>
                  <a:srgbClr val="E46C0A"/>
                </a:solidFill>
                <a:latin typeface="Calibri"/>
                <a:cs typeface="Calibri"/>
              </a:rPr>
              <a:t>collection framework </a:t>
            </a:r>
            <a:r>
              <a:rPr lang="en-US" sz="2600" dirty="0">
                <a:latin typeface="Calibri"/>
                <a:cs typeface="Calibri"/>
              </a:rPr>
              <a:t>(JCF) was re-written to use </a:t>
            </a:r>
            <a:r>
              <a:rPr lang="en-US" sz="2600" dirty="0">
                <a:solidFill>
                  <a:srgbClr val="E46C0A"/>
                </a:solidFill>
                <a:latin typeface="Calibri"/>
                <a:cs typeface="Calibri"/>
              </a:rPr>
              <a:t>generics for type-safety</a:t>
            </a:r>
            <a:r>
              <a:rPr lang="en-US" sz="2600" dirty="0">
                <a:latin typeface="Calibri"/>
                <a:cs typeface="Calibri"/>
              </a:rPr>
              <a:t>. </a:t>
            </a:r>
          </a:p>
          <a:p>
            <a:endParaRPr lang="en-US" sz="2600" dirty="0">
              <a:latin typeface="Calibri"/>
              <a:cs typeface="Calibri"/>
            </a:endParaRPr>
          </a:p>
          <a:p>
            <a:pPr marL="0" indent="0">
              <a:buNone/>
            </a:pPr>
            <a:r>
              <a:rPr lang="en-US" sz="2600" dirty="0">
                <a:latin typeface="Consolas" panose="020B0609020204030204" pitchFamily="49" charset="0"/>
                <a:cs typeface="Consolas" panose="020B0609020204030204" pitchFamily="49" charset="0"/>
              </a:rPr>
              <a:t>// without compile-time type checking</a:t>
            </a:r>
          </a:p>
          <a:p>
            <a:pPr marL="0" indent="0">
              <a:buNone/>
            </a:pPr>
            <a:r>
              <a:rPr lang="en-US" sz="2600" dirty="0">
                <a:latin typeface="Consolas" panose="020B0609020204030204" pitchFamily="49" charset="0"/>
                <a:cs typeface="Consolas" panose="020B0609020204030204" pitchFamily="49" charset="0"/>
              </a:rPr>
              <a:t>List l = new </a:t>
            </a:r>
            <a:r>
              <a:rPr lang="en-US" sz="2600" dirty="0" err="1">
                <a:latin typeface="Consolas" panose="020B0609020204030204" pitchFamily="49" charset="0"/>
                <a:cs typeface="Consolas" panose="020B0609020204030204" pitchFamily="49" charset="0"/>
              </a:rPr>
              <a:t>ArrayList</a:t>
            </a:r>
            <a:r>
              <a:rPr lang="en-US" sz="2600" dirty="0">
                <a:latin typeface="Consolas" panose="020B0609020204030204" pitchFamily="49" charset="0"/>
                <a:cs typeface="Consolas" panose="020B0609020204030204" pitchFamily="49" charset="0"/>
              </a:rPr>
              <a:t>();</a:t>
            </a:r>
          </a:p>
          <a:p>
            <a:pPr marL="0" indent="0">
              <a:buNone/>
            </a:pPr>
            <a:endParaRPr lang="en-US" sz="2600" dirty="0">
              <a:latin typeface="Calibri"/>
              <a:cs typeface="Calibri"/>
            </a:endParaRPr>
          </a:p>
          <a:p>
            <a:pPr marL="0" indent="0">
              <a:buNone/>
            </a:pPr>
            <a:r>
              <a:rPr lang="en-US" sz="2600" dirty="0">
                <a:latin typeface="Consolas" panose="020B0609020204030204" pitchFamily="49" charset="0"/>
                <a:cs typeface="Consolas" panose="020B0609020204030204" pitchFamily="49" charset="0"/>
              </a:rPr>
              <a:t>// with compile time type checking</a:t>
            </a:r>
          </a:p>
          <a:p>
            <a:pPr marL="0" indent="0">
              <a:buNone/>
            </a:pPr>
            <a:r>
              <a:rPr lang="en-US" sz="2600" dirty="0">
                <a:latin typeface="Consolas" panose="020B0609020204030204" pitchFamily="49" charset="0"/>
                <a:cs typeface="Consolas" panose="020B0609020204030204" pitchFamily="49" charset="0"/>
              </a:rPr>
              <a:t>List&lt;String&gt; l = new </a:t>
            </a:r>
            <a:r>
              <a:rPr lang="en-US" sz="2600" dirty="0" err="1">
                <a:latin typeface="Consolas" panose="020B0609020204030204" pitchFamily="49" charset="0"/>
                <a:cs typeface="Consolas" panose="020B0609020204030204" pitchFamily="49" charset="0"/>
              </a:rPr>
              <a:t>ArrayList</a:t>
            </a:r>
            <a:r>
              <a:rPr lang="en-US" sz="2600" dirty="0">
                <a:latin typeface="Consolas" panose="020B0609020204030204" pitchFamily="49" charset="0"/>
                <a:cs typeface="Consolas" panose="020B0609020204030204" pitchFamily="49" charset="0"/>
              </a:rPr>
              <a:t>&lt;&gt;();</a:t>
            </a:r>
          </a:p>
        </p:txBody>
      </p:sp>
    </p:spTree>
    <p:extLst>
      <p:ext uri="{BB962C8B-B14F-4D97-AF65-F5344CB8AC3E}">
        <p14:creationId xmlns:p14="http://schemas.microsoft.com/office/powerpoint/2010/main" val="59902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call legacy library functions:</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generic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r>
              <a:rPr lang="en-US" sz="2000" dirty="0"/>
              <a:t>So what?</a:t>
            </a:r>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000" i="1" dirty="0"/>
              <a:t>“</a:t>
            </a:r>
            <a:r>
              <a:rPr lang="en-US" sz="2000" i="1" dirty="0">
                <a:solidFill>
                  <a:srgbClr val="E46C0A"/>
                </a:solidFill>
              </a:rPr>
              <a:t>Calling legacy code from generic code is inherently dangerous</a:t>
            </a:r>
            <a:r>
              <a:rPr lang="en-US" sz="2000" i="1" dirty="0"/>
              <a:t>; once you mix generic code with non‐generic legacy code, all the safety guarantees that the generic type system usually provides are void. </a:t>
            </a:r>
            <a:r>
              <a:rPr lang="en-US" sz="2000" i="1" dirty="0">
                <a:solidFill>
                  <a:srgbClr val="E46C0A"/>
                </a:solidFill>
              </a:rPr>
              <a:t>However, you are still better than you were without using generics at all</a:t>
            </a:r>
            <a:r>
              <a:rPr lang="en-US" sz="2000" i="1" dirty="0"/>
              <a:t>. At least you know the code on your end is consistent.” </a:t>
            </a:r>
            <a:r>
              <a:rPr lang="en-US" sz="2000" dirty="0"/>
              <a:t>– </a:t>
            </a:r>
          </a:p>
          <a:p>
            <a:pPr marL="0" indent="0">
              <a:buNone/>
            </a:pPr>
            <a:endParaRPr lang="en-US" sz="2000" i="1" dirty="0"/>
          </a:p>
          <a:p>
            <a:pPr marL="0" indent="0">
              <a:buNone/>
            </a:pPr>
            <a:r>
              <a:rPr lang="en-US" sz="2000" i="1" dirty="0"/>
              <a:t>Gilad </a:t>
            </a:r>
            <a:r>
              <a:rPr lang="en-US" sz="2000" i="1" dirty="0" err="1"/>
              <a:t>Bracha</a:t>
            </a:r>
            <a:r>
              <a:rPr lang="en-US" sz="2000" i="1" dirty="0"/>
              <a:t>, Java Generics Developer</a:t>
            </a:r>
          </a:p>
          <a:p>
            <a:endParaRPr lang="en-US" sz="2000" dirty="0"/>
          </a:p>
          <a:p>
            <a:pPr marL="0" indent="0">
              <a:buNone/>
            </a:pPr>
            <a:endParaRPr lang="en-IT" sz="2000" dirty="0"/>
          </a:p>
        </p:txBody>
      </p:sp>
    </p:spTree>
    <p:extLst>
      <p:ext uri="{BB962C8B-B14F-4D97-AF65-F5344CB8AC3E}">
        <p14:creationId xmlns:p14="http://schemas.microsoft.com/office/powerpoint/2010/main" val="361667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Generics</a:t>
            </a:r>
          </a:p>
        </p:txBody>
      </p:sp>
      <p:sp>
        <p:nvSpPr>
          <p:cNvPr id="3" name="Content Placeholder 2"/>
          <p:cNvSpPr>
            <a:spLocks noGrp="1"/>
          </p:cNvSpPr>
          <p:nvPr>
            <p:ph sz="half"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List l = new </a:t>
            </a:r>
            <a:r>
              <a:rPr lang="en-GB" sz="1800" dirty="0" err="1">
                <a:latin typeface="Consolas" panose="020B0609020204030204" pitchFamily="49" charset="0"/>
                <a:cs typeface="Consolas" panose="020B0609020204030204" pitchFamily="49" charset="0"/>
              </a:rPr>
              <a:t>ArrayList</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("apple");</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(4);</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((String) </a:t>
            </a:r>
            <a:r>
              <a:rPr lang="en-GB" sz="1800" dirty="0" err="1">
                <a:latin typeface="Consolas" panose="020B0609020204030204" pitchFamily="49" charset="0"/>
                <a:cs typeface="Consolas" panose="020B0609020204030204" pitchFamily="49" charset="0"/>
              </a:rPr>
              <a:t>l.get</a:t>
            </a:r>
            <a:r>
              <a:rPr lang="en-GB" sz="1800" dirty="0">
                <a:latin typeface="Consolas" panose="020B0609020204030204" pitchFamily="49" charset="0"/>
                <a:cs typeface="Consolas" panose="020B0609020204030204" pitchFamily="49" charset="0"/>
              </a:rPr>
              <a:t>(0));</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((String) </a:t>
            </a:r>
            <a:r>
              <a:rPr lang="en-GB" sz="1800" dirty="0" err="1">
                <a:latin typeface="Consolas" panose="020B0609020204030204" pitchFamily="49" charset="0"/>
                <a:cs typeface="Consolas" panose="020B0609020204030204" pitchFamily="49" charset="0"/>
              </a:rPr>
              <a:t>l.get</a:t>
            </a:r>
            <a:r>
              <a:rPr lang="en-GB" sz="1800" dirty="0">
                <a:latin typeface="Consolas" panose="020B0609020204030204" pitchFamily="49" charset="0"/>
                <a:cs typeface="Consolas" panose="020B0609020204030204" pitchFamily="49" charset="0"/>
              </a:rPr>
              <a:t>(1));</a:t>
            </a:r>
          </a:p>
          <a:p>
            <a:pPr marL="0" indent="0">
              <a:buNone/>
            </a:pPr>
            <a:endParaRPr lang="en-GB" sz="1800" dirty="0">
              <a:solidFill>
                <a:srgbClr val="E46C0A"/>
              </a:solidFill>
              <a:latin typeface="Consolas" panose="020B0609020204030204" pitchFamily="49" charset="0"/>
              <a:cs typeface="Consolas" panose="020B0609020204030204" pitchFamily="49" charset="0"/>
            </a:endParaRPr>
          </a:p>
          <a:p>
            <a:pPr marL="0" indent="0">
              <a:buNone/>
            </a:pPr>
            <a:r>
              <a:rPr lang="en-GB" sz="1800" dirty="0">
                <a:solidFill>
                  <a:srgbClr val="E46C0A"/>
                </a:solidFill>
                <a:latin typeface="Consolas" panose="020B0609020204030204" pitchFamily="49" charset="0"/>
                <a:cs typeface="Consolas" panose="020B0609020204030204" pitchFamily="49" charset="0"/>
              </a:rPr>
              <a:t>// apple</a:t>
            </a:r>
          </a:p>
          <a:p>
            <a:pPr marL="0" indent="0">
              <a:buNone/>
            </a:pPr>
            <a:r>
              <a:rPr lang="en-US" sz="1800" dirty="0">
                <a:solidFill>
                  <a:srgbClr val="FF0000"/>
                </a:solidFill>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java.lang.ClassCastException</a:t>
            </a:r>
            <a:endParaRPr lang="en-US" sz="1800" dirty="0">
              <a:solidFill>
                <a:srgbClr val="FF0000"/>
              </a:solidFill>
              <a:latin typeface="Consolas" panose="020B0609020204030204" pitchFamily="49" charset="0"/>
              <a:cs typeface="Consolas" panose="020B0609020204030204" pitchFamily="49" charset="0"/>
            </a:endParaRPr>
          </a:p>
          <a:p>
            <a:pPr marL="0" indent="0">
              <a:buNone/>
            </a:pPr>
            <a:r>
              <a:rPr lang="en-US" sz="18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800" dirty="0">
                <a:latin typeface="Consolas" panose="020B0609020204030204" pitchFamily="49" charset="0"/>
                <a:cs typeface="Consolas" panose="020B0609020204030204" pitchFamily="49" charset="0"/>
              </a:rPr>
              <a:t>List&lt;String&gt; l = new </a:t>
            </a:r>
            <a:r>
              <a:rPr lang="en-GB" sz="1800" dirty="0" err="1">
                <a:latin typeface="Consolas" panose="020B0609020204030204" pitchFamily="49" charset="0"/>
                <a:cs typeface="Consolas" panose="020B0609020204030204" pitchFamily="49" charset="0"/>
              </a:rPr>
              <a:t>ArrayList</a:t>
            </a:r>
            <a:r>
              <a:rPr lang="en-GB" sz="1800" dirty="0">
                <a:latin typeface="Consolas" panose="020B0609020204030204" pitchFamily="49" charset="0"/>
                <a:cs typeface="Consolas" panose="020B0609020204030204" pitchFamily="49" charset="0"/>
              </a:rPr>
              <a:t>&lt;&gt;();</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("apple");</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l.add</a:t>
            </a:r>
            <a:r>
              <a:rPr lang="en-GB" sz="1800" dirty="0">
                <a:latin typeface="Consolas" panose="020B0609020204030204" pitchFamily="49" charset="0"/>
                <a:cs typeface="Consolas" panose="020B0609020204030204" pitchFamily="49" charset="0"/>
              </a:rPr>
              <a:t>(4);</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l.get</a:t>
            </a:r>
            <a:r>
              <a:rPr lang="en-GB" sz="1800" dirty="0">
                <a:latin typeface="Consolas" panose="020B0609020204030204" pitchFamily="49" charset="0"/>
                <a:cs typeface="Consolas" panose="020B0609020204030204" pitchFamily="49" charset="0"/>
              </a:rPr>
              <a:t>(0));</a:t>
            </a:r>
            <a:br>
              <a:rPr lang="en-GB" sz="1800" dirty="0">
                <a:latin typeface="Consolas" panose="020B0609020204030204" pitchFamily="49" charset="0"/>
                <a:cs typeface="Consolas" panose="020B0609020204030204" pitchFamily="49" charset="0"/>
              </a:rPr>
            </a:br>
            <a:r>
              <a:rPr lang="en-GB" sz="1800" dirty="0" err="1">
                <a:latin typeface="Consolas" panose="020B0609020204030204" pitchFamily="49" charset="0"/>
                <a:cs typeface="Consolas" panose="020B0609020204030204" pitchFamily="49" charset="0"/>
              </a:rPr>
              <a:t>System.</a:t>
            </a:r>
            <a:r>
              <a:rPr lang="en-GB" sz="1800" i="1" dirty="0" err="1">
                <a:latin typeface="Consolas" panose="020B0609020204030204" pitchFamily="49" charset="0"/>
                <a:cs typeface="Consolas" panose="020B0609020204030204" pitchFamily="49" charset="0"/>
              </a:rPr>
              <a:t>out</a:t>
            </a:r>
            <a:r>
              <a:rPr lang="en-GB" sz="1800" dirty="0" err="1">
                <a:latin typeface="Consolas" panose="020B0609020204030204" pitchFamily="49" charset="0"/>
                <a:cs typeface="Consolas" panose="020B0609020204030204" pitchFamily="49" charset="0"/>
              </a:rPr>
              <a:t>.println</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l.get</a:t>
            </a:r>
            <a:r>
              <a:rPr lang="en-GB" sz="1800" dirty="0">
                <a:latin typeface="Consolas" panose="020B0609020204030204" pitchFamily="49" charset="0"/>
                <a:cs typeface="Consolas" panose="020B0609020204030204" pitchFamily="49" charset="0"/>
              </a:rPr>
              <a:t>(1));</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 'add(</a:t>
            </a:r>
            <a:r>
              <a:rPr lang="en-GB" sz="1800" dirty="0" err="1">
                <a:solidFill>
                  <a:schemeClr val="accent6">
                    <a:lumMod val="75000"/>
                  </a:schemeClr>
                </a:solidFill>
                <a:latin typeface="Consolas" panose="020B0609020204030204" pitchFamily="49" charset="0"/>
                <a:cs typeface="Consolas" panose="020B0609020204030204" pitchFamily="49" charset="0"/>
              </a:rPr>
              <a:t>java.lang.String</a:t>
            </a:r>
            <a:r>
              <a:rPr lang="en-GB" sz="1800" dirty="0">
                <a:solidFill>
                  <a:schemeClr val="accent6">
                    <a:lumMod val="75000"/>
                  </a:schemeClr>
                </a:solidFill>
                <a:latin typeface="Consolas" panose="020B0609020204030204" pitchFamily="49" charset="0"/>
                <a:cs typeface="Consolas" panose="020B0609020204030204" pitchFamily="49" charset="0"/>
              </a:rPr>
              <a:t>)' in '</a:t>
            </a:r>
            <a:r>
              <a:rPr lang="en-GB" sz="1800" dirty="0" err="1">
                <a:solidFill>
                  <a:schemeClr val="accent6">
                    <a:lumMod val="75000"/>
                  </a:schemeClr>
                </a:solidFill>
                <a:latin typeface="Consolas" panose="020B0609020204030204" pitchFamily="49" charset="0"/>
                <a:cs typeface="Consolas" panose="020B0609020204030204" pitchFamily="49" charset="0"/>
              </a:rPr>
              <a:t>java.util.List</a:t>
            </a:r>
            <a:r>
              <a:rPr lang="en-GB" sz="18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8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8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fill(</a:t>
            </a:r>
            <a:r>
              <a:rPr lang="en-GB" sz="1500" dirty="0">
                <a:solidFill>
                  <a:schemeClr val="accent6">
                    <a:lumMod val="75000"/>
                  </a:schemeClr>
                </a:solidFill>
                <a:latin typeface="Consolas" panose="020B0609020204030204" pitchFamily="49" charset="0"/>
                <a:cs typeface="Consolas" panose="020B0609020204030204" pitchFamily="49" charset="0"/>
              </a:rPr>
              <a:t>List&lt;T&gt;</a:t>
            </a:r>
            <a:r>
              <a:rPr lang="en-GB" sz="1500" dirty="0">
                <a:latin typeface="Consolas" panose="020B0609020204030204" pitchFamily="49" charset="0"/>
                <a:cs typeface="Consolas" panose="020B0609020204030204" pitchFamily="49" charset="0"/>
              </a:rPr>
              <a:t> l)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(T o : l) {</a:t>
            </a:r>
            <a:br>
              <a:rPr lang="en-GB" sz="1500" dirty="0">
                <a:latin typeface="Consolas" panose="020B0609020204030204" pitchFamily="49" charset="0"/>
                <a:cs typeface="Consolas" panose="020B0609020204030204" pitchFamily="49" charset="0"/>
              </a:rPr>
            </a:b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practical example</a:t>
            </a:r>
          </a:p>
        </p:txBody>
      </p:sp>
      <p:pic>
        <p:nvPicPr>
          <p:cNvPr id="5" name="Picture 4"/>
          <p:cNvPicPr>
            <a:picLocks noChangeAspect="1"/>
          </p:cNvPicPr>
          <p:nvPr/>
        </p:nvPicPr>
        <p:blipFill>
          <a:blip r:embed="rId2"/>
          <a:stretch>
            <a:fillRect/>
          </a:stretch>
        </p:blipFill>
        <p:spPr>
          <a:xfrm>
            <a:off x="8040216" y="3755691"/>
            <a:ext cx="3890994" cy="2827269"/>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a:bodyPr>
          <a:lstStyle/>
          <a:p>
            <a:pPr marL="0" indent="0">
              <a:buNone/>
            </a:pPr>
            <a:r>
              <a:rPr lang="en-US" sz="2400" dirty="0">
                <a:latin typeface="Consolas"/>
                <a:cs typeface="Consolas"/>
              </a:rPr>
              <a:t>public interface Shop&lt;T&gt; {</a:t>
            </a:r>
          </a:p>
          <a:p>
            <a:pPr marL="0" indent="0">
              <a:buNone/>
            </a:pPr>
            <a:r>
              <a:rPr lang="en-US" sz="2400" dirty="0">
                <a:latin typeface="Consolas"/>
                <a:cs typeface="Consolas"/>
              </a:rPr>
              <a:t>	</a:t>
            </a:r>
            <a:r>
              <a:rPr lang="en-US" sz="2400" dirty="0">
                <a:solidFill>
                  <a:schemeClr val="accent6">
                    <a:lumMod val="75000"/>
                  </a:schemeClr>
                </a:solidFill>
                <a:latin typeface="Consolas"/>
                <a:cs typeface="Consolas"/>
              </a:rPr>
              <a:t>private List&lt;T&gt; items;</a:t>
            </a:r>
          </a:p>
          <a:p>
            <a:pPr marL="0" indent="0">
              <a:buNone/>
            </a:pPr>
            <a:endParaRPr lang="en-US" sz="2400" dirty="0">
              <a:latin typeface="Consolas"/>
              <a:cs typeface="Consolas"/>
            </a:endParaRPr>
          </a:p>
          <a:p>
            <a:pPr marL="0" indent="0">
              <a:buNone/>
            </a:pPr>
            <a:r>
              <a:rPr lang="en-US" sz="2400" dirty="0">
                <a:latin typeface="Consolas"/>
                <a:cs typeface="Consolas"/>
              </a:rPr>
              <a:t>	T sell();</a:t>
            </a:r>
          </a:p>
          <a:p>
            <a:pPr marL="0" indent="0">
              <a:buNone/>
            </a:pPr>
            <a:r>
              <a:rPr lang="en-US" sz="2400" dirty="0">
                <a:latin typeface="Consolas"/>
                <a:cs typeface="Consolas"/>
              </a:rPr>
              <a:t>	void buy(T item);</a:t>
            </a:r>
          </a:p>
          <a:p>
            <a:pPr marL="0" indent="0">
              <a:buNone/>
            </a:pPr>
            <a:r>
              <a:rPr lang="en-US" sz="2400" dirty="0">
                <a:latin typeface="Consolas"/>
                <a:cs typeface="Consolas"/>
              </a:rPr>
              <a:t>		</a:t>
            </a:r>
          </a:p>
          <a:p>
            <a:pPr marL="0" indent="0">
              <a:buNone/>
            </a:pPr>
            <a:r>
              <a:rPr lang="en-US" sz="2400" dirty="0">
                <a:latin typeface="Consolas"/>
                <a:cs typeface="Consolas"/>
              </a:rPr>
              <a:t>	void sell(Collection&lt;T&gt; item, </a:t>
            </a:r>
            <a:r>
              <a:rPr lang="en-US" sz="2400" dirty="0" err="1">
                <a:latin typeface="Consolas"/>
                <a:cs typeface="Consolas"/>
              </a:rPr>
              <a:t>int</a:t>
            </a:r>
            <a:r>
              <a:rPr lang="en-US" sz="2400" dirty="0">
                <a:latin typeface="Consolas"/>
                <a:cs typeface="Consolas"/>
              </a:rPr>
              <a:t> </a:t>
            </a:r>
            <a:r>
              <a:rPr lang="en-US" sz="2400" dirty="0" err="1">
                <a:latin typeface="Consolas"/>
                <a:cs typeface="Consolas"/>
              </a:rPr>
              <a:t>nItems</a:t>
            </a:r>
            <a:r>
              <a:rPr lang="en-US" sz="2400" dirty="0">
                <a:latin typeface="Consolas"/>
                <a:cs typeface="Consolas"/>
              </a:rPr>
              <a:t>);</a:t>
            </a:r>
          </a:p>
          <a:p>
            <a:pPr marL="0" indent="0">
              <a:buNone/>
            </a:pPr>
            <a:r>
              <a:rPr lang="en-US" sz="2400" dirty="0">
                <a:latin typeface="Consolas"/>
                <a:cs typeface="Consolas"/>
              </a:rPr>
              <a:t>	void buy(Collection&lt;T&gt; item);</a:t>
            </a:r>
          </a:p>
          <a:p>
            <a:pPr marL="0" indent="0">
              <a:buNone/>
            </a:pPr>
            <a:r>
              <a:rPr lang="en-US" sz="24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type works!</a:t>
            </a:r>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US" sz="1400" dirty="0">
                <a:latin typeface="Consolas"/>
                <a:cs typeface="Consolas"/>
              </a:rPr>
              <a:t>Shop&lt;Fruit&gt; fs = new Shop&lt;Fruit&gt;;</a:t>
            </a:r>
          </a:p>
          <a:p>
            <a:pPr marL="0" indent="0">
              <a:buNone/>
            </a:pPr>
            <a:endParaRPr lang="en-US" sz="1400" dirty="0">
              <a:latin typeface="Consolas"/>
              <a:cs typeface="Consolas"/>
            </a:endParaRPr>
          </a:p>
          <a:p>
            <a:pPr marL="0" indent="0">
              <a:buNone/>
            </a:pPr>
            <a:r>
              <a:rPr lang="en-US" sz="1400" dirty="0">
                <a:latin typeface="Consolas"/>
                <a:cs typeface="Consolas"/>
              </a:rPr>
              <a:t>// Individual purchase and resale</a:t>
            </a:r>
          </a:p>
          <a:p>
            <a:pPr marL="0" indent="0">
              <a:buNone/>
            </a:pPr>
            <a:r>
              <a:rPr lang="en-US" sz="1400" dirty="0" err="1">
                <a:latin typeface="Consolas"/>
                <a:cs typeface="Consolas"/>
              </a:rPr>
              <a:t>fs.buy</a:t>
            </a:r>
            <a:r>
              <a:rPr lang="en-US" sz="1400" dirty="0">
                <a:latin typeface="Consolas"/>
                <a:cs typeface="Consolas"/>
              </a:rPr>
              <a:t>(new Fruit());</a:t>
            </a:r>
          </a:p>
          <a:p>
            <a:pPr marL="0" indent="0">
              <a:buNone/>
            </a:pPr>
            <a:r>
              <a:rPr lang="en-US" sz="1400" dirty="0">
                <a:latin typeface="Consolas"/>
                <a:cs typeface="Consolas"/>
              </a:rPr>
              <a:t>Fruit f = </a:t>
            </a:r>
            <a:r>
              <a:rPr lang="en-US" sz="1400" dirty="0" err="1">
                <a:latin typeface="Consolas"/>
                <a:cs typeface="Consolas"/>
              </a:rPr>
              <a:t>fs.sell</a:t>
            </a: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Bulk purchase and resale</a:t>
            </a:r>
          </a:p>
          <a:p>
            <a:pPr marL="0" indent="0">
              <a:buNone/>
            </a:pPr>
            <a:r>
              <a:rPr lang="en-US" sz="1400" dirty="0">
                <a:latin typeface="Consolas"/>
                <a:cs typeface="Consolas"/>
              </a:rPr>
              <a:t>List&lt;Fruit&gt; fruits = new </a:t>
            </a:r>
            <a:r>
              <a:rPr lang="en-US" sz="1400" dirty="0" err="1">
                <a:latin typeface="Consolas"/>
                <a:cs typeface="Consolas"/>
              </a:rPr>
              <a:t>ArrayList</a:t>
            </a:r>
            <a:r>
              <a:rPr lang="en-US" sz="1400" dirty="0">
                <a:latin typeface="Consolas"/>
                <a:cs typeface="Consolas"/>
              </a:rPr>
              <a:t>&lt;Fruit&gt;();</a:t>
            </a:r>
          </a:p>
          <a:p>
            <a:pPr marL="0" indent="0">
              <a:buNone/>
            </a:pPr>
            <a:r>
              <a:rPr lang="en-US" sz="1400" dirty="0" err="1">
                <a:latin typeface="Consolas"/>
                <a:cs typeface="Consolas"/>
              </a:rPr>
              <a:t>fs.buy</a:t>
            </a:r>
            <a:r>
              <a:rPr lang="en-US" sz="1400" dirty="0">
                <a:latin typeface="Consolas"/>
                <a:cs typeface="Consolas"/>
              </a:rPr>
              <a:t>(fruits);</a:t>
            </a:r>
          </a:p>
          <a:p>
            <a:pPr marL="0" indent="0">
              <a:buNone/>
            </a:pPr>
            <a:r>
              <a:rPr lang="en-US" sz="1400" dirty="0" err="1">
                <a:latin typeface="Consolas"/>
                <a:cs typeface="Consolas"/>
              </a:rPr>
              <a:t>fs.sell</a:t>
            </a:r>
            <a:r>
              <a:rPr lang="en-US" sz="1400" dirty="0">
                <a:latin typeface="Consolas"/>
                <a:cs typeface="Consolas"/>
              </a:rPr>
              <a:t>(fruits, 5);</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public interface Shop&lt;T&gt; {</a:t>
            </a:r>
          </a:p>
          <a:p>
            <a:pPr marL="0" indent="0">
              <a:buNone/>
            </a:pPr>
            <a:r>
              <a:rPr lang="en-US" sz="1400" dirty="0">
                <a:solidFill>
                  <a:schemeClr val="accent6">
                    <a:lumMod val="75000"/>
                  </a:schemeClr>
                </a:solidFill>
                <a:latin typeface="Consolas"/>
                <a:cs typeface="Consolas"/>
              </a:rPr>
              <a:t>	T sell();</a:t>
            </a:r>
          </a:p>
          <a:p>
            <a:pPr marL="0" indent="0">
              <a:buNone/>
            </a:pPr>
            <a:r>
              <a:rPr lang="en-US" sz="1400" dirty="0">
                <a:solidFill>
                  <a:schemeClr val="accent6">
                    <a:lumMod val="75000"/>
                  </a:schemeClr>
                </a:solidFill>
                <a:latin typeface="Consolas"/>
                <a:cs typeface="Consolas"/>
              </a:rPr>
              <a:t>	void buy(T item);</a:t>
            </a:r>
          </a:p>
          <a:p>
            <a:pPr marL="0" indent="0">
              <a:buNone/>
            </a:pPr>
            <a:r>
              <a:rPr lang="en-US" sz="1400" dirty="0">
                <a:solidFill>
                  <a:schemeClr val="accent6">
                    <a:lumMod val="75000"/>
                  </a:schemeClr>
                </a:solidFill>
                <a:latin typeface="Consolas"/>
                <a:cs typeface="Consolas"/>
              </a:rPr>
              <a:t>	void sell(Collection&lt;T&gt; item, </a:t>
            </a:r>
            <a:r>
              <a:rPr lang="en-US" sz="1400" dirty="0" err="1">
                <a:solidFill>
                  <a:schemeClr val="accent6">
                    <a:lumMod val="75000"/>
                  </a:schemeClr>
                </a:solidFill>
                <a:latin typeface="Consolas"/>
                <a:cs typeface="Consolas"/>
              </a:rPr>
              <a:t>int</a:t>
            </a: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nItems</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void buy(Collection&lt;T&gt; item);</a:t>
            </a:r>
          </a:p>
          <a:p>
            <a:pPr marL="0" indent="0">
              <a:buNone/>
            </a:pPr>
            <a:r>
              <a:rPr lang="en-US" sz="1400" dirty="0">
                <a:solidFill>
                  <a:schemeClr val="accent6">
                    <a:lumMod val="75000"/>
                  </a:schemeClr>
                </a:solidFill>
                <a:latin typeface="Consolas"/>
                <a:cs typeface="Consolas"/>
              </a:rPr>
              <a:t>}</a:t>
            </a:r>
          </a:p>
          <a:p>
            <a:pPr marL="0" indent="0">
              <a:buNone/>
            </a:pPr>
            <a:endParaRPr lang="en-US" sz="1400" dirty="0">
              <a:latin typeface="Consolas"/>
              <a:cs typeface="Consolas"/>
            </a:endParaRPr>
          </a:p>
          <a:p>
            <a:endParaRPr lang="en-GB" sz="1400" dirty="0"/>
          </a:p>
        </p:txBody>
      </p:sp>
    </p:spTree>
    <p:extLst>
      <p:ext uri="{BB962C8B-B14F-4D97-AF65-F5344CB8AC3E}">
        <p14:creationId xmlns:p14="http://schemas.microsoft.com/office/powerpoint/2010/main" val="316473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Single-object subtyping works!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 You can buy a Product from a Fruit shop</a:t>
            </a:r>
          </a:p>
          <a:p>
            <a:pPr marL="0" indent="0">
              <a:buNone/>
            </a:pPr>
            <a:r>
              <a:rPr lang="en-US" dirty="0">
                <a:latin typeface="Consolas"/>
                <a:cs typeface="Consolas"/>
              </a:rPr>
              <a:t>Product p = </a:t>
            </a:r>
            <a:r>
              <a:rPr lang="en-US" dirty="0" err="1">
                <a:latin typeface="Consolas"/>
                <a:cs typeface="Consolas"/>
              </a:rPr>
              <a:t>fs.sell</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You can sell a Fruit to Product shop</a:t>
            </a:r>
          </a:p>
          <a:p>
            <a:pPr marL="0" indent="0">
              <a:buNone/>
            </a:pPr>
            <a:r>
              <a:rPr lang="en-US" dirty="0">
                <a:latin typeface="Consolas"/>
                <a:cs typeface="Consolas"/>
              </a:rPr>
              <a:t>Shop&lt;Product&gt; </a:t>
            </a:r>
            <a:r>
              <a:rPr lang="en-US" dirty="0" err="1">
                <a:latin typeface="Consolas"/>
                <a:cs typeface="Consolas"/>
              </a:rPr>
              <a:t>ps</a:t>
            </a:r>
            <a:r>
              <a:rPr lang="en-US" dirty="0">
                <a:latin typeface="Consolas"/>
                <a:cs typeface="Consolas"/>
              </a:rPr>
              <a:t> = new Shop&lt;Product&gt;;</a:t>
            </a:r>
          </a:p>
          <a:p>
            <a:pPr marL="0" indent="0">
              <a:buNone/>
            </a:pPr>
            <a:r>
              <a:rPr lang="en-US" dirty="0" err="1">
                <a:latin typeface="Consolas"/>
                <a:cs typeface="Consolas"/>
              </a:rPr>
              <a:t>ps.buy</a:t>
            </a:r>
            <a:r>
              <a:rPr lang="en-US" dirty="0">
                <a:latin typeface="Consolas"/>
                <a:cs typeface="Consolas"/>
              </a:rPr>
              <a:t>(new Fruit());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public interface Shop&lt;T&gt; {</a:t>
            </a:r>
          </a:p>
          <a:p>
            <a:pPr marL="0" indent="0">
              <a:buNone/>
            </a:pPr>
            <a:r>
              <a:rPr lang="en-US" dirty="0">
                <a:solidFill>
                  <a:schemeClr val="accent6">
                    <a:lumMod val="75000"/>
                  </a:schemeClr>
                </a:solidFill>
                <a:latin typeface="Consolas"/>
                <a:cs typeface="Consolas"/>
              </a:rPr>
              <a:t>	T sell();</a:t>
            </a:r>
          </a:p>
          <a:p>
            <a:pPr marL="0" indent="0">
              <a:buNone/>
            </a:pPr>
            <a:r>
              <a:rPr lang="en-US" dirty="0">
                <a:solidFill>
                  <a:schemeClr val="accent6">
                    <a:lumMod val="75000"/>
                  </a:schemeClr>
                </a:solidFill>
                <a:latin typeface="Consolas"/>
                <a:cs typeface="Consolas"/>
              </a:rPr>
              <a:t>	void buy(T item);</a:t>
            </a:r>
          </a:p>
          <a:p>
            <a:pPr marL="0" indent="0">
              <a:buNone/>
            </a:pPr>
            <a:r>
              <a:rPr lang="en-US" dirty="0">
                <a:solidFill>
                  <a:schemeClr val="accent6">
                    <a:lumMod val="75000"/>
                  </a:schemeClr>
                </a:solidFill>
                <a:latin typeface="Consolas"/>
                <a:cs typeface="Consolas"/>
              </a:rPr>
              <a:t>	void sell(Collection&lt;T&gt; item, </a:t>
            </a:r>
            <a:r>
              <a:rPr lang="en-US" dirty="0" err="1">
                <a:solidFill>
                  <a:schemeClr val="accent6">
                    <a:lumMod val="75000"/>
                  </a:schemeClr>
                </a:solidFill>
                <a:latin typeface="Consolas"/>
                <a:cs typeface="Consolas"/>
              </a:rPr>
              <a:t>int</a:t>
            </a:r>
            <a:r>
              <a:rPr lang="en-US" dirty="0">
                <a:solidFill>
                  <a:schemeClr val="accent6">
                    <a:lumMod val="75000"/>
                  </a:schemeClr>
                </a:solidFill>
                <a:latin typeface="Consolas"/>
                <a:cs typeface="Consolas"/>
              </a:rPr>
              <a:t> </a:t>
            </a:r>
            <a:r>
              <a:rPr lang="en-US" dirty="0" err="1">
                <a:solidFill>
                  <a:schemeClr val="accent6">
                    <a:lumMod val="75000"/>
                  </a:schemeClr>
                </a:solidFill>
                <a:latin typeface="Consolas"/>
                <a:cs typeface="Consolas"/>
              </a:rPr>
              <a:t>nItems</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void buy(Collection&lt;T&gt; item);</a:t>
            </a:r>
          </a:p>
          <a:p>
            <a:pPr marL="0" indent="0">
              <a:buNone/>
            </a:pPr>
            <a:r>
              <a:rPr lang="en-US" dirty="0">
                <a:solidFill>
                  <a:schemeClr val="accent6">
                    <a:lumMod val="75000"/>
                  </a:schemeClr>
                </a:solidFill>
                <a:latin typeface="Consolas"/>
                <a:cs typeface="Consolas"/>
              </a:rPr>
              <a:t>}</a:t>
            </a:r>
          </a:p>
        </p:txBody>
      </p:sp>
    </p:spTree>
    <p:extLst>
      <p:ext uri="{BB962C8B-B14F-4D97-AF65-F5344CB8AC3E}">
        <p14:creationId xmlns:p14="http://schemas.microsoft.com/office/powerpoint/2010/main" val="137583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Collection subtyping </a:t>
            </a:r>
            <a:r>
              <a:rPr lang="en-US" dirty="0">
                <a:solidFill>
                  <a:schemeClr val="accent6">
                    <a:lumMod val="75000"/>
                  </a:schemeClr>
                </a:solidFill>
              </a:rPr>
              <a:t>do not </a:t>
            </a:r>
            <a:r>
              <a:rPr lang="en-US" dirty="0"/>
              <a:t>work!</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 The fruit shop cannot store a list of fruits in a list of products</a:t>
            </a:r>
          </a:p>
          <a:p>
            <a:pPr marL="0" indent="0">
              <a:buNone/>
            </a:pPr>
            <a:r>
              <a:rPr lang="en-US" sz="1600" dirty="0">
                <a:latin typeface="Consolas"/>
                <a:cs typeface="Consolas"/>
              </a:rPr>
              <a:t>List&lt;Product&gt; products = new </a:t>
            </a:r>
            <a:r>
              <a:rPr lang="en-US" sz="1600" dirty="0" err="1">
                <a:latin typeface="Consolas"/>
                <a:cs typeface="Consolas"/>
              </a:rPr>
              <a:t>ArrayList</a:t>
            </a:r>
            <a:r>
              <a:rPr lang="en-US" sz="1600" dirty="0">
                <a:latin typeface="Consolas"/>
                <a:cs typeface="Consolas"/>
              </a:rPr>
              <a:t>&lt;&gt;();</a:t>
            </a:r>
          </a:p>
          <a:p>
            <a:pPr marL="0" indent="0">
              <a:buNone/>
            </a:pPr>
            <a:r>
              <a:rPr lang="en-US" sz="1600" dirty="0" err="1">
                <a:latin typeface="Consolas"/>
                <a:cs typeface="Consolas"/>
              </a:rPr>
              <a:t>fs.sell</a:t>
            </a:r>
            <a:r>
              <a:rPr lang="en-US" sz="1600" dirty="0">
                <a:latin typeface="Consolas"/>
                <a:cs typeface="Consolas"/>
              </a:rPr>
              <a:t>(products, 5); </a:t>
            </a:r>
            <a:r>
              <a:rPr lang="en-US" sz="1600" dirty="0">
                <a:solidFill>
                  <a:schemeClr val="accent6">
                    <a:lumMod val="75000"/>
                  </a:schemeClr>
                </a:solidFill>
                <a:latin typeface="Consolas"/>
                <a:cs typeface="Consolas"/>
              </a:rPr>
              <a:t>// Compile error</a:t>
            </a:r>
          </a:p>
          <a:p>
            <a:pPr marL="0" indent="0">
              <a:buNone/>
            </a:pPr>
            <a:endParaRPr lang="en-US" sz="1600" dirty="0">
              <a:latin typeface="Consolas"/>
              <a:cs typeface="Consolas"/>
            </a:endParaRPr>
          </a:p>
          <a:p>
            <a:pPr marL="0" indent="0">
              <a:buNone/>
            </a:pPr>
            <a:r>
              <a:rPr lang="en-US" sz="1600" dirty="0">
                <a:latin typeface="Consolas"/>
                <a:cs typeface="Consolas"/>
              </a:rPr>
              <a:t>// The product shop cannot buy products from a list of fruits</a:t>
            </a:r>
          </a:p>
          <a:p>
            <a:pPr marL="0" indent="0">
              <a:buNone/>
            </a:pPr>
            <a:r>
              <a:rPr lang="en-US" sz="1600" dirty="0">
                <a:latin typeface="Consolas"/>
                <a:cs typeface="Consolas"/>
              </a:rPr>
              <a:t>List&lt;Fruit&gt; fruits = new </a:t>
            </a:r>
            <a:r>
              <a:rPr lang="en-US" sz="1600" dirty="0" err="1">
                <a:latin typeface="Consolas"/>
                <a:cs typeface="Consolas"/>
              </a:rPr>
              <a:t>ArrayList</a:t>
            </a:r>
            <a:r>
              <a:rPr lang="en-US" sz="1600" dirty="0">
                <a:latin typeface="Consolas"/>
                <a:cs typeface="Consolas"/>
              </a:rPr>
              <a:t>&lt;&gt;();</a:t>
            </a:r>
          </a:p>
          <a:p>
            <a:pPr marL="0" indent="0">
              <a:buNone/>
            </a:pPr>
            <a:r>
              <a:rPr lang="en-US" sz="1600" dirty="0" err="1">
                <a:latin typeface="Consolas"/>
                <a:cs typeface="Consolas"/>
              </a:rPr>
              <a:t>ps.buy</a:t>
            </a:r>
            <a:r>
              <a:rPr lang="en-US" sz="1600" dirty="0">
                <a:latin typeface="Consolas"/>
                <a:cs typeface="Consolas"/>
              </a:rPr>
              <a:t>(fruits);    </a:t>
            </a:r>
            <a:r>
              <a:rPr lang="en-US" sz="1600" dirty="0">
                <a:solidFill>
                  <a:srgbClr val="E46C0A"/>
                </a:solidFill>
                <a:latin typeface="Consolas"/>
                <a:cs typeface="Consolas"/>
              </a:rPr>
              <a:t>// Compile error</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public interface Shop&lt;T&gt; {</a:t>
            </a:r>
          </a:p>
          <a:p>
            <a:pPr marL="0" indent="0">
              <a:buNone/>
            </a:pPr>
            <a:r>
              <a:rPr lang="en-US" sz="1600" dirty="0">
                <a:solidFill>
                  <a:schemeClr val="accent6">
                    <a:lumMod val="75000"/>
                  </a:schemeClr>
                </a:solidFill>
                <a:latin typeface="Consolas"/>
                <a:cs typeface="Consolas"/>
              </a:rPr>
              <a:t>	T sell();</a:t>
            </a:r>
          </a:p>
          <a:p>
            <a:pPr marL="0" indent="0">
              <a:buNone/>
            </a:pPr>
            <a:r>
              <a:rPr lang="en-US" sz="1600" dirty="0">
                <a:solidFill>
                  <a:schemeClr val="accent6">
                    <a:lumMod val="75000"/>
                  </a:schemeClr>
                </a:solidFill>
                <a:latin typeface="Consolas"/>
                <a:cs typeface="Consolas"/>
              </a:rPr>
              <a:t>	void buy(T item);</a:t>
            </a:r>
          </a:p>
          <a:p>
            <a:pPr marL="0" indent="0">
              <a:buNone/>
            </a:pPr>
            <a:r>
              <a:rPr lang="en-US" sz="1600" dirty="0">
                <a:solidFill>
                  <a:schemeClr val="accent6">
                    <a:lumMod val="75000"/>
                  </a:schemeClr>
                </a:solidFill>
                <a:latin typeface="Consolas"/>
                <a:cs typeface="Consolas"/>
              </a:rPr>
              <a:t>	void sell(Collection&lt;T&gt; item, </a:t>
            </a:r>
            <a:r>
              <a:rPr lang="en-US" sz="1600" dirty="0" err="1">
                <a:solidFill>
                  <a:schemeClr val="accent6">
                    <a:lumMod val="75000"/>
                  </a:schemeClr>
                </a:solidFill>
                <a:latin typeface="Consolas"/>
                <a:cs typeface="Consolas"/>
              </a:rPr>
              <a:t>int</a:t>
            </a:r>
            <a:r>
              <a:rPr lang="en-US" sz="1600" dirty="0">
                <a:solidFill>
                  <a:schemeClr val="accent6">
                    <a:lumMod val="75000"/>
                  </a:schemeClr>
                </a:solidFill>
                <a:latin typeface="Consolas"/>
                <a:cs typeface="Consolas"/>
              </a:rPr>
              <a:t> </a:t>
            </a:r>
            <a:r>
              <a:rPr lang="en-US" sz="1600" dirty="0" err="1">
                <a:solidFill>
                  <a:schemeClr val="accent6">
                    <a:lumMod val="75000"/>
                  </a:schemeClr>
                </a:solidFill>
                <a:latin typeface="Consolas"/>
                <a:cs typeface="Consolas"/>
              </a:rPr>
              <a:t>nItems</a:t>
            </a:r>
            <a:r>
              <a:rPr lang="en-US" sz="1600" dirty="0">
                <a:solidFill>
                  <a:schemeClr val="accent6">
                    <a:lumMod val="75000"/>
                  </a:schemeClr>
                </a:solidFill>
                <a:latin typeface="Consolas"/>
                <a:cs typeface="Consolas"/>
              </a:rPr>
              <a:t>);</a:t>
            </a:r>
          </a:p>
          <a:p>
            <a:pPr marL="0" indent="0">
              <a:buNone/>
            </a:pPr>
            <a:r>
              <a:rPr lang="en-US" sz="1600" dirty="0">
                <a:solidFill>
                  <a:schemeClr val="accent6">
                    <a:lumMod val="75000"/>
                  </a:schemeClr>
                </a:solidFill>
                <a:latin typeface="Consolas"/>
                <a:cs typeface="Consolas"/>
              </a:rPr>
              <a:t>	void buy(Collection&lt;T&gt; item);</a:t>
            </a:r>
          </a:p>
          <a:p>
            <a:pPr marL="0" indent="0">
              <a:buNone/>
            </a:pPr>
            <a:r>
              <a:rPr lang="en-US" sz="1600" dirty="0">
                <a:solidFill>
                  <a:schemeClr val="accent6">
                    <a:lumMod val="75000"/>
                  </a:schemeClr>
                </a:solidFill>
                <a:latin typeface="Consolas"/>
                <a:cs typeface="Consolas"/>
              </a:rPr>
              <a:t>}</a:t>
            </a:r>
          </a:p>
        </p:txBody>
      </p:sp>
    </p:spTree>
    <p:extLst>
      <p:ext uri="{BB962C8B-B14F-4D97-AF65-F5344CB8AC3E}">
        <p14:creationId xmlns:p14="http://schemas.microsoft.com/office/powerpoint/2010/main" val="27258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Since Product is a subtype of Object, is List&lt;Product&gt; a subtype of List&lt;Object&gt;?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rgbClr val="E46C0A"/>
                </a:solidFill>
                <a:latin typeface="Consolas"/>
                <a:cs typeface="Consolas"/>
              </a:rPr>
              <a:t>// Does  this  compile? (Hopefully not!)</a:t>
            </a:r>
            <a:endParaRPr lang="en-US" sz="1800" dirty="0">
              <a:latin typeface="Consolas"/>
              <a:cs typeface="Consolas"/>
            </a:endParaRPr>
          </a:p>
          <a:p>
            <a:pPr marL="0" indent="0">
              <a:buNone/>
            </a:pPr>
            <a:r>
              <a:rPr lang="en-US" sz="1800" dirty="0">
                <a:latin typeface="Consolas"/>
                <a:cs typeface="Consolas"/>
              </a:rPr>
              <a:t>List&lt;Object&gt; </a:t>
            </a:r>
            <a:r>
              <a:rPr lang="en-US" sz="1800" dirty="0" err="1">
                <a:latin typeface="Consolas"/>
                <a:cs typeface="Consolas"/>
              </a:rPr>
              <a:t>ol</a:t>
            </a:r>
            <a:r>
              <a:rPr lang="en-US" sz="1800" dirty="0">
                <a:latin typeface="Consolas"/>
                <a:cs typeface="Consolas"/>
              </a:rPr>
              <a:t> = pl;   </a:t>
            </a:r>
            <a:endParaRPr lang="en-US" sz="1800" dirty="0">
              <a:solidFill>
                <a:srgbClr val="E46C0A"/>
              </a:solidFill>
              <a:latin typeface="Consolas"/>
              <a:cs typeface="Consolas"/>
            </a:endParaRP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solidFill>
                  <a:srgbClr val="E46C0A"/>
                </a:solidFill>
                <a:latin typeface="Consolas"/>
                <a:cs typeface="Consolas"/>
              </a:rPr>
              <a:t>// Would assign a String object to Product reference </a:t>
            </a:r>
          </a:p>
          <a:p>
            <a:pPr marL="0" indent="0">
              <a:buNone/>
            </a:pPr>
            <a:r>
              <a:rPr lang="en-US" sz="1800" dirty="0">
                <a:solidFill>
                  <a:srgbClr val="E46C0A"/>
                </a:solidFill>
                <a:latin typeface="Consolas"/>
                <a:cs typeface="Consolas"/>
              </a:rPr>
              <a:t>// (</a:t>
            </a:r>
            <a:r>
              <a:rPr lang="en-US" sz="1800" dirty="0" err="1">
                <a:solidFill>
                  <a:srgbClr val="E46C0A"/>
                </a:solidFill>
                <a:latin typeface="Consolas"/>
                <a:cs typeface="Consolas"/>
              </a:rPr>
              <a:t>ClassCastException</a:t>
            </a:r>
            <a:r>
              <a:rPr lang="en-US" sz="1800" dirty="0">
                <a:solidFill>
                  <a:srgbClr val="E46C0A"/>
                </a:solidFill>
                <a:latin typeface="Consolas"/>
                <a:cs typeface="Consolas"/>
              </a:rPr>
              <a:t>)!</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109</TotalTime>
  <Words>2212</Words>
  <Application>Microsoft Macintosh PowerPoint</Application>
  <PresentationFormat>Widescreen</PresentationFormat>
  <Paragraphs>275</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Consolas</vt:lpstr>
      <vt:lpstr>Nicola</vt:lpstr>
      <vt:lpstr>Java Generic Data Structures</vt:lpstr>
      <vt:lpstr>Java Generics</vt:lpstr>
      <vt:lpstr>Java Generics</vt:lpstr>
      <vt:lpstr>Generic classes and methods</vt:lpstr>
      <vt:lpstr>A practical example</vt:lpstr>
      <vt:lpstr>One type works!</vt:lpstr>
      <vt:lpstr>Single-object subtyping works!</vt:lpstr>
      <vt:lpstr>Collection subtyping do not work!</vt:lpstr>
      <vt:lpstr>Subtyping and Collections</vt:lpstr>
      <vt:lpstr>Wildcard Types</vt:lpstr>
      <vt:lpstr>Wildcards Types (Bounded)</vt:lpstr>
      <vt:lpstr>Bounded Wildcards to the Rescue</vt:lpstr>
      <vt:lpstr>Josh Bloch’s Bounded Wildcards Rule</vt:lpstr>
      <vt:lpstr>Subtyping and Arrays</vt:lpstr>
      <vt:lpstr>Generic Methods</vt:lpstr>
      <vt:lpstr>How Generics are Implemented</vt:lpstr>
      <vt:lpstr>Code Erasure</vt:lpstr>
      <vt:lpstr>Code Erasure</vt:lpstr>
      <vt:lpstr>Pros and Cons of Code Erasure</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9</cp:revision>
  <dcterms:created xsi:type="dcterms:W3CDTF">2021-09-29T21:09:34Z</dcterms:created>
  <dcterms:modified xsi:type="dcterms:W3CDTF">2022-03-23T19:10:02Z</dcterms:modified>
</cp:coreProperties>
</file>