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handoutMasterIdLst>
    <p:handoutMasterId r:id="rId49"/>
  </p:handoutMasterIdLst>
  <p:sldIdLst>
    <p:sldId id="256" r:id="rId2"/>
    <p:sldId id="295" r:id="rId3"/>
    <p:sldId id="331" r:id="rId4"/>
    <p:sldId id="334" r:id="rId5"/>
    <p:sldId id="259" r:id="rId6"/>
    <p:sldId id="287" r:id="rId7"/>
    <p:sldId id="307" r:id="rId8"/>
    <p:sldId id="308" r:id="rId9"/>
    <p:sldId id="335" r:id="rId10"/>
    <p:sldId id="297" r:id="rId11"/>
    <p:sldId id="288" r:id="rId12"/>
    <p:sldId id="310" r:id="rId13"/>
    <p:sldId id="289" r:id="rId14"/>
    <p:sldId id="309" r:id="rId15"/>
    <p:sldId id="316" r:id="rId16"/>
    <p:sldId id="290" r:id="rId17"/>
    <p:sldId id="317" r:id="rId18"/>
    <p:sldId id="326" r:id="rId19"/>
    <p:sldId id="333" r:id="rId20"/>
    <p:sldId id="291" r:id="rId21"/>
    <p:sldId id="328" r:id="rId22"/>
    <p:sldId id="292" r:id="rId23"/>
    <p:sldId id="321" r:id="rId24"/>
    <p:sldId id="262" r:id="rId25"/>
    <p:sldId id="323" r:id="rId26"/>
    <p:sldId id="300" r:id="rId27"/>
    <p:sldId id="319" r:id="rId28"/>
    <p:sldId id="278" r:id="rId29"/>
    <p:sldId id="279" r:id="rId30"/>
    <p:sldId id="296" r:id="rId31"/>
    <p:sldId id="280" r:id="rId32"/>
    <p:sldId id="281" r:id="rId33"/>
    <p:sldId id="324" r:id="rId34"/>
    <p:sldId id="329" r:id="rId35"/>
    <p:sldId id="272" r:id="rId36"/>
    <p:sldId id="330" r:id="rId37"/>
    <p:sldId id="302" r:id="rId38"/>
    <p:sldId id="304" r:id="rId39"/>
    <p:sldId id="293" r:id="rId40"/>
    <p:sldId id="306" r:id="rId41"/>
    <p:sldId id="311" r:id="rId42"/>
    <p:sldId id="312" r:id="rId43"/>
    <p:sldId id="313" r:id="rId44"/>
    <p:sldId id="314" r:id="rId45"/>
    <p:sldId id="315" r:id="rId46"/>
    <p:sldId id="264" r:id="rId4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p:cViewPr varScale="1">
        <p:scale>
          <a:sx n="105" d="100"/>
          <a:sy n="105" d="100"/>
        </p:scale>
        <p:origin x="200" y="30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21/04/22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21/04/22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37</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Java Data Access (JDBC)</a:t>
            </a:r>
            <a:endParaRPr lang="en-US" sz="3600" dirty="0"/>
          </a:p>
        </p:txBody>
      </p:sp>
      <p:sp>
        <p:nvSpPr>
          <p:cNvPr id="5" name="Sottotitolo 2"/>
          <p:cNvSpPr>
            <a:spLocks noGrp="1"/>
          </p:cNvSpPr>
          <p:nvPr>
            <p:ph type="subTitle" idx="1"/>
          </p:nvPr>
        </p:nvSpPr>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
        <p:nvSpPr>
          <p:cNvPr id="2" name="Content Placeholder 1"/>
          <p:cNvSpPr>
            <a:spLocks noGrp="1"/>
          </p:cNvSpPr>
          <p:nvPr>
            <p:ph idx="1"/>
          </p:nvPr>
        </p:nvSpPr>
        <p:spPr/>
        <p:txBody>
          <a:bodyPr>
            <a:normAutofit fontScale="850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nSpc>
                <a:spcPct val="90000"/>
              </a:lnSpc>
            </a:pPr>
            <a:r>
              <a:rPr lang="en-US" dirty="0"/>
              <a:t>2. Establish a Connection (with URL)</a:t>
            </a:r>
          </a:p>
        </p:txBody>
      </p:sp>
      <p:sp>
        <p:nvSpPr>
          <p:cNvPr id="70659" name="Rectangle 3"/>
          <p:cNvSpPr>
            <a:spLocks noGrp="1" noChangeArrowheads="1"/>
          </p:cNvSpPr>
          <p:nvPr>
            <p:ph idx="1"/>
          </p:nvPr>
        </p:nvSpPr>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lvl="1">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12</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14</a:t>
            </a:fld>
            <a:endParaRPr lang="en-US"/>
          </a:p>
        </p:txBody>
      </p:sp>
      <p:pic>
        <p:nvPicPr>
          <p:cNvPr id="4" name="Content Placeholder 3" descr="Screen Shot 2017-12-22 at 15.57.20 (2).png"/>
          <p:cNvPicPr>
            <a:picLocks noGrp="1" noChangeAspect="1"/>
          </p:cNvPicPr>
          <p:nvPr>
            <p:ph idx="1"/>
          </p:nvPr>
        </p:nvPicPr>
        <p:blipFill>
          <a:blip r:embed="rId2" cstate="print">
            <a:extLst>
              <a:ext uri="{28A0092B-C50C-407E-A947-70E740481C1C}">
                <a14:useLocalDpi xmlns:a14="http://schemas.microsoft.com/office/drawing/2010/main"/>
              </a:ext>
            </a:extLst>
          </a:blip>
          <a:srcRect t="-5638" b="-5638"/>
          <a:stretch>
            <a:fillRect/>
          </a:stretch>
        </p:blipFill>
        <p:spPr>
          <a:xfrm>
            <a:off x="2132112" y="1656176"/>
            <a:ext cx="7927776" cy="4525963"/>
          </a:xfrm>
        </p:spPr>
      </p:pic>
    </p:spTree>
    <p:extLst>
      <p:ext uri="{BB962C8B-B14F-4D97-AF65-F5344CB8AC3E}">
        <p14:creationId xmlns:p14="http://schemas.microsoft.com/office/powerpoint/2010/main" val="186877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
        <p:nvSpPr>
          <p:cNvPr id="2" name="Content Placeholder 1"/>
          <p:cNvSpPr>
            <a:spLocks noGrp="1"/>
          </p:cNvSpPr>
          <p:nvPr>
            <p:ph idx="1"/>
          </p:nvPr>
        </p:nvSpPr>
        <p:spPr/>
        <p:txBody>
          <a:bodyPr>
            <a:normAutofit fontScale="92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17</a:t>
            </a:fld>
            <a:endParaRPr lang="en-US"/>
          </a:p>
        </p:txBody>
      </p:sp>
      <p:sp>
        <p:nvSpPr>
          <p:cNvPr id="2" name="Content Placeholder 1"/>
          <p:cNvSpPr>
            <a:spLocks noGrp="1"/>
          </p:cNvSpPr>
          <p:nvPr>
            <p:ph idx="1"/>
          </p:nvPr>
        </p:nvSpPr>
        <p:spPr/>
        <p:txBody>
          <a:bodyPr>
            <a:normAutofit/>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14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4600" y="4419601"/>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19</a:t>
            </a:fld>
            <a:endParaRPr lang="en-US"/>
          </a:p>
        </p:txBody>
      </p:sp>
    </p:spTree>
    <p:extLst>
      <p:ext uri="{BB962C8B-B14F-4D97-AF65-F5344CB8AC3E}">
        <p14:creationId xmlns:p14="http://schemas.microsoft.com/office/powerpoint/2010/main" val="67883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21</a:t>
            </a:fld>
            <a:endParaRPr lang="en-US"/>
          </a:p>
        </p:txBody>
      </p:sp>
    </p:spTree>
    <p:extLst>
      <p:ext uri="{BB962C8B-B14F-4D97-AF65-F5344CB8AC3E}">
        <p14:creationId xmlns:p14="http://schemas.microsoft.com/office/powerpoint/2010/main" val="165845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3" name="Content Placeholder 2">
            <a:extLst>
              <a:ext uri="{FF2B5EF4-FFF2-40B4-BE49-F238E27FC236}">
                <a16:creationId xmlns:a16="http://schemas.microsoft.com/office/drawing/2014/main" id="{43FB3ED2-575F-FA43-8366-1608DCA46A00}"/>
              </a:ext>
            </a:extLst>
          </p:cNvPr>
          <p:cNvSpPr>
            <a:spLocks noGrp="1"/>
          </p:cNvSpPr>
          <p:nvPr>
            <p:ph sz="half" idx="1"/>
          </p:nvPr>
        </p:nvSpPr>
        <p:spPr/>
        <p:txBody>
          <a:bodyPr>
            <a:noAutofit/>
          </a:bodyPr>
          <a:lstStyle/>
          <a:p>
            <a:r>
              <a:rPr lang="en-US" sz="2400" dirty="0">
                <a:solidFill>
                  <a:srgbClr val="000000"/>
                </a:solidFill>
              </a:rPr>
              <a:t>Programs should recover from errors and </a:t>
            </a:r>
            <a:r>
              <a:rPr lang="en-US" sz="2400" dirty="0">
                <a:solidFill>
                  <a:schemeClr val="accent6">
                    <a:lumMod val="75000"/>
                  </a:schemeClr>
                </a:solidFill>
              </a:rPr>
              <a:t>always</a:t>
            </a:r>
            <a:r>
              <a:rPr lang="en-US" sz="2400" dirty="0">
                <a:solidFill>
                  <a:srgbClr val="000000"/>
                </a:solidFill>
              </a:rPr>
              <a:t> leave the database in a consistent state. </a:t>
            </a:r>
            <a:r>
              <a:rPr lang="en-US" sz="2400" dirty="0">
                <a:solidFill>
                  <a:schemeClr val="accent6">
                    <a:lumMod val="75000"/>
                  </a:schemeClr>
                </a:solidFill>
              </a:rPr>
              <a:t>Runtime errors must be minimized in industrial applications!</a:t>
            </a:r>
          </a:p>
          <a:p>
            <a:r>
              <a:rPr lang="en-US" sz="2400" dirty="0"/>
              <a:t>If a statement throws an exception, it must be caught within a catch statement.</a:t>
            </a:r>
          </a:p>
          <a:p>
            <a:r>
              <a:rPr lang="en-US" sz="2400" dirty="0"/>
              <a:t>The </a:t>
            </a:r>
            <a:r>
              <a:rPr lang="en-US" sz="2400" dirty="0">
                <a:solidFill>
                  <a:srgbClr val="E46C0A"/>
                </a:solidFill>
              </a:rPr>
              <a:t>finally {…} </a:t>
            </a:r>
            <a:r>
              <a:rPr lang="en-US" sz="2400" dirty="0"/>
              <a:t>clause can be used to leave the database in a consistent state.</a:t>
            </a:r>
          </a:p>
          <a:p>
            <a:endParaRPr lang="en-IT" sz="2400" dirty="0"/>
          </a:p>
        </p:txBody>
      </p:sp>
      <p:sp>
        <p:nvSpPr>
          <p:cNvPr id="2" name="Content Placeholder 1">
            <a:extLst>
              <a:ext uri="{FF2B5EF4-FFF2-40B4-BE49-F238E27FC236}">
                <a16:creationId xmlns:a16="http://schemas.microsoft.com/office/drawing/2014/main" id="{0DAB80F8-1508-604A-BA6B-27E0612F5E72}"/>
              </a:ext>
            </a:extLst>
          </p:cNvPr>
          <p:cNvSpPr>
            <a:spLocks noGrp="1"/>
          </p:cNvSpPr>
          <p:nvPr>
            <p:ph sz="half" idx="2"/>
          </p:nvPr>
        </p:nvSpPr>
        <p:spPr/>
        <p:txBody>
          <a:bodyPr>
            <a:normAutofit fontScale="775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endParaRPr lang="en-IT" dirty="0"/>
          </a:p>
        </p:txBody>
      </p:sp>
      <p:sp>
        <p:nvSpPr>
          <p:cNvPr id="5" name="Slide Number Placeholder 5"/>
          <p:cNvSpPr>
            <a:spLocks noGrp="1"/>
          </p:cNvSpPr>
          <p:nvPr>
            <p:ph type="sldNum" sz="quarter" idx="12"/>
          </p:nvPr>
        </p:nvSpPr>
        <p:spPr/>
        <p:txBody>
          <a:bodyPr/>
          <a:lstStyle/>
          <a:p>
            <a:fld id="{DC24D4FF-1D9E-B94E-8765-6A8EB3884F01}"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23</a:t>
            </a:fld>
            <a:endParaRPr lang="en-US"/>
          </a:p>
        </p:txBody>
      </p:sp>
    </p:spTree>
    <p:extLst>
      <p:ext uri="{BB962C8B-B14F-4D97-AF65-F5344CB8AC3E}">
        <p14:creationId xmlns:p14="http://schemas.microsoft.com/office/powerpoint/2010/main" val="194700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2279576" y="960438"/>
            <a:ext cx="3657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a:xfrm>
            <a:off x="5707348" y="1627188"/>
            <a:ext cx="4434904" cy="4525963"/>
          </a:xfrm>
        </p:spPr>
      </p:pic>
      <p:sp>
        <p:nvSpPr>
          <p:cNvPr id="6" name="Slide Number Placeholder 5"/>
          <p:cNvSpPr>
            <a:spLocks noGrp="1"/>
          </p:cNvSpPr>
          <p:nvPr>
            <p:ph type="sldNum" sz="quarter" idx="12"/>
          </p:nvPr>
        </p:nvSpPr>
        <p:spPr/>
        <p:txBody>
          <a:bodyPr/>
          <a:lstStyle/>
          <a:p>
            <a:fld id="{233E836D-B11A-6049-904D-7EBAC427E980}"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25</a:t>
            </a:fld>
            <a:endParaRPr lang="en-US"/>
          </a:p>
        </p:txBody>
      </p:sp>
    </p:spTree>
    <p:extLst>
      <p:ext uri="{BB962C8B-B14F-4D97-AF65-F5344CB8AC3E}">
        <p14:creationId xmlns:p14="http://schemas.microsoft.com/office/powerpoint/2010/main" val="182474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With default </a:t>
            </a:r>
            <a:r>
              <a:rPr lang="en-US" sz="2800" dirty="0" err="1"/>
              <a:t>ResultSets</a:t>
            </a:r>
            <a:r>
              <a:rPr lang="en-US" sz="2800" dirty="0"/>
              <a:t> (</a:t>
            </a:r>
            <a:r>
              <a:rPr lang="en-US" sz="2800" dirty="0">
                <a:latin typeface="Consolas"/>
                <a:cs typeface="Consolas"/>
              </a:rPr>
              <a:t>TYPE_FORWARD_ONLY</a:t>
            </a:r>
            <a:r>
              <a:rPr lang="en-US" sz="2800" dirty="0"/>
              <a:t>) </a:t>
            </a:r>
          </a:p>
          <a:p>
            <a:pPr lvl="1"/>
            <a:r>
              <a:rPr lang="en-US" sz="2400" dirty="0"/>
              <a:t>It is </a:t>
            </a:r>
            <a:r>
              <a:rPr lang="en-US" sz="2400" dirty="0">
                <a:solidFill>
                  <a:srgbClr val="E46C0A"/>
                </a:solidFill>
              </a:rPr>
              <a:t>not possible to move back and forth </a:t>
            </a:r>
            <a:r>
              <a:rPr lang="en-US" sz="2400" dirty="0"/>
              <a:t>with a default</a:t>
            </a:r>
          </a:p>
          <a:p>
            <a:pPr lvl="2"/>
            <a:r>
              <a:rPr lang="en-US" sz="2000" dirty="0"/>
              <a:t>Only </a:t>
            </a:r>
            <a:r>
              <a:rPr lang="en-US" sz="2000" dirty="0">
                <a:solidFill>
                  <a:srgbClr val="E46C0A"/>
                </a:solidFill>
              </a:rPr>
              <a:t>next()</a:t>
            </a:r>
            <a:r>
              <a:rPr lang="en-US" sz="2000" dirty="0"/>
              <a:t> can be called</a:t>
            </a:r>
          </a:p>
          <a:p>
            <a:pPr lvl="1"/>
            <a:r>
              <a:rPr lang="en-US" sz="2400" dirty="0"/>
              <a:t>It is </a:t>
            </a:r>
            <a:r>
              <a:rPr lang="en-US" sz="2400" dirty="0">
                <a:solidFill>
                  <a:srgbClr val="E46C0A"/>
                </a:solidFill>
              </a:rPr>
              <a:t>not possible to modify the data with dedicated methods </a:t>
            </a:r>
            <a:r>
              <a:rPr lang="en-US" sz="2400" dirty="0"/>
              <a:t>and, transparently, the database</a:t>
            </a:r>
          </a:p>
          <a:p>
            <a:pPr lvl="2"/>
            <a:r>
              <a:rPr lang="en-US" sz="2000" dirty="0"/>
              <a:t>Data have to be manipulated in memory and stored back with another operation (</a:t>
            </a:r>
            <a:r>
              <a:rPr lang="en-US" sz="2000" dirty="0" err="1">
                <a:solidFill>
                  <a:schemeClr val="accent6">
                    <a:lumMod val="75000"/>
                  </a:schemeClr>
                </a:solidFill>
              </a:rPr>
              <a:t>statement.executeUpdate</a:t>
            </a:r>
            <a:r>
              <a:rPr lang="en-US" sz="2000" dirty="0">
                <a:solidFill>
                  <a:schemeClr val="accent6">
                    <a:lumMod val="75000"/>
                  </a:schemeClr>
                </a:solidFill>
              </a:rPr>
              <a:t>()</a:t>
            </a:r>
            <a:r>
              <a:rPr lang="en-US" sz="20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26</a:t>
            </a:fld>
            <a:endParaRPr lang="en-US"/>
          </a:p>
        </p:txBody>
      </p:sp>
    </p:spTree>
    <p:extLst>
      <p:ext uri="{BB962C8B-B14F-4D97-AF65-F5344CB8AC3E}">
        <p14:creationId xmlns:p14="http://schemas.microsoft.com/office/powerpoint/2010/main" val="3327350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27</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a:xfrm>
            <a:off x="1353716" y="1646238"/>
            <a:ext cx="8798768" cy="4525963"/>
          </a:xfrm>
        </p:spPr>
      </p:pic>
    </p:spTree>
    <p:extLst>
      <p:ext uri="{BB962C8B-B14F-4D97-AF65-F5344CB8AC3E}">
        <p14:creationId xmlns:p14="http://schemas.microsoft.com/office/powerpoint/2010/main" val="36508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sz="half" idx="1"/>
          </p:nvPr>
        </p:nvSpPr>
        <p:spPr/>
        <p:txBody>
          <a:bodyPr>
            <a:normAutofit fontScale="92500"/>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rotWithShape="1">
          <a:blip r:embed="rId2" cstate="print">
            <a:extLst>
              <a:ext uri="{28A0092B-C50C-407E-A947-70E740481C1C}">
                <a14:useLocalDpi xmlns:a14="http://schemas.microsoft.com/office/drawing/2010/main"/>
              </a:ext>
            </a:extLst>
          </a:blip>
          <a:srcRect l="-5641" r="-2672"/>
          <a:stretch/>
        </p:blipFill>
        <p:spPr>
          <a:xfrm>
            <a:off x="6600056" y="2204864"/>
            <a:ext cx="4320480" cy="3559871"/>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Verify </a:t>
            </a:r>
            <a:r>
              <a:rPr lang="en-US" sz="1400" dirty="0" err="1">
                <a:latin typeface="Consolas"/>
                <a:cs typeface="Consolas"/>
              </a:rPr>
              <a:t>ResultSet</a:t>
            </a:r>
            <a:r>
              <a:rPr lang="en-US" sz="1400" dirty="0">
                <a:latin typeface="Consolas"/>
                <a:cs typeface="Consolas"/>
              </a:rPr>
              <a:t> 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 </a:t>
            </a:r>
            <a:r>
              <a:rPr lang="en-US" sz="1400" b="1" i="1" dirty="0" err="1">
                <a:latin typeface="Consolas"/>
                <a:cs typeface="Consolas"/>
              </a:rPr>
              <a:t>ResultSet</a:t>
            </a:r>
            <a:r>
              <a:rPr lang="en-US" sz="1400" b="1" i="1" dirty="0">
                <a:latin typeface="Consolas"/>
                <a:cs typeface="Consolas"/>
              </a:rPr>
              <a:t> 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32</a:t>
            </a:fld>
            <a:endParaRPr lang="en-US"/>
          </a:p>
        </p:txBody>
      </p:sp>
      <p:sp>
        <p:nvSpPr>
          <p:cNvPr id="2" name="Content Placeholder 1"/>
          <p:cNvSpPr>
            <a:spLocks noGrp="1"/>
          </p:cNvSpPr>
          <p:nvPr>
            <p:ph idx="1"/>
          </p:nvPr>
        </p:nvSpPr>
        <p:spPr/>
        <p:txBody>
          <a:bodyPr>
            <a:normAutofit/>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 </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lnSpcReduction="10000"/>
          </a:bodyPr>
          <a:lstStyle/>
          <a:p>
            <a:r>
              <a:rPr lang="en-US" dirty="0">
                <a:solidFill>
                  <a:srgbClr val="E46C0A"/>
                </a:solidFill>
              </a:rPr>
              <a:t>A transaction is a set of actions to be performed atomically. Either all of the actions are carried out, or none of them are.</a:t>
            </a:r>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is never added to the second bank account. The money is lost in cyberspace.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34</a:t>
            </a:fld>
            <a:endParaRPr lang="en-US"/>
          </a:p>
        </p:txBody>
      </p:sp>
    </p:spTree>
    <p:extLst>
      <p:ext uri="{BB962C8B-B14F-4D97-AF65-F5344CB8AC3E}">
        <p14:creationId xmlns:p14="http://schemas.microsoft.com/office/powerpoint/2010/main" val="4041132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normAutofit/>
          </a:bodyPr>
          <a:lstStyle/>
          <a:p>
            <a:pPr>
              <a:lnSpc>
                <a:spcPct val="90000"/>
              </a:lnSpc>
            </a:pPr>
            <a:r>
              <a:rPr lang="en-US" sz="2800" dirty="0"/>
              <a:t>JDBC allows SQL statements to be grouped together into a single transaction</a:t>
            </a:r>
          </a:p>
          <a:p>
            <a:pPr>
              <a:lnSpc>
                <a:spcPct val="90000"/>
              </a:lnSpc>
            </a:pPr>
            <a:r>
              <a:rPr lang="en-US" sz="2800" dirty="0"/>
              <a:t>Transaction control is performed by the </a:t>
            </a:r>
            <a:r>
              <a:rPr lang="en-US" sz="2800" dirty="0">
                <a:solidFill>
                  <a:schemeClr val="accent6">
                    <a:lumMod val="75000"/>
                  </a:schemeClr>
                </a:solidFill>
              </a:rPr>
              <a:t>Connection</a:t>
            </a:r>
            <a:r>
              <a:rPr lang="en-US" sz="2800" dirty="0">
                <a:solidFill>
                  <a:srgbClr val="F79646"/>
                </a:solidFill>
              </a:rPr>
              <a:t> </a:t>
            </a:r>
            <a:r>
              <a:rPr lang="en-US" sz="2800" dirty="0"/>
              <a:t>object, </a:t>
            </a:r>
            <a:r>
              <a:rPr lang="en-US" sz="2800" dirty="0">
                <a:solidFill>
                  <a:schemeClr val="accent6">
                    <a:lumMod val="75000"/>
                  </a:schemeClr>
                </a:solidFill>
              </a:rPr>
              <a:t>default mode is auto-commit, i.e., each </a:t>
            </a:r>
            <a:r>
              <a:rPr lang="en-US" sz="2800" dirty="0" err="1">
                <a:solidFill>
                  <a:schemeClr val="accent6">
                    <a:lumMod val="75000"/>
                  </a:schemeClr>
                </a:solidFill>
              </a:rPr>
              <a:t>sql</a:t>
            </a:r>
            <a:r>
              <a:rPr lang="en-US" sz="2800" dirty="0">
                <a:solidFill>
                  <a:schemeClr val="accent6">
                    <a:lumMod val="75000"/>
                  </a:schemeClr>
                </a:solidFill>
              </a:rPr>
              <a:t> statement is treated as a transaction</a:t>
            </a:r>
          </a:p>
          <a:p>
            <a:pPr>
              <a:lnSpc>
                <a:spcPct val="90000"/>
              </a:lnSpc>
            </a:pPr>
            <a:r>
              <a:rPr lang="en-US" sz="2800" dirty="0"/>
              <a:t>We can turn off the auto-commit mode with </a:t>
            </a:r>
            <a:r>
              <a:rPr lang="en-US" sz="2800" dirty="0" err="1">
                <a:solidFill>
                  <a:srgbClr val="E46C0A"/>
                </a:solidFill>
              </a:rPr>
              <a:t>connection.setAutoCommit</a:t>
            </a:r>
            <a:r>
              <a:rPr lang="en-US" sz="2800" dirty="0">
                <a:solidFill>
                  <a:srgbClr val="E46C0A"/>
                </a:solidFill>
              </a:rPr>
              <a:t>(false);</a:t>
            </a:r>
          </a:p>
          <a:p>
            <a:pPr>
              <a:lnSpc>
                <a:spcPct val="90000"/>
              </a:lnSpc>
            </a:pPr>
            <a:r>
              <a:rPr lang="en-US" sz="2800" dirty="0"/>
              <a:t>And turn it back on with </a:t>
            </a:r>
            <a:r>
              <a:rPr lang="en-US" sz="2800" dirty="0" err="1">
                <a:solidFill>
                  <a:srgbClr val="E46C0A"/>
                </a:solidFill>
              </a:rPr>
              <a:t>connection.setAutoCommit</a:t>
            </a:r>
            <a:r>
              <a:rPr lang="en-US" sz="2800" dirty="0">
                <a:solidFill>
                  <a:srgbClr val="E46C0A"/>
                </a:solidFill>
              </a:rPr>
              <a:t>(true);</a:t>
            </a:r>
          </a:p>
          <a:p>
            <a:pPr>
              <a:lnSpc>
                <a:spcPct val="90000"/>
              </a:lnSpc>
            </a:pPr>
            <a:r>
              <a:rPr lang="en-US" sz="2800" dirty="0">
                <a:solidFill>
                  <a:srgbClr val="E46C0A"/>
                </a:solidFill>
              </a:rPr>
              <a:t>Once auto-commit is off, no SQL statement will be committed until an explicit is invoked </a:t>
            </a:r>
            <a:r>
              <a:rPr lang="en-US" sz="2800" dirty="0" err="1">
                <a:solidFill>
                  <a:srgbClr val="E46C0A"/>
                </a:solidFill>
              </a:rPr>
              <a:t>connection.commit</a:t>
            </a:r>
            <a:r>
              <a:rPr lang="en-US" sz="2800" dirty="0">
                <a:solidFill>
                  <a:srgbClr val="E46C0A"/>
                </a:solidFill>
              </a:rPr>
              <a:t>(). </a:t>
            </a:r>
            <a:r>
              <a:rPr lang="en-US" sz="2800" dirty="0"/>
              <a:t>At this point all changes done by the SQL statements will be made permanent in the database. </a:t>
            </a:r>
          </a:p>
        </p:txBody>
      </p:sp>
      <p:sp>
        <p:nvSpPr>
          <p:cNvPr id="5" name="Slide Number Placeholder 5"/>
          <p:cNvSpPr>
            <a:spLocks noGrp="1"/>
          </p:cNvSpPr>
          <p:nvPr>
            <p:ph type="sldNum" sz="quarter" idx="12"/>
          </p:nvPr>
        </p:nvSpPr>
        <p:spPr/>
        <p:txBody>
          <a:bodyPr/>
          <a:lstStyle/>
          <a:p>
            <a:fld id="{335ECCC7-7969-E241-9A05-10AF2C05AB3C}"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36</a:t>
            </a:fld>
            <a:endParaRPr lang="en-US"/>
          </a:p>
        </p:txBody>
      </p:sp>
    </p:spTree>
    <p:extLst>
      <p:ext uri="{BB962C8B-B14F-4D97-AF65-F5344CB8AC3E}">
        <p14:creationId xmlns:p14="http://schemas.microsoft.com/office/powerpoint/2010/main" val="2962758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38</a:t>
            </a:fld>
            <a:endParaRPr lang="en-US"/>
          </a:p>
        </p:txBody>
      </p:sp>
    </p:spTree>
    <p:extLst>
      <p:ext uri="{BB962C8B-B14F-4D97-AF65-F5344CB8AC3E}">
        <p14:creationId xmlns:p14="http://schemas.microsoft.com/office/powerpoint/2010/main" val="4071752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39</a:t>
            </a:fld>
            <a:endParaRPr lang="en-US"/>
          </a:p>
        </p:txBody>
      </p:sp>
      <p:pic>
        <p:nvPicPr>
          <p:cNvPr id="2" name="Picture 1" descr="type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209475" y="1744917"/>
            <a:ext cx="5804208" cy="42020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sz="half"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a:t>
            </a:r>
          </a:p>
          <a:p>
            <a:r>
              <a:rPr lang="en-US" sz="2400" dirty="0"/>
              <a:t>The most prominent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4</a:t>
            </a:fld>
            <a:endParaRPr lang="en-US"/>
          </a:p>
        </p:txBody>
      </p:sp>
      <p:pic>
        <p:nvPicPr>
          <p:cNvPr id="5" name="Content Placeholder 5" descr="Screen Shot 2017-12-22 at 16.23.21 (2).png"/>
          <p:cNvPicPr>
            <a:picLocks noChangeAspect="1"/>
          </p:cNvPicPr>
          <p:nvPr/>
        </p:nvPicPr>
        <p:blipFill rotWithShape="1">
          <a:blip r:embed="rId3" cstate="print">
            <a:extLst>
              <a:ext uri="{28A0092B-C50C-407E-A947-70E740481C1C}">
                <a14:useLocalDpi xmlns:a14="http://schemas.microsoft.com/office/drawing/2010/main"/>
              </a:ext>
            </a:extLst>
          </a:blip>
          <a:srcRect l="-6322" r="-5346"/>
          <a:stretch/>
        </p:blipFill>
        <p:spPr>
          <a:xfrm>
            <a:off x="6744072" y="1731323"/>
            <a:ext cx="4248472" cy="3395353"/>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spTree>
    <p:extLst>
      <p:ext uri="{BB962C8B-B14F-4D97-AF65-F5344CB8AC3E}">
        <p14:creationId xmlns:p14="http://schemas.microsoft.com/office/powerpoint/2010/main" val="414870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cstate="print">
            <a:extLst>
              <a:ext uri="{28A0092B-C50C-407E-A947-70E740481C1C}">
                <a14:useLocalDpi xmlns:a14="http://schemas.microsoft.com/office/drawing/2010/main"/>
              </a:ext>
            </a:extLst>
          </a:blip>
          <a:srcRect l="-24698" r="-24698"/>
          <a:stretch>
            <a:fillRect/>
          </a:stretch>
        </p:blipFill>
        <p:spPr>
          <a:xfrm>
            <a:off x="1768624" y="1627188"/>
            <a:ext cx="8654752" cy="4525963"/>
          </a:xfrm>
        </p:spPr>
      </p:pic>
      <p:sp>
        <p:nvSpPr>
          <p:cNvPr id="4" name="Slide Number Placeholder 3"/>
          <p:cNvSpPr>
            <a:spLocks noGrp="1"/>
          </p:cNvSpPr>
          <p:nvPr>
            <p:ph type="sldNum" sz="quarter" idx="12"/>
          </p:nvPr>
        </p:nvSpPr>
        <p:spPr/>
        <p:txBody>
          <a:bodyPr/>
          <a:lstStyle/>
          <a:p>
            <a:fld id="{4C5F9F1B-9DEF-0147-BEFB-CE1B18546A63}" type="slidenum">
              <a:rPr lang="en-US" smtClean="0"/>
              <a:pPr/>
              <a:t>42</a:t>
            </a:fld>
            <a:endParaRPr lang="en-US"/>
          </a:p>
        </p:txBody>
      </p:sp>
    </p:spTree>
    <p:extLst>
      <p:ext uri="{BB962C8B-B14F-4D97-AF65-F5344CB8AC3E}">
        <p14:creationId xmlns:p14="http://schemas.microsoft.com/office/powerpoint/2010/main" val="1316600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pic>
        <p:nvPicPr>
          <p:cNvPr id="7" name="Content Placeholder 6" descr="Screen Shot 2017-12-22 at 16.24.52 (2).png"/>
          <p:cNvPicPr>
            <a:picLocks noGrp="1" noChangeAspect="1"/>
          </p:cNvPicPr>
          <p:nvPr>
            <p:ph idx="1"/>
          </p:nvPr>
        </p:nvPicPr>
        <p:blipFill>
          <a:blip r:embed="rId2" cstate="print">
            <a:extLst>
              <a:ext uri="{28A0092B-C50C-407E-A947-70E740481C1C}">
                <a14:useLocalDpi xmlns:a14="http://schemas.microsoft.com/office/drawing/2010/main"/>
              </a:ext>
            </a:extLst>
          </a:blip>
          <a:srcRect l="-26052" r="-26052"/>
          <a:stretch>
            <a:fillRect/>
          </a:stretch>
        </p:blipFill>
        <p:spPr>
          <a:xfrm>
            <a:off x="1660612" y="1627188"/>
            <a:ext cx="8870776" cy="4525963"/>
          </a:xfrm>
        </p:spPr>
      </p:pic>
    </p:spTree>
    <p:extLst>
      <p:ext uri="{BB962C8B-B14F-4D97-AF65-F5344CB8AC3E}">
        <p14:creationId xmlns:p14="http://schemas.microsoft.com/office/powerpoint/2010/main" val="788463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6" name="Content Placeholder 5" descr="Screen Shot 2017-12-22 at 16.23.19 (2).png"/>
          <p:cNvPicPr>
            <a:picLocks noGrp="1" noChangeAspect="1"/>
          </p:cNvPicPr>
          <p:nvPr>
            <p:ph idx="1"/>
          </p:nvPr>
        </p:nvPicPr>
        <p:blipFill>
          <a:blip r:embed="rId2" cstate="print">
            <a:extLst>
              <a:ext uri="{28A0092B-C50C-407E-A947-70E740481C1C}">
                <a14:useLocalDpi xmlns:a14="http://schemas.microsoft.com/office/drawing/2010/main"/>
              </a:ext>
            </a:extLst>
          </a:blip>
          <a:srcRect l="-15769" r="-15769"/>
          <a:stretch>
            <a:fillRect/>
          </a:stretch>
        </p:blipFill>
        <p:spPr>
          <a:xfrm>
            <a:off x="1516596" y="1627188"/>
            <a:ext cx="9158808" cy="4525963"/>
          </a:xfrm>
        </p:spPr>
      </p:pic>
    </p:spTree>
    <p:extLst>
      <p:ext uri="{BB962C8B-B14F-4D97-AF65-F5344CB8AC3E}">
        <p14:creationId xmlns:p14="http://schemas.microsoft.com/office/powerpoint/2010/main" val="243257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21 (2).png"/>
          <p:cNvPicPr>
            <a:picLocks noGrp="1" noChangeAspect="1"/>
          </p:cNvPicPr>
          <p:nvPr>
            <p:ph idx="1"/>
          </p:nvPr>
        </p:nvPicPr>
        <p:blipFill>
          <a:blip r:embed="rId2" cstate="print">
            <a:extLst>
              <a:ext uri="{28A0092B-C50C-407E-A947-70E740481C1C}">
                <a14:useLocalDpi xmlns:a14="http://schemas.microsoft.com/office/drawing/2010/main"/>
              </a:ext>
            </a:extLst>
          </a:blip>
          <a:srcRect l="-31137" r="-31137"/>
          <a:stretch>
            <a:fillRect/>
          </a:stretch>
        </p:blipFill>
        <p:spPr>
          <a:xfrm>
            <a:off x="1847528" y="1627188"/>
            <a:ext cx="8654752" cy="4525963"/>
          </a:xfrm>
        </p:spPr>
      </p:pic>
    </p:spTree>
    <p:extLst>
      <p:ext uri="{BB962C8B-B14F-4D97-AF65-F5344CB8AC3E}">
        <p14:creationId xmlns:p14="http://schemas.microsoft.com/office/powerpoint/2010/main" val="3338878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sz="half" idx="1"/>
          </p:nvPr>
        </p:nvSpPr>
        <p:spPr/>
        <p:txBody>
          <a:bodyPr>
            <a:normAutofit lnSpcReduction="10000"/>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5</a:t>
            </a:fld>
            <a:endParaRPr lang="en-US"/>
          </a:p>
        </p:txBody>
      </p:sp>
      <p:pic>
        <p:nvPicPr>
          <p:cNvPr id="6" name="Content Placeholder 5" descr="maxresdefault.jpg">
            <a:extLst>
              <a:ext uri="{FF2B5EF4-FFF2-40B4-BE49-F238E27FC236}">
                <a16:creationId xmlns:a16="http://schemas.microsoft.com/office/drawing/2014/main" id="{66A0DDF7-08A9-4843-B361-AAF4C6BFA8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rcRect/>
          <a:stretch/>
        </p:blipFill>
        <p:spPr>
          <a:xfrm>
            <a:off x="5988119" y="2204864"/>
            <a:ext cx="6142613" cy="33123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usually packaged in a single .jar archive and have to be included in the CLASSPATH</a:t>
            </a:r>
            <a:endParaRPr lang="en-US" sz="2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a:extLst>
              <a:ext uri="{FF2B5EF4-FFF2-40B4-BE49-F238E27FC236}">
                <a16:creationId xmlns:a16="http://schemas.microsoft.com/office/drawing/2014/main" id="{A81F15DB-81CC-F943-806D-B71D3418C10A}"/>
              </a:ext>
            </a:extLst>
          </p:cNvPr>
          <p:cNvSpPr>
            <a:spLocks noGrp="1"/>
          </p:cNvSpPr>
          <p:nvPr>
            <p:ph idx="1"/>
          </p:nvPr>
        </p:nvSpPr>
        <p:spPr/>
        <p:txBody>
          <a:bodyPr/>
          <a:lstStyle/>
          <a:p>
            <a:r>
              <a:rPr lang="en-IT" dirty="0"/>
              <a:t>For including vendor specific drivers (or any external library) into the project, two main ways are possible:</a:t>
            </a:r>
          </a:p>
          <a:p>
            <a:pPr lvl="1"/>
            <a:r>
              <a:rPr lang="en-IT" dirty="0"/>
              <a:t>Manually download a .jar file and add it to the CLASSPATH of the project (not a good idea!)</a:t>
            </a:r>
          </a:p>
          <a:p>
            <a:pPr lvl="1"/>
            <a:r>
              <a:rPr lang="en-IT" dirty="0">
                <a:solidFill>
                  <a:schemeClr val="accent6">
                    <a:lumMod val="75000"/>
                  </a:schemeClr>
                </a:solidFill>
              </a:rPr>
              <a:t>Configure a building tool (e.g., Maven, Gradle) to download it and make it available to the project </a:t>
            </a:r>
          </a:p>
          <a:p>
            <a:r>
              <a:rPr lang="en-IT" dirty="0"/>
              <a:t>Gradle is the most recent tool and has been chosen as the default for Android Projects (</a:t>
            </a:r>
            <a:r>
              <a:rPr lang="en-IT" dirty="0">
                <a:solidFill>
                  <a:schemeClr val="accent6">
                    <a:lumMod val="75000"/>
                  </a:schemeClr>
                </a:solidFill>
              </a:rPr>
              <a:t>build.gradle </a:t>
            </a:r>
            <a:r>
              <a:rPr lang="en-IT" dirty="0"/>
              <a:t>is the configuration file)</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A3BA-5353-A749-B05B-5B8B585CB9B4}"/>
              </a:ext>
            </a:extLst>
          </p:cNvPr>
          <p:cNvSpPr>
            <a:spLocks noGrp="1"/>
          </p:cNvSpPr>
          <p:nvPr>
            <p:ph type="title"/>
          </p:nvPr>
        </p:nvSpPr>
        <p:spPr/>
        <p:txBody>
          <a:bodyPr/>
          <a:lstStyle/>
          <a:p>
            <a:r>
              <a:rPr lang="en-GB" dirty="0"/>
              <a:t>b</a:t>
            </a:r>
            <a:r>
              <a:rPr lang="en-IT" dirty="0"/>
              <a:t>uild.gradle</a:t>
            </a:r>
          </a:p>
        </p:txBody>
      </p:sp>
      <p:sp>
        <p:nvSpPr>
          <p:cNvPr id="3" name="Content Placeholder 2">
            <a:extLst>
              <a:ext uri="{FF2B5EF4-FFF2-40B4-BE49-F238E27FC236}">
                <a16:creationId xmlns:a16="http://schemas.microsoft.com/office/drawing/2014/main" id="{2E81D8F2-9335-9F4A-9EEF-C738FDA415FD}"/>
              </a:ext>
            </a:extLst>
          </p:cNvPr>
          <p:cNvSpPr>
            <a:spLocks noGrp="1"/>
          </p:cNvSpPr>
          <p:nvPr>
            <p:ph idx="1"/>
          </p:nvPr>
        </p:nvSpPr>
        <p:spPr/>
        <p:txBody>
          <a:bodyPr>
            <a:noAutofit/>
          </a:bodyPr>
          <a:lstStyle/>
          <a:p>
            <a:pPr marL="0" indent="0">
              <a:buNone/>
            </a:pPr>
            <a:r>
              <a:rPr lang="en-GB" sz="1200" dirty="0"/>
              <a:t>apply plugin: 'java-library'</a:t>
            </a:r>
            <a:br>
              <a:rPr lang="en-GB" sz="1200" dirty="0"/>
            </a:br>
            <a:r>
              <a:rPr lang="en-GB" sz="1200" dirty="0"/>
              <a:t>apply plugin: 'idea'</a:t>
            </a:r>
            <a:br>
              <a:rPr lang="en-GB" sz="1200" dirty="0"/>
            </a:br>
            <a:br>
              <a:rPr lang="en-GB" sz="1200" dirty="0"/>
            </a:br>
            <a:r>
              <a:rPr lang="en-GB" sz="1200" dirty="0"/>
              <a:t>group '</a:t>
            </a:r>
            <a:r>
              <a:rPr lang="en-GB" sz="1200" dirty="0" err="1"/>
              <a:t>org.nbicocchi</a:t>
            </a:r>
            <a:r>
              <a:rPr lang="en-GB" sz="1200" dirty="0"/>
              <a:t>'</a:t>
            </a:r>
            <a:br>
              <a:rPr lang="en-GB" sz="1200" dirty="0"/>
            </a:br>
            <a:r>
              <a:rPr lang="en-GB" sz="1200" dirty="0"/>
              <a:t>version '1.0-SNAPSHOT'</a:t>
            </a:r>
            <a:br>
              <a:rPr lang="en-GB" sz="1200" dirty="0"/>
            </a:br>
            <a:br>
              <a:rPr lang="en-GB" sz="1200" dirty="0"/>
            </a:br>
            <a:r>
              <a:rPr lang="en-GB" sz="1200" dirty="0"/>
              <a:t>repositories </a:t>
            </a:r>
            <a:r>
              <a:rPr lang="en-GB" sz="1200" b="1" dirty="0"/>
              <a:t>{</a:t>
            </a:r>
            <a:br>
              <a:rPr lang="en-GB" sz="1200" b="1" dirty="0"/>
            </a:br>
            <a:r>
              <a:rPr lang="en-GB" sz="1200" b="1" dirty="0"/>
              <a:t>    </a:t>
            </a:r>
            <a:r>
              <a:rPr lang="en-GB" sz="1200" dirty="0" err="1"/>
              <a:t>mavenCentral</a:t>
            </a:r>
            <a:r>
              <a:rPr lang="en-GB" sz="1200" dirty="0"/>
              <a:t>()</a:t>
            </a:r>
            <a:br>
              <a:rPr lang="en-GB" sz="1200" dirty="0"/>
            </a:br>
            <a:r>
              <a:rPr lang="en-GB" sz="1200" b="1" dirty="0"/>
              <a:t>}</a:t>
            </a:r>
            <a:br>
              <a:rPr lang="en-GB" sz="1200" b="1" dirty="0"/>
            </a:br>
            <a:br>
              <a:rPr lang="en-GB" sz="1200" b="1" dirty="0"/>
            </a:br>
            <a:r>
              <a:rPr lang="en-GB" sz="1200" dirty="0"/>
              <a:t>dependencies </a:t>
            </a:r>
            <a:r>
              <a:rPr lang="en-GB" sz="1200" b="1" dirty="0"/>
              <a:t>{</a:t>
            </a:r>
            <a:br>
              <a:rPr lang="en-GB" sz="1200" b="1" dirty="0"/>
            </a:br>
            <a:r>
              <a:rPr lang="en-GB" sz="1200" b="1" dirty="0"/>
              <a:t>    </a:t>
            </a:r>
            <a:r>
              <a:rPr lang="en-GB" sz="1200" dirty="0" err="1"/>
              <a:t>testImplementation</a:t>
            </a:r>
            <a:r>
              <a:rPr lang="en-GB" sz="1200" dirty="0"/>
              <a:t> 'junit:junit:4.13'</a:t>
            </a:r>
            <a:br>
              <a:rPr lang="en-GB" sz="1200" dirty="0"/>
            </a:br>
            <a:r>
              <a:rPr lang="en-GB" sz="1200" dirty="0"/>
              <a:t>    </a:t>
            </a:r>
            <a:r>
              <a:rPr lang="en-GB" sz="1200" dirty="0" err="1"/>
              <a:t>testImplementation</a:t>
            </a:r>
            <a:r>
              <a:rPr lang="en-GB" sz="1200" dirty="0"/>
              <a:t> 'com.openpojo:openpojo:0.8.13'</a:t>
            </a:r>
            <a:br>
              <a:rPr lang="en-GB" sz="1200" dirty="0"/>
            </a:br>
            <a:r>
              <a:rPr lang="en-GB" sz="1200" dirty="0"/>
              <a:t>    implementation 'org.jetbrains:annotations:19.0.0'</a:t>
            </a:r>
            <a:br>
              <a:rPr lang="en-GB" sz="1200" dirty="0"/>
            </a:br>
            <a:r>
              <a:rPr lang="en-GB" sz="1200" dirty="0"/>
              <a:t>    implementation 'joda-time:joda-time:2.10.6'</a:t>
            </a:r>
            <a:br>
              <a:rPr lang="en-GB" sz="1200" dirty="0"/>
            </a:br>
            <a:r>
              <a:rPr lang="en-GB" sz="1200" dirty="0">
                <a:solidFill>
                  <a:schemeClr val="accent6">
                    <a:lumMod val="75000"/>
                  </a:schemeClr>
                </a:solidFill>
              </a:rPr>
              <a:t>    implementation 'org.xerial:sqlite-jdbc:3.34.0'</a:t>
            </a:r>
            <a:br>
              <a:rPr lang="en-GB" sz="1200" dirty="0">
                <a:solidFill>
                  <a:schemeClr val="accent6">
                    <a:lumMod val="75000"/>
                  </a:schemeClr>
                </a:solidFill>
              </a:rPr>
            </a:br>
            <a:r>
              <a:rPr lang="en-GB" sz="1200" dirty="0">
                <a:solidFill>
                  <a:schemeClr val="accent6">
                    <a:lumMod val="75000"/>
                  </a:schemeClr>
                </a:solidFill>
              </a:rPr>
              <a:t>    implementation 'mysql:mysql-connector-java:8.0.22'</a:t>
            </a:r>
            <a:br>
              <a:rPr lang="en-GB" sz="1200" dirty="0">
                <a:solidFill>
                  <a:schemeClr val="accent6">
                    <a:lumMod val="75000"/>
                  </a:schemeClr>
                </a:solidFill>
              </a:rPr>
            </a:br>
            <a:r>
              <a:rPr lang="en-GB" sz="1200" dirty="0">
                <a:solidFill>
                  <a:schemeClr val="accent6">
                    <a:lumMod val="75000"/>
                  </a:schemeClr>
                </a:solidFill>
              </a:rPr>
              <a:t>    implementation 'com.microsoft.sqlserver:mssql-jdbc:9.2.1.jre15'</a:t>
            </a:r>
            <a:br>
              <a:rPr lang="en-GB" sz="1200" dirty="0"/>
            </a:br>
            <a:r>
              <a:rPr lang="en-GB" sz="1200" dirty="0"/>
              <a:t>    implementation 'com.sparkjava:spark-core:2.5.5'</a:t>
            </a:r>
            <a:br>
              <a:rPr lang="en-GB" sz="1200" dirty="0"/>
            </a:br>
            <a:r>
              <a:rPr lang="en-GB" sz="1200" dirty="0"/>
              <a:t>    implementation 'com.konghq:unirest-java:3.11.00'</a:t>
            </a:r>
            <a:br>
              <a:rPr lang="en-GB" sz="1200" dirty="0"/>
            </a:br>
            <a:r>
              <a:rPr lang="en-GB" sz="1200" dirty="0"/>
              <a:t>    implementation 'com.sparkjava:spark-core:2.5.5'</a:t>
            </a:r>
            <a:br>
              <a:rPr lang="en-GB" sz="1200" dirty="0"/>
            </a:br>
            <a:r>
              <a:rPr lang="en-GB" sz="1200" dirty="0"/>
              <a:t>    implementation 'com.fasterxml.jackson.core:jackson-core:2.11.3'</a:t>
            </a:r>
            <a:br>
              <a:rPr lang="en-GB" sz="1200" dirty="0"/>
            </a:br>
            <a:r>
              <a:rPr lang="en-GB" sz="1200" dirty="0"/>
              <a:t>    implementation 'com.fasterxml.jackson.core:jackson-databind:2.11.3'</a:t>
            </a:r>
            <a:br>
              <a:rPr lang="en-GB" sz="1200" dirty="0"/>
            </a:br>
            <a:r>
              <a:rPr lang="en-GB" sz="1200" dirty="0"/>
              <a:t>    implementation 'com.formdev:flatlaf:1.0'</a:t>
            </a:r>
            <a:br>
              <a:rPr lang="en-GB" sz="1200" dirty="0"/>
            </a:br>
            <a:r>
              <a:rPr lang="en-GB" sz="1200" b="1" dirty="0"/>
              <a:t>}</a:t>
            </a:r>
            <a:br>
              <a:rPr lang="en-GB" sz="1200" b="1" dirty="0"/>
            </a:br>
            <a:br>
              <a:rPr lang="en-GB" sz="1200" b="1" dirty="0"/>
            </a:br>
            <a:endParaRPr lang="en-IT" sz="1200" dirty="0"/>
          </a:p>
        </p:txBody>
      </p:sp>
      <p:sp>
        <p:nvSpPr>
          <p:cNvPr id="4" name="Slide Number Placeholder 3">
            <a:extLst>
              <a:ext uri="{FF2B5EF4-FFF2-40B4-BE49-F238E27FC236}">
                <a16:creationId xmlns:a16="http://schemas.microsoft.com/office/drawing/2014/main" id="{534DDC4B-A550-4F47-AD40-2E8D357BF4BE}"/>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69876038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103</TotalTime>
  <Words>2956</Words>
  <Application>Microsoft Macintosh PowerPoint</Application>
  <PresentationFormat>Widescreen</PresentationFormat>
  <Paragraphs>336</Paragraphs>
  <Slides>46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 Unicode MS</vt:lpstr>
      <vt:lpstr>Arial</vt:lpstr>
      <vt:lpstr>Calibri</vt:lpstr>
      <vt:lpstr>Consolas</vt:lpstr>
      <vt:lpstr>Wingdings</vt:lpstr>
      <vt:lpstr>Nicola</vt:lpstr>
      <vt:lpstr>Java Data Access (JDBC)</vt:lpstr>
      <vt:lpstr>Software Design</vt:lpstr>
      <vt:lpstr>Networked DBMS</vt:lpstr>
      <vt:lpstr>Local DB</vt:lpstr>
      <vt:lpstr>What is JDBC?</vt:lpstr>
      <vt:lpstr>Basic steps</vt:lpstr>
      <vt:lpstr>Vendor specific drivers</vt:lpstr>
      <vt:lpstr>Vendor specific drivers</vt:lpstr>
      <vt:lpstr>build.gradle</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(JDBC)</dc:title>
  <dc:creator>Microsoft Office User</dc:creator>
  <cp:lastModifiedBy>Microsoft Office User</cp:lastModifiedBy>
  <cp:revision>12</cp:revision>
  <dcterms:created xsi:type="dcterms:W3CDTF">2021-09-30T08:52:17Z</dcterms:created>
  <dcterms:modified xsi:type="dcterms:W3CDTF">2022-04-21T08:14:06Z</dcterms:modified>
</cp:coreProperties>
</file>