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3"/>
  </p:notesMasterIdLst>
  <p:handoutMasterIdLst>
    <p:handoutMasterId r:id="rId44"/>
  </p:handoutMasterIdLst>
  <p:sldIdLst>
    <p:sldId id="256" r:id="rId2"/>
    <p:sldId id="292" r:id="rId3"/>
    <p:sldId id="274" r:id="rId4"/>
    <p:sldId id="319" r:id="rId5"/>
    <p:sldId id="261" r:id="rId6"/>
    <p:sldId id="263" r:id="rId7"/>
    <p:sldId id="262" r:id="rId8"/>
    <p:sldId id="264" r:id="rId9"/>
    <p:sldId id="265" r:id="rId10"/>
    <p:sldId id="271" r:id="rId11"/>
    <p:sldId id="295" r:id="rId12"/>
    <p:sldId id="297" r:id="rId13"/>
    <p:sldId id="269" r:id="rId14"/>
    <p:sldId id="300" r:id="rId15"/>
    <p:sldId id="315" r:id="rId16"/>
    <p:sldId id="299" r:id="rId17"/>
    <p:sldId id="267" r:id="rId18"/>
    <p:sldId id="302" r:id="rId19"/>
    <p:sldId id="268" r:id="rId20"/>
    <p:sldId id="303" r:id="rId21"/>
    <p:sldId id="305" r:id="rId22"/>
    <p:sldId id="283" r:id="rId23"/>
    <p:sldId id="304" r:id="rId24"/>
    <p:sldId id="314" r:id="rId25"/>
    <p:sldId id="277" r:id="rId26"/>
    <p:sldId id="289" r:id="rId27"/>
    <p:sldId id="287" r:id="rId28"/>
    <p:sldId id="288" r:id="rId29"/>
    <p:sldId id="316" r:id="rId30"/>
    <p:sldId id="318" r:id="rId31"/>
    <p:sldId id="317" r:id="rId32"/>
    <p:sldId id="266" r:id="rId33"/>
    <p:sldId id="296" r:id="rId34"/>
    <p:sldId id="306" r:id="rId35"/>
    <p:sldId id="307" r:id="rId36"/>
    <p:sldId id="308" r:id="rId37"/>
    <p:sldId id="309" r:id="rId38"/>
    <p:sldId id="310" r:id="rId39"/>
    <p:sldId id="311" r:id="rId40"/>
    <p:sldId id="312" r:id="rId41"/>
    <p:sldId id="313"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23/03/22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23/03/22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Exceptions</a:t>
            </a:r>
          </a:p>
        </p:txBody>
      </p:sp>
      <p:sp>
        <p:nvSpPr>
          <p:cNvPr id="7"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850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0,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Tree>
    <p:extLst>
      <p:ext uri="{BB962C8B-B14F-4D97-AF65-F5344CB8AC3E}">
        <p14:creationId xmlns:p14="http://schemas.microsoft.com/office/powerpoint/2010/main" val="103139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class App {</a:t>
            </a:r>
          </a:p>
          <a:p>
            <a:pPr marL="0" indent="0">
              <a:buNone/>
            </a:pPr>
            <a:r>
              <a:rPr lang="en-US" sz="1200" dirty="0">
                <a:latin typeface="Consolas"/>
                <a:cs typeface="Consolas"/>
              </a:rPr>
              <a:t>	public void f(</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i</a:t>
            </a:r>
            <a:r>
              <a:rPr lang="en-US" sz="1200" dirty="0">
                <a:latin typeface="Consolas"/>
                <a:cs typeface="Consolas"/>
              </a:rPr>
              <a:t>) {</a:t>
            </a:r>
          </a:p>
          <a:p>
            <a:pPr marL="0" indent="0">
              <a:buNone/>
            </a:pPr>
            <a:r>
              <a:rPr lang="mr-IN" sz="1200" dirty="0">
                <a:latin typeface="Consolas"/>
                <a:cs typeface="Consolas"/>
              </a:rPr>
              <a:t>		g(i);</a:t>
            </a:r>
          </a:p>
          <a:p>
            <a:pPr marL="0" indent="0">
              <a:buNone/>
            </a:pPr>
            <a:r>
              <a:rPr lang="mr-IN" sz="1200" dirty="0">
                <a:latin typeface="Consolas"/>
                <a:cs typeface="Consolas"/>
              </a:rPr>
              <a:t>	}</a:t>
            </a:r>
          </a:p>
          <a:p>
            <a:pPr marL="0" indent="0">
              <a:buNone/>
            </a:pPr>
            <a:r>
              <a:rPr lang="en-US" sz="1200" dirty="0">
                <a:latin typeface="Consolas"/>
                <a:cs typeface="Consolas"/>
              </a:rPr>
              <a:t>	public void g(int </a:t>
            </a:r>
            <a:r>
              <a:rPr lang="en-US" sz="1200" dirty="0" err="1">
                <a:latin typeface="Consolas"/>
                <a:cs typeface="Consolas"/>
              </a:rPr>
              <a:t>i</a:t>
            </a:r>
            <a:r>
              <a:rPr lang="en-US" sz="1200" dirty="0">
                <a:latin typeface="Consolas"/>
                <a:cs typeface="Consolas"/>
              </a:rPr>
              <a:t>) {</a:t>
            </a:r>
          </a:p>
          <a:p>
            <a:pPr marL="0" indent="0">
              <a:buNone/>
            </a:pPr>
            <a:r>
              <a:rPr lang="en-US" sz="1200" dirty="0">
                <a:latin typeface="Consolas"/>
                <a:cs typeface="Consolas"/>
              </a:rPr>
              <a:t>        /* empty </a:t>
            </a:r>
            <a:r>
              <a:rPr lang="en-US" sz="1200" dirty="0" err="1">
                <a:latin typeface="Consolas"/>
                <a:cs typeface="Consolas"/>
              </a:rPr>
              <a:t>arraylist</a:t>
            </a:r>
            <a:r>
              <a:rPr lang="en-US" sz="1200" dirty="0">
                <a:latin typeface="Consolas"/>
                <a:cs typeface="Consolas"/>
              </a:rPr>
              <a:t> */</a:t>
            </a:r>
          </a:p>
          <a:p>
            <a:pPr marL="0" indent="0">
              <a:buNone/>
            </a:pPr>
            <a:r>
              <a:rPr lang="en-US" sz="1200" dirty="0">
                <a:latin typeface="Consolas"/>
                <a:cs typeface="Consolas"/>
              </a:rPr>
              <a:t>		new </a:t>
            </a:r>
            <a:r>
              <a:rPr lang="en-US" sz="1200" dirty="0" err="1">
                <a:latin typeface="Consolas"/>
                <a:cs typeface="Consolas"/>
              </a:rPr>
              <a:t>ArrayList</a:t>
            </a:r>
            <a:r>
              <a:rPr lang="en-US" sz="1200" dirty="0">
                <a:latin typeface="Consolas"/>
                <a:cs typeface="Consolas"/>
              </a:rPr>
              <a:t>().get(</a:t>
            </a:r>
            <a:r>
              <a:rPr lang="en-US" sz="1200" dirty="0" err="1">
                <a:latin typeface="Consolas"/>
                <a:cs typeface="Consolas"/>
              </a:rPr>
              <a:t>i</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App()</a:t>
            </a:r>
            <a:r>
              <a:rPr lang="mr-IN" sz="1200" dirty="0">
                <a:latin typeface="Consolas"/>
                <a:cs typeface="Consolas"/>
              </a:rPr>
              <a:t>.f(5);</a:t>
            </a:r>
          </a:p>
          <a:p>
            <a:pPr marL="0" indent="0">
              <a:buNone/>
            </a:pPr>
            <a:r>
              <a:rPr lang="mr-IN" sz="1200" dirty="0">
                <a:latin typeface="Consolas"/>
                <a:cs typeface="Consolas"/>
              </a:rPr>
              <a:t>	}</a:t>
            </a:r>
          </a:p>
          <a:p>
            <a:pPr marL="0" indent="0">
              <a:buNone/>
            </a:pPr>
            <a:r>
              <a:rPr lang="mr-IN" sz="1200" dirty="0">
                <a:latin typeface="Consolas"/>
                <a:cs typeface="Consolas"/>
              </a:rPr>
              <a:t>}</a:t>
            </a:r>
            <a:endParaRPr lang="it-IT" sz="1200" dirty="0">
              <a:latin typeface="Consolas"/>
              <a:cs typeface="Consolas"/>
            </a:endParaRPr>
          </a:p>
          <a:p>
            <a:pPr marL="0" indent="0">
              <a:buNone/>
            </a:pPr>
            <a:endParaRPr lang="it-IT" sz="1200" dirty="0">
              <a:latin typeface="Consolas"/>
              <a:cs typeface="Consolas"/>
            </a:endParaRPr>
          </a:p>
          <a:p>
            <a:pPr marL="0" indent="0">
              <a:buNone/>
            </a:pPr>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5,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App.g</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App.java:9</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App.f</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App.java:6</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p>
          <a:p>
            <a:pPr marL="0" indent="0">
              <a:buNone/>
            </a:pPr>
            <a:endParaRPr lang="en-US" sz="1200" dirty="0">
              <a:latin typeface="Consolas"/>
              <a:cs typeface="Consolas"/>
            </a:endParaRPr>
          </a:p>
        </p:txBody>
      </p:sp>
    </p:spTree>
    <p:extLst>
      <p:ext uri="{BB962C8B-B14F-4D97-AF65-F5344CB8AC3E}">
        <p14:creationId xmlns:p14="http://schemas.microsoft.com/office/powerpoint/2010/main" val="3359643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3491024"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try-with-resources</a:t>
            </a:r>
            <a:r>
              <a:rPr lang="en-US" sz="2800" dirty="0">
                <a:latin typeface="Calibri" panose="020F0502020204030204" pitchFamily="34" charset="0"/>
                <a:cs typeface="Calibri" panose="020F0502020204030204" pitchFamily="34" charset="0"/>
              </a:rPr>
              <a:t> allows us to declare resources to be used in a try block with the assurance that the resources will be closed when after the execution of that block.</a:t>
            </a:r>
          </a:p>
          <a:p>
            <a:r>
              <a:rPr lang="en-US" sz="2800" dirty="0">
                <a:latin typeface="Calibri" panose="020F0502020204030204" pitchFamily="34" charset="0"/>
                <a:cs typeface="Calibri" panose="020F0502020204030204" pitchFamily="34" charset="0"/>
              </a:rPr>
              <a:t>The resources declared must implement the </a:t>
            </a:r>
            <a:r>
              <a:rPr lang="en-US" sz="2800" dirty="0" err="1">
                <a:latin typeface="Calibri" panose="020F0502020204030204" pitchFamily="34" charset="0"/>
                <a:cs typeface="Calibri" panose="020F0502020204030204" pitchFamily="34" charset="0"/>
              </a:rPr>
              <a:t>AutoCloseable</a:t>
            </a:r>
            <a:r>
              <a:rPr lang="en-US" sz="2800" dirty="0">
                <a:latin typeface="Calibri" panose="020F0502020204030204" pitchFamily="34" charset="0"/>
                <a:cs typeface="Calibri" panose="020F0502020204030204" pitchFamily="34" charset="0"/>
              </a:rPr>
              <a:t> interface.</a:t>
            </a:r>
          </a:p>
        </p:txBody>
      </p:sp>
    </p:spTree>
    <p:extLst>
      <p:ext uri="{BB962C8B-B14F-4D97-AF65-F5344CB8AC3E}">
        <p14:creationId xmlns:p14="http://schemas.microsoft.com/office/powerpoint/2010/main" val="73665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Taxonomy</a:t>
            </a:r>
          </a:p>
        </p:txBody>
      </p:sp>
      <p:sp>
        <p:nvSpPr>
          <p:cNvPr id="11" name="Content Placeholder 10">
            <a:extLst>
              <a:ext uri="{FF2B5EF4-FFF2-40B4-BE49-F238E27FC236}">
                <a16:creationId xmlns:a16="http://schemas.microsoft.com/office/drawing/2014/main" id="{C8A37D76-32DA-2A4E-B582-739EB56F742B}"/>
              </a:ext>
            </a:extLst>
          </p:cNvPr>
          <p:cNvSpPr>
            <a:spLocks noGrp="1"/>
          </p:cNvSpPr>
          <p:nvPr>
            <p:ph sz="half" idx="1"/>
          </p:nvPr>
        </p:nvSpPr>
        <p:spPr/>
        <p:txBody>
          <a:bodyPr>
            <a:noAutofit/>
          </a:bodyPr>
          <a:lstStyle/>
          <a:p>
            <a:r>
              <a:rPr lang="en-US" sz="1800" dirty="0">
                <a:solidFill>
                  <a:schemeClr val="accent6">
                    <a:lumMod val="75000"/>
                  </a:schemeClr>
                </a:solidFill>
                <a:latin typeface="Calibri" panose="020F0502020204030204" pitchFamily="34" charset="0"/>
                <a:cs typeface="Calibri" panose="020F0502020204030204" pitchFamily="34" charset="0"/>
              </a:rPr>
              <a:t>Errors </a:t>
            </a:r>
          </a:p>
          <a:p>
            <a:pPr lvl="1"/>
            <a:r>
              <a:rPr lang="en-US" sz="1400" dirty="0">
                <a:latin typeface="Calibri" panose="020F0502020204030204" pitchFamily="34" charset="0"/>
                <a:cs typeface="Calibri" panose="020F0502020204030204" pitchFamily="34" charset="0"/>
              </a:rPr>
              <a:t>Refer to serious issues that applications should not manage</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LinkageError</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VirtualMachineError</a:t>
            </a:r>
            <a:r>
              <a:rPr lang="en-US" sz="1400" i="1" dirty="0">
                <a:latin typeface="Calibri" panose="020F0502020204030204" pitchFamily="34" charset="0"/>
                <a:cs typeface="Calibri" panose="020F0502020204030204" pitchFamily="34" charset="0"/>
              </a:rPr>
              <a:t> </a:t>
            </a:r>
          </a:p>
          <a:p>
            <a:r>
              <a:rPr lang="en-US" sz="1800" dirty="0">
                <a:solidFill>
                  <a:srgbClr val="E46C0A"/>
                </a:solidFill>
                <a:latin typeface="Calibri" panose="020F0502020204030204" pitchFamily="34" charset="0"/>
                <a:cs typeface="Calibri" panose="020F0502020204030204" pitchFamily="34" charset="0"/>
              </a:rPr>
              <a:t>Checked exceptions</a:t>
            </a:r>
          </a:p>
          <a:p>
            <a:pPr lvl="1"/>
            <a:r>
              <a:rPr lang="en-US" sz="1400" dirty="0">
                <a:latin typeface="Calibri" panose="020F0502020204030204" pitchFamily="34" charset="0"/>
                <a:cs typeface="Calibri" panose="020F0502020204030204" pitchFamily="34" charset="0"/>
              </a:rPr>
              <a:t>Need to be managed with try/catch (checked by the compiler)</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IOException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SQLException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ClassNotFoundException</a:t>
            </a:r>
            <a:r>
              <a:rPr lang="en-US" sz="1400" dirty="0">
                <a:latin typeface="Calibri" panose="020F0502020204030204" pitchFamily="34" charset="0"/>
                <a:cs typeface="Calibri" panose="020F0502020204030204" pitchFamily="34" charset="0"/>
              </a:rPr>
              <a:t>, </a:t>
            </a:r>
            <a:r>
              <a:rPr lang="mr-IN" sz="1400" dirty="0">
                <a:latin typeface="Calibri" panose="020F0502020204030204" pitchFamily="34" charset="0"/>
              </a:rPr>
              <a:t>…</a:t>
            </a:r>
            <a:endParaRPr lang="en-US" sz="1400" dirty="0">
              <a:solidFill>
                <a:srgbClr val="E46C0A"/>
              </a:solidFill>
              <a:latin typeface="Calibri" panose="020F0502020204030204" pitchFamily="34" charset="0"/>
              <a:cs typeface="Calibri" panose="020F0502020204030204" pitchFamily="34" charset="0"/>
            </a:endParaRPr>
          </a:p>
          <a:p>
            <a:pPr marL="342900" lvl="1" indent="-342900">
              <a:buFont typeface="Arial"/>
              <a:buChar char="•"/>
            </a:pPr>
            <a:r>
              <a:rPr lang="en-US" sz="1800" dirty="0">
                <a:solidFill>
                  <a:srgbClr val="E46C0A"/>
                </a:solidFill>
                <a:latin typeface="Calibri" panose="020F0502020204030204" pitchFamily="34" charset="0"/>
                <a:cs typeface="Calibri" panose="020F0502020204030204" pitchFamily="34" charset="0"/>
              </a:rPr>
              <a:t>Unchecked exceptions </a:t>
            </a:r>
          </a:p>
          <a:p>
            <a:pPr lvl="1"/>
            <a:r>
              <a:rPr lang="en-US" sz="1400" dirty="0">
                <a:latin typeface="Calibri" panose="020F0502020204030204" pitchFamily="34" charset="0"/>
                <a:cs typeface="Calibri" panose="020F0502020204030204" pitchFamily="34" charset="0"/>
              </a:rPr>
              <a:t>Do not need to be managed with try/catch (not checked by the compiler)</a:t>
            </a:r>
          </a:p>
          <a:p>
            <a:pPr lvl="1"/>
            <a:r>
              <a:rPr lang="en-US" sz="1400" dirty="0">
                <a:latin typeface="Calibri" panose="020F0502020204030204" pitchFamily="34" charset="0"/>
                <a:cs typeface="Calibri" panose="020F0502020204030204" pitchFamily="34" charset="0"/>
              </a:rPr>
              <a:t>Their management would make the code excessively complicated (try/catch everywhere)</a:t>
            </a:r>
          </a:p>
          <a:p>
            <a:pPr lvl="1"/>
            <a:r>
              <a:rPr lang="en-US" sz="1400" dirty="0">
                <a:latin typeface="Calibri" panose="020F0502020204030204" pitchFamily="34" charset="0"/>
                <a:cs typeface="Calibri" panose="020F0502020204030204" pitchFamily="34" charset="0"/>
              </a:rPr>
              <a:t>Examples: </a:t>
            </a:r>
            <a:r>
              <a:rPr lang="en-US" sz="1400" dirty="0" err="1">
                <a:latin typeface="Calibri" panose="020F0502020204030204" pitchFamily="34" charset="0"/>
                <a:cs typeface="Calibri" panose="020F0502020204030204" pitchFamily="34" charset="0"/>
              </a:rPr>
              <a:t>NullPointerException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ArrayIndexOutOfBound</a:t>
            </a:r>
            <a:r>
              <a:rPr lang="en-US" sz="1400" dirty="0">
                <a:latin typeface="Calibri" panose="020F0502020204030204" pitchFamily="34" charset="0"/>
                <a:cs typeface="Calibri" panose="020F0502020204030204" pitchFamily="34" charset="0"/>
              </a:rPr>
              <a:t>, </a:t>
            </a:r>
            <a:r>
              <a:rPr lang="mr-IN" sz="1400" dirty="0">
                <a:latin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a:p>
            <a:endParaRPr lang="en-IT" sz="1400" dirty="0">
              <a:latin typeface="Calibri" panose="020F0502020204030204" pitchFamily="34" charset="0"/>
              <a:cs typeface="Calibri" panose="020F0502020204030204" pitchFamily="34" charset="0"/>
            </a:endParaRPr>
          </a:p>
        </p:txBody>
      </p:sp>
      <p:pic>
        <p:nvPicPr>
          <p:cNvPr id="12" name="Content Placeholder 4" descr="Screen Shot 2014-10-13 at 10.52.42.png">
            <a:extLst>
              <a:ext uri="{FF2B5EF4-FFF2-40B4-BE49-F238E27FC236}">
                <a16:creationId xmlns:a16="http://schemas.microsoft.com/office/drawing/2014/main" id="{BCBBD5B4-FC44-424F-8584-ADDCF51DBB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161037"/>
            <a:ext cx="5384800" cy="3404288"/>
          </a:xfrm>
        </p:spPr>
      </p:pic>
    </p:spTree>
    <p:extLst>
      <p:ext uri="{BB962C8B-B14F-4D97-AF65-F5344CB8AC3E}">
        <p14:creationId xmlns:p14="http://schemas.microsoft.com/office/powerpoint/2010/main" val="102767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Autofit/>
          </a:bodyPr>
          <a:lstStyle/>
          <a:p>
            <a:pPr marL="0" indent="0">
              <a:buNone/>
            </a:pPr>
            <a:r>
              <a:rPr lang="en-US" sz="2000" dirty="0">
                <a:latin typeface="Consolas" panose="020B0609020204030204" pitchFamily="49" charset="0"/>
                <a:cs typeface="Consolas" panose="020B0609020204030204" pitchFamily="49" charset="0"/>
              </a:rPr>
              <a:t>Scanner scanner = null;</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test.txt</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e)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finally</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if (scanner != null) {</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        </a:t>
            </a:r>
            <a:r>
              <a:rPr lang="en-US" sz="2000" dirty="0" err="1">
                <a:solidFill>
                  <a:schemeClr val="accent6">
                    <a:lumMod val="75000"/>
                  </a:schemeClr>
                </a:solidFill>
                <a:latin typeface="Consolas" panose="020B0609020204030204" pitchFamily="49" charset="0"/>
                <a:cs typeface="Consolas" panose="020B0609020204030204" pitchFamily="49" charset="0"/>
              </a:rPr>
              <a:t>scanner.close</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393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Autofit/>
          </a:bodyPr>
          <a:lstStyle/>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testRead.txt</a:t>
            </a:r>
            <a:r>
              <a:rPr lang="en-US" sz="2000" dirty="0">
                <a:solidFill>
                  <a:schemeClr val="accent6">
                    <a:lumMod val="75000"/>
                  </a:schemeClr>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e)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1095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800" dirty="0"/>
              <a:t>Java provides four keywords related to exceptions</a:t>
            </a:r>
          </a:p>
          <a:p>
            <a:pPr lvl="1"/>
            <a:r>
              <a:rPr lang="en-US" sz="2400" dirty="0">
                <a:solidFill>
                  <a:srgbClr val="E46C0A"/>
                </a:solidFill>
              </a:rPr>
              <a:t>Try </a:t>
            </a:r>
            <a:r>
              <a:rPr lang="en-US" sz="2400" dirty="0"/>
              <a:t>Contains code that may generate exceptions</a:t>
            </a:r>
          </a:p>
          <a:p>
            <a:pPr lvl="1"/>
            <a:r>
              <a:rPr lang="en-US" sz="2400" dirty="0">
                <a:solidFill>
                  <a:srgbClr val="E46C0A"/>
                </a:solidFill>
              </a:rPr>
              <a:t>Catch </a:t>
            </a:r>
            <a:r>
              <a:rPr lang="en-US" sz="2400" dirty="0"/>
              <a:t>Defines the error handler</a:t>
            </a:r>
          </a:p>
          <a:p>
            <a:pPr lvl="1"/>
            <a:r>
              <a:rPr lang="en-US" sz="2400" dirty="0">
                <a:solidFill>
                  <a:srgbClr val="E46C0A"/>
                </a:solidFill>
              </a:rPr>
              <a:t>Finally </a:t>
            </a:r>
            <a:r>
              <a:rPr lang="en-US" sz="2400" dirty="0"/>
              <a:t>Code block being executed regardless the catching phase</a:t>
            </a:r>
          </a:p>
          <a:p>
            <a:pPr lvl="1"/>
            <a:r>
              <a:rPr lang="en-US" sz="2400" dirty="0">
                <a:solidFill>
                  <a:srgbClr val="E46C0A"/>
                </a:solidFill>
              </a:rPr>
              <a:t>Throws </a:t>
            </a:r>
            <a:r>
              <a:rPr lang="en-US" sz="2400" dirty="0"/>
              <a:t>Mark a method as able to delegate exceptions</a:t>
            </a:r>
          </a:p>
          <a:p>
            <a:pPr lvl="1"/>
            <a:r>
              <a:rPr lang="en-US" sz="2400" dirty="0">
                <a:solidFill>
                  <a:srgbClr val="E46C0A"/>
                </a:solidFill>
              </a:rPr>
              <a:t>Throw </a:t>
            </a:r>
            <a:r>
              <a:rPr lang="en-US" sz="2400" dirty="0"/>
              <a:t>Generates a new exception</a:t>
            </a:r>
          </a:p>
          <a:p>
            <a:r>
              <a:rPr lang="en-US" sz="2800" dirty="0"/>
              <a:t>There is also a class for representing exceptions</a:t>
            </a:r>
          </a:p>
          <a:p>
            <a:pPr lvl="1"/>
            <a:r>
              <a:rPr lang="en-US" sz="2400" dirty="0" err="1">
                <a:solidFill>
                  <a:srgbClr val="E46C0A"/>
                </a:solidFill>
              </a:rPr>
              <a:t>java.lang.Exception</a:t>
            </a:r>
            <a:endParaRPr lang="en-US" sz="2400" dirty="0">
              <a:solidFill>
                <a:srgbClr val="E46C0A"/>
              </a:solidFill>
            </a:endParaRPr>
          </a:p>
          <a:p>
            <a:endParaRPr lang="en-US" sz="2800" dirty="0"/>
          </a:p>
        </p:txBody>
      </p:sp>
    </p:spTree>
    <p:extLst>
      <p:ext uri="{BB962C8B-B14F-4D97-AF65-F5344CB8AC3E}">
        <p14:creationId xmlns:p14="http://schemas.microsoft.com/office/powerpoint/2010/main" val="2544724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lstStyle/>
          <a:p>
            <a:r>
              <a:rPr lang="it-IT" dirty="0" err="1"/>
              <a:t>Preserve</a:t>
            </a:r>
            <a:r>
              <a:rPr lang="it-IT" dirty="0"/>
              <a:t> </a:t>
            </a:r>
            <a:r>
              <a:rPr lang="it-IT" dirty="0" err="1"/>
              <a:t>encapsulation</a:t>
            </a:r>
            <a:endParaRPr lang="it-IT"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a:bodyPr>
          <a:lstStyle/>
          <a:p>
            <a:r>
              <a:rPr lang="en" dirty="0">
                <a:solidFill>
                  <a:schemeClr val="accent6">
                    <a:lumMod val="75000"/>
                  </a:schemeClr>
                </a:solidFill>
              </a:rPr>
              <a:t>Never let implementation-specific checked exceptions rise to the higher layers. For example, do not propagate </a:t>
            </a:r>
            <a:r>
              <a:rPr lang="en" dirty="0" err="1">
                <a:solidFill>
                  <a:schemeClr val="accent6">
                    <a:lumMod val="75000"/>
                  </a:schemeClr>
                </a:solidFill>
              </a:rPr>
              <a:t>SQLException</a:t>
            </a:r>
            <a:r>
              <a:rPr lang="en" dirty="0">
                <a:solidFill>
                  <a:schemeClr val="accent6">
                    <a:lumMod val="75000"/>
                  </a:schemeClr>
                </a:solidFill>
              </a:rPr>
              <a:t> from data access code to the business objects layer. </a:t>
            </a:r>
            <a:r>
              <a:rPr lang="en" dirty="0"/>
              <a:t>Business objects layer do not need to know about </a:t>
            </a:r>
            <a:r>
              <a:rPr lang="en" dirty="0" err="1"/>
              <a:t>SQLException</a:t>
            </a:r>
            <a:r>
              <a:rPr lang="en" dirty="0"/>
              <a:t>. You have two options:·</a:t>
            </a:r>
          </a:p>
          <a:p>
            <a:pPr lvl="1"/>
            <a:r>
              <a:rPr lang="en" dirty="0"/>
              <a:t>Convert </a:t>
            </a:r>
            <a:r>
              <a:rPr lang="en" dirty="0" err="1"/>
              <a:t>SQLException</a:t>
            </a:r>
            <a:r>
              <a:rPr lang="en" dirty="0"/>
              <a:t> into another checked exception, if the client code is expected to recover from the exception.</a:t>
            </a:r>
          </a:p>
          <a:p>
            <a:pPr lvl="1"/>
            <a:r>
              <a:rPr lang="en" dirty="0"/>
              <a:t>Convert </a:t>
            </a:r>
            <a:r>
              <a:rPr lang="en" dirty="0" err="1"/>
              <a:t>SQLException</a:t>
            </a:r>
            <a:r>
              <a:rPr lang="en" dirty="0"/>
              <a:t> into an unchecked exception, if the client code cannot do anything about it.</a:t>
            </a:r>
          </a:p>
          <a:p>
            <a:endParaRPr lang="it-IT" dirty="0"/>
          </a:p>
        </p:txBody>
      </p:sp>
    </p:spTree>
    <p:extLst>
      <p:ext uri="{BB962C8B-B14F-4D97-AF65-F5344CB8AC3E}">
        <p14:creationId xmlns:p14="http://schemas.microsoft.com/office/powerpoint/2010/main" val="652235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800" dirty="0">
                <a:solidFill>
                  <a:schemeClr val="accent6">
                    <a:lumMod val="75000"/>
                  </a:schemeClr>
                </a:solidFill>
              </a:rPr>
              <a:t>Closing resources in finally block guarantees that precious and scarce resource are released properly both in case of normal and aborted execution. </a:t>
            </a:r>
          </a:p>
          <a:p>
            <a:r>
              <a:rPr lang="en" sz="28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fontScale="85000" lnSpcReduction="20000"/>
          </a:bodyPr>
          <a:lstStyle/>
          <a:p>
            <a:r>
              <a:rPr lang="en" dirty="0">
                <a:solidFill>
                  <a:schemeClr val="accent6">
                    <a:lumMod val="75000"/>
                  </a:schemeClr>
                </a:solidFill>
              </a:rPr>
              <a:t>The message of Exception is the most important place where you can point out the cause of a problem because it is the first place programmers looks upon. </a:t>
            </a:r>
          </a:p>
          <a:p>
            <a:r>
              <a:rPr lang="en" dirty="0">
                <a:solidFill>
                  <a:schemeClr val="accent6">
                    <a:lumMod val="75000"/>
                  </a:schemeClr>
                </a:solidFill>
              </a:rPr>
              <a:t>Always try to provide precise and factual information here. </a:t>
            </a:r>
            <a:r>
              <a:rPr lang="en" dirty="0"/>
              <a:t>For example, compare:</a:t>
            </a:r>
          </a:p>
          <a:p>
            <a:pPr lvl="1"/>
            <a:r>
              <a:rPr lang="en" sz="2300" dirty="0"/>
              <a:t>new </a:t>
            </a:r>
            <a:r>
              <a:rPr lang="en" sz="2300" dirty="0" err="1"/>
              <a:t>IllegalArgumentException</a:t>
            </a:r>
            <a:r>
              <a:rPr lang="en" sz="2300" dirty="0"/>
              <a:t>("Incorrect argument for method”);</a:t>
            </a:r>
          </a:p>
          <a:p>
            <a:pPr lvl="1"/>
            <a:r>
              <a:rPr lang="en" sz="2300" dirty="0"/>
              <a:t>new </a:t>
            </a:r>
            <a:r>
              <a:rPr lang="en" sz="2300" dirty="0" err="1"/>
              <a:t>IllegalArgumentException</a:t>
            </a:r>
            <a:r>
              <a:rPr lang="en" sz="2300" dirty="0"/>
              <a:t>("Illegal value for ${argument}: ${value}”);</a:t>
            </a:r>
          </a:p>
          <a:p>
            <a:pPr lvl="1"/>
            <a:endParaRPr lang="en" sz="2100" dirty="0"/>
          </a:p>
          <a:p>
            <a:r>
              <a:rPr lang="en" dirty="0"/>
              <a:t>The first one just says that argument is illegal or incorrect, but second one include both name of argument and its illegal value which is important to point out cause of error.</a:t>
            </a:r>
          </a:p>
          <a:p>
            <a:r>
              <a:rPr lang="en" dirty="0"/>
              <a:t>Always follow this </a:t>
            </a:r>
            <a:r>
              <a:rPr lang="en" i="1" dirty="0"/>
              <a:t>Java best practice</a:t>
            </a:r>
            <a:r>
              <a:rPr lang="en" dirty="0"/>
              <a:t>, when writing code for handling exceptions and errors in Java.</a:t>
            </a:r>
          </a:p>
          <a:p>
            <a:endParaRPr lang="it-IT" dirty="0"/>
          </a:p>
        </p:txBody>
      </p:sp>
    </p:spTree>
    <p:extLst>
      <p:ext uri="{BB962C8B-B14F-4D97-AF65-F5344CB8AC3E}">
        <p14:creationId xmlns:p14="http://schemas.microsoft.com/office/powerpoint/2010/main" val="404584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2800" dirty="0"/>
              <a:t>Convert Checked Exception into </a:t>
            </a:r>
            <a:r>
              <a:rPr lang="en" sz="2800" dirty="0" err="1"/>
              <a:t>RuntimeException</a:t>
            </a:r>
            <a:endParaRPr lang="it-IT" sz="28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a:bodyPr>
          <a:lstStyle/>
          <a:p>
            <a:r>
              <a:rPr lang="en" dirty="0"/>
              <a:t>This is one of the technique used to limit use of checked Exception in many of frameworks like Spring ,where most of checked Exception, which are raised from JDBC is wrapped into </a:t>
            </a:r>
            <a:r>
              <a:rPr lang="en" dirty="0" err="1"/>
              <a:t>DataAccessException</a:t>
            </a:r>
            <a:r>
              <a:rPr lang="en" dirty="0"/>
              <a:t>, an unchecked Exception. </a:t>
            </a:r>
          </a:p>
          <a:p>
            <a:r>
              <a:rPr lang="en" dirty="0">
                <a:solidFill>
                  <a:schemeClr val="accent6">
                    <a:lumMod val="75000"/>
                  </a:schemeClr>
                </a:solidFill>
              </a:rPr>
              <a:t>This Java best practice provides benefits, in terms of restricting specific exception into specific modules, like </a:t>
            </a:r>
            <a:r>
              <a:rPr lang="en" dirty="0" err="1">
                <a:solidFill>
                  <a:schemeClr val="accent6">
                    <a:lumMod val="75000"/>
                  </a:schemeClr>
                </a:solidFill>
              </a:rPr>
              <a:t>SQLException</a:t>
            </a:r>
            <a:r>
              <a:rPr lang="en" dirty="0">
                <a:solidFill>
                  <a:schemeClr val="accent6">
                    <a:lumMod val="75000"/>
                  </a:schemeClr>
                </a:solidFill>
              </a:rPr>
              <a:t> into DAO layer and throwing meaningful </a:t>
            </a:r>
            <a:r>
              <a:rPr lang="en" dirty="0" err="1">
                <a:solidFill>
                  <a:schemeClr val="accent6">
                    <a:lumMod val="75000"/>
                  </a:schemeClr>
                </a:solidFill>
              </a:rPr>
              <a:t>RuntimeException</a:t>
            </a:r>
            <a:r>
              <a:rPr lang="en" dirty="0">
                <a:solidFill>
                  <a:schemeClr val="accent6">
                    <a:lumMod val="75000"/>
                  </a:schemeClr>
                </a:solidFill>
              </a:rPr>
              <a:t> to client layer.</a:t>
            </a:r>
            <a:endParaRPr lang="it-IT"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lstStyle/>
          <a:p>
            <a:r>
              <a:rPr lang="it-IT" dirty="0" err="1"/>
              <a:t>Avoid</a:t>
            </a:r>
            <a:r>
              <a:rPr lang="it-IT" dirty="0"/>
              <a:t> </a:t>
            </a:r>
            <a:r>
              <a:rPr lang="it-IT" dirty="0" err="1"/>
              <a:t>empty</a:t>
            </a:r>
            <a:r>
              <a:rPr lang="it-IT" dirty="0"/>
              <a:t> catch </a:t>
            </a:r>
            <a:r>
              <a:rPr lang="it-IT" dirty="0" err="1"/>
              <a:t>blocks</a:t>
            </a:r>
            <a:endParaRPr lang="it-IT"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a:bodyPr>
          <a:lstStyle/>
          <a:p>
            <a:r>
              <a:rPr lang="en"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dirty="0"/>
          </a:p>
        </p:txBody>
      </p:sp>
    </p:spTree>
    <p:extLst>
      <p:ext uri="{BB962C8B-B14F-4D97-AF65-F5344CB8AC3E}">
        <p14:creationId xmlns:p14="http://schemas.microsoft.com/office/powerpoint/2010/main" val="157852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rPr>
              <a:t>Terminating execution inside a method must be avoided</a:t>
            </a:r>
            <a:r>
              <a:rPr lang="en-US" sz="2000" dirty="0"/>
              <a:t>. The resulting code is not reusable and not dependable!</a:t>
            </a: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it-IT" sz="1600" dirty="0"/>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p:txBody>
          <a:bodyPr>
            <a:noAutofit/>
          </a:bodyPr>
          <a:lstStyle/>
          <a:p>
            <a:r>
              <a:rPr lang="en-US" sz="2000" dirty="0"/>
              <a:t>The use of return codes implies code which is </a:t>
            </a:r>
            <a:r>
              <a:rPr lang="en-US" sz="2000" dirty="0">
                <a:solidFill>
                  <a:srgbClr val="E46C0A"/>
                </a:solidFill>
              </a:rPr>
              <a:t>hard to read </a:t>
            </a:r>
            <a:r>
              <a:rPr lang="en-US" sz="2000" dirty="0"/>
              <a:t>and only the </a:t>
            </a:r>
            <a:r>
              <a:rPr lang="en-US" sz="2000" dirty="0">
                <a:solidFill>
                  <a:srgbClr val="E46C0A"/>
                </a:solidFill>
              </a:rPr>
              <a:t>direct caller </a:t>
            </a:r>
            <a:r>
              <a:rPr lang="en-US" sz="2000" dirty="0"/>
              <a:t>can intercept errors (</a:t>
            </a:r>
            <a:r>
              <a:rPr lang="en-US" sz="2000" dirty="0">
                <a:solidFill>
                  <a:schemeClr val="accent6">
                    <a:lumMod val="75000"/>
                  </a:schemeClr>
                </a:solidFill>
              </a:rPr>
              <a:t>delegation</a:t>
            </a:r>
            <a:r>
              <a:rPr lang="en-US" sz="2000" dirty="0"/>
              <a:t> is not allowed)</a:t>
            </a:r>
            <a:endParaRPr lang="en-US" sz="2000" dirty="0">
              <a:latin typeface="Consolas"/>
              <a:cs typeface="Consolas"/>
            </a:endParaRP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rgbClr val="E46C0A"/>
                </a:solidFill>
                <a:latin typeface="Consolas"/>
                <a:cs typeface="Consolas"/>
              </a:rPr>
              <a:t>return -1;</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p:txBody>
      </p:sp>
    </p:spTree>
    <p:extLst>
      <p:ext uri="{BB962C8B-B14F-4D97-AF65-F5344CB8AC3E}">
        <p14:creationId xmlns:p14="http://schemas.microsoft.com/office/powerpoint/2010/main" val="429605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lstStyle/>
          <a:p>
            <a:r>
              <a:rPr lang="it-IT" dirty="0"/>
              <a:t>Use Standard </a:t>
            </a:r>
            <a:r>
              <a:rPr lang="it-IT" dirty="0" err="1"/>
              <a:t>Exceptions</a:t>
            </a:r>
            <a:endParaRPr lang="it-IT"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lnSpcReduction="10000"/>
          </a:bodyPr>
          <a:lstStyle/>
          <a:p>
            <a:r>
              <a:rPr lang="en" dirty="0">
                <a:solidFill>
                  <a:schemeClr val="accent6">
                    <a:lumMod val="75000"/>
                  </a:schemeClr>
                </a:solidFill>
              </a:rPr>
              <a:t>Using standard Exception instead of creating own Exception is better in terms of maintenance and consistency. </a:t>
            </a:r>
          </a:p>
          <a:p>
            <a:r>
              <a:rPr lang="en" dirty="0"/>
              <a:t>Reusing standard exception makes code more readable, because most of Java developers are familiar with standard </a:t>
            </a:r>
            <a:r>
              <a:rPr lang="en" dirty="0" err="1"/>
              <a:t>RuntimeException</a:t>
            </a:r>
            <a:r>
              <a:rPr lang="en" dirty="0"/>
              <a:t> from JDK like, </a:t>
            </a:r>
            <a:r>
              <a:rPr lang="en" dirty="0" err="1"/>
              <a:t>IllegalStateException</a:t>
            </a:r>
            <a:r>
              <a:rPr lang="en" dirty="0"/>
              <a:t>, </a:t>
            </a:r>
            <a:r>
              <a:rPr lang="en" dirty="0" err="1"/>
              <a:t>IllegalArgumentException</a:t>
            </a:r>
            <a:r>
              <a:rPr lang="en" dirty="0"/>
              <a:t> etc. and they will immediately be able to know purpose of Exception, instead of looking out another place on code or docs to find out purpose of user defined Exceptions.</a:t>
            </a:r>
            <a:endParaRPr lang="it-IT" dirty="0"/>
          </a:p>
        </p:txBody>
      </p:sp>
    </p:spTree>
    <p:extLst>
      <p:ext uri="{BB962C8B-B14F-4D97-AF65-F5344CB8AC3E}">
        <p14:creationId xmlns:p14="http://schemas.microsoft.com/office/powerpoint/2010/main" val="3221945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200" dirty="0"/>
              <a:t>Document Exception thrown by any method</a:t>
            </a:r>
            <a:endParaRPr lang="it-IT" sz="32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lstStyle/>
          <a:p>
            <a:r>
              <a:rPr lang="en" dirty="0"/>
              <a:t>Java provides throw and throws keyword to throw exception and in </a:t>
            </a:r>
            <a:r>
              <a:rPr lang="en" dirty="0" err="1"/>
              <a:t>javadoc</a:t>
            </a:r>
            <a:r>
              <a:rPr lang="en" dirty="0"/>
              <a:t> you have @throw to document possible Exception thrown by any method. This becomes increasingly important if you are writing API or public interface. </a:t>
            </a:r>
            <a:r>
              <a:rPr lang="en" dirty="0">
                <a:solidFill>
                  <a:schemeClr val="accent6">
                    <a:lumMod val="75000"/>
                  </a:schemeClr>
                </a:solidFill>
              </a:rPr>
              <a:t>With proper documentation of Exception thrown by any method you can potentially alert anyone who is using it.</a:t>
            </a:r>
            <a:endParaRPr lang="it-IT"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Error handling example</a:t>
            </a:r>
          </a:p>
        </p:txBody>
      </p:sp>
      <p:sp>
        <p:nvSpPr>
          <p:cNvPr id="3" name="Content Placeholder 2"/>
          <p:cNvSpPr>
            <a:spLocks noGrp="1"/>
          </p:cNvSpPr>
          <p:nvPr>
            <p:ph idx="1"/>
          </p:nvPr>
        </p:nvSpPr>
        <p:spPr/>
        <p:txBody>
          <a:bodyPr>
            <a:normAutofit/>
          </a:bodyPr>
          <a:lstStyle/>
          <a:p>
            <a:pPr marL="469900" indent="-457200">
              <a:tabLst>
                <a:tab pos="297180" algn="l"/>
              </a:tabLst>
            </a:pPr>
            <a:r>
              <a:rPr lang="en-US" sz="2800" spc="5" dirty="0">
                <a:latin typeface="Calibri"/>
                <a:cs typeface="Calibri"/>
              </a:rPr>
              <a:t>We want to open a file, and load it into memory. </a:t>
            </a:r>
            <a:r>
              <a:rPr lang="en-US" sz="2800" dirty="0">
                <a:solidFill>
                  <a:srgbClr val="E46C0A"/>
                </a:solidFill>
                <a:cs typeface="Calibri"/>
              </a:rPr>
              <a:t>All the needed operations can fail! Errors must be checked!</a:t>
            </a:r>
          </a:p>
          <a:p>
            <a:pPr marL="469900" indent="-457200">
              <a:tabLst>
                <a:tab pos="297180" algn="l"/>
              </a:tabLst>
            </a:pPr>
            <a:r>
              <a:rPr lang="en-US" sz="2800" dirty="0">
                <a:cs typeface="Calibri"/>
              </a:rPr>
              <a:t>Operations:</a:t>
            </a:r>
            <a:endParaRPr lang="en-US" sz="2800" spc="5" dirty="0">
              <a:latin typeface="Calibri"/>
              <a:cs typeface="Calibri"/>
            </a:endParaRPr>
          </a:p>
          <a:p>
            <a:pPr marL="927100" lvl="1" indent="-514350">
              <a:buFont typeface="+mj-lt"/>
              <a:buAutoNum type="arabicPeriod"/>
              <a:tabLst>
                <a:tab pos="297180" algn="l"/>
              </a:tabLst>
            </a:pPr>
            <a:r>
              <a:rPr lang="en-US" sz="2400" spc="5" dirty="0">
                <a:latin typeface="Calibri"/>
                <a:cs typeface="Calibri"/>
              </a:rPr>
              <a:t>O</a:t>
            </a:r>
            <a:r>
              <a:rPr lang="en-US" sz="2400" spc="-5" dirty="0">
                <a:latin typeface="Calibri"/>
                <a:cs typeface="Calibri"/>
              </a:rPr>
              <a:t>pe</a:t>
            </a:r>
            <a:r>
              <a:rPr lang="en-US" sz="2400" dirty="0">
                <a:latin typeface="Calibri"/>
                <a:cs typeface="Calibri"/>
              </a:rPr>
              <a:t>n</a:t>
            </a:r>
            <a:r>
              <a:rPr lang="en-US" sz="2400" spc="170" dirty="0">
                <a:latin typeface="Calibri"/>
                <a:cs typeface="Calibri"/>
              </a:rPr>
              <a:t> </a:t>
            </a:r>
            <a:r>
              <a:rPr lang="en-US" sz="2400" spc="-5" dirty="0">
                <a:latin typeface="Calibri"/>
                <a:cs typeface="Calibri"/>
              </a:rPr>
              <a:t>a</a:t>
            </a:r>
            <a:r>
              <a:rPr lang="en-US" sz="2400" spc="160" dirty="0">
                <a:latin typeface="Calibri"/>
                <a:cs typeface="Calibri"/>
              </a:rPr>
              <a:t> </a:t>
            </a:r>
            <a:r>
              <a:rPr lang="en-US" sz="2400" spc="-5" dirty="0">
                <a:latin typeface="Calibri"/>
                <a:cs typeface="Calibri"/>
              </a:rPr>
              <a:t>f</a:t>
            </a:r>
            <a:r>
              <a:rPr lang="en-US" sz="2400" dirty="0">
                <a:latin typeface="Calibri"/>
                <a:cs typeface="Calibri"/>
              </a:rPr>
              <a:t>i</a:t>
            </a:r>
            <a:r>
              <a:rPr lang="en-US" sz="2400" spc="-5" dirty="0">
                <a:latin typeface="Calibri"/>
                <a:cs typeface="Calibri"/>
              </a:rPr>
              <a:t>l</a:t>
            </a:r>
            <a:r>
              <a:rPr lang="en-US" sz="2400" dirty="0">
                <a:latin typeface="Calibri"/>
                <a:cs typeface="Calibri"/>
              </a:rPr>
              <a:t>e </a:t>
            </a:r>
          </a:p>
          <a:p>
            <a:pPr marL="927100" lvl="1" indent="-514350">
              <a:buFont typeface="+mj-lt"/>
              <a:buAutoNum type="arabicPeriod"/>
              <a:tabLst>
                <a:tab pos="297180" algn="l"/>
              </a:tabLst>
            </a:pPr>
            <a:r>
              <a:rPr lang="en-US" sz="2400" spc="-10" dirty="0">
                <a:latin typeface="Calibri"/>
                <a:cs typeface="Calibri"/>
              </a:rPr>
              <a:t>De</a:t>
            </a:r>
            <a:r>
              <a:rPr lang="en-US" sz="2400" spc="-5" dirty="0">
                <a:latin typeface="Calibri"/>
                <a:cs typeface="Calibri"/>
              </a:rPr>
              <a:t>te</a:t>
            </a:r>
            <a:r>
              <a:rPr lang="en-US" sz="2400" dirty="0">
                <a:latin typeface="Calibri"/>
                <a:cs typeface="Calibri"/>
              </a:rPr>
              <a:t>r</a:t>
            </a:r>
            <a:r>
              <a:rPr lang="en-US" sz="2400" spc="5" dirty="0">
                <a:latin typeface="Calibri"/>
                <a:cs typeface="Calibri"/>
              </a:rPr>
              <a:t>m</a:t>
            </a:r>
            <a:r>
              <a:rPr lang="en-US" sz="2400" dirty="0">
                <a:latin typeface="Calibri"/>
                <a:cs typeface="Calibri"/>
              </a:rPr>
              <a:t>i</a:t>
            </a:r>
            <a:r>
              <a:rPr lang="en-US" sz="2400" spc="5" dirty="0">
                <a:latin typeface="Calibri"/>
                <a:cs typeface="Calibri"/>
              </a:rPr>
              <a:t>n</a:t>
            </a:r>
            <a:r>
              <a:rPr lang="en-US" sz="2400" dirty="0">
                <a:latin typeface="Calibri"/>
                <a:cs typeface="Calibri"/>
              </a:rPr>
              <a:t>e</a:t>
            </a:r>
            <a:r>
              <a:rPr lang="en-US" sz="2400" spc="16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si</a:t>
            </a:r>
            <a:r>
              <a:rPr lang="en-US" sz="2400" spc="5" dirty="0">
                <a:latin typeface="Calibri"/>
                <a:cs typeface="Calibri"/>
              </a:rPr>
              <a:t>z</a:t>
            </a:r>
            <a:r>
              <a:rPr lang="en-US" sz="2400" dirty="0">
                <a:latin typeface="Calibri"/>
                <a:cs typeface="Calibri"/>
              </a:rPr>
              <a:t>e </a:t>
            </a:r>
          </a:p>
          <a:p>
            <a:pPr marL="927100" lvl="1" indent="-514350">
              <a:buFont typeface="+mj-lt"/>
              <a:buAutoNum type="arabicPeriod"/>
              <a:tabLst>
                <a:tab pos="297180" algn="l"/>
              </a:tabLst>
            </a:pPr>
            <a:r>
              <a:rPr lang="en-US" sz="2400" spc="5" dirty="0">
                <a:latin typeface="Calibri"/>
                <a:cs typeface="Calibri"/>
              </a:rPr>
              <a:t>A</a:t>
            </a:r>
            <a:r>
              <a:rPr lang="en-US" sz="2400" spc="-5" dirty="0">
                <a:latin typeface="Calibri"/>
                <a:cs typeface="Calibri"/>
              </a:rPr>
              <a:t>l</a:t>
            </a:r>
            <a:r>
              <a:rPr lang="en-US" sz="2400" dirty="0">
                <a:latin typeface="Calibri"/>
                <a:cs typeface="Calibri"/>
              </a:rPr>
              <a:t>l</a:t>
            </a:r>
            <a:r>
              <a:rPr lang="en-US" sz="2400" spc="5" dirty="0">
                <a:latin typeface="Calibri"/>
                <a:cs typeface="Calibri"/>
              </a:rPr>
              <a:t>o</a:t>
            </a:r>
            <a:r>
              <a:rPr lang="en-US" sz="2400" spc="10" dirty="0">
                <a:latin typeface="Calibri"/>
                <a:cs typeface="Calibri"/>
              </a:rPr>
              <a:t>c</a:t>
            </a:r>
            <a:r>
              <a:rPr lang="en-US" sz="2400" spc="-5" dirty="0">
                <a:latin typeface="Calibri"/>
                <a:cs typeface="Calibri"/>
              </a:rPr>
              <a:t>at</a:t>
            </a:r>
            <a:r>
              <a:rPr lang="en-US" sz="2400" dirty="0">
                <a:latin typeface="Calibri"/>
                <a:cs typeface="Calibri"/>
              </a:rPr>
              <a:t>e</a:t>
            </a:r>
            <a:r>
              <a:rPr lang="en-US" sz="2400" spc="170" dirty="0">
                <a:latin typeface="Calibri"/>
                <a:cs typeface="Calibri"/>
              </a:rPr>
              <a:t> the needed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 </a:t>
            </a:r>
          </a:p>
          <a:p>
            <a:pPr marL="927100" lvl="1" indent="-514350">
              <a:buFont typeface="+mj-lt"/>
              <a:buAutoNum type="arabicPeriod"/>
              <a:tabLst>
                <a:tab pos="297180" algn="l"/>
              </a:tabLst>
            </a:pPr>
            <a:r>
              <a:rPr lang="en-US" sz="2400" dirty="0">
                <a:latin typeface="Calibri"/>
                <a:cs typeface="Calibri"/>
              </a:rPr>
              <a:t>R</a:t>
            </a:r>
            <a:r>
              <a:rPr lang="en-US" sz="2400" spc="-5" dirty="0">
                <a:latin typeface="Calibri"/>
                <a:cs typeface="Calibri"/>
              </a:rPr>
              <a:t>ea</a:t>
            </a:r>
            <a:r>
              <a:rPr lang="en-US" sz="2400" dirty="0">
                <a:latin typeface="Calibri"/>
                <a:cs typeface="Calibri"/>
              </a:rPr>
              <a:t>d</a:t>
            </a:r>
            <a:r>
              <a:rPr lang="en-US" sz="2400" spc="165"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7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i</a:t>
            </a:r>
            <a:r>
              <a:rPr lang="en-US" sz="2400" spc="-5" dirty="0">
                <a:latin typeface="Calibri"/>
                <a:cs typeface="Calibri"/>
              </a:rPr>
              <a:t>nt</a:t>
            </a:r>
            <a:r>
              <a:rPr lang="en-US" sz="2400" dirty="0">
                <a:latin typeface="Calibri"/>
                <a:cs typeface="Calibri"/>
              </a:rPr>
              <a:t>o</a:t>
            </a:r>
            <a:r>
              <a:rPr lang="en-US" sz="2400" spc="175" dirty="0">
                <a:latin typeface="Calibri"/>
                <a:cs typeface="Calibri"/>
              </a:rPr>
              <a:t>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a:t>
            </a:r>
          </a:p>
          <a:p>
            <a:pPr marL="927100" lvl="1" indent="-514350">
              <a:buFont typeface="+mj-lt"/>
              <a:buAutoNum type="arabicPeriod"/>
              <a:tabLst>
                <a:tab pos="297180" algn="l"/>
              </a:tabLst>
            </a:pPr>
            <a:r>
              <a:rPr lang="en-US" sz="2400" dirty="0">
                <a:latin typeface="Calibri"/>
                <a:cs typeface="Calibri"/>
              </a:rPr>
              <a:t>Cl</a:t>
            </a:r>
            <a:r>
              <a:rPr lang="en-US" sz="2400" spc="5" dirty="0">
                <a:latin typeface="Calibri"/>
                <a:cs typeface="Calibri"/>
              </a:rPr>
              <a:t>o</a:t>
            </a:r>
            <a:r>
              <a:rPr lang="en-US" sz="2400" dirty="0">
                <a:latin typeface="Calibri"/>
                <a:cs typeface="Calibri"/>
              </a:rPr>
              <a:t>se</a:t>
            </a:r>
            <a:r>
              <a:rPr lang="en-US" sz="2400" spc="160"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60" dirty="0">
                <a:latin typeface="Calibri"/>
                <a:cs typeface="Calibri"/>
              </a:rPr>
              <a:t> </a:t>
            </a:r>
            <a:r>
              <a:rPr lang="en-US" sz="2400" spc="-5" dirty="0">
                <a:latin typeface="Calibri"/>
                <a:cs typeface="Calibri"/>
              </a:rPr>
              <a:t>f</a:t>
            </a:r>
            <a:r>
              <a:rPr lang="en-US" sz="2400" dirty="0">
                <a:latin typeface="Calibri"/>
                <a:cs typeface="Calibri"/>
              </a:rPr>
              <a:t>ile</a:t>
            </a:r>
          </a:p>
          <a:p>
            <a:pPr marL="297180" indent="-284480">
              <a:spcBef>
                <a:spcPts val="330"/>
              </a:spcBef>
              <a:buFont typeface="OpenSymbol"/>
              <a:buChar char="▪"/>
              <a:tabLst>
                <a:tab pos="297180" algn="l"/>
              </a:tabLst>
            </a:pPr>
            <a:endParaRPr lang="en-US" sz="2800" dirty="0">
              <a:latin typeface="Calibri"/>
              <a:cs typeface="Calibri"/>
            </a:endParaRP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sz="half" idx="1"/>
          </p:nvPr>
        </p:nvSpPr>
        <p:spPr/>
        <p:txBody>
          <a:bodyPr>
            <a:normAutofit/>
          </a:bodyPr>
          <a:lstStyle/>
          <a:p>
            <a:pPr marL="584200" marR="1285240" indent="-571500">
              <a:lnSpc>
                <a:spcPct val="100600"/>
              </a:lnSpc>
            </a:pPr>
            <a:r>
              <a:rPr lang="en-US" sz="2600" spc="-5" dirty="0">
                <a:solidFill>
                  <a:srgbClr val="008000"/>
                </a:solidFill>
                <a:latin typeface="Calibri"/>
                <a:cs typeface="Calibri"/>
              </a:rPr>
              <a:t>Short</a:t>
            </a:r>
          </a:p>
          <a:p>
            <a:pPr marL="584200" marR="1285240" indent="-571500">
              <a:lnSpc>
                <a:spcPct val="100600"/>
              </a:lnSpc>
            </a:pPr>
            <a:r>
              <a:rPr lang="en-US" sz="2600" spc="-5" dirty="0">
                <a:solidFill>
                  <a:srgbClr val="008000"/>
                </a:solidFill>
                <a:latin typeface="Calibri"/>
                <a:cs typeface="Calibri"/>
              </a:rPr>
              <a:t>Readable</a:t>
            </a:r>
            <a:endParaRPr lang="en-US" sz="2600" spc="-5" dirty="0">
              <a:solidFill>
                <a:srgbClr val="000000"/>
              </a:solidFill>
              <a:latin typeface="Calibri"/>
              <a:cs typeface="Calibri"/>
            </a:endParaRPr>
          </a:p>
          <a:p>
            <a:pPr marL="584200" marR="1285240" indent="-571500">
              <a:lnSpc>
                <a:spcPct val="100600"/>
              </a:lnSpc>
            </a:pPr>
            <a:r>
              <a:rPr lang="en-US" sz="2600" spc="-5" dirty="0">
                <a:solidFill>
                  <a:schemeClr val="accent6">
                    <a:lumMod val="75000"/>
                  </a:schemeClr>
                </a:solidFill>
                <a:latin typeface="Calibri"/>
                <a:cs typeface="Calibri"/>
              </a:rPr>
              <a:t>Not reusable</a:t>
            </a:r>
          </a:p>
          <a:p>
            <a:pPr marL="584200" marR="1285240" indent="-571500">
              <a:lnSpc>
                <a:spcPct val="100600"/>
              </a:lnSpc>
            </a:pPr>
            <a:r>
              <a:rPr lang="en-US" sz="2600" spc="-5" dirty="0">
                <a:solidFill>
                  <a:schemeClr val="accent6">
                    <a:lumMod val="75000"/>
                  </a:schemeClr>
                </a:solidFill>
                <a:latin typeface="Calibri"/>
                <a:cs typeface="Calibri"/>
              </a:rPr>
              <a:t>Not dependable </a:t>
            </a:r>
          </a:p>
        </p:txBody>
      </p:sp>
      <p:sp>
        <p:nvSpPr>
          <p:cNvPr id="4" name="Content Placeholder 3">
            <a:extLst>
              <a:ext uri="{FF2B5EF4-FFF2-40B4-BE49-F238E27FC236}">
                <a16:creationId xmlns:a16="http://schemas.microsoft.com/office/drawing/2014/main" id="{465C3CDD-E10A-AD44-89B4-F0DB23AB4DAB}"/>
              </a:ext>
            </a:extLst>
          </p:cNvPr>
          <p:cNvSpPr>
            <a:spLocks noGrp="1"/>
          </p:cNvSpPr>
          <p:nvPr>
            <p:ph sz="half" idx="2"/>
          </p:nvPr>
        </p:nvSpPr>
        <p:spPr/>
        <p:txBody>
          <a:bodyPr>
            <a:normAutofit/>
          </a:bodyPr>
          <a:lstStyle/>
          <a:p>
            <a:pPr marL="12700" marR="1285240" indent="0">
              <a:lnSpc>
                <a:spcPct val="100600"/>
              </a:lnSpc>
              <a:buNone/>
            </a:pPr>
            <a:r>
              <a:rPr lang="en-US" sz="2000" spc="-5" dirty="0">
                <a:solidFill>
                  <a:srgbClr val="000000"/>
                </a:solidFill>
                <a:latin typeface="Consolas"/>
                <a:cs typeface="Consolas"/>
              </a:rPr>
              <a:t>void</a:t>
            </a:r>
            <a:r>
              <a:rPr lang="en-US" sz="2000" dirty="0">
                <a:solidFill>
                  <a:srgbClr val="000000"/>
                </a:solidFill>
                <a:latin typeface="Consolas"/>
                <a:cs typeface="Consolas"/>
              </a:rPr>
              <a:t> </a:t>
            </a:r>
            <a:r>
              <a:rPr lang="en-US" sz="2000" spc="-5" dirty="0" err="1">
                <a:latin typeface="Consolas"/>
                <a:cs typeface="Consolas"/>
              </a:rPr>
              <a:t>loadFil</a:t>
            </a:r>
            <a:r>
              <a:rPr lang="en-US" sz="2000" dirty="0" err="1">
                <a:latin typeface="Consolas"/>
                <a:cs typeface="Consolas"/>
              </a:rPr>
              <a:t>e</a:t>
            </a:r>
            <a:r>
              <a:rPr lang="en-US" sz="2000" dirty="0">
                <a:latin typeface="Consolas"/>
                <a:cs typeface="Consolas"/>
              </a:rPr>
              <a:t>() </a:t>
            </a:r>
            <a:r>
              <a:rPr lang="en-US" sz="2000" spc="135" dirty="0">
                <a:latin typeface="Consolas"/>
                <a:cs typeface="Consolas"/>
              </a:rPr>
              <a:t> </a:t>
            </a:r>
            <a:r>
              <a:rPr lang="en-US" sz="2000" dirty="0">
                <a:solidFill>
                  <a:srgbClr val="000000"/>
                </a:solidFill>
                <a:latin typeface="Consolas"/>
                <a:cs typeface="Consolas"/>
              </a:rPr>
              <a:t>{</a:t>
            </a:r>
          </a:p>
          <a:p>
            <a:pPr marL="12700" marR="1285240" indent="0">
              <a:lnSpc>
                <a:spcPct val="100600"/>
              </a:lnSpc>
              <a:buNone/>
            </a:pPr>
            <a:r>
              <a:rPr lang="en-US" sz="2000" spc="-5" dirty="0">
                <a:solidFill>
                  <a:srgbClr val="000000"/>
                </a:solidFill>
                <a:latin typeface="Consolas"/>
                <a:cs typeface="Consolas"/>
              </a:rPr>
              <a:t>	open file;</a:t>
            </a:r>
          </a:p>
          <a:p>
            <a:pPr marL="12700" marR="1285240" indent="0">
              <a:lnSpc>
                <a:spcPct val="100600"/>
              </a:lnSpc>
              <a:buNone/>
            </a:pPr>
            <a:r>
              <a:rPr lang="en-US" sz="2000" spc="-5" dirty="0">
                <a:solidFill>
                  <a:srgbClr val="000000"/>
                </a:solidFill>
                <a:latin typeface="Consolas"/>
                <a:cs typeface="Consolas"/>
              </a:rPr>
              <a:t>	determine file size;</a:t>
            </a:r>
          </a:p>
          <a:p>
            <a:pPr marL="12700" marR="1285240" indent="0">
              <a:lnSpc>
                <a:spcPct val="100600"/>
              </a:lnSpc>
              <a:buNone/>
            </a:pPr>
            <a:r>
              <a:rPr lang="en-US" sz="2000" spc="-5" dirty="0">
                <a:solidFill>
                  <a:srgbClr val="000000"/>
                </a:solidFill>
                <a:latin typeface="Consolas"/>
                <a:cs typeface="Consolas"/>
              </a:rPr>
              <a:t>   allocate memory;</a:t>
            </a:r>
          </a:p>
          <a:p>
            <a:pPr marL="12700" marR="1285240" indent="0">
              <a:lnSpc>
                <a:spcPct val="100600"/>
              </a:lnSpc>
              <a:buNone/>
            </a:pPr>
            <a:r>
              <a:rPr lang="en-US" sz="2000" spc="-5" dirty="0">
                <a:solidFill>
                  <a:srgbClr val="000000"/>
                </a:solidFill>
                <a:latin typeface="Consolas"/>
                <a:cs typeface="Consolas"/>
              </a:rPr>
              <a:t>   read file into memory;</a:t>
            </a:r>
          </a:p>
          <a:p>
            <a:pPr marL="12700" marR="1285240" indent="0">
              <a:lnSpc>
                <a:spcPct val="100600"/>
              </a:lnSpc>
              <a:buNone/>
            </a:pPr>
            <a:r>
              <a:rPr lang="en-US" sz="2000" spc="-5" dirty="0">
                <a:solidFill>
                  <a:srgbClr val="000000"/>
                </a:solidFill>
                <a:latin typeface="Consolas"/>
                <a:cs typeface="Consolas"/>
              </a:rPr>
              <a:t>	close file;</a:t>
            </a:r>
          </a:p>
          <a:p>
            <a:pPr marL="0" indent="0">
              <a:spcBef>
                <a:spcPts val="10"/>
              </a:spcBef>
              <a:buNone/>
            </a:pPr>
            <a:r>
              <a:rPr lang="en-US" sz="2000" dirty="0">
                <a:solidFill>
                  <a:srgbClr val="000000"/>
                </a:solidFill>
                <a:latin typeface="Consolas"/>
                <a:cs typeface="Consolas"/>
              </a:rPr>
              <a:t>}</a:t>
            </a:r>
          </a:p>
          <a:p>
            <a:pPr marL="0" indent="0">
              <a:buNone/>
            </a:pPr>
            <a:endParaRPr lang="en-IT" sz="2000" dirty="0"/>
          </a:p>
        </p:txBody>
      </p:sp>
    </p:spTree>
    <p:extLst>
      <p:ext uri="{BB962C8B-B14F-4D97-AF65-F5344CB8AC3E}">
        <p14:creationId xmlns:p14="http://schemas.microsoft.com/office/powerpoint/2010/main" val="223328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5" name="Content Placeholder 4">
            <a:extLst>
              <a:ext uri="{FF2B5EF4-FFF2-40B4-BE49-F238E27FC236}">
                <a16:creationId xmlns:a16="http://schemas.microsoft.com/office/drawing/2014/main" id="{743EEBA4-BA88-F94A-AF1E-20B8735FCBE0}"/>
              </a:ext>
            </a:extLst>
          </p:cNvPr>
          <p:cNvSpPr>
            <a:spLocks noGrp="1"/>
          </p:cNvSpPr>
          <p:nvPr>
            <p:ph sz="half" idx="1"/>
          </p:nvPr>
        </p:nvSpPr>
        <p:spPr/>
        <p:txBody>
          <a:bodyPr>
            <a:normAutofit/>
          </a:bodyPr>
          <a:lstStyle/>
          <a:p>
            <a:r>
              <a:rPr lang="en-US" sz="2200" dirty="0">
                <a:solidFill>
                  <a:srgbClr val="008000"/>
                </a:solidFill>
              </a:rPr>
              <a:t>Reusable</a:t>
            </a:r>
          </a:p>
          <a:p>
            <a:r>
              <a:rPr lang="en-US" sz="2200" dirty="0">
                <a:solidFill>
                  <a:srgbClr val="008000"/>
                </a:solidFill>
              </a:rPr>
              <a:t>Dependable</a:t>
            </a:r>
            <a:endParaRPr lang="en-US" sz="2200" dirty="0"/>
          </a:p>
          <a:p>
            <a:r>
              <a:rPr lang="en-US" sz="2200" dirty="0">
                <a:solidFill>
                  <a:schemeClr val="accent6">
                    <a:lumMod val="75000"/>
                  </a:schemeClr>
                </a:solidFill>
              </a:rPr>
              <a:t>Long</a:t>
            </a:r>
          </a:p>
          <a:p>
            <a:r>
              <a:rPr lang="en-US" sz="2200" dirty="0">
                <a:solidFill>
                  <a:schemeClr val="accent6">
                    <a:lumMod val="75000"/>
                  </a:schemeClr>
                </a:solidFill>
              </a:rPr>
              <a:t>Obscure</a:t>
            </a:r>
          </a:p>
          <a:p>
            <a:pPr lvl="1"/>
            <a:r>
              <a:rPr lang="en-US" sz="2200" dirty="0"/>
              <a:t>Error-handling code mixed with functional code</a:t>
            </a:r>
          </a:p>
          <a:p>
            <a:pPr lvl="1"/>
            <a:r>
              <a:rPr lang="en-US" sz="2200" dirty="0"/>
              <a:t>To detect errors we have to remember the specification of library calls (each library has its own standards)</a:t>
            </a:r>
          </a:p>
          <a:p>
            <a:pPr marL="0" indent="0">
              <a:buNone/>
            </a:pPr>
            <a:endParaRPr lang="en-US" sz="2200" dirty="0"/>
          </a:p>
          <a:p>
            <a:endParaRPr lang="en-IT" sz="2200" dirty="0"/>
          </a:p>
        </p:txBody>
      </p:sp>
      <p:sp>
        <p:nvSpPr>
          <p:cNvPr id="4" name="Content Placeholder 3">
            <a:extLst>
              <a:ext uri="{FF2B5EF4-FFF2-40B4-BE49-F238E27FC236}">
                <a16:creationId xmlns:a16="http://schemas.microsoft.com/office/drawing/2014/main" id="{919B5C4A-7930-234D-AD07-0605F9699A73}"/>
              </a:ext>
            </a:extLst>
          </p:cNvPr>
          <p:cNvSpPr>
            <a:spLocks noGrp="1"/>
          </p:cNvSpPr>
          <p:nvPr>
            <p:ph sz="half" idx="2"/>
          </p:nvPr>
        </p:nvSpPr>
        <p:spPr/>
        <p:txBody>
          <a:bodyPr>
            <a:normAutofit fontScale="47500" lnSpcReduction="20000"/>
          </a:bodyPr>
          <a:lstStyle/>
          <a:p>
            <a:pPr marL="12700" marR="1285240" indent="0">
              <a:lnSpc>
                <a:spcPct val="100600"/>
              </a:lnSpc>
              <a:buNone/>
            </a:pPr>
            <a:r>
              <a:rPr lang="en-US" spc="-5" dirty="0">
                <a:latin typeface="Consolas"/>
                <a:cs typeface="Consolas"/>
              </a:rPr>
              <a:t>ope</a:t>
            </a:r>
            <a:r>
              <a:rPr lang="en-US" dirty="0">
                <a:latin typeface="Consolas"/>
                <a:cs typeface="Consolas"/>
              </a:rPr>
              <a:t>n </a:t>
            </a:r>
            <a:r>
              <a:rPr lang="en-US" spc="-5" dirty="0">
                <a:latin typeface="Consolas"/>
                <a:cs typeface="Consolas"/>
              </a:rPr>
              <a:t>file;</a:t>
            </a:r>
          </a:p>
          <a:p>
            <a:pPr marL="12700" marR="128524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12700" marR="128524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-1;</a:t>
            </a:r>
            <a:endParaRPr lang="en-US" spc="-5" dirty="0">
              <a:latin typeface="Consolas"/>
              <a:cs typeface="Consolas"/>
            </a:endParaRPr>
          </a:p>
          <a:p>
            <a:pPr marL="0" marR="645160" indent="0">
              <a:lnSpc>
                <a:spcPct val="100600"/>
              </a:lnSpc>
              <a:buNone/>
            </a:pPr>
            <a:r>
              <a:rPr lang="en-US" spc="-5" dirty="0">
                <a:latin typeface="Consolas"/>
                <a:cs typeface="Consolas"/>
              </a:rPr>
              <a:t>determin</a:t>
            </a:r>
            <a:r>
              <a:rPr lang="en-US" dirty="0">
                <a:latin typeface="Consolas"/>
                <a:cs typeface="Consolas"/>
              </a:rPr>
              <a:t>e </a:t>
            </a:r>
            <a:r>
              <a:rPr lang="en-US" spc="-5" dirty="0">
                <a:latin typeface="Consolas"/>
                <a:cs typeface="Consolas"/>
              </a:rPr>
              <a:t>fil</a:t>
            </a:r>
            <a:r>
              <a:rPr lang="en-US" dirty="0">
                <a:latin typeface="Consolas"/>
                <a:cs typeface="Consolas"/>
              </a:rPr>
              <a:t>e </a:t>
            </a:r>
            <a:r>
              <a:rPr lang="en-US" spc="-5" dirty="0">
                <a:latin typeface="Consolas"/>
                <a:cs typeface="Consolas"/>
              </a:rPr>
              <a:t>size; </a:t>
            </a:r>
          </a:p>
          <a:p>
            <a:pPr marL="0" marR="64516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marR="64516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-2;</a:t>
            </a:r>
            <a:endParaRPr lang="en-US" spc="-5" dirty="0">
              <a:latin typeface="Consolas"/>
              <a:cs typeface="Consolas"/>
            </a:endParaRPr>
          </a:p>
          <a:p>
            <a:pPr marL="0" marR="5080" indent="0">
              <a:lnSpc>
                <a:spcPct val="100600"/>
              </a:lnSpc>
              <a:buNone/>
            </a:pPr>
            <a:r>
              <a:rPr lang="en-US" spc="-5" dirty="0">
                <a:latin typeface="Consolas"/>
                <a:cs typeface="Consolas"/>
              </a:rPr>
              <a:t>allocat</a:t>
            </a:r>
            <a:r>
              <a:rPr lang="en-US" dirty="0">
                <a:latin typeface="Consolas"/>
                <a:cs typeface="Consolas"/>
              </a:rPr>
              <a:t>e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 </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-3;</a:t>
            </a:r>
          </a:p>
          <a:p>
            <a:pPr marL="0" indent="0">
              <a:spcBef>
                <a:spcPts val="10"/>
              </a:spcBef>
              <a:buNone/>
            </a:pPr>
            <a:r>
              <a:rPr lang="en-US" dirty="0">
                <a:solidFill>
                  <a:srgbClr val="000000"/>
                </a:solidFill>
                <a:latin typeface="Consolas"/>
                <a:cs typeface="Consolas"/>
              </a:rPr>
              <a:t>}</a:t>
            </a:r>
          </a:p>
          <a:p>
            <a:pPr marL="0" marR="5080" indent="0">
              <a:lnSpc>
                <a:spcPct val="100600"/>
              </a:lnSpc>
              <a:buNone/>
            </a:pPr>
            <a:r>
              <a:rPr lang="en-US" spc="-5" dirty="0">
                <a:latin typeface="Consolas"/>
                <a:cs typeface="Consolas"/>
              </a:rPr>
              <a:t>rea</a:t>
            </a:r>
            <a:r>
              <a:rPr lang="en-US" dirty="0">
                <a:latin typeface="Consolas"/>
                <a:cs typeface="Consolas"/>
              </a:rPr>
              <a:t>d </a:t>
            </a:r>
            <a:r>
              <a:rPr lang="en-US" spc="-5" dirty="0">
                <a:latin typeface="Consolas"/>
                <a:cs typeface="Consolas"/>
              </a:rPr>
              <a:t>fil</a:t>
            </a:r>
            <a:r>
              <a:rPr lang="en-US" dirty="0">
                <a:latin typeface="Consolas"/>
                <a:cs typeface="Consolas"/>
              </a:rPr>
              <a:t>e </a:t>
            </a:r>
            <a:r>
              <a:rPr lang="en-US" spc="-5" dirty="0">
                <a:latin typeface="Consolas"/>
                <a:cs typeface="Consolas"/>
              </a:rPr>
              <a:t>int</a:t>
            </a:r>
            <a:r>
              <a:rPr lang="en-US" dirty="0">
                <a:latin typeface="Consolas"/>
                <a:cs typeface="Consolas"/>
              </a:rPr>
              <a:t>o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-4;</a:t>
            </a:r>
          </a:p>
          <a:p>
            <a:pPr marL="0" indent="0">
              <a:lnSpc>
                <a:spcPts val="1630"/>
              </a:lnSpc>
              <a:buNone/>
            </a:pPr>
            <a:r>
              <a:rPr lang="en-US" dirty="0">
                <a:solidFill>
                  <a:srgbClr val="000000"/>
                </a:solidFill>
                <a:latin typeface="Consolas"/>
                <a:cs typeface="Consolas"/>
              </a:rPr>
              <a:t>}</a:t>
            </a:r>
          </a:p>
          <a:p>
            <a:pPr marL="0" indent="0">
              <a:spcBef>
                <a:spcPts val="10"/>
              </a:spcBef>
              <a:buNone/>
            </a:pPr>
            <a:r>
              <a:rPr lang="en-US" spc="-5" dirty="0">
                <a:latin typeface="Consolas"/>
                <a:cs typeface="Consolas"/>
              </a:rPr>
              <a:t>clos</a:t>
            </a:r>
            <a:r>
              <a:rPr lang="en-US" dirty="0">
                <a:latin typeface="Consolas"/>
                <a:cs typeface="Consolas"/>
              </a:rPr>
              <a:t>e</a:t>
            </a:r>
            <a:r>
              <a:rPr lang="en-US" spc="-5" dirty="0">
                <a:latin typeface="Consolas"/>
                <a:cs typeface="Consolas"/>
              </a:rPr>
              <a:t> file;</a:t>
            </a:r>
          </a:p>
          <a:p>
            <a:pPr marL="0" indent="0">
              <a:spcBef>
                <a:spcPts val="10"/>
              </a:spcBef>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indent="0">
              <a:spcBef>
                <a:spcPts val="10"/>
              </a:spcBef>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140" dirty="0">
                <a:solidFill>
                  <a:srgbClr val="0000FF"/>
                </a:solidFill>
                <a:latin typeface="Consolas"/>
                <a:cs typeface="Consolas"/>
              </a:rPr>
              <a:t> </a:t>
            </a:r>
            <a:r>
              <a:rPr lang="en-US" spc="-5" dirty="0">
                <a:solidFill>
                  <a:srgbClr val="0000FF"/>
                </a:solidFill>
                <a:latin typeface="Consolas"/>
                <a:cs typeface="Consolas"/>
              </a:rPr>
              <a:t>-5;</a:t>
            </a:r>
          </a:p>
          <a:p>
            <a:pPr marL="0" indent="0">
              <a:spcBef>
                <a:spcPts val="10"/>
              </a:spcBef>
              <a:buNone/>
            </a:pPr>
            <a:endParaRPr lang="en-US" spc="-5" dirty="0">
              <a:solidFill>
                <a:srgbClr val="0000FF"/>
              </a:solidFill>
              <a:latin typeface="Consolas"/>
              <a:cs typeface="Consolas"/>
            </a:endParaRPr>
          </a:p>
          <a:p>
            <a:pPr marL="0" indent="0">
              <a:spcBef>
                <a:spcPts val="10"/>
              </a:spcBef>
              <a:buNone/>
            </a:pPr>
            <a:r>
              <a:rPr lang="en-US" spc="-5" dirty="0">
                <a:solidFill>
                  <a:srgbClr val="0000FF"/>
                </a:solidFill>
                <a:latin typeface="Consolas"/>
                <a:cs typeface="Consolas"/>
              </a:rPr>
              <a:t>return 0;</a:t>
            </a:r>
            <a:endParaRPr lang="en-US" spc="-5" dirty="0">
              <a:solidFill>
                <a:srgbClr val="000000"/>
              </a:solidFill>
              <a:latin typeface="Consolas"/>
              <a:cs typeface="Consolas"/>
            </a:endParaRPr>
          </a:p>
          <a:p>
            <a:pPr marL="0" indent="0">
              <a:buNone/>
            </a:pPr>
            <a:endParaRPr lang="en-IT" dirty="0"/>
          </a:p>
        </p:txBody>
      </p:sp>
    </p:spTree>
    <p:extLst>
      <p:ext uri="{BB962C8B-B14F-4D97-AF65-F5344CB8AC3E}">
        <p14:creationId xmlns:p14="http://schemas.microsoft.com/office/powerpoint/2010/main" val="175975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6" name="Content Placeholder 5">
            <a:extLst>
              <a:ext uri="{FF2B5EF4-FFF2-40B4-BE49-F238E27FC236}">
                <a16:creationId xmlns:a16="http://schemas.microsoft.com/office/drawing/2014/main" id="{F154D692-52A1-4841-8EA5-37400966CD26}"/>
              </a:ext>
            </a:extLst>
          </p:cNvPr>
          <p:cNvSpPr>
            <a:spLocks noGrp="1"/>
          </p:cNvSpPr>
          <p:nvPr>
            <p:ph sz="half" idx="1"/>
          </p:nvPr>
        </p:nvSpPr>
        <p:spPr/>
        <p:txBody>
          <a:bodyPr>
            <a:noAutofit/>
          </a:bodyPr>
          <a:lstStyle/>
          <a:p>
            <a:r>
              <a:rPr lang="en-US" sz="2400" dirty="0">
                <a:solidFill>
                  <a:srgbClr val="008000"/>
                </a:solidFill>
              </a:rPr>
              <a:t>Reusable</a:t>
            </a:r>
          </a:p>
          <a:p>
            <a:r>
              <a:rPr lang="en-US" sz="2400" dirty="0">
                <a:solidFill>
                  <a:srgbClr val="008000"/>
                </a:solidFill>
              </a:rPr>
              <a:t>Dependable</a:t>
            </a:r>
          </a:p>
          <a:p>
            <a:r>
              <a:rPr lang="en-US" sz="2400" spc="-5" dirty="0">
                <a:solidFill>
                  <a:srgbClr val="008000"/>
                </a:solidFill>
                <a:cs typeface="Calibri"/>
              </a:rPr>
              <a:t>Readable</a:t>
            </a:r>
          </a:p>
          <a:p>
            <a:pPr lvl="1"/>
            <a:r>
              <a:rPr lang="en-US" sz="2000" spc="-5" dirty="0">
                <a:cs typeface="Calibri"/>
              </a:rPr>
              <a:t>Functional code, clearly separated from error handling code</a:t>
            </a:r>
            <a:r>
              <a:rPr lang="en-US" sz="2000" dirty="0"/>
              <a:t> </a:t>
            </a:r>
          </a:p>
          <a:p>
            <a:pPr lvl="1"/>
            <a:r>
              <a:rPr lang="en-US" sz="2000" dirty="0"/>
              <a:t>Error handling code separated among different errors</a:t>
            </a:r>
          </a:p>
          <a:p>
            <a:pPr lvl="1"/>
            <a:r>
              <a:rPr lang="en-US" sz="2000" dirty="0"/>
              <a:t>Possible to delegate error handling to caller methods</a:t>
            </a:r>
          </a:p>
        </p:txBody>
      </p:sp>
      <p:sp>
        <p:nvSpPr>
          <p:cNvPr id="4" name="Content Placeholder 3">
            <a:extLst>
              <a:ext uri="{FF2B5EF4-FFF2-40B4-BE49-F238E27FC236}">
                <a16:creationId xmlns:a16="http://schemas.microsoft.com/office/drawing/2014/main" id="{757B9C6C-F82A-4A42-BC84-63FE01DB3176}"/>
              </a:ext>
            </a:extLst>
          </p:cNvPr>
          <p:cNvSpPr>
            <a:spLocks noGrp="1"/>
          </p:cNvSpPr>
          <p:nvPr>
            <p:ph sz="half" idx="2"/>
          </p:nvPr>
        </p:nvSpPr>
        <p:spPr/>
        <p:txBody>
          <a:bodyPr>
            <a:normAutofit fontScale="55000" lnSpcReduction="20000"/>
          </a:bodyPr>
          <a:lstStyle/>
          <a:p>
            <a:pPr marL="0" indent="0">
              <a:buNone/>
              <a:tabLst>
                <a:tab pos="553720" algn="l"/>
              </a:tabLst>
            </a:pPr>
            <a:r>
              <a:rPr lang="en-US" spc="5" dirty="0">
                <a:solidFill>
                  <a:schemeClr val="accent6">
                    <a:lumMod val="75000"/>
                  </a:schemeClr>
                </a:solidFill>
                <a:latin typeface="Consolas"/>
                <a:cs typeface="Consolas"/>
              </a:rPr>
              <a:t>tr</a:t>
            </a:r>
            <a:r>
              <a:rPr lang="en-US" spc="10" dirty="0">
                <a:solidFill>
                  <a:schemeClr val="accent6">
                    <a:lumMod val="75000"/>
                  </a:schemeClr>
                </a:solidFill>
                <a:latin typeface="Consolas"/>
                <a:cs typeface="Consolas"/>
              </a:rPr>
              <a:t>y</a:t>
            </a:r>
            <a:r>
              <a:rPr lang="en-US" dirty="0">
                <a:latin typeface="Consolas"/>
                <a:cs typeface="Consolas"/>
              </a:rPr>
              <a:t>	</a:t>
            </a:r>
            <a:r>
              <a:rPr lang="en-US" spc="10" dirty="0">
                <a:latin typeface="Consolas"/>
                <a:cs typeface="Consolas"/>
              </a:rPr>
              <a:t>{</a:t>
            </a:r>
            <a:endParaRPr lang="en-US" dirty="0">
              <a:latin typeface="Consolas"/>
              <a:cs typeface="Consolas"/>
            </a:endParaRPr>
          </a:p>
          <a:p>
            <a:pPr marL="0" indent="0">
              <a:buNone/>
              <a:tabLst>
                <a:tab pos="553720" algn="l"/>
              </a:tabLst>
            </a:pPr>
            <a:r>
              <a:rPr lang="en-US" spc="5" dirty="0">
                <a:latin typeface="Consolas"/>
                <a:cs typeface="Consolas"/>
              </a:rPr>
              <a:t>	ope</a:t>
            </a:r>
            <a:r>
              <a:rPr lang="en-US" spc="10" dirty="0">
                <a:latin typeface="Consolas"/>
                <a:cs typeface="Consolas"/>
              </a:rPr>
              <a:t>n </a:t>
            </a:r>
            <a:r>
              <a:rPr lang="en-US" dirty="0">
                <a:latin typeface="Consolas"/>
                <a:cs typeface="Consolas"/>
              </a:rPr>
              <a:t>f</a:t>
            </a:r>
            <a:r>
              <a:rPr lang="en-US" spc="5" dirty="0">
                <a:latin typeface="Consolas"/>
                <a:cs typeface="Consolas"/>
              </a:rPr>
              <a:t>ile;</a:t>
            </a:r>
            <a:endParaRPr lang="en-US" spc="-5" dirty="0">
              <a:latin typeface="Consolas"/>
              <a:cs typeface="Consolas"/>
            </a:endParaRPr>
          </a:p>
          <a:p>
            <a:pPr marL="0" indent="0">
              <a:buNone/>
              <a:tabLst>
                <a:tab pos="553720" algn="l"/>
              </a:tabLst>
            </a:pPr>
            <a:r>
              <a:rPr lang="en-US" spc="-5" dirty="0">
                <a:latin typeface="Consolas"/>
                <a:cs typeface="Consolas"/>
              </a:rPr>
              <a:t>	</a:t>
            </a:r>
            <a:r>
              <a:rPr lang="en-US" spc="5" dirty="0">
                <a:latin typeface="Consolas"/>
                <a:cs typeface="Consolas"/>
              </a:rPr>
              <a:t>dete</a:t>
            </a:r>
            <a:r>
              <a:rPr lang="en-US" dirty="0">
                <a:latin typeface="Consolas"/>
                <a:cs typeface="Consolas"/>
              </a:rPr>
              <a:t>r</a:t>
            </a:r>
            <a:r>
              <a:rPr lang="en-US" spc="5" dirty="0">
                <a:latin typeface="Consolas"/>
                <a:cs typeface="Consolas"/>
              </a:rPr>
              <a:t>min</a:t>
            </a:r>
            <a:r>
              <a:rPr lang="en-US" spc="10" dirty="0">
                <a:latin typeface="Consolas"/>
                <a:cs typeface="Consolas"/>
              </a:rPr>
              <a:t>e </a:t>
            </a:r>
            <a:r>
              <a:rPr lang="en-US" spc="5" dirty="0">
                <a:latin typeface="Consolas"/>
                <a:cs typeface="Consolas"/>
              </a:rPr>
              <a:t>fil</a:t>
            </a:r>
            <a:r>
              <a:rPr lang="en-US" spc="10" dirty="0">
                <a:latin typeface="Consolas"/>
                <a:cs typeface="Consolas"/>
              </a:rPr>
              <a:t>e </a:t>
            </a:r>
            <a:r>
              <a:rPr lang="en-US" dirty="0">
                <a:latin typeface="Consolas"/>
                <a:cs typeface="Consolas"/>
              </a:rPr>
              <a:t>s</a:t>
            </a:r>
            <a:r>
              <a:rPr lang="en-US" spc="5" dirty="0">
                <a:latin typeface="Consolas"/>
                <a:cs typeface="Consolas"/>
              </a:rPr>
              <a:t>ize;</a:t>
            </a:r>
            <a:endParaRPr lang="en-US" dirty="0">
              <a:latin typeface="Consolas"/>
              <a:cs typeface="Consolas"/>
            </a:endParaRPr>
          </a:p>
          <a:p>
            <a:pPr marL="0" indent="0">
              <a:buNone/>
              <a:tabLst>
                <a:tab pos="553720" algn="l"/>
              </a:tabLst>
            </a:pPr>
            <a:r>
              <a:rPr lang="en-US" spc="5" dirty="0">
                <a:latin typeface="Consolas"/>
                <a:cs typeface="Consolas"/>
              </a:rPr>
              <a:t>	allo</a:t>
            </a:r>
            <a:r>
              <a:rPr lang="en-US" dirty="0">
                <a:latin typeface="Consolas"/>
                <a:cs typeface="Consolas"/>
              </a:rPr>
              <a:t>c</a:t>
            </a:r>
            <a:r>
              <a:rPr lang="en-US" spc="5" dirty="0">
                <a:latin typeface="Consolas"/>
                <a:cs typeface="Consolas"/>
              </a:rPr>
              <a:t>at</a:t>
            </a:r>
            <a:r>
              <a:rPr lang="en-US" spc="10" dirty="0">
                <a:latin typeface="Consolas"/>
                <a:cs typeface="Consolas"/>
              </a:rPr>
              <a:t>e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rea</a:t>
            </a:r>
            <a:r>
              <a:rPr lang="en-US" spc="10" dirty="0">
                <a:latin typeface="Consolas"/>
                <a:cs typeface="Consolas"/>
              </a:rPr>
              <a:t>d </a:t>
            </a:r>
            <a:r>
              <a:rPr lang="en-US" dirty="0">
                <a:latin typeface="Consolas"/>
                <a:cs typeface="Consolas"/>
              </a:rPr>
              <a:t>f</a:t>
            </a:r>
            <a:r>
              <a:rPr lang="en-US" spc="5" dirty="0">
                <a:latin typeface="Consolas"/>
                <a:cs typeface="Consolas"/>
              </a:rPr>
              <a:t>il</a:t>
            </a:r>
            <a:r>
              <a:rPr lang="en-US" spc="10" dirty="0">
                <a:latin typeface="Consolas"/>
                <a:cs typeface="Consolas"/>
              </a:rPr>
              <a:t>e </a:t>
            </a:r>
            <a:r>
              <a:rPr lang="en-US" spc="5" dirty="0">
                <a:latin typeface="Consolas"/>
                <a:cs typeface="Consolas"/>
              </a:rPr>
              <a:t>i</a:t>
            </a:r>
            <a:r>
              <a:rPr lang="en-US" dirty="0">
                <a:latin typeface="Consolas"/>
                <a:cs typeface="Consolas"/>
              </a:rPr>
              <a:t>n</a:t>
            </a:r>
            <a:r>
              <a:rPr lang="en-US" spc="5" dirty="0">
                <a:latin typeface="Consolas"/>
                <a:cs typeface="Consolas"/>
              </a:rPr>
              <a:t>t</a:t>
            </a:r>
            <a:r>
              <a:rPr lang="en-US" spc="10" dirty="0">
                <a:latin typeface="Consolas"/>
                <a:cs typeface="Consolas"/>
              </a:rPr>
              <a:t>o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clos</a:t>
            </a:r>
            <a:r>
              <a:rPr lang="en-US" spc="10" dirty="0">
                <a:latin typeface="Consolas"/>
                <a:cs typeface="Consolas"/>
              </a:rPr>
              <a:t>e </a:t>
            </a:r>
            <a:r>
              <a:rPr lang="en-US" spc="5" dirty="0">
                <a:latin typeface="Consolas"/>
                <a:cs typeface="Consolas"/>
              </a:rPr>
              <a:t>file;</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fileOpenFailed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a:t>
            </a:r>
            <a:r>
              <a:rPr lang="en-US" dirty="0">
                <a:latin typeface="Consolas"/>
                <a:cs typeface="Consolas"/>
              </a:rPr>
              <a:t>(</a:t>
            </a:r>
            <a:r>
              <a:rPr lang="en-US" dirty="0" err="1">
                <a:latin typeface="Consolas"/>
                <a:cs typeface="Consolas"/>
              </a:rPr>
              <a:t>determineSizeFailed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memoryAllocationFailed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readFailed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fileCloseFailed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a:t>
            </a:r>
          </a:p>
          <a:p>
            <a:pPr marL="753745" marR="5080" indent="0">
              <a:lnSpc>
                <a:spcPct val="102099"/>
              </a:lnSpc>
              <a:spcBef>
                <a:spcPts val="5"/>
              </a:spcBef>
              <a:buNone/>
            </a:pPr>
            <a:endParaRPr lang="en-US" dirty="0">
              <a:latin typeface="Consolas"/>
              <a:cs typeface="Consolas"/>
            </a:endParaRPr>
          </a:p>
          <a:p>
            <a:pPr marL="0" indent="0">
              <a:buNone/>
            </a:pPr>
            <a:endParaRPr lang="en-US" dirty="0">
              <a:latin typeface="Consolas"/>
              <a:cs typeface="Consolas"/>
            </a:endParaRPr>
          </a:p>
          <a:p>
            <a:pPr marL="0" indent="0">
              <a:buNone/>
            </a:pPr>
            <a:endParaRPr lang="en-IT" dirty="0"/>
          </a:p>
        </p:txBody>
      </p:sp>
    </p:spTree>
    <p:extLst>
      <p:ext uri="{BB962C8B-B14F-4D97-AF65-F5344CB8AC3E}">
        <p14:creationId xmlns:p14="http://schemas.microsoft.com/office/powerpoint/2010/main" val="194154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63</TotalTime>
  <Words>3305</Words>
  <Application>Microsoft Macintosh PowerPoint</Application>
  <PresentationFormat>Widescreen</PresentationFormat>
  <Paragraphs>452</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Courier New</vt:lpstr>
      <vt:lpstr>Menlo</vt:lpstr>
      <vt:lpstr>OpenSymbol</vt:lpstr>
      <vt:lpstr>q_serif</vt:lpstr>
      <vt:lpstr>Nicola</vt:lpstr>
      <vt:lpstr>Java Exceptions</vt:lpstr>
      <vt:lpstr>Exceptions</vt:lpstr>
      <vt:lpstr>Taxonomy</vt:lpstr>
      <vt:lpstr>Error Handling</vt:lpstr>
      <vt:lpstr>Error handling example</vt:lpstr>
      <vt:lpstr>First approach</vt:lpstr>
      <vt:lpstr>Second approach</vt:lpstr>
      <vt:lpstr>Third approach (Exceptions)</vt:lpstr>
      <vt:lpstr>Basic concepts (delegation)</vt:lpstr>
      <vt:lpstr>Interception (no delegation)</vt:lpstr>
      <vt:lpstr>Interception (no delegation)</vt:lpstr>
      <vt:lpstr>Interception (no delegation)</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Try with Resources</vt:lpstr>
      <vt:lpstr>Try with Resources</vt:lpstr>
      <vt:lpstr>Try with Resources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Microsoft Office User</dc:creator>
  <cp:lastModifiedBy>Microsoft Office User</cp:lastModifiedBy>
  <cp:revision>13</cp:revision>
  <dcterms:created xsi:type="dcterms:W3CDTF">2021-09-30T07:45:37Z</dcterms:created>
  <dcterms:modified xsi:type="dcterms:W3CDTF">2022-03-23T22:30:07Z</dcterms:modified>
</cp:coreProperties>
</file>