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1" r:id="rId3"/>
    <p:sldId id="260" r:id="rId4"/>
    <p:sldId id="293" r:id="rId5"/>
    <p:sldId id="292" r:id="rId6"/>
    <p:sldId id="262" r:id="rId7"/>
    <p:sldId id="263" r:id="rId8"/>
    <p:sldId id="264" r:id="rId9"/>
    <p:sldId id="265" r:id="rId10"/>
    <p:sldId id="266" r:id="rId11"/>
    <p:sldId id="268" r:id="rId12"/>
    <p:sldId id="271" r:id="rId13"/>
    <p:sldId id="273" r:id="rId14"/>
    <p:sldId id="275" r:id="rId15"/>
    <p:sldId id="278" r:id="rId16"/>
    <p:sldId id="272" r:id="rId17"/>
    <p:sldId id="270" r:id="rId18"/>
    <p:sldId id="277" r:id="rId19"/>
    <p:sldId id="269" r:id="rId20"/>
    <p:sldId id="276" r:id="rId21"/>
    <p:sldId id="280" r:id="rId22"/>
    <p:sldId id="282" r:id="rId23"/>
    <p:sldId id="283" r:id="rId24"/>
    <p:sldId id="285" r:id="rId25"/>
    <p:sldId id="284" r:id="rId26"/>
    <p:sldId id="287" r:id="rId27"/>
    <p:sldId id="286" r:id="rId28"/>
    <p:sldId id="288" r:id="rId29"/>
    <p:sldId id="289" r:id="rId30"/>
    <p:sldId id="290" r:id="rId31"/>
    <p:sldId id="291" r:id="rId32"/>
    <p:sldId id="294" r:id="rId3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02"/>
    <p:restoredTop sz="96281"/>
  </p:normalViewPr>
  <p:slideViewPr>
    <p:cSldViewPr>
      <p:cViewPr varScale="1">
        <p:scale>
          <a:sx n="124" d="100"/>
          <a:sy n="124" d="100"/>
        </p:scale>
        <p:origin x="144" y="2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5CBCAF-8195-0B41-9F39-155992CBB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0F5F1-56F9-594B-8002-505C0B3A9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1E39A-28E5-5D4D-B97C-ECEB96F19817}" type="datetimeFigureOut">
              <a:rPr lang="en-IT" smtClean="0"/>
              <a:t>26/03/22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1DB9C-5FE6-5646-A4CF-CACE1FBFD1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7AD1E-ED4D-4F49-B2E9-34CF7F0E16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6113E-382B-5C49-947E-9975DE242C1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1723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26/03/22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 Functional </a:t>
            </a:r>
            <a:r>
              <a:rPr lang="en-US" dirty="0"/>
              <a:t>Interfaces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27421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Interfaces are verbose! </a:t>
            </a:r>
            <a:r>
              <a:rPr lang="en-IT" dirty="0">
                <a:sym typeface="Wingdings" pitchFamily="2" charset="2"/>
              </a:rPr>
              <a:t>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However, when you want to pass new behaviour to your </a:t>
            </a:r>
            <a:r>
              <a:rPr lang="en-GB" sz="2000" dirty="0" err="1"/>
              <a:t>filterStudent</a:t>
            </a:r>
            <a:r>
              <a:rPr lang="en-GB" sz="2000" dirty="0"/>
              <a:t> method,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you’re forced to declare several classes</a:t>
            </a:r>
            <a:r>
              <a:rPr lang="en-GB" sz="2000" dirty="0"/>
              <a:t> that implement the </a:t>
            </a:r>
            <a:r>
              <a:rPr lang="en-GB" sz="2000" dirty="0" err="1"/>
              <a:t>StudentPredicate</a:t>
            </a:r>
            <a:r>
              <a:rPr lang="en-GB" sz="2000" dirty="0"/>
              <a:t> interface and then instantiate the needed objects.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It’s a time-consuming and verbose process! </a:t>
            </a:r>
          </a:p>
          <a:p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Verbosity in general is bad</a:t>
            </a:r>
            <a:r>
              <a:rPr lang="en-GB" sz="2000" dirty="0"/>
              <a:t>; it discourages the use of a language feature because it takes a long time to write and maintain.</a:t>
            </a:r>
            <a:endParaRPr lang="en-GB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sz="1400" dirty="0"/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s);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StudentBadPredicate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s)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&lt;= 24;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StudentGoodPredicate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s)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&lt;= 24;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0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Anonymous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Anonymous classes enable you to make your code more concise.</a:t>
            </a:r>
          </a:p>
          <a:p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They enable you to declare and instantiate a class at the same time. </a:t>
            </a:r>
          </a:p>
          <a:p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They are like local classes except that they do not have a name.</a:t>
            </a:r>
          </a:p>
          <a:p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Use them if you need to use a local class only once. In short, they allow you to create ad hoc implementations. </a:t>
            </a:r>
          </a:p>
          <a:p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T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B9B11E-88ED-CD4D-B4ED-87C90852B8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List&lt;Student&gt;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List&lt;Student&gt; students,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tester) {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 List&lt;Student&gt; result = new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for (Student s : students) {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(s)) {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result;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</a:t>
            </a:r>
            <a:r>
              <a:rPr lang="en-GB" sz="20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(l, new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  <a:b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test(Student p) {</a:t>
            </a:r>
            <a:b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p.getAverage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p.getAverage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&lt;= 24;</a:t>
            </a:r>
            <a:b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084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6E1BD-6305-0244-B1CF-2EBC45B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Lambda expressions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F8FA-2029-F441-A958-B7C1E8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 lambda expression can be understood as a concise representation of an anonymous function that can be passed around</a:t>
            </a:r>
            <a:r>
              <a:rPr lang="en-GB" dirty="0"/>
              <a:t>. It doesn’t have a name, but it has a list of parameters, a body, a return type, and also possibly a list of exceptions that can be thrown. That’s one big definition; let’s break it down: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Anonymous</a:t>
            </a:r>
            <a:r>
              <a:rPr lang="en-GB" dirty="0"/>
              <a:t>—We say anonymous because it doesn’t have an explicit name like a method would normally have; less to write and think about!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GB" dirty="0"/>
              <a:t>—We say function because a lambda isn’t associated with a particular class like a method is. But like a method, a lambda has a list of parameters, a body, a return type, and a possible list of exceptions that can be thrown.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Passed around</a:t>
            </a:r>
            <a:r>
              <a:rPr lang="en-GB" dirty="0"/>
              <a:t>—A lambda expression can be passed as argument to a method or stored in a variable.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Concise</a:t>
            </a:r>
            <a:r>
              <a:rPr lang="en-GB" dirty="0"/>
              <a:t>—You don’t need to write a lot of boilerplate like you do for anonymous classes.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48030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6E1BD-6305-0244-B1CF-2EBC45B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Lambda expressions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F8FA-2029-F441-A958-B7C1E8F993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/>
              <a:t>This syntax was chosen by the Java language designers because it was well received in other languages, such as C#, Scala, JavaScript. The basic syntax of a lambda is either (referred to as an expression-style lambda)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(parameters) -&gt; expression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or (note the curly braces for statements, this lambda is often called a block-style lambda)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   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(parameters) -&gt; { statements; }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B54055-F17C-0741-8360-7B0570A15D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1. () -&gt; {}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2. () -&gt; "Raoul"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3. () -&gt; { return "Mario"; }</a:t>
            </a:r>
          </a:p>
          <a:p>
            <a:pPr marL="0" indent="0">
              <a:buNone/>
            </a:pPr>
            <a:endParaRPr lang="en-GB" sz="2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wrong! not an expression! */</a:t>
            </a: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(Integer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-&gt; return "Alan" +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</a:p>
          <a:p>
            <a:pPr marL="0" indent="0">
              <a:buNone/>
            </a:pPr>
            <a:endParaRPr lang="en-GB" sz="2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wrong! not a statement! */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(String s) -&gt; { "Iron Man"; }</a:t>
            </a:r>
          </a:p>
          <a:p>
            <a:pPr marL="0" indent="0">
              <a:buNone/>
            </a:pPr>
            <a:endParaRPr lang="en-IT" sz="1800" dirty="0"/>
          </a:p>
        </p:txBody>
      </p:sp>
    </p:spTree>
    <p:extLst>
      <p:ext uri="{BB962C8B-B14F-4D97-AF65-F5344CB8AC3E}">
        <p14:creationId xmlns:p14="http://schemas.microsoft.com/office/powerpoint/2010/main" val="1211526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6E1BD-6305-0244-B1CF-2EBC45B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Lambda expressions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F8FA-2029-F441-A958-B7C1E8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1. A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expression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(List&lt;String&gt; list) -&gt; 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list.isEmpty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2. Creating objects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-&gt; new Apple(10) 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3. Consuming from an object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(Apple a) -&gt; { 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a.getWeight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} 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4. Select/extract a field from an object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s) -&gt; 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s.length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5. Multiply two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a, int b) -&gt; a * b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6. Compare two objects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(Apple a1, Apple a2) -&gt; a1.getWeight().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(a2.getWeight()) </a:t>
            </a:r>
          </a:p>
        </p:txBody>
      </p:sp>
    </p:spTree>
    <p:extLst>
      <p:ext uri="{BB962C8B-B14F-4D97-AF65-F5344CB8AC3E}">
        <p14:creationId xmlns:p14="http://schemas.microsoft.com/office/powerpoint/2010/main" val="3276999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6E1BD-6305-0244-B1CF-2EBC45B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Functional interfaces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F8FA-2029-F441-A958-B7C1E8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51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interfaces or interfaces defining only one function </a:t>
            </a:r>
            <a:r>
              <a:rPr lang="en-GB" sz="5100" dirty="0">
                <a:latin typeface="Calibri" panose="020F0502020204030204" pitchFamily="34" charset="0"/>
                <a:cs typeface="Calibri" panose="020F0502020204030204" pitchFamily="34" charset="0"/>
              </a:rPr>
              <a:t>(one method) are ideal candidates for making use of lambda expressions. </a:t>
            </a:r>
          </a:p>
          <a:p>
            <a:r>
              <a:rPr lang="en-GB" sz="5100" dirty="0">
                <a:latin typeface="Calibri" panose="020F0502020204030204" pitchFamily="34" charset="0"/>
                <a:cs typeface="Calibri" panose="020F0502020204030204" pitchFamily="34" charset="0"/>
              </a:rPr>
              <a:t>Instead of using anonymous classes (still verbose!), </a:t>
            </a:r>
            <a:r>
              <a:rPr lang="en-GB" sz="51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lambda expressions can be used for providing the implementation of their single method!</a:t>
            </a:r>
          </a:p>
          <a:p>
            <a:pPr marL="0" indent="0">
              <a:buNone/>
            </a:pPr>
            <a:endParaRPr lang="en-IT" sz="3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Comparator&lt;T&gt; {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	int compare(T o1, T o2);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Runnable {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	void run(); 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ActionListener extends </a:t>
            </a:r>
            <a:r>
              <a:rPr lang="en-GB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EventListener</a:t>
            </a: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	void </a:t>
            </a:r>
            <a:r>
              <a:rPr lang="en-GB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 e);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Callable&lt;V&gt; {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	V call() throws Exception;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207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6E1BD-6305-0244-B1CF-2EBC45B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Lambda expressions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F8FA-2029-F441-A958-B7C1E8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//using anonymous classes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Comparator&lt;Apple&gt;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byWeight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new Comparator&lt;Apple&gt;() {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		public int compare(Apple a1, Apple a2){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		return a1.getWeight().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(a2.getWeight());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		}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};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// using lambda expressions: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Comparator&lt;Apple&gt;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byWeight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(Apple a1, Apple a2) -&gt; a1.getWeight().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(a2.getWeight());</a:t>
            </a:r>
          </a:p>
        </p:txBody>
      </p:sp>
    </p:spTree>
    <p:extLst>
      <p:ext uri="{BB962C8B-B14F-4D97-AF65-F5344CB8AC3E}">
        <p14:creationId xmlns:p14="http://schemas.microsoft.com/office/powerpoint/2010/main" val="794634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Lambda expressions. Much better!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p);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List&lt;Student&gt;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	List&lt;Student&gt; students,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tester)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List&lt;Student&gt; result = new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for (Student s : students)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(s))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result;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students, 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(Student s) -&gt;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&lt;= 24);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IT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311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T" sz="3400" dirty="0"/>
              <a:t>Lambda expressions and Generics. Pro level!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interface Predicate&lt;T&gt;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test(T t);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&lt;T&gt; List&lt;T&gt; filter(List&lt;T&gt; l, Predicate&lt;T&gt; tester)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List&lt;T&gt; result = new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for (T element : l)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(element))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(element);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result;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filter(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students, 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(Student s) -&gt;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&lt;= 24);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IT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52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Behavior parametrization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ECBB1D-9585-2F47-94FD-57B36ACB8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219" y="1515141"/>
            <a:ext cx="7820396" cy="4411991"/>
          </a:xfrm>
        </p:spPr>
      </p:pic>
    </p:spTree>
    <p:extLst>
      <p:ext uri="{BB962C8B-B14F-4D97-AF65-F5344CB8AC3E}">
        <p14:creationId xmlns:p14="http://schemas.microsoft.com/office/powerpoint/2010/main" val="261511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88E5-2C9B-D44E-9C2B-70CED200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</a:t>
            </a:r>
            <a:endParaRPr lang="en-I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21774E-0D02-3645-A9C9-EFE7F693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i="1" dirty="0"/>
              <a:t>imperative programming </a:t>
            </a:r>
            <a:r>
              <a:rPr lang="en-GB" dirty="0"/>
              <a:t>paradigm allows you to describe a program in terms of a sequence of statements that mutate state. </a:t>
            </a:r>
          </a:p>
          <a:p>
            <a:pPr lvl="1"/>
            <a:r>
              <a:rPr lang="en-GB" dirty="0"/>
              <a:t>Passing objects to functions (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value parametrization</a:t>
            </a:r>
            <a:r>
              <a:rPr lang="en-GB" dirty="0"/>
              <a:t>)</a:t>
            </a:r>
          </a:p>
          <a:p>
            <a:r>
              <a:rPr lang="en-GB" dirty="0"/>
              <a:t>The </a:t>
            </a:r>
            <a:r>
              <a:rPr lang="en-GB" i="1" dirty="0"/>
              <a:t>functional programming </a:t>
            </a:r>
            <a:r>
              <a:rPr lang="en-GB" dirty="0"/>
              <a:t>paradigm describes a program by applying and composing functions. </a:t>
            </a:r>
          </a:p>
          <a:p>
            <a:pPr lvl="1"/>
            <a:r>
              <a:rPr lang="en-GB" dirty="0"/>
              <a:t>Passing functions to functions (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behaviour parametrization</a:t>
            </a:r>
            <a:r>
              <a:rPr lang="en-GB" i="1" dirty="0"/>
              <a:t>)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No shared mutable data</a:t>
            </a:r>
          </a:p>
        </p:txBody>
      </p:sp>
    </p:spTree>
    <p:extLst>
      <p:ext uri="{BB962C8B-B14F-4D97-AF65-F5344CB8AC3E}">
        <p14:creationId xmlns:p14="http://schemas.microsoft.com/office/powerpoint/2010/main" val="138912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Functional</a:t>
            </a:r>
            <a:r>
              <a:rPr lang="it-IT" dirty="0"/>
              <a:t> </a:t>
            </a:r>
            <a:r>
              <a:rPr lang="it-IT" dirty="0" err="1"/>
              <a:t>Interfaces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8488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D15F-1FD2-0449-8665-F9D48AC9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Functional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18494-2EFF-4545-85AF-F8888BFE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What can you do with functional interfaces? </a:t>
            </a:r>
          </a:p>
          <a:p>
            <a:r>
              <a:rPr lang="en-GB" sz="2800" dirty="0"/>
              <a:t>Lambda expressions let you provide the implementation of the abstract method of a functional interface directly inline and </a:t>
            </a:r>
            <a:r>
              <a:rPr lang="en-GB" sz="2800" i="1" dirty="0">
                <a:solidFill>
                  <a:schemeClr val="accent6">
                    <a:lumMod val="75000"/>
                  </a:schemeClr>
                </a:solidFill>
              </a:rPr>
              <a:t>treat the whole expression as an instance of a functional interface </a:t>
            </a:r>
            <a:r>
              <a:rPr lang="en-GB" sz="2800" dirty="0"/>
              <a:t>(more technically speaking, an instance of a </a:t>
            </a:r>
            <a:r>
              <a:rPr lang="en-GB" sz="2800" i="1" dirty="0"/>
              <a:t>concrete implementation </a:t>
            </a:r>
            <a:r>
              <a:rPr lang="en-GB" sz="2800" dirty="0"/>
              <a:t>of the functional interface) </a:t>
            </a:r>
          </a:p>
          <a:p>
            <a:endParaRPr lang="en-IT" sz="2800" dirty="0"/>
          </a:p>
        </p:txBody>
      </p:sp>
    </p:spTree>
    <p:extLst>
      <p:ext uri="{BB962C8B-B14F-4D97-AF65-F5344CB8AC3E}">
        <p14:creationId xmlns:p14="http://schemas.microsoft.com/office/powerpoint/2010/main" val="2315573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D207-ED03-B34F-BAD4-550D3F45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java.util.function.Predicate</a:t>
            </a:r>
            <a:r>
              <a:rPr lang="en-GB" dirty="0"/>
              <a:t>&lt;T&gt;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EA4B-73A1-1C41-AC48-CF1AC9F30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 </a:t>
            </a:r>
            <a:r>
              <a:rPr lang="en-GB" dirty="0" err="1"/>
              <a:t>java.util.function.Predicate</a:t>
            </a:r>
            <a:r>
              <a:rPr lang="en-GB" dirty="0"/>
              <a:t>&lt;T&gt; interface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defines an abstract method named test that accepts an object of generic type T and returns 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GB" dirty="0"/>
              <a:t>. </a:t>
            </a:r>
          </a:p>
          <a:p>
            <a:r>
              <a:rPr lang="en-GB" dirty="0"/>
              <a:t>It’s exactly the same one that you created earlier, but it’s available out of the box! </a:t>
            </a:r>
          </a:p>
          <a:p>
            <a:r>
              <a:rPr lang="en-GB" dirty="0"/>
              <a:t>You might want to use this interface when you need to represent a </a:t>
            </a:r>
            <a:r>
              <a:rPr lang="en-GB" dirty="0" err="1"/>
              <a:t>boolean</a:t>
            </a:r>
            <a:r>
              <a:rPr lang="en-GB" dirty="0"/>
              <a:t> expression that uses an object of type T.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FunctionalInterface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Predicate&lt;T&gt; {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test(T t);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GB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929208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D207-ED03-B34F-BAD4-550D3F45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java.util.function.Predicate</a:t>
            </a:r>
            <a:r>
              <a:rPr lang="en-GB" dirty="0"/>
              <a:t>&lt;T&gt;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EA4B-73A1-1C41-AC48-CF1AC9F30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&lt;T&gt; List&lt;T&gt;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		List&lt;T&gt; items,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		Predicate&lt;T&gt; tester) {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List&lt;T&gt; result = new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for (T item : items) {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(item)) {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/* main */</a:t>
            </a:r>
          </a:p>
          <a:p>
            <a:pPr marL="0" indent="0">
              <a:buNone/>
            </a:pPr>
            <a:r>
              <a:rPr lang="en-GB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results = </a:t>
            </a:r>
            <a:r>
              <a:rPr lang="en-GB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students, 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(Student s) -&gt;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() &lt;= 24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106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F74D-4D82-9E4E-8E61-28D88850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java.util.function.Consumer</a:t>
            </a:r>
            <a:r>
              <a:rPr lang="en-GB" dirty="0"/>
              <a:t>&lt;T&gt;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7273-2875-AF41-8720-F1B4B5D0B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The </a:t>
            </a:r>
            <a:r>
              <a:rPr lang="en-GB" sz="2200" dirty="0" err="1"/>
              <a:t>java.util.function.Consumer</a:t>
            </a:r>
            <a:r>
              <a:rPr lang="en-GB" sz="2200" dirty="0"/>
              <a:t>&lt;T&gt; interface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</a:rPr>
              <a:t>defines an abstract method named accept that takes an object of generic type T and returns no result (void). </a:t>
            </a:r>
          </a:p>
          <a:p>
            <a:r>
              <a:rPr lang="en-GB" sz="2200" dirty="0"/>
              <a:t>You might use this interface when you need to access an object of type T and perform some operations on it. 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FunctionalInterface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Consumer&lt;T&gt; {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	void accept(T t);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GB" sz="2200" dirty="0"/>
          </a:p>
          <a:p>
            <a:endParaRPr lang="en-IT" sz="2200" dirty="0"/>
          </a:p>
        </p:txBody>
      </p:sp>
    </p:spTree>
    <p:extLst>
      <p:ext uri="{BB962C8B-B14F-4D97-AF65-F5344CB8AC3E}">
        <p14:creationId xmlns:p14="http://schemas.microsoft.com/office/powerpoint/2010/main" val="3144108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AA5A-6988-7549-ACD7-782C2920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java.util.function.Consumer</a:t>
            </a:r>
            <a:r>
              <a:rPr lang="en-GB" dirty="0"/>
              <a:t>&lt;T&gt;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C842-03CA-5B42-90CC-B0785332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&lt;T&gt; List&lt;T&gt;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(List&lt;T&gt; items,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Predicate&lt;T&gt; tester,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Consumer&lt;T&gt; consumer) {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List&lt;T&gt; result = new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 (T item : items) {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(item)) {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consumer.accept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/* main */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results = </a:t>
            </a:r>
            <a:r>
              <a:rPr lang="en-GB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students,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(Student s) -&gt;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 &lt;= 24,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(Student s) -&gt;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GB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55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E488-139D-6046-960B-5D100CF2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java.util.function.Function</a:t>
            </a:r>
            <a:r>
              <a:rPr lang="en-GB" dirty="0"/>
              <a:t>&lt;T, R&gt;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9822-E4EC-BE4E-A753-2B1D6F53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The </a:t>
            </a:r>
            <a:r>
              <a:rPr lang="en-GB" sz="2200" dirty="0" err="1"/>
              <a:t>java.util.function.Function</a:t>
            </a:r>
            <a:r>
              <a:rPr lang="en-GB" sz="2200" dirty="0"/>
              <a:t>&lt;T, R&gt; interface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</a:rPr>
              <a:t>defines an abstract method named apply that takes an object of generic type T as input and returns an object of generic type R. </a:t>
            </a:r>
          </a:p>
          <a:p>
            <a:r>
              <a:rPr lang="en-GB" sz="2200" dirty="0"/>
              <a:t>You might use this interface when you need to define a lambda that maps information from an input object to an output (for example, extracting the weight of an apple or mapping a string to its length).</a:t>
            </a:r>
          </a:p>
          <a:p>
            <a:endParaRPr lang="en-GB" sz="2200" dirty="0"/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FunctionalInterface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Function&lt;T, R&gt; {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	R apply(T t);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GB" sz="2200" dirty="0"/>
          </a:p>
          <a:p>
            <a:endParaRPr lang="en-IT" sz="2200" dirty="0"/>
          </a:p>
        </p:txBody>
      </p:sp>
    </p:spTree>
    <p:extLst>
      <p:ext uri="{BB962C8B-B14F-4D97-AF65-F5344CB8AC3E}">
        <p14:creationId xmlns:p14="http://schemas.microsoft.com/office/powerpoint/2010/main" val="905054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FCEF-4835-E245-812F-3691D54D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java.util.function.Function</a:t>
            </a:r>
            <a:r>
              <a:rPr lang="en-GB" dirty="0"/>
              <a:t>&lt;T, R&gt;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C3BD1-5B30-ED43-9B81-3260C6E1A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&lt;X, Y&gt; List&lt;X&gt;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processPredicateConsumerFunction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(List&lt;X&gt; items,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Predicate&lt;X&gt; tester,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Function&lt;X, Y&gt; mapper,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Consumer&lt;Y&gt; consumer)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List&lt;X&gt; result = new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for (X item : items)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Y output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mapper.apply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consumer.accept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(output);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/* main */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results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processPredicateConsumerFunction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students,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(Student s) -&gt;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&lt;= 24,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(Student s) -&gt;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s.getName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(String s) -&gt;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);</a:t>
            </a:r>
            <a:endParaRPr lang="en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11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79A4-49A3-9D4B-B12C-50D878DA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Key Functional Interfaces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7BCCCF-C3BF-8A4A-BCD0-C759C575A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470803"/>
            <a:ext cx="8229600" cy="4491440"/>
          </a:xfrm>
        </p:spPr>
      </p:pic>
    </p:spTree>
    <p:extLst>
      <p:ext uri="{BB962C8B-B14F-4D97-AF65-F5344CB8AC3E}">
        <p14:creationId xmlns:p14="http://schemas.microsoft.com/office/powerpoint/2010/main" val="3126732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79A4-49A3-9D4B-B12C-50D878DA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Key Functional Interfaces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1E6849-1D7C-6D43-A07E-1E0032293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546937"/>
            <a:ext cx="8229600" cy="4313512"/>
          </a:xfrm>
        </p:spPr>
      </p:pic>
    </p:spTree>
    <p:extLst>
      <p:ext uri="{BB962C8B-B14F-4D97-AF65-F5344CB8AC3E}">
        <p14:creationId xmlns:p14="http://schemas.microsoft.com/office/powerpoint/2010/main" val="233435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5481-4B8A-B147-A18B-B49E7243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is Java still changing? 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A74C4-3399-194D-8497-CF03C710CE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The rise of big-data, and affordable multi-core architectures made functional programming concepts popular again.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 number of languages (Java, Python, Scala) are introducing ways for better supporting functional programming.</a:t>
            </a:r>
          </a:p>
          <a:p>
            <a:r>
              <a:rPr lang="en-GB" dirty="0"/>
              <a:t>Haskell is a recent purely functional language.</a:t>
            </a:r>
          </a:p>
          <a:p>
            <a:r>
              <a:rPr lang="en-GB" dirty="0"/>
              <a:t>Languages need to evolve to track changing hardware or programmers expectations. Otherwise, they die (COBOL, LISP, …)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B3A886-4373-E841-B41C-82C5A36BDA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2041"/>
          <a:stretch/>
        </p:blipFill>
        <p:spPr>
          <a:xfrm>
            <a:off x="6172200" y="2413594"/>
            <a:ext cx="4469821" cy="3109554"/>
          </a:xfrm>
        </p:spPr>
      </p:pic>
    </p:spTree>
    <p:extLst>
      <p:ext uri="{BB962C8B-B14F-4D97-AF65-F5344CB8AC3E}">
        <p14:creationId xmlns:p14="http://schemas.microsoft.com/office/powerpoint/2010/main" val="2306031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43CA-9C32-964B-8ED0-3080ABF7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references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E048A-1143-F045-8C05-D51AF711A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Method references let you reuse existing method definitions and pass them like lambdas</a:t>
            </a:r>
            <a:r>
              <a:rPr lang="en-GB" dirty="0"/>
              <a:t>. In some cases they appear more readable and feel more natural than using lambda expressions. </a:t>
            </a:r>
          </a:p>
          <a:p>
            <a:r>
              <a:rPr lang="en-GB" dirty="0"/>
              <a:t>Method references can be seen as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shorthand for lambdas calling only a specific method</a:t>
            </a:r>
            <a:r>
              <a:rPr lang="en-GB" dirty="0"/>
              <a:t>. The basic idea is that if a lambda represents “call this method directly,” it’s best to refer to the method by name rather than by a description of how to call it. </a:t>
            </a:r>
          </a:p>
          <a:p>
            <a:endParaRPr lang="en-GB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398515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43CA-9C32-964B-8ED0-3080ABF7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references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E048A-1143-F045-8C05-D51AF711A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&lt;X, Y&gt; List&lt;X&gt;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processPredicateConsumerFunction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(List&lt;X&gt; items,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Predicate&lt;X&gt; tester,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Function&lt;X, Y&gt; mapper,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Consumer&lt;Y&gt; consumer)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List&lt;X&gt; result = new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for (X item : items)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Y output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mapper.apply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consumer.accept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(output);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/* main */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results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processPredicateConsumerFunction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students,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(Student s) -&gt;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&lt;= 24,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Student::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03288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7278-0031-E444-883D-2776F3B4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Wisdom Pills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7348E-1BE2-8E46-8DB1-350166303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I have two kinds of problems, the urgent and the important. The urgent are not important, and the important are never urgent. </a:t>
            </a:r>
          </a:p>
          <a:p>
            <a:pPr marL="0" indent="0">
              <a:buNone/>
            </a:pPr>
            <a:r>
              <a:rPr lang="en-GB" b="1" dirty="0"/>
              <a:t>US President Dwight D. Eisenhower </a:t>
            </a:r>
          </a:p>
          <a:p>
            <a:endParaRPr lang="en-GB" b="1" dirty="0"/>
          </a:p>
          <a:p>
            <a:endParaRPr lang="en-GB" dirty="0"/>
          </a:p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D511C-6AF6-D240-90E3-A987C082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039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A1070F-2811-5949-8467-998EAE5C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Java still changing? </a:t>
            </a:r>
            <a:endParaRPr lang="en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68FFCD-9E36-DC40-B32E-82A24993F8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A typical problem in 1991: model a company employees, departments, and salaries!</a:t>
            </a:r>
          </a:p>
          <a:p>
            <a:pPr marL="0" indent="0">
              <a:buNone/>
            </a:pPr>
            <a:endParaRPr lang="en-GB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public class Employee {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name;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GB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public Employee(String name, String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= name;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this.lastname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GB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"Employee{" +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"name='" + name + '\'' +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",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='" +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+ '}';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1FEAB-8009-1249-9FA9-466BB7668F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A typical problem in 2021: analyse a massive 20TB dataset for finding lazy employees!</a:t>
            </a:r>
          </a:p>
          <a:p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List&lt;Employee&gt; l = employees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.stream() 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.filter(c -&gt;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c.getVacations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 &gt; 5) .collect(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Collectors.toList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7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556B-6A53-C040-A05E-E5AAC780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Java still changing? 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6AB0A-2153-7948-AC84-01F56A280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Functional programs can be very terse and elegant, packing a lot of behaviour into very few lines of code. </a:t>
            </a:r>
            <a:r>
              <a:rPr lang="en-GB" sz="2800" dirty="0"/>
              <a:t>Functional programmers will make the case that in a multicore world, you need to avoid mutable state in order to scale out your programs. </a:t>
            </a:r>
          </a:p>
          <a:p>
            <a:r>
              <a:rPr lang="en-GB" sz="2800" dirty="0"/>
              <a:t>Object-oriented programmers will retort that in actual business environments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object-oriented programming scales out well in terms of developers, and as an industry, we know how to do it. </a:t>
            </a:r>
            <a:endParaRPr lang="en-IT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00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Filtering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Suppose you want to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select all the students with a specific average </a:t>
            </a:r>
            <a:r>
              <a:rPr lang="en-GB" sz="2400" dirty="0"/>
              <a:t>from a collection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List&lt;Student&gt;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filterStudentsByGrade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	List&lt;Student&gt; students, double average) {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List&lt;Student&gt; result = new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for (Student s : students) {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 == average) {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69171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Different filter, different code??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/>
              <a:t>After a while, requirements change and you need to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select all the students with an average comprised within a given range</a:t>
            </a:r>
            <a:r>
              <a:rPr lang="en-GB" sz="2400" dirty="0"/>
              <a:t>.</a:t>
            </a:r>
          </a:p>
          <a:p>
            <a:r>
              <a:rPr lang="en-GB" sz="2400" dirty="0"/>
              <a:t>You can add an alternative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filterStudentsByGradeRange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GB" sz="2400" dirty="0"/>
              <a:t>method. However, this approach breaks the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DRY (don’t repeat yourself) </a:t>
            </a:r>
            <a:r>
              <a:rPr lang="en-GB" sz="2400" dirty="0"/>
              <a:t>principle of software engineering. The two methods vary only in one line: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the highlighted condition inside the if construct</a:t>
            </a:r>
            <a:r>
              <a:rPr lang="en-GB" sz="26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List&lt;Student&gt;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filterStudentsByGradeRange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		List&lt;Student&gt; students, int low, int high) {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List&lt;Student&gt; result = new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for (Student s : students) {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&gt; low &amp;&amp;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 high)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result;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25730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Interfaces help us! </a:t>
            </a:r>
            <a:r>
              <a:rPr lang="en-IT" dirty="0">
                <a:sym typeface="Wingdings" pitchFamily="2" charset="2"/>
              </a:rPr>
              <a:t>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4000" dirty="0"/>
              <a:t>We can define a </a:t>
            </a:r>
            <a:r>
              <a:rPr lang="en-GB" sz="4000" i="1" dirty="0" err="1"/>
              <a:t>StudentPredicate</a:t>
            </a:r>
            <a:r>
              <a:rPr lang="en-GB" sz="4000" dirty="0"/>
              <a:t> interface encapsulating the </a:t>
            </a:r>
            <a:r>
              <a:rPr lang="en-GB" sz="4000" dirty="0">
                <a:solidFill>
                  <a:schemeClr val="accent6">
                    <a:lumMod val="75000"/>
                  </a:schemeClr>
                </a:solidFill>
              </a:rPr>
              <a:t>selection strategy</a:t>
            </a:r>
            <a:r>
              <a:rPr lang="en-GB" sz="4000" dirty="0"/>
              <a:t>. Different classes can then implement different strategies.</a:t>
            </a:r>
            <a:endParaRPr lang="en-GB" sz="4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s);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StudentBadPredicate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s) {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() &lt;= 20;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StudentGoodPredicate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p) {</a:t>
            </a:r>
            <a:b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() &gt;= 26;</a:t>
            </a:r>
            <a:b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51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Interfaces help us! </a:t>
            </a:r>
            <a:r>
              <a:rPr lang="en-IT" dirty="0">
                <a:sym typeface="Wingdings" pitchFamily="2" charset="2"/>
              </a:rPr>
              <a:t>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/>
              <a:t>This code is much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more flexible </a:t>
            </a:r>
            <a:r>
              <a:rPr lang="en-GB" sz="2400" dirty="0"/>
              <a:t>than our first attempt, and at the same time it’s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easy to read </a:t>
            </a:r>
            <a:r>
              <a:rPr lang="en-GB" sz="2400" dirty="0"/>
              <a:t>and to use! </a:t>
            </a:r>
          </a:p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Behaviour parameterization </a:t>
            </a:r>
            <a:r>
              <a:rPr lang="en-GB" sz="2400" dirty="0"/>
              <a:t>is great because it enables you to separate the logic of iterating the collection and the behaviour to apply on each element of that collection.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List&lt;Student&gt;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		List&lt;Student&gt; students,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tester)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List&lt;Student&gt; result = new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for (Student s : students)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(s))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result;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/* main */</a:t>
            </a: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goodStudents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(students, new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StudentGoodPredicate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badStudents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(students, new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StudentBadPredicate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IT" sz="1000" dirty="0"/>
          </a:p>
        </p:txBody>
      </p:sp>
    </p:spTree>
    <p:extLst>
      <p:ext uri="{BB962C8B-B14F-4D97-AF65-F5344CB8AC3E}">
        <p14:creationId xmlns:p14="http://schemas.microsoft.com/office/powerpoint/2010/main" val="3217887992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</Template>
  <TotalTime>65</TotalTime>
  <Words>3126</Words>
  <Application>Microsoft Macintosh PowerPoint</Application>
  <PresentationFormat>Widescreen</PresentationFormat>
  <Paragraphs>312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Consolas</vt:lpstr>
      <vt:lpstr>Nicola</vt:lpstr>
      <vt:lpstr>Java Functional Interfaces</vt:lpstr>
      <vt:lpstr>Functional Programming</vt:lpstr>
      <vt:lpstr>Why is Java still changing? </vt:lpstr>
      <vt:lpstr>Why is Java still changing? </vt:lpstr>
      <vt:lpstr>Why is Java still changing? </vt:lpstr>
      <vt:lpstr>Filtering students</vt:lpstr>
      <vt:lpstr>Different filter, different code??</vt:lpstr>
      <vt:lpstr>Interfaces help us! </vt:lpstr>
      <vt:lpstr>Interfaces help us! </vt:lpstr>
      <vt:lpstr>Interfaces are verbose! </vt:lpstr>
      <vt:lpstr>Anonymous classes</vt:lpstr>
      <vt:lpstr>Lambda expressions</vt:lpstr>
      <vt:lpstr>Lambda expressions</vt:lpstr>
      <vt:lpstr>Lambda expressions</vt:lpstr>
      <vt:lpstr>Functional interfaces</vt:lpstr>
      <vt:lpstr>Lambda expressions</vt:lpstr>
      <vt:lpstr>Lambda expressions. Much better!</vt:lpstr>
      <vt:lpstr>Lambda expressions and Generics. Pro level!</vt:lpstr>
      <vt:lpstr>Behavior parametrization</vt:lpstr>
      <vt:lpstr>Functional Interfaces</vt:lpstr>
      <vt:lpstr>Functional interfaces</vt:lpstr>
      <vt:lpstr>java.util.function.Predicate&lt;T&gt;</vt:lpstr>
      <vt:lpstr>java.util.function.Predicate&lt;T&gt;</vt:lpstr>
      <vt:lpstr>java.util.function.Consumer&lt;T&gt;</vt:lpstr>
      <vt:lpstr>java.util.function.Consumer&lt;T&gt;</vt:lpstr>
      <vt:lpstr>java.util.function.Function&lt;T, R&gt;</vt:lpstr>
      <vt:lpstr>java.util.function.Function&lt;T, R&gt;</vt:lpstr>
      <vt:lpstr>Key Functional Interfaces</vt:lpstr>
      <vt:lpstr>Key Functional Interfaces</vt:lpstr>
      <vt:lpstr>Method references</vt:lpstr>
      <vt:lpstr>Method references</vt:lpstr>
      <vt:lpstr>Wisdom Pills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Functional Interfaces</dc:title>
  <dc:creator>Microsoft Office User</dc:creator>
  <cp:lastModifiedBy>Microsoft Office User</cp:lastModifiedBy>
  <cp:revision>9</cp:revision>
  <dcterms:created xsi:type="dcterms:W3CDTF">2021-09-30T07:42:54Z</dcterms:created>
  <dcterms:modified xsi:type="dcterms:W3CDTF">2022-03-26T15:58:40Z</dcterms:modified>
</cp:coreProperties>
</file>