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3"/>
  </p:notesMasterIdLst>
  <p:handoutMasterIdLst>
    <p:handoutMasterId r:id="rId44"/>
  </p:handoutMasterIdLst>
  <p:sldIdLst>
    <p:sldId id="256" r:id="rId2"/>
    <p:sldId id="292" r:id="rId3"/>
    <p:sldId id="274" r:id="rId4"/>
    <p:sldId id="319" r:id="rId5"/>
    <p:sldId id="261" r:id="rId6"/>
    <p:sldId id="263" r:id="rId7"/>
    <p:sldId id="262" r:id="rId8"/>
    <p:sldId id="264" r:id="rId9"/>
    <p:sldId id="265" r:id="rId10"/>
    <p:sldId id="271" r:id="rId11"/>
    <p:sldId id="295" r:id="rId12"/>
    <p:sldId id="297" r:id="rId13"/>
    <p:sldId id="269" r:id="rId14"/>
    <p:sldId id="300" r:id="rId15"/>
    <p:sldId id="315" r:id="rId16"/>
    <p:sldId id="299" r:id="rId17"/>
    <p:sldId id="267" r:id="rId18"/>
    <p:sldId id="302" r:id="rId19"/>
    <p:sldId id="268" r:id="rId20"/>
    <p:sldId id="303" r:id="rId21"/>
    <p:sldId id="305" r:id="rId22"/>
    <p:sldId id="283" r:id="rId23"/>
    <p:sldId id="304" r:id="rId24"/>
    <p:sldId id="314" r:id="rId25"/>
    <p:sldId id="277" r:id="rId26"/>
    <p:sldId id="289" r:id="rId27"/>
    <p:sldId id="287" r:id="rId28"/>
    <p:sldId id="288" r:id="rId29"/>
    <p:sldId id="316" r:id="rId30"/>
    <p:sldId id="318" r:id="rId31"/>
    <p:sldId id="317" r:id="rId32"/>
    <p:sldId id="266" r:id="rId33"/>
    <p:sldId id="296" r:id="rId34"/>
    <p:sldId id="306" r:id="rId35"/>
    <p:sldId id="307" r:id="rId36"/>
    <p:sldId id="308" r:id="rId37"/>
    <p:sldId id="309" r:id="rId38"/>
    <p:sldId id="310" r:id="rId39"/>
    <p:sldId id="311" r:id="rId40"/>
    <p:sldId id="312" r:id="rId41"/>
    <p:sldId id="313" r:id="rId4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26/03/22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26/03/22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Exceptions</a:t>
            </a:r>
          </a:p>
        </p:txBody>
      </p:sp>
      <p:sp>
        <p:nvSpPr>
          <p:cNvPr id="7"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286599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e</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445520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a:t>
            </a:r>
            <a:r>
              <a:rPr lang="mr-IN" sz="2000" b="1" dirty="0">
                <a:latin typeface="Consolas"/>
                <a:cs typeface="Consolas"/>
              </a:rPr>
              <a:t>f.read(v);</a:t>
            </a:r>
          </a:p>
          <a:p>
            <a:pPr marL="0" indent="0">
              <a:buNone/>
            </a:pPr>
            <a:r>
              <a:rPr lang="mr-IN" sz="2000" b="1"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FileNotFoundException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2742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(no delegation)</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char[] v = new char[256];</a:t>
            </a:r>
          </a:p>
          <a:p>
            <a:pPr marL="0" indent="0">
              <a:buNone/>
            </a:pPr>
            <a:r>
              <a:rPr lang="en-US" sz="2000" dirty="0">
                <a:latin typeface="Consolas"/>
                <a:cs typeface="Consolas"/>
              </a:rPr>
              <a:t>	</a:t>
            </a:r>
            <a:r>
              <a:rPr lang="en-US" sz="2000" dirty="0">
                <a:solidFill>
                  <a:srgbClr val="E46C0A"/>
                </a:solidFill>
                <a:latin typeface="Consolas"/>
                <a:cs typeface="Consolas"/>
              </a:rPr>
              <a:t>try</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FileReader</a:t>
            </a:r>
            <a:r>
              <a:rPr lang="en-US" sz="2000" dirty="0">
                <a:latin typeface="Consolas"/>
                <a:cs typeface="Consolas"/>
              </a:rPr>
              <a:t> f = new </a:t>
            </a:r>
            <a:r>
              <a:rPr lang="en-US" sz="2000" dirty="0" err="1">
                <a:latin typeface="Consolas"/>
                <a:cs typeface="Consolas"/>
              </a:rPr>
              <a:t>FileReader</a:t>
            </a:r>
            <a:r>
              <a:rPr lang="en-US" sz="2000" dirty="0">
                <a:latin typeface="Consolas"/>
                <a:cs typeface="Consolas"/>
              </a:rPr>
              <a:t>("</a:t>
            </a:r>
            <a:r>
              <a:rPr lang="en-US" sz="2000" dirty="0" err="1">
                <a:latin typeface="Consolas"/>
                <a:cs typeface="Consolas"/>
              </a:rPr>
              <a:t>test.txt</a:t>
            </a:r>
            <a:r>
              <a:rPr lang="en-US" sz="2000" dirty="0">
                <a:latin typeface="Consolas"/>
                <a:cs typeface="Consolas"/>
              </a:rPr>
              <a:t>");</a:t>
            </a:r>
          </a:p>
          <a:p>
            <a:pPr marL="0" indent="0">
              <a:buNone/>
            </a:pPr>
            <a:r>
              <a:rPr lang="mr-IN" sz="2000" dirty="0">
                <a:latin typeface="Consolas"/>
                <a:cs typeface="Consolas"/>
              </a:rPr>
              <a:t>		f.read(v);</a:t>
            </a:r>
          </a:p>
          <a:p>
            <a:pPr marL="0" indent="0">
              <a:buNone/>
            </a:pPr>
            <a:r>
              <a:rPr lang="mr-IN" sz="2000" dirty="0">
                <a:latin typeface="Consolas"/>
                <a:cs typeface="Consolas"/>
              </a:rPr>
              <a:t>		f.close();</a:t>
            </a:r>
          </a:p>
          <a:p>
            <a:pPr marL="0" indent="0">
              <a:buNone/>
            </a:pPr>
            <a:r>
              <a:rPr lang="en-US" sz="2000" dirty="0">
                <a:latin typeface="Consolas"/>
                <a:cs typeface="Consolas"/>
              </a:rPr>
              <a:t>	} </a:t>
            </a:r>
            <a:r>
              <a:rPr lang="en-US" sz="2000" dirty="0">
                <a:solidFill>
                  <a:srgbClr val="E46C0A"/>
                </a:solidFill>
                <a:latin typeface="Consolas"/>
                <a:cs typeface="Consolas"/>
              </a:rPr>
              <a:t>catch</a:t>
            </a:r>
            <a:r>
              <a:rPr lang="en-US" sz="2000" dirty="0">
                <a:latin typeface="Consolas"/>
                <a:cs typeface="Consolas"/>
              </a:rPr>
              <a:t> (</a:t>
            </a:r>
            <a:r>
              <a:rPr lang="en-US" sz="2000" dirty="0" err="1">
                <a:solidFill>
                  <a:srgbClr val="E46C0A"/>
                </a:solidFill>
                <a:latin typeface="Consolas"/>
                <a:cs typeface="Consolas"/>
              </a:rPr>
              <a:t>IOException</a:t>
            </a:r>
            <a:r>
              <a:rPr lang="en-US" sz="2000" dirty="0">
                <a:solidFill>
                  <a:srgbClr val="E46C0A"/>
                </a:solidFill>
                <a:latin typeface="Consolas"/>
                <a:cs typeface="Consolas"/>
              </a:rPr>
              <a:t> </a:t>
            </a:r>
            <a:r>
              <a:rPr lang="en-US" sz="2000" dirty="0">
                <a:latin typeface="Consolas"/>
                <a:cs typeface="Consolas"/>
              </a:rPr>
              <a:t>e) {</a:t>
            </a:r>
          </a:p>
          <a:p>
            <a:pPr marL="0" indent="0">
              <a:buNone/>
            </a:pPr>
            <a:r>
              <a:rPr lang="en-US" sz="2000" dirty="0">
                <a:latin typeface="Consolas"/>
                <a:cs typeface="Consolas"/>
              </a:rPr>
              <a:t>		</a:t>
            </a:r>
            <a:r>
              <a:rPr lang="en-US" sz="2000" dirty="0" err="1">
                <a:latin typeface="Consolas"/>
                <a:cs typeface="Consolas"/>
              </a:rPr>
              <a:t>e.printStackTrace</a:t>
            </a:r>
            <a:r>
              <a:rPr lang="en-US" sz="2000" dirty="0">
                <a:latin typeface="Consolas"/>
                <a:cs typeface="Consolas"/>
              </a:rPr>
              <a:t>();</a:t>
            </a:r>
          </a:p>
          <a:p>
            <a:pPr marL="0" indent="0">
              <a:buNone/>
            </a:pPr>
            <a:r>
              <a:rPr lang="en-US" sz="2000" dirty="0">
                <a:latin typeface="Consolas"/>
                <a:cs typeface="Consolas"/>
              </a:rPr>
              <a:t>	}</a:t>
            </a:r>
          </a:p>
          <a:p>
            <a:pPr marL="0" indent="0">
              <a:buNone/>
            </a:pPr>
            <a:r>
              <a:rPr lang="en-US" sz="2000" dirty="0">
                <a:latin typeface="Consolas"/>
                <a:cs typeface="Consolas"/>
              </a:rPr>
              <a:t>}</a:t>
            </a:r>
          </a:p>
        </p:txBody>
      </p:sp>
      <p:pic>
        <p:nvPicPr>
          <p:cNvPr id="4" name="Picture 3"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1" y="3628592"/>
            <a:ext cx="2882899" cy="2911908"/>
          </a:xfrm>
          <a:prstGeom prst="rect">
            <a:avLst/>
          </a:prstGeom>
        </p:spPr>
      </p:pic>
    </p:spTree>
    <p:extLst>
      <p:ext uri="{BB962C8B-B14F-4D97-AF65-F5344CB8AC3E}">
        <p14:creationId xmlns:p14="http://schemas.microsoft.com/office/powerpoint/2010/main" val="429472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85000" lnSpcReduction="20000"/>
          </a:bodyPr>
          <a:lstStyle/>
          <a:p>
            <a:r>
              <a:rPr lang="en-US" dirty="0"/>
              <a:t>For enabling delegation, methods must declare </a:t>
            </a:r>
            <a:r>
              <a:rPr lang="en-US" dirty="0">
                <a:solidFill>
                  <a:srgbClr val="E46C0A"/>
                </a:solidFill>
              </a:rPr>
              <a:t>exception type(s)</a:t>
            </a:r>
            <a:r>
              <a:rPr lang="en-US" dirty="0">
                <a:solidFill>
                  <a:srgbClr val="F79646"/>
                </a:solidFill>
              </a:rPr>
              <a:t> </a:t>
            </a:r>
            <a:r>
              <a:rPr lang="en-US" dirty="0"/>
              <a:t>generated within their implementation using the keyword </a:t>
            </a:r>
            <a:r>
              <a:rPr lang="en-US" dirty="0">
                <a:solidFill>
                  <a:schemeClr val="accent6">
                    <a:lumMod val="75000"/>
                  </a:schemeClr>
                </a:solidFill>
              </a:rPr>
              <a:t>throws </a:t>
            </a:r>
            <a:r>
              <a:rPr lang="en-US" dirty="0"/>
              <a:t>(only for </a:t>
            </a:r>
            <a:r>
              <a:rPr lang="en-US" dirty="0">
                <a:solidFill>
                  <a:schemeClr val="accent6">
                    <a:lumMod val="75000"/>
                  </a:schemeClr>
                </a:solidFill>
              </a:rPr>
              <a:t>checked exceptions</a:t>
            </a:r>
            <a:r>
              <a:rPr lang="en-US" dirty="0"/>
              <a:t>, see later)</a:t>
            </a:r>
          </a:p>
          <a:p>
            <a:r>
              <a:rPr lang="en-US" dirty="0"/>
              <a:t>Exceptions can be either generated: </a:t>
            </a:r>
          </a:p>
          <a:p>
            <a:pPr lvl="1"/>
            <a:r>
              <a:rPr lang="en-US" dirty="0"/>
              <a:t>by the </a:t>
            </a:r>
            <a:r>
              <a:rPr lang="en-US" dirty="0">
                <a:solidFill>
                  <a:schemeClr val="accent6">
                    <a:lumMod val="75000"/>
                  </a:schemeClr>
                </a:solidFill>
              </a:rPr>
              <a:t>method itself</a:t>
            </a:r>
          </a:p>
          <a:p>
            <a:pPr lvl="1"/>
            <a:r>
              <a:rPr lang="en-US" dirty="0"/>
              <a:t>by </a:t>
            </a:r>
            <a:r>
              <a:rPr lang="en-US" dirty="0">
                <a:solidFill>
                  <a:schemeClr val="accent6">
                    <a:lumMod val="75000"/>
                  </a:schemeClr>
                </a:solidFill>
              </a:rPr>
              <a:t>other methods called within the method </a:t>
            </a:r>
            <a:r>
              <a:rPr lang="en-US" dirty="0"/>
              <a:t>and not caught</a:t>
            </a:r>
          </a:p>
          <a:p>
            <a:pPr marL="0" indent="0">
              <a:buNone/>
            </a:pPr>
            <a:endParaRPr lang="en-US" dirty="0">
              <a:latin typeface="Consolas"/>
              <a:cs typeface="Consolas"/>
            </a:endParaRPr>
          </a:p>
          <a:p>
            <a:pPr marL="0" indent="0">
              <a:buNone/>
            </a:pPr>
            <a:r>
              <a:rPr lang="en-US" sz="2300" dirty="0">
                <a:latin typeface="Consolas"/>
                <a:cs typeface="Consolas"/>
              </a:rPr>
              <a:t>public static void main(String[] </a:t>
            </a:r>
            <a:r>
              <a:rPr lang="en-US" sz="2300" dirty="0" err="1">
                <a:latin typeface="Consolas"/>
                <a:cs typeface="Consolas"/>
              </a:rPr>
              <a:t>args</a:t>
            </a:r>
            <a:r>
              <a:rPr lang="en-US" sz="2300" dirty="0">
                <a:latin typeface="Consolas"/>
                <a:cs typeface="Consolas"/>
              </a:rPr>
              <a:t>) </a:t>
            </a:r>
            <a:r>
              <a:rPr lang="en-US" sz="2300" dirty="0">
                <a:solidFill>
                  <a:srgbClr val="E46C0A"/>
                </a:solidFill>
                <a:latin typeface="Consolas"/>
                <a:cs typeface="Consolas"/>
              </a:rPr>
              <a:t>throws </a:t>
            </a:r>
            <a:r>
              <a:rPr lang="en-US" sz="2300" dirty="0" err="1">
                <a:solidFill>
                  <a:srgbClr val="E46C0A"/>
                </a:solidFill>
                <a:latin typeface="Consolas"/>
                <a:cs typeface="Consolas"/>
              </a:rPr>
              <a:t>IOException</a:t>
            </a:r>
            <a:r>
              <a:rPr lang="en-US" sz="2300" dirty="0">
                <a:solidFill>
                  <a:srgbClr val="E46C0A"/>
                </a:solidFill>
                <a:latin typeface="Consolas"/>
                <a:cs typeface="Consolas"/>
              </a:rPr>
              <a:t> </a:t>
            </a:r>
            <a:r>
              <a:rPr lang="en-US" sz="2300" dirty="0">
                <a:latin typeface="Consolas"/>
                <a:cs typeface="Consolas"/>
              </a:rPr>
              <a:t>{</a:t>
            </a:r>
          </a:p>
          <a:p>
            <a:pPr marL="0" indent="0">
              <a:buNone/>
            </a:pPr>
            <a:r>
              <a:rPr lang="en-US" sz="2300" dirty="0">
                <a:latin typeface="Consolas"/>
                <a:cs typeface="Consolas"/>
              </a:rPr>
              <a:t>		char[] v = new char[256];</a:t>
            </a:r>
          </a:p>
          <a:p>
            <a:pPr marL="0" indent="0">
              <a:buNone/>
            </a:pPr>
            <a:r>
              <a:rPr lang="en-US" sz="2300" dirty="0">
                <a:latin typeface="Consolas"/>
                <a:cs typeface="Consolas"/>
              </a:rPr>
              <a:t>		</a:t>
            </a:r>
            <a:r>
              <a:rPr lang="en-US" sz="2300" dirty="0" err="1">
                <a:latin typeface="Consolas"/>
                <a:cs typeface="Consolas"/>
              </a:rPr>
              <a:t>FileReader</a:t>
            </a:r>
            <a:r>
              <a:rPr lang="en-US" sz="2300" dirty="0">
                <a:latin typeface="Consolas"/>
                <a:cs typeface="Consolas"/>
              </a:rPr>
              <a:t> f = new </a:t>
            </a:r>
            <a:r>
              <a:rPr lang="en-US" sz="2300" dirty="0" err="1">
                <a:latin typeface="Consolas"/>
                <a:cs typeface="Consolas"/>
              </a:rPr>
              <a:t>FileReader</a:t>
            </a:r>
            <a:r>
              <a:rPr lang="en-US" sz="2300" dirty="0">
                <a:latin typeface="Consolas"/>
                <a:cs typeface="Consolas"/>
              </a:rPr>
              <a:t>("</a:t>
            </a:r>
            <a:r>
              <a:rPr lang="en-US" sz="2300" dirty="0" err="1">
                <a:latin typeface="Consolas"/>
                <a:cs typeface="Consolas"/>
              </a:rPr>
              <a:t>test.txt</a:t>
            </a:r>
            <a:r>
              <a:rPr lang="en-US"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f.read</a:t>
            </a:r>
            <a:r>
              <a:rPr lang="mr-IN" sz="2300" dirty="0">
                <a:latin typeface="Consolas"/>
                <a:cs typeface="Consolas"/>
              </a:rPr>
              <a:t>(</a:t>
            </a:r>
            <a:r>
              <a:rPr lang="mr-IN" sz="2300" dirty="0" err="1">
                <a:latin typeface="Consolas"/>
                <a:cs typeface="Consolas"/>
              </a:rPr>
              <a:t>v</a:t>
            </a:r>
            <a:r>
              <a:rPr lang="mr-IN" sz="2300" dirty="0">
                <a:latin typeface="Consolas"/>
                <a:cs typeface="Consolas"/>
              </a:rPr>
              <a:t>);</a:t>
            </a:r>
          </a:p>
          <a:p>
            <a:pPr marL="0" indent="0">
              <a:buNone/>
            </a:pPr>
            <a:r>
              <a:rPr lang="mr-IN" sz="2300" dirty="0">
                <a:latin typeface="Consolas"/>
                <a:cs typeface="Consolas"/>
              </a:rPr>
              <a:t>	</a:t>
            </a:r>
            <a:r>
              <a:rPr lang="it-IT" sz="2300" dirty="0">
                <a:latin typeface="Consolas"/>
                <a:cs typeface="Consolas"/>
              </a:rPr>
              <a:t>	</a:t>
            </a:r>
            <a:r>
              <a:rPr lang="mr-IN" sz="2300" dirty="0" err="1">
                <a:latin typeface="Consolas"/>
                <a:cs typeface="Consolas"/>
              </a:rPr>
              <a:t>f.close</a:t>
            </a:r>
            <a:r>
              <a:rPr lang="mr-IN" sz="2300" dirty="0">
                <a:latin typeface="Consolas"/>
                <a:cs typeface="Consolas"/>
              </a:rPr>
              <a:t>();</a:t>
            </a:r>
          </a:p>
          <a:p>
            <a:pPr marL="0" indent="0">
              <a:buNone/>
            </a:pPr>
            <a:r>
              <a:rPr lang="mr-IN" sz="2300" dirty="0">
                <a:latin typeface="Consolas"/>
                <a:cs typeface="Consolas"/>
              </a:rPr>
              <a:t>}</a:t>
            </a:r>
            <a:endParaRPr lang="en-US" sz="2300" dirty="0">
              <a:latin typeface="Consolas"/>
              <a:cs typeface="Consolas"/>
            </a:endParaRPr>
          </a:p>
          <a:p>
            <a:pPr marL="57150" indent="0">
              <a:buNone/>
            </a:pPr>
            <a:endParaRPr lang="en-US" dirty="0">
              <a:solidFill>
                <a:srgbClr val="E46C0A"/>
              </a:solidFill>
            </a:endParaRPr>
          </a:p>
          <a:p>
            <a:endParaRPr lang="en-US" dirty="0"/>
          </a:p>
        </p:txBody>
      </p:sp>
    </p:spTree>
    <p:extLst>
      <p:ext uri="{BB962C8B-B14F-4D97-AF65-F5344CB8AC3E}">
        <p14:creationId xmlns:p14="http://schemas.microsoft.com/office/powerpoint/2010/main" val="1940016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chemeClr val="accent6">
                    <a:lumMod val="75000"/>
                  </a:schemeClr>
                </a:solidFill>
                <a:latin typeface="Consolas"/>
                <a:cs typeface="Consolas"/>
              </a:rPr>
              <a:t>/* foo()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endParaRPr lang="en-US" dirty="0">
              <a:latin typeface="Consolas"/>
              <a:cs typeface="Consolas"/>
            </a:endParaRP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 /* do something */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136316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intercepts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and differentiate among subclasses */</a:t>
            </a:r>
          </a:p>
          <a:p>
            <a:pPr marL="0" indent="0">
              <a:buNone/>
            </a:pPr>
            <a:r>
              <a:rPr lang="en-US" dirty="0">
                <a:solidFill>
                  <a:schemeClr val="accent6">
                    <a:lumMod val="75000"/>
                  </a:schemeClr>
                </a:solidFill>
                <a:latin typeface="Consolas"/>
                <a:cs typeface="Consolas"/>
              </a:rPr>
              <a:t>/* more specific subclasses first!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new Dummy().foo();</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FileNotFoundException</a:t>
            </a:r>
            <a:r>
              <a:rPr lang="en-US" dirty="0">
                <a:latin typeface="Consolas"/>
                <a:cs typeface="Consolas"/>
              </a:rPr>
              <a:t> e) {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FileNotFoundException</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err="1">
                <a:latin typeface="Consolas"/>
                <a:cs typeface="Consolas"/>
              </a:rPr>
              <a:t>System.out.println</a:t>
            </a:r>
            <a:r>
              <a:rPr lang="en-US" dirty="0">
                <a:latin typeface="Consolas"/>
                <a:cs typeface="Consolas"/>
              </a:rPr>
              <a:t>("</a:t>
            </a:r>
            <a:r>
              <a:rPr lang="en-US" dirty="0" err="1">
                <a:latin typeface="Consolas"/>
                <a:cs typeface="Consolas"/>
              </a:rPr>
              <a:t>IOException</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en-US" dirty="0"/>
          </a:p>
        </p:txBody>
      </p:sp>
    </p:spTree>
    <p:extLst>
      <p:ext uri="{BB962C8B-B14F-4D97-AF65-F5344CB8AC3E}">
        <p14:creationId xmlns:p14="http://schemas.microsoft.com/office/powerpoint/2010/main" val="7827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delegation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latin typeface="Consolas"/>
                <a:cs typeface="Consolas"/>
              </a:rPr>
              <a:t>Class Dummy {</a:t>
            </a:r>
          </a:p>
          <a:p>
            <a:pPr marL="0" indent="0">
              <a:buNone/>
            </a:pPr>
            <a:r>
              <a:rPr lang="en-US" dirty="0">
                <a:latin typeface="Consolas"/>
                <a:cs typeface="Consolas"/>
              </a:rPr>
              <a:t>	public void foo()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f.read(v);</a:t>
            </a:r>
          </a:p>
          <a:p>
            <a:pPr marL="0" indent="0">
              <a:buNone/>
            </a:pPr>
            <a:r>
              <a:rPr lang="mr-IN" dirty="0">
                <a:latin typeface="Consolas"/>
                <a:cs typeface="Consolas"/>
              </a:rPr>
              <a:t>	</a:t>
            </a:r>
            <a:r>
              <a:rPr lang="it-IT" dirty="0">
                <a:latin typeface="Consolas"/>
                <a:cs typeface="Consolas"/>
              </a:rPr>
              <a:t>	</a:t>
            </a:r>
            <a:r>
              <a:rPr lang="mr-IN" dirty="0">
                <a:latin typeface="Consolas"/>
                <a:cs typeface="Consolas"/>
              </a:rPr>
              <a:t>f.close();</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a:p>
            <a:pPr marL="0" indent="0">
              <a:buNone/>
            </a:pPr>
            <a:r>
              <a:rPr lang="en-US" dirty="0">
                <a:solidFill>
                  <a:schemeClr val="accent6">
                    <a:lumMod val="75000"/>
                  </a:schemeClr>
                </a:solidFill>
                <a:latin typeface="Consolas"/>
                <a:cs typeface="Consolas"/>
              </a:rPr>
              <a:t>/* main() delegates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as well */</a:t>
            </a:r>
          </a:p>
          <a:p>
            <a:pPr marL="0" indent="0">
              <a:buNone/>
            </a:pPr>
            <a:r>
              <a:rPr lang="en-US" dirty="0">
                <a:latin typeface="Consolas"/>
                <a:cs typeface="Consolas"/>
              </a:rPr>
              <a:t>Class App {</a:t>
            </a:r>
          </a:p>
          <a:p>
            <a:pPr marL="0" indent="0">
              <a:buNone/>
            </a:pPr>
            <a:r>
              <a:rPr lang="en-US" dirty="0">
                <a:latin typeface="Consolas"/>
                <a:cs typeface="Consolas"/>
              </a:rPr>
              <a:t>	public static void main (String </a:t>
            </a:r>
            <a:r>
              <a:rPr lang="en-US" dirty="0" err="1">
                <a:latin typeface="Consolas"/>
                <a:cs typeface="Consolas"/>
              </a:rPr>
              <a:t>args</a:t>
            </a:r>
            <a:r>
              <a:rPr lang="en-US" dirty="0">
                <a:latin typeface="Consolas"/>
                <a:cs typeface="Consolas"/>
              </a:rPr>
              <a:t>[]) </a:t>
            </a:r>
            <a:r>
              <a:rPr lang="en-US" dirty="0">
                <a:solidFill>
                  <a:srgbClr val="E46C0A"/>
                </a:solidFill>
                <a:latin typeface="Consolas"/>
                <a:cs typeface="Consolas"/>
              </a:rPr>
              <a:t>throws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a:t>
            </a:r>
          </a:p>
          <a:p>
            <a:pPr marL="0" indent="0">
              <a:buNone/>
            </a:pPr>
            <a:r>
              <a:rPr lang="en-US" dirty="0">
                <a:latin typeface="Consolas"/>
                <a:cs typeface="Consolas"/>
              </a:rPr>
              <a:t>		new Dummy().foo();</a:t>
            </a:r>
          </a:p>
          <a:p>
            <a:pPr marL="0" indent="0">
              <a:buNone/>
            </a:pPr>
            <a:r>
              <a:rPr lang="en-US" dirty="0">
                <a:latin typeface="Consolas"/>
                <a:cs typeface="Consolas"/>
              </a:rPr>
              <a:t>	}</a:t>
            </a:r>
          </a:p>
          <a:p>
            <a:pPr marL="0" indent="0">
              <a:buNone/>
            </a:pPr>
            <a:r>
              <a:rPr lang="en-US" dirty="0">
                <a:latin typeface="Consolas"/>
                <a:cs typeface="Consolas"/>
              </a:rPr>
              <a:t>}</a:t>
            </a:r>
          </a:p>
          <a:p>
            <a:endParaRPr lang="en-US" dirty="0"/>
          </a:p>
        </p:txBody>
      </p:sp>
    </p:spTree>
    <p:extLst>
      <p:ext uri="{BB962C8B-B14F-4D97-AF65-F5344CB8AC3E}">
        <p14:creationId xmlns:p14="http://schemas.microsoft.com/office/powerpoint/2010/main" val="57148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lstStyle/>
          <a:p>
            <a:r>
              <a:rPr lang="en-US" sz="2800" dirty="0"/>
              <a:t>(Eventually) Declare a user defined Exception subclass</a:t>
            </a:r>
          </a:p>
          <a:p>
            <a:r>
              <a:rPr lang="en-US" sz="2800" dirty="0">
                <a:solidFill>
                  <a:srgbClr val="E46C0A"/>
                </a:solidFill>
              </a:rPr>
              <a:t>Throw</a:t>
            </a:r>
            <a:r>
              <a:rPr lang="en-US" sz="2800" dirty="0"/>
              <a:t> upward a new exception object from a method marked with the </a:t>
            </a:r>
            <a:r>
              <a:rPr lang="en-US" sz="2800" dirty="0">
                <a:solidFill>
                  <a:schemeClr val="accent6">
                    <a:lumMod val="75000"/>
                  </a:schemeClr>
                </a:solidFill>
              </a:rPr>
              <a:t>throws </a:t>
            </a:r>
            <a:r>
              <a:rPr lang="en-US" sz="2800" dirty="0"/>
              <a:t>keyword</a:t>
            </a:r>
          </a:p>
          <a:p>
            <a:endParaRPr lang="en-US" dirty="0"/>
          </a:p>
          <a:p>
            <a:endParaRPr lang="en-US" dirty="0"/>
          </a:p>
        </p:txBody>
      </p:sp>
    </p:spTree>
    <p:extLst>
      <p:ext uri="{BB962C8B-B14F-4D97-AF65-F5344CB8AC3E}">
        <p14:creationId xmlns:p14="http://schemas.microsoft.com/office/powerpoint/2010/main" val="383694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public class App {</a:t>
            </a:r>
          </a:p>
          <a:p>
            <a:pPr marL="0" indent="0">
              <a:buNone/>
            </a:pPr>
            <a:r>
              <a:rPr lang="en-US" sz="2000" dirty="0">
                <a:latin typeface="Consolas"/>
                <a:cs typeface="Consolas"/>
              </a:rPr>
              <a:t>  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it-IT" sz="2000" dirty="0">
                <a:latin typeface="Consolas"/>
                <a:cs typeface="Consolas"/>
              </a:rPr>
              <a:t>    </a:t>
            </a:r>
            <a:r>
              <a:rPr lang="it-IT" sz="2000" dirty="0" err="1">
                <a:latin typeface="Consolas"/>
                <a:cs typeface="Consolas"/>
              </a:rPr>
              <a:t>l.get</a:t>
            </a:r>
            <a:r>
              <a:rPr lang="mr-IN" sz="2000" dirty="0">
                <a:latin typeface="Consolas"/>
                <a:cs typeface="Consolas"/>
              </a:rPr>
              <a:t>(</a:t>
            </a:r>
            <a:r>
              <a:rPr lang="it-IT" sz="2000" dirty="0">
                <a:latin typeface="Consolas"/>
                <a:cs typeface="Consolas"/>
              </a:rPr>
              <a:t>0</a:t>
            </a:r>
            <a:r>
              <a:rPr lang="mr-IN" sz="2000" dirty="0">
                <a:latin typeface="Consolas"/>
                <a:cs typeface="Consolas"/>
              </a:rPr>
              <a:t>);</a:t>
            </a:r>
          </a:p>
          <a:p>
            <a:pPr marL="0" indent="0">
              <a:buNone/>
            </a:pPr>
            <a:r>
              <a:rPr lang="it-IT" sz="2000" dirty="0">
                <a:latin typeface="Consolas"/>
                <a:cs typeface="Consolas"/>
              </a:rPr>
              <a:t>  </a:t>
            </a:r>
            <a:r>
              <a:rPr lang="mr-IN" sz="2000" dirty="0">
                <a:latin typeface="Consolas"/>
                <a:cs typeface="Consolas"/>
              </a:rPr>
              <a:t>}</a:t>
            </a:r>
            <a:endParaRPr lang="it-IT" sz="2000" dirty="0">
              <a:latin typeface="Consolas"/>
              <a:cs typeface="Consolas"/>
            </a:endParaRPr>
          </a:p>
          <a:p>
            <a:pPr marL="0" indent="0">
              <a:buNone/>
            </a:pPr>
            <a:r>
              <a:rPr lang="it-IT" sz="2000" dirty="0">
                <a:latin typeface="Consolas"/>
                <a:cs typeface="Consolas"/>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r>
              <a:rPr lang="it-IT" sz="1600" dirty="0" err="1">
                <a:solidFill>
                  <a:srgbClr val="FF0000"/>
                </a:solidFill>
                <a:latin typeface="Menlo" panose="020B0609030804020204" pitchFamily="49" charset="0"/>
              </a:rPr>
              <a:t>Exception</a:t>
            </a:r>
            <a:r>
              <a:rPr lang="it-IT" sz="1600" dirty="0">
                <a:solidFill>
                  <a:srgbClr val="FF0000"/>
                </a:solidFill>
                <a:latin typeface="Menlo" panose="020B0609030804020204" pitchFamily="49" charset="0"/>
              </a:rPr>
              <a:t> in </a:t>
            </a:r>
            <a:r>
              <a:rPr lang="it-IT" sz="1600" dirty="0" err="1">
                <a:solidFill>
                  <a:srgbClr val="FF0000"/>
                </a:solidFill>
                <a:latin typeface="Menlo" panose="020B0609030804020204" pitchFamily="49" charset="0"/>
              </a:rPr>
              <a:t>thread</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main</a:t>
            </a:r>
            <a:r>
              <a:rPr lang="it-IT" sz="1600" dirty="0">
                <a:solidFill>
                  <a:srgbClr val="FF0000"/>
                </a:solidFill>
                <a:latin typeface="Menlo" panose="020B0609030804020204" pitchFamily="49" charset="0"/>
              </a:rPr>
              <a:t>" </a:t>
            </a:r>
            <a:r>
              <a:rPr lang="it-IT" sz="1600" u="sng" dirty="0" err="1">
                <a:solidFill>
                  <a:srgbClr val="0068DA"/>
                </a:solidFill>
                <a:latin typeface="Menlo" panose="020B0609030804020204" pitchFamily="49" charset="0"/>
              </a:rPr>
              <a:t>java.lang.IndexOutOfBoundsException</a:t>
            </a:r>
            <a:r>
              <a:rPr lang="it-IT" sz="1600" dirty="0">
                <a:solidFill>
                  <a:srgbClr val="FF0000"/>
                </a:solidFill>
                <a:latin typeface="Menlo" panose="020B0609030804020204" pitchFamily="49" charset="0"/>
              </a:rPr>
              <a:t>: Index: 0, </a:t>
            </a:r>
            <a:r>
              <a:rPr lang="it-IT" sz="1600" dirty="0" err="1">
                <a:solidFill>
                  <a:srgbClr val="FF0000"/>
                </a:solidFill>
                <a:latin typeface="Menlo" panose="020B0609030804020204" pitchFamily="49" charset="0"/>
              </a:rPr>
              <a:t>Size</a:t>
            </a:r>
            <a:r>
              <a:rPr lang="it-IT" sz="1600" dirty="0">
                <a:solidFill>
                  <a:srgbClr val="FF0000"/>
                </a:solidFill>
                <a:latin typeface="Menlo" panose="020B0609030804020204" pitchFamily="49" charset="0"/>
              </a:rPr>
              <a:t>: 0</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java.util.ArrayList.rangeCheck</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ArrayList.java:657</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java.util.ArrayList.get</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ArrayList.java:433</a:t>
            </a:r>
            <a:r>
              <a:rPr lang="it-IT" sz="1600" dirty="0">
                <a:solidFill>
                  <a:srgbClr val="FF0000"/>
                </a:solidFill>
                <a:latin typeface="Menlo" panose="020B0609030804020204" pitchFamily="49" charset="0"/>
              </a:rPr>
              <a:t>)</a:t>
            </a:r>
          </a:p>
          <a:p>
            <a:pPr marL="0" indent="0">
              <a:buNone/>
            </a:pPr>
            <a:r>
              <a:rPr lang="it-IT" sz="1600" dirty="0" err="1">
                <a:solidFill>
                  <a:srgbClr val="FF0000"/>
                </a:solidFill>
                <a:latin typeface="Menlo" panose="020B0609030804020204" pitchFamily="49" charset="0"/>
              </a:rPr>
              <a:t>at</a:t>
            </a:r>
            <a:r>
              <a:rPr lang="it-IT" sz="1600" dirty="0">
                <a:solidFill>
                  <a:srgbClr val="FF0000"/>
                </a:solidFill>
                <a:latin typeface="Menlo" panose="020B0609030804020204" pitchFamily="49" charset="0"/>
              </a:rPr>
              <a:t> </a:t>
            </a:r>
            <a:r>
              <a:rPr lang="it-IT" sz="1600" dirty="0" err="1">
                <a:solidFill>
                  <a:srgbClr val="FF0000"/>
                </a:solidFill>
                <a:latin typeface="Menlo" panose="020B0609030804020204" pitchFamily="49" charset="0"/>
              </a:rPr>
              <a:t>App.main</a:t>
            </a:r>
            <a:r>
              <a:rPr lang="it-IT" sz="1600" dirty="0">
                <a:solidFill>
                  <a:srgbClr val="FF0000"/>
                </a:solidFill>
                <a:latin typeface="Menlo" panose="020B0609030804020204" pitchFamily="49" charset="0"/>
              </a:rPr>
              <a:t>(</a:t>
            </a:r>
            <a:r>
              <a:rPr lang="it-IT" sz="1600" u="sng" dirty="0">
                <a:solidFill>
                  <a:srgbClr val="0068DA"/>
                </a:solidFill>
                <a:latin typeface="Menlo" panose="020B0609030804020204" pitchFamily="49" charset="0"/>
              </a:rPr>
              <a:t>App.java:12</a:t>
            </a:r>
            <a:r>
              <a:rPr lang="it-IT" sz="1600" dirty="0">
                <a:solidFill>
                  <a:srgbClr val="FF0000"/>
                </a:solidFill>
                <a:latin typeface="Menlo" panose="020B0609030804020204" pitchFamily="49" charset="0"/>
              </a:rPr>
              <a:t>)</a:t>
            </a:r>
          </a:p>
          <a:p>
            <a:pPr marL="0" indent="0">
              <a:buNone/>
            </a:pPr>
            <a:endParaRPr lang="it-IT" sz="2000" dirty="0">
              <a:latin typeface="Consolas"/>
              <a:cs typeface="Consolas"/>
            </a:endParaRPr>
          </a:p>
          <a:p>
            <a:pPr marL="0" indent="0">
              <a:buNone/>
            </a:pPr>
            <a:endParaRPr lang="it-IT" sz="2000" dirty="0">
              <a:latin typeface="Consolas"/>
              <a:cs typeface="Consolas"/>
            </a:endParaRPr>
          </a:p>
          <a:p>
            <a:pPr marL="0" indent="0">
              <a:buNone/>
            </a:pPr>
            <a:endParaRPr lang="it-IT" sz="2000" dirty="0">
              <a:latin typeface="Consolas"/>
              <a:cs typeface="Consolas"/>
            </a:endParaRPr>
          </a:p>
        </p:txBody>
      </p:sp>
    </p:spTree>
    <p:extLst>
      <p:ext uri="{BB962C8B-B14F-4D97-AF65-F5344CB8AC3E}">
        <p14:creationId xmlns:p14="http://schemas.microsoft.com/office/powerpoint/2010/main" val="103139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(throw)</a:t>
            </a:r>
          </a:p>
        </p:txBody>
      </p:sp>
      <p:sp>
        <p:nvSpPr>
          <p:cNvPr id="3" name="Content Placeholder 2"/>
          <p:cNvSpPr>
            <a:spLocks noGrp="1"/>
          </p:cNvSpPr>
          <p:nvPr>
            <p:ph idx="1"/>
          </p:nvPr>
        </p:nvSpPr>
        <p:spPr/>
        <p:txBody>
          <a:bodyPr>
            <a:normAutofit/>
          </a:bodyPr>
          <a:lstStyle/>
          <a:p>
            <a:pPr marL="0" marR="5080" indent="0">
              <a:lnSpc>
                <a:spcPct val="100800"/>
              </a:lnSpc>
              <a:buNone/>
              <a:tabLst>
                <a:tab pos="469265" algn="l"/>
                <a:tab pos="1078865" algn="l"/>
                <a:tab pos="1993264" algn="l"/>
              </a:tabLst>
            </a:pPr>
            <a:r>
              <a:rPr lang="en-US" sz="1800" dirty="0">
                <a:latin typeface="Consolas"/>
                <a:cs typeface="Consolas"/>
              </a:rPr>
              <a:t>public class </a:t>
            </a:r>
            <a:r>
              <a:rPr lang="en-US" sz="1800" dirty="0" err="1">
                <a:latin typeface="Consolas"/>
                <a:cs typeface="Consolas"/>
              </a:rPr>
              <a:t>ArrayList</a:t>
            </a:r>
            <a:r>
              <a:rPr lang="en-US" sz="1800" dirty="0">
                <a:latin typeface="Consolas"/>
                <a:cs typeface="Consolas"/>
              </a:rPr>
              <a:t>&lt;E&gt; extends </a:t>
            </a:r>
            <a:r>
              <a:rPr lang="en-US" sz="1800" dirty="0" err="1">
                <a:latin typeface="Consolas"/>
                <a:cs typeface="Consolas"/>
              </a:rPr>
              <a:t>AbstractList</a:t>
            </a:r>
            <a:r>
              <a:rPr lang="en-US" sz="1800" dirty="0">
                <a:latin typeface="Consolas"/>
                <a:cs typeface="Consolas"/>
              </a:rPr>
              <a:t>&lt;E&gt; {</a:t>
            </a:r>
          </a:p>
          <a:p>
            <a:pPr marL="0" marR="5080" indent="0">
              <a:lnSpc>
                <a:spcPct val="100800"/>
              </a:lnSpc>
              <a:buNone/>
              <a:tabLst>
                <a:tab pos="469265" algn="l"/>
                <a:tab pos="1078865" algn="l"/>
                <a:tab pos="1993264" algn="l"/>
              </a:tabLst>
            </a:pPr>
            <a:r>
              <a:rPr lang="en-US" sz="1800" dirty="0">
                <a:latin typeface="Consolas"/>
                <a:cs typeface="Consolas"/>
              </a:rPr>
              <a:t>…</a:t>
            </a:r>
          </a:p>
          <a:p>
            <a:pPr marL="0" marR="5080" indent="0">
              <a:lnSpc>
                <a:spcPct val="100800"/>
              </a:lnSpc>
              <a:buNone/>
              <a:tabLst>
                <a:tab pos="469265" algn="l"/>
                <a:tab pos="1078865" algn="l"/>
                <a:tab pos="1993264" algn="l"/>
              </a:tabLst>
            </a:pPr>
            <a:r>
              <a:rPr lang="en-US" sz="1800" dirty="0">
                <a:latin typeface="Consolas"/>
                <a:cs typeface="Consolas"/>
              </a:rPr>
              <a:t>  public E get(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a:t>
            </a:r>
            <a:r>
              <a:rPr lang="en-US" sz="1800" dirty="0" err="1">
                <a:latin typeface="Consolas"/>
                <a:cs typeface="Consolas"/>
              </a:rPr>
              <a:t>rangeCheck</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return </a:t>
            </a:r>
            <a:r>
              <a:rPr lang="en-US" sz="1800" dirty="0" err="1">
                <a:latin typeface="Consolas"/>
                <a:cs typeface="Consolas"/>
              </a:rPr>
              <a:t>elementData</a:t>
            </a:r>
            <a:r>
              <a:rPr lang="en-US" sz="1800" dirty="0">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endParaRPr lang="en-US" sz="1800" dirty="0">
              <a:latin typeface="Consolas"/>
              <a:cs typeface="Consolas"/>
            </a:endParaRPr>
          </a:p>
          <a:p>
            <a:pPr marL="0" marR="5080" indent="0">
              <a:lnSpc>
                <a:spcPct val="100800"/>
              </a:lnSpc>
              <a:buNone/>
              <a:tabLst>
                <a:tab pos="469265" algn="l"/>
                <a:tab pos="1078865" algn="l"/>
                <a:tab pos="1993264" algn="l"/>
              </a:tabLst>
            </a:pPr>
            <a:r>
              <a:rPr lang="en-US" sz="1800" dirty="0">
                <a:latin typeface="Consolas"/>
                <a:cs typeface="Consolas"/>
              </a:rPr>
              <a:t>  private void </a:t>
            </a:r>
            <a:r>
              <a:rPr lang="en-US" sz="1800" dirty="0" err="1">
                <a:latin typeface="Consolas"/>
                <a:cs typeface="Consolas"/>
              </a:rPr>
              <a:t>rangeCheck</a:t>
            </a:r>
            <a:r>
              <a:rPr lang="en-US" sz="1800" dirty="0">
                <a:latin typeface="Consolas"/>
                <a:cs typeface="Consolas"/>
              </a:rPr>
              <a:t>(</a:t>
            </a:r>
            <a:r>
              <a:rPr lang="en-US" sz="1800" dirty="0" err="1">
                <a:latin typeface="Consolas"/>
                <a:cs typeface="Consolas"/>
              </a:rPr>
              <a:t>int</a:t>
            </a:r>
            <a:r>
              <a:rPr lang="en-US" sz="1800" dirty="0">
                <a:latin typeface="Consolas"/>
                <a:cs typeface="Consolas"/>
              </a:rPr>
              <a:t> index) {</a:t>
            </a:r>
          </a:p>
          <a:p>
            <a:pPr marL="0" marR="5080" indent="0">
              <a:lnSpc>
                <a:spcPct val="100800"/>
              </a:lnSpc>
              <a:buNone/>
              <a:tabLst>
                <a:tab pos="469265" algn="l"/>
                <a:tab pos="1078865" algn="l"/>
                <a:tab pos="1993264" algn="l"/>
              </a:tabLst>
            </a:pPr>
            <a:r>
              <a:rPr lang="en-US" sz="1800" dirty="0">
                <a:latin typeface="Consolas"/>
                <a:cs typeface="Consolas"/>
              </a:rPr>
              <a:t>    if (index &gt;= size) </a:t>
            </a:r>
            <a:r>
              <a:rPr lang="en-US" sz="1800" dirty="0">
                <a:solidFill>
                  <a:schemeClr val="accent6">
                    <a:lumMod val="75000"/>
                  </a:schemeClr>
                </a:solidFill>
                <a:latin typeface="Consolas"/>
                <a:cs typeface="Consolas"/>
              </a:rPr>
              <a:t>throw new </a:t>
            </a:r>
            <a:r>
              <a:rPr lang="en-US" sz="1800" dirty="0" err="1">
                <a:solidFill>
                  <a:schemeClr val="accent6">
                    <a:lumMod val="75000"/>
                  </a:schemeClr>
                </a:solidFill>
                <a:latin typeface="Consolas"/>
                <a:cs typeface="Consolas"/>
              </a:rPr>
              <a:t>IndexOutOfBoundsException</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outOfBoundsMsg</a:t>
            </a:r>
            <a:r>
              <a:rPr lang="en-US" sz="1800" dirty="0">
                <a:solidFill>
                  <a:schemeClr val="accent6">
                    <a:lumMod val="75000"/>
                  </a:schemeClr>
                </a:solidFill>
                <a:latin typeface="Consolas"/>
                <a:cs typeface="Consolas"/>
              </a:rPr>
              <a:t>(index));</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  …</a:t>
            </a:r>
          </a:p>
          <a:p>
            <a:pPr marL="0" marR="5080" indent="0">
              <a:lnSpc>
                <a:spcPct val="100800"/>
              </a:lnSpc>
              <a:buNone/>
              <a:tabLst>
                <a:tab pos="469265" algn="l"/>
                <a:tab pos="1078865" algn="l"/>
                <a:tab pos="1993264" algn="l"/>
              </a:tabLst>
            </a:pPr>
            <a:r>
              <a:rPr lang="en-US" sz="1800" dirty="0">
                <a:latin typeface="Consolas"/>
                <a:cs typeface="Consolas"/>
              </a:rPr>
              <a:t>}</a:t>
            </a:r>
          </a:p>
        </p:txBody>
      </p:sp>
    </p:spTree>
    <p:extLst>
      <p:ext uri="{BB962C8B-B14F-4D97-AF65-F5344CB8AC3E}">
        <p14:creationId xmlns:p14="http://schemas.microsoft.com/office/powerpoint/2010/main" val="212293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class App {</a:t>
            </a:r>
          </a:p>
          <a:p>
            <a:pPr marL="0" indent="0">
              <a:buNone/>
            </a:pPr>
            <a:r>
              <a:rPr lang="en-US" sz="1200" dirty="0">
                <a:latin typeface="Consolas"/>
                <a:cs typeface="Consolas"/>
              </a:rPr>
              <a:t>	public void f(</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i</a:t>
            </a:r>
            <a:r>
              <a:rPr lang="en-US" sz="1200" dirty="0">
                <a:latin typeface="Consolas"/>
                <a:cs typeface="Consolas"/>
              </a:rPr>
              <a:t>) {</a:t>
            </a:r>
          </a:p>
          <a:p>
            <a:pPr marL="0" indent="0">
              <a:buNone/>
            </a:pPr>
            <a:r>
              <a:rPr lang="mr-IN" sz="1200" dirty="0">
                <a:latin typeface="Consolas"/>
                <a:cs typeface="Consolas"/>
              </a:rPr>
              <a:t>		g(i);</a:t>
            </a:r>
          </a:p>
          <a:p>
            <a:pPr marL="0" indent="0">
              <a:buNone/>
            </a:pPr>
            <a:r>
              <a:rPr lang="mr-IN" sz="1200" dirty="0">
                <a:latin typeface="Consolas"/>
                <a:cs typeface="Consolas"/>
              </a:rPr>
              <a:t>	}</a:t>
            </a:r>
          </a:p>
          <a:p>
            <a:pPr marL="0" indent="0">
              <a:buNone/>
            </a:pPr>
            <a:r>
              <a:rPr lang="en-US" sz="1200" dirty="0">
                <a:latin typeface="Consolas"/>
                <a:cs typeface="Consolas"/>
              </a:rPr>
              <a:t>	public void g(int </a:t>
            </a:r>
            <a:r>
              <a:rPr lang="en-US" sz="1200" dirty="0" err="1">
                <a:latin typeface="Consolas"/>
                <a:cs typeface="Consolas"/>
              </a:rPr>
              <a:t>i</a:t>
            </a:r>
            <a:r>
              <a:rPr lang="en-US" sz="1200" dirty="0">
                <a:latin typeface="Consolas"/>
                <a:cs typeface="Consolas"/>
              </a:rPr>
              <a:t>) {</a:t>
            </a:r>
          </a:p>
          <a:p>
            <a:pPr marL="0" indent="0">
              <a:buNone/>
            </a:pPr>
            <a:r>
              <a:rPr lang="en-US" sz="1200" dirty="0">
                <a:latin typeface="Consolas"/>
                <a:cs typeface="Consolas"/>
              </a:rPr>
              <a:t>        /* empty </a:t>
            </a:r>
            <a:r>
              <a:rPr lang="en-US" sz="1200" dirty="0" err="1">
                <a:latin typeface="Consolas"/>
                <a:cs typeface="Consolas"/>
              </a:rPr>
              <a:t>arraylist</a:t>
            </a:r>
            <a:r>
              <a:rPr lang="en-US" sz="1200" dirty="0">
                <a:latin typeface="Consolas"/>
                <a:cs typeface="Consolas"/>
              </a:rPr>
              <a:t> */</a:t>
            </a:r>
          </a:p>
          <a:p>
            <a:pPr marL="0" indent="0">
              <a:buNone/>
            </a:pPr>
            <a:r>
              <a:rPr lang="en-US" sz="1200" dirty="0">
                <a:latin typeface="Consolas"/>
                <a:cs typeface="Consolas"/>
              </a:rPr>
              <a:t>		new </a:t>
            </a:r>
            <a:r>
              <a:rPr lang="en-US" sz="1200" dirty="0" err="1">
                <a:latin typeface="Consolas"/>
                <a:cs typeface="Consolas"/>
              </a:rPr>
              <a:t>ArrayList</a:t>
            </a:r>
            <a:r>
              <a:rPr lang="en-US" sz="1200" dirty="0">
                <a:latin typeface="Consolas"/>
                <a:cs typeface="Consolas"/>
              </a:rPr>
              <a:t>().get(</a:t>
            </a:r>
            <a:r>
              <a:rPr lang="en-US" sz="1200" dirty="0" err="1">
                <a:latin typeface="Consolas"/>
                <a:cs typeface="Consolas"/>
              </a:rPr>
              <a:t>i</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new App()</a:t>
            </a:r>
            <a:r>
              <a:rPr lang="mr-IN" sz="1200" dirty="0">
                <a:latin typeface="Consolas"/>
                <a:cs typeface="Consolas"/>
              </a:rPr>
              <a:t>.f(5);</a:t>
            </a:r>
          </a:p>
          <a:p>
            <a:pPr marL="0" indent="0">
              <a:buNone/>
            </a:pPr>
            <a:r>
              <a:rPr lang="mr-IN" sz="1200" dirty="0">
                <a:latin typeface="Consolas"/>
                <a:cs typeface="Consolas"/>
              </a:rPr>
              <a:t>	}</a:t>
            </a:r>
          </a:p>
          <a:p>
            <a:pPr marL="0" indent="0">
              <a:buNone/>
            </a:pPr>
            <a:r>
              <a:rPr lang="mr-IN" sz="1200" dirty="0">
                <a:latin typeface="Consolas"/>
                <a:cs typeface="Consolas"/>
              </a:rPr>
              <a:t>}</a:t>
            </a:r>
            <a:endParaRPr lang="it-IT" sz="1200" dirty="0">
              <a:latin typeface="Consolas"/>
              <a:cs typeface="Consolas"/>
            </a:endParaRPr>
          </a:p>
          <a:p>
            <a:pPr marL="0" indent="0">
              <a:buNone/>
            </a:pPr>
            <a:endParaRPr lang="it-IT" sz="1200" dirty="0">
              <a:latin typeface="Consolas"/>
              <a:cs typeface="Consolas"/>
            </a:endParaRPr>
          </a:p>
          <a:p>
            <a:pPr marL="0" indent="0">
              <a:buNone/>
            </a:pPr>
            <a:r>
              <a:rPr lang="it-IT" sz="1200" dirty="0" err="1">
                <a:solidFill>
                  <a:srgbClr val="FF0000"/>
                </a:solidFill>
                <a:latin typeface="Menlo" panose="020B0609030804020204" pitchFamily="49" charset="0"/>
              </a:rPr>
              <a:t>Exception</a:t>
            </a:r>
            <a:r>
              <a:rPr lang="it-IT" sz="1200" dirty="0">
                <a:solidFill>
                  <a:srgbClr val="FF0000"/>
                </a:solidFill>
                <a:latin typeface="Menlo" panose="020B0609030804020204" pitchFamily="49" charset="0"/>
              </a:rPr>
              <a:t> in </a:t>
            </a:r>
            <a:r>
              <a:rPr lang="it-IT" sz="1200" dirty="0" err="1">
                <a:solidFill>
                  <a:srgbClr val="FF0000"/>
                </a:solidFill>
                <a:latin typeface="Menlo" panose="020B0609030804020204" pitchFamily="49" charset="0"/>
              </a:rPr>
              <a:t>thread</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main</a:t>
            </a:r>
            <a:r>
              <a:rPr lang="it-IT" sz="1200" dirty="0">
                <a:solidFill>
                  <a:srgbClr val="FF0000"/>
                </a:solidFill>
                <a:latin typeface="Menlo" panose="020B0609030804020204" pitchFamily="49" charset="0"/>
              </a:rPr>
              <a:t>" </a:t>
            </a:r>
            <a:r>
              <a:rPr lang="it-IT" sz="1200" u="sng" dirty="0" err="1">
                <a:solidFill>
                  <a:srgbClr val="0068DA"/>
                </a:solidFill>
                <a:latin typeface="Menlo" panose="020B0609030804020204" pitchFamily="49" charset="0"/>
              </a:rPr>
              <a:t>java.lang.IndexOutOfBoundsException</a:t>
            </a:r>
            <a:r>
              <a:rPr lang="it-IT" sz="1200" dirty="0">
                <a:solidFill>
                  <a:srgbClr val="FF0000"/>
                </a:solidFill>
                <a:latin typeface="Menlo" panose="020B0609030804020204" pitchFamily="49" charset="0"/>
              </a:rPr>
              <a:t>: Index: 5, </a:t>
            </a:r>
            <a:r>
              <a:rPr lang="it-IT" sz="1200" dirty="0" err="1">
                <a:solidFill>
                  <a:srgbClr val="FF0000"/>
                </a:solidFill>
                <a:latin typeface="Menlo" panose="020B0609030804020204" pitchFamily="49" charset="0"/>
              </a:rPr>
              <a:t>Size</a:t>
            </a:r>
            <a:r>
              <a:rPr lang="it-IT" sz="1200" dirty="0">
                <a:solidFill>
                  <a:srgbClr val="FF0000"/>
                </a:solidFill>
                <a:latin typeface="Menlo" panose="020B0609030804020204" pitchFamily="49" charset="0"/>
              </a:rPr>
              <a:t>: 0</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java.util.ArrayList.rangeCheck</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ArrayList.java:657</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java.util.ArrayList.get</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ArrayList.java:433</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App.g</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App.java:9</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App.f</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App.java:6</a:t>
            </a:r>
            <a:r>
              <a:rPr lang="it-IT" sz="1200" dirty="0">
                <a:solidFill>
                  <a:srgbClr val="FF0000"/>
                </a:solidFill>
                <a:latin typeface="Menlo" panose="020B0609030804020204" pitchFamily="49" charset="0"/>
              </a:rPr>
              <a:t>)</a:t>
            </a:r>
          </a:p>
          <a:p>
            <a:pPr marL="0" indent="0">
              <a:buNone/>
            </a:pPr>
            <a:r>
              <a:rPr lang="it-IT" sz="1200" dirty="0" err="1">
                <a:solidFill>
                  <a:srgbClr val="FF0000"/>
                </a:solidFill>
                <a:latin typeface="Menlo" panose="020B0609030804020204" pitchFamily="49" charset="0"/>
              </a:rPr>
              <a:t>at</a:t>
            </a:r>
            <a:r>
              <a:rPr lang="it-IT" sz="1200" dirty="0">
                <a:solidFill>
                  <a:srgbClr val="FF0000"/>
                </a:solidFill>
                <a:latin typeface="Menlo" panose="020B0609030804020204" pitchFamily="49" charset="0"/>
              </a:rPr>
              <a:t> </a:t>
            </a:r>
            <a:r>
              <a:rPr lang="it-IT" sz="1200" dirty="0" err="1">
                <a:solidFill>
                  <a:srgbClr val="FF0000"/>
                </a:solidFill>
                <a:latin typeface="Menlo" panose="020B0609030804020204" pitchFamily="49" charset="0"/>
              </a:rPr>
              <a:t>App.main</a:t>
            </a:r>
            <a:r>
              <a:rPr lang="it-IT" sz="1200" dirty="0">
                <a:solidFill>
                  <a:srgbClr val="FF0000"/>
                </a:solidFill>
                <a:latin typeface="Menlo" panose="020B0609030804020204" pitchFamily="49" charset="0"/>
              </a:rPr>
              <a:t>(</a:t>
            </a:r>
            <a:r>
              <a:rPr lang="it-IT" sz="1200" u="sng" dirty="0">
                <a:solidFill>
                  <a:srgbClr val="0068DA"/>
                </a:solidFill>
                <a:latin typeface="Menlo" panose="020B0609030804020204" pitchFamily="49" charset="0"/>
              </a:rPr>
              <a:t>App.java:12</a:t>
            </a:r>
            <a:r>
              <a:rPr lang="it-IT" sz="1200" dirty="0">
                <a:solidFill>
                  <a:srgbClr val="FF0000"/>
                </a:solidFill>
                <a:latin typeface="Menlo" panose="020B0609030804020204" pitchFamily="49" charset="0"/>
              </a:rPr>
              <a:t>)</a:t>
            </a:r>
          </a:p>
          <a:p>
            <a:pPr marL="0" indent="0">
              <a:buNone/>
            </a:pPr>
            <a:endParaRPr lang="en-US" sz="1200" dirty="0">
              <a:latin typeface="Consolas"/>
              <a:cs typeface="Consolas"/>
            </a:endParaRPr>
          </a:p>
        </p:txBody>
      </p:sp>
    </p:spTree>
    <p:extLst>
      <p:ext uri="{BB962C8B-B14F-4D97-AF65-F5344CB8AC3E}">
        <p14:creationId xmlns:p14="http://schemas.microsoft.com/office/powerpoint/2010/main" val="3359643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delegation</a:t>
            </a:r>
          </a:p>
        </p:txBody>
      </p:sp>
      <p:sp>
        <p:nvSpPr>
          <p:cNvPr id="3" name="Content Placeholder 2"/>
          <p:cNvSpPr>
            <a:spLocks noGrp="1"/>
          </p:cNvSpPr>
          <p:nvPr>
            <p:ph idx="1"/>
          </p:nvPr>
        </p:nvSpPr>
        <p:spPr/>
        <p:txBody>
          <a:bodyPr>
            <a:normAutofit/>
          </a:bodyPr>
          <a:lstStyle/>
          <a:p>
            <a:r>
              <a:rPr lang="en-US" sz="2800" dirty="0">
                <a:latin typeface="Calibri"/>
                <a:cs typeface="Calibri"/>
              </a:rPr>
              <a:t>Methods can </a:t>
            </a:r>
            <a:r>
              <a:rPr lang="en-US" sz="2800" dirty="0">
                <a:solidFill>
                  <a:schemeClr val="accent6">
                    <a:lumMod val="75000"/>
                  </a:schemeClr>
                </a:solidFill>
                <a:latin typeface="Calibri"/>
                <a:cs typeface="Calibri"/>
              </a:rPr>
              <a:t>intercept</a:t>
            </a:r>
            <a:r>
              <a:rPr lang="en-US" sz="2800" dirty="0">
                <a:latin typeface="Calibri"/>
                <a:cs typeface="Calibri"/>
              </a:rPr>
              <a:t> and exception, </a:t>
            </a:r>
            <a:r>
              <a:rPr lang="en-US" sz="2800" dirty="0">
                <a:solidFill>
                  <a:srgbClr val="E46C0A"/>
                </a:solidFill>
                <a:latin typeface="Calibri"/>
                <a:cs typeface="Calibri"/>
              </a:rPr>
              <a:t>handle it partially</a:t>
            </a:r>
            <a:r>
              <a:rPr lang="en-US" sz="2800" dirty="0">
                <a:latin typeface="Calibri"/>
                <a:cs typeface="Calibri"/>
              </a:rPr>
              <a:t>, and </a:t>
            </a:r>
            <a:r>
              <a:rPr lang="en-US" sz="2800" dirty="0">
                <a:solidFill>
                  <a:srgbClr val="E46C0A"/>
                </a:solidFill>
                <a:latin typeface="Calibri"/>
                <a:cs typeface="Calibri"/>
              </a:rPr>
              <a:t>throw a new exception</a:t>
            </a:r>
            <a:r>
              <a:rPr lang="en-US" sz="2800" dirty="0">
                <a:latin typeface="Calibri"/>
                <a:cs typeface="Calibri"/>
              </a:rPr>
              <a:t> to be managed by callers.</a:t>
            </a:r>
          </a:p>
          <a:p>
            <a:r>
              <a:rPr lang="en-US" sz="2800" dirty="0">
                <a:latin typeface="Calibri"/>
                <a:cs typeface="Calibri"/>
              </a:rPr>
              <a:t>The new thrown exception can be either:</a:t>
            </a:r>
          </a:p>
          <a:p>
            <a:pPr lvl="1"/>
            <a:r>
              <a:rPr lang="en-US" sz="2400" dirty="0">
                <a:solidFill>
                  <a:schemeClr val="accent6">
                    <a:lumMod val="75000"/>
                  </a:schemeClr>
                </a:solidFill>
                <a:latin typeface="Calibri"/>
                <a:cs typeface="Calibri"/>
              </a:rPr>
              <a:t>of the the same type </a:t>
            </a:r>
            <a:r>
              <a:rPr lang="en-US" sz="2400" dirty="0">
                <a:latin typeface="Calibri"/>
                <a:cs typeface="Calibri"/>
              </a:rPr>
              <a:t>(of the intercepted exception)</a:t>
            </a:r>
          </a:p>
          <a:p>
            <a:pPr lvl="1"/>
            <a:r>
              <a:rPr lang="en-US" sz="2400" dirty="0">
                <a:solidFill>
                  <a:schemeClr val="accent6">
                    <a:lumMod val="75000"/>
                  </a:schemeClr>
                </a:solidFill>
                <a:latin typeface="Calibri"/>
                <a:cs typeface="Calibri"/>
              </a:rPr>
              <a:t>of a different </a:t>
            </a:r>
            <a:r>
              <a:rPr lang="en-US" sz="2400" dirty="0">
                <a:solidFill>
                  <a:schemeClr val="accent6">
                    <a:lumMod val="75000"/>
                  </a:schemeClr>
                </a:solidFill>
                <a:cs typeface="Calibri"/>
              </a:rPr>
              <a:t>type </a:t>
            </a:r>
            <a:r>
              <a:rPr lang="en-US" sz="2400" dirty="0">
                <a:cs typeface="Calibri"/>
              </a:rPr>
              <a:t>(of the intercepted exception)</a:t>
            </a:r>
            <a:endParaRPr lang="en-US" sz="2400" dirty="0">
              <a:latin typeface="Calibri"/>
              <a:cs typeface="Calibri"/>
            </a:endParaRPr>
          </a:p>
        </p:txBody>
      </p:sp>
    </p:spTree>
    <p:extLst>
      <p:ext uri="{BB962C8B-B14F-4D97-AF65-F5344CB8AC3E}">
        <p14:creationId xmlns:p14="http://schemas.microsoft.com/office/powerpoint/2010/main" val="57623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(same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IOException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IOException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3050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(custom exception)</a:t>
            </a:r>
          </a:p>
        </p:txBody>
      </p:sp>
      <p:sp>
        <p:nvSpPr>
          <p:cNvPr id="3" name="Content Placeholder 2"/>
          <p:cNvSpPr>
            <a:spLocks noGrp="1"/>
          </p:cNvSpPr>
          <p:nvPr>
            <p:ph idx="1"/>
          </p:nvPr>
        </p:nvSpPr>
        <p:spPr/>
        <p:txBody>
          <a:bodyPr>
            <a:normAutofit/>
          </a:bodyPr>
          <a:lstStyle/>
          <a:p>
            <a:r>
              <a:rPr lang="en-US" sz="2400" dirty="0"/>
              <a:t>It is possible to define new types of exceptions if the ones provided by the system are not enough</a:t>
            </a:r>
          </a:p>
          <a:p>
            <a:r>
              <a:rPr lang="en-US" sz="2400" dirty="0"/>
              <a:t>Developers have to define a new subclass of </a:t>
            </a:r>
            <a:r>
              <a:rPr lang="en-US" sz="2400" dirty="0">
                <a:solidFill>
                  <a:srgbClr val="E46C0A"/>
                </a:solidFill>
              </a:rPr>
              <a:t>Exception</a:t>
            </a:r>
          </a:p>
          <a:p>
            <a:pPr lvl="1"/>
            <a:r>
              <a:rPr lang="en-US" sz="2000" spc="-5" dirty="0">
                <a:solidFill>
                  <a:srgbClr val="E46C0A"/>
                </a:solidFill>
                <a:latin typeface="Consolas"/>
                <a:cs typeface="Consolas"/>
              </a:rPr>
              <a:t>publi</a:t>
            </a:r>
            <a:r>
              <a:rPr lang="en-US" sz="2000" dirty="0">
                <a:solidFill>
                  <a:srgbClr val="E46C0A"/>
                </a:solidFill>
                <a:latin typeface="Consolas"/>
                <a:cs typeface="Consolas"/>
              </a:rPr>
              <a:t>c </a:t>
            </a:r>
            <a:r>
              <a:rPr lang="en-US" sz="2000" spc="-5" dirty="0">
                <a:solidFill>
                  <a:srgbClr val="E46C0A"/>
                </a:solidFill>
                <a:latin typeface="Consolas"/>
                <a:cs typeface="Consolas"/>
              </a:rPr>
              <a:t>clas</a:t>
            </a:r>
            <a:r>
              <a:rPr lang="en-US" sz="2000" dirty="0">
                <a:solidFill>
                  <a:srgbClr val="E46C0A"/>
                </a:solidFill>
                <a:latin typeface="Consolas"/>
                <a:cs typeface="Consolas"/>
              </a:rPr>
              <a:t>s </a:t>
            </a:r>
            <a:r>
              <a:rPr lang="en-US" sz="2000" spc="-5" dirty="0" err="1">
                <a:solidFill>
                  <a:srgbClr val="E46C0A"/>
                </a:solidFill>
                <a:latin typeface="Consolas"/>
                <a:cs typeface="Consolas"/>
              </a:rPr>
              <a:t>MyException</a:t>
            </a:r>
            <a:r>
              <a:rPr lang="en-US" sz="2000" spc="-5" dirty="0">
                <a:solidFill>
                  <a:srgbClr val="E46C0A"/>
                </a:solidFill>
                <a:latin typeface="Consolas"/>
                <a:cs typeface="Consolas"/>
              </a:rPr>
              <a:t> extends Exception {</a:t>
            </a:r>
            <a:r>
              <a:rPr lang="en-US" sz="2000" dirty="0">
                <a:solidFill>
                  <a:srgbClr val="E46C0A"/>
                </a:solidFill>
                <a:latin typeface="Consolas"/>
                <a:cs typeface="Consolas"/>
              </a:rPr>
              <a:t>}</a:t>
            </a:r>
          </a:p>
          <a:p>
            <a:r>
              <a:rPr lang="en-US" sz="2400" dirty="0">
                <a:latin typeface="Calibri" panose="020F0502020204030204" pitchFamily="34" charset="0"/>
                <a:cs typeface="Calibri" panose="020F0502020204030204" pitchFamily="34" charset="0"/>
              </a:rPr>
              <a:t>In most cases, there is </a:t>
            </a:r>
            <a:r>
              <a:rPr lang="en-US" sz="2400" dirty="0">
                <a:solidFill>
                  <a:schemeClr val="accent6">
                    <a:lumMod val="75000"/>
                  </a:schemeClr>
                </a:solidFill>
                <a:latin typeface="Calibri" panose="020F0502020204030204" pitchFamily="34" charset="0"/>
                <a:cs typeface="Calibri" panose="020F0502020204030204" pitchFamily="34" charset="0"/>
              </a:rPr>
              <a:t>no need of writing addition code</a:t>
            </a:r>
          </a:p>
          <a:p>
            <a:r>
              <a:rPr lang="en-US" sz="2400" dirty="0">
                <a:latin typeface="Calibri" panose="020F0502020204030204" pitchFamily="34" charset="0"/>
                <a:cs typeface="Calibri" panose="020F0502020204030204" pitchFamily="34" charset="0"/>
              </a:rPr>
              <a:t>To make subclasses completely compatible with </a:t>
            </a:r>
            <a:r>
              <a:rPr lang="en-US" sz="2400" dirty="0" err="1">
                <a:latin typeface="Calibri" panose="020F0502020204030204" pitchFamily="34" charset="0"/>
                <a:cs typeface="Calibri" panose="020F0502020204030204" pitchFamily="34" charset="0"/>
              </a:rPr>
              <a:t>java.lang.Exception</a:t>
            </a:r>
            <a:r>
              <a:rPr lang="en-US" sz="2400" dirty="0">
                <a:latin typeface="Calibri" panose="020F0502020204030204" pitchFamily="34" charset="0"/>
                <a:cs typeface="Calibri" panose="020F0502020204030204" pitchFamily="34" charset="0"/>
              </a:rPr>
              <a:t>, the Exception constructors must be explicitly written. Otherwise, only the default constructor will be available in subclasses.</a:t>
            </a:r>
          </a:p>
          <a:p>
            <a:endParaRPr lang="en-US" sz="2400" dirty="0">
              <a:solidFill>
                <a:srgbClr val="E46C0A"/>
              </a:solidFill>
            </a:endParaRPr>
          </a:p>
          <a:p>
            <a:endParaRPr lang="en-US" sz="2400" dirty="0"/>
          </a:p>
        </p:txBody>
      </p:sp>
    </p:spTree>
    <p:extLst>
      <p:ext uri="{BB962C8B-B14F-4D97-AF65-F5344CB8AC3E}">
        <p14:creationId xmlns:p14="http://schemas.microsoft.com/office/powerpoint/2010/main" val="3746823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(custom exception)</a:t>
            </a:r>
          </a:p>
        </p:txBody>
      </p:sp>
      <p:sp>
        <p:nvSpPr>
          <p:cNvPr id="3" name="Content Placeholder 2"/>
          <p:cNvSpPr>
            <a:spLocks noGrp="1"/>
          </p:cNvSpPr>
          <p:nvPr>
            <p:ph idx="1"/>
          </p:nvPr>
        </p:nvSpPr>
        <p:spPr/>
        <p:txBody>
          <a:bodyPr>
            <a:normAutofit fontScale="55000" lnSpcReduction="20000"/>
          </a:bodyPr>
          <a:lstStyle/>
          <a:p>
            <a:pPr marL="0" indent="0">
              <a:buNone/>
            </a:pPr>
            <a:r>
              <a:rPr lang="en-US" spc="-5" dirty="0">
                <a:solidFill>
                  <a:schemeClr val="accent6">
                    <a:lumMod val="75000"/>
                  </a:schemeClr>
                </a:solidFill>
                <a:latin typeface="Consolas"/>
                <a:cs typeface="Consolas"/>
              </a:rPr>
              <a:t>publi</a:t>
            </a:r>
            <a:r>
              <a:rPr lang="en-US" dirty="0">
                <a:solidFill>
                  <a:schemeClr val="accent6">
                    <a:lumMod val="75000"/>
                  </a:schemeClr>
                </a:solidFill>
                <a:latin typeface="Consolas"/>
                <a:cs typeface="Consolas"/>
              </a:rPr>
              <a:t>c </a:t>
            </a:r>
            <a:r>
              <a:rPr lang="en-US" spc="-5" dirty="0">
                <a:solidFill>
                  <a:schemeClr val="accent6">
                    <a:lumMod val="75000"/>
                  </a:schemeClr>
                </a:solidFill>
                <a:latin typeface="Consolas"/>
                <a:cs typeface="Consolas"/>
              </a:rPr>
              <a:t>clas</a:t>
            </a:r>
            <a:r>
              <a:rPr lang="en-US" dirty="0">
                <a:solidFill>
                  <a:schemeClr val="accent6">
                    <a:lumMod val="75000"/>
                  </a:schemeClr>
                </a:solidFill>
                <a:latin typeface="Consolas"/>
                <a:cs typeface="Consolas"/>
              </a:rPr>
              <a:t>s </a:t>
            </a:r>
            <a:r>
              <a:rPr lang="en-US" spc="-5" dirty="0" err="1">
                <a:solidFill>
                  <a:schemeClr val="accent6">
                    <a:lumMod val="75000"/>
                  </a:schemeClr>
                </a:solidFill>
                <a:latin typeface="Consolas"/>
                <a:cs typeface="Consolas"/>
              </a:rPr>
              <a:t>MyException</a:t>
            </a:r>
            <a:r>
              <a:rPr lang="en-US" spc="-5" dirty="0">
                <a:solidFill>
                  <a:schemeClr val="accent6">
                    <a:lumMod val="75000"/>
                  </a:schemeClr>
                </a:solidFill>
                <a:latin typeface="Consolas"/>
                <a:cs typeface="Consolas"/>
              </a:rPr>
              <a:t> extends Exception {</a:t>
            </a:r>
            <a:r>
              <a:rPr lang="en-US" dirty="0">
                <a:solidFill>
                  <a:schemeClr val="accent6">
                    <a:lumMod val="75000"/>
                  </a:schemeClr>
                </a:solidFill>
                <a:latin typeface="Consolas"/>
                <a:cs typeface="Consolas"/>
              </a:rPr>
              <a:t>}</a:t>
            </a:r>
          </a:p>
          <a:p>
            <a:pPr marL="0" indent="0">
              <a:buNone/>
            </a:pPr>
            <a:endParaRPr lang="en-US" dirty="0">
              <a:latin typeface="Consolas"/>
              <a:cs typeface="Consolas"/>
            </a:endParaRPr>
          </a:p>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solidFill>
                  <a:schemeClr val="accent6">
                    <a:lumMod val="75000"/>
                  </a:schemeClr>
                </a:solidFill>
                <a:latin typeface="Consolas"/>
                <a:cs typeface="Consolas"/>
              </a:rPr>
              <a:t>throws </a:t>
            </a:r>
            <a:r>
              <a:rPr lang="en-US" dirty="0" err="1">
                <a:solidFill>
                  <a:schemeClr val="accent6">
                    <a:lumMod val="75000"/>
                  </a:schemeClr>
                </a:solidFill>
                <a:latin typeface="Consolas"/>
                <a:cs typeface="Consolas"/>
              </a:rPr>
              <a:t>MyException</a:t>
            </a:r>
            <a:r>
              <a:rPr lang="en-US" dirty="0">
                <a:solidFill>
                  <a:schemeClr val="accent6">
                    <a:lumMod val="75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MyException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Tree>
    <p:extLst>
      <p:ext uri="{BB962C8B-B14F-4D97-AF65-F5344CB8AC3E}">
        <p14:creationId xmlns:p14="http://schemas.microsoft.com/office/powerpoint/2010/main" val="176681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Partial delegation (standard exception)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a:t>
            </a:r>
          </a:p>
          <a:p>
            <a:pPr marL="0" indent="0">
              <a:buNone/>
            </a:pPr>
            <a:r>
              <a:rPr lang="en-US" dirty="0">
                <a:latin typeface="Consolas"/>
                <a:cs typeface="Consolas"/>
              </a:rPr>
              <a:t>	</a:t>
            </a:r>
            <a:r>
              <a:rPr lang="en-US" dirty="0">
                <a:solidFill>
                  <a:srgbClr val="E46C0A"/>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mr-IN" dirty="0">
                <a:latin typeface="Consolas"/>
                <a:cs typeface="Consolas"/>
              </a:rPr>
              <a:t>		f.read(v);</a:t>
            </a:r>
          </a:p>
          <a:p>
            <a:pPr marL="0" indent="0">
              <a:buNone/>
            </a:pPr>
            <a:r>
              <a:rPr lang="mr-IN" dirty="0">
                <a:latin typeface="Consolas"/>
                <a:cs typeface="Consolas"/>
              </a:rPr>
              <a:t>		f.close();</a:t>
            </a:r>
          </a:p>
          <a:p>
            <a:pPr marL="0" indent="0">
              <a:buNone/>
            </a:pPr>
            <a:r>
              <a:rPr lang="en-US" dirty="0">
                <a:latin typeface="Consolas"/>
                <a:cs typeface="Consolas"/>
              </a:rPr>
              <a:t>	} </a:t>
            </a:r>
            <a:r>
              <a:rPr lang="en-US" dirty="0">
                <a:solidFill>
                  <a:srgbClr val="E46C0A"/>
                </a:solidFill>
                <a:latin typeface="Consolas"/>
                <a:cs typeface="Consolas"/>
              </a:rPr>
              <a:t>catch</a:t>
            </a:r>
            <a:r>
              <a:rPr lang="en-US" dirty="0">
                <a:latin typeface="Consolas"/>
                <a:cs typeface="Consolas"/>
              </a:rPr>
              <a:t> (</a:t>
            </a:r>
            <a:r>
              <a:rPr lang="en-US" dirty="0" err="1">
                <a:solidFill>
                  <a:srgbClr val="E46C0A"/>
                </a:solidFill>
                <a:latin typeface="Consolas"/>
                <a:cs typeface="Consolas"/>
              </a:rPr>
              <a:t>IOException</a:t>
            </a:r>
            <a:r>
              <a:rPr lang="en-US" dirty="0">
                <a:solidFill>
                  <a:srgbClr val="E46C0A"/>
                </a:solidFill>
                <a:latin typeface="Consolas"/>
                <a:cs typeface="Consolas"/>
              </a:rPr>
              <a:t> </a:t>
            </a:r>
            <a:r>
              <a:rPr lang="en-US" dirty="0">
                <a:latin typeface="Consolas"/>
                <a:cs typeface="Consolas"/>
              </a:rPr>
              <a:t>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rgbClr val="E46C0A"/>
                </a:solidFill>
                <a:latin typeface="Consolas"/>
                <a:cs typeface="Consolas"/>
              </a:rPr>
              <a:t>throw</a:t>
            </a:r>
            <a:r>
              <a:rPr lang="en-US" dirty="0">
                <a:latin typeface="Consolas"/>
                <a:cs typeface="Consolas"/>
              </a:rPr>
              <a:t> (</a:t>
            </a:r>
            <a:r>
              <a:rPr lang="en-US" dirty="0">
                <a:solidFill>
                  <a:srgbClr val="E46C0A"/>
                </a:solidFill>
                <a:latin typeface="Consolas"/>
                <a:cs typeface="Consolas"/>
              </a:rPr>
              <a:t>new </a:t>
            </a:r>
            <a:r>
              <a:rPr lang="en-US" dirty="0" err="1">
                <a:solidFill>
                  <a:srgbClr val="E46C0A"/>
                </a:solidFill>
                <a:latin typeface="Consolas"/>
                <a:cs typeface="Consolas"/>
              </a:rPr>
              <a:t>RuntimeException</a:t>
            </a:r>
            <a:r>
              <a:rPr lang="en-US" dirty="0">
                <a:solidFill>
                  <a:srgbClr val="E46C0A"/>
                </a:solidFill>
                <a:latin typeface="Consolas"/>
                <a:cs typeface="Consolas"/>
              </a:rPr>
              <a:t>()</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a:p>
            <a:pPr marL="0" indent="0">
              <a:buNone/>
            </a:pPr>
            <a:endParaRPr lang="en-US" dirty="0">
              <a:latin typeface="Consolas"/>
              <a:cs typeface="Consolas"/>
            </a:endParaRPr>
          </a:p>
        </p:txBody>
      </p:sp>
      <p:sp>
        <p:nvSpPr>
          <p:cNvPr id="4" name="TextBox 3">
            <a:extLst>
              <a:ext uri="{FF2B5EF4-FFF2-40B4-BE49-F238E27FC236}">
                <a16:creationId xmlns:a16="http://schemas.microsoft.com/office/drawing/2014/main" id="{07C828AC-773F-D649-B66A-C30988A5ED51}"/>
              </a:ext>
            </a:extLst>
          </p:cNvPr>
          <p:cNvSpPr txBox="1"/>
          <p:nvPr/>
        </p:nvSpPr>
        <p:spPr>
          <a:xfrm>
            <a:off x="3491024" y="5507658"/>
            <a:ext cx="6879265" cy="923330"/>
          </a:xfrm>
          <a:prstGeom prst="rect">
            <a:avLst/>
          </a:prstGeom>
          <a:noFill/>
        </p:spPr>
        <p:txBody>
          <a:bodyPr wrap="square" rtlCol="0">
            <a:spAutoFit/>
          </a:bodyPr>
          <a:lstStyle/>
          <a:p>
            <a:r>
              <a:rPr lang="it-IT" dirty="0" err="1">
                <a:solidFill>
                  <a:schemeClr val="accent6">
                    <a:lumMod val="75000"/>
                  </a:schemeClr>
                </a:solidFill>
              </a:rPr>
              <a:t>RuntimeException</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t>
            </a:r>
            <a:r>
              <a:rPr lang="it-IT" dirty="0" err="1">
                <a:solidFill>
                  <a:schemeClr val="accent6">
                    <a:lumMod val="75000"/>
                  </a:schemeClr>
                </a:solidFill>
              </a:rPr>
              <a:t>unchecked</a:t>
            </a:r>
            <a:r>
              <a:rPr lang="it-IT" dirty="0"/>
              <a:t>. </a:t>
            </a:r>
            <a:r>
              <a:rPr lang="it-IT" dirty="0" err="1"/>
              <a:t>It</a:t>
            </a:r>
            <a:r>
              <a:rPr lang="it-IT" dirty="0"/>
              <a:t> </a:t>
            </a:r>
            <a:r>
              <a:rPr lang="it-IT" dirty="0" err="1"/>
              <a:t>is</a:t>
            </a:r>
            <a:r>
              <a:rPr lang="it-IT" dirty="0"/>
              <a:t> </a:t>
            </a:r>
            <a:r>
              <a:rPr lang="it-IT" dirty="0" err="1"/>
              <a:t>frequently</a:t>
            </a:r>
            <a:r>
              <a:rPr lang="it-IT" dirty="0"/>
              <a:t> </a:t>
            </a:r>
            <a:r>
              <a:rPr lang="it-IT" dirty="0" err="1"/>
              <a:t>used</a:t>
            </a:r>
            <a:r>
              <a:rPr lang="it-IT" dirty="0"/>
              <a:t> for </a:t>
            </a:r>
            <a:r>
              <a:rPr lang="it-IT" dirty="0" err="1"/>
              <a:t>notifying</a:t>
            </a:r>
            <a:r>
              <a:rPr lang="it-IT" dirty="0"/>
              <a:t> the </a:t>
            </a:r>
            <a:r>
              <a:rPr lang="it-IT" dirty="0" err="1"/>
              <a:t>upper</a:t>
            </a:r>
            <a:r>
              <a:rPr lang="it-IT" dirty="0"/>
              <a:t> </a:t>
            </a:r>
            <a:r>
              <a:rPr lang="it-IT" dirty="0" err="1"/>
              <a:t>layers</a:t>
            </a:r>
            <a:r>
              <a:rPr lang="it-IT" dirty="0"/>
              <a:t> </a:t>
            </a:r>
            <a:r>
              <a:rPr lang="it-IT" dirty="0" err="1"/>
              <a:t>about</a:t>
            </a:r>
            <a:r>
              <a:rPr lang="it-IT" dirty="0"/>
              <a:t> </a:t>
            </a:r>
            <a:r>
              <a:rPr lang="it-IT" dirty="0" err="1"/>
              <a:t>errors</a:t>
            </a:r>
            <a:r>
              <a:rPr lang="it-IT" dirty="0"/>
              <a:t> </a:t>
            </a:r>
            <a:r>
              <a:rPr lang="it-IT" dirty="0" err="1"/>
              <a:t>that</a:t>
            </a:r>
            <a:r>
              <a:rPr lang="it-IT" dirty="0"/>
              <a:t> </a:t>
            </a:r>
            <a:r>
              <a:rPr lang="it-IT" dirty="0" err="1"/>
              <a:t>cannot</a:t>
            </a:r>
            <a:r>
              <a:rPr lang="it-IT" dirty="0"/>
              <a:t> be </a:t>
            </a:r>
            <a:r>
              <a:rPr lang="it-IT" dirty="0" err="1"/>
              <a:t>recovered</a:t>
            </a:r>
            <a:r>
              <a:rPr lang="it-IT" dirty="0"/>
              <a:t>. </a:t>
            </a:r>
            <a:r>
              <a:rPr lang="it-IT" dirty="0" err="1"/>
              <a:t>Unchecked</a:t>
            </a:r>
            <a:r>
              <a:rPr lang="it-IT" dirty="0"/>
              <a:t> </a:t>
            </a:r>
            <a:r>
              <a:rPr lang="it-IT" dirty="0" err="1"/>
              <a:t>exceptions</a:t>
            </a:r>
            <a:r>
              <a:rPr lang="it-IT" dirty="0"/>
              <a:t> </a:t>
            </a:r>
            <a:r>
              <a:rPr lang="it-IT" dirty="0">
                <a:solidFill>
                  <a:schemeClr val="accent6">
                    <a:lumMod val="75000"/>
                  </a:schemeClr>
                </a:solidFill>
              </a:rPr>
              <a:t>do </a:t>
            </a:r>
            <a:r>
              <a:rPr lang="it-IT" dirty="0" err="1">
                <a:solidFill>
                  <a:schemeClr val="accent6">
                    <a:lumMod val="75000"/>
                  </a:schemeClr>
                </a:solidFill>
              </a:rPr>
              <a:t>not</a:t>
            </a:r>
            <a:r>
              <a:rPr lang="it-IT" dirty="0">
                <a:solidFill>
                  <a:schemeClr val="accent6">
                    <a:lumMod val="75000"/>
                  </a:schemeClr>
                </a:solidFill>
              </a:rPr>
              <a:t> </a:t>
            </a:r>
            <a:r>
              <a:rPr lang="it-IT" dirty="0" err="1">
                <a:solidFill>
                  <a:schemeClr val="accent6">
                    <a:lumMod val="75000"/>
                  </a:schemeClr>
                </a:solidFill>
              </a:rPr>
              <a:t>required</a:t>
            </a:r>
            <a:r>
              <a:rPr lang="it-IT" dirty="0">
                <a:solidFill>
                  <a:schemeClr val="accent6">
                    <a:lumMod val="75000"/>
                  </a:schemeClr>
                </a:solidFill>
              </a:rPr>
              <a:t> the </a:t>
            </a:r>
            <a:r>
              <a:rPr lang="it-IT" dirty="0" err="1">
                <a:solidFill>
                  <a:schemeClr val="accent6">
                    <a:lumMod val="75000"/>
                  </a:schemeClr>
                </a:solidFill>
              </a:rPr>
              <a:t>throws</a:t>
            </a:r>
            <a:r>
              <a:rPr lang="it-IT" dirty="0">
                <a:solidFill>
                  <a:schemeClr val="accent6">
                    <a:lumMod val="75000"/>
                  </a:schemeClr>
                </a:solidFill>
              </a:rPr>
              <a:t> </a:t>
            </a:r>
            <a:r>
              <a:rPr lang="it-IT" dirty="0" err="1">
                <a:solidFill>
                  <a:schemeClr val="accent6">
                    <a:lumMod val="75000"/>
                  </a:schemeClr>
                </a:solidFill>
              </a:rPr>
              <a:t>mark</a:t>
            </a:r>
            <a:r>
              <a:rPr lang="it-IT" dirty="0">
                <a:solidFill>
                  <a:schemeClr val="accent6">
                    <a:lumMod val="75000"/>
                  </a:schemeClr>
                </a:solidFill>
              </a:rPr>
              <a:t> </a:t>
            </a:r>
            <a:r>
              <a:rPr lang="it-IT" dirty="0"/>
              <a:t>on the </a:t>
            </a:r>
            <a:r>
              <a:rPr lang="it-IT" dirty="0" err="1"/>
              <a:t>method</a:t>
            </a:r>
            <a:r>
              <a:rPr lang="it-IT" dirty="0"/>
              <a:t> </a:t>
            </a:r>
            <a:r>
              <a:rPr lang="it-IT" dirty="0" err="1"/>
              <a:t>declaration</a:t>
            </a:r>
            <a:endParaRPr lang="it-IT" dirty="0"/>
          </a:p>
        </p:txBody>
      </p:sp>
    </p:spTree>
    <p:extLst>
      <p:ext uri="{BB962C8B-B14F-4D97-AF65-F5344CB8AC3E}">
        <p14:creationId xmlns:p14="http://schemas.microsoft.com/office/powerpoint/2010/main" val="344706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exceptions</a:t>
            </a:r>
          </a:p>
        </p:txBody>
      </p:sp>
      <p:sp>
        <p:nvSpPr>
          <p:cNvPr id="3" name="Content Placeholder 2"/>
          <p:cNvSpPr>
            <a:spLocks noGrp="1"/>
          </p:cNvSpPr>
          <p:nvPr>
            <p:ph idx="1"/>
          </p:nvPr>
        </p:nvSpPr>
        <p:spPr/>
        <p:txBody>
          <a:bodyPr>
            <a:noAutofit/>
          </a:bodyPr>
          <a:lstStyle/>
          <a:p>
            <a:pPr marL="0" indent="0">
              <a:buNone/>
            </a:pPr>
            <a:r>
              <a:rPr lang="en-US" sz="1200" dirty="0">
                <a:latin typeface="Consolas"/>
                <a:cs typeface="Consolas"/>
              </a:rPr>
              <a:t>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char[] v = new char[256];</a:t>
            </a:r>
          </a:p>
          <a:p>
            <a:pPr marL="0" indent="0">
              <a:buNone/>
            </a:pPr>
            <a:r>
              <a:rPr lang="en-US" sz="1200" dirty="0">
                <a:latin typeface="Consolas"/>
                <a:cs typeface="Consolas"/>
              </a:rPr>
              <a:t>	</a:t>
            </a:r>
            <a:r>
              <a:rPr lang="en-US" sz="1200" dirty="0" err="1">
                <a:latin typeface="Consolas"/>
                <a:cs typeface="Consolas"/>
              </a:rPr>
              <a:t>FileReader</a:t>
            </a:r>
            <a:r>
              <a:rPr lang="en-US" sz="1200" dirty="0">
                <a:latin typeface="Consolas"/>
                <a:cs typeface="Consolas"/>
              </a:rPr>
              <a:t> f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f = new </a:t>
            </a:r>
            <a:r>
              <a:rPr lang="en-US" sz="1200" dirty="0" err="1">
                <a:latin typeface="Consolas"/>
                <a:cs typeface="Consolas"/>
              </a:rPr>
              <a:t>FileReader</a:t>
            </a:r>
            <a:r>
              <a:rPr lang="en-US" sz="1200" dirty="0">
                <a:latin typeface="Consolas"/>
                <a:cs typeface="Consolas"/>
              </a:rPr>
              <a:t>("</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f.read</a:t>
            </a:r>
            <a:r>
              <a:rPr lang="en-US" sz="1200" dirty="0">
                <a:latin typeface="Consolas"/>
                <a:cs typeface="Consolas"/>
              </a:rPr>
              <a:t>(v);</a:t>
            </a:r>
          </a:p>
          <a:p>
            <a:pPr marL="0" indent="0">
              <a:buNone/>
            </a:pPr>
            <a:r>
              <a:rPr lang="en-US" sz="1200" dirty="0">
                <a:latin typeface="Consolas"/>
                <a:cs typeface="Consolas"/>
              </a:rPr>
              <a:t>		</a:t>
            </a:r>
            <a:r>
              <a:rPr lang="en-US" sz="1200" dirty="0" err="1">
                <a:latin typeface="Consolas"/>
                <a:cs typeface="Consolas"/>
              </a:rPr>
              <a:t>f.close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 {</a:t>
            </a:r>
          </a:p>
          <a:p>
            <a:pPr marL="0" indent="0">
              <a:buNone/>
            </a:pPr>
            <a:r>
              <a:rPr lang="en-US" sz="1200" dirty="0">
                <a:latin typeface="Consolas"/>
                <a:cs typeface="Consolas"/>
              </a:rPr>
              <a:t>		</a:t>
            </a:r>
            <a:r>
              <a:rPr lang="en-US" sz="1200" dirty="0" err="1">
                <a:latin typeface="Consolas"/>
                <a:cs typeface="Consolas"/>
              </a:rPr>
              <a:t>FileWriter</a:t>
            </a:r>
            <a:r>
              <a:rPr lang="en-US" sz="1200" dirty="0">
                <a:latin typeface="Consolas"/>
                <a:cs typeface="Consolas"/>
              </a:rPr>
              <a:t> </a:t>
            </a:r>
            <a:r>
              <a:rPr lang="en-US" sz="1200" dirty="0" err="1">
                <a:latin typeface="Consolas"/>
                <a:cs typeface="Consolas"/>
              </a:rPr>
              <a:t>fw</a:t>
            </a:r>
            <a:r>
              <a:rPr lang="en-US" sz="1200" dirty="0">
                <a:latin typeface="Consolas"/>
                <a:cs typeface="Consolas"/>
              </a:rPr>
              <a:t> = null;</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try</a:t>
            </a: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fw</a:t>
            </a:r>
            <a:r>
              <a:rPr lang="en-US" sz="1200" dirty="0">
                <a:latin typeface="Consolas"/>
                <a:cs typeface="Consolas"/>
              </a:rPr>
              <a:t> = new </a:t>
            </a:r>
            <a:r>
              <a:rPr lang="en-US" sz="1200" dirty="0" err="1">
                <a:latin typeface="Consolas"/>
                <a:cs typeface="Consolas"/>
              </a:rPr>
              <a:t>FileWriter</a:t>
            </a:r>
            <a:r>
              <a:rPr lang="en-US" sz="1200" dirty="0">
                <a:latin typeface="Consolas"/>
                <a:cs typeface="Consolas"/>
              </a:rPr>
              <a:t>("log");</a:t>
            </a:r>
          </a:p>
          <a:p>
            <a:pPr marL="0" indent="0">
              <a:buNone/>
            </a:pPr>
            <a:r>
              <a:rPr lang="en-US" sz="1200" dirty="0">
                <a:latin typeface="Consolas"/>
                <a:cs typeface="Consolas"/>
              </a:rPr>
              <a:t>			</a:t>
            </a:r>
            <a:r>
              <a:rPr lang="en-US" sz="1200" dirty="0" err="1">
                <a:latin typeface="Consolas"/>
                <a:cs typeface="Consolas"/>
              </a:rPr>
              <a:t>fw.write</a:t>
            </a:r>
            <a:r>
              <a:rPr lang="en-US" sz="1200" dirty="0">
                <a:latin typeface="Consolas"/>
                <a:cs typeface="Consolas"/>
              </a:rPr>
              <a:t>("Error in opening </a:t>
            </a:r>
            <a:r>
              <a:rPr lang="en-US" sz="1200" dirty="0" err="1">
                <a:latin typeface="Consolas"/>
                <a:cs typeface="Consolas"/>
              </a:rPr>
              <a:t>test.txt</a:t>
            </a:r>
            <a:r>
              <a:rPr lang="en-US" sz="1200" dirty="0">
                <a:latin typeface="Consolas"/>
                <a:cs typeface="Consolas"/>
              </a:rPr>
              <a:t>");</a:t>
            </a:r>
          </a:p>
          <a:p>
            <a:pPr marL="0" indent="0">
              <a:buNone/>
            </a:pPr>
            <a:r>
              <a:rPr lang="en-US" sz="1200" dirty="0">
                <a:latin typeface="Consolas"/>
                <a:cs typeface="Consolas"/>
              </a:rPr>
              <a:t>			</a:t>
            </a:r>
            <a:r>
              <a:rPr lang="en-US" sz="1200" dirty="0" err="1">
                <a:latin typeface="Consolas"/>
                <a:cs typeface="Consolas"/>
              </a:rPr>
              <a:t>fw.close</a:t>
            </a:r>
            <a:r>
              <a:rPr lang="en-US" sz="1200" dirty="0">
                <a:latin typeface="Consolas"/>
                <a:cs typeface="Consolas"/>
              </a:rPr>
              <a:t>();</a:t>
            </a:r>
          </a:p>
          <a:p>
            <a:pPr marL="0" indent="0">
              <a:buNone/>
            </a:pPr>
            <a:r>
              <a:rPr lang="en-US" sz="1200" dirty="0">
                <a:latin typeface="Consolas"/>
                <a:cs typeface="Consolas"/>
              </a:rPr>
              <a:t>		} </a:t>
            </a:r>
            <a:r>
              <a:rPr lang="en-US" sz="1200" dirty="0">
                <a:solidFill>
                  <a:schemeClr val="accent6">
                    <a:lumMod val="75000"/>
                  </a:schemeClr>
                </a:solidFill>
                <a:latin typeface="Consolas"/>
                <a:cs typeface="Consolas"/>
              </a:rPr>
              <a:t>catch</a:t>
            </a:r>
            <a:r>
              <a:rPr lang="en-US" sz="1200" dirty="0">
                <a:latin typeface="Consolas"/>
                <a:cs typeface="Consolas"/>
              </a:rPr>
              <a:t> (</a:t>
            </a:r>
            <a:r>
              <a:rPr lang="en-US" sz="1200" dirty="0" err="1">
                <a:solidFill>
                  <a:schemeClr val="accent6">
                    <a:lumMod val="75000"/>
                  </a:schemeClr>
                </a:solidFill>
                <a:latin typeface="Consolas"/>
                <a:cs typeface="Consolas"/>
              </a:rPr>
              <a:t>IOException</a:t>
            </a:r>
            <a:r>
              <a:rPr lang="en-US" sz="1200" dirty="0">
                <a:latin typeface="Consolas"/>
                <a:cs typeface="Consolas"/>
              </a:rPr>
              <a:t> e1) {</a:t>
            </a:r>
          </a:p>
          <a:p>
            <a:pPr marL="0" indent="0">
              <a:buNone/>
            </a:pPr>
            <a:r>
              <a:rPr lang="en-US" sz="1200" dirty="0">
                <a:latin typeface="Consolas"/>
                <a:cs typeface="Consolas"/>
              </a:rPr>
              <a:t>			/* the operation has failed, writing the log has failed</a:t>
            </a:r>
          </a:p>
          <a:p>
            <a:pPr marL="0" indent="0">
              <a:buNone/>
            </a:pPr>
            <a:r>
              <a:rPr lang="en-US" sz="1200" dirty="0">
                <a:latin typeface="Consolas"/>
                <a:cs typeface="Consolas"/>
              </a:rPr>
              <a:t>			 * nothing can be done anymore */</a:t>
            </a:r>
          </a:p>
          <a:p>
            <a:pPr marL="0" indent="0">
              <a:buNone/>
            </a:pPr>
            <a:r>
              <a:rPr lang="en-US" sz="1200" dirty="0">
                <a:latin typeface="Consolas"/>
                <a:cs typeface="Consolas"/>
              </a:rPr>
              <a:t>			</a:t>
            </a:r>
            <a:r>
              <a:rPr lang="en-US" sz="1200" dirty="0">
                <a:solidFill>
                  <a:schemeClr val="accent6">
                    <a:lumMod val="75000"/>
                  </a:schemeClr>
                </a:solidFill>
                <a:latin typeface="Consolas"/>
                <a:cs typeface="Consolas"/>
              </a:rPr>
              <a:t>throw new </a:t>
            </a:r>
            <a:r>
              <a:rPr lang="en-US" sz="1200" dirty="0" err="1">
                <a:solidFill>
                  <a:schemeClr val="accent6">
                    <a:lumMod val="75000"/>
                  </a:schemeClr>
                </a:solidFill>
                <a:latin typeface="Consolas"/>
                <a:cs typeface="Consolas"/>
              </a:rPr>
              <a:t>RuntimeException</a:t>
            </a:r>
            <a:r>
              <a:rPr lang="en-US" sz="1200" dirty="0">
                <a:solidFill>
                  <a:schemeClr val="accent6">
                    <a:lumMod val="75000"/>
                  </a:schemeClr>
                </a:solidFill>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 </a:t>
            </a:r>
          </a:p>
          <a:p>
            <a:pPr marL="0" indent="0">
              <a:buNone/>
            </a:pPr>
            <a:r>
              <a:rPr lang="en-US" sz="1200" dirty="0">
                <a:latin typeface="Consolas"/>
                <a:cs typeface="Consolas"/>
              </a:rPr>
              <a:t>}</a:t>
            </a:r>
          </a:p>
        </p:txBody>
      </p:sp>
    </p:spTree>
    <p:extLst>
      <p:ext uri="{BB962C8B-B14F-4D97-AF65-F5344CB8AC3E}">
        <p14:creationId xmlns:p14="http://schemas.microsoft.com/office/powerpoint/2010/main" val="2053091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cs typeface="Courier New"/>
              </a:rPr>
              <a:t>The JVM always executes the </a:t>
            </a:r>
            <a:r>
              <a:rPr lang="en-US" sz="2000" b="1" i="1" dirty="0">
                <a:solidFill>
                  <a:schemeClr val="accent6">
                    <a:lumMod val="75000"/>
                  </a:schemeClr>
                </a:solidFill>
                <a:cs typeface="Courier New"/>
              </a:rPr>
              <a:t>finally</a:t>
            </a:r>
            <a:r>
              <a:rPr lang="en-US" sz="2000" dirty="0">
                <a:solidFill>
                  <a:schemeClr val="accent6">
                    <a:lumMod val="75000"/>
                  </a:schemeClr>
                </a:solidFill>
                <a:cs typeface="Courier New"/>
              </a:rPr>
              <a:t> block regardless the outcome of try/catch.</a:t>
            </a:r>
            <a:r>
              <a:rPr lang="en-US" sz="2000" dirty="0">
                <a:cs typeface="Courier New"/>
              </a:rPr>
              <a:t> It is used for cleaning things up (e.g., closing files, database connections, </a:t>
            </a:r>
            <a:r>
              <a:rPr lang="en-US" sz="2000" dirty="0" err="1">
                <a:cs typeface="Courier New"/>
              </a:rPr>
              <a:t>etc</a:t>
            </a:r>
            <a:r>
              <a:rPr lang="en-US" sz="2000" dirty="0">
                <a:cs typeface="Courier New"/>
              </a:rPr>
              <a:t>)</a:t>
            </a:r>
          </a:p>
          <a:p>
            <a:r>
              <a:rPr lang="en-US" sz="2000" dirty="0">
                <a:solidFill>
                  <a:schemeClr val="accent6">
                    <a:lumMod val="75000"/>
                  </a:schemeClr>
                </a:solidFill>
                <a:cs typeface="Courier New"/>
              </a:rPr>
              <a:t>Errors inside the finally block, usually cannot be recovered. </a:t>
            </a:r>
            <a:r>
              <a:rPr lang="en-US" sz="2000" dirty="0">
                <a:cs typeface="Courier New"/>
              </a:rPr>
              <a:t>It makes sense to use </a:t>
            </a:r>
            <a:r>
              <a:rPr lang="en-US" sz="2000" dirty="0" err="1">
                <a:solidFill>
                  <a:schemeClr val="accent6">
                    <a:lumMod val="75000"/>
                  </a:schemeClr>
                </a:solidFill>
                <a:cs typeface="Courier New"/>
              </a:rPr>
              <a:t>RuntimeException</a:t>
            </a:r>
            <a:r>
              <a:rPr lang="en-US" sz="2000" dirty="0">
                <a:solidFill>
                  <a:schemeClr val="accent6">
                    <a:lumMod val="75000"/>
                  </a:schemeClr>
                </a:solidFill>
                <a:cs typeface="Courier New"/>
              </a:rPr>
              <a:t>() </a:t>
            </a:r>
            <a:r>
              <a:rPr lang="en-US" sz="2000" dirty="0">
                <a:cs typeface="Courier New"/>
              </a:rPr>
              <a:t>(unchecked)</a:t>
            </a:r>
          </a:p>
          <a:p>
            <a:pPr marL="0" indent="0">
              <a:buNone/>
            </a:pPr>
            <a:endParaRPr lang="en-US" sz="1200" dirty="0">
              <a:latin typeface="Consolas"/>
              <a:cs typeface="Consolas"/>
            </a:endParaRPr>
          </a:p>
          <a:p>
            <a:pPr marL="0" indent="0">
              <a:buNone/>
            </a:pPr>
            <a:endParaRPr lang="en-US" sz="1400" b="1" dirty="0">
              <a:latin typeface="Courier New"/>
              <a:cs typeface="Courier New"/>
            </a:endParaRPr>
          </a:p>
        </p:txBody>
      </p:sp>
      <p:sp>
        <p:nvSpPr>
          <p:cNvPr id="4" name="Content Placeholder 3">
            <a:extLst>
              <a:ext uri="{FF2B5EF4-FFF2-40B4-BE49-F238E27FC236}">
                <a16:creationId xmlns:a16="http://schemas.microsoft.com/office/drawing/2014/main" id="{79C9E6DC-B3BB-A04C-8258-59B3ACE6B6C5}"/>
              </a:ext>
            </a:extLst>
          </p:cNvPr>
          <p:cNvSpPr>
            <a:spLocks noGrp="1"/>
          </p:cNvSpPr>
          <p:nvPr>
            <p:ph sz="half" idx="2"/>
          </p:nvPr>
        </p:nvSpPr>
        <p:spPr/>
        <p:txBody>
          <a:bodyPr>
            <a:normAutofit fontScale="55000" lnSpcReduction="20000"/>
          </a:bodyPr>
          <a:lstStyle/>
          <a:p>
            <a:pPr marL="0" indent="0">
              <a:buNone/>
            </a:pPr>
            <a:r>
              <a:rPr lang="en-US" dirty="0">
                <a:latin typeface="Consolas"/>
                <a:cs typeface="Consolas"/>
              </a:rPr>
              <a:t>public static void main(String[] </a:t>
            </a:r>
            <a:r>
              <a:rPr lang="en-US" dirty="0" err="1">
                <a:latin typeface="Consolas"/>
                <a:cs typeface="Consolas"/>
              </a:rPr>
              <a:t>args</a:t>
            </a:r>
            <a:r>
              <a:rPr lang="en-US" dirty="0">
                <a:latin typeface="Consolas"/>
                <a:cs typeface="Consolas"/>
              </a:rPr>
              <a:t>) {</a:t>
            </a:r>
          </a:p>
          <a:p>
            <a:pPr marL="0" indent="0">
              <a:buNone/>
            </a:pPr>
            <a:r>
              <a:rPr lang="en-US" dirty="0">
                <a:latin typeface="Consolas"/>
                <a:cs typeface="Consolas"/>
              </a:rPr>
              <a:t>	char[] v = new char[256];</a:t>
            </a:r>
          </a:p>
          <a:p>
            <a:pPr marL="0" indent="0">
              <a:buNone/>
            </a:pPr>
            <a:r>
              <a:rPr lang="en-US" dirty="0">
                <a:latin typeface="Consolas"/>
                <a:cs typeface="Consolas"/>
              </a:rPr>
              <a:t>	</a:t>
            </a:r>
            <a:r>
              <a:rPr lang="en-US" dirty="0" err="1">
                <a:latin typeface="Consolas"/>
                <a:cs typeface="Consolas"/>
              </a:rPr>
              <a:t>FileReader</a:t>
            </a:r>
            <a:r>
              <a:rPr lang="en-US" dirty="0">
                <a:latin typeface="Consolas"/>
                <a:cs typeface="Consolas"/>
              </a:rPr>
              <a:t> f = null;</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f = new </a:t>
            </a:r>
            <a:r>
              <a:rPr lang="en-US" dirty="0" err="1">
                <a:latin typeface="Consolas"/>
                <a:cs typeface="Consolas"/>
              </a:rPr>
              <a:t>FileReader</a:t>
            </a:r>
            <a:r>
              <a:rPr lang="en-US" dirty="0">
                <a:latin typeface="Consolas"/>
                <a:cs typeface="Consolas"/>
              </a:rPr>
              <a:t>("</a:t>
            </a:r>
            <a:r>
              <a:rPr lang="en-US" dirty="0" err="1">
                <a:latin typeface="Consolas"/>
                <a:cs typeface="Consolas"/>
              </a:rPr>
              <a:t>test.txt</a:t>
            </a:r>
            <a:r>
              <a:rPr lang="en-US" dirty="0">
                <a:latin typeface="Consolas"/>
                <a:cs typeface="Consolas"/>
              </a:rPr>
              <a:t>");</a:t>
            </a:r>
          </a:p>
          <a:p>
            <a:pPr marL="0" indent="0">
              <a:buNone/>
            </a:pPr>
            <a:r>
              <a:rPr lang="en-US" dirty="0">
                <a:latin typeface="Consolas"/>
                <a:cs typeface="Consolas"/>
              </a:rPr>
              <a:t>		</a:t>
            </a:r>
            <a:r>
              <a:rPr lang="en-US" dirty="0" err="1">
                <a:latin typeface="Consolas"/>
                <a:cs typeface="Consolas"/>
              </a:rPr>
              <a:t>f.read</a:t>
            </a:r>
            <a:r>
              <a:rPr lang="en-US" dirty="0">
                <a:latin typeface="Consolas"/>
                <a:cs typeface="Consolas"/>
              </a:rPr>
              <a:t>(v);</a:t>
            </a:r>
          </a:p>
          <a:p>
            <a:pPr marL="0" indent="0">
              <a:buNone/>
            </a:pPr>
            <a:r>
              <a:rPr lang="en-US" dirty="0">
                <a:latin typeface="Consolas"/>
                <a:cs typeface="Consolas"/>
              </a:rPr>
              <a:t>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a:t>
            </a:r>
            <a:r>
              <a:rPr lang="en-US" dirty="0">
                <a:solidFill>
                  <a:schemeClr val="accent6">
                    <a:lumMod val="75000"/>
                  </a:schemeClr>
                </a:solidFill>
                <a:latin typeface="Consolas"/>
                <a:cs typeface="Consolas"/>
              </a:rPr>
              <a:t>try</a:t>
            </a:r>
            <a:r>
              <a:rPr lang="en-US" dirty="0">
                <a:latin typeface="Consolas"/>
                <a:cs typeface="Consolas"/>
              </a:rPr>
              <a:t> {</a:t>
            </a:r>
          </a:p>
          <a:p>
            <a:pPr marL="0" indent="0">
              <a:buNone/>
            </a:pPr>
            <a:r>
              <a:rPr lang="en-US" dirty="0">
                <a:latin typeface="Consolas"/>
                <a:cs typeface="Consolas"/>
              </a:rPr>
              <a:t>			if (f != null) </a:t>
            </a:r>
            <a:r>
              <a:rPr lang="en-US" dirty="0" err="1">
                <a:latin typeface="Consolas"/>
                <a:cs typeface="Consolas"/>
              </a:rPr>
              <a:t>f.close</a:t>
            </a:r>
            <a:r>
              <a:rPr lang="en-US" dirty="0">
                <a:latin typeface="Consolas"/>
                <a:cs typeface="Consolas"/>
              </a:rPr>
              <a:t>();</a:t>
            </a:r>
          </a:p>
          <a:p>
            <a:pPr marL="0" indent="0">
              <a:buNone/>
            </a:pPr>
            <a:r>
              <a:rPr lang="en-US" dirty="0">
                <a:latin typeface="Consolas"/>
                <a:cs typeface="Consolas"/>
              </a:rPr>
              <a:t>		} </a:t>
            </a:r>
            <a:r>
              <a:rPr lang="en-US" dirty="0">
                <a:solidFill>
                  <a:schemeClr val="accent6">
                    <a:lumMod val="75000"/>
                  </a:schemeClr>
                </a:solidFill>
                <a:latin typeface="Consolas"/>
                <a:cs typeface="Consolas"/>
              </a:rPr>
              <a:t>catch</a:t>
            </a:r>
            <a:r>
              <a:rPr lang="en-US" dirty="0">
                <a:latin typeface="Consolas"/>
                <a:cs typeface="Consolas"/>
              </a:rPr>
              <a:t> (</a:t>
            </a:r>
            <a:r>
              <a:rPr lang="en-US" dirty="0" err="1">
                <a:solidFill>
                  <a:schemeClr val="accent6">
                    <a:lumMod val="75000"/>
                  </a:schemeClr>
                </a:solidFill>
                <a:latin typeface="Consolas"/>
                <a:cs typeface="Consolas"/>
              </a:rPr>
              <a:t>IOException</a:t>
            </a:r>
            <a:r>
              <a:rPr lang="en-US" dirty="0">
                <a:latin typeface="Consolas"/>
                <a:cs typeface="Consolas"/>
              </a:rPr>
              <a:t> e) {</a:t>
            </a:r>
          </a:p>
          <a:p>
            <a:pPr marL="0" indent="0">
              <a:buNone/>
            </a:pPr>
            <a:r>
              <a:rPr lang="en-US" dirty="0">
                <a:latin typeface="Consolas"/>
                <a:cs typeface="Consolas"/>
              </a:rPr>
              <a:t>			</a:t>
            </a:r>
            <a:r>
              <a:rPr lang="en-US" dirty="0">
                <a:solidFill>
                  <a:schemeClr val="accent6">
                    <a:lumMod val="75000"/>
                  </a:schemeClr>
                </a:solidFill>
                <a:latin typeface="Consolas"/>
                <a:cs typeface="Consolas"/>
              </a:rPr>
              <a:t>throw new </a:t>
            </a:r>
            <a:r>
              <a:rPr lang="en-US" dirty="0" err="1">
                <a:solidFill>
                  <a:schemeClr val="accent6">
                    <a:lumMod val="75000"/>
                  </a:schemeClr>
                </a:solidFill>
                <a:latin typeface="Consolas"/>
                <a:cs typeface="Consolas"/>
              </a:rPr>
              <a:t>RuntimeException</a:t>
            </a:r>
            <a:r>
              <a:rPr lang="en-US" dirty="0">
                <a:solidFill>
                  <a:schemeClr val="accent6">
                    <a:lumMod val="75000"/>
                  </a:schemeClr>
                </a:solidFill>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	}</a:t>
            </a:r>
          </a:p>
          <a:p>
            <a:pPr marL="0" indent="0">
              <a:buNone/>
            </a:pPr>
            <a:r>
              <a:rPr lang="en-US" dirty="0">
                <a:latin typeface="Consolas"/>
                <a:cs typeface="Consolas"/>
              </a:rPr>
              <a:t>}</a:t>
            </a:r>
            <a:endParaRPr lang="it-IT" dirty="0"/>
          </a:p>
        </p:txBody>
      </p:sp>
    </p:spTree>
    <p:extLst>
      <p:ext uri="{BB962C8B-B14F-4D97-AF65-F5344CB8AC3E}">
        <p14:creationId xmlns:p14="http://schemas.microsoft.com/office/powerpoint/2010/main" val="3774484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affecting a single iteration (or items of a collection!), the try-catch blocks is nested in the loop. </a:t>
            </a:r>
            <a:r>
              <a:rPr lang="en-US" sz="2800" dirty="0">
                <a:solidFill>
                  <a:srgbClr val="E46C0A"/>
                </a:solidFill>
              </a:rPr>
              <a:t>In case of exception the execution goes to the catch block and then proceed with the next iteration.</a:t>
            </a:r>
          </a:p>
          <a:p>
            <a:endParaRPr lang="en-US" sz="2400" dirty="0"/>
          </a:p>
          <a:p>
            <a:pPr marL="0" indent="0">
              <a:buNone/>
            </a:pPr>
            <a:r>
              <a:rPr lang="en-US" sz="2000" dirty="0">
                <a:latin typeface="Consolas"/>
                <a:cs typeface="Consolas"/>
              </a:rPr>
              <a:t>while(something){ </a:t>
            </a:r>
          </a:p>
          <a:p>
            <a:pPr marL="0" indent="0">
              <a:buNone/>
            </a:pPr>
            <a:r>
              <a:rPr lang="en-US" sz="2000" dirty="0">
                <a:latin typeface="Consolas"/>
                <a:cs typeface="Consolas"/>
              </a:rPr>
              <a:t>	try{</a:t>
            </a:r>
          </a:p>
          <a:p>
            <a:pPr marL="0" indent="0">
              <a:buNone/>
            </a:pPr>
            <a:r>
              <a:rPr lang="en-US" sz="2000" dirty="0">
                <a:latin typeface="Consolas"/>
                <a:cs typeface="Consolas"/>
              </a:rPr>
              <a:t>		// potential	exceptions</a:t>
            </a:r>
          </a:p>
          <a:p>
            <a:pPr marL="0" indent="0">
              <a:buNone/>
            </a:pPr>
            <a:r>
              <a:rPr lang="en-US" sz="2000" dirty="0">
                <a:latin typeface="Consolas"/>
                <a:cs typeface="Consolas"/>
              </a:rPr>
              <a:t>	} catch(Exception e){</a:t>
            </a:r>
          </a:p>
          <a:p>
            <a:pPr marL="0" indent="0">
              <a:buNone/>
            </a:pPr>
            <a:r>
              <a:rPr lang="en-US" sz="2000" dirty="0">
                <a:latin typeface="Consolas"/>
                <a:cs typeface="Consolas"/>
              </a:rPr>
              <a:t>		//	discard iteration</a:t>
            </a:r>
          </a:p>
          <a:p>
            <a:pPr marL="0" indent="0">
              <a:buNone/>
            </a:pPr>
            <a:r>
              <a:rPr lang="en-US" sz="2000" dirty="0">
                <a:latin typeface="Consolas"/>
                <a:cs typeface="Consolas"/>
              </a:rPr>
              <a:t>	}</a:t>
            </a:r>
          </a:p>
          <a:p>
            <a:pPr marL="0" indent="0">
              <a:buNone/>
            </a:pPr>
            <a:r>
              <a:rPr lang="en-US" sz="2000" dirty="0">
                <a:latin typeface="Consolas"/>
                <a:cs typeface="Consolas"/>
              </a:rPr>
              <a:t>}</a:t>
            </a:r>
          </a:p>
          <a:p>
            <a:endParaRPr lang="en-US" sz="2400" dirty="0"/>
          </a:p>
        </p:txBody>
      </p:sp>
    </p:spTree>
    <p:extLst>
      <p:ext uri="{BB962C8B-B14F-4D97-AF65-F5344CB8AC3E}">
        <p14:creationId xmlns:p14="http://schemas.microsoft.com/office/powerpoint/2010/main" val="175189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and loops</a:t>
            </a:r>
          </a:p>
        </p:txBody>
      </p:sp>
      <p:sp>
        <p:nvSpPr>
          <p:cNvPr id="3" name="Content Placeholder 2"/>
          <p:cNvSpPr>
            <a:spLocks noGrp="1"/>
          </p:cNvSpPr>
          <p:nvPr>
            <p:ph idx="1"/>
          </p:nvPr>
        </p:nvSpPr>
        <p:spPr/>
        <p:txBody>
          <a:bodyPr>
            <a:normAutofit/>
          </a:bodyPr>
          <a:lstStyle/>
          <a:p>
            <a:r>
              <a:rPr lang="en-US" sz="2800" dirty="0"/>
              <a:t>For errors compromising the whole loop, the loop is nested within the try block. </a:t>
            </a:r>
            <a:r>
              <a:rPr lang="en-US" sz="2800" dirty="0">
                <a:solidFill>
                  <a:srgbClr val="E46C0A"/>
                </a:solidFill>
              </a:rPr>
              <a:t>In case of exception the execution goes to the catch block, thus exiting the loop.</a:t>
            </a:r>
          </a:p>
          <a:p>
            <a:endParaRPr lang="en-US" sz="2800" dirty="0"/>
          </a:p>
          <a:p>
            <a:pPr marL="0" indent="0">
              <a:buNone/>
            </a:pPr>
            <a:r>
              <a:rPr lang="en-US" sz="2000" dirty="0">
                <a:latin typeface="Consolas"/>
                <a:cs typeface="Consolas"/>
              </a:rPr>
              <a:t>try{</a:t>
            </a:r>
          </a:p>
          <a:p>
            <a:pPr marL="0" indent="0">
              <a:buNone/>
            </a:pPr>
            <a:r>
              <a:rPr lang="en-US" sz="2000" dirty="0">
                <a:latin typeface="Consolas"/>
                <a:cs typeface="Consolas"/>
              </a:rPr>
              <a:t>  while(something){</a:t>
            </a:r>
          </a:p>
          <a:p>
            <a:pPr marL="0" indent="0">
              <a:buNone/>
            </a:pPr>
            <a:r>
              <a:rPr lang="en-US" sz="2000" dirty="0">
                <a:latin typeface="Consolas"/>
                <a:cs typeface="Consolas"/>
              </a:rPr>
              <a:t>    //	potential exceptions</a:t>
            </a:r>
          </a:p>
          <a:p>
            <a:pPr marL="0" indent="0">
              <a:buNone/>
            </a:pPr>
            <a:r>
              <a:rPr lang="en-US" sz="2000" dirty="0">
                <a:latin typeface="Consolas"/>
                <a:cs typeface="Consolas"/>
              </a:rPr>
              <a:t>  }</a:t>
            </a:r>
          </a:p>
          <a:p>
            <a:pPr marL="0" indent="0">
              <a:buNone/>
            </a:pPr>
            <a:r>
              <a:rPr lang="en-US" sz="2000" dirty="0">
                <a:latin typeface="Consolas"/>
                <a:cs typeface="Consolas"/>
              </a:rPr>
              <a:t>} catch(Exception e){</a:t>
            </a:r>
          </a:p>
          <a:p>
            <a:pPr marL="0" indent="0">
              <a:buNone/>
            </a:pPr>
            <a:r>
              <a:rPr lang="en-US" sz="2000" dirty="0">
                <a:latin typeface="Consolas"/>
                <a:cs typeface="Consolas"/>
              </a:rPr>
              <a:t>  // discard whole loop</a:t>
            </a:r>
          </a:p>
          <a:p>
            <a:pPr marL="0" indent="0">
              <a:buNone/>
            </a:pPr>
            <a:r>
              <a:rPr lang="en-US" sz="2000" dirty="0">
                <a:latin typeface="Consolas"/>
                <a:cs typeface="Consolas"/>
              </a:rPr>
              <a:t>}</a:t>
            </a:r>
          </a:p>
          <a:p>
            <a:endParaRPr lang="en-US" sz="2800" dirty="0"/>
          </a:p>
        </p:txBody>
      </p:sp>
    </p:spTree>
    <p:extLst>
      <p:ext uri="{BB962C8B-B14F-4D97-AF65-F5344CB8AC3E}">
        <p14:creationId xmlns:p14="http://schemas.microsoft.com/office/powerpoint/2010/main" val="2447567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latin typeface="Calibri" panose="020F0502020204030204" pitchFamily="34" charset="0"/>
                <a:cs typeface="Calibri" panose="020F0502020204030204" pitchFamily="34" charset="0"/>
              </a:rPr>
              <a:t>try-with-resources</a:t>
            </a:r>
            <a:r>
              <a:rPr lang="en-US" sz="2800" dirty="0">
                <a:latin typeface="Calibri" panose="020F0502020204030204" pitchFamily="34" charset="0"/>
                <a:cs typeface="Calibri" panose="020F0502020204030204" pitchFamily="34" charset="0"/>
              </a:rPr>
              <a:t> allows us to declare resources to be used in a try block with the assurance that the resources will be closed when after the execution of that block.</a:t>
            </a:r>
          </a:p>
          <a:p>
            <a:r>
              <a:rPr lang="en-US" sz="2800" dirty="0">
                <a:latin typeface="Calibri" panose="020F0502020204030204" pitchFamily="34" charset="0"/>
                <a:cs typeface="Calibri" panose="020F0502020204030204" pitchFamily="34" charset="0"/>
              </a:rPr>
              <a:t>The resources declared must implement the </a:t>
            </a:r>
            <a:r>
              <a:rPr lang="en-US" sz="2800" dirty="0" err="1">
                <a:latin typeface="Calibri" panose="020F0502020204030204" pitchFamily="34" charset="0"/>
                <a:cs typeface="Calibri" panose="020F0502020204030204" pitchFamily="34" charset="0"/>
              </a:rPr>
              <a:t>AutoCloseable</a:t>
            </a:r>
            <a:r>
              <a:rPr lang="en-US" sz="2800" dirty="0">
                <a:latin typeface="Calibri" panose="020F0502020204030204" pitchFamily="34" charset="0"/>
                <a:cs typeface="Calibri" panose="020F0502020204030204" pitchFamily="34" charset="0"/>
              </a:rPr>
              <a:t> interface.</a:t>
            </a:r>
          </a:p>
        </p:txBody>
      </p:sp>
    </p:spTree>
    <p:extLst>
      <p:ext uri="{BB962C8B-B14F-4D97-AF65-F5344CB8AC3E}">
        <p14:creationId xmlns:p14="http://schemas.microsoft.com/office/powerpoint/2010/main" val="73665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Taxonomy</a:t>
            </a:r>
          </a:p>
        </p:txBody>
      </p:sp>
      <p:sp>
        <p:nvSpPr>
          <p:cNvPr id="11" name="Content Placeholder 10">
            <a:extLst>
              <a:ext uri="{FF2B5EF4-FFF2-40B4-BE49-F238E27FC236}">
                <a16:creationId xmlns:a16="http://schemas.microsoft.com/office/drawing/2014/main" id="{C8A37D76-32DA-2A4E-B582-739EB56F742B}"/>
              </a:ext>
            </a:extLst>
          </p:cNvPr>
          <p:cNvSpPr>
            <a:spLocks noGrp="1"/>
          </p:cNvSpPr>
          <p:nvPr>
            <p:ph sz="half" idx="1"/>
          </p:nvPr>
        </p:nvSpPr>
        <p:spPr/>
        <p:txBody>
          <a:bodyPr>
            <a:noAutofit/>
          </a:bodyPr>
          <a:lstStyle/>
          <a:p>
            <a:r>
              <a:rPr lang="en-US" sz="1800" dirty="0">
                <a:solidFill>
                  <a:schemeClr val="accent6">
                    <a:lumMod val="75000"/>
                  </a:schemeClr>
                </a:solidFill>
                <a:latin typeface="Calibri" panose="020F0502020204030204" pitchFamily="34" charset="0"/>
                <a:cs typeface="Calibri" panose="020F0502020204030204" pitchFamily="34" charset="0"/>
              </a:rPr>
              <a:t>Errors </a:t>
            </a:r>
          </a:p>
          <a:p>
            <a:pPr lvl="1"/>
            <a:r>
              <a:rPr lang="en-US" sz="1400" dirty="0">
                <a:latin typeface="Calibri" panose="020F0502020204030204" pitchFamily="34" charset="0"/>
                <a:cs typeface="Calibri" panose="020F0502020204030204" pitchFamily="34" charset="0"/>
              </a:rPr>
              <a:t>Refer to serious issues that applications should not manage</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LinkageError</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VirtualMachineError</a:t>
            </a:r>
            <a:r>
              <a:rPr lang="en-US" sz="1400" i="1" dirty="0">
                <a:latin typeface="Calibri" panose="020F0502020204030204" pitchFamily="34" charset="0"/>
                <a:cs typeface="Calibri" panose="020F0502020204030204" pitchFamily="34" charset="0"/>
              </a:rPr>
              <a:t> </a:t>
            </a:r>
          </a:p>
          <a:p>
            <a:r>
              <a:rPr lang="en-US" sz="1800" dirty="0">
                <a:solidFill>
                  <a:srgbClr val="E46C0A"/>
                </a:solidFill>
                <a:latin typeface="Calibri" panose="020F0502020204030204" pitchFamily="34" charset="0"/>
                <a:cs typeface="Calibri" panose="020F0502020204030204" pitchFamily="34" charset="0"/>
              </a:rPr>
              <a:t>Checked exceptions</a:t>
            </a:r>
          </a:p>
          <a:p>
            <a:pPr lvl="1"/>
            <a:r>
              <a:rPr lang="en-US" sz="1400" dirty="0">
                <a:latin typeface="Calibri" panose="020F0502020204030204" pitchFamily="34" charset="0"/>
                <a:cs typeface="Calibri" panose="020F0502020204030204" pitchFamily="34" charset="0"/>
              </a:rPr>
              <a:t>Need to be managed with try/catch (checked by the compiler)</a:t>
            </a:r>
          </a:p>
          <a:p>
            <a:pPr lvl="1"/>
            <a:r>
              <a:rPr lang="en-US" sz="1400" dirty="0">
                <a:latin typeface="Calibri" panose="020F0502020204030204" pitchFamily="34" charset="0"/>
                <a:cs typeface="Calibri" panose="020F0502020204030204" pitchFamily="34" charset="0"/>
              </a:rPr>
              <a:t>Examples: </a:t>
            </a:r>
            <a:r>
              <a:rPr lang="en-US" sz="1400" i="1" dirty="0" err="1">
                <a:latin typeface="Calibri" panose="020F0502020204030204" pitchFamily="34" charset="0"/>
                <a:cs typeface="Calibri" panose="020F0502020204030204" pitchFamily="34" charset="0"/>
              </a:rPr>
              <a:t>IOException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SQLException</a:t>
            </a:r>
            <a:r>
              <a:rPr lang="en-US" sz="1400" i="1" dirty="0">
                <a:latin typeface="Calibri" panose="020F0502020204030204" pitchFamily="34" charset="0"/>
                <a:cs typeface="Calibri" panose="020F0502020204030204" pitchFamily="34" charset="0"/>
              </a:rPr>
              <a:t>, </a:t>
            </a:r>
            <a:r>
              <a:rPr lang="en-US" sz="1400" i="1" dirty="0" err="1">
                <a:latin typeface="Calibri" panose="020F0502020204030204" pitchFamily="34" charset="0"/>
                <a:cs typeface="Calibri" panose="020F0502020204030204" pitchFamily="34" charset="0"/>
              </a:rPr>
              <a:t>ClassNotFoundException</a:t>
            </a:r>
            <a:r>
              <a:rPr lang="en-US" sz="1400" dirty="0">
                <a:latin typeface="Calibri" panose="020F0502020204030204" pitchFamily="34" charset="0"/>
                <a:cs typeface="Calibri" panose="020F0502020204030204" pitchFamily="34" charset="0"/>
              </a:rPr>
              <a:t>, </a:t>
            </a:r>
            <a:r>
              <a:rPr lang="mr-IN" sz="1400" dirty="0">
                <a:latin typeface="Calibri" panose="020F0502020204030204" pitchFamily="34" charset="0"/>
              </a:rPr>
              <a:t>…</a:t>
            </a:r>
            <a:endParaRPr lang="en-US" sz="1400" dirty="0">
              <a:solidFill>
                <a:srgbClr val="E46C0A"/>
              </a:solidFill>
              <a:latin typeface="Calibri" panose="020F0502020204030204" pitchFamily="34" charset="0"/>
              <a:cs typeface="Calibri" panose="020F0502020204030204" pitchFamily="34" charset="0"/>
            </a:endParaRPr>
          </a:p>
          <a:p>
            <a:pPr marL="342900" lvl="1" indent="-342900">
              <a:buFont typeface="Arial"/>
              <a:buChar char="•"/>
            </a:pPr>
            <a:r>
              <a:rPr lang="en-US" sz="1800" dirty="0">
                <a:solidFill>
                  <a:srgbClr val="E46C0A"/>
                </a:solidFill>
                <a:latin typeface="Calibri" panose="020F0502020204030204" pitchFamily="34" charset="0"/>
                <a:cs typeface="Calibri" panose="020F0502020204030204" pitchFamily="34" charset="0"/>
              </a:rPr>
              <a:t>Unchecked exceptions </a:t>
            </a:r>
          </a:p>
          <a:p>
            <a:pPr lvl="1"/>
            <a:r>
              <a:rPr lang="en-US" sz="1400" dirty="0">
                <a:latin typeface="Calibri" panose="020F0502020204030204" pitchFamily="34" charset="0"/>
                <a:cs typeface="Calibri" panose="020F0502020204030204" pitchFamily="34" charset="0"/>
              </a:rPr>
              <a:t>Do not need to be managed with try/catch (not checked by the compiler)</a:t>
            </a:r>
          </a:p>
          <a:p>
            <a:pPr lvl="1"/>
            <a:r>
              <a:rPr lang="en-US" sz="1400" dirty="0">
                <a:latin typeface="Calibri" panose="020F0502020204030204" pitchFamily="34" charset="0"/>
                <a:cs typeface="Calibri" panose="020F0502020204030204" pitchFamily="34" charset="0"/>
              </a:rPr>
              <a:t>Their management would make the code excessively complicated (try/catch everywhere)</a:t>
            </a:r>
          </a:p>
          <a:p>
            <a:pPr lvl="1"/>
            <a:r>
              <a:rPr lang="en-US" sz="1400" dirty="0">
                <a:latin typeface="Calibri" panose="020F0502020204030204" pitchFamily="34" charset="0"/>
                <a:cs typeface="Calibri" panose="020F0502020204030204" pitchFamily="34" charset="0"/>
              </a:rPr>
              <a:t>Examples: </a:t>
            </a:r>
            <a:r>
              <a:rPr lang="en-US" sz="1400" dirty="0" err="1">
                <a:latin typeface="Calibri" panose="020F0502020204030204" pitchFamily="34" charset="0"/>
                <a:cs typeface="Calibri" panose="020F0502020204030204" pitchFamily="34" charset="0"/>
              </a:rPr>
              <a:t>NullPointerException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ArrayIndexOutOfBound</a:t>
            </a:r>
            <a:r>
              <a:rPr lang="en-US" sz="1400" dirty="0">
                <a:latin typeface="Calibri" panose="020F0502020204030204" pitchFamily="34" charset="0"/>
                <a:cs typeface="Calibri" panose="020F0502020204030204" pitchFamily="34" charset="0"/>
              </a:rPr>
              <a:t>, </a:t>
            </a:r>
            <a:r>
              <a:rPr lang="mr-IN" sz="1400" dirty="0">
                <a:latin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lvl="1"/>
            <a:endParaRPr lang="en-US" sz="1400" dirty="0">
              <a:latin typeface="Calibri" panose="020F0502020204030204" pitchFamily="34" charset="0"/>
              <a:cs typeface="Calibri" panose="020F0502020204030204" pitchFamily="34" charset="0"/>
            </a:endParaRPr>
          </a:p>
          <a:p>
            <a:endParaRPr lang="en-IT" sz="1400" dirty="0">
              <a:latin typeface="Calibri" panose="020F0502020204030204" pitchFamily="34" charset="0"/>
              <a:cs typeface="Calibri" panose="020F0502020204030204" pitchFamily="34" charset="0"/>
            </a:endParaRPr>
          </a:p>
        </p:txBody>
      </p:sp>
      <p:pic>
        <p:nvPicPr>
          <p:cNvPr id="12" name="Content Placeholder 4" descr="Screen Shot 2014-10-13 at 10.52.42.png">
            <a:extLst>
              <a:ext uri="{FF2B5EF4-FFF2-40B4-BE49-F238E27FC236}">
                <a16:creationId xmlns:a16="http://schemas.microsoft.com/office/drawing/2014/main" id="{BCBBD5B4-FC44-424F-8584-ADDCF51DBBE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161037"/>
            <a:ext cx="5384800" cy="3404288"/>
          </a:xfrm>
        </p:spPr>
      </p:pic>
    </p:spTree>
    <p:extLst>
      <p:ext uri="{BB962C8B-B14F-4D97-AF65-F5344CB8AC3E}">
        <p14:creationId xmlns:p14="http://schemas.microsoft.com/office/powerpoint/2010/main" val="1027670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Autofit/>
          </a:bodyPr>
          <a:lstStyle/>
          <a:p>
            <a:pPr marL="0" indent="0">
              <a:buNone/>
            </a:pPr>
            <a:r>
              <a:rPr lang="en-US" sz="2000" dirty="0">
                <a:latin typeface="Consolas" panose="020B0609020204030204" pitchFamily="49" charset="0"/>
                <a:cs typeface="Consolas" panose="020B0609020204030204" pitchFamily="49" charset="0"/>
              </a:rPr>
              <a:t>Scanner scanner = null;</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test.txt</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e)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finally</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if (scanner != null) {</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        </a:t>
            </a:r>
            <a:r>
              <a:rPr lang="en-US" sz="2000" dirty="0" err="1">
                <a:solidFill>
                  <a:schemeClr val="accent6">
                    <a:lumMod val="75000"/>
                  </a:schemeClr>
                </a:solidFill>
                <a:latin typeface="Consolas" panose="020B0609020204030204" pitchFamily="49" charset="0"/>
                <a:cs typeface="Consolas" panose="020B0609020204030204" pitchFamily="49" charset="0"/>
              </a:rPr>
              <a:t>scanner.close</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8393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with Resources</a:t>
            </a:r>
          </a:p>
        </p:txBody>
      </p:sp>
      <p:sp>
        <p:nvSpPr>
          <p:cNvPr id="3" name="Content Placeholder 2"/>
          <p:cNvSpPr>
            <a:spLocks noGrp="1"/>
          </p:cNvSpPr>
          <p:nvPr>
            <p:ph idx="1"/>
          </p:nvPr>
        </p:nvSpPr>
        <p:spPr/>
        <p:txBody>
          <a:bodyPr>
            <a:noAutofit/>
          </a:bodyPr>
          <a:lstStyle/>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try</a:t>
            </a: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Scanner scanner = new Scanner(new File("</a:t>
            </a:r>
            <a:r>
              <a:rPr lang="en-US" sz="2000" dirty="0" err="1">
                <a:solidFill>
                  <a:schemeClr val="accent6">
                    <a:lumMod val="75000"/>
                  </a:schemeClr>
                </a:solidFill>
                <a:latin typeface="Consolas" panose="020B0609020204030204" pitchFamily="49" charset="0"/>
                <a:cs typeface="Consolas" panose="020B0609020204030204" pitchFamily="49" charset="0"/>
              </a:rPr>
              <a:t>testRead.txt</a:t>
            </a:r>
            <a:r>
              <a:rPr lang="en-US" sz="2000" dirty="0">
                <a:solidFill>
                  <a:schemeClr val="accent6">
                    <a:lumMod val="75000"/>
                  </a:schemeClr>
                </a:solidFill>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while (</a:t>
            </a:r>
            <a:r>
              <a:rPr lang="en-US" sz="2000" dirty="0" err="1">
                <a:latin typeface="Consolas" panose="020B0609020204030204" pitchFamily="49" charset="0"/>
                <a:cs typeface="Consolas" panose="020B0609020204030204" pitchFamily="49" charset="0"/>
              </a:rPr>
              <a:t>scanner.hasNext</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scanner.nextLine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a:solidFill>
                  <a:schemeClr val="accent6">
                    <a:lumMod val="75000"/>
                  </a:schemeClr>
                </a:solidFill>
                <a:latin typeface="Consolas" panose="020B0609020204030204" pitchFamily="49" charset="0"/>
                <a:cs typeface="Consolas" panose="020B0609020204030204" pitchFamily="49" charset="0"/>
              </a:rPr>
              <a:t>catch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FileNotFoundException</a:t>
            </a:r>
            <a:r>
              <a:rPr lang="en-US" sz="2000" dirty="0">
                <a:latin typeface="Consolas" panose="020B0609020204030204" pitchFamily="49" charset="0"/>
                <a:cs typeface="Consolas" panose="020B0609020204030204" pitchFamily="49" charset="0"/>
              </a:rPr>
              <a:t> e)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e.printStackTrace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10951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800" dirty="0"/>
              <a:t>Java provides four keywords related to exceptions</a:t>
            </a:r>
          </a:p>
          <a:p>
            <a:pPr lvl="1"/>
            <a:r>
              <a:rPr lang="en-US" sz="2400" dirty="0">
                <a:solidFill>
                  <a:srgbClr val="E46C0A"/>
                </a:solidFill>
              </a:rPr>
              <a:t>Try </a:t>
            </a:r>
            <a:r>
              <a:rPr lang="en-US" sz="2400" dirty="0"/>
              <a:t>Contains code that may generate exceptions</a:t>
            </a:r>
          </a:p>
          <a:p>
            <a:pPr lvl="1"/>
            <a:r>
              <a:rPr lang="en-US" sz="2400" dirty="0">
                <a:solidFill>
                  <a:srgbClr val="E46C0A"/>
                </a:solidFill>
              </a:rPr>
              <a:t>Catch </a:t>
            </a:r>
            <a:r>
              <a:rPr lang="en-US" sz="2400" dirty="0"/>
              <a:t>Defines the error handler</a:t>
            </a:r>
          </a:p>
          <a:p>
            <a:pPr lvl="1"/>
            <a:r>
              <a:rPr lang="en-US" sz="2400" dirty="0">
                <a:solidFill>
                  <a:srgbClr val="E46C0A"/>
                </a:solidFill>
              </a:rPr>
              <a:t>Finally </a:t>
            </a:r>
            <a:r>
              <a:rPr lang="en-US" sz="2400" dirty="0"/>
              <a:t>Code block being executed regardless the catching phase</a:t>
            </a:r>
          </a:p>
          <a:p>
            <a:pPr lvl="1"/>
            <a:r>
              <a:rPr lang="en-US" sz="2400" dirty="0">
                <a:solidFill>
                  <a:srgbClr val="E46C0A"/>
                </a:solidFill>
              </a:rPr>
              <a:t>Throws </a:t>
            </a:r>
            <a:r>
              <a:rPr lang="en-US" sz="2400" dirty="0"/>
              <a:t>Mark a method as able to delegate exceptions</a:t>
            </a:r>
          </a:p>
          <a:p>
            <a:pPr lvl="1"/>
            <a:r>
              <a:rPr lang="en-US" sz="2400" dirty="0">
                <a:solidFill>
                  <a:srgbClr val="E46C0A"/>
                </a:solidFill>
              </a:rPr>
              <a:t>Throw </a:t>
            </a:r>
            <a:r>
              <a:rPr lang="en-US" sz="2400" dirty="0"/>
              <a:t>Generates a new exception</a:t>
            </a:r>
          </a:p>
          <a:p>
            <a:r>
              <a:rPr lang="en-US" sz="2800" dirty="0"/>
              <a:t>There is also a class for representing exceptions</a:t>
            </a:r>
          </a:p>
          <a:p>
            <a:pPr lvl="1"/>
            <a:r>
              <a:rPr lang="en-US" sz="2400" dirty="0" err="1">
                <a:solidFill>
                  <a:srgbClr val="E46C0A"/>
                </a:solidFill>
              </a:rPr>
              <a:t>java.lang.Exception</a:t>
            </a:r>
            <a:endParaRPr lang="en-US" sz="2400" dirty="0">
              <a:solidFill>
                <a:srgbClr val="E46C0A"/>
              </a:solidFill>
            </a:endParaRPr>
          </a:p>
          <a:p>
            <a:endParaRPr lang="en-US" sz="2800" dirty="0"/>
          </a:p>
        </p:txBody>
      </p:sp>
    </p:spTree>
    <p:extLst>
      <p:ext uri="{BB962C8B-B14F-4D97-AF65-F5344CB8AC3E}">
        <p14:creationId xmlns:p14="http://schemas.microsoft.com/office/powerpoint/2010/main" val="2544724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sz="2400" dirty="0">
                <a:solidFill>
                  <a:srgbClr val="E46C0A"/>
                </a:solidFill>
              </a:rPr>
              <a:t>Exceptions separate error handling from functional code</a:t>
            </a:r>
          </a:p>
          <a:p>
            <a:pPr lvl="1"/>
            <a:r>
              <a:rPr lang="en-US" sz="2000" dirty="0"/>
              <a:t>Functional code is compact, readable and well-separated from error handling code</a:t>
            </a:r>
            <a:endParaRPr lang="en-US" sz="2400" dirty="0">
              <a:solidFill>
                <a:srgbClr val="E46C0A"/>
              </a:solidFill>
            </a:endParaRPr>
          </a:p>
          <a:p>
            <a:r>
              <a:rPr lang="en-US" sz="2400" dirty="0">
                <a:solidFill>
                  <a:srgbClr val="E46C0A"/>
                </a:solidFill>
              </a:rPr>
              <a:t>Exceptions allows delegate error handling to higher levels</a:t>
            </a:r>
          </a:p>
          <a:p>
            <a:pPr lvl="1"/>
            <a:r>
              <a:rPr lang="en-US" sz="2000" dirty="0" err="1"/>
              <a:t>Callee</a:t>
            </a:r>
            <a:r>
              <a:rPr lang="en-US" sz="2000" dirty="0"/>
              <a:t> might not know how to recover from an error</a:t>
            </a:r>
          </a:p>
          <a:p>
            <a:pPr lvl="1"/>
            <a:r>
              <a:rPr lang="en-US" sz="2000" dirty="0"/>
              <a:t>Moving upwards along the stack trace implies a larger “field of view”</a:t>
            </a:r>
          </a:p>
          <a:p>
            <a:pPr lvl="1"/>
            <a:r>
              <a:rPr lang="en-US" sz="2000" dirty="0"/>
              <a:t>Caller of a method can handle error in a more appropriate way than the </a:t>
            </a:r>
            <a:r>
              <a:rPr lang="en-US" sz="2000" dirty="0" err="1"/>
              <a:t>callee</a:t>
            </a:r>
            <a:endParaRPr lang="en-US" sz="2000" dirty="0"/>
          </a:p>
          <a:p>
            <a:endParaRPr lang="en-US" sz="2400" dirty="0"/>
          </a:p>
          <a:p>
            <a:endParaRPr lang="en-US" sz="2400" dirty="0"/>
          </a:p>
        </p:txBody>
      </p:sp>
    </p:spTree>
    <p:extLst>
      <p:ext uri="{BB962C8B-B14F-4D97-AF65-F5344CB8AC3E}">
        <p14:creationId xmlns:p14="http://schemas.microsoft.com/office/powerpoint/2010/main" val="328826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Exceptions - Best Practices</a:t>
            </a:r>
          </a:p>
        </p:txBody>
      </p:sp>
    </p:spTree>
    <p:extLst>
      <p:ext uri="{BB962C8B-B14F-4D97-AF65-F5344CB8AC3E}">
        <p14:creationId xmlns:p14="http://schemas.microsoft.com/office/powerpoint/2010/main" val="2538143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DF57-5D54-524F-BE4C-7FB3E42290C0}"/>
              </a:ext>
            </a:extLst>
          </p:cNvPr>
          <p:cNvSpPr>
            <a:spLocks noGrp="1"/>
          </p:cNvSpPr>
          <p:nvPr>
            <p:ph type="title"/>
          </p:nvPr>
        </p:nvSpPr>
        <p:spPr/>
        <p:txBody>
          <a:bodyPr>
            <a:normAutofit/>
          </a:bodyPr>
          <a:lstStyle/>
          <a:p>
            <a:r>
              <a:rPr lang="it-IT" sz="3600" dirty="0" err="1"/>
              <a:t>Preserve</a:t>
            </a:r>
            <a:r>
              <a:rPr lang="it-IT" sz="3600" dirty="0"/>
              <a:t> </a:t>
            </a:r>
            <a:r>
              <a:rPr lang="it-IT" sz="3600" dirty="0" err="1"/>
              <a:t>encapsulation</a:t>
            </a:r>
            <a:endParaRPr lang="it-IT" sz="3600" dirty="0"/>
          </a:p>
        </p:txBody>
      </p:sp>
      <p:sp>
        <p:nvSpPr>
          <p:cNvPr id="3" name="Content Placeholder 2">
            <a:extLst>
              <a:ext uri="{FF2B5EF4-FFF2-40B4-BE49-F238E27FC236}">
                <a16:creationId xmlns:a16="http://schemas.microsoft.com/office/drawing/2014/main" id="{934C248B-FF8A-7347-A2C1-8680272B612C}"/>
              </a:ext>
            </a:extLst>
          </p:cNvPr>
          <p:cNvSpPr>
            <a:spLocks noGrp="1"/>
          </p:cNvSpPr>
          <p:nvPr>
            <p:ph idx="1"/>
          </p:nvPr>
        </p:nvSpPr>
        <p:spPr/>
        <p:txBody>
          <a:bodyPr>
            <a:normAutofit/>
          </a:bodyPr>
          <a:lstStyle/>
          <a:p>
            <a:r>
              <a:rPr lang="en" sz="2600" dirty="0">
                <a:solidFill>
                  <a:schemeClr val="accent6">
                    <a:lumMod val="75000"/>
                  </a:schemeClr>
                </a:solidFill>
              </a:rPr>
              <a:t>Never let implementation-specific checked exceptions rise to the higher layers. For example, do not propagate </a:t>
            </a:r>
            <a:r>
              <a:rPr lang="en" sz="2600" dirty="0" err="1">
                <a:solidFill>
                  <a:schemeClr val="accent6">
                    <a:lumMod val="75000"/>
                  </a:schemeClr>
                </a:solidFill>
              </a:rPr>
              <a:t>SQLException</a:t>
            </a:r>
            <a:r>
              <a:rPr lang="en" sz="2600" dirty="0">
                <a:solidFill>
                  <a:schemeClr val="accent6">
                    <a:lumMod val="75000"/>
                  </a:schemeClr>
                </a:solidFill>
              </a:rPr>
              <a:t> from data access code to the business objects layer. </a:t>
            </a:r>
            <a:r>
              <a:rPr lang="en" sz="2600" dirty="0"/>
              <a:t>Business objects layer do not need to know about </a:t>
            </a:r>
            <a:r>
              <a:rPr lang="en" sz="2600" dirty="0" err="1"/>
              <a:t>SQLException</a:t>
            </a:r>
            <a:r>
              <a:rPr lang="en" sz="2600" dirty="0"/>
              <a:t>. You have two options:·</a:t>
            </a:r>
          </a:p>
          <a:p>
            <a:pPr lvl="1"/>
            <a:r>
              <a:rPr lang="en" sz="2600" dirty="0"/>
              <a:t>Convert </a:t>
            </a:r>
            <a:r>
              <a:rPr lang="en" sz="2600" dirty="0" err="1"/>
              <a:t>SQLException</a:t>
            </a:r>
            <a:r>
              <a:rPr lang="en" sz="2600" dirty="0"/>
              <a:t> into another checked exception, if the client code is expected to recover from the exception.</a:t>
            </a:r>
          </a:p>
          <a:p>
            <a:pPr lvl="1"/>
            <a:r>
              <a:rPr lang="en" sz="2600" dirty="0"/>
              <a:t>Convert </a:t>
            </a:r>
            <a:r>
              <a:rPr lang="en" sz="2600" dirty="0" err="1"/>
              <a:t>SQLException</a:t>
            </a:r>
            <a:r>
              <a:rPr lang="en" sz="2600" dirty="0"/>
              <a:t> into an unchecked exception, if the client code cannot do anything about it.</a:t>
            </a:r>
          </a:p>
          <a:p>
            <a:endParaRPr lang="it-IT" sz="2600" dirty="0"/>
          </a:p>
        </p:txBody>
      </p:sp>
    </p:spTree>
    <p:extLst>
      <p:ext uri="{BB962C8B-B14F-4D97-AF65-F5344CB8AC3E}">
        <p14:creationId xmlns:p14="http://schemas.microsoft.com/office/powerpoint/2010/main" val="652235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EAA4-8ABE-6840-ABF0-C8C4D965DAFD}"/>
              </a:ext>
            </a:extLst>
          </p:cNvPr>
          <p:cNvSpPr>
            <a:spLocks noGrp="1"/>
          </p:cNvSpPr>
          <p:nvPr>
            <p:ph type="title"/>
          </p:nvPr>
        </p:nvSpPr>
        <p:spPr/>
        <p:txBody>
          <a:bodyPr>
            <a:noAutofit/>
          </a:bodyPr>
          <a:lstStyle/>
          <a:p>
            <a:r>
              <a:rPr lang="en" sz="3600" dirty="0"/>
              <a:t>Close or release resource in finally block</a:t>
            </a:r>
            <a:endParaRPr lang="it-IT" sz="3600" dirty="0"/>
          </a:p>
        </p:txBody>
      </p:sp>
      <p:sp>
        <p:nvSpPr>
          <p:cNvPr id="3" name="Content Placeholder 2">
            <a:extLst>
              <a:ext uri="{FF2B5EF4-FFF2-40B4-BE49-F238E27FC236}">
                <a16:creationId xmlns:a16="http://schemas.microsoft.com/office/drawing/2014/main" id="{D0AF51FD-8C48-C345-9C24-C3D9D571A0CF}"/>
              </a:ext>
            </a:extLst>
          </p:cNvPr>
          <p:cNvSpPr>
            <a:spLocks noGrp="1"/>
          </p:cNvSpPr>
          <p:nvPr>
            <p:ph idx="1"/>
          </p:nvPr>
        </p:nvSpPr>
        <p:spPr/>
        <p:txBody>
          <a:bodyPr>
            <a:normAutofit/>
          </a:bodyPr>
          <a:lstStyle/>
          <a:p>
            <a:r>
              <a:rPr lang="en" sz="2600" dirty="0">
                <a:solidFill>
                  <a:schemeClr val="accent6">
                    <a:lumMod val="75000"/>
                  </a:schemeClr>
                </a:solidFill>
              </a:rPr>
              <a:t>Closing resources in finally block guarantees that precious and scarce resource are released properly both in case of normal and aborted execution. </a:t>
            </a:r>
          </a:p>
          <a:p>
            <a:r>
              <a:rPr lang="en" sz="2600" dirty="0"/>
              <a:t>From Java 7, language has a more interesting automatic resource management or ARM blocks, which can do this for you. </a:t>
            </a:r>
          </a:p>
        </p:txBody>
      </p:sp>
    </p:spTree>
    <p:extLst>
      <p:ext uri="{BB962C8B-B14F-4D97-AF65-F5344CB8AC3E}">
        <p14:creationId xmlns:p14="http://schemas.microsoft.com/office/powerpoint/2010/main" val="2017821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8BF-4BC7-754E-842D-F2BE0C7DA395}"/>
              </a:ext>
            </a:extLst>
          </p:cNvPr>
          <p:cNvSpPr>
            <a:spLocks noGrp="1"/>
          </p:cNvSpPr>
          <p:nvPr>
            <p:ph type="title"/>
          </p:nvPr>
        </p:nvSpPr>
        <p:spPr/>
        <p:txBody>
          <a:bodyPr>
            <a:noAutofit/>
          </a:bodyPr>
          <a:lstStyle/>
          <a:p>
            <a:r>
              <a:rPr lang="en" sz="3600" dirty="0"/>
              <a:t>Provide meaningful message on Exception</a:t>
            </a:r>
            <a:endParaRPr lang="it-IT" sz="3600" dirty="0"/>
          </a:p>
        </p:txBody>
      </p:sp>
      <p:sp>
        <p:nvSpPr>
          <p:cNvPr id="3" name="Content Placeholder 2">
            <a:extLst>
              <a:ext uri="{FF2B5EF4-FFF2-40B4-BE49-F238E27FC236}">
                <a16:creationId xmlns:a16="http://schemas.microsoft.com/office/drawing/2014/main" id="{107B0A7C-F26B-3F43-9B52-AC393925B6B6}"/>
              </a:ext>
            </a:extLst>
          </p:cNvPr>
          <p:cNvSpPr>
            <a:spLocks noGrp="1"/>
          </p:cNvSpPr>
          <p:nvPr>
            <p:ph idx="1"/>
          </p:nvPr>
        </p:nvSpPr>
        <p:spPr/>
        <p:txBody>
          <a:bodyPr>
            <a:normAutofit lnSpcReduction="10000"/>
          </a:bodyPr>
          <a:lstStyle/>
          <a:p>
            <a:r>
              <a:rPr lang="en" sz="2400" dirty="0">
                <a:solidFill>
                  <a:schemeClr val="accent6">
                    <a:lumMod val="75000"/>
                  </a:schemeClr>
                </a:solidFill>
              </a:rPr>
              <a:t>The message of Exception is the most important place where you can point out the cause of a problem because it is the first place programmers looks upon. </a:t>
            </a:r>
          </a:p>
          <a:p>
            <a:r>
              <a:rPr lang="en" sz="2400" dirty="0">
                <a:solidFill>
                  <a:schemeClr val="accent6">
                    <a:lumMod val="75000"/>
                  </a:schemeClr>
                </a:solidFill>
              </a:rPr>
              <a:t>Always try to provide precise and factual information here. </a:t>
            </a:r>
            <a:r>
              <a:rPr lang="en" sz="2400" dirty="0"/>
              <a:t>For example, compare:</a:t>
            </a:r>
          </a:p>
          <a:p>
            <a:pPr lvl="1"/>
            <a:r>
              <a:rPr lang="en" sz="2400" dirty="0"/>
              <a:t>new </a:t>
            </a:r>
            <a:r>
              <a:rPr lang="en" sz="2400" dirty="0" err="1"/>
              <a:t>IllegalArgumentException</a:t>
            </a:r>
            <a:r>
              <a:rPr lang="en" sz="2400" dirty="0"/>
              <a:t>("Incorrect argument for method”);</a:t>
            </a:r>
          </a:p>
          <a:p>
            <a:pPr lvl="1"/>
            <a:r>
              <a:rPr lang="en" sz="2400" dirty="0"/>
              <a:t>new </a:t>
            </a:r>
            <a:r>
              <a:rPr lang="en" sz="2400" dirty="0" err="1"/>
              <a:t>IllegalArgumentException</a:t>
            </a:r>
            <a:r>
              <a:rPr lang="en" sz="2400" dirty="0"/>
              <a:t>("Illegal value for ${argument}: ${value}”);</a:t>
            </a:r>
          </a:p>
          <a:p>
            <a:pPr lvl="1"/>
            <a:endParaRPr lang="en" sz="2400" dirty="0"/>
          </a:p>
          <a:p>
            <a:r>
              <a:rPr lang="en" sz="2400" dirty="0"/>
              <a:t>The first one just says that argument is illegal or incorrect, but second one include both name of argument and its illegal value which is important to point out cause of error.</a:t>
            </a:r>
          </a:p>
          <a:p>
            <a:r>
              <a:rPr lang="en" sz="2400" dirty="0"/>
              <a:t>Always follow this </a:t>
            </a:r>
            <a:r>
              <a:rPr lang="en" sz="2400" i="1" dirty="0"/>
              <a:t>Java best practice</a:t>
            </a:r>
            <a:r>
              <a:rPr lang="en" sz="2400" dirty="0"/>
              <a:t>, when writing code for handling exceptions and errors in Java.</a:t>
            </a:r>
          </a:p>
          <a:p>
            <a:endParaRPr lang="it-IT" sz="2400" dirty="0"/>
          </a:p>
        </p:txBody>
      </p:sp>
    </p:spTree>
    <p:extLst>
      <p:ext uri="{BB962C8B-B14F-4D97-AF65-F5344CB8AC3E}">
        <p14:creationId xmlns:p14="http://schemas.microsoft.com/office/powerpoint/2010/main" val="404584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0E05-5F30-3341-8172-7BE6A71B1816}"/>
              </a:ext>
            </a:extLst>
          </p:cNvPr>
          <p:cNvSpPr>
            <a:spLocks noGrp="1"/>
          </p:cNvSpPr>
          <p:nvPr>
            <p:ph type="title"/>
          </p:nvPr>
        </p:nvSpPr>
        <p:spPr/>
        <p:txBody>
          <a:bodyPr>
            <a:noAutofit/>
          </a:bodyPr>
          <a:lstStyle/>
          <a:p>
            <a:r>
              <a:rPr lang="en" sz="3600" dirty="0"/>
              <a:t>Convert Checked Exception into </a:t>
            </a:r>
            <a:r>
              <a:rPr lang="en" sz="3600" dirty="0" err="1"/>
              <a:t>RuntimeException</a:t>
            </a:r>
            <a:endParaRPr lang="it-IT" sz="3600" dirty="0"/>
          </a:p>
        </p:txBody>
      </p:sp>
      <p:sp>
        <p:nvSpPr>
          <p:cNvPr id="3" name="Content Placeholder 2">
            <a:extLst>
              <a:ext uri="{FF2B5EF4-FFF2-40B4-BE49-F238E27FC236}">
                <a16:creationId xmlns:a16="http://schemas.microsoft.com/office/drawing/2014/main" id="{05D4D695-C04B-CA4A-8668-51D945624BDD}"/>
              </a:ext>
            </a:extLst>
          </p:cNvPr>
          <p:cNvSpPr>
            <a:spLocks noGrp="1"/>
          </p:cNvSpPr>
          <p:nvPr>
            <p:ph idx="1"/>
          </p:nvPr>
        </p:nvSpPr>
        <p:spPr/>
        <p:txBody>
          <a:bodyPr>
            <a:normAutofit/>
          </a:bodyPr>
          <a:lstStyle/>
          <a:p>
            <a:r>
              <a:rPr lang="en" sz="2800" dirty="0"/>
              <a:t>This is one of the technique used to limit use of checked Exception in many of frameworks like Spring ,where most of checked Exception, which are raised from JDBC is wrapped into </a:t>
            </a:r>
            <a:r>
              <a:rPr lang="en" sz="2800" dirty="0" err="1"/>
              <a:t>DataAccessException</a:t>
            </a:r>
            <a:r>
              <a:rPr lang="en" sz="2800" dirty="0"/>
              <a:t>, an unchecked Exception. </a:t>
            </a:r>
          </a:p>
          <a:p>
            <a:r>
              <a:rPr lang="en" sz="2800" dirty="0">
                <a:solidFill>
                  <a:schemeClr val="accent6">
                    <a:lumMod val="75000"/>
                  </a:schemeClr>
                </a:solidFill>
              </a:rPr>
              <a:t>This Java best practice provides benefits, in terms of restricting specific exception into specific modules, like </a:t>
            </a:r>
            <a:r>
              <a:rPr lang="en" sz="2800" dirty="0" err="1">
                <a:solidFill>
                  <a:schemeClr val="accent6">
                    <a:lumMod val="75000"/>
                  </a:schemeClr>
                </a:solidFill>
              </a:rPr>
              <a:t>SQLException</a:t>
            </a:r>
            <a:r>
              <a:rPr lang="en" sz="2800" dirty="0">
                <a:solidFill>
                  <a:schemeClr val="accent6">
                    <a:lumMod val="75000"/>
                  </a:schemeClr>
                </a:solidFill>
              </a:rPr>
              <a:t> into DAO layer and throwing meaningful </a:t>
            </a:r>
            <a:r>
              <a:rPr lang="en" sz="2800" dirty="0" err="1">
                <a:solidFill>
                  <a:schemeClr val="accent6">
                    <a:lumMod val="75000"/>
                  </a:schemeClr>
                </a:solidFill>
              </a:rPr>
              <a:t>RuntimeException</a:t>
            </a:r>
            <a:r>
              <a:rPr lang="en" sz="2800" dirty="0">
                <a:solidFill>
                  <a:schemeClr val="accent6">
                    <a:lumMod val="75000"/>
                  </a:schemeClr>
                </a:solidFill>
              </a:rPr>
              <a:t> to client layer.</a:t>
            </a:r>
            <a:endParaRPr lang="it-IT" sz="2800" dirty="0">
              <a:solidFill>
                <a:schemeClr val="accent6">
                  <a:lumMod val="75000"/>
                </a:schemeClr>
              </a:solidFill>
            </a:endParaRPr>
          </a:p>
        </p:txBody>
      </p:sp>
    </p:spTree>
    <p:extLst>
      <p:ext uri="{BB962C8B-B14F-4D97-AF65-F5344CB8AC3E}">
        <p14:creationId xmlns:p14="http://schemas.microsoft.com/office/powerpoint/2010/main" val="1502704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7F78-CDBA-9D41-8ACC-CD641EA76D6A}"/>
              </a:ext>
            </a:extLst>
          </p:cNvPr>
          <p:cNvSpPr>
            <a:spLocks noGrp="1"/>
          </p:cNvSpPr>
          <p:nvPr>
            <p:ph type="title"/>
          </p:nvPr>
        </p:nvSpPr>
        <p:spPr/>
        <p:txBody>
          <a:bodyPr>
            <a:normAutofit/>
          </a:bodyPr>
          <a:lstStyle/>
          <a:p>
            <a:r>
              <a:rPr lang="it-IT" sz="3600" dirty="0" err="1"/>
              <a:t>Avoid</a:t>
            </a:r>
            <a:r>
              <a:rPr lang="it-IT" sz="3600" dirty="0"/>
              <a:t> </a:t>
            </a:r>
            <a:r>
              <a:rPr lang="it-IT" sz="3600" dirty="0" err="1"/>
              <a:t>empty</a:t>
            </a:r>
            <a:r>
              <a:rPr lang="it-IT" sz="3600" dirty="0"/>
              <a:t> catch </a:t>
            </a:r>
            <a:r>
              <a:rPr lang="it-IT" sz="3600" dirty="0" err="1"/>
              <a:t>blocks</a:t>
            </a:r>
            <a:endParaRPr lang="it-IT" sz="3600" dirty="0"/>
          </a:p>
        </p:txBody>
      </p:sp>
      <p:sp>
        <p:nvSpPr>
          <p:cNvPr id="3" name="Content Placeholder 2">
            <a:extLst>
              <a:ext uri="{FF2B5EF4-FFF2-40B4-BE49-F238E27FC236}">
                <a16:creationId xmlns:a16="http://schemas.microsoft.com/office/drawing/2014/main" id="{CA947C6B-C9C5-0548-81C7-BC86636956C5}"/>
              </a:ext>
            </a:extLst>
          </p:cNvPr>
          <p:cNvSpPr>
            <a:spLocks noGrp="1"/>
          </p:cNvSpPr>
          <p:nvPr>
            <p:ph idx="1"/>
          </p:nvPr>
        </p:nvSpPr>
        <p:spPr/>
        <p:txBody>
          <a:bodyPr>
            <a:normAutofit/>
          </a:bodyPr>
          <a:lstStyle/>
          <a:p>
            <a:r>
              <a:rPr lang="en" sz="2800" dirty="0">
                <a:solidFill>
                  <a:schemeClr val="accent6">
                    <a:lumMod val="75000"/>
                  </a:schemeClr>
                </a:solidFill>
                <a:latin typeface="q_serif"/>
              </a:rPr>
              <a:t>Nothing is worse than empty catch block, because it not just hides the Errors and Exception, but also may leave your object in unusable or corrupt state. </a:t>
            </a:r>
          </a:p>
          <a:p>
            <a:r>
              <a:rPr lang="en" sz="2800" dirty="0">
                <a:solidFill>
                  <a:srgbClr val="333333"/>
                </a:solidFill>
                <a:latin typeface="q_serif"/>
              </a:rPr>
              <a:t>Empty catch block only make sense, if you absolutely sure that Exception is not going to affect object state on any ways, but still its better to log any error comes during program execution. </a:t>
            </a:r>
            <a:endParaRPr lang="it-IT" sz="2800" dirty="0"/>
          </a:p>
        </p:txBody>
      </p:sp>
    </p:spTree>
    <p:extLst>
      <p:ext uri="{BB962C8B-B14F-4D97-AF65-F5344CB8AC3E}">
        <p14:creationId xmlns:p14="http://schemas.microsoft.com/office/powerpoint/2010/main" val="157852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sz="half" idx="1"/>
          </p:nvPr>
        </p:nvSpPr>
        <p:spPr/>
        <p:txBody>
          <a:bodyPr>
            <a:noAutofit/>
          </a:bodyPr>
          <a:lstStyle/>
          <a:p>
            <a:r>
              <a:rPr lang="en-US" sz="2000" dirty="0">
                <a:solidFill>
                  <a:schemeClr val="accent6">
                    <a:lumMod val="75000"/>
                  </a:schemeClr>
                </a:solidFill>
              </a:rPr>
              <a:t>Terminating execution inside a method must be avoided</a:t>
            </a:r>
            <a:r>
              <a:rPr lang="en-US" sz="2000" dirty="0"/>
              <a:t>. The resulting code is not reusable and not dependable!</a:t>
            </a: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err="1">
                <a:solidFill>
                  <a:srgbClr val="E46C0A"/>
                </a:solidFill>
                <a:latin typeface="Consolas"/>
                <a:cs typeface="Consolas"/>
              </a:rPr>
              <a:t>System.exit</a:t>
            </a:r>
            <a:r>
              <a:rPr lang="en-US" sz="1600" dirty="0">
                <a:solidFill>
                  <a:srgbClr val="E46C0A"/>
                </a:solidFill>
                <a:latin typeface="Consolas"/>
                <a:cs typeface="Consolas"/>
              </a:rPr>
              <a:t>();</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a:p>
            <a:pPr marL="0" indent="0">
              <a:buNone/>
            </a:pPr>
            <a:endParaRPr lang="it-IT" sz="1600" dirty="0"/>
          </a:p>
          <a:p>
            <a:endParaRPr lang="en-US" sz="1600" dirty="0"/>
          </a:p>
        </p:txBody>
      </p:sp>
      <p:sp>
        <p:nvSpPr>
          <p:cNvPr id="4" name="Content Placeholder 3">
            <a:extLst>
              <a:ext uri="{FF2B5EF4-FFF2-40B4-BE49-F238E27FC236}">
                <a16:creationId xmlns:a16="http://schemas.microsoft.com/office/drawing/2014/main" id="{0A9048A7-F337-4C47-89A3-BE9559049684}"/>
              </a:ext>
            </a:extLst>
          </p:cNvPr>
          <p:cNvSpPr>
            <a:spLocks noGrp="1"/>
          </p:cNvSpPr>
          <p:nvPr>
            <p:ph sz="half" idx="2"/>
          </p:nvPr>
        </p:nvSpPr>
        <p:spPr/>
        <p:txBody>
          <a:bodyPr>
            <a:noAutofit/>
          </a:bodyPr>
          <a:lstStyle/>
          <a:p>
            <a:r>
              <a:rPr lang="en-US" sz="2000" dirty="0"/>
              <a:t>The use of return codes implies code which is </a:t>
            </a:r>
            <a:r>
              <a:rPr lang="en-US" sz="2000" dirty="0">
                <a:solidFill>
                  <a:srgbClr val="E46C0A"/>
                </a:solidFill>
              </a:rPr>
              <a:t>hard to read </a:t>
            </a:r>
            <a:r>
              <a:rPr lang="en-US" sz="2000" dirty="0"/>
              <a:t>and only the </a:t>
            </a:r>
            <a:r>
              <a:rPr lang="en-US" sz="2000" dirty="0">
                <a:solidFill>
                  <a:srgbClr val="E46C0A"/>
                </a:solidFill>
              </a:rPr>
              <a:t>direct caller </a:t>
            </a:r>
            <a:r>
              <a:rPr lang="en-US" sz="2000" dirty="0"/>
              <a:t>can intercept errors (</a:t>
            </a:r>
            <a:r>
              <a:rPr lang="en-US" sz="2000" dirty="0">
                <a:solidFill>
                  <a:schemeClr val="accent6">
                    <a:lumMod val="75000"/>
                  </a:schemeClr>
                </a:solidFill>
              </a:rPr>
              <a:t>delegation</a:t>
            </a:r>
            <a:r>
              <a:rPr lang="en-US" sz="2000" dirty="0"/>
              <a:t> is not allowed)</a:t>
            </a:r>
            <a:endParaRPr lang="en-US" sz="2000" dirty="0">
              <a:latin typeface="Consolas"/>
              <a:cs typeface="Consolas"/>
            </a:endParaRPr>
          </a:p>
          <a:p>
            <a:pPr marL="0" indent="0">
              <a:buNone/>
            </a:pPr>
            <a:endParaRPr lang="en-US" sz="1600" dirty="0">
              <a:latin typeface="Consolas"/>
              <a:cs typeface="Consolas"/>
            </a:endParaRPr>
          </a:p>
          <a:p>
            <a:pPr marL="0" indent="0">
              <a:buNone/>
            </a:pPr>
            <a:r>
              <a:rPr lang="en-US" sz="1600" dirty="0">
                <a:latin typeface="Consolas"/>
                <a:cs typeface="Consolas"/>
              </a:rPr>
              <a:t>public int get(List&lt;Integer&gt; l, int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if (</a:t>
            </a:r>
            <a:r>
              <a:rPr lang="en-US" sz="1600" dirty="0" err="1">
                <a:latin typeface="Consolas"/>
                <a:cs typeface="Consolas"/>
              </a:rPr>
              <a:t>l.size</a:t>
            </a:r>
            <a:r>
              <a:rPr lang="en-US" sz="1600" dirty="0">
                <a:latin typeface="Consolas"/>
                <a:cs typeface="Consolas"/>
              </a:rPr>
              <a:t>() &lt;=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a:t>
            </a:r>
            <a:r>
              <a:rPr lang="en-US" sz="1600" dirty="0">
                <a:solidFill>
                  <a:srgbClr val="E46C0A"/>
                </a:solidFill>
                <a:latin typeface="Consolas"/>
                <a:cs typeface="Consolas"/>
              </a:rPr>
              <a:t>return -1;</a:t>
            </a:r>
          </a:p>
          <a:p>
            <a:pPr marL="0" indent="0">
              <a:buNone/>
            </a:pPr>
            <a:r>
              <a:rPr lang="en-US" sz="1600" dirty="0">
                <a:solidFill>
                  <a:srgbClr val="E46C0A"/>
                </a:solidFill>
                <a:latin typeface="Consolas"/>
                <a:cs typeface="Consolas"/>
              </a:rPr>
              <a:t>  </a:t>
            </a:r>
            <a:r>
              <a:rPr lang="en-US" sz="1600" dirty="0">
                <a:latin typeface="Consolas"/>
                <a:cs typeface="Consolas"/>
              </a:rPr>
              <a:t>return </a:t>
            </a:r>
            <a:r>
              <a:rPr lang="en-US" sz="1600" dirty="0" err="1">
                <a:latin typeface="Consolas"/>
                <a:cs typeface="Consolas"/>
              </a:rPr>
              <a:t>list.get</a:t>
            </a:r>
            <a:r>
              <a:rPr lang="en-US" sz="1600" dirty="0">
                <a:latin typeface="Consolas"/>
                <a:cs typeface="Consolas"/>
              </a:rPr>
              <a:t>(</a:t>
            </a:r>
            <a:r>
              <a:rPr lang="en-US" sz="1600" dirty="0" err="1">
                <a:latin typeface="Consolas"/>
                <a:cs typeface="Consolas"/>
              </a:rPr>
              <a:t>i</a:t>
            </a:r>
            <a:r>
              <a:rPr lang="en-US" sz="1600" dirty="0">
                <a:latin typeface="Consolas"/>
                <a:cs typeface="Consolas"/>
              </a:rPr>
              <a:t>)</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endParaRPr lang="en-US" sz="1600" dirty="0">
              <a:latin typeface="Consolas"/>
              <a:cs typeface="Consolas"/>
            </a:endParaRPr>
          </a:p>
        </p:txBody>
      </p:sp>
    </p:spTree>
    <p:extLst>
      <p:ext uri="{BB962C8B-B14F-4D97-AF65-F5344CB8AC3E}">
        <p14:creationId xmlns:p14="http://schemas.microsoft.com/office/powerpoint/2010/main" val="429605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C34-E354-E44E-8753-DFA77CC62FC3}"/>
              </a:ext>
            </a:extLst>
          </p:cNvPr>
          <p:cNvSpPr>
            <a:spLocks noGrp="1"/>
          </p:cNvSpPr>
          <p:nvPr>
            <p:ph type="title"/>
          </p:nvPr>
        </p:nvSpPr>
        <p:spPr/>
        <p:txBody>
          <a:bodyPr>
            <a:normAutofit/>
          </a:bodyPr>
          <a:lstStyle/>
          <a:p>
            <a:r>
              <a:rPr lang="it-IT" sz="3600" dirty="0"/>
              <a:t>Use Standard </a:t>
            </a:r>
            <a:r>
              <a:rPr lang="it-IT" sz="3600" dirty="0" err="1"/>
              <a:t>Exceptions</a:t>
            </a:r>
            <a:endParaRPr lang="it-IT" sz="3600" dirty="0"/>
          </a:p>
        </p:txBody>
      </p:sp>
      <p:sp>
        <p:nvSpPr>
          <p:cNvPr id="3" name="Content Placeholder 2">
            <a:extLst>
              <a:ext uri="{FF2B5EF4-FFF2-40B4-BE49-F238E27FC236}">
                <a16:creationId xmlns:a16="http://schemas.microsoft.com/office/drawing/2014/main" id="{1F6518FB-8440-1746-915E-9CD0DC047A85}"/>
              </a:ext>
            </a:extLst>
          </p:cNvPr>
          <p:cNvSpPr>
            <a:spLocks noGrp="1"/>
          </p:cNvSpPr>
          <p:nvPr>
            <p:ph idx="1"/>
          </p:nvPr>
        </p:nvSpPr>
        <p:spPr/>
        <p:txBody>
          <a:bodyPr>
            <a:normAutofit/>
          </a:bodyPr>
          <a:lstStyle/>
          <a:p>
            <a:r>
              <a:rPr lang="en" sz="2800" dirty="0">
                <a:solidFill>
                  <a:schemeClr val="accent6">
                    <a:lumMod val="75000"/>
                  </a:schemeClr>
                </a:solidFill>
              </a:rPr>
              <a:t>Using standard Exception instead of creating own Exception is better in terms of maintenance and consistency. </a:t>
            </a:r>
          </a:p>
          <a:p>
            <a:r>
              <a:rPr lang="en" sz="2800" dirty="0"/>
              <a:t>Reusing standard exception makes code more readable, because most of Java developers are familiar with standard </a:t>
            </a:r>
            <a:r>
              <a:rPr lang="en" sz="2800" dirty="0" err="1"/>
              <a:t>RuntimeException</a:t>
            </a:r>
            <a:r>
              <a:rPr lang="en" sz="2800" dirty="0"/>
              <a:t> from JDK like, </a:t>
            </a:r>
            <a:r>
              <a:rPr lang="en" sz="2800" dirty="0" err="1"/>
              <a:t>IllegalStateException</a:t>
            </a:r>
            <a:r>
              <a:rPr lang="en" sz="2800" dirty="0"/>
              <a:t>, </a:t>
            </a:r>
            <a:r>
              <a:rPr lang="en" sz="2800" dirty="0" err="1"/>
              <a:t>IllegalArgumentException</a:t>
            </a:r>
            <a:r>
              <a:rPr lang="en" sz="2800" dirty="0"/>
              <a:t> etc. and they will immediately be able to know purpose of Exception, instead of looking out another place on code or docs to find out purpose of user defined Exceptions.</a:t>
            </a:r>
            <a:endParaRPr lang="it-IT" sz="2800" dirty="0"/>
          </a:p>
        </p:txBody>
      </p:sp>
    </p:spTree>
    <p:extLst>
      <p:ext uri="{BB962C8B-B14F-4D97-AF65-F5344CB8AC3E}">
        <p14:creationId xmlns:p14="http://schemas.microsoft.com/office/powerpoint/2010/main" val="3221945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C77F-2FFE-6347-826B-2B1BA27F3A56}"/>
              </a:ext>
            </a:extLst>
          </p:cNvPr>
          <p:cNvSpPr>
            <a:spLocks noGrp="1"/>
          </p:cNvSpPr>
          <p:nvPr>
            <p:ph type="title"/>
          </p:nvPr>
        </p:nvSpPr>
        <p:spPr/>
        <p:txBody>
          <a:bodyPr>
            <a:noAutofit/>
          </a:bodyPr>
          <a:lstStyle/>
          <a:p>
            <a:r>
              <a:rPr lang="en" sz="3600" dirty="0"/>
              <a:t>Document Exception thrown by any method</a:t>
            </a:r>
            <a:endParaRPr lang="it-IT" sz="3600" dirty="0"/>
          </a:p>
        </p:txBody>
      </p:sp>
      <p:sp>
        <p:nvSpPr>
          <p:cNvPr id="3" name="Content Placeholder 2">
            <a:extLst>
              <a:ext uri="{FF2B5EF4-FFF2-40B4-BE49-F238E27FC236}">
                <a16:creationId xmlns:a16="http://schemas.microsoft.com/office/drawing/2014/main" id="{C1A8B5C4-71FB-104C-A492-4DB6EAB5EC78}"/>
              </a:ext>
            </a:extLst>
          </p:cNvPr>
          <p:cNvSpPr>
            <a:spLocks noGrp="1"/>
          </p:cNvSpPr>
          <p:nvPr>
            <p:ph idx="1"/>
          </p:nvPr>
        </p:nvSpPr>
        <p:spPr/>
        <p:txBody>
          <a:bodyPr>
            <a:normAutofit/>
          </a:bodyPr>
          <a:lstStyle/>
          <a:p>
            <a:r>
              <a:rPr lang="en" sz="2800" dirty="0"/>
              <a:t>Java provides throw and throws keyword to throw exception and in </a:t>
            </a:r>
            <a:r>
              <a:rPr lang="en" sz="2800" dirty="0" err="1"/>
              <a:t>javadoc</a:t>
            </a:r>
            <a:r>
              <a:rPr lang="en" sz="2800" dirty="0"/>
              <a:t> you have @throw to document possible Exception thrown by any method. This becomes increasingly important if you are writing API or public interface. </a:t>
            </a:r>
            <a:r>
              <a:rPr lang="en" sz="2800" dirty="0">
                <a:solidFill>
                  <a:schemeClr val="accent6">
                    <a:lumMod val="75000"/>
                  </a:schemeClr>
                </a:solidFill>
              </a:rPr>
              <a:t>With proper documentation of Exception thrown by any method you can potentially alert anyone who is using it.</a:t>
            </a:r>
            <a:endParaRPr lang="it-IT" sz="2800" dirty="0">
              <a:solidFill>
                <a:schemeClr val="accent6">
                  <a:lumMod val="75000"/>
                </a:schemeClr>
              </a:solidFill>
            </a:endParaRPr>
          </a:p>
        </p:txBody>
      </p:sp>
    </p:spTree>
    <p:extLst>
      <p:ext uri="{BB962C8B-B14F-4D97-AF65-F5344CB8AC3E}">
        <p14:creationId xmlns:p14="http://schemas.microsoft.com/office/powerpoint/2010/main" val="228107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Error handling example</a:t>
            </a:r>
          </a:p>
        </p:txBody>
      </p:sp>
      <p:sp>
        <p:nvSpPr>
          <p:cNvPr id="3" name="Content Placeholder 2"/>
          <p:cNvSpPr>
            <a:spLocks noGrp="1"/>
          </p:cNvSpPr>
          <p:nvPr>
            <p:ph idx="1"/>
          </p:nvPr>
        </p:nvSpPr>
        <p:spPr/>
        <p:txBody>
          <a:bodyPr>
            <a:normAutofit/>
          </a:bodyPr>
          <a:lstStyle/>
          <a:p>
            <a:pPr marL="469900" indent="-457200">
              <a:tabLst>
                <a:tab pos="297180" algn="l"/>
              </a:tabLst>
            </a:pPr>
            <a:r>
              <a:rPr lang="en-US" sz="2800" spc="5" dirty="0">
                <a:latin typeface="Calibri"/>
                <a:cs typeface="Calibri"/>
              </a:rPr>
              <a:t>We want to open a file, and load it into memory. </a:t>
            </a:r>
            <a:r>
              <a:rPr lang="en-US" sz="2800" dirty="0">
                <a:solidFill>
                  <a:srgbClr val="E46C0A"/>
                </a:solidFill>
                <a:cs typeface="Calibri"/>
              </a:rPr>
              <a:t>All the needed operations can fail! Errors must be checked!</a:t>
            </a:r>
          </a:p>
          <a:p>
            <a:pPr marL="469900" indent="-457200">
              <a:tabLst>
                <a:tab pos="297180" algn="l"/>
              </a:tabLst>
            </a:pPr>
            <a:r>
              <a:rPr lang="en-US" sz="2800" dirty="0">
                <a:cs typeface="Calibri"/>
              </a:rPr>
              <a:t>Operations:</a:t>
            </a:r>
            <a:endParaRPr lang="en-US" sz="2800" spc="5" dirty="0">
              <a:latin typeface="Calibri"/>
              <a:cs typeface="Calibri"/>
            </a:endParaRPr>
          </a:p>
          <a:p>
            <a:pPr marL="927100" lvl="1" indent="-514350">
              <a:buFont typeface="+mj-lt"/>
              <a:buAutoNum type="arabicPeriod"/>
              <a:tabLst>
                <a:tab pos="297180" algn="l"/>
              </a:tabLst>
            </a:pPr>
            <a:r>
              <a:rPr lang="en-US" sz="2400" spc="5" dirty="0">
                <a:latin typeface="Calibri"/>
                <a:cs typeface="Calibri"/>
              </a:rPr>
              <a:t>O</a:t>
            </a:r>
            <a:r>
              <a:rPr lang="en-US" sz="2400" spc="-5" dirty="0">
                <a:latin typeface="Calibri"/>
                <a:cs typeface="Calibri"/>
              </a:rPr>
              <a:t>pe</a:t>
            </a:r>
            <a:r>
              <a:rPr lang="en-US" sz="2400" dirty="0">
                <a:latin typeface="Calibri"/>
                <a:cs typeface="Calibri"/>
              </a:rPr>
              <a:t>n</a:t>
            </a:r>
            <a:r>
              <a:rPr lang="en-US" sz="2400" spc="170" dirty="0">
                <a:latin typeface="Calibri"/>
                <a:cs typeface="Calibri"/>
              </a:rPr>
              <a:t> </a:t>
            </a:r>
            <a:r>
              <a:rPr lang="en-US" sz="2400" spc="-5" dirty="0">
                <a:latin typeface="Calibri"/>
                <a:cs typeface="Calibri"/>
              </a:rPr>
              <a:t>a</a:t>
            </a:r>
            <a:r>
              <a:rPr lang="en-US" sz="2400" spc="160" dirty="0">
                <a:latin typeface="Calibri"/>
                <a:cs typeface="Calibri"/>
              </a:rPr>
              <a:t> </a:t>
            </a:r>
            <a:r>
              <a:rPr lang="en-US" sz="2400" spc="-5" dirty="0">
                <a:latin typeface="Calibri"/>
                <a:cs typeface="Calibri"/>
              </a:rPr>
              <a:t>f</a:t>
            </a:r>
            <a:r>
              <a:rPr lang="en-US" sz="2400" dirty="0">
                <a:latin typeface="Calibri"/>
                <a:cs typeface="Calibri"/>
              </a:rPr>
              <a:t>i</a:t>
            </a:r>
            <a:r>
              <a:rPr lang="en-US" sz="2400" spc="-5" dirty="0">
                <a:latin typeface="Calibri"/>
                <a:cs typeface="Calibri"/>
              </a:rPr>
              <a:t>l</a:t>
            </a:r>
            <a:r>
              <a:rPr lang="en-US" sz="2400" dirty="0">
                <a:latin typeface="Calibri"/>
                <a:cs typeface="Calibri"/>
              </a:rPr>
              <a:t>e </a:t>
            </a:r>
          </a:p>
          <a:p>
            <a:pPr marL="927100" lvl="1" indent="-514350">
              <a:buFont typeface="+mj-lt"/>
              <a:buAutoNum type="arabicPeriod"/>
              <a:tabLst>
                <a:tab pos="297180" algn="l"/>
              </a:tabLst>
            </a:pPr>
            <a:r>
              <a:rPr lang="en-US" sz="2400" spc="-10" dirty="0">
                <a:latin typeface="Calibri"/>
                <a:cs typeface="Calibri"/>
              </a:rPr>
              <a:t>De</a:t>
            </a:r>
            <a:r>
              <a:rPr lang="en-US" sz="2400" spc="-5" dirty="0">
                <a:latin typeface="Calibri"/>
                <a:cs typeface="Calibri"/>
              </a:rPr>
              <a:t>te</a:t>
            </a:r>
            <a:r>
              <a:rPr lang="en-US" sz="2400" dirty="0">
                <a:latin typeface="Calibri"/>
                <a:cs typeface="Calibri"/>
              </a:rPr>
              <a:t>r</a:t>
            </a:r>
            <a:r>
              <a:rPr lang="en-US" sz="2400" spc="5" dirty="0">
                <a:latin typeface="Calibri"/>
                <a:cs typeface="Calibri"/>
              </a:rPr>
              <a:t>m</a:t>
            </a:r>
            <a:r>
              <a:rPr lang="en-US" sz="2400" dirty="0">
                <a:latin typeface="Calibri"/>
                <a:cs typeface="Calibri"/>
              </a:rPr>
              <a:t>i</a:t>
            </a:r>
            <a:r>
              <a:rPr lang="en-US" sz="2400" spc="5" dirty="0">
                <a:latin typeface="Calibri"/>
                <a:cs typeface="Calibri"/>
              </a:rPr>
              <a:t>n</a:t>
            </a:r>
            <a:r>
              <a:rPr lang="en-US" sz="2400" dirty="0">
                <a:latin typeface="Calibri"/>
                <a:cs typeface="Calibri"/>
              </a:rPr>
              <a:t>e</a:t>
            </a:r>
            <a:r>
              <a:rPr lang="en-US" sz="2400" spc="16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si</a:t>
            </a:r>
            <a:r>
              <a:rPr lang="en-US" sz="2400" spc="5" dirty="0">
                <a:latin typeface="Calibri"/>
                <a:cs typeface="Calibri"/>
              </a:rPr>
              <a:t>z</a:t>
            </a:r>
            <a:r>
              <a:rPr lang="en-US" sz="2400" dirty="0">
                <a:latin typeface="Calibri"/>
                <a:cs typeface="Calibri"/>
              </a:rPr>
              <a:t>e </a:t>
            </a:r>
          </a:p>
          <a:p>
            <a:pPr marL="927100" lvl="1" indent="-514350">
              <a:buFont typeface="+mj-lt"/>
              <a:buAutoNum type="arabicPeriod"/>
              <a:tabLst>
                <a:tab pos="297180" algn="l"/>
              </a:tabLst>
            </a:pPr>
            <a:r>
              <a:rPr lang="en-US" sz="2400" spc="5" dirty="0">
                <a:latin typeface="Calibri"/>
                <a:cs typeface="Calibri"/>
              </a:rPr>
              <a:t>A</a:t>
            </a:r>
            <a:r>
              <a:rPr lang="en-US" sz="2400" spc="-5" dirty="0">
                <a:latin typeface="Calibri"/>
                <a:cs typeface="Calibri"/>
              </a:rPr>
              <a:t>l</a:t>
            </a:r>
            <a:r>
              <a:rPr lang="en-US" sz="2400" dirty="0">
                <a:latin typeface="Calibri"/>
                <a:cs typeface="Calibri"/>
              </a:rPr>
              <a:t>l</a:t>
            </a:r>
            <a:r>
              <a:rPr lang="en-US" sz="2400" spc="5" dirty="0">
                <a:latin typeface="Calibri"/>
                <a:cs typeface="Calibri"/>
              </a:rPr>
              <a:t>o</a:t>
            </a:r>
            <a:r>
              <a:rPr lang="en-US" sz="2400" spc="10" dirty="0">
                <a:latin typeface="Calibri"/>
                <a:cs typeface="Calibri"/>
              </a:rPr>
              <a:t>c</a:t>
            </a:r>
            <a:r>
              <a:rPr lang="en-US" sz="2400" spc="-5" dirty="0">
                <a:latin typeface="Calibri"/>
                <a:cs typeface="Calibri"/>
              </a:rPr>
              <a:t>at</a:t>
            </a:r>
            <a:r>
              <a:rPr lang="en-US" sz="2400" dirty="0">
                <a:latin typeface="Calibri"/>
                <a:cs typeface="Calibri"/>
              </a:rPr>
              <a:t>e</a:t>
            </a:r>
            <a:r>
              <a:rPr lang="en-US" sz="2400" spc="170" dirty="0">
                <a:latin typeface="Calibri"/>
                <a:cs typeface="Calibri"/>
              </a:rPr>
              <a:t> the needed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 </a:t>
            </a:r>
          </a:p>
          <a:p>
            <a:pPr marL="927100" lvl="1" indent="-514350">
              <a:buFont typeface="+mj-lt"/>
              <a:buAutoNum type="arabicPeriod"/>
              <a:tabLst>
                <a:tab pos="297180" algn="l"/>
              </a:tabLst>
            </a:pPr>
            <a:r>
              <a:rPr lang="en-US" sz="2400" dirty="0">
                <a:latin typeface="Calibri"/>
                <a:cs typeface="Calibri"/>
              </a:rPr>
              <a:t>R</a:t>
            </a:r>
            <a:r>
              <a:rPr lang="en-US" sz="2400" spc="-5" dirty="0">
                <a:latin typeface="Calibri"/>
                <a:cs typeface="Calibri"/>
              </a:rPr>
              <a:t>ea</a:t>
            </a:r>
            <a:r>
              <a:rPr lang="en-US" sz="2400" dirty="0">
                <a:latin typeface="Calibri"/>
                <a:cs typeface="Calibri"/>
              </a:rPr>
              <a:t>d</a:t>
            </a:r>
            <a:r>
              <a:rPr lang="en-US" sz="2400" spc="165"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70" dirty="0">
                <a:latin typeface="Calibri"/>
                <a:cs typeface="Calibri"/>
              </a:rPr>
              <a:t> </a:t>
            </a:r>
            <a:r>
              <a:rPr lang="en-US" sz="2400" spc="-10" dirty="0">
                <a:latin typeface="Calibri"/>
                <a:cs typeface="Calibri"/>
              </a:rPr>
              <a:t>f</a:t>
            </a:r>
            <a:r>
              <a:rPr lang="en-US" sz="2400" dirty="0">
                <a:latin typeface="Calibri"/>
                <a:cs typeface="Calibri"/>
              </a:rPr>
              <a:t>ile</a:t>
            </a:r>
            <a:r>
              <a:rPr lang="en-US" sz="2400" spc="160" dirty="0">
                <a:latin typeface="Calibri"/>
                <a:cs typeface="Calibri"/>
              </a:rPr>
              <a:t> </a:t>
            </a:r>
            <a:r>
              <a:rPr lang="en-US" sz="2400" dirty="0">
                <a:latin typeface="Calibri"/>
                <a:cs typeface="Calibri"/>
              </a:rPr>
              <a:t>i</a:t>
            </a:r>
            <a:r>
              <a:rPr lang="en-US" sz="2400" spc="-5" dirty="0">
                <a:latin typeface="Calibri"/>
                <a:cs typeface="Calibri"/>
              </a:rPr>
              <a:t>nt</a:t>
            </a:r>
            <a:r>
              <a:rPr lang="en-US" sz="2400" dirty="0">
                <a:latin typeface="Calibri"/>
                <a:cs typeface="Calibri"/>
              </a:rPr>
              <a:t>o</a:t>
            </a:r>
            <a:r>
              <a:rPr lang="en-US" sz="2400" spc="175" dirty="0">
                <a:latin typeface="Calibri"/>
                <a:cs typeface="Calibri"/>
              </a:rPr>
              <a:t> </a:t>
            </a:r>
            <a:r>
              <a:rPr lang="en-US" sz="2400" spc="5" dirty="0">
                <a:latin typeface="Calibri"/>
                <a:cs typeface="Calibri"/>
              </a:rPr>
              <a:t>m</a:t>
            </a:r>
            <a:r>
              <a:rPr lang="en-US" sz="2400" spc="-10" dirty="0">
                <a:latin typeface="Calibri"/>
                <a:cs typeface="Calibri"/>
              </a:rPr>
              <a:t>e</a:t>
            </a:r>
            <a:r>
              <a:rPr lang="en-US" sz="2400" spc="5" dirty="0">
                <a:latin typeface="Calibri"/>
                <a:cs typeface="Calibri"/>
              </a:rPr>
              <a:t>mo</a:t>
            </a:r>
            <a:r>
              <a:rPr lang="en-US" sz="2400" dirty="0">
                <a:latin typeface="Calibri"/>
                <a:cs typeface="Calibri"/>
              </a:rPr>
              <a:t>ry</a:t>
            </a:r>
          </a:p>
          <a:p>
            <a:pPr marL="927100" lvl="1" indent="-514350">
              <a:buFont typeface="+mj-lt"/>
              <a:buAutoNum type="arabicPeriod"/>
              <a:tabLst>
                <a:tab pos="297180" algn="l"/>
              </a:tabLst>
            </a:pPr>
            <a:r>
              <a:rPr lang="en-US" sz="2400" dirty="0">
                <a:latin typeface="Calibri"/>
                <a:cs typeface="Calibri"/>
              </a:rPr>
              <a:t>Cl</a:t>
            </a:r>
            <a:r>
              <a:rPr lang="en-US" sz="2400" spc="5" dirty="0">
                <a:latin typeface="Calibri"/>
                <a:cs typeface="Calibri"/>
              </a:rPr>
              <a:t>o</a:t>
            </a:r>
            <a:r>
              <a:rPr lang="en-US" sz="2400" dirty="0">
                <a:latin typeface="Calibri"/>
                <a:cs typeface="Calibri"/>
              </a:rPr>
              <a:t>se</a:t>
            </a:r>
            <a:r>
              <a:rPr lang="en-US" sz="2400" spc="160" dirty="0">
                <a:latin typeface="Calibri"/>
                <a:cs typeface="Calibri"/>
              </a:rPr>
              <a:t> </a:t>
            </a:r>
            <a:r>
              <a:rPr lang="en-US" sz="2400" spc="5" dirty="0">
                <a:latin typeface="Calibri"/>
                <a:cs typeface="Calibri"/>
              </a:rPr>
              <a:t>t</a:t>
            </a:r>
            <a:r>
              <a:rPr lang="en-US" sz="2400" spc="-5" dirty="0">
                <a:latin typeface="Calibri"/>
                <a:cs typeface="Calibri"/>
              </a:rPr>
              <a:t>h</a:t>
            </a:r>
            <a:r>
              <a:rPr lang="en-US" sz="2400" dirty="0">
                <a:latin typeface="Calibri"/>
                <a:cs typeface="Calibri"/>
              </a:rPr>
              <a:t>e</a:t>
            </a:r>
            <a:r>
              <a:rPr lang="en-US" sz="2400" spc="160" dirty="0">
                <a:latin typeface="Calibri"/>
                <a:cs typeface="Calibri"/>
              </a:rPr>
              <a:t> </a:t>
            </a:r>
            <a:r>
              <a:rPr lang="en-US" sz="2400" spc="-5" dirty="0">
                <a:latin typeface="Calibri"/>
                <a:cs typeface="Calibri"/>
              </a:rPr>
              <a:t>f</a:t>
            </a:r>
            <a:r>
              <a:rPr lang="en-US" sz="2400" dirty="0">
                <a:latin typeface="Calibri"/>
                <a:cs typeface="Calibri"/>
              </a:rPr>
              <a:t>ile</a:t>
            </a:r>
          </a:p>
          <a:p>
            <a:pPr marL="297180" indent="-284480">
              <a:spcBef>
                <a:spcPts val="330"/>
              </a:spcBef>
              <a:buFont typeface="OpenSymbol"/>
              <a:buChar char="▪"/>
              <a:tabLst>
                <a:tab pos="297180" algn="l"/>
              </a:tabLst>
            </a:pPr>
            <a:endParaRPr lang="en-US" sz="2800" dirty="0">
              <a:latin typeface="Calibri"/>
              <a:cs typeface="Calibri"/>
            </a:endParaRPr>
          </a:p>
          <a:p>
            <a:endParaRPr lang="en-US" sz="2800" dirty="0">
              <a:latin typeface="Calibri"/>
              <a:cs typeface="Calibri"/>
            </a:endParaRPr>
          </a:p>
        </p:txBody>
      </p:sp>
    </p:spTree>
    <p:extLst>
      <p:ext uri="{BB962C8B-B14F-4D97-AF65-F5344CB8AC3E}">
        <p14:creationId xmlns:p14="http://schemas.microsoft.com/office/powerpoint/2010/main" val="227066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approach</a:t>
            </a:r>
          </a:p>
        </p:txBody>
      </p:sp>
      <p:sp>
        <p:nvSpPr>
          <p:cNvPr id="3" name="Content Placeholder 2"/>
          <p:cNvSpPr>
            <a:spLocks noGrp="1"/>
          </p:cNvSpPr>
          <p:nvPr>
            <p:ph sz="half" idx="1"/>
          </p:nvPr>
        </p:nvSpPr>
        <p:spPr/>
        <p:txBody>
          <a:bodyPr>
            <a:normAutofit/>
          </a:bodyPr>
          <a:lstStyle/>
          <a:p>
            <a:pPr marL="584200" marR="1285240" indent="-571500">
              <a:lnSpc>
                <a:spcPct val="100600"/>
              </a:lnSpc>
            </a:pPr>
            <a:r>
              <a:rPr lang="en-US" sz="2600" spc="-5" dirty="0">
                <a:solidFill>
                  <a:srgbClr val="008000"/>
                </a:solidFill>
                <a:latin typeface="Calibri"/>
                <a:cs typeface="Calibri"/>
              </a:rPr>
              <a:t>Short</a:t>
            </a:r>
          </a:p>
          <a:p>
            <a:pPr marL="584200" marR="1285240" indent="-571500">
              <a:lnSpc>
                <a:spcPct val="100600"/>
              </a:lnSpc>
            </a:pPr>
            <a:r>
              <a:rPr lang="en-US" sz="2600" spc="-5" dirty="0">
                <a:solidFill>
                  <a:srgbClr val="008000"/>
                </a:solidFill>
                <a:latin typeface="Calibri"/>
                <a:cs typeface="Calibri"/>
              </a:rPr>
              <a:t>Readable</a:t>
            </a:r>
            <a:endParaRPr lang="en-US" sz="2600" spc="-5" dirty="0">
              <a:solidFill>
                <a:srgbClr val="000000"/>
              </a:solidFill>
              <a:latin typeface="Calibri"/>
              <a:cs typeface="Calibri"/>
            </a:endParaRPr>
          </a:p>
          <a:p>
            <a:pPr marL="584200" marR="1285240" indent="-571500">
              <a:lnSpc>
                <a:spcPct val="100600"/>
              </a:lnSpc>
            </a:pPr>
            <a:r>
              <a:rPr lang="en-US" sz="2600" spc="-5" dirty="0">
                <a:solidFill>
                  <a:schemeClr val="accent6">
                    <a:lumMod val="75000"/>
                  </a:schemeClr>
                </a:solidFill>
                <a:latin typeface="Calibri"/>
                <a:cs typeface="Calibri"/>
              </a:rPr>
              <a:t>Not reusable</a:t>
            </a:r>
          </a:p>
          <a:p>
            <a:pPr marL="584200" marR="1285240" indent="-571500">
              <a:lnSpc>
                <a:spcPct val="100600"/>
              </a:lnSpc>
            </a:pPr>
            <a:r>
              <a:rPr lang="en-US" sz="2600" spc="-5" dirty="0">
                <a:solidFill>
                  <a:schemeClr val="accent6">
                    <a:lumMod val="75000"/>
                  </a:schemeClr>
                </a:solidFill>
                <a:latin typeface="Calibri"/>
                <a:cs typeface="Calibri"/>
              </a:rPr>
              <a:t>Not dependable </a:t>
            </a:r>
          </a:p>
        </p:txBody>
      </p:sp>
      <p:sp>
        <p:nvSpPr>
          <p:cNvPr id="4" name="Content Placeholder 3">
            <a:extLst>
              <a:ext uri="{FF2B5EF4-FFF2-40B4-BE49-F238E27FC236}">
                <a16:creationId xmlns:a16="http://schemas.microsoft.com/office/drawing/2014/main" id="{465C3CDD-E10A-AD44-89B4-F0DB23AB4DAB}"/>
              </a:ext>
            </a:extLst>
          </p:cNvPr>
          <p:cNvSpPr>
            <a:spLocks noGrp="1"/>
          </p:cNvSpPr>
          <p:nvPr>
            <p:ph sz="half" idx="2"/>
          </p:nvPr>
        </p:nvSpPr>
        <p:spPr/>
        <p:txBody>
          <a:bodyPr>
            <a:normAutofit/>
          </a:bodyPr>
          <a:lstStyle/>
          <a:p>
            <a:pPr marL="12700" marR="1285240" indent="0">
              <a:lnSpc>
                <a:spcPct val="100600"/>
              </a:lnSpc>
              <a:buNone/>
            </a:pPr>
            <a:r>
              <a:rPr lang="en-US" sz="2000" spc="-5" dirty="0">
                <a:solidFill>
                  <a:srgbClr val="000000"/>
                </a:solidFill>
                <a:latin typeface="Consolas"/>
                <a:cs typeface="Consolas"/>
              </a:rPr>
              <a:t>void</a:t>
            </a:r>
            <a:r>
              <a:rPr lang="en-US" sz="2000" dirty="0">
                <a:solidFill>
                  <a:srgbClr val="000000"/>
                </a:solidFill>
                <a:latin typeface="Consolas"/>
                <a:cs typeface="Consolas"/>
              </a:rPr>
              <a:t> </a:t>
            </a:r>
            <a:r>
              <a:rPr lang="en-US" sz="2000" spc="-5" dirty="0" err="1">
                <a:latin typeface="Consolas"/>
                <a:cs typeface="Consolas"/>
              </a:rPr>
              <a:t>loadFil</a:t>
            </a:r>
            <a:r>
              <a:rPr lang="en-US" sz="2000" dirty="0" err="1">
                <a:latin typeface="Consolas"/>
                <a:cs typeface="Consolas"/>
              </a:rPr>
              <a:t>e</a:t>
            </a:r>
            <a:r>
              <a:rPr lang="en-US" sz="2000" dirty="0">
                <a:latin typeface="Consolas"/>
                <a:cs typeface="Consolas"/>
              </a:rPr>
              <a:t>() </a:t>
            </a:r>
            <a:r>
              <a:rPr lang="en-US" sz="2000" spc="135" dirty="0">
                <a:latin typeface="Consolas"/>
                <a:cs typeface="Consolas"/>
              </a:rPr>
              <a:t> </a:t>
            </a:r>
            <a:r>
              <a:rPr lang="en-US" sz="2000" dirty="0">
                <a:solidFill>
                  <a:srgbClr val="000000"/>
                </a:solidFill>
                <a:latin typeface="Consolas"/>
                <a:cs typeface="Consolas"/>
              </a:rPr>
              <a:t>{</a:t>
            </a:r>
          </a:p>
          <a:p>
            <a:pPr marL="12700" marR="1285240" indent="0">
              <a:lnSpc>
                <a:spcPct val="100600"/>
              </a:lnSpc>
              <a:buNone/>
            </a:pPr>
            <a:r>
              <a:rPr lang="en-US" sz="2000" spc="-5" dirty="0">
                <a:solidFill>
                  <a:srgbClr val="000000"/>
                </a:solidFill>
                <a:latin typeface="Consolas"/>
                <a:cs typeface="Consolas"/>
              </a:rPr>
              <a:t>	open file;</a:t>
            </a:r>
          </a:p>
          <a:p>
            <a:pPr marL="12700" marR="1285240" indent="0">
              <a:lnSpc>
                <a:spcPct val="100600"/>
              </a:lnSpc>
              <a:buNone/>
            </a:pPr>
            <a:r>
              <a:rPr lang="en-US" sz="2000" spc="-5" dirty="0">
                <a:solidFill>
                  <a:srgbClr val="000000"/>
                </a:solidFill>
                <a:latin typeface="Consolas"/>
                <a:cs typeface="Consolas"/>
              </a:rPr>
              <a:t>	determine file size;</a:t>
            </a:r>
          </a:p>
          <a:p>
            <a:pPr marL="12700" marR="1285240" indent="0">
              <a:lnSpc>
                <a:spcPct val="100600"/>
              </a:lnSpc>
              <a:buNone/>
            </a:pPr>
            <a:r>
              <a:rPr lang="en-US" sz="2000" spc="-5" dirty="0">
                <a:solidFill>
                  <a:srgbClr val="000000"/>
                </a:solidFill>
                <a:latin typeface="Consolas"/>
                <a:cs typeface="Consolas"/>
              </a:rPr>
              <a:t>   allocate memory;</a:t>
            </a:r>
          </a:p>
          <a:p>
            <a:pPr marL="12700" marR="1285240" indent="0">
              <a:lnSpc>
                <a:spcPct val="100600"/>
              </a:lnSpc>
              <a:buNone/>
            </a:pPr>
            <a:r>
              <a:rPr lang="en-US" sz="2000" spc="-5" dirty="0">
                <a:solidFill>
                  <a:srgbClr val="000000"/>
                </a:solidFill>
                <a:latin typeface="Consolas"/>
                <a:cs typeface="Consolas"/>
              </a:rPr>
              <a:t>   read file into memory;</a:t>
            </a:r>
          </a:p>
          <a:p>
            <a:pPr marL="12700" marR="1285240" indent="0">
              <a:lnSpc>
                <a:spcPct val="100600"/>
              </a:lnSpc>
              <a:buNone/>
            </a:pPr>
            <a:r>
              <a:rPr lang="en-US" sz="2000" spc="-5" dirty="0">
                <a:solidFill>
                  <a:srgbClr val="000000"/>
                </a:solidFill>
                <a:latin typeface="Consolas"/>
                <a:cs typeface="Consolas"/>
              </a:rPr>
              <a:t>	close file;</a:t>
            </a:r>
          </a:p>
          <a:p>
            <a:pPr marL="0" indent="0">
              <a:spcBef>
                <a:spcPts val="10"/>
              </a:spcBef>
              <a:buNone/>
            </a:pPr>
            <a:r>
              <a:rPr lang="en-US" sz="2000" dirty="0">
                <a:solidFill>
                  <a:srgbClr val="000000"/>
                </a:solidFill>
                <a:latin typeface="Consolas"/>
                <a:cs typeface="Consolas"/>
              </a:rPr>
              <a:t>}</a:t>
            </a:r>
          </a:p>
          <a:p>
            <a:pPr marL="0" indent="0">
              <a:buNone/>
            </a:pPr>
            <a:endParaRPr lang="en-IT" sz="2000" dirty="0"/>
          </a:p>
        </p:txBody>
      </p:sp>
    </p:spTree>
    <p:extLst>
      <p:ext uri="{BB962C8B-B14F-4D97-AF65-F5344CB8AC3E}">
        <p14:creationId xmlns:p14="http://schemas.microsoft.com/office/powerpoint/2010/main" val="223328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approach</a:t>
            </a:r>
          </a:p>
        </p:txBody>
      </p:sp>
      <p:sp>
        <p:nvSpPr>
          <p:cNvPr id="5" name="Content Placeholder 4">
            <a:extLst>
              <a:ext uri="{FF2B5EF4-FFF2-40B4-BE49-F238E27FC236}">
                <a16:creationId xmlns:a16="http://schemas.microsoft.com/office/drawing/2014/main" id="{743EEBA4-BA88-F94A-AF1E-20B8735FCBE0}"/>
              </a:ext>
            </a:extLst>
          </p:cNvPr>
          <p:cNvSpPr>
            <a:spLocks noGrp="1"/>
          </p:cNvSpPr>
          <p:nvPr>
            <p:ph sz="half" idx="1"/>
          </p:nvPr>
        </p:nvSpPr>
        <p:spPr/>
        <p:txBody>
          <a:bodyPr>
            <a:normAutofit/>
          </a:bodyPr>
          <a:lstStyle/>
          <a:p>
            <a:r>
              <a:rPr lang="en-US" sz="2200" dirty="0">
                <a:solidFill>
                  <a:srgbClr val="008000"/>
                </a:solidFill>
              </a:rPr>
              <a:t>Reusable</a:t>
            </a:r>
          </a:p>
          <a:p>
            <a:r>
              <a:rPr lang="en-US" sz="2200" dirty="0">
                <a:solidFill>
                  <a:srgbClr val="008000"/>
                </a:solidFill>
              </a:rPr>
              <a:t>Dependable</a:t>
            </a:r>
            <a:endParaRPr lang="en-US" sz="2200" dirty="0"/>
          </a:p>
          <a:p>
            <a:r>
              <a:rPr lang="en-US" sz="2200" dirty="0">
                <a:solidFill>
                  <a:schemeClr val="accent6">
                    <a:lumMod val="75000"/>
                  </a:schemeClr>
                </a:solidFill>
              </a:rPr>
              <a:t>Long</a:t>
            </a:r>
          </a:p>
          <a:p>
            <a:r>
              <a:rPr lang="en-US" sz="2200" dirty="0">
                <a:solidFill>
                  <a:schemeClr val="accent6">
                    <a:lumMod val="75000"/>
                  </a:schemeClr>
                </a:solidFill>
              </a:rPr>
              <a:t>Obscure</a:t>
            </a:r>
          </a:p>
          <a:p>
            <a:pPr lvl="1"/>
            <a:r>
              <a:rPr lang="en-US" sz="2200" dirty="0"/>
              <a:t>Error-handling code mixed with functional code</a:t>
            </a:r>
          </a:p>
          <a:p>
            <a:pPr lvl="1"/>
            <a:r>
              <a:rPr lang="en-US" sz="2200" dirty="0"/>
              <a:t>To detect errors we have to remember the specification of library calls (each library has its own standards)</a:t>
            </a:r>
          </a:p>
          <a:p>
            <a:pPr marL="0" indent="0">
              <a:buNone/>
            </a:pPr>
            <a:endParaRPr lang="en-US" sz="2200" dirty="0"/>
          </a:p>
          <a:p>
            <a:endParaRPr lang="en-IT" sz="2200" dirty="0"/>
          </a:p>
        </p:txBody>
      </p:sp>
      <p:sp>
        <p:nvSpPr>
          <p:cNvPr id="4" name="Content Placeholder 3">
            <a:extLst>
              <a:ext uri="{FF2B5EF4-FFF2-40B4-BE49-F238E27FC236}">
                <a16:creationId xmlns:a16="http://schemas.microsoft.com/office/drawing/2014/main" id="{919B5C4A-7930-234D-AD07-0605F9699A73}"/>
              </a:ext>
            </a:extLst>
          </p:cNvPr>
          <p:cNvSpPr>
            <a:spLocks noGrp="1"/>
          </p:cNvSpPr>
          <p:nvPr>
            <p:ph sz="half" idx="2"/>
          </p:nvPr>
        </p:nvSpPr>
        <p:spPr/>
        <p:txBody>
          <a:bodyPr>
            <a:normAutofit fontScale="47500" lnSpcReduction="20000"/>
          </a:bodyPr>
          <a:lstStyle/>
          <a:p>
            <a:pPr marL="12700" marR="1285240" indent="0">
              <a:lnSpc>
                <a:spcPct val="100600"/>
              </a:lnSpc>
              <a:buNone/>
            </a:pPr>
            <a:r>
              <a:rPr lang="en-US" spc="-5" dirty="0">
                <a:latin typeface="Consolas"/>
                <a:cs typeface="Consolas"/>
              </a:rPr>
              <a:t>ope</a:t>
            </a:r>
            <a:r>
              <a:rPr lang="en-US" dirty="0">
                <a:latin typeface="Consolas"/>
                <a:cs typeface="Consolas"/>
              </a:rPr>
              <a:t>n </a:t>
            </a:r>
            <a:r>
              <a:rPr lang="en-US" spc="-5" dirty="0">
                <a:latin typeface="Consolas"/>
                <a:cs typeface="Consolas"/>
              </a:rPr>
              <a:t>file;</a:t>
            </a:r>
          </a:p>
          <a:p>
            <a:pPr marL="12700" marR="128524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12700" marR="128524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-1;</a:t>
            </a:r>
            <a:endParaRPr lang="en-US" spc="-5" dirty="0">
              <a:latin typeface="Consolas"/>
              <a:cs typeface="Consolas"/>
            </a:endParaRPr>
          </a:p>
          <a:p>
            <a:pPr marL="0" marR="645160" indent="0">
              <a:lnSpc>
                <a:spcPct val="100600"/>
              </a:lnSpc>
              <a:buNone/>
            </a:pPr>
            <a:r>
              <a:rPr lang="en-US" spc="-5" dirty="0">
                <a:latin typeface="Consolas"/>
                <a:cs typeface="Consolas"/>
              </a:rPr>
              <a:t>determin</a:t>
            </a:r>
            <a:r>
              <a:rPr lang="en-US" dirty="0">
                <a:latin typeface="Consolas"/>
                <a:cs typeface="Consolas"/>
              </a:rPr>
              <a:t>e </a:t>
            </a:r>
            <a:r>
              <a:rPr lang="en-US" spc="-5" dirty="0">
                <a:latin typeface="Consolas"/>
                <a:cs typeface="Consolas"/>
              </a:rPr>
              <a:t>fil</a:t>
            </a:r>
            <a:r>
              <a:rPr lang="en-US" dirty="0">
                <a:latin typeface="Consolas"/>
                <a:cs typeface="Consolas"/>
              </a:rPr>
              <a:t>e </a:t>
            </a:r>
            <a:r>
              <a:rPr lang="en-US" spc="-5" dirty="0">
                <a:latin typeface="Consolas"/>
                <a:cs typeface="Consolas"/>
              </a:rPr>
              <a:t>size; </a:t>
            </a:r>
          </a:p>
          <a:p>
            <a:pPr marL="0" marR="64516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marR="64516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-2;</a:t>
            </a:r>
            <a:endParaRPr lang="en-US" spc="-5" dirty="0">
              <a:latin typeface="Consolas"/>
              <a:cs typeface="Consolas"/>
            </a:endParaRPr>
          </a:p>
          <a:p>
            <a:pPr marL="0" marR="5080" indent="0">
              <a:lnSpc>
                <a:spcPct val="100600"/>
              </a:lnSpc>
              <a:buNone/>
            </a:pPr>
            <a:r>
              <a:rPr lang="en-US" spc="-5" dirty="0">
                <a:latin typeface="Consolas"/>
                <a:cs typeface="Consolas"/>
              </a:rPr>
              <a:t>allocat</a:t>
            </a:r>
            <a:r>
              <a:rPr lang="en-US" dirty="0">
                <a:latin typeface="Consolas"/>
                <a:cs typeface="Consolas"/>
              </a:rPr>
              <a:t>e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 </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-3;</a:t>
            </a:r>
          </a:p>
          <a:p>
            <a:pPr marL="0" indent="0">
              <a:spcBef>
                <a:spcPts val="10"/>
              </a:spcBef>
              <a:buNone/>
            </a:pPr>
            <a:r>
              <a:rPr lang="en-US" dirty="0">
                <a:solidFill>
                  <a:srgbClr val="000000"/>
                </a:solidFill>
                <a:latin typeface="Consolas"/>
                <a:cs typeface="Consolas"/>
              </a:rPr>
              <a:t>}</a:t>
            </a:r>
          </a:p>
          <a:p>
            <a:pPr marL="0" marR="5080" indent="0">
              <a:lnSpc>
                <a:spcPct val="100600"/>
              </a:lnSpc>
              <a:buNone/>
            </a:pPr>
            <a:r>
              <a:rPr lang="en-US" spc="-5" dirty="0">
                <a:latin typeface="Consolas"/>
                <a:cs typeface="Consolas"/>
              </a:rPr>
              <a:t>rea</a:t>
            </a:r>
            <a:r>
              <a:rPr lang="en-US" dirty="0">
                <a:latin typeface="Consolas"/>
                <a:cs typeface="Consolas"/>
              </a:rPr>
              <a:t>d </a:t>
            </a:r>
            <a:r>
              <a:rPr lang="en-US" spc="-5" dirty="0">
                <a:latin typeface="Consolas"/>
                <a:cs typeface="Consolas"/>
              </a:rPr>
              <a:t>fil</a:t>
            </a:r>
            <a:r>
              <a:rPr lang="en-US" dirty="0">
                <a:latin typeface="Consolas"/>
                <a:cs typeface="Consolas"/>
              </a:rPr>
              <a:t>e </a:t>
            </a:r>
            <a:r>
              <a:rPr lang="en-US" spc="-5" dirty="0">
                <a:latin typeface="Consolas"/>
                <a:cs typeface="Consolas"/>
              </a:rPr>
              <a:t>int</a:t>
            </a:r>
            <a:r>
              <a:rPr lang="en-US" dirty="0">
                <a:latin typeface="Consolas"/>
                <a:cs typeface="Consolas"/>
              </a:rPr>
              <a:t>o </a:t>
            </a:r>
            <a:r>
              <a:rPr lang="en-US" spc="-5" dirty="0">
                <a:latin typeface="Consolas"/>
                <a:cs typeface="Consolas"/>
              </a:rPr>
              <a:t>memory; </a:t>
            </a:r>
          </a:p>
          <a:p>
            <a:pPr marL="0" marR="5080" indent="0">
              <a:lnSpc>
                <a:spcPct val="100600"/>
              </a:lnSpc>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dirty="0">
                <a:solidFill>
                  <a:srgbClr val="000000"/>
                </a:solidFill>
                <a:latin typeface="Consolas"/>
                <a:cs typeface="Consolas"/>
              </a:rPr>
              <a:t>) {</a:t>
            </a:r>
          </a:p>
          <a:p>
            <a:pPr marL="0" marR="5080" indent="0">
              <a:lnSpc>
                <a:spcPct val="100600"/>
              </a:lnSpc>
              <a:buNone/>
            </a:pPr>
            <a:r>
              <a:rPr lang="en-US" spc="-5" dirty="0">
                <a:solidFill>
                  <a:srgbClr val="000000"/>
                </a:solidFill>
                <a:latin typeface="Consolas"/>
                <a:cs typeface="Consolas"/>
              </a:rPr>
              <a:t>  clos</a:t>
            </a:r>
            <a:r>
              <a:rPr lang="en-US" dirty="0">
                <a:solidFill>
                  <a:srgbClr val="000000"/>
                </a:solidFill>
                <a:latin typeface="Consolas"/>
                <a:cs typeface="Consolas"/>
              </a:rPr>
              <a:t>e </a:t>
            </a:r>
            <a:r>
              <a:rPr lang="en-US" spc="-5" dirty="0">
                <a:solidFill>
                  <a:srgbClr val="000000"/>
                </a:solidFill>
                <a:latin typeface="Consolas"/>
                <a:cs typeface="Consolas"/>
              </a:rPr>
              <a:t>th</a:t>
            </a:r>
            <a:r>
              <a:rPr lang="en-US" dirty="0">
                <a:solidFill>
                  <a:srgbClr val="000000"/>
                </a:solidFill>
                <a:latin typeface="Consolas"/>
                <a:cs typeface="Consolas"/>
              </a:rPr>
              <a:t>e </a:t>
            </a:r>
            <a:r>
              <a:rPr lang="en-US" spc="-5" dirty="0">
                <a:solidFill>
                  <a:srgbClr val="000000"/>
                </a:solidFill>
                <a:latin typeface="Consolas"/>
                <a:cs typeface="Consolas"/>
              </a:rPr>
              <a:t>file;</a:t>
            </a:r>
          </a:p>
          <a:p>
            <a:pPr marL="0" marR="5080" indent="0">
              <a:lnSpc>
                <a:spcPct val="100600"/>
              </a:lnSpc>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5" dirty="0">
                <a:solidFill>
                  <a:srgbClr val="0000FF"/>
                </a:solidFill>
                <a:latin typeface="Consolas"/>
                <a:cs typeface="Consolas"/>
              </a:rPr>
              <a:t>-4;</a:t>
            </a:r>
          </a:p>
          <a:p>
            <a:pPr marL="0" indent="0">
              <a:lnSpc>
                <a:spcPts val="1630"/>
              </a:lnSpc>
              <a:buNone/>
            </a:pPr>
            <a:r>
              <a:rPr lang="en-US" dirty="0">
                <a:solidFill>
                  <a:srgbClr val="000000"/>
                </a:solidFill>
                <a:latin typeface="Consolas"/>
                <a:cs typeface="Consolas"/>
              </a:rPr>
              <a:t>}</a:t>
            </a:r>
          </a:p>
          <a:p>
            <a:pPr marL="0" indent="0">
              <a:spcBef>
                <a:spcPts val="10"/>
              </a:spcBef>
              <a:buNone/>
            </a:pPr>
            <a:r>
              <a:rPr lang="en-US" spc="-5" dirty="0">
                <a:latin typeface="Consolas"/>
                <a:cs typeface="Consolas"/>
              </a:rPr>
              <a:t>clos</a:t>
            </a:r>
            <a:r>
              <a:rPr lang="en-US" dirty="0">
                <a:latin typeface="Consolas"/>
                <a:cs typeface="Consolas"/>
              </a:rPr>
              <a:t>e</a:t>
            </a:r>
            <a:r>
              <a:rPr lang="en-US" spc="-5" dirty="0">
                <a:latin typeface="Consolas"/>
                <a:cs typeface="Consolas"/>
              </a:rPr>
              <a:t> file;</a:t>
            </a:r>
          </a:p>
          <a:p>
            <a:pPr marL="0" indent="0">
              <a:spcBef>
                <a:spcPts val="10"/>
              </a:spcBef>
              <a:buNone/>
            </a:pPr>
            <a:r>
              <a:rPr lang="en-US" spc="-5" dirty="0">
                <a:solidFill>
                  <a:srgbClr val="000000"/>
                </a:solidFill>
                <a:latin typeface="Consolas"/>
                <a:cs typeface="Consolas"/>
              </a:rPr>
              <a:t>i</a:t>
            </a:r>
            <a:r>
              <a:rPr lang="en-US" dirty="0">
                <a:solidFill>
                  <a:srgbClr val="000000"/>
                </a:solidFill>
                <a:latin typeface="Consolas"/>
                <a:cs typeface="Consolas"/>
              </a:rPr>
              <a:t>f </a:t>
            </a:r>
            <a:r>
              <a:rPr lang="en-US" spc="-5" dirty="0">
                <a:solidFill>
                  <a:srgbClr val="000000"/>
                </a:solidFill>
                <a:latin typeface="Consolas"/>
                <a:cs typeface="Consolas"/>
              </a:rPr>
              <a:t>(</a:t>
            </a:r>
            <a:r>
              <a:rPr lang="en-US" spc="-5" dirty="0" err="1">
                <a:solidFill>
                  <a:srgbClr val="000000"/>
                </a:solidFill>
                <a:latin typeface="Consolas"/>
                <a:cs typeface="Consolas"/>
              </a:rPr>
              <a:t>operationFailed</a:t>
            </a:r>
            <a:r>
              <a:rPr lang="en-US" spc="-5" dirty="0">
                <a:solidFill>
                  <a:srgbClr val="000000"/>
                </a:solidFill>
                <a:latin typeface="Consolas"/>
                <a:cs typeface="Consolas"/>
              </a:rPr>
              <a:t>) </a:t>
            </a:r>
          </a:p>
          <a:p>
            <a:pPr marL="0" indent="0">
              <a:spcBef>
                <a:spcPts val="10"/>
              </a:spcBef>
              <a:buNone/>
            </a:pPr>
            <a:r>
              <a:rPr lang="en-US" spc="-5" dirty="0">
                <a:solidFill>
                  <a:srgbClr val="000000"/>
                </a:solidFill>
                <a:latin typeface="Consolas"/>
                <a:cs typeface="Consolas"/>
              </a:rPr>
              <a:t>  </a:t>
            </a:r>
            <a:r>
              <a:rPr lang="en-US" spc="-5" dirty="0">
                <a:solidFill>
                  <a:srgbClr val="0000FF"/>
                </a:solidFill>
                <a:latin typeface="Consolas"/>
                <a:cs typeface="Consolas"/>
              </a:rPr>
              <a:t>retur</a:t>
            </a:r>
            <a:r>
              <a:rPr lang="en-US" dirty="0">
                <a:solidFill>
                  <a:srgbClr val="0000FF"/>
                </a:solidFill>
                <a:latin typeface="Consolas"/>
                <a:cs typeface="Consolas"/>
              </a:rPr>
              <a:t>n </a:t>
            </a:r>
            <a:r>
              <a:rPr lang="en-US" spc="140" dirty="0">
                <a:solidFill>
                  <a:srgbClr val="0000FF"/>
                </a:solidFill>
                <a:latin typeface="Consolas"/>
                <a:cs typeface="Consolas"/>
              </a:rPr>
              <a:t> </a:t>
            </a:r>
            <a:r>
              <a:rPr lang="en-US" spc="-5" dirty="0">
                <a:solidFill>
                  <a:srgbClr val="0000FF"/>
                </a:solidFill>
                <a:latin typeface="Consolas"/>
                <a:cs typeface="Consolas"/>
              </a:rPr>
              <a:t>-5;</a:t>
            </a:r>
          </a:p>
          <a:p>
            <a:pPr marL="0" indent="0">
              <a:spcBef>
                <a:spcPts val="10"/>
              </a:spcBef>
              <a:buNone/>
            </a:pPr>
            <a:endParaRPr lang="en-US" spc="-5" dirty="0">
              <a:solidFill>
                <a:srgbClr val="0000FF"/>
              </a:solidFill>
              <a:latin typeface="Consolas"/>
              <a:cs typeface="Consolas"/>
            </a:endParaRPr>
          </a:p>
          <a:p>
            <a:pPr marL="0" indent="0">
              <a:spcBef>
                <a:spcPts val="10"/>
              </a:spcBef>
              <a:buNone/>
            </a:pPr>
            <a:r>
              <a:rPr lang="en-US" spc="-5" dirty="0">
                <a:solidFill>
                  <a:srgbClr val="0000FF"/>
                </a:solidFill>
                <a:latin typeface="Consolas"/>
                <a:cs typeface="Consolas"/>
              </a:rPr>
              <a:t>return 0;</a:t>
            </a:r>
            <a:endParaRPr lang="en-US" spc="-5" dirty="0">
              <a:solidFill>
                <a:srgbClr val="000000"/>
              </a:solidFill>
              <a:latin typeface="Consolas"/>
              <a:cs typeface="Consolas"/>
            </a:endParaRPr>
          </a:p>
          <a:p>
            <a:pPr marL="0" indent="0">
              <a:buNone/>
            </a:pPr>
            <a:endParaRPr lang="en-IT" dirty="0"/>
          </a:p>
        </p:txBody>
      </p:sp>
    </p:spTree>
    <p:extLst>
      <p:ext uri="{BB962C8B-B14F-4D97-AF65-F5344CB8AC3E}">
        <p14:creationId xmlns:p14="http://schemas.microsoft.com/office/powerpoint/2010/main" val="175975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approach (Exceptions)</a:t>
            </a:r>
          </a:p>
        </p:txBody>
      </p:sp>
      <p:sp>
        <p:nvSpPr>
          <p:cNvPr id="6" name="Content Placeholder 5">
            <a:extLst>
              <a:ext uri="{FF2B5EF4-FFF2-40B4-BE49-F238E27FC236}">
                <a16:creationId xmlns:a16="http://schemas.microsoft.com/office/drawing/2014/main" id="{F154D692-52A1-4841-8EA5-37400966CD26}"/>
              </a:ext>
            </a:extLst>
          </p:cNvPr>
          <p:cNvSpPr>
            <a:spLocks noGrp="1"/>
          </p:cNvSpPr>
          <p:nvPr>
            <p:ph sz="half" idx="1"/>
          </p:nvPr>
        </p:nvSpPr>
        <p:spPr/>
        <p:txBody>
          <a:bodyPr>
            <a:noAutofit/>
          </a:bodyPr>
          <a:lstStyle/>
          <a:p>
            <a:r>
              <a:rPr lang="en-US" sz="2400" dirty="0">
                <a:solidFill>
                  <a:srgbClr val="008000"/>
                </a:solidFill>
              </a:rPr>
              <a:t>Reusable</a:t>
            </a:r>
          </a:p>
          <a:p>
            <a:r>
              <a:rPr lang="en-US" sz="2400" dirty="0">
                <a:solidFill>
                  <a:srgbClr val="008000"/>
                </a:solidFill>
              </a:rPr>
              <a:t>Dependable</a:t>
            </a:r>
          </a:p>
          <a:p>
            <a:r>
              <a:rPr lang="en-US" sz="2400" spc="-5" dirty="0">
                <a:solidFill>
                  <a:srgbClr val="008000"/>
                </a:solidFill>
                <a:cs typeface="Calibri"/>
              </a:rPr>
              <a:t>Readable</a:t>
            </a:r>
          </a:p>
          <a:p>
            <a:pPr lvl="1"/>
            <a:r>
              <a:rPr lang="en-US" sz="2000" spc="-5" dirty="0">
                <a:cs typeface="Calibri"/>
              </a:rPr>
              <a:t>Functional code, clearly separated from error handling code</a:t>
            </a:r>
            <a:r>
              <a:rPr lang="en-US" sz="2000" dirty="0"/>
              <a:t> </a:t>
            </a:r>
          </a:p>
          <a:p>
            <a:pPr lvl="1"/>
            <a:r>
              <a:rPr lang="en-US" sz="2000" dirty="0"/>
              <a:t>Error handling code separated among different errors</a:t>
            </a:r>
          </a:p>
          <a:p>
            <a:pPr lvl="1"/>
            <a:r>
              <a:rPr lang="en-US" sz="2000" dirty="0"/>
              <a:t>Possible to delegate error handling to caller methods</a:t>
            </a:r>
          </a:p>
        </p:txBody>
      </p:sp>
      <p:sp>
        <p:nvSpPr>
          <p:cNvPr id="4" name="Content Placeholder 3">
            <a:extLst>
              <a:ext uri="{FF2B5EF4-FFF2-40B4-BE49-F238E27FC236}">
                <a16:creationId xmlns:a16="http://schemas.microsoft.com/office/drawing/2014/main" id="{757B9C6C-F82A-4A42-BC84-63FE01DB3176}"/>
              </a:ext>
            </a:extLst>
          </p:cNvPr>
          <p:cNvSpPr>
            <a:spLocks noGrp="1"/>
          </p:cNvSpPr>
          <p:nvPr>
            <p:ph sz="half" idx="2"/>
          </p:nvPr>
        </p:nvSpPr>
        <p:spPr/>
        <p:txBody>
          <a:bodyPr>
            <a:normAutofit fontScale="55000" lnSpcReduction="20000"/>
          </a:bodyPr>
          <a:lstStyle/>
          <a:p>
            <a:pPr marL="0" indent="0">
              <a:buNone/>
              <a:tabLst>
                <a:tab pos="553720" algn="l"/>
              </a:tabLst>
            </a:pPr>
            <a:r>
              <a:rPr lang="en-US" spc="5" dirty="0">
                <a:solidFill>
                  <a:schemeClr val="accent6">
                    <a:lumMod val="75000"/>
                  </a:schemeClr>
                </a:solidFill>
                <a:latin typeface="Consolas"/>
                <a:cs typeface="Consolas"/>
              </a:rPr>
              <a:t>tr</a:t>
            </a:r>
            <a:r>
              <a:rPr lang="en-US" spc="10" dirty="0">
                <a:solidFill>
                  <a:schemeClr val="accent6">
                    <a:lumMod val="75000"/>
                  </a:schemeClr>
                </a:solidFill>
                <a:latin typeface="Consolas"/>
                <a:cs typeface="Consolas"/>
              </a:rPr>
              <a:t>y</a:t>
            </a:r>
            <a:r>
              <a:rPr lang="en-US" dirty="0">
                <a:latin typeface="Consolas"/>
                <a:cs typeface="Consolas"/>
              </a:rPr>
              <a:t>	</a:t>
            </a:r>
            <a:r>
              <a:rPr lang="en-US" spc="10" dirty="0">
                <a:latin typeface="Consolas"/>
                <a:cs typeface="Consolas"/>
              </a:rPr>
              <a:t>{</a:t>
            </a:r>
            <a:endParaRPr lang="en-US" dirty="0">
              <a:latin typeface="Consolas"/>
              <a:cs typeface="Consolas"/>
            </a:endParaRPr>
          </a:p>
          <a:p>
            <a:pPr marL="0" indent="0">
              <a:buNone/>
              <a:tabLst>
                <a:tab pos="553720" algn="l"/>
              </a:tabLst>
            </a:pPr>
            <a:r>
              <a:rPr lang="en-US" spc="5" dirty="0">
                <a:latin typeface="Consolas"/>
                <a:cs typeface="Consolas"/>
              </a:rPr>
              <a:t>	ope</a:t>
            </a:r>
            <a:r>
              <a:rPr lang="en-US" spc="10" dirty="0">
                <a:latin typeface="Consolas"/>
                <a:cs typeface="Consolas"/>
              </a:rPr>
              <a:t>n </a:t>
            </a:r>
            <a:r>
              <a:rPr lang="en-US" dirty="0">
                <a:latin typeface="Consolas"/>
                <a:cs typeface="Consolas"/>
              </a:rPr>
              <a:t>f</a:t>
            </a:r>
            <a:r>
              <a:rPr lang="en-US" spc="5" dirty="0">
                <a:latin typeface="Consolas"/>
                <a:cs typeface="Consolas"/>
              </a:rPr>
              <a:t>ile;</a:t>
            </a:r>
            <a:endParaRPr lang="en-US" spc="-5" dirty="0">
              <a:latin typeface="Consolas"/>
              <a:cs typeface="Consolas"/>
            </a:endParaRPr>
          </a:p>
          <a:p>
            <a:pPr marL="0" indent="0">
              <a:buNone/>
              <a:tabLst>
                <a:tab pos="553720" algn="l"/>
              </a:tabLst>
            </a:pPr>
            <a:r>
              <a:rPr lang="en-US" spc="-5" dirty="0">
                <a:latin typeface="Consolas"/>
                <a:cs typeface="Consolas"/>
              </a:rPr>
              <a:t>	</a:t>
            </a:r>
            <a:r>
              <a:rPr lang="en-US" spc="5" dirty="0">
                <a:latin typeface="Consolas"/>
                <a:cs typeface="Consolas"/>
              </a:rPr>
              <a:t>dete</a:t>
            </a:r>
            <a:r>
              <a:rPr lang="en-US" dirty="0">
                <a:latin typeface="Consolas"/>
                <a:cs typeface="Consolas"/>
              </a:rPr>
              <a:t>r</a:t>
            </a:r>
            <a:r>
              <a:rPr lang="en-US" spc="5" dirty="0">
                <a:latin typeface="Consolas"/>
                <a:cs typeface="Consolas"/>
              </a:rPr>
              <a:t>min</a:t>
            </a:r>
            <a:r>
              <a:rPr lang="en-US" spc="10" dirty="0">
                <a:latin typeface="Consolas"/>
                <a:cs typeface="Consolas"/>
              </a:rPr>
              <a:t>e </a:t>
            </a:r>
            <a:r>
              <a:rPr lang="en-US" spc="5" dirty="0">
                <a:latin typeface="Consolas"/>
                <a:cs typeface="Consolas"/>
              </a:rPr>
              <a:t>fil</a:t>
            </a:r>
            <a:r>
              <a:rPr lang="en-US" spc="10" dirty="0">
                <a:latin typeface="Consolas"/>
                <a:cs typeface="Consolas"/>
              </a:rPr>
              <a:t>e </a:t>
            </a:r>
            <a:r>
              <a:rPr lang="en-US" dirty="0">
                <a:latin typeface="Consolas"/>
                <a:cs typeface="Consolas"/>
              </a:rPr>
              <a:t>s</a:t>
            </a:r>
            <a:r>
              <a:rPr lang="en-US" spc="5" dirty="0">
                <a:latin typeface="Consolas"/>
                <a:cs typeface="Consolas"/>
              </a:rPr>
              <a:t>ize;</a:t>
            </a:r>
            <a:endParaRPr lang="en-US" dirty="0">
              <a:latin typeface="Consolas"/>
              <a:cs typeface="Consolas"/>
            </a:endParaRPr>
          </a:p>
          <a:p>
            <a:pPr marL="0" indent="0">
              <a:buNone/>
              <a:tabLst>
                <a:tab pos="553720" algn="l"/>
              </a:tabLst>
            </a:pPr>
            <a:r>
              <a:rPr lang="en-US" spc="5" dirty="0">
                <a:latin typeface="Consolas"/>
                <a:cs typeface="Consolas"/>
              </a:rPr>
              <a:t>	allo</a:t>
            </a:r>
            <a:r>
              <a:rPr lang="en-US" dirty="0">
                <a:latin typeface="Consolas"/>
                <a:cs typeface="Consolas"/>
              </a:rPr>
              <a:t>c</a:t>
            </a:r>
            <a:r>
              <a:rPr lang="en-US" spc="5" dirty="0">
                <a:latin typeface="Consolas"/>
                <a:cs typeface="Consolas"/>
              </a:rPr>
              <a:t>at</a:t>
            </a:r>
            <a:r>
              <a:rPr lang="en-US" spc="10" dirty="0">
                <a:latin typeface="Consolas"/>
                <a:cs typeface="Consolas"/>
              </a:rPr>
              <a:t>e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rea</a:t>
            </a:r>
            <a:r>
              <a:rPr lang="en-US" spc="10" dirty="0">
                <a:latin typeface="Consolas"/>
                <a:cs typeface="Consolas"/>
              </a:rPr>
              <a:t>d </a:t>
            </a:r>
            <a:r>
              <a:rPr lang="en-US" dirty="0">
                <a:latin typeface="Consolas"/>
                <a:cs typeface="Consolas"/>
              </a:rPr>
              <a:t>f</a:t>
            </a:r>
            <a:r>
              <a:rPr lang="en-US" spc="5" dirty="0">
                <a:latin typeface="Consolas"/>
                <a:cs typeface="Consolas"/>
              </a:rPr>
              <a:t>il</a:t>
            </a:r>
            <a:r>
              <a:rPr lang="en-US" spc="10" dirty="0">
                <a:latin typeface="Consolas"/>
                <a:cs typeface="Consolas"/>
              </a:rPr>
              <a:t>e </a:t>
            </a:r>
            <a:r>
              <a:rPr lang="en-US" spc="5" dirty="0">
                <a:latin typeface="Consolas"/>
                <a:cs typeface="Consolas"/>
              </a:rPr>
              <a:t>i</a:t>
            </a:r>
            <a:r>
              <a:rPr lang="en-US" dirty="0">
                <a:latin typeface="Consolas"/>
                <a:cs typeface="Consolas"/>
              </a:rPr>
              <a:t>n</a:t>
            </a:r>
            <a:r>
              <a:rPr lang="en-US" spc="5" dirty="0">
                <a:latin typeface="Consolas"/>
                <a:cs typeface="Consolas"/>
              </a:rPr>
              <a:t>t</a:t>
            </a:r>
            <a:r>
              <a:rPr lang="en-US" spc="10" dirty="0">
                <a:latin typeface="Consolas"/>
                <a:cs typeface="Consolas"/>
              </a:rPr>
              <a:t>o </a:t>
            </a:r>
            <a:r>
              <a:rPr lang="en-US" dirty="0">
                <a:latin typeface="Consolas"/>
                <a:cs typeface="Consolas"/>
              </a:rPr>
              <a:t>m</a:t>
            </a:r>
            <a:r>
              <a:rPr lang="en-US" spc="5" dirty="0">
                <a:latin typeface="Consolas"/>
                <a:cs typeface="Consolas"/>
              </a:rPr>
              <a:t>emo</a:t>
            </a:r>
            <a:r>
              <a:rPr lang="en-US" dirty="0">
                <a:latin typeface="Consolas"/>
                <a:cs typeface="Consolas"/>
              </a:rPr>
              <a:t>r</a:t>
            </a:r>
            <a:r>
              <a:rPr lang="en-US" spc="5" dirty="0">
                <a:latin typeface="Consolas"/>
                <a:cs typeface="Consolas"/>
              </a:rPr>
              <a:t>y;</a:t>
            </a:r>
            <a:r>
              <a:rPr lang="en-US" spc="-5" dirty="0">
                <a:latin typeface="Consolas"/>
                <a:cs typeface="Consolas"/>
              </a:rPr>
              <a:t> </a:t>
            </a:r>
          </a:p>
          <a:p>
            <a:pPr marL="0" indent="0">
              <a:buNone/>
              <a:tabLst>
                <a:tab pos="553720" algn="l"/>
              </a:tabLst>
            </a:pPr>
            <a:r>
              <a:rPr lang="en-US" spc="-5" dirty="0">
                <a:latin typeface="Consolas"/>
                <a:cs typeface="Consolas"/>
              </a:rPr>
              <a:t>	</a:t>
            </a:r>
            <a:r>
              <a:rPr lang="en-US" spc="5" dirty="0">
                <a:latin typeface="Consolas"/>
                <a:cs typeface="Consolas"/>
              </a:rPr>
              <a:t>clos</a:t>
            </a:r>
            <a:r>
              <a:rPr lang="en-US" spc="10" dirty="0">
                <a:latin typeface="Consolas"/>
                <a:cs typeface="Consolas"/>
              </a:rPr>
              <a:t>e </a:t>
            </a:r>
            <a:r>
              <a:rPr lang="en-US" spc="5" dirty="0">
                <a:latin typeface="Consolas"/>
                <a:cs typeface="Consolas"/>
              </a:rPr>
              <a:t>file;</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fileOpenFailed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a:t>
            </a:r>
            <a:r>
              <a:rPr lang="en-US" dirty="0">
                <a:latin typeface="Consolas"/>
                <a:cs typeface="Consolas"/>
              </a:rPr>
              <a:t>(</a:t>
            </a:r>
            <a:r>
              <a:rPr lang="en-US" dirty="0" err="1">
                <a:latin typeface="Consolas"/>
                <a:cs typeface="Consolas"/>
              </a:rPr>
              <a:t>determineSizeFailed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memoryAllocationFailed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readFailed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 </a:t>
            </a:r>
            <a:r>
              <a:rPr lang="en-US" dirty="0">
                <a:solidFill>
                  <a:srgbClr val="E46C0A"/>
                </a:solidFill>
                <a:latin typeface="Consolas"/>
                <a:cs typeface="Consolas"/>
              </a:rPr>
              <a:t>catch </a:t>
            </a:r>
            <a:r>
              <a:rPr lang="en-US" dirty="0">
                <a:latin typeface="Consolas"/>
                <a:cs typeface="Consolas"/>
              </a:rPr>
              <a:t>(</a:t>
            </a:r>
            <a:r>
              <a:rPr lang="en-US" dirty="0" err="1">
                <a:latin typeface="Consolas"/>
                <a:cs typeface="Consolas"/>
              </a:rPr>
              <a:t>fileCloseFailed</a:t>
            </a:r>
            <a:r>
              <a:rPr lang="en-US" dirty="0">
                <a:latin typeface="Consolas"/>
                <a:cs typeface="Consolas"/>
              </a:rPr>
              <a:t>)	 { </a:t>
            </a:r>
          </a:p>
          <a:p>
            <a:pPr marL="0" indent="0" fontAlgn="t">
              <a:buNone/>
            </a:pPr>
            <a:r>
              <a:rPr lang="en-US" dirty="0">
                <a:latin typeface="Consolas"/>
                <a:cs typeface="Consolas"/>
              </a:rPr>
              <a:t>	</a:t>
            </a:r>
            <a:r>
              <a:rPr lang="en-US" dirty="0" err="1">
                <a:latin typeface="Consolas"/>
                <a:cs typeface="Consolas"/>
              </a:rPr>
              <a:t>doSomething</a:t>
            </a:r>
            <a:r>
              <a:rPr lang="en-US" dirty="0">
                <a:latin typeface="Consolas"/>
                <a:cs typeface="Consolas"/>
              </a:rPr>
              <a:t>; </a:t>
            </a:r>
          </a:p>
          <a:p>
            <a:pPr marL="0" indent="0" fontAlgn="t">
              <a:buNone/>
            </a:pPr>
            <a:r>
              <a:rPr lang="en-US" dirty="0">
                <a:latin typeface="Consolas"/>
                <a:cs typeface="Consolas"/>
              </a:rPr>
              <a:t>}</a:t>
            </a:r>
          </a:p>
          <a:p>
            <a:pPr marL="753745" marR="5080" indent="0">
              <a:lnSpc>
                <a:spcPct val="102099"/>
              </a:lnSpc>
              <a:spcBef>
                <a:spcPts val="5"/>
              </a:spcBef>
              <a:buNone/>
            </a:pPr>
            <a:endParaRPr lang="en-US" dirty="0">
              <a:latin typeface="Consolas"/>
              <a:cs typeface="Consolas"/>
            </a:endParaRPr>
          </a:p>
          <a:p>
            <a:pPr marL="0" indent="0">
              <a:buNone/>
            </a:pPr>
            <a:endParaRPr lang="en-US" dirty="0">
              <a:latin typeface="Consolas"/>
              <a:cs typeface="Consolas"/>
            </a:endParaRPr>
          </a:p>
          <a:p>
            <a:pPr marL="0" indent="0">
              <a:buNone/>
            </a:pPr>
            <a:endParaRPr lang="en-IT" dirty="0"/>
          </a:p>
        </p:txBody>
      </p:sp>
    </p:spTree>
    <p:extLst>
      <p:ext uri="{BB962C8B-B14F-4D97-AF65-F5344CB8AC3E}">
        <p14:creationId xmlns:p14="http://schemas.microsoft.com/office/powerpoint/2010/main" val="194154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(delegation)</a:t>
            </a:r>
          </a:p>
        </p:txBody>
      </p:sp>
      <p:sp>
        <p:nvSpPr>
          <p:cNvPr id="3" name="Content Placeholder 2"/>
          <p:cNvSpPr>
            <a:spLocks noGrp="1"/>
          </p:cNvSpPr>
          <p:nvPr>
            <p:ph idx="1"/>
          </p:nvPr>
        </p:nvSpPr>
        <p:spPr/>
        <p:txBody>
          <a:bodyPr>
            <a:normAutofit/>
          </a:bodyPr>
          <a:lstStyle/>
          <a:p>
            <a:r>
              <a:rPr lang="en-US" dirty="0"/>
              <a:t>The code causing </a:t>
            </a:r>
            <a:r>
              <a:rPr lang="en-US" dirty="0">
                <a:solidFill>
                  <a:schemeClr val="accent6">
                    <a:lumMod val="75000"/>
                  </a:schemeClr>
                </a:solidFill>
              </a:rPr>
              <a:t>an error generates an exception</a:t>
            </a:r>
          </a:p>
          <a:p>
            <a:r>
              <a:rPr lang="en-US" dirty="0"/>
              <a:t>At some point, up in the hierarchy of method invocations, a method might catch and handle the exception</a:t>
            </a:r>
          </a:p>
          <a:p>
            <a:r>
              <a:rPr lang="en-US" dirty="0"/>
              <a:t>All methods can</a:t>
            </a:r>
          </a:p>
          <a:p>
            <a:pPr lvl="1"/>
            <a:r>
              <a:rPr lang="en-US" dirty="0">
                <a:solidFill>
                  <a:schemeClr val="accent6">
                    <a:lumMod val="75000"/>
                  </a:schemeClr>
                </a:solidFill>
              </a:rPr>
              <a:t>Intercept the exception </a:t>
            </a:r>
            <a:r>
              <a:rPr lang="en-US" dirty="0"/>
              <a:t>(no delegation)</a:t>
            </a:r>
          </a:p>
          <a:p>
            <a:pPr lvl="1"/>
            <a:r>
              <a:rPr lang="en-US" dirty="0">
                <a:solidFill>
                  <a:schemeClr val="accent6">
                    <a:lumMod val="75000"/>
                  </a:schemeClr>
                </a:solidFill>
              </a:rPr>
              <a:t>Ignore the exception </a:t>
            </a:r>
            <a:r>
              <a:rPr lang="en-US" dirty="0"/>
              <a:t>(complete delegation)</a:t>
            </a:r>
          </a:p>
          <a:p>
            <a:pPr lvl="1"/>
            <a:r>
              <a:rPr lang="en-US" dirty="0">
                <a:solidFill>
                  <a:schemeClr val="accent6">
                    <a:lumMod val="75000"/>
                  </a:schemeClr>
                </a:solidFill>
              </a:rPr>
              <a:t>Intercept and generate a new exception </a:t>
            </a:r>
            <a:r>
              <a:rPr lang="en-US" dirty="0"/>
              <a:t>(partial delegation)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1725897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66</TotalTime>
  <Words>3305</Words>
  <Application>Microsoft Macintosh PowerPoint</Application>
  <PresentationFormat>Widescreen</PresentationFormat>
  <Paragraphs>452</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Consolas</vt:lpstr>
      <vt:lpstr>Courier New</vt:lpstr>
      <vt:lpstr>Menlo</vt:lpstr>
      <vt:lpstr>OpenSymbol</vt:lpstr>
      <vt:lpstr>q_serif</vt:lpstr>
      <vt:lpstr>Nicola</vt:lpstr>
      <vt:lpstr>Java Exceptions</vt:lpstr>
      <vt:lpstr>Exceptions</vt:lpstr>
      <vt:lpstr>Taxonomy</vt:lpstr>
      <vt:lpstr>Error Handling</vt:lpstr>
      <vt:lpstr>Error handling example</vt:lpstr>
      <vt:lpstr>First approach</vt:lpstr>
      <vt:lpstr>Second approach</vt:lpstr>
      <vt:lpstr>Third approach (Exceptions)</vt:lpstr>
      <vt:lpstr>Basic concepts (delegation)</vt:lpstr>
      <vt:lpstr>Interception (no delegation)</vt:lpstr>
      <vt:lpstr>Interception (no delegation)</vt:lpstr>
      <vt:lpstr>Interception (no delegation)</vt:lpstr>
      <vt:lpstr>Complete delegation</vt:lpstr>
      <vt:lpstr>Complete delegation</vt:lpstr>
      <vt:lpstr>Complete delegation</vt:lpstr>
      <vt:lpstr>Complete delegation</vt:lpstr>
      <vt:lpstr>Generation (throw)</vt:lpstr>
      <vt:lpstr>Generation (throw)</vt:lpstr>
      <vt:lpstr>Generation (throw)</vt:lpstr>
      <vt:lpstr>Partial delegation</vt:lpstr>
      <vt:lpstr>Partial delegation (same exception)</vt:lpstr>
      <vt:lpstr>Partial delegation (custom exception)</vt:lpstr>
      <vt:lpstr>Partial delegation (custom exception)</vt:lpstr>
      <vt:lpstr>Partial delegation (standard exception)</vt:lpstr>
      <vt:lpstr>Nested exceptions</vt:lpstr>
      <vt:lpstr>Finally</vt:lpstr>
      <vt:lpstr>Exceptions and loops</vt:lpstr>
      <vt:lpstr>Exceptions and loops</vt:lpstr>
      <vt:lpstr>Try with Resources</vt:lpstr>
      <vt:lpstr>Try with Resources</vt:lpstr>
      <vt:lpstr>Try with Resources</vt:lpstr>
      <vt:lpstr>Summary</vt:lpstr>
      <vt:lpstr>Summary</vt:lpstr>
      <vt:lpstr>Exceptions - Best Practices</vt:lpstr>
      <vt:lpstr>Preserve encapsulation</vt:lpstr>
      <vt:lpstr>Close or release resource in finally block</vt:lpstr>
      <vt:lpstr>Provide meaningful message on Exception</vt:lpstr>
      <vt:lpstr>Convert Checked Exception into RuntimeException</vt:lpstr>
      <vt:lpstr>Avoid empty catch blocks</vt:lpstr>
      <vt:lpstr>Use Standard Exceptions</vt:lpstr>
      <vt:lpstr>Document Exception thrown by any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Exceptions</dc:title>
  <dc:creator>Microsoft Office User</dc:creator>
  <cp:lastModifiedBy>Microsoft Office User</cp:lastModifiedBy>
  <cp:revision>14</cp:revision>
  <dcterms:created xsi:type="dcterms:W3CDTF">2021-09-30T07:45:37Z</dcterms:created>
  <dcterms:modified xsi:type="dcterms:W3CDTF">2022-03-26T16:02:00Z</dcterms:modified>
</cp:coreProperties>
</file>