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handoutMasterIdLst>
    <p:handoutMasterId r:id="rId26"/>
  </p:handoutMasterIdLst>
  <p:sldIdLst>
    <p:sldId id="257" r:id="rId2"/>
    <p:sldId id="262" r:id="rId3"/>
    <p:sldId id="290" r:id="rId4"/>
    <p:sldId id="278" r:id="rId5"/>
    <p:sldId id="280" r:id="rId6"/>
    <p:sldId id="294" r:id="rId7"/>
    <p:sldId id="295" r:id="rId8"/>
    <p:sldId id="296" r:id="rId9"/>
    <p:sldId id="258" r:id="rId10"/>
    <p:sldId id="260" r:id="rId11"/>
    <p:sldId id="261" r:id="rId12"/>
    <p:sldId id="283" r:id="rId13"/>
    <p:sldId id="267" r:id="rId14"/>
    <p:sldId id="285" r:id="rId15"/>
    <p:sldId id="297" r:id="rId16"/>
    <p:sldId id="298" r:id="rId17"/>
    <p:sldId id="299" r:id="rId18"/>
    <p:sldId id="269" r:id="rId19"/>
    <p:sldId id="291" r:id="rId20"/>
    <p:sldId id="292" r:id="rId21"/>
    <p:sldId id="270" r:id="rId22"/>
    <p:sldId id="271" r:id="rId23"/>
    <p:sldId id="293"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25/03/22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25/03/22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12</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13</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14</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15</a:t>
            </a:fld>
            <a:endParaRPr lang="en-GB"/>
          </a:p>
        </p:txBody>
      </p:sp>
    </p:spTree>
    <p:extLst>
      <p:ext uri="{BB962C8B-B14F-4D97-AF65-F5344CB8AC3E}">
        <p14:creationId xmlns:p14="http://schemas.microsoft.com/office/powerpoint/2010/main" val="129884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16</a:t>
            </a:fld>
            <a:endParaRPr lang="en-GB"/>
          </a:p>
        </p:txBody>
      </p:sp>
    </p:spTree>
    <p:extLst>
      <p:ext uri="{BB962C8B-B14F-4D97-AF65-F5344CB8AC3E}">
        <p14:creationId xmlns:p14="http://schemas.microsoft.com/office/powerpoint/2010/main" val="14587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17</a:t>
            </a:fld>
            <a:endParaRPr lang="en-GB"/>
          </a:p>
        </p:txBody>
      </p:sp>
    </p:spTree>
    <p:extLst>
      <p:ext uri="{BB962C8B-B14F-4D97-AF65-F5344CB8AC3E}">
        <p14:creationId xmlns:p14="http://schemas.microsoft.com/office/powerpoint/2010/main" val="15965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Types</a:t>
            </a:r>
          </a:p>
        </p:txBody>
      </p:sp>
      <p:sp>
        <p:nvSpPr>
          <p:cNvPr id="3" name="Content Placeholder 2"/>
          <p:cNvSpPr>
            <a:spLocks noGrp="1"/>
          </p:cNvSpPr>
          <p:nvPr>
            <p:ph idx="1"/>
          </p:nvPr>
        </p:nvSpPr>
        <p:spPr/>
        <p:txBody>
          <a:bodyPr>
            <a:normAutofit/>
          </a:bodyPr>
          <a:lstStyle/>
          <a:p>
            <a:r>
              <a:rPr lang="en-US" dirty="0"/>
              <a:t>The most generic List is not List&lt;Object&gt; but List&lt;?&gt; </a:t>
            </a:r>
          </a:p>
          <a:p>
            <a:pPr lvl="1"/>
            <a:r>
              <a:rPr lang="en-US" dirty="0"/>
              <a:t>List&lt;?&gt; is called the </a:t>
            </a:r>
            <a:r>
              <a:rPr lang="en-US" dirty="0">
                <a:solidFill>
                  <a:schemeClr val="accent6">
                    <a:lumMod val="75000"/>
                  </a:schemeClr>
                </a:solidFill>
              </a:rPr>
              <a:t>list of unknown</a:t>
            </a:r>
          </a:p>
          <a:p>
            <a:pPr lvl="1"/>
            <a:r>
              <a:rPr lang="en-US" dirty="0">
                <a:solidFill>
                  <a:schemeClr val="accent6">
                    <a:lumMod val="75000"/>
                  </a:schemeClr>
                </a:solidFill>
              </a:rPr>
              <a:t>We can’t add things (except null) to a List&lt;?&gt;</a:t>
            </a:r>
          </a:p>
          <a:p>
            <a:pPr lvl="1"/>
            <a:r>
              <a:rPr lang="en-US" dirty="0"/>
              <a:t>We can retrieve things and treat them as Object </a:t>
            </a:r>
            <a:r>
              <a:rPr lang="en-US" dirty="0" err="1"/>
              <a:t>istances</a:t>
            </a:r>
            <a:endParaRPr lang="en-US" dirty="0"/>
          </a:p>
          <a:p>
            <a:r>
              <a:rPr lang="en-US" dirty="0"/>
              <a:t>The </a:t>
            </a:r>
            <a:r>
              <a:rPr lang="en-US" dirty="0">
                <a:solidFill>
                  <a:schemeClr val="accent6">
                    <a:lumMod val="75000"/>
                  </a:schemeClr>
                </a:solidFill>
              </a:rPr>
              <a:t>?</a:t>
            </a:r>
            <a:r>
              <a:rPr lang="en-US" dirty="0"/>
              <a:t> is a wildcard matching with anything</a:t>
            </a:r>
          </a:p>
        </p:txBody>
      </p:sp>
    </p:spTree>
    <p:extLst>
      <p:ext uri="{BB962C8B-B14F-4D97-AF65-F5344CB8AC3E}">
        <p14:creationId xmlns:p14="http://schemas.microsoft.com/office/powerpoint/2010/main" val="197748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can have </a:t>
            </a:r>
            <a:r>
              <a:rPr lang="en-US" dirty="0">
                <a:solidFill>
                  <a:srgbClr val="E46C0A"/>
                </a:solidFill>
              </a:rPr>
              <a:t>upper and lower 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It can contain Fruits, Oranges,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It can contain Fruits, Products,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fontScale="77500" lnSpcReduction="20000"/>
          </a:bodyPr>
          <a:lstStyle/>
          <a:p>
            <a:pPr marL="0" indent="0">
              <a:buNone/>
            </a:pPr>
            <a:r>
              <a:rPr lang="en-GB" sz="2000" dirty="0">
                <a:latin typeface="Consolas" panose="020B0609020204030204" pitchFamily="49" charset="0"/>
                <a:cs typeface="Consolas" panose="020B0609020204030204" pitchFamily="49" charset="0"/>
              </a:rPr>
              <a:t>@Test</a:t>
            </a:r>
          </a:p>
          <a:p>
            <a:pPr marL="0" indent="0">
              <a:buNone/>
            </a:pPr>
            <a:r>
              <a:rPr lang="en-GB" sz="2000" dirty="0">
                <a:latin typeface="Consolas" panose="020B0609020204030204" pitchFamily="49" charset="0"/>
                <a:cs typeface="Consolas" panose="020B0609020204030204" pitchFamily="49" charset="0"/>
              </a:rPr>
              <a:t>void </a:t>
            </a:r>
            <a:r>
              <a:rPr lang="en-GB" sz="2000" dirty="0" err="1">
                <a:latin typeface="Consolas" panose="020B0609020204030204" pitchFamily="49" charset="0"/>
                <a:cs typeface="Consolas" panose="020B0609020204030204" pitchFamily="49" charset="0"/>
              </a:rPr>
              <a:t>SubTypesCollections</a:t>
            </a:r>
            <a:r>
              <a:rPr lang="en-GB" sz="2000" dirty="0">
                <a:latin typeface="Consolas" panose="020B0609020204030204" pitchFamily="49" charset="0"/>
                <a:cs typeface="Consolas" panose="020B0609020204030204" pitchFamily="49" charset="0"/>
              </a:rPr>
              <a:t>() {</a:t>
            </a:r>
          </a:p>
          <a:p>
            <a:pPr marL="0" indent="0">
              <a:buNone/>
            </a:pPr>
            <a:r>
              <a:rPr lang="en-GB" sz="2000" dirty="0">
                <a:latin typeface="Consolas" panose="020B0609020204030204" pitchFamily="49" charset="0"/>
                <a:cs typeface="Consolas" panose="020B0609020204030204" pitchFamily="49" charset="0"/>
              </a:rPr>
              <a:t>	Shop&lt;Fruit&gt; </a:t>
            </a:r>
            <a:r>
              <a:rPr lang="en-GB" sz="2000" dirty="0" err="1">
                <a:latin typeface="Consolas" panose="020B0609020204030204" pitchFamily="49" charset="0"/>
                <a:cs typeface="Consolas" panose="020B0609020204030204" pitchFamily="49" charset="0"/>
              </a:rPr>
              <a:t>fruitShop</a:t>
            </a:r>
            <a:r>
              <a:rPr lang="en-GB" sz="2000" dirty="0">
                <a:latin typeface="Consolas" panose="020B0609020204030204" pitchFamily="49" charset="0"/>
                <a:cs typeface="Consolas" panose="020B0609020204030204" pitchFamily="49" charset="0"/>
              </a:rPr>
              <a:t> = new Shop&lt;&gt;();</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fruitShop.buy</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List.of</a:t>
            </a:r>
            <a:r>
              <a:rPr lang="en-GB" sz="2000" dirty="0">
                <a:latin typeface="Consolas" panose="020B0609020204030204" pitchFamily="49" charset="0"/>
                <a:cs typeface="Consolas" panose="020B0609020204030204" pitchFamily="49" charset="0"/>
              </a:rPr>
              <a:t>(new Orange(), new Orange(), new Apple()));</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assertEquals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List.of</a:t>
            </a:r>
            <a:r>
              <a:rPr lang="en-GB" sz="2000" dirty="0">
                <a:latin typeface="Consolas" panose="020B0609020204030204" pitchFamily="49" charset="0"/>
                <a:cs typeface="Consolas" panose="020B0609020204030204" pitchFamily="49" charset="0"/>
              </a:rPr>
              <a:t>(new Orange(), new Orange(), new Apple()), </a:t>
            </a:r>
            <a:r>
              <a:rPr lang="en-GB" sz="2000" dirty="0" err="1">
                <a:latin typeface="Consolas" panose="020B0609020204030204" pitchFamily="49" charset="0"/>
                <a:cs typeface="Consolas" panose="020B0609020204030204" pitchFamily="49" charset="0"/>
              </a:rPr>
              <a:t>fruitShop.getItems</a:t>
            </a:r>
            <a:r>
              <a:rPr lang="en-GB" sz="2000" dirty="0">
                <a:latin typeface="Consolas" panose="020B0609020204030204" pitchFamily="49" charset="0"/>
                <a:cs typeface="Consolas" panose="020B0609020204030204" pitchFamily="49" charset="0"/>
              </a:rPr>
              <a:t>());</a:t>
            </a:r>
          </a:p>
          <a:p>
            <a:pPr marL="0" indent="0">
              <a:buNone/>
            </a:pPr>
            <a:endParaRPr lang="en-GB" sz="2000" dirty="0">
              <a:latin typeface="Consolas" panose="020B0609020204030204" pitchFamily="49" charset="0"/>
              <a:cs typeface="Consolas" panose="020B0609020204030204" pitchFamily="49" charset="0"/>
            </a:endParaRPr>
          </a:p>
          <a:p>
            <a:pPr marL="0" indent="0">
              <a:buNone/>
            </a:pPr>
            <a:r>
              <a:rPr lang="en-GB" sz="2000" dirty="0">
                <a:latin typeface="Consolas" panose="020B0609020204030204" pitchFamily="49" charset="0"/>
                <a:cs typeface="Consolas" panose="020B0609020204030204" pitchFamily="49" charset="0"/>
              </a:rPr>
              <a:t>	List&lt;Product&gt; </a:t>
            </a:r>
            <a:r>
              <a:rPr lang="en-GB" sz="2000" dirty="0" err="1">
                <a:latin typeface="Consolas" panose="020B0609020204030204" pitchFamily="49" charset="0"/>
                <a:cs typeface="Consolas" panose="020B0609020204030204" pitchFamily="49" charset="0"/>
              </a:rPr>
              <a:t>productList</a:t>
            </a:r>
            <a:r>
              <a:rPr lang="en-GB" sz="2000" dirty="0">
                <a:latin typeface="Consolas" panose="020B0609020204030204" pitchFamily="49" charset="0"/>
                <a:cs typeface="Consolas" panose="020B0609020204030204" pitchFamily="49" charset="0"/>
              </a:rPr>
              <a:t> = new </a:t>
            </a:r>
            <a:r>
              <a:rPr lang="en-GB" sz="2000" dirty="0" err="1">
                <a:latin typeface="Consolas" panose="020B0609020204030204" pitchFamily="49" charset="0"/>
                <a:cs typeface="Consolas" panose="020B0609020204030204" pitchFamily="49" charset="0"/>
              </a:rPr>
              <a:t>ArrayList</a:t>
            </a:r>
            <a:r>
              <a:rPr lang="en-GB" sz="2000" dirty="0">
                <a:latin typeface="Consolas" panose="020B0609020204030204" pitchFamily="49" charset="0"/>
                <a:cs typeface="Consolas" panose="020B0609020204030204" pitchFamily="49" charset="0"/>
              </a:rPr>
              <a:t>&lt;&gt;();</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fruitShop.sell</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productList</a:t>
            </a:r>
            <a:r>
              <a:rPr lang="en-GB" sz="2000" dirty="0">
                <a:latin typeface="Consolas" panose="020B0609020204030204" pitchFamily="49" charset="0"/>
                <a:cs typeface="Consolas" panose="020B0609020204030204" pitchFamily="49" charset="0"/>
              </a:rPr>
              <a:t>, 3);</a:t>
            </a:r>
          </a:p>
          <a:p>
            <a:pPr marL="0" indent="0">
              <a:buNone/>
            </a:pP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assertEquals</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List.of</a:t>
            </a:r>
            <a:r>
              <a:rPr lang="en-GB" sz="2000" dirty="0">
                <a:latin typeface="Consolas" panose="020B0609020204030204" pitchFamily="49" charset="0"/>
                <a:cs typeface="Consolas" panose="020B0609020204030204" pitchFamily="49" charset="0"/>
              </a:rPr>
              <a:t>(new Orange(), new Orange(), new Apple()), </a:t>
            </a:r>
            <a:r>
              <a:rPr lang="en-GB" sz="2000" dirty="0" err="1">
                <a:latin typeface="Consolas" panose="020B0609020204030204" pitchFamily="49" charset="0"/>
                <a:cs typeface="Consolas" panose="020B0609020204030204" pitchFamily="49" charset="0"/>
              </a:rPr>
              <a:t>productList</a:t>
            </a:r>
            <a:r>
              <a:rPr lang="en-GB" sz="2000" dirty="0">
                <a:latin typeface="Consolas" panose="020B0609020204030204" pitchFamily="49" charset="0"/>
                <a:cs typeface="Consolas" panose="020B0609020204030204" pitchFamily="49" charset="0"/>
              </a:rPr>
              <a:t>);</a:t>
            </a:r>
          </a:p>
          <a:p>
            <a:pPr marL="0" indent="0">
              <a:buNone/>
            </a:pPr>
            <a:r>
              <a:rPr lang="en-GB" sz="2000" dirty="0">
                <a:latin typeface="Consolas" panose="020B0609020204030204" pitchFamily="49" charset="0"/>
                <a:cs typeface="Consolas" panose="020B0609020204030204" pitchFamily="49" charset="0"/>
              </a:rPr>
              <a:t>}</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latin typeface="Consolas"/>
              <a:cs typeface="Consolas"/>
            </a:endParaRPr>
          </a:p>
          <a:p>
            <a:pPr marL="0" indent="0">
              <a:buNone/>
            </a:pPr>
            <a:r>
              <a:rPr lang="en-US" sz="2000" dirty="0">
                <a:latin typeface="Consolas" panose="020B0609020204030204" pitchFamily="49" charset="0"/>
                <a:cs typeface="Consolas" panose="020B0609020204030204" pitchFamily="49" charset="0"/>
              </a:rPr>
              <a:t>public interface Shop&lt;T&gt; {</a:t>
            </a:r>
          </a:p>
          <a:p>
            <a:pPr marL="0" indent="0">
              <a:buNone/>
            </a:pPr>
            <a:r>
              <a:rPr lang="en-US" sz="2000" dirty="0">
                <a:latin typeface="Consolas" panose="020B0609020204030204" pitchFamily="49" charset="0"/>
                <a:cs typeface="Consolas" panose="020B0609020204030204" pitchFamily="49" charset="0"/>
              </a:rPr>
              <a:t>	void buy(T item);	</a:t>
            </a:r>
          </a:p>
          <a:p>
            <a:pPr marL="0" indent="0">
              <a:buNone/>
            </a:pPr>
            <a:r>
              <a:rPr lang="en-US" sz="2000" dirty="0">
                <a:latin typeface="Consolas" panose="020B0609020204030204" pitchFamily="49" charset="0"/>
                <a:cs typeface="Consolas" panose="020B0609020204030204" pitchFamily="49" charset="0"/>
              </a:rPr>
              <a:t>	T sell();</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93906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Rule</a:t>
            </a:r>
          </a:p>
        </p:txBody>
      </p:sp>
      <p:sp>
        <p:nvSpPr>
          <p:cNvPr id="3" name="Content Placeholder 2"/>
          <p:cNvSpPr>
            <a:spLocks noGrp="1"/>
          </p:cNvSpPr>
          <p:nvPr>
            <p:ph idx="1"/>
          </p:nvPr>
        </p:nvSpPr>
        <p:spPr/>
        <p:txBody>
          <a:bodyPr>
            <a:normAutofit/>
          </a:bodyPr>
          <a:lstStyle/>
          <a:p>
            <a:r>
              <a:rPr lang="en-US" sz="2400" dirty="0"/>
              <a:t>Use </a:t>
            </a:r>
            <a:r>
              <a:rPr lang="en-US" sz="2400" dirty="0">
                <a:solidFill>
                  <a:srgbClr val="E46C0A"/>
                </a:solidFill>
              </a:rPr>
              <a:t>&lt;? extends T&gt; </a:t>
            </a:r>
            <a:r>
              <a:rPr lang="en-US" sz="2400" dirty="0"/>
              <a:t>when the generic instance need to read values from external data structures </a:t>
            </a:r>
          </a:p>
          <a:p>
            <a:r>
              <a:rPr lang="en-US" sz="2400" dirty="0"/>
              <a:t>Use </a:t>
            </a:r>
            <a:r>
              <a:rPr lang="en-US" sz="2400" dirty="0">
                <a:solidFill>
                  <a:srgbClr val="E46C0A"/>
                </a:solidFill>
              </a:rPr>
              <a:t>&lt;? super T&gt;</a:t>
            </a:r>
            <a:r>
              <a:rPr lang="en-US" sz="2400" dirty="0">
                <a:solidFill>
                  <a:srgbClr val="F79646"/>
                </a:solidFill>
              </a:rPr>
              <a:t> </a:t>
            </a:r>
            <a:r>
              <a:rPr lang="en-US" sz="2400" dirty="0"/>
              <a:t>when the generic instance need to write values  to external data structures</a:t>
            </a:r>
            <a:endParaRPr lang="en-US" sz="2400" dirty="0">
              <a:solidFill>
                <a:srgbClr val="E46C0A"/>
              </a:solidFill>
            </a:endParaRPr>
          </a:p>
          <a:p>
            <a:pPr marL="0" indent="0">
              <a:buNone/>
            </a:pPr>
            <a:endParaRPr lang="en-US" sz="2400" dirty="0">
              <a:latin typeface="Consolas"/>
              <a:cs typeface="Consolas"/>
            </a:endParaRPr>
          </a:p>
          <a:p>
            <a:pPr marL="0" indent="0">
              <a:buNone/>
            </a:pPr>
            <a:r>
              <a:rPr lang="en-US" sz="1800" dirty="0">
                <a:latin typeface="Consolas" panose="020B0609020204030204" pitchFamily="49" charset="0"/>
                <a:cs typeface="Consolas" panose="020B0609020204030204" pitchFamily="49" charset="0"/>
              </a:rPr>
              <a:t>public interface Shop&lt;T&gt; {</a:t>
            </a:r>
          </a:p>
          <a:p>
            <a:pPr marL="0" indent="0">
              <a:buNone/>
            </a:pPr>
            <a:r>
              <a:rPr lang="en-US" sz="1800" dirty="0">
                <a:latin typeface="Consolas" panose="020B0609020204030204" pitchFamily="49" charset="0"/>
                <a:cs typeface="Consolas" panose="020B0609020204030204" pitchFamily="49" charset="0"/>
              </a:rPr>
              <a:t>	void buy(T item);	</a:t>
            </a:r>
          </a:p>
          <a:p>
            <a:pPr marL="0" indent="0">
              <a:buNone/>
            </a:pPr>
            <a:r>
              <a:rPr lang="en-US" sz="1800" dirty="0">
                <a:latin typeface="Consolas" panose="020B0609020204030204" pitchFamily="49" charset="0"/>
                <a:cs typeface="Consolas" panose="020B0609020204030204" pitchFamily="49" charset="0"/>
              </a:rPr>
              <a:t>	T sell();</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1800" dirty="0">
                <a:latin typeface="Consolas" panose="020B0609020204030204" pitchFamily="49" charset="0"/>
                <a:cs typeface="Consolas" panose="020B0609020204030204" pitchFamily="49" charset="0"/>
              </a:rPr>
              <a:t>}</a:t>
            </a:r>
            <a:endParaRPr lang="en-US" sz="2400" dirty="0"/>
          </a:p>
          <a:p>
            <a:pPr marL="0" indent="0">
              <a:buNone/>
            </a:pPr>
            <a:endParaRPr lang="en-US" sz="2400" dirty="0"/>
          </a:p>
        </p:txBody>
      </p:sp>
    </p:spTree>
    <p:extLst>
      <p:ext uri="{BB962C8B-B14F-4D97-AF65-F5344CB8AC3E}">
        <p14:creationId xmlns:p14="http://schemas.microsoft.com/office/powerpoint/2010/main" val="1309337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fontScale="92500" lnSpcReduction="10000"/>
          </a:bodyPr>
          <a:lstStyle/>
          <a:p>
            <a:r>
              <a:rPr lang="en-US" dirty="0"/>
              <a:t>Java arrays actually have the subtyping problem just described (</a:t>
            </a:r>
            <a:r>
              <a:rPr lang="en-US" i="1" dirty="0"/>
              <a:t>covariant arrays*</a:t>
            </a:r>
            <a:r>
              <a:rPr lang="en-US" dirty="0"/>
              <a:t>)</a:t>
            </a:r>
          </a:p>
          <a:p>
            <a:r>
              <a:rPr lang="en-US" dirty="0">
                <a:solidFill>
                  <a:schemeClr val="accent6">
                    <a:lumMod val="75000"/>
                  </a:schemeClr>
                </a:solidFill>
              </a:rPr>
              <a:t>The following wrong code compiles</a:t>
            </a:r>
            <a:r>
              <a:rPr lang="en-US" dirty="0"/>
              <a:t>,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String[] strings = new String[16];</a:t>
            </a:r>
          </a:p>
          <a:p>
            <a:pPr marL="0" indent="0">
              <a:buNone/>
            </a:pPr>
            <a:r>
              <a:rPr lang="en-US" sz="1600" dirty="0">
                <a:latin typeface="Consolas"/>
                <a:cs typeface="Consolas"/>
              </a:rPr>
              <a:t>for (int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strings.length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strings[</a:t>
            </a:r>
            <a:r>
              <a:rPr lang="en-US" sz="1600" dirty="0" err="1">
                <a:latin typeface="Consolas"/>
                <a:cs typeface="Consolas"/>
              </a:rPr>
              <a:t>i</a:t>
            </a:r>
            <a:r>
              <a:rPr lang="en-US" sz="1600" dirty="0">
                <a:latin typeface="Consolas"/>
                <a:cs typeface="Consolas"/>
              </a:rPr>
              <a:t>] = "Hello World!";</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Compiles but fails at runtime!</a:t>
            </a:r>
          </a:p>
          <a:p>
            <a:pPr marL="0" indent="0">
              <a:buNone/>
            </a:pPr>
            <a:r>
              <a:rPr lang="en-US" sz="1600" dirty="0">
                <a:latin typeface="Consolas"/>
                <a:cs typeface="Consolas"/>
              </a:rPr>
              <a:t>Object[] objects = strings;</a:t>
            </a:r>
          </a:p>
          <a:p>
            <a:pPr marL="0" indent="0">
              <a:buNone/>
            </a:pPr>
            <a:r>
              <a:rPr lang="en-US" sz="1600" dirty="0">
                <a:latin typeface="Consolas"/>
                <a:cs typeface="Consolas"/>
              </a:rPr>
              <a:t>objects[0] = 1.7;</a:t>
            </a: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lnSpcReduction="10000"/>
          </a:bodyPr>
          <a:lstStyle/>
          <a:p>
            <a:r>
              <a:rPr lang="en-GB" dirty="0">
                <a:latin typeface="Calibri" panose="020F0502020204030204" pitchFamily="34" charset="0"/>
                <a:cs typeface="Calibri" panose="020F0502020204030204" pitchFamily="34" charset="0"/>
              </a:rPr>
              <a:t>Java favours the use of </a:t>
            </a:r>
            <a:r>
              <a:rPr lang="en-GB" dirty="0">
                <a:solidFill>
                  <a:schemeClr val="accent6">
                    <a:lumMod val="75000"/>
                  </a:schemeClr>
                </a:solidFill>
                <a:latin typeface="Calibri" panose="020F0502020204030204" pitchFamily="34" charset="0"/>
                <a:cs typeface="Calibri" panose="020F0502020204030204" pitchFamily="34" charset="0"/>
              </a:rPr>
              <a:t>wildcards</a:t>
            </a:r>
            <a:r>
              <a:rPr lang="en-GB" dirty="0">
                <a:latin typeface="Calibri" panose="020F0502020204030204" pitchFamily="34" charset="0"/>
                <a:cs typeface="Calibri" panose="020F0502020204030204" pitchFamily="34" charset="0"/>
              </a:rPr>
              <a:t> whenever </a:t>
            </a:r>
            <a:r>
              <a:rPr lang="en-GB"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absent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reverse(List&lt;?&gt; list) {</a:t>
            </a:r>
          </a:p>
          <a:p>
            <a:pPr marL="0" indent="0">
              <a:buNone/>
            </a:pPr>
            <a:r>
              <a:rPr lang="en-GB" sz="2400" dirty="0">
                <a:latin typeface="Consolas" panose="020B0609020204030204" pitchFamily="49" charset="0"/>
                <a:cs typeface="Consolas" panose="020B0609020204030204" pitchFamily="49" charset="0"/>
              </a:rPr>
              <a:t>	for (Object o : list) {</a:t>
            </a:r>
          </a:p>
          <a:p>
            <a:pPr marL="0" indent="0">
              <a:buNone/>
            </a:pPr>
            <a:r>
              <a:rPr lang="en-GB" sz="2400" dirty="0">
                <a:latin typeface="Consolas" panose="020B0609020204030204" pitchFamily="49" charset="0"/>
                <a:cs typeface="Consolas" panose="020B0609020204030204" pitchFamily="49" charset="0"/>
              </a:rPr>
              <a:t>		. . .	</a:t>
            </a:r>
          </a:p>
          <a:p>
            <a:pPr marL="0" indent="0">
              <a:buNone/>
            </a:pP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public static void shuffle(List&lt;?&gt; list, Random </a:t>
            </a:r>
            <a:r>
              <a:rPr lang="en-GB" sz="2400" dirty="0" err="1">
                <a:latin typeface="Consolas" panose="020B0609020204030204" pitchFamily="49" charset="0"/>
                <a:cs typeface="Consolas" panose="020B0609020204030204" pitchFamily="49" charset="0"/>
              </a:rPr>
              <a:t>rnd</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public static void swap(</a:t>
            </a:r>
            <a:r>
              <a:rPr lang="en-GB" sz="2400" dirty="0">
                <a:latin typeface="Consolas" panose="020B0609020204030204" pitchFamily="49" charset="0"/>
                <a:cs typeface="Consolas" panose="020B0609020204030204" pitchFamily="49" charset="0"/>
                <a:hlinkClick r:id="rId3" tooltip="interface in java.util"/>
              </a:rPr>
              <a:t>List</a:t>
            </a:r>
            <a:r>
              <a:rPr lang="en-GB" sz="2400" dirty="0">
                <a:latin typeface="Consolas" panose="020B0609020204030204" pitchFamily="49" charset="0"/>
                <a:cs typeface="Consolas" panose="020B0609020204030204" pitchFamily="49" charset="0"/>
              </a:rPr>
              <a:t>&lt;?&gt; list, int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int j) {}</a:t>
            </a:r>
            <a:endParaRPr lang="en-IT"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095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a:bodyPr>
          <a:lstStyle/>
          <a:p>
            <a:r>
              <a:rPr lang="en-GB" dirty="0">
                <a:latin typeface="Calibri" panose="020F0502020204030204" pitchFamily="34" charset="0"/>
                <a:cs typeface="Calibri" panose="020F0502020204030204" pitchFamily="34" charset="0"/>
              </a:rPr>
              <a:t>Java favours the use of </a:t>
            </a:r>
            <a:r>
              <a:rPr lang="en-GB" dirty="0">
                <a:solidFill>
                  <a:schemeClr val="accent6">
                    <a:lumMod val="75000"/>
                  </a:schemeClr>
                </a:solidFill>
                <a:latin typeface="Calibri" panose="020F0502020204030204" pitchFamily="34" charset="0"/>
                <a:cs typeface="Calibri" panose="020F0502020204030204" pitchFamily="34" charset="0"/>
              </a:rPr>
              <a:t>&lt;T&gt; </a:t>
            </a:r>
            <a:r>
              <a:rPr lang="en-GB" dirty="0">
                <a:latin typeface="Calibri" panose="020F0502020204030204" pitchFamily="34" charset="0"/>
                <a:cs typeface="Calibri" panose="020F0502020204030204" pitchFamily="34" charset="0"/>
              </a:rPr>
              <a:t>whenever </a:t>
            </a:r>
            <a:r>
              <a:rPr lang="en-GB"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present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a:t>
            </a:r>
            <a:r>
              <a:rPr lang="en-GB" sz="2400" dirty="0">
                <a:solidFill>
                  <a:schemeClr val="accent6">
                    <a:lumMod val="75000"/>
                  </a:schemeClr>
                </a:solidFill>
                <a:latin typeface="Consolas" panose="020B0609020204030204" pitchFamily="49" charset="0"/>
                <a:cs typeface="Consolas" panose="020B0609020204030204" pitchFamily="49" charset="0"/>
              </a:rPr>
              <a:t>&lt;T&gt;</a:t>
            </a:r>
            <a:r>
              <a:rPr lang="en-GB" sz="2400" dirty="0">
                <a:latin typeface="Consolas" panose="020B0609020204030204" pitchFamily="49" charset="0"/>
                <a:cs typeface="Consolas" panose="020B0609020204030204" pitchFamily="49" charset="0"/>
              </a:rPr>
              <a:t> void sort(List&lt;T&gt; list,</a:t>
            </a:r>
          </a:p>
          <a:p>
            <a:pPr marL="0" indent="0">
              <a:buNone/>
            </a:pPr>
            <a:r>
              <a:rPr lang="en-GB" sz="2400" dirty="0">
                <a:latin typeface="Consolas" panose="020B0609020204030204" pitchFamily="49" charset="0"/>
                <a:cs typeface="Consolas" panose="020B0609020204030204" pitchFamily="49" charset="0"/>
              </a:rPr>
              <a:t>            Comparator&lt;? super T&gt; c) {}</a:t>
            </a:r>
          </a:p>
          <a:p>
            <a:pPr marL="0" indent="0">
              <a:buNone/>
            </a:pPr>
            <a:r>
              <a:rPr lang="en-GB" sz="2400" dirty="0">
                <a:latin typeface="Consolas" panose="020B0609020204030204" pitchFamily="49" charset="0"/>
                <a:cs typeface="Consolas" panose="020B0609020204030204" pitchFamily="49" charset="0"/>
              </a:rPr>
              <a:t>public static </a:t>
            </a:r>
            <a:r>
              <a:rPr lang="en-GB" sz="2400" dirty="0">
                <a:solidFill>
                  <a:schemeClr val="accent6">
                    <a:lumMod val="75000"/>
                  </a:schemeClr>
                </a:solidFill>
                <a:latin typeface="Consolas" panose="020B0609020204030204" pitchFamily="49" charset="0"/>
                <a:cs typeface="Consolas" panose="020B0609020204030204" pitchFamily="49" charset="0"/>
              </a:rPr>
              <a:t>&lt;T&gt;</a:t>
            </a:r>
            <a:r>
              <a:rPr lang="en-GB" sz="2400" dirty="0">
                <a:latin typeface="Consolas" panose="020B0609020204030204" pitchFamily="49" charset="0"/>
                <a:cs typeface="Consolas" panose="020B0609020204030204" pitchFamily="49" charset="0"/>
              </a:rPr>
              <a:t> void fill(List&lt;? super T&gt; list, T </a:t>
            </a:r>
            <a:r>
              <a:rPr lang="en-GB" sz="2400" dirty="0" err="1">
                <a:latin typeface="Consolas" panose="020B0609020204030204" pitchFamily="49" charset="0"/>
                <a:cs typeface="Consolas" panose="020B0609020204030204" pitchFamily="49" charset="0"/>
              </a:rPr>
              <a:t>obj</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public static </a:t>
            </a:r>
            <a:r>
              <a:rPr lang="en-GB" sz="2400" dirty="0">
                <a:solidFill>
                  <a:schemeClr val="accent6">
                    <a:lumMod val="75000"/>
                  </a:schemeClr>
                </a:solidFill>
                <a:latin typeface="Consolas" panose="020B0609020204030204" pitchFamily="49" charset="0"/>
                <a:cs typeface="Consolas" panose="020B0609020204030204" pitchFamily="49" charset="0"/>
              </a:rPr>
              <a:t>&lt;T&gt;</a:t>
            </a:r>
            <a:r>
              <a:rPr lang="en-GB" sz="2400" dirty="0">
                <a:latin typeface="Consolas" panose="020B0609020204030204" pitchFamily="49" charset="0"/>
                <a:cs typeface="Consolas" panose="020B0609020204030204" pitchFamily="49" charset="0"/>
              </a:rPr>
              <a:t> void copy(List&lt;? super T&gt; </a:t>
            </a:r>
            <a:r>
              <a:rPr lang="en-GB" sz="2400" dirty="0" err="1">
                <a:latin typeface="Consolas" panose="020B0609020204030204" pitchFamily="49" charset="0"/>
                <a:cs typeface="Consolas" panose="020B0609020204030204" pitchFamily="49" charset="0"/>
              </a:rPr>
              <a:t>dest</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            List&lt;? extends T&gt; </a:t>
            </a:r>
            <a:r>
              <a:rPr lang="en-GB" sz="2400" dirty="0" err="1">
                <a:latin typeface="Consolas" panose="020B0609020204030204" pitchFamily="49" charset="0"/>
                <a:cs typeface="Consolas" panose="020B0609020204030204" pitchFamily="49" charset="0"/>
              </a:rPr>
              <a:t>src</a:t>
            </a:r>
            <a:r>
              <a:rPr lang="en-GB" sz="2400" dirty="0">
                <a:latin typeface="Consolas" panose="020B0609020204030204" pitchFamily="49" charset="0"/>
                <a:cs typeface="Consolas" panose="020B0609020204030204" pitchFamily="49" charset="0"/>
              </a:rPr>
              <a:t>) {}</a:t>
            </a:r>
          </a:p>
          <a:p>
            <a:pPr marL="0" indent="0">
              <a:buNone/>
            </a:pPr>
            <a:endParaRPr lang="en-GB" sz="2400" dirty="0">
              <a:latin typeface="Consolas" panose="020B0609020204030204" pitchFamily="49" charset="0"/>
              <a:cs typeface="Consolas" panose="020B0609020204030204" pitchFamily="49" charset="0"/>
            </a:endParaRPr>
          </a:p>
          <a:p>
            <a:pPr marL="0" indent="0">
              <a:buNone/>
            </a:pPr>
            <a:endParaRPr lang="en-GB"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867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List&lt;?&gt;</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fontScale="70000" lnSpcReduction="20000"/>
          </a:bodyPr>
          <a:lstStyle/>
          <a:p>
            <a:pPr marL="0" indent="0">
              <a:buNone/>
            </a:pPr>
            <a:r>
              <a:rPr lang="en-GB" sz="2400" dirty="0">
                <a:latin typeface="Consolas" panose="020B0609020204030204" pitchFamily="49" charset="0"/>
                <a:cs typeface="Consolas" panose="020B0609020204030204" pitchFamily="49" charset="0"/>
              </a:rPr>
              <a:t>// from </a:t>
            </a:r>
            <a:r>
              <a:rPr lang="en-GB" sz="2400" dirty="0" err="1">
                <a:latin typeface="Consolas" panose="020B0609020204030204" pitchFamily="49" charset="0"/>
                <a:cs typeface="Consolas" panose="020B0609020204030204" pitchFamily="49" charset="0"/>
              </a:rPr>
              <a:t>java.util.Collections</a:t>
            </a: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swap(List&lt;?&gt; list, int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int j)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(j, </a:t>
            </a:r>
            <a:r>
              <a:rPr lang="en-GB" sz="2400" dirty="0" err="1">
                <a:latin typeface="Consolas" panose="020B0609020204030204" pitchFamily="49" charset="0"/>
                <a:cs typeface="Consolas" panose="020B0609020204030204" pitchFamily="49" charset="0"/>
              </a:rPr>
              <a:t>l.get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a:t>
            </a:r>
            <a:r>
              <a:rPr lang="en-GB" sz="2400" dirty="0" err="1">
                <a:latin typeface="Consolas" panose="020B0609020204030204" pitchFamily="49" charset="0"/>
                <a:cs typeface="Consolas" panose="020B0609020204030204" pitchFamily="49" charset="0"/>
              </a:rPr>
              <a:t>addHello</a:t>
            </a:r>
            <a:r>
              <a:rPr lang="en-GB" sz="2400" dirty="0">
                <a:latin typeface="Consolas" panose="020B0609020204030204" pitchFamily="49" charset="0"/>
                <a:cs typeface="Consolas" panose="020B0609020204030204" pitchFamily="49" charset="0"/>
              </a:rPr>
              <a:t>(List&lt;?&gt; list)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l.add</a:t>
            </a:r>
            <a:r>
              <a:rPr lang="en-GB" sz="2400" dirty="0">
                <a:latin typeface="Consolas" panose="020B0609020204030204" pitchFamily="49" charset="0"/>
                <a:cs typeface="Consolas" panose="020B0609020204030204" pitchFamily="49" charset="0"/>
              </a:rPr>
              <a:t>("hello");</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main(String[] </a:t>
            </a:r>
            <a:r>
              <a:rPr lang="en-GB" sz="2400" dirty="0" err="1">
                <a:latin typeface="Consolas" panose="020B0609020204030204" pitchFamily="49" charset="0"/>
                <a:cs typeface="Consolas" panose="020B0609020204030204" pitchFamily="49" charset="0"/>
              </a:rPr>
              <a:t>args</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List&lt;Integer&gt; list = new </a:t>
            </a:r>
            <a:r>
              <a:rPr lang="en-GB" sz="2400" dirty="0" err="1">
                <a:latin typeface="Consolas" panose="020B0609020204030204" pitchFamily="49" charset="0"/>
                <a:cs typeface="Consolas" panose="020B0609020204030204" pitchFamily="49" charset="0"/>
              </a:rPr>
              <a:t>ArrayList</a:t>
            </a:r>
            <a:r>
              <a:rPr lang="en-GB" sz="2400" dirty="0">
                <a:latin typeface="Consolas" panose="020B0609020204030204" pitchFamily="49" charset="0"/>
                <a:cs typeface="Consolas" panose="020B0609020204030204" pitchFamily="49" charset="0"/>
              </a:rPr>
              <a:t>&lt;&gt;(</a:t>
            </a:r>
            <a:r>
              <a:rPr lang="en-GB" sz="2400" dirty="0" err="1">
                <a:latin typeface="Consolas" panose="020B0609020204030204" pitchFamily="49" charset="0"/>
                <a:cs typeface="Consolas" panose="020B0609020204030204" pitchFamily="49" charset="0"/>
              </a:rPr>
              <a:t>List.of</a:t>
            </a:r>
            <a:r>
              <a:rPr lang="en-GB" sz="2400" dirty="0">
                <a:latin typeface="Consolas" panose="020B0609020204030204" pitchFamily="49" charset="0"/>
                <a:cs typeface="Consolas" panose="020B0609020204030204" pitchFamily="49" charset="0"/>
              </a:rPr>
              <a:t>(1,2,3,4,5,6,7,8));</a:t>
            </a:r>
          </a:p>
          <a:p>
            <a:pPr marL="0" indent="0">
              <a:buNone/>
            </a:pPr>
            <a:r>
              <a:rPr lang="en-GB" sz="2400" dirty="0">
                <a:latin typeface="Consolas" panose="020B0609020204030204" pitchFamily="49" charset="0"/>
                <a:cs typeface="Consolas" panose="020B0609020204030204" pitchFamily="49" charset="0"/>
              </a:rPr>
              <a:t>	swap(list, 0,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(list);</a:t>
            </a:r>
          </a:p>
          <a:p>
            <a:pPr marL="0" indent="0">
              <a:buNone/>
            </a:pPr>
            <a:r>
              <a:rPr lang="en-GB"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7877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Generics are Implemented</a:t>
            </a:r>
          </a:p>
        </p:txBody>
      </p:sp>
      <p:sp>
        <p:nvSpPr>
          <p:cNvPr id="3" name="Content Placeholder 2"/>
          <p:cNvSpPr>
            <a:spLocks noGrp="1"/>
          </p:cNvSpPr>
          <p:nvPr>
            <p:ph idx="1"/>
          </p:nvPr>
        </p:nvSpPr>
        <p:spPr/>
        <p:txBody>
          <a:bodyPr>
            <a:normAutofit/>
          </a:bodyPr>
          <a:lstStyle/>
          <a:p>
            <a:r>
              <a:rPr lang="en-US" dirty="0"/>
              <a:t>Rather than undergoing major changes between Java 4 and Java 5, engineers chose to use </a:t>
            </a:r>
            <a:r>
              <a:rPr lang="en-US" dirty="0">
                <a:solidFill>
                  <a:srgbClr val="E46C0A"/>
                </a:solidFill>
              </a:rPr>
              <a:t>code erasure</a:t>
            </a:r>
          </a:p>
          <a:p>
            <a:r>
              <a:rPr lang="en-US" dirty="0">
                <a:solidFill>
                  <a:schemeClr val="accent6">
                    <a:lumMod val="75000"/>
                  </a:schemeClr>
                </a:solidFill>
              </a:rPr>
              <a:t>After the compiler does its type checking, it discards all the generics-related code. The JVM never sees them!</a:t>
            </a:r>
          </a:p>
          <a:p>
            <a:r>
              <a:rPr lang="en-US" dirty="0"/>
              <a:t>Code erasure works like this:</a:t>
            </a:r>
          </a:p>
          <a:p>
            <a:pPr lvl="1"/>
            <a:r>
              <a:rPr lang="en-US" dirty="0"/>
              <a:t>Type information (angle brackets) is thrown away: List&lt;String&gt; -&gt; List</a:t>
            </a:r>
          </a:p>
          <a:p>
            <a:pPr lvl="1"/>
            <a:r>
              <a:rPr lang="en-US" dirty="0"/>
              <a:t>Type variables are replaced by their upper bound (usually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Stack&lt;E&gt; {</a:t>
            </a:r>
          </a:p>
          <a:p>
            <a:pPr marL="0" indent="0">
              <a:buNone/>
            </a:pPr>
            <a:r>
              <a:rPr lang="en-GB" sz="1400" dirty="0">
                <a:latin typeface="Consolas" panose="020B0609020204030204" pitchFamily="49" charset="0"/>
                <a:cs typeface="Consolas" panose="020B0609020204030204" pitchFamily="49" charset="0"/>
              </a:rPr>
              <a:t>    private 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Stack {</a:t>
            </a:r>
          </a:p>
          <a:p>
            <a:pPr marL="0" indent="0">
              <a:buNone/>
            </a:pPr>
            <a:r>
              <a:rPr lang="en-GB" sz="1400" dirty="0">
                <a:latin typeface="Consolas" panose="020B0609020204030204" pitchFamily="49" charset="0"/>
                <a:cs typeface="Consolas" panose="020B0609020204030204" pitchFamily="49" charset="0"/>
              </a:rPr>
              <a:t>    private Object[]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(Object[])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push(Object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Object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sz="half" idx="1"/>
          </p:nvPr>
        </p:nvSpPr>
        <p:spPr/>
        <p:txBody>
          <a:bodyPr>
            <a:noAutofit/>
          </a:bodyPr>
          <a:lstStyle/>
          <a:p>
            <a:r>
              <a:rPr lang="en-US" sz="2200" dirty="0">
                <a:solidFill>
                  <a:schemeClr val="accent6">
                    <a:lumMod val="75000"/>
                  </a:schemeClr>
                </a:solidFill>
                <a:cs typeface="Calibri"/>
              </a:rPr>
              <a:t>Generics</a:t>
            </a:r>
            <a:r>
              <a:rPr lang="en-US" sz="2200" dirty="0">
                <a:cs typeface="Calibri"/>
              </a:rPr>
              <a:t> were implemented in Java 5 (2004) to provide </a:t>
            </a:r>
            <a:r>
              <a:rPr lang="en-US" sz="2200" dirty="0">
                <a:solidFill>
                  <a:srgbClr val="E46C0A"/>
                </a:solidFill>
                <a:cs typeface="Calibri"/>
              </a:rPr>
              <a:t>compile-time type checking </a:t>
            </a:r>
            <a:r>
              <a:rPr lang="en-US" sz="2200" dirty="0">
                <a:cs typeface="Calibri"/>
              </a:rPr>
              <a:t>and removing the risk of raising </a:t>
            </a:r>
            <a:r>
              <a:rPr lang="en-US" sz="2200" dirty="0" err="1">
                <a:solidFill>
                  <a:schemeClr val="accent6">
                    <a:lumMod val="75000"/>
                  </a:schemeClr>
                </a:solidFill>
                <a:cs typeface="Calibri"/>
              </a:rPr>
              <a:t>ClassCastException</a:t>
            </a:r>
            <a:r>
              <a:rPr lang="en-US" sz="2200" dirty="0">
                <a:cs typeface="Calibri"/>
              </a:rPr>
              <a:t> at runtime (at that time, it was frequent while working with collections). </a:t>
            </a:r>
          </a:p>
          <a:p>
            <a:r>
              <a:rPr lang="en-US" sz="2200" dirty="0">
                <a:cs typeface="Calibri"/>
              </a:rPr>
              <a:t>The whole </a:t>
            </a:r>
            <a:r>
              <a:rPr lang="en-US" sz="2200" dirty="0">
                <a:solidFill>
                  <a:srgbClr val="E46C0A"/>
                </a:solidFill>
                <a:cs typeface="Calibri"/>
              </a:rPr>
              <a:t>collection framework </a:t>
            </a:r>
            <a:r>
              <a:rPr lang="en-US" sz="2200" dirty="0">
                <a:cs typeface="Calibri"/>
              </a:rPr>
              <a:t>has been re-written with </a:t>
            </a:r>
            <a:r>
              <a:rPr lang="en-US" sz="2200" dirty="0">
                <a:solidFill>
                  <a:srgbClr val="E46C0A"/>
                </a:solidFill>
                <a:cs typeface="Calibri"/>
              </a:rPr>
              <a:t>type-safety </a:t>
            </a:r>
            <a:r>
              <a:rPr lang="en-US" sz="2200" dirty="0">
                <a:cs typeface="Calibri"/>
              </a:rPr>
              <a:t>in mind. </a:t>
            </a:r>
          </a:p>
        </p:txBody>
      </p:sp>
      <p:sp>
        <p:nvSpPr>
          <p:cNvPr id="4" name="Content Placeholder 3">
            <a:extLst>
              <a:ext uri="{FF2B5EF4-FFF2-40B4-BE49-F238E27FC236}">
                <a16:creationId xmlns:a16="http://schemas.microsoft.com/office/drawing/2014/main" id="{3D739C12-9E26-6C43-874B-20F7A862C64A}"/>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 before generics</a:t>
            </a:r>
          </a:p>
          <a:p>
            <a:pPr marL="0" indent="0">
              <a:buNone/>
            </a:pPr>
            <a:r>
              <a:rPr lang="en-GB" sz="1400" dirty="0">
                <a:latin typeface="Consolas" panose="020B0609020204030204" pitchFamily="49" charset="0"/>
                <a:cs typeface="Consolas" panose="020B0609020204030204" pitchFamily="49" charset="0"/>
              </a:rPr>
              <a:t>List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((String) </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solidFill>
                  <a:srgbClr val="FF0000"/>
                </a:solidFill>
                <a:latin typeface="Consolas" panose="020B0609020204030204" pitchFamily="49" charset="0"/>
                <a:cs typeface="Consolas" panose="020B0609020204030204" pitchFamily="49" charset="0"/>
              </a:rPr>
              <a:t>System.</a:t>
            </a:r>
            <a:r>
              <a:rPr lang="en-GB" sz="1400" i="1" dirty="0" err="1">
                <a:solidFill>
                  <a:srgbClr val="FF0000"/>
                </a:solidFill>
                <a:latin typeface="Consolas" panose="020B0609020204030204" pitchFamily="49" charset="0"/>
                <a:cs typeface="Consolas" panose="020B0609020204030204" pitchFamily="49" charset="0"/>
              </a:rPr>
              <a:t>out</a:t>
            </a:r>
            <a:r>
              <a:rPr lang="en-GB" sz="1400" dirty="0" err="1">
                <a:solidFill>
                  <a:srgbClr val="FF0000"/>
                </a:solidFill>
                <a:latin typeface="Consolas" panose="020B0609020204030204" pitchFamily="49" charset="0"/>
                <a:cs typeface="Consolas" panose="020B0609020204030204" pitchFamily="49" charset="0"/>
              </a:rPr>
              <a:t>.println</a:t>
            </a:r>
            <a:r>
              <a:rPr lang="en-GB" sz="1400" dirty="0">
                <a:solidFill>
                  <a:srgbClr val="FF0000"/>
                </a:solidFill>
                <a:latin typeface="Consolas" panose="020B0609020204030204" pitchFamily="49" charset="0"/>
                <a:cs typeface="Consolas" panose="020B0609020204030204" pitchFamily="49" charset="0"/>
              </a:rPr>
              <a:t>((String) </a:t>
            </a:r>
            <a:r>
              <a:rPr lang="en-GB" sz="1400" dirty="0" err="1">
                <a:solidFill>
                  <a:srgbClr val="FF0000"/>
                </a:solidFill>
                <a:latin typeface="Consolas" panose="020B0609020204030204" pitchFamily="49" charset="0"/>
                <a:cs typeface="Consolas" panose="020B0609020204030204" pitchFamily="49" charset="0"/>
              </a:rPr>
              <a:t>l.get</a:t>
            </a:r>
            <a:r>
              <a:rPr lang="en-GB" sz="1400" dirty="0">
                <a:solidFill>
                  <a:srgbClr val="FF0000"/>
                </a:solidFill>
                <a:latin typeface="Consolas" panose="020B0609020204030204" pitchFamily="49" charset="0"/>
                <a:cs typeface="Consolas" panose="020B0609020204030204" pitchFamily="49" charset="0"/>
              </a:rPr>
              <a:t>(1));</a:t>
            </a:r>
            <a:endParaRPr lang="en-GB" sz="1400" dirty="0">
              <a:solidFill>
                <a:srgbClr val="E46C0A"/>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java.lang.ClassCastException</a:t>
            </a:r>
            <a:endParaRPr lang="en-US" sz="1400" dirty="0">
              <a:solidFill>
                <a:srgbClr val="FF0000"/>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nasty runtime error</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after generics</a:t>
            </a:r>
          </a:p>
          <a:p>
            <a:pPr marL="0" indent="0">
              <a:buNone/>
            </a:pPr>
            <a:r>
              <a:rPr lang="en-GB" sz="1400" dirty="0">
                <a:latin typeface="Consolas" panose="020B0609020204030204" pitchFamily="49" charset="0"/>
                <a:cs typeface="Consolas" panose="020B0609020204030204" pitchFamily="49" charset="0"/>
              </a:rPr>
              <a:t>List&lt;String&gt;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solidFill>
                  <a:schemeClr val="accent6">
                    <a:lumMod val="75000"/>
                  </a:schemeClr>
                </a:solidFill>
                <a:latin typeface="Consolas" panose="020B0609020204030204" pitchFamily="49" charset="0"/>
                <a:cs typeface="Consolas" panose="020B0609020204030204" pitchFamily="49" charset="0"/>
              </a:rPr>
              <a:t>l.add</a:t>
            </a:r>
            <a:r>
              <a:rPr lang="en-GB" sz="1400" dirty="0">
                <a:solidFill>
                  <a:schemeClr val="accent6">
                    <a:lumMod val="75000"/>
                  </a:schemeClr>
                </a:solidFill>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(1));</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'add(</a:t>
            </a:r>
            <a:r>
              <a:rPr lang="en-GB" sz="1400" dirty="0" err="1">
                <a:solidFill>
                  <a:schemeClr val="accent6">
                    <a:lumMod val="75000"/>
                  </a:schemeClr>
                </a:solidFill>
                <a:latin typeface="Consolas" panose="020B0609020204030204" pitchFamily="49" charset="0"/>
                <a:cs typeface="Consolas" panose="020B0609020204030204" pitchFamily="49" charset="0"/>
              </a:rPr>
              <a:t>java.lang.String</a:t>
            </a:r>
            <a:r>
              <a:rPr lang="en-GB" sz="1400" dirty="0">
                <a:solidFill>
                  <a:schemeClr val="accent6">
                    <a:lumMod val="75000"/>
                  </a:schemeClr>
                </a:solidFill>
                <a:latin typeface="Consolas" panose="020B0609020204030204" pitchFamily="49" charset="0"/>
                <a:cs typeface="Consolas" panose="020B0609020204030204" pitchFamily="49" charset="0"/>
              </a:rPr>
              <a:t>)' in '</a:t>
            </a:r>
            <a:r>
              <a:rPr lang="en-GB" sz="1400" dirty="0" err="1">
                <a:solidFill>
                  <a:schemeClr val="accent6">
                    <a:lumMod val="75000"/>
                  </a:schemeClr>
                </a:solidFill>
                <a:latin typeface="Consolas" panose="020B0609020204030204" pitchFamily="49" charset="0"/>
                <a:cs typeface="Consolas" panose="020B0609020204030204" pitchFamily="49" charset="0"/>
              </a:rPr>
              <a:t>java.util.List</a:t>
            </a:r>
            <a:r>
              <a:rPr lang="en-GB" sz="1400" dirty="0">
                <a:solidFill>
                  <a:schemeClr val="accent6">
                    <a:lumMod val="75000"/>
                  </a:schemeClr>
                </a:solidFill>
                <a:latin typeface="Consolas" panose="020B0609020204030204" pitchFamily="49" charset="0"/>
                <a:cs typeface="Consolas" panose="020B0609020204030204" pitchFamily="49" charset="0"/>
              </a:rPr>
              <a:t>' cannot be applied to '(int)’</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nice compile-time error</a:t>
            </a:r>
            <a:endParaRPr lang="en-IT" sz="1400" dirty="0">
              <a:solidFill>
                <a:schemeClr val="accent6">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555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&lt;E extends Comparable&lt;E&gt;&gt; {</a:t>
            </a:r>
          </a:p>
          <a:p>
            <a:pPr marL="0" indent="0">
              <a:buNone/>
            </a:pPr>
            <a:r>
              <a:rPr lang="en-GB" sz="1400" dirty="0">
                <a:latin typeface="Consolas" panose="020B0609020204030204" pitchFamily="49" charset="0"/>
                <a:cs typeface="Consolas" panose="020B0609020204030204" pitchFamily="49" charset="0"/>
              </a:rPr>
              <a:t>    private 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private Comparable[]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(Comparable[])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push(Comparable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Comparable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Code Erasure</a:t>
            </a:r>
          </a:p>
        </p:txBody>
      </p:sp>
      <p:sp>
        <p:nvSpPr>
          <p:cNvPr id="3" name="Content Placeholder 2"/>
          <p:cNvSpPr>
            <a:spLocks noGrp="1"/>
          </p:cNvSpPr>
          <p:nvPr>
            <p:ph sz="half" idx="1"/>
          </p:nvPr>
        </p:nvSpPr>
        <p:spPr/>
        <p:txBody>
          <a:bodyPr>
            <a:normAutofit/>
          </a:bodyPr>
          <a:lstStyle/>
          <a:p>
            <a:r>
              <a:rPr lang="en-US" sz="2400" dirty="0">
                <a:solidFill>
                  <a:srgbClr val="008000"/>
                </a:solidFill>
              </a:rPr>
              <a:t>Good</a:t>
            </a:r>
            <a:r>
              <a:rPr lang="en-US" sz="2400" dirty="0"/>
              <a:t>: Backward compatibility is maintained, so you can still use legacy non‐generic libraries</a:t>
            </a:r>
          </a:p>
          <a:p>
            <a:r>
              <a:rPr lang="en-US" sz="2400" dirty="0">
                <a:solidFill>
                  <a:schemeClr val="accent6">
                    <a:lumMod val="75000"/>
                  </a:schemeClr>
                </a:solidFill>
              </a:rPr>
              <a:t>Bad</a:t>
            </a:r>
            <a:r>
              <a:rPr lang="en-US" sz="2400" dirty="0"/>
              <a:t>: You can’t ﬁnd out what type a generic class is using at run‐time</a:t>
            </a:r>
          </a:p>
        </p:txBody>
      </p:sp>
      <p:sp>
        <p:nvSpPr>
          <p:cNvPr id="4" name="Content Placeholder 3">
            <a:extLst>
              <a:ext uri="{FF2B5EF4-FFF2-40B4-BE49-F238E27FC236}">
                <a16:creationId xmlns:a16="http://schemas.microsoft.com/office/drawing/2014/main" id="{2AB7D4F4-863B-E041-B5D3-5DE0AA9D7B42}"/>
              </a:ext>
            </a:extLst>
          </p:cNvPr>
          <p:cNvSpPr>
            <a:spLocks noGrp="1"/>
          </p:cNvSpPr>
          <p:nvPr>
            <p:ph sz="half" idx="2"/>
          </p:nvPr>
        </p:nvSpPr>
        <p:spPr/>
        <p:txBody>
          <a:bodyPr>
            <a:normAutofit/>
          </a:bodyPr>
          <a:lstStyle/>
          <a:p>
            <a:pPr marL="0" indent="0">
              <a:buNone/>
            </a:pPr>
            <a:r>
              <a:rPr lang="en-US" sz="1200" dirty="0">
                <a:latin typeface="Consolas"/>
                <a:cs typeface="Consolas"/>
              </a:rPr>
              <a:t>import </a:t>
            </a:r>
            <a:r>
              <a:rPr lang="en-US" sz="1200" dirty="0" err="1">
                <a:latin typeface="Consolas"/>
                <a:cs typeface="Consolas"/>
              </a:rPr>
              <a:t>java.util</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a:latin typeface="Consolas"/>
                <a:cs typeface="Consolas"/>
              </a:rPr>
              <a:t>ErasedTypeEquivalence</a:t>
            </a: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Class c1 = new </a:t>
            </a:r>
            <a:r>
              <a:rPr lang="en-US" sz="1200" dirty="0" err="1">
                <a:latin typeface="Consolas"/>
                <a:cs typeface="Consolas"/>
              </a:rPr>
              <a:t>ArrayList</a:t>
            </a:r>
            <a:r>
              <a:rPr lang="en-US" sz="1200" dirty="0">
                <a:latin typeface="Consolas"/>
                <a:cs typeface="Consolas"/>
              </a:rPr>
              <a:t>&lt;String&gt;().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Class c2 = new </a:t>
            </a:r>
            <a:r>
              <a:rPr lang="en-US" sz="1200" dirty="0" err="1">
                <a:latin typeface="Consolas"/>
                <a:cs typeface="Consolas"/>
              </a:rPr>
              <a:t>ArrayList</a:t>
            </a:r>
            <a:r>
              <a:rPr lang="en-US" sz="1200" dirty="0">
                <a:latin typeface="Consolas"/>
                <a:cs typeface="Consolas"/>
              </a:rPr>
              <a:t>&lt;Integer&gt;().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System.out.println</a:t>
            </a:r>
            <a:r>
              <a:rPr lang="en-US" sz="1200" dirty="0">
                <a:latin typeface="Consolas"/>
                <a:cs typeface="Consolas"/>
              </a:rPr>
              <a:t>(c1 == c2); // true</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2707972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Legacy Code</a:t>
            </a:r>
          </a:p>
        </p:txBody>
      </p:sp>
      <p:sp>
        <p:nvSpPr>
          <p:cNvPr id="3" name="Content Placeholder 2"/>
          <p:cNvSpPr>
            <a:spLocks noGrp="1"/>
          </p:cNvSpPr>
          <p:nvPr>
            <p:ph sz="half" idx="1"/>
          </p:nvPr>
        </p:nvSpPr>
        <p:spPr/>
        <p:txBody>
          <a:bodyPr>
            <a:normAutofit/>
          </a:bodyPr>
          <a:lstStyle/>
          <a:p>
            <a:r>
              <a:rPr lang="en-US" sz="2000" dirty="0"/>
              <a:t>I have generic code dealing with Fruits, but I want to use an old library (legacy code) which does not use type checking:</a:t>
            </a:r>
          </a:p>
          <a:p>
            <a:pPr marL="0" indent="0">
              <a:buNone/>
            </a:pPr>
            <a:r>
              <a:rPr lang="en-US" sz="2000" dirty="0">
                <a:latin typeface="Consolas"/>
                <a:cs typeface="Consolas"/>
              </a:rPr>
              <a:t>	void </a:t>
            </a:r>
            <a:r>
              <a:rPr lang="en-US" sz="2000" dirty="0" err="1">
                <a:latin typeface="Consolas"/>
                <a:cs typeface="Consolas"/>
              </a:rPr>
              <a:t>renameFruits</a:t>
            </a:r>
            <a:r>
              <a:rPr lang="en-US" sz="2000" dirty="0">
                <a:latin typeface="Consolas"/>
                <a:cs typeface="Consolas"/>
              </a:rPr>
              <a:t>(</a:t>
            </a:r>
          </a:p>
          <a:p>
            <a:pPr marL="457200" lvl="1" indent="0">
              <a:buNone/>
            </a:pPr>
            <a:r>
              <a:rPr lang="en-US" sz="2000" dirty="0">
                <a:latin typeface="Consolas"/>
                <a:cs typeface="Consolas"/>
              </a:rPr>
              <a:t>	List names,  </a:t>
            </a:r>
          </a:p>
          <a:p>
            <a:pPr marL="457200" lvl="1" indent="0">
              <a:buNone/>
            </a:pPr>
            <a:r>
              <a:rPr lang="en-US" sz="2000" dirty="0">
                <a:latin typeface="Consolas"/>
                <a:cs typeface="Consolas"/>
              </a:rPr>
              <a:t>	List fruits);</a:t>
            </a:r>
          </a:p>
          <a:p>
            <a:endParaRPr lang="en-US" sz="2000" dirty="0"/>
          </a:p>
          <a:p>
            <a:r>
              <a:rPr lang="en-US" sz="2000" dirty="0"/>
              <a:t>Is it a good idea to pass generic List&lt;String&gt; and List&lt;Fruit&gt; as parameters ? </a:t>
            </a:r>
            <a:r>
              <a:rPr lang="en-US" sz="2000" dirty="0">
                <a:solidFill>
                  <a:schemeClr val="accent6">
                    <a:lumMod val="75000"/>
                  </a:schemeClr>
                </a:solidFill>
              </a:rPr>
              <a:t>That seems unsafe because </a:t>
            </a:r>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anything in both lists! </a:t>
            </a:r>
            <a:endParaRPr lang="en-US" sz="2000" dirty="0"/>
          </a:p>
        </p:txBody>
      </p:sp>
      <p:sp>
        <p:nvSpPr>
          <p:cNvPr id="4" name="Content Placeholder 3">
            <a:extLst>
              <a:ext uri="{FF2B5EF4-FFF2-40B4-BE49-F238E27FC236}">
                <a16:creationId xmlns:a16="http://schemas.microsoft.com/office/drawing/2014/main" id="{B86C1A7C-9900-7F45-AB77-0CC3C10B91B6}"/>
              </a:ext>
            </a:extLst>
          </p:cNvPr>
          <p:cNvSpPr>
            <a:spLocks noGrp="1"/>
          </p:cNvSpPr>
          <p:nvPr>
            <p:ph sz="half" idx="2"/>
          </p:nvPr>
        </p:nvSpPr>
        <p:spPr/>
        <p:txBody>
          <a:bodyPr>
            <a:normAutofit/>
          </a:bodyPr>
          <a:lstStyle/>
          <a:p>
            <a:pPr marL="0" indent="0">
              <a:buNone/>
            </a:pPr>
            <a:r>
              <a:rPr lang="en-US" sz="2000" i="1" dirty="0"/>
              <a:t>“</a:t>
            </a:r>
            <a:r>
              <a:rPr lang="en-US" sz="2000" i="1" dirty="0">
                <a:solidFill>
                  <a:srgbClr val="E46C0A"/>
                </a:solidFill>
              </a:rPr>
              <a:t>Calling legacy code from generic code is inherently dangerous</a:t>
            </a:r>
            <a:r>
              <a:rPr lang="en-US" sz="2000" i="1" dirty="0"/>
              <a:t>; once you mix generic code with non‐generic legacy code, all the safety guarantees that the generic type system usually provides are void. </a:t>
            </a:r>
            <a:r>
              <a:rPr lang="en-US" sz="2000" i="1" dirty="0">
                <a:solidFill>
                  <a:srgbClr val="E46C0A"/>
                </a:solidFill>
              </a:rPr>
              <a:t>However, you are still better than you were without using generics at all</a:t>
            </a:r>
            <a:r>
              <a:rPr lang="en-US" sz="2000" i="1" dirty="0"/>
              <a:t>. At least you know the code on your end is consistent.” </a:t>
            </a:r>
            <a:r>
              <a:rPr lang="en-US" sz="2000" dirty="0"/>
              <a:t>– </a:t>
            </a:r>
          </a:p>
          <a:p>
            <a:pPr marL="0" indent="0">
              <a:buNone/>
            </a:pPr>
            <a:endParaRPr lang="en-US" sz="2000" i="1" dirty="0"/>
          </a:p>
          <a:p>
            <a:pPr marL="0" indent="0">
              <a:buNone/>
            </a:pPr>
            <a:r>
              <a:rPr lang="en-US" sz="2000" i="1" dirty="0"/>
              <a:t>Gilad </a:t>
            </a:r>
            <a:r>
              <a:rPr lang="en-US" sz="2000" i="1" dirty="0" err="1"/>
              <a:t>Bracha</a:t>
            </a:r>
            <a:r>
              <a:rPr lang="en-US" sz="2000" i="1" dirty="0"/>
              <a:t>, Java Generics Developer</a:t>
            </a:r>
          </a:p>
          <a:p>
            <a:endParaRPr lang="en-US" sz="2000" dirty="0"/>
          </a:p>
          <a:p>
            <a:pPr marL="0" indent="0">
              <a:buNone/>
            </a:pPr>
            <a:endParaRPr lang="en-IT" sz="2000" dirty="0"/>
          </a:p>
        </p:txBody>
      </p:sp>
    </p:spTree>
    <p:extLst>
      <p:ext uri="{BB962C8B-B14F-4D97-AF65-F5344CB8AC3E}">
        <p14:creationId xmlns:p14="http://schemas.microsoft.com/office/powerpoint/2010/main" val="3616671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void shuffle(List&lt;</a:t>
            </a:r>
            <a:r>
              <a:rPr lang="en-GB" sz="1500" dirty="0">
                <a:solidFill>
                  <a:schemeClr val="accent6">
                    <a:lumMod val="75000"/>
                  </a:schemeClr>
                </a:solidFill>
                <a:latin typeface="Consolas" panose="020B0609020204030204" pitchFamily="49" charset="0"/>
                <a:cs typeface="Consolas" panose="020B0609020204030204" pitchFamily="49" charset="0"/>
              </a:rPr>
              <a: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for (Object o : list) { … }</a:t>
            </a:r>
          </a:p>
          <a:p>
            <a:pPr marL="0" indent="0">
              <a:buNone/>
            </a:pPr>
            <a:r>
              <a:rPr lang="en-GB" sz="1500" dirty="0">
                <a:latin typeface="Consolas" panose="020B0609020204030204" pitchFamily="49" charset="0"/>
                <a:cs typeface="Consolas" panose="020B0609020204030204" pitchFamily="49" charset="0"/>
              </a:rPr>
              <a:t>}</a:t>
            </a:r>
          </a:p>
          <a:p>
            <a:pPr marL="0" indent="0">
              <a:buNone/>
            </a:pP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a:t>
            </a:r>
            <a:r>
              <a:rPr lang="en-GB" sz="1500" dirty="0" err="1">
                <a:latin typeface="Consolas" panose="020B0609020204030204" pitchFamily="49" charset="0"/>
                <a:cs typeface="Consolas" panose="020B0609020204030204" pitchFamily="49" charset="0"/>
              </a:rPr>
              <a:t>replaceAll</a:t>
            </a:r>
            <a:r>
              <a:rPr lang="en-GB" sz="1500" dirty="0">
                <a:latin typeface="Consolas" panose="020B0609020204030204" pitchFamily="49" charset="0"/>
                <a:cs typeface="Consolas" panose="020B0609020204030204" pitchFamily="49" charset="0"/>
              </a:rPr>
              <a:t>(List&lt;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oldVal</a:t>
            </a:r>
            <a:r>
              <a:rPr lang="en-GB" sz="1500" dirty="0">
                <a:latin typeface="Consolas" panose="020B0609020204030204" pitchFamily="49" charset="0"/>
                <a:cs typeface="Consolas" panose="020B0609020204030204" pitchFamily="49" charset="0"/>
              </a:rPr>
              <a: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newVal</a:t>
            </a: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o : l) { …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31452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Shop</a:t>
            </a:r>
          </a:p>
        </p:txBody>
      </p:sp>
      <p:pic>
        <p:nvPicPr>
          <p:cNvPr id="5" name="Picture 4"/>
          <p:cNvPicPr>
            <a:picLocks noChangeAspect="1"/>
          </p:cNvPicPr>
          <p:nvPr/>
        </p:nvPicPr>
        <p:blipFill>
          <a:blip r:embed="rId2"/>
          <a:stretch>
            <a:fillRect/>
          </a:stretch>
        </p:blipFill>
        <p:spPr>
          <a:xfrm>
            <a:off x="7320136" y="3232467"/>
            <a:ext cx="4611074" cy="3350493"/>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a:bodyPr>
          <a:lstStyle/>
          <a:p>
            <a:pPr marL="0" indent="0">
              <a:buNone/>
            </a:pPr>
            <a:r>
              <a:rPr lang="en-US" sz="2200" dirty="0">
                <a:latin typeface="Consolas"/>
                <a:cs typeface="Consolas"/>
              </a:rPr>
              <a:t>public class Shop&lt;T&gt; {</a:t>
            </a:r>
          </a:p>
          <a:p>
            <a:pPr marL="0" indent="0">
              <a:buNone/>
            </a:pPr>
            <a:r>
              <a:rPr lang="en-US" sz="2200" dirty="0">
                <a:latin typeface="Consolas"/>
                <a:cs typeface="Consolas"/>
              </a:rPr>
              <a:t>	</a:t>
            </a:r>
            <a:r>
              <a:rPr lang="en-US" sz="2200" dirty="0">
                <a:solidFill>
                  <a:schemeClr val="accent6">
                    <a:lumMod val="75000"/>
                  </a:schemeClr>
                </a:solidFill>
                <a:latin typeface="Consolas"/>
                <a:cs typeface="Consolas"/>
              </a:rPr>
              <a:t>Queue&lt;T&gt; items;</a:t>
            </a:r>
          </a:p>
          <a:p>
            <a:pPr marL="0" indent="0">
              <a:buNone/>
            </a:pPr>
            <a:endParaRPr lang="en-US" sz="2200" dirty="0">
              <a:latin typeface="Consolas"/>
              <a:cs typeface="Consolas"/>
            </a:endParaRPr>
          </a:p>
          <a:p>
            <a:pPr marL="0" indent="0">
              <a:buNone/>
            </a:pPr>
            <a:r>
              <a:rPr lang="en-US" sz="2200" dirty="0">
                <a:latin typeface="Consolas"/>
                <a:cs typeface="Consolas"/>
              </a:rPr>
              <a:t>	void buy(T item);</a:t>
            </a:r>
          </a:p>
          <a:p>
            <a:pPr marL="0" indent="0">
              <a:buNone/>
            </a:pPr>
            <a:r>
              <a:rPr lang="en-US" sz="2200" dirty="0">
                <a:latin typeface="Consolas"/>
                <a:cs typeface="Consolas"/>
              </a:rPr>
              <a:t>	T sell();</a:t>
            </a:r>
          </a:p>
          <a:p>
            <a:pPr marL="0" indent="0">
              <a:buNone/>
            </a:pPr>
            <a:r>
              <a:rPr lang="en-US" sz="2200" dirty="0">
                <a:latin typeface="Consolas"/>
                <a:cs typeface="Consolas"/>
              </a:rPr>
              <a:t>			</a:t>
            </a:r>
          </a:p>
          <a:p>
            <a:pPr marL="0" indent="0">
              <a:buNone/>
            </a:pPr>
            <a:r>
              <a:rPr lang="en-US" sz="2200" dirty="0">
                <a:latin typeface="Consolas"/>
                <a:cs typeface="Consolas"/>
              </a:rPr>
              <a:t>	void buy(Collection&lt;T&gt; cart);	</a:t>
            </a:r>
          </a:p>
          <a:p>
            <a:pPr marL="0" indent="0">
              <a:buNone/>
            </a:pPr>
            <a:r>
              <a:rPr lang="en-US" sz="2200" dirty="0">
                <a:latin typeface="Consolas"/>
                <a:cs typeface="Consolas"/>
              </a:rPr>
              <a:t>	void sell(Collection&lt;T&gt; cart, int n);</a:t>
            </a:r>
          </a:p>
          <a:p>
            <a:pPr marL="0" indent="0">
              <a:buNone/>
            </a:pPr>
            <a:r>
              <a:rPr lang="en-US" sz="2200" dirty="0">
                <a:latin typeface="Consolas"/>
                <a:cs typeface="Consolas"/>
              </a:rPr>
              <a:t>	Collection </a:t>
            </a:r>
            <a:r>
              <a:rPr lang="en-US" sz="2200" dirty="0" err="1">
                <a:latin typeface="Consolas"/>
                <a:cs typeface="Consolas"/>
              </a:rPr>
              <a:t>getItems</a:t>
            </a:r>
            <a:r>
              <a:rPr lang="en-US" sz="2200" dirty="0">
                <a:latin typeface="Consolas"/>
                <a:cs typeface="Consolas"/>
              </a:rPr>
              <a:t>();</a:t>
            </a:r>
          </a:p>
          <a:p>
            <a:pPr marL="0" indent="0">
              <a:buNone/>
            </a:pPr>
            <a:r>
              <a:rPr lang="en-US" sz="2200" dirty="0">
                <a:latin typeface="Consolas"/>
                <a:cs typeface="Consolas"/>
              </a:rPr>
              <a:t>}</a:t>
            </a:r>
          </a:p>
        </p:txBody>
      </p:sp>
    </p:spTree>
    <p:extLst>
      <p:ext uri="{BB962C8B-B14F-4D97-AF65-F5344CB8AC3E}">
        <p14:creationId xmlns:p14="http://schemas.microsoft.com/office/powerpoint/2010/main" val="102925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600" dirty="0">
                <a:latin typeface="Consolas" panose="020B0609020204030204" pitchFamily="49" charset="0"/>
                <a:cs typeface="Consolas" panose="020B0609020204030204" pitchFamily="49" charset="0"/>
              </a:rPr>
              <a:t>@Test</a:t>
            </a:r>
          </a:p>
          <a:p>
            <a:pPr marL="0" indent="0">
              <a:buNone/>
            </a:pP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SingleTypeSingleObject</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Shop&lt;Fruit&gt; </a:t>
            </a:r>
            <a:r>
              <a:rPr lang="en-GB" sz="1600" dirty="0" err="1">
                <a:latin typeface="Consolas" panose="020B0609020204030204" pitchFamily="49" charset="0"/>
                <a:cs typeface="Consolas" panose="020B0609020204030204" pitchFamily="49" charset="0"/>
              </a:rPr>
              <a:t>fruitShop</a:t>
            </a:r>
            <a:r>
              <a:rPr lang="en-GB" sz="1600" dirty="0">
                <a:latin typeface="Consolas" panose="020B0609020204030204" pitchFamily="49" charset="0"/>
                <a:cs typeface="Consolas" panose="020B0609020204030204" pitchFamily="49" charset="0"/>
              </a:rPr>
              <a:t> = new Shop&lt;&gt;();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fruitShop.buy</a:t>
            </a:r>
            <a:r>
              <a:rPr lang="en-GB" sz="1600" dirty="0">
                <a:latin typeface="Consolas" panose="020B0609020204030204" pitchFamily="49" charset="0"/>
                <a:cs typeface="Consolas" panose="020B0609020204030204" pitchFamily="49" charset="0"/>
              </a:rPr>
              <a:t>(new Fruit());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List.of</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fruitShop.getItems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fruitShop.sell</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6473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SingleTypeCollections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List&lt;Fruit&gt;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34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SubTypesSingleObject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(new Orange());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Product product =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(new Orange(), product);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997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List&lt;Product&gt;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solidFill>
                  <a:srgbClr val="FF0000"/>
                </a:solidFill>
                <a:latin typeface="Consolas" panose="020B0609020204030204" pitchFamily="49" charset="0"/>
                <a:cs typeface="Consolas" panose="020B0609020204030204" pitchFamily="49" charset="0"/>
              </a:rPr>
              <a:t>fruitShop.sell</a:t>
            </a:r>
            <a:r>
              <a:rPr lang="en-GB" sz="1400" dirty="0">
                <a:solidFill>
                  <a:srgbClr val="FF0000"/>
                </a:solidFill>
                <a:latin typeface="Consolas" panose="020B0609020204030204" pitchFamily="49" charset="0"/>
                <a:cs typeface="Consolas" panose="020B0609020204030204" pitchFamily="49" charset="0"/>
              </a:rPr>
              <a:t>(</a:t>
            </a:r>
            <a:r>
              <a:rPr lang="en-GB" sz="1400" dirty="0" err="1">
                <a:solidFill>
                  <a:srgbClr val="FF0000"/>
                </a:solidFill>
                <a:latin typeface="Consolas" panose="020B0609020204030204" pitchFamily="49" charset="0"/>
                <a:cs typeface="Consolas" panose="020B0609020204030204" pitchFamily="49" charset="0"/>
              </a:rPr>
              <a:t>productList</a:t>
            </a:r>
            <a:r>
              <a:rPr lang="en-GB" sz="1400" dirty="0">
                <a:solidFill>
                  <a:srgbClr val="FF0000"/>
                </a:solidFill>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606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fontScale="92500" lnSpcReduction="10000"/>
          </a:bodyPr>
          <a:lstStyle/>
          <a:p>
            <a:r>
              <a:rPr lang="en-US" sz="2400" dirty="0">
                <a:latin typeface="Calibri" panose="020F0502020204030204" pitchFamily="34" charset="0"/>
                <a:cs typeface="Calibri" panose="020F0502020204030204" pitchFamily="34" charset="0"/>
              </a:rPr>
              <a:t>Since Fruit is a subtype of Product, is List&lt;Fruit&gt; a subtype of List&lt;Product&gt;?</a:t>
            </a:r>
          </a:p>
          <a:p>
            <a:r>
              <a:rPr lang="en-US" sz="2400" dirty="0">
                <a:latin typeface="Calibri" panose="020F0502020204030204" pitchFamily="34" charset="0"/>
                <a:cs typeface="Calibri" panose="020F0502020204030204" pitchFamily="34" charset="0"/>
              </a:rPr>
              <a:t>Since Object is the most generic class, is List&lt;Object&gt; the most generic List?</a:t>
            </a:r>
          </a:p>
          <a:p>
            <a:pPr marL="0" indent="0">
              <a:buNone/>
            </a:pPr>
            <a:endParaRPr lang="en-US" sz="1800" dirty="0">
              <a:latin typeface="Consolas"/>
              <a:cs typeface="Consolas"/>
            </a:endParaRPr>
          </a:p>
          <a:p>
            <a:pPr marL="0" indent="0">
              <a:buNone/>
            </a:pPr>
            <a:r>
              <a:rPr lang="en-US" sz="1800" dirty="0">
                <a:latin typeface="Consolas"/>
                <a:cs typeface="Consolas"/>
              </a:rPr>
              <a:t>List&lt;Product&gt; pl = new </a:t>
            </a:r>
            <a:r>
              <a:rPr lang="en-US" sz="1800" dirty="0" err="1">
                <a:latin typeface="Consolas"/>
                <a:cs typeface="Consolas"/>
              </a:rPr>
              <a:t>ArrayList</a:t>
            </a:r>
            <a:r>
              <a:rPr lang="en-US" sz="1800" dirty="0">
                <a:latin typeface="Consolas"/>
                <a:cs typeface="Consolas"/>
              </a:rPr>
              <a:t>&lt;&gt;(); </a:t>
            </a:r>
          </a:p>
          <a:p>
            <a:pPr marL="0" indent="0">
              <a:buNone/>
            </a:pPr>
            <a:endParaRPr lang="en-US" sz="1800" dirty="0">
              <a:latin typeface="Consolas"/>
              <a:cs typeface="Consolas"/>
            </a:endParaRPr>
          </a:p>
          <a:p>
            <a:pPr marL="0" indent="0">
              <a:buNone/>
            </a:pPr>
            <a:r>
              <a:rPr lang="en-US" sz="1800" dirty="0">
                <a:solidFill>
                  <a:schemeClr val="accent6">
                    <a:lumMod val="75000"/>
                  </a:schemeClr>
                </a:solidFill>
                <a:latin typeface="Consolas"/>
                <a:cs typeface="Consolas"/>
              </a:rPr>
              <a:t>// If List&lt;Object&gt; was the most generic List, the following line should compile.</a:t>
            </a:r>
          </a:p>
          <a:p>
            <a:pPr marL="0" indent="0">
              <a:buNone/>
            </a:pPr>
            <a:r>
              <a:rPr lang="en-US" sz="1800" dirty="0">
                <a:solidFill>
                  <a:schemeClr val="accent6">
                    <a:lumMod val="75000"/>
                  </a:schemeClr>
                </a:solidFill>
                <a:latin typeface="Consolas"/>
                <a:cs typeface="Consolas"/>
              </a:rPr>
              <a:t>// Hopefully, it doesn’t!</a:t>
            </a:r>
          </a:p>
          <a:p>
            <a:pPr marL="0" indent="0">
              <a:buNone/>
            </a:pPr>
            <a:r>
              <a:rPr lang="en-US" sz="1800" dirty="0">
                <a:solidFill>
                  <a:schemeClr val="accent6">
                    <a:lumMod val="75000"/>
                  </a:schemeClr>
                </a:solidFill>
                <a:latin typeface="Consolas"/>
                <a:cs typeface="Consolas"/>
              </a:rPr>
              <a:t>List&lt;Object&gt; </a:t>
            </a:r>
            <a:r>
              <a:rPr lang="en-US" sz="1800" dirty="0" err="1">
                <a:solidFill>
                  <a:schemeClr val="accent6">
                    <a:lumMod val="75000"/>
                  </a:schemeClr>
                </a:solidFill>
                <a:latin typeface="Consolas"/>
                <a:cs typeface="Consolas"/>
              </a:rPr>
              <a:t>ol</a:t>
            </a:r>
            <a:r>
              <a:rPr lang="en-US" sz="1800" dirty="0">
                <a:solidFill>
                  <a:schemeClr val="accent6">
                    <a:lumMod val="75000"/>
                  </a:schemeClr>
                </a:solidFill>
                <a:latin typeface="Consolas"/>
                <a:cs typeface="Consolas"/>
              </a:rPr>
              <a:t> = pl;   </a:t>
            </a:r>
          </a:p>
          <a:p>
            <a:pPr marL="0" indent="0">
              <a:buNone/>
            </a:pPr>
            <a:endParaRPr lang="en-US" sz="1800" dirty="0">
              <a:latin typeface="Consolas"/>
              <a:cs typeface="Consolas"/>
            </a:endParaRPr>
          </a:p>
          <a:p>
            <a:pPr marL="0" indent="0">
              <a:buNone/>
            </a:pPr>
            <a:r>
              <a:rPr lang="en-US" sz="1800" dirty="0">
                <a:latin typeface="Consolas"/>
                <a:cs typeface="Consolas"/>
              </a:rPr>
              <a:t>// Add a String to a list of Products</a:t>
            </a:r>
          </a:p>
          <a:p>
            <a:pPr marL="0" indent="0">
              <a:buNone/>
            </a:pPr>
            <a:r>
              <a:rPr lang="en-US" sz="1800" dirty="0" err="1">
                <a:latin typeface="Consolas"/>
                <a:cs typeface="Consolas"/>
              </a:rPr>
              <a:t>ol.add</a:t>
            </a:r>
            <a:r>
              <a:rPr lang="en-US" sz="1800" dirty="0">
                <a:latin typeface="Consolas"/>
                <a:cs typeface="Consolas"/>
              </a:rPr>
              <a:t>(“a crash is likely imminent”);</a:t>
            </a:r>
          </a:p>
          <a:p>
            <a:pPr marL="0" indent="0">
              <a:buNone/>
            </a:pPr>
            <a:endParaRPr lang="en-US" sz="1800" dirty="0">
              <a:latin typeface="Consolas"/>
              <a:cs typeface="Consolas"/>
            </a:endParaRPr>
          </a:p>
          <a:p>
            <a:pPr marL="0" indent="0">
              <a:buNone/>
            </a:pPr>
            <a:r>
              <a:rPr lang="en-US" sz="1800" dirty="0">
                <a:latin typeface="Consolas"/>
                <a:cs typeface="Consolas"/>
              </a:rPr>
              <a:t>// Would assign a String object to Product reference </a:t>
            </a:r>
          </a:p>
          <a:p>
            <a:pPr marL="0" indent="0">
              <a:buNone/>
            </a:pPr>
            <a:r>
              <a:rPr lang="en-US" sz="1800" dirty="0">
                <a:latin typeface="Consolas"/>
                <a:cs typeface="Consolas"/>
              </a:rPr>
              <a:t>// (</a:t>
            </a:r>
            <a:r>
              <a:rPr lang="en-US" sz="1800" dirty="0" err="1">
                <a:latin typeface="Consolas"/>
                <a:cs typeface="Consolas"/>
              </a:rPr>
              <a:t>ClassCastException</a:t>
            </a:r>
            <a:r>
              <a:rPr lang="en-US" sz="1800" dirty="0">
                <a:latin typeface="Consolas"/>
                <a:cs typeface="Consolas"/>
              </a:rPr>
              <a:t>)! </a:t>
            </a: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333</TotalTime>
  <Words>2571</Words>
  <Application>Microsoft Macintosh PowerPoint</Application>
  <PresentationFormat>Widescreen</PresentationFormat>
  <Paragraphs>331</Paragraphs>
  <Slides>23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Nicola</vt:lpstr>
      <vt:lpstr>Java Generic Data Structures</vt:lpstr>
      <vt:lpstr>Generics</vt:lpstr>
      <vt:lpstr>Generic classes and methods</vt:lpstr>
      <vt:lpstr>Generic Shop</vt:lpstr>
      <vt:lpstr>Single Type – Single Object</vt:lpstr>
      <vt:lpstr>Single Type – Collections</vt:lpstr>
      <vt:lpstr>SubTypes – Single Object</vt:lpstr>
      <vt:lpstr>SubTypes – Collections</vt:lpstr>
      <vt:lpstr>Subtyping and Collections</vt:lpstr>
      <vt:lpstr>Wildcard Types</vt:lpstr>
      <vt:lpstr>Wildcards Types (Bounded)</vt:lpstr>
      <vt:lpstr>Wildcards Types (Bounded)</vt:lpstr>
      <vt:lpstr>Josh Bloch’s Rule</vt:lpstr>
      <vt:lpstr>Subtyping and Arrays</vt:lpstr>
      <vt:lpstr>Generic Methods</vt:lpstr>
      <vt:lpstr>Generic Methods</vt:lpstr>
      <vt:lpstr>Writing List&lt;?&gt;</vt:lpstr>
      <vt:lpstr>How Generics are Implemented</vt:lpstr>
      <vt:lpstr>Code Erasure</vt:lpstr>
      <vt:lpstr>Code Erasure</vt:lpstr>
      <vt:lpstr>Pros and Cons of Code Erasure</vt:lpstr>
      <vt:lpstr>Calling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Microsoft Office User</cp:lastModifiedBy>
  <cp:revision>41</cp:revision>
  <dcterms:created xsi:type="dcterms:W3CDTF">2021-09-29T21:09:34Z</dcterms:created>
  <dcterms:modified xsi:type="dcterms:W3CDTF">2022-03-26T00:41:51Z</dcterms:modified>
</cp:coreProperties>
</file>