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92" r:id="rId3"/>
    <p:sldId id="274" r:id="rId4"/>
    <p:sldId id="319" r:id="rId5"/>
    <p:sldId id="261" r:id="rId6"/>
    <p:sldId id="263" r:id="rId7"/>
    <p:sldId id="262" r:id="rId8"/>
    <p:sldId id="264" r:id="rId9"/>
    <p:sldId id="265" r:id="rId10"/>
    <p:sldId id="271" r:id="rId11"/>
    <p:sldId id="295" r:id="rId12"/>
    <p:sldId id="297" r:id="rId13"/>
    <p:sldId id="269" r:id="rId14"/>
    <p:sldId id="300" r:id="rId15"/>
    <p:sldId id="315" r:id="rId16"/>
    <p:sldId id="299" r:id="rId17"/>
    <p:sldId id="267" r:id="rId18"/>
    <p:sldId id="302" r:id="rId19"/>
    <p:sldId id="268" r:id="rId20"/>
    <p:sldId id="303" r:id="rId21"/>
    <p:sldId id="305" r:id="rId22"/>
    <p:sldId id="283" r:id="rId23"/>
    <p:sldId id="304" r:id="rId24"/>
    <p:sldId id="314" r:id="rId25"/>
    <p:sldId id="277" r:id="rId26"/>
    <p:sldId id="289" r:id="rId27"/>
    <p:sldId id="287" r:id="rId28"/>
    <p:sldId id="288" r:id="rId29"/>
    <p:sldId id="316" r:id="rId30"/>
    <p:sldId id="318" r:id="rId31"/>
    <p:sldId id="317" r:id="rId32"/>
    <p:sldId id="266" r:id="rId33"/>
    <p:sldId id="296" r:id="rId34"/>
    <p:sldId id="306" r:id="rId35"/>
    <p:sldId id="307" r:id="rId36"/>
    <p:sldId id="308" r:id="rId37"/>
    <p:sldId id="309" r:id="rId38"/>
    <p:sldId id="310" r:id="rId39"/>
    <p:sldId id="311" r:id="rId40"/>
    <p:sldId id="312" r:id="rId41"/>
    <p:sldId id="313"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25/03/22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25/03/22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850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Tree>
    <p:extLst>
      <p:ext uri="{BB962C8B-B14F-4D97-AF65-F5344CB8AC3E}">
        <p14:creationId xmlns:p14="http://schemas.microsoft.com/office/powerpoint/2010/main" val="335964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3491024"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allows us to declare resources to be used in a try block with the assurance that the resources will be closed when after the execution of that block.</a:t>
            </a: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a:t>
            </a:r>
          </a:p>
        </p:txBody>
      </p:sp>
      <p:sp>
        <p:nvSpPr>
          <p:cNvPr id="11" name="Content Placeholder 10">
            <a:extLst>
              <a:ext uri="{FF2B5EF4-FFF2-40B4-BE49-F238E27FC236}">
                <a16:creationId xmlns:a16="http://schemas.microsoft.com/office/drawing/2014/main" id="{C8A37D76-32DA-2A4E-B582-739EB56F742B}"/>
              </a:ext>
            </a:extLst>
          </p:cNvPr>
          <p:cNvSpPr>
            <a:spLocks noGrp="1"/>
          </p:cNvSpPr>
          <p:nvPr>
            <p:ph sz="half" idx="1"/>
          </p:nvPr>
        </p:nvSpPr>
        <p:spPr/>
        <p:txBody>
          <a:bodyPr>
            <a:noAutofit/>
          </a:bodyPr>
          <a:lstStyle/>
          <a:p>
            <a:r>
              <a:rPr lang="en-US" sz="1800" dirty="0">
                <a:solidFill>
                  <a:schemeClr val="accent6">
                    <a:lumMod val="75000"/>
                  </a:schemeClr>
                </a:solidFill>
                <a:latin typeface="Calibri" panose="020F0502020204030204" pitchFamily="34" charset="0"/>
                <a:cs typeface="Calibri" panose="020F0502020204030204" pitchFamily="34" charset="0"/>
              </a:rPr>
              <a:t>Errors </a:t>
            </a:r>
          </a:p>
          <a:p>
            <a:pPr lvl="1"/>
            <a:r>
              <a:rPr lang="en-US" sz="1400" dirty="0">
                <a:latin typeface="Calibri" panose="020F0502020204030204" pitchFamily="34" charset="0"/>
                <a:cs typeface="Calibri" panose="020F0502020204030204" pitchFamily="34" charset="0"/>
              </a:rPr>
              <a:t>Refer to serious issues that applications should not manage</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LinkageError</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VirtualMachineError</a:t>
            </a:r>
            <a:r>
              <a:rPr lang="en-US" sz="1400" i="1" dirty="0">
                <a:latin typeface="Calibri" panose="020F0502020204030204" pitchFamily="34" charset="0"/>
                <a:cs typeface="Calibri" panose="020F0502020204030204" pitchFamily="34" charset="0"/>
              </a:rPr>
              <a:t> </a:t>
            </a:r>
          </a:p>
          <a:p>
            <a:r>
              <a:rPr lang="en-US" sz="1800" dirty="0">
                <a:solidFill>
                  <a:srgbClr val="E46C0A"/>
                </a:solidFill>
                <a:latin typeface="Calibri" panose="020F0502020204030204" pitchFamily="34" charset="0"/>
                <a:cs typeface="Calibri" panose="020F0502020204030204" pitchFamily="34" charset="0"/>
              </a:rPr>
              <a:t>Checked exceptions</a:t>
            </a:r>
          </a:p>
          <a:p>
            <a:pPr lvl="1"/>
            <a:r>
              <a:rPr lang="en-US" sz="1400" dirty="0">
                <a:latin typeface="Calibri" panose="020F0502020204030204" pitchFamily="34" charset="0"/>
                <a:cs typeface="Calibri" panose="020F0502020204030204" pitchFamily="34" charset="0"/>
              </a:rPr>
              <a:t>Need to be managed with try/catch (checked by the compiler)</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IOException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SQLException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ClassNotFoundException</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solidFill>
                <a:srgbClr val="E46C0A"/>
              </a:solidFill>
              <a:latin typeface="Calibri" panose="020F0502020204030204" pitchFamily="34" charset="0"/>
              <a:cs typeface="Calibri" panose="020F0502020204030204" pitchFamily="34" charset="0"/>
            </a:endParaRPr>
          </a:p>
          <a:p>
            <a:pPr marL="342900" lvl="1" indent="-342900">
              <a:buFont typeface="Arial"/>
              <a:buChar char="•"/>
            </a:pPr>
            <a:r>
              <a:rPr lang="en-US" sz="1800" dirty="0">
                <a:solidFill>
                  <a:srgbClr val="E46C0A"/>
                </a:solidFill>
                <a:latin typeface="Calibri" panose="020F0502020204030204" pitchFamily="34" charset="0"/>
                <a:cs typeface="Calibri" panose="020F0502020204030204" pitchFamily="34" charset="0"/>
              </a:rPr>
              <a:t>Unchecked exceptions </a:t>
            </a:r>
          </a:p>
          <a:p>
            <a:pPr lvl="1"/>
            <a:r>
              <a:rPr lang="en-US" sz="1400" dirty="0">
                <a:latin typeface="Calibri" panose="020F0502020204030204" pitchFamily="34" charset="0"/>
                <a:cs typeface="Calibri" panose="020F0502020204030204" pitchFamily="34" charset="0"/>
              </a:rPr>
              <a:t>Do not need to be managed with try/catch (not checked by the compiler)</a:t>
            </a:r>
          </a:p>
          <a:p>
            <a:pPr lvl="1"/>
            <a:r>
              <a:rPr lang="en-US" sz="1400" dirty="0">
                <a:latin typeface="Calibri" panose="020F0502020204030204" pitchFamily="34" charset="0"/>
                <a:cs typeface="Calibri" panose="020F0502020204030204" pitchFamily="34" charset="0"/>
              </a:rPr>
              <a:t>Their management would make the code excessively complicated (try/catch everywhere)</a:t>
            </a:r>
          </a:p>
          <a:p>
            <a:pPr lvl="1"/>
            <a:r>
              <a:rPr lang="en-US" sz="1400" dirty="0">
                <a:latin typeface="Calibri" panose="020F0502020204030204" pitchFamily="34" charset="0"/>
                <a:cs typeface="Calibri" panose="020F0502020204030204" pitchFamily="34" charset="0"/>
              </a:rPr>
              <a:t>Examples: </a:t>
            </a:r>
            <a:r>
              <a:rPr lang="en-US" sz="1400" dirty="0" err="1">
                <a:latin typeface="Calibri" panose="020F0502020204030204" pitchFamily="34" charset="0"/>
                <a:cs typeface="Calibri" panose="020F0502020204030204" pitchFamily="34" charset="0"/>
              </a:rPr>
              <a:t>NullPointerException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ArrayIndexOutOfBound</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IT" sz="1400" dirty="0">
              <a:latin typeface="Calibri" panose="020F0502020204030204" pitchFamily="34" charset="0"/>
              <a:cs typeface="Calibri" panose="020F0502020204030204" pitchFamily="34" charset="0"/>
            </a:endParaRPr>
          </a:p>
        </p:txBody>
      </p:sp>
      <p:pic>
        <p:nvPicPr>
          <p:cNvPr id="12" name="Content Placeholder 4" descr="Screen Shot 2014-10-13 at 10.52.42.png">
            <a:extLst>
              <a:ext uri="{FF2B5EF4-FFF2-40B4-BE49-F238E27FC236}">
                <a16:creationId xmlns:a16="http://schemas.microsoft.com/office/drawing/2014/main" id="{BCBBD5B4-FC44-424F-8584-ADDCF51DBB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61037"/>
            <a:ext cx="5384800" cy="3404288"/>
          </a:xfrm>
        </p:spPr>
      </p:pic>
    </p:spTree>
    <p:extLst>
      <p:ext uri="{BB962C8B-B14F-4D97-AF65-F5344CB8AC3E}">
        <p14:creationId xmlns:p14="http://schemas.microsoft.com/office/powerpoint/2010/main" val="102767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latin typeface="Consolas" panose="020B0609020204030204" pitchFamily="49" charset="0"/>
                <a:cs typeface="Consolas" panose="020B0609020204030204" pitchFamily="49" charset="0"/>
              </a:rPr>
              <a:t>Scanner scanner = null;</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finally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if (scanner != null) {</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a:t>
            </a:r>
            <a:r>
              <a:rPr lang="en-US" sz="2000" dirty="0" err="1">
                <a:solidFill>
                  <a:schemeClr val="accent6">
                    <a:lumMod val="75000"/>
                  </a:schemeClr>
                </a:solidFill>
                <a:latin typeface="Consolas" panose="020B0609020204030204" pitchFamily="49" charset="0"/>
                <a:cs typeface="Consolas" panose="020B0609020204030204" pitchFamily="49" charset="0"/>
              </a:rPr>
              <a:t>scanner.close</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testRead.txt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800" dirty="0"/>
              <a:t>Java provides four keywords related to exceptions</a:t>
            </a:r>
          </a:p>
          <a:p>
            <a:pPr lvl="1"/>
            <a:r>
              <a:rPr lang="en-US" sz="2400" dirty="0">
                <a:solidFill>
                  <a:srgbClr val="E46C0A"/>
                </a:solidFill>
              </a:rPr>
              <a:t>Try </a:t>
            </a:r>
            <a:r>
              <a:rPr lang="en-US" sz="2400" dirty="0"/>
              <a:t>Contains code that may generate exceptions</a:t>
            </a:r>
          </a:p>
          <a:p>
            <a:pPr lvl="1"/>
            <a:r>
              <a:rPr lang="en-US" sz="2400" dirty="0">
                <a:solidFill>
                  <a:srgbClr val="E46C0A"/>
                </a:solidFill>
              </a:rPr>
              <a:t>Catch </a:t>
            </a:r>
            <a:r>
              <a:rPr lang="en-US" sz="2400" dirty="0"/>
              <a:t>Defines the error handler</a:t>
            </a:r>
          </a:p>
          <a:p>
            <a:pPr lvl="1"/>
            <a:r>
              <a:rPr lang="en-US" sz="2400" dirty="0">
                <a:solidFill>
                  <a:srgbClr val="E46C0A"/>
                </a:solidFill>
              </a:rPr>
              <a:t>Finally </a:t>
            </a:r>
            <a:r>
              <a:rPr lang="en-US" sz="2400" dirty="0"/>
              <a:t>Code block being executed regardless the catching phase</a:t>
            </a:r>
          </a:p>
          <a:p>
            <a:pPr lvl="1"/>
            <a:r>
              <a:rPr lang="en-US" sz="2400" dirty="0">
                <a:solidFill>
                  <a:srgbClr val="E46C0A"/>
                </a:solidFill>
              </a:rPr>
              <a:t>Throws </a:t>
            </a:r>
            <a:r>
              <a:rPr lang="en-US" sz="2400" dirty="0"/>
              <a:t>Mark a method as able to delegate exceptions</a:t>
            </a:r>
          </a:p>
          <a:p>
            <a:pPr lvl="1"/>
            <a:r>
              <a:rPr lang="en-US" sz="2400" dirty="0">
                <a:solidFill>
                  <a:srgbClr val="E46C0A"/>
                </a:solidFill>
              </a:rPr>
              <a:t>Throw </a:t>
            </a:r>
            <a:r>
              <a:rPr lang="en-US" sz="2400" dirty="0"/>
              <a:t>Generates a new exception</a:t>
            </a:r>
          </a:p>
          <a:p>
            <a:r>
              <a:rPr lang="en-US" sz="2800" dirty="0"/>
              <a:t>There is also a class for representing exceptions</a:t>
            </a:r>
          </a:p>
          <a:p>
            <a:pPr lvl="1"/>
            <a:r>
              <a:rPr lang="en-US" sz="2400" dirty="0" err="1">
                <a:solidFill>
                  <a:srgbClr val="E46C0A"/>
                </a:solidFill>
              </a:rPr>
              <a:t>java.lang.Exception</a:t>
            </a:r>
            <a:endParaRPr lang="en-US" sz="2400" dirty="0">
              <a:solidFill>
                <a:srgbClr val="E46C0A"/>
              </a:solidFill>
            </a:endParaRPr>
          </a:p>
          <a:p>
            <a:endParaRPr lang="en-US" sz="2800" dirty="0"/>
          </a:p>
        </p:txBody>
      </p:sp>
    </p:spTree>
    <p:extLst>
      <p:ext uri="{BB962C8B-B14F-4D97-AF65-F5344CB8AC3E}">
        <p14:creationId xmlns:p14="http://schemas.microsoft.com/office/powerpoint/2010/main" val="254472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850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rPr>
              <a:t>Terminating execution inside a method must be avoided</a:t>
            </a:r>
            <a:r>
              <a:rPr lang="en-US" sz="2000" dirty="0"/>
              <a:t>. The resulting code is not reusable and not dependable!</a:t>
            </a: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it-IT" sz="1600" dirty="0"/>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r>
              <a:rPr lang="en-US" sz="2000" dirty="0"/>
              <a:t>The use of return codes implies code which is </a:t>
            </a:r>
            <a:r>
              <a:rPr lang="en-US" sz="2000" dirty="0">
                <a:solidFill>
                  <a:srgbClr val="E46C0A"/>
                </a:solidFill>
              </a:rPr>
              <a:t>hard to read </a:t>
            </a:r>
            <a:r>
              <a:rPr lang="en-US" sz="2000" dirty="0"/>
              <a:t>and only the </a:t>
            </a:r>
            <a:r>
              <a:rPr lang="en-US" sz="2000" dirty="0">
                <a:solidFill>
                  <a:srgbClr val="E46C0A"/>
                </a:solidFill>
              </a:rPr>
              <a:t>direct caller </a:t>
            </a:r>
            <a:r>
              <a:rPr lang="en-US" sz="2000" dirty="0"/>
              <a:t>can intercept errors (</a:t>
            </a:r>
            <a:r>
              <a:rPr lang="en-US" sz="2000" dirty="0">
                <a:solidFill>
                  <a:schemeClr val="accent6">
                    <a:lumMod val="75000"/>
                  </a:schemeClr>
                </a:solidFill>
              </a:rPr>
              <a:t>delegation</a:t>
            </a:r>
            <a:r>
              <a:rPr lang="en-US" sz="2000" dirty="0"/>
              <a:t> is not allowed)</a:t>
            </a:r>
            <a:endParaRPr lang="en-US" sz="20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rgbClr val="E46C0A"/>
                </a:solidFill>
                <a:latin typeface="Consolas"/>
                <a:cs typeface="Consolas"/>
              </a:rPr>
              <a:t>return -1;</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p:txBody>
      </p:sp>
    </p:spTree>
    <p:extLst>
      <p:ext uri="{BB962C8B-B14F-4D97-AF65-F5344CB8AC3E}">
        <p14:creationId xmlns:p14="http://schemas.microsoft.com/office/powerpoint/2010/main" val="429605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handling example</a:t>
            </a:r>
          </a:p>
        </p:txBody>
      </p:sp>
      <p:sp>
        <p:nvSpPr>
          <p:cNvPr id="3" name="Content Placeholder 2"/>
          <p:cNvSpPr>
            <a:spLocks noGrp="1"/>
          </p:cNvSpPr>
          <p:nvPr>
            <p:ph idx="1"/>
          </p:nvPr>
        </p:nvSpPr>
        <p:spPr/>
        <p:txBody>
          <a:bodyPr>
            <a:normAutofit/>
          </a:bodyPr>
          <a:lstStyle/>
          <a:p>
            <a:pPr marL="469900" indent="-457200">
              <a:tabLst>
                <a:tab pos="297180" algn="l"/>
              </a:tabLst>
            </a:pPr>
            <a:r>
              <a:rPr lang="en-US" sz="2800" spc="5" dirty="0">
                <a:latin typeface="Calibri"/>
                <a:cs typeface="Calibri"/>
              </a:rPr>
              <a:t>We want to open a file, and load it into memory. </a:t>
            </a:r>
            <a:r>
              <a:rPr lang="en-US" sz="2800" dirty="0">
                <a:solidFill>
                  <a:srgbClr val="E46C0A"/>
                </a:solidFill>
                <a:cs typeface="Calibri"/>
              </a:rPr>
              <a:t>All the needed operations can fail! Errors must be checked!</a:t>
            </a:r>
          </a:p>
          <a:p>
            <a:pPr marL="469900" indent="-457200">
              <a:tabLst>
                <a:tab pos="297180" algn="l"/>
              </a:tabLst>
            </a:pPr>
            <a:r>
              <a:rPr lang="en-US" sz="2800" dirty="0">
                <a:cs typeface="Calibri"/>
              </a:rPr>
              <a:t>Operations:</a:t>
            </a:r>
            <a:endParaRPr lang="en-US" sz="2800" spc="5" dirty="0">
              <a:latin typeface="Calibri"/>
              <a:cs typeface="Calibri"/>
            </a:endParaRPr>
          </a:p>
          <a:p>
            <a:pPr marL="927100" lvl="1" indent="-514350">
              <a:buFont typeface="+mj-lt"/>
              <a:buAutoNum type="arabicPeriod"/>
              <a:tabLst>
                <a:tab pos="297180" algn="l"/>
              </a:tabLst>
            </a:pPr>
            <a:r>
              <a:rPr lang="en-US" sz="2400" spc="5" dirty="0">
                <a:latin typeface="Calibri"/>
                <a:cs typeface="Calibri"/>
              </a:rPr>
              <a:t>O</a:t>
            </a:r>
            <a:r>
              <a:rPr lang="en-US" sz="2400" spc="-5" dirty="0">
                <a:latin typeface="Calibri"/>
                <a:cs typeface="Calibri"/>
              </a:rPr>
              <a:t>pe</a:t>
            </a:r>
            <a:r>
              <a:rPr lang="en-US" sz="2400" dirty="0">
                <a:latin typeface="Calibri"/>
                <a:cs typeface="Calibri"/>
              </a:rPr>
              <a:t>n</a:t>
            </a:r>
            <a:r>
              <a:rPr lang="en-US" sz="2400" spc="170" dirty="0">
                <a:latin typeface="Calibri"/>
                <a:cs typeface="Calibri"/>
              </a:rPr>
              <a:t> </a:t>
            </a:r>
            <a:r>
              <a:rPr lang="en-US" sz="2400" spc="-5" dirty="0">
                <a:latin typeface="Calibri"/>
                <a:cs typeface="Calibri"/>
              </a:rPr>
              <a:t>a</a:t>
            </a:r>
            <a:r>
              <a:rPr lang="en-US" sz="2400" spc="160" dirty="0">
                <a:latin typeface="Calibri"/>
                <a:cs typeface="Calibri"/>
              </a:rPr>
              <a:t> </a:t>
            </a:r>
            <a:r>
              <a:rPr lang="en-US" sz="2400" spc="-5" dirty="0">
                <a:latin typeface="Calibri"/>
                <a:cs typeface="Calibri"/>
              </a:rPr>
              <a:t>f</a:t>
            </a:r>
            <a:r>
              <a:rPr lang="en-US" sz="2400" dirty="0">
                <a:latin typeface="Calibri"/>
                <a:cs typeface="Calibri"/>
              </a:rPr>
              <a:t>i</a:t>
            </a:r>
            <a:r>
              <a:rPr lang="en-US" sz="2400" spc="-5" dirty="0">
                <a:latin typeface="Calibri"/>
                <a:cs typeface="Calibri"/>
              </a:rPr>
              <a:t>l</a:t>
            </a:r>
            <a:r>
              <a:rPr lang="en-US" sz="2400" dirty="0">
                <a:latin typeface="Calibri"/>
                <a:cs typeface="Calibri"/>
              </a:rPr>
              <a:t>e </a:t>
            </a:r>
          </a:p>
          <a:p>
            <a:pPr marL="927100" lvl="1" indent="-514350">
              <a:buFont typeface="+mj-lt"/>
              <a:buAutoNum type="arabicPeriod"/>
              <a:tabLst>
                <a:tab pos="297180" algn="l"/>
              </a:tabLst>
            </a:pPr>
            <a:r>
              <a:rPr lang="en-US" sz="2400" spc="-10" dirty="0">
                <a:latin typeface="Calibri"/>
                <a:cs typeface="Calibri"/>
              </a:rPr>
              <a:t>De</a:t>
            </a:r>
            <a:r>
              <a:rPr lang="en-US" sz="2400" spc="-5" dirty="0">
                <a:latin typeface="Calibri"/>
                <a:cs typeface="Calibri"/>
              </a:rPr>
              <a:t>te</a:t>
            </a:r>
            <a:r>
              <a:rPr lang="en-US" sz="2400" dirty="0">
                <a:latin typeface="Calibri"/>
                <a:cs typeface="Calibri"/>
              </a:rPr>
              <a:t>r</a:t>
            </a:r>
            <a:r>
              <a:rPr lang="en-US" sz="2400" spc="5" dirty="0">
                <a:latin typeface="Calibri"/>
                <a:cs typeface="Calibri"/>
              </a:rPr>
              <a:t>m</a:t>
            </a:r>
            <a:r>
              <a:rPr lang="en-US" sz="2400" dirty="0">
                <a:latin typeface="Calibri"/>
                <a:cs typeface="Calibri"/>
              </a:rPr>
              <a:t>i</a:t>
            </a:r>
            <a:r>
              <a:rPr lang="en-US" sz="2400" spc="5" dirty="0">
                <a:latin typeface="Calibri"/>
                <a:cs typeface="Calibri"/>
              </a:rPr>
              <a:t>n</a:t>
            </a:r>
            <a:r>
              <a:rPr lang="en-US" sz="2400" dirty="0">
                <a:latin typeface="Calibri"/>
                <a:cs typeface="Calibri"/>
              </a:rPr>
              <a:t>e</a:t>
            </a:r>
            <a:r>
              <a:rPr lang="en-US" sz="2400" spc="16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si</a:t>
            </a:r>
            <a:r>
              <a:rPr lang="en-US" sz="2400" spc="5" dirty="0">
                <a:latin typeface="Calibri"/>
                <a:cs typeface="Calibri"/>
              </a:rPr>
              <a:t>z</a:t>
            </a:r>
            <a:r>
              <a:rPr lang="en-US" sz="2400" dirty="0">
                <a:latin typeface="Calibri"/>
                <a:cs typeface="Calibri"/>
              </a:rPr>
              <a:t>e </a:t>
            </a:r>
          </a:p>
          <a:p>
            <a:pPr marL="927100" lvl="1" indent="-514350">
              <a:buFont typeface="+mj-lt"/>
              <a:buAutoNum type="arabicPeriod"/>
              <a:tabLst>
                <a:tab pos="297180" algn="l"/>
              </a:tabLst>
            </a:pPr>
            <a:r>
              <a:rPr lang="en-US" sz="2400" spc="5" dirty="0">
                <a:latin typeface="Calibri"/>
                <a:cs typeface="Calibri"/>
              </a:rPr>
              <a:t>A</a:t>
            </a:r>
            <a:r>
              <a:rPr lang="en-US" sz="2400" spc="-5" dirty="0">
                <a:latin typeface="Calibri"/>
                <a:cs typeface="Calibri"/>
              </a:rPr>
              <a:t>l</a:t>
            </a:r>
            <a:r>
              <a:rPr lang="en-US" sz="2400" dirty="0">
                <a:latin typeface="Calibri"/>
                <a:cs typeface="Calibri"/>
              </a:rPr>
              <a:t>l</a:t>
            </a:r>
            <a:r>
              <a:rPr lang="en-US" sz="2400" spc="5" dirty="0">
                <a:latin typeface="Calibri"/>
                <a:cs typeface="Calibri"/>
              </a:rPr>
              <a:t>o</a:t>
            </a:r>
            <a:r>
              <a:rPr lang="en-US" sz="2400" spc="10" dirty="0">
                <a:latin typeface="Calibri"/>
                <a:cs typeface="Calibri"/>
              </a:rPr>
              <a:t>c</a:t>
            </a:r>
            <a:r>
              <a:rPr lang="en-US" sz="2400" spc="-5" dirty="0">
                <a:latin typeface="Calibri"/>
                <a:cs typeface="Calibri"/>
              </a:rPr>
              <a:t>at</a:t>
            </a:r>
            <a:r>
              <a:rPr lang="en-US" sz="2400" dirty="0">
                <a:latin typeface="Calibri"/>
                <a:cs typeface="Calibri"/>
              </a:rPr>
              <a:t>e</a:t>
            </a:r>
            <a:r>
              <a:rPr lang="en-US" sz="2400" spc="170" dirty="0">
                <a:latin typeface="Calibri"/>
                <a:cs typeface="Calibri"/>
              </a:rPr>
              <a:t> the needed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 </a:t>
            </a:r>
          </a:p>
          <a:p>
            <a:pPr marL="927100" lvl="1" indent="-514350">
              <a:buFont typeface="+mj-lt"/>
              <a:buAutoNum type="arabicPeriod"/>
              <a:tabLst>
                <a:tab pos="297180" algn="l"/>
              </a:tabLst>
            </a:pPr>
            <a:r>
              <a:rPr lang="en-US" sz="2400" dirty="0">
                <a:latin typeface="Calibri"/>
                <a:cs typeface="Calibri"/>
              </a:rPr>
              <a:t>R</a:t>
            </a:r>
            <a:r>
              <a:rPr lang="en-US" sz="2400" spc="-5" dirty="0">
                <a:latin typeface="Calibri"/>
                <a:cs typeface="Calibri"/>
              </a:rPr>
              <a:t>ea</a:t>
            </a:r>
            <a:r>
              <a:rPr lang="en-US" sz="2400" dirty="0">
                <a:latin typeface="Calibri"/>
                <a:cs typeface="Calibri"/>
              </a:rPr>
              <a:t>d</a:t>
            </a:r>
            <a:r>
              <a:rPr lang="en-US" sz="2400" spc="165"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7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i</a:t>
            </a:r>
            <a:r>
              <a:rPr lang="en-US" sz="2400" spc="-5" dirty="0">
                <a:latin typeface="Calibri"/>
                <a:cs typeface="Calibri"/>
              </a:rPr>
              <a:t>nt</a:t>
            </a:r>
            <a:r>
              <a:rPr lang="en-US" sz="2400" dirty="0">
                <a:latin typeface="Calibri"/>
                <a:cs typeface="Calibri"/>
              </a:rPr>
              <a:t>o</a:t>
            </a:r>
            <a:r>
              <a:rPr lang="en-US" sz="2400" spc="175" dirty="0">
                <a:latin typeface="Calibri"/>
                <a:cs typeface="Calibri"/>
              </a:rPr>
              <a:t>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a:t>
            </a:r>
          </a:p>
          <a:p>
            <a:pPr marL="927100" lvl="1" indent="-514350">
              <a:buFont typeface="+mj-lt"/>
              <a:buAutoNum type="arabicPeriod"/>
              <a:tabLst>
                <a:tab pos="297180" algn="l"/>
              </a:tabLst>
            </a:pPr>
            <a:r>
              <a:rPr lang="en-US" sz="2400" dirty="0">
                <a:latin typeface="Calibri"/>
                <a:cs typeface="Calibri"/>
              </a:rPr>
              <a:t>Cl</a:t>
            </a:r>
            <a:r>
              <a:rPr lang="en-US" sz="2400" spc="5" dirty="0">
                <a:latin typeface="Calibri"/>
                <a:cs typeface="Calibri"/>
              </a:rPr>
              <a:t>o</a:t>
            </a:r>
            <a:r>
              <a:rPr lang="en-US" sz="2400" dirty="0">
                <a:latin typeface="Calibri"/>
                <a:cs typeface="Calibri"/>
              </a:rPr>
              <a:t>se</a:t>
            </a:r>
            <a:r>
              <a:rPr lang="en-US" sz="2400" spc="160"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60" dirty="0">
                <a:latin typeface="Calibri"/>
                <a:cs typeface="Calibri"/>
              </a:rPr>
              <a:t> </a:t>
            </a:r>
            <a:r>
              <a:rPr lang="en-US" sz="2400" spc="-5" dirty="0">
                <a:latin typeface="Calibri"/>
                <a:cs typeface="Calibri"/>
              </a:rPr>
              <a:t>f</a:t>
            </a:r>
            <a:r>
              <a:rPr lang="en-US" sz="24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z="2600" spc="-5" dirty="0">
                <a:solidFill>
                  <a:srgbClr val="008000"/>
                </a:solidFill>
                <a:latin typeface="Calibri"/>
                <a:cs typeface="Calibri"/>
              </a:rPr>
              <a:t>Short</a:t>
            </a:r>
          </a:p>
          <a:p>
            <a:pPr marL="584200" marR="1285240" indent="-571500">
              <a:lnSpc>
                <a:spcPct val="100600"/>
              </a:lnSpc>
            </a:pPr>
            <a:r>
              <a:rPr lang="en-US" sz="2600" spc="-5" dirty="0">
                <a:solidFill>
                  <a:srgbClr val="008000"/>
                </a:solidFill>
                <a:latin typeface="Calibri"/>
                <a:cs typeface="Calibri"/>
              </a:rPr>
              <a:t>Readable</a:t>
            </a:r>
            <a:endParaRPr lang="en-US" sz="2600" spc="-5" dirty="0">
              <a:solidFill>
                <a:srgbClr val="000000"/>
              </a:solidFill>
              <a:latin typeface="Calibri"/>
              <a:cs typeface="Calibri"/>
            </a:endParaRPr>
          </a:p>
          <a:p>
            <a:pPr marL="584200" marR="1285240" indent="-571500">
              <a:lnSpc>
                <a:spcPct val="100600"/>
              </a:lnSpc>
            </a:pPr>
            <a:r>
              <a:rPr lang="en-US" sz="2600" spc="-5" dirty="0">
                <a:solidFill>
                  <a:schemeClr val="accent6">
                    <a:lumMod val="75000"/>
                  </a:schemeClr>
                </a:solidFill>
                <a:latin typeface="Calibri"/>
                <a:cs typeface="Calibri"/>
              </a:rPr>
              <a:t>Not reusable</a:t>
            </a:r>
          </a:p>
          <a:p>
            <a:pPr marL="584200" marR="1285240" indent="-571500">
              <a:lnSpc>
                <a:spcPct val="100600"/>
              </a:lnSpc>
            </a:pPr>
            <a:r>
              <a:rPr lang="en-US" sz="2600" spc="-5" dirty="0">
                <a:solidFill>
                  <a:schemeClr val="accent6">
                    <a:lumMod val="75000"/>
                  </a:schemeClr>
                </a:solidFill>
                <a:latin typeface="Calibri"/>
                <a:cs typeface="Calibri"/>
              </a:rPr>
              <a:t>Not dependable </a:t>
            </a: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normAutofit/>
          </a:bodyPr>
          <a:lstStyle/>
          <a:p>
            <a:r>
              <a:rPr lang="en-US" sz="2200" dirty="0">
                <a:solidFill>
                  <a:srgbClr val="008000"/>
                </a:solidFill>
              </a:rPr>
              <a:t>Reusable</a:t>
            </a:r>
          </a:p>
          <a:p>
            <a:r>
              <a:rPr lang="en-US" sz="2200" dirty="0">
                <a:solidFill>
                  <a:srgbClr val="008000"/>
                </a:solidFill>
              </a:rPr>
              <a:t>Dependable</a:t>
            </a:r>
            <a:endParaRPr lang="en-US" sz="2200" dirty="0"/>
          </a:p>
          <a:p>
            <a:r>
              <a:rPr lang="en-US" sz="2200" dirty="0">
                <a:solidFill>
                  <a:schemeClr val="accent6">
                    <a:lumMod val="75000"/>
                  </a:schemeClr>
                </a:solidFill>
              </a:rPr>
              <a:t>Long</a:t>
            </a:r>
          </a:p>
          <a:p>
            <a:r>
              <a:rPr lang="en-US" sz="2200" dirty="0">
                <a:solidFill>
                  <a:schemeClr val="accent6">
                    <a:lumMod val="75000"/>
                  </a:schemeClr>
                </a:solidFill>
              </a:rPr>
              <a:t>Obscure</a:t>
            </a:r>
          </a:p>
          <a:p>
            <a:pPr lvl="1"/>
            <a:r>
              <a:rPr lang="en-US" sz="2200" dirty="0"/>
              <a:t>Error-handling code mixed with functional code</a:t>
            </a:r>
          </a:p>
          <a:p>
            <a:pPr lvl="1"/>
            <a:r>
              <a:rPr lang="en-US" sz="2200" dirty="0"/>
              <a:t>To detect errors we have to remember the specification of library calls (each library has its own standards)</a:t>
            </a:r>
          </a:p>
          <a:p>
            <a:pPr marL="0" indent="0">
              <a:buNone/>
            </a:pPr>
            <a:endParaRPr lang="en-US" sz="2200" dirty="0"/>
          </a:p>
          <a:p>
            <a:endParaRPr lang="en-IT" sz="2200"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pPr lvl="1"/>
            <a:r>
              <a:rPr lang="en-US" sz="2000" spc="-5" dirty="0">
                <a:cs typeface="Calibri"/>
              </a:rPr>
              <a:t>Functional code, clearly separated from error handling code</a:t>
            </a:r>
            <a:r>
              <a:rPr lang="en-US" sz="2000" dirty="0"/>
              <a:t> </a:t>
            </a:r>
          </a:p>
          <a:p>
            <a:pPr lvl="1"/>
            <a:r>
              <a:rPr lang="en-US" sz="2000" dirty="0"/>
              <a:t>Error handling code separated among different errors</a:t>
            </a:r>
          </a:p>
          <a:p>
            <a:pPr lvl="1"/>
            <a:r>
              <a:rPr lang="en-US" sz="20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64</TotalTime>
  <Words>3305</Words>
  <Application>Microsoft Macintosh PowerPoint</Application>
  <PresentationFormat>Widescreen</PresentationFormat>
  <Paragraphs>452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Courier New</vt:lpstr>
      <vt:lpstr>Menlo</vt:lpstr>
      <vt:lpstr>OpenSymbol</vt:lpstr>
      <vt:lpstr>q_serif</vt:lpstr>
      <vt:lpstr>Nicola</vt:lpstr>
      <vt:lpstr>Java Exceptions</vt:lpstr>
      <vt:lpstr>Exceptions</vt:lpstr>
      <vt:lpstr>Taxonomy</vt:lpstr>
      <vt:lpstr>Error Handling</vt:lpstr>
      <vt:lpstr>Error handling example</vt:lpstr>
      <vt:lpstr>First approach</vt:lpstr>
      <vt:lpstr>Second approach</vt:lpstr>
      <vt:lpstr>Third approach (Exceptions)</vt:lpstr>
      <vt:lpstr>Basic concepts (delegation)</vt:lpstr>
      <vt:lpstr>Interception (no delegation)</vt:lpstr>
      <vt:lpstr>Interception (no delegation)</vt:lpstr>
      <vt:lpstr>Interception (no delegation)</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13</cp:revision>
  <dcterms:created xsi:type="dcterms:W3CDTF">2021-09-30T07:45:37Z</dcterms:created>
  <dcterms:modified xsi:type="dcterms:W3CDTF">2022-03-25T20:13:36Z</dcterms:modified>
</cp:coreProperties>
</file>