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60" r:id="rId6"/>
    <p:sldId id="259" r:id="rId7"/>
    <p:sldId id="261" r:id="rId8"/>
    <p:sldId id="262" r:id="rId9"/>
    <p:sldId id="288" r:id="rId10"/>
    <p:sldId id="263" r:id="rId11"/>
    <p:sldId id="264" r:id="rId12"/>
    <p:sldId id="286" r:id="rId13"/>
    <p:sldId id="265" r:id="rId14"/>
    <p:sldId id="266" r:id="rId15"/>
    <p:sldId id="276" r:id="rId16"/>
    <p:sldId id="280" r:id="rId17"/>
    <p:sldId id="282" r:id="rId18"/>
    <p:sldId id="267" r:id="rId19"/>
    <p:sldId id="268" r:id="rId20"/>
    <p:sldId id="269" r:id="rId21"/>
    <p:sldId id="270" r:id="rId22"/>
    <p:sldId id="271" r:id="rId23"/>
    <p:sldId id="272" r:id="rId24"/>
    <p:sldId id="278" r:id="rId25"/>
    <p:sldId id="279" r:id="rId26"/>
    <p:sldId id="284" r:id="rId27"/>
    <p:sldId id="281" r:id="rId28"/>
    <p:sldId id="274" r:id="rId29"/>
    <p:sldId id="287" r:id="rId30"/>
    <p:sldId id="285" r:id="rId31"/>
    <p:sldId id="283" r:id="rId32"/>
    <p:sldId id="275"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64" d="100"/>
          <a:sy n="64" d="100"/>
        </p:scale>
        <p:origin x="68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253679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194340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177018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132269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366347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375466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213875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46280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398272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355172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DEC71956-F2E6-4A2D-AB7C-C87703C3E4B0}" type="datetimeFigureOut">
              <a:rPr lang="zh-CN" altLang="en-US" smtClean="0"/>
              <a:t>2023/1/18</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zh-CN" altLang="en-US"/>
          </a:p>
        </p:txBody>
      </p:sp>
      <p:sp>
        <p:nvSpPr>
          <p:cNvPr id="10" name="Slide Number Placeholder 9"/>
          <p:cNvSpPr>
            <a:spLocks noGrp="1"/>
          </p:cNvSpPr>
          <p:nvPr>
            <p:ph type="sldNum" sz="quarter" idx="12"/>
          </p:nvPr>
        </p:nvSpPr>
        <p:spPr/>
        <p:txBody>
          <a:body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210231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C71956-F2E6-4A2D-AB7C-C87703C3E4B0}" type="datetimeFigureOut">
              <a:rPr lang="zh-CN" altLang="en-US" smtClean="0"/>
              <a:t>2023/1/18</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F6167E5-ED2B-40FC-B6E0-B56E96D47883}" type="slidenum">
              <a:rPr lang="zh-CN" altLang="en-US" smtClean="0"/>
              <a:t>‹#›</a:t>
            </a:fld>
            <a:endParaRPr lang="zh-CN" altLang="en-US"/>
          </a:p>
        </p:txBody>
      </p:sp>
    </p:spTree>
    <p:extLst>
      <p:ext uri="{BB962C8B-B14F-4D97-AF65-F5344CB8AC3E}">
        <p14:creationId xmlns:p14="http://schemas.microsoft.com/office/powerpoint/2010/main" val="3208361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ovisor/bcc/blob/v0.20.0/docs/kernel-versions.md#tables-aka-map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ibbpf/libbpf/blob/3423d5e7cdab356d115aef7f987b4a1098ede448/include/uapi/linux/bpf.h#L13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elixir.bootlin.com/linux/v5.4/source/samples/bpf/sock_example.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libbpf/libbpf-bootstrap" TargetMode="External"/><Relationship Id="rId2" Type="http://schemas.openxmlformats.org/officeDocument/2006/relationships/hyperlink" Target="https://github.com/libbpf/libbpf"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libbpf/libbpf-bootstrap/blob/db4f7ad2a13c525601c3fbf314e9a87ff4dfdbb1/examples/c/minimal.bpf.c#L1"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bbpf/libbpf-bootstrap/blob/db4f7ad2a13c525601c3fbf314e9a87ff4dfdbb1/examples/c/minimal.c#L1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libbpf/libbpf/blob/master/src/bpf_helper_defs.h" TargetMode="External"/><Relationship Id="rId2" Type="http://schemas.openxmlformats.org/officeDocument/2006/relationships/hyperlink" Target="https://github.com/iovisor/bcc/blob/v0.20.0/docs/kernel-versions.md#helper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iovisor/bcc"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eunomia-bpf/eunomia-bpf/"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eunomia-bpf/eunomia-bp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facebookmicrosites.github.io/bpf/blog/2020/02/19/bpf-portability-and-co-re.html" TargetMode="External"/><Relationship Id="rId3" Type="http://schemas.openxmlformats.org/officeDocument/2006/relationships/hyperlink" Target="https://github.com/libbpf/libbpf" TargetMode="External"/><Relationship Id="rId7" Type="http://schemas.openxmlformats.org/officeDocument/2006/relationships/hyperlink" Target="https://devops.com/libbpf-vs-bcc-for-bpf-development/" TargetMode="External"/><Relationship Id="rId2" Type="http://schemas.openxmlformats.org/officeDocument/2006/relationships/hyperlink" Target="https://nakryiko.com/posts/libbpf-bootstrap/" TargetMode="External"/><Relationship Id="rId1" Type="http://schemas.openxmlformats.org/officeDocument/2006/relationships/slideLayout" Target="../slideLayouts/slideLayout2.xml"/><Relationship Id="rId6" Type="http://schemas.openxmlformats.org/officeDocument/2006/relationships/hyperlink" Target="https://github.com/eunomia-bpf/eunomia-bpf/" TargetMode="External"/><Relationship Id="rId5" Type="http://schemas.openxmlformats.org/officeDocument/2006/relationships/hyperlink" Target="https://www.ebpf.top/what-is-ebpf/" TargetMode="External"/><Relationship Id="rId4" Type="http://schemas.openxmlformats.org/officeDocument/2006/relationships/hyperlink" Target="https://github.com/libbpf/libbpf-bootstra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bpf.top/what-is-ebpf/content/2.changing-the-kernel-is-har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46307-9990-EBB3-2FA6-A016C4B8BE40}"/>
              </a:ext>
            </a:extLst>
          </p:cNvPr>
          <p:cNvSpPr>
            <a:spLocks noGrp="1"/>
          </p:cNvSpPr>
          <p:nvPr>
            <p:ph type="ctrTitle"/>
          </p:nvPr>
        </p:nvSpPr>
        <p:spPr/>
        <p:txBody>
          <a:bodyPr/>
          <a:lstStyle/>
          <a:p>
            <a:r>
              <a:rPr lang="en-US" altLang="zh-CN" dirty="0" err="1"/>
              <a:t>eBPF</a:t>
            </a:r>
            <a:r>
              <a:rPr lang="en-US" altLang="zh-CN" dirty="0"/>
              <a:t>  </a:t>
            </a:r>
            <a:r>
              <a:rPr lang="zh-CN" altLang="en-US" sz="6000" dirty="0"/>
              <a:t>技术和开发框架简介</a:t>
            </a:r>
            <a:endParaRPr lang="zh-CN" altLang="en-US" dirty="0"/>
          </a:p>
        </p:txBody>
      </p:sp>
      <p:sp>
        <p:nvSpPr>
          <p:cNvPr id="3" name="副标题 2">
            <a:extLst>
              <a:ext uri="{FF2B5EF4-FFF2-40B4-BE49-F238E27FC236}">
                <a16:creationId xmlns:a16="http://schemas.microsoft.com/office/drawing/2014/main" id="{6AF1C6E7-9AE9-8413-B09D-E2F5B83CA153}"/>
              </a:ext>
            </a:extLst>
          </p:cNvPr>
          <p:cNvSpPr>
            <a:spLocks noGrp="1"/>
          </p:cNvSpPr>
          <p:nvPr>
            <p:ph type="subTitle" idx="1"/>
          </p:nvPr>
        </p:nvSpPr>
        <p:spPr/>
        <p:txBody>
          <a:bodyPr/>
          <a:lstStyle/>
          <a:p>
            <a:r>
              <a:rPr lang="fr-FR" altLang="zh-CN" dirty="0"/>
              <a:t>https://github.com/eunomia-bpf</a:t>
            </a:r>
          </a:p>
          <a:p>
            <a:r>
              <a:rPr lang="zh-CN" altLang="en-US" dirty="0"/>
              <a:t>于桐 </a:t>
            </a:r>
            <a:r>
              <a:rPr lang="en-US" altLang="zh-CN" dirty="0"/>
              <a:t>2023.1</a:t>
            </a:r>
            <a:endParaRPr lang="zh-CN" altLang="en-US" dirty="0"/>
          </a:p>
        </p:txBody>
      </p:sp>
    </p:spTree>
    <p:extLst>
      <p:ext uri="{BB962C8B-B14F-4D97-AF65-F5344CB8AC3E}">
        <p14:creationId xmlns:p14="http://schemas.microsoft.com/office/powerpoint/2010/main" val="53665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41F05-213C-D366-43B2-502F44079F94}"/>
              </a:ext>
            </a:extLst>
          </p:cNvPr>
          <p:cNvSpPr>
            <a:spLocks noGrp="1"/>
          </p:cNvSpPr>
          <p:nvPr>
            <p:ph type="title"/>
          </p:nvPr>
        </p:nvSpPr>
        <p:spPr/>
        <p:txBody>
          <a:bodyPr/>
          <a:lstStyle/>
          <a:p>
            <a:r>
              <a:rPr lang="zh-CN" altLang="en-US" dirty="0"/>
              <a:t>关于</a:t>
            </a:r>
            <a:r>
              <a:rPr lang="en-US" altLang="zh-CN" dirty="0" err="1"/>
              <a:t>eBPF</a:t>
            </a:r>
            <a:r>
              <a:rPr lang="en-US" altLang="zh-CN" dirty="0"/>
              <a:t> Map</a:t>
            </a:r>
            <a:r>
              <a:rPr lang="zh-CN" altLang="en-US" dirty="0"/>
              <a:t>的更多信息</a:t>
            </a:r>
            <a:br>
              <a:rPr lang="en-US" altLang="zh-CN" dirty="0"/>
            </a:br>
            <a:endParaRPr lang="zh-CN" altLang="en-US" dirty="0"/>
          </a:p>
        </p:txBody>
      </p:sp>
      <p:sp>
        <p:nvSpPr>
          <p:cNvPr id="7" name="内容占位符 6">
            <a:extLst>
              <a:ext uri="{FF2B5EF4-FFF2-40B4-BE49-F238E27FC236}">
                <a16:creationId xmlns:a16="http://schemas.microsoft.com/office/drawing/2014/main" id="{B4B99EA5-8B57-7913-6034-92EBDD86F36E}"/>
              </a:ext>
            </a:extLst>
          </p:cNvPr>
          <p:cNvSpPr>
            <a:spLocks noGrp="1"/>
          </p:cNvSpPr>
          <p:nvPr>
            <p:ph idx="1"/>
          </p:nvPr>
        </p:nvSpPr>
        <p:spPr/>
        <p:txBody>
          <a:bodyPr/>
          <a:lstStyle/>
          <a:p>
            <a:r>
              <a:rPr lang="zh-CN" altLang="en-US" dirty="0"/>
              <a:t>一些常见的内核支持的</a:t>
            </a:r>
            <a:r>
              <a:rPr lang="en-US" altLang="zh-CN" dirty="0"/>
              <a:t>Map</a:t>
            </a:r>
            <a:r>
              <a:rPr lang="zh-CN" altLang="en-US" dirty="0"/>
              <a:t>类型：</a:t>
            </a:r>
            <a:endParaRPr lang="en-US" altLang="zh-CN" dirty="0"/>
          </a:p>
          <a:p>
            <a:r>
              <a:rPr lang="en-US" altLang="zh-CN" dirty="0"/>
              <a:t>BPF_MAP_TYPE_HASH</a:t>
            </a:r>
            <a:r>
              <a:rPr lang="zh-CN" altLang="en-US" dirty="0"/>
              <a:t>：实现是哈希表，键和值可以是任意长度。只能在用户态程序创建。</a:t>
            </a:r>
            <a:endParaRPr lang="en-US" altLang="zh-CN" dirty="0"/>
          </a:p>
          <a:p>
            <a:r>
              <a:rPr lang="en-US" altLang="zh-CN" dirty="0"/>
              <a:t>BPF_MAP_TYPE_ARRAY</a:t>
            </a:r>
            <a:r>
              <a:rPr lang="zh-CN" altLang="en-US" dirty="0"/>
              <a:t>：实现是个数组。键必须是</a:t>
            </a:r>
            <a:r>
              <a:rPr lang="en-US" altLang="zh-CN" dirty="0"/>
              <a:t>4</a:t>
            </a:r>
            <a:r>
              <a:rPr lang="zh-CN" altLang="en-US" dirty="0"/>
              <a:t>个字节，键同时也作为数组下标。不支持删除元素。</a:t>
            </a:r>
            <a:endParaRPr lang="en-US" altLang="zh-CN" dirty="0"/>
          </a:p>
          <a:p>
            <a:r>
              <a:rPr lang="en-US" altLang="zh-CN" dirty="0"/>
              <a:t>BPF_MAP_TYPE_PROG_ARRAY</a:t>
            </a:r>
            <a:r>
              <a:rPr lang="zh-CN" altLang="en-US" dirty="0"/>
              <a:t>：也是个数组，键也必须是</a:t>
            </a:r>
            <a:r>
              <a:rPr lang="en-US" altLang="zh-CN" dirty="0"/>
              <a:t>4</a:t>
            </a:r>
            <a:r>
              <a:rPr lang="zh-CN" altLang="en-US" dirty="0"/>
              <a:t>字节。但是用途是拿来做</a:t>
            </a:r>
            <a:r>
              <a:rPr lang="en-US" altLang="zh-CN" dirty="0" err="1"/>
              <a:t>eBPF</a:t>
            </a:r>
            <a:r>
              <a:rPr lang="zh-CN" altLang="en-US" dirty="0"/>
              <a:t>程序跳转（从一个</a:t>
            </a:r>
            <a:r>
              <a:rPr lang="en-US" altLang="zh-CN" dirty="0" err="1"/>
              <a:t>eBPF</a:t>
            </a:r>
            <a:r>
              <a:rPr lang="zh-CN" altLang="en-US" dirty="0"/>
              <a:t>程序跳到另一个去执行，但保留栈）。由于</a:t>
            </a:r>
            <a:r>
              <a:rPr lang="en-US" altLang="zh-CN" dirty="0" err="1"/>
              <a:t>eBPF</a:t>
            </a:r>
            <a:r>
              <a:rPr lang="zh-CN" altLang="en-US" dirty="0"/>
              <a:t>程序的标识符（一个文件描述符）是四个字节，所以程序数组的值大小必须是四个字节。</a:t>
            </a:r>
            <a:endParaRPr lang="en-US" altLang="zh-CN" dirty="0"/>
          </a:p>
          <a:p>
            <a:r>
              <a:rPr lang="zh-CN" altLang="en-US" dirty="0"/>
              <a:t>还有其他好多，具体见</a:t>
            </a:r>
            <a:r>
              <a:rPr lang="fr-FR" altLang="zh-CN" dirty="0">
                <a:hlinkClick r:id="rId2"/>
              </a:rPr>
              <a:t>https://github.com/iovisor/bcc/blob/v0.20.0/docs/kernel-versions.md#tables-aka-maps</a:t>
            </a:r>
            <a:endParaRPr lang="fr-FR" altLang="zh-CN" dirty="0"/>
          </a:p>
          <a:p>
            <a:r>
              <a:rPr lang="en-US" altLang="zh-CN" dirty="0"/>
              <a:t>man pages </a:t>
            </a:r>
            <a:r>
              <a:rPr lang="en-US" altLang="zh-CN" dirty="0" err="1"/>
              <a:t>bpf</a:t>
            </a:r>
            <a:r>
              <a:rPr lang="en-US" altLang="zh-CN" dirty="0"/>
              <a:t>(2)</a:t>
            </a:r>
            <a:r>
              <a:rPr lang="zh-CN" altLang="en-US" dirty="0"/>
              <a:t>关于</a:t>
            </a:r>
            <a:r>
              <a:rPr lang="en-US" altLang="zh-CN" dirty="0"/>
              <a:t>map type</a:t>
            </a:r>
            <a:r>
              <a:rPr lang="zh-CN" altLang="en-US" dirty="0"/>
              <a:t>的内容有些过时了（似乎</a:t>
            </a:r>
            <a:r>
              <a:rPr lang="en-US" altLang="zh-CN" dirty="0"/>
              <a:t>man</a:t>
            </a:r>
            <a:r>
              <a:rPr lang="zh-CN" altLang="en-US" dirty="0"/>
              <a:t>的内容是</a:t>
            </a:r>
            <a:r>
              <a:rPr lang="en-US" altLang="zh-CN" dirty="0"/>
              <a:t>4.2</a:t>
            </a:r>
            <a:r>
              <a:rPr lang="zh-CN" altLang="en-US" dirty="0"/>
              <a:t>时代的）</a:t>
            </a:r>
          </a:p>
        </p:txBody>
      </p:sp>
    </p:spTree>
    <p:extLst>
      <p:ext uri="{BB962C8B-B14F-4D97-AF65-F5344CB8AC3E}">
        <p14:creationId xmlns:p14="http://schemas.microsoft.com/office/powerpoint/2010/main" val="237832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C59A3-3013-5534-93C7-009361A12681}"/>
              </a:ext>
            </a:extLst>
          </p:cNvPr>
          <p:cNvSpPr>
            <a:spLocks noGrp="1"/>
          </p:cNvSpPr>
          <p:nvPr>
            <p:ph type="title"/>
          </p:nvPr>
        </p:nvSpPr>
        <p:spPr/>
        <p:txBody>
          <a:bodyPr/>
          <a:lstStyle/>
          <a:p>
            <a:r>
              <a:rPr lang="zh-CN" altLang="en-US" dirty="0"/>
              <a:t>怎么写</a:t>
            </a:r>
            <a:r>
              <a:rPr lang="en-US" altLang="zh-CN" dirty="0" err="1"/>
              <a:t>eBPF</a:t>
            </a:r>
            <a:r>
              <a:rPr lang="zh-CN" altLang="en-US" dirty="0"/>
              <a:t>程序</a:t>
            </a:r>
          </a:p>
        </p:txBody>
      </p:sp>
      <p:sp>
        <p:nvSpPr>
          <p:cNvPr id="3" name="内容占位符 2">
            <a:extLst>
              <a:ext uri="{FF2B5EF4-FFF2-40B4-BE49-F238E27FC236}">
                <a16:creationId xmlns:a16="http://schemas.microsoft.com/office/drawing/2014/main" id="{90309E65-9A90-0F69-FE06-AEB7973D6732}"/>
              </a:ext>
            </a:extLst>
          </p:cNvPr>
          <p:cNvSpPr>
            <a:spLocks noGrp="1"/>
          </p:cNvSpPr>
          <p:nvPr>
            <p:ph idx="1"/>
          </p:nvPr>
        </p:nvSpPr>
        <p:spPr/>
        <p:txBody>
          <a:bodyPr>
            <a:normAutofit fontScale="92500" lnSpcReduction="10000"/>
          </a:bodyPr>
          <a:lstStyle/>
          <a:p>
            <a:r>
              <a:rPr lang="zh-CN" altLang="en-US" dirty="0"/>
              <a:t>在用户态，</a:t>
            </a:r>
            <a:r>
              <a:rPr lang="en-US" altLang="zh-CN" dirty="0"/>
              <a:t>Linux</a:t>
            </a:r>
            <a:r>
              <a:rPr lang="zh-CN" altLang="en-US" dirty="0"/>
              <a:t>给了我们</a:t>
            </a:r>
            <a:r>
              <a:rPr lang="en-US" altLang="zh-CN" dirty="0" err="1"/>
              <a:t>bpf</a:t>
            </a:r>
            <a:r>
              <a:rPr lang="en-US" altLang="zh-CN" dirty="0"/>
              <a:t>(2)</a:t>
            </a:r>
            <a:r>
              <a:rPr lang="zh-CN" altLang="en-US" dirty="0"/>
              <a:t>用来做几乎所有的和</a:t>
            </a:r>
            <a:r>
              <a:rPr lang="en-US" altLang="zh-CN" dirty="0" err="1"/>
              <a:t>eBPF</a:t>
            </a:r>
            <a:r>
              <a:rPr lang="zh-CN" altLang="en-US" dirty="0"/>
              <a:t>有关的操作，比如：</a:t>
            </a:r>
            <a:endParaRPr lang="en-US" altLang="zh-CN" dirty="0"/>
          </a:p>
          <a:p>
            <a:r>
              <a:rPr lang="zh-CN" altLang="en-US" dirty="0"/>
              <a:t>往内核里加载一个</a:t>
            </a:r>
            <a:r>
              <a:rPr lang="en-US" altLang="zh-CN" dirty="0" err="1"/>
              <a:t>eBPF</a:t>
            </a:r>
            <a:r>
              <a:rPr lang="zh-CN" altLang="en-US" dirty="0"/>
              <a:t>程序（提供程序的字节码和一些其他信息，返回一个文件描述符）</a:t>
            </a:r>
            <a:endParaRPr lang="en-US" altLang="zh-CN" dirty="0"/>
          </a:p>
          <a:p>
            <a:r>
              <a:rPr lang="zh-CN" altLang="en-US" dirty="0"/>
              <a:t>创建或销毁一个</a:t>
            </a:r>
            <a:r>
              <a:rPr lang="en-US" altLang="zh-CN" dirty="0" err="1"/>
              <a:t>eBPF</a:t>
            </a:r>
            <a:r>
              <a:rPr lang="en-US" altLang="zh-CN" dirty="0"/>
              <a:t> Map</a:t>
            </a:r>
            <a:r>
              <a:rPr lang="zh-CN" altLang="en-US" dirty="0"/>
              <a:t>，或者往一个</a:t>
            </a:r>
            <a:r>
              <a:rPr lang="en-US" altLang="zh-CN" dirty="0" err="1"/>
              <a:t>eBPF</a:t>
            </a:r>
            <a:r>
              <a:rPr lang="en-US" altLang="zh-CN" dirty="0"/>
              <a:t> Map</a:t>
            </a:r>
            <a:r>
              <a:rPr lang="zh-CN" altLang="en-US" dirty="0"/>
              <a:t>里添加删除更新元素</a:t>
            </a:r>
            <a:endParaRPr lang="en-US" altLang="zh-CN" dirty="0"/>
          </a:p>
          <a:p>
            <a:r>
              <a:rPr lang="zh-CN" altLang="en-US" dirty="0"/>
              <a:t>以及其他的很多东西，具体见</a:t>
            </a:r>
            <a:r>
              <a:rPr lang="fr-FR" altLang="zh-CN" dirty="0">
                <a:hlinkClick r:id="rId2"/>
              </a:rPr>
              <a:t>https://github.com/libbpf/libbpf/blob/3423d5e7cdab356d115aef7f987b4a1098ede448/include/uapi/linux/bpf.h#L131</a:t>
            </a:r>
            <a:endParaRPr lang="fr-FR" altLang="zh-CN" dirty="0"/>
          </a:p>
          <a:p>
            <a:pPr marL="0" indent="0">
              <a:buNone/>
            </a:pPr>
            <a:endParaRPr lang="en-US" altLang="zh-CN" dirty="0"/>
          </a:p>
          <a:p>
            <a:r>
              <a:rPr lang="zh-CN" altLang="en-US" dirty="0"/>
              <a:t>所以最本真的写</a:t>
            </a:r>
            <a:r>
              <a:rPr lang="en-US" altLang="zh-CN" dirty="0" err="1"/>
              <a:t>eBPF</a:t>
            </a:r>
            <a:r>
              <a:rPr lang="zh-CN" altLang="en-US" dirty="0"/>
              <a:t>程序的方式是：</a:t>
            </a:r>
            <a:endParaRPr lang="en-US" altLang="zh-CN" dirty="0"/>
          </a:p>
          <a:p>
            <a:r>
              <a:rPr lang="zh-CN" altLang="en-US" dirty="0"/>
              <a:t>手写字节码（其实也没那么本真，还是有些</a:t>
            </a:r>
            <a:r>
              <a:rPr lang="en-US" altLang="zh-CN" dirty="0"/>
              <a:t>helper macro</a:t>
            </a:r>
            <a:r>
              <a:rPr lang="zh-CN" altLang="en-US" dirty="0"/>
              <a:t>的）</a:t>
            </a:r>
            <a:endParaRPr lang="en-US" altLang="zh-CN" dirty="0"/>
          </a:p>
          <a:p>
            <a:r>
              <a:rPr lang="zh-CN" altLang="en-US" dirty="0"/>
              <a:t>用</a:t>
            </a:r>
            <a:r>
              <a:rPr lang="en-US" altLang="zh-CN" dirty="0" err="1"/>
              <a:t>bpf</a:t>
            </a:r>
            <a:r>
              <a:rPr lang="en-US" altLang="zh-CN" dirty="0"/>
              <a:t>(2)</a:t>
            </a:r>
            <a:r>
              <a:rPr lang="zh-CN" altLang="en-US" dirty="0"/>
              <a:t>把写的字节码塞进内核</a:t>
            </a:r>
            <a:endParaRPr lang="en-US" altLang="zh-CN" dirty="0"/>
          </a:p>
          <a:p>
            <a:endParaRPr lang="en-US" altLang="zh-CN" dirty="0"/>
          </a:p>
          <a:p>
            <a:r>
              <a:rPr lang="zh-CN" altLang="en-US" dirty="0"/>
              <a:t>高级一点的</a:t>
            </a:r>
            <a:r>
              <a:rPr lang="en-US" altLang="zh-CN" dirty="0" err="1"/>
              <a:t>eBPF</a:t>
            </a:r>
            <a:r>
              <a:rPr lang="zh-CN" altLang="en-US" dirty="0"/>
              <a:t>开发方式都是这种方式的封装。</a:t>
            </a:r>
            <a:endParaRPr lang="en-US" altLang="zh-CN" dirty="0"/>
          </a:p>
        </p:txBody>
      </p:sp>
    </p:spTree>
    <p:extLst>
      <p:ext uri="{BB962C8B-B14F-4D97-AF65-F5344CB8AC3E}">
        <p14:creationId xmlns:p14="http://schemas.microsoft.com/office/powerpoint/2010/main" val="288201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99BCA43-48B7-927D-61B0-A421EFB25CBE}"/>
              </a:ext>
            </a:extLst>
          </p:cNvPr>
          <p:cNvSpPr>
            <a:spLocks noGrp="1"/>
          </p:cNvSpPr>
          <p:nvPr>
            <p:ph type="title"/>
          </p:nvPr>
        </p:nvSpPr>
        <p:spPr/>
        <p:txBody>
          <a:bodyPr/>
          <a:lstStyle/>
          <a:p>
            <a:r>
              <a:rPr lang="zh-CN" altLang="en-US" dirty="0"/>
              <a:t>使用</a:t>
            </a:r>
            <a:r>
              <a:rPr lang="en-US" altLang="zh-CN" dirty="0" err="1"/>
              <a:t>bpf</a:t>
            </a:r>
            <a:r>
              <a:rPr lang="en-US" altLang="zh-CN" dirty="0"/>
              <a:t>(2)</a:t>
            </a:r>
            <a:r>
              <a:rPr lang="zh-CN" altLang="en-US" dirty="0"/>
              <a:t>加载</a:t>
            </a:r>
            <a:r>
              <a:rPr lang="en-US" altLang="zh-CN" dirty="0" err="1"/>
              <a:t>eBPF</a:t>
            </a:r>
            <a:r>
              <a:rPr lang="zh-CN" altLang="en-US" dirty="0"/>
              <a:t>程序</a:t>
            </a:r>
          </a:p>
        </p:txBody>
      </p:sp>
      <p:sp>
        <p:nvSpPr>
          <p:cNvPr id="5" name="文本占位符 4">
            <a:extLst>
              <a:ext uri="{FF2B5EF4-FFF2-40B4-BE49-F238E27FC236}">
                <a16:creationId xmlns:a16="http://schemas.microsoft.com/office/drawing/2014/main" id="{0A01AFC7-5C8D-63A4-F142-EA6B06532A4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718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73710-743B-45C9-EF39-57220C4ADC51}"/>
              </a:ext>
            </a:extLst>
          </p:cNvPr>
          <p:cNvSpPr>
            <a:spLocks noGrp="1"/>
          </p:cNvSpPr>
          <p:nvPr>
            <p:ph type="title"/>
          </p:nvPr>
        </p:nvSpPr>
        <p:spPr/>
        <p:txBody>
          <a:bodyPr/>
          <a:lstStyle/>
          <a:p>
            <a:r>
              <a:rPr lang="zh-CN" altLang="en-US" dirty="0"/>
              <a:t>使用</a:t>
            </a:r>
            <a:r>
              <a:rPr lang="en-US" altLang="zh-CN" dirty="0" err="1"/>
              <a:t>bpf</a:t>
            </a:r>
            <a:r>
              <a:rPr lang="en-US" altLang="zh-CN" dirty="0"/>
              <a:t>(2)</a:t>
            </a:r>
            <a:r>
              <a:rPr lang="zh-CN" altLang="en-US" dirty="0"/>
              <a:t>加载</a:t>
            </a:r>
            <a:r>
              <a:rPr lang="en-US" altLang="zh-CN" dirty="0" err="1"/>
              <a:t>eBPF</a:t>
            </a:r>
            <a:r>
              <a:rPr lang="zh-CN" altLang="en-US" dirty="0"/>
              <a:t>程序</a:t>
            </a:r>
          </a:p>
        </p:txBody>
      </p:sp>
      <p:sp>
        <p:nvSpPr>
          <p:cNvPr id="3" name="内容占位符 2">
            <a:extLst>
              <a:ext uri="{FF2B5EF4-FFF2-40B4-BE49-F238E27FC236}">
                <a16:creationId xmlns:a16="http://schemas.microsoft.com/office/drawing/2014/main" id="{79858D8B-1840-CFEF-043A-F51D0C0E1224}"/>
              </a:ext>
            </a:extLst>
          </p:cNvPr>
          <p:cNvSpPr>
            <a:spLocks noGrp="1"/>
          </p:cNvSpPr>
          <p:nvPr>
            <p:ph idx="1"/>
          </p:nvPr>
        </p:nvSpPr>
        <p:spPr/>
        <p:txBody>
          <a:bodyPr/>
          <a:lstStyle/>
          <a:p>
            <a:r>
              <a:rPr lang="en-US" altLang="zh-CN" dirty="0"/>
              <a:t>man </a:t>
            </a:r>
            <a:r>
              <a:rPr lang="en-US" altLang="zh-CN" dirty="0" err="1"/>
              <a:t>bpf</a:t>
            </a:r>
            <a:r>
              <a:rPr lang="en-US" altLang="zh-CN" dirty="0"/>
              <a:t>(2)</a:t>
            </a:r>
            <a:r>
              <a:rPr lang="zh-CN" altLang="en-US" dirty="0"/>
              <a:t>中给了我们一个例子。</a:t>
            </a:r>
            <a:endParaRPr lang="en-US" altLang="zh-CN" dirty="0"/>
          </a:p>
          <a:p>
            <a:r>
              <a:rPr lang="zh-CN" altLang="en-US" dirty="0"/>
              <a:t>不过这个例子有点问题（有些函数名字过时了），没问题的可以看看内核例子</a:t>
            </a:r>
            <a:r>
              <a:rPr lang="fr-FR" altLang="zh-CN" dirty="0">
                <a:hlinkClick r:id="rId2"/>
              </a:rPr>
              <a:t>https://elixir.bootlin.com/linux/v5.4/source/samples/bpf/sock_example.c</a:t>
            </a:r>
            <a:endParaRPr lang="fr-FR" altLang="zh-CN" dirty="0"/>
          </a:p>
          <a:p>
            <a:r>
              <a:rPr lang="zh-CN" altLang="en-US" dirty="0"/>
              <a:t>这个例子需要</a:t>
            </a:r>
            <a:r>
              <a:rPr lang="en-US" altLang="zh-CN" dirty="0" err="1"/>
              <a:t>libbpf</a:t>
            </a:r>
            <a:r>
              <a:rPr lang="zh-CN" altLang="en-US" dirty="0"/>
              <a:t>才能运行。</a:t>
            </a:r>
            <a:endParaRPr lang="en-US" altLang="zh-CN" dirty="0"/>
          </a:p>
          <a:p>
            <a:r>
              <a:rPr lang="zh-CN" altLang="en-US" dirty="0"/>
              <a:t>（</a:t>
            </a:r>
            <a:r>
              <a:rPr lang="en-US" altLang="zh-CN" dirty="0" err="1"/>
              <a:t>libbpf</a:t>
            </a:r>
            <a:r>
              <a:rPr lang="zh-CN" altLang="en-US" dirty="0"/>
              <a:t>提供了很多在用户态操作</a:t>
            </a:r>
            <a:r>
              <a:rPr lang="en-US" altLang="zh-CN" dirty="0" err="1"/>
              <a:t>bpf</a:t>
            </a:r>
            <a:r>
              <a:rPr lang="zh-CN" altLang="en-US" dirty="0"/>
              <a:t>的工具函数）</a:t>
            </a:r>
            <a:endParaRPr lang="en-US" altLang="zh-CN" dirty="0"/>
          </a:p>
          <a:p>
            <a:r>
              <a:rPr lang="zh-CN" altLang="en-US" dirty="0"/>
              <a:t>（所以其实里面一堆</a:t>
            </a:r>
            <a:r>
              <a:rPr lang="en-US" altLang="zh-CN" dirty="0" err="1"/>
              <a:t>bpf_xxxx</a:t>
            </a:r>
            <a:r>
              <a:rPr lang="zh-CN" altLang="en-US" dirty="0"/>
              <a:t>的函数都是</a:t>
            </a:r>
            <a:r>
              <a:rPr lang="en-US" altLang="zh-CN" dirty="0" err="1"/>
              <a:t>bpf</a:t>
            </a:r>
            <a:r>
              <a:rPr lang="en-US" altLang="zh-CN" dirty="0"/>
              <a:t>(2)</a:t>
            </a:r>
            <a:r>
              <a:rPr lang="zh-CN" altLang="en-US" dirty="0"/>
              <a:t>的封装）</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1353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C5DB8-C457-1EE4-2A62-EAF7943141AF}"/>
              </a:ext>
            </a:extLst>
          </p:cNvPr>
          <p:cNvSpPr>
            <a:spLocks noGrp="1"/>
          </p:cNvSpPr>
          <p:nvPr>
            <p:ph type="title"/>
          </p:nvPr>
        </p:nvSpPr>
        <p:spPr/>
        <p:txBody>
          <a:bodyPr/>
          <a:lstStyle/>
          <a:p>
            <a:r>
              <a:rPr lang="zh-CN" altLang="en-US" dirty="0"/>
              <a:t>使用</a:t>
            </a:r>
            <a:r>
              <a:rPr lang="en-US" altLang="zh-CN" dirty="0" err="1"/>
              <a:t>bpf</a:t>
            </a:r>
            <a:r>
              <a:rPr lang="en-US" altLang="zh-CN" dirty="0"/>
              <a:t>(2)</a:t>
            </a:r>
            <a:r>
              <a:rPr lang="zh-CN" altLang="en-US" dirty="0"/>
              <a:t>加载</a:t>
            </a:r>
            <a:r>
              <a:rPr lang="en-US" altLang="zh-CN" dirty="0" err="1"/>
              <a:t>eBPF</a:t>
            </a:r>
            <a:r>
              <a:rPr lang="zh-CN" altLang="en-US" dirty="0"/>
              <a:t>程序</a:t>
            </a:r>
          </a:p>
        </p:txBody>
      </p:sp>
      <p:sp>
        <p:nvSpPr>
          <p:cNvPr id="3" name="内容占位符 2">
            <a:extLst>
              <a:ext uri="{FF2B5EF4-FFF2-40B4-BE49-F238E27FC236}">
                <a16:creationId xmlns:a16="http://schemas.microsoft.com/office/drawing/2014/main" id="{8B7F228B-A623-ED9E-EE57-53A6DB5450F2}"/>
              </a:ext>
            </a:extLst>
          </p:cNvPr>
          <p:cNvSpPr>
            <a:spLocks noGrp="1"/>
          </p:cNvSpPr>
          <p:nvPr>
            <p:ph idx="1"/>
          </p:nvPr>
        </p:nvSpPr>
        <p:spPr/>
        <p:txBody>
          <a:bodyPr/>
          <a:lstStyle/>
          <a:p>
            <a:r>
              <a:rPr lang="zh-CN" altLang="en-US" dirty="0"/>
              <a:t>上文提供的例子是一个用户态程序（不过得用</a:t>
            </a:r>
            <a:r>
              <a:rPr lang="en-US" altLang="zh-CN" dirty="0"/>
              <a:t>root</a:t>
            </a:r>
            <a:r>
              <a:rPr lang="zh-CN" altLang="en-US" dirty="0"/>
              <a:t>跑）大概做了以下事情：</a:t>
            </a:r>
            <a:endParaRPr lang="en-US" altLang="zh-CN" dirty="0"/>
          </a:p>
          <a:p>
            <a:r>
              <a:rPr lang="zh-CN" altLang="en-US" dirty="0"/>
              <a:t>创建一个</a:t>
            </a:r>
            <a:r>
              <a:rPr lang="fr-FR" altLang="zh-CN" dirty="0"/>
              <a:t>BPF_MAP_TYPE_ARRAY</a:t>
            </a:r>
          </a:p>
          <a:p>
            <a:r>
              <a:rPr lang="zh-CN" altLang="en-US" dirty="0"/>
              <a:t>构造一个装有</a:t>
            </a:r>
            <a:r>
              <a:rPr lang="en-US" altLang="zh-CN" dirty="0"/>
              <a:t>BPF</a:t>
            </a:r>
            <a:r>
              <a:rPr lang="zh-CN" altLang="en-US" dirty="0"/>
              <a:t>指令的数组（即所谓的手写</a:t>
            </a:r>
            <a:r>
              <a:rPr lang="en-US" altLang="zh-CN" dirty="0"/>
              <a:t>BPF</a:t>
            </a:r>
            <a:r>
              <a:rPr lang="zh-CN" altLang="en-US" dirty="0"/>
              <a:t>指令），并且把上面</a:t>
            </a:r>
            <a:r>
              <a:rPr lang="en-US" altLang="zh-CN" dirty="0"/>
              <a:t>map</a:t>
            </a:r>
            <a:r>
              <a:rPr lang="zh-CN" altLang="en-US" dirty="0"/>
              <a:t>的</a:t>
            </a:r>
            <a:r>
              <a:rPr lang="en-US" altLang="zh-CN" dirty="0" err="1"/>
              <a:t>fd</a:t>
            </a:r>
            <a:r>
              <a:rPr lang="zh-CN" altLang="en-US" dirty="0"/>
              <a:t>传进去</a:t>
            </a:r>
            <a:endParaRPr lang="en-US" altLang="zh-CN" dirty="0"/>
          </a:p>
          <a:p>
            <a:r>
              <a:rPr lang="zh-CN" altLang="en-US" dirty="0"/>
              <a:t>使用</a:t>
            </a:r>
            <a:r>
              <a:rPr lang="en-US" altLang="zh-CN" dirty="0" err="1"/>
              <a:t>bpf_load_program</a:t>
            </a:r>
            <a:r>
              <a:rPr lang="zh-CN" altLang="en-US" dirty="0"/>
              <a:t>加载这个程序到内核并且获取到对应的</a:t>
            </a:r>
            <a:r>
              <a:rPr lang="en-US" altLang="zh-CN" dirty="0" err="1"/>
              <a:t>fd</a:t>
            </a:r>
            <a:endParaRPr lang="en-US" altLang="zh-CN" dirty="0"/>
          </a:p>
          <a:p>
            <a:r>
              <a:rPr lang="zh-CN" altLang="en-US" dirty="0"/>
              <a:t>（由于上文写的</a:t>
            </a:r>
            <a:r>
              <a:rPr lang="en-US" altLang="zh-CN" dirty="0"/>
              <a:t>BPF</a:t>
            </a:r>
            <a:r>
              <a:rPr lang="zh-CN" altLang="en-US" dirty="0"/>
              <a:t>程序的作用是统计网卡收到的</a:t>
            </a:r>
            <a:r>
              <a:rPr lang="en-US" altLang="zh-CN" dirty="0" err="1"/>
              <a:t>tcp</a:t>
            </a:r>
            <a:r>
              <a:rPr lang="zh-CN" altLang="en-US" dirty="0"/>
              <a:t>、</a:t>
            </a:r>
            <a:r>
              <a:rPr lang="en-US" altLang="zh-CN" dirty="0" err="1"/>
              <a:t>udp</a:t>
            </a:r>
            <a:r>
              <a:rPr lang="zh-CN" altLang="en-US" dirty="0"/>
              <a:t>、</a:t>
            </a:r>
            <a:r>
              <a:rPr lang="en-US" altLang="zh-CN" dirty="0" err="1"/>
              <a:t>icmp</a:t>
            </a:r>
            <a:r>
              <a:rPr lang="zh-CN" altLang="en-US" dirty="0"/>
              <a:t>包数，所以）使用</a:t>
            </a:r>
            <a:r>
              <a:rPr lang="en-US" altLang="zh-CN" dirty="0" err="1"/>
              <a:t>setsockopt</a:t>
            </a:r>
            <a:r>
              <a:rPr lang="en-US" altLang="zh-CN" dirty="0"/>
              <a:t>(2)</a:t>
            </a:r>
            <a:r>
              <a:rPr lang="zh-CN" altLang="en-US" dirty="0"/>
              <a:t>把加载的</a:t>
            </a:r>
            <a:r>
              <a:rPr lang="en-US" altLang="zh-CN" dirty="0" err="1"/>
              <a:t>eBPF</a:t>
            </a:r>
            <a:r>
              <a:rPr lang="zh-CN" altLang="en-US" dirty="0"/>
              <a:t>程序绑到</a:t>
            </a:r>
            <a:r>
              <a:rPr lang="en-US" altLang="zh-CN" dirty="0"/>
              <a:t>lo</a:t>
            </a:r>
            <a:r>
              <a:rPr lang="zh-CN" altLang="en-US" dirty="0"/>
              <a:t>上</a:t>
            </a:r>
            <a:endParaRPr lang="en-US" altLang="zh-CN" dirty="0"/>
          </a:p>
          <a:p>
            <a:r>
              <a:rPr lang="zh-CN" altLang="en-US" dirty="0"/>
              <a:t>然后开始疯狂</a:t>
            </a:r>
            <a:r>
              <a:rPr lang="en-US" altLang="zh-CN" dirty="0"/>
              <a:t>ping 127.0.0.1</a:t>
            </a:r>
            <a:r>
              <a:rPr lang="zh-CN" altLang="en-US" dirty="0"/>
              <a:t>，就可以从</a:t>
            </a:r>
            <a:r>
              <a:rPr lang="en-US" altLang="zh-CN" dirty="0"/>
              <a:t>Map</a:t>
            </a:r>
            <a:r>
              <a:rPr lang="zh-CN" altLang="en-US" dirty="0"/>
              <a:t>里读到</a:t>
            </a:r>
            <a:r>
              <a:rPr lang="en-US" altLang="zh-CN" dirty="0" err="1"/>
              <a:t>eBPF</a:t>
            </a:r>
            <a:r>
              <a:rPr lang="zh-CN" altLang="en-US" dirty="0"/>
              <a:t>程序统计的包个数。</a:t>
            </a:r>
          </a:p>
        </p:txBody>
      </p:sp>
    </p:spTree>
    <p:extLst>
      <p:ext uri="{BB962C8B-B14F-4D97-AF65-F5344CB8AC3E}">
        <p14:creationId xmlns:p14="http://schemas.microsoft.com/office/powerpoint/2010/main" val="264710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E26F0-2BFB-86E9-F512-B5A957F9BB1A}"/>
              </a:ext>
            </a:extLst>
          </p:cNvPr>
          <p:cNvSpPr>
            <a:spLocks noGrp="1"/>
          </p:cNvSpPr>
          <p:nvPr>
            <p:ph type="title"/>
          </p:nvPr>
        </p:nvSpPr>
        <p:spPr/>
        <p:txBody>
          <a:bodyPr/>
          <a:lstStyle/>
          <a:p>
            <a:r>
              <a:rPr lang="zh-CN" altLang="en-US" dirty="0"/>
              <a:t>使用</a:t>
            </a:r>
            <a:r>
              <a:rPr lang="en-US" altLang="zh-CN" dirty="0" err="1"/>
              <a:t>bpf</a:t>
            </a:r>
            <a:r>
              <a:rPr lang="en-US" altLang="zh-CN" dirty="0"/>
              <a:t>(2)</a:t>
            </a:r>
            <a:r>
              <a:rPr lang="zh-CN" altLang="en-US" dirty="0"/>
              <a:t>加载的字节码</a:t>
            </a:r>
          </a:p>
        </p:txBody>
      </p:sp>
      <p:pic>
        <p:nvPicPr>
          <p:cNvPr id="5" name="内容占位符 4">
            <a:extLst>
              <a:ext uri="{FF2B5EF4-FFF2-40B4-BE49-F238E27FC236}">
                <a16:creationId xmlns:a16="http://schemas.microsoft.com/office/drawing/2014/main" id="{8E45CB8C-CD3A-21C5-05C6-386B81DED26E}"/>
              </a:ext>
            </a:extLst>
          </p:cNvPr>
          <p:cNvPicPr>
            <a:picLocks noGrp="1" noChangeAspect="1"/>
          </p:cNvPicPr>
          <p:nvPr>
            <p:ph idx="1"/>
          </p:nvPr>
        </p:nvPicPr>
        <p:blipFill>
          <a:blip r:embed="rId2"/>
          <a:stretch>
            <a:fillRect/>
          </a:stretch>
        </p:blipFill>
        <p:spPr>
          <a:xfrm>
            <a:off x="3868738" y="2352182"/>
            <a:ext cx="7315200" cy="2144110"/>
          </a:xfrm>
        </p:spPr>
      </p:pic>
    </p:spTree>
    <p:extLst>
      <p:ext uri="{BB962C8B-B14F-4D97-AF65-F5344CB8AC3E}">
        <p14:creationId xmlns:p14="http://schemas.microsoft.com/office/powerpoint/2010/main" val="4211313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D2734-4F28-CF92-063E-5091E9679473}"/>
              </a:ext>
            </a:extLst>
          </p:cNvPr>
          <p:cNvSpPr>
            <a:spLocks noGrp="1"/>
          </p:cNvSpPr>
          <p:nvPr>
            <p:ph type="title"/>
          </p:nvPr>
        </p:nvSpPr>
        <p:spPr/>
        <p:txBody>
          <a:bodyPr/>
          <a:lstStyle/>
          <a:p>
            <a:r>
              <a:rPr lang="zh-CN" altLang="en-US" dirty="0"/>
              <a:t>更好的开发方式</a:t>
            </a:r>
          </a:p>
        </p:txBody>
      </p:sp>
      <p:sp>
        <p:nvSpPr>
          <p:cNvPr id="3" name="内容占位符 2">
            <a:extLst>
              <a:ext uri="{FF2B5EF4-FFF2-40B4-BE49-F238E27FC236}">
                <a16:creationId xmlns:a16="http://schemas.microsoft.com/office/drawing/2014/main" id="{21127589-EF7C-8CF9-8F25-0FDF5DB226B8}"/>
              </a:ext>
            </a:extLst>
          </p:cNvPr>
          <p:cNvSpPr>
            <a:spLocks noGrp="1"/>
          </p:cNvSpPr>
          <p:nvPr>
            <p:ph idx="1"/>
          </p:nvPr>
        </p:nvSpPr>
        <p:spPr/>
        <p:txBody>
          <a:bodyPr/>
          <a:lstStyle/>
          <a:p>
            <a:r>
              <a:rPr lang="zh-CN" altLang="en-US" dirty="0"/>
              <a:t>使用字节码开发</a:t>
            </a:r>
            <a:r>
              <a:rPr lang="en-US" altLang="zh-CN" dirty="0" err="1"/>
              <a:t>eBPF</a:t>
            </a:r>
            <a:r>
              <a:rPr lang="zh-CN" altLang="en-US" dirty="0"/>
              <a:t>程序很让人不舒服，所以大家想要用高级一点的语言（比如</a:t>
            </a:r>
            <a:r>
              <a:rPr lang="en-US" altLang="zh-CN" dirty="0"/>
              <a:t>C</a:t>
            </a:r>
            <a:r>
              <a:rPr lang="zh-CN" altLang="en-US" dirty="0"/>
              <a:t>，虽然没那么高级）来写</a:t>
            </a:r>
            <a:r>
              <a:rPr lang="en-US" altLang="zh-CN" dirty="0" err="1"/>
              <a:t>eBPF</a:t>
            </a:r>
            <a:r>
              <a:rPr lang="zh-CN" altLang="en-US" dirty="0"/>
              <a:t>内核程序。</a:t>
            </a:r>
            <a:endParaRPr lang="en-US" altLang="zh-CN" dirty="0"/>
          </a:p>
          <a:p>
            <a:endParaRPr lang="en-US" altLang="zh-CN" dirty="0"/>
          </a:p>
          <a:p>
            <a:r>
              <a:rPr lang="zh-CN" altLang="en-US" dirty="0"/>
              <a:t>接下来我们会介绍两种两种可以用</a:t>
            </a:r>
            <a:r>
              <a:rPr lang="en-US" altLang="zh-CN" dirty="0"/>
              <a:t>C</a:t>
            </a:r>
            <a:r>
              <a:rPr lang="zh-CN" altLang="en-US" dirty="0"/>
              <a:t>来写</a:t>
            </a:r>
            <a:r>
              <a:rPr lang="en-US" altLang="zh-CN" dirty="0" err="1"/>
              <a:t>eBPF</a:t>
            </a:r>
            <a:r>
              <a:rPr lang="zh-CN" altLang="en-US" dirty="0"/>
              <a:t>内核程序的开发方式</a:t>
            </a:r>
            <a:r>
              <a:rPr lang="en-US" altLang="zh-CN" dirty="0"/>
              <a:t>:</a:t>
            </a:r>
          </a:p>
          <a:p>
            <a:r>
              <a:rPr lang="en-US" altLang="zh-CN" dirty="0"/>
              <a:t>bcc(BPF Compilers Collection)</a:t>
            </a:r>
          </a:p>
          <a:p>
            <a:r>
              <a:rPr lang="en-US" altLang="zh-CN" dirty="0" err="1"/>
              <a:t>libbpf</a:t>
            </a:r>
            <a:r>
              <a:rPr lang="zh-CN" altLang="en-US" dirty="0"/>
              <a:t>与</a:t>
            </a:r>
            <a:r>
              <a:rPr lang="en-US" altLang="zh-CN" dirty="0" err="1"/>
              <a:t>libbpf</a:t>
            </a:r>
            <a:r>
              <a:rPr lang="en-US" altLang="zh-CN" dirty="0"/>
              <a:t>-bootstrap</a:t>
            </a:r>
            <a:r>
              <a:rPr lang="zh-CN" altLang="en-US" dirty="0"/>
              <a:t>脚手架</a:t>
            </a:r>
            <a:endParaRPr lang="en-US" altLang="zh-CN" dirty="0"/>
          </a:p>
          <a:p>
            <a:endParaRPr lang="en-US" altLang="zh-CN" dirty="0"/>
          </a:p>
          <a:p>
            <a:r>
              <a:rPr lang="zh-CN" altLang="en-US" dirty="0"/>
              <a:t>以及一个对</a:t>
            </a:r>
            <a:r>
              <a:rPr lang="en-US" altLang="zh-CN" dirty="0" err="1"/>
              <a:t>libbpf</a:t>
            </a:r>
            <a:r>
              <a:rPr lang="zh-CN" altLang="en-US" dirty="0"/>
              <a:t>更高级的封装（</a:t>
            </a:r>
            <a:r>
              <a:rPr lang="en-US" altLang="zh-CN" dirty="0" err="1"/>
              <a:t>eunomia-bpf</a:t>
            </a:r>
            <a:r>
              <a:rPr lang="zh-CN" altLang="en-US" dirty="0"/>
              <a:t>）</a:t>
            </a:r>
          </a:p>
        </p:txBody>
      </p:sp>
    </p:spTree>
    <p:extLst>
      <p:ext uri="{BB962C8B-B14F-4D97-AF65-F5344CB8AC3E}">
        <p14:creationId xmlns:p14="http://schemas.microsoft.com/office/powerpoint/2010/main" val="44046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4A1861-1B46-071F-7C1F-2C0CE38159A6}"/>
              </a:ext>
            </a:extLst>
          </p:cNvPr>
          <p:cNvSpPr>
            <a:spLocks noGrp="1"/>
          </p:cNvSpPr>
          <p:nvPr>
            <p:ph type="title"/>
          </p:nvPr>
        </p:nvSpPr>
        <p:spPr/>
        <p:txBody>
          <a:bodyPr/>
          <a:lstStyle/>
          <a:p>
            <a:r>
              <a:rPr lang="en-US" altLang="zh-CN" dirty="0" err="1"/>
              <a:t>libbpf</a:t>
            </a:r>
            <a:endParaRPr lang="zh-CN" altLang="en-US" dirty="0"/>
          </a:p>
        </p:txBody>
      </p:sp>
      <p:sp>
        <p:nvSpPr>
          <p:cNvPr id="5" name="文本占位符 4">
            <a:extLst>
              <a:ext uri="{FF2B5EF4-FFF2-40B4-BE49-F238E27FC236}">
                <a16:creationId xmlns:a16="http://schemas.microsoft.com/office/drawing/2014/main" id="{8C88CABB-2136-FC3A-5DD6-8B024A7449A2}"/>
              </a:ext>
            </a:extLst>
          </p:cNvPr>
          <p:cNvSpPr>
            <a:spLocks noGrp="1"/>
          </p:cNvSpPr>
          <p:nvPr>
            <p:ph type="body" idx="1"/>
          </p:nvPr>
        </p:nvSpPr>
        <p:spPr/>
        <p:txBody>
          <a:bodyPr/>
          <a:lstStyle/>
          <a:p>
            <a:r>
              <a:rPr lang="fr-FR" altLang="zh-CN" dirty="0">
                <a:hlinkClick r:id="rId2"/>
              </a:rPr>
              <a:t>https://github.com/libbpf/libbpf</a:t>
            </a:r>
            <a:endParaRPr lang="fr-FR" altLang="zh-CN" dirty="0"/>
          </a:p>
          <a:p>
            <a:r>
              <a:rPr lang="fr-FR" altLang="zh-CN" dirty="0">
                <a:hlinkClick r:id="rId3"/>
              </a:rPr>
              <a:t>https://github.com/libbpf/libbpf-bootstrap</a:t>
            </a:r>
            <a:endParaRPr lang="fr-FR" altLang="zh-CN" dirty="0"/>
          </a:p>
          <a:p>
            <a:endParaRPr lang="zh-CN" altLang="en-US" dirty="0"/>
          </a:p>
        </p:txBody>
      </p:sp>
    </p:spTree>
    <p:extLst>
      <p:ext uri="{BB962C8B-B14F-4D97-AF65-F5344CB8AC3E}">
        <p14:creationId xmlns:p14="http://schemas.microsoft.com/office/powerpoint/2010/main" val="315509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19817-2020-5137-BAE6-A255BA9E5102}"/>
              </a:ext>
            </a:extLst>
          </p:cNvPr>
          <p:cNvSpPr>
            <a:spLocks noGrp="1"/>
          </p:cNvSpPr>
          <p:nvPr>
            <p:ph type="title"/>
          </p:nvPr>
        </p:nvSpPr>
        <p:spPr/>
        <p:txBody>
          <a:bodyPr/>
          <a:lstStyle/>
          <a:p>
            <a:r>
              <a:rPr lang="zh-CN" altLang="en-US" dirty="0"/>
              <a:t>使用</a:t>
            </a:r>
            <a:r>
              <a:rPr lang="en-US" altLang="zh-CN" dirty="0" err="1"/>
              <a:t>libbpf</a:t>
            </a:r>
            <a:r>
              <a:rPr lang="en-US" altLang="zh-CN" dirty="0"/>
              <a:t>-bootstrap</a:t>
            </a:r>
            <a:endParaRPr lang="zh-CN" altLang="en-US" dirty="0"/>
          </a:p>
        </p:txBody>
      </p:sp>
      <p:sp>
        <p:nvSpPr>
          <p:cNvPr id="3" name="内容占位符 2">
            <a:extLst>
              <a:ext uri="{FF2B5EF4-FFF2-40B4-BE49-F238E27FC236}">
                <a16:creationId xmlns:a16="http://schemas.microsoft.com/office/drawing/2014/main" id="{E2F563BC-283F-3D12-56AC-120AD103F4CD}"/>
              </a:ext>
            </a:extLst>
          </p:cNvPr>
          <p:cNvSpPr>
            <a:spLocks noGrp="1"/>
          </p:cNvSpPr>
          <p:nvPr>
            <p:ph idx="1"/>
          </p:nvPr>
        </p:nvSpPr>
        <p:spPr/>
        <p:txBody>
          <a:bodyPr/>
          <a:lstStyle/>
          <a:p>
            <a:r>
              <a:rPr lang="zh-CN" altLang="en-US" dirty="0"/>
              <a:t>我不喜欢直接写字节码，大家也不喜欢，所以大家想用</a:t>
            </a:r>
            <a:r>
              <a:rPr lang="en-US" altLang="zh-CN" dirty="0"/>
              <a:t>C/C++</a:t>
            </a:r>
            <a:r>
              <a:rPr lang="zh-CN" altLang="en-US" dirty="0"/>
              <a:t>来写</a:t>
            </a:r>
            <a:r>
              <a:rPr lang="en-US" altLang="zh-CN" dirty="0" err="1"/>
              <a:t>eBPF</a:t>
            </a:r>
            <a:r>
              <a:rPr lang="zh-CN" altLang="en-US" dirty="0"/>
              <a:t>内核程序。</a:t>
            </a:r>
            <a:endParaRPr lang="en-US" altLang="zh-CN" dirty="0"/>
          </a:p>
          <a:p>
            <a:r>
              <a:rPr lang="zh-CN" altLang="en-US" dirty="0"/>
              <a:t>然后</a:t>
            </a:r>
            <a:r>
              <a:rPr lang="en-US" altLang="zh-CN" dirty="0"/>
              <a:t>clang</a:t>
            </a:r>
            <a:r>
              <a:rPr lang="zh-CN" altLang="en-US" dirty="0"/>
              <a:t>支持了到</a:t>
            </a:r>
            <a:r>
              <a:rPr lang="en-US" altLang="zh-CN" dirty="0" err="1"/>
              <a:t>eBPF</a:t>
            </a:r>
            <a:r>
              <a:rPr lang="zh-CN" altLang="en-US" dirty="0"/>
              <a:t>字节码的</a:t>
            </a:r>
            <a:r>
              <a:rPr lang="en-US" altLang="zh-CN" dirty="0"/>
              <a:t>target</a:t>
            </a:r>
            <a:r>
              <a:rPr lang="zh-CN" altLang="en-US" dirty="0"/>
              <a:t>，然后有人把这些东西拼在了一起，做了</a:t>
            </a:r>
            <a:r>
              <a:rPr lang="en-US" altLang="zh-CN" dirty="0" err="1"/>
              <a:t>libbpf</a:t>
            </a:r>
            <a:r>
              <a:rPr lang="en-US" altLang="zh-CN" dirty="0"/>
              <a:t>-bootstrap</a:t>
            </a:r>
          </a:p>
          <a:p>
            <a:r>
              <a:rPr lang="zh-CN" altLang="en-US" dirty="0"/>
              <a:t>我们可以通过</a:t>
            </a:r>
            <a:r>
              <a:rPr lang="en-US" altLang="zh-CN" dirty="0" err="1"/>
              <a:t>libbpf</a:t>
            </a:r>
            <a:r>
              <a:rPr lang="en-US" altLang="zh-CN" dirty="0"/>
              <a:t>-bootstrap</a:t>
            </a:r>
            <a:r>
              <a:rPr lang="zh-CN" altLang="en-US" dirty="0"/>
              <a:t>，直接用</a:t>
            </a:r>
            <a:r>
              <a:rPr lang="en-US" altLang="zh-CN" dirty="0"/>
              <a:t>C</a:t>
            </a:r>
            <a:r>
              <a:rPr lang="zh-CN" altLang="en-US" dirty="0"/>
              <a:t>来写</a:t>
            </a:r>
            <a:r>
              <a:rPr lang="en-US" altLang="zh-CN" dirty="0" err="1"/>
              <a:t>eBPF</a:t>
            </a:r>
            <a:r>
              <a:rPr lang="zh-CN" altLang="en-US" dirty="0"/>
              <a:t>内核代码，还可以通过很方便的方式来定义</a:t>
            </a:r>
            <a:r>
              <a:rPr lang="en-US" altLang="zh-CN" dirty="0"/>
              <a:t>Map</a:t>
            </a:r>
            <a:r>
              <a:rPr lang="zh-CN" altLang="en-US" dirty="0"/>
              <a:t>和附加事件。同时生成关于定义的</a:t>
            </a:r>
            <a:r>
              <a:rPr lang="en-US" altLang="zh-CN" dirty="0"/>
              <a:t>Map</a:t>
            </a:r>
            <a:r>
              <a:rPr lang="zh-CN" altLang="en-US" dirty="0"/>
              <a:t>之类的</a:t>
            </a:r>
            <a:r>
              <a:rPr lang="en-US" altLang="zh-CN" dirty="0"/>
              <a:t>header</a:t>
            </a:r>
            <a:r>
              <a:rPr lang="zh-CN" altLang="en-US" dirty="0"/>
              <a:t>方便用户态程序操作。</a:t>
            </a:r>
            <a:endParaRPr lang="en-US" altLang="zh-CN" dirty="0"/>
          </a:p>
          <a:p>
            <a:r>
              <a:rPr lang="zh-CN" altLang="en-US" dirty="0"/>
              <a:t>经过一系列处理生成一个单一用户态可执行文件。这个可执行文件在运行的时候会加载我们写的</a:t>
            </a:r>
            <a:r>
              <a:rPr lang="en-US" altLang="zh-CN" dirty="0" err="1"/>
              <a:t>eBPF</a:t>
            </a:r>
            <a:r>
              <a:rPr lang="zh-CN" altLang="en-US" dirty="0"/>
              <a:t>程序。</a:t>
            </a:r>
            <a:endParaRPr lang="en-US" altLang="zh-CN" dirty="0"/>
          </a:p>
        </p:txBody>
      </p:sp>
    </p:spTree>
    <p:extLst>
      <p:ext uri="{BB962C8B-B14F-4D97-AF65-F5344CB8AC3E}">
        <p14:creationId xmlns:p14="http://schemas.microsoft.com/office/powerpoint/2010/main" val="144692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D9E2E-F1A6-C49B-8B6F-D42BDCEBE4C9}"/>
              </a:ext>
            </a:extLst>
          </p:cNvPr>
          <p:cNvSpPr>
            <a:spLocks noGrp="1"/>
          </p:cNvSpPr>
          <p:nvPr>
            <p:ph type="title"/>
          </p:nvPr>
        </p:nvSpPr>
        <p:spPr/>
        <p:txBody>
          <a:bodyPr/>
          <a:lstStyle/>
          <a:p>
            <a:r>
              <a:rPr lang="en-US" altLang="zh-CN" dirty="0" err="1"/>
              <a:t>libbpf</a:t>
            </a:r>
            <a:r>
              <a:rPr lang="en-US" altLang="zh-CN" dirty="0"/>
              <a:t>-bootstrap</a:t>
            </a:r>
            <a:endParaRPr lang="zh-CN" altLang="en-US" dirty="0"/>
          </a:p>
        </p:txBody>
      </p:sp>
      <p:sp>
        <p:nvSpPr>
          <p:cNvPr id="3" name="内容占位符 2">
            <a:extLst>
              <a:ext uri="{FF2B5EF4-FFF2-40B4-BE49-F238E27FC236}">
                <a16:creationId xmlns:a16="http://schemas.microsoft.com/office/drawing/2014/main" id="{A3362BB8-7B93-BEFD-FEC6-A1AC78ED55AD}"/>
              </a:ext>
            </a:extLst>
          </p:cNvPr>
          <p:cNvSpPr>
            <a:spLocks noGrp="1"/>
          </p:cNvSpPr>
          <p:nvPr>
            <p:ph sz="half" idx="1"/>
          </p:nvPr>
        </p:nvSpPr>
        <p:spPr>
          <a:xfrm>
            <a:off x="3534156" y="864108"/>
            <a:ext cx="3474720" cy="5120640"/>
          </a:xfrm>
        </p:spPr>
        <p:txBody>
          <a:bodyPr>
            <a:normAutofit lnSpcReduction="10000"/>
          </a:bodyPr>
          <a:lstStyle/>
          <a:p>
            <a:r>
              <a:rPr lang="zh-CN" altLang="en-US" dirty="0"/>
              <a:t>结合</a:t>
            </a:r>
            <a:r>
              <a:rPr lang="en-US" altLang="zh-CN" dirty="0" err="1"/>
              <a:t>libbpf</a:t>
            </a:r>
            <a:r>
              <a:rPr lang="zh-CN" altLang="en-US" dirty="0"/>
              <a:t>，提供了一些很方便的把一段</a:t>
            </a:r>
            <a:r>
              <a:rPr lang="en-US" altLang="zh-CN" dirty="0" err="1"/>
              <a:t>eBPF</a:t>
            </a:r>
            <a:r>
              <a:rPr lang="zh-CN" altLang="en-US" dirty="0"/>
              <a:t>代码贴到某个事件上的方式（比如</a:t>
            </a:r>
            <a:r>
              <a:rPr lang="en-US" altLang="zh-CN" dirty="0"/>
              <a:t>SEC(“</a:t>
            </a:r>
            <a:r>
              <a:rPr lang="en-US" altLang="zh-CN" dirty="0" err="1"/>
              <a:t>tp</a:t>
            </a:r>
            <a:r>
              <a:rPr lang="en-US" altLang="zh-CN" dirty="0"/>
              <a:t>/</a:t>
            </a:r>
            <a:r>
              <a:rPr lang="en-US" altLang="zh-CN" dirty="0" err="1"/>
              <a:t>syscalls</a:t>
            </a:r>
            <a:r>
              <a:rPr lang="en-US" altLang="zh-CN" dirty="0"/>
              <a:t>/</a:t>
            </a:r>
            <a:r>
              <a:rPr lang="en-US" altLang="zh-CN" dirty="0" err="1"/>
              <a:t>sys_enter_write</a:t>
            </a:r>
            <a:r>
              <a:rPr lang="en-US" altLang="zh-CN" dirty="0"/>
              <a:t>”)</a:t>
            </a:r>
            <a:r>
              <a:rPr lang="zh-CN" altLang="en-US" dirty="0"/>
              <a:t>，会在后续处理过程中生成把这个函数编译出来的</a:t>
            </a:r>
            <a:r>
              <a:rPr lang="en-US" altLang="zh-CN" dirty="0" err="1"/>
              <a:t>ebpf</a:t>
            </a:r>
            <a:r>
              <a:rPr lang="zh-CN" altLang="en-US" dirty="0"/>
              <a:t>程序贴到</a:t>
            </a:r>
            <a:r>
              <a:rPr lang="en-US" altLang="zh-CN" dirty="0"/>
              <a:t>write(2)</a:t>
            </a:r>
            <a:r>
              <a:rPr lang="zh-CN" altLang="en-US" dirty="0"/>
              <a:t>上的代码）</a:t>
            </a:r>
            <a:endParaRPr lang="en-US" altLang="zh-CN" dirty="0"/>
          </a:p>
          <a:p>
            <a:r>
              <a:rPr lang="zh-CN" altLang="en-US" dirty="0"/>
              <a:t>注意到右边还有个全局变量（</a:t>
            </a:r>
            <a:r>
              <a:rPr lang="en-US" altLang="zh-CN" dirty="0" err="1"/>
              <a:t>my_pid</a:t>
            </a:r>
            <a:r>
              <a:rPr lang="zh-CN" altLang="en-US" dirty="0"/>
              <a:t>）和一个颜色不一样的函数（</a:t>
            </a:r>
            <a:r>
              <a:rPr lang="en-US" altLang="zh-CN" dirty="0" err="1"/>
              <a:t>bpf_get_current_pid_tgid</a:t>
            </a:r>
            <a:r>
              <a:rPr lang="zh-CN" altLang="en-US" dirty="0"/>
              <a:t>），接下来会讨论。</a:t>
            </a:r>
            <a:endParaRPr lang="en-US" altLang="zh-CN" dirty="0"/>
          </a:p>
          <a:p>
            <a:r>
              <a:rPr lang="en-US" altLang="zh-CN" dirty="0">
                <a:hlinkClick r:id="rId2"/>
              </a:rPr>
              <a:t>https://github.com/libbpf/libbpf-bootstrap/blob/db4f7ad2a13c525601c3fbf314e9a87ff4dfdbb1/examples/c/minimal.bpf.c#L1</a:t>
            </a:r>
            <a:endParaRPr lang="en-US" altLang="zh-CN" dirty="0"/>
          </a:p>
        </p:txBody>
      </p:sp>
      <p:pic>
        <p:nvPicPr>
          <p:cNvPr id="7" name="内容占位符 6">
            <a:extLst>
              <a:ext uri="{FF2B5EF4-FFF2-40B4-BE49-F238E27FC236}">
                <a16:creationId xmlns:a16="http://schemas.microsoft.com/office/drawing/2014/main" id="{6DD22B6F-8E70-B9FB-A958-D71F8DF80EA4}"/>
              </a:ext>
            </a:extLst>
          </p:cNvPr>
          <p:cNvPicPr>
            <a:picLocks noGrp="1" noChangeAspect="1"/>
          </p:cNvPicPr>
          <p:nvPr>
            <p:ph sz="half" idx="2"/>
          </p:nvPr>
        </p:nvPicPr>
        <p:blipFill>
          <a:blip r:embed="rId3"/>
          <a:stretch>
            <a:fillRect/>
          </a:stretch>
        </p:blipFill>
        <p:spPr>
          <a:xfrm>
            <a:off x="7008876" y="1656413"/>
            <a:ext cx="4570018" cy="3762532"/>
          </a:xfrm>
          <a:prstGeom prst="rect">
            <a:avLst/>
          </a:prstGeom>
        </p:spPr>
      </p:pic>
    </p:spTree>
    <p:extLst>
      <p:ext uri="{BB962C8B-B14F-4D97-AF65-F5344CB8AC3E}">
        <p14:creationId xmlns:p14="http://schemas.microsoft.com/office/powerpoint/2010/main" val="122154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054E2-D1F4-35EC-4F6A-6ADAD5FBE70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258219AE-9AC0-4D45-8871-23725F8B5F35}"/>
              </a:ext>
            </a:extLst>
          </p:cNvPr>
          <p:cNvSpPr>
            <a:spLocks noGrp="1"/>
          </p:cNvSpPr>
          <p:nvPr>
            <p:ph idx="1"/>
          </p:nvPr>
        </p:nvSpPr>
        <p:spPr/>
        <p:txBody>
          <a:bodyPr/>
          <a:lstStyle/>
          <a:p>
            <a:r>
              <a:rPr lang="en-US" altLang="zh-CN" dirty="0" err="1"/>
              <a:t>eBPF</a:t>
            </a:r>
            <a:r>
              <a:rPr lang="zh-CN" altLang="en-US" dirty="0"/>
              <a:t>是什么</a:t>
            </a:r>
            <a:endParaRPr lang="en-US" altLang="zh-CN" dirty="0"/>
          </a:p>
          <a:p>
            <a:r>
              <a:rPr lang="en-US" altLang="zh-CN" dirty="0" err="1"/>
              <a:t>eBPF</a:t>
            </a:r>
            <a:r>
              <a:rPr lang="zh-CN" altLang="en-US" dirty="0"/>
              <a:t>程序和内核模块的区别</a:t>
            </a:r>
            <a:endParaRPr lang="en-US" altLang="zh-CN" dirty="0"/>
          </a:p>
          <a:p>
            <a:r>
              <a:rPr lang="en-US" altLang="zh-CN" dirty="0" err="1"/>
              <a:t>eBPF</a:t>
            </a:r>
            <a:r>
              <a:rPr lang="zh-CN" altLang="en-US" dirty="0"/>
              <a:t>程序能做什么</a:t>
            </a:r>
            <a:endParaRPr lang="en-US" altLang="zh-CN" dirty="0"/>
          </a:p>
          <a:p>
            <a:r>
              <a:rPr lang="en-US" altLang="zh-CN" dirty="0" err="1"/>
              <a:t>eBPF</a:t>
            </a:r>
            <a:r>
              <a:rPr lang="zh-CN" altLang="en-US" dirty="0"/>
              <a:t>程序如何跟用户态程序通信（</a:t>
            </a:r>
            <a:r>
              <a:rPr lang="en-US" altLang="zh-CN" dirty="0" err="1"/>
              <a:t>eBPF</a:t>
            </a:r>
            <a:r>
              <a:rPr lang="en-US" altLang="zh-CN" dirty="0"/>
              <a:t> Maps</a:t>
            </a:r>
            <a:r>
              <a:rPr lang="zh-CN" altLang="en-US" dirty="0"/>
              <a:t>）</a:t>
            </a:r>
            <a:endParaRPr lang="en-US" altLang="zh-CN" dirty="0"/>
          </a:p>
          <a:p>
            <a:r>
              <a:rPr lang="en-US" altLang="zh-CN" dirty="0" err="1"/>
              <a:t>eBPF</a:t>
            </a:r>
            <a:r>
              <a:rPr lang="zh-CN" altLang="en-US" dirty="0"/>
              <a:t>常见开发方式</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6052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DD377-F61A-6D95-CFED-67B0DE16A35B}"/>
              </a:ext>
            </a:extLst>
          </p:cNvPr>
          <p:cNvSpPr>
            <a:spLocks noGrp="1"/>
          </p:cNvSpPr>
          <p:nvPr>
            <p:ph type="title"/>
          </p:nvPr>
        </p:nvSpPr>
        <p:spPr/>
        <p:txBody>
          <a:bodyPr/>
          <a:lstStyle/>
          <a:p>
            <a:r>
              <a:rPr lang="en-US" altLang="zh-CN" dirty="0" err="1"/>
              <a:t>libbpf</a:t>
            </a:r>
            <a:r>
              <a:rPr lang="en-US" altLang="zh-CN" dirty="0"/>
              <a:t>-bootstrap</a:t>
            </a:r>
            <a:r>
              <a:rPr lang="zh-CN" altLang="en-US" dirty="0"/>
              <a:t>里的</a:t>
            </a:r>
            <a:r>
              <a:rPr lang="en-US" altLang="zh-CN" dirty="0" err="1"/>
              <a:t>skel</a:t>
            </a:r>
            <a:endParaRPr lang="zh-CN" altLang="en-US" dirty="0"/>
          </a:p>
        </p:txBody>
      </p:sp>
      <p:sp>
        <p:nvSpPr>
          <p:cNvPr id="6" name="内容占位符 5">
            <a:extLst>
              <a:ext uri="{FF2B5EF4-FFF2-40B4-BE49-F238E27FC236}">
                <a16:creationId xmlns:a16="http://schemas.microsoft.com/office/drawing/2014/main" id="{019DDE1B-A8A5-8D27-9D4B-5E51D859F006}"/>
              </a:ext>
            </a:extLst>
          </p:cNvPr>
          <p:cNvSpPr>
            <a:spLocks noGrp="1"/>
          </p:cNvSpPr>
          <p:nvPr>
            <p:ph sz="half" idx="1"/>
          </p:nvPr>
        </p:nvSpPr>
        <p:spPr/>
        <p:txBody>
          <a:bodyPr/>
          <a:lstStyle/>
          <a:p>
            <a:r>
              <a:rPr lang="zh-CN" altLang="en-US" dirty="0"/>
              <a:t>一些工具会帮助我们从写的</a:t>
            </a:r>
            <a:r>
              <a:rPr lang="en-US" altLang="zh-CN" dirty="0" err="1"/>
              <a:t>eBPF</a:t>
            </a:r>
            <a:r>
              <a:rPr lang="zh-CN" altLang="en-US" dirty="0"/>
              <a:t>代码里生成一些被称为</a:t>
            </a:r>
            <a:r>
              <a:rPr lang="en-US" altLang="zh-CN" dirty="0" err="1"/>
              <a:t>skel</a:t>
            </a:r>
            <a:r>
              <a:rPr lang="zh-CN" altLang="en-US" dirty="0"/>
              <a:t>的</a:t>
            </a:r>
            <a:r>
              <a:rPr lang="en-US" altLang="zh-CN" dirty="0"/>
              <a:t>header</a:t>
            </a:r>
          </a:p>
          <a:p>
            <a:r>
              <a:rPr lang="zh-CN" altLang="en-US" dirty="0"/>
              <a:t>里面包括了写的</a:t>
            </a:r>
            <a:r>
              <a:rPr lang="en-US" altLang="zh-CN" dirty="0" err="1"/>
              <a:t>eBPF</a:t>
            </a:r>
            <a:r>
              <a:rPr lang="zh-CN" altLang="en-US" dirty="0"/>
              <a:t>程序编译出来的</a:t>
            </a:r>
            <a:r>
              <a:rPr lang="en-US" altLang="zh-CN" dirty="0"/>
              <a:t>ELF</a:t>
            </a:r>
            <a:r>
              <a:rPr lang="zh-CN" altLang="en-US" dirty="0"/>
              <a:t>程序的字节数据，以及一些用来操作这个程序的工具函数</a:t>
            </a:r>
            <a:endParaRPr lang="en-US" altLang="zh-CN" dirty="0"/>
          </a:p>
          <a:p>
            <a:r>
              <a:rPr lang="zh-CN" altLang="en-US" dirty="0"/>
              <a:t>以及写的</a:t>
            </a:r>
            <a:r>
              <a:rPr lang="en-US" altLang="zh-CN" dirty="0" err="1"/>
              <a:t>eBPF</a:t>
            </a:r>
            <a:r>
              <a:rPr lang="zh-CN" altLang="en-US" dirty="0"/>
              <a:t>程序的</a:t>
            </a:r>
            <a:r>
              <a:rPr lang="en-US" altLang="zh-CN" dirty="0" err="1"/>
              <a:t>bss</a:t>
            </a:r>
            <a:r>
              <a:rPr lang="zh-CN" altLang="en-US" dirty="0"/>
              <a:t>段（全局变量）和</a:t>
            </a:r>
            <a:r>
              <a:rPr lang="en-US" altLang="zh-CN" dirty="0" err="1"/>
              <a:t>rodata</a:t>
            </a:r>
            <a:r>
              <a:rPr lang="zh-CN" altLang="en-US" dirty="0"/>
              <a:t>的</a:t>
            </a:r>
            <a:r>
              <a:rPr lang="en-US" altLang="zh-CN" dirty="0"/>
              <a:t>Map</a:t>
            </a:r>
            <a:r>
              <a:rPr lang="zh-CN" altLang="en-US" dirty="0"/>
              <a:t>映射。</a:t>
            </a:r>
            <a:endParaRPr lang="en-US" altLang="zh-CN" dirty="0"/>
          </a:p>
          <a:p>
            <a:r>
              <a:rPr lang="zh-CN" altLang="en-US" dirty="0"/>
              <a:t>右边可以看到</a:t>
            </a:r>
            <a:r>
              <a:rPr lang="en-US" altLang="zh-CN" dirty="0" err="1"/>
              <a:t>bss</a:t>
            </a:r>
            <a:r>
              <a:rPr lang="zh-CN" altLang="en-US" dirty="0"/>
              <a:t>和</a:t>
            </a:r>
            <a:r>
              <a:rPr lang="en-US" altLang="zh-CN" dirty="0" err="1"/>
              <a:t>rodata</a:t>
            </a:r>
            <a:r>
              <a:rPr lang="zh-CN" altLang="en-US" dirty="0"/>
              <a:t>的</a:t>
            </a:r>
            <a:r>
              <a:rPr lang="en-US" altLang="zh-CN" dirty="0"/>
              <a:t>map</a:t>
            </a:r>
            <a:r>
              <a:rPr lang="zh-CN" altLang="en-US" dirty="0"/>
              <a:t>，以及</a:t>
            </a:r>
            <a:r>
              <a:rPr lang="en-US" altLang="zh-CN" dirty="0" err="1"/>
              <a:t>my_pid</a:t>
            </a:r>
            <a:r>
              <a:rPr lang="zh-CN" altLang="en-US" dirty="0"/>
              <a:t>这个全局变量的拷贝。</a:t>
            </a:r>
          </a:p>
        </p:txBody>
      </p:sp>
      <p:pic>
        <p:nvPicPr>
          <p:cNvPr id="9" name="内容占位符 8">
            <a:extLst>
              <a:ext uri="{FF2B5EF4-FFF2-40B4-BE49-F238E27FC236}">
                <a16:creationId xmlns:a16="http://schemas.microsoft.com/office/drawing/2014/main" id="{B9DCE1A9-2746-C7D0-3852-89DEFD6BB908}"/>
              </a:ext>
            </a:extLst>
          </p:cNvPr>
          <p:cNvPicPr>
            <a:picLocks noGrp="1" noChangeAspect="1"/>
          </p:cNvPicPr>
          <p:nvPr>
            <p:ph sz="half" idx="2"/>
          </p:nvPr>
        </p:nvPicPr>
        <p:blipFill>
          <a:blip r:embed="rId2"/>
          <a:stretch>
            <a:fillRect/>
          </a:stretch>
        </p:blipFill>
        <p:spPr>
          <a:xfrm>
            <a:off x="7818438" y="1691482"/>
            <a:ext cx="3475037" cy="3475037"/>
          </a:xfrm>
        </p:spPr>
      </p:pic>
    </p:spTree>
    <p:extLst>
      <p:ext uri="{BB962C8B-B14F-4D97-AF65-F5344CB8AC3E}">
        <p14:creationId xmlns:p14="http://schemas.microsoft.com/office/powerpoint/2010/main" val="3668587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60B9B-ABDD-D6F8-13F3-85009054332B}"/>
              </a:ext>
            </a:extLst>
          </p:cNvPr>
          <p:cNvSpPr>
            <a:spLocks noGrp="1"/>
          </p:cNvSpPr>
          <p:nvPr>
            <p:ph type="title"/>
          </p:nvPr>
        </p:nvSpPr>
        <p:spPr/>
        <p:txBody>
          <a:bodyPr/>
          <a:lstStyle/>
          <a:p>
            <a:r>
              <a:rPr lang="en-US" altLang="zh-CN" dirty="0" err="1"/>
              <a:t>libbpf</a:t>
            </a:r>
            <a:r>
              <a:rPr lang="en-US" altLang="zh-CN" dirty="0"/>
              <a:t>-bootstrap</a:t>
            </a:r>
            <a:endParaRPr lang="zh-CN" altLang="en-US" dirty="0"/>
          </a:p>
        </p:txBody>
      </p:sp>
      <p:sp>
        <p:nvSpPr>
          <p:cNvPr id="5" name="内容占位符 4">
            <a:extLst>
              <a:ext uri="{FF2B5EF4-FFF2-40B4-BE49-F238E27FC236}">
                <a16:creationId xmlns:a16="http://schemas.microsoft.com/office/drawing/2014/main" id="{0D7BB8D5-E99D-4FA5-6239-4B35EAF52CB1}"/>
              </a:ext>
            </a:extLst>
          </p:cNvPr>
          <p:cNvSpPr>
            <a:spLocks noGrp="1"/>
          </p:cNvSpPr>
          <p:nvPr>
            <p:ph idx="1"/>
          </p:nvPr>
        </p:nvSpPr>
        <p:spPr/>
        <p:txBody>
          <a:bodyPr/>
          <a:lstStyle/>
          <a:p>
            <a:r>
              <a:rPr lang="en-US" altLang="zh-CN" dirty="0" err="1"/>
              <a:t>libbpf</a:t>
            </a:r>
            <a:r>
              <a:rPr lang="en-US" altLang="zh-CN" dirty="0"/>
              <a:t>-bootstrap</a:t>
            </a:r>
            <a:r>
              <a:rPr lang="zh-CN" altLang="en-US" dirty="0"/>
              <a:t>是要有用户态程序的，那么用户态程序塞什么呢？</a:t>
            </a:r>
            <a:endParaRPr lang="en-US" altLang="zh-CN" dirty="0"/>
          </a:p>
          <a:p>
            <a:r>
              <a:rPr lang="zh-CN" altLang="en-US" dirty="0"/>
              <a:t>代码具体可见</a:t>
            </a:r>
            <a:r>
              <a:rPr lang="en-US" altLang="zh-CN" dirty="0">
                <a:hlinkClick r:id="rId2"/>
              </a:rPr>
              <a:t>https://github.com/libbpf/libbpf-bootstrap/blob/db4f7ad2a13c525601c3fbf314e9a87ff4dfdbb1/examples/c/minimal.c#L14</a:t>
            </a:r>
            <a:endParaRPr lang="en-US" altLang="zh-CN" dirty="0"/>
          </a:p>
          <a:p>
            <a:r>
              <a:rPr lang="zh-CN" altLang="en-US" dirty="0"/>
              <a:t>创建一个前一张幻灯片所说的并初始化</a:t>
            </a:r>
            <a:r>
              <a:rPr lang="en-US" altLang="zh-CN" dirty="0" err="1"/>
              <a:t>skel</a:t>
            </a:r>
            <a:endParaRPr lang="en-US" altLang="zh-CN" dirty="0"/>
          </a:p>
          <a:p>
            <a:r>
              <a:rPr lang="zh-CN" altLang="en-US" dirty="0"/>
              <a:t>往里面填写全局变量的初始值</a:t>
            </a:r>
            <a:endParaRPr lang="en-US" altLang="zh-CN" dirty="0"/>
          </a:p>
          <a:p>
            <a:r>
              <a:rPr lang="zh-CN" altLang="en-US" dirty="0"/>
              <a:t>调用封装好的工具函数把从</a:t>
            </a:r>
            <a:r>
              <a:rPr lang="en-US" altLang="zh-CN" dirty="0"/>
              <a:t>ELF</a:t>
            </a:r>
            <a:r>
              <a:rPr lang="zh-CN" altLang="en-US" dirty="0"/>
              <a:t>里拆出来的</a:t>
            </a:r>
            <a:r>
              <a:rPr lang="en-US" altLang="zh-CN" dirty="0" err="1"/>
              <a:t>eBPF</a:t>
            </a:r>
            <a:r>
              <a:rPr lang="zh-CN" altLang="en-US" dirty="0"/>
              <a:t>程序加载进内核</a:t>
            </a:r>
            <a:endParaRPr lang="en-US" altLang="zh-CN" dirty="0"/>
          </a:p>
          <a:p>
            <a:r>
              <a:rPr lang="zh-CN" altLang="en-US" dirty="0"/>
              <a:t>开始跑用户态的东西</a:t>
            </a:r>
            <a:endParaRPr lang="en-US" altLang="zh-CN" dirty="0"/>
          </a:p>
        </p:txBody>
      </p:sp>
    </p:spTree>
    <p:extLst>
      <p:ext uri="{BB962C8B-B14F-4D97-AF65-F5344CB8AC3E}">
        <p14:creationId xmlns:p14="http://schemas.microsoft.com/office/powerpoint/2010/main" val="3193214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2168D-B175-25F9-9195-ABCAFD00646C}"/>
              </a:ext>
            </a:extLst>
          </p:cNvPr>
          <p:cNvSpPr>
            <a:spLocks noGrp="1"/>
          </p:cNvSpPr>
          <p:nvPr>
            <p:ph type="title"/>
          </p:nvPr>
        </p:nvSpPr>
        <p:spPr/>
        <p:txBody>
          <a:bodyPr/>
          <a:lstStyle/>
          <a:p>
            <a:r>
              <a:rPr lang="en-US" altLang="zh-CN" dirty="0" err="1"/>
              <a:t>libbpf</a:t>
            </a:r>
            <a:r>
              <a:rPr lang="en-US" altLang="zh-CN" dirty="0"/>
              <a:t>-bootstrap</a:t>
            </a:r>
            <a:r>
              <a:rPr lang="zh-CN" altLang="en-US" dirty="0"/>
              <a:t>的</a:t>
            </a:r>
            <a:r>
              <a:rPr lang="en-US" altLang="zh-CN" dirty="0"/>
              <a:t>SEC</a:t>
            </a:r>
            <a:endParaRPr lang="zh-CN" altLang="en-US" dirty="0"/>
          </a:p>
        </p:txBody>
      </p:sp>
      <p:sp>
        <p:nvSpPr>
          <p:cNvPr id="3" name="内容占位符 2">
            <a:extLst>
              <a:ext uri="{FF2B5EF4-FFF2-40B4-BE49-F238E27FC236}">
                <a16:creationId xmlns:a16="http://schemas.microsoft.com/office/drawing/2014/main" id="{33EC65A6-27B0-6901-2EB2-59DE402A56F4}"/>
              </a:ext>
            </a:extLst>
          </p:cNvPr>
          <p:cNvSpPr>
            <a:spLocks noGrp="1"/>
          </p:cNvSpPr>
          <p:nvPr>
            <p:ph idx="1"/>
          </p:nvPr>
        </p:nvSpPr>
        <p:spPr>
          <a:xfrm>
            <a:off x="3869268" y="864108"/>
            <a:ext cx="7315200" cy="2564892"/>
          </a:xfrm>
        </p:spPr>
        <p:txBody>
          <a:bodyPr/>
          <a:lstStyle/>
          <a:p>
            <a:r>
              <a:rPr lang="zh-CN" altLang="en-US" dirty="0"/>
              <a:t>还记得函数前面写的</a:t>
            </a:r>
            <a:r>
              <a:rPr lang="en-US" altLang="zh-CN" dirty="0"/>
              <a:t>SEC(“</a:t>
            </a:r>
            <a:r>
              <a:rPr lang="en-US" altLang="zh-CN" dirty="0" err="1"/>
              <a:t>tp</a:t>
            </a:r>
            <a:r>
              <a:rPr lang="en-US" altLang="zh-CN" dirty="0"/>
              <a:t>/</a:t>
            </a:r>
            <a:r>
              <a:rPr lang="en-US" altLang="zh-CN" dirty="0" err="1"/>
              <a:t>syscalls</a:t>
            </a:r>
            <a:r>
              <a:rPr lang="en-US" altLang="zh-CN" dirty="0"/>
              <a:t>/</a:t>
            </a:r>
            <a:r>
              <a:rPr lang="en-US" altLang="zh-CN" dirty="0" err="1"/>
              <a:t>sys_enter_write</a:t>
            </a:r>
            <a:r>
              <a:rPr lang="en-US" altLang="zh-CN" dirty="0"/>
              <a:t>”)</a:t>
            </a:r>
            <a:r>
              <a:rPr lang="zh-CN" altLang="en-US" dirty="0"/>
              <a:t>么？去看一下</a:t>
            </a:r>
            <a:r>
              <a:rPr lang="en-US" altLang="zh-CN" dirty="0"/>
              <a:t>SEC</a:t>
            </a:r>
            <a:r>
              <a:rPr lang="zh-CN" altLang="en-US" dirty="0"/>
              <a:t>这个宏，实际上比较重要的内容就是</a:t>
            </a:r>
            <a:r>
              <a:rPr lang="en-US" altLang="zh-CN" dirty="0"/>
              <a:t>__attribute__((section(name), used))</a:t>
            </a:r>
            <a:r>
              <a:rPr lang="zh-CN" altLang="en-US" dirty="0"/>
              <a:t>，就是把这个函数塞到某个段里。</a:t>
            </a:r>
            <a:endParaRPr lang="en-US" altLang="zh-CN" dirty="0"/>
          </a:p>
          <a:p>
            <a:r>
              <a:rPr lang="zh-CN" altLang="en-US" dirty="0"/>
              <a:t>这样在</a:t>
            </a:r>
            <a:r>
              <a:rPr lang="en-US" altLang="zh-CN" dirty="0" err="1"/>
              <a:t>libbpf</a:t>
            </a:r>
            <a:r>
              <a:rPr lang="zh-CN" altLang="en-US" dirty="0"/>
              <a:t>的加载函数加载这个</a:t>
            </a:r>
            <a:r>
              <a:rPr lang="en-US" altLang="zh-CN" dirty="0"/>
              <a:t>ELF</a:t>
            </a:r>
            <a:r>
              <a:rPr lang="zh-CN" altLang="en-US" dirty="0"/>
              <a:t>程序的时候，看一看段名就知道这个函数对应的</a:t>
            </a:r>
            <a:r>
              <a:rPr lang="en-US" altLang="zh-CN" dirty="0" err="1"/>
              <a:t>ebpf</a:t>
            </a:r>
            <a:r>
              <a:rPr lang="zh-CN" altLang="en-US" dirty="0"/>
              <a:t>程序是要干什么的了，然后就可以把他往正确的地方加载了。</a:t>
            </a:r>
            <a:endParaRPr lang="en-US" altLang="zh-CN" dirty="0"/>
          </a:p>
        </p:txBody>
      </p:sp>
      <p:pic>
        <p:nvPicPr>
          <p:cNvPr id="4" name="内容占位符 6">
            <a:extLst>
              <a:ext uri="{FF2B5EF4-FFF2-40B4-BE49-F238E27FC236}">
                <a16:creationId xmlns:a16="http://schemas.microsoft.com/office/drawing/2014/main" id="{DF5CB665-96B7-D5C1-ACC3-93AA9126BB4A}"/>
              </a:ext>
            </a:extLst>
          </p:cNvPr>
          <p:cNvPicPr>
            <a:picLocks noChangeAspect="1"/>
          </p:cNvPicPr>
          <p:nvPr/>
        </p:nvPicPr>
        <p:blipFill rotWithShape="1">
          <a:blip r:embed="rId2"/>
          <a:srcRect l="6703" t="42829" r="8341" b="22112"/>
          <a:stretch/>
        </p:blipFill>
        <p:spPr>
          <a:xfrm>
            <a:off x="4354643" y="3435633"/>
            <a:ext cx="6738079" cy="2289387"/>
          </a:xfrm>
          <a:prstGeom prst="rect">
            <a:avLst/>
          </a:prstGeom>
        </p:spPr>
      </p:pic>
    </p:spTree>
    <p:extLst>
      <p:ext uri="{BB962C8B-B14F-4D97-AF65-F5344CB8AC3E}">
        <p14:creationId xmlns:p14="http://schemas.microsoft.com/office/powerpoint/2010/main" val="62678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69142-FAFA-7143-686C-A5633D887163}"/>
              </a:ext>
            </a:extLst>
          </p:cNvPr>
          <p:cNvSpPr>
            <a:spLocks noGrp="1"/>
          </p:cNvSpPr>
          <p:nvPr>
            <p:ph type="title"/>
          </p:nvPr>
        </p:nvSpPr>
        <p:spPr/>
        <p:txBody>
          <a:bodyPr/>
          <a:lstStyle/>
          <a:p>
            <a:r>
              <a:rPr lang="en-US" altLang="zh-CN" dirty="0" err="1"/>
              <a:t>libbpf</a:t>
            </a:r>
            <a:r>
              <a:rPr lang="zh-CN" altLang="en-US" dirty="0"/>
              <a:t>里颜色奇怪的函数</a:t>
            </a:r>
          </a:p>
        </p:txBody>
      </p:sp>
      <p:sp>
        <p:nvSpPr>
          <p:cNvPr id="3" name="内容占位符 2">
            <a:extLst>
              <a:ext uri="{FF2B5EF4-FFF2-40B4-BE49-F238E27FC236}">
                <a16:creationId xmlns:a16="http://schemas.microsoft.com/office/drawing/2014/main" id="{CA7F6AAB-EB96-75FA-6357-12F2AB61A156}"/>
              </a:ext>
            </a:extLst>
          </p:cNvPr>
          <p:cNvSpPr>
            <a:spLocks noGrp="1"/>
          </p:cNvSpPr>
          <p:nvPr>
            <p:ph idx="1"/>
          </p:nvPr>
        </p:nvSpPr>
        <p:spPr/>
        <p:txBody>
          <a:bodyPr/>
          <a:lstStyle/>
          <a:p>
            <a:r>
              <a:rPr lang="zh-CN" altLang="en-US" dirty="0"/>
              <a:t>还记得这个颜色奇怪的</a:t>
            </a:r>
            <a:r>
              <a:rPr lang="en-US" altLang="zh-CN" b="0" dirty="0" err="1">
                <a:solidFill>
                  <a:srgbClr val="9CDCFE"/>
                </a:solidFill>
                <a:effectLst/>
                <a:latin typeface="Consolas" panose="020B0609020204030204" pitchFamily="49" charset="0"/>
              </a:rPr>
              <a:t>bpf_get_current_pid_tgid</a:t>
            </a:r>
            <a:r>
              <a:rPr lang="en-US" altLang="zh-CN" b="0" dirty="0">
                <a:solidFill>
                  <a:srgbClr val="D4D4D4"/>
                </a:solidFill>
                <a:effectLst/>
                <a:latin typeface="Consolas" panose="020B0609020204030204" pitchFamily="49" charset="0"/>
              </a:rPr>
              <a:t>()</a:t>
            </a:r>
            <a:r>
              <a:rPr lang="zh-CN" altLang="en-US" dirty="0"/>
              <a:t>么？</a:t>
            </a:r>
            <a:endParaRPr lang="en-US" altLang="zh-CN" dirty="0"/>
          </a:p>
          <a:p>
            <a:r>
              <a:rPr lang="zh-CN" altLang="en-US" dirty="0"/>
              <a:t>点进去看的话会发现他是个函数指针，并且值特别奇怪（是</a:t>
            </a:r>
            <a:r>
              <a:rPr lang="en-US" altLang="zh-CN" dirty="0"/>
              <a:t>int 14</a:t>
            </a:r>
            <a:r>
              <a:rPr lang="zh-CN" altLang="en-US" dirty="0"/>
              <a:t>）</a:t>
            </a:r>
            <a:endParaRPr lang="en-US" altLang="zh-CN" dirty="0"/>
          </a:p>
          <a:p>
            <a:r>
              <a:rPr lang="zh-CN" altLang="en-US" dirty="0"/>
              <a:t>进一步会发现那个</a:t>
            </a:r>
            <a:r>
              <a:rPr lang="en-US" altLang="zh-CN" dirty="0"/>
              <a:t>header</a:t>
            </a:r>
            <a:r>
              <a:rPr lang="zh-CN" altLang="en-US" dirty="0"/>
              <a:t>里一大堆</a:t>
            </a:r>
            <a:r>
              <a:rPr lang="en-US" altLang="zh-CN" dirty="0" err="1"/>
              <a:t>bpf</a:t>
            </a:r>
            <a:r>
              <a:rPr lang="zh-CN" altLang="en-US" dirty="0"/>
              <a:t>程序可以用的函数都是函数指针，并且值比较奇怪</a:t>
            </a:r>
            <a:endParaRPr lang="en-US" altLang="zh-CN" dirty="0"/>
          </a:p>
          <a:p>
            <a:r>
              <a:rPr lang="zh-CN" altLang="en-US" dirty="0"/>
              <a:t>这些函数其实是</a:t>
            </a:r>
            <a:r>
              <a:rPr lang="en-US" altLang="zh-CN" dirty="0" err="1"/>
              <a:t>eBPF</a:t>
            </a:r>
            <a:r>
              <a:rPr lang="zh-CN" altLang="en-US" dirty="0"/>
              <a:t>内核实现预定义的</a:t>
            </a:r>
            <a:r>
              <a:rPr lang="en-US" altLang="zh-CN" dirty="0" err="1"/>
              <a:t>eBPF</a:t>
            </a:r>
            <a:r>
              <a:rPr lang="zh-CN" altLang="en-US" dirty="0"/>
              <a:t>程序可以使用的内核函数，完整支持的函数及文档可以看</a:t>
            </a:r>
            <a:r>
              <a:rPr lang="en-US" altLang="zh-CN" dirty="0">
                <a:hlinkClick r:id="rId2"/>
              </a:rPr>
              <a:t>https://github.com/iovisor/bcc/blob/v0.20.0/docs/kernel-versions.md#helpers</a:t>
            </a:r>
            <a:r>
              <a:rPr lang="zh-CN" altLang="en-US" dirty="0"/>
              <a:t>或者</a:t>
            </a:r>
            <a:r>
              <a:rPr lang="en-US" altLang="zh-CN" dirty="0">
                <a:hlinkClick r:id="rId3"/>
              </a:rPr>
              <a:t>https://github.com/libbpf/libbpf/blob/master/src/bpf_helper_defs.h</a:t>
            </a:r>
            <a:endParaRPr lang="en-US" altLang="zh-CN" dirty="0"/>
          </a:p>
          <a:p>
            <a:r>
              <a:rPr lang="zh-CN" altLang="en-US" dirty="0"/>
              <a:t>至于指针值如此奇怪的原因，我猜可能因为反正这些代码</a:t>
            </a:r>
            <a:r>
              <a:rPr lang="en-US" altLang="zh-CN" dirty="0"/>
              <a:t>target</a:t>
            </a:r>
            <a:r>
              <a:rPr lang="zh-CN" altLang="en-US" dirty="0"/>
              <a:t>到的是</a:t>
            </a:r>
            <a:r>
              <a:rPr lang="en-US" altLang="zh-CN" dirty="0" err="1"/>
              <a:t>eBPF</a:t>
            </a:r>
            <a:r>
              <a:rPr lang="zh-CN" altLang="en-US" dirty="0"/>
              <a:t>虚拟机，所以内置函数从</a:t>
            </a:r>
            <a:r>
              <a:rPr lang="en-US" altLang="zh-CN" dirty="0"/>
              <a:t>1</a:t>
            </a:r>
            <a:r>
              <a:rPr lang="zh-CN" altLang="en-US" dirty="0"/>
              <a:t>开始编号就好了</a:t>
            </a:r>
            <a:endParaRPr lang="en-US" altLang="zh-CN" dirty="0"/>
          </a:p>
          <a:p>
            <a:endParaRPr lang="en-US" altLang="zh-CN" dirty="0"/>
          </a:p>
        </p:txBody>
      </p:sp>
      <p:pic>
        <p:nvPicPr>
          <p:cNvPr id="9" name="图片 8">
            <a:extLst>
              <a:ext uri="{FF2B5EF4-FFF2-40B4-BE49-F238E27FC236}">
                <a16:creationId xmlns:a16="http://schemas.microsoft.com/office/drawing/2014/main" id="{0C887450-3FC8-D516-5436-CCA334B766B5}"/>
              </a:ext>
            </a:extLst>
          </p:cNvPr>
          <p:cNvPicPr>
            <a:picLocks noChangeAspect="1"/>
          </p:cNvPicPr>
          <p:nvPr/>
        </p:nvPicPr>
        <p:blipFill>
          <a:blip r:embed="rId4"/>
          <a:stretch>
            <a:fillRect/>
          </a:stretch>
        </p:blipFill>
        <p:spPr>
          <a:xfrm>
            <a:off x="3958544" y="458549"/>
            <a:ext cx="3905795" cy="323895"/>
          </a:xfrm>
          <a:prstGeom prst="rect">
            <a:avLst/>
          </a:prstGeom>
        </p:spPr>
      </p:pic>
    </p:spTree>
    <p:extLst>
      <p:ext uri="{BB962C8B-B14F-4D97-AF65-F5344CB8AC3E}">
        <p14:creationId xmlns:p14="http://schemas.microsoft.com/office/powerpoint/2010/main" val="1104518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99CDE-D081-4410-040D-58D141996AB4}"/>
              </a:ext>
            </a:extLst>
          </p:cNvPr>
          <p:cNvSpPr>
            <a:spLocks noGrp="1"/>
          </p:cNvSpPr>
          <p:nvPr>
            <p:ph type="title"/>
          </p:nvPr>
        </p:nvSpPr>
        <p:spPr/>
        <p:txBody>
          <a:bodyPr/>
          <a:lstStyle/>
          <a:p>
            <a:r>
              <a:rPr lang="en-US" altLang="zh-CN" dirty="0" err="1"/>
              <a:t>libbpf</a:t>
            </a:r>
            <a:r>
              <a:rPr lang="zh-CN" altLang="en-US" dirty="0"/>
              <a:t>的</a:t>
            </a:r>
            <a:r>
              <a:rPr lang="en-US" altLang="zh-CN" dirty="0"/>
              <a:t>CO-RE</a:t>
            </a:r>
            <a:r>
              <a:rPr lang="zh-CN" altLang="en-US" dirty="0"/>
              <a:t>问题</a:t>
            </a:r>
          </a:p>
        </p:txBody>
      </p:sp>
      <p:sp>
        <p:nvSpPr>
          <p:cNvPr id="3" name="内容占位符 2">
            <a:extLst>
              <a:ext uri="{FF2B5EF4-FFF2-40B4-BE49-F238E27FC236}">
                <a16:creationId xmlns:a16="http://schemas.microsoft.com/office/drawing/2014/main" id="{86250B0B-5D8D-51EE-CA58-EA8D9E8CF125}"/>
              </a:ext>
            </a:extLst>
          </p:cNvPr>
          <p:cNvSpPr>
            <a:spLocks noGrp="1"/>
          </p:cNvSpPr>
          <p:nvPr>
            <p:ph idx="1"/>
          </p:nvPr>
        </p:nvSpPr>
        <p:spPr/>
        <p:txBody>
          <a:bodyPr/>
          <a:lstStyle/>
          <a:p>
            <a:r>
              <a:rPr lang="en-US" altLang="zh-CN" dirty="0"/>
              <a:t>CO-RE</a:t>
            </a:r>
            <a:r>
              <a:rPr lang="zh-CN" altLang="en-US" dirty="0"/>
              <a:t>：</a:t>
            </a:r>
            <a:r>
              <a:rPr lang="en-US" altLang="zh-CN" dirty="0"/>
              <a:t>Compile Once, Run Everywhere</a:t>
            </a:r>
            <a:r>
              <a:rPr lang="zh-CN" altLang="en-US" dirty="0"/>
              <a:t>（一次编译，四处运行）</a:t>
            </a:r>
            <a:endParaRPr lang="en-US" altLang="zh-CN" dirty="0"/>
          </a:p>
          <a:p>
            <a:r>
              <a:rPr lang="zh-CN" altLang="en-US" dirty="0"/>
              <a:t>使用</a:t>
            </a:r>
            <a:r>
              <a:rPr lang="en-US" altLang="zh-CN" dirty="0" err="1"/>
              <a:t>libbpf</a:t>
            </a:r>
            <a:r>
              <a:rPr lang="zh-CN" altLang="en-US" dirty="0"/>
              <a:t>开发的程序在编译好之后可以做到在不同的内核版本之间使用。</a:t>
            </a:r>
            <a:endParaRPr lang="en-US" altLang="zh-CN" dirty="0"/>
          </a:p>
          <a:p>
            <a:r>
              <a:rPr lang="zh-CN" altLang="en-US" dirty="0"/>
              <a:t>通常而言</a:t>
            </a:r>
            <a:r>
              <a:rPr lang="en-US" altLang="zh-CN" dirty="0"/>
              <a:t>BPF</a:t>
            </a:r>
            <a:r>
              <a:rPr lang="zh-CN" altLang="en-US" dirty="0"/>
              <a:t>程序需要访问一些内核数据结构（虽然有程序不需要访问（比如上文那个网卡抓包的））</a:t>
            </a:r>
            <a:endParaRPr lang="en-US" altLang="zh-CN" dirty="0"/>
          </a:p>
          <a:p>
            <a:r>
              <a:rPr lang="zh-CN" altLang="en-US" dirty="0"/>
              <a:t>内核中的结构体的成员的偏移可能改变。比如我们读的</a:t>
            </a:r>
            <a:r>
              <a:rPr lang="en-US" altLang="zh-CN" dirty="0"/>
              <a:t>struct </a:t>
            </a:r>
            <a:r>
              <a:rPr lang="en-US" altLang="zh-CN" dirty="0" err="1"/>
              <a:t>task_struct</a:t>
            </a:r>
            <a:r>
              <a:rPr lang="zh-CN" altLang="en-US" dirty="0"/>
              <a:t>的某个</a:t>
            </a:r>
            <a:r>
              <a:rPr lang="en-US" altLang="zh-CN" dirty="0"/>
              <a:t>field</a:t>
            </a:r>
            <a:r>
              <a:rPr lang="zh-CN" altLang="en-US" dirty="0"/>
              <a:t>的偏移可能随着内核版本的改变而从</a:t>
            </a:r>
            <a:r>
              <a:rPr lang="en-US" altLang="zh-CN" dirty="0"/>
              <a:t>16</a:t>
            </a:r>
            <a:r>
              <a:rPr lang="zh-CN" altLang="en-US" dirty="0"/>
              <a:t>变成了</a:t>
            </a:r>
            <a:r>
              <a:rPr lang="en-US" altLang="zh-CN" dirty="0"/>
              <a:t>24</a:t>
            </a:r>
            <a:r>
              <a:rPr lang="zh-CN" altLang="en-US" dirty="0"/>
              <a:t>（在这个</a:t>
            </a:r>
            <a:r>
              <a:rPr lang="en-US" altLang="zh-CN" dirty="0"/>
              <a:t>field</a:t>
            </a:r>
            <a:r>
              <a:rPr lang="zh-CN" altLang="en-US" dirty="0"/>
              <a:t>前面又加了个新的</a:t>
            </a:r>
            <a:r>
              <a:rPr lang="en-US" altLang="zh-CN" dirty="0"/>
              <a:t>field</a:t>
            </a:r>
            <a:r>
              <a:rPr lang="zh-CN" altLang="en-US" dirty="0"/>
              <a:t>）</a:t>
            </a:r>
            <a:endParaRPr lang="en-US" altLang="zh-CN" dirty="0"/>
          </a:p>
          <a:p>
            <a:r>
              <a:rPr lang="zh-CN" altLang="en-US" dirty="0"/>
              <a:t>某个结构体成员可能被删除、重命名、挪动位置（比如</a:t>
            </a:r>
            <a:r>
              <a:rPr lang="fr-FR" altLang="zh-CN" dirty="0"/>
              <a:t>thread_struct</a:t>
            </a:r>
            <a:r>
              <a:rPr lang="en-US" altLang="zh-CN" dirty="0"/>
              <a:t>::fs</a:t>
            </a:r>
            <a:r>
              <a:rPr lang="zh-CN" altLang="en-US" dirty="0"/>
              <a:t>在某些内核版本里叫</a:t>
            </a:r>
            <a:r>
              <a:rPr lang="en-US" altLang="zh-CN" dirty="0" err="1"/>
              <a:t>fsbase</a:t>
            </a:r>
            <a:r>
              <a:rPr lang="zh-CN" altLang="en-US" dirty="0"/>
              <a:t>；再比如由于内核编译参数的变化，某些结构体成员可能被</a:t>
            </a:r>
            <a:r>
              <a:rPr lang="en-US" altLang="zh-CN" dirty="0"/>
              <a:t>compiled out</a:t>
            </a:r>
            <a:r>
              <a:rPr lang="zh-CN" altLang="en-US" dirty="0"/>
              <a:t>）</a:t>
            </a:r>
            <a:endParaRPr lang="en-US" altLang="zh-CN" dirty="0"/>
          </a:p>
          <a:p>
            <a:r>
              <a:rPr lang="en-US" altLang="zh-CN" dirty="0" err="1"/>
              <a:t>libbpf</a:t>
            </a:r>
            <a:r>
              <a:rPr lang="zh-CN" altLang="en-US" dirty="0"/>
              <a:t>的加载器使用内核提供的</a:t>
            </a:r>
            <a:r>
              <a:rPr lang="en-US" altLang="zh-CN" dirty="0"/>
              <a:t>BTF</a:t>
            </a:r>
            <a:r>
              <a:rPr lang="zh-CN" altLang="en-US" dirty="0"/>
              <a:t>（</a:t>
            </a:r>
            <a:r>
              <a:rPr lang="en-US" altLang="zh-CN" dirty="0"/>
              <a:t>BPF Type Format</a:t>
            </a:r>
            <a:r>
              <a:rPr lang="zh-CN" altLang="en-US" dirty="0"/>
              <a:t>）信息来在加载</a:t>
            </a:r>
            <a:r>
              <a:rPr lang="en-US" altLang="zh-CN" dirty="0" err="1"/>
              <a:t>eBPF</a:t>
            </a:r>
            <a:r>
              <a:rPr lang="zh-CN" altLang="en-US" dirty="0"/>
              <a:t>程序时对结构体访问进行重定向以适配不同的内核版本。</a:t>
            </a:r>
            <a:endParaRPr lang="en-US" altLang="zh-CN" dirty="0"/>
          </a:p>
        </p:txBody>
      </p:sp>
    </p:spTree>
    <p:extLst>
      <p:ext uri="{BB962C8B-B14F-4D97-AF65-F5344CB8AC3E}">
        <p14:creationId xmlns:p14="http://schemas.microsoft.com/office/powerpoint/2010/main" val="3578160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A79C9-FA0B-3244-A22E-AB563495FDE7}"/>
              </a:ext>
            </a:extLst>
          </p:cNvPr>
          <p:cNvSpPr>
            <a:spLocks noGrp="1"/>
          </p:cNvSpPr>
          <p:nvPr>
            <p:ph type="title"/>
          </p:nvPr>
        </p:nvSpPr>
        <p:spPr/>
        <p:txBody>
          <a:bodyPr/>
          <a:lstStyle/>
          <a:p>
            <a:r>
              <a:rPr lang="en-US" altLang="zh-CN" dirty="0"/>
              <a:t>BTF</a:t>
            </a:r>
            <a:r>
              <a:rPr lang="zh-CN" altLang="en-US" dirty="0"/>
              <a:t>是什么</a:t>
            </a:r>
          </a:p>
        </p:txBody>
      </p:sp>
      <p:sp>
        <p:nvSpPr>
          <p:cNvPr id="3" name="内容占位符 2">
            <a:extLst>
              <a:ext uri="{FF2B5EF4-FFF2-40B4-BE49-F238E27FC236}">
                <a16:creationId xmlns:a16="http://schemas.microsoft.com/office/drawing/2014/main" id="{6C0D093E-8632-5DD0-8618-3CDFB40D5755}"/>
              </a:ext>
            </a:extLst>
          </p:cNvPr>
          <p:cNvSpPr>
            <a:spLocks noGrp="1"/>
          </p:cNvSpPr>
          <p:nvPr>
            <p:ph idx="1"/>
          </p:nvPr>
        </p:nvSpPr>
        <p:spPr/>
        <p:txBody>
          <a:bodyPr/>
          <a:lstStyle/>
          <a:p>
            <a:r>
              <a:rPr lang="zh-CN" altLang="en-US" dirty="0"/>
              <a:t>内核给我们提供了</a:t>
            </a:r>
            <a:r>
              <a:rPr lang="en-US" altLang="zh-CN" dirty="0"/>
              <a:t>BTF</a:t>
            </a:r>
            <a:r>
              <a:rPr lang="zh-CN" altLang="en-US" dirty="0"/>
              <a:t>（可以认为是一种比较轻量的，专门为</a:t>
            </a:r>
            <a:r>
              <a:rPr lang="en-US" altLang="zh-CN" dirty="0"/>
              <a:t>BPF CO-RE</a:t>
            </a:r>
            <a:r>
              <a:rPr lang="zh-CN" altLang="en-US" dirty="0"/>
              <a:t>优化的调试信息格式）。在编译内核的时候通过</a:t>
            </a:r>
            <a:r>
              <a:rPr lang="es-ES" altLang="zh-CN" dirty="0"/>
              <a:t>CONFIG_DEBUG_INFO_BTF=y</a:t>
            </a:r>
            <a:r>
              <a:rPr lang="zh-CN" altLang="en-US" dirty="0"/>
              <a:t>参数启用生成</a:t>
            </a:r>
            <a:r>
              <a:rPr lang="en-US" altLang="zh-CN" dirty="0"/>
              <a:t>BTF</a:t>
            </a:r>
            <a:r>
              <a:rPr lang="zh-CN" altLang="en-US" dirty="0"/>
              <a:t>，而后在使用该内核的时候通过</a:t>
            </a:r>
            <a:r>
              <a:rPr lang="fr-FR" altLang="zh-CN" dirty="0"/>
              <a:t>/sys/kernel/btf/vmlinux</a:t>
            </a:r>
            <a:r>
              <a:rPr lang="zh-CN" altLang="en-US" dirty="0"/>
              <a:t>访问</a:t>
            </a:r>
            <a:r>
              <a:rPr lang="en-US" altLang="zh-CN" dirty="0"/>
              <a:t>BTF</a:t>
            </a:r>
            <a:r>
              <a:rPr lang="zh-CN" altLang="en-US" dirty="0"/>
              <a:t>信息。</a:t>
            </a:r>
            <a:endParaRPr lang="en-US" altLang="zh-CN" dirty="0"/>
          </a:p>
          <a:p>
            <a:r>
              <a:rPr lang="zh-CN" altLang="en-US" dirty="0"/>
              <a:t>如果比较熟悉内核开发的话，从</a:t>
            </a:r>
            <a:r>
              <a:rPr lang="en-US" altLang="zh-CN" dirty="0" err="1"/>
              <a:t>vmlinux</a:t>
            </a:r>
            <a:r>
              <a:rPr lang="zh-CN" altLang="en-US" dirty="0"/>
              <a:t>这个名字也可以看出来，</a:t>
            </a:r>
            <a:r>
              <a:rPr lang="en-US" altLang="zh-CN" dirty="0"/>
              <a:t>BTF</a:t>
            </a:r>
            <a:r>
              <a:rPr lang="zh-CN" altLang="en-US" dirty="0"/>
              <a:t>信息可以拿来生成所有的内核数据结构。</a:t>
            </a:r>
            <a:r>
              <a:rPr lang="en-US" altLang="zh-CN" dirty="0"/>
              <a:t>(</a:t>
            </a:r>
            <a:r>
              <a:rPr lang="en-US" altLang="zh-CN" dirty="0" err="1"/>
              <a:t>vmlinux.h</a:t>
            </a:r>
            <a:r>
              <a:rPr lang="zh-CN" altLang="en-US" dirty="0"/>
              <a:t>）</a:t>
            </a:r>
            <a:endParaRPr lang="en-US" altLang="zh-CN" dirty="0"/>
          </a:p>
        </p:txBody>
      </p:sp>
    </p:spTree>
    <p:extLst>
      <p:ext uri="{BB962C8B-B14F-4D97-AF65-F5344CB8AC3E}">
        <p14:creationId xmlns:p14="http://schemas.microsoft.com/office/powerpoint/2010/main" val="3167399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ABC96-98B7-92B6-DECC-C6E0FB2B2102}"/>
              </a:ext>
            </a:extLst>
          </p:cNvPr>
          <p:cNvSpPr>
            <a:spLocks noGrp="1"/>
          </p:cNvSpPr>
          <p:nvPr>
            <p:ph type="title"/>
          </p:nvPr>
        </p:nvSpPr>
        <p:spPr/>
        <p:txBody>
          <a:bodyPr/>
          <a:lstStyle/>
          <a:p>
            <a:r>
              <a:rPr lang="en-US" altLang="zh-CN" dirty="0"/>
              <a:t>BTF</a:t>
            </a:r>
            <a:r>
              <a:rPr lang="zh-CN" altLang="en-US" dirty="0"/>
              <a:t>与</a:t>
            </a:r>
            <a:r>
              <a:rPr lang="en-US" altLang="zh-CN" dirty="0" err="1"/>
              <a:t>libbpf</a:t>
            </a:r>
            <a:endParaRPr lang="zh-CN" altLang="en-US" dirty="0"/>
          </a:p>
        </p:txBody>
      </p:sp>
      <p:sp>
        <p:nvSpPr>
          <p:cNvPr id="3" name="内容占位符 2">
            <a:extLst>
              <a:ext uri="{FF2B5EF4-FFF2-40B4-BE49-F238E27FC236}">
                <a16:creationId xmlns:a16="http://schemas.microsoft.com/office/drawing/2014/main" id="{6A7D23C4-1C68-D27D-CD29-DC2C25A3C1BF}"/>
              </a:ext>
            </a:extLst>
          </p:cNvPr>
          <p:cNvSpPr>
            <a:spLocks noGrp="1"/>
          </p:cNvSpPr>
          <p:nvPr>
            <p:ph idx="1"/>
          </p:nvPr>
        </p:nvSpPr>
        <p:spPr/>
        <p:txBody>
          <a:bodyPr/>
          <a:lstStyle/>
          <a:p>
            <a:r>
              <a:rPr lang="zh-CN" altLang="en-US" dirty="0"/>
              <a:t>既然有了内核所有的结构体的布局，那么</a:t>
            </a:r>
            <a:r>
              <a:rPr lang="en-US" altLang="zh-CN" dirty="0" err="1"/>
              <a:t>libbpf</a:t>
            </a:r>
            <a:r>
              <a:rPr lang="zh-CN" altLang="en-US" dirty="0"/>
              <a:t>就可以在加载我们写的</a:t>
            </a:r>
            <a:r>
              <a:rPr lang="en-US" altLang="zh-CN" dirty="0" err="1"/>
              <a:t>eBPF</a:t>
            </a:r>
            <a:r>
              <a:rPr lang="zh-CN" altLang="en-US" dirty="0"/>
              <a:t>内核程序的时候给那些对内核结构体的访问做重定位，然后把修改好的</a:t>
            </a:r>
            <a:r>
              <a:rPr lang="en-US" altLang="zh-CN" dirty="0" err="1"/>
              <a:t>eBPF</a:t>
            </a:r>
            <a:r>
              <a:rPr lang="zh-CN" altLang="en-US" dirty="0"/>
              <a:t>程序再给内核加载，以此来实现同一个编译好的程序支持多个内核版本。</a:t>
            </a:r>
            <a:endParaRPr lang="en-US" altLang="zh-CN" dirty="0"/>
          </a:p>
          <a:p>
            <a:r>
              <a:rPr lang="zh-CN" altLang="en-US" dirty="0"/>
              <a:t>所以其实可以看出来，要使用</a:t>
            </a:r>
            <a:r>
              <a:rPr lang="en-US" altLang="zh-CN" dirty="0" err="1"/>
              <a:t>libbpf</a:t>
            </a:r>
            <a:r>
              <a:rPr lang="zh-CN" altLang="en-US" dirty="0"/>
              <a:t>这种基于</a:t>
            </a:r>
            <a:r>
              <a:rPr lang="en-US" altLang="zh-CN" dirty="0"/>
              <a:t>BTF</a:t>
            </a:r>
            <a:r>
              <a:rPr lang="zh-CN" altLang="en-US" dirty="0"/>
              <a:t>的</a:t>
            </a:r>
            <a:r>
              <a:rPr lang="en-US" altLang="zh-CN" dirty="0"/>
              <a:t>CO-RE</a:t>
            </a:r>
            <a:r>
              <a:rPr lang="zh-CN" altLang="en-US" dirty="0"/>
              <a:t>特性是需要编译器支持的，即编译器在编译内核程序的时候，把“</a:t>
            </a:r>
            <a:r>
              <a:rPr lang="en-US" altLang="zh-CN" dirty="0" err="1"/>
              <a:t>st</a:t>
            </a:r>
            <a:r>
              <a:rPr lang="en-US" altLang="zh-CN" dirty="0"/>
              <a:t>-&gt;</a:t>
            </a:r>
            <a:r>
              <a:rPr lang="en-US" altLang="zh-CN" dirty="0" err="1"/>
              <a:t>pid</a:t>
            </a:r>
            <a:r>
              <a:rPr lang="zh-CN" altLang="en-US" dirty="0"/>
              <a:t>”这种访问，不编译成基址</a:t>
            </a:r>
            <a:r>
              <a:rPr lang="en-US" altLang="zh-CN" dirty="0"/>
              <a:t>+</a:t>
            </a:r>
            <a:r>
              <a:rPr lang="zh-CN" altLang="en-US" dirty="0"/>
              <a:t>偏移量的访问，而是在目标文件中留下“访问位于内存</a:t>
            </a:r>
            <a:r>
              <a:rPr lang="en-US" altLang="zh-CN" dirty="0" err="1"/>
              <a:t>xxxx</a:t>
            </a:r>
            <a:r>
              <a:rPr lang="zh-CN" altLang="en-US" dirty="0"/>
              <a:t>处的</a:t>
            </a:r>
            <a:r>
              <a:rPr lang="en-US" altLang="zh-CN" dirty="0" err="1"/>
              <a:t>task_struct</a:t>
            </a:r>
            <a:r>
              <a:rPr lang="zh-CN" altLang="en-US" dirty="0"/>
              <a:t>结构体的</a:t>
            </a:r>
            <a:r>
              <a:rPr lang="en-US" altLang="zh-CN" dirty="0" err="1"/>
              <a:t>pid</a:t>
            </a:r>
            <a:r>
              <a:rPr lang="zh-CN" altLang="en-US" dirty="0"/>
              <a:t>”成员，通过这种信息让</a:t>
            </a:r>
            <a:r>
              <a:rPr lang="en-US" altLang="zh-CN" dirty="0" err="1"/>
              <a:t>libbpf</a:t>
            </a:r>
            <a:r>
              <a:rPr lang="zh-CN" altLang="en-US" dirty="0"/>
              <a:t>在加载</a:t>
            </a:r>
            <a:r>
              <a:rPr lang="en-US" altLang="zh-CN" dirty="0" err="1"/>
              <a:t>eBPF</a:t>
            </a:r>
            <a:r>
              <a:rPr lang="zh-CN" altLang="en-US" dirty="0"/>
              <a:t>程序时做重定向。</a:t>
            </a:r>
            <a:endParaRPr lang="en-US" altLang="zh-CN" dirty="0"/>
          </a:p>
          <a:p>
            <a:r>
              <a:rPr lang="en-US" altLang="zh-CN" dirty="0"/>
              <a:t>clang</a:t>
            </a:r>
            <a:r>
              <a:rPr lang="zh-CN" altLang="en-US" dirty="0"/>
              <a:t>支持这种编译行为</a:t>
            </a:r>
            <a:endParaRPr lang="en-US" altLang="zh-CN" dirty="0"/>
          </a:p>
          <a:p>
            <a:endParaRPr lang="zh-CN" altLang="en-US" dirty="0"/>
          </a:p>
        </p:txBody>
      </p:sp>
    </p:spTree>
    <p:extLst>
      <p:ext uri="{BB962C8B-B14F-4D97-AF65-F5344CB8AC3E}">
        <p14:creationId xmlns:p14="http://schemas.microsoft.com/office/powerpoint/2010/main" val="260446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9FCDDF6-E2F0-A5D7-CDF3-7766D5C31F42}"/>
              </a:ext>
            </a:extLst>
          </p:cNvPr>
          <p:cNvSpPr>
            <a:spLocks noGrp="1"/>
          </p:cNvSpPr>
          <p:nvPr>
            <p:ph type="title"/>
          </p:nvPr>
        </p:nvSpPr>
        <p:spPr/>
        <p:txBody>
          <a:bodyPr/>
          <a:lstStyle/>
          <a:p>
            <a:r>
              <a:rPr lang="en-US" altLang="zh-CN" dirty="0"/>
              <a:t>BCC</a:t>
            </a:r>
            <a:endParaRPr lang="zh-CN" altLang="en-US" dirty="0"/>
          </a:p>
        </p:txBody>
      </p:sp>
      <p:sp>
        <p:nvSpPr>
          <p:cNvPr id="5" name="文本占位符 4">
            <a:extLst>
              <a:ext uri="{FF2B5EF4-FFF2-40B4-BE49-F238E27FC236}">
                <a16:creationId xmlns:a16="http://schemas.microsoft.com/office/drawing/2014/main" id="{ACDE2306-7AC4-B411-2C23-5A1994CBFC75}"/>
              </a:ext>
            </a:extLst>
          </p:cNvPr>
          <p:cNvSpPr>
            <a:spLocks noGrp="1"/>
          </p:cNvSpPr>
          <p:nvPr>
            <p:ph type="body" idx="1"/>
          </p:nvPr>
        </p:nvSpPr>
        <p:spPr/>
        <p:txBody>
          <a:bodyPr/>
          <a:lstStyle/>
          <a:p>
            <a:r>
              <a:rPr lang="en-US" altLang="zh-CN" dirty="0"/>
              <a:t>BPF Compiler Collection</a:t>
            </a:r>
          </a:p>
          <a:p>
            <a:r>
              <a:rPr lang="en-US" altLang="zh-CN" dirty="0">
                <a:hlinkClick r:id="rId2"/>
              </a:rPr>
              <a:t>https://github.com/iovisor/bcc</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664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D7491-43FE-C858-64A1-0856E0D6D73B}"/>
              </a:ext>
            </a:extLst>
          </p:cNvPr>
          <p:cNvSpPr>
            <a:spLocks noGrp="1"/>
          </p:cNvSpPr>
          <p:nvPr>
            <p:ph type="title"/>
          </p:nvPr>
        </p:nvSpPr>
        <p:spPr/>
        <p:txBody>
          <a:bodyPr/>
          <a:lstStyle/>
          <a:p>
            <a:r>
              <a:rPr lang="en-US" altLang="zh-CN" dirty="0"/>
              <a:t>bcc</a:t>
            </a:r>
            <a:endParaRPr lang="zh-CN" altLang="en-US" dirty="0"/>
          </a:p>
        </p:txBody>
      </p:sp>
      <p:sp>
        <p:nvSpPr>
          <p:cNvPr id="3" name="内容占位符 2">
            <a:extLst>
              <a:ext uri="{FF2B5EF4-FFF2-40B4-BE49-F238E27FC236}">
                <a16:creationId xmlns:a16="http://schemas.microsoft.com/office/drawing/2014/main" id="{60599DCA-EB14-473C-46CA-299B6A609B47}"/>
              </a:ext>
            </a:extLst>
          </p:cNvPr>
          <p:cNvSpPr>
            <a:spLocks noGrp="1"/>
          </p:cNvSpPr>
          <p:nvPr>
            <p:ph idx="1"/>
          </p:nvPr>
        </p:nvSpPr>
        <p:spPr/>
        <p:txBody>
          <a:bodyPr/>
          <a:lstStyle/>
          <a:p>
            <a:r>
              <a:rPr lang="en-US" altLang="zh-CN" dirty="0"/>
              <a:t>BCC</a:t>
            </a:r>
            <a:r>
              <a:rPr lang="zh-CN" altLang="en-US" dirty="0"/>
              <a:t>是一个历史很悠久（相比于</a:t>
            </a:r>
            <a:r>
              <a:rPr lang="en-US" altLang="zh-CN" dirty="0" err="1"/>
              <a:t>libbpf</a:t>
            </a:r>
            <a:r>
              <a:rPr lang="zh-CN" altLang="en-US" dirty="0"/>
              <a:t>）的</a:t>
            </a:r>
            <a:r>
              <a:rPr lang="en-US" altLang="zh-CN" dirty="0"/>
              <a:t>BPF</a:t>
            </a:r>
            <a:r>
              <a:rPr lang="zh-CN" altLang="en-US" dirty="0"/>
              <a:t>开发框架。</a:t>
            </a:r>
            <a:endParaRPr lang="en-US" altLang="zh-CN" dirty="0"/>
          </a:p>
          <a:p>
            <a:r>
              <a:rPr lang="zh-CN" altLang="en-US" dirty="0"/>
              <a:t>与</a:t>
            </a:r>
            <a:r>
              <a:rPr lang="en-US" altLang="zh-CN" dirty="0" err="1"/>
              <a:t>libbpf</a:t>
            </a:r>
            <a:r>
              <a:rPr lang="zh-CN" altLang="en-US" dirty="0"/>
              <a:t>的基于</a:t>
            </a:r>
            <a:r>
              <a:rPr lang="en-US" altLang="zh-CN" dirty="0"/>
              <a:t>BTF</a:t>
            </a:r>
            <a:r>
              <a:rPr lang="zh-CN" altLang="en-US" dirty="0"/>
              <a:t>的</a:t>
            </a:r>
            <a:r>
              <a:rPr lang="en-US" altLang="zh-CN" dirty="0"/>
              <a:t>CO-RE</a:t>
            </a:r>
            <a:r>
              <a:rPr lang="zh-CN" altLang="en-US" dirty="0"/>
              <a:t>方式不同，</a:t>
            </a:r>
            <a:r>
              <a:rPr lang="en-US" altLang="zh-CN" dirty="0"/>
              <a:t>BCC</a:t>
            </a:r>
            <a:r>
              <a:rPr lang="zh-CN" altLang="en-US" dirty="0"/>
              <a:t>需要与一个</a:t>
            </a:r>
            <a:r>
              <a:rPr lang="en-US" altLang="zh-CN" dirty="0"/>
              <a:t>JIT</a:t>
            </a:r>
            <a:r>
              <a:rPr lang="zh-CN" altLang="en-US" dirty="0"/>
              <a:t>编译器配合工作</a:t>
            </a:r>
            <a:endParaRPr lang="en-US" altLang="zh-CN" dirty="0"/>
          </a:p>
          <a:p>
            <a:r>
              <a:rPr lang="zh-CN" altLang="en-US" dirty="0"/>
              <a:t>开发者以源代码的形式分发</a:t>
            </a:r>
            <a:r>
              <a:rPr lang="en-US" altLang="zh-CN" dirty="0" err="1"/>
              <a:t>eBPF</a:t>
            </a:r>
            <a:r>
              <a:rPr lang="zh-CN" altLang="en-US" dirty="0"/>
              <a:t>程序。用户在使用的时候，</a:t>
            </a:r>
            <a:r>
              <a:rPr lang="en-US" altLang="zh-CN" dirty="0"/>
              <a:t>BCC</a:t>
            </a:r>
            <a:r>
              <a:rPr lang="zh-CN" altLang="en-US" dirty="0"/>
              <a:t>调用其内置的编译器（一般是</a:t>
            </a:r>
            <a:r>
              <a:rPr lang="en-US" altLang="zh-CN" dirty="0" err="1"/>
              <a:t>llvm</a:t>
            </a:r>
            <a:r>
              <a:rPr lang="zh-CN" altLang="en-US" dirty="0"/>
              <a:t>），使用本地预装的</a:t>
            </a:r>
            <a:r>
              <a:rPr lang="en-US" altLang="zh-CN" dirty="0"/>
              <a:t>kernel-headers</a:t>
            </a:r>
            <a:r>
              <a:rPr lang="zh-CN" altLang="en-US" dirty="0"/>
              <a:t>对</a:t>
            </a:r>
            <a:r>
              <a:rPr lang="en-US" altLang="zh-CN" dirty="0" err="1"/>
              <a:t>eBPF</a:t>
            </a:r>
            <a:r>
              <a:rPr lang="zh-CN" altLang="en-US" dirty="0"/>
              <a:t>程序进行编译，而后对其进行加载。</a:t>
            </a:r>
            <a:endParaRPr lang="en-US" altLang="zh-CN" dirty="0"/>
          </a:p>
          <a:p>
            <a:r>
              <a:rPr lang="zh-CN" altLang="en-US" dirty="0"/>
              <a:t>所以</a:t>
            </a:r>
            <a:r>
              <a:rPr lang="en-US" altLang="zh-CN" dirty="0"/>
              <a:t>bcc</a:t>
            </a:r>
            <a:r>
              <a:rPr lang="zh-CN" altLang="en-US" dirty="0"/>
              <a:t>不需要内核开启</a:t>
            </a:r>
            <a:r>
              <a:rPr lang="en-US" altLang="zh-CN" dirty="0"/>
              <a:t>BTF</a:t>
            </a:r>
            <a:r>
              <a:rPr lang="zh-CN" altLang="en-US" dirty="0"/>
              <a:t>支持，但要求用户在本地安装好自己内核对应的</a:t>
            </a:r>
            <a:r>
              <a:rPr lang="en-US" altLang="zh-CN" dirty="0"/>
              <a:t>headers</a:t>
            </a:r>
          </a:p>
          <a:p>
            <a:r>
              <a:rPr lang="zh-CN" altLang="en-US" dirty="0"/>
              <a:t>也提供了很多高级的抽象和 </a:t>
            </a:r>
            <a:r>
              <a:rPr lang="en-US" altLang="zh-CN" dirty="0"/>
              <a:t>API</a:t>
            </a:r>
            <a:r>
              <a:rPr lang="zh-CN" altLang="en-US" dirty="0"/>
              <a:t>，帮助提高开发效率</a:t>
            </a:r>
            <a:endParaRPr lang="en-US" altLang="zh-CN" dirty="0"/>
          </a:p>
        </p:txBody>
      </p:sp>
    </p:spTree>
    <p:extLst>
      <p:ext uri="{BB962C8B-B14F-4D97-AF65-F5344CB8AC3E}">
        <p14:creationId xmlns:p14="http://schemas.microsoft.com/office/powerpoint/2010/main" val="3207776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CF6E5-EF37-B691-4482-7FEDD338B32C}"/>
              </a:ext>
            </a:extLst>
          </p:cNvPr>
          <p:cNvSpPr>
            <a:spLocks noGrp="1"/>
          </p:cNvSpPr>
          <p:nvPr>
            <p:ph type="title"/>
          </p:nvPr>
        </p:nvSpPr>
        <p:spPr/>
        <p:txBody>
          <a:bodyPr/>
          <a:lstStyle/>
          <a:p>
            <a:r>
              <a:rPr lang="en-US" altLang="zh-CN" dirty="0"/>
              <a:t>BCC</a:t>
            </a:r>
            <a:endParaRPr lang="zh-CN" altLang="en-US" dirty="0"/>
          </a:p>
        </p:txBody>
      </p:sp>
      <p:pic>
        <p:nvPicPr>
          <p:cNvPr id="4" name="内容占位符 3">
            <a:extLst>
              <a:ext uri="{FF2B5EF4-FFF2-40B4-BE49-F238E27FC236}">
                <a16:creationId xmlns:a16="http://schemas.microsoft.com/office/drawing/2014/main" id="{2C18C2C4-12BB-BFCB-4C64-3FB0536EA34E}"/>
              </a:ext>
            </a:extLst>
          </p:cNvPr>
          <p:cNvPicPr>
            <a:picLocks noGrp="1" noChangeAspect="1"/>
          </p:cNvPicPr>
          <p:nvPr>
            <p:ph idx="1"/>
          </p:nvPr>
        </p:nvPicPr>
        <p:blipFill>
          <a:blip r:embed="rId2"/>
          <a:stretch>
            <a:fillRect/>
          </a:stretch>
        </p:blipFill>
        <p:spPr>
          <a:xfrm>
            <a:off x="4284092" y="863600"/>
            <a:ext cx="6484492" cy="5121275"/>
          </a:xfrm>
          <a:prstGeom prst="rect">
            <a:avLst/>
          </a:prstGeom>
        </p:spPr>
      </p:pic>
    </p:spTree>
    <p:extLst>
      <p:ext uri="{BB962C8B-B14F-4D97-AF65-F5344CB8AC3E}">
        <p14:creationId xmlns:p14="http://schemas.microsoft.com/office/powerpoint/2010/main" val="4660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1CE7E-33BE-A48F-4E1C-F6B6B3DC40CF}"/>
              </a:ext>
            </a:extLst>
          </p:cNvPr>
          <p:cNvSpPr>
            <a:spLocks noGrp="1"/>
          </p:cNvSpPr>
          <p:nvPr>
            <p:ph type="title"/>
          </p:nvPr>
        </p:nvSpPr>
        <p:spPr/>
        <p:txBody>
          <a:bodyPr/>
          <a:lstStyle/>
          <a:p>
            <a:r>
              <a:rPr lang="en-US" altLang="zh-CN" dirty="0" err="1"/>
              <a:t>eBPF</a:t>
            </a:r>
            <a:r>
              <a:rPr lang="zh-CN" altLang="en-US" dirty="0"/>
              <a:t>是什么</a:t>
            </a:r>
          </a:p>
        </p:txBody>
      </p:sp>
      <p:sp>
        <p:nvSpPr>
          <p:cNvPr id="3" name="内容占位符 2">
            <a:extLst>
              <a:ext uri="{FF2B5EF4-FFF2-40B4-BE49-F238E27FC236}">
                <a16:creationId xmlns:a16="http://schemas.microsoft.com/office/drawing/2014/main" id="{022757DA-B9F7-0A41-B762-8264AD99F8EB}"/>
              </a:ext>
            </a:extLst>
          </p:cNvPr>
          <p:cNvSpPr>
            <a:spLocks noGrp="1"/>
          </p:cNvSpPr>
          <p:nvPr>
            <p:ph idx="1"/>
          </p:nvPr>
        </p:nvSpPr>
        <p:spPr/>
        <p:txBody>
          <a:bodyPr/>
          <a:lstStyle/>
          <a:p>
            <a:r>
              <a:rPr lang="en-US" altLang="zh-CN" dirty="0" err="1"/>
              <a:t>eBPF</a:t>
            </a:r>
            <a:r>
              <a:rPr lang="en-US" altLang="zh-CN" dirty="0"/>
              <a:t>: Extended Berkeley Packet Filter</a:t>
            </a:r>
          </a:p>
          <a:p>
            <a:r>
              <a:rPr lang="zh-CN" altLang="en-US" dirty="0"/>
              <a:t>用比较平白的话来说的话：</a:t>
            </a:r>
            <a:endParaRPr lang="en-US" altLang="zh-CN" dirty="0"/>
          </a:p>
          <a:p>
            <a:r>
              <a:rPr lang="zh-CN" altLang="en-US" dirty="0"/>
              <a:t>在</a:t>
            </a:r>
            <a:r>
              <a:rPr lang="en-US" altLang="zh-CN" dirty="0"/>
              <a:t>Linux</a:t>
            </a:r>
            <a:r>
              <a:rPr lang="zh-CN" altLang="en-US" dirty="0"/>
              <a:t>内核里有一个能跑字节码的虚拟机</a:t>
            </a:r>
            <a:endParaRPr lang="en-US" altLang="zh-CN" dirty="0"/>
          </a:p>
          <a:p>
            <a:r>
              <a:rPr lang="zh-CN" altLang="en-US" dirty="0"/>
              <a:t>我们可以在操作系统跑着的时候给这个虚拟机塞一个编译好的程序</a:t>
            </a:r>
            <a:endParaRPr lang="en-US" altLang="zh-CN" dirty="0"/>
          </a:p>
          <a:p>
            <a:r>
              <a:rPr lang="zh-CN" altLang="en-US" dirty="0"/>
              <a:t>然后这个程序可以做诸如监听或者修改某些内核函数的入参和返回值，监听系统调用，监听网卡输入的数据包之类的事情，并且可以通过一些手段和用户态程序通信。</a:t>
            </a:r>
            <a:endParaRPr lang="en-US" altLang="zh-CN" dirty="0"/>
          </a:p>
          <a:p>
            <a:r>
              <a:rPr lang="zh-CN" altLang="en-US" dirty="0"/>
              <a:t>内核有个验证器会在</a:t>
            </a:r>
            <a:r>
              <a:rPr lang="en-US" altLang="zh-CN" dirty="0" err="1"/>
              <a:t>eBPF</a:t>
            </a:r>
            <a:r>
              <a:rPr lang="zh-CN" altLang="en-US" dirty="0"/>
              <a:t>程序运行之前先</a:t>
            </a:r>
            <a:r>
              <a:rPr lang="en-US" altLang="zh-CN" dirty="0"/>
              <a:t>verify</a:t>
            </a:r>
            <a:r>
              <a:rPr lang="zh-CN" altLang="en-US" dirty="0"/>
              <a:t>一下要跑的程序，这个验证器会保证</a:t>
            </a:r>
            <a:r>
              <a:rPr lang="en-US" altLang="zh-CN" dirty="0" err="1"/>
              <a:t>eBPF</a:t>
            </a:r>
            <a:r>
              <a:rPr lang="zh-CN" altLang="en-US" dirty="0"/>
              <a:t>程序能在有限的指令数内终止（也因此</a:t>
            </a:r>
            <a:r>
              <a:rPr lang="en-US" altLang="zh-CN" dirty="0" err="1"/>
              <a:t>eBPF</a:t>
            </a:r>
            <a:r>
              <a:rPr lang="zh-CN" altLang="en-US" dirty="0"/>
              <a:t>程序不是图灵完全的）、不会访问不该访问的内存等</a:t>
            </a:r>
            <a:endParaRPr lang="en-US" altLang="zh-CN" dirty="0"/>
          </a:p>
        </p:txBody>
      </p:sp>
    </p:spTree>
    <p:extLst>
      <p:ext uri="{BB962C8B-B14F-4D97-AF65-F5344CB8AC3E}">
        <p14:creationId xmlns:p14="http://schemas.microsoft.com/office/powerpoint/2010/main" val="85511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14D11-B3B9-FEE8-FE2A-CE8717473815}"/>
              </a:ext>
            </a:extLst>
          </p:cNvPr>
          <p:cNvSpPr>
            <a:spLocks noGrp="1"/>
          </p:cNvSpPr>
          <p:nvPr>
            <p:ph type="title"/>
          </p:nvPr>
        </p:nvSpPr>
        <p:spPr/>
        <p:txBody>
          <a:bodyPr/>
          <a:lstStyle/>
          <a:p>
            <a:r>
              <a:rPr lang="en-US" altLang="zh-CN" dirty="0"/>
              <a:t>bcc</a:t>
            </a:r>
            <a:endParaRPr lang="zh-CN" altLang="en-US" dirty="0"/>
          </a:p>
        </p:txBody>
      </p:sp>
      <p:sp>
        <p:nvSpPr>
          <p:cNvPr id="3" name="内容占位符 2">
            <a:extLst>
              <a:ext uri="{FF2B5EF4-FFF2-40B4-BE49-F238E27FC236}">
                <a16:creationId xmlns:a16="http://schemas.microsoft.com/office/drawing/2014/main" id="{66BBAC19-1962-1D91-6F80-CCC4899B4916}"/>
              </a:ext>
            </a:extLst>
          </p:cNvPr>
          <p:cNvSpPr>
            <a:spLocks noGrp="1"/>
          </p:cNvSpPr>
          <p:nvPr>
            <p:ph idx="1"/>
          </p:nvPr>
        </p:nvSpPr>
        <p:spPr/>
        <p:txBody>
          <a:bodyPr/>
          <a:lstStyle/>
          <a:p>
            <a:r>
              <a:rPr lang="en-US" altLang="zh-CN" dirty="0"/>
              <a:t>bcc</a:t>
            </a:r>
            <a:r>
              <a:rPr lang="zh-CN" altLang="en-US" dirty="0"/>
              <a:t>相比于</a:t>
            </a:r>
            <a:r>
              <a:rPr lang="en-US" altLang="zh-CN" dirty="0" err="1"/>
              <a:t>libbpf</a:t>
            </a:r>
            <a:r>
              <a:rPr lang="zh-CN" altLang="en-US" dirty="0"/>
              <a:t>有很多缺点，比如：</a:t>
            </a:r>
            <a:endParaRPr lang="en-US" altLang="zh-CN" dirty="0"/>
          </a:p>
          <a:p>
            <a:r>
              <a:rPr lang="zh-CN" altLang="en-US" dirty="0"/>
              <a:t>只能以源代码的方式分发</a:t>
            </a:r>
            <a:r>
              <a:rPr lang="en-US" altLang="zh-CN" dirty="0" err="1"/>
              <a:t>eBPF</a:t>
            </a:r>
            <a:r>
              <a:rPr lang="zh-CN" altLang="en-US" dirty="0"/>
              <a:t>程序</a:t>
            </a:r>
            <a:endParaRPr lang="en-US" altLang="zh-CN" dirty="0"/>
          </a:p>
          <a:p>
            <a:r>
              <a:rPr lang="zh-CN" altLang="en-US" dirty="0"/>
              <a:t>用户需要安装</a:t>
            </a:r>
            <a:r>
              <a:rPr lang="en-US" altLang="zh-CN" dirty="0"/>
              <a:t>bcc</a:t>
            </a:r>
            <a:r>
              <a:rPr lang="zh-CN" altLang="en-US" dirty="0"/>
              <a:t>的</a:t>
            </a:r>
            <a:r>
              <a:rPr lang="en-US" altLang="zh-CN" dirty="0"/>
              <a:t>JIT</a:t>
            </a:r>
            <a:r>
              <a:rPr lang="zh-CN" altLang="en-US" dirty="0"/>
              <a:t>编译器和</a:t>
            </a:r>
            <a:r>
              <a:rPr lang="en-US" altLang="zh-CN" dirty="0"/>
              <a:t>kernel-header</a:t>
            </a:r>
          </a:p>
          <a:p>
            <a:r>
              <a:rPr lang="zh-CN" altLang="en-US" dirty="0"/>
              <a:t>程序的</a:t>
            </a:r>
            <a:r>
              <a:rPr lang="en-US" altLang="zh-CN" dirty="0"/>
              <a:t>startup</a:t>
            </a:r>
            <a:r>
              <a:rPr lang="zh-CN" altLang="en-US" dirty="0"/>
              <a:t>时间要比</a:t>
            </a:r>
            <a:r>
              <a:rPr lang="en-US" altLang="zh-CN" dirty="0" err="1"/>
              <a:t>libbpf</a:t>
            </a:r>
            <a:r>
              <a:rPr lang="zh-CN" altLang="en-US" dirty="0"/>
              <a:t>慢，因为</a:t>
            </a:r>
            <a:r>
              <a:rPr lang="en-US" altLang="zh-CN" dirty="0"/>
              <a:t>JIT</a:t>
            </a:r>
            <a:r>
              <a:rPr lang="zh-CN" altLang="en-US" dirty="0"/>
              <a:t>相比于重定位要慢</a:t>
            </a:r>
            <a:endParaRPr lang="en-US" altLang="zh-CN" dirty="0"/>
          </a:p>
          <a:p>
            <a:endParaRPr lang="en-US" altLang="zh-CN" dirty="0"/>
          </a:p>
          <a:p>
            <a:r>
              <a:rPr lang="zh-CN" altLang="en-US" dirty="0"/>
              <a:t>也存在一些优点，比如：</a:t>
            </a:r>
            <a:endParaRPr lang="en-US" altLang="zh-CN" dirty="0"/>
          </a:p>
          <a:p>
            <a:r>
              <a:rPr lang="zh-CN" altLang="en-US" dirty="0"/>
              <a:t>不需要内核支持</a:t>
            </a:r>
            <a:r>
              <a:rPr lang="en-US" altLang="zh-CN" dirty="0"/>
              <a:t>BTF</a:t>
            </a:r>
            <a:r>
              <a:rPr lang="zh-CN" altLang="en-US" dirty="0"/>
              <a:t>，对一些上古内核比较友好</a:t>
            </a:r>
            <a:endParaRPr lang="en-US" altLang="zh-CN" dirty="0"/>
          </a:p>
          <a:p>
            <a:r>
              <a:rPr lang="zh-CN" altLang="en-US" dirty="0"/>
              <a:t>历史悠久，有大量现有程序均使用</a:t>
            </a:r>
            <a:r>
              <a:rPr lang="en-US" altLang="zh-CN" dirty="0"/>
              <a:t>BCC</a:t>
            </a:r>
            <a:r>
              <a:rPr lang="zh-CN" altLang="en-US" dirty="0"/>
              <a:t>编写，相比于</a:t>
            </a:r>
            <a:r>
              <a:rPr lang="en-US" altLang="zh-CN" dirty="0" err="1"/>
              <a:t>libbpf</a:t>
            </a:r>
            <a:r>
              <a:rPr lang="zh-CN" altLang="en-US" dirty="0"/>
              <a:t>生态要好一些</a:t>
            </a:r>
            <a:endParaRPr lang="en-US" altLang="zh-CN" dirty="0"/>
          </a:p>
          <a:p>
            <a:endParaRPr lang="en-US" altLang="zh-CN" dirty="0"/>
          </a:p>
          <a:p>
            <a:r>
              <a:rPr lang="zh-CN" altLang="en-US" dirty="0"/>
              <a:t>所以</a:t>
            </a:r>
            <a:r>
              <a:rPr lang="en-US" altLang="zh-CN" dirty="0" err="1"/>
              <a:t>eunomia-bpf</a:t>
            </a:r>
            <a:r>
              <a:rPr lang="zh-CN" altLang="en-US" dirty="0"/>
              <a:t>的一个目标是，支持从</a:t>
            </a:r>
            <a:r>
              <a:rPr lang="en-US" altLang="zh-CN" dirty="0"/>
              <a:t>BCC</a:t>
            </a:r>
            <a:r>
              <a:rPr lang="zh-CN" altLang="en-US" dirty="0"/>
              <a:t>程序到</a:t>
            </a:r>
            <a:r>
              <a:rPr lang="en-US" altLang="zh-CN" dirty="0" err="1"/>
              <a:t>libbpf</a:t>
            </a:r>
            <a:r>
              <a:rPr lang="zh-CN" altLang="en-US" dirty="0"/>
              <a:t>的</a:t>
            </a:r>
            <a:r>
              <a:rPr lang="en-US" altLang="zh-CN" dirty="0" err="1"/>
              <a:t>transpile</a:t>
            </a:r>
            <a:endParaRPr lang="en-US" altLang="zh-CN" dirty="0"/>
          </a:p>
          <a:p>
            <a:endParaRPr lang="en-US" altLang="zh-CN" dirty="0"/>
          </a:p>
        </p:txBody>
      </p:sp>
    </p:spTree>
    <p:extLst>
      <p:ext uri="{BB962C8B-B14F-4D97-AF65-F5344CB8AC3E}">
        <p14:creationId xmlns:p14="http://schemas.microsoft.com/office/powerpoint/2010/main" val="768131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1A658E-5C88-505B-331A-192FB0EAF757}"/>
              </a:ext>
            </a:extLst>
          </p:cNvPr>
          <p:cNvSpPr>
            <a:spLocks noGrp="1"/>
          </p:cNvSpPr>
          <p:nvPr>
            <p:ph type="title"/>
          </p:nvPr>
        </p:nvSpPr>
        <p:spPr/>
        <p:txBody>
          <a:bodyPr/>
          <a:lstStyle/>
          <a:p>
            <a:r>
              <a:rPr lang="en-US" altLang="zh-CN" dirty="0" err="1"/>
              <a:t>eunomia-bpf</a:t>
            </a:r>
            <a:endParaRPr lang="zh-CN" altLang="en-US" dirty="0"/>
          </a:p>
        </p:txBody>
      </p:sp>
      <p:sp>
        <p:nvSpPr>
          <p:cNvPr id="5" name="文本占位符 4">
            <a:extLst>
              <a:ext uri="{FF2B5EF4-FFF2-40B4-BE49-F238E27FC236}">
                <a16:creationId xmlns:a16="http://schemas.microsoft.com/office/drawing/2014/main" id="{D860B3C3-7B9F-BD16-22F6-EA20EDA652C6}"/>
              </a:ext>
            </a:extLst>
          </p:cNvPr>
          <p:cNvSpPr>
            <a:spLocks noGrp="1"/>
          </p:cNvSpPr>
          <p:nvPr>
            <p:ph type="body" idx="1"/>
          </p:nvPr>
        </p:nvSpPr>
        <p:spPr/>
        <p:txBody>
          <a:bodyPr/>
          <a:lstStyle/>
          <a:p>
            <a:r>
              <a:rPr lang="fr-FR" altLang="zh-CN" dirty="0">
                <a:hlinkClick r:id="rId2"/>
              </a:rPr>
              <a:t>https://github.com/eunomia-bpf/eunomia-bpf/</a:t>
            </a:r>
            <a:endParaRPr lang="fr-FR" altLang="zh-CN" dirty="0"/>
          </a:p>
          <a:p>
            <a:endParaRPr lang="zh-CN" altLang="en-US" dirty="0"/>
          </a:p>
        </p:txBody>
      </p:sp>
    </p:spTree>
    <p:extLst>
      <p:ext uri="{BB962C8B-B14F-4D97-AF65-F5344CB8AC3E}">
        <p14:creationId xmlns:p14="http://schemas.microsoft.com/office/powerpoint/2010/main" val="1974739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E4672-9BD6-84D9-0483-4778291A75B4}"/>
              </a:ext>
            </a:extLst>
          </p:cNvPr>
          <p:cNvSpPr>
            <a:spLocks noGrp="1"/>
          </p:cNvSpPr>
          <p:nvPr>
            <p:ph type="title"/>
          </p:nvPr>
        </p:nvSpPr>
        <p:spPr/>
        <p:txBody>
          <a:bodyPr/>
          <a:lstStyle/>
          <a:p>
            <a:r>
              <a:rPr lang="en-US" altLang="zh-CN" dirty="0" err="1"/>
              <a:t>eunomia-bpf</a:t>
            </a:r>
            <a:endParaRPr lang="zh-CN" altLang="en-US" dirty="0"/>
          </a:p>
        </p:txBody>
      </p:sp>
      <p:sp>
        <p:nvSpPr>
          <p:cNvPr id="3" name="内容占位符 2">
            <a:extLst>
              <a:ext uri="{FF2B5EF4-FFF2-40B4-BE49-F238E27FC236}">
                <a16:creationId xmlns:a16="http://schemas.microsoft.com/office/drawing/2014/main" id="{104DD6C4-FCF3-9E24-EF1E-FD94903AE4B0}"/>
              </a:ext>
            </a:extLst>
          </p:cNvPr>
          <p:cNvSpPr>
            <a:spLocks noGrp="1"/>
          </p:cNvSpPr>
          <p:nvPr>
            <p:ph idx="1"/>
          </p:nvPr>
        </p:nvSpPr>
        <p:spPr/>
        <p:txBody>
          <a:bodyPr/>
          <a:lstStyle/>
          <a:p>
            <a:r>
              <a:rPr lang="en-US" altLang="zh-CN" dirty="0">
                <a:hlinkClick r:id="rId2"/>
              </a:rPr>
              <a:t>https://github.com/eunomia-bpf/eunomia-bpf/</a:t>
            </a:r>
            <a:endParaRPr lang="en-US" altLang="zh-CN" dirty="0"/>
          </a:p>
          <a:p>
            <a:r>
              <a:rPr lang="zh-CN" altLang="en-US" dirty="0"/>
              <a:t>这是我们小队做的东西，大概包含这些功能：</a:t>
            </a:r>
            <a:endParaRPr lang="en-US" altLang="zh-CN" dirty="0"/>
          </a:p>
          <a:p>
            <a:pPr lvl="1"/>
            <a:endParaRPr lang="en-US" altLang="zh-CN" dirty="0"/>
          </a:p>
          <a:p>
            <a:pPr lvl="1"/>
            <a:r>
              <a:rPr lang="zh-CN" altLang="en-US" dirty="0"/>
              <a:t>在编写 </a:t>
            </a:r>
            <a:r>
              <a:rPr lang="en-US" altLang="zh-CN" dirty="0" err="1"/>
              <a:t>eBPF</a:t>
            </a:r>
            <a:r>
              <a:rPr lang="en-US" altLang="zh-CN" dirty="0"/>
              <a:t> </a:t>
            </a:r>
            <a:r>
              <a:rPr lang="zh-CN" altLang="en-US" dirty="0"/>
              <a:t>程序或工具时只编写内核态代码，就能自动获取内核态导出信息，自动生成命令行参数、直方图输出等（简化一些简单应用的用户态重复代码，降低上手难度和增加开发效率）</a:t>
            </a:r>
          </a:p>
          <a:p>
            <a:pPr lvl="1"/>
            <a:r>
              <a:rPr lang="zh-CN" altLang="en-US" dirty="0"/>
              <a:t>使用 </a:t>
            </a:r>
            <a:r>
              <a:rPr lang="en-US" altLang="zh-CN" dirty="0"/>
              <a:t>WASM </a:t>
            </a:r>
            <a:r>
              <a:rPr lang="zh-CN" altLang="en-US" dirty="0"/>
              <a:t>进行用户态交互程序的开发，在 </a:t>
            </a:r>
            <a:r>
              <a:rPr lang="en-US" altLang="zh-CN" dirty="0"/>
              <a:t>WASM </a:t>
            </a:r>
            <a:r>
              <a:rPr lang="zh-CN" altLang="en-US" dirty="0"/>
              <a:t>虚拟机内部控制整个 </a:t>
            </a:r>
            <a:r>
              <a:rPr lang="en-US" altLang="zh-CN" dirty="0" err="1"/>
              <a:t>eBPF</a:t>
            </a:r>
            <a:r>
              <a:rPr lang="en-US" altLang="zh-CN" dirty="0"/>
              <a:t> </a:t>
            </a:r>
            <a:r>
              <a:rPr lang="zh-CN" altLang="en-US" dirty="0"/>
              <a:t>程序的加载和执行，以及处理 </a:t>
            </a:r>
            <a:r>
              <a:rPr lang="en-US" altLang="zh-CN" dirty="0" err="1"/>
              <a:t>eBPF</a:t>
            </a:r>
            <a:r>
              <a:rPr lang="en-US" altLang="zh-CN" dirty="0"/>
              <a:t> </a:t>
            </a:r>
            <a:r>
              <a:rPr lang="zh-CN" altLang="en-US" dirty="0"/>
              <a:t>上报的数据（和 </a:t>
            </a:r>
            <a:r>
              <a:rPr lang="en-US" altLang="zh-CN" dirty="0" err="1"/>
              <a:t>WebAssembly</a:t>
            </a:r>
            <a:r>
              <a:rPr lang="en-US" altLang="zh-CN" dirty="0"/>
              <a:t> </a:t>
            </a:r>
            <a:r>
              <a:rPr lang="zh-CN" altLang="en-US" dirty="0"/>
              <a:t>生态相结合，多种语言开发用户态程序，类似轻量级容器的隔离和快速启动机制，以及让 </a:t>
            </a:r>
            <a:r>
              <a:rPr lang="en-US" altLang="zh-CN" dirty="0" err="1"/>
              <a:t>eBPF</a:t>
            </a:r>
            <a:r>
              <a:rPr lang="en-US" altLang="zh-CN" dirty="0"/>
              <a:t> </a:t>
            </a:r>
            <a:r>
              <a:rPr lang="zh-CN" altLang="en-US" dirty="0"/>
              <a:t>复用 </a:t>
            </a:r>
            <a:r>
              <a:rPr lang="en-US" altLang="zh-CN" dirty="0" err="1"/>
              <a:t>Wasm</a:t>
            </a:r>
            <a:r>
              <a:rPr lang="en-US" altLang="zh-CN" dirty="0"/>
              <a:t> </a:t>
            </a:r>
            <a:r>
              <a:rPr lang="zh-CN" altLang="en-US" dirty="0"/>
              <a:t>的镜像管理和分发机制）</a:t>
            </a:r>
          </a:p>
          <a:p>
            <a:pPr lvl="1"/>
            <a:r>
              <a:rPr lang="zh-CN" altLang="en-US" dirty="0"/>
              <a:t>可以将预编译的 </a:t>
            </a:r>
            <a:r>
              <a:rPr lang="en-US" altLang="zh-CN" dirty="0" err="1"/>
              <a:t>eBPF</a:t>
            </a:r>
            <a:r>
              <a:rPr lang="en-US" altLang="zh-CN" dirty="0"/>
              <a:t> </a:t>
            </a:r>
            <a:r>
              <a:rPr lang="zh-CN" altLang="en-US" dirty="0"/>
              <a:t>程序打包为通用的 </a:t>
            </a:r>
            <a:r>
              <a:rPr lang="en-US" altLang="zh-CN" dirty="0"/>
              <a:t>JSON </a:t>
            </a:r>
            <a:r>
              <a:rPr lang="zh-CN" altLang="en-US" dirty="0"/>
              <a:t>或 </a:t>
            </a:r>
            <a:r>
              <a:rPr lang="en-US" altLang="zh-CN" dirty="0"/>
              <a:t>WASM </a:t>
            </a:r>
            <a:r>
              <a:rPr lang="zh-CN" altLang="en-US" dirty="0"/>
              <a:t>模块，跨架构和内核版本进行分发，无需重新编译即可动态加载运行（增强 </a:t>
            </a:r>
            <a:r>
              <a:rPr lang="en-US" altLang="zh-CN" dirty="0" err="1"/>
              <a:t>libbpf</a:t>
            </a:r>
            <a:r>
              <a:rPr lang="en-US" altLang="zh-CN" dirty="0"/>
              <a:t> </a:t>
            </a:r>
            <a:r>
              <a:rPr lang="zh-CN" altLang="en-US" dirty="0"/>
              <a:t>应用的分发机制，让 </a:t>
            </a:r>
            <a:r>
              <a:rPr lang="en-US" altLang="zh-CN" dirty="0"/>
              <a:t>BCC </a:t>
            </a:r>
            <a:r>
              <a:rPr lang="zh-CN" altLang="en-US" dirty="0"/>
              <a:t>代码实现 </a:t>
            </a:r>
            <a:r>
              <a:rPr lang="en-US" altLang="zh-CN" dirty="0"/>
              <a:t>AOT </a:t>
            </a:r>
            <a:r>
              <a:rPr lang="zh-CN" altLang="en-US" dirty="0"/>
              <a:t>编译运行）</a:t>
            </a:r>
            <a:endParaRPr lang="en-US" altLang="zh-CN" dirty="0"/>
          </a:p>
          <a:p>
            <a:pPr lvl="1"/>
            <a:r>
              <a:rPr lang="en-US" altLang="zh-CN" dirty="0" err="1"/>
              <a:t>Libbpf</a:t>
            </a:r>
            <a:r>
              <a:rPr lang="en-US" altLang="zh-CN" dirty="0"/>
              <a:t> </a:t>
            </a:r>
            <a:r>
              <a:rPr lang="zh-CN" altLang="en-US" dirty="0"/>
              <a:t>内核态代码到 </a:t>
            </a:r>
            <a:r>
              <a:rPr lang="en-US" altLang="zh-CN" dirty="0"/>
              <a:t>BCC </a:t>
            </a:r>
            <a:r>
              <a:rPr lang="zh-CN" altLang="en-US" dirty="0"/>
              <a:t>内核态代码的转换</a:t>
            </a:r>
            <a:endParaRPr lang="en-US" altLang="zh-CN" dirty="0"/>
          </a:p>
          <a:p>
            <a:pPr marL="502920" lvl="1" indent="0">
              <a:buNone/>
            </a:pPr>
            <a:endParaRPr lang="en-US" altLang="zh-CN" dirty="0"/>
          </a:p>
          <a:p>
            <a:pPr marL="502920" lvl="1" indent="0">
              <a:buNone/>
            </a:pPr>
            <a:r>
              <a:rPr lang="zh-CN" altLang="en-US" dirty="0"/>
              <a:t>之后会有关于 </a:t>
            </a:r>
            <a:r>
              <a:rPr lang="en-US" altLang="zh-CN" dirty="0" err="1"/>
              <a:t>eunomia-bpf</a:t>
            </a:r>
            <a:r>
              <a:rPr lang="en-US" altLang="zh-CN" dirty="0"/>
              <a:t> </a:t>
            </a:r>
            <a:r>
              <a:rPr lang="zh-CN" altLang="en-US" dirty="0"/>
              <a:t>更详细的分享和讨论啦</a:t>
            </a:r>
            <a:endParaRPr lang="en-US" altLang="zh-CN" dirty="0"/>
          </a:p>
        </p:txBody>
      </p:sp>
    </p:spTree>
    <p:extLst>
      <p:ext uri="{BB962C8B-B14F-4D97-AF65-F5344CB8AC3E}">
        <p14:creationId xmlns:p14="http://schemas.microsoft.com/office/powerpoint/2010/main" val="3489164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1E0B9-3163-E2DF-1944-35FFC559D360}"/>
              </a:ext>
            </a:extLst>
          </p:cNvPr>
          <p:cNvSpPr>
            <a:spLocks noGrp="1"/>
          </p:cNvSpPr>
          <p:nvPr>
            <p:ph type="title"/>
          </p:nvPr>
        </p:nvSpPr>
        <p:spPr/>
        <p:txBody>
          <a:bodyPr/>
          <a:lstStyle/>
          <a:p>
            <a:r>
              <a:rPr lang="zh-CN" altLang="en-US" dirty="0"/>
              <a:t>参考资料们</a:t>
            </a:r>
          </a:p>
        </p:txBody>
      </p:sp>
      <p:sp>
        <p:nvSpPr>
          <p:cNvPr id="3" name="内容占位符 2">
            <a:extLst>
              <a:ext uri="{FF2B5EF4-FFF2-40B4-BE49-F238E27FC236}">
                <a16:creationId xmlns:a16="http://schemas.microsoft.com/office/drawing/2014/main" id="{3EB9757E-1D15-A7D2-7D5A-E214AA20E4B2}"/>
              </a:ext>
            </a:extLst>
          </p:cNvPr>
          <p:cNvSpPr>
            <a:spLocks noGrp="1"/>
          </p:cNvSpPr>
          <p:nvPr>
            <p:ph idx="1"/>
          </p:nvPr>
        </p:nvSpPr>
        <p:spPr/>
        <p:txBody>
          <a:bodyPr/>
          <a:lstStyle/>
          <a:p>
            <a:r>
              <a:rPr lang="en-US" altLang="zh-CN" dirty="0">
                <a:hlinkClick r:id="rId2"/>
              </a:rPr>
              <a:t>https://nakryiko.com/posts/libbpf-bootstrap/</a:t>
            </a:r>
            <a:endParaRPr lang="en-US" altLang="zh-CN" dirty="0"/>
          </a:p>
          <a:p>
            <a:r>
              <a:rPr lang="en-US" altLang="zh-CN" dirty="0">
                <a:hlinkClick r:id="rId3"/>
              </a:rPr>
              <a:t>https://github.com/libbpf/libbpf</a:t>
            </a:r>
            <a:endParaRPr lang="en-US" altLang="zh-CN" dirty="0"/>
          </a:p>
          <a:p>
            <a:r>
              <a:rPr lang="en-US" altLang="zh-CN" dirty="0">
                <a:hlinkClick r:id="rId4"/>
              </a:rPr>
              <a:t>https://github.com/libbpf/libbpf-bootstrap</a:t>
            </a:r>
            <a:endParaRPr lang="en-US" altLang="zh-CN" dirty="0"/>
          </a:p>
          <a:p>
            <a:r>
              <a:rPr lang="en-US" altLang="zh-CN" dirty="0">
                <a:hlinkClick r:id="rId5"/>
              </a:rPr>
              <a:t>https://www.ebpf.top/what-is-ebpf/</a:t>
            </a:r>
            <a:endParaRPr lang="en-US" altLang="zh-CN" dirty="0"/>
          </a:p>
          <a:p>
            <a:r>
              <a:rPr lang="en-US" altLang="zh-CN" dirty="0">
                <a:hlinkClick r:id="rId6"/>
              </a:rPr>
              <a:t>https://github.com/eunomia-bpf/eunomia-bpf/</a:t>
            </a:r>
            <a:endParaRPr lang="en-US" altLang="zh-CN" dirty="0"/>
          </a:p>
          <a:p>
            <a:endParaRPr lang="en-US" altLang="zh-CN" dirty="0"/>
          </a:p>
          <a:p>
            <a:r>
              <a:rPr lang="en-US" altLang="zh-CN" dirty="0">
                <a:hlinkClick r:id="rId7"/>
              </a:rPr>
              <a:t>https://devops.com/libbpf-vs-bcc-for-bpf-development/</a:t>
            </a:r>
            <a:endParaRPr lang="en-US" altLang="zh-CN" dirty="0"/>
          </a:p>
          <a:p>
            <a:r>
              <a:rPr lang="en-US" altLang="zh-CN" dirty="0">
                <a:hlinkClick r:id="rId8"/>
              </a:rPr>
              <a:t>https://facebookmicrosites.github.io/bpf/blog/2020/02/19/bpf-portability-and-co-re.html</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57026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86778A49-3A83-F58F-73BC-F240CF772353}"/>
              </a:ext>
            </a:extLst>
          </p:cNvPr>
          <p:cNvSpPr>
            <a:spLocks noGrp="1"/>
          </p:cNvSpPr>
          <p:nvPr>
            <p:ph type="title"/>
          </p:nvPr>
        </p:nvSpPr>
        <p:spPr/>
        <p:txBody>
          <a:bodyPr/>
          <a:lstStyle/>
          <a:p>
            <a:r>
              <a:rPr lang="en-US" altLang="zh-CN" dirty="0" err="1"/>
              <a:t>eBPF</a:t>
            </a:r>
            <a:r>
              <a:rPr lang="zh-CN" altLang="en-US" dirty="0"/>
              <a:t>的结构</a:t>
            </a:r>
          </a:p>
        </p:txBody>
      </p:sp>
      <p:sp>
        <p:nvSpPr>
          <p:cNvPr id="11" name="内容占位符 10">
            <a:extLst>
              <a:ext uri="{FF2B5EF4-FFF2-40B4-BE49-F238E27FC236}">
                <a16:creationId xmlns:a16="http://schemas.microsoft.com/office/drawing/2014/main" id="{D3F90105-6F30-F919-5192-243A723641FD}"/>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eBPF</a:t>
            </a:r>
            <a:r>
              <a:rPr lang="zh-CN" altLang="en-US" dirty="0"/>
              <a:t>的程序大致分为内核程序和用户态程序两部分</a:t>
            </a:r>
            <a:endParaRPr lang="en-US" altLang="zh-CN" dirty="0"/>
          </a:p>
          <a:p>
            <a:r>
              <a:rPr lang="zh-CN" altLang="en-US" dirty="0"/>
              <a:t>内核程序会经过内核提供的验证器和</a:t>
            </a:r>
            <a:r>
              <a:rPr lang="en-US" altLang="zh-CN" dirty="0"/>
              <a:t>JIT</a:t>
            </a:r>
            <a:r>
              <a:rPr lang="zh-CN" altLang="en-US" dirty="0"/>
              <a:t>处理，可以访问</a:t>
            </a:r>
            <a:r>
              <a:rPr lang="en-US" altLang="zh-CN" dirty="0" err="1"/>
              <a:t>eBPF</a:t>
            </a:r>
            <a:r>
              <a:rPr lang="en-US" altLang="zh-CN" dirty="0"/>
              <a:t> Map</a:t>
            </a:r>
            <a:r>
              <a:rPr lang="zh-CN" altLang="en-US" dirty="0"/>
              <a:t>（下文会说），可以访问一些限定的内核函数，同时内核程序可以进行对内核中的各种东西进行观测统计之类的任务，而后把得到的原始数据通过</a:t>
            </a:r>
            <a:r>
              <a:rPr lang="en-US" altLang="zh-CN" dirty="0" err="1"/>
              <a:t>eBPF</a:t>
            </a:r>
            <a:r>
              <a:rPr lang="en-US" altLang="zh-CN" dirty="0"/>
              <a:t> Map</a:t>
            </a:r>
            <a:r>
              <a:rPr lang="zh-CN" altLang="en-US" dirty="0"/>
              <a:t>传递给用户态程序</a:t>
            </a:r>
            <a:endParaRPr lang="en-US" altLang="zh-CN" dirty="0"/>
          </a:p>
          <a:p>
            <a:r>
              <a:rPr lang="zh-CN" altLang="en-US" dirty="0"/>
              <a:t>用户态程序可以使用</a:t>
            </a:r>
            <a:r>
              <a:rPr lang="en-US" altLang="zh-CN" dirty="0"/>
              <a:t>Go/C++/Rust</a:t>
            </a:r>
            <a:r>
              <a:rPr lang="zh-CN" altLang="en-US" dirty="0"/>
              <a:t>等各种语言进行开发。然后它负责从</a:t>
            </a:r>
            <a:r>
              <a:rPr lang="en-US" altLang="zh-CN" dirty="0" err="1"/>
              <a:t>eBPF</a:t>
            </a:r>
            <a:r>
              <a:rPr lang="en-US" altLang="zh-CN" dirty="0"/>
              <a:t> Map</a:t>
            </a:r>
            <a:r>
              <a:rPr lang="zh-CN" altLang="en-US" dirty="0"/>
              <a:t>中读取内核程序传递的原始数据而后进行处理以便进行跟踪、性能分析、监控等操作。</a:t>
            </a:r>
            <a:endParaRPr lang="en-US" altLang="zh-CN" dirty="0"/>
          </a:p>
          <a:p>
            <a:endParaRPr lang="en-US" altLang="zh-CN" dirty="0"/>
          </a:p>
          <a:p>
            <a:endParaRPr lang="zh-CN" altLang="en-US" dirty="0"/>
          </a:p>
        </p:txBody>
      </p:sp>
      <p:pic>
        <p:nvPicPr>
          <p:cNvPr id="12" name="Picture 2">
            <a:extLst>
              <a:ext uri="{FF2B5EF4-FFF2-40B4-BE49-F238E27FC236}">
                <a16:creationId xmlns:a16="http://schemas.microsoft.com/office/drawing/2014/main" id="{198CA283-1013-E812-BEFF-73DBE6E49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214" y="0"/>
            <a:ext cx="6343491" cy="326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54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ED865-DAF9-EE9D-6025-A6FDA0680E95}"/>
              </a:ext>
            </a:extLst>
          </p:cNvPr>
          <p:cNvSpPr>
            <a:spLocks noGrp="1"/>
          </p:cNvSpPr>
          <p:nvPr>
            <p:ph type="title"/>
          </p:nvPr>
        </p:nvSpPr>
        <p:spPr/>
        <p:txBody>
          <a:bodyPr/>
          <a:lstStyle/>
          <a:p>
            <a:r>
              <a:rPr lang="zh-CN" altLang="en-US" dirty="0"/>
              <a:t>和内核模块有点类似？</a:t>
            </a:r>
          </a:p>
        </p:txBody>
      </p:sp>
      <p:sp>
        <p:nvSpPr>
          <p:cNvPr id="3" name="内容占位符 2">
            <a:extLst>
              <a:ext uri="{FF2B5EF4-FFF2-40B4-BE49-F238E27FC236}">
                <a16:creationId xmlns:a16="http://schemas.microsoft.com/office/drawing/2014/main" id="{FF30C113-4FEE-EC7F-FDAF-8B34641122C4}"/>
              </a:ext>
            </a:extLst>
          </p:cNvPr>
          <p:cNvSpPr>
            <a:spLocks noGrp="1"/>
          </p:cNvSpPr>
          <p:nvPr>
            <p:ph idx="1"/>
          </p:nvPr>
        </p:nvSpPr>
        <p:spPr/>
        <p:txBody>
          <a:bodyPr/>
          <a:lstStyle/>
          <a:p>
            <a:r>
              <a:rPr lang="zh-CN" altLang="en-US" dirty="0"/>
              <a:t>内核模块也可以在内核运行的时候加载和卸载，并且同样可以修改内核之类的，但</a:t>
            </a:r>
            <a:endParaRPr lang="en-US" altLang="zh-CN" dirty="0"/>
          </a:p>
          <a:p>
            <a:r>
              <a:rPr lang="zh-CN" altLang="en-US" dirty="0"/>
              <a:t>内核模块是</a:t>
            </a:r>
            <a:r>
              <a:rPr lang="en-US" altLang="zh-CN" dirty="0"/>
              <a:t>native</a:t>
            </a:r>
            <a:r>
              <a:rPr lang="zh-CN" altLang="en-US" dirty="0"/>
              <a:t>程序（所以显然一个内核模块编译好了后不跨平台），并且在被加载进内核后可以操作内核里所有的东西（比如调用任意函数修改任意内存），所以在写烂了的情况下会出问题（比如</a:t>
            </a:r>
            <a:r>
              <a:rPr lang="en-US" altLang="zh-CN" dirty="0"/>
              <a:t>kernel panic</a:t>
            </a:r>
            <a:r>
              <a:rPr lang="zh-CN" altLang="en-US" dirty="0"/>
              <a:t>）</a:t>
            </a:r>
            <a:endParaRPr lang="en-US" altLang="zh-CN" dirty="0"/>
          </a:p>
          <a:p>
            <a:r>
              <a:rPr lang="zh-CN" altLang="en-US" dirty="0"/>
              <a:t>而</a:t>
            </a:r>
            <a:r>
              <a:rPr lang="en-US" altLang="zh-CN" dirty="0" err="1"/>
              <a:t>eBPF</a:t>
            </a:r>
            <a:r>
              <a:rPr lang="zh-CN" altLang="en-US" dirty="0"/>
              <a:t>程序是的目标格式是一种平台无关的指令集，且其二进制格式同样是跨平台的。</a:t>
            </a:r>
            <a:endParaRPr lang="en-US" altLang="zh-CN" dirty="0"/>
          </a:p>
          <a:p>
            <a:r>
              <a:rPr lang="en-US" altLang="zh-CN" dirty="0" err="1"/>
              <a:t>eBPF</a:t>
            </a:r>
            <a:r>
              <a:rPr lang="zh-CN" altLang="en-US" dirty="0"/>
              <a:t>程序所能做的事较内核模块而言比较受限（只能监听事件和调用一些特定的内核函数</a:t>
            </a:r>
            <a:r>
              <a:rPr lang="en-US" altLang="zh-CN" dirty="0"/>
              <a:t>(</a:t>
            </a:r>
            <a:r>
              <a:rPr lang="zh-CN" altLang="en-US" dirty="0"/>
              <a:t>见 </a:t>
            </a:r>
            <a:r>
              <a:rPr lang="en-US" altLang="zh-CN" dirty="0"/>
              <a:t>man BPF(2))</a:t>
            </a:r>
            <a:r>
              <a:rPr lang="zh-CN" altLang="en-US" dirty="0"/>
              <a:t>等），相对于内核模块比较安全。</a:t>
            </a:r>
            <a:endParaRPr lang="en-US" altLang="zh-CN" dirty="0"/>
          </a:p>
          <a:p>
            <a:r>
              <a:rPr lang="fr-FR" altLang="zh-CN" dirty="0">
                <a:hlinkClick r:id="rId2"/>
              </a:rPr>
              <a:t>https://www.ebpf.top/what-is-ebpf/content/2.changing-the-kernel-is-hard.html</a:t>
            </a:r>
            <a:endParaRPr lang="en-US" altLang="zh-CN" dirty="0"/>
          </a:p>
        </p:txBody>
      </p:sp>
    </p:spTree>
    <p:extLst>
      <p:ext uri="{BB962C8B-B14F-4D97-AF65-F5344CB8AC3E}">
        <p14:creationId xmlns:p14="http://schemas.microsoft.com/office/powerpoint/2010/main" val="209328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7DBC2-9E1F-252E-AB55-190E4EAAF812}"/>
              </a:ext>
            </a:extLst>
          </p:cNvPr>
          <p:cNvSpPr>
            <a:spLocks noGrp="1"/>
          </p:cNvSpPr>
          <p:nvPr>
            <p:ph type="title"/>
          </p:nvPr>
        </p:nvSpPr>
        <p:spPr/>
        <p:txBody>
          <a:bodyPr/>
          <a:lstStyle/>
          <a:p>
            <a:r>
              <a:rPr lang="en-US" altLang="zh-CN" dirty="0" err="1"/>
              <a:t>eBPF</a:t>
            </a:r>
            <a:r>
              <a:rPr lang="zh-CN" altLang="en-US" dirty="0"/>
              <a:t>程序能做什么</a:t>
            </a:r>
          </a:p>
        </p:txBody>
      </p:sp>
      <p:sp>
        <p:nvSpPr>
          <p:cNvPr id="3" name="内容占位符 2">
            <a:extLst>
              <a:ext uri="{FF2B5EF4-FFF2-40B4-BE49-F238E27FC236}">
                <a16:creationId xmlns:a16="http://schemas.microsoft.com/office/drawing/2014/main" id="{76F60003-C457-6E05-2B04-16A0E15D5AA6}"/>
              </a:ext>
            </a:extLst>
          </p:cNvPr>
          <p:cNvSpPr>
            <a:spLocks noGrp="1"/>
          </p:cNvSpPr>
          <p:nvPr>
            <p:ph idx="1"/>
          </p:nvPr>
        </p:nvSpPr>
        <p:spPr/>
        <p:txBody>
          <a:bodyPr/>
          <a:lstStyle/>
          <a:p>
            <a:r>
              <a:rPr lang="zh-CN" altLang="en-US" dirty="0"/>
              <a:t>一般而言，</a:t>
            </a:r>
            <a:r>
              <a:rPr lang="en-US" altLang="zh-CN" dirty="0" err="1"/>
              <a:t>eBPF</a:t>
            </a:r>
            <a:r>
              <a:rPr lang="zh-CN" altLang="en-US" dirty="0"/>
              <a:t>程序会在一些事件触发的时候被执行。常见的事件包括：</a:t>
            </a:r>
            <a:endParaRPr lang="en-US" altLang="zh-CN" dirty="0"/>
          </a:p>
          <a:p>
            <a:r>
              <a:rPr lang="zh-CN" altLang="en-US" dirty="0"/>
              <a:t>进入或退出某个内核函数（</a:t>
            </a:r>
            <a:r>
              <a:rPr lang="en-US" altLang="zh-CN" dirty="0" err="1"/>
              <a:t>kprobs</a:t>
            </a:r>
            <a:r>
              <a:rPr lang="en-US" altLang="zh-CN" dirty="0"/>
              <a:t>/</a:t>
            </a:r>
            <a:r>
              <a:rPr lang="en-US" altLang="zh-CN" dirty="0" err="1"/>
              <a:t>kretprobs</a:t>
            </a:r>
            <a:r>
              <a:rPr lang="en-US" altLang="zh-CN" dirty="0"/>
              <a:t>/</a:t>
            </a:r>
            <a:r>
              <a:rPr lang="en-US" altLang="zh-CN" dirty="0" err="1"/>
              <a:t>fentry</a:t>
            </a:r>
            <a:r>
              <a:rPr lang="en-US" altLang="zh-CN" dirty="0"/>
              <a:t>/</a:t>
            </a:r>
            <a:r>
              <a:rPr lang="en-US" altLang="zh-CN" dirty="0" err="1"/>
              <a:t>fexit</a:t>
            </a:r>
            <a:r>
              <a:rPr lang="zh-CN" altLang="en-US" dirty="0"/>
              <a:t>）</a:t>
            </a:r>
            <a:endParaRPr lang="en-US" altLang="zh-CN" dirty="0"/>
          </a:p>
          <a:p>
            <a:r>
              <a:rPr lang="zh-CN" altLang="en-US" dirty="0"/>
              <a:t>执行到某个</a:t>
            </a:r>
            <a:r>
              <a:rPr lang="en-US" altLang="zh-CN" dirty="0" err="1"/>
              <a:t>tracepoint</a:t>
            </a:r>
            <a:r>
              <a:rPr lang="zh-CN" altLang="en-US" dirty="0"/>
              <a:t>（内核定义的跟踪点，可能在某个内核函数的某一行代码上）</a:t>
            </a:r>
            <a:endParaRPr lang="en-US" altLang="zh-CN" dirty="0"/>
          </a:p>
          <a:p>
            <a:r>
              <a:rPr lang="zh-CN" altLang="en-US" dirty="0"/>
              <a:t>监听网络接口</a:t>
            </a:r>
            <a:r>
              <a:rPr lang="en-US" altLang="zh-CN" dirty="0"/>
              <a:t>XDP</a:t>
            </a:r>
            <a:r>
              <a:rPr lang="zh-CN" altLang="en-US" dirty="0"/>
              <a:t>（网卡收到数据包后执行，</a:t>
            </a:r>
            <a:r>
              <a:rPr lang="en-US" altLang="zh-CN" dirty="0" err="1"/>
              <a:t>eBPF</a:t>
            </a:r>
            <a:r>
              <a:rPr lang="zh-CN" altLang="en-US" dirty="0"/>
              <a:t>程序可以监听或修改数据包）</a:t>
            </a:r>
            <a:endParaRPr lang="en-US" altLang="zh-CN" dirty="0"/>
          </a:p>
          <a:p>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409796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4F991-1DBB-671B-ED20-039B136D676F}"/>
              </a:ext>
            </a:extLst>
          </p:cNvPr>
          <p:cNvSpPr>
            <a:spLocks noGrp="1"/>
          </p:cNvSpPr>
          <p:nvPr>
            <p:ph type="title"/>
          </p:nvPr>
        </p:nvSpPr>
        <p:spPr/>
        <p:txBody>
          <a:bodyPr/>
          <a:lstStyle/>
          <a:p>
            <a:r>
              <a:rPr lang="zh-CN" altLang="en-US" dirty="0"/>
              <a:t>和用户程序通信？</a:t>
            </a:r>
          </a:p>
        </p:txBody>
      </p:sp>
      <p:sp>
        <p:nvSpPr>
          <p:cNvPr id="3" name="内容占位符 2">
            <a:extLst>
              <a:ext uri="{FF2B5EF4-FFF2-40B4-BE49-F238E27FC236}">
                <a16:creationId xmlns:a16="http://schemas.microsoft.com/office/drawing/2014/main" id="{926BBE09-3F4B-D432-7380-75BCD4399036}"/>
              </a:ext>
            </a:extLst>
          </p:cNvPr>
          <p:cNvSpPr>
            <a:spLocks noGrp="1"/>
          </p:cNvSpPr>
          <p:nvPr>
            <p:ph idx="1"/>
          </p:nvPr>
        </p:nvSpPr>
        <p:spPr/>
        <p:txBody>
          <a:bodyPr/>
          <a:lstStyle/>
          <a:p>
            <a:r>
              <a:rPr lang="zh-CN" altLang="en-US" dirty="0"/>
              <a:t>我们已经知道</a:t>
            </a:r>
            <a:r>
              <a:rPr lang="en-US" altLang="zh-CN" dirty="0" err="1"/>
              <a:t>eBPF</a:t>
            </a:r>
            <a:r>
              <a:rPr lang="zh-CN" altLang="en-US" dirty="0"/>
              <a:t>程序是跑在内核里的了。但是考虑到</a:t>
            </a:r>
            <a:r>
              <a:rPr lang="en-US" altLang="zh-CN" dirty="0" err="1"/>
              <a:t>eBPF</a:t>
            </a:r>
            <a:r>
              <a:rPr lang="zh-CN" altLang="en-US" dirty="0"/>
              <a:t>程序所能执行的功能很受限（只能访问特定的数据、调用特定的函数），所以存在一些比较方便的让</a:t>
            </a:r>
            <a:r>
              <a:rPr lang="en-US" altLang="zh-CN" dirty="0" err="1"/>
              <a:t>eBPF</a:t>
            </a:r>
            <a:r>
              <a:rPr lang="zh-CN" altLang="en-US" dirty="0"/>
              <a:t>程序和用户态程序进行通信的方法。</a:t>
            </a:r>
            <a:endParaRPr lang="en-US" altLang="zh-CN" dirty="0"/>
          </a:p>
          <a:p>
            <a:endParaRPr lang="zh-CN" altLang="en-US" dirty="0"/>
          </a:p>
        </p:txBody>
      </p:sp>
    </p:spTree>
    <p:extLst>
      <p:ext uri="{BB962C8B-B14F-4D97-AF65-F5344CB8AC3E}">
        <p14:creationId xmlns:p14="http://schemas.microsoft.com/office/powerpoint/2010/main" val="322898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9EC9E-681F-0F9A-BFD4-C72C2D10C414}"/>
              </a:ext>
            </a:extLst>
          </p:cNvPr>
          <p:cNvSpPr>
            <a:spLocks noGrp="1"/>
          </p:cNvSpPr>
          <p:nvPr>
            <p:ph type="title"/>
          </p:nvPr>
        </p:nvSpPr>
        <p:spPr/>
        <p:txBody>
          <a:bodyPr/>
          <a:lstStyle/>
          <a:p>
            <a:r>
              <a:rPr lang="en-US" altLang="zh-CN" dirty="0" err="1"/>
              <a:t>eBPF</a:t>
            </a:r>
            <a:r>
              <a:rPr lang="en-US" altLang="zh-CN" dirty="0"/>
              <a:t> Map</a:t>
            </a:r>
            <a:endParaRPr lang="zh-CN" altLang="en-US" dirty="0"/>
          </a:p>
        </p:txBody>
      </p:sp>
      <p:sp>
        <p:nvSpPr>
          <p:cNvPr id="3" name="内容占位符 2">
            <a:extLst>
              <a:ext uri="{FF2B5EF4-FFF2-40B4-BE49-F238E27FC236}">
                <a16:creationId xmlns:a16="http://schemas.microsoft.com/office/drawing/2014/main" id="{11AFC011-2FBA-3467-6921-9DE980E024F3}"/>
              </a:ext>
            </a:extLst>
          </p:cNvPr>
          <p:cNvSpPr>
            <a:spLocks noGrp="1"/>
          </p:cNvSpPr>
          <p:nvPr>
            <p:ph idx="1"/>
          </p:nvPr>
        </p:nvSpPr>
        <p:spPr/>
        <p:txBody>
          <a:bodyPr/>
          <a:lstStyle/>
          <a:p>
            <a:r>
              <a:rPr lang="en-US" altLang="zh-CN" dirty="0" err="1"/>
              <a:t>eBPF</a:t>
            </a:r>
            <a:r>
              <a:rPr lang="en-US" altLang="zh-CN" dirty="0"/>
              <a:t> Map</a:t>
            </a:r>
            <a:r>
              <a:rPr lang="zh-CN" altLang="en-US" dirty="0"/>
              <a:t>可以被用来实现</a:t>
            </a:r>
            <a:r>
              <a:rPr lang="en-US" altLang="zh-CN" dirty="0" err="1"/>
              <a:t>eBPF</a:t>
            </a:r>
            <a:r>
              <a:rPr lang="zh-CN" altLang="en-US" dirty="0"/>
              <a:t>程序和用户程序的数据交换。</a:t>
            </a:r>
            <a:endParaRPr lang="en-US" altLang="zh-CN" dirty="0"/>
          </a:p>
          <a:p>
            <a:r>
              <a:rPr lang="zh-CN" altLang="en-US" dirty="0"/>
              <a:t>从名字可以看出来，他是个映射（键值对容器，类似于</a:t>
            </a:r>
            <a:r>
              <a:rPr lang="en-US" altLang="zh-CN" dirty="0"/>
              <a:t>C++</a:t>
            </a:r>
            <a:r>
              <a:rPr lang="zh-CN" altLang="en-US" dirty="0"/>
              <a:t>的</a:t>
            </a:r>
            <a:r>
              <a:rPr lang="en-US" altLang="zh-CN" dirty="0"/>
              <a:t>std::map</a:t>
            </a:r>
            <a:r>
              <a:rPr lang="zh-CN" altLang="en-US" dirty="0"/>
              <a:t>，</a:t>
            </a:r>
            <a:r>
              <a:rPr lang="en-US" altLang="zh-CN" dirty="0"/>
              <a:t>Java</a:t>
            </a:r>
            <a:r>
              <a:rPr lang="zh-CN" altLang="en-US" dirty="0"/>
              <a:t>的</a:t>
            </a:r>
            <a:r>
              <a:rPr lang="en-US" altLang="zh-CN" dirty="0" err="1"/>
              <a:t>TreeMap</a:t>
            </a:r>
            <a:r>
              <a:rPr lang="en-US" altLang="zh-CN" dirty="0"/>
              <a:t>/HashMap</a:t>
            </a:r>
            <a:r>
              <a:rPr lang="zh-CN" altLang="en-US" dirty="0"/>
              <a:t>，</a:t>
            </a:r>
            <a:r>
              <a:rPr lang="en-US" altLang="zh-CN" dirty="0"/>
              <a:t>Python</a:t>
            </a:r>
            <a:r>
              <a:rPr lang="zh-CN" altLang="en-US" dirty="0"/>
              <a:t>的</a:t>
            </a:r>
            <a:r>
              <a:rPr lang="en-US" altLang="zh-CN" dirty="0" err="1"/>
              <a:t>dict</a:t>
            </a:r>
            <a:r>
              <a:rPr lang="zh-CN" altLang="en-US" dirty="0"/>
              <a:t>，</a:t>
            </a:r>
            <a:r>
              <a:rPr lang="en-US" altLang="zh-CN" dirty="0"/>
              <a:t>Rust</a:t>
            </a:r>
            <a:r>
              <a:rPr lang="zh-CN" altLang="en-US" dirty="0"/>
              <a:t>的</a:t>
            </a:r>
            <a:r>
              <a:rPr lang="en-US" altLang="zh-CN" dirty="0" err="1"/>
              <a:t>BTreeMap</a:t>
            </a:r>
            <a:r>
              <a:rPr lang="en-US" altLang="zh-CN" dirty="0"/>
              <a:t>/HashMap</a:t>
            </a:r>
            <a:r>
              <a:rPr lang="zh-CN" altLang="en-US" dirty="0"/>
              <a:t>等）。</a:t>
            </a:r>
            <a:endParaRPr lang="en-US" altLang="zh-CN" dirty="0"/>
          </a:p>
          <a:p>
            <a:r>
              <a:rPr lang="zh-CN" altLang="en-US" dirty="0"/>
              <a:t>但</a:t>
            </a:r>
            <a:r>
              <a:rPr lang="en-US" altLang="zh-CN" dirty="0" err="1"/>
              <a:t>eBPF</a:t>
            </a:r>
            <a:r>
              <a:rPr lang="en-US" altLang="zh-CN" dirty="0"/>
              <a:t> Map</a:t>
            </a:r>
            <a:r>
              <a:rPr lang="zh-CN" altLang="en-US" dirty="0"/>
              <a:t>相比于上一句所说的其他语言的键值对容器有些不同：</a:t>
            </a:r>
            <a:endParaRPr lang="en-US" altLang="zh-CN" dirty="0"/>
          </a:p>
          <a:p>
            <a:r>
              <a:rPr lang="zh-CN" altLang="en-US" dirty="0"/>
              <a:t>元素数有上限（保证</a:t>
            </a:r>
            <a:r>
              <a:rPr lang="en-US" altLang="zh-CN" dirty="0" err="1"/>
              <a:t>eBPF</a:t>
            </a:r>
            <a:r>
              <a:rPr lang="zh-CN" altLang="en-US" dirty="0"/>
              <a:t>程序的安全性，防止插爆内存）</a:t>
            </a:r>
            <a:endParaRPr lang="en-US" altLang="zh-CN" dirty="0"/>
          </a:p>
          <a:p>
            <a:r>
              <a:rPr lang="zh-CN" altLang="en-US" dirty="0"/>
              <a:t>键和值不区分具体类型，而都是（在创建这个</a:t>
            </a:r>
            <a:r>
              <a:rPr lang="en-US" altLang="zh-CN" dirty="0"/>
              <a:t>Map</a:t>
            </a:r>
            <a:r>
              <a:rPr lang="zh-CN" altLang="en-US" dirty="0"/>
              <a:t>的时候）就定好大小的字节串（反正写这么底层的东西了也没必要考虑比较高级的类型）。</a:t>
            </a:r>
            <a:endParaRPr lang="en-US" altLang="zh-CN" dirty="0"/>
          </a:p>
          <a:p>
            <a:r>
              <a:rPr lang="zh-CN" altLang="en-US" dirty="0"/>
              <a:t>然后，虽然叫</a:t>
            </a:r>
            <a:r>
              <a:rPr lang="en-US" altLang="zh-CN" dirty="0"/>
              <a:t>Map</a:t>
            </a:r>
            <a:r>
              <a:rPr lang="zh-CN" altLang="en-US" dirty="0"/>
              <a:t>，但底层实现可以是哈希表</a:t>
            </a:r>
            <a:r>
              <a:rPr lang="en-US" altLang="zh-CN" dirty="0"/>
              <a:t>/</a:t>
            </a:r>
            <a:r>
              <a:rPr lang="zh-CN" altLang="en-US" dirty="0"/>
              <a:t>数组等（在创建的时候指定）</a:t>
            </a:r>
            <a:endParaRPr lang="en-US" altLang="zh-CN" dirty="0"/>
          </a:p>
          <a:p>
            <a:r>
              <a:rPr lang="zh-CN" altLang="en-US" dirty="0"/>
              <a:t>用户态程序通过</a:t>
            </a:r>
            <a:r>
              <a:rPr lang="en-US" altLang="zh-CN" dirty="0"/>
              <a:t> </a:t>
            </a:r>
            <a:r>
              <a:rPr lang="en-US" altLang="zh-CN" dirty="0" err="1"/>
              <a:t>bpf</a:t>
            </a:r>
            <a:r>
              <a:rPr lang="en-US" altLang="zh-CN" dirty="0"/>
              <a:t>(2) </a:t>
            </a:r>
            <a:r>
              <a:rPr lang="zh-CN" altLang="en-US" dirty="0"/>
              <a:t>系统调用来创建删除和更新</a:t>
            </a:r>
            <a:r>
              <a:rPr lang="en-US" altLang="zh-CN" dirty="0" err="1"/>
              <a:t>eBPF</a:t>
            </a:r>
            <a:r>
              <a:rPr lang="en-US" altLang="zh-CN" dirty="0"/>
              <a:t> Map.</a:t>
            </a:r>
          </a:p>
          <a:p>
            <a:r>
              <a:rPr lang="en-US" altLang="zh-CN" dirty="0" err="1"/>
              <a:t>eBPF</a:t>
            </a:r>
            <a:r>
              <a:rPr lang="zh-CN" altLang="en-US" dirty="0"/>
              <a:t>程序通过一些特定的内核函数来操作</a:t>
            </a:r>
            <a:r>
              <a:rPr lang="en-US" altLang="zh-CN" dirty="0" err="1"/>
              <a:t>eBPF</a:t>
            </a:r>
            <a:r>
              <a:rPr lang="en-US" altLang="zh-CN" dirty="0"/>
              <a:t> Map</a:t>
            </a:r>
          </a:p>
          <a:p>
            <a:endParaRPr lang="zh-CN" altLang="en-US" dirty="0"/>
          </a:p>
        </p:txBody>
      </p:sp>
    </p:spTree>
    <p:extLst>
      <p:ext uri="{BB962C8B-B14F-4D97-AF65-F5344CB8AC3E}">
        <p14:creationId xmlns:p14="http://schemas.microsoft.com/office/powerpoint/2010/main" val="364299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9EC9E-681F-0F9A-BFD4-C72C2D10C414}"/>
              </a:ext>
            </a:extLst>
          </p:cNvPr>
          <p:cNvSpPr>
            <a:spLocks noGrp="1"/>
          </p:cNvSpPr>
          <p:nvPr>
            <p:ph type="title"/>
          </p:nvPr>
        </p:nvSpPr>
        <p:spPr/>
        <p:txBody>
          <a:bodyPr/>
          <a:lstStyle/>
          <a:p>
            <a:r>
              <a:rPr lang="en-US" altLang="zh-CN" dirty="0" err="1"/>
              <a:t>eBPF</a:t>
            </a:r>
            <a:r>
              <a:rPr lang="en-US" altLang="zh-CN" dirty="0"/>
              <a:t> Map</a:t>
            </a:r>
            <a:endParaRPr lang="zh-CN" altLang="en-US" dirty="0"/>
          </a:p>
        </p:txBody>
      </p:sp>
      <p:pic>
        <p:nvPicPr>
          <p:cNvPr id="7" name="内容占位符 6">
            <a:extLst>
              <a:ext uri="{FF2B5EF4-FFF2-40B4-BE49-F238E27FC236}">
                <a16:creationId xmlns:a16="http://schemas.microsoft.com/office/drawing/2014/main" id="{48BE15E4-94A8-5618-A8B6-9529F251AEA5}"/>
              </a:ext>
            </a:extLst>
          </p:cNvPr>
          <p:cNvPicPr>
            <a:picLocks noGrp="1" noChangeAspect="1"/>
          </p:cNvPicPr>
          <p:nvPr>
            <p:ph idx="1"/>
          </p:nvPr>
        </p:nvPicPr>
        <p:blipFill>
          <a:blip r:embed="rId2"/>
          <a:stretch>
            <a:fillRect/>
          </a:stretch>
        </p:blipFill>
        <p:spPr>
          <a:xfrm>
            <a:off x="5044191" y="1984565"/>
            <a:ext cx="5270318" cy="3455630"/>
          </a:xfrm>
          <a:prstGeom prst="rect">
            <a:avLst/>
          </a:prstGeom>
        </p:spPr>
      </p:pic>
    </p:spTree>
    <p:extLst>
      <p:ext uri="{BB962C8B-B14F-4D97-AF65-F5344CB8AC3E}">
        <p14:creationId xmlns:p14="http://schemas.microsoft.com/office/powerpoint/2010/main" val="2516121176"/>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框架</Template>
  <TotalTime>5174</TotalTime>
  <Words>3160</Words>
  <Application>Microsoft Office PowerPoint</Application>
  <PresentationFormat>宽屏</PresentationFormat>
  <Paragraphs>183</Paragraphs>
  <Slides>33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Consolas</vt:lpstr>
      <vt:lpstr>Corbel</vt:lpstr>
      <vt:lpstr>Wingdings 2</vt:lpstr>
      <vt:lpstr>框架</vt:lpstr>
      <vt:lpstr>eBPF  技术和开发框架简介</vt:lpstr>
      <vt:lpstr>目录</vt:lpstr>
      <vt:lpstr>eBPF是什么</vt:lpstr>
      <vt:lpstr>eBPF的结构</vt:lpstr>
      <vt:lpstr>和内核模块有点类似？</vt:lpstr>
      <vt:lpstr>eBPF程序能做什么</vt:lpstr>
      <vt:lpstr>和用户程序通信？</vt:lpstr>
      <vt:lpstr>eBPF Map</vt:lpstr>
      <vt:lpstr>eBPF Map</vt:lpstr>
      <vt:lpstr>关于eBPF Map的更多信息 </vt:lpstr>
      <vt:lpstr>怎么写eBPF程序</vt:lpstr>
      <vt:lpstr>使用bpf(2)加载eBPF程序</vt:lpstr>
      <vt:lpstr>使用bpf(2)加载eBPF程序</vt:lpstr>
      <vt:lpstr>使用bpf(2)加载eBPF程序</vt:lpstr>
      <vt:lpstr>使用bpf(2)加载的字节码</vt:lpstr>
      <vt:lpstr>更好的开发方式</vt:lpstr>
      <vt:lpstr>libbpf</vt:lpstr>
      <vt:lpstr>使用libbpf-bootstrap</vt:lpstr>
      <vt:lpstr>libbpf-bootstrap</vt:lpstr>
      <vt:lpstr>libbpf-bootstrap里的skel</vt:lpstr>
      <vt:lpstr>libbpf-bootstrap</vt:lpstr>
      <vt:lpstr>libbpf-bootstrap的SEC</vt:lpstr>
      <vt:lpstr>libbpf里颜色奇怪的函数</vt:lpstr>
      <vt:lpstr>libbpf的CO-RE问题</vt:lpstr>
      <vt:lpstr>BTF是什么</vt:lpstr>
      <vt:lpstr>BTF与libbpf</vt:lpstr>
      <vt:lpstr>BCC</vt:lpstr>
      <vt:lpstr>bcc</vt:lpstr>
      <vt:lpstr>BCC</vt:lpstr>
      <vt:lpstr>bcc</vt:lpstr>
      <vt:lpstr>eunomia-bpf</vt:lpstr>
      <vt:lpstr>eunomia-bpf</vt:lpstr>
      <vt:lpstr>参考资料们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ebpf &amp; eunomia-bpf简介</dc:title>
  <dc:creator>桐</dc:creator>
  <cp:lastModifiedBy>yunwei x</cp:lastModifiedBy>
  <cp:revision>253</cp:revision>
  <dcterms:created xsi:type="dcterms:W3CDTF">2023-01-10T12:35:26Z</dcterms:created>
  <dcterms:modified xsi:type="dcterms:W3CDTF">2023-01-18T04:43:44Z</dcterms:modified>
</cp:coreProperties>
</file>