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4" r:id="rId26"/>
    <p:sldId id="285" r:id="rId27"/>
    <p:sldId id="286" r:id="rId28"/>
    <p:sldId id="287" r:id="rId29"/>
    <p:sldId id="288" r:id="rId30"/>
    <p:sldId id="289" r:id="rId31"/>
    <p:sldId id="291" r:id="rId32"/>
    <p:sldId id="32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62" d="100"/>
          <a:sy n="162" d="100"/>
        </p:scale>
        <p:origin x="2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4CB86-1363-4B7D-9E9C-F5F6F6AD12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C34A84-5C67-4055-8AB8-05E7C0F4E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F3CCA4-852C-43AB-B908-7E6B387399CC}"/>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00E8E260-1925-4CA0-8904-F77C35E001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822EA0-68EE-4247-95A1-EE8D8BC7A4B6}"/>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35623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14699-A263-4314-9FE8-03E80203E6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F92CFC-B694-4A94-8D8A-3A6319EF13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900403-A187-4553-BC05-5D87546198C4}"/>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B921E4FC-3803-4024-AC0F-A54CD01B35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B35A7E-107C-4213-937E-C41ABD5AC0B9}"/>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356447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156D25-DD22-4841-90B3-8BF923B0E8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DD24F36-2C61-4E6A-AC00-8CE0EFE731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CF2136-EB4E-4819-A56C-264828A42B91}"/>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C3011C2C-E1F9-48EB-808C-5CFEC5954D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B3E72E-E361-4936-9BEF-82A388BE4E17}"/>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388691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34307-913C-4112-AF97-20506D5FD2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2C68FA-0C79-4E72-B950-847A254C197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484FF1-72C4-4C40-96C4-3DD9C79D9E75}"/>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3ECF7B13-225C-436F-BFC9-1E3ACA62E6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7FF42F-DC6C-4F02-BEC3-B08F3E1D8EC2}"/>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17007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7EF38-D19C-477A-91CD-C5D0AE8AA2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558F28-B740-4796-AF4F-535A6B337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DC921F-E0DF-4B82-85BF-9ADF13072B65}"/>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7C772E37-4A95-4C1B-964A-BEA5D58ADA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91F10-3ED4-4730-8BF9-3AD1D0CB1C37}"/>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355968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AE182-97C0-4654-A985-89F58E3392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018ED5-F973-4333-A5AB-2A5FC0D5ED0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E768DF-269D-4607-A4AE-65E13F5E8F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08268A-8E44-4A6C-BC79-D179B7A75A4F}"/>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4BC7A29C-1619-4498-B4BB-B7FFA98792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5EB211-2415-4A50-8FA2-7BBFFB4E8389}"/>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350458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C0DE5-D74E-479C-AE81-18F6082B0A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355867-5017-4489-910B-A95122A8F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5AF1985-C787-4AE0-8316-99128A5542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A004F02-6D21-4AB8-B9B2-2E7D2F87F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1DC7EC9-C583-40FB-9E68-0E66DA5E1AD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B0DBA9-1F64-4E61-9662-D0B604868FCE}"/>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8" name="页脚占位符 7">
            <a:extLst>
              <a:ext uri="{FF2B5EF4-FFF2-40B4-BE49-F238E27FC236}">
                <a16:creationId xmlns:a16="http://schemas.microsoft.com/office/drawing/2014/main" id="{30FB55D3-2C79-43D0-8C7D-9F598A3B2BA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91244A-E020-499F-925F-C868B82086B6}"/>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164027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CCD69-F2D7-4EBA-8050-87978AE551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69D327-AAB9-4E40-8610-1EC17DA40D4C}"/>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4" name="页脚占位符 3">
            <a:extLst>
              <a:ext uri="{FF2B5EF4-FFF2-40B4-BE49-F238E27FC236}">
                <a16:creationId xmlns:a16="http://schemas.microsoft.com/office/drawing/2014/main" id="{E9950049-0EDD-4872-9C66-9BE5CF2234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384EE7E-9B1F-40DD-8133-3930624D3742}"/>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395507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34542B-B455-4F68-ACB1-BA8FA06CEA88}"/>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3" name="页脚占位符 2">
            <a:extLst>
              <a:ext uri="{FF2B5EF4-FFF2-40B4-BE49-F238E27FC236}">
                <a16:creationId xmlns:a16="http://schemas.microsoft.com/office/drawing/2014/main" id="{745EA0FF-10F8-4E99-9AA6-E592CBD805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C627E8-87FD-4582-AAF0-97901381E26E}"/>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294954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87D39-C44C-4730-BBF6-CC6085BFAA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078C70-398C-4203-BC18-15AF171C8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F1CB89-9224-4F2E-A804-B1111AC31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8E903F-684A-42A3-9E9B-AFA5F5F4E9D9}"/>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610BC90A-DE64-495D-8AC0-8318A6B12C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3BA22E-DCBB-4CED-BD54-0A0C21794184}"/>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321263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AFC99-F305-4E9E-8410-25A1718A0A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0BC9D7-AA38-41F0-B873-49D23F03C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EE0756-6235-4DCF-A28B-780656A6D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5232E3-73DF-4E5B-A5D5-1BB0AA17D20C}"/>
              </a:ext>
            </a:extLst>
          </p:cNvPr>
          <p:cNvSpPr>
            <a:spLocks noGrp="1"/>
          </p:cNvSpPr>
          <p:nvPr>
            <p:ph type="dt" sz="half" idx="10"/>
          </p:nvPr>
        </p:nvSpPr>
        <p:spPr/>
        <p:txBody>
          <a:bodyPr/>
          <a:lstStyle/>
          <a:p>
            <a:fld id="{9341C59B-0085-4219-87F6-97A93CA85038}"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9D8BAC58-6037-4B45-90E6-8FB64D63A2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8F08B1-1EA6-4865-B275-CF85322DF6BE}"/>
              </a:ext>
            </a:extLst>
          </p:cNvPr>
          <p:cNvSpPr>
            <a:spLocks noGrp="1"/>
          </p:cNvSpPr>
          <p:nvPr>
            <p:ph type="sldNum" sz="quarter" idx="12"/>
          </p:nvPr>
        </p:nvSpPr>
        <p:spPr/>
        <p:txBody>
          <a:body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374869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06B377-5371-4C77-AB4F-B1E17FFF8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4A7B3B-39CF-488A-B734-EAB2CDB97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644BB7-33BD-4F90-916F-90A18C681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1C59B-0085-4219-87F6-97A93CA85038}"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8A58CEB6-3424-443D-A976-A027FB4C4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C8FEF0-EA05-4A04-BA2D-EFC2D3D6F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5BEE4-0AF3-4F2D-BD89-2E69DE2F39B7}" type="slidenum">
              <a:rPr lang="zh-CN" altLang="en-US" smtClean="0"/>
              <a:t>‹#›</a:t>
            </a:fld>
            <a:endParaRPr lang="zh-CN" altLang="en-US"/>
          </a:p>
        </p:txBody>
      </p:sp>
    </p:spTree>
    <p:extLst>
      <p:ext uri="{BB962C8B-B14F-4D97-AF65-F5344CB8AC3E}">
        <p14:creationId xmlns:p14="http://schemas.microsoft.com/office/powerpoint/2010/main" val="2556917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17A31780-A235-4812-95A0-4EFB152EEE25}"/>
              </a:ext>
            </a:extLst>
          </p:cNvPr>
          <p:cNvSpPr>
            <a:spLocks noGrp="1"/>
          </p:cNvSpPr>
          <p:nvPr>
            <p:ph type="ctrTitle"/>
          </p:nvPr>
        </p:nvSpPr>
        <p:spPr>
          <a:xfrm>
            <a:off x="2361235" y="2043663"/>
            <a:ext cx="7581418" cy="2031055"/>
          </a:xfrm>
        </p:spPr>
        <p:txBody>
          <a:bodyPr anchor="ctr">
            <a:normAutofit/>
          </a:bodyPr>
          <a:lstStyle/>
          <a:p>
            <a:r>
              <a:rPr lang="zh-CN" altLang="en-US" dirty="0">
                <a:solidFill>
                  <a:srgbClr val="FFFFFF"/>
                </a:solidFill>
              </a:rPr>
              <a:t>绪论</a:t>
            </a:r>
          </a:p>
        </p:txBody>
      </p:sp>
      <p:sp>
        <p:nvSpPr>
          <p:cNvPr id="3" name="副标题 2">
            <a:extLst>
              <a:ext uri="{FF2B5EF4-FFF2-40B4-BE49-F238E27FC236}">
                <a16:creationId xmlns:a16="http://schemas.microsoft.com/office/drawing/2014/main" id="{2F964572-4EF2-4DFE-99C7-FAADD7003A0A}"/>
              </a:ext>
            </a:extLst>
          </p:cNvPr>
          <p:cNvSpPr>
            <a:spLocks noGrp="1"/>
          </p:cNvSpPr>
          <p:nvPr>
            <p:ph type="subTitle" idx="1"/>
          </p:nvPr>
        </p:nvSpPr>
        <p:spPr>
          <a:xfrm>
            <a:off x="3045368" y="4074718"/>
            <a:ext cx="6105194" cy="682079"/>
          </a:xfrm>
        </p:spPr>
        <p:txBody>
          <a:bodyPr>
            <a:normAutofit/>
          </a:bodyPr>
          <a:lstStyle/>
          <a:p>
            <a:r>
              <a:rPr lang="en-US" altLang="zh-CN" dirty="0">
                <a:solidFill>
                  <a:srgbClr val="FFFFFF"/>
                </a:solidFill>
              </a:rPr>
              <a:t>Week 1</a:t>
            </a:r>
            <a:endParaRPr lang="zh-CN" altLang="en-US" dirty="0">
              <a:solidFill>
                <a:srgbClr val="FFFFFF"/>
              </a:solidFill>
            </a:endParaRPr>
          </a:p>
        </p:txBody>
      </p:sp>
    </p:spTree>
    <p:extLst>
      <p:ext uri="{BB962C8B-B14F-4D97-AF65-F5344CB8AC3E}">
        <p14:creationId xmlns:p14="http://schemas.microsoft.com/office/powerpoint/2010/main" val="15553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9093D-5348-46B7-BA90-79ED3790CB40}"/>
              </a:ext>
            </a:extLst>
          </p:cNvPr>
          <p:cNvSpPr>
            <a:spLocks noGrp="1"/>
          </p:cNvSpPr>
          <p:nvPr>
            <p:ph type="title"/>
          </p:nvPr>
        </p:nvSpPr>
        <p:spPr/>
        <p:txBody>
          <a:bodyPr/>
          <a:lstStyle/>
          <a:p>
            <a:r>
              <a:rPr lang="zh-CN" altLang="en-US" dirty="0"/>
              <a:t>语言的产生</a:t>
            </a:r>
          </a:p>
        </p:txBody>
      </p:sp>
      <p:sp>
        <p:nvSpPr>
          <p:cNvPr id="3" name="内容占位符 2">
            <a:extLst>
              <a:ext uri="{FF2B5EF4-FFF2-40B4-BE49-F238E27FC236}">
                <a16:creationId xmlns:a16="http://schemas.microsoft.com/office/drawing/2014/main" id="{A2D0242C-288E-42A6-BECD-466945264427}"/>
              </a:ext>
            </a:extLst>
          </p:cNvPr>
          <p:cNvSpPr>
            <a:spLocks noGrp="1"/>
          </p:cNvSpPr>
          <p:nvPr>
            <p:ph idx="1"/>
          </p:nvPr>
        </p:nvSpPr>
        <p:spPr/>
        <p:txBody>
          <a:bodyPr/>
          <a:lstStyle/>
          <a:p>
            <a:r>
              <a:rPr lang="zh-CN" altLang="en-US" dirty="0"/>
              <a:t>语言从古语发展到现代语言，在表达含义上比以前更准确、更丰富，这里面语法起到很大的作用。</a:t>
            </a:r>
            <a:endParaRPr lang="en-US" altLang="zh-CN" dirty="0"/>
          </a:p>
          <a:p>
            <a:endParaRPr lang="en-US" altLang="zh-CN" dirty="0"/>
          </a:p>
          <a:p>
            <a:r>
              <a:rPr lang="zh-CN" altLang="en-US" dirty="0"/>
              <a:t>相比较而言，词可以被认为是有限且封闭的集合，可以有完备的编解码规则；语言则是无限和开放的集合，因此语法不具有完备性。</a:t>
            </a:r>
            <a:endParaRPr lang="en-US" altLang="zh-CN" dirty="0"/>
          </a:p>
          <a:p>
            <a:endParaRPr lang="en-US" altLang="zh-CN" dirty="0"/>
          </a:p>
          <a:p>
            <a:r>
              <a:rPr lang="zh-CN" altLang="en-US" dirty="0"/>
              <a:t>研究语言的方法论：语言对，还是语法对。这种方法论的争论，贯穿了自然语言处理的发展历程。</a:t>
            </a:r>
          </a:p>
        </p:txBody>
      </p:sp>
    </p:spTree>
    <p:extLst>
      <p:ext uri="{BB962C8B-B14F-4D97-AF65-F5344CB8AC3E}">
        <p14:creationId xmlns:p14="http://schemas.microsoft.com/office/powerpoint/2010/main" val="568226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9DEA8-8101-4524-8773-187301F633A6}"/>
              </a:ext>
            </a:extLst>
          </p:cNvPr>
          <p:cNvSpPr>
            <a:spLocks noGrp="1"/>
          </p:cNvSpPr>
          <p:nvPr>
            <p:ph type="title"/>
          </p:nvPr>
        </p:nvSpPr>
        <p:spPr>
          <a:xfrm>
            <a:off x="8471424" y="1110882"/>
            <a:ext cx="3053039" cy="1293626"/>
          </a:xfrm>
        </p:spPr>
        <p:txBody>
          <a:bodyPr anchor="ctr">
            <a:normAutofit/>
          </a:bodyPr>
          <a:lstStyle/>
          <a:p>
            <a:r>
              <a:rPr lang="zh-CN" altLang="en-US" sz="2800"/>
              <a:t>自然语言处理技术发展历史</a:t>
            </a:r>
          </a:p>
        </p:txBody>
      </p:sp>
      <p:sp>
        <p:nvSpPr>
          <p:cNvPr id="10" name="内容占位符 9">
            <a:extLst>
              <a:ext uri="{FF2B5EF4-FFF2-40B4-BE49-F238E27FC236}">
                <a16:creationId xmlns:a16="http://schemas.microsoft.com/office/drawing/2014/main" id="{12DB404A-F839-42E2-9F1D-0B718BB78D12}"/>
              </a:ext>
            </a:extLst>
          </p:cNvPr>
          <p:cNvSpPr>
            <a:spLocks noGrp="1"/>
          </p:cNvSpPr>
          <p:nvPr>
            <p:ph idx="1"/>
          </p:nvPr>
        </p:nvSpPr>
        <p:spPr>
          <a:xfrm>
            <a:off x="8471423" y="2542939"/>
            <a:ext cx="3053039" cy="3674981"/>
          </a:xfrm>
        </p:spPr>
        <p:txBody>
          <a:bodyPr>
            <a:normAutofit/>
          </a:bodyPr>
          <a:lstStyle/>
          <a:p>
            <a:r>
              <a:rPr lang="en-US" altLang="zh-CN" sz="1800"/>
              <a:t>1940s-1950s</a:t>
            </a:r>
            <a:r>
              <a:rPr lang="zh-CN" altLang="en-US" sz="1800"/>
              <a:t>：奠基时代</a:t>
            </a:r>
            <a:endParaRPr lang="en-US" altLang="zh-CN" sz="1800"/>
          </a:p>
          <a:p>
            <a:endParaRPr lang="zh-CN" altLang="en-US" sz="1800"/>
          </a:p>
        </p:txBody>
      </p:sp>
      <p:sp>
        <p:nvSpPr>
          <p:cNvPr id="26" name="Freeform: Shape 25">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11" name="表格 10">
            <a:extLst>
              <a:ext uri="{FF2B5EF4-FFF2-40B4-BE49-F238E27FC236}">
                <a16:creationId xmlns:a16="http://schemas.microsoft.com/office/drawing/2014/main" id="{23EC4416-6DE2-4B67-ADA8-97527641D0F7}"/>
              </a:ext>
            </a:extLst>
          </p:cNvPr>
          <p:cNvGraphicFramePr>
            <a:graphicFrameLocks noGrp="1"/>
          </p:cNvGraphicFramePr>
          <p:nvPr>
            <p:extLst>
              <p:ext uri="{D42A27DB-BD31-4B8C-83A1-F6EECF244321}">
                <p14:modId xmlns:p14="http://schemas.microsoft.com/office/powerpoint/2010/main" val="1609030391"/>
              </p:ext>
            </p:extLst>
          </p:nvPr>
        </p:nvGraphicFramePr>
        <p:xfrm>
          <a:off x="782053" y="640080"/>
          <a:ext cx="6840001" cy="5577833"/>
        </p:xfrm>
        <a:graphic>
          <a:graphicData uri="http://schemas.openxmlformats.org/drawingml/2006/table">
            <a:tbl>
              <a:tblPr>
                <a:tableStyleId>{8799B23B-EC83-4686-B30A-512413B5E67A}</a:tableStyleId>
              </a:tblPr>
              <a:tblGrid>
                <a:gridCol w="511671">
                  <a:extLst>
                    <a:ext uri="{9D8B030D-6E8A-4147-A177-3AD203B41FA5}">
                      <a16:colId xmlns:a16="http://schemas.microsoft.com/office/drawing/2014/main" val="3314362636"/>
                    </a:ext>
                  </a:extLst>
                </a:gridCol>
                <a:gridCol w="1644658">
                  <a:extLst>
                    <a:ext uri="{9D8B030D-6E8A-4147-A177-3AD203B41FA5}">
                      <a16:colId xmlns:a16="http://schemas.microsoft.com/office/drawing/2014/main" val="2808612708"/>
                    </a:ext>
                  </a:extLst>
                </a:gridCol>
                <a:gridCol w="4683672">
                  <a:extLst>
                    <a:ext uri="{9D8B030D-6E8A-4147-A177-3AD203B41FA5}">
                      <a16:colId xmlns:a16="http://schemas.microsoft.com/office/drawing/2014/main" val="4043785871"/>
                    </a:ext>
                  </a:extLst>
                </a:gridCol>
              </a:tblGrid>
              <a:tr h="312262">
                <a:tc>
                  <a:txBody>
                    <a:bodyPr/>
                    <a:lstStyle/>
                    <a:p>
                      <a:pPr algn="ctr" fontAlgn="ctr"/>
                      <a:r>
                        <a:rPr lang="en-US" altLang="zh-CN" sz="1400" u="none" strike="noStrike" dirty="0">
                          <a:effectLst/>
                        </a:rPr>
                        <a:t>1900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dirty="0">
                          <a:effectLst/>
                        </a:rPr>
                        <a:t>Wundt</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最早提出了把句子分成各种成分的层次结构的思想。</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926165237"/>
                  </a:ext>
                </a:extLst>
              </a:tr>
              <a:tr h="565333">
                <a:tc>
                  <a:txBody>
                    <a:bodyPr/>
                    <a:lstStyle/>
                    <a:p>
                      <a:pPr algn="ctr" fontAlgn="ctr"/>
                      <a:r>
                        <a:rPr lang="en-US" altLang="zh-CN" sz="1400" u="none" strike="noStrike" dirty="0">
                          <a:effectLst/>
                        </a:rPr>
                        <a:t>1913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dirty="0">
                          <a:effectLst/>
                        </a:rPr>
                        <a:t>Markov</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提出了马尔科夫链模型，即</a:t>
                      </a:r>
                      <a:r>
                        <a:rPr lang="en-US" altLang="zh-CN" sz="1400" u="none" strike="noStrike">
                          <a:effectLst/>
                        </a:rPr>
                        <a:t>N-gram</a:t>
                      </a:r>
                      <a:r>
                        <a:rPr lang="zh-CN" altLang="en-US" sz="1400" u="none" strike="noStrike">
                          <a:effectLst/>
                        </a:rPr>
                        <a:t>，用于预测“</a:t>
                      </a:r>
                      <a:r>
                        <a:rPr lang="en-US" altLang="zh-CN" sz="1400" u="none" strike="noStrike">
                          <a:effectLst/>
                        </a:rPr>
                        <a:t>Pushkin’s Eugene Onegin”</a:t>
                      </a:r>
                      <a:r>
                        <a:rPr lang="zh-CN" altLang="en-US" sz="1400" u="none" strike="noStrike">
                          <a:effectLst/>
                        </a:rPr>
                        <a:t>中的下一个字母是元音还是辅音。</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030599821"/>
                  </a:ext>
                </a:extLst>
              </a:tr>
              <a:tr h="312262">
                <a:tc>
                  <a:txBody>
                    <a:bodyPr/>
                    <a:lstStyle/>
                    <a:p>
                      <a:pPr algn="ctr" fontAlgn="ctr"/>
                      <a:r>
                        <a:rPr lang="en-US" altLang="zh-CN" sz="1400" u="none" strike="noStrike" dirty="0">
                          <a:effectLst/>
                        </a:rPr>
                        <a:t>1914</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Bloomfield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将句子成分化的思想引入了语言学研究。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4204138804"/>
                  </a:ext>
                </a:extLst>
              </a:tr>
              <a:tr h="312262">
                <a:tc>
                  <a:txBody>
                    <a:bodyPr/>
                    <a:lstStyle/>
                    <a:p>
                      <a:pPr algn="ctr" fontAlgn="ctr"/>
                      <a:r>
                        <a:rPr lang="en-US" altLang="zh-CN" sz="1400" u="none" strike="noStrike" dirty="0">
                          <a:effectLst/>
                        </a:rPr>
                        <a:t>1932</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Johnson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altLang="zh-CN" sz="1400" u="none" strike="noStrike">
                          <a:effectLst/>
                        </a:rPr>
                        <a:t>Add-K</a:t>
                      </a:r>
                      <a:r>
                        <a:rPr lang="zh-CN" altLang="en-US" sz="1400" u="none" strike="noStrike">
                          <a:effectLst/>
                        </a:rPr>
                        <a:t>，用于在概率预测问题中进行平滑。</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619845321"/>
                  </a:ext>
                </a:extLst>
              </a:tr>
              <a:tr h="312262">
                <a:tc>
                  <a:txBody>
                    <a:bodyPr/>
                    <a:lstStyle/>
                    <a:p>
                      <a:pPr algn="ctr" fontAlgn="ctr"/>
                      <a:r>
                        <a:rPr lang="en-US" altLang="zh-CN" sz="1400" u="none" strike="noStrike" dirty="0">
                          <a:effectLst/>
                        </a:rPr>
                        <a:t>1933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Bloomfield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fr-FR" sz="1400" u="none" strike="noStrike">
                          <a:effectLst/>
                        </a:rPr>
                        <a:t>提出了“immediate-constituent analysis”的句法分析方法。</a:t>
                      </a:r>
                      <a:endParaRPr lang="fr-FR"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060906273"/>
                  </a:ext>
                </a:extLst>
              </a:tr>
              <a:tr h="565333">
                <a:tc>
                  <a:txBody>
                    <a:bodyPr/>
                    <a:lstStyle/>
                    <a:p>
                      <a:pPr algn="ctr" fontAlgn="ctr"/>
                      <a:r>
                        <a:rPr lang="en-US" altLang="zh-CN" sz="1400" u="none" strike="noStrike" dirty="0">
                          <a:effectLst/>
                        </a:rPr>
                        <a:t>1936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Turing</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在</a:t>
                      </a:r>
                      <a:r>
                        <a:rPr lang="en-US" altLang="zh-CN" sz="1400" u="none" strike="noStrike">
                          <a:effectLst/>
                        </a:rPr>
                        <a:t>《Mind》</a:t>
                      </a:r>
                      <a:r>
                        <a:rPr lang="zh-CN" altLang="en-US" sz="1400" u="none" strike="noStrike">
                          <a:effectLst/>
                        </a:rPr>
                        <a:t>上发表了一篇题为“计算的机器和智能”的论文，提出了一种验证机器是否有智能的方法，即图灵测试。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851633416"/>
                  </a:ext>
                </a:extLst>
              </a:tr>
              <a:tr h="818405">
                <a:tc>
                  <a:txBody>
                    <a:bodyPr/>
                    <a:lstStyle/>
                    <a:p>
                      <a:pPr algn="ctr" fontAlgn="ctr"/>
                      <a:r>
                        <a:rPr lang="en-US" altLang="zh-CN" sz="1400" u="none" strike="noStrike" dirty="0">
                          <a:effectLst/>
                        </a:rPr>
                        <a:t>1943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McCulloch and Pitts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提出了一种神经元的简化模型</a:t>
                      </a:r>
                      <a:r>
                        <a:rPr lang="en-US" altLang="zh-CN" sz="1400" u="none" strike="noStrike" dirty="0">
                          <a:effectLst/>
                        </a:rPr>
                        <a:t>McCulloch-Pitts neuron</a:t>
                      </a:r>
                      <a:r>
                        <a:rPr lang="zh-CN" altLang="en-US" sz="1400" u="none" strike="noStrike" dirty="0">
                          <a:effectLst/>
                        </a:rPr>
                        <a:t>，这是一种可以用命题逻辑描述的计算单元，是神经网络算法的起源。</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4140077528"/>
                  </a:ext>
                </a:extLst>
              </a:tr>
              <a:tr h="565333">
                <a:tc rowSpan="4">
                  <a:txBody>
                    <a:bodyPr/>
                    <a:lstStyle/>
                    <a:p>
                      <a:pPr algn="ctr" fontAlgn="ctr"/>
                      <a:r>
                        <a:rPr lang="en-US" altLang="zh-CN" sz="1400" u="none" strike="noStrike" dirty="0">
                          <a:effectLst/>
                        </a:rPr>
                        <a:t>1948</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rowSpan="3">
                  <a:txBody>
                    <a:bodyPr/>
                    <a:lstStyle/>
                    <a:p>
                      <a:pPr algn="ctr" fontAlgn="ctr"/>
                      <a:r>
                        <a:rPr lang="en-US" sz="1400" u="none" strike="noStrike">
                          <a:effectLst/>
                        </a:rPr>
                        <a:t>Shannon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提出了基于离散状态马尔科夫过程概率模型的自动机，利用</a:t>
                      </a:r>
                      <a:r>
                        <a:rPr lang="en-US" altLang="zh-CN" sz="1400" u="none" strike="noStrike">
                          <a:effectLst/>
                        </a:rPr>
                        <a:t>N-gram</a:t>
                      </a:r>
                      <a:r>
                        <a:rPr lang="zh-CN" altLang="en-US" sz="1400" u="none" strike="noStrike">
                          <a:effectLst/>
                        </a:rPr>
                        <a:t>计算英语字符序列的概率；</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947731254"/>
                  </a:ext>
                </a:extLst>
              </a:tr>
              <a:tr h="31226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提出了噪声信道模型及解码过程；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965763977"/>
                  </a:ext>
                </a:extLst>
              </a:tr>
              <a:tr h="31226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提出了信息熵。</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92591282"/>
                  </a:ext>
                </a:extLst>
              </a:tr>
              <a:tr h="312262">
                <a:tc vMerge="1">
                  <a:txBody>
                    <a:bodyPr/>
                    <a:lstStyle/>
                    <a:p>
                      <a:endParaRPr lang="zh-CN" altLang="en-US"/>
                    </a:p>
                  </a:txBody>
                  <a:tcPr/>
                </a:tc>
                <a:tc>
                  <a:txBody>
                    <a:bodyPr/>
                    <a:lstStyle/>
                    <a:p>
                      <a:pPr algn="ctr" fontAlgn="ctr"/>
                      <a:r>
                        <a:rPr lang="en-US" sz="1400" u="none" strike="noStrike">
                          <a:effectLst/>
                        </a:rPr>
                        <a:t>Jeffreys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Add-1，</a:t>
                      </a:r>
                      <a:r>
                        <a:rPr lang="zh-CN" altLang="en-US" sz="1400" u="none" strike="noStrike">
                          <a:effectLst/>
                        </a:rPr>
                        <a:t>用于解决</a:t>
                      </a:r>
                      <a:r>
                        <a:rPr lang="en-US" sz="1400" u="none" strike="noStrike">
                          <a:effectLst/>
                        </a:rPr>
                        <a:t>N-gram</a:t>
                      </a:r>
                      <a:r>
                        <a:rPr lang="zh-CN" altLang="en-US" sz="1400" u="none" strike="noStrike">
                          <a:effectLst/>
                        </a:rPr>
                        <a:t>中的</a:t>
                      </a:r>
                      <a:r>
                        <a:rPr lang="en-US" altLang="zh-CN" sz="1400" u="none" strike="noStrike">
                          <a:effectLst/>
                        </a:rPr>
                        <a:t>0-</a:t>
                      </a:r>
                      <a:r>
                        <a:rPr lang="zh-CN" altLang="en-US" sz="1400" u="none" strike="noStrike">
                          <a:effectLst/>
                        </a:rPr>
                        <a:t>频率事件。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4186628265"/>
                  </a:ext>
                </a:extLst>
              </a:tr>
              <a:tr h="312262">
                <a:tc>
                  <a:txBody>
                    <a:bodyPr/>
                    <a:lstStyle/>
                    <a:p>
                      <a:pPr algn="ctr" fontAlgn="ctr"/>
                      <a:r>
                        <a:rPr lang="en-US" altLang="zh-CN" sz="1400" u="none" strike="noStrike" dirty="0">
                          <a:effectLst/>
                        </a:rPr>
                        <a:t>1951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Kleene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利用称之为正则集合的数学符号来描述神经网络的模型。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240659071"/>
                  </a:ext>
                </a:extLst>
              </a:tr>
              <a:tr h="565333">
                <a:tc>
                  <a:txBody>
                    <a:bodyPr/>
                    <a:lstStyle/>
                    <a:p>
                      <a:pPr algn="ctr" fontAlgn="ctr"/>
                      <a:r>
                        <a:rPr lang="en-US" altLang="zh-CN" sz="1400" u="none" strike="noStrike" dirty="0">
                          <a:effectLst/>
                        </a:rPr>
                        <a:t>1955</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Weaver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最早提出利用上下文进行</a:t>
                      </a:r>
                      <a:r>
                        <a:rPr lang="en-US" sz="1400" u="none" strike="noStrike" dirty="0">
                          <a:effectLst/>
                        </a:rPr>
                        <a:t>word sense disambiguation，</a:t>
                      </a:r>
                      <a:r>
                        <a:rPr lang="zh-CN" altLang="en-US" sz="1400" u="none" strike="noStrike" dirty="0">
                          <a:effectLst/>
                        </a:rPr>
                        <a:t>是现代词意消歧算法的基础。</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100100030"/>
                  </a:ext>
                </a:extLst>
              </a:tr>
            </a:tbl>
          </a:graphicData>
        </a:graphic>
      </p:graphicFrame>
    </p:spTree>
    <p:extLst>
      <p:ext uri="{BB962C8B-B14F-4D97-AF65-F5344CB8AC3E}">
        <p14:creationId xmlns:p14="http://schemas.microsoft.com/office/powerpoint/2010/main" val="149673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563C0-97B8-45F0-ABCD-5C63C7DE8444}"/>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808C29A0-F9C7-4E89-BB91-CA776BCA49B9}"/>
              </a:ext>
            </a:extLst>
          </p:cNvPr>
          <p:cNvSpPr>
            <a:spLocks noGrp="1"/>
          </p:cNvSpPr>
          <p:nvPr>
            <p:ph idx="1"/>
          </p:nvPr>
        </p:nvSpPr>
        <p:spPr>
          <a:xfrm>
            <a:off x="8471423" y="2542939"/>
            <a:ext cx="3053039" cy="3674981"/>
          </a:xfrm>
        </p:spPr>
        <p:txBody>
          <a:bodyPr>
            <a:normAutofit/>
          </a:bodyPr>
          <a:lstStyle/>
          <a:p>
            <a:r>
              <a:rPr lang="en-US" altLang="zh-CN" sz="1800"/>
              <a:t>1940s-1950s</a:t>
            </a:r>
            <a:r>
              <a:rPr lang="zh-CN" altLang="en-US" sz="1800"/>
              <a:t>：奠基时代</a:t>
            </a:r>
            <a:endParaRPr lang="en-US" altLang="zh-CN" sz="1800"/>
          </a:p>
          <a:p>
            <a:endParaRPr lang="zh-CN" altLang="en-US" sz="1800"/>
          </a:p>
        </p:txBody>
      </p:sp>
      <p:sp>
        <p:nvSpPr>
          <p:cNvPr id="26" name="Freeform: Shape 25">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81092FE7-1C83-46B1-8416-842E88F34C59}"/>
              </a:ext>
            </a:extLst>
          </p:cNvPr>
          <p:cNvGraphicFramePr>
            <a:graphicFrameLocks noGrp="1"/>
          </p:cNvGraphicFramePr>
          <p:nvPr>
            <p:extLst>
              <p:ext uri="{D42A27DB-BD31-4B8C-83A1-F6EECF244321}">
                <p14:modId xmlns:p14="http://schemas.microsoft.com/office/powerpoint/2010/main" val="576396878"/>
              </p:ext>
            </p:extLst>
          </p:nvPr>
        </p:nvGraphicFramePr>
        <p:xfrm>
          <a:off x="795141" y="640080"/>
          <a:ext cx="6840000" cy="5577839"/>
        </p:xfrm>
        <a:graphic>
          <a:graphicData uri="http://schemas.openxmlformats.org/drawingml/2006/table">
            <a:tbl>
              <a:tblPr>
                <a:tableStyleId>{8799B23B-EC83-4686-B30A-512413B5E67A}</a:tableStyleId>
              </a:tblPr>
              <a:tblGrid>
                <a:gridCol w="513368">
                  <a:extLst>
                    <a:ext uri="{9D8B030D-6E8A-4147-A177-3AD203B41FA5}">
                      <a16:colId xmlns:a16="http://schemas.microsoft.com/office/drawing/2014/main" val="1693587775"/>
                    </a:ext>
                  </a:extLst>
                </a:gridCol>
                <a:gridCol w="1299052">
                  <a:extLst>
                    <a:ext uri="{9D8B030D-6E8A-4147-A177-3AD203B41FA5}">
                      <a16:colId xmlns:a16="http://schemas.microsoft.com/office/drawing/2014/main" val="139577600"/>
                    </a:ext>
                  </a:extLst>
                </a:gridCol>
                <a:gridCol w="5027580">
                  <a:extLst>
                    <a:ext uri="{9D8B030D-6E8A-4147-A177-3AD203B41FA5}">
                      <a16:colId xmlns:a16="http://schemas.microsoft.com/office/drawing/2014/main" val="3973685549"/>
                    </a:ext>
                  </a:extLst>
                </a:gridCol>
              </a:tblGrid>
              <a:tr h="316922">
                <a:tc rowSpan="5">
                  <a:txBody>
                    <a:bodyPr/>
                    <a:lstStyle/>
                    <a:p>
                      <a:pPr algn="ctr" fontAlgn="ctr"/>
                      <a:r>
                        <a:rPr lang="en-US" altLang="zh-CN" sz="1400" u="none" strike="noStrike" dirty="0">
                          <a:effectLst/>
                        </a:rPr>
                        <a:t>1956</a:t>
                      </a:r>
                      <a:endParaRPr lang="en-US" altLang="zh-CN"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rowSpan="2">
                  <a:txBody>
                    <a:bodyPr/>
                    <a:lstStyle/>
                    <a:p>
                      <a:pPr algn="ctr" fontAlgn="ctr"/>
                      <a:r>
                        <a:rPr lang="en-US" sz="1400" u="none" strike="noStrike" dirty="0">
                          <a:effectLst/>
                        </a:rPr>
                        <a:t>Kleene</a:t>
                      </a:r>
                      <a:endParaRPr 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提出了正则表达式的概念；</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2532871982"/>
                  </a:ext>
                </a:extLst>
              </a:tr>
              <a:tr h="538769">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在研究神经网络时建立了自动机模型，使用该模型来识别一种语言，并通过自动机定义一种语言。</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969373169"/>
                  </a:ext>
                </a:extLst>
              </a:tr>
              <a:tr h="538769">
                <a:tc vMerge="1">
                  <a:txBody>
                    <a:bodyPr/>
                    <a:lstStyle/>
                    <a:p>
                      <a:endParaRPr lang="zh-CN" altLang="en-US"/>
                    </a:p>
                  </a:txBody>
                  <a:tcPr/>
                </a:tc>
                <a:tc rowSpan="3">
                  <a:txBody>
                    <a:bodyPr/>
                    <a:lstStyle/>
                    <a:p>
                      <a:pPr algn="ctr" fontAlgn="ctr"/>
                      <a:r>
                        <a:rPr lang="en-US" sz="1400" u="none" strike="noStrike" dirty="0">
                          <a:effectLst/>
                        </a:rPr>
                        <a:t>Chomsky</a:t>
                      </a:r>
                      <a:endParaRPr 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受有限状态机启发，将语言定义为字母表和文法，该文法产生的所有句子的集合就是该文法产生的语言；</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527220583"/>
                  </a:ext>
                </a:extLst>
              </a:tr>
              <a:tr h="316922">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effectLst/>
                        </a:rPr>
                        <a:t>提出概率马尔科夫过程不是人类语法知识的完全识别模型。</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103628885"/>
                  </a:ext>
                </a:extLst>
              </a:tr>
              <a:tr h="538769">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effectLst/>
                        </a:rPr>
                        <a:t>提出了</a:t>
                      </a:r>
                      <a:r>
                        <a:rPr lang="en-US" sz="1400" u="none" strike="noStrike" dirty="0">
                          <a:effectLst/>
                        </a:rPr>
                        <a:t>phrase-structure grammar，</a:t>
                      </a:r>
                      <a:r>
                        <a:rPr lang="zh-CN" altLang="en-US" sz="1400" u="none" strike="noStrike" dirty="0">
                          <a:effectLst/>
                        </a:rPr>
                        <a:t>首次将成分层次结构的思想正式化，是生成文法理论的基础。</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585845938"/>
                  </a:ext>
                </a:extLst>
              </a:tr>
              <a:tr h="538769">
                <a:tc rowSpan="3">
                  <a:txBody>
                    <a:bodyPr/>
                    <a:lstStyle/>
                    <a:p>
                      <a:pPr algn="ctr" fontAlgn="ctr"/>
                      <a:r>
                        <a:rPr lang="en-US" altLang="zh-CN" sz="1400" u="none" strike="noStrike" dirty="0">
                          <a:effectLst/>
                        </a:rPr>
                        <a:t>1957</a:t>
                      </a:r>
                      <a:endParaRPr lang="en-US" altLang="zh-CN"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rowSpan="2">
                  <a:txBody>
                    <a:bodyPr/>
                    <a:lstStyle/>
                    <a:p>
                      <a:pPr algn="ctr" fontAlgn="ctr"/>
                      <a:r>
                        <a:rPr lang="en-US" sz="1400" u="none" strike="noStrike">
                          <a:effectLst/>
                        </a:rPr>
                        <a:t>Osgood</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首次提出单词的语义可以映射至欧式空间的点，单词间的相似程度可以建模为点的欧式距离；</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86590833"/>
                  </a:ext>
                </a:extLst>
              </a:tr>
              <a:tr h="538769">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effectLst/>
                        </a:rPr>
                        <a:t>首次提出形式化表征单词包含的主观情感的思想，并进行了相关的人工实验，该实验结果推动了文本情感分析研究的发展。</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2191394006"/>
                  </a:ext>
                </a:extLst>
              </a:tr>
              <a:tr h="316922">
                <a:tc vMerge="1">
                  <a:txBody>
                    <a:bodyPr/>
                    <a:lstStyle/>
                    <a:p>
                      <a:endParaRPr lang="zh-CN" altLang="en-US"/>
                    </a:p>
                  </a:txBody>
                  <a:tcPr/>
                </a:tc>
                <a:tc>
                  <a:txBody>
                    <a:bodyPr/>
                    <a:lstStyle/>
                    <a:p>
                      <a:pPr algn="ctr" fontAlgn="ctr"/>
                      <a:r>
                        <a:rPr lang="en-US" sz="1400" u="none" strike="noStrike">
                          <a:effectLst/>
                        </a:rPr>
                        <a:t>Masterman</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首次使用语义网络形式的知识表征进行语义分析。</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371721587"/>
                  </a:ext>
                </a:extLst>
              </a:tr>
              <a:tr h="316922">
                <a:tc>
                  <a:txBody>
                    <a:bodyPr/>
                    <a:lstStyle/>
                    <a:p>
                      <a:pPr algn="ctr" fontAlgn="ctr"/>
                      <a:r>
                        <a:rPr lang="en-US" altLang="zh-CN" sz="1400" u="none" strike="noStrike" dirty="0">
                          <a:effectLst/>
                        </a:rPr>
                        <a:t>1958</a:t>
                      </a:r>
                      <a:endParaRPr lang="en-US" altLang="zh-CN"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Rosenblatt</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基于</a:t>
                      </a:r>
                      <a:r>
                        <a:rPr lang="en-US" altLang="zh-CN" sz="1400" u="none" strike="noStrike" dirty="0">
                          <a:effectLst/>
                        </a:rPr>
                        <a:t>MP</a:t>
                      </a:r>
                      <a:r>
                        <a:rPr lang="zh-CN" altLang="en-US" sz="1400" u="none" strike="noStrike" dirty="0">
                          <a:effectLst/>
                        </a:rPr>
                        <a:t>神经元，提出了感知机。</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961761887"/>
                  </a:ext>
                </a:extLst>
              </a:tr>
              <a:tr h="538769">
                <a:tc rowSpan="3">
                  <a:txBody>
                    <a:bodyPr/>
                    <a:lstStyle/>
                    <a:p>
                      <a:pPr algn="ctr" fontAlgn="ctr"/>
                      <a:r>
                        <a:rPr lang="en-US" altLang="zh-CN" sz="1400" u="none" strike="noStrike" dirty="0">
                          <a:effectLst/>
                        </a:rPr>
                        <a:t>1959</a:t>
                      </a:r>
                      <a:endParaRPr lang="en-US" altLang="zh-CN"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rowSpan="2">
                  <a:txBody>
                    <a:bodyPr/>
                    <a:lstStyle/>
                    <a:p>
                      <a:pPr algn="ctr" fontAlgn="ctr"/>
                      <a:r>
                        <a:rPr lang="en-US" sz="1400" u="none" strike="noStrike">
                          <a:effectLst/>
                        </a:rPr>
                        <a:t>Chomsky</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结合文法生成语言和自动机识别语言的研究，证明了上下文无关语法、正则表达式和有限状态自动级的等价性；</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677038940"/>
                  </a:ext>
                </a:extLst>
              </a:tr>
              <a:tr h="760615">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effectLst/>
                        </a:rPr>
                        <a:t>根据文法的产生式的特点，将文法分为了无限制文法、上下文有关文法、上下文无关文法和正则文法，建立了乔姆斯基文法体系，至此正式提出了形式语言和自动机理论。</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526316718"/>
                  </a:ext>
                </a:extLst>
              </a:tr>
              <a:tr h="316922">
                <a:tc vMerge="1">
                  <a:txBody>
                    <a:bodyPr/>
                    <a:lstStyle/>
                    <a:p>
                      <a:endParaRPr lang="zh-CN" altLang="en-US"/>
                    </a:p>
                  </a:txBody>
                  <a:tcPr/>
                </a:tc>
                <a:tc>
                  <a:txBody>
                    <a:bodyPr/>
                    <a:lstStyle/>
                    <a:p>
                      <a:pPr algn="ctr" fontAlgn="ctr"/>
                      <a:r>
                        <a:rPr lang="en-US" sz="1400" u="none" strike="noStrike">
                          <a:effectLst/>
                        </a:rPr>
                        <a:t>Tesniere</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提出了依存句法的理论，是现代依存分析的理论基础。</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4226281559"/>
                  </a:ext>
                </a:extLst>
              </a:tr>
            </a:tbl>
          </a:graphicData>
        </a:graphic>
      </p:graphicFrame>
    </p:spTree>
    <p:extLst>
      <p:ext uri="{BB962C8B-B14F-4D97-AF65-F5344CB8AC3E}">
        <p14:creationId xmlns:p14="http://schemas.microsoft.com/office/powerpoint/2010/main" val="184580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A6CDA-FF65-462F-9342-4F2B4C5F54E5}"/>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39B32750-C7D1-41F1-9D8C-8C3A5B16D870}"/>
              </a:ext>
            </a:extLst>
          </p:cNvPr>
          <p:cNvSpPr>
            <a:spLocks noGrp="1"/>
          </p:cNvSpPr>
          <p:nvPr>
            <p:ph idx="1"/>
          </p:nvPr>
        </p:nvSpPr>
        <p:spPr>
          <a:xfrm>
            <a:off x="8471423" y="2542939"/>
            <a:ext cx="3053039" cy="3674981"/>
          </a:xfrm>
        </p:spPr>
        <p:txBody>
          <a:bodyPr>
            <a:normAutofit/>
          </a:bodyPr>
          <a:lstStyle/>
          <a:p>
            <a:r>
              <a:rPr lang="en-US" altLang="zh-CN" sz="1800" dirty="0"/>
              <a:t>1957-1970s</a:t>
            </a:r>
            <a:r>
              <a:rPr lang="zh-CN" altLang="en-US" sz="1800" dirty="0"/>
              <a:t>：两种主义</a:t>
            </a:r>
          </a:p>
        </p:txBody>
      </p:sp>
      <p:sp>
        <p:nvSpPr>
          <p:cNvPr id="24" name="Freeform: Shape 23">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6" name="表格 5">
            <a:extLst>
              <a:ext uri="{FF2B5EF4-FFF2-40B4-BE49-F238E27FC236}">
                <a16:creationId xmlns:a16="http://schemas.microsoft.com/office/drawing/2014/main" id="{ECB08B12-B089-4F75-95C3-5049B4112615}"/>
              </a:ext>
            </a:extLst>
          </p:cNvPr>
          <p:cNvGraphicFramePr>
            <a:graphicFrameLocks noGrp="1"/>
          </p:cNvGraphicFramePr>
          <p:nvPr>
            <p:extLst>
              <p:ext uri="{D42A27DB-BD31-4B8C-83A1-F6EECF244321}">
                <p14:modId xmlns:p14="http://schemas.microsoft.com/office/powerpoint/2010/main" val="3069425131"/>
              </p:ext>
            </p:extLst>
          </p:nvPr>
        </p:nvGraphicFramePr>
        <p:xfrm>
          <a:off x="795141" y="640080"/>
          <a:ext cx="6840000" cy="5610046"/>
        </p:xfrm>
        <a:graphic>
          <a:graphicData uri="http://schemas.openxmlformats.org/drawingml/2006/table">
            <a:tbl>
              <a:tblPr>
                <a:tableStyleId>{0505E3EF-67EA-436B-97B2-0124C06EBD24}</a:tableStyleId>
              </a:tblPr>
              <a:tblGrid>
                <a:gridCol w="527727">
                  <a:extLst>
                    <a:ext uri="{9D8B030D-6E8A-4147-A177-3AD203B41FA5}">
                      <a16:colId xmlns:a16="http://schemas.microsoft.com/office/drawing/2014/main" val="1076628135"/>
                    </a:ext>
                  </a:extLst>
                </a:gridCol>
                <a:gridCol w="2053756">
                  <a:extLst>
                    <a:ext uri="{9D8B030D-6E8A-4147-A177-3AD203B41FA5}">
                      <a16:colId xmlns:a16="http://schemas.microsoft.com/office/drawing/2014/main" val="3902747516"/>
                    </a:ext>
                  </a:extLst>
                </a:gridCol>
                <a:gridCol w="4258517">
                  <a:extLst>
                    <a:ext uri="{9D8B030D-6E8A-4147-A177-3AD203B41FA5}">
                      <a16:colId xmlns:a16="http://schemas.microsoft.com/office/drawing/2014/main" val="589318402"/>
                    </a:ext>
                  </a:extLst>
                </a:gridCol>
              </a:tblGrid>
              <a:tr h="513399">
                <a:tc rowSpan="2">
                  <a:txBody>
                    <a:bodyPr/>
                    <a:lstStyle/>
                    <a:p>
                      <a:pPr algn="ctr" fontAlgn="ctr"/>
                      <a:r>
                        <a:rPr lang="en-US" altLang="zh-CN" sz="1400" u="none" strike="noStrike" dirty="0">
                          <a:effectLst/>
                        </a:rPr>
                        <a:t>1959</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Harris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建立了最早的文法解析系统之一</a:t>
                      </a:r>
                      <a:r>
                        <a:rPr lang="en-US" altLang="zh-CN" sz="1400" u="none" strike="noStrike" dirty="0">
                          <a:effectLst/>
                        </a:rPr>
                        <a:t>TDAP</a:t>
                      </a:r>
                      <a:r>
                        <a:rPr lang="zh-CN" altLang="en-US" sz="1400" u="none" strike="noStrike" dirty="0">
                          <a:effectLst/>
                        </a:rPr>
                        <a:t>，也是最早的词性标注系统。</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682139074"/>
                  </a:ext>
                </a:extLst>
              </a:tr>
              <a:tr h="630346">
                <a:tc vMerge="1">
                  <a:txBody>
                    <a:bodyPr/>
                    <a:lstStyle/>
                    <a:p>
                      <a:endParaRPr lang="zh-CN" altLang="en-US"/>
                    </a:p>
                  </a:txBody>
                  <a:tcPr/>
                </a:tc>
                <a:tc>
                  <a:txBody>
                    <a:bodyPr/>
                    <a:lstStyle/>
                    <a:p>
                      <a:pPr algn="ctr" fontAlgn="ctr"/>
                      <a:r>
                        <a:rPr lang="en-US" sz="1400" u="none" strike="noStrike">
                          <a:effectLst/>
                        </a:rPr>
                        <a:t>Bledsoe and Browning</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建立了用于文本识别的贝叶斯模型，该模型基于巨大的字典，计算给定字符序列的似然概率。</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583367185"/>
                  </a:ext>
                </a:extLst>
              </a:tr>
              <a:tr h="301999">
                <a:tc rowSpan="4">
                  <a:txBody>
                    <a:bodyPr/>
                    <a:lstStyle/>
                    <a:p>
                      <a:pPr algn="ctr" fontAlgn="ctr"/>
                      <a:r>
                        <a:rPr lang="en-US" altLang="zh-CN" sz="1400" u="none" strike="noStrike">
                          <a:effectLst/>
                        </a:rPr>
                        <a:t>1960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Backus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a:t>
                      </a:r>
                      <a:r>
                        <a:rPr lang="en-US" altLang="zh-CN" sz="1400" u="none" strike="noStrike">
                          <a:effectLst/>
                        </a:rPr>
                        <a:t>BNF</a:t>
                      </a:r>
                      <a:r>
                        <a:rPr lang="zh-CN" altLang="en-US" sz="1400" u="none" strike="noStrike">
                          <a:effectLst/>
                        </a:rPr>
                        <a:t>，对</a:t>
                      </a:r>
                      <a:r>
                        <a:rPr lang="en-US" altLang="zh-CN" sz="1400" u="none" strike="noStrike">
                          <a:effectLst/>
                        </a:rPr>
                        <a:t>ALGOL60</a:t>
                      </a:r>
                      <a:r>
                        <a:rPr lang="zh-CN" altLang="en-US" sz="1400" u="none" strike="noStrike">
                          <a:effectLst/>
                        </a:rPr>
                        <a:t>进行形式化描述。</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052557918"/>
                  </a:ext>
                </a:extLst>
              </a:tr>
              <a:tr h="513399">
                <a:tc vMerge="1">
                  <a:txBody>
                    <a:bodyPr/>
                    <a:lstStyle/>
                    <a:p>
                      <a:endParaRPr lang="zh-CN" altLang="en-US"/>
                    </a:p>
                  </a:txBody>
                  <a:tcPr/>
                </a:tc>
                <a:tc>
                  <a:txBody>
                    <a:bodyPr/>
                    <a:lstStyle/>
                    <a:p>
                      <a:pPr algn="ctr" fontAlgn="ctr"/>
                      <a:r>
                        <a:rPr lang="en-US" sz="1400" u="none" strike="noStrike" dirty="0" err="1">
                          <a:effectLst/>
                        </a:rPr>
                        <a:t>Herdan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a:t>
                      </a:r>
                      <a:r>
                        <a:rPr lang="en-US" sz="1400" u="none" strike="noStrike">
                          <a:effectLst/>
                        </a:rPr>
                        <a:t>Herdan‘s Law，</a:t>
                      </a:r>
                      <a:r>
                        <a:rPr lang="zh-CN" altLang="en-US" sz="1400" u="none" strike="noStrike">
                          <a:effectLst/>
                        </a:rPr>
                        <a:t>描述了语料库</a:t>
                      </a:r>
                      <a:r>
                        <a:rPr lang="en-US" sz="1400" u="none" strike="noStrike">
                          <a:effectLst/>
                        </a:rPr>
                        <a:t>token</a:t>
                      </a:r>
                      <a:r>
                        <a:rPr lang="zh-CN" altLang="en-US" sz="1400" u="none" strike="noStrike">
                          <a:effectLst/>
                        </a:rPr>
                        <a:t>数量和</a:t>
                      </a:r>
                      <a:r>
                        <a:rPr lang="en-US" sz="1400" u="none" strike="noStrike">
                          <a:effectLst/>
                        </a:rPr>
                        <a:t>type</a:t>
                      </a:r>
                      <a:r>
                        <a:rPr lang="zh-CN" altLang="en-US" sz="1400" u="none" strike="noStrike">
                          <a:effectLst/>
                        </a:rPr>
                        <a:t>数量的关系。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769975747"/>
                  </a:ext>
                </a:extLst>
              </a:tr>
              <a:tr h="513399">
                <a:tc vMerge="1">
                  <a:txBody>
                    <a:bodyPr/>
                    <a:lstStyle/>
                    <a:p>
                      <a:endParaRPr lang="zh-CN" altLang="en-US"/>
                    </a:p>
                  </a:txBody>
                  <a:tcPr/>
                </a:tc>
                <a:tc>
                  <a:txBody>
                    <a:bodyPr/>
                    <a:lstStyle/>
                    <a:p>
                      <a:pPr algn="ctr" fontAlgn="ctr"/>
                      <a:r>
                        <a:rPr lang="en-US" sz="1400" u="none" strike="noStrike">
                          <a:effectLst/>
                        </a:rPr>
                        <a:t>Widrow and Hoff</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提出了将分类中的阈值转换为神经网络中的偏置的理论。</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767942155"/>
                  </a:ext>
                </a:extLst>
              </a:tr>
              <a:tr h="513399">
                <a:tc vMerge="1">
                  <a:txBody>
                    <a:bodyPr/>
                    <a:lstStyle/>
                    <a:p>
                      <a:endParaRPr lang="zh-CN" altLang="en-US"/>
                    </a:p>
                  </a:txBody>
                  <a:tcPr/>
                </a:tc>
                <a:tc>
                  <a:txBody>
                    <a:bodyPr/>
                    <a:lstStyle/>
                    <a:p>
                      <a:pPr algn="ctr" fontAlgn="ctr"/>
                      <a:r>
                        <a:rPr lang="en-US" sz="1400" u="none" strike="noStrike">
                          <a:effectLst/>
                        </a:rPr>
                        <a:t>Cocke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提出了一个动态规划解析器，该解析器是</a:t>
                      </a:r>
                      <a:r>
                        <a:rPr lang="en-US" altLang="zh-CN" sz="1400" u="none" strike="noStrike">
                          <a:effectLst/>
                        </a:rPr>
                        <a:t>CKY</a:t>
                      </a:r>
                      <a:r>
                        <a:rPr lang="zh-CN" altLang="en-US" sz="1400" u="none" strike="noStrike">
                          <a:effectLst/>
                        </a:rPr>
                        <a:t>算法的起源，用于句法成分分析。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029997059"/>
                  </a:ext>
                </a:extLst>
              </a:tr>
              <a:tr h="301999">
                <a:tc rowSpan="4">
                  <a:txBody>
                    <a:bodyPr/>
                    <a:lstStyle/>
                    <a:p>
                      <a:pPr algn="ctr" fontAlgn="ctr"/>
                      <a:r>
                        <a:rPr lang="en-US" altLang="zh-CN" sz="1400" u="none" strike="noStrike">
                          <a:effectLst/>
                        </a:rPr>
                        <a:t>1961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Oettinger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提出下推自动机</a:t>
                      </a:r>
                      <a:r>
                        <a:rPr lang="en-US" altLang="zh-CN" sz="1400" u="none" strike="noStrike">
                          <a:effectLst/>
                        </a:rPr>
                        <a:t>PDA</a:t>
                      </a:r>
                      <a:r>
                        <a:rPr lang="zh-CN" altLang="en-US" sz="1400" u="none" strike="noStrike">
                          <a:effectLst/>
                        </a:rPr>
                        <a:t>。</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452946896"/>
                  </a:ext>
                </a:extLst>
              </a:tr>
              <a:tr h="737250">
                <a:tc vMerge="1">
                  <a:txBody>
                    <a:bodyPr/>
                    <a:lstStyle/>
                    <a:p>
                      <a:endParaRPr lang="zh-CN" altLang="en-US"/>
                    </a:p>
                  </a:txBody>
                  <a:tcPr/>
                </a:tc>
                <a:tc>
                  <a:txBody>
                    <a:bodyPr/>
                    <a:lstStyle/>
                    <a:p>
                      <a:pPr algn="ctr" fontAlgn="ctr"/>
                      <a:r>
                        <a:rPr lang="en-US" sz="1400" u="none" strike="noStrike">
                          <a:effectLst/>
                        </a:rPr>
                        <a:t>Maron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提出了多项式朴素贝叶斯文本分类模型，该模型引入了许多沿用至今的特性，例如平滑和基于信息的特征选择。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874307325"/>
                  </a:ext>
                </a:extLst>
              </a:tr>
              <a:tr h="513399">
                <a:tc vMerge="1">
                  <a:txBody>
                    <a:bodyPr/>
                    <a:lstStyle/>
                    <a:p>
                      <a:endParaRPr lang="zh-CN" altLang="en-US"/>
                    </a:p>
                  </a:txBody>
                  <a:tcPr/>
                </a:tc>
                <a:tc>
                  <a:txBody>
                    <a:bodyPr/>
                    <a:lstStyle/>
                    <a:p>
                      <a:pPr algn="ctr" fontAlgn="ctr"/>
                      <a:r>
                        <a:rPr lang="en-US" sz="1400" u="none" strike="noStrike">
                          <a:effectLst/>
                        </a:rPr>
                        <a:t>Minsky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提出了一个朴素贝叶斯分类器，用于解决计算机视觉和其他人工智能问题。</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18048040"/>
                  </a:ext>
                </a:extLst>
              </a:tr>
              <a:tr h="737250">
                <a:tc vMerge="1">
                  <a:txBody>
                    <a:bodyPr/>
                    <a:lstStyle/>
                    <a:p>
                      <a:endParaRPr lang="zh-CN" altLang="en-US"/>
                    </a:p>
                  </a:txBody>
                  <a:tcPr/>
                </a:tc>
                <a:tc>
                  <a:txBody>
                    <a:bodyPr/>
                    <a:lstStyle/>
                    <a:p>
                      <a:pPr algn="ctr" fontAlgn="ctr"/>
                      <a:r>
                        <a:rPr lang="en-US" sz="1400" u="none" strike="noStrike">
                          <a:effectLst/>
                        </a:rPr>
                        <a:t>Green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a:t>
                      </a:r>
                      <a:r>
                        <a:rPr lang="en-US" altLang="zh-CN" sz="1400" u="none" strike="noStrike">
                          <a:effectLst/>
                        </a:rPr>
                        <a:t>BASEBALL</a:t>
                      </a:r>
                      <a:r>
                        <a:rPr lang="zh-CN" altLang="en-US" sz="1400" u="none" strike="noStrike">
                          <a:effectLst/>
                        </a:rPr>
                        <a:t>系统，该系统是</a:t>
                      </a:r>
                      <a:r>
                        <a:rPr lang="en-US" altLang="zh-CN" sz="1400" u="none" strike="noStrike">
                          <a:effectLst/>
                        </a:rPr>
                        <a:t>knowledge-based</a:t>
                      </a:r>
                      <a:r>
                        <a:rPr lang="zh-CN" altLang="en-US" sz="1400" u="none" strike="noStrike">
                          <a:effectLst/>
                        </a:rPr>
                        <a:t>问答系统，并依赖句法结构分析，是最早的使用事实的知识来回答问题的系统。</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617312116"/>
                  </a:ext>
                </a:extLst>
              </a:tr>
              <a:tr h="301999">
                <a:tc>
                  <a:txBody>
                    <a:bodyPr/>
                    <a:lstStyle/>
                    <a:p>
                      <a:pPr algn="ctr" fontAlgn="ctr"/>
                      <a:r>
                        <a:rPr lang="en-US" altLang="zh-CN" sz="1400" u="none" strike="noStrike">
                          <a:effectLst/>
                        </a:rPr>
                        <a:t>1962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Chomsky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证明</a:t>
                      </a:r>
                      <a:r>
                        <a:rPr lang="en-US" altLang="zh-CN" sz="1400" u="none" strike="noStrike" dirty="0">
                          <a:effectLst/>
                        </a:rPr>
                        <a:t>PDA</a:t>
                      </a:r>
                      <a:r>
                        <a:rPr lang="zh-CN" altLang="en-US" sz="1400" u="none" strike="noStrike" dirty="0">
                          <a:effectLst/>
                        </a:rPr>
                        <a:t>和</a:t>
                      </a:r>
                      <a:r>
                        <a:rPr lang="en-US" altLang="zh-CN" sz="1400" u="none" strike="noStrike" dirty="0">
                          <a:effectLst/>
                        </a:rPr>
                        <a:t>CFG</a:t>
                      </a:r>
                      <a:r>
                        <a:rPr lang="zh-CN" altLang="en-US" sz="1400" u="none" strike="noStrike" dirty="0">
                          <a:effectLst/>
                        </a:rPr>
                        <a:t>的等价性。</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637219248"/>
                  </a:ext>
                </a:extLst>
              </a:tr>
            </a:tbl>
          </a:graphicData>
        </a:graphic>
      </p:graphicFrame>
    </p:spTree>
    <p:extLst>
      <p:ext uri="{BB962C8B-B14F-4D97-AF65-F5344CB8AC3E}">
        <p14:creationId xmlns:p14="http://schemas.microsoft.com/office/powerpoint/2010/main" val="721648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44145-1BBA-4F72-B569-92793BA26067}"/>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FC22388E-C330-4C43-8B59-C5DB7E5903F4}"/>
              </a:ext>
            </a:extLst>
          </p:cNvPr>
          <p:cNvSpPr>
            <a:spLocks noGrp="1"/>
          </p:cNvSpPr>
          <p:nvPr>
            <p:ph idx="1"/>
          </p:nvPr>
        </p:nvSpPr>
        <p:spPr>
          <a:xfrm>
            <a:off x="8471423" y="2542939"/>
            <a:ext cx="3053039" cy="3674981"/>
          </a:xfrm>
        </p:spPr>
        <p:txBody>
          <a:bodyPr>
            <a:normAutofit/>
          </a:bodyPr>
          <a:lstStyle/>
          <a:p>
            <a:r>
              <a:rPr lang="en-US" altLang="zh-CN" sz="1800" dirty="0"/>
              <a:t>1957-1970s</a:t>
            </a:r>
            <a:r>
              <a:rPr lang="zh-CN" altLang="en-US" sz="1800" dirty="0"/>
              <a:t>：两种主义</a:t>
            </a:r>
          </a:p>
        </p:txBody>
      </p:sp>
      <p:sp>
        <p:nvSpPr>
          <p:cNvPr id="9" name="Freeform: Shape 8">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D889B2D0-6E78-44B9-9E36-A8DEC4B70DFB}"/>
              </a:ext>
            </a:extLst>
          </p:cNvPr>
          <p:cNvGraphicFramePr>
            <a:graphicFrameLocks noGrp="1"/>
          </p:cNvGraphicFramePr>
          <p:nvPr>
            <p:extLst>
              <p:ext uri="{D42A27DB-BD31-4B8C-83A1-F6EECF244321}">
                <p14:modId xmlns:p14="http://schemas.microsoft.com/office/powerpoint/2010/main" val="4241217846"/>
              </p:ext>
            </p:extLst>
          </p:nvPr>
        </p:nvGraphicFramePr>
        <p:xfrm>
          <a:off x="795141" y="531794"/>
          <a:ext cx="6840000" cy="5882640"/>
        </p:xfrm>
        <a:graphic>
          <a:graphicData uri="http://schemas.openxmlformats.org/drawingml/2006/table">
            <a:tbl>
              <a:tblPr>
                <a:tableStyleId>{0505E3EF-67EA-436B-97B2-0124C06EBD24}</a:tableStyleId>
              </a:tblPr>
              <a:tblGrid>
                <a:gridCol w="518009">
                  <a:extLst>
                    <a:ext uri="{9D8B030D-6E8A-4147-A177-3AD203B41FA5}">
                      <a16:colId xmlns:a16="http://schemas.microsoft.com/office/drawing/2014/main" val="2270256970"/>
                    </a:ext>
                  </a:extLst>
                </a:gridCol>
                <a:gridCol w="1830444">
                  <a:extLst>
                    <a:ext uri="{9D8B030D-6E8A-4147-A177-3AD203B41FA5}">
                      <a16:colId xmlns:a16="http://schemas.microsoft.com/office/drawing/2014/main" val="2737866189"/>
                    </a:ext>
                  </a:extLst>
                </a:gridCol>
                <a:gridCol w="4491547">
                  <a:extLst>
                    <a:ext uri="{9D8B030D-6E8A-4147-A177-3AD203B41FA5}">
                      <a16:colId xmlns:a16="http://schemas.microsoft.com/office/drawing/2014/main" val="1433648379"/>
                    </a:ext>
                  </a:extLst>
                </a:gridCol>
              </a:tblGrid>
              <a:tr h="286467">
                <a:tc rowSpan="4">
                  <a:txBody>
                    <a:bodyPr/>
                    <a:lstStyle/>
                    <a:p>
                      <a:pPr algn="ctr" fontAlgn="ctr"/>
                      <a:r>
                        <a:rPr lang="en-US" altLang="zh-CN" sz="1400" u="none" strike="noStrike" dirty="0">
                          <a:effectLst/>
                        </a:rPr>
                        <a:t>1963</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Chomsky</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证明</a:t>
                      </a:r>
                      <a:r>
                        <a:rPr lang="en-US" altLang="zh-CN" sz="1400" u="none" strike="noStrike">
                          <a:effectLst/>
                        </a:rPr>
                        <a:t>CSG</a:t>
                      </a:r>
                      <a:r>
                        <a:rPr lang="zh-CN" altLang="en-US" sz="1400" u="none" strike="noStrike">
                          <a:effectLst/>
                        </a:rPr>
                        <a:t>的产生能力强于</a:t>
                      </a:r>
                      <a:r>
                        <a:rPr lang="en-US" altLang="zh-CN" sz="1400" u="none" strike="noStrike">
                          <a:effectLst/>
                        </a:rPr>
                        <a:t>CFG</a:t>
                      </a:r>
                      <a:r>
                        <a:rPr lang="zh-CN" altLang="en-US" sz="1400" u="none" strike="noStrike">
                          <a:effectLst/>
                        </a:rPr>
                        <a:t>。</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804868120"/>
                  </a:ext>
                </a:extLst>
              </a:tr>
              <a:tr h="486993">
                <a:tc vMerge="1">
                  <a:txBody>
                    <a:bodyPr/>
                    <a:lstStyle/>
                    <a:p>
                      <a:endParaRPr lang="zh-CN" altLang="en-US"/>
                    </a:p>
                  </a:txBody>
                  <a:tcPr/>
                </a:tc>
                <a:tc>
                  <a:txBody>
                    <a:bodyPr/>
                    <a:lstStyle/>
                    <a:p>
                      <a:pPr algn="ctr" fontAlgn="ctr"/>
                      <a:r>
                        <a:rPr lang="en-US" sz="1400" u="none" strike="noStrike" dirty="0" err="1">
                          <a:effectLst/>
                        </a:rPr>
                        <a:t>Mosteller</a:t>
                      </a:r>
                      <a:r>
                        <a:rPr lang="en-US" sz="1400" u="none" strike="noStrike" dirty="0">
                          <a:effectLst/>
                        </a:rPr>
                        <a:t> and Wallace</a:t>
                      </a:r>
                      <a:endParaRPr lang="en-US"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建立了一个贝叶斯模型，该模型用于判断</a:t>
                      </a:r>
                      <a:r>
                        <a:rPr lang="en-US" altLang="zh-CN" sz="1400" u="none" strike="noStrike">
                          <a:effectLst/>
                        </a:rPr>
                        <a:t>Federalist Paper</a:t>
                      </a:r>
                      <a:r>
                        <a:rPr lang="zh-CN" altLang="en-US" sz="1400" u="none" strike="noStrike">
                          <a:effectLst/>
                        </a:rPr>
                        <a:t>上作者对文章的贡献度。</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669043320"/>
                  </a:ext>
                </a:extLst>
              </a:tr>
              <a:tr h="511509">
                <a:tc vMerge="1">
                  <a:txBody>
                    <a:bodyPr/>
                    <a:lstStyle/>
                    <a:p>
                      <a:endParaRPr lang="zh-CN" altLang="en-US"/>
                    </a:p>
                  </a:txBody>
                  <a:tcPr/>
                </a:tc>
                <a:tc>
                  <a:txBody>
                    <a:bodyPr/>
                    <a:lstStyle/>
                    <a:p>
                      <a:pPr algn="ctr" fontAlgn="ctr"/>
                      <a:r>
                        <a:rPr lang="en-US" sz="1400" u="none" strike="noStrike">
                          <a:effectLst/>
                        </a:rPr>
                        <a:t>Klein and Simmons</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a:t>
                      </a:r>
                      <a:r>
                        <a:rPr lang="en-US" altLang="zh-CN" sz="1400" u="none" strike="noStrike">
                          <a:effectLst/>
                        </a:rPr>
                        <a:t>CGC</a:t>
                      </a:r>
                      <a:r>
                        <a:rPr lang="zh-CN" altLang="en-US" sz="1400" u="none" strike="noStrike">
                          <a:effectLst/>
                        </a:rPr>
                        <a:t>，包含一个词汇表、一个词法解析器和一个上下文消歧模型，其中词性标注器考虑</a:t>
                      </a:r>
                      <a:r>
                        <a:rPr lang="en-US" altLang="zh-CN" sz="1400" u="none" strike="noStrike">
                          <a:effectLst/>
                        </a:rPr>
                        <a:t>1-5</a:t>
                      </a:r>
                      <a:r>
                        <a:rPr lang="zh-CN" altLang="en-US" sz="1400" u="none" strike="noStrike">
                          <a:effectLst/>
                        </a:rPr>
                        <a:t>长度的后缀。</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617823140"/>
                  </a:ext>
                </a:extLst>
              </a:tr>
              <a:tr h="687520">
                <a:tc vMerge="1">
                  <a:txBody>
                    <a:bodyPr/>
                    <a:lstStyle/>
                    <a:p>
                      <a:endParaRPr lang="zh-CN" altLang="en-US"/>
                    </a:p>
                  </a:txBody>
                  <a:tcPr/>
                </a:tc>
                <a:tc>
                  <a:txBody>
                    <a:bodyPr/>
                    <a:lstStyle/>
                    <a:p>
                      <a:pPr algn="ctr" fontAlgn="ctr"/>
                      <a:r>
                        <a:rPr lang="en-US" sz="1400" u="none" strike="noStrike">
                          <a:effectLst/>
                        </a:rPr>
                        <a:t>Katz and Fodor</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研究如何对自然语句进行语法结构标注，其研究成果引发了一些列谓词</a:t>
                      </a:r>
                      <a:r>
                        <a:rPr lang="en-US" altLang="zh-CN" sz="1400" u="none" strike="noStrike">
                          <a:effectLst/>
                        </a:rPr>
                        <a:t>-</a:t>
                      </a:r>
                      <a:r>
                        <a:rPr lang="zh-CN" altLang="en-US" sz="1400" u="none" strike="noStrike">
                          <a:effectLst/>
                        </a:rPr>
                        <a:t>参数的结构变体的发明，成为语义表征的主流。</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528446743"/>
                  </a:ext>
                </a:extLst>
              </a:tr>
              <a:tr h="511509">
                <a:tc rowSpan="2">
                  <a:txBody>
                    <a:bodyPr/>
                    <a:lstStyle/>
                    <a:p>
                      <a:pPr algn="ctr" fontAlgn="ctr"/>
                      <a:r>
                        <a:rPr lang="en-US" altLang="zh-CN" sz="1400" u="none" strike="noStrike">
                          <a:effectLst/>
                        </a:rPr>
                        <a:t>1964</a:t>
                      </a:r>
                      <a:endParaRPr lang="en-US" altLang="zh-CN"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Damerau</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最早提出了基于字典的错误检测算法，并给出了纠正单一错误的算法，自此大多数错误检测算法都基于字典。</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491546716"/>
                  </a:ext>
                </a:extLst>
              </a:tr>
              <a:tr h="486993">
                <a:tc vMerge="1">
                  <a:txBody>
                    <a:bodyPr/>
                    <a:lstStyle/>
                    <a:p>
                      <a:endParaRPr lang="zh-CN" altLang="en-US"/>
                    </a:p>
                  </a:txBody>
                  <a:tcPr/>
                </a:tc>
                <a:tc>
                  <a:txBody>
                    <a:bodyPr/>
                    <a:lstStyle/>
                    <a:p>
                      <a:pPr algn="ctr" fontAlgn="ctr"/>
                      <a:r>
                        <a:rPr lang="en-US" sz="1400" u="none" strike="noStrike">
                          <a:effectLst/>
                        </a:rPr>
                        <a:t>Simmons</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a:t>
                      </a:r>
                      <a:r>
                        <a:rPr lang="en-US" altLang="zh-CN" sz="1400" u="none" strike="noStrike">
                          <a:effectLst/>
                        </a:rPr>
                        <a:t>Protosynthex</a:t>
                      </a:r>
                      <a:r>
                        <a:rPr lang="zh-CN" altLang="en-US" sz="1400" u="none" strike="noStrike">
                          <a:effectLst/>
                        </a:rPr>
                        <a:t>系统，该系统是</a:t>
                      </a:r>
                      <a:r>
                        <a:rPr lang="en-US" altLang="zh-CN" sz="1400" u="none" strike="noStrike">
                          <a:effectLst/>
                        </a:rPr>
                        <a:t>text-based</a:t>
                      </a:r>
                      <a:r>
                        <a:rPr lang="zh-CN" altLang="en-US" sz="1400" u="none" strike="noStrike">
                          <a:effectLst/>
                        </a:rPr>
                        <a:t>问答系统，并依赖于依存分析。</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730313532"/>
                  </a:ext>
                </a:extLst>
              </a:tr>
              <a:tr h="286467">
                <a:tc rowSpan="7">
                  <a:txBody>
                    <a:bodyPr/>
                    <a:lstStyle/>
                    <a:p>
                      <a:pPr algn="ctr" fontAlgn="ctr"/>
                      <a:r>
                        <a:rPr lang="en-US" altLang="zh-CN" sz="1400" u="none" strike="noStrike">
                          <a:effectLst/>
                        </a:rPr>
                        <a:t>1965</a:t>
                      </a:r>
                      <a:endParaRPr lang="en-US" altLang="zh-CN"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Greibach</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a:t>
                      </a:r>
                      <a:r>
                        <a:rPr lang="en-US" sz="1400" u="none" strike="noStrike">
                          <a:effectLst/>
                        </a:rPr>
                        <a:t>Greibach</a:t>
                      </a:r>
                      <a:r>
                        <a:rPr lang="zh-CN" altLang="en-US" sz="1400" u="none" strike="noStrike">
                          <a:effectLst/>
                        </a:rPr>
                        <a:t>范式，证明</a:t>
                      </a:r>
                      <a:r>
                        <a:rPr lang="en-US" sz="1400" u="none" strike="noStrike">
                          <a:effectLst/>
                        </a:rPr>
                        <a:t>CFG</a:t>
                      </a:r>
                      <a:r>
                        <a:rPr lang="zh-CN" altLang="en-US" sz="1400" u="none" strike="noStrike">
                          <a:effectLst/>
                        </a:rPr>
                        <a:t>可由</a:t>
                      </a:r>
                      <a:r>
                        <a:rPr lang="en-US" sz="1400" u="none" strike="noStrike">
                          <a:effectLst/>
                        </a:rPr>
                        <a:t>G</a:t>
                      </a:r>
                      <a:r>
                        <a:rPr lang="zh-CN" altLang="en-US" sz="1400" u="none" strike="noStrike">
                          <a:effectLst/>
                        </a:rPr>
                        <a:t>范式产生。</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292090803"/>
                  </a:ext>
                </a:extLst>
              </a:tr>
              <a:tr h="486993">
                <a:tc vMerge="1">
                  <a:txBody>
                    <a:bodyPr/>
                    <a:lstStyle/>
                    <a:p>
                      <a:endParaRPr lang="zh-CN" altLang="en-US"/>
                    </a:p>
                  </a:txBody>
                  <a:tcPr/>
                </a:tc>
                <a:tc>
                  <a:txBody>
                    <a:bodyPr/>
                    <a:lstStyle/>
                    <a:p>
                      <a:pPr algn="ctr" fontAlgn="ctr"/>
                      <a:r>
                        <a:rPr lang="en-US" sz="1400" u="none" strike="noStrike">
                          <a:effectLst/>
                        </a:rPr>
                        <a:t>Switzer</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提出了一种简单的语义向量模型，用向量表示一个单词的语义。</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180786642"/>
                  </a:ext>
                </a:extLst>
              </a:tr>
              <a:tr h="286467">
                <a:tc vMerge="1">
                  <a:txBody>
                    <a:bodyPr/>
                    <a:lstStyle/>
                    <a:p>
                      <a:endParaRPr lang="zh-CN" altLang="en-US"/>
                    </a:p>
                  </a:txBody>
                  <a:tcPr/>
                </a:tc>
                <a:tc>
                  <a:txBody>
                    <a:bodyPr/>
                    <a:lstStyle/>
                    <a:p>
                      <a:pPr algn="ctr" fontAlgn="ctr"/>
                      <a:r>
                        <a:rPr lang="en-US" sz="1400" u="none" strike="noStrike" dirty="0">
                          <a:effectLst/>
                        </a:rPr>
                        <a:t>Giuliano</a:t>
                      </a:r>
                      <a:endParaRPr lang="en-US"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提出了互信息，衡量单词间的语义相似度。</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229390323"/>
                  </a:ext>
                </a:extLst>
              </a:tr>
              <a:tr h="486993">
                <a:tc vMerge="1">
                  <a:txBody>
                    <a:bodyPr/>
                    <a:lstStyle/>
                    <a:p>
                      <a:endParaRPr lang="zh-CN" altLang="en-US"/>
                    </a:p>
                  </a:txBody>
                  <a:tcPr/>
                </a:tc>
                <a:tc>
                  <a:txBody>
                    <a:bodyPr/>
                    <a:lstStyle/>
                    <a:p>
                      <a:pPr algn="ctr" fontAlgn="ctr"/>
                      <a:r>
                        <a:rPr lang="en-US" sz="1400" u="none" strike="noStrike">
                          <a:effectLst/>
                        </a:rPr>
                        <a:t>Stolz</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将概率模型引入了词性标注问题中，建立了基于概率的词性标注器。</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988784758"/>
                  </a:ext>
                </a:extLst>
              </a:tr>
              <a:tr h="486993">
                <a:tc vMerge="1">
                  <a:txBody>
                    <a:bodyPr/>
                    <a:lstStyle/>
                    <a:p>
                      <a:endParaRPr lang="zh-CN" altLang="en-US"/>
                    </a:p>
                  </a:txBody>
                  <a:tcPr/>
                </a:tc>
                <a:tc>
                  <a:txBody>
                    <a:bodyPr/>
                    <a:lstStyle/>
                    <a:p>
                      <a:pPr algn="ctr" fontAlgn="ctr"/>
                      <a:r>
                        <a:rPr lang="en-US" sz="1400" u="none" strike="noStrike">
                          <a:effectLst/>
                        </a:rPr>
                        <a:t>Kuno</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a:t>
                      </a:r>
                      <a:r>
                        <a:rPr lang="en-US" altLang="zh-CN" sz="1400" u="none" strike="noStrike">
                          <a:effectLst/>
                        </a:rPr>
                        <a:t>WFST</a:t>
                      </a:r>
                      <a:r>
                        <a:rPr lang="zh-CN" altLang="en-US" sz="1400" u="none" strike="noStrike">
                          <a:effectLst/>
                        </a:rPr>
                        <a:t>，一种高效存储</a:t>
                      </a:r>
                      <a:r>
                        <a:rPr lang="en-US" altLang="zh-CN" sz="1400" u="none" strike="noStrike">
                          <a:effectLst/>
                        </a:rPr>
                        <a:t>CKY</a:t>
                      </a:r>
                      <a:r>
                        <a:rPr lang="zh-CN" altLang="en-US" sz="1400" u="none" strike="noStrike">
                          <a:effectLst/>
                        </a:rPr>
                        <a:t>算法中间结果的数据结构。</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4187459081"/>
                  </a:ext>
                </a:extLst>
              </a:tr>
              <a:tr h="286467">
                <a:tc vMerge="1">
                  <a:txBody>
                    <a:bodyPr/>
                    <a:lstStyle/>
                    <a:p>
                      <a:endParaRPr lang="zh-CN" altLang="en-US"/>
                    </a:p>
                  </a:txBody>
                  <a:tcPr/>
                </a:tc>
                <a:tc>
                  <a:txBody>
                    <a:bodyPr/>
                    <a:lstStyle/>
                    <a:p>
                      <a:pPr algn="ctr" fontAlgn="ctr"/>
                      <a:r>
                        <a:rPr lang="en-US" sz="1400" u="none" strike="noStrike">
                          <a:effectLst/>
                        </a:rPr>
                        <a:t>Madhu and Lytel</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建立了一个贝叶斯模型，该模型用于词意消歧。</a:t>
                      </a:r>
                      <a:endParaRPr lang="zh-CN" alt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493858245"/>
                  </a:ext>
                </a:extLst>
              </a:tr>
              <a:tr h="286467">
                <a:tc vMerge="1">
                  <a:txBody>
                    <a:bodyPr/>
                    <a:lstStyle/>
                    <a:p>
                      <a:endParaRPr lang="zh-CN" altLang="en-US"/>
                    </a:p>
                  </a:txBody>
                  <a:tcPr/>
                </a:tc>
                <a:tc>
                  <a:txBody>
                    <a:bodyPr/>
                    <a:lstStyle/>
                    <a:p>
                      <a:pPr algn="ctr" fontAlgn="ctr"/>
                      <a:r>
                        <a:rPr lang="en-US" sz="1400" u="none" strike="noStrike">
                          <a:effectLst/>
                        </a:rPr>
                        <a:t>Gruber</a:t>
                      </a:r>
                      <a:endParaRPr lang="en-US" sz="1400" b="0" i="0" u="none" strike="noStrike">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将“语义角色”的概念引入了语言学研究。</a:t>
                      </a:r>
                      <a:endParaRPr lang="zh-CN" altLang="en-US"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840889992"/>
                  </a:ext>
                </a:extLst>
              </a:tr>
            </a:tbl>
          </a:graphicData>
        </a:graphic>
      </p:graphicFrame>
    </p:spTree>
    <p:extLst>
      <p:ext uri="{BB962C8B-B14F-4D97-AF65-F5344CB8AC3E}">
        <p14:creationId xmlns:p14="http://schemas.microsoft.com/office/powerpoint/2010/main" val="336972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A0630-BD4D-492F-AB93-CF167553BE69}"/>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39D35C80-37C1-4CC6-9BE7-72460A068CFB}"/>
              </a:ext>
            </a:extLst>
          </p:cNvPr>
          <p:cNvSpPr>
            <a:spLocks noGrp="1"/>
          </p:cNvSpPr>
          <p:nvPr>
            <p:ph idx="1"/>
          </p:nvPr>
        </p:nvSpPr>
        <p:spPr>
          <a:xfrm>
            <a:off x="8471423" y="2542939"/>
            <a:ext cx="3053039" cy="3674981"/>
          </a:xfrm>
        </p:spPr>
        <p:txBody>
          <a:bodyPr>
            <a:normAutofit/>
          </a:bodyPr>
          <a:lstStyle/>
          <a:p>
            <a:r>
              <a:rPr lang="en-US" altLang="zh-CN" sz="1800" dirty="0"/>
              <a:t>1957-1970s</a:t>
            </a:r>
            <a:r>
              <a:rPr lang="zh-CN" altLang="en-US" sz="1800" dirty="0"/>
              <a:t>：两种主义</a:t>
            </a:r>
          </a:p>
        </p:txBody>
      </p:sp>
      <p:sp>
        <p:nvSpPr>
          <p:cNvPr id="9" name="Freeform: Shape 8">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8F3BEB95-0E15-44BA-9016-73F7F9DDB549}"/>
              </a:ext>
            </a:extLst>
          </p:cNvPr>
          <p:cNvGraphicFramePr>
            <a:graphicFrameLocks noGrp="1"/>
          </p:cNvGraphicFramePr>
          <p:nvPr>
            <p:extLst>
              <p:ext uri="{D42A27DB-BD31-4B8C-83A1-F6EECF244321}">
                <p14:modId xmlns:p14="http://schemas.microsoft.com/office/powerpoint/2010/main" val="1961016554"/>
              </p:ext>
            </p:extLst>
          </p:nvPr>
        </p:nvGraphicFramePr>
        <p:xfrm>
          <a:off x="795141" y="170853"/>
          <a:ext cx="6840000" cy="6522720"/>
        </p:xfrm>
        <a:graphic>
          <a:graphicData uri="http://schemas.openxmlformats.org/drawingml/2006/table">
            <a:tbl>
              <a:tblPr/>
              <a:tblGrid>
                <a:gridCol w="601185">
                  <a:extLst>
                    <a:ext uri="{9D8B030D-6E8A-4147-A177-3AD203B41FA5}">
                      <a16:colId xmlns:a16="http://schemas.microsoft.com/office/drawing/2014/main" val="3276333232"/>
                    </a:ext>
                  </a:extLst>
                </a:gridCol>
                <a:gridCol w="2065961">
                  <a:extLst>
                    <a:ext uri="{9D8B030D-6E8A-4147-A177-3AD203B41FA5}">
                      <a16:colId xmlns:a16="http://schemas.microsoft.com/office/drawing/2014/main" val="1488532065"/>
                    </a:ext>
                  </a:extLst>
                </a:gridCol>
                <a:gridCol w="4172854">
                  <a:extLst>
                    <a:ext uri="{9D8B030D-6E8A-4147-A177-3AD203B41FA5}">
                      <a16:colId xmlns:a16="http://schemas.microsoft.com/office/drawing/2014/main" val="986741364"/>
                    </a:ext>
                  </a:extLst>
                </a:gridCol>
              </a:tblGrid>
              <a:tr h="443099">
                <a:tc rowSpan="5">
                  <a:txBody>
                    <a:bodyPr/>
                    <a:lstStyle/>
                    <a:p>
                      <a:pPr algn="ctr" fontAlgn="ctr">
                        <a:spcBef>
                          <a:spcPts val="0"/>
                        </a:spcBef>
                        <a:spcAft>
                          <a:spcPts val="0"/>
                        </a:spcAft>
                      </a:pPr>
                      <a:r>
                        <a:rPr lang="en-US" sz="1400" b="0" i="0" u="none" strike="noStrike" dirty="0">
                          <a:solidFill>
                            <a:srgbClr val="000000"/>
                          </a:solidFill>
                          <a:effectLst/>
                          <a:latin typeface="等线" panose="02010600030101010101" pitchFamily="2" charset="-122"/>
                          <a:ea typeface="等线" panose="02010600030101010101" pitchFamily="2" charset="-122"/>
                        </a:rPr>
                        <a:t>1966</a:t>
                      </a:r>
                      <a:endParaRPr lang="en-US" altLang="zh-CN"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Weizenbaum</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建立了最早的聊天机器人</a:t>
                      </a:r>
                      <a:r>
                        <a:rPr lang="en-US" sz="1400" b="0" i="0" u="none" strike="noStrike" dirty="0">
                          <a:solidFill>
                            <a:srgbClr val="000000"/>
                          </a:solidFill>
                          <a:effectLst/>
                          <a:latin typeface="等线" panose="02010600030101010101" pitchFamily="2" charset="-122"/>
                          <a:ea typeface="等线" panose="02010600030101010101" pitchFamily="2" charset="-122"/>
                        </a:rPr>
                        <a:t>ELIZA</a:t>
                      </a:r>
                      <a:r>
                        <a:rPr lang="zh-CN" altLang="en-US" sz="1400" b="0" i="0" u="none" strike="noStrike" dirty="0">
                          <a:solidFill>
                            <a:srgbClr val="000000"/>
                          </a:solidFill>
                          <a:effectLst/>
                          <a:latin typeface="等线" panose="02010600030101010101" pitchFamily="2" charset="-122"/>
                          <a:ea typeface="等线" panose="02010600030101010101" pitchFamily="2" charset="-122"/>
                        </a:rPr>
                        <a:t>，</a:t>
                      </a:r>
                      <a:r>
                        <a:rPr lang="en-US" sz="1400" b="0" i="0" u="none" strike="noStrike" dirty="0">
                          <a:solidFill>
                            <a:srgbClr val="000000"/>
                          </a:solidFill>
                          <a:effectLst/>
                          <a:latin typeface="等线" panose="02010600030101010101" pitchFamily="2" charset="-122"/>
                          <a:ea typeface="等线" panose="02010600030101010101" pitchFamily="2" charset="-122"/>
                        </a:rPr>
                        <a:t>ELIZA</a:t>
                      </a:r>
                      <a:r>
                        <a:rPr lang="zh-CN" altLang="en-US" sz="1400" b="0" i="0" u="none" strike="noStrike" dirty="0">
                          <a:solidFill>
                            <a:srgbClr val="000000"/>
                          </a:solidFill>
                          <a:effectLst/>
                          <a:latin typeface="等线" panose="02010600030101010101" pitchFamily="2" charset="-122"/>
                          <a:ea typeface="等线" panose="02010600030101010101" pitchFamily="2" charset="-122"/>
                        </a:rPr>
                        <a:t>通过一系列正则替换规则模仿心理医生的聊天方式。</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1299179"/>
                  </a:ext>
                </a:extLst>
              </a:tr>
              <a:tr h="260647">
                <a:tc vMerge="1">
                  <a:txBody>
                    <a:bodyPr/>
                    <a:lstStyle/>
                    <a:p>
                      <a:endParaRPr lang="zh-CN" altLang="en-US"/>
                    </a:p>
                  </a:txBody>
                  <a:tcPr/>
                </a:tc>
                <a:tc>
                  <a:txBody>
                    <a:bodyPr/>
                    <a:lstStyle/>
                    <a:p>
                      <a:pPr algn="ctr" fontAlgn="ctr">
                        <a:spcBef>
                          <a:spcPts val="0"/>
                        </a:spcBef>
                        <a:spcAft>
                          <a:spcPts val="0"/>
                        </a:spcAft>
                      </a:pPr>
                      <a:r>
                        <a:rPr lang="en-US" sz="1400" b="0" i="0" u="none" strike="noStrike" dirty="0" err="1">
                          <a:solidFill>
                            <a:srgbClr val="000000"/>
                          </a:solidFill>
                          <a:effectLst/>
                          <a:latin typeface="等线" panose="02010600030101010101" pitchFamily="2" charset="-122"/>
                          <a:ea typeface="等线" panose="02010600030101010101" pitchFamily="2" charset="-122"/>
                        </a:rPr>
                        <a:t>Levenshtein</a:t>
                      </a:r>
                      <a:endParaRPr lang="en-US" altLang="zh-CN"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提出了编辑距离的概念。</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833826"/>
                  </a:ext>
                </a:extLst>
              </a:tr>
              <a:tr h="443099">
                <a:tc vMerge="1">
                  <a:txBody>
                    <a:bodyPr/>
                    <a:lstStyle/>
                    <a:p>
                      <a:endParaRPr lang="zh-CN" altLang="en-US"/>
                    </a:p>
                  </a:txBody>
                  <a:tcPr/>
                </a:tc>
                <a:tc>
                  <a:txBody>
                    <a:bodyPr/>
                    <a:lstStyle/>
                    <a:p>
                      <a:pPr algn="ctr" fontAlgn="ctr">
                        <a:spcBef>
                          <a:spcPts val="0"/>
                        </a:spcBef>
                        <a:spcAft>
                          <a:spcPts val="0"/>
                        </a:spcAft>
                      </a:pPr>
                      <a:r>
                        <a:rPr lang="en-US" sz="1400" b="0" i="0" u="none" strike="noStrike" dirty="0" err="1">
                          <a:solidFill>
                            <a:srgbClr val="000000"/>
                          </a:solidFill>
                          <a:effectLst/>
                          <a:latin typeface="等线" panose="02010600030101010101" pitchFamily="2" charset="-122"/>
                          <a:ea typeface="等线" panose="02010600030101010101" pitchFamily="2" charset="-122"/>
                        </a:rPr>
                        <a:t>Bazell</a:t>
                      </a:r>
                      <a:endParaRPr lang="en-US" altLang="zh-CN"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归纳了</a:t>
                      </a:r>
                      <a:r>
                        <a:rPr lang="en-US" sz="1400" b="0" i="0" u="none" strike="noStrike" dirty="0">
                          <a:solidFill>
                            <a:srgbClr val="000000"/>
                          </a:solidFill>
                          <a:effectLst/>
                          <a:latin typeface="等线" panose="02010600030101010101" pitchFamily="2" charset="-122"/>
                          <a:ea typeface="等线" panose="02010600030101010101" pitchFamily="2" charset="-122"/>
                        </a:rPr>
                        <a:t>constituent</a:t>
                      </a:r>
                      <a:r>
                        <a:rPr lang="zh-CN" altLang="en-US" sz="1400" b="0" i="0" u="none" strike="noStrike" dirty="0">
                          <a:solidFill>
                            <a:srgbClr val="000000"/>
                          </a:solidFill>
                          <a:effectLst/>
                          <a:latin typeface="等线" panose="02010600030101010101" pitchFamily="2" charset="-122"/>
                          <a:ea typeface="等线" panose="02010600030101010101" pitchFamily="2" charset="-122"/>
                        </a:rPr>
                        <a:t>的定义准则，最广为人知的是</a:t>
                      </a:r>
                      <a:r>
                        <a:rPr lang="en-US" sz="1400" b="0" i="0" u="none" strike="noStrike" dirty="0">
                          <a:solidFill>
                            <a:srgbClr val="000000"/>
                          </a:solidFill>
                          <a:effectLst/>
                          <a:latin typeface="等线" panose="02010600030101010101" pitchFamily="2" charset="-122"/>
                          <a:ea typeface="等线" panose="02010600030101010101" pitchFamily="2" charset="-122"/>
                        </a:rPr>
                        <a:t>Harris</a:t>
                      </a:r>
                      <a:r>
                        <a:rPr lang="zh-CN" altLang="en-US" sz="1400" b="0" i="0" u="none" strike="noStrike" dirty="0">
                          <a:solidFill>
                            <a:srgbClr val="000000"/>
                          </a:solidFill>
                          <a:effectLst/>
                          <a:latin typeface="等线" panose="02010600030101010101" pitchFamily="2" charset="-122"/>
                          <a:ea typeface="等线" panose="02010600030101010101" pitchFamily="2" charset="-122"/>
                        </a:rPr>
                        <a:t>的基于替换的分布相似性定义。</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289198"/>
                  </a:ext>
                </a:extLst>
              </a:tr>
              <a:tr h="260647">
                <a:tc vMerge="1">
                  <a:txBody>
                    <a:bodyPr/>
                    <a:lstStyle/>
                    <a:p>
                      <a:endParaRPr lang="zh-CN" altLang="en-US"/>
                    </a:p>
                  </a:txBody>
                  <a:tcPr/>
                </a:tc>
                <a:tc>
                  <a:txBody>
                    <a:bodyPr/>
                    <a:lstStyle/>
                    <a:p>
                      <a:pPr algn="ctr" fontAlgn="ctr">
                        <a:spcBef>
                          <a:spcPts val="0"/>
                        </a:spcBef>
                        <a:spcAft>
                          <a:spcPts val="0"/>
                        </a:spcAft>
                      </a:pPr>
                      <a:r>
                        <a:rPr lang="en-US" sz="1400" b="0" i="0" u="none" strike="noStrike" dirty="0">
                          <a:solidFill>
                            <a:srgbClr val="000000"/>
                          </a:solidFill>
                          <a:effectLst/>
                          <a:latin typeface="等线" panose="02010600030101010101" pitchFamily="2" charset="-122"/>
                          <a:ea typeface="等线" panose="02010600030101010101" pitchFamily="2" charset="-122"/>
                        </a:rPr>
                        <a:t>Baum and Petrie</a:t>
                      </a:r>
                      <a:endParaRPr lang="en-US" altLang="zh-CN"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提出了</a:t>
                      </a:r>
                      <a:r>
                        <a:rPr lang="en-US" sz="1400" b="0" i="0" u="none" strike="noStrike" dirty="0">
                          <a:solidFill>
                            <a:srgbClr val="000000"/>
                          </a:solidFill>
                          <a:effectLst/>
                          <a:latin typeface="等线" panose="02010600030101010101" pitchFamily="2" charset="-122"/>
                          <a:ea typeface="等线" panose="02010600030101010101" pitchFamily="2" charset="-122"/>
                        </a:rPr>
                        <a:t>HMM</a:t>
                      </a:r>
                      <a:r>
                        <a:rPr lang="zh-CN" altLang="en-US" sz="1400" b="0" i="0" u="none" strike="noStrike" dirty="0">
                          <a:solidFill>
                            <a:srgbClr val="000000"/>
                          </a:solidFill>
                          <a:effectLst/>
                          <a:latin typeface="等线" panose="02010600030101010101" pitchFamily="2" charset="-122"/>
                          <a:ea typeface="等线" panose="02010600030101010101" pitchFamily="2" charset="-122"/>
                        </a:rPr>
                        <a:t>模型。</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8759656"/>
                  </a:ext>
                </a:extLst>
              </a:tr>
              <a:tr h="808005">
                <a:tc vMerge="1">
                  <a:txBody>
                    <a:bodyPr/>
                    <a:lstStyle/>
                    <a:p>
                      <a:endParaRPr lang="zh-CN" altLang="en-US"/>
                    </a:p>
                  </a:txBody>
                  <a:tcPr/>
                </a:tc>
                <a:tc>
                  <a:txBody>
                    <a:bodyPr/>
                    <a:lstStyle/>
                    <a:p>
                      <a:pPr algn="ctr" fontAlgn="ctr">
                        <a:spcBef>
                          <a:spcPts val="0"/>
                        </a:spcBef>
                        <a:spcAft>
                          <a:spcPts val="0"/>
                        </a:spcAft>
                      </a:pPr>
                      <a:r>
                        <a:rPr lang="en-US" sz="1400" b="0" i="0" u="none" strike="noStrike" dirty="0">
                          <a:solidFill>
                            <a:srgbClr val="000000"/>
                          </a:solidFill>
                          <a:effectLst/>
                          <a:latin typeface="等线" panose="02010600030101010101" pitchFamily="2" charset="-122"/>
                          <a:ea typeface="等线" panose="02010600030101010101" pitchFamily="2" charset="-122"/>
                        </a:rPr>
                        <a:t>Fillmore</a:t>
                      </a:r>
                      <a:endParaRPr lang="en-US" altLang="zh-CN"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通过研究语义参数结构，提出了“</a:t>
                      </a:r>
                      <a:r>
                        <a:rPr lang="en-US" sz="1400" b="0" i="0" u="none" strike="noStrike" dirty="0">
                          <a:solidFill>
                            <a:srgbClr val="000000"/>
                          </a:solidFill>
                          <a:effectLst/>
                          <a:latin typeface="等线" panose="02010600030101010101" pitchFamily="2" charset="-122"/>
                          <a:ea typeface="等线" panose="02010600030101010101" pitchFamily="2" charset="-122"/>
                        </a:rPr>
                        <a:t>case”</a:t>
                      </a:r>
                      <a:r>
                        <a:rPr lang="zh-CN" altLang="en-US" sz="1400" b="0" i="0" u="none" strike="noStrike" dirty="0">
                          <a:solidFill>
                            <a:srgbClr val="000000"/>
                          </a:solidFill>
                          <a:effectLst/>
                          <a:latin typeface="等线" panose="02010600030101010101" pitchFamily="2" charset="-122"/>
                          <a:ea typeface="等线" panose="02010600030101010101" pitchFamily="2" charset="-122"/>
                        </a:rPr>
                        <a:t>的概念，并提出了一系列语义角色，这些语义角色可以用于谓语的参数，语义角色表征随后成为</a:t>
                      </a:r>
                      <a:r>
                        <a:rPr lang="en-US" sz="1400" b="0" i="0" u="none" strike="noStrike" dirty="0">
                          <a:solidFill>
                            <a:srgbClr val="000000"/>
                          </a:solidFill>
                          <a:effectLst/>
                          <a:latin typeface="等线" panose="02010600030101010101" pitchFamily="2" charset="-122"/>
                          <a:ea typeface="等线" panose="02010600030101010101" pitchFamily="2" charset="-122"/>
                        </a:rPr>
                        <a:t>NLU</a:t>
                      </a:r>
                      <a:r>
                        <a:rPr lang="zh-CN" altLang="en-US" sz="1400" b="0" i="0" u="none" strike="noStrike" dirty="0">
                          <a:solidFill>
                            <a:srgbClr val="000000"/>
                          </a:solidFill>
                          <a:effectLst/>
                          <a:latin typeface="等线" panose="02010600030101010101" pitchFamily="2" charset="-122"/>
                          <a:ea typeface="等线" panose="02010600030101010101" pitchFamily="2" charset="-122"/>
                        </a:rPr>
                        <a:t>的标准并广泛使用。</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153828"/>
                  </a:ext>
                </a:extLst>
              </a:tr>
              <a:tr h="443099">
                <a:tc rowSpan="4">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1967</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0" i="0" u="none" strike="noStrike" dirty="0">
                          <a:solidFill>
                            <a:srgbClr val="000000"/>
                          </a:solidFill>
                          <a:effectLst/>
                          <a:latin typeface="等线" panose="02010600030101010101" pitchFamily="2" charset="-122"/>
                          <a:ea typeface="等线" panose="02010600030101010101" pitchFamily="2" charset="-122"/>
                        </a:rPr>
                        <a:t>Kucera</a:t>
                      </a:r>
                      <a:endParaRPr lang="en-US" altLang="zh-CN"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建立了中等规模公开语料库</a:t>
                      </a:r>
                      <a:r>
                        <a:rPr lang="en-US" sz="1400" b="0" i="0" u="none" strike="noStrike" dirty="0">
                          <a:solidFill>
                            <a:srgbClr val="000000"/>
                          </a:solidFill>
                          <a:effectLst/>
                          <a:latin typeface="等线" panose="02010600030101010101" pitchFamily="2" charset="-122"/>
                          <a:ea typeface="等线" panose="02010600030101010101" pitchFamily="2" charset="-122"/>
                        </a:rPr>
                        <a:t>Brown Corpus</a:t>
                      </a:r>
                      <a:r>
                        <a:rPr lang="zh-CN" altLang="en-US" sz="1400" b="0" i="0" u="none" strike="noStrike" dirty="0">
                          <a:solidFill>
                            <a:srgbClr val="000000"/>
                          </a:solidFill>
                          <a:effectLst/>
                          <a:latin typeface="等线" panose="02010600030101010101" pitchFamily="2" charset="-122"/>
                          <a:ea typeface="等线" panose="02010600030101010101" pitchFamily="2" charset="-122"/>
                        </a:rPr>
                        <a:t>，包含从</a:t>
                      </a:r>
                      <a:r>
                        <a:rPr lang="en-US" altLang="zh-CN" sz="1400" b="0" i="0" u="none" strike="noStrike" dirty="0">
                          <a:solidFill>
                            <a:srgbClr val="000000"/>
                          </a:solidFill>
                          <a:effectLst/>
                          <a:latin typeface="等线" panose="02010600030101010101" pitchFamily="2" charset="-122"/>
                          <a:ea typeface="等线" panose="02010600030101010101" pitchFamily="2" charset="-122"/>
                        </a:rPr>
                        <a:t>500</a:t>
                      </a:r>
                      <a:r>
                        <a:rPr lang="zh-CN" altLang="en-US" sz="1400" b="0" i="0" u="none" strike="noStrike" dirty="0">
                          <a:solidFill>
                            <a:srgbClr val="000000"/>
                          </a:solidFill>
                          <a:effectLst/>
                          <a:latin typeface="等线" panose="02010600030101010101" pitchFamily="2" charset="-122"/>
                          <a:ea typeface="等线" panose="02010600030101010101" pitchFamily="2" charset="-122"/>
                        </a:rPr>
                        <a:t>篇英语文章中抽取的语料，大概</a:t>
                      </a:r>
                      <a:r>
                        <a:rPr lang="en-US" altLang="zh-CN" sz="1400" b="0" i="0" u="none" strike="noStrike" dirty="0">
                          <a:solidFill>
                            <a:srgbClr val="000000"/>
                          </a:solidFill>
                          <a:effectLst/>
                          <a:latin typeface="等线" panose="02010600030101010101" pitchFamily="2" charset="-122"/>
                          <a:ea typeface="等线" panose="02010600030101010101" pitchFamily="2" charset="-122"/>
                        </a:rPr>
                        <a:t>100</a:t>
                      </a:r>
                      <a:r>
                        <a:rPr lang="zh-CN" altLang="en-US" sz="1400" b="0" i="0" u="none" strike="noStrike" dirty="0">
                          <a:solidFill>
                            <a:srgbClr val="000000"/>
                          </a:solidFill>
                          <a:effectLst/>
                          <a:latin typeface="等线" panose="02010600030101010101" pitchFamily="2" charset="-122"/>
                          <a:ea typeface="等线" panose="02010600030101010101" pitchFamily="2" charset="-122"/>
                        </a:rPr>
                        <a:t>万单词。</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6739398"/>
                  </a:ext>
                </a:extLst>
              </a:tr>
              <a:tr h="443099">
                <a:tc vMerge="1">
                  <a:txBody>
                    <a:bodyPr/>
                    <a:lstStyle/>
                    <a:p>
                      <a:endParaRPr lang="zh-CN" altLang="en-US"/>
                    </a:p>
                  </a:txBody>
                  <a:tcPr/>
                </a:tc>
                <a:tc>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Woods</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研究在问答系统中，使用一阶逻辑表征替换陈述性表征的效果。</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3290143"/>
                  </a:ext>
                </a:extLst>
              </a:tr>
              <a:tr h="443099">
                <a:tc vMerge="1">
                  <a:txBody>
                    <a:bodyPr/>
                    <a:lstStyle/>
                    <a:p>
                      <a:endParaRPr lang="zh-CN" altLang="en-US"/>
                    </a:p>
                  </a:txBody>
                  <a:tcPr/>
                </a:tc>
                <a:tc>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Davidson</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提出了事件的语义表征，类似具体事物的语义表征，增加了事件变量。</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916933"/>
                  </a:ext>
                </a:extLst>
              </a:tr>
              <a:tr h="443099">
                <a:tc vMerge="1">
                  <a:txBody>
                    <a:bodyPr/>
                    <a:lstStyle/>
                    <a:p>
                      <a:endParaRPr lang="zh-CN" altLang="en-US"/>
                    </a:p>
                  </a:txBody>
                  <a:tcPr/>
                </a:tc>
                <a:tc>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Raviv</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提出了将噪声信道模型分解为先验概率和似然函数的联合的算法，用于</a:t>
                      </a:r>
                      <a:r>
                        <a:rPr lang="en-US" sz="1400" b="0" i="0" u="none" strike="noStrike" dirty="0">
                          <a:solidFill>
                            <a:srgbClr val="000000"/>
                          </a:solidFill>
                          <a:effectLst/>
                          <a:latin typeface="等线" panose="02010600030101010101" pitchFamily="2" charset="-122"/>
                          <a:ea typeface="等线" panose="02010600030101010101" pitchFamily="2" charset="-122"/>
                        </a:rPr>
                        <a:t>OCR</a:t>
                      </a:r>
                      <a:r>
                        <a:rPr lang="zh-CN" altLang="en-US" sz="1400" b="0" i="0" u="none" strike="noStrike" dirty="0">
                          <a:solidFill>
                            <a:srgbClr val="000000"/>
                          </a:solidFill>
                          <a:effectLst/>
                          <a:latin typeface="等线" panose="02010600030101010101" pitchFamily="2" charset="-122"/>
                          <a:ea typeface="等线" panose="02010600030101010101" pitchFamily="2" charset="-122"/>
                        </a:rPr>
                        <a:t>。</a:t>
                      </a:r>
                      <a:endParaRPr lang="en-US" altLang="zh-CN"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6796152"/>
                  </a:ext>
                </a:extLst>
              </a:tr>
              <a:tr h="260647">
                <a:tc rowSpan="3">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1968</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Lovins</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最早提出了广泛使用的</a:t>
                      </a:r>
                      <a:r>
                        <a:rPr lang="en-US" sz="1400" b="0" i="0" u="none" strike="noStrike" dirty="0">
                          <a:solidFill>
                            <a:srgbClr val="000000"/>
                          </a:solidFill>
                          <a:effectLst/>
                          <a:latin typeface="等线" panose="02010600030101010101" pitchFamily="2" charset="-122"/>
                          <a:ea typeface="等线" panose="02010600030101010101" pitchFamily="2" charset="-122"/>
                        </a:rPr>
                        <a:t>stemmer。</a:t>
                      </a:r>
                      <a:endParaRPr lang="en-US" altLang="zh-CN"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918530"/>
                  </a:ext>
                </a:extLst>
              </a:tr>
              <a:tr h="260647">
                <a:tc vMerge="1">
                  <a:txBody>
                    <a:bodyPr/>
                    <a:lstStyle/>
                    <a:p>
                      <a:endParaRPr lang="zh-CN" altLang="en-US"/>
                    </a:p>
                  </a:txBody>
                  <a:tcPr/>
                </a:tc>
                <a:tc>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Vintsyuk</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提出了</a:t>
                      </a:r>
                      <a:r>
                        <a:rPr lang="en-US" sz="1400" b="0" i="0" u="none" strike="noStrike" dirty="0">
                          <a:solidFill>
                            <a:srgbClr val="000000"/>
                          </a:solidFill>
                          <a:effectLst/>
                          <a:latin typeface="等线" panose="02010600030101010101" pitchFamily="2" charset="-122"/>
                          <a:ea typeface="等线" panose="02010600030101010101" pitchFamily="2" charset="-122"/>
                        </a:rPr>
                        <a:t>Viterbi</a:t>
                      </a:r>
                      <a:r>
                        <a:rPr lang="zh-CN" altLang="en-US" sz="1400" b="0" i="0" u="none" strike="noStrike" dirty="0">
                          <a:solidFill>
                            <a:srgbClr val="000000"/>
                          </a:solidFill>
                          <a:effectLst/>
                          <a:latin typeface="等线" panose="02010600030101010101" pitchFamily="2" charset="-122"/>
                          <a:ea typeface="等线" panose="02010600030101010101" pitchFamily="2" charset="-122"/>
                        </a:rPr>
                        <a:t>算法。</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2969729"/>
                  </a:ext>
                </a:extLst>
              </a:tr>
              <a:tr h="625552">
                <a:tc vMerge="1">
                  <a:txBody>
                    <a:bodyPr/>
                    <a:lstStyle/>
                    <a:p>
                      <a:endParaRPr lang="zh-CN" altLang="en-US"/>
                    </a:p>
                  </a:txBody>
                  <a:tcPr/>
                </a:tc>
                <a:tc>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Quillian</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提出了基于图的词意消歧算法，该算法构建了一个用句法和语义关系连接的单词网络，将词意消歧转化为最短路径搜索。</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335402"/>
                  </a:ext>
                </a:extLst>
              </a:tr>
              <a:tr h="443099">
                <a:tc>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1969</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0" i="0" u="none" strike="noStrike">
                          <a:solidFill>
                            <a:srgbClr val="000000"/>
                          </a:solidFill>
                          <a:effectLst/>
                          <a:latin typeface="等线" panose="02010600030101010101" pitchFamily="2" charset="-122"/>
                          <a:ea typeface="等线" panose="02010600030101010101" pitchFamily="2" charset="-122"/>
                        </a:rPr>
                        <a:t>Minsky and Papert</a:t>
                      </a:r>
                      <a:endParaRPr lang="en-US" altLang="zh-CN" sz="1400" b="0" i="0" u="none" strike="noStrike">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zh-CN" altLang="en-US" sz="1400" b="0" i="0" u="none" strike="noStrike" dirty="0">
                          <a:solidFill>
                            <a:srgbClr val="000000"/>
                          </a:solidFill>
                          <a:effectLst/>
                          <a:latin typeface="等线" panose="02010600030101010101" pitchFamily="2" charset="-122"/>
                          <a:ea typeface="等线" panose="02010600030101010101" pitchFamily="2" charset="-122"/>
                        </a:rPr>
                        <a:t>提出单层感知机无法解决异或问题，导致神经网络的研究在未来二十年几乎无人问津。</a:t>
                      </a:r>
                      <a:endParaRPr lang="zh-CN" altLang="en-US" sz="1400" b="0" i="0" u="none" strike="noStrike" dirty="0">
                        <a:effectLst/>
                        <a:latin typeface="Arial" panose="020B060402020202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838183"/>
                  </a:ext>
                </a:extLst>
              </a:tr>
            </a:tbl>
          </a:graphicData>
        </a:graphic>
      </p:graphicFrame>
    </p:spTree>
    <p:extLst>
      <p:ext uri="{BB962C8B-B14F-4D97-AF65-F5344CB8AC3E}">
        <p14:creationId xmlns:p14="http://schemas.microsoft.com/office/powerpoint/2010/main" val="336963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94E63-D586-4C9E-8B9F-9F2BC215DA09}"/>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F686650E-FDA5-4B75-940A-FE7FD5124C19}"/>
              </a:ext>
            </a:extLst>
          </p:cNvPr>
          <p:cNvSpPr>
            <a:spLocks noGrp="1"/>
          </p:cNvSpPr>
          <p:nvPr>
            <p:ph idx="1"/>
          </p:nvPr>
        </p:nvSpPr>
        <p:spPr>
          <a:xfrm>
            <a:off x="8471423" y="2542939"/>
            <a:ext cx="3053039" cy="3674981"/>
          </a:xfrm>
        </p:spPr>
        <p:txBody>
          <a:bodyPr>
            <a:normAutofit/>
          </a:bodyPr>
          <a:lstStyle/>
          <a:p>
            <a:r>
              <a:rPr lang="en-US" altLang="zh-CN" sz="1800" dirty="0"/>
              <a:t>1970-1983</a:t>
            </a:r>
            <a:r>
              <a:rPr lang="zh-CN" altLang="en-US" sz="1800" dirty="0"/>
              <a:t>：此消彼长</a:t>
            </a:r>
            <a:endParaRPr lang="en-US" altLang="zh-CN" sz="1800" dirty="0"/>
          </a:p>
          <a:p>
            <a:endParaRPr lang="zh-CN" altLang="en-US" sz="1800" dirty="0"/>
          </a:p>
        </p:txBody>
      </p:sp>
      <p:sp>
        <p:nvSpPr>
          <p:cNvPr id="9" name="Freeform: Shape 8">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A5E2198A-CF48-4184-ACC6-B3A8C8684894}"/>
              </a:ext>
            </a:extLst>
          </p:cNvPr>
          <p:cNvGraphicFramePr>
            <a:graphicFrameLocks noGrp="1"/>
          </p:cNvGraphicFramePr>
          <p:nvPr>
            <p:extLst>
              <p:ext uri="{D42A27DB-BD31-4B8C-83A1-F6EECF244321}">
                <p14:modId xmlns:p14="http://schemas.microsoft.com/office/powerpoint/2010/main" val="2357134842"/>
              </p:ext>
            </p:extLst>
          </p:nvPr>
        </p:nvGraphicFramePr>
        <p:xfrm>
          <a:off x="795141" y="447571"/>
          <a:ext cx="6839999" cy="5974080"/>
        </p:xfrm>
        <a:graphic>
          <a:graphicData uri="http://schemas.openxmlformats.org/drawingml/2006/table">
            <a:tbl>
              <a:tblPr>
                <a:tableStyleId>{0505E3EF-67EA-436B-97B2-0124C06EBD24}</a:tableStyleId>
              </a:tblPr>
              <a:tblGrid>
                <a:gridCol w="505914">
                  <a:extLst>
                    <a:ext uri="{9D8B030D-6E8A-4147-A177-3AD203B41FA5}">
                      <a16:colId xmlns:a16="http://schemas.microsoft.com/office/drawing/2014/main" val="4104909340"/>
                    </a:ext>
                  </a:extLst>
                </a:gridCol>
                <a:gridCol w="1654857">
                  <a:extLst>
                    <a:ext uri="{9D8B030D-6E8A-4147-A177-3AD203B41FA5}">
                      <a16:colId xmlns:a16="http://schemas.microsoft.com/office/drawing/2014/main" val="3290203971"/>
                    </a:ext>
                  </a:extLst>
                </a:gridCol>
                <a:gridCol w="4679228">
                  <a:extLst>
                    <a:ext uri="{9D8B030D-6E8A-4147-A177-3AD203B41FA5}">
                      <a16:colId xmlns:a16="http://schemas.microsoft.com/office/drawing/2014/main" val="128111878"/>
                    </a:ext>
                  </a:extLst>
                </a:gridCol>
              </a:tblGrid>
              <a:tr h="284583">
                <a:tc>
                  <a:txBody>
                    <a:bodyPr/>
                    <a:lstStyle/>
                    <a:p>
                      <a:pPr algn="ctr" fontAlgn="ctr"/>
                      <a:r>
                        <a:rPr lang="en-US" altLang="zh-CN" sz="1400" u="none" strike="noStrike" dirty="0">
                          <a:effectLst/>
                        </a:rPr>
                        <a:t>1970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Colmerauer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a:t>
                      </a:r>
                      <a:r>
                        <a:rPr lang="en-US" sz="1400" u="none" strike="noStrike">
                          <a:effectLst/>
                        </a:rPr>
                        <a:t>Q-system</a:t>
                      </a:r>
                      <a:r>
                        <a:rPr lang="zh-CN" altLang="en-US" sz="1400" u="none" strike="noStrike">
                          <a:effectLst/>
                        </a:rPr>
                        <a:t>和</a:t>
                      </a:r>
                      <a:r>
                        <a:rPr lang="en-US" sz="1400" u="none" strike="noStrike">
                          <a:effectLst/>
                        </a:rPr>
                        <a:t>Metamorphosis Grammer。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677677294"/>
                  </a:ext>
                </a:extLst>
              </a:tr>
              <a:tr h="483792">
                <a:tc>
                  <a:txBody>
                    <a:bodyPr/>
                    <a:lstStyle/>
                    <a:p>
                      <a:pPr algn="ctr" fontAlgn="ctr"/>
                      <a:r>
                        <a:rPr lang="en-US" altLang="zh-CN" sz="1400" u="none" strike="noStrike">
                          <a:effectLst/>
                        </a:rPr>
                        <a:t>1971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Greene and Rubin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a:t>
                      </a:r>
                      <a:r>
                        <a:rPr lang="en-US" sz="1400" u="none" strike="noStrike">
                          <a:effectLst/>
                        </a:rPr>
                        <a:t>TAGGIT，</a:t>
                      </a:r>
                      <a:r>
                        <a:rPr lang="zh-CN" altLang="en-US" sz="1400" u="none" strike="noStrike">
                          <a:effectLst/>
                        </a:rPr>
                        <a:t>使用巨大的字典和规则进行词性标注，在</a:t>
                      </a:r>
                      <a:r>
                        <a:rPr lang="en-US" sz="1400" u="none" strike="noStrike">
                          <a:effectLst/>
                        </a:rPr>
                        <a:t>Brown Corpus</a:t>
                      </a:r>
                      <a:r>
                        <a:rPr lang="zh-CN" altLang="en-US" sz="1400" u="none" strike="noStrike">
                          <a:effectLst/>
                        </a:rPr>
                        <a:t>上取得</a:t>
                      </a:r>
                      <a:r>
                        <a:rPr lang="en-US" altLang="zh-CN" sz="1400" u="none" strike="noStrike">
                          <a:effectLst/>
                        </a:rPr>
                        <a:t>77%</a:t>
                      </a:r>
                      <a:r>
                        <a:rPr lang="zh-CN" altLang="en-US" sz="1400" u="none" strike="noStrike">
                          <a:effectLst/>
                        </a:rPr>
                        <a:t>的准确率。</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1801106"/>
                  </a:ext>
                </a:extLst>
              </a:tr>
              <a:tr h="483792">
                <a:tc rowSpan="2">
                  <a:txBody>
                    <a:bodyPr/>
                    <a:lstStyle/>
                    <a:p>
                      <a:pPr algn="ctr" fontAlgn="ctr"/>
                      <a:r>
                        <a:rPr lang="en-US" altLang="zh-CN" sz="1400" u="none" strike="noStrike">
                          <a:effectLst/>
                        </a:rPr>
                        <a:t>1972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Chomsky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证明上下文无关语法和正则表达式</a:t>
                      </a:r>
                      <a:r>
                        <a:rPr lang="en-US" altLang="zh-CN" sz="1400" u="none" strike="noStrike" dirty="0">
                          <a:effectLst/>
                        </a:rPr>
                        <a:t>RE</a:t>
                      </a:r>
                      <a:r>
                        <a:rPr lang="zh-CN" altLang="en-US" sz="1400" u="none" strike="noStrike" dirty="0">
                          <a:effectLst/>
                        </a:rPr>
                        <a:t>、有限状态自动机</a:t>
                      </a:r>
                      <a:r>
                        <a:rPr lang="en-US" altLang="zh-CN" sz="1400" u="none" strike="noStrike" dirty="0">
                          <a:effectLst/>
                        </a:rPr>
                        <a:t>FA</a:t>
                      </a:r>
                      <a:r>
                        <a:rPr lang="zh-CN" altLang="en-US" sz="1400" u="none" strike="noStrike" dirty="0">
                          <a:effectLst/>
                        </a:rPr>
                        <a:t>的等价性。</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514615455"/>
                  </a:ext>
                </a:extLst>
              </a:tr>
              <a:tr h="284583">
                <a:tc vMerge="1">
                  <a:txBody>
                    <a:bodyPr/>
                    <a:lstStyle/>
                    <a:p>
                      <a:endParaRPr lang="zh-CN" altLang="en-US"/>
                    </a:p>
                  </a:txBody>
                  <a:tcPr/>
                </a:tc>
                <a:tc>
                  <a:txBody>
                    <a:bodyPr/>
                    <a:lstStyle/>
                    <a:p>
                      <a:pPr algn="ctr" fontAlgn="ctr"/>
                      <a:r>
                        <a:rPr lang="en-US" sz="1400" u="none" strike="noStrike">
                          <a:effectLst/>
                        </a:rPr>
                        <a:t>Sparck Jones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a:t>
                      </a:r>
                      <a:r>
                        <a:rPr lang="en-US" sz="1400" u="none" strike="noStrike">
                          <a:effectLst/>
                        </a:rPr>
                        <a:t>idf。</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46089243"/>
                  </a:ext>
                </a:extLst>
              </a:tr>
              <a:tr h="483792">
                <a:tc rowSpan="4">
                  <a:txBody>
                    <a:bodyPr/>
                    <a:lstStyle/>
                    <a:p>
                      <a:pPr algn="ctr" fontAlgn="ctr"/>
                      <a:r>
                        <a:rPr lang="en-US" altLang="zh-CN" sz="1400" u="none" strike="noStrike">
                          <a:effectLst/>
                        </a:rPr>
                        <a:t>1973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Woods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a:t>
                      </a:r>
                      <a:r>
                        <a:rPr lang="en-US" altLang="zh-CN" sz="1400" u="none" strike="noStrike">
                          <a:effectLst/>
                        </a:rPr>
                        <a:t>LUNAR</a:t>
                      </a:r>
                      <a:r>
                        <a:rPr lang="zh-CN" altLang="en-US" sz="1400" u="none" strike="noStrike">
                          <a:effectLst/>
                        </a:rPr>
                        <a:t>系统，该系统是</a:t>
                      </a:r>
                      <a:r>
                        <a:rPr lang="en-US" altLang="zh-CN" sz="1400" u="none" strike="noStrike">
                          <a:effectLst/>
                        </a:rPr>
                        <a:t>knowledge-based</a:t>
                      </a:r>
                      <a:r>
                        <a:rPr lang="zh-CN" altLang="en-US" sz="1400" u="none" strike="noStrike">
                          <a:effectLst/>
                        </a:rPr>
                        <a:t>问答系统，使用谓词逻辑作为语义表示。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470091942"/>
                  </a:ext>
                </a:extLst>
              </a:tr>
              <a:tr h="284583">
                <a:tc vMerge="1">
                  <a:txBody>
                    <a:bodyPr/>
                    <a:lstStyle/>
                    <a:p>
                      <a:endParaRPr lang="zh-CN" altLang="en-US"/>
                    </a:p>
                  </a:txBody>
                  <a:tcPr/>
                </a:tc>
                <a:tc>
                  <a:txBody>
                    <a:bodyPr/>
                    <a:lstStyle/>
                    <a:p>
                      <a:pPr algn="ctr" fontAlgn="ctr"/>
                      <a:r>
                        <a:rPr lang="en-US" sz="1400" u="none" strike="noStrike">
                          <a:effectLst/>
                        </a:rPr>
                        <a:t>Simmons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首次将事件角色的概念引入语义分析中。</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788244853"/>
                  </a:ext>
                </a:extLst>
              </a:tr>
              <a:tr h="483792">
                <a:tc vMerge="1">
                  <a:txBody>
                    <a:bodyPr/>
                    <a:lstStyle/>
                    <a:p>
                      <a:endParaRPr lang="zh-CN" altLang="en-US"/>
                    </a:p>
                  </a:txBody>
                  <a:tcPr/>
                </a:tc>
                <a:tc>
                  <a:txBody>
                    <a:bodyPr/>
                    <a:lstStyle/>
                    <a:p>
                      <a:pPr algn="ctr" fontAlgn="ctr"/>
                      <a:r>
                        <a:rPr lang="en-US" sz="1400" u="none" strike="noStrike">
                          <a:effectLst/>
                        </a:rPr>
                        <a:t>Montague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提出了</a:t>
                      </a:r>
                      <a:r>
                        <a:rPr lang="en-US" sz="1400" u="none" strike="noStrike" dirty="0">
                          <a:effectLst/>
                        </a:rPr>
                        <a:t>truth-conditional model-theoretic framework，</a:t>
                      </a:r>
                      <a:r>
                        <a:rPr lang="zh-CN" altLang="en-US" sz="1400" u="none" strike="noStrike" dirty="0">
                          <a:effectLst/>
                        </a:rPr>
                        <a:t>该框架促进了形式文法和语义表征的结合。</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79061728"/>
                  </a:ext>
                </a:extLst>
              </a:tr>
              <a:tr h="284583">
                <a:tc vMerge="1">
                  <a:txBody>
                    <a:bodyPr/>
                    <a:lstStyle/>
                    <a:p>
                      <a:endParaRPr lang="zh-CN" altLang="en-US"/>
                    </a:p>
                  </a:txBody>
                  <a:tcPr/>
                </a:tc>
                <a:tc>
                  <a:txBody>
                    <a:bodyPr/>
                    <a:lstStyle/>
                    <a:p>
                      <a:pPr algn="ctr" fontAlgn="ctr"/>
                      <a:r>
                        <a:rPr lang="en-US" sz="1400" u="none" strike="noStrike">
                          <a:effectLst/>
                        </a:rPr>
                        <a:t>Simmons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建立了第一个语义角色标注系统</a:t>
                      </a:r>
                      <a:r>
                        <a:rPr lang="en-US" altLang="zh-CN" sz="1400" u="none" strike="noStrike">
                          <a:effectLst/>
                        </a:rPr>
                        <a:t>ATN</a:t>
                      </a:r>
                      <a:r>
                        <a:rPr lang="zh-CN" altLang="en-US" sz="1400" u="none" strike="noStrike">
                          <a:effectLst/>
                        </a:rPr>
                        <a:t>。</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555015852"/>
                  </a:ext>
                </a:extLst>
              </a:tr>
              <a:tr h="284583">
                <a:tc>
                  <a:txBody>
                    <a:bodyPr/>
                    <a:lstStyle/>
                    <a:p>
                      <a:pPr algn="ctr" fontAlgn="ctr"/>
                      <a:r>
                        <a:rPr lang="en-US" altLang="zh-CN" sz="1400" u="none" strike="noStrike">
                          <a:effectLst/>
                        </a:rPr>
                        <a:t>1974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Wagner and Fischer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提出了最小编辑距离算法。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2663982"/>
                  </a:ext>
                </a:extLst>
              </a:tr>
              <a:tr h="483792">
                <a:tc rowSpan="3">
                  <a:txBody>
                    <a:bodyPr/>
                    <a:lstStyle/>
                    <a:p>
                      <a:pPr algn="ctr" fontAlgn="ctr"/>
                      <a:r>
                        <a:rPr lang="en-US" altLang="zh-CN" sz="1400" u="none" strike="noStrike">
                          <a:effectLst/>
                        </a:rPr>
                        <a:t>1975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dirty="0">
                          <a:effectLst/>
                        </a:rPr>
                        <a:t>Woods</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详细研究语义网络的真实本质，其成果引发了一系列复杂的网络类语法的发展。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482293570"/>
                  </a:ext>
                </a:extLst>
              </a:tr>
              <a:tr h="284583">
                <a:tc vMerge="1">
                  <a:txBody>
                    <a:bodyPr/>
                    <a:lstStyle/>
                    <a:p>
                      <a:endParaRPr lang="zh-CN" altLang="en-US"/>
                    </a:p>
                  </a:txBody>
                  <a:tcPr/>
                </a:tc>
                <a:tc>
                  <a:txBody>
                    <a:bodyPr/>
                    <a:lstStyle/>
                    <a:p>
                      <a:pPr algn="ctr" fontAlgn="ctr"/>
                      <a:r>
                        <a:rPr lang="en-US" sz="1400" u="none" strike="noStrike" dirty="0">
                          <a:effectLst/>
                        </a:rPr>
                        <a:t>Wilks</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提出了最早的非离散词意消歧模型</a:t>
                      </a:r>
                      <a:r>
                        <a:rPr lang="en-US" sz="1400" u="none" strike="noStrike">
                          <a:effectLst/>
                        </a:rPr>
                        <a:t>Preference Semantics。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282774055"/>
                  </a:ext>
                </a:extLst>
              </a:tr>
              <a:tr h="483792">
                <a:tc vMerge="1">
                  <a:txBody>
                    <a:bodyPr/>
                    <a:lstStyle/>
                    <a:p>
                      <a:endParaRPr lang="zh-CN" altLang="en-US"/>
                    </a:p>
                  </a:txBody>
                  <a:tcPr/>
                </a:tc>
                <a:tc>
                  <a:txBody>
                    <a:bodyPr/>
                    <a:lstStyle/>
                    <a:p>
                      <a:pPr algn="ctr" fontAlgn="ctr"/>
                      <a:r>
                        <a:rPr lang="en-US" sz="1400" u="none" strike="noStrike" dirty="0">
                          <a:effectLst/>
                        </a:rPr>
                        <a:t>Kelly and Stone</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建立了最早的词意消歧经验模型，该模型直接使用一系列人工编写的消歧规则。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004150934"/>
                  </a:ext>
                </a:extLst>
              </a:tr>
              <a:tr h="483792">
                <a:tc rowSpan="2">
                  <a:txBody>
                    <a:bodyPr/>
                    <a:lstStyle/>
                    <a:p>
                      <a:pPr algn="ctr" fontAlgn="ctr"/>
                      <a:r>
                        <a:rPr lang="en-US" altLang="zh-CN" sz="1400" u="none" strike="noStrike">
                          <a:effectLst/>
                        </a:rPr>
                        <a:t>1976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Jelinek and Baker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成功将</a:t>
                      </a:r>
                      <a:r>
                        <a:rPr lang="en-US" altLang="zh-CN" sz="1400" u="none" strike="noStrike">
                          <a:effectLst/>
                        </a:rPr>
                        <a:t>N-gram</a:t>
                      </a:r>
                      <a:r>
                        <a:rPr lang="zh-CN" altLang="en-US" sz="1400" u="none" strike="noStrike">
                          <a:effectLst/>
                        </a:rPr>
                        <a:t>模型用于语音识别，准确率从</a:t>
                      </a:r>
                      <a:r>
                        <a:rPr lang="en-US" altLang="zh-CN" sz="1400" u="none" strike="noStrike">
                          <a:effectLst/>
                        </a:rPr>
                        <a:t>70%</a:t>
                      </a:r>
                      <a:r>
                        <a:rPr lang="zh-CN" altLang="en-US" sz="1400" u="none" strike="noStrike">
                          <a:effectLst/>
                        </a:rPr>
                        <a:t>提高至</a:t>
                      </a:r>
                      <a:r>
                        <a:rPr lang="en-US" altLang="zh-CN" sz="1400" u="none" strike="noStrike">
                          <a:effectLst/>
                        </a:rPr>
                        <a:t>90%</a:t>
                      </a:r>
                      <a:r>
                        <a:rPr lang="zh-CN" altLang="en-US" sz="1400" u="none" strike="noStrike">
                          <a:effectLst/>
                        </a:rPr>
                        <a:t>，规模从几百单词上升到几万单词。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597056299"/>
                  </a:ext>
                </a:extLst>
              </a:tr>
              <a:tr h="483792">
                <a:tc vMerge="1">
                  <a:txBody>
                    <a:bodyPr/>
                    <a:lstStyle/>
                    <a:p>
                      <a:endParaRPr lang="zh-CN" altLang="en-US"/>
                    </a:p>
                  </a:txBody>
                  <a:tcPr/>
                </a:tc>
                <a:tc>
                  <a:txBody>
                    <a:bodyPr/>
                    <a:lstStyle/>
                    <a:p>
                      <a:pPr algn="ctr" fontAlgn="ctr"/>
                      <a:r>
                        <a:rPr lang="en-US" sz="1400" u="none" strike="noStrike">
                          <a:effectLst/>
                        </a:rPr>
                        <a:t>Bahl and Mercer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建立了一个完善的概率词性标注器，并在解码阶段使用</a:t>
                      </a:r>
                      <a:r>
                        <a:rPr lang="en-US" altLang="zh-CN" sz="1400" u="none" strike="noStrike" dirty="0">
                          <a:effectLst/>
                        </a:rPr>
                        <a:t>Viterbi</a:t>
                      </a:r>
                      <a:r>
                        <a:rPr lang="zh-CN" altLang="en-US" sz="1400" u="none" strike="noStrike" dirty="0">
                          <a:effectLst/>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920305697"/>
                  </a:ext>
                </a:extLst>
              </a:tr>
            </a:tbl>
          </a:graphicData>
        </a:graphic>
      </p:graphicFrame>
    </p:spTree>
    <p:extLst>
      <p:ext uri="{BB962C8B-B14F-4D97-AF65-F5344CB8AC3E}">
        <p14:creationId xmlns:p14="http://schemas.microsoft.com/office/powerpoint/2010/main" val="136175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710C4-CEA1-45D6-83AD-0878CACA3F38}"/>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D8565A04-3152-4F71-8580-A82C283C37FB}"/>
              </a:ext>
            </a:extLst>
          </p:cNvPr>
          <p:cNvSpPr>
            <a:spLocks noGrp="1"/>
          </p:cNvSpPr>
          <p:nvPr>
            <p:ph idx="1"/>
          </p:nvPr>
        </p:nvSpPr>
        <p:spPr>
          <a:xfrm>
            <a:off x="8471423" y="2542939"/>
            <a:ext cx="3053039" cy="3674981"/>
          </a:xfrm>
        </p:spPr>
        <p:txBody>
          <a:bodyPr>
            <a:normAutofit/>
          </a:bodyPr>
          <a:lstStyle/>
          <a:p>
            <a:r>
              <a:rPr lang="en-US" altLang="zh-CN" sz="1800"/>
              <a:t>1970-1983</a:t>
            </a:r>
            <a:r>
              <a:rPr lang="zh-CN" altLang="en-US" sz="1800"/>
              <a:t>：此消彼长</a:t>
            </a:r>
            <a:endParaRPr lang="en-US" altLang="zh-CN" sz="1800"/>
          </a:p>
          <a:p>
            <a:endParaRPr lang="zh-CN" altLang="en-US" sz="1800"/>
          </a:p>
        </p:txBody>
      </p:sp>
      <p:sp>
        <p:nvSpPr>
          <p:cNvPr id="9" name="Freeform: Shape 8">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1590B112-CECE-4461-A497-ADF38D08D6A4}"/>
              </a:ext>
            </a:extLst>
          </p:cNvPr>
          <p:cNvGraphicFramePr>
            <a:graphicFrameLocks noGrp="1"/>
          </p:cNvGraphicFramePr>
          <p:nvPr>
            <p:extLst>
              <p:ext uri="{D42A27DB-BD31-4B8C-83A1-F6EECF244321}">
                <p14:modId xmlns:p14="http://schemas.microsoft.com/office/powerpoint/2010/main" val="907385939"/>
              </p:ext>
            </p:extLst>
          </p:nvPr>
        </p:nvGraphicFramePr>
        <p:xfrm>
          <a:off x="795141" y="640080"/>
          <a:ext cx="6840000" cy="5577839"/>
        </p:xfrm>
        <a:graphic>
          <a:graphicData uri="http://schemas.openxmlformats.org/drawingml/2006/table">
            <a:tbl>
              <a:tblPr>
                <a:tableStyleId>{8799B23B-EC83-4686-B30A-512413B5E67A}</a:tableStyleId>
              </a:tblPr>
              <a:tblGrid>
                <a:gridCol w="506996">
                  <a:extLst>
                    <a:ext uri="{9D8B030D-6E8A-4147-A177-3AD203B41FA5}">
                      <a16:colId xmlns:a16="http://schemas.microsoft.com/office/drawing/2014/main" val="130347325"/>
                    </a:ext>
                  </a:extLst>
                </a:gridCol>
                <a:gridCol w="1694704">
                  <a:extLst>
                    <a:ext uri="{9D8B030D-6E8A-4147-A177-3AD203B41FA5}">
                      <a16:colId xmlns:a16="http://schemas.microsoft.com/office/drawing/2014/main" val="133089334"/>
                    </a:ext>
                  </a:extLst>
                </a:gridCol>
                <a:gridCol w="4638300">
                  <a:extLst>
                    <a:ext uri="{9D8B030D-6E8A-4147-A177-3AD203B41FA5}">
                      <a16:colId xmlns:a16="http://schemas.microsoft.com/office/drawing/2014/main" val="570490079"/>
                    </a:ext>
                  </a:extLst>
                </a:gridCol>
              </a:tblGrid>
              <a:tr h="561084">
                <a:tc>
                  <a:txBody>
                    <a:bodyPr/>
                    <a:lstStyle/>
                    <a:p>
                      <a:pPr algn="ctr" fontAlgn="ctr"/>
                      <a:r>
                        <a:rPr lang="en-US" altLang="zh-CN" sz="1400" u="none" strike="noStrike" dirty="0">
                          <a:effectLst/>
                        </a:rPr>
                        <a:t>1977</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Bobrow</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建立了</a:t>
                      </a:r>
                      <a:r>
                        <a:rPr lang="en-US" altLang="zh-CN" sz="1400" u="none" strike="noStrike">
                          <a:effectLst/>
                        </a:rPr>
                        <a:t>GUS</a:t>
                      </a:r>
                      <a:r>
                        <a:rPr lang="zh-CN" altLang="en-US" sz="1400" u="none" strike="noStrike">
                          <a:effectLst/>
                        </a:rPr>
                        <a:t>问答系统，该系统推动</a:t>
                      </a:r>
                      <a:r>
                        <a:rPr lang="en-US" altLang="zh-CN" sz="1400" u="none" strike="noStrike">
                          <a:effectLst/>
                        </a:rPr>
                        <a:t>frame-based</a:t>
                      </a:r>
                      <a:r>
                        <a:rPr lang="zh-CN" altLang="en-US" sz="1400" u="none" strike="noStrike">
                          <a:effectLst/>
                        </a:rPr>
                        <a:t>流派成为未来</a:t>
                      </a:r>
                      <a:r>
                        <a:rPr lang="en-US" altLang="zh-CN" sz="1400" u="none" strike="noStrike">
                          <a:effectLst/>
                        </a:rPr>
                        <a:t>30</a:t>
                      </a:r>
                      <a:r>
                        <a:rPr lang="zh-CN" altLang="en-US" sz="1400" u="none" strike="noStrike">
                          <a:effectLst/>
                        </a:rPr>
                        <a:t>年最有统治力的对话系统流派。</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59106221"/>
                  </a:ext>
                </a:extLst>
              </a:tr>
              <a:tr h="330050">
                <a:tc rowSpan="3">
                  <a:txBody>
                    <a:bodyPr/>
                    <a:lstStyle/>
                    <a:p>
                      <a:pPr algn="ctr" fontAlgn="ctr"/>
                      <a:r>
                        <a:rPr lang="en-US" altLang="zh-CN" sz="1400" u="none" strike="noStrike">
                          <a:effectLst/>
                        </a:rPr>
                        <a:t>1979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Kay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Functional Grammer。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002223216"/>
                  </a:ext>
                </a:extLst>
              </a:tr>
              <a:tr h="561084">
                <a:tc vMerge="1">
                  <a:txBody>
                    <a:bodyPr/>
                    <a:lstStyle/>
                    <a:p>
                      <a:endParaRPr lang="zh-CN" altLang="en-US"/>
                    </a:p>
                  </a:txBody>
                  <a:tcPr/>
                </a:tc>
                <a:tc>
                  <a:txBody>
                    <a:bodyPr/>
                    <a:lstStyle/>
                    <a:p>
                      <a:pPr algn="ctr" fontAlgn="ctr"/>
                      <a:r>
                        <a:rPr lang="en-US" sz="1400" u="none" strike="noStrike">
                          <a:effectLst/>
                        </a:rPr>
                        <a:t>Sankoff and Labov</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将逻辑回归模型引入自然语言处理，成为语言学研究领域的正式基础模型之一。</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228975861"/>
                  </a:ext>
                </a:extLst>
              </a:tr>
              <a:tr h="561084">
                <a:tc vMerge="1">
                  <a:txBody>
                    <a:bodyPr/>
                    <a:lstStyle/>
                    <a:p>
                      <a:endParaRPr lang="zh-CN" altLang="en-US"/>
                    </a:p>
                  </a:txBody>
                  <a:tcPr/>
                </a:tc>
                <a:tc>
                  <a:txBody>
                    <a:bodyPr/>
                    <a:lstStyle/>
                    <a:p>
                      <a:pPr algn="ctr" fontAlgn="ctr"/>
                      <a:r>
                        <a:rPr lang="en-US" sz="1400" u="none" strike="noStrike">
                          <a:effectLst/>
                        </a:rPr>
                        <a:t>Baker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a:t>
                      </a:r>
                      <a:r>
                        <a:rPr lang="en-US" sz="1400" u="none" strike="noStrike">
                          <a:effectLst/>
                        </a:rPr>
                        <a:t>inside-outside algorithm，</a:t>
                      </a:r>
                      <a:r>
                        <a:rPr lang="zh-CN" altLang="en-US" sz="1400" u="none" strike="noStrike">
                          <a:effectLst/>
                        </a:rPr>
                        <a:t>解决</a:t>
                      </a:r>
                      <a:r>
                        <a:rPr lang="en-US" sz="1400" u="none" strike="noStrike">
                          <a:effectLst/>
                        </a:rPr>
                        <a:t>PCFG</a:t>
                      </a:r>
                      <a:r>
                        <a:rPr lang="zh-CN" altLang="en-US" sz="1400" u="none" strike="noStrike">
                          <a:effectLst/>
                        </a:rPr>
                        <a:t>概率模型的训练问题，其中使用</a:t>
                      </a:r>
                      <a:r>
                        <a:rPr lang="en-US" sz="1400" u="none" strike="noStrike">
                          <a:effectLst/>
                        </a:rPr>
                        <a:t>CKY</a:t>
                      </a:r>
                      <a:r>
                        <a:rPr lang="zh-CN" altLang="en-US" sz="1400" u="none" strike="noStrike">
                          <a:effectLst/>
                        </a:rPr>
                        <a:t>算法计算内向概率。</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353417048"/>
                  </a:ext>
                </a:extLst>
              </a:tr>
              <a:tr h="330050">
                <a:tc rowSpan="4">
                  <a:txBody>
                    <a:bodyPr/>
                    <a:lstStyle/>
                    <a:p>
                      <a:pPr algn="ctr" fontAlgn="ctr"/>
                      <a:r>
                        <a:rPr lang="en-US" altLang="zh-CN" sz="1400" u="none" strike="noStrike">
                          <a:effectLst/>
                        </a:rPr>
                        <a:t>1980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Pereira and Warren,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Definite Clause Grammer。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035980075"/>
                  </a:ext>
                </a:extLst>
              </a:tr>
              <a:tr h="330050">
                <a:tc vMerge="1">
                  <a:txBody>
                    <a:bodyPr/>
                    <a:lstStyle/>
                    <a:p>
                      <a:endParaRPr lang="zh-CN" altLang="en-US"/>
                    </a:p>
                  </a:txBody>
                  <a:tcPr/>
                </a:tc>
                <a:tc>
                  <a:txBody>
                    <a:bodyPr/>
                    <a:lstStyle/>
                    <a:p>
                      <a:pPr algn="ctr" fontAlgn="ctr"/>
                      <a:r>
                        <a:rPr lang="en-US" sz="1400" u="none" strike="noStrike">
                          <a:effectLst/>
                        </a:rPr>
                        <a:t>Church</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提出了句法的有限状态机模型。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587604880"/>
                  </a:ext>
                </a:extLst>
              </a:tr>
              <a:tr h="330050">
                <a:tc vMerge="1">
                  <a:txBody>
                    <a:bodyPr/>
                    <a:lstStyle/>
                    <a:p>
                      <a:endParaRPr lang="zh-CN" altLang="en-US"/>
                    </a:p>
                  </a:txBody>
                  <a:tcPr/>
                </a:tc>
                <a:tc>
                  <a:txBody>
                    <a:bodyPr/>
                    <a:lstStyle/>
                    <a:p>
                      <a:pPr algn="ctr" fontAlgn="ctr"/>
                      <a:r>
                        <a:rPr lang="en-US" sz="1400" u="none" strike="noStrike">
                          <a:effectLst/>
                        </a:rPr>
                        <a:t>Porter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提出了广泛使用的</a:t>
                      </a:r>
                      <a:r>
                        <a:rPr lang="en-US" sz="1400" u="none" strike="noStrike">
                          <a:effectLst/>
                        </a:rPr>
                        <a:t>Porter Stemmer。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2575275955"/>
                  </a:ext>
                </a:extLst>
              </a:tr>
              <a:tr h="792119">
                <a:tc vMerge="1">
                  <a:txBody>
                    <a:bodyPr/>
                    <a:lstStyle/>
                    <a:p>
                      <a:endParaRPr lang="zh-CN" altLang="en-US"/>
                    </a:p>
                  </a:txBody>
                  <a:tcPr/>
                </a:tc>
                <a:tc>
                  <a:txBody>
                    <a:bodyPr/>
                    <a:lstStyle/>
                    <a:p>
                      <a:pPr algn="ctr" fontAlgn="ctr"/>
                      <a:r>
                        <a:rPr lang="en-US" sz="1400" u="none" strike="noStrike">
                          <a:effectLst/>
                        </a:rPr>
                        <a:t>Fillmore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altLang="zh-CN" sz="1400" u="none" strike="noStrike">
                          <a:effectLst/>
                        </a:rPr>
                        <a:t>frame semantics</a:t>
                      </a:r>
                      <a:r>
                        <a:rPr lang="zh-CN" altLang="en-US" sz="1400" u="none" strike="noStrike">
                          <a:effectLst/>
                        </a:rPr>
                        <a:t>，该理论的核心是，认为说话者总是了解说话时的背景，并且基于此背景理解话语中的每个词，该工作推动了</a:t>
                      </a:r>
                      <a:r>
                        <a:rPr lang="en-US" altLang="zh-CN" sz="1400" u="none" strike="noStrike">
                          <a:effectLst/>
                        </a:rPr>
                        <a:t>FrameNet Corpus</a:t>
                      </a:r>
                      <a:r>
                        <a:rPr lang="zh-CN" altLang="en-US" sz="1400" u="none" strike="noStrike">
                          <a:effectLst/>
                        </a:rPr>
                        <a:t>的建立。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668585396"/>
                  </a:ext>
                </a:extLst>
              </a:tr>
              <a:tr h="330050">
                <a:tc>
                  <a:txBody>
                    <a:bodyPr/>
                    <a:lstStyle/>
                    <a:p>
                      <a:pPr algn="ctr" fontAlgn="ctr"/>
                      <a:r>
                        <a:rPr lang="en-US" altLang="zh-CN" sz="1400" u="none" strike="noStrike">
                          <a:effectLst/>
                        </a:rPr>
                        <a:t>1981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Kaplan and Kay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提出了声韵法和词法的有限状态机模型。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931700334"/>
                  </a:ext>
                </a:extLst>
              </a:tr>
              <a:tr h="330050">
                <a:tc rowSpan="3">
                  <a:txBody>
                    <a:bodyPr/>
                    <a:lstStyle/>
                    <a:p>
                      <a:pPr algn="ctr" fontAlgn="ctr"/>
                      <a:r>
                        <a:rPr lang="en-US" altLang="zh-CN" sz="1400" u="none" strike="noStrike">
                          <a:effectLst/>
                        </a:rPr>
                        <a:t>1982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Bresnan and Kaplan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Lexical-Functional Grammar。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2779368961"/>
                  </a:ext>
                </a:extLst>
              </a:tr>
              <a:tr h="561084">
                <a:tc vMerge="1">
                  <a:txBody>
                    <a:bodyPr/>
                    <a:lstStyle/>
                    <a:p>
                      <a:endParaRPr lang="zh-CN" altLang="en-US"/>
                    </a:p>
                  </a:txBody>
                  <a:tcPr/>
                </a:tc>
                <a:tc>
                  <a:txBody>
                    <a:bodyPr/>
                    <a:lstStyle/>
                    <a:p>
                      <a:pPr algn="ctr" fontAlgn="ctr"/>
                      <a:r>
                        <a:rPr lang="en-US" sz="1400" u="none" strike="noStrike">
                          <a:effectLst/>
                        </a:rPr>
                        <a:t>Hirst and Charniak</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建立了</a:t>
                      </a:r>
                      <a:r>
                        <a:rPr lang="en-US" altLang="zh-CN" sz="1400" u="none" strike="noStrike">
                          <a:effectLst/>
                        </a:rPr>
                        <a:t>ABSITY</a:t>
                      </a:r>
                      <a:r>
                        <a:rPr lang="zh-CN" altLang="en-US" sz="1400" u="none" strike="noStrike">
                          <a:effectLst/>
                        </a:rPr>
                        <a:t>系统，该系统基于语义网络进行词意消歧，是当时最先进的消歧系统。</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790138529"/>
                  </a:ext>
                </a:extLst>
              </a:tr>
              <a:tr h="561084">
                <a:tc vMerge="1">
                  <a:txBody>
                    <a:bodyPr/>
                    <a:lstStyle/>
                    <a:p>
                      <a:endParaRPr lang="zh-CN" altLang="en-US"/>
                    </a:p>
                  </a:txBody>
                  <a:tcPr/>
                </a:tc>
                <a:tc>
                  <a:txBody>
                    <a:bodyPr/>
                    <a:lstStyle/>
                    <a:p>
                      <a:pPr algn="ctr" fontAlgn="ctr"/>
                      <a:r>
                        <a:rPr lang="en-US" sz="1400" u="none" strike="noStrike">
                          <a:effectLst/>
                        </a:rPr>
                        <a:t>DeJong</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建立了</a:t>
                      </a:r>
                      <a:r>
                        <a:rPr lang="en-US" altLang="zh-CN" sz="1400" u="none" strike="noStrike" dirty="0">
                          <a:effectLst/>
                        </a:rPr>
                        <a:t>Frump</a:t>
                      </a:r>
                      <a:r>
                        <a:rPr lang="zh-CN" altLang="en-US" sz="1400" u="none" strike="noStrike" dirty="0">
                          <a:effectLst/>
                        </a:rPr>
                        <a:t>系统，该系统目标是从文章中获取信息用于填充一个预设的信息模板，这是最早的信息抽取系统。</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505568647"/>
                  </a:ext>
                </a:extLst>
              </a:tr>
            </a:tbl>
          </a:graphicData>
        </a:graphic>
      </p:graphicFrame>
    </p:spTree>
    <p:extLst>
      <p:ext uri="{BB962C8B-B14F-4D97-AF65-F5344CB8AC3E}">
        <p14:creationId xmlns:p14="http://schemas.microsoft.com/office/powerpoint/2010/main" val="1061828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D4521-4026-4299-A343-8F0257115814}"/>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EDEC900B-E582-4AC0-A54D-062A544A825B}"/>
              </a:ext>
            </a:extLst>
          </p:cNvPr>
          <p:cNvSpPr>
            <a:spLocks noGrp="1"/>
          </p:cNvSpPr>
          <p:nvPr>
            <p:ph idx="1"/>
          </p:nvPr>
        </p:nvSpPr>
        <p:spPr>
          <a:xfrm>
            <a:off x="8471423" y="2542939"/>
            <a:ext cx="3053039" cy="3674981"/>
          </a:xfrm>
        </p:spPr>
        <p:txBody>
          <a:bodyPr>
            <a:normAutofit/>
          </a:bodyPr>
          <a:lstStyle/>
          <a:p>
            <a:r>
              <a:rPr lang="en-US" altLang="zh-CN" sz="1800" dirty="0"/>
              <a:t>1983-1999</a:t>
            </a:r>
            <a:r>
              <a:rPr lang="zh-CN" altLang="en-US" sz="1800" dirty="0"/>
              <a:t>：万流归一</a:t>
            </a:r>
            <a:endParaRPr lang="en-US" altLang="zh-CN" sz="1800" dirty="0"/>
          </a:p>
          <a:p>
            <a:endParaRPr lang="zh-CN" altLang="en-US" sz="1800" dirty="0"/>
          </a:p>
        </p:txBody>
      </p:sp>
      <p:sp>
        <p:nvSpPr>
          <p:cNvPr id="10" name="Freeform: Shape 9">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5" name="表格 4">
            <a:extLst>
              <a:ext uri="{FF2B5EF4-FFF2-40B4-BE49-F238E27FC236}">
                <a16:creationId xmlns:a16="http://schemas.microsoft.com/office/drawing/2014/main" id="{F5BF316C-C9A1-4B53-A548-2540BC616125}"/>
              </a:ext>
            </a:extLst>
          </p:cNvPr>
          <p:cNvGraphicFramePr>
            <a:graphicFrameLocks noGrp="1"/>
          </p:cNvGraphicFramePr>
          <p:nvPr>
            <p:extLst>
              <p:ext uri="{D42A27DB-BD31-4B8C-83A1-F6EECF244321}">
                <p14:modId xmlns:p14="http://schemas.microsoft.com/office/powerpoint/2010/main" val="208779124"/>
              </p:ext>
            </p:extLst>
          </p:nvPr>
        </p:nvGraphicFramePr>
        <p:xfrm>
          <a:off x="795141" y="435540"/>
          <a:ext cx="6840000" cy="6067462"/>
        </p:xfrm>
        <a:graphic>
          <a:graphicData uri="http://schemas.openxmlformats.org/drawingml/2006/table">
            <a:tbl>
              <a:tblPr>
                <a:tableStyleId>{8799B23B-EC83-4686-B30A-512413B5E67A}</a:tableStyleId>
              </a:tblPr>
              <a:tblGrid>
                <a:gridCol w="498330">
                  <a:extLst>
                    <a:ext uri="{9D8B030D-6E8A-4147-A177-3AD203B41FA5}">
                      <a16:colId xmlns:a16="http://schemas.microsoft.com/office/drawing/2014/main" val="3853428348"/>
                    </a:ext>
                  </a:extLst>
                </a:gridCol>
                <a:gridCol w="1856076">
                  <a:extLst>
                    <a:ext uri="{9D8B030D-6E8A-4147-A177-3AD203B41FA5}">
                      <a16:colId xmlns:a16="http://schemas.microsoft.com/office/drawing/2014/main" val="1277829469"/>
                    </a:ext>
                  </a:extLst>
                </a:gridCol>
                <a:gridCol w="4485594">
                  <a:extLst>
                    <a:ext uri="{9D8B030D-6E8A-4147-A177-3AD203B41FA5}">
                      <a16:colId xmlns:a16="http://schemas.microsoft.com/office/drawing/2014/main" val="3604813300"/>
                    </a:ext>
                  </a:extLst>
                </a:gridCol>
              </a:tblGrid>
              <a:tr h="278334">
                <a:tc>
                  <a:txBody>
                    <a:bodyPr/>
                    <a:lstStyle/>
                    <a:p>
                      <a:pPr algn="ctr" fontAlgn="ctr"/>
                      <a:r>
                        <a:rPr lang="en-US" altLang="zh-CN" sz="1400" u="none" strike="noStrike" dirty="0">
                          <a:effectLst/>
                        </a:rPr>
                        <a:t>1983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Marshall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建立了</a:t>
                      </a:r>
                      <a:r>
                        <a:rPr lang="en-US" altLang="zh-CN" sz="1400" u="none" strike="noStrike">
                          <a:effectLst/>
                        </a:rPr>
                        <a:t>CLAWS</a:t>
                      </a:r>
                      <a:r>
                        <a:rPr lang="zh-CN" altLang="en-US" sz="1400" u="none" strike="noStrike">
                          <a:effectLst/>
                        </a:rPr>
                        <a:t>词性标注器，该标注器基于</a:t>
                      </a:r>
                      <a:r>
                        <a:rPr lang="en-US" altLang="zh-CN" sz="1400" u="none" strike="noStrike">
                          <a:effectLst/>
                        </a:rPr>
                        <a:t>HMM</a:t>
                      </a:r>
                      <a:r>
                        <a:rPr lang="zh-CN" altLang="en-US" sz="1400" u="none" strike="noStrike">
                          <a:effectLst/>
                        </a:rPr>
                        <a:t>。</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064180788"/>
                  </a:ext>
                </a:extLst>
              </a:tr>
              <a:tr h="278334">
                <a:tc rowSpan="3">
                  <a:txBody>
                    <a:bodyPr/>
                    <a:lstStyle/>
                    <a:p>
                      <a:pPr algn="ctr" fontAlgn="ctr"/>
                      <a:r>
                        <a:rPr lang="en-US" altLang="zh-CN" sz="1400" u="none" strike="noStrike">
                          <a:effectLst/>
                        </a:rPr>
                        <a:t>1984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Nadas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en-US" sz="1400" u="none" strike="noStrike">
                          <a:effectLst/>
                        </a:rPr>
                        <a:t>提出了Good-Turing discounting，用于N-gram平滑。</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507218609"/>
                  </a:ext>
                </a:extLst>
              </a:tr>
              <a:tr h="278334">
                <a:tc vMerge="1">
                  <a:txBody>
                    <a:bodyPr/>
                    <a:lstStyle/>
                    <a:p>
                      <a:endParaRPr lang="zh-CN" altLang="en-US"/>
                    </a:p>
                  </a:txBody>
                  <a:tcPr/>
                </a:tc>
                <a:tc>
                  <a:txBody>
                    <a:bodyPr/>
                    <a:lstStyle/>
                    <a:p>
                      <a:pPr algn="ctr" fontAlgn="ctr"/>
                      <a:r>
                        <a:rPr lang="en-US" sz="1400" u="none" strike="noStrike">
                          <a:effectLst/>
                        </a:rPr>
                        <a:t>Hudson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Word Grammer，</a:t>
                      </a:r>
                      <a:r>
                        <a:rPr lang="zh-CN" altLang="en-US" sz="1400" u="none" strike="noStrike">
                          <a:effectLst/>
                        </a:rPr>
                        <a:t>一种影响广泛的依存语法框架。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12353794"/>
                  </a:ext>
                </a:extLst>
              </a:tr>
              <a:tr h="428662">
                <a:tc vMerge="1">
                  <a:txBody>
                    <a:bodyPr/>
                    <a:lstStyle/>
                    <a:p>
                      <a:endParaRPr lang="zh-CN" altLang="en-US"/>
                    </a:p>
                  </a:txBody>
                  <a:tcPr/>
                </a:tc>
                <a:tc>
                  <a:txBody>
                    <a:bodyPr/>
                    <a:lstStyle/>
                    <a:p>
                      <a:pPr algn="ctr" fontAlgn="ctr"/>
                      <a:r>
                        <a:rPr lang="en-US" sz="1400" u="none" strike="noStrike">
                          <a:effectLst/>
                        </a:rPr>
                        <a:t>Allen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time interval，</a:t>
                      </a:r>
                      <a:r>
                        <a:rPr lang="zh-CN" altLang="en-US" sz="1400" u="none" strike="noStrike">
                          <a:effectLst/>
                        </a:rPr>
                        <a:t>用于语义表征中时间的陈述和推理。</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594357659"/>
                  </a:ext>
                </a:extLst>
              </a:tr>
              <a:tr h="668002">
                <a:tc rowSpan="6">
                  <a:txBody>
                    <a:bodyPr/>
                    <a:lstStyle/>
                    <a:p>
                      <a:pPr algn="ctr" fontAlgn="ctr"/>
                      <a:r>
                        <a:rPr lang="en-US" altLang="zh-CN" sz="1400" u="none" strike="noStrike">
                          <a:effectLst/>
                        </a:rPr>
                        <a:t>1986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Sparck Jones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altLang="zh-CN" sz="1400" u="none" strike="noStrike">
                          <a:effectLst/>
                        </a:rPr>
                        <a:t>vector space model</a:t>
                      </a:r>
                      <a:r>
                        <a:rPr lang="zh-CN" altLang="en-US" sz="1400" u="none" strike="noStrike">
                          <a:effectLst/>
                        </a:rPr>
                        <a:t>，改进了单词语义的向量表示方法和语义相似度量的方法，并证明文档也可以映射到单词的语义向量空间内。</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143158628"/>
                  </a:ext>
                </a:extLst>
              </a:tr>
              <a:tr h="473168">
                <a:tc vMerge="1">
                  <a:txBody>
                    <a:bodyPr/>
                    <a:lstStyle/>
                    <a:p>
                      <a:endParaRPr lang="zh-CN" altLang="en-US"/>
                    </a:p>
                  </a:txBody>
                  <a:tcPr/>
                </a:tc>
                <a:tc>
                  <a:txBody>
                    <a:bodyPr/>
                    <a:lstStyle/>
                    <a:p>
                      <a:pPr algn="ctr" fontAlgn="ctr"/>
                      <a:r>
                        <a:rPr lang="en-US" sz="1400" u="none" strike="noStrike">
                          <a:effectLst/>
                        </a:rPr>
                        <a:t>Rumelhart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提出了神经网络反向传播算法，使构建深度神经网络成为可能，引发了神经网络研究的复苏。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966694811"/>
                  </a:ext>
                </a:extLst>
              </a:tr>
              <a:tr h="278334">
                <a:tc vMerge="1">
                  <a:txBody>
                    <a:bodyPr/>
                    <a:lstStyle/>
                    <a:p>
                      <a:endParaRPr lang="zh-CN" altLang="en-US"/>
                    </a:p>
                  </a:txBody>
                  <a:tcPr/>
                </a:tc>
                <a:tc>
                  <a:txBody>
                    <a:bodyPr/>
                    <a:lstStyle/>
                    <a:p>
                      <a:pPr algn="ctr" fontAlgn="ctr"/>
                      <a:r>
                        <a:rPr lang="en-US" sz="1400" u="none" strike="noStrike">
                          <a:effectLst/>
                        </a:rPr>
                        <a:t>Hinton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提出了分布式表征的思想。</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2382806506"/>
                  </a:ext>
                </a:extLst>
              </a:tr>
              <a:tr h="473168">
                <a:tc vMerge="1">
                  <a:txBody>
                    <a:bodyPr/>
                    <a:lstStyle/>
                    <a:p>
                      <a:endParaRPr lang="zh-CN" altLang="en-US"/>
                    </a:p>
                  </a:txBody>
                  <a:tcPr/>
                </a:tc>
                <a:tc>
                  <a:txBody>
                    <a:bodyPr/>
                    <a:lstStyle/>
                    <a:p>
                      <a:pPr algn="ctr" fontAlgn="ctr"/>
                      <a:r>
                        <a:rPr lang="en-US" sz="1400" u="none" strike="noStrike">
                          <a:effectLst/>
                        </a:rPr>
                        <a:t>Sgall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Functional Generative Description，</a:t>
                      </a:r>
                      <a:r>
                        <a:rPr lang="zh-CN" altLang="en-US" sz="1400" u="none" strike="noStrike">
                          <a:effectLst/>
                        </a:rPr>
                        <a:t>一种影响广泛的依存语法框架。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791772973"/>
                  </a:ext>
                </a:extLst>
              </a:tr>
              <a:tr h="278334">
                <a:tc vMerge="1">
                  <a:txBody>
                    <a:bodyPr/>
                    <a:lstStyle/>
                    <a:p>
                      <a:endParaRPr lang="zh-CN" altLang="en-US"/>
                    </a:p>
                  </a:txBody>
                  <a:tcPr/>
                </a:tc>
                <a:tc>
                  <a:txBody>
                    <a:bodyPr/>
                    <a:lstStyle/>
                    <a:p>
                      <a:pPr algn="ctr" fontAlgn="ctr"/>
                      <a:r>
                        <a:rPr lang="en-US" sz="1400" u="none" strike="noStrike">
                          <a:effectLst/>
                        </a:rPr>
                        <a:t>Sparck Jones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提出了通过聚类的思想进行词意消歧的算法。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947655493"/>
                  </a:ext>
                </a:extLst>
              </a:tr>
              <a:tr h="278334">
                <a:tc vMerge="1">
                  <a:txBody>
                    <a:bodyPr/>
                    <a:lstStyle/>
                    <a:p>
                      <a:endParaRPr lang="zh-CN" altLang="en-US"/>
                    </a:p>
                  </a:txBody>
                  <a:tcPr/>
                </a:tc>
                <a:tc>
                  <a:txBody>
                    <a:bodyPr/>
                    <a:lstStyle/>
                    <a:p>
                      <a:pPr algn="ctr" fontAlgn="ctr"/>
                      <a:r>
                        <a:rPr lang="en-US" sz="1400" u="none" strike="noStrike">
                          <a:effectLst/>
                        </a:rPr>
                        <a:t>Lesk</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最早提出了使用机器可读的字典进行词意消歧的算法。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622034360"/>
                  </a:ext>
                </a:extLst>
              </a:tr>
              <a:tr h="278334">
                <a:tc rowSpan="3">
                  <a:txBody>
                    <a:bodyPr/>
                    <a:lstStyle/>
                    <a:p>
                      <a:pPr algn="ctr" fontAlgn="ctr"/>
                      <a:r>
                        <a:rPr lang="en-US" altLang="zh-CN" sz="1400" u="none" strike="noStrike">
                          <a:effectLst/>
                        </a:rPr>
                        <a:t>1988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Pearl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提出了贝叶斯图模型。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657024175"/>
                  </a:ext>
                </a:extLst>
              </a:tr>
              <a:tr h="278334">
                <a:tc vMerge="1">
                  <a:txBody>
                    <a:bodyPr/>
                    <a:lstStyle/>
                    <a:p>
                      <a:endParaRPr lang="zh-CN" altLang="en-US"/>
                    </a:p>
                  </a:txBody>
                  <a:tcPr/>
                </a:tc>
                <a:tc>
                  <a:txBody>
                    <a:bodyPr/>
                    <a:lstStyle/>
                    <a:p>
                      <a:pPr algn="ctr" fontAlgn="ctr"/>
                      <a:r>
                        <a:rPr lang="en-US" sz="1400" u="none" strike="noStrike">
                          <a:effectLst/>
                        </a:rPr>
                        <a:t>Deerwester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altLang="zh-CN" sz="1400" u="none" strike="noStrike">
                          <a:effectLst/>
                        </a:rPr>
                        <a:t>LSI</a:t>
                      </a:r>
                      <a:r>
                        <a:rPr lang="zh-CN" altLang="en-US" sz="1400" u="none" strike="noStrike">
                          <a:effectLst/>
                        </a:rPr>
                        <a:t>模型，首次用稠密向量对单词语义建模。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549152590"/>
                  </a:ext>
                </a:extLst>
              </a:tr>
              <a:tr h="473168">
                <a:tc vMerge="1">
                  <a:txBody>
                    <a:bodyPr/>
                    <a:lstStyle/>
                    <a:p>
                      <a:endParaRPr lang="zh-CN" altLang="en-US"/>
                    </a:p>
                  </a:txBody>
                  <a:tcPr/>
                </a:tc>
                <a:tc>
                  <a:txBody>
                    <a:bodyPr/>
                    <a:lstStyle/>
                    <a:p>
                      <a:pPr algn="ctr" fontAlgn="ctr"/>
                      <a:r>
                        <a:rPr lang="en-US" sz="1400" u="none" strike="noStrike">
                          <a:effectLst/>
                        </a:rPr>
                        <a:t>Black</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最早提出使用监督学习的方式进行词意消歧，主要的监督学习算法指决策树。</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288918761"/>
                  </a:ext>
                </a:extLst>
              </a:tr>
              <a:tr h="278334">
                <a:tc rowSpan="3">
                  <a:txBody>
                    <a:bodyPr/>
                    <a:lstStyle/>
                    <a:p>
                      <a:pPr algn="ctr" fontAlgn="ctr"/>
                      <a:r>
                        <a:rPr lang="en-US" altLang="zh-CN" sz="1400" u="none" strike="noStrike">
                          <a:effectLst/>
                        </a:rPr>
                        <a:t>1989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LeCun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提出了浅层神经网络</a:t>
                      </a:r>
                      <a:r>
                        <a:rPr lang="en-US" altLang="zh-CN" sz="1400" u="none" strike="noStrike">
                          <a:effectLst/>
                        </a:rPr>
                        <a:t>CNN</a:t>
                      </a:r>
                      <a:r>
                        <a:rPr lang="zh-CN" altLang="en-US" sz="1400" u="none" strike="noStrike">
                          <a:effectLst/>
                        </a:rPr>
                        <a:t>，用于手写识别的研究。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12627767"/>
                  </a:ext>
                </a:extLst>
              </a:tr>
              <a:tr h="278334">
                <a:tc vMerge="1">
                  <a:txBody>
                    <a:bodyPr/>
                    <a:lstStyle/>
                    <a:p>
                      <a:endParaRPr lang="zh-CN" altLang="en-US"/>
                    </a:p>
                  </a:txBody>
                  <a:tcPr/>
                </a:tc>
                <a:tc>
                  <a:txBody>
                    <a:bodyPr/>
                    <a:lstStyle/>
                    <a:p>
                      <a:pPr algn="ctr" fontAlgn="ctr"/>
                      <a:r>
                        <a:rPr lang="en-US" sz="1400" u="none" strike="noStrike">
                          <a:effectLst/>
                        </a:rPr>
                        <a:t>Morgan and Bourlard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提出了浅层神经网络，用于语音识别的研究。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2449669415"/>
                  </a:ext>
                </a:extLst>
              </a:tr>
              <a:tr h="278334">
                <a:tc vMerge="1">
                  <a:txBody>
                    <a:bodyPr/>
                    <a:lstStyle/>
                    <a:p>
                      <a:endParaRPr lang="zh-CN" altLang="en-US"/>
                    </a:p>
                  </a:txBody>
                  <a:tcPr/>
                </a:tc>
                <a:tc>
                  <a:txBody>
                    <a:bodyPr/>
                    <a:lstStyle/>
                    <a:p>
                      <a:pPr algn="ctr" fontAlgn="ctr"/>
                      <a:r>
                        <a:rPr lang="en-US" sz="1400" u="none" strike="noStrike">
                          <a:effectLst/>
                        </a:rPr>
                        <a:t>Church</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建立了第一个</a:t>
                      </a:r>
                      <a:r>
                        <a:rPr lang="en-US" altLang="zh-CN" sz="1400" u="none" strike="noStrike" dirty="0">
                          <a:effectLst/>
                        </a:rPr>
                        <a:t>HMM</a:t>
                      </a:r>
                      <a:r>
                        <a:rPr lang="zh-CN" altLang="en-US" sz="1400" u="none" strike="noStrike" dirty="0">
                          <a:effectLst/>
                        </a:rPr>
                        <a:t>词性标注器</a:t>
                      </a:r>
                      <a:r>
                        <a:rPr lang="en-US" altLang="zh-CN" sz="1400" u="none" strike="noStrike" dirty="0">
                          <a:effectLst/>
                        </a:rPr>
                        <a:t>PARTS</a:t>
                      </a:r>
                      <a:r>
                        <a:rPr lang="zh-CN" altLang="en-US" sz="1400" u="none" strike="noStrike" dirty="0">
                          <a:effectLst/>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814852832"/>
                  </a:ext>
                </a:extLst>
              </a:tr>
            </a:tbl>
          </a:graphicData>
        </a:graphic>
      </p:graphicFrame>
    </p:spTree>
    <p:extLst>
      <p:ext uri="{BB962C8B-B14F-4D97-AF65-F5344CB8AC3E}">
        <p14:creationId xmlns:p14="http://schemas.microsoft.com/office/powerpoint/2010/main" val="88190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BE233-7C01-4F0A-BD83-06058FF03202}"/>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EA5AE192-7E8F-4C42-A5C9-6EF7CCC4B811}"/>
              </a:ext>
            </a:extLst>
          </p:cNvPr>
          <p:cNvSpPr>
            <a:spLocks noGrp="1"/>
          </p:cNvSpPr>
          <p:nvPr>
            <p:ph idx="1"/>
          </p:nvPr>
        </p:nvSpPr>
        <p:spPr>
          <a:xfrm>
            <a:off x="8471423" y="2542939"/>
            <a:ext cx="3053039" cy="3674981"/>
          </a:xfrm>
        </p:spPr>
        <p:txBody>
          <a:bodyPr>
            <a:normAutofit/>
          </a:bodyPr>
          <a:lstStyle/>
          <a:p>
            <a:r>
              <a:rPr lang="en-US" altLang="zh-CN" sz="1800" dirty="0"/>
              <a:t>1983-1999</a:t>
            </a:r>
            <a:r>
              <a:rPr lang="zh-CN" altLang="en-US" sz="1800" dirty="0"/>
              <a:t>：万流归一</a:t>
            </a:r>
            <a:endParaRPr lang="en-US" altLang="zh-CN" sz="1800" dirty="0"/>
          </a:p>
          <a:p>
            <a:endParaRPr lang="en-US" altLang="zh-CN" sz="1800" dirty="0"/>
          </a:p>
          <a:p>
            <a:endParaRPr lang="zh-CN" altLang="en-US" sz="1800" dirty="0"/>
          </a:p>
        </p:txBody>
      </p:sp>
      <p:sp>
        <p:nvSpPr>
          <p:cNvPr id="9" name="Freeform: Shape 8">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2A1BBD49-C561-4726-B53D-006521A4D6EF}"/>
              </a:ext>
            </a:extLst>
          </p:cNvPr>
          <p:cNvGraphicFramePr>
            <a:graphicFrameLocks noGrp="1"/>
          </p:cNvGraphicFramePr>
          <p:nvPr>
            <p:extLst>
              <p:ext uri="{D42A27DB-BD31-4B8C-83A1-F6EECF244321}">
                <p14:modId xmlns:p14="http://schemas.microsoft.com/office/powerpoint/2010/main" val="1252594704"/>
              </p:ext>
            </p:extLst>
          </p:nvPr>
        </p:nvGraphicFramePr>
        <p:xfrm>
          <a:off x="795141" y="483668"/>
          <a:ext cx="6840000" cy="5882640"/>
        </p:xfrm>
        <a:graphic>
          <a:graphicData uri="http://schemas.openxmlformats.org/drawingml/2006/table">
            <a:tbl>
              <a:tblPr>
                <a:tableStyleId>{0505E3EF-67EA-436B-97B2-0124C06EBD24}</a:tableStyleId>
              </a:tblPr>
              <a:tblGrid>
                <a:gridCol w="499047">
                  <a:extLst>
                    <a:ext uri="{9D8B030D-6E8A-4147-A177-3AD203B41FA5}">
                      <a16:colId xmlns:a16="http://schemas.microsoft.com/office/drawing/2014/main" val="161773678"/>
                    </a:ext>
                  </a:extLst>
                </a:gridCol>
                <a:gridCol w="1701675">
                  <a:extLst>
                    <a:ext uri="{9D8B030D-6E8A-4147-A177-3AD203B41FA5}">
                      <a16:colId xmlns:a16="http://schemas.microsoft.com/office/drawing/2014/main" val="130313340"/>
                    </a:ext>
                  </a:extLst>
                </a:gridCol>
                <a:gridCol w="4639278">
                  <a:extLst>
                    <a:ext uri="{9D8B030D-6E8A-4147-A177-3AD203B41FA5}">
                      <a16:colId xmlns:a16="http://schemas.microsoft.com/office/drawing/2014/main" val="2402657130"/>
                    </a:ext>
                  </a:extLst>
                </a:gridCol>
              </a:tblGrid>
              <a:tr h="289007">
                <a:tc rowSpan="7">
                  <a:txBody>
                    <a:bodyPr/>
                    <a:lstStyle/>
                    <a:p>
                      <a:pPr algn="ctr" fontAlgn="ctr"/>
                      <a:r>
                        <a:rPr lang="en-US" altLang="zh-CN" sz="1400" u="none" strike="noStrike" dirty="0">
                          <a:effectLst/>
                        </a:rPr>
                        <a:t>1990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Deerwester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提出了</a:t>
                      </a:r>
                      <a:r>
                        <a:rPr lang="en-US" altLang="zh-CN" sz="1400" u="none" strike="noStrike" dirty="0">
                          <a:effectLst/>
                        </a:rPr>
                        <a:t>LSA</a:t>
                      </a:r>
                      <a:r>
                        <a:rPr lang="zh-CN" altLang="en-US" sz="1400" u="none" strike="noStrike" dirty="0">
                          <a:effectLst/>
                        </a:rPr>
                        <a:t>模型，本质上和</a:t>
                      </a:r>
                      <a:r>
                        <a:rPr lang="en-US" altLang="zh-CN" sz="1400" u="none" strike="noStrike" dirty="0">
                          <a:effectLst/>
                        </a:rPr>
                        <a:t>LSI</a:t>
                      </a:r>
                      <a:r>
                        <a:rPr lang="zh-CN" altLang="en-US" sz="1400" u="none" strike="noStrike" dirty="0">
                          <a:effectLst/>
                        </a:rPr>
                        <a:t>模型相同。</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863916654"/>
                  </a:ext>
                </a:extLst>
              </a:tr>
              <a:tr h="289007">
                <a:tc vMerge="1">
                  <a:txBody>
                    <a:bodyPr/>
                    <a:lstStyle/>
                    <a:p>
                      <a:endParaRPr lang="zh-CN" altLang="en-US"/>
                    </a:p>
                  </a:txBody>
                  <a:tcPr/>
                </a:tc>
                <a:tc>
                  <a:txBody>
                    <a:bodyPr/>
                    <a:lstStyle/>
                    <a:p>
                      <a:pPr algn="ctr" fontAlgn="ctr"/>
                      <a:r>
                        <a:rPr lang="en-US" sz="1400" u="none" strike="noStrike">
                          <a:effectLst/>
                        </a:rPr>
                        <a:t>Elman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提出了循环神经网络。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163385186"/>
                  </a:ext>
                </a:extLst>
              </a:tr>
              <a:tr h="289007">
                <a:tc vMerge="1">
                  <a:txBody>
                    <a:bodyPr/>
                    <a:lstStyle/>
                    <a:p>
                      <a:endParaRPr lang="zh-CN" altLang="en-US"/>
                    </a:p>
                  </a:txBody>
                  <a:tcPr/>
                </a:tc>
                <a:tc>
                  <a:txBody>
                    <a:bodyPr/>
                    <a:lstStyle/>
                    <a:p>
                      <a:pPr algn="ctr" fontAlgn="ctr"/>
                      <a:r>
                        <a:rPr lang="en-US" sz="1400" u="none" strike="noStrike">
                          <a:effectLst/>
                        </a:rPr>
                        <a:t>Smolensky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提出了张量的概念。</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352915787"/>
                  </a:ext>
                </a:extLst>
              </a:tr>
              <a:tr h="491312">
                <a:tc vMerge="1">
                  <a:txBody>
                    <a:bodyPr/>
                    <a:lstStyle/>
                    <a:p>
                      <a:endParaRPr lang="zh-CN" altLang="en-US"/>
                    </a:p>
                  </a:txBody>
                  <a:tcPr/>
                </a:tc>
                <a:tc>
                  <a:txBody>
                    <a:bodyPr/>
                    <a:lstStyle/>
                    <a:p>
                      <a:pPr algn="ctr" fontAlgn="ctr"/>
                      <a:r>
                        <a:rPr lang="en-US" sz="1400" u="none" strike="noStrike">
                          <a:effectLst/>
                        </a:rPr>
                        <a:t>Hindle and Rooth</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提出增加词汇依赖特征至</a:t>
                      </a:r>
                      <a:r>
                        <a:rPr lang="en-US" altLang="zh-CN" sz="1400" u="none" strike="noStrike">
                          <a:effectLst/>
                        </a:rPr>
                        <a:t>PCFG</a:t>
                      </a:r>
                      <a:r>
                        <a:rPr lang="zh-CN" altLang="en-US" sz="1400" u="none" strike="noStrike">
                          <a:effectLst/>
                        </a:rPr>
                        <a:t>概率模型，以使</a:t>
                      </a:r>
                      <a:r>
                        <a:rPr lang="en-US" altLang="zh-CN" sz="1400" u="none" strike="noStrike">
                          <a:effectLst/>
                        </a:rPr>
                        <a:t>PCFG</a:t>
                      </a:r>
                      <a:r>
                        <a:rPr lang="zh-CN" altLang="en-US" sz="1400" u="none" strike="noStrike">
                          <a:effectLst/>
                        </a:rPr>
                        <a:t>对上下文的句法结构更加敏感。</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093315122"/>
                  </a:ext>
                </a:extLst>
              </a:tr>
              <a:tr h="491312">
                <a:tc vMerge="1">
                  <a:txBody>
                    <a:bodyPr/>
                    <a:lstStyle/>
                    <a:p>
                      <a:endParaRPr lang="zh-CN" altLang="en-US"/>
                    </a:p>
                  </a:txBody>
                  <a:tcPr/>
                </a:tc>
                <a:tc>
                  <a:txBody>
                    <a:bodyPr/>
                    <a:lstStyle/>
                    <a:p>
                      <a:pPr algn="ctr" fontAlgn="ctr"/>
                      <a:r>
                        <a:rPr lang="en-US" sz="1400" u="none" strike="noStrike">
                          <a:effectLst/>
                        </a:rPr>
                        <a:t>Parsons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a:t>
                      </a:r>
                      <a:r>
                        <a:rPr lang="en-US" sz="1400" u="none" strike="noStrike">
                          <a:effectLst/>
                        </a:rPr>
                        <a:t>neo-Davidsonian</a:t>
                      </a:r>
                      <a:r>
                        <a:rPr lang="zh-CN" altLang="en-US" sz="1400" u="none" strike="noStrike">
                          <a:effectLst/>
                        </a:rPr>
                        <a:t>事件表征，进一步细化了事件参与者。</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568869088"/>
                  </a:ext>
                </a:extLst>
              </a:tr>
              <a:tr h="491312">
                <a:tc vMerge="1">
                  <a:txBody>
                    <a:bodyPr/>
                    <a:lstStyle/>
                    <a:p>
                      <a:endParaRPr lang="zh-CN" altLang="en-US"/>
                    </a:p>
                  </a:txBody>
                  <a:tcPr/>
                </a:tc>
                <a:tc>
                  <a:txBody>
                    <a:bodyPr/>
                    <a:lstStyle/>
                    <a:p>
                      <a:pPr algn="ctr" fontAlgn="ctr"/>
                      <a:r>
                        <a:rPr lang="en-US" sz="1400" u="none" strike="noStrike">
                          <a:effectLst/>
                        </a:rPr>
                        <a:t>Davis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提出了使用一阶逻辑表征有关常识的知识，例如质量、空间、时间、信念等的方式。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954035567"/>
                  </a:ext>
                </a:extLst>
              </a:tr>
              <a:tr h="491312">
                <a:tc vMerge="1">
                  <a:txBody>
                    <a:bodyPr/>
                    <a:lstStyle/>
                    <a:p>
                      <a:endParaRPr lang="zh-CN" altLang="en-US"/>
                    </a:p>
                  </a:txBody>
                  <a:tcPr/>
                </a:tc>
                <a:tc>
                  <a:txBody>
                    <a:bodyPr/>
                    <a:lstStyle/>
                    <a:p>
                      <a:pPr algn="ctr" fontAlgn="ctr"/>
                      <a:r>
                        <a:rPr lang="en-US" sz="1400" u="none" strike="noStrike">
                          <a:effectLst/>
                        </a:rPr>
                        <a:t>Kernighan and Mays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提出了现代的噪声信道错拼纠正模型，该模型基于先验概率和似然函数联合的思想。</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263505598"/>
                  </a:ext>
                </a:extLst>
              </a:tr>
              <a:tr h="491312">
                <a:tc rowSpan="2">
                  <a:txBody>
                    <a:bodyPr/>
                    <a:lstStyle/>
                    <a:p>
                      <a:pPr algn="ctr" fontAlgn="ctr"/>
                      <a:r>
                        <a:rPr lang="en-US" altLang="zh-CN" sz="1400" u="none" strike="noStrike">
                          <a:effectLst/>
                        </a:rPr>
                        <a:t>1991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Sundheim</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发起了</a:t>
                      </a:r>
                      <a:r>
                        <a:rPr lang="en-US" altLang="zh-CN" sz="1400" u="none" strike="noStrike">
                          <a:effectLst/>
                        </a:rPr>
                        <a:t>MUC</a:t>
                      </a:r>
                      <a:r>
                        <a:rPr lang="zh-CN" altLang="en-US" sz="1400" u="none" strike="noStrike">
                          <a:effectLst/>
                        </a:rPr>
                        <a:t>会议，并说服美国政府赞助，该会议专注于信息抽取任务的研究，并产生了诸多有影响的信息抽取系统。</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6634796"/>
                  </a:ext>
                </a:extLst>
              </a:tr>
              <a:tr h="491312">
                <a:tc vMerge="1">
                  <a:txBody>
                    <a:bodyPr/>
                    <a:lstStyle/>
                    <a:p>
                      <a:endParaRPr lang="zh-CN" altLang="en-US"/>
                    </a:p>
                  </a:txBody>
                  <a:tcPr/>
                </a:tc>
                <a:tc>
                  <a:txBody>
                    <a:bodyPr/>
                    <a:lstStyle/>
                    <a:p>
                      <a:pPr algn="ctr" fontAlgn="ctr"/>
                      <a:r>
                        <a:rPr lang="en-US" sz="1400" u="none" strike="noStrike">
                          <a:effectLst/>
                        </a:rPr>
                        <a:t>Pieraccini</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首次提出了概率对话模型，是概率模型第一次用于完成</a:t>
                      </a:r>
                      <a:r>
                        <a:rPr lang="en-US" sz="1400" u="none" strike="noStrike">
                          <a:effectLst/>
                        </a:rPr>
                        <a:t>dialog slot filling</a:t>
                      </a:r>
                      <a:r>
                        <a:rPr lang="zh-CN" altLang="en-US" sz="1400" u="none" strike="noStrike">
                          <a:effectLst/>
                        </a:rPr>
                        <a:t>任务。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602135358"/>
                  </a:ext>
                </a:extLst>
              </a:tr>
              <a:tr h="289007">
                <a:tc rowSpan="4">
                  <a:txBody>
                    <a:bodyPr/>
                    <a:lstStyle/>
                    <a:p>
                      <a:pPr algn="ctr" fontAlgn="ctr"/>
                      <a:r>
                        <a:rPr lang="en-US" altLang="zh-CN" sz="1400" u="none" strike="noStrike">
                          <a:effectLst/>
                        </a:rPr>
                        <a:t>1992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Boser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a:t>
                      </a:r>
                      <a:r>
                        <a:rPr lang="en-US" sz="1400" u="none" strike="noStrike">
                          <a:effectLst/>
                        </a:rPr>
                        <a:t>SVM。</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377496420"/>
                  </a:ext>
                </a:extLst>
              </a:tr>
              <a:tr h="491312">
                <a:tc vMerge="1">
                  <a:txBody>
                    <a:bodyPr/>
                    <a:lstStyle/>
                    <a:p>
                      <a:endParaRPr lang="zh-CN" altLang="en-US"/>
                    </a:p>
                  </a:txBody>
                  <a:tcPr/>
                </a:tc>
                <a:tc>
                  <a:txBody>
                    <a:bodyPr/>
                    <a:lstStyle/>
                    <a:p>
                      <a:pPr algn="ctr" fontAlgn="ctr"/>
                      <a:r>
                        <a:rPr lang="en-US" sz="1400" u="none" strike="noStrike">
                          <a:effectLst/>
                        </a:rPr>
                        <a:t>Godfrey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建立了大规模公开标注语料库</a:t>
                      </a:r>
                      <a:r>
                        <a:rPr lang="en-US" altLang="zh-CN" sz="1400" u="none" strike="noStrike">
                          <a:effectLst/>
                        </a:rPr>
                        <a:t>Switchboard Corpus</a:t>
                      </a:r>
                      <a:r>
                        <a:rPr lang="zh-CN" altLang="en-US" sz="1400" u="none" strike="noStrike">
                          <a:effectLst/>
                        </a:rPr>
                        <a:t>，主要是美式英语电话记录语料。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267254439"/>
                  </a:ext>
                </a:extLst>
              </a:tr>
              <a:tr h="693617">
                <a:tc vMerge="1">
                  <a:txBody>
                    <a:bodyPr/>
                    <a:lstStyle/>
                    <a:p>
                      <a:endParaRPr lang="zh-CN" altLang="en-US"/>
                    </a:p>
                  </a:txBody>
                  <a:tcPr/>
                </a:tc>
                <a:tc>
                  <a:txBody>
                    <a:bodyPr/>
                    <a:lstStyle/>
                    <a:p>
                      <a:pPr algn="ctr" fontAlgn="ctr"/>
                      <a:r>
                        <a:rPr lang="en-US" sz="1400" u="none" strike="noStrike">
                          <a:effectLst/>
                        </a:rPr>
                        <a:t>Schutze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受</a:t>
                      </a:r>
                      <a:r>
                        <a:rPr lang="en-US" sz="1400" u="none" strike="noStrike">
                          <a:effectLst/>
                        </a:rPr>
                        <a:t>LSA</a:t>
                      </a:r>
                      <a:r>
                        <a:rPr lang="zh-CN" altLang="en-US" sz="1400" u="none" strike="noStrike">
                          <a:effectLst/>
                        </a:rPr>
                        <a:t>的</a:t>
                      </a:r>
                      <a:r>
                        <a:rPr lang="en-US" sz="1400" u="none" strike="noStrike">
                          <a:effectLst/>
                        </a:rPr>
                        <a:t>term-document matrix</a:t>
                      </a:r>
                      <a:r>
                        <a:rPr lang="zh-CN" altLang="en-US" sz="1400" u="none" strike="noStrike">
                          <a:effectLst/>
                        </a:rPr>
                        <a:t>启发，提出了基于</a:t>
                      </a:r>
                      <a:r>
                        <a:rPr lang="en-US" sz="1400" u="none" strike="noStrike">
                          <a:effectLst/>
                        </a:rPr>
                        <a:t>term-term matrix SVD</a:t>
                      </a:r>
                      <a:r>
                        <a:rPr lang="zh-CN" altLang="en-US" sz="1400" u="none" strike="noStrike">
                          <a:effectLst/>
                        </a:rPr>
                        <a:t>的模型，用于解决</a:t>
                      </a:r>
                      <a:r>
                        <a:rPr lang="en-US" sz="1400" u="none" strike="noStrike">
                          <a:effectLst/>
                        </a:rPr>
                        <a:t>word sense disambigious。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4202253444"/>
                  </a:ext>
                </a:extLst>
              </a:tr>
              <a:tr h="289007">
                <a:tc vMerge="1">
                  <a:txBody>
                    <a:bodyPr/>
                    <a:lstStyle/>
                    <a:p>
                      <a:endParaRPr lang="zh-CN" altLang="en-US"/>
                    </a:p>
                  </a:txBody>
                  <a:tcPr/>
                </a:tc>
                <a:tc>
                  <a:txBody>
                    <a:bodyPr/>
                    <a:lstStyle/>
                    <a:p>
                      <a:pPr algn="ctr" fontAlgn="ctr"/>
                      <a:r>
                        <a:rPr lang="en-US" sz="1400" u="none" strike="noStrike">
                          <a:effectLst/>
                        </a:rPr>
                        <a:t>Hearst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首次提出了使用半监督学习的方法进行关系抽取的算法。</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830651951"/>
                  </a:ext>
                </a:extLst>
              </a:tr>
            </a:tbl>
          </a:graphicData>
        </a:graphic>
      </p:graphicFrame>
    </p:spTree>
    <p:extLst>
      <p:ext uri="{BB962C8B-B14F-4D97-AF65-F5344CB8AC3E}">
        <p14:creationId xmlns:p14="http://schemas.microsoft.com/office/powerpoint/2010/main" val="200173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D7BA510E-DEFF-4BE2-9E88-9CC262D2543C}"/>
              </a:ext>
            </a:extLst>
          </p:cNvPr>
          <p:cNvSpPr>
            <a:spLocks noGrp="1"/>
          </p:cNvSpPr>
          <p:nvPr>
            <p:ph type="title"/>
          </p:nvPr>
        </p:nvSpPr>
        <p:spPr>
          <a:xfrm>
            <a:off x="1179226" y="826680"/>
            <a:ext cx="9833548" cy="1325563"/>
          </a:xfrm>
        </p:spPr>
        <p:txBody>
          <a:bodyPr>
            <a:normAutofit/>
          </a:bodyPr>
          <a:lstStyle/>
          <a:p>
            <a:pPr algn="ctr"/>
            <a:r>
              <a:rPr lang="zh-CN" altLang="en-US" sz="4000">
                <a:solidFill>
                  <a:srgbClr val="FFFFFF"/>
                </a:solidFill>
              </a:rPr>
              <a:t>语言的产生</a:t>
            </a:r>
          </a:p>
        </p:txBody>
      </p:sp>
      <p:sp>
        <p:nvSpPr>
          <p:cNvPr id="3" name="内容占位符 2">
            <a:extLst>
              <a:ext uri="{FF2B5EF4-FFF2-40B4-BE49-F238E27FC236}">
                <a16:creationId xmlns:a16="http://schemas.microsoft.com/office/drawing/2014/main" id="{84E49135-57E2-4D7F-8675-339A50B827DA}"/>
              </a:ext>
            </a:extLst>
          </p:cNvPr>
          <p:cNvSpPr>
            <a:spLocks noGrp="1"/>
          </p:cNvSpPr>
          <p:nvPr>
            <p:ph idx="1"/>
          </p:nvPr>
        </p:nvSpPr>
        <p:spPr>
          <a:xfrm>
            <a:off x="1179226" y="3092970"/>
            <a:ext cx="9833548" cy="2693976"/>
          </a:xfrm>
        </p:spPr>
        <p:txBody>
          <a:bodyPr>
            <a:normAutofit/>
          </a:bodyPr>
          <a:lstStyle/>
          <a:p>
            <a:r>
              <a:rPr lang="zh-CN" altLang="en-US" sz="2000">
                <a:solidFill>
                  <a:srgbClr val="000000"/>
                </a:solidFill>
              </a:rPr>
              <a:t>数学、文字和自然语言一样，都是信息的载体。它们的产生都是为了同一个目的</a:t>
            </a:r>
            <a:r>
              <a:rPr lang="en-US" altLang="zh-CN" sz="2000">
                <a:solidFill>
                  <a:srgbClr val="000000"/>
                </a:solidFill>
              </a:rPr>
              <a:t>——</a:t>
            </a:r>
            <a:r>
              <a:rPr lang="zh-CN" altLang="en-US" sz="2000">
                <a:solidFill>
                  <a:srgbClr val="000000"/>
                </a:solidFill>
              </a:rPr>
              <a:t>记录和传播信息。</a:t>
            </a:r>
            <a:endParaRPr lang="en-US" altLang="zh-CN" sz="2000">
              <a:solidFill>
                <a:srgbClr val="000000"/>
              </a:solidFill>
            </a:endParaRPr>
          </a:p>
          <a:p>
            <a:endParaRPr lang="en-US" altLang="zh-CN" sz="2000">
              <a:solidFill>
                <a:srgbClr val="000000"/>
              </a:solidFill>
            </a:endParaRPr>
          </a:p>
          <a:p>
            <a:r>
              <a:rPr lang="zh-CN" altLang="en-US" sz="2000">
                <a:solidFill>
                  <a:srgbClr val="000000"/>
                </a:solidFill>
              </a:rPr>
              <a:t>数学和信息系统自觉地联系起来是半个多世纪前香农发明信息论之后的事情，在此之前，数学和自然语言几乎没有交集。</a:t>
            </a:r>
            <a:endParaRPr lang="en-US" altLang="zh-CN" sz="2000">
              <a:solidFill>
                <a:srgbClr val="000000"/>
              </a:solidFill>
            </a:endParaRPr>
          </a:p>
          <a:p>
            <a:endParaRPr lang="en-US" altLang="zh-CN" sz="2000">
              <a:solidFill>
                <a:srgbClr val="000000"/>
              </a:solidFill>
            </a:endParaRPr>
          </a:p>
          <a:p>
            <a:r>
              <a:rPr lang="zh-CN" altLang="en-US" sz="2000">
                <a:solidFill>
                  <a:srgbClr val="000000"/>
                </a:solidFill>
              </a:rPr>
              <a:t>我们的祖先“现代人”在长成我们今天的模样之前，就可以通过声音来传播信息。</a:t>
            </a:r>
          </a:p>
        </p:txBody>
      </p:sp>
    </p:spTree>
    <p:extLst>
      <p:ext uri="{BB962C8B-B14F-4D97-AF65-F5344CB8AC3E}">
        <p14:creationId xmlns:p14="http://schemas.microsoft.com/office/powerpoint/2010/main" val="2051126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C014F-4A82-4BF3-B956-4545F24D9C09}"/>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971D14F0-746C-42B0-A2F6-D69F80D78491}"/>
              </a:ext>
            </a:extLst>
          </p:cNvPr>
          <p:cNvSpPr>
            <a:spLocks noGrp="1"/>
          </p:cNvSpPr>
          <p:nvPr>
            <p:ph idx="1"/>
          </p:nvPr>
        </p:nvSpPr>
        <p:spPr>
          <a:xfrm>
            <a:off x="8471423" y="2542939"/>
            <a:ext cx="3053039" cy="3674981"/>
          </a:xfrm>
        </p:spPr>
        <p:txBody>
          <a:bodyPr>
            <a:normAutofit/>
          </a:bodyPr>
          <a:lstStyle/>
          <a:p>
            <a:r>
              <a:rPr lang="en-US" altLang="zh-CN" sz="1800" dirty="0"/>
              <a:t>1983-1999</a:t>
            </a:r>
            <a:r>
              <a:rPr lang="zh-CN" altLang="en-US" sz="1800" dirty="0"/>
              <a:t>：万流归一</a:t>
            </a:r>
            <a:endParaRPr lang="en-US" altLang="zh-CN" sz="1800" dirty="0"/>
          </a:p>
          <a:p>
            <a:endParaRPr lang="zh-CN" altLang="en-US" sz="1800" dirty="0"/>
          </a:p>
        </p:txBody>
      </p:sp>
      <p:sp>
        <p:nvSpPr>
          <p:cNvPr id="11" name="Freeform: Shape 8">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80ACAFD0-BEF7-4581-B41E-7A3CCC421B00}"/>
              </a:ext>
            </a:extLst>
          </p:cNvPr>
          <p:cNvGraphicFramePr>
            <a:graphicFrameLocks noGrp="1"/>
          </p:cNvGraphicFramePr>
          <p:nvPr>
            <p:extLst>
              <p:ext uri="{D42A27DB-BD31-4B8C-83A1-F6EECF244321}">
                <p14:modId xmlns:p14="http://schemas.microsoft.com/office/powerpoint/2010/main" val="2167174026"/>
              </p:ext>
            </p:extLst>
          </p:nvPr>
        </p:nvGraphicFramePr>
        <p:xfrm>
          <a:off x="788567" y="640078"/>
          <a:ext cx="6839999" cy="5577842"/>
        </p:xfrm>
        <a:graphic>
          <a:graphicData uri="http://schemas.openxmlformats.org/drawingml/2006/table">
            <a:tbl>
              <a:tblPr>
                <a:tableStyleId>{0505E3EF-67EA-436B-97B2-0124C06EBD24}</a:tableStyleId>
              </a:tblPr>
              <a:tblGrid>
                <a:gridCol w="531405">
                  <a:extLst>
                    <a:ext uri="{9D8B030D-6E8A-4147-A177-3AD203B41FA5}">
                      <a16:colId xmlns:a16="http://schemas.microsoft.com/office/drawing/2014/main" val="1857727827"/>
                    </a:ext>
                  </a:extLst>
                </a:gridCol>
                <a:gridCol w="1841592">
                  <a:extLst>
                    <a:ext uri="{9D8B030D-6E8A-4147-A177-3AD203B41FA5}">
                      <a16:colId xmlns:a16="http://schemas.microsoft.com/office/drawing/2014/main" val="2997218915"/>
                    </a:ext>
                  </a:extLst>
                </a:gridCol>
                <a:gridCol w="4467002">
                  <a:extLst>
                    <a:ext uri="{9D8B030D-6E8A-4147-A177-3AD203B41FA5}">
                      <a16:colId xmlns:a16="http://schemas.microsoft.com/office/drawing/2014/main" val="1120632200"/>
                    </a:ext>
                  </a:extLst>
                </a:gridCol>
              </a:tblGrid>
              <a:tr h="322418">
                <a:tc rowSpan="2">
                  <a:txBody>
                    <a:bodyPr/>
                    <a:lstStyle/>
                    <a:p>
                      <a:pPr algn="ctr" fontAlgn="ctr"/>
                      <a:r>
                        <a:rPr lang="en-US" altLang="zh-CN" sz="1400" u="none" strike="noStrike" dirty="0">
                          <a:effectLst/>
                        </a:rPr>
                        <a:t>1993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dirty="0">
                          <a:effectLst/>
                        </a:rPr>
                        <a:t>Marcus</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建立了大规模公开标注语料库</a:t>
                      </a:r>
                      <a:r>
                        <a:rPr lang="en-US" sz="1400" u="none" strike="noStrike">
                          <a:effectLst/>
                        </a:rPr>
                        <a:t>Penn Treebank。</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367520212"/>
                  </a:ext>
                </a:extLst>
              </a:tr>
              <a:tr h="548112">
                <a:tc vMerge="1">
                  <a:txBody>
                    <a:bodyPr/>
                    <a:lstStyle/>
                    <a:p>
                      <a:endParaRPr lang="zh-CN" altLang="en-US"/>
                    </a:p>
                  </a:txBody>
                  <a:tcPr/>
                </a:tc>
                <a:tc>
                  <a:txBody>
                    <a:bodyPr/>
                    <a:lstStyle/>
                    <a:p>
                      <a:pPr algn="ctr" fontAlgn="ctr"/>
                      <a:r>
                        <a:rPr lang="en-US" sz="1400" u="none" strike="noStrike">
                          <a:effectLst/>
                        </a:rPr>
                        <a:t>Cardie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提出了使用监督学习进行信息抽取的算法，这一时期的算法专注于使用有限状态规则机自动获取知识。</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389996729"/>
                  </a:ext>
                </a:extLst>
              </a:tr>
              <a:tr h="773804">
                <a:tc rowSpan="2">
                  <a:txBody>
                    <a:bodyPr/>
                    <a:lstStyle/>
                    <a:p>
                      <a:pPr algn="ctr" fontAlgn="ctr"/>
                      <a:r>
                        <a:rPr lang="en-US" altLang="zh-CN" sz="1400" u="none" strike="noStrike">
                          <a:effectLst/>
                        </a:rPr>
                        <a:t>1994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Dolan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提出了联合基于字典和基于聚类的方式进行词意消歧的算法，该算法通过聚类解决字典包含的词意粒度太过细致的问题。</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929912802"/>
                  </a:ext>
                </a:extLst>
              </a:tr>
              <a:tr h="548112">
                <a:tc vMerge="1">
                  <a:txBody>
                    <a:bodyPr/>
                    <a:lstStyle/>
                    <a:p>
                      <a:endParaRPr lang="zh-CN" altLang="en-US"/>
                    </a:p>
                  </a:txBody>
                  <a:tcPr/>
                </a:tc>
                <a:tc>
                  <a:txBody>
                    <a:bodyPr/>
                    <a:lstStyle/>
                    <a:p>
                      <a:pPr algn="ctr" fontAlgn="ctr"/>
                      <a:r>
                        <a:rPr lang="en-US" sz="1400" u="none" strike="noStrike">
                          <a:effectLst/>
                        </a:rPr>
                        <a:t>Wiebe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进行了一系列影响广泛的检测文本主观情感的工作，包括检测文本中表达主观情感的句子和单词。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543455837"/>
                  </a:ext>
                </a:extLst>
              </a:tr>
              <a:tr h="548112">
                <a:tc>
                  <a:txBody>
                    <a:bodyPr/>
                    <a:lstStyle/>
                    <a:p>
                      <a:pPr algn="ctr" fontAlgn="ctr"/>
                      <a:r>
                        <a:rPr lang="en-US" altLang="zh-CN" sz="1400" u="none" strike="noStrike">
                          <a:effectLst/>
                        </a:rPr>
                        <a:t>1995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Schutze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在</a:t>
                      </a:r>
                      <a:r>
                        <a:rPr lang="en-US" altLang="zh-CN" sz="1400" u="none" strike="noStrike">
                          <a:effectLst/>
                        </a:rPr>
                        <a:t>LSA</a:t>
                      </a:r>
                      <a:r>
                        <a:rPr lang="zh-CN" altLang="en-US" sz="1400" u="none" strike="noStrike">
                          <a:effectLst/>
                        </a:rPr>
                        <a:t>的基础上，提出了最早的基于向量表示单词语义的概率模型，用于文档分类。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789233561"/>
                  </a:ext>
                </a:extLst>
              </a:tr>
              <a:tr h="548112">
                <a:tc rowSpan="6">
                  <a:txBody>
                    <a:bodyPr/>
                    <a:lstStyle/>
                    <a:p>
                      <a:pPr algn="ctr" fontAlgn="ctr"/>
                      <a:r>
                        <a:rPr lang="en-US" altLang="zh-CN" sz="1400" u="none" strike="noStrike">
                          <a:effectLst/>
                        </a:rPr>
                        <a:t>1996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Berger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改进了最大熵模型，即逻辑回归模型，并将之用于解决</a:t>
                      </a:r>
                      <a:r>
                        <a:rPr lang="en-US" altLang="zh-CN" sz="1400" u="none" strike="noStrike">
                          <a:effectLst/>
                        </a:rPr>
                        <a:t>IBM</a:t>
                      </a:r>
                      <a:r>
                        <a:rPr lang="zh-CN" altLang="en-US" sz="1400" u="none" strike="noStrike">
                          <a:effectLst/>
                        </a:rPr>
                        <a:t>诸多</a:t>
                      </a:r>
                      <a:r>
                        <a:rPr lang="en-US" altLang="zh-CN" sz="1400" u="none" strike="noStrike">
                          <a:effectLst/>
                        </a:rPr>
                        <a:t>NLP</a:t>
                      </a:r>
                      <a:r>
                        <a:rPr lang="zh-CN" altLang="en-US" sz="1400" u="none" strike="noStrike">
                          <a:effectLst/>
                        </a:rPr>
                        <a:t>领域的问题；</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376562280"/>
                  </a:ext>
                </a:extLst>
              </a:tr>
              <a:tr h="322418">
                <a:tc vMerge="1">
                  <a:txBody>
                    <a:bodyPr/>
                    <a:lstStyle/>
                    <a:p>
                      <a:endParaRPr lang="zh-CN" altLang="en-US"/>
                    </a:p>
                  </a:txBody>
                  <a:tcPr/>
                </a:tc>
                <a:tc>
                  <a:txBody>
                    <a:bodyPr/>
                    <a:lstStyle/>
                    <a:p>
                      <a:pPr algn="ctr" fontAlgn="ctr"/>
                      <a:r>
                        <a:rPr lang="en-US" sz="1400" u="none" strike="noStrike">
                          <a:effectLst/>
                        </a:rPr>
                        <a:t>Rosenfeld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提出了最大熵语言模型。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6038416"/>
                  </a:ext>
                </a:extLst>
              </a:tr>
              <a:tr h="322418">
                <a:tc vMerge="1">
                  <a:txBody>
                    <a:bodyPr/>
                    <a:lstStyle/>
                    <a:p>
                      <a:endParaRPr lang="zh-CN" altLang="en-US"/>
                    </a:p>
                  </a:txBody>
                  <a:tcPr/>
                </a:tc>
                <a:tc>
                  <a:txBody>
                    <a:bodyPr/>
                    <a:lstStyle/>
                    <a:p>
                      <a:pPr algn="ctr" fontAlgn="ctr"/>
                      <a:r>
                        <a:rPr lang="en-US" sz="1400" u="none" strike="noStrike">
                          <a:effectLst/>
                        </a:rPr>
                        <a:t>Ratnaparkhi</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提出了最大熵词性分类模型。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854844265"/>
                  </a:ext>
                </a:extLst>
              </a:tr>
              <a:tr h="548112">
                <a:tc vMerge="1">
                  <a:txBody>
                    <a:bodyPr/>
                    <a:lstStyle/>
                    <a:p>
                      <a:endParaRPr lang="zh-CN" altLang="en-US"/>
                    </a:p>
                  </a:txBody>
                  <a:tcPr/>
                </a:tc>
                <a:tc>
                  <a:txBody>
                    <a:bodyPr/>
                    <a:lstStyle/>
                    <a:p>
                      <a:pPr algn="ctr" fontAlgn="ctr"/>
                      <a:r>
                        <a:rPr lang="en-US" sz="1400" u="none" strike="noStrike">
                          <a:effectLst/>
                        </a:rPr>
                        <a:t>Chen and Goodman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a:t>
                      </a:r>
                      <a:r>
                        <a:rPr lang="en-US" sz="1400" u="none" strike="noStrike">
                          <a:effectLst/>
                        </a:rPr>
                        <a:t>Modified Interpolated Kneser-Ney，</a:t>
                      </a:r>
                      <a:r>
                        <a:rPr lang="zh-CN" altLang="en-US" sz="1400" u="none" strike="noStrike">
                          <a:effectLst/>
                        </a:rPr>
                        <a:t>用于</a:t>
                      </a:r>
                      <a:r>
                        <a:rPr lang="en-US" sz="1400" u="none" strike="noStrike">
                          <a:effectLst/>
                        </a:rPr>
                        <a:t>N-gram</a:t>
                      </a:r>
                      <a:r>
                        <a:rPr lang="zh-CN" altLang="en-US" sz="1400" u="none" strike="noStrike">
                          <a:effectLst/>
                        </a:rPr>
                        <a:t>平滑。</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850772087"/>
                  </a:ext>
                </a:extLst>
              </a:tr>
              <a:tr h="548112">
                <a:tc vMerge="1">
                  <a:txBody>
                    <a:bodyPr/>
                    <a:lstStyle/>
                    <a:p>
                      <a:endParaRPr lang="zh-CN" altLang="en-US"/>
                    </a:p>
                  </a:txBody>
                  <a:tcPr/>
                </a:tc>
                <a:tc>
                  <a:txBody>
                    <a:bodyPr/>
                    <a:lstStyle/>
                    <a:p>
                      <a:pPr algn="ctr" fontAlgn="ctr"/>
                      <a:r>
                        <a:rPr lang="en-US" sz="1400" u="none" strike="noStrike">
                          <a:effectLst/>
                        </a:rPr>
                        <a:t>Ratnaparkhi</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a:t>
                      </a:r>
                      <a:r>
                        <a:rPr lang="en-US" altLang="zh-CN" sz="1400" u="none" strike="noStrike">
                          <a:effectLst/>
                        </a:rPr>
                        <a:t>MEMM</a:t>
                      </a:r>
                      <a:r>
                        <a:rPr lang="zh-CN" altLang="en-US" sz="1400" u="none" strike="noStrike">
                          <a:effectLst/>
                        </a:rPr>
                        <a:t>词性标注器</a:t>
                      </a:r>
                      <a:r>
                        <a:rPr lang="en-US" altLang="zh-CN" sz="1400" u="none" strike="noStrike">
                          <a:effectLst/>
                        </a:rPr>
                        <a:t>MXPOST</a:t>
                      </a:r>
                      <a:r>
                        <a:rPr lang="zh-CN" altLang="en-US" sz="1400" u="none" strike="noStrike">
                          <a:effectLst/>
                        </a:rPr>
                        <a:t>，成为现代标注模型的基础。</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383459531"/>
                  </a:ext>
                </a:extLst>
              </a:tr>
              <a:tr h="548112">
                <a:tc vMerge="1">
                  <a:txBody>
                    <a:bodyPr/>
                    <a:lstStyle/>
                    <a:p>
                      <a:endParaRPr lang="zh-CN" altLang="en-US"/>
                    </a:p>
                  </a:txBody>
                  <a:tcPr/>
                </a:tc>
                <a:tc>
                  <a:txBody>
                    <a:bodyPr/>
                    <a:lstStyle/>
                    <a:p>
                      <a:pPr algn="ctr" fontAlgn="ctr"/>
                      <a:r>
                        <a:rPr lang="en-US" sz="1400" u="none" strike="noStrike">
                          <a:effectLst/>
                        </a:rPr>
                        <a:t>Eisner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建立了一种高效的动态规划算法，用于在</a:t>
                      </a:r>
                      <a:r>
                        <a:rPr lang="en-US" sz="1400" u="none" strike="noStrike" dirty="0">
                          <a:effectLst/>
                        </a:rPr>
                        <a:t>Penn Tree</a:t>
                      </a:r>
                      <a:r>
                        <a:rPr lang="zh-CN" altLang="en-US" sz="1400" u="none" strike="noStrike" dirty="0">
                          <a:effectLst/>
                        </a:rPr>
                        <a:t>上进行依存句法分析。</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617250962"/>
                  </a:ext>
                </a:extLst>
              </a:tr>
            </a:tbl>
          </a:graphicData>
        </a:graphic>
      </p:graphicFrame>
    </p:spTree>
    <p:extLst>
      <p:ext uri="{BB962C8B-B14F-4D97-AF65-F5344CB8AC3E}">
        <p14:creationId xmlns:p14="http://schemas.microsoft.com/office/powerpoint/2010/main" val="3511677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F0C17-DE34-4430-9307-B58F1CD0DF72}"/>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91B97F04-EA76-433D-8DF7-ADE55A3A9CDC}"/>
              </a:ext>
            </a:extLst>
          </p:cNvPr>
          <p:cNvSpPr>
            <a:spLocks noGrp="1"/>
          </p:cNvSpPr>
          <p:nvPr>
            <p:ph idx="1"/>
          </p:nvPr>
        </p:nvSpPr>
        <p:spPr>
          <a:xfrm>
            <a:off x="8471423" y="2542939"/>
            <a:ext cx="3053039" cy="3674981"/>
          </a:xfrm>
        </p:spPr>
        <p:txBody>
          <a:bodyPr>
            <a:normAutofit/>
          </a:bodyPr>
          <a:lstStyle/>
          <a:p>
            <a:r>
              <a:rPr lang="en-US" altLang="zh-CN" sz="1800"/>
              <a:t>1983-1999</a:t>
            </a:r>
            <a:r>
              <a:rPr lang="zh-CN" altLang="en-US" sz="1800"/>
              <a:t>：万流归一</a:t>
            </a:r>
            <a:endParaRPr lang="en-US" altLang="zh-CN" sz="1800"/>
          </a:p>
          <a:p>
            <a:endParaRPr lang="zh-CN" altLang="en-US" sz="1800"/>
          </a:p>
        </p:txBody>
      </p:sp>
      <p:sp>
        <p:nvSpPr>
          <p:cNvPr id="14" name="Freeform: Shape 13">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2838D5D4-9361-4A1C-BBA8-7251FE2EB211}"/>
              </a:ext>
            </a:extLst>
          </p:cNvPr>
          <p:cNvGraphicFramePr>
            <a:graphicFrameLocks noGrp="1"/>
          </p:cNvGraphicFramePr>
          <p:nvPr>
            <p:extLst>
              <p:ext uri="{D42A27DB-BD31-4B8C-83A1-F6EECF244321}">
                <p14:modId xmlns:p14="http://schemas.microsoft.com/office/powerpoint/2010/main" val="3081201557"/>
              </p:ext>
            </p:extLst>
          </p:nvPr>
        </p:nvGraphicFramePr>
        <p:xfrm>
          <a:off x="795141" y="640080"/>
          <a:ext cx="6840001" cy="5577840"/>
        </p:xfrm>
        <a:graphic>
          <a:graphicData uri="http://schemas.openxmlformats.org/drawingml/2006/table">
            <a:tbl>
              <a:tblPr>
                <a:tableStyleId>{0505E3EF-67EA-436B-97B2-0124C06EBD24}</a:tableStyleId>
              </a:tblPr>
              <a:tblGrid>
                <a:gridCol w="545833">
                  <a:extLst>
                    <a:ext uri="{9D8B030D-6E8A-4147-A177-3AD203B41FA5}">
                      <a16:colId xmlns:a16="http://schemas.microsoft.com/office/drawing/2014/main" val="4104883720"/>
                    </a:ext>
                  </a:extLst>
                </a:gridCol>
                <a:gridCol w="2310462">
                  <a:extLst>
                    <a:ext uri="{9D8B030D-6E8A-4147-A177-3AD203B41FA5}">
                      <a16:colId xmlns:a16="http://schemas.microsoft.com/office/drawing/2014/main" val="633222013"/>
                    </a:ext>
                  </a:extLst>
                </a:gridCol>
                <a:gridCol w="3983706">
                  <a:extLst>
                    <a:ext uri="{9D8B030D-6E8A-4147-A177-3AD203B41FA5}">
                      <a16:colId xmlns:a16="http://schemas.microsoft.com/office/drawing/2014/main" val="3020933049"/>
                    </a:ext>
                  </a:extLst>
                </a:gridCol>
              </a:tblGrid>
              <a:tr h="361807">
                <a:tc rowSpan="5">
                  <a:txBody>
                    <a:bodyPr/>
                    <a:lstStyle/>
                    <a:p>
                      <a:pPr algn="ctr" fontAlgn="ctr"/>
                      <a:r>
                        <a:rPr lang="en-US" altLang="zh-CN" sz="1400" u="none" strike="noStrike">
                          <a:effectLst/>
                        </a:rPr>
                        <a:t>1997</a:t>
                      </a:r>
                      <a:endParaRPr lang="en-US" altLang="zh-CN"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ctr" fontAlgn="ctr"/>
                      <a:r>
                        <a:rPr lang="en-US" sz="1400" u="none" strike="noStrike">
                          <a:effectLst/>
                        </a:rPr>
                        <a:t>Ratnaparkhi</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a:effectLst/>
                        </a:rPr>
                        <a:t>提出了最大熵句法解析模型。</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2167026908"/>
                  </a:ext>
                </a:extLst>
              </a:tr>
              <a:tr h="603932">
                <a:tc vMerge="1">
                  <a:txBody>
                    <a:bodyPr/>
                    <a:lstStyle/>
                    <a:p>
                      <a:endParaRPr lang="zh-CN" altLang="en-US"/>
                    </a:p>
                  </a:txBody>
                  <a:tcPr/>
                </a:tc>
                <a:tc>
                  <a:txBody>
                    <a:bodyPr/>
                    <a:lstStyle/>
                    <a:p>
                      <a:pPr algn="ctr" fontAlgn="ctr"/>
                      <a:r>
                        <a:rPr lang="en-US" sz="1400" u="none" strike="noStrike" dirty="0" err="1">
                          <a:effectLst/>
                        </a:rPr>
                        <a:t>Bikel</a:t>
                      </a:r>
                      <a:endParaRPr 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a:effectLst/>
                        </a:rPr>
                        <a:t>受有限状态机的启发，提出了基于</a:t>
                      </a:r>
                      <a:r>
                        <a:rPr lang="en-US" altLang="zh-CN" sz="1400" u="none" strike="noStrike">
                          <a:effectLst/>
                        </a:rPr>
                        <a:t>HMM</a:t>
                      </a:r>
                      <a:r>
                        <a:rPr lang="zh-CN" altLang="en-US" sz="1400" u="none" strike="noStrike">
                          <a:effectLst/>
                        </a:rPr>
                        <a:t>的信息抽取模型，及大量文本特征的探索研究。</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1284310228"/>
                  </a:ext>
                </a:extLst>
              </a:tr>
              <a:tr h="857442">
                <a:tc vMerge="1">
                  <a:txBody>
                    <a:bodyPr/>
                    <a:lstStyle/>
                    <a:p>
                      <a:endParaRPr lang="zh-CN" altLang="en-US"/>
                    </a:p>
                  </a:txBody>
                  <a:tcPr/>
                </a:tc>
                <a:tc>
                  <a:txBody>
                    <a:bodyPr/>
                    <a:lstStyle/>
                    <a:p>
                      <a:pPr algn="ctr" fontAlgn="ctr"/>
                      <a:r>
                        <a:rPr lang="en-US" sz="1400" u="none" strike="noStrike">
                          <a:effectLst/>
                        </a:rPr>
                        <a:t>Levin</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dirty="0">
                          <a:effectLst/>
                        </a:rPr>
                        <a:t>受语义角色框架字典的启发，总结了通过共享参数的形式定义的动词类的集合，该工作推动了</a:t>
                      </a:r>
                      <a:r>
                        <a:rPr lang="en-US" altLang="zh-CN" sz="1400" u="none" strike="noStrike" dirty="0" err="1">
                          <a:effectLst/>
                        </a:rPr>
                        <a:t>PropBank</a:t>
                      </a:r>
                      <a:r>
                        <a:rPr lang="en-US" altLang="zh-CN" sz="1400" u="none" strike="noStrike" dirty="0">
                          <a:effectLst/>
                        </a:rPr>
                        <a:t> Corpus</a:t>
                      </a:r>
                      <a:r>
                        <a:rPr lang="zh-CN" altLang="en-US" sz="1400" u="none" strike="noStrike" dirty="0">
                          <a:effectLst/>
                        </a:rPr>
                        <a:t>的建立。</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448600358"/>
                  </a:ext>
                </a:extLst>
              </a:tr>
              <a:tr h="603932">
                <a:tc vMerge="1">
                  <a:txBody>
                    <a:bodyPr/>
                    <a:lstStyle/>
                    <a:p>
                      <a:endParaRPr lang="zh-CN" altLang="en-US"/>
                    </a:p>
                  </a:txBody>
                  <a:tcPr/>
                </a:tc>
                <a:tc>
                  <a:txBody>
                    <a:bodyPr/>
                    <a:lstStyle/>
                    <a:p>
                      <a:pPr algn="ctr" fontAlgn="ctr"/>
                      <a:r>
                        <a:rPr lang="en-US" sz="1400" u="none" strike="noStrike">
                          <a:effectLst/>
                        </a:rPr>
                        <a:t>Hatzivassiloglou and McKeown</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a:effectLst/>
                        </a:rPr>
                        <a:t>提出了情感词汇表，后被证明是文本情感分类中非常有用的特征。</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1585249161"/>
                  </a:ext>
                </a:extLst>
              </a:tr>
              <a:tr h="361807">
                <a:tc vMerge="1">
                  <a:txBody>
                    <a:bodyPr/>
                    <a:lstStyle/>
                    <a:p>
                      <a:endParaRPr lang="zh-CN" altLang="en-US"/>
                    </a:p>
                  </a:txBody>
                  <a:tcPr/>
                </a:tc>
                <a:tc>
                  <a:txBody>
                    <a:bodyPr/>
                    <a:lstStyle/>
                    <a:p>
                      <a:pPr algn="ctr" fontAlgn="ctr"/>
                      <a:r>
                        <a:rPr lang="zh-CN" altLang="en-US" sz="1400" u="none" strike="noStrike">
                          <a:effectLst/>
                        </a:rPr>
                        <a:t>　</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a:effectLst/>
                        </a:rPr>
                        <a:t>首次提出了基于图的文本情感分类算法。</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2367044140"/>
                  </a:ext>
                </a:extLst>
              </a:tr>
              <a:tr h="603932">
                <a:tc rowSpan="3">
                  <a:txBody>
                    <a:bodyPr/>
                    <a:lstStyle/>
                    <a:p>
                      <a:pPr algn="ctr" fontAlgn="ctr"/>
                      <a:r>
                        <a:rPr lang="en-US" altLang="zh-CN" sz="1400" u="none" strike="noStrike">
                          <a:effectLst/>
                        </a:rPr>
                        <a:t>1998</a:t>
                      </a:r>
                      <a:endParaRPr lang="en-US" altLang="zh-CN"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ctr" fontAlgn="ctr"/>
                      <a:r>
                        <a:rPr lang="en-US" sz="1400" u="none" strike="noStrike">
                          <a:effectLst/>
                        </a:rPr>
                        <a:t>McKeown</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a:effectLst/>
                        </a:rPr>
                        <a:t>建立了大规模公开标注语料库</a:t>
                      </a:r>
                      <a:r>
                        <a:rPr lang="en-US" sz="1400" u="none" strike="noStrike">
                          <a:effectLst/>
                        </a:rPr>
                        <a:t>Prague Dependency Treebank。</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1087947994"/>
                  </a:ext>
                </a:extLst>
              </a:tr>
              <a:tr h="361807">
                <a:tc vMerge="1">
                  <a:txBody>
                    <a:bodyPr/>
                    <a:lstStyle/>
                    <a:p>
                      <a:endParaRPr lang="zh-CN" altLang="en-US"/>
                    </a:p>
                  </a:txBody>
                  <a:tcPr/>
                </a:tc>
                <a:tc>
                  <a:txBody>
                    <a:bodyPr/>
                    <a:lstStyle/>
                    <a:p>
                      <a:pPr algn="ctr" fontAlgn="ctr"/>
                      <a:r>
                        <a:rPr lang="en-US" sz="1400" u="none" strike="noStrike">
                          <a:effectLst/>
                        </a:rPr>
                        <a:t>Heckerman</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a:effectLst/>
                        </a:rPr>
                        <a:t>建立了第一个用于预测垃圾邮件的贝叶斯模型。</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682649131"/>
                  </a:ext>
                </a:extLst>
              </a:tr>
              <a:tr h="857442">
                <a:tc vMerge="1">
                  <a:txBody>
                    <a:bodyPr/>
                    <a:lstStyle/>
                    <a:p>
                      <a:endParaRPr lang="zh-CN" altLang="en-US"/>
                    </a:p>
                  </a:txBody>
                  <a:tcPr/>
                </a:tc>
                <a:tc>
                  <a:txBody>
                    <a:bodyPr/>
                    <a:lstStyle/>
                    <a:p>
                      <a:pPr algn="ctr" fontAlgn="ctr"/>
                      <a:r>
                        <a:rPr lang="en-US" sz="1400" u="none" strike="noStrike">
                          <a:effectLst/>
                        </a:rPr>
                        <a:t>Riloff and Schmelzenbach</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a:effectLst/>
                        </a:rPr>
                        <a:t>提出了使用无监督学习的方式进行自动语义角色标注的算法，该算法通过对参数进行聚类来归纳语义角色集合。</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3508094682"/>
                  </a:ext>
                </a:extLst>
              </a:tr>
              <a:tr h="361807">
                <a:tc rowSpan="2">
                  <a:txBody>
                    <a:bodyPr/>
                    <a:lstStyle/>
                    <a:p>
                      <a:pPr algn="ctr" fontAlgn="ctr"/>
                      <a:r>
                        <a:rPr lang="en-US" altLang="zh-CN" sz="1400" u="none" strike="noStrike">
                          <a:effectLst/>
                        </a:rPr>
                        <a:t>1999</a:t>
                      </a:r>
                      <a:endParaRPr lang="en-US" altLang="zh-CN"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ctr" fontAlgn="ctr"/>
                      <a:r>
                        <a:rPr lang="en-US" sz="1400" u="none" strike="noStrike">
                          <a:effectLst/>
                        </a:rPr>
                        <a:t>Nigam</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a:effectLst/>
                        </a:rPr>
                        <a:t>提出了最大熵文本分类模型。</a:t>
                      </a:r>
                      <a:endParaRPr lang="zh-CN" alt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2842636490"/>
                  </a:ext>
                </a:extLst>
              </a:tr>
              <a:tr h="603932">
                <a:tc vMerge="1">
                  <a:txBody>
                    <a:bodyPr/>
                    <a:lstStyle/>
                    <a:p>
                      <a:endParaRPr lang="zh-CN" altLang="en-US"/>
                    </a:p>
                  </a:txBody>
                  <a:tcPr/>
                </a:tc>
                <a:tc>
                  <a:txBody>
                    <a:bodyPr/>
                    <a:lstStyle/>
                    <a:p>
                      <a:pPr algn="ctr" fontAlgn="ctr"/>
                      <a:r>
                        <a:rPr lang="en-US" sz="1400" u="none" strike="noStrike">
                          <a:effectLst/>
                        </a:rPr>
                        <a:t>NIST</a:t>
                      </a:r>
                      <a:endParaRPr lang="en-US" sz="1400" b="0" i="0" u="none" strike="noStrike">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tc>
                  <a:txBody>
                    <a:bodyPr/>
                    <a:lstStyle/>
                    <a:p>
                      <a:pPr algn="l" fontAlgn="ctr"/>
                      <a:r>
                        <a:rPr lang="zh-CN" altLang="en-US" sz="1400" u="none" strike="noStrike" dirty="0">
                          <a:effectLst/>
                        </a:rPr>
                        <a:t>建立了</a:t>
                      </a:r>
                      <a:r>
                        <a:rPr lang="en-US" sz="1400" u="none" strike="noStrike" dirty="0">
                          <a:effectLst/>
                        </a:rPr>
                        <a:t>TREC QA </a:t>
                      </a:r>
                      <a:r>
                        <a:rPr lang="en-US" sz="1400" u="none" strike="noStrike" dirty="0" err="1">
                          <a:effectLst/>
                        </a:rPr>
                        <a:t>Coupus</a:t>
                      </a:r>
                      <a:r>
                        <a:rPr lang="en-US" sz="1400" u="none" strike="noStrike" dirty="0">
                          <a:effectLst/>
                        </a:rPr>
                        <a:t>，</a:t>
                      </a:r>
                      <a:r>
                        <a:rPr lang="zh-CN" altLang="en-US" sz="1400" u="none" strike="noStrike" dirty="0">
                          <a:effectLst/>
                        </a:rPr>
                        <a:t>推动了基于</a:t>
                      </a:r>
                      <a:r>
                        <a:rPr lang="en-US" sz="1400" u="none" strike="noStrike" dirty="0">
                          <a:effectLst/>
                        </a:rPr>
                        <a:t>Web</a:t>
                      </a:r>
                      <a:r>
                        <a:rPr lang="zh-CN" altLang="en-US" sz="1400" u="none" strike="noStrike" dirty="0">
                          <a:effectLst/>
                        </a:rPr>
                        <a:t>信息抽取的问答系统的发展。</a:t>
                      </a:r>
                      <a:endParaRPr lang="zh-CN" altLang="en-US" sz="1400" b="0" i="0" u="none" strike="noStrike"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0782" marR="40782" marT="40782" marB="40782" anchor="ctr">
                    <a:noFill/>
                  </a:tcPr>
                </a:tc>
                <a:extLst>
                  <a:ext uri="{0D108BD9-81ED-4DB2-BD59-A6C34878D82A}">
                    <a16:rowId xmlns:a16="http://schemas.microsoft.com/office/drawing/2014/main" val="3051527101"/>
                  </a:ext>
                </a:extLst>
              </a:tr>
            </a:tbl>
          </a:graphicData>
        </a:graphic>
      </p:graphicFrame>
    </p:spTree>
    <p:extLst>
      <p:ext uri="{BB962C8B-B14F-4D97-AF65-F5344CB8AC3E}">
        <p14:creationId xmlns:p14="http://schemas.microsoft.com/office/powerpoint/2010/main" val="916445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9A097-DFD8-4D1E-8A8F-D06C9B01059F}"/>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F52E8B2F-273E-4787-84C9-3D41951ED9B4}"/>
              </a:ext>
            </a:extLst>
          </p:cNvPr>
          <p:cNvSpPr>
            <a:spLocks noGrp="1"/>
          </p:cNvSpPr>
          <p:nvPr>
            <p:ph idx="1"/>
          </p:nvPr>
        </p:nvSpPr>
        <p:spPr>
          <a:xfrm>
            <a:off x="8471423" y="2542939"/>
            <a:ext cx="3053039" cy="3674981"/>
          </a:xfrm>
        </p:spPr>
        <p:txBody>
          <a:bodyPr>
            <a:normAutofit/>
          </a:bodyPr>
          <a:lstStyle/>
          <a:p>
            <a:r>
              <a:rPr lang="en-US" altLang="zh-CN" sz="1800" dirty="0"/>
              <a:t>2000-2019</a:t>
            </a:r>
            <a:r>
              <a:rPr lang="zh-CN" altLang="en-US" sz="1800" dirty="0"/>
              <a:t>：机器学习和神经网络</a:t>
            </a:r>
            <a:endParaRPr lang="en-US" altLang="zh-CN" sz="1800" dirty="0"/>
          </a:p>
          <a:p>
            <a:endParaRPr lang="zh-CN" altLang="en-US" sz="1800" dirty="0"/>
          </a:p>
        </p:txBody>
      </p:sp>
      <p:sp>
        <p:nvSpPr>
          <p:cNvPr id="9" name="Freeform: Shape 8">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244480CE-C0BB-4A21-95C1-F20A25F6551E}"/>
              </a:ext>
            </a:extLst>
          </p:cNvPr>
          <p:cNvGraphicFramePr>
            <a:graphicFrameLocks noGrp="1"/>
          </p:cNvGraphicFramePr>
          <p:nvPr>
            <p:extLst>
              <p:ext uri="{D42A27DB-BD31-4B8C-83A1-F6EECF244321}">
                <p14:modId xmlns:p14="http://schemas.microsoft.com/office/powerpoint/2010/main" val="3240538051"/>
              </p:ext>
            </p:extLst>
          </p:nvPr>
        </p:nvGraphicFramePr>
        <p:xfrm>
          <a:off x="795141" y="640080"/>
          <a:ext cx="6840000" cy="5577834"/>
        </p:xfrm>
        <a:graphic>
          <a:graphicData uri="http://schemas.openxmlformats.org/drawingml/2006/table">
            <a:tbl>
              <a:tblPr>
                <a:tableStyleId>{8799B23B-EC83-4686-B30A-512413B5E67A}</a:tableStyleId>
              </a:tblPr>
              <a:tblGrid>
                <a:gridCol w="504884">
                  <a:extLst>
                    <a:ext uri="{9D8B030D-6E8A-4147-A177-3AD203B41FA5}">
                      <a16:colId xmlns:a16="http://schemas.microsoft.com/office/drawing/2014/main" val="910680400"/>
                    </a:ext>
                  </a:extLst>
                </a:gridCol>
                <a:gridCol w="1794049">
                  <a:extLst>
                    <a:ext uri="{9D8B030D-6E8A-4147-A177-3AD203B41FA5}">
                      <a16:colId xmlns:a16="http://schemas.microsoft.com/office/drawing/2014/main" val="963507451"/>
                    </a:ext>
                  </a:extLst>
                </a:gridCol>
                <a:gridCol w="4541067">
                  <a:extLst>
                    <a:ext uri="{9D8B030D-6E8A-4147-A177-3AD203B41FA5}">
                      <a16:colId xmlns:a16="http://schemas.microsoft.com/office/drawing/2014/main" val="2374931621"/>
                    </a:ext>
                  </a:extLst>
                </a:gridCol>
              </a:tblGrid>
              <a:tr h="325991">
                <a:tc>
                  <a:txBody>
                    <a:bodyPr/>
                    <a:lstStyle/>
                    <a:p>
                      <a:pPr algn="ctr" fontAlgn="ctr"/>
                      <a:r>
                        <a:rPr lang="en-US" altLang="zh-CN" sz="1400" u="none" strike="noStrike">
                          <a:effectLst/>
                        </a:rPr>
                        <a:t>2001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Carlson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建立了大规模公开标注语料库</a:t>
                      </a:r>
                      <a:r>
                        <a:rPr lang="en-US" altLang="zh-CN" sz="1400" u="none" strike="noStrike">
                          <a:effectLst/>
                        </a:rPr>
                        <a:t>RSTBank</a:t>
                      </a:r>
                      <a:r>
                        <a:rPr lang="zh-CN" altLang="en-US" sz="1400" u="none" strike="noStrike">
                          <a:effectLst/>
                        </a:rPr>
                        <a:t>。</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055982063"/>
                  </a:ext>
                </a:extLst>
              </a:tr>
              <a:tr h="554185">
                <a:tc rowSpan="3">
                  <a:txBody>
                    <a:bodyPr/>
                    <a:lstStyle/>
                    <a:p>
                      <a:pPr algn="ctr" fontAlgn="ctr"/>
                      <a:r>
                        <a:rPr lang="en-US" altLang="zh-CN" sz="1400" u="none" strike="noStrike" dirty="0">
                          <a:effectLst/>
                        </a:rPr>
                        <a:t>2002</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dirty="0">
                          <a:effectLst/>
                        </a:rPr>
                        <a:t>Diab and Resnik</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提出了使用半监督学习的方式进行词意消歧，该方式使用跨语言对齐的语料。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4190091191"/>
                  </a:ext>
                </a:extLst>
              </a:tr>
              <a:tr h="554185">
                <a:tc vMerge="1">
                  <a:txBody>
                    <a:bodyPr/>
                    <a:lstStyle/>
                    <a:p>
                      <a:endParaRPr lang="zh-CN" altLang="en-US"/>
                    </a:p>
                  </a:txBody>
                  <a:tcPr/>
                </a:tc>
                <a:tc>
                  <a:txBody>
                    <a:bodyPr/>
                    <a:lstStyle/>
                    <a:p>
                      <a:pPr algn="ctr" fontAlgn="ctr"/>
                      <a:r>
                        <a:rPr lang="en-US" sz="1400" u="none" strike="noStrike">
                          <a:effectLst/>
                        </a:rPr>
                        <a:t>Gildea and Jurafsky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提出了很多广泛使用的特征，这些特征用于通过监督学习的方式进行自动语义角色标注。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489550743"/>
                  </a:ext>
                </a:extLst>
              </a:tr>
              <a:tr h="554185">
                <a:tc vMerge="1">
                  <a:txBody>
                    <a:bodyPr/>
                    <a:lstStyle/>
                    <a:p>
                      <a:endParaRPr lang="zh-CN" altLang="en-US"/>
                    </a:p>
                  </a:txBody>
                  <a:tcPr/>
                </a:tc>
                <a:tc>
                  <a:txBody>
                    <a:bodyPr/>
                    <a:lstStyle/>
                    <a:p>
                      <a:pPr algn="ctr" fontAlgn="ctr"/>
                      <a:r>
                        <a:rPr lang="en-US" sz="1400" u="none" strike="noStrike">
                          <a:effectLst/>
                        </a:rPr>
                        <a:t>Pang</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提出了使用监督学习的方式进行文本情感分类的算法，该算法使用全部单词而非情感词汇表。</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892307913"/>
                  </a:ext>
                </a:extLst>
              </a:tr>
              <a:tr h="325991">
                <a:tc rowSpan="5">
                  <a:txBody>
                    <a:bodyPr/>
                    <a:lstStyle/>
                    <a:p>
                      <a:pPr algn="ctr" fontAlgn="ctr"/>
                      <a:r>
                        <a:rPr lang="en-US" altLang="zh-CN" sz="1400" u="none" strike="noStrike">
                          <a:effectLst/>
                        </a:rPr>
                        <a:t>2003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Pustejovsky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建立了大规模公开标注语料库</a:t>
                      </a:r>
                      <a:r>
                        <a:rPr lang="en-US" altLang="zh-CN" sz="1400" u="none" strike="noStrike">
                          <a:effectLst/>
                        </a:rPr>
                        <a:t>TimeBank</a:t>
                      </a:r>
                      <a:r>
                        <a:rPr lang="zh-CN" altLang="en-US" sz="1400" u="none" strike="noStrike">
                          <a:effectLst/>
                        </a:rPr>
                        <a:t>。</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867798473"/>
                  </a:ext>
                </a:extLst>
              </a:tr>
              <a:tr h="325991">
                <a:tc vMerge="1">
                  <a:txBody>
                    <a:bodyPr/>
                    <a:lstStyle/>
                    <a:p>
                      <a:endParaRPr lang="zh-CN" altLang="en-US"/>
                    </a:p>
                  </a:txBody>
                  <a:tcPr/>
                </a:tc>
                <a:tc>
                  <a:txBody>
                    <a:bodyPr/>
                    <a:lstStyle/>
                    <a:p>
                      <a:pPr algn="ctr" fontAlgn="ctr"/>
                      <a:r>
                        <a:rPr lang="en-US" sz="1400" u="none" strike="noStrike">
                          <a:effectLst/>
                        </a:rPr>
                        <a:t>Blei</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受</a:t>
                      </a:r>
                      <a:r>
                        <a:rPr lang="en-US" altLang="zh-CN" sz="1400" u="none" strike="noStrike">
                          <a:effectLst/>
                        </a:rPr>
                        <a:t>LSA</a:t>
                      </a:r>
                      <a:r>
                        <a:rPr lang="zh-CN" altLang="en-US" sz="1400" u="none" strike="noStrike">
                          <a:effectLst/>
                        </a:rPr>
                        <a:t>的</a:t>
                      </a:r>
                      <a:r>
                        <a:rPr lang="en-US" altLang="zh-CN" sz="1400" u="none" strike="noStrike">
                          <a:effectLst/>
                        </a:rPr>
                        <a:t>SVD</a:t>
                      </a:r>
                      <a:r>
                        <a:rPr lang="zh-CN" altLang="en-US" sz="1400" u="none" strike="noStrike">
                          <a:effectLst/>
                        </a:rPr>
                        <a:t>启发，提出了</a:t>
                      </a:r>
                      <a:r>
                        <a:rPr lang="en-US" altLang="zh-CN" sz="1400" u="none" strike="noStrike">
                          <a:effectLst/>
                        </a:rPr>
                        <a:t>LDA</a:t>
                      </a:r>
                      <a:r>
                        <a:rPr lang="zh-CN" altLang="en-US" sz="1400" u="none" strike="noStrike">
                          <a:effectLst/>
                        </a:rPr>
                        <a:t>模型。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114048794"/>
                  </a:ext>
                </a:extLst>
              </a:tr>
              <a:tr h="325991">
                <a:tc vMerge="1">
                  <a:txBody>
                    <a:bodyPr/>
                    <a:lstStyle/>
                    <a:p>
                      <a:endParaRPr lang="zh-CN" altLang="en-US"/>
                    </a:p>
                  </a:txBody>
                  <a:tcPr/>
                </a:tc>
                <a:tc>
                  <a:txBody>
                    <a:bodyPr/>
                    <a:lstStyle/>
                    <a:p>
                      <a:pPr algn="ctr" fontAlgn="ctr"/>
                      <a:r>
                        <a:rPr lang="en-US" sz="1400" u="none" strike="noStrike">
                          <a:effectLst/>
                        </a:rPr>
                        <a:t>Bengio</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提出了利用神经网络生成单词语义向量的模型。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814080694"/>
                  </a:ext>
                </a:extLst>
              </a:tr>
              <a:tr h="554185">
                <a:tc vMerge="1">
                  <a:txBody>
                    <a:bodyPr/>
                    <a:lstStyle/>
                    <a:p>
                      <a:endParaRPr lang="zh-CN" altLang="en-US"/>
                    </a:p>
                  </a:txBody>
                  <a:tcPr/>
                </a:tc>
                <a:tc>
                  <a:txBody>
                    <a:bodyPr/>
                    <a:lstStyle/>
                    <a:p>
                      <a:pPr algn="ctr" fontAlgn="ctr"/>
                      <a:r>
                        <a:rPr lang="en-US" sz="1400" u="none" strike="noStrike">
                          <a:effectLst/>
                        </a:rPr>
                        <a:t>Toutanova</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建立了基于神经网络的</a:t>
                      </a:r>
                      <a:r>
                        <a:rPr lang="en-US" altLang="zh-CN" sz="1400" u="none" strike="noStrike">
                          <a:effectLst/>
                        </a:rPr>
                        <a:t>SOTA</a:t>
                      </a:r>
                      <a:r>
                        <a:rPr lang="zh-CN" altLang="en-US" sz="1400" u="none" strike="noStrike">
                          <a:effectLst/>
                        </a:rPr>
                        <a:t>词性标注器，效果好于基于</a:t>
                      </a:r>
                      <a:r>
                        <a:rPr lang="en-US" altLang="zh-CN" sz="1400" u="none" strike="noStrike">
                          <a:effectLst/>
                        </a:rPr>
                        <a:t>HMM</a:t>
                      </a:r>
                      <a:r>
                        <a:rPr lang="zh-CN" altLang="en-US" sz="1400" u="none" strike="noStrike">
                          <a:effectLst/>
                        </a:rPr>
                        <a:t>和</a:t>
                      </a:r>
                      <a:r>
                        <a:rPr lang="en-US" altLang="zh-CN" sz="1400" u="none" strike="noStrike">
                          <a:effectLst/>
                        </a:rPr>
                        <a:t>MEMM</a:t>
                      </a:r>
                      <a:r>
                        <a:rPr lang="zh-CN" altLang="en-US" sz="1400" u="none" strike="noStrike">
                          <a:effectLst/>
                        </a:rPr>
                        <a:t>的词性标注器。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30052013"/>
                  </a:ext>
                </a:extLst>
              </a:tr>
              <a:tr h="325991">
                <a:tc vMerge="1">
                  <a:txBody>
                    <a:bodyPr/>
                    <a:lstStyle/>
                    <a:p>
                      <a:endParaRPr lang="zh-CN" altLang="en-US"/>
                    </a:p>
                  </a:txBody>
                  <a:tcPr/>
                </a:tc>
                <a:tc>
                  <a:txBody>
                    <a:bodyPr/>
                    <a:lstStyle/>
                    <a:p>
                      <a:pPr algn="ctr" fontAlgn="ctr"/>
                      <a:r>
                        <a:rPr lang="en-US" sz="1400" u="none" strike="noStrike">
                          <a:effectLst/>
                        </a:rPr>
                        <a:t>Nivre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提出了现代的</a:t>
                      </a:r>
                      <a:r>
                        <a:rPr lang="en-US" sz="1400" u="none" strike="noStrike">
                          <a:effectLst/>
                        </a:rPr>
                        <a:t>transition-based</a:t>
                      </a:r>
                      <a:r>
                        <a:rPr lang="zh-CN" altLang="en-US" sz="1400" u="none" strike="noStrike">
                          <a:effectLst/>
                        </a:rPr>
                        <a:t>依存句法解析算法。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530859327"/>
                  </a:ext>
                </a:extLst>
              </a:tr>
              <a:tr h="524972">
                <a:tc>
                  <a:txBody>
                    <a:bodyPr/>
                    <a:lstStyle/>
                    <a:p>
                      <a:pPr algn="ctr" fontAlgn="ctr"/>
                      <a:r>
                        <a:rPr lang="en-US" altLang="zh-CN" sz="1400" u="none" strike="noStrike">
                          <a:effectLst/>
                        </a:rPr>
                        <a:t>2004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Miltsakaki</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建立了大规模公开标注语料库</a:t>
                      </a:r>
                      <a:r>
                        <a:rPr lang="en-US" sz="1400" u="none" strike="noStrike">
                          <a:effectLst/>
                        </a:rPr>
                        <a:t>Penn Discourse Treebank。</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894826610"/>
                  </a:ext>
                </a:extLst>
              </a:tr>
              <a:tr h="325991">
                <a:tc rowSpan="3">
                  <a:txBody>
                    <a:bodyPr/>
                    <a:lstStyle/>
                    <a:p>
                      <a:pPr algn="ctr" fontAlgn="ctr"/>
                      <a:r>
                        <a:rPr lang="en-US" altLang="zh-CN" sz="1400" u="none" strike="noStrike">
                          <a:effectLst/>
                        </a:rPr>
                        <a:t>2005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ctr" fontAlgn="ctr"/>
                      <a:r>
                        <a:rPr lang="en-US" sz="1400" u="none" strike="noStrike">
                          <a:effectLst/>
                        </a:rPr>
                        <a:t>Palmer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建立了大规模公开标注语料库</a:t>
                      </a:r>
                      <a:r>
                        <a:rPr lang="en-US" altLang="zh-CN" sz="1400" u="none" strike="noStrike">
                          <a:effectLst/>
                        </a:rPr>
                        <a:t>PropBank</a:t>
                      </a:r>
                      <a:r>
                        <a:rPr lang="zh-CN" altLang="en-US" sz="1400" u="none" strike="noStrike">
                          <a:effectLst/>
                        </a:rPr>
                        <a:t>。</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3389405529"/>
                  </a:ext>
                </a:extLst>
              </a:tr>
              <a:tr h="325991">
                <a:tc vMerge="1">
                  <a:txBody>
                    <a:bodyPr/>
                    <a:lstStyle/>
                    <a:p>
                      <a:endParaRPr lang="zh-CN" altLang="en-US"/>
                    </a:p>
                  </a:txBody>
                  <a:tcPr/>
                </a:tc>
                <a:tc>
                  <a:txBody>
                    <a:bodyPr/>
                    <a:lstStyle/>
                    <a:p>
                      <a:pPr algn="ctr" fontAlgn="ctr"/>
                      <a:r>
                        <a:rPr lang="en-US" sz="1400" u="none" strike="noStrike">
                          <a:effectLst/>
                        </a:rPr>
                        <a:t>McDonald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a:effectLst/>
                        </a:rPr>
                        <a:t>提出了</a:t>
                      </a:r>
                      <a:r>
                        <a:rPr lang="en-US" sz="1400" u="none" strike="noStrike">
                          <a:effectLst/>
                        </a:rPr>
                        <a:t>graph-based</a:t>
                      </a:r>
                      <a:r>
                        <a:rPr lang="zh-CN" altLang="en-US" sz="1400" u="none" strike="noStrike">
                          <a:effectLst/>
                        </a:rPr>
                        <a:t>依存句法解析算法。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1767036086"/>
                  </a:ext>
                </a:extLst>
              </a:tr>
              <a:tr h="554185">
                <a:tc vMerge="1">
                  <a:txBody>
                    <a:bodyPr/>
                    <a:lstStyle/>
                    <a:p>
                      <a:endParaRPr lang="zh-CN" altLang="en-US"/>
                    </a:p>
                  </a:txBody>
                  <a:tcPr/>
                </a:tc>
                <a:tc>
                  <a:txBody>
                    <a:bodyPr/>
                    <a:lstStyle/>
                    <a:p>
                      <a:pPr algn="ctr" fontAlgn="ctr"/>
                      <a:r>
                        <a:rPr lang="en-US" sz="1400" u="none" strike="noStrike">
                          <a:effectLst/>
                        </a:rPr>
                        <a:t>Tseng</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noFill/>
                  </a:tcPr>
                </a:tc>
                <a:tc>
                  <a:txBody>
                    <a:bodyPr/>
                    <a:lstStyle/>
                    <a:p>
                      <a:pPr algn="l" fontAlgn="ctr"/>
                      <a:r>
                        <a:rPr lang="zh-CN" altLang="en-US" sz="1400" u="none" strike="noStrike" dirty="0">
                          <a:effectLst/>
                        </a:rPr>
                        <a:t>提出了高准确率的</a:t>
                      </a:r>
                      <a:r>
                        <a:rPr lang="en-US" sz="1400" u="none" strike="noStrike" dirty="0">
                          <a:effectLst/>
                        </a:rPr>
                        <a:t>Stanford CRF </a:t>
                      </a:r>
                      <a:r>
                        <a:rPr lang="en-US" sz="1400" u="none" strike="noStrike" dirty="0" err="1">
                          <a:effectLst/>
                        </a:rPr>
                        <a:t>Segmenter</a:t>
                      </a:r>
                      <a:r>
                        <a:rPr lang="en-US" sz="1400" u="none" strike="noStrike" dirty="0">
                          <a:effectLst/>
                        </a:rPr>
                        <a:t>，</a:t>
                      </a:r>
                      <a:r>
                        <a:rPr lang="zh-CN" altLang="en-US" sz="1400" u="none" strike="noStrike" dirty="0">
                          <a:effectLst/>
                        </a:rPr>
                        <a:t>该分词器基于序列模型。</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noFill/>
                  </a:tcPr>
                </a:tc>
                <a:extLst>
                  <a:ext uri="{0D108BD9-81ED-4DB2-BD59-A6C34878D82A}">
                    <a16:rowId xmlns:a16="http://schemas.microsoft.com/office/drawing/2014/main" val="2046444113"/>
                  </a:ext>
                </a:extLst>
              </a:tr>
            </a:tbl>
          </a:graphicData>
        </a:graphic>
      </p:graphicFrame>
    </p:spTree>
    <p:extLst>
      <p:ext uri="{BB962C8B-B14F-4D97-AF65-F5344CB8AC3E}">
        <p14:creationId xmlns:p14="http://schemas.microsoft.com/office/powerpoint/2010/main" val="1377853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72275-FF26-4996-94D9-4A35F06B48FE}"/>
              </a:ext>
            </a:extLst>
          </p:cNvPr>
          <p:cNvSpPr>
            <a:spLocks noGrp="1"/>
          </p:cNvSpPr>
          <p:nvPr>
            <p:ph type="title"/>
          </p:nvPr>
        </p:nvSpPr>
        <p:spPr>
          <a:xfrm>
            <a:off x="8471424" y="1110882"/>
            <a:ext cx="3053039" cy="1293626"/>
          </a:xfrm>
        </p:spPr>
        <p:txBody>
          <a:bodyPr anchor="ctr">
            <a:normAutofit/>
          </a:bodyPr>
          <a:lstStyle/>
          <a:p>
            <a:r>
              <a:rPr lang="zh-CN" altLang="en-US" sz="2800" dirty="0"/>
              <a:t>自然语言处理技术发展历史</a:t>
            </a:r>
          </a:p>
        </p:txBody>
      </p:sp>
      <p:sp>
        <p:nvSpPr>
          <p:cNvPr id="3" name="内容占位符 2">
            <a:extLst>
              <a:ext uri="{FF2B5EF4-FFF2-40B4-BE49-F238E27FC236}">
                <a16:creationId xmlns:a16="http://schemas.microsoft.com/office/drawing/2014/main" id="{33032493-AB3A-4040-83E1-E16E726B3648}"/>
              </a:ext>
            </a:extLst>
          </p:cNvPr>
          <p:cNvSpPr>
            <a:spLocks noGrp="1"/>
          </p:cNvSpPr>
          <p:nvPr>
            <p:ph idx="1"/>
          </p:nvPr>
        </p:nvSpPr>
        <p:spPr>
          <a:xfrm>
            <a:off x="8471423" y="2542939"/>
            <a:ext cx="3053039" cy="3674981"/>
          </a:xfrm>
        </p:spPr>
        <p:txBody>
          <a:bodyPr>
            <a:normAutofit/>
          </a:bodyPr>
          <a:lstStyle/>
          <a:p>
            <a:r>
              <a:rPr lang="en-US" altLang="zh-CN" sz="1800" dirty="0"/>
              <a:t>2000-2019</a:t>
            </a:r>
            <a:r>
              <a:rPr lang="zh-CN" altLang="en-US" sz="1800" dirty="0"/>
              <a:t>：机器学习和神经网络</a:t>
            </a:r>
            <a:endParaRPr lang="en-US" altLang="zh-CN" sz="1800" dirty="0"/>
          </a:p>
          <a:p>
            <a:endParaRPr lang="zh-CN" altLang="en-US" sz="1800" dirty="0"/>
          </a:p>
        </p:txBody>
      </p:sp>
      <p:sp>
        <p:nvSpPr>
          <p:cNvPr id="9" name="Freeform: Shape 8">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55428E45-03D2-464C-84DF-4AC25CDA25FF}"/>
              </a:ext>
            </a:extLst>
          </p:cNvPr>
          <p:cNvGraphicFramePr>
            <a:graphicFrameLocks noGrp="1"/>
          </p:cNvGraphicFramePr>
          <p:nvPr>
            <p:extLst>
              <p:ext uri="{D42A27DB-BD31-4B8C-83A1-F6EECF244321}">
                <p14:modId xmlns:p14="http://schemas.microsoft.com/office/powerpoint/2010/main" val="2382302994"/>
              </p:ext>
            </p:extLst>
          </p:nvPr>
        </p:nvGraphicFramePr>
        <p:xfrm>
          <a:off x="795141" y="640080"/>
          <a:ext cx="6840000" cy="5577842"/>
        </p:xfrm>
        <a:graphic>
          <a:graphicData uri="http://schemas.openxmlformats.org/drawingml/2006/table">
            <a:tbl>
              <a:tblPr>
                <a:tableStyleId>{8799B23B-EC83-4686-B30A-512413B5E67A}</a:tableStyleId>
              </a:tblPr>
              <a:tblGrid>
                <a:gridCol w="506308">
                  <a:extLst>
                    <a:ext uri="{9D8B030D-6E8A-4147-A177-3AD203B41FA5}">
                      <a16:colId xmlns:a16="http://schemas.microsoft.com/office/drawing/2014/main" val="1516502564"/>
                    </a:ext>
                  </a:extLst>
                </a:gridCol>
                <a:gridCol w="1628024">
                  <a:extLst>
                    <a:ext uri="{9D8B030D-6E8A-4147-A177-3AD203B41FA5}">
                      <a16:colId xmlns:a16="http://schemas.microsoft.com/office/drawing/2014/main" val="1221182423"/>
                    </a:ext>
                  </a:extLst>
                </a:gridCol>
                <a:gridCol w="4705668">
                  <a:extLst>
                    <a:ext uri="{9D8B030D-6E8A-4147-A177-3AD203B41FA5}">
                      <a16:colId xmlns:a16="http://schemas.microsoft.com/office/drawing/2014/main" val="3149667148"/>
                    </a:ext>
                  </a:extLst>
                </a:gridCol>
              </a:tblGrid>
              <a:tr h="388643">
                <a:tc rowSpan="2">
                  <a:txBody>
                    <a:bodyPr/>
                    <a:lstStyle/>
                    <a:p>
                      <a:pPr algn="ctr" fontAlgn="ctr">
                        <a:spcBef>
                          <a:spcPts val="0"/>
                        </a:spcBef>
                        <a:spcAft>
                          <a:spcPts val="0"/>
                        </a:spcAft>
                      </a:pPr>
                      <a:r>
                        <a:rPr lang="en-US" sz="1400" u="none" strike="noStrike" dirty="0">
                          <a:effectLst/>
                        </a:rPr>
                        <a:t>2006</a:t>
                      </a:r>
                      <a:endParaRPr lang="en-US" altLang="zh-CN" sz="1400" b="0" i="0" u="none" strike="noStrike" dirty="0">
                        <a:effectLst/>
                        <a:latin typeface="Arial" panose="020B0604020202020204" pitchFamily="34" charset="0"/>
                      </a:endParaRPr>
                    </a:p>
                  </a:txBody>
                  <a:tcPr marL="45720" marR="45720" anchor="ctr">
                    <a:noFill/>
                  </a:tcPr>
                </a:tc>
                <a:tc>
                  <a:txBody>
                    <a:bodyPr/>
                    <a:lstStyle/>
                    <a:p>
                      <a:pPr algn="ctr" fontAlgn="ctr">
                        <a:spcBef>
                          <a:spcPts val="0"/>
                        </a:spcBef>
                        <a:spcAft>
                          <a:spcPts val="0"/>
                        </a:spcAft>
                      </a:pPr>
                      <a:r>
                        <a:rPr lang="en-US" sz="1400" u="none" strike="noStrike">
                          <a:effectLst/>
                        </a:rPr>
                        <a:t>Bengio</a:t>
                      </a:r>
                      <a:endParaRPr lang="en-US" altLang="zh-CN" sz="1400" b="0" i="0" u="none" strike="noStrike">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dirty="0">
                          <a:effectLst/>
                        </a:rPr>
                        <a:t>使用前馈神经网络建立语言模型。</a:t>
                      </a:r>
                      <a:endParaRPr lang="zh-CN" altLang="en-US" sz="1400" b="0" i="0" u="none" strike="noStrike" dirty="0">
                        <a:effectLst/>
                        <a:latin typeface="Arial" panose="020B0604020202020204" pitchFamily="34" charset="0"/>
                      </a:endParaRPr>
                    </a:p>
                  </a:txBody>
                  <a:tcPr marL="45720" marR="45720" anchor="ctr">
                    <a:noFill/>
                  </a:tcPr>
                </a:tc>
                <a:extLst>
                  <a:ext uri="{0D108BD9-81ED-4DB2-BD59-A6C34878D82A}">
                    <a16:rowId xmlns:a16="http://schemas.microsoft.com/office/drawing/2014/main" val="1881205215"/>
                  </a:ext>
                </a:extLst>
              </a:tr>
              <a:tr h="388643">
                <a:tc vMerge="1">
                  <a:txBody>
                    <a:bodyPr/>
                    <a:lstStyle/>
                    <a:p>
                      <a:endParaRPr lang="zh-CN" altLang="en-US"/>
                    </a:p>
                  </a:txBody>
                  <a:tcPr/>
                </a:tc>
                <a:tc>
                  <a:txBody>
                    <a:bodyPr/>
                    <a:lstStyle/>
                    <a:p>
                      <a:pPr algn="ctr" fontAlgn="ctr">
                        <a:spcBef>
                          <a:spcPts val="0"/>
                        </a:spcBef>
                        <a:spcAft>
                          <a:spcPts val="0"/>
                        </a:spcAft>
                      </a:pPr>
                      <a:r>
                        <a:rPr lang="en-US" sz="1400" u="none" strike="noStrike" dirty="0">
                          <a:effectLst/>
                        </a:rPr>
                        <a:t>Hinton</a:t>
                      </a:r>
                      <a:endParaRPr lang="en-US" altLang="zh-CN" sz="1400" b="0" i="0" u="none" strike="noStrike" dirty="0">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dirty="0">
                          <a:effectLst/>
                        </a:rPr>
                        <a:t>提出了神经信念网络。</a:t>
                      </a:r>
                      <a:endParaRPr lang="zh-CN" altLang="en-US" sz="1400" b="0" i="0" u="none" strike="noStrike" dirty="0">
                        <a:effectLst/>
                        <a:latin typeface="Arial" panose="020B0604020202020204" pitchFamily="34" charset="0"/>
                      </a:endParaRPr>
                    </a:p>
                  </a:txBody>
                  <a:tcPr marL="45720" marR="45720" anchor="ctr">
                    <a:noFill/>
                  </a:tcPr>
                </a:tc>
                <a:extLst>
                  <a:ext uri="{0D108BD9-81ED-4DB2-BD59-A6C34878D82A}">
                    <a16:rowId xmlns:a16="http://schemas.microsoft.com/office/drawing/2014/main" val="3780384579"/>
                  </a:ext>
                </a:extLst>
              </a:tr>
              <a:tr h="670545">
                <a:tc rowSpan="2">
                  <a:txBody>
                    <a:bodyPr/>
                    <a:lstStyle/>
                    <a:p>
                      <a:pPr algn="ctr" fontAlgn="ctr">
                        <a:spcBef>
                          <a:spcPts val="0"/>
                        </a:spcBef>
                        <a:spcAft>
                          <a:spcPts val="0"/>
                        </a:spcAft>
                      </a:pPr>
                      <a:r>
                        <a:rPr lang="en-US" sz="1400" u="none" strike="noStrike" dirty="0">
                          <a:effectLst/>
                        </a:rPr>
                        <a:t>2007</a:t>
                      </a:r>
                      <a:endParaRPr lang="en-US" altLang="zh-CN" sz="1400" b="0" i="0" u="none" strike="noStrike" dirty="0">
                        <a:effectLst/>
                        <a:latin typeface="Arial" panose="020B0604020202020204" pitchFamily="34" charset="0"/>
                      </a:endParaRPr>
                    </a:p>
                  </a:txBody>
                  <a:tcPr marL="45720" marR="45720" anchor="ctr">
                    <a:noFill/>
                  </a:tcPr>
                </a:tc>
                <a:tc>
                  <a:txBody>
                    <a:bodyPr/>
                    <a:lstStyle/>
                    <a:p>
                      <a:pPr algn="ctr" fontAlgn="ctr">
                        <a:spcBef>
                          <a:spcPts val="0"/>
                        </a:spcBef>
                        <a:spcAft>
                          <a:spcPts val="0"/>
                        </a:spcAft>
                      </a:pPr>
                      <a:r>
                        <a:rPr lang="en-US" sz="1400" u="none" strike="noStrike" dirty="0" err="1">
                          <a:effectLst/>
                        </a:rPr>
                        <a:t>Bengio</a:t>
                      </a:r>
                      <a:endParaRPr lang="en-US" altLang="zh-CN" sz="1400" b="0" i="0" u="none" strike="noStrike" dirty="0">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a:effectLst/>
                        </a:rPr>
                        <a:t>提出了深度神经网络，使神经网络的研究从浅层架构进入深层架构。</a:t>
                      </a:r>
                      <a:endParaRPr lang="zh-CN" altLang="en-US" sz="1400" b="0" i="0" u="none" strike="noStrike">
                        <a:effectLst/>
                        <a:latin typeface="Arial" panose="020B0604020202020204" pitchFamily="34" charset="0"/>
                      </a:endParaRPr>
                    </a:p>
                  </a:txBody>
                  <a:tcPr marL="45720" marR="45720" anchor="ctr">
                    <a:noFill/>
                  </a:tcPr>
                </a:tc>
                <a:extLst>
                  <a:ext uri="{0D108BD9-81ED-4DB2-BD59-A6C34878D82A}">
                    <a16:rowId xmlns:a16="http://schemas.microsoft.com/office/drawing/2014/main" val="1701601771"/>
                  </a:ext>
                </a:extLst>
              </a:tr>
              <a:tr h="388643">
                <a:tc vMerge="1">
                  <a:txBody>
                    <a:bodyPr/>
                    <a:lstStyle/>
                    <a:p>
                      <a:endParaRPr lang="zh-CN" altLang="en-US"/>
                    </a:p>
                  </a:txBody>
                  <a:tcPr/>
                </a:tc>
                <a:tc>
                  <a:txBody>
                    <a:bodyPr/>
                    <a:lstStyle/>
                    <a:p>
                      <a:pPr algn="ctr" fontAlgn="ctr">
                        <a:spcBef>
                          <a:spcPts val="0"/>
                        </a:spcBef>
                        <a:spcAft>
                          <a:spcPts val="0"/>
                        </a:spcAft>
                      </a:pPr>
                      <a:r>
                        <a:rPr lang="en-US" sz="1400" u="none" strike="noStrike" dirty="0">
                          <a:effectLst/>
                        </a:rPr>
                        <a:t>Boyd-Graber</a:t>
                      </a:r>
                      <a:endParaRPr lang="en-US" altLang="zh-CN" sz="1400" b="0" i="0" u="none" strike="noStrike" dirty="0">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dirty="0">
                          <a:effectLst/>
                        </a:rPr>
                        <a:t>提出了使用</a:t>
                      </a:r>
                      <a:r>
                        <a:rPr lang="en-US" sz="1400" u="none" strike="noStrike" dirty="0">
                          <a:effectLst/>
                        </a:rPr>
                        <a:t>LDA</a:t>
                      </a:r>
                      <a:r>
                        <a:rPr lang="zh-CN" altLang="en-US" sz="1400" u="none" strike="noStrike" dirty="0">
                          <a:effectLst/>
                        </a:rPr>
                        <a:t>进行词意消歧的算法。</a:t>
                      </a:r>
                      <a:endParaRPr lang="zh-CN" altLang="en-US" sz="1400" b="0" i="0" u="none" strike="noStrike" dirty="0">
                        <a:effectLst/>
                        <a:latin typeface="Arial" panose="020B0604020202020204" pitchFamily="34" charset="0"/>
                      </a:endParaRPr>
                    </a:p>
                  </a:txBody>
                  <a:tcPr marL="45720" marR="45720" anchor="ctr">
                    <a:noFill/>
                  </a:tcPr>
                </a:tc>
                <a:extLst>
                  <a:ext uri="{0D108BD9-81ED-4DB2-BD59-A6C34878D82A}">
                    <a16:rowId xmlns:a16="http://schemas.microsoft.com/office/drawing/2014/main" val="3853698991"/>
                  </a:ext>
                </a:extLst>
              </a:tr>
              <a:tr h="670545">
                <a:tc rowSpan="3">
                  <a:txBody>
                    <a:bodyPr/>
                    <a:lstStyle/>
                    <a:p>
                      <a:pPr algn="ctr" fontAlgn="ctr">
                        <a:spcBef>
                          <a:spcPts val="0"/>
                        </a:spcBef>
                        <a:spcAft>
                          <a:spcPts val="0"/>
                        </a:spcAft>
                      </a:pPr>
                      <a:r>
                        <a:rPr lang="en-US" sz="1400" u="none" strike="noStrike">
                          <a:effectLst/>
                        </a:rPr>
                        <a:t>2009</a:t>
                      </a:r>
                      <a:endParaRPr lang="en-US" altLang="zh-CN" sz="1400" b="0" i="0" u="none" strike="noStrike">
                        <a:effectLst/>
                        <a:latin typeface="Arial" panose="020B0604020202020204" pitchFamily="34" charset="0"/>
                      </a:endParaRPr>
                    </a:p>
                  </a:txBody>
                  <a:tcPr marL="45720" marR="45720" anchor="ctr">
                    <a:noFill/>
                  </a:tcPr>
                </a:tc>
                <a:tc>
                  <a:txBody>
                    <a:bodyPr/>
                    <a:lstStyle/>
                    <a:p>
                      <a:pPr algn="ctr" fontAlgn="ctr">
                        <a:spcBef>
                          <a:spcPts val="0"/>
                        </a:spcBef>
                        <a:spcAft>
                          <a:spcPts val="0"/>
                        </a:spcAft>
                      </a:pPr>
                      <a:r>
                        <a:rPr lang="en-US" sz="1400" u="none" strike="noStrike">
                          <a:effectLst/>
                        </a:rPr>
                        <a:t>Bird</a:t>
                      </a:r>
                      <a:endParaRPr lang="en-US" altLang="zh-CN" sz="1400" b="0" i="0" u="none" strike="noStrike">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dirty="0">
                          <a:effectLst/>
                        </a:rPr>
                        <a:t>实现了</a:t>
                      </a:r>
                      <a:r>
                        <a:rPr lang="en-US" sz="1400" u="none" strike="noStrike" dirty="0">
                          <a:effectLst/>
                        </a:rPr>
                        <a:t>NLTK toolkit</a:t>
                      </a:r>
                      <a:r>
                        <a:rPr lang="zh-CN" altLang="en-US" sz="1400" u="none" strike="noStrike" dirty="0">
                          <a:effectLst/>
                        </a:rPr>
                        <a:t>，包含众多算法、文本规范方法和语料库的接口。</a:t>
                      </a:r>
                      <a:endParaRPr lang="zh-CN" altLang="en-US" sz="1400" b="0" i="0" u="none" strike="noStrike" dirty="0">
                        <a:effectLst/>
                        <a:latin typeface="Arial" panose="020B0604020202020204" pitchFamily="34" charset="0"/>
                      </a:endParaRPr>
                    </a:p>
                  </a:txBody>
                  <a:tcPr marL="45720" marR="45720" anchor="ctr">
                    <a:noFill/>
                  </a:tcPr>
                </a:tc>
                <a:extLst>
                  <a:ext uri="{0D108BD9-81ED-4DB2-BD59-A6C34878D82A}">
                    <a16:rowId xmlns:a16="http://schemas.microsoft.com/office/drawing/2014/main" val="213008922"/>
                  </a:ext>
                </a:extLst>
              </a:tr>
              <a:tr h="670545">
                <a:tc vMerge="1">
                  <a:txBody>
                    <a:bodyPr/>
                    <a:lstStyle/>
                    <a:p>
                      <a:endParaRPr lang="zh-CN" altLang="en-US"/>
                    </a:p>
                  </a:txBody>
                  <a:tcPr/>
                </a:tc>
                <a:tc>
                  <a:txBody>
                    <a:bodyPr/>
                    <a:lstStyle/>
                    <a:p>
                      <a:pPr algn="ctr" fontAlgn="ctr">
                        <a:spcBef>
                          <a:spcPts val="0"/>
                        </a:spcBef>
                        <a:spcAft>
                          <a:spcPts val="0"/>
                        </a:spcAft>
                      </a:pPr>
                      <a:r>
                        <a:rPr lang="en-US" sz="1400" u="none" strike="noStrike">
                          <a:effectLst/>
                        </a:rPr>
                        <a:t>Norvig</a:t>
                      </a:r>
                      <a:endParaRPr lang="en-US" altLang="zh-CN" sz="1400" b="0" i="0" u="none" strike="noStrike">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dirty="0">
                          <a:effectLst/>
                        </a:rPr>
                        <a:t>实现了</a:t>
                      </a:r>
                      <a:r>
                        <a:rPr lang="en-US" sz="1400" u="none" strike="noStrike" dirty="0">
                          <a:effectLst/>
                        </a:rPr>
                        <a:t>Python</a:t>
                      </a:r>
                      <a:r>
                        <a:rPr lang="zh-CN" altLang="en-US" sz="1400" u="none" strike="noStrike" dirty="0">
                          <a:effectLst/>
                        </a:rPr>
                        <a:t>版的基于</a:t>
                      </a:r>
                      <a:r>
                        <a:rPr lang="en-US" sz="1400" u="none" strike="noStrike" dirty="0">
                          <a:effectLst/>
                        </a:rPr>
                        <a:t>Web</a:t>
                      </a:r>
                      <a:r>
                        <a:rPr lang="zh-CN" altLang="en-US" sz="1400" u="none" strike="noStrike" dirty="0">
                          <a:effectLst/>
                        </a:rPr>
                        <a:t>的噪声信道错拼纠正模型，该实现包含了许多细节和高效的算法。</a:t>
                      </a:r>
                      <a:endParaRPr lang="zh-CN" altLang="en-US" sz="1400" b="0" i="0" u="none" strike="noStrike" dirty="0">
                        <a:effectLst/>
                        <a:latin typeface="Arial" panose="020B0604020202020204" pitchFamily="34" charset="0"/>
                      </a:endParaRPr>
                    </a:p>
                  </a:txBody>
                  <a:tcPr marL="45720" marR="45720" anchor="ctr">
                    <a:noFill/>
                  </a:tcPr>
                </a:tc>
                <a:extLst>
                  <a:ext uri="{0D108BD9-81ED-4DB2-BD59-A6C34878D82A}">
                    <a16:rowId xmlns:a16="http://schemas.microsoft.com/office/drawing/2014/main" val="1505282194"/>
                  </a:ext>
                </a:extLst>
              </a:tr>
              <a:tr h="670545">
                <a:tc vMerge="1">
                  <a:txBody>
                    <a:bodyPr/>
                    <a:lstStyle/>
                    <a:p>
                      <a:endParaRPr lang="zh-CN" altLang="en-US"/>
                    </a:p>
                  </a:txBody>
                  <a:tcPr/>
                </a:tc>
                <a:tc>
                  <a:txBody>
                    <a:bodyPr/>
                    <a:lstStyle/>
                    <a:p>
                      <a:pPr algn="ctr" fontAlgn="ctr">
                        <a:spcBef>
                          <a:spcPts val="0"/>
                        </a:spcBef>
                        <a:spcAft>
                          <a:spcPts val="0"/>
                        </a:spcAft>
                      </a:pPr>
                      <a:r>
                        <a:rPr lang="en-US" sz="1400" u="none" strike="noStrike">
                          <a:effectLst/>
                        </a:rPr>
                        <a:t>Mintz</a:t>
                      </a:r>
                      <a:endParaRPr lang="en-US" altLang="zh-CN" sz="1400" b="0" i="0" u="none" strike="noStrike">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dirty="0">
                          <a:effectLst/>
                        </a:rPr>
                        <a:t>提出了使用监督学习的方法进行关系抽取的算法，该算法提出了“</a:t>
                      </a:r>
                      <a:r>
                        <a:rPr lang="en-US" sz="1400" u="none" strike="noStrike" dirty="0">
                          <a:effectLst/>
                        </a:rPr>
                        <a:t>distant supervision”</a:t>
                      </a:r>
                      <a:r>
                        <a:rPr lang="zh-CN" altLang="en-US" sz="1400" u="none" strike="noStrike" dirty="0">
                          <a:effectLst/>
                        </a:rPr>
                        <a:t>的概念。</a:t>
                      </a:r>
                      <a:endParaRPr lang="zh-CN" altLang="en-US" sz="1400" b="0" i="0" u="none" strike="noStrike" dirty="0">
                        <a:effectLst/>
                        <a:latin typeface="Arial" panose="020B0604020202020204" pitchFamily="34" charset="0"/>
                      </a:endParaRPr>
                    </a:p>
                  </a:txBody>
                  <a:tcPr marL="45720" marR="45720" anchor="ctr">
                    <a:noFill/>
                  </a:tcPr>
                </a:tc>
                <a:extLst>
                  <a:ext uri="{0D108BD9-81ED-4DB2-BD59-A6C34878D82A}">
                    <a16:rowId xmlns:a16="http://schemas.microsoft.com/office/drawing/2014/main" val="3377001048"/>
                  </a:ext>
                </a:extLst>
              </a:tr>
              <a:tr h="670545">
                <a:tc>
                  <a:txBody>
                    <a:bodyPr/>
                    <a:lstStyle/>
                    <a:p>
                      <a:pPr algn="ctr" fontAlgn="ctr">
                        <a:spcBef>
                          <a:spcPts val="0"/>
                        </a:spcBef>
                        <a:spcAft>
                          <a:spcPts val="0"/>
                        </a:spcAft>
                      </a:pPr>
                      <a:r>
                        <a:rPr lang="en-US" sz="1400" u="none" strike="noStrike">
                          <a:effectLst/>
                        </a:rPr>
                        <a:t>2010</a:t>
                      </a:r>
                      <a:endParaRPr lang="en-US" altLang="zh-CN" sz="1400" b="0" i="0" u="none" strike="noStrike">
                        <a:effectLst/>
                        <a:latin typeface="Arial" panose="020B0604020202020204" pitchFamily="34" charset="0"/>
                      </a:endParaRPr>
                    </a:p>
                  </a:txBody>
                  <a:tcPr marL="45720" marR="45720" anchor="ctr">
                    <a:noFill/>
                  </a:tcPr>
                </a:tc>
                <a:tc>
                  <a:txBody>
                    <a:bodyPr/>
                    <a:lstStyle/>
                    <a:p>
                      <a:pPr algn="ctr" fontAlgn="ctr">
                        <a:spcBef>
                          <a:spcPts val="0"/>
                        </a:spcBef>
                        <a:spcAft>
                          <a:spcPts val="0"/>
                        </a:spcAft>
                      </a:pPr>
                      <a:r>
                        <a:rPr lang="en-US" sz="1400" u="none" strike="noStrike">
                          <a:effectLst/>
                        </a:rPr>
                        <a:t>Gerber and Chai</a:t>
                      </a:r>
                      <a:endParaRPr lang="en-US" altLang="zh-CN" sz="1400" b="0" i="0" u="none" strike="noStrike">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dirty="0">
                          <a:effectLst/>
                        </a:rPr>
                        <a:t>提出了</a:t>
                      </a:r>
                      <a:r>
                        <a:rPr lang="en-US" sz="1400" u="none" strike="noStrike" dirty="0">
                          <a:effectLst/>
                        </a:rPr>
                        <a:t>implicit argument detection，</a:t>
                      </a:r>
                      <a:r>
                        <a:rPr lang="zh-CN" altLang="en-US" sz="1400" u="none" strike="noStrike" dirty="0">
                          <a:effectLst/>
                        </a:rPr>
                        <a:t>用于解决语义角色标注中参数省缺或转移的问题。</a:t>
                      </a:r>
                      <a:endParaRPr lang="zh-CN" altLang="en-US" sz="1400" b="0" i="0" u="none" strike="noStrike" dirty="0">
                        <a:effectLst/>
                        <a:latin typeface="Arial" panose="020B0604020202020204" pitchFamily="34" charset="0"/>
                      </a:endParaRPr>
                    </a:p>
                  </a:txBody>
                  <a:tcPr marL="45720" marR="45720" anchor="ctr">
                    <a:noFill/>
                  </a:tcPr>
                </a:tc>
                <a:extLst>
                  <a:ext uri="{0D108BD9-81ED-4DB2-BD59-A6C34878D82A}">
                    <a16:rowId xmlns:a16="http://schemas.microsoft.com/office/drawing/2014/main" val="1756633966"/>
                  </a:ext>
                </a:extLst>
              </a:tr>
              <a:tr h="670545">
                <a:tc>
                  <a:txBody>
                    <a:bodyPr/>
                    <a:lstStyle/>
                    <a:p>
                      <a:pPr algn="ctr" fontAlgn="ctr">
                        <a:spcBef>
                          <a:spcPts val="0"/>
                        </a:spcBef>
                        <a:spcAft>
                          <a:spcPts val="0"/>
                        </a:spcAft>
                      </a:pPr>
                      <a:r>
                        <a:rPr lang="en-US" sz="1400" u="none" strike="noStrike">
                          <a:effectLst/>
                        </a:rPr>
                        <a:t>2011</a:t>
                      </a:r>
                      <a:endParaRPr lang="en-US" altLang="zh-CN" sz="1400" b="0" i="0" u="none" strike="noStrike">
                        <a:effectLst/>
                        <a:latin typeface="Arial" panose="020B0604020202020204" pitchFamily="34" charset="0"/>
                      </a:endParaRPr>
                    </a:p>
                  </a:txBody>
                  <a:tcPr marL="45720" marR="45720" anchor="ctr">
                    <a:noFill/>
                  </a:tcPr>
                </a:tc>
                <a:tc>
                  <a:txBody>
                    <a:bodyPr/>
                    <a:lstStyle/>
                    <a:p>
                      <a:pPr algn="ctr" fontAlgn="ctr">
                        <a:spcBef>
                          <a:spcPts val="0"/>
                        </a:spcBef>
                        <a:spcAft>
                          <a:spcPts val="0"/>
                        </a:spcAft>
                      </a:pPr>
                      <a:r>
                        <a:rPr lang="en-US" sz="1400" u="none" strike="noStrike">
                          <a:effectLst/>
                        </a:rPr>
                        <a:t>Collobert</a:t>
                      </a:r>
                      <a:endParaRPr lang="en-US" altLang="zh-CN" sz="1400" b="0" i="0" u="none" strike="noStrike">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dirty="0">
                          <a:effectLst/>
                        </a:rPr>
                        <a:t>最早提出使用</a:t>
                      </a:r>
                      <a:r>
                        <a:rPr lang="en-US" sz="1400" u="none" strike="noStrike" dirty="0">
                          <a:effectLst/>
                        </a:rPr>
                        <a:t>CNN+CRF</a:t>
                      </a:r>
                      <a:r>
                        <a:rPr lang="zh-CN" altLang="en-US" sz="1400" u="none" strike="noStrike" dirty="0">
                          <a:effectLst/>
                        </a:rPr>
                        <a:t>进行</a:t>
                      </a:r>
                      <a:r>
                        <a:rPr lang="en-US" sz="1400" u="none" strike="noStrike" dirty="0">
                          <a:effectLst/>
                        </a:rPr>
                        <a:t>NER</a:t>
                      </a:r>
                      <a:r>
                        <a:rPr lang="zh-CN" altLang="en-US" sz="1400" u="none" strike="noStrike" dirty="0">
                          <a:effectLst/>
                        </a:rPr>
                        <a:t>和语义角色标注，推动了使用神经网络进行信息抽取的方法的发展。</a:t>
                      </a:r>
                      <a:endParaRPr lang="zh-CN" altLang="en-US" sz="1400" b="0" i="0" u="none" strike="noStrike" dirty="0">
                        <a:effectLst/>
                        <a:latin typeface="Arial" panose="020B0604020202020204" pitchFamily="34" charset="0"/>
                      </a:endParaRPr>
                    </a:p>
                  </a:txBody>
                  <a:tcPr marL="45720" marR="45720" anchor="ctr">
                    <a:noFill/>
                  </a:tcPr>
                </a:tc>
                <a:extLst>
                  <a:ext uri="{0D108BD9-81ED-4DB2-BD59-A6C34878D82A}">
                    <a16:rowId xmlns:a16="http://schemas.microsoft.com/office/drawing/2014/main" val="3082963194"/>
                  </a:ext>
                </a:extLst>
              </a:tr>
              <a:tr h="388643">
                <a:tc>
                  <a:txBody>
                    <a:bodyPr/>
                    <a:lstStyle/>
                    <a:p>
                      <a:pPr algn="ctr" fontAlgn="ctr">
                        <a:spcBef>
                          <a:spcPts val="0"/>
                        </a:spcBef>
                        <a:spcAft>
                          <a:spcPts val="0"/>
                        </a:spcAft>
                      </a:pPr>
                      <a:r>
                        <a:rPr lang="en-US" sz="1400" u="none" strike="noStrike">
                          <a:effectLst/>
                        </a:rPr>
                        <a:t>2012</a:t>
                      </a:r>
                      <a:endParaRPr lang="en-US" altLang="zh-CN" sz="1400" b="0" i="0" u="none" strike="noStrike">
                        <a:effectLst/>
                        <a:latin typeface="Arial" panose="020B0604020202020204" pitchFamily="34" charset="0"/>
                      </a:endParaRPr>
                    </a:p>
                  </a:txBody>
                  <a:tcPr marL="45720" marR="45720" anchor="ctr">
                    <a:noFill/>
                  </a:tcPr>
                </a:tc>
                <a:tc>
                  <a:txBody>
                    <a:bodyPr/>
                    <a:lstStyle/>
                    <a:p>
                      <a:pPr algn="ctr" fontAlgn="ctr">
                        <a:spcBef>
                          <a:spcPts val="0"/>
                        </a:spcBef>
                        <a:spcAft>
                          <a:spcPts val="0"/>
                        </a:spcAft>
                      </a:pPr>
                      <a:r>
                        <a:rPr lang="en-US" sz="1400" u="none" strike="noStrike">
                          <a:effectLst/>
                        </a:rPr>
                        <a:t>Mikolov</a:t>
                      </a:r>
                      <a:endParaRPr lang="en-US" altLang="zh-CN" sz="1400" b="0" i="0" u="none" strike="noStrike">
                        <a:effectLst/>
                        <a:latin typeface="Arial" panose="020B0604020202020204" pitchFamily="34" charset="0"/>
                      </a:endParaRPr>
                    </a:p>
                  </a:txBody>
                  <a:tcPr marL="45720" marR="45720" anchor="ctr">
                    <a:noFill/>
                  </a:tcPr>
                </a:tc>
                <a:tc>
                  <a:txBody>
                    <a:bodyPr/>
                    <a:lstStyle/>
                    <a:p>
                      <a:pPr algn="l" fontAlgn="ctr">
                        <a:spcBef>
                          <a:spcPts val="0"/>
                        </a:spcBef>
                        <a:spcAft>
                          <a:spcPts val="0"/>
                        </a:spcAft>
                      </a:pPr>
                      <a:r>
                        <a:rPr lang="zh-CN" altLang="en-US" sz="1400" u="none" strike="noStrike" dirty="0">
                          <a:effectLst/>
                        </a:rPr>
                        <a:t>使用循环神经网络建立语言模型。</a:t>
                      </a:r>
                      <a:endParaRPr lang="zh-CN" altLang="en-US" sz="1400" b="0" i="0" u="none" strike="noStrike" dirty="0">
                        <a:effectLst/>
                        <a:latin typeface="Arial" panose="020B0604020202020204" pitchFamily="34" charset="0"/>
                      </a:endParaRPr>
                    </a:p>
                  </a:txBody>
                  <a:tcPr marL="45720" marR="45720" anchor="ctr">
                    <a:noFill/>
                  </a:tcPr>
                </a:tc>
                <a:extLst>
                  <a:ext uri="{0D108BD9-81ED-4DB2-BD59-A6C34878D82A}">
                    <a16:rowId xmlns:a16="http://schemas.microsoft.com/office/drawing/2014/main" val="1773282486"/>
                  </a:ext>
                </a:extLst>
              </a:tr>
            </a:tbl>
          </a:graphicData>
        </a:graphic>
      </p:graphicFrame>
    </p:spTree>
    <p:extLst>
      <p:ext uri="{BB962C8B-B14F-4D97-AF65-F5344CB8AC3E}">
        <p14:creationId xmlns:p14="http://schemas.microsoft.com/office/powerpoint/2010/main" val="389640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F1CD8-AA06-4C82-B649-5D7892C94EE8}"/>
              </a:ext>
            </a:extLst>
          </p:cNvPr>
          <p:cNvSpPr>
            <a:spLocks noGrp="1"/>
          </p:cNvSpPr>
          <p:nvPr>
            <p:ph type="title"/>
          </p:nvPr>
        </p:nvSpPr>
        <p:spPr>
          <a:xfrm>
            <a:off x="8471424" y="1110882"/>
            <a:ext cx="3053039" cy="1293626"/>
          </a:xfrm>
        </p:spPr>
        <p:txBody>
          <a:bodyPr anchor="ctr">
            <a:normAutofit/>
          </a:bodyPr>
          <a:lstStyle/>
          <a:p>
            <a:r>
              <a:rPr lang="zh-CN" altLang="en-US" sz="2800"/>
              <a:t>自然语言处理技术发展历史</a:t>
            </a:r>
          </a:p>
        </p:txBody>
      </p:sp>
      <p:sp>
        <p:nvSpPr>
          <p:cNvPr id="3" name="内容占位符 2">
            <a:extLst>
              <a:ext uri="{FF2B5EF4-FFF2-40B4-BE49-F238E27FC236}">
                <a16:creationId xmlns:a16="http://schemas.microsoft.com/office/drawing/2014/main" id="{F8D36FD5-19C0-4DB5-8596-7C9C5F79E781}"/>
              </a:ext>
            </a:extLst>
          </p:cNvPr>
          <p:cNvSpPr>
            <a:spLocks noGrp="1"/>
          </p:cNvSpPr>
          <p:nvPr>
            <p:ph idx="1"/>
          </p:nvPr>
        </p:nvSpPr>
        <p:spPr>
          <a:xfrm>
            <a:off x="8471423" y="2542939"/>
            <a:ext cx="3053039" cy="3674981"/>
          </a:xfrm>
        </p:spPr>
        <p:txBody>
          <a:bodyPr>
            <a:normAutofit/>
          </a:bodyPr>
          <a:lstStyle/>
          <a:p>
            <a:r>
              <a:rPr lang="en-US" altLang="zh-CN" sz="1800"/>
              <a:t>2000-2019</a:t>
            </a:r>
            <a:r>
              <a:rPr lang="zh-CN" altLang="en-US" sz="1800"/>
              <a:t>：机器学习和神经网络</a:t>
            </a:r>
            <a:endParaRPr lang="en-US" altLang="zh-CN" sz="1800"/>
          </a:p>
          <a:p>
            <a:endParaRPr lang="zh-CN" altLang="en-US" sz="1800"/>
          </a:p>
        </p:txBody>
      </p:sp>
      <p:sp>
        <p:nvSpPr>
          <p:cNvPr id="14" name="Freeform: Shape 13">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表格 3">
            <a:extLst>
              <a:ext uri="{FF2B5EF4-FFF2-40B4-BE49-F238E27FC236}">
                <a16:creationId xmlns:a16="http://schemas.microsoft.com/office/drawing/2014/main" id="{F719A3CF-E919-411F-9D03-FC426B578FC2}"/>
              </a:ext>
            </a:extLst>
          </p:cNvPr>
          <p:cNvGraphicFramePr>
            <a:graphicFrameLocks noGrp="1"/>
          </p:cNvGraphicFramePr>
          <p:nvPr>
            <p:extLst>
              <p:ext uri="{D42A27DB-BD31-4B8C-83A1-F6EECF244321}">
                <p14:modId xmlns:p14="http://schemas.microsoft.com/office/powerpoint/2010/main" val="2396509876"/>
              </p:ext>
            </p:extLst>
          </p:nvPr>
        </p:nvGraphicFramePr>
        <p:xfrm>
          <a:off x="810886" y="640080"/>
          <a:ext cx="6840000" cy="5577844"/>
        </p:xfrm>
        <a:graphic>
          <a:graphicData uri="http://schemas.openxmlformats.org/drawingml/2006/table">
            <a:tbl>
              <a:tblPr>
                <a:tableStyleId>{8799B23B-EC83-4686-B30A-512413B5E67A}</a:tableStyleId>
              </a:tblPr>
              <a:tblGrid>
                <a:gridCol w="504983">
                  <a:extLst>
                    <a:ext uri="{9D8B030D-6E8A-4147-A177-3AD203B41FA5}">
                      <a16:colId xmlns:a16="http://schemas.microsoft.com/office/drawing/2014/main" val="1814654303"/>
                    </a:ext>
                  </a:extLst>
                </a:gridCol>
                <a:gridCol w="1827574">
                  <a:extLst>
                    <a:ext uri="{9D8B030D-6E8A-4147-A177-3AD203B41FA5}">
                      <a16:colId xmlns:a16="http://schemas.microsoft.com/office/drawing/2014/main" val="2465871772"/>
                    </a:ext>
                  </a:extLst>
                </a:gridCol>
                <a:gridCol w="4507443">
                  <a:extLst>
                    <a:ext uri="{9D8B030D-6E8A-4147-A177-3AD203B41FA5}">
                      <a16:colId xmlns:a16="http://schemas.microsoft.com/office/drawing/2014/main" val="1539671190"/>
                    </a:ext>
                  </a:extLst>
                </a:gridCol>
              </a:tblGrid>
              <a:tr h="316923">
                <a:tc rowSpan="3">
                  <a:txBody>
                    <a:bodyPr/>
                    <a:lstStyle/>
                    <a:p>
                      <a:pPr algn="ctr" fontAlgn="ctr"/>
                      <a:r>
                        <a:rPr lang="en-US" altLang="zh-CN" sz="1400" u="none" strike="noStrike" dirty="0">
                          <a:effectLst/>
                        </a:rPr>
                        <a:t>2013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Mikolov</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word2vec。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649272031"/>
                  </a:ext>
                </a:extLst>
              </a:tr>
              <a:tr h="316923">
                <a:tc vMerge="1">
                  <a:txBody>
                    <a:bodyPr/>
                    <a:lstStyle/>
                    <a:p>
                      <a:endParaRPr lang="zh-CN" altLang="en-US"/>
                    </a:p>
                  </a:txBody>
                  <a:tcPr/>
                </a:tc>
                <a:tc>
                  <a:txBody>
                    <a:bodyPr/>
                    <a:lstStyle/>
                    <a:p>
                      <a:pPr algn="ctr" fontAlgn="ctr"/>
                      <a:r>
                        <a:rPr lang="en-US" sz="1400" u="none" strike="noStrike">
                          <a:effectLst/>
                        </a:rPr>
                        <a:t>Di Marco and Navigli</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提出了使用大型共现图进行词意消歧的算法。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254977624"/>
                  </a:ext>
                </a:extLst>
              </a:tr>
              <a:tr h="538769">
                <a:tc vMerge="1">
                  <a:txBody>
                    <a:bodyPr/>
                    <a:lstStyle/>
                    <a:p>
                      <a:endParaRPr lang="zh-CN" altLang="en-US"/>
                    </a:p>
                  </a:txBody>
                  <a:tcPr/>
                </a:tc>
                <a:tc>
                  <a:txBody>
                    <a:bodyPr/>
                    <a:lstStyle/>
                    <a:p>
                      <a:pPr algn="ctr" fontAlgn="ctr"/>
                      <a:r>
                        <a:rPr lang="en-US" sz="1400" u="none" strike="noStrike">
                          <a:effectLst/>
                        </a:rPr>
                        <a:t>Bellegarda</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建立了</a:t>
                      </a:r>
                      <a:r>
                        <a:rPr lang="en-US" altLang="zh-CN" sz="1400" u="none" strike="noStrike" dirty="0">
                          <a:effectLst/>
                        </a:rPr>
                        <a:t>Apple’s SIRI</a:t>
                      </a:r>
                      <a:r>
                        <a:rPr lang="zh-CN" altLang="en-US" sz="1400" u="none" strike="noStrike" dirty="0">
                          <a:effectLst/>
                        </a:rPr>
                        <a:t>，该系统使用</a:t>
                      </a:r>
                      <a:r>
                        <a:rPr lang="en-US" altLang="zh-CN" sz="1400" u="none" strike="noStrike" dirty="0">
                          <a:effectLst/>
                        </a:rPr>
                        <a:t>GUS</a:t>
                      </a:r>
                      <a:r>
                        <a:rPr lang="zh-CN" altLang="en-US" sz="1400" u="none" strike="noStrike" dirty="0">
                          <a:effectLst/>
                        </a:rPr>
                        <a:t>架构，这一时期</a:t>
                      </a:r>
                      <a:r>
                        <a:rPr lang="en-US" altLang="zh-CN" sz="1400" u="none" strike="noStrike" dirty="0">
                          <a:effectLst/>
                        </a:rPr>
                        <a:t>GUS</a:t>
                      </a:r>
                      <a:r>
                        <a:rPr lang="zh-CN" altLang="en-US" sz="1400" u="none" strike="noStrike" dirty="0">
                          <a:effectLst/>
                        </a:rPr>
                        <a:t>架构成为商业对话系统架构的主流。</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2011290265"/>
                  </a:ext>
                </a:extLst>
              </a:tr>
              <a:tr h="316923">
                <a:tc>
                  <a:txBody>
                    <a:bodyPr/>
                    <a:lstStyle/>
                    <a:p>
                      <a:pPr algn="ctr" fontAlgn="ctr"/>
                      <a:r>
                        <a:rPr lang="en-US" altLang="zh-CN" sz="1400" u="none" strike="noStrike">
                          <a:effectLst/>
                        </a:rPr>
                        <a:t>2014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Pennington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提出了</a:t>
                      </a:r>
                      <a:r>
                        <a:rPr lang="en-US" sz="1400" u="none" strike="noStrike" dirty="0" err="1">
                          <a:effectLst/>
                        </a:rPr>
                        <a:t>GloVe</a:t>
                      </a:r>
                      <a:r>
                        <a:rPr lang="en-US" sz="1400" u="none" strike="noStrike" dirty="0">
                          <a:effectLst/>
                        </a:rPr>
                        <a:t>。</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043267516"/>
                  </a:ext>
                </a:extLst>
              </a:tr>
              <a:tr h="538769">
                <a:tc rowSpan="2">
                  <a:txBody>
                    <a:bodyPr/>
                    <a:lstStyle/>
                    <a:p>
                      <a:pPr algn="ctr" fontAlgn="ctr"/>
                      <a:r>
                        <a:rPr lang="en-US" altLang="zh-CN" sz="1400" u="none" strike="noStrike">
                          <a:effectLst/>
                        </a:rPr>
                        <a:t>2015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Huang</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提出了</a:t>
                      </a:r>
                      <a:r>
                        <a:rPr lang="en-US" altLang="zh-CN" sz="1400" u="none" strike="noStrike" dirty="0" err="1">
                          <a:effectLst/>
                        </a:rPr>
                        <a:t>BiLSTM+CRF</a:t>
                      </a:r>
                      <a:r>
                        <a:rPr lang="zh-CN" altLang="en-US" sz="1400" u="none" strike="noStrike" dirty="0">
                          <a:effectLst/>
                        </a:rPr>
                        <a:t>的</a:t>
                      </a:r>
                      <a:r>
                        <a:rPr lang="en-US" altLang="zh-CN" sz="1400" u="none" strike="noStrike" dirty="0">
                          <a:effectLst/>
                        </a:rPr>
                        <a:t>NER</a:t>
                      </a:r>
                      <a:r>
                        <a:rPr lang="zh-CN" altLang="en-US" sz="1400" u="none" strike="noStrike" dirty="0">
                          <a:effectLst/>
                        </a:rPr>
                        <a:t>架构，该架构使用字级别的</a:t>
                      </a:r>
                      <a:r>
                        <a:rPr lang="en-US" altLang="zh-CN" sz="1400" u="none" strike="noStrike" dirty="0">
                          <a:effectLst/>
                        </a:rPr>
                        <a:t>embedding</a:t>
                      </a:r>
                      <a:r>
                        <a:rPr lang="zh-CN" altLang="en-US" sz="1400" u="none" strike="noStrike" dirty="0">
                          <a:effectLst/>
                        </a:rPr>
                        <a:t>，成为</a:t>
                      </a:r>
                      <a:r>
                        <a:rPr lang="en-US" altLang="zh-CN" sz="1400" u="none" strike="noStrike" dirty="0">
                          <a:effectLst/>
                        </a:rPr>
                        <a:t>NER</a:t>
                      </a:r>
                      <a:r>
                        <a:rPr lang="zh-CN" altLang="en-US" sz="1400" u="none" strike="noStrike" dirty="0">
                          <a:effectLst/>
                        </a:rPr>
                        <a:t>的标准架构。</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640265281"/>
                  </a:ext>
                </a:extLst>
              </a:tr>
              <a:tr h="538769">
                <a:tc vMerge="1">
                  <a:txBody>
                    <a:bodyPr/>
                    <a:lstStyle/>
                    <a:p>
                      <a:endParaRPr lang="zh-CN" altLang="en-US"/>
                    </a:p>
                  </a:txBody>
                  <a:tcPr/>
                </a:tc>
                <a:tc>
                  <a:txBody>
                    <a:bodyPr/>
                    <a:lstStyle/>
                    <a:p>
                      <a:pPr algn="ctr" fontAlgn="ctr"/>
                      <a:r>
                        <a:rPr lang="en-US" sz="1400" u="none" strike="noStrike">
                          <a:effectLst/>
                        </a:rPr>
                        <a:t>Hermann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实现了</a:t>
                      </a:r>
                      <a:r>
                        <a:rPr lang="en-US" sz="1400" u="none" strike="noStrike">
                          <a:effectLst/>
                        </a:rPr>
                        <a:t>Stanford Attentive Reader，</a:t>
                      </a:r>
                      <a:r>
                        <a:rPr lang="zh-CN" altLang="en-US" sz="1400" u="none" strike="noStrike">
                          <a:effectLst/>
                        </a:rPr>
                        <a:t>该模型体现了诸多现代神经网络问答系统架构的优点。</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100219708"/>
                  </a:ext>
                </a:extLst>
              </a:tr>
              <a:tr h="316923">
                <a:tc rowSpan="4">
                  <a:txBody>
                    <a:bodyPr/>
                    <a:lstStyle/>
                    <a:p>
                      <a:pPr algn="ctr" fontAlgn="ctr"/>
                      <a:r>
                        <a:rPr lang="en-US" altLang="zh-CN" sz="1400" u="none" strike="noStrike">
                          <a:effectLst/>
                        </a:rPr>
                        <a:t>2016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Sennrich</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BPE</a:t>
                      </a:r>
                      <a:r>
                        <a:rPr lang="zh-CN" altLang="en-US" sz="1400" u="none" strike="noStrike">
                          <a:effectLst/>
                        </a:rPr>
                        <a:t>算法。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701989183"/>
                  </a:ext>
                </a:extLst>
              </a:tr>
              <a:tr h="538769">
                <a:tc vMerge="1">
                  <a:txBody>
                    <a:bodyPr/>
                    <a:lstStyle/>
                    <a:p>
                      <a:endParaRPr lang="zh-CN" altLang="en-US"/>
                    </a:p>
                  </a:txBody>
                  <a:tcPr/>
                </a:tc>
                <a:tc>
                  <a:txBody>
                    <a:bodyPr/>
                    <a:lstStyle/>
                    <a:p>
                      <a:pPr algn="ctr" fontAlgn="ctr"/>
                      <a:r>
                        <a:rPr lang="en-US" sz="1400" u="none" strike="noStrike">
                          <a:effectLst/>
                        </a:rPr>
                        <a:t>Nivre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建立了</a:t>
                      </a:r>
                      <a:r>
                        <a:rPr lang="en-US" sz="1400" u="none" strike="noStrike">
                          <a:effectLst/>
                        </a:rPr>
                        <a:t>Universal Dependencies Project，</a:t>
                      </a:r>
                      <a:r>
                        <a:rPr lang="zh-CN" altLang="en-US" sz="1400" u="none" strike="noStrike">
                          <a:effectLst/>
                        </a:rPr>
                        <a:t>该项目专注于持续增加跨语言的依存句法标注语料。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50578100"/>
                  </a:ext>
                </a:extLst>
              </a:tr>
              <a:tr h="760615">
                <a:tc vMerge="1">
                  <a:txBody>
                    <a:bodyPr/>
                    <a:lstStyle/>
                    <a:p>
                      <a:endParaRPr lang="zh-CN" altLang="en-US"/>
                    </a:p>
                  </a:txBody>
                  <a:tcPr/>
                </a:tc>
                <a:tc>
                  <a:txBody>
                    <a:bodyPr/>
                    <a:lstStyle/>
                    <a:p>
                      <a:pPr algn="ctr" fontAlgn="ctr"/>
                      <a:r>
                        <a:rPr lang="en-US" sz="1400" u="none" strike="noStrike">
                          <a:effectLst/>
                        </a:rPr>
                        <a:t>Rashkin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altLang="zh-CN" sz="1400" u="none" strike="noStrike">
                          <a:effectLst/>
                        </a:rPr>
                        <a:t>connotation frames</a:t>
                      </a:r>
                      <a:r>
                        <a:rPr lang="zh-CN" altLang="en-US" sz="1400" u="none" strike="noStrike">
                          <a:effectLst/>
                        </a:rPr>
                        <a:t>，该算法利用了更充分的特征进行语义角色标注，如动词情感、事件后果、价值、精神状态。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1073124788"/>
                  </a:ext>
                </a:extLst>
              </a:tr>
              <a:tr h="538769">
                <a:tc vMerge="1">
                  <a:txBody>
                    <a:bodyPr/>
                    <a:lstStyle/>
                    <a:p>
                      <a:endParaRPr lang="zh-CN" altLang="en-US"/>
                    </a:p>
                  </a:txBody>
                  <a:tcPr/>
                </a:tc>
                <a:tc>
                  <a:txBody>
                    <a:bodyPr/>
                    <a:lstStyle/>
                    <a:p>
                      <a:pPr algn="ctr" fontAlgn="ctr"/>
                      <a:r>
                        <a:rPr lang="en-US" sz="1400" u="none" strike="noStrike">
                          <a:effectLst/>
                        </a:rPr>
                        <a:t>Rothe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altLang="zh-CN" sz="1400" u="none" strike="noStrike">
                          <a:effectLst/>
                        </a:rPr>
                        <a:t>DENSIFIER</a:t>
                      </a:r>
                      <a:r>
                        <a:rPr lang="zh-CN" altLang="en-US" sz="1400" u="none" strike="noStrike">
                          <a:effectLst/>
                        </a:rPr>
                        <a:t>，该算法专注于学习情感表征，直接编码情感和其他属性。</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690381545"/>
                  </a:ext>
                </a:extLst>
              </a:tr>
              <a:tr h="316923">
                <a:tc rowSpan="2">
                  <a:txBody>
                    <a:bodyPr/>
                    <a:lstStyle/>
                    <a:p>
                      <a:pPr algn="ctr" fontAlgn="ctr"/>
                      <a:r>
                        <a:rPr lang="en-US" altLang="zh-CN" sz="1400" u="none" strike="noStrike">
                          <a:effectLst/>
                        </a:rPr>
                        <a:t>2017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ctr" fontAlgn="ctr"/>
                      <a:r>
                        <a:rPr lang="en-US" sz="1400" u="none" strike="noStrike">
                          <a:effectLst/>
                        </a:rPr>
                        <a:t>Bojanowski</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a:effectLst/>
                        </a:rPr>
                        <a:t>提出了</a:t>
                      </a:r>
                      <a:r>
                        <a:rPr lang="en-US" sz="1400" u="none" strike="noStrike">
                          <a:effectLst/>
                        </a:rPr>
                        <a:t>fasttext。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3078901125"/>
                  </a:ext>
                </a:extLst>
              </a:tr>
              <a:tr h="538769">
                <a:tc vMerge="1">
                  <a:txBody>
                    <a:bodyPr/>
                    <a:lstStyle/>
                    <a:p>
                      <a:endParaRPr lang="zh-CN" altLang="en-US"/>
                    </a:p>
                  </a:txBody>
                  <a:tcPr/>
                </a:tc>
                <a:tc>
                  <a:txBody>
                    <a:bodyPr/>
                    <a:lstStyle/>
                    <a:p>
                      <a:pPr algn="ctr" fontAlgn="ctr"/>
                      <a:r>
                        <a:rPr lang="en-US" sz="1400" u="none" strike="noStrike">
                          <a:effectLst/>
                        </a:rPr>
                        <a:t>Lee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5720" marR="45720" anchor="ctr"/>
                </a:tc>
                <a:tc>
                  <a:txBody>
                    <a:bodyPr/>
                    <a:lstStyle/>
                    <a:p>
                      <a:pPr algn="l" fontAlgn="ctr"/>
                      <a:r>
                        <a:rPr lang="zh-CN" altLang="en-US" sz="1400" u="none" strike="noStrike" dirty="0">
                          <a:effectLst/>
                        </a:rPr>
                        <a:t>提出了”</a:t>
                      </a:r>
                      <a:r>
                        <a:rPr lang="en-US" sz="1400" u="none" strike="noStrike" dirty="0">
                          <a:effectLst/>
                        </a:rPr>
                        <a:t>passage-aligned question embeddings“，</a:t>
                      </a:r>
                      <a:r>
                        <a:rPr lang="zh-CN" altLang="en-US" sz="1400" u="none" strike="noStrike" dirty="0">
                          <a:effectLst/>
                        </a:rPr>
                        <a:t>使用该表征完成问答任务。</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45720" marR="45720" anchor="ctr"/>
                </a:tc>
                <a:extLst>
                  <a:ext uri="{0D108BD9-81ED-4DB2-BD59-A6C34878D82A}">
                    <a16:rowId xmlns:a16="http://schemas.microsoft.com/office/drawing/2014/main" val="793332203"/>
                  </a:ext>
                </a:extLst>
              </a:tr>
            </a:tbl>
          </a:graphicData>
        </a:graphic>
      </p:graphicFrame>
    </p:spTree>
    <p:extLst>
      <p:ext uri="{BB962C8B-B14F-4D97-AF65-F5344CB8AC3E}">
        <p14:creationId xmlns:p14="http://schemas.microsoft.com/office/powerpoint/2010/main" val="2364985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FAB60-F294-4342-9F87-40A289D05C1A}"/>
              </a:ext>
            </a:extLst>
          </p:cNvPr>
          <p:cNvSpPr>
            <a:spLocks noGrp="1"/>
          </p:cNvSpPr>
          <p:nvPr>
            <p:ph type="title"/>
          </p:nvPr>
        </p:nvSpPr>
        <p:spPr/>
        <p:txBody>
          <a:bodyPr/>
          <a:lstStyle/>
          <a:p>
            <a:r>
              <a:rPr lang="en-US" altLang="zh-CN" dirty="0">
                <a:solidFill>
                  <a:srgbClr val="000000"/>
                </a:solidFill>
              </a:rPr>
              <a:t>Multilayer Feedforward Networks are</a:t>
            </a:r>
            <a:br>
              <a:rPr lang="en-US" altLang="zh-CN" dirty="0">
                <a:solidFill>
                  <a:srgbClr val="000000"/>
                </a:solidFill>
              </a:rPr>
            </a:br>
            <a:r>
              <a:rPr lang="en-US" altLang="zh-CN" dirty="0">
                <a:solidFill>
                  <a:srgbClr val="000000"/>
                </a:solidFill>
              </a:rPr>
              <a:t>Universal Approximators</a:t>
            </a:r>
            <a:endParaRPr lang="zh-CN" altLang="en-US" dirty="0"/>
          </a:p>
        </p:txBody>
      </p:sp>
      <p:sp>
        <p:nvSpPr>
          <p:cNvPr id="3" name="内容占位符 2">
            <a:extLst>
              <a:ext uri="{FF2B5EF4-FFF2-40B4-BE49-F238E27FC236}">
                <a16:creationId xmlns:a16="http://schemas.microsoft.com/office/drawing/2014/main" id="{163B0439-3DDA-48C3-94B6-84793B849F8E}"/>
              </a:ext>
            </a:extLst>
          </p:cNvPr>
          <p:cNvSpPr>
            <a:spLocks noGrp="1"/>
          </p:cNvSpPr>
          <p:nvPr>
            <p:ph idx="1"/>
          </p:nvPr>
        </p:nvSpPr>
        <p:spPr>
          <a:xfrm>
            <a:off x="838199" y="1825625"/>
            <a:ext cx="5810374" cy="4351338"/>
          </a:xfrm>
        </p:spPr>
        <p:txBody>
          <a:bodyPr>
            <a:normAutofit/>
          </a:bodyPr>
          <a:lstStyle/>
          <a:p>
            <a:pPr algn="just"/>
            <a:r>
              <a:rPr lang="en-US" altLang="zh-CN" sz="2100" dirty="0"/>
              <a:t>1989</a:t>
            </a:r>
            <a:r>
              <a:rPr lang="zh-CN" altLang="en-US" sz="2100" dirty="0"/>
              <a:t>年，维也纳工业大学的</a:t>
            </a:r>
            <a:r>
              <a:rPr lang="en-US" altLang="zh-CN" sz="2100" dirty="0"/>
              <a:t>Kurt </a:t>
            </a:r>
            <a:r>
              <a:rPr lang="en-US" altLang="zh-CN" sz="2100" dirty="0" err="1"/>
              <a:t>Hornik</a:t>
            </a:r>
            <a:r>
              <a:rPr lang="zh-CN" altLang="en-US" sz="2100" dirty="0"/>
              <a:t>在论文中给出了数学论证，证明多层前馈神经网络</a:t>
            </a:r>
            <a:r>
              <a:rPr lang="en-US" altLang="zh-CN" sz="2100" dirty="0"/>
              <a:t>(multilayer feedforward network)</a:t>
            </a:r>
            <a:r>
              <a:rPr lang="zh-CN" altLang="en-US" sz="2100" dirty="0"/>
              <a:t>是一个泛逼近器</a:t>
            </a:r>
            <a:r>
              <a:rPr lang="en-US" altLang="zh-CN" sz="2100" dirty="0"/>
              <a:t>(universal approximator)</a:t>
            </a:r>
            <a:r>
              <a:rPr lang="zh-CN" altLang="en-US" sz="2100" dirty="0"/>
              <a:t>；随后，</a:t>
            </a:r>
            <a:r>
              <a:rPr lang="en-US" altLang="zh-CN" sz="2100" dirty="0"/>
              <a:t>1991</a:t>
            </a:r>
            <a:r>
              <a:rPr lang="zh-CN" altLang="en-US" sz="2100" dirty="0"/>
              <a:t>年进一步证明了多层前馈网络的泛逼近能力。</a:t>
            </a:r>
            <a:endParaRPr lang="en-US" altLang="zh-CN" sz="2100" dirty="0"/>
          </a:p>
          <a:p>
            <a:pPr algn="just"/>
            <a:r>
              <a:rPr lang="zh-CN" altLang="en-US" sz="2100" dirty="0"/>
              <a:t>论文证明了泛逼近定理</a:t>
            </a:r>
            <a:r>
              <a:rPr lang="en-US" altLang="zh-CN" sz="2100" dirty="0"/>
              <a:t>(universal appr-</a:t>
            </a:r>
            <a:r>
              <a:rPr lang="en-US" altLang="zh-CN" sz="2100" dirty="0" err="1"/>
              <a:t>oximation</a:t>
            </a:r>
            <a:r>
              <a:rPr lang="en-US" altLang="zh-CN" sz="2100" dirty="0"/>
              <a:t> theorem)</a:t>
            </a:r>
            <a:r>
              <a:rPr lang="zh-CN" altLang="en-US" sz="2100" dirty="0"/>
              <a:t>：只要拥有足够的隐藏单元，只有一个隐层的前馈神经网络就能以任意精度拟合任意波莱尔可测函数</a:t>
            </a:r>
            <a:r>
              <a:rPr lang="en-US" altLang="zh-CN" sz="2100" dirty="0"/>
              <a:t>(</a:t>
            </a:r>
            <a:r>
              <a:rPr lang="en-US" altLang="zh-CN" sz="2100" dirty="0" err="1"/>
              <a:t>Borel</a:t>
            </a:r>
            <a:r>
              <a:rPr lang="en-US" altLang="zh-CN" sz="2100" dirty="0"/>
              <a:t> measurable function)</a:t>
            </a:r>
            <a:r>
              <a:rPr lang="zh-CN" altLang="en-US" sz="2100" dirty="0"/>
              <a:t>，而与激活函数的选择无关。</a:t>
            </a:r>
            <a:endParaRPr lang="en-US" altLang="zh-CN" sz="2100" dirty="0"/>
          </a:p>
          <a:p>
            <a:pPr algn="just"/>
            <a:r>
              <a:rPr lang="zh-CN" altLang="en-US" sz="2100" dirty="0"/>
              <a:t>波莱尔函数是一类相当广泛的函数，它包括一切阶梯函数、一切连续函数和分段连续函数。</a:t>
            </a:r>
          </a:p>
        </p:txBody>
      </p:sp>
      <p:pic>
        <p:nvPicPr>
          <p:cNvPr id="7" name="图片 6" descr="手机屏幕截图&#10;&#10;描述已自动生成">
            <a:extLst>
              <a:ext uri="{FF2B5EF4-FFF2-40B4-BE49-F238E27FC236}">
                <a16:creationId xmlns:a16="http://schemas.microsoft.com/office/drawing/2014/main" id="{E8DB0C76-3786-4AF9-A05A-DBBCFA008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211" y="1930344"/>
            <a:ext cx="4662486" cy="1498656"/>
          </a:xfrm>
          <a:prstGeom prst="rect">
            <a:avLst/>
          </a:prstGeom>
        </p:spPr>
      </p:pic>
      <p:pic>
        <p:nvPicPr>
          <p:cNvPr id="9" name="图片 8" descr="手机屏幕截图&#10;&#10;描述已自动生成">
            <a:extLst>
              <a:ext uri="{FF2B5EF4-FFF2-40B4-BE49-F238E27FC236}">
                <a16:creationId xmlns:a16="http://schemas.microsoft.com/office/drawing/2014/main" id="{C19F3D9B-A2F6-4BEB-8764-F2B0517EF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212" y="4001295"/>
            <a:ext cx="4662486" cy="1416678"/>
          </a:xfrm>
          <a:prstGeom prst="rect">
            <a:avLst/>
          </a:prstGeom>
        </p:spPr>
      </p:pic>
    </p:spTree>
    <p:extLst>
      <p:ext uri="{BB962C8B-B14F-4D97-AF65-F5344CB8AC3E}">
        <p14:creationId xmlns:p14="http://schemas.microsoft.com/office/powerpoint/2010/main" val="24941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8AB70-B90C-43A8-836E-618A8C3BCD8B}"/>
              </a:ext>
            </a:extLst>
          </p:cNvPr>
          <p:cNvSpPr>
            <a:spLocks noGrp="1"/>
          </p:cNvSpPr>
          <p:nvPr>
            <p:ph type="title"/>
          </p:nvPr>
        </p:nvSpPr>
        <p:spPr/>
        <p:txBody>
          <a:bodyPr/>
          <a:lstStyle/>
          <a:p>
            <a:r>
              <a:rPr lang="en-US" altLang="zh-CN" dirty="0">
                <a:solidFill>
                  <a:srgbClr val="000000"/>
                </a:solidFill>
              </a:rPr>
              <a:t>Multilayer Feedforward Networks are</a:t>
            </a:r>
            <a:br>
              <a:rPr lang="en-US" altLang="zh-CN" dirty="0">
                <a:solidFill>
                  <a:srgbClr val="000000"/>
                </a:solidFill>
              </a:rPr>
            </a:br>
            <a:r>
              <a:rPr lang="en-US" altLang="zh-CN" dirty="0">
                <a:solidFill>
                  <a:srgbClr val="000000"/>
                </a:solidFill>
              </a:rPr>
              <a:t>Universal Approximators</a:t>
            </a:r>
            <a:endParaRPr lang="zh-CN" altLang="en-US" dirty="0"/>
          </a:p>
        </p:txBody>
      </p:sp>
      <p:sp>
        <p:nvSpPr>
          <p:cNvPr id="3" name="内容占位符 2">
            <a:extLst>
              <a:ext uri="{FF2B5EF4-FFF2-40B4-BE49-F238E27FC236}">
                <a16:creationId xmlns:a16="http://schemas.microsoft.com/office/drawing/2014/main" id="{E1EE4485-32AC-41AD-8C6B-17F10221CE11}"/>
              </a:ext>
            </a:extLst>
          </p:cNvPr>
          <p:cNvSpPr>
            <a:spLocks noGrp="1"/>
          </p:cNvSpPr>
          <p:nvPr>
            <p:ph idx="1"/>
          </p:nvPr>
        </p:nvSpPr>
        <p:spPr>
          <a:xfrm>
            <a:off x="838200" y="1825625"/>
            <a:ext cx="5356123" cy="4351338"/>
          </a:xfrm>
        </p:spPr>
        <p:txBody>
          <a:bodyPr/>
          <a:lstStyle/>
          <a:p>
            <a:pPr algn="just"/>
            <a:r>
              <a:rPr lang="en-US" altLang="zh-CN" dirty="0"/>
              <a:t>Theorem 2.1</a:t>
            </a:r>
          </a:p>
          <a:p>
            <a:pPr algn="just"/>
            <a:r>
              <a:rPr lang="zh-CN" altLang="en-US" dirty="0"/>
              <a:t>定理</a:t>
            </a:r>
            <a:r>
              <a:rPr lang="en-US" altLang="zh-CN" dirty="0"/>
              <a:t>2.1</a:t>
            </a:r>
            <a:r>
              <a:rPr lang="zh-CN" altLang="en-US" dirty="0"/>
              <a:t>证明，当</a:t>
            </a:r>
            <a:r>
              <a:rPr lang="en-US" altLang="zh-CN" dirty="0"/>
              <a:t>G</a:t>
            </a:r>
            <a:r>
              <a:rPr lang="zh-CN" altLang="en-US" dirty="0"/>
              <a:t>是任意实数域上的连续非常数函数，以</a:t>
            </a:r>
            <a:r>
              <a:rPr lang="en-US" altLang="zh-CN" dirty="0"/>
              <a:t>G</a:t>
            </a:r>
            <a:r>
              <a:rPr lang="zh-CN" altLang="en-US" dirty="0"/>
              <a:t>为激活函数的多层前馈神经网络可以任意精度逼近任意实数域上的连续函数。</a:t>
            </a:r>
            <a:endParaRPr lang="en-US" altLang="zh-CN" dirty="0"/>
          </a:p>
          <a:p>
            <a:pPr algn="just"/>
            <a:r>
              <a:rPr lang="zh-CN" altLang="en-US" dirty="0"/>
              <a:t>这个定理证明，激活函数</a:t>
            </a:r>
            <a:r>
              <a:rPr lang="en-US" altLang="zh-CN" dirty="0"/>
              <a:t>G</a:t>
            </a:r>
            <a:r>
              <a:rPr lang="zh-CN" altLang="en-US" dirty="0"/>
              <a:t>可以是任意的连续非常数函数，包括所有的挤压函数</a:t>
            </a:r>
            <a:r>
              <a:rPr lang="en-US" altLang="zh-CN" dirty="0"/>
              <a:t>(squashing function)</a:t>
            </a:r>
            <a:r>
              <a:rPr lang="zh-CN" altLang="en-US" dirty="0"/>
              <a:t>。</a:t>
            </a:r>
          </a:p>
        </p:txBody>
      </p:sp>
      <p:grpSp>
        <p:nvGrpSpPr>
          <p:cNvPr id="8" name="组合 7">
            <a:extLst>
              <a:ext uri="{FF2B5EF4-FFF2-40B4-BE49-F238E27FC236}">
                <a16:creationId xmlns:a16="http://schemas.microsoft.com/office/drawing/2014/main" id="{A341A1C1-C23A-4357-949C-8DB2DC8EB0E8}"/>
              </a:ext>
            </a:extLst>
          </p:cNvPr>
          <p:cNvGrpSpPr/>
          <p:nvPr/>
        </p:nvGrpSpPr>
        <p:grpSpPr>
          <a:xfrm>
            <a:off x="6531134" y="2240674"/>
            <a:ext cx="4861010" cy="1909960"/>
            <a:chOff x="6492790" y="1992901"/>
            <a:chExt cx="4861010" cy="1909960"/>
          </a:xfrm>
        </p:grpSpPr>
        <p:pic>
          <p:nvPicPr>
            <p:cNvPr id="5" name="图片 4" descr="手机屏幕截图&#10;&#10;描述已自动生成">
              <a:extLst>
                <a:ext uri="{FF2B5EF4-FFF2-40B4-BE49-F238E27FC236}">
                  <a16:creationId xmlns:a16="http://schemas.microsoft.com/office/drawing/2014/main" id="{74A4B0F6-EECB-4DBB-B170-18E8728B2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790" y="1992901"/>
              <a:ext cx="4861010" cy="1689985"/>
            </a:xfrm>
            <a:prstGeom prst="rect">
              <a:avLst/>
            </a:prstGeom>
          </p:spPr>
        </p:pic>
        <p:pic>
          <p:nvPicPr>
            <p:cNvPr id="7" name="图片 6">
              <a:extLst>
                <a:ext uri="{FF2B5EF4-FFF2-40B4-BE49-F238E27FC236}">
                  <a16:creationId xmlns:a16="http://schemas.microsoft.com/office/drawing/2014/main" id="{2CDC42A4-F809-4E28-BF98-EE97D225C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285" y="3659290"/>
              <a:ext cx="4580301" cy="243571"/>
            </a:xfrm>
            <a:prstGeom prst="rect">
              <a:avLst/>
            </a:prstGeom>
          </p:spPr>
        </p:pic>
      </p:grpSp>
      <p:pic>
        <p:nvPicPr>
          <p:cNvPr id="10" name="图片 9" descr="手机屏幕截图&#10;&#10;描述已自动生成">
            <a:extLst>
              <a:ext uri="{FF2B5EF4-FFF2-40B4-BE49-F238E27FC236}">
                <a16:creationId xmlns:a16="http://schemas.microsoft.com/office/drawing/2014/main" id="{9AEDE9F3-AACE-439E-BF23-75D0ED458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9479" y="4509027"/>
            <a:ext cx="4784321" cy="1178049"/>
          </a:xfrm>
          <a:prstGeom prst="rect">
            <a:avLst/>
          </a:prstGeom>
        </p:spPr>
      </p:pic>
    </p:spTree>
    <p:extLst>
      <p:ext uri="{BB962C8B-B14F-4D97-AF65-F5344CB8AC3E}">
        <p14:creationId xmlns:p14="http://schemas.microsoft.com/office/powerpoint/2010/main" val="2530716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2E477-B7AE-4FB6-9A2C-74C28E1CFDE6}"/>
              </a:ext>
            </a:extLst>
          </p:cNvPr>
          <p:cNvSpPr>
            <a:spLocks noGrp="1"/>
          </p:cNvSpPr>
          <p:nvPr>
            <p:ph type="title"/>
          </p:nvPr>
        </p:nvSpPr>
        <p:spPr/>
        <p:txBody>
          <a:bodyPr/>
          <a:lstStyle/>
          <a:p>
            <a:r>
              <a:rPr lang="en-US" altLang="zh-CN" dirty="0">
                <a:solidFill>
                  <a:srgbClr val="000000"/>
                </a:solidFill>
              </a:rPr>
              <a:t>Multilayer Feedforward Networks are</a:t>
            </a:r>
            <a:br>
              <a:rPr lang="en-US" altLang="zh-CN" dirty="0">
                <a:solidFill>
                  <a:srgbClr val="000000"/>
                </a:solidFill>
              </a:rPr>
            </a:br>
            <a:r>
              <a:rPr lang="en-US" altLang="zh-CN" dirty="0">
                <a:solidFill>
                  <a:srgbClr val="000000"/>
                </a:solidFill>
              </a:rPr>
              <a:t>Universal Approximators</a:t>
            </a:r>
            <a:endParaRPr lang="zh-CN" altLang="en-US" dirty="0"/>
          </a:p>
        </p:txBody>
      </p:sp>
      <p:sp>
        <p:nvSpPr>
          <p:cNvPr id="3" name="内容占位符 2">
            <a:extLst>
              <a:ext uri="{FF2B5EF4-FFF2-40B4-BE49-F238E27FC236}">
                <a16:creationId xmlns:a16="http://schemas.microsoft.com/office/drawing/2014/main" id="{D023BCEE-52A3-4652-9722-2E8080EF4842}"/>
              </a:ext>
            </a:extLst>
          </p:cNvPr>
          <p:cNvSpPr>
            <a:spLocks noGrp="1"/>
          </p:cNvSpPr>
          <p:nvPr>
            <p:ph idx="1"/>
          </p:nvPr>
        </p:nvSpPr>
        <p:spPr>
          <a:xfrm>
            <a:off x="838200" y="1825625"/>
            <a:ext cx="5397418" cy="4351338"/>
          </a:xfrm>
        </p:spPr>
        <p:txBody>
          <a:bodyPr>
            <a:normAutofit/>
          </a:bodyPr>
          <a:lstStyle/>
          <a:p>
            <a:pPr algn="just"/>
            <a:r>
              <a:rPr lang="en-US" altLang="zh-CN" dirty="0"/>
              <a:t>Theorem 2.2</a:t>
            </a:r>
          </a:p>
          <a:p>
            <a:pPr algn="just"/>
            <a:r>
              <a:rPr lang="zh-CN" altLang="en-US" dirty="0"/>
              <a:t>定理</a:t>
            </a:r>
            <a:r>
              <a:rPr lang="en-US" altLang="zh-CN" dirty="0"/>
              <a:t>2.2</a:t>
            </a:r>
            <a:r>
              <a:rPr lang="zh-CN" altLang="en-US" dirty="0"/>
              <a:t>证明，对于任意连续非常数函数</a:t>
            </a:r>
            <a:r>
              <a:rPr lang="en-US" altLang="zh-CN" dirty="0"/>
              <a:t>G</a:t>
            </a:r>
            <a:r>
              <a:rPr lang="zh-CN" altLang="en-US" dirty="0"/>
              <a:t>、任意输入维度</a:t>
            </a:r>
            <a:r>
              <a:rPr lang="en-US" altLang="zh-CN" dirty="0"/>
              <a:t>r</a:t>
            </a:r>
            <a:r>
              <a:rPr lang="zh-CN" altLang="en-US" dirty="0"/>
              <a:t>，以</a:t>
            </a:r>
            <a:r>
              <a:rPr lang="en-US" altLang="zh-CN" dirty="0"/>
              <a:t>G</a:t>
            </a:r>
            <a:r>
              <a:rPr lang="zh-CN" altLang="en-US" dirty="0"/>
              <a:t>为激活函数的单隐层前馈神经网络可以任意精度逼近任意波莱尔可测函数。</a:t>
            </a:r>
            <a:endParaRPr lang="en-US" altLang="zh-CN" dirty="0"/>
          </a:p>
          <a:p>
            <a:pPr algn="just"/>
            <a:r>
              <a:rPr lang="zh-CN" altLang="en-US" dirty="0"/>
              <a:t>定理</a:t>
            </a:r>
            <a:r>
              <a:rPr lang="en-US" altLang="zh-CN" dirty="0"/>
              <a:t>2.1</a:t>
            </a:r>
            <a:r>
              <a:rPr lang="zh-CN" altLang="en-US" dirty="0"/>
              <a:t>提到的连续函数集合是波莱尔可测函数集合的子集。</a:t>
            </a:r>
            <a:endParaRPr lang="en-US" altLang="zh-CN" dirty="0"/>
          </a:p>
          <a:p>
            <a:pPr algn="just"/>
            <a:r>
              <a:rPr lang="zh-CN" altLang="en-US" dirty="0"/>
              <a:t>定理</a:t>
            </a:r>
            <a:r>
              <a:rPr lang="en-US" altLang="zh-CN" dirty="0"/>
              <a:t>2.2</a:t>
            </a:r>
            <a:r>
              <a:rPr lang="zh-CN" altLang="en-US" dirty="0"/>
              <a:t>证明了多层前馈神经网络是泛逼近器。</a:t>
            </a:r>
          </a:p>
        </p:txBody>
      </p:sp>
      <p:pic>
        <p:nvPicPr>
          <p:cNvPr id="5" name="图片 4" descr="手机屏幕截图&#10;&#10;描述已自动生成">
            <a:extLst>
              <a:ext uri="{FF2B5EF4-FFF2-40B4-BE49-F238E27FC236}">
                <a16:creationId xmlns:a16="http://schemas.microsoft.com/office/drawing/2014/main" id="{60DA3706-FA9C-464D-AAB9-77F534F29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839" y="2070672"/>
            <a:ext cx="4861125" cy="3887675"/>
          </a:xfrm>
          <a:prstGeom prst="rect">
            <a:avLst/>
          </a:prstGeom>
        </p:spPr>
      </p:pic>
    </p:spTree>
    <p:extLst>
      <p:ext uri="{BB962C8B-B14F-4D97-AF65-F5344CB8AC3E}">
        <p14:creationId xmlns:p14="http://schemas.microsoft.com/office/powerpoint/2010/main" val="1437918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11BE8-90DA-4CF1-BE4A-44B3F87E0150}"/>
              </a:ext>
            </a:extLst>
          </p:cNvPr>
          <p:cNvSpPr>
            <a:spLocks noGrp="1"/>
          </p:cNvSpPr>
          <p:nvPr>
            <p:ph type="title"/>
          </p:nvPr>
        </p:nvSpPr>
        <p:spPr/>
        <p:txBody>
          <a:bodyPr/>
          <a:lstStyle/>
          <a:p>
            <a:r>
              <a:rPr lang="en-US" altLang="zh-CN" dirty="0">
                <a:solidFill>
                  <a:srgbClr val="000000"/>
                </a:solidFill>
              </a:rPr>
              <a:t>Multilayer Feedforward Networks are</a:t>
            </a:r>
            <a:br>
              <a:rPr lang="en-US" altLang="zh-CN" dirty="0">
                <a:solidFill>
                  <a:srgbClr val="000000"/>
                </a:solidFill>
              </a:rPr>
            </a:br>
            <a:r>
              <a:rPr lang="en-US" altLang="zh-CN" dirty="0">
                <a:solidFill>
                  <a:srgbClr val="000000"/>
                </a:solidFill>
              </a:rPr>
              <a:t>Universal Approximators</a:t>
            </a:r>
            <a:endParaRPr lang="zh-CN" altLang="en-US" dirty="0"/>
          </a:p>
        </p:txBody>
      </p:sp>
      <p:sp>
        <p:nvSpPr>
          <p:cNvPr id="3" name="内容占位符 2">
            <a:extLst>
              <a:ext uri="{FF2B5EF4-FFF2-40B4-BE49-F238E27FC236}">
                <a16:creationId xmlns:a16="http://schemas.microsoft.com/office/drawing/2014/main" id="{FDBA40D8-9378-40D6-8E50-A5CF2D1B6076}"/>
              </a:ext>
            </a:extLst>
          </p:cNvPr>
          <p:cNvSpPr>
            <a:spLocks noGrp="1"/>
          </p:cNvSpPr>
          <p:nvPr>
            <p:ph idx="1"/>
          </p:nvPr>
        </p:nvSpPr>
        <p:spPr>
          <a:xfrm>
            <a:off x="838200" y="1825625"/>
            <a:ext cx="5379720" cy="4351338"/>
          </a:xfrm>
        </p:spPr>
        <p:txBody>
          <a:bodyPr>
            <a:normAutofit/>
          </a:bodyPr>
          <a:lstStyle/>
          <a:p>
            <a:pPr algn="just"/>
            <a:r>
              <a:rPr lang="en-US" altLang="zh-CN" dirty="0"/>
              <a:t>Theorem 2.4</a:t>
            </a:r>
          </a:p>
          <a:p>
            <a:pPr algn="just"/>
            <a:r>
              <a:rPr lang="zh-CN" altLang="en-US" dirty="0"/>
              <a:t>定理</a:t>
            </a:r>
            <a:r>
              <a:rPr lang="en-US" altLang="zh-CN" dirty="0"/>
              <a:t>2.4</a:t>
            </a:r>
            <a:r>
              <a:rPr lang="zh-CN" altLang="en-US" dirty="0"/>
              <a:t>证明，标准前馈神经网络也是一种泛逼近器。</a:t>
            </a:r>
            <a:endParaRPr lang="en-US" altLang="zh-CN" dirty="0"/>
          </a:p>
          <a:p>
            <a:pPr algn="just"/>
            <a:r>
              <a:rPr lang="zh-CN" altLang="en-US" dirty="0"/>
              <a:t>定理</a:t>
            </a:r>
            <a:r>
              <a:rPr lang="en-US" altLang="zh-CN" dirty="0"/>
              <a:t>2.1</a:t>
            </a:r>
            <a:r>
              <a:rPr lang="zh-CN" altLang="en-US" dirty="0"/>
              <a:t>和定理</a:t>
            </a:r>
            <a:r>
              <a:rPr lang="en-US" altLang="zh-CN" dirty="0"/>
              <a:t>2.2</a:t>
            </a:r>
            <a:r>
              <a:rPr lang="zh-CN" altLang="en-US" dirty="0"/>
              <a:t>证明∑∏型神经网络的泛逼近性质，定理</a:t>
            </a:r>
            <a:r>
              <a:rPr lang="en-US" altLang="zh-CN" dirty="0"/>
              <a:t>2.4</a:t>
            </a:r>
            <a:r>
              <a:rPr lang="zh-CN" altLang="en-US" dirty="0"/>
              <a:t>进一步证明∑型神经网络的泛逼近性质。</a:t>
            </a:r>
            <a:endParaRPr lang="en-US" altLang="zh-CN" dirty="0"/>
          </a:p>
          <a:p>
            <a:pPr algn="just"/>
            <a:r>
              <a:rPr lang="zh-CN" altLang="en-US" dirty="0"/>
              <a:t>定理</a:t>
            </a:r>
            <a:r>
              <a:rPr lang="en-US" altLang="zh-CN" dirty="0"/>
              <a:t>2.4</a:t>
            </a:r>
            <a:r>
              <a:rPr lang="zh-CN" altLang="en-US" dirty="0"/>
              <a:t>证明，即使激活函数不是连续函数</a:t>
            </a:r>
            <a:r>
              <a:rPr lang="en-US" altLang="zh-CN" dirty="0"/>
              <a:t>(</a:t>
            </a:r>
            <a:r>
              <a:rPr lang="en-US" altLang="zh-CN" dirty="0" err="1"/>
              <a:t>Relu</a:t>
            </a:r>
            <a:r>
              <a:rPr lang="en-US" altLang="zh-CN" dirty="0"/>
              <a:t>)</a:t>
            </a:r>
            <a:r>
              <a:rPr lang="zh-CN" altLang="en-US" dirty="0"/>
              <a:t>，对应的标准神经网络仍具有泛逼近性。</a:t>
            </a:r>
          </a:p>
        </p:txBody>
      </p:sp>
      <p:grpSp>
        <p:nvGrpSpPr>
          <p:cNvPr id="8" name="组合 7">
            <a:extLst>
              <a:ext uri="{FF2B5EF4-FFF2-40B4-BE49-F238E27FC236}">
                <a16:creationId xmlns:a16="http://schemas.microsoft.com/office/drawing/2014/main" id="{A4CD6622-1336-4086-9E6D-A2EB2A48AD6B}"/>
              </a:ext>
            </a:extLst>
          </p:cNvPr>
          <p:cNvGrpSpPr/>
          <p:nvPr/>
        </p:nvGrpSpPr>
        <p:grpSpPr>
          <a:xfrm>
            <a:off x="6738818" y="2232681"/>
            <a:ext cx="4668641" cy="3373325"/>
            <a:chOff x="6833207" y="1825625"/>
            <a:chExt cx="4668641" cy="3373325"/>
          </a:xfrm>
        </p:grpSpPr>
        <p:pic>
          <p:nvPicPr>
            <p:cNvPr id="5" name="图片 4" descr="图片包含 男人, 游戏机&#10;&#10;描述已自动生成">
              <a:extLst>
                <a:ext uri="{FF2B5EF4-FFF2-40B4-BE49-F238E27FC236}">
                  <a16:creationId xmlns:a16="http://schemas.microsoft.com/office/drawing/2014/main" id="{9934CA65-4ADB-4ECB-A90B-CF4CD8C56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207" y="1825625"/>
              <a:ext cx="4662742" cy="2700093"/>
            </a:xfrm>
            <a:prstGeom prst="rect">
              <a:avLst/>
            </a:prstGeom>
          </p:spPr>
        </p:pic>
        <p:pic>
          <p:nvPicPr>
            <p:cNvPr id="7" name="图片 6" descr="手机屏幕截图&#10;&#10;描述已自动生成">
              <a:extLst>
                <a:ext uri="{FF2B5EF4-FFF2-40B4-BE49-F238E27FC236}">
                  <a16:creationId xmlns:a16="http://schemas.microsoft.com/office/drawing/2014/main" id="{803F7960-15CB-4DC2-882E-4F24C8778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419" y="4525718"/>
              <a:ext cx="4599429" cy="673232"/>
            </a:xfrm>
            <a:prstGeom prst="rect">
              <a:avLst/>
            </a:prstGeom>
          </p:spPr>
        </p:pic>
      </p:grpSp>
    </p:spTree>
    <p:extLst>
      <p:ext uri="{BB962C8B-B14F-4D97-AF65-F5344CB8AC3E}">
        <p14:creationId xmlns:p14="http://schemas.microsoft.com/office/powerpoint/2010/main" val="2051838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61081-3E6B-4098-BC1C-4ACCD308E240}"/>
              </a:ext>
            </a:extLst>
          </p:cNvPr>
          <p:cNvSpPr>
            <a:spLocks noGrp="1"/>
          </p:cNvSpPr>
          <p:nvPr>
            <p:ph type="title"/>
          </p:nvPr>
        </p:nvSpPr>
        <p:spPr/>
        <p:txBody>
          <a:bodyPr/>
          <a:lstStyle/>
          <a:p>
            <a:r>
              <a:rPr lang="en-US" altLang="zh-CN" dirty="0">
                <a:solidFill>
                  <a:srgbClr val="000000"/>
                </a:solidFill>
              </a:rPr>
              <a:t>Multilayer Feedforward Networks are</a:t>
            </a:r>
            <a:br>
              <a:rPr lang="en-US" altLang="zh-CN" dirty="0">
                <a:solidFill>
                  <a:srgbClr val="000000"/>
                </a:solidFill>
              </a:rPr>
            </a:br>
            <a:r>
              <a:rPr lang="en-US" altLang="zh-CN" dirty="0">
                <a:solidFill>
                  <a:srgbClr val="000000"/>
                </a:solidFill>
              </a:rPr>
              <a:t>Universal Approximators</a:t>
            </a:r>
            <a:endParaRPr lang="zh-CN" altLang="en-US" dirty="0"/>
          </a:p>
        </p:txBody>
      </p:sp>
      <p:sp>
        <p:nvSpPr>
          <p:cNvPr id="3" name="内容占位符 2">
            <a:extLst>
              <a:ext uri="{FF2B5EF4-FFF2-40B4-BE49-F238E27FC236}">
                <a16:creationId xmlns:a16="http://schemas.microsoft.com/office/drawing/2014/main" id="{A5A967E8-39B2-41D3-9250-C4CBAC457750}"/>
              </a:ext>
            </a:extLst>
          </p:cNvPr>
          <p:cNvSpPr>
            <a:spLocks noGrp="1"/>
          </p:cNvSpPr>
          <p:nvPr>
            <p:ph idx="1"/>
          </p:nvPr>
        </p:nvSpPr>
        <p:spPr>
          <a:xfrm>
            <a:off x="838200" y="1825625"/>
            <a:ext cx="5373821" cy="4351338"/>
          </a:xfrm>
        </p:spPr>
        <p:txBody>
          <a:bodyPr/>
          <a:lstStyle/>
          <a:p>
            <a:pPr algn="just"/>
            <a:r>
              <a:rPr lang="en-US" altLang="zh-CN" dirty="0"/>
              <a:t>Theorem 2.5</a:t>
            </a:r>
          </a:p>
          <a:p>
            <a:pPr algn="just"/>
            <a:r>
              <a:rPr lang="zh-CN" altLang="en-US" dirty="0"/>
              <a:t>定理</a:t>
            </a:r>
            <a:r>
              <a:rPr lang="en-US" altLang="zh-CN" dirty="0"/>
              <a:t>2.5</a:t>
            </a:r>
            <a:r>
              <a:rPr lang="zh-CN" altLang="en-US" dirty="0"/>
              <a:t>证明，将函数的值域从一维实数空间拓展到</a:t>
            </a:r>
            <a:r>
              <a:rPr lang="en-US" altLang="zh-CN" dirty="0"/>
              <a:t>N</a:t>
            </a:r>
            <a:r>
              <a:rPr lang="zh-CN" altLang="en-US" dirty="0"/>
              <a:t>维向量空间，标准前馈神经网络仍然具有前述性质。</a:t>
            </a:r>
            <a:endParaRPr lang="en-US" altLang="zh-CN" dirty="0"/>
          </a:p>
          <a:p>
            <a:pPr algn="just"/>
            <a:r>
              <a:rPr lang="zh-CN" altLang="en-US" dirty="0"/>
              <a:t>经过一系列论证，论文最终证明标准前馈神经网络是向量空间上的泛逼近器。</a:t>
            </a:r>
          </a:p>
        </p:txBody>
      </p:sp>
      <p:pic>
        <p:nvPicPr>
          <p:cNvPr id="5" name="图片 4">
            <a:extLst>
              <a:ext uri="{FF2B5EF4-FFF2-40B4-BE49-F238E27FC236}">
                <a16:creationId xmlns:a16="http://schemas.microsoft.com/office/drawing/2014/main" id="{94C70D58-B912-4ED7-8A6A-7EF1E4BE0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9579" y="1690688"/>
            <a:ext cx="4716498" cy="1885387"/>
          </a:xfrm>
          <a:prstGeom prst="rect">
            <a:avLst/>
          </a:prstGeom>
        </p:spPr>
      </p:pic>
      <p:pic>
        <p:nvPicPr>
          <p:cNvPr id="7" name="图片 6" descr="手机屏幕截图&#10;&#10;描述已自动生成">
            <a:extLst>
              <a:ext uri="{FF2B5EF4-FFF2-40B4-BE49-F238E27FC236}">
                <a16:creationId xmlns:a16="http://schemas.microsoft.com/office/drawing/2014/main" id="{73E48EAF-75D7-4EC7-89DA-B76BF0820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378" y="3587873"/>
            <a:ext cx="4716497" cy="1753570"/>
          </a:xfrm>
          <a:prstGeom prst="rect">
            <a:avLst/>
          </a:prstGeom>
        </p:spPr>
      </p:pic>
      <p:pic>
        <p:nvPicPr>
          <p:cNvPr id="9" name="图片 8" descr="手机屏幕截图&#10;&#10;描述已自动生成">
            <a:extLst>
              <a:ext uri="{FF2B5EF4-FFF2-40B4-BE49-F238E27FC236}">
                <a16:creationId xmlns:a16="http://schemas.microsoft.com/office/drawing/2014/main" id="{3C3B1A09-5091-452B-875D-975756A56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3175" y="5461463"/>
            <a:ext cx="4764221" cy="1013924"/>
          </a:xfrm>
          <a:prstGeom prst="rect">
            <a:avLst/>
          </a:prstGeom>
        </p:spPr>
      </p:pic>
    </p:spTree>
    <p:extLst>
      <p:ext uri="{BB962C8B-B14F-4D97-AF65-F5344CB8AC3E}">
        <p14:creationId xmlns:p14="http://schemas.microsoft.com/office/powerpoint/2010/main" val="183023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FCD6A-73FD-4E0A-BD4C-1F715D38691F}"/>
              </a:ext>
            </a:extLst>
          </p:cNvPr>
          <p:cNvSpPr>
            <a:spLocks noGrp="1"/>
          </p:cNvSpPr>
          <p:nvPr>
            <p:ph type="title"/>
          </p:nvPr>
        </p:nvSpPr>
        <p:spPr/>
        <p:txBody>
          <a:bodyPr/>
          <a:lstStyle/>
          <a:p>
            <a:r>
              <a:rPr lang="zh-CN" altLang="en-US" dirty="0"/>
              <a:t>语言的产生</a:t>
            </a:r>
          </a:p>
        </p:txBody>
      </p:sp>
      <p:sp>
        <p:nvSpPr>
          <p:cNvPr id="3" name="内容占位符 2">
            <a:extLst>
              <a:ext uri="{FF2B5EF4-FFF2-40B4-BE49-F238E27FC236}">
                <a16:creationId xmlns:a16="http://schemas.microsoft.com/office/drawing/2014/main" id="{FEB33E9C-B62B-4688-ABE4-B3DD8D3AA9DA}"/>
              </a:ext>
            </a:extLst>
          </p:cNvPr>
          <p:cNvSpPr>
            <a:spLocks noGrp="1"/>
          </p:cNvSpPr>
          <p:nvPr>
            <p:ph idx="1"/>
          </p:nvPr>
        </p:nvSpPr>
        <p:spPr>
          <a:xfrm>
            <a:off x="838200" y="1825625"/>
            <a:ext cx="3670005" cy="3278003"/>
          </a:xfrm>
        </p:spPr>
        <p:txBody>
          <a:bodyPr>
            <a:normAutofit/>
          </a:bodyPr>
          <a:lstStyle/>
          <a:p>
            <a:r>
              <a:rPr lang="zh-CN" altLang="en-US" sz="2400" dirty="0"/>
              <a:t>这里面信息的产生、传播、接收和反馈，与今天最先进的通信在原理上没有任何差别。</a:t>
            </a:r>
            <a:endParaRPr lang="en-US" altLang="zh-CN" sz="2400" dirty="0"/>
          </a:p>
          <a:p>
            <a:r>
              <a:rPr lang="zh-CN" altLang="en-US" sz="2400" dirty="0"/>
              <a:t>随着文明的发展，需要表达的信息越来越多，不再是几种不同的声音可以覆盖的，语言就此产生。</a:t>
            </a:r>
          </a:p>
        </p:txBody>
      </p:sp>
      <p:pic>
        <p:nvPicPr>
          <p:cNvPr id="5" name="图片 4" descr="图片包含 文字&#10;&#10;描述已自动生成">
            <a:extLst>
              <a:ext uri="{FF2B5EF4-FFF2-40B4-BE49-F238E27FC236}">
                <a16:creationId xmlns:a16="http://schemas.microsoft.com/office/drawing/2014/main" id="{15F1C216-4FF5-4143-AF41-7D286DA7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856" y="568187"/>
            <a:ext cx="5956488" cy="4057553"/>
          </a:xfrm>
          <a:prstGeom prst="rect">
            <a:avLst/>
          </a:prstGeom>
        </p:spPr>
      </p:pic>
      <p:pic>
        <p:nvPicPr>
          <p:cNvPr id="7" name="图片 6" descr="图片包含 屏幕截图&#10;&#10;描述已自动生成">
            <a:extLst>
              <a:ext uri="{FF2B5EF4-FFF2-40B4-BE49-F238E27FC236}">
                <a16:creationId xmlns:a16="http://schemas.microsoft.com/office/drawing/2014/main" id="{EDA3993D-44B8-42DC-8A5E-036FC9D62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385" y="4965982"/>
            <a:ext cx="8306959" cy="1686160"/>
          </a:xfrm>
          <a:prstGeom prst="rect">
            <a:avLst/>
          </a:prstGeom>
        </p:spPr>
      </p:pic>
    </p:spTree>
    <p:extLst>
      <p:ext uri="{BB962C8B-B14F-4D97-AF65-F5344CB8AC3E}">
        <p14:creationId xmlns:p14="http://schemas.microsoft.com/office/powerpoint/2010/main" val="208713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8A2D-99AE-4B82-B3DE-6332ED205753}"/>
              </a:ext>
            </a:extLst>
          </p:cNvPr>
          <p:cNvSpPr>
            <a:spLocks noGrp="1"/>
          </p:cNvSpPr>
          <p:nvPr>
            <p:ph type="title"/>
          </p:nvPr>
        </p:nvSpPr>
        <p:spPr/>
        <p:txBody>
          <a:bodyPr/>
          <a:lstStyle/>
          <a:p>
            <a:r>
              <a:rPr lang="en-US" altLang="zh-CN" dirty="0">
                <a:solidFill>
                  <a:srgbClr val="000000"/>
                </a:solidFill>
              </a:rPr>
              <a:t>Multilayer Feedforward Networks are</a:t>
            </a:r>
            <a:br>
              <a:rPr lang="en-US" altLang="zh-CN" dirty="0">
                <a:solidFill>
                  <a:srgbClr val="000000"/>
                </a:solidFill>
              </a:rPr>
            </a:br>
            <a:r>
              <a:rPr lang="en-US" altLang="zh-CN" dirty="0">
                <a:solidFill>
                  <a:srgbClr val="000000"/>
                </a:solidFill>
              </a:rPr>
              <a:t>Universal Approximators</a:t>
            </a:r>
            <a:endParaRPr lang="zh-CN" altLang="en-US" dirty="0"/>
          </a:p>
        </p:txBody>
      </p:sp>
      <p:sp>
        <p:nvSpPr>
          <p:cNvPr id="3" name="内容占位符 2">
            <a:extLst>
              <a:ext uri="{FF2B5EF4-FFF2-40B4-BE49-F238E27FC236}">
                <a16:creationId xmlns:a16="http://schemas.microsoft.com/office/drawing/2014/main" id="{E3251E09-73BC-41A9-A980-BFEC1AE782EF}"/>
              </a:ext>
            </a:extLst>
          </p:cNvPr>
          <p:cNvSpPr>
            <a:spLocks noGrp="1"/>
          </p:cNvSpPr>
          <p:nvPr>
            <p:ph idx="1"/>
          </p:nvPr>
        </p:nvSpPr>
        <p:spPr>
          <a:xfrm>
            <a:off x="838200" y="1825625"/>
            <a:ext cx="5438714" cy="4351338"/>
          </a:xfrm>
        </p:spPr>
        <p:txBody>
          <a:bodyPr/>
          <a:lstStyle/>
          <a:p>
            <a:pPr algn="just"/>
            <a:r>
              <a:rPr lang="en-US" altLang="zh-CN" dirty="0"/>
              <a:t>Conclusion</a:t>
            </a:r>
          </a:p>
          <a:p>
            <a:pPr algn="just"/>
            <a:r>
              <a:rPr lang="zh-CN" altLang="en-US" dirty="0"/>
              <a:t>论文最终总结了泛逼近定理，该定理是现代神经网络发展的数学基础，为多层前馈神经网络拟合任意输入和输出间关系曲线的能力提供了严格的数学证明。</a:t>
            </a:r>
            <a:endParaRPr lang="en-US" altLang="zh-CN" dirty="0"/>
          </a:p>
          <a:p>
            <a:pPr algn="just"/>
            <a:r>
              <a:rPr lang="zh-CN" altLang="en-US" dirty="0"/>
              <a:t>在此基础上，任何使用神经网络的应用，其失败应归因于不充分的学习、没有足够的隐层或者实际不存在的关系曲线。</a:t>
            </a:r>
          </a:p>
        </p:txBody>
      </p:sp>
      <p:pic>
        <p:nvPicPr>
          <p:cNvPr id="5" name="图片 4" descr="图片包含 室内&#10;&#10;描述已自动生成">
            <a:extLst>
              <a:ext uri="{FF2B5EF4-FFF2-40B4-BE49-F238E27FC236}">
                <a16:creationId xmlns:a16="http://schemas.microsoft.com/office/drawing/2014/main" id="{8A7869C6-0607-4225-B976-807B7AA72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075" y="1952849"/>
            <a:ext cx="4907069" cy="3271379"/>
          </a:xfrm>
          <a:prstGeom prst="rect">
            <a:avLst/>
          </a:prstGeom>
        </p:spPr>
      </p:pic>
    </p:spTree>
    <p:extLst>
      <p:ext uri="{BB962C8B-B14F-4D97-AF65-F5344CB8AC3E}">
        <p14:creationId xmlns:p14="http://schemas.microsoft.com/office/powerpoint/2010/main" val="1736841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B6A38-5466-4E0A-A2B1-9E14F8EA6766}"/>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E9B5FD04-4E43-4344-BBD2-88F72AF85DD6}"/>
              </a:ext>
            </a:extLst>
          </p:cNvPr>
          <p:cNvSpPr>
            <a:spLocks noGrp="1"/>
          </p:cNvSpPr>
          <p:nvPr>
            <p:ph idx="1"/>
          </p:nvPr>
        </p:nvSpPr>
        <p:spPr/>
        <p:txBody>
          <a:bodyPr/>
          <a:lstStyle/>
          <a:p>
            <a:r>
              <a:rPr lang="zh-CN" altLang="en-US" dirty="0"/>
              <a:t>阅读论文“</a:t>
            </a:r>
            <a:r>
              <a:rPr lang="en-US" altLang="zh-CN" dirty="0">
                <a:solidFill>
                  <a:srgbClr val="000000"/>
                </a:solidFill>
              </a:rPr>
              <a:t>Multilayer Feedforward Networks are Universal </a:t>
            </a:r>
            <a:r>
              <a:rPr lang="en-US" altLang="zh-CN" dirty="0" err="1">
                <a:solidFill>
                  <a:srgbClr val="000000"/>
                </a:solidFill>
              </a:rPr>
              <a:t>Approx-imators</a:t>
            </a:r>
            <a:r>
              <a:rPr lang="zh-CN" altLang="en-US" dirty="0">
                <a:solidFill>
                  <a:srgbClr val="000000"/>
                </a:solidFill>
              </a:rPr>
              <a:t>”，重点阅读论文中提到的定理的证明过程。</a:t>
            </a:r>
            <a:endParaRPr lang="zh-CN" altLang="en-US" dirty="0"/>
          </a:p>
        </p:txBody>
      </p:sp>
    </p:spTree>
    <p:extLst>
      <p:ext uri="{BB962C8B-B14F-4D97-AF65-F5344CB8AC3E}">
        <p14:creationId xmlns:p14="http://schemas.microsoft.com/office/powerpoint/2010/main" val="3848653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8D75A3-00C1-41A9-88D7-351F8FDC97C2}"/>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3385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7CDC5-D67E-455C-A269-6A0544807FF5}"/>
              </a:ext>
            </a:extLst>
          </p:cNvPr>
          <p:cNvSpPr>
            <a:spLocks noGrp="1"/>
          </p:cNvSpPr>
          <p:nvPr>
            <p:ph type="title"/>
          </p:nvPr>
        </p:nvSpPr>
        <p:spPr/>
        <p:txBody>
          <a:bodyPr/>
          <a:lstStyle/>
          <a:p>
            <a:r>
              <a:rPr lang="zh-CN" altLang="en-US" dirty="0"/>
              <a:t>语言的产生</a:t>
            </a:r>
          </a:p>
        </p:txBody>
      </p:sp>
      <p:sp>
        <p:nvSpPr>
          <p:cNvPr id="3" name="内容占位符 2">
            <a:extLst>
              <a:ext uri="{FF2B5EF4-FFF2-40B4-BE49-F238E27FC236}">
                <a16:creationId xmlns:a16="http://schemas.microsoft.com/office/drawing/2014/main" id="{C4FB20DE-C864-4457-B3ED-4364A814A452}"/>
              </a:ext>
            </a:extLst>
          </p:cNvPr>
          <p:cNvSpPr>
            <a:spLocks noGrp="1"/>
          </p:cNvSpPr>
          <p:nvPr>
            <p:ph idx="1"/>
          </p:nvPr>
        </p:nvSpPr>
        <p:spPr/>
        <p:txBody>
          <a:bodyPr/>
          <a:lstStyle/>
          <a:p>
            <a:r>
              <a:rPr lang="zh-CN" altLang="en-US" dirty="0"/>
              <a:t>我们的祖先迅速学习新的事物，语言也越来越丰富，越来越抽象。语言描述的共同因素，比如物体、数量、动作便抽象出来，形成了今天的词汇。</a:t>
            </a:r>
            <a:endParaRPr lang="en-US" altLang="zh-CN" dirty="0"/>
          </a:p>
          <a:p>
            <a:endParaRPr lang="en-US" altLang="zh-CN" dirty="0"/>
          </a:p>
          <a:p>
            <a:r>
              <a:rPr lang="zh-CN" altLang="en-US" dirty="0"/>
              <a:t>当语言和词汇多到一定程度的时候，人类仅靠大脑记不住所有的词汇了。高效记录信息的需求就产生了，这就是文字的起源。</a:t>
            </a:r>
            <a:endParaRPr lang="en-US" altLang="zh-CN" dirty="0"/>
          </a:p>
          <a:p>
            <a:endParaRPr lang="en-US" altLang="zh-CN" dirty="0"/>
          </a:p>
          <a:p>
            <a:r>
              <a:rPr lang="zh-CN" altLang="en-US" dirty="0"/>
              <a:t>最早的信息保存方式</a:t>
            </a:r>
            <a:r>
              <a:rPr lang="en-US" altLang="zh-CN" dirty="0"/>
              <a:t>——</a:t>
            </a:r>
            <a:r>
              <a:rPr lang="zh-CN" altLang="en-US" dirty="0"/>
              <a:t>用图形表示事物，这就是最早的象形文字。</a:t>
            </a:r>
          </a:p>
        </p:txBody>
      </p:sp>
    </p:spTree>
    <p:extLst>
      <p:ext uri="{BB962C8B-B14F-4D97-AF65-F5344CB8AC3E}">
        <p14:creationId xmlns:p14="http://schemas.microsoft.com/office/powerpoint/2010/main" val="252507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47456-FDE0-4719-8520-483F8A4D5769}"/>
              </a:ext>
            </a:extLst>
          </p:cNvPr>
          <p:cNvSpPr>
            <a:spLocks noGrp="1"/>
          </p:cNvSpPr>
          <p:nvPr>
            <p:ph type="title"/>
          </p:nvPr>
        </p:nvSpPr>
        <p:spPr/>
        <p:txBody>
          <a:bodyPr/>
          <a:lstStyle/>
          <a:p>
            <a:r>
              <a:rPr lang="zh-CN" altLang="en-US" dirty="0"/>
              <a:t>语言的产生</a:t>
            </a:r>
          </a:p>
        </p:txBody>
      </p:sp>
      <p:sp>
        <p:nvSpPr>
          <p:cNvPr id="3" name="内容占位符 2">
            <a:extLst>
              <a:ext uri="{FF2B5EF4-FFF2-40B4-BE49-F238E27FC236}">
                <a16:creationId xmlns:a16="http://schemas.microsoft.com/office/drawing/2014/main" id="{637C1055-E349-4A3A-BA2B-F19893759899}"/>
              </a:ext>
            </a:extLst>
          </p:cNvPr>
          <p:cNvSpPr>
            <a:spLocks noGrp="1"/>
          </p:cNvSpPr>
          <p:nvPr>
            <p:ph idx="1"/>
          </p:nvPr>
        </p:nvSpPr>
        <p:spPr/>
        <p:txBody>
          <a:bodyPr/>
          <a:lstStyle/>
          <a:p>
            <a:r>
              <a:rPr lang="zh-CN" altLang="en-US" dirty="0"/>
              <a:t>大辛庄甲骨文（</a:t>
            </a:r>
            <a:r>
              <a:rPr lang="en-US" altLang="zh-CN" dirty="0"/>
              <a:t>BC1200</a:t>
            </a:r>
            <a:r>
              <a:rPr lang="zh-CN" altLang="en-US" dirty="0"/>
              <a:t>）和尼亚的死者之书（</a:t>
            </a:r>
            <a:r>
              <a:rPr lang="en-US" altLang="zh-CN" dirty="0"/>
              <a:t>BC1400</a:t>
            </a:r>
            <a:r>
              <a:rPr lang="zh-CN" altLang="en-US" dirty="0"/>
              <a:t>）</a:t>
            </a:r>
            <a:endParaRPr lang="en-US" altLang="zh-CN" dirty="0"/>
          </a:p>
        </p:txBody>
      </p:sp>
      <p:pic>
        <p:nvPicPr>
          <p:cNvPr id="5" name="图片 4">
            <a:extLst>
              <a:ext uri="{FF2B5EF4-FFF2-40B4-BE49-F238E27FC236}">
                <a16:creationId xmlns:a16="http://schemas.microsoft.com/office/drawing/2014/main" id="{D43BADD2-27A5-46AE-BF2D-6E2804B22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968" y="2376918"/>
            <a:ext cx="2585862" cy="4115957"/>
          </a:xfrm>
          <a:prstGeom prst="rect">
            <a:avLst/>
          </a:prstGeom>
        </p:spPr>
      </p:pic>
      <p:pic>
        <p:nvPicPr>
          <p:cNvPr id="7" name="图片 6" descr="图片包含 地板, 室内&#10;&#10;描述已自动生成">
            <a:extLst>
              <a:ext uri="{FF2B5EF4-FFF2-40B4-BE49-F238E27FC236}">
                <a16:creationId xmlns:a16="http://schemas.microsoft.com/office/drawing/2014/main" id="{6C8577D4-3015-41D4-8715-DB9F72BA0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598" y="3114181"/>
            <a:ext cx="6380796" cy="3062782"/>
          </a:xfrm>
          <a:prstGeom prst="rect">
            <a:avLst/>
          </a:prstGeom>
        </p:spPr>
      </p:pic>
    </p:spTree>
    <p:extLst>
      <p:ext uri="{BB962C8B-B14F-4D97-AF65-F5344CB8AC3E}">
        <p14:creationId xmlns:p14="http://schemas.microsoft.com/office/powerpoint/2010/main" val="269214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46E48-B8B3-4CA9-A839-AA01FDBC7AF8}"/>
              </a:ext>
            </a:extLst>
          </p:cNvPr>
          <p:cNvSpPr>
            <a:spLocks noGrp="1"/>
          </p:cNvSpPr>
          <p:nvPr>
            <p:ph type="title"/>
          </p:nvPr>
        </p:nvSpPr>
        <p:spPr/>
        <p:txBody>
          <a:bodyPr/>
          <a:lstStyle/>
          <a:p>
            <a:r>
              <a:rPr lang="zh-CN" altLang="en-US" dirty="0"/>
              <a:t>语言的产生</a:t>
            </a:r>
          </a:p>
        </p:txBody>
      </p:sp>
      <p:sp>
        <p:nvSpPr>
          <p:cNvPr id="3" name="内容占位符 2">
            <a:extLst>
              <a:ext uri="{FF2B5EF4-FFF2-40B4-BE49-F238E27FC236}">
                <a16:creationId xmlns:a16="http://schemas.microsoft.com/office/drawing/2014/main" id="{D422EE18-B1DC-4EEA-9F6C-F6E865142CEE}"/>
              </a:ext>
            </a:extLst>
          </p:cNvPr>
          <p:cNvSpPr>
            <a:spLocks noGrp="1"/>
          </p:cNvSpPr>
          <p:nvPr>
            <p:ph idx="1"/>
          </p:nvPr>
        </p:nvSpPr>
        <p:spPr/>
        <p:txBody>
          <a:bodyPr/>
          <a:lstStyle/>
          <a:p>
            <a:r>
              <a:rPr lang="zh-CN" altLang="en-US" dirty="0"/>
              <a:t>在早期，象形文字的数量和记录一个文明需要的信息量显然是相关的。</a:t>
            </a:r>
            <a:endParaRPr lang="en-US" altLang="zh-CN" dirty="0"/>
          </a:p>
          <a:p>
            <a:endParaRPr lang="en-US" altLang="zh-CN" dirty="0"/>
          </a:p>
          <a:p>
            <a:r>
              <a:rPr lang="zh-CN" altLang="en-US" dirty="0"/>
              <a:t>然而随着文明的进步，信息量的增加，象形文字的数量便不再随着文明的发展而增加，因为没有人能记住这么多文字。</a:t>
            </a:r>
            <a:endParaRPr lang="en-US" altLang="zh-CN" dirty="0"/>
          </a:p>
          <a:p>
            <a:endParaRPr lang="en-US" altLang="zh-CN" dirty="0"/>
          </a:p>
          <a:p>
            <a:r>
              <a:rPr lang="zh-CN" altLang="en-US" dirty="0"/>
              <a:t>概念的第一次概括和归类就开始了。这种概念的聚类，在原理上和今天自然语言处理的聚类有很大的相似性。</a:t>
            </a:r>
          </a:p>
        </p:txBody>
      </p:sp>
    </p:spTree>
    <p:extLst>
      <p:ext uri="{BB962C8B-B14F-4D97-AF65-F5344CB8AC3E}">
        <p14:creationId xmlns:p14="http://schemas.microsoft.com/office/powerpoint/2010/main" val="214854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BFCCB-1A93-4D99-95E1-143AA36C5246}"/>
              </a:ext>
            </a:extLst>
          </p:cNvPr>
          <p:cNvSpPr>
            <a:spLocks noGrp="1"/>
          </p:cNvSpPr>
          <p:nvPr>
            <p:ph type="title"/>
          </p:nvPr>
        </p:nvSpPr>
        <p:spPr/>
        <p:txBody>
          <a:bodyPr/>
          <a:lstStyle/>
          <a:p>
            <a:r>
              <a:rPr lang="zh-CN" altLang="en-US" dirty="0"/>
              <a:t>语言的产生</a:t>
            </a:r>
          </a:p>
        </p:txBody>
      </p:sp>
      <p:pic>
        <p:nvPicPr>
          <p:cNvPr id="5" name="内容占位符 4">
            <a:extLst>
              <a:ext uri="{FF2B5EF4-FFF2-40B4-BE49-F238E27FC236}">
                <a16:creationId xmlns:a16="http://schemas.microsoft.com/office/drawing/2014/main" id="{9055D40B-1F2E-418A-851A-E3AC6CAF0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457" y="2222205"/>
            <a:ext cx="5230480" cy="3922860"/>
          </a:xfrm>
        </p:spPr>
      </p:pic>
      <p:pic>
        <p:nvPicPr>
          <p:cNvPr id="7" name="图片 6" descr="图片包含 文字&#10;&#10;描述已自动生成">
            <a:extLst>
              <a:ext uri="{FF2B5EF4-FFF2-40B4-BE49-F238E27FC236}">
                <a16:creationId xmlns:a16="http://schemas.microsoft.com/office/drawing/2014/main" id="{1ACBE255-61E3-4861-A272-1CAB386C5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065" y="1480011"/>
            <a:ext cx="4552255" cy="4665054"/>
          </a:xfrm>
          <a:prstGeom prst="rect">
            <a:avLst/>
          </a:prstGeom>
        </p:spPr>
      </p:pic>
    </p:spTree>
    <p:extLst>
      <p:ext uri="{BB962C8B-B14F-4D97-AF65-F5344CB8AC3E}">
        <p14:creationId xmlns:p14="http://schemas.microsoft.com/office/powerpoint/2010/main" val="72477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416A3-E40E-4F2B-B25E-D725E614183F}"/>
              </a:ext>
            </a:extLst>
          </p:cNvPr>
          <p:cNvSpPr>
            <a:spLocks noGrp="1"/>
          </p:cNvSpPr>
          <p:nvPr>
            <p:ph type="title"/>
          </p:nvPr>
        </p:nvSpPr>
        <p:spPr/>
        <p:txBody>
          <a:bodyPr/>
          <a:lstStyle/>
          <a:p>
            <a:r>
              <a:rPr lang="zh-CN" altLang="en-US" dirty="0"/>
              <a:t>语言的产生</a:t>
            </a:r>
          </a:p>
        </p:txBody>
      </p:sp>
      <p:sp>
        <p:nvSpPr>
          <p:cNvPr id="3" name="内容占位符 2">
            <a:extLst>
              <a:ext uri="{FF2B5EF4-FFF2-40B4-BE49-F238E27FC236}">
                <a16:creationId xmlns:a16="http://schemas.microsoft.com/office/drawing/2014/main" id="{6CFE74E5-1933-43CD-B517-8FE9F8E95B02}"/>
              </a:ext>
            </a:extLst>
          </p:cNvPr>
          <p:cNvSpPr>
            <a:spLocks noGrp="1"/>
          </p:cNvSpPr>
          <p:nvPr>
            <p:ph idx="1"/>
          </p:nvPr>
        </p:nvSpPr>
        <p:spPr/>
        <p:txBody>
          <a:bodyPr/>
          <a:lstStyle/>
          <a:p>
            <a:r>
              <a:rPr lang="zh-CN" altLang="en-US" dirty="0"/>
              <a:t>文字按照意思进行聚类，最终会带来一些歧义性。而解决这个问题的方法，过去和今天的方法没有什么不同，都是依靠上下文。</a:t>
            </a:r>
            <a:endParaRPr lang="en-US" altLang="zh-CN" dirty="0"/>
          </a:p>
          <a:p>
            <a:endParaRPr lang="en-US" altLang="zh-CN" dirty="0"/>
          </a:p>
          <a:p>
            <a:r>
              <a:rPr lang="zh-CN" altLang="en-US" dirty="0"/>
              <a:t>当人类第二个文明的中心古巴比伦在两河流域的美索不达米亚平原建立的时候，一种新型的文字</a:t>
            </a:r>
            <a:r>
              <a:rPr lang="en-US" altLang="zh-CN" dirty="0"/>
              <a:t>——</a:t>
            </a:r>
            <a:r>
              <a:rPr lang="zh-CN" altLang="en-US" dirty="0"/>
              <a:t>楔形文字诞生了。这是最古老的拼音文字。</a:t>
            </a:r>
            <a:endParaRPr lang="en-US" altLang="zh-CN" dirty="0"/>
          </a:p>
          <a:p>
            <a:endParaRPr lang="en-US" altLang="zh-CN" dirty="0"/>
          </a:p>
          <a:p>
            <a:r>
              <a:rPr lang="zh-CN" altLang="en-US" dirty="0"/>
              <a:t>楔形文字经由腓尼基人简化为</a:t>
            </a:r>
            <a:r>
              <a:rPr lang="en-US" altLang="zh-CN" dirty="0"/>
              <a:t>22</a:t>
            </a:r>
            <a:r>
              <a:rPr lang="zh-CN" altLang="en-US" dirty="0"/>
              <a:t>个字母，传入古希腊，在古希腊得到了充分的发展，随后发展成了亚欧非大陆语言体系的主体。</a:t>
            </a:r>
            <a:endParaRPr lang="en-US" altLang="zh-CN" dirty="0"/>
          </a:p>
        </p:txBody>
      </p:sp>
    </p:spTree>
    <p:extLst>
      <p:ext uri="{BB962C8B-B14F-4D97-AF65-F5344CB8AC3E}">
        <p14:creationId xmlns:p14="http://schemas.microsoft.com/office/powerpoint/2010/main" val="261090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0415A-6285-49D4-A558-3B3862650ACD}"/>
              </a:ext>
            </a:extLst>
          </p:cNvPr>
          <p:cNvSpPr>
            <a:spLocks noGrp="1"/>
          </p:cNvSpPr>
          <p:nvPr>
            <p:ph type="title"/>
          </p:nvPr>
        </p:nvSpPr>
        <p:spPr/>
        <p:txBody>
          <a:bodyPr/>
          <a:lstStyle/>
          <a:p>
            <a:r>
              <a:rPr lang="zh-CN" altLang="en-US" dirty="0"/>
              <a:t>语言的产生</a:t>
            </a:r>
          </a:p>
        </p:txBody>
      </p:sp>
      <p:sp>
        <p:nvSpPr>
          <p:cNvPr id="3" name="内容占位符 2">
            <a:extLst>
              <a:ext uri="{FF2B5EF4-FFF2-40B4-BE49-F238E27FC236}">
                <a16:creationId xmlns:a16="http://schemas.microsoft.com/office/drawing/2014/main" id="{39A6AB7A-1F0C-413B-832F-2AF161ED2E2E}"/>
              </a:ext>
            </a:extLst>
          </p:cNvPr>
          <p:cNvSpPr>
            <a:spLocks noGrp="1"/>
          </p:cNvSpPr>
          <p:nvPr>
            <p:ph idx="1"/>
          </p:nvPr>
        </p:nvSpPr>
        <p:spPr/>
        <p:txBody>
          <a:bodyPr>
            <a:normAutofit/>
          </a:bodyPr>
          <a:lstStyle/>
          <a:p>
            <a:r>
              <a:rPr lang="zh-CN" altLang="en-US" sz="2400" dirty="0"/>
              <a:t>从象形文字到拼音文字是一个飞跃，因为人类在描述物体的方式上，从物体的外表到抽象的概念，同时不自觉地采用了对信息的编码。</a:t>
            </a:r>
            <a:endParaRPr lang="en-US" altLang="zh-CN" sz="2400" dirty="0"/>
          </a:p>
          <a:p>
            <a:r>
              <a:rPr lang="zh-CN" altLang="en-US" sz="2400" dirty="0"/>
              <a:t>无论是拼音文字，还是意形文字，都符合信息论中的最短编码原理，虽然我们的祖先并不懂信息论。</a:t>
            </a:r>
          </a:p>
        </p:txBody>
      </p:sp>
      <p:pic>
        <p:nvPicPr>
          <p:cNvPr id="5" name="图片 4" descr="图片包含 户外, 建筑物, 建筑材料, 地面&#10;&#10;描述已自动生成">
            <a:extLst>
              <a:ext uri="{FF2B5EF4-FFF2-40B4-BE49-F238E27FC236}">
                <a16:creationId xmlns:a16="http://schemas.microsoft.com/office/drawing/2014/main" id="{79D62B68-18E2-4AB7-9602-92EC7F26B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124" y="3573197"/>
            <a:ext cx="4396650" cy="2918356"/>
          </a:xfrm>
          <a:prstGeom prst="rect">
            <a:avLst/>
          </a:prstGeom>
        </p:spPr>
      </p:pic>
      <p:pic>
        <p:nvPicPr>
          <p:cNvPr id="7" name="图片 6" descr="图片包含 建筑材料, 石头&#10;&#10;描述已自动生成">
            <a:extLst>
              <a:ext uri="{FF2B5EF4-FFF2-40B4-BE49-F238E27FC236}">
                <a16:creationId xmlns:a16="http://schemas.microsoft.com/office/drawing/2014/main" id="{8F8B7173-A1BD-4089-9F2B-6AA4B446B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518" y="3573197"/>
            <a:ext cx="4374117" cy="2918356"/>
          </a:xfrm>
          <a:prstGeom prst="rect">
            <a:avLst/>
          </a:prstGeom>
        </p:spPr>
      </p:pic>
    </p:spTree>
    <p:extLst>
      <p:ext uri="{BB962C8B-B14F-4D97-AF65-F5344CB8AC3E}">
        <p14:creationId xmlns:p14="http://schemas.microsoft.com/office/powerpoint/2010/main" val="37200096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4346</Words>
  <Application>Microsoft Office PowerPoint</Application>
  <PresentationFormat>宽屏</PresentationFormat>
  <Paragraphs>505</Paragraphs>
  <Slides>32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等线</vt:lpstr>
      <vt:lpstr>等线 Light</vt:lpstr>
      <vt:lpstr>Arial</vt:lpstr>
      <vt:lpstr>Office 主题​​</vt:lpstr>
      <vt:lpstr>绪论</vt:lpstr>
      <vt:lpstr>语言的产生</vt:lpstr>
      <vt:lpstr>语言的产生</vt:lpstr>
      <vt:lpstr>语言的产生</vt:lpstr>
      <vt:lpstr>语言的产生</vt:lpstr>
      <vt:lpstr>语言的产生</vt:lpstr>
      <vt:lpstr>语言的产生</vt:lpstr>
      <vt:lpstr>语言的产生</vt:lpstr>
      <vt:lpstr>语言的产生</vt:lpstr>
      <vt:lpstr>语言的产生</vt:lpstr>
      <vt:lpstr>自然语言处理技术发展历史</vt:lpstr>
      <vt:lpstr>自然语言处理技术发展历史</vt:lpstr>
      <vt:lpstr>自然语言处理技术发展历史</vt:lpstr>
      <vt:lpstr>自然语言处理技术发展历史</vt:lpstr>
      <vt:lpstr>自然语言处理技术发展历史</vt:lpstr>
      <vt:lpstr>自然语言处理技术发展历史</vt:lpstr>
      <vt:lpstr>自然语言处理技术发展历史</vt:lpstr>
      <vt:lpstr>自然语言处理技术发展历史</vt:lpstr>
      <vt:lpstr>自然语言处理技术发展历史</vt:lpstr>
      <vt:lpstr>自然语言处理技术发展历史</vt:lpstr>
      <vt:lpstr>自然语言处理技术发展历史</vt:lpstr>
      <vt:lpstr>自然语言处理技术发展历史</vt:lpstr>
      <vt:lpstr>自然语言处理技术发展历史</vt:lpstr>
      <vt:lpstr>自然语言处理技术发展历史</vt:lpstr>
      <vt:lpstr>Multilayer Feedforward Networks are Universal Approximators</vt:lpstr>
      <vt:lpstr>Multilayer Feedforward Networks are Universal Approximators</vt:lpstr>
      <vt:lpstr>Multilayer Feedforward Networks are Universal Approximators</vt:lpstr>
      <vt:lpstr>Multilayer Feedforward Networks are Universal Approximators</vt:lpstr>
      <vt:lpstr>Multilayer Feedforward Networks are Universal Approximators</vt:lpstr>
      <vt:lpstr>Multilayer Feedforward Networks are Universal Approximators</vt:lpstr>
      <vt:lpstr>作业</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张 文涛</dc:creator>
  <cp:lastModifiedBy>张 文涛</cp:lastModifiedBy>
  <cp:revision>22</cp:revision>
  <dcterms:created xsi:type="dcterms:W3CDTF">2019-06-14T09:22:18Z</dcterms:created>
  <dcterms:modified xsi:type="dcterms:W3CDTF">2019-10-18T11:58:40Z</dcterms:modified>
</cp:coreProperties>
</file>