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1" r:id="rId10"/>
    <p:sldId id="263" r:id="rId11"/>
    <p:sldId id="264" r:id="rId12"/>
    <p:sldId id="265" r:id="rId13"/>
    <p:sldId id="266" r:id="rId14"/>
    <p:sldId id="267" r:id="rId15"/>
    <p:sldId id="268" r:id="rId16"/>
    <p:sldId id="279" r:id="rId17"/>
    <p:sldId id="278" r:id="rId18"/>
    <p:sldId id="269" r:id="rId19"/>
    <p:sldId id="272" r:id="rId20"/>
    <p:sldId id="273" r:id="rId21"/>
    <p:sldId id="274" r:id="rId22"/>
    <p:sldId id="275" r:id="rId23"/>
    <p:sldId id="276" r:id="rId24"/>
    <p:sldId id="277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1" r:id="rId35"/>
    <p:sldId id="289" r:id="rId36"/>
    <p:sldId id="290" r:id="rId37"/>
    <p:sldId id="292" r:id="rId38"/>
    <p:sldId id="293" r:id="rId39"/>
    <p:sldId id="294" r:id="rId40"/>
    <p:sldId id="295" r:id="rId41"/>
    <p:sldId id="300" r:id="rId42"/>
    <p:sldId id="301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296" r:id="rId52"/>
    <p:sldId id="297" r:id="rId53"/>
    <p:sldId id="298" r:id="rId54"/>
    <p:sldId id="299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8" r:id="rId72"/>
    <p:sldId id="327" r:id="rId7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975E92-CDE7-406A-AD0B-50A09CC6AD86}" v="5645" dt="2019-09-19T05:00:32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60397-8B6B-4B06-AA63-88B0764BA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6117C1-4506-4AEF-8BC9-A501306B6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A87161-903F-4E5A-ACC0-0F2567E5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5675-DC72-4906-A57C-C4BFA0BFC772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1B8580-ADCD-4724-B29E-41526DC40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91F524-7019-4992-958F-9EF79F49B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A209-B14A-4F8A-9C11-1F202414D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120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EEB49-CAA8-428D-B841-6C4241147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690A36-6804-4AC7-A4E5-D8D60C549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F15A67-9DED-4A9A-9D69-6A74E9705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5675-DC72-4906-A57C-C4BFA0BFC772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48A92C-DE96-462E-8AE5-ABEA77633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647679-2C68-43AD-BDAA-4A674AD4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A209-B14A-4F8A-9C11-1F202414D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71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857E85-94EB-4512-8C43-56E3C1F67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376236-BFE2-44B3-BB80-1CC784F39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375B1A-6C2F-4101-AC3C-6CF9267E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5675-DC72-4906-A57C-C4BFA0BFC772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7BEC8E-362A-4216-A0BF-E63043157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FE9629-87E0-43A2-860E-81A3DF356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A209-B14A-4F8A-9C11-1F202414D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7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DFAA1-8C70-4ACA-997B-5870A4CE3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706E37-67E8-4406-BD9B-5AFCC4C23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2B49AB-4B6F-4365-9FBE-37AD244CC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5675-DC72-4906-A57C-C4BFA0BFC772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005816-6927-41A6-83BB-05D801F24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D09D36-128B-4BA2-A57D-B5B2ED54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A209-B14A-4F8A-9C11-1F202414D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19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2EEBE-0948-4F48-B969-41F907E96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A7D579-2F1E-4E30-A814-B70045DF7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6CDC10-0164-41D1-88D8-BBCB30F2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5675-DC72-4906-A57C-C4BFA0BFC772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D92B22-3EF9-436F-8380-0CB0D7590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2386C0-B7AB-4D8B-9792-6D03B3002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A209-B14A-4F8A-9C11-1F202414D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877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D5B6C-E639-4AAA-88AD-CE7D9685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0FE10E-CC33-4A69-B725-1ADB2778A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873458-816C-4F91-9141-16572927C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822C49-5DA8-49F2-A04C-57EF30DE6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5675-DC72-4906-A57C-C4BFA0BFC772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356111-9A43-46D4-A265-8B8F72C96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1A20F7-5668-4F6F-A6D5-767EA1A2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A209-B14A-4F8A-9C11-1F202414D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59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D1915-7E76-4A6A-98B6-DDAE54ADC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2DC599-63E8-49BA-9BDA-455B8B7F1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E2FB67-1CF7-40B9-AA9B-0943E3562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E9B858-6CAB-4CA0-A61C-8A521E536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FD5FBF-CF44-4AB5-92FD-4A3A958EC8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5621E6-99DD-4C39-9CEF-BC03D800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5675-DC72-4906-A57C-C4BFA0BFC772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E2C0B3-3C54-47DC-9421-64101CBF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8CC39D-6AF3-48B4-95CA-4E3794FB8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A209-B14A-4F8A-9C11-1F202414D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594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B1980-0CC4-4C4B-A8B5-03B9AAC3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ED5378-C714-400F-B20B-42E493D24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5675-DC72-4906-A57C-C4BFA0BFC772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4EF253-4DDC-45A4-BD35-D27E5C396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E92CFB-7A3D-478D-8652-17B755A8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A209-B14A-4F8A-9C11-1F202414D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6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ECDB6D-F77B-4867-917F-00E52C1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5675-DC72-4906-A57C-C4BFA0BFC772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860DDE-D225-43E3-994A-9E84E11D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B81612-F0C3-4DD6-87B3-2F30516A3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A209-B14A-4F8A-9C11-1F202414D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45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E150F-D78A-406F-88E6-5BB4E12A8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91B462-9AFB-4511-AD27-95957694F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666FA3-D47B-49A3-A41F-72480E614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8D82FA-3C62-4D35-9352-025708A9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5675-DC72-4906-A57C-C4BFA0BFC772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7AE867-37A2-4391-941A-198C893D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99D58B-C958-4735-84F0-FBD96399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A209-B14A-4F8A-9C11-1F202414D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10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06F0A-73FA-4BBA-8B36-2B9F1F34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C1E6FD-3E51-46FC-88EA-8C4455C96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9EA6CA-C2D2-4A9C-B401-1E2BB9B77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FEDAC3-5710-44C6-AF0F-56D84350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95675-DC72-4906-A57C-C4BFA0BFC772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44D450-FC1C-495D-B531-5980A62F8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DBF99A-AD72-4BB4-9745-FEC884A33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AA209-B14A-4F8A-9C11-1F202414D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7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F64D4B-0020-4589-AAA5-55C19267B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7C1443-CE1D-4373-94A3-10C77DBFC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1293C1-DAAB-4142-A43E-06F3C122C5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95675-DC72-4906-A57C-C4BFA0BFC772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6E86C7-254C-4FC5-B1C0-4CBEF138C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689BF4-B4D3-40EA-A4E0-EF6E45B44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AA209-B14A-4F8A-9C11-1F202414D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607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4C01F-9BBF-48C0-8A8B-37857514D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Regular Expressions, Text Normalization, Edit Distance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2733CA-2DAD-4892-ABF9-4164F6708D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Weekly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184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18969-A352-4AF2-AD01-88F454BD5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  <a:r>
              <a:rPr lang="en-US" altLang="zh-CN" dirty="0"/>
              <a:t>——</a:t>
            </a:r>
            <a:r>
              <a:rPr lang="zh-CN" altLang="en-US" dirty="0"/>
              <a:t>一些例子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488779-5C06-4CEE-A6C7-30E26C0A9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假设电脑的配置中有类似</a:t>
            </a:r>
            <a:r>
              <a:rPr lang="en-US" altLang="zh-CN" dirty="0"/>
              <a:t>$1000 6.5GHz 500GB</a:t>
            </a:r>
            <a:r>
              <a:rPr lang="zh-CN" altLang="en-US" dirty="0"/>
              <a:t>的说明，我们希望寻找低于</a:t>
            </a:r>
            <a:r>
              <a:rPr lang="en-US" altLang="zh-CN" dirty="0"/>
              <a:t>1000</a:t>
            </a:r>
            <a:r>
              <a:rPr lang="zh-CN" altLang="en-US" dirty="0"/>
              <a:t>美元、功率不低于</a:t>
            </a:r>
            <a:r>
              <a:rPr lang="en-US" altLang="zh-CN" dirty="0"/>
              <a:t>5GHz</a:t>
            </a:r>
            <a:r>
              <a:rPr lang="zh-CN" altLang="en-US" dirty="0"/>
              <a:t>、硬盘存量不低于</a:t>
            </a:r>
            <a:r>
              <a:rPr lang="en-US" altLang="zh-CN" dirty="0"/>
              <a:t>480GB</a:t>
            </a:r>
            <a:r>
              <a:rPr lang="zh-CN" altLang="en-US" dirty="0"/>
              <a:t>的电脑，需要通过正则表达式过滤符合要求的电脑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3737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5AB23-6F01-4502-9B52-E5F7A497F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  <a:r>
              <a:rPr lang="en-US" altLang="zh-CN" dirty="0"/>
              <a:t>——</a:t>
            </a:r>
            <a:r>
              <a:rPr lang="zh-CN" altLang="en-US" dirty="0"/>
              <a:t>正则替换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3F8EF0-DFFC-4499-BCEC-BC05EEB6B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正则表达式除了用于匹配搜索，还可以用于按照指定要求修改字符串，即正则替换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Unix</a:t>
            </a:r>
            <a:r>
              <a:rPr lang="zh-CN" altLang="en-US" dirty="0"/>
              <a:t>的文本编辑器中，正则替换的命令：</a:t>
            </a:r>
            <a:r>
              <a:rPr lang="en-US" altLang="zh-CN" dirty="0"/>
              <a:t>s/</a:t>
            </a:r>
            <a:r>
              <a:rPr lang="en-US" altLang="zh-CN" dirty="0" err="1"/>
              <a:t>regexp</a:t>
            </a:r>
            <a:r>
              <a:rPr lang="en-US" altLang="zh-CN" dirty="0"/>
              <a:t>/string/g</a:t>
            </a:r>
          </a:p>
          <a:p>
            <a:pPr lvl="1"/>
            <a:r>
              <a:rPr lang="en-US" altLang="zh-CN" dirty="0" err="1"/>
              <a:t>Regexp</a:t>
            </a:r>
            <a:r>
              <a:rPr lang="zh-CN" altLang="en-US" dirty="0"/>
              <a:t>表示用于匹配的正则模式</a:t>
            </a:r>
            <a:endParaRPr lang="en-US" altLang="zh-CN" dirty="0"/>
          </a:p>
          <a:p>
            <a:pPr lvl="1"/>
            <a:r>
              <a:rPr lang="en-US" altLang="zh-CN" dirty="0"/>
              <a:t>String</a:t>
            </a:r>
            <a:r>
              <a:rPr lang="zh-CN" altLang="en-US" dirty="0"/>
              <a:t>表示用于替换匹配到的字符串的字符串</a:t>
            </a:r>
            <a:endParaRPr lang="en-US" altLang="zh-CN" dirty="0"/>
          </a:p>
          <a:p>
            <a:pPr lvl="1"/>
            <a:r>
              <a:rPr lang="en-US" altLang="zh-CN" dirty="0"/>
              <a:t>g</a:t>
            </a:r>
            <a:r>
              <a:rPr lang="zh-CN" altLang="en-US" dirty="0"/>
              <a:t>，</a:t>
            </a:r>
            <a:r>
              <a:rPr lang="en-US" altLang="zh-CN" dirty="0"/>
              <a:t>global</a:t>
            </a:r>
            <a:r>
              <a:rPr lang="zh-CN" altLang="en-US" dirty="0"/>
              <a:t>，表示全部匹配替换，如果没有</a:t>
            </a:r>
            <a:r>
              <a:rPr lang="en-US" altLang="zh-CN" dirty="0"/>
              <a:t>g</a:t>
            </a:r>
            <a:r>
              <a:rPr lang="zh-CN" altLang="en-US" dirty="0"/>
              <a:t>则表示首次匹配替换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9381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D33A9-CF37-4D0B-AA4F-AAC5CE08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  <a:r>
              <a:rPr lang="en-US" altLang="zh-CN" dirty="0"/>
              <a:t>——</a:t>
            </a:r>
            <a:r>
              <a:rPr lang="zh-CN" altLang="en-US" dirty="0"/>
              <a:t>正则替换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D5359F-BD80-4D93-B7C1-A2EC524E6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ELIZA</a:t>
            </a:r>
            <a:r>
              <a:rPr lang="zh-CN" altLang="en-US" dirty="0"/>
              <a:t>的正则替换规则示例</a:t>
            </a:r>
            <a:endParaRPr lang="en-US" altLang="zh-CN" dirty="0"/>
          </a:p>
          <a:p>
            <a:pPr lvl="1"/>
            <a:r>
              <a:rPr lang="en-US" altLang="zh-CN" dirty="0"/>
              <a:t>s/.* I'M (</a:t>
            </a:r>
            <a:r>
              <a:rPr lang="en-US" altLang="zh-CN" dirty="0" err="1"/>
              <a:t>depressed|sad</a:t>
            </a:r>
            <a:r>
              <a:rPr lang="en-US" altLang="zh-CN" dirty="0"/>
              <a:t>) .*/I AM SORRY TO HEAR YOU ARE \1/</a:t>
            </a:r>
          </a:p>
          <a:p>
            <a:pPr lvl="1"/>
            <a:r>
              <a:rPr lang="en-US" altLang="zh-CN" dirty="0"/>
              <a:t>s/.* I AM (</a:t>
            </a:r>
            <a:r>
              <a:rPr lang="en-US" altLang="zh-CN" dirty="0" err="1"/>
              <a:t>depressed|sad</a:t>
            </a:r>
            <a:r>
              <a:rPr lang="en-US" altLang="zh-CN" dirty="0"/>
              <a:t>) .*/WHY DO YOU THINK YOU ARE \1/</a:t>
            </a:r>
          </a:p>
          <a:p>
            <a:pPr lvl="1"/>
            <a:r>
              <a:rPr lang="en-US" altLang="zh-CN" dirty="0"/>
              <a:t>s/.* all .*/IN WHAT WAY/</a:t>
            </a:r>
          </a:p>
          <a:p>
            <a:pPr lvl="1"/>
            <a:r>
              <a:rPr lang="en-US" altLang="zh-CN" dirty="0"/>
              <a:t>s/.* always .*/CAN YOU THINK OF A SPECIFIC EXAMPLE/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请写出一套正则替换的规则，实现篇首的</a:t>
            </a:r>
            <a:r>
              <a:rPr lang="en-US" altLang="zh-CN" dirty="0"/>
              <a:t>ELIZA</a:t>
            </a:r>
            <a:r>
              <a:rPr lang="zh-CN" altLang="en-US" dirty="0"/>
              <a:t>对话</a:t>
            </a:r>
          </a:p>
        </p:txBody>
      </p:sp>
    </p:spTree>
    <p:extLst>
      <p:ext uri="{BB962C8B-B14F-4D97-AF65-F5344CB8AC3E}">
        <p14:creationId xmlns:p14="http://schemas.microsoft.com/office/powerpoint/2010/main" val="3964897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D1FAC-2AF6-44F0-B4FA-73BB3BA3B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什么是词（</a:t>
            </a:r>
            <a:r>
              <a:rPr lang="en-US" altLang="zh-CN" dirty="0"/>
              <a:t>Word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4991A-C500-4F03-BDF1-799CA20F2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NLP</a:t>
            </a:r>
            <a:r>
              <a:rPr lang="zh-CN" altLang="en-US" dirty="0"/>
              <a:t>中的词（</a:t>
            </a:r>
            <a:r>
              <a:rPr lang="en-US" altLang="zh-CN" dirty="0"/>
              <a:t>word</a:t>
            </a:r>
            <a:r>
              <a:rPr lang="zh-CN" altLang="en-US" dirty="0"/>
              <a:t>），在不同的任务中有不同的定义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下面这段文本中有几个词：</a:t>
            </a:r>
            <a:endParaRPr lang="en-US" altLang="zh-CN" dirty="0"/>
          </a:p>
          <a:p>
            <a:pPr lvl="1"/>
            <a:r>
              <a:rPr lang="en-US" altLang="zh-CN" dirty="0"/>
              <a:t>He stepped out into the hall, was delighted to encounter a water brother.</a:t>
            </a:r>
          </a:p>
          <a:p>
            <a:pPr lvl="1"/>
            <a:r>
              <a:rPr lang="en-US" altLang="zh-CN" dirty="0"/>
              <a:t>I do uh main- mainly business data processing.</a:t>
            </a:r>
          </a:p>
          <a:p>
            <a:pPr lvl="1"/>
            <a:r>
              <a:rPr lang="en-US" altLang="zh-CN" dirty="0"/>
              <a:t>They picnicked by the pool, then they lay back on the grass and looked at the stars.</a:t>
            </a:r>
          </a:p>
          <a:p>
            <a:pPr lvl="1"/>
            <a:r>
              <a:rPr lang="zh-CN" altLang="en-US" dirty="0"/>
              <a:t>寻寻觅觅，冷冷清清，凄凄惨惨戚戚。</a:t>
            </a:r>
            <a:endParaRPr lang="en-US" altLang="zh-CN" dirty="0"/>
          </a:p>
          <a:p>
            <a:pPr lvl="1"/>
            <a:r>
              <a:rPr lang="zh-CN" altLang="en-US" dirty="0"/>
              <a:t>北京冬奥会和冬残奥会吉祥物于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8</a:t>
            </a:r>
            <a:r>
              <a:rPr lang="zh-CN" altLang="en-US" dirty="0"/>
              <a:t>日面向全球征集。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024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5AD3F-F517-4179-8BFE-DE1F958B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什么是词（</a:t>
            </a:r>
            <a:r>
              <a:rPr lang="en-US" altLang="zh-CN" dirty="0"/>
              <a:t>Word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86260F-7F41-43EF-B094-5945A733D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标点符号是否定义为词</a:t>
            </a:r>
            <a:endParaRPr lang="en-US" altLang="zh-CN" dirty="0"/>
          </a:p>
          <a:p>
            <a:pPr lvl="1"/>
            <a:r>
              <a:rPr lang="zh-CN" altLang="en-US" dirty="0"/>
              <a:t>有助于确定词的边界（逗号，句号，分号）</a:t>
            </a:r>
            <a:endParaRPr lang="en-US" altLang="zh-CN" dirty="0"/>
          </a:p>
          <a:p>
            <a:pPr lvl="1"/>
            <a:r>
              <a:rPr lang="zh-CN" altLang="en-US" dirty="0"/>
              <a:t>有助于识别语义（问号，感叹号，冒号）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中断词是否定义为词</a:t>
            </a:r>
            <a:endParaRPr lang="en-US" altLang="zh-CN" dirty="0"/>
          </a:p>
          <a:p>
            <a:pPr lvl="1"/>
            <a:r>
              <a:rPr lang="zh-CN" altLang="en-US" dirty="0"/>
              <a:t>两种中断词：</a:t>
            </a:r>
            <a:r>
              <a:rPr lang="en-US" altLang="zh-CN" dirty="0"/>
              <a:t>main-</a:t>
            </a:r>
            <a:r>
              <a:rPr lang="zh-CN" altLang="en-US" dirty="0"/>
              <a:t>片段词，</a:t>
            </a:r>
            <a:r>
              <a:rPr lang="en-US" altLang="zh-CN" dirty="0"/>
              <a:t>uh</a:t>
            </a:r>
            <a:r>
              <a:rPr lang="zh-CN" altLang="en-US" dirty="0"/>
              <a:t>填充词</a:t>
            </a:r>
            <a:endParaRPr lang="en-US" altLang="zh-CN" dirty="0"/>
          </a:p>
          <a:p>
            <a:pPr lvl="1"/>
            <a:r>
              <a:rPr lang="zh-CN" altLang="en-US" dirty="0"/>
              <a:t>语音翻译任务通常忽视中断词</a:t>
            </a:r>
            <a:endParaRPr lang="en-US" altLang="zh-CN" dirty="0"/>
          </a:p>
          <a:p>
            <a:pPr lvl="1"/>
            <a:r>
              <a:rPr lang="zh-CN" altLang="en-US" dirty="0"/>
              <a:t>语音识别任务通常保留中断词，中断词意味着可能开始新的话题，也可以用于识别不同语气习惯的人</a:t>
            </a:r>
            <a:endParaRPr lang="en-US" altLang="zh-CN" dirty="0"/>
          </a:p>
          <a:p>
            <a:pPr lvl="1"/>
            <a:r>
              <a:rPr lang="en-US" altLang="zh-CN" dirty="0"/>
              <a:t>Clark and Fox Tree</a:t>
            </a:r>
            <a:r>
              <a:rPr lang="zh-CN" altLang="en-US" dirty="0"/>
              <a:t>（</a:t>
            </a:r>
            <a:r>
              <a:rPr lang="en-US" altLang="zh-CN" dirty="0"/>
              <a:t>2002</a:t>
            </a:r>
            <a:r>
              <a:rPr lang="zh-CN" altLang="en-US" dirty="0"/>
              <a:t>）研究指出，</a:t>
            </a:r>
            <a:r>
              <a:rPr lang="en-US" altLang="zh-CN" dirty="0"/>
              <a:t>um</a:t>
            </a:r>
            <a:r>
              <a:rPr lang="zh-CN" altLang="en-US" dirty="0"/>
              <a:t>和</a:t>
            </a:r>
            <a:r>
              <a:rPr lang="en-US" altLang="zh-CN" dirty="0"/>
              <a:t>uh</a:t>
            </a:r>
            <a:r>
              <a:rPr lang="zh-CN" altLang="en-US" dirty="0"/>
              <a:t>有着不同的含义</a:t>
            </a:r>
          </a:p>
        </p:txBody>
      </p:sp>
    </p:spTree>
    <p:extLst>
      <p:ext uri="{BB962C8B-B14F-4D97-AF65-F5344CB8AC3E}">
        <p14:creationId xmlns:p14="http://schemas.microsoft.com/office/powerpoint/2010/main" val="4132411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49383-1A45-466B-A9D9-F03252B22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什么是词（</a:t>
            </a:r>
            <a:r>
              <a:rPr lang="en-US" altLang="zh-CN" dirty="0"/>
              <a:t>Word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EE0DD1-51C5-4B05-9296-0FB32A4C0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不同大小写是否定义为不同的词</a:t>
            </a:r>
            <a:endParaRPr lang="en-US" altLang="zh-CN" dirty="0"/>
          </a:p>
          <a:p>
            <a:pPr lvl="1"/>
            <a:r>
              <a:rPr lang="zh-CN" altLang="en-US" dirty="0"/>
              <a:t>语音识别任务通常忽视大小写形态</a:t>
            </a:r>
            <a:endParaRPr lang="en-US" altLang="zh-CN" dirty="0"/>
          </a:p>
          <a:p>
            <a:pPr lvl="1"/>
            <a:r>
              <a:rPr lang="en-US" altLang="zh-CN" dirty="0"/>
              <a:t>POS</a:t>
            </a:r>
            <a:r>
              <a:rPr lang="zh-CN" altLang="en-US" dirty="0"/>
              <a:t>，</a:t>
            </a:r>
            <a:r>
              <a:rPr lang="en-US" altLang="zh-CN" dirty="0"/>
              <a:t>NER</a:t>
            </a:r>
            <a:r>
              <a:rPr lang="zh-CN" altLang="en-US" dirty="0"/>
              <a:t>和</a:t>
            </a:r>
            <a:r>
              <a:rPr lang="en-US" altLang="zh-CN" dirty="0"/>
              <a:t>parsing</a:t>
            </a:r>
            <a:r>
              <a:rPr lang="zh-CN" altLang="en-US" dirty="0"/>
              <a:t>任务通常保留大小写形态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区分</a:t>
            </a:r>
            <a:r>
              <a:rPr lang="en-US" altLang="zh-CN" dirty="0"/>
              <a:t>lemma</a:t>
            </a:r>
            <a:r>
              <a:rPr lang="zh-CN" altLang="en-US" dirty="0"/>
              <a:t>（词根）和</a:t>
            </a:r>
            <a:r>
              <a:rPr lang="en-US" altLang="zh-CN" dirty="0"/>
              <a:t>word form</a:t>
            </a:r>
            <a:r>
              <a:rPr lang="zh-CN" altLang="en-US" dirty="0"/>
              <a:t>（词形）</a:t>
            </a:r>
            <a:endParaRPr lang="en-US" altLang="zh-CN" dirty="0"/>
          </a:p>
          <a:p>
            <a:pPr lvl="1"/>
            <a:r>
              <a:rPr lang="en-US" altLang="zh-CN" dirty="0"/>
              <a:t>cat:</a:t>
            </a:r>
            <a:r>
              <a:rPr lang="zh-CN" altLang="en-US" dirty="0"/>
              <a:t> </a:t>
            </a:r>
            <a:r>
              <a:rPr lang="en-US" altLang="zh-CN" dirty="0"/>
              <a:t>cats</a:t>
            </a:r>
            <a:r>
              <a:rPr lang="zh-CN" altLang="en-US" dirty="0"/>
              <a:t>，</a:t>
            </a:r>
            <a:r>
              <a:rPr lang="en-US" altLang="zh-CN" dirty="0"/>
              <a:t>mouse: mice</a:t>
            </a:r>
            <a:r>
              <a:rPr lang="zh-CN" altLang="en-US" dirty="0"/>
              <a:t>，</a:t>
            </a:r>
            <a:r>
              <a:rPr lang="en-US" altLang="zh-CN" dirty="0"/>
              <a:t>go: goes/gone/going</a:t>
            </a:r>
          </a:p>
          <a:p>
            <a:pPr lvl="1"/>
            <a:r>
              <a:rPr lang="en-US" altLang="zh-CN" dirty="0"/>
              <a:t>Lemma</a:t>
            </a:r>
            <a:r>
              <a:rPr lang="zh-CN" altLang="en-US" dirty="0"/>
              <a:t>指代表一群具有相同词干、词性和词义的词法形态（</a:t>
            </a:r>
            <a:r>
              <a:rPr lang="en-US" altLang="zh-CN" dirty="0"/>
              <a:t>lexical form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词汇形态学复杂的语言，通常需要进行词干化预处理（</a:t>
            </a:r>
            <a:r>
              <a:rPr lang="en-US" altLang="zh-CN" dirty="0"/>
              <a:t>lemmatization</a:t>
            </a:r>
            <a:r>
              <a:rPr lang="zh-CN" altLang="en-US" dirty="0"/>
              <a:t>），如阿拉伯语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7185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42BDA-EAFD-4832-8069-50F366377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什么是词（</a:t>
            </a:r>
            <a:r>
              <a:rPr lang="en-US" altLang="zh-CN" dirty="0"/>
              <a:t>Word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9325CB-397F-418E-BECE-1A0B7AA8E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字和词的边界</a:t>
            </a:r>
            <a:endParaRPr lang="en-US" altLang="zh-CN" dirty="0"/>
          </a:p>
          <a:p>
            <a:pPr lvl="1"/>
            <a:r>
              <a:rPr lang="zh-CN" altLang="en-US" dirty="0"/>
              <a:t>让我们荡起双桨，小船儿推开波浪。</a:t>
            </a:r>
            <a:endParaRPr lang="en-US" altLang="zh-CN" dirty="0"/>
          </a:p>
          <a:p>
            <a:pPr lvl="1"/>
            <a:r>
              <a:rPr lang="zh-CN" altLang="en-US" dirty="0"/>
              <a:t>语言是文化的载体，中医语言中包涵深厚的中国传统文化。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复合词的边界</a:t>
            </a:r>
            <a:endParaRPr lang="en-US" altLang="zh-CN" dirty="0"/>
          </a:p>
          <a:p>
            <a:pPr lvl="1"/>
            <a:r>
              <a:rPr lang="zh-CN" altLang="en-US" dirty="0"/>
              <a:t>我爱北京天安门，天安门上太阳升。</a:t>
            </a:r>
            <a:endParaRPr lang="en-US" altLang="zh-CN" dirty="0"/>
          </a:p>
          <a:p>
            <a:pPr lvl="1"/>
            <a:r>
              <a:rPr lang="zh-CN" altLang="en-US" dirty="0"/>
              <a:t>老天桥以其传统的北京民俗风味而蜚声国内外，曾是个三教九流云集、车马人声不断的闹市，充满了传奇色彩。</a:t>
            </a:r>
          </a:p>
        </p:txBody>
      </p:sp>
    </p:spTree>
    <p:extLst>
      <p:ext uri="{BB962C8B-B14F-4D97-AF65-F5344CB8AC3E}">
        <p14:creationId xmlns:p14="http://schemas.microsoft.com/office/powerpoint/2010/main" val="850308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AD079-E50A-47B5-898A-F845FCB0E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语料库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427368-904D-455A-BDB8-CA7F945DF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常见的英文语料库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常见的中文语料库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0838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0F3AC-74F5-479F-AF97-39090705F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语料库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A04733-A00A-4F51-9622-2ABE72BA3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两个概念：</a:t>
            </a:r>
            <a:r>
              <a:rPr lang="en-US" altLang="zh-CN" dirty="0"/>
              <a:t>word token</a:t>
            </a:r>
            <a:r>
              <a:rPr lang="zh-CN" altLang="en-US" dirty="0"/>
              <a:t>和</a:t>
            </a:r>
            <a:r>
              <a:rPr lang="en-US" altLang="zh-CN" dirty="0"/>
              <a:t>word type</a:t>
            </a:r>
          </a:p>
          <a:p>
            <a:pPr lvl="1"/>
            <a:r>
              <a:rPr lang="en-US" altLang="zh-CN" dirty="0"/>
              <a:t>Word token</a:t>
            </a:r>
            <a:r>
              <a:rPr lang="zh-CN" altLang="en-US" dirty="0"/>
              <a:t>指语料库的词数（</a:t>
            </a:r>
            <a:r>
              <a:rPr lang="en-US" altLang="zh-CN" dirty="0"/>
              <a:t>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Word type</a:t>
            </a:r>
            <a:r>
              <a:rPr lang="zh-CN" altLang="en-US" dirty="0"/>
              <a:t>指语料库不重复的词数，即语料库对应的词汇表的词数（</a:t>
            </a:r>
            <a:r>
              <a:rPr lang="en-US" altLang="zh-CN" dirty="0"/>
              <a:t>V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Herdan’s</a:t>
            </a:r>
            <a:r>
              <a:rPr lang="en-US" altLang="zh-CN" dirty="0"/>
              <a:t> Law</a:t>
            </a:r>
            <a:r>
              <a:rPr lang="zh-CN" altLang="en-US" dirty="0"/>
              <a:t>（</a:t>
            </a:r>
            <a:r>
              <a:rPr lang="en-US" altLang="zh-CN" dirty="0"/>
              <a:t>Heaps’ Law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V = </a:t>
            </a:r>
            <a:r>
              <a:rPr lang="en-US" altLang="zh-CN" dirty="0" err="1"/>
              <a:t>kN</a:t>
            </a:r>
            <a:r>
              <a:rPr lang="en-US" altLang="zh-CN" baseline="30000" dirty="0"/>
              <a:t>β</a:t>
            </a:r>
            <a:r>
              <a:rPr lang="zh-CN" altLang="en-US" dirty="0"/>
              <a:t>，</a:t>
            </a:r>
            <a:r>
              <a:rPr lang="en-US" altLang="zh-CN" dirty="0"/>
              <a:t>k</a:t>
            </a:r>
            <a:r>
              <a:rPr lang="zh-CN" altLang="en-US" dirty="0"/>
              <a:t>和</a:t>
            </a:r>
            <a:r>
              <a:rPr lang="en-US" altLang="zh-CN" dirty="0"/>
              <a:t>β</a:t>
            </a:r>
            <a:r>
              <a:rPr lang="zh-CN" altLang="en-US" dirty="0"/>
              <a:t>是正常数，</a:t>
            </a:r>
            <a:r>
              <a:rPr lang="en-US" altLang="zh-CN" dirty="0"/>
              <a:t>0&lt;β&lt;1</a:t>
            </a:r>
          </a:p>
          <a:p>
            <a:pPr lvl="1"/>
            <a:r>
              <a:rPr lang="en-US" altLang="zh-CN" dirty="0"/>
              <a:t>β</a:t>
            </a:r>
            <a:r>
              <a:rPr lang="zh-CN" altLang="en-US" dirty="0"/>
              <a:t>和语料库的规模和类型有关，书中的示例语料库，</a:t>
            </a:r>
            <a:r>
              <a:rPr lang="en-US" altLang="zh-CN" dirty="0"/>
              <a:t>β</a:t>
            </a:r>
            <a:r>
              <a:rPr lang="zh-CN" altLang="en-US" dirty="0"/>
              <a:t>从</a:t>
            </a:r>
            <a:r>
              <a:rPr lang="en-US" altLang="zh-CN" dirty="0"/>
              <a:t>0.67</a:t>
            </a:r>
            <a:r>
              <a:rPr lang="zh-CN" altLang="en-US" dirty="0"/>
              <a:t>到</a:t>
            </a:r>
            <a:r>
              <a:rPr lang="en-US" altLang="zh-CN" dirty="0"/>
              <a:t>0.75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0561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7CDEC-28AB-456C-A492-4AFA4D967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文本标准化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825307-42BE-4C31-AF09-C5D0F791E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统计词频的</a:t>
            </a:r>
            <a:r>
              <a:rPr lang="en-US" altLang="zh-CN" dirty="0"/>
              <a:t>Unix tools</a:t>
            </a:r>
          </a:p>
          <a:p>
            <a:pPr marL="0" indent="0">
              <a:buNone/>
            </a:pPr>
            <a:r>
              <a:rPr lang="en-US" altLang="zh-CN" dirty="0"/>
              <a:t> tr -</a:t>
            </a:r>
            <a:r>
              <a:rPr lang="en-US" altLang="zh-CN" dirty="0" err="1"/>
              <a:t>sc</a:t>
            </a:r>
            <a:r>
              <a:rPr lang="en-US" altLang="zh-CN" dirty="0"/>
              <a:t> 'A-Za-z' '\n' &lt; sh.txt | tr A-Z </a:t>
            </a:r>
            <a:r>
              <a:rPr lang="en-US" altLang="zh-CN" dirty="0" err="1"/>
              <a:t>a-z</a:t>
            </a:r>
            <a:r>
              <a:rPr lang="en-US" altLang="zh-CN" dirty="0"/>
              <a:t> | sort | </a:t>
            </a:r>
            <a:r>
              <a:rPr lang="en-US" altLang="zh-CN" dirty="0" err="1"/>
              <a:t>uniq</a:t>
            </a:r>
            <a:r>
              <a:rPr lang="en-US" altLang="zh-CN" dirty="0"/>
              <a:t> -c | sort -n –r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 descr="图片包含 墙壁&#10;&#10;描述已自动生成">
            <a:extLst>
              <a:ext uri="{FF2B5EF4-FFF2-40B4-BE49-F238E27FC236}">
                <a16:creationId xmlns:a16="http://schemas.microsoft.com/office/drawing/2014/main" id="{CD608DF8-1BBD-4A69-841D-3B15F9DAC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683" y="3009335"/>
            <a:ext cx="1314633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393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CA06D-1AE0-4D97-B0F2-3C98B7335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Weizenbaum</a:t>
            </a:r>
            <a:r>
              <a:rPr lang="en-US" altLang="zh-CN" dirty="0"/>
              <a:t> (1966) ELIZA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BA633-1ECD-452B-B16E-726E95D57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User: You are like my father in some ways.</a:t>
            </a:r>
          </a:p>
          <a:p>
            <a:pPr marL="0" indent="0">
              <a:buNone/>
            </a:pPr>
            <a:r>
              <a:rPr lang="en-US" altLang="zh-CN" dirty="0"/>
              <a:t>ELIZA: WHAT RESEMBLANCE DO YOU SEE</a:t>
            </a:r>
          </a:p>
          <a:p>
            <a:pPr marL="0" indent="0">
              <a:buNone/>
            </a:pPr>
            <a:r>
              <a:rPr lang="en-US" altLang="zh-CN" dirty="0"/>
              <a:t>User: You are not very aggressive but I think you don't want me to</a:t>
            </a:r>
          </a:p>
          <a:p>
            <a:pPr marL="0" indent="0">
              <a:buNone/>
            </a:pPr>
            <a:r>
              <a:rPr lang="en-US" altLang="zh-CN" dirty="0"/>
              <a:t>	notice that.</a:t>
            </a:r>
          </a:p>
          <a:p>
            <a:pPr marL="0" indent="0">
              <a:buNone/>
            </a:pPr>
            <a:r>
              <a:rPr lang="en-US" altLang="zh-CN" dirty="0"/>
              <a:t>ELIZA: WHAT MAKES YOU THINK I AM NOT VERY AGGRESSIVE</a:t>
            </a:r>
          </a:p>
          <a:p>
            <a:pPr marL="0" indent="0">
              <a:buNone/>
            </a:pPr>
            <a:r>
              <a:rPr lang="en-US" altLang="zh-CN" dirty="0"/>
              <a:t>User: You don't argue with me.</a:t>
            </a:r>
          </a:p>
          <a:p>
            <a:pPr marL="0" indent="0">
              <a:buNone/>
            </a:pPr>
            <a:r>
              <a:rPr lang="en-US" altLang="zh-CN" dirty="0"/>
              <a:t>ELIZA: WHY DO YOU THINK I DON'T ARGUE WITH YOU</a:t>
            </a:r>
          </a:p>
          <a:p>
            <a:pPr marL="0" indent="0">
              <a:buNone/>
            </a:pPr>
            <a:r>
              <a:rPr lang="en-US" altLang="zh-CN" dirty="0"/>
              <a:t>User: You are afraid of me.</a:t>
            </a:r>
          </a:p>
          <a:p>
            <a:pPr marL="0" indent="0">
              <a:buNone/>
            </a:pPr>
            <a:r>
              <a:rPr lang="en-US" altLang="zh-CN" dirty="0"/>
              <a:t>ELIZA: DOES IT PLEASE YOU TO BELIEVE I AM AFRAID OF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9560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C2F29-0216-447C-8931-DFC331B1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文本标准化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76FB1A-81B1-464D-B210-845550AC5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Word Tokenization</a:t>
            </a:r>
          </a:p>
          <a:p>
            <a:pPr lvl="1"/>
            <a:r>
              <a:rPr lang="zh-CN" altLang="en-US" dirty="0"/>
              <a:t>将一串文本（</a:t>
            </a:r>
            <a:r>
              <a:rPr lang="en-US" altLang="zh-CN" dirty="0"/>
              <a:t>running text</a:t>
            </a:r>
            <a:r>
              <a:rPr lang="zh-CN" altLang="en-US" dirty="0"/>
              <a:t>）分成连续的词（</a:t>
            </a:r>
            <a:r>
              <a:rPr lang="en-US" altLang="zh-CN" dirty="0"/>
              <a:t>word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中文分词比英文分词更加困难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案例：</a:t>
            </a:r>
            <a:endParaRPr lang="en-US" altLang="zh-CN" dirty="0"/>
          </a:p>
          <a:p>
            <a:pPr lvl="1"/>
            <a:r>
              <a:rPr lang="zh-CN" altLang="en-US" dirty="0"/>
              <a:t>区分词内和词外的标点符号</a:t>
            </a:r>
            <a:endParaRPr lang="en-US" altLang="zh-CN" dirty="0"/>
          </a:p>
          <a:p>
            <a:pPr lvl="2"/>
            <a:r>
              <a:rPr lang="en-US" altLang="zh-CN" dirty="0"/>
              <a:t>Ph.D.  AT&amp;T  </a:t>
            </a:r>
            <a:r>
              <a:rPr lang="en-US" altLang="zh-CN" dirty="0" err="1"/>
              <a:t>cap’n</a:t>
            </a:r>
            <a:endParaRPr lang="en-US" altLang="zh-CN" dirty="0"/>
          </a:p>
          <a:p>
            <a:pPr lvl="1"/>
            <a:r>
              <a:rPr lang="zh-CN" altLang="en-US" dirty="0"/>
              <a:t>价格、日期和会计数字</a:t>
            </a:r>
            <a:endParaRPr lang="en-US" altLang="zh-CN" dirty="0"/>
          </a:p>
          <a:p>
            <a:pPr lvl="2"/>
            <a:r>
              <a:rPr lang="en-US" altLang="zh-CN" dirty="0"/>
              <a:t>$19.99</a:t>
            </a:r>
            <a:r>
              <a:rPr lang="zh-CN" altLang="en-US" dirty="0"/>
              <a:t>    </a:t>
            </a:r>
            <a:r>
              <a:rPr lang="en-US" altLang="zh-CN" dirty="0"/>
              <a:t>2019/09/17</a:t>
            </a:r>
            <a:r>
              <a:rPr lang="zh-CN" altLang="en-US" dirty="0"/>
              <a:t>    </a:t>
            </a:r>
            <a:r>
              <a:rPr lang="en-US" altLang="zh-CN" dirty="0"/>
              <a:t>19,131.01    19 131.01</a:t>
            </a:r>
          </a:p>
          <a:p>
            <a:pPr lvl="1"/>
            <a:r>
              <a:rPr lang="en-US" altLang="zh-CN" dirty="0"/>
              <a:t>URL</a:t>
            </a:r>
            <a:r>
              <a:rPr lang="zh-CN" altLang="en-US" dirty="0"/>
              <a:t>、</a:t>
            </a:r>
            <a:r>
              <a:rPr lang="en-US" altLang="zh-CN" dirty="0"/>
              <a:t>email</a:t>
            </a:r>
          </a:p>
          <a:p>
            <a:pPr lvl="2"/>
            <a:r>
              <a:rPr lang="en-US" altLang="zh-CN" dirty="0"/>
              <a:t>https://www.baidu.com</a:t>
            </a:r>
            <a:r>
              <a:rPr lang="zh-CN" altLang="en-US" dirty="0"/>
              <a:t>  </a:t>
            </a:r>
            <a:r>
              <a:rPr lang="en-US" altLang="zh-CN" dirty="0"/>
              <a:t>example@163.com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4217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7C3F0-1336-4BD3-92A8-4F28B674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文本标准化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D24AA3-6283-4D1D-B11F-4300C6003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案例：</a:t>
            </a:r>
            <a:endParaRPr lang="en-US" altLang="zh-CN" dirty="0"/>
          </a:p>
          <a:p>
            <a:pPr lvl="1"/>
            <a:r>
              <a:rPr lang="zh-CN" altLang="en-US" dirty="0"/>
              <a:t>语素（</a:t>
            </a:r>
            <a:r>
              <a:rPr lang="en-US" altLang="zh-CN" dirty="0"/>
              <a:t>clitic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what’re    we’re    multi-task</a:t>
            </a:r>
          </a:p>
          <a:p>
            <a:pPr lvl="1"/>
            <a:r>
              <a:rPr lang="zh-CN" altLang="en-US" dirty="0"/>
              <a:t>复合词（</a:t>
            </a:r>
            <a:r>
              <a:rPr lang="en-US" altLang="zh-CN" dirty="0"/>
              <a:t>multiword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New York    rock ’n’ roll</a:t>
            </a:r>
          </a:p>
          <a:p>
            <a:r>
              <a:rPr lang="en-US" altLang="zh-CN" dirty="0"/>
              <a:t>Penn Treebank Tokenization</a:t>
            </a:r>
          </a:p>
        </p:txBody>
      </p:sp>
      <p:pic>
        <p:nvPicPr>
          <p:cNvPr id="5" name="图片 4" descr="图片包含 屏幕截图&#10;&#10;描述已自动生成">
            <a:extLst>
              <a:ext uri="{FF2B5EF4-FFF2-40B4-BE49-F238E27FC236}">
                <a16:creationId xmlns:a16="http://schemas.microsoft.com/office/drawing/2014/main" id="{BB70A1C6-C751-43DC-B14F-1152BFCB2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021" y="4557803"/>
            <a:ext cx="7401958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34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ED60C-8E99-4CC7-B6BE-D8994720B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文本标准化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C14686-098B-4D5E-B429-16BD224E3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Word Normalization</a:t>
            </a:r>
          </a:p>
          <a:p>
            <a:pPr lvl="1"/>
            <a:r>
              <a:rPr lang="zh-CN" altLang="en-US" dirty="0"/>
              <a:t>将词转为标准形式</a:t>
            </a:r>
            <a:endParaRPr lang="en-US" altLang="zh-CN" dirty="0"/>
          </a:p>
          <a:p>
            <a:pPr lvl="1"/>
            <a:r>
              <a:rPr lang="zh-CN" altLang="en-US" dirty="0"/>
              <a:t>英文标准化比中文标准化更难</a:t>
            </a:r>
            <a:endParaRPr lang="en-US" altLang="zh-CN" dirty="0"/>
          </a:p>
          <a:p>
            <a:r>
              <a:rPr lang="zh-CN" altLang="en-US" dirty="0"/>
              <a:t>案例</a:t>
            </a:r>
            <a:endParaRPr lang="en-US" altLang="zh-CN" dirty="0"/>
          </a:p>
          <a:p>
            <a:pPr lvl="1"/>
            <a:r>
              <a:rPr lang="zh-CN" altLang="en-US" dirty="0"/>
              <a:t>不同写法（</a:t>
            </a:r>
            <a:r>
              <a:rPr lang="en-US" altLang="zh-CN" dirty="0"/>
              <a:t>differently-spelled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USA</a:t>
            </a:r>
            <a:r>
              <a:rPr lang="zh-CN" altLang="en-US" dirty="0"/>
              <a:t>和</a:t>
            </a:r>
            <a:r>
              <a:rPr lang="en-US" altLang="zh-CN" dirty="0"/>
              <a:t>US    </a:t>
            </a:r>
            <a:r>
              <a:rPr lang="zh-CN" altLang="en-US" dirty="0"/>
              <a:t>北京和北京市</a:t>
            </a:r>
            <a:endParaRPr lang="en-US" altLang="zh-CN" dirty="0"/>
          </a:p>
          <a:p>
            <a:pPr lvl="1"/>
            <a:r>
              <a:rPr lang="zh-CN" altLang="en-US" dirty="0"/>
              <a:t>大小写统一（</a:t>
            </a:r>
            <a:r>
              <a:rPr lang="en-US" altLang="zh-CN" dirty="0"/>
              <a:t>case folding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是否统一取决于任务，语音识别和信息抽取中，通常统一转为小写</a:t>
            </a:r>
            <a:endParaRPr lang="en-US" altLang="zh-CN" dirty="0"/>
          </a:p>
          <a:p>
            <a:pPr lvl="2"/>
            <a:r>
              <a:rPr lang="en-US" altLang="zh-CN" dirty="0"/>
              <a:t>US</a:t>
            </a:r>
            <a:r>
              <a:rPr lang="zh-CN" altLang="en-US" dirty="0"/>
              <a:t>（美国）和</a:t>
            </a:r>
            <a:r>
              <a:rPr lang="en-US" altLang="zh-CN" dirty="0"/>
              <a:t>us</a:t>
            </a:r>
            <a:r>
              <a:rPr lang="zh-CN" altLang="en-US" dirty="0"/>
              <a:t>（我们）</a:t>
            </a:r>
            <a:endParaRPr lang="en-US" altLang="zh-CN" dirty="0"/>
          </a:p>
          <a:p>
            <a:pPr lvl="1"/>
            <a:r>
              <a:rPr lang="zh-CN" altLang="en-US" dirty="0"/>
              <a:t>词干抽取（</a:t>
            </a:r>
            <a:r>
              <a:rPr lang="en-US" altLang="zh-CN" dirty="0"/>
              <a:t>stemming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going | goes | gone </a:t>
            </a:r>
            <a:r>
              <a:rPr lang="zh-CN" altLang="en-US" dirty="0"/>
              <a:t>转为 </a:t>
            </a:r>
            <a:r>
              <a:rPr lang="en-US" altLang="zh-CN" dirty="0"/>
              <a:t>go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310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C0B94-0153-489B-9EA2-C4B614781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文本标准化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4229F6-639B-4348-B319-E457C5682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中文分词</a:t>
            </a:r>
            <a:endParaRPr lang="en-US" altLang="zh-CN" dirty="0"/>
          </a:p>
          <a:p>
            <a:pPr lvl="1"/>
            <a:r>
              <a:rPr lang="zh-CN" altLang="en-US" dirty="0"/>
              <a:t>汉字（</a:t>
            </a:r>
            <a:r>
              <a:rPr lang="en-US" altLang="zh-CN" dirty="0" err="1"/>
              <a:t>hanzi</a:t>
            </a:r>
            <a:r>
              <a:rPr lang="zh-CN" altLang="en-US" dirty="0"/>
              <a:t>），发单音。中文词长度平均</a:t>
            </a:r>
            <a:r>
              <a:rPr lang="en-US" altLang="zh-CN" dirty="0"/>
              <a:t>2.4</a:t>
            </a:r>
            <a:r>
              <a:rPr lang="zh-CN" altLang="en-US" dirty="0"/>
              <a:t>个汉字。</a:t>
            </a:r>
            <a:endParaRPr lang="en-US" altLang="zh-CN" dirty="0"/>
          </a:p>
          <a:p>
            <a:pPr lvl="1"/>
            <a:r>
              <a:rPr lang="zh-CN" altLang="en-US" dirty="0"/>
              <a:t>最大匹配法</a:t>
            </a:r>
            <a:endParaRPr lang="en-US" altLang="zh-CN" dirty="0"/>
          </a:p>
          <a:p>
            <a:pPr lvl="2"/>
            <a:r>
              <a:rPr lang="zh-CN" altLang="en-US" dirty="0"/>
              <a:t>基于字典</a:t>
            </a:r>
            <a:endParaRPr lang="en-US" altLang="zh-CN" dirty="0"/>
          </a:p>
          <a:p>
            <a:pPr lvl="2"/>
            <a:r>
              <a:rPr lang="zh-CN" altLang="en-US" dirty="0"/>
              <a:t>正向、反向、双向</a:t>
            </a:r>
            <a:endParaRPr lang="en-US" altLang="zh-CN" dirty="0"/>
          </a:p>
          <a:p>
            <a:pPr lvl="1"/>
            <a:r>
              <a:rPr lang="zh-CN" altLang="en-US" dirty="0"/>
              <a:t>最短路径法</a:t>
            </a:r>
            <a:endParaRPr lang="en-US" altLang="zh-CN" dirty="0"/>
          </a:p>
          <a:p>
            <a:pPr lvl="2"/>
            <a:r>
              <a:rPr lang="zh-CN" altLang="en-US" dirty="0"/>
              <a:t>基于图</a:t>
            </a:r>
            <a:endParaRPr lang="en-US" altLang="zh-CN" dirty="0"/>
          </a:p>
          <a:p>
            <a:pPr lvl="2"/>
            <a:r>
              <a:rPr lang="en-US" altLang="zh-CN" dirty="0" err="1"/>
              <a:t>Jieba</a:t>
            </a:r>
            <a:r>
              <a:rPr lang="zh-CN" altLang="en-US" dirty="0"/>
              <a:t>使用的算法，目前最常用的算法</a:t>
            </a:r>
            <a:endParaRPr lang="en-US" altLang="zh-CN" dirty="0"/>
          </a:p>
          <a:p>
            <a:pPr lvl="1"/>
            <a:r>
              <a:rPr lang="en-US" altLang="zh-CN" dirty="0"/>
              <a:t>LSTM+CRF</a:t>
            </a:r>
          </a:p>
          <a:p>
            <a:pPr lvl="2"/>
            <a:r>
              <a:rPr lang="zh-CN" altLang="en-US" dirty="0"/>
              <a:t>基于神经网络</a:t>
            </a:r>
            <a:endParaRPr lang="en-US" altLang="zh-CN" dirty="0"/>
          </a:p>
          <a:p>
            <a:pPr lvl="2"/>
            <a:r>
              <a:rPr lang="zh-CN" altLang="en-US" dirty="0"/>
              <a:t>解码时使用</a:t>
            </a:r>
            <a:r>
              <a:rPr lang="en-US" altLang="zh-CN" dirty="0" err="1"/>
              <a:t>viterbi</a:t>
            </a:r>
            <a:r>
              <a:rPr lang="zh-CN" altLang="en-US" dirty="0"/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3511844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995F4-CD90-4567-AB75-4B2150838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文本标准化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BB6B57-BD32-48D3-B470-5DD7CFF39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最大匹配法（</a:t>
            </a:r>
            <a:r>
              <a:rPr lang="en-US" altLang="zh-CN" dirty="0"/>
              <a:t>the </a:t>
            </a:r>
            <a:r>
              <a:rPr lang="en-US" altLang="zh-CN" dirty="0" err="1"/>
              <a:t>MaxMatch</a:t>
            </a:r>
            <a:r>
              <a:rPr lang="en-US" altLang="zh-CN" dirty="0"/>
              <a:t> algorithm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40C40E-4796-45E6-9334-4D8729346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363" y="2387052"/>
            <a:ext cx="7697274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02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FBFFD-02A0-4162-9614-C0393592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文本标准化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AC1EC3-F87B-4DC2-81F0-3FFC3B4AA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最大匹配法（</a:t>
            </a:r>
            <a:r>
              <a:rPr lang="en-US" altLang="zh-CN" dirty="0"/>
              <a:t>the </a:t>
            </a:r>
            <a:r>
              <a:rPr lang="en-US" altLang="zh-CN" dirty="0" err="1"/>
              <a:t>MaxMatch</a:t>
            </a:r>
            <a:r>
              <a:rPr lang="en-US" altLang="zh-CN" dirty="0"/>
              <a:t> algorithm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在中文、日语、泰语中，通常效果不错，但无法处理未登录词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在英语中，效果并不好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请亲自实现最大匹配算法，使用</a:t>
            </a:r>
            <a:r>
              <a:rPr lang="en-US" altLang="zh-CN" dirty="0" err="1"/>
              <a:t>jieba</a:t>
            </a:r>
            <a:r>
              <a:rPr lang="zh-CN" altLang="en-US" dirty="0"/>
              <a:t>的词库，</a:t>
            </a:r>
            <a:r>
              <a:rPr lang="en-US" altLang="zh-CN" dirty="0"/>
              <a:t>py3.6+</a:t>
            </a:r>
            <a:r>
              <a:rPr lang="zh-CN" altLang="en-US" dirty="0"/>
              <a:t>，处理</a:t>
            </a:r>
            <a:r>
              <a:rPr lang="en-US" altLang="zh-CN" dirty="0"/>
              <a:t>16</a:t>
            </a:r>
            <a:r>
              <a:rPr lang="zh-CN" altLang="en-US" dirty="0"/>
              <a:t>页的文本</a:t>
            </a:r>
            <a:endParaRPr lang="en-US" altLang="zh-CN" dirty="0"/>
          </a:p>
          <a:p>
            <a:pPr lvl="2"/>
            <a:r>
              <a:rPr lang="zh-CN" altLang="en-US" dirty="0"/>
              <a:t>获取词库路径，</a:t>
            </a:r>
            <a:r>
              <a:rPr lang="en-US" altLang="zh-CN" dirty="0"/>
              <a:t>python3 –c “import </a:t>
            </a:r>
            <a:r>
              <a:rPr lang="en-US" altLang="zh-CN" dirty="0" err="1"/>
              <a:t>jieba</a:t>
            </a:r>
            <a:r>
              <a:rPr lang="en-US" altLang="zh-CN" dirty="0"/>
              <a:t>; print(</a:t>
            </a:r>
            <a:r>
              <a:rPr lang="en-US" altLang="zh-CN" dirty="0" err="1"/>
              <a:t>jieba.get_dict_file</a:t>
            </a:r>
            <a:r>
              <a:rPr lang="en-US" altLang="zh-CN" dirty="0"/>
              <a:t>())”</a:t>
            </a:r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027820B-F195-4987-86CE-C4EEC129C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275" y="2838746"/>
            <a:ext cx="6992326" cy="81926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EFB9BCB-72FD-40E2-A9CA-C30B69AD0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275" y="4298275"/>
            <a:ext cx="5811061" cy="6192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51A2FE6-EA78-4603-A678-E99F68146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275" y="5862961"/>
            <a:ext cx="7992590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84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CFA26-339A-4F91-92BC-DBC94B59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文本标准化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6EB1A9-9039-4605-B290-5C6783749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Byte-Pair Encoding</a:t>
            </a:r>
          </a:p>
          <a:p>
            <a:pPr lvl="1"/>
            <a:r>
              <a:rPr lang="en-US" altLang="zh-CN" dirty="0"/>
              <a:t>Gage</a:t>
            </a:r>
            <a:r>
              <a:rPr lang="zh-CN" altLang="en-US" dirty="0"/>
              <a:t>，</a:t>
            </a:r>
            <a:r>
              <a:rPr lang="en-US" altLang="zh-CN" dirty="0"/>
              <a:t>1994</a:t>
            </a:r>
            <a:r>
              <a:rPr lang="zh-CN" altLang="en-US" dirty="0"/>
              <a:t>年提出的一种文本压缩方法</a:t>
            </a:r>
            <a:endParaRPr lang="en-US" altLang="zh-CN" dirty="0"/>
          </a:p>
          <a:p>
            <a:pPr lvl="1"/>
            <a:r>
              <a:rPr lang="zh-CN" altLang="en-US" dirty="0"/>
              <a:t>这种</a:t>
            </a:r>
            <a:r>
              <a:rPr lang="en-US" altLang="zh-CN" dirty="0"/>
              <a:t>tokenization</a:t>
            </a:r>
            <a:r>
              <a:rPr lang="zh-CN" altLang="en-US" dirty="0"/>
              <a:t>可以部分解决未登录词（</a:t>
            </a:r>
            <a:r>
              <a:rPr lang="en-US" altLang="zh-CN" dirty="0"/>
              <a:t>unknown word</a:t>
            </a:r>
            <a:r>
              <a:rPr lang="zh-CN" altLang="en-US" dirty="0"/>
              <a:t>）的问题</a:t>
            </a:r>
            <a:endParaRPr lang="en-US" altLang="zh-CN" dirty="0"/>
          </a:p>
          <a:p>
            <a:pPr lvl="1"/>
            <a:r>
              <a:rPr lang="zh-CN" altLang="en-US" dirty="0"/>
              <a:t>未登录词可以用高频率的语素和词缀进行表示</a:t>
            </a:r>
            <a:endParaRPr lang="en-US" altLang="zh-CN" dirty="0"/>
          </a:p>
          <a:p>
            <a:pPr lvl="2"/>
            <a:r>
              <a:rPr lang="en-US" altLang="zh-CN" dirty="0"/>
              <a:t>lower</a:t>
            </a:r>
            <a:r>
              <a:rPr lang="zh-CN" altLang="en-US" dirty="0"/>
              <a:t>可以用</a:t>
            </a:r>
            <a:r>
              <a:rPr lang="en-US" altLang="zh-CN" dirty="0"/>
              <a:t>low</a:t>
            </a:r>
            <a:r>
              <a:rPr lang="zh-CN" altLang="en-US" dirty="0"/>
              <a:t>和高频后缀</a:t>
            </a:r>
            <a:r>
              <a:rPr lang="en-US" altLang="zh-CN" dirty="0"/>
              <a:t>-</a:t>
            </a:r>
            <a:r>
              <a:rPr lang="en-US" altLang="zh-CN" dirty="0" err="1"/>
              <a:t>er</a:t>
            </a:r>
            <a:r>
              <a:rPr lang="zh-CN" altLang="en-US" dirty="0"/>
              <a:t>来表示</a:t>
            </a:r>
            <a:endParaRPr lang="en-US" altLang="zh-CN" dirty="0"/>
          </a:p>
          <a:p>
            <a:pPr lvl="1"/>
            <a:r>
              <a:rPr lang="zh-CN" altLang="en-US" dirty="0"/>
              <a:t>原理：</a:t>
            </a:r>
            <a:endParaRPr lang="en-US" altLang="zh-CN" dirty="0"/>
          </a:p>
          <a:p>
            <a:pPr lvl="2"/>
            <a:r>
              <a:rPr lang="zh-CN" altLang="en-US" dirty="0"/>
              <a:t>增加词尾标识</a:t>
            </a:r>
            <a:endParaRPr lang="en-US" altLang="zh-CN" dirty="0"/>
          </a:p>
          <a:p>
            <a:pPr lvl="2"/>
            <a:r>
              <a:rPr lang="zh-CN" altLang="en-US" dirty="0"/>
              <a:t>循环：</a:t>
            </a:r>
            <a:endParaRPr lang="en-US" altLang="zh-CN" dirty="0"/>
          </a:p>
          <a:p>
            <a:pPr lvl="3"/>
            <a:r>
              <a:rPr lang="zh-CN" altLang="en-US" dirty="0"/>
              <a:t>统计连续成对出现的符号（</a:t>
            </a:r>
            <a:r>
              <a:rPr lang="en-US" altLang="zh-CN" dirty="0"/>
              <a:t>symbol</a:t>
            </a:r>
            <a:r>
              <a:rPr lang="zh-CN" altLang="en-US" dirty="0"/>
              <a:t>）对的出现频率</a:t>
            </a:r>
            <a:endParaRPr lang="en-US" altLang="zh-CN" dirty="0"/>
          </a:p>
          <a:p>
            <a:pPr lvl="3"/>
            <a:r>
              <a:rPr lang="zh-CN" altLang="en-US" dirty="0"/>
              <a:t>合并频率最高的符号对，视为一个符号</a:t>
            </a:r>
          </a:p>
        </p:txBody>
      </p:sp>
    </p:spTree>
    <p:extLst>
      <p:ext uri="{BB962C8B-B14F-4D97-AF65-F5344CB8AC3E}">
        <p14:creationId xmlns:p14="http://schemas.microsoft.com/office/powerpoint/2010/main" val="1886627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19A14-FF30-4FFB-8E64-824697B0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文本标准化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ED9996-E5E7-432B-A4FF-8751DB58B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请亲自计算继续</a:t>
            </a:r>
            <a:r>
              <a:rPr lang="en-US" altLang="zh-CN" dirty="0"/>
              <a:t>merge6</a:t>
            </a:r>
            <a:r>
              <a:rPr lang="zh-CN" altLang="en-US" dirty="0"/>
              <a:t>次后的词汇表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71A743-E4DE-4944-BC36-51DCC8202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213" y="2746251"/>
            <a:ext cx="2848373" cy="16004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E04F814-6E2A-4A1C-971A-7C6889E04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599" y="2746251"/>
            <a:ext cx="2791215" cy="16861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264E34C-C31D-4F4F-A243-C2C2F63354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831" y="2746251"/>
            <a:ext cx="2695951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81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05DEB-B7EF-474C-8A9D-31CA486F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文本标准化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79738B-5EB1-4F20-8AA1-0FBCD5F87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endParaRPr lang="en-US" altLang="zh-CN" dirty="0"/>
          </a:p>
          <a:p>
            <a:pPr lvl="1"/>
            <a:r>
              <a:rPr lang="zh-CN" altLang="en-US" dirty="0"/>
              <a:t>最终的词汇表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{·</a:t>
            </a:r>
            <a:r>
              <a:rPr lang="pt-BR" altLang="zh-CN" dirty="0"/>
              <a:t>, d, e, i, l, n, o, r, s, t, w, </a:t>
            </a:r>
            <a:r>
              <a:rPr lang="en-US" altLang="zh-CN" dirty="0"/>
              <a:t>r·, </a:t>
            </a:r>
            <a:r>
              <a:rPr lang="en-US" altLang="zh-CN" dirty="0" err="1"/>
              <a:t>er</a:t>
            </a:r>
            <a:r>
              <a:rPr lang="en-US" altLang="zh-CN" dirty="0"/>
              <a:t>·, </a:t>
            </a:r>
            <a:r>
              <a:rPr lang="en-US" altLang="zh-CN" dirty="0" err="1"/>
              <a:t>ew</a:t>
            </a:r>
            <a:r>
              <a:rPr lang="en-US" altLang="zh-CN" dirty="0"/>
              <a:t>, new, lo, low, newer·, low·}</a:t>
            </a:r>
          </a:p>
          <a:p>
            <a:pPr lvl="1"/>
            <a:r>
              <a:rPr lang="en-US" altLang="zh-CN" dirty="0"/>
              <a:t>Merge</a:t>
            </a:r>
            <a:r>
              <a:rPr lang="zh-CN" altLang="en-US" dirty="0"/>
              <a:t>的规则表</a:t>
            </a:r>
            <a:endParaRPr lang="en-US" altLang="zh-CN" dirty="0"/>
          </a:p>
          <a:p>
            <a:pPr lvl="1"/>
            <a:r>
              <a:rPr lang="zh-CN" altLang="en-US" dirty="0"/>
              <a:t>测试集中包含新词</a:t>
            </a:r>
            <a:r>
              <a:rPr lang="en-US" altLang="zh-CN" dirty="0"/>
              <a:t>newer·</a:t>
            </a:r>
            <a:r>
              <a:rPr lang="zh-CN" altLang="en-US" dirty="0"/>
              <a:t>时，经过</a:t>
            </a:r>
            <a:r>
              <a:rPr lang="en-US" altLang="zh-CN" dirty="0"/>
              <a:t>merge</a:t>
            </a:r>
            <a:r>
              <a:rPr lang="zh-CN" altLang="en-US" dirty="0"/>
              <a:t>后的</a:t>
            </a:r>
            <a:r>
              <a:rPr lang="en-US" altLang="zh-CN" dirty="0"/>
              <a:t>token</a:t>
            </a:r>
            <a:r>
              <a:rPr lang="zh-CN" altLang="en-US" dirty="0"/>
              <a:t>是</a:t>
            </a:r>
            <a:r>
              <a:rPr lang="en-US" altLang="zh-CN" dirty="0"/>
              <a:t>newer·</a:t>
            </a:r>
          </a:p>
          <a:p>
            <a:pPr lvl="1"/>
            <a:r>
              <a:rPr lang="zh-CN" altLang="en-US" dirty="0"/>
              <a:t>测试集中包含新词</a:t>
            </a:r>
            <a:r>
              <a:rPr lang="en-US" altLang="zh-CN" dirty="0"/>
              <a:t>lower·</a:t>
            </a:r>
            <a:r>
              <a:rPr lang="zh-CN" altLang="en-US" dirty="0"/>
              <a:t>时，经过</a:t>
            </a:r>
            <a:r>
              <a:rPr lang="en-US" altLang="zh-CN" dirty="0"/>
              <a:t>merge</a:t>
            </a:r>
            <a:r>
              <a:rPr lang="zh-CN" altLang="en-US" dirty="0"/>
              <a:t>后的</a:t>
            </a:r>
            <a:r>
              <a:rPr lang="en-US" altLang="zh-CN" dirty="0"/>
              <a:t>token</a:t>
            </a:r>
            <a:r>
              <a:rPr lang="zh-CN" altLang="en-US" dirty="0"/>
              <a:t>是</a:t>
            </a:r>
            <a:r>
              <a:rPr lang="en-US" altLang="zh-CN" dirty="0"/>
              <a:t>low</a:t>
            </a:r>
            <a:r>
              <a:rPr lang="zh-CN" altLang="en-US" dirty="0"/>
              <a:t>和</a:t>
            </a:r>
            <a:r>
              <a:rPr lang="en-US" altLang="zh-CN" dirty="0" err="1"/>
              <a:t>er</a:t>
            </a:r>
            <a:r>
              <a:rPr lang="en-US" altLang="zh-CN" dirty="0"/>
              <a:t>·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在真实语料库上进行的</a:t>
            </a:r>
            <a:r>
              <a:rPr lang="en-US" altLang="zh-CN" dirty="0"/>
              <a:t>BPE</a:t>
            </a:r>
            <a:r>
              <a:rPr lang="zh-CN" altLang="en-US" dirty="0"/>
              <a:t>，通常需要</a:t>
            </a:r>
            <a:r>
              <a:rPr lang="en-US" altLang="zh-CN" dirty="0"/>
              <a:t>merge</a:t>
            </a:r>
            <a:r>
              <a:rPr lang="zh-CN" altLang="en-US" dirty="0"/>
              <a:t>几千次以上，形成一个庞大的词汇表。测试集的大部分词都会被自己表示，少数的稀有词则会由高频词根表示。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78493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F128F-9E29-43C8-9D93-38CCB504F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文本标准化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7D74D-CE8F-4D00-B8A1-106C0C0AA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58293" cy="4351338"/>
          </a:xfrm>
        </p:spPr>
        <p:txBody>
          <a:bodyPr/>
          <a:lstStyle/>
          <a:p>
            <a:r>
              <a:rPr lang="en-US" altLang="zh-CN" dirty="0"/>
              <a:t>Byte-Pair Encoding</a:t>
            </a:r>
          </a:p>
          <a:p>
            <a:endParaRPr lang="en-US" altLang="zh-CN" dirty="0"/>
          </a:p>
          <a:p>
            <a:r>
              <a:rPr lang="zh-CN" altLang="en-US" dirty="0"/>
              <a:t>请亲自实现算法并测试效果，使用</a:t>
            </a:r>
            <a:r>
              <a:rPr lang="en-US" altLang="zh-CN" dirty="0" err="1"/>
              <a:t>jieba</a:t>
            </a:r>
            <a:r>
              <a:rPr lang="zh-CN" altLang="en-US" dirty="0"/>
              <a:t>词库，</a:t>
            </a:r>
            <a:r>
              <a:rPr lang="en-US" altLang="zh-CN" dirty="0"/>
              <a:t>py3.6+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8A6C74-2A7E-43A2-9E86-B47B13CD7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493" y="252833"/>
            <a:ext cx="7535246" cy="635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5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57694-3C0D-4D5A-B7BC-A39AA003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0E639B-0DA1-4B71-80FE-6D2B084F8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1951</a:t>
            </a:r>
            <a:r>
              <a:rPr lang="zh-CN" altLang="en-US" dirty="0"/>
              <a:t>年，</a:t>
            </a:r>
            <a:r>
              <a:rPr lang="en-US" altLang="zh-CN" dirty="0"/>
              <a:t>Kleene</a:t>
            </a:r>
            <a:r>
              <a:rPr lang="zh-CN" altLang="en-US" dirty="0"/>
              <a:t>首次定义了正则表达式。</a:t>
            </a:r>
            <a:endParaRPr lang="en-US" altLang="zh-CN" dirty="0"/>
          </a:p>
          <a:p>
            <a:r>
              <a:rPr lang="en-US" altLang="zh-CN" dirty="0"/>
              <a:t>1968</a:t>
            </a:r>
            <a:r>
              <a:rPr lang="zh-CN" altLang="en-US" dirty="0"/>
              <a:t>年，</a:t>
            </a:r>
            <a:r>
              <a:rPr lang="en-US" altLang="zh-CN" dirty="0"/>
              <a:t>Thompson</a:t>
            </a:r>
            <a:r>
              <a:rPr lang="zh-CN" altLang="en-US" dirty="0"/>
              <a:t>首次将正则表达式整合至文本编辑器。该文本编辑器包含正则命令“</a:t>
            </a:r>
            <a:r>
              <a:rPr lang="en-US" altLang="zh-CN" dirty="0"/>
              <a:t>g/regular expression/p</a:t>
            </a:r>
            <a:r>
              <a:rPr lang="zh-CN" altLang="en-US" dirty="0"/>
              <a:t>”，也称全局正则表达式打印（</a:t>
            </a:r>
            <a:r>
              <a:rPr lang="en-US" altLang="zh-CN" dirty="0"/>
              <a:t>Global Regular Expression Print</a:t>
            </a:r>
            <a:r>
              <a:rPr lang="zh-CN" altLang="en-US" dirty="0"/>
              <a:t>），随后成为</a:t>
            </a:r>
            <a:r>
              <a:rPr lang="en-US" altLang="zh-CN" dirty="0"/>
              <a:t>Unix</a:t>
            </a:r>
            <a:r>
              <a:rPr lang="zh-CN" altLang="en-US" dirty="0"/>
              <a:t>中的</a:t>
            </a:r>
            <a:r>
              <a:rPr lang="en-US" altLang="zh-CN" dirty="0"/>
              <a:t>grep</a:t>
            </a:r>
            <a:r>
              <a:rPr lang="zh-CN" altLang="en-US" dirty="0"/>
              <a:t>命令。</a:t>
            </a:r>
            <a:endParaRPr lang="en-US" altLang="zh-CN" dirty="0"/>
          </a:p>
          <a:p>
            <a:r>
              <a:rPr lang="zh-CN" altLang="en-US" dirty="0"/>
              <a:t>正则表达式是一种计算机科学文本标准化中广泛使用的标准化手段，用于搜索指定类型的字符串；可以进行首次匹配搜索，也可以进行每次匹配搜索。</a:t>
            </a:r>
            <a:endParaRPr lang="en-US" altLang="zh-CN" dirty="0"/>
          </a:p>
          <a:p>
            <a:r>
              <a:rPr lang="zh-CN" altLang="en-US" dirty="0"/>
              <a:t>正则表达式迄今为止有很多变体，通常称为拓展的正则表达式。</a:t>
            </a:r>
          </a:p>
        </p:txBody>
      </p:sp>
    </p:spTree>
    <p:extLst>
      <p:ext uri="{BB962C8B-B14F-4D97-AF65-F5344CB8AC3E}">
        <p14:creationId xmlns:p14="http://schemas.microsoft.com/office/powerpoint/2010/main" val="2052475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1C8D1-1505-4745-BD7E-5D8D5570F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文本标准化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916223-CA28-40D8-BD44-AEA7FAFC1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最小编辑距离（</a:t>
            </a:r>
            <a:r>
              <a:rPr lang="en-US" altLang="zh-CN" dirty="0"/>
              <a:t>Minimum Edit Distance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衡量两个字符串的相似程度</a:t>
            </a:r>
            <a:endParaRPr lang="en-US" altLang="zh-CN" dirty="0"/>
          </a:p>
          <a:p>
            <a:pPr lvl="1"/>
            <a:r>
              <a:rPr lang="zh-CN" altLang="en-US" dirty="0"/>
              <a:t>在错拼纠正（</a:t>
            </a:r>
            <a:r>
              <a:rPr lang="en-US" altLang="zh-CN" dirty="0"/>
              <a:t>spelling correction</a:t>
            </a:r>
            <a:r>
              <a:rPr lang="zh-CN" altLang="en-US" dirty="0"/>
              <a:t>）中，编辑距离可以寻找错拼词的高概率替代词：</a:t>
            </a:r>
            <a:endParaRPr lang="en-US" altLang="zh-CN" dirty="0"/>
          </a:p>
          <a:p>
            <a:pPr lvl="2"/>
            <a:r>
              <a:rPr lang="zh-CN" altLang="en-US" dirty="0"/>
              <a:t>兴高采列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兴高采烈</a:t>
            </a:r>
            <a:endParaRPr lang="en-US" altLang="zh-CN" dirty="0">
              <a:sym typeface="Wingdings" panose="05000000000000000000" pitchFamily="2" charset="2"/>
            </a:endParaRPr>
          </a:p>
          <a:p>
            <a:pPr lvl="2"/>
            <a:r>
              <a:rPr lang="en-US" altLang="zh-CN" dirty="0" err="1">
                <a:sym typeface="Wingdings" panose="05000000000000000000" pitchFamily="2" charset="2"/>
              </a:rPr>
              <a:t>graffegiraffe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/>
              <a:t>在指代消解（</a:t>
            </a:r>
            <a:r>
              <a:rPr lang="en-US" altLang="zh-CN" dirty="0"/>
              <a:t>coreference</a:t>
            </a:r>
            <a:r>
              <a:rPr lang="zh-CN" altLang="en-US" dirty="0"/>
              <a:t>）中，编辑距离可以衡量两个指代是否指向同一个实体：</a:t>
            </a:r>
            <a:endParaRPr lang="en-US" altLang="zh-CN" dirty="0"/>
          </a:p>
          <a:p>
            <a:pPr lvl="2"/>
            <a:r>
              <a:rPr lang="zh-CN" altLang="en-US" dirty="0"/>
              <a:t>上海交通大学 </a:t>
            </a:r>
            <a:r>
              <a:rPr lang="en-US" altLang="zh-CN" dirty="0"/>
              <a:t>| </a:t>
            </a:r>
            <a:r>
              <a:rPr lang="zh-CN" altLang="en-US" dirty="0"/>
              <a:t>上海交大</a:t>
            </a:r>
            <a:endParaRPr lang="en-US" altLang="zh-CN" dirty="0"/>
          </a:p>
          <a:p>
            <a:pPr lvl="2"/>
            <a:r>
              <a:rPr lang="en-US" altLang="zh-CN" dirty="0"/>
              <a:t>President Trump | President Donald Trump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01970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E3E72-20CE-43E1-9208-46EBBEFDD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文本标准化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0B8D15-6DDB-4E4F-A8D8-0CB1B75BB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三种操作</a:t>
            </a:r>
            <a:r>
              <a:rPr lang="en-US" altLang="zh-CN" dirty="0"/>
              <a:t>+</a:t>
            </a:r>
            <a:r>
              <a:rPr lang="zh-CN" altLang="en-US" dirty="0"/>
              <a:t>一种操作：</a:t>
            </a:r>
            <a:endParaRPr lang="en-US" altLang="zh-CN" dirty="0"/>
          </a:p>
          <a:p>
            <a:pPr lvl="1"/>
            <a:r>
              <a:rPr lang="zh-CN" altLang="en-US" dirty="0"/>
              <a:t>插入（</a:t>
            </a:r>
            <a:r>
              <a:rPr lang="en-US" altLang="zh-CN" dirty="0"/>
              <a:t>insertion</a:t>
            </a:r>
            <a:r>
              <a:rPr lang="zh-CN" altLang="en-US" dirty="0"/>
              <a:t>）、删除（</a:t>
            </a:r>
            <a:r>
              <a:rPr lang="en-US" altLang="zh-CN" dirty="0"/>
              <a:t>deletion</a:t>
            </a:r>
            <a:r>
              <a:rPr lang="zh-CN" altLang="en-US" dirty="0"/>
              <a:t>），</a:t>
            </a:r>
            <a:r>
              <a:rPr lang="en-US" altLang="zh-CN" dirty="0"/>
              <a:t>cost=1</a:t>
            </a:r>
          </a:p>
          <a:p>
            <a:pPr lvl="1"/>
            <a:r>
              <a:rPr lang="zh-CN" altLang="en-US" dirty="0"/>
              <a:t>替换（</a:t>
            </a:r>
            <a:r>
              <a:rPr lang="en-US" altLang="zh-CN" dirty="0"/>
              <a:t>substitution</a:t>
            </a:r>
            <a:r>
              <a:rPr lang="zh-CN" altLang="en-US" dirty="0"/>
              <a:t>），</a:t>
            </a:r>
            <a:r>
              <a:rPr lang="en-US" altLang="zh-CN" dirty="0"/>
              <a:t>cost=1</a:t>
            </a:r>
            <a:r>
              <a:rPr lang="zh-CN" altLang="en-US" dirty="0"/>
              <a:t>或</a:t>
            </a:r>
            <a:r>
              <a:rPr lang="en-US" altLang="zh-CN" dirty="0"/>
              <a:t>cost=2</a:t>
            </a:r>
          </a:p>
          <a:p>
            <a:pPr lvl="1"/>
            <a:r>
              <a:rPr lang="zh-CN" altLang="en-US" dirty="0"/>
              <a:t>互换（</a:t>
            </a:r>
            <a:r>
              <a:rPr lang="en-US" altLang="zh-CN" dirty="0"/>
              <a:t>transportation</a:t>
            </a:r>
            <a:r>
              <a:rPr lang="zh-CN" altLang="en-US" dirty="0"/>
              <a:t>），常用于错拼纠正中，</a:t>
            </a:r>
            <a:r>
              <a:rPr lang="en-US" altLang="zh-CN" dirty="0"/>
              <a:t>cost=1</a:t>
            </a:r>
          </a:p>
          <a:p>
            <a:r>
              <a:rPr lang="zh-CN" altLang="en-US" dirty="0"/>
              <a:t>从</a:t>
            </a:r>
            <a:r>
              <a:rPr lang="en-US" altLang="zh-CN" dirty="0"/>
              <a:t>A</a:t>
            </a:r>
            <a:r>
              <a:rPr lang="zh-CN" altLang="en-US" dirty="0"/>
              <a:t>变为</a:t>
            </a:r>
            <a:r>
              <a:rPr lang="en-US" altLang="zh-CN" dirty="0"/>
              <a:t>B</a:t>
            </a:r>
            <a:r>
              <a:rPr lang="zh-CN" altLang="en-US" dirty="0"/>
              <a:t>所需要的最少的操作数，即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B</a:t>
            </a:r>
            <a:r>
              <a:rPr lang="zh-CN" altLang="en-US" dirty="0"/>
              <a:t>的编辑距离。</a:t>
            </a:r>
          </a:p>
        </p:txBody>
      </p:sp>
      <p:pic>
        <p:nvPicPr>
          <p:cNvPr id="7" name="图片 6" descr="图片包含 屏幕截图&#10;&#10;描述已自动生成">
            <a:extLst>
              <a:ext uri="{FF2B5EF4-FFF2-40B4-BE49-F238E27FC236}">
                <a16:creationId xmlns:a16="http://schemas.microsoft.com/office/drawing/2014/main" id="{5A73CBA6-BD35-49F3-AA59-DDA05294D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578" y="4027468"/>
            <a:ext cx="6948843" cy="228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74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67959-5739-407E-8AA4-65232206E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文本标准化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D33CE7-118B-423E-810A-F112D1500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原理</a:t>
            </a:r>
            <a:endParaRPr lang="en-US" altLang="zh-CN" dirty="0"/>
          </a:p>
          <a:p>
            <a:pPr lvl="1"/>
            <a:r>
              <a:rPr lang="zh-CN" altLang="en-US" dirty="0"/>
              <a:t>定义字符串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的长度是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的长度是</a:t>
            </a:r>
            <a:r>
              <a:rPr lang="en-US" altLang="zh-CN" dirty="0"/>
              <a:t>m</a:t>
            </a:r>
          </a:p>
          <a:p>
            <a:pPr lvl="1"/>
            <a:r>
              <a:rPr lang="zh-CN" altLang="en-US" dirty="0"/>
              <a:t>定义</a:t>
            </a:r>
            <a:r>
              <a:rPr lang="en-US" altLang="zh-CN" dirty="0"/>
              <a:t>D(</a:t>
            </a:r>
            <a:r>
              <a:rPr lang="en-US" altLang="zh-CN" dirty="0" err="1"/>
              <a:t>i</a:t>
            </a:r>
            <a:r>
              <a:rPr lang="en-US" altLang="zh-CN" dirty="0"/>
              <a:t>, j)</a:t>
            </a:r>
            <a:r>
              <a:rPr lang="zh-CN" altLang="en-US" dirty="0"/>
              <a:t>为</a:t>
            </a:r>
            <a:r>
              <a:rPr lang="en-US" altLang="zh-CN" dirty="0"/>
              <a:t>X[1..i]</a:t>
            </a:r>
            <a:r>
              <a:rPr lang="zh-CN" altLang="en-US" dirty="0"/>
              <a:t>到</a:t>
            </a:r>
            <a:r>
              <a:rPr lang="en-US" altLang="zh-CN" dirty="0"/>
              <a:t>Y[1..j]</a:t>
            </a:r>
            <a:r>
              <a:rPr lang="zh-CN" altLang="en-US" dirty="0"/>
              <a:t>的编辑距离，</a:t>
            </a:r>
            <a:r>
              <a:rPr lang="en-US" altLang="zh-CN" dirty="0"/>
              <a:t>X[1..i]</a:t>
            </a:r>
            <a:r>
              <a:rPr lang="zh-CN" altLang="en-US" dirty="0"/>
              <a:t>表示</a:t>
            </a:r>
            <a:r>
              <a:rPr lang="en-US" altLang="zh-CN" dirty="0"/>
              <a:t>X</a:t>
            </a:r>
            <a:r>
              <a:rPr lang="zh-CN" altLang="en-US" dirty="0"/>
              <a:t>前</a:t>
            </a:r>
            <a:r>
              <a:rPr lang="en-US" altLang="zh-CN" dirty="0" err="1"/>
              <a:t>i</a:t>
            </a:r>
            <a:r>
              <a:rPr lang="zh-CN" altLang="en-US" dirty="0"/>
              <a:t>个字符，</a:t>
            </a:r>
            <a:r>
              <a:rPr lang="en-US" altLang="zh-CN" dirty="0"/>
              <a:t>Y</a:t>
            </a:r>
            <a:r>
              <a:rPr lang="zh-CN" altLang="en-US" dirty="0"/>
              <a:t>类似</a:t>
            </a:r>
            <a:endParaRPr lang="en-US" altLang="zh-CN" dirty="0"/>
          </a:p>
          <a:p>
            <a:pPr lvl="1"/>
            <a:r>
              <a:rPr lang="zh-CN" altLang="en-US" dirty="0"/>
              <a:t>则有</a:t>
            </a:r>
          </a:p>
        </p:txBody>
      </p:sp>
      <p:pic>
        <p:nvPicPr>
          <p:cNvPr id="13" name="图片 12" descr="图片包含 物体, 天线&#10;&#10;描述已自动生成">
            <a:extLst>
              <a:ext uri="{FF2B5EF4-FFF2-40B4-BE49-F238E27FC236}">
                <a16:creationId xmlns:a16="http://schemas.microsoft.com/office/drawing/2014/main" id="{D85E164E-EBEA-4AAA-8904-9B4C4BBFC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164" y="3752938"/>
            <a:ext cx="8469672" cy="157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360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47653-F4DE-40A4-A25F-5A56B679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文本标准化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29884B-9B8B-4FCB-9FC0-1F105556A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654" y="1791186"/>
            <a:ext cx="3381847" cy="22101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B646991-8D7F-4151-99B4-95DA1EAB3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201" y="1690688"/>
            <a:ext cx="3210373" cy="21529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B1348D9-A150-4CEB-B2E4-A1A2E66122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43" y="4253709"/>
            <a:ext cx="3172268" cy="20957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3D9793F-BAB7-4DBF-A6E1-F5BFC10372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201" y="4301819"/>
            <a:ext cx="3200847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2249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61A96-CACA-4579-8F39-9403932E6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文本标准化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FDEF06-859E-4969-9E18-22F4E93E2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77356" cy="4351338"/>
          </a:xfrm>
        </p:spPr>
        <p:txBody>
          <a:bodyPr/>
          <a:lstStyle/>
          <a:p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请亲自实现算法</a:t>
            </a:r>
            <a:endParaRPr lang="en-US" altLang="zh-CN" dirty="0"/>
          </a:p>
          <a:p>
            <a:pPr lvl="1"/>
            <a:r>
              <a:rPr lang="zh-CN" altLang="en-US" dirty="0"/>
              <a:t>请调整算法，以实现对齐功能</a:t>
            </a:r>
            <a:endParaRPr lang="en-US" altLang="zh-CN" dirty="0"/>
          </a:p>
          <a:p>
            <a:pPr lvl="1"/>
            <a:r>
              <a:rPr lang="zh-CN" altLang="en-US" dirty="0"/>
              <a:t>请思考增加互换操作的算法，将在错拼纠正中详细讲解</a:t>
            </a:r>
          </a:p>
        </p:txBody>
      </p:sp>
      <p:pic>
        <p:nvPicPr>
          <p:cNvPr id="9" name="图片 8" descr="图片包含 屏幕截图&#10;&#10;描述已自动生成">
            <a:extLst>
              <a:ext uri="{FF2B5EF4-FFF2-40B4-BE49-F238E27FC236}">
                <a16:creationId xmlns:a16="http://schemas.microsoft.com/office/drawing/2014/main" id="{4BC3B2A3-00F3-4B4D-A636-0FACCF4A9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465" y="320416"/>
            <a:ext cx="7075311" cy="621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095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61A96-CACA-4579-8F39-9403932E6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文本标准化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FDEF06-859E-4969-9E18-22F4E93E2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最小编辑距离的拓展</a:t>
            </a:r>
            <a:r>
              <a:rPr lang="en-US" altLang="zh-CN" dirty="0"/>
              <a:t>——</a:t>
            </a:r>
            <a:r>
              <a:rPr lang="zh-CN" altLang="en-US" dirty="0"/>
              <a:t>对齐</a:t>
            </a:r>
            <a:endParaRPr lang="en-US" altLang="zh-CN" dirty="0"/>
          </a:p>
          <a:p>
            <a:pPr lvl="1"/>
            <a:r>
              <a:rPr lang="zh-CN" altLang="en-US" dirty="0"/>
              <a:t>字符串的对齐和两者间的最小编辑距离对应，是计算最小编辑距离过程中操作选择的可视化</a:t>
            </a:r>
          </a:p>
        </p:txBody>
      </p:sp>
      <p:pic>
        <p:nvPicPr>
          <p:cNvPr id="6" name="图片 5" descr="图片包含 屏幕截图&#10;&#10;描述已自动生成">
            <a:extLst>
              <a:ext uri="{FF2B5EF4-FFF2-40B4-BE49-F238E27FC236}">
                <a16:creationId xmlns:a16="http://schemas.microsoft.com/office/drawing/2014/main" id="{1793E643-C03E-4EED-AB1E-BF79055DF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233" y="3401809"/>
            <a:ext cx="8441533" cy="277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436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32016-8C36-4C60-9CF5-59ADD69B0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文本标准化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056679-6A5C-4787-BFF6-312FFE626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156" y="1825625"/>
            <a:ext cx="3641183" cy="4351338"/>
          </a:xfrm>
        </p:spPr>
        <p:txBody>
          <a:bodyPr/>
          <a:lstStyle/>
          <a:p>
            <a:r>
              <a:rPr lang="zh-CN" altLang="en-US" dirty="0"/>
              <a:t>对齐可视化</a:t>
            </a:r>
            <a:endParaRPr lang="en-US" altLang="zh-CN" dirty="0"/>
          </a:p>
          <a:p>
            <a:pPr lvl="1"/>
            <a:r>
              <a:rPr lang="en-US" altLang="zh-CN" sz="2000" dirty="0"/>
              <a:t>Cell</a:t>
            </a:r>
            <a:r>
              <a:rPr lang="zh-CN" altLang="en-US" sz="2000" dirty="0"/>
              <a:t>中的数是基于替换</a:t>
            </a:r>
            <a:r>
              <a:rPr lang="en-US" altLang="zh-CN" sz="2000" dirty="0"/>
              <a:t>cost=2</a:t>
            </a:r>
            <a:r>
              <a:rPr lang="zh-CN" altLang="en-US" sz="2000" dirty="0"/>
              <a:t>计算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Backtrace</a:t>
            </a:r>
            <a:r>
              <a:rPr lang="zh-CN" altLang="en-US" sz="2000" dirty="0"/>
              <a:t>是基于替换</a:t>
            </a:r>
            <a:r>
              <a:rPr lang="en-US" altLang="zh-CN" sz="2000" dirty="0"/>
              <a:t>cost=1</a:t>
            </a:r>
            <a:r>
              <a:rPr lang="zh-CN" altLang="en-US" sz="2000" dirty="0"/>
              <a:t>计算</a:t>
            </a:r>
            <a:endParaRPr lang="en-US" altLang="zh-CN" sz="2000" dirty="0"/>
          </a:p>
          <a:p>
            <a:pPr lvl="1"/>
            <a:r>
              <a:rPr lang="zh-CN" altLang="en-US" sz="2000" dirty="0"/>
              <a:t>同列意味着进行了删除</a:t>
            </a:r>
            <a:endParaRPr lang="en-US" altLang="zh-CN" sz="2000" dirty="0"/>
          </a:p>
          <a:p>
            <a:pPr lvl="1"/>
            <a:r>
              <a:rPr lang="zh-CN" altLang="en-US" sz="2000" dirty="0"/>
              <a:t>同行意味这进行了插入</a:t>
            </a:r>
            <a:endParaRPr lang="en-US" altLang="zh-CN" sz="2000" dirty="0"/>
          </a:p>
          <a:p>
            <a:pPr lvl="1"/>
            <a:r>
              <a:rPr lang="zh-CN" altLang="en-US" sz="2000" dirty="0"/>
              <a:t>对角意味着进行了替换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请基于替换</a:t>
            </a:r>
            <a:r>
              <a:rPr lang="en-US" altLang="zh-CN" sz="2000" dirty="0"/>
              <a:t>cost=1</a:t>
            </a:r>
            <a:r>
              <a:rPr lang="zh-CN" altLang="en-US" sz="2000" dirty="0"/>
              <a:t>重新计算</a:t>
            </a:r>
            <a:r>
              <a:rPr lang="en-US" altLang="zh-CN" sz="2000" dirty="0"/>
              <a:t>cell</a:t>
            </a:r>
            <a:r>
              <a:rPr lang="zh-CN" altLang="en-US" sz="2000" dirty="0"/>
              <a:t>中的数字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D19C2D-DD85-4D70-BC06-EAB8D15A1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939" y="1340733"/>
            <a:ext cx="7754432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016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0C15A-9A51-4AD2-A424-D4058577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结巴分词的原理和实现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77D951-A1BA-47F1-B32E-2A20AE8E6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分词流程</a:t>
            </a:r>
            <a:endParaRPr lang="en-US" altLang="zh-CN" dirty="0"/>
          </a:p>
          <a:p>
            <a:pPr lvl="1"/>
            <a:r>
              <a:rPr lang="zh-CN" altLang="en-US" dirty="0"/>
              <a:t>仅说明无</a:t>
            </a:r>
            <a:r>
              <a:rPr lang="en-US" altLang="zh-CN" dirty="0"/>
              <a:t>HMM</a:t>
            </a:r>
            <a:r>
              <a:rPr lang="zh-CN" altLang="en-US" dirty="0"/>
              <a:t>配置下的分词流程（</a:t>
            </a:r>
            <a:r>
              <a:rPr lang="en-US" altLang="zh-CN" dirty="0" err="1"/>
              <a:t>cut_all</a:t>
            </a:r>
            <a:r>
              <a:rPr lang="en-US" altLang="zh-CN" dirty="0"/>
              <a:t>=False, HMM=False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加载频次字典，实际上没有采用</a:t>
            </a:r>
            <a:r>
              <a:rPr lang="en-US" altLang="zh-CN" dirty="0"/>
              <a:t>Tire</a:t>
            </a:r>
            <a:r>
              <a:rPr lang="zh-CN" altLang="en-US" dirty="0"/>
              <a:t>树</a:t>
            </a:r>
            <a:endParaRPr lang="en-US" altLang="zh-CN" dirty="0"/>
          </a:p>
          <a:p>
            <a:pPr lvl="1"/>
            <a:r>
              <a:rPr lang="zh-CN" altLang="en-US" dirty="0"/>
              <a:t>将文本进行粗分，分成几个部分</a:t>
            </a:r>
            <a:endParaRPr lang="en-US" altLang="zh-CN" dirty="0"/>
          </a:p>
          <a:p>
            <a:pPr lvl="1"/>
            <a:r>
              <a:rPr lang="zh-CN" altLang="en-US" dirty="0"/>
              <a:t>对每个部分依次进行：</a:t>
            </a:r>
            <a:endParaRPr lang="en-US" altLang="zh-CN" dirty="0"/>
          </a:p>
          <a:p>
            <a:pPr lvl="2"/>
            <a:r>
              <a:rPr lang="zh-CN" altLang="en-US" dirty="0"/>
              <a:t>生成</a:t>
            </a:r>
            <a:r>
              <a:rPr lang="en-US" altLang="zh-CN" dirty="0"/>
              <a:t>DAG</a:t>
            </a:r>
            <a:r>
              <a:rPr lang="zh-CN" altLang="en-US" dirty="0"/>
              <a:t>（有向无环图）</a:t>
            </a:r>
            <a:endParaRPr lang="en-US" altLang="zh-CN" dirty="0"/>
          </a:p>
          <a:p>
            <a:pPr lvl="2"/>
            <a:r>
              <a:rPr lang="zh-CN" altLang="en-US" dirty="0"/>
              <a:t>根据最短路径算法计算最有可能的分词序列</a:t>
            </a:r>
            <a:endParaRPr lang="en-US" altLang="zh-CN" dirty="0"/>
          </a:p>
          <a:p>
            <a:pPr lvl="2"/>
            <a:r>
              <a:rPr lang="zh-CN" altLang="en-US" dirty="0"/>
              <a:t>对不在字典中的文本，通过</a:t>
            </a:r>
            <a:r>
              <a:rPr lang="en-US" altLang="zh-CN" dirty="0"/>
              <a:t>HMM</a:t>
            </a:r>
            <a:r>
              <a:rPr lang="zh-CN" altLang="en-US" dirty="0"/>
              <a:t>进行分词（本次课程暂不讲解）</a:t>
            </a:r>
          </a:p>
        </p:txBody>
      </p:sp>
    </p:spTree>
    <p:extLst>
      <p:ext uri="{BB962C8B-B14F-4D97-AF65-F5344CB8AC3E}">
        <p14:creationId xmlns:p14="http://schemas.microsoft.com/office/powerpoint/2010/main" val="41070814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3631C-B5B7-46C1-BFDC-5C835A66D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结巴分词的原理和实现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D663C-57ED-4A83-98E9-083A2AE6B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有向无环图（</a:t>
            </a:r>
            <a:r>
              <a:rPr lang="en-US" altLang="zh-CN" dirty="0"/>
              <a:t>DAG</a:t>
            </a:r>
            <a:r>
              <a:rPr lang="zh-CN" altLang="en-US" dirty="0"/>
              <a:t>，</a:t>
            </a:r>
            <a:r>
              <a:rPr lang="en-US" altLang="zh-CN" dirty="0"/>
              <a:t>Directed Acyclic Graph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边有方向</a:t>
            </a:r>
            <a:endParaRPr lang="en-US" altLang="zh-CN" dirty="0"/>
          </a:p>
          <a:p>
            <a:pPr lvl="1"/>
            <a:r>
              <a:rPr lang="zh-CN" altLang="en-US" dirty="0"/>
              <a:t>没有形成环</a:t>
            </a:r>
            <a:endParaRPr lang="en-US" altLang="zh-CN" dirty="0"/>
          </a:p>
          <a:p>
            <a:pPr lvl="1"/>
            <a:r>
              <a:rPr lang="zh-CN" altLang="en-US" dirty="0"/>
              <a:t>边可以有权重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C57F787-678C-46DF-8512-C4ABA0AA9A1A}"/>
              </a:ext>
            </a:extLst>
          </p:cNvPr>
          <p:cNvGrpSpPr/>
          <p:nvPr/>
        </p:nvGrpSpPr>
        <p:grpSpPr>
          <a:xfrm>
            <a:off x="4622800" y="3022600"/>
            <a:ext cx="6298495" cy="3064052"/>
            <a:chOff x="3279422" y="3112911"/>
            <a:chExt cx="6298495" cy="306405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62B4B361-4800-4B1A-9FFB-54C55C2C4410}"/>
                </a:ext>
              </a:extLst>
            </p:cNvPr>
            <p:cNvSpPr/>
            <p:nvPr/>
          </p:nvSpPr>
          <p:spPr>
            <a:xfrm>
              <a:off x="5238044" y="3112911"/>
              <a:ext cx="632178" cy="6321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D114E84-8239-4032-B599-F6DFBB3B6846}"/>
                </a:ext>
              </a:extLst>
            </p:cNvPr>
            <p:cNvSpPr/>
            <p:nvPr/>
          </p:nvSpPr>
          <p:spPr>
            <a:xfrm>
              <a:off x="3279422" y="3685205"/>
              <a:ext cx="632178" cy="6321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F03B13E-CBB9-4DCF-B858-77F72638E6CE}"/>
                </a:ext>
              </a:extLst>
            </p:cNvPr>
            <p:cNvSpPr/>
            <p:nvPr/>
          </p:nvSpPr>
          <p:spPr>
            <a:xfrm>
              <a:off x="5238044" y="4317383"/>
              <a:ext cx="632178" cy="6321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FF86E8C-21DA-43FB-AD9A-65EF66C5BDE9}"/>
                </a:ext>
              </a:extLst>
            </p:cNvPr>
            <p:cNvSpPr/>
            <p:nvPr/>
          </p:nvSpPr>
          <p:spPr>
            <a:xfrm>
              <a:off x="7169856" y="4001294"/>
              <a:ext cx="632178" cy="6321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0C258D4-BF63-452A-AEC5-40630CEE0EC0}"/>
                </a:ext>
              </a:extLst>
            </p:cNvPr>
            <p:cNvSpPr/>
            <p:nvPr/>
          </p:nvSpPr>
          <p:spPr>
            <a:xfrm>
              <a:off x="3889022" y="5342467"/>
              <a:ext cx="632178" cy="6321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D660DA8-1ED9-4E6D-B755-170FFDFD3863}"/>
                </a:ext>
              </a:extLst>
            </p:cNvPr>
            <p:cNvSpPr/>
            <p:nvPr/>
          </p:nvSpPr>
          <p:spPr>
            <a:xfrm>
              <a:off x="6537678" y="5544785"/>
              <a:ext cx="632178" cy="6321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5EFBB702-F7D7-46CB-82E4-98CC466EFA68}"/>
                </a:ext>
              </a:extLst>
            </p:cNvPr>
            <p:cNvSpPr/>
            <p:nvPr/>
          </p:nvSpPr>
          <p:spPr>
            <a:xfrm>
              <a:off x="8945739" y="5026378"/>
              <a:ext cx="632178" cy="6321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A40F1220-8B8A-4BF4-A32B-50A16804CEDA}"/>
                </a:ext>
              </a:extLst>
            </p:cNvPr>
            <p:cNvCxnSpPr/>
            <p:nvPr/>
          </p:nvCxnSpPr>
          <p:spPr>
            <a:xfrm flipV="1">
              <a:off x="3911600" y="3522133"/>
              <a:ext cx="1190978" cy="327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9D946B9B-F5A1-4D6E-AD88-2F69C00FEFB1}"/>
                </a:ext>
              </a:extLst>
            </p:cNvPr>
            <p:cNvCxnSpPr>
              <a:cxnSpLocks/>
            </p:cNvCxnSpPr>
            <p:nvPr/>
          </p:nvCxnSpPr>
          <p:spPr>
            <a:xfrm>
              <a:off x="5904088" y="3614958"/>
              <a:ext cx="1265768" cy="528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4684585F-A2B5-4526-8C96-2D6A3F610F97}"/>
                </a:ext>
              </a:extLst>
            </p:cNvPr>
            <p:cNvCxnSpPr>
              <a:cxnSpLocks/>
            </p:cNvCxnSpPr>
            <p:nvPr/>
          </p:nvCxnSpPr>
          <p:spPr>
            <a:xfrm>
              <a:off x="7802034" y="4507971"/>
              <a:ext cx="1142999" cy="633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DA776B9D-7713-4C04-9ED5-49F028812E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7089" y="4874595"/>
              <a:ext cx="730249" cy="5249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3409F852-0C0F-4085-857E-1A25DC9DC0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9387" y="4652278"/>
              <a:ext cx="429680" cy="8589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48178A8D-91EE-4834-B4BA-8F472DE2C338}"/>
                </a:ext>
              </a:extLst>
            </p:cNvPr>
            <p:cNvCxnSpPr>
              <a:cxnSpLocks/>
            </p:cNvCxnSpPr>
            <p:nvPr/>
          </p:nvCxnSpPr>
          <p:spPr>
            <a:xfrm>
              <a:off x="3706107" y="4355659"/>
              <a:ext cx="364951" cy="9868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1CEA59BF-7B51-49B4-B1F9-476E25596D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70222" y="4949561"/>
              <a:ext cx="710496" cy="595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57674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F2CBA-E58B-4B0B-A3F5-CD569244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结巴分词的原理和实现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E19816-3119-47C3-A927-002ABE34E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有向无环图</a:t>
            </a:r>
            <a:endParaRPr lang="en-US" altLang="zh-CN" dirty="0"/>
          </a:p>
          <a:p>
            <a:pPr lvl="1"/>
            <a:r>
              <a:rPr lang="zh-CN" altLang="en-US" dirty="0"/>
              <a:t>文本所有可能的分词方式也可以形成</a:t>
            </a:r>
            <a:r>
              <a:rPr lang="en-US" altLang="zh-CN" dirty="0"/>
              <a:t>DAG</a:t>
            </a:r>
          </a:p>
          <a:p>
            <a:pPr lvl="1"/>
            <a:r>
              <a:rPr lang="zh-CN" altLang="en-US" dirty="0"/>
              <a:t>例如：我在上海交通大学学习自然语言处理</a:t>
            </a: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6B72A81C-001B-4E92-A43B-549C08558492}"/>
              </a:ext>
            </a:extLst>
          </p:cNvPr>
          <p:cNvGrpSpPr/>
          <p:nvPr/>
        </p:nvGrpSpPr>
        <p:grpSpPr>
          <a:xfrm>
            <a:off x="809975" y="3391161"/>
            <a:ext cx="10543825" cy="2920739"/>
            <a:chOff x="361244" y="3256224"/>
            <a:chExt cx="10543825" cy="2920739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C69120DD-46E2-4D30-8DE5-69E19050E981}"/>
                </a:ext>
              </a:extLst>
            </p:cNvPr>
            <p:cNvSpPr/>
            <p:nvPr/>
          </p:nvSpPr>
          <p:spPr>
            <a:xfrm>
              <a:off x="361244" y="4459111"/>
              <a:ext cx="745067" cy="74506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我</a:t>
              </a: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6C0642A-BB8A-41F6-9F1F-E1BBA0A46457}"/>
                </a:ext>
              </a:extLst>
            </p:cNvPr>
            <p:cNvSpPr/>
            <p:nvPr/>
          </p:nvSpPr>
          <p:spPr>
            <a:xfrm>
              <a:off x="1377245" y="4459111"/>
              <a:ext cx="745067" cy="74506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在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FB165BEC-E570-4722-939D-2BA98A165FEC}"/>
                </a:ext>
              </a:extLst>
            </p:cNvPr>
            <p:cNvSpPr/>
            <p:nvPr/>
          </p:nvSpPr>
          <p:spPr>
            <a:xfrm>
              <a:off x="2534356" y="3256227"/>
              <a:ext cx="745067" cy="74506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上海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9D0E95C-4F3B-4C58-8829-1B0100441882}"/>
                </a:ext>
              </a:extLst>
            </p:cNvPr>
            <p:cNvSpPr/>
            <p:nvPr/>
          </p:nvSpPr>
          <p:spPr>
            <a:xfrm>
              <a:off x="3623734" y="3256227"/>
              <a:ext cx="745067" cy="74506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交通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C156459-E54D-43A4-8308-38EAD9CE5026}"/>
                </a:ext>
              </a:extLst>
            </p:cNvPr>
            <p:cNvSpPr/>
            <p:nvPr/>
          </p:nvSpPr>
          <p:spPr>
            <a:xfrm>
              <a:off x="4713112" y="3256226"/>
              <a:ext cx="745067" cy="74506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大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0CA55C5-AAEA-43CA-9B76-3A7EB27724CC}"/>
                </a:ext>
              </a:extLst>
            </p:cNvPr>
            <p:cNvSpPr/>
            <p:nvPr/>
          </p:nvSpPr>
          <p:spPr>
            <a:xfrm>
              <a:off x="5802490" y="3256226"/>
              <a:ext cx="745067" cy="74506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学学</a:t>
              </a: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5B0C542B-A994-461A-B6E0-742195A131FB}"/>
                </a:ext>
              </a:extLst>
            </p:cNvPr>
            <p:cNvSpPr/>
            <p:nvPr/>
          </p:nvSpPr>
          <p:spPr>
            <a:xfrm>
              <a:off x="6891868" y="3256226"/>
              <a:ext cx="745067" cy="74506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习</a:t>
              </a: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F8546DA-D17E-431B-959F-B0D42FB4300A}"/>
                </a:ext>
              </a:extLst>
            </p:cNvPr>
            <p:cNvSpPr/>
            <p:nvPr/>
          </p:nvSpPr>
          <p:spPr>
            <a:xfrm>
              <a:off x="7981246" y="3256226"/>
              <a:ext cx="745067" cy="74506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自然</a:t>
              </a: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230BFD9-C193-48E0-9749-E42E591CEF0D}"/>
                </a:ext>
              </a:extLst>
            </p:cNvPr>
            <p:cNvSpPr/>
            <p:nvPr/>
          </p:nvSpPr>
          <p:spPr>
            <a:xfrm>
              <a:off x="9070624" y="3256225"/>
              <a:ext cx="745067" cy="74506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语言</a:t>
              </a: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FEBBB92B-2FBB-4C76-A8BE-CB1A1A933E20}"/>
                </a:ext>
              </a:extLst>
            </p:cNvPr>
            <p:cNvSpPr/>
            <p:nvPr/>
          </p:nvSpPr>
          <p:spPr>
            <a:xfrm>
              <a:off x="10160002" y="3256224"/>
              <a:ext cx="745067" cy="74506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处理</a:t>
              </a: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AF26A46D-FDD9-4B6C-BF5B-20F1FF799BF4}"/>
                </a:ext>
              </a:extLst>
            </p:cNvPr>
            <p:cNvSpPr/>
            <p:nvPr/>
          </p:nvSpPr>
          <p:spPr>
            <a:xfrm>
              <a:off x="2534355" y="5431896"/>
              <a:ext cx="745067" cy="74506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上海交通大学</a:t>
              </a: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D135104D-1F0D-4FA7-9DD3-2A077C11D75C}"/>
                </a:ext>
              </a:extLst>
            </p:cNvPr>
            <p:cNvSpPr/>
            <p:nvPr/>
          </p:nvSpPr>
          <p:spPr>
            <a:xfrm>
              <a:off x="4713111" y="4459111"/>
              <a:ext cx="745067" cy="74506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大学</a:t>
              </a: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AD17235-5C0E-42EF-A3C0-27C49F23781B}"/>
                </a:ext>
              </a:extLst>
            </p:cNvPr>
            <p:cNvSpPr/>
            <p:nvPr/>
          </p:nvSpPr>
          <p:spPr>
            <a:xfrm>
              <a:off x="6891867" y="4459110"/>
              <a:ext cx="745067" cy="74506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学习</a:t>
              </a: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7C862E2E-BA6D-48C6-850E-B6C820374967}"/>
                </a:ext>
              </a:extLst>
            </p:cNvPr>
            <p:cNvSpPr/>
            <p:nvPr/>
          </p:nvSpPr>
          <p:spPr>
            <a:xfrm>
              <a:off x="9070624" y="4459110"/>
              <a:ext cx="745067" cy="74506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自然语言</a:t>
              </a: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CE6C06AD-34AD-4389-8347-64A7BF854E89}"/>
                </a:ext>
              </a:extLst>
            </p:cNvPr>
            <p:cNvSpPr/>
            <p:nvPr/>
          </p:nvSpPr>
          <p:spPr>
            <a:xfrm>
              <a:off x="7981246" y="5431894"/>
              <a:ext cx="745067" cy="74506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自然语言处理</a:t>
              </a:r>
              <a:endParaRPr lang="en-US" altLang="zh-CN" dirty="0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356FF92E-0036-4510-8C70-A53DDD536AAC}"/>
                </a:ext>
              </a:extLst>
            </p:cNvPr>
            <p:cNvCxnSpPr>
              <a:stCxn id="4" idx="6"/>
              <a:endCxn id="5" idx="2"/>
            </p:cNvCxnSpPr>
            <p:nvPr/>
          </p:nvCxnSpPr>
          <p:spPr>
            <a:xfrm>
              <a:off x="1106311" y="4831645"/>
              <a:ext cx="2709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5AF7D683-7350-4DE7-AC2E-233B869FE8AA}"/>
                </a:ext>
              </a:extLst>
            </p:cNvPr>
            <p:cNvCxnSpPr>
              <a:cxnSpLocks/>
              <a:stCxn id="5" idx="7"/>
              <a:endCxn id="6" idx="3"/>
            </p:cNvCxnSpPr>
            <p:nvPr/>
          </p:nvCxnSpPr>
          <p:spPr>
            <a:xfrm flipV="1">
              <a:off x="2013199" y="3892181"/>
              <a:ext cx="630270" cy="676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5C648080-DF2F-4D6C-8EFC-AF9B1A6E11DC}"/>
                </a:ext>
              </a:extLst>
            </p:cNvPr>
            <p:cNvCxnSpPr>
              <a:cxnSpLocks/>
              <a:stCxn id="5" idx="5"/>
              <a:endCxn id="14" idx="1"/>
            </p:cNvCxnSpPr>
            <p:nvPr/>
          </p:nvCxnSpPr>
          <p:spPr>
            <a:xfrm>
              <a:off x="2013199" y="5095065"/>
              <a:ext cx="630269" cy="445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864EED9B-3DF3-4F29-A57F-F903868F3490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3279423" y="3628761"/>
              <a:ext cx="3443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7EC7B7A7-5019-4525-A4EC-11ACB534F4D6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 flipV="1">
              <a:off x="4368801" y="3628760"/>
              <a:ext cx="3443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42C0DC0F-81B6-444A-8393-6CB66F64A99B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5458179" y="3628760"/>
              <a:ext cx="3443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EEF6EB07-1A43-4398-86DA-CDB642D7921F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6547557" y="3628760"/>
              <a:ext cx="3443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417EF34F-060C-45BE-ACBE-A295889F47AA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>
            <a:xfrm>
              <a:off x="7636935" y="3628760"/>
              <a:ext cx="3443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DC1878F1-0A6C-4B6B-9E4D-8B9C042F238C}"/>
                </a:ext>
              </a:extLst>
            </p:cNvPr>
            <p:cNvCxnSpPr>
              <a:stCxn id="11" idx="6"/>
              <a:endCxn id="12" idx="2"/>
            </p:cNvCxnSpPr>
            <p:nvPr/>
          </p:nvCxnSpPr>
          <p:spPr>
            <a:xfrm flipV="1">
              <a:off x="8726313" y="3628759"/>
              <a:ext cx="3443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6B697CED-6B59-4134-A3B2-619AC7C2EB45}"/>
                </a:ext>
              </a:extLst>
            </p:cNvPr>
            <p:cNvCxnSpPr>
              <a:stCxn id="12" idx="6"/>
              <a:endCxn id="13" idx="2"/>
            </p:cNvCxnSpPr>
            <p:nvPr/>
          </p:nvCxnSpPr>
          <p:spPr>
            <a:xfrm flipV="1">
              <a:off x="9815691" y="3628758"/>
              <a:ext cx="3443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FB3A0DF5-EC1E-44F8-9DA6-7109B72D79E9}"/>
                </a:ext>
              </a:extLst>
            </p:cNvPr>
            <p:cNvCxnSpPr>
              <a:stCxn id="14" idx="6"/>
              <a:endCxn id="17" idx="3"/>
            </p:cNvCxnSpPr>
            <p:nvPr/>
          </p:nvCxnSpPr>
          <p:spPr>
            <a:xfrm flipV="1">
              <a:off x="3279422" y="5095064"/>
              <a:ext cx="3721558" cy="7093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B70F2250-81F7-4CC5-8266-CB422C2FA68C}"/>
                </a:ext>
              </a:extLst>
            </p:cNvPr>
            <p:cNvCxnSpPr>
              <a:stCxn id="7" idx="5"/>
              <a:endCxn id="15" idx="1"/>
            </p:cNvCxnSpPr>
            <p:nvPr/>
          </p:nvCxnSpPr>
          <p:spPr>
            <a:xfrm>
              <a:off x="4259688" y="3892181"/>
              <a:ext cx="562536" cy="676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FE5F1622-A8E2-492D-B159-1CCA56E3BF5C}"/>
                </a:ext>
              </a:extLst>
            </p:cNvPr>
            <p:cNvCxnSpPr>
              <a:stCxn id="15" idx="6"/>
              <a:endCxn id="17" idx="2"/>
            </p:cNvCxnSpPr>
            <p:nvPr/>
          </p:nvCxnSpPr>
          <p:spPr>
            <a:xfrm flipV="1">
              <a:off x="5458178" y="4831644"/>
              <a:ext cx="143368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4FA8CAC0-F4F6-4408-9465-10675A5001ED}"/>
                </a:ext>
              </a:extLst>
            </p:cNvPr>
            <p:cNvCxnSpPr>
              <a:stCxn id="17" idx="5"/>
              <a:endCxn id="19" idx="1"/>
            </p:cNvCxnSpPr>
            <p:nvPr/>
          </p:nvCxnSpPr>
          <p:spPr>
            <a:xfrm>
              <a:off x="7527821" y="5095064"/>
              <a:ext cx="562538" cy="445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A1ED7EC9-4ADC-4AAD-8034-8883AB54ACD4}"/>
                </a:ext>
              </a:extLst>
            </p:cNvPr>
            <p:cNvCxnSpPr>
              <a:stCxn id="17" idx="6"/>
              <a:endCxn id="18" idx="2"/>
            </p:cNvCxnSpPr>
            <p:nvPr/>
          </p:nvCxnSpPr>
          <p:spPr>
            <a:xfrm>
              <a:off x="7636934" y="4831644"/>
              <a:ext cx="14336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53465D7C-1745-4B49-B849-AAB5CEA5EC77}"/>
                </a:ext>
              </a:extLst>
            </p:cNvPr>
            <p:cNvCxnSpPr>
              <a:cxnSpLocks/>
              <a:stCxn id="18" idx="7"/>
              <a:endCxn id="13" idx="3"/>
            </p:cNvCxnSpPr>
            <p:nvPr/>
          </p:nvCxnSpPr>
          <p:spPr>
            <a:xfrm flipV="1">
              <a:off x="9706578" y="3892178"/>
              <a:ext cx="562537" cy="676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279D27F6-2363-4417-BA46-E7EF40059CCD}"/>
                </a:ext>
              </a:extLst>
            </p:cNvPr>
            <p:cNvCxnSpPr>
              <a:stCxn id="10" idx="5"/>
              <a:endCxn id="18" idx="1"/>
            </p:cNvCxnSpPr>
            <p:nvPr/>
          </p:nvCxnSpPr>
          <p:spPr>
            <a:xfrm>
              <a:off x="7527822" y="3892180"/>
              <a:ext cx="1651915" cy="676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6E84CCAE-CCC2-4226-AD2E-871040D7ED38}"/>
                </a:ext>
              </a:extLst>
            </p:cNvPr>
            <p:cNvCxnSpPr>
              <a:stCxn id="10" idx="5"/>
              <a:endCxn id="19" idx="1"/>
            </p:cNvCxnSpPr>
            <p:nvPr/>
          </p:nvCxnSpPr>
          <p:spPr>
            <a:xfrm>
              <a:off x="7527822" y="3892180"/>
              <a:ext cx="562537" cy="16488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843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FA338-31AE-46E1-AA8A-D490081A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  <a:r>
              <a:rPr lang="en-US" altLang="zh-CN" dirty="0"/>
              <a:t>——</a:t>
            </a:r>
            <a:r>
              <a:rPr lang="zh-CN" altLang="en-US" dirty="0"/>
              <a:t>一些例子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94FC78-C299-43C3-B254-19ED91C3F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正则表达式是大小写敏感的。</a:t>
            </a:r>
            <a:endParaRPr lang="en-US" altLang="zh-CN" dirty="0"/>
          </a:p>
          <a:p>
            <a:pPr lvl="1"/>
            <a:r>
              <a:rPr lang="en-US" altLang="zh-CN" dirty="0"/>
              <a:t>/wood/</a:t>
            </a:r>
            <a:r>
              <a:rPr lang="zh-CN" altLang="en-US" dirty="0"/>
              <a:t>可以匹配</a:t>
            </a:r>
            <a:r>
              <a:rPr lang="en-US" altLang="zh-CN" dirty="0"/>
              <a:t>woodchucks</a:t>
            </a:r>
            <a:r>
              <a:rPr lang="zh-CN" altLang="en-US" dirty="0"/>
              <a:t>，但不可以匹配</a:t>
            </a:r>
            <a:r>
              <a:rPr lang="en-US" altLang="zh-CN" dirty="0"/>
              <a:t>Woodchucks</a:t>
            </a:r>
          </a:p>
          <a:p>
            <a:r>
              <a:rPr lang="zh-CN" altLang="en-US" dirty="0"/>
              <a:t>方括号</a:t>
            </a:r>
            <a:r>
              <a:rPr lang="en-US" altLang="zh-CN" dirty="0"/>
              <a:t>[]</a:t>
            </a:r>
            <a:r>
              <a:rPr lang="zh-CN" altLang="en-US" dirty="0"/>
              <a:t>可以匹配括号内的任意单字符。</a:t>
            </a:r>
            <a:endParaRPr lang="en-US" altLang="zh-CN" dirty="0"/>
          </a:p>
          <a:p>
            <a:pPr lvl="1"/>
            <a:r>
              <a:rPr lang="en-US" altLang="zh-CN" dirty="0"/>
              <a:t>/[</a:t>
            </a:r>
            <a:r>
              <a:rPr lang="en-US" altLang="zh-CN" dirty="0" err="1"/>
              <a:t>wW</a:t>
            </a:r>
            <a:r>
              <a:rPr lang="en-US" altLang="zh-CN" dirty="0"/>
              <a:t>]</a:t>
            </a:r>
            <a:r>
              <a:rPr lang="en-US" altLang="zh-CN" dirty="0" err="1"/>
              <a:t>ood</a:t>
            </a:r>
            <a:r>
              <a:rPr lang="en-US" altLang="zh-CN" dirty="0"/>
              <a:t>/</a:t>
            </a:r>
            <a:r>
              <a:rPr lang="zh-CN" altLang="en-US" dirty="0"/>
              <a:t>可以匹配</a:t>
            </a:r>
            <a:r>
              <a:rPr lang="en-US" altLang="zh-CN" dirty="0"/>
              <a:t>woodchucks</a:t>
            </a:r>
            <a:r>
              <a:rPr lang="zh-CN" altLang="en-US" dirty="0"/>
              <a:t>和</a:t>
            </a:r>
            <a:r>
              <a:rPr lang="en-US" altLang="zh-CN" dirty="0"/>
              <a:t>Woodchucks</a:t>
            </a:r>
          </a:p>
          <a:p>
            <a:r>
              <a:rPr lang="en-US" altLang="zh-CN" dirty="0"/>
              <a:t>[]</a:t>
            </a:r>
            <a:r>
              <a:rPr lang="zh-CN" altLang="en-US" dirty="0"/>
              <a:t>内的破折号</a:t>
            </a:r>
            <a:r>
              <a:rPr lang="en-US" altLang="zh-CN" dirty="0"/>
              <a:t>-</a:t>
            </a:r>
            <a:r>
              <a:rPr lang="zh-CN" altLang="en-US" dirty="0"/>
              <a:t>，可以表示连续的数字或字母。</a:t>
            </a:r>
            <a:endParaRPr lang="en-US" altLang="zh-CN" dirty="0"/>
          </a:p>
          <a:p>
            <a:pPr lvl="1"/>
            <a:r>
              <a:rPr lang="en-US" altLang="zh-CN" dirty="0"/>
              <a:t>/[1-9a-zA-Z]</a:t>
            </a:r>
            <a:r>
              <a:rPr lang="zh-CN" altLang="en-US" dirty="0"/>
              <a:t>可以匹配所有数字和大小写字母</a:t>
            </a:r>
            <a:endParaRPr lang="en-US" altLang="zh-CN" dirty="0"/>
          </a:p>
          <a:p>
            <a:r>
              <a:rPr lang="en-US" altLang="zh-CN" dirty="0"/>
              <a:t>[]</a:t>
            </a:r>
            <a:r>
              <a:rPr lang="zh-CN" altLang="en-US" dirty="0"/>
              <a:t>内的插入符号</a:t>
            </a:r>
            <a:r>
              <a:rPr lang="en-US" altLang="zh-CN" dirty="0"/>
              <a:t>^</a:t>
            </a:r>
            <a:r>
              <a:rPr lang="zh-CN" altLang="en-US" dirty="0"/>
              <a:t>，表示除此之外；需注意，</a:t>
            </a:r>
            <a:r>
              <a:rPr lang="en-US" altLang="zh-CN" dirty="0"/>
              <a:t>^</a:t>
            </a:r>
            <a:r>
              <a:rPr lang="zh-CN" altLang="en-US" dirty="0"/>
              <a:t>必须在首位。</a:t>
            </a:r>
            <a:endParaRPr lang="en-US" altLang="zh-CN" dirty="0"/>
          </a:p>
          <a:p>
            <a:pPr lvl="1"/>
            <a:r>
              <a:rPr lang="en-US" altLang="zh-CN" dirty="0"/>
              <a:t>/[^a-z]/</a:t>
            </a:r>
            <a:r>
              <a:rPr lang="zh-CN" altLang="en-US" dirty="0"/>
              <a:t>可以匹配任意不是小写字母的字符</a:t>
            </a:r>
            <a:endParaRPr lang="en-US" altLang="zh-CN" dirty="0"/>
          </a:p>
          <a:p>
            <a:pPr lvl="1"/>
            <a:r>
              <a:rPr lang="en-US" altLang="zh-CN" dirty="0"/>
              <a:t>/[</a:t>
            </a:r>
            <a:r>
              <a:rPr lang="en-US" altLang="zh-CN" dirty="0" err="1"/>
              <a:t>a^b</a:t>
            </a:r>
            <a:r>
              <a:rPr lang="en-US" altLang="zh-CN" dirty="0"/>
              <a:t>]/</a:t>
            </a:r>
            <a:r>
              <a:rPr lang="zh-CN" altLang="en-US" dirty="0"/>
              <a:t>仅可以匹配字符串</a:t>
            </a:r>
            <a:r>
              <a:rPr lang="en-US" altLang="zh-CN" dirty="0" err="1"/>
              <a:t>a^b</a:t>
            </a:r>
            <a:r>
              <a:rPr lang="zh-CN" altLang="en-US" dirty="0"/>
              <a:t>，而非</a:t>
            </a:r>
            <a:r>
              <a:rPr lang="en-US" altLang="zh-CN" dirty="0"/>
              <a:t>a</a:t>
            </a:r>
            <a:r>
              <a:rPr lang="zh-CN" altLang="en-US" dirty="0"/>
              <a:t>和所有并不是</a:t>
            </a:r>
            <a:r>
              <a:rPr lang="en-US" altLang="zh-CN" dirty="0"/>
              <a:t>b</a:t>
            </a:r>
            <a:r>
              <a:rPr lang="zh-CN" altLang="en-US" dirty="0"/>
              <a:t>的单字符</a:t>
            </a:r>
          </a:p>
        </p:txBody>
      </p:sp>
    </p:spTree>
    <p:extLst>
      <p:ext uri="{BB962C8B-B14F-4D97-AF65-F5344CB8AC3E}">
        <p14:creationId xmlns:p14="http://schemas.microsoft.com/office/powerpoint/2010/main" val="2711302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EB23A-2A0E-4828-AEEC-EE2F278CC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结巴分词的原理和实现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3B5875-9E5A-4A1B-A382-E4693A4E0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最短路径</a:t>
            </a:r>
            <a:endParaRPr lang="en-US" altLang="zh-CN" dirty="0"/>
          </a:p>
          <a:p>
            <a:pPr lvl="1"/>
            <a:r>
              <a:rPr lang="zh-CN" altLang="en-US" dirty="0"/>
              <a:t>定义文本</a:t>
            </a:r>
            <a:r>
              <a:rPr lang="en-US" altLang="zh-CN" dirty="0"/>
              <a:t>S</a:t>
            </a:r>
            <a:r>
              <a:rPr lang="zh-CN" altLang="en-US" dirty="0"/>
              <a:t>，长度为</a:t>
            </a:r>
            <a:r>
              <a:rPr lang="en-US" altLang="zh-CN" dirty="0"/>
              <a:t>n</a:t>
            </a:r>
          </a:p>
          <a:p>
            <a:pPr lvl="1"/>
            <a:r>
              <a:rPr lang="zh-CN" altLang="en-US" dirty="0"/>
              <a:t>定义</a:t>
            </a:r>
            <a:r>
              <a:rPr lang="en-US" altLang="zh-CN" dirty="0"/>
              <a:t>P(1,i)</a:t>
            </a:r>
            <a:r>
              <a:rPr lang="zh-CN" altLang="en-US" dirty="0"/>
              <a:t>为</a:t>
            </a:r>
            <a:r>
              <a:rPr lang="en-US" altLang="zh-CN" dirty="0"/>
              <a:t>S[1: i+1]</a:t>
            </a:r>
            <a:r>
              <a:rPr lang="zh-CN" altLang="en-US" dirty="0"/>
              <a:t>概率最高的分划概率</a:t>
            </a:r>
            <a:endParaRPr lang="en-US" altLang="zh-CN" dirty="0"/>
          </a:p>
          <a:p>
            <a:pPr lvl="1"/>
            <a:r>
              <a:rPr lang="zh-CN" altLang="en-US" dirty="0"/>
              <a:t>定义</a:t>
            </a:r>
            <a:r>
              <a:rPr lang="en-US" altLang="zh-CN" dirty="0"/>
              <a:t>prob(</a:t>
            </a:r>
            <a:r>
              <a:rPr lang="en-US" altLang="zh-CN" dirty="0" err="1"/>
              <a:t>i</a:t>
            </a:r>
            <a:r>
              <a:rPr lang="en-US" altLang="zh-CN" dirty="0"/>
              <a:t>, j)</a:t>
            </a:r>
            <a:r>
              <a:rPr lang="zh-CN" altLang="en-US" dirty="0"/>
              <a:t>为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: j+1]</a:t>
            </a:r>
            <a:r>
              <a:rPr lang="zh-CN" altLang="en-US" dirty="0"/>
              <a:t>在字典中的频率</a:t>
            </a:r>
            <a:endParaRPr lang="en-US" altLang="zh-CN" dirty="0"/>
          </a:p>
          <a:p>
            <a:pPr lvl="1"/>
            <a:r>
              <a:rPr lang="zh-CN" altLang="en-US" dirty="0"/>
              <a:t>则有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                      </a:t>
            </a:r>
            <a:r>
              <a:rPr lang="en-US" altLang="zh-CN" sz="3000" dirty="0"/>
              <a:t>P(1, j) = max</a:t>
            </a:r>
            <a:r>
              <a:rPr lang="en-US" altLang="zh-CN" sz="3000" baseline="-25000" dirty="0"/>
              <a:t>i </a:t>
            </a:r>
            <a:r>
              <a:rPr lang="en-US" altLang="zh-CN" sz="3000" dirty="0"/>
              <a:t>{P(1, </a:t>
            </a:r>
            <a:r>
              <a:rPr lang="en-US" altLang="zh-CN" sz="3000" dirty="0" err="1"/>
              <a:t>i</a:t>
            </a:r>
            <a:r>
              <a:rPr lang="en-US" altLang="zh-CN" sz="3000" dirty="0"/>
              <a:t>) * prob(i+1, j)}     </a:t>
            </a:r>
          </a:p>
          <a:p>
            <a:pPr marL="457200" lvl="1" indent="0">
              <a:buNone/>
            </a:pPr>
            <a:endParaRPr lang="en-US" altLang="zh-CN" sz="3000" dirty="0"/>
          </a:p>
          <a:p>
            <a:pPr marL="457200" lvl="1" indent="0">
              <a:buNone/>
            </a:pPr>
            <a:r>
              <a:rPr lang="en-US" altLang="zh-CN" sz="3000" dirty="0"/>
              <a:t>   </a:t>
            </a:r>
            <a:r>
              <a:rPr lang="en-US" altLang="zh-CN" sz="3000" dirty="0" err="1"/>
              <a:t>s.t.</a:t>
            </a:r>
            <a:r>
              <a:rPr lang="en-US" altLang="zh-CN" sz="3000" dirty="0"/>
              <a:t> S[</a:t>
            </a:r>
            <a:r>
              <a:rPr lang="en-US" altLang="zh-CN" sz="3000" dirty="0" err="1"/>
              <a:t>i</a:t>
            </a:r>
            <a:r>
              <a:rPr lang="en-US" altLang="zh-CN" sz="3000" dirty="0"/>
              <a:t>: j+1] in FREQ_DICT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2208956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1B19E-E9D0-4DED-8148-6E113367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结巴分词的原理和实现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89D5E3-BEBA-4655-BA13-C349174BC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最短路径</a:t>
            </a:r>
            <a:endParaRPr lang="en-US" altLang="zh-CN" dirty="0"/>
          </a:p>
          <a:p>
            <a:pPr lvl="1"/>
            <a:r>
              <a:rPr lang="zh-CN" altLang="en-US" dirty="0"/>
              <a:t>实现中计算最短路径时，反向（逆箭头方向）计算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12612514-406A-4D69-9304-CA8CA8B78E6B}"/>
              </a:ext>
            </a:extLst>
          </p:cNvPr>
          <p:cNvGrpSpPr/>
          <p:nvPr/>
        </p:nvGrpSpPr>
        <p:grpSpPr>
          <a:xfrm>
            <a:off x="838200" y="3101917"/>
            <a:ext cx="10543825" cy="3075046"/>
            <a:chOff x="959554" y="3256224"/>
            <a:chExt cx="10543825" cy="3075046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283A39A-5117-42E4-A754-51F97EF98AA2}"/>
                </a:ext>
              </a:extLst>
            </p:cNvPr>
            <p:cNvGrpSpPr/>
            <p:nvPr/>
          </p:nvGrpSpPr>
          <p:grpSpPr>
            <a:xfrm>
              <a:off x="959554" y="3256224"/>
              <a:ext cx="10543825" cy="2920739"/>
              <a:chOff x="361244" y="3256224"/>
              <a:chExt cx="10543825" cy="2920739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79E13EC3-E54B-4E29-95F1-35416E5B6939}"/>
                  </a:ext>
                </a:extLst>
              </p:cNvPr>
              <p:cNvSpPr/>
              <p:nvPr/>
            </p:nvSpPr>
            <p:spPr>
              <a:xfrm>
                <a:off x="361244" y="4459111"/>
                <a:ext cx="745067" cy="745067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zh-CN" alt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我</a:t>
                </a: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94571EA-5B53-4A99-A392-FFD1FAA161E8}"/>
                  </a:ext>
                </a:extLst>
              </p:cNvPr>
              <p:cNvSpPr/>
              <p:nvPr/>
            </p:nvSpPr>
            <p:spPr>
              <a:xfrm>
                <a:off x="1377245" y="4459111"/>
                <a:ext cx="745067" cy="745067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在</a:t>
                </a: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363EC984-C275-42A1-B677-851471614FFB}"/>
                  </a:ext>
                </a:extLst>
              </p:cNvPr>
              <p:cNvSpPr/>
              <p:nvPr/>
            </p:nvSpPr>
            <p:spPr>
              <a:xfrm>
                <a:off x="2534356" y="3256227"/>
                <a:ext cx="745067" cy="745067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上海</a:t>
                </a: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2D07826F-C57A-4350-8224-4E191F066A6B}"/>
                  </a:ext>
                </a:extLst>
              </p:cNvPr>
              <p:cNvSpPr/>
              <p:nvPr/>
            </p:nvSpPr>
            <p:spPr>
              <a:xfrm>
                <a:off x="3623734" y="3256227"/>
                <a:ext cx="745067" cy="745067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交通</a:t>
                </a: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D710B346-1444-4B10-9780-4E459ED711CB}"/>
                  </a:ext>
                </a:extLst>
              </p:cNvPr>
              <p:cNvSpPr/>
              <p:nvPr/>
            </p:nvSpPr>
            <p:spPr>
              <a:xfrm>
                <a:off x="4713112" y="3256226"/>
                <a:ext cx="745067" cy="745067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大</a:t>
                </a: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8266CED0-99F9-4CF2-BA98-44D93A857A02}"/>
                  </a:ext>
                </a:extLst>
              </p:cNvPr>
              <p:cNvSpPr/>
              <p:nvPr/>
            </p:nvSpPr>
            <p:spPr>
              <a:xfrm>
                <a:off x="5802490" y="3256226"/>
                <a:ext cx="745067" cy="745067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学学</a:t>
                </a: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583EA01C-3FA7-419C-ADB7-B5890B8C5C06}"/>
                  </a:ext>
                </a:extLst>
              </p:cNvPr>
              <p:cNvSpPr/>
              <p:nvPr/>
            </p:nvSpPr>
            <p:spPr>
              <a:xfrm>
                <a:off x="6891868" y="3256226"/>
                <a:ext cx="745067" cy="745067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习</a:t>
                </a: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2E40B46B-96DD-4475-A6E7-EF5C8FC391B5}"/>
                  </a:ext>
                </a:extLst>
              </p:cNvPr>
              <p:cNvSpPr/>
              <p:nvPr/>
            </p:nvSpPr>
            <p:spPr>
              <a:xfrm>
                <a:off x="7981246" y="3256226"/>
                <a:ext cx="745067" cy="745067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自然</a:t>
                </a: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8CB11702-AF53-468E-A590-DABED7D59FB1}"/>
                  </a:ext>
                </a:extLst>
              </p:cNvPr>
              <p:cNvSpPr/>
              <p:nvPr/>
            </p:nvSpPr>
            <p:spPr>
              <a:xfrm>
                <a:off x="9070624" y="3256225"/>
                <a:ext cx="745067" cy="745067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语言</a:t>
                </a: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FC8AC287-0580-4BC5-B63B-469E9CC648C9}"/>
                  </a:ext>
                </a:extLst>
              </p:cNvPr>
              <p:cNvSpPr/>
              <p:nvPr/>
            </p:nvSpPr>
            <p:spPr>
              <a:xfrm>
                <a:off x="10160002" y="3256224"/>
                <a:ext cx="745067" cy="745067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处理</a:t>
                </a: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0C440E63-82BD-4EBD-A1B9-0C4C206C14D8}"/>
                  </a:ext>
                </a:extLst>
              </p:cNvPr>
              <p:cNvSpPr/>
              <p:nvPr/>
            </p:nvSpPr>
            <p:spPr>
              <a:xfrm>
                <a:off x="2534355" y="5431896"/>
                <a:ext cx="745067" cy="745067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上海交通大学</a:t>
                </a: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69B41AC4-743E-46FE-BEF1-6B1D33D9DF0C}"/>
                  </a:ext>
                </a:extLst>
              </p:cNvPr>
              <p:cNvSpPr/>
              <p:nvPr/>
            </p:nvSpPr>
            <p:spPr>
              <a:xfrm>
                <a:off x="4713111" y="4459111"/>
                <a:ext cx="745067" cy="745067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大学</a:t>
                </a: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297B306F-5C65-4F12-964F-7602D1B9470D}"/>
                  </a:ext>
                </a:extLst>
              </p:cNvPr>
              <p:cNvSpPr/>
              <p:nvPr/>
            </p:nvSpPr>
            <p:spPr>
              <a:xfrm>
                <a:off x="6891867" y="4459110"/>
                <a:ext cx="745067" cy="745067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学习</a:t>
                </a: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576FDD80-6356-4380-9DE1-8CBAC2546D04}"/>
                  </a:ext>
                </a:extLst>
              </p:cNvPr>
              <p:cNvSpPr/>
              <p:nvPr/>
            </p:nvSpPr>
            <p:spPr>
              <a:xfrm>
                <a:off x="9070624" y="4459110"/>
                <a:ext cx="745067" cy="745067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自然语言</a:t>
                </a: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B33F921D-7904-4FEE-BF55-EEBDE0A20F84}"/>
                  </a:ext>
                </a:extLst>
              </p:cNvPr>
              <p:cNvSpPr/>
              <p:nvPr/>
            </p:nvSpPr>
            <p:spPr>
              <a:xfrm>
                <a:off x="7981246" y="5431894"/>
                <a:ext cx="745067" cy="745067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自然语言处理</a:t>
                </a:r>
                <a:endParaRPr lang="en-US" altLang="zh-CN" dirty="0"/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FF5BC775-5949-46F3-A551-FDB29077AF6D}"/>
                  </a:ext>
                </a:extLst>
              </p:cNvPr>
              <p:cNvCxnSpPr>
                <a:stCxn id="5" idx="6"/>
                <a:endCxn id="6" idx="2"/>
              </p:cNvCxnSpPr>
              <p:nvPr/>
            </p:nvCxnSpPr>
            <p:spPr>
              <a:xfrm>
                <a:off x="1106311" y="4831645"/>
                <a:ext cx="27093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5AAE6BE1-AC04-4926-A1AA-6D6C78821425}"/>
                  </a:ext>
                </a:extLst>
              </p:cNvPr>
              <p:cNvCxnSpPr>
                <a:cxnSpLocks/>
                <a:stCxn id="6" idx="7"/>
                <a:endCxn id="7" idx="3"/>
              </p:cNvCxnSpPr>
              <p:nvPr/>
            </p:nvCxnSpPr>
            <p:spPr>
              <a:xfrm flipV="1">
                <a:off x="2013199" y="3892181"/>
                <a:ext cx="630270" cy="6760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46FB57B1-A8C6-4D29-BDD6-21D268E007A3}"/>
                  </a:ext>
                </a:extLst>
              </p:cNvPr>
              <p:cNvCxnSpPr>
                <a:cxnSpLocks/>
                <a:stCxn id="6" idx="5"/>
                <a:endCxn id="15" idx="1"/>
              </p:cNvCxnSpPr>
              <p:nvPr/>
            </p:nvCxnSpPr>
            <p:spPr>
              <a:xfrm>
                <a:off x="2013199" y="5095065"/>
                <a:ext cx="630269" cy="4459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A3D28544-B04E-4A39-A865-014421E8BFD0}"/>
                  </a:ext>
                </a:extLst>
              </p:cNvPr>
              <p:cNvCxnSpPr>
                <a:stCxn id="7" idx="6"/>
                <a:endCxn id="8" idx="2"/>
              </p:cNvCxnSpPr>
              <p:nvPr/>
            </p:nvCxnSpPr>
            <p:spPr>
              <a:xfrm>
                <a:off x="3279423" y="3628761"/>
                <a:ext cx="34431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E00C8904-814B-4DCE-84C6-9B5B13BF019D}"/>
                  </a:ext>
                </a:extLst>
              </p:cNvPr>
              <p:cNvCxnSpPr>
                <a:stCxn id="8" idx="6"/>
                <a:endCxn id="9" idx="2"/>
              </p:cNvCxnSpPr>
              <p:nvPr/>
            </p:nvCxnSpPr>
            <p:spPr>
              <a:xfrm flipV="1">
                <a:off x="4368801" y="3628760"/>
                <a:ext cx="344311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A89FDC9E-4E60-4B42-9F1A-B07A4290CDE5}"/>
                  </a:ext>
                </a:extLst>
              </p:cNvPr>
              <p:cNvCxnSpPr>
                <a:stCxn id="9" idx="6"/>
                <a:endCxn id="10" idx="2"/>
              </p:cNvCxnSpPr>
              <p:nvPr/>
            </p:nvCxnSpPr>
            <p:spPr>
              <a:xfrm>
                <a:off x="5458179" y="3628760"/>
                <a:ext cx="34431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2EC327B0-A56C-4EAF-85D8-628DC5453361}"/>
                  </a:ext>
                </a:extLst>
              </p:cNvPr>
              <p:cNvCxnSpPr>
                <a:stCxn id="10" idx="6"/>
                <a:endCxn id="11" idx="2"/>
              </p:cNvCxnSpPr>
              <p:nvPr/>
            </p:nvCxnSpPr>
            <p:spPr>
              <a:xfrm>
                <a:off x="6547557" y="3628760"/>
                <a:ext cx="34431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C087B2CD-3EEB-4883-86BF-CF0C6B6019DC}"/>
                  </a:ext>
                </a:extLst>
              </p:cNvPr>
              <p:cNvCxnSpPr>
                <a:stCxn id="11" idx="6"/>
                <a:endCxn id="12" idx="2"/>
              </p:cNvCxnSpPr>
              <p:nvPr/>
            </p:nvCxnSpPr>
            <p:spPr>
              <a:xfrm>
                <a:off x="7636935" y="3628760"/>
                <a:ext cx="34431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B2A26C5D-7272-45A7-8178-037D6AE78EEE}"/>
                  </a:ext>
                </a:extLst>
              </p:cNvPr>
              <p:cNvCxnSpPr>
                <a:stCxn id="12" idx="6"/>
                <a:endCxn id="13" idx="2"/>
              </p:cNvCxnSpPr>
              <p:nvPr/>
            </p:nvCxnSpPr>
            <p:spPr>
              <a:xfrm flipV="1">
                <a:off x="8726313" y="3628759"/>
                <a:ext cx="344311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12D0A334-D5C9-4F3E-AF19-1547536CD176}"/>
                  </a:ext>
                </a:extLst>
              </p:cNvPr>
              <p:cNvCxnSpPr>
                <a:stCxn id="13" idx="6"/>
                <a:endCxn id="14" idx="2"/>
              </p:cNvCxnSpPr>
              <p:nvPr/>
            </p:nvCxnSpPr>
            <p:spPr>
              <a:xfrm flipV="1">
                <a:off x="9815691" y="3628758"/>
                <a:ext cx="344311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C1C6B53F-295E-4A20-ADB6-75F265A60AB5}"/>
                  </a:ext>
                </a:extLst>
              </p:cNvPr>
              <p:cNvCxnSpPr>
                <a:stCxn id="15" idx="6"/>
                <a:endCxn id="17" idx="3"/>
              </p:cNvCxnSpPr>
              <p:nvPr/>
            </p:nvCxnSpPr>
            <p:spPr>
              <a:xfrm flipV="1">
                <a:off x="3279422" y="5095064"/>
                <a:ext cx="3721558" cy="7093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788E605E-75F4-42B4-81CA-4BA7AAE3E668}"/>
                  </a:ext>
                </a:extLst>
              </p:cNvPr>
              <p:cNvCxnSpPr>
                <a:stCxn id="8" idx="5"/>
                <a:endCxn id="16" idx="1"/>
              </p:cNvCxnSpPr>
              <p:nvPr/>
            </p:nvCxnSpPr>
            <p:spPr>
              <a:xfrm>
                <a:off x="4259688" y="3892181"/>
                <a:ext cx="562536" cy="6760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7E77FAA9-5A3B-4123-BE98-C67006415211}"/>
                  </a:ext>
                </a:extLst>
              </p:cNvPr>
              <p:cNvCxnSpPr>
                <a:stCxn id="16" idx="6"/>
                <a:endCxn id="17" idx="2"/>
              </p:cNvCxnSpPr>
              <p:nvPr/>
            </p:nvCxnSpPr>
            <p:spPr>
              <a:xfrm flipV="1">
                <a:off x="5458178" y="4831644"/>
                <a:ext cx="1433689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B94711DB-CFDB-47DB-A8AB-38D4C47E66EB}"/>
                  </a:ext>
                </a:extLst>
              </p:cNvPr>
              <p:cNvCxnSpPr>
                <a:stCxn id="17" idx="5"/>
                <a:endCxn id="19" idx="1"/>
              </p:cNvCxnSpPr>
              <p:nvPr/>
            </p:nvCxnSpPr>
            <p:spPr>
              <a:xfrm>
                <a:off x="7527821" y="5095064"/>
                <a:ext cx="562538" cy="4459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3D8ED9B3-3701-4283-A636-688B6689102B}"/>
                  </a:ext>
                </a:extLst>
              </p:cNvPr>
              <p:cNvCxnSpPr>
                <a:stCxn id="17" idx="6"/>
                <a:endCxn id="18" idx="2"/>
              </p:cNvCxnSpPr>
              <p:nvPr/>
            </p:nvCxnSpPr>
            <p:spPr>
              <a:xfrm>
                <a:off x="7636934" y="4831644"/>
                <a:ext cx="14336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1A7EFC26-575F-433B-9E5D-32361F1CF329}"/>
                  </a:ext>
                </a:extLst>
              </p:cNvPr>
              <p:cNvCxnSpPr>
                <a:cxnSpLocks/>
                <a:stCxn id="18" idx="7"/>
                <a:endCxn id="14" idx="3"/>
              </p:cNvCxnSpPr>
              <p:nvPr/>
            </p:nvCxnSpPr>
            <p:spPr>
              <a:xfrm flipV="1">
                <a:off x="9706578" y="3892178"/>
                <a:ext cx="562537" cy="6760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28E82928-75C6-4E1D-B940-53D19126C249}"/>
                  </a:ext>
                </a:extLst>
              </p:cNvPr>
              <p:cNvCxnSpPr>
                <a:stCxn id="11" idx="5"/>
                <a:endCxn id="18" idx="1"/>
              </p:cNvCxnSpPr>
              <p:nvPr/>
            </p:nvCxnSpPr>
            <p:spPr>
              <a:xfrm>
                <a:off x="7527822" y="3892180"/>
                <a:ext cx="1651915" cy="6760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3679954C-FEA2-4680-B090-5F69C5A4BB4A}"/>
                  </a:ext>
                </a:extLst>
              </p:cNvPr>
              <p:cNvCxnSpPr>
                <a:stCxn id="11" idx="5"/>
                <a:endCxn id="19" idx="1"/>
              </p:cNvCxnSpPr>
              <p:nvPr/>
            </p:nvCxnSpPr>
            <p:spPr>
              <a:xfrm>
                <a:off x="7527822" y="3892180"/>
                <a:ext cx="562537" cy="16488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B0F29E33-7095-4AD8-8F6B-5FD80F0F0494}"/>
                </a:ext>
              </a:extLst>
            </p:cNvPr>
            <p:cNvSpPr/>
            <p:nvPr/>
          </p:nvSpPr>
          <p:spPr>
            <a:xfrm>
              <a:off x="5604933" y="4140532"/>
              <a:ext cx="850422" cy="4070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</a:t>
              </a:r>
              <a:r>
                <a:rPr lang="en-US" altLang="zh-CN" baseline="-25000" dirty="0"/>
                <a:t>1</a:t>
              </a:r>
              <a:r>
                <a:rPr lang="en-US" altLang="zh-CN" dirty="0"/>
                <a:t>[1,i]</a:t>
              </a:r>
              <a:endParaRPr lang="zh-CN" altLang="en-US" dirty="0"/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C9A6E0CD-E9DF-422A-996A-B375DDF4ABEF}"/>
                </a:ext>
              </a:extLst>
            </p:cNvPr>
            <p:cNvSpPr/>
            <p:nvPr/>
          </p:nvSpPr>
          <p:spPr>
            <a:xfrm>
              <a:off x="3744154" y="5924225"/>
              <a:ext cx="850422" cy="40704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</a:t>
              </a:r>
              <a:r>
                <a:rPr lang="en-US" altLang="zh-CN" baseline="-25000" dirty="0"/>
                <a:t>2</a:t>
              </a:r>
              <a:r>
                <a:rPr lang="en-US" altLang="zh-CN" dirty="0"/>
                <a:t>[1,i]</a:t>
              </a:r>
              <a:endParaRPr lang="zh-CN" altLang="en-US" dirty="0"/>
            </a:p>
          </p:txBody>
        </p: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797D5B45-2D68-4E61-8A06-DD733AE4A648}"/>
                </a:ext>
              </a:extLst>
            </p:cNvPr>
            <p:cNvSpPr/>
            <p:nvPr/>
          </p:nvSpPr>
          <p:spPr>
            <a:xfrm>
              <a:off x="7972796" y="4134959"/>
              <a:ext cx="850422" cy="40704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P[1,j]</a:t>
              </a:r>
              <a:endParaRPr lang="zh-CN" altLang="en-US" dirty="0"/>
            </a:p>
          </p:txBody>
        </p:sp>
        <p:sp>
          <p:nvSpPr>
            <p:cNvPr id="41" name="六边形 40">
              <a:extLst>
                <a:ext uri="{FF2B5EF4-FFF2-40B4-BE49-F238E27FC236}">
                  <a16:creationId xmlns:a16="http://schemas.microsoft.com/office/drawing/2014/main" id="{E3AEFC26-54C6-4479-81CF-4CEE12B2FE78}"/>
                </a:ext>
              </a:extLst>
            </p:cNvPr>
            <p:cNvSpPr/>
            <p:nvPr/>
          </p:nvSpPr>
          <p:spPr>
            <a:xfrm>
              <a:off x="6209824" y="4635055"/>
              <a:ext cx="1145804" cy="372531"/>
            </a:xfrm>
            <a:prstGeom prst="hexago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Prob</a:t>
              </a:r>
              <a:r>
                <a:rPr lang="en-US" altLang="zh-CN" sz="1600" baseline="-25000" dirty="0"/>
                <a:t>1</a:t>
              </a:r>
              <a:r>
                <a:rPr lang="en-US" altLang="zh-CN" sz="1600" dirty="0"/>
                <a:t>[</a:t>
              </a:r>
              <a:r>
                <a:rPr lang="en-US" altLang="zh-CN" sz="1600" dirty="0" err="1"/>
                <a:t>i,j</a:t>
              </a:r>
              <a:r>
                <a:rPr lang="en-US" altLang="zh-CN" sz="1600" dirty="0"/>
                <a:t>]</a:t>
              </a:r>
              <a:endParaRPr lang="zh-CN" altLang="en-US" sz="1600" dirty="0"/>
            </a:p>
          </p:txBody>
        </p:sp>
        <p:sp>
          <p:nvSpPr>
            <p:cNvPr id="42" name="六边形 41">
              <a:extLst>
                <a:ext uri="{FF2B5EF4-FFF2-40B4-BE49-F238E27FC236}">
                  <a16:creationId xmlns:a16="http://schemas.microsoft.com/office/drawing/2014/main" id="{69649192-6260-4646-953D-D9CE50AB1FFA}"/>
                </a:ext>
              </a:extLst>
            </p:cNvPr>
            <p:cNvSpPr/>
            <p:nvPr/>
          </p:nvSpPr>
          <p:spPr>
            <a:xfrm>
              <a:off x="5064020" y="5377928"/>
              <a:ext cx="1145804" cy="372531"/>
            </a:xfrm>
            <a:prstGeom prst="hexagon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Prob</a:t>
              </a:r>
              <a:r>
                <a:rPr lang="en-US" altLang="zh-CN" sz="1600" baseline="-25000" dirty="0"/>
                <a:t>2</a:t>
              </a:r>
              <a:r>
                <a:rPr lang="en-US" altLang="zh-CN" sz="1600" dirty="0"/>
                <a:t>[</a:t>
              </a:r>
              <a:r>
                <a:rPr lang="en-US" altLang="zh-CN" sz="1600" dirty="0" err="1"/>
                <a:t>i,j</a:t>
              </a:r>
              <a:r>
                <a:rPr lang="en-US" altLang="zh-CN" sz="1600" dirty="0"/>
                <a:t>]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309107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B9A89-4240-4FFD-A39A-9F189667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结巴分词的原理和实现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047086-E653-48AF-8BEE-2ADD671E7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代码实现</a:t>
            </a:r>
            <a:endParaRPr lang="en-US" altLang="zh-CN" dirty="0"/>
          </a:p>
          <a:p>
            <a:pPr lvl="1"/>
            <a:r>
              <a:rPr lang="en-US" altLang="zh-CN" dirty="0" err="1"/>
              <a:t>Jieba</a:t>
            </a:r>
            <a:r>
              <a:rPr lang="zh-CN" altLang="en-US" dirty="0"/>
              <a:t>用于分词的代码均在</a:t>
            </a:r>
            <a:r>
              <a:rPr lang="en-US" altLang="zh-CN" dirty="0"/>
              <a:t>__init__.py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en-US" altLang="zh-CN" dirty="0"/>
              <a:t>Tokenizer</a:t>
            </a:r>
            <a:r>
              <a:rPr lang="zh-CN" altLang="en-US" dirty="0"/>
              <a:t>是</a:t>
            </a:r>
            <a:r>
              <a:rPr lang="en-US" altLang="zh-CN" dirty="0" err="1"/>
              <a:t>jieba</a:t>
            </a:r>
            <a:r>
              <a:rPr lang="zh-CN" altLang="en-US" dirty="0"/>
              <a:t>分词的实现类</a:t>
            </a:r>
          </a:p>
          <a:p>
            <a:pPr lvl="1"/>
            <a:endParaRPr lang="zh-CN" altLang="en-US" dirty="0"/>
          </a:p>
        </p:txBody>
      </p:sp>
      <p:pic>
        <p:nvPicPr>
          <p:cNvPr id="5" name="图片 4" descr="图片包含 屏幕截图&#10;&#10;描述已自动生成">
            <a:extLst>
              <a:ext uri="{FF2B5EF4-FFF2-40B4-BE49-F238E27FC236}">
                <a16:creationId xmlns:a16="http://schemas.microsoft.com/office/drawing/2014/main" id="{C81C431E-E1B0-474C-B65A-33C494317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95" y="3127022"/>
            <a:ext cx="7570808" cy="36001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7ADEF27-F2D9-4948-B61E-855B77FF2C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290" y="3127021"/>
            <a:ext cx="3923415" cy="360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382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3801DC-5EC1-487C-9C06-622A2C73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结巴分词的原理和实现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7E484E-8B8B-4658-A914-66EB80688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20340" cy="4351338"/>
          </a:xfrm>
        </p:spPr>
        <p:txBody>
          <a:bodyPr/>
          <a:lstStyle/>
          <a:p>
            <a:r>
              <a:rPr lang="en-US" altLang="zh-CN" dirty="0"/>
              <a:t>Tokenizer</a:t>
            </a:r>
            <a:r>
              <a:rPr lang="zh-CN" altLang="en-US" dirty="0"/>
              <a:t>的结构</a:t>
            </a:r>
            <a:endParaRPr lang="en-US" altLang="zh-CN" dirty="0"/>
          </a:p>
          <a:p>
            <a:pPr lvl="1"/>
            <a:r>
              <a:rPr lang="zh-CN" altLang="en-US" dirty="0"/>
              <a:t>与常用的分词功能相关的方法：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initialize()</a:t>
            </a:r>
            <a:r>
              <a:rPr lang="zh-CN" altLang="en-US" dirty="0"/>
              <a:t>是初始化方法，加载字典</a:t>
            </a:r>
            <a:endParaRPr lang="en-US" altLang="zh-CN" dirty="0"/>
          </a:p>
          <a:p>
            <a:pPr lvl="1"/>
            <a:r>
              <a:rPr lang="en-US" altLang="zh-CN" dirty="0"/>
              <a:t>cut()</a:t>
            </a:r>
            <a:r>
              <a:rPr lang="zh-CN" altLang="en-US" dirty="0"/>
              <a:t>是暴露的分词方法</a:t>
            </a:r>
            <a:endParaRPr lang="en-US" altLang="zh-CN" dirty="0"/>
          </a:p>
          <a:p>
            <a:pPr lvl="1"/>
            <a:r>
              <a:rPr lang="en-US" altLang="zh-CN" dirty="0" err="1"/>
              <a:t>get_DAG</a:t>
            </a:r>
            <a:r>
              <a:rPr lang="en-US" altLang="zh-CN" dirty="0"/>
              <a:t>()</a:t>
            </a:r>
            <a:r>
              <a:rPr lang="zh-CN" altLang="en-US" dirty="0"/>
              <a:t>是生成</a:t>
            </a:r>
            <a:r>
              <a:rPr lang="en-US" altLang="zh-CN" dirty="0"/>
              <a:t>DAG</a:t>
            </a:r>
            <a:r>
              <a:rPr lang="zh-CN" altLang="en-US" dirty="0"/>
              <a:t>的方法</a:t>
            </a:r>
            <a:endParaRPr lang="en-US" altLang="zh-CN" dirty="0"/>
          </a:p>
          <a:p>
            <a:pPr lvl="1"/>
            <a:r>
              <a:rPr lang="en-US" altLang="zh-CN" dirty="0"/>
              <a:t>calc()</a:t>
            </a:r>
            <a:r>
              <a:rPr lang="zh-CN" altLang="en-US" dirty="0"/>
              <a:t>是最大路径概率模型实现方法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 descr="图片包含 屏幕截图, 文字&#10;&#10;描述已自动生成">
            <a:extLst>
              <a:ext uri="{FF2B5EF4-FFF2-40B4-BE49-F238E27FC236}">
                <a16:creationId xmlns:a16="http://schemas.microsoft.com/office/drawing/2014/main" id="{B6C5AA5B-9724-465D-8F19-454AF1D03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540" y="923296"/>
            <a:ext cx="4887007" cy="57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751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1454F-E9FC-43CF-8025-D4EC180C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结巴分词的原理和实现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2C8E2-4AE1-4A54-98C5-179A7CC06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67667" cy="4351338"/>
          </a:xfrm>
        </p:spPr>
        <p:txBody>
          <a:bodyPr/>
          <a:lstStyle/>
          <a:p>
            <a:r>
              <a:rPr lang="zh-CN" altLang="en-US" dirty="0"/>
              <a:t>加载字典</a:t>
            </a:r>
            <a:endParaRPr lang="en-US" altLang="zh-CN" dirty="0"/>
          </a:p>
          <a:p>
            <a:pPr lvl="1"/>
            <a:r>
              <a:rPr lang="en-US" altLang="zh-CN" dirty="0"/>
              <a:t>initialize()</a:t>
            </a:r>
            <a:r>
              <a:rPr lang="zh-CN" altLang="en-US" dirty="0"/>
              <a:t>中最终调用</a:t>
            </a:r>
            <a:r>
              <a:rPr lang="en-US" altLang="zh-CN" dirty="0" err="1"/>
              <a:t>self.gen_pfdict</a:t>
            </a:r>
            <a:r>
              <a:rPr lang="en-US" altLang="zh-CN" dirty="0"/>
              <a:t>()</a:t>
            </a:r>
            <a:r>
              <a:rPr lang="zh-CN" altLang="en-US" dirty="0"/>
              <a:t>加载字典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字典加载成功后，设置</a:t>
            </a:r>
            <a:r>
              <a:rPr lang="en-US" altLang="zh-CN" dirty="0" err="1"/>
              <a:t>self.initialized</a:t>
            </a:r>
            <a:r>
              <a:rPr lang="en-US" altLang="zh-CN" dirty="0"/>
              <a:t>=True</a:t>
            </a:r>
            <a:endParaRPr lang="zh-CN" altLang="en-US" dirty="0"/>
          </a:p>
        </p:txBody>
      </p:sp>
      <p:pic>
        <p:nvPicPr>
          <p:cNvPr id="5" name="图片 4" descr="图片包含 屏幕截图&#10;&#10;描述已自动生成">
            <a:extLst>
              <a:ext uri="{FF2B5EF4-FFF2-40B4-BE49-F238E27FC236}">
                <a16:creationId xmlns:a16="http://schemas.microsoft.com/office/drawing/2014/main" id="{8D418EAE-FB83-4B71-BAF2-80192D7AD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100" y="1825625"/>
            <a:ext cx="6830378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259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BE94E-D3CE-4B16-A785-AD8BB0DE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结巴分词的原理和实现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2B674-19EC-49BC-A5D2-B683D52A1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24200" cy="4351338"/>
          </a:xfrm>
        </p:spPr>
        <p:txBody>
          <a:bodyPr/>
          <a:lstStyle/>
          <a:p>
            <a:r>
              <a:rPr lang="zh-CN" altLang="en-US" dirty="0"/>
              <a:t>加载字典</a:t>
            </a:r>
            <a:endParaRPr lang="en-US" altLang="zh-CN" dirty="0"/>
          </a:p>
          <a:p>
            <a:pPr lvl="1"/>
            <a:r>
              <a:rPr lang="zh-CN" altLang="en-US" dirty="0"/>
              <a:t>对字典中的每个词，建立索引，最终返回内存字典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对每个词的所有前缀都建立索引，并默认概率为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pic>
        <p:nvPicPr>
          <p:cNvPr id="5" name="图片 4" descr="图片包含 屏幕截图, 电话&#10;&#10;描述已自动生成">
            <a:extLst>
              <a:ext uri="{FF2B5EF4-FFF2-40B4-BE49-F238E27FC236}">
                <a16:creationId xmlns:a16="http://schemas.microsoft.com/office/drawing/2014/main" id="{4EC0ADE2-291E-4AE8-BB89-EF3B090A3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367" y="1834500"/>
            <a:ext cx="7830643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53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8D7A7-7483-4A52-8BC0-DA706DEC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结巴分词的原理和实现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2F2A89-0CBD-46EF-9E60-94DD771F3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2701" cy="4351338"/>
          </a:xfrm>
        </p:spPr>
        <p:txBody>
          <a:bodyPr/>
          <a:lstStyle/>
          <a:p>
            <a:r>
              <a:rPr lang="zh-CN" altLang="en-US" dirty="0"/>
              <a:t>分词</a:t>
            </a:r>
            <a:endParaRPr lang="en-US" altLang="zh-CN" dirty="0"/>
          </a:p>
          <a:p>
            <a:pPr lvl="1"/>
            <a:r>
              <a:rPr lang="zh-CN" altLang="en-US" dirty="0"/>
              <a:t>本次讲解的实现部分，确定的粗分正则表达式如下：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re_han.split</a:t>
            </a:r>
            <a:r>
              <a:rPr lang="en-US" altLang="zh-CN" dirty="0"/>
              <a:t>()</a:t>
            </a:r>
            <a:r>
              <a:rPr lang="zh-CN" altLang="en-US" dirty="0"/>
              <a:t>进行粗分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/>
              <a:t>self.__</a:t>
            </a:r>
            <a:r>
              <a:rPr lang="en-US" altLang="zh-CN" dirty="0" err="1"/>
              <a:t>cut_DAG_NO_HMM</a:t>
            </a:r>
            <a:r>
              <a:rPr lang="en-US" altLang="zh-CN" dirty="0"/>
              <a:t>()</a:t>
            </a:r>
            <a:r>
              <a:rPr lang="zh-CN" altLang="en-US" dirty="0"/>
              <a:t>分词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 descr="图片包含 屏幕截图, 文字&#10;&#10;描述已自动生成">
            <a:extLst>
              <a:ext uri="{FF2B5EF4-FFF2-40B4-BE49-F238E27FC236}">
                <a16:creationId xmlns:a16="http://schemas.microsoft.com/office/drawing/2014/main" id="{6B557ECA-A509-4FFD-B94F-64E6D20CE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632" y="577132"/>
            <a:ext cx="4653055" cy="5915743"/>
          </a:xfrm>
          <a:prstGeom prst="rect">
            <a:avLst/>
          </a:prstGeom>
        </p:spPr>
      </p:pic>
      <p:pic>
        <p:nvPicPr>
          <p:cNvPr id="7" name="图片 6" descr="图片包含 设备, 量规, 物体&#10;&#10;描述已自动生成">
            <a:extLst>
              <a:ext uri="{FF2B5EF4-FFF2-40B4-BE49-F238E27FC236}">
                <a16:creationId xmlns:a16="http://schemas.microsoft.com/office/drawing/2014/main" id="{1C544064-CBCD-47FD-AFDF-48CBDDFCA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13" y="3186078"/>
            <a:ext cx="6182588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841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30437-5DE3-4575-A665-29EAF2A7C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结巴分词的原理和实现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138460-D94E-49CF-A586-B5429F8A5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43222" cy="4351338"/>
          </a:xfrm>
        </p:spPr>
        <p:txBody>
          <a:bodyPr/>
          <a:lstStyle/>
          <a:p>
            <a:r>
              <a:rPr lang="en-US" altLang="zh-CN" dirty="0"/>
              <a:t>__</a:t>
            </a:r>
            <a:r>
              <a:rPr lang="en-US" altLang="zh-CN" dirty="0" err="1"/>
              <a:t>cut_DAG_NO_HMM</a:t>
            </a:r>
            <a:r>
              <a:rPr lang="zh-CN" altLang="en-US" dirty="0"/>
              <a:t>的结构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self.get_DAG</a:t>
            </a:r>
            <a:r>
              <a:rPr lang="en-US" altLang="zh-CN" dirty="0"/>
              <a:t>()</a:t>
            </a:r>
            <a:r>
              <a:rPr lang="zh-CN" altLang="en-US" dirty="0"/>
              <a:t>生成</a:t>
            </a:r>
            <a:r>
              <a:rPr lang="en-US" altLang="zh-CN" dirty="0"/>
              <a:t>DAG</a:t>
            </a:r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self.calc</a:t>
            </a:r>
            <a:r>
              <a:rPr lang="en-US" altLang="zh-CN" dirty="0"/>
              <a:t>()</a:t>
            </a:r>
            <a:r>
              <a:rPr lang="zh-CN" altLang="en-US" dirty="0"/>
              <a:t>进行最短路径求解</a:t>
            </a:r>
            <a:endParaRPr lang="en-US" altLang="zh-CN" dirty="0"/>
          </a:p>
          <a:p>
            <a:pPr lvl="1"/>
            <a:r>
              <a:rPr lang="zh-CN" altLang="en-US" dirty="0"/>
              <a:t>进行分词后处理，将连续的英文和数字进行合并</a:t>
            </a:r>
          </a:p>
        </p:txBody>
      </p:sp>
      <p:pic>
        <p:nvPicPr>
          <p:cNvPr id="7" name="图片 6" descr="图片包含 文字, 屏幕截图&#10;&#10;描述已自动生成">
            <a:extLst>
              <a:ext uri="{FF2B5EF4-FFF2-40B4-BE49-F238E27FC236}">
                <a16:creationId xmlns:a16="http://schemas.microsoft.com/office/drawing/2014/main" id="{AE621E97-A616-485F-ADB6-0C5C290FB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728" y="1301025"/>
            <a:ext cx="4791744" cy="5191850"/>
          </a:xfrm>
          <a:prstGeom prst="rect">
            <a:avLst/>
          </a:prstGeom>
        </p:spPr>
      </p:pic>
      <p:pic>
        <p:nvPicPr>
          <p:cNvPr id="9" name="图片 8" descr="图片包含 监视器&#10;&#10;描述已自动生成">
            <a:extLst>
              <a:ext uri="{FF2B5EF4-FFF2-40B4-BE49-F238E27FC236}">
                <a16:creationId xmlns:a16="http://schemas.microsoft.com/office/drawing/2014/main" id="{E3A884A5-1145-4F1B-9D3C-890B09560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334" y="4271763"/>
            <a:ext cx="3600953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588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E3CC3-CB2A-45CB-AC28-740CE3956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结巴分词的原理和实现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2C4DBF-5D4E-487F-97C4-3C48F5D67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84525" cy="4351338"/>
          </a:xfrm>
        </p:spPr>
        <p:txBody>
          <a:bodyPr/>
          <a:lstStyle/>
          <a:p>
            <a:r>
              <a:rPr lang="en-US" altLang="zh-CN" dirty="0" err="1"/>
              <a:t>get_DAG</a:t>
            </a:r>
            <a:r>
              <a:rPr lang="zh-CN" altLang="en-US" dirty="0"/>
              <a:t>的结构</a:t>
            </a:r>
            <a:endParaRPr lang="en-US" altLang="zh-CN" dirty="0"/>
          </a:p>
          <a:p>
            <a:pPr lvl="1"/>
            <a:r>
              <a:rPr lang="en-US" altLang="zh-CN" dirty="0"/>
              <a:t>DAG</a:t>
            </a:r>
            <a:r>
              <a:rPr lang="zh-CN" altLang="en-US" dirty="0"/>
              <a:t>实际上是一个字典，</a:t>
            </a:r>
            <a:r>
              <a:rPr lang="en-US" altLang="zh-CN" dirty="0"/>
              <a:t>key</a:t>
            </a:r>
            <a:r>
              <a:rPr lang="zh-CN" altLang="en-US" dirty="0"/>
              <a:t>是</a:t>
            </a:r>
            <a:r>
              <a:rPr lang="en-US" altLang="zh-CN" dirty="0"/>
              <a:t>sentence</a:t>
            </a:r>
            <a:r>
              <a:rPr lang="zh-CN" altLang="en-US" dirty="0"/>
              <a:t>的索引，代表以该索引开头的分划；</a:t>
            </a:r>
            <a:r>
              <a:rPr lang="en-US" altLang="zh-CN" dirty="0"/>
              <a:t>value</a:t>
            </a:r>
            <a:r>
              <a:rPr lang="zh-CN" altLang="en-US" dirty="0"/>
              <a:t>是列表，储存着这些分划的结尾的索引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while</a:t>
            </a:r>
            <a:r>
              <a:rPr lang="zh-CN" altLang="en-US" dirty="0"/>
              <a:t>循环中，将字典中所有</a:t>
            </a:r>
            <a:r>
              <a:rPr lang="en-US" altLang="zh-CN" dirty="0"/>
              <a:t>k</a:t>
            </a:r>
            <a:r>
              <a:rPr lang="zh-CN" altLang="en-US" dirty="0"/>
              <a:t>索引开头的词的结束索引存入</a:t>
            </a:r>
            <a:r>
              <a:rPr lang="en-US" altLang="zh-CN" dirty="0" err="1"/>
              <a:t>tmplist</a:t>
            </a:r>
            <a:r>
              <a:rPr lang="zh-CN" altLang="en-US" dirty="0"/>
              <a:t>；至少将存入开头的索引，表示单字成为分划，所以</a:t>
            </a:r>
            <a:r>
              <a:rPr lang="en-US" altLang="zh-CN" dirty="0"/>
              <a:t>DAG</a:t>
            </a:r>
            <a:r>
              <a:rPr lang="zh-CN" altLang="en-US" dirty="0"/>
              <a:t>的</a:t>
            </a:r>
            <a:r>
              <a:rPr lang="en-US" altLang="zh-CN" dirty="0"/>
              <a:t>size</a:t>
            </a:r>
            <a:r>
              <a:rPr lang="zh-CN" altLang="en-US" dirty="0"/>
              <a:t>等于</a:t>
            </a:r>
            <a:r>
              <a:rPr lang="en-US" altLang="zh-CN" dirty="0"/>
              <a:t>sentence</a:t>
            </a:r>
            <a:r>
              <a:rPr lang="zh-CN" altLang="en-US" dirty="0"/>
              <a:t>的长度</a:t>
            </a:r>
          </a:p>
        </p:txBody>
      </p:sp>
      <p:pic>
        <p:nvPicPr>
          <p:cNvPr id="5" name="图片 4" descr="图片包含 文字&#10;&#10;描述已自动生成">
            <a:extLst>
              <a:ext uri="{FF2B5EF4-FFF2-40B4-BE49-F238E27FC236}">
                <a16:creationId xmlns:a16="http://schemas.microsoft.com/office/drawing/2014/main" id="{DEB80F16-6440-4165-9BA4-8FEABCD09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725" y="1825625"/>
            <a:ext cx="4039164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804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5DA8B-DE91-4F9A-9679-C8614759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结巴分词的原理和实现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C62CC3-8C7C-4C2B-8886-50A0F0DA4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2897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calc</a:t>
            </a:r>
            <a:r>
              <a:rPr lang="zh-CN" altLang="en-US" dirty="0"/>
              <a:t>的结构</a:t>
            </a:r>
            <a:endParaRPr lang="en-US" altLang="zh-CN" dirty="0"/>
          </a:p>
          <a:p>
            <a:pPr lvl="1"/>
            <a:r>
              <a:rPr lang="en-US" altLang="zh-CN" dirty="0"/>
              <a:t>route[N]</a:t>
            </a:r>
            <a:r>
              <a:rPr lang="zh-CN" altLang="en-US" dirty="0"/>
              <a:t>初始化，同时说明结构：</a:t>
            </a:r>
            <a:r>
              <a:rPr lang="en-US" altLang="zh-CN" dirty="0"/>
              <a:t>route[N][0]</a:t>
            </a:r>
            <a:r>
              <a:rPr lang="zh-CN" altLang="en-US" dirty="0"/>
              <a:t>是最短路径的概率；</a:t>
            </a:r>
            <a:r>
              <a:rPr lang="en-US" altLang="zh-CN" dirty="0"/>
              <a:t>route[N][1]</a:t>
            </a:r>
            <a:r>
              <a:rPr lang="zh-CN" altLang="en-US" dirty="0"/>
              <a:t>是对应的分划索引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通过迭代实现算法求解</a:t>
            </a:r>
            <a:endParaRPr lang="en-US" altLang="zh-CN" dirty="0"/>
          </a:p>
          <a:p>
            <a:pPr lvl="2"/>
            <a:r>
              <a:rPr lang="en-US" altLang="zh-CN" dirty="0" err="1"/>
              <a:t>self.FREQ.get</a:t>
            </a:r>
            <a:r>
              <a:rPr lang="en-US" altLang="zh-CN" dirty="0"/>
              <a:t>() – </a:t>
            </a:r>
            <a:r>
              <a:rPr lang="en-US" altLang="zh-CN" dirty="0" err="1"/>
              <a:t>logtotal</a:t>
            </a:r>
            <a:r>
              <a:rPr lang="zh-CN" altLang="en-US" dirty="0"/>
              <a:t>计算了</a:t>
            </a:r>
            <a:r>
              <a:rPr lang="en-US" altLang="zh-CN" dirty="0"/>
              <a:t>prob[</a:t>
            </a:r>
            <a:r>
              <a:rPr lang="en-US" altLang="zh-CN" dirty="0" err="1"/>
              <a:t>i</a:t>
            </a:r>
            <a:r>
              <a:rPr lang="en-US" altLang="zh-CN" dirty="0"/>
              <a:t>, j]</a:t>
            </a:r>
          </a:p>
          <a:p>
            <a:pPr lvl="2"/>
            <a:r>
              <a:rPr lang="en-US" altLang="zh-CN" dirty="0"/>
              <a:t>route[x + 1][0]</a:t>
            </a:r>
            <a:r>
              <a:rPr lang="zh-CN" altLang="en-US" dirty="0"/>
              <a:t>代表</a:t>
            </a:r>
            <a:r>
              <a:rPr lang="en-US" altLang="zh-CN" dirty="0"/>
              <a:t>P[1, 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pPr lvl="2"/>
            <a:r>
              <a:rPr lang="zh-CN" altLang="en-US" dirty="0"/>
              <a:t>对数概率相加求解</a:t>
            </a:r>
            <a:r>
              <a:rPr lang="en-US" altLang="zh-CN" dirty="0"/>
              <a:t>P[1, j]</a:t>
            </a:r>
          </a:p>
          <a:p>
            <a:pPr lvl="2"/>
            <a:r>
              <a:rPr lang="en-US" altLang="zh-CN" dirty="0"/>
              <a:t>max</a:t>
            </a:r>
            <a:r>
              <a:rPr lang="zh-CN" altLang="en-US" dirty="0"/>
              <a:t>决定最合适的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, j]</a:t>
            </a:r>
            <a:r>
              <a:rPr lang="zh-CN" altLang="en-US" dirty="0"/>
              <a:t>分划</a:t>
            </a:r>
          </a:p>
        </p:txBody>
      </p:sp>
      <p:pic>
        <p:nvPicPr>
          <p:cNvPr id="5" name="图片 4" descr="图片包含 电视, 屏幕截图, 屏幕, 监视器&#10;&#10;描述已自动生成">
            <a:extLst>
              <a:ext uri="{FF2B5EF4-FFF2-40B4-BE49-F238E27FC236}">
                <a16:creationId xmlns:a16="http://schemas.microsoft.com/office/drawing/2014/main" id="{EA188F0C-4CFA-4AE9-9003-77698E4F6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097" y="3134398"/>
            <a:ext cx="6582694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44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495DB-013D-41A6-9199-2A44AAD39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  <a:r>
              <a:rPr lang="en-US" altLang="zh-CN" dirty="0"/>
              <a:t>——</a:t>
            </a:r>
            <a:r>
              <a:rPr lang="zh-CN" altLang="en-US" dirty="0"/>
              <a:t>一些例子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874E10-8759-4BC6-82FA-0A04C7C8F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问号</a:t>
            </a:r>
            <a:r>
              <a:rPr lang="en-US" altLang="zh-CN" dirty="0"/>
              <a:t>?</a:t>
            </a:r>
            <a:r>
              <a:rPr lang="zh-CN" altLang="en-US" dirty="0"/>
              <a:t>表示前一个字符可能存在。</a:t>
            </a:r>
            <a:endParaRPr lang="en-US" altLang="zh-CN" dirty="0"/>
          </a:p>
          <a:p>
            <a:pPr lvl="1"/>
            <a:r>
              <a:rPr lang="en-US" altLang="zh-CN" dirty="0"/>
              <a:t>/woodchucks?/</a:t>
            </a:r>
            <a:r>
              <a:rPr lang="zh-CN" altLang="en-US" dirty="0"/>
              <a:t>可以匹配</a:t>
            </a:r>
            <a:r>
              <a:rPr lang="en-US" altLang="zh-CN" dirty="0"/>
              <a:t>woodchucks</a:t>
            </a:r>
            <a:r>
              <a:rPr lang="zh-CN" altLang="en-US" dirty="0"/>
              <a:t>和</a:t>
            </a:r>
            <a:r>
              <a:rPr lang="en-US" altLang="zh-CN" dirty="0"/>
              <a:t>woodchuck</a:t>
            </a:r>
          </a:p>
          <a:p>
            <a:r>
              <a:rPr lang="zh-CN" altLang="en-US" dirty="0"/>
              <a:t>星号</a:t>
            </a:r>
            <a:r>
              <a:rPr lang="en-US" altLang="zh-CN" dirty="0"/>
              <a:t>*</a:t>
            </a:r>
            <a:r>
              <a:rPr lang="zh-CN" altLang="en-US" dirty="0"/>
              <a:t>表示前一个字符重复</a:t>
            </a:r>
            <a:r>
              <a:rPr lang="en-US" altLang="zh-CN" dirty="0"/>
              <a:t>0</a:t>
            </a:r>
            <a:r>
              <a:rPr lang="zh-CN" altLang="en-US" dirty="0"/>
              <a:t>到多次。</a:t>
            </a:r>
            <a:endParaRPr lang="en-US" altLang="zh-CN" dirty="0"/>
          </a:p>
          <a:p>
            <a:pPr lvl="1"/>
            <a:r>
              <a:rPr lang="en-US" altLang="zh-CN" dirty="0"/>
              <a:t>/wo*d/</a:t>
            </a:r>
            <a:r>
              <a:rPr lang="zh-CN" altLang="en-US" dirty="0"/>
              <a:t>可以匹配</a:t>
            </a:r>
            <a:r>
              <a:rPr lang="en-US" altLang="zh-CN" dirty="0"/>
              <a:t>wd</a:t>
            </a:r>
            <a:r>
              <a:rPr lang="zh-CN" altLang="en-US" dirty="0"/>
              <a:t>、</a:t>
            </a:r>
            <a:r>
              <a:rPr lang="en-US" altLang="zh-CN" dirty="0" err="1"/>
              <a:t>wod</a:t>
            </a:r>
            <a:r>
              <a:rPr lang="zh-CN" altLang="en-US" dirty="0"/>
              <a:t>、</a:t>
            </a:r>
            <a:r>
              <a:rPr lang="en-US" altLang="zh-CN" dirty="0"/>
              <a:t>wood</a:t>
            </a:r>
            <a:r>
              <a:rPr lang="zh-CN" altLang="en-US" dirty="0"/>
              <a:t>、</a:t>
            </a:r>
            <a:r>
              <a:rPr lang="en-US" altLang="zh-CN" dirty="0" err="1"/>
              <a:t>wooood</a:t>
            </a:r>
            <a:r>
              <a:rPr lang="zh-CN" altLang="en-US" dirty="0"/>
              <a:t>等等字符串</a:t>
            </a:r>
            <a:endParaRPr lang="en-US" altLang="zh-CN" dirty="0"/>
          </a:p>
          <a:p>
            <a:pPr lvl="1"/>
            <a:r>
              <a:rPr lang="en-US" altLang="zh-CN" dirty="0"/>
              <a:t>/a[ab]*/</a:t>
            </a:r>
            <a:r>
              <a:rPr lang="zh-CN" altLang="en-US" dirty="0"/>
              <a:t>可以匹配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aa</a:t>
            </a:r>
            <a:r>
              <a:rPr lang="zh-CN" altLang="en-US" dirty="0"/>
              <a:t>、</a:t>
            </a:r>
            <a:r>
              <a:rPr lang="en-US" altLang="zh-CN" dirty="0"/>
              <a:t>ab</a:t>
            </a:r>
            <a:r>
              <a:rPr lang="zh-CN" altLang="en-US" dirty="0"/>
              <a:t>、</a:t>
            </a:r>
            <a:r>
              <a:rPr lang="en-US" altLang="zh-CN" dirty="0" err="1"/>
              <a:t>aab</a:t>
            </a:r>
            <a:r>
              <a:rPr lang="zh-CN" altLang="en-US" dirty="0"/>
              <a:t>、</a:t>
            </a:r>
            <a:r>
              <a:rPr lang="en-US" altLang="zh-CN" dirty="0" err="1"/>
              <a:t>aabb</a:t>
            </a:r>
            <a:r>
              <a:rPr lang="zh-CN" altLang="en-US" dirty="0"/>
              <a:t>等等字符串</a:t>
            </a:r>
            <a:endParaRPr lang="en-US" altLang="zh-CN" dirty="0"/>
          </a:p>
          <a:p>
            <a:r>
              <a:rPr lang="zh-CN" altLang="en-US" dirty="0"/>
              <a:t>加号</a:t>
            </a:r>
            <a:r>
              <a:rPr lang="en-US" altLang="zh-CN" dirty="0"/>
              <a:t>+</a:t>
            </a:r>
            <a:r>
              <a:rPr lang="zh-CN" altLang="en-US" dirty="0"/>
              <a:t>表示前一个字符重复</a:t>
            </a:r>
            <a:r>
              <a:rPr lang="en-US" altLang="zh-CN" dirty="0"/>
              <a:t>1</a:t>
            </a:r>
            <a:r>
              <a:rPr lang="zh-CN" altLang="en-US" dirty="0"/>
              <a:t>到多次。</a:t>
            </a:r>
            <a:endParaRPr lang="en-US" altLang="zh-CN" dirty="0"/>
          </a:p>
          <a:p>
            <a:r>
              <a:rPr lang="zh-CN" altLang="en-US" dirty="0"/>
              <a:t>句号</a:t>
            </a:r>
            <a:r>
              <a:rPr lang="en-US" altLang="zh-CN" dirty="0"/>
              <a:t>.</a:t>
            </a:r>
            <a:r>
              <a:rPr lang="zh-CN" altLang="en-US" dirty="0"/>
              <a:t>表示任意非</a:t>
            </a:r>
            <a:r>
              <a:rPr lang="en-US" altLang="zh-CN" dirty="0"/>
              <a:t>\n</a:t>
            </a:r>
            <a:r>
              <a:rPr lang="zh-CN" altLang="en-US" dirty="0"/>
              <a:t>的单字符。</a:t>
            </a:r>
            <a:endParaRPr lang="en-US" altLang="zh-CN" dirty="0"/>
          </a:p>
          <a:p>
            <a:pPr lvl="1"/>
            <a:r>
              <a:rPr lang="en-US" altLang="zh-CN" dirty="0"/>
              <a:t>/w.+/</a:t>
            </a:r>
            <a:r>
              <a:rPr lang="zh-CN" altLang="en-US" dirty="0"/>
              <a:t>可以匹配任意</a:t>
            </a:r>
            <a:r>
              <a:rPr lang="en-US" altLang="zh-CN" dirty="0"/>
              <a:t>w</a:t>
            </a:r>
            <a:r>
              <a:rPr lang="zh-CN" altLang="en-US" dirty="0"/>
              <a:t>开头的、至少长度为</a:t>
            </a:r>
            <a:r>
              <a:rPr lang="en-US" altLang="zh-CN" dirty="0"/>
              <a:t>2</a:t>
            </a:r>
            <a:r>
              <a:rPr lang="zh-CN" altLang="en-US" dirty="0"/>
              <a:t>的字符串</a:t>
            </a:r>
            <a:endParaRPr lang="en-US" altLang="zh-CN" dirty="0"/>
          </a:p>
          <a:p>
            <a:pPr lvl="1"/>
            <a:r>
              <a:rPr lang="en-US" altLang="zh-CN" dirty="0"/>
              <a:t>/\./</a:t>
            </a:r>
            <a:r>
              <a:rPr lang="zh-CN" altLang="en-US" dirty="0"/>
              <a:t>仅匹配句号本身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31339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CA1A3-417A-4EAF-8708-FB6971FD4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结巴分词的原理和实现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B0A2E-E2C5-4290-820B-EDDD53A5A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分词结果</a:t>
            </a:r>
            <a:endParaRPr lang="en-US" altLang="zh-CN" dirty="0"/>
          </a:p>
          <a:p>
            <a:pPr lvl="1"/>
            <a:r>
              <a:rPr lang="zh-CN" altLang="en-US" dirty="0"/>
              <a:t>我在上海交通大学学习自然语言处理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C29A36-0124-400B-8256-1FB8E2DB0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" y="3644056"/>
            <a:ext cx="10745700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553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B6EFB-ED46-4446-BEDF-5EFBA8E2F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HanLP</a:t>
            </a:r>
            <a:r>
              <a:rPr lang="zh-CN" altLang="en-US" dirty="0"/>
              <a:t>新词发现的原理和实现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92BE51-894A-40D3-BDAF-5C7AA0AC8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新词发现</a:t>
            </a:r>
            <a:endParaRPr lang="en-US" altLang="zh-CN" dirty="0"/>
          </a:p>
          <a:p>
            <a:pPr lvl="1"/>
            <a:r>
              <a:rPr lang="zh-CN" altLang="en-US" dirty="0"/>
              <a:t>可以处理分词中的未登录词</a:t>
            </a:r>
            <a:endParaRPr lang="en-US" altLang="zh-CN" dirty="0"/>
          </a:p>
          <a:p>
            <a:pPr lvl="1"/>
            <a:r>
              <a:rPr lang="zh-CN" altLang="en-US" dirty="0"/>
              <a:t>可以自动构造特殊分词词典</a:t>
            </a:r>
            <a:endParaRPr lang="en-US" altLang="zh-CN" dirty="0"/>
          </a:p>
          <a:p>
            <a:pPr lvl="1"/>
            <a:r>
              <a:rPr lang="zh-CN" altLang="en-US" dirty="0"/>
              <a:t>可以部分解决实体识别的任务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通常认为，多个字符总是共同出现，则这些字符构成新词</a:t>
            </a:r>
            <a:endParaRPr lang="en-US" altLang="zh-CN" dirty="0"/>
          </a:p>
          <a:p>
            <a:pPr lvl="1"/>
            <a:r>
              <a:rPr lang="zh-CN" altLang="en-US" dirty="0"/>
              <a:t>左右熵和互信息都可以解决新词发现任务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4888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3EC1E-058C-4301-B612-AF1D84E0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HanLP</a:t>
            </a:r>
            <a:r>
              <a:rPr lang="zh-CN" altLang="en-US" dirty="0"/>
              <a:t>新词发现的原理和实现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C4877C-DE5F-498E-9666-F9C3418A6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左右熵的原理</a:t>
            </a:r>
            <a:endParaRPr lang="en-US" altLang="zh-CN" dirty="0"/>
          </a:p>
          <a:p>
            <a:pPr lvl="1"/>
            <a:r>
              <a:rPr lang="zh-CN" altLang="en-US" dirty="0"/>
              <a:t>信息熵，信息论中提出，衡量随机变量的不确定性，越随机熵越大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左右熵，指词的左边界的熵和右边界的熵，此时随机变量指词左边和右边可能出现的其他词</a:t>
            </a:r>
            <a:endParaRPr lang="en-US" altLang="zh-CN" dirty="0"/>
          </a:p>
          <a:p>
            <a:pPr lvl="2"/>
            <a:r>
              <a:rPr lang="zh-CN" altLang="en-US" dirty="0"/>
              <a:t>通常词内部的左右熵远低于词外部（边界）的左右熵，即词的成分一起出现的几率远大于与其他词一起出现的几率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840E96-91AC-442F-BB62-364E190C8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43" y="2793212"/>
            <a:ext cx="6373114" cy="590632"/>
          </a:xfrm>
          <a:prstGeom prst="rect">
            <a:avLst/>
          </a:prstGeom>
        </p:spPr>
      </p:pic>
      <p:pic>
        <p:nvPicPr>
          <p:cNvPr id="9" name="图片 8" descr="图片包含 物体&#10;&#10;描述已自动生成">
            <a:extLst>
              <a:ext uri="{FF2B5EF4-FFF2-40B4-BE49-F238E27FC236}">
                <a16:creationId xmlns:a16="http://schemas.microsoft.com/office/drawing/2014/main" id="{DC7417CA-D86E-4059-B5C4-1B1F667FD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179" y="4899325"/>
            <a:ext cx="6563641" cy="76210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785028B-535C-4D79-A842-C3278250FE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865" y="5695439"/>
            <a:ext cx="6554115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067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83C23-2218-4D08-81E4-DDAA352B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HanLP</a:t>
            </a:r>
            <a:r>
              <a:rPr lang="zh-CN" altLang="en-US" dirty="0"/>
              <a:t>新词发现的原理和实现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323EFE-DEA1-48E5-BB72-346108D1B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互信息的原理</a:t>
            </a:r>
            <a:endParaRPr lang="en-US" altLang="zh-CN" dirty="0"/>
          </a:p>
          <a:p>
            <a:pPr lvl="1"/>
            <a:r>
              <a:rPr lang="zh-CN" altLang="en-US" dirty="0"/>
              <a:t>衡量两个随机变量之间的相关性，相关性越高，互信息越大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互信息用于新词发现时，随机变量指词的可能成分</a:t>
            </a:r>
            <a:endParaRPr lang="en-US" altLang="zh-CN" dirty="0"/>
          </a:p>
          <a:p>
            <a:pPr lvl="2"/>
            <a:r>
              <a:rPr lang="zh-CN" altLang="en-US" dirty="0"/>
              <a:t>词的成分之间的相关性通常远高于与其他词的相关性，即词内部的互信息通常远高于词外部（边界）的互信息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5B813F-4DF5-4B15-A0A2-9DF73D6F1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839" y="2775250"/>
            <a:ext cx="4458322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36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54410-E003-4A2C-A4D7-6C218F9B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HanLP</a:t>
            </a:r>
            <a:r>
              <a:rPr lang="zh-CN" altLang="en-US" dirty="0"/>
              <a:t>新词发现的原理和实现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115E5D-2C51-4AA6-843D-C46C9F0D3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11133" cy="4351338"/>
          </a:xfrm>
        </p:spPr>
        <p:txBody>
          <a:bodyPr/>
          <a:lstStyle/>
          <a:p>
            <a:r>
              <a:rPr lang="zh-CN" altLang="en-US" dirty="0"/>
              <a:t>代码实现</a:t>
            </a:r>
            <a:endParaRPr lang="en-US" altLang="zh-CN" dirty="0"/>
          </a:p>
          <a:p>
            <a:pPr lvl="1"/>
            <a:r>
              <a:rPr lang="en-US" altLang="zh-CN" dirty="0" err="1"/>
              <a:t>HanLP</a:t>
            </a:r>
            <a:r>
              <a:rPr lang="zh-CN" altLang="en-US" dirty="0"/>
              <a:t>新词发现的入口类是</a:t>
            </a:r>
            <a:r>
              <a:rPr lang="en-US" altLang="zh-CN" dirty="0"/>
              <a:t>HanLP.java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实现算法的包是</a:t>
            </a:r>
            <a:r>
              <a:rPr lang="en-US" altLang="zh-CN" dirty="0"/>
              <a:t>mining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C7968B-F3AE-44AB-A1B8-8A9FBE6F5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222" y="1617187"/>
            <a:ext cx="6533243" cy="476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2686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3D95E-174F-4DC9-9D81-C755E479D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HanLP</a:t>
            </a:r>
            <a:r>
              <a:rPr lang="zh-CN" altLang="en-US" dirty="0"/>
              <a:t>新词发现的原理和实现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707075-BF8D-450B-AF5C-F5C930E67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90244" cy="4351338"/>
          </a:xfrm>
        </p:spPr>
        <p:txBody>
          <a:bodyPr/>
          <a:lstStyle/>
          <a:p>
            <a:r>
              <a:rPr lang="zh-CN" altLang="en-US" dirty="0"/>
              <a:t>代码结构</a:t>
            </a:r>
            <a:endParaRPr lang="en-US" altLang="zh-CN" dirty="0"/>
          </a:p>
          <a:p>
            <a:pPr lvl="1"/>
            <a:r>
              <a:rPr lang="zh-CN" altLang="en-US" dirty="0"/>
              <a:t>入口类</a:t>
            </a:r>
            <a:r>
              <a:rPr lang="en-US" altLang="zh-CN" dirty="0" err="1"/>
              <a:t>HanLP</a:t>
            </a:r>
            <a:r>
              <a:rPr lang="zh-CN" altLang="en-US" dirty="0"/>
              <a:t>暴露的新词发现的方法是</a:t>
            </a:r>
            <a:r>
              <a:rPr lang="en-US" altLang="zh-CN" dirty="0" err="1"/>
              <a:t>extractPhrase</a:t>
            </a:r>
            <a:r>
              <a:rPr lang="en-US" altLang="zh-CN" dirty="0"/>
              <a:t>()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该方法调用</a:t>
            </a:r>
            <a:r>
              <a:rPr lang="en-US" altLang="zh-CN" dirty="0" err="1"/>
              <a:t>mining.phrase.MutualInfomationEntropyPhraseExtractor</a:t>
            </a:r>
            <a:r>
              <a:rPr lang="zh-CN" altLang="en-US" dirty="0"/>
              <a:t>实现类的</a:t>
            </a:r>
            <a:r>
              <a:rPr lang="en-US" altLang="zh-CN" dirty="0" err="1"/>
              <a:t>extractPhrase</a:t>
            </a:r>
            <a:r>
              <a:rPr lang="en-US" altLang="zh-CN" dirty="0"/>
              <a:t>()</a:t>
            </a:r>
            <a:r>
              <a:rPr lang="zh-CN" altLang="en-US" dirty="0"/>
              <a:t>方法</a:t>
            </a:r>
          </a:p>
        </p:txBody>
      </p:sp>
      <p:pic>
        <p:nvPicPr>
          <p:cNvPr id="5" name="图片 4" descr="图片包含 屏幕截图&#10;&#10;描述已自动生成">
            <a:extLst>
              <a:ext uri="{FF2B5EF4-FFF2-40B4-BE49-F238E27FC236}">
                <a16:creationId xmlns:a16="http://schemas.microsoft.com/office/drawing/2014/main" id="{1288E8CC-FD09-4E25-9960-247696BCC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167" y="1558236"/>
            <a:ext cx="7163800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142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9E7C3-CD17-4AA5-999F-961C0D1A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HanLP</a:t>
            </a:r>
            <a:r>
              <a:rPr lang="zh-CN" altLang="en-US" dirty="0"/>
              <a:t>新词发现的原理和实现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27FA8A-6A06-48CE-AED5-45F90A75D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51400" cy="435133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extractPhrase</a:t>
            </a:r>
            <a:r>
              <a:rPr lang="zh-CN" altLang="en-US" dirty="0"/>
              <a:t>的结构</a:t>
            </a:r>
            <a:endParaRPr lang="en-US" altLang="zh-CN" dirty="0"/>
          </a:p>
          <a:p>
            <a:pPr lvl="1" algn="just"/>
            <a:r>
              <a:rPr lang="zh-CN" altLang="en-US" dirty="0"/>
              <a:t>该方法有两个参数</a:t>
            </a:r>
            <a:endParaRPr lang="en-US" altLang="zh-CN" dirty="0"/>
          </a:p>
          <a:p>
            <a:pPr lvl="1" algn="just"/>
            <a:r>
              <a:rPr lang="en-US" altLang="zh-CN" dirty="0"/>
              <a:t>String text</a:t>
            </a:r>
            <a:r>
              <a:rPr lang="zh-CN" altLang="en-US" dirty="0"/>
              <a:t>是待处理文本</a:t>
            </a:r>
            <a:endParaRPr lang="en-US" altLang="zh-CN" dirty="0"/>
          </a:p>
          <a:p>
            <a:pPr lvl="1" algn="just"/>
            <a:r>
              <a:rPr lang="en-US" altLang="zh-CN" dirty="0"/>
              <a:t>int size</a:t>
            </a:r>
            <a:r>
              <a:rPr lang="zh-CN" altLang="en-US" dirty="0"/>
              <a:t>是结果返回的新词数量，返回得分前</a:t>
            </a:r>
            <a:r>
              <a:rPr lang="en-US" altLang="zh-CN" dirty="0"/>
              <a:t>[size]</a:t>
            </a:r>
            <a:r>
              <a:rPr lang="zh-CN" altLang="en-US" dirty="0"/>
              <a:t>大的新词</a:t>
            </a:r>
            <a:endParaRPr lang="en-US" altLang="zh-CN" dirty="0"/>
          </a:p>
          <a:p>
            <a:pPr lvl="1" algn="just"/>
            <a:endParaRPr lang="en-US" altLang="zh-CN" dirty="0"/>
          </a:p>
          <a:p>
            <a:pPr lvl="1" algn="just"/>
            <a:r>
              <a:rPr lang="zh-CN" altLang="en-US" dirty="0"/>
              <a:t>蓝色框</a:t>
            </a:r>
            <a:endParaRPr lang="en-US" altLang="zh-CN" dirty="0"/>
          </a:p>
          <a:p>
            <a:pPr lvl="1" algn="just"/>
            <a:r>
              <a:rPr lang="en-US" altLang="zh-CN" dirty="0" err="1"/>
              <a:t>phraseList</a:t>
            </a:r>
            <a:r>
              <a:rPr lang="zh-CN" altLang="en-US" dirty="0"/>
              <a:t>是储存结果的链表</a:t>
            </a:r>
            <a:endParaRPr lang="en-US" altLang="zh-CN" dirty="0"/>
          </a:p>
          <a:p>
            <a:pPr lvl="1" algn="just"/>
            <a:r>
              <a:rPr lang="en-US" altLang="zh-CN" dirty="0"/>
              <a:t>if (</a:t>
            </a:r>
            <a:r>
              <a:rPr lang="en-US" altLang="zh-CN" dirty="0" err="1"/>
              <a:t>phraseList.size</a:t>
            </a:r>
            <a:r>
              <a:rPr lang="en-US" altLang="zh-CN" dirty="0"/>
              <a:t>()==size)</a:t>
            </a:r>
            <a:r>
              <a:rPr lang="zh-CN" altLang="en-US" dirty="0"/>
              <a:t>控制返回结果的数量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 descr="图片包含 屏幕截图&#10;&#10;描述已自动生成">
            <a:extLst>
              <a:ext uri="{FF2B5EF4-FFF2-40B4-BE49-F238E27FC236}">
                <a16:creationId xmlns:a16="http://schemas.microsoft.com/office/drawing/2014/main" id="{09B6DAEC-2F86-4EE2-B715-E58BB3C02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0" y="1484541"/>
            <a:ext cx="6360737" cy="513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2979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7C98F-A570-4B5C-B652-BA773357A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HanLP</a:t>
            </a:r>
            <a:r>
              <a:rPr lang="zh-CN" altLang="en-US" dirty="0"/>
              <a:t>新词发现的原理和实现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6A3BED-1FB2-4BFB-ADDB-A4D325DC8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1400" cy="4791429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extractPhrase</a:t>
            </a:r>
            <a:r>
              <a:rPr lang="zh-CN" altLang="en-US" dirty="0"/>
              <a:t>的结构</a:t>
            </a:r>
            <a:endParaRPr lang="en-US" altLang="zh-CN" dirty="0"/>
          </a:p>
          <a:p>
            <a:pPr lvl="1" algn="just"/>
            <a:r>
              <a:rPr lang="zh-CN" altLang="en-US" dirty="0"/>
              <a:t>红色框</a:t>
            </a:r>
            <a:endParaRPr lang="en-US" altLang="zh-CN" dirty="0"/>
          </a:p>
          <a:p>
            <a:pPr lvl="1" algn="just"/>
            <a:r>
              <a:rPr lang="en-US" altLang="zh-CN" dirty="0"/>
              <a:t>Occurrence</a:t>
            </a:r>
            <a:r>
              <a:rPr lang="zh-CN" altLang="en-US" dirty="0"/>
              <a:t>是算法实现类，包含全局参数和配置</a:t>
            </a:r>
            <a:endParaRPr lang="en-US" altLang="zh-CN" dirty="0"/>
          </a:p>
          <a:p>
            <a:pPr lvl="1" algn="just"/>
            <a:r>
              <a:rPr lang="en-US" altLang="zh-CN" dirty="0" err="1"/>
              <a:t>occurrence.addAll</a:t>
            </a:r>
            <a:r>
              <a:rPr lang="en-US" altLang="zh-CN" dirty="0"/>
              <a:t>()</a:t>
            </a:r>
            <a:r>
              <a:rPr lang="zh-CN" altLang="en-US" dirty="0"/>
              <a:t>方法处理粗分文本，统计双词对</a:t>
            </a:r>
            <a:r>
              <a:rPr lang="en-US" altLang="zh-CN" dirty="0"/>
              <a:t>(AB)</a:t>
            </a:r>
            <a:r>
              <a:rPr lang="zh-CN" altLang="en-US" dirty="0"/>
              <a:t>和三词对</a:t>
            </a:r>
            <a:r>
              <a:rPr lang="en-US" altLang="zh-CN" dirty="0"/>
              <a:t>(ABC)</a:t>
            </a:r>
            <a:r>
              <a:rPr lang="zh-CN" altLang="en-US" dirty="0"/>
              <a:t>的出现频率</a:t>
            </a:r>
            <a:endParaRPr lang="en-US" altLang="zh-CN" dirty="0"/>
          </a:p>
          <a:p>
            <a:pPr lvl="1" algn="just"/>
            <a:r>
              <a:rPr lang="en-US" altLang="zh-CN" dirty="0" err="1"/>
              <a:t>occurrence.compute</a:t>
            </a:r>
            <a:r>
              <a:rPr lang="en-US" altLang="zh-CN" dirty="0"/>
              <a:t>()</a:t>
            </a:r>
            <a:r>
              <a:rPr lang="zh-CN" altLang="en-US" dirty="0"/>
              <a:t>方法根据上述信息计算互信息和左右熵，最终计算得分</a:t>
            </a:r>
            <a:endParaRPr lang="en-US" altLang="zh-CN" dirty="0"/>
          </a:p>
          <a:p>
            <a:pPr lvl="1" algn="just"/>
            <a:r>
              <a:rPr lang="en-US" altLang="zh-CN" dirty="0" err="1"/>
              <a:t>occurrence.getPhraseByScore</a:t>
            </a:r>
            <a:r>
              <a:rPr lang="en-US" altLang="zh-CN" dirty="0"/>
              <a:t>()</a:t>
            </a:r>
            <a:r>
              <a:rPr lang="zh-CN" altLang="en-US" dirty="0"/>
              <a:t>返回之前的计算结果</a:t>
            </a:r>
          </a:p>
        </p:txBody>
      </p:sp>
      <p:pic>
        <p:nvPicPr>
          <p:cNvPr id="4" name="图片 3" descr="图片包含 屏幕截图&#10;&#10;描述已自动生成">
            <a:extLst>
              <a:ext uri="{FF2B5EF4-FFF2-40B4-BE49-F238E27FC236}">
                <a16:creationId xmlns:a16="http://schemas.microsoft.com/office/drawing/2014/main" id="{C2C3C1C9-2F2D-4D34-9087-39B5CF67F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0" y="1484541"/>
            <a:ext cx="6360737" cy="513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8209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F3D5C-8569-44F9-9925-FA0FFBDBC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HanLP</a:t>
            </a:r>
            <a:r>
              <a:rPr lang="zh-CN" altLang="en-US" dirty="0"/>
              <a:t>新词发现的原理和实现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E9761E-BB8C-4438-A333-9836518AD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51400" cy="4791428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extractPhrase</a:t>
            </a:r>
            <a:r>
              <a:rPr lang="zh-CN" altLang="en-US" dirty="0"/>
              <a:t>的结构</a:t>
            </a:r>
            <a:endParaRPr lang="en-US" altLang="zh-CN" dirty="0"/>
          </a:p>
          <a:p>
            <a:pPr lvl="1" algn="just"/>
            <a:r>
              <a:rPr lang="zh-CN" altLang="en-US" dirty="0"/>
              <a:t>绿色框</a:t>
            </a:r>
            <a:endParaRPr lang="en-US" altLang="zh-CN" dirty="0"/>
          </a:p>
          <a:p>
            <a:pPr lvl="1" algn="just"/>
            <a:r>
              <a:rPr lang="en-US" altLang="zh-CN" dirty="0"/>
              <a:t>Filter</a:t>
            </a:r>
            <a:r>
              <a:rPr lang="zh-CN" altLang="en-US" dirty="0"/>
              <a:t>是实现过滤停用词的类，调用</a:t>
            </a:r>
            <a:r>
              <a:rPr lang="en-US" altLang="zh-CN" dirty="0" err="1"/>
              <a:t>CoreStopWordDictionary</a:t>
            </a:r>
            <a:r>
              <a:rPr lang="zh-CN" altLang="en-US" dirty="0"/>
              <a:t>的</a:t>
            </a:r>
            <a:r>
              <a:rPr lang="en-US" altLang="zh-CN" dirty="0"/>
              <a:t>FILTER</a:t>
            </a:r>
            <a:r>
              <a:rPr lang="zh-CN" altLang="en-US" dirty="0"/>
              <a:t>属性，读取预存的停用词表</a:t>
            </a:r>
            <a:endParaRPr lang="en-US" altLang="zh-CN" dirty="0"/>
          </a:p>
          <a:p>
            <a:pPr lvl="1" algn="just"/>
            <a:endParaRPr lang="en-US" altLang="zh-CN" dirty="0"/>
          </a:p>
          <a:p>
            <a:pPr lvl="1" algn="just"/>
            <a:r>
              <a:rPr lang="zh-CN" altLang="en-US" dirty="0"/>
              <a:t>黄色框</a:t>
            </a:r>
            <a:endParaRPr lang="en-US" altLang="zh-CN" dirty="0"/>
          </a:p>
          <a:p>
            <a:pPr lvl="1" algn="just"/>
            <a:r>
              <a:rPr lang="en-US" altLang="zh-CN" dirty="0" err="1"/>
              <a:t>NotionalTokenizer</a:t>
            </a:r>
            <a:r>
              <a:rPr lang="zh-CN" altLang="en-US" dirty="0"/>
              <a:t>是分词算法实现类；</a:t>
            </a:r>
            <a:r>
              <a:rPr lang="en-US" altLang="zh-CN" dirty="0"/>
              <a:t>seg2sentence()</a:t>
            </a:r>
            <a:r>
              <a:rPr lang="zh-CN" altLang="en-US" dirty="0"/>
              <a:t>方式进行分词，第二个参数是上述的过滤类，分词后去除停用词</a:t>
            </a:r>
          </a:p>
        </p:txBody>
      </p:sp>
      <p:pic>
        <p:nvPicPr>
          <p:cNvPr id="4" name="图片 3" descr="图片包含 屏幕截图&#10;&#10;描述已自动生成">
            <a:extLst>
              <a:ext uri="{FF2B5EF4-FFF2-40B4-BE49-F238E27FC236}">
                <a16:creationId xmlns:a16="http://schemas.microsoft.com/office/drawing/2014/main" id="{A2050CAA-9867-4C89-997A-AFE2074D3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0" y="1484541"/>
            <a:ext cx="6360737" cy="513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908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091E5-3EE6-4940-A171-54672EAAF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HanLP</a:t>
            </a:r>
            <a:r>
              <a:rPr lang="zh-CN" altLang="en-US" dirty="0"/>
              <a:t>新词发现的原理和实现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1EB219-8ACC-49DD-955F-12A03702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CoreStopWordDictionary</a:t>
            </a:r>
            <a:endParaRPr lang="en-US" altLang="zh-CN" dirty="0"/>
          </a:p>
          <a:p>
            <a:pPr lvl="1"/>
            <a:r>
              <a:rPr lang="zh-CN" altLang="en-US" dirty="0"/>
              <a:t>停用词类的</a:t>
            </a:r>
            <a:r>
              <a:rPr lang="en-US" altLang="zh-CN" dirty="0"/>
              <a:t>dictionary</a:t>
            </a:r>
            <a:r>
              <a:rPr lang="zh-CN" altLang="en-US" dirty="0"/>
              <a:t>加载预存停用词，停用词文件路径如下</a:t>
            </a:r>
          </a:p>
        </p:txBody>
      </p:sp>
      <p:pic>
        <p:nvPicPr>
          <p:cNvPr id="5" name="图片 4" descr="图片包含 屏幕截图&#10;&#10;描述已自动生成">
            <a:extLst>
              <a:ext uri="{FF2B5EF4-FFF2-40B4-BE49-F238E27FC236}">
                <a16:creationId xmlns:a16="http://schemas.microsoft.com/office/drawing/2014/main" id="{CB95EE74-EA12-4C4E-848E-F767FAFD4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98" y="2860231"/>
            <a:ext cx="10240804" cy="27912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9F8A5D-DD44-448D-852D-D10B15B36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98" y="5711716"/>
            <a:ext cx="7163800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9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DDEBE-6939-40F7-990B-003F0F7D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  <a:r>
              <a:rPr lang="en-US" altLang="zh-CN" dirty="0"/>
              <a:t>——</a:t>
            </a:r>
            <a:r>
              <a:rPr lang="zh-CN" altLang="en-US" dirty="0"/>
              <a:t>一些例子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108674-ACDD-4A92-895B-793E4B5CA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3711"/>
          </a:xfrm>
        </p:spPr>
        <p:txBody>
          <a:bodyPr>
            <a:normAutofit/>
          </a:bodyPr>
          <a:lstStyle/>
          <a:p>
            <a:r>
              <a:rPr lang="zh-CN" altLang="en-US" dirty="0"/>
              <a:t>非</a:t>
            </a:r>
            <a:r>
              <a:rPr lang="en-US" altLang="zh-CN" dirty="0"/>
              <a:t>[]</a:t>
            </a:r>
            <a:r>
              <a:rPr lang="zh-CN" altLang="en-US" dirty="0"/>
              <a:t>内的插入符号</a:t>
            </a:r>
            <a:r>
              <a:rPr lang="en-US" altLang="zh-CN" dirty="0"/>
              <a:t>^</a:t>
            </a:r>
            <a:r>
              <a:rPr lang="zh-CN" altLang="en-US" dirty="0"/>
              <a:t>和美元符号</a:t>
            </a:r>
            <a:r>
              <a:rPr lang="en-US" altLang="zh-CN" dirty="0"/>
              <a:t>$</a:t>
            </a:r>
            <a:r>
              <a:rPr lang="zh-CN" altLang="en-US" dirty="0"/>
              <a:t>，分别表示字符串的开头和结尾。</a:t>
            </a:r>
            <a:endParaRPr lang="en-US" altLang="zh-CN" dirty="0"/>
          </a:p>
          <a:p>
            <a:pPr lvl="1"/>
            <a:r>
              <a:rPr lang="en-US" altLang="zh-CN" dirty="0"/>
              <a:t>/^a dog$/</a:t>
            </a:r>
            <a:r>
              <a:rPr lang="zh-CN" altLang="en-US" dirty="0"/>
              <a:t>仅能匹配</a:t>
            </a:r>
            <a:r>
              <a:rPr lang="en-US" altLang="zh-CN" dirty="0"/>
              <a:t>a dog</a:t>
            </a:r>
            <a:r>
              <a:rPr lang="zh-CN" altLang="en-US" dirty="0"/>
              <a:t>，不能匹配</a:t>
            </a:r>
            <a:r>
              <a:rPr lang="en-US" altLang="zh-CN" dirty="0"/>
              <a:t>it is a dog</a:t>
            </a:r>
            <a:r>
              <a:rPr lang="zh-CN" altLang="en-US" dirty="0"/>
              <a:t>和</a:t>
            </a:r>
            <a:r>
              <a:rPr lang="en-US" altLang="zh-CN" dirty="0"/>
              <a:t>a dog is</a:t>
            </a:r>
            <a:r>
              <a:rPr lang="zh-CN" altLang="en-US" dirty="0"/>
              <a:t> </a:t>
            </a:r>
            <a:r>
              <a:rPr lang="en-US" altLang="zh-CN" dirty="0"/>
              <a:t>barking</a:t>
            </a:r>
          </a:p>
          <a:p>
            <a:r>
              <a:rPr lang="en-US" altLang="zh-CN" dirty="0"/>
              <a:t>\b</a:t>
            </a:r>
            <a:r>
              <a:rPr lang="zh-CN" altLang="en-US" dirty="0"/>
              <a:t>表示字边界，</a:t>
            </a:r>
            <a:r>
              <a:rPr lang="en-US" altLang="zh-CN" dirty="0"/>
              <a:t>\B</a:t>
            </a:r>
            <a:r>
              <a:rPr lang="zh-CN" altLang="en-US" dirty="0"/>
              <a:t>表示非字边界</a:t>
            </a:r>
            <a:endParaRPr lang="en-US" altLang="zh-CN" dirty="0"/>
          </a:p>
          <a:p>
            <a:pPr lvl="1"/>
            <a:r>
              <a:rPr lang="en-US" altLang="zh-CN" dirty="0"/>
              <a:t>/\b99\b/</a:t>
            </a:r>
            <a:r>
              <a:rPr lang="zh-CN" altLang="en-US" dirty="0"/>
              <a:t>仅能匹配</a:t>
            </a:r>
            <a:r>
              <a:rPr lang="en-US" altLang="zh-CN" dirty="0"/>
              <a:t>it costs 99</a:t>
            </a:r>
            <a:r>
              <a:rPr lang="zh-CN" altLang="en-US" dirty="0"/>
              <a:t>和</a:t>
            </a:r>
            <a:r>
              <a:rPr lang="en-US" altLang="zh-CN" dirty="0"/>
              <a:t>it costs $99</a:t>
            </a:r>
            <a:r>
              <a:rPr lang="zh-CN" altLang="en-US" dirty="0"/>
              <a:t>，不能匹配</a:t>
            </a:r>
            <a:r>
              <a:rPr lang="en-US" altLang="zh-CN" dirty="0"/>
              <a:t>it costs 299</a:t>
            </a:r>
          </a:p>
          <a:p>
            <a:r>
              <a:rPr lang="en-US" altLang="zh-CN" dirty="0"/>
              <a:t>\s</a:t>
            </a:r>
            <a:r>
              <a:rPr lang="zh-CN" altLang="en-US" dirty="0"/>
              <a:t>表示空字符，</a:t>
            </a:r>
            <a:r>
              <a:rPr lang="en-US" altLang="zh-CN" dirty="0"/>
              <a:t>\S</a:t>
            </a:r>
            <a:r>
              <a:rPr lang="zh-CN" altLang="en-US" dirty="0"/>
              <a:t>表示非空字符</a:t>
            </a:r>
            <a:endParaRPr lang="en-US" altLang="zh-CN" dirty="0"/>
          </a:p>
          <a:p>
            <a:pPr lvl="1"/>
            <a:r>
              <a:rPr lang="en-US" altLang="zh-CN" dirty="0"/>
              <a:t>/\s/</a:t>
            </a:r>
            <a:r>
              <a:rPr lang="zh-CN" altLang="en-US" dirty="0"/>
              <a:t>可以匹配任意空字符，包括（空格）、</a:t>
            </a:r>
            <a:r>
              <a:rPr lang="en-US" altLang="zh-CN" dirty="0"/>
              <a:t>\t</a:t>
            </a:r>
            <a:r>
              <a:rPr lang="zh-CN" altLang="en-US" dirty="0"/>
              <a:t>、</a:t>
            </a:r>
            <a:r>
              <a:rPr lang="en-US" altLang="zh-CN" dirty="0"/>
              <a:t>\n</a:t>
            </a:r>
            <a:r>
              <a:rPr lang="zh-CN" altLang="en-US" dirty="0"/>
              <a:t>、</a:t>
            </a:r>
            <a:r>
              <a:rPr lang="en-US" altLang="zh-CN" dirty="0"/>
              <a:t>\r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\w</a:t>
            </a:r>
            <a:r>
              <a:rPr lang="zh-CN" altLang="en-US" dirty="0"/>
              <a:t>表示数字、字母和下划线，</a:t>
            </a:r>
            <a:r>
              <a:rPr lang="en-US" altLang="zh-CN" dirty="0"/>
              <a:t>\W</a:t>
            </a:r>
            <a:r>
              <a:rPr lang="zh-CN" altLang="en-US" dirty="0"/>
              <a:t>表示非数字、字母和下划线</a:t>
            </a:r>
            <a:endParaRPr lang="en-US" altLang="zh-CN" dirty="0"/>
          </a:p>
          <a:p>
            <a:pPr lvl="1"/>
            <a:r>
              <a:rPr lang="en-US" altLang="zh-CN" dirty="0"/>
              <a:t>/\w/</a:t>
            </a:r>
            <a:r>
              <a:rPr lang="zh-CN" altLang="en-US" dirty="0"/>
              <a:t>等价于</a:t>
            </a:r>
            <a:r>
              <a:rPr lang="en-US" altLang="zh-CN" dirty="0"/>
              <a:t>/[0-9a-zA-Z_]/</a:t>
            </a:r>
          </a:p>
          <a:p>
            <a:r>
              <a:rPr lang="en-US" altLang="zh-CN" dirty="0"/>
              <a:t>\d</a:t>
            </a:r>
            <a:r>
              <a:rPr lang="zh-CN" altLang="en-US" dirty="0"/>
              <a:t>表示数字，</a:t>
            </a:r>
            <a:r>
              <a:rPr lang="en-US" altLang="zh-CN" dirty="0"/>
              <a:t>[\u4E00-\u9FA5]</a:t>
            </a:r>
            <a:r>
              <a:rPr lang="zh-CN" altLang="en-US" dirty="0"/>
              <a:t>表示所有汉字</a:t>
            </a:r>
            <a:endParaRPr lang="en-US" altLang="zh-CN" dirty="0"/>
          </a:p>
          <a:p>
            <a:r>
              <a:rPr lang="en-US" altLang="zh-CN" dirty="0"/>
              <a:t>[\x00-\x09|\x0b-\x0c|\x0e-\x1f]</a:t>
            </a:r>
            <a:r>
              <a:rPr lang="zh-CN" altLang="en-US" dirty="0"/>
              <a:t>表示所有控制符，如</a:t>
            </a:r>
            <a:r>
              <a:rPr lang="en-US" altLang="zh-CN" dirty="0"/>
              <a:t>^M</a:t>
            </a:r>
          </a:p>
        </p:txBody>
      </p:sp>
    </p:spTree>
    <p:extLst>
      <p:ext uri="{BB962C8B-B14F-4D97-AF65-F5344CB8AC3E}">
        <p14:creationId xmlns:p14="http://schemas.microsoft.com/office/powerpoint/2010/main" val="25150633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FE3D2-9102-451B-A51E-477D9C27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HanLP</a:t>
            </a:r>
            <a:r>
              <a:rPr lang="zh-CN" altLang="en-US" dirty="0"/>
              <a:t>新词发现的原理和实现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C53CF6-7763-4CFA-81BC-0A1BA7BF8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altLang="zh-CN" dirty="0" err="1"/>
              <a:t>NotionalTokenizer</a:t>
            </a:r>
            <a:endParaRPr lang="en-US" altLang="zh-CN" dirty="0"/>
          </a:p>
          <a:p>
            <a:pPr lvl="1"/>
            <a:r>
              <a:rPr lang="zh-CN" altLang="en-US" dirty="0"/>
              <a:t>名义分词类内部封装一个实际工作的分词类</a:t>
            </a:r>
            <a:endParaRPr lang="en-US" altLang="zh-CN" dirty="0"/>
          </a:p>
          <a:p>
            <a:pPr lvl="1"/>
            <a:r>
              <a:rPr lang="zh-CN" altLang="en-US" dirty="0"/>
              <a:t>该类是一个</a:t>
            </a:r>
            <a:r>
              <a:rPr lang="en-US" altLang="zh-CN" dirty="0" err="1"/>
              <a:t>ViterbiSegment</a:t>
            </a:r>
            <a:r>
              <a:rPr lang="zh-CN" altLang="en-US" dirty="0"/>
              <a:t>类，采用最短路径法进行分词</a:t>
            </a:r>
          </a:p>
        </p:txBody>
      </p:sp>
      <p:pic>
        <p:nvPicPr>
          <p:cNvPr id="5" name="图片 4" descr="图片包含 屏幕截图, 文字&#10;&#10;描述已自动生成">
            <a:extLst>
              <a:ext uri="{FF2B5EF4-FFF2-40B4-BE49-F238E27FC236}">
                <a16:creationId xmlns:a16="http://schemas.microsoft.com/office/drawing/2014/main" id="{1F92168D-7B48-4114-8181-70951AC85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88469"/>
            <a:ext cx="5937612" cy="43513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1007667-F1B0-4B4D-AC97-CF933C4AE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52" y="4627536"/>
            <a:ext cx="4547302" cy="201227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73E2929-D6C3-447F-AFA2-14123EFD01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52" y="3783639"/>
            <a:ext cx="3038899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8789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91E56-52CA-4C69-9F53-4D1CA7E1C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HanLP</a:t>
            </a:r>
            <a:r>
              <a:rPr lang="zh-CN" altLang="en-US" dirty="0"/>
              <a:t>新词发现的原理和实现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76F9CF-065D-4711-B95A-D37519CAE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altLang="zh-CN" dirty="0" err="1"/>
              <a:t>NotionalTokenizer</a:t>
            </a:r>
            <a:endParaRPr lang="en-US" altLang="zh-CN" dirty="0"/>
          </a:p>
          <a:p>
            <a:pPr lvl="1" algn="just"/>
            <a:r>
              <a:rPr lang="en-US" altLang="zh-CN" dirty="0"/>
              <a:t>seg2sentece()</a:t>
            </a:r>
            <a:r>
              <a:rPr lang="zh-CN" altLang="en-US" dirty="0"/>
              <a:t>方法调用</a:t>
            </a:r>
            <a:r>
              <a:rPr lang="en-US" altLang="zh-CN" dirty="0"/>
              <a:t>SEGMENT</a:t>
            </a:r>
            <a:r>
              <a:rPr lang="zh-CN" altLang="en-US" dirty="0"/>
              <a:t>的</a:t>
            </a:r>
            <a:r>
              <a:rPr lang="en-US" altLang="zh-CN" dirty="0"/>
              <a:t>seg2sentence()</a:t>
            </a:r>
            <a:r>
              <a:rPr lang="zh-CN" altLang="en-US" dirty="0"/>
              <a:t>方法进行分词</a:t>
            </a:r>
            <a:endParaRPr lang="en-US" altLang="zh-CN" dirty="0"/>
          </a:p>
          <a:p>
            <a:pPr lvl="1" algn="just"/>
            <a:r>
              <a:rPr lang="en-US" altLang="zh-CN" dirty="0"/>
              <a:t>seg2sentence()</a:t>
            </a:r>
            <a:r>
              <a:rPr lang="zh-CN" altLang="en-US" dirty="0"/>
              <a:t>方法首先调用</a:t>
            </a:r>
            <a:r>
              <a:rPr lang="en-US" altLang="zh-CN" dirty="0" err="1"/>
              <a:t>SentenceUtil.toSentenceList</a:t>
            </a:r>
            <a:r>
              <a:rPr lang="en-US" altLang="zh-CN" dirty="0"/>
              <a:t>()</a:t>
            </a:r>
            <a:r>
              <a:rPr lang="zh-CN" altLang="en-US" dirty="0"/>
              <a:t>进行文本粗分，随后对每个粗分部分调用</a:t>
            </a:r>
            <a:r>
              <a:rPr lang="en-US" altLang="zh-CN" dirty="0" err="1"/>
              <a:t>segSentence</a:t>
            </a:r>
            <a:r>
              <a:rPr lang="en-US" altLang="zh-CN" dirty="0"/>
              <a:t>()</a:t>
            </a:r>
            <a:r>
              <a:rPr lang="zh-CN" altLang="en-US" dirty="0"/>
              <a:t>进行分词</a:t>
            </a:r>
          </a:p>
        </p:txBody>
      </p:sp>
      <p:pic>
        <p:nvPicPr>
          <p:cNvPr id="4" name="图片 3" descr="图片包含 屏幕截图, 文字&#10;&#10;描述已自动生成">
            <a:extLst>
              <a:ext uri="{FF2B5EF4-FFF2-40B4-BE49-F238E27FC236}">
                <a16:creationId xmlns:a16="http://schemas.microsoft.com/office/drawing/2014/main" id="{B7D151A8-CE68-4F36-AF51-05549199E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88469"/>
            <a:ext cx="5937612" cy="43513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AE1582D-35DC-4611-B7E7-262A74FCC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444" y="4707939"/>
            <a:ext cx="4919617" cy="193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4691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954F9-2897-4132-8B6C-1E257C5D2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HanLP</a:t>
            </a:r>
            <a:r>
              <a:rPr lang="zh-CN" altLang="en-US" dirty="0"/>
              <a:t>新词发现的原理和实现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48E25-952B-4C3E-94BE-A671B643B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04644" cy="4351338"/>
          </a:xfrm>
        </p:spPr>
        <p:txBody>
          <a:bodyPr/>
          <a:lstStyle/>
          <a:p>
            <a:r>
              <a:rPr lang="en-US" altLang="zh-CN" dirty="0" err="1"/>
              <a:t>NotionalTokenizer</a:t>
            </a:r>
            <a:endParaRPr lang="en-US" altLang="zh-CN" dirty="0"/>
          </a:p>
          <a:p>
            <a:pPr lvl="1" algn="just"/>
            <a:r>
              <a:rPr lang="en-US" altLang="zh-CN" dirty="0" err="1"/>
              <a:t>toSentenceList</a:t>
            </a:r>
            <a:r>
              <a:rPr lang="en-US" altLang="zh-CN" dirty="0"/>
              <a:t>()</a:t>
            </a:r>
            <a:r>
              <a:rPr lang="zh-CN" altLang="en-US" dirty="0"/>
              <a:t>方法用于文本粗分</a:t>
            </a:r>
            <a:endParaRPr lang="en-US" altLang="zh-CN" dirty="0"/>
          </a:p>
          <a:p>
            <a:pPr lvl="1" algn="just"/>
            <a:endParaRPr lang="en-US" altLang="zh-CN" dirty="0"/>
          </a:p>
          <a:p>
            <a:pPr lvl="1" algn="just"/>
            <a:r>
              <a:rPr lang="zh-CN" altLang="en-US" dirty="0"/>
              <a:t>通过</a:t>
            </a:r>
            <a:r>
              <a:rPr lang="en-US" altLang="zh-CN" dirty="0"/>
              <a:t>switch</a:t>
            </a:r>
            <a:r>
              <a:rPr lang="zh-CN" altLang="en-US" dirty="0"/>
              <a:t>代码块可以看出来，粗分的方式和</a:t>
            </a:r>
            <a:r>
              <a:rPr lang="en-US" altLang="zh-CN" dirty="0" err="1"/>
              <a:t>jieba</a:t>
            </a:r>
            <a:r>
              <a:rPr lang="zh-CN" altLang="en-US" dirty="0"/>
              <a:t>类似，都是通过匹配某些标点符号进行切分</a:t>
            </a:r>
          </a:p>
        </p:txBody>
      </p:sp>
      <p:pic>
        <p:nvPicPr>
          <p:cNvPr id="5" name="图片 4" descr="图片包含 屏幕截图&#10;&#10;描述已自动生成">
            <a:extLst>
              <a:ext uri="{FF2B5EF4-FFF2-40B4-BE49-F238E27FC236}">
                <a16:creationId xmlns:a16="http://schemas.microsoft.com/office/drawing/2014/main" id="{5AA30D08-726E-43B7-BABA-774BAA1C5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666" y="1594550"/>
            <a:ext cx="5874446" cy="498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104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E022D-D852-4259-9A03-BD8D356D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HanLP</a:t>
            </a:r>
            <a:r>
              <a:rPr lang="zh-CN" altLang="en-US" dirty="0"/>
              <a:t>新词发现的原理和实现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C03FF4-0F0D-4922-AD5C-2ED379C1B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20048" cy="4351338"/>
          </a:xfrm>
        </p:spPr>
        <p:txBody>
          <a:bodyPr/>
          <a:lstStyle/>
          <a:p>
            <a:r>
              <a:rPr lang="en-US" altLang="zh-CN" dirty="0"/>
              <a:t>Occurrence</a:t>
            </a:r>
            <a:r>
              <a:rPr lang="zh-CN" altLang="en-US" dirty="0"/>
              <a:t>的结构</a:t>
            </a:r>
            <a:endParaRPr lang="en-US" altLang="zh-CN" dirty="0"/>
          </a:p>
          <a:p>
            <a:pPr lvl="1" algn="just"/>
            <a:r>
              <a:rPr lang="zh-CN" altLang="en-US" dirty="0"/>
              <a:t>该类包含三个</a:t>
            </a:r>
            <a:r>
              <a:rPr lang="en-US" altLang="zh-CN" dirty="0"/>
              <a:t>Tire</a:t>
            </a:r>
            <a:r>
              <a:rPr lang="zh-CN" altLang="en-US" dirty="0"/>
              <a:t>树</a:t>
            </a:r>
            <a:endParaRPr lang="en-US" altLang="zh-CN" dirty="0"/>
          </a:p>
          <a:p>
            <a:pPr lvl="1" algn="just"/>
            <a:r>
              <a:rPr lang="en-US" altLang="zh-CN" dirty="0" err="1"/>
              <a:t>tireSingle</a:t>
            </a:r>
            <a:r>
              <a:rPr lang="zh-CN" altLang="en-US" dirty="0"/>
              <a:t>统计单个词出现的频数，未来用于计算互信息（可选）</a:t>
            </a:r>
            <a:endParaRPr lang="en-US" altLang="zh-CN" dirty="0"/>
          </a:p>
          <a:p>
            <a:pPr lvl="1" algn="just"/>
            <a:r>
              <a:rPr lang="en-US" altLang="zh-CN" dirty="0" err="1"/>
              <a:t>tirePair</a:t>
            </a:r>
            <a:r>
              <a:rPr lang="zh-CN" altLang="en-US" dirty="0"/>
              <a:t>统计两个词共同出现的频数，未来用于计算互信息，衡量新词内部的相关性</a:t>
            </a:r>
            <a:endParaRPr lang="en-US" altLang="zh-CN" dirty="0"/>
          </a:p>
          <a:p>
            <a:pPr lvl="1" algn="just"/>
            <a:r>
              <a:rPr lang="en-US" altLang="zh-CN" dirty="0" err="1"/>
              <a:t>tireTria</a:t>
            </a:r>
            <a:r>
              <a:rPr lang="zh-CN" altLang="en-US" dirty="0"/>
              <a:t>统计三个词共同出现的频数</a:t>
            </a:r>
            <a:r>
              <a:rPr lang="zh-CN" altLang="en-US"/>
              <a:t>，未来用于计算</a:t>
            </a:r>
            <a:r>
              <a:rPr lang="zh-CN" altLang="en-US" dirty="0"/>
              <a:t>左右熵，衡量新词边界的熵</a:t>
            </a:r>
          </a:p>
        </p:txBody>
      </p:sp>
      <p:pic>
        <p:nvPicPr>
          <p:cNvPr id="5" name="图片 4" descr="图片包含 文字&#10;&#10;描述已自动生成">
            <a:extLst>
              <a:ext uri="{FF2B5EF4-FFF2-40B4-BE49-F238E27FC236}">
                <a16:creationId xmlns:a16="http://schemas.microsoft.com/office/drawing/2014/main" id="{37CE1CDB-32CF-4834-901E-398E3BE21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163" y="1690688"/>
            <a:ext cx="4029637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20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F212F-83DB-4E3E-87AD-CC7EC85D1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HanLP</a:t>
            </a:r>
            <a:r>
              <a:rPr lang="zh-CN" altLang="en-US" dirty="0"/>
              <a:t>新词发现的原理和实现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1EE24B-20E7-45C5-9FA9-D922E0304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altLang="zh-CN" dirty="0"/>
              <a:t>Occurrence</a:t>
            </a:r>
            <a:r>
              <a:rPr lang="zh-CN" altLang="en-US" dirty="0"/>
              <a:t>的结构</a:t>
            </a:r>
            <a:endParaRPr lang="en-US" altLang="zh-CN" dirty="0"/>
          </a:p>
          <a:p>
            <a:pPr lvl="1"/>
            <a:r>
              <a:rPr lang="en-US" altLang="zh-CN" dirty="0" err="1"/>
              <a:t>addAll</a:t>
            </a:r>
            <a:r>
              <a:rPr lang="en-US" altLang="zh-CN" dirty="0"/>
              <a:t>()</a:t>
            </a:r>
            <a:r>
              <a:rPr lang="zh-CN" altLang="en-US" dirty="0"/>
              <a:t>方法统计待处理文本词频</a:t>
            </a:r>
            <a:endParaRPr lang="en-US" altLang="zh-CN" dirty="0"/>
          </a:p>
          <a:p>
            <a:pPr lvl="1"/>
            <a:r>
              <a:rPr lang="en-US" altLang="zh-CN" dirty="0"/>
              <a:t>for</a:t>
            </a:r>
            <a:r>
              <a:rPr lang="zh-CN" altLang="en-US" dirty="0"/>
              <a:t>循环遍历待处理文本：</a:t>
            </a:r>
            <a:endParaRPr lang="en-US" altLang="zh-CN" dirty="0"/>
          </a:p>
          <a:p>
            <a:pPr lvl="2"/>
            <a:r>
              <a:rPr lang="zh-CN" altLang="en-US" dirty="0"/>
              <a:t>对文本中的每个词，调用</a:t>
            </a:r>
            <a:r>
              <a:rPr lang="en-US" altLang="zh-CN" dirty="0" err="1"/>
              <a:t>addTerm</a:t>
            </a:r>
            <a:r>
              <a:rPr lang="en-US" altLang="zh-CN" dirty="0"/>
              <a:t>()</a:t>
            </a:r>
            <a:r>
              <a:rPr lang="zh-CN" altLang="en-US" dirty="0"/>
              <a:t>统计出现频数</a:t>
            </a:r>
            <a:endParaRPr lang="en-US" altLang="zh-CN" dirty="0"/>
          </a:p>
          <a:p>
            <a:pPr lvl="2"/>
            <a:r>
              <a:rPr lang="zh-CN" altLang="en-US" dirty="0"/>
              <a:t>对文本中的每个词，连同其前一个词，调用</a:t>
            </a:r>
            <a:r>
              <a:rPr lang="en-US" altLang="zh-CN" dirty="0" err="1"/>
              <a:t>addPair</a:t>
            </a:r>
            <a:r>
              <a:rPr lang="en-US" altLang="zh-CN" dirty="0"/>
              <a:t>()</a:t>
            </a:r>
            <a:r>
              <a:rPr lang="zh-CN" altLang="en-US" dirty="0"/>
              <a:t>统计共同出现的频数</a:t>
            </a:r>
            <a:endParaRPr lang="en-US" altLang="zh-CN" dirty="0"/>
          </a:p>
          <a:p>
            <a:pPr lvl="2"/>
            <a:r>
              <a:rPr lang="zh-CN" altLang="en-US" dirty="0"/>
              <a:t>对文本中的每个词，连同其前两个出现的词，调用</a:t>
            </a:r>
            <a:r>
              <a:rPr lang="en-US" altLang="zh-CN" dirty="0" err="1"/>
              <a:t>addTire</a:t>
            </a:r>
            <a:r>
              <a:rPr lang="en-US" altLang="zh-CN" dirty="0"/>
              <a:t>()</a:t>
            </a:r>
            <a:r>
              <a:rPr lang="zh-CN" altLang="en-US" dirty="0"/>
              <a:t>统计共同出现的频数</a:t>
            </a:r>
            <a:endParaRPr lang="en-US" altLang="zh-CN" dirty="0"/>
          </a:p>
          <a:p>
            <a:pPr lvl="2"/>
            <a:r>
              <a:rPr lang="zh-CN" altLang="en-US" dirty="0"/>
              <a:t>上述三个方法内部调用</a:t>
            </a:r>
            <a:r>
              <a:rPr lang="en-US" altLang="zh-CN" dirty="0"/>
              <a:t>increase()</a:t>
            </a:r>
            <a:r>
              <a:rPr lang="zh-CN" altLang="en-US" dirty="0"/>
              <a:t>，现值 </a:t>
            </a:r>
            <a:r>
              <a:rPr lang="en-US" altLang="zh-CN" dirty="0"/>
              <a:t>= </a:t>
            </a:r>
            <a:r>
              <a:rPr lang="zh-CN" altLang="en-US" dirty="0"/>
              <a:t>前值 </a:t>
            </a:r>
            <a:r>
              <a:rPr lang="en-US" altLang="zh-CN" dirty="0"/>
              <a:t>+ 1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6301814-0101-4A89-B58D-6E977FE2C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949" y="1596841"/>
            <a:ext cx="5525271" cy="39057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0C7016F-B2D3-434A-BE84-0028670A1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948" y="5664083"/>
            <a:ext cx="2753110" cy="82879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3734685-FEAC-44B3-9161-5C2AE3B01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110" y="5664083"/>
            <a:ext cx="2753110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3239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A6F04-C52A-4E68-A062-E5DAD50C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HanLP</a:t>
            </a:r>
            <a:r>
              <a:rPr lang="zh-CN" altLang="en-US" dirty="0"/>
              <a:t>新词发现的原理和实现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D3D00-2741-4F6F-9A1B-FCCD5EC29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25623" cy="4667250"/>
          </a:xfrm>
        </p:spPr>
        <p:txBody>
          <a:bodyPr>
            <a:normAutofit/>
          </a:bodyPr>
          <a:lstStyle/>
          <a:p>
            <a:r>
              <a:rPr lang="en-US" altLang="zh-CN" dirty="0"/>
              <a:t>Occurrence</a:t>
            </a:r>
            <a:r>
              <a:rPr lang="zh-CN" altLang="en-US" dirty="0"/>
              <a:t>的结构</a:t>
            </a:r>
            <a:endParaRPr lang="en-US" altLang="zh-CN" dirty="0"/>
          </a:p>
          <a:p>
            <a:pPr lvl="1"/>
            <a:r>
              <a:rPr lang="en-US" altLang="zh-CN" dirty="0"/>
              <a:t>compute()</a:t>
            </a:r>
            <a:r>
              <a:rPr lang="zh-CN" altLang="en-US" dirty="0"/>
              <a:t>实现计算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sz="2000" dirty="0" err="1"/>
              <a:t>computeMutualInfomation</a:t>
            </a:r>
            <a:r>
              <a:rPr lang="en-US" altLang="zh-CN" sz="2000" dirty="0"/>
              <a:t>()</a:t>
            </a:r>
            <a:r>
              <a:rPr lang="zh-CN" altLang="en-US" dirty="0"/>
              <a:t>计算互信息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sz="2000" dirty="0" err="1"/>
              <a:t>computeLeftEntropy</a:t>
            </a:r>
            <a:r>
              <a:rPr lang="en-US" altLang="zh-CN" sz="2000" dirty="0"/>
              <a:t>()</a:t>
            </a:r>
            <a:r>
              <a:rPr lang="zh-CN" altLang="en-US" dirty="0"/>
              <a:t>计算左熵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sz="2000" dirty="0" err="1"/>
              <a:t>computeRightEntropy</a:t>
            </a:r>
            <a:r>
              <a:rPr lang="en-US" altLang="zh-CN" sz="2000" dirty="0"/>
              <a:t>()</a:t>
            </a:r>
            <a:r>
              <a:rPr lang="zh-CN" altLang="en-US" dirty="0"/>
              <a:t>计算右熵</a:t>
            </a:r>
            <a:endParaRPr lang="en-US" altLang="zh-CN" dirty="0"/>
          </a:p>
          <a:p>
            <a:pPr lvl="1"/>
            <a:r>
              <a:rPr lang="zh-CN" altLang="en-US" dirty="0"/>
              <a:t>最后，为了综合评价三个指标，分别进行归一化后相加，作为新词最终得分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961640-69F6-4B1D-9595-F4676E26F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134" y="2486512"/>
            <a:ext cx="6518333" cy="349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863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7D3E1-E917-4A0B-BBEA-60BCF2EF9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HanLP</a:t>
            </a:r>
            <a:r>
              <a:rPr lang="zh-CN" altLang="en-US" dirty="0"/>
              <a:t>新词发现的原理和实现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C13D79-35C3-49CF-98E7-F9A2AB61F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computeMutualInfomation</a:t>
            </a:r>
            <a:r>
              <a:rPr lang="zh-CN" altLang="en-US" dirty="0"/>
              <a:t>的结构</a:t>
            </a:r>
            <a:endParaRPr lang="en-US" altLang="zh-CN" dirty="0"/>
          </a:p>
          <a:p>
            <a:pPr lvl="1" algn="just"/>
            <a:r>
              <a:rPr lang="zh-CN" altLang="en-US" dirty="0"/>
              <a:t>第一个红框，调用双词对</a:t>
            </a:r>
            <a:r>
              <a:rPr lang="en-US" altLang="zh-CN" dirty="0"/>
              <a:t>pair</a:t>
            </a:r>
            <a:r>
              <a:rPr lang="zh-CN" altLang="en-US" dirty="0"/>
              <a:t>的频数，计算共现频率</a:t>
            </a:r>
            <a:endParaRPr lang="en-US" altLang="zh-CN" dirty="0"/>
          </a:p>
          <a:p>
            <a:pPr lvl="1" algn="just"/>
            <a:r>
              <a:rPr lang="zh-CN" altLang="en-US" dirty="0"/>
              <a:t>第二个红框，调用每个词的出现频数，分别计算出现频率。值得注意，这里没有采用待处理文本统计的单词出现频数，而是用预训练语料库中的单词出现频数进行计算，避免出现语料偏移</a:t>
            </a:r>
            <a:endParaRPr lang="en-US" altLang="zh-CN" dirty="0"/>
          </a:p>
          <a:p>
            <a:pPr lvl="1" algn="just"/>
            <a:r>
              <a:rPr lang="en-US" altLang="zh-CN" dirty="0" err="1"/>
              <a:t>Predefine.MIN_PROBABLILY</a:t>
            </a:r>
            <a:r>
              <a:rPr lang="zh-CN" altLang="en-US" dirty="0"/>
              <a:t>是预设最小概率值，避免上述频率出现零值</a:t>
            </a:r>
            <a:endParaRPr lang="en-US" altLang="zh-CN" dirty="0"/>
          </a:p>
          <a:p>
            <a:pPr lvl="1" algn="just"/>
            <a:r>
              <a:rPr lang="zh-CN" altLang="en-US" dirty="0"/>
              <a:t>最终互信息取对数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4CF7B1-E349-464F-A512-27E5D8511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730" y="4587634"/>
            <a:ext cx="9602540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316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0BA86-E147-4384-B270-E08A683C6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HanLP</a:t>
            </a:r>
            <a:r>
              <a:rPr lang="zh-CN" altLang="en-US" dirty="0"/>
              <a:t>新词发现的原理和实现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4DA01A-59F9-41C0-AAC4-37133A689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CoreDictionary</a:t>
            </a:r>
            <a:endParaRPr lang="zh-CN" altLang="en-US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73429A45-4258-4240-8E57-DA2482625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042" y="2509236"/>
            <a:ext cx="8091311" cy="31374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B976C7A-94BB-493F-B707-28D9B5E06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042" y="5771863"/>
            <a:ext cx="8091311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473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56562-E75A-4BEA-9AEB-B489C8D7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HanLP</a:t>
            </a:r>
            <a:r>
              <a:rPr lang="zh-CN" altLang="en-US" dirty="0"/>
              <a:t>新词发现的原理和实现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7728DE-E0F9-400F-8F67-AEA3A8BF4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 err="1"/>
              <a:t>computeLeftEntropy</a:t>
            </a:r>
            <a:r>
              <a:rPr lang="en-US" altLang="zh-CN" dirty="0"/>
              <a:t> | </a:t>
            </a:r>
            <a:r>
              <a:rPr lang="en-US" altLang="zh-CN" dirty="0" err="1"/>
              <a:t>computeRightEntropy</a:t>
            </a:r>
            <a:endParaRPr lang="en-US" altLang="zh-CN" dirty="0"/>
          </a:p>
          <a:p>
            <a:pPr lvl="1"/>
            <a:r>
              <a:rPr lang="zh-CN" altLang="en-US" dirty="0"/>
              <a:t>分别读取逆向和正向的三词对出现频数，用于计算新词边界的熵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computeEntropy</a:t>
            </a:r>
            <a:r>
              <a:rPr lang="en-US" altLang="zh-CN" dirty="0"/>
              <a:t>()</a:t>
            </a:r>
            <a:r>
              <a:rPr lang="zh-CN" altLang="en-US" dirty="0"/>
              <a:t>计算信息熵</a:t>
            </a:r>
          </a:p>
        </p:txBody>
      </p:sp>
      <p:pic>
        <p:nvPicPr>
          <p:cNvPr id="8" name="图片 7" descr="图片包含 屏幕截图&#10;&#10;描述已自动生成">
            <a:extLst>
              <a:ext uri="{FF2B5EF4-FFF2-40B4-BE49-F238E27FC236}">
                <a16:creationId xmlns:a16="http://schemas.microsoft.com/office/drawing/2014/main" id="{FBB489EF-0ED7-4EBE-9198-25EDC4268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999" y="3275958"/>
            <a:ext cx="7222002" cy="33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427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C7703-A670-4C95-95DF-AF59C080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HanLP</a:t>
            </a:r>
            <a:r>
              <a:rPr lang="zh-CN" altLang="en-US" dirty="0"/>
              <a:t>新词发现的原理和实现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B2969F-FDE1-440E-9C75-685AE09D5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computeEntropy</a:t>
            </a:r>
            <a:endParaRPr lang="en-US" altLang="zh-CN" dirty="0"/>
          </a:p>
          <a:p>
            <a:pPr lvl="1"/>
            <a:r>
              <a:rPr lang="en-US" altLang="zh-CN" dirty="0"/>
              <a:t>for</a:t>
            </a:r>
            <a:r>
              <a:rPr lang="zh-CN" altLang="en-US" dirty="0"/>
              <a:t>循环遍历左边或右边可能出现的所有词</a:t>
            </a:r>
            <a:endParaRPr lang="en-US" altLang="zh-CN" dirty="0"/>
          </a:p>
          <a:p>
            <a:pPr lvl="2"/>
            <a:r>
              <a:rPr lang="zh-CN" altLang="en-US" dirty="0"/>
              <a:t>计算每个词的出现概率</a:t>
            </a:r>
            <a:r>
              <a:rPr lang="en-US" altLang="zh-CN" dirty="0"/>
              <a:t>p</a:t>
            </a:r>
          </a:p>
          <a:p>
            <a:pPr lvl="2"/>
            <a:r>
              <a:rPr lang="zh-CN" altLang="en-US" dirty="0"/>
              <a:t>计算每个词的熵</a:t>
            </a:r>
            <a:r>
              <a:rPr lang="en-US" altLang="zh-CN" dirty="0"/>
              <a:t> p * log(p)</a:t>
            </a:r>
            <a:r>
              <a:rPr lang="zh-CN" altLang="en-US" dirty="0"/>
              <a:t>，加总计算左熵或右熵</a:t>
            </a:r>
            <a:r>
              <a:rPr lang="en-US" altLang="zh-CN" dirty="0"/>
              <a:t>le</a:t>
            </a:r>
            <a:endParaRPr lang="zh-CN" altLang="en-US" dirty="0"/>
          </a:p>
        </p:txBody>
      </p:sp>
      <p:pic>
        <p:nvPicPr>
          <p:cNvPr id="5" name="图片 4" descr="图片包含 文字&#10;&#10;描述已自动生成">
            <a:extLst>
              <a:ext uri="{FF2B5EF4-FFF2-40B4-BE49-F238E27FC236}">
                <a16:creationId xmlns:a16="http://schemas.microsoft.com/office/drawing/2014/main" id="{ADAA0EE2-309F-453C-B4B7-E2B04C5C7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679" y="3568317"/>
            <a:ext cx="7106642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078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63830-9297-4004-B717-B437BE713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  <a:r>
              <a:rPr lang="en-US" altLang="zh-CN" dirty="0"/>
              <a:t>——</a:t>
            </a:r>
            <a:r>
              <a:rPr lang="zh-CN" altLang="en-US" dirty="0"/>
              <a:t>一些例子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469409-6618-4307-BA67-7FACBC234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管道符号 </a:t>
            </a:r>
            <a:r>
              <a:rPr lang="en-US" altLang="zh-CN" dirty="0"/>
              <a:t>| </a:t>
            </a:r>
            <a:r>
              <a:rPr lang="zh-CN" altLang="en-US" dirty="0"/>
              <a:t>表示匹配左边或者右边（非左单字符和右单字符）。</a:t>
            </a:r>
            <a:endParaRPr lang="en-US" altLang="zh-CN" dirty="0"/>
          </a:p>
          <a:p>
            <a:pPr lvl="1"/>
            <a:r>
              <a:rPr lang="en-US" altLang="zh-CN" dirty="0"/>
              <a:t>/</a:t>
            </a:r>
            <a:r>
              <a:rPr lang="en-US" altLang="zh-CN" dirty="0" err="1"/>
              <a:t>cat|dog</a:t>
            </a:r>
            <a:r>
              <a:rPr lang="en-US" altLang="zh-CN" dirty="0"/>
              <a:t>/</a:t>
            </a:r>
            <a:r>
              <a:rPr lang="zh-CN" altLang="en-US" dirty="0"/>
              <a:t>匹配</a:t>
            </a:r>
            <a:r>
              <a:rPr lang="en-US" altLang="zh-CN" dirty="0"/>
              <a:t>cat</a:t>
            </a:r>
            <a:r>
              <a:rPr lang="zh-CN" altLang="en-US" dirty="0"/>
              <a:t>或者</a:t>
            </a:r>
            <a:r>
              <a:rPr lang="en-US" altLang="zh-CN" dirty="0"/>
              <a:t>dog</a:t>
            </a:r>
            <a:r>
              <a:rPr lang="zh-CN" altLang="en-US" dirty="0"/>
              <a:t>，不能匹配</a:t>
            </a:r>
            <a:r>
              <a:rPr lang="en-US" altLang="zh-CN" dirty="0" err="1"/>
              <a:t>catog</a:t>
            </a:r>
            <a:endParaRPr lang="en-US" altLang="zh-CN" dirty="0"/>
          </a:p>
          <a:p>
            <a:r>
              <a:rPr lang="zh-CN" altLang="en-US" dirty="0"/>
              <a:t>圆括号</a:t>
            </a:r>
            <a:r>
              <a:rPr lang="en-US" altLang="zh-CN" dirty="0"/>
              <a:t>()</a:t>
            </a:r>
            <a:r>
              <a:rPr lang="zh-CN" altLang="en-US" dirty="0"/>
              <a:t>表示优先或分组，优先即将括号内的字符串视为整体优先进行匹配；分组匹配的结果可以用组序号</a:t>
            </a:r>
            <a:r>
              <a:rPr lang="en-US" altLang="zh-CN" dirty="0"/>
              <a:t>\1</a:t>
            </a:r>
            <a:r>
              <a:rPr lang="zh-CN" altLang="en-US" dirty="0"/>
              <a:t>、</a:t>
            </a:r>
            <a:r>
              <a:rPr lang="en-US" altLang="zh-CN" dirty="0"/>
              <a:t>\2</a:t>
            </a:r>
            <a:r>
              <a:rPr lang="zh-CN" altLang="en-US" dirty="0"/>
              <a:t>等调用</a:t>
            </a:r>
            <a:endParaRPr lang="en-US" altLang="zh-CN" dirty="0"/>
          </a:p>
          <a:p>
            <a:pPr lvl="1"/>
            <a:r>
              <a:rPr lang="en-US" altLang="zh-CN" dirty="0"/>
              <a:t>/</a:t>
            </a:r>
            <a:r>
              <a:rPr lang="en-US" altLang="zh-CN" dirty="0" err="1"/>
              <a:t>gupp</a:t>
            </a:r>
            <a:r>
              <a:rPr lang="en-US" altLang="zh-CN" dirty="0"/>
              <a:t>(</a:t>
            </a:r>
            <a:r>
              <a:rPr lang="en-US" altLang="zh-CN" dirty="0" err="1"/>
              <a:t>y|ies</a:t>
            </a:r>
            <a:r>
              <a:rPr lang="en-US" altLang="zh-CN" dirty="0"/>
              <a:t>)/</a:t>
            </a:r>
            <a:r>
              <a:rPr lang="zh-CN" altLang="en-US" dirty="0"/>
              <a:t>可以匹配</a:t>
            </a:r>
            <a:r>
              <a:rPr lang="en-US" altLang="zh-CN" dirty="0"/>
              <a:t>guppy</a:t>
            </a:r>
            <a:r>
              <a:rPr lang="zh-CN" altLang="en-US" dirty="0"/>
              <a:t>和</a:t>
            </a:r>
            <a:r>
              <a:rPr lang="en-US" altLang="zh-CN" dirty="0"/>
              <a:t>guppies</a:t>
            </a:r>
            <a:r>
              <a:rPr lang="zh-CN" altLang="en-US" dirty="0"/>
              <a:t>，不能匹配</a:t>
            </a:r>
            <a:r>
              <a:rPr lang="en-US" altLang="zh-CN" dirty="0" err="1"/>
              <a:t>ies</a:t>
            </a:r>
            <a:endParaRPr lang="en-US" altLang="zh-CN" dirty="0"/>
          </a:p>
          <a:p>
            <a:pPr lvl="1"/>
            <a:r>
              <a:rPr lang="en-US" altLang="zh-CN" dirty="0"/>
              <a:t>/you (</a:t>
            </a:r>
            <a:r>
              <a:rPr lang="en-US" altLang="zh-CN" dirty="0" err="1"/>
              <a:t>jump|go</a:t>
            </a:r>
            <a:r>
              <a:rPr lang="en-US" altLang="zh-CN" dirty="0"/>
              <a:t>),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\\1/</a:t>
            </a:r>
            <a:r>
              <a:rPr lang="zh-CN" altLang="en-US" dirty="0"/>
              <a:t>可以匹配</a:t>
            </a:r>
            <a:r>
              <a:rPr lang="en-US" altLang="zh-CN" dirty="0"/>
              <a:t>you jump, I jump</a:t>
            </a:r>
            <a:r>
              <a:rPr lang="zh-CN" altLang="en-US" dirty="0"/>
              <a:t>和</a:t>
            </a:r>
            <a:r>
              <a:rPr lang="en-US" altLang="zh-CN" dirty="0"/>
              <a:t>you go,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，不能匹配</a:t>
            </a:r>
            <a:r>
              <a:rPr lang="en-US" altLang="zh-CN" dirty="0"/>
              <a:t>you jump,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</a:p>
          <a:p>
            <a:r>
              <a:rPr lang="zh-CN" altLang="en-US" dirty="0"/>
              <a:t>贪婪模式，</a:t>
            </a:r>
            <a:r>
              <a:rPr lang="en-US" altLang="zh-CN" dirty="0"/>
              <a:t>*?</a:t>
            </a:r>
            <a:r>
              <a:rPr lang="zh-CN" altLang="en-US" dirty="0"/>
              <a:t>或</a:t>
            </a:r>
            <a:r>
              <a:rPr lang="en-US" altLang="zh-CN" dirty="0"/>
              <a:t>+?</a:t>
            </a:r>
            <a:r>
              <a:rPr lang="zh-CN" altLang="en-US" dirty="0"/>
              <a:t>表示尽可能少地匹配。</a:t>
            </a:r>
            <a:endParaRPr lang="en-US" altLang="zh-CN" dirty="0"/>
          </a:p>
          <a:p>
            <a:pPr lvl="1"/>
            <a:r>
              <a:rPr lang="en-US" altLang="zh-CN" dirty="0"/>
              <a:t>/^It.+?day$/</a:t>
            </a:r>
            <a:r>
              <a:rPr lang="zh-CN" altLang="en-US" dirty="0"/>
              <a:t>可以匹配</a:t>
            </a:r>
            <a:r>
              <a:rPr lang="en-US" altLang="zh-CN" dirty="0"/>
              <a:t>It’s Sunday</a:t>
            </a:r>
            <a:r>
              <a:rPr lang="zh-CN" altLang="en-US" dirty="0"/>
              <a:t>，不能匹配</a:t>
            </a:r>
            <a:r>
              <a:rPr lang="en-US" altLang="zh-CN" dirty="0"/>
              <a:t>It’s Sunday, not Friday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57069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C1E88-4C79-4DD0-B7C2-EBFCEE38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HanLP</a:t>
            </a:r>
            <a:r>
              <a:rPr lang="zh-CN" altLang="en-US" dirty="0"/>
              <a:t>新词发现的原理和实现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22AF98-517F-41F3-B147-74BBF852C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新词发现结果</a:t>
            </a:r>
          </a:p>
        </p:txBody>
      </p:sp>
      <p:pic>
        <p:nvPicPr>
          <p:cNvPr id="5" name="图片 4" descr="图片包含 屏幕截图&#10;&#10;描述已自动生成">
            <a:extLst>
              <a:ext uri="{FF2B5EF4-FFF2-40B4-BE49-F238E27FC236}">
                <a16:creationId xmlns:a16="http://schemas.microsoft.com/office/drawing/2014/main" id="{C9AC2ECF-0BE5-489B-A9CB-2891F86C9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416" y="2053873"/>
            <a:ext cx="8463594" cy="41230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95E4DB3-976B-4B91-A9CD-194EE21E3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734" y="6321401"/>
            <a:ext cx="8964276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473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B2CF9-248B-4596-B0F1-1654FFC8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2271D4-DF01-4643-A11D-B1B717BDB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完成</a:t>
            </a:r>
            <a:r>
              <a:rPr lang="en-US" altLang="zh-CN" dirty="0"/>
              <a:t>PPT</a:t>
            </a:r>
            <a:r>
              <a:rPr lang="zh-CN" altLang="en-US" dirty="0"/>
              <a:t>中的亲自实现的部分</a:t>
            </a:r>
            <a:endParaRPr lang="en-US" altLang="zh-CN" dirty="0"/>
          </a:p>
          <a:p>
            <a:r>
              <a:rPr lang="zh-CN" altLang="en-US" dirty="0"/>
              <a:t>完成教材中第二章的课后习题</a:t>
            </a:r>
            <a:endParaRPr lang="en-US" altLang="zh-CN" dirty="0"/>
          </a:p>
          <a:p>
            <a:r>
              <a:rPr lang="zh-CN" altLang="en-US" dirty="0"/>
              <a:t>阅读</a:t>
            </a:r>
            <a:r>
              <a:rPr lang="en-US" altLang="zh-CN" dirty="0" err="1"/>
              <a:t>jieba</a:t>
            </a:r>
            <a:r>
              <a:rPr lang="zh-CN" altLang="en-US" dirty="0"/>
              <a:t>和</a:t>
            </a:r>
            <a:r>
              <a:rPr lang="en-US" altLang="zh-CN" dirty="0" err="1"/>
              <a:t>HanLP</a:t>
            </a:r>
            <a:r>
              <a:rPr lang="zh-CN" altLang="en-US"/>
              <a:t>的代码，进一步了解代码实现的细节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84929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A8D75A3-00C1-41A9-88D7-351F8FDC97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3854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EF809-7D00-47F8-A463-6A9C0EBF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  <a:r>
              <a:rPr lang="en-US" altLang="zh-CN" dirty="0"/>
              <a:t>——</a:t>
            </a:r>
            <a:r>
              <a:rPr lang="zh-CN" altLang="en-US" dirty="0"/>
              <a:t>一些例子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84B0B5-37E1-4FCB-A909-B748A49E2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捕获组</a:t>
            </a:r>
            <a:r>
              <a:rPr lang="en-US" altLang="zh-CN" dirty="0"/>
              <a:t>(pattern)</a:t>
            </a:r>
            <a:r>
              <a:rPr lang="zh-CN" altLang="en-US" dirty="0"/>
              <a:t>和非捕捉组</a:t>
            </a:r>
            <a:r>
              <a:rPr lang="en-US" altLang="zh-CN" dirty="0"/>
              <a:t>(?:pattern)</a:t>
            </a:r>
          </a:p>
          <a:p>
            <a:pPr lvl="1"/>
            <a:r>
              <a:rPr lang="en-US" altLang="zh-CN" dirty="0"/>
              <a:t>/(?:a)(b)/</a:t>
            </a:r>
            <a:r>
              <a:rPr lang="zh-CN" altLang="en-US" dirty="0"/>
              <a:t>可以匹配</a:t>
            </a:r>
            <a:r>
              <a:rPr lang="en-US" altLang="zh-CN" dirty="0"/>
              <a:t>ab</a:t>
            </a:r>
            <a:r>
              <a:rPr lang="zh-CN" altLang="en-US" dirty="0"/>
              <a:t>，不能匹配</a:t>
            </a:r>
            <a:r>
              <a:rPr lang="en-US" altLang="zh-CN" dirty="0"/>
              <a:t>b</a:t>
            </a:r>
            <a:r>
              <a:rPr lang="zh-CN" altLang="en-US" dirty="0"/>
              <a:t>，但同时返回的匹配结果中不包含</a:t>
            </a:r>
            <a:r>
              <a:rPr lang="en-US" altLang="zh-CN" dirty="0"/>
              <a:t>a</a:t>
            </a:r>
            <a:r>
              <a:rPr lang="zh-CN" altLang="en-US" dirty="0"/>
              <a:t>，即</a:t>
            </a:r>
            <a:r>
              <a:rPr lang="en-US" altLang="zh-CN" dirty="0"/>
              <a:t>\1</a:t>
            </a:r>
            <a:r>
              <a:rPr lang="zh-CN" altLang="en-US" dirty="0"/>
              <a:t>指</a:t>
            </a:r>
            <a:r>
              <a:rPr lang="en-US" altLang="zh-CN" dirty="0"/>
              <a:t>b</a:t>
            </a:r>
            <a:r>
              <a:rPr lang="zh-CN" altLang="en-US" dirty="0"/>
              <a:t>而非</a:t>
            </a:r>
            <a:r>
              <a:rPr lang="en-US" altLang="zh-CN" dirty="0"/>
              <a:t>a</a:t>
            </a:r>
          </a:p>
          <a:p>
            <a:r>
              <a:rPr lang="zh-CN" altLang="en-US" dirty="0"/>
              <a:t>正向肯定预查</a:t>
            </a:r>
            <a:r>
              <a:rPr lang="en-US" altLang="zh-CN" dirty="0"/>
              <a:t>(?=pattern)</a:t>
            </a:r>
            <a:r>
              <a:rPr lang="zh-CN" altLang="en-US" dirty="0"/>
              <a:t>和正向否定预查</a:t>
            </a:r>
            <a:r>
              <a:rPr lang="en-US" altLang="zh-CN" dirty="0"/>
              <a:t>(?!pattern)</a:t>
            </a:r>
          </a:p>
          <a:p>
            <a:pPr lvl="1"/>
            <a:r>
              <a:rPr lang="en-US" altLang="zh-CN" dirty="0"/>
              <a:t>/a(?=b)(c)/</a:t>
            </a:r>
            <a:r>
              <a:rPr lang="zh-CN" altLang="en-US" dirty="0"/>
              <a:t>可以匹配</a:t>
            </a:r>
            <a:r>
              <a:rPr lang="en-US" altLang="zh-CN" dirty="0" err="1"/>
              <a:t>abc</a:t>
            </a:r>
            <a:r>
              <a:rPr lang="zh-CN" altLang="en-US" dirty="0"/>
              <a:t>，不能匹配</a:t>
            </a:r>
            <a:r>
              <a:rPr lang="en-US" altLang="zh-CN" dirty="0" err="1"/>
              <a:t>adc</a:t>
            </a:r>
            <a:r>
              <a:rPr lang="zh-CN" altLang="en-US" dirty="0"/>
              <a:t>、</a:t>
            </a:r>
            <a:r>
              <a:rPr lang="en-US" altLang="zh-CN" dirty="0"/>
              <a:t>ac</a:t>
            </a:r>
            <a:r>
              <a:rPr lang="zh-CN" altLang="en-US" dirty="0"/>
              <a:t>，同时</a:t>
            </a:r>
            <a:r>
              <a:rPr lang="en-US" altLang="zh-CN" dirty="0"/>
              <a:t>\1</a:t>
            </a:r>
            <a:r>
              <a:rPr lang="zh-CN" altLang="en-US" dirty="0"/>
              <a:t>指</a:t>
            </a:r>
            <a:r>
              <a:rPr lang="en-US" altLang="zh-CN" dirty="0"/>
              <a:t>c</a:t>
            </a:r>
          </a:p>
          <a:p>
            <a:pPr lvl="1"/>
            <a:r>
              <a:rPr lang="en-US" altLang="zh-CN" dirty="0"/>
              <a:t>/a(?!b)(c)/</a:t>
            </a:r>
            <a:r>
              <a:rPr lang="zh-CN" altLang="en-US" dirty="0"/>
              <a:t>可以匹配</a:t>
            </a:r>
            <a:r>
              <a:rPr lang="en-US" altLang="zh-CN" dirty="0" err="1"/>
              <a:t>adc</a:t>
            </a:r>
            <a:r>
              <a:rPr lang="zh-CN" altLang="en-US" dirty="0"/>
              <a:t>，不能匹配</a:t>
            </a:r>
            <a:r>
              <a:rPr lang="en-US" altLang="zh-CN" dirty="0" err="1"/>
              <a:t>abc</a:t>
            </a:r>
            <a:r>
              <a:rPr lang="zh-CN" altLang="en-US" dirty="0"/>
              <a:t>、</a:t>
            </a:r>
            <a:r>
              <a:rPr lang="en-US" altLang="zh-CN" dirty="0"/>
              <a:t>ac</a:t>
            </a:r>
            <a:r>
              <a:rPr lang="zh-CN" altLang="en-US" dirty="0"/>
              <a:t>，同时</a:t>
            </a:r>
            <a:r>
              <a:rPr lang="en-US" altLang="zh-CN" dirty="0"/>
              <a:t>\1</a:t>
            </a:r>
            <a:r>
              <a:rPr lang="zh-CN" altLang="en-US" dirty="0"/>
              <a:t>指</a:t>
            </a:r>
            <a:r>
              <a:rPr lang="en-US" altLang="zh-CN" dirty="0"/>
              <a:t>c</a:t>
            </a:r>
          </a:p>
          <a:p>
            <a:r>
              <a:rPr lang="zh-CN" altLang="en-US" dirty="0"/>
              <a:t>反向肯定预查</a:t>
            </a:r>
            <a:r>
              <a:rPr lang="en-US" altLang="zh-CN" dirty="0"/>
              <a:t>(?&lt;=pattern)</a:t>
            </a:r>
            <a:r>
              <a:rPr lang="zh-CN" altLang="en-US" dirty="0"/>
              <a:t>和反向否定预查</a:t>
            </a:r>
            <a:r>
              <a:rPr lang="en-US" altLang="zh-CN" dirty="0"/>
              <a:t>(?&lt;!pattern)</a:t>
            </a:r>
          </a:p>
          <a:p>
            <a:pPr lvl="1"/>
            <a:r>
              <a:rPr lang="en-US" altLang="zh-CN" dirty="0"/>
              <a:t>/(?&lt;=a)b(c)/</a:t>
            </a:r>
            <a:r>
              <a:rPr lang="zh-CN" altLang="en-US" dirty="0"/>
              <a:t>可以匹配</a:t>
            </a:r>
            <a:r>
              <a:rPr lang="en-US" altLang="zh-CN" dirty="0" err="1"/>
              <a:t>abc</a:t>
            </a:r>
            <a:r>
              <a:rPr lang="zh-CN" altLang="en-US" dirty="0"/>
              <a:t>，不能匹配</a:t>
            </a:r>
            <a:r>
              <a:rPr lang="en-US" altLang="zh-CN" dirty="0" err="1"/>
              <a:t>dbc</a:t>
            </a:r>
            <a:r>
              <a:rPr lang="zh-CN" altLang="en-US" dirty="0"/>
              <a:t>、</a:t>
            </a:r>
            <a:r>
              <a:rPr lang="en-US" altLang="zh-CN" dirty="0" err="1"/>
              <a:t>bc</a:t>
            </a:r>
            <a:r>
              <a:rPr lang="zh-CN" altLang="en-US" dirty="0"/>
              <a:t>，同时</a:t>
            </a:r>
            <a:r>
              <a:rPr lang="en-US" altLang="zh-CN" dirty="0"/>
              <a:t>\1</a:t>
            </a:r>
            <a:r>
              <a:rPr lang="zh-CN" altLang="en-US" dirty="0"/>
              <a:t>指</a:t>
            </a:r>
            <a:r>
              <a:rPr lang="en-US" altLang="zh-CN" dirty="0"/>
              <a:t>c</a:t>
            </a:r>
          </a:p>
          <a:p>
            <a:pPr lvl="1"/>
            <a:r>
              <a:rPr lang="en-US" altLang="zh-CN" dirty="0"/>
              <a:t>/(?&lt;!a)b(c)/</a:t>
            </a:r>
            <a:r>
              <a:rPr lang="zh-CN" altLang="en-US" dirty="0"/>
              <a:t>可以匹配</a:t>
            </a:r>
            <a:r>
              <a:rPr lang="en-US" altLang="zh-CN" dirty="0" err="1"/>
              <a:t>dbc</a:t>
            </a:r>
            <a:r>
              <a:rPr lang="zh-CN" altLang="en-US" dirty="0"/>
              <a:t>，不能匹配</a:t>
            </a:r>
            <a:r>
              <a:rPr lang="en-US" altLang="zh-CN" dirty="0" err="1"/>
              <a:t>abc</a:t>
            </a:r>
            <a:r>
              <a:rPr lang="zh-CN" altLang="en-US" dirty="0"/>
              <a:t>、</a:t>
            </a:r>
            <a:r>
              <a:rPr lang="en-US" altLang="zh-CN" dirty="0" err="1"/>
              <a:t>bc</a:t>
            </a:r>
            <a:r>
              <a:rPr lang="zh-CN" altLang="en-US" dirty="0"/>
              <a:t>，同时</a:t>
            </a:r>
            <a:r>
              <a:rPr lang="en-US" altLang="zh-CN" dirty="0"/>
              <a:t>\1</a:t>
            </a:r>
            <a:r>
              <a:rPr lang="zh-CN" altLang="en-US" dirty="0"/>
              <a:t>指</a:t>
            </a:r>
            <a:r>
              <a:rPr lang="en-US" altLang="zh-CN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31092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72787F-A2A7-4ABA-9212-B21B35FF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  <a:r>
              <a:rPr lang="en-US" altLang="zh-CN" dirty="0"/>
              <a:t>——</a:t>
            </a:r>
            <a:r>
              <a:rPr lang="zh-CN" altLang="en-US" dirty="0"/>
              <a:t>一些例子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0D8BA-C69E-4E1C-B1EA-5AFD35D65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198"/>
            <a:ext cx="10515600" cy="4452627"/>
          </a:xfrm>
        </p:spPr>
        <p:txBody>
          <a:bodyPr>
            <a:normAutofit/>
          </a:bodyPr>
          <a:lstStyle/>
          <a:p>
            <a:r>
              <a:rPr lang="zh-CN" altLang="en-US" dirty="0"/>
              <a:t>正则匹配分组，分组注册器根据左括号的数量对匹配内容进行注册，该组左侧有</a:t>
            </a:r>
            <a:r>
              <a:rPr lang="en-US" altLang="zh-CN" dirty="0"/>
              <a:t>N</a:t>
            </a:r>
            <a:r>
              <a:rPr lang="zh-CN" altLang="en-US" dirty="0"/>
              <a:t>个捕获组的左括号，则是第</a:t>
            </a:r>
            <a:r>
              <a:rPr lang="en-US" altLang="zh-CN" dirty="0"/>
              <a:t>N</a:t>
            </a:r>
            <a:r>
              <a:rPr lang="zh-CN" altLang="en-US" dirty="0"/>
              <a:t>组。</a:t>
            </a:r>
            <a:endParaRPr lang="en-US" altLang="zh-CN" dirty="0"/>
          </a:p>
          <a:p>
            <a:pPr lvl="1"/>
            <a:r>
              <a:rPr lang="en-US" altLang="zh-CN" dirty="0"/>
              <a:t>/a(b)(c(d))/</a:t>
            </a:r>
            <a:r>
              <a:rPr lang="zh-CN" altLang="en-US" dirty="0"/>
              <a:t>中</a:t>
            </a:r>
            <a:r>
              <a:rPr lang="en-US" altLang="zh-CN" dirty="0"/>
              <a:t>\1</a:t>
            </a:r>
            <a:r>
              <a:rPr lang="zh-CN" altLang="en-US" dirty="0"/>
              <a:t>指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\2</a:t>
            </a:r>
            <a:r>
              <a:rPr lang="zh-CN" altLang="en-US" dirty="0"/>
              <a:t>指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\3</a:t>
            </a:r>
            <a:r>
              <a:rPr lang="zh-CN" altLang="en-US" dirty="0"/>
              <a:t>指</a:t>
            </a:r>
            <a:r>
              <a:rPr lang="en-US" altLang="zh-CN" dirty="0"/>
              <a:t>d</a:t>
            </a:r>
          </a:p>
          <a:p>
            <a:pPr lvl="1"/>
            <a:r>
              <a:rPr lang="en-US" altLang="zh-CN" dirty="0"/>
              <a:t>/a(?!b)(c(d))/</a:t>
            </a:r>
            <a:r>
              <a:rPr lang="zh-CN" altLang="en-US" dirty="0"/>
              <a:t>中</a:t>
            </a:r>
            <a:r>
              <a:rPr lang="en-US" altLang="zh-CN" dirty="0"/>
              <a:t>(?!b)</a:t>
            </a:r>
            <a:r>
              <a:rPr lang="zh-CN" altLang="en-US" dirty="0"/>
              <a:t>是非捕获组，</a:t>
            </a:r>
            <a:r>
              <a:rPr lang="en-US" altLang="zh-CN" dirty="0"/>
              <a:t>\1</a:t>
            </a:r>
            <a:r>
              <a:rPr lang="zh-CN" altLang="en-US" dirty="0"/>
              <a:t>指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r>
              <a:rPr lang="en-US" altLang="zh-CN" dirty="0"/>
              <a:t>\2</a:t>
            </a:r>
            <a:r>
              <a:rPr lang="zh-CN" altLang="en-US" dirty="0"/>
              <a:t>指</a:t>
            </a:r>
            <a:r>
              <a:rPr lang="en-US" altLang="zh-CN" dirty="0"/>
              <a:t>d</a:t>
            </a:r>
          </a:p>
          <a:p>
            <a:r>
              <a:rPr lang="zh-CN" altLang="en-US" dirty="0"/>
              <a:t>特别注意，很多文本编辑器中，默认第</a:t>
            </a:r>
            <a:r>
              <a:rPr lang="en-US" altLang="zh-CN" dirty="0"/>
              <a:t>0</a:t>
            </a:r>
            <a:r>
              <a:rPr lang="zh-CN" altLang="en-US" dirty="0"/>
              <a:t>组是匹配到的最长字符串。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中，</a:t>
            </a:r>
            <a:r>
              <a:rPr lang="en-US" altLang="zh-CN" dirty="0"/>
              <a:t>match = </a:t>
            </a:r>
            <a:r>
              <a:rPr lang="en-US" altLang="zh-CN" dirty="0" err="1"/>
              <a:t>re.search</a:t>
            </a:r>
            <a:r>
              <a:rPr lang="en-US" altLang="zh-CN" dirty="0"/>
              <a:t>(pattern, string)</a:t>
            </a:r>
            <a:r>
              <a:rPr lang="zh-CN" altLang="en-US" dirty="0"/>
              <a:t>，</a:t>
            </a:r>
            <a:r>
              <a:rPr lang="en-US" altLang="zh-CN" dirty="0" err="1"/>
              <a:t>match.group</a:t>
            </a:r>
            <a:r>
              <a:rPr lang="en-US" altLang="zh-CN" dirty="0"/>
              <a:t>(0)</a:t>
            </a:r>
            <a:r>
              <a:rPr lang="zh-CN" altLang="en-US" dirty="0"/>
              <a:t>是</a:t>
            </a:r>
            <a:r>
              <a:rPr lang="en-US" altLang="zh-CN" dirty="0"/>
              <a:t>string</a:t>
            </a:r>
            <a:r>
              <a:rPr lang="zh-CN" altLang="en-US" dirty="0"/>
              <a:t>中满足</a:t>
            </a:r>
            <a:r>
              <a:rPr lang="en-US" altLang="zh-CN" dirty="0"/>
              <a:t>pattern</a:t>
            </a:r>
            <a:r>
              <a:rPr lang="zh-CN" altLang="en-US" dirty="0"/>
              <a:t>的最长的字符串</a:t>
            </a:r>
            <a:endParaRPr lang="en-US" altLang="zh-CN" dirty="0"/>
          </a:p>
          <a:p>
            <a:pPr lvl="1"/>
            <a:r>
              <a:rPr lang="en-US" altLang="zh-CN" dirty="0"/>
              <a:t>match = </a:t>
            </a:r>
            <a:r>
              <a:rPr lang="en-US" altLang="zh-CN" dirty="0" err="1"/>
              <a:t>re.search</a:t>
            </a:r>
            <a:r>
              <a:rPr lang="en-US" altLang="zh-CN" dirty="0"/>
              <a:t>(‘a(b(c))’, ‘</a:t>
            </a:r>
            <a:r>
              <a:rPr lang="en-US" altLang="zh-CN" dirty="0" err="1"/>
              <a:t>abc</a:t>
            </a:r>
            <a:r>
              <a:rPr lang="en-US" altLang="zh-CN" dirty="0"/>
              <a:t>’),</a:t>
            </a:r>
          </a:p>
          <a:p>
            <a:pPr lvl="1"/>
            <a:r>
              <a:rPr lang="en-US" altLang="zh-CN" dirty="0" err="1"/>
              <a:t>match.group</a:t>
            </a:r>
            <a:r>
              <a:rPr lang="en-US" altLang="zh-CN" dirty="0"/>
              <a:t>(0) = ‘</a:t>
            </a:r>
            <a:r>
              <a:rPr lang="en-US" altLang="zh-CN" dirty="0" err="1"/>
              <a:t>abc</a:t>
            </a:r>
            <a:r>
              <a:rPr lang="en-US" altLang="zh-CN" dirty="0"/>
              <a:t>’, </a:t>
            </a:r>
            <a:r>
              <a:rPr lang="en-US" altLang="zh-CN" dirty="0" err="1"/>
              <a:t>match.group</a:t>
            </a:r>
            <a:r>
              <a:rPr lang="en-US" altLang="zh-CN" dirty="0"/>
              <a:t>(1) = ‘</a:t>
            </a:r>
            <a:r>
              <a:rPr lang="en-US" altLang="zh-CN" dirty="0" err="1"/>
              <a:t>bc</a:t>
            </a:r>
            <a:r>
              <a:rPr lang="en-US" altLang="zh-CN" dirty="0"/>
              <a:t>’, </a:t>
            </a:r>
            <a:r>
              <a:rPr lang="en-US" altLang="zh-CN" dirty="0" err="1"/>
              <a:t>match.group</a:t>
            </a:r>
            <a:r>
              <a:rPr lang="en-US" altLang="zh-CN" dirty="0"/>
              <a:t>(2) = ‘c’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488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3284</TotalTime>
  <Words>4528</Words>
  <Application>Microsoft Office PowerPoint</Application>
  <PresentationFormat>宽屏</PresentationFormat>
  <Paragraphs>505</Paragraphs>
  <Slides>72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76" baseType="lpstr">
      <vt:lpstr>等线</vt:lpstr>
      <vt:lpstr>等线 Light</vt:lpstr>
      <vt:lpstr>Arial</vt:lpstr>
      <vt:lpstr>Office 主题​​</vt:lpstr>
      <vt:lpstr>Regular Expressions, Text Normalization, Edit Distance</vt:lpstr>
      <vt:lpstr>Weizenbaum (1966) ELIZA</vt:lpstr>
      <vt:lpstr>正则表达式</vt:lpstr>
      <vt:lpstr>正则表达式——一些例子</vt:lpstr>
      <vt:lpstr>正则表达式——一些例子</vt:lpstr>
      <vt:lpstr>正则表达式——一些例子</vt:lpstr>
      <vt:lpstr>正则表达式——一些例子</vt:lpstr>
      <vt:lpstr>正则表达式——一些例子</vt:lpstr>
      <vt:lpstr>正则表达式——一些例子</vt:lpstr>
      <vt:lpstr>正则表达式——一些例子</vt:lpstr>
      <vt:lpstr>正则表达式——正则替换</vt:lpstr>
      <vt:lpstr>正则表达式——正则替换</vt:lpstr>
      <vt:lpstr>什么是词（Word）</vt:lpstr>
      <vt:lpstr>什么是词（Word）</vt:lpstr>
      <vt:lpstr>什么是词（Word）</vt:lpstr>
      <vt:lpstr>什么是词（Word）</vt:lpstr>
      <vt:lpstr>语料库</vt:lpstr>
      <vt:lpstr>语料库</vt:lpstr>
      <vt:lpstr>文本标准化</vt:lpstr>
      <vt:lpstr>文本标准化</vt:lpstr>
      <vt:lpstr>文本标准化</vt:lpstr>
      <vt:lpstr>文本标准化</vt:lpstr>
      <vt:lpstr>文本标准化</vt:lpstr>
      <vt:lpstr>文本标准化</vt:lpstr>
      <vt:lpstr>文本标准化</vt:lpstr>
      <vt:lpstr>文本标准化</vt:lpstr>
      <vt:lpstr>文本标准化</vt:lpstr>
      <vt:lpstr>文本标准化</vt:lpstr>
      <vt:lpstr>文本标准化</vt:lpstr>
      <vt:lpstr>文本标准化</vt:lpstr>
      <vt:lpstr>文本标准化</vt:lpstr>
      <vt:lpstr>文本标准化</vt:lpstr>
      <vt:lpstr>文本标准化</vt:lpstr>
      <vt:lpstr>文本标准化</vt:lpstr>
      <vt:lpstr>文本标准化</vt:lpstr>
      <vt:lpstr>文本标准化</vt:lpstr>
      <vt:lpstr>结巴分词的原理和实现</vt:lpstr>
      <vt:lpstr>结巴分词的原理和实现</vt:lpstr>
      <vt:lpstr>结巴分词的原理和实现</vt:lpstr>
      <vt:lpstr>结巴分词的原理和实现</vt:lpstr>
      <vt:lpstr>结巴分词的原理和实现</vt:lpstr>
      <vt:lpstr>结巴分词的原理和实现</vt:lpstr>
      <vt:lpstr>结巴分词的原理和实现</vt:lpstr>
      <vt:lpstr>结巴分词的原理和实现</vt:lpstr>
      <vt:lpstr>结巴分词的原理和实现</vt:lpstr>
      <vt:lpstr>结巴分词的原理和实现</vt:lpstr>
      <vt:lpstr>结巴分词的原理和实现</vt:lpstr>
      <vt:lpstr>结巴分词的原理和实现</vt:lpstr>
      <vt:lpstr>结巴分词的原理和实现</vt:lpstr>
      <vt:lpstr>结巴分词的原理和实现</vt:lpstr>
      <vt:lpstr>HanLP新词发现的原理和实现</vt:lpstr>
      <vt:lpstr>HanLP新词发现的原理和实现</vt:lpstr>
      <vt:lpstr>HanLP新词发现的原理和实现</vt:lpstr>
      <vt:lpstr>HanLP新词发现的原理和实现</vt:lpstr>
      <vt:lpstr>HanLP新词发现的原理和实现</vt:lpstr>
      <vt:lpstr>HanLP新词发现的原理和实现</vt:lpstr>
      <vt:lpstr>HanLP新词发现的原理和实现</vt:lpstr>
      <vt:lpstr>HanLP新词发现的原理和实现</vt:lpstr>
      <vt:lpstr>HanLP新词发现的原理和实现</vt:lpstr>
      <vt:lpstr>HanLP新词发现的原理和实现</vt:lpstr>
      <vt:lpstr>HanLP新词发现的原理和实现</vt:lpstr>
      <vt:lpstr>HanLP新词发现的原理和实现</vt:lpstr>
      <vt:lpstr>HanLP新词发现的原理和实现</vt:lpstr>
      <vt:lpstr>HanLP新词发现的原理和实现</vt:lpstr>
      <vt:lpstr>HanLP新词发现的原理和实现</vt:lpstr>
      <vt:lpstr>HanLP新词发现的原理和实现</vt:lpstr>
      <vt:lpstr>HanLP新词发现的原理和实现</vt:lpstr>
      <vt:lpstr>HanLP新词发现的原理和实现</vt:lpstr>
      <vt:lpstr>HanLP新词发现的原理和实现</vt:lpstr>
      <vt:lpstr>HanLP新词发现的原理和实现</vt:lpstr>
      <vt:lpstr>作业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Expressions, Text Normalization, Edit Distance</dc:title>
  <dc:creator>文涛 张</dc:creator>
  <cp:lastModifiedBy>张 文涛</cp:lastModifiedBy>
  <cp:revision>22</cp:revision>
  <dcterms:created xsi:type="dcterms:W3CDTF">2019-07-21T06:55:41Z</dcterms:created>
  <dcterms:modified xsi:type="dcterms:W3CDTF">2020-04-14T04:27:23Z</dcterms:modified>
</cp:coreProperties>
</file>