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0" r:id="rId4"/>
    <p:sldId id="329" r:id="rId5"/>
    <p:sldId id="331" r:id="rId6"/>
    <p:sldId id="332" r:id="rId7"/>
    <p:sldId id="333" r:id="rId8"/>
    <p:sldId id="334" r:id="rId9"/>
    <p:sldId id="335" r:id="rId10"/>
    <p:sldId id="336" r:id="rId11"/>
    <p:sldId id="337" r:id="rId12"/>
    <p:sldId id="338" r:id="rId13"/>
    <p:sldId id="339" r:id="rId14"/>
    <p:sldId id="340" r:id="rId15"/>
    <p:sldId id="341" r:id="rId16"/>
    <p:sldId id="383" r:id="rId17"/>
    <p:sldId id="384" r:id="rId18"/>
    <p:sldId id="342" r:id="rId19"/>
    <p:sldId id="343" r:id="rId20"/>
    <p:sldId id="344" r:id="rId21"/>
    <p:sldId id="345" r:id="rId22"/>
    <p:sldId id="362" r:id="rId23"/>
    <p:sldId id="363" r:id="rId24"/>
    <p:sldId id="366" r:id="rId25"/>
    <p:sldId id="364" r:id="rId26"/>
    <p:sldId id="346" r:id="rId27"/>
    <p:sldId id="361" r:id="rId28"/>
    <p:sldId id="367" r:id="rId29"/>
    <p:sldId id="368" r:id="rId30"/>
    <p:sldId id="369" r:id="rId31"/>
    <p:sldId id="370" r:id="rId32"/>
    <p:sldId id="347" r:id="rId33"/>
    <p:sldId id="371" r:id="rId34"/>
    <p:sldId id="372" r:id="rId35"/>
    <p:sldId id="373" r:id="rId36"/>
    <p:sldId id="348" r:id="rId37"/>
    <p:sldId id="374" r:id="rId38"/>
    <p:sldId id="375" r:id="rId39"/>
    <p:sldId id="349" r:id="rId40"/>
    <p:sldId id="350" r:id="rId41"/>
    <p:sldId id="351" r:id="rId42"/>
    <p:sldId id="352" r:id="rId43"/>
    <p:sldId id="353" r:id="rId44"/>
    <p:sldId id="354" r:id="rId45"/>
    <p:sldId id="355" r:id="rId46"/>
    <p:sldId id="356" r:id="rId47"/>
    <p:sldId id="357" r:id="rId48"/>
    <p:sldId id="376" r:id="rId49"/>
    <p:sldId id="377" r:id="rId50"/>
    <p:sldId id="378" r:id="rId51"/>
    <p:sldId id="379" r:id="rId52"/>
    <p:sldId id="380" r:id="rId53"/>
    <p:sldId id="358" r:id="rId54"/>
    <p:sldId id="359" r:id="rId55"/>
    <p:sldId id="360" r:id="rId56"/>
    <p:sldId id="381" r:id="rId57"/>
    <p:sldId id="382" r:id="rId58"/>
    <p:sldId id="328" r:id="rId59"/>
    <p:sldId id="327"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75E92-CDE7-406A-AD0B-50A09CC6AD86}" v="5645" dt="2019-09-19T05:00:32.19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02"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60397-8B6B-4B06-AA63-88B0764BA0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6117C1-4506-4AEF-8BC9-A501306B6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A87161-903F-4E5A-ACC0-0F2567E5469F}"/>
              </a:ext>
            </a:extLst>
          </p:cNvPr>
          <p:cNvSpPr>
            <a:spLocks noGrp="1"/>
          </p:cNvSpPr>
          <p:nvPr>
            <p:ph type="dt" sz="half" idx="10"/>
          </p:nvPr>
        </p:nvSpPr>
        <p:spPr/>
        <p:txBody>
          <a:bodyPr/>
          <a:lstStyle/>
          <a:p>
            <a:fld id="{2E095675-DC72-4906-A57C-C4BFA0BFC772}"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7F1B8580-ADCD-4724-B29E-41526DC40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1F524-7019-4992-958F-9EF79F49BE5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728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EEB49-CAA8-428D-B841-6C4241147E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690A36-6804-4AC7-A4E5-D8D60C5493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F15A67-9DED-4A9A-9D69-6A74E970575D}"/>
              </a:ext>
            </a:extLst>
          </p:cNvPr>
          <p:cNvSpPr>
            <a:spLocks noGrp="1"/>
          </p:cNvSpPr>
          <p:nvPr>
            <p:ph type="dt" sz="half" idx="10"/>
          </p:nvPr>
        </p:nvSpPr>
        <p:spPr/>
        <p:txBody>
          <a:bodyPr/>
          <a:lstStyle/>
          <a:p>
            <a:fld id="{2E095675-DC72-4906-A57C-C4BFA0BFC772}"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CE48A92C-DE96-462E-8AE5-ABEA776335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647679-2C68-43AD-BDAA-4A674AD43C26}"/>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89571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857E85-94EB-4512-8C43-56E3C1F67A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376236-BFE2-44B3-BB80-1CC784F398D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375B1A-6C2F-4101-AC3C-6CF9267E9854}"/>
              </a:ext>
            </a:extLst>
          </p:cNvPr>
          <p:cNvSpPr>
            <a:spLocks noGrp="1"/>
          </p:cNvSpPr>
          <p:nvPr>
            <p:ph type="dt" sz="half" idx="10"/>
          </p:nvPr>
        </p:nvSpPr>
        <p:spPr/>
        <p:txBody>
          <a:bodyPr/>
          <a:lstStyle/>
          <a:p>
            <a:fld id="{2E095675-DC72-4906-A57C-C4BFA0BFC772}"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977BEC8E-362A-4216-A0BF-E63043157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E9629-87E0-43A2-860E-81A3DF356B45}"/>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697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DFAA1-8C70-4ACA-997B-5870A4CE33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706E37-67E8-4406-BD9B-5AFCC4C232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2B49AB-4B6F-4365-9FBE-37AD244CC1E2}"/>
              </a:ext>
            </a:extLst>
          </p:cNvPr>
          <p:cNvSpPr>
            <a:spLocks noGrp="1"/>
          </p:cNvSpPr>
          <p:nvPr>
            <p:ph type="dt" sz="half" idx="10"/>
          </p:nvPr>
        </p:nvSpPr>
        <p:spPr/>
        <p:txBody>
          <a:bodyPr/>
          <a:lstStyle/>
          <a:p>
            <a:fld id="{2E095675-DC72-4906-A57C-C4BFA0BFC772}"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F5005816-6927-41A6-83BB-05D801F24A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D09D36-128B-4BA2-A57D-B5B2ED54C8A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49219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2EEBE-0948-4F48-B969-41F907E961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A7D579-2F1E-4E30-A814-B70045DF7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6CDC10-0164-41D1-88D8-BBCB30F27235}"/>
              </a:ext>
            </a:extLst>
          </p:cNvPr>
          <p:cNvSpPr>
            <a:spLocks noGrp="1"/>
          </p:cNvSpPr>
          <p:nvPr>
            <p:ph type="dt" sz="half" idx="10"/>
          </p:nvPr>
        </p:nvSpPr>
        <p:spPr/>
        <p:txBody>
          <a:bodyPr/>
          <a:lstStyle/>
          <a:p>
            <a:fld id="{2E095675-DC72-4906-A57C-C4BFA0BFC772}"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53D92B22-3EF9-436F-8380-0CB0D7590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386C0-B7AB-4D8B-9792-6D03B3002F2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64387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D5B6C-E639-4AAA-88AD-CE7D96857B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FE10E-CC33-4A69-B725-1ADB2778AE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873458-816C-4F91-9141-16572927C2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822C49-5DA8-49F2-A04C-57EF30DE69EB}"/>
              </a:ext>
            </a:extLst>
          </p:cNvPr>
          <p:cNvSpPr>
            <a:spLocks noGrp="1"/>
          </p:cNvSpPr>
          <p:nvPr>
            <p:ph type="dt" sz="half" idx="10"/>
          </p:nvPr>
        </p:nvSpPr>
        <p:spPr/>
        <p:txBody>
          <a:bodyPr/>
          <a:lstStyle/>
          <a:p>
            <a:fld id="{2E095675-DC72-4906-A57C-C4BFA0BFC772}" type="datetimeFigureOut">
              <a:rPr lang="zh-CN" altLang="en-US" smtClean="0"/>
              <a:t>2019/11/2</a:t>
            </a:fld>
            <a:endParaRPr lang="zh-CN" altLang="en-US"/>
          </a:p>
        </p:txBody>
      </p:sp>
      <p:sp>
        <p:nvSpPr>
          <p:cNvPr id="6" name="页脚占位符 5">
            <a:extLst>
              <a:ext uri="{FF2B5EF4-FFF2-40B4-BE49-F238E27FC236}">
                <a16:creationId xmlns:a16="http://schemas.microsoft.com/office/drawing/2014/main" id="{27356111-9A43-46D4-A265-8B8F72C96A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1A20F7-5668-4F6F-A6D5-767EA1A2D840}"/>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959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D1915-7E76-4A6A-98B6-DDAE54ADC7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2DC599-63E8-49BA-9BDA-455B8B7F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E2FB67-1CF7-40B9-AA9B-0943E35625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E9B858-6CAB-4CA0-A61C-8A521E536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FD5FBF-CF44-4AB5-92FD-4A3A958EC8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5621E6-99DD-4C39-9CEF-BC03D8000415}"/>
              </a:ext>
            </a:extLst>
          </p:cNvPr>
          <p:cNvSpPr>
            <a:spLocks noGrp="1"/>
          </p:cNvSpPr>
          <p:nvPr>
            <p:ph type="dt" sz="half" idx="10"/>
          </p:nvPr>
        </p:nvSpPr>
        <p:spPr/>
        <p:txBody>
          <a:bodyPr/>
          <a:lstStyle/>
          <a:p>
            <a:fld id="{2E095675-DC72-4906-A57C-C4BFA0BFC772}" type="datetimeFigureOut">
              <a:rPr lang="zh-CN" altLang="en-US" smtClean="0"/>
              <a:t>2019/11/2</a:t>
            </a:fld>
            <a:endParaRPr lang="zh-CN" altLang="en-US"/>
          </a:p>
        </p:txBody>
      </p:sp>
      <p:sp>
        <p:nvSpPr>
          <p:cNvPr id="8" name="页脚占位符 7">
            <a:extLst>
              <a:ext uri="{FF2B5EF4-FFF2-40B4-BE49-F238E27FC236}">
                <a16:creationId xmlns:a16="http://schemas.microsoft.com/office/drawing/2014/main" id="{ADE2C0B3-3C54-47DC-9421-64101CBF52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8CC39D-6AF3-48B4-95CA-4E3794FB88C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1959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B1980-0CC4-4C4B-A8B5-03B9AAC34C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ED5378-C714-400F-B20B-42E493D248C8}"/>
              </a:ext>
            </a:extLst>
          </p:cNvPr>
          <p:cNvSpPr>
            <a:spLocks noGrp="1"/>
          </p:cNvSpPr>
          <p:nvPr>
            <p:ph type="dt" sz="half" idx="10"/>
          </p:nvPr>
        </p:nvSpPr>
        <p:spPr/>
        <p:txBody>
          <a:bodyPr/>
          <a:lstStyle/>
          <a:p>
            <a:fld id="{2E095675-DC72-4906-A57C-C4BFA0BFC772}" type="datetimeFigureOut">
              <a:rPr lang="zh-CN" altLang="en-US" smtClean="0"/>
              <a:t>2019/11/2</a:t>
            </a:fld>
            <a:endParaRPr lang="zh-CN" altLang="en-US"/>
          </a:p>
        </p:txBody>
      </p:sp>
      <p:sp>
        <p:nvSpPr>
          <p:cNvPr id="4" name="页脚占位符 3">
            <a:extLst>
              <a:ext uri="{FF2B5EF4-FFF2-40B4-BE49-F238E27FC236}">
                <a16:creationId xmlns:a16="http://schemas.microsoft.com/office/drawing/2014/main" id="{7E4EF253-4DDC-45A4-BD35-D27E5C3964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E92CFB-7A3D-478D-8652-17B755A8BAA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026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ECDB6D-F77B-4867-917F-00E52C1CAA12}"/>
              </a:ext>
            </a:extLst>
          </p:cNvPr>
          <p:cNvSpPr>
            <a:spLocks noGrp="1"/>
          </p:cNvSpPr>
          <p:nvPr>
            <p:ph type="dt" sz="half" idx="10"/>
          </p:nvPr>
        </p:nvSpPr>
        <p:spPr/>
        <p:txBody>
          <a:bodyPr/>
          <a:lstStyle/>
          <a:p>
            <a:fld id="{2E095675-DC72-4906-A57C-C4BFA0BFC772}" type="datetimeFigureOut">
              <a:rPr lang="zh-CN" altLang="en-US" smtClean="0"/>
              <a:t>2019/11/2</a:t>
            </a:fld>
            <a:endParaRPr lang="zh-CN" altLang="en-US"/>
          </a:p>
        </p:txBody>
      </p:sp>
      <p:sp>
        <p:nvSpPr>
          <p:cNvPr id="3" name="页脚占位符 2">
            <a:extLst>
              <a:ext uri="{FF2B5EF4-FFF2-40B4-BE49-F238E27FC236}">
                <a16:creationId xmlns:a16="http://schemas.microsoft.com/office/drawing/2014/main" id="{96860DDE-D225-43E3-994A-9E84E11DA8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B81612-F0C3-4DD6-87B3-2F30516A3892}"/>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9645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150F-D78A-406F-88E6-5BB4E12A86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91B462-9AFB-4511-AD27-95957694F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666FA3-D47B-49A3-A41F-72480E614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8D82FA-3C62-4D35-9352-025708A9053F}"/>
              </a:ext>
            </a:extLst>
          </p:cNvPr>
          <p:cNvSpPr>
            <a:spLocks noGrp="1"/>
          </p:cNvSpPr>
          <p:nvPr>
            <p:ph type="dt" sz="half" idx="10"/>
          </p:nvPr>
        </p:nvSpPr>
        <p:spPr/>
        <p:txBody>
          <a:bodyPr/>
          <a:lstStyle/>
          <a:p>
            <a:fld id="{2E095675-DC72-4906-A57C-C4BFA0BFC772}" type="datetimeFigureOut">
              <a:rPr lang="zh-CN" altLang="en-US" smtClean="0"/>
              <a:t>2019/11/2</a:t>
            </a:fld>
            <a:endParaRPr lang="zh-CN" altLang="en-US"/>
          </a:p>
        </p:txBody>
      </p:sp>
      <p:sp>
        <p:nvSpPr>
          <p:cNvPr id="6" name="页脚占位符 5">
            <a:extLst>
              <a:ext uri="{FF2B5EF4-FFF2-40B4-BE49-F238E27FC236}">
                <a16:creationId xmlns:a16="http://schemas.microsoft.com/office/drawing/2014/main" id="{DB7AE867-37A2-4391-941A-198C893D0D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99D58B-C958-4735-84F0-FBD96399D18B}"/>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90110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6F0A-73FA-4BBA-8B36-2B9F1F34C7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C1E6FD-3E51-46FC-88EA-8C4455C96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9EA6CA-C2D2-4A9C-B401-1E2BB9B77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FEDAC3-5710-44C6-AF0F-56D843503B95}"/>
              </a:ext>
            </a:extLst>
          </p:cNvPr>
          <p:cNvSpPr>
            <a:spLocks noGrp="1"/>
          </p:cNvSpPr>
          <p:nvPr>
            <p:ph type="dt" sz="half" idx="10"/>
          </p:nvPr>
        </p:nvSpPr>
        <p:spPr/>
        <p:txBody>
          <a:bodyPr/>
          <a:lstStyle/>
          <a:p>
            <a:fld id="{2E095675-DC72-4906-A57C-C4BFA0BFC772}" type="datetimeFigureOut">
              <a:rPr lang="zh-CN" altLang="en-US" smtClean="0"/>
              <a:t>2019/11/2</a:t>
            </a:fld>
            <a:endParaRPr lang="zh-CN" altLang="en-US"/>
          </a:p>
        </p:txBody>
      </p:sp>
      <p:sp>
        <p:nvSpPr>
          <p:cNvPr id="6" name="页脚占位符 5">
            <a:extLst>
              <a:ext uri="{FF2B5EF4-FFF2-40B4-BE49-F238E27FC236}">
                <a16:creationId xmlns:a16="http://schemas.microsoft.com/office/drawing/2014/main" id="{8B44D450-FC1C-495D-B531-5980A62F81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DBF99A-AD72-4BB4-9745-FEC884A33E2F}"/>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77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F64D4B-0020-4589-AAA5-55C19267B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7C1443-CE1D-4373-94A3-10C77DBFCB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1293C1-DAAB-4142-A43E-06F3C122C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95675-DC72-4906-A57C-C4BFA0BFC772}" type="datetimeFigureOut">
              <a:rPr lang="zh-CN" altLang="en-US" smtClean="0"/>
              <a:t>2019/11/2</a:t>
            </a:fld>
            <a:endParaRPr lang="zh-CN" altLang="en-US"/>
          </a:p>
        </p:txBody>
      </p:sp>
      <p:sp>
        <p:nvSpPr>
          <p:cNvPr id="5" name="页脚占位符 4">
            <a:extLst>
              <a:ext uri="{FF2B5EF4-FFF2-40B4-BE49-F238E27FC236}">
                <a16:creationId xmlns:a16="http://schemas.microsoft.com/office/drawing/2014/main" id="{F66E86C7-254C-4FC5-B1C0-4CBEF138C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689BF4-B4D3-40EA-A4E0-EF6E45B44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37560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ai.googleblog.com/2006/08/all-our-n-gram-are-belong-to-you.html" TargetMode="Externa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73.png"/></Relationships>
</file>

<file path=ppt/slides/_rels/slide5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4C01F-9BBF-48C0-8A8B-37857514D6DC}"/>
              </a:ext>
            </a:extLst>
          </p:cNvPr>
          <p:cNvSpPr>
            <a:spLocks noGrp="1"/>
          </p:cNvSpPr>
          <p:nvPr>
            <p:ph type="ctrTitle"/>
          </p:nvPr>
        </p:nvSpPr>
        <p:spPr/>
        <p:txBody>
          <a:bodyPr>
            <a:normAutofit/>
          </a:bodyPr>
          <a:lstStyle/>
          <a:p>
            <a:pPr lvl="0"/>
            <a:r>
              <a:rPr lang="en-US" altLang="en-US" dirty="0"/>
              <a:t>N-gram Language Models</a:t>
            </a:r>
            <a:endParaRPr lang="zh-CN" altLang="en-US" dirty="0"/>
          </a:p>
        </p:txBody>
      </p:sp>
      <p:sp>
        <p:nvSpPr>
          <p:cNvPr id="3" name="副标题 2">
            <a:extLst>
              <a:ext uri="{FF2B5EF4-FFF2-40B4-BE49-F238E27FC236}">
                <a16:creationId xmlns:a16="http://schemas.microsoft.com/office/drawing/2014/main" id="{4E2733CA-2DAD-4892-ABF9-4164F6708D27}"/>
              </a:ext>
            </a:extLst>
          </p:cNvPr>
          <p:cNvSpPr>
            <a:spLocks noGrp="1"/>
          </p:cNvSpPr>
          <p:nvPr>
            <p:ph type="subTitle" idx="1"/>
          </p:nvPr>
        </p:nvSpPr>
        <p:spPr/>
        <p:txBody>
          <a:bodyPr/>
          <a:lstStyle/>
          <a:p>
            <a:r>
              <a:rPr lang="en-US" altLang="zh-CN" dirty="0"/>
              <a:t>Weekly 3</a:t>
            </a:r>
            <a:endParaRPr lang="zh-CN" altLang="en-US" dirty="0"/>
          </a:p>
        </p:txBody>
      </p:sp>
    </p:spTree>
    <p:extLst>
      <p:ext uri="{BB962C8B-B14F-4D97-AF65-F5344CB8AC3E}">
        <p14:creationId xmlns:p14="http://schemas.microsoft.com/office/powerpoint/2010/main" val="171718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22AC6-C163-4BE2-BF9A-70A12A89AA03}"/>
              </a:ext>
            </a:extLst>
          </p:cNvPr>
          <p:cNvSpPr>
            <a:spLocks noGrp="1"/>
          </p:cNvSpPr>
          <p:nvPr>
            <p:ph type="title"/>
          </p:nvPr>
        </p:nvSpPr>
        <p:spPr/>
        <p:txBody>
          <a:bodyPr/>
          <a:lstStyle/>
          <a:p>
            <a:r>
              <a:rPr lang="en-US" altLang="zh-CN" dirty="0"/>
              <a:t>Evaluating Language Models</a:t>
            </a:r>
            <a:endParaRPr lang="zh-CN" altLang="en-US" dirty="0"/>
          </a:p>
        </p:txBody>
      </p:sp>
      <p:sp>
        <p:nvSpPr>
          <p:cNvPr id="3" name="内容占位符 2">
            <a:extLst>
              <a:ext uri="{FF2B5EF4-FFF2-40B4-BE49-F238E27FC236}">
                <a16:creationId xmlns:a16="http://schemas.microsoft.com/office/drawing/2014/main" id="{176F6730-92EA-4651-8CB7-1F4FDCCD4FC6}"/>
              </a:ext>
            </a:extLst>
          </p:cNvPr>
          <p:cNvSpPr>
            <a:spLocks noGrp="1"/>
          </p:cNvSpPr>
          <p:nvPr>
            <p:ph idx="1"/>
          </p:nvPr>
        </p:nvSpPr>
        <p:spPr/>
        <p:txBody>
          <a:bodyPr/>
          <a:lstStyle/>
          <a:p>
            <a:pPr algn="just"/>
            <a:r>
              <a:rPr lang="zh-CN" altLang="en-US" dirty="0"/>
              <a:t>定义困惑度（</a:t>
            </a:r>
            <a:r>
              <a:rPr lang="en-US" altLang="zh-CN" dirty="0"/>
              <a:t>perplexity, PP</a:t>
            </a:r>
            <a:r>
              <a:rPr lang="zh-CN" altLang="en-US" dirty="0"/>
              <a:t>）</a:t>
            </a:r>
            <a:r>
              <a:rPr lang="en-US" altLang="zh-CN" dirty="0"/>
              <a:t>:</a:t>
            </a:r>
          </a:p>
          <a:p>
            <a:pPr algn="just"/>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r>
              <a:rPr lang="zh-CN" altLang="en-US" dirty="0"/>
              <a:t>值得一提，</a:t>
            </a:r>
            <a:r>
              <a:rPr lang="en-US" altLang="zh-CN" dirty="0"/>
              <a:t>w</a:t>
            </a:r>
            <a:r>
              <a:rPr lang="en-US" altLang="zh-CN" baseline="-25000" dirty="0"/>
              <a:t>1</a:t>
            </a:r>
            <a:r>
              <a:rPr lang="en-US" altLang="zh-CN" dirty="0"/>
              <a:t>…w</a:t>
            </a:r>
            <a:r>
              <a:rPr lang="en-US" altLang="zh-CN" baseline="-25000" dirty="0"/>
              <a:t>n</a:t>
            </a:r>
            <a:r>
              <a:rPr lang="zh-CN" altLang="en-US" dirty="0"/>
              <a:t>是由测试集所有句子构成的大句子，所以计算</a:t>
            </a:r>
            <a:r>
              <a:rPr lang="en-US" altLang="zh-CN" dirty="0"/>
              <a:t>N</a:t>
            </a:r>
            <a:r>
              <a:rPr lang="zh-CN" altLang="en-US" dirty="0"/>
              <a:t>时应包含所有的</a:t>
            </a:r>
            <a:r>
              <a:rPr lang="en-US" altLang="zh-CN" dirty="0"/>
              <a:t>&lt;/s&gt;</a:t>
            </a:r>
            <a:r>
              <a:rPr lang="zh-CN" altLang="en-US" dirty="0"/>
              <a:t>，但不需要包含</a:t>
            </a:r>
            <a:r>
              <a:rPr lang="en-US" altLang="zh-CN" dirty="0"/>
              <a:t>&lt;s&gt;</a:t>
            </a:r>
            <a:r>
              <a:rPr lang="zh-CN" altLang="en-US" dirty="0"/>
              <a:t>，因为此时</a:t>
            </a:r>
            <a:r>
              <a:rPr lang="en-US" altLang="zh-CN" dirty="0"/>
              <a:t>&lt;s&gt;</a:t>
            </a:r>
            <a:r>
              <a:rPr lang="zh-CN" altLang="en-US" dirty="0"/>
              <a:t>是可以省略的（</a:t>
            </a:r>
            <a:r>
              <a:rPr lang="en-US" altLang="zh-CN" dirty="0"/>
              <a:t>&lt;/s&gt;&lt;s&gt; </a:t>
            </a:r>
            <a:r>
              <a:rPr lang="en-US" altLang="zh-CN" dirty="0">
                <a:sym typeface="Wingdings" panose="05000000000000000000" pitchFamily="2" charset="2"/>
              </a:rPr>
              <a:t> &lt;/s&gt;</a:t>
            </a:r>
            <a:r>
              <a:rPr lang="zh-CN" altLang="en-US" dirty="0"/>
              <a:t>）。</a:t>
            </a:r>
          </a:p>
        </p:txBody>
      </p:sp>
      <p:grpSp>
        <p:nvGrpSpPr>
          <p:cNvPr id="8" name="组合 7">
            <a:extLst>
              <a:ext uri="{FF2B5EF4-FFF2-40B4-BE49-F238E27FC236}">
                <a16:creationId xmlns:a16="http://schemas.microsoft.com/office/drawing/2014/main" id="{935E6772-A660-4E29-AA46-EDB7ADE5ADE9}"/>
              </a:ext>
            </a:extLst>
          </p:cNvPr>
          <p:cNvGrpSpPr/>
          <p:nvPr/>
        </p:nvGrpSpPr>
        <p:grpSpPr>
          <a:xfrm>
            <a:off x="4325173" y="2403867"/>
            <a:ext cx="3541654" cy="2267980"/>
            <a:chOff x="3712028" y="2249591"/>
            <a:chExt cx="3541654" cy="2267980"/>
          </a:xfrm>
        </p:grpSpPr>
        <p:pic>
          <p:nvPicPr>
            <p:cNvPr id="5" name="图片 4" descr="手机屏幕的截图&#10;&#10;描述已自动生成">
              <a:extLst>
                <a:ext uri="{FF2B5EF4-FFF2-40B4-BE49-F238E27FC236}">
                  <a16:creationId xmlns:a16="http://schemas.microsoft.com/office/drawing/2014/main" id="{EAFA0833-3080-4D63-BB42-10EF7C6938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2028" y="2249591"/>
              <a:ext cx="3541654" cy="1380947"/>
            </a:xfrm>
            <a:prstGeom prst="rect">
              <a:avLst/>
            </a:prstGeom>
          </p:spPr>
        </p:pic>
        <p:pic>
          <p:nvPicPr>
            <p:cNvPr id="7" name="图片 6" descr="图片包含 游戏机, 物体, 钟表&#10;&#10;描述已自动生成">
              <a:extLst>
                <a:ext uri="{FF2B5EF4-FFF2-40B4-BE49-F238E27FC236}">
                  <a16:creationId xmlns:a16="http://schemas.microsoft.com/office/drawing/2014/main" id="{68825649-8C25-4E56-88C8-C30B94C9A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5287" y="3499907"/>
              <a:ext cx="2346612" cy="1017664"/>
            </a:xfrm>
            <a:prstGeom prst="rect">
              <a:avLst/>
            </a:prstGeom>
          </p:spPr>
        </p:pic>
      </p:grpSp>
    </p:spTree>
    <p:extLst>
      <p:ext uri="{BB962C8B-B14F-4D97-AF65-F5344CB8AC3E}">
        <p14:creationId xmlns:p14="http://schemas.microsoft.com/office/powerpoint/2010/main" val="2100494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63E1C-037A-42B3-9783-68B56FA16453}"/>
              </a:ext>
            </a:extLst>
          </p:cNvPr>
          <p:cNvSpPr>
            <a:spLocks noGrp="1"/>
          </p:cNvSpPr>
          <p:nvPr>
            <p:ph type="title"/>
          </p:nvPr>
        </p:nvSpPr>
        <p:spPr/>
        <p:txBody>
          <a:bodyPr/>
          <a:lstStyle/>
          <a:p>
            <a:r>
              <a:rPr lang="en-US" altLang="zh-CN" dirty="0"/>
              <a:t>Evaluating Language Models</a:t>
            </a:r>
            <a:endParaRPr lang="zh-CN" altLang="en-US" dirty="0"/>
          </a:p>
        </p:txBody>
      </p:sp>
      <p:sp>
        <p:nvSpPr>
          <p:cNvPr id="3" name="内容占位符 2">
            <a:extLst>
              <a:ext uri="{FF2B5EF4-FFF2-40B4-BE49-F238E27FC236}">
                <a16:creationId xmlns:a16="http://schemas.microsoft.com/office/drawing/2014/main" id="{B4F42696-D4C4-4BBC-A32F-F30FA42B0431}"/>
              </a:ext>
            </a:extLst>
          </p:cNvPr>
          <p:cNvSpPr>
            <a:spLocks noGrp="1"/>
          </p:cNvSpPr>
          <p:nvPr>
            <p:ph idx="1"/>
          </p:nvPr>
        </p:nvSpPr>
        <p:spPr/>
        <p:txBody>
          <a:bodyPr/>
          <a:lstStyle/>
          <a:p>
            <a:pPr algn="just"/>
            <a:r>
              <a:rPr lang="zh-CN" altLang="en-US" dirty="0"/>
              <a:t>从另一个角度来看，困惑度就是加权平均分支因子（</a:t>
            </a:r>
            <a:r>
              <a:rPr lang="en-US" altLang="zh-CN" dirty="0"/>
              <a:t>weighted average branching factor</a:t>
            </a:r>
            <a:r>
              <a:rPr lang="zh-CN" altLang="en-US" dirty="0"/>
              <a:t>）。分支因子指，一个单词后可以跟着出现的单词的数量。困惑度就是赋权的分支因子。</a:t>
            </a:r>
            <a:endParaRPr lang="en-US" altLang="zh-CN" dirty="0"/>
          </a:p>
          <a:p>
            <a:pPr algn="just"/>
            <a:r>
              <a:rPr lang="zh-CN" altLang="en-US" dirty="0"/>
              <a:t>假设长度</a:t>
            </a:r>
            <a:r>
              <a:rPr lang="en-US" altLang="zh-CN" dirty="0"/>
              <a:t>N</a:t>
            </a:r>
            <a:r>
              <a:rPr lang="zh-CN" altLang="en-US" dirty="0"/>
              <a:t>的连续字符串，仅包含</a:t>
            </a:r>
            <a:r>
              <a:rPr lang="en-US" altLang="zh-CN" dirty="0"/>
              <a:t>0-9</a:t>
            </a:r>
            <a:r>
              <a:rPr lang="zh-CN" altLang="en-US" dirty="0"/>
              <a:t>共十个数字，每个数字出现的概率相等，此时分支因子等于</a:t>
            </a:r>
            <a:r>
              <a:rPr lang="en-US" altLang="zh-CN" dirty="0"/>
              <a:t>10</a:t>
            </a:r>
            <a:r>
              <a:rPr lang="zh-CN" altLang="en-US" dirty="0"/>
              <a:t>，困惑度等于：</a:t>
            </a:r>
            <a:endParaRPr lang="en-US" altLang="zh-CN" dirty="0"/>
          </a:p>
          <a:p>
            <a:pPr algn="just"/>
            <a:endParaRPr lang="zh-CN" altLang="en-US" dirty="0"/>
          </a:p>
        </p:txBody>
      </p:sp>
      <p:pic>
        <p:nvPicPr>
          <p:cNvPr id="5" name="图片 4" descr="手机屏幕截图&#10;&#10;描述已自动生成">
            <a:extLst>
              <a:ext uri="{FF2B5EF4-FFF2-40B4-BE49-F238E27FC236}">
                <a16:creationId xmlns:a16="http://schemas.microsoft.com/office/drawing/2014/main" id="{048426D3-D50B-44CC-990E-A61AE1E5D2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031" y="4001294"/>
            <a:ext cx="3359937" cy="2135100"/>
          </a:xfrm>
          <a:prstGeom prst="rect">
            <a:avLst/>
          </a:prstGeom>
        </p:spPr>
      </p:pic>
    </p:spTree>
    <p:extLst>
      <p:ext uri="{BB962C8B-B14F-4D97-AF65-F5344CB8AC3E}">
        <p14:creationId xmlns:p14="http://schemas.microsoft.com/office/powerpoint/2010/main" val="3207968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F9BAA9-7046-4FD3-9679-2BFE8276F9BF}"/>
              </a:ext>
            </a:extLst>
          </p:cNvPr>
          <p:cNvSpPr>
            <a:spLocks noGrp="1"/>
          </p:cNvSpPr>
          <p:nvPr>
            <p:ph type="title"/>
          </p:nvPr>
        </p:nvSpPr>
        <p:spPr/>
        <p:txBody>
          <a:bodyPr/>
          <a:lstStyle/>
          <a:p>
            <a:r>
              <a:rPr lang="en-US" altLang="zh-CN" dirty="0"/>
              <a:t>Evaluating Language Models</a:t>
            </a:r>
            <a:endParaRPr lang="zh-CN" altLang="en-US" dirty="0"/>
          </a:p>
        </p:txBody>
      </p:sp>
      <p:sp>
        <p:nvSpPr>
          <p:cNvPr id="3" name="内容占位符 2">
            <a:extLst>
              <a:ext uri="{FF2B5EF4-FFF2-40B4-BE49-F238E27FC236}">
                <a16:creationId xmlns:a16="http://schemas.microsoft.com/office/drawing/2014/main" id="{F5DE81F8-4ACA-40A5-B504-87CF30277011}"/>
              </a:ext>
            </a:extLst>
          </p:cNvPr>
          <p:cNvSpPr>
            <a:spLocks noGrp="1"/>
          </p:cNvSpPr>
          <p:nvPr>
            <p:ph idx="1"/>
          </p:nvPr>
        </p:nvSpPr>
        <p:spPr/>
        <p:txBody>
          <a:bodyPr/>
          <a:lstStyle/>
          <a:p>
            <a:pPr algn="just"/>
            <a:r>
              <a:rPr lang="zh-CN" altLang="en-US" dirty="0"/>
              <a:t>如果数字</a:t>
            </a:r>
            <a:r>
              <a:rPr lang="en-US" altLang="zh-CN" dirty="0"/>
              <a:t>0</a:t>
            </a:r>
            <a:r>
              <a:rPr lang="zh-CN" altLang="en-US" dirty="0"/>
              <a:t>出现的概率是其他数字的十倍，即</a:t>
            </a:r>
            <a:r>
              <a:rPr lang="en-US" altLang="zh-CN" dirty="0"/>
              <a:t>P(0) = 10 * P(1) = 10 * P(2)=…</a:t>
            </a:r>
            <a:r>
              <a:rPr lang="zh-CN" altLang="en-US" dirty="0"/>
              <a:t>。此时，分支因子仍等于</a:t>
            </a:r>
            <a:r>
              <a:rPr lang="en-US" altLang="zh-CN" dirty="0"/>
              <a:t>10</a:t>
            </a:r>
            <a:r>
              <a:rPr lang="zh-CN" altLang="en-US" dirty="0"/>
              <a:t>，但是困惑度将会降低，语言的不确定性将会降低。这与信息熵类似。</a:t>
            </a:r>
            <a:endParaRPr lang="en-US" altLang="zh-CN" dirty="0"/>
          </a:p>
          <a:p>
            <a:pPr algn="just"/>
            <a:r>
              <a:rPr lang="zh-CN" altLang="en-US" dirty="0"/>
              <a:t>此时，困惑度</a:t>
            </a:r>
            <a:r>
              <a:rPr lang="en-US" altLang="zh-CN" dirty="0"/>
              <a:t>PP=5.6551</a:t>
            </a:r>
            <a:r>
              <a:rPr lang="zh-CN" altLang="en-US" dirty="0"/>
              <a:t>，请亲自计算该困惑度。提示，</a:t>
            </a:r>
            <a:r>
              <a:rPr lang="en-US" altLang="zh-CN" dirty="0"/>
              <a:t>0</a:t>
            </a:r>
            <a:r>
              <a:rPr lang="zh-CN" altLang="en-US" dirty="0"/>
              <a:t>出现的概率是其他数字的十倍，意味</a:t>
            </a:r>
            <a:r>
              <a:rPr lang="en-US" altLang="zh-CN" dirty="0"/>
              <a:t>0</a:t>
            </a:r>
            <a:r>
              <a:rPr lang="zh-CN" altLang="en-US" dirty="0"/>
              <a:t>出现的次数也是其他数字的十倍。</a:t>
            </a:r>
            <a:endParaRPr lang="en-US" altLang="zh-CN" dirty="0"/>
          </a:p>
          <a:p>
            <a:pPr algn="just"/>
            <a:endParaRPr lang="en-US" altLang="zh-CN" dirty="0"/>
          </a:p>
          <a:p>
            <a:pPr algn="just"/>
            <a:r>
              <a:rPr lang="zh-CN" altLang="en-US" dirty="0"/>
              <a:t>语言模型困惑度指标的提升，并不一定意味着将其作为组件的任务的指标也会提升，所以实践中若条件允许，仍需要在上线前进行一次端到端的外部评价。</a:t>
            </a:r>
          </a:p>
        </p:txBody>
      </p:sp>
    </p:spTree>
    <p:extLst>
      <p:ext uri="{BB962C8B-B14F-4D97-AF65-F5344CB8AC3E}">
        <p14:creationId xmlns:p14="http://schemas.microsoft.com/office/powerpoint/2010/main" val="3065253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70DE39-D734-441B-A0D6-6629CA027C65}"/>
              </a:ext>
            </a:extLst>
          </p:cNvPr>
          <p:cNvSpPr>
            <a:spLocks noGrp="1"/>
          </p:cNvSpPr>
          <p:nvPr>
            <p:ph type="title"/>
          </p:nvPr>
        </p:nvSpPr>
        <p:spPr/>
        <p:txBody>
          <a:bodyPr/>
          <a:lstStyle/>
          <a:p>
            <a:r>
              <a:rPr lang="en-US" altLang="zh-CN" dirty="0"/>
              <a:t>Generalization and Zeros</a:t>
            </a:r>
            <a:endParaRPr lang="zh-CN" altLang="en-US" dirty="0"/>
          </a:p>
        </p:txBody>
      </p:sp>
      <p:sp>
        <p:nvSpPr>
          <p:cNvPr id="3" name="内容占位符 2">
            <a:extLst>
              <a:ext uri="{FF2B5EF4-FFF2-40B4-BE49-F238E27FC236}">
                <a16:creationId xmlns:a16="http://schemas.microsoft.com/office/drawing/2014/main" id="{7B6CE831-9895-467F-AD3C-6B5A6286502D}"/>
              </a:ext>
            </a:extLst>
          </p:cNvPr>
          <p:cNvSpPr>
            <a:spLocks noGrp="1"/>
          </p:cNvSpPr>
          <p:nvPr>
            <p:ph idx="1"/>
          </p:nvPr>
        </p:nvSpPr>
        <p:spPr/>
        <p:txBody>
          <a:bodyPr/>
          <a:lstStyle/>
          <a:p>
            <a:pPr algn="just"/>
            <a:r>
              <a:rPr lang="zh-CN" altLang="en-US" dirty="0"/>
              <a:t>与许多统计模型类似，语言模型也面临着泛化的问题。</a:t>
            </a:r>
            <a:endParaRPr lang="en-US" altLang="zh-CN" dirty="0"/>
          </a:p>
          <a:p>
            <a:pPr algn="just"/>
            <a:r>
              <a:rPr lang="zh-CN" altLang="en-US" dirty="0"/>
              <a:t>首先，语言模型受</a:t>
            </a:r>
            <a:r>
              <a:rPr lang="en-US" altLang="zh-CN" dirty="0"/>
              <a:t>N-Grams</a:t>
            </a:r>
            <a:r>
              <a:rPr lang="zh-CN" altLang="en-US" dirty="0"/>
              <a:t>的</a:t>
            </a:r>
            <a:r>
              <a:rPr lang="en-US" altLang="zh-CN" dirty="0"/>
              <a:t>N</a:t>
            </a:r>
            <a:r>
              <a:rPr lang="zh-CN" altLang="en-US" dirty="0"/>
              <a:t>影响，通常随着</a:t>
            </a:r>
            <a:r>
              <a:rPr lang="en-US" altLang="zh-CN" dirty="0"/>
              <a:t>N</a:t>
            </a:r>
            <a:r>
              <a:rPr lang="zh-CN" altLang="en-US" dirty="0"/>
              <a:t>增加，语言模型的效果越好。</a:t>
            </a:r>
            <a:endParaRPr lang="en-US" altLang="zh-CN" dirty="0"/>
          </a:p>
        </p:txBody>
      </p:sp>
      <p:pic>
        <p:nvPicPr>
          <p:cNvPr id="5" name="图片 4" descr="手机屏幕截图&#10;&#10;描述已自动生成">
            <a:extLst>
              <a:ext uri="{FF2B5EF4-FFF2-40B4-BE49-F238E27FC236}">
                <a16:creationId xmlns:a16="http://schemas.microsoft.com/office/drawing/2014/main" id="{99501F1A-A891-41C7-A5BD-8A07E0C21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964" y="3429000"/>
            <a:ext cx="6232071" cy="3019704"/>
          </a:xfrm>
          <a:prstGeom prst="rect">
            <a:avLst/>
          </a:prstGeom>
        </p:spPr>
      </p:pic>
    </p:spTree>
    <p:extLst>
      <p:ext uri="{BB962C8B-B14F-4D97-AF65-F5344CB8AC3E}">
        <p14:creationId xmlns:p14="http://schemas.microsoft.com/office/powerpoint/2010/main" val="458524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372450-D35C-4472-A789-F8E94104FEDF}"/>
              </a:ext>
            </a:extLst>
          </p:cNvPr>
          <p:cNvSpPr>
            <a:spLocks noGrp="1"/>
          </p:cNvSpPr>
          <p:nvPr>
            <p:ph type="title"/>
          </p:nvPr>
        </p:nvSpPr>
        <p:spPr/>
        <p:txBody>
          <a:bodyPr/>
          <a:lstStyle/>
          <a:p>
            <a:r>
              <a:rPr lang="en-US" altLang="zh-CN" dirty="0"/>
              <a:t>Generalization and Zeros</a:t>
            </a:r>
            <a:endParaRPr lang="zh-CN" altLang="en-US" dirty="0"/>
          </a:p>
        </p:txBody>
      </p:sp>
      <p:sp>
        <p:nvSpPr>
          <p:cNvPr id="3" name="内容占位符 2">
            <a:extLst>
              <a:ext uri="{FF2B5EF4-FFF2-40B4-BE49-F238E27FC236}">
                <a16:creationId xmlns:a16="http://schemas.microsoft.com/office/drawing/2014/main" id="{0E612644-FE85-43CE-A725-8BD57B72AF59}"/>
              </a:ext>
            </a:extLst>
          </p:cNvPr>
          <p:cNvSpPr>
            <a:spLocks noGrp="1"/>
          </p:cNvSpPr>
          <p:nvPr>
            <p:ph idx="1"/>
          </p:nvPr>
        </p:nvSpPr>
        <p:spPr/>
        <p:txBody>
          <a:bodyPr/>
          <a:lstStyle/>
          <a:p>
            <a:pPr algn="just"/>
            <a:r>
              <a:rPr lang="zh-CN" altLang="en-US" dirty="0"/>
              <a:t>其次，语言模型依赖于训练语料库，总是反应训练语料库的某些特征，而这种特征并非总是适用于其他语言环境。</a:t>
            </a:r>
            <a:endParaRPr lang="en-US" altLang="zh-CN" dirty="0"/>
          </a:p>
          <a:p>
            <a:pPr algn="just"/>
            <a:r>
              <a:rPr lang="zh-CN" altLang="en-US" dirty="0"/>
              <a:t>对比莎士比亚语料库和华尔街语料库训练的语言模型产生的句子，可以看出两者几乎完全没有相似之处。</a:t>
            </a:r>
          </a:p>
        </p:txBody>
      </p:sp>
      <p:pic>
        <p:nvPicPr>
          <p:cNvPr id="5" name="图片 4" descr="手机屏幕截图&#10;&#10;描述已自动生成">
            <a:extLst>
              <a:ext uri="{FF2B5EF4-FFF2-40B4-BE49-F238E27FC236}">
                <a16:creationId xmlns:a16="http://schemas.microsoft.com/office/drawing/2014/main" id="{631127E8-E96B-474D-80C1-367AEEE6A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3731129"/>
            <a:ext cx="6096000" cy="2870603"/>
          </a:xfrm>
          <a:prstGeom prst="rect">
            <a:avLst/>
          </a:prstGeom>
        </p:spPr>
      </p:pic>
    </p:spTree>
    <p:extLst>
      <p:ext uri="{BB962C8B-B14F-4D97-AF65-F5344CB8AC3E}">
        <p14:creationId xmlns:p14="http://schemas.microsoft.com/office/powerpoint/2010/main" val="1762290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85A23-CE1A-45FA-B518-52D233E3CE96}"/>
              </a:ext>
            </a:extLst>
          </p:cNvPr>
          <p:cNvSpPr>
            <a:spLocks noGrp="1"/>
          </p:cNvSpPr>
          <p:nvPr>
            <p:ph type="title"/>
          </p:nvPr>
        </p:nvSpPr>
        <p:spPr/>
        <p:txBody>
          <a:bodyPr/>
          <a:lstStyle/>
          <a:p>
            <a:r>
              <a:rPr lang="en-US" altLang="zh-CN" dirty="0"/>
              <a:t>Generalization and Zeros</a:t>
            </a:r>
            <a:endParaRPr lang="zh-CN" altLang="en-US" dirty="0"/>
          </a:p>
        </p:txBody>
      </p:sp>
      <p:sp>
        <p:nvSpPr>
          <p:cNvPr id="3" name="内容占位符 2">
            <a:extLst>
              <a:ext uri="{FF2B5EF4-FFF2-40B4-BE49-F238E27FC236}">
                <a16:creationId xmlns:a16="http://schemas.microsoft.com/office/drawing/2014/main" id="{3E0F075A-BF13-41BC-A220-4F5DEFAA610F}"/>
              </a:ext>
            </a:extLst>
          </p:cNvPr>
          <p:cNvSpPr>
            <a:spLocks noGrp="1"/>
          </p:cNvSpPr>
          <p:nvPr>
            <p:ph idx="1"/>
          </p:nvPr>
        </p:nvSpPr>
        <p:spPr/>
        <p:txBody>
          <a:bodyPr/>
          <a:lstStyle/>
          <a:p>
            <a:pPr algn="just"/>
            <a:r>
              <a:rPr lang="zh-CN" altLang="en-US" dirty="0"/>
              <a:t>第三，语言模型通常都面临稀疏性的问题。由于语言的生成性质，没有任何一个语料库可以包含全部正确的单词序列，结果就是测试语料库中总会出现训练集中没有的单词序列。</a:t>
            </a:r>
            <a:endParaRPr lang="en-US" altLang="zh-CN" dirty="0"/>
          </a:p>
          <a:p>
            <a:pPr algn="just"/>
            <a:r>
              <a:rPr lang="zh-CN" altLang="en-US" dirty="0"/>
              <a:t>对于语言模型而言，这些单词序列的概率将被错误的计算为</a:t>
            </a:r>
            <a:r>
              <a:rPr lang="en-US" altLang="zh-CN" dirty="0"/>
              <a:t>0</a:t>
            </a:r>
            <a:r>
              <a:rPr lang="zh-CN" altLang="en-US" dirty="0"/>
              <a:t>。</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这意味着，语言模型总是低估没有出现在训练集的单词序列出现概率，高估出现的单词序列出现的概率。</a:t>
            </a:r>
          </a:p>
        </p:txBody>
      </p:sp>
      <p:pic>
        <p:nvPicPr>
          <p:cNvPr id="5" name="图片 4" descr="手机屏幕截图&#10;&#10;描述已自动生成">
            <a:extLst>
              <a:ext uri="{FF2B5EF4-FFF2-40B4-BE49-F238E27FC236}">
                <a16:creationId xmlns:a16="http://schemas.microsoft.com/office/drawing/2014/main" id="{12DFBBA3-01F3-4293-867C-915564406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9953" y="3577536"/>
            <a:ext cx="3210214" cy="1508948"/>
          </a:xfrm>
          <a:prstGeom prst="rect">
            <a:avLst/>
          </a:prstGeom>
        </p:spPr>
      </p:pic>
      <p:pic>
        <p:nvPicPr>
          <p:cNvPr id="7" name="图片 6" descr="图片包含 瓶子, 照片, 橙子, 人们&#10;&#10;描述已自动生成">
            <a:extLst>
              <a:ext uri="{FF2B5EF4-FFF2-40B4-BE49-F238E27FC236}">
                <a16:creationId xmlns:a16="http://schemas.microsoft.com/office/drawing/2014/main" id="{D0E18810-F944-48D2-BD6B-F5D1CADBE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1919" y="3904709"/>
            <a:ext cx="2218832" cy="854603"/>
          </a:xfrm>
          <a:prstGeom prst="rect">
            <a:avLst/>
          </a:prstGeom>
        </p:spPr>
      </p:pic>
    </p:spTree>
    <p:extLst>
      <p:ext uri="{BB962C8B-B14F-4D97-AF65-F5344CB8AC3E}">
        <p14:creationId xmlns:p14="http://schemas.microsoft.com/office/powerpoint/2010/main" val="2616223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B773B-E1EE-48B4-9CD3-F3B95F1B73EE}"/>
              </a:ext>
            </a:extLst>
          </p:cNvPr>
          <p:cNvSpPr>
            <a:spLocks noGrp="1"/>
          </p:cNvSpPr>
          <p:nvPr>
            <p:ph type="title"/>
          </p:nvPr>
        </p:nvSpPr>
        <p:spPr/>
        <p:txBody>
          <a:bodyPr/>
          <a:lstStyle/>
          <a:p>
            <a:r>
              <a:rPr lang="en-US" altLang="zh-CN" dirty="0"/>
              <a:t>Generalization and Zeros</a:t>
            </a:r>
            <a:endParaRPr lang="zh-CN" altLang="en-US" dirty="0"/>
          </a:p>
        </p:txBody>
      </p:sp>
      <p:sp>
        <p:nvSpPr>
          <p:cNvPr id="3" name="内容占位符 2">
            <a:extLst>
              <a:ext uri="{FF2B5EF4-FFF2-40B4-BE49-F238E27FC236}">
                <a16:creationId xmlns:a16="http://schemas.microsoft.com/office/drawing/2014/main" id="{04687410-12FC-4000-9CBB-C9919F8C1258}"/>
              </a:ext>
            </a:extLst>
          </p:cNvPr>
          <p:cNvSpPr>
            <a:spLocks noGrp="1"/>
          </p:cNvSpPr>
          <p:nvPr>
            <p:ph idx="1"/>
          </p:nvPr>
        </p:nvSpPr>
        <p:spPr/>
        <p:txBody>
          <a:bodyPr/>
          <a:lstStyle/>
          <a:p>
            <a:pPr algn="just"/>
            <a:r>
              <a:rPr lang="zh-CN" altLang="en-US" dirty="0"/>
              <a:t>假设词汇表</a:t>
            </a:r>
            <a:r>
              <a:rPr lang="en-US" altLang="zh-CN" dirty="0"/>
              <a:t>V=20000</a:t>
            </a:r>
            <a:r>
              <a:rPr lang="zh-CN" altLang="en-US" dirty="0"/>
              <a:t>，那么：</a:t>
            </a:r>
            <a:endParaRPr lang="en-US" altLang="zh-CN" dirty="0"/>
          </a:p>
          <a:p>
            <a:pPr lvl="1" algn="just"/>
            <a:r>
              <a:rPr lang="en-US" altLang="zh-CN" dirty="0"/>
              <a:t>bigram</a:t>
            </a:r>
            <a:r>
              <a:rPr lang="zh-CN" altLang="en-US" dirty="0"/>
              <a:t>的数量</a:t>
            </a:r>
            <a:r>
              <a:rPr lang="en-US" altLang="zh-CN" dirty="0"/>
              <a:t>=20000</a:t>
            </a:r>
            <a:r>
              <a:rPr lang="en-US" altLang="zh-CN" baseline="30000" dirty="0"/>
              <a:t>2</a:t>
            </a:r>
          </a:p>
          <a:p>
            <a:pPr lvl="1" algn="just"/>
            <a:r>
              <a:rPr lang="en-US" altLang="zh-CN" dirty="0"/>
              <a:t>trigram</a:t>
            </a:r>
            <a:r>
              <a:rPr lang="zh-CN" altLang="en-US" dirty="0"/>
              <a:t>的数量</a:t>
            </a:r>
            <a:r>
              <a:rPr lang="en-US" altLang="zh-CN" dirty="0"/>
              <a:t>=20000</a:t>
            </a:r>
            <a:r>
              <a:rPr lang="en-US" altLang="zh-CN" baseline="30000" dirty="0"/>
              <a:t>3</a:t>
            </a:r>
          </a:p>
          <a:p>
            <a:pPr lvl="1" algn="just"/>
            <a:r>
              <a:rPr lang="en-US" altLang="zh-CN" dirty="0"/>
              <a:t>4-gram</a:t>
            </a:r>
            <a:r>
              <a:rPr lang="zh-CN" altLang="en-US" dirty="0"/>
              <a:t>的数量</a:t>
            </a:r>
            <a:r>
              <a:rPr lang="en-US" altLang="zh-CN" dirty="0"/>
              <a:t>=20000</a:t>
            </a:r>
            <a:r>
              <a:rPr lang="en-US" altLang="zh-CN" baseline="30000" dirty="0"/>
              <a:t>4</a:t>
            </a:r>
          </a:p>
          <a:p>
            <a:pPr algn="just"/>
            <a:r>
              <a:rPr lang="en-US" altLang="zh-CN" dirty="0"/>
              <a:t>N-gram</a:t>
            </a:r>
            <a:r>
              <a:rPr lang="zh-CN" altLang="en-US" dirty="0"/>
              <a:t>的数量也意味着语言模型需要学习的参数数量，可以更高阶的语言模型需要学习的参数也越多。</a:t>
            </a:r>
            <a:endParaRPr lang="en-US" altLang="zh-CN" dirty="0"/>
          </a:p>
          <a:p>
            <a:pPr algn="just"/>
            <a:r>
              <a:rPr lang="zh-CN" altLang="en-US" dirty="0"/>
              <a:t>但是训练集的大小</a:t>
            </a:r>
            <a:r>
              <a:rPr lang="en-US" altLang="zh-CN" dirty="0"/>
              <a:t>N</a:t>
            </a:r>
            <a:r>
              <a:rPr lang="zh-CN" altLang="en-US" dirty="0"/>
              <a:t>是有限的，对于更高阶的语言模型，训练集不足的问题就更加明显，这导致高阶</a:t>
            </a:r>
            <a:r>
              <a:rPr lang="en-US" altLang="zh-CN" dirty="0"/>
              <a:t>n-gram</a:t>
            </a:r>
            <a:r>
              <a:rPr lang="zh-CN" altLang="en-US" dirty="0"/>
              <a:t>的出现次数总是比较少，出现更多的</a:t>
            </a:r>
            <a:r>
              <a:rPr lang="en-US" altLang="zh-CN" dirty="0"/>
              <a:t>counts=0</a:t>
            </a:r>
            <a:r>
              <a:rPr lang="zh-CN" altLang="en-US" dirty="0"/>
              <a:t>的</a:t>
            </a:r>
            <a:r>
              <a:rPr lang="en-US" altLang="zh-CN" dirty="0"/>
              <a:t>n-gram</a:t>
            </a:r>
            <a:r>
              <a:rPr lang="zh-CN" altLang="en-US" dirty="0"/>
              <a:t>。</a:t>
            </a:r>
            <a:endParaRPr lang="en-US" altLang="zh-CN" dirty="0"/>
          </a:p>
        </p:txBody>
      </p:sp>
    </p:spTree>
    <p:extLst>
      <p:ext uri="{BB962C8B-B14F-4D97-AF65-F5344CB8AC3E}">
        <p14:creationId xmlns:p14="http://schemas.microsoft.com/office/powerpoint/2010/main" val="3041549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C08D41-CECB-473D-AD9B-EC6F1DBCF684}"/>
              </a:ext>
            </a:extLst>
          </p:cNvPr>
          <p:cNvSpPr>
            <a:spLocks noGrp="1"/>
          </p:cNvSpPr>
          <p:nvPr>
            <p:ph type="title"/>
          </p:nvPr>
        </p:nvSpPr>
        <p:spPr/>
        <p:txBody>
          <a:bodyPr/>
          <a:lstStyle/>
          <a:p>
            <a:r>
              <a:rPr lang="en-US" altLang="zh-CN" dirty="0"/>
              <a:t>Generalization and Zeros</a:t>
            </a:r>
            <a:endParaRPr lang="zh-CN" altLang="en-US" dirty="0"/>
          </a:p>
        </p:txBody>
      </p:sp>
      <p:sp>
        <p:nvSpPr>
          <p:cNvPr id="3" name="内容占位符 2">
            <a:extLst>
              <a:ext uri="{FF2B5EF4-FFF2-40B4-BE49-F238E27FC236}">
                <a16:creationId xmlns:a16="http://schemas.microsoft.com/office/drawing/2014/main" id="{522AA753-C928-4DE0-840A-79883C4FDDB7}"/>
              </a:ext>
            </a:extLst>
          </p:cNvPr>
          <p:cNvSpPr>
            <a:spLocks noGrp="1"/>
          </p:cNvSpPr>
          <p:nvPr>
            <p:ph idx="1"/>
          </p:nvPr>
        </p:nvSpPr>
        <p:spPr/>
        <p:txBody>
          <a:bodyPr/>
          <a:lstStyle/>
          <a:p>
            <a:r>
              <a:rPr lang="en-US" altLang="zh-CN" dirty="0"/>
              <a:t>N</a:t>
            </a:r>
            <a:r>
              <a:rPr lang="zh-CN" altLang="en-US" dirty="0"/>
              <a:t>的选择是一种权衡：</a:t>
            </a:r>
            <a:endParaRPr lang="en-US" altLang="zh-CN" dirty="0"/>
          </a:p>
          <a:p>
            <a:pPr lvl="1"/>
            <a:r>
              <a:rPr lang="zh-CN" altLang="en-US" dirty="0"/>
              <a:t>更大的</a:t>
            </a:r>
            <a:r>
              <a:rPr lang="en-US" altLang="zh-CN" dirty="0"/>
              <a:t>N</a:t>
            </a:r>
            <a:r>
              <a:rPr lang="zh-CN" altLang="en-US" dirty="0"/>
              <a:t>意味着：</a:t>
            </a:r>
            <a:endParaRPr lang="en-US" altLang="zh-CN" dirty="0"/>
          </a:p>
          <a:p>
            <a:pPr lvl="2"/>
            <a:r>
              <a:rPr lang="zh-CN" altLang="en-US" dirty="0"/>
              <a:t>更高的准确率，因为语言模型学习到了更多的上下文信息</a:t>
            </a:r>
            <a:endParaRPr lang="en-US" altLang="zh-CN" dirty="0"/>
          </a:p>
          <a:p>
            <a:pPr lvl="2"/>
            <a:r>
              <a:rPr lang="zh-CN" altLang="en-US" dirty="0"/>
              <a:t>更低的可信度，因为训练集不足，使得</a:t>
            </a:r>
            <a:r>
              <a:rPr lang="en-US" altLang="zh-CN" dirty="0"/>
              <a:t>n-gram</a:t>
            </a:r>
            <a:r>
              <a:rPr lang="zh-CN" altLang="en-US" dirty="0"/>
              <a:t>的</a:t>
            </a:r>
            <a:r>
              <a:rPr lang="en-US" altLang="zh-CN" dirty="0"/>
              <a:t>counts</a:t>
            </a:r>
            <a:r>
              <a:rPr lang="zh-CN" altLang="en-US" dirty="0"/>
              <a:t>偏低，更多的</a:t>
            </a:r>
            <a:r>
              <a:rPr lang="en-US" altLang="zh-CN" dirty="0"/>
              <a:t>0</a:t>
            </a:r>
            <a:r>
              <a:rPr lang="zh-CN" altLang="en-US" dirty="0"/>
              <a:t>值出现</a:t>
            </a:r>
            <a:endParaRPr lang="en-US" altLang="zh-CN" dirty="0"/>
          </a:p>
          <a:p>
            <a:pPr lvl="1"/>
            <a:r>
              <a:rPr lang="zh-CN" altLang="en-US" dirty="0"/>
              <a:t>更小的</a:t>
            </a:r>
            <a:r>
              <a:rPr lang="en-US" altLang="zh-CN" dirty="0"/>
              <a:t>N</a:t>
            </a:r>
            <a:r>
              <a:rPr lang="zh-CN" altLang="en-US" dirty="0"/>
              <a:t>意味着：</a:t>
            </a:r>
            <a:endParaRPr lang="en-US" altLang="zh-CN" dirty="0"/>
          </a:p>
          <a:p>
            <a:pPr lvl="2"/>
            <a:r>
              <a:rPr lang="zh-CN" altLang="en-US" dirty="0"/>
              <a:t>更低的准确率，因为语言模型学习到的上下文信息更少，受语料特征的影响更大</a:t>
            </a:r>
            <a:endParaRPr lang="en-US" altLang="zh-CN" dirty="0"/>
          </a:p>
          <a:p>
            <a:pPr lvl="2"/>
            <a:r>
              <a:rPr lang="zh-CN" altLang="en-US" dirty="0"/>
              <a:t>更高的可信度，因为对于低阶</a:t>
            </a:r>
            <a:r>
              <a:rPr lang="en-US" altLang="zh-CN" dirty="0"/>
              <a:t>n-gram</a:t>
            </a:r>
            <a:r>
              <a:rPr lang="zh-CN" altLang="en-US" dirty="0"/>
              <a:t>语言模型，语料相对来说总是充分的，更少概率出现</a:t>
            </a:r>
            <a:r>
              <a:rPr lang="en-US" altLang="zh-CN" dirty="0"/>
              <a:t>counts=0</a:t>
            </a:r>
            <a:r>
              <a:rPr lang="zh-CN" altLang="en-US" dirty="0"/>
              <a:t>的</a:t>
            </a:r>
            <a:r>
              <a:rPr lang="en-US" altLang="zh-CN" dirty="0"/>
              <a:t>n-gram</a:t>
            </a:r>
            <a:r>
              <a:rPr lang="zh-CN" altLang="en-US" dirty="0"/>
              <a:t>，低阶</a:t>
            </a:r>
            <a:r>
              <a:rPr lang="en-US" altLang="zh-CN" dirty="0"/>
              <a:t>n-gram</a:t>
            </a:r>
            <a:r>
              <a:rPr lang="zh-CN" altLang="en-US" dirty="0"/>
              <a:t>的</a:t>
            </a:r>
            <a:r>
              <a:rPr lang="en-US" altLang="zh-CN" dirty="0"/>
              <a:t>counts</a:t>
            </a:r>
            <a:r>
              <a:rPr lang="zh-CN" altLang="en-US" dirty="0"/>
              <a:t>总是反映了语料的统计特征</a:t>
            </a:r>
            <a:endParaRPr lang="en-US" altLang="zh-CN" dirty="0"/>
          </a:p>
          <a:p>
            <a:r>
              <a:rPr lang="zh-CN" altLang="en-US" dirty="0"/>
              <a:t>通常可以通过</a:t>
            </a:r>
            <a:r>
              <a:rPr lang="en-US" altLang="zh-CN" dirty="0"/>
              <a:t>stemming</a:t>
            </a:r>
            <a:r>
              <a:rPr lang="zh-CN" altLang="en-US" dirty="0"/>
              <a:t>等手段缓解高阶</a:t>
            </a:r>
            <a:r>
              <a:rPr lang="en-US" altLang="zh-CN" dirty="0"/>
              <a:t>n-gram</a:t>
            </a:r>
            <a:r>
              <a:rPr lang="zh-CN" altLang="en-US" dirty="0"/>
              <a:t>的稀疏性问题。</a:t>
            </a:r>
            <a:endParaRPr lang="en-US" altLang="zh-CN" dirty="0"/>
          </a:p>
          <a:p>
            <a:pPr lvl="1"/>
            <a:r>
              <a:rPr lang="en-US" altLang="zh-CN" dirty="0"/>
              <a:t>Help = helps = helped</a:t>
            </a:r>
          </a:p>
          <a:p>
            <a:pPr lvl="1"/>
            <a:r>
              <a:rPr lang="en-US" altLang="zh-CN" dirty="0"/>
              <a:t>{Monday, Tuesday, Wednesday, Thursday, Friday} = weekday</a:t>
            </a:r>
            <a:endParaRPr lang="zh-CN" altLang="en-US" dirty="0"/>
          </a:p>
        </p:txBody>
      </p:sp>
    </p:spTree>
    <p:extLst>
      <p:ext uri="{BB962C8B-B14F-4D97-AF65-F5344CB8AC3E}">
        <p14:creationId xmlns:p14="http://schemas.microsoft.com/office/powerpoint/2010/main" val="1039798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E4D5FE-C124-4D22-A29A-778E7F7D0CE1}"/>
              </a:ext>
            </a:extLst>
          </p:cNvPr>
          <p:cNvSpPr>
            <a:spLocks noGrp="1"/>
          </p:cNvSpPr>
          <p:nvPr>
            <p:ph type="title"/>
          </p:nvPr>
        </p:nvSpPr>
        <p:spPr/>
        <p:txBody>
          <a:bodyPr/>
          <a:lstStyle/>
          <a:p>
            <a:r>
              <a:rPr lang="en-US" altLang="zh-CN" dirty="0"/>
              <a:t>Generalization and Zeros</a:t>
            </a:r>
            <a:endParaRPr lang="zh-CN" altLang="en-US" dirty="0"/>
          </a:p>
        </p:txBody>
      </p:sp>
      <p:sp>
        <p:nvSpPr>
          <p:cNvPr id="3" name="内容占位符 2">
            <a:extLst>
              <a:ext uri="{FF2B5EF4-FFF2-40B4-BE49-F238E27FC236}">
                <a16:creationId xmlns:a16="http://schemas.microsoft.com/office/drawing/2014/main" id="{D5086020-9ACB-410D-9719-621EDA5F95F0}"/>
              </a:ext>
            </a:extLst>
          </p:cNvPr>
          <p:cNvSpPr>
            <a:spLocks noGrp="1"/>
          </p:cNvSpPr>
          <p:nvPr>
            <p:ph idx="1"/>
          </p:nvPr>
        </p:nvSpPr>
        <p:spPr/>
        <p:txBody>
          <a:bodyPr/>
          <a:lstStyle/>
          <a:p>
            <a:pPr algn="just"/>
            <a:r>
              <a:rPr lang="zh-CN" altLang="en-US" dirty="0"/>
              <a:t>第四，语言模型还面临未登录词（</a:t>
            </a:r>
            <a:r>
              <a:rPr lang="en-US" altLang="zh-CN" dirty="0"/>
              <a:t>OOV, out of vocabulary words</a:t>
            </a:r>
            <a:r>
              <a:rPr lang="zh-CN" altLang="en-US" dirty="0"/>
              <a:t>）的问题。实践中，通常用</a:t>
            </a:r>
            <a:r>
              <a:rPr lang="en-US" altLang="zh-CN" dirty="0"/>
              <a:t>&lt;UNK&gt;</a:t>
            </a:r>
            <a:r>
              <a:rPr lang="zh-CN" altLang="en-US" dirty="0"/>
              <a:t>代指未登录词。</a:t>
            </a:r>
            <a:endParaRPr lang="en-US" altLang="zh-CN" dirty="0"/>
          </a:p>
          <a:p>
            <a:pPr algn="just"/>
            <a:r>
              <a:rPr lang="zh-CN" altLang="en-US" dirty="0"/>
              <a:t>为处理未登录词，可以将训练集中不在词汇表中的词、或是出现频率小于阈值的词替换为</a:t>
            </a:r>
            <a:r>
              <a:rPr lang="en-US" altLang="zh-CN" dirty="0"/>
              <a:t>&lt;UNK&gt;</a:t>
            </a:r>
            <a:r>
              <a:rPr lang="zh-CN" altLang="en-US" dirty="0"/>
              <a:t>，然后将其当做普通的词进行训练。在测试时，用</a:t>
            </a:r>
            <a:r>
              <a:rPr lang="en-US" altLang="zh-CN" dirty="0"/>
              <a:t>&lt;UNK&gt;</a:t>
            </a:r>
            <a:r>
              <a:rPr lang="zh-CN" altLang="en-US" dirty="0"/>
              <a:t>的概率代替所有未登录词的概率。</a:t>
            </a:r>
            <a:endParaRPr lang="en-US" altLang="zh-CN" dirty="0"/>
          </a:p>
          <a:p>
            <a:pPr algn="just"/>
            <a:endParaRPr lang="en-US" altLang="zh-CN" dirty="0"/>
          </a:p>
          <a:p>
            <a:pPr algn="just"/>
            <a:r>
              <a:rPr lang="zh-CN" altLang="en-US" dirty="0"/>
              <a:t>实践证明，选择合适的小型词汇表，给予未登录词合适的概率，可以提高语言模型的效果。所以，比较语言模型的困惑度时，应保证语言模型使用相同的词汇表。</a:t>
            </a:r>
          </a:p>
        </p:txBody>
      </p:sp>
    </p:spTree>
    <p:extLst>
      <p:ext uri="{BB962C8B-B14F-4D97-AF65-F5344CB8AC3E}">
        <p14:creationId xmlns:p14="http://schemas.microsoft.com/office/powerpoint/2010/main" val="26339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FC27C3-26C2-4D39-A32F-97995062CE56}"/>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A476A80E-2C5F-4A7C-9100-28C0C717EDC3}"/>
              </a:ext>
            </a:extLst>
          </p:cNvPr>
          <p:cNvSpPr>
            <a:spLocks noGrp="1"/>
          </p:cNvSpPr>
          <p:nvPr>
            <p:ph idx="1"/>
          </p:nvPr>
        </p:nvSpPr>
        <p:spPr/>
        <p:txBody>
          <a:bodyPr/>
          <a:lstStyle/>
          <a:p>
            <a:pPr algn="just"/>
            <a:r>
              <a:rPr lang="zh-CN" altLang="en-US" dirty="0"/>
              <a:t>语言模型处理训练语料库的稀疏性问题，通常采用被称为平滑（</a:t>
            </a:r>
            <a:r>
              <a:rPr lang="en-US" altLang="zh-CN" dirty="0"/>
              <a:t>smoothing</a:t>
            </a:r>
            <a:r>
              <a:rPr lang="zh-CN" altLang="en-US" dirty="0"/>
              <a:t>）或折扣（</a:t>
            </a:r>
            <a:r>
              <a:rPr lang="en-US" altLang="zh-CN" dirty="0"/>
              <a:t>discounting</a:t>
            </a:r>
            <a:r>
              <a:rPr lang="zh-CN" altLang="en-US" dirty="0"/>
              <a:t>）的方法。</a:t>
            </a:r>
            <a:endParaRPr lang="en-US" altLang="zh-CN" dirty="0"/>
          </a:p>
          <a:p>
            <a:pPr algn="just"/>
            <a:endParaRPr lang="en-US" altLang="zh-CN" dirty="0"/>
          </a:p>
          <a:p>
            <a:pPr algn="just"/>
            <a:r>
              <a:rPr lang="zh-CN" altLang="en-US" dirty="0"/>
              <a:t>这种方法从高频的单词序列中扣减一个小概率，并将其给予那些稀缺的单词序列，本质上是解决低估稀缺序列、高估高频序列的问题。</a:t>
            </a:r>
            <a:endParaRPr lang="en-US" altLang="zh-CN" dirty="0"/>
          </a:p>
          <a:p>
            <a:pPr algn="just"/>
            <a:endParaRPr lang="en-US" altLang="zh-CN" dirty="0"/>
          </a:p>
          <a:p>
            <a:pPr algn="just"/>
            <a:r>
              <a:rPr lang="zh-CN" altLang="en-US" dirty="0"/>
              <a:t>常用的平滑包括</a:t>
            </a:r>
            <a:r>
              <a:rPr lang="en-US" altLang="zh-CN" dirty="0"/>
              <a:t>add-1 smoothing</a:t>
            </a:r>
            <a:r>
              <a:rPr lang="zh-CN" altLang="en-US" dirty="0"/>
              <a:t>，</a:t>
            </a:r>
            <a:r>
              <a:rPr lang="en-US" altLang="zh-CN" dirty="0"/>
              <a:t>add-k smoothing</a:t>
            </a:r>
            <a:r>
              <a:rPr lang="zh-CN" altLang="en-US" dirty="0"/>
              <a:t>，</a:t>
            </a:r>
            <a:r>
              <a:rPr lang="en-US" altLang="zh-CN" dirty="0"/>
              <a:t>stupid </a:t>
            </a:r>
            <a:r>
              <a:rPr lang="en-US" altLang="zh-CN" dirty="0" err="1"/>
              <a:t>backoff</a:t>
            </a:r>
            <a:r>
              <a:rPr lang="zh-CN" altLang="en-US" dirty="0"/>
              <a:t>和</a:t>
            </a:r>
            <a:r>
              <a:rPr lang="en-US" altLang="zh-CN" dirty="0" err="1"/>
              <a:t>Kneser</a:t>
            </a:r>
            <a:r>
              <a:rPr lang="en-US" altLang="zh-CN" dirty="0"/>
              <a:t>-Ney smoothing</a:t>
            </a:r>
            <a:r>
              <a:rPr lang="zh-CN" altLang="en-US" dirty="0"/>
              <a:t>。</a:t>
            </a:r>
            <a:endParaRPr lang="en-US" altLang="zh-CN" dirty="0"/>
          </a:p>
        </p:txBody>
      </p:sp>
    </p:spTree>
    <p:extLst>
      <p:ext uri="{BB962C8B-B14F-4D97-AF65-F5344CB8AC3E}">
        <p14:creationId xmlns:p14="http://schemas.microsoft.com/office/powerpoint/2010/main" val="129301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0CA06D-1AE0-4D97-B0F2-3C98B7335A70}"/>
              </a:ext>
            </a:extLst>
          </p:cNvPr>
          <p:cNvSpPr>
            <a:spLocks noGrp="1"/>
          </p:cNvSpPr>
          <p:nvPr>
            <p:ph type="title"/>
          </p:nvPr>
        </p:nvSpPr>
        <p:spPr/>
        <p:txBody>
          <a:bodyPr/>
          <a:lstStyle/>
          <a:p>
            <a:r>
              <a:rPr lang="en-US" altLang="zh-CN" dirty="0"/>
              <a:t>J</a:t>
            </a:r>
            <a:r>
              <a:rPr lang="pt-BR" altLang="zh-CN" dirty="0"/>
              <a:t>ane Austen trigram model</a:t>
            </a:r>
            <a:endParaRPr lang="zh-CN" altLang="en-US" dirty="0"/>
          </a:p>
        </p:txBody>
      </p:sp>
      <p:sp>
        <p:nvSpPr>
          <p:cNvPr id="3" name="内容占位符 2">
            <a:extLst>
              <a:ext uri="{FF2B5EF4-FFF2-40B4-BE49-F238E27FC236}">
                <a16:creationId xmlns:a16="http://schemas.microsoft.com/office/drawing/2014/main" id="{40FBA633-1ECD-452B-B16E-726E95D576CE}"/>
              </a:ext>
            </a:extLst>
          </p:cNvPr>
          <p:cNvSpPr>
            <a:spLocks noGrp="1"/>
          </p:cNvSpPr>
          <p:nvPr>
            <p:ph idx="1"/>
          </p:nvPr>
        </p:nvSpPr>
        <p:spPr>
          <a:xfrm>
            <a:off x="838200" y="1825625"/>
            <a:ext cx="10515600" cy="4351338"/>
          </a:xfrm>
        </p:spPr>
        <p:txBody>
          <a:bodyPr>
            <a:normAutofit/>
          </a:bodyPr>
          <a:lstStyle/>
          <a:p>
            <a:pPr marL="0" indent="0" algn="just">
              <a:buNone/>
            </a:pPr>
            <a:endParaRPr lang="en-US" altLang="zh-CN" dirty="0"/>
          </a:p>
          <a:p>
            <a:pPr marL="0" indent="0" algn="just">
              <a:buNone/>
            </a:pPr>
            <a:endParaRPr lang="en-US" altLang="zh-CN" dirty="0"/>
          </a:p>
          <a:p>
            <a:pPr marL="0" indent="0" algn="just">
              <a:buNone/>
            </a:pPr>
            <a:r>
              <a:rPr lang="en-US" altLang="zh-CN" sz="3600" dirty="0"/>
              <a:t>“You are uniformly charming!” cried he, with a smile of associating and now and then I bowed and they perceived a chaise and four to wish for.</a:t>
            </a:r>
            <a:endParaRPr lang="zh-CN" altLang="en-US" sz="3600" dirty="0"/>
          </a:p>
        </p:txBody>
      </p:sp>
    </p:spTree>
    <p:extLst>
      <p:ext uri="{BB962C8B-B14F-4D97-AF65-F5344CB8AC3E}">
        <p14:creationId xmlns:p14="http://schemas.microsoft.com/office/powerpoint/2010/main" val="56956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FBA77-FE36-405B-899C-11551DDF99BA}"/>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16756216-F08A-43D8-B106-7B72081E63BE}"/>
              </a:ext>
            </a:extLst>
          </p:cNvPr>
          <p:cNvSpPr>
            <a:spLocks noGrp="1"/>
          </p:cNvSpPr>
          <p:nvPr>
            <p:ph idx="1"/>
          </p:nvPr>
        </p:nvSpPr>
        <p:spPr>
          <a:xfrm>
            <a:off x="838200" y="1825625"/>
            <a:ext cx="10515600" cy="4667250"/>
          </a:xfrm>
        </p:spPr>
        <p:txBody>
          <a:bodyPr>
            <a:normAutofit/>
          </a:bodyPr>
          <a:lstStyle/>
          <a:p>
            <a:pPr algn="just"/>
            <a:r>
              <a:rPr lang="en-US" altLang="zh-CN" dirty="0"/>
              <a:t>Add-1 Smoothing</a:t>
            </a:r>
            <a:r>
              <a:rPr lang="zh-CN" altLang="en-US" dirty="0"/>
              <a:t>（</a:t>
            </a:r>
            <a:r>
              <a:rPr lang="en-US" altLang="zh-CN" dirty="0"/>
              <a:t>Laplace Smoothing</a:t>
            </a:r>
            <a:r>
              <a:rPr lang="zh-CN" altLang="en-US" dirty="0"/>
              <a:t>）是最简单的平滑方法，对所有的</a:t>
            </a:r>
            <a:r>
              <a:rPr lang="en-US" altLang="zh-CN" dirty="0"/>
              <a:t>n-gram counts</a:t>
            </a:r>
            <a:r>
              <a:rPr lang="zh-CN" altLang="en-US" dirty="0"/>
              <a:t>都加</a:t>
            </a:r>
            <a:r>
              <a:rPr lang="en-US" altLang="zh-CN" dirty="0"/>
              <a:t>1</a:t>
            </a:r>
            <a:r>
              <a:rPr lang="zh-CN" altLang="en-US" dirty="0"/>
              <a:t>，之后再归一化，即</a:t>
            </a:r>
            <a:endParaRPr lang="en-US" altLang="zh-CN" dirty="0"/>
          </a:p>
          <a:p>
            <a:pPr algn="just"/>
            <a:endParaRPr lang="en-US" altLang="zh-CN" dirty="0"/>
          </a:p>
          <a:p>
            <a:pPr algn="just"/>
            <a:endParaRPr lang="en-US" altLang="zh-CN" dirty="0"/>
          </a:p>
          <a:p>
            <a:pPr marL="0" indent="0" algn="just">
              <a:buNone/>
            </a:pPr>
            <a:r>
              <a:rPr lang="en-US" altLang="zh-CN" dirty="0"/>
              <a:t>  </a:t>
            </a:r>
            <a:r>
              <a:rPr lang="zh-CN" altLang="en-US" dirty="0"/>
              <a:t>其中，</a:t>
            </a:r>
            <a:r>
              <a:rPr lang="en-US" altLang="zh-CN" dirty="0"/>
              <a:t>V</a:t>
            </a:r>
            <a:r>
              <a:rPr lang="zh-CN" altLang="en-US" dirty="0"/>
              <a:t>指词汇表的大小。</a:t>
            </a:r>
            <a:endParaRPr lang="en-US" altLang="zh-CN" dirty="0"/>
          </a:p>
          <a:p>
            <a:pPr algn="just"/>
            <a:r>
              <a:rPr lang="zh-CN" altLang="en-US" dirty="0"/>
              <a:t>从</a:t>
            </a:r>
            <a:r>
              <a:rPr lang="en-US" altLang="zh-CN" dirty="0"/>
              <a:t>discount</a:t>
            </a:r>
            <a:r>
              <a:rPr lang="zh-CN" altLang="en-US" dirty="0"/>
              <a:t>角度来看，重构的</a:t>
            </a:r>
            <a:r>
              <a:rPr lang="en-US" altLang="zh-CN" dirty="0"/>
              <a:t>counts</a:t>
            </a:r>
            <a:r>
              <a:rPr lang="zh-CN" altLang="en-US" dirty="0"/>
              <a:t>定义如下：</a:t>
            </a:r>
            <a:endParaRPr lang="en-US" altLang="zh-CN" dirty="0"/>
          </a:p>
          <a:p>
            <a:pPr algn="just"/>
            <a:endParaRPr lang="en-US" altLang="zh-CN" dirty="0"/>
          </a:p>
          <a:p>
            <a:pPr algn="just"/>
            <a:endParaRPr lang="en-US" altLang="zh-CN" dirty="0"/>
          </a:p>
          <a:p>
            <a:pPr marL="0" indent="0" algn="just">
              <a:buNone/>
            </a:pPr>
            <a:r>
              <a:rPr lang="en-US" altLang="zh-CN" dirty="0"/>
              <a:t>  </a:t>
            </a:r>
            <a:r>
              <a:rPr lang="zh-CN" altLang="en-US" dirty="0"/>
              <a:t>这样，</a:t>
            </a:r>
            <a:r>
              <a:rPr lang="en-US" altLang="zh-CN" dirty="0"/>
              <a:t>c</a:t>
            </a:r>
            <a:r>
              <a:rPr lang="en-US" altLang="zh-CN" baseline="30000" dirty="0"/>
              <a:t>*</a:t>
            </a:r>
            <a:r>
              <a:rPr lang="en-US" altLang="zh-CN" dirty="0"/>
              <a:t> (w</a:t>
            </a:r>
            <a:r>
              <a:rPr lang="en-US" altLang="zh-CN" baseline="-25000" dirty="0"/>
              <a:t>n-1</a:t>
            </a:r>
            <a:r>
              <a:rPr lang="en-US" altLang="zh-CN" dirty="0"/>
              <a:t>w</a:t>
            </a:r>
            <a:r>
              <a:rPr lang="en-US" altLang="zh-CN" baseline="-25000" dirty="0"/>
              <a:t>n</a:t>
            </a:r>
            <a:r>
              <a:rPr lang="en-US" altLang="zh-CN" dirty="0"/>
              <a:t>)</a:t>
            </a:r>
            <a:r>
              <a:rPr lang="zh-CN" altLang="en-US" dirty="0"/>
              <a:t>可以被</a:t>
            </a:r>
            <a:r>
              <a:rPr lang="en-US" altLang="zh-CN" dirty="0"/>
              <a:t>C(w</a:t>
            </a:r>
            <a:r>
              <a:rPr lang="en-US" altLang="zh-CN" baseline="-25000" dirty="0"/>
              <a:t>n-1</a:t>
            </a:r>
            <a:r>
              <a:rPr lang="en-US" altLang="zh-CN" dirty="0"/>
              <a:t>)</a:t>
            </a:r>
            <a:r>
              <a:rPr lang="zh-CN" altLang="en-US" dirty="0"/>
              <a:t>归一化。</a:t>
            </a:r>
          </a:p>
        </p:txBody>
      </p:sp>
      <p:pic>
        <p:nvPicPr>
          <p:cNvPr id="5" name="图片 4" descr="手机屏幕截图&#10;&#10;描述已自动生成">
            <a:extLst>
              <a:ext uri="{FF2B5EF4-FFF2-40B4-BE49-F238E27FC236}">
                <a16:creationId xmlns:a16="http://schemas.microsoft.com/office/drawing/2014/main" id="{4470DBF2-5EBE-4468-9E6F-8E419E52F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63" y="2713935"/>
            <a:ext cx="6938273" cy="878436"/>
          </a:xfrm>
          <a:prstGeom prst="rect">
            <a:avLst/>
          </a:prstGeom>
        </p:spPr>
      </p:pic>
      <p:pic>
        <p:nvPicPr>
          <p:cNvPr id="7" name="图片 6" descr="手机屏幕截图&#10;&#10;描述已自动生成">
            <a:extLst>
              <a:ext uri="{FF2B5EF4-FFF2-40B4-BE49-F238E27FC236}">
                <a16:creationId xmlns:a16="http://schemas.microsoft.com/office/drawing/2014/main" id="{4BED1564-54E0-4066-8DF3-552EDC899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084" y="4786972"/>
            <a:ext cx="5503830" cy="878436"/>
          </a:xfrm>
          <a:prstGeom prst="rect">
            <a:avLst/>
          </a:prstGeom>
        </p:spPr>
      </p:pic>
    </p:spTree>
    <p:extLst>
      <p:ext uri="{BB962C8B-B14F-4D97-AF65-F5344CB8AC3E}">
        <p14:creationId xmlns:p14="http://schemas.microsoft.com/office/powerpoint/2010/main" val="2377846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2122E-8295-4816-BC58-68AA5ABE5995}"/>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619C049C-10AA-4F0A-86E1-96D149581E1A}"/>
              </a:ext>
            </a:extLst>
          </p:cNvPr>
          <p:cNvSpPr>
            <a:spLocks noGrp="1"/>
          </p:cNvSpPr>
          <p:nvPr>
            <p:ph idx="1"/>
          </p:nvPr>
        </p:nvSpPr>
        <p:spPr/>
        <p:txBody>
          <a:bodyPr/>
          <a:lstStyle/>
          <a:p>
            <a:pPr algn="just"/>
            <a:r>
              <a:rPr lang="zh-CN" altLang="en-US" dirty="0"/>
              <a:t>拉普拉斯平滑会使高频单词序列的统计发生巨大的变化，是因为这种平滑从高频序列处分出了太多的频率给予稀缺序列。这种不稳定性使得拉普拉斯平滑通常不足以直接在实践中使用。</a:t>
            </a:r>
          </a:p>
        </p:txBody>
      </p:sp>
      <p:grpSp>
        <p:nvGrpSpPr>
          <p:cNvPr id="8" name="组合 7">
            <a:extLst>
              <a:ext uri="{FF2B5EF4-FFF2-40B4-BE49-F238E27FC236}">
                <a16:creationId xmlns:a16="http://schemas.microsoft.com/office/drawing/2014/main" id="{6F6222A6-AE76-410C-9168-18B81262D33F}"/>
              </a:ext>
            </a:extLst>
          </p:cNvPr>
          <p:cNvGrpSpPr/>
          <p:nvPr/>
        </p:nvGrpSpPr>
        <p:grpSpPr>
          <a:xfrm>
            <a:off x="511627" y="3396341"/>
            <a:ext cx="11211155" cy="2262920"/>
            <a:chOff x="511627" y="3396341"/>
            <a:chExt cx="11211155" cy="2262920"/>
          </a:xfrm>
        </p:grpSpPr>
        <p:pic>
          <p:nvPicPr>
            <p:cNvPr id="5" name="图片 4" descr="电脑屏幕的截图&#10;&#10;描述已自动生成">
              <a:extLst>
                <a:ext uri="{FF2B5EF4-FFF2-40B4-BE49-F238E27FC236}">
                  <a16:creationId xmlns:a16="http://schemas.microsoft.com/office/drawing/2014/main" id="{4591011E-43C3-4ED1-A1EA-7DDA824E0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627" y="3429000"/>
              <a:ext cx="5540829" cy="2217999"/>
            </a:xfrm>
            <a:prstGeom prst="rect">
              <a:avLst/>
            </a:prstGeom>
          </p:spPr>
        </p:pic>
        <p:pic>
          <p:nvPicPr>
            <p:cNvPr id="7" name="图片 6" descr="电脑屏幕的照片&#10;&#10;描述已自动生成">
              <a:extLst>
                <a:ext uri="{FF2B5EF4-FFF2-40B4-BE49-F238E27FC236}">
                  <a16:creationId xmlns:a16="http://schemas.microsoft.com/office/drawing/2014/main" id="{995209F2-F26B-489B-B953-06E493A90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1954" y="3396341"/>
              <a:ext cx="5540828" cy="2262920"/>
            </a:xfrm>
            <a:prstGeom prst="rect">
              <a:avLst/>
            </a:prstGeom>
          </p:spPr>
        </p:pic>
      </p:grpSp>
    </p:spTree>
    <p:extLst>
      <p:ext uri="{BB962C8B-B14F-4D97-AF65-F5344CB8AC3E}">
        <p14:creationId xmlns:p14="http://schemas.microsoft.com/office/powerpoint/2010/main" val="1224681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266A3-23D6-44A0-A66C-CD5EA5C6D6D3}"/>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13BCC516-DF5E-4CEF-AA7C-1D764D98FD88}"/>
              </a:ext>
            </a:extLst>
          </p:cNvPr>
          <p:cNvSpPr>
            <a:spLocks noGrp="1"/>
          </p:cNvSpPr>
          <p:nvPr>
            <p:ph idx="1"/>
          </p:nvPr>
        </p:nvSpPr>
        <p:spPr>
          <a:xfrm>
            <a:off x="838200" y="1825625"/>
            <a:ext cx="10515600" cy="4351338"/>
          </a:xfrm>
        </p:spPr>
        <p:txBody>
          <a:bodyPr>
            <a:normAutofit/>
          </a:bodyPr>
          <a:lstStyle/>
          <a:p>
            <a:pPr algn="just"/>
            <a:r>
              <a:rPr lang="zh-CN" altLang="en-US" dirty="0"/>
              <a:t>进一步讨论拉普拉斯平滑的问题，为了衡量该平滑对所有稀缺序列的综合影响，此处改为计算</a:t>
            </a:r>
            <a:r>
              <a:rPr lang="en-US" altLang="zh-CN" dirty="0"/>
              <a:t>bigram</a:t>
            </a:r>
            <a:r>
              <a:rPr lang="zh-CN" altLang="en-US" dirty="0"/>
              <a:t>的联合概率</a:t>
            </a:r>
            <a:r>
              <a:rPr lang="en-US" altLang="zh-CN" dirty="0"/>
              <a:t>P(w</a:t>
            </a:r>
            <a:r>
              <a:rPr lang="en-US" altLang="zh-CN" baseline="-25000" dirty="0"/>
              <a:t>n-1</a:t>
            </a:r>
            <a:r>
              <a:rPr lang="en-US" altLang="zh-CN" dirty="0"/>
              <a:t>w</a:t>
            </a:r>
            <a:r>
              <a:rPr lang="en-US" altLang="zh-CN" baseline="-25000" dirty="0"/>
              <a:t>n</a:t>
            </a:r>
            <a:r>
              <a:rPr lang="en-US" altLang="zh-CN" dirty="0"/>
              <a:t>)</a:t>
            </a:r>
            <a:r>
              <a:rPr lang="zh-CN" altLang="en-US" dirty="0"/>
              <a:t>。</a:t>
            </a:r>
            <a:r>
              <a:rPr lang="en-US" altLang="zh-CN" dirty="0"/>
              <a:t>	   </a:t>
            </a:r>
          </a:p>
          <a:p>
            <a:pPr lvl="1" algn="just"/>
            <a:r>
              <a:rPr lang="en-US" altLang="zh-CN" dirty="0"/>
              <a:t>P(w</a:t>
            </a:r>
            <a:r>
              <a:rPr lang="en-US" altLang="zh-CN" baseline="-25000" dirty="0"/>
              <a:t>n-1</a:t>
            </a:r>
            <a:r>
              <a:rPr lang="en-US" altLang="zh-CN" dirty="0"/>
              <a:t>w</a:t>
            </a:r>
            <a:r>
              <a:rPr lang="en-US" altLang="zh-CN" baseline="-25000" dirty="0"/>
              <a:t>n</a:t>
            </a:r>
            <a:r>
              <a:rPr lang="en-US" altLang="zh-CN" dirty="0"/>
              <a:t>) = C(w</a:t>
            </a:r>
            <a:r>
              <a:rPr lang="en-US" altLang="zh-CN" baseline="-25000" dirty="0"/>
              <a:t>n-1</a:t>
            </a:r>
            <a:r>
              <a:rPr lang="en-US" altLang="zh-CN" dirty="0"/>
              <a:t>w</a:t>
            </a:r>
            <a:r>
              <a:rPr lang="en-US" altLang="zh-CN" baseline="-25000" dirty="0"/>
              <a:t>n</a:t>
            </a:r>
            <a:r>
              <a:rPr lang="en-US" altLang="zh-CN" dirty="0"/>
              <a:t>) /</a:t>
            </a:r>
            <a:r>
              <a:rPr lang="zh-CN" altLang="en-US" dirty="0"/>
              <a:t> </a:t>
            </a:r>
            <a:r>
              <a:rPr lang="en-US" altLang="zh-CN" dirty="0"/>
              <a:t>N</a:t>
            </a:r>
          </a:p>
          <a:p>
            <a:pPr lvl="1" algn="just"/>
            <a:r>
              <a:rPr lang="zh-CN" altLang="en-US" dirty="0"/>
              <a:t>其中，</a:t>
            </a:r>
            <a:r>
              <a:rPr lang="en-US" altLang="zh-CN" dirty="0"/>
              <a:t>N</a:t>
            </a:r>
            <a:r>
              <a:rPr lang="zh-CN" altLang="en-US" dirty="0"/>
              <a:t>是语料中</a:t>
            </a:r>
            <a:r>
              <a:rPr lang="en-US" altLang="zh-CN" dirty="0"/>
              <a:t>bigram</a:t>
            </a:r>
            <a:r>
              <a:rPr lang="zh-CN" altLang="en-US" dirty="0"/>
              <a:t>的数量，出现次数相同的</a:t>
            </a:r>
            <a:r>
              <a:rPr lang="en-US" altLang="zh-CN" dirty="0"/>
              <a:t>n-gram</a:t>
            </a:r>
            <a:r>
              <a:rPr lang="zh-CN" altLang="en-US" dirty="0"/>
              <a:t>概率相同。</a:t>
            </a:r>
            <a:endParaRPr lang="en-US" altLang="zh-CN" dirty="0"/>
          </a:p>
          <a:p>
            <a:pPr marL="0" indent="0" algn="just">
              <a:buNone/>
            </a:pPr>
            <a:endParaRPr lang="en-US" altLang="zh-CN" dirty="0"/>
          </a:p>
          <a:p>
            <a:pPr algn="just"/>
            <a:r>
              <a:rPr lang="zh-CN" altLang="en-US" dirty="0"/>
              <a:t>语料库来自（</a:t>
            </a:r>
            <a:r>
              <a:rPr lang="en-US" altLang="zh-CN" dirty="0"/>
              <a:t>Church and Gale, 1991</a:t>
            </a:r>
            <a:r>
              <a:rPr lang="zh-CN" altLang="en-US" dirty="0"/>
              <a:t>），包含</a:t>
            </a:r>
            <a:r>
              <a:rPr lang="en-US" altLang="zh-CN" dirty="0"/>
              <a:t>N=22,000,000</a:t>
            </a:r>
            <a:r>
              <a:rPr lang="zh-CN" altLang="en-US" dirty="0"/>
              <a:t>个</a:t>
            </a:r>
            <a:r>
              <a:rPr lang="en-US" altLang="zh-CN" dirty="0"/>
              <a:t>bi-gram</a:t>
            </a:r>
            <a:r>
              <a:rPr lang="zh-CN" altLang="en-US" dirty="0"/>
              <a:t>，词汇表共计</a:t>
            </a:r>
            <a:r>
              <a:rPr lang="en-US" altLang="zh-CN" dirty="0"/>
              <a:t>V=273266</a:t>
            </a:r>
            <a:r>
              <a:rPr lang="zh-CN" altLang="en-US" dirty="0"/>
              <a:t>个词汇。</a:t>
            </a:r>
            <a:endParaRPr lang="en-US" altLang="zh-CN" dirty="0"/>
          </a:p>
          <a:p>
            <a:pPr algn="just"/>
            <a:r>
              <a:rPr lang="zh-CN" altLang="en-US" dirty="0"/>
              <a:t>由此可推出所有可能的</a:t>
            </a:r>
            <a:r>
              <a:rPr lang="en-US" altLang="zh-CN" dirty="0"/>
              <a:t>bigram</a:t>
            </a:r>
            <a:r>
              <a:rPr lang="zh-CN" altLang="en-US" dirty="0"/>
              <a:t>数量</a:t>
            </a:r>
            <a:r>
              <a:rPr lang="en-US" altLang="zh-CN" dirty="0"/>
              <a:t>B=V</a:t>
            </a:r>
            <a:r>
              <a:rPr lang="en-US" altLang="zh-CN" baseline="30000" dirty="0"/>
              <a:t>2</a:t>
            </a:r>
            <a:r>
              <a:rPr lang="en-US" altLang="zh-CN" dirty="0"/>
              <a:t>=74,674,306,760</a:t>
            </a:r>
            <a:r>
              <a:rPr lang="zh-CN" altLang="en-US" dirty="0"/>
              <a:t>个，其中没有出现在语料库的</a:t>
            </a:r>
            <a:r>
              <a:rPr lang="en-US" altLang="zh-CN" dirty="0"/>
              <a:t>bigram</a:t>
            </a:r>
            <a:r>
              <a:rPr lang="zh-CN" altLang="en-US" dirty="0"/>
              <a:t>有</a:t>
            </a:r>
            <a:r>
              <a:rPr lang="en-US" altLang="zh-CN" dirty="0"/>
              <a:t>74,671,100,000</a:t>
            </a:r>
            <a:r>
              <a:rPr lang="zh-CN" altLang="en-US" dirty="0"/>
              <a:t>个。</a:t>
            </a:r>
          </a:p>
        </p:txBody>
      </p:sp>
    </p:spTree>
    <p:extLst>
      <p:ext uri="{BB962C8B-B14F-4D97-AF65-F5344CB8AC3E}">
        <p14:creationId xmlns:p14="http://schemas.microsoft.com/office/powerpoint/2010/main" val="3177779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5D186-38BF-41E6-8536-71BCB516763E}"/>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A48A4E6D-0DDB-472E-90DD-A30E8224D57F}"/>
              </a:ext>
            </a:extLst>
          </p:cNvPr>
          <p:cNvSpPr>
            <a:spLocks noGrp="1"/>
          </p:cNvSpPr>
          <p:nvPr>
            <p:ph idx="1"/>
          </p:nvPr>
        </p:nvSpPr>
        <p:spPr/>
        <p:txBody>
          <a:bodyPr/>
          <a:lstStyle/>
          <a:p>
            <a:r>
              <a:rPr lang="zh-CN" altLang="en-US" dirty="0"/>
              <a:t>此时，</a:t>
            </a:r>
            <a:r>
              <a:rPr lang="en-US" altLang="zh-CN" dirty="0"/>
              <a:t>P(w</a:t>
            </a:r>
            <a:r>
              <a:rPr lang="en-US" altLang="zh-CN" baseline="-25000" dirty="0"/>
              <a:t>n-1</a:t>
            </a:r>
            <a:r>
              <a:rPr lang="en-US" altLang="zh-CN" dirty="0"/>
              <a:t>w</a:t>
            </a:r>
            <a:r>
              <a:rPr lang="en-US" altLang="zh-CN" baseline="-25000" dirty="0"/>
              <a:t>n</a:t>
            </a:r>
            <a:r>
              <a:rPr lang="en-US" altLang="zh-CN" dirty="0"/>
              <a:t>) = </a:t>
            </a:r>
          </a:p>
          <a:p>
            <a:endParaRPr lang="en-US" altLang="zh-CN" dirty="0"/>
          </a:p>
          <a:p>
            <a:r>
              <a:rPr lang="zh-CN" altLang="en-US" dirty="0"/>
              <a:t>对于每一个稀缺序列，拉普拉斯平滑赋予的概率 </a:t>
            </a:r>
            <a:r>
              <a:rPr lang="en-US" altLang="zh-CN" dirty="0"/>
              <a:t>=</a:t>
            </a:r>
          </a:p>
          <a:p>
            <a:endParaRPr lang="en-US" altLang="zh-CN" dirty="0"/>
          </a:p>
          <a:p>
            <a:endParaRPr lang="en-US" altLang="zh-CN" dirty="0"/>
          </a:p>
          <a:p>
            <a:r>
              <a:rPr lang="zh-CN" altLang="en-US" dirty="0"/>
              <a:t>那么所有赋予稀缺序列的概率之和</a:t>
            </a:r>
            <a:r>
              <a:rPr lang="en-US" altLang="zh-CN" dirty="0"/>
              <a:t> = </a:t>
            </a:r>
          </a:p>
          <a:p>
            <a:pPr marL="0" indent="0">
              <a:buNone/>
            </a:pPr>
            <a:r>
              <a:rPr lang="en-US" altLang="zh-CN" dirty="0"/>
              <a:t>                     74,671,100,000 x 1.33875 x 10</a:t>
            </a:r>
            <a:r>
              <a:rPr lang="en-US" altLang="zh-CN" baseline="30000" dirty="0"/>
              <a:t>-11</a:t>
            </a:r>
            <a:r>
              <a:rPr lang="en-US" altLang="zh-CN" dirty="0"/>
              <a:t> </a:t>
            </a:r>
            <a:r>
              <a:rPr lang="zh-CN" altLang="en-US" dirty="0"/>
              <a:t>≈ </a:t>
            </a:r>
            <a:r>
              <a:rPr lang="en-US" altLang="zh-CN" dirty="0"/>
              <a:t>99.96</a:t>
            </a:r>
            <a:endParaRPr lang="zh-CN" altLang="en-US" baseline="30000" dirty="0"/>
          </a:p>
        </p:txBody>
      </p:sp>
      <p:pic>
        <p:nvPicPr>
          <p:cNvPr id="5" name="图片 4" descr="图片包含 游戏机, 物体&#10;&#10;描述已自动生成">
            <a:extLst>
              <a:ext uri="{FF2B5EF4-FFF2-40B4-BE49-F238E27FC236}">
                <a16:creationId xmlns:a16="http://schemas.microsoft.com/office/drawing/2014/main" id="{85681B23-AAED-411D-BB09-55BF3E212A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381" y="1690688"/>
            <a:ext cx="1824125" cy="713788"/>
          </a:xfrm>
          <a:prstGeom prst="rect">
            <a:avLst/>
          </a:prstGeom>
        </p:spPr>
      </p:pic>
      <p:pic>
        <p:nvPicPr>
          <p:cNvPr id="7" name="图片 6">
            <a:extLst>
              <a:ext uri="{FF2B5EF4-FFF2-40B4-BE49-F238E27FC236}">
                <a16:creationId xmlns:a16="http://schemas.microsoft.com/office/drawing/2014/main" id="{C228BE3F-244F-4AB4-BDC8-8977DA3AF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4744" y="3378513"/>
            <a:ext cx="5722511" cy="703051"/>
          </a:xfrm>
          <a:prstGeom prst="rect">
            <a:avLst/>
          </a:prstGeom>
        </p:spPr>
      </p:pic>
    </p:spTree>
    <p:extLst>
      <p:ext uri="{BB962C8B-B14F-4D97-AF65-F5344CB8AC3E}">
        <p14:creationId xmlns:p14="http://schemas.microsoft.com/office/powerpoint/2010/main" val="2890451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D5FE3-D6DF-4FB8-93C6-C5A94585032D}"/>
              </a:ext>
            </a:extLst>
          </p:cNvPr>
          <p:cNvSpPr>
            <a:spLocks noGrp="1"/>
          </p:cNvSpPr>
          <p:nvPr>
            <p:ph type="title"/>
          </p:nvPr>
        </p:nvSpPr>
        <p:spPr/>
        <p:txBody>
          <a:bodyPr/>
          <a:lstStyle/>
          <a:p>
            <a:r>
              <a:rPr lang="en-US" altLang="zh-CN" dirty="0"/>
              <a:t>Smoothing</a:t>
            </a:r>
            <a:endParaRPr lang="zh-CN" altLang="en-US" dirty="0"/>
          </a:p>
        </p:txBody>
      </p:sp>
      <p:pic>
        <p:nvPicPr>
          <p:cNvPr id="5" name="内容占位符 4" descr="图片包含 游戏机, 钟表&#10;&#10;描述已自动生成">
            <a:extLst>
              <a:ext uri="{FF2B5EF4-FFF2-40B4-BE49-F238E27FC236}">
                <a16:creationId xmlns:a16="http://schemas.microsoft.com/office/drawing/2014/main" id="{7C3AB65E-B285-4A26-9510-B36160A2B0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4081" y="1836713"/>
            <a:ext cx="3072953" cy="1927107"/>
          </a:xfrm>
        </p:spPr>
      </p:pic>
      <p:pic>
        <p:nvPicPr>
          <p:cNvPr id="7" name="图片 6" descr="图片包含 游戏机&#10;&#10;描述已自动生成">
            <a:extLst>
              <a:ext uri="{FF2B5EF4-FFF2-40B4-BE49-F238E27FC236}">
                <a16:creationId xmlns:a16="http://schemas.microsoft.com/office/drawing/2014/main" id="{2E892229-CCA3-4E7B-8038-16995A955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489" y="4020529"/>
            <a:ext cx="3425132" cy="1927107"/>
          </a:xfrm>
          <a:prstGeom prst="rect">
            <a:avLst/>
          </a:prstGeom>
        </p:spPr>
      </p:pic>
      <p:pic>
        <p:nvPicPr>
          <p:cNvPr id="9" name="图片 8" descr="卡通人物&#10;&#10;描述已自动生成">
            <a:extLst>
              <a:ext uri="{FF2B5EF4-FFF2-40B4-BE49-F238E27FC236}">
                <a16:creationId xmlns:a16="http://schemas.microsoft.com/office/drawing/2014/main" id="{DF843D84-21CD-46EA-8A3A-E09C9DF33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724292"/>
            <a:ext cx="5394543" cy="1898675"/>
          </a:xfrm>
          <a:prstGeom prst="rect">
            <a:avLst/>
          </a:prstGeom>
        </p:spPr>
      </p:pic>
    </p:spTree>
    <p:extLst>
      <p:ext uri="{BB962C8B-B14F-4D97-AF65-F5344CB8AC3E}">
        <p14:creationId xmlns:p14="http://schemas.microsoft.com/office/powerpoint/2010/main" val="1918306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76C15-3CE8-432B-AA02-387E7CF27397}"/>
              </a:ext>
            </a:extLst>
          </p:cNvPr>
          <p:cNvSpPr>
            <a:spLocks noGrp="1"/>
          </p:cNvSpPr>
          <p:nvPr>
            <p:ph type="title"/>
          </p:nvPr>
        </p:nvSpPr>
        <p:spPr/>
        <p:txBody>
          <a:bodyPr/>
          <a:lstStyle/>
          <a:p>
            <a:r>
              <a:rPr lang="en-US" altLang="zh-CN" dirty="0"/>
              <a:t>Smoothing</a:t>
            </a:r>
            <a:endParaRPr lang="zh-CN" altLang="en-US" dirty="0"/>
          </a:p>
        </p:txBody>
      </p:sp>
      <p:pic>
        <p:nvPicPr>
          <p:cNvPr id="5" name="内容占位符 4" descr="手机屏幕截图&#10;&#10;描述已自动生成">
            <a:extLst>
              <a:ext uri="{FF2B5EF4-FFF2-40B4-BE49-F238E27FC236}">
                <a16:creationId xmlns:a16="http://schemas.microsoft.com/office/drawing/2014/main" id="{12EA88C8-276D-477B-8438-25CACEBF32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7905" y="2175050"/>
            <a:ext cx="9076190" cy="3314286"/>
          </a:xfrm>
        </p:spPr>
      </p:pic>
    </p:spTree>
    <p:extLst>
      <p:ext uri="{BB962C8B-B14F-4D97-AF65-F5344CB8AC3E}">
        <p14:creationId xmlns:p14="http://schemas.microsoft.com/office/powerpoint/2010/main" val="22470149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49C889-2F87-453F-90D2-99926ADFD002}"/>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E7F41CBF-FAB4-4450-8637-124961091EEC}"/>
              </a:ext>
            </a:extLst>
          </p:cNvPr>
          <p:cNvSpPr>
            <a:spLocks noGrp="1"/>
          </p:cNvSpPr>
          <p:nvPr>
            <p:ph idx="1"/>
          </p:nvPr>
        </p:nvSpPr>
        <p:spPr/>
        <p:txBody>
          <a:bodyPr/>
          <a:lstStyle/>
          <a:p>
            <a:r>
              <a:rPr lang="en-US" altLang="zh-CN" dirty="0"/>
              <a:t>Add-k Smoothing</a:t>
            </a:r>
            <a:r>
              <a:rPr lang="zh-CN" altLang="en-US" dirty="0"/>
              <a:t>是对</a:t>
            </a:r>
            <a:r>
              <a:rPr lang="en-US" altLang="zh-CN" dirty="0"/>
              <a:t>add-1 smoothing</a:t>
            </a:r>
            <a:r>
              <a:rPr lang="zh-CN" altLang="en-US" dirty="0"/>
              <a:t>的调整，划出更少的概率给予稀缺序列，解决拉普拉斯平滑的过折扣问题。</a:t>
            </a:r>
            <a:endParaRPr lang="en-US" altLang="zh-CN" dirty="0"/>
          </a:p>
          <a:p>
            <a:endParaRPr lang="en-US" altLang="zh-CN" dirty="0"/>
          </a:p>
          <a:p>
            <a:endParaRPr lang="en-US" altLang="zh-CN" dirty="0"/>
          </a:p>
          <a:p>
            <a:pPr marL="0" indent="0">
              <a:buNone/>
            </a:pPr>
            <a:r>
              <a:rPr lang="en-US" altLang="zh-CN" dirty="0"/>
              <a:t>  </a:t>
            </a:r>
            <a:r>
              <a:rPr lang="zh-CN" altLang="en-US" dirty="0"/>
              <a:t>其中，</a:t>
            </a:r>
            <a:r>
              <a:rPr lang="en-US" altLang="zh-CN" dirty="0"/>
              <a:t>0</a:t>
            </a:r>
            <a:r>
              <a:rPr lang="zh-CN" altLang="en-US" dirty="0"/>
              <a:t>≤</a:t>
            </a:r>
            <a:r>
              <a:rPr lang="en-US" altLang="zh-CN" dirty="0"/>
              <a:t>k</a:t>
            </a:r>
            <a:r>
              <a:rPr lang="zh-CN" altLang="en-US" dirty="0"/>
              <a:t>≤</a:t>
            </a:r>
            <a:r>
              <a:rPr lang="en-US" altLang="zh-CN" dirty="0"/>
              <a:t>1</a:t>
            </a:r>
            <a:r>
              <a:rPr lang="zh-CN" altLang="en-US" dirty="0"/>
              <a:t>，例如</a:t>
            </a:r>
            <a:r>
              <a:rPr lang="en-US" altLang="zh-CN" dirty="0"/>
              <a:t>0.5</a:t>
            </a:r>
            <a:r>
              <a:rPr lang="zh-CN" altLang="en-US" dirty="0"/>
              <a:t>、</a:t>
            </a:r>
            <a:r>
              <a:rPr lang="en-US" altLang="zh-CN" dirty="0"/>
              <a:t>0.05</a:t>
            </a:r>
            <a:r>
              <a:rPr lang="zh-CN" altLang="en-US" dirty="0"/>
              <a:t>、</a:t>
            </a:r>
            <a:r>
              <a:rPr lang="en-US" altLang="zh-CN" dirty="0"/>
              <a:t>0.01</a:t>
            </a:r>
            <a:r>
              <a:rPr lang="zh-CN" altLang="en-US" dirty="0"/>
              <a:t>等。</a:t>
            </a:r>
            <a:endParaRPr lang="en-US" altLang="zh-CN" dirty="0"/>
          </a:p>
          <a:p>
            <a:pPr marL="0" indent="0">
              <a:buNone/>
            </a:pPr>
            <a:endParaRPr lang="en-US" altLang="zh-CN" dirty="0"/>
          </a:p>
          <a:p>
            <a:r>
              <a:rPr lang="en-US" altLang="zh-CN" dirty="0"/>
              <a:t>Add-k</a:t>
            </a:r>
            <a:r>
              <a:rPr lang="zh-CN" altLang="en-US" dirty="0"/>
              <a:t>平滑需要确定超参数</a:t>
            </a:r>
            <a:r>
              <a:rPr lang="en-US" altLang="zh-CN" dirty="0"/>
              <a:t>k</a:t>
            </a:r>
            <a:r>
              <a:rPr lang="zh-CN" altLang="en-US" dirty="0"/>
              <a:t>，通常通过在验证集上最优化语言模型的困惑度进行调整。然后实践中，</a:t>
            </a:r>
            <a:r>
              <a:rPr lang="en-US" altLang="zh-CN" dirty="0"/>
              <a:t>add-k</a:t>
            </a:r>
            <a:r>
              <a:rPr lang="zh-CN" altLang="en-US" dirty="0"/>
              <a:t>平滑仍不足以满足现代</a:t>
            </a:r>
            <a:r>
              <a:rPr lang="en-US" altLang="zh-CN" dirty="0"/>
              <a:t>NLP</a:t>
            </a:r>
            <a:r>
              <a:rPr lang="zh-CN" altLang="en-US" dirty="0"/>
              <a:t>任务的需要。</a:t>
            </a:r>
            <a:endParaRPr lang="en-US" altLang="zh-CN" dirty="0"/>
          </a:p>
        </p:txBody>
      </p:sp>
      <p:pic>
        <p:nvPicPr>
          <p:cNvPr id="5" name="图片 4" descr="手机屏幕截图&#10;&#10;描述已自动生成">
            <a:extLst>
              <a:ext uri="{FF2B5EF4-FFF2-40B4-BE49-F238E27FC236}">
                <a16:creationId xmlns:a16="http://schemas.microsoft.com/office/drawing/2014/main" id="{79CF284F-63CB-4CA4-B4A4-D19E6C7F1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0619" y="2685438"/>
            <a:ext cx="4390761" cy="861346"/>
          </a:xfrm>
          <a:prstGeom prst="rect">
            <a:avLst/>
          </a:prstGeom>
        </p:spPr>
      </p:pic>
    </p:spTree>
    <p:extLst>
      <p:ext uri="{BB962C8B-B14F-4D97-AF65-F5344CB8AC3E}">
        <p14:creationId xmlns:p14="http://schemas.microsoft.com/office/powerpoint/2010/main" val="3396538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60710B-DCD0-4690-8E71-56AA3F268BBC}"/>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AC45F589-5EC0-49ED-947D-F02701FF2A8D}"/>
              </a:ext>
            </a:extLst>
          </p:cNvPr>
          <p:cNvSpPr>
            <a:spLocks noGrp="1"/>
          </p:cNvSpPr>
          <p:nvPr>
            <p:ph idx="1"/>
          </p:nvPr>
        </p:nvSpPr>
        <p:spPr>
          <a:xfrm>
            <a:off x="838200" y="1825625"/>
            <a:ext cx="10515600" cy="4351338"/>
          </a:xfrm>
        </p:spPr>
        <p:txBody>
          <a:bodyPr/>
          <a:lstStyle/>
          <a:p>
            <a:pPr algn="just"/>
            <a:r>
              <a:rPr lang="en-US" altLang="zh-CN" dirty="0"/>
              <a:t>Good-Turing Smoothing</a:t>
            </a:r>
            <a:r>
              <a:rPr lang="zh-CN" altLang="en-US" dirty="0"/>
              <a:t>的思想最初由图灵（</a:t>
            </a:r>
            <a:r>
              <a:rPr lang="en-US" altLang="zh-CN" dirty="0"/>
              <a:t>Turing</a:t>
            </a:r>
            <a:r>
              <a:rPr lang="zh-CN" altLang="en-US" dirty="0"/>
              <a:t>）提出，后由其助手古德（</a:t>
            </a:r>
            <a:r>
              <a:rPr lang="en-US" altLang="zh-CN" dirty="0"/>
              <a:t>I. J. Good</a:t>
            </a:r>
            <a:r>
              <a:rPr lang="zh-CN" altLang="en-US" dirty="0"/>
              <a:t>）发展成为一种平滑算法。该算法最初由于运算太过复杂没有得到推广，后由</a:t>
            </a:r>
            <a:r>
              <a:rPr lang="en-US" altLang="zh-CN" dirty="0"/>
              <a:t>William A. Gale</a:t>
            </a:r>
            <a:r>
              <a:rPr lang="zh-CN" altLang="en-US" dirty="0"/>
              <a:t>和</a:t>
            </a:r>
            <a:r>
              <a:rPr lang="en-US" altLang="zh-CN" dirty="0"/>
              <a:t>Geoffrey Sampson</a:t>
            </a:r>
            <a:r>
              <a:rPr lang="zh-CN" altLang="en-US" dirty="0"/>
              <a:t>于</a:t>
            </a:r>
            <a:r>
              <a:rPr lang="en-US" altLang="zh-CN" dirty="0"/>
              <a:t>1995</a:t>
            </a:r>
            <a:r>
              <a:rPr lang="zh-CN" altLang="en-US" dirty="0"/>
              <a:t>年重新提出该算法的简化版，并在论文“</a:t>
            </a:r>
            <a:r>
              <a:rPr lang="en-US" altLang="zh-CN" dirty="0"/>
              <a:t>Good-Turing Smoothing Without Tears</a:t>
            </a:r>
            <a:r>
              <a:rPr lang="zh-CN" altLang="en-US" dirty="0"/>
              <a:t>”中证明其作为平滑算法的价值。</a:t>
            </a:r>
            <a:endParaRPr lang="en-US" altLang="zh-CN" dirty="0"/>
          </a:p>
          <a:p>
            <a:pPr algn="just"/>
            <a:r>
              <a:rPr lang="en-US" altLang="zh-CN" dirty="0"/>
              <a:t>GT</a:t>
            </a:r>
            <a:r>
              <a:rPr lang="zh-CN" altLang="en-US" dirty="0"/>
              <a:t>平滑通常和</a:t>
            </a:r>
            <a:r>
              <a:rPr lang="en-US" altLang="zh-CN" dirty="0"/>
              <a:t>Katz </a:t>
            </a:r>
            <a:r>
              <a:rPr lang="en-US" altLang="zh-CN" dirty="0" err="1"/>
              <a:t>Backoff</a:t>
            </a:r>
            <a:r>
              <a:rPr lang="zh-CN" altLang="en-US" dirty="0"/>
              <a:t>一起使用，</a:t>
            </a:r>
            <a:r>
              <a:rPr lang="en-US" altLang="zh-CN" dirty="0"/>
              <a:t>Katz</a:t>
            </a:r>
            <a:r>
              <a:rPr lang="zh-CN" altLang="en-US" dirty="0"/>
              <a:t>对</a:t>
            </a:r>
            <a:r>
              <a:rPr lang="en-US" altLang="zh-CN" dirty="0"/>
              <a:t>GT</a:t>
            </a:r>
            <a:r>
              <a:rPr lang="zh-CN" altLang="en-US" dirty="0"/>
              <a:t>平滑提出了若干改进方法。</a:t>
            </a:r>
            <a:endParaRPr lang="en-US" altLang="zh-CN" dirty="0"/>
          </a:p>
          <a:p>
            <a:pPr algn="just"/>
            <a:r>
              <a:rPr lang="zh-CN" altLang="en-US" dirty="0"/>
              <a:t>请注意，以</a:t>
            </a:r>
            <a:r>
              <a:rPr lang="en-US" altLang="zh-CN" dirty="0"/>
              <a:t>bigram</a:t>
            </a:r>
            <a:r>
              <a:rPr lang="zh-CN" altLang="en-US" dirty="0"/>
              <a:t>为例，</a:t>
            </a:r>
            <a:r>
              <a:rPr lang="en-US" altLang="zh-CN" dirty="0"/>
              <a:t>GT</a:t>
            </a:r>
            <a:r>
              <a:rPr lang="zh-CN" altLang="en-US" dirty="0"/>
              <a:t>平滑解决的是计算联合概率</a:t>
            </a:r>
            <a:r>
              <a:rPr lang="en-US" altLang="zh-CN" dirty="0"/>
              <a:t>P(w</a:t>
            </a:r>
            <a:r>
              <a:rPr lang="en-US" altLang="zh-CN" baseline="-25000" dirty="0"/>
              <a:t>n-1</a:t>
            </a:r>
            <a:r>
              <a:rPr lang="en-US" altLang="zh-CN" dirty="0"/>
              <a:t>w</a:t>
            </a:r>
            <a:r>
              <a:rPr lang="en-US" altLang="zh-CN" baseline="-25000" dirty="0"/>
              <a:t>n</a:t>
            </a:r>
            <a:r>
              <a:rPr lang="en-US" altLang="zh-CN" dirty="0"/>
              <a:t>)</a:t>
            </a:r>
            <a:r>
              <a:rPr lang="zh-CN" altLang="en-US" dirty="0"/>
              <a:t>的稀疏问题；得到</a:t>
            </a:r>
            <a:r>
              <a:rPr lang="en-US" altLang="zh-CN" dirty="0"/>
              <a:t>P(w</a:t>
            </a:r>
            <a:r>
              <a:rPr lang="en-US" altLang="zh-CN" baseline="-25000" dirty="0"/>
              <a:t>n-1</a:t>
            </a:r>
            <a:r>
              <a:rPr lang="en-US" altLang="zh-CN" dirty="0"/>
              <a:t>w</a:t>
            </a:r>
            <a:r>
              <a:rPr lang="en-US" altLang="zh-CN" baseline="-25000" dirty="0"/>
              <a:t>n</a:t>
            </a:r>
            <a:r>
              <a:rPr lang="en-US" altLang="zh-CN" dirty="0"/>
              <a:t>)</a:t>
            </a:r>
            <a:r>
              <a:rPr lang="zh-CN" altLang="en-US" dirty="0"/>
              <a:t>后，需重新计算条件概率</a:t>
            </a:r>
            <a:r>
              <a:rPr lang="en-US" altLang="zh-CN" dirty="0"/>
              <a:t>P(w</a:t>
            </a:r>
            <a:r>
              <a:rPr lang="en-US" altLang="zh-CN" baseline="-25000" dirty="0"/>
              <a:t>n</a:t>
            </a:r>
            <a:r>
              <a:rPr lang="en-US" altLang="zh-CN" dirty="0"/>
              <a:t>|w</a:t>
            </a:r>
            <a:r>
              <a:rPr lang="en-US" altLang="zh-CN" baseline="-25000" dirty="0"/>
              <a:t>n-1</a:t>
            </a:r>
            <a:r>
              <a:rPr lang="en-US" altLang="zh-CN" dirty="0"/>
              <a:t>) :</a:t>
            </a:r>
          </a:p>
          <a:p>
            <a:pPr marL="0" indent="0" algn="just">
              <a:buNone/>
            </a:pPr>
            <a:r>
              <a:rPr lang="en-US" altLang="zh-CN" dirty="0"/>
              <a:t>                                 P(w</a:t>
            </a:r>
            <a:r>
              <a:rPr lang="en-US" altLang="zh-CN" baseline="-25000" dirty="0"/>
              <a:t>n</a:t>
            </a:r>
            <a:r>
              <a:rPr lang="en-US" altLang="zh-CN" dirty="0"/>
              <a:t>|w</a:t>
            </a:r>
            <a:r>
              <a:rPr lang="en-US" altLang="zh-CN" baseline="-25000" dirty="0"/>
              <a:t>n-1</a:t>
            </a:r>
            <a:r>
              <a:rPr lang="en-US" altLang="zh-CN" dirty="0"/>
              <a:t>) = P(w</a:t>
            </a:r>
            <a:r>
              <a:rPr lang="en-US" altLang="zh-CN" baseline="-25000" dirty="0"/>
              <a:t>n-1</a:t>
            </a:r>
            <a:r>
              <a:rPr lang="en-US" altLang="zh-CN" dirty="0"/>
              <a:t>w</a:t>
            </a:r>
            <a:r>
              <a:rPr lang="en-US" altLang="zh-CN" baseline="-25000" dirty="0"/>
              <a:t>n</a:t>
            </a:r>
            <a:r>
              <a:rPr lang="en-US" altLang="zh-CN" dirty="0"/>
              <a:t>) | P(w</a:t>
            </a:r>
            <a:r>
              <a:rPr lang="en-US" altLang="zh-CN" baseline="-25000" dirty="0"/>
              <a:t>n-1</a:t>
            </a:r>
            <a:r>
              <a:rPr lang="en-US" altLang="zh-CN" dirty="0"/>
              <a:t>)</a:t>
            </a:r>
            <a:endParaRPr lang="zh-CN" altLang="en-US" dirty="0"/>
          </a:p>
        </p:txBody>
      </p:sp>
    </p:spTree>
    <p:extLst>
      <p:ext uri="{BB962C8B-B14F-4D97-AF65-F5344CB8AC3E}">
        <p14:creationId xmlns:p14="http://schemas.microsoft.com/office/powerpoint/2010/main" val="2470118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C3EB31-6313-4CFE-A1AB-56DC34A34D08}"/>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1FE44C09-A98D-4C36-8205-8A0FFC324792}"/>
              </a:ext>
            </a:extLst>
          </p:cNvPr>
          <p:cNvSpPr>
            <a:spLocks noGrp="1"/>
          </p:cNvSpPr>
          <p:nvPr>
            <p:ph idx="1"/>
          </p:nvPr>
        </p:nvSpPr>
        <p:spPr>
          <a:xfrm>
            <a:off x="838200" y="1825624"/>
            <a:ext cx="8840771" cy="4775591"/>
          </a:xfrm>
        </p:spPr>
        <p:txBody>
          <a:bodyPr>
            <a:normAutofit/>
          </a:bodyPr>
          <a:lstStyle/>
          <a:p>
            <a:pPr algn="just"/>
            <a:r>
              <a:rPr lang="en-US" altLang="zh-CN" dirty="0"/>
              <a:t>GT</a:t>
            </a:r>
            <a:r>
              <a:rPr lang="zh-CN" altLang="en-US" dirty="0"/>
              <a:t>平滑将所有</a:t>
            </a:r>
            <a:r>
              <a:rPr lang="en-US" altLang="zh-CN" dirty="0"/>
              <a:t>n-gram</a:t>
            </a:r>
            <a:r>
              <a:rPr lang="zh-CN" altLang="en-US" dirty="0"/>
              <a:t>按照出现次数</a:t>
            </a:r>
            <a:r>
              <a:rPr lang="en-US" altLang="zh-CN" dirty="0"/>
              <a:t>c</a:t>
            </a:r>
            <a:r>
              <a:rPr lang="zh-CN" altLang="en-US" dirty="0"/>
              <a:t>进行划分，用</a:t>
            </a:r>
            <a:r>
              <a:rPr lang="en-US" altLang="zh-CN" dirty="0"/>
              <a:t>N</a:t>
            </a:r>
            <a:r>
              <a:rPr lang="en-US" altLang="zh-CN" baseline="-25000" dirty="0"/>
              <a:t>c</a:t>
            </a:r>
            <a:r>
              <a:rPr lang="zh-CN" altLang="en-US" dirty="0"/>
              <a:t>表示所有出现次数为</a:t>
            </a:r>
            <a:r>
              <a:rPr lang="en-US" altLang="zh-CN" dirty="0"/>
              <a:t>c</a:t>
            </a:r>
            <a:r>
              <a:rPr lang="zh-CN" altLang="en-US" dirty="0"/>
              <a:t>的不同</a:t>
            </a:r>
            <a:r>
              <a:rPr lang="en-US" altLang="zh-CN" dirty="0"/>
              <a:t>n-gram</a:t>
            </a:r>
            <a:r>
              <a:rPr lang="zh-CN" altLang="en-US" dirty="0"/>
              <a:t>的数量。</a:t>
            </a:r>
            <a:endParaRPr lang="en-US" altLang="zh-CN" dirty="0"/>
          </a:p>
          <a:p>
            <a:pPr lvl="1" algn="just"/>
            <a:r>
              <a:rPr lang="zh-CN" altLang="en-US" dirty="0"/>
              <a:t>按照</a:t>
            </a:r>
            <a:r>
              <a:rPr lang="en-US" altLang="zh-CN" dirty="0"/>
              <a:t>MLE</a:t>
            </a:r>
            <a:r>
              <a:rPr lang="zh-CN" altLang="en-US" dirty="0"/>
              <a:t>的观点，出现</a:t>
            </a:r>
            <a:r>
              <a:rPr lang="en-US" altLang="zh-CN" dirty="0"/>
              <a:t>c</a:t>
            </a:r>
            <a:r>
              <a:rPr lang="zh-CN" altLang="en-US" dirty="0"/>
              <a:t>次的</a:t>
            </a:r>
            <a:r>
              <a:rPr lang="en-US" altLang="zh-CN" dirty="0"/>
              <a:t>n-gram</a:t>
            </a:r>
            <a:r>
              <a:rPr lang="zh-CN" altLang="en-US" dirty="0"/>
              <a:t>的概率</a:t>
            </a:r>
            <a:r>
              <a:rPr lang="en-US" altLang="zh-CN" dirty="0"/>
              <a:t>P(n-gram)=</a:t>
            </a:r>
            <a:r>
              <a:rPr lang="en-US" altLang="zh-CN" dirty="0" err="1"/>
              <a:t>c/N</a:t>
            </a:r>
            <a:r>
              <a:rPr lang="zh-CN" altLang="en-US" dirty="0"/>
              <a:t>，其中</a:t>
            </a:r>
            <a:r>
              <a:rPr lang="en-US" altLang="zh-CN" dirty="0"/>
              <a:t>N</a:t>
            </a:r>
            <a:r>
              <a:rPr lang="zh-CN" altLang="en-US" dirty="0"/>
              <a:t>是语料中所有</a:t>
            </a:r>
            <a:r>
              <a:rPr lang="en-US" altLang="zh-CN" dirty="0"/>
              <a:t>n-gram</a:t>
            </a:r>
            <a:r>
              <a:rPr lang="zh-CN" altLang="en-US" dirty="0"/>
              <a:t>的数量</a:t>
            </a:r>
            <a:endParaRPr lang="en-US" altLang="zh-CN" dirty="0"/>
          </a:p>
          <a:p>
            <a:pPr lvl="1" algn="just"/>
            <a:r>
              <a:rPr lang="zh-CN" altLang="en-US" dirty="0"/>
              <a:t>假设训练集</a:t>
            </a:r>
            <a:r>
              <a:rPr lang="en-US" altLang="zh-CN" dirty="0"/>
              <a:t>{“a cow”, “a</a:t>
            </a:r>
            <a:r>
              <a:rPr lang="zh-CN" altLang="en-US" dirty="0"/>
              <a:t> </a:t>
            </a:r>
            <a:r>
              <a:rPr lang="en-US" altLang="zh-CN" dirty="0"/>
              <a:t>train”,</a:t>
            </a:r>
            <a:r>
              <a:rPr lang="zh-CN" altLang="en-US" dirty="0"/>
              <a:t> </a:t>
            </a:r>
            <a:r>
              <a:rPr lang="en-US" altLang="zh-CN" dirty="0"/>
              <a:t>“a</a:t>
            </a:r>
            <a:r>
              <a:rPr lang="zh-CN" altLang="en-US" dirty="0"/>
              <a:t> </a:t>
            </a:r>
            <a:r>
              <a:rPr lang="en-US" altLang="zh-CN" dirty="0"/>
              <a:t>cow”</a:t>
            </a:r>
            <a:r>
              <a:rPr lang="zh-CN" altLang="en-US" dirty="0"/>
              <a:t> </a:t>
            </a:r>
            <a:r>
              <a:rPr lang="en-US" altLang="zh-CN" dirty="0"/>
              <a:t>,</a:t>
            </a:r>
            <a:r>
              <a:rPr lang="zh-CN" altLang="en-US" dirty="0"/>
              <a:t> </a:t>
            </a:r>
            <a:r>
              <a:rPr lang="en-US" altLang="zh-CN" dirty="0"/>
              <a:t>“do</a:t>
            </a:r>
            <a:r>
              <a:rPr lang="zh-CN" altLang="en-US" dirty="0"/>
              <a:t> </a:t>
            </a:r>
            <a:r>
              <a:rPr lang="en-US" altLang="zh-CN" dirty="0"/>
              <a:t>as”,</a:t>
            </a:r>
            <a:r>
              <a:rPr lang="zh-CN" altLang="en-US" dirty="0"/>
              <a:t> </a:t>
            </a:r>
            <a:r>
              <a:rPr lang="en-US" altLang="zh-CN" dirty="0"/>
              <a:t>“to</a:t>
            </a:r>
            <a:r>
              <a:rPr lang="zh-CN" altLang="en-US" dirty="0"/>
              <a:t> </a:t>
            </a:r>
            <a:r>
              <a:rPr lang="en-US" altLang="zh-CN" dirty="0"/>
              <a:t>go”</a:t>
            </a:r>
            <a:r>
              <a:rPr lang="zh-CN" altLang="en-US" dirty="0"/>
              <a:t> </a:t>
            </a:r>
            <a:r>
              <a:rPr lang="en-US" altLang="zh-CN" dirty="0"/>
              <a:t>,</a:t>
            </a:r>
            <a:r>
              <a:rPr lang="zh-CN" altLang="en-US" dirty="0"/>
              <a:t> </a:t>
            </a:r>
            <a:r>
              <a:rPr lang="en-US" altLang="zh-CN" dirty="0"/>
              <a:t>“let</a:t>
            </a:r>
            <a:r>
              <a:rPr lang="zh-CN" altLang="en-US" dirty="0"/>
              <a:t> </a:t>
            </a:r>
            <a:r>
              <a:rPr lang="en-US" altLang="zh-CN" dirty="0"/>
              <a:t>us”</a:t>
            </a:r>
            <a:r>
              <a:rPr lang="zh-CN" altLang="en-US" dirty="0"/>
              <a:t> </a:t>
            </a:r>
            <a:r>
              <a:rPr lang="en-US" altLang="zh-CN" dirty="0"/>
              <a:t>,</a:t>
            </a:r>
            <a:r>
              <a:rPr lang="zh-CN" altLang="en-US" dirty="0"/>
              <a:t> </a:t>
            </a:r>
            <a:r>
              <a:rPr lang="en-US" altLang="zh-CN" dirty="0"/>
              <a:t>“to</a:t>
            </a:r>
            <a:r>
              <a:rPr lang="zh-CN" altLang="en-US" dirty="0"/>
              <a:t> </a:t>
            </a:r>
            <a:r>
              <a:rPr lang="en-US" altLang="zh-CN" dirty="0"/>
              <a:t>go”}</a:t>
            </a:r>
            <a:r>
              <a:rPr lang="zh-CN" altLang="en-US" dirty="0"/>
              <a:t>，那么</a:t>
            </a:r>
            <a:r>
              <a:rPr lang="en-US" altLang="zh-CN" dirty="0"/>
              <a:t>c</a:t>
            </a:r>
            <a:r>
              <a:rPr lang="en-US" altLang="zh-CN" baseline="-25000" dirty="0"/>
              <a:t>a train</a:t>
            </a:r>
            <a:r>
              <a:rPr lang="en-US" altLang="zh-CN" dirty="0"/>
              <a:t>=1</a:t>
            </a:r>
            <a:r>
              <a:rPr lang="zh-CN" altLang="en-US" dirty="0"/>
              <a:t>，</a:t>
            </a:r>
            <a:r>
              <a:rPr lang="en-US" altLang="zh-CN" dirty="0"/>
              <a:t>N</a:t>
            </a:r>
            <a:r>
              <a:rPr lang="en-US" altLang="zh-CN" baseline="-25000" dirty="0"/>
              <a:t>2</a:t>
            </a:r>
            <a:r>
              <a:rPr lang="en-US" altLang="zh-CN" dirty="0"/>
              <a:t>=2</a:t>
            </a:r>
            <a:r>
              <a:rPr lang="zh-CN" altLang="en-US" dirty="0"/>
              <a:t>，</a:t>
            </a:r>
            <a:r>
              <a:rPr lang="en-US" altLang="zh-CN" dirty="0"/>
              <a:t>P</a:t>
            </a:r>
            <a:r>
              <a:rPr lang="en-US" altLang="zh-CN" baseline="-25000" dirty="0"/>
              <a:t>MLE</a:t>
            </a:r>
            <a:r>
              <a:rPr lang="en-US" altLang="zh-CN" dirty="0"/>
              <a:t>(a train)=1/7</a:t>
            </a:r>
          </a:p>
          <a:p>
            <a:pPr algn="just"/>
            <a:r>
              <a:rPr lang="en-US" altLang="zh-CN" dirty="0"/>
              <a:t>GT</a:t>
            </a:r>
            <a:r>
              <a:rPr lang="zh-CN" altLang="en-US" dirty="0"/>
              <a:t>平滑提出，将出现次数</a:t>
            </a:r>
            <a:r>
              <a:rPr lang="en-US" altLang="zh-CN" dirty="0"/>
              <a:t>c+1</a:t>
            </a:r>
            <a:r>
              <a:rPr lang="zh-CN" altLang="en-US" dirty="0"/>
              <a:t>的</a:t>
            </a:r>
            <a:r>
              <a:rPr lang="en-US" altLang="zh-CN" dirty="0"/>
              <a:t>n-gram</a:t>
            </a:r>
            <a:r>
              <a:rPr lang="zh-CN" altLang="en-US" dirty="0"/>
              <a:t>的概率空间分配给出现次数</a:t>
            </a:r>
            <a:r>
              <a:rPr lang="en-US" altLang="zh-CN" dirty="0"/>
              <a:t>c</a:t>
            </a:r>
            <a:r>
              <a:rPr lang="zh-CN" altLang="en-US" dirty="0"/>
              <a:t>的</a:t>
            </a:r>
            <a:r>
              <a:rPr lang="en-US" altLang="zh-CN" dirty="0"/>
              <a:t>n-gram</a:t>
            </a:r>
            <a:r>
              <a:rPr lang="zh-CN" altLang="en-US" dirty="0"/>
              <a:t>，从而实现对稀疏</a:t>
            </a:r>
            <a:r>
              <a:rPr lang="en-US" altLang="zh-CN" dirty="0"/>
              <a:t>n-gram</a:t>
            </a:r>
            <a:r>
              <a:rPr lang="zh-CN" altLang="en-US" dirty="0"/>
              <a:t>的平滑。</a:t>
            </a:r>
            <a:endParaRPr lang="en-US" altLang="zh-CN" dirty="0"/>
          </a:p>
          <a:p>
            <a:pPr lvl="1" algn="just"/>
            <a:r>
              <a:rPr lang="zh-CN" altLang="en-US" dirty="0"/>
              <a:t>当</a:t>
            </a:r>
            <a:r>
              <a:rPr lang="en-US" altLang="zh-CN" dirty="0"/>
              <a:t>c</a:t>
            </a:r>
            <a:r>
              <a:rPr lang="zh-CN" altLang="en-US" dirty="0"/>
              <a:t>较小时，</a:t>
            </a:r>
            <a:r>
              <a:rPr lang="en-US" altLang="zh-CN" dirty="0"/>
              <a:t>N</a:t>
            </a:r>
            <a:r>
              <a:rPr lang="en-US" altLang="zh-CN" baseline="-25000" dirty="0"/>
              <a:t>c+1</a:t>
            </a:r>
            <a:r>
              <a:rPr lang="en-US" altLang="zh-CN" dirty="0"/>
              <a:t>&gt;N</a:t>
            </a:r>
            <a:r>
              <a:rPr lang="en-US" altLang="zh-CN" baseline="-25000" dirty="0"/>
              <a:t>c</a:t>
            </a:r>
            <a:r>
              <a:rPr lang="zh-CN" altLang="en-US" dirty="0"/>
              <a:t>；当</a:t>
            </a:r>
            <a:r>
              <a:rPr lang="en-US" altLang="zh-CN" dirty="0"/>
              <a:t>r</a:t>
            </a:r>
            <a:r>
              <a:rPr lang="zh-CN" altLang="en-US" dirty="0"/>
              <a:t>较大时，</a:t>
            </a:r>
            <a:r>
              <a:rPr lang="en-US" altLang="zh-CN" dirty="0"/>
              <a:t>N</a:t>
            </a:r>
            <a:r>
              <a:rPr lang="en-US" altLang="zh-CN" baseline="-25000" dirty="0"/>
              <a:t>c</a:t>
            </a:r>
            <a:r>
              <a:rPr lang="zh-CN" altLang="en-US" dirty="0"/>
              <a:t>因稀疏性不再可靠</a:t>
            </a:r>
            <a:endParaRPr lang="en-US" altLang="zh-CN" dirty="0"/>
          </a:p>
          <a:p>
            <a:pPr lvl="1" algn="just"/>
            <a:r>
              <a:rPr lang="zh-CN" altLang="en-US" dirty="0"/>
              <a:t>注意，</a:t>
            </a:r>
            <a:r>
              <a:rPr lang="en-US" altLang="zh-CN" dirty="0"/>
              <a:t>new space</a:t>
            </a:r>
            <a:r>
              <a:rPr lang="zh-CN" altLang="en-US" dirty="0"/>
              <a:t>中的</a:t>
            </a:r>
            <a:r>
              <a:rPr lang="en-US" altLang="zh-CN" dirty="0" err="1"/>
              <a:t>S</a:t>
            </a:r>
            <a:r>
              <a:rPr lang="en-US" altLang="zh-CN" baseline="-25000" dirty="0" err="1"/>
              <a:t>max</a:t>
            </a:r>
            <a:r>
              <a:rPr lang="zh-CN" altLang="en-US" dirty="0"/>
              <a:t>无法被分配大于</a:t>
            </a:r>
            <a:r>
              <a:rPr lang="en-US" altLang="zh-CN" dirty="0"/>
              <a:t>0</a:t>
            </a:r>
            <a:r>
              <a:rPr lang="zh-CN" altLang="en-US" dirty="0"/>
              <a:t>的概率空间，需要通过</a:t>
            </a:r>
            <a:r>
              <a:rPr lang="en-US" altLang="zh-CN" dirty="0"/>
              <a:t>N</a:t>
            </a:r>
            <a:r>
              <a:rPr lang="en-US" altLang="zh-CN" baseline="-25000" dirty="0"/>
              <a:t>c</a:t>
            </a:r>
            <a:r>
              <a:rPr lang="zh-CN" altLang="en-US" dirty="0"/>
              <a:t>的平滑和</a:t>
            </a:r>
            <a:r>
              <a:rPr lang="en-US" altLang="zh-CN" dirty="0"/>
              <a:t>renormalization</a:t>
            </a:r>
            <a:r>
              <a:rPr lang="zh-CN" altLang="en-US" dirty="0"/>
              <a:t>进行处理。</a:t>
            </a:r>
            <a:endParaRPr lang="en-US" altLang="zh-CN" dirty="0"/>
          </a:p>
        </p:txBody>
      </p:sp>
      <p:pic>
        <p:nvPicPr>
          <p:cNvPr id="5" name="图片 4" descr="图片包含 游戏机, 钟表, 画&#10;&#10;描述已自动生成">
            <a:extLst>
              <a:ext uri="{FF2B5EF4-FFF2-40B4-BE49-F238E27FC236}">
                <a16:creationId xmlns:a16="http://schemas.microsoft.com/office/drawing/2014/main" id="{370BFB05-22F9-4DA5-AF75-5198D9D2D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180" y="1127341"/>
            <a:ext cx="2120382" cy="4885151"/>
          </a:xfrm>
          <a:prstGeom prst="rect">
            <a:avLst/>
          </a:prstGeom>
        </p:spPr>
      </p:pic>
    </p:spTree>
    <p:extLst>
      <p:ext uri="{BB962C8B-B14F-4D97-AF65-F5344CB8AC3E}">
        <p14:creationId xmlns:p14="http://schemas.microsoft.com/office/powerpoint/2010/main" val="3668864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DBB51D-355F-4723-BF86-9AC431BA15FD}"/>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F3791728-F202-4E43-8C49-AD91BA60EB0B}"/>
              </a:ext>
            </a:extLst>
          </p:cNvPr>
          <p:cNvSpPr>
            <a:spLocks noGrp="1"/>
          </p:cNvSpPr>
          <p:nvPr>
            <p:ph idx="1"/>
          </p:nvPr>
        </p:nvSpPr>
        <p:spPr/>
        <p:txBody>
          <a:bodyPr/>
          <a:lstStyle/>
          <a:p>
            <a:r>
              <a:rPr lang="zh-CN" altLang="en-US" dirty="0"/>
              <a:t>出现</a:t>
            </a:r>
            <a:r>
              <a:rPr lang="en-US" altLang="zh-CN" dirty="0"/>
              <a:t>c</a:t>
            </a:r>
            <a:r>
              <a:rPr lang="zh-CN" altLang="en-US" dirty="0"/>
              <a:t>次的</a:t>
            </a:r>
            <a:r>
              <a:rPr lang="en-US" altLang="zh-CN" dirty="0"/>
              <a:t>n-gram</a:t>
            </a:r>
            <a:r>
              <a:rPr lang="zh-CN" altLang="en-US" dirty="0"/>
              <a:t>，其出现次数经</a:t>
            </a:r>
            <a:r>
              <a:rPr lang="en-US" altLang="zh-CN" dirty="0"/>
              <a:t>GT</a:t>
            </a:r>
            <a:r>
              <a:rPr lang="zh-CN" altLang="en-US" dirty="0"/>
              <a:t>平滑调整后为：</a:t>
            </a:r>
            <a:endParaRPr lang="en-US" altLang="zh-CN" dirty="0"/>
          </a:p>
          <a:p>
            <a:endParaRPr lang="en-US" altLang="zh-CN" dirty="0"/>
          </a:p>
          <a:p>
            <a:r>
              <a:rPr lang="zh-CN" altLang="en-US" dirty="0"/>
              <a:t>其出现的概率为：</a:t>
            </a:r>
            <a:endParaRPr lang="en-US" altLang="zh-CN" dirty="0"/>
          </a:p>
          <a:p>
            <a:pPr lvl="1"/>
            <a:r>
              <a:rPr lang="zh-CN" altLang="en-US" dirty="0"/>
              <a:t>假设训练集</a:t>
            </a:r>
            <a:r>
              <a:rPr lang="en-US" altLang="zh-CN" dirty="0"/>
              <a:t>{“a cow”, “a</a:t>
            </a:r>
            <a:r>
              <a:rPr lang="zh-CN" altLang="en-US" dirty="0"/>
              <a:t> </a:t>
            </a:r>
            <a:r>
              <a:rPr lang="en-US" altLang="zh-CN" dirty="0"/>
              <a:t>train”,</a:t>
            </a:r>
            <a:r>
              <a:rPr lang="zh-CN" altLang="en-US" dirty="0"/>
              <a:t> </a:t>
            </a:r>
            <a:r>
              <a:rPr lang="en-US" altLang="zh-CN" dirty="0"/>
              <a:t>“a</a:t>
            </a:r>
            <a:r>
              <a:rPr lang="zh-CN" altLang="en-US" dirty="0"/>
              <a:t> </a:t>
            </a:r>
            <a:r>
              <a:rPr lang="en-US" altLang="zh-CN" dirty="0"/>
              <a:t>cow”</a:t>
            </a:r>
            <a:r>
              <a:rPr lang="zh-CN" altLang="en-US" dirty="0"/>
              <a:t> </a:t>
            </a:r>
            <a:r>
              <a:rPr lang="en-US" altLang="zh-CN" dirty="0"/>
              <a:t>,</a:t>
            </a:r>
            <a:r>
              <a:rPr lang="zh-CN" altLang="en-US" dirty="0"/>
              <a:t> </a:t>
            </a:r>
            <a:r>
              <a:rPr lang="en-US" altLang="zh-CN" dirty="0"/>
              <a:t>“do</a:t>
            </a:r>
            <a:r>
              <a:rPr lang="zh-CN" altLang="en-US" dirty="0"/>
              <a:t> </a:t>
            </a:r>
            <a:r>
              <a:rPr lang="en-US" altLang="zh-CN" dirty="0"/>
              <a:t>as”,</a:t>
            </a:r>
            <a:r>
              <a:rPr lang="zh-CN" altLang="en-US" dirty="0"/>
              <a:t> </a:t>
            </a:r>
            <a:r>
              <a:rPr lang="en-US" altLang="zh-CN" dirty="0"/>
              <a:t>“to</a:t>
            </a:r>
            <a:r>
              <a:rPr lang="zh-CN" altLang="en-US" dirty="0"/>
              <a:t> </a:t>
            </a:r>
            <a:r>
              <a:rPr lang="en-US" altLang="zh-CN" dirty="0"/>
              <a:t>go”</a:t>
            </a:r>
            <a:r>
              <a:rPr lang="zh-CN" altLang="en-US" dirty="0"/>
              <a:t> </a:t>
            </a:r>
            <a:r>
              <a:rPr lang="en-US" altLang="zh-CN" dirty="0"/>
              <a:t>,</a:t>
            </a:r>
            <a:r>
              <a:rPr lang="zh-CN" altLang="en-US" dirty="0"/>
              <a:t> </a:t>
            </a:r>
            <a:r>
              <a:rPr lang="en-US" altLang="zh-CN" dirty="0"/>
              <a:t>“let</a:t>
            </a:r>
            <a:r>
              <a:rPr lang="zh-CN" altLang="en-US" dirty="0"/>
              <a:t> </a:t>
            </a:r>
            <a:r>
              <a:rPr lang="en-US" altLang="zh-CN" dirty="0"/>
              <a:t>us”</a:t>
            </a:r>
            <a:r>
              <a:rPr lang="zh-CN" altLang="en-US" dirty="0"/>
              <a:t> </a:t>
            </a:r>
            <a:r>
              <a:rPr lang="en-US" altLang="zh-CN" dirty="0"/>
              <a:t>,</a:t>
            </a:r>
            <a:r>
              <a:rPr lang="zh-CN" altLang="en-US" dirty="0"/>
              <a:t> </a:t>
            </a:r>
            <a:r>
              <a:rPr lang="en-US" altLang="zh-CN" dirty="0"/>
              <a:t>“to</a:t>
            </a:r>
            <a:r>
              <a:rPr lang="zh-CN" altLang="en-US" dirty="0"/>
              <a:t> </a:t>
            </a:r>
            <a:r>
              <a:rPr lang="en-US" altLang="zh-CN" dirty="0"/>
              <a:t>go”}</a:t>
            </a:r>
            <a:r>
              <a:rPr lang="zh-CN" altLang="en-US" dirty="0"/>
              <a:t>，那么</a:t>
            </a:r>
            <a:r>
              <a:rPr lang="en-US" altLang="zh-CN" dirty="0"/>
              <a:t>c</a:t>
            </a:r>
            <a:r>
              <a:rPr lang="en-US" altLang="zh-CN" baseline="-25000" dirty="0"/>
              <a:t>a train</a:t>
            </a:r>
            <a:r>
              <a:rPr lang="en-US" altLang="zh-CN" dirty="0"/>
              <a:t>=1</a:t>
            </a:r>
            <a:r>
              <a:rPr lang="zh-CN" altLang="en-US" dirty="0"/>
              <a:t>，</a:t>
            </a:r>
            <a:r>
              <a:rPr lang="en-US" altLang="zh-CN" dirty="0"/>
              <a:t>N</a:t>
            </a:r>
            <a:r>
              <a:rPr lang="en-US" altLang="zh-CN" baseline="-25000" dirty="0"/>
              <a:t>1</a:t>
            </a:r>
            <a:r>
              <a:rPr lang="en-US" altLang="zh-CN" dirty="0"/>
              <a:t>=3 </a:t>
            </a:r>
            <a:r>
              <a:rPr lang="zh-CN" altLang="en-US" dirty="0"/>
              <a:t>，</a:t>
            </a:r>
            <a:r>
              <a:rPr lang="en-US" altLang="zh-CN" dirty="0"/>
              <a:t>N</a:t>
            </a:r>
            <a:r>
              <a:rPr lang="en-US" altLang="zh-CN" baseline="-25000" dirty="0"/>
              <a:t>2</a:t>
            </a:r>
            <a:r>
              <a:rPr lang="en-US" altLang="zh-CN" dirty="0"/>
              <a:t>=2</a:t>
            </a:r>
            <a:r>
              <a:rPr lang="zh-CN" altLang="en-US" dirty="0"/>
              <a:t>，</a:t>
            </a:r>
            <a:r>
              <a:rPr lang="en-US" altLang="zh-CN" dirty="0"/>
              <a:t> P</a:t>
            </a:r>
            <a:r>
              <a:rPr lang="en-US" altLang="zh-CN" baseline="-25000" dirty="0"/>
              <a:t>GT</a:t>
            </a:r>
            <a:r>
              <a:rPr lang="en-US" altLang="zh-CN" dirty="0"/>
              <a:t>(a train)=(1+1)*2/(3*7)=4/21</a:t>
            </a:r>
          </a:p>
          <a:p>
            <a:pPr lvl="1"/>
            <a:r>
              <a:rPr lang="zh-CN" altLang="en-US" dirty="0"/>
              <a:t>假设</a:t>
            </a:r>
            <a:r>
              <a:rPr lang="en-US" altLang="zh-CN" dirty="0"/>
              <a:t>N</a:t>
            </a:r>
            <a:r>
              <a:rPr lang="en-US" altLang="zh-CN" baseline="-25000" dirty="0"/>
              <a:t>0</a:t>
            </a:r>
            <a:r>
              <a:rPr lang="en-US" altLang="zh-CN" dirty="0"/>
              <a:t>=5</a:t>
            </a:r>
            <a:r>
              <a:rPr lang="zh-CN" altLang="en-US" dirty="0"/>
              <a:t>，</a:t>
            </a:r>
            <a:r>
              <a:rPr lang="en-US" altLang="zh-CN" dirty="0"/>
              <a:t>P</a:t>
            </a:r>
            <a:r>
              <a:rPr lang="en-US" altLang="zh-CN" baseline="-25000" dirty="0"/>
              <a:t>GT</a:t>
            </a:r>
            <a:r>
              <a:rPr lang="en-US" altLang="zh-CN" dirty="0"/>
              <a:t>(a pig)=(0+1)*3/(5*7)=3/35</a:t>
            </a:r>
          </a:p>
          <a:p>
            <a:r>
              <a:rPr lang="zh-CN" altLang="en-US" dirty="0"/>
              <a:t>计算</a:t>
            </a:r>
            <a:r>
              <a:rPr lang="en-US" altLang="zh-CN" dirty="0"/>
              <a:t>P</a:t>
            </a:r>
            <a:r>
              <a:rPr lang="en-US" altLang="zh-CN" baseline="-25000" dirty="0"/>
              <a:t>GT</a:t>
            </a:r>
            <a:r>
              <a:rPr lang="zh-CN" altLang="en-US" dirty="0"/>
              <a:t>遇到问题是，当</a:t>
            </a:r>
            <a:r>
              <a:rPr lang="en-US" altLang="zh-CN" dirty="0"/>
              <a:t>c</a:t>
            </a:r>
            <a:r>
              <a:rPr lang="zh-CN" altLang="en-US" dirty="0"/>
              <a:t>较大时，</a:t>
            </a:r>
            <a:r>
              <a:rPr lang="en-US" altLang="zh-CN" dirty="0"/>
              <a:t>N</a:t>
            </a:r>
            <a:r>
              <a:rPr lang="en-US" altLang="zh-CN" baseline="-25000" dirty="0"/>
              <a:t>c</a:t>
            </a:r>
            <a:r>
              <a:rPr lang="zh-CN" altLang="en-US" dirty="0"/>
              <a:t>不再足够可靠。</a:t>
            </a:r>
            <a:endParaRPr lang="en-US" altLang="zh-CN" dirty="0"/>
          </a:p>
          <a:p>
            <a:endParaRPr lang="en-US" altLang="zh-CN" dirty="0"/>
          </a:p>
          <a:p>
            <a:endParaRPr lang="zh-CN" altLang="en-US" dirty="0"/>
          </a:p>
        </p:txBody>
      </p:sp>
      <p:pic>
        <p:nvPicPr>
          <p:cNvPr id="5" name="图片 4" descr="图片包含 游戏机, 画&#10;&#10;描述已自动生成">
            <a:extLst>
              <a:ext uri="{FF2B5EF4-FFF2-40B4-BE49-F238E27FC236}">
                <a16:creationId xmlns:a16="http://schemas.microsoft.com/office/drawing/2014/main" id="{CE39774D-5001-4A17-8E41-DDFB08FCF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5419" y="1690688"/>
            <a:ext cx="1865758" cy="695836"/>
          </a:xfrm>
          <a:prstGeom prst="rect">
            <a:avLst/>
          </a:prstGeom>
        </p:spPr>
      </p:pic>
      <p:pic>
        <p:nvPicPr>
          <p:cNvPr id="7" name="图片 6" descr="手机屏幕截图&#10;&#10;描述已自动生成">
            <a:extLst>
              <a:ext uri="{FF2B5EF4-FFF2-40B4-BE49-F238E27FC236}">
                <a16:creationId xmlns:a16="http://schemas.microsoft.com/office/drawing/2014/main" id="{57181381-2A11-4D05-9481-C265182B05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857" y="2505522"/>
            <a:ext cx="3829371" cy="799104"/>
          </a:xfrm>
          <a:prstGeom prst="rect">
            <a:avLst/>
          </a:prstGeom>
        </p:spPr>
      </p:pic>
      <p:pic>
        <p:nvPicPr>
          <p:cNvPr id="9" name="图片 8" descr="图片包含 游戏机&#10;&#10;描述已自动生成">
            <a:extLst>
              <a:ext uri="{FF2B5EF4-FFF2-40B4-BE49-F238E27FC236}">
                <a16:creationId xmlns:a16="http://schemas.microsoft.com/office/drawing/2014/main" id="{9972A4EC-AC08-48AF-9CB3-969E3E6522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4802" y="4946879"/>
            <a:ext cx="5083479" cy="1677741"/>
          </a:xfrm>
          <a:prstGeom prst="rect">
            <a:avLst/>
          </a:prstGeom>
        </p:spPr>
      </p:pic>
    </p:spTree>
    <p:extLst>
      <p:ext uri="{BB962C8B-B14F-4D97-AF65-F5344CB8AC3E}">
        <p14:creationId xmlns:p14="http://schemas.microsoft.com/office/powerpoint/2010/main" val="216282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893FC-6BBA-4148-B01C-A907416B9596}"/>
              </a:ext>
            </a:extLst>
          </p:cNvPr>
          <p:cNvSpPr>
            <a:spLocks noGrp="1"/>
          </p:cNvSpPr>
          <p:nvPr>
            <p:ph type="title"/>
          </p:nvPr>
        </p:nvSpPr>
        <p:spPr/>
        <p:txBody>
          <a:bodyPr/>
          <a:lstStyle/>
          <a:p>
            <a:r>
              <a:rPr lang="en-US" altLang="zh-CN" dirty="0"/>
              <a:t>N-Grams</a:t>
            </a:r>
            <a:endParaRPr lang="zh-CN" altLang="en-US" dirty="0"/>
          </a:p>
        </p:txBody>
      </p:sp>
      <p:sp>
        <p:nvSpPr>
          <p:cNvPr id="3" name="内容占位符 2">
            <a:extLst>
              <a:ext uri="{FF2B5EF4-FFF2-40B4-BE49-F238E27FC236}">
                <a16:creationId xmlns:a16="http://schemas.microsoft.com/office/drawing/2014/main" id="{BD33098A-F64F-40A4-AADB-2BD6A3C07604}"/>
              </a:ext>
            </a:extLst>
          </p:cNvPr>
          <p:cNvSpPr>
            <a:spLocks noGrp="1"/>
          </p:cNvSpPr>
          <p:nvPr>
            <p:ph idx="1"/>
          </p:nvPr>
        </p:nvSpPr>
        <p:spPr>
          <a:xfrm>
            <a:off x="838200" y="1825624"/>
            <a:ext cx="10515600" cy="4498975"/>
          </a:xfrm>
        </p:spPr>
        <p:txBody>
          <a:bodyPr>
            <a:normAutofit/>
          </a:bodyPr>
          <a:lstStyle/>
          <a:p>
            <a:pPr algn="just"/>
            <a:r>
              <a:rPr lang="en-US" altLang="zh-CN" dirty="0"/>
              <a:t>N-Grams</a:t>
            </a:r>
            <a:r>
              <a:rPr lang="zh-CN" altLang="en-US" dirty="0"/>
              <a:t>作为最基础的语言模型（</a:t>
            </a:r>
            <a:r>
              <a:rPr lang="en-US" altLang="zh-CN" dirty="0"/>
              <a:t>language models,</a:t>
            </a:r>
            <a:r>
              <a:rPr lang="zh-CN" altLang="en-US" dirty="0"/>
              <a:t> </a:t>
            </a:r>
            <a:r>
              <a:rPr lang="en-US" altLang="zh-CN" dirty="0"/>
              <a:t>LMs</a:t>
            </a:r>
            <a:r>
              <a:rPr lang="zh-CN" altLang="en-US" dirty="0"/>
              <a:t>），可以根据上文预测下一个词，或计算整个句子的概率。</a:t>
            </a:r>
            <a:endParaRPr lang="en-US" altLang="zh-CN" dirty="0"/>
          </a:p>
          <a:p>
            <a:pPr algn="just"/>
            <a:endParaRPr lang="en-US" altLang="zh-CN" dirty="0"/>
          </a:p>
          <a:p>
            <a:pPr algn="just"/>
            <a:r>
              <a:rPr lang="zh-CN" altLang="en-US" dirty="0"/>
              <a:t>预测下一个词或计算句子的概率，在语音识别、</a:t>
            </a:r>
            <a:r>
              <a:rPr lang="en-US" altLang="zh-CN" dirty="0"/>
              <a:t>OCR</a:t>
            </a:r>
            <a:r>
              <a:rPr lang="zh-CN" altLang="en-US" dirty="0"/>
              <a:t>、错拼纠正、机器翻译、拼写补全等任务中起到重要的作用。良好的模型通常给予正确结果更高的概率。</a:t>
            </a:r>
            <a:endParaRPr lang="en-US" altLang="zh-CN" dirty="0"/>
          </a:p>
          <a:p>
            <a:pPr algn="just"/>
            <a:endParaRPr lang="en-US" altLang="zh-CN" dirty="0"/>
          </a:p>
          <a:p>
            <a:pPr algn="just"/>
            <a:r>
              <a:rPr lang="en-US" altLang="zh-CN" dirty="0"/>
              <a:t>N-gram models</a:t>
            </a:r>
            <a:r>
              <a:rPr lang="zh-CN" altLang="en-US" dirty="0"/>
              <a:t>指计算</a:t>
            </a:r>
            <a:r>
              <a:rPr lang="en-US" altLang="zh-CN" dirty="0"/>
              <a:t>N</a:t>
            </a:r>
            <a:r>
              <a:rPr lang="zh-CN" altLang="en-US" dirty="0"/>
              <a:t>个连续字符串的概率的模型，通常在</a:t>
            </a:r>
            <a:r>
              <a:rPr lang="en-US" altLang="zh-CN" dirty="0"/>
              <a:t>NLP</a:t>
            </a:r>
            <a:r>
              <a:rPr lang="zh-CN" altLang="en-US" dirty="0"/>
              <a:t>任务中使用</a:t>
            </a:r>
            <a:r>
              <a:rPr lang="en-US" altLang="zh-CN" dirty="0"/>
              <a:t>bigram</a:t>
            </a:r>
            <a:r>
              <a:rPr lang="zh-CN" altLang="en-US" dirty="0"/>
              <a:t>（</a:t>
            </a:r>
            <a:r>
              <a:rPr lang="en-US" altLang="zh-CN" dirty="0"/>
              <a:t>2-gram</a:t>
            </a:r>
            <a:r>
              <a:rPr lang="zh-CN" altLang="en-US" dirty="0"/>
              <a:t>）或</a:t>
            </a:r>
            <a:r>
              <a:rPr lang="en-US" altLang="zh-CN" dirty="0"/>
              <a:t>trigram</a:t>
            </a:r>
            <a:r>
              <a:rPr lang="zh-CN" altLang="en-US" dirty="0"/>
              <a:t>（</a:t>
            </a:r>
            <a:r>
              <a:rPr lang="en-US" altLang="zh-CN" dirty="0"/>
              <a:t>3-gram</a:t>
            </a:r>
            <a:r>
              <a:rPr lang="zh-CN" altLang="en-US" dirty="0"/>
              <a:t>）即可满足需求。</a:t>
            </a:r>
            <a:endParaRPr lang="en-US" altLang="zh-CN" dirty="0"/>
          </a:p>
        </p:txBody>
      </p:sp>
    </p:spTree>
    <p:extLst>
      <p:ext uri="{BB962C8B-B14F-4D97-AF65-F5344CB8AC3E}">
        <p14:creationId xmlns:p14="http://schemas.microsoft.com/office/powerpoint/2010/main" val="987556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63FA71-9482-41FE-98AF-D3B49B5FFD3A}"/>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FDC39A16-7F8D-44CB-9E43-323BFE177BE7}"/>
              </a:ext>
            </a:extLst>
          </p:cNvPr>
          <p:cNvSpPr>
            <a:spLocks noGrp="1"/>
          </p:cNvSpPr>
          <p:nvPr>
            <p:ph idx="1"/>
          </p:nvPr>
        </p:nvSpPr>
        <p:spPr/>
        <p:txBody>
          <a:bodyPr/>
          <a:lstStyle/>
          <a:p>
            <a:pPr algn="just"/>
            <a:r>
              <a:rPr lang="en-US" altLang="zh-CN" dirty="0"/>
              <a:t>GT</a:t>
            </a:r>
            <a:r>
              <a:rPr lang="zh-CN" altLang="en-US" dirty="0"/>
              <a:t>平滑提出了两种解决方案：</a:t>
            </a:r>
            <a:endParaRPr lang="en-US" altLang="zh-CN" dirty="0"/>
          </a:p>
          <a:p>
            <a:pPr algn="just"/>
            <a:r>
              <a:rPr lang="zh-CN" altLang="en-US" dirty="0"/>
              <a:t>第一种，提出阈值</a:t>
            </a:r>
            <a:r>
              <a:rPr lang="en-US" altLang="zh-CN" dirty="0" err="1"/>
              <a:t>c</a:t>
            </a:r>
            <a:r>
              <a:rPr lang="en-US" altLang="zh-CN" baseline="-25000" dirty="0" err="1"/>
              <a:t>t</a:t>
            </a:r>
            <a:r>
              <a:rPr lang="zh-CN" altLang="en-US" dirty="0"/>
              <a:t>，通常</a:t>
            </a:r>
            <a:r>
              <a:rPr lang="en-US" altLang="zh-CN" dirty="0" err="1"/>
              <a:t>c</a:t>
            </a:r>
            <a:r>
              <a:rPr lang="en-US" altLang="zh-CN" baseline="-25000" dirty="0" err="1"/>
              <a:t>t</a:t>
            </a:r>
            <a:r>
              <a:rPr lang="zh-CN" altLang="en-US" dirty="0"/>
              <a:t>取</a:t>
            </a:r>
            <a:r>
              <a:rPr lang="en-US" altLang="zh-CN" dirty="0"/>
              <a:t>8~10</a:t>
            </a:r>
            <a:r>
              <a:rPr lang="zh-CN" altLang="en-US" dirty="0"/>
              <a:t>之间：</a:t>
            </a:r>
            <a:endParaRPr lang="en-US" altLang="zh-CN" dirty="0"/>
          </a:p>
          <a:p>
            <a:pPr algn="just"/>
            <a:endParaRPr lang="en-US" altLang="zh-CN" baseline="-25000" dirty="0"/>
          </a:p>
          <a:p>
            <a:pPr algn="just"/>
            <a:endParaRPr lang="en-US" altLang="zh-CN" baseline="-25000" dirty="0"/>
          </a:p>
          <a:p>
            <a:pPr algn="just"/>
            <a:endParaRPr lang="en-US" altLang="zh-CN" dirty="0"/>
          </a:p>
          <a:p>
            <a:pPr algn="just"/>
            <a:r>
              <a:rPr lang="zh-CN" altLang="en-US" dirty="0"/>
              <a:t>第二种，使用曲线</a:t>
            </a:r>
            <a:r>
              <a:rPr lang="en-US" altLang="zh-CN" dirty="0"/>
              <a:t>N</a:t>
            </a:r>
            <a:r>
              <a:rPr lang="en-US" altLang="zh-CN" baseline="-25000" dirty="0"/>
              <a:t>c</a:t>
            </a:r>
            <a:r>
              <a:rPr lang="en-US" altLang="zh-CN" dirty="0"/>
              <a:t>=F(c)=</a:t>
            </a:r>
            <a:r>
              <a:rPr lang="en-US" altLang="zh-CN" dirty="0" err="1"/>
              <a:t>ac</a:t>
            </a:r>
            <a:r>
              <a:rPr lang="en-US" altLang="zh-CN" baseline="30000" dirty="0" err="1"/>
              <a:t>b</a:t>
            </a:r>
            <a:r>
              <a:rPr lang="zh-CN" altLang="en-US" dirty="0"/>
              <a:t>拟合</a:t>
            </a:r>
            <a:r>
              <a:rPr lang="en-US" altLang="zh-CN" dirty="0"/>
              <a:t>N</a:t>
            </a:r>
            <a:r>
              <a:rPr lang="en-US" altLang="zh-CN" baseline="-25000" dirty="0"/>
              <a:t>c</a:t>
            </a:r>
            <a:r>
              <a:rPr lang="zh-CN" altLang="en-US" dirty="0"/>
              <a:t>，当</a:t>
            </a:r>
            <a:r>
              <a:rPr lang="en-US" altLang="zh-CN" dirty="0"/>
              <a:t>c</a:t>
            </a:r>
            <a:r>
              <a:rPr lang="zh-CN" altLang="en-US" dirty="0"/>
              <a:t>较大时，采用</a:t>
            </a:r>
            <a:r>
              <a:rPr lang="en-US" altLang="zh-CN" dirty="0"/>
              <a:t>F(c)</a:t>
            </a:r>
            <a:r>
              <a:rPr lang="zh-CN" altLang="en-US" dirty="0"/>
              <a:t>：</a:t>
            </a:r>
          </a:p>
        </p:txBody>
      </p:sp>
      <p:pic>
        <p:nvPicPr>
          <p:cNvPr id="5" name="图片 4" descr="图片包含 游戏机&#10;&#10;描述已自动生成">
            <a:extLst>
              <a:ext uri="{FF2B5EF4-FFF2-40B4-BE49-F238E27FC236}">
                <a16:creationId xmlns:a16="http://schemas.microsoft.com/office/drawing/2014/main" id="{5C942610-B6F9-415C-BCE3-C77EE5DC6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636" y="2922356"/>
            <a:ext cx="2392723" cy="1013288"/>
          </a:xfrm>
          <a:prstGeom prst="rect">
            <a:avLst/>
          </a:prstGeom>
        </p:spPr>
      </p:pic>
      <p:pic>
        <p:nvPicPr>
          <p:cNvPr id="7" name="图片 6" descr="图片包含 游戏机&#10;&#10;描述已自动生成">
            <a:extLst>
              <a:ext uri="{FF2B5EF4-FFF2-40B4-BE49-F238E27FC236}">
                <a16:creationId xmlns:a16="http://schemas.microsoft.com/office/drawing/2014/main" id="{BAF60ADB-57F0-418C-B474-545166289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0768" y="4668896"/>
            <a:ext cx="5290457" cy="1713699"/>
          </a:xfrm>
          <a:prstGeom prst="rect">
            <a:avLst/>
          </a:prstGeom>
        </p:spPr>
      </p:pic>
    </p:spTree>
    <p:extLst>
      <p:ext uri="{BB962C8B-B14F-4D97-AF65-F5344CB8AC3E}">
        <p14:creationId xmlns:p14="http://schemas.microsoft.com/office/powerpoint/2010/main" val="628772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78604-1FE8-45BD-A8FE-C6CA1805189A}"/>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24F3CDCD-3BE5-409C-85D8-5BDA17B9B001}"/>
              </a:ext>
            </a:extLst>
          </p:cNvPr>
          <p:cNvSpPr>
            <a:spLocks noGrp="1"/>
          </p:cNvSpPr>
          <p:nvPr>
            <p:ph idx="1"/>
          </p:nvPr>
        </p:nvSpPr>
        <p:spPr/>
        <p:txBody>
          <a:bodyPr/>
          <a:lstStyle/>
          <a:p>
            <a:pPr algn="just"/>
            <a:r>
              <a:rPr lang="zh-CN" altLang="en-US" dirty="0"/>
              <a:t>无论是采用哪种解决方案，采用</a:t>
            </a:r>
            <a:r>
              <a:rPr lang="en-US" altLang="zh-CN" dirty="0"/>
              <a:t>GT</a:t>
            </a:r>
            <a:r>
              <a:rPr lang="zh-CN" altLang="en-US" dirty="0"/>
              <a:t>平滑重新计算概率后，∑</a:t>
            </a:r>
            <a:r>
              <a:rPr lang="en-US" altLang="zh-CN" dirty="0"/>
              <a:t>P</a:t>
            </a:r>
            <a:r>
              <a:rPr lang="en-US" altLang="zh-CN" baseline="-25000" dirty="0"/>
              <a:t>GT</a:t>
            </a:r>
            <a:r>
              <a:rPr lang="zh-CN" altLang="en-US" dirty="0"/>
              <a:t>将不等于</a:t>
            </a:r>
            <a:r>
              <a:rPr lang="en-US" altLang="zh-CN" dirty="0"/>
              <a:t>1</a:t>
            </a:r>
            <a:r>
              <a:rPr lang="zh-CN" altLang="en-US" dirty="0"/>
              <a:t>，此时需要对</a:t>
            </a:r>
            <a:r>
              <a:rPr lang="en-US" altLang="zh-CN" dirty="0"/>
              <a:t>P</a:t>
            </a:r>
            <a:r>
              <a:rPr lang="en-US" altLang="zh-CN" baseline="-25000" dirty="0"/>
              <a:t>GT</a:t>
            </a:r>
            <a:r>
              <a:rPr lang="zh-CN" altLang="en-US" dirty="0"/>
              <a:t>进行</a:t>
            </a:r>
            <a:r>
              <a:rPr lang="en-US" altLang="zh-CN" dirty="0"/>
              <a:t>renormalization</a:t>
            </a:r>
            <a:r>
              <a:rPr lang="zh-CN" altLang="en-US" dirty="0"/>
              <a:t>，以使所有</a:t>
            </a:r>
            <a:r>
              <a:rPr lang="en-US" altLang="zh-CN" dirty="0"/>
              <a:t>n-gram</a:t>
            </a:r>
            <a:r>
              <a:rPr lang="zh-CN" altLang="en-US" dirty="0"/>
              <a:t>的出现概率加总等于</a:t>
            </a:r>
            <a:r>
              <a:rPr lang="en-US" altLang="zh-CN" dirty="0"/>
              <a:t>1</a:t>
            </a:r>
            <a:r>
              <a:rPr lang="zh-CN" altLang="en-US" dirty="0"/>
              <a:t>。</a:t>
            </a:r>
            <a:endParaRPr lang="en-US" altLang="zh-CN" dirty="0"/>
          </a:p>
          <a:p>
            <a:pPr lvl="1" algn="just"/>
            <a:r>
              <a:rPr lang="zh-CN" altLang="en-US" dirty="0"/>
              <a:t>固定</a:t>
            </a:r>
            <a:r>
              <a:rPr lang="en-US" altLang="zh-CN" dirty="0"/>
              <a:t>c=0</a:t>
            </a:r>
            <a:r>
              <a:rPr lang="zh-CN" altLang="en-US" dirty="0"/>
              <a:t>的</a:t>
            </a:r>
            <a:r>
              <a:rPr lang="en-US" altLang="zh-CN" dirty="0"/>
              <a:t>n-gram</a:t>
            </a:r>
            <a:r>
              <a:rPr lang="zh-CN" altLang="en-US" dirty="0"/>
              <a:t>的</a:t>
            </a:r>
            <a:r>
              <a:rPr lang="en-US" altLang="zh-CN" dirty="0"/>
              <a:t>P</a:t>
            </a:r>
            <a:r>
              <a:rPr lang="en-US" altLang="zh-CN" baseline="-25000" dirty="0"/>
              <a:t>GT </a:t>
            </a:r>
            <a:r>
              <a:rPr lang="zh-CN" altLang="en-US" dirty="0"/>
              <a:t>，得到剩余的概率空间</a:t>
            </a:r>
            <a:r>
              <a:rPr lang="en-US" altLang="zh-CN" dirty="0"/>
              <a:t>P</a:t>
            </a:r>
            <a:r>
              <a:rPr lang="en-US" altLang="zh-CN" baseline="30000" dirty="0"/>
              <a:t>*</a:t>
            </a:r>
            <a:r>
              <a:rPr lang="en-US" altLang="zh-CN" dirty="0"/>
              <a:t>=1-N</a:t>
            </a:r>
            <a:r>
              <a:rPr lang="en-US" altLang="zh-CN" baseline="-25000" dirty="0"/>
              <a:t>0</a:t>
            </a:r>
            <a:r>
              <a:rPr lang="en-US" altLang="zh-CN" dirty="0"/>
              <a:t>*P</a:t>
            </a:r>
            <a:r>
              <a:rPr lang="en-US" altLang="zh-CN" baseline="-25000" dirty="0"/>
              <a:t>GT 0</a:t>
            </a:r>
          </a:p>
          <a:p>
            <a:pPr lvl="1" algn="just"/>
            <a:r>
              <a:rPr lang="en-US" altLang="zh-CN" dirty="0"/>
              <a:t>Renormalize</a:t>
            </a:r>
            <a:r>
              <a:rPr lang="zh-CN" altLang="en-US" dirty="0"/>
              <a:t>所有其他的</a:t>
            </a:r>
            <a:r>
              <a:rPr lang="en-US" altLang="zh-CN" dirty="0"/>
              <a:t>n-gram</a:t>
            </a:r>
            <a:r>
              <a:rPr lang="zh-CN" altLang="en-US" dirty="0"/>
              <a:t>的</a:t>
            </a:r>
            <a:r>
              <a:rPr lang="en-US" altLang="zh-CN" dirty="0"/>
              <a:t>P</a:t>
            </a:r>
            <a:r>
              <a:rPr lang="en-US" altLang="zh-CN" baseline="-25000" dirty="0"/>
              <a:t>GT </a:t>
            </a:r>
            <a:r>
              <a:rPr lang="zh-CN" altLang="en-US" dirty="0"/>
              <a:t>，使其概率加总等于</a:t>
            </a:r>
            <a:r>
              <a:rPr lang="en-US" altLang="zh-CN" dirty="0"/>
              <a:t>P</a:t>
            </a:r>
            <a:r>
              <a:rPr lang="en-US" altLang="zh-CN" baseline="30000" dirty="0"/>
              <a:t>*</a:t>
            </a:r>
          </a:p>
          <a:p>
            <a:pPr algn="just"/>
            <a:r>
              <a:rPr lang="zh-CN" altLang="en-US" dirty="0"/>
              <a:t>通过实验数据，对比拉普拉斯平滑和</a:t>
            </a:r>
            <a:r>
              <a:rPr lang="en-US" altLang="zh-CN" dirty="0"/>
              <a:t>GT</a:t>
            </a:r>
            <a:r>
              <a:rPr lang="zh-CN" altLang="en-US" dirty="0"/>
              <a:t>平滑的效果：</a:t>
            </a:r>
          </a:p>
        </p:txBody>
      </p:sp>
      <p:pic>
        <p:nvPicPr>
          <p:cNvPr id="11" name="图片 10" descr="图片包含 游戏机&#10;&#10;描述已自动生成">
            <a:extLst>
              <a:ext uri="{FF2B5EF4-FFF2-40B4-BE49-F238E27FC236}">
                <a16:creationId xmlns:a16="http://schemas.microsoft.com/office/drawing/2014/main" id="{755607DF-D391-46C1-9151-9767397878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1994" y="4407466"/>
            <a:ext cx="2688012" cy="2085409"/>
          </a:xfrm>
          <a:prstGeom prst="rect">
            <a:avLst/>
          </a:prstGeom>
        </p:spPr>
      </p:pic>
    </p:spTree>
    <p:extLst>
      <p:ext uri="{BB962C8B-B14F-4D97-AF65-F5344CB8AC3E}">
        <p14:creationId xmlns:p14="http://schemas.microsoft.com/office/powerpoint/2010/main" val="42312491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42226-102E-40E4-AF66-6E1EEF227A61}"/>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E3F20D2B-38DC-4B88-BE78-8D97AB94C5E0}"/>
              </a:ext>
            </a:extLst>
          </p:cNvPr>
          <p:cNvSpPr>
            <a:spLocks noGrp="1"/>
          </p:cNvSpPr>
          <p:nvPr>
            <p:ph idx="1"/>
          </p:nvPr>
        </p:nvSpPr>
        <p:spPr/>
        <p:txBody>
          <a:bodyPr/>
          <a:lstStyle/>
          <a:p>
            <a:pPr algn="just"/>
            <a:r>
              <a:rPr lang="en-US" altLang="zh-CN" dirty="0" err="1"/>
              <a:t>Backoff</a:t>
            </a:r>
            <a:r>
              <a:rPr lang="zh-CN" altLang="en-US" dirty="0"/>
              <a:t>（退化）平滑提出，如果需要计算</a:t>
            </a:r>
            <a:r>
              <a:rPr lang="en-US" altLang="zh-CN" dirty="0"/>
              <a:t>P(w</a:t>
            </a:r>
            <a:r>
              <a:rPr lang="en-US" altLang="zh-CN" baseline="-25000" dirty="0"/>
              <a:t>n</a:t>
            </a:r>
            <a:r>
              <a:rPr lang="en-US" altLang="zh-CN" dirty="0"/>
              <a:t>|w</a:t>
            </a:r>
            <a:r>
              <a:rPr lang="en-US" altLang="zh-CN" baseline="-25000" dirty="0"/>
              <a:t>n-2</a:t>
            </a:r>
            <a:r>
              <a:rPr lang="en-US" altLang="zh-CN" dirty="0"/>
              <a:t>w</a:t>
            </a:r>
            <a:r>
              <a:rPr lang="en-US" altLang="zh-CN" baseline="-25000" dirty="0"/>
              <a:t>n-1</a:t>
            </a:r>
            <a:r>
              <a:rPr lang="en-US" altLang="zh-CN" dirty="0"/>
              <a:t>)</a:t>
            </a:r>
            <a:r>
              <a:rPr lang="zh-CN" altLang="en-US" dirty="0"/>
              <a:t>，而这个序列在训练集中没有出现过，此时可以用</a:t>
            </a:r>
            <a:r>
              <a:rPr lang="en-US" altLang="zh-CN" dirty="0"/>
              <a:t>P(w</a:t>
            </a:r>
            <a:r>
              <a:rPr lang="en-US" altLang="zh-CN" baseline="-25000" dirty="0"/>
              <a:t>n</a:t>
            </a:r>
            <a:r>
              <a:rPr lang="en-US" altLang="zh-CN" dirty="0"/>
              <a:t>|w</a:t>
            </a:r>
            <a:r>
              <a:rPr lang="en-US" altLang="zh-CN" baseline="-25000" dirty="0"/>
              <a:t>n-1</a:t>
            </a:r>
            <a:r>
              <a:rPr lang="en-US" altLang="zh-CN" dirty="0"/>
              <a:t>)</a:t>
            </a:r>
            <a:r>
              <a:rPr lang="zh-CN" altLang="en-US" dirty="0"/>
              <a:t>代替；进一步，如果序列</a:t>
            </a:r>
            <a:r>
              <a:rPr lang="en-US" altLang="zh-CN" dirty="0"/>
              <a:t>w</a:t>
            </a:r>
            <a:r>
              <a:rPr lang="en-US" altLang="zh-CN" baseline="-25000" dirty="0"/>
              <a:t>n-1</a:t>
            </a:r>
            <a:r>
              <a:rPr lang="en-US" altLang="zh-CN" dirty="0"/>
              <a:t>w</a:t>
            </a:r>
            <a:r>
              <a:rPr lang="en-US" altLang="zh-CN" baseline="-25000" dirty="0"/>
              <a:t>n</a:t>
            </a:r>
            <a:r>
              <a:rPr lang="zh-CN" altLang="en-US" dirty="0"/>
              <a:t>也没有出现过，可以用</a:t>
            </a:r>
            <a:r>
              <a:rPr lang="en-US" altLang="zh-CN" dirty="0"/>
              <a:t>P(w</a:t>
            </a:r>
            <a:r>
              <a:rPr lang="en-US" altLang="zh-CN" baseline="-25000" dirty="0"/>
              <a:t>n</a:t>
            </a:r>
            <a:r>
              <a:rPr lang="en-US" altLang="zh-CN" dirty="0"/>
              <a:t>)</a:t>
            </a:r>
            <a:r>
              <a:rPr lang="zh-CN" altLang="en-US" dirty="0"/>
              <a:t>代替。</a:t>
            </a:r>
            <a:endParaRPr lang="en-US" altLang="zh-CN" dirty="0"/>
          </a:p>
          <a:p>
            <a:pPr algn="just"/>
            <a:endParaRPr lang="en-US" altLang="zh-CN" dirty="0"/>
          </a:p>
          <a:p>
            <a:pPr algn="just"/>
            <a:r>
              <a:rPr lang="zh-CN" altLang="en-US" dirty="0"/>
              <a:t>换句话说，</a:t>
            </a:r>
            <a:r>
              <a:rPr lang="en-US" altLang="zh-CN" dirty="0" err="1"/>
              <a:t>backoff</a:t>
            </a:r>
            <a:r>
              <a:rPr lang="zh-CN" altLang="en-US" dirty="0"/>
              <a:t>认为当上下文证据不足时，使用次优的上下文证据总比使用随机证据或零证据要好。</a:t>
            </a:r>
            <a:endParaRPr lang="en-US" altLang="zh-CN" dirty="0"/>
          </a:p>
          <a:p>
            <a:pPr algn="just"/>
            <a:endParaRPr lang="en-US" altLang="zh-CN" dirty="0"/>
          </a:p>
          <a:p>
            <a:pPr algn="just"/>
            <a:r>
              <a:rPr lang="zh-CN" altLang="en-US" dirty="0"/>
              <a:t>这种退而求其次的思想，就是“</a:t>
            </a:r>
            <a:r>
              <a:rPr lang="en-US" altLang="zh-CN" dirty="0"/>
              <a:t>back off to a lower-order n-gram</a:t>
            </a:r>
            <a:r>
              <a:rPr lang="zh-CN" altLang="en-US" dirty="0"/>
              <a:t>”的思想。</a:t>
            </a:r>
          </a:p>
        </p:txBody>
      </p:sp>
    </p:spTree>
    <p:extLst>
      <p:ext uri="{BB962C8B-B14F-4D97-AF65-F5344CB8AC3E}">
        <p14:creationId xmlns:p14="http://schemas.microsoft.com/office/powerpoint/2010/main" val="3765513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0C2240-DF2A-417E-A8C9-E91B65800470}"/>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960F9131-C958-467E-86DC-377986101540}"/>
              </a:ext>
            </a:extLst>
          </p:cNvPr>
          <p:cNvSpPr>
            <a:spLocks noGrp="1"/>
          </p:cNvSpPr>
          <p:nvPr>
            <p:ph idx="1"/>
          </p:nvPr>
        </p:nvSpPr>
        <p:spPr/>
        <p:txBody>
          <a:bodyPr/>
          <a:lstStyle/>
          <a:p>
            <a:pPr algn="just"/>
            <a:r>
              <a:rPr lang="zh-CN" altLang="en-US" dirty="0"/>
              <a:t>在一个</a:t>
            </a:r>
            <a:r>
              <a:rPr lang="en-US" altLang="zh-CN" dirty="0" err="1"/>
              <a:t>backoff</a:t>
            </a:r>
            <a:r>
              <a:rPr lang="en-US" altLang="zh-CN" dirty="0"/>
              <a:t> n-gram</a:t>
            </a:r>
            <a:r>
              <a:rPr lang="zh-CN" altLang="en-US" dirty="0"/>
              <a:t>语言模型中，如果计算一个不在训练集中的</a:t>
            </a:r>
            <a:r>
              <a:rPr lang="en-US" altLang="zh-CN" dirty="0"/>
              <a:t>n-gram</a:t>
            </a:r>
            <a:r>
              <a:rPr lang="zh-CN" altLang="en-US" dirty="0"/>
              <a:t>的概率，其原本的概率等于</a:t>
            </a:r>
            <a:r>
              <a:rPr lang="en-US" altLang="zh-CN" dirty="0"/>
              <a:t>0</a:t>
            </a:r>
            <a:r>
              <a:rPr lang="zh-CN" altLang="en-US" dirty="0"/>
              <a:t>，需要回退至</a:t>
            </a:r>
            <a:r>
              <a:rPr lang="en-US" altLang="zh-CN" dirty="0"/>
              <a:t>(n-1)-gram</a:t>
            </a:r>
            <a:r>
              <a:rPr lang="zh-CN" altLang="en-US" dirty="0"/>
              <a:t>的概率。此时，所有</a:t>
            </a:r>
            <a:r>
              <a:rPr lang="en-US" altLang="zh-CN" dirty="0"/>
              <a:t>n-gram</a:t>
            </a:r>
            <a:r>
              <a:rPr lang="zh-CN" altLang="en-US" dirty="0"/>
              <a:t>的概率加总将大于</a:t>
            </a:r>
            <a:r>
              <a:rPr lang="en-US" altLang="zh-CN" dirty="0"/>
              <a:t>1</a:t>
            </a:r>
            <a:r>
              <a:rPr lang="zh-CN" altLang="en-US" dirty="0"/>
              <a:t>。</a:t>
            </a:r>
            <a:endParaRPr lang="en-US" altLang="zh-CN" dirty="0"/>
          </a:p>
          <a:p>
            <a:pPr algn="just"/>
            <a:r>
              <a:rPr lang="zh-CN" altLang="en-US" dirty="0"/>
              <a:t>和拉普拉斯平滑一样，为了使最终</a:t>
            </a:r>
            <a:r>
              <a:rPr lang="en-US" altLang="zh-CN" dirty="0"/>
              <a:t>n-gram</a:t>
            </a:r>
            <a:r>
              <a:rPr lang="zh-CN" altLang="en-US" dirty="0"/>
              <a:t>的概率加总等于</a:t>
            </a:r>
            <a:r>
              <a:rPr lang="en-US" altLang="zh-CN" dirty="0"/>
              <a:t>1</a:t>
            </a:r>
            <a:r>
              <a:rPr lang="zh-CN" altLang="en-US" dirty="0"/>
              <a:t>，需要从未回退的概率空间中抽出一部分，将其分配给回退的</a:t>
            </a:r>
            <a:r>
              <a:rPr lang="en-US" altLang="zh-CN" dirty="0"/>
              <a:t>n-gram</a:t>
            </a:r>
            <a:r>
              <a:rPr lang="zh-CN" altLang="en-US" dirty="0"/>
              <a:t>。</a:t>
            </a:r>
            <a:endParaRPr lang="en-US" altLang="zh-CN" dirty="0"/>
          </a:p>
          <a:p>
            <a:pPr algn="just"/>
            <a:endParaRPr lang="en-US" altLang="zh-CN" dirty="0"/>
          </a:p>
          <a:p>
            <a:pPr algn="just"/>
            <a:r>
              <a:rPr lang="en-US" altLang="zh-CN" dirty="0"/>
              <a:t>Katz </a:t>
            </a:r>
            <a:r>
              <a:rPr lang="en-US" altLang="zh-CN" dirty="0" err="1"/>
              <a:t>Backoff</a:t>
            </a:r>
            <a:r>
              <a:rPr lang="zh-CN" altLang="en-US" dirty="0"/>
              <a:t>在</a:t>
            </a:r>
            <a:r>
              <a:rPr lang="en-US" altLang="zh-CN" dirty="0"/>
              <a:t>1987</a:t>
            </a:r>
            <a:r>
              <a:rPr lang="zh-CN" altLang="en-US" dirty="0"/>
              <a:t>年由</a:t>
            </a:r>
            <a:r>
              <a:rPr lang="en-US" altLang="zh-CN" dirty="0"/>
              <a:t>Slava M. Katz</a:t>
            </a:r>
            <a:r>
              <a:rPr lang="zh-CN" altLang="en-US" dirty="0"/>
              <a:t>提出，就是一种实现了概率空间折扣的回退平滑方法，其通过使用</a:t>
            </a:r>
            <a:r>
              <a:rPr lang="en-US" altLang="zh-CN" dirty="0"/>
              <a:t>Good-Turing Smoothing</a:t>
            </a:r>
            <a:r>
              <a:rPr lang="zh-CN" altLang="en-US" dirty="0"/>
              <a:t>实现对出现过的</a:t>
            </a:r>
            <a:r>
              <a:rPr lang="en-US" altLang="zh-CN" dirty="0"/>
              <a:t>n-gram</a:t>
            </a:r>
            <a:r>
              <a:rPr lang="zh-CN" altLang="en-US" dirty="0"/>
              <a:t>的概率的折扣，并通过参数</a:t>
            </a:r>
            <a:r>
              <a:rPr lang="en-US" altLang="zh-CN" dirty="0"/>
              <a:t>α</a:t>
            </a:r>
            <a:r>
              <a:rPr lang="zh-CN" altLang="en-US" dirty="0"/>
              <a:t>将其分配给未出现的</a:t>
            </a:r>
            <a:r>
              <a:rPr lang="en-US" altLang="zh-CN" dirty="0"/>
              <a:t>n-gram</a:t>
            </a:r>
            <a:r>
              <a:rPr lang="zh-CN" altLang="en-US" dirty="0"/>
              <a:t>的概率。</a:t>
            </a:r>
          </a:p>
        </p:txBody>
      </p:sp>
    </p:spTree>
    <p:extLst>
      <p:ext uri="{BB962C8B-B14F-4D97-AF65-F5344CB8AC3E}">
        <p14:creationId xmlns:p14="http://schemas.microsoft.com/office/powerpoint/2010/main" val="197421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9EE13-8944-45BE-8B5F-7C827FEB02A3}"/>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BA40944F-C786-40D1-BB3A-88E4D08A4745}"/>
              </a:ext>
            </a:extLst>
          </p:cNvPr>
          <p:cNvSpPr>
            <a:spLocks noGrp="1"/>
          </p:cNvSpPr>
          <p:nvPr>
            <p:ph idx="1"/>
          </p:nvPr>
        </p:nvSpPr>
        <p:spPr>
          <a:xfrm>
            <a:off x="838200" y="1825624"/>
            <a:ext cx="10515600" cy="4543861"/>
          </a:xfrm>
        </p:spPr>
        <p:txBody>
          <a:bodyPr>
            <a:normAutofit/>
          </a:bodyPr>
          <a:lstStyle/>
          <a:p>
            <a:pPr algn="just"/>
            <a:r>
              <a:rPr lang="zh-CN" altLang="en-US" dirty="0"/>
              <a:t>定义</a:t>
            </a:r>
            <a:r>
              <a:rPr lang="en-US" altLang="zh-CN" dirty="0"/>
              <a:t>Katz </a:t>
            </a:r>
            <a:r>
              <a:rPr lang="en-US" altLang="zh-CN" dirty="0" err="1"/>
              <a:t>Backoff</a:t>
            </a:r>
            <a:r>
              <a:rPr lang="zh-CN" altLang="en-US" dirty="0"/>
              <a:t>的概率：</a:t>
            </a:r>
            <a:endParaRPr lang="en-US" altLang="zh-CN" dirty="0"/>
          </a:p>
          <a:p>
            <a:pPr algn="just"/>
            <a:endParaRPr lang="en-US" altLang="zh-CN" dirty="0"/>
          </a:p>
          <a:p>
            <a:pPr algn="just"/>
            <a:endParaRPr lang="en-US" altLang="zh-CN" dirty="0"/>
          </a:p>
          <a:p>
            <a:pPr lvl="1" algn="just"/>
            <a:r>
              <a:rPr lang="en-US" altLang="zh-CN" dirty="0"/>
              <a:t>P</a:t>
            </a:r>
            <a:r>
              <a:rPr lang="en-US" altLang="zh-CN" baseline="30000" dirty="0"/>
              <a:t>*</a:t>
            </a:r>
            <a:r>
              <a:rPr lang="zh-CN" altLang="en-US" dirty="0"/>
              <a:t>是</a:t>
            </a:r>
            <a:r>
              <a:rPr lang="en-US" altLang="zh-CN" dirty="0"/>
              <a:t>P</a:t>
            </a:r>
            <a:r>
              <a:rPr lang="en-US" altLang="zh-CN" baseline="-25000" dirty="0"/>
              <a:t>GT</a:t>
            </a:r>
            <a:r>
              <a:rPr lang="zh-CN" altLang="en-US" dirty="0"/>
              <a:t>，实现了概率空间的折扣，注意前文说的阈值</a:t>
            </a:r>
            <a:r>
              <a:rPr lang="en-US" altLang="zh-CN" dirty="0"/>
              <a:t>C</a:t>
            </a:r>
            <a:r>
              <a:rPr lang="en-US" altLang="zh-CN" baseline="-25000" dirty="0"/>
              <a:t>t</a:t>
            </a:r>
            <a:r>
              <a:rPr lang="zh-CN" altLang="en-US" dirty="0"/>
              <a:t>这里依然生效。</a:t>
            </a:r>
            <a:endParaRPr lang="en-US" altLang="zh-CN" dirty="0"/>
          </a:p>
          <a:p>
            <a:pPr lvl="1" algn="just"/>
            <a:r>
              <a:rPr lang="en-US" altLang="zh-CN" dirty="0"/>
              <a:t>α</a:t>
            </a:r>
            <a:r>
              <a:rPr lang="zh-CN" altLang="en-US" dirty="0"/>
              <a:t>是归一化因子：</a:t>
            </a:r>
            <a:endParaRPr lang="en-US" altLang="zh-CN" dirty="0"/>
          </a:p>
          <a:p>
            <a:pPr lvl="1" algn="just"/>
            <a:endParaRPr lang="en-US" altLang="zh-CN" dirty="0"/>
          </a:p>
          <a:p>
            <a:pPr lvl="1" algn="just"/>
            <a:endParaRPr lang="en-US" altLang="zh-CN" dirty="0"/>
          </a:p>
          <a:p>
            <a:pPr lvl="1" algn="just"/>
            <a:endParaRPr lang="en-US" altLang="zh-CN" dirty="0"/>
          </a:p>
          <a:p>
            <a:pPr lvl="2" algn="just"/>
            <a:r>
              <a:rPr lang="en-US" altLang="zh-CN" dirty="0"/>
              <a:t>β</a:t>
            </a:r>
            <a:r>
              <a:rPr lang="zh-CN" altLang="en-US" dirty="0"/>
              <a:t>就是需要被分配概率空间</a:t>
            </a:r>
            <a:endParaRPr lang="en-US" altLang="zh-CN" dirty="0"/>
          </a:p>
          <a:p>
            <a:pPr lvl="2" algn="just"/>
            <a:r>
              <a:rPr lang="en-US" altLang="zh-CN" dirty="0"/>
              <a:t>α</a:t>
            </a:r>
            <a:r>
              <a:rPr lang="zh-CN" altLang="en-US" dirty="0"/>
              <a:t>就是</a:t>
            </a:r>
            <a:r>
              <a:rPr lang="en-US" altLang="zh-CN" dirty="0"/>
              <a:t>β</a:t>
            </a:r>
            <a:r>
              <a:rPr lang="zh-CN" altLang="en-US" dirty="0"/>
              <a:t>和回退概率之和的比值。请注意，分母求和时仅加总出现</a:t>
            </a:r>
            <a:r>
              <a:rPr lang="en-US" altLang="zh-CN" dirty="0"/>
              <a:t>0</a:t>
            </a:r>
            <a:r>
              <a:rPr lang="zh-CN" altLang="en-US" dirty="0"/>
              <a:t>次的</a:t>
            </a:r>
            <a:r>
              <a:rPr lang="en-US" altLang="zh-CN" dirty="0"/>
              <a:t>n-gram</a:t>
            </a:r>
            <a:r>
              <a:rPr lang="zh-CN" altLang="en-US" dirty="0"/>
              <a:t>包含的</a:t>
            </a:r>
            <a:r>
              <a:rPr lang="en-US" altLang="zh-CN" dirty="0"/>
              <a:t>(n-1)-gram</a:t>
            </a:r>
            <a:r>
              <a:rPr lang="zh-CN" altLang="en-US" dirty="0"/>
              <a:t>的概率，而不包含其他</a:t>
            </a:r>
            <a:r>
              <a:rPr lang="en-US" altLang="zh-CN" dirty="0"/>
              <a:t>n-gram</a:t>
            </a:r>
            <a:r>
              <a:rPr lang="zh-CN" altLang="en-US" dirty="0"/>
              <a:t>包含的该</a:t>
            </a:r>
            <a:r>
              <a:rPr lang="en-US" altLang="zh-CN" dirty="0"/>
              <a:t>(n-1)-gram</a:t>
            </a:r>
            <a:r>
              <a:rPr lang="zh-CN" altLang="en-US" dirty="0"/>
              <a:t>的概率。</a:t>
            </a:r>
            <a:endParaRPr lang="en-US" altLang="zh-CN" dirty="0"/>
          </a:p>
        </p:txBody>
      </p:sp>
      <p:pic>
        <p:nvPicPr>
          <p:cNvPr id="4" name="图片 3">
            <a:extLst>
              <a:ext uri="{FF2B5EF4-FFF2-40B4-BE49-F238E27FC236}">
                <a16:creationId xmlns:a16="http://schemas.microsoft.com/office/drawing/2014/main" id="{206E12AF-E4DC-43CD-A172-D3EFB1962467}"/>
              </a:ext>
            </a:extLst>
          </p:cNvPr>
          <p:cNvPicPr>
            <a:picLocks noChangeAspect="1"/>
          </p:cNvPicPr>
          <p:nvPr/>
        </p:nvPicPr>
        <p:blipFill>
          <a:blip r:embed="rId2"/>
          <a:stretch>
            <a:fillRect/>
          </a:stretch>
        </p:blipFill>
        <p:spPr>
          <a:xfrm>
            <a:off x="2663836" y="2351484"/>
            <a:ext cx="6864328" cy="813099"/>
          </a:xfrm>
          <a:prstGeom prst="rect">
            <a:avLst/>
          </a:prstGeom>
        </p:spPr>
      </p:pic>
      <p:pic>
        <p:nvPicPr>
          <p:cNvPr id="6" name="图片 5" descr="手机屏幕截图&#10;&#10;描述已自动生成">
            <a:extLst>
              <a:ext uri="{FF2B5EF4-FFF2-40B4-BE49-F238E27FC236}">
                <a16:creationId xmlns:a16="http://schemas.microsoft.com/office/drawing/2014/main" id="{D8B50D78-B82D-4E0E-9FBD-77A1FCAA8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172" y="4052081"/>
            <a:ext cx="4171656" cy="1190282"/>
          </a:xfrm>
          <a:prstGeom prst="rect">
            <a:avLst/>
          </a:prstGeom>
        </p:spPr>
      </p:pic>
    </p:spTree>
    <p:extLst>
      <p:ext uri="{BB962C8B-B14F-4D97-AF65-F5344CB8AC3E}">
        <p14:creationId xmlns:p14="http://schemas.microsoft.com/office/powerpoint/2010/main" val="5175335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22DFC-A237-490B-8571-45E981385C05}"/>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425619FC-D5B7-4C17-A5CB-9B515367B303}"/>
              </a:ext>
            </a:extLst>
          </p:cNvPr>
          <p:cNvSpPr>
            <a:spLocks noGrp="1"/>
          </p:cNvSpPr>
          <p:nvPr>
            <p:ph idx="1"/>
          </p:nvPr>
        </p:nvSpPr>
        <p:spPr>
          <a:xfrm>
            <a:off x="838200" y="1825624"/>
            <a:ext cx="10515600" cy="4750539"/>
          </a:xfrm>
        </p:spPr>
        <p:txBody>
          <a:bodyPr>
            <a:normAutofit/>
          </a:bodyPr>
          <a:lstStyle/>
          <a:p>
            <a:pPr algn="just"/>
            <a:r>
              <a:rPr lang="en-US" altLang="zh-CN" dirty="0"/>
              <a:t>Katz </a:t>
            </a:r>
            <a:r>
              <a:rPr lang="en-US" altLang="zh-CN" dirty="0" err="1"/>
              <a:t>Backoff</a:t>
            </a:r>
            <a:r>
              <a:rPr lang="zh-CN" altLang="en-US" dirty="0"/>
              <a:t>在</a:t>
            </a:r>
            <a:r>
              <a:rPr lang="en-US" altLang="zh-CN" dirty="0"/>
              <a:t>SRILM</a:t>
            </a:r>
            <a:r>
              <a:rPr lang="zh-CN" altLang="en-US" dirty="0"/>
              <a:t>中实现的一些解释：</a:t>
            </a:r>
            <a:endParaRPr lang="en-US" altLang="zh-CN" dirty="0"/>
          </a:p>
          <a:p>
            <a:pPr lvl="1" algn="just"/>
            <a:r>
              <a:rPr lang="en-US" altLang="zh-CN" dirty="0"/>
              <a:t>SRILM</a:t>
            </a:r>
            <a:r>
              <a:rPr lang="zh-CN" altLang="en-US" dirty="0"/>
              <a:t>是著名的约翰霍普金斯夏季研讨会（</a:t>
            </a:r>
            <a:r>
              <a:rPr lang="en-US" altLang="zh-CN" dirty="0"/>
              <a:t>Johns Hopkins Summer Workshop</a:t>
            </a:r>
            <a:r>
              <a:rPr lang="zh-CN" altLang="en-US" dirty="0"/>
              <a:t>）的产物，诞生于</a:t>
            </a:r>
            <a:r>
              <a:rPr lang="en-US" altLang="zh-CN" dirty="0"/>
              <a:t>1995</a:t>
            </a:r>
            <a:r>
              <a:rPr lang="zh-CN" altLang="en-US" dirty="0"/>
              <a:t>年，由</a:t>
            </a:r>
            <a:r>
              <a:rPr lang="en-US" altLang="zh-CN" dirty="0"/>
              <a:t>SRI</a:t>
            </a:r>
            <a:r>
              <a:rPr lang="zh-CN" altLang="en-US" dirty="0"/>
              <a:t>实验室负责开发维护。</a:t>
            </a:r>
            <a:endParaRPr lang="en-US" altLang="zh-CN" dirty="0"/>
          </a:p>
          <a:p>
            <a:pPr lvl="1" algn="just"/>
            <a:r>
              <a:rPr lang="en-US" altLang="zh-CN" dirty="0"/>
              <a:t>SRILM</a:t>
            </a:r>
            <a:r>
              <a:rPr lang="zh-CN" altLang="en-US" dirty="0"/>
              <a:t>在计算</a:t>
            </a:r>
            <a:r>
              <a:rPr lang="en-US" altLang="zh-CN" dirty="0"/>
              <a:t>GT</a:t>
            </a:r>
            <a:r>
              <a:rPr lang="zh-CN" altLang="en-US" dirty="0"/>
              <a:t>概率时做了一些调整：</a:t>
            </a:r>
            <a:endParaRPr lang="en-US" altLang="zh-CN" dirty="0"/>
          </a:p>
          <a:p>
            <a:pPr lvl="1" algn="just"/>
            <a:endParaRPr lang="en-US" altLang="zh-CN" dirty="0"/>
          </a:p>
          <a:p>
            <a:pPr lvl="1" algn="just"/>
            <a:endParaRPr lang="en-US" altLang="zh-CN" dirty="0"/>
          </a:p>
          <a:p>
            <a:pPr lvl="1" algn="just"/>
            <a:endParaRPr lang="en-US" altLang="zh-CN" dirty="0"/>
          </a:p>
          <a:p>
            <a:pPr lvl="1" algn="just"/>
            <a:endParaRPr lang="en-US" altLang="zh-CN" dirty="0"/>
          </a:p>
          <a:p>
            <a:pPr lvl="2" algn="just"/>
            <a:r>
              <a:rPr lang="zh-CN" altLang="en-US" dirty="0"/>
              <a:t>计算</a:t>
            </a:r>
            <a:r>
              <a:rPr lang="en-US" altLang="zh-CN" dirty="0"/>
              <a:t>P</a:t>
            </a:r>
            <a:r>
              <a:rPr lang="en-US" altLang="zh-CN" baseline="-25000" dirty="0"/>
              <a:t>GT</a:t>
            </a:r>
            <a:r>
              <a:rPr lang="zh-CN" altLang="en-US" dirty="0"/>
              <a:t>时，若忽略</a:t>
            </a:r>
            <a:r>
              <a:rPr lang="en-US" altLang="zh-CN" dirty="0"/>
              <a:t>A</a:t>
            </a:r>
            <a:r>
              <a:rPr lang="zh-CN" altLang="en-US" dirty="0"/>
              <a:t>，则通过</a:t>
            </a:r>
            <a:r>
              <a:rPr lang="en-US" altLang="zh-CN" dirty="0"/>
              <a:t> d × c = (c</a:t>
            </a:r>
            <a:r>
              <a:rPr lang="en-US" altLang="zh-CN" baseline="30000" dirty="0"/>
              <a:t>* </a:t>
            </a:r>
            <a:r>
              <a:rPr lang="en-US" altLang="zh-CN" dirty="0"/>
              <a:t>/ c) × c = c</a:t>
            </a:r>
            <a:r>
              <a:rPr lang="en-US" altLang="zh-CN" baseline="30000" dirty="0"/>
              <a:t>*</a:t>
            </a:r>
            <a:r>
              <a:rPr lang="zh-CN" altLang="en-US" dirty="0"/>
              <a:t>来计算</a:t>
            </a:r>
            <a:r>
              <a:rPr lang="en-US" altLang="zh-CN" dirty="0"/>
              <a:t>P</a:t>
            </a:r>
            <a:r>
              <a:rPr lang="en-US" altLang="zh-CN" baseline="-25000" dirty="0"/>
              <a:t>GT</a:t>
            </a:r>
          </a:p>
          <a:p>
            <a:pPr lvl="2" algn="just"/>
            <a:r>
              <a:rPr lang="zh-CN" altLang="en-US" dirty="0"/>
              <a:t>实现使用的是</a:t>
            </a:r>
            <a:r>
              <a:rPr lang="en-US" altLang="zh-CN" dirty="0"/>
              <a:t>1987</a:t>
            </a:r>
            <a:r>
              <a:rPr lang="zh-CN" altLang="en-US" dirty="0"/>
              <a:t>年</a:t>
            </a:r>
            <a:r>
              <a:rPr lang="en-US" altLang="zh-CN" dirty="0"/>
              <a:t>Katz</a:t>
            </a:r>
            <a:r>
              <a:rPr lang="zh-CN" altLang="en-US" dirty="0"/>
              <a:t>在论文“</a:t>
            </a:r>
            <a:r>
              <a:rPr lang="en-US" altLang="zh-CN" dirty="0"/>
              <a:t>Estimation of Probabilities from Sparse Data for the Language Model Component of a Speech Recognizer</a:t>
            </a:r>
            <a:r>
              <a:rPr lang="zh-CN" altLang="en-US" dirty="0"/>
              <a:t>”中推导出的公式。有兴趣的可以尝试阅读该论文，涉及大量的统计学计算。</a:t>
            </a:r>
          </a:p>
        </p:txBody>
      </p:sp>
      <p:pic>
        <p:nvPicPr>
          <p:cNvPr id="5" name="图片 4" descr="手机屏幕的截图&#10;&#10;描述已自动生成">
            <a:extLst>
              <a:ext uri="{FF2B5EF4-FFF2-40B4-BE49-F238E27FC236}">
                <a16:creationId xmlns:a16="http://schemas.microsoft.com/office/drawing/2014/main" id="{46BD8E9A-8563-41D9-A85A-F5F7BF39D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398" y="3491630"/>
            <a:ext cx="3544018" cy="1432018"/>
          </a:xfrm>
          <a:prstGeom prst="rect">
            <a:avLst/>
          </a:prstGeom>
        </p:spPr>
      </p:pic>
      <p:pic>
        <p:nvPicPr>
          <p:cNvPr id="7" name="图片 6" descr="图片包含 游戏机, 物体&#10;&#10;描述已自动生成">
            <a:extLst>
              <a:ext uri="{FF2B5EF4-FFF2-40B4-BE49-F238E27FC236}">
                <a16:creationId xmlns:a16="http://schemas.microsoft.com/office/drawing/2014/main" id="{06D5C46D-B425-41D3-BA97-411B76D84B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9914" y="3574801"/>
            <a:ext cx="947046" cy="359353"/>
          </a:xfrm>
          <a:prstGeom prst="rect">
            <a:avLst/>
          </a:prstGeom>
        </p:spPr>
      </p:pic>
      <p:pic>
        <p:nvPicPr>
          <p:cNvPr id="9" name="图片 8" descr="手机屏幕截图&#10;&#10;描述已自动生成">
            <a:extLst>
              <a:ext uri="{FF2B5EF4-FFF2-40B4-BE49-F238E27FC236}">
                <a16:creationId xmlns:a16="http://schemas.microsoft.com/office/drawing/2014/main" id="{9343C958-3CCF-44A4-B6E3-955D941D47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2008" y="4082481"/>
            <a:ext cx="752892" cy="648718"/>
          </a:xfrm>
          <a:prstGeom prst="rect">
            <a:avLst/>
          </a:prstGeom>
        </p:spPr>
      </p:pic>
    </p:spTree>
    <p:extLst>
      <p:ext uri="{BB962C8B-B14F-4D97-AF65-F5344CB8AC3E}">
        <p14:creationId xmlns:p14="http://schemas.microsoft.com/office/powerpoint/2010/main" val="717598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ADB71-91DB-4341-AA64-2F6B3DB88CF8}"/>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44C611AF-FD77-44BA-9075-EE5F84CB3651}"/>
              </a:ext>
            </a:extLst>
          </p:cNvPr>
          <p:cNvSpPr>
            <a:spLocks noGrp="1"/>
          </p:cNvSpPr>
          <p:nvPr>
            <p:ph idx="1"/>
          </p:nvPr>
        </p:nvSpPr>
        <p:spPr/>
        <p:txBody>
          <a:bodyPr/>
          <a:lstStyle/>
          <a:p>
            <a:pPr algn="just"/>
            <a:r>
              <a:rPr lang="en-US" altLang="zh-CN" dirty="0"/>
              <a:t>Interpolation</a:t>
            </a:r>
            <a:r>
              <a:rPr lang="zh-CN" altLang="en-US" dirty="0"/>
              <a:t>（插值法）是另一种使用次优证据的平滑方法，这种方法并非是选择某一种证据，而总是混合使用所有不同证据下的预测，并根据证据的信任程度对每种预测给予一个权重：</a:t>
            </a:r>
            <a:endParaRPr lang="en-US" altLang="zh-CN" dirty="0"/>
          </a:p>
          <a:p>
            <a:pPr algn="just"/>
            <a:endParaRPr lang="en-US" altLang="zh-CN" dirty="0"/>
          </a:p>
          <a:p>
            <a:pPr algn="just"/>
            <a:endParaRPr lang="en-US" altLang="zh-CN" dirty="0"/>
          </a:p>
          <a:p>
            <a:pPr marL="0" indent="0" algn="just">
              <a:buNone/>
            </a:pPr>
            <a:r>
              <a:rPr lang="en-US" altLang="zh-CN" dirty="0"/>
              <a:t>  </a:t>
            </a:r>
          </a:p>
          <a:p>
            <a:pPr marL="0" indent="0" algn="just">
              <a:buNone/>
            </a:pPr>
            <a:r>
              <a:rPr lang="en-US" altLang="zh-CN" dirty="0"/>
              <a:t>  </a:t>
            </a:r>
            <a:r>
              <a:rPr lang="zh-CN" altLang="en-US" dirty="0"/>
              <a:t>其中，         。在复杂的插值模型中，每个</a:t>
            </a:r>
            <a:r>
              <a:rPr lang="en-US" altLang="zh-CN" dirty="0"/>
              <a:t>λ</a:t>
            </a:r>
            <a:r>
              <a:rPr lang="zh-CN" altLang="en-US" dirty="0"/>
              <a:t>都是基于上下文的。</a:t>
            </a:r>
            <a:endParaRPr lang="en-US" altLang="zh-CN" dirty="0"/>
          </a:p>
          <a:p>
            <a:pPr algn="just"/>
            <a:r>
              <a:rPr lang="zh-CN" altLang="en-US" dirty="0"/>
              <a:t>超参数</a:t>
            </a:r>
            <a:r>
              <a:rPr lang="en-US" altLang="zh-CN" dirty="0" err="1"/>
              <a:t>λs</a:t>
            </a:r>
            <a:r>
              <a:rPr lang="zh-CN" altLang="en-US" dirty="0"/>
              <a:t>，可以通过在验证集上优化模型确定，也可以通过</a:t>
            </a:r>
            <a:r>
              <a:rPr lang="en-US" altLang="zh-CN" dirty="0"/>
              <a:t>Jelinek</a:t>
            </a:r>
            <a:r>
              <a:rPr lang="zh-CN" altLang="en-US" dirty="0"/>
              <a:t>和</a:t>
            </a:r>
            <a:r>
              <a:rPr lang="en-US" altLang="zh-CN" dirty="0"/>
              <a:t>Mercer(1980)</a:t>
            </a:r>
            <a:r>
              <a:rPr lang="zh-CN" altLang="en-US" dirty="0"/>
              <a:t>提出的</a:t>
            </a:r>
            <a:r>
              <a:rPr lang="en-US" altLang="zh-CN" dirty="0"/>
              <a:t>EM</a:t>
            </a:r>
            <a:r>
              <a:rPr lang="zh-CN" altLang="en-US" dirty="0"/>
              <a:t>方法确定。</a:t>
            </a:r>
          </a:p>
        </p:txBody>
      </p:sp>
      <p:pic>
        <p:nvPicPr>
          <p:cNvPr id="7" name="图片 6" descr="图片包含 物体, 游戏机, 钟表&#10;&#10;描述已自动生成">
            <a:extLst>
              <a:ext uri="{FF2B5EF4-FFF2-40B4-BE49-F238E27FC236}">
                <a16:creationId xmlns:a16="http://schemas.microsoft.com/office/drawing/2014/main" id="{B011FB0F-FA9C-44E2-8693-120AEE23F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1" y="4482648"/>
            <a:ext cx="1033574" cy="672740"/>
          </a:xfrm>
          <a:prstGeom prst="rect">
            <a:avLst/>
          </a:prstGeom>
        </p:spPr>
      </p:pic>
      <p:pic>
        <p:nvPicPr>
          <p:cNvPr id="9" name="图片 8" descr="手机屏幕的截图&#10;&#10;描述已自动生成">
            <a:extLst>
              <a:ext uri="{FF2B5EF4-FFF2-40B4-BE49-F238E27FC236}">
                <a16:creationId xmlns:a16="http://schemas.microsoft.com/office/drawing/2014/main" id="{B96FB641-6F39-4356-BF89-4D7831D64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5378" y="3025243"/>
            <a:ext cx="5861244" cy="1524985"/>
          </a:xfrm>
          <a:prstGeom prst="rect">
            <a:avLst/>
          </a:prstGeom>
        </p:spPr>
      </p:pic>
    </p:spTree>
    <p:extLst>
      <p:ext uri="{BB962C8B-B14F-4D97-AF65-F5344CB8AC3E}">
        <p14:creationId xmlns:p14="http://schemas.microsoft.com/office/powerpoint/2010/main" val="3364129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7A7BF9-FFA5-4811-BD23-24796CCE28CB}"/>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ED5729E0-E9BF-4379-8A85-635C69B15AB0}"/>
              </a:ext>
            </a:extLst>
          </p:cNvPr>
          <p:cNvSpPr>
            <a:spLocks noGrp="1"/>
          </p:cNvSpPr>
          <p:nvPr>
            <p:ph idx="1"/>
          </p:nvPr>
        </p:nvSpPr>
        <p:spPr/>
        <p:txBody>
          <a:bodyPr/>
          <a:lstStyle/>
          <a:p>
            <a:pPr algn="just"/>
            <a:r>
              <a:rPr lang="en-US" altLang="zh-CN" dirty="0"/>
              <a:t>Absolute discounting</a:t>
            </a:r>
            <a:r>
              <a:rPr lang="zh-CN" altLang="en-US" dirty="0"/>
              <a:t>是</a:t>
            </a:r>
            <a:r>
              <a:rPr lang="en-US" altLang="zh-CN" dirty="0"/>
              <a:t>1991</a:t>
            </a:r>
            <a:r>
              <a:rPr lang="zh-CN" altLang="en-US" dirty="0"/>
              <a:t>年由</a:t>
            </a:r>
            <a:r>
              <a:rPr lang="en-US" altLang="zh-CN" dirty="0"/>
              <a:t>Church</a:t>
            </a:r>
            <a:r>
              <a:rPr lang="zh-CN" altLang="en-US" dirty="0"/>
              <a:t>和</a:t>
            </a:r>
            <a:r>
              <a:rPr lang="en-US" altLang="zh-CN" dirty="0"/>
              <a:t>Gale</a:t>
            </a:r>
            <a:r>
              <a:rPr lang="zh-CN" altLang="en-US" dirty="0"/>
              <a:t>提出来的一种简化的平滑方法，简化体现在确定折扣率的方式上。</a:t>
            </a:r>
            <a:endParaRPr lang="en-US" altLang="zh-CN" dirty="0"/>
          </a:p>
          <a:p>
            <a:pPr algn="just"/>
            <a:r>
              <a:rPr lang="zh-CN" altLang="en-US" dirty="0"/>
              <a:t>绝对折扣方法通过统计语料库，对比同一个</a:t>
            </a:r>
            <a:r>
              <a:rPr lang="en-US" altLang="zh-CN" dirty="0"/>
              <a:t>n-gram</a:t>
            </a:r>
            <a:r>
              <a:rPr lang="zh-CN" altLang="en-US" dirty="0"/>
              <a:t>在训练集和测试集中不同的出现次数，发现对于在训练集中出现次数大于</a:t>
            </a:r>
            <a:r>
              <a:rPr lang="en-US" altLang="zh-CN" dirty="0"/>
              <a:t>1</a:t>
            </a:r>
            <a:r>
              <a:rPr lang="zh-CN" altLang="en-US" dirty="0"/>
              <a:t>次的</a:t>
            </a:r>
            <a:r>
              <a:rPr lang="en-US" altLang="zh-CN" dirty="0"/>
              <a:t>n-gram</a:t>
            </a:r>
            <a:r>
              <a:rPr lang="zh-CN" altLang="en-US" dirty="0"/>
              <a:t>，其在测试集中出现的次数通常比前者小</a:t>
            </a:r>
            <a:r>
              <a:rPr lang="en-US" altLang="zh-CN" dirty="0"/>
              <a:t>0.75</a:t>
            </a:r>
            <a:r>
              <a:rPr lang="zh-CN" altLang="en-US" dirty="0"/>
              <a:t>左右。</a:t>
            </a:r>
          </a:p>
        </p:txBody>
      </p:sp>
      <p:pic>
        <p:nvPicPr>
          <p:cNvPr id="5" name="图片 4" descr="手机屏幕截图&#10;&#10;描述已自动生成">
            <a:extLst>
              <a:ext uri="{FF2B5EF4-FFF2-40B4-BE49-F238E27FC236}">
                <a16:creationId xmlns:a16="http://schemas.microsoft.com/office/drawing/2014/main" id="{26B83AA2-FB60-4C24-BA99-57A698DD9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743" y="4077771"/>
            <a:ext cx="5094514" cy="2570034"/>
          </a:xfrm>
          <a:prstGeom prst="rect">
            <a:avLst/>
          </a:prstGeom>
        </p:spPr>
      </p:pic>
    </p:spTree>
    <p:extLst>
      <p:ext uri="{BB962C8B-B14F-4D97-AF65-F5344CB8AC3E}">
        <p14:creationId xmlns:p14="http://schemas.microsoft.com/office/powerpoint/2010/main" val="2234931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4325E3-22C2-4D02-94EA-74E195E10E7D}"/>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CE44A9BB-0A28-472D-A83A-85F1DA60266C}"/>
              </a:ext>
            </a:extLst>
          </p:cNvPr>
          <p:cNvSpPr>
            <a:spLocks noGrp="1"/>
          </p:cNvSpPr>
          <p:nvPr>
            <p:ph idx="1"/>
          </p:nvPr>
        </p:nvSpPr>
        <p:spPr/>
        <p:txBody>
          <a:bodyPr/>
          <a:lstStyle/>
          <a:p>
            <a:r>
              <a:rPr lang="zh-CN" altLang="en-US" dirty="0"/>
              <a:t>由此定义绝对折扣的概率：</a:t>
            </a:r>
            <a:endParaRPr lang="en-US" altLang="zh-CN" dirty="0"/>
          </a:p>
          <a:p>
            <a:endParaRPr lang="en-US" altLang="zh-CN" dirty="0"/>
          </a:p>
          <a:p>
            <a:endParaRPr lang="en-US" altLang="zh-CN" dirty="0"/>
          </a:p>
          <a:p>
            <a:pPr lvl="1"/>
            <a:r>
              <a:rPr lang="zh-CN" altLang="en-US" dirty="0"/>
              <a:t>这是一种内插平滑方式</a:t>
            </a:r>
            <a:endParaRPr lang="en-US" altLang="zh-CN" dirty="0"/>
          </a:p>
          <a:p>
            <a:pPr lvl="1"/>
            <a:r>
              <a:rPr lang="zh-CN" altLang="en-US" dirty="0"/>
              <a:t>通常</a:t>
            </a:r>
            <a:r>
              <a:rPr lang="en-US" altLang="zh-CN" dirty="0"/>
              <a:t>d=0.75</a:t>
            </a:r>
            <a:r>
              <a:rPr lang="zh-CN" altLang="en-US" dirty="0"/>
              <a:t>，更精确地，当</a:t>
            </a:r>
            <a:r>
              <a:rPr lang="en-US" altLang="zh-CN" dirty="0"/>
              <a:t>C(w</a:t>
            </a:r>
            <a:r>
              <a:rPr lang="en-US" altLang="zh-CN" baseline="-25000" dirty="0"/>
              <a:t>i-1</a:t>
            </a:r>
            <a:r>
              <a:rPr lang="en-US" altLang="zh-CN" dirty="0"/>
              <a:t>w</a:t>
            </a:r>
            <a:r>
              <a:rPr lang="en-US" altLang="zh-CN" baseline="-25000" dirty="0"/>
              <a:t>i</a:t>
            </a:r>
            <a:r>
              <a:rPr lang="en-US" altLang="zh-CN" dirty="0"/>
              <a:t>)=1</a:t>
            </a:r>
            <a:r>
              <a:rPr lang="zh-CN" altLang="en-US" dirty="0"/>
              <a:t>时，</a:t>
            </a:r>
            <a:r>
              <a:rPr lang="en-US" altLang="zh-CN" dirty="0"/>
              <a:t>d=0.5</a:t>
            </a:r>
          </a:p>
          <a:p>
            <a:pPr lvl="1"/>
            <a:r>
              <a:rPr lang="en-US" altLang="zh-CN" dirty="0"/>
              <a:t>λ</a:t>
            </a:r>
            <a:r>
              <a:rPr lang="zh-CN" altLang="en-US" dirty="0"/>
              <a:t>是归一化参数</a:t>
            </a:r>
            <a:endParaRPr lang="en-US" altLang="zh-CN" dirty="0"/>
          </a:p>
          <a:p>
            <a:pPr lvl="1"/>
            <a:endParaRPr lang="en-US" altLang="zh-CN" dirty="0"/>
          </a:p>
          <a:p>
            <a:r>
              <a:rPr lang="zh-CN" altLang="en-US" dirty="0"/>
              <a:t>绝对折扣是</a:t>
            </a:r>
            <a:r>
              <a:rPr lang="en-US" altLang="zh-CN" dirty="0" err="1"/>
              <a:t>Kneser</a:t>
            </a:r>
            <a:r>
              <a:rPr lang="en-US" altLang="zh-CN" dirty="0"/>
              <a:t>-Ney discounting</a:t>
            </a:r>
            <a:r>
              <a:rPr lang="zh-CN" altLang="en-US" dirty="0"/>
              <a:t>的基础。</a:t>
            </a:r>
            <a:endParaRPr lang="en-US" altLang="zh-CN" dirty="0"/>
          </a:p>
        </p:txBody>
      </p:sp>
      <p:pic>
        <p:nvPicPr>
          <p:cNvPr id="5" name="图片 4">
            <a:extLst>
              <a:ext uri="{FF2B5EF4-FFF2-40B4-BE49-F238E27FC236}">
                <a16:creationId xmlns:a16="http://schemas.microsoft.com/office/drawing/2014/main" id="{B254B799-3A97-4BC4-98F7-66E117C08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4343" y="2401119"/>
            <a:ext cx="7276384" cy="847661"/>
          </a:xfrm>
          <a:prstGeom prst="rect">
            <a:avLst/>
          </a:prstGeom>
        </p:spPr>
      </p:pic>
    </p:spTree>
    <p:extLst>
      <p:ext uri="{BB962C8B-B14F-4D97-AF65-F5344CB8AC3E}">
        <p14:creationId xmlns:p14="http://schemas.microsoft.com/office/powerpoint/2010/main" val="2738354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30650-7627-4D38-82E2-CBF9B8608A52}"/>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B70FD3B6-3C98-40A2-9A9C-C56064CC099F}"/>
              </a:ext>
            </a:extLst>
          </p:cNvPr>
          <p:cNvSpPr>
            <a:spLocks noGrp="1"/>
          </p:cNvSpPr>
          <p:nvPr>
            <p:ph idx="1"/>
          </p:nvPr>
        </p:nvSpPr>
        <p:spPr>
          <a:xfrm>
            <a:off x="838200" y="1825625"/>
            <a:ext cx="10515600" cy="4564290"/>
          </a:xfrm>
        </p:spPr>
        <p:txBody>
          <a:bodyPr>
            <a:normAutofit/>
          </a:bodyPr>
          <a:lstStyle/>
          <a:p>
            <a:pPr algn="just"/>
            <a:r>
              <a:rPr lang="en-US" altLang="zh-CN" dirty="0" err="1"/>
              <a:t>Kneser</a:t>
            </a:r>
            <a:r>
              <a:rPr lang="en-US" altLang="zh-CN" dirty="0"/>
              <a:t>-Ney Smoothing</a:t>
            </a:r>
            <a:r>
              <a:rPr lang="zh-CN" altLang="en-US" dirty="0"/>
              <a:t>是目前最流行的平滑算法之一，是</a:t>
            </a:r>
            <a:r>
              <a:rPr lang="en-US" altLang="zh-CN" dirty="0"/>
              <a:t>1995</a:t>
            </a:r>
            <a:r>
              <a:rPr lang="zh-CN" altLang="en-US" dirty="0"/>
              <a:t>年由</a:t>
            </a:r>
            <a:r>
              <a:rPr lang="en-US" altLang="zh-CN" dirty="0" err="1"/>
              <a:t>Kneser</a:t>
            </a:r>
            <a:r>
              <a:rPr lang="zh-CN" altLang="en-US" dirty="0"/>
              <a:t>和</a:t>
            </a:r>
            <a:r>
              <a:rPr lang="en-US" altLang="zh-CN" dirty="0"/>
              <a:t>Ney</a:t>
            </a:r>
            <a:r>
              <a:rPr lang="zh-CN" altLang="en-US" dirty="0"/>
              <a:t>提出，并在</a:t>
            </a:r>
            <a:r>
              <a:rPr lang="en-US" altLang="zh-CN" dirty="0"/>
              <a:t>1998</a:t>
            </a:r>
            <a:r>
              <a:rPr lang="zh-CN" altLang="en-US" dirty="0"/>
              <a:t>年由</a:t>
            </a:r>
            <a:r>
              <a:rPr lang="en-US" altLang="zh-CN" dirty="0"/>
              <a:t>Chen</a:t>
            </a:r>
            <a:r>
              <a:rPr lang="zh-CN" altLang="en-US" dirty="0"/>
              <a:t>和</a:t>
            </a:r>
            <a:r>
              <a:rPr lang="en-US" altLang="zh-CN" dirty="0"/>
              <a:t>Goodman</a:t>
            </a:r>
            <a:r>
              <a:rPr lang="zh-CN" altLang="en-US" dirty="0"/>
              <a:t>改进。</a:t>
            </a:r>
            <a:endParaRPr lang="en-US" altLang="zh-CN" dirty="0"/>
          </a:p>
          <a:p>
            <a:pPr algn="just"/>
            <a:r>
              <a:rPr lang="en-US" altLang="zh-CN" dirty="0" err="1"/>
              <a:t>Kneser</a:t>
            </a:r>
            <a:r>
              <a:rPr lang="zh-CN" altLang="en-US" dirty="0"/>
              <a:t>和</a:t>
            </a:r>
            <a:r>
              <a:rPr lang="en-US" altLang="zh-CN" dirty="0"/>
              <a:t>Ney</a:t>
            </a:r>
            <a:r>
              <a:rPr lang="zh-CN" altLang="en-US" dirty="0"/>
              <a:t>最初提出的是</a:t>
            </a:r>
            <a:r>
              <a:rPr lang="en-US" altLang="zh-CN" dirty="0" err="1"/>
              <a:t>backoff</a:t>
            </a:r>
            <a:r>
              <a:rPr lang="zh-CN" altLang="en-US" dirty="0"/>
              <a:t>算法，后证明改为</a:t>
            </a:r>
            <a:r>
              <a:rPr lang="en-US" altLang="zh-CN" dirty="0"/>
              <a:t>interpolation</a:t>
            </a:r>
            <a:r>
              <a:rPr lang="zh-CN" altLang="en-US" dirty="0"/>
              <a:t>算法效果更好，</a:t>
            </a:r>
            <a:r>
              <a:rPr lang="en-US" altLang="zh-CN" dirty="0"/>
              <a:t>Chen</a:t>
            </a:r>
            <a:r>
              <a:rPr lang="zh-CN" altLang="en-US" dirty="0"/>
              <a:t>和</a:t>
            </a:r>
            <a:r>
              <a:rPr lang="en-US" altLang="zh-CN" dirty="0"/>
              <a:t>Goodman</a:t>
            </a:r>
            <a:r>
              <a:rPr lang="zh-CN" altLang="en-US" dirty="0"/>
              <a:t>进一步提出了</a:t>
            </a:r>
            <a:r>
              <a:rPr lang="en-US" altLang="zh-CN" dirty="0"/>
              <a:t>KN</a:t>
            </a:r>
            <a:r>
              <a:rPr lang="zh-CN" altLang="en-US" dirty="0"/>
              <a:t>平滑的递归形式。</a:t>
            </a:r>
            <a:endParaRPr lang="en-US" altLang="zh-CN" dirty="0"/>
          </a:p>
          <a:p>
            <a:pPr algn="just"/>
            <a:r>
              <a:rPr lang="en-US" altLang="zh-CN" dirty="0"/>
              <a:t>KN</a:t>
            </a:r>
            <a:r>
              <a:rPr lang="zh-CN" altLang="en-US" dirty="0"/>
              <a:t>平滑在绝对折扣的基础上，改进引入</a:t>
            </a:r>
            <a:r>
              <a:rPr lang="en-US" altLang="zh-CN" dirty="0"/>
              <a:t>(n-1)-gram</a:t>
            </a:r>
            <a:r>
              <a:rPr lang="zh-CN" altLang="en-US" dirty="0"/>
              <a:t>概率的方式，解决了高频固定词组带来的高频片段对更低</a:t>
            </a:r>
            <a:r>
              <a:rPr lang="en-US" altLang="zh-CN" dirty="0"/>
              <a:t>gram</a:t>
            </a:r>
            <a:r>
              <a:rPr lang="zh-CN" altLang="en-US" dirty="0"/>
              <a:t>的错误影响。</a:t>
            </a:r>
            <a:endParaRPr lang="en-US" altLang="zh-CN" dirty="0"/>
          </a:p>
          <a:p>
            <a:pPr lvl="1" algn="just"/>
            <a:r>
              <a:rPr lang="zh-CN" altLang="en-US" dirty="0"/>
              <a:t>例如，语料中有大量的</a:t>
            </a:r>
            <a:r>
              <a:rPr lang="en-US" altLang="zh-CN" dirty="0"/>
              <a:t>Hong Kong</a:t>
            </a:r>
            <a:r>
              <a:rPr lang="zh-CN" altLang="en-US" dirty="0"/>
              <a:t>词组，使得从</a:t>
            </a:r>
            <a:r>
              <a:rPr lang="en-US" altLang="zh-CN" dirty="0"/>
              <a:t>unigram</a:t>
            </a:r>
            <a:r>
              <a:rPr lang="zh-CN" altLang="en-US" dirty="0"/>
              <a:t>的角度来看，</a:t>
            </a:r>
            <a:r>
              <a:rPr lang="en-US" altLang="zh-CN" dirty="0"/>
              <a:t>Kong</a:t>
            </a:r>
            <a:r>
              <a:rPr lang="zh-CN" altLang="en-US" dirty="0"/>
              <a:t>出现的此处大于</a:t>
            </a:r>
            <a:r>
              <a:rPr lang="en-US" altLang="zh-CN" dirty="0"/>
              <a:t>glasses</a:t>
            </a:r>
            <a:r>
              <a:rPr lang="zh-CN" altLang="en-US" dirty="0"/>
              <a:t>等词出现的次数；但是</a:t>
            </a:r>
            <a:r>
              <a:rPr lang="en-US" altLang="zh-CN" dirty="0"/>
              <a:t>Kong</a:t>
            </a:r>
            <a:r>
              <a:rPr lang="zh-CN" altLang="en-US" dirty="0"/>
              <a:t>其实仅跟在</a:t>
            </a:r>
            <a:r>
              <a:rPr lang="en-US" altLang="zh-CN" dirty="0"/>
              <a:t>Hong</a:t>
            </a:r>
            <a:r>
              <a:rPr lang="zh-CN" altLang="en-US" dirty="0"/>
              <a:t>后面出现，这样就会误导</a:t>
            </a:r>
            <a:r>
              <a:rPr lang="en-US" altLang="zh-CN" dirty="0"/>
              <a:t>unigram</a:t>
            </a:r>
            <a:r>
              <a:rPr lang="zh-CN" altLang="en-US" dirty="0"/>
              <a:t>模型，在非</a:t>
            </a:r>
            <a:r>
              <a:rPr lang="en-US" altLang="zh-CN" dirty="0"/>
              <a:t>Hong</a:t>
            </a:r>
            <a:r>
              <a:rPr lang="zh-CN" altLang="en-US" dirty="0"/>
              <a:t>的后面也推荐</a:t>
            </a:r>
            <a:r>
              <a:rPr lang="en-US" altLang="zh-CN" dirty="0"/>
              <a:t>Kong</a:t>
            </a:r>
            <a:r>
              <a:rPr lang="zh-CN" altLang="en-US" dirty="0"/>
              <a:t>。</a:t>
            </a:r>
            <a:endParaRPr lang="en-US" altLang="zh-CN" dirty="0"/>
          </a:p>
          <a:p>
            <a:pPr algn="just"/>
            <a:endParaRPr lang="zh-CN" altLang="en-US" dirty="0"/>
          </a:p>
        </p:txBody>
      </p:sp>
    </p:spTree>
    <p:extLst>
      <p:ext uri="{BB962C8B-B14F-4D97-AF65-F5344CB8AC3E}">
        <p14:creationId xmlns:p14="http://schemas.microsoft.com/office/powerpoint/2010/main" val="3586427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6E87B-0627-4C96-93F8-DC14E1CA9164}"/>
              </a:ext>
            </a:extLst>
          </p:cNvPr>
          <p:cNvSpPr>
            <a:spLocks noGrp="1"/>
          </p:cNvSpPr>
          <p:nvPr>
            <p:ph type="title"/>
          </p:nvPr>
        </p:nvSpPr>
        <p:spPr/>
        <p:txBody>
          <a:bodyPr/>
          <a:lstStyle/>
          <a:p>
            <a:r>
              <a:rPr lang="en-US" altLang="zh-CN" dirty="0"/>
              <a:t>N-Grams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A7A93B9-056E-48F1-9EBD-5F4A915A5823}"/>
                  </a:ext>
                </a:extLst>
              </p:cNvPr>
              <p:cNvSpPr>
                <a:spLocks noGrp="1"/>
              </p:cNvSpPr>
              <p:nvPr>
                <p:ph idx="1"/>
              </p:nvPr>
            </p:nvSpPr>
            <p:spPr/>
            <p:txBody>
              <a:bodyPr/>
              <a:lstStyle/>
              <a:p>
                <a:pPr algn="just"/>
                <a:r>
                  <a:rPr lang="zh-CN" altLang="en-US" dirty="0"/>
                  <a:t>假设包含</a:t>
                </a:r>
                <a:r>
                  <a:rPr lang="en-US" altLang="zh-CN" dirty="0"/>
                  <a:t>N</a:t>
                </a:r>
                <a:r>
                  <a:rPr lang="zh-CN" altLang="en-US" dirty="0"/>
                  <a:t>个字符的连续字符串</a:t>
                </a:r>
                <a:r>
                  <a:rPr lang="en-US" altLang="zh-CN" dirty="0"/>
                  <a:t>w</a:t>
                </a:r>
                <a:r>
                  <a:rPr lang="en-US" altLang="zh-CN" baseline="-25000" dirty="0"/>
                  <a:t>1</a:t>
                </a:r>
                <a:r>
                  <a:rPr lang="en-US" altLang="zh-CN" dirty="0"/>
                  <a:t>…w</a:t>
                </a:r>
                <a:r>
                  <a:rPr lang="en-US" altLang="zh-CN" baseline="-25000" dirty="0"/>
                  <a:t>n</a:t>
                </a:r>
                <a:r>
                  <a:rPr lang="en-US" altLang="zh-CN" dirty="0"/>
                  <a:t>(</a:t>
                </a:r>
                <a14:m>
                  <m:oMath xmlns:m="http://schemas.openxmlformats.org/officeDocument/2006/math">
                    <m:sSubSup>
                      <m:sSubSupPr>
                        <m:ctrlPr>
                          <a:rPr lang="en-US" altLang="zh-CN" smtClean="0">
                            <a:latin typeface="Cambria Math" panose="02040503050406030204" pitchFamily="18" charset="0"/>
                          </a:rPr>
                        </m:ctrlPr>
                      </m:sSubSupPr>
                      <m:e>
                        <m:r>
                          <a:rPr lang="en-US" altLang="zh-CN" i="1" smtClean="0">
                            <a:latin typeface="Cambria Math" panose="02040503050406030204" pitchFamily="18" charset="0"/>
                          </a:rPr>
                          <m:t>𝑤</m:t>
                        </m:r>
                      </m:e>
                      <m:sub>
                        <m:r>
                          <a:rPr lang="en-US" altLang="zh-CN" i="0" smtClean="0">
                            <a:latin typeface="Cambria Math" panose="02040503050406030204" pitchFamily="18" charset="0"/>
                          </a:rPr>
                          <m:t>1</m:t>
                        </m:r>
                      </m:sub>
                      <m:sup>
                        <m:r>
                          <a:rPr lang="en-US" altLang="zh-CN" i="1" smtClean="0">
                            <a:latin typeface="Cambria Math" panose="02040503050406030204" pitchFamily="18" charset="0"/>
                          </a:rPr>
                          <m:t>𝑛</m:t>
                        </m:r>
                      </m:sup>
                    </m:sSubSup>
                  </m:oMath>
                </a14:m>
                <a:r>
                  <a:rPr lang="en-US" altLang="zh-CN" dirty="0"/>
                  <a:t>)</a:t>
                </a:r>
                <a:r>
                  <a:rPr lang="zh-CN" altLang="en-US" dirty="0"/>
                  <a:t>，字符串的概率</a:t>
                </a:r>
                <a:r>
                  <a:rPr lang="en-US" altLang="zh-CN" dirty="0"/>
                  <a:t>P(</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oMath>
                </a14:m>
                <a:r>
                  <a:rPr lang="en-US" altLang="zh-CN" dirty="0"/>
                  <a:t>)</a:t>
                </a:r>
              </a:p>
              <a:p>
                <a:pPr algn="just"/>
                <a:r>
                  <a:rPr lang="zh-CN" altLang="en-US" dirty="0"/>
                  <a:t>通常无法直接通过</a:t>
                </a:r>
                <a:r>
                  <a:rPr lang="en-US" altLang="zh-CN" dirty="0"/>
                  <a:t>P(</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oMath>
                </a14:m>
                <a:r>
                  <a:rPr lang="en-US" altLang="zh-CN" dirty="0"/>
                  <a:t>)=C(</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oMath>
                </a14:m>
                <a:r>
                  <a:rPr lang="en-US" altLang="zh-CN" dirty="0"/>
                  <a:t>) / C(</a:t>
                </a:r>
                <a14:m>
                  <m:oMath xmlns:m="http://schemas.openxmlformats.org/officeDocument/2006/math">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𝑋</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oMath>
                </a14:m>
                <a:r>
                  <a:rPr lang="en-US" altLang="zh-CN" dirty="0"/>
                  <a:t>)</a:t>
                </a:r>
                <a:r>
                  <a:rPr lang="zh-CN" altLang="en-US" dirty="0"/>
                  <a:t>计算：</a:t>
                </a:r>
                <a:endParaRPr lang="en-US" altLang="zh-CN" dirty="0"/>
              </a:p>
              <a:p>
                <a:pPr lvl="1" algn="just"/>
                <a:r>
                  <a:rPr lang="zh-CN" altLang="en-US" dirty="0"/>
                  <a:t>因为语言的特性，绝大多数</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oMath>
                </a14:m>
                <a:r>
                  <a:rPr lang="zh-CN" altLang="en-US" dirty="0"/>
                  <a:t>在语料库中出现的次数都为</a:t>
                </a:r>
                <a:r>
                  <a:rPr lang="en-US" altLang="zh-CN" dirty="0"/>
                  <a:t>0</a:t>
                </a:r>
              </a:p>
              <a:p>
                <a:pPr lvl="1" algn="just"/>
                <a:r>
                  <a:rPr lang="zh-CN" altLang="en-US" dirty="0"/>
                  <a:t>对于任意的</a:t>
                </a:r>
                <a:r>
                  <a:rPr lang="en-US" altLang="zh-CN" dirty="0"/>
                  <a:t>N&gt;1</a:t>
                </a:r>
                <a:r>
                  <a:rPr lang="zh-CN" altLang="en-US" dirty="0"/>
                  <a:t>，</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𝑋</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oMath>
                </a14:m>
                <a:r>
                  <a:rPr lang="zh-CN" altLang="en-US" dirty="0"/>
                  <a:t>的数量都过于庞大，无法有效计算</a:t>
                </a:r>
                <a:endParaRPr lang="en-US" altLang="zh-CN" dirty="0"/>
              </a:p>
              <a:p>
                <a:pPr algn="just"/>
                <a:r>
                  <a:rPr lang="zh-CN" altLang="en-US" dirty="0"/>
                  <a:t>为了使计算成为可能，应用链式法则：</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链式法则将计算句子的概率转为计算每个词出现的条件概率。</a:t>
                </a:r>
              </a:p>
            </p:txBody>
          </p:sp>
        </mc:Choice>
        <mc:Fallback>
          <p:sp>
            <p:nvSpPr>
              <p:cNvPr id="3" name="内容占位符 2">
                <a:extLst>
                  <a:ext uri="{FF2B5EF4-FFF2-40B4-BE49-F238E27FC236}">
                    <a16:creationId xmlns:a16="http://schemas.microsoft.com/office/drawing/2014/main" id="{6A7A93B9-056E-48F1-9EBD-5F4A915A5823}"/>
                  </a:ext>
                </a:extLst>
              </p:cNvPr>
              <p:cNvSpPr>
                <a:spLocks noGrp="1" noRot="1" noChangeAspect="1" noMove="1" noResize="1" noEditPoints="1" noAdjustHandles="1" noChangeArrowheads="1" noChangeShapeType="1" noTextEdit="1"/>
              </p:cNvSpPr>
              <p:nvPr>
                <p:ph idx="1"/>
              </p:nvPr>
            </p:nvSpPr>
            <p:spPr>
              <a:blipFill>
                <a:blip r:embed="rId2"/>
                <a:stretch>
                  <a:fillRect l="-1043" t="-2381" b="-3221"/>
                </a:stretch>
              </a:blipFill>
            </p:spPr>
            <p:txBody>
              <a:bodyPr/>
              <a:lstStyle/>
              <a:p>
                <a:r>
                  <a:rPr lang="zh-CN" altLang="en-US">
                    <a:noFill/>
                  </a:rPr>
                  <a:t> </a:t>
                </a:r>
              </a:p>
            </p:txBody>
          </p:sp>
        </mc:Fallback>
      </mc:AlternateContent>
      <p:pic>
        <p:nvPicPr>
          <p:cNvPr id="7" name="图片 6" descr="手机屏幕截图&#10;&#10;描述已自动生成">
            <a:extLst>
              <a:ext uri="{FF2B5EF4-FFF2-40B4-BE49-F238E27FC236}">
                <a16:creationId xmlns:a16="http://schemas.microsoft.com/office/drawing/2014/main" id="{8F999A02-07D2-4862-8BF9-C2BC4D4E2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2794" y="4372598"/>
            <a:ext cx="4646412" cy="1017551"/>
          </a:xfrm>
          <a:prstGeom prst="rect">
            <a:avLst/>
          </a:prstGeom>
        </p:spPr>
      </p:pic>
    </p:spTree>
    <p:extLst>
      <p:ext uri="{BB962C8B-B14F-4D97-AF65-F5344CB8AC3E}">
        <p14:creationId xmlns:p14="http://schemas.microsoft.com/office/powerpoint/2010/main" val="1480317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47AF3-3153-46BA-A6B0-D8A52C90465A}"/>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F5FFCBC8-C0CA-4E3C-A5A1-6A0DD113597A}"/>
              </a:ext>
            </a:extLst>
          </p:cNvPr>
          <p:cNvSpPr>
            <a:spLocks noGrp="1"/>
          </p:cNvSpPr>
          <p:nvPr>
            <p:ph idx="1"/>
          </p:nvPr>
        </p:nvSpPr>
        <p:spPr>
          <a:xfrm>
            <a:off x="838200" y="1825625"/>
            <a:ext cx="10515600" cy="4836432"/>
          </a:xfrm>
        </p:spPr>
        <p:txBody>
          <a:bodyPr/>
          <a:lstStyle/>
          <a:p>
            <a:r>
              <a:rPr lang="en-US" altLang="zh-CN" dirty="0"/>
              <a:t>KN</a:t>
            </a:r>
            <a:r>
              <a:rPr lang="zh-CN" altLang="en-US" dirty="0"/>
              <a:t>平滑定义了基于集合的势的概率值：</a:t>
            </a:r>
            <a:endParaRPr lang="en-US" altLang="zh-CN" dirty="0"/>
          </a:p>
          <a:p>
            <a:endParaRPr lang="en-US" altLang="zh-CN" dirty="0"/>
          </a:p>
          <a:p>
            <a:pPr marL="0" indent="0">
              <a:buNone/>
            </a:pPr>
            <a:endParaRPr lang="en-US" altLang="zh-CN" dirty="0"/>
          </a:p>
          <a:p>
            <a:pPr lvl="1"/>
            <a:r>
              <a:rPr lang="zh-CN" altLang="en-US" dirty="0"/>
              <a:t>分子是以</a:t>
            </a:r>
            <a:r>
              <a:rPr lang="en-US" altLang="zh-CN" dirty="0"/>
              <a:t>w</a:t>
            </a:r>
            <a:r>
              <a:rPr lang="zh-CN" altLang="en-US" dirty="0"/>
              <a:t>结尾的不同的</a:t>
            </a:r>
            <a:r>
              <a:rPr lang="en-US" altLang="zh-CN" dirty="0"/>
              <a:t>bigram</a:t>
            </a:r>
            <a:r>
              <a:rPr lang="zh-CN" altLang="en-US" dirty="0"/>
              <a:t>的数量</a:t>
            </a:r>
            <a:endParaRPr lang="en-US" altLang="zh-CN" dirty="0"/>
          </a:p>
          <a:p>
            <a:pPr lvl="1"/>
            <a:r>
              <a:rPr lang="zh-CN" altLang="en-US" dirty="0"/>
              <a:t>分母是所有不同的</a:t>
            </a:r>
            <a:r>
              <a:rPr lang="en-US" altLang="zh-CN" dirty="0"/>
              <a:t>bigram</a:t>
            </a:r>
            <a:r>
              <a:rPr lang="zh-CN" altLang="en-US" dirty="0"/>
              <a:t>的数量</a:t>
            </a:r>
            <a:endParaRPr lang="en-US" altLang="zh-CN" dirty="0"/>
          </a:p>
          <a:p>
            <a:r>
              <a:rPr lang="en-US" altLang="zh-CN" dirty="0"/>
              <a:t>KN</a:t>
            </a:r>
            <a:r>
              <a:rPr lang="zh-CN" altLang="en-US" dirty="0"/>
              <a:t>定义由此定义概率：</a:t>
            </a:r>
            <a:endParaRPr lang="en-US" altLang="zh-CN" dirty="0"/>
          </a:p>
          <a:p>
            <a:endParaRPr lang="en-US" altLang="zh-CN" dirty="0"/>
          </a:p>
          <a:p>
            <a:pPr lvl="1"/>
            <a:endParaRPr lang="en-US" altLang="zh-CN" dirty="0"/>
          </a:p>
          <a:p>
            <a:pPr lvl="1"/>
            <a:r>
              <a:rPr lang="en-US" altLang="zh-CN" dirty="0"/>
              <a:t>d</a:t>
            </a:r>
            <a:r>
              <a:rPr lang="zh-CN" altLang="en-US" dirty="0"/>
              <a:t>通常在</a:t>
            </a:r>
            <a:r>
              <a:rPr lang="en-US" altLang="zh-CN" dirty="0"/>
              <a:t>0~1</a:t>
            </a:r>
            <a:r>
              <a:rPr lang="zh-CN" altLang="en-US" dirty="0"/>
              <a:t>之间，与</a:t>
            </a:r>
            <a:r>
              <a:rPr lang="en-US" altLang="zh-CN" dirty="0"/>
              <a:t>absolute discounting</a:t>
            </a:r>
            <a:r>
              <a:rPr lang="zh-CN" altLang="en-US" dirty="0"/>
              <a:t>类似</a:t>
            </a:r>
            <a:endParaRPr lang="en-US" altLang="zh-CN" dirty="0"/>
          </a:p>
          <a:p>
            <a:pPr lvl="1"/>
            <a:r>
              <a:rPr lang="en-US" altLang="zh-CN" dirty="0"/>
              <a:t>λ</a:t>
            </a:r>
            <a:r>
              <a:rPr lang="zh-CN" altLang="en-US" dirty="0"/>
              <a:t>是归一化参数，</a:t>
            </a:r>
            <a:r>
              <a:rPr lang="en-US" altLang="zh-CN" dirty="0"/>
              <a:t>renormalize</a:t>
            </a:r>
            <a:r>
              <a:rPr lang="zh-CN" altLang="en-US" dirty="0"/>
              <a:t>所有</a:t>
            </a:r>
            <a:r>
              <a:rPr lang="en-US" altLang="zh-CN" dirty="0"/>
              <a:t>P</a:t>
            </a:r>
            <a:r>
              <a:rPr lang="en-US" altLang="zh-CN" baseline="-25000" dirty="0"/>
              <a:t>CONTINUATION</a:t>
            </a:r>
            <a:r>
              <a:rPr lang="zh-CN" altLang="en-US" dirty="0"/>
              <a:t>至折扣出的概率空间</a:t>
            </a:r>
          </a:p>
        </p:txBody>
      </p:sp>
      <p:grpSp>
        <p:nvGrpSpPr>
          <p:cNvPr id="8" name="组合 7">
            <a:extLst>
              <a:ext uri="{FF2B5EF4-FFF2-40B4-BE49-F238E27FC236}">
                <a16:creationId xmlns:a16="http://schemas.microsoft.com/office/drawing/2014/main" id="{5EC52319-5A09-4675-99DF-9F1B94C78B33}"/>
              </a:ext>
            </a:extLst>
          </p:cNvPr>
          <p:cNvGrpSpPr/>
          <p:nvPr/>
        </p:nvGrpSpPr>
        <p:grpSpPr>
          <a:xfrm>
            <a:off x="2867976" y="2455847"/>
            <a:ext cx="6456047" cy="645502"/>
            <a:chOff x="2005832" y="2336104"/>
            <a:chExt cx="6456047" cy="645502"/>
          </a:xfrm>
        </p:grpSpPr>
        <p:pic>
          <p:nvPicPr>
            <p:cNvPr id="5" name="图片 4" descr="图片包含 游戏机, 物体, 钟表&#10;&#10;描述已自动生成">
              <a:extLst>
                <a:ext uri="{FF2B5EF4-FFF2-40B4-BE49-F238E27FC236}">
                  <a16:creationId xmlns:a16="http://schemas.microsoft.com/office/drawing/2014/main" id="{5769146B-895D-4681-B053-F7CE25920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832" y="2366663"/>
              <a:ext cx="4307882" cy="604057"/>
            </a:xfrm>
            <a:prstGeom prst="rect">
              <a:avLst/>
            </a:prstGeom>
          </p:spPr>
        </p:pic>
        <p:pic>
          <p:nvPicPr>
            <p:cNvPr id="7" name="图片 6" descr="手机屏幕的截图&#10;&#10;描述已自动生成">
              <a:extLst>
                <a:ext uri="{FF2B5EF4-FFF2-40B4-BE49-F238E27FC236}">
                  <a16:creationId xmlns:a16="http://schemas.microsoft.com/office/drawing/2014/main" id="{454AFCCC-1489-4752-9CF6-50880845FE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628" y="2336104"/>
              <a:ext cx="2235251" cy="645502"/>
            </a:xfrm>
            <a:prstGeom prst="rect">
              <a:avLst/>
            </a:prstGeom>
          </p:spPr>
        </p:pic>
      </p:grpSp>
      <p:pic>
        <p:nvPicPr>
          <p:cNvPr id="10" name="图片 9">
            <a:extLst>
              <a:ext uri="{FF2B5EF4-FFF2-40B4-BE49-F238E27FC236}">
                <a16:creationId xmlns:a16="http://schemas.microsoft.com/office/drawing/2014/main" id="{8A347195-AC01-454F-B16C-FDEEBAA69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1557" y="4684726"/>
            <a:ext cx="6868886" cy="668227"/>
          </a:xfrm>
          <a:prstGeom prst="rect">
            <a:avLst/>
          </a:prstGeom>
        </p:spPr>
      </p:pic>
    </p:spTree>
    <p:extLst>
      <p:ext uri="{BB962C8B-B14F-4D97-AF65-F5344CB8AC3E}">
        <p14:creationId xmlns:p14="http://schemas.microsoft.com/office/powerpoint/2010/main" val="60652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209708-FD81-45A9-9838-D61A97F8E52A}"/>
              </a:ext>
            </a:extLst>
          </p:cNvPr>
          <p:cNvSpPr>
            <a:spLocks noGrp="1"/>
          </p:cNvSpPr>
          <p:nvPr>
            <p:ph type="title"/>
          </p:nvPr>
        </p:nvSpPr>
        <p:spPr/>
        <p:txBody>
          <a:bodyPr/>
          <a:lstStyle/>
          <a:p>
            <a:r>
              <a:rPr lang="en-US" altLang="zh-CN" dirty="0"/>
              <a:t>Smoothing</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9EA831A5-ABD9-4ACF-8A7D-12F78E901FD3}"/>
                  </a:ext>
                </a:extLst>
              </p:cNvPr>
              <p:cNvSpPr>
                <a:spLocks noGrp="1"/>
              </p:cNvSpPr>
              <p:nvPr>
                <p:ph idx="1"/>
              </p:nvPr>
            </p:nvSpPr>
            <p:spPr/>
            <p:txBody>
              <a:bodyPr/>
              <a:lstStyle/>
              <a:p>
                <a:r>
                  <a:rPr lang="en-US" altLang="zh-CN" dirty="0"/>
                  <a:t>KN</a:t>
                </a:r>
                <a:r>
                  <a:rPr lang="zh-CN" altLang="en-US" dirty="0"/>
                  <a:t>平滑定义</a:t>
                </a:r>
                <a:r>
                  <a:rPr lang="en-US" altLang="zh-CN" dirty="0"/>
                  <a:t>λ</a:t>
                </a:r>
                <a:r>
                  <a:rPr lang="zh-CN" altLang="en-US" dirty="0"/>
                  <a:t>：</a:t>
                </a:r>
                <a:endParaRPr lang="en-US" altLang="zh-CN" dirty="0"/>
              </a:p>
              <a:p>
                <a:pPr lvl="1"/>
                <a:endParaRPr lang="en-US" altLang="zh-CN" dirty="0"/>
              </a:p>
              <a:p>
                <a:pPr lvl="1"/>
                <a:endParaRPr lang="en-US" altLang="zh-CN" dirty="0"/>
              </a:p>
              <a:p>
                <a:pPr lvl="1"/>
                <a:r>
                  <a:rPr lang="zh-CN" altLang="en-US" dirty="0"/>
                  <a:t>对于任意</a:t>
                </a:r>
                <a:r>
                  <a:rPr lang="en-US" altLang="zh-CN" dirty="0"/>
                  <a:t>w</a:t>
                </a:r>
                <a:r>
                  <a:rPr lang="en-US" altLang="zh-CN" baseline="-25000" dirty="0"/>
                  <a:t>i-1</a:t>
                </a:r>
                <a:r>
                  <a:rPr lang="zh-CN" altLang="en-US" dirty="0"/>
                  <a:t>，</a:t>
                </a:r>
                <a14:m>
                  <m:oMath xmlns:m="http://schemas.openxmlformats.org/officeDocument/2006/math">
                    <m:nary>
                      <m:naryPr>
                        <m:chr m:val="∑"/>
                        <m:limLoc m:val="undOvr"/>
                        <m:grow m:val="on"/>
                        <m:supHide m:val="on"/>
                        <m:ctrlPr>
                          <a:rPr lang="zh-CN" altLang="en-US" dirty="0" smtClean="0">
                            <a:latin typeface="Cambria Math" panose="02040503050406030204" pitchFamily="18" charset="0"/>
                          </a:rPr>
                        </m:ctrlPr>
                      </m:naryPr>
                      <m:sub>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sub>
                      <m:sup/>
                      <m:e>
                        <m:r>
                          <a:rPr lang="zh-CN" altLang="en-US" i="1" dirty="0">
                            <a:latin typeface="Cambria Math" panose="02040503050406030204" pitchFamily="18" charset="0"/>
                          </a:rPr>
                          <m:t>𝑃</m:t>
                        </m:r>
                        <m:r>
                          <a:rPr lang="en-US" altLang="zh-CN" b="0" i="1" baseline="-25000" dirty="0" smtClean="0">
                            <a:latin typeface="Cambria Math" panose="02040503050406030204" pitchFamily="18" charset="0"/>
                          </a:rPr>
                          <m:t>𝐾𝑁</m:t>
                        </m:r>
                        <m:d>
                          <m:dPr>
                            <m:ctrlPr>
                              <a:rPr lang="zh-CN" altLang="en-US" i="1" dirty="0">
                                <a:latin typeface="Cambria Math" panose="02040503050406030204" pitchFamily="18" charset="0"/>
                              </a:rPr>
                            </m:ctrlPr>
                          </m:dPr>
                          <m:e>
                            <m:d>
                              <m:dPr>
                                <m:begChr m:val=""/>
                                <m:endChr m:val="|"/>
                                <m:ctrlPr>
                                  <a:rPr lang="zh-CN" altLang="en-US" i="1" dirty="0">
                                    <a:latin typeface="Cambria Math" panose="02040503050406030204" pitchFamily="18" charset="0"/>
                                  </a:rPr>
                                </m:ctrlPr>
                              </m:dPr>
                              <m:e>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sub>
                                </m:sSub>
                              </m:e>
                            </m:d>
                            <m:sSub>
                              <m:sSubPr>
                                <m:ctrlPr>
                                  <a:rPr lang="zh-CN" altLang="en-US" i="1" dirty="0">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𝑖</m:t>
                                </m:r>
                                <m:r>
                                  <a:rPr lang="zh-CN" altLang="en-US" i="0" dirty="0">
                                    <a:latin typeface="Cambria Math" panose="02040503050406030204" pitchFamily="18" charset="0"/>
                                  </a:rPr>
                                  <m:t>−1</m:t>
                                </m:r>
                              </m:sub>
                            </m:sSub>
                          </m:e>
                        </m:d>
                      </m:e>
                    </m:nary>
                  </m:oMath>
                </a14:m>
                <a:r>
                  <a:rPr lang="en-US" altLang="zh-CN" dirty="0"/>
                  <a:t>=1</a:t>
                </a:r>
              </a:p>
              <a:p>
                <a:pPr lvl="1"/>
                <a:r>
                  <a:rPr lang="zh-CN" altLang="en-US" dirty="0"/>
                  <a:t>每个</a:t>
                </a:r>
                <a:r>
                  <a:rPr lang="en-US" altLang="zh-CN" dirty="0"/>
                  <a:t>P(w</a:t>
                </a:r>
                <a:r>
                  <a:rPr lang="en-US" altLang="zh-CN" baseline="-25000" dirty="0"/>
                  <a:t>i</a:t>
                </a:r>
                <a:r>
                  <a:rPr lang="en-US" altLang="zh-CN" dirty="0"/>
                  <a:t>|w</a:t>
                </a:r>
                <a:r>
                  <a:rPr lang="en-US" altLang="zh-CN" baseline="-25000" dirty="0"/>
                  <a:t>i-1</a:t>
                </a:r>
                <a:r>
                  <a:rPr lang="en-US" altLang="zh-CN" dirty="0"/>
                  <a:t>)</a:t>
                </a:r>
                <a:r>
                  <a:rPr lang="zh-CN" altLang="en-US" dirty="0"/>
                  <a:t>的折扣都是</a:t>
                </a:r>
                <a:r>
                  <a:rPr lang="en-US" altLang="zh-CN" dirty="0"/>
                  <a:t>d/C(w</a:t>
                </a:r>
                <a:r>
                  <a:rPr lang="en-US" altLang="zh-CN" baseline="-25000" dirty="0"/>
                  <a:t>i-1</a:t>
                </a:r>
                <a:r>
                  <a:rPr lang="en-US" altLang="zh-CN" dirty="0"/>
                  <a:t>)</a:t>
                </a:r>
                <a:r>
                  <a:rPr lang="zh-CN" altLang="en-US" dirty="0"/>
                  <a:t>，总的折扣概率空间大小为：</a:t>
                </a:r>
                <a:endParaRPr lang="en-US" altLang="zh-CN" dirty="0"/>
              </a:p>
              <a:p>
                <a:pPr marL="457200" lvl="1" indent="0">
                  <a:buNone/>
                </a:pPr>
                <a:r>
                  <a:rPr lang="en-US" altLang="zh-CN" dirty="0"/>
                  <a:t>                               β=</a:t>
                </a:r>
                <a14:m>
                  <m:oMath xmlns:m="http://schemas.openxmlformats.org/officeDocument/2006/math">
                    <m:f>
                      <m:fPr>
                        <m:ctrlPr>
                          <a:rPr lang="en-US" altLang="zh-CN" dirty="0" smtClean="0">
                            <a:latin typeface="Cambria Math" panose="02040503050406030204" pitchFamily="18" charset="0"/>
                          </a:rPr>
                        </m:ctrlPr>
                      </m:fPr>
                      <m:num>
                        <m:r>
                          <a:rPr lang="en-US" altLang="zh-CN" i="1" dirty="0">
                            <a:latin typeface="Cambria Math" panose="02040503050406030204" pitchFamily="18" charset="0"/>
                          </a:rPr>
                          <m:t>𝑑</m:t>
                        </m:r>
                      </m:num>
                      <m:den>
                        <m:r>
                          <a:rPr lang="en-US" altLang="zh-CN" i="1" dirty="0">
                            <a:latin typeface="Cambria Math" panose="02040503050406030204" pitchFamily="18" charset="0"/>
                          </a:rPr>
                          <m:t>𝐶</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m:t>
                                </m:r>
                              </m:sub>
                            </m:sSub>
                            <m:r>
                              <a:rPr lang="en-US" altLang="zh-CN" i="0" dirty="0">
                                <a:latin typeface="Cambria Math" panose="02040503050406030204" pitchFamily="18" charset="0"/>
                              </a:rPr>
                              <m:t>−1</m:t>
                            </m:r>
                          </m:e>
                        </m:d>
                      </m:den>
                    </m:f>
                    <m:d>
                      <m:dPr>
                        <m:begChr m:val="|"/>
                        <m:endChr m:val="|"/>
                        <m:ctrlPr>
                          <a:rPr lang="en-US" altLang="zh-CN" i="1" dirty="0">
                            <a:latin typeface="Cambria Math" panose="02040503050406030204" pitchFamily="18" charset="0"/>
                          </a:rPr>
                        </m:ctrlPr>
                      </m:dPr>
                      <m:e>
                        <m:r>
                          <a:rPr lang="en-US" altLang="zh-CN" i="1" dirty="0">
                            <a:latin typeface="Cambria Math" panose="02040503050406030204" pitchFamily="18" charset="0"/>
                          </a:rPr>
                          <m:t>𝑤</m:t>
                        </m:r>
                        <m:r>
                          <a:rPr lang="en-US" altLang="zh-CN" i="0" dirty="0">
                            <a:latin typeface="Cambria Math" panose="02040503050406030204" pitchFamily="18" charset="0"/>
                          </a:rPr>
                          <m:t>:</m:t>
                        </m:r>
                        <m:r>
                          <a:rPr lang="en-US" altLang="zh-CN" i="1" dirty="0">
                            <a:latin typeface="Cambria Math" panose="02040503050406030204" pitchFamily="18" charset="0"/>
                          </a:rPr>
                          <m:t>𝐶</m:t>
                        </m:r>
                        <m:d>
                          <m:dPr>
                            <m:ctrlPr>
                              <a:rPr lang="en-US" altLang="zh-CN" i="1" dirty="0">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𝑖</m:t>
                                </m:r>
                                <m:r>
                                  <a:rPr lang="en-US" altLang="zh-CN" i="0" dirty="0">
                                    <a:latin typeface="Cambria Math" panose="02040503050406030204" pitchFamily="18" charset="0"/>
                                  </a:rPr>
                                  <m:t>−1</m:t>
                                </m:r>
                              </m:sub>
                            </m:sSub>
                            <m:r>
                              <a:rPr lang="en-US" altLang="zh-CN" i="1" dirty="0">
                                <a:latin typeface="Cambria Math" panose="02040503050406030204" pitchFamily="18" charset="0"/>
                              </a:rPr>
                              <m:t>𝑤</m:t>
                            </m:r>
                          </m:e>
                        </m:d>
                        <m:r>
                          <a:rPr lang="en-US" altLang="zh-CN" i="0" dirty="0">
                            <a:latin typeface="Cambria Math" panose="02040503050406030204" pitchFamily="18" charset="0"/>
                          </a:rPr>
                          <m:t>&gt;0</m:t>
                        </m:r>
                      </m:e>
                    </m:d>
                  </m:oMath>
                </a14:m>
                <a:endParaRPr lang="en-US" altLang="zh-CN" dirty="0"/>
              </a:p>
              <a:p>
                <a:pPr lvl="1"/>
                <a:r>
                  <a:rPr lang="zh-CN" altLang="en-US" dirty="0"/>
                  <a:t>∑</a:t>
                </a:r>
                <a:r>
                  <a:rPr lang="en-US" altLang="zh-CN" baseline="-25000" dirty="0"/>
                  <a:t>w</a:t>
                </a:r>
                <a:r>
                  <a:rPr lang="en-US" altLang="zh-CN" dirty="0"/>
                  <a:t>P</a:t>
                </a:r>
                <a:r>
                  <a:rPr lang="en-US" altLang="zh-CN" baseline="-25000" dirty="0"/>
                  <a:t>KN</a:t>
                </a:r>
                <a:r>
                  <a:rPr lang="en-US" altLang="zh-CN" dirty="0"/>
                  <a:t>(w)=1</a:t>
                </a:r>
                <a:r>
                  <a:rPr lang="zh-CN" altLang="en-US" dirty="0"/>
                  <a:t>，所以：</a:t>
                </a:r>
                <a:endParaRPr lang="en-US" altLang="zh-CN" dirty="0"/>
              </a:p>
              <a:p>
                <a:pPr marL="457200" lvl="1" indent="0">
                  <a:buNone/>
                </a:pPr>
                <a:r>
                  <a:rPr lang="en-US" altLang="zh-CN" dirty="0"/>
                  <a:t>                        λ = β /</a:t>
                </a:r>
                <a:r>
                  <a:rPr lang="zh-CN" altLang="en-US" dirty="0"/>
                  <a:t> </a:t>
                </a:r>
                <a:r>
                  <a:rPr lang="en-US" altLang="zh-CN" dirty="0"/>
                  <a:t>1</a:t>
                </a:r>
                <a:r>
                  <a:rPr lang="zh-CN" altLang="en-US" dirty="0"/>
                  <a:t> </a:t>
                </a:r>
                <a:r>
                  <a:rPr lang="en-US" altLang="zh-CN" dirty="0"/>
                  <a:t>=</a:t>
                </a:r>
                <a:r>
                  <a:rPr lang="zh-CN" altLang="en-US" dirty="0"/>
                  <a:t> </a:t>
                </a:r>
                <a:endParaRPr lang="en-US" altLang="zh-CN" dirty="0"/>
              </a:p>
              <a:p>
                <a:pPr lvl="1"/>
                <a:endParaRPr lang="en-US" altLang="zh-CN" dirty="0"/>
              </a:p>
            </p:txBody>
          </p:sp>
        </mc:Choice>
        <mc:Fallback>
          <p:sp>
            <p:nvSpPr>
              <p:cNvPr id="3" name="内容占位符 2">
                <a:extLst>
                  <a:ext uri="{FF2B5EF4-FFF2-40B4-BE49-F238E27FC236}">
                    <a16:creationId xmlns:a16="http://schemas.microsoft.com/office/drawing/2014/main" id="{9EA831A5-ABD9-4ACF-8A7D-12F78E901FD3}"/>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pic>
        <p:nvPicPr>
          <p:cNvPr id="5" name="图片 4" descr="图片包含 游戏机, 物体, 钟表&#10;&#10;描述已自动生成">
            <a:extLst>
              <a:ext uri="{FF2B5EF4-FFF2-40B4-BE49-F238E27FC236}">
                <a16:creationId xmlns:a16="http://schemas.microsoft.com/office/drawing/2014/main" id="{F608B15D-CAF4-4392-A8B8-07DA30A96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8370" y="2247913"/>
            <a:ext cx="4798371" cy="758662"/>
          </a:xfrm>
          <a:prstGeom prst="rect">
            <a:avLst/>
          </a:prstGeom>
        </p:spPr>
      </p:pic>
      <p:pic>
        <p:nvPicPr>
          <p:cNvPr id="7" name="图片 6" descr="图片包含 游戏机, 物体, 钟表&#10;&#10;描述已自动生成">
            <a:extLst>
              <a:ext uri="{FF2B5EF4-FFF2-40B4-BE49-F238E27FC236}">
                <a16:creationId xmlns:a16="http://schemas.microsoft.com/office/drawing/2014/main" id="{CBC6E912-C5F2-41DA-AA05-ADE60F7C1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8571" y="4728919"/>
            <a:ext cx="3411679" cy="652776"/>
          </a:xfrm>
          <a:prstGeom prst="rect">
            <a:avLst/>
          </a:prstGeom>
        </p:spPr>
      </p:pic>
    </p:spTree>
    <p:extLst>
      <p:ext uri="{BB962C8B-B14F-4D97-AF65-F5344CB8AC3E}">
        <p14:creationId xmlns:p14="http://schemas.microsoft.com/office/powerpoint/2010/main" val="1597506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A16430-A842-43D8-89A1-4C46197B28C0}"/>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E8ECD43A-B922-48B8-9BCD-970F85241D86}"/>
              </a:ext>
            </a:extLst>
          </p:cNvPr>
          <p:cNvSpPr>
            <a:spLocks noGrp="1"/>
          </p:cNvSpPr>
          <p:nvPr>
            <p:ph idx="1"/>
          </p:nvPr>
        </p:nvSpPr>
        <p:spPr/>
        <p:txBody>
          <a:bodyPr/>
          <a:lstStyle/>
          <a:p>
            <a:r>
              <a:rPr lang="en-US" altLang="zh-CN" dirty="0"/>
              <a:t>Chen</a:t>
            </a:r>
            <a:r>
              <a:rPr lang="zh-CN" altLang="en-US" dirty="0"/>
              <a:t>和</a:t>
            </a:r>
            <a:r>
              <a:rPr lang="en-US" altLang="zh-CN" dirty="0"/>
              <a:t>Goodman</a:t>
            </a:r>
            <a:r>
              <a:rPr lang="zh-CN" altLang="en-US" dirty="0"/>
              <a:t>进一步提出了</a:t>
            </a:r>
            <a:r>
              <a:rPr lang="en-US" altLang="zh-CN" dirty="0"/>
              <a:t>KN</a:t>
            </a:r>
            <a:r>
              <a:rPr lang="zh-CN" altLang="en-US" dirty="0"/>
              <a:t>平滑的递归形式：</a:t>
            </a:r>
            <a:endParaRPr lang="en-US" altLang="zh-CN" dirty="0"/>
          </a:p>
          <a:p>
            <a:pPr lvl="1"/>
            <a:endParaRPr lang="en-US" altLang="zh-CN" dirty="0"/>
          </a:p>
          <a:p>
            <a:pPr lvl="1"/>
            <a:endParaRPr lang="en-US" altLang="zh-CN" dirty="0"/>
          </a:p>
          <a:p>
            <a:pPr lvl="1"/>
            <a:r>
              <a:rPr lang="zh-CN" altLang="en-US" dirty="0"/>
              <a:t>其中，</a:t>
            </a:r>
            <a:r>
              <a:rPr lang="en-US" altLang="zh-CN" dirty="0"/>
              <a:t>C</a:t>
            </a:r>
            <a:r>
              <a:rPr lang="en-US" altLang="zh-CN" baseline="-25000" dirty="0"/>
              <a:t>KN</a:t>
            </a:r>
            <a:r>
              <a:rPr lang="zh-CN" altLang="en-US" dirty="0"/>
              <a:t>的定义：</a:t>
            </a:r>
            <a:endParaRPr lang="en-US" altLang="zh-CN" dirty="0"/>
          </a:p>
          <a:p>
            <a:pPr lvl="1"/>
            <a:endParaRPr lang="en-US" altLang="zh-CN" dirty="0"/>
          </a:p>
          <a:p>
            <a:pPr lvl="1"/>
            <a:endParaRPr lang="en-US" altLang="zh-CN" dirty="0"/>
          </a:p>
          <a:p>
            <a:pPr lvl="1"/>
            <a:r>
              <a:rPr lang="zh-CN" altLang="en-US" dirty="0"/>
              <a:t>递归的终止条件，即</a:t>
            </a:r>
            <a:r>
              <a:rPr lang="en-US" altLang="zh-CN" dirty="0"/>
              <a:t>unigram</a:t>
            </a:r>
            <a:r>
              <a:rPr lang="zh-CN" altLang="en-US" dirty="0"/>
              <a:t>的概率定义：</a:t>
            </a:r>
            <a:endParaRPr lang="en-US" altLang="zh-CN" dirty="0"/>
          </a:p>
          <a:p>
            <a:pPr lvl="1"/>
            <a:endParaRPr lang="en-US" altLang="zh-CN" dirty="0"/>
          </a:p>
          <a:p>
            <a:pPr lvl="1"/>
            <a:endParaRPr lang="en-US" altLang="zh-CN" dirty="0"/>
          </a:p>
          <a:p>
            <a:pPr lvl="1"/>
            <a:r>
              <a:rPr lang="zh-CN" altLang="en-US" dirty="0"/>
              <a:t>另外，论文提出了</a:t>
            </a:r>
            <a:r>
              <a:rPr lang="en-US" altLang="zh-CN" dirty="0"/>
              <a:t>d</a:t>
            </a:r>
            <a:r>
              <a:rPr lang="en-US" altLang="zh-CN" baseline="-25000" dirty="0"/>
              <a:t>1</a:t>
            </a:r>
            <a:r>
              <a:rPr lang="en-US" altLang="zh-CN" dirty="0"/>
              <a:t>,d</a:t>
            </a:r>
            <a:r>
              <a:rPr lang="en-US" altLang="zh-CN" baseline="-25000" dirty="0"/>
              <a:t>2</a:t>
            </a:r>
            <a:r>
              <a:rPr lang="en-US" altLang="zh-CN" dirty="0"/>
              <a:t>,d</a:t>
            </a:r>
            <a:r>
              <a:rPr lang="en-US" altLang="zh-CN" baseline="-25000" dirty="0"/>
              <a:t>3</a:t>
            </a:r>
            <a:r>
              <a:rPr lang="zh-CN" altLang="en-US" dirty="0"/>
              <a:t>分别作为</a:t>
            </a:r>
            <a:r>
              <a:rPr lang="en-US" altLang="zh-CN" dirty="0"/>
              <a:t>unigram</a:t>
            </a:r>
            <a:r>
              <a:rPr lang="zh-CN" altLang="en-US" dirty="0"/>
              <a:t>，</a:t>
            </a:r>
            <a:r>
              <a:rPr lang="en-US" altLang="zh-CN" dirty="0"/>
              <a:t>bigram</a:t>
            </a:r>
            <a:r>
              <a:rPr lang="zh-CN" altLang="en-US" dirty="0"/>
              <a:t>和</a:t>
            </a:r>
            <a:r>
              <a:rPr lang="en-US" altLang="zh-CN" dirty="0"/>
              <a:t>trigram</a:t>
            </a:r>
            <a:r>
              <a:rPr lang="zh-CN" altLang="en-US" dirty="0"/>
              <a:t>的折扣</a:t>
            </a:r>
          </a:p>
        </p:txBody>
      </p:sp>
      <p:pic>
        <p:nvPicPr>
          <p:cNvPr id="5" name="图片 4">
            <a:extLst>
              <a:ext uri="{FF2B5EF4-FFF2-40B4-BE49-F238E27FC236}">
                <a16:creationId xmlns:a16="http://schemas.microsoft.com/office/drawing/2014/main" id="{E2B6AA58-37E4-44FA-99B3-EB43E37CCB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861" y="2274121"/>
            <a:ext cx="6912278" cy="828307"/>
          </a:xfrm>
          <a:prstGeom prst="rect">
            <a:avLst/>
          </a:prstGeom>
        </p:spPr>
      </p:pic>
      <p:pic>
        <p:nvPicPr>
          <p:cNvPr id="7" name="图片 6" descr="手机屏幕截图&#10;&#10;描述已自动生成">
            <a:extLst>
              <a:ext uri="{FF2B5EF4-FFF2-40B4-BE49-F238E27FC236}">
                <a16:creationId xmlns:a16="http://schemas.microsoft.com/office/drawing/2014/main" id="{C5BC55E8-04AE-468F-8E56-FB431E1A45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6759" y="3426240"/>
            <a:ext cx="4698482" cy="658666"/>
          </a:xfrm>
          <a:prstGeom prst="rect">
            <a:avLst/>
          </a:prstGeom>
        </p:spPr>
      </p:pic>
      <p:pic>
        <p:nvPicPr>
          <p:cNvPr id="9" name="图片 8" descr="图片包含 物体, 红色, 钟表&#10;&#10;描述已自动生成">
            <a:extLst>
              <a:ext uri="{FF2B5EF4-FFF2-40B4-BE49-F238E27FC236}">
                <a16:creationId xmlns:a16="http://schemas.microsoft.com/office/drawing/2014/main" id="{ECCE1443-F239-44D5-930A-54F0D9F4C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427" y="4721563"/>
            <a:ext cx="3481145" cy="590740"/>
          </a:xfrm>
          <a:prstGeom prst="rect">
            <a:avLst/>
          </a:prstGeom>
        </p:spPr>
      </p:pic>
    </p:spTree>
    <p:extLst>
      <p:ext uri="{BB962C8B-B14F-4D97-AF65-F5344CB8AC3E}">
        <p14:creationId xmlns:p14="http://schemas.microsoft.com/office/powerpoint/2010/main" val="1619856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0653D7-36CA-4EA2-8AA1-809F9BE50446}"/>
              </a:ext>
            </a:extLst>
          </p:cNvPr>
          <p:cNvSpPr>
            <a:spLocks noGrp="1"/>
          </p:cNvSpPr>
          <p:nvPr>
            <p:ph type="title"/>
          </p:nvPr>
        </p:nvSpPr>
        <p:spPr/>
        <p:txBody>
          <a:bodyPr/>
          <a:lstStyle/>
          <a:p>
            <a:r>
              <a:rPr lang="en-US" altLang="zh-CN" dirty="0"/>
              <a:t>Smoothing</a:t>
            </a:r>
            <a:endParaRPr lang="zh-CN" altLang="en-US" dirty="0"/>
          </a:p>
        </p:txBody>
      </p:sp>
      <p:sp>
        <p:nvSpPr>
          <p:cNvPr id="3" name="内容占位符 2">
            <a:extLst>
              <a:ext uri="{FF2B5EF4-FFF2-40B4-BE49-F238E27FC236}">
                <a16:creationId xmlns:a16="http://schemas.microsoft.com/office/drawing/2014/main" id="{D7972F13-E1B3-496D-B216-E766098C6DE8}"/>
              </a:ext>
            </a:extLst>
          </p:cNvPr>
          <p:cNvSpPr>
            <a:spLocks noGrp="1"/>
          </p:cNvSpPr>
          <p:nvPr>
            <p:ph idx="1"/>
          </p:nvPr>
        </p:nvSpPr>
        <p:spPr>
          <a:xfrm>
            <a:off x="838200" y="1825624"/>
            <a:ext cx="10515600" cy="4813171"/>
          </a:xfrm>
        </p:spPr>
        <p:txBody>
          <a:bodyPr>
            <a:normAutofit/>
          </a:bodyPr>
          <a:lstStyle/>
          <a:p>
            <a:pPr algn="just"/>
            <a:r>
              <a:rPr lang="en-US" altLang="zh-CN" dirty="0"/>
              <a:t>Stupid </a:t>
            </a:r>
            <a:r>
              <a:rPr lang="en-US" altLang="zh-CN" dirty="0" err="1"/>
              <a:t>Backoff</a:t>
            </a:r>
            <a:r>
              <a:rPr lang="zh-CN" altLang="en-US" dirty="0"/>
              <a:t>是</a:t>
            </a:r>
            <a:r>
              <a:rPr lang="en-US" altLang="zh-CN" dirty="0"/>
              <a:t>2007</a:t>
            </a:r>
            <a:r>
              <a:rPr lang="zh-CN" altLang="en-US" dirty="0"/>
              <a:t>年由</a:t>
            </a:r>
            <a:r>
              <a:rPr lang="en-US" altLang="zh-CN" dirty="0"/>
              <a:t>Google Inc.</a:t>
            </a:r>
            <a:r>
              <a:rPr lang="zh-CN" altLang="en-US" dirty="0"/>
              <a:t>的</a:t>
            </a:r>
            <a:r>
              <a:rPr lang="en-US" altLang="zh-CN" dirty="0"/>
              <a:t>Thorsten </a:t>
            </a:r>
            <a:r>
              <a:rPr lang="en-US" altLang="zh-CN" dirty="0" err="1"/>
              <a:t>Brants</a:t>
            </a:r>
            <a:r>
              <a:rPr lang="zh-CN" altLang="en-US" dirty="0"/>
              <a:t>等人提出的一种基于超大语料库的平滑方法。</a:t>
            </a:r>
            <a:endParaRPr lang="en-US" altLang="zh-CN" dirty="0"/>
          </a:p>
          <a:p>
            <a:pPr algn="just"/>
            <a:r>
              <a:rPr lang="en-US" altLang="zh-CN" dirty="0"/>
              <a:t>Stupid </a:t>
            </a:r>
            <a:r>
              <a:rPr lang="en-US" altLang="zh-CN" dirty="0" err="1"/>
              <a:t>Backoff</a:t>
            </a:r>
            <a:r>
              <a:rPr lang="zh-CN" altLang="en-US" dirty="0"/>
              <a:t>甚至没有对回退概率进行</a:t>
            </a:r>
            <a:r>
              <a:rPr lang="en-US" altLang="zh-CN" dirty="0"/>
              <a:t>renormalization</a:t>
            </a:r>
            <a:r>
              <a:rPr lang="zh-CN" altLang="en-US" dirty="0"/>
              <a:t>，且回退参数也是一个经验证集确定的常数。实验证明，在超大语料库的支持下，这种简化的平滑方法的表现也足够好。</a:t>
            </a:r>
            <a:endParaRPr lang="en-US" altLang="zh-CN" dirty="0"/>
          </a:p>
          <a:p>
            <a:pPr algn="just"/>
            <a:r>
              <a:rPr lang="en-US" altLang="zh-CN" dirty="0"/>
              <a:t>SB</a:t>
            </a:r>
            <a:r>
              <a:rPr lang="zh-CN" altLang="en-US" dirty="0"/>
              <a:t>平滑定义概率：</a:t>
            </a:r>
            <a:endParaRPr lang="en-US" altLang="zh-CN" dirty="0"/>
          </a:p>
          <a:p>
            <a:pPr lvl="1" algn="just"/>
            <a:endParaRPr lang="en-US" altLang="zh-CN" dirty="0"/>
          </a:p>
          <a:p>
            <a:pPr lvl="1" algn="just"/>
            <a:endParaRPr lang="en-US" altLang="zh-CN" dirty="0"/>
          </a:p>
          <a:p>
            <a:pPr lvl="1" algn="just"/>
            <a:r>
              <a:rPr lang="zh-CN" altLang="en-US" dirty="0"/>
              <a:t>递归的终止条件：</a:t>
            </a:r>
            <a:endParaRPr lang="en-US" altLang="zh-CN" dirty="0"/>
          </a:p>
          <a:p>
            <a:pPr lvl="1" algn="just"/>
            <a:r>
              <a:rPr lang="en-US" altLang="zh-CN" dirty="0" err="1"/>
              <a:t>Brants</a:t>
            </a:r>
            <a:r>
              <a:rPr lang="zh-CN" altLang="en-US" dirty="0"/>
              <a:t>发现</a:t>
            </a:r>
            <a:r>
              <a:rPr lang="en-US" altLang="zh-CN" dirty="0"/>
              <a:t>λ=0.4</a:t>
            </a:r>
            <a:r>
              <a:rPr lang="zh-CN" altLang="en-US" dirty="0"/>
              <a:t>时效果最好</a:t>
            </a:r>
            <a:endParaRPr lang="en-US" altLang="zh-CN" dirty="0"/>
          </a:p>
          <a:p>
            <a:pPr lvl="1" algn="just"/>
            <a:r>
              <a:rPr lang="zh-CN" altLang="en-US" dirty="0"/>
              <a:t>请尝试使用</a:t>
            </a:r>
            <a:r>
              <a:rPr lang="en-US" altLang="zh-CN" dirty="0"/>
              <a:t>Google</a:t>
            </a:r>
            <a:r>
              <a:rPr lang="zh-CN" altLang="en-US" dirty="0"/>
              <a:t>的</a:t>
            </a:r>
            <a:r>
              <a:rPr lang="zh-CN" altLang="en-US" dirty="0">
                <a:hlinkClick r:id="rId2"/>
              </a:rPr>
              <a:t>数据集</a:t>
            </a:r>
            <a:r>
              <a:rPr lang="zh-CN" altLang="en-US" dirty="0"/>
              <a:t>，实现</a:t>
            </a:r>
            <a:r>
              <a:rPr lang="en-US" altLang="zh-CN" dirty="0"/>
              <a:t>bigram</a:t>
            </a:r>
            <a:r>
              <a:rPr lang="zh-CN" altLang="en-US" dirty="0"/>
              <a:t>的</a:t>
            </a:r>
            <a:r>
              <a:rPr lang="en-US" altLang="zh-CN" dirty="0"/>
              <a:t>stupid </a:t>
            </a:r>
            <a:r>
              <a:rPr lang="en-US" altLang="zh-CN" dirty="0" err="1"/>
              <a:t>backoff</a:t>
            </a:r>
            <a:r>
              <a:rPr lang="zh-CN" altLang="en-US" dirty="0"/>
              <a:t>算法</a:t>
            </a:r>
          </a:p>
        </p:txBody>
      </p:sp>
      <p:pic>
        <p:nvPicPr>
          <p:cNvPr id="5" name="图片 4" descr="图片包含 游戏机, 物体&#10;&#10;描述已自动生成">
            <a:extLst>
              <a:ext uri="{FF2B5EF4-FFF2-40B4-BE49-F238E27FC236}">
                <a16:creationId xmlns:a16="http://schemas.microsoft.com/office/drawing/2014/main" id="{01AC17AA-C5CF-4FDA-877C-B0E01065C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914" y="4058015"/>
            <a:ext cx="5338314" cy="927641"/>
          </a:xfrm>
          <a:prstGeom prst="rect">
            <a:avLst/>
          </a:prstGeom>
        </p:spPr>
      </p:pic>
      <p:pic>
        <p:nvPicPr>
          <p:cNvPr id="7" name="图片 6" descr="图片包含 游戏机, 钟表&#10;&#10;描述已自动生成">
            <a:extLst>
              <a:ext uri="{FF2B5EF4-FFF2-40B4-BE49-F238E27FC236}">
                <a16:creationId xmlns:a16="http://schemas.microsoft.com/office/drawing/2014/main" id="{38B35031-D9F9-402C-8483-88F8F5F927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5942" y="5120593"/>
            <a:ext cx="1652229" cy="532537"/>
          </a:xfrm>
          <a:prstGeom prst="rect">
            <a:avLst/>
          </a:prstGeom>
        </p:spPr>
      </p:pic>
    </p:spTree>
    <p:extLst>
      <p:ext uri="{BB962C8B-B14F-4D97-AF65-F5344CB8AC3E}">
        <p14:creationId xmlns:p14="http://schemas.microsoft.com/office/powerpoint/2010/main" val="3722886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B60C7-9D87-49FC-A964-7164E1B7938B}"/>
              </a:ext>
            </a:extLst>
          </p:cNvPr>
          <p:cNvSpPr>
            <a:spLocks noGrp="1"/>
          </p:cNvSpPr>
          <p:nvPr>
            <p:ph type="title"/>
          </p:nvPr>
        </p:nvSpPr>
        <p:spPr/>
        <p:txBody>
          <a:bodyPr>
            <a:normAutofit/>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6AED2A52-69D8-4592-8B82-BF3AC76FC843}"/>
              </a:ext>
            </a:extLst>
          </p:cNvPr>
          <p:cNvSpPr>
            <a:spLocks noGrp="1"/>
          </p:cNvSpPr>
          <p:nvPr>
            <p:ph idx="1"/>
          </p:nvPr>
        </p:nvSpPr>
        <p:spPr/>
        <p:txBody>
          <a:bodyPr/>
          <a:lstStyle/>
          <a:p>
            <a:pPr algn="just"/>
            <a:r>
              <a:rPr lang="zh-CN" altLang="en-US" dirty="0"/>
              <a:t>目前，达到</a:t>
            </a:r>
            <a:r>
              <a:rPr lang="en-US" altLang="zh-CN" dirty="0"/>
              <a:t>SOTA</a:t>
            </a:r>
            <a:r>
              <a:rPr lang="zh-CN" altLang="en-US" dirty="0"/>
              <a:t>的语言模型都是基于神经网络的语言模型。与统计语言模型不同，神经网络语言模型无法使用前文提到的各种平滑方法进行处理。</a:t>
            </a:r>
            <a:endParaRPr lang="en-US" altLang="zh-CN" dirty="0"/>
          </a:p>
          <a:p>
            <a:pPr algn="just"/>
            <a:r>
              <a:rPr lang="zh-CN" altLang="en-US" dirty="0"/>
              <a:t>为了提高这类语言模型的泛化性，通常采用数据增强（</a:t>
            </a:r>
            <a:r>
              <a:rPr lang="en-US" altLang="zh-CN" dirty="0"/>
              <a:t>data augmentation</a:t>
            </a:r>
            <a:r>
              <a:rPr lang="zh-CN" altLang="en-US" dirty="0"/>
              <a:t>）或正则化（</a:t>
            </a:r>
            <a:r>
              <a:rPr lang="en-US" altLang="zh-CN" dirty="0"/>
              <a:t>regularization</a:t>
            </a:r>
            <a:r>
              <a:rPr lang="zh-CN" altLang="en-US" dirty="0"/>
              <a:t>）的方式，给样本增加噪声就是一种数据增强的手段。</a:t>
            </a:r>
            <a:endParaRPr lang="en-US" altLang="zh-CN" dirty="0"/>
          </a:p>
          <a:p>
            <a:pPr algn="just"/>
            <a:endParaRPr lang="en-US" altLang="zh-CN" dirty="0"/>
          </a:p>
          <a:p>
            <a:pPr algn="just"/>
            <a:r>
              <a:rPr lang="en-US" altLang="zh-CN" dirty="0"/>
              <a:t>2017</a:t>
            </a:r>
            <a:r>
              <a:rPr lang="zh-CN" altLang="en-US" dirty="0"/>
              <a:t>年</a:t>
            </a:r>
            <a:r>
              <a:rPr lang="en-US" altLang="zh-CN" dirty="0"/>
              <a:t>ICLR</a:t>
            </a:r>
            <a:r>
              <a:rPr lang="zh-CN" altLang="en-US" dirty="0"/>
              <a:t>上，斯坦福的</a:t>
            </a:r>
            <a:r>
              <a:rPr lang="en-US" altLang="zh-CN" dirty="0" err="1"/>
              <a:t>Ziang</a:t>
            </a:r>
            <a:r>
              <a:rPr lang="en-US" altLang="zh-CN" dirty="0"/>
              <a:t> </a:t>
            </a:r>
            <a:r>
              <a:rPr lang="en-US" altLang="zh-CN" dirty="0" err="1"/>
              <a:t>Xie</a:t>
            </a:r>
            <a:r>
              <a:rPr lang="zh-CN" altLang="en-US" dirty="0"/>
              <a:t>等人提出了几种数据加噪（</a:t>
            </a:r>
            <a:r>
              <a:rPr lang="en-US" altLang="zh-CN" dirty="0"/>
              <a:t>Data Noising</a:t>
            </a:r>
            <a:r>
              <a:rPr lang="zh-CN" altLang="en-US" dirty="0"/>
              <a:t>）的方式，并在数学上证明了这些加噪方式与统计语言模型中的平滑（</a:t>
            </a:r>
            <a:r>
              <a:rPr lang="en-US" altLang="zh-CN" dirty="0"/>
              <a:t>Smoothing</a:t>
            </a:r>
            <a:r>
              <a:rPr lang="zh-CN" altLang="en-US" dirty="0"/>
              <a:t>）的关系。</a:t>
            </a:r>
          </a:p>
        </p:txBody>
      </p:sp>
    </p:spTree>
    <p:extLst>
      <p:ext uri="{BB962C8B-B14F-4D97-AF65-F5344CB8AC3E}">
        <p14:creationId xmlns:p14="http://schemas.microsoft.com/office/powerpoint/2010/main" val="23449149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7BA7EF-09C7-4453-A1EB-F12B67BC4C44}"/>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F6145B3E-3B68-4666-88AA-21283E503596}"/>
              </a:ext>
            </a:extLst>
          </p:cNvPr>
          <p:cNvSpPr>
            <a:spLocks noGrp="1"/>
          </p:cNvSpPr>
          <p:nvPr>
            <p:ph idx="1"/>
          </p:nvPr>
        </p:nvSpPr>
        <p:spPr>
          <a:xfrm>
            <a:off x="838200" y="1825625"/>
            <a:ext cx="10515600" cy="2278289"/>
          </a:xfrm>
        </p:spPr>
        <p:txBody>
          <a:bodyPr/>
          <a:lstStyle/>
          <a:p>
            <a:pPr algn="just"/>
            <a:r>
              <a:rPr lang="zh-CN" altLang="en-US" dirty="0"/>
              <a:t>论文提出两种加噪（</a:t>
            </a:r>
            <a:r>
              <a:rPr lang="en-US" altLang="zh-CN" dirty="0"/>
              <a:t>noising</a:t>
            </a:r>
            <a:r>
              <a:rPr lang="zh-CN" altLang="en-US" dirty="0"/>
              <a:t>）方式：</a:t>
            </a:r>
            <a:endParaRPr lang="en-US" altLang="zh-CN" dirty="0"/>
          </a:p>
          <a:p>
            <a:pPr lvl="1" algn="just"/>
            <a:r>
              <a:rPr lang="en-US" altLang="zh-CN" dirty="0"/>
              <a:t>unigram noising</a:t>
            </a:r>
            <a:r>
              <a:rPr lang="zh-CN" altLang="en-US" dirty="0"/>
              <a:t>：对上文的每个词，以固定概率</a:t>
            </a:r>
            <a:r>
              <a:rPr lang="en-US" altLang="zh-CN" dirty="0"/>
              <a:t>γ</a:t>
            </a:r>
            <a:r>
              <a:rPr lang="zh-CN" altLang="en-US" dirty="0"/>
              <a:t>替换为替换词，替换时根据</a:t>
            </a:r>
            <a:r>
              <a:rPr lang="en-US" altLang="zh-CN" dirty="0"/>
              <a:t>unigram</a:t>
            </a:r>
            <a:r>
              <a:rPr lang="zh-CN" altLang="en-US" dirty="0"/>
              <a:t>频率分布选择替换词，每个替换词被选择的概率为</a:t>
            </a:r>
            <a:r>
              <a:rPr lang="en-US" altLang="zh-CN" dirty="0"/>
              <a:t>c(w)/N</a:t>
            </a:r>
          </a:p>
          <a:p>
            <a:pPr lvl="1" algn="just"/>
            <a:r>
              <a:rPr lang="en-US" altLang="zh-CN" dirty="0"/>
              <a:t>blank noising</a:t>
            </a:r>
            <a:r>
              <a:rPr lang="zh-CN" altLang="en-US" dirty="0"/>
              <a:t>：对上文的每个词，以固定概率</a:t>
            </a:r>
            <a:r>
              <a:rPr lang="en-US" altLang="zh-CN" dirty="0"/>
              <a:t>γ</a:t>
            </a:r>
            <a:r>
              <a:rPr lang="zh-CN" altLang="en-US" dirty="0"/>
              <a:t>替换为占位符</a:t>
            </a:r>
            <a:endParaRPr lang="en-US" altLang="zh-CN" dirty="0"/>
          </a:p>
          <a:p>
            <a:pPr algn="just"/>
            <a:r>
              <a:rPr lang="zh-CN" altLang="en-US" dirty="0"/>
              <a:t>接下来将证明这两种加噪方式与平滑的关系。</a:t>
            </a:r>
          </a:p>
        </p:txBody>
      </p:sp>
      <p:pic>
        <p:nvPicPr>
          <p:cNvPr id="6" name="图片 5" descr="手机屏幕截图&#10;&#10;描述已自动生成">
            <a:extLst>
              <a:ext uri="{FF2B5EF4-FFF2-40B4-BE49-F238E27FC236}">
                <a16:creationId xmlns:a16="http://schemas.microsoft.com/office/drawing/2014/main" id="{96B98F3E-2976-4168-9818-E00A882894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4642" y="4333191"/>
            <a:ext cx="9742715" cy="2159684"/>
          </a:xfrm>
          <a:prstGeom prst="rect">
            <a:avLst/>
          </a:prstGeom>
        </p:spPr>
      </p:pic>
    </p:spTree>
    <p:extLst>
      <p:ext uri="{BB962C8B-B14F-4D97-AF65-F5344CB8AC3E}">
        <p14:creationId xmlns:p14="http://schemas.microsoft.com/office/powerpoint/2010/main" val="15937410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3CBB0E-C3C4-4090-AA4C-BC1B7D4546F4}"/>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C0E31715-365B-43CE-92A7-140F7B67497D}"/>
              </a:ext>
            </a:extLst>
          </p:cNvPr>
          <p:cNvSpPr>
            <a:spLocks noGrp="1"/>
          </p:cNvSpPr>
          <p:nvPr>
            <p:ph idx="1"/>
          </p:nvPr>
        </p:nvSpPr>
        <p:spPr>
          <a:xfrm>
            <a:off x="838200" y="1825625"/>
            <a:ext cx="10515600" cy="4351338"/>
          </a:xfrm>
        </p:spPr>
        <p:txBody>
          <a:bodyPr/>
          <a:lstStyle/>
          <a:p>
            <a:pPr algn="just"/>
            <a:r>
              <a:rPr lang="en-US" altLang="zh-CN" dirty="0"/>
              <a:t>Unigram noising as interpolation</a:t>
            </a:r>
          </a:p>
          <a:p>
            <a:pPr lvl="1" algn="just"/>
            <a:r>
              <a:rPr lang="zh-CN" altLang="en-US" dirty="0"/>
              <a:t>定义</a:t>
            </a:r>
            <a:r>
              <a:rPr lang="en-US" altLang="zh-CN" dirty="0"/>
              <a:t>c(x)</a:t>
            </a:r>
            <a:r>
              <a:rPr lang="zh-CN" altLang="en-US" dirty="0"/>
              <a:t>是在未加噪数据上的</a:t>
            </a:r>
            <a:r>
              <a:rPr lang="en-US" altLang="zh-CN" dirty="0"/>
              <a:t>counts</a:t>
            </a:r>
            <a:r>
              <a:rPr lang="zh-CN" altLang="en-US" dirty="0"/>
              <a:t>，</a:t>
            </a:r>
            <a:r>
              <a:rPr lang="en-US" altLang="zh-CN" dirty="0"/>
              <a:t>c</a:t>
            </a:r>
            <a:r>
              <a:rPr lang="en-US" altLang="zh-CN" baseline="-25000" dirty="0"/>
              <a:t>γ</a:t>
            </a:r>
            <a:r>
              <a:rPr lang="en-US" altLang="zh-CN" dirty="0"/>
              <a:t>(x)</a:t>
            </a:r>
            <a:r>
              <a:rPr lang="zh-CN" altLang="en-US" dirty="0"/>
              <a:t>是在加噪数据上的</a:t>
            </a:r>
            <a:r>
              <a:rPr lang="en-US" altLang="zh-CN" dirty="0"/>
              <a:t>counts</a:t>
            </a:r>
          </a:p>
          <a:p>
            <a:pPr lvl="1" algn="just"/>
            <a:r>
              <a:rPr lang="zh-CN" altLang="en-US" dirty="0"/>
              <a:t>以</a:t>
            </a:r>
            <a:r>
              <a:rPr lang="en-US" altLang="zh-CN" dirty="0"/>
              <a:t>bigram</a:t>
            </a:r>
            <a:r>
              <a:rPr lang="zh-CN" altLang="en-US" dirty="0"/>
              <a:t>语言模型为例，可以推导出在加噪数据上的</a:t>
            </a:r>
            <a:r>
              <a:rPr lang="en-US" altLang="zh-CN" dirty="0"/>
              <a:t>MLE</a:t>
            </a:r>
            <a:r>
              <a:rPr lang="zh-CN" altLang="en-US" dirty="0"/>
              <a:t>语言模型，等同于在未加噪数据上的</a:t>
            </a:r>
            <a:r>
              <a:rPr lang="en-US" altLang="zh-CN" dirty="0"/>
              <a:t>Interpolation</a:t>
            </a:r>
            <a:r>
              <a:rPr lang="zh-CN" altLang="en-US" dirty="0"/>
              <a:t>语言模型</a:t>
            </a:r>
            <a:endParaRPr lang="en-US" altLang="zh-CN" dirty="0"/>
          </a:p>
          <a:p>
            <a:pPr lvl="1" algn="just"/>
            <a:r>
              <a:rPr lang="zh-CN" altLang="en-US" dirty="0"/>
              <a:t>第二步用到                  ，因为无论</a:t>
            </a:r>
            <a:r>
              <a:rPr lang="en-US" altLang="zh-CN" dirty="0"/>
              <a:t>γ</a:t>
            </a:r>
            <a:r>
              <a:rPr lang="zh-CN" altLang="en-US" dirty="0"/>
              <a:t>是多少，被替换的部分和未被替换的部分都是未加噪数据的频率分布，所以加噪前后</a:t>
            </a:r>
            <a:r>
              <a:rPr lang="en-US" altLang="zh-CN" dirty="0"/>
              <a:t>x</a:t>
            </a:r>
            <a:r>
              <a:rPr lang="zh-CN" altLang="en-US" dirty="0"/>
              <a:t>的频率分布没有变化</a:t>
            </a:r>
            <a:endParaRPr lang="en-US" altLang="zh-CN" dirty="0"/>
          </a:p>
          <a:p>
            <a:pPr lvl="1" algn="just"/>
            <a:r>
              <a:rPr lang="zh-CN" altLang="en-US" dirty="0"/>
              <a:t>第三部用到                                            ，等式两边都等于</a:t>
            </a:r>
            <a:r>
              <a:rPr lang="en-US" altLang="zh-CN" dirty="0"/>
              <a:t>N</a:t>
            </a:r>
            <a:endParaRPr lang="zh-CN" altLang="en-US" dirty="0"/>
          </a:p>
        </p:txBody>
      </p:sp>
      <p:pic>
        <p:nvPicPr>
          <p:cNvPr id="5" name="图片 4" descr="手机屏幕截图&#10;&#10;描述已自动生成">
            <a:extLst>
              <a:ext uri="{FF2B5EF4-FFF2-40B4-BE49-F238E27FC236}">
                <a16:creationId xmlns:a16="http://schemas.microsoft.com/office/drawing/2014/main" id="{1D1B065A-0E4E-444D-B192-15B8364463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800" y="4545805"/>
            <a:ext cx="8232399" cy="2175669"/>
          </a:xfrm>
          <a:prstGeom prst="rect">
            <a:avLst/>
          </a:prstGeom>
        </p:spPr>
      </p:pic>
      <p:pic>
        <p:nvPicPr>
          <p:cNvPr id="7" name="图片 6" descr="图片包含 游戏机, 钟表&#10;&#10;描述已自动生成">
            <a:extLst>
              <a:ext uri="{FF2B5EF4-FFF2-40B4-BE49-F238E27FC236}">
                <a16:creationId xmlns:a16="http://schemas.microsoft.com/office/drawing/2014/main" id="{BD7722EF-6F7E-457E-A49C-1A647BCC4A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839" y="3374571"/>
            <a:ext cx="1423053" cy="380355"/>
          </a:xfrm>
          <a:prstGeom prst="rect">
            <a:avLst/>
          </a:prstGeom>
        </p:spPr>
      </p:pic>
      <p:pic>
        <p:nvPicPr>
          <p:cNvPr id="9" name="图片 8" descr="图片包含 游戏机, 物体, 钟表&#10;&#10;描述已自动生成">
            <a:extLst>
              <a:ext uri="{FF2B5EF4-FFF2-40B4-BE49-F238E27FC236}">
                <a16:creationId xmlns:a16="http://schemas.microsoft.com/office/drawing/2014/main" id="{0789EA7E-6D63-4C89-98A7-DF8A10136A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2839" y="4133990"/>
            <a:ext cx="3546364" cy="357385"/>
          </a:xfrm>
          <a:prstGeom prst="rect">
            <a:avLst/>
          </a:prstGeom>
        </p:spPr>
      </p:pic>
    </p:spTree>
    <p:extLst>
      <p:ext uri="{BB962C8B-B14F-4D97-AF65-F5344CB8AC3E}">
        <p14:creationId xmlns:p14="http://schemas.microsoft.com/office/powerpoint/2010/main" val="27267427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CCB28C-4D6C-435B-A645-3A0967408C22}"/>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B06A2E8A-9DFD-4300-9650-EE54ED915FB5}"/>
              </a:ext>
            </a:extLst>
          </p:cNvPr>
          <p:cNvSpPr>
            <a:spLocks noGrp="1"/>
          </p:cNvSpPr>
          <p:nvPr>
            <p:ph idx="1"/>
          </p:nvPr>
        </p:nvSpPr>
        <p:spPr>
          <a:xfrm>
            <a:off x="838200" y="1825625"/>
            <a:ext cx="10515600" cy="2637518"/>
          </a:xfrm>
        </p:spPr>
        <p:txBody>
          <a:bodyPr>
            <a:normAutofit/>
          </a:bodyPr>
          <a:lstStyle/>
          <a:p>
            <a:pPr algn="just"/>
            <a:r>
              <a:rPr lang="zh-CN" altLang="en-US" dirty="0"/>
              <a:t>推广到</a:t>
            </a:r>
            <a:r>
              <a:rPr lang="en-US" altLang="zh-CN" dirty="0"/>
              <a:t>n-gram</a:t>
            </a:r>
            <a:r>
              <a:rPr lang="zh-CN" altLang="en-US" dirty="0"/>
              <a:t>语言模型，可以看到建立在加噪数据上的语言模型得到的概率，是所有可能的加噪方式得到的概率的加权之和。</a:t>
            </a:r>
            <a:endParaRPr lang="en-US" altLang="zh-CN" dirty="0"/>
          </a:p>
          <a:p>
            <a:pPr lvl="1" algn="just"/>
            <a:r>
              <a:rPr lang="en-US" altLang="zh-CN" dirty="0"/>
              <a:t>P(|J|swaps)</a:t>
            </a:r>
            <a:r>
              <a:rPr lang="zh-CN" altLang="en-US" dirty="0"/>
              <a:t>是</a:t>
            </a:r>
            <a:r>
              <a:rPr lang="en-US" altLang="zh-CN" dirty="0"/>
              <a:t>contexts</a:t>
            </a:r>
            <a:r>
              <a:rPr lang="zh-CN" altLang="en-US" dirty="0"/>
              <a:t>中</a:t>
            </a:r>
            <a:r>
              <a:rPr lang="en-US" altLang="zh-CN" dirty="0"/>
              <a:t>J</a:t>
            </a:r>
            <a:r>
              <a:rPr lang="zh-CN" altLang="en-US" dirty="0"/>
              <a:t>个词没未加噪的情况的概率，</a:t>
            </a:r>
            <a:r>
              <a:rPr lang="en-US" altLang="zh-CN" dirty="0"/>
              <a:t>J+K=t-1</a:t>
            </a:r>
          </a:p>
          <a:p>
            <a:pPr lvl="1" algn="just"/>
            <a:r>
              <a:rPr lang="en-US" altLang="zh-CN" dirty="0"/>
              <a:t>P(drawing z)</a:t>
            </a:r>
            <a:r>
              <a:rPr lang="zh-CN" altLang="en-US" dirty="0"/>
              <a:t>是某种加噪情况下，替换词是</a:t>
            </a:r>
            <a:r>
              <a:rPr lang="en-US" altLang="zh-CN" dirty="0"/>
              <a:t>x</a:t>
            </a:r>
            <a:r>
              <a:rPr lang="en-US" altLang="zh-CN" baseline="-25000" dirty="0"/>
              <a:t>K</a:t>
            </a:r>
            <a:r>
              <a:rPr lang="zh-CN" altLang="en-US" dirty="0"/>
              <a:t>的概率</a:t>
            </a:r>
            <a:endParaRPr lang="en-US" altLang="zh-CN" dirty="0"/>
          </a:p>
          <a:p>
            <a:pPr lvl="1" algn="just"/>
            <a:r>
              <a:rPr lang="en-US" altLang="zh-CN" dirty="0"/>
              <a:t>P(x</a:t>
            </a:r>
            <a:r>
              <a:rPr lang="en-US" altLang="zh-CN" baseline="-25000" dirty="0"/>
              <a:t>t</a:t>
            </a:r>
            <a:r>
              <a:rPr lang="en-US" altLang="zh-CN" dirty="0"/>
              <a:t>|noised context)</a:t>
            </a:r>
            <a:r>
              <a:rPr lang="zh-CN" altLang="en-US" dirty="0"/>
              <a:t>是在前述情况下</a:t>
            </a:r>
            <a:r>
              <a:rPr lang="en-US" altLang="zh-CN" dirty="0"/>
              <a:t>x</a:t>
            </a:r>
            <a:r>
              <a:rPr lang="en-US" altLang="zh-CN" baseline="-25000" dirty="0"/>
              <a:t>t</a:t>
            </a:r>
            <a:r>
              <a:rPr lang="zh-CN" altLang="en-US" dirty="0"/>
              <a:t>出现的概率，当</a:t>
            </a:r>
            <a:r>
              <a:rPr lang="en-US" altLang="zh-CN" dirty="0"/>
              <a:t>K&gt;0</a:t>
            </a:r>
            <a:r>
              <a:rPr lang="zh-CN" altLang="en-US" dirty="0"/>
              <a:t>时，该概率即代表在未加噪数据上的</a:t>
            </a:r>
            <a:r>
              <a:rPr lang="en-US" altLang="zh-CN" dirty="0"/>
              <a:t>lower n-gram</a:t>
            </a:r>
            <a:r>
              <a:rPr lang="zh-CN" altLang="en-US" dirty="0"/>
              <a:t>的概率</a:t>
            </a:r>
            <a:endParaRPr lang="en-US" altLang="zh-CN" dirty="0"/>
          </a:p>
          <a:p>
            <a:pPr lvl="1" algn="just"/>
            <a:endParaRPr lang="zh-CN" altLang="en-US" dirty="0"/>
          </a:p>
        </p:txBody>
      </p:sp>
      <p:pic>
        <p:nvPicPr>
          <p:cNvPr id="5" name="图片 4" descr="手机屏幕截图&#10;&#10;描述已自动生成">
            <a:extLst>
              <a:ext uri="{FF2B5EF4-FFF2-40B4-BE49-F238E27FC236}">
                <a16:creationId xmlns:a16="http://schemas.microsoft.com/office/drawing/2014/main" id="{DF825DE8-FD66-41D1-8EC4-A5C8FF70B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85" y="4307283"/>
            <a:ext cx="8360229" cy="2384175"/>
          </a:xfrm>
          <a:prstGeom prst="rect">
            <a:avLst/>
          </a:prstGeom>
        </p:spPr>
      </p:pic>
    </p:spTree>
    <p:extLst>
      <p:ext uri="{BB962C8B-B14F-4D97-AF65-F5344CB8AC3E}">
        <p14:creationId xmlns:p14="http://schemas.microsoft.com/office/powerpoint/2010/main" val="31437887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95CEDF-7D5A-4086-A4F0-2FB73BEB3D17}"/>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EEF01429-683D-4C4A-98EC-880A946BD4FD}"/>
              </a:ext>
            </a:extLst>
          </p:cNvPr>
          <p:cNvSpPr>
            <a:spLocks noGrp="1"/>
          </p:cNvSpPr>
          <p:nvPr>
            <p:ph idx="1"/>
          </p:nvPr>
        </p:nvSpPr>
        <p:spPr>
          <a:xfrm>
            <a:off x="838200" y="1825625"/>
            <a:ext cx="10515600" cy="2387146"/>
          </a:xfrm>
        </p:spPr>
        <p:txBody>
          <a:bodyPr/>
          <a:lstStyle/>
          <a:p>
            <a:pPr algn="just"/>
            <a:r>
              <a:rPr lang="en-US" altLang="zh-CN" dirty="0"/>
              <a:t>Blank noising as interpolation</a:t>
            </a:r>
          </a:p>
          <a:p>
            <a:pPr lvl="1" algn="just"/>
            <a:r>
              <a:rPr lang="zh-CN" altLang="en-US" dirty="0"/>
              <a:t>定义       是加噪后的</a:t>
            </a:r>
            <a:r>
              <a:rPr lang="en-US" altLang="zh-CN" dirty="0"/>
              <a:t>contents</a:t>
            </a:r>
            <a:r>
              <a:rPr lang="zh-CN" altLang="en-US" dirty="0"/>
              <a:t>，其他定义与前文相同</a:t>
            </a:r>
            <a:endParaRPr lang="en-US" altLang="zh-CN" dirty="0"/>
          </a:p>
          <a:p>
            <a:pPr lvl="1" algn="just"/>
            <a:r>
              <a:rPr lang="zh-CN" altLang="en-US" dirty="0"/>
              <a:t>可以推导出，</a:t>
            </a:r>
            <a:r>
              <a:rPr lang="en-US" altLang="zh-CN" dirty="0"/>
              <a:t>blank noising</a:t>
            </a:r>
            <a:r>
              <a:rPr lang="zh-CN" altLang="en-US" dirty="0"/>
              <a:t>是</a:t>
            </a:r>
            <a:r>
              <a:rPr lang="en-US" altLang="zh-CN" dirty="0"/>
              <a:t>unigram noising</a:t>
            </a:r>
            <a:r>
              <a:rPr lang="zh-CN" altLang="en-US" dirty="0"/>
              <a:t>的简化加噪方式，在</a:t>
            </a:r>
            <a:r>
              <a:rPr lang="en-US" altLang="zh-CN" dirty="0"/>
              <a:t>blank noising</a:t>
            </a:r>
            <a:r>
              <a:rPr lang="zh-CN" altLang="en-US" dirty="0"/>
              <a:t>数据上建立的语言模型等同于在未加噪数据上的插值模型。</a:t>
            </a:r>
          </a:p>
        </p:txBody>
      </p:sp>
      <p:pic>
        <p:nvPicPr>
          <p:cNvPr id="5" name="图片 4" descr="手机屏幕截图&#10;&#10;描述已自动生成">
            <a:extLst>
              <a:ext uri="{FF2B5EF4-FFF2-40B4-BE49-F238E27FC236}">
                <a16:creationId xmlns:a16="http://schemas.microsoft.com/office/drawing/2014/main" id="{77D5D99E-9763-41AE-97BB-BB2F54A33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3633" y="3537857"/>
            <a:ext cx="8384734" cy="3200400"/>
          </a:xfrm>
          <a:prstGeom prst="rect">
            <a:avLst/>
          </a:prstGeom>
        </p:spPr>
      </p:pic>
      <p:pic>
        <p:nvPicPr>
          <p:cNvPr id="7" name="图片 6">
            <a:extLst>
              <a:ext uri="{FF2B5EF4-FFF2-40B4-BE49-F238E27FC236}">
                <a16:creationId xmlns:a16="http://schemas.microsoft.com/office/drawing/2014/main" id="{3660A75A-B3B9-44E2-BB54-0B861CD78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982" y="2318658"/>
            <a:ext cx="495914" cy="325444"/>
          </a:xfrm>
          <a:prstGeom prst="rect">
            <a:avLst/>
          </a:prstGeom>
        </p:spPr>
      </p:pic>
    </p:spTree>
    <p:extLst>
      <p:ext uri="{BB962C8B-B14F-4D97-AF65-F5344CB8AC3E}">
        <p14:creationId xmlns:p14="http://schemas.microsoft.com/office/powerpoint/2010/main" val="3346130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39D032-3D6B-4134-BA16-A38C79005BB9}"/>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AEA589F1-FA45-40FD-BBF0-A843C2A58A65}"/>
              </a:ext>
            </a:extLst>
          </p:cNvPr>
          <p:cNvSpPr>
            <a:spLocks noGrp="1"/>
          </p:cNvSpPr>
          <p:nvPr>
            <p:ph idx="1"/>
          </p:nvPr>
        </p:nvSpPr>
        <p:spPr>
          <a:xfrm>
            <a:off x="838200" y="1825625"/>
            <a:ext cx="10515600" cy="2136775"/>
          </a:xfrm>
        </p:spPr>
        <p:txBody>
          <a:bodyPr/>
          <a:lstStyle/>
          <a:p>
            <a:pPr algn="just"/>
            <a:r>
              <a:rPr lang="zh-CN" altLang="en-US" dirty="0"/>
              <a:t>以</a:t>
            </a:r>
            <a:r>
              <a:rPr lang="en-US" altLang="zh-CN" dirty="0"/>
              <a:t>trigram</a:t>
            </a:r>
            <a:r>
              <a:rPr lang="zh-CN" altLang="en-US" dirty="0"/>
              <a:t>为例，在</a:t>
            </a:r>
            <a:r>
              <a:rPr lang="en-US" altLang="zh-CN" dirty="0"/>
              <a:t>blank noising</a:t>
            </a:r>
            <a:r>
              <a:rPr lang="zh-CN" altLang="en-US" dirty="0"/>
              <a:t>数据上建立的</a:t>
            </a:r>
            <a:r>
              <a:rPr lang="en-US" altLang="zh-CN" dirty="0"/>
              <a:t>trigram</a:t>
            </a:r>
            <a:r>
              <a:rPr lang="zh-CN" altLang="en-US" dirty="0"/>
              <a:t>语言模型，等同于在未加噪数据上建立的插值模型。</a:t>
            </a:r>
            <a:endParaRPr lang="en-US" altLang="zh-CN" dirty="0"/>
          </a:p>
          <a:p>
            <a:pPr lvl="1" algn="just"/>
            <a:r>
              <a:rPr lang="zh-CN" altLang="en-US" dirty="0"/>
              <a:t>等式右边第二项相当于</a:t>
            </a:r>
            <a:r>
              <a:rPr lang="en-US" altLang="zh-CN" dirty="0"/>
              <a:t>unigram</a:t>
            </a:r>
            <a:r>
              <a:rPr lang="zh-CN" altLang="en-US" dirty="0"/>
              <a:t>的概率，因为</a:t>
            </a:r>
            <a:r>
              <a:rPr lang="en-US" altLang="zh-CN" dirty="0"/>
              <a:t>x</a:t>
            </a:r>
            <a:r>
              <a:rPr lang="en-US" altLang="zh-CN" baseline="-25000" dirty="0"/>
              <a:t>1</a:t>
            </a:r>
            <a:r>
              <a:rPr lang="zh-CN" altLang="en-US" dirty="0"/>
              <a:t>和</a:t>
            </a:r>
            <a:r>
              <a:rPr lang="en-US" altLang="zh-CN" dirty="0"/>
              <a:t>x</a:t>
            </a:r>
            <a:r>
              <a:rPr lang="en-US" altLang="zh-CN" baseline="-25000" dirty="0"/>
              <a:t>3</a:t>
            </a:r>
            <a:r>
              <a:rPr lang="zh-CN" altLang="en-US" dirty="0"/>
              <a:t>并不连续</a:t>
            </a:r>
            <a:endParaRPr lang="en-US" altLang="zh-CN" dirty="0"/>
          </a:p>
          <a:p>
            <a:pPr lvl="1" algn="just"/>
            <a:r>
              <a:rPr lang="en-US" altLang="zh-CN" dirty="0"/>
              <a:t>π(2)</a:t>
            </a:r>
            <a:r>
              <a:rPr lang="zh-CN" altLang="en-US" dirty="0"/>
              <a:t>、</a:t>
            </a:r>
            <a:r>
              <a:rPr lang="en-US" altLang="zh-CN" dirty="0"/>
              <a:t>π(1)</a:t>
            </a:r>
            <a:r>
              <a:rPr lang="zh-CN" altLang="en-US" dirty="0"/>
              <a:t>、</a:t>
            </a:r>
            <a:r>
              <a:rPr lang="en-US" altLang="zh-CN" dirty="0"/>
              <a:t>π(0)</a:t>
            </a:r>
            <a:r>
              <a:rPr lang="zh-CN" altLang="en-US" dirty="0"/>
              <a:t>对应了不同的归一化参数，这与</a:t>
            </a:r>
            <a:r>
              <a:rPr lang="en-US" altLang="zh-CN" dirty="0"/>
              <a:t>Chen</a:t>
            </a:r>
            <a:r>
              <a:rPr lang="zh-CN" altLang="en-US" dirty="0"/>
              <a:t>和</a:t>
            </a:r>
            <a:r>
              <a:rPr lang="en-US" altLang="zh-CN" dirty="0"/>
              <a:t>Goodman</a:t>
            </a:r>
            <a:r>
              <a:rPr lang="zh-CN" altLang="en-US" dirty="0"/>
              <a:t>提出的改进的</a:t>
            </a:r>
            <a:r>
              <a:rPr lang="en-US" altLang="zh-CN" dirty="0"/>
              <a:t>KN</a:t>
            </a:r>
            <a:r>
              <a:rPr lang="zh-CN" altLang="en-US" dirty="0"/>
              <a:t>插值平滑类似</a:t>
            </a:r>
          </a:p>
        </p:txBody>
      </p:sp>
      <p:pic>
        <p:nvPicPr>
          <p:cNvPr id="5" name="图片 4" descr="社交网络的手机截图&#10;&#10;描述已自动生成">
            <a:extLst>
              <a:ext uri="{FF2B5EF4-FFF2-40B4-BE49-F238E27FC236}">
                <a16:creationId xmlns:a16="http://schemas.microsoft.com/office/drawing/2014/main" id="{F708F68C-08AE-48D4-A336-0BB58260C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3257" y="4344596"/>
            <a:ext cx="10145486" cy="1660642"/>
          </a:xfrm>
          <a:prstGeom prst="rect">
            <a:avLst/>
          </a:prstGeom>
        </p:spPr>
      </p:pic>
    </p:spTree>
    <p:extLst>
      <p:ext uri="{BB962C8B-B14F-4D97-AF65-F5344CB8AC3E}">
        <p14:creationId xmlns:p14="http://schemas.microsoft.com/office/powerpoint/2010/main" val="179937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62575-5C4A-40F4-9B7B-BBF79C6B7151}"/>
              </a:ext>
            </a:extLst>
          </p:cNvPr>
          <p:cNvSpPr>
            <a:spLocks noGrp="1"/>
          </p:cNvSpPr>
          <p:nvPr>
            <p:ph type="title"/>
          </p:nvPr>
        </p:nvSpPr>
        <p:spPr/>
        <p:txBody>
          <a:bodyPr/>
          <a:lstStyle/>
          <a:p>
            <a:r>
              <a:rPr lang="en-US" altLang="zh-CN" dirty="0"/>
              <a:t>N-Grams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433F9A9-349A-4378-9D0A-265825163B56}"/>
                  </a:ext>
                </a:extLst>
              </p:cNvPr>
              <p:cNvSpPr>
                <a:spLocks noGrp="1"/>
              </p:cNvSpPr>
              <p:nvPr>
                <p:ph idx="1"/>
              </p:nvPr>
            </p:nvSpPr>
            <p:spPr/>
            <p:txBody>
              <a:bodyPr/>
              <a:lstStyle/>
              <a:p>
                <a:pPr algn="just"/>
                <a:r>
                  <a:rPr lang="zh-CN" altLang="en-US" dirty="0"/>
                  <a:t>进一步地，为了使计算</a:t>
                </a:r>
                <a:r>
                  <a:rPr lang="en-US" altLang="zh-CN" dirty="0"/>
                  <a:t>P(w</a:t>
                </a:r>
                <a:r>
                  <a:rPr lang="en-US" altLang="zh-CN" baseline="-25000" dirty="0"/>
                  <a:t>n</a:t>
                </a:r>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𝑛</m:t>
                        </m:r>
                        <m:r>
                          <a:rPr lang="en-US" altLang="zh-CN" b="0" i="1" smtClean="0">
                            <a:latin typeface="Cambria Math" panose="02040503050406030204" pitchFamily="18" charset="0"/>
                          </a:rPr>
                          <m:t>−1</m:t>
                        </m:r>
                      </m:sup>
                    </m:sSubSup>
                  </m:oMath>
                </a14:m>
                <a:r>
                  <a:rPr lang="en-US" altLang="zh-CN" dirty="0"/>
                  <a:t>)</a:t>
                </a:r>
                <a:r>
                  <a:rPr lang="zh-CN" altLang="en-US" dirty="0"/>
                  <a:t>成为可能，提出了</a:t>
                </a:r>
                <a:r>
                  <a:rPr lang="en-US" altLang="zh-CN" dirty="0"/>
                  <a:t>n-gram</a:t>
                </a:r>
                <a:r>
                  <a:rPr lang="zh-CN" altLang="en-US" dirty="0"/>
                  <a:t>的重要假设，即</a:t>
                </a:r>
                <a:r>
                  <a:rPr lang="en-US" altLang="zh-CN" dirty="0"/>
                  <a:t>w</a:t>
                </a:r>
                <a:r>
                  <a:rPr lang="en-US" altLang="zh-CN" baseline="-25000" dirty="0"/>
                  <a:t>n</a:t>
                </a:r>
                <a:r>
                  <a:rPr lang="zh-CN" altLang="en-US" dirty="0"/>
                  <a:t>仅与其前</a:t>
                </a:r>
                <a:r>
                  <a:rPr lang="en-US" altLang="zh-CN" dirty="0"/>
                  <a:t>N-1</a:t>
                </a:r>
                <a:r>
                  <a:rPr lang="zh-CN" altLang="en-US" dirty="0"/>
                  <a:t>个字符相关，由此：</a:t>
                </a:r>
                <a:endParaRPr lang="en-US" altLang="zh-CN" dirty="0"/>
              </a:p>
              <a:p>
                <a:pPr algn="just"/>
                <a:endParaRPr lang="en-US" altLang="zh-CN" dirty="0"/>
              </a:p>
              <a:p>
                <a:pPr algn="just"/>
                <a:endParaRPr lang="en-US" altLang="zh-CN" dirty="0"/>
              </a:p>
              <a:p>
                <a:pPr algn="just"/>
                <a:r>
                  <a:rPr lang="zh-CN" altLang="en-US" dirty="0"/>
                  <a:t>以</a:t>
                </a:r>
                <a:r>
                  <a:rPr lang="en-US" altLang="zh-CN" dirty="0"/>
                  <a:t>bigram</a:t>
                </a:r>
                <a:r>
                  <a:rPr lang="zh-CN" altLang="en-US" dirty="0"/>
                  <a:t>为例，</a:t>
                </a:r>
                <a:r>
                  <a:rPr lang="en-US" altLang="zh-CN" dirty="0"/>
                  <a:t>P(</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oMath>
                </a14:m>
                <a:r>
                  <a:rPr lang="en-US" altLang="zh-CN" dirty="0"/>
                  <a:t>)</a:t>
                </a:r>
                <a:r>
                  <a:rPr lang="zh-CN" altLang="en-US" dirty="0"/>
                  <a:t>最终简化为：</a:t>
                </a:r>
                <a:endParaRPr lang="en-US" altLang="zh-CN" dirty="0"/>
              </a:p>
              <a:p>
                <a:pPr algn="just"/>
                <a:endParaRPr lang="en-US" altLang="zh-CN" dirty="0"/>
              </a:p>
              <a:p>
                <a:pPr algn="just"/>
                <a:endParaRPr lang="en-US" altLang="zh-CN" dirty="0"/>
              </a:p>
              <a:p>
                <a:pPr algn="just"/>
                <a:endParaRPr lang="en-US" altLang="zh-CN" dirty="0"/>
              </a:p>
              <a:p>
                <a:pPr algn="just"/>
                <a:endParaRPr lang="en-US" altLang="zh-CN" dirty="0"/>
              </a:p>
              <a:p>
                <a:pPr algn="just"/>
                <a:endParaRPr lang="zh-CN" altLang="en-US" dirty="0"/>
              </a:p>
            </p:txBody>
          </p:sp>
        </mc:Choice>
        <mc:Fallback>
          <p:sp>
            <p:nvSpPr>
              <p:cNvPr id="3" name="内容占位符 2">
                <a:extLst>
                  <a:ext uri="{FF2B5EF4-FFF2-40B4-BE49-F238E27FC236}">
                    <a16:creationId xmlns:a16="http://schemas.microsoft.com/office/drawing/2014/main" id="{C433F9A9-349A-4378-9D0A-265825163B56}"/>
                  </a:ext>
                </a:extLst>
              </p:cNvPr>
              <p:cNvSpPr>
                <a:spLocks noGrp="1" noRot="1" noChangeAspect="1" noMove="1" noResize="1" noEditPoints="1" noAdjustHandles="1" noChangeArrowheads="1" noChangeShapeType="1" noTextEdit="1"/>
              </p:cNvSpPr>
              <p:nvPr>
                <p:ph idx="1"/>
              </p:nvPr>
            </p:nvSpPr>
            <p:spPr>
              <a:blipFill>
                <a:blip r:embed="rId2"/>
                <a:stretch>
                  <a:fillRect l="-1043" t="-2241" r="-1159"/>
                </a:stretch>
              </a:blipFill>
            </p:spPr>
            <p:txBody>
              <a:bodyPr/>
              <a:lstStyle/>
              <a:p>
                <a:r>
                  <a:rPr lang="zh-CN" altLang="en-US">
                    <a:noFill/>
                  </a:rPr>
                  <a:t> </a:t>
                </a:r>
              </a:p>
            </p:txBody>
          </p:sp>
        </mc:Fallback>
      </mc:AlternateContent>
      <p:pic>
        <p:nvPicPr>
          <p:cNvPr id="7" name="图片 6" descr="图片包含 游戏机, 钟表&#10;&#10;描述已自动生成">
            <a:extLst>
              <a:ext uri="{FF2B5EF4-FFF2-40B4-BE49-F238E27FC236}">
                <a16:creationId xmlns:a16="http://schemas.microsoft.com/office/drawing/2014/main" id="{B5C97CA0-75BA-4689-9452-E6B99666CB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7542" y="2769360"/>
            <a:ext cx="4236916" cy="659640"/>
          </a:xfrm>
          <a:prstGeom prst="rect">
            <a:avLst/>
          </a:prstGeom>
        </p:spPr>
      </p:pic>
      <p:pic>
        <p:nvPicPr>
          <p:cNvPr id="9" name="图片 8" descr="图片包含 物体, 游戏机, 钟表&#10;&#10;描述已自动生成">
            <a:extLst>
              <a:ext uri="{FF2B5EF4-FFF2-40B4-BE49-F238E27FC236}">
                <a16:creationId xmlns:a16="http://schemas.microsoft.com/office/drawing/2014/main" id="{1F6A23B0-BEE3-4518-8965-26D6FED1A5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9529" y="4333582"/>
            <a:ext cx="3952942" cy="1135604"/>
          </a:xfrm>
          <a:prstGeom prst="rect">
            <a:avLst/>
          </a:prstGeom>
        </p:spPr>
      </p:pic>
    </p:spTree>
    <p:extLst>
      <p:ext uri="{BB962C8B-B14F-4D97-AF65-F5344CB8AC3E}">
        <p14:creationId xmlns:p14="http://schemas.microsoft.com/office/powerpoint/2010/main" val="221751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EB2B4-5658-48FA-9F3F-4399CED0FFF9}"/>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F2F7E1BB-2571-49A4-BC81-A730712D066A}"/>
              </a:ext>
            </a:extLst>
          </p:cNvPr>
          <p:cNvSpPr>
            <a:spLocks noGrp="1"/>
          </p:cNvSpPr>
          <p:nvPr>
            <p:ph idx="1"/>
          </p:nvPr>
        </p:nvSpPr>
        <p:spPr>
          <a:xfrm>
            <a:off x="838200" y="1825624"/>
            <a:ext cx="10515600" cy="2376261"/>
          </a:xfrm>
        </p:spPr>
        <p:txBody>
          <a:bodyPr/>
          <a:lstStyle/>
          <a:p>
            <a:pPr algn="just"/>
            <a:r>
              <a:rPr lang="zh-CN" altLang="en-US" dirty="0"/>
              <a:t>更进一步地，在上述加噪方式（</a:t>
            </a:r>
            <a:r>
              <a:rPr lang="en-US" altLang="zh-CN" dirty="0"/>
              <a:t>noising schema</a:t>
            </a:r>
            <a:r>
              <a:rPr lang="zh-CN" altLang="en-US" dirty="0"/>
              <a:t>）的基础上，论文讨论如何优化加噪方式。</a:t>
            </a:r>
            <a:endParaRPr lang="en-US" altLang="zh-CN" dirty="0"/>
          </a:p>
          <a:p>
            <a:pPr lvl="1" algn="just"/>
            <a:r>
              <a:rPr lang="zh-CN" altLang="en-US" dirty="0"/>
              <a:t>第一种优化。上述两种加噪方式都是以固定概率</a:t>
            </a:r>
            <a:r>
              <a:rPr lang="en-US" altLang="zh-CN" dirty="0"/>
              <a:t>γ</a:t>
            </a:r>
            <a:r>
              <a:rPr lang="zh-CN" altLang="en-US" dirty="0"/>
              <a:t>加噪，论文讨论是否存在一种自适应的</a:t>
            </a:r>
            <a:r>
              <a:rPr lang="en-US" altLang="zh-CN" dirty="0"/>
              <a:t>γ</a:t>
            </a:r>
            <a:r>
              <a:rPr lang="zh-CN" altLang="en-US" dirty="0"/>
              <a:t>，可以自动根据输入序列的性质选择合适的加噪概率；</a:t>
            </a:r>
            <a:endParaRPr lang="en-US" altLang="zh-CN" dirty="0"/>
          </a:p>
          <a:p>
            <a:pPr lvl="1" algn="just"/>
            <a:r>
              <a:rPr lang="zh-CN" altLang="en-US" dirty="0"/>
              <a:t>第二种优化。论文讨论是否存在一种更加合理的替换词分布，这种分布可以反映更高阶的</a:t>
            </a:r>
            <a:r>
              <a:rPr lang="en-US" altLang="zh-CN" dirty="0"/>
              <a:t>n-gram</a:t>
            </a:r>
            <a:r>
              <a:rPr lang="zh-CN" altLang="en-US" dirty="0"/>
              <a:t>的统计信息。</a:t>
            </a:r>
          </a:p>
        </p:txBody>
      </p:sp>
      <p:pic>
        <p:nvPicPr>
          <p:cNvPr id="5" name="图片 4" descr="社交网络的手机截图&#10;&#10;描述已自动生成">
            <a:extLst>
              <a:ext uri="{FF2B5EF4-FFF2-40B4-BE49-F238E27FC236}">
                <a16:creationId xmlns:a16="http://schemas.microsoft.com/office/drawing/2014/main" id="{B88611F6-5918-4791-8ABD-73AD2A5F4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5385" y="4458970"/>
            <a:ext cx="8741229" cy="1848366"/>
          </a:xfrm>
          <a:prstGeom prst="rect">
            <a:avLst/>
          </a:prstGeom>
        </p:spPr>
      </p:pic>
    </p:spTree>
    <p:extLst>
      <p:ext uri="{BB962C8B-B14F-4D97-AF65-F5344CB8AC3E}">
        <p14:creationId xmlns:p14="http://schemas.microsoft.com/office/powerpoint/2010/main" val="542266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8A21B-28B3-4C76-AD59-D64C949C191E}"/>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A3C46C57-DBC5-4BD0-A94F-3B2912464978}"/>
              </a:ext>
            </a:extLst>
          </p:cNvPr>
          <p:cNvSpPr>
            <a:spLocks noGrp="1"/>
          </p:cNvSpPr>
          <p:nvPr>
            <p:ph idx="1"/>
          </p:nvPr>
        </p:nvSpPr>
        <p:spPr>
          <a:xfrm>
            <a:off x="838200" y="1825625"/>
            <a:ext cx="10515600" cy="2779032"/>
          </a:xfrm>
        </p:spPr>
        <p:txBody>
          <a:bodyPr>
            <a:normAutofit/>
          </a:bodyPr>
          <a:lstStyle/>
          <a:p>
            <a:pPr algn="just"/>
            <a:r>
              <a:rPr lang="en-US" altLang="zh-CN" dirty="0"/>
              <a:t>Noising Probability</a:t>
            </a:r>
            <a:r>
              <a:rPr lang="zh-CN" altLang="en-US" dirty="0"/>
              <a:t>优化的两个方向：</a:t>
            </a:r>
            <a:endParaRPr lang="en-US" altLang="zh-CN" dirty="0"/>
          </a:p>
          <a:p>
            <a:pPr lvl="1" algn="just"/>
            <a:r>
              <a:rPr lang="zh-CN" altLang="en-US" dirty="0"/>
              <a:t>出现次数较多的高阶</a:t>
            </a:r>
            <a:r>
              <a:rPr lang="en-US" altLang="zh-CN" dirty="0"/>
              <a:t>n-gram</a:t>
            </a:r>
            <a:r>
              <a:rPr lang="zh-CN" altLang="en-US" dirty="0"/>
              <a:t>，其高阶</a:t>
            </a:r>
            <a:r>
              <a:rPr lang="en-US" altLang="zh-CN" dirty="0"/>
              <a:t>n-gram</a:t>
            </a:r>
            <a:r>
              <a:rPr lang="zh-CN" altLang="en-US" dirty="0"/>
              <a:t>的</a:t>
            </a:r>
            <a:r>
              <a:rPr lang="en-US" altLang="zh-CN" dirty="0"/>
              <a:t>MLE</a:t>
            </a:r>
            <a:r>
              <a:rPr lang="zh-CN" altLang="en-US" dirty="0"/>
              <a:t>估计更加可信，应更少地与低阶</a:t>
            </a:r>
            <a:r>
              <a:rPr lang="en-US" altLang="zh-CN" dirty="0"/>
              <a:t>n-gram</a:t>
            </a:r>
            <a:r>
              <a:rPr lang="zh-CN" altLang="en-US" dirty="0"/>
              <a:t>进行插值平滑；出现次数较少的高阶</a:t>
            </a:r>
            <a:r>
              <a:rPr lang="en-US" altLang="zh-CN" dirty="0"/>
              <a:t>n-gram</a:t>
            </a:r>
            <a:r>
              <a:rPr lang="zh-CN" altLang="en-US" dirty="0"/>
              <a:t>则相反。因此，</a:t>
            </a:r>
            <a:r>
              <a:rPr lang="en-US" altLang="zh-CN" dirty="0"/>
              <a:t>γ(n-gram)</a:t>
            </a:r>
            <a:r>
              <a:rPr lang="zh-CN" altLang="en-US" dirty="0"/>
              <a:t>应与</a:t>
            </a:r>
            <a:r>
              <a:rPr lang="en-US" altLang="zh-CN" dirty="0"/>
              <a:t>c(n-gram)</a:t>
            </a:r>
            <a:r>
              <a:rPr lang="zh-CN" altLang="en-US" dirty="0"/>
              <a:t>成反比。</a:t>
            </a:r>
            <a:endParaRPr lang="en-US" altLang="zh-CN" dirty="0"/>
          </a:p>
          <a:p>
            <a:pPr lvl="1" algn="just"/>
            <a:r>
              <a:rPr lang="zh-CN" altLang="en-US" dirty="0"/>
              <a:t>经常一起出现的高阶</a:t>
            </a:r>
            <a:r>
              <a:rPr lang="en-US" altLang="zh-CN" dirty="0"/>
              <a:t>n-gram</a:t>
            </a:r>
            <a:r>
              <a:rPr lang="zh-CN" altLang="en-US" dirty="0"/>
              <a:t>，可以当做是固定词组，此时如果过多地考虑与低阶</a:t>
            </a:r>
            <a:r>
              <a:rPr lang="en-US" altLang="zh-CN" dirty="0"/>
              <a:t>n-gram</a:t>
            </a:r>
            <a:r>
              <a:rPr lang="zh-CN" altLang="en-US" dirty="0"/>
              <a:t>插值平滑，会被低阶</a:t>
            </a:r>
            <a:r>
              <a:rPr lang="en-US" altLang="zh-CN" dirty="0"/>
              <a:t>n-gram</a:t>
            </a:r>
            <a:r>
              <a:rPr lang="zh-CN" altLang="en-US" dirty="0"/>
              <a:t>语言模型的误导影响。因此，</a:t>
            </a:r>
            <a:r>
              <a:rPr lang="en-US" altLang="zh-CN" dirty="0"/>
              <a:t>γ(</a:t>
            </a:r>
            <a:r>
              <a:rPr lang="zh-CN" altLang="en-US" dirty="0"/>
              <a:t>固定词组</a:t>
            </a:r>
            <a:r>
              <a:rPr lang="en-US" altLang="zh-CN" dirty="0"/>
              <a:t>)</a:t>
            </a:r>
            <a:r>
              <a:rPr lang="zh-CN" altLang="en-US" dirty="0"/>
              <a:t>应小于</a:t>
            </a:r>
            <a:r>
              <a:rPr lang="en-US" altLang="zh-CN" dirty="0"/>
              <a:t>γ(</a:t>
            </a:r>
            <a:r>
              <a:rPr lang="zh-CN" altLang="en-US" dirty="0"/>
              <a:t>非固定词组</a:t>
            </a:r>
            <a:r>
              <a:rPr lang="en-US" altLang="zh-CN" dirty="0"/>
              <a:t>)</a:t>
            </a:r>
            <a:r>
              <a:rPr lang="zh-CN" altLang="en-US" dirty="0"/>
              <a:t>。</a:t>
            </a:r>
          </a:p>
        </p:txBody>
      </p:sp>
      <p:pic>
        <p:nvPicPr>
          <p:cNvPr id="5" name="图片 4" descr="手机屏幕截图&#10;&#10;描述已自动生成">
            <a:extLst>
              <a:ext uri="{FF2B5EF4-FFF2-40B4-BE49-F238E27FC236}">
                <a16:creationId xmlns:a16="http://schemas.microsoft.com/office/drawing/2014/main" id="{67CF7D03-B9F2-42C9-AAEB-835FAC748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9543" y="4484998"/>
            <a:ext cx="7532914" cy="2264146"/>
          </a:xfrm>
          <a:prstGeom prst="rect">
            <a:avLst/>
          </a:prstGeom>
        </p:spPr>
      </p:pic>
    </p:spTree>
    <p:extLst>
      <p:ext uri="{BB962C8B-B14F-4D97-AF65-F5344CB8AC3E}">
        <p14:creationId xmlns:p14="http://schemas.microsoft.com/office/powerpoint/2010/main" val="3328127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22AC65-BCF7-4425-9476-B9ABDD92A98A}"/>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BD1DE15E-8FB2-4C42-933D-5F0270451A75}"/>
              </a:ext>
            </a:extLst>
          </p:cNvPr>
          <p:cNvSpPr>
            <a:spLocks noGrp="1"/>
          </p:cNvSpPr>
          <p:nvPr>
            <p:ph idx="1"/>
          </p:nvPr>
        </p:nvSpPr>
        <p:spPr>
          <a:xfrm>
            <a:off x="838200" y="1825625"/>
            <a:ext cx="10515600" cy="1897289"/>
          </a:xfrm>
        </p:spPr>
        <p:txBody>
          <a:bodyPr/>
          <a:lstStyle/>
          <a:p>
            <a:r>
              <a:rPr lang="zh-CN" altLang="en-US" dirty="0"/>
              <a:t>在上述思想下，论文提出了自适应的</a:t>
            </a:r>
            <a:r>
              <a:rPr lang="en-US" altLang="zh-CN" dirty="0"/>
              <a:t>γ</a:t>
            </a:r>
            <a:r>
              <a:rPr lang="zh-CN" altLang="en-US" dirty="0"/>
              <a:t>，以</a:t>
            </a:r>
            <a:r>
              <a:rPr lang="en-US" altLang="zh-CN" dirty="0"/>
              <a:t>bigram</a:t>
            </a:r>
            <a:r>
              <a:rPr lang="zh-CN" altLang="en-US" dirty="0"/>
              <a:t>为例：</a:t>
            </a:r>
            <a:endParaRPr lang="en-US" altLang="zh-CN" dirty="0"/>
          </a:p>
          <a:p>
            <a:pPr lvl="1"/>
            <a:r>
              <a:rPr lang="zh-CN" altLang="en-US" dirty="0"/>
              <a:t>定义</a:t>
            </a:r>
            <a:r>
              <a:rPr lang="en-US" altLang="zh-CN" dirty="0"/>
              <a:t>N</a:t>
            </a:r>
            <a:r>
              <a:rPr lang="en-US" altLang="zh-CN" baseline="-25000" dirty="0"/>
              <a:t>1+</a:t>
            </a:r>
            <a:r>
              <a:rPr lang="en-US" altLang="zh-CN" dirty="0"/>
              <a:t>(x</a:t>
            </a:r>
            <a:r>
              <a:rPr lang="en-US" altLang="zh-CN" baseline="-25000" dirty="0"/>
              <a:t>1</a:t>
            </a:r>
            <a:r>
              <a:rPr lang="en-US" altLang="zh-CN" dirty="0"/>
              <a:t>, ·)</a:t>
            </a:r>
            <a:r>
              <a:rPr lang="zh-CN" altLang="en-US" dirty="0"/>
              <a:t>是以</a:t>
            </a:r>
            <a:r>
              <a:rPr lang="en-US" altLang="zh-CN" dirty="0"/>
              <a:t>x</a:t>
            </a:r>
            <a:r>
              <a:rPr lang="en-US" altLang="zh-CN" baseline="-25000" dirty="0"/>
              <a:t>1</a:t>
            </a:r>
            <a:r>
              <a:rPr lang="zh-CN" altLang="en-US" dirty="0"/>
              <a:t>开头的不同的</a:t>
            </a:r>
            <a:r>
              <a:rPr lang="en-US" altLang="zh-CN" dirty="0"/>
              <a:t>bigram</a:t>
            </a:r>
            <a:r>
              <a:rPr lang="zh-CN" altLang="en-US" dirty="0"/>
              <a:t>的数量；</a:t>
            </a:r>
            <a:endParaRPr lang="en-US" altLang="zh-CN" dirty="0"/>
          </a:p>
          <a:p>
            <a:pPr lvl="1"/>
            <a:r>
              <a:rPr lang="zh-CN" altLang="en-US" dirty="0"/>
              <a:t>出现次数越高的</a:t>
            </a:r>
            <a:r>
              <a:rPr lang="en-US" altLang="zh-CN" dirty="0"/>
              <a:t>n-gram</a:t>
            </a:r>
            <a:r>
              <a:rPr lang="zh-CN" altLang="en-US" dirty="0"/>
              <a:t>，</a:t>
            </a:r>
            <a:r>
              <a:rPr lang="en-US" altLang="zh-CN" dirty="0"/>
              <a:t>c(x</a:t>
            </a:r>
            <a:r>
              <a:rPr lang="en-US" altLang="zh-CN" baseline="-25000" dirty="0"/>
              <a:t>1</a:t>
            </a:r>
            <a:r>
              <a:rPr lang="en-US" altLang="zh-CN" dirty="0"/>
              <a:t>)</a:t>
            </a:r>
            <a:r>
              <a:rPr lang="zh-CN" altLang="en-US" dirty="0"/>
              <a:t>越大，</a:t>
            </a:r>
            <a:r>
              <a:rPr lang="en-US" altLang="zh-CN" dirty="0" err="1"/>
              <a:t>γ</a:t>
            </a:r>
            <a:r>
              <a:rPr lang="en-US" altLang="zh-CN" baseline="-25000" dirty="0" err="1"/>
              <a:t>AD</a:t>
            </a:r>
            <a:r>
              <a:rPr lang="zh-CN" altLang="en-US" dirty="0"/>
              <a:t>越小；</a:t>
            </a:r>
            <a:endParaRPr lang="en-US" altLang="zh-CN" dirty="0"/>
          </a:p>
          <a:p>
            <a:pPr lvl="1"/>
            <a:r>
              <a:rPr lang="zh-CN" altLang="en-US" dirty="0"/>
              <a:t>固定词组</a:t>
            </a:r>
            <a:r>
              <a:rPr lang="en-US" altLang="zh-CN" dirty="0"/>
              <a:t>n-gram</a:t>
            </a:r>
            <a:r>
              <a:rPr lang="zh-CN" altLang="en-US" dirty="0"/>
              <a:t>的</a:t>
            </a:r>
            <a:r>
              <a:rPr lang="en-US" altLang="zh-CN" dirty="0"/>
              <a:t>N</a:t>
            </a:r>
            <a:r>
              <a:rPr lang="en-US" altLang="zh-CN" baseline="-25000" dirty="0"/>
              <a:t>1+</a:t>
            </a:r>
            <a:r>
              <a:rPr lang="en-US" altLang="zh-CN" dirty="0"/>
              <a:t>(x</a:t>
            </a:r>
            <a:r>
              <a:rPr lang="en-US" altLang="zh-CN" baseline="-25000" dirty="0"/>
              <a:t>1</a:t>
            </a:r>
            <a:r>
              <a:rPr lang="en-US" altLang="zh-CN" dirty="0"/>
              <a:t>, ·)</a:t>
            </a:r>
            <a:r>
              <a:rPr lang="zh-CN" altLang="en-US" dirty="0"/>
              <a:t>相对较小，</a:t>
            </a:r>
            <a:r>
              <a:rPr lang="en-US" altLang="zh-CN" dirty="0"/>
              <a:t> </a:t>
            </a:r>
            <a:r>
              <a:rPr lang="en-US" altLang="zh-CN" dirty="0" err="1"/>
              <a:t>γ</a:t>
            </a:r>
            <a:r>
              <a:rPr lang="en-US" altLang="zh-CN" baseline="-25000" dirty="0" err="1"/>
              <a:t>AD</a:t>
            </a:r>
            <a:r>
              <a:rPr lang="zh-CN" altLang="en-US" dirty="0"/>
              <a:t>也相对较小；</a:t>
            </a:r>
            <a:endParaRPr lang="en-US" altLang="zh-CN" dirty="0"/>
          </a:p>
          <a:p>
            <a:pPr lvl="1"/>
            <a:endParaRPr lang="zh-CN" altLang="en-US" dirty="0"/>
          </a:p>
        </p:txBody>
      </p:sp>
      <p:pic>
        <p:nvPicPr>
          <p:cNvPr id="5" name="图片 4" descr="手机屏幕截图&#10;&#10;描述已自动生成">
            <a:extLst>
              <a:ext uri="{FF2B5EF4-FFF2-40B4-BE49-F238E27FC236}">
                <a16:creationId xmlns:a16="http://schemas.microsoft.com/office/drawing/2014/main" id="{81489CBC-4CA0-423D-B5DD-0F8BC4F3F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271" y="3722914"/>
            <a:ext cx="8719457" cy="2791757"/>
          </a:xfrm>
          <a:prstGeom prst="rect">
            <a:avLst/>
          </a:prstGeom>
        </p:spPr>
      </p:pic>
    </p:spTree>
    <p:extLst>
      <p:ext uri="{BB962C8B-B14F-4D97-AF65-F5344CB8AC3E}">
        <p14:creationId xmlns:p14="http://schemas.microsoft.com/office/powerpoint/2010/main" val="3410173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48332-CF5A-435A-B0EE-F699FE3E9269}"/>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9F140A2F-D0E9-482D-A252-370273E4E93E}"/>
              </a:ext>
            </a:extLst>
          </p:cNvPr>
          <p:cNvSpPr>
            <a:spLocks noGrp="1"/>
          </p:cNvSpPr>
          <p:nvPr>
            <p:ph idx="1"/>
          </p:nvPr>
        </p:nvSpPr>
        <p:spPr/>
        <p:txBody>
          <a:bodyPr/>
          <a:lstStyle/>
          <a:p>
            <a:r>
              <a:rPr lang="zh-CN" altLang="en-US" dirty="0"/>
              <a:t>从形式上看，</a:t>
            </a:r>
            <a:r>
              <a:rPr lang="en-US" altLang="zh-CN" dirty="0"/>
              <a:t> </a:t>
            </a:r>
            <a:r>
              <a:rPr lang="en-US" altLang="zh-CN" dirty="0" err="1"/>
              <a:t>γ</a:t>
            </a:r>
            <a:r>
              <a:rPr lang="en-US" altLang="zh-CN" baseline="-25000" dirty="0" err="1"/>
              <a:t>AD</a:t>
            </a:r>
            <a:r>
              <a:rPr lang="zh-CN" altLang="en-US" dirty="0"/>
              <a:t>与绝对折扣（</a:t>
            </a:r>
            <a:r>
              <a:rPr lang="en-US" altLang="zh-CN" dirty="0"/>
              <a:t>absolute discounting</a:t>
            </a:r>
            <a:r>
              <a:rPr lang="zh-CN" altLang="en-US" dirty="0"/>
              <a:t>）的归一化参数</a:t>
            </a:r>
            <a:r>
              <a:rPr lang="en-US" altLang="zh-CN" dirty="0"/>
              <a:t>λ</a:t>
            </a:r>
            <a:r>
              <a:rPr lang="zh-CN" altLang="en-US" dirty="0"/>
              <a:t>相同，概率公式与绝对折扣类似，反映了绝对折扣的思想。</a:t>
            </a:r>
            <a:endParaRPr lang="en-US" altLang="zh-CN" dirty="0"/>
          </a:p>
          <a:p>
            <a:endParaRPr lang="zh-CN" altLang="en-US" dirty="0"/>
          </a:p>
        </p:txBody>
      </p:sp>
      <p:grpSp>
        <p:nvGrpSpPr>
          <p:cNvPr id="27" name="组合 26">
            <a:extLst>
              <a:ext uri="{FF2B5EF4-FFF2-40B4-BE49-F238E27FC236}">
                <a16:creationId xmlns:a16="http://schemas.microsoft.com/office/drawing/2014/main" id="{021BA0DE-FD3A-4B39-8714-EBC0F30ABCA2}"/>
              </a:ext>
            </a:extLst>
          </p:cNvPr>
          <p:cNvGrpSpPr/>
          <p:nvPr/>
        </p:nvGrpSpPr>
        <p:grpSpPr>
          <a:xfrm>
            <a:off x="5775588" y="3190844"/>
            <a:ext cx="5712522" cy="2467823"/>
            <a:chOff x="5775588" y="3190844"/>
            <a:chExt cx="5712522" cy="2467823"/>
          </a:xfrm>
        </p:grpSpPr>
        <p:pic>
          <p:nvPicPr>
            <p:cNvPr id="7" name="图片 6">
              <a:extLst>
                <a:ext uri="{FF2B5EF4-FFF2-40B4-BE49-F238E27FC236}">
                  <a16:creationId xmlns:a16="http://schemas.microsoft.com/office/drawing/2014/main" id="{0AA2EE4C-BB52-4B92-B3EC-31C4F7C4A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588" y="5008834"/>
              <a:ext cx="5578212" cy="649833"/>
            </a:xfrm>
            <a:prstGeom prst="rect">
              <a:avLst/>
            </a:prstGeom>
          </p:spPr>
        </p:pic>
        <p:pic>
          <p:nvPicPr>
            <p:cNvPr id="9" name="图片 8" descr="手机屏幕的截图&#10;&#10;描述已自动生成">
              <a:extLst>
                <a:ext uri="{FF2B5EF4-FFF2-40B4-BE49-F238E27FC236}">
                  <a16:creationId xmlns:a16="http://schemas.microsoft.com/office/drawing/2014/main" id="{D47A5377-8276-4096-BBF0-A11EE5C39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588" y="3190844"/>
              <a:ext cx="5712522" cy="1363027"/>
            </a:xfrm>
            <a:prstGeom prst="rect">
              <a:avLst/>
            </a:prstGeom>
          </p:spPr>
        </p:pic>
        <p:cxnSp>
          <p:nvCxnSpPr>
            <p:cNvPr id="11" name="直接箭头连接符 10">
              <a:extLst>
                <a:ext uri="{FF2B5EF4-FFF2-40B4-BE49-F238E27FC236}">
                  <a16:creationId xmlns:a16="http://schemas.microsoft.com/office/drawing/2014/main" id="{01D52CD8-E37E-41EB-9A04-076A2C7C0894}"/>
                </a:ext>
              </a:extLst>
            </p:cNvPr>
            <p:cNvCxnSpPr/>
            <p:nvPr/>
          </p:nvCxnSpPr>
          <p:spPr>
            <a:xfrm>
              <a:off x="9209314" y="4474029"/>
              <a:ext cx="1099457" cy="718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F6A9CEE-604D-4ED6-9811-440886AF4935}"/>
                </a:ext>
              </a:extLst>
            </p:cNvPr>
            <p:cNvCxnSpPr/>
            <p:nvPr/>
          </p:nvCxnSpPr>
          <p:spPr>
            <a:xfrm>
              <a:off x="9622971" y="4490538"/>
              <a:ext cx="1248256" cy="691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641B9ED8-4862-4D09-964A-5F680484311B}"/>
                </a:ext>
              </a:extLst>
            </p:cNvPr>
            <p:cNvCxnSpPr/>
            <p:nvPr/>
          </p:nvCxnSpPr>
          <p:spPr>
            <a:xfrm>
              <a:off x="7282543" y="4474029"/>
              <a:ext cx="15457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0A904B0-7103-422D-8338-8CFF11D1482C}"/>
                </a:ext>
              </a:extLst>
            </p:cNvPr>
            <p:cNvCxnSpPr/>
            <p:nvPr/>
          </p:nvCxnSpPr>
          <p:spPr>
            <a:xfrm>
              <a:off x="8436428" y="5658667"/>
              <a:ext cx="15457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9637923-4E48-4363-A3B9-72490C427E9F}"/>
                </a:ext>
              </a:extLst>
            </p:cNvPr>
            <p:cNvCxnSpPr/>
            <p:nvPr/>
          </p:nvCxnSpPr>
          <p:spPr>
            <a:xfrm>
              <a:off x="8055428" y="4490538"/>
              <a:ext cx="979715" cy="518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C1A400F8-91EC-4B50-92E3-9B3AF23345C4}"/>
              </a:ext>
            </a:extLst>
          </p:cNvPr>
          <p:cNvGrpSpPr/>
          <p:nvPr/>
        </p:nvGrpSpPr>
        <p:grpSpPr>
          <a:xfrm>
            <a:off x="1278307" y="3429000"/>
            <a:ext cx="3840428" cy="2229667"/>
            <a:chOff x="1278307" y="3429000"/>
            <a:chExt cx="3840428" cy="2229667"/>
          </a:xfrm>
        </p:grpSpPr>
        <p:pic>
          <p:nvPicPr>
            <p:cNvPr id="4" name="图片 3" descr="图片包含 游戏机, 物体, 钟表&#10;&#10;描述已自动生成">
              <a:extLst>
                <a:ext uri="{FF2B5EF4-FFF2-40B4-BE49-F238E27FC236}">
                  <a16:creationId xmlns:a16="http://schemas.microsoft.com/office/drawing/2014/main" id="{D129C743-8F51-40EC-9919-562310856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8307" y="5051464"/>
              <a:ext cx="3840428" cy="607203"/>
            </a:xfrm>
            <a:prstGeom prst="rect">
              <a:avLst/>
            </a:prstGeom>
          </p:spPr>
        </p:pic>
        <p:pic>
          <p:nvPicPr>
            <p:cNvPr id="6" name="图片 5" descr="图片包含 物体, 钟表, 游戏机&#10;&#10;描述已自动生成">
              <a:extLst>
                <a:ext uri="{FF2B5EF4-FFF2-40B4-BE49-F238E27FC236}">
                  <a16:creationId xmlns:a16="http://schemas.microsoft.com/office/drawing/2014/main" id="{7D721659-42E8-4FDB-8AA8-51F43C500B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8429" y="3429000"/>
              <a:ext cx="3240184" cy="886717"/>
            </a:xfrm>
            <a:prstGeom prst="rect">
              <a:avLst/>
            </a:prstGeom>
          </p:spPr>
        </p:pic>
        <p:cxnSp>
          <p:nvCxnSpPr>
            <p:cNvPr id="20" name="直接箭头连接符 19">
              <a:extLst>
                <a:ext uri="{FF2B5EF4-FFF2-40B4-BE49-F238E27FC236}">
                  <a16:creationId xmlns:a16="http://schemas.microsoft.com/office/drawing/2014/main" id="{283AA301-6810-4AC5-B52B-435715B3708B}"/>
                </a:ext>
              </a:extLst>
            </p:cNvPr>
            <p:cNvCxnSpPr>
              <a:cxnSpLocks/>
            </p:cNvCxnSpPr>
            <p:nvPr/>
          </p:nvCxnSpPr>
          <p:spPr>
            <a:xfrm flipH="1">
              <a:off x="3037114" y="4212771"/>
              <a:ext cx="849087" cy="1197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EC51512A-D4B7-476F-BA16-CAC283A9BFC8}"/>
                </a:ext>
              </a:extLst>
            </p:cNvPr>
            <p:cNvCxnSpPr/>
            <p:nvPr/>
          </p:nvCxnSpPr>
          <p:spPr>
            <a:xfrm flipH="1">
              <a:off x="2775857" y="4001294"/>
              <a:ext cx="261257" cy="1050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2441E3F2-0E75-4DAD-B66C-37B06ADBA05A}"/>
                </a:ext>
              </a:extLst>
            </p:cNvPr>
            <p:cNvCxnSpPr/>
            <p:nvPr/>
          </p:nvCxnSpPr>
          <p:spPr>
            <a:xfrm>
              <a:off x="4310743" y="3788229"/>
              <a:ext cx="0" cy="1404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19871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0B343B-C5C9-4A41-9BB0-D900C474836A}"/>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FC0E5D31-5E0B-4C0E-9850-2A72A0E64AEB}"/>
              </a:ext>
            </a:extLst>
          </p:cNvPr>
          <p:cNvSpPr>
            <a:spLocks noGrp="1"/>
          </p:cNvSpPr>
          <p:nvPr>
            <p:ph idx="1"/>
          </p:nvPr>
        </p:nvSpPr>
        <p:spPr>
          <a:xfrm>
            <a:off x="838200" y="1825625"/>
            <a:ext cx="10515600" cy="2550432"/>
          </a:xfrm>
        </p:spPr>
        <p:txBody>
          <a:bodyPr>
            <a:normAutofit/>
          </a:bodyPr>
          <a:lstStyle/>
          <a:p>
            <a:pPr algn="just"/>
            <a:r>
              <a:rPr lang="en-US" altLang="zh-CN" dirty="0"/>
              <a:t>Proposal Distribution</a:t>
            </a:r>
            <a:r>
              <a:rPr lang="zh-CN" altLang="en-US" dirty="0"/>
              <a:t>优化的方向：</a:t>
            </a:r>
            <a:endParaRPr lang="en-US" altLang="zh-CN" dirty="0"/>
          </a:p>
          <a:p>
            <a:pPr lvl="1" algn="just"/>
            <a:r>
              <a:rPr lang="zh-CN" altLang="en-US" sz="2200" dirty="0"/>
              <a:t>出现在固定词组中的词，随着固定词组出现次数增加，其低阶</a:t>
            </a:r>
            <a:r>
              <a:rPr lang="en-US" altLang="zh-CN" sz="2200" dirty="0"/>
              <a:t>n-gram</a:t>
            </a:r>
            <a:r>
              <a:rPr lang="zh-CN" altLang="en-US" sz="2200" dirty="0"/>
              <a:t>中的频率也会随之提高，被选为替换词的概率也会提高；但其总是出现在固定词组中，不应被总是选为替换词。</a:t>
            </a:r>
            <a:endParaRPr lang="en-US" altLang="zh-CN" sz="2200" dirty="0"/>
          </a:p>
          <a:p>
            <a:pPr lvl="1" algn="just"/>
            <a:r>
              <a:rPr lang="zh-CN" altLang="en-US" sz="2200" dirty="0"/>
              <a:t>定义</a:t>
            </a:r>
            <a:r>
              <a:rPr lang="en-US" altLang="zh-CN" sz="2200" dirty="0"/>
              <a:t>N</a:t>
            </a:r>
            <a:r>
              <a:rPr lang="en-US" altLang="zh-CN" sz="2200" baseline="-25000" dirty="0"/>
              <a:t>1+</a:t>
            </a:r>
            <a:r>
              <a:rPr lang="en-US" altLang="zh-CN" sz="2200" dirty="0"/>
              <a:t>(·,  x)</a:t>
            </a:r>
            <a:r>
              <a:rPr lang="zh-CN" altLang="en-US" sz="2200" dirty="0"/>
              <a:t>是以</a:t>
            </a:r>
            <a:r>
              <a:rPr lang="en-US" altLang="zh-CN" sz="2200" dirty="0"/>
              <a:t>x</a:t>
            </a:r>
            <a:r>
              <a:rPr lang="zh-CN" altLang="en-US" sz="2200" dirty="0"/>
              <a:t>结尾的不同的</a:t>
            </a:r>
            <a:r>
              <a:rPr lang="en-US" altLang="zh-CN" sz="2200" dirty="0"/>
              <a:t>bigram</a:t>
            </a:r>
            <a:r>
              <a:rPr lang="zh-CN" altLang="en-US" sz="2200" dirty="0"/>
              <a:t>的数量。</a:t>
            </a:r>
            <a:endParaRPr lang="en-US" altLang="zh-CN" sz="2200" dirty="0"/>
          </a:p>
          <a:p>
            <a:pPr lvl="1" algn="just"/>
            <a:r>
              <a:rPr lang="zh-CN" altLang="en-US" sz="2200" dirty="0"/>
              <a:t>论文提出了一种替换词分布，该分布与</a:t>
            </a:r>
            <a:r>
              <a:rPr lang="en-US" altLang="zh-CN" sz="2200" dirty="0"/>
              <a:t>N</a:t>
            </a:r>
            <a:r>
              <a:rPr lang="en-US" altLang="zh-CN" sz="2200" baseline="-25000" dirty="0"/>
              <a:t>1+</a:t>
            </a:r>
            <a:r>
              <a:rPr lang="en-US" altLang="zh-CN" sz="2200" dirty="0"/>
              <a:t>(·, x)</a:t>
            </a:r>
            <a:r>
              <a:rPr lang="zh-CN" altLang="en-US" sz="2200" dirty="0"/>
              <a:t>正比；固定词组中的词总是与特定词一起出现，其</a:t>
            </a:r>
            <a:r>
              <a:rPr lang="en-US" altLang="zh-CN" sz="2200" dirty="0"/>
              <a:t>N</a:t>
            </a:r>
            <a:r>
              <a:rPr lang="en-US" altLang="zh-CN" sz="2200" baseline="-25000" dirty="0"/>
              <a:t>1+</a:t>
            </a:r>
            <a:r>
              <a:rPr lang="en-US" altLang="zh-CN" sz="2200" dirty="0"/>
              <a:t>(·, x)</a:t>
            </a:r>
            <a:r>
              <a:rPr lang="zh-CN" altLang="en-US" sz="2200" dirty="0"/>
              <a:t>总是较小，因而</a:t>
            </a:r>
            <a:r>
              <a:rPr lang="en-US" altLang="zh-CN" sz="2200" dirty="0"/>
              <a:t>q(x)</a:t>
            </a:r>
            <a:r>
              <a:rPr lang="zh-CN" altLang="en-US" sz="2200" dirty="0"/>
              <a:t>总是较低。</a:t>
            </a:r>
          </a:p>
        </p:txBody>
      </p:sp>
      <p:pic>
        <p:nvPicPr>
          <p:cNvPr id="5" name="图片 4" descr="手机屏幕截图&#10;&#10;描述已自动生成">
            <a:extLst>
              <a:ext uri="{FF2B5EF4-FFF2-40B4-BE49-F238E27FC236}">
                <a16:creationId xmlns:a16="http://schemas.microsoft.com/office/drawing/2014/main" id="{9758CF4F-4752-4583-A923-777910188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772" y="4313688"/>
            <a:ext cx="7576456" cy="2438181"/>
          </a:xfrm>
          <a:prstGeom prst="rect">
            <a:avLst/>
          </a:prstGeom>
        </p:spPr>
      </p:pic>
    </p:spTree>
    <p:extLst>
      <p:ext uri="{BB962C8B-B14F-4D97-AF65-F5344CB8AC3E}">
        <p14:creationId xmlns:p14="http://schemas.microsoft.com/office/powerpoint/2010/main" val="9270440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F844FB4A-062E-4632-8871-7B242EFDCC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1396" y="5372927"/>
            <a:ext cx="5530355" cy="538010"/>
          </a:xfrm>
          <a:prstGeom prst="rect">
            <a:avLst/>
          </a:prstGeom>
        </p:spPr>
      </p:pic>
      <p:sp>
        <p:nvSpPr>
          <p:cNvPr id="2" name="标题 1">
            <a:extLst>
              <a:ext uri="{FF2B5EF4-FFF2-40B4-BE49-F238E27FC236}">
                <a16:creationId xmlns:a16="http://schemas.microsoft.com/office/drawing/2014/main" id="{88D205B0-B9C4-4456-ADA5-69770C6B8F12}"/>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1DADA0F8-7AFB-4E8C-96EF-74A3115E34DB}"/>
              </a:ext>
            </a:extLst>
          </p:cNvPr>
          <p:cNvSpPr>
            <a:spLocks noGrp="1"/>
          </p:cNvSpPr>
          <p:nvPr>
            <p:ph idx="1"/>
          </p:nvPr>
        </p:nvSpPr>
        <p:spPr/>
        <p:txBody>
          <a:bodyPr/>
          <a:lstStyle/>
          <a:p>
            <a:r>
              <a:rPr lang="zh-CN" altLang="en-US" dirty="0"/>
              <a:t>从形式上看，</a:t>
            </a:r>
            <a:r>
              <a:rPr lang="en-US" altLang="zh-CN" dirty="0"/>
              <a:t> </a:t>
            </a:r>
            <a:r>
              <a:rPr lang="zh-CN" altLang="en-US" dirty="0"/>
              <a:t>采用</a:t>
            </a:r>
            <a:r>
              <a:rPr lang="en-US" altLang="zh-CN" dirty="0" err="1"/>
              <a:t>γ</a:t>
            </a:r>
            <a:r>
              <a:rPr lang="en-US" altLang="zh-CN" baseline="-25000" dirty="0" err="1"/>
              <a:t>AD</a:t>
            </a:r>
            <a:r>
              <a:rPr lang="zh-CN" altLang="en-US" dirty="0"/>
              <a:t>与</a:t>
            </a:r>
            <a:r>
              <a:rPr lang="en-US" altLang="zh-CN" dirty="0"/>
              <a:t>q(x)</a:t>
            </a:r>
            <a:r>
              <a:rPr lang="zh-CN" altLang="en-US" dirty="0"/>
              <a:t>的加噪方式建立的语言模型，其概率与插值</a:t>
            </a:r>
            <a:r>
              <a:rPr lang="en-US" altLang="zh-CN" dirty="0"/>
              <a:t>KN</a:t>
            </a:r>
            <a:r>
              <a:rPr lang="zh-CN" altLang="en-US" dirty="0"/>
              <a:t>平滑的概率公式类似，反映了插值</a:t>
            </a:r>
            <a:r>
              <a:rPr lang="en-US" altLang="zh-CN" dirty="0"/>
              <a:t>KN</a:t>
            </a:r>
            <a:r>
              <a:rPr lang="zh-CN" altLang="en-US" dirty="0"/>
              <a:t>平滑的思想。</a:t>
            </a:r>
            <a:endParaRPr lang="en-US" altLang="zh-CN" dirty="0"/>
          </a:p>
          <a:p>
            <a:endParaRPr lang="zh-CN" altLang="en-US" dirty="0"/>
          </a:p>
        </p:txBody>
      </p:sp>
      <p:pic>
        <p:nvPicPr>
          <p:cNvPr id="6" name="图片 5" descr="手机屏幕的截图&#10;&#10;描述已自动生成">
            <a:extLst>
              <a:ext uri="{FF2B5EF4-FFF2-40B4-BE49-F238E27FC236}">
                <a16:creationId xmlns:a16="http://schemas.microsoft.com/office/drawing/2014/main" id="{02FE5817-133A-416F-8671-F70C1A687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9663" y="3237660"/>
            <a:ext cx="5288297" cy="1261806"/>
          </a:xfrm>
          <a:prstGeom prst="rect">
            <a:avLst/>
          </a:prstGeom>
        </p:spPr>
      </p:pic>
      <p:cxnSp>
        <p:nvCxnSpPr>
          <p:cNvPr id="7" name="直接箭头连接符 6">
            <a:extLst>
              <a:ext uri="{FF2B5EF4-FFF2-40B4-BE49-F238E27FC236}">
                <a16:creationId xmlns:a16="http://schemas.microsoft.com/office/drawing/2014/main" id="{CCCBDD24-BEEA-466A-B6F6-9B2264CA6334}"/>
              </a:ext>
            </a:extLst>
          </p:cNvPr>
          <p:cNvCxnSpPr>
            <a:cxnSpLocks/>
          </p:cNvCxnSpPr>
          <p:nvPr/>
        </p:nvCxnSpPr>
        <p:spPr>
          <a:xfrm>
            <a:off x="9505144" y="4448116"/>
            <a:ext cx="386841" cy="1104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0B1AD339-8437-40B5-8130-D40B63AD7962}"/>
              </a:ext>
            </a:extLst>
          </p:cNvPr>
          <p:cNvCxnSpPr>
            <a:cxnSpLocks/>
          </p:cNvCxnSpPr>
          <p:nvPr/>
        </p:nvCxnSpPr>
        <p:spPr>
          <a:xfrm>
            <a:off x="9753177" y="4460784"/>
            <a:ext cx="1093040" cy="1079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6C69EC9-CF3B-42C4-AA84-C49228DFEACD}"/>
              </a:ext>
            </a:extLst>
          </p:cNvPr>
          <p:cNvCxnSpPr>
            <a:cxnSpLocks/>
          </p:cNvCxnSpPr>
          <p:nvPr/>
        </p:nvCxnSpPr>
        <p:spPr>
          <a:xfrm>
            <a:off x="7626275" y="4460784"/>
            <a:ext cx="15102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9F0A08E-1622-41CD-912D-7C0B34B15A02}"/>
              </a:ext>
            </a:extLst>
          </p:cNvPr>
          <p:cNvCxnSpPr>
            <a:cxnSpLocks/>
          </p:cNvCxnSpPr>
          <p:nvPr/>
        </p:nvCxnSpPr>
        <p:spPr>
          <a:xfrm>
            <a:off x="7626275" y="5923443"/>
            <a:ext cx="17572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13E60258-C1D3-49E3-92E9-CF28239CE2C7}"/>
              </a:ext>
            </a:extLst>
          </p:cNvPr>
          <p:cNvCxnSpPr>
            <a:cxnSpLocks/>
          </p:cNvCxnSpPr>
          <p:nvPr/>
        </p:nvCxnSpPr>
        <p:spPr>
          <a:xfrm>
            <a:off x="8426472" y="4483607"/>
            <a:ext cx="244201" cy="889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图片 12" descr="图片包含 物体, 钟表, 游戏机, 男人&#10;&#10;描述已自动生成">
            <a:extLst>
              <a:ext uri="{FF2B5EF4-FFF2-40B4-BE49-F238E27FC236}">
                <a16:creationId xmlns:a16="http://schemas.microsoft.com/office/drawing/2014/main" id="{C72098FE-5677-4CF6-805C-0732162E3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03177" y="4001294"/>
            <a:ext cx="1830942" cy="364972"/>
          </a:xfrm>
          <a:prstGeom prst="rect">
            <a:avLst/>
          </a:prstGeom>
        </p:spPr>
      </p:pic>
      <p:grpSp>
        <p:nvGrpSpPr>
          <p:cNvPr id="29" name="组合 28">
            <a:extLst>
              <a:ext uri="{FF2B5EF4-FFF2-40B4-BE49-F238E27FC236}">
                <a16:creationId xmlns:a16="http://schemas.microsoft.com/office/drawing/2014/main" id="{497BB8DE-DDCE-4CB9-BDE3-F0D88B5E4423}"/>
              </a:ext>
            </a:extLst>
          </p:cNvPr>
          <p:cNvGrpSpPr>
            <a:grpSpLocks noChangeAspect="1"/>
          </p:cNvGrpSpPr>
          <p:nvPr/>
        </p:nvGrpSpPr>
        <p:grpSpPr>
          <a:xfrm>
            <a:off x="798856" y="5394698"/>
            <a:ext cx="5288287" cy="528745"/>
            <a:chOff x="2005832" y="2336104"/>
            <a:chExt cx="6456047" cy="645502"/>
          </a:xfrm>
        </p:grpSpPr>
        <p:pic>
          <p:nvPicPr>
            <p:cNvPr id="30" name="图片 29" descr="图片包含 游戏机, 物体, 钟表&#10;&#10;描述已自动生成">
              <a:extLst>
                <a:ext uri="{FF2B5EF4-FFF2-40B4-BE49-F238E27FC236}">
                  <a16:creationId xmlns:a16="http://schemas.microsoft.com/office/drawing/2014/main" id="{2C27B143-5C4B-4A2C-9D7A-210BDA0ED9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05832" y="2366663"/>
              <a:ext cx="4307882" cy="604057"/>
            </a:xfrm>
            <a:prstGeom prst="rect">
              <a:avLst/>
            </a:prstGeom>
          </p:spPr>
        </p:pic>
        <p:pic>
          <p:nvPicPr>
            <p:cNvPr id="31" name="图片 30" descr="手机屏幕的截图&#10;&#10;描述已自动生成">
              <a:extLst>
                <a:ext uri="{FF2B5EF4-FFF2-40B4-BE49-F238E27FC236}">
                  <a16:creationId xmlns:a16="http://schemas.microsoft.com/office/drawing/2014/main" id="{31123BEA-AB00-4367-8ABB-ABC1A0CB352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26628" y="2336104"/>
              <a:ext cx="2235251" cy="645502"/>
            </a:xfrm>
            <a:prstGeom prst="rect">
              <a:avLst/>
            </a:prstGeom>
          </p:spPr>
        </p:pic>
      </p:grpSp>
      <p:cxnSp>
        <p:nvCxnSpPr>
          <p:cNvPr id="39" name="直接箭头连接符 38">
            <a:extLst>
              <a:ext uri="{FF2B5EF4-FFF2-40B4-BE49-F238E27FC236}">
                <a16:creationId xmlns:a16="http://schemas.microsoft.com/office/drawing/2014/main" id="{A6FC70C7-9B94-4B0F-AF4E-4742BB6FD40D}"/>
              </a:ext>
            </a:extLst>
          </p:cNvPr>
          <p:cNvCxnSpPr/>
          <p:nvPr/>
        </p:nvCxnSpPr>
        <p:spPr>
          <a:xfrm>
            <a:off x="3537857" y="4366266"/>
            <a:ext cx="0" cy="102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7B029532-32D9-47AE-8922-E23B2DB8872D}"/>
              </a:ext>
            </a:extLst>
          </p:cNvPr>
          <p:cNvCxnSpPr>
            <a:cxnSpLocks/>
            <a:endCxn id="31" idx="0"/>
          </p:cNvCxnSpPr>
          <p:nvPr/>
        </p:nvCxnSpPr>
        <p:spPr>
          <a:xfrm>
            <a:off x="3537857" y="4366266"/>
            <a:ext cx="1633815" cy="102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61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03838-7889-489A-A830-2E8E23EA22AB}"/>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59FB9E2D-AD0D-4C69-ACA1-FA392E71DB2F}"/>
              </a:ext>
            </a:extLst>
          </p:cNvPr>
          <p:cNvSpPr>
            <a:spLocks noGrp="1"/>
          </p:cNvSpPr>
          <p:nvPr>
            <p:ph idx="1"/>
          </p:nvPr>
        </p:nvSpPr>
        <p:spPr/>
        <p:txBody>
          <a:bodyPr/>
          <a:lstStyle/>
          <a:p>
            <a:r>
              <a:rPr lang="zh-CN" altLang="en-US" dirty="0"/>
              <a:t>论文总结了所有提到的加噪方式，与其对应的平滑方式：</a:t>
            </a:r>
            <a:endParaRPr lang="en-US" altLang="zh-CN" dirty="0"/>
          </a:p>
          <a:p>
            <a:pPr lvl="1"/>
            <a:r>
              <a:rPr lang="zh-CN" altLang="en-US" dirty="0"/>
              <a:t>需注意，最后一种加噪方式，同时对上文和当前词进行加噪。</a:t>
            </a:r>
            <a:endParaRPr lang="en-US" altLang="zh-CN" dirty="0"/>
          </a:p>
          <a:p>
            <a:pPr lvl="1"/>
            <a:r>
              <a:rPr lang="zh-CN" altLang="en-US" dirty="0"/>
              <a:t>论文提出，对于</a:t>
            </a:r>
            <a:r>
              <a:rPr lang="en-US" altLang="zh-CN" dirty="0"/>
              <a:t>seq2seq</a:t>
            </a:r>
            <a:r>
              <a:rPr lang="zh-CN" altLang="en-US" dirty="0"/>
              <a:t>模型，可以同时对</a:t>
            </a:r>
            <a:r>
              <a:rPr lang="en-US" altLang="zh-CN" dirty="0"/>
              <a:t>x</a:t>
            </a:r>
            <a:r>
              <a:rPr lang="zh-CN" altLang="en-US" dirty="0"/>
              <a:t>和</a:t>
            </a:r>
            <a:r>
              <a:rPr lang="en-US" altLang="zh-CN" dirty="0"/>
              <a:t>y</a:t>
            </a:r>
            <a:r>
              <a:rPr lang="zh-CN" altLang="en-US" dirty="0"/>
              <a:t>的上文加噪。</a:t>
            </a:r>
          </a:p>
        </p:txBody>
      </p:sp>
      <p:pic>
        <p:nvPicPr>
          <p:cNvPr id="5" name="图片 4" descr="手机屏幕截图&#10;&#10;描述已自动生成">
            <a:extLst>
              <a:ext uri="{FF2B5EF4-FFF2-40B4-BE49-F238E27FC236}">
                <a16:creationId xmlns:a16="http://schemas.microsoft.com/office/drawing/2014/main" id="{0B2B85E5-FD96-4952-9301-AC4811ED6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0186" y="3334939"/>
            <a:ext cx="8131628" cy="2842024"/>
          </a:xfrm>
          <a:prstGeom prst="rect">
            <a:avLst/>
          </a:prstGeom>
        </p:spPr>
      </p:pic>
    </p:spTree>
    <p:extLst>
      <p:ext uri="{BB962C8B-B14F-4D97-AF65-F5344CB8AC3E}">
        <p14:creationId xmlns:p14="http://schemas.microsoft.com/office/powerpoint/2010/main" val="193562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9863DC-F70E-41FD-A93E-705F8DAF4A1C}"/>
              </a:ext>
            </a:extLst>
          </p:cNvPr>
          <p:cNvSpPr>
            <a:spLocks noGrp="1"/>
          </p:cNvSpPr>
          <p:nvPr>
            <p:ph type="title"/>
          </p:nvPr>
        </p:nvSpPr>
        <p:spPr/>
        <p:txBody>
          <a:bodyPr/>
          <a:lstStyle/>
          <a:p>
            <a:r>
              <a:rPr lang="en-US" altLang="zh-CN" dirty="0"/>
              <a:t>Data Noising as Smoothing in Neural Network Language Models</a:t>
            </a:r>
            <a:endParaRPr lang="zh-CN" altLang="en-US" dirty="0"/>
          </a:p>
        </p:txBody>
      </p:sp>
      <p:sp>
        <p:nvSpPr>
          <p:cNvPr id="3" name="内容占位符 2">
            <a:extLst>
              <a:ext uri="{FF2B5EF4-FFF2-40B4-BE49-F238E27FC236}">
                <a16:creationId xmlns:a16="http://schemas.microsoft.com/office/drawing/2014/main" id="{CA1284FC-DA50-4D20-9C9A-AA1A0344BA5A}"/>
              </a:ext>
            </a:extLst>
          </p:cNvPr>
          <p:cNvSpPr>
            <a:spLocks noGrp="1"/>
          </p:cNvSpPr>
          <p:nvPr>
            <p:ph idx="1"/>
          </p:nvPr>
        </p:nvSpPr>
        <p:spPr>
          <a:xfrm>
            <a:off x="838200" y="1825625"/>
            <a:ext cx="10515600" cy="1995261"/>
          </a:xfrm>
        </p:spPr>
        <p:txBody>
          <a:bodyPr/>
          <a:lstStyle/>
          <a:p>
            <a:pPr algn="just"/>
            <a:r>
              <a:rPr lang="zh-CN" altLang="en-US" dirty="0"/>
              <a:t>论文给出了几种加噪方式在语言模型任务和机器翻译任务上的困惑度，与其他</a:t>
            </a:r>
            <a:r>
              <a:rPr lang="en-US" altLang="zh-CN" dirty="0"/>
              <a:t>SOTA</a:t>
            </a:r>
            <a:r>
              <a:rPr lang="zh-CN" altLang="en-US" dirty="0"/>
              <a:t>方法的比较，可见</a:t>
            </a:r>
            <a:r>
              <a:rPr lang="en-US" altLang="zh-CN" dirty="0"/>
              <a:t>bigram </a:t>
            </a:r>
            <a:r>
              <a:rPr lang="en-US" altLang="zh-CN" dirty="0" err="1"/>
              <a:t>Knerser</a:t>
            </a:r>
            <a:r>
              <a:rPr lang="en-US" altLang="zh-CN" dirty="0"/>
              <a:t>-Ney</a:t>
            </a:r>
            <a:r>
              <a:rPr lang="zh-CN" altLang="en-US" dirty="0"/>
              <a:t>加噪方法（第四种）在效果上有明显的提升。</a:t>
            </a:r>
          </a:p>
        </p:txBody>
      </p:sp>
      <p:pic>
        <p:nvPicPr>
          <p:cNvPr id="5" name="图片 4" descr="手机屏幕截图&#10;&#10;描述已自动生成">
            <a:extLst>
              <a:ext uri="{FF2B5EF4-FFF2-40B4-BE49-F238E27FC236}">
                <a16:creationId xmlns:a16="http://schemas.microsoft.com/office/drawing/2014/main" id="{BB56BE4D-4BAB-4628-BEEC-F28845CEA1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216" y="3192077"/>
            <a:ext cx="5590784" cy="3382893"/>
          </a:xfrm>
          <a:prstGeom prst="rect">
            <a:avLst/>
          </a:prstGeom>
        </p:spPr>
      </p:pic>
      <p:pic>
        <p:nvPicPr>
          <p:cNvPr id="7" name="图片 6" descr="手机屏幕截图&#10;&#10;描述已自动生成">
            <a:extLst>
              <a:ext uri="{FF2B5EF4-FFF2-40B4-BE49-F238E27FC236}">
                <a16:creationId xmlns:a16="http://schemas.microsoft.com/office/drawing/2014/main" id="{CA1FBFE6-9787-4EEF-BCF3-5A81107D7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649" y="3688526"/>
            <a:ext cx="6183086" cy="2095961"/>
          </a:xfrm>
          <a:prstGeom prst="rect">
            <a:avLst/>
          </a:prstGeom>
        </p:spPr>
      </p:pic>
    </p:spTree>
    <p:extLst>
      <p:ext uri="{BB962C8B-B14F-4D97-AF65-F5344CB8AC3E}">
        <p14:creationId xmlns:p14="http://schemas.microsoft.com/office/powerpoint/2010/main" val="4256487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B2CF9-248B-4596-B0F1-1654FFC8F959}"/>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822271D4-DF01-4643-A11D-B1B717BDBCA8}"/>
              </a:ext>
            </a:extLst>
          </p:cNvPr>
          <p:cNvSpPr>
            <a:spLocks noGrp="1"/>
          </p:cNvSpPr>
          <p:nvPr>
            <p:ph idx="1"/>
          </p:nvPr>
        </p:nvSpPr>
        <p:spPr/>
        <p:txBody>
          <a:bodyPr/>
          <a:lstStyle/>
          <a:p>
            <a:r>
              <a:rPr lang="zh-CN" altLang="en-US" dirty="0"/>
              <a:t>完成</a:t>
            </a:r>
            <a:r>
              <a:rPr lang="en-US" altLang="zh-CN" dirty="0"/>
              <a:t>PPT</a:t>
            </a:r>
            <a:r>
              <a:rPr lang="zh-CN" altLang="en-US" dirty="0"/>
              <a:t>中要求亲自尝试的习题</a:t>
            </a:r>
            <a:endParaRPr lang="en-US" altLang="zh-CN" dirty="0"/>
          </a:p>
          <a:p>
            <a:r>
              <a:rPr lang="zh-CN" altLang="en-US" dirty="0"/>
              <a:t>完成教材中第三章的课后习题</a:t>
            </a:r>
            <a:endParaRPr lang="en-US" altLang="zh-CN" dirty="0"/>
          </a:p>
        </p:txBody>
      </p:sp>
    </p:spTree>
    <p:extLst>
      <p:ext uri="{BB962C8B-B14F-4D97-AF65-F5344CB8AC3E}">
        <p14:creationId xmlns:p14="http://schemas.microsoft.com/office/powerpoint/2010/main" val="23284929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8D75A3-00C1-41A9-88D7-351F8FDC97C2}"/>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93385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28FDE-754C-420C-9E15-4CF49BDFC9D7}"/>
              </a:ext>
            </a:extLst>
          </p:cNvPr>
          <p:cNvSpPr>
            <a:spLocks noGrp="1"/>
          </p:cNvSpPr>
          <p:nvPr>
            <p:ph type="title"/>
          </p:nvPr>
        </p:nvSpPr>
        <p:spPr/>
        <p:txBody>
          <a:bodyPr/>
          <a:lstStyle/>
          <a:p>
            <a:r>
              <a:rPr lang="en-US" altLang="zh-CN" dirty="0"/>
              <a:t>N-Grams</a:t>
            </a:r>
            <a:endParaRPr lang="zh-CN" altLang="en-US" dirty="0"/>
          </a:p>
        </p:txBody>
      </p:sp>
      <p:sp>
        <p:nvSpPr>
          <p:cNvPr id="3" name="内容占位符 2">
            <a:extLst>
              <a:ext uri="{FF2B5EF4-FFF2-40B4-BE49-F238E27FC236}">
                <a16:creationId xmlns:a16="http://schemas.microsoft.com/office/drawing/2014/main" id="{FF7EA737-636E-4E06-858F-F4F14BF4AE55}"/>
              </a:ext>
            </a:extLst>
          </p:cNvPr>
          <p:cNvSpPr>
            <a:spLocks noGrp="1"/>
          </p:cNvSpPr>
          <p:nvPr>
            <p:ph idx="1"/>
          </p:nvPr>
        </p:nvSpPr>
        <p:spPr>
          <a:xfrm>
            <a:off x="838200" y="1825624"/>
            <a:ext cx="10515600" cy="4667251"/>
          </a:xfrm>
        </p:spPr>
        <p:txBody>
          <a:bodyPr>
            <a:normAutofit/>
          </a:bodyPr>
          <a:lstStyle/>
          <a:p>
            <a:pPr algn="just"/>
            <a:r>
              <a:rPr lang="zh-CN" altLang="en-US" dirty="0"/>
              <a:t>给定语料库，通过最大似然估计计算</a:t>
            </a:r>
            <a:r>
              <a:rPr lang="en-US" altLang="zh-CN" dirty="0"/>
              <a:t>P(w</a:t>
            </a:r>
            <a:r>
              <a:rPr lang="en-US" altLang="zh-CN" baseline="-25000" dirty="0"/>
              <a:t>n</a:t>
            </a:r>
            <a:r>
              <a:rPr lang="en-US" altLang="zh-CN" dirty="0"/>
              <a:t>|w</a:t>
            </a:r>
            <a:r>
              <a:rPr lang="en-US" altLang="zh-CN" baseline="-25000" dirty="0"/>
              <a:t>n-1</a:t>
            </a:r>
            <a:r>
              <a:rPr lang="en-US" altLang="zh-CN" dirty="0"/>
              <a:t>):</a:t>
            </a:r>
          </a:p>
          <a:p>
            <a:pPr algn="just"/>
            <a:endParaRPr lang="en-US" altLang="zh-CN" dirty="0"/>
          </a:p>
          <a:p>
            <a:pPr algn="just"/>
            <a:endParaRPr lang="en-US" altLang="zh-CN" dirty="0"/>
          </a:p>
          <a:p>
            <a:pPr algn="just"/>
            <a:endParaRPr lang="en-US" altLang="zh-CN" dirty="0"/>
          </a:p>
          <a:p>
            <a:pPr algn="just"/>
            <a:r>
              <a:rPr lang="zh-CN" altLang="en-US" dirty="0"/>
              <a:t>在统计前，需要对语料库中的句子进行预处理：</a:t>
            </a:r>
            <a:endParaRPr lang="en-US" altLang="zh-CN" dirty="0"/>
          </a:p>
          <a:p>
            <a:pPr lvl="1" algn="just"/>
            <a:r>
              <a:rPr lang="zh-CN" altLang="en-US" dirty="0"/>
              <a:t>在句尾增加</a:t>
            </a:r>
            <a:r>
              <a:rPr lang="en-US" altLang="zh-CN" dirty="0"/>
              <a:t>&lt;/s&gt;</a:t>
            </a:r>
            <a:r>
              <a:rPr lang="zh-CN" altLang="en-US" dirty="0"/>
              <a:t>结束标记。这一步必需。</a:t>
            </a:r>
            <a:endParaRPr lang="en-US" altLang="zh-CN" dirty="0"/>
          </a:p>
          <a:p>
            <a:pPr lvl="1" algn="just"/>
            <a:r>
              <a:rPr lang="zh-CN" altLang="en-US" dirty="0"/>
              <a:t>在句首增加</a:t>
            </a:r>
            <a:r>
              <a:rPr lang="en-US" altLang="zh-CN" dirty="0"/>
              <a:t>&lt;s&gt;</a:t>
            </a:r>
            <a:r>
              <a:rPr lang="zh-CN" altLang="en-US" dirty="0"/>
              <a:t>开始标记。这一步非必需，可以在第一步的基础上将所有句子连成一个大句子，改为计算这个大句子的概率。</a:t>
            </a:r>
            <a:endParaRPr lang="en-US" altLang="zh-CN" dirty="0"/>
          </a:p>
          <a:p>
            <a:pPr lvl="1" algn="just"/>
            <a:endParaRPr lang="en-US" altLang="zh-CN" dirty="0"/>
          </a:p>
        </p:txBody>
      </p:sp>
      <p:pic>
        <p:nvPicPr>
          <p:cNvPr id="5" name="图片 4" descr="图片包含 游戏机, 钟表&#10;&#10;描述已自动生成">
            <a:extLst>
              <a:ext uri="{FF2B5EF4-FFF2-40B4-BE49-F238E27FC236}">
                <a16:creationId xmlns:a16="http://schemas.microsoft.com/office/drawing/2014/main" id="{474A2D8C-9001-443D-A497-B224FE9B6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9467" y="2381108"/>
            <a:ext cx="3453066" cy="884606"/>
          </a:xfrm>
          <a:prstGeom prst="rect">
            <a:avLst/>
          </a:prstGeom>
        </p:spPr>
      </p:pic>
      <p:grpSp>
        <p:nvGrpSpPr>
          <p:cNvPr id="12" name="组合 11">
            <a:extLst>
              <a:ext uri="{FF2B5EF4-FFF2-40B4-BE49-F238E27FC236}">
                <a16:creationId xmlns:a16="http://schemas.microsoft.com/office/drawing/2014/main" id="{50C3667E-CA53-47F0-AEAE-840DA7D13EFA}"/>
              </a:ext>
            </a:extLst>
          </p:cNvPr>
          <p:cNvGrpSpPr/>
          <p:nvPr/>
        </p:nvGrpSpPr>
        <p:grpSpPr>
          <a:xfrm>
            <a:off x="1746942" y="5746306"/>
            <a:ext cx="8698116" cy="308681"/>
            <a:chOff x="942427" y="5430621"/>
            <a:chExt cx="8698116" cy="308681"/>
          </a:xfrm>
        </p:grpSpPr>
        <p:pic>
          <p:nvPicPr>
            <p:cNvPr id="7" name="图片 6">
              <a:extLst>
                <a:ext uri="{FF2B5EF4-FFF2-40B4-BE49-F238E27FC236}">
                  <a16:creationId xmlns:a16="http://schemas.microsoft.com/office/drawing/2014/main" id="{D22B0DE5-A1E4-48DD-84D8-BCE8A9931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8031" y="5430621"/>
              <a:ext cx="1852085" cy="308681"/>
            </a:xfrm>
            <a:prstGeom prst="rect">
              <a:avLst/>
            </a:prstGeom>
          </p:spPr>
        </p:pic>
        <p:pic>
          <p:nvPicPr>
            <p:cNvPr id="9" name="图片 8">
              <a:extLst>
                <a:ext uri="{FF2B5EF4-FFF2-40B4-BE49-F238E27FC236}">
                  <a16:creationId xmlns:a16="http://schemas.microsoft.com/office/drawing/2014/main" id="{5C4B07EB-EEAF-413E-8EFB-838A1CB63F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92143" y="5458097"/>
              <a:ext cx="1748400" cy="254313"/>
            </a:xfrm>
            <a:prstGeom prst="rect">
              <a:avLst/>
            </a:prstGeom>
          </p:spPr>
        </p:pic>
        <p:pic>
          <p:nvPicPr>
            <p:cNvPr id="11" name="图片 10">
              <a:extLst>
                <a:ext uri="{FF2B5EF4-FFF2-40B4-BE49-F238E27FC236}">
                  <a16:creationId xmlns:a16="http://schemas.microsoft.com/office/drawing/2014/main" id="{8E824A99-1CE2-470C-9285-6B63375D45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427" y="5458097"/>
              <a:ext cx="5024904" cy="239899"/>
            </a:xfrm>
            <a:prstGeom prst="rect">
              <a:avLst/>
            </a:prstGeom>
          </p:spPr>
        </p:pic>
      </p:grpSp>
    </p:spTree>
    <p:extLst>
      <p:ext uri="{BB962C8B-B14F-4D97-AF65-F5344CB8AC3E}">
        <p14:creationId xmlns:p14="http://schemas.microsoft.com/office/powerpoint/2010/main" val="3863268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F4554-FE73-4543-AAAB-AC7B3191ADBD}"/>
              </a:ext>
            </a:extLst>
          </p:cNvPr>
          <p:cNvSpPr>
            <a:spLocks noGrp="1"/>
          </p:cNvSpPr>
          <p:nvPr>
            <p:ph type="title"/>
          </p:nvPr>
        </p:nvSpPr>
        <p:spPr/>
        <p:txBody>
          <a:bodyPr/>
          <a:lstStyle/>
          <a:p>
            <a:r>
              <a:rPr lang="en-US" altLang="zh-CN" dirty="0"/>
              <a:t>N-Grams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0B19689-2A46-4ED8-89ED-B711A049E0E5}"/>
                  </a:ext>
                </a:extLst>
              </p:cNvPr>
              <p:cNvSpPr>
                <a:spLocks noGrp="1"/>
              </p:cNvSpPr>
              <p:nvPr>
                <p:ph idx="1"/>
              </p:nvPr>
            </p:nvSpPr>
            <p:spPr/>
            <p:txBody>
              <a:bodyPr/>
              <a:lstStyle/>
              <a:p>
                <a:pPr algn="just"/>
                <a:r>
                  <a:rPr lang="zh-CN" altLang="en-US" dirty="0"/>
                  <a:t>如果没有结束标记，</a:t>
                </a:r>
                <a:r>
                  <a:rPr lang="en-US" altLang="zh-CN" dirty="0"/>
                  <a:t>P(</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oMath>
                </a14:m>
                <a:r>
                  <a:rPr lang="en-US" altLang="zh-CN" dirty="0"/>
                  <a:t>)</a:t>
                </a:r>
                <a:r>
                  <a:rPr lang="zh-CN" altLang="en-US" dirty="0"/>
                  <a:t>将变为所有以</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oMath>
                </a14:m>
                <a:r>
                  <a:rPr lang="zh-CN" altLang="en-US" dirty="0"/>
                  <a:t>开头的句子的概率之和。请结合下面的案例，尝试分别不增加</a:t>
                </a:r>
                <a:r>
                  <a:rPr lang="en-US" altLang="zh-CN" dirty="0"/>
                  <a:t>&lt;s&gt;</a:t>
                </a:r>
                <a:r>
                  <a:rPr lang="zh-CN" altLang="en-US" dirty="0"/>
                  <a:t>和</a:t>
                </a:r>
                <a:r>
                  <a:rPr lang="en-US" altLang="zh-CN" dirty="0"/>
                  <a:t>&lt;/s&gt;</a:t>
                </a:r>
                <a:r>
                  <a:rPr lang="zh-CN" altLang="en-US" dirty="0"/>
                  <a:t>时，每个句子的概率</a:t>
                </a:r>
                <a:r>
                  <a:rPr lang="en-US" altLang="zh-CN" dirty="0"/>
                  <a:t>P(</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oMath>
                </a14:m>
                <a:r>
                  <a:rPr lang="en-US" altLang="zh-CN" dirty="0"/>
                  <a:t>)</a:t>
                </a:r>
                <a:r>
                  <a:rPr lang="zh-CN" altLang="en-US" dirty="0"/>
                  <a:t>会发生什么变化。</a:t>
                </a:r>
                <a:endParaRPr lang="en-US" altLang="zh-CN" dirty="0"/>
              </a:p>
              <a:p>
                <a:pPr algn="just"/>
                <a:r>
                  <a:rPr lang="zh-CN" altLang="en-US" dirty="0"/>
                  <a:t>以下列语料库为例：</a:t>
                </a:r>
                <a:endParaRPr lang="en-US" altLang="zh-CN" dirty="0"/>
              </a:p>
              <a:p>
                <a:pPr algn="just"/>
                <a:endParaRPr lang="en-US" altLang="zh-CN" dirty="0"/>
              </a:p>
              <a:p>
                <a:endParaRPr lang="en-US" altLang="zh-CN" dirty="0"/>
              </a:p>
              <a:p>
                <a:r>
                  <a:rPr lang="zh-CN" altLang="en-US" dirty="0"/>
                  <a:t>计算</a:t>
                </a:r>
                <a:r>
                  <a:rPr lang="en-US" altLang="zh-CN" dirty="0"/>
                  <a:t>bigram</a:t>
                </a:r>
                <a:r>
                  <a:rPr lang="zh-CN" altLang="en-US" dirty="0"/>
                  <a:t>概率，并进一步计算每个句子的概率：</a:t>
                </a:r>
                <a:endParaRPr lang="en-US" altLang="zh-CN" dirty="0"/>
              </a:p>
            </p:txBody>
          </p:sp>
        </mc:Choice>
        <mc:Fallback>
          <p:sp>
            <p:nvSpPr>
              <p:cNvPr id="3" name="内容占位符 2">
                <a:extLst>
                  <a:ext uri="{FF2B5EF4-FFF2-40B4-BE49-F238E27FC236}">
                    <a16:creationId xmlns:a16="http://schemas.microsoft.com/office/drawing/2014/main" id="{F0B19689-2A46-4ED8-89ED-B711A049E0E5}"/>
                  </a:ext>
                </a:extLst>
              </p:cNvPr>
              <p:cNvSpPr>
                <a:spLocks noGrp="1" noRot="1" noChangeAspect="1" noMove="1" noResize="1" noEditPoints="1" noAdjustHandles="1" noChangeArrowheads="1" noChangeShapeType="1" noTextEdit="1"/>
              </p:cNvSpPr>
              <p:nvPr>
                <p:ph idx="1"/>
              </p:nvPr>
            </p:nvSpPr>
            <p:spPr>
              <a:blipFill>
                <a:blip r:embed="rId2"/>
                <a:stretch>
                  <a:fillRect l="-1043" t="-2381" r="-1159"/>
                </a:stretch>
              </a:blipFill>
            </p:spPr>
            <p:txBody>
              <a:bodyPr/>
              <a:lstStyle/>
              <a:p>
                <a:r>
                  <a:rPr lang="zh-CN" altLang="en-US">
                    <a:noFill/>
                  </a:rPr>
                  <a:t> </a:t>
                </a:r>
              </a:p>
            </p:txBody>
          </p:sp>
        </mc:Fallback>
      </mc:AlternateContent>
      <p:pic>
        <p:nvPicPr>
          <p:cNvPr id="5" name="图片 4" descr="手机屏幕截图&#10;&#10;描述已自动生成">
            <a:extLst>
              <a:ext uri="{FF2B5EF4-FFF2-40B4-BE49-F238E27FC236}">
                <a16:creationId xmlns:a16="http://schemas.microsoft.com/office/drawing/2014/main" id="{1077CE1A-E09B-457D-9BBB-4A0B9CED9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441" y="3536407"/>
            <a:ext cx="6833117" cy="1118004"/>
          </a:xfrm>
          <a:prstGeom prst="rect">
            <a:avLst/>
          </a:prstGeom>
        </p:spPr>
      </p:pic>
      <p:pic>
        <p:nvPicPr>
          <p:cNvPr id="7" name="图片 6">
            <a:extLst>
              <a:ext uri="{FF2B5EF4-FFF2-40B4-BE49-F238E27FC236}">
                <a16:creationId xmlns:a16="http://schemas.microsoft.com/office/drawing/2014/main" id="{52380A32-8770-4715-AAAA-8E9FA80172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4135" y="5165986"/>
            <a:ext cx="8743728" cy="945661"/>
          </a:xfrm>
          <a:prstGeom prst="rect">
            <a:avLst/>
          </a:prstGeom>
        </p:spPr>
      </p:pic>
    </p:spTree>
    <p:extLst>
      <p:ext uri="{BB962C8B-B14F-4D97-AF65-F5344CB8AC3E}">
        <p14:creationId xmlns:p14="http://schemas.microsoft.com/office/powerpoint/2010/main" val="4034076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888E37-EC67-4BA5-A7B0-F6FCCE60F20C}"/>
              </a:ext>
            </a:extLst>
          </p:cNvPr>
          <p:cNvSpPr>
            <a:spLocks noGrp="1"/>
          </p:cNvSpPr>
          <p:nvPr>
            <p:ph type="title"/>
          </p:nvPr>
        </p:nvSpPr>
        <p:spPr/>
        <p:txBody>
          <a:bodyPr/>
          <a:lstStyle/>
          <a:p>
            <a:r>
              <a:rPr lang="en-US" altLang="zh-CN" dirty="0"/>
              <a:t>N-Grams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28F05C8-22CE-47AE-8712-B8437E796EF6}"/>
                  </a:ext>
                </a:extLst>
              </p:cNvPr>
              <p:cNvSpPr>
                <a:spLocks noGrp="1"/>
              </p:cNvSpPr>
              <p:nvPr>
                <p:ph idx="1"/>
              </p:nvPr>
            </p:nvSpPr>
            <p:spPr/>
            <p:txBody>
              <a:bodyPr/>
              <a:lstStyle/>
              <a:p>
                <a:r>
                  <a:rPr lang="en-US" altLang="zh-CN" dirty="0"/>
                  <a:t>N-Grams</a:t>
                </a:r>
                <a:r>
                  <a:rPr lang="zh-CN" altLang="en-US" dirty="0"/>
                  <a:t>语言模型通常反映了语料库的特性：</a:t>
                </a:r>
                <a:endParaRPr lang="en-US" altLang="zh-CN" dirty="0"/>
              </a:p>
              <a:p>
                <a:pPr lvl="1"/>
                <a:r>
                  <a:rPr lang="zh-CN" altLang="en-US" dirty="0"/>
                  <a:t>句法特征。例如，</a:t>
                </a:r>
                <a:r>
                  <a:rPr lang="en-US" altLang="zh-CN" dirty="0"/>
                  <a:t>eat</a:t>
                </a:r>
                <a:r>
                  <a:rPr lang="zh-CN" altLang="en-US" dirty="0"/>
                  <a:t>之后通常是名词或代词，</a:t>
                </a:r>
                <a:r>
                  <a:rPr lang="en-US" altLang="zh-CN" dirty="0"/>
                  <a:t>to</a:t>
                </a:r>
                <a:r>
                  <a:rPr lang="zh-CN" altLang="en-US" dirty="0"/>
                  <a:t>之后出现动词的概率比较大。</a:t>
                </a:r>
                <a:endParaRPr lang="en-US" altLang="zh-CN" dirty="0"/>
              </a:p>
              <a:p>
                <a:pPr lvl="1"/>
                <a:r>
                  <a:rPr lang="zh-CN" altLang="en-US" dirty="0"/>
                  <a:t>情景特征。例如，语料库是自我介绍的演讲稿，那么句子以</a:t>
                </a:r>
                <a:r>
                  <a:rPr lang="en-US" altLang="zh-CN" dirty="0"/>
                  <a:t>I</a:t>
                </a:r>
                <a:r>
                  <a:rPr lang="zh-CN" altLang="en-US" dirty="0"/>
                  <a:t>开头的概率比较大。</a:t>
                </a:r>
                <a:endParaRPr lang="en-US" altLang="zh-CN" dirty="0"/>
              </a:p>
              <a:p>
                <a:pPr lvl="1"/>
                <a:r>
                  <a:rPr lang="zh-CN" altLang="en-US" dirty="0"/>
                  <a:t>文化特征。例如，人们询问中餐的句子的出现概率大于询问英餐的句子的出现概率，因为人们对中餐更有兴趣。</a:t>
                </a:r>
                <a:endParaRPr lang="en-US" altLang="zh-CN" dirty="0"/>
              </a:p>
              <a:p>
                <a:pPr lvl="1"/>
                <a:endParaRPr lang="en-US" altLang="zh-CN" dirty="0"/>
              </a:p>
              <a:p>
                <a:r>
                  <a:rPr lang="zh-CN" altLang="en-US" dirty="0"/>
                  <a:t>在实践中，通常计算对数概率，即计算</a:t>
                </a:r>
                <a:r>
                  <a:rPr lang="en-US" altLang="zh-CN" dirty="0"/>
                  <a:t>log P(</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𝑤</m:t>
                        </m:r>
                      </m:e>
                      <m:sub>
                        <m:r>
                          <a:rPr lang="en-US" altLang="zh-CN">
                            <a:latin typeface="Cambria Math" panose="02040503050406030204" pitchFamily="18" charset="0"/>
                          </a:rPr>
                          <m:t>1</m:t>
                        </m:r>
                      </m:sub>
                      <m:sup>
                        <m:r>
                          <a:rPr lang="en-US" altLang="zh-CN" i="1">
                            <a:latin typeface="Cambria Math" panose="02040503050406030204" pitchFamily="18" charset="0"/>
                          </a:rPr>
                          <m:t>𝑛</m:t>
                        </m:r>
                      </m:sup>
                    </m:sSubSup>
                  </m:oMath>
                </a14:m>
                <a:r>
                  <a:rPr lang="en-US" altLang="zh-CN" dirty="0"/>
                  <a:t>)</a:t>
                </a:r>
                <a:r>
                  <a:rPr lang="zh-CN" altLang="en-US" dirty="0"/>
                  <a:t>，主要是为了防止浮点数溢出，提高计算效率。</a:t>
                </a:r>
              </a:p>
            </p:txBody>
          </p:sp>
        </mc:Choice>
        <mc:Fallback>
          <p:sp>
            <p:nvSpPr>
              <p:cNvPr id="3" name="内容占位符 2">
                <a:extLst>
                  <a:ext uri="{FF2B5EF4-FFF2-40B4-BE49-F238E27FC236}">
                    <a16:creationId xmlns:a16="http://schemas.microsoft.com/office/drawing/2014/main" id="{428F05C8-22CE-47AE-8712-B8437E796EF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250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AD046F-FB95-4272-AD30-48CC97AB898D}"/>
              </a:ext>
            </a:extLst>
          </p:cNvPr>
          <p:cNvSpPr>
            <a:spLocks noGrp="1"/>
          </p:cNvSpPr>
          <p:nvPr>
            <p:ph type="title"/>
          </p:nvPr>
        </p:nvSpPr>
        <p:spPr/>
        <p:txBody>
          <a:bodyPr/>
          <a:lstStyle/>
          <a:p>
            <a:r>
              <a:rPr lang="en-US" altLang="zh-CN" dirty="0"/>
              <a:t>Evaluating Language Models</a:t>
            </a:r>
            <a:endParaRPr lang="zh-CN" altLang="en-US" dirty="0"/>
          </a:p>
        </p:txBody>
      </p:sp>
      <p:sp>
        <p:nvSpPr>
          <p:cNvPr id="3" name="内容占位符 2">
            <a:extLst>
              <a:ext uri="{FF2B5EF4-FFF2-40B4-BE49-F238E27FC236}">
                <a16:creationId xmlns:a16="http://schemas.microsoft.com/office/drawing/2014/main" id="{ACD51E76-7565-46C1-8B2D-86A55DF3E4EA}"/>
              </a:ext>
            </a:extLst>
          </p:cNvPr>
          <p:cNvSpPr>
            <a:spLocks noGrp="1"/>
          </p:cNvSpPr>
          <p:nvPr>
            <p:ph idx="1"/>
          </p:nvPr>
        </p:nvSpPr>
        <p:spPr/>
        <p:txBody>
          <a:bodyPr/>
          <a:lstStyle/>
          <a:p>
            <a:pPr algn="just"/>
            <a:r>
              <a:rPr lang="zh-CN" altLang="en-US" dirty="0"/>
              <a:t>外部评价（</a:t>
            </a:r>
            <a:r>
              <a:rPr lang="en-US" altLang="zh-CN" dirty="0"/>
              <a:t>extrinsic evaluation</a:t>
            </a:r>
            <a:r>
              <a:rPr lang="zh-CN" altLang="en-US" dirty="0"/>
              <a:t>），指通过评估将语言模型作为组件的任务的指标，来评价语言模型的效果。</a:t>
            </a:r>
            <a:endParaRPr lang="en-US" altLang="zh-CN" dirty="0"/>
          </a:p>
          <a:p>
            <a:pPr algn="just"/>
            <a:r>
              <a:rPr lang="zh-CN" altLang="en-US" dirty="0"/>
              <a:t>内部评价（</a:t>
            </a:r>
            <a:r>
              <a:rPr lang="en-US" altLang="zh-CN" dirty="0"/>
              <a:t>intrinsic evaluation</a:t>
            </a:r>
            <a:r>
              <a:rPr lang="zh-CN" altLang="en-US" dirty="0"/>
              <a:t>），指不借助其他任务，仅通过语料库评价语言模型的效果，这里指计算语言模型在测试语料库上的困惑度（</a:t>
            </a:r>
            <a:r>
              <a:rPr lang="en-US" altLang="zh-CN" dirty="0"/>
              <a:t>perplexity</a:t>
            </a:r>
            <a:r>
              <a:rPr lang="zh-CN" altLang="en-US" dirty="0"/>
              <a:t>）。</a:t>
            </a:r>
            <a:endParaRPr lang="en-US" altLang="zh-CN" dirty="0"/>
          </a:p>
          <a:p>
            <a:pPr algn="just"/>
            <a:endParaRPr lang="en-US" altLang="zh-CN" dirty="0"/>
          </a:p>
          <a:p>
            <a:pPr algn="just"/>
            <a:r>
              <a:rPr lang="zh-CN" altLang="en-US" dirty="0"/>
              <a:t>通常认为，好的语言模型将给予测试语料库更高的概率，更好地计算正常语言出现的概率，这同时意味着该语言模型在该测试语料库上具有更低的困惑度。</a:t>
            </a:r>
            <a:endParaRPr lang="en-US" altLang="zh-CN" dirty="0"/>
          </a:p>
          <a:p>
            <a:pPr algn="just"/>
            <a:endParaRPr lang="zh-CN" altLang="en-US" dirty="0"/>
          </a:p>
        </p:txBody>
      </p:sp>
    </p:spTree>
    <p:extLst>
      <p:ext uri="{BB962C8B-B14F-4D97-AF65-F5344CB8AC3E}">
        <p14:creationId xmlns:p14="http://schemas.microsoft.com/office/powerpoint/2010/main" val="402749263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6420</TotalTime>
  <Words>4811</Words>
  <Application>Microsoft Office PowerPoint</Application>
  <PresentationFormat>宽屏</PresentationFormat>
  <Paragraphs>337</Paragraphs>
  <Slides>59</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59</vt:i4>
      </vt:variant>
    </vt:vector>
  </HeadingPairs>
  <TitlesOfParts>
    <vt:vector size="64" baseType="lpstr">
      <vt:lpstr>等线</vt:lpstr>
      <vt:lpstr>等线 Light</vt:lpstr>
      <vt:lpstr>Arial</vt:lpstr>
      <vt:lpstr>Cambria Math</vt:lpstr>
      <vt:lpstr>Office 主题​​</vt:lpstr>
      <vt:lpstr>N-gram Language Models</vt:lpstr>
      <vt:lpstr>Jane Austen trigram model</vt:lpstr>
      <vt:lpstr>N-Grams</vt:lpstr>
      <vt:lpstr>N-Grams</vt:lpstr>
      <vt:lpstr>N-Grams</vt:lpstr>
      <vt:lpstr>N-Grams</vt:lpstr>
      <vt:lpstr>N-Grams</vt:lpstr>
      <vt:lpstr>N-Grams</vt:lpstr>
      <vt:lpstr>Evaluating Language Models</vt:lpstr>
      <vt:lpstr>Evaluating Language Models</vt:lpstr>
      <vt:lpstr>Evaluating Language Models</vt:lpstr>
      <vt:lpstr>Evaluating Language Models</vt:lpstr>
      <vt:lpstr>Generalization and Zeros</vt:lpstr>
      <vt:lpstr>Generalization and Zeros</vt:lpstr>
      <vt:lpstr>Generalization and Zeros</vt:lpstr>
      <vt:lpstr>Generalization and Zeros</vt:lpstr>
      <vt:lpstr>Generalization and Zeros</vt:lpstr>
      <vt:lpstr>Generalization and Zeros</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Smoothing</vt:lpstr>
      <vt:lpstr>Data Noising as Smoothing in Neural Network Language Models</vt:lpstr>
      <vt:lpstr>Data Noising as Smoothing in Neural Network Language Models</vt:lpstr>
      <vt:lpstr>Data Noising as Smoothing in Neural Network Language Models</vt:lpstr>
      <vt:lpstr>Data Noising as Smoothing in Neural Network Language Models</vt:lpstr>
      <vt:lpstr>Data Noising as Smoothing in Neural Network Language Models</vt:lpstr>
      <vt:lpstr>Data Noising as Smoothing in Neural Network Language Models</vt:lpstr>
      <vt:lpstr>Data Noising as Smoothing in Neural Network Language Models</vt:lpstr>
      <vt:lpstr>Data Noising as Smoothing in Neural Network Language Models</vt:lpstr>
      <vt:lpstr>Data Noising as Smoothing in Neural Network Language Models</vt:lpstr>
      <vt:lpstr>Data Noising as Smoothing in Neural Network Language Models</vt:lpstr>
      <vt:lpstr>Data Noising as Smoothing in Neural Network Language Models</vt:lpstr>
      <vt:lpstr>Data Noising as Smoothing in Neural Network Language Models</vt:lpstr>
      <vt:lpstr>Data Noising as Smoothing in Neural Network Language Models</vt:lpstr>
      <vt:lpstr>Data Noising as Smoothing in Neural Network Language Models</vt:lpstr>
      <vt:lpstr>作业</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 Text Normalization, Edit Distance</dc:title>
  <dc:creator>文涛 张</dc:creator>
  <cp:lastModifiedBy>张 文涛</cp:lastModifiedBy>
  <cp:revision>112</cp:revision>
  <dcterms:created xsi:type="dcterms:W3CDTF">2019-07-21T06:55:41Z</dcterms:created>
  <dcterms:modified xsi:type="dcterms:W3CDTF">2019-11-04T10:58:07Z</dcterms:modified>
</cp:coreProperties>
</file>