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6" r:id="rId38"/>
    <p:sldId id="367" r:id="rId39"/>
    <p:sldId id="368" r:id="rId40"/>
    <p:sldId id="369" r:id="rId41"/>
    <p:sldId id="370" r:id="rId42"/>
    <p:sldId id="364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65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328" r:id="rId76"/>
    <p:sldId id="327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75E92-CDE7-406A-AD0B-50A09CC6AD86}" v="5645" dt="2019-09-19T05:00:32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2" autoAdjust="0"/>
  </p:normalViewPr>
  <p:slideViewPr>
    <p:cSldViewPr snapToGrid="0">
      <p:cViewPr varScale="1">
        <p:scale>
          <a:sx n="148" d="100"/>
          <a:sy n="14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0397-8B6B-4B06-AA63-88B0764B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6117C1-4506-4AEF-8BC9-A501306B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87161-903F-4E5A-ACC0-0F2567E5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B8580-ADCD-4724-B29E-41526DC4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F524-7019-4992-958F-9EF79F49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2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EB49-CAA8-428D-B841-6C424114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690A36-6804-4AC7-A4E5-D8D60C54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15A67-9DED-4A9A-9D69-6A74E970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8A92C-DE96-462E-8AE5-ABEA7763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47679-2C68-43AD-BDAA-4A674AD4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57E85-94EB-4512-8C43-56E3C1F67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76236-BFE2-44B3-BB80-1CC784F39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75B1A-6C2F-4101-AC3C-6CF9267E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BEC8E-362A-4216-A0BF-E6304315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E9629-87E0-43A2-860E-81A3DF35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FAA1-8C70-4ACA-997B-5870A4CE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06E37-67E8-4406-BD9B-5AFCC4C2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B49AB-4B6F-4365-9FBE-37AD244C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05816-6927-41A6-83BB-05D801F2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09D36-128B-4BA2-A57D-B5B2ED54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9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EEBE-0948-4F48-B969-41F907E9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7D579-2F1E-4E30-A814-B70045DF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CDC10-0164-41D1-88D8-BBCB30F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92B22-3EF9-436F-8380-0CB0D759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386C0-B7AB-4D8B-9792-6D03B300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5B6C-E639-4AAA-88AD-CE7D968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FE10E-CC33-4A69-B725-1ADB2778A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73458-816C-4F91-9141-16572927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22C49-5DA8-49F2-A04C-57EF30DE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56111-9A43-46D4-A265-8B8F72C9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A20F7-5668-4F6F-A6D5-767EA1A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1915-7E76-4A6A-98B6-DDAE54AD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DC599-63E8-49BA-9BDA-455B8B7F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2FB67-1CF7-40B9-AA9B-0943E3562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9B858-6CAB-4CA0-A61C-8A521E536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D5FBF-CF44-4AB5-92FD-4A3A958EC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621E6-99DD-4C39-9CEF-BC03D800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2C0B3-3C54-47DC-9421-64101CBF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8CC39D-6AF3-48B4-95CA-4E3794FB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1980-0CC4-4C4B-A8B5-03B9AAC3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ED5378-C714-400F-B20B-42E493D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EF253-4DDC-45A4-BD35-D27E5C39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E92CFB-7A3D-478D-8652-17B755A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ECDB6D-F77B-4867-917F-00E52C1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60DDE-D225-43E3-994A-9E84E11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81612-F0C3-4DD6-87B3-2F30516A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150F-D78A-406F-88E6-5BB4E12A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B462-9AFB-4511-AD27-95957694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66FA3-D47B-49A3-A41F-72480E614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D82FA-3C62-4D35-9352-025708A9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AE867-37A2-4391-941A-198C893D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9D58B-C958-4735-84F0-FBD96399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06F0A-73FA-4BBA-8B36-2B9F1F34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1E6FD-3E51-46FC-88EA-8C4455C96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EA6CA-C2D2-4A9C-B401-1E2BB9B77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EDAC3-5710-44C6-AF0F-56D84350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4D450-FC1C-495D-B531-5980A62F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BF99A-AD72-4BB4-9745-FEC884A3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64D4B-0020-4589-AAA5-55C1926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C1443-CE1D-4373-94A3-10C77DBF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293C1-DAAB-4142-A43E-06F3C122C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5675-DC72-4906-A57C-C4BFA0BFC77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E86C7-254C-4FC5-B1C0-4CBEF138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89BF4-B4D3-40EA-A4E0-EF6E45B44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4C01F-9BBF-48C0-8A8B-37857514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/>
              <a:t>Spelling Correction and the Noisy Channel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733CA-2DAD-4892-ABF9-4164F6708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Weekly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18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9E094-007F-446D-BF4B-7A0DCB2A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6CF83-B652-4159-8F9F-93E7F5FC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CN" altLang="en-US" dirty="0"/>
              <a:t>噪声信道模型是一种贝叶斯模型（</a:t>
            </a:r>
            <a:r>
              <a:rPr lang="en-US" altLang="zh-CN" dirty="0"/>
              <a:t>Bayesian Inference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/>
            <a:r>
              <a:rPr lang="zh-CN" altLang="en-US" dirty="0"/>
              <a:t>假定</a:t>
            </a:r>
            <a:r>
              <a:rPr lang="en-US" altLang="zh-CN" dirty="0"/>
              <a:t>x</a:t>
            </a:r>
            <a:r>
              <a:rPr lang="zh-CN" altLang="en-US" dirty="0"/>
              <a:t>是错拼词，</a:t>
            </a:r>
            <a:r>
              <a:rPr lang="en-US" altLang="zh-CN" dirty="0"/>
              <a:t>w</a:t>
            </a:r>
            <a:r>
              <a:rPr lang="zh-CN" altLang="en-US" dirty="0"/>
              <a:t>是正确词，</a:t>
            </a:r>
            <a:r>
              <a:rPr lang="en-US" altLang="zh-CN" dirty="0"/>
              <a:t>V</a:t>
            </a:r>
            <a:r>
              <a:rPr lang="zh-CN" altLang="en-US" dirty="0"/>
              <a:t>是字典，根据贝叶斯法则有：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P(</a:t>
            </a:r>
            <a:r>
              <a:rPr lang="en-US" altLang="zh-CN" dirty="0" err="1"/>
              <a:t>w|x</a:t>
            </a:r>
            <a:r>
              <a:rPr lang="en-US" altLang="zh-CN" dirty="0"/>
              <a:t>)</a:t>
            </a:r>
            <a:r>
              <a:rPr lang="zh-CN" altLang="en-US" dirty="0"/>
              <a:t>是在错拼词条件下，正确词是</a:t>
            </a:r>
            <a:r>
              <a:rPr lang="en-US" altLang="zh-CN" dirty="0"/>
              <a:t>w</a:t>
            </a:r>
            <a:r>
              <a:rPr lang="zh-CN" altLang="en-US" dirty="0"/>
              <a:t>的概率，模型的目标就是寻找是该概率最大的正确词</a:t>
            </a:r>
            <a:r>
              <a:rPr lang="en-US" altLang="zh-CN" dirty="0"/>
              <a:t>w</a:t>
            </a:r>
          </a:p>
          <a:p>
            <a:pPr algn="just"/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是正确词经过扭曲后成为该错拼词的概率，是对噪声信道的建模</a:t>
            </a:r>
            <a:endParaRPr lang="en-US" altLang="zh-CN" dirty="0"/>
          </a:p>
          <a:p>
            <a:pPr algn="just"/>
            <a:r>
              <a:rPr lang="en-US" altLang="zh-CN" dirty="0"/>
              <a:t>P(w)</a:t>
            </a:r>
            <a:r>
              <a:rPr lang="zh-CN" altLang="en-US" dirty="0"/>
              <a:t>是正确词的先验概率，考虑正确词的频率信息和上下文信息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A58B10-1A8E-4E92-B97C-8E45123DD881}"/>
              </a:ext>
            </a:extLst>
          </p:cNvPr>
          <p:cNvGrpSpPr/>
          <p:nvPr/>
        </p:nvGrpSpPr>
        <p:grpSpPr>
          <a:xfrm>
            <a:off x="1563943" y="2968883"/>
            <a:ext cx="9064113" cy="920234"/>
            <a:chOff x="2790276" y="2792477"/>
            <a:chExt cx="9064113" cy="920234"/>
          </a:xfrm>
        </p:grpSpPr>
        <p:pic>
          <p:nvPicPr>
            <p:cNvPr id="5" name="图片 4" descr="手机屏幕截图&#10;&#10;描述已自动生成">
              <a:extLst>
                <a:ext uri="{FF2B5EF4-FFF2-40B4-BE49-F238E27FC236}">
                  <a16:creationId xmlns:a16="http://schemas.microsoft.com/office/drawing/2014/main" id="{46E6EB23-516E-417D-944F-8C2FB243C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276" y="3168353"/>
              <a:ext cx="1848108" cy="523948"/>
            </a:xfrm>
            <a:prstGeom prst="rect">
              <a:avLst/>
            </a:prstGeom>
          </p:spPr>
        </p:pic>
        <p:pic>
          <p:nvPicPr>
            <p:cNvPr id="7" name="图片 6" descr="手机屏幕截图&#10;&#10;描述已自动生成">
              <a:extLst>
                <a:ext uri="{FF2B5EF4-FFF2-40B4-BE49-F238E27FC236}">
                  <a16:creationId xmlns:a16="http://schemas.microsoft.com/office/drawing/2014/main" id="{D1BC0A34-CEDC-44DC-8A62-1F6F4A58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689" y="3032398"/>
              <a:ext cx="2095792" cy="657317"/>
            </a:xfrm>
            <a:prstGeom prst="rect">
              <a:avLst/>
            </a:prstGeom>
          </p:spPr>
        </p:pic>
        <p:pic>
          <p:nvPicPr>
            <p:cNvPr id="9" name="图片 8" descr="图片包含 物体, 游戏机, 钟表&#10;&#10;描述已自动生成">
              <a:extLst>
                <a:ext uri="{FF2B5EF4-FFF2-40B4-BE49-F238E27FC236}">
                  <a16:creationId xmlns:a16="http://schemas.microsoft.com/office/drawing/2014/main" id="{08756320-2F29-4A1C-BBDE-B82A8C8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235" y="3147943"/>
              <a:ext cx="2133898" cy="564768"/>
            </a:xfrm>
            <a:prstGeom prst="rect">
              <a:avLst/>
            </a:prstGeom>
          </p:spPr>
        </p:pic>
        <p:pic>
          <p:nvPicPr>
            <p:cNvPr id="12" name="图片 11" descr="手机屏幕截图&#10;&#10;描述已自动生成">
              <a:extLst>
                <a:ext uri="{FF2B5EF4-FFF2-40B4-BE49-F238E27FC236}">
                  <a16:creationId xmlns:a16="http://schemas.microsoft.com/office/drawing/2014/main" id="{7E1CCBBA-4796-4300-8227-56B331940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9332" y="2792477"/>
              <a:ext cx="2915057" cy="88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46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8AE3E-B76F-45D1-A61D-6D69334D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8EA6-E183-49E5-A686-F2653C43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噪声信道模型算法</a:t>
            </a:r>
            <a:endParaRPr lang="en-US" altLang="zh-CN" dirty="0"/>
          </a:p>
          <a:p>
            <a:pPr lvl="1"/>
            <a:r>
              <a:rPr lang="en-US" altLang="zh-CN" dirty="0"/>
              <a:t>Non-word spelling correction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0698657-6777-4F0B-9600-0787C5093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6" y="2968943"/>
            <a:ext cx="771632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F0E8-9676-4475-860A-20DD6FAA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C35B3-D667-4D04-A4F6-F92D3592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案例：假设</a:t>
            </a:r>
            <a:r>
              <a:rPr lang="en-US" altLang="zh-CN" dirty="0"/>
              <a:t>x=</a:t>
            </a:r>
            <a:r>
              <a:rPr lang="en-US" altLang="zh-CN" dirty="0" err="1"/>
              <a:t>acress</a:t>
            </a:r>
            <a:endParaRPr lang="en-US" altLang="zh-CN" dirty="0"/>
          </a:p>
          <a:p>
            <a:pPr lvl="1" algn="just"/>
            <a:r>
              <a:rPr lang="zh-CN" altLang="en-US" sz="2200" dirty="0"/>
              <a:t>假词，不在字典中</a:t>
            </a:r>
            <a:endParaRPr lang="en-US" altLang="zh-CN" sz="2200" dirty="0"/>
          </a:p>
          <a:p>
            <a:pPr lvl="1" algn="just"/>
            <a:r>
              <a:rPr lang="zh-CN" altLang="en-US" sz="2200" dirty="0"/>
              <a:t>仅考虑拼写类似，寻找</a:t>
            </a:r>
            <a:r>
              <a:rPr lang="en-US" altLang="zh-CN" sz="2200" dirty="0"/>
              <a:t>single-letter change</a:t>
            </a:r>
            <a:r>
              <a:rPr lang="zh-CN" altLang="en-US" sz="2200" dirty="0"/>
              <a:t>的正确词，</a:t>
            </a:r>
            <a:r>
              <a:rPr lang="en-US" altLang="zh-CN" sz="2200" dirty="0"/>
              <a:t>edit distance = 1</a:t>
            </a:r>
          </a:p>
          <a:p>
            <a:pPr lvl="1" algn="just"/>
            <a:r>
              <a:rPr lang="zh-CN" altLang="en-US" sz="2200" dirty="0"/>
              <a:t>采用</a:t>
            </a:r>
            <a:r>
              <a:rPr lang="en-US" altLang="zh-CN" sz="2200" dirty="0" err="1"/>
              <a:t>Damerau-Levenshtein</a:t>
            </a:r>
            <a:r>
              <a:rPr lang="en-US" altLang="zh-CN" sz="2200" dirty="0"/>
              <a:t> edit distance</a:t>
            </a:r>
            <a:r>
              <a:rPr lang="zh-CN" altLang="en-US" sz="2200" dirty="0"/>
              <a:t>，除了</a:t>
            </a:r>
            <a:r>
              <a:rPr lang="en-US" altLang="zh-CN" sz="2200" dirty="0"/>
              <a:t>Insertion</a:t>
            </a:r>
            <a:r>
              <a:rPr lang="zh-CN" altLang="en-US" sz="2200" dirty="0"/>
              <a:t>、</a:t>
            </a:r>
            <a:r>
              <a:rPr lang="en-US" altLang="zh-CN" sz="2200" dirty="0"/>
              <a:t>Deletion</a:t>
            </a:r>
            <a:r>
              <a:rPr lang="zh-CN" altLang="en-US" sz="2200" dirty="0"/>
              <a:t>和</a:t>
            </a:r>
            <a:r>
              <a:rPr lang="en-US" altLang="zh-CN" sz="2200" dirty="0"/>
              <a:t>Substitution</a:t>
            </a:r>
            <a:r>
              <a:rPr lang="zh-CN" altLang="en-US" sz="2200" dirty="0"/>
              <a:t>，增加</a:t>
            </a:r>
            <a:r>
              <a:rPr lang="en-US" altLang="zh-CN" sz="2200" dirty="0"/>
              <a:t>transportation</a:t>
            </a:r>
            <a:r>
              <a:rPr lang="zh-CN" altLang="en-US" sz="2200" dirty="0"/>
              <a:t>操作，即两个字符互换位置。请按</a:t>
            </a:r>
            <a:r>
              <a:rPr lang="en-US" altLang="zh-CN" sz="2200" dirty="0"/>
              <a:t>Weekly 2</a:t>
            </a:r>
            <a:r>
              <a:rPr lang="zh-CN" altLang="en-US" sz="2200" dirty="0"/>
              <a:t>的案例要求，重新实现最小</a:t>
            </a:r>
            <a:r>
              <a:rPr lang="en-US" altLang="zh-CN" sz="2200" dirty="0"/>
              <a:t>DL</a:t>
            </a:r>
            <a:r>
              <a:rPr lang="zh-CN" altLang="en-US" sz="2200" dirty="0"/>
              <a:t>编辑距离</a:t>
            </a:r>
          </a:p>
        </p:txBody>
      </p:sp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E7E4434F-E68F-4195-9F2E-007283DB4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69" y="4023360"/>
            <a:ext cx="5845862" cy="25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5AA1C-1CD1-488F-A23D-81433D91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DF710-FDD0-40D0-A053-A23AA87D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zh-CN" altLang="en-US"/>
              <a:t>计算</a:t>
            </a:r>
            <a:r>
              <a:rPr lang="en-US" altLang="zh-CN"/>
              <a:t>P(w)</a:t>
            </a:r>
          </a:p>
          <a:p>
            <a:pPr lvl="1" algn="just"/>
            <a:r>
              <a:rPr lang="zh-CN" altLang="en-US"/>
              <a:t>通常</a:t>
            </a:r>
            <a:r>
              <a:rPr lang="en-US" altLang="zh-CN"/>
              <a:t>P(w)</a:t>
            </a:r>
            <a:r>
              <a:rPr lang="zh-CN" altLang="en-US"/>
              <a:t>可通过</a:t>
            </a:r>
            <a:r>
              <a:rPr lang="en-US" altLang="zh-CN"/>
              <a:t>N-gram</a:t>
            </a:r>
            <a:r>
              <a:rPr lang="zh-CN" altLang="en-US"/>
              <a:t>语言模型得到，代表在当前上下文（</a:t>
            </a:r>
            <a:r>
              <a:rPr lang="en-US" altLang="zh-CN"/>
              <a:t>context</a:t>
            </a:r>
            <a:r>
              <a:rPr lang="zh-CN" altLang="en-US"/>
              <a:t>）条件下出现的概率</a:t>
            </a:r>
            <a:endParaRPr lang="en-US" altLang="zh-CN"/>
          </a:p>
          <a:p>
            <a:pPr lvl="1" algn="just"/>
            <a:r>
              <a:rPr lang="zh-CN" altLang="en-US"/>
              <a:t>此处简化为使用</a:t>
            </a:r>
            <a:r>
              <a:rPr lang="en-US" altLang="zh-CN"/>
              <a:t>Corpus of Contemporary English (COCA)</a:t>
            </a:r>
            <a:r>
              <a:rPr lang="zh-CN" altLang="en-US"/>
              <a:t>语料库训练的一元语言模型（</a:t>
            </a:r>
            <a:r>
              <a:rPr lang="en-US" altLang="zh-CN"/>
              <a:t>unigram language model</a:t>
            </a:r>
            <a:r>
              <a:rPr lang="zh-CN" altLang="en-US"/>
              <a:t>）进行计算，即每个词在语料库中出现的频率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2CDA5-8D84-45E4-9391-C2452D4C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82" y="4100223"/>
            <a:ext cx="312463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BA1E1-B87A-4DB0-B794-D84C3736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56AC0-5F37-42B3-9EA6-A8105270E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pPr lvl="1" algn="just"/>
            <a:r>
              <a:rPr lang="zh-CN" altLang="en-US" dirty="0"/>
              <a:t>在</a:t>
            </a:r>
            <a:r>
              <a:rPr lang="en-US" altLang="zh-CN" dirty="0"/>
              <a:t>single-letter change</a:t>
            </a:r>
            <a:r>
              <a:rPr lang="zh-CN" altLang="en-US" dirty="0"/>
              <a:t>问题中：</a:t>
            </a:r>
            <a:endParaRPr lang="en-US" altLang="zh-CN" dirty="0"/>
          </a:p>
          <a:p>
            <a:pPr lvl="2" algn="just"/>
            <a:r>
              <a:rPr lang="zh-CN" altLang="en-US" dirty="0"/>
              <a:t>英文错拼，通过合理估计语料库中单个</a:t>
            </a:r>
            <a:r>
              <a:rPr lang="en-US" altLang="zh-CN" dirty="0"/>
              <a:t>letter</a:t>
            </a:r>
            <a:r>
              <a:rPr lang="zh-CN" altLang="en-US" dirty="0"/>
              <a:t>错拼的概率，来代替单词错拼的概率，如</a:t>
            </a:r>
            <a:r>
              <a:rPr lang="en-US" altLang="zh-CN" dirty="0"/>
              <a:t>P(</a:t>
            </a:r>
            <a:r>
              <a:rPr lang="en-US" altLang="zh-CN" dirty="0" err="1"/>
              <a:t>acress|across</a:t>
            </a:r>
            <a:r>
              <a:rPr lang="en-US" altLang="zh-CN" dirty="0"/>
              <a:t>) = P(</a:t>
            </a:r>
            <a:r>
              <a:rPr lang="en-US" altLang="zh-CN" dirty="0" err="1"/>
              <a:t>e|o</a:t>
            </a:r>
            <a:r>
              <a:rPr lang="en-US" altLang="zh-CN" dirty="0"/>
              <a:t>)</a:t>
            </a:r>
          </a:p>
          <a:p>
            <a:pPr lvl="2" algn="just"/>
            <a:r>
              <a:rPr lang="zh-CN" altLang="en-US" dirty="0"/>
              <a:t>中文错拼，则改为合理估计语料库中单个字错拼的概率</a:t>
            </a:r>
            <a:endParaRPr lang="en-US" altLang="zh-CN" dirty="0"/>
          </a:p>
          <a:p>
            <a:pPr lvl="1" algn="just"/>
            <a:r>
              <a:rPr lang="zh-CN" altLang="en-US" dirty="0"/>
              <a:t>所谓的合理估计，即反映两者间基于发音、词形等相似的替换，也反映两者间基于键盘位置接近等相似的替换</a:t>
            </a:r>
            <a:endParaRPr lang="en-US" altLang="zh-CN" dirty="0"/>
          </a:p>
          <a:p>
            <a:pPr lvl="1" algn="just"/>
            <a:r>
              <a:rPr lang="zh-CN" altLang="en-US" dirty="0"/>
              <a:t>在实际计算中，合理估计是指计算正确</a:t>
            </a:r>
            <a:r>
              <a:rPr lang="en-US" altLang="zh-CN" dirty="0"/>
              <a:t>letter</a:t>
            </a:r>
            <a:r>
              <a:rPr lang="zh-CN" altLang="en-US" dirty="0"/>
              <a:t>变为错误</a:t>
            </a:r>
            <a:r>
              <a:rPr lang="en-US" altLang="zh-CN" dirty="0"/>
              <a:t>letter</a:t>
            </a:r>
            <a:r>
              <a:rPr lang="zh-CN" altLang="en-US" dirty="0"/>
              <a:t>的频率</a:t>
            </a:r>
            <a:endParaRPr lang="en-US" altLang="zh-CN" dirty="0"/>
          </a:p>
          <a:p>
            <a:pPr lvl="2" algn="just"/>
            <a:r>
              <a:rPr lang="zh-CN" altLang="en-US" dirty="0"/>
              <a:t>语料库中，纠错前正确</a:t>
            </a:r>
            <a:r>
              <a:rPr lang="en-US" altLang="zh-CN" dirty="0"/>
              <a:t>letter</a:t>
            </a:r>
            <a:r>
              <a:rPr lang="zh-CN" altLang="en-US" dirty="0"/>
              <a:t>通过某种操作变为错误</a:t>
            </a:r>
            <a:r>
              <a:rPr lang="en-US" altLang="zh-CN" dirty="0"/>
              <a:t>letter</a:t>
            </a:r>
            <a:r>
              <a:rPr lang="zh-CN" altLang="en-US" dirty="0"/>
              <a:t>的次数是分子</a:t>
            </a:r>
            <a:endParaRPr lang="en-US" altLang="zh-CN" dirty="0"/>
          </a:p>
          <a:p>
            <a:pPr lvl="2" algn="just"/>
            <a:r>
              <a:rPr lang="zh-CN" altLang="en-US" dirty="0"/>
              <a:t>语料库中，纠错后正确</a:t>
            </a:r>
            <a:r>
              <a:rPr lang="en-US" altLang="zh-CN" dirty="0"/>
              <a:t>letter</a:t>
            </a:r>
            <a:r>
              <a:rPr lang="zh-CN" altLang="en-US" dirty="0"/>
              <a:t>出现的次数是分母</a:t>
            </a:r>
            <a:endParaRPr lang="en-US" altLang="zh-CN" dirty="0"/>
          </a:p>
          <a:p>
            <a:pPr lvl="2" algn="just"/>
            <a:r>
              <a:rPr lang="zh-CN" altLang="en-US" dirty="0"/>
              <a:t>两者相除就是在这种操作条件下，正确</a:t>
            </a:r>
            <a:r>
              <a:rPr lang="en-US" altLang="zh-CN" dirty="0"/>
              <a:t>letter</a:t>
            </a:r>
            <a:r>
              <a:rPr lang="zh-CN" altLang="en-US" dirty="0"/>
              <a:t>变为错误</a:t>
            </a:r>
            <a:r>
              <a:rPr lang="en-US" altLang="zh-CN" dirty="0"/>
              <a:t>letter</a:t>
            </a:r>
            <a:r>
              <a:rPr lang="zh-CN" altLang="en-US" dirty="0"/>
              <a:t>的概率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07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CD5B-6193-4D73-8590-2D69151B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37F8E-54DC-4053-8C04-90413AB3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由于存在四种操作，需要根据不同的操作进行估计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需注意，我们在计算</a:t>
            </a:r>
            <a:r>
              <a:rPr lang="en-US" altLang="zh-CN" dirty="0"/>
              <a:t>ins[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del[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时，考虑的是在前一个字符</a:t>
            </a:r>
            <a:r>
              <a:rPr lang="en-US" altLang="zh-CN" dirty="0"/>
              <a:t>x</a:t>
            </a:r>
            <a:r>
              <a:rPr lang="zh-CN" altLang="en-US" dirty="0"/>
              <a:t>的条件下，</a:t>
            </a:r>
            <a:r>
              <a:rPr lang="en-US" altLang="zh-CN" dirty="0"/>
              <a:t>y</a:t>
            </a:r>
            <a:r>
              <a:rPr lang="zh-CN" altLang="en-US" dirty="0"/>
              <a:t>是错拼</a:t>
            </a:r>
            <a:r>
              <a:rPr lang="en-US" altLang="zh-CN" dirty="0"/>
              <a:t>letter</a:t>
            </a:r>
            <a:r>
              <a:rPr lang="zh-CN" altLang="en-US" dirty="0"/>
              <a:t>的概率；当然可以改为考虑</a:t>
            </a:r>
            <a:r>
              <a:rPr lang="en-US" altLang="zh-CN" dirty="0"/>
              <a:t>y</a:t>
            </a:r>
            <a:r>
              <a:rPr lang="zh-CN" altLang="en-US" dirty="0"/>
              <a:t>的后一个字符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A33CE8-1C98-406E-A83A-EC8E472DB276}"/>
              </a:ext>
            </a:extLst>
          </p:cNvPr>
          <p:cNvGrpSpPr/>
          <p:nvPr/>
        </p:nvGrpSpPr>
        <p:grpSpPr>
          <a:xfrm>
            <a:off x="2157727" y="3453339"/>
            <a:ext cx="3067478" cy="1143160"/>
            <a:chOff x="6910350" y="2857420"/>
            <a:chExt cx="3067478" cy="1143160"/>
          </a:xfrm>
        </p:grpSpPr>
        <p:pic>
          <p:nvPicPr>
            <p:cNvPr id="5" name="图片 4" descr="图片包含 照片, 桌子, 木, 黑色&#10;&#10;描述已自动生成">
              <a:extLst>
                <a:ext uri="{FF2B5EF4-FFF2-40B4-BE49-F238E27FC236}">
                  <a16:creationId xmlns:a16="http://schemas.microsoft.com/office/drawing/2014/main" id="{2EF0FE47-F318-40DC-BE7C-4EB24AEB2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350" y="2857420"/>
              <a:ext cx="3067478" cy="1143160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6938F5F-B9EE-4520-A1C1-1AD0125DA0A5}"/>
                </a:ext>
              </a:extLst>
            </p:cNvPr>
            <p:cNvGrpSpPr/>
            <p:nvPr/>
          </p:nvGrpSpPr>
          <p:grpSpPr>
            <a:xfrm>
              <a:off x="8393456" y="3479486"/>
              <a:ext cx="1106370" cy="274501"/>
              <a:chOff x="5819589" y="3480200"/>
              <a:chExt cx="1106370" cy="27450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D87FDCA-D699-4B7E-AD89-9908BD146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9589" y="3480200"/>
                <a:ext cx="171155" cy="26331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D0FF9372-B5F4-4810-B39E-61B2EB4E0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135" y="3491385"/>
                <a:ext cx="144824" cy="263316"/>
              </a:xfrm>
              <a:prstGeom prst="rect">
                <a:avLst/>
              </a:prstGeom>
            </p:spPr>
          </p:pic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7890E88-2909-4301-B841-D1A29CF6C66F}"/>
              </a:ext>
            </a:extLst>
          </p:cNvPr>
          <p:cNvGrpSpPr/>
          <p:nvPr/>
        </p:nvGrpSpPr>
        <p:grpSpPr>
          <a:xfrm>
            <a:off x="5527564" y="2734102"/>
            <a:ext cx="4324954" cy="2581635"/>
            <a:chOff x="5527564" y="2734102"/>
            <a:chExt cx="4324954" cy="2581635"/>
          </a:xfrm>
        </p:grpSpPr>
        <p:pic>
          <p:nvPicPr>
            <p:cNvPr id="15" name="图片 14" descr="手机屏幕截图&#10;&#10;描述已自动生成">
              <a:extLst>
                <a:ext uri="{FF2B5EF4-FFF2-40B4-BE49-F238E27FC236}">
                  <a16:creationId xmlns:a16="http://schemas.microsoft.com/office/drawing/2014/main" id="{F8E461BF-8DF7-4D21-9D79-213F1E7C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564" y="2734102"/>
              <a:ext cx="4324954" cy="2581635"/>
            </a:xfrm>
            <a:prstGeom prst="rect">
              <a:avLst/>
            </a:prstGeom>
          </p:spPr>
        </p:pic>
        <p:pic>
          <p:nvPicPr>
            <p:cNvPr id="21" name="图片 20" descr="图片包含 游戏机, 铅笔, 仪表&#10;&#10;描述已自动生成">
              <a:extLst>
                <a:ext uri="{FF2B5EF4-FFF2-40B4-BE49-F238E27FC236}">
                  <a16:creationId xmlns:a16="http://schemas.microsoft.com/office/drawing/2014/main" id="{3D9155C4-898E-459B-8F35-9FB8CFB24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170" y="3490912"/>
              <a:ext cx="188045" cy="140493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C98B6C9-9464-43C8-B7B7-7D058AAB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463390"/>
              <a:ext cx="214313" cy="199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45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530FD-554A-4336-ADBB-67C644E3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9CB76-47E0-44E0-A84A-BFC23EEA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pPr lvl="1" algn="just"/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的两种方式</a:t>
            </a:r>
            <a:endParaRPr lang="en-US" altLang="zh-CN" dirty="0"/>
          </a:p>
          <a:p>
            <a:pPr lvl="1" algn="just"/>
            <a:r>
              <a:rPr lang="zh-CN" altLang="en-US" dirty="0"/>
              <a:t>如果语料库进行了纠错标注，给出了每一个错误词</a:t>
            </a:r>
            <a:r>
              <a:rPr lang="en-US" altLang="zh-CN" dirty="0"/>
              <a:t>x</a:t>
            </a:r>
            <a:r>
              <a:rPr lang="zh-CN" altLang="en-US" dirty="0"/>
              <a:t>和正确词</a:t>
            </a:r>
            <a:r>
              <a:rPr lang="en-US" altLang="zh-CN" dirty="0"/>
              <a:t>w</a:t>
            </a:r>
            <a:r>
              <a:rPr lang="zh-CN" altLang="en-US" dirty="0"/>
              <a:t>的词对数量，就可以利用这些数据，按照上页的公式直接计算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pPr lvl="1" algn="just"/>
            <a:r>
              <a:rPr lang="zh-CN" altLang="en-US" dirty="0"/>
              <a:t>如果语料库没有进行纠错标注，不能给出每一个错误词</a:t>
            </a:r>
            <a:r>
              <a:rPr lang="en-US" altLang="zh-CN" dirty="0"/>
              <a:t>x</a:t>
            </a:r>
            <a:r>
              <a:rPr lang="zh-CN" altLang="en-US" dirty="0"/>
              <a:t>和正确词</a:t>
            </a:r>
            <a:r>
              <a:rPr lang="en-US" altLang="zh-CN" dirty="0"/>
              <a:t>w</a:t>
            </a:r>
            <a:r>
              <a:rPr lang="zh-CN" altLang="en-US" dirty="0"/>
              <a:t>的词对数量，也就不能直接计算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，此时可以根据</a:t>
            </a:r>
            <a:r>
              <a:rPr lang="en-US" altLang="zh-CN" dirty="0"/>
              <a:t>EM</a:t>
            </a:r>
            <a:r>
              <a:rPr lang="zh-CN" altLang="en-US" dirty="0"/>
              <a:t>算法进行求解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pPr lvl="2" algn="just"/>
            <a:r>
              <a:rPr lang="zh-CN" altLang="en-US" dirty="0"/>
              <a:t>初始化：假设所有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都是平均分布，即所有概率都是</a:t>
            </a:r>
            <a:r>
              <a:rPr lang="en-US" altLang="zh-CN" dirty="0"/>
              <a:t>1/26</a:t>
            </a:r>
          </a:p>
          <a:p>
            <a:pPr lvl="2" algn="just"/>
            <a:r>
              <a:rPr lang="zh-CN" altLang="en-US" dirty="0"/>
              <a:t>迭代至满足停止条件：</a:t>
            </a:r>
            <a:endParaRPr lang="en-US" altLang="zh-CN" dirty="0"/>
          </a:p>
          <a:p>
            <a:pPr lvl="3" algn="just"/>
            <a:r>
              <a:rPr lang="en-US" altLang="zh-CN" dirty="0"/>
              <a:t>M</a:t>
            </a:r>
            <a:r>
              <a:rPr lang="zh-CN" altLang="en-US" dirty="0"/>
              <a:t>步：基于最新的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对文本进行纠错，自动产生错误词</a:t>
            </a:r>
            <a:r>
              <a:rPr lang="en-US" altLang="zh-CN" dirty="0"/>
              <a:t>x</a:t>
            </a:r>
            <a:r>
              <a:rPr lang="zh-CN" altLang="en-US" dirty="0"/>
              <a:t>和正确词</a:t>
            </a:r>
            <a:r>
              <a:rPr lang="en-US" altLang="zh-CN" dirty="0"/>
              <a:t>w</a:t>
            </a:r>
            <a:r>
              <a:rPr lang="zh-CN" altLang="en-US" dirty="0"/>
              <a:t>的词对</a:t>
            </a:r>
            <a:endParaRPr lang="en-US" altLang="zh-CN" dirty="0"/>
          </a:p>
          <a:p>
            <a:pPr lvl="3" algn="just"/>
            <a:r>
              <a:rPr lang="en-US" altLang="zh-CN" dirty="0"/>
              <a:t>E</a:t>
            </a:r>
            <a:r>
              <a:rPr lang="zh-CN" altLang="en-US" dirty="0"/>
              <a:t>步：基于所有词对，重新计算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46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437F2-45A5-4F71-9322-9C82AD0B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66B8B-A70E-4818-9478-C57C1E59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392DE312-B456-4238-AF65-3C36BF64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6" y="2716317"/>
            <a:ext cx="771632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85AAB-0474-4074-A873-575EB463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F76D9-81D0-432D-BC58-7083041D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w|x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通过贝叶斯原理，根据</a:t>
            </a:r>
            <a:r>
              <a:rPr lang="en-US" altLang="zh-CN" dirty="0"/>
              <a:t>P(w)</a:t>
            </a:r>
            <a:r>
              <a:rPr lang="zh-CN" altLang="en-US" dirty="0"/>
              <a:t>和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w|x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 descr="电脑屏幕的照片&#10;&#10;描述已自动生成">
            <a:extLst>
              <a:ext uri="{FF2B5EF4-FFF2-40B4-BE49-F238E27FC236}">
                <a16:creationId xmlns:a16="http://schemas.microsoft.com/office/drawing/2014/main" id="{A83AF5D8-6374-4823-B595-5DD02F97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2958632"/>
            <a:ext cx="7706801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5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D465-9AC5-4EBE-A717-05DE277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ABA1C-FCF0-483D-9F50-F327F1B7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实词错拼纠正</a:t>
            </a:r>
            <a:endParaRPr lang="en-US" altLang="zh-CN" dirty="0"/>
          </a:p>
          <a:p>
            <a:pPr lvl="1" algn="just"/>
            <a:r>
              <a:rPr lang="zh-CN" altLang="en-US" dirty="0"/>
              <a:t>与假词错拼纠正不同，在实词错拼纠正中，每个词都可能发生错误，因此需要为每个词都产生候选集</a:t>
            </a:r>
            <a:endParaRPr lang="en-US" altLang="zh-CN" dirty="0"/>
          </a:p>
          <a:p>
            <a:pPr lvl="1" algn="just"/>
            <a:r>
              <a:rPr lang="zh-CN" altLang="en-US" dirty="0"/>
              <a:t>实词错拼纠正的思路大致如下：</a:t>
            </a:r>
            <a:endParaRPr lang="en-US" altLang="zh-CN" dirty="0"/>
          </a:p>
          <a:p>
            <a:pPr lvl="2" algn="just"/>
            <a:r>
              <a:rPr lang="zh-CN" altLang="en-US" dirty="0"/>
              <a:t>为句中的每个词都产生候选集，产生候选集的方式以假词错拼纠正相同</a:t>
            </a:r>
            <a:endParaRPr lang="en-US" altLang="zh-CN" dirty="0"/>
          </a:p>
          <a:p>
            <a:pPr lvl="2" algn="just"/>
            <a:r>
              <a:rPr lang="zh-CN" altLang="en-US" dirty="0"/>
              <a:t>按照不同的排列组合方式替换句中的词，产生一个较大的候选句子集合，每个句子至少有一个词被替换</a:t>
            </a:r>
            <a:endParaRPr lang="en-US" altLang="zh-CN" dirty="0"/>
          </a:p>
          <a:p>
            <a:pPr lvl="2" algn="just"/>
            <a:r>
              <a:rPr lang="zh-CN" altLang="en-US" dirty="0"/>
              <a:t>使用噪声信道模型对所有候选句子打分，按照分数进行排序，选择得分最高的候选句子作为正确的句子</a:t>
            </a:r>
            <a:endParaRPr lang="en-US" altLang="zh-CN" dirty="0"/>
          </a:p>
          <a:p>
            <a:pPr lvl="1" algn="just"/>
            <a:r>
              <a:rPr lang="zh-CN" altLang="en-US" dirty="0"/>
              <a:t>此处仍采用与之前相同的产生候选集的方式，即所有最小</a:t>
            </a:r>
            <a:r>
              <a:rPr lang="en-US" altLang="zh-CN" dirty="0"/>
              <a:t>DL</a:t>
            </a:r>
            <a:r>
              <a:rPr lang="zh-CN" altLang="en-US" dirty="0"/>
              <a:t>编辑距离为</a:t>
            </a:r>
            <a:r>
              <a:rPr lang="en-US" altLang="zh-CN" dirty="0"/>
              <a:t>1</a:t>
            </a:r>
            <a:r>
              <a:rPr lang="zh-CN" altLang="en-US" dirty="0"/>
              <a:t>的实词；同时假设句子最多出现一个错误</a:t>
            </a:r>
            <a:endParaRPr lang="en-US" altLang="zh-CN" dirty="0"/>
          </a:p>
          <a:p>
            <a:pPr lvl="1" algn="just"/>
            <a:r>
              <a:rPr lang="zh-CN" altLang="en-US" dirty="0"/>
              <a:t>计算</a:t>
            </a:r>
            <a:r>
              <a:rPr lang="en-US" altLang="zh-CN" dirty="0"/>
              <a:t>P(W)</a:t>
            </a:r>
            <a:r>
              <a:rPr lang="zh-CN" altLang="en-US" dirty="0"/>
              <a:t>时采用</a:t>
            </a:r>
            <a:r>
              <a:rPr lang="en-US" altLang="zh-CN" dirty="0"/>
              <a:t>trigram</a:t>
            </a:r>
            <a:r>
              <a:rPr lang="zh-CN" altLang="en-US" dirty="0"/>
              <a:t>语言模型</a:t>
            </a:r>
          </a:p>
        </p:txBody>
      </p:sp>
    </p:spTree>
    <p:extLst>
      <p:ext uri="{BB962C8B-B14F-4D97-AF65-F5344CB8AC3E}">
        <p14:creationId xmlns:p14="http://schemas.microsoft.com/office/powerpoint/2010/main" val="84648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CA06D-1AE0-4D97-B0F2-3C98B733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Oscar Wilde, The Importance of Being Earnest</a:t>
            </a: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3E6F6EE-D716-4169-B76F-3E9D0853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ALGERNON: But my own sweet Cecily, I have never written you any letters.</a:t>
            </a:r>
          </a:p>
          <a:p>
            <a:pPr algn="just"/>
            <a:r>
              <a:rPr lang="en-US" altLang="zh-CN" dirty="0"/>
              <a:t>CECILY: You need hardly remind me of that, Ernest. I remember only too well that I was forced to write your letters for you. I wrote always three times a week, and sometimes oftener.</a:t>
            </a:r>
          </a:p>
          <a:p>
            <a:pPr algn="just"/>
            <a:r>
              <a:rPr lang="en-US" altLang="zh-CN" dirty="0"/>
              <a:t>ALGERNON: Oh, do let me read them, Cecily?</a:t>
            </a:r>
          </a:p>
          <a:p>
            <a:pPr algn="just"/>
            <a:r>
              <a:rPr lang="en-US" altLang="zh-CN" dirty="0"/>
              <a:t>CECILY: Oh, I couldn’t possibly. They would make you far too conceited. The three you wrote me after I had broken off the engagement are so beautiful, and so badly spelled, that even now I can hardly read them without crying a little.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6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21F3D-7C90-4EA7-8FCD-BC82F4E9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92BA6-7171-477C-9026-24F7F241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8063" cy="4351338"/>
          </a:xfrm>
        </p:spPr>
        <p:txBody>
          <a:bodyPr/>
          <a:lstStyle/>
          <a:p>
            <a:pPr algn="just"/>
            <a:r>
              <a:rPr lang="zh-CN" altLang="en-US" dirty="0"/>
              <a:t>假设</a:t>
            </a:r>
            <a:r>
              <a:rPr lang="en-US" altLang="zh-CN" dirty="0"/>
              <a:t>X=Only two of </a:t>
            </a:r>
            <a:r>
              <a:rPr lang="en-US" altLang="zh-CN" dirty="0" err="1"/>
              <a:t>thew</a:t>
            </a:r>
            <a:r>
              <a:rPr lang="en-US" altLang="zh-CN" dirty="0"/>
              <a:t> apples</a:t>
            </a:r>
            <a:r>
              <a:rPr lang="zh-CN" altLang="en-US" dirty="0"/>
              <a:t>，则候选集如右图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X</a:t>
            </a:r>
            <a:r>
              <a:rPr lang="zh-CN" altLang="en-US" dirty="0"/>
              <a:t>是原句子，</a:t>
            </a:r>
            <a:r>
              <a:rPr lang="en-US" altLang="zh-CN" dirty="0"/>
              <a:t>W</a:t>
            </a:r>
            <a:r>
              <a:rPr lang="zh-CN" altLang="en-US" dirty="0"/>
              <a:t>是候选句子，我们计算</a:t>
            </a:r>
          </a:p>
        </p:txBody>
      </p:sp>
      <p:pic>
        <p:nvPicPr>
          <p:cNvPr id="5" name="图片 4" descr="一些文字和图片的手机截图&#10;&#10;描述已自动生成">
            <a:extLst>
              <a:ext uri="{FF2B5EF4-FFF2-40B4-BE49-F238E27FC236}">
                <a16:creationId xmlns:a16="http://schemas.microsoft.com/office/drawing/2014/main" id="{8FF95523-FCB8-4810-803A-3FE10164F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32" y="1825625"/>
            <a:ext cx="3958172" cy="4191728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F7997BDC-9038-4813-A121-381EA5E9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0" y="4348254"/>
            <a:ext cx="3521242" cy="9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5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B5E31-91B8-4971-A687-669A3775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FFF94-8954-4328-B44B-3BE49601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P(X|W)</a:t>
            </a:r>
          </a:p>
          <a:p>
            <a:pPr lvl="1" algn="just"/>
            <a:r>
              <a:rPr lang="zh-CN" altLang="en-US" dirty="0"/>
              <a:t>因为</a:t>
            </a:r>
            <a:r>
              <a:rPr lang="en-US" altLang="zh-CN" dirty="0"/>
              <a:t>P(X|W)=</a:t>
            </a:r>
            <a:r>
              <a:rPr lang="zh-CN" altLang="en-US" dirty="0"/>
              <a:t>∏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P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|w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，所以我们计算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为示例</a:t>
            </a:r>
            <a:endParaRPr lang="en-US" altLang="zh-CN" dirty="0"/>
          </a:p>
          <a:p>
            <a:pPr lvl="1" algn="just"/>
            <a:r>
              <a:rPr lang="zh-CN" altLang="en-US" dirty="0"/>
              <a:t>与假词错拼纠正不同，实词错拼纠正中，需要考虑原词没有错拼的概率，即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 + P(</a:t>
            </a:r>
            <a:r>
              <a:rPr lang="en-US" altLang="zh-CN" dirty="0" err="1"/>
              <a:t>w|w</a:t>
            </a:r>
            <a:r>
              <a:rPr lang="en-US" altLang="zh-CN" dirty="0"/>
              <a:t>) = 1</a:t>
            </a:r>
          </a:p>
          <a:p>
            <a:pPr lvl="1" algn="just"/>
            <a:r>
              <a:rPr lang="en-US" altLang="zh-CN" dirty="0"/>
              <a:t>Mays E.(Context based spelling correction,</a:t>
            </a:r>
            <a:r>
              <a:rPr lang="zh-CN" altLang="en-US" dirty="0"/>
              <a:t> </a:t>
            </a:r>
            <a:r>
              <a:rPr lang="en-US" altLang="zh-CN" dirty="0"/>
              <a:t>1991)</a:t>
            </a:r>
            <a:r>
              <a:rPr lang="zh-CN" altLang="en-US" dirty="0"/>
              <a:t>提出一个简单的模型：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2" algn="just"/>
            <a:r>
              <a:rPr lang="en-US" altLang="zh-CN" dirty="0"/>
              <a:t>α</a:t>
            </a:r>
            <a:r>
              <a:rPr lang="zh-CN" altLang="en-US" dirty="0"/>
              <a:t>是未错拼的概率，基于场景而不同，例如手写时是</a:t>
            </a:r>
            <a:r>
              <a:rPr lang="en-US" altLang="zh-CN" dirty="0"/>
              <a:t>0.95</a:t>
            </a:r>
            <a:r>
              <a:rPr lang="zh-CN" altLang="en-US" dirty="0"/>
              <a:t>，机打时是</a:t>
            </a:r>
            <a:r>
              <a:rPr lang="en-US" altLang="zh-CN" dirty="0"/>
              <a:t>0.99</a:t>
            </a:r>
          </a:p>
          <a:p>
            <a:pPr lvl="2" algn="just"/>
            <a:r>
              <a:rPr lang="en-US" altLang="zh-CN" dirty="0"/>
              <a:t>C(x)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的候选集，</a:t>
            </a:r>
            <a:r>
              <a:rPr lang="en-US" altLang="zh-CN" dirty="0"/>
              <a:t>Mays</a:t>
            </a:r>
            <a:r>
              <a:rPr lang="zh-CN" altLang="en-US" dirty="0"/>
              <a:t>假定错频概率在候选集上平均分布</a:t>
            </a:r>
            <a:endParaRPr lang="en-US" altLang="zh-CN" dirty="0"/>
          </a:p>
        </p:txBody>
      </p:sp>
      <p:pic>
        <p:nvPicPr>
          <p:cNvPr id="5" name="图片 4" descr="图片包含 游戏机, 物体, 钟表, 仪表&#10;&#10;描述已自动生成">
            <a:extLst>
              <a:ext uri="{FF2B5EF4-FFF2-40B4-BE49-F238E27FC236}">
                <a16:creationId xmlns:a16="http://schemas.microsoft.com/office/drawing/2014/main" id="{C33D2529-AA34-43A1-BFF9-890A9E4EC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34" y="3881094"/>
            <a:ext cx="362953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10CE5-F1AD-4E78-A527-FD13A73A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3E8BF-5332-4E24-A2C2-20B40DDD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P(X|W)</a:t>
            </a:r>
          </a:p>
          <a:p>
            <a:pPr lvl="1"/>
            <a:r>
              <a:rPr lang="zh-CN" altLang="en-US" dirty="0"/>
              <a:t>实际的噪声信道模型中，通常不采用平均分布，而是用假词错拼纠正的方式计算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                                                   </a:t>
            </a:r>
            <a:r>
              <a:rPr lang="zh-CN" altLang="en-US" dirty="0"/>
              <a:t>∑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P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|w</a:t>
            </a:r>
            <a:r>
              <a:rPr lang="en-US" altLang="zh-CN" baseline="-25000" dirty="0" err="1"/>
              <a:t>i</a:t>
            </a:r>
            <a:r>
              <a:rPr lang="en-US" altLang="zh-CN" dirty="0"/>
              <a:t>) = 1 - α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C4A85B-2349-41C2-A015-B0CB1C801AE2}"/>
              </a:ext>
            </a:extLst>
          </p:cNvPr>
          <p:cNvGrpSpPr/>
          <p:nvPr/>
        </p:nvGrpSpPr>
        <p:grpSpPr>
          <a:xfrm>
            <a:off x="2667951" y="3429000"/>
            <a:ext cx="4324954" cy="2581635"/>
            <a:chOff x="5748036" y="3299586"/>
            <a:chExt cx="4324954" cy="2581635"/>
          </a:xfrm>
        </p:grpSpPr>
        <p:pic>
          <p:nvPicPr>
            <p:cNvPr id="5" name="图片 4" descr="手机屏幕截图&#10;&#10;描述已自动生成">
              <a:extLst>
                <a:ext uri="{FF2B5EF4-FFF2-40B4-BE49-F238E27FC236}">
                  <a16:creationId xmlns:a16="http://schemas.microsoft.com/office/drawing/2014/main" id="{4AE726AB-DB32-46BA-8F59-09549E3C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036" y="3299586"/>
              <a:ext cx="4324954" cy="2581635"/>
            </a:xfrm>
            <a:prstGeom prst="rect">
              <a:avLst/>
            </a:prstGeom>
          </p:spPr>
        </p:pic>
        <p:pic>
          <p:nvPicPr>
            <p:cNvPr id="6" name="图片 5" descr="图片包含 游戏机, 铅笔, 仪表&#10;&#10;描述已自动生成">
              <a:extLst>
                <a:ext uri="{FF2B5EF4-FFF2-40B4-BE49-F238E27FC236}">
                  <a16:creationId xmlns:a16="http://schemas.microsoft.com/office/drawing/2014/main" id="{C7D04448-13C9-42F6-892C-37E2B925C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572" y="4060076"/>
              <a:ext cx="188045" cy="14049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1AAC102-88AC-4A5D-B27A-BC27F8762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6952" y="4015003"/>
              <a:ext cx="214313" cy="199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16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E87B-68AA-427C-B915-AF697F6B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25D29-9F88-4C51-9EE9-87463645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P(W)</a:t>
            </a:r>
          </a:p>
          <a:p>
            <a:pPr lvl="1" algn="just"/>
            <a:r>
              <a:rPr lang="zh-CN" altLang="en-US" dirty="0"/>
              <a:t>同理，</a:t>
            </a:r>
            <a:r>
              <a:rPr lang="en-US" altLang="zh-CN" dirty="0"/>
              <a:t>P(W)=</a:t>
            </a:r>
            <a:r>
              <a:rPr lang="zh-CN" altLang="en-US" dirty="0"/>
              <a:t> ∏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P</a:t>
            </a:r>
            <a:r>
              <a:rPr lang="en-US" altLang="zh-CN" dirty="0"/>
              <a:t>(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，因此计算</a:t>
            </a:r>
            <a:r>
              <a:rPr lang="en-US" altLang="zh-CN" dirty="0"/>
              <a:t>P(w)</a:t>
            </a:r>
            <a:r>
              <a:rPr lang="zh-CN" altLang="en-US" dirty="0"/>
              <a:t>为示例</a:t>
            </a:r>
            <a:endParaRPr lang="en-US" altLang="zh-CN" dirty="0"/>
          </a:p>
          <a:p>
            <a:pPr lvl="1" algn="just"/>
            <a:r>
              <a:rPr lang="zh-CN" altLang="en-US" dirty="0"/>
              <a:t>与假词错拼纠正不同，实词错拼纠正需要计算整个句子的可能性，所以需要同时考虑候选词的上文和下文（在假词错拼纠正中，我们事实上仅考虑了上文），即</a:t>
            </a:r>
            <a:endParaRPr lang="en-US" altLang="zh-CN" dirty="0"/>
          </a:p>
          <a:p>
            <a:pPr lvl="2" algn="just"/>
            <a:r>
              <a:rPr lang="zh-CN" altLang="en-US" dirty="0"/>
              <a:t>以</a:t>
            </a:r>
            <a:r>
              <a:rPr lang="en-US" altLang="zh-CN" dirty="0"/>
              <a:t>two of </a:t>
            </a:r>
            <a:r>
              <a:rPr lang="en-US" altLang="zh-CN" dirty="0" err="1"/>
              <a:t>thew</a:t>
            </a:r>
            <a:r>
              <a:rPr lang="en-US" altLang="zh-CN" dirty="0"/>
              <a:t> applies</a:t>
            </a:r>
            <a:r>
              <a:rPr lang="zh-CN" altLang="en-US" dirty="0"/>
              <a:t>为例，当</a:t>
            </a:r>
            <a:r>
              <a:rPr lang="en-US" altLang="zh-CN" dirty="0" err="1"/>
              <a:t>thew</a:t>
            </a:r>
            <a:r>
              <a:rPr lang="zh-CN" altLang="en-US" dirty="0"/>
              <a:t>为目标词时，我们需要计算</a:t>
            </a:r>
            <a:endParaRPr lang="en-US" altLang="zh-CN" dirty="0"/>
          </a:p>
          <a:p>
            <a:pPr lvl="2" algn="just"/>
            <a:endParaRPr lang="en-US" altLang="zh-CN" dirty="0"/>
          </a:p>
          <a:p>
            <a:pPr marL="914400" lvl="2" indent="0" algn="just">
              <a:buNone/>
            </a:pPr>
            <a:r>
              <a:rPr lang="en-US" altLang="zh-CN" dirty="0"/>
              <a:t>   P(</a:t>
            </a:r>
            <a:r>
              <a:rPr lang="en-US" altLang="zh-CN" dirty="0" err="1"/>
              <a:t>thew</a:t>
            </a:r>
            <a:r>
              <a:rPr lang="en-US" altLang="zh-CN" dirty="0"/>
              <a:t>) = P(</a:t>
            </a:r>
            <a:r>
              <a:rPr lang="en-US" altLang="zh-CN" dirty="0" err="1"/>
              <a:t>thew</a:t>
            </a:r>
            <a:r>
              <a:rPr lang="en-US" altLang="zh-CN" dirty="0"/>
              <a:t> | two of) * P(applies | of </a:t>
            </a:r>
            <a:r>
              <a:rPr lang="en-US" altLang="zh-CN" dirty="0" err="1"/>
              <a:t>thew</a:t>
            </a:r>
            <a:r>
              <a:rPr lang="en-US" altLang="zh-CN" dirty="0"/>
              <a:t>) * P(&lt;\s&gt; | </a:t>
            </a:r>
            <a:r>
              <a:rPr lang="en-US" altLang="zh-CN" dirty="0" err="1"/>
              <a:t>thew</a:t>
            </a:r>
            <a:r>
              <a:rPr lang="en-US" altLang="zh-CN" dirty="0"/>
              <a:t> applies)</a:t>
            </a:r>
          </a:p>
          <a:p>
            <a:pPr lvl="2" algn="just"/>
            <a:endParaRPr lang="en-US" altLang="zh-CN" dirty="0"/>
          </a:p>
          <a:p>
            <a:pPr lvl="2" algn="just"/>
            <a:r>
              <a:rPr lang="zh-CN" altLang="en-US" dirty="0"/>
              <a:t>当然，假词错拼纠正中，也可以按这种方式计算</a:t>
            </a:r>
            <a:r>
              <a:rPr lang="en-US" altLang="zh-CN" dirty="0"/>
              <a:t>P(w)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23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D9BD8-4312-4F1F-B1F5-D3B7CB6E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1C981-C391-4522-9414-A5DDB21E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P(W|X)</a:t>
            </a:r>
          </a:p>
          <a:p>
            <a:pPr lvl="1" algn="just"/>
            <a:r>
              <a:rPr lang="zh-CN" altLang="en-US" dirty="0"/>
              <a:t>可以看到，虽然错拼概率只有</a:t>
            </a:r>
            <a:r>
              <a:rPr lang="en-US" altLang="zh-CN" dirty="0"/>
              <a:t>0.05</a:t>
            </a:r>
            <a:r>
              <a:rPr lang="zh-CN" altLang="en-US" dirty="0"/>
              <a:t>，但是考虑上下文，候选词</a:t>
            </a:r>
            <a:r>
              <a:rPr lang="en-US" altLang="zh-CN" dirty="0"/>
              <a:t>the</a:t>
            </a:r>
            <a:r>
              <a:rPr lang="zh-CN" altLang="en-US" dirty="0"/>
              <a:t>出现的概率远大于原词</a:t>
            </a:r>
            <a:r>
              <a:rPr lang="en-US" altLang="zh-CN" dirty="0" err="1"/>
              <a:t>thew</a:t>
            </a:r>
            <a:r>
              <a:rPr lang="zh-CN" altLang="en-US" dirty="0"/>
              <a:t>，最终在对句子打分时，使得替换候选词</a:t>
            </a:r>
            <a:r>
              <a:rPr lang="en-US" altLang="zh-CN" dirty="0"/>
              <a:t>the</a:t>
            </a:r>
            <a:r>
              <a:rPr lang="zh-CN" altLang="en-US" dirty="0"/>
              <a:t>的句子得分最高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AC59722-E801-4E06-AA2F-E73D27698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3609473"/>
            <a:ext cx="763059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2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4AD86-25BE-409F-9A8E-02DF799E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2BF4C-A799-43F7-9D86-BE6BB1E2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现代实际实现的噪声信道模型，相遇比原来简单的模型理论，增加了很多改进理论，使得模型工业化运用成为可能。</a:t>
            </a:r>
            <a:endParaRPr lang="en-US" altLang="zh-CN" dirty="0"/>
          </a:p>
          <a:p>
            <a:pPr algn="just"/>
            <a:r>
              <a:rPr lang="zh-CN" altLang="en-US" dirty="0"/>
              <a:t>众多的改进理论中，最重要的当属微软</a:t>
            </a:r>
            <a:r>
              <a:rPr lang="en-US" altLang="zh-CN" dirty="0"/>
              <a:t>Brill</a:t>
            </a:r>
            <a:r>
              <a:rPr lang="zh-CN" altLang="en-US" dirty="0"/>
              <a:t>的理论和谷歌</a:t>
            </a:r>
            <a:r>
              <a:rPr lang="en-US" altLang="zh-CN" dirty="0"/>
              <a:t>Whitelaw</a:t>
            </a:r>
            <a:r>
              <a:rPr lang="zh-CN" altLang="en-US" dirty="0"/>
              <a:t>的理论，接下来将重点介绍这两种改进理论。</a:t>
            </a:r>
            <a:endParaRPr lang="en-US" altLang="zh-CN" dirty="0"/>
          </a:p>
          <a:p>
            <a:pPr algn="just"/>
            <a:r>
              <a:rPr lang="en-US" altLang="zh-CN" dirty="0"/>
              <a:t>2000</a:t>
            </a:r>
            <a:r>
              <a:rPr lang="zh-CN" altLang="en-US" dirty="0"/>
              <a:t>年，微软的</a:t>
            </a:r>
            <a:r>
              <a:rPr lang="en-US" altLang="zh-CN" dirty="0"/>
              <a:t>Eric Brill</a:t>
            </a:r>
            <a:r>
              <a:rPr lang="zh-CN" altLang="en-US" dirty="0"/>
              <a:t>在</a:t>
            </a:r>
            <a:r>
              <a:rPr lang="en-US" altLang="zh-CN" dirty="0"/>
              <a:t>ACL</a:t>
            </a:r>
            <a:r>
              <a:rPr lang="zh-CN" altLang="en-US" dirty="0"/>
              <a:t>上提出了噪声信道模型的重要改进，使得噪声信道模型可以处理</a:t>
            </a:r>
            <a:r>
              <a:rPr lang="en-US" altLang="zh-CN" dirty="0"/>
              <a:t>multi-letter change</a:t>
            </a:r>
            <a:r>
              <a:rPr lang="zh-CN" altLang="en-US" dirty="0"/>
              <a:t>的错拼问题</a:t>
            </a:r>
            <a:endParaRPr lang="en-US" altLang="zh-CN" dirty="0"/>
          </a:p>
          <a:p>
            <a:pPr algn="just"/>
            <a:r>
              <a:rPr lang="en-US" altLang="zh-CN" dirty="0"/>
              <a:t>2009</a:t>
            </a:r>
            <a:r>
              <a:rPr lang="zh-CN" altLang="en-US" dirty="0"/>
              <a:t>年，谷歌的</a:t>
            </a:r>
            <a:r>
              <a:rPr lang="en-US" altLang="zh-CN" dirty="0"/>
              <a:t>Casey Whitelaw</a:t>
            </a:r>
            <a:r>
              <a:rPr lang="zh-CN" altLang="en-US" dirty="0"/>
              <a:t>在</a:t>
            </a:r>
            <a:r>
              <a:rPr lang="en-US" altLang="zh-CN" dirty="0"/>
              <a:t>EMNLP</a:t>
            </a:r>
            <a:r>
              <a:rPr lang="zh-CN" altLang="en-US" dirty="0"/>
              <a:t>上提出基于网络的噪声信道模型，成为现在主流的错拼纠正框架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81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35A3-BD50-42E5-AE9B-FEDE3842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650E-A8EE-4F85-84DE-C8081C02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与原模型假设每个句子中仅出现一个错拼错误不同，现代噪声模型不限制句中出现的错拼数量，而是在从前至后遍历句子的每个词时，对每个词都采取错拼纠正策略。</a:t>
            </a:r>
            <a:endParaRPr lang="en-US" altLang="zh-CN" dirty="0"/>
          </a:p>
          <a:p>
            <a:pPr algn="just"/>
            <a:r>
              <a:rPr lang="zh-CN" altLang="en-US" dirty="0"/>
              <a:t>基于此，噪声信道模型出现了</a:t>
            </a:r>
            <a:r>
              <a:rPr lang="en-US" altLang="zh-CN" dirty="0" err="1"/>
              <a:t>overcorrectiong</a:t>
            </a:r>
            <a:r>
              <a:rPr lang="zh-CN" altLang="en-US" dirty="0"/>
              <a:t>的问题，把正确但是出现频率低的词替换成频率高的错误的候选词。</a:t>
            </a:r>
            <a:endParaRPr lang="en-US" altLang="zh-CN" dirty="0"/>
          </a:p>
          <a:p>
            <a:pPr algn="just"/>
            <a:r>
              <a:rPr lang="zh-CN" altLang="en-US" dirty="0"/>
              <a:t>因此，现代噪声信道模型需要一种改进方法，在遍历句子的同时辅助判断当前词是否是错拼词。</a:t>
            </a:r>
            <a:endParaRPr lang="en-US" altLang="zh-CN" dirty="0"/>
          </a:p>
          <a:p>
            <a:pPr algn="just"/>
            <a:r>
              <a:rPr lang="zh-CN" altLang="en-US" dirty="0"/>
              <a:t>目前主要的方法有白名单、阈值策略和辅助模型。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358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159F-5AE9-4696-9887-D683C432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94C4-DF85-4A32-BAF1-DE5B70BC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白名单</a:t>
            </a:r>
            <a:endParaRPr lang="en-US" altLang="zh-CN" dirty="0"/>
          </a:p>
          <a:p>
            <a:pPr lvl="1"/>
            <a:r>
              <a:rPr lang="en-US" altLang="zh-CN" dirty="0"/>
              <a:t>Whitelaw</a:t>
            </a:r>
            <a:r>
              <a:rPr lang="zh-CN" altLang="en-US" dirty="0"/>
              <a:t>（</a:t>
            </a:r>
            <a:r>
              <a:rPr lang="en-US" altLang="zh-CN" dirty="0"/>
              <a:t>2009</a:t>
            </a:r>
            <a:r>
              <a:rPr lang="zh-CN" altLang="en-US" dirty="0"/>
              <a:t>）提出了白名单，名单中包含数字、标点符号、单字母的词等。白名单中的词总是被认为正确拼写。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阈值策略</a:t>
            </a:r>
            <a:endParaRPr lang="en-US" altLang="zh-CN" dirty="0"/>
          </a:p>
          <a:p>
            <a:pPr lvl="1"/>
            <a:r>
              <a:rPr lang="zh-CN" altLang="en-US" dirty="0"/>
              <a:t>阈值策略的思路是，并不总是选择概率最大的候选词作为正确词，而是当候选词的概率与原词的概率之差大于一定的阈值后，才进行错拼纠正，否则认为原词没有发生错拼，即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A4BDFD-6A21-4087-9C03-A1753B922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00" y="5088831"/>
            <a:ext cx="3871200" cy="5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7C422-D01A-4E21-8BD0-C268CCB5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5F915-7BCE-447F-85C7-5E5E3F3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权重策略</a:t>
            </a:r>
            <a:endParaRPr lang="en-US" altLang="zh-CN" dirty="0"/>
          </a:p>
          <a:p>
            <a:pPr lvl="1"/>
            <a:r>
              <a:rPr lang="zh-CN" altLang="en-US" dirty="0"/>
              <a:t>权重策略重新考虑信道似然函数和先验概率的结合方式。</a:t>
            </a:r>
            <a:endParaRPr lang="en-US" altLang="zh-CN" dirty="0"/>
          </a:p>
          <a:p>
            <a:pPr lvl="1"/>
            <a:r>
              <a:rPr lang="zh-CN" altLang="en-US" dirty="0"/>
              <a:t>信道</a:t>
            </a:r>
            <a:r>
              <a:rPr lang="zh-CN" altLang="en-US"/>
              <a:t>似然函数和语言模型</a:t>
            </a:r>
            <a:r>
              <a:rPr lang="zh-CN" altLang="en-US" dirty="0"/>
              <a:t>是分别建立的，由于语料的丰富程度、模型的复杂及可靠程度等，对两者的信任通常是不同的，此时应该给更加信任的模型更高的权重，即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辅助模型</a:t>
            </a:r>
            <a:endParaRPr lang="en-US" altLang="zh-CN" dirty="0"/>
          </a:p>
          <a:p>
            <a:pPr lvl="1"/>
            <a:r>
              <a:rPr lang="en-US" altLang="zh-CN" dirty="0"/>
              <a:t>Whitelaw</a:t>
            </a:r>
            <a:r>
              <a:rPr lang="zh-CN" altLang="en-US" dirty="0"/>
              <a:t>（</a:t>
            </a:r>
            <a:r>
              <a:rPr lang="en-US" altLang="zh-CN" dirty="0"/>
              <a:t>2009</a:t>
            </a:r>
            <a:r>
              <a:rPr lang="zh-CN" altLang="en-US" dirty="0"/>
              <a:t>）在噪声信道模型前后分别增加了一个</a:t>
            </a:r>
            <a:r>
              <a:rPr lang="en-US" altLang="zh-CN" dirty="0"/>
              <a:t>Logistic</a:t>
            </a:r>
            <a:r>
              <a:rPr lang="zh-CN" altLang="en-US" dirty="0"/>
              <a:t>分类模型，分别用于判断是否发生拼写错误，及是否使用候选词进行替换。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435D7BC5-EFB7-42C2-9AB8-B45E0B38C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31" y="3712537"/>
            <a:ext cx="3208737" cy="7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EC59-CB5C-49B5-AE84-88E88E3F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F63C5-5EF9-4387-9BF7-69B2DD3B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Brill-Moore channel model</a:t>
            </a:r>
          </a:p>
          <a:p>
            <a:pPr lvl="1" algn="just"/>
            <a:r>
              <a:rPr lang="zh-CN" altLang="en-US" dirty="0"/>
              <a:t>改进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的计算方式，使模型可以处理</a:t>
            </a:r>
            <a:r>
              <a:rPr lang="en-US" altLang="zh-CN" dirty="0"/>
              <a:t>multiple-letter </a:t>
            </a:r>
            <a:r>
              <a:rPr lang="en-US" altLang="zh-CN" dirty="0" err="1"/>
              <a:t>transformatnon</a:t>
            </a:r>
            <a:endParaRPr lang="en-US" altLang="zh-CN" dirty="0"/>
          </a:p>
          <a:p>
            <a:pPr lvl="1" algn="just"/>
            <a:r>
              <a:rPr lang="zh-CN" altLang="en-US" dirty="0"/>
              <a:t>改进的思路</a:t>
            </a:r>
            <a:endParaRPr lang="en-US" altLang="zh-CN" dirty="0"/>
          </a:p>
          <a:p>
            <a:pPr lvl="2" algn="just"/>
            <a:r>
              <a:rPr lang="zh-CN" altLang="en-US" dirty="0"/>
              <a:t>将单词视为片段（</a:t>
            </a:r>
            <a:r>
              <a:rPr lang="en-US" altLang="zh-CN" dirty="0"/>
              <a:t>partition</a:t>
            </a:r>
            <a:r>
              <a:rPr lang="zh-CN" altLang="en-US" dirty="0"/>
              <a:t>）的排列，如：</a:t>
            </a:r>
            <a:r>
              <a:rPr lang="en-US" altLang="zh-CN" dirty="0"/>
              <a:t>physical   </a:t>
            </a:r>
            <a:r>
              <a:rPr lang="en-US" altLang="zh-CN" dirty="0">
                <a:sym typeface="Wingdings" panose="05000000000000000000" pitchFamily="2" charset="2"/>
              </a:rPr>
              <a:t>   </a:t>
            </a:r>
            <a:r>
              <a:rPr lang="en-US" altLang="zh-CN" dirty="0" err="1">
                <a:sym typeface="Wingdings" panose="05000000000000000000" pitchFamily="2" charset="2"/>
              </a:rPr>
              <a:t>ph</a:t>
            </a:r>
            <a:r>
              <a:rPr lang="en-US" altLang="zh-CN" dirty="0">
                <a:sym typeface="Wingdings" panose="05000000000000000000" pitchFamily="2" charset="2"/>
              </a:rPr>
              <a:t>  y  s  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  c  al</a:t>
            </a:r>
            <a:endParaRPr lang="en-US" altLang="zh-CN" dirty="0"/>
          </a:p>
          <a:p>
            <a:pPr lvl="2" algn="just"/>
            <a:r>
              <a:rPr lang="zh-CN" altLang="en-US" dirty="0"/>
              <a:t>认为每个片段在输入时都有概率发生错拼，如：</a:t>
            </a:r>
            <a:r>
              <a:rPr lang="en-US" altLang="zh-CN" dirty="0"/>
              <a:t>f  </a:t>
            </a:r>
            <a:r>
              <a:rPr lang="en-US" altLang="zh-CN" dirty="0" err="1"/>
              <a:t>i</a:t>
            </a:r>
            <a:r>
              <a:rPr lang="en-US" altLang="zh-CN" dirty="0"/>
              <a:t>  s  </a:t>
            </a:r>
            <a:r>
              <a:rPr lang="en-US" altLang="zh-CN" dirty="0" err="1"/>
              <a:t>i</a:t>
            </a:r>
            <a:r>
              <a:rPr lang="en-US" altLang="zh-CN" dirty="0"/>
              <a:t>  k  le (</a:t>
            </a:r>
            <a:r>
              <a:rPr lang="zh-CN" altLang="en-US" dirty="0"/>
              <a:t>同音异形片段</a:t>
            </a:r>
            <a:r>
              <a:rPr lang="en-US" altLang="zh-CN" dirty="0"/>
              <a:t>)</a:t>
            </a:r>
          </a:p>
          <a:p>
            <a:pPr lvl="2" algn="just"/>
            <a:r>
              <a:rPr lang="zh-CN" altLang="en-US" dirty="0"/>
              <a:t>由此，计算</a:t>
            </a:r>
            <a:r>
              <a:rPr lang="en-US" altLang="zh-CN" dirty="0"/>
              <a:t>P(</a:t>
            </a:r>
            <a:r>
              <a:rPr lang="en-US" altLang="zh-CN" dirty="0" err="1"/>
              <a:t>fisikle|physical</a:t>
            </a:r>
            <a:r>
              <a:rPr lang="en-US" altLang="zh-CN" dirty="0"/>
              <a:t>) = P(</a:t>
            </a:r>
            <a:r>
              <a:rPr lang="en-US" altLang="zh-CN" dirty="0" err="1"/>
              <a:t>f|ph</a:t>
            </a:r>
            <a:r>
              <a:rPr lang="en-US" altLang="zh-CN" dirty="0"/>
              <a:t>) * P(</a:t>
            </a:r>
            <a:r>
              <a:rPr lang="en-US" altLang="zh-CN" dirty="0" err="1"/>
              <a:t>i|y</a:t>
            </a:r>
            <a:r>
              <a:rPr lang="en-US" altLang="zh-CN" dirty="0"/>
              <a:t>) * P(</a:t>
            </a:r>
            <a:r>
              <a:rPr lang="en-US" altLang="zh-CN" dirty="0" err="1"/>
              <a:t>s|s</a:t>
            </a:r>
            <a:r>
              <a:rPr lang="en-US" altLang="zh-CN" dirty="0"/>
              <a:t>) * P(</a:t>
            </a:r>
            <a:r>
              <a:rPr lang="en-US" altLang="zh-CN" dirty="0" err="1"/>
              <a:t>i|i</a:t>
            </a:r>
            <a:r>
              <a:rPr lang="en-US" altLang="zh-CN" dirty="0"/>
              <a:t>) * P(</a:t>
            </a:r>
            <a:r>
              <a:rPr lang="en-US" altLang="zh-CN" dirty="0" err="1"/>
              <a:t>k|c</a:t>
            </a:r>
            <a:r>
              <a:rPr lang="en-US" altLang="zh-CN" dirty="0"/>
              <a:t>) * P(</a:t>
            </a:r>
            <a:r>
              <a:rPr lang="en-US" altLang="zh-CN" dirty="0" err="1"/>
              <a:t>le|al</a:t>
            </a:r>
            <a:r>
              <a:rPr lang="en-US" altLang="zh-CN" dirty="0"/>
              <a:t>)</a:t>
            </a:r>
            <a:r>
              <a:rPr lang="zh-CN" altLang="en-US" dirty="0"/>
              <a:t>。与最小编辑距离不同，此时可以计算非对称错拼概率</a:t>
            </a:r>
            <a:r>
              <a:rPr lang="en-US" altLang="zh-CN" dirty="0"/>
              <a:t>P(</a:t>
            </a:r>
            <a:r>
              <a:rPr lang="en-US" altLang="zh-CN" dirty="0" err="1"/>
              <a:t>f|ph</a:t>
            </a:r>
            <a:r>
              <a:rPr lang="en-US" altLang="zh-CN" dirty="0"/>
              <a:t>)</a:t>
            </a:r>
          </a:p>
          <a:p>
            <a:pPr lvl="2" algn="just"/>
            <a:r>
              <a:rPr lang="zh-CN" altLang="en-US" dirty="0"/>
              <a:t>更进一步地，片段错拼概率还考虑片段在单词中的位置</a:t>
            </a:r>
            <a:r>
              <a:rPr lang="en-US" altLang="zh-CN" dirty="0"/>
              <a:t>(beginning, middle, end)</a:t>
            </a:r>
            <a:r>
              <a:rPr lang="zh-CN" altLang="en-US" dirty="0"/>
              <a:t>，因此模型实际上是在估计</a:t>
            </a:r>
            <a:r>
              <a:rPr lang="en-US" altLang="zh-CN" dirty="0"/>
              <a:t>P(</a:t>
            </a:r>
            <a:r>
              <a:rPr lang="en-US" altLang="zh-CN" dirty="0" err="1"/>
              <a:t>f|ph</a:t>
            </a:r>
            <a:r>
              <a:rPr lang="en-US" altLang="zh-CN" dirty="0"/>
              <a:t>, beginning)</a:t>
            </a:r>
          </a:p>
          <a:p>
            <a:pPr lvl="2" algn="just"/>
            <a:r>
              <a:rPr lang="zh-CN" altLang="en-US" dirty="0"/>
              <a:t>由此，设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可能的片段组合，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w</a:t>
            </a:r>
            <a:r>
              <a:rPr lang="zh-CN" altLang="en-US" dirty="0"/>
              <a:t>可能的片段组合，得到改进的概率如下</a:t>
            </a:r>
          </a:p>
        </p:txBody>
      </p:sp>
      <p:pic>
        <p:nvPicPr>
          <p:cNvPr id="6" name="图片 5" descr="图片包含 游戏机, 桌子&#10;&#10;描述已自动生成">
            <a:extLst>
              <a:ext uri="{FF2B5EF4-FFF2-40B4-BE49-F238E27FC236}">
                <a16:creationId xmlns:a16="http://schemas.microsoft.com/office/drawing/2014/main" id="{B8B729C8-5C37-49D5-90FD-3B2C983A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50" y="5359522"/>
            <a:ext cx="5924574" cy="8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8049-6073-4DE1-AA65-A76A152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拼写错误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EAC0A-3727-4FA3-8837-51A9FBA5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据估计，人工拼写错误率在不同的场景时变动幅度很大，可从仔细地重新输入已经打印的文本时的</a:t>
            </a:r>
            <a:r>
              <a:rPr lang="en-US" altLang="zh-CN" dirty="0"/>
              <a:t>1-2%</a:t>
            </a:r>
            <a:r>
              <a:rPr lang="zh-CN" altLang="en-US" dirty="0"/>
              <a:t>，至网页查询输入时的</a:t>
            </a:r>
            <a:r>
              <a:rPr lang="en-US" altLang="zh-CN" dirty="0"/>
              <a:t>10-15%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英文的拼写错误通常是字母级别的（</a:t>
            </a:r>
            <a:r>
              <a:rPr lang="en-US" altLang="zh-CN" dirty="0"/>
              <a:t>letter-level</a:t>
            </a:r>
            <a:r>
              <a:rPr lang="zh-CN" altLang="en-US" dirty="0"/>
              <a:t>），有可能产生假词；中文的拼写错误通常是字符级别的（</a:t>
            </a:r>
            <a:r>
              <a:rPr lang="en-US" altLang="zh-CN" dirty="0"/>
              <a:t>character-level</a:t>
            </a:r>
            <a:r>
              <a:rPr lang="zh-CN" altLang="en-US" dirty="0"/>
              <a:t>），不可能产生假词</a:t>
            </a:r>
            <a:endParaRPr lang="en-US" altLang="zh-CN" dirty="0"/>
          </a:p>
          <a:p>
            <a:pPr lvl="1" algn="just"/>
            <a:r>
              <a:rPr lang="en-US" altLang="zh-CN" dirty="0" err="1"/>
              <a:t>graffe</a:t>
            </a:r>
            <a:r>
              <a:rPr lang="zh-CN" altLang="en-US" dirty="0"/>
              <a:t>（</a:t>
            </a:r>
            <a:r>
              <a:rPr lang="en-US" altLang="zh-CN" dirty="0"/>
              <a:t>giraffe</a:t>
            </a:r>
            <a:r>
              <a:rPr lang="zh-CN" altLang="en-US" dirty="0"/>
              <a:t>），</a:t>
            </a:r>
            <a:r>
              <a:rPr lang="en-US" altLang="zh-CN" dirty="0"/>
              <a:t>there</a:t>
            </a:r>
            <a:r>
              <a:rPr lang="zh-CN" altLang="en-US" dirty="0"/>
              <a:t>（</a:t>
            </a:r>
            <a:r>
              <a:rPr lang="en-US" altLang="zh-CN" dirty="0"/>
              <a:t>three</a:t>
            </a:r>
            <a:r>
              <a:rPr lang="zh-CN" altLang="en-US" dirty="0"/>
              <a:t>）</a:t>
            </a:r>
            <a:r>
              <a:rPr lang="en-US" altLang="zh-CN" dirty="0"/>
              <a:t> books</a:t>
            </a:r>
          </a:p>
          <a:p>
            <a:pPr lvl="1" algn="just"/>
            <a:r>
              <a:rPr lang="zh-CN" altLang="en-US" dirty="0"/>
              <a:t>常颈鹿（长颈鹿），跑的（得）飞快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61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20AF7-B26D-49CD-9D82-B193C587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4F25F-D615-4CF9-9767-A595A804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通过前面的公式可知，计算</a:t>
            </a:r>
            <a:r>
              <a:rPr lang="en-US" altLang="zh-CN" dirty="0"/>
              <a:t>P(</a:t>
            </a:r>
            <a:r>
              <a:rPr lang="en-US" altLang="zh-CN" dirty="0" err="1"/>
              <a:t>x|w</a:t>
            </a:r>
            <a:r>
              <a:rPr lang="en-US" altLang="zh-CN" dirty="0"/>
              <a:t>)</a:t>
            </a:r>
            <a:r>
              <a:rPr lang="zh-CN" altLang="en-US" dirty="0"/>
              <a:t>可变换为计算最优的</a:t>
            </a:r>
            <a:r>
              <a:rPr lang="en-US" altLang="zh-CN" dirty="0"/>
              <a:t>P(R|T)</a:t>
            </a:r>
            <a:r>
              <a:rPr lang="zh-CN" altLang="en-US" dirty="0"/>
              <a:t>，进一步变换为计算</a:t>
            </a:r>
            <a:r>
              <a:rPr lang="en-US" altLang="zh-CN" dirty="0"/>
              <a:t>P(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|T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|T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可以通过统计语料库中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被错拼成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的频率进行估计</a:t>
            </a:r>
            <a:endParaRPr lang="en-US" altLang="zh-CN" baseline="-25000" dirty="0"/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actual</a:t>
            </a:r>
            <a:r>
              <a:rPr lang="zh-CN" altLang="en-US" dirty="0"/>
              <a:t>和</a:t>
            </a:r>
            <a:r>
              <a:rPr lang="en-US" altLang="zh-CN" dirty="0" err="1"/>
              <a:t>akgsual</a:t>
            </a:r>
            <a:r>
              <a:rPr lang="zh-CN" altLang="en-US" dirty="0"/>
              <a:t>为例，首先使用标准最小编辑距离算法进行对齐</a:t>
            </a:r>
            <a:r>
              <a:rPr lang="en-US" altLang="zh-CN" dirty="0"/>
              <a:t>(alignment)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统计编辑距离</a:t>
            </a:r>
            <a:r>
              <a:rPr lang="en-US" altLang="zh-CN" dirty="0"/>
              <a:t>N=1</a:t>
            </a:r>
            <a:r>
              <a:rPr lang="zh-CN" altLang="en-US" dirty="0"/>
              <a:t>的变换次数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Wingdings" panose="05000000000000000000" pitchFamily="2" charset="2"/>
              </a:rPr>
              <a:t>a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c</a:t>
            </a:r>
            <a:r>
              <a:rPr lang="en-US" altLang="zh-CN" dirty="0" err="1">
                <a:sym typeface="Wingdings" panose="05000000000000000000" pitchFamily="2" charset="2"/>
              </a:rPr>
              <a:t>k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ε</a:t>
            </a:r>
            <a:r>
              <a:rPr lang="en-US" altLang="zh-CN" dirty="0" err="1">
                <a:sym typeface="Wingdings" panose="05000000000000000000" pitchFamily="2" charset="2"/>
              </a:rPr>
              <a:t>g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ts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Wingdings" panose="05000000000000000000" pitchFamily="2" charset="2"/>
              </a:rPr>
              <a:t>u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Wingdings" panose="05000000000000000000" pitchFamily="2" charset="2"/>
              </a:rPr>
              <a:t>a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l</a:t>
            </a:r>
            <a:r>
              <a:rPr lang="en-US" altLang="zh-CN" dirty="0" err="1">
                <a:sym typeface="Wingdings" panose="05000000000000000000" pitchFamily="2" charset="2"/>
              </a:rPr>
              <a:t>l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/>
              <a:t>统计编辑距离</a:t>
            </a:r>
            <a:r>
              <a:rPr lang="en-US" altLang="zh-CN" dirty="0"/>
              <a:t>N=2</a:t>
            </a:r>
            <a:r>
              <a:rPr lang="zh-CN" altLang="en-US" dirty="0"/>
              <a:t>的变换次数，例如</a:t>
            </a:r>
            <a:r>
              <a:rPr lang="en-US" altLang="zh-CN" dirty="0" err="1"/>
              <a:t>ac</a:t>
            </a:r>
            <a:r>
              <a:rPr lang="en-US" altLang="zh-CN" dirty="0" err="1">
                <a:sym typeface="Wingdings" panose="05000000000000000000" pitchFamily="2" charset="2"/>
              </a:rPr>
              <a:t>ak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/>
              <a:t>c</a:t>
            </a:r>
            <a:r>
              <a:rPr lang="en-US" altLang="zh-CN" dirty="0" err="1">
                <a:sym typeface="Wingdings" panose="05000000000000000000" pitchFamily="2" charset="2"/>
              </a:rPr>
              <a:t>kg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/>
              <a:t>ac</a:t>
            </a:r>
            <a:r>
              <a:rPr lang="en-US" altLang="zh-CN" dirty="0" err="1">
                <a:sym typeface="Wingdings" panose="05000000000000000000" pitchFamily="2" charset="2"/>
              </a:rPr>
              <a:t>akg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ctkgs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估计</a:t>
            </a:r>
            <a:r>
              <a:rPr lang="en-US" altLang="zh-CN" dirty="0">
                <a:sym typeface="Wingdings" panose="05000000000000000000" pitchFamily="2" charset="2"/>
              </a:rPr>
              <a:t>P(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|T</a:t>
            </a:r>
            <a:r>
              <a:rPr lang="en-US" altLang="zh-CN" baseline="-25000" dirty="0" err="1"/>
              <a:t>i</a:t>
            </a:r>
            <a:r>
              <a:rPr lang="en-US" altLang="zh-CN" dirty="0"/>
              <a:t>) = count(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 err="1">
                <a:sym typeface="Wingdings" panose="05000000000000000000" pitchFamily="2" charset="2"/>
              </a:rPr>
              <a:t>R</a:t>
            </a:r>
            <a:r>
              <a:rPr lang="en-US" altLang="zh-CN" baseline="-25000" dirty="0" err="1"/>
              <a:t>i</a:t>
            </a:r>
            <a:r>
              <a:rPr lang="en-US" altLang="zh-CN" dirty="0"/>
              <a:t>) / count(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)</a:t>
            </a:r>
            <a:r>
              <a:rPr lang="zh-CN" altLang="en-US" dirty="0"/>
              <a:t>，此处简化省略了</a:t>
            </a:r>
            <a:r>
              <a:rPr lang="en-US" altLang="zh-CN" dirty="0"/>
              <a:t>position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5" name="图片 4" descr="黑色的钟表&#10;&#10;描述已自动生成">
            <a:extLst>
              <a:ext uri="{FF2B5EF4-FFF2-40B4-BE49-F238E27FC236}">
                <a16:creationId xmlns:a16="http://schemas.microsoft.com/office/drawing/2014/main" id="{276613C7-EB94-45B9-B361-D3AFCDD6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14" y="3788615"/>
            <a:ext cx="233395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03EBA-6D66-4D91-8A41-640369AC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F600D-792F-465C-A8F2-25176412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err="1"/>
              <a:t>Aspell</a:t>
            </a:r>
            <a:endParaRPr lang="en-US" altLang="zh-CN" dirty="0"/>
          </a:p>
          <a:p>
            <a:pPr lvl="1" algn="just"/>
            <a:r>
              <a:rPr lang="zh-CN" altLang="en-US" dirty="0"/>
              <a:t>通过发音（</a:t>
            </a:r>
            <a:r>
              <a:rPr lang="en-US" altLang="zh-CN" dirty="0"/>
              <a:t>pronunciation</a:t>
            </a:r>
            <a:r>
              <a:rPr lang="zh-CN" altLang="en-US" dirty="0"/>
              <a:t>）进行错拼纠正，即产生与目标词发音相近的候选词</a:t>
            </a:r>
            <a:endParaRPr lang="en-US" altLang="zh-CN" dirty="0"/>
          </a:p>
          <a:p>
            <a:pPr lvl="1" algn="just"/>
            <a:r>
              <a:rPr lang="en-US" altLang="zh-CN" dirty="0"/>
              <a:t>GUN </a:t>
            </a:r>
            <a:r>
              <a:rPr lang="en-US" altLang="zh-CN" dirty="0" err="1"/>
              <a:t>aspell</a:t>
            </a:r>
            <a:r>
              <a:rPr lang="en-US" altLang="zh-CN" dirty="0"/>
              <a:t> algorithm (Atkinson, 2011)</a:t>
            </a:r>
            <a:r>
              <a:rPr lang="zh-CN" altLang="en-US" dirty="0"/>
              <a:t>根据</a:t>
            </a:r>
            <a:r>
              <a:rPr lang="en-US" altLang="zh-CN" dirty="0" err="1"/>
              <a:t>metaphone</a:t>
            </a:r>
            <a:r>
              <a:rPr lang="en-US" altLang="zh-CN" dirty="0"/>
              <a:t> pronunciation</a:t>
            </a:r>
            <a:r>
              <a:rPr lang="zh-CN" altLang="en-US" dirty="0"/>
              <a:t>产生候选词，</a:t>
            </a:r>
            <a:r>
              <a:rPr lang="en-US" altLang="zh-CN" dirty="0" err="1"/>
              <a:t>metaphone</a:t>
            </a:r>
            <a:r>
              <a:rPr lang="zh-CN" altLang="en-US" dirty="0"/>
              <a:t>是根据单词发音对单词进行标准化变换的规则集合，如：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marL="457200" lvl="1" indent="0" algn="just">
              <a:buNone/>
            </a:pPr>
            <a:endParaRPr lang="en-US" altLang="zh-CN" dirty="0"/>
          </a:p>
          <a:p>
            <a:pPr lvl="1" algn="just"/>
            <a:r>
              <a:rPr lang="en-US" altLang="zh-CN" dirty="0" err="1"/>
              <a:t>Aspell</a:t>
            </a:r>
            <a:r>
              <a:rPr lang="zh-CN" altLang="en-US" dirty="0"/>
              <a:t>根据标准化后的单词的编辑距离产生候选词</a:t>
            </a:r>
            <a:endParaRPr lang="en-US" altLang="zh-CN" dirty="0"/>
          </a:p>
          <a:p>
            <a:pPr lvl="1" algn="just"/>
            <a:r>
              <a:rPr lang="en-US" altLang="zh-CN" dirty="0"/>
              <a:t>Toutanova and Moore (2002)</a:t>
            </a:r>
            <a:r>
              <a:rPr lang="zh-CN" altLang="en-US" dirty="0"/>
              <a:t>提出了集成发音和拼写的噪声信道模型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48598D64-94EA-4537-83AC-CD0829D6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42" y="3748632"/>
            <a:ext cx="727811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18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90B0-083D-4CEE-A3F5-FFFF9A90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现代噪声信道模型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B05B4-E3F6-4924-9D74-6FE75082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err="1"/>
              <a:t>Jaro</a:t>
            </a:r>
            <a:r>
              <a:rPr lang="en-US" altLang="zh-CN" dirty="0"/>
              <a:t>-Winkler distance</a:t>
            </a:r>
          </a:p>
          <a:p>
            <a:pPr lvl="1" algn="just"/>
            <a:r>
              <a:rPr lang="zh-CN" altLang="en-US" dirty="0"/>
              <a:t>在计算实体间的距离（人名、公司名等）时，采用改进的编辑距离</a:t>
            </a:r>
            <a:endParaRPr lang="en-US" altLang="zh-CN" dirty="0"/>
          </a:p>
          <a:p>
            <a:pPr lvl="1" algn="just"/>
            <a:r>
              <a:rPr lang="zh-CN" altLang="en-US" dirty="0"/>
              <a:t>原型是</a:t>
            </a:r>
            <a:r>
              <a:rPr lang="en-US" altLang="zh-CN" dirty="0"/>
              <a:t>Soundex algorithm (Knuth 1973, Odell and Russell 1922)</a:t>
            </a:r>
            <a:r>
              <a:rPr lang="zh-CN" altLang="en-US" dirty="0"/>
              <a:t>，通过一定的规则将人名进行标准化</a:t>
            </a:r>
            <a:endParaRPr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2929665-F852-442C-8707-D053369ED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51" y="3259934"/>
            <a:ext cx="5478416" cy="323294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97944B-EA65-4B85-ABD6-2A1CEF3A2D6F}"/>
              </a:ext>
            </a:extLst>
          </p:cNvPr>
          <p:cNvSpPr txBox="1">
            <a:spLocks/>
          </p:cNvSpPr>
          <p:nvPr/>
        </p:nvSpPr>
        <p:spPr>
          <a:xfrm>
            <a:off x="838200" y="3407026"/>
            <a:ext cx="5506451" cy="291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zh-CN" dirty="0"/>
              <a:t>Winkler(2006)</a:t>
            </a:r>
            <a:r>
              <a:rPr lang="zh-CN" altLang="en-US" dirty="0"/>
              <a:t>提出了新的人名间的编辑距离的算法，允许更长的名称中进行距离更远的互换，并且给相同前缀的名称以更高的相似性</a:t>
            </a:r>
            <a:endParaRPr lang="en-US" altLang="zh-CN" dirty="0"/>
          </a:p>
          <a:p>
            <a:pPr lvl="1"/>
            <a:r>
              <a:rPr lang="zh-CN" altLang="en-US" dirty="0"/>
              <a:t>请阅读‘</a:t>
            </a:r>
            <a:r>
              <a:rPr lang="en-US" altLang="zh-CN" dirty="0"/>
              <a:t>Overview of record linkage and current research directions</a:t>
            </a:r>
            <a:r>
              <a:rPr lang="zh-CN" altLang="en-US" dirty="0"/>
              <a:t>’论文，考虑如何改进算法，衡量不同的公司名称是否是同一家公司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7852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F5533-98BF-4611-8D42-DD2F6F84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DC04B-EF7B-4CED-8463-4380373B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3" cy="4351338"/>
          </a:xfrm>
        </p:spPr>
        <p:txBody>
          <a:bodyPr/>
          <a:lstStyle/>
          <a:p>
            <a:pPr algn="just"/>
            <a:r>
              <a:rPr lang="en-US" altLang="zh-CN" dirty="0"/>
              <a:t>1990</a:t>
            </a:r>
            <a:r>
              <a:rPr lang="zh-CN" altLang="en-US" dirty="0"/>
              <a:t>年，</a:t>
            </a:r>
            <a:r>
              <a:rPr lang="en-US" altLang="zh-CN" dirty="0" err="1"/>
              <a:t>At&amp;T</a:t>
            </a:r>
            <a:r>
              <a:rPr lang="en-US" altLang="zh-CN" dirty="0"/>
              <a:t> Bell</a:t>
            </a:r>
            <a:r>
              <a:rPr lang="zh-CN" altLang="en-US" dirty="0"/>
              <a:t>实验室的</a:t>
            </a:r>
            <a:r>
              <a:rPr lang="en-US" altLang="zh-CN" dirty="0"/>
              <a:t>Mark D. K.</a:t>
            </a:r>
            <a:r>
              <a:rPr lang="zh-CN" altLang="en-US" dirty="0"/>
              <a:t>在这篇论文中提出了</a:t>
            </a:r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channel model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en-US" dirty="0"/>
              <a:t>模型由两部分组成，先验概率</a:t>
            </a:r>
            <a:r>
              <a:rPr lang="en-US" altLang="zh-CN" dirty="0" err="1"/>
              <a:t>Pr</a:t>
            </a:r>
            <a:r>
              <a:rPr lang="en-US" altLang="zh-CN" dirty="0"/>
              <a:t>(c)</a:t>
            </a:r>
            <a:r>
              <a:rPr lang="zh-CN" altLang="en-US" dirty="0"/>
              <a:t>和信道似然函数</a:t>
            </a:r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t|c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en-US" dirty="0"/>
              <a:t>同时，论文提到了衡量</a:t>
            </a:r>
            <a:r>
              <a:rPr lang="en-US" altLang="zh-CN" dirty="0"/>
              <a:t>correction</a:t>
            </a:r>
            <a:r>
              <a:rPr lang="zh-CN" altLang="en-US" dirty="0"/>
              <a:t>和</a:t>
            </a:r>
            <a:r>
              <a:rPr lang="en-US" altLang="zh-CN" dirty="0"/>
              <a:t>typo</a:t>
            </a:r>
            <a:r>
              <a:rPr lang="zh-CN" altLang="en-US" dirty="0"/>
              <a:t>之间的编辑距离，该编辑距离包含四个操作：</a:t>
            </a:r>
            <a:r>
              <a:rPr lang="en-US" altLang="zh-CN" dirty="0"/>
              <a:t>insertions, deletions, substitutions, reversals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7C67DB6-5EF5-4CFC-9FAE-7192C937D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9" y="1825625"/>
            <a:ext cx="5195725" cy="38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8D1E-6A67-4CD8-A8EB-E7FD5AC0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44393-133C-4C76-AE4C-F86EEEB8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253" cy="4351338"/>
          </a:xfrm>
        </p:spPr>
        <p:txBody>
          <a:bodyPr/>
          <a:lstStyle/>
          <a:p>
            <a:pPr algn="just"/>
            <a:r>
              <a:rPr lang="zh-CN" altLang="en-US" dirty="0"/>
              <a:t>模型的工作方式是，从头至尾遍历输入的文本，对每个</a:t>
            </a:r>
            <a:r>
              <a:rPr lang="en-US" altLang="zh-CN" dirty="0"/>
              <a:t>word</a:t>
            </a:r>
            <a:r>
              <a:rPr lang="zh-CN" altLang="en-US" dirty="0"/>
              <a:t>都输出一个候选集合，同时对每种纠正方案都产生一个对应的概率。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接下来论文从以下几个步骤介绍模型的工作原理</a:t>
            </a:r>
            <a:endParaRPr lang="en-US" altLang="zh-CN" dirty="0"/>
          </a:p>
          <a:p>
            <a:pPr lvl="1" algn="just"/>
            <a:r>
              <a:rPr lang="en-US" altLang="zh-CN" i="1" dirty="0"/>
              <a:t>Proposing Candidate Corrections</a:t>
            </a:r>
          </a:p>
          <a:p>
            <a:pPr lvl="1" algn="just"/>
            <a:r>
              <a:rPr lang="en-US" altLang="zh-CN" i="1" dirty="0"/>
              <a:t>Scoring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A5B0267-C64F-4AB6-AB4F-BA0B0D9B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38" y="1690688"/>
            <a:ext cx="5039428" cy="2181529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93236A77-955E-4E55-AC39-B11C6FFE9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69" y="4001294"/>
            <a:ext cx="499179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0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8BD78-CFA4-41B8-9099-C2C34854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D3E9D-0C2B-4616-9F56-52D91AD9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821" cy="4351338"/>
          </a:xfrm>
        </p:spPr>
        <p:txBody>
          <a:bodyPr/>
          <a:lstStyle/>
          <a:p>
            <a:pPr algn="just"/>
            <a:r>
              <a:rPr lang="en-US" altLang="zh-CN" dirty="0"/>
              <a:t>Proposing Candidate Corrections</a:t>
            </a:r>
          </a:p>
          <a:p>
            <a:pPr algn="just"/>
            <a:r>
              <a:rPr lang="zh-CN" altLang="en-US" dirty="0"/>
              <a:t>选择</a:t>
            </a:r>
            <a:r>
              <a:rPr lang="en-US" altLang="zh-CN" dirty="0"/>
              <a:t>typo t</a:t>
            </a:r>
            <a:r>
              <a:rPr lang="zh-CN" altLang="en-US" dirty="0"/>
              <a:t>的候选集的方式是，选择与</a:t>
            </a:r>
            <a:r>
              <a:rPr lang="en-US" altLang="zh-CN" dirty="0"/>
              <a:t>t</a:t>
            </a:r>
            <a:r>
              <a:rPr lang="zh-CN" altLang="en-US" dirty="0"/>
              <a:t>的最小</a:t>
            </a:r>
            <a:r>
              <a:rPr lang="en-US" altLang="zh-CN" dirty="0"/>
              <a:t>DL</a:t>
            </a:r>
            <a:r>
              <a:rPr lang="zh-CN" altLang="en-US" dirty="0"/>
              <a:t>编辑距离等于</a:t>
            </a:r>
            <a:r>
              <a:rPr lang="en-US" altLang="zh-CN" dirty="0"/>
              <a:t>1</a:t>
            </a:r>
            <a:r>
              <a:rPr lang="zh-CN" altLang="en-US" dirty="0"/>
              <a:t>的候选词。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以</a:t>
            </a:r>
            <a:r>
              <a:rPr lang="en-US" altLang="zh-CN" dirty="0"/>
              <a:t>t=</a:t>
            </a:r>
            <a:r>
              <a:rPr lang="en-US" altLang="zh-CN" dirty="0" err="1"/>
              <a:t>acress</a:t>
            </a:r>
            <a:r>
              <a:rPr lang="zh-CN" altLang="en-US" dirty="0"/>
              <a:t>为例，可以产生</a:t>
            </a:r>
            <a:r>
              <a:rPr lang="en-US" altLang="zh-CN" dirty="0"/>
              <a:t>7</a:t>
            </a:r>
            <a:r>
              <a:rPr lang="zh-CN" altLang="en-US" dirty="0"/>
              <a:t>种编辑距离为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corrections</a:t>
            </a:r>
            <a:r>
              <a:rPr lang="zh-CN" altLang="en-US" dirty="0"/>
              <a:t>。其中，</a:t>
            </a:r>
            <a:r>
              <a:rPr lang="en-US" altLang="zh-CN" dirty="0"/>
              <a:t>@</a:t>
            </a:r>
            <a:r>
              <a:rPr lang="zh-CN" altLang="en-US" dirty="0"/>
              <a:t>和</a:t>
            </a:r>
            <a:r>
              <a:rPr lang="en-US" altLang="zh-CN" dirty="0"/>
              <a:t>#</a:t>
            </a:r>
            <a:r>
              <a:rPr lang="zh-CN" altLang="en-US" dirty="0"/>
              <a:t>分别是</a:t>
            </a:r>
            <a:r>
              <a:rPr lang="en-US" altLang="zh-CN" dirty="0"/>
              <a:t>typo</a:t>
            </a:r>
            <a:r>
              <a:rPr lang="zh-CN" altLang="en-US" dirty="0"/>
              <a:t>是</a:t>
            </a:r>
            <a:r>
              <a:rPr lang="en-US" altLang="zh-CN" dirty="0"/>
              <a:t>correction</a:t>
            </a:r>
            <a:r>
              <a:rPr lang="zh-CN" altLang="en-US" dirty="0"/>
              <a:t>的</a:t>
            </a:r>
            <a:r>
              <a:rPr lang="en-US" altLang="zh-CN" dirty="0"/>
              <a:t>null</a:t>
            </a:r>
            <a:r>
              <a:rPr lang="zh-CN" altLang="en-US" dirty="0"/>
              <a:t>（空符号）。</a:t>
            </a:r>
            <a:endParaRPr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C26A7D10-2324-4A66-B5D5-0D2ACAAD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90" y="1825625"/>
            <a:ext cx="5115639" cy="1676634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7352331A-E0FE-4153-B4EE-751B1BAA9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16" y="3709644"/>
            <a:ext cx="497274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5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7EF0E-4841-440F-8117-AB4EFAE5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209CC-CE0C-4E1F-8BDE-3EAE4C0A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411" cy="4351338"/>
          </a:xfrm>
        </p:spPr>
        <p:txBody>
          <a:bodyPr/>
          <a:lstStyle/>
          <a:p>
            <a:pPr algn="just"/>
            <a:r>
              <a:rPr lang="en-US" altLang="zh-CN" dirty="0"/>
              <a:t>Scoring</a:t>
            </a:r>
          </a:p>
          <a:p>
            <a:pPr algn="just"/>
            <a:r>
              <a:rPr lang="zh-CN" altLang="en-US" dirty="0"/>
              <a:t>对每个</a:t>
            </a:r>
            <a:r>
              <a:rPr lang="en-US" altLang="zh-CN" dirty="0"/>
              <a:t>correction c</a:t>
            </a:r>
            <a:r>
              <a:rPr lang="zh-CN" altLang="en-US" dirty="0"/>
              <a:t>计算得分，通过计算</a:t>
            </a:r>
            <a:r>
              <a:rPr lang="en-US" altLang="zh-CN" dirty="0" err="1"/>
              <a:t>Pr</a:t>
            </a:r>
            <a:r>
              <a:rPr lang="en-US" altLang="zh-CN" dirty="0"/>
              <a:t>(c)*</a:t>
            </a:r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t|c</a:t>
            </a:r>
            <a:r>
              <a:rPr lang="en-US" altLang="zh-CN" dirty="0"/>
              <a:t>)</a:t>
            </a:r>
            <a:r>
              <a:rPr lang="zh-CN" altLang="en-US" dirty="0"/>
              <a:t>并进行规范化得到。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计算</a:t>
            </a:r>
            <a:r>
              <a:rPr lang="en-US" altLang="zh-CN" dirty="0" err="1"/>
              <a:t>Pr</a:t>
            </a:r>
            <a:r>
              <a:rPr lang="en-US" altLang="zh-CN" dirty="0"/>
              <a:t>(c)</a:t>
            </a:r>
            <a:r>
              <a:rPr lang="zh-CN" altLang="en-US" dirty="0"/>
              <a:t>，按照</a:t>
            </a:r>
            <a:r>
              <a:rPr lang="en-US" altLang="zh-CN" dirty="0"/>
              <a:t>Box</a:t>
            </a:r>
            <a:r>
              <a:rPr lang="zh-CN" altLang="en-US" dirty="0"/>
              <a:t>和</a:t>
            </a:r>
            <a:r>
              <a:rPr lang="en-US" altLang="zh-CN" dirty="0" err="1"/>
              <a:t>Tiao</a:t>
            </a:r>
            <a:r>
              <a:rPr lang="en-US" altLang="zh-CN" dirty="0"/>
              <a:t> (1973)</a:t>
            </a:r>
            <a:r>
              <a:rPr lang="zh-CN" altLang="en-US" dirty="0"/>
              <a:t>年提出的理论，使用</a:t>
            </a:r>
            <a:r>
              <a:rPr lang="en-US" altLang="zh-CN" dirty="0"/>
              <a:t>(</a:t>
            </a:r>
            <a:r>
              <a:rPr lang="en-US" altLang="zh-CN" dirty="0" err="1"/>
              <a:t>freq</a:t>
            </a:r>
            <a:r>
              <a:rPr lang="en-US" altLang="zh-CN" dirty="0"/>
              <a:t>(c)+0.5) / N</a:t>
            </a:r>
            <a:r>
              <a:rPr lang="zh-CN" altLang="en-US" dirty="0"/>
              <a:t>估计</a:t>
            </a:r>
            <a:r>
              <a:rPr lang="en-US" altLang="zh-CN" dirty="0" err="1"/>
              <a:t>Pr</a:t>
            </a:r>
            <a:r>
              <a:rPr lang="en-US" altLang="zh-CN" dirty="0"/>
              <a:t>(c)</a:t>
            </a:r>
            <a:r>
              <a:rPr lang="zh-CN" altLang="en-US" dirty="0"/>
              <a:t>，而非直接使用</a:t>
            </a:r>
            <a:r>
              <a:rPr lang="en-US" altLang="zh-CN" dirty="0"/>
              <a:t>c</a:t>
            </a:r>
            <a:r>
              <a:rPr lang="zh-CN" altLang="en-US" dirty="0"/>
              <a:t>的频率</a:t>
            </a:r>
            <a:r>
              <a:rPr lang="en-US" altLang="zh-CN" dirty="0" err="1"/>
              <a:t>freq</a:t>
            </a:r>
            <a:r>
              <a:rPr lang="en-US" altLang="zh-CN" dirty="0"/>
              <a:t>(c) / N</a:t>
            </a:r>
            <a:r>
              <a:rPr lang="zh-CN" altLang="en-US" dirty="0"/>
              <a:t>。本质上是做了拉普拉斯平滑。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A76C9CB-4538-4C5E-9D19-C59A2F62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38" y="1690688"/>
            <a:ext cx="5153744" cy="1657581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169C2985-A559-48E0-A5BA-DF1D0522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02" y="4157705"/>
            <a:ext cx="504895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2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B2B9-6D09-4AD0-AD60-C2A98E16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D9924-E5FF-4101-9E5A-EE716A2D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altLang="zh-CN" dirty="0"/>
              <a:t>Scoring</a:t>
            </a:r>
          </a:p>
          <a:p>
            <a:pPr algn="just"/>
            <a:r>
              <a:rPr lang="zh-CN" altLang="en-US" dirty="0"/>
              <a:t>计算</a:t>
            </a:r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t|c</a:t>
            </a:r>
            <a:r>
              <a:rPr lang="en-US" altLang="zh-CN" dirty="0"/>
              <a:t>)</a:t>
            </a:r>
            <a:r>
              <a:rPr lang="zh-CN" altLang="en-US" dirty="0"/>
              <a:t>，首先需要计算</a:t>
            </a:r>
            <a:r>
              <a:rPr lang="en-US" altLang="zh-CN" dirty="0"/>
              <a:t>4</a:t>
            </a:r>
            <a:r>
              <a:rPr lang="zh-CN" altLang="en-US" dirty="0"/>
              <a:t>个混淆矩阵（</a:t>
            </a:r>
            <a:r>
              <a:rPr lang="en-US" altLang="zh-CN" dirty="0"/>
              <a:t>confusion </a:t>
            </a:r>
            <a:r>
              <a:rPr lang="en-US" altLang="zh-CN" dirty="0" err="1"/>
              <a:t>matrics</a:t>
            </a:r>
            <a:r>
              <a:rPr lang="zh-CN" altLang="en-US" dirty="0"/>
              <a:t>），分别对应</a:t>
            </a:r>
            <a:r>
              <a:rPr lang="en-US" altLang="zh-CN" dirty="0"/>
              <a:t>4</a:t>
            </a:r>
            <a:r>
              <a:rPr lang="zh-CN" altLang="en-US" dirty="0"/>
              <a:t>种编辑方式，和每个</a:t>
            </a:r>
            <a:r>
              <a:rPr lang="en-US" altLang="zh-CN" dirty="0"/>
              <a:t>correction</a:t>
            </a:r>
            <a:r>
              <a:rPr lang="zh-CN" altLang="en-US" dirty="0"/>
              <a:t>的出现次数，两者相除。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9574CE82-A02C-4B92-8603-25CB341D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3" y="3297441"/>
            <a:ext cx="4662359" cy="3327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30B453-0D1B-4A86-9581-9A9D9BF9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30" y="3379960"/>
            <a:ext cx="459169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CCE9-CDC7-4250-9245-75D0C1A8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AA212-D7CE-4A31-BAB1-A0242A37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2284" cy="4351338"/>
          </a:xfrm>
        </p:spPr>
        <p:txBody>
          <a:bodyPr/>
          <a:lstStyle/>
          <a:p>
            <a:pPr algn="just"/>
            <a:r>
              <a:rPr lang="zh-CN" altLang="en-US" dirty="0"/>
              <a:t>如果训练的语料库没有进行纠错的标注，论文提出了一种</a:t>
            </a:r>
            <a:r>
              <a:rPr lang="en-US" altLang="zh-CN" dirty="0"/>
              <a:t>EM</a:t>
            </a:r>
            <a:r>
              <a:rPr lang="zh-CN" altLang="en-US" dirty="0"/>
              <a:t>算法，可以自动计算</a:t>
            </a:r>
            <a:r>
              <a:rPr lang="en-US" altLang="zh-CN" dirty="0"/>
              <a:t>4</a:t>
            </a:r>
            <a:r>
              <a:rPr lang="zh-CN" altLang="en-US" dirty="0"/>
              <a:t>种混淆矩阵。</a:t>
            </a:r>
            <a:endParaRPr lang="en-US" altLang="zh-CN" dirty="0"/>
          </a:p>
          <a:p>
            <a:pPr algn="just"/>
            <a:r>
              <a:rPr lang="zh-CN" altLang="en-US" dirty="0"/>
              <a:t>首先假设混淆矩阵的值都是平均分布，基于此计算候选集得分，进行错拼纠正；以纠错后的</a:t>
            </a:r>
            <a:r>
              <a:rPr lang="en-US" altLang="zh-CN" dirty="0"/>
              <a:t>typo</a:t>
            </a:r>
            <a:r>
              <a:rPr lang="zh-CN" altLang="en-US" dirty="0"/>
              <a:t>和</a:t>
            </a:r>
            <a:r>
              <a:rPr lang="en-US" altLang="zh-CN" dirty="0"/>
              <a:t>correction</a:t>
            </a:r>
            <a:r>
              <a:rPr lang="zh-CN" altLang="en-US" dirty="0"/>
              <a:t>更新混淆矩阵；迭代至收敛。</a:t>
            </a:r>
            <a:endParaRPr lang="en-US" altLang="zh-CN" dirty="0"/>
          </a:p>
          <a:p>
            <a:pPr algn="just"/>
            <a:r>
              <a:rPr lang="zh-CN" altLang="en-US" dirty="0"/>
              <a:t>在计算混淆矩阵时，论文采用了</a:t>
            </a:r>
            <a:r>
              <a:rPr lang="en-US" altLang="zh-CN" dirty="0"/>
              <a:t>Good-Turing</a:t>
            </a:r>
            <a:r>
              <a:rPr lang="zh-CN" altLang="en-US" dirty="0"/>
              <a:t>平滑。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94DCF7C-79D2-41F3-A28D-D86863A6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02" y="2572344"/>
            <a:ext cx="507753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63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1B2EA-2A0D-4012-A72D-D4F6040B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7EC49-9410-4D36-BB75-DC49943E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altLang="zh-CN" dirty="0"/>
              <a:t>Scoring</a:t>
            </a:r>
          </a:p>
          <a:p>
            <a:pPr algn="just"/>
            <a:r>
              <a:rPr lang="zh-CN" altLang="en-US" dirty="0"/>
              <a:t>设</a:t>
            </a:r>
            <a:r>
              <a:rPr lang="en-US" altLang="zh-CN" dirty="0"/>
              <a:t>x=</a:t>
            </a:r>
            <a:r>
              <a:rPr lang="en-US" altLang="zh-CN" dirty="0" err="1"/>
              <a:t>acress</a:t>
            </a:r>
            <a:r>
              <a:rPr lang="zh-CN" altLang="en-US" dirty="0"/>
              <a:t>，最终</a:t>
            </a:r>
            <a:r>
              <a:rPr lang="en-US" altLang="zh-CN" dirty="0"/>
              <a:t>candidate correction</a:t>
            </a:r>
            <a:r>
              <a:rPr lang="zh-CN" altLang="en-US" dirty="0"/>
              <a:t>得分如有图。论文提到实际上得分第二高的</a:t>
            </a:r>
            <a:r>
              <a:rPr lang="en-US" altLang="zh-CN" dirty="0"/>
              <a:t>actress</a:t>
            </a:r>
            <a:r>
              <a:rPr lang="zh-CN" altLang="en-US" dirty="0"/>
              <a:t>才是正确候选词，由此提出模型可能需要更加可靠的先验概率模型。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F0ED47A6-0009-4EAE-A739-95357473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79" y="3605612"/>
            <a:ext cx="4509224" cy="2887262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AC806363-3801-42F7-8BB4-E1AB5D032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5" y="3728696"/>
            <a:ext cx="438211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3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2B9A-4C9B-4538-B597-5EC742C1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错拼纠正类别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7D00-0C39-499B-9705-C8B826CF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假词错拼纠正（</a:t>
            </a:r>
            <a:r>
              <a:rPr lang="en-US" altLang="zh-CN" dirty="0"/>
              <a:t>non-word spelling correction</a:t>
            </a:r>
            <a:r>
              <a:rPr lang="zh-CN" altLang="en-US" dirty="0"/>
              <a:t>），指检测和纠正导致出现不存在的词的错拼问题。</a:t>
            </a:r>
            <a:endParaRPr lang="en-US" altLang="zh-CN" dirty="0"/>
          </a:p>
          <a:p>
            <a:pPr algn="just"/>
            <a:r>
              <a:rPr lang="zh-CN" altLang="en-US" dirty="0"/>
              <a:t>实词错拼纠正（</a:t>
            </a:r>
            <a:r>
              <a:rPr lang="en-US" altLang="zh-CN" dirty="0"/>
              <a:t>real word spelling correction</a:t>
            </a:r>
            <a:r>
              <a:rPr lang="zh-CN" altLang="en-US" dirty="0"/>
              <a:t>），指检测和纠正导致出现存在但是不应出现的词的错拼问题。</a:t>
            </a:r>
            <a:endParaRPr lang="en-US" altLang="zh-CN" dirty="0"/>
          </a:p>
          <a:p>
            <a:pPr lvl="1" algn="just"/>
            <a:r>
              <a:rPr lang="zh-CN" altLang="en-US" dirty="0"/>
              <a:t>排版错误（</a:t>
            </a:r>
            <a:r>
              <a:rPr lang="en-US" altLang="zh-CN" dirty="0"/>
              <a:t> typographical error</a:t>
            </a:r>
            <a:r>
              <a:rPr lang="zh-CN" altLang="en-US" dirty="0"/>
              <a:t>），指由于插入、删除、替换、转移等操作出现的错拼问题，常发生在英文错拼中。</a:t>
            </a:r>
            <a:endParaRPr lang="en-US" altLang="zh-CN" dirty="0"/>
          </a:p>
          <a:p>
            <a:pPr lvl="1" algn="just"/>
            <a:r>
              <a:rPr lang="zh-CN" altLang="en-US" dirty="0"/>
              <a:t>认知错误（</a:t>
            </a:r>
            <a:r>
              <a:rPr lang="en-US" altLang="zh-CN" dirty="0"/>
              <a:t>cognitive error</a:t>
            </a:r>
            <a:r>
              <a:rPr lang="zh-CN" altLang="en-US" dirty="0"/>
              <a:t>），指因错误使用同（近）音异形（义）词（</a:t>
            </a:r>
            <a:r>
              <a:rPr lang="en-US" altLang="zh-CN" dirty="0"/>
              <a:t> homophone </a:t>
            </a:r>
            <a:r>
              <a:rPr lang="zh-CN" altLang="en-US" dirty="0"/>
              <a:t>）出现的错拼问题。</a:t>
            </a:r>
            <a:endParaRPr lang="en-US" altLang="zh-CN" dirty="0"/>
          </a:p>
          <a:p>
            <a:pPr lvl="2" algn="just"/>
            <a:r>
              <a:rPr lang="en-US" altLang="zh-CN" dirty="0"/>
              <a:t>a peace</a:t>
            </a:r>
            <a:r>
              <a:rPr lang="zh-CN" altLang="en-US" dirty="0"/>
              <a:t> </a:t>
            </a:r>
            <a:r>
              <a:rPr lang="en-US" altLang="zh-CN" dirty="0"/>
              <a:t>(piece) of cake</a:t>
            </a:r>
            <a:r>
              <a:rPr lang="zh-CN" altLang="en-US" dirty="0"/>
              <a:t>，错频（拼）纠正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996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DF44D-AF53-4860-BE74-47B88CCB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A136-3BA0-4719-BDF5-AEAF0C1A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4316" cy="4351338"/>
          </a:xfrm>
        </p:spPr>
        <p:txBody>
          <a:bodyPr/>
          <a:lstStyle/>
          <a:p>
            <a:pPr algn="just"/>
            <a:r>
              <a:rPr lang="en-US" altLang="zh-CN" dirty="0"/>
              <a:t>Evaluation</a:t>
            </a:r>
          </a:p>
          <a:p>
            <a:pPr algn="just"/>
            <a:r>
              <a:rPr lang="zh-CN" altLang="en-US" dirty="0"/>
              <a:t>为了评价模型的结果，由三个人对</a:t>
            </a:r>
            <a:r>
              <a:rPr lang="en-US" altLang="zh-CN" dirty="0"/>
              <a:t>564</a:t>
            </a:r>
            <a:r>
              <a:rPr lang="zh-CN" altLang="en-US" dirty="0"/>
              <a:t>个样本进行标注，并选择其中</a:t>
            </a:r>
            <a:r>
              <a:rPr lang="en-US" altLang="zh-CN" dirty="0"/>
              <a:t>329</a:t>
            </a:r>
            <a:r>
              <a:rPr lang="zh-CN" altLang="en-US" dirty="0"/>
              <a:t>个至少两个人都认同的词作为正确的</a:t>
            </a:r>
            <a:r>
              <a:rPr lang="en-US" altLang="zh-CN" dirty="0"/>
              <a:t>correction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en-US" altLang="zh-CN" dirty="0"/>
              <a:t>Scoring</a:t>
            </a:r>
            <a:r>
              <a:rPr lang="zh-CN" altLang="en-US" dirty="0"/>
              <a:t>最高的候选词与人工标注的一致性达到</a:t>
            </a:r>
            <a:r>
              <a:rPr lang="en-US" altLang="zh-CN" dirty="0"/>
              <a:t>87%</a:t>
            </a:r>
            <a:r>
              <a:rPr lang="zh-CN" altLang="en-US" dirty="0"/>
              <a:t>；同时先验模型和信道模型都做出了贡献，信道模型的贡献率至少</a:t>
            </a:r>
            <a:r>
              <a:rPr lang="en-US" altLang="zh-CN" dirty="0"/>
              <a:t>28%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127DAE70-BB13-408E-9EF9-06BC2217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47" y="1961398"/>
            <a:ext cx="5361279" cy="1196891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162EB0BB-F78A-41A6-AE53-1EE8D9BC7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93" y="3525252"/>
            <a:ext cx="437258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9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FF6F8-D0A3-442F-9763-A495A6F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Spelling Correction Program Based on a Noisy Channel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CDFB7-461E-4467-8B4D-9E1A08A4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8379" cy="4351338"/>
          </a:xfrm>
        </p:spPr>
        <p:txBody>
          <a:bodyPr/>
          <a:lstStyle/>
          <a:p>
            <a:pPr algn="just"/>
            <a:r>
              <a:rPr lang="en-US" altLang="zh-CN" dirty="0"/>
              <a:t>Evaluation</a:t>
            </a:r>
          </a:p>
          <a:p>
            <a:pPr algn="just"/>
            <a:r>
              <a:rPr lang="zh-CN" altLang="en-US" dirty="0"/>
              <a:t>论文评估模型</a:t>
            </a:r>
            <a:r>
              <a:rPr lang="en-US" altLang="zh-CN" dirty="0"/>
              <a:t>Scoring</a:t>
            </a:r>
            <a:r>
              <a:rPr lang="zh-CN" altLang="en-US" dirty="0"/>
              <a:t>的预测性是否准确，发现完整的噪声信道模型预测能力相对公正，即得分越高，越可能是正确的</a:t>
            </a:r>
            <a:r>
              <a:rPr lang="en-US" altLang="zh-CN" dirty="0"/>
              <a:t>correction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论文将所有</a:t>
            </a:r>
            <a:r>
              <a:rPr lang="en-US" altLang="zh-CN" dirty="0"/>
              <a:t>correction</a:t>
            </a:r>
            <a:r>
              <a:rPr lang="zh-CN" altLang="en-US" dirty="0"/>
              <a:t>按</a:t>
            </a:r>
            <a:r>
              <a:rPr lang="en-US" altLang="zh-CN" dirty="0"/>
              <a:t>Scoring</a:t>
            </a:r>
            <a:r>
              <a:rPr lang="zh-CN" altLang="en-US" dirty="0"/>
              <a:t>分成若干组，横轴是</a:t>
            </a:r>
            <a:r>
              <a:rPr lang="en-US" altLang="zh-CN" dirty="0"/>
              <a:t>correction</a:t>
            </a:r>
            <a:r>
              <a:rPr lang="zh-CN" altLang="en-US" dirty="0"/>
              <a:t>组的平均</a:t>
            </a:r>
            <a:r>
              <a:rPr lang="en-US" altLang="zh-CN" dirty="0"/>
              <a:t>Scoring</a:t>
            </a:r>
            <a:r>
              <a:rPr lang="zh-CN" altLang="en-US" dirty="0"/>
              <a:t>，纵轴是该组是正确</a:t>
            </a:r>
            <a:r>
              <a:rPr lang="en-US" altLang="zh-CN" dirty="0"/>
              <a:t>correction</a:t>
            </a:r>
            <a:r>
              <a:rPr lang="zh-CN" altLang="en-US" dirty="0"/>
              <a:t>的比例。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DFF5C6B-2131-4EF7-B642-5EC1E2A5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85" y="1638600"/>
            <a:ext cx="4186990" cy="2136378"/>
          </a:xfrm>
          <a:prstGeom prst="rect">
            <a:avLst/>
          </a:prstGeom>
        </p:spPr>
      </p:pic>
      <p:pic>
        <p:nvPicPr>
          <p:cNvPr id="7" name="图片 6" descr="地图上有字&#10;&#10;描述已自动生成">
            <a:extLst>
              <a:ext uri="{FF2B5EF4-FFF2-40B4-BE49-F238E27FC236}">
                <a16:creationId xmlns:a16="http://schemas.microsoft.com/office/drawing/2014/main" id="{CB1C5150-BD05-4506-9CEC-E75ABBCEA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85" y="3774978"/>
            <a:ext cx="4040589" cy="28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4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C566-1799-4F76-8422-18A77153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7ED00-21A2-44C7-8B44-73AF5884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6505" cy="4351338"/>
          </a:xfrm>
        </p:spPr>
        <p:txBody>
          <a:bodyPr/>
          <a:lstStyle/>
          <a:p>
            <a:pPr algn="just"/>
            <a:r>
              <a:rPr lang="en-US" altLang="zh-CN"/>
              <a:t>2000</a:t>
            </a:r>
            <a:r>
              <a:rPr lang="zh-CN" altLang="en-US"/>
              <a:t>年</a:t>
            </a:r>
            <a:r>
              <a:rPr lang="zh-CN" altLang="en-US" dirty="0"/>
              <a:t>，微软的</a:t>
            </a:r>
            <a:r>
              <a:rPr lang="en-US" altLang="zh-CN" dirty="0"/>
              <a:t>Brill</a:t>
            </a:r>
            <a:r>
              <a:rPr lang="zh-CN" altLang="en-US" dirty="0"/>
              <a:t>和</a:t>
            </a:r>
            <a:r>
              <a:rPr lang="en-US" altLang="zh-CN" dirty="0"/>
              <a:t>Moore</a:t>
            </a:r>
            <a:r>
              <a:rPr lang="zh-CN" altLang="en-US" dirty="0"/>
              <a:t>提出了对噪声信道模型的一种改进方案，极大地提高了原模型的纠错效果。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改进主要集中在改进原模型中的信道模型，通过学习更加通用的字符串和字符串之间的编辑操作，及这些操作对应的概率，可以显著提高噪声信道模型的纠错能力。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BD3A4876-E9AD-4331-A12D-C09D5F93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067" y="2548529"/>
            <a:ext cx="468695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6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A52FB-265F-4275-BA78-917BAFF6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CFB3-D8F0-4878-8AA1-09CCBF5C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34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An Improved Error Model</a:t>
            </a:r>
          </a:p>
          <a:p>
            <a:r>
              <a:rPr lang="zh-CN" altLang="en-US" dirty="0"/>
              <a:t>论文提出了更加通用的信道模型，允许所有满足</a:t>
            </a:r>
            <a:r>
              <a:rPr lang="en-US" altLang="zh-CN" dirty="0"/>
              <a:t>α</a:t>
            </a:r>
            <a:r>
              <a:rPr lang="en-US" altLang="zh-CN" dirty="0">
                <a:sym typeface="Wingdings" panose="05000000000000000000" pitchFamily="2" charset="2"/>
              </a:rPr>
              <a:t>β</a:t>
            </a:r>
            <a:r>
              <a:rPr lang="zh-CN" altLang="en-US" dirty="0">
                <a:sym typeface="Wingdings" panose="05000000000000000000" pitchFamily="2" charset="2"/>
              </a:rPr>
              <a:t>的编辑操作，并且不限制</a:t>
            </a:r>
            <a:r>
              <a:rPr lang="en-US" altLang="zh-CN" dirty="0">
                <a:sym typeface="Wingdings" panose="05000000000000000000" pitchFamily="2" charset="2"/>
              </a:rPr>
              <a:t>α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β</a:t>
            </a:r>
            <a:r>
              <a:rPr lang="zh-CN" altLang="en-US" dirty="0">
                <a:sym typeface="Wingdings" panose="05000000000000000000" pitchFamily="2" charset="2"/>
              </a:rPr>
              <a:t>的形式。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值得注意的是，改进模型对编辑操作建模时不再区分具体的操作（</a:t>
            </a:r>
            <a:r>
              <a:rPr lang="en-US" altLang="zh-CN" dirty="0"/>
              <a:t>insertion,</a:t>
            </a:r>
            <a:r>
              <a:rPr lang="zh-CN" altLang="en-US" dirty="0"/>
              <a:t> </a:t>
            </a:r>
            <a:r>
              <a:rPr lang="en-US" altLang="zh-CN" dirty="0"/>
              <a:t>deletion,</a:t>
            </a:r>
            <a:r>
              <a:rPr lang="zh-CN" altLang="en-US" dirty="0"/>
              <a:t> </a:t>
            </a:r>
            <a:r>
              <a:rPr lang="en-US" altLang="zh-CN" dirty="0"/>
              <a:t>substitution,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），而是统一成一种操作（</a:t>
            </a:r>
            <a:r>
              <a:rPr lang="en-US" altLang="zh-CN" dirty="0"/>
              <a:t>string substitution</a:t>
            </a:r>
            <a:r>
              <a:rPr lang="zh-CN" altLang="en-US" dirty="0"/>
              <a:t>）。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C89294C6-491D-44F4-A32B-5FE92AA5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75" y="1837657"/>
            <a:ext cx="4667901" cy="2372056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CE36F4F-07F0-466F-8A9B-212ACC32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75" y="4356682"/>
            <a:ext cx="472505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7B4A-83C7-4FE4-9F53-87A3B625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387E2-204B-4E6C-951A-16F2B421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2442" cy="4351338"/>
          </a:xfrm>
        </p:spPr>
        <p:txBody>
          <a:bodyPr/>
          <a:lstStyle/>
          <a:p>
            <a:pPr algn="just"/>
            <a:r>
              <a:rPr lang="en-US" altLang="zh-CN" dirty="0"/>
              <a:t>An Improved Error Model</a:t>
            </a:r>
          </a:p>
          <a:p>
            <a:pPr algn="just"/>
            <a:r>
              <a:rPr lang="zh-CN" altLang="en-US" dirty="0"/>
              <a:t>改进模型虽然不再区分具体的编辑操作，但是为了提高模型的效果，区分编辑操作在原字符串发生的位置。</a:t>
            </a:r>
            <a:endParaRPr lang="en-US" altLang="zh-CN" dirty="0"/>
          </a:p>
          <a:p>
            <a:pPr algn="just"/>
            <a:r>
              <a:rPr lang="zh-CN" altLang="en-US" dirty="0"/>
              <a:t>因为错拼的发生是职位敏感的，人们相对来说更容易将</a:t>
            </a:r>
            <a:r>
              <a:rPr lang="en-US" altLang="zh-CN" dirty="0"/>
              <a:t>reluctant</a:t>
            </a:r>
            <a:r>
              <a:rPr lang="zh-CN" altLang="en-US" dirty="0"/>
              <a:t>错拼成</a:t>
            </a:r>
            <a:r>
              <a:rPr lang="en-US" altLang="zh-CN" dirty="0"/>
              <a:t>reluctant</a:t>
            </a:r>
            <a:r>
              <a:rPr lang="zh-CN" altLang="en-US" dirty="0"/>
              <a:t>，而非将</a:t>
            </a:r>
            <a:r>
              <a:rPr lang="en-US" altLang="zh-CN" dirty="0"/>
              <a:t>antler</a:t>
            </a:r>
            <a:r>
              <a:rPr lang="zh-CN" altLang="en-US" dirty="0"/>
              <a:t>错拼成</a:t>
            </a:r>
            <a:r>
              <a:rPr lang="en-US" altLang="zh-CN" dirty="0" err="1"/>
              <a:t>entler</a:t>
            </a:r>
            <a:r>
              <a:rPr lang="zh-CN" altLang="en-US" dirty="0"/>
              <a:t>。基于位置建模，可以使</a:t>
            </a:r>
            <a:r>
              <a:rPr lang="en-US" altLang="zh-CN" dirty="0"/>
              <a:t>P(</a:t>
            </a:r>
            <a:r>
              <a:rPr lang="en-US" altLang="zh-CN" dirty="0" err="1"/>
              <a:t>e|a</a:t>
            </a:r>
            <a:r>
              <a:rPr lang="en-US" altLang="zh-CN" dirty="0"/>
              <a:t>)</a:t>
            </a:r>
            <a:r>
              <a:rPr lang="zh-CN" altLang="en-US" dirty="0"/>
              <a:t>更加敏感。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EFC6CDE-C556-464E-AB2B-3DCD8A54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67" y="1866682"/>
            <a:ext cx="4715533" cy="1562318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3AC3BDFB-A0E7-4D1D-8799-6CEDDC274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51" y="3683993"/>
            <a:ext cx="464884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9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D79E-E4AB-444D-9A1A-ED57ACB4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7871F-E90D-4028-81FC-BA196A3D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347" cy="4351338"/>
          </a:xfrm>
        </p:spPr>
        <p:txBody>
          <a:bodyPr/>
          <a:lstStyle/>
          <a:p>
            <a:pPr algn="just"/>
            <a:r>
              <a:rPr lang="en-US" altLang="zh-CN" dirty="0"/>
              <a:t>An Improved Error Model</a:t>
            </a:r>
          </a:p>
          <a:p>
            <a:pPr algn="just"/>
            <a:r>
              <a:rPr lang="zh-CN" altLang="en-US" dirty="0"/>
              <a:t>改进的模型认为错拼可以看成是两个字符串分划的映射，分划可以是空字符串。通过计算分划之间的映射概率，可以得到信道模型的概率。</a:t>
            </a:r>
            <a:endParaRPr lang="en-US" altLang="zh-CN" dirty="0"/>
          </a:p>
          <a:p>
            <a:pPr algn="just"/>
            <a:r>
              <a:rPr lang="zh-CN" altLang="en-US" dirty="0"/>
              <a:t>这种看待错拼的方式，使得错拼可以发生在长度不等的字符串之间，且两个单词间可以发生任意数量的错拼。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E7BB8D39-755A-464B-B0C6-23E91297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72" y="2249169"/>
            <a:ext cx="4632553" cy="35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0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A2AA-07E8-4177-A117-3FC3645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5CF13-80A0-47ED-A3CF-5313A7EC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9088" cy="4351338"/>
          </a:xfrm>
        </p:spPr>
        <p:txBody>
          <a:bodyPr/>
          <a:lstStyle/>
          <a:p>
            <a:pPr algn="just"/>
            <a:r>
              <a:rPr lang="en-US" altLang="zh-CN" dirty="0"/>
              <a:t>An Improved Error Model</a:t>
            </a:r>
          </a:p>
          <a:p>
            <a:pPr algn="just"/>
            <a:r>
              <a:rPr lang="zh-CN" altLang="en-US" dirty="0"/>
              <a:t>论文进一步阐述了这种改进的模型优势，相比于之前的噪声信道模型，本模型可以对类似于</a:t>
            </a:r>
            <a:r>
              <a:rPr lang="en-US" altLang="zh-CN" dirty="0"/>
              <a:t>P(</a:t>
            </a:r>
            <a:r>
              <a:rPr lang="en-US" altLang="zh-CN" dirty="0" err="1"/>
              <a:t>f|ph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P(</a:t>
            </a:r>
            <a:r>
              <a:rPr lang="en-US" altLang="zh-CN" dirty="0" err="1"/>
              <a:t>le|al</a:t>
            </a:r>
            <a:r>
              <a:rPr lang="en-US" altLang="zh-CN" dirty="0"/>
              <a:t>)</a:t>
            </a:r>
            <a:r>
              <a:rPr lang="zh-CN" altLang="en-US" dirty="0"/>
              <a:t>的错拼方式建模。</a:t>
            </a:r>
            <a:endParaRPr lang="en-US" altLang="zh-CN" dirty="0"/>
          </a:p>
          <a:p>
            <a:pPr algn="just"/>
            <a:r>
              <a:rPr lang="zh-CN" altLang="en-US" dirty="0"/>
              <a:t>这种建模的方式可以更加准确的对错拼的环境进行建模，在建模的同时考虑了错拼发生的环境，而非机械式的使用类似</a:t>
            </a:r>
            <a:r>
              <a:rPr lang="en-US" altLang="zh-CN" dirty="0"/>
              <a:t>P(</a:t>
            </a:r>
            <a:r>
              <a:rPr lang="en-US" altLang="zh-CN" dirty="0" err="1"/>
              <a:t>a|e</a:t>
            </a:r>
            <a:r>
              <a:rPr lang="en-US" altLang="zh-CN" dirty="0"/>
              <a:t>)</a:t>
            </a:r>
            <a:r>
              <a:rPr lang="zh-CN" altLang="en-US" dirty="0"/>
              <a:t>的更加笼统的错拼概率。</a:t>
            </a:r>
          </a:p>
        </p:txBody>
      </p:sp>
      <p:pic>
        <p:nvPicPr>
          <p:cNvPr id="5" name="图片 4" descr="图片包含 瓶子, 照片, 桌子, 黑色&#10;&#10;描述已自动生成">
            <a:extLst>
              <a:ext uri="{FF2B5EF4-FFF2-40B4-BE49-F238E27FC236}">
                <a16:creationId xmlns:a16="http://schemas.microsoft.com/office/drawing/2014/main" id="{BCD380DE-35FB-4D5E-8537-1C2D4E89F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60" y="2008505"/>
            <a:ext cx="4101085" cy="150516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8B5EAC3-D75F-4A2E-9208-9A79EF4F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60" y="3726526"/>
            <a:ext cx="4101085" cy="25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68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D168-B1C3-4A02-9851-5BCEBBC7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BBB70-56DC-4696-8875-FF9E32F1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8639" cy="4351338"/>
          </a:xfrm>
        </p:spPr>
        <p:txBody>
          <a:bodyPr/>
          <a:lstStyle/>
          <a:p>
            <a:pPr algn="just"/>
            <a:r>
              <a:rPr lang="en-US" altLang="zh-CN" dirty="0"/>
              <a:t>An Improved Error Model</a:t>
            </a:r>
          </a:p>
          <a:p>
            <a:pPr algn="just"/>
            <a:r>
              <a:rPr lang="zh-CN" altLang="en-US" dirty="0"/>
              <a:t>经过一系列简单的推导，可以得到改进模型的概率表达式，如右图。模型的目标是寻找到最优的分划映射，使得</a:t>
            </a:r>
            <a:r>
              <a:rPr lang="en-US" altLang="zh-CN" dirty="0"/>
              <a:t>w</a:t>
            </a:r>
            <a:r>
              <a:rPr lang="zh-CN" altLang="en-US" dirty="0"/>
              <a:t>被错拼成</a:t>
            </a:r>
            <a:r>
              <a:rPr lang="en-US" altLang="zh-CN" dirty="0"/>
              <a:t>s</a:t>
            </a:r>
            <a:r>
              <a:rPr lang="zh-CN" altLang="en-US" dirty="0"/>
              <a:t>的概率最高。</a:t>
            </a:r>
            <a:endParaRPr lang="en-US" altLang="zh-CN" dirty="0"/>
          </a:p>
          <a:p>
            <a:pPr algn="just"/>
            <a:r>
              <a:rPr lang="zh-CN" altLang="en-US" dirty="0"/>
              <a:t>值得注意，在实际实现中，由于没有好的</a:t>
            </a:r>
            <a:r>
              <a:rPr lang="en-US" altLang="zh-CN" dirty="0"/>
              <a:t>P(</a:t>
            </a:r>
            <a:r>
              <a:rPr lang="en-US" altLang="zh-CN" dirty="0" err="1"/>
              <a:t>R|w</a:t>
            </a:r>
            <a:r>
              <a:rPr lang="en-US" altLang="zh-CN" dirty="0"/>
              <a:t>)</a:t>
            </a:r>
            <a:r>
              <a:rPr lang="zh-CN" altLang="en-US" dirty="0"/>
              <a:t>的建模方式，所以该项实际上是被省略的。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5FA2A48-9471-46EB-80CC-F25DE1F8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86" y="2200103"/>
            <a:ext cx="4597911" cy="127597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E37417E-E92A-4CE8-B8BE-FCD3196F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85" y="3693053"/>
            <a:ext cx="4597910" cy="19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15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EC1D-4FBE-44C9-BF62-7C87273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FBF3F-DB73-4D74-BAC6-D310386F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3414" cy="4351338"/>
          </a:xfrm>
        </p:spPr>
        <p:txBody>
          <a:bodyPr/>
          <a:lstStyle/>
          <a:p>
            <a:pPr algn="just"/>
            <a:r>
              <a:rPr lang="en-US" altLang="zh-CN" dirty="0"/>
              <a:t>Training the Model</a:t>
            </a:r>
            <a:endParaRPr lang="zh-CN" altLang="en-US" dirty="0"/>
          </a:p>
          <a:p>
            <a:pPr algn="just"/>
            <a:r>
              <a:rPr lang="zh-CN" altLang="en-US" dirty="0"/>
              <a:t>数据集准备。与原噪声信道模型不同，训练改进模型需要准备分划的映射数据，即从正确的词</a:t>
            </a:r>
            <a:r>
              <a:rPr lang="en-US" altLang="zh-CN" dirty="0"/>
              <a:t>w</a:t>
            </a:r>
            <a:r>
              <a:rPr lang="zh-CN" altLang="en-US" dirty="0"/>
              <a:t>到错拼词</a:t>
            </a:r>
            <a:r>
              <a:rPr lang="en-US" altLang="zh-CN" dirty="0"/>
              <a:t>s</a:t>
            </a:r>
            <a:r>
              <a:rPr lang="zh-CN" altLang="en-US" dirty="0"/>
              <a:t>的所有可能的分划映射的统计。</a:t>
            </a:r>
            <a:endParaRPr lang="en-US" altLang="zh-CN" dirty="0"/>
          </a:p>
          <a:p>
            <a:pPr algn="just"/>
            <a:r>
              <a:rPr lang="zh-CN" altLang="en-US" dirty="0"/>
              <a:t>首先需要使用标准最小编辑距离算法对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进行对齐。论文以</a:t>
            </a:r>
            <a:r>
              <a:rPr lang="en-US" altLang="zh-CN" dirty="0"/>
              <a:t>actual</a:t>
            </a:r>
            <a:r>
              <a:rPr lang="zh-CN" altLang="en-US" dirty="0"/>
              <a:t>和</a:t>
            </a:r>
            <a:r>
              <a:rPr lang="en-US" altLang="zh-CN" dirty="0" err="1"/>
              <a:t>akgsual</a:t>
            </a:r>
            <a:r>
              <a:rPr lang="zh-CN" altLang="en-US" dirty="0"/>
              <a:t>为例进行了说明。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090C84-2F3E-4B13-AC61-7053A8B87AFE}"/>
              </a:ext>
            </a:extLst>
          </p:cNvPr>
          <p:cNvGrpSpPr/>
          <p:nvPr/>
        </p:nvGrpSpPr>
        <p:grpSpPr>
          <a:xfrm>
            <a:off x="6482943" y="1952461"/>
            <a:ext cx="4691469" cy="2098461"/>
            <a:chOff x="6564924" y="1953944"/>
            <a:chExt cx="4691469" cy="2098461"/>
          </a:xfrm>
        </p:grpSpPr>
        <p:pic>
          <p:nvPicPr>
            <p:cNvPr id="5" name="图片 4" descr="手机屏幕截图&#10;&#10;描述已自动生成">
              <a:extLst>
                <a:ext uri="{FF2B5EF4-FFF2-40B4-BE49-F238E27FC236}">
                  <a16:creationId xmlns:a16="http://schemas.microsoft.com/office/drawing/2014/main" id="{15153E53-8F82-45D4-9DCE-AA72ACAD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924" y="1953944"/>
              <a:ext cx="4672551" cy="1161322"/>
            </a:xfrm>
            <a:prstGeom prst="rect">
              <a:avLst/>
            </a:prstGeom>
          </p:spPr>
        </p:pic>
        <p:pic>
          <p:nvPicPr>
            <p:cNvPr id="7" name="图片 6" descr="图片包含 照片, 黑色, 人们, 房间&#10;&#10;描述已自动生成">
              <a:extLst>
                <a:ext uri="{FF2B5EF4-FFF2-40B4-BE49-F238E27FC236}">
                  <a16:creationId xmlns:a16="http://schemas.microsoft.com/office/drawing/2014/main" id="{0F54A82A-A916-4373-8277-6118A578C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842" y="3087362"/>
              <a:ext cx="4672551" cy="965043"/>
            </a:xfrm>
            <a:prstGeom prst="rect">
              <a:avLst/>
            </a:prstGeom>
          </p:spPr>
        </p:pic>
      </p:grpSp>
      <p:pic>
        <p:nvPicPr>
          <p:cNvPr id="10" name="图片 9" descr="绿色的钟表&#10;&#10;描述已自动生成">
            <a:extLst>
              <a:ext uri="{FF2B5EF4-FFF2-40B4-BE49-F238E27FC236}">
                <a16:creationId xmlns:a16="http://schemas.microsoft.com/office/drawing/2014/main" id="{702EBA04-78A0-4ABE-87B3-DD5B2E3F4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59" y="4267603"/>
            <a:ext cx="4086237" cy="17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9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62AE3-09F0-4CA4-945F-308E8736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999DF-620C-4413-9B93-12E4064E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73414" cy="488418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Training the Model</a:t>
            </a:r>
            <a:endParaRPr lang="zh-CN" altLang="en-US" dirty="0"/>
          </a:p>
          <a:p>
            <a:pPr algn="just"/>
            <a:r>
              <a:rPr lang="zh-CN" altLang="en-US" dirty="0"/>
              <a:t>经过对齐后，论文对所有的分划映射进行统计。</a:t>
            </a:r>
            <a:endParaRPr lang="en-US" altLang="zh-CN" dirty="0"/>
          </a:p>
          <a:p>
            <a:pPr algn="just"/>
            <a:r>
              <a:rPr lang="zh-CN" altLang="en-US" dirty="0"/>
              <a:t>设</a:t>
            </a:r>
            <a:r>
              <a:rPr lang="en-US" altLang="zh-CN" dirty="0"/>
              <a:t>w</a:t>
            </a:r>
            <a:r>
              <a:rPr lang="zh-CN" altLang="en-US" dirty="0"/>
              <a:t>中分划最长的长度是</a:t>
            </a:r>
            <a:r>
              <a:rPr lang="en-US" altLang="zh-CN" dirty="0"/>
              <a:t>N</a:t>
            </a:r>
            <a:r>
              <a:rPr lang="zh-CN" altLang="en-US" dirty="0"/>
              <a:t>，按照对齐进行映射：</a:t>
            </a:r>
            <a:endParaRPr lang="en-US" altLang="zh-CN" dirty="0"/>
          </a:p>
          <a:p>
            <a:pPr lvl="1" algn="just"/>
            <a:r>
              <a:rPr lang="en-US" altLang="zh-CN" dirty="0"/>
              <a:t>w</a:t>
            </a:r>
            <a:r>
              <a:rPr lang="zh-CN" altLang="en-US" dirty="0"/>
              <a:t>中</a:t>
            </a:r>
            <a:r>
              <a:rPr lang="en-US" altLang="zh-CN" dirty="0"/>
              <a:t>null</a:t>
            </a:r>
            <a:r>
              <a:rPr lang="zh-CN" altLang="en-US" dirty="0"/>
              <a:t>的长度为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/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时，统计的是单个</a:t>
            </a:r>
            <a:r>
              <a:rPr lang="en-US" altLang="zh-CN" dirty="0"/>
              <a:t>letter</a:t>
            </a:r>
            <a:r>
              <a:rPr lang="zh-CN" altLang="en-US" dirty="0"/>
              <a:t>之间的映射频数。此时与原噪声信道模型统计的频数一样。</a:t>
            </a:r>
            <a:endParaRPr lang="en-US" altLang="zh-CN" dirty="0"/>
          </a:p>
          <a:p>
            <a:pPr lvl="1" algn="just"/>
            <a:r>
              <a:rPr lang="zh-CN" altLang="en-US" dirty="0"/>
              <a:t>当</a:t>
            </a:r>
            <a:r>
              <a:rPr lang="en-US" altLang="zh-CN" dirty="0"/>
              <a:t>N=2</a:t>
            </a:r>
            <a:r>
              <a:rPr lang="zh-CN" altLang="en-US" dirty="0"/>
              <a:t>时，除了统计单个</a:t>
            </a:r>
            <a:r>
              <a:rPr lang="en-US" altLang="zh-CN" dirty="0"/>
              <a:t>letter</a:t>
            </a:r>
            <a:r>
              <a:rPr lang="zh-CN" altLang="en-US" dirty="0"/>
              <a:t>之间的映射频数，还可以统计</a:t>
            </a:r>
            <a:r>
              <a:rPr lang="en-US" altLang="zh-CN" dirty="0"/>
              <a:t>w</a:t>
            </a:r>
            <a:r>
              <a:rPr lang="zh-CN" altLang="en-US" dirty="0"/>
              <a:t>中任意连续</a:t>
            </a:r>
            <a:r>
              <a:rPr lang="en-US" altLang="zh-CN" dirty="0"/>
              <a:t>letter</a:t>
            </a:r>
            <a:r>
              <a:rPr lang="zh-CN" altLang="en-US" dirty="0"/>
              <a:t>的映射的频数。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5EEFE0DB-84E6-4BEC-A749-27C56229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10" y="1825625"/>
            <a:ext cx="4466452" cy="1325562"/>
          </a:xfrm>
          <a:prstGeom prst="rect">
            <a:avLst/>
          </a:prstGeom>
        </p:spPr>
      </p:pic>
      <p:pic>
        <p:nvPicPr>
          <p:cNvPr id="7" name="图片 6" descr="图片包含 室内, 瓶子, 照片, 桌子&#10;&#10;描述已自动生成">
            <a:extLst>
              <a:ext uri="{FF2B5EF4-FFF2-40B4-BE49-F238E27FC236}">
                <a16:creationId xmlns:a16="http://schemas.microsoft.com/office/drawing/2014/main" id="{5C15E4F6-CE6A-4E2C-9DF4-5FCAFE70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92" y="3273976"/>
            <a:ext cx="4466452" cy="1507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4C92BA-49C2-4619-8837-43517548E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646" y="4860570"/>
            <a:ext cx="1098659" cy="15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95721-C889-4C4B-96D6-B42FE77C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错拼纠正的思路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C9BAC-3D81-400E-94DE-8FBCEF3D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/>
              <a:t>错拼词检测</a:t>
            </a:r>
            <a:endParaRPr lang="en-US" altLang="zh-CN" dirty="0"/>
          </a:p>
          <a:p>
            <a:pPr lvl="1" algn="just"/>
            <a:r>
              <a:rPr lang="zh-CN" altLang="en-US" dirty="0"/>
              <a:t>寻找字典中不存在的词（</a:t>
            </a:r>
            <a:r>
              <a:rPr lang="en-US" altLang="zh-CN" dirty="0"/>
              <a:t>non-word error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对每一个词进行错拼评估（</a:t>
            </a:r>
            <a:r>
              <a:rPr lang="en-US" altLang="zh-CN" dirty="0"/>
              <a:t>real word error</a:t>
            </a:r>
            <a:r>
              <a:rPr lang="zh-CN" altLang="en-US" dirty="0"/>
              <a:t>），假设每个词都有可能错拼</a:t>
            </a:r>
            <a:endParaRPr lang="en-US" altLang="zh-CN" dirty="0"/>
          </a:p>
          <a:p>
            <a:pPr algn="just"/>
            <a:r>
              <a:rPr lang="zh-CN" altLang="en-US" dirty="0"/>
              <a:t>召回候选集（</a:t>
            </a:r>
            <a:r>
              <a:rPr lang="en-US" altLang="zh-CN" dirty="0"/>
              <a:t>candidates</a:t>
            </a:r>
            <a:r>
              <a:rPr lang="zh-CN" altLang="en-US" dirty="0"/>
              <a:t>），即和错拼词类似的候选替换词</a:t>
            </a:r>
            <a:endParaRPr lang="en-US" altLang="zh-CN" dirty="0"/>
          </a:p>
          <a:p>
            <a:pPr lvl="1" algn="just"/>
            <a:r>
              <a:rPr lang="zh-CN" altLang="en-US" dirty="0"/>
              <a:t>拼写类似，英文错拼，通过字母级的最小编辑距离等算法衡量</a:t>
            </a:r>
            <a:endParaRPr lang="en-US" altLang="zh-CN" dirty="0"/>
          </a:p>
          <a:p>
            <a:pPr lvl="1" algn="just"/>
            <a:r>
              <a:rPr lang="zh-CN" altLang="en-US" dirty="0"/>
              <a:t>字形类似，中文错拼，如高梁（粱）</a:t>
            </a:r>
            <a:endParaRPr lang="en-US" altLang="zh-CN" dirty="0"/>
          </a:p>
          <a:p>
            <a:pPr lvl="1" algn="just"/>
            <a:r>
              <a:rPr lang="zh-CN" altLang="en-US" dirty="0"/>
              <a:t>发音类似，英文中的同声异形词，中文中的谐音词（配副眼睛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配副眼镜</a:t>
            </a:r>
            <a:r>
              <a:rPr lang="zh-CN" altLang="en-US" dirty="0"/>
              <a:t>）和拼音（首都</a:t>
            </a:r>
            <a:r>
              <a:rPr lang="en-US" altLang="zh-CN" dirty="0" err="1"/>
              <a:t>beijing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首都北京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同（近）义词，中文中候选词的同（近）义词，如飞块（快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飞速</a:t>
            </a:r>
            <a:r>
              <a:rPr lang="zh-CN" altLang="en-US" dirty="0"/>
              <a:t>）前进</a:t>
            </a:r>
            <a:endParaRPr lang="en-US" altLang="zh-CN" dirty="0"/>
          </a:p>
          <a:p>
            <a:pPr lvl="1" algn="just"/>
            <a:r>
              <a:rPr lang="zh-CN" altLang="en-US" dirty="0"/>
              <a:t>重叠关系，包含候选词或被候选词包含，字序可能变化，通常发生在专有名词的错拼中，如代表人民大会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人民代表大会，</a:t>
            </a:r>
            <a:r>
              <a:rPr lang="en-US" altLang="zh-CN" dirty="0">
                <a:sym typeface="Wingdings" panose="05000000000000000000" pitchFamily="2" charset="2"/>
              </a:rPr>
              <a:t>White of </a:t>
            </a:r>
            <a:r>
              <a:rPr lang="en-US" altLang="zh-CN" dirty="0" err="1">
                <a:sym typeface="Wingdings" panose="05000000000000000000" pitchFamily="2" charset="2"/>
              </a:rPr>
              <a:t>HouseWhite</a:t>
            </a:r>
            <a:r>
              <a:rPr lang="en-US" altLang="zh-CN" dirty="0">
                <a:sym typeface="Wingdings" panose="05000000000000000000" pitchFamily="2" charset="2"/>
              </a:rPr>
              <a:t> House</a:t>
            </a:r>
          </a:p>
          <a:p>
            <a:pPr lvl="1" algn="just"/>
            <a:r>
              <a:rPr lang="zh-CN" altLang="en-US" dirty="0"/>
              <a:t>关联关系，客观上存在某种关联关系的实体，如创作关系、经常被一起搜索等</a:t>
            </a:r>
            <a:endParaRPr lang="en-US" altLang="zh-CN" dirty="0"/>
          </a:p>
          <a:p>
            <a:pPr lvl="2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70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535B2-17DA-4504-8C36-DD6D40DF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DC91F-D66B-4805-947A-4497D7E7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73414" cy="4549951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Training the Model</a:t>
            </a:r>
            <a:endParaRPr lang="zh-CN" altLang="en-US" dirty="0"/>
          </a:p>
          <a:p>
            <a:pPr algn="just"/>
            <a:r>
              <a:rPr lang="zh-CN" altLang="en-US" dirty="0"/>
              <a:t>统计所有映射的频数后，可以通过简单的计算得到每种映射的频率，作为概率的估计。</a:t>
            </a:r>
            <a:endParaRPr lang="en-US" altLang="zh-CN" dirty="0"/>
          </a:p>
          <a:p>
            <a:pPr algn="just"/>
            <a:r>
              <a:rPr lang="zh-CN" altLang="en-US" dirty="0"/>
              <a:t>在实际训练时，根据语料的不同，计算频率有不同的方式：</a:t>
            </a:r>
            <a:endParaRPr lang="en-US" altLang="zh-CN" dirty="0"/>
          </a:p>
          <a:p>
            <a:pPr lvl="1" algn="just"/>
            <a:r>
              <a:rPr lang="zh-CN" altLang="en-US" dirty="0"/>
              <a:t>如果训练语料是文本语料库，并且可以从中抽取错拼进行统计，此时可以直接使用从文本中统计的</a:t>
            </a:r>
            <a:r>
              <a:rPr lang="en-US" altLang="zh-CN" dirty="0"/>
              <a:t>count(α</a:t>
            </a:r>
            <a:r>
              <a:rPr lang="en-US" altLang="zh-CN" dirty="0">
                <a:sym typeface="Wingdings" panose="05000000000000000000" pitchFamily="2" charset="2"/>
              </a:rPr>
              <a:t>β)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count(α)</a:t>
            </a:r>
            <a:r>
              <a:rPr lang="zh-CN" altLang="en-US" dirty="0">
                <a:sym typeface="Wingdings" panose="05000000000000000000" pitchFamily="2" charset="2"/>
              </a:rPr>
              <a:t>进行计算。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864191C-C929-4537-AF07-0101B2807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34" y="1925766"/>
            <a:ext cx="4263212" cy="1815177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CA4119B-BB4C-43C4-A0C8-1F8E0B3C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53" y="3976021"/>
            <a:ext cx="4190093" cy="20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8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04CFE-DE1A-4F7B-A068-CC4CAE4F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F6CED-00B4-4C4E-AACC-D6CCB688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763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Training the Model</a:t>
            </a:r>
            <a:endParaRPr lang="zh-CN" altLang="en-US" dirty="0"/>
          </a:p>
          <a:p>
            <a:pPr algn="just"/>
            <a:r>
              <a:rPr lang="zh-CN" altLang="en-US" dirty="0"/>
              <a:t>如果训练语料库是</a:t>
            </a:r>
            <a:r>
              <a:rPr lang="en-US" altLang="zh-CN" dirty="0"/>
              <a:t>{</a:t>
            </a:r>
            <a:r>
              <a:rPr lang="en-US" altLang="zh-CN" dirty="0" err="1"/>
              <a:t>s,w</a:t>
            </a:r>
            <a:r>
              <a:rPr lang="en-US" altLang="zh-CN" dirty="0"/>
              <a:t>}</a:t>
            </a:r>
            <a:r>
              <a:rPr lang="zh-CN" altLang="en-US" dirty="0"/>
              <a:t>词对，此时需要按如下方式计算频率：</a:t>
            </a:r>
            <a:endParaRPr lang="en-US" altLang="zh-CN" dirty="0"/>
          </a:p>
          <a:p>
            <a:pPr lvl="1" algn="just"/>
            <a:r>
              <a:rPr lang="zh-CN" altLang="en-US" sz="2200" dirty="0"/>
              <a:t>在此语料库中统计所有映射的频数，隐含的假设是</a:t>
            </a:r>
            <a:r>
              <a:rPr lang="en-US" altLang="zh-CN" sz="2200" dirty="0"/>
              <a:t>w</a:t>
            </a:r>
            <a:r>
              <a:rPr lang="zh-CN" altLang="en-US" sz="2200" dirty="0"/>
              <a:t>以等概率被错拼成</a:t>
            </a:r>
            <a:r>
              <a:rPr lang="en-US" altLang="zh-CN" sz="2200" dirty="0"/>
              <a:t>s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 algn="just"/>
            <a:r>
              <a:rPr lang="zh-CN" altLang="en-US" sz="2200" dirty="0"/>
              <a:t>在另一个较大的语料库中，统计所有所有起始映射的频数。</a:t>
            </a:r>
            <a:endParaRPr lang="en-US" altLang="zh-CN" sz="2200" dirty="0"/>
          </a:p>
          <a:p>
            <a:pPr lvl="1" algn="just"/>
            <a:r>
              <a:rPr lang="zh-CN" altLang="en-US" sz="2200" dirty="0"/>
              <a:t>估计人的输入错误率</a:t>
            </a:r>
            <a:r>
              <a:rPr lang="en-US" altLang="zh-CN" sz="2200" dirty="0"/>
              <a:t>e</a:t>
            </a:r>
            <a:r>
              <a:rPr lang="zh-CN" altLang="en-US" sz="2200" dirty="0"/>
              <a:t>，乘以上一步中统计的频数，作为</a:t>
            </a:r>
            <a:r>
              <a:rPr lang="en-US" altLang="zh-CN" sz="2200" dirty="0"/>
              <a:t>count(α)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 algn="just"/>
            <a:r>
              <a:rPr lang="zh-CN" altLang="en-US" sz="2200" dirty="0"/>
              <a:t>计算每种映射的频率。此时需要注意，此时估计的概率是基于</a:t>
            </a:r>
            <a:r>
              <a:rPr lang="en-US" altLang="zh-CN" sz="2200" dirty="0"/>
              <a:t>α</a:t>
            </a:r>
            <a:r>
              <a:rPr lang="zh-CN" altLang="en-US" sz="2200" dirty="0"/>
              <a:t>确认被错拼的条件。</a:t>
            </a:r>
          </a:p>
        </p:txBody>
      </p:sp>
      <p:pic>
        <p:nvPicPr>
          <p:cNvPr id="6" name="图片 5" descr="图片包含 橙子, 黑色, 游戏机, 红色&#10;&#10;描述已自动生成">
            <a:extLst>
              <a:ext uri="{FF2B5EF4-FFF2-40B4-BE49-F238E27FC236}">
                <a16:creationId xmlns:a16="http://schemas.microsoft.com/office/drawing/2014/main" id="{73539D95-3C12-43DF-94CD-920901DC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2309693"/>
            <a:ext cx="4565642" cy="668143"/>
          </a:xfrm>
          <a:prstGeom prst="rect">
            <a:avLst/>
          </a:prstGeom>
        </p:spPr>
      </p:pic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2BB403AC-F43D-48E1-9306-B05AE9790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2977836"/>
            <a:ext cx="4565642" cy="983287"/>
          </a:xfrm>
          <a:prstGeom prst="rect">
            <a:avLst/>
          </a:prstGeom>
        </p:spPr>
      </p:pic>
      <p:pic>
        <p:nvPicPr>
          <p:cNvPr id="12" name="图片 11" descr="图片包含 室内, 照片, 桌子, 黑色&#10;&#10;描述已自动生成">
            <a:extLst>
              <a:ext uri="{FF2B5EF4-FFF2-40B4-BE49-F238E27FC236}">
                <a16:creationId xmlns:a16="http://schemas.microsoft.com/office/drawing/2014/main" id="{CBFFC73B-BD8A-4594-ACF4-3E4943BAB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9" y="4393778"/>
            <a:ext cx="4565642" cy="15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30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E8AC-018B-4F25-B619-1D1ED56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5DA86-423E-4E98-BAC9-61BDA344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332" cy="4351338"/>
          </a:xfrm>
        </p:spPr>
        <p:txBody>
          <a:bodyPr/>
          <a:lstStyle/>
          <a:p>
            <a:pPr algn="just"/>
            <a:r>
              <a:rPr lang="en-US" altLang="zh-CN" dirty="0"/>
              <a:t>Applying the Model</a:t>
            </a:r>
            <a:endParaRPr lang="zh-CN" altLang="en-US" dirty="0"/>
          </a:p>
          <a:p>
            <a:pPr algn="just"/>
            <a:r>
              <a:rPr lang="zh-CN" altLang="en-US" dirty="0"/>
              <a:t>使用改进模型进行错拼纠正时，论文提出使用一种动态规划的算法，求解</a:t>
            </a:r>
            <a:r>
              <a:rPr lang="en-US" altLang="zh-CN" dirty="0" err="1"/>
              <a:t>w</a:t>
            </a:r>
            <a:r>
              <a:rPr lang="en-US" altLang="zh-CN" dirty="0" err="1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的错拼概率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en-US" dirty="0"/>
              <a:t>假设</a:t>
            </a:r>
            <a:r>
              <a:rPr lang="en-US" altLang="zh-CN" dirty="0"/>
              <a:t>w=actual</a:t>
            </a:r>
            <a:r>
              <a:rPr lang="zh-CN" altLang="en-US" dirty="0"/>
              <a:t>，</a:t>
            </a:r>
            <a:r>
              <a:rPr lang="en-US" altLang="zh-CN" dirty="0"/>
              <a:t>s=</a:t>
            </a:r>
            <a:r>
              <a:rPr lang="en-US" altLang="zh-CN" dirty="0" err="1"/>
              <a:t>akgsual</a:t>
            </a:r>
            <a:r>
              <a:rPr lang="zh-CN" altLang="en-US" dirty="0"/>
              <a:t>，论文使用类似求解最小编辑距离的方式，通过填充距离矩阵计算两者间最优分划的概率。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117ACE70-CB03-4A98-9EC1-127BA095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31" y="4687440"/>
            <a:ext cx="3719067" cy="1816389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D8B1476-6E33-411F-A203-07F70CEF2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03320"/>
              </p:ext>
            </p:extLst>
          </p:nvPr>
        </p:nvGraphicFramePr>
        <p:xfrm>
          <a:off x="6905294" y="1623022"/>
          <a:ext cx="48179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77">
                  <a:extLst>
                    <a:ext uri="{9D8B030D-6E8A-4147-A177-3AD203B41FA5}">
                      <a16:colId xmlns:a16="http://schemas.microsoft.com/office/drawing/2014/main" val="4045056994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749132024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878447398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2511995143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1334157313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4042172377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1820958313"/>
                    </a:ext>
                  </a:extLst>
                </a:gridCol>
              </a:tblGrid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s\w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u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84258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268987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k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224554"/>
                  </a:ext>
                </a:extLst>
              </a:tr>
              <a:tr h="23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g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P(</a:t>
                      </a:r>
                      <a:r>
                        <a:rPr lang="en-US" altLang="zh-CN" sz="1000" dirty="0" err="1"/>
                        <a:t>akg|act</a:t>
                      </a:r>
                      <a:r>
                        <a:rPr lang="en-US" altLang="zh-CN" sz="1000" dirty="0"/>
                        <a:t>)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62940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141776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u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01378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547803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01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46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0C879-E275-41D2-BEA3-FD622F1C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538CC-1757-4760-B6AE-05F250C2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332" cy="4351338"/>
          </a:xfrm>
        </p:spPr>
        <p:txBody>
          <a:bodyPr/>
          <a:lstStyle/>
          <a:p>
            <a:pPr algn="just"/>
            <a:r>
              <a:rPr lang="en-US" altLang="zh-CN" dirty="0"/>
              <a:t>Applying the Model</a:t>
            </a:r>
            <a:endParaRPr lang="zh-CN" altLang="en-US" dirty="0"/>
          </a:p>
          <a:p>
            <a:pPr algn="just"/>
            <a:r>
              <a:rPr lang="zh-CN" altLang="en-US" dirty="0"/>
              <a:t>计算最小编辑距离</a:t>
            </a:r>
            <a:r>
              <a:rPr lang="en-US" altLang="zh-CN" dirty="0"/>
              <a:t>D</a:t>
            </a:r>
            <a:r>
              <a:rPr lang="zh-CN" altLang="en-US" dirty="0"/>
              <a:t>时，仅需要考虑</a:t>
            </a:r>
            <a:r>
              <a:rPr lang="en-US" altLang="zh-CN" dirty="0"/>
              <a:t>ABC</a:t>
            </a:r>
            <a:r>
              <a:rPr lang="zh-CN" altLang="en-US" dirty="0"/>
              <a:t>三个</a:t>
            </a:r>
            <a:r>
              <a:rPr lang="en-US" altLang="zh-CN" dirty="0"/>
              <a:t>cell</a:t>
            </a:r>
            <a:r>
              <a:rPr lang="zh-CN" altLang="en-US" dirty="0"/>
              <a:t>的距离值，从中选出距离最小的值作为</a:t>
            </a:r>
            <a:r>
              <a:rPr lang="en-US" altLang="zh-CN" dirty="0"/>
              <a:t>D</a:t>
            </a:r>
            <a:r>
              <a:rPr lang="zh-CN" altLang="en-US" dirty="0"/>
              <a:t>的值。</a:t>
            </a:r>
            <a:endParaRPr lang="en-US" altLang="zh-CN" dirty="0">
              <a:sym typeface="Wingdings" panose="05000000000000000000" pitchFamily="2" charset="2"/>
            </a:endParaRPr>
          </a:p>
          <a:p>
            <a:pPr algn="just"/>
            <a:r>
              <a:rPr lang="zh-CN" altLang="en-US" dirty="0"/>
              <a:t>计算最优分划映射时，由于允许更加通用的编辑操作，不再限制</a:t>
            </a:r>
            <a:r>
              <a:rPr lang="en-US" altLang="zh-CN" dirty="0"/>
              <a:t>single-letter transformation</a:t>
            </a:r>
            <a:r>
              <a:rPr lang="zh-CN" altLang="en-US" dirty="0"/>
              <a:t>，此时需要考虑所有标红的</a:t>
            </a:r>
            <a:r>
              <a:rPr lang="en-US" altLang="zh-CN" dirty="0"/>
              <a:t>cell</a:t>
            </a:r>
            <a:r>
              <a:rPr lang="zh-CN" altLang="en-US" dirty="0"/>
              <a:t>，每个</a:t>
            </a:r>
            <a:r>
              <a:rPr lang="en-US" altLang="zh-CN" dirty="0"/>
              <a:t>cell</a:t>
            </a:r>
            <a:r>
              <a:rPr lang="zh-CN" altLang="en-US" dirty="0"/>
              <a:t>都代表一种分划。</a:t>
            </a:r>
            <a:endParaRPr lang="en-US" altLang="zh-CN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88ABEB6-B752-4A52-B3D0-A6EAB6917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42450"/>
              </p:ext>
            </p:extLst>
          </p:nvPr>
        </p:nvGraphicFramePr>
        <p:xfrm>
          <a:off x="6930519" y="2682465"/>
          <a:ext cx="48179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77">
                  <a:extLst>
                    <a:ext uri="{9D8B030D-6E8A-4147-A177-3AD203B41FA5}">
                      <a16:colId xmlns:a16="http://schemas.microsoft.com/office/drawing/2014/main" val="4045056994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749132024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878447398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2511995143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1334157313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4042172377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1820958313"/>
                    </a:ext>
                  </a:extLst>
                </a:gridCol>
              </a:tblGrid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s\w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u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84258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268987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k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B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224554"/>
                  </a:ext>
                </a:extLst>
              </a:tr>
              <a:tr h="23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g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D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62940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141776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u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01378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547803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01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28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070FF-779A-422A-84E0-A08A7478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5C358-2B4D-4625-8AA2-4C298E18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0619" cy="480219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Applying the Model</a:t>
            </a:r>
            <a:endParaRPr lang="zh-CN" altLang="en-US" dirty="0"/>
          </a:p>
          <a:p>
            <a:pPr algn="just"/>
            <a:r>
              <a:rPr lang="zh-CN" altLang="en-US" dirty="0"/>
              <a:t>在计算概率前，首先将所有词库的词（所有的</a:t>
            </a:r>
            <a:r>
              <a:rPr lang="en-US" altLang="zh-CN" dirty="0"/>
              <a:t>w</a:t>
            </a:r>
            <a:r>
              <a:rPr lang="zh-CN" altLang="en-US" dirty="0"/>
              <a:t>）以</a:t>
            </a:r>
            <a:r>
              <a:rPr lang="en-US" altLang="zh-CN" dirty="0"/>
              <a:t>Tire</a:t>
            </a:r>
            <a:r>
              <a:rPr lang="zh-CN" altLang="en-US" dirty="0"/>
              <a:t>树的形式存储。</a:t>
            </a:r>
            <a:endParaRPr lang="en-US" altLang="zh-CN" dirty="0"/>
          </a:p>
          <a:p>
            <a:pPr algn="just"/>
            <a:r>
              <a:rPr lang="zh-CN" altLang="en-US" dirty="0"/>
              <a:t>树上的每个节点都应对某个词的某个片段，每个节点上都存储一个概率向量，代表距离矩阵的对应列的值，具体见下图。</a:t>
            </a:r>
            <a:endParaRPr lang="en-US" altLang="zh-CN" dirty="0"/>
          </a:p>
          <a:p>
            <a:pPr algn="just"/>
            <a:r>
              <a:rPr lang="en-US" altLang="zh-CN" dirty="0"/>
              <a:t>Tire</a:t>
            </a:r>
            <a:r>
              <a:rPr lang="zh-CN" altLang="en-US" dirty="0"/>
              <a:t>树的形式，使所有具有相同前缀的词共享前缀部分的距离矩阵的计算。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A7496-DBD1-47A2-9D7E-19421A10C682}"/>
              </a:ext>
            </a:extLst>
          </p:cNvPr>
          <p:cNvGrpSpPr/>
          <p:nvPr/>
        </p:nvGrpSpPr>
        <p:grpSpPr>
          <a:xfrm>
            <a:off x="6520093" y="2388242"/>
            <a:ext cx="4374977" cy="2948174"/>
            <a:chOff x="6735028" y="1825625"/>
            <a:chExt cx="4374977" cy="2948174"/>
          </a:xfrm>
        </p:grpSpPr>
        <p:pic>
          <p:nvPicPr>
            <p:cNvPr id="7" name="图片 6" descr="图片包含 橙子, 照片, 看着, 观看&#10;&#10;描述已自动生成">
              <a:extLst>
                <a:ext uri="{FF2B5EF4-FFF2-40B4-BE49-F238E27FC236}">
                  <a16:creationId xmlns:a16="http://schemas.microsoft.com/office/drawing/2014/main" id="{F20F1422-EF3E-4D56-91F3-37FC452F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028" y="1825625"/>
              <a:ext cx="4370015" cy="55071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C180422-12E1-46D7-93CC-56A38EBC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5924" y="2363726"/>
              <a:ext cx="4334081" cy="2410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861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8FB46-B17C-4A4E-8696-B6D99E42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A7BAA-DCEA-4AD9-AF0C-66A43EE2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Applying the Model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6F8F33B9-B416-4D2E-95E3-4710AF4D4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07092"/>
              </p:ext>
            </p:extLst>
          </p:nvPr>
        </p:nvGraphicFramePr>
        <p:xfrm>
          <a:off x="1116196" y="2728089"/>
          <a:ext cx="48179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77">
                  <a:extLst>
                    <a:ext uri="{9D8B030D-6E8A-4147-A177-3AD203B41FA5}">
                      <a16:colId xmlns:a16="http://schemas.microsoft.com/office/drawing/2014/main" val="4045056994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749132024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878447398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2511995143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1334157313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4042172377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1820958313"/>
                    </a:ext>
                  </a:extLst>
                </a:gridCol>
              </a:tblGrid>
              <a:tr h="154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s\w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u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84258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68987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k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24554"/>
                  </a:ext>
                </a:extLst>
              </a:tr>
              <a:tr h="23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g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2940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41776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u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1378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47803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018617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A40A70-B9DE-4A61-A2F3-955CCE7476C3}"/>
              </a:ext>
            </a:extLst>
          </p:cNvPr>
          <p:cNvGrpSpPr/>
          <p:nvPr/>
        </p:nvGrpSpPr>
        <p:grpSpPr>
          <a:xfrm>
            <a:off x="8245891" y="1825625"/>
            <a:ext cx="2055560" cy="4374244"/>
            <a:chOff x="8245891" y="1825625"/>
            <a:chExt cx="2055560" cy="437424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534C71-8E0E-414B-84A7-28830CEA0109}"/>
                </a:ext>
              </a:extLst>
            </p:cNvPr>
            <p:cNvSpPr/>
            <p:nvPr/>
          </p:nvSpPr>
          <p:spPr>
            <a:xfrm>
              <a:off x="8946406" y="182562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F12B547-ADBB-4F8A-BC6E-8B9BED030EC6}"/>
                </a:ext>
              </a:extLst>
            </p:cNvPr>
            <p:cNvSpPr/>
            <p:nvPr/>
          </p:nvSpPr>
          <p:spPr>
            <a:xfrm>
              <a:off x="9030489" y="2520392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5FDB161-E874-43AB-B618-CE9B59DC8A44}"/>
                </a:ext>
              </a:extLst>
            </p:cNvPr>
            <p:cNvSpPr/>
            <p:nvPr/>
          </p:nvSpPr>
          <p:spPr>
            <a:xfrm>
              <a:off x="8245891" y="250187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DC30F7-1482-4971-A3CE-02CC7CE230FA}"/>
                </a:ext>
              </a:extLst>
            </p:cNvPr>
            <p:cNvSpPr/>
            <p:nvPr/>
          </p:nvSpPr>
          <p:spPr>
            <a:xfrm>
              <a:off x="9860017" y="255549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ABACF4C-49CE-4586-B39A-6BC8BA21162A}"/>
                </a:ext>
              </a:extLst>
            </p:cNvPr>
            <p:cNvSpPr/>
            <p:nvPr/>
          </p:nvSpPr>
          <p:spPr>
            <a:xfrm>
              <a:off x="8998957" y="3206085"/>
              <a:ext cx="441434" cy="4414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E4D319C-D907-47C8-AA49-44F380478219}"/>
                </a:ext>
              </a:extLst>
            </p:cNvPr>
            <p:cNvSpPr/>
            <p:nvPr/>
          </p:nvSpPr>
          <p:spPr>
            <a:xfrm>
              <a:off x="8862841" y="413476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EFB4314-4343-4266-9D41-F85E6FA369AE}"/>
                </a:ext>
              </a:extLst>
            </p:cNvPr>
            <p:cNvSpPr/>
            <p:nvPr/>
          </p:nvSpPr>
          <p:spPr>
            <a:xfrm>
              <a:off x="8622678" y="5758435"/>
              <a:ext cx="441434" cy="4414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0F2AEF4-027B-4710-8C53-D62B83CD685A}"/>
                </a:ext>
              </a:extLst>
            </p:cNvPr>
            <p:cNvSpPr/>
            <p:nvPr/>
          </p:nvSpPr>
          <p:spPr>
            <a:xfrm>
              <a:off x="8460303" y="4882606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332F5D-9870-4CBD-B5E9-E42BECE7654F}"/>
                </a:ext>
              </a:extLst>
            </p:cNvPr>
            <p:cNvSpPr/>
            <p:nvPr/>
          </p:nvSpPr>
          <p:spPr>
            <a:xfrm>
              <a:off x="9829274" y="3830916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0EEC5DB-3090-47AE-998D-D6AA51D20FE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9167123" y="2267059"/>
              <a:ext cx="84083" cy="253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249CA40-D3BF-4B77-8EBA-F02CB6B19C97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flipH="1">
              <a:off x="8622678" y="2202412"/>
              <a:ext cx="388375" cy="36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612092B-69C7-46A6-8C1A-5E2E004694A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9323193" y="2202412"/>
              <a:ext cx="601471" cy="41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677E62E-5C82-4FA4-9D99-960476E0F8F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9219674" y="2961826"/>
              <a:ext cx="31532" cy="244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6446077-A5F5-4F6E-A731-43FE1BEE77C2}"/>
                </a:ext>
              </a:extLst>
            </p:cNvPr>
            <p:cNvCxnSpPr>
              <a:cxnSpLocks/>
              <a:stCxn id="9" idx="5"/>
              <a:endCxn id="13" idx="1"/>
            </p:cNvCxnSpPr>
            <p:nvPr/>
          </p:nvCxnSpPr>
          <p:spPr>
            <a:xfrm>
              <a:off x="9375744" y="3582872"/>
              <a:ext cx="518177" cy="312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82FF08E-1079-4601-A308-D56D7C002A18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9083558" y="3647519"/>
              <a:ext cx="136116" cy="48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7611B3D-190F-4144-B35E-FF33F25F3D82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8681020" y="5324040"/>
              <a:ext cx="162375" cy="43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E8EAF05-864E-4A7B-9C1C-9DDFCD5C8767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 flipH="1">
              <a:off x="8681020" y="4511552"/>
              <a:ext cx="246468" cy="3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FC57C755-608E-4797-A460-8F0C55F3CB1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614256" y="2620142"/>
            <a:ext cx="5384701" cy="806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4BBCD38-0B41-4375-BD21-7E776D3F8DA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525165" y="2620142"/>
            <a:ext cx="89091" cy="1079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B6758A8-73C5-4A6A-BC1A-4BBE3B470FC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34135" y="5979152"/>
            <a:ext cx="268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A14AA0E-E6EB-4CA7-829E-D4BDF40CF2D2}"/>
              </a:ext>
            </a:extLst>
          </p:cNvPr>
          <p:cNvCxnSpPr/>
          <p:nvPr/>
        </p:nvCxnSpPr>
        <p:spPr>
          <a:xfrm flipH="1" flipV="1">
            <a:off x="5587299" y="5532249"/>
            <a:ext cx="346836" cy="4469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93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8390-0640-4599-B039-7CB53591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4893D-2EDF-4F76-8907-23A14741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852648"/>
          </a:xfrm>
        </p:spPr>
        <p:txBody>
          <a:bodyPr/>
          <a:lstStyle/>
          <a:p>
            <a:pPr algn="just"/>
            <a:r>
              <a:rPr lang="en-US" altLang="zh-CN" dirty="0"/>
              <a:t>Applying the Model</a:t>
            </a:r>
            <a:endParaRPr lang="zh-CN" altLang="en-US" dirty="0"/>
          </a:p>
          <a:p>
            <a:pPr algn="just"/>
            <a:r>
              <a:rPr lang="zh-CN" altLang="en-US" dirty="0"/>
              <a:t>随后将所有</a:t>
            </a:r>
            <a:r>
              <a:rPr lang="en-US" altLang="zh-CN" dirty="0"/>
              <a:t>α</a:t>
            </a:r>
            <a:r>
              <a:rPr lang="en-US" altLang="zh-CN" dirty="0">
                <a:sym typeface="Wingdings" panose="05000000000000000000" pitchFamily="2" charset="2"/>
              </a:rPr>
              <a:t>β</a:t>
            </a:r>
            <a:r>
              <a:rPr lang="zh-CN" altLang="en-US" dirty="0">
                <a:sym typeface="Wingdings" panose="05000000000000000000" pitchFamily="2" charset="2"/>
              </a:rPr>
              <a:t>映射以嵌套</a:t>
            </a:r>
            <a:r>
              <a:rPr lang="en-US" altLang="zh-CN" dirty="0">
                <a:sym typeface="Wingdings" panose="05000000000000000000" pitchFamily="2" charset="2"/>
              </a:rPr>
              <a:t>Tire</a:t>
            </a:r>
            <a:r>
              <a:rPr lang="zh-CN" altLang="en-US" dirty="0">
                <a:sym typeface="Wingdings" panose="05000000000000000000" pitchFamily="2" charset="2"/>
              </a:rPr>
              <a:t>树的形式储存。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algn="just"/>
            <a:r>
              <a:rPr lang="zh-CN" altLang="en-US" dirty="0"/>
              <a:t>首先将所有</a:t>
            </a:r>
            <a:r>
              <a:rPr lang="en-US" altLang="zh-CN" dirty="0"/>
              <a:t>α</a:t>
            </a:r>
            <a:r>
              <a:rPr lang="zh-CN" altLang="en-US" dirty="0"/>
              <a:t>和</a:t>
            </a:r>
            <a:r>
              <a:rPr lang="en-US" altLang="zh-CN" dirty="0"/>
              <a:t>β</a:t>
            </a:r>
            <a:r>
              <a:rPr lang="zh-CN" altLang="en-US" dirty="0"/>
              <a:t>反转；</a:t>
            </a:r>
            <a:endParaRPr lang="en-US" altLang="zh-CN" dirty="0"/>
          </a:p>
          <a:p>
            <a:pPr lvl="1" algn="just"/>
            <a:r>
              <a:rPr lang="zh-CN" altLang="en-US" dirty="0"/>
              <a:t>然后用所有反转的</a:t>
            </a:r>
            <a:r>
              <a:rPr lang="en-US" altLang="zh-CN" dirty="0"/>
              <a:t>α</a:t>
            </a:r>
            <a:r>
              <a:rPr lang="zh-CN" altLang="en-US" dirty="0"/>
              <a:t>构建</a:t>
            </a:r>
            <a:r>
              <a:rPr lang="en-US" altLang="zh-CN" dirty="0"/>
              <a:t>Tire</a:t>
            </a:r>
            <a:r>
              <a:rPr lang="zh-CN" altLang="en-US" dirty="0"/>
              <a:t>树，每个</a:t>
            </a:r>
            <a:r>
              <a:rPr lang="en-US" altLang="zh-CN" dirty="0"/>
              <a:t>node</a:t>
            </a:r>
            <a:r>
              <a:rPr lang="zh-CN" altLang="en-US" dirty="0"/>
              <a:t>代表一个</a:t>
            </a:r>
            <a:r>
              <a:rPr lang="en-US" altLang="zh-CN" dirty="0"/>
              <a:t>α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algn="just"/>
            <a:r>
              <a:rPr lang="zh-CN" altLang="en-US" dirty="0"/>
              <a:t>在每个代表</a:t>
            </a:r>
            <a:r>
              <a:rPr lang="en-US" altLang="zh-CN" dirty="0"/>
              <a:t>α</a:t>
            </a:r>
            <a:r>
              <a:rPr lang="zh-CN" altLang="en-US" dirty="0"/>
              <a:t>的</a:t>
            </a:r>
            <a:r>
              <a:rPr lang="en-US" altLang="zh-CN" dirty="0"/>
              <a:t>node</a:t>
            </a:r>
            <a:r>
              <a:rPr lang="zh-CN" altLang="en-US" dirty="0"/>
              <a:t>上，储存另一个以</a:t>
            </a:r>
            <a:r>
              <a:rPr lang="en-US" altLang="zh-CN" dirty="0"/>
              <a:t>β</a:t>
            </a:r>
            <a:r>
              <a:rPr lang="zh-CN" altLang="en-US" dirty="0"/>
              <a:t>构建的</a:t>
            </a:r>
            <a:r>
              <a:rPr lang="en-US" altLang="zh-CN" dirty="0"/>
              <a:t>Tire</a:t>
            </a:r>
            <a:r>
              <a:rPr lang="zh-CN" altLang="en-US" dirty="0"/>
              <a:t>树，</a:t>
            </a:r>
            <a:r>
              <a:rPr lang="en-US" altLang="zh-CN" dirty="0"/>
              <a:t>β</a:t>
            </a:r>
            <a:r>
              <a:rPr lang="zh-CN" altLang="en-US" dirty="0"/>
              <a:t>有两个条件：</a:t>
            </a:r>
            <a:endParaRPr lang="en-US" altLang="zh-CN" dirty="0"/>
          </a:p>
          <a:p>
            <a:pPr lvl="2" algn="just"/>
            <a:r>
              <a:rPr lang="zh-CN" altLang="en-US" dirty="0"/>
              <a:t>满足</a:t>
            </a:r>
            <a:r>
              <a:rPr lang="en-US" altLang="zh-CN" dirty="0"/>
              <a:t>α</a:t>
            </a:r>
            <a:r>
              <a:rPr lang="en-US" altLang="zh-CN" dirty="0">
                <a:sym typeface="Wingdings" panose="05000000000000000000" pitchFamily="2" charset="2"/>
              </a:rPr>
              <a:t>β</a:t>
            </a:r>
          </a:p>
          <a:p>
            <a:pPr lvl="2" algn="just"/>
            <a:r>
              <a:rPr lang="zh-CN" altLang="en-US" dirty="0"/>
              <a:t>反转的</a:t>
            </a:r>
            <a:r>
              <a:rPr lang="en-US" altLang="zh-CN" dirty="0"/>
              <a:t>β</a:t>
            </a:r>
          </a:p>
          <a:p>
            <a:pPr lvl="1" algn="just"/>
            <a:r>
              <a:rPr lang="zh-CN" altLang="en-US" dirty="0"/>
              <a:t>每个</a:t>
            </a:r>
            <a:r>
              <a:rPr lang="en-US" altLang="zh-CN" dirty="0"/>
              <a:t>β</a:t>
            </a:r>
            <a:r>
              <a:rPr lang="zh-CN" altLang="en-US" dirty="0"/>
              <a:t>的</a:t>
            </a:r>
            <a:r>
              <a:rPr lang="en-US" altLang="zh-CN" dirty="0"/>
              <a:t>node</a:t>
            </a:r>
            <a:r>
              <a:rPr lang="zh-CN" altLang="en-US" dirty="0"/>
              <a:t>上储存</a:t>
            </a:r>
            <a:r>
              <a:rPr lang="en-US" altLang="zh-CN" dirty="0"/>
              <a:t>P(α</a:t>
            </a:r>
            <a:r>
              <a:rPr lang="en-US" altLang="zh-CN" dirty="0">
                <a:sym typeface="Wingdings" panose="05000000000000000000" pitchFamily="2" charset="2"/>
              </a:rPr>
              <a:t>β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C3C14708-28E2-4E24-8ECC-EC5E5889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93" y="2204770"/>
            <a:ext cx="4235707" cy="35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04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0FA28-2873-4B4E-9152-DE63B3A0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2CCA5-6D30-430A-8E96-C230B00C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Applying the Model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11FCFBA-EA4A-40BB-9719-B1C025DD8355}"/>
              </a:ext>
            </a:extLst>
          </p:cNvPr>
          <p:cNvGrpSpPr/>
          <p:nvPr/>
        </p:nvGrpSpPr>
        <p:grpSpPr>
          <a:xfrm>
            <a:off x="2382892" y="2720050"/>
            <a:ext cx="2533060" cy="2789248"/>
            <a:chOff x="2099112" y="3085810"/>
            <a:chExt cx="2533060" cy="27892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25E8A3D-3B11-48E3-8446-BC73C2CF6EAA}"/>
                </a:ext>
              </a:extLst>
            </p:cNvPr>
            <p:cNvSpPr/>
            <p:nvPr/>
          </p:nvSpPr>
          <p:spPr>
            <a:xfrm>
              <a:off x="3277127" y="308581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EC63BA8-9D13-4ACA-BA36-6D9F9F77BA19}"/>
                </a:ext>
              </a:extLst>
            </p:cNvPr>
            <p:cNvSpPr/>
            <p:nvPr/>
          </p:nvSpPr>
          <p:spPr>
            <a:xfrm>
              <a:off x="3361210" y="3780577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2A82048-087C-49BA-A083-C7FB814697F6}"/>
                </a:ext>
              </a:extLst>
            </p:cNvPr>
            <p:cNvSpPr/>
            <p:nvPr/>
          </p:nvSpPr>
          <p:spPr>
            <a:xfrm>
              <a:off x="2576612" y="376205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A5ACF3-A086-4810-9DB0-E252401F93A0}"/>
                </a:ext>
              </a:extLst>
            </p:cNvPr>
            <p:cNvSpPr/>
            <p:nvPr/>
          </p:nvSpPr>
          <p:spPr>
            <a:xfrm>
              <a:off x="4190738" y="381568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EA82BC6-48D5-47F7-96D4-6F21378CE605}"/>
                </a:ext>
              </a:extLst>
            </p:cNvPr>
            <p:cNvSpPr/>
            <p:nvPr/>
          </p:nvSpPr>
          <p:spPr>
            <a:xfrm>
              <a:off x="3329678" y="446627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4311CC-7A68-4613-AC11-83F3370D2D2A}"/>
                </a:ext>
              </a:extLst>
            </p:cNvPr>
            <p:cNvSpPr/>
            <p:nvPr/>
          </p:nvSpPr>
          <p:spPr>
            <a:xfrm>
              <a:off x="3733932" y="5405296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EAAFF8-715F-451C-9DF2-C3E24D10C404}"/>
                </a:ext>
              </a:extLst>
            </p:cNvPr>
            <p:cNvSpPr/>
            <p:nvPr/>
          </p:nvSpPr>
          <p:spPr>
            <a:xfrm>
              <a:off x="2732682" y="5433624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6E7ECCD-DCB9-4B27-8B34-88B9D636F92E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3497844" y="3527244"/>
              <a:ext cx="84083" cy="253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1006E46-9E8C-4ECC-972B-74A8110B5D1F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flipH="1">
              <a:off x="2953399" y="3462597"/>
              <a:ext cx="388375" cy="36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2507CFC-8E84-4B8F-9704-A77CD090244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3653914" y="3462597"/>
              <a:ext cx="601471" cy="41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994EAE4-2A51-49BC-BCB5-1C30601A6CAA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3550395" y="4222011"/>
              <a:ext cx="31532" cy="244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2FEEBDA-9C1E-47D4-92C4-8477139FA181}"/>
                </a:ext>
              </a:extLst>
            </p:cNvPr>
            <p:cNvCxnSpPr>
              <a:cxnSpLocks/>
              <a:stCxn id="9" idx="3"/>
              <a:endCxn id="13" idx="0"/>
            </p:cNvCxnSpPr>
            <p:nvPr/>
          </p:nvCxnSpPr>
          <p:spPr>
            <a:xfrm flipH="1">
              <a:off x="2953399" y="4843057"/>
              <a:ext cx="440926" cy="59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E8094A4-9A0B-43CC-A749-3CABE78EFAC5}"/>
                </a:ext>
              </a:extLst>
            </p:cNvPr>
            <p:cNvCxnSpPr>
              <a:cxnSpLocks/>
              <a:stCxn id="9" idx="5"/>
              <a:endCxn id="10" idx="0"/>
            </p:cNvCxnSpPr>
            <p:nvPr/>
          </p:nvCxnSpPr>
          <p:spPr>
            <a:xfrm>
              <a:off x="3706465" y="4843057"/>
              <a:ext cx="248184" cy="56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BD35D1C-5560-400D-AB7A-0D4CB17D70FE}"/>
                </a:ext>
              </a:extLst>
            </p:cNvPr>
            <p:cNvSpPr/>
            <p:nvPr/>
          </p:nvSpPr>
          <p:spPr>
            <a:xfrm>
              <a:off x="2099112" y="4478122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A318A16-FC18-4322-8F6E-3C31854B8B31}"/>
                </a:ext>
              </a:extLst>
            </p:cNvPr>
            <p:cNvCxnSpPr>
              <a:cxnSpLocks/>
              <a:stCxn id="7" idx="3"/>
              <a:endCxn id="25" idx="7"/>
            </p:cNvCxnSpPr>
            <p:nvPr/>
          </p:nvCxnSpPr>
          <p:spPr>
            <a:xfrm flipH="1">
              <a:off x="2475899" y="4138842"/>
              <a:ext cx="165360" cy="40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8500A26-D34A-453E-B454-C92F9BF09AAB}"/>
              </a:ext>
            </a:extLst>
          </p:cNvPr>
          <p:cNvGrpSpPr/>
          <p:nvPr/>
        </p:nvGrpSpPr>
        <p:grpSpPr>
          <a:xfrm flipH="1">
            <a:off x="5843645" y="2691722"/>
            <a:ext cx="2533060" cy="2789248"/>
            <a:chOff x="2099112" y="3085810"/>
            <a:chExt cx="2533060" cy="278924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4A662D2-9761-4ED4-9115-DF669CFA11D5}"/>
                </a:ext>
              </a:extLst>
            </p:cNvPr>
            <p:cNvSpPr/>
            <p:nvPr/>
          </p:nvSpPr>
          <p:spPr>
            <a:xfrm>
              <a:off x="3277127" y="3085810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2D4704D-9517-4819-98FA-5007DCEB0F56}"/>
                </a:ext>
              </a:extLst>
            </p:cNvPr>
            <p:cNvSpPr/>
            <p:nvPr/>
          </p:nvSpPr>
          <p:spPr>
            <a:xfrm>
              <a:off x="3361210" y="3780577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9115CE-1E80-486D-94EB-9FDC6F1879DF}"/>
                </a:ext>
              </a:extLst>
            </p:cNvPr>
            <p:cNvSpPr/>
            <p:nvPr/>
          </p:nvSpPr>
          <p:spPr>
            <a:xfrm>
              <a:off x="2576612" y="3762055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8FA481E-D22A-463E-8C9F-287DDD2839D7}"/>
                </a:ext>
              </a:extLst>
            </p:cNvPr>
            <p:cNvSpPr/>
            <p:nvPr/>
          </p:nvSpPr>
          <p:spPr>
            <a:xfrm>
              <a:off x="4190738" y="3815680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8AB4B0C-EB18-4A5C-8B40-091FEC82A090}"/>
                </a:ext>
              </a:extLst>
            </p:cNvPr>
            <p:cNvSpPr/>
            <p:nvPr/>
          </p:nvSpPr>
          <p:spPr>
            <a:xfrm>
              <a:off x="3329678" y="4466270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093CF4D-A696-4BA2-9296-D9B27FEF90DF}"/>
                </a:ext>
              </a:extLst>
            </p:cNvPr>
            <p:cNvSpPr/>
            <p:nvPr/>
          </p:nvSpPr>
          <p:spPr>
            <a:xfrm>
              <a:off x="3733932" y="5405296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E6D8B4B-065C-4982-A3D2-EC5FF48BF67A}"/>
                </a:ext>
              </a:extLst>
            </p:cNvPr>
            <p:cNvSpPr/>
            <p:nvPr/>
          </p:nvSpPr>
          <p:spPr>
            <a:xfrm>
              <a:off x="2732682" y="5433624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6574D54-C50B-4439-9802-95CF259CAE98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3497844" y="3527244"/>
              <a:ext cx="84083" cy="253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C75D8AB-AE3C-4C37-A27A-A223DCAD6830}"/>
                </a:ext>
              </a:extLst>
            </p:cNvPr>
            <p:cNvCxnSpPr>
              <a:stCxn id="42" idx="3"/>
              <a:endCxn id="44" idx="7"/>
            </p:cNvCxnSpPr>
            <p:nvPr/>
          </p:nvCxnSpPr>
          <p:spPr>
            <a:xfrm flipH="1">
              <a:off x="2953399" y="3462597"/>
              <a:ext cx="388375" cy="36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49B62A8-20D4-4D75-AB05-32FADE61408D}"/>
                </a:ext>
              </a:extLst>
            </p:cNvPr>
            <p:cNvCxnSpPr>
              <a:cxnSpLocks/>
              <a:stCxn id="42" idx="5"/>
              <a:endCxn id="45" idx="1"/>
            </p:cNvCxnSpPr>
            <p:nvPr/>
          </p:nvCxnSpPr>
          <p:spPr>
            <a:xfrm>
              <a:off x="3653914" y="3462597"/>
              <a:ext cx="601471" cy="41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9B1E62D-25BE-40CE-B639-000FC5D8125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 flipH="1">
              <a:off x="3550395" y="4222011"/>
              <a:ext cx="31532" cy="244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51ECF6A-9930-4531-BA30-4E79CEFFB359}"/>
                </a:ext>
              </a:extLst>
            </p:cNvPr>
            <p:cNvCxnSpPr>
              <a:cxnSpLocks/>
              <a:stCxn id="46" idx="3"/>
              <a:endCxn id="48" idx="0"/>
            </p:cNvCxnSpPr>
            <p:nvPr/>
          </p:nvCxnSpPr>
          <p:spPr>
            <a:xfrm flipH="1">
              <a:off x="2953399" y="4843057"/>
              <a:ext cx="440926" cy="59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0C86A5A-45F9-4239-9D92-110676A903C1}"/>
                </a:ext>
              </a:extLst>
            </p:cNvPr>
            <p:cNvCxnSpPr>
              <a:cxnSpLocks/>
              <a:stCxn id="46" idx="5"/>
              <a:endCxn id="47" idx="0"/>
            </p:cNvCxnSpPr>
            <p:nvPr/>
          </p:nvCxnSpPr>
          <p:spPr>
            <a:xfrm>
              <a:off x="3706465" y="4843057"/>
              <a:ext cx="248184" cy="56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3D51317-A00B-41D4-BA28-0B33A77FA740}"/>
                </a:ext>
              </a:extLst>
            </p:cNvPr>
            <p:cNvSpPr/>
            <p:nvPr/>
          </p:nvSpPr>
          <p:spPr>
            <a:xfrm>
              <a:off x="2099112" y="4478122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DF87688-2C8A-454B-BFB8-AEE05B9FF9F1}"/>
                </a:ext>
              </a:extLst>
            </p:cNvPr>
            <p:cNvCxnSpPr>
              <a:cxnSpLocks/>
              <a:stCxn id="44" idx="3"/>
              <a:endCxn id="55" idx="7"/>
            </p:cNvCxnSpPr>
            <p:nvPr/>
          </p:nvCxnSpPr>
          <p:spPr>
            <a:xfrm flipH="1">
              <a:off x="2475899" y="4138842"/>
              <a:ext cx="165360" cy="40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箭头: 下弧形 56">
            <a:extLst>
              <a:ext uri="{FF2B5EF4-FFF2-40B4-BE49-F238E27FC236}">
                <a16:creationId xmlns:a16="http://schemas.microsoft.com/office/drawing/2014/main" id="{71AD1BE7-BA8A-4678-8F24-618493E54252}"/>
              </a:ext>
            </a:extLst>
          </p:cNvPr>
          <p:cNvSpPr/>
          <p:nvPr/>
        </p:nvSpPr>
        <p:spPr>
          <a:xfrm>
            <a:off x="4363896" y="5644055"/>
            <a:ext cx="2793649" cy="747921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标注: 弯曲线形 58">
            <a:extLst>
              <a:ext uri="{FF2B5EF4-FFF2-40B4-BE49-F238E27FC236}">
                <a16:creationId xmlns:a16="http://schemas.microsoft.com/office/drawing/2014/main" id="{5AB931B3-EDBD-4D4F-BC69-6677E840B3BF}"/>
              </a:ext>
            </a:extLst>
          </p:cNvPr>
          <p:cNvSpPr/>
          <p:nvPr/>
        </p:nvSpPr>
        <p:spPr>
          <a:xfrm>
            <a:off x="9001944" y="4704981"/>
            <a:ext cx="1583746" cy="5715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742"/>
              <a:gd name="adj6" fmla="val -7414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tual</a:t>
            </a:r>
            <a:r>
              <a:rPr lang="en-US" altLang="zh-CN" dirty="0" err="1">
                <a:sym typeface="Wingdings" panose="05000000000000000000" pitchFamily="2" charset="2"/>
              </a:rPr>
              <a:t>kuel</a:t>
            </a:r>
            <a:endParaRPr lang="zh-CN" altLang="en-US" dirty="0"/>
          </a:p>
        </p:txBody>
      </p:sp>
      <p:sp>
        <p:nvSpPr>
          <p:cNvPr id="60" name="标注: 弯曲线形 59">
            <a:extLst>
              <a:ext uri="{FF2B5EF4-FFF2-40B4-BE49-F238E27FC236}">
                <a16:creationId xmlns:a16="http://schemas.microsoft.com/office/drawing/2014/main" id="{140D2443-7F86-47C3-9F0F-7A994F6ECB2B}"/>
              </a:ext>
            </a:extLst>
          </p:cNvPr>
          <p:cNvSpPr/>
          <p:nvPr/>
        </p:nvSpPr>
        <p:spPr>
          <a:xfrm>
            <a:off x="9161732" y="2843297"/>
            <a:ext cx="1583746" cy="5715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742"/>
              <a:gd name="adj6" fmla="val -7414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tual</a:t>
            </a:r>
            <a:r>
              <a:rPr lang="en-US" altLang="zh-CN" dirty="0" err="1">
                <a:sym typeface="Wingdings" panose="05000000000000000000" pitchFamily="2" charset="2"/>
              </a:rPr>
              <a:t>ul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8242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73D39-CE3C-4411-B0DE-F1E07C94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D5D4E-8458-4492-92EC-3FA39E9A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94131" cy="4833729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Applying the Model</a:t>
            </a:r>
            <a:endParaRPr lang="zh-CN" altLang="en-US" dirty="0"/>
          </a:p>
          <a:p>
            <a:pPr algn="just"/>
            <a:r>
              <a:rPr lang="zh-CN" altLang="en-US" sz="2400" dirty="0"/>
              <a:t>计算</a:t>
            </a:r>
            <a:r>
              <a:rPr lang="en-US" altLang="zh-CN" sz="2400" dirty="0" err="1"/>
              <a:t>w</a:t>
            </a:r>
            <a:r>
              <a:rPr lang="en-US" altLang="zh-CN" sz="2400" dirty="0" err="1"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ym typeface="Wingdings" panose="05000000000000000000" pitchFamily="2" charset="2"/>
              </a:rPr>
              <a:t>的概率，实际上是在填</a:t>
            </a:r>
            <a:r>
              <a:rPr lang="en-US" altLang="zh-CN" sz="2400" dirty="0">
                <a:sym typeface="Wingdings" panose="05000000000000000000" pitchFamily="2" charset="2"/>
              </a:rPr>
              <a:t>w</a:t>
            </a:r>
            <a:r>
              <a:rPr lang="zh-CN" altLang="en-US" sz="2400" dirty="0">
                <a:sym typeface="Wingdings" panose="05000000000000000000" pitchFamily="2" charset="2"/>
              </a:rPr>
              <a:t>的</a:t>
            </a:r>
            <a:r>
              <a:rPr lang="en-US" altLang="zh-CN" sz="2400" dirty="0">
                <a:sym typeface="Wingdings" panose="05000000000000000000" pitchFamily="2" charset="2"/>
              </a:rPr>
              <a:t>Tire</a:t>
            </a:r>
            <a:r>
              <a:rPr lang="zh-CN" altLang="en-US" sz="2400" dirty="0">
                <a:sym typeface="Wingdings" panose="05000000000000000000" pitchFamily="2" charset="2"/>
              </a:rPr>
              <a:t>树上每个</a:t>
            </a:r>
            <a:r>
              <a:rPr lang="en-US" altLang="zh-CN" sz="2400" dirty="0">
                <a:sym typeface="Wingdings" panose="05000000000000000000" pitchFamily="2" charset="2"/>
              </a:rPr>
              <a:t>node</a:t>
            </a:r>
            <a:r>
              <a:rPr lang="zh-CN" altLang="en-US" sz="2400" dirty="0">
                <a:sym typeface="Wingdings" panose="05000000000000000000" pitchFamily="2" charset="2"/>
              </a:rPr>
              <a:t>包含的概率向量的所有</a:t>
            </a:r>
            <a:r>
              <a:rPr lang="en-US" altLang="zh-CN" sz="2400" dirty="0">
                <a:sym typeface="Wingdings" panose="05000000000000000000" pitchFamily="2" charset="2"/>
              </a:rPr>
              <a:t>cell</a:t>
            </a:r>
            <a:r>
              <a:rPr lang="zh-CN" altLang="en-US" sz="2400" dirty="0">
                <a:sym typeface="Wingdings" panose="05000000000000000000" pitchFamily="2" charset="2"/>
              </a:rPr>
              <a:t>的值。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just"/>
            <a:r>
              <a:rPr lang="zh-CN" altLang="en-US" sz="2400" dirty="0"/>
              <a:t>当填</a:t>
            </a:r>
            <a:r>
              <a:rPr lang="en-US" altLang="zh-CN" sz="2400" dirty="0"/>
              <a:t>cell(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的值时</a:t>
            </a:r>
            <a:r>
              <a:rPr lang="en-US" altLang="zh-CN" sz="2400" dirty="0"/>
              <a:t>,</a:t>
            </a:r>
            <a:r>
              <a:rPr lang="zh-CN" altLang="en-US" sz="2400" dirty="0"/>
              <a:t>对应</a:t>
            </a:r>
            <a:r>
              <a:rPr lang="en-US" altLang="zh-CN" sz="2400" dirty="0"/>
              <a:t>w(1,i)</a:t>
            </a:r>
            <a:r>
              <a:rPr lang="zh-CN" altLang="en-US" sz="2400" dirty="0"/>
              <a:t>映射到</a:t>
            </a:r>
            <a:r>
              <a:rPr lang="en-US" altLang="zh-CN" sz="2400" dirty="0"/>
              <a:t>s(1,j)</a:t>
            </a:r>
            <a:r>
              <a:rPr lang="zh-CN" altLang="en-US" sz="2400" dirty="0"/>
              <a:t>的最优概率值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/>
            <a:r>
              <a:rPr lang="zh-CN" altLang="en-US" sz="2000" dirty="0"/>
              <a:t>同时逆向遍历</a:t>
            </a:r>
            <a:r>
              <a:rPr lang="en-US" altLang="zh-CN" sz="2000" dirty="0"/>
              <a:t>w</a:t>
            </a:r>
            <a:r>
              <a:rPr lang="zh-CN" altLang="en-US" sz="2000" dirty="0"/>
              <a:t>的</a:t>
            </a:r>
            <a:r>
              <a:rPr lang="en-US" altLang="zh-CN" sz="2000" dirty="0"/>
              <a:t>Tire</a:t>
            </a:r>
            <a:r>
              <a:rPr lang="zh-CN" altLang="en-US" sz="2000" dirty="0"/>
              <a:t>树和正向遍历</a:t>
            </a:r>
            <a:r>
              <a:rPr lang="en-US" altLang="zh-CN" sz="2000" dirty="0"/>
              <a:t>α</a:t>
            </a:r>
            <a:r>
              <a:rPr lang="zh-CN" altLang="en-US" sz="2000" dirty="0"/>
              <a:t>的</a:t>
            </a:r>
            <a:r>
              <a:rPr lang="en-US" altLang="zh-CN" sz="2000" dirty="0"/>
              <a:t>Tire</a:t>
            </a:r>
            <a:r>
              <a:rPr lang="zh-CN" altLang="en-US" sz="2000" dirty="0"/>
              <a:t>树，相当于寻找有效的</a:t>
            </a:r>
            <a:r>
              <a:rPr lang="en-US" altLang="zh-CN" sz="2000" dirty="0"/>
              <a:t>α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找到有效的</a:t>
            </a:r>
            <a:r>
              <a:rPr lang="en-US" altLang="zh-CN" sz="2000" dirty="0"/>
              <a:t>α</a:t>
            </a:r>
            <a:r>
              <a:rPr lang="zh-CN" altLang="en-US" sz="2000" dirty="0"/>
              <a:t>时，同时逆向遍历</a:t>
            </a:r>
            <a:r>
              <a:rPr lang="en-US" altLang="zh-CN" sz="2000" dirty="0"/>
              <a:t>s</a:t>
            </a:r>
            <a:r>
              <a:rPr lang="zh-CN" altLang="en-US" sz="2000" dirty="0"/>
              <a:t>个</a:t>
            </a:r>
            <a:r>
              <a:rPr lang="en-US" altLang="zh-CN" sz="2000" dirty="0"/>
              <a:t>α</a:t>
            </a:r>
            <a:r>
              <a:rPr lang="zh-CN" altLang="en-US" sz="2000" dirty="0"/>
              <a:t>上的</a:t>
            </a:r>
            <a:r>
              <a:rPr lang="en-US" altLang="zh-CN" sz="2000" dirty="0"/>
              <a:t>β</a:t>
            </a:r>
            <a:r>
              <a:rPr lang="zh-CN" altLang="en-US" sz="2000" dirty="0"/>
              <a:t>的</a:t>
            </a:r>
            <a:r>
              <a:rPr lang="en-US" altLang="zh-CN" sz="2000" dirty="0"/>
              <a:t>Tire</a:t>
            </a:r>
            <a:r>
              <a:rPr lang="zh-CN" altLang="en-US" sz="2000" dirty="0"/>
              <a:t>树，相当于寻找有效的</a:t>
            </a:r>
            <a:r>
              <a:rPr lang="en-US" altLang="zh-CN" sz="2000" dirty="0"/>
              <a:t>α</a:t>
            </a:r>
            <a:r>
              <a:rPr lang="en-US" altLang="zh-CN" sz="2000" dirty="0">
                <a:sym typeface="Wingdings" panose="05000000000000000000" pitchFamily="2" charset="2"/>
              </a:rPr>
              <a:t>β</a:t>
            </a:r>
            <a:r>
              <a:rPr lang="zh-CN" altLang="en-US" sz="2000" dirty="0">
                <a:sym typeface="Wingdings" panose="05000000000000000000" pitchFamily="2" charset="2"/>
              </a:rPr>
              <a:t>映射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algn="just"/>
            <a:r>
              <a:rPr lang="zh-CN" altLang="en-US" sz="2000" dirty="0"/>
              <a:t>每找到有效的</a:t>
            </a:r>
            <a:r>
              <a:rPr lang="en-US" altLang="zh-CN" sz="2000" dirty="0"/>
              <a:t>α</a:t>
            </a:r>
            <a:r>
              <a:rPr lang="en-US" altLang="zh-CN" sz="2000" dirty="0">
                <a:sym typeface="Wingdings" panose="05000000000000000000" pitchFamily="2" charset="2"/>
              </a:rPr>
              <a:t>β</a:t>
            </a:r>
            <a:r>
              <a:rPr lang="zh-CN" altLang="en-US" sz="2000" dirty="0">
                <a:sym typeface="Wingdings" panose="05000000000000000000" pitchFamily="2" charset="2"/>
              </a:rPr>
              <a:t>，都相当于计算</a:t>
            </a:r>
            <a:r>
              <a:rPr lang="en-US" altLang="zh-CN" sz="2000" dirty="0">
                <a:sym typeface="Wingdings" panose="05000000000000000000" pitchFamily="2" charset="2"/>
              </a:rPr>
              <a:t>P(</a:t>
            </a:r>
            <a:r>
              <a:rPr lang="en-US" altLang="zh-CN" sz="2000" dirty="0" err="1">
                <a:sym typeface="Wingdings" panose="05000000000000000000" pitchFamily="2" charset="2"/>
              </a:rPr>
              <a:t>i</a:t>
            </a:r>
            <a:r>
              <a:rPr lang="en-US" altLang="zh-CN" sz="2000" dirty="0">
                <a:sym typeface="Wingdings" panose="05000000000000000000" pitchFamily="2" charset="2"/>
              </a:rPr>
              <a:t>, j) = P(m, n) * P(</a:t>
            </a:r>
            <a:r>
              <a:rPr lang="en-US" altLang="zh-CN" sz="2000" dirty="0"/>
              <a:t>α</a:t>
            </a:r>
            <a:r>
              <a:rPr lang="en-US" altLang="zh-CN" sz="2000" dirty="0">
                <a:sym typeface="Wingdings" panose="05000000000000000000" pitchFamily="2" charset="2"/>
              </a:rPr>
              <a:t>β)</a:t>
            </a:r>
            <a:r>
              <a:rPr lang="zh-CN" altLang="en-US" sz="2000" dirty="0">
                <a:sym typeface="Wingdings" panose="05000000000000000000" pitchFamily="2" charset="2"/>
              </a:rPr>
              <a:t>，其中</a:t>
            </a:r>
            <a:r>
              <a:rPr lang="en-US" altLang="zh-CN" sz="2000" dirty="0">
                <a:sym typeface="Wingdings" panose="05000000000000000000" pitchFamily="2" charset="2"/>
              </a:rPr>
              <a:t>w(m, </a:t>
            </a:r>
            <a:r>
              <a:rPr lang="en-US" altLang="zh-CN" sz="2000" dirty="0" err="1">
                <a:sym typeface="Wingdings" panose="05000000000000000000" pitchFamily="2" charset="2"/>
              </a:rPr>
              <a:t>i</a:t>
            </a:r>
            <a:r>
              <a:rPr lang="en-US" altLang="zh-CN" sz="2000" dirty="0">
                <a:sym typeface="Wingdings" panose="05000000000000000000" pitchFamily="2" charset="2"/>
              </a:rPr>
              <a:t>)=α, s(n, j)=β</a:t>
            </a:r>
            <a:r>
              <a:rPr lang="zh-CN" altLang="en-US" sz="2000" dirty="0">
                <a:sym typeface="Wingdings" panose="05000000000000000000" pitchFamily="2" charset="2"/>
              </a:rPr>
              <a:t>；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 algn="just"/>
            <a:r>
              <a:rPr lang="zh-CN" altLang="en-US" sz="2000" dirty="0"/>
              <a:t>通过动态规划，计算</a:t>
            </a:r>
            <a:r>
              <a:rPr lang="en-US" altLang="zh-CN" sz="2000" dirty="0"/>
              <a:t>P(m, n)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231B60C5-41CB-4812-B302-B17C5750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15" y="2261136"/>
            <a:ext cx="4522472" cy="38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37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8765-4316-490E-897E-963B9A70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EE8C7F-5506-465D-93C6-52A2F96EC7C8}"/>
              </a:ext>
            </a:extLst>
          </p:cNvPr>
          <p:cNvGrpSpPr/>
          <p:nvPr/>
        </p:nvGrpSpPr>
        <p:grpSpPr>
          <a:xfrm>
            <a:off x="1346901" y="1964361"/>
            <a:ext cx="2055560" cy="4374244"/>
            <a:chOff x="8245891" y="1825625"/>
            <a:chExt cx="2055560" cy="437424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43FFF2B-FDF3-432B-B7A6-8F5E394FBBF8}"/>
                </a:ext>
              </a:extLst>
            </p:cNvPr>
            <p:cNvSpPr/>
            <p:nvPr/>
          </p:nvSpPr>
          <p:spPr>
            <a:xfrm>
              <a:off x="8946406" y="182562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106107-0437-4704-B3C3-F608FE358855}"/>
                </a:ext>
              </a:extLst>
            </p:cNvPr>
            <p:cNvSpPr/>
            <p:nvPr/>
          </p:nvSpPr>
          <p:spPr>
            <a:xfrm>
              <a:off x="9030489" y="2520392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857E4C-4A1A-4F21-93B5-C77D1B03BD2D}"/>
                </a:ext>
              </a:extLst>
            </p:cNvPr>
            <p:cNvSpPr/>
            <p:nvPr/>
          </p:nvSpPr>
          <p:spPr>
            <a:xfrm>
              <a:off x="8245891" y="250187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FB10425-F0E1-46A4-A02B-D35D89926EE5}"/>
                </a:ext>
              </a:extLst>
            </p:cNvPr>
            <p:cNvSpPr/>
            <p:nvPr/>
          </p:nvSpPr>
          <p:spPr>
            <a:xfrm>
              <a:off x="9860017" y="255549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B3F0E3F-2D43-472F-92C7-06979BF671AA}"/>
                </a:ext>
              </a:extLst>
            </p:cNvPr>
            <p:cNvSpPr/>
            <p:nvPr/>
          </p:nvSpPr>
          <p:spPr>
            <a:xfrm>
              <a:off x="8998957" y="3206085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343B078-F91A-4D7D-A5A6-765074834E16}"/>
                </a:ext>
              </a:extLst>
            </p:cNvPr>
            <p:cNvSpPr/>
            <p:nvPr/>
          </p:nvSpPr>
          <p:spPr>
            <a:xfrm>
              <a:off x="8862841" y="413476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2EE8DA9-D891-4694-AFED-223B294B6CBB}"/>
                </a:ext>
              </a:extLst>
            </p:cNvPr>
            <p:cNvSpPr/>
            <p:nvPr/>
          </p:nvSpPr>
          <p:spPr>
            <a:xfrm>
              <a:off x="8622678" y="5758435"/>
              <a:ext cx="441434" cy="4414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B30F0ED-C8F6-4D09-A9C9-030F7BFC03CF}"/>
                </a:ext>
              </a:extLst>
            </p:cNvPr>
            <p:cNvSpPr/>
            <p:nvPr/>
          </p:nvSpPr>
          <p:spPr>
            <a:xfrm>
              <a:off x="8460303" y="4882606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10436ED-1251-4A84-A7DD-B08B9DF053AF}"/>
                </a:ext>
              </a:extLst>
            </p:cNvPr>
            <p:cNvSpPr/>
            <p:nvPr/>
          </p:nvSpPr>
          <p:spPr>
            <a:xfrm>
              <a:off x="9829274" y="3830916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7A3B7E9-6FBD-4F3C-A720-C51C37F5EFF3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9167123" y="2267059"/>
              <a:ext cx="84083" cy="253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AD29250-62FC-426B-8905-26552590E754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flipH="1">
              <a:off x="8622678" y="2202412"/>
              <a:ext cx="388375" cy="36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F62D5C4-CF5D-4442-ACCF-CC20BAA4C46B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9323193" y="2202412"/>
              <a:ext cx="601471" cy="41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D7A2DE2-C801-469C-AB7A-6B9690E0A687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9219674" y="2961826"/>
              <a:ext cx="31532" cy="244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C2A6AED-DCFD-4DCA-98C7-6D0957A3F506}"/>
                </a:ext>
              </a:extLst>
            </p:cNvPr>
            <p:cNvCxnSpPr>
              <a:cxnSpLocks/>
              <a:stCxn id="9" idx="5"/>
              <a:endCxn id="13" idx="1"/>
            </p:cNvCxnSpPr>
            <p:nvPr/>
          </p:nvCxnSpPr>
          <p:spPr>
            <a:xfrm>
              <a:off x="9375744" y="3582872"/>
              <a:ext cx="518177" cy="312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6CF97CB-D6F3-44B6-BF18-5FE77A853BCF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9083558" y="3647519"/>
              <a:ext cx="136116" cy="48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3668FCA-718C-432A-AF21-E519873AD463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8681020" y="5324040"/>
              <a:ext cx="162375" cy="43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8B63852-DE6C-483F-A8AB-44BAD40F40F3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 flipH="1">
              <a:off x="8681020" y="4511552"/>
              <a:ext cx="246468" cy="3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5646A59-7049-4113-B60C-F4937C9070BC}"/>
              </a:ext>
            </a:extLst>
          </p:cNvPr>
          <p:cNvGrpSpPr/>
          <p:nvPr/>
        </p:nvGrpSpPr>
        <p:grpSpPr>
          <a:xfrm>
            <a:off x="4611949" y="2575028"/>
            <a:ext cx="2533060" cy="2789248"/>
            <a:chOff x="2099112" y="3085810"/>
            <a:chExt cx="2533060" cy="278924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C8E12E0-873B-497F-A33D-B252DD994C27}"/>
                </a:ext>
              </a:extLst>
            </p:cNvPr>
            <p:cNvSpPr/>
            <p:nvPr/>
          </p:nvSpPr>
          <p:spPr>
            <a:xfrm>
              <a:off x="3277127" y="3085810"/>
              <a:ext cx="441434" cy="4414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5A60E29-F19C-4BFB-8A0F-8BC214595EFE}"/>
                </a:ext>
              </a:extLst>
            </p:cNvPr>
            <p:cNvSpPr/>
            <p:nvPr/>
          </p:nvSpPr>
          <p:spPr>
            <a:xfrm>
              <a:off x="3361210" y="3780577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040DD9D-2A38-444D-B18F-C522DCF2D5CB}"/>
                </a:ext>
              </a:extLst>
            </p:cNvPr>
            <p:cNvSpPr/>
            <p:nvPr/>
          </p:nvSpPr>
          <p:spPr>
            <a:xfrm>
              <a:off x="2576612" y="376205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9CFDF44-263F-4B7B-BF9D-055EB7A198EA}"/>
                </a:ext>
              </a:extLst>
            </p:cNvPr>
            <p:cNvSpPr/>
            <p:nvPr/>
          </p:nvSpPr>
          <p:spPr>
            <a:xfrm>
              <a:off x="4190738" y="381568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A99DEC8-8D19-4E28-935B-5AF1549AE9B5}"/>
                </a:ext>
              </a:extLst>
            </p:cNvPr>
            <p:cNvSpPr/>
            <p:nvPr/>
          </p:nvSpPr>
          <p:spPr>
            <a:xfrm>
              <a:off x="3329678" y="446627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DAEA1B3-433C-4385-AD33-BD3E9F25F07A}"/>
                </a:ext>
              </a:extLst>
            </p:cNvPr>
            <p:cNvSpPr/>
            <p:nvPr/>
          </p:nvSpPr>
          <p:spPr>
            <a:xfrm>
              <a:off x="3733932" y="5405296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CA38243-9360-4000-A9C9-1A5E064B3EC3}"/>
                </a:ext>
              </a:extLst>
            </p:cNvPr>
            <p:cNvSpPr/>
            <p:nvPr/>
          </p:nvSpPr>
          <p:spPr>
            <a:xfrm>
              <a:off x="2732682" y="5433624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690199F-97B9-47BB-B5C3-B9E509EEBB00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3497844" y="3527244"/>
              <a:ext cx="84083" cy="253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6E614B2-2123-44A6-8E0E-49F26E8A0371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2953399" y="3462597"/>
              <a:ext cx="388375" cy="36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DD1D556-397C-4701-B749-E2EAADE156F9}"/>
                </a:ext>
              </a:extLst>
            </p:cNvPr>
            <p:cNvCxnSpPr>
              <a:cxnSpLocks/>
              <a:stCxn id="23" idx="5"/>
              <a:endCxn id="26" idx="1"/>
            </p:cNvCxnSpPr>
            <p:nvPr/>
          </p:nvCxnSpPr>
          <p:spPr>
            <a:xfrm>
              <a:off x="3653914" y="3462597"/>
              <a:ext cx="601471" cy="41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5E95771-17ED-49F7-826E-8668ED9EC9F9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 flipH="1">
              <a:off x="3550395" y="4222011"/>
              <a:ext cx="31532" cy="244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303F127-AA28-4F03-AF01-1BCD57636770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2953399" y="4843057"/>
              <a:ext cx="440926" cy="59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273D534-6136-438A-AEF2-57CE4FBBC5F7}"/>
                </a:ext>
              </a:extLst>
            </p:cNvPr>
            <p:cNvCxnSpPr>
              <a:cxnSpLocks/>
              <a:stCxn id="27" idx="5"/>
              <a:endCxn id="28" idx="0"/>
            </p:cNvCxnSpPr>
            <p:nvPr/>
          </p:nvCxnSpPr>
          <p:spPr>
            <a:xfrm>
              <a:off x="3706465" y="4843057"/>
              <a:ext cx="248184" cy="56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E71EF73-28AA-488B-9DB3-F8C5ABC5EC61}"/>
                </a:ext>
              </a:extLst>
            </p:cNvPr>
            <p:cNvSpPr/>
            <p:nvPr/>
          </p:nvSpPr>
          <p:spPr>
            <a:xfrm>
              <a:off x="2099112" y="4478122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89313DF-5AA7-47DC-9186-8957C115B9D7}"/>
                </a:ext>
              </a:extLst>
            </p:cNvPr>
            <p:cNvCxnSpPr>
              <a:cxnSpLocks/>
              <a:stCxn id="25" idx="3"/>
              <a:endCxn id="36" idx="7"/>
            </p:cNvCxnSpPr>
            <p:nvPr/>
          </p:nvCxnSpPr>
          <p:spPr>
            <a:xfrm flipH="1">
              <a:off x="2475899" y="4138842"/>
              <a:ext cx="165360" cy="40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DA3184-A47C-4EC1-8773-574454F90338}"/>
              </a:ext>
            </a:extLst>
          </p:cNvPr>
          <p:cNvGrpSpPr/>
          <p:nvPr/>
        </p:nvGrpSpPr>
        <p:grpSpPr>
          <a:xfrm flipH="1">
            <a:off x="8072702" y="2546700"/>
            <a:ext cx="2533060" cy="2789248"/>
            <a:chOff x="2099112" y="3085810"/>
            <a:chExt cx="2533060" cy="278924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F62784-A744-4B45-8EE4-E473605326F4}"/>
                </a:ext>
              </a:extLst>
            </p:cNvPr>
            <p:cNvSpPr/>
            <p:nvPr/>
          </p:nvSpPr>
          <p:spPr>
            <a:xfrm>
              <a:off x="3277127" y="3085810"/>
              <a:ext cx="441434" cy="4414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818AC1D-FEF9-430B-9574-1585469DB6D9}"/>
                </a:ext>
              </a:extLst>
            </p:cNvPr>
            <p:cNvSpPr/>
            <p:nvPr/>
          </p:nvSpPr>
          <p:spPr>
            <a:xfrm>
              <a:off x="3361210" y="3780577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238D17A-6AE3-4B02-A666-9BBBA4EDCA4B}"/>
                </a:ext>
              </a:extLst>
            </p:cNvPr>
            <p:cNvSpPr/>
            <p:nvPr/>
          </p:nvSpPr>
          <p:spPr>
            <a:xfrm>
              <a:off x="2576612" y="3762055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B7682CA-463F-461A-9745-A5A283C78344}"/>
                </a:ext>
              </a:extLst>
            </p:cNvPr>
            <p:cNvSpPr/>
            <p:nvPr/>
          </p:nvSpPr>
          <p:spPr>
            <a:xfrm>
              <a:off x="4190738" y="381568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5356F09-D5FD-4B2C-AC14-627D23681B68}"/>
                </a:ext>
              </a:extLst>
            </p:cNvPr>
            <p:cNvSpPr/>
            <p:nvPr/>
          </p:nvSpPr>
          <p:spPr>
            <a:xfrm>
              <a:off x="3329678" y="4466270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F78A8DC-0A3A-4954-832F-5835153D09E3}"/>
                </a:ext>
              </a:extLst>
            </p:cNvPr>
            <p:cNvSpPr/>
            <p:nvPr/>
          </p:nvSpPr>
          <p:spPr>
            <a:xfrm>
              <a:off x="3733932" y="5405296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76865A9-DA9B-4DB1-82D5-1D8B2F6CD4C7}"/>
                </a:ext>
              </a:extLst>
            </p:cNvPr>
            <p:cNvSpPr/>
            <p:nvPr/>
          </p:nvSpPr>
          <p:spPr>
            <a:xfrm>
              <a:off x="2732682" y="5433624"/>
              <a:ext cx="441434" cy="4414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FA7A1D2-C10B-44D5-A414-8E451892DF68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3497844" y="3527244"/>
              <a:ext cx="84083" cy="253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2C7A1DD-BF20-4328-989F-AFA84C10017E}"/>
                </a:ext>
              </a:extLst>
            </p:cNvPr>
            <p:cNvCxnSpPr>
              <a:stCxn id="39" idx="3"/>
              <a:endCxn id="41" idx="7"/>
            </p:cNvCxnSpPr>
            <p:nvPr/>
          </p:nvCxnSpPr>
          <p:spPr>
            <a:xfrm flipH="1">
              <a:off x="2953399" y="3462597"/>
              <a:ext cx="388375" cy="36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C35D421-690F-4C15-9A85-4B635D096D09}"/>
                </a:ext>
              </a:extLst>
            </p:cNvPr>
            <p:cNvCxnSpPr>
              <a:cxnSpLocks/>
              <a:stCxn id="39" idx="5"/>
              <a:endCxn id="42" idx="1"/>
            </p:cNvCxnSpPr>
            <p:nvPr/>
          </p:nvCxnSpPr>
          <p:spPr>
            <a:xfrm>
              <a:off x="3653914" y="3462597"/>
              <a:ext cx="601471" cy="41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849290-1C40-4BBC-B388-0B9D8A0BC349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 flipH="1">
              <a:off x="3550395" y="4222011"/>
              <a:ext cx="31532" cy="244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DB64F744-5BE0-4F2F-A07A-49FD02C75084}"/>
                </a:ext>
              </a:extLst>
            </p:cNvPr>
            <p:cNvCxnSpPr>
              <a:cxnSpLocks/>
              <a:stCxn id="43" idx="3"/>
              <a:endCxn id="45" idx="0"/>
            </p:cNvCxnSpPr>
            <p:nvPr/>
          </p:nvCxnSpPr>
          <p:spPr>
            <a:xfrm flipH="1">
              <a:off x="2953399" y="4843057"/>
              <a:ext cx="440926" cy="59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C7DE11E-6A60-41D1-B255-4683CFD2A948}"/>
                </a:ext>
              </a:extLst>
            </p:cNvPr>
            <p:cNvCxnSpPr>
              <a:cxnSpLocks/>
              <a:stCxn id="43" idx="5"/>
              <a:endCxn id="44" idx="0"/>
            </p:cNvCxnSpPr>
            <p:nvPr/>
          </p:nvCxnSpPr>
          <p:spPr>
            <a:xfrm>
              <a:off x="3706465" y="4843057"/>
              <a:ext cx="248184" cy="56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87BAD52-272C-41C2-90F5-0B86285318E4}"/>
                </a:ext>
              </a:extLst>
            </p:cNvPr>
            <p:cNvSpPr/>
            <p:nvPr/>
          </p:nvSpPr>
          <p:spPr>
            <a:xfrm>
              <a:off x="2099112" y="4478122"/>
              <a:ext cx="441434" cy="4414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D948101-7FB9-424E-93E7-426C41F32336}"/>
                </a:ext>
              </a:extLst>
            </p:cNvPr>
            <p:cNvCxnSpPr>
              <a:cxnSpLocks/>
              <a:stCxn id="41" idx="3"/>
              <a:endCxn id="52" idx="7"/>
            </p:cNvCxnSpPr>
            <p:nvPr/>
          </p:nvCxnSpPr>
          <p:spPr>
            <a:xfrm flipH="1">
              <a:off x="2475899" y="4138842"/>
              <a:ext cx="165360" cy="40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245EA775-9AC4-4D6C-8869-CA90CDC6D68A}"/>
              </a:ext>
            </a:extLst>
          </p:cNvPr>
          <p:cNvSpPr txBox="1"/>
          <p:nvPr/>
        </p:nvSpPr>
        <p:spPr>
          <a:xfrm>
            <a:off x="2252626" y="59692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F0F6C61-B383-4862-8482-40CED3A3734F}"/>
              </a:ext>
            </a:extLst>
          </p:cNvPr>
          <p:cNvSpPr txBox="1"/>
          <p:nvPr/>
        </p:nvSpPr>
        <p:spPr>
          <a:xfrm>
            <a:off x="2619942" y="331938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DDCBA2-0D15-42A8-A659-8273A600A709}"/>
              </a:ext>
            </a:extLst>
          </p:cNvPr>
          <p:cNvSpPr txBox="1"/>
          <p:nvPr/>
        </p:nvSpPr>
        <p:spPr>
          <a:xfrm>
            <a:off x="5036118" y="25833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5C752F-95A0-4270-92A4-0BD68C2D8D2F}"/>
              </a:ext>
            </a:extLst>
          </p:cNvPr>
          <p:cNvSpPr txBox="1"/>
          <p:nvPr/>
        </p:nvSpPr>
        <p:spPr>
          <a:xfrm>
            <a:off x="6831860" y="47175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7A0D739-173E-4896-AF14-5159244DF892}"/>
              </a:ext>
            </a:extLst>
          </p:cNvPr>
          <p:cNvCxnSpPr/>
          <p:nvPr/>
        </p:nvCxnSpPr>
        <p:spPr>
          <a:xfrm flipV="1">
            <a:off x="3896711" y="3786255"/>
            <a:ext cx="0" cy="210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ECA900B-174D-4553-A320-319F609E5EF1}"/>
              </a:ext>
            </a:extLst>
          </p:cNvPr>
          <p:cNvCxnSpPr/>
          <p:nvPr/>
        </p:nvCxnSpPr>
        <p:spPr>
          <a:xfrm>
            <a:off x="4288221" y="3786255"/>
            <a:ext cx="0" cy="21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2">
            <a:extLst>
              <a:ext uri="{FF2B5EF4-FFF2-40B4-BE49-F238E27FC236}">
                <a16:creationId xmlns:a16="http://schemas.microsoft.com/office/drawing/2014/main" id="{D4603C58-18B3-4FAC-8413-E0AF7CD54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15494"/>
              </p:ext>
            </p:extLst>
          </p:nvPr>
        </p:nvGraphicFramePr>
        <p:xfrm>
          <a:off x="628860" y="3526301"/>
          <a:ext cx="38609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95">
                  <a:extLst>
                    <a:ext uri="{9D8B030D-6E8A-4147-A177-3AD203B41FA5}">
                      <a16:colId xmlns:a16="http://schemas.microsoft.com/office/drawing/2014/main" val="3325808554"/>
                    </a:ext>
                  </a:extLst>
                </a:gridCol>
              </a:tblGrid>
              <a:tr h="2403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07537"/>
                  </a:ext>
                </a:extLst>
              </a:tr>
              <a:tr h="2403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0160"/>
                  </a:ext>
                </a:extLst>
              </a:tr>
              <a:tr h="2403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3981"/>
                  </a:ext>
                </a:extLst>
              </a:tr>
              <a:tr h="2403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93775"/>
                  </a:ext>
                </a:extLst>
              </a:tr>
              <a:tr h="2403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35220"/>
                  </a:ext>
                </a:extLst>
              </a:tr>
              <a:tr h="2403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01909"/>
                  </a:ext>
                </a:extLst>
              </a:tr>
              <a:tr h="2403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77902"/>
                  </a:ext>
                </a:extLst>
              </a:tr>
              <a:tr h="240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43962"/>
                  </a:ext>
                </a:extLst>
              </a:tr>
            </a:tbl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B682BB7-011C-4A99-BE7B-4FB28A2838A9}"/>
              </a:ext>
            </a:extLst>
          </p:cNvPr>
          <p:cNvCxnSpPr>
            <a:cxnSpLocks/>
            <a:stCxn id="11" idx="1"/>
            <a:endCxn id="62" idx="3"/>
          </p:cNvCxnSpPr>
          <p:nvPr/>
        </p:nvCxnSpPr>
        <p:spPr>
          <a:xfrm flipH="1" flipV="1">
            <a:off x="1014955" y="4989341"/>
            <a:ext cx="773380" cy="9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F145EF2-E994-4F24-9961-0847AE94A17E}"/>
              </a:ext>
            </a:extLst>
          </p:cNvPr>
          <p:cNvCxnSpPr/>
          <p:nvPr/>
        </p:nvCxnSpPr>
        <p:spPr>
          <a:xfrm>
            <a:off x="11030907" y="3073263"/>
            <a:ext cx="0" cy="21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198C3A8-B15D-40BE-AA5D-4BE6EB1CEB54}"/>
              </a:ext>
            </a:extLst>
          </p:cNvPr>
          <p:cNvSpPr txBox="1"/>
          <p:nvPr/>
        </p:nvSpPr>
        <p:spPr>
          <a:xfrm>
            <a:off x="8484428" y="172236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 k  g  s  u  a  l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AFE6107-7CE5-49A4-A3E1-DBA1BE1937DD}"/>
              </a:ext>
            </a:extLst>
          </p:cNvPr>
          <p:cNvCxnSpPr>
            <a:cxnSpLocks/>
          </p:cNvCxnSpPr>
          <p:nvPr/>
        </p:nvCxnSpPr>
        <p:spPr>
          <a:xfrm flipH="1">
            <a:off x="8449489" y="1535772"/>
            <a:ext cx="167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箭头: 下弧形 73">
            <a:extLst>
              <a:ext uri="{FF2B5EF4-FFF2-40B4-BE49-F238E27FC236}">
                <a16:creationId xmlns:a16="http://schemas.microsoft.com/office/drawing/2014/main" id="{7AF2F446-17A7-4092-8996-342E4694826E}"/>
              </a:ext>
            </a:extLst>
          </p:cNvPr>
          <p:cNvSpPr/>
          <p:nvPr/>
        </p:nvSpPr>
        <p:spPr>
          <a:xfrm>
            <a:off x="6471608" y="5438609"/>
            <a:ext cx="2903588" cy="552403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标注: 弯曲线形 75">
            <a:extLst>
              <a:ext uri="{FF2B5EF4-FFF2-40B4-BE49-F238E27FC236}">
                <a16:creationId xmlns:a16="http://schemas.microsoft.com/office/drawing/2014/main" id="{AAE4E89E-D598-4F18-BCDB-5BF3F2D3BD60}"/>
              </a:ext>
            </a:extLst>
          </p:cNvPr>
          <p:cNvSpPr/>
          <p:nvPr/>
        </p:nvSpPr>
        <p:spPr>
          <a:xfrm>
            <a:off x="10373710" y="6011644"/>
            <a:ext cx="1517201" cy="65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3538"/>
              <a:gd name="adj6" fmla="val -3597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(ac)</a:t>
            </a:r>
            <a:r>
              <a:rPr lang="en-US" altLang="zh-CN" dirty="0" err="1"/>
              <a:t>tual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akg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en-US" altLang="zh-CN" dirty="0" err="1">
                <a:sym typeface="Wingdings" panose="05000000000000000000" pitchFamily="2" charset="2"/>
              </a:rPr>
              <a:t>sual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1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6438-5416-4598-8CBA-BF6EE7BE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错拼纠正的思路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7F11D-EA26-418D-A500-83B63899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候选集排序（</a:t>
            </a:r>
            <a:r>
              <a:rPr lang="en-US" altLang="zh-CN" dirty="0"/>
              <a:t>rank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考虑候选词的出现频率，越是常用的词，越有可能是正确的替换词</a:t>
            </a:r>
            <a:endParaRPr lang="en-US" altLang="zh-CN" dirty="0"/>
          </a:p>
          <a:p>
            <a:pPr lvl="1" algn="just"/>
            <a:r>
              <a:rPr lang="zh-CN" altLang="en-US" dirty="0"/>
              <a:t>考虑上下文，当前上下文条件下越常出现的词，越有可能是正确的替换词</a:t>
            </a:r>
            <a:endParaRPr lang="en-US" altLang="zh-CN" dirty="0"/>
          </a:p>
          <a:p>
            <a:pPr lvl="2" algn="just"/>
            <a:r>
              <a:rPr lang="zh-CN" altLang="en-US" dirty="0"/>
              <a:t>语言模型的角度，候选词在当前上下文条件下出现，语句的通顺合理程度</a:t>
            </a:r>
            <a:endParaRPr lang="en-US" altLang="zh-CN" dirty="0"/>
          </a:p>
          <a:p>
            <a:pPr lvl="2" algn="just"/>
            <a:r>
              <a:rPr lang="zh-CN" altLang="en-US" dirty="0"/>
              <a:t>命名实体识别的角度，考虑是否构成命名实体，尤其是人名和公司名</a:t>
            </a:r>
            <a:endParaRPr lang="en-US" altLang="zh-CN" dirty="0"/>
          </a:p>
          <a:p>
            <a:pPr lvl="2" algn="just"/>
            <a:r>
              <a:rPr lang="zh-CN" altLang="en-US" dirty="0"/>
              <a:t>知识的角度，通常在知识图谱的基础上，考虑是否符合原有的知识</a:t>
            </a:r>
            <a:endParaRPr lang="en-US" altLang="zh-CN" dirty="0"/>
          </a:p>
          <a:p>
            <a:pPr lvl="3" algn="just"/>
            <a:r>
              <a:rPr lang="zh-CN" altLang="en-US" dirty="0"/>
              <a:t>七里香的作者是周杰伦</a:t>
            </a:r>
            <a:endParaRPr lang="en-US" altLang="zh-CN" dirty="0"/>
          </a:p>
          <a:p>
            <a:pPr lvl="1" algn="just"/>
            <a:r>
              <a:rPr lang="zh-CN" altLang="en-US" dirty="0"/>
              <a:t>考虑人工行为，某个候选词经常被人工行为确认，则有可能是正确的替换词</a:t>
            </a:r>
            <a:endParaRPr lang="en-US" altLang="zh-CN" dirty="0"/>
          </a:p>
          <a:p>
            <a:pPr lvl="2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350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A9F35-ED6F-48E8-9168-62BF1AA0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Improved Error Model for Noisy Channel Spelling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941F8-1311-4B37-8968-391ACAE9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1957" cy="4351338"/>
          </a:xfrm>
        </p:spPr>
        <p:txBody>
          <a:bodyPr/>
          <a:lstStyle/>
          <a:p>
            <a:r>
              <a:rPr lang="en-US" altLang="zh-CN" dirty="0"/>
              <a:t>Evaluation</a:t>
            </a:r>
          </a:p>
          <a:p>
            <a:pPr lvl="1" algn="just"/>
            <a:r>
              <a:rPr lang="zh-CN" altLang="en-US" dirty="0"/>
              <a:t>论文给出了改进的错拼纠正模型在测试集上的准确率。其中</a:t>
            </a:r>
            <a:r>
              <a:rPr lang="en-US" altLang="zh-CN" dirty="0"/>
              <a:t>Max Window=0</a:t>
            </a:r>
            <a:r>
              <a:rPr lang="zh-CN" altLang="en-US" dirty="0"/>
              <a:t>等同于原错拼纠正模型。</a:t>
            </a:r>
            <a:endParaRPr lang="en-US" altLang="zh-CN" dirty="0"/>
          </a:p>
          <a:p>
            <a:pPr lvl="1" algn="just"/>
            <a:r>
              <a:rPr lang="zh-CN" altLang="en-US" dirty="0"/>
              <a:t>另外，论文讨论了将</a:t>
            </a:r>
            <a:r>
              <a:rPr lang="en-US" altLang="zh-CN" dirty="0"/>
              <a:t>P(w)</a:t>
            </a:r>
            <a:r>
              <a:rPr lang="zh-CN" altLang="en-US" dirty="0"/>
              <a:t>更换为语言模型的效果。</a:t>
            </a: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0902E841-CF78-4C78-B398-DBD21CE5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28" y="4128092"/>
            <a:ext cx="4091558" cy="2505424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AEF7E20A-32C0-479B-B27F-2DC8C2D97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14" y="1952423"/>
            <a:ext cx="37464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41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5EEF5-AE0D-46C4-A89B-5B8B5A79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3216F-A323-40FF-A6CB-60DA9F5D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/>
          <a:lstStyle/>
          <a:p>
            <a:pPr algn="just"/>
            <a:r>
              <a:rPr lang="en-US" altLang="zh-CN" dirty="0"/>
              <a:t>2009</a:t>
            </a:r>
            <a:r>
              <a:rPr lang="zh-CN" altLang="en-US" dirty="0"/>
              <a:t>年，谷歌的</a:t>
            </a:r>
            <a:r>
              <a:rPr lang="en-US" altLang="zh-CN" dirty="0"/>
              <a:t>Casey Whitelaw</a:t>
            </a:r>
            <a:r>
              <a:rPr lang="zh-CN" altLang="en-US" dirty="0"/>
              <a:t>提出了基于网络数据的错拼纠正框架。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该框架可以在</a:t>
            </a:r>
            <a:r>
              <a:rPr lang="en-US" altLang="zh-CN" dirty="0"/>
              <a:t>Brill</a:t>
            </a:r>
            <a:r>
              <a:rPr lang="zh-CN" altLang="en-US" dirty="0"/>
              <a:t>和</a:t>
            </a:r>
            <a:r>
              <a:rPr lang="en-US" altLang="zh-CN" dirty="0"/>
              <a:t>Moore</a:t>
            </a:r>
            <a:r>
              <a:rPr lang="zh-CN" altLang="en-US" dirty="0"/>
              <a:t>的错拼纠正模型的基础上，自动使用大量的网络数据，构建语言无关的高效错拼纠正系统。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5B8D9EA-6A41-4C06-AB9E-FDC29025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33" y="1825625"/>
            <a:ext cx="4065574" cy="1474717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BCCFC1D-99E6-458E-8D74-6CDDF63A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33" y="3513515"/>
            <a:ext cx="4065574" cy="1219672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4C293E9-565F-4A83-820F-6AEE27289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33" y="5007171"/>
            <a:ext cx="4065574" cy="12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2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8E743-68EE-4866-982A-1CD05FA6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1C9D6-B4F2-430C-B7BF-6821AC4E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026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Approach</a:t>
            </a:r>
          </a:p>
          <a:p>
            <a:pPr algn="just"/>
            <a:r>
              <a:rPr lang="zh-CN" altLang="en-US" dirty="0"/>
              <a:t>错拼纠正框架如右图，对输入文本中的每个词，从</a:t>
            </a:r>
            <a:r>
              <a:rPr lang="en-US" altLang="zh-CN" dirty="0"/>
              <a:t>term list</a:t>
            </a:r>
            <a:r>
              <a:rPr lang="zh-CN" altLang="en-US" dirty="0"/>
              <a:t>中抽取候选词，并使用</a:t>
            </a:r>
            <a:r>
              <a:rPr lang="en-US" altLang="zh-CN" dirty="0"/>
              <a:t>error model</a:t>
            </a:r>
            <a:r>
              <a:rPr lang="zh-CN" altLang="en-US" dirty="0"/>
              <a:t>对其</a:t>
            </a:r>
            <a:r>
              <a:rPr lang="en-US" altLang="zh-CN" dirty="0"/>
              <a:t>scoring</a:t>
            </a:r>
            <a:r>
              <a:rPr lang="zh-CN" altLang="en-US" dirty="0"/>
              <a:t>；</a:t>
            </a:r>
            <a:endParaRPr lang="en-US" altLang="zh-CN" dirty="0"/>
          </a:p>
          <a:p>
            <a:pPr algn="just"/>
            <a:r>
              <a:rPr lang="zh-CN" altLang="en-US" dirty="0"/>
              <a:t>经过粗排后，再使用</a:t>
            </a:r>
            <a:r>
              <a:rPr lang="en-US" altLang="zh-CN" dirty="0"/>
              <a:t>LM</a:t>
            </a:r>
            <a:r>
              <a:rPr lang="zh-CN" altLang="en-US" dirty="0"/>
              <a:t>对其进行</a:t>
            </a:r>
            <a:r>
              <a:rPr lang="en-US" altLang="zh-CN" dirty="0"/>
              <a:t>re-rank</a:t>
            </a:r>
            <a:r>
              <a:rPr lang="zh-CN" altLang="en-US" dirty="0"/>
              <a:t>；</a:t>
            </a:r>
            <a:endParaRPr lang="en-US" altLang="zh-CN" dirty="0"/>
          </a:p>
          <a:p>
            <a:pPr algn="just"/>
            <a:r>
              <a:rPr lang="zh-CN" altLang="en-US" dirty="0"/>
              <a:t>训练两个辅助分类器，用于判断当前词是否错拼，以及是否应替换成</a:t>
            </a:r>
            <a:r>
              <a:rPr lang="en-US" altLang="zh-CN" dirty="0"/>
              <a:t>best-scoring</a:t>
            </a:r>
            <a:r>
              <a:rPr lang="zh-CN" altLang="en-US" dirty="0"/>
              <a:t>候选词。</a:t>
            </a:r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1D19D010-E54E-4486-B3C5-E613330B0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37" y="2486602"/>
            <a:ext cx="5257741" cy="30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8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CA844-3812-4989-B2BD-0A18C7C2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CA4C4-C9BA-4A87-BFC9-604B8FFF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8639" cy="4770667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Term List</a:t>
            </a:r>
          </a:p>
          <a:p>
            <a:pPr algn="just"/>
            <a:r>
              <a:rPr lang="zh-CN" altLang="en-US" dirty="0"/>
              <a:t>该框架没有试图通过人工建立一个正确拼写的词汇表，因为这样通常会损失很多新出现的单词、缩写、口语和网络表达语等。</a:t>
            </a:r>
            <a:endParaRPr lang="en-US" altLang="zh-CN" dirty="0"/>
          </a:p>
          <a:p>
            <a:pPr algn="just"/>
            <a:r>
              <a:rPr lang="zh-CN" altLang="en-US" dirty="0"/>
              <a:t>通过获取极大的网页数据，进行清洗、分词、标准化等预处理，使用出现频率最高的前一千万单词，过滤掉一些无效单词后建立词汇表，从中产生错拼纠正的候选集。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41EA48AE-F901-422C-A73E-0103CC25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36" y="2759222"/>
            <a:ext cx="5173450" cy="24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48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CA34B-8123-4F57-9518-A077A79B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89233-2AFA-424F-9315-8D1BB821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844" cy="4351338"/>
          </a:xfrm>
        </p:spPr>
        <p:txBody>
          <a:bodyPr/>
          <a:lstStyle/>
          <a:p>
            <a:pPr algn="just"/>
            <a:r>
              <a:rPr lang="en-US" altLang="zh-CN" dirty="0"/>
              <a:t>Error Model</a:t>
            </a:r>
          </a:p>
          <a:p>
            <a:pPr algn="just"/>
            <a:r>
              <a:rPr lang="zh-CN" altLang="en-US" dirty="0"/>
              <a:t>论文采用</a:t>
            </a:r>
            <a:r>
              <a:rPr lang="en-US" altLang="zh-CN" dirty="0"/>
              <a:t>Brill</a:t>
            </a:r>
            <a:r>
              <a:rPr lang="zh-CN" altLang="en-US" dirty="0"/>
              <a:t>和</a:t>
            </a:r>
            <a:r>
              <a:rPr lang="en-US" altLang="zh-CN" dirty="0"/>
              <a:t>Moore</a:t>
            </a:r>
            <a:r>
              <a:rPr lang="zh-CN" altLang="en-US" dirty="0"/>
              <a:t>在</a:t>
            </a:r>
            <a:r>
              <a:rPr lang="en-US" altLang="zh-CN" dirty="0"/>
              <a:t>1990</a:t>
            </a:r>
            <a:r>
              <a:rPr lang="zh-CN" altLang="en-US" dirty="0"/>
              <a:t>年提出的改进噪声信道模型，在此处省略掉</a:t>
            </a:r>
            <a:r>
              <a:rPr lang="en-US" altLang="zh-CN" dirty="0"/>
              <a:t>P(w)</a:t>
            </a:r>
            <a:r>
              <a:rPr lang="zh-CN" altLang="en-US" dirty="0"/>
              <a:t>；在后续</a:t>
            </a:r>
            <a:r>
              <a:rPr lang="en-US" altLang="zh-CN" dirty="0"/>
              <a:t>re-rank</a:t>
            </a:r>
            <a:r>
              <a:rPr lang="zh-CN" altLang="en-US" dirty="0"/>
              <a:t>时重新引入了语言模型用于计算</a:t>
            </a:r>
            <a:r>
              <a:rPr lang="en-US" altLang="zh-CN" dirty="0"/>
              <a:t>P(w)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en-US" dirty="0"/>
              <a:t>论文限制分划最大长度为</a:t>
            </a:r>
            <a:r>
              <a:rPr lang="en-US" altLang="zh-CN" dirty="0"/>
              <a:t>2</a:t>
            </a:r>
            <a:r>
              <a:rPr lang="zh-CN" altLang="en-US" dirty="0"/>
              <a:t>，该参数等同于</a:t>
            </a:r>
            <a:r>
              <a:rPr lang="en-US" altLang="zh-CN" dirty="0"/>
              <a:t>Brill</a:t>
            </a:r>
            <a:r>
              <a:rPr lang="zh-CN" altLang="en-US" dirty="0"/>
              <a:t>和</a:t>
            </a:r>
            <a:r>
              <a:rPr lang="en-US" altLang="zh-CN" dirty="0"/>
              <a:t>Moore</a:t>
            </a:r>
            <a:r>
              <a:rPr lang="zh-CN" altLang="en-US" dirty="0"/>
              <a:t>论文中的</a:t>
            </a:r>
            <a:r>
              <a:rPr lang="en-US" altLang="zh-CN" dirty="0"/>
              <a:t>Max Windows</a:t>
            </a:r>
            <a:r>
              <a:rPr lang="zh-CN" altLang="en-US" dirty="0"/>
              <a:t>参数。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68871B32-CCF9-4C6E-9231-E47E30E5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56" y="2746268"/>
            <a:ext cx="4926368" cy="25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79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ADE3-A077-4832-B807-2C165F2C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23E31-05B5-4417-8F46-0DF92A8B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2332" cy="4871567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为建立</a:t>
            </a:r>
            <a:r>
              <a:rPr lang="en-US" altLang="zh-CN" dirty="0"/>
              <a:t>error model</a:t>
            </a:r>
            <a:r>
              <a:rPr lang="zh-CN" altLang="en-US" dirty="0"/>
              <a:t>，论文提出使用</a:t>
            </a:r>
            <a:r>
              <a:rPr lang="en-US" altLang="zh-CN" dirty="0"/>
              <a:t>web</a:t>
            </a:r>
            <a:r>
              <a:rPr lang="zh-CN" altLang="en-US" dirty="0"/>
              <a:t>数据建立数据集，该数据集基于</a:t>
            </a:r>
            <a:r>
              <a:rPr lang="en-US" altLang="zh-CN" dirty="0"/>
              <a:t>web</a:t>
            </a:r>
            <a:r>
              <a:rPr lang="zh-CN" altLang="en-US" dirty="0"/>
              <a:t>自动标注。</a:t>
            </a:r>
            <a:endParaRPr lang="en-US" altLang="zh-CN" dirty="0"/>
          </a:p>
          <a:p>
            <a:pPr algn="just"/>
            <a:r>
              <a:rPr lang="zh-CN" altLang="en-US" dirty="0"/>
              <a:t>首先，对于每个</a:t>
            </a:r>
            <a:r>
              <a:rPr lang="en-US" altLang="zh-CN" dirty="0"/>
              <a:t>term list</a:t>
            </a:r>
            <a:r>
              <a:rPr lang="zh-CN" altLang="en-US" dirty="0"/>
              <a:t>中的单词，寻找</a:t>
            </a:r>
            <a:r>
              <a:rPr lang="en-US" altLang="zh-CN" dirty="0"/>
              <a:t>term list</a:t>
            </a:r>
            <a:r>
              <a:rPr lang="zh-CN" altLang="en-US" dirty="0"/>
              <a:t>中所有与其近似的词。</a:t>
            </a:r>
            <a:endParaRPr lang="en-US" altLang="zh-CN" dirty="0"/>
          </a:p>
          <a:p>
            <a:pPr lvl="1" algn="just"/>
            <a:r>
              <a:rPr lang="zh-CN" altLang="en-US" dirty="0"/>
              <a:t>近似定义为在一定</a:t>
            </a:r>
            <a:r>
              <a:rPr lang="en-US" altLang="zh-CN" dirty="0"/>
              <a:t>DL</a:t>
            </a:r>
            <a:r>
              <a:rPr lang="zh-CN" altLang="en-US" dirty="0"/>
              <a:t>编辑距离内，阈值随着单词长度增加而增加。</a:t>
            </a:r>
            <a:endParaRPr lang="en-US" altLang="zh-CN" dirty="0"/>
          </a:p>
          <a:p>
            <a:pPr lvl="1" algn="just"/>
            <a:r>
              <a:rPr lang="en-US" altLang="zh-CN" dirty="0"/>
              <a:t>Term list</a:t>
            </a:r>
            <a:r>
              <a:rPr lang="zh-CN" altLang="en-US" dirty="0"/>
              <a:t>以</a:t>
            </a:r>
            <a:r>
              <a:rPr lang="en-US" altLang="zh-CN" dirty="0"/>
              <a:t>Tire</a:t>
            </a:r>
            <a:r>
              <a:rPr lang="zh-CN" altLang="en-US" dirty="0"/>
              <a:t>树的形式储存，便于查找一定编辑距离内的单词。</a:t>
            </a:r>
            <a:endParaRPr lang="en-US" altLang="zh-CN" dirty="0"/>
          </a:p>
          <a:p>
            <a:pPr lvl="1" algn="just"/>
            <a:r>
              <a:rPr lang="zh-CN" altLang="en-US" dirty="0"/>
              <a:t>请亲自实现通过</a:t>
            </a:r>
            <a:r>
              <a:rPr lang="en-US" altLang="zh-CN" dirty="0"/>
              <a:t>Tire</a:t>
            </a:r>
            <a:r>
              <a:rPr lang="zh-CN" altLang="en-US" dirty="0"/>
              <a:t>树进行距离最大为</a:t>
            </a:r>
            <a:r>
              <a:rPr lang="en-US" altLang="zh-CN" dirty="0"/>
              <a:t>2</a:t>
            </a:r>
            <a:r>
              <a:rPr lang="zh-CN" altLang="en-US" dirty="0"/>
              <a:t>的查找算法。</a:t>
            </a:r>
            <a:endParaRPr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19459B24-D75F-4300-A404-C5A689FA1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22" y="2111912"/>
            <a:ext cx="4746305" cy="1232214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C24E5D41-B839-4162-A665-D7A4DA4BF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69" y="3574419"/>
            <a:ext cx="4747558" cy="29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38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40B3-CD30-44F5-A7F2-AE04DAA7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3677D-7A7C-49B8-83FD-4533CCCC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/>
              <a:t>其次，根据假设（单词被正确拼写的次数总是远大于被错拼的次数），选择单词出现次数第一和第二相差至少十倍的集合。</a:t>
            </a:r>
            <a:endParaRPr lang="en-US" altLang="zh-CN" sz="2400" dirty="0"/>
          </a:p>
          <a:p>
            <a:pPr algn="just"/>
            <a:r>
              <a:rPr lang="zh-CN" altLang="en-US" sz="2400" dirty="0"/>
              <a:t>第三，确定基于上下文的正确词：</a:t>
            </a:r>
            <a:endParaRPr lang="en-US" altLang="zh-CN" sz="2400" dirty="0"/>
          </a:p>
          <a:p>
            <a:pPr lvl="1" algn="just"/>
            <a:r>
              <a:rPr lang="zh-CN" altLang="en-US" sz="2000" dirty="0"/>
              <a:t>这里定义上下文</a:t>
            </a:r>
            <a:r>
              <a:rPr lang="en-US" altLang="zh-CN" sz="2000" dirty="0"/>
              <a:t>c</a:t>
            </a:r>
            <a:r>
              <a:rPr lang="zh-CN" altLang="en-US" sz="2000" dirty="0"/>
              <a:t>，是目标词</a:t>
            </a:r>
            <a:r>
              <a:rPr lang="en-US" altLang="zh-CN" sz="2000" dirty="0"/>
              <a:t>w</a:t>
            </a:r>
            <a:r>
              <a:rPr lang="zh-CN" altLang="en-US" sz="2000" dirty="0"/>
              <a:t>左右各一个词组成的集合，过滤掉出现次数少于十次的词；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从近似词集合中寻找与</a:t>
            </a:r>
            <a:r>
              <a:rPr lang="en-US" altLang="zh-CN" sz="2000" dirty="0"/>
              <a:t>w</a:t>
            </a:r>
            <a:r>
              <a:rPr lang="zh-CN" altLang="en-US" sz="2000" dirty="0"/>
              <a:t>出现在相同</a:t>
            </a:r>
            <a:r>
              <a:rPr lang="en-US" altLang="zh-CN" sz="2000" dirty="0"/>
              <a:t>c</a:t>
            </a:r>
            <a:r>
              <a:rPr lang="zh-CN" altLang="en-US" sz="2000" dirty="0"/>
              <a:t>的候选词，这些词出现次数至少是</a:t>
            </a:r>
            <a:r>
              <a:rPr lang="en-US" altLang="zh-CN" sz="2000" dirty="0"/>
              <a:t>w</a:t>
            </a:r>
            <a:r>
              <a:rPr lang="zh-CN" altLang="en-US" sz="2000" dirty="0"/>
              <a:t>的十倍；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选择在</a:t>
            </a:r>
            <a:r>
              <a:rPr lang="en-US" altLang="zh-CN" sz="2000" dirty="0"/>
              <a:t>c</a:t>
            </a:r>
            <a:r>
              <a:rPr lang="zh-CN" altLang="en-US" sz="2000" dirty="0"/>
              <a:t>的条件下，候选词中出现次数最多的作为当前上下文的正确词，由此得到训练数据</a:t>
            </a:r>
            <a:r>
              <a:rPr lang="en-US" altLang="zh-CN" sz="2000" dirty="0"/>
              <a:t>(w,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intended</a:t>
            </a:r>
            <a:r>
              <a:rPr lang="en-US" altLang="zh-CN" sz="2000" dirty="0"/>
              <a:t> | context, num)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D784746-97C5-48E8-AF1A-AF852939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82" y="1825625"/>
            <a:ext cx="5020424" cy="1295593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AF62B85E-E7FE-4BA8-84E4-DF91A092F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82" y="3311462"/>
            <a:ext cx="5020424" cy="33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15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9FD8-26A8-4CD3-A5FE-995C90E9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342C8-2564-49B3-826F-0DCF7E9D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8639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通过上述方式自动建立的训练数据集，依然是包含噪声的，有相当一部分错拼并没有被正确纠错；</a:t>
            </a:r>
            <a:endParaRPr lang="en-US" altLang="zh-CN" dirty="0"/>
          </a:p>
          <a:p>
            <a:r>
              <a:rPr lang="zh-CN" altLang="en-US" dirty="0"/>
              <a:t>但是这种数据集也有自己的有点：</a:t>
            </a:r>
            <a:endParaRPr lang="en-US" altLang="zh-CN" dirty="0"/>
          </a:p>
          <a:p>
            <a:pPr lvl="1"/>
            <a:r>
              <a:rPr lang="zh-CN" altLang="en-US" dirty="0"/>
              <a:t>相比于其他任何手工建立的数据集，这个数据集都更加庞大，包含更多的纠错环境；</a:t>
            </a:r>
            <a:endParaRPr lang="en-US" altLang="zh-CN" dirty="0"/>
          </a:p>
          <a:p>
            <a:pPr lvl="1"/>
            <a:r>
              <a:rPr lang="zh-CN" altLang="en-US" dirty="0"/>
              <a:t>除了核心的人工拼写错误的纠错，数据集还包括了其他类似</a:t>
            </a:r>
            <a:r>
              <a:rPr lang="en-US" altLang="zh-CN" dirty="0"/>
              <a:t>OCR</a:t>
            </a:r>
            <a:r>
              <a:rPr lang="zh-CN" altLang="en-US" dirty="0"/>
              <a:t>识别错误的纠错，这种错拼方式通常不太发生在人工拼写环境下。</a:t>
            </a:r>
          </a:p>
        </p:txBody>
      </p:sp>
      <p:pic>
        <p:nvPicPr>
          <p:cNvPr id="7" name="图片 6" descr="图片包含 文字, 游戏机&#10;&#10;描述已自动生成">
            <a:extLst>
              <a:ext uri="{FF2B5EF4-FFF2-40B4-BE49-F238E27FC236}">
                <a16:creationId xmlns:a16="http://schemas.microsoft.com/office/drawing/2014/main" id="{A78F3A9F-4FF1-4651-99FF-49438F846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7" y="2567629"/>
            <a:ext cx="4948372" cy="2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EB28-BCB4-4448-B9A8-A75949F5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877CC-A981-45E4-AE7B-5F5DF4F6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3414" cy="4351338"/>
          </a:xfrm>
        </p:spPr>
        <p:txBody>
          <a:bodyPr/>
          <a:lstStyle/>
          <a:p>
            <a:pPr algn="just"/>
            <a:r>
              <a:rPr lang="en-US" altLang="zh-CN" dirty="0"/>
              <a:t>Language Model</a:t>
            </a:r>
          </a:p>
          <a:p>
            <a:pPr algn="just"/>
            <a:r>
              <a:rPr lang="zh-CN" altLang="en-US" dirty="0"/>
              <a:t>该错拼纠正框架引入了语言模型，同时考虑上文和下文的环境，并加入了</a:t>
            </a:r>
            <a:r>
              <a:rPr lang="en-US" altLang="zh-CN" dirty="0"/>
              <a:t>Stupid </a:t>
            </a:r>
            <a:r>
              <a:rPr lang="en-US" altLang="zh-CN" dirty="0" err="1"/>
              <a:t>Backoff</a:t>
            </a:r>
            <a:r>
              <a:rPr lang="zh-CN" altLang="en-US" dirty="0"/>
              <a:t>平滑方法。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在联合</a:t>
            </a:r>
            <a:r>
              <a:rPr lang="en-US" altLang="zh-CN" dirty="0"/>
              <a:t>error model</a:t>
            </a:r>
            <a:r>
              <a:rPr lang="zh-CN" altLang="en-US" dirty="0"/>
              <a:t>评分和</a:t>
            </a:r>
            <a:r>
              <a:rPr lang="en-US" altLang="zh-CN" dirty="0"/>
              <a:t>LM</a:t>
            </a:r>
            <a:r>
              <a:rPr lang="zh-CN" altLang="en-US" dirty="0"/>
              <a:t>评分时，引入</a:t>
            </a:r>
            <a:r>
              <a:rPr lang="en-US" altLang="zh-CN" dirty="0"/>
              <a:t>λ</a:t>
            </a:r>
            <a:r>
              <a:rPr lang="zh-CN" altLang="en-US" dirty="0"/>
              <a:t>参数来调整对两个模型的信任度。</a:t>
            </a:r>
          </a:p>
        </p:txBody>
      </p:sp>
      <p:pic>
        <p:nvPicPr>
          <p:cNvPr id="5" name="图片 4" descr="图片包含 照片, 桌子, 黑色, 木&#10;&#10;描述已自动生成">
            <a:extLst>
              <a:ext uri="{FF2B5EF4-FFF2-40B4-BE49-F238E27FC236}">
                <a16:creationId xmlns:a16="http://schemas.microsoft.com/office/drawing/2014/main" id="{4FA44711-0883-45CA-B37B-89B44162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75" y="1825625"/>
            <a:ext cx="4874704" cy="1535583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FB50A2F-C592-4883-B50F-5E6C5D21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75" y="3649718"/>
            <a:ext cx="4829340" cy="23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3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53C1-CD8D-4F92-B7C1-71C8736E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E46BC-7DFE-410F-95F5-1B295397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/>
          <a:lstStyle/>
          <a:p>
            <a:pPr algn="just"/>
            <a:r>
              <a:rPr lang="zh-CN" altLang="en-US" dirty="0"/>
              <a:t>参数</a:t>
            </a:r>
            <a:r>
              <a:rPr lang="en-US" altLang="zh-CN" dirty="0"/>
              <a:t>λ</a:t>
            </a:r>
            <a:r>
              <a:rPr lang="zh-CN" altLang="en-US" dirty="0"/>
              <a:t>还有另外一个效果，即矫正模型对人们错拼概率的错误估计。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例如，当使用环境下人们的错拼概率大于训练环境下人们的错拼概率，可以通过增加</a:t>
            </a:r>
            <a:r>
              <a:rPr lang="en-US" altLang="zh-CN" dirty="0"/>
              <a:t>λ</a:t>
            </a:r>
            <a:r>
              <a:rPr lang="zh-CN" altLang="en-US" dirty="0"/>
              <a:t>以减小</a:t>
            </a:r>
            <a:r>
              <a:rPr lang="en-US" altLang="zh-CN" dirty="0"/>
              <a:t>P(</a:t>
            </a:r>
            <a:r>
              <a:rPr lang="en-US" altLang="zh-CN" dirty="0" err="1"/>
              <a:t>w|w</a:t>
            </a:r>
            <a:r>
              <a:rPr lang="en-US" altLang="zh-CN" dirty="0"/>
              <a:t>)*P(w)</a:t>
            </a:r>
            <a:r>
              <a:rPr lang="en-US" altLang="zh-CN" baseline="30000" dirty="0"/>
              <a:t>λ</a:t>
            </a:r>
            <a:r>
              <a:rPr lang="zh-CN" altLang="en-US" dirty="0"/>
              <a:t>的相对值，即减小模型认为</a:t>
            </a:r>
            <a:r>
              <a:rPr lang="en-US" altLang="zh-CN" dirty="0"/>
              <a:t>w</a:t>
            </a:r>
            <a:r>
              <a:rPr lang="zh-CN" altLang="en-US" dirty="0"/>
              <a:t>被正确拼写的概率。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B42772-0FA2-432B-A4E0-BFEEDD2B7DE3}"/>
              </a:ext>
            </a:extLst>
          </p:cNvPr>
          <p:cNvGrpSpPr/>
          <p:nvPr/>
        </p:nvGrpSpPr>
        <p:grpSpPr>
          <a:xfrm>
            <a:off x="6710792" y="2811313"/>
            <a:ext cx="5055840" cy="1916444"/>
            <a:chOff x="6298625" y="2018629"/>
            <a:chExt cx="5055840" cy="1916444"/>
          </a:xfrm>
        </p:grpSpPr>
        <p:pic>
          <p:nvPicPr>
            <p:cNvPr id="5" name="图片 4" descr="图片包含 绿色, 游戏机, 红色, 桌子&#10;&#10;描述已自动生成">
              <a:extLst>
                <a:ext uri="{FF2B5EF4-FFF2-40B4-BE49-F238E27FC236}">
                  <a16:creationId xmlns:a16="http://schemas.microsoft.com/office/drawing/2014/main" id="{E2692F06-69D8-403A-B340-40A45A38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931" y="2018629"/>
              <a:ext cx="5048869" cy="1235131"/>
            </a:xfrm>
            <a:prstGeom prst="rect">
              <a:avLst/>
            </a:prstGeom>
          </p:spPr>
        </p:pic>
        <p:pic>
          <p:nvPicPr>
            <p:cNvPr id="9" name="图片 8" descr="图片包含 游戏机, 物体, 钟表&#10;&#10;描述已自动生成">
              <a:extLst>
                <a:ext uri="{FF2B5EF4-FFF2-40B4-BE49-F238E27FC236}">
                  <a16:creationId xmlns:a16="http://schemas.microsoft.com/office/drawing/2014/main" id="{2F23D79C-7E9D-40AB-9EDD-3E7034B09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625" y="3268547"/>
              <a:ext cx="5055840" cy="666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1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0DD-FDD8-4EFD-BBF2-91705983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错拼纠正的方式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409D4-703B-4570-AE06-1A3672F6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基于噪声信道模型（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目前主流的错拼纠正模型，谷歌、阿里和腾讯都使用这种模型</a:t>
            </a:r>
            <a:endParaRPr lang="en-US" altLang="zh-CN" dirty="0"/>
          </a:p>
          <a:p>
            <a:pPr lvl="1" algn="just"/>
            <a:r>
              <a:rPr lang="en-US" altLang="zh-CN" dirty="0"/>
              <a:t>1990</a:t>
            </a:r>
            <a:r>
              <a:rPr lang="zh-CN" altLang="en-US" dirty="0"/>
              <a:t>年，</a:t>
            </a:r>
            <a:r>
              <a:rPr lang="en-US" altLang="zh-CN" dirty="0"/>
              <a:t>Bell</a:t>
            </a:r>
            <a:r>
              <a:rPr lang="zh-CN" altLang="en-US" dirty="0"/>
              <a:t>实验室的</a:t>
            </a:r>
            <a:r>
              <a:rPr lang="en-US" altLang="zh-CN" dirty="0"/>
              <a:t>Mark D. </a:t>
            </a:r>
            <a:r>
              <a:rPr lang="en-US" altLang="zh-CN" dirty="0" err="1"/>
              <a:t>Kemighan</a:t>
            </a:r>
            <a:r>
              <a:rPr lang="zh-CN" altLang="en-US" dirty="0"/>
              <a:t>提出；</a:t>
            </a:r>
            <a:endParaRPr lang="en-US" altLang="zh-CN" dirty="0"/>
          </a:p>
          <a:p>
            <a:pPr lvl="1" algn="just"/>
            <a:r>
              <a:rPr lang="en-US" altLang="zh-CN" dirty="0"/>
              <a:t>2000</a:t>
            </a:r>
            <a:r>
              <a:rPr lang="zh-CN" altLang="en-US" dirty="0"/>
              <a:t>年，微软的</a:t>
            </a:r>
            <a:r>
              <a:rPr lang="en-US" altLang="zh-CN" dirty="0"/>
              <a:t>Eric Brill</a:t>
            </a:r>
            <a:r>
              <a:rPr lang="zh-CN" altLang="en-US" dirty="0"/>
              <a:t>在</a:t>
            </a:r>
            <a:r>
              <a:rPr lang="en-US" altLang="zh-CN" dirty="0"/>
              <a:t>ACL</a:t>
            </a:r>
            <a:r>
              <a:rPr lang="zh-CN" altLang="en-US" dirty="0"/>
              <a:t>上提出了噪声信道模型的重要改进，使得噪声信道模型可以处理</a:t>
            </a:r>
            <a:r>
              <a:rPr lang="en-US" altLang="zh-CN" dirty="0"/>
              <a:t>multi-letter change</a:t>
            </a:r>
            <a:r>
              <a:rPr lang="zh-CN" altLang="en-US" dirty="0"/>
              <a:t>的错拼问题，且错拼方式不局限于一对一的错拼，此前噪声信道模型仅可以处理</a:t>
            </a:r>
            <a:r>
              <a:rPr lang="en-US" altLang="zh-CN" dirty="0"/>
              <a:t>single-letter change</a:t>
            </a:r>
            <a:r>
              <a:rPr lang="zh-CN" altLang="en-US" dirty="0"/>
              <a:t>的错拼问题；</a:t>
            </a:r>
            <a:endParaRPr lang="en-US" altLang="zh-CN" dirty="0"/>
          </a:p>
          <a:p>
            <a:pPr lvl="1" algn="just"/>
            <a:r>
              <a:rPr lang="en-US" altLang="zh-CN" dirty="0"/>
              <a:t>2009</a:t>
            </a:r>
            <a:r>
              <a:rPr lang="zh-CN" altLang="en-US" dirty="0"/>
              <a:t>年，谷歌的</a:t>
            </a:r>
            <a:r>
              <a:rPr lang="en-US" altLang="zh-CN" dirty="0"/>
              <a:t>Casey Whitelaw</a:t>
            </a:r>
            <a:r>
              <a:rPr lang="zh-CN" altLang="en-US" dirty="0"/>
              <a:t>在</a:t>
            </a:r>
            <a:r>
              <a:rPr lang="en-US" altLang="zh-CN" dirty="0"/>
              <a:t>EMNLP</a:t>
            </a:r>
            <a:r>
              <a:rPr lang="zh-CN" altLang="en-US" dirty="0"/>
              <a:t>上提出基于网络的噪声信道模型，大幅提高了噪声信道模型的评价指标，成为现在主流的错拼纠正框架</a:t>
            </a:r>
            <a:endParaRPr lang="en-US" altLang="zh-CN" dirty="0"/>
          </a:p>
          <a:p>
            <a:pPr lvl="1" algn="just"/>
            <a:r>
              <a:rPr lang="zh-CN" altLang="en-US" dirty="0"/>
              <a:t>同时考虑了词的出现频率和上下文信息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0268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6F568-47D9-403E-BCA3-95B6E3CE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41652-F70B-4897-831B-178D0F04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0801" cy="466725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参数</a:t>
            </a:r>
            <a:r>
              <a:rPr lang="en-US" altLang="zh-CN" dirty="0"/>
              <a:t>λ</a:t>
            </a:r>
            <a:r>
              <a:rPr lang="zh-CN" altLang="en-US" dirty="0"/>
              <a:t>是一个超参数，通过最大化纠错纠正模型在验证集上的平均逆排序指标进行训练。</a:t>
            </a:r>
            <a:endParaRPr lang="en-US" altLang="zh-CN" dirty="0"/>
          </a:p>
          <a:p>
            <a:pPr algn="just"/>
            <a:r>
              <a:rPr lang="zh-CN" altLang="en-US" dirty="0"/>
              <a:t>更进一步地，论文提出引入基于上下文的</a:t>
            </a:r>
            <a:r>
              <a:rPr lang="en-US" altLang="zh-CN" dirty="0"/>
              <a:t>λ</a:t>
            </a:r>
            <a:r>
              <a:rPr lang="zh-CN" altLang="en-US" dirty="0"/>
              <a:t>。具体来讲，基于目标词上下文的数量，选择不同的</a:t>
            </a:r>
            <a:r>
              <a:rPr lang="en-US" altLang="zh-CN" dirty="0"/>
              <a:t>λ</a:t>
            </a:r>
            <a:r>
              <a:rPr lang="zh-CN" altLang="en-US" dirty="0"/>
              <a:t>调整信道模型和语言模型的信任度。</a:t>
            </a:r>
            <a:endParaRPr lang="en-US" altLang="zh-CN" dirty="0"/>
          </a:p>
          <a:p>
            <a:pPr algn="just"/>
            <a:r>
              <a:rPr lang="zh-CN" altLang="en-US" dirty="0"/>
              <a:t>通常上下文越多，语言模型的可靠性越大，论文提供了支持结果。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9D3C018E-C3F5-4E84-9C90-F998B2E8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04" y="1959031"/>
            <a:ext cx="5265225" cy="1261867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9E5A55E9-E02A-4497-BDD6-1BAD67EF0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07" y="3309255"/>
            <a:ext cx="5218174" cy="1666684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3A054F56-9F90-4A62-B5F9-608760664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60" y="5064296"/>
            <a:ext cx="5169469" cy="13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33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AD67C-780C-475E-8B1F-81BB79A5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A7E25-96AC-436B-AD52-F6D28929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026" cy="49220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Confidence Classifiers</a:t>
            </a:r>
          </a:p>
          <a:p>
            <a:pPr algn="just"/>
            <a:r>
              <a:rPr lang="zh-CN" altLang="en-US" dirty="0"/>
              <a:t>论文提出使用信心分类模型实现准确率</a:t>
            </a:r>
            <a:r>
              <a:rPr lang="en-US" altLang="zh-CN" dirty="0"/>
              <a:t>-</a:t>
            </a:r>
            <a:r>
              <a:rPr lang="zh-CN" altLang="en-US" dirty="0"/>
              <a:t>召回率的权衡，防止自动纠错系统过纠错。</a:t>
            </a:r>
            <a:endParaRPr lang="en-US" altLang="zh-CN" dirty="0"/>
          </a:p>
          <a:p>
            <a:pPr algn="just"/>
            <a:r>
              <a:rPr lang="zh-CN" altLang="en-US" dirty="0"/>
              <a:t>引入信心分类模型后，自动纠错流程被分成三步：</a:t>
            </a:r>
            <a:endParaRPr lang="en-US" altLang="zh-CN" dirty="0"/>
          </a:p>
          <a:p>
            <a:pPr lvl="1" algn="just"/>
            <a:r>
              <a:rPr lang="zh-CN" altLang="en-US" dirty="0"/>
              <a:t>首先，使用</a:t>
            </a:r>
            <a:r>
              <a:rPr lang="en-US" altLang="zh-CN" dirty="0"/>
              <a:t>error model</a:t>
            </a:r>
            <a:r>
              <a:rPr lang="zh-CN" altLang="en-US" dirty="0"/>
              <a:t>和</a:t>
            </a:r>
            <a:r>
              <a:rPr lang="en-US" altLang="zh-CN" dirty="0"/>
              <a:t>LM</a:t>
            </a:r>
            <a:r>
              <a:rPr lang="zh-CN" altLang="en-US" dirty="0"/>
              <a:t>产生最佳候选词；</a:t>
            </a:r>
            <a:endParaRPr lang="en-US" altLang="zh-CN" dirty="0"/>
          </a:p>
          <a:p>
            <a:pPr lvl="1" algn="just"/>
            <a:r>
              <a:rPr lang="zh-CN" altLang="en-US" dirty="0"/>
              <a:t>使用</a:t>
            </a:r>
            <a:r>
              <a:rPr lang="en-US" altLang="zh-CN" dirty="0"/>
              <a:t>spellchecking classifier</a:t>
            </a:r>
            <a:r>
              <a:rPr lang="zh-CN" altLang="en-US" dirty="0"/>
              <a:t>判断是否发生错拼；</a:t>
            </a:r>
            <a:endParaRPr lang="en-US" altLang="zh-CN" dirty="0"/>
          </a:p>
          <a:p>
            <a:pPr lvl="1" algn="just"/>
            <a:r>
              <a:rPr lang="zh-CN" altLang="en-US" dirty="0"/>
              <a:t>使用</a:t>
            </a:r>
            <a:r>
              <a:rPr lang="en-US" altLang="zh-CN" dirty="0"/>
              <a:t>autocorrection classifier</a:t>
            </a:r>
            <a:r>
              <a:rPr lang="zh-CN" altLang="en-US" dirty="0"/>
              <a:t>判断候选词是否正确。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  <p:pic>
        <p:nvPicPr>
          <p:cNvPr id="5" name="图片 4" descr="图片包含 游戏机, 关, 灯光, 红色&#10;&#10;描述已自动生成">
            <a:extLst>
              <a:ext uri="{FF2B5EF4-FFF2-40B4-BE49-F238E27FC236}">
                <a16:creationId xmlns:a16="http://schemas.microsoft.com/office/drawing/2014/main" id="{1A21623D-8EF8-4CC7-B323-B9E758B1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25" y="2248141"/>
            <a:ext cx="5167278" cy="1318014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481EF42-57CB-4723-8DF6-737A0284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25" y="3890936"/>
            <a:ext cx="5167278" cy="21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9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2D587-23F2-4AEB-AF2A-94C44593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503CA-BC39-4593-AE60-2EB76C47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108" cy="4351338"/>
          </a:xfrm>
        </p:spPr>
        <p:txBody>
          <a:bodyPr/>
          <a:lstStyle/>
          <a:p>
            <a:r>
              <a:rPr lang="zh-CN" altLang="en-US" dirty="0"/>
              <a:t>论文比较了两种</a:t>
            </a:r>
            <a:r>
              <a:rPr lang="en-US" altLang="zh-CN" dirty="0"/>
              <a:t>classifier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简单的分类器，通过比较对数概率差和阈值，确定是否发生错拼或者采用候选词。</a:t>
            </a:r>
            <a:endParaRPr lang="en-US" altLang="zh-CN" dirty="0"/>
          </a:p>
          <a:p>
            <a:pPr lvl="1"/>
            <a:r>
              <a:rPr lang="zh-CN" altLang="en-US" dirty="0"/>
              <a:t>逻辑回归分类器，使用五类特征进行判断：</a:t>
            </a:r>
            <a:endParaRPr lang="en-US" altLang="zh-CN" dirty="0"/>
          </a:p>
          <a:p>
            <a:pPr lvl="2"/>
            <a:r>
              <a:rPr lang="zh-CN" altLang="en-US" dirty="0"/>
              <a:t>各种得分特征</a:t>
            </a:r>
            <a:endParaRPr lang="en-US" altLang="zh-CN" dirty="0"/>
          </a:p>
          <a:p>
            <a:pPr lvl="2"/>
            <a:r>
              <a:rPr lang="zh-CN" altLang="en-US" dirty="0"/>
              <a:t>大小写形式</a:t>
            </a:r>
            <a:endParaRPr lang="en-US" altLang="zh-CN" dirty="0"/>
          </a:p>
          <a:p>
            <a:pPr lvl="2"/>
            <a:r>
              <a:rPr lang="zh-CN" altLang="en-US" dirty="0"/>
              <a:t>候选集大小</a:t>
            </a:r>
            <a:endParaRPr lang="en-US" altLang="zh-CN" dirty="0"/>
          </a:p>
          <a:p>
            <a:pPr lvl="2"/>
            <a:r>
              <a:rPr lang="zh-CN" altLang="en-US" dirty="0"/>
              <a:t>错拼词的长度</a:t>
            </a:r>
            <a:endParaRPr lang="en-US" altLang="zh-CN" dirty="0"/>
          </a:p>
          <a:p>
            <a:pPr lvl="2"/>
            <a:r>
              <a:rPr lang="zh-CN" altLang="en-US" dirty="0"/>
              <a:t>错拼词的上下文数量</a:t>
            </a:r>
            <a:endParaRPr lang="en-US" altLang="zh-CN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D293E5B-F955-4C20-9C1A-11A3F88E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23" y="1825625"/>
            <a:ext cx="4536657" cy="1394405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0705289A-4F26-4321-9DDC-3FDD53D34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23" y="3268382"/>
            <a:ext cx="4536656" cy="33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99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4B9C6-58FB-4A3E-8258-8B72091C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FFD9-B0F9-4BCB-8E30-8F994EE0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108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除此之外，论文还引入了黑名单</a:t>
            </a:r>
            <a:r>
              <a:rPr lang="en-US" altLang="zh-CN" dirty="0"/>
              <a:t>blacklist</a:t>
            </a:r>
            <a:r>
              <a:rPr lang="zh-CN" altLang="en-US" dirty="0"/>
              <a:t>，名单中的词认为总是被正确拼写，引而不会进行自动错拼纠正。</a:t>
            </a:r>
            <a:endParaRPr lang="en-US" altLang="zh-CN" dirty="0"/>
          </a:p>
          <a:p>
            <a:pPr algn="just"/>
            <a:r>
              <a:rPr lang="zh-CN" altLang="en-US" dirty="0"/>
              <a:t>训练分类器是在验证集上进行，以最大化验证集的</a:t>
            </a:r>
            <a:r>
              <a:rPr lang="en-US" altLang="zh-CN" dirty="0"/>
              <a:t>F1-score</a:t>
            </a:r>
            <a:r>
              <a:rPr lang="zh-CN" altLang="en-US" dirty="0"/>
              <a:t>为训练目标。</a:t>
            </a:r>
            <a:endParaRPr lang="en-US" altLang="zh-CN" dirty="0"/>
          </a:p>
          <a:p>
            <a:pPr algn="just"/>
            <a:r>
              <a:rPr lang="zh-CN" altLang="en-US" dirty="0"/>
              <a:t>论文发现，即使模型架构相同，两个分类器的表现也因使用场景不同而大不相同。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88BB75B7-3916-4D6F-868E-EE7B883B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5" y="2073185"/>
            <a:ext cx="4810776" cy="1209153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1CA28E8-35F9-4A67-9418-27A6F292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5" y="3460530"/>
            <a:ext cx="4888437" cy="953966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1BD0EA85-682E-45F3-8E41-2EAD64988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5" y="4569346"/>
            <a:ext cx="4888437" cy="15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252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2331E-9513-4115-87DD-EA122671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Web for Language Independent Spellchecking and Autocorrection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9861E-374B-4258-A350-246614D0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726" cy="4351338"/>
          </a:xfrm>
        </p:spPr>
        <p:txBody>
          <a:bodyPr/>
          <a:lstStyle/>
          <a:p>
            <a:pPr algn="just"/>
            <a:r>
              <a:rPr lang="en-US" altLang="zh-CN" dirty="0"/>
              <a:t>Evaluation</a:t>
            </a:r>
          </a:p>
          <a:p>
            <a:pPr lvl="1" algn="just"/>
            <a:r>
              <a:rPr lang="zh-CN" altLang="en-US" dirty="0"/>
              <a:t>论文定义了三种评价指标，并给出了与</a:t>
            </a:r>
            <a:r>
              <a:rPr lang="en-US" altLang="zh-CN" dirty="0" err="1"/>
              <a:t>Aspell</a:t>
            </a:r>
            <a:r>
              <a:rPr lang="zh-CN" altLang="en-US" dirty="0"/>
              <a:t>的对比结果，可以看到</a:t>
            </a:r>
            <a:r>
              <a:rPr lang="en-US" altLang="zh-CN" dirty="0"/>
              <a:t>web-based</a:t>
            </a:r>
            <a:r>
              <a:rPr lang="zh-CN" altLang="en-US" dirty="0"/>
              <a:t>数据提供了普遍的提升。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156E7C9-D83E-414F-9261-4EF18378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" y="3506067"/>
            <a:ext cx="3759520" cy="2424954"/>
          </a:xfrm>
          <a:prstGeom prst="rect">
            <a:avLst/>
          </a:prstGeom>
        </p:spPr>
      </p:pic>
      <p:pic>
        <p:nvPicPr>
          <p:cNvPr id="7" name="图片 6" descr="图片包含 物体, 钟表, 橙子, 灯光&#10;&#10;描述已自动生成">
            <a:extLst>
              <a:ext uri="{FF2B5EF4-FFF2-40B4-BE49-F238E27FC236}">
                <a16:creationId xmlns:a16="http://schemas.microsoft.com/office/drawing/2014/main" id="{37D45C72-C2FE-4AB6-846D-8AE8878C7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7" y="3597387"/>
            <a:ext cx="3098385" cy="730259"/>
          </a:xfrm>
          <a:prstGeom prst="rect">
            <a:avLst/>
          </a:prstGeom>
        </p:spPr>
      </p:pic>
      <p:pic>
        <p:nvPicPr>
          <p:cNvPr id="9" name="图片 8" descr="图片包含 物体, 钟表, 游戏机, 房间&#10;&#10;描述已自动生成">
            <a:extLst>
              <a:ext uri="{FF2B5EF4-FFF2-40B4-BE49-F238E27FC236}">
                <a16:creationId xmlns:a16="http://schemas.microsoft.com/office/drawing/2014/main" id="{DB6442DE-4AEC-4E5E-9FC4-EF5B57D98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85" y="4389071"/>
            <a:ext cx="1711967" cy="679751"/>
          </a:xfrm>
          <a:prstGeom prst="rect">
            <a:avLst/>
          </a:prstGeom>
        </p:spPr>
      </p:pic>
      <p:pic>
        <p:nvPicPr>
          <p:cNvPr id="11" name="图片 10" descr="图片包含 物体, 天线, 钟表, 照片&#10;&#10;描述已自动生成">
            <a:extLst>
              <a:ext uri="{FF2B5EF4-FFF2-40B4-BE49-F238E27FC236}">
                <a16:creationId xmlns:a16="http://schemas.microsoft.com/office/drawing/2014/main" id="{0F4905EC-D964-4A83-8447-F37D78FAA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36" y="5278238"/>
            <a:ext cx="3307761" cy="652783"/>
          </a:xfrm>
          <a:prstGeom prst="rect">
            <a:avLst/>
          </a:prstGeom>
        </p:spPr>
      </p:pic>
      <p:pic>
        <p:nvPicPr>
          <p:cNvPr id="13" name="图片 12" descr="手机屏幕的截图&#10;&#10;描述已自动生成">
            <a:extLst>
              <a:ext uri="{FF2B5EF4-FFF2-40B4-BE49-F238E27FC236}">
                <a16:creationId xmlns:a16="http://schemas.microsoft.com/office/drawing/2014/main" id="{4697DCAF-ACBC-4118-B0A6-F7DDE5D93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97" y="2552776"/>
            <a:ext cx="3573138" cy="36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29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B2CF9-248B-4596-B0F1-1654FFC8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271D4-DF01-4643-A11D-B1B717BD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</a:t>
            </a:r>
            <a:r>
              <a:rPr lang="en-US" altLang="zh-CN" dirty="0"/>
              <a:t>PPT</a:t>
            </a:r>
            <a:r>
              <a:rPr lang="zh-CN" altLang="en-US" dirty="0"/>
              <a:t>中要求亲自实现的部分</a:t>
            </a:r>
            <a:endParaRPr lang="en-US" altLang="zh-CN" dirty="0"/>
          </a:p>
          <a:p>
            <a:r>
              <a:rPr lang="zh-CN" altLang="en-US" dirty="0"/>
              <a:t>完成教材中附录</a:t>
            </a:r>
            <a:r>
              <a:rPr lang="en-US" altLang="zh-CN" dirty="0"/>
              <a:t>B</a:t>
            </a:r>
            <a:r>
              <a:rPr lang="zh-CN" altLang="en-US" dirty="0"/>
              <a:t>的课后习题</a:t>
            </a:r>
            <a:endParaRPr lang="en-US" altLang="zh-CN" dirty="0"/>
          </a:p>
          <a:p>
            <a:r>
              <a:rPr lang="zh-CN" altLang="en-US" dirty="0"/>
              <a:t>亲自阅读</a:t>
            </a:r>
            <a:r>
              <a:rPr lang="en-US" altLang="zh-CN" dirty="0"/>
              <a:t>PPT</a:t>
            </a:r>
            <a:r>
              <a:rPr lang="zh-CN" altLang="en-US" dirty="0"/>
              <a:t>中提到的论文</a:t>
            </a:r>
          </a:p>
        </p:txBody>
      </p:sp>
    </p:spTree>
    <p:extLst>
      <p:ext uri="{BB962C8B-B14F-4D97-AF65-F5344CB8AC3E}">
        <p14:creationId xmlns:p14="http://schemas.microsoft.com/office/powerpoint/2010/main" val="23284929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8D75A3-00C1-41A9-88D7-351F8FDC9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8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5F56E-EA53-4489-BD34-3D31D2E3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错拼纠正的方式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1D164-D4E3-46A2-B25C-026B4242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基于神经网络（</a:t>
            </a:r>
            <a:r>
              <a:rPr lang="en-US" altLang="zh-CN" dirty="0"/>
              <a:t>seq2seq</a:t>
            </a:r>
            <a:r>
              <a:rPr lang="zh-CN" altLang="en-US" dirty="0"/>
              <a:t>、</a:t>
            </a:r>
            <a:r>
              <a:rPr lang="en-US" altLang="zh-CN" dirty="0"/>
              <a:t>transformer</a:t>
            </a:r>
            <a:r>
              <a:rPr lang="zh-CN" altLang="en-US" dirty="0"/>
              <a:t>、</a:t>
            </a:r>
            <a:r>
              <a:rPr lang="en-US" altLang="zh-CN" dirty="0"/>
              <a:t>attention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 algn="just"/>
            <a:r>
              <a:rPr lang="zh-CN" altLang="en-US" dirty="0"/>
              <a:t>将错拼纠正看成是错误文本向正确文本的翻译问题</a:t>
            </a:r>
            <a:endParaRPr lang="en-US" altLang="zh-CN" dirty="0"/>
          </a:p>
          <a:p>
            <a:pPr lvl="1" algn="just"/>
            <a:r>
              <a:rPr lang="zh-CN" altLang="en-US" dirty="0"/>
              <a:t>通过</a:t>
            </a:r>
            <a:r>
              <a:rPr lang="en-US" altLang="zh-CN" dirty="0"/>
              <a:t>n-gram</a:t>
            </a:r>
            <a:r>
              <a:rPr lang="zh-CN" altLang="en-US" dirty="0"/>
              <a:t>语言模型计算文本得分，发现错误；通过</a:t>
            </a:r>
            <a:r>
              <a:rPr lang="en-US" altLang="zh-CN" dirty="0"/>
              <a:t>seq2seq</a:t>
            </a:r>
            <a:r>
              <a:rPr lang="zh-CN" altLang="en-US" dirty="0"/>
              <a:t>翻译模型进行错拼纠正，简单的模型基于</a:t>
            </a:r>
            <a:r>
              <a:rPr lang="en-US" altLang="zh-CN" dirty="0" err="1"/>
              <a:t>BiLSTM</a:t>
            </a:r>
            <a:r>
              <a:rPr lang="zh-CN" altLang="en-US" dirty="0"/>
              <a:t>，复杂的模型基于</a:t>
            </a:r>
            <a:r>
              <a:rPr lang="en-US" altLang="zh-CN" dirty="0"/>
              <a:t>transformer</a:t>
            </a:r>
          </a:p>
          <a:p>
            <a:pPr lvl="1" algn="just"/>
            <a:r>
              <a:rPr lang="zh-CN" altLang="en-US" dirty="0"/>
              <a:t>通常还会加入</a:t>
            </a:r>
            <a:r>
              <a:rPr lang="en-US" altLang="zh-CN" dirty="0"/>
              <a:t>attention</a:t>
            </a:r>
            <a:r>
              <a:rPr lang="zh-CN" altLang="en-US" dirty="0"/>
              <a:t>以提高模型效果</a:t>
            </a:r>
            <a:endParaRPr lang="en-US" altLang="zh-CN" dirty="0"/>
          </a:p>
          <a:p>
            <a:pPr lvl="1" algn="just"/>
            <a:r>
              <a:rPr lang="en-US" altLang="zh-CN" dirty="0"/>
              <a:t>2018 NLPCC Chinese Grammatical Error Correction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F8F2C65-0A99-44B2-A561-1CD77C56C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04826"/>
              </p:ext>
            </p:extLst>
          </p:nvPr>
        </p:nvGraphicFramePr>
        <p:xfrm>
          <a:off x="1128888" y="4484510"/>
          <a:ext cx="9934224" cy="19069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483556">
                  <a:extLst>
                    <a:ext uri="{9D8B030D-6E8A-4147-A177-3AD203B41FA5}">
                      <a16:colId xmlns:a16="http://schemas.microsoft.com/office/drawing/2014/main" val="3621860702"/>
                    </a:ext>
                  </a:extLst>
                </a:gridCol>
                <a:gridCol w="2483556">
                  <a:extLst>
                    <a:ext uri="{9D8B030D-6E8A-4147-A177-3AD203B41FA5}">
                      <a16:colId xmlns:a16="http://schemas.microsoft.com/office/drawing/2014/main" val="3087468242"/>
                    </a:ext>
                  </a:extLst>
                </a:gridCol>
                <a:gridCol w="2483556">
                  <a:extLst>
                    <a:ext uri="{9D8B030D-6E8A-4147-A177-3AD203B41FA5}">
                      <a16:colId xmlns:a16="http://schemas.microsoft.com/office/drawing/2014/main" val="707832296"/>
                    </a:ext>
                  </a:extLst>
                </a:gridCol>
                <a:gridCol w="2483556">
                  <a:extLst>
                    <a:ext uri="{9D8B030D-6E8A-4147-A177-3AD203B41FA5}">
                      <a16:colId xmlns:a16="http://schemas.microsoft.com/office/drawing/2014/main" val="2362669965"/>
                    </a:ext>
                  </a:extLst>
                </a:gridCol>
              </a:tblGrid>
              <a:tr h="381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团队名称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Precision-score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Recall-score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F1-score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62757"/>
                  </a:ext>
                </a:extLst>
              </a:tr>
              <a:tr h="38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YouDao</a:t>
                      </a:r>
                      <a:r>
                        <a:rPr lang="zh-CN" altLang="en-US" dirty="0"/>
                        <a:t>（有道）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9000"/>
                  </a:ext>
                </a:extLst>
              </a:tr>
              <a:tr h="38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AliGM</a:t>
                      </a:r>
                      <a:r>
                        <a:rPr lang="zh-CN" altLang="en-US" dirty="0"/>
                        <a:t>（阿里）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14151"/>
                  </a:ext>
                </a:extLst>
              </a:tr>
              <a:tr h="38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BLCU</a:t>
                      </a:r>
                      <a:r>
                        <a:rPr lang="zh-CN" altLang="en-US" dirty="0"/>
                        <a:t>（北京语言大学）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0869"/>
                  </a:ext>
                </a:extLst>
              </a:tr>
              <a:tr h="38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PKU</a:t>
                      </a:r>
                      <a:r>
                        <a:rPr lang="zh-CN" altLang="en-US" dirty="0"/>
                        <a:t>（北京大学）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5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BBF3D-46C0-47C4-8CEB-15AEBEEB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噪声信道模型（</a:t>
            </a:r>
            <a:r>
              <a:rPr lang="en-US" altLang="zh-CN" dirty="0"/>
              <a:t>Noisy Channel Model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C3E05-ABC4-46C6-AB27-0A57B380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0778" cy="4351338"/>
          </a:xfrm>
        </p:spPr>
        <p:txBody>
          <a:bodyPr/>
          <a:lstStyle/>
          <a:p>
            <a:pPr algn="just"/>
            <a:r>
              <a:rPr lang="zh-CN" altLang="en-US" dirty="0"/>
              <a:t>模型认为，正确拼写的词经过噪声信道的扭曲成为错误拼写的词，是错拼产生的原因</a:t>
            </a:r>
            <a:endParaRPr lang="en-US" altLang="zh-CN" dirty="0"/>
          </a:p>
          <a:p>
            <a:pPr algn="just"/>
            <a:r>
              <a:rPr lang="zh-CN" altLang="en-US" dirty="0"/>
              <a:t>模型的目标在于建立这个噪声信道的模型，从而可以从错误拼写的词反推出可能的正确拼写的词</a:t>
            </a:r>
            <a:endParaRPr lang="en-US" altLang="zh-CN" dirty="0"/>
          </a:p>
          <a:p>
            <a:pPr algn="just"/>
            <a:r>
              <a:rPr lang="zh-CN" altLang="en-US" dirty="0"/>
              <a:t>模型选择最有可能的正确拼写的词作为结果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D7CD021C-787E-42BD-B91A-C066F1E2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1" y="2051196"/>
            <a:ext cx="6281036" cy="39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6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8093</TotalTime>
  <Words>6892</Words>
  <Application>Microsoft Office PowerPoint</Application>
  <PresentationFormat>宽屏</PresentationFormat>
  <Paragraphs>546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0" baseType="lpstr">
      <vt:lpstr>等线</vt:lpstr>
      <vt:lpstr>等线 Light</vt:lpstr>
      <vt:lpstr>Arial</vt:lpstr>
      <vt:lpstr>Office 主题​​</vt:lpstr>
      <vt:lpstr>Spelling Correction and the Noisy Channel</vt:lpstr>
      <vt:lpstr>Oscar Wilde, The Importance of Being Earnest</vt:lpstr>
      <vt:lpstr>拼写错误</vt:lpstr>
      <vt:lpstr>错拼纠正类别</vt:lpstr>
      <vt:lpstr>错拼纠正的思路</vt:lpstr>
      <vt:lpstr>错拼纠正的思路</vt:lpstr>
      <vt:lpstr>错拼纠正的方式</vt:lpstr>
      <vt:lpstr>错拼纠正的方式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噪声信道模型（Noisy Channel Model）</vt:lpstr>
      <vt:lpstr>现代噪声信道模型</vt:lpstr>
      <vt:lpstr>现代噪声信道模型</vt:lpstr>
      <vt:lpstr>现代噪声信道模型</vt:lpstr>
      <vt:lpstr>现代噪声信道模型</vt:lpstr>
      <vt:lpstr>现代噪声信道模型</vt:lpstr>
      <vt:lpstr>现代噪声信道模型</vt:lpstr>
      <vt:lpstr>现代噪声信道模型</vt:lpstr>
      <vt:lpstr>现代噪声信道模型</vt:lpstr>
      <vt:lpstr>A Spelling Correction Program Based on a Noisy Channel Model</vt:lpstr>
      <vt:lpstr>A Spelling Correction Program Based on a Noisy Channel Model</vt:lpstr>
      <vt:lpstr>A Spelling Correction Program Based on a Noisy Channel Model</vt:lpstr>
      <vt:lpstr>A Spelling Correction Program Based on a Noisy Channel Model</vt:lpstr>
      <vt:lpstr>A Spelling Correction Program Based on a Noisy Channel Model</vt:lpstr>
      <vt:lpstr>A Spelling Correction Program Based on a Noisy Channel Model</vt:lpstr>
      <vt:lpstr>A Spelling Correction Program Based on a Noisy Channel Model</vt:lpstr>
      <vt:lpstr>A Spelling Correction Program Based on a Noisy Channel Model</vt:lpstr>
      <vt:lpstr>A Spelling Correction Program Based on a Noisy Channel Model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An Improved Error Model for Noisy Channel Spelling 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Using the Web for Language Independent Spellchecking and Autocorrection</vt:lpstr>
      <vt:lpstr>作业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Expressions, Text Normalization, Edit Distance</dc:title>
  <dc:creator>文涛 张</dc:creator>
  <cp:lastModifiedBy>张 文涛</cp:lastModifiedBy>
  <cp:revision>140</cp:revision>
  <dcterms:created xsi:type="dcterms:W3CDTF">2019-07-21T06:55:41Z</dcterms:created>
  <dcterms:modified xsi:type="dcterms:W3CDTF">2020-04-30T04:44:16Z</dcterms:modified>
</cp:coreProperties>
</file>