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29" r:id="rId4"/>
    <p:sldId id="330" r:id="rId5"/>
    <p:sldId id="331" r:id="rId6"/>
    <p:sldId id="332" r:id="rId7"/>
    <p:sldId id="333" r:id="rId8"/>
    <p:sldId id="334"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50" r:id="rId22"/>
    <p:sldId id="351" r:id="rId23"/>
    <p:sldId id="352" r:id="rId24"/>
    <p:sldId id="353" r:id="rId25"/>
    <p:sldId id="354" r:id="rId26"/>
    <p:sldId id="355" r:id="rId27"/>
    <p:sldId id="356" r:id="rId28"/>
    <p:sldId id="357" r:id="rId29"/>
    <p:sldId id="358" r:id="rId30"/>
    <p:sldId id="359" r:id="rId31"/>
    <p:sldId id="347" r:id="rId32"/>
    <p:sldId id="360" r:id="rId33"/>
    <p:sldId id="361" r:id="rId34"/>
    <p:sldId id="348" r:id="rId35"/>
    <p:sldId id="362" r:id="rId36"/>
    <p:sldId id="363" r:id="rId37"/>
    <p:sldId id="364" r:id="rId38"/>
    <p:sldId id="365" r:id="rId39"/>
    <p:sldId id="366" r:id="rId40"/>
    <p:sldId id="403" r:id="rId41"/>
    <p:sldId id="404" r:id="rId42"/>
    <p:sldId id="405" r:id="rId43"/>
    <p:sldId id="367" r:id="rId44"/>
    <p:sldId id="368" r:id="rId45"/>
    <p:sldId id="369" r:id="rId46"/>
    <p:sldId id="370" r:id="rId47"/>
    <p:sldId id="371" r:id="rId48"/>
    <p:sldId id="372" r:id="rId49"/>
    <p:sldId id="400" r:id="rId50"/>
    <p:sldId id="373" r:id="rId51"/>
    <p:sldId id="374" r:id="rId52"/>
    <p:sldId id="375" r:id="rId53"/>
    <p:sldId id="376" r:id="rId54"/>
    <p:sldId id="377" r:id="rId55"/>
    <p:sldId id="378" r:id="rId56"/>
    <p:sldId id="379" r:id="rId57"/>
    <p:sldId id="380" r:id="rId58"/>
    <p:sldId id="401" r:id="rId59"/>
    <p:sldId id="381" r:id="rId60"/>
    <p:sldId id="402" r:id="rId61"/>
    <p:sldId id="406" r:id="rId62"/>
    <p:sldId id="382" r:id="rId63"/>
    <p:sldId id="383" r:id="rId64"/>
    <p:sldId id="384" r:id="rId65"/>
    <p:sldId id="385" r:id="rId66"/>
    <p:sldId id="386" r:id="rId67"/>
    <p:sldId id="387" r:id="rId68"/>
    <p:sldId id="328" r:id="rId69"/>
    <p:sldId id="327" r:id="rId7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975E92-CDE7-406A-AD0B-50A09CC6AD86}" v="5645" dt="2019-09-19T05:00:32.195"/>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22" autoAdjust="0"/>
  </p:normalViewPr>
  <p:slideViewPr>
    <p:cSldViewPr snapToGrid="0">
      <p:cViewPr varScale="1">
        <p:scale>
          <a:sx n="69" d="100"/>
          <a:sy n="69" d="100"/>
        </p:scale>
        <p:origin x="96" y="4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B60397-8B6B-4B06-AA63-88B0764BA09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66117C1-4506-4AEF-8BC9-A501306B66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DA87161-903F-4E5A-ACC0-0F2567E5469F}"/>
              </a:ext>
            </a:extLst>
          </p:cNvPr>
          <p:cNvSpPr>
            <a:spLocks noGrp="1"/>
          </p:cNvSpPr>
          <p:nvPr>
            <p:ph type="dt" sz="half" idx="10"/>
          </p:nvPr>
        </p:nvSpPr>
        <p:spPr/>
        <p:txBody>
          <a:bodyPr/>
          <a:lstStyle/>
          <a:p>
            <a:fld id="{2E095675-DC72-4906-A57C-C4BFA0BFC772}" type="datetimeFigureOut">
              <a:rPr lang="zh-CN" altLang="en-US" smtClean="0"/>
              <a:t>2019/11/17</a:t>
            </a:fld>
            <a:endParaRPr lang="zh-CN" altLang="en-US"/>
          </a:p>
        </p:txBody>
      </p:sp>
      <p:sp>
        <p:nvSpPr>
          <p:cNvPr id="5" name="页脚占位符 4">
            <a:extLst>
              <a:ext uri="{FF2B5EF4-FFF2-40B4-BE49-F238E27FC236}">
                <a16:creationId xmlns:a16="http://schemas.microsoft.com/office/drawing/2014/main" id="{7F1B8580-ADCD-4724-B29E-41526DC40B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91F524-7019-4992-958F-9EF79F49BE51}"/>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1728120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9EEB49-CAA8-428D-B841-6C4241147E9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1690A36-6804-4AC7-A4E5-D8D60C5493B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F15A67-9DED-4A9A-9D69-6A74E970575D}"/>
              </a:ext>
            </a:extLst>
          </p:cNvPr>
          <p:cNvSpPr>
            <a:spLocks noGrp="1"/>
          </p:cNvSpPr>
          <p:nvPr>
            <p:ph type="dt" sz="half" idx="10"/>
          </p:nvPr>
        </p:nvSpPr>
        <p:spPr/>
        <p:txBody>
          <a:bodyPr/>
          <a:lstStyle/>
          <a:p>
            <a:fld id="{2E095675-DC72-4906-A57C-C4BFA0BFC772}" type="datetimeFigureOut">
              <a:rPr lang="zh-CN" altLang="en-US" smtClean="0"/>
              <a:t>2019/11/17</a:t>
            </a:fld>
            <a:endParaRPr lang="zh-CN" altLang="en-US"/>
          </a:p>
        </p:txBody>
      </p:sp>
      <p:sp>
        <p:nvSpPr>
          <p:cNvPr id="5" name="页脚占位符 4">
            <a:extLst>
              <a:ext uri="{FF2B5EF4-FFF2-40B4-BE49-F238E27FC236}">
                <a16:creationId xmlns:a16="http://schemas.microsoft.com/office/drawing/2014/main" id="{CE48A92C-DE96-462E-8AE5-ABEA776335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647679-2C68-43AD-BDAA-4A674AD43C26}"/>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3895717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A857E85-94EB-4512-8C43-56E3C1F67AD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8376236-BFE2-44B3-BB80-1CC784F398D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375B1A-6C2F-4101-AC3C-6CF9267E9854}"/>
              </a:ext>
            </a:extLst>
          </p:cNvPr>
          <p:cNvSpPr>
            <a:spLocks noGrp="1"/>
          </p:cNvSpPr>
          <p:nvPr>
            <p:ph type="dt" sz="half" idx="10"/>
          </p:nvPr>
        </p:nvSpPr>
        <p:spPr/>
        <p:txBody>
          <a:bodyPr/>
          <a:lstStyle/>
          <a:p>
            <a:fld id="{2E095675-DC72-4906-A57C-C4BFA0BFC772}" type="datetimeFigureOut">
              <a:rPr lang="zh-CN" altLang="en-US" smtClean="0"/>
              <a:t>2019/11/17</a:t>
            </a:fld>
            <a:endParaRPr lang="zh-CN" altLang="en-US"/>
          </a:p>
        </p:txBody>
      </p:sp>
      <p:sp>
        <p:nvSpPr>
          <p:cNvPr id="5" name="页脚占位符 4">
            <a:extLst>
              <a:ext uri="{FF2B5EF4-FFF2-40B4-BE49-F238E27FC236}">
                <a16:creationId xmlns:a16="http://schemas.microsoft.com/office/drawing/2014/main" id="{977BEC8E-362A-4216-A0BF-E63043157C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FE9629-87E0-43A2-860E-81A3DF356B45}"/>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126976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DFAA1-8C70-4ACA-997B-5870A4CE330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6706E37-67E8-4406-BD9B-5AFCC4C232F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2B49AB-4B6F-4365-9FBE-37AD244CC1E2}"/>
              </a:ext>
            </a:extLst>
          </p:cNvPr>
          <p:cNvSpPr>
            <a:spLocks noGrp="1"/>
          </p:cNvSpPr>
          <p:nvPr>
            <p:ph type="dt" sz="half" idx="10"/>
          </p:nvPr>
        </p:nvSpPr>
        <p:spPr/>
        <p:txBody>
          <a:bodyPr/>
          <a:lstStyle/>
          <a:p>
            <a:fld id="{2E095675-DC72-4906-A57C-C4BFA0BFC772}" type="datetimeFigureOut">
              <a:rPr lang="zh-CN" altLang="en-US" smtClean="0"/>
              <a:t>2019/11/17</a:t>
            </a:fld>
            <a:endParaRPr lang="zh-CN" altLang="en-US"/>
          </a:p>
        </p:txBody>
      </p:sp>
      <p:sp>
        <p:nvSpPr>
          <p:cNvPr id="5" name="页脚占位符 4">
            <a:extLst>
              <a:ext uri="{FF2B5EF4-FFF2-40B4-BE49-F238E27FC236}">
                <a16:creationId xmlns:a16="http://schemas.microsoft.com/office/drawing/2014/main" id="{F5005816-6927-41A6-83BB-05D801F24A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D09D36-128B-4BA2-A57D-B5B2ED54C8A1}"/>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492195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2EEBE-0948-4F48-B969-41F907E9618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4A7D579-2F1E-4E30-A814-B70045DF7D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86CDC10-0164-41D1-88D8-BBCB30F27235}"/>
              </a:ext>
            </a:extLst>
          </p:cNvPr>
          <p:cNvSpPr>
            <a:spLocks noGrp="1"/>
          </p:cNvSpPr>
          <p:nvPr>
            <p:ph type="dt" sz="half" idx="10"/>
          </p:nvPr>
        </p:nvSpPr>
        <p:spPr/>
        <p:txBody>
          <a:bodyPr/>
          <a:lstStyle/>
          <a:p>
            <a:fld id="{2E095675-DC72-4906-A57C-C4BFA0BFC772}" type="datetimeFigureOut">
              <a:rPr lang="zh-CN" altLang="en-US" smtClean="0"/>
              <a:t>2019/11/17</a:t>
            </a:fld>
            <a:endParaRPr lang="zh-CN" altLang="en-US"/>
          </a:p>
        </p:txBody>
      </p:sp>
      <p:sp>
        <p:nvSpPr>
          <p:cNvPr id="5" name="页脚占位符 4">
            <a:extLst>
              <a:ext uri="{FF2B5EF4-FFF2-40B4-BE49-F238E27FC236}">
                <a16:creationId xmlns:a16="http://schemas.microsoft.com/office/drawing/2014/main" id="{53D92B22-3EF9-436F-8380-0CB0D7590B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2386C0-B7AB-4D8B-9792-6D03B3002F21}"/>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643877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D5B6C-E639-4AAA-88AD-CE7D96857B3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C0FE10E-CC33-4A69-B725-1ADB2778AEC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6873458-816C-4F91-9141-16572927C2C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F822C49-5DA8-49F2-A04C-57EF30DE69EB}"/>
              </a:ext>
            </a:extLst>
          </p:cNvPr>
          <p:cNvSpPr>
            <a:spLocks noGrp="1"/>
          </p:cNvSpPr>
          <p:nvPr>
            <p:ph type="dt" sz="half" idx="10"/>
          </p:nvPr>
        </p:nvSpPr>
        <p:spPr/>
        <p:txBody>
          <a:bodyPr/>
          <a:lstStyle/>
          <a:p>
            <a:fld id="{2E095675-DC72-4906-A57C-C4BFA0BFC772}" type="datetimeFigureOut">
              <a:rPr lang="zh-CN" altLang="en-US" smtClean="0"/>
              <a:t>2019/11/17</a:t>
            </a:fld>
            <a:endParaRPr lang="zh-CN" altLang="en-US"/>
          </a:p>
        </p:txBody>
      </p:sp>
      <p:sp>
        <p:nvSpPr>
          <p:cNvPr id="6" name="页脚占位符 5">
            <a:extLst>
              <a:ext uri="{FF2B5EF4-FFF2-40B4-BE49-F238E27FC236}">
                <a16:creationId xmlns:a16="http://schemas.microsoft.com/office/drawing/2014/main" id="{27356111-9A43-46D4-A265-8B8F72C96A3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1A20F7-5668-4F6F-A6D5-767EA1A2D840}"/>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325959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2D1915-7E76-4A6A-98B6-DDAE54ADC79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D2DC599-63E8-49BA-9BDA-455B8B7F17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6E2FB67-1CF7-40B9-AA9B-0943E356257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FE9B858-6CAB-4CA0-A61C-8A521E5366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2FD5FBF-CF44-4AB5-92FD-4A3A958EC8C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05621E6-99DD-4C39-9CEF-BC03D8000415}"/>
              </a:ext>
            </a:extLst>
          </p:cNvPr>
          <p:cNvSpPr>
            <a:spLocks noGrp="1"/>
          </p:cNvSpPr>
          <p:nvPr>
            <p:ph type="dt" sz="half" idx="10"/>
          </p:nvPr>
        </p:nvSpPr>
        <p:spPr/>
        <p:txBody>
          <a:bodyPr/>
          <a:lstStyle/>
          <a:p>
            <a:fld id="{2E095675-DC72-4906-A57C-C4BFA0BFC772}" type="datetimeFigureOut">
              <a:rPr lang="zh-CN" altLang="en-US" smtClean="0"/>
              <a:t>2019/11/17</a:t>
            </a:fld>
            <a:endParaRPr lang="zh-CN" altLang="en-US"/>
          </a:p>
        </p:txBody>
      </p:sp>
      <p:sp>
        <p:nvSpPr>
          <p:cNvPr id="8" name="页脚占位符 7">
            <a:extLst>
              <a:ext uri="{FF2B5EF4-FFF2-40B4-BE49-F238E27FC236}">
                <a16:creationId xmlns:a16="http://schemas.microsoft.com/office/drawing/2014/main" id="{ADE2C0B3-3C54-47DC-9421-64101CBF525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38CC39D-6AF3-48B4-95CA-4E3794FB88C9}"/>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2019594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B1980-0CC4-4C4B-A8B5-03B9AAC34CA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7ED5378-C714-400F-B20B-42E493D248C8}"/>
              </a:ext>
            </a:extLst>
          </p:cNvPr>
          <p:cNvSpPr>
            <a:spLocks noGrp="1"/>
          </p:cNvSpPr>
          <p:nvPr>
            <p:ph type="dt" sz="half" idx="10"/>
          </p:nvPr>
        </p:nvSpPr>
        <p:spPr/>
        <p:txBody>
          <a:bodyPr/>
          <a:lstStyle/>
          <a:p>
            <a:fld id="{2E095675-DC72-4906-A57C-C4BFA0BFC772}" type="datetimeFigureOut">
              <a:rPr lang="zh-CN" altLang="en-US" smtClean="0"/>
              <a:t>2019/11/17</a:t>
            </a:fld>
            <a:endParaRPr lang="zh-CN" altLang="en-US"/>
          </a:p>
        </p:txBody>
      </p:sp>
      <p:sp>
        <p:nvSpPr>
          <p:cNvPr id="4" name="页脚占位符 3">
            <a:extLst>
              <a:ext uri="{FF2B5EF4-FFF2-40B4-BE49-F238E27FC236}">
                <a16:creationId xmlns:a16="http://schemas.microsoft.com/office/drawing/2014/main" id="{7E4EF253-4DDC-45A4-BD35-D27E5C39640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EE92CFB-7A3D-478D-8652-17B755A8BAA9}"/>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12026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DECDB6D-F77B-4867-917F-00E52C1CAA12}"/>
              </a:ext>
            </a:extLst>
          </p:cNvPr>
          <p:cNvSpPr>
            <a:spLocks noGrp="1"/>
          </p:cNvSpPr>
          <p:nvPr>
            <p:ph type="dt" sz="half" idx="10"/>
          </p:nvPr>
        </p:nvSpPr>
        <p:spPr/>
        <p:txBody>
          <a:bodyPr/>
          <a:lstStyle/>
          <a:p>
            <a:fld id="{2E095675-DC72-4906-A57C-C4BFA0BFC772}" type="datetimeFigureOut">
              <a:rPr lang="zh-CN" altLang="en-US" smtClean="0"/>
              <a:t>2019/11/17</a:t>
            </a:fld>
            <a:endParaRPr lang="zh-CN" altLang="en-US"/>
          </a:p>
        </p:txBody>
      </p:sp>
      <p:sp>
        <p:nvSpPr>
          <p:cNvPr id="3" name="页脚占位符 2">
            <a:extLst>
              <a:ext uri="{FF2B5EF4-FFF2-40B4-BE49-F238E27FC236}">
                <a16:creationId xmlns:a16="http://schemas.microsoft.com/office/drawing/2014/main" id="{96860DDE-D225-43E3-994A-9E84E11DA89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FB81612-F0C3-4DD6-87B3-2F30516A3892}"/>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2096456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1E150F-D78A-406F-88E6-5BB4E12A86C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291B462-9AFB-4511-AD27-95957694F0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D666FA3-D47B-49A3-A41F-72480E6149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68D82FA-3C62-4D35-9352-025708A9053F}"/>
              </a:ext>
            </a:extLst>
          </p:cNvPr>
          <p:cNvSpPr>
            <a:spLocks noGrp="1"/>
          </p:cNvSpPr>
          <p:nvPr>
            <p:ph type="dt" sz="half" idx="10"/>
          </p:nvPr>
        </p:nvSpPr>
        <p:spPr/>
        <p:txBody>
          <a:bodyPr/>
          <a:lstStyle/>
          <a:p>
            <a:fld id="{2E095675-DC72-4906-A57C-C4BFA0BFC772}" type="datetimeFigureOut">
              <a:rPr lang="zh-CN" altLang="en-US" smtClean="0"/>
              <a:t>2019/11/17</a:t>
            </a:fld>
            <a:endParaRPr lang="zh-CN" altLang="en-US"/>
          </a:p>
        </p:txBody>
      </p:sp>
      <p:sp>
        <p:nvSpPr>
          <p:cNvPr id="6" name="页脚占位符 5">
            <a:extLst>
              <a:ext uri="{FF2B5EF4-FFF2-40B4-BE49-F238E27FC236}">
                <a16:creationId xmlns:a16="http://schemas.microsoft.com/office/drawing/2014/main" id="{DB7AE867-37A2-4391-941A-198C893D0D3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499D58B-C958-4735-84F0-FBD96399D18B}"/>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2901100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06F0A-73FA-4BBA-8B36-2B9F1F34C70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9C1E6FD-3E51-46FC-88EA-8C4455C960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89EA6CA-C2D2-4A9C-B401-1E2BB9B773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8FEDAC3-5710-44C6-AF0F-56D843503B95}"/>
              </a:ext>
            </a:extLst>
          </p:cNvPr>
          <p:cNvSpPr>
            <a:spLocks noGrp="1"/>
          </p:cNvSpPr>
          <p:nvPr>
            <p:ph type="dt" sz="half" idx="10"/>
          </p:nvPr>
        </p:nvSpPr>
        <p:spPr/>
        <p:txBody>
          <a:bodyPr/>
          <a:lstStyle/>
          <a:p>
            <a:fld id="{2E095675-DC72-4906-A57C-C4BFA0BFC772}" type="datetimeFigureOut">
              <a:rPr lang="zh-CN" altLang="en-US" smtClean="0"/>
              <a:t>2019/11/17</a:t>
            </a:fld>
            <a:endParaRPr lang="zh-CN" altLang="en-US"/>
          </a:p>
        </p:txBody>
      </p:sp>
      <p:sp>
        <p:nvSpPr>
          <p:cNvPr id="6" name="页脚占位符 5">
            <a:extLst>
              <a:ext uri="{FF2B5EF4-FFF2-40B4-BE49-F238E27FC236}">
                <a16:creationId xmlns:a16="http://schemas.microsoft.com/office/drawing/2014/main" id="{8B44D450-FC1C-495D-B531-5980A62F81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FDBF99A-AD72-4BB4-9745-FEC884A33E2F}"/>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325774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0F64D4B-0020-4589-AAA5-55C19267B9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87C1443-CE1D-4373-94A3-10C77DBFCB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01293C1-DAAB-4142-A43E-06F3C122C5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095675-DC72-4906-A57C-C4BFA0BFC772}" type="datetimeFigureOut">
              <a:rPr lang="zh-CN" altLang="en-US" smtClean="0"/>
              <a:t>2019/11/17</a:t>
            </a:fld>
            <a:endParaRPr lang="zh-CN" altLang="en-US"/>
          </a:p>
        </p:txBody>
      </p:sp>
      <p:sp>
        <p:nvSpPr>
          <p:cNvPr id="5" name="页脚占位符 4">
            <a:extLst>
              <a:ext uri="{FF2B5EF4-FFF2-40B4-BE49-F238E27FC236}">
                <a16:creationId xmlns:a16="http://schemas.microsoft.com/office/drawing/2014/main" id="{F66E86C7-254C-4FC5-B1C0-4CBEF138C0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9689BF4-B4D3-40EA-A4E0-EF6E45B44F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1375607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scikit-learn.org/stable/modules/generated/sklearn.naive_bayes.MultinomialNB.html"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5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5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5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61.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63.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84C01F-9BBF-48C0-8A8B-37857514D6DC}"/>
              </a:ext>
            </a:extLst>
          </p:cNvPr>
          <p:cNvSpPr>
            <a:spLocks noGrp="1"/>
          </p:cNvSpPr>
          <p:nvPr>
            <p:ph type="ctrTitle"/>
          </p:nvPr>
        </p:nvSpPr>
        <p:spPr/>
        <p:txBody>
          <a:bodyPr>
            <a:normAutofit fontScale="90000"/>
          </a:bodyPr>
          <a:lstStyle/>
          <a:p>
            <a:pPr lvl="0"/>
            <a:r>
              <a:rPr lang="en-US" altLang="en-US" dirty="0"/>
              <a:t>Naive Bayes and Sentiment Classification </a:t>
            </a:r>
            <a:br>
              <a:rPr lang="en-US" altLang="en-US" dirty="0"/>
            </a:br>
            <a:r>
              <a:rPr lang="en-US" altLang="en-US" dirty="0"/>
              <a:t>Logistic Regression</a:t>
            </a:r>
            <a:endParaRPr lang="zh-CN" altLang="en-US" dirty="0"/>
          </a:p>
        </p:txBody>
      </p:sp>
      <p:sp>
        <p:nvSpPr>
          <p:cNvPr id="3" name="副标题 2">
            <a:extLst>
              <a:ext uri="{FF2B5EF4-FFF2-40B4-BE49-F238E27FC236}">
                <a16:creationId xmlns:a16="http://schemas.microsoft.com/office/drawing/2014/main" id="{4E2733CA-2DAD-4892-ABF9-4164F6708D27}"/>
              </a:ext>
            </a:extLst>
          </p:cNvPr>
          <p:cNvSpPr>
            <a:spLocks noGrp="1"/>
          </p:cNvSpPr>
          <p:nvPr>
            <p:ph type="subTitle" idx="1"/>
          </p:nvPr>
        </p:nvSpPr>
        <p:spPr/>
        <p:txBody>
          <a:bodyPr/>
          <a:lstStyle/>
          <a:p>
            <a:r>
              <a:rPr lang="en-US" altLang="zh-CN" dirty="0"/>
              <a:t>Weekly 5</a:t>
            </a:r>
            <a:endParaRPr lang="zh-CN" altLang="en-US" dirty="0"/>
          </a:p>
        </p:txBody>
      </p:sp>
    </p:spTree>
    <p:extLst>
      <p:ext uri="{BB962C8B-B14F-4D97-AF65-F5344CB8AC3E}">
        <p14:creationId xmlns:p14="http://schemas.microsoft.com/office/powerpoint/2010/main" val="1717184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386B7C-6CB4-4A74-9FC5-701601462282}"/>
              </a:ext>
            </a:extLst>
          </p:cNvPr>
          <p:cNvSpPr>
            <a:spLocks noGrp="1"/>
          </p:cNvSpPr>
          <p:nvPr>
            <p:ph type="title"/>
          </p:nvPr>
        </p:nvSpPr>
        <p:spPr/>
        <p:txBody>
          <a:bodyPr/>
          <a:lstStyle/>
          <a:p>
            <a:r>
              <a:rPr lang="en-US" altLang="zh-CN" dirty="0"/>
              <a:t>Training the Naive Bayes Classifier</a:t>
            </a:r>
            <a:endParaRPr lang="zh-CN" altLang="en-US" dirty="0"/>
          </a:p>
        </p:txBody>
      </p:sp>
      <p:sp>
        <p:nvSpPr>
          <p:cNvPr id="3" name="内容占位符 2">
            <a:extLst>
              <a:ext uri="{FF2B5EF4-FFF2-40B4-BE49-F238E27FC236}">
                <a16:creationId xmlns:a16="http://schemas.microsoft.com/office/drawing/2014/main" id="{5E55D29D-1A1B-4879-BD03-55144911D8C2}"/>
              </a:ext>
            </a:extLst>
          </p:cNvPr>
          <p:cNvSpPr>
            <a:spLocks noGrp="1"/>
          </p:cNvSpPr>
          <p:nvPr>
            <p:ph idx="1"/>
          </p:nvPr>
        </p:nvSpPr>
        <p:spPr/>
        <p:txBody>
          <a:bodyPr/>
          <a:lstStyle/>
          <a:p>
            <a:r>
              <a:rPr lang="zh-CN" altLang="en-US" dirty="0"/>
              <a:t>采用最大似然估计来计算</a:t>
            </a:r>
            <a:r>
              <a:rPr lang="en-US" altLang="zh-CN" dirty="0"/>
              <a:t>P(c)</a:t>
            </a:r>
            <a:r>
              <a:rPr lang="zh-CN" altLang="en-US" dirty="0"/>
              <a:t>和</a:t>
            </a:r>
            <a:r>
              <a:rPr lang="en-US" altLang="zh-CN" dirty="0"/>
              <a:t>P(f</a:t>
            </a:r>
            <a:r>
              <a:rPr lang="en-US" altLang="zh-CN" baseline="-25000" dirty="0"/>
              <a:t>i</a:t>
            </a:r>
            <a:r>
              <a:rPr lang="en-US" altLang="zh-CN" dirty="0"/>
              <a:t>|c)</a:t>
            </a:r>
            <a:r>
              <a:rPr lang="zh-CN" altLang="en-US" dirty="0"/>
              <a:t>：</a:t>
            </a:r>
            <a:endParaRPr lang="en-US" altLang="zh-CN" dirty="0"/>
          </a:p>
          <a:p>
            <a:r>
              <a:rPr lang="zh-CN" altLang="en-US" dirty="0"/>
              <a:t>计算</a:t>
            </a:r>
            <a:r>
              <a:rPr lang="en-US" altLang="zh-CN" dirty="0"/>
              <a:t>P(c)</a:t>
            </a:r>
            <a:r>
              <a:rPr lang="zh-CN" altLang="en-US" dirty="0"/>
              <a:t>：</a:t>
            </a:r>
            <a:endParaRPr lang="en-US" altLang="zh-CN" dirty="0"/>
          </a:p>
          <a:p>
            <a:pPr lvl="1"/>
            <a:r>
              <a:rPr lang="zh-CN" altLang="en-US" dirty="0"/>
              <a:t>定义</a:t>
            </a:r>
            <a:r>
              <a:rPr lang="en-US" altLang="zh-CN" dirty="0"/>
              <a:t>N</a:t>
            </a:r>
            <a:r>
              <a:rPr lang="en-US" altLang="zh-CN" sz="2800" baseline="-25000" dirty="0"/>
              <a:t>c</a:t>
            </a:r>
            <a:r>
              <a:rPr lang="zh-CN" altLang="en-US" dirty="0"/>
              <a:t>是类别</a:t>
            </a:r>
            <a:r>
              <a:rPr lang="en-US" altLang="zh-CN" dirty="0"/>
              <a:t>c</a:t>
            </a:r>
            <a:r>
              <a:rPr lang="zh-CN" altLang="en-US" dirty="0"/>
              <a:t>的文档的数量，</a:t>
            </a:r>
            <a:r>
              <a:rPr lang="en-US" altLang="zh-CN" dirty="0" err="1"/>
              <a:t>N</a:t>
            </a:r>
            <a:r>
              <a:rPr lang="en-US" altLang="zh-CN" sz="2800" baseline="-25000" dirty="0" err="1"/>
              <a:t>doc</a:t>
            </a:r>
            <a:r>
              <a:rPr lang="zh-CN" altLang="en-US" dirty="0"/>
              <a:t>是所有文档的数量</a:t>
            </a:r>
            <a:endParaRPr lang="en-US" altLang="zh-CN" dirty="0"/>
          </a:p>
          <a:p>
            <a:pPr lvl="1"/>
            <a:r>
              <a:rPr lang="zh-CN" altLang="en-US" dirty="0"/>
              <a:t>则有：</a:t>
            </a:r>
            <a:endParaRPr lang="en-US" altLang="zh-CN" dirty="0"/>
          </a:p>
          <a:p>
            <a:pPr lvl="1"/>
            <a:endParaRPr lang="en-US" altLang="zh-CN" dirty="0"/>
          </a:p>
          <a:p>
            <a:r>
              <a:rPr lang="zh-CN" altLang="en-US" dirty="0"/>
              <a:t>计算</a:t>
            </a:r>
            <a:r>
              <a:rPr lang="en-US" altLang="zh-CN" dirty="0"/>
              <a:t>P(f</a:t>
            </a:r>
            <a:r>
              <a:rPr lang="en-US" altLang="zh-CN" baseline="-25000" dirty="0"/>
              <a:t>i</a:t>
            </a:r>
            <a:r>
              <a:rPr lang="en-US" altLang="zh-CN" dirty="0"/>
              <a:t>|c)</a:t>
            </a:r>
            <a:r>
              <a:rPr lang="zh-CN" altLang="en-US" dirty="0"/>
              <a:t>：</a:t>
            </a:r>
            <a:endParaRPr lang="en-US" altLang="zh-CN" dirty="0"/>
          </a:p>
          <a:p>
            <a:pPr lvl="1"/>
            <a:r>
              <a:rPr lang="zh-CN" altLang="en-US" dirty="0"/>
              <a:t>假设词的特征是词出现的次数，将类别</a:t>
            </a:r>
            <a:r>
              <a:rPr lang="en-US" altLang="zh-CN" dirty="0"/>
              <a:t>c</a:t>
            </a:r>
            <a:r>
              <a:rPr lang="zh-CN" altLang="en-US" dirty="0"/>
              <a:t>的所有文档连起来，统计连起来的文档中特征出现的频率</a:t>
            </a:r>
            <a:endParaRPr lang="en-US" altLang="zh-CN" dirty="0"/>
          </a:p>
          <a:p>
            <a:pPr lvl="1"/>
            <a:r>
              <a:rPr lang="zh-CN" altLang="en-US" dirty="0"/>
              <a:t>则有：</a:t>
            </a:r>
          </a:p>
        </p:txBody>
      </p:sp>
      <p:pic>
        <p:nvPicPr>
          <p:cNvPr id="5" name="图片 4" descr="图片包含 物体, 游戏机, 钟表&#10;&#10;描述已自动生成">
            <a:extLst>
              <a:ext uri="{FF2B5EF4-FFF2-40B4-BE49-F238E27FC236}">
                <a16:creationId xmlns:a16="http://schemas.microsoft.com/office/drawing/2014/main" id="{8E7B04BF-9563-4F82-AED9-63BC0C3BC3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5344" y="3429000"/>
            <a:ext cx="1681312" cy="784613"/>
          </a:xfrm>
          <a:prstGeom prst="rect">
            <a:avLst/>
          </a:prstGeom>
        </p:spPr>
      </p:pic>
      <p:pic>
        <p:nvPicPr>
          <p:cNvPr id="7" name="图片 6" descr="手机屏幕截图&#10;&#10;描述已自动生成">
            <a:extLst>
              <a:ext uri="{FF2B5EF4-FFF2-40B4-BE49-F238E27FC236}">
                <a16:creationId xmlns:a16="http://schemas.microsoft.com/office/drawing/2014/main" id="{6DDBEB17-BC83-4841-8ACD-ED2B6ACDB0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8146" y="5420848"/>
            <a:ext cx="3355708" cy="756115"/>
          </a:xfrm>
          <a:prstGeom prst="rect">
            <a:avLst/>
          </a:prstGeom>
        </p:spPr>
      </p:pic>
    </p:spTree>
    <p:extLst>
      <p:ext uri="{BB962C8B-B14F-4D97-AF65-F5344CB8AC3E}">
        <p14:creationId xmlns:p14="http://schemas.microsoft.com/office/powerpoint/2010/main" val="4178886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353DB6-7F9F-467D-81C7-68A58B48999B}"/>
              </a:ext>
            </a:extLst>
          </p:cNvPr>
          <p:cNvSpPr>
            <a:spLocks noGrp="1"/>
          </p:cNvSpPr>
          <p:nvPr>
            <p:ph type="title"/>
          </p:nvPr>
        </p:nvSpPr>
        <p:spPr/>
        <p:txBody>
          <a:bodyPr/>
          <a:lstStyle/>
          <a:p>
            <a:r>
              <a:rPr lang="en-US" altLang="zh-CN" dirty="0"/>
              <a:t>Training the Naive Bayes Classifier</a:t>
            </a:r>
            <a:endParaRPr lang="zh-CN" altLang="en-US" dirty="0"/>
          </a:p>
        </p:txBody>
      </p:sp>
      <p:sp>
        <p:nvSpPr>
          <p:cNvPr id="3" name="内容占位符 2">
            <a:extLst>
              <a:ext uri="{FF2B5EF4-FFF2-40B4-BE49-F238E27FC236}">
                <a16:creationId xmlns:a16="http://schemas.microsoft.com/office/drawing/2014/main" id="{4DE66440-F532-40B2-8D90-B09C72991A08}"/>
              </a:ext>
            </a:extLst>
          </p:cNvPr>
          <p:cNvSpPr>
            <a:spLocks noGrp="1"/>
          </p:cNvSpPr>
          <p:nvPr>
            <p:ph idx="1"/>
          </p:nvPr>
        </p:nvSpPr>
        <p:spPr/>
        <p:txBody>
          <a:bodyPr/>
          <a:lstStyle/>
          <a:p>
            <a:pPr algn="just"/>
            <a:r>
              <a:rPr lang="zh-CN" altLang="en-US" dirty="0"/>
              <a:t>计算</a:t>
            </a:r>
            <a:r>
              <a:rPr lang="en-US" altLang="zh-CN" dirty="0"/>
              <a:t>P(f</a:t>
            </a:r>
            <a:r>
              <a:rPr lang="en-US" altLang="zh-CN" baseline="-25000" dirty="0"/>
              <a:t>i</a:t>
            </a:r>
            <a:r>
              <a:rPr lang="en-US" altLang="zh-CN" dirty="0"/>
              <a:t>|c)</a:t>
            </a:r>
            <a:r>
              <a:rPr lang="zh-CN" altLang="en-US" dirty="0"/>
              <a:t>：</a:t>
            </a:r>
            <a:endParaRPr lang="en-US" altLang="zh-CN" dirty="0"/>
          </a:p>
          <a:p>
            <a:pPr lvl="1" algn="just"/>
            <a:r>
              <a:rPr lang="zh-CN" altLang="en-US" dirty="0"/>
              <a:t>在此假设下，可能会出现某个特征恰巧在训练集中的某个类别的文档中没有出现，但在测试集中出现的情况，类似语言模型遇到的问题</a:t>
            </a:r>
            <a:endParaRPr lang="en-US" altLang="zh-CN" dirty="0"/>
          </a:p>
          <a:p>
            <a:pPr lvl="1" algn="just"/>
            <a:r>
              <a:rPr lang="zh-CN" altLang="en-US" dirty="0"/>
              <a:t>可以采用平滑方法处理，如：</a:t>
            </a:r>
            <a:r>
              <a:rPr lang="en-US" altLang="zh-CN" dirty="0" err="1"/>
              <a:t>laplace</a:t>
            </a:r>
            <a:r>
              <a:rPr lang="en-US" altLang="zh-CN" dirty="0"/>
              <a:t> Smoothing</a:t>
            </a:r>
            <a:r>
              <a:rPr lang="zh-CN" altLang="en-US" dirty="0"/>
              <a:t>：</a:t>
            </a:r>
            <a:endParaRPr lang="en-US" altLang="zh-CN" dirty="0"/>
          </a:p>
          <a:p>
            <a:pPr lvl="1" algn="just"/>
            <a:endParaRPr lang="en-US" altLang="zh-CN" dirty="0"/>
          </a:p>
          <a:p>
            <a:pPr lvl="1" algn="just"/>
            <a:endParaRPr lang="en-US" altLang="zh-CN" dirty="0"/>
          </a:p>
          <a:p>
            <a:pPr lvl="1" algn="just"/>
            <a:endParaRPr lang="en-US" altLang="zh-CN" dirty="0"/>
          </a:p>
          <a:p>
            <a:pPr lvl="1" algn="just"/>
            <a:r>
              <a:rPr lang="zh-CN" altLang="en-US" dirty="0"/>
              <a:t>处理测试集中</a:t>
            </a:r>
            <a:r>
              <a:rPr lang="en-US" altLang="zh-CN" dirty="0"/>
              <a:t>OOV</a:t>
            </a:r>
            <a:r>
              <a:rPr lang="zh-CN" altLang="en-US" dirty="0"/>
              <a:t>的词则更加简单，忽视它们。</a:t>
            </a:r>
            <a:endParaRPr lang="en-US" altLang="zh-CN" dirty="0"/>
          </a:p>
          <a:p>
            <a:pPr lvl="1" algn="just"/>
            <a:r>
              <a:rPr lang="zh-CN" altLang="en-US" dirty="0"/>
              <a:t>如果需要处理停用词（</a:t>
            </a:r>
            <a:r>
              <a:rPr lang="en-US" altLang="zh-CN" dirty="0"/>
              <a:t>stop words</a:t>
            </a:r>
            <a:r>
              <a:rPr lang="zh-CN" altLang="en-US" dirty="0"/>
              <a:t>），就在训练集和测试集中移除它们即可。但大多数的应用显示，处理停用词并没有提升模型效果。</a:t>
            </a:r>
          </a:p>
        </p:txBody>
      </p:sp>
      <p:pic>
        <p:nvPicPr>
          <p:cNvPr id="4" name="图片 3">
            <a:extLst>
              <a:ext uri="{FF2B5EF4-FFF2-40B4-BE49-F238E27FC236}">
                <a16:creationId xmlns:a16="http://schemas.microsoft.com/office/drawing/2014/main" id="{DEBFC699-E2AA-4E82-AE9A-C468264E2CBA}"/>
              </a:ext>
            </a:extLst>
          </p:cNvPr>
          <p:cNvPicPr>
            <a:picLocks noChangeAspect="1"/>
          </p:cNvPicPr>
          <p:nvPr/>
        </p:nvPicPr>
        <p:blipFill>
          <a:blip r:embed="rId2"/>
          <a:stretch>
            <a:fillRect/>
          </a:stretch>
        </p:blipFill>
        <p:spPr>
          <a:xfrm>
            <a:off x="1966912" y="3572350"/>
            <a:ext cx="8258175" cy="857888"/>
          </a:xfrm>
          <a:prstGeom prst="rect">
            <a:avLst/>
          </a:prstGeom>
        </p:spPr>
      </p:pic>
    </p:spTree>
    <p:extLst>
      <p:ext uri="{BB962C8B-B14F-4D97-AF65-F5344CB8AC3E}">
        <p14:creationId xmlns:p14="http://schemas.microsoft.com/office/powerpoint/2010/main" val="549102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1DC6E-239B-4314-8888-B39436B28C82}"/>
              </a:ext>
            </a:extLst>
          </p:cNvPr>
          <p:cNvSpPr>
            <a:spLocks noGrp="1"/>
          </p:cNvSpPr>
          <p:nvPr>
            <p:ph type="title"/>
          </p:nvPr>
        </p:nvSpPr>
        <p:spPr/>
        <p:txBody>
          <a:bodyPr/>
          <a:lstStyle/>
          <a:p>
            <a:r>
              <a:rPr lang="en-US" altLang="zh-CN" dirty="0"/>
              <a:t>Training the Naive Bayes Classifier</a:t>
            </a:r>
            <a:endParaRPr lang="zh-CN" altLang="en-US" dirty="0"/>
          </a:p>
        </p:txBody>
      </p:sp>
      <p:sp>
        <p:nvSpPr>
          <p:cNvPr id="3" name="内容占位符 2">
            <a:extLst>
              <a:ext uri="{FF2B5EF4-FFF2-40B4-BE49-F238E27FC236}">
                <a16:creationId xmlns:a16="http://schemas.microsoft.com/office/drawing/2014/main" id="{627EF11E-206D-40EE-B8A5-5DF354CEC147}"/>
              </a:ext>
            </a:extLst>
          </p:cNvPr>
          <p:cNvSpPr>
            <a:spLocks noGrp="1"/>
          </p:cNvSpPr>
          <p:nvPr>
            <p:ph idx="1"/>
          </p:nvPr>
        </p:nvSpPr>
        <p:spPr>
          <a:xfrm>
            <a:off x="838200" y="1825625"/>
            <a:ext cx="4481945" cy="4351338"/>
          </a:xfrm>
        </p:spPr>
        <p:txBody>
          <a:bodyPr/>
          <a:lstStyle/>
          <a:p>
            <a:pPr algn="just"/>
            <a:r>
              <a:rPr lang="zh-CN" altLang="en-US" dirty="0"/>
              <a:t>朴素贝叶斯的算法</a:t>
            </a:r>
            <a:endParaRPr lang="en-US" altLang="zh-CN" dirty="0"/>
          </a:p>
          <a:p>
            <a:pPr lvl="1" algn="just"/>
            <a:r>
              <a:rPr lang="en-US" altLang="zh-CN" dirty="0"/>
              <a:t>4.3 worked example</a:t>
            </a:r>
            <a:r>
              <a:rPr lang="zh-CN" altLang="en-US" dirty="0"/>
              <a:t>章节是训练和使用贝叶斯模型的案例，请亲自尝试训练贝叶斯模型，并与书中的结果对比。</a:t>
            </a:r>
            <a:endParaRPr lang="en-US" altLang="zh-CN" dirty="0"/>
          </a:p>
          <a:p>
            <a:pPr lvl="1" algn="just"/>
            <a:r>
              <a:rPr lang="zh-CN" altLang="en-US" dirty="0"/>
              <a:t>有兴趣的同学可以尝试阅读</a:t>
            </a:r>
            <a:r>
              <a:rPr lang="en-US" altLang="zh-CN" dirty="0"/>
              <a:t>sklearn</a:t>
            </a:r>
            <a:r>
              <a:rPr lang="zh-CN" altLang="en-US" dirty="0"/>
              <a:t>的</a:t>
            </a:r>
            <a:r>
              <a:rPr lang="zh-CN" altLang="en-US" dirty="0">
                <a:hlinkClick r:id="rId2"/>
              </a:rPr>
              <a:t>贝叶斯源码</a:t>
            </a:r>
            <a:r>
              <a:rPr lang="zh-CN" altLang="en-US" dirty="0"/>
              <a:t>，点击           。</a:t>
            </a:r>
          </a:p>
        </p:txBody>
      </p:sp>
      <p:pic>
        <p:nvPicPr>
          <p:cNvPr id="5" name="图片 4" descr="手机屏幕截图&#10;&#10;描述已自动生成">
            <a:extLst>
              <a:ext uri="{FF2B5EF4-FFF2-40B4-BE49-F238E27FC236}">
                <a16:creationId xmlns:a16="http://schemas.microsoft.com/office/drawing/2014/main" id="{011E947F-3D25-4568-BF08-55182A90BD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6466" y="1420256"/>
            <a:ext cx="5777334" cy="5162075"/>
          </a:xfrm>
          <a:prstGeom prst="rect">
            <a:avLst/>
          </a:prstGeom>
        </p:spPr>
      </p:pic>
      <p:pic>
        <p:nvPicPr>
          <p:cNvPr id="9" name="图片 8">
            <a:extLst>
              <a:ext uri="{FF2B5EF4-FFF2-40B4-BE49-F238E27FC236}">
                <a16:creationId xmlns:a16="http://schemas.microsoft.com/office/drawing/2014/main" id="{208247EB-2168-44AC-BBF3-6C4600438B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2900" y="4665492"/>
            <a:ext cx="809738" cy="381053"/>
          </a:xfrm>
          <a:prstGeom prst="rect">
            <a:avLst/>
          </a:prstGeom>
        </p:spPr>
      </p:pic>
    </p:spTree>
    <p:extLst>
      <p:ext uri="{BB962C8B-B14F-4D97-AF65-F5344CB8AC3E}">
        <p14:creationId xmlns:p14="http://schemas.microsoft.com/office/powerpoint/2010/main" val="3812586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535BBC-F19C-412C-B77B-61F239C991C5}"/>
              </a:ext>
            </a:extLst>
          </p:cNvPr>
          <p:cNvSpPr>
            <a:spLocks noGrp="1"/>
          </p:cNvSpPr>
          <p:nvPr>
            <p:ph type="title"/>
          </p:nvPr>
        </p:nvSpPr>
        <p:spPr/>
        <p:txBody>
          <a:bodyPr/>
          <a:lstStyle/>
          <a:p>
            <a:r>
              <a:rPr lang="en-US" altLang="zh-CN" dirty="0"/>
              <a:t>Optimizing for Sentiment Analysis</a:t>
            </a:r>
            <a:endParaRPr lang="zh-CN" altLang="en-US" dirty="0"/>
          </a:p>
        </p:txBody>
      </p:sp>
      <p:sp>
        <p:nvSpPr>
          <p:cNvPr id="3" name="内容占位符 2">
            <a:extLst>
              <a:ext uri="{FF2B5EF4-FFF2-40B4-BE49-F238E27FC236}">
                <a16:creationId xmlns:a16="http://schemas.microsoft.com/office/drawing/2014/main" id="{FF9C8155-29A3-4B25-8D9C-4A67B640B2C2}"/>
              </a:ext>
            </a:extLst>
          </p:cNvPr>
          <p:cNvSpPr>
            <a:spLocks noGrp="1"/>
          </p:cNvSpPr>
          <p:nvPr>
            <p:ph idx="1"/>
          </p:nvPr>
        </p:nvSpPr>
        <p:spPr>
          <a:xfrm>
            <a:off x="838200" y="1825625"/>
            <a:ext cx="5756564" cy="4351338"/>
          </a:xfrm>
        </p:spPr>
        <p:txBody>
          <a:bodyPr>
            <a:normAutofit/>
          </a:bodyPr>
          <a:lstStyle/>
          <a:p>
            <a:pPr algn="just"/>
            <a:r>
              <a:rPr lang="zh-CN" altLang="en-US" sz="2400" dirty="0"/>
              <a:t>虽然标准多项式朴素贝叶斯在情感分类和其他文本分类任务中已经可以取得显著效果，但是仍存在一些优化空间。</a:t>
            </a:r>
            <a:endParaRPr lang="en-US" altLang="zh-CN" sz="2400" dirty="0"/>
          </a:p>
          <a:p>
            <a:pPr algn="just"/>
            <a:r>
              <a:rPr lang="zh-CN" altLang="en-US" sz="2400" dirty="0"/>
              <a:t>第一，</a:t>
            </a:r>
            <a:r>
              <a:rPr lang="en-US" altLang="zh-CN" sz="2400" dirty="0"/>
              <a:t>Pang(2002),</a:t>
            </a:r>
            <a:r>
              <a:rPr lang="zh-CN" altLang="en-US" sz="2400" dirty="0"/>
              <a:t> </a:t>
            </a:r>
            <a:r>
              <a:rPr lang="en-US" altLang="zh-CN" sz="2400" dirty="0" err="1"/>
              <a:t>Metsis</a:t>
            </a:r>
            <a:r>
              <a:rPr lang="zh-CN" altLang="en-US" sz="2400" dirty="0"/>
              <a:t>（</a:t>
            </a:r>
            <a:r>
              <a:rPr lang="en-US" altLang="zh-CN" sz="2400" dirty="0"/>
              <a:t>2006),</a:t>
            </a:r>
            <a:r>
              <a:rPr lang="zh-CN" altLang="en-US" sz="2400" dirty="0"/>
              <a:t> </a:t>
            </a:r>
            <a:r>
              <a:rPr lang="en-US" altLang="zh-CN" sz="2400" dirty="0"/>
              <a:t>Wang</a:t>
            </a:r>
            <a:r>
              <a:rPr lang="zh-CN" altLang="en-US" sz="2400" dirty="0"/>
              <a:t>和</a:t>
            </a:r>
            <a:r>
              <a:rPr lang="en-US" altLang="zh-CN" sz="2400" dirty="0"/>
              <a:t>Manning(2012)</a:t>
            </a:r>
            <a:r>
              <a:rPr lang="zh-CN" altLang="en-US" sz="2400" dirty="0"/>
              <a:t>等人发现，将特征改为词是否出现比特征是词频更加有效。这种变体贝叶斯被称为二元多项式朴素贝叶斯（</a:t>
            </a:r>
            <a:r>
              <a:rPr lang="en-US" altLang="zh-CN" sz="2400" dirty="0"/>
              <a:t>binary multinomial naive Bayes</a:t>
            </a:r>
            <a:r>
              <a:rPr lang="zh-CN" altLang="en-US" sz="2400" dirty="0"/>
              <a:t>）。</a:t>
            </a:r>
            <a:endParaRPr lang="en-US" altLang="zh-CN" sz="2400" dirty="0"/>
          </a:p>
          <a:p>
            <a:pPr algn="just"/>
            <a:r>
              <a:rPr lang="zh-CN" altLang="en-US" sz="2400" dirty="0"/>
              <a:t>训练</a:t>
            </a:r>
            <a:r>
              <a:rPr lang="en-US" altLang="zh-CN" sz="2400" dirty="0"/>
              <a:t>binary NB</a:t>
            </a:r>
            <a:r>
              <a:rPr lang="zh-CN" altLang="en-US" sz="2400" dirty="0"/>
              <a:t>时，需要将训练集每个文档各自去除重复的词后再拼接，在此基础上训练模型。</a:t>
            </a:r>
          </a:p>
        </p:txBody>
      </p:sp>
      <p:pic>
        <p:nvPicPr>
          <p:cNvPr id="5" name="图片 4" descr="手机屏幕截图&#10;&#10;描述已自动生成">
            <a:extLst>
              <a:ext uri="{FF2B5EF4-FFF2-40B4-BE49-F238E27FC236}">
                <a16:creationId xmlns:a16="http://schemas.microsoft.com/office/drawing/2014/main" id="{4562EF87-C9D7-47F0-B66E-B81D59AD88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4146" y="2210802"/>
            <a:ext cx="5063835" cy="3266001"/>
          </a:xfrm>
          <a:prstGeom prst="rect">
            <a:avLst/>
          </a:prstGeom>
        </p:spPr>
      </p:pic>
    </p:spTree>
    <p:extLst>
      <p:ext uri="{BB962C8B-B14F-4D97-AF65-F5344CB8AC3E}">
        <p14:creationId xmlns:p14="http://schemas.microsoft.com/office/powerpoint/2010/main" val="1518710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FF087A-CF5C-45AE-9292-5A9D2DDA4029}"/>
              </a:ext>
            </a:extLst>
          </p:cNvPr>
          <p:cNvSpPr>
            <a:spLocks noGrp="1"/>
          </p:cNvSpPr>
          <p:nvPr>
            <p:ph type="title"/>
          </p:nvPr>
        </p:nvSpPr>
        <p:spPr/>
        <p:txBody>
          <a:bodyPr/>
          <a:lstStyle/>
          <a:p>
            <a:r>
              <a:rPr lang="en-US" altLang="zh-CN" dirty="0"/>
              <a:t>Optimizing for Sentiment Analysis</a:t>
            </a:r>
            <a:endParaRPr lang="zh-CN" altLang="en-US" dirty="0"/>
          </a:p>
        </p:txBody>
      </p:sp>
      <p:sp>
        <p:nvSpPr>
          <p:cNvPr id="3" name="内容占位符 2">
            <a:extLst>
              <a:ext uri="{FF2B5EF4-FFF2-40B4-BE49-F238E27FC236}">
                <a16:creationId xmlns:a16="http://schemas.microsoft.com/office/drawing/2014/main" id="{544955D0-31E7-4F39-B8C4-39A28B20FE28}"/>
              </a:ext>
            </a:extLst>
          </p:cNvPr>
          <p:cNvSpPr>
            <a:spLocks noGrp="1"/>
          </p:cNvSpPr>
          <p:nvPr>
            <p:ph idx="1"/>
          </p:nvPr>
        </p:nvSpPr>
        <p:spPr/>
        <p:txBody>
          <a:bodyPr/>
          <a:lstStyle/>
          <a:p>
            <a:r>
              <a:rPr lang="zh-CN" altLang="en-US" dirty="0"/>
              <a:t>第二，对否定词（</a:t>
            </a:r>
            <a:r>
              <a:rPr lang="en-US" altLang="zh-CN" dirty="0"/>
              <a:t>negation</a:t>
            </a:r>
            <a:r>
              <a:rPr lang="zh-CN" altLang="en-US" dirty="0"/>
              <a:t>）进行处理。</a:t>
            </a:r>
            <a:endParaRPr lang="en-US" altLang="zh-CN" dirty="0"/>
          </a:p>
          <a:p>
            <a:pPr lvl="1"/>
            <a:r>
              <a:rPr lang="zh-CN" altLang="en-US" dirty="0"/>
              <a:t>否定词通常会改变整个句子表达的情感。否定词和正向词一起出现表达负向的意思，和负向词一起出现表达正向的意思；</a:t>
            </a:r>
            <a:endParaRPr lang="en-US" altLang="zh-CN" dirty="0"/>
          </a:p>
          <a:p>
            <a:pPr lvl="1"/>
            <a:r>
              <a:rPr lang="zh-CN" altLang="en-US" dirty="0"/>
              <a:t>相比于正向词或负向词，否定词出现的频率通常较低，容易被模型忽视；</a:t>
            </a:r>
            <a:endParaRPr lang="en-US" altLang="zh-CN" dirty="0"/>
          </a:p>
          <a:p>
            <a:pPr lvl="1"/>
            <a:r>
              <a:rPr lang="zh-CN" altLang="en-US" dirty="0"/>
              <a:t>一种简单而有效的处理否定词的方式（</a:t>
            </a:r>
            <a:r>
              <a:rPr lang="en-US" altLang="zh-CN" dirty="0"/>
              <a:t>baseline</a:t>
            </a:r>
            <a:r>
              <a:rPr lang="zh-CN" altLang="en-US" dirty="0"/>
              <a:t>），就是给否定词之后的每个词都增加“</a:t>
            </a:r>
            <a:r>
              <a:rPr lang="en-US" altLang="zh-CN" dirty="0"/>
              <a:t>NOT_</a:t>
            </a:r>
            <a:r>
              <a:rPr lang="zh-CN" altLang="en-US" dirty="0"/>
              <a:t>”前缀，直至遇到标点符号，例如：</a:t>
            </a:r>
          </a:p>
        </p:txBody>
      </p:sp>
      <p:grpSp>
        <p:nvGrpSpPr>
          <p:cNvPr id="11" name="组合 10">
            <a:extLst>
              <a:ext uri="{FF2B5EF4-FFF2-40B4-BE49-F238E27FC236}">
                <a16:creationId xmlns:a16="http://schemas.microsoft.com/office/drawing/2014/main" id="{91F6E0FF-7DD2-4286-82F4-37C0CA979394}"/>
              </a:ext>
            </a:extLst>
          </p:cNvPr>
          <p:cNvGrpSpPr/>
          <p:nvPr/>
        </p:nvGrpSpPr>
        <p:grpSpPr>
          <a:xfrm>
            <a:off x="1860624" y="4417820"/>
            <a:ext cx="8470751" cy="1980373"/>
            <a:chOff x="1860624" y="4196590"/>
            <a:chExt cx="8470751" cy="1980373"/>
          </a:xfrm>
        </p:grpSpPr>
        <p:pic>
          <p:nvPicPr>
            <p:cNvPr id="5" name="图片 4" descr="图片包含 游戏机, 画, 食物&#10;&#10;描述已自动生成">
              <a:extLst>
                <a:ext uri="{FF2B5EF4-FFF2-40B4-BE49-F238E27FC236}">
                  <a16:creationId xmlns:a16="http://schemas.microsoft.com/office/drawing/2014/main" id="{C1F96AED-44F2-483F-971B-24F1C25822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8522" y="4196590"/>
              <a:ext cx="6134956" cy="543001"/>
            </a:xfrm>
            <a:prstGeom prst="rect">
              <a:avLst/>
            </a:prstGeom>
          </p:spPr>
        </p:pic>
        <p:pic>
          <p:nvPicPr>
            <p:cNvPr id="7" name="图片 6">
              <a:extLst>
                <a:ext uri="{FF2B5EF4-FFF2-40B4-BE49-F238E27FC236}">
                  <a16:creationId xmlns:a16="http://schemas.microsoft.com/office/drawing/2014/main" id="{622FD70C-1BC5-4010-9CD9-6A45C9A58E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0624" y="5669675"/>
              <a:ext cx="8470751" cy="507288"/>
            </a:xfrm>
            <a:prstGeom prst="rect">
              <a:avLst/>
            </a:prstGeom>
          </p:spPr>
        </p:pic>
        <p:cxnSp>
          <p:nvCxnSpPr>
            <p:cNvPr id="9" name="直接箭头连接符 8">
              <a:extLst>
                <a:ext uri="{FF2B5EF4-FFF2-40B4-BE49-F238E27FC236}">
                  <a16:creationId xmlns:a16="http://schemas.microsoft.com/office/drawing/2014/main" id="{98994C8E-F4B4-42AA-9F10-A209B4B42115}"/>
                </a:ext>
              </a:extLst>
            </p:cNvPr>
            <p:cNvCxnSpPr>
              <a:cxnSpLocks/>
              <a:stCxn id="5" idx="2"/>
              <a:endCxn id="7" idx="0"/>
            </p:cNvCxnSpPr>
            <p:nvPr/>
          </p:nvCxnSpPr>
          <p:spPr>
            <a:xfrm>
              <a:off x="6096000" y="4739591"/>
              <a:ext cx="0" cy="930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65298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E2BBF-1863-4A39-98A2-3CCFF17E355C}"/>
              </a:ext>
            </a:extLst>
          </p:cNvPr>
          <p:cNvSpPr>
            <a:spLocks noGrp="1"/>
          </p:cNvSpPr>
          <p:nvPr>
            <p:ph type="title"/>
          </p:nvPr>
        </p:nvSpPr>
        <p:spPr/>
        <p:txBody>
          <a:bodyPr/>
          <a:lstStyle/>
          <a:p>
            <a:r>
              <a:rPr lang="en-US" altLang="zh-CN" dirty="0"/>
              <a:t>Optimizing for Sentiment Analysis</a:t>
            </a:r>
            <a:endParaRPr lang="zh-CN" altLang="en-US" dirty="0"/>
          </a:p>
        </p:txBody>
      </p:sp>
      <p:sp>
        <p:nvSpPr>
          <p:cNvPr id="3" name="内容占位符 2">
            <a:extLst>
              <a:ext uri="{FF2B5EF4-FFF2-40B4-BE49-F238E27FC236}">
                <a16:creationId xmlns:a16="http://schemas.microsoft.com/office/drawing/2014/main" id="{BD3388BC-949F-4D15-885D-FB4874F34AE7}"/>
              </a:ext>
            </a:extLst>
          </p:cNvPr>
          <p:cNvSpPr>
            <a:spLocks noGrp="1"/>
          </p:cNvSpPr>
          <p:nvPr>
            <p:ph idx="1"/>
          </p:nvPr>
        </p:nvSpPr>
        <p:spPr/>
        <p:txBody>
          <a:bodyPr/>
          <a:lstStyle/>
          <a:p>
            <a:pPr algn="just"/>
            <a:r>
              <a:rPr lang="zh-CN" altLang="en-US" dirty="0"/>
              <a:t>第二，对否定词（</a:t>
            </a:r>
            <a:r>
              <a:rPr lang="en-US" altLang="zh-CN" dirty="0"/>
              <a:t>negation</a:t>
            </a:r>
            <a:r>
              <a:rPr lang="zh-CN" altLang="en-US" dirty="0"/>
              <a:t>）进行处理。</a:t>
            </a:r>
            <a:endParaRPr lang="en-US" altLang="zh-CN" dirty="0"/>
          </a:p>
          <a:p>
            <a:pPr lvl="1" algn="just"/>
            <a:r>
              <a:rPr lang="zh-CN" altLang="en-US" dirty="0"/>
              <a:t>经过这种处理后，正负样本的文档中相互重叠的词将会减少，使得模型的效果显著提升；</a:t>
            </a:r>
            <a:endParaRPr lang="en-US" altLang="zh-CN" dirty="0"/>
          </a:p>
          <a:p>
            <a:pPr lvl="1" algn="just"/>
            <a:r>
              <a:rPr lang="zh-CN" altLang="en-US" dirty="0"/>
              <a:t>其他更有效的处理方式，将在后续章节中介绍。</a:t>
            </a:r>
          </a:p>
        </p:txBody>
      </p:sp>
      <p:grpSp>
        <p:nvGrpSpPr>
          <p:cNvPr id="9" name="组合 8">
            <a:extLst>
              <a:ext uri="{FF2B5EF4-FFF2-40B4-BE49-F238E27FC236}">
                <a16:creationId xmlns:a16="http://schemas.microsoft.com/office/drawing/2014/main" id="{2EDA0425-97E9-4DF0-9EB3-F6CCD9ED76C0}"/>
              </a:ext>
            </a:extLst>
          </p:cNvPr>
          <p:cNvGrpSpPr/>
          <p:nvPr/>
        </p:nvGrpSpPr>
        <p:grpSpPr>
          <a:xfrm>
            <a:off x="1108363" y="3730481"/>
            <a:ext cx="9975274" cy="2446482"/>
            <a:chOff x="1357745" y="3865418"/>
            <a:chExt cx="9975274" cy="2446482"/>
          </a:xfrm>
        </p:grpSpPr>
        <p:sp>
          <p:nvSpPr>
            <p:cNvPr id="4" name="矩形 3">
              <a:extLst>
                <a:ext uri="{FF2B5EF4-FFF2-40B4-BE49-F238E27FC236}">
                  <a16:creationId xmlns:a16="http://schemas.microsoft.com/office/drawing/2014/main" id="{F024487C-5433-4875-9A89-B9B831938DC4}"/>
                </a:ext>
              </a:extLst>
            </p:cNvPr>
            <p:cNvSpPr/>
            <p:nvPr/>
          </p:nvSpPr>
          <p:spPr>
            <a:xfrm>
              <a:off x="1357745" y="3865418"/>
              <a:ext cx="1634837" cy="244648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POSITIVE</a:t>
              </a:r>
            </a:p>
            <a:p>
              <a:pPr algn="ctr"/>
              <a:endParaRPr lang="en-US" altLang="zh-CN" dirty="0"/>
            </a:p>
            <a:p>
              <a:pPr algn="ctr"/>
              <a:r>
                <a:rPr lang="en-US" altLang="zh-CN" dirty="0"/>
                <a:t>like</a:t>
              </a:r>
            </a:p>
            <a:p>
              <a:pPr algn="ctr"/>
              <a:r>
                <a:rPr lang="en-US" altLang="zh-CN" dirty="0"/>
                <a:t>recommend</a:t>
              </a:r>
            </a:p>
            <a:p>
              <a:pPr algn="ctr"/>
              <a:endParaRPr lang="en-US" altLang="zh-CN" dirty="0"/>
            </a:p>
            <a:p>
              <a:pPr algn="ctr"/>
              <a:r>
                <a:rPr lang="en-US" altLang="zh-CN" dirty="0"/>
                <a:t>not</a:t>
              </a:r>
            </a:p>
            <a:p>
              <a:pPr algn="ctr"/>
              <a:r>
                <a:rPr lang="en-US" altLang="zh-CN" dirty="0"/>
                <a:t>hate</a:t>
              </a:r>
            </a:p>
            <a:p>
              <a:pPr algn="ctr"/>
              <a:r>
                <a:rPr lang="en-US" altLang="zh-CN" dirty="0"/>
                <a:t>deprecated</a:t>
              </a:r>
              <a:endParaRPr lang="zh-CN" altLang="en-US" dirty="0"/>
            </a:p>
          </p:txBody>
        </p:sp>
        <p:sp>
          <p:nvSpPr>
            <p:cNvPr id="5" name="矩形 4">
              <a:extLst>
                <a:ext uri="{FF2B5EF4-FFF2-40B4-BE49-F238E27FC236}">
                  <a16:creationId xmlns:a16="http://schemas.microsoft.com/office/drawing/2014/main" id="{A7F20D7F-D89A-4069-8B5A-C99322E19595}"/>
                </a:ext>
              </a:extLst>
            </p:cNvPr>
            <p:cNvSpPr/>
            <p:nvPr/>
          </p:nvSpPr>
          <p:spPr>
            <a:xfrm>
              <a:off x="3283527" y="3865418"/>
              <a:ext cx="1634837" cy="244648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NEGATIVE</a:t>
              </a:r>
            </a:p>
            <a:p>
              <a:pPr algn="ctr"/>
              <a:endParaRPr lang="en-US" altLang="zh-CN" dirty="0">
                <a:ln w="0"/>
                <a:solidFill>
                  <a:schemeClr val="tx1"/>
                </a:solidFill>
                <a:effectLst>
                  <a:outerShdw blurRad="38100" dist="19050" dir="2700000" algn="tl" rotWithShape="0">
                    <a:schemeClr val="dk1">
                      <a:alpha val="40000"/>
                    </a:schemeClr>
                  </a:outerShdw>
                </a:effectLst>
              </a:endParaRPr>
            </a:p>
            <a:p>
              <a:pPr algn="ctr"/>
              <a:r>
                <a:rPr lang="en-US" altLang="zh-CN" dirty="0">
                  <a:ln w="0"/>
                  <a:solidFill>
                    <a:schemeClr val="tx1"/>
                  </a:solidFill>
                  <a:effectLst>
                    <a:outerShdw blurRad="38100" dist="19050" dir="2700000" algn="tl" rotWithShape="0">
                      <a:schemeClr val="dk1">
                        <a:alpha val="40000"/>
                      </a:schemeClr>
                    </a:outerShdw>
                  </a:effectLst>
                </a:rPr>
                <a:t>hate</a:t>
              </a:r>
            </a:p>
            <a:p>
              <a:pPr algn="ctr"/>
              <a:r>
                <a:rPr lang="en-US" altLang="zh-CN" dirty="0">
                  <a:ln w="0"/>
                  <a:solidFill>
                    <a:schemeClr val="tx1"/>
                  </a:solidFill>
                  <a:effectLst>
                    <a:outerShdw blurRad="38100" dist="19050" dir="2700000" algn="tl" rotWithShape="0">
                      <a:schemeClr val="dk1">
                        <a:alpha val="40000"/>
                      </a:schemeClr>
                    </a:outerShdw>
                  </a:effectLst>
                </a:rPr>
                <a:t>deprecated</a:t>
              </a:r>
            </a:p>
            <a:p>
              <a:pPr algn="ctr"/>
              <a:endParaRPr lang="en-US" altLang="zh-CN" dirty="0">
                <a:ln w="0"/>
                <a:solidFill>
                  <a:schemeClr val="tx1"/>
                </a:solidFill>
                <a:effectLst>
                  <a:outerShdw blurRad="38100" dist="19050" dir="2700000" algn="tl" rotWithShape="0">
                    <a:schemeClr val="dk1">
                      <a:alpha val="40000"/>
                    </a:schemeClr>
                  </a:outerShdw>
                </a:effectLst>
              </a:endParaRPr>
            </a:p>
            <a:p>
              <a:pPr algn="ctr"/>
              <a:r>
                <a:rPr lang="en-US" altLang="zh-CN" dirty="0">
                  <a:ln w="0"/>
                  <a:solidFill>
                    <a:schemeClr val="tx1"/>
                  </a:solidFill>
                  <a:effectLst>
                    <a:outerShdw blurRad="38100" dist="19050" dir="2700000" algn="tl" rotWithShape="0">
                      <a:schemeClr val="dk1">
                        <a:alpha val="40000"/>
                      </a:schemeClr>
                    </a:outerShdw>
                  </a:effectLst>
                </a:rPr>
                <a:t>not</a:t>
              </a:r>
            </a:p>
            <a:p>
              <a:pPr algn="ctr"/>
              <a:r>
                <a:rPr lang="en-US" altLang="zh-CN" dirty="0">
                  <a:ln w="0"/>
                  <a:solidFill>
                    <a:schemeClr val="tx1"/>
                  </a:solidFill>
                  <a:effectLst>
                    <a:outerShdw blurRad="38100" dist="19050" dir="2700000" algn="tl" rotWithShape="0">
                      <a:schemeClr val="dk1">
                        <a:alpha val="40000"/>
                      </a:schemeClr>
                    </a:outerShdw>
                  </a:effectLst>
                </a:rPr>
                <a:t>like</a:t>
              </a:r>
            </a:p>
            <a:p>
              <a:pPr algn="ctr"/>
              <a:r>
                <a:rPr lang="en-US" altLang="zh-CN" dirty="0">
                  <a:ln w="0"/>
                  <a:solidFill>
                    <a:schemeClr val="tx1"/>
                  </a:solidFill>
                  <a:effectLst>
                    <a:outerShdw blurRad="38100" dist="19050" dir="2700000" algn="tl" rotWithShape="0">
                      <a:schemeClr val="dk1">
                        <a:alpha val="40000"/>
                      </a:schemeClr>
                    </a:outerShdw>
                  </a:effectLst>
                </a:rPr>
                <a:t>recommend</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6" name="矩形 5">
              <a:extLst>
                <a:ext uri="{FF2B5EF4-FFF2-40B4-BE49-F238E27FC236}">
                  <a16:creationId xmlns:a16="http://schemas.microsoft.com/office/drawing/2014/main" id="{C14F0943-5767-443A-88A0-53B61B50C6C4}"/>
                </a:ext>
              </a:extLst>
            </p:cNvPr>
            <p:cNvSpPr/>
            <p:nvPr/>
          </p:nvSpPr>
          <p:spPr>
            <a:xfrm>
              <a:off x="6553200" y="3865418"/>
              <a:ext cx="2244437" cy="244648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POSITIVE</a:t>
              </a:r>
            </a:p>
            <a:p>
              <a:pPr algn="ctr"/>
              <a:endParaRPr lang="en-US" altLang="zh-CN" dirty="0"/>
            </a:p>
            <a:p>
              <a:pPr algn="ctr"/>
              <a:r>
                <a:rPr lang="en-US" altLang="zh-CN" dirty="0"/>
                <a:t>like</a:t>
              </a:r>
            </a:p>
            <a:p>
              <a:pPr algn="ctr"/>
              <a:r>
                <a:rPr lang="en-US" altLang="zh-CN" dirty="0"/>
                <a:t>recommend</a:t>
              </a:r>
            </a:p>
            <a:p>
              <a:pPr algn="ctr"/>
              <a:endParaRPr lang="en-US" altLang="zh-CN" dirty="0"/>
            </a:p>
            <a:p>
              <a:pPr algn="ctr"/>
              <a:r>
                <a:rPr lang="en-US" altLang="zh-CN" dirty="0"/>
                <a:t>not</a:t>
              </a:r>
            </a:p>
            <a:p>
              <a:pPr algn="ctr"/>
              <a:r>
                <a:rPr lang="en-US" altLang="zh-CN" dirty="0"/>
                <a:t>NOT_hate</a:t>
              </a:r>
            </a:p>
            <a:p>
              <a:pPr algn="ctr"/>
              <a:r>
                <a:rPr lang="en-US" altLang="zh-CN" dirty="0"/>
                <a:t>NOT_deprecated</a:t>
              </a:r>
              <a:endParaRPr lang="zh-CN" altLang="en-US" dirty="0"/>
            </a:p>
          </p:txBody>
        </p:sp>
        <p:sp>
          <p:nvSpPr>
            <p:cNvPr id="7" name="矩形 6">
              <a:extLst>
                <a:ext uri="{FF2B5EF4-FFF2-40B4-BE49-F238E27FC236}">
                  <a16:creationId xmlns:a16="http://schemas.microsoft.com/office/drawing/2014/main" id="{5A40D1DB-0987-4660-A712-6881039E4C80}"/>
                </a:ext>
              </a:extLst>
            </p:cNvPr>
            <p:cNvSpPr/>
            <p:nvPr/>
          </p:nvSpPr>
          <p:spPr>
            <a:xfrm>
              <a:off x="9088582" y="3865418"/>
              <a:ext cx="2244437" cy="244648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NEGATIVE</a:t>
              </a:r>
            </a:p>
            <a:p>
              <a:pPr algn="ctr"/>
              <a:endParaRPr lang="en-US" altLang="zh-CN" dirty="0">
                <a:ln w="0"/>
                <a:solidFill>
                  <a:schemeClr val="tx1"/>
                </a:solidFill>
                <a:effectLst>
                  <a:outerShdw blurRad="38100" dist="19050" dir="2700000" algn="tl" rotWithShape="0">
                    <a:schemeClr val="dk1">
                      <a:alpha val="40000"/>
                    </a:schemeClr>
                  </a:outerShdw>
                </a:effectLst>
              </a:endParaRPr>
            </a:p>
            <a:p>
              <a:pPr algn="ctr"/>
              <a:r>
                <a:rPr lang="en-US" altLang="zh-CN" dirty="0">
                  <a:ln w="0"/>
                  <a:solidFill>
                    <a:schemeClr val="tx1"/>
                  </a:solidFill>
                  <a:effectLst>
                    <a:outerShdw blurRad="38100" dist="19050" dir="2700000" algn="tl" rotWithShape="0">
                      <a:schemeClr val="dk1">
                        <a:alpha val="40000"/>
                      </a:schemeClr>
                    </a:outerShdw>
                  </a:effectLst>
                </a:rPr>
                <a:t>hate</a:t>
              </a:r>
            </a:p>
            <a:p>
              <a:pPr algn="ctr"/>
              <a:r>
                <a:rPr lang="en-US" altLang="zh-CN" dirty="0">
                  <a:ln w="0"/>
                  <a:solidFill>
                    <a:schemeClr val="tx1"/>
                  </a:solidFill>
                  <a:effectLst>
                    <a:outerShdw blurRad="38100" dist="19050" dir="2700000" algn="tl" rotWithShape="0">
                      <a:schemeClr val="dk1">
                        <a:alpha val="40000"/>
                      </a:schemeClr>
                    </a:outerShdw>
                  </a:effectLst>
                </a:rPr>
                <a:t>deprecated</a:t>
              </a:r>
            </a:p>
            <a:p>
              <a:pPr algn="ctr"/>
              <a:endParaRPr lang="en-US" altLang="zh-CN" dirty="0">
                <a:ln w="0"/>
                <a:solidFill>
                  <a:schemeClr val="tx1"/>
                </a:solidFill>
                <a:effectLst>
                  <a:outerShdw blurRad="38100" dist="19050" dir="2700000" algn="tl" rotWithShape="0">
                    <a:schemeClr val="dk1">
                      <a:alpha val="40000"/>
                    </a:schemeClr>
                  </a:outerShdw>
                </a:effectLst>
              </a:endParaRPr>
            </a:p>
            <a:p>
              <a:pPr algn="ctr"/>
              <a:r>
                <a:rPr lang="en-US" altLang="zh-CN" dirty="0">
                  <a:ln w="0"/>
                  <a:solidFill>
                    <a:schemeClr val="tx1"/>
                  </a:solidFill>
                  <a:effectLst>
                    <a:outerShdw blurRad="38100" dist="19050" dir="2700000" algn="tl" rotWithShape="0">
                      <a:schemeClr val="dk1">
                        <a:alpha val="40000"/>
                      </a:schemeClr>
                    </a:outerShdw>
                  </a:effectLst>
                </a:rPr>
                <a:t>not</a:t>
              </a:r>
            </a:p>
            <a:p>
              <a:pPr algn="ctr"/>
              <a:r>
                <a:rPr lang="en-US" altLang="zh-CN" dirty="0">
                  <a:ln w="0"/>
                  <a:solidFill>
                    <a:schemeClr val="tx1"/>
                  </a:solidFill>
                  <a:effectLst>
                    <a:outerShdw blurRad="38100" dist="19050" dir="2700000" algn="tl" rotWithShape="0">
                      <a:schemeClr val="dk1">
                        <a:alpha val="40000"/>
                      </a:schemeClr>
                    </a:outerShdw>
                  </a:effectLst>
                </a:rPr>
                <a:t>NOT_like</a:t>
              </a:r>
            </a:p>
            <a:p>
              <a:pPr algn="ctr"/>
              <a:r>
                <a:rPr lang="en-US" altLang="zh-CN" dirty="0">
                  <a:ln w="0"/>
                  <a:solidFill>
                    <a:schemeClr val="tx1"/>
                  </a:solidFill>
                  <a:effectLst>
                    <a:outerShdw blurRad="38100" dist="19050" dir="2700000" algn="tl" rotWithShape="0">
                      <a:schemeClr val="dk1">
                        <a:alpha val="40000"/>
                      </a:schemeClr>
                    </a:outerShdw>
                  </a:effectLst>
                </a:rPr>
                <a:t>NOT_recommend</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8" name="箭头: 右 7">
              <a:extLst>
                <a:ext uri="{FF2B5EF4-FFF2-40B4-BE49-F238E27FC236}">
                  <a16:creationId xmlns:a16="http://schemas.microsoft.com/office/drawing/2014/main" id="{00054F3C-F203-4A01-A167-832D7A35B97C}"/>
                </a:ext>
              </a:extLst>
            </p:cNvPr>
            <p:cNvSpPr/>
            <p:nvPr/>
          </p:nvSpPr>
          <p:spPr>
            <a:xfrm>
              <a:off x="5153891" y="4818495"/>
              <a:ext cx="1163782" cy="540327"/>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898446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44AC2C-5CC6-4782-8283-E0D9DE255479}"/>
              </a:ext>
            </a:extLst>
          </p:cNvPr>
          <p:cNvSpPr>
            <a:spLocks noGrp="1"/>
          </p:cNvSpPr>
          <p:nvPr>
            <p:ph type="title"/>
          </p:nvPr>
        </p:nvSpPr>
        <p:spPr/>
        <p:txBody>
          <a:bodyPr/>
          <a:lstStyle/>
          <a:p>
            <a:r>
              <a:rPr lang="en-US" altLang="zh-CN" dirty="0"/>
              <a:t>Optimizing for Sentiment Analysis</a:t>
            </a:r>
            <a:endParaRPr lang="zh-CN" altLang="en-US" dirty="0"/>
          </a:p>
        </p:txBody>
      </p:sp>
      <p:sp>
        <p:nvSpPr>
          <p:cNvPr id="3" name="内容占位符 2">
            <a:extLst>
              <a:ext uri="{FF2B5EF4-FFF2-40B4-BE49-F238E27FC236}">
                <a16:creationId xmlns:a16="http://schemas.microsoft.com/office/drawing/2014/main" id="{0403EE4A-AD58-496C-B949-95F82B852851}"/>
              </a:ext>
            </a:extLst>
          </p:cNvPr>
          <p:cNvSpPr>
            <a:spLocks noGrp="1"/>
          </p:cNvSpPr>
          <p:nvPr>
            <p:ph idx="1"/>
          </p:nvPr>
        </p:nvSpPr>
        <p:spPr>
          <a:xfrm>
            <a:off x="838200" y="1825625"/>
            <a:ext cx="10515600" cy="4351338"/>
          </a:xfrm>
        </p:spPr>
        <p:txBody>
          <a:bodyPr/>
          <a:lstStyle/>
          <a:p>
            <a:pPr algn="just"/>
            <a:r>
              <a:rPr lang="zh-CN" altLang="en-US" dirty="0"/>
              <a:t>第三，使用预标注的词汇表（</a:t>
            </a:r>
            <a:r>
              <a:rPr lang="en-US" altLang="zh-CN" dirty="0"/>
              <a:t>lexicons</a:t>
            </a:r>
            <a:r>
              <a:rPr lang="zh-CN" altLang="en-US" dirty="0"/>
              <a:t>）。</a:t>
            </a:r>
            <a:endParaRPr lang="en-US" altLang="zh-CN" dirty="0"/>
          </a:p>
          <a:p>
            <a:pPr lvl="1" algn="just"/>
            <a:r>
              <a:rPr lang="zh-CN" altLang="en-US" dirty="0"/>
              <a:t>当训练集不够充分时，无法直接训练出可信的贝叶斯模型，此时可以选择使用预标注的词汇表；</a:t>
            </a:r>
            <a:endParaRPr lang="en-US" altLang="zh-CN" dirty="0"/>
          </a:p>
          <a:p>
            <a:pPr lvl="1" algn="just"/>
            <a:r>
              <a:rPr lang="zh-CN" altLang="en-US" dirty="0"/>
              <a:t>预标注的词汇表，指提前由人工标注情感倾向的词汇表，例如：</a:t>
            </a:r>
            <a:endParaRPr lang="en-US" altLang="zh-CN" dirty="0"/>
          </a:p>
          <a:p>
            <a:pPr lvl="1" algn="just"/>
            <a:endParaRPr lang="en-US" altLang="zh-CN" dirty="0"/>
          </a:p>
          <a:p>
            <a:pPr lvl="1" algn="just"/>
            <a:endParaRPr lang="en-US" altLang="zh-CN" dirty="0"/>
          </a:p>
          <a:p>
            <a:pPr lvl="1" algn="just"/>
            <a:r>
              <a:rPr lang="zh-CN" altLang="en-US" dirty="0"/>
              <a:t>使用词汇表的方法有很多，其中一种可以是增加一类特征，这类特征代表文档中有多少个词出现在某个类别的词汇表中。请注意，此时统计多少个词时应加总全部出现在词汇表中的词，而非每个词单独统计。</a:t>
            </a:r>
            <a:endParaRPr lang="en-US" altLang="zh-CN" dirty="0"/>
          </a:p>
          <a:p>
            <a:pPr lvl="1" algn="just"/>
            <a:r>
              <a:rPr lang="zh-CN" altLang="en-US" dirty="0"/>
              <a:t>当样本充分时，可以选择更加精确的特征；当样本不充分时，可以选择更加笼统但是可信的特征。</a:t>
            </a:r>
          </a:p>
        </p:txBody>
      </p:sp>
      <p:pic>
        <p:nvPicPr>
          <p:cNvPr id="5" name="图片 4">
            <a:extLst>
              <a:ext uri="{FF2B5EF4-FFF2-40B4-BE49-F238E27FC236}">
                <a16:creationId xmlns:a16="http://schemas.microsoft.com/office/drawing/2014/main" id="{A3B2166B-4142-4621-B592-3F6AF8A99C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3365" y="3433070"/>
            <a:ext cx="7585270" cy="659305"/>
          </a:xfrm>
          <a:prstGeom prst="rect">
            <a:avLst/>
          </a:prstGeom>
        </p:spPr>
      </p:pic>
    </p:spTree>
    <p:extLst>
      <p:ext uri="{BB962C8B-B14F-4D97-AF65-F5344CB8AC3E}">
        <p14:creationId xmlns:p14="http://schemas.microsoft.com/office/powerpoint/2010/main" val="4134526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7584D-F4AE-4802-8B20-A4A387412E05}"/>
              </a:ext>
            </a:extLst>
          </p:cNvPr>
          <p:cNvSpPr>
            <a:spLocks noGrp="1"/>
          </p:cNvSpPr>
          <p:nvPr>
            <p:ph type="title"/>
          </p:nvPr>
        </p:nvSpPr>
        <p:spPr/>
        <p:txBody>
          <a:bodyPr/>
          <a:lstStyle/>
          <a:p>
            <a:r>
              <a:rPr lang="en-US" altLang="zh-CN" dirty="0"/>
              <a:t>Naive Bayes for other text classification tasks</a:t>
            </a:r>
            <a:endParaRPr lang="zh-CN" altLang="en-US" dirty="0"/>
          </a:p>
        </p:txBody>
      </p:sp>
      <p:sp>
        <p:nvSpPr>
          <p:cNvPr id="3" name="内容占位符 2">
            <a:extLst>
              <a:ext uri="{FF2B5EF4-FFF2-40B4-BE49-F238E27FC236}">
                <a16:creationId xmlns:a16="http://schemas.microsoft.com/office/drawing/2014/main" id="{983E2689-DED8-4F41-A7E0-18E4009BEC83}"/>
              </a:ext>
            </a:extLst>
          </p:cNvPr>
          <p:cNvSpPr>
            <a:spLocks noGrp="1"/>
          </p:cNvSpPr>
          <p:nvPr>
            <p:ph idx="1"/>
          </p:nvPr>
        </p:nvSpPr>
        <p:spPr/>
        <p:txBody>
          <a:bodyPr/>
          <a:lstStyle/>
          <a:p>
            <a:pPr algn="just"/>
            <a:r>
              <a:rPr lang="en-US" altLang="zh-CN" dirty="0"/>
              <a:t>Spam Detection</a:t>
            </a:r>
          </a:p>
          <a:p>
            <a:pPr lvl="1" algn="just"/>
            <a:r>
              <a:rPr lang="zh-CN" altLang="en-US" dirty="0"/>
              <a:t>朴素贝叶斯除了可以接受语言上的特征，还可以接受其他各种各样的特征，如某些特定短语、正则表达式，甚至一些和语言完全无关的特征；</a:t>
            </a:r>
            <a:endParaRPr lang="en-US" altLang="zh-CN" dirty="0"/>
          </a:p>
          <a:p>
            <a:pPr lvl="1" algn="just"/>
            <a:r>
              <a:rPr lang="zh-CN" altLang="en-US" dirty="0"/>
              <a:t>以</a:t>
            </a:r>
            <a:r>
              <a:rPr lang="en-US" altLang="zh-CN" dirty="0" err="1"/>
              <a:t>SpamAssassin</a:t>
            </a:r>
            <a:r>
              <a:rPr lang="zh-CN" altLang="en-US" dirty="0"/>
              <a:t>的特征为例：</a:t>
            </a:r>
            <a:endParaRPr lang="en-US" altLang="zh-CN" dirty="0"/>
          </a:p>
          <a:p>
            <a:pPr lvl="2" algn="just"/>
            <a:r>
              <a:rPr lang="en-US" altLang="zh-CN" dirty="0"/>
              <a:t>Phrases like one hundred percent guaranteed</a:t>
            </a:r>
          </a:p>
          <a:p>
            <a:pPr lvl="2" algn="just"/>
            <a:r>
              <a:rPr lang="en-US" altLang="zh-CN" dirty="0"/>
              <a:t>Regular expression which match suspiciously large sums of money</a:t>
            </a:r>
          </a:p>
          <a:p>
            <a:pPr lvl="2" algn="just"/>
            <a:r>
              <a:rPr lang="en-US" altLang="zh-CN" dirty="0"/>
              <a:t>Html has a low ratio of text to image area</a:t>
            </a:r>
          </a:p>
          <a:p>
            <a:pPr lvl="2" algn="just"/>
            <a:r>
              <a:rPr lang="en-US" altLang="zh-CN" dirty="0"/>
              <a:t>Email subject line is all capital letters</a:t>
            </a:r>
          </a:p>
          <a:p>
            <a:pPr lvl="2" algn="just"/>
            <a:r>
              <a:rPr lang="en-US" altLang="zh-CN" dirty="0"/>
              <a:t>Contains phrases of urgency like “urgent reply”</a:t>
            </a:r>
          </a:p>
          <a:p>
            <a:pPr lvl="2" algn="just"/>
            <a:r>
              <a:rPr lang="en-US" altLang="zh-CN" dirty="0"/>
              <a:t>Email subject line contains “online pharmaceutical”</a:t>
            </a:r>
          </a:p>
          <a:p>
            <a:pPr lvl="2" algn="just"/>
            <a:r>
              <a:rPr lang="en-US" altLang="zh-CN" dirty="0"/>
              <a:t>Claims you can be removed from the list</a:t>
            </a:r>
            <a:endParaRPr lang="zh-CN" altLang="en-US" dirty="0"/>
          </a:p>
        </p:txBody>
      </p:sp>
    </p:spTree>
    <p:extLst>
      <p:ext uri="{BB962C8B-B14F-4D97-AF65-F5344CB8AC3E}">
        <p14:creationId xmlns:p14="http://schemas.microsoft.com/office/powerpoint/2010/main" val="1689839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3CCF6D-7A38-45B5-BCFB-4B2BC7274142}"/>
              </a:ext>
            </a:extLst>
          </p:cNvPr>
          <p:cNvSpPr>
            <a:spLocks noGrp="1"/>
          </p:cNvSpPr>
          <p:nvPr>
            <p:ph type="title"/>
          </p:nvPr>
        </p:nvSpPr>
        <p:spPr/>
        <p:txBody>
          <a:bodyPr/>
          <a:lstStyle/>
          <a:p>
            <a:r>
              <a:rPr lang="en-US" altLang="zh-CN" dirty="0"/>
              <a:t>Naive Bayes for other text classification tasks</a:t>
            </a:r>
            <a:endParaRPr lang="zh-CN" altLang="en-US" dirty="0"/>
          </a:p>
        </p:txBody>
      </p:sp>
      <p:sp>
        <p:nvSpPr>
          <p:cNvPr id="3" name="内容占位符 2">
            <a:extLst>
              <a:ext uri="{FF2B5EF4-FFF2-40B4-BE49-F238E27FC236}">
                <a16:creationId xmlns:a16="http://schemas.microsoft.com/office/drawing/2014/main" id="{5DEA8D03-D6F7-47E9-9922-C966E30EE893}"/>
              </a:ext>
            </a:extLst>
          </p:cNvPr>
          <p:cNvSpPr>
            <a:spLocks noGrp="1"/>
          </p:cNvSpPr>
          <p:nvPr>
            <p:ph idx="1"/>
          </p:nvPr>
        </p:nvSpPr>
        <p:spPr/>
        <p:txBody>
          <a:bodyPr>
            <a:normAutofit/>
          </a:bodyPr>
          <a:lstStyle/>
          <a:p>
            <a:pPr algn="just"/>
            <a:r>
              <a:rPr lang="en-US" altLang="zh-CN" dirty="0"/>
              <a:t>Language ID</a:t>
            </a:r>
          </a:p>
          <a:p>
            <a:pPr lvl="1" algn="just"/>
            <a:r>
              <a:rPr lang="zh-CN" altLang="en-US" dirty="0"/>
              <a:t>对于语言检测任务，更加有效的特征不是词本身，而是词的片段（</a:t>
            </a:r>
            <a:r>
              <a:rPr lang="en-US" altLang="zh-CN" dirty="0"/>
              <a:t>byte n-gram</a:t>
            </a:r>
            <a:r>
              <a:rPr lang="zh-CN" altLang="en-US" dirty="0"/>
              <a:t>），包括词的前缀、后缀等：</a:t>
            </a:r>
            <a:endParaRPr lang="en-US" altLang="zh-CN" dirty="0"/>
          </a:p>
          <a:p>
            <a:pPr lvl="2" algn="just"/>
            <a:r>
              <a:rPr lang="en-US" altLang="zh-CN" dirty="0"/>
              <a:t>2-grams: zw, at</a:t>
            </a:r>
          </a:p>
          <a:p>
            <a:pPr lvl="2" algn="just"/>
            <a:r>
              <a:rPr lang="en-US" altLang="zh-CN" dirty="0"/>
              <a:t>3-grams: nya, _Vo</a:t>
            </a:r>
          </a:p>
          <a:p>
            <a:pPr lvl="2" algn="just"/>
            <a:r>
              <a:rPr lang="en-US" altLang="zh-CN" dirty="0"/>
              <a:t>4-grams: ie_z, thei</a:t>
            </a:r>
          </a:p>
          <a:p>
            <a:pPr lvl="1" algn="just"/>
            <a:r>
              <a:rPr lang="en-US" altLang="zh-CN" dirty="0"/>
              <a:t>Byte n-grams</a:t>
            </a:r>
            <a:r>
              <a:rPr lang="zh-CN" altLang="en-US" dirty="0"/>
              <a:t>可以编码词的词法特征（</a:t>
            </a:r>
            <a:r>
              <a:rPr lang="en-US" altLang="zh-CN" dirty="0"/>
              <a:t>morphology features</a:t>
            </a:r>
            <a:r>
              <a:rPr lang="zh-CN" altLang="en-US" dirty="0"/>
              <a:t>）</a:t>
            </a:r>
            <a:endParaRPr lang="en-US" altLang="zh-CN" dirty="0"/>
          </a:p>
          <a:p>
            <a:pPr lvl="1" algn="just"/>
            <a:r>
              <a:rPr lang="zh-CN" altLang="en-US" dirty="0"/>
              <a:t>语言检测模型</a:t>
            </a:r>
            <a:r>
              <a:rPr lang="en-US" altLang="zh-CN" dirty="0"/>
              <a:t>langid.py</a:t>
            </a:r>
            <a:r>
              <a:rPr lang="zh-CN" altLang="en-US" dirty="0"/>
              <a:t>使用了</a:t>
            </a:r>
            <a:r>
              <a:rPr lang="en-US" altLang="zh-CN" dirty="0"/>
              <a:t>7000</a:t>
            </a:r>
            <a:r>
              <a:rPr lang="zh-CN" altLang="en-US" dirty="0"/>
              <a:t>余种</a:t>
            </a:r>
            <a:r>
              <a:rPr lang="en-US" altLang="zh-CN" dirty="0"/>
              <a:t>byte n-grams</a:t>
            </a:r>
            <a:r>
              <a:rPr lang="zh-CN" altLang="en-US" dirty="0"/>
              <a:t>特征，包括各种长度在</a:t>
            </a:r>
            <a:r>
              <a:rPr lang="en-US" altLang="zh-CN" dirty="0"/>
              <a:t>1~4</a:t>
            </a:r>
            <a:r>
              <a:rPr lang="zh-CN" altLang="en-US" dirty="0"/>
              <a:t>之间的</a:t>
            </a:r>
            <a:r>
              <a:rPr lang="en-US" altLang="zh-CN" dirty="0"/>
              <a:t>n-grams</a:t>
            </a:r>
          </a:p>
          <a:p>
            <a:pPr lvl="1" algn="just"/>
            <a:r>
              <a:rPr lang="en-US" altLang="zh-CN" dirty="0"/>
              <a:t>langid.py</a:t>
            </a:r>
            <a:r>
              <a:rPr lang="zh-CN" altLang="en-US" dirty="0"/>
              <a:t>可以检测</a:t>
            </a:r>
            <a:r>
              <a:rPr lang="en-US" altLang="zh-CN" dirty="0"/>
              <a:t>68</a:t>
            </a:r>
            <a:r>
              <a:rPr lang="zh-CN" altLang="en-US" dirty="0"/>
              <a:t>种不同的语言，训练集涵盖了</a:t>
            </a:r>
            <a:r>
              <a:rPr lang="en-US" altLang="zh-CN" dirty="0"/>
              <a:t>Wikipedia</a:t>
            </a:r>
            <a:r>
              <a:rPr lang="zh-CN" altLang="en-US" dirty="0"/>
              <a:t>、</a:t>
            </a:r>
            <a:r>
              <a:rPr lang="en-US" altLang="zh-CN" dirty="0"/>
              <a:t>twitter</a:t>
            </a:r>
            <a:r>
              <a:rPr lang="zh-CN" altLang="en-US" dirty="0"/>
              <a:t>、</a:t>
            </a:r>
            <a:r>
              <a:rPr lang="en-US" altLang="zh-CN" dirty="0"/>
              <a:t>Bible</a:t>
            </a:r>
            <a:r>
              <a:rPr lang="zh-CN" altLang="en-US" dirty="0"/>
              <a:t>、</a:t>
            </a:r>
            <a:r>
              <a:rPr lang="en-US" altLang="zh-CN" dirty="0"/>
              <a:t>Quran</a:t>
            </a:r>
            <a:r>
              <a:rPr lang="zh-CN" altLang="en-US" dirty="0"/>
              <a:t>、</a:t>
            </a:r>
            <a:r>
              <a:rPr lang="en-US" altLang="zh-CN" dirty="0"/>
              <a:t>Urban Dictionary</a:t>
            </a:r>
            <a:r>
              <a:rPr lang="zh-CN" altLang="en-US" dirty="0"/>
              <a:t>、</a:t>
            </a:r>
            <a:r>
              <a:rPr lang="en-US" altLang="zh-CN" dirty="0"/>
              <a:t>African American Vernacular English</a:t>
            </a:r>
            <a:r>
              <a:rPr lang="zh-CN" altLang="en-US" dirty="0"/>
              <a:t>等。</a:t>
            </a:r>
          </a:p>
        </p:txBody>
      </p:sp>
    </p:spTree>
    <p:extLst>
      <p:ext uri="{BB962C8B-B14F-4D97-AF65-F5344CB8AC3E}">
        <p14:creationId xmlns:p14="http://schemas.microsoft.com/office/powerpoint/2010/main" val="1913808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6B2FD-EFB7-40AB-913D-5898EA752134}"/>
              </a:ext>
            </a:extLst>
          </p:cNvPr>
          <p:cNvSpPr>
            <a:spLocks noGrp="1"/>
          </p:cNvSpPr>
          <p:nvPr>
            <p:ph type="title"/>
          </p:nvPr>
        </p:nvSpPr>
        <p:spPr/>
        <p:txBody>
          <a:bodyPr/>
          <a:lstStyle/>
          <a:p>
            <a:r>
              <a:rPr lang="en-US" altLang="zh-CN" dirty="0"/>
              <a:t>Naive Bayes as a Language Model</a:t>
            </a:r>
            <a:endParaRPr lang="zh-CN" altLang="en-US" dirty="0"/>
          </a:p>
        </p:txBody>
      </p:sp>
      <p:sp>
        <p:nvSpPr>
          <p:cNvPr id="3" name="内容占位符 2">
            <a:extLst>
              <a:ext uri="{FF2B5EF4-FFF2-40B4-BE49-F238E27FC236}">
                <a16:creationId xmlns:a16="http://schemas.microsoft.com/office/drawing/2014/main" id="{9CBD2883-555A-416D-99BD-4C0F5258F0D3}"/>
              </a:ext>
            </a:extLst>
          </p:cNvPr>
          <p:cNvSpPr>
            <a:spLocks noGrp="1"/>
          </p:cNvSpPr>
          <p:nvPr>
            <p:ph idx="1"/>
          </p:nvPr>
        </p:nvSpPr>
        <p:spPr/>
        <p:txBody>
          <a:bodyPr/>
          <a:lstStyle/>
          <a:p>
            <a:pPr algn="just"/>
            <a:r>
              <a:rPr lang="zh-CN" altLang="en-US" dirty="0"/>
              <a:t>标准贝叶斯模型与语言模型有重要的相似之处。</a:t>
            </a:r>
            <a:endParaRPr lang="en-US" altLang="zh-CN" dirty="0"/>
          </a:p>
          <a:p>
            <a:pPr algn="just"/>
            <a:r>
              <a:rPr lang="zh-CN" altLang="en-US" dirty="0"/>
              <a:t>贝叶斯模型的类别数是</a:t>
            </a:r>
            <a:r>
              <a:rPr lang="en-US" altLang="zh-CN" dirty="0"/>
              <a:t>N</a:t>
            </a:r>
            <a:r>
              <a:rPr lang="zh-CN" altLang="en-US" dirty="0"/>
              <a:t>，那么贝叶斯模型可以看做是</a:t>
            </a:r>
            <a:r>
              <a:rPr lang="en-US" altLang="zh-CN" dirty="0"/>
              <a:t>N</a:t>
            </a:r>
            <a:r>
              <a:rPr lang="zh-CN" altLang="en-US" dirty="0"/>
              <a:t>组</a:t>
            </a:r>
            <a:r>
              <a:rPr lang="en-US" altLang="zh-CN" dirty="0"/>
              <a:t>unigram</a:t>
            </a:r>
            <a:r>
              <a:rPr lang="zh-CN" altLang="en-US" dirty="0"/>
              <a:t>语言模型，每个类别都可以看作一个</a:t>
            </a:r>
            <a:r>
              <a:rPr lang="en-US" altLang="zh-CN" dirty="0"/>
              <a:t>unigram</a:t>
            </a:r>
            <a:r>
              <a:rPr lang="zh-CN" altLang="en-US" dirty="0"/>
              <a:t>语言模型：</a:t>
            </a:r>
            <a:endParaRPr lang="en-US" altLang="zh-CN" dirty="0"/>
          </a:p>
          <a:p>
            <a:pPr lvl="1" algn="just"/>
            <a:r>
              <a:rPr lang="zh-CN" altLang="en-US" dirty="0"/>
              <a:t>假定类别</a:t>
            </a:r>
            <a:r>
              <a:rPr lang="en-US" altLang="zh-CN" dirty="0"/>
              <a:t>c</a:t>
            </a:r>
            <a:r>
              <a:rPr lang="zh-CN" altLang="en-US" dirty="0"/>
              <a:t>，省略先验概率，最大似然函数就是</a:t>
            </a:r>
            <a:r>
              <a:rPr lang="en-US" altLang="zh-CN" dirty="0"/>
              <a:t>unigram</a:t>
            </a:r>
            <a:r>
              <a:rPr lang="zh-CN" altLang="en-US" dirty="0"/>
              <a:t>语言模型，其结果等于句子的概率：</a:t>
            </a:r>
            <a:endParaRPr lang="en-US" altLang="zh-CN" dirty="0"/>
          </a:p>
          <a:p>
            <a:pPr marL="457200" lvl="1" indent="0" algn="just">
              <a:buNone/>
            </a:pPr>
            <a:endParaRPr lang="en-US" altLang="zh-CN" dirty="0"/>
          </a:p>
          <a:p>
            <a:pPr marL="457200" lvl="1" indent="0" algn="just">
              <a:buNone/>
            </a:pPr>
            <a:endParaRPr lang="en-US" altLang="zh-CN" dirty="0"/>
          </a:p>
          <a:p>
            <a:pPr lvl="1" algn="just"/>
            <a:r>
              <a:rPr lang="zh-CN" altLang="en-US" dirty="0"/>
              <a:t>以右边语料为例，可以计算下边句子的概率，每个</a:t>
            </a:r>
            <a:endParaRPr lang="en-US" altLang="zh-CN" dirty="0"/>
          </a:p>
          <a:p>
            <a:pPr marL="457200" lvl="1" indent="0" algn="just">
              <a:buNone/>
            </a:pPr>
            <a:r>
              <a:rPr lang="en-US" altLang="zh-CN" dirty="0"/>
              <a:t>   </a:t>
            </a:r>
            <a:r>
              <a:rPr lang="zh-CN" altLang="en-US" dirty="0"/>
              <a:t>类别都是一个语言模型：</a:t>
            </a:r>
            <a:endParaRPr lang="en-US" altLang="zh-CN" dirty="0"/>
          </a:p>
          <a:p>
            <a:pPr lvl="1" algn="just"/>
            <a:endParaRPr lang="zh-CN" altLang="en-US" dirty="0"/>
          </a:p>
        </p:txBody>
      </p:sp>
      <p:pic>
        <p:nvPicPr>
          <p:cNvPr id="6" name="图片 5" descr="图片包含 游戏机, 桌子, 钟表&#10;&#10;描述已自动生成">
            <a:extLst>
              <a:ext uri="{FF2B5EF4-FFF2-40B4-BE49-F238E27FC236}">
                <a16:creationId xmlns:a16="http://schemas.microsoft.com/office/drawing/2014/main" id="{D8120E44-7F2C-4EBD-AD78-584BAA79E9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3000" y="3787474"/>
            <a:ext cx="3026000" cy="742360"/>
          </a:xfrm>
          <a:prstGeom prst="rect">
            <a:avLst/>
          </a:prstGeom>
        </p:spPr>
      </p:pic>
      <p:pic>
        <p:nvPicPr>
          <p:cNvPr id="8" name="图片 7" descr="手机屏幕的截图&#10;&#10;描述已自动生成">
            <a:extLst>
              <a:ext uri="{FF2B5EF4-FFF2-40B4-BE49-F238E27FC236}">
                <a16:creationId xmlns:a16="http://schemas.microsoft.com/office/drawing/2014/main" id="{4A5A5C9C-2BF0-4F10-A937-BF69E68A36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2609" y="3814918"/>
            <a:ext cx="2870734" cy="2676765"/>
          </a:xfrm>
          <a:prstGeom prst="rect">
            <a:avLst/>
          </a:prstGeom>
        </p:spPr>
      </p:pic>
      <p:pic>
        <p:nvPicPr>
          <p:cNvPr id="10" name="图片 9">
            <a:extLst>
              <a:ext uri="{FF2B5EF4-FFF2-40B4-BE49-F238E27FC236}">
                <a16:creationId xmlns:a16="http://schemas.microsoft.com/office/drawing/2014/main" id="{20A901D0-D256-4907-93F5-A978052A8C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657" y="5773113"/>
            <a:ext cx="8088686" cy="718570"/>
          </a:xfrm>
          <a:prstGeom prst="rect">
            <a:avLst/>
          </a:prstGeom>
        </p:spPr>
      </p:pic>
    </p:spTree>
    <p:extLst>
      <p:ext uri="{BB962C8B-B14F-4D97-AF65-F5344CB8AC3E}">
        <p14:creationId xmlns:p14="http://schemas.microsoft.com/office/powerpoint/2010/main" val="1792926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CA06D-1AE0-4D97-B0F2-3C98B7335A70}"/>
              </a:ext>
            </a:extLst>
          </p:cNvPr>
          <p:cNvSpPr>
            <a:spLocks noGrp="1"/>
          </p:cNvSpPr>
          <p:nvPr>
            <p:ph type="title"/>
          </p:nvPr>
        </p:nvSpPr>
        <p:spPr/>
        <p:txBody>
          <a:bodyPr>
            <a:normAutofit/>
          </a:bodyPr>
          <a:lstStyle/>
          <a:p>
            <a:r>
              <a:rPr lang="en-US" altLang="zh-CN" dirty="0"/>
              <a:t>fabulist Jorge Luis Borges</a:t>
            </a:r>
            <a:endParaRPr lang="zh-CN" altLang="en-US" sz="4000" dirty="0"/>
          </a:p>
        </p:txBody>
      </p:sp>
      <p:sp>
        <p:nvSpPr>
          <p:cNvPr id="4" name="内容占位符 2">
            <a:extLst>
              <a:ext uri="{FF2B5EF4-FFF2-40B4-BE49-F238E27FC236}">
                <a16:creationId xmlns:a16="http://schemas.microsoft.com/office/drawing/2014/main" id="{93E6F6EE-D716-4169-B76F-3E9D0853243A}"/>
              </a:ext>
            </a:extLst>
          </p:cNvPr>
          <p:cNvSpPr>
            <a:spLocks noGrp="1"/>
          </p:cNvSpPr>
          <p:nvPr>
            <p:ph idx="1"/>
          </p:nvPr>
        </p:nvSpPr>
        <p:spPr>
          <a:xfrm>
            <a:off x="838200" y="1825625"/>
            <a:ext cx="10515600" cy="4351338"/>
          </a:xfrm>
        </p:spPr>
        <p:txBody>
          <a:bodyPr>
            <a:normAutofit/>
          </a:bodyPr>
          <a:lstStyle/>
          <a:p>
            <a:pPr marL="0" indent="0" algn="just">
              <a:buNone/>
            </a:pPr>
            <a:r>
              <a:rPr lang="en-US" altLang="zh-CN" dirty="0"/>
              <a:t>(a) those that belong to the Emperor, (b) embalmed ones, </a:t>
            </a:r>
          </a:p>
          <a:p>
            <a:pPr marL="0" indent="0" algn="just">
              <a:buNone/>
            </a:pPr>
            <a:r>
              <a:rPr lang="en-US" altLang="zh-CN" dirty="0"/>
              <a:t>(c) those that are trained, (d) suckling pigs, (e) mermaids, </a:t>
            </a:r>
          </a:p>
          <a:p>
            <a:pPr marL="0" indent="0" algn="just">
              <a:buNone/>
            </a:pPr>
            <a:r>
              <a:rPr lang="en-US" altLang="zh-CN" dirty="0"/>
              <a:t>(f) fabulous ones, (g) stray dogs, </a:t>
            </a:r>
          </a:p>
          <a:p>
            <a:pPr marL="0" indent="0" algn="just">
              <a:buNone/>
            </a:pPr>
            <a:r>
              <a:rPr lang="en-US" altLang="zh-CN" dirty="0"/>
              <a:t>(h) those that are included in this classification, </a:t>
            </a:r>
          </a:p>
          <a:p>
            <a:pPr marL="0" indent="0" algn="just">
              <a:buNone/>
            </a:pPr>
            <a:r>
              <a:rPr lang="en-US" altLang="zh-CN" dirty="0"/>
              <a:t>(</a:t>
            </a:r>
            <a:r>
              <a:rPr lang="en-US" altLang="zh-CN" dirty="0" err="1"/>
              <a:t>i</a:t>
            </a:r>
            <a:r>
              <a:rPr lang="en-US" altLang="zh-CN" dirty="0"/>
              <a:t>) those that tremble as if they were mad, (j) innumerable ones,</a:t>
            </a:r>
          </a:p>
          <a:p>
            <a:pPr marL="0" indent="0" algn="just">
              <a:buNone/>
            </a:pPr>
            <a:r>
              <a:rPr lang="en-US" altLang="zh-CN" dirty="0"/>
              <a:t>(k) those drawn with a very fine camel’s hair brush, (l) others, </a:t>
            </a:r>
          </a:p>
          <a:p>
            <a:pPr marL="0" indent="0" algn="just">
              <a:buNone/>
            </a:pPr>
            <a:r>
              <a:rPr lang="en-US" altLang="zh-CN" dirty="0"/>
              <a:t>(m) those that have just broken a flower vase, </a:t>
            </a:r>
          </a:p>
          <a:p>
            <a:pPr marL="0" indent="0" algn="just">
              <a:buNone/>
            </a:pPr>
            <a:r>
              <a:rPr lang="en-US" altLang="zh-CN" dirty="0"/>
              <a:t>(n) those that resemble flies from a distance.</a:t>
            </a:r>
            <a:endParaRPr lang="zh-CN" altLang="en-US" dirty="0"/>
          </a:p>
        </p:txBody>
      </p:sp>
    </p:spTree>
    <p:extLst>
      <p:ext uri="{BB962C8B-B14F-4D97-AF65-F5344CB8AC3E}">
        <p14:creationId xmlns:p14="http://schemas.microsoft.com/office/powerpoint/2010/main" val="569560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414BB5-FC8F-487F-A9CE-FE4B713AD182}"/>
              </a:ext>
            </a:extLst>
          </p:cNvPr>
          <p:cNvSpPr>
            <a:spLocks noGrp="1"/>
          </p:cNvSpPr>
          <p:nvPr>
            <p:ph type="title"/>
          </p:nvPr>
        </p:nvSpPr>
        <p:spPr/>
        <p:txBody>
          <a:bodyPr/>
          <a:lstStyle/>
          <a:p>
            <a:r>
              <a:rPr lang="en-US" altLang="zh-CN" dirty="0"/>
              <a:t>Evaluation: Precision, Recall, F-measure</a:t>
            </a:r>
            <a:endParaRPr lang="zh-CN" altLang="en-US" dirty="0"/>
          </a:p>
        </p:txBody>
      </p:sp>
      <p:sp>
        <p:nvSpPr>
          <p:cNvPr id="3" name="内容占位符 2">
            <a:extLst>
              <a:ext uri="{FF2B5EF4-FFF2-40B4-BE49-F238E27FC236}">
                <a16:creationId xmlns:a16="http://schemas.microsoft.com/office/drawing/2014/main" id="{4BE3C75C-A9DA-4033-9CA0-2B020D2FE04B}"/>
              </a:ext>
            </a:extLst>
          </p:cNvPr>
          <p:cNvSpPr>
            <a:spLocks noGrp="1"/>
          </p:cNvSpPr>
          <p:nvPr>
            <p:ph idx="1"/>
          </p:nvPr>
        </p:nvSpPr>
        <p:spPr/>
        <p:txBody>
          <a:bodyPr/>
          <a:lstStyle/>
          <a:p>
            <a:pPr algn="just"/>
            <a:r>
              <a:rPr lang="zh-CN" altLang="en-US" dirty="0"/>
              <a:t>首先考虑二分类（</a:t>
            </a:r>
            <a:r>
              <a:rPr lang="en-US" altLang="zh-CN" dirty="0"/>
              <a:t>binary classification</a:t>
            </a:r>
            <a:r>
              <a:rPr lang="zh-CN" altLang="en-US" dirty="0"/>
              <a:t>）的评价指标。</a:t>
            </a:r>
            <a:endParaRPr lang="en-US" altLang="zh-CN" dirty="0"/>
          </a:p>
          <a:p>
            <a:pPr algn="just"/>
            <a:r>
              <a:rPr lang="zh-CN" altLang="en-US" dirty="0"/>
              <a:t>我们称人工标记（</a:t>
            </a:r>
            <a:r>
              <a:rPr lang="en-US" altLang="zh-CN" dirty="0"/>
              <a:t>human labels</a:t>
            </a:r>
            <a:r>
              <a:rPr lang="zh-CN" altLang="en-US" dirty="0"/>
              <a:t>）是</a:t>
            </a:r>
            <a:r>
              <a:rPr lang="en-US" altLang="zh-CN" dirty="0"/>
              <a:t>gold labels</a:t>
            </a:r>
            <a:r>
              <a:rPr lang="zh-CN" altLang="en-US" dirty="0"/>
              <a:t>，也可以是其他的标记，这类标记总是正确的，反映了客观的实际情况。</a:t>
            </a:r>
            <a:endParaRPr lang="en-US" altLang="zh-CN" dirty="0"/>
          </a:p>
          <a:p>
            <a:pPr algn="just"/>
            <a:r>
              <a:rPr lang="zh-CN" altLang="en-US" dirty="0"/>
              <a:t>定义混淆矩阵（</a:t>
            </a:r>
            <a:r>
              <a:rPr lang="en-US" altLang="zh-CN" dirty="0"/>
              <a:t>contingency table</a:t>
            </a:r>
            <a:r>
              <a:rPr lang="zh-CN" altLang="en-US" dirty="0"/>
              <a:t>）如下图：</a:t>
            </a:r>
          </a:p>
        </p:txBody>
      </p:sp>
      <p:pic>
        <p:nvPicPr>
          <p:cNvPr id="5" name="图片 4" descr="手机屏幕截图&#10;&#10;描述已自动生成">
            <a:extLst>
              <a:ext uri="{FF2B5EF4-FFF2-40B4-BE49-F238E27FC236}">
                <a16:creationId xmlns:a16="http://schemas.microsoft.com/office/drawing/2014/main" id="{04899AE9-43BA-4B79-AEDA-BE155E8944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9345" y="3838201"/>
            <a:ext cx="6733309" cy="2654674"/>
          </a:xfrm>
          <a:prstGeom prst="rect">
            <a:avLst/>
          </a:prstGeom>
        </p:spPr>
      </p:pic>
    </p:spTree>
    <p:extLst>
      <p:ext uri="{BB962C8B-B14F-4D97-AF65-F5344CB8AC3E}">
        <p14:creationId xmlns:p14="http://schemas.microsoft.com/office/powerpoint/2010/main" val="347544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67485A-68FF-4562-86EF-5CFEACF9FF17}"/>
              </a:ext>
            </a:extLst>
          </p:cNvPr>
          <p:cNvSpPr>
            <a:spLocks noGrp="1"/>
          </p:cNvSpPr>
          <p:nvPr>
            <p:ph type="title"/>
          </p:nvPr>
        </p:nvSpPr>
        <p:spPr/>
        <p:txBody>
          <a:bodyPr/>
          <a:lstStyle/>
          <a:p>
            <a:r>
              <a:rPr lang="en-US" altLang="zh-CN" dirty="0"/>
              <a:t>Evaluation: Precision, Recall, F-measure</a:t>
            </a:r>
            <a:endParaRPr lang="zh-CN" altLang="en-US" dirty="0"/>
          </a:p>
        </p:txBody>
      </p:sp>
      <p:sp>
        <p:nvSpPr>
          <p:cNvPr id="3" name="内容占位符 2">
            <a:extLst>
              <a:ext uri="{FF2B5EF4-FFF2-40B4-BE49-F238E27FC236}">
                <a16:creationId xmlns:a16="http://schemas.microsoft.com/office/drawing/2014/main" id="{BE3C0AEF-9037-4C33-932A-15311D3AF996}"/>
              </a:ext>
            </a:extLst>
          </p:cNvPr>
          <p:cNvSpPr>
            <a:spLocks noGrp="1"/>
          </p:cNvSpPr>
          <p:nvPr>
            <p:ph idx="1"/>
          </p:nvPr>
        </p:nvSpPr>
        <p:spPr/>
        <p:txBody>
          <a:bodyPr/>
          <a:lstStyle/>
          <a:p>
            <a:r>
              <a:rPr lang="zh-CN" altLang="en-US" dirty="0"/>
              <a:t>混淆矩阵：</a:t>
            </a:r>
            <a:endParaRPr lang="en-US" altLang="zh-CN" dirty="0"/>
          </a:p>
          <a:p>
            <a:pPr lvl="1"/>
            <a:r>
              <a:rPr lang="zh-CN" altLang="en-US" dirty="0"/>
              <a:t>横轴表示</a:t>
            </a:r>
            <a:r>
              <a:rPr lang="en-US" altLang="zh-CN" dirty="0"/>
              <a:t>gold labels</a:t>
            </a:r>
            <a:r>
              <a:rPr lang="zh-CN" altLang="en-US" dirty="0"/>
              <a:t>的分类情况</a:t>
            </a:r>
            <a:endParaRPr lang="en-US" altLang="zh-CN" dirty="0"/>
          </a:p>
          <a:p>
            <a:pPr lvl="1"/>
            <a:r>
              <a:rPr lang="zh-CN" altLang="en-US" dirty="0"/>
              <a:t>纵轴表示模型预测的分类情况</a:t>
            </a:r>
            <a:endParaRPr lang="en-US" altLang="zh-CN" dirty="0"/>
          </a:p>
          <a:p>
            <a:pPr lvl="1"/>
            <a:r>
              <a:rPr lang="en-US" altLang="zh-CN" dirty="0"/>
              <a:t>true positive</a:t>
            </a:r>
            <a:r>
              <a:rPr lang="zh-CN" altLang="en-US" dirty="0"/>
              <a:t>表示模型预测正向，实际也是正向的分类情况</a:t>
            </a:r>
            <a:endParaRPr lang="en-US" altLang="zh-CN" dirty="0"/>
          </a:p>
          <a:p>
            <a:pPr lvl="1"/>
            <a:r>
              <a:rPr lang="en-US" altLang="zh-CN" dirty="0"/>
              <a:t>false positive</a:t>
            </a:r>
            <a:r>
              <a:rPr lang="zh-CN" altLang="en-US" dirty="0"/>
              <a:t>表示模型预测正向，实际是负向的分类情况</a:t>
            </a:r>
            <a:endParaRPr lang="en-US" altLang="zh-CN" dirty="0"/>
          </a:p>
          <a:p>
            <a:pPr lvl="1"/>
            <a:r>
              <a:rPr lang="en-US" altLang="zh-CN" dirty="0"/>
              <a:t>false negative</a:t>
            </a:r>
            <a:r>
              <a:rPr lang="zh-CN" altLang="en-US" dirty="0"/>
              <a:t>表示模型预测负向，实际是正向的分类情况</a:t>
            </a:r>
            <a:endParaRPr lang="en-US" altLang="zh-CN" dirty="0"/>
          </a:p>
          <a:p>
            <a:pPr lvl="1"/>
            <a:r>
              <a:rPr lang="en-US" altLang="zh-CN" dirty="0"/>
              <a:t>true negative</a:t>
            </a:r>
            <a:r>
              <a:rPr lang="zh-CN" altLang="en-US" dirty="0"/>
              <a:t>表示模型预测负向，实际也是负向的分类情况</a:t>
            </a:r>
            <a:endParaRPr lang="en-US" altLang="zh-CN" dirty="0"/>
          </a:p>
          <a:p>
            <a:r>
              <a:rPr lang="zh-CN" altLang="en-US" dirty="0"/>
              <a:t>在混淆矩阵的基础上，可以定义三个标注</a:t>
            </a:r>
            <a:endParaRPr lang="en-US" altLang="zh-CN" dirty="0"/>
          </a:p>
          <a:p>
            <a:pPr lvl="1"/>
            <a:r>
              <a:rPr lang="zh-CN" altLang="en-US" dirty="0"/>
              <a:t>准确率（</a:t>
            </a:r>
            <a:r>
              <a:rPr lang="en-US" altLang="zh-CN" dirty="0"/>
              <a:t>accuracy</a:t>
            </a:r>
            <a:r>
              <a:rPr lang="zh-CN" altLang="en-US" dirty="0"/>
              <a:t>）</a:t>
            </a:r>
            <a:endParaRPr lang="en-US" altLang="zh-CN" dirty="0"/>
          </a:p>
          <a:p>
            <a:pPr lvl="1"/>
            <a:r>
              <a:rPr lang="zh-CN" altLang="en-US" dirty="0"/>
              <a:t>精确率（</a:t>
            </a:r>
            <a:r>
              <a:rPr lang="en-US" altLang="zh-CN" dirty="0"/>
              <a:t>precision</a:t>
            </a:r>
            <a:r>
              <a:rPr lang="zh-CN" altLang="en-US" dirty="0"/>
              <a:t>）和召回率（</a:t>
            </a:r>
            <a:r>
              <a:rPr lang="en-US" altLang="zh-CN" dirty="0"/>
              <a:t>recall</a:t>
            </a:r>
            <a:r>
              <a:rPr lang="zh-CN" altLang="en-US" dirty="0"/>
              <a:t>）</a:t>
            </a:r>
          </a:p>
        </p:txBody>
      </p:sp>
    </p:spTree>
    <p:extLst>
      <p:ext uri="{BB962C8B-B14F-4D97-AF65-F5344CB8AC3E}">
        <p14:creationId xmlns:p14="http://schemas.microsoft.com/office/powerpoint/2010/main" val="659424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D564AA-66A6-4C68-B7A6-EA7FB7A1D9B0}"/>
              </a:ext>
            </a:extLst>
          </p:cNvPr>
          <p:cNvSpPr>
            <a:spLocks noGrp="1"/>
          </p:cNvSpPr>
          <p:nvPr>
            <p:ph type="title"/>
          </p:nvPr>
        </p:nvSpPr>
        <p:spPr/>
        <p:txBody>
          <a:bodyPr/>
          <a:lstStyle/>
          <a:p>
            <a:r>
              <a:rPr lang="en-US" altLang="zh-CN" dirty="0"/>
              <a:t>Evaluation: Precision, Recall, F-measure</a:t>
            </a:r>
            <a:endParaRPr lang="zh-CN" altLang="en-US" dirty="0"/>
          </a:p>
        </p:txBody>
      </p:sp>
      <p:sp>
        <p:nvSpPr>
          <p:cNvPr id="3" name="内容占位符 2">
            <a:extLst>
              <a:ext uri="{FF2B5EF4-FFF2-40B4-BE49-F238E27FC236}">
                <a16:creationId xmlns:a16="http://schemas.microsoft.com/office/drawing/2014/main" id="{3258F517-D9C8-4D5E-8599-6D1543ED2AB5}"/>
              </a:ext>
            </a:extLst>
          </p:cNvPr>
          <p:cNvSpPr>
            <a:spLocks noGrp="1"/>
          </p:cNvSpPr>
          <p:nvPr>
            <p:ph idx="1"/>
          </p:nvPr>
        </p:nvSpPr>
        <p:spPr/>
        <p:txBody>
          <a:bodyPr/>
          <a:lstStyle/>
          <a:p>
            <a:pPr algn="just"/>
            <a:r>
              <a:rPr lang="zh-CN" altLang="en-US" dirty="0"/>
              <a:t>准确率（</a:t>
            </a:r>
            <a:r>
              <a:rPr lang="en-US" altLang="zh-CN" dirty="0"/>
              <a:t>accuracy</a:t>
            </a:r>
            <a:r>
              <a:rPr lang="zh-CN" altLang="en-US" dirty="0"/>
              <a:t>）：</a:t>
            </a:r>
            <a:endParaRPr lang="en-US" altLang="zh-CN" dirty="0"/>
          </a:p>
          <a:p>
            <a:pPr lvl="1" algn="just"/>
            <a:r>
              <a:rPr lang="zh-CN" altLang="en-US" dirty="0"/>
              <a:t>准确率代表有多少比例的样本被正确分类；</a:t>
            </a:r>
            <a:endParaRPr lang="en-US" altLang="zh-CN" dirty="0"/>
          </a:p>
          <a:p>
            <a:pPr lvl="1" algn="just"/>
            <a:r>
              <a:rPr lang="zh-CN" altLang="en-US" dirty="0"/>
              <a:t>准确率在实际中并不常用，因为准确率在非均衡样本的评价上存在重大的缺陷：</a:t>
            </a:r>
            <a:endParaRPr lang="en-US" altLang="zh-CN" dirty="0"/>
          </a:p>
          <a:p>
            <a:pPr lvl="2" algn="just"/>
            <a:r>
              <a:rPr lang="zh-CN" altLang="en-US" dirty="0"/>
              <a:t>垃圾邮件检测任务，由于垃圾邮件通常较少，假定样本中有</a:t>
            </a:r>
            <a:r>
              <a:rPr lang="en-US" altLang="zh-CN" dirty="0"/>
              <a:t>999,900</a:t>
            </a:r>
            <a:r>
              <a:rPr lang="zh-CN" altLang="en-US" dirty="0"/>
              <a:t>封正常邮件和</a:t>
            </a:r>
            <a:r>
              <a:rPr lang="en-US" altLang="zh-CN" dirty="0"/>
              <a:t>100</a:t>
            </a:r>
            <a:r>
              <a:rPr lang="zh-CN" altLang="en-US" dirty="0"/>
              <a:t>封垃圾邮件，这是一个非均衡样本；</a:t>
            </a:r>
            <a:endParaRPr lang="en-US" altLang="zh-CN" dirty="0"/>
          </a:p>
          <a:p>
            <a:pPr lvl="2" algn="just"/>
            <a:r>
              <a:rPr lang="zh-CN" altLang="en-US" dirty="0"/>
              <a:t>假定一个训练好的模型，该模型将所有邮件都分类成正常邮件，即无法检测到垃圾邮件，模型已经失效；</a:t>
            </a:r>
            <a:endParaRPr lang="en-US" altLang="zh-CN" dirty="0"/>
          </a:p>
          <a:p>
            <a:pPr lvl="2" algn="just"/>
            <a:r>
              <a:rPr lang="zh-CN" altLang="en-US" dirty="0"/>
              <a:t>此时，该模型的准确率</a:t>
            </a:r>
            <a:r>
              <a:rPr lang="en-US" altLang="zh-CN" dirty="0"/>
              <a:t>accuracy = 999,900 / 1,000,000 = 99.99%</a:t>
            </a:r>
            <a:r>
              <a:rPr lang="zh-CN" altLang="en-US" dirty="0"/>
              <a:t>，因为正常邮件全部正确分类，所以模型整体的准确率也非常高；</a:t>
            </a:r>
            <a:endParaRPr lang="en-US" altLang="zh-CN" dirty="0"/>
          </a:p>
          <a:p>
            <a:pPr lvl="2" algn="just"/>
            <a:r>
              <a:rPr lang="zh-CN" altLang="en-US" dirty="0"/>
              <a:t>失效的模型在非均衡样本上的准确率依然很高，说明准确率已经失效。</a:t>
            </a:r>
            <a:endParaRPr lang="en-US" altLang="zh-CN" dirty="0"/>
          </a:p>
          <a:p>
            <a:pPr lvl="1" algn="just"/>
            <a:r>
              <a:rPr lang="zh-CN" altLang="en-US" dirty="0"/>
              <a:t>实际中，经常用精确率和召回率评价模型的表现。</a:t>
            </a:r>
          </a:p>
        </p:txBody>
      </p:sp>
    </p:spTree>
    <p:extLst>
      <p:ext uri="{BB962C8B-B14F-4D97-AF65-F5344CB8AC3E}">
        <p14:creationId xmlns:p14="http://schemas.microsoft.com/office/powerpoint/2010/main" val="2068769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BD37AD-0CB8-4423-B9F6-F9BE83F4342E}"/>
              </a:ext>
            </a:extLst>
          </p:cNvPr>
          <p:cNvSpPr>
            <a:spLocks noGrp="1"/>
          </p:cNvSpPr>
          <p:nvPr>
            <p:ph type="title"/>
          </p:nvPr>
        </p:nvSpPr>
        <p:spPr/>
        <p:txBody>
          <a:bodyPr/>
          <a:lstStyle/>
          <a:p>
            <a:r>
              <a:rPr lang="en-US" altLang="zh-CN" dirty="0"/>
              <a:t>Evaluation: Precision, Recall, F-measure</a:t>
            </a:r>
            <a:endParaRPr lang="zh-CN" altLang="en-US" dirty="0"/>
          </a:p>
        </p:txBody>
      </p:sp>
      <p:sp>
        <p:nvSpPr>
          <p:cNvPr id="3" name="内容占位符 2">
            <a:extLst>
              <a:ext uri="{FF2B5EF4-FFF2-40B4-BE49-F238E27FC236}">
                <a16:creationId xmlns:a16="http://schemas.microsoft.com/office/drawing/2014/main" id="{B6D43C83-2445-4E5E-BDC5-4C1ECAABAE58}"/>
              </a:ext>
            </a:extLst>
          </p:cNvPr>
          <p:cNvSpPr>
            <a:spLocks noGrp="1"/>
          </p:cNvSpPr>
          <p:nvPr>
            <p:ph idx="1"/>
          </p:nvPr>
        </p:nvSpPr>
        <p:spPr>
          <a:xfrm>
            <a:off x="838200" y="1825625"/>
            <a:ext cx="10515600" cy="4866120"/>
          </a:xfrm>
        </p:spPr>
        <p:txBody>
          <a:bodyPr>
            <a:normAutofit/>
          </a:bodyPr>
          <a:lstStyle/>
          <a:p>
            <a:pPr algn="just"/>
            <a:r>
              <a:rPr lang="zh-CN" altLang="en-US" dirty="0"/>
              <a:t>精确率（</a:t>
            </a:r>
            <a:r>
              <a:rPr lang="en-US" altLang="zh-CN" dirty="0"/>
              <a:t>precision</a:t>
            </a:r>
            <a:r>
              <a:rPr lang="zh-CN" altLang="en-US" dirty="0"/>
              <a:t>）和召回率：</a:t>
            </a:r>
            <a:endParaRPr lang="en-US" altLang="zh-CN" dirty="0"/>
          </a:p>
          <a:p>
            <a:pPr lvl="1" algn="just"/>
            <a:r>
              <a:rPr lang="zh-CN" altLang="en-US" dirty="0"/>
              <a:t>精确率衡量被模型分为正向的样本，有多少比例是真的正向样本；</a:t>
            </a:r>
            <a:endParaRPr lang="en-US" altLang="zh-CN" dirty="0"/>
          </a:p>
          <a:p>
            <a:pPr lvl="1" algn="just"/>
            <a:r>
              <a:rPr lang="zh-CN" altLang="en-US" dirty="0"/>
              <a:t>召回率衡量真的正向样本，有多少比例被模型分为正向的样本：</a:t>
            </a:r>
            <a:endParaRPr lang="en-US" altLang="zh-CN" dirty="0"/>
          </a:p>
          <a:p>
            <a:pPr lvl="1" algn="just"/>
            <a:r>
              <a:rPr lang="zh-CN" altLang="en-US" dirty="0"/>
              <a:t>其公式如下：</a:t>
            </a:r>
            <a:endParaRPr lang="en-US" altLang="zh-CN" dirty="0"/>
          </a:p>
          <a:p>
            <a:pPr lvl="1" algn="just"/>
            <a:endParaRPr lang="en-US" altLang="zh-CN" dirty="0"/>
          </a:p>
          <a:p>
            <a:pPr lvl="1" algn="just"/>
            <a:endParaRPr lang="en-US" altLang="zh-CN" dirty="0"/>
          </a:p>
          <a:p>
            <a:pPr lvl="1" algn="just"/>
            <a:endParaRPr lang="en-US" altLang="zh-CN" dirty="0"/>
          </a:p>
          <a:p>
            <a:pPr lvl="1" algn="just"/>
            <a:endParaRPr lang="en-US" altLang="zh-CN" dirty="0"/>
          </a:p>
          <a:p>
            <a:pPr lvl="1" algn="just"/>
            <a:r>
              <a:rPr lang="zh-CN" altLang="en-US" dirty="0"/>
              <a:t>在上述案例中，以垃圾邮件为正向样本，则准确率和召回率都是</a:t>
            </a:r>
            <a:r>
              <a:rPr lang="en-US" altLang="zh-CN" dirty="0"/>
              <a:t>0</a:t>
            </a:r>
            <a:r>
              <a:rPr lang="zh-CN" altLang="en-US" dirty="0"/>
              <a:t>，可见准确率和召回率可以在非均衡样本条件下有效地评估模型；</a:t>
            </a:r>
            <a:endParaRPr lang="en-US" altLang="zh-CN" dirty="0"/>
          </a:p>
          <a:p>
            <a:pPr lvl="1" algn="just"/>
            <a:r>
              <a:rPr lang="zh-CN" altLang="en-US" dirty="0"/>
              <a:t>实际上，准确率和召回率通常是一种权衡的选择，难以同时提高两者；提高准确率，召回率就会下降，反之亦然。</a:t>
            </a:r>
          </a:p>
        </p:txBody>
      </p:sp>
      <p:pic>
        <p:nvPicPr>
          <p:cNvPr id="5" name="图片 4" descr="手机屏幕的截图&#10;&#10;描述已自动生成">
            <a:extLst>
              <a:ext uri="{FF2B5EF4-FFF2-40B4-BE49-F238E27FC236}">
                <a16:creationId xmlns:a16="http://schemas.microsoft.com/office/drawing/2014/main" id="{94FCC99A-0D87-4C2D-AF6D-ACCA779800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0166" y="3304305"/>
            <a:ext cx="4849993" cy="727156"/>
          </a:xfrm>
          <a:prstGeom prst="rect">
            <a:avLst/>
          </a:prstGeom>
        </p:spPr>
      </p:pic>
      <p:pic>
        <p:nvPicPr>
          <p:cNvPr id="7" name="图片 6" descr="手机屏幕截图&#10;&#10;描述已自动生成">
            <a:extLst>
              <a:ext uri="{FF2B5EF4-FFF2-40B4-BE49-F238E27FC236}">
                <a16:creationId xmlns:a16="http://schemas.microsoft.com/office/drawing/2014/main" id="{E9BF765B-884B-4DEC-886A-EEF8C9D88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0165" y="4150131"/>
            <a:ext cx="4849993" cy="739328"/>
          </a:xfrm>
          <a:prstGeom prst="rect">
            <a:avLst/>
          </a:prstGeom>
        </p:spPr>
      </p:pic>
    </p:spTree>
    <p:extLst>
      <p:ext uri="{BB962C8B-B14F-4D97-AF65-F5344CB8AC3E}">
        <p14:creationId xmlns:p14="http://schemas.microsoft.com/office/powerpoint/2010/main" val="3028690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42CC77-B519-4B17-863B-94DF576AE134}"/>
              </a:ext>
            </a:extLst>
          </p:cNvPr>
          <p:cNvSpPr>
            <a:spLocks noGrp="1"/>
          </p:cNvSpPr>
          <p:nvPr>
            <p:ph type="title"/>
          </p:nvPr>
        </p:nvSpPr>
        <p:spPr/>
        <p:txBody>
          <a:bodyPr/>
          <a:lstStyle/>
          <a:p>
            <a:r>
              <a:rPr lang="en-US" altLang="zh-CN" dirty="0"/>
              <a:t>Evaluation: Precision, Recall, F-measure</a:t>
            </a:r>
            <a:endParaRPr lang="zh-CN" altLang="en-US" dirty="0"/>
          </a:p>
        </p:txBody>
      </p:sp>
      <p:sp>
        <p:nvSpPr>
          <p:cNvPr id="3" name="内容占位符 2">
            <a:extLst>
              <a:ext uri="{FF2B5EF4-FFF2-40B4-BE49-F238E27FC236}">
                <a16:creationId xmlns:a16="http://schemas.microsoft.com/office/drawing/2014/main" id="{B33D2361-8596-47F8-A04D-86FD2AB301D0}"/>
              </a:ext>
            </a:extLst>
          </p:cNvPr>
          <p:cNvSpPr>
            <a:spLocks noGrp="1"/>
          </p:cNvSpPr>
          <p:nvPr>
            <p:ph idx="1"/>
          </p:nvPr>
        </p:nvSpPr>
        <p:spPr/>
        <p:txBody>
          <a:bodyPr/>
          <a:lstStyle/>
          <a:p>
            <a:pPr algn="just"/>
            <a:r>
              <a:rPr lang="en-US" altLang="zh-CN" dirty="0"/>
              <a:t>F</a:t>
            </a:r>
            <a:r>
              <a:rPr lang="zh-CN" altLang="en-US" dirty="0"/>
              <a:t>值（</a:t>
            </a:r>
            <a:r>
              <a:rPr lang="en-US" altLang="zh-CN" dirty="0"/>
              <a:t>F-measure</a:t>
            </a:r>
            <a:r>
              <a:rPr lang="zh-CN" altLang="en-US" dirty="0"/>
              <a:t>）：</a:t>
            </a:r>
            <a:endParaRPr lang="en-US" altLang="zh-CN" dirty="0"/>
          </a:p>
          <a:p>
            <a:pPr lvl="1" algn="just"/>
            <a:r>
              <a:rPr lang="zh-CN" altLang="en-US" dirty="0"/>
              <a:t>这是一种综合考虑精确率和准确率的指标，公式如下：</a:t>
            </a:r>
            <a:endParaRPr lang="en-US" altLang="zh-CN" dirty="0"/>
          </a:p>
          <a:p>
            <a:pPr lvl="1" algn="just"/>
            <a:endParaRPr lang="en-US" altLang="zh-CN" dirty="0"/>
          </a:p>
          <a:p>
            <a:pPr lvl="1" algn="just"/>
            <a:endParaRPr lang="en-US" altLang="zh-CN" dirty="0"/>
          </a:p>
          <a:p>
            <a:pPr lvl="1" algn="just"/>
            <a:endParaRPr lang="en-US" altLang="zh-CN" dirty="0"/>
          </a:p>
          <a:p>
            <a:pPr lvl="1" algn="just"/>
            <a:r>
              <a:rPr lang="zh-CN" altLang="en-US" dirty="0"/>
              <a:t>当</a:t>
            </a:r>
            <a:r>
              <a:rPr lang="en-US" altLang="zh-CN" dirty="0"/>
              <a:t>β&lt;1</a:t>
            </a:r>
            <a:r>
              <a:rPr lang="zh-CN" altLang="en-US" dirty="0"/>
              <a:t>时，</a:t>
            </a:r>
            <a:r>
              <a:rPr lang="en-US" altLang="zh-CN" dirty="0"/>
              <a:t>F</a:t>
            </a:r>
            <a:r>
              <a:rPr lang="zh-CN" altLang="en-US" dirty="0"/>
              <a:t>值更信任精确率</a:t>
            </a:r>
            <a:r>
              <a:rPr lang="en-US" altLang="zh-CN" dirty="0"/>
              <a:t>P</a:t>
            </a:r>
            <a:r>
              <a:rPr lang="zh-CN" altLang="en-US" dirty="0"/>
              <a:t>；当</a:t>
            </a:r>
            <a:r>
              <a:rPr lang="en-US" altLang="zh-CN" dirty="0"/>
              <a:t>β&gt;1</a:t>
            </a:r>
            <a:r>
              <a:rPr lang="zh-CN" altLang="en-US" dirty="0"/>
              <a:t>时，</a:t>
            </a:r>
            <a:r>
              <a:rPr lang="en-US" altLang="zh-CN" dirty="0"/>
              <a:t>F</a:t>
            </a:r>
            <a:r>
              <a:rPr lang="zh-CN" altLang="en-US" dirty="0"/>
              <a:t>值更信任召回率</a:t>
            </a:r>
            <a:r>
              <a:rPr lang="en-US" altLang="zh-CN" dirty="0"/>
              <a:t>R</a:t>
            </a:r>
            <a:r>
              <a:rPr lang="zh-CN" altLang="en-US" dirty="0"/>
              <a:t>；当</a:t>
            </a:r>
            <a:r>
              <a:rPr lang="en-US" altLang="zh-CN" dirty="0"/>
              <a:t>β=1</a:t>
            </a:r>
            <a:r>
              <a:rPr lang="zh-CN" altLang="en-US" dirty="0"/>
              <a:t>时，</a:t>
            </a:r>
            <a:r>
              <a:rPr lang="en-US" altLang="zh-CN" dirty="0"/>
              <a:t>F</a:t>
            </a:r>
            <a:r>
              <a:rPr lang="zh-CN" altLang="en-US" dirty="0"/>
              <a:t>值同等信任精确率</a:t>
            </a:r>
            <a:r>
              <a:rPr lang="en-US" altLang="zh-CN" dirty="0"/>
              <a:t>P</a:t>
            </a:r>
            <a:r>
              <a:rPr lang="zh-CN" altLang="en-US" dirty="0"/>
              <a:t>和召回率</a:t>
            </a:r>
            <a:r>
              <a:rPr lang="en-US" altLang="zh-CN" dirty="0"/>
              <a:t>R</a:t>
            </a:r>
            <a:r>
              <a:rPr lang="zh-CN" altLang="en-US" dirty="0"/>
              <a:t>；</a:t>
            </a:r>
            <a:endParaRPr lang="en-US" altLang="zh-CN" dirty="0"/>
          </a:p>
          <a:p>
            <a:pPr lvl="1" algn="just"/>
            <a:r>
              <a:rPr lang="zh-CN" altLang="en-US" dirty="0"/>
              <a:t>通常使用</a:t>
            </a:r>
            <a:r>
              <a:rPr lang="en-US" altLang="zh-CN" dirty="0"/>
              <a:t>F-1</a:t>
            </a:r>
            <a:r>
              <a:rPr lang="zh-CN" altLang="en-US" dirty="0"/>
              <a:t>值，其公式简化如下：</a:t>
            </a:r>
          </a:p>
        </p:txBody>
      </p:sp>
      <p:pic>
        <p:nvPicPr>
          <p:cNvPr id="5" name="图片 4" descr="钟表的特写&#10;&#10;描述已自动生成">
            <a:extLst>
              <a:ext uri="{FF2B5EF4-FFF2-40B4-BE49-F238E27FC236}">
                <a16:creationId xmlns:a16="http://schemas.microsoft.com/office/drawing/2014/main" id="{76242350-B934-430D-ABAE-D051A275B5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833" y="2715607"/>
            <a:ext cx="2398333" cy="928648"/>
          </a:xfrm>
          <a:prstGeom prst="rect">
            <a:avLst/>
          </a:prstGeom>
        </p:spPr>
      </p:pic>
      <p:pic>
        <p:nvPicPr>
          <p:cNvPr id="7" name="图片 6" descr="墙上的钟表&#10;&#10;描述已自动生成">
            <a:extLst>
              <a:ext uri="{FF2B5EF4-FFF2-40B4-BE49-F238E27FC236}">
                <a16:creationId xmlns:a16="http://schemas.microsoft.com/office/drawing/2014/main" id="{2558F975-7D04-48BF-A7C4-D576A67FA0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3921" y="5044888"/>
            <a:ext cx="1724158" cy="810866"/>
          </a:xfrm>
          <a:prstGeom prst="rect">
            <a:avLst/>
          </a:prstGeom>
        </p:spPr>
      </p:pic>
    </p:spTree>
    <p:extLst>
      <p:ext uri="{BB962C8B-B14F-4D97-AF65-F5344CB8AC3E}">
        <p14:creationId xmlns:p14="http://schemas.microsoft.com/office/powerpoint/2010/main" val="23799910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C62B4C-3521-4022-AFF0-05D6A30A6011}"/>
              </a:ext>
            </a:extLst>
          </p:cNvPr>
          <p:cNvSpPr>
            <a:spLocks noGrp="1"/>
          </p:cNvSpPr>
          <p:nvPr>
            <p:ph type="title"/>
          </p:nvPr>
        </p:nvSpPr>
        <p:spPr/>
        <p:txBody>
          <a:bodyPr/>
          <a:lstStyle/>
          <a:p>
            <a:r>
              <a:rPr lang="en-US" altLang="zh-CN" dirty="0"/>
              <a:t>Evaluation: Precision, Recall, F-measure</a:t>
            </a:r>
            <a:endParaRPr lang="zh-CN" altLang="en-US" dirty="0"/>
          </a:p>
        </p:txBody>
      </p:sp>
      <p:sp>
        <p:nvSpPr>
          <p:cNvPr id="3" name="内容占位符 2">
            <a:extLst>
              <a:ext uri="{FF2B5EF4-FFF2-40B4-BE49-F238E27FC236}">
                <a16:creationId xmlns:a16="http://schemas.microsoft.com/office/drawing/2014/main" id="{B8C63109-C4E7-40A2-A6DF-AF9B7D2D111C}"/>
              </a:ext>
            </a:extLst>
          </p:cNvPr>
          <p:cNvSpPr>
            <a:spLocks noGrp="1"/>
          </p:cNvSpPr>
          <p:nvPr>
            <p:ph idx="1"/>
          </p:nvPr>
        </p:nvSpPr>
        <p:spPr/>
        <p:txBody>
          <a:bodyPr/>
          <a:lstStyle/>
          <a:p>
            <a:pPr algn="just"/>
            <a:r>
              <a:rPr lang="en-US" altLang="zh-CN" dirty="0"/>
              <a:t>F</a:t>
            </a:r>
            <a:r>
              <a:rPr lang="zh-CN" altLang="en-US" dirty="0"/>
              <a:t>值（</a:t>
            </a:r>
            <a:r>
              <a:rPr lang="en-US" altLang="zh-CN" dirty="0"/>
              <a:t>F-measure</a:t>
            </a:r>
            <a:r>
              <a:rPr lang="zh-CN" altLang="en-US" dirty="0"/>
              <a:t>）：</a:t>
            </a:r>
            <a:endParaRPr lang="en-US" altLang="zh-CN" dirty="0"/>
          </a:p>
          <a:p>
            <a:pPr lvl="1" algn="just"/>
            <a:r>
              <a:rPr lang="en-US" altLang="zh-CN" dirty="0"/>
              <a:t>F</a:t>
            </a:r>
            <a:r>
              <a:rPr lang="zh-CN" altLang="en-US" dirty="0"/>
              <a:t>值本质上是精确率和召回率的调和平均数</a:t>
            </a:r>
            <a:endParaRPr lang="en-US" altLang="zh-CN" dirty="0"/>
          </a:p>
          <a:p>
            <a:pPr lvl="1" algn="just"/>
            <a:r>
              <a:rPr lang="zh-CN" altLang="en-US" dirty="0"/>
              <a:t>调和平均数的定义：</a:t>
            </a:r>
            <a:endParaRPr lang="en-US" altLang="zh-CN" dirty="0"/>
          </a:p>
          <a:p>
            <a:pPr lvl="1" algn="just"/>
            <a:endParaRPr lang="en-US" altLang="zh-CN" dirty="0"/>
          </a:p>
          <a:p>
            <a:pPr lvl="1" algn="just"/>
            <a:endParaRPr lang="en-US" altLang="zh-CN" dirty="0"/>
          </a:p>
          <a:p>
            <a:pPr lvl="1" algn="just"/>
            <a:r>
              <a:rPr lang="zh-CN" altLang="en-US" dirty="0"/>
              <a:t>可以推导出</a:t>
            </a:r>
            <a:r>
              <a:rPr lang="en-US" altLang="zh-CN" dirty="0"/>
              <a:t>F</a:t>
            </a:r>
            <a:r>
              <a:rPr lang="zh-CN" altLang="en-US" dirty="0"/>
              <a:t>值：</a:t>
            </a:r>
            <a:endParaRPr lang="en-US" altLang="zh-CN" dirty="0"/>
          </a:p>
          <a:p>
            <a:pPr lvl="1" algn="just"/>
            <a:endParaRPr lang="en-US" altLang="zh-CN" dirty="0"/>
          </a:p>
          <a:p>
            <a:pPr lvl="1" algn="just"/>
            <a:endParaRPr lang="en-US" altLang="zh-CN" dirty="0"/>
          </a:p>
          <a:p>
            <a:pPr lvl="1" algn="just"/>
            <a:endParaRPr lang="en-US" altLang="zh-CN" dirty="0"/>
          </a:p>
          <a:p>
            <a:pPr lvl="1" algn="just"/>
            <a:r>
              <a:rPr lang="zh-CN" altLang="en-US" dirty="0"/>
              <a:t>从性质上来说，两个数的调和平均数比算术平均数更接近两个数中的较小值，调和平均数赋予较小值更高的权重，是一种偏保守的衡量指标。</a:t>
            </a:r>
          </a:p>
        </p:txBody>
      </p:sp>
      <p:pic>
        <p:nvPicPr>
          <p:cNvPr id="5" name="图片 4">
            <a:extLst>
              <a:ext uri="{FF2B5EF4-FFF2-40B4-BE49-F238E27FC236}">
                <a16:creationId xmlns:a16="http://schemas.microsoft.com/office/drawing/2014/main" id="{7D7EBF84-06B8-4523-9298-9C620348C1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881" y="3075348"/>
            <a:ext cx="6480237" cy="707303"/>
          </a:xfrm>
          <a:prstGeom prst="rect">
            <a:avLst/>
          </a:prstGeom>
        </p:spPr>
      </p:pic>
      <p:pic>
        <p:nvPicPr>
          <p:cNvPr id="7" name="图片 6">
            <a:extLst>
              <a:ext uri="{FF2B5EF4-FFF2-40B4-BE49-F238E27FC236}">
                <a16:creationId xmlns:a16="http://schemas.microsoft.com/office/drawing/2014/main" id="{5C5B1394-F180-4B09-AF56-BDC51E787F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210" y="4355646"/>
            <a:ext cx="7081578" cy="787565"/>
          </a:xfrm>
          <a:prstGeom prst="rect">
            <a:avLst/>
          </a:prstGeom>
        </p:spPr>
      </p:pic>
    </p:spTree>
    <p:extLst>
      <p:ext uri="{BB962C8B-B14F-4D97-AF65-F5344CB8AC3E}">
        <p14:creationId xmlns:p14="http://schemas.microsoft.com/office/powerpoint/2010/main" val="3821404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2E512A-24B8-4FAC-B4F8-06D2DECC8A09}"/>
              </a:ext>
            </a:extLst>
          </p:cNvPr>
          <p:cNvSpPr>
            <a:spLocks noGrp="1"/>
          </p:cNvSpPr>
          <p:nvPr>
            <p:ph type="title"/>
          </p:nvPr>
        </p:nvSpPr>
        <p:spPr/>
        <p:txBody>
          <a:bodyPr/>
          <a:lstStyle/>
          <a:p>
            <a:r>
              <a:rPr lang="en-US" altLang="zh-CN" dirty="0"/>
              <a:t>Evaluation: Precision, Recall, F-measure</a:t>
            </a:r>
            <a:endParaRPr lang="zh-CN" altLang="en-US" dirty="0"/>
          </a:p>
        </p:txBody>
      </p:sp>
      <p:sp>
        <p:nvSpPr>
          <p:cNvPr id="3" name="内容占位符 2">
            <a:extLst>
              <a:ext uri="{FF2B5EF4-FFF2-40B4-BE49-F238E27FC236}">
                <a16:creationId xmlns:a16="http://schemas.microsoft.com/office/drawing/2014/main" id="{9223E4D0-BA59-4AB2-8ACE-0A3CDFEBD53C}"/>
              </a:ext>
            </a:extLst>
          </p:cNvPr>
          <p:cNvSpPr>
            <a:spLocks noGrp="1"/>
          </p:cNvSpPr>
          <p:nvPr>
            <p:ph idx="1"/>
          </p:nvPr>
        </p:nvSpPr>
        <p:spPr/>
        <p:txBody>
          <a:bodyPr/>
          <a:lstStyle/>
          <a:p>
            <a:pPr algn="just"/>
            <a:r>
              <a:rPr lang="zh-CN" altLang="en-US" dirty="0"/>
              <a:t>接下来考虑多分类的评价指标。</a:t>
            </a:r>
            <a:endParaRPr lang="en-US" altLang="zh-CN" dirty="0"/>
          </a:p>
          <a:p>
            <a:pPr algn="just"/>
            <a:r>
              <a:rPr lang="zh-CN" altLang="en-US" dirty="0"/>
              <a:t>多分类任务有两种：</a:t>
            </a:r>
            <a:endParaRPr lang="en-US" altLang="zh-CN" dirty="0"/>
          </a:p>
          <a:p>
            <a:pPr lvl="1" algn="just"/>
            <a:r>
              <a:rPr lang="zh-CN" altLang="en-US" dirty="0"/>
              <a:t>多标签分类（</a:t>
            </a:r>
            <a:r>
              <a:rPr lang="en-US" altLang="zh-CN" dirty="0"/>
              <a:t>any-of or multi-label classification</a:t>
            </a:r>
            <a:r>
              <a:rPr lang="zh-CN" altLang="en-US" dirty="0"/>
              <a:t>），一个样本可以被给予任意个分类；</a:t>
            </a:r>
            <a:endParaRPr lang="en-US" altLang="zh-CN" dirty="0"/>
          </a:p>
          <a:p>
            <a:pPr lvl="1" algn="just"/>
            <a:r>
              <a:rPr lang="zh-CN" altLang="en-US" dirty="0"/>
              <a:t>多项式分类（</a:t>
            </a:r>
            <a:r>
              <a:rPr lang="en-US" altLang="zh-CN" dirty="0"/>
              <a:t>one-of or multinomial classification</a:t>
            </a:r>
            <a:r>
              <a:rPr lang="zh-CN" altLang="en-US" dirty="0"/>
              <a:t>），类别超过两个，一个样本仅可以被分类为其中一个类。</a:t>
            </a:r>
            <a:endParaRPr lang="en-US" altLang="zh-CN" dirty="0"/>
          </a:p>
          <a:p>
            <a:pPr algn="just"/>
            <a:r>
              <a:rPr lang="zh-CN" altLang="en-US" dirty="0"/>
              <a:t>多标签分类通常通过</a:t>
            </a:r>
            <a:r>
              <a:rPr lang="en-US" altLang="zh-CN" dirty="0"/>
              <a:t>N</a:t>
            </a:r>
            <a:r>
              <a:rPr lang="zh-CN" altLang="en-US" dirty="0"/>
              <a:t>个二分类模型解决，</a:t>
            </a:r>
            <a:r>
              <a:rPr lang="en-US" altLang="zh-CN" dirty="0"/>
              <a:t>N</a:t>
            </a:r>
            <a:r>
              <a:rPr lang="zh-CN" altLang="en-US" dirty="0"/>
              <a:t>是类别数量。</a:t>
            </a:r>
            <a:endParaRPr lang="en-US" altLang="zh-CN" dirty="0"/>
          </a:p>
          <a:p>
            <a:pPr lvl="1" algn="just"/>
            <a:r>
              <a:rPr lang="zh-CN" altLang="en-US" dirty="0"/>
              <a:t>每个类别训练一个模型，每个模型判断样本是否是当前类别；</a:t>
            </a:r>
            <a:endParaRPr lang="en-US" altLang="zh-CN" dirty="0"/>
          </a:p>
          <a:p>
            <a:pPr lvl="1" algn="just"/>
            <a:r>
              <a:rPr lang="zh-CN" altLang="en-US" dirty="0"/>
              <a:t>每个模型互相独立做出判断，样本可以被给予任意个类别；</a:t>
            </a:r>
            <a:endParaRPr lang="en-US" altLang="zh-CN" dirty="0"/>
          </a:p>
          <a:p>
            <a:pPr lvl="1" algn="just"/>
            <a:r>
              <a:rPr lang="zh-CN" altLang="en-US" dirty="0"/>
              <a:t>每个模型的评估和二分类模型的评估相同。</a:t>
            </a:r>
          </a:p>
        </p:txBody>
      </p:sp>
    </p:spTree>
    <p:extLst>
      <p:ext uri="{BB962C8B-B14F-4D97-AF65-F5344CB8AC3E}">
        <p14:creationId xmlns:p14="http://schemas.microsoft.com/office/powerpoint/2010/main" val="20790275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6EB3FE-1A5E-4561-8FEE-1C8E73513ABB}"/>
              </a:ext>
            </a:extLst>
          </p:cNvPr>
          <p:cNvSpPr>
            <a:spLocks noGrp="1"/>
          </p:cNvSpPr>
          <p:nvPr>
            <p:ph type="title"/>
          </p:nvPr>
        </p:nvSpPr>
        <p:spPr/>
        <p:txBody>
          <a:bodyPr/>
          <a:lstStyle/>
          <a:p>
            <a:r>
              <a:rPr lang="en-US" altLang="zh-CN" dirty="0"/>
              <a:t>Evaluation: Precision, Recall, F-measure</a:t>
            </a:r>
            <a:endParaRPr lang="zh-CN" altLang="en-US" dirty="0"/>
          </a:p>
        </p:txBody>
      </p:sp>
      <p:sp>
        <p:nvSpPr>
          <p:cNvPr id="3" name="内容占位符 2">
            <a:extLst>
              <a:ext uri="{FF2B5EF4-FFF2-40B4-BE49-F238E27FC236}">
                <a16:creationId xmlns:a16="http://schemas.microsoft.com/office/drawing/2014/main" id="{427222B7-E549-43E8-A0D1-F4F71DDFEBF0}"/>
              </a:ext>
            </a:extLst>
          </p:cNvPr>
          <p:cNvSpPr>
            <a:spLocks noGrp="1"/>
          </p:cNvSpPr>
          <p:nvPr>
            <p:ph idx="1"/>
          </p:nvPr>
        </p:nvSpPr>
        <p:spPr>
          <a:xfrm>
            <a:off x="838200" y="1825624"/>
            <a:ext cx="10515600" cy="4769139"/>
          </a:xfrm>
        </p:spPr>
        <p:txBody>
          <a:bodyPr/>
          <a:lstStyle/>
          <a:p>
            <a:r>
              <a:rPr lang="zh-CN" altLang="en-US" dirty="0"/>
              <a:t>多项式分类：</a:t>
            </a:r>
            <a:endParaRPr lang="en-US" altLang="zh-CN" dirty="0"/>
          </a:p>
          <a:p>
            <a:pPr lvl="1"/>
            <a:r>
              <a:rPr lang="zh-CN" altLang="en-US" dirty="0"/>
              <a:t>多项式分类与多标签分类基本类似；</a:t>
            </a:r>
            <a:endParaRPr lang="en-US" altLang="zh-CN" dirty="0"/>
          </a:p>
          <a:p>
            <a:pPr lvl="1"/>
            <a:r>
              <a:rPr lang="zh-CN" altLang="en-US" dirty="0"/>
              <a:t>不同的是，多项式分类器选择所有类别模型中概率最高的类别作为结果；</a:t>
            </a:r>
          </a:p>
          <a:p>
            <a:r>
              <a:rPr lang="zh-CN" altLang="en-US" dirty="0"/>
              <a:t>多分类的混淆矩阵：</a:t>
            </a:r>
            <a:endParaRPr lang="en-US" altLang="zh-CN" dirty="0"/>
          </a:p>
          <a:p>
            <a:pPr lvl="1"/>
            <a:r>
              <a:rPr lang="zh-CN" altLang="en-US" dirty="0"/>
              <a:t>类别有三种：紧急，正常和</a:t>
            </a:r>
            <a:endParaRPr lang="en-US" altLang="zh-CN" dirty="0"/>
          </a:p>
          <a:p>
            <a:pPr marL="457200" lvl="1" indent="0">
              <a:buNone/>
            </a:pPr>
            <a:r>
              <a:rPr lang="en-US" altLang="zh-CN" dirty="0"/>
              <a:t>   </a:t>
            </a:r>
            <a:r>
              <a:rPr lang="zh-CN" altLang="en-US" dirty="0"/>
              <a:t>垃圾邮件</a:t>
            </a:r>
            <a:endParaRPr lang="en-US" altLang="zh-CN" dirty="0"/>
          </a:p>
          <a:p>
            <a:pPr lvl="1"/>
            <a:r>
              <a:rPr lang="zh-CN" altLang="en-US" dirty="0"/>
              <a:t>可以单独计算每种类别的精</a:t>
            </a:r>
            <a:endParaRPr lang="en-US" altLang="zh-CN" dirty="0"/>
          </a:p>
          <a:p>
            <a:pPr marL="457200" lvl="1" indent="0">
              <a:buNone/>
            </a:pPr>
            <a:r>
              <a:rPr lang="en-US" altLang="zh-CN" dirty="0"/>
              <a:t>   </a:t>
            </a:r>
            <a:r>
              <a:rPr lang="zh-CN" altLang="en-US" dirty="0"/>
              <a:t>确率和召回率</a:t>
            </a:r>
            <a:endParaRPr lang="en-US" altLang="zh-CN" dirty="0"/>
          </a:p>
          <a:p>
            <a:pPr lvl="1"/>
            <a:r>
              <a:rPr lang="zh-CN" altLang="en-US" dirty="0"/>
              <a:t>如果想要综合评价模型在全</a:t>
            </a:r>
            <a:endParaRPr lang="en-US" altLang="zh-CN" dirty="0"/>
          </a:p>
          <a:p>
            <a:pPr marL="457200" lvl="1" indent="0">
              <a:buNone/>
            </a:pPr>
            <a:r>
              <a:rPr lang="en-US" altLang="zh-CN" dirty="0"/>
              <a:t>   </a:t>
            </a:r>
            <a:r>
              <a:rPr lang="zh-CN" altLang="en-US" dirty="0"/>
              <a:t>部类别上的表现，需要另外</a:t>
            </a:r>
            <a:endParaRPr lang="en-US" altLang="zh-CN" dirty="0"/>
          </a:p>
          <a:p>
            <a:pPr marL="457200" lvl="1" indent="0">
              <a:buNone/>
            </a:pPr>
            <a:r>
              <a:rPr lang="en-US" altLang="zh-CN" dirty="0"/>
              <a:t>   </a:t>
            </a:r>
            <a:r>
              <a:rPr lang="zh-CN" altLang="en-US" dirty="0"/>
              <a:t>两种指标。</a:t>
            </a:r>
          </a:p>
        </p:txBody>
      </p:sp>
      <p:pic>
        <p:nvPicPr>
          <p:cNvPr id="5" name="图片 4" descr="手机屏幕截图&#10;&#10;描述已自动生成">
            <a:extLst>
              <a:ext uri="{FF2B5EF4-FFF2-40B4-BE49-F238E27FC236}">
                <a16:creationId xmlns:a16="http://schemas.microsoft.com/office/drawing/2014/main" id="{024B5268-36E4-4942-A0DF-C5F4D4936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4218" y="3340131"/>
            <a:ext cx="6116782" cy="3152744"/>
          </a:xfrm>
          <a:prstGeom prst="rect">
            <a:avLst/>
          </a:prstGeom>
        </p:spPr>
      </p:pic>
    </p:spTree>
    <p:extLst>
      <p:ext uri="{BB962C8B-B14F-4D97-AF65-F5344CB8AC3E}">
        <p14:creationId xmlns:p14="http://schemas.microsoft.com/office/powerpoint/2010/main" val="1290968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B0741E-8C76-43A5-94BA-41C2723A5CF3}"/>
              </a:ext>
            </a:extLst>
          </p:cNvPr>
          <p:cNvSpPr>
            <a:spLocks noGrp="1"/>
          </p:cNvSpPr>
          <p:nvPr>
            <p:ph type="title"/>
          </p:nvPr>
        </p:nvSpPr>
        <p:spPr/>
        <p:txBody>
          <a:bodyPr/>
          <a:lstStyle/>
          <a:p>
            <a:r>
              <a:rPr lang="en-US" altLang="zh-CN" dirty="0"/>
              <a:t>Evaluation: Precision, Recall, F-measure</a:t>
            </a:r>
            <a:endParaRPr lang="zh-CN" altLang="en-US" dirty="0"/>
          </a:p>
        </p:txBody>
      </p:sp>
      <p:sp>
        <p:nvSpPr>
          <p:cNvPr id="3" name="内容占位符 2">
            <a:extLst>
              <a:ext uri="{FF2B5EF4-FFF2-40B4-BE49-F238E27FC236}">
                <a16:creationId xmlns:a16="http://schemas.microsoft.com/office/drawing/2014/main" id="{737C3413-C160-4761-AADB-BB083B00AD91}"/>
              </a:ext>
            </a:extLst>
          </p:cNvPr>
          <p:cNvSpPr>
            <a:spLocks noGrp="1"/>
          </p:cNvSpPr>
          <p:nvPr>
            <p:ph idx="1"/>
          </p:nvPr>
        </p:nvSpPr>
        <p:spPr>
          <a:xfrm>
            <a:off x="838200" y="1825625"/>
            <a:ext cx="10515600" cy="4351338"/>
          </a:xfrm>
        </p:spPr>
        <p:txBody>
          <a:bodyPr/>
          <a:lstStyle/>
          <a:p>
            <a:pPr algn="just"/>
            <a:r>
              <a:rPr lang="zh-CN" altLang="en-US" dirty="0"/>
              <a:t>综合评价指标，以精确率为例：</a:t>
            </a:r>
            <a:endParaRPr lang="en-US" altLang="zh-CN" dirty="0"/>
          </a:p>
          <a:p>
            <a:pPr lvl="1" algn="just"/>
            <a:r>
              <a:rPr lang="en-US" altLang="zh-CN" dirty="0" err="1"/>
              <a:t>Macroaveraging</a:t>
            </a:r>
            <a:r>
              <a:rPr lang="zh-CN" altLang="en-US" dirty="0"/>
              <a:t>（宏平均）：首先单独计算每种类别的精确率，然后计算这些精确率的平均值；</a:t>
            </a:r>
            <a:endParaRPr lang="en-US" altLang="zh-CN" dirty="0"/>
          </a:p>
          <a:p>
            <a:pPr lvl="1" algn="just"/>
            <a:r>
              <a:rPr lang="en-US" altLang="zh-CN" dirty="0" err="1"/>
              <a:t>Microaveraging</a:t>
            </a:r>
            <a:r>
              <a:rPr lang="zh-CN" altLang="en-US" dirty="0"/>
              <a:t>（微平均）：首先将各种类别的混淆矩阵整合（</a:t>
            </a:r>
            <a:r>
              <a:rPr lang="en-US" altLang="zh-CN" dirty="0"/>
              <a:t>pool</a:t>
            </a:r>
            <a:r>
              <a:rPr lang="zh-CN" altLang="en-US" dirty="0"/>
              <a:t>）成一个混淆矩阵，然后计算整合后的精确率；</a:t>
            </a:r>
            <a:endParaRPr lang="en-US" altLang="zh-CN" dirty="0"/>
          </a:p>
          <a:p>
            <a:pPr lvl="1" algn="just"/>
            <a:r>
              <a:rPr lang="zh-CN" altLang="en-US" dirty="0"/>
              <a:t>从结果上来看，宏平均</a:t>
            </a:r>
            <a:endParaRPr lang="en-US" altLang="zh-CN" dirty="0"/>
          </a:p>
          <a:p>
            <a:pPr marL="457200" lvl="1" indent="0" algn="just">
              <a:buNone/>
            </a:pPr>
            <a:r>
              <a:rPr lang="en-US" altLang="zh-CN" dirty="0"/>
              <a:t>   </a:t>
            </a:r>
            <a:r>
              <a:rPr lang="zh-CN" altLang="en-US" dirty="0"/>
              <a:t>更好地反映较小规模的</a:t>
            </a:r>
            <a:endParaRPr lang="en-US" altLang="zh-CN" dirty="0"/>
          </a:p>
          <a:p>
            <a:pPr marL="457200" lvl="1" indent="0" algn="just">
              <a:buNone/>
            </a:pPr>
            <a:r>
              <a:rPr lang="en-US" altLang="zh-CN" dirty="0"/>
              <a:t>   </a:t>
            </a:r>
            <a:r>
              <a:rPr lang="zh-CN" altLang="en-US" dirty="0"/>
              <a:t>类别的统计信息；微平</a:t>
            </a:r>
            <a:endParaRPr lang="en-US" altLang="zh-CN" dirty="0"/>
          </a:p>
          <a:p>
            <a:pPr marL="457200" lvl="1" indent="0" algn="just">
              <a:buNone/>
            </a:pPr>
            <a:r>
              <a:rPr lang="en-US" altLang="zh-CN" dirty="0"/>
              <a:t>   </a:t>
            </a:r>
            <a:r>
              <a:rPr lang="zh-CN" altLang="en-US" dirty="0"/>
              <a:t>均经过整合，受大规模</a:t>
            </a:r>
            <a:endParaRPr lang="en-US" altLang="zh-CN" dirty="0"/>
          </a:p>
          <a:p>
            <a:pPr marL="457200" lvl="1" indent="0" algn="just">
              <a:buNone/>
            </a:pPr>
            <a:r>
              <a:rPr lang="en-US" altLang="zh-CN" dirty="0"/>
              <a:t>   </a:t>
            </a:r>
            <a:r>
              <a:rPr lang="zh-CN" altLang="en-US" dirty="0"/>
              <a:t>类别的统计信息影响较</a:t>
            </a:r>
            <a:endParaRPr lang="en-US" altLang="zh-CN" dirty="0"/>
          </a:p>
          <a:p>
            <a:pPr marL="457200" lvl="1" indent="0" algn="just">
              <a:buNone/>
            </a:pPr>
            <a:r>
              <a:rPr lang="en-US" altLang="zh-CN" dirty="0"/>
              <a:t>   </a:t>
            </a:r>
            <a:r>
              <a:rPr lang="zh-CN" altLang="en-US" dirty="0"/>
              <a:t>大。</a:t>
            </a:r>
          </a:p>
        </p:txBody>
      </p:sp>
      <p:pic>
        <p:nvPicPr>
          <p:cNvPr id="7" name="图片 6" descr="手机屏幕截图&#10;&#10;描述已自动生成">
            <a:extLst>
              <a:ext uri="{FF2B5EF4-FFF2-40B4-BE49-F238E27FC236}">
                <a16:creationId xmlns:a16="http://schemas.microsoft.com/office/drawing/2014/main" id="{117ECA0F-948E-492E-932E-82FB2F80AA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6910" y="3786120"/>
            <a:ext cx="7024254" cy="2972995"/>
          </a:xfrm>
          <a:prstGeom prst="rect">
            <a:avLst/>
          </a:prstGeom>
        </p:spPr>
      </p:pic>
    </p:spTree>
    <p:extLst>
      <p:ext uri="{BB962C8B-B14F-4D97-AF65-F5344CB8AC3E}">
        <p14:creationId xmlns:p14="http://schemas.microsoft.com/office/powerpoint/2010/main" val="112482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A5B167-35F8-4C8E-B8B2-320FACE32868}"/>
              </a:ext>
            </a:extLst>
          </p:cNvPr>
          <p:cNvSpPr>
            <a:spLocks noGrp="1"/>
          </p:cNvSpPr>
          <p:nvPr>
            <p:ph type="title"/>
          </p:nvPr>
        </p:nvSpPr>
        <p:spPr/>
        <p:txBody>
          <a:bodyPr/>
          <a:lstStyle/>
          <a:p>
            <a:r>
              <a:rPr lang="en-US" altLang="zh-CN" dirty="0"/>
              <a:t>Test sets and Cross-validation</a:t>
            </a:r>
            <a:endParaRPr lang="zh-CN" altLang="en-US" dirty="0"/>
          </a:p>
        </p:txBody>
      </p:sp>
      <p:sp>
        <p:nvSpPr>
          <p:cNvPr id="3" name="内容占位符 2">
            <a:extLst>
              <a:ext uri="{FF2B5EF4-FFF2-40B4-BE49-F238E27FC236}">
                <a16:creationId xmlns:a16="http://schemas.microsoft.com/office/drawing/2014/main" id="{1A6A60C1-09BA-4971-B192-31D4732AE373}"/>
              </a:ext>
            </a:extLst>
          </p:cNvPr>
          <p:cNvSpPr>
            <a:spLocks noGrp="1"/>
          </p:cNvSpPr>
          <p:nvPr>
            <p:ph idx="1"/>
          </p:nvPr>
        </p:nvSpPr>
        <p:spPr/>
        <p:txBody>
          <a:bodyPr/>
          <a:lstStyle/>
          <a:p>
            <a:pPr algn="just"/>
            <a:r>
              <a:rPr lang="zh-CN" altLang="en-US" dirty="0"/>
              <a:t>通常在模型完整的训练流程中，依次涉及到三种数据集：</a:t>
            </a:r>
            <a:endParaRPr lang="en-US" altLang="zh-CN" dirty="0"/>
          </a:p>
          <a:p>
            <a:pPr lvl="1" algn="just"/>
            <a:r>
              <a:rPr lang="zh-CN" altLang="en-US" dirty="0"/>
              <a:t>训练集（</a:t>
            </a:r>
            <a:r>
              <a:rPr lang="en-US" altLang="zh-CN" dirty="0"/>
              <a:t>training set</a:t>
            </a:r>
            <a:r>
              <a:rPr lang="zh-CN" altLang="en-US" dirty="0"/>
              <a:t>）：用于训练模型；</a:t>
            </a:r>
            <a:endParaRPr lang="en-US" altLang="zh-CN" dirty="0"/>
          </a:p>
          <a:p>
            <a:pPr lvl="1" algn="just"/>
            <a:r>
              <a:rPr lang="zh-CN" altLang="en-US" dirty="0"/>
              <a:t>验证集（</a:t>
            </a:r>
            <a:r>
              <a:rPr lang="en-US" altLang="zh-CN" dirty="0"/>
              <a:t>development set</a:t>
            </a:r>
            <a:r>
              <a:rPr lang="zh-CN" altLang="en-US" dirty="0"/>
              <a:t>）：用于调整超参数；</a:t>
            </a:r>
            <a:endParaRPr lang="en-US" altLang="zh-CN" dirty="0"/>
          </a:p>
          <a:p>
            <a:pPr lvl="1" algn="just"/>
            <a:r>
              <a:rPr lang="zh-CN" altLang="en-US" dirty="0"/>
              <a:t>测试集（</a:t>
            </a:r>
            <a:r>
              <a:rPr lang="en-US" altLang="zh-CN" dirty="0"/>
              <a:t>test set</a:t>
            </a:r>
            <a:r>
              <a:rPr lang="zh-CN" altLang="en-US" dirty="0"/>
              <a:t>）：用于测试模型的泛化效果；</a:t>
            </a:r>
            <a:endParaRPr lang="en-US" altLang="zh-CN" dirty="0"/>
          </a:p>
          <a:p>
            <a:pPr lvl="1" algn="just"/>
            <a:endParaRPr lang="en-US" altLang="zh-CN" dirty="0"/>
          </a:p>
          <a:p>
            <a:pPr algn="just"/>
            <a:r>
              <a:rPr lang="zh-CN" altLang="en-US" dirty="0"/>
              <a:t>为了提高模型的泛化效果，通常采用交叉验证（</a:t>
            </a:r>
            <a:r>
              <a:rPr lang="en-US" altLang="zh-CN" dirty="0"/>
              <a:t>cross-validation</a:t>
            </a:r>
            <a:r>
              <a:rPr lang="zh-CN" altLang="en-US" dirty="0"/>
              <a:t>）的训练方式：</a:t>
            </a:r>
            <a:endParaRPr lang="en-US" altLang="zh-CN" dirty="0"/>
          </a:p>
          <a:p>
            <a:pPr lvl="1" algn="just"/>
            <a:r>
              <a:rPr lang="zh-CN" altLang="en-US" dirty="0"/>
              <a:t>将训练集随机分成平均的</a:t>
            </a:r>
            <a:r>
              <a:rPr lang="en-US" altLang="zh-CN" dirty="0"/>
              <a:t>N</a:t>
            </a:r>
            <a:r>
              <a:rPr lang="zh-CN" altLang="en-US" dirty="0"/>
              <a:t>份，其中</a:t>
            </a:r>
            <a:r>
              <a:rPr lang="en-US" altLang="zh-CN" dirty="0"/>
              <a:t>N-1</a:t>
            </a:r>
            <a:r>
              <a:rPr lang="zh-CN" altLang="en-US" dirty="0"/>
              <a:t>份用于训练，</a:t>
            </a:r>
            <a:r>
              <a:rPr lang="en-US" altLang="zh-CN" dirty="0"/>
              <a:t>1</a:t>
            </a:r>
            <a:r>
              <a:rPr lang="zh-CN" altLang="en-US" dirty="0"/>
              <a:t>份用于测试；</a:t>
            </a:r>
            <a:endParaRPr lang="en-US" altLang="zh-CN" dirty="0"/>
          </a:p>
          <a:p>
            <a:pPr lvl="1" algn="just"/>
            <a:r>
              <a:rPr lang="zh-CN" altLang="en-US" dirty="0"/>
              <a:t>上述行为重复</a:t>
            </a:r>
            <a:r>
              <a:rPr lang="en-US" altLang="zh-CN" dirty="0"/>
              <a:t>10</a:t>
            </a:r>
            <a:r>
              <a:rPr lang="zh-CN" altLang="en-US" dirty="0"/>
              <a:t>次，每次都选择不同的</a:t>
            </a:r>
            <a:r>
              <a:rPr lang="en-US" altLang="zh-CN" dirty="0"/>
              <a:t>1</a:t>
            </a:r>
            <a:r>
              <a:rPr lang="zh-CN" altLang="en-US" dirty="0"/>
              <a:t>份用于测试，其余用于训练；</a:t>
            </a:r>
            <a:endParaRPr lang="en-US" altLang="zh-CN" dirty="0"/>
          </a:p>
          <a:p>
            <a:pPr lvl="1" algn="just"/>
            <a:r>
              <a:rPr lang="zh-CN" altLang="en-US" dirty="0"/>
              <a:t>选择效果最好的模型作为输出，并在</a:t>
            </a:r>
            <a:r>
              <a:rPr lang="en-US" altLang="zh-CN" dirty="0"/>
              <a:t>held-out</a:t>
            </a:r>
            <a:r>
              <a:rPr lang="zh-CN" altLang="en-US" dirty="0"/>
              <a:t>测试集上进行测试。</a:t>
            </a:r>
          </a:p>
        </p:txBody>
      </p:sp>
    </p:spTree>
    <p:extLst>
      <p:ext uri="{BB962C8B-B14F-4D97-AF65-F5344CB8AC3E}">
        <p14:creationId xmlns:p14="http://schemas.microsoft.com/office/powerpoint/2010/main" val="759171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4FAA74-79A7-483A-B72F-123295A57680}"/>
              </a:ext>
            </a:extLst>
          </p:cNvPr>
          <p:cNvSpPr>
            <a:spLocks noGrp="1"/>
          </p:cNvSpPr>
          <p:nvPr>
            <p:ph type="title"/>
          </p:nvPr>
        </p:nvSpPr>
        <p:spPr/>
        <p:txBody>
          <a:bodyPr/>
          <a:lstStyle/>
          <a:p>
            <a:r>
              <a:rPr lang="en-US" altLang="zh-CN" dirty="0"/>
              <a:t>Text Categorization</a:t>
            </a:r>
            <a:endParaRPr lang="zh-CN" altLang="en-US" dirty="0"/>
          </a:p>
        </p:txBody>
      </p:sp>
      <p:sp>
        <p:nvSpPr>
          <p:cNvPr id="3" name="内容占位符 2">
            <a:extLst>
              <a:ext uri="{FF2B5EF4-FFF2-40B4-BE49-F238E27FC236}">
                <a16:creationId xmlns:a16="http://schemas.microsoft.com/office/drawing/2014/main" id="{2A25FC34-C89D-4026-A07C-84A232FA6E78}"/>
              </a:ext>
            </a:extLst>
          </p:cNvPr>
          <p:cNvSpPr>
            <a:spLocks noGrp="1"/>
          </p:cNvSpPr>
          <p:nvPr>
            <p:ph idx="1"/>
          </p:nvPr>
        </p:nvSpPr>
        <p:spPr>
          <a:xfrm>
            <a:off x="838200" y="1825625"/>
            <a:ext cx="10515600" cy="4667250"/>
          </a:xfrm>
        </p:spPr>
        <p:txBody>
          <a:bodyPr>
            <a:normAutofit/>
          </a:bodyPr>
          <a:lstStyle/>
          <a:p>
            <a:r>
              <a:rPr lang="zh-CN" altLang="en-US" dirty="0"/>
              <a:t>无论是生活中，还是</a:t>
            </a:r>
            <a:r>
              <a:rPr lang="en-US" altLang="zh-CN" dirty="0"/>
              <a:t>NLP</a:t>
            </a:r>
            <a:r>
              <a:rPr lang="zh-CN" altLang="en-US" dirty="0"/>
              <a:t>中，分类任务都是最常见的任务。</a:t>
            </a:r>
            <a:endParaRPr lang="en-US" altLang="zh-CN" dirty="0"/>
          </a:p>
          <a:p>
            <a:r>
              <a:rPr lang="zh-CN" altLang="en-US" dirty="0"/>
              <a:t>情感分析（</a:t>
            </a:r>
            <a:r>
              <a:rPr lang="en-US" altLang="zh-CN" dirty="0"/>
              <a:t>sentiment analysis</a:t>
            </a:r>
            <a:r>
              <a:rPr lang="zh-CN" altLang="en-US" dirty="0"/>
              <a:t>）</a:t>
            </a:r>
            <a:endParaRPr lang="en-US" altLang="zh-CN" dirty="0"/>
          </a:p>
          <a:p>
            <a:pPr lvl="1"/>
            <a:r>
              <a:rPr lang="zh-CN" altLang="en-US" dirty="0"/>
              <a:t>判断写下文本的人的感情是正面的还是负面的</a:t>
            </a:r>
            <a:endParaRPr lang="en-US" altLang="zh-CN" dirty="0"/>
          </a:p>
          <a:p>
            <a:pPr lvl="1"/>
            <a:r>
              <a:rPr lang="zh-CN" altLang="en-US" dirty="0"/>
              <a:t>某些关键词通常都是有用的提示，如</a:t>
            </a:r>
            <a:r>
              <a:rPr lang="en-US" altLang="zh-CN" dirty="0"/>
              <a:t>great, richly, awesome, pathetic</a:t>
            </a:r>
          </a:p>
          <a:p>
            <a:r>
              <a:rPr lang="zh-CN" altLang="en-US" dirty="0"/>
              <a:t>垃圾邮件检测（</a:t>
            </a:r>
            <a:r>
              <a:rPr lang="en-US" altLang="zh-CN" dirty="0"/>
              <a:t>spam detection</a:t>
            </a:r>
            <a:r>
              <a:rPr lang="zh-CN" altLang="en-US" dirty="0"/>
              <a:t>）</a:t>
            </a:r>
            <a:endParaRPr lang="en-US" altLang="zh-CN" dirty="0"/>
          </a:p>
          <a:p>
            <a:pPr lvl="1"/>
            <a:r>
              <a:rPr lang="zh-CN" altLang="en-US" dirty="0"/>
              <a:t>判断一封邮件是否是垃圾邮件</a:t>
            </a:r>
            <a:endParaRPr lang="en-US" altLang="zh-CN" dirty="0"/>
          </a:p>
          <a:p>
            <a:pPr lvl="1"/>
            <a:r>
              <a:rPr lang="zh-CN" altLang="en-US" dirty="0"/>
              <a:t>许多词汇特征、用语特征有助于分类</a:t>
            </a:r>
            <a:endParaRPr lang="en-US" altLang="zh-CN" dirty="0"/>
          </a:p>
          <a:p>
            <a:r>
              <a:rPr lang="zh-CN" altLang="en-US" dirty="0"/>
              <a:t>主体分类（</a:t>
            </a:r>
            <a:r>
              <a:rPr lang="en-US" altLang="zh-CN" dirty="0"/>
              <a:t>topic classification</a:t>
            </a:r>
            <a:r>
              <a:rPr lang="zh-CN" altLang="en-US" dirty="0"/>
              <a:t>）</a:t>
            </a:r>
            <a:endParaRPr lang="en-US" altLang="zh-CN" dirty="0"/>
          </a:p>
          <a:p>
            <a:pPr lvl="1"/>
            <a:r>
              <a:rPr lang="zh-CN" altLang="en-US" dirty="0"/>
              <a:t>判断文章或者书籍的主题是什么</a:t>
            </a:r>
            <a:endParaRPr lang="en-US" altLang="zh-CN" dirty="0"/>
          </a:p>
          <a:p>
            <a:pPr lvl="1"/>
            <a:r>
              <a:rPr lang="zh-CN" altLang="en-US" dirty="0"/>
              <a:t>为了解决这个问题，</a:t>
            </a:r>
            <a:r>
              <a:rPr lang="en-US" altLang="zh-CN" dirty="0"/>
              <a:t>1963</a:t>
            </a:r>
            <a:r>
              <a:rPr lang="zh-CN" altLang="en-US" dirty="0"/>
              <a:t>年</a:t>
            </a:r>
            <a:r>
              <a:rPr lang="en-US" altLang="zh-CN" dirty="0" err="1"/>
              <a:t>Mosteller</a:t>
            </a:r>
            <a:r>
              <a:rPr lang="zh-CN" altLang="en-US" dirty="0"/>
              <a:t>和</a:t>
            </a:r>
            <a:r>
              <a:rPr lang="en-US" altLang="zh-CN" dirty="0"/>
              <a:t>Wallace</a:t>
            </a:r>
            <a:r>
              <a:rPr lang="zh-CN" altLang="en-US" dirty="0"/>
              <a:t>第一次将贝叶斯用于</a:t>
            </a:r>
            <a:r>
              <a:rPr lang="en-US" altLang="zh-CN" dirty="0"/>
              <a:t>NLP</a:t>
            </a:r>
            <a:endParaRPr lang="zh-CN" altLang="en-US" dirty="0"/>
          </a:p>
        </p:txBody>
      </p:sp>
    </p:spTree>
    <p:extLst>
      <p:ext uri="{BB962C8B-B14F-4D97-AF65-F5344CB8AC3E}">
        <p14:creationId xmlns:p14="http://schemas.microsoft.com/office/powerpoint/2010/main" val="8570391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87100E-ED0C-4DB3-8DEA-B63BCAC1A06D}"/>
              </a:ext>
            </a:extLst>
          </p:cNvPr>
          <p:cNvSpPr>
            <a:spLocks noGrp="1"/>
          </p:cNvSpPr>
          <p:nvPr>
            <p:ph type="title"/>
          </p:nvPr>
        </p:nvSpPr>
        <p:spPr/>
        <p:txBody>
          <a:bodyPr/>
          <a:lstStyle/>
          <a:p>
            <a:r>
              <a:rPr lang="en-US" altLang="zh-CN" dirty="0"/>
              <a:t>Test sets and Cross-validation</a:t>
            </a:r>
            <a:endParaRPr lang="zh-CN" altLang="en-US" dirty="0"/>
          </a:p>
        </p:txBody>
      </p:sp>
      <p:sp>
        <p:nvSpPr>
          <p:cNvPr id="3" name="内容占位符 2">
            <a:extLst>
              <a:ext uri="{FF2B5EF4-FFF2-40B4-BE49-F238E27FC236}">
                <a16:creationId xmlns:a16="http://schemas.microsoft.com/office/drawing/2014/main" id="{A0FEDAA9-CB6C-4381-AC1E-48C30E8D0088}"/>
              </a:ext>
            </a:extLst>
          </p:cNvPr>
          <p:cNvSpPr>
            <a:spLocks noGrp="1"/>
          </p:cNvSpPr>
          <p:nvPr>
            <p:ph idx="1"/>
          </p:nvPr>
        </p:nvSpPr>
        <p:spPr/>
        <p:txBody>
          <a:bodyPr/>
          <a:lstStyle/>
          <a:p>
            <a:r>
              <a:rPr lang="zh-CN" altLang="en-US" dirty="0"/>
              <a:t>交叉验证的方式如下图：</a:t>
            </a:r>
          </a:p>
        </p:txBody>
      </p:sp>
      <p:pic>
        <p:nvPicPr>
          <p:cNvPr id="5" name="图片 4" descr="手机屏幕截图&#10;&#10;描述已自动生成">
            <a:extLst>
              <a:ext uri="{FF2B5EF4-FFF2-40B4-BE49-F238E27FC236}">
                <a16:creationId xmlns:a16="http://schemas.microsoft.com/office/drawing/2014/main" id="{8F99C29F-7F03-4152-A77A-D7FA9E5004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39" y="2442918"/>
            <a:ext cx="8517321" cy="4341468"/>
          </a:xfrm>
          <a:prstGeom prst="rect">
            <a:avLst/>
          </a:prstGeom>
        </p:spPr>
      </p:pic>
    </p:spTree>
    <p:extLst>
      <p:ext uri="{BB962C8B-B14F-4D97-AF65-F5344CB8AC3E}">
        <p14:creationId xmlns:p14="http://schemas.microsoft.com/office/powerpoint/2010/main" val="612049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78862A-EF5F-412D-9C52-4B75A2880F84}"/>
              </a:ext>
            </a:extLst>
          </p:cNvPr>
          <p:cNvSpPr>
            <a:spLocks noGrp="1"/>
          </p:cNvSpPr>
          <p:nvPr>
            <p:ph type="title"/>
          </p:nvPr>
        </p:nvSpPr>
        <p:spPr/>
        <p:txBody>
          <a:bodyPr/>
          <a:lstStyle/>
          <a:p>
            <a:r>
              <a:rPr lang="en-US" altLang="zh-CN" dirty="0"/>
              <a:t>Statistical Significance Testing</a:t>
            </a:r>
            <a:endParaRPr lang="zh-CN" altLang="en-US" dirty="0"/>
          </a:p>
        </p:txBody>
      </p:sp>
      <p:sp>
        <p:nvSpPr>
          <p:cNvPr id="3" name="内容占位符 2">
            <a:extLst>
              <a:ext uri="{FF2B5EF4-FFF2-40B4-BE49-F238E27FC236}">
                <a16:creationId xmlns:a16="http://schemas.microsoft.com/office/drawing/2014/main" id="{7DA46A3B-FDBB-4B7A-A532-E25D9226109F}"/>
              </a:ext>
            </a:extLst>
          </p:cNvPr>
          <p:cNvSpPr>
            <a:spLocks noGrp="1"/>
          </p:cNvSpPr>
          <p:nvPr>
            <p:ph idx="1"/>
          </p:nvPr>
        </p:nvSpPr>
        <p:spPr>
          <a:xfrm>
            <a:off x="838200" y="1825625"/>
            <a:ext cx="10515600" cy="4852266"/>
          </a:xfrm>
        </p:spPr>
        <p:txBody>
          <a:bodyPr>
            <a:normAutofit/>
          </a:bodyPr>
          <a:lstStyle/>
          <a:p>
            <a:pPr algn="just"/>
            <a:r>
              <a:rPr lang="zh-CN" altLang="en-US" dirty="0"/>
              <a:t>假定案例：</a:t>
            </a:r>
            <a:endParaRPr lang="en-US" altLang="zh-CN" dirty="0"/>
          </a:p>
          <a:p>
            <a:pPr lvl="1" algn="just"/>
            <a:r>
              <a:rPr lang="zh-CN" altLang="en-US" dirty="0"/>
              <a:t>测试集</a:t>
            </a:r>
            <a:r>
              <a:rPr lang="en-US" altLang="zh-CN" dirty="0"/>
              <a:t>x = x</a:t>
            </a:r>
            <a:r>
              <a:rPr lang="en-US" altLang="zh-CN" baseline="-25000" dirty="0"/>
              <a:t>1</a:t>
            </a:r>
            <a:r>
              <a:rPr lang="en-US" altLang="zh-CN" dirty="0"/>
              <a:t>,</a:t>
            </a:r>
            <a:r>
              <a:rPr lang="zh-CN" altLang="en-US" dirty="0"/>
              <a:t> </a:t>
            </a:r>
            <a:r>
              <a:rPr lang="en-US" altLang="zh-CN" dirty="0"/>
              <a:t>x</a:t>
            </a:r>
            <a:r>
              <a:rPr lang="en-US" altLang="zh-CN" baseline="-25000" dirty="0"/>
              <a:t>2</a:t>
            </a:r>
            <a:r>
              <a:rPr lang="en-US" altLang="zh-CN" dirty="0"/>
              <a:t>,</a:t>
            </a:r>
            <a:r>
              <a:rPr lang="zh-CN" altLang="en-US" dirty="0"/>
              <a:t> </a:t>
            </a:r>
            <a:r>
              <a:rPr lang="en-US" altLang="zh-CN" dirty="0"/>
              <a:t>…, </a:t>
            </a:r>
            <a:r>
              <a:rPr lang="en-US" altLang="zh-CN" dirty="0" err="1"/>
              <a:t>x</a:t>
            </a:r>
            <a:r>
              <a:rPr lang="en-US" altLang="zh-CN" baseline="-25000" dirty="0" err="1"/>
              <a:t>n</a:t>
            </a:r>
            <a:endParaRPr lang="en-US" altLang="zh-CN" baseline="-25000" dirty="0"/>
          </a:p>
          <a:p>
            <a:pPr lvl="1" algn="just"/>
            <a:r>
              <a:rPr lang="zh-CN" altLang="en-US" dirty="0"/>
              <a:t>两个模型</a:t>
            </a:r>
            <a:r>
              <a:rPr lang="en-US" altLang="zh-CN" dirty="0"/>
              <a:t>A</a:t>
            </a:r>
            <a:r>
              <a:rPr lang="zh-CN" altLang="en-US" dirty="0"/>
              <a:t>和</a:t>
            </a:r>
            <a:r>
              <a:rPr lang="en-US" altLang="zh-CN" dirty="0"/>
              <a:t>B</a:t>
            </a:r>
            <a:r>
              <a:rPr lang="zh-CN" altLang="en-US" dirty="0"/>
              <a:t>，</a:t>
            </a:r>
            <a:endParaRPr lang="en-US" altLang="zh-CN" dirty="0"/>
          </a:p>
          <a:p>
            <a:pPr lvl="1" algn="just"/>
            <a:r>
              <a:rPr lang="en-US" altLang="zh-CN" dirty="0"/>
              <a:t>A</a:t>
            </a:r>
            <a:r>
              <a:rPr lang="zh-CN" altLang="en-US" dirty="0"/>
              <a:t>在测试集上的表现比</a:t>
            </a:r>
            <a:r>
              <a:rPr lang="en-US" altLang="zh-CN" dirty="0"/>
              <a:t>B</a:t>
            </a:r>
            <a:r>
              <a:rPr lang="zh-CN" altLang="en-US" dirty="0"/>
              <a:t>的表现好</a:t>
            </a:r>
            <a:r>
              <a:rPr lang="en-US" altLang="zh-CN" dirty="0"/>
              <a:t>δ(x)</a:t>
            </a:r>
            <a:r>
              <a:rPr lang="zh-CN" altLang="en-US" dirty="0"/>
              <a:t>。</a:t>
            </a:r>
            <a:endParaRPr lang="en-US" altLang="zh-CN" dirty="0"/>
          </a:p>
          <a:p>
            <a:pPr algn="just"/>
            <a:r>
              <a:rPr lang="zh-CN" altLang="en-US" dirty="0"/>
              <a:t>请问如何确定</a:t>
            </a:r>
            <a:r>
              <a:rPr lang="en-US" altLang="zh-CN" dirty="0"/>
              <a:t>A</a:t>
            </a:r>
            <a:r>
              <a:rPr lang="zh-CN" altLang="en-US" dirty="0"/>
              <a:t>模式是真的比</a:t>
            </a:r>
            <a:r>
              <a:rPr lang="en-US" altLang="zh-CN" dirty="0"/>
              <a:t>B</a:t>
            </a:r>
            <a:r>
              <a:rPr lang="zh-CN" altLang="en-US" dirty="0"/>
              <a:t>模型好，还是仅仅是偶然因素或者测试集的原因造成的这种差异？</a:t>
            </a:r>
            <a:endParaRPr lang="en-US" altLang="zh-CN" dirty="0"/>
          </a:p>
          <a:p>
            <a:pPr algn="just"/>
            <a:r>
              <a:rPr lang="zh-CN" altLang="en-US" dirty="0"/>
              <a:t>给出零假设（</a:t>
            </a:r>
            <a:r>
              <a:rPr lang="en-US" altLang="zh-CN" dirty="0"/>
              <a:t>null hypothesis</a:t>
            </a:r>
            <a:r>
              <a:rPr lang="zh-CN" altLang="en-US" dirty="0"/>
              <a:t>）：</a:t>
            </a:r>
            <a:r>
              <a:rPr lang="en-US" altLang="zh-CN" dirty="0"/>
              <a:t>A</a:t>
            </a:r>
            <a:r>
              <a:rPr lang="zh-CN" altLang="en-US" dirty="0"/>
              <a:t>模型并没有真的比</a:t>
            </a:r>
            <a:r>
              <a:rPr lang="en-US" altLang="zh-CN" dirty="0"/>
              <a:t>B</a:t>
            </a:r>
            <a:r>
              <a:rPr lang="zh-CN" altLang="en-US" dirty="0"/>
              <a:t>好，</a:t>
            </a:r>
            <a:r>
              <a:rPr lang="en-US" altLang="zh-CN" dirty="0"/>
              <a:t>δ(x)</a:t>
            </a:r>
            <a:r>
              <a:rPr lang="zh-CN" altLang="en-US" dirty="0"/>
              <a:t>的差距是受偶然因素影响的。</a:t>
            </a:r>
            <a:endParaRPr lang="en-US" altLang="zh-CN" dirty="0"/>
          </a:p>
          <a:p>
            <a:pPr algn="just"/>
            <a:r>
              <a:rPr lang="zh-CN" altLang="en-US" dirty="0"/>
              <a:t>假定随机因素</a:t>
            </a:r>
            <a:r>
              <a:rPr lang="en-US" altLang="zh-CN" dirty="0"/>
              <a:t>X</a:t>
            </a:r>
            <a:r>
              <a:rPr lang="zh-CN" altLang="en-US" dirty="0"/>
              <a:t>和大量规模是</a:t>
            </a:r>
            <a:r>
              <a:rPr lang="en-US" altLang="zh-CN" dirty="0"/>
              <a:t>n</a:t>
            </a:r>
            <a:r>
              <a:rPr lang="zh-CN" altLang="en-US" dirty="0"/>
              <a:t>的测试集，零假设如果是正确的，那么在所有测试集上，</a:t>
            </a:r>
            <a:r>
              <a:rPr lang="en-US" altLang="zh-CN" dirty="0"/>
              <a:t>A</a:t>
            </a:r>
            <a:r>
              <a:rPr lang="zh-CN" altLang="en-US" dirty="0"/>
              <a:t>和</a:t>
            </a:r>
            <a:r>
              <a:rPr lang="en-US" altLang="zh-CN" dirty="0"/>
              <a:t>B</a:t>
            </a:r>
            <a:r>
              <a:rPr lang="zh-CN" altLang="en-US" dirty="0"/>
              <a:t>的表现差异都接近</a:t>
            </a:r>
            <a:r>
              <a:rPr lang="en-US" altLang="zh-CN" dirty="0"/>
              <a:t>δ(x)</a:t>
            </a:r>
            <a:r>
              <a:rPr lang="zh-CN" altLang="en-US" dirty="0"/>
              <a:t>，且</a:t>
            </a:r>
            <a:r>
              <a:rPr lang="en-US" altLang="zh-CN" dirty="0"/>
              <a:t>X</a:t>
            </a:r>
            <a:r>
              <a:rPr lang="zh-CN" altLang="en-US" dirty="0"/>
              <a:t>导致的</a:t>
            </a:r>
            <a:r>
              <a:rPr lang="en-US" altLang="zh-CN" dirty="0"/>
              <a:t>δ(X)</a:t>
            </a:r>
            <a:r>
              <a:rPr lang="zh-CN" altLang="en-US" dirty="0"/>
              <a:t>总是比</a:t>
            </a:r>
            <a:r>
              <a:rPr lang="en-US" altLang="zh-CN" dirty="0"/>
              <a:t>δ(x)</a:t>
            </a:r>
            <a:r>
              <a:rPr lang="zh-CN" altLang="en-US" dirty="0"/>
              <a:t>要大。</a:t>
            </a:r>
            <a:endParaRPr lang="en-US" altLang="zh-CN" dirty="0"/>
          </a:p>
        </p:txBody>
      </p:sp>
    </p:spTree>
    <p:extLst>
      <p:ext uri="{BB962C8B-B14F-4D97-AF65-F5344CB8AC3E}">
        <p14:creationId xmlns:p14="http://schemas.microsoft.com/office/powerpoint/2010/main" val="31040143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CA6053-FA73-4905-B7E2-48A9BB89B0EF}"/>
              </a:ext>
            </a:extLst>
          </p:cNvPr>
          <p:cNvSpPr>
            <a:spLocks noGrp="1"/>
          </p:cNvSpPr>
          <p:nvPr>
            <p:ph type="title"/>
          </p:nvPr>
        </p:nvSpPr>
        <p:spPr/>
        <p:txBody>
          <a:bodyPr/>
          <a:lstStyle/>
          <a:p>
            <a:r>
              <a:rPr lang="en-US" altLang="zh-CN" dirty="0"/>
              <a:t>Statistical Significance Testing</a:t>
            </a:r>
            <a:endParaRPr lang="zh-CN" altLang="en-US" dirty="0"/>
          </a:p>
        </p:txBody>
      </p:sp>
      <p:sp>
        <p:nvSpPr>
          <p:cNvPr id="3" name="内容占位符 2">
            <a:extLst>
              <a:ext uri="{FF2B5EF4-FFF2-40B4-BE49-F238E27FC236}">
                <a16:creationId xmlns:a16="http://schemas.microsoft.com/office/drawing/2014/main" id="{75D0B474-EF32-49A5-AA55-86451550C34C}"/>
              </a:ext>
            </a:extLst>
          </p:cNvPr>
          <p:cNvSpPr>
            <a:spLocks noGrp="1"/>
          </p:cNvSpPr>
          <p:nvPr>
            <p:ph idx="1"/>
          </p:nvPr>
        </p:nvSpPr>
        <p:spPr/>
        <p:txBody>
          <a:bodyPr/>
          <a:lstStyle/>
          <a:p>
            <a:pPr algn="just"/>
            <a:r>
              <a:rPr lang="zh-CN" altLang="en-US" dirty="0"/>
              <a:t>此时，零假设接受</a:t>
            </a:r>
            <a:r>
              <a:rPr lang="en-US" altLang="zh-CN" dirty="0"/>
              <a:t>P(δ(X)&gt;δ(x)|H</a:t>
            </a:r>
            <a:r>
              <a:rPr lang="en-US" altLang="zh-CN" baseline="-25000" dirty="0"/>
              <a:t>0</a:t>
            </a:r>
            <a:r>
              <a:rPr lang="en-US" altLang="zh-CN" dirty="0"/>
              <a:t>)&gt;α</a:t>
            </a:r>
            <a:r>
              <a:rPr lang="zh-CN" altLang="en-US" dirty="0"/>
              <a:t>，称</a:t>
            </a:r>
            <a:r>
              <a:rPr lang="en-US" altLang="zh-CN" dirty="0"/>
              <a:t>P</a:t>
            </a:r>
            <a:r>
              <a:rPr lang="zh-CN" altLang="en-US" dirty="0"/>
              <a:t>为</a:t>
            </a:r>
            <a:r>
              <a:rPr lang="en-US" altLang="zh-CN" dirty="0"/>
              <a:t>p</a:t>
            </a:r>
            <a:r>
              <a:rPr lang="zh-CN" altLang="en-US" dirty="0"/>
              <a:t>值（</a:t>
            </a:r>
            <a:r>
              <a:rPr lang="en-US" altLang="zh-CN" dirty="0"/>
              <a:t>p-value</a:t>
            </a:r>
            <a:r>
              <a:rPr lang="zh-CN" altLang="en-US" dirty="0"/>
              <a:t>），</a:t>
            </a:r>
            <a:r>
              <a:rPr lang="en-US" altLang="zh-CN" dirty="0"/>
              <a:t>α</a:t>
            </a:r>
            <a:r>
              <a:rPr lang="zh-CN" altLang="en-US" dirty="0"/>
              <a:t>为显著性水平。</a:t>
            </a:r>
            <a:endParaRPr lang="en-US" altLang="zh-CN" dirty="0"/>
          </a:p>
          <a:p>
            <a:pPr algn="just"/>
            <a:r>
              <a:rPr lang="zh-CN" altLang="en-US" dirty="0"/>
              <a:t>如要证明零假设错误，</a:t>
            </a:r>
            <a:r>
              <a:rPr lang="en-US" altLang="zh-CN" dirty="0"/>
              <a:t>p</a:t>
            </a:r>
            <a:r>
              <a:rPr lang="zh-CN" altLang="en-US" dirty="0"/>
              <a:t>值需足够小。</a:t>
            </a:r>
            <a:endParaRPr lang="en-US" altLang="zh-CN" dirty="0"/>
          </a:p>
          <a:p>
            <a:pPr algn="just"/>
            <a:endParaRPr lang="en-US" altLang="zh-CN" dirty="0"/>
          </a:p>
          <a:p>
            <a:pPr algn="just"/>
            <a:r>
              <a:rPr lang="en-US" altLang="zh-CN" dirty="0"/>
              <a:t>NLP</a:t>
            </a:r>
            <a:r>
              <a:rPr lang="zh-CN" altLang="en-US" dirty="0"/>
              <a:t>中，通常采用非参数</a:t>
            </a:r>
            <a:r>
              <a:rPr lang="en-US" altLang="zh-CN" dirty="0"/>
              <a:t>(non-parametric</a:t>
            </a:r>
            <a:r>
              <a:rPr lang="zh-CN" altLang="en-US" dirty="0"/>
              <a:t>）方式进行检验，常见的包括</a:t>
            </a:r>
            <a:r>
              <a:rPr lang="en-US" altLang="zh-CN" dirty="0"/>
              <a:t>bootstrap test</a:t>
            </a:r>
            <a:r>
              <a:rPr lang="zh-CN" altLang="en-US" dirty="0"/>
              <a:t>，</a:t>
            </a:r>
            <a:r>
              <a:rPr lang="en-US" altLang="zh-CN" dirty="0"/>
              <a:t>approximate randomization</a:t>
            </a:r>
            <a:r>
              <a:rPr lang="zh-CN" altLang="en-US" dirty="0"/>
              <a:t>等。</a:t>
            </a:r>
            <a:endParaRPr lang="en-US" altLang="zh-CN" dirty="0"/>
          </a:p>
          <a:p>
            <a:pPr algn="just"/>
            <a:r>
              <a:rPr lang="zh-CN" altLang="en-US" dirty="0"/>
              <a:t>这些检验方法可以并不要求正态分布的假设，因为可以用于任意的评价指标，包括准确率、精确率、召回率、</a:t>
            </a:r>
            <a:r>
              <a:rPr lang="en-US" altLang="zh-CN" dirty="0"/>
              <a:t>F</a:t>
            </a:r>
            <a:r>
              <a:rPr lang="zh-CN" altLang="en-US" dirty="0"/>
              <a:t>值等。</a:t>
            </a:r>
            <a:endParaRPr lang="en-US" altLang="zh-CN" dirty="0"/>
          </a:p>
          <a:p>
            <a:pPr algn="just"/>
            <a:r>
              <a:rPr lang="zh-CN" altLang="en-US" dirty="0"/>
              <a:t>本章以</a:t>
            </a:r>
            <a:r>
              <a:rPr lang="en-US" altLang="zh-CN" dirty="0"/>
              <a:t>bootstrap test</a:t>
            </a:r>
            <a:r>
              <a:rPr lang="zh-CN" altLang="en-US" dirty="0"/>
              <a:t>为例进行讲解。</a:t>
            </a:r>
          </a:p>
        </p:txBody>
      </p:sp>
    </p:spTree>
    <p:extLst>
      <p:ext uri="{BB962C8B-B14F-4D97-AF65-F5344CB8AC3E}">
        <p14:creationId xmlns:p14="http://schemas.microsoft.com/office/powerpoint/2010/main" val="9232497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5B85B4-8C83-4104-A70E-3B8747A04CAE}"/>
              </a:ext>
            </a:extLst>
          </p:cNvPr>
          <p:cNvSpPr>
            <a:spLocks noGrp="1"/>
          </p:cNvSpPr>
          <p:nvPr>
            <p:ph type="title"/>
          </p:nvPr>
        </p:nvSpPr>
        <p:spPr/>
        <p:txBody>
          <a:bodyPr/>
          <a:lstStyle/>
          <a:p>
            <a:r>
              <a:rPr lang="en-US" altLang="zh-CN" dirty="0"/>
              <a:t>Statistical Significance Testing</a:t>
            </a:r>
            <a:endParaRPr lang="zh-CN" altLang="en-US" dirty="0"/>
          </a:p>
        </p:txBody>
      </p:sp>
      <p:sp>
        <p:nvSpPr>
          <p:cNvPr id="3" name="内容占位符 2">
            <a:extLst>
              <a:ext uri="{FF2B5EF4-FFF2-40B4-BE49-F238E27FC236}">
                <a16:creationId xmlns:a16="http://schemas.microsoft.com/office/drawing/2014/main" id="{E25AC615-45D5-4A86-803F-6414EB903AE4}"/>
              </a:ext>
            </a:extLst>
          </p:cNvPr>
          <p:cNvSpPr>
            <a:spLocks noGrp="1"/>
          </p:cNvSpPr>
          <p:nvPr>
            <p:ph idx="1"/>
          </p:nvPr>
        </p:nvSpPr>
        <p:spPr/>
        <p:txBody>
          <a:bodyPr/>
          <a:lstStyle/>
          <a:p>
            <a:pPr algn="just"/>
            <a:r>
              <a:rPr lang="zh-CN" altLang="en-US" dirty="0"/>
              <a:t>首先，通过有放回采样，从原始测试集中生成足够的虚拟测试集；</a:t>
            </a:r>
            <a:endParaRPr lang="en-US" altLang="zh-CN" dirty="0"/>
          </a:p>
          <a:p>
            <a:pPr lvl="1" algn="just"/>
            <a:r>
              <a:rPr lang="en-US" altLang="zh-CN" sz="2000" dirty="0"/>
              <a:t>bootstrapping</a:t>
            </a:r>
            <a:r>
              <a:rPr lang="zh-CN" altLang="en-US" sz="2000" dirty="0"/>
              <a:t>，有放回采样，指从总体中取出一个样本，将其记录后放回总体中继续采样的采样方式；</a:t>
            </a:r>
            <a:endParaRPr lang="en-US" altLang="zh-CN" sz="2000" dirty="0"/>
          </a:p>
          <a:p>
            <a:pPr lvl="1" algn="just"/>
            <a:r>
              <a:rPr lang="zh-CN" altLang="en-US" sz="2000" dirty="0"/>
              <a:t>这种采样方式假设，样本是具有总体代表性的；</a:t>
            </a:r>
            <a:endParaRPr lang="en-US" altLang="zh-CN" sz="2000" dirty="0"/>
          </a:p>
          <a:p>
            <a:pPr lvl="1" algn="just"/>
            <a:r>
              <a:rPr lang="zh-CN" altLang="en-US" sz="2000" dirty="0"/>
              <a:t>每个虚拟测试集中的每个样本，同时附有</a:t>
            </a:r>
            <a:r>
              <a:rPr lang="en-US" altLang="zh-CN" sz="2000" dirty="0"/>
              <a:t>A</a:t>
            </a:r>
            <a:r>
              <a:rPr lang="zh-CN" altLang="en-US" sz="2000" dirty="0"/>
              <a:t>和</a:t>
            </a:r>
            <a:r>
              <a:rPr lang="en-US" altLang="zh-CN" sz="2000" dirty="0"/>
              <a:t>B</a:t>
            </a:r>
            <a:r>
              <a:rPr lang="zh-CN" altLang="en-US" sz="2000" dirty="0"/>
              <a:t>的评价表现（正确与否）；</a:t>
            </a:r>
            <a:endParaRPr lang="en-US" altLang="zh-CN" sz="2000" dirty="0"/>
          </a:p>
          <a:p>
            <a:pPr lvl="1" algn="just"/>
            <a:r>
              <a:rPr lang="zh-CN" altLang="en-US" sz="2000" dirty="0"/>
              <a:t>由于在原始样本上，</a:t>
            </a:r>
            <a:r>
              <a:rPr lang="en-US" altLang="zh-CN" sz="2000" dirty="0"/>
              <a:t>A</a:t>
            </a:r>
            <a:r>
              <a:rPr lang="zh-CN" altLang="en-US" sz="2000" dirty="0"/>
              <a:t>和</a:t>
            </a:r>
            <a:r>
              <a:rPr lang="en-US" altLang="zh-CN" sz="2000" dirty="0"/>
              <a:t>B</a:t>
            </a:r>
            <a:r>
              <a:rPr lang="zh-CN" altLang="en-US" sz="2000" dirty="0"/>
              <a:t>的差异是</a:t>
            </a:r>
            <a:r>
              <a:rPr lang="en-US" altLang="zh-CN" sz="2000" dirty="0"/>
              <a:t>δ(x)</a:t>
            </a:r>
            <a:r>
              <a:rPr lang="zh-CN" altLang="en-US" sz="2000" dirty="0"/>
              <a:t>，所以在虚拟样本上，</a:t>
            </a:r>
            <a:r>
              <a:rPr lang="en-US" altLang="zh-CN" sz="2000" dirty="0"/>
              <a:t>A</a:t>
            </a:r>
            <a:r>
              <a:rPr lang="zh-CN" altLang="en-US" sz="2000" dirty="0"/>
              <a:t>和</a:t>
            </a:r>
            <a:r>
              <a:rPr lang="en-US" altLang="zh-CN" sz="2000" dirty="0"/>
              <a:t>B</a:t>
            </a:r>
            <a:r>
              <a:rPr lang="zh-CN" altLang="en-US" sz="2000" dirty="0"/>
              <a:t>的差异的期望也是</a:t>
            </a:r>
            <a:r>
              <a:rPr lang="en-US" altLang="zh-CN" sz="2000" dirty="0"/>
              <a:t>δ(x)</a:t>
            </a:r>
            <a:r>
              <a:rPr lang="zh-CN" altLang="en-US" sz="2000" dirty="0"/>
              <a:t>。</a:t>
            </a:r>
            <a:endParaRPr lang="en-US" altLang="zh-CN" sz="2000" dirty="0"/>
          </a:p>
          <a:p>
            <a:pPr algn="just"/>
            <a:endParaRPr lang="zh-CN" altLang="en-US" dirty="0"/>
          </a:p>
        </p:txBody>
      </p:sp>
      <p:pic>
        <p:nvPicPr>
          <p:cNvPr id="5" name="图片 4" descr="手机屏幕截图&#10;&#10;描述已自动生成">
            <a:extLst>
              <a:ext uri="{FF2B5EF4-FFF2-40B4-BE49-F238E27FC236}">
                <a16:creationId xmlns:a16="http://schemas.microsoft.com/office/drawing/2014/main" id="{C36110D3-B46A-4621-8C80-0ED34B7A4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2985" y="4182886"/>
            <a:ext cx="6306030" cy="2490098"/>
          </a:xfrm>
          <a:prstGeom prst="rect">
            <a:avLst/>
          </a:prstGeom>
        </p:spPr>
      </p:pic>
    </p:spTree>
    <p:extLst>
      <p:ext uri="{BB962C8B-B14F-4D97-AF65-F5344CB8AC3E}">
        <p14:creationId xmlns:p14="http://schemas.microsoft.com/office/powerpoint/2010/main" val="37668619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B5850F-6EA7-4A52-8530-78686EE733DA}"/>
              </a:ext>
            </a:extLst>
          </p:cNvPr>
          <p:cNvSpPr>
            <a:spLocks noGrp="1"/>
          </p:cNvSpPr>
          <p:nvPr>
            <p:ph type="title"/>
          </p:nvPr>
        </p:nvSpPr>
        <p:spPr/>
        <p:txBody>
          <a:bodyPr/>
          <a:lstStyle/>
          <a:p>
            <a:r>
              <a:rPr lang="en-US" altLang="zh-CN" dirty="0"/>
              <a:t>Statistical Significance Testing</a:t>
            </a:r>
            <a:endParaRPr lang="zh-CN" altLang="en-US" dirty="0"/>
          </a:p>
        </p:txBody>
      </p:sp>
      <p:sp>
        <p:nvSpPr>
          <p:cNvPr id="3" name="内容占位符 2">
            <a:extLst>
              <a:ext uri="{FF2B5EF4-FFF2-40B4-BE49-F238E27FC236}">
                <a16:creationId xmlns:a16="http://schemas.microsoft.com/office/drawing/2014/main" id="{49C25100-3AD2-42BC-9E83-561A5F307B7A}"/>
              </a:ext>
            </a:extLst>
          </p:cNvPr>
          <p:cNvSpPr>
            <a:spLocks noGrp="1"/>
          </p:cNvSpPr>
          <p:nvPr>
            <p:ph idx="1"/>
          </p:nvPr>
        </p:nvSpPr>
        <p:spPr/>
        <p:txBody>
          <a:bodyPr/>
          <a:lstStyle/>
          <a:p>
            <a:pPr algn="just"/>
            <a:r>
              <a:rPr lang="zh-CN" altLang="en-US" dirty="0"/>
              <a:t>然后，衡量在这些虚拟测试集上，</a:t>
            </a:r>
            <a:r>
              <a:rPr lang="en-US" altLang="zh-CN" dirty="0"/>
              <a:t>A</a:t>
            </a:r>
            <a:r>
              <a:rPr lang="zh-CN" altLang="en-US" dirty="0"/>
              <a:t>有多少比例获得具有显著性的比</a:t>
            </a:r>
            <a:r>
              <a:rPr lang="en-US" altLang="zh-CN" dirty="0"/>
              <a:t>B</a:t>
            </a:r>
            <a:r>
              <a:rPr lang="zh-CN" altLang="en-US" dirty="0"/>
              <a:t>好的差异：</a:t>
            </a:r>
            <a:endParaRPr lang="en-US" altLang="zh-CN" dirty="0"/>
          </a:p>
          <a:p>
            <a:pPr lvl="1" algn="just"/>
            <a:r>
              <a:rPr lang="zh-CN" altLang="en-US" dirty="0"/>
              <a:t>在每个虚拟测试集</a:t>
            </a:r>
            <a:r>
              <a:rPr lang="en-US" altLang="zh-CN" dirty="0"/>
              <a:t>x</a:t>
            </a:r>
            <a:r>
              <a:rPr lang="en-US" altLang="zh-CN" baseline="30000" dirty="0"/>
              <a:t>*</a:t>
            </a:r>
            <a:r>
              <a:rPr lang="zh-CN" altLang="en-US" dirty="0"/>
              <a:t>上，衡量是否</a:t>
            </a:r>
            <a:r>
              <a:rPr lang="en-US" altLang="zh-CN" dirty="0"/>
              <a:t>δ(x</a:t>
            </a:r>
            <a:r>
              <a:rPr lang="en-US" altLang="zh-CN" baseline="30000" dirty="0"/>
              <a:t>*</a:t>
            </a:r>
            <a:r>
              <a:rPr lang="en-US" altLang="zh-CN" dirty="0"/>
              <a:t>)&gt;δ(x)</a:t>
            </a:r>
            <a:r>
              <a:rPr lang="zh-CN" altLang="en-US" dirty="0"/>
              <a:t>；</a:t>
            </a:r>
            <a:endParaRPr lang="en-US" altLang="zh-CN" dirty="0"/>
          </a:p>
          <a:p>
            <a:pPr lvl="1" algn="just"/>
            <a:r>
              <a:rPr lang="zh-CN" altLang="en-US" dirty="0"/>
              <a:t>由于</a:t>
            </a:r>
            <a:r>
              <a:rPr lang="en-US" altLang="zh-CN" dirty="0"/>
              <a:t>E(δ(x</a:t>
            </a:r>
            <a:r>
              <a:rPr lang="en-US" altLang="zh-CN" baseline="30000" dirty="0"/>
              <a:t>*</a:t>
            </a:r>
            <a:r>
              <a:rPr lang="en-US" altLang="zh-CN" dirty="0"/>
              <a:t>))= δ(x)</a:t>
            </a:r>
            <a:r>
              <a:rPr lang="zh-CN" altLang="en-US" dirty="0"/>
              <a:t>，所以总是有一半的测试集，在其上的</a:t>
            </a:r>
            <a:r>
              <a:rPr lang="en-US" altLang="zh-CN" dirty="0"/>
              <a:t>δ(x</a:t>
            </a:r>
            <a:r>
              <a:rPr lang="en-US" altLang="zh-CN" baseline="30000" dirty="0"/>
              <a:t>*</a:t>
            </a:r>
            <a:r>
              <a:rPr lang="en-US" altLang="zh-CN" dirty="0"/>
              <a:t>)</a:t>
            </a:r>
            <a:r>
              <a:rPr lang="zh-CN" altLang="en-US" dirty="0"/>
              <a:t>大于</a:t>
            </a:r>
            <a:r>
              <a:rPr lang="en-US" altLang="zh-CN" dirty="0"/>
              <a:t>δ(x)</a:t>
            </a:r>
          </a:p>
          <a:p>
            <a:pPr lvl="1" algn="just"/>
            <a:r>
              <a:rPr lang="zh-CN" altLang="en-US" dirty="0"/>
              <a:t>根据</a:t>
            </a:r>
            <a:r>
              <a:rPr lang="en-US" altLang="zh-CN" dirty="0"/>
              <a:t>Berg-Kirkpatrick(2012)</a:t>
            </a:r>
            <a:r>
              <a:rPr lang="zh-CN" altLang="en-US" dirty="0"/>
              <a:t>，为了修正这种影响，将衡量是否</a:t>
            </a:r>
            <a:r>
              <a:rPr lang="en-US" altLang="zh-CN" dirty="0"/>
              <a:t>δ(x</a:t>
            </a:r>
            <a:r>
              <a:rPr lang="en-US" altLang="zh-CN" baseline="30000" dirty="0"/>
              <a:t>*</a:t>
            </a:r>
            <a:r>
              <a:rPr lang="en-US" altLang="zh-CN" dirty="0"/>
              <a:t>)&gt;δ(x)</a:t>
            </a:r>
            <a:r>
              <a:rPr lang="zh-CN" altLang="en-US" dirty="0"/>
              <a:t>修改为衡量是否</a:t>
            </a:r>
            <a:r>
              <a:rPr lang="en-US" altLang="zh-CN" dirty="0"/>
              <a:t>δ(x</a:t>
            </a:r>
            <a:r>
              <a:rPr lang="en-US" altLang="zh-CN" baseline="30000" dirty="0"/>
              <a:t>*</a:t>
            </a:r>
            <a:r>
              <a:rPr lang="en-US" altLang="zh-CN" dirty="0"/>
              <a:t>)&gt;2δ(x) </a:t>
            </a:r>
            <a:r>
              <a:rPr lang="zh-CN" altLang="en-US" dirty="0"/>
              <a:t>；</a:t>
            </a:r>
            <a:endParaRPr lang="en-US" altLang="zh-CN" dirty="0"/>
          </a:p>
          <a:p>
            <a:pPr lvl="1" algn="just"/>
            <a:r>
              <a:rPr lang="zh-CN" altLang="en-US" dirty="0"/>
              <a:t>统计所有虚拟测试集中，有多少比例的测试集满足上述条件，该比例就是</a:t>
            </a:r>
            <a:r>
              <a:rPr lang="en-US" altLang="zh-CN" dirty="0"/>
              <a:t>p-value</a:t>
            </a:r>
            <a:r>
              <a:rPr lang="zh-CN" altLang="en-US" dirty="0"/>
              <a:t>；</a:t>
            </a:r>
            <a:endParaRPr lang="en-US" altLang="zh-CN" dirty="0"/>
          </a:p>
          <a:p>
            <a:pPr lvl="1" algn="just"/>
            <a:r>
              <a:rPr lang="zh-CN" altLang="en-US" dirty="0"/>
              <a:t>如果</a:t>
            </a:r>
            <a:r>
              <a:rPr lang="en-US" altLang="zh-CN" dirty="0"/>
              <a:t>p</a:t>
            </a:r>
            <a:r>
              <a:rPr lang="zh-CN" altLang="en-US" dirty="0"/>
              <a:t>值足够小，就说明</a:t>
            </a:r>
            <a:r>
              <a:rPr lang="en-US" altLang="zh-CN" dirty="0"/>
              <a:t>A</a:t>
            </a:r>
            <a:r>
              <a:rPr lang="zh-CN" altLang="en-US" dirty="0"/>
              <a:t>是显著好于</a:t>
            </a:r>
            <a:r>
              <a:rPr lang="en-US" altLang="zh-CN" dirty="0"/>
              <a:t>B</a:t>
            </a:r>
            <a:r>
              <a:rPr lang="zh-CN" altLang="en-US" dirty="0"/>
              <a:t>，反之则说明</a:t>
            </a:r>
            <a:r>
              <a:rPr lang="en-US" altLang="zh-CN" dirty="0"/>
              <a:t>A</a:t>
            </a:r>
            <a:r>
              <a:rPr lang="zh-CN" altLang="en-US" dirty="0"/>
              <a:t>和</a:t>
            </a:r>
            <a:r>
              <a:rPr lang="en-US" altLang="zh-CN" dirty="0"/>
              <a:t>B</a:t>
            </a:r>
            <a:r>
              <a:rPr lang="zh-CN" altLang="en-US" dirty="0"/>
              <a:t>没有显著差异。</a:t>
            </a:r>
            <a:endParaRPr lang="en-US" altLang="zh-CN" dirty="0"/>
          </a:p>
        </p:txBody>
      </p:sp>
    </p:spTree>
    <p:extLst>
      <p:ext uri="{BB962C8B-B14F-4D97-AF65-F5344CB8AC3E}">
        <p14:creationId xmlns:p14="http://schemas.microsoft.com/office/powerpoint/2010/main" val="26844132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C057A4-E256-4211-853C-315C56993613}"/>
              </a:ext>
            </a:extLst>
          </p:cNvPr>
          <p:cNvSpPr>
            <a:spLocks noGrp="1"/>
          </p:cNvSpPr>
          <p:nvPr>
            <p:ph type="title"/>
          </p:nvPr>
        </p:nvSpPr>
        <p:spPr/>
        <p:txBody>
          <a:bodyPr/>
          <a:lstStyle/>
          <a:p>
            <a:r>
              <a:rPr lang="en-US" altLang="zh-CN" dirty="0"/>
              <a:t>Statistical Significance Testing</a:t>
            </a:r>
            <a:endParaRPr lang="zh-CN" altLang="en-US" dirty="0"/>
          </a:p>
        </p:txBody>
      </p:sp>
      <p:sp>
        <p:nvSpPr>
          <p:cNvPr id="3" name="内容占位符 2">
            <a:extLst>
              <a:ext uri="{FF2B5EF4-FFF2-40B4-BE49-F238E27FC236}">
                <a16:creationId xmlns:a16="http://schemas.microsoft.com/office/drawing/2014/main" id="{9182FBD5-0B44-47D9-9F7A-520521AB8B79}"/>
              </a:ext>
            </a:extLst>
          </p:cNvPr>
          <p:cNvSpPr>
            <a:spLocks noGrp="1"/>
          </p:cNvSpPr>
          <p:nvPr>
            <p:ph idx="1"/>
          </p:nvPr>
        </p:nvSpPr>
        <p:spPr/>
        <p:txBody>
          <a:bodyPr/>
          <a:lstStyle/>
          <a:p>
            <a:r>
              <a:rPr lang="en-US" altLang="zh-CN" dirty="0"/>
              <a:t>bootstrap test</a:t>
            </a:r>
            <a:r>
              <a:rPr lang="zh-CN" altLang="en-US" dirty="0"/>
              <a:t>算法示例</a:t>
            </a:r>
          </a:p>
        </p:txBody>
      </p:sp>
      <p:pic>
        <p:nvPicPr>
          <p:cNvPr id="5" name="图片 4" descr="手机屏幕截图&#10;&#10;描述已自动生成">
            <a:extLst>
              <a:ext uri="{FF2B5EF4-FFF2-40B4-BE49-F238E27FC236}">
                <a16:creationId xmlns:a16="http://schemas.microsoft.com/office/drawing/2014/main" id="{A108AFF5-D9A6-4306-8771-49C9B387D9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7018" y="2448159"/>
            <a:ext cx="9337964" cy="4261763"/>
          </a:xfrm>
          <a:prstGeom prst="rect">
            <a:avLst/>
          </a:prstGeom>
        </p:spPr>
      </p:pic>
    </p:spTree>
    <p:extLst>
      <p:ext uri="{BB962C8B-B14F-4D97-AF65-F5344CB8AC3E}">
        <p14:creationId xmlns:p14="http://schemas.microsoft.com/office/powerpoint/2010/main" val="24056553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2280B0-1B07-4CB3-82EA-34A93951EEC0}"/>
              </a:ext>
            </a:extLst>
          </p:cNvPr>
          <p:cNvSpPr>
            <a:spLocks noGrp="1"/>
          </p:cNvSpPr>
          <p:nvPr>
            <p:ph type="title"/>
          </p:nvPr>
        </p:nvSpPr>
        <p:spPr/>
        <p:txBody>
          <a:bodyPr/>
          <a:lstStyle/>
          <a:p>
            <a:r>
              <a:rPr lang="en-US" altLang="zh-CN" dirty="0"/>
              <a:t>Logistic Regression</a:t>
            </a:r>
            <a:endParaRPr lang="zh-CN" altLang="en-US" dirty="0"/>
          </a:p>
        </p:txBody>
      </p:sp>
      <p:sp>
        <p:nvSpPr>
          <p:cNvPr id="3" name="内容占位符 2">
            <a:extLst>
              <a:ext uri="{FF2B5EF4-FFF2-40B4-BE49-F238E27FC236}">
                <a16:creationId xmlns:a16="http://schemas.microsoft.com/office/drawing/2014/main" id="{5D4DEA35-E296-4B2C-B988-6BA812F5AC77}"/>
              </a:ext>
            </a:extLst>
          </p:cNvPr>
          <p:cNvSpPr>
            <a:spLocks noGrp="1"/>
          </p:cNvSpPr>
          <p:nvPr>
            <p:ph idx="1"/>
          </p:nvPr>
        </p:nvSpPr>
        <p:spPr/>
        <p:txBody>
          <a:bodyPr/>
          <a:lstStyle/>
          <a:p>
            <a:pPr algn="just"/>
            <a:r>
              <a:rPr lang="zh-CN" altLang="en-US" dirty="0"/>
              <a:t>逻辑回归是一种重要的监督分类机器学习模型，在很多任务中作为</a:t>
            </a:r>
            <a:r>
              <a:rPr lang="en-US" altLang="zh-CN" dirty="0"/>
              <a:t>baseline</a:t>
            </a:r>
            <a:r>
              <a:rPr lang="zh-CN" altLang="en-US" dirty="0"/>
              <a:t>；其和神经网络有重要的相似之处，事实上神经网络也可以看做一系列堆叠的逻辑回归。</a:t>
            </a:r>
            <a:endParaRPr lang="en-US" altLang="zh-CN" dirty="0"/>
          </a:p>
          <a:p>
            <a:pPr algn="just"/>
            <a:r>
              <a:rPr lang="zh-CN" altLang="en-US" dirty="0"/>
              <a:t>逻辑回归是判别模型（</a:t>
            </a:r>
            <a:r>
              <a:rPr lang="en-US" altLang="zh-CN" dirty="0"/>
              <a:t>discriminative classifier</a:t>
            </a:r>
            <a:r>
              <a:rPr lang="zh-CN" altLang="en-US" dirty="0"/>
              <a:t>），模型的目标是直接建立关于分类的条件概率；相反，生成模型，如贝叶斯，则通过似然函数学习如果构建某个类别的特征。</a:t>
            </a:r>
            <a:endParaRPr lang="en-US" altLang="zh-CN" dirty="0"/>
          </a:p>
          <a:p>
            <a:pPr algn="just"/>
            <a:endParaRPr lang="en-US" altLang="zh-CN" dirty="0"/>
          </a:p>
          <a:p>
            <a:pPr algn="just"/>
            <a:r>
              <a:rPr lang="zh-CN" altLang="en-US" dirty="0"/>
              <a:t>逻辑回归通常用于二分类任务，多项式逻辑回归（</a:t>
            </a:r>
            <a:r>
              <a:rPr lang="en-US" altLang="zh-CN" dirty="0"/>
              <a:t>multinomial logistic regression</a:t>
            </a:r>
            <a:r>
              <a:rPr lang="zh-CN" altLang="en-US" dirty="0"/>
              <a:t>）可以用于多分类任务；分别通过</a:t>
            </a:r>
            <a:r>
              <a:rPr lang="en-US" altLang="zh-CN" dirty="0"/>
              <a:t>sigmoid</a:t>
            </a:r>
            <a:r>
              <a:rPr lang="zh-CN" altLang="en-US" dirty="0"/>
              <a:t>和</a:t>
            </a:r>
            <a:r>
              <a:rPr lang="en-US" altLang="zh-CN" dirty="0" err="1"/>
              <a:t>softmax</a:t>
            </a:r>
            <a:r>
              <a:rPr lang="zh-CN" altLang="en-US" dirty="0"/>
              <a:t>进行分类。</a:t>
            </a:r>
            <a:endParaRPr lang="en-US" altLang="zh-CN" dirty="0"/>
          </a:p>
        </p:txBody>
      </p:sp>
    </p:spTree>
    <p:extLst>
      <p:ext uri="{BB962C8B-B14F-4D97-AF65-F5344CB8AC3E}">
        <p14:creationId xmlns:p14="http://schemas.microsoft.com/office/powerpoint/2010/main" val="5424154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EBD6E2-D69D-414D-828D-6CEA148DFD5D}"/>
              </a:ext>
            </a:extLst>
          </p:cNvPr>
          <p:cNvSpPr>
            <a:spLocks noGrp="1"/>
          </p:cNvSpPr>
          <p:nvPr>
            <p:ph type="title"/>
          </p:nvPr>
        </p:nvSpPr>
        <p:spPr/>
        <p:txBody>
          <a:bodyPr/>
          <a:lstStyle/>
          <a:p>
            <a:r>
              <a:rPr lang="en-US" altLang="zh-CN" dirty="0"/>
              <a:t>Classification: the sigmoid</a:t>
            </a:r>
            <a:endParaRPr lang="zh-CN" altLang="en-US" dirty="0"/>
          </a:p>
        </p:txBody>
      </p:sp>
      <p:sp>
        <p:nvSpPr>
          <p:cNvPr id="3" name="内容占位符 2">
            <a:extLst>
              <a:ext uri="{FF2B5EF4-FFF2-40B4-BE49-F238E27FC236}">
                <a16:creationId xmlns:a16="http://schemas.microsoft.com/office/drawing/2014/main" id="{C9416047-257B-477A-A4E9-B17AA97B22E4}"/>
              </a:ext>
            </a:extLst>
          </p:cNvPr>
          <p:cNvSpPr>
            <a:spLocks noGrp="1"/>
          </p:cNvSpPr>
          <p:nvPr>
            <p:ph idx="1"/>
          </p:nvPr>
        </p:nvSpPr>
        <p:spPr/>
        <p:txBody>
          <a:bodyPr/>
          <a:lstStyle/>
          <a:p>
            <a:pPr algn="just"/>
            <a:r>
              <a:rPr lang="zh-CN" altLang="en-US" dirty="0"/>
              <a:t>假定：</a:t>
            </a:r>
            <a:endParaRPr lang="en-US" altLang="zh-CN" dirty="0"/>
          </a:p>
          <a:p>
            <a:pPr lvl="1" algn="just"/>
            <a:r>
              <a:rPr lang="zh-CN" altLang="en-US" dirty="0"/>
              <a:t>输入的</a:t>
            </a:r>
            <a:r>
              <a:rPr lang="en-US" altLang="zh-CN" dirty="0"/>
              <a:t>N</a:t>
            </a:r>
            <a:r>
              <a:rPr lang="zh-CN" altLang="en-US" dirty="0"/>
              <a:t>维特征向量</a:t>
            </a:r>
            <a:r>
              <a:rPr lang="en-US" altLang="zh-CN" dirty="0"/>
              <a:t>x = [x</a:t>
            </a:r>
            <a:r>
              <a:rPr lang="en-US" altLang="zh-CN" baseline="-25000" dirty="0"/>
              <a:t>1</a:t>
            </a:r>
            <a:r>
              <a:rPr lang="en-US" altLang="zh-CN" dirty="0"/>
              <a:t>, x</a:t>
            </a:r>
            <a:r>
              <a:rPr lang="en-US" altLang="zh-CN" baseline="-25000" dirty="0"/>
              <a:t>2</a:t>
            </a:r>
            <a:r>
              <a:rPr lang="en-US" altLang="zh-CN" dirty="0"/>
              <a:t>, …, </a:t>
            </a:r>
            <a:r>
              <a:rPr lang="en-US" altLang="zh-CN" dirty="0" err="1"/>
              <a:t>x</a:t>
            </a:r>
            <a:r>
              <a:rPr lang="en-US" altLang="zh-CN" baseline="-25000" dirty="0" err="1"/>
              <a:t>n</a:t>
            </a:r>
            <a:r>
              <a:rPr lang="en-US" altLang="zh-CN" dirty="0"/>
              <a:t>]</a:t>
            </a:r>
            <a:r>
              <a:rPr lang="zh-CN" altLang="en-US" dirty="0"/>
              <a:t>，代表和分类有关的</a:t>
            </a:r>
            <a:r>
              <a:rPr lang="en-US" altLang="zh-CN" dirty="0"/>
              <a:t>N</a:t>
            </a:r>
            <a:r>
              <a:rPr lang="zh-CN" altLang="en-US" dirty="0"/>
              <a:t>个特征，这些特征可能相互独立也可能相关；</a:t>
            </a:r>
            <a:endParaRPr lang="en-US" altLang="zh-CN" dirty="0"/>
          </a:p>
          <a:p>
            <a:pPr lvl="1" algn="just"/>
            <a:r>
              <a:rPr lang="zh-CN" altLang="en-US" dirty="0"/>
              <a:t>模型的目标分类是</a:t>
            </a:r>
            <a:r>
              <a:rPr lang="en-US" altLang="zh-CN" dirty="0"/>
              <a:t>1</a:t>
            </a:r>
            <a:r>
              <a:rPr lang="zh-CN" altLang="en-US" dirty="0"/>
              <a:t>或者</a:t>
            </a:r>
            <a:r>
              <a:rPr lang="en-US" altLang="zh-CN" dirty="0"/>
              <a:t>0</a:t>
            </a:r>
            <a:r>
              <a:rPr lang="zh-CN" altLang="en-US" dirty="0"/>
              <a:t>，其中</a:t>
            </a:r>
            <a:r>
              <a:rPr lang="en-US" altLang="zh-CN" dirty="0"/>
              <a:t>1</a:t>
            </a:r>
            <a:r>
              <a:rPr lang="zh-CN" altLang="en-US" dirty="0"/>
              <a:t>代表正类，</a:t>
            </a:r>
            <a:r>
              <a:rPr lang="en-US" altLang="zh-CN" dirty="0"/>
              <a:t>0</a:t>
            </a:r>
            <a:r>
              <a:rPr lang="zh-CN" altLang="en-US" dirty="0"/>
              <a:t>代表负类；</a:t>
            </a:r>
            <a:endParaRPr lang="en-US" altLang="zh-CN" dirty="0"/>
          </a:p>
          <a:p>
            <a:pPr lvl="1" algn="just"/>
            <a:r>
              <a:rPr lang="en-US" altLang="zh-CN" dirty="0"/>
              <a:t>P(y=1|x)</a:t>
            </a:r>
            <a:r>
              <a:rPr lang="zh-CN" altLang="en-US" dirty="0"/>
              <a:t>和</a:t>
            </a:r>
            <a:r>
              <a:rPr lang="en-US" altLang="zh-CN" dirty="0"/>
              <a:t>P(y=0|x)</a:t>
            </a:r>
            <a:r>
              <a:rPr lang="zh-CN" altLang="en-US" dirty="0"/>
              <a:t>分别代表样本是正类和负类的概率，两者之和为</a:t>
            </a:r>
            <a:r>
              <a:rPr lang="en-US" altLang="zh-CN" dirty="0"/>
              <a:t>1</a:t>
            </a:r>
            <a:r>
              <a:rPr lang="zh-CN" altLang="en-US" dirty="0"/>
              <a:t>；</a:t>
            </a:r>
            <a:endParaRPr lang="en-US" altLang="zh-CN" dirty="0"/>
          </a:p>
          <a:p>
            <a:pPr lvl="1" algn="just"/>
            <a:r>
              <a:rPr lang="zh-CN" altLang="en-US" dirty="0"/>
              <a:t>权重向量</a:t>
            </a:r>
            <a:r>
              <a:rPr lang="en-US" altLang="zh-CN" dirty="0"/>
              <a:t>w</a:t>
            </a:r>
            <a:r>
              <a:rPr lang="zh-CN" altLang="en-US" dirty="0"/>
              <a:t>，</a:t>
            </a:r>
            <a:r>
              <a:rPr lang="en-US" altLang="zh-CN" dirty="0"/>
              <a:t>w</a:t>
            </a:r>
            <a:r>
              <a:rPr lang="zh-CN" altLang="en-US" dirty="0"/>
              <a:t>的维度和</a:t>
            </a:r>
            <a:r>
              <a:rPr lang="en-US" altLang="zh-CN" dirty="0"/>
              <a:t>x</a:t>
            </a:r>
            <a:r>
              <a:rPr lang="zh-CN" altLang="en-US" dirty="0"/>
              <a:t>的维度相等，每个</a:t>
            </a:r>
            <a:r>
              <a:rPr lang="en-US" altLang="zh-CN" dirty="0" err="1"/>
              <a:t>w</a:t>
            </a:r>
            <a:r>
              <a:rPr lang="en-US" altLang="zh-CN" baseline="-25000" dirty="0" err="1"/>
              <a:t>i</a:t>
            </a:r>
            <a:r>
              <a:rPr lang="zh-CN" altLang="en-US" dirty="0"/>
              <a:t>都和一个</a:t>
            </a:r>
            <a:r>
              <a:rPr lang="en-US" altLang="zh-CN" dirty="0"/>
              <a:t>x</a:t>
            </a:r>
            <a:r>
              <a:rPr lang="en-US" altLang="zh-CN" baseline="-25000" dirty="0"/>
              <a:t>i</a:t>
            </a:r>
            <a:r>
              <a:rPr lang="zh-CN" altLang="en-US" dirty="0"/>
              <a:t>相关联；</a:t>
            </a:r>
            <a:endParaRPr lang="en-US" altLang="zh-CN" dirty="0"/>
          </a:p>
          <a:p>
            <a:pPr lvl="1" algn="just"/>
            <a:r>
              <a:rPr lang="zh-CN" altLang="en-US" dirty="0"/>
              <a:t>偏置</a:t>
            </a:r>
            <a:r>
              <a:rPr lang="en-US" altLang="zh-CN" dirty="0"/>
              <a:t>b</a:t>
            </a:r>
            <a:r>
              <a:rPr lang="zh-CN" altLang="en-US" dirty="0"/>
              <a:t>，是一个常数；</a:t>
            </a:r>
            <a:endParaRPr lang="en-US" altLang="zh-CN" dirty="0"/>
          </a:p>
          <a:p>
            <a:pPr algn="just"/>
            <a:r>
              <a:rPr lang="zh-CN" altLang="en-US" dirty="0"/>
              <a:t>那么就有分类函数：</a:t>
            </a:r>
            <a:endParaRPr lang="en-US" altLang="zh-CN" dirty="0"/>
          </a:p>
          <a:p>
            <a:pPr lvl="1" algn="just"/>
            <a:r>
              <a:rPr lang="zh-CN" altLang="en-US" dirty="0"/>
              <a:t>第一项是特征向量和权重向量的点积（</a:t>
            </a:r>
            <a:r>
              <a:rPr lang="en-US" altLang="zh-CN" dirty="0"/>
              <a:t>dot product</a:t>
            </a:r>
            <a:r>
              <a:rPr lang="zh-CN" altLang="en-US" dirty="0"/>
              <a:t>）；第二项是偏置。</a:t>
            </a:r>
          </a:p>
        </p:txBody>
      </p:sp>
      <p:pic>
        <p:nvPicPr>
          <p:cNvPr id="5" name="图片 4" descr="图片包含 物体, 钟表, 游戏机, 仪表&#10;&#10;描述已自动生成">
            <a:extLst>
              <a:ext uri="{FF2B5EF4-FFF2-40B4-BE49-F238E27FC236}">
                <a16:creationId xmlns:a16="http://schemas.microsoft.com/office/drawing/2014/main" id="{7E1C32B6-F577-4148-BD76-4579B9C170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8848" y="5568477"/>
            <a:ext cx="2657152" cy="951057"/>
          </a:xfrm>
          <a:prstGeom prst="rect">
            <a:avLst/>
          </a:prstGeom>
        </p:spPr>
      </p:pic>
      <p:pic>
        <p:nvPicPr>
          <p:cNvPr id="7" name="图片 6">
            <a:extLst>
              <a:ext uri="{FF2B5EF4-FFF2-40B4-BE49-F238E27FC236}">
                <a16:creationId xmlns:a16="http://schemas.microsoft.com/office/drawing/2014/main" id="{C5F70896-D22B-489D-BFE0-8EB648BE5A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7847" y="5844948"/>
            <a:ext cx="1796850" cy="304305"/>
          </a:xfrm>
          <a:prstGeom prst="rect">
            <a:avLst/>
          </a:prstGeom>
        </p:spPr>
      </p:pic>
    </p:spTree>
    <p:extLst>
      <p:ext uri="{BB962C8B-B14F-4D97-AF65-F5344CB8AC3E}">
        <p14:creationId xmlns:p14="http://schemas.microsoft.com/office/powerpoint/2010/main" val="908248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6428F-3CEE-42F2-A995-87C7422D3BF7}"/>
              </a:ext>
            </a:extLst>
          </p:cNvPr>
          <p:cNvSpPr>
            <a:spLocks noGrp="1"/>
          </p:cNvSpPr>
          <p:nvPr>
            <p:ph type="title"/>
          </p:nvPr>
        </p:nvSpPr>
        <p:spPr/>
        <p:txBody>
          <a:bodyPr/>
          <a:lstStyle/>
          <a:p>
            <a:r>
              <a:rPr lang="en-US" altLang="zh-CN" dirty="0"/>
              <a:t>Classification: the sigmoid</a:t>
            </a:r>
            <a:endParaRPr lang="zh-CN" altLang="en-US" dirty="0"/>
          </a:p>
        </p:txBody>
      </p:sp>
      <p:sp>
        <p:nvSpPr>
          <p:cNvPr id="3" name="内容占位符 2">
            <a:extLst>
              <a:ext uri="{FF2B5EF4-FFF2-40B4-BE49-F238E27FC236}">
                <a16:creationId xmlns:a16="http://schemas.microsoft.com/office/drawing/2014/main" id="{F5091908-3347-48F0-94F8-496B9A83FA54}"/>
              </a:ext>
            </a:extLst>
          </p:cNvPr>
          <p:cNvSpPr>
            <a:spLocks noGrp="1"/>
          </p:cNvSpPr>
          <p:nvPr>
            <p:ph idx="1"/>
          </p:nvPr>
        </p:nvSpPr>
        <p:spPr/>
        <p:txBody>
          <a:bodyPr/>
          <a:lstStyle/>
          <a:p>
            <a:pPr algn="just"/>
            <a:r>
              <a:rPr lang="zh-CN" altLang="en-US" dirty="0"/>
              <a:t>但是此时</a:t>
            </a:r>
            <a:r>
              <a:rPr lang="en-US" altLang="zh-CN" dirty="0"/>
              <a:t>z</a:t>
            </a:r>
            <a:r>
              <a:rPr lang="zh-CN" altLang="en-US" dirty="0"/>
              <a:t>的值域并不一定是概率分布，即</a:t>
            </a:r>
            <a:r>
              <a:rPr lang="en-US" altLang="zh-CN" dirty="0"/>
              <a:t>z</a:t>
            </a:r>
            <a:r>
              <a:rPr lang="zh-CN" altLang="en-US" dirty="0"/>
              <a:t>的值域是实数域，并不一定落在</a:t>
            </a:r>
            <a:r>
              <a:rPr lang="en-US" altLang="zh-CN" dirty="0"/>
              <a:t>0~1</a:t>
            </a:r>
            <a:r>
              <a:rPr lang="zh-CN" altLang="en-US" dirty="0"/>
              <a:t>之间。</a:t>
            </a:r>
            <a:endParaRPr lang="en-US" altLang="zh-CN" dirty="0"/>
          </a:p>
          <a:p>
            <a:pPr algn="just"/>
            <a:r>
              <a:rPr lang="zh-CN" altLang="en-US" dirty="0"/>
              <a:t>为了解决这个问题，引入</a:t>
            </a:r>
            <a:r>
              <a:rPr lang="en-US" altLang="zh-CN" dirty="0"/>
              <a:t>sigmoid</a:t>
            </a:r>
            <a:r>
              <a:rPr lang="zh-CN" altLang="en-US" dirty="0"/>
              <a:t>函数，迫使分类器输出的是一个概率值：</a:t>
            </a:r>
            <a:endParaRPr lang="en-US" altLang="zh-CN" dirty="0"/>
          </a:p>
          <a:p>
            <a:pPr lvl="1" algn="just"/>
            <a:r>
              <a:rPr lang="en-US" altLang="zh-CN" dirty="0"/>
              <a:t>sigmoid</a:t>
            </a:r>
            <a:r>
              <a:rPr lang="zh-CN" altLang="en-US" dirty="0"/>
              <a:t>函数的值域是</a:t>
            </a:r>
            <a:endParaRPr lang="en-US" altLang="zh-CN" dirty="0"/>
          </a:p>
          <a:p>
            <a:pPr marL="457200" lvl="1" indent="0" algn="just">
              <a:buNone/>
            </a:pPr>
            <a:r>
              <a:rPr lang="en-US" altLang="zh-CN" dirty="0"/>
              <a:t>   [0, 1]</a:t>
            </a:r>
            <a:r>
              <a:rPr lang="zh-CN" altLang="en-US" dirty="0"/>
              <a:t>；</a:t>
            </a:r>
            <a:endParaRPr lang="en-US" altLang="zh-CN" dirty="0"/>
          </a:p>
          <a:p>
            <a:pPr lvl="1" algn="just"/>
            <a:r>
              <a:rPr lang="en-US" altLang="zh-CN" dirty="0"/>
              <a:t>sigmoid</a:t>
            </a:r>
            <a:r>
              <a:rPr lang="zh-CN" altLang="en-US" dirty="0"/>
              <a:t>处处可微。</a:t>
            </a:r>
            <a:endParaRPr lang="en-US" altLang="zh-CN" dirty="0"/>
          </a:p>
          <a:p>
            <a:pPr algn="just"/>
            <a:endParaRPr lang="zh-CN" altLang="en-US" dirty="0"/>
          </a:p>
        </p:txBody>
      </p:sp>
      <p:pic>
        <p:nvPicPr>
          <p:cNvPr id="5" name="图片 4" descr="图片包含 物体, 钟表, 游戏机&#10;&#10;描述已自动生成">
            <a:extLst>
              <a:ext uri="{FF2B5EF4-FFF2-40B4-BE49-F238E27FC236}">
                <a16:creationId xmlns:a16="http://schemas.microsoft.com/office/drawing/2014/main" id="{BDB16CED-6117-4B6B-BFD2-D2D24446D0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4329" y="5063645"/>
            <a:ext cx="2715725" cy="732937"/>
          </a:xfrm>
          <a:prstGeom prst="rect">
            <a:avLst/>
          </a:prstGeom>
        </p:spPr>
      </p:pic>
      <p:pic>
        <p:nvPicPr>
          <p:cNvPr id="7" name="图片 6" descr="手机屏幕截图&#10;&#10;描述已自动生成">
            <a:extLst>
              <a:ext uri="{FF2B5EF4-FFF2-40B4-BE49-F238E27FC236}">
                <a16:creationId xmlns:a16="http://schemas.microsoft.com/office/drawing/2014/main" id="{F87F6B27-2FA3-4582-B9DC-C49850903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6129" y="3510475"/>
            <a:ext cx="6785166" cy="3079500"/>
          </a:xfrm>
          <a:prstGeom prst="rect">
            <a:avLst/>
          </a:prstGeom>
        </p:spPr>
      </p:pic>
    </p:spTree>
    <p:extLst>
      <p:ext uri="{BB962C8B-B14F-4D97-AF65-F5344CB8AC3E}">
        <p14:creationId xmlns:p14="http://schemas.microsoft.com/office/powerpoint/2010/main" val="26900443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D30B30-FB09-4E9D-8597-B75BB9302052}"/>
              </a:ext>
            </a:extLst>
          </p:cNvPr>
          <p:cNvSpPr>
            <a:spLocks noGrp="1"/>
          </p:cNvSpPr>
          <p:nvPr>
            <p:ph type="title"/>
          </p:nvPr>
        </p:nvSpPr>
        <p:spPr/>
        <p:txBody>
          <a:bodyPr/>
          <a:lstStyle/>
          <a:p>
            <a:r>
              <a:rPr lang="en-US" altLang="zh-CN" dirty="0"/>
              <a:t>Classification: the sigmoid</a:t>
            </a:r>
            <a:endParaRPr lang="zh-CN" altLang="en-US" dirty="0"/>
          </a:p>
        </p:txBody>
      </p:sp>
      <p:sp>
        <p:nvSpPr>
          <p:cNvPr id="3" name="内容占位符 2">
            <a:extLst>
              <a:ext uri="{FF2B5EF4-FFF2-40B4-BE49-F238E27FC236}">
                <a16:creationId xmlns:a16="http://schemas.microsoft.com/office/drawing/2014/main" id="{042C3228-ECDB-4B4A-B670-93FD6CD97F75}"/>
              </a:ext>
            </a:extLst>
          </p:cNvPr>
          <p:cNvSpPr>
            <a:spLocks noGrp="1"/>
          </p:cNvSpPr>
          <p:nvPr>
            <p:ph idx="1"/>
          </p:nvPr>
        </p:nvSpPr>
        <p:spPr/>
        <p:txBody>
          <a:bodyPr/>
          <a:lstStyle/>
          <a:p>
            <a:r>
              <a:rPr lang="zh-CN" altLang="en-US" dirty="0"/>
              <a:t>由此得到分类器：</a:t>
            </a:r>
            <a:endParaRPr lang="en-US" altLang="zh-CN" dirty="0"/>
          </a:p>
          <a:p>
            <a:endParaRPr lang="en-US" altLang="zh-CN" dirty="0"/>
          </a:p>
          <a:p>
            <a:endParaRPr lang="en-US" altLang="zh-CN" dirty="0"/>
          </a:p>
          <a:p>
            <a:endParaRPr lang="en-US" altLang="zh-CN" dirty="0"/>
          </a:p>
          <a:p>
            <a:pPr marL="0" indent="0">
              <a:buNone/>
            </a:pPr>
            <a:endParaRPr lang="en-US" altLang="zh-CN" dirty="0"/>
          </a:p>
          <a:p>
            <a:r>
              <a:rPr lang="zh-CN" altLang="en-US" dirty="0"/>
              <a:t>基于分类器的结果，可以确定类别的决定边界：</a:t>
            </a:r>
            <a:endParaRPr lang="en-US" altLang="zh-CN" dirty="0"/>
          </a:p>
          <a:p>
            <a:pPr lvl="1"/>
            <a:r>
              <a:rPr lang="zh-CN" altLang="en-US" dirty="0"/>
              <a:t>决定边界的确定，通常是精确率和召回率的权衡；边界越大，精确率越高，反之则召回率越高。</a:t>
            </a:r>
            <a:endParaRPr lang="en-US" altLang="zh-CN" dirty="0"/>
          </a:p>
        </p:txBody>
      </p:sp>
      <p:pic>
        <p:nvPicPr>
          <p:cNvPr id="7" name="图片 6" descr="黑色的钟表&#10;&#10;描述已自动生成">
            <a:extLst>
              <a:ext uri="{FF2B5EF4-FFF2-40B4-BE49-F238E27FC236}">
                <a16:creationId xmlns:a16="http://schemas.microsoft.com/office/drawing/2014/main" id="{53F7C2B5-9A2C-4D6A-9715-F48C705854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3224" y="5723015"/>
            <a:ext cx="3705550" cy="778922"/>
          </a:xfrm>
          <a:prstGeom prst="rect">
            <a:avLst/>
          </a:prstGeom>
        </p:spPr>
      </p:pic>
      <p:pic>
        <p:nvPicPr>
          <p:cNvPr id="9" name="图片 8" descr="钟表的特写&#10;&#10;描述已自动生成">
            <a:extLst>
              <a:ext uri="{FF2B5EF4-FFF2-40B4-BE49-F238E27FC236}">
                <a16:creationId xmlns:a16="http://schemas.microsoft.com/office/drawing/2014/main" id="{5EF6C9F3-D71F-48E1-91D7-62376431E5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7673" y="2621470"/>
            <a:ext cx="3152813" cy="1136966"/>
          </a:xfrm>
          <a:prstGeom prst="rect">
            <a:avLst/>
          </a:prstGeom>
        </p:spPr>
      </p:pic>
      <p:pic>
        <p:nvPicPr>
          <p:cNvPr id="11" name="图片 10" descr="手机屏幕的截图&#10;&#10;描述已自动生成">
            <a:extLst>
              <a:ext uri="{FF2B5EF4-FFF2-40B4-BE49-F238E27FC236}">
                <a16:creationId xmlns:a16="http://schemas.microsoft.com/office/drawing/2014/main" id="{EDCF8F71-C783-414F-9002-CBE27CAFA1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6560" y="2269179"/>
            <a:ext cx="3544428" cy="1896021"/>
          </a:xfrm>
          <a:prstGeom prst="rect">
            <a:avLst/>
          </a:prstGeom>
        </p:spPr>
      </p:pic>
    </p:spTree>
    <p:extLst>
      <p:ext uri="{BB962C8B-B14F-4D97-AF65-F5344CB8AC3E}">
        <p14:creationId xmlns:p14="http://schemas.microsoft.com/office/powerpoint/2010/main" val="471769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6DFA-496C-4B1A-B2BE-BB1482CD97E1}"/>
              </a:ext>
            </a:extLst>
          </p:cNvPr>
          <p:cNvSpPr>
            <a:spLocks noGrp="1"/>
          </p:cNvSpPr>
          <p:nvPr>
            <p:ph type="title"/>
          </p:nvPr>
        </p:nvSpPr>
        <p:spPr/>
        <p:txBody>
          <a:bodyPr/>
          <a:lstStyle/>
          <a:p>
            <a:r>
              <a:rPr lang="en-US" altLang="zh-CN" dirty="0"/>
              <a:t>Text Categorization</a:t>
            </a:r>
            <a:endParaRPr lang="zh-CN" altLang="en-US" dirty="0"/>
          </a:p>
        </p:txBody>
      </p:sp>
      <p:sp>
        <p:nvSpPr>
          <p:cNvPr id="3" name="内容占位符 2">
            <a:extLst>
              <a:ext uri="{FF2B5EF4-FFF2-40B4-BE49-F238E27FC236}">
                <a16:creationId xmlns:a16="http://schemas.microsoft.com/office/drawing/2014/main" id="{EA26B6F7-54DE-44DC-A5AD-F86861DB13CC}"/>
              </a:ext>
            </a:extLst>
          </p:cNvPr>
          <p:cNvSpPr>
            <a:spLocks noGrp="1"/>
          </p:cNvSpPr>
          <p:nvPr>
            <p:ph idx="1"/>
          </p:nvPr>
        </p:nvSpPr>
        <p:spPr/>
        <p:txBody>
          <a:bodyPr/>
          <a:lstStyle/>
          <a:p>
            <a:pPr algn="just"/>
            <a:r>
              <a:rPr lang="zh-CN" altLang="en-US" dirty="0"/>
              <a:t>消歧是一种分类任务，例如，判断符号</a:t>
            </a:r>
            <a:r>
              <a:rPr lang="en-US" altLang="zh-CN" dirty="0"/>
              <a:t>.</a:t>
            </a:r>
            <a:r>
              <a:rPr lang="zh-CN" altLang="en-US" dirty="0"/>
              <a:t>是句子结束标记还是词的一部分。</a:t>
            </a:r>
            <a:endParaRPr lang="en-US" altLang="zh-CN" dirty="0"/>
          </a:p>
          <a:p>
            <a:pPr algn="just"/>
            <a:r>
              <a:rPr lang="zh-CN" altLang="en-US" dirty="0"/>
              <a:t>语言模型也可以看做是一种分类任务，预测下一个词就是在做一次分类，每个词都是一个类别。</a:t>
            </a:r>
            <a:endParaRPr lang="en-US" altLang="zh-CN" dirty="0"/>
          </a:p>
          <a:p>
            <a:pPr algn="just"/>
            <a:r>
              <a:rPr lang="zh-CN" altLang="en-US" dirty="0"/>
              <a:t>本章讲解的分类模型都是基于有监督的机器学习（</a:t>
            </a:r>
            <a:r>
              <a:rPr lang="en-US" altLang="zh-CN" dirty="0"/>
              <a:t>supervised machine learning</a:t>
            </a:r>
            <a:r>
              <a:rPr lang="zh-CN" altLang="en-US" dirty="0"/>
              <a:t>）。通常我们都有一些训练集和人工特征，目标就是学习到一种分类器，这种分类器可以根据人工特征，对训练集进行正确分类，同时还可以给出分类的概率分布。</a:t>
            </a:r>
            <a:endParaRPr lang="en-US" altLang="zh-CN" dirty="0"/>
          </a:p>
          <a:p>
            <a:pPr algn="just"/>
            <a:r>
              <a:rPr lang="zh-CN" altLang="en-US" dirty="0"/>
              <a:t>分类模型分为两种，生成模型（如朴素贝叶斯）和判别模型（如逻辑回归），本章将分别介绍这两种代表性的模型。</a:t>
            </a:r>
          </a:p>
        </p:txBody>
      </p:sp>
    </p:spTree>
    <p:extLst>
      <p:ext uri="{BB962C8B-B14F-4D97-AF65-F5344CB8AC3E}">
        <p14:creationId xmlns:p14="http://schemas.microsoft.com/office/powerpoint/2010/main" val="40735534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AAE49F-AE0B-4D57-99FE-52447B210215}"/>
              </a:ext>
            </a:extLst>
          </p:cNvPr>
          <p:cNvSpPr>
            <a:spLocks noGrp="1"/>
          </p:cNvSpPr>
          <p:nvPr>
            <p:ph type="title"/>
          </p:nvPr>
        </p:nvSpPr>
        <p:spPr/>
        <p:txBody>
          <a:bodyPr/>
          <a:lstStyle/>
          <a:p>
            <a:r>
              <a:rPr lang="en-US" altLang="zh-CN" dirty="0"/>
              <a:t>Classification: the sigmoid</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36F42A9-3A0C-4122-AE10-0D057E6FBD83}"/>
                  </a:ext>
                </a:extLst>
              </p:cNvPr>
              <p:cNvSpPr>
                <a:spLocks noGrp="1"/>
              </p:cNvSpPr>
              <p:nvPr>
                <p:ph idx="1"/>
              </p:nvPr>
            </p:nvSpPr>
            <p:spPr/>
            <p:txBody>
              <a:bodyPr/>
              <a:lstStyle/>
              <a:p>
                <a:r>
                  <a:rPr lang="zh-CN" altLang="en-US" dirty="0"/>
                  <a:t>指数组分布指具有下面形式的概率分布的集合：</a:t>
                </a:r>
                <a:endParaRPr lang="en-US" altLang="zh-CN" dirty="0"/>
              </a:p>
              <a:p>
                <a:endParaRPr lang="en-US" altLang="zh-CN" dirty="0"/>
              </a:p>
              <a:p>
                <a:endParaRPr lang="en-US" altLang="zh-CN" dirty="0"/>
              </a:p>
              <a:p>
                <a:pPr lvl="1"/>
                <a:r>
                  <a:rPr lang="zh-CN" altLang="en-US" dirty="0"/>
                  <a:t>其中，</a:t>
                </a:r>
                <a14:m>
                  <m:oMath xmlns:m="http://schemas.openxmlformats.org/officeDocument/2006/math">
                    <m:r>
                      <a:rPr lang="en-US" altLang="zh-CN" i="1" dirty="0" smtClean="0">
                        <a:latin typeface="Cambria Math" panose="02040503050406030204" pitchFamily="18" charset="0"/>
                      </a:rPr>
                      <m:t>𝜂</m:t>
                    </m:r>
                  </m:oMath>
                </a14:m>
                <a:r>
                  <a:rPr lang="zh-CN" altLang="en-US" dirty="0"/>
                  <a:t>被称为概率分布的自然参数</a:t>
                </a:r>
                <a:r>
                  <a:rPr lang="en-US" altLang="zh-CN" dirty="0"/>
                  <a:t>(natural parameters)</a:t>
                </a:r>
                <a:r>
                  <a:rPr lang="zh-CN" altLang="en-US" dirty="0"/>
                  <a:t>，是实数；</a:t>
                </a:r>
                <a:endParaRPr lang="en-US" altLang="zh-CN" dirty="0"/>
              </a:p>
              <a:p>
                <a:pPr lvl="1"/>
                <a:r>
                  <a:rPr lang="en-US" altLang="zh-CN" dirty="0"/>
                  <a:t>g(</a:t>
                </a:r>
                <a14:m>
                  <m:oMath xmlns:m="http://schemas.openxmlformats.org/officeDocument/2006/math">
                    <m:r>
                      <a:rPr lang="en-US" altLang="zh-CN" i="1" dirty="0">
                        <a:latin typeface="Cambria Math" panose="02040503050406030204" pitchFamily="18" charset="0"/>
                      </a:rPr>
                      <m:t>𝜂</m:t>
                    </m:r>
                  </m:oMath>
                </a14:m>
                <a:r>
                  <a:rPr lang="en-US" altLang="zh-CN" dirty="0"/>
                  <a:t>)</a:t>
                </a:r>
                <a:r>
                  <a:rPr lang="zh-CN" altLang="en-US" dirty="0"/>
                  <a:t>满足</a:t>
                </a:r>
                <a:endParaRPr lang="en-US" altLang="zh-CN" dirty="0"/>
              </a:p>
              <a:p>
                <a:pPr lvl="1"/>
                <a:endParaRPr lang="en-US" altLang="zh-CN" dirty="0"/>
              </a:p>
              <a:p>
                <a:pPr lvl="1"/>
                <a:endParaRPr lang="en-US" altLang="zh-CN" dirty="0"/>
              </a:p>
              <a:p>
                <a:r>
                  <a:rPr lang="zh-CN" altLang="en-US" dirty="0"/>
                  <a:t>考虑二分类分布（伯努利分布）：</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736F42A9-3A0C-4122-AE10-0D057E6FBD83}"/>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pic>
        <p:nvPicPr>
          <p:cNvPr id="5" name="图片 4" descr="卡通人物&#10;&#10;描述已自动生成">
            <a:extLst>
              <a:ext uri="{FF2B5EF4-FFF2-40B4-BE49-F238E27FC236}">
                <a16:creationId xmlns:a16="http://schemas.microsoft.com/office/drawing/2014/main" id="{EA6C26BA-85C5-4BA3-8404-477D5409A6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6032" y="2372998"/>
            <a:ext cx="6299935" cy="636051"/>
          </a:xfrm>
          <a:prstGeom prst="rect">
            <a:avLst/>
          </a:prstGeom>
        </p:spPr>
      </p:pic>
      <p:pic>
        <p:nvPicPr>
          <p:cNvPr id="9" name="图片 8" descr="图片包含 物体, 游戏机, 钟表&#10;&#10;描述已自动生成">
            <a:extLst>
              <a:ext uri="{FF2B5EF4-FFF2-40B4-BE49-F238E27FC236}">
                <a16:creationId xmlns:a16="http://schemas.microsoft.com/office/drawing/2014/main" id="{C0302F5F-7C0B-4BAF-87FD-8FE5330259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4184" y="3858943"/>
            <a:ext cx="5664119" cy="968620"/>
          </a:xfrm>
          <a:prstGeom prst="rect">
            <a:avLst/>
          </a:prstGeom>
        </p:spPr>
      </p:pic>
      <p:pic>
        <p:nvPicPr>
          <p:cNvPr id="11" name="图片 10" descr="图片包含 物体, 游戏机, 钟表, 仪表&#10;&#10;描述已自动生成">
            <a:extLst>
              <a:ext uri="{FF2B5EF4-FFF2-40B4-BE49-F238E27FC236}">
                <a16:creationId xmlns:a16="http://schemas.microsoft.com/office/drawing/2014/main" id="{BAAFDED1-D299-4EB8-A0BE-B3A0C85EF2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58996" y="5509873"/>
            <a:ext cx="6674008" cy="802027"/>
          </a:xfrm>
          <a:prstGeom prst="rect">
            <a:avLst/>
          </a:prstGeom>
        </p:spPr>
      </p:pic>
    </p:spTree>
    <p:extLst>
      <p:ext uri="{BB962C8B-B14F-4D97-AF65-F5344CB8AC3E}">
        <p14:creationId xmlns:p14="http://schemas.microsoft.com/office/powerpoint/2010/main" val="36816468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C965E-E377-4466-B1B6-77087748CB8B}"/>
              </a:ext>
            </a:extLst>
          </p:cNvPr>
          <p:cNvSpPr>
            <a:spLocks noGrp="1"/>
          </p:cNvSpPr>
          <p:nvPr>
            <p:ph type="title"/>
          </p:nvPr>
        </p:nvSpPr>
        <p:spPr/>
        <p:txBody>
          <a:bodyPr/>
          <a:lstStyle/>
          <a:p>
            <a:r>
              <a:rPr lang="en-US" altLang="zh-CN" dirty="0"/>
              <a:t>Classification: the sigmoid</a:t>
            </a:r>
            <a:endParaRPr lang="zh-CN" altLang="en-US" dirty="0"/>
          </a:p>
        </p:txBody>
      </p:sp>
      <p:sp>
        <p:nvSpPr>
          <p:cNvPr id="3" name="内容占位符 2">
            <a:extLst>
              <a:ext uri="{FF2B5EF4-FFF2-40B4-BE49-F238E27FC236}">
                <a16:creationId xmlns:a16="http://schemas.microsoft.com/office/drawing/2014/main" id="{F97B3991-CE49-4E18-8BD4-704521BD90E8}"/>
              </a:ext>
            </a:extLst>
          </p:cNvPr>
          <p:cNvSpPr>
            <a:spLocks noGrp="1"/>
          </p:cNvSpPr>
          <p:nvPr>
            <p:ph idx="1"/>
          </p:nvPr>
        </p:nvSpPr>
        <p:spPr/>
        <p:txBody>
          <a:bodyPr/>
          <a:lstStyle/>
          <a:p>
            <a:r>
              <a:rPr lang="zh-CN" altLang="en-US" dirty="0"/>
              <a:t>将伯努利分布写成指数组的标准分布形式：</a:t>
            </a:r>
            <a:endParaRPr lang="en-US" altLang="zh-CN" dirty="0"/>
          </a:p>
          <a:p>
            <a:endParaRPr lang="en-US" altLang="zh-CN" dirty="0"/>
          </a:p>
          <a:p>
            <a:endParaRPr lang="en-US" altLang="zh-CN" dirty="0"/>
          </a:p>
          <a:p>
            <a:endParaRPr lang="en-US" altLang="zh-CN" dirty="0"/>
          </a:p>
          <a:p>
            <a:r>
              <a:rPr lang="zh-CN" altLang="en-US" dirty="0"/>
              <a:t>通过与标准分布公式对比，可得：</a:t>
            </a:r>
            <a:endParaRPr lang="en-US" altLang="zh-CN" dirty="0"/>
          </a:p>
          <a:p>
            <a:endParaRPr lang="zh-CN" altLang="en-US" dirty="0"/>
          </a:p>
        </p:txBody>
      </p:sp>
      <p:pic>
        <p:nvPicPr>
          <p:cNvPr id="5" name="图片 4" descr="钟表的特写&#10;&#10;描述已自动生成">
            <a:extLst>
              <a:ext uri="{FF2B5EF4-FFF2-40B4-BE49-F238E27FC236}">
                <a16:creationId xmlns:a16="http://schemas.microsoft.com/office/drawing/2014/main" id="{7BA66FB5-C6D1-4D52-BE1D-2BAC5DF22C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6487" y="2427917"/>
            <a:ext cx="5499025" cy="1294744"/>
          </a:xfrm>
          <a:prstGeom prst="rect">
            <a:avLst/>
          </a:prstGeom>
        </p:spPr>
      </p:pic>
      <p:pic>
        <p:nvPicPr>
          <p:cNvPr id="7" name="图片 6" descr="黑色的钟表&#10;&#10;描述已自动生成">
            <a:extLst>
              <a:ext uri="{FF2B5EF4-FFF2-40B4-BE49-F238E27FC236}">
                <a16:creationId xmlns:a16="http://schemas.microsoft.com/office/drawing/2014/main" id="{D0C6144C-3E5B-4371-BCFE-663866508D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7782" y="4410568"/>
            <a:ext cx="2336433" cy="953797"/>
          </a:xfrm>
          <a:prstGeom prst="rect">
            <a:avLst/>
          </a:prstGeom>
        </p:spPr>
      </p:pic>
    </p:spTree>
    <p:extLst>
      <p:ext uri="{BB962C8B-B14F-4D97-AF65-F5344CB8AC3E}">
        <p14:creationId xmlns:p14="http://schemas.microsoft.com/office/powerpoint/2010/main" val="29856963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460BA-DAF3-45DB-AF0A-E21037020EA7}"/>
              </a:ext>
            </a:extLst>
          </p:cNvPr>
          <p:cNvSpPr>
            <a:spLocks noGrp="1"/>
          </p:cNvSpPr>
          <p:nvPr>
            <p:ph type="title"/>
          </p:nvPr>
        </p:nvSpPr>
        <p:spPr/>
        <p:txBody>
          <a:bodyPr/>
          <a:lstStyle/>
          <a:p>
            <a:r>
              <a:rPr lang="en-US" altLang="zh-CN" dirty="0"/>
              <a:t>Classification: the sigmoid</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3A9D963-052F-4AB9-979F-EDE57D3C9CE1}"/>
                  </a:ext>
                </a:extLst>
              </p:cNvPr>
              <p:cNvSpPr>
                <a:spLocks noGrp="1"/>
              </p:cNvSpPr>
              <p:nvPr>
                <p:ph idx="1"/>
              </p:nvPr>
            </p:nvSpPr>
            <p:spPr/>
            <p:txBody>
              <a:bodyPr/>
              <a:lstStyle/>
              <a:p>
                <a:pPr algn="just"/>
                <a:r>
                  <a:rPr lang="zh-CN" altLang="en-US" dirty="0"/>
                  <a:t>从上式可以接触</a:t>
                </a:r>
                <a:r>
                  <a:rPr lang="en-US" altLang="zh-CN" dirty="0"/>
                  <a:t>μ</a:t>
                </a:r>
                <a:r>
                  <a:rPr lang="zh-CN" altLang="en-US" dirty="0"/>
                  <a:t>：</a:t>
                </a:r>
                <a:endParaRPr lang="en-US" altLang="zh-CN" dirty="0"/>
              </a:p>
              <a:p>
                <a:pPr algn="just"/>
                <a:endParaRPr lang="en-US" altLang="zh-CN" dirty="0"/>
              </a:p>
              <a:p>
                <a:pPr algn="just"/>
                <a:endParaRPr lang="en-US" altLang="zh-CN" dirty="0"/>
              </a:p>
              <a:p>
                <a:pPr algn="just"/>
                <a:r>
                  <a:rPr lang="zh-CN" altLang="en-US" dirty="0"/>
                  <a:t>伯努利分布可以写成标准形式：</a:t>
                </a:r>
              </a:p>
              <a:p>
                <a:pPr marL="0" indent="0" algn="just">
                  <a:buNone/>
                </a:pPr>
                <a:endParaRPr lang="en-US" altLang="zh-CN" dirty="0"/>
              </a:p>
              <a:p>
                <a:pPr marL="0" indent="0" algn="just">
                  <a:buNone/>
                </a:pPr>
                <a:endParaRPr lang="en-US" altLang="zh-CN" dirty="0"/>
              </a:p>
              <a:p>
                <a:pPr lvl="1" algn="just"/>
                <a14:m>
                  <m:oMath xmlns:m="http://schemas.openxmlformats.org/officeDocument/2006/math">
                    <m:r>
                      <a:rPr lang="zh-CN" altLang="en-US" i="1" dirty="0" smtClean="0">
                        <a:latin typeface="Cambria Math" panose="02040503050406030204" pitchFamily="18" charset="0"/>
                      </a:rPr>
                      <m:t>𝜎</m:t>
                    </m:r>
                    <m:d>
                      <m:dPr>
                        <m:ctrlPr>
                          <a:rPr lang="zh-CN" altLang="en-US" i="1" dirty="0">
                            <a:latin typeface="Cambria Math" panose="02040503050406030204" pitchFamily="18" charset="0"/>
                          </a:rPr>
                        </m:ctrlPr>
                      </m:dPr>
                      <m:e>
                        <m:r>
                          <a:rPr lang="zh-CN" altLang="en-US" i="1" dirty="0">
                            <a:latin typeface="Cambria Math" panose="02040503050406030204" pitchFamily="18" charset="0"/>
                          </a:rPr>
                          <m:t>𝜂</m:t>
                        </m:r>
                      </m:e>
                    </m:d>
                  </m:oMath>
                </a14:m>
                <a:r>
                  <a:rPr lang="zh-CN" altLang="en-US" dirty="0"/>
                  <a:t>就是</a:t>
                </a:r>
                <a:r>
                  <a:rPr lang="en-US" altLang="zh-CN" dirty="0"/>
                  <a:t>sigmoid</a:t>
                </a:r>
                <a:r>
                  <a:rPr lang="zh-CN" altLang="en-US" dirty="0"/>
                  <a:t>函数，它意味着：任何一个实数，都对应着一个参数为</a:t>
                </a:r>
                <a14:m>
                  <m:oMath xmlns:m="http://schemas.openxmlformats.org/officeDocument/2006/math">
                    <m:r>
                      <a:rPr lang="zh-CN" altLang="en-US" i="1" dirty="0">
                        <a:latin typeface="Cambria Math" panose="02040503050406030204" pitchFamily="18" charset="0"/>
                      </a:rPr>
                      <m:t>𝜎</m:t>
                    </m:r>
                    <m:d>
                      <m:dPr>
                        <m:ctrlPr>
                          <a:rPr lang="zh-CN" altLang="en-US" i="1" dirty="0">
                            <a:latin typeface="Cambria Math" panose="02040503050406030204" pitchFamily="18" charset="0"/>
                          </a:rPr>
                        </m:ctrlPr>
                      </m:dPr>
                      <m:e>
                        <m:r>
                          <a:rPr lang="zh-CN" altLang="en-US" i="1" dirty="0">
                            <a:latin typeface="Cambria Math" panose="02040503050406030204" pitchFamily="18" charset="0"/>
                          </a:rPr>
                          <m:t>𝜂</m:t>
                        </m:r>
                      </m:e>
                    </m:d>
                  </m:oMath>
                </a14:m>
                <a:r>
                  <a:rPr lang="zh-CN" altLang="en-US" dirty="0"/>
                  <a:t>的伯努利分布；</a:t>
                </a:r>
                <a:endParaRPr lang="en-US" altLang="zh-CN" dirty="0"/>
              </a:p>
              <a:p>
                <a:pPr lvl="1" algn="just"/>
                <a:r>
                  <a:rPr lang="zh-CN" altLang="en-US" dirty="0"/>
                  <a:t>机器学习乃至神经学习，都是在学习拟合实数</a:t>
                </a:r>
                <a14:m>
                  <m:oMath xmlns:m="http://schemas.openxmlformats.org/officeDocument/2006/math">
                    <m:r>
                      <a:rPr lang="zh-CN" altLang="en-US" i="1" dirty="0">
                        <a:latin typeface="Cambria Math" panose="02040503050406030204" pitchFamily="18" charset="0"/>
                      </a:rPr>
                      <m:t>𝜂</m:t>
                    </m:r>
                  </m:oMath>
                </a14:m>
                <a:r>
                  <a:rPr lang="zh-CN" altLang="en-US" dirty="0"/>
                  <a:t>。</a:t>
                </a:r>
                <a:endParaRPr lang="en-US" altLang="zh-CN" dirty="0"/>
              </a:p>
              <a:p>
                <a:pPr lvl="1" algn="just"/>
                <a:endParaRPr lang="en-US" altLang="zh-CN" dirty="0"/>
              </a:p>
            </p:txBody>
          </p:sp>
        </mc:Choice>
        <mc:Fallback xmlns="">
          <p:sp>
            <p:nvSpPr>
              <p:cNvPr id="3" name="内容占位符 2">
                <a:extLst>
                  <a:ext uri="{FF2B5EF4-FFF2-40B4-BE49-F238E27FC236}">
                    <a16:creationId xmlns:a16="http://schemas.microsoft.com/office/drawing/2014/main" id="{B3A9D963-052F-4AB9-979F-EDE57D3C9CE1}"/>
                  </a:ext>
                </a:extLst>
              </p:cNvPr>
              <p:cNvSpPr>
                <a:spLocks noGrp="1" noRot="1" noChangeAspect="1" noMove="1" noResize="1" noEditPoints="1" noAdjustHandles="1" noChangeArrowheads="1" noChangeShapeType="1" noTextEdit="1"/>
              </p:cNvSpPr>
              <p:nvPr>
                <p:ph idx="1"/>
              </p:nvPr>
            </p:nvSpPr>
            <p:spPr>
              <a:blipFill>
                <a:blip r:embed="rId2"/>
                <a:stretch>
                  <a:fillRect l="-1043" t="-2521" r="-870"/>
                </a:stretch>
              </a:blipFill>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ACA1AEC0-B6AA-4795-BB4E-AE60CFD17683}"/>
              </a:ext>
            </a:extLst>
          </p:cNvPr>
          <p:cNvGrpSpPr/>
          <p:nvPr/>
        </p:nvGrpSpPr>
        <p:grpSpPr>
          <a:xfrm>
            <a:off x="4272434" y="2238862"/>
            <a:ext cx="3647132" cy="858783"/>
            <a:chOff x="4736438" y="5453117"/>
            <a:chExt cx="3647132" cy="858783"/>
          </a:xfrm>
        </p:grpSpPr>
        <p:pic>
          <p:nvPicPr>
            <p:cNvPr id="5" name="图片 4">
              <a:extLst>
                <a:ext uri="{FF2B5EF4-FFF2-40B4-BE49-F238E27FC236}">
                  <a16:creationId xmlns:a16="http://schemas.microsoft.com/office/drawing/2014/main" id="{A85F77AD-DCA0-49F4-AE91-6DD286CB1C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6438" y="5670504"/>
              <a:ext cx="1368978" cy="406545"/>
            </a:xfrm>
            <a:prstGeom prst="rect">
              <a:avLst/>
            </a:prstGeom>
          </p:spPr>
        </p:pic>
        <p:pic>
          <p:nvPicPr>
            <p:cNvPr id="6" name="图片 5" descr="黑色的钟表&#10;&#10;描述已自动生成">
              <a:extLst>
                <a:ext uri="{FF2B5EF4-FFF2-40B4-BE49-F238E27FC236}">
                  <a16:creationId xmlns:a16="http://schemas.microsoft.com/office/drawing/2014/main" id="{8A7826D9-0B50-4C10-8AA7-C7ECFEAAD0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8392" y="5453117"/>
              <a:ext cx="2215178" cy="858783"/>
            </a:xfrm>
            <a:prstGeom prst="rect">
              <a:avLst/>
            </a:prstGeom>
          </p:spPr>
        </p:pic>
      </p:grpSp>
      <p:pic>
        <p:nvPicPr>
          <p:cNvPr id="9" name="图片 8" descr="图片包含 游戏机, 物体, 钟表&#10;&#10;描述已自动生成">
            <a:extLst>
              <a:ext uri="{FF2B5EF4-FFF2-40B4-BE49-F238E27FC236}">
                <a16:creationId xmlns:a16="http://schemas.microsoft.com/office/drawing/2014/main" id="{CF778E30-DC80-4705-BD7B-F55E8D63B5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1109" y="3926333"/>
            <a:ext cx="3729781" cy="552264"/>
          </a:xfrm>
          <a:prstGeom prst="rect">
            <a:avLst/>
          </a:prstGeom>
        </p:spPr>
      </p:pic>
    </p:spTree>
    <p:extLst>
      <p:ext uri="{BB962C8B-B14F-4D97-AF65-F5344CB8AC3E}">
        <p14:creationId xmlns:p14="http://schemas.microsoft.com/office/powerpoint/2010/main" val="28841104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2CB2C8-6375-4793-BAE7-71E04131506F}"/>
              </a:ext>
            </a:extLst>
          </p:cNvPr>
          <p:cNvSpPr>
            <a:spLocks noGrp="1"/>
          </p:cNvSpPr>
          <p:nvPr>
            <p:ph type="title"/>
          </p:nvPr>
        </p:nvSpPr>
        <p:spPr/>
        <p:txBody>
          <a:bodyPr/>
          <a:lstStyle/>
          <a:p>
            <a:r>
              <a:rPr lang="en-US" altLang="zh-CN" dirty="0"/>
              <a:t>Learning in Logistic Regression</a:t>
            </a:r>
            <a:endParaRPr lang="zh-CN" altLang="en-US" dirty="0"/>
          </a:p>
        </p:txBody>
      </p:sp>
      <p:sp>
        <p:nvSpPr>
          <p:cNvPr id="3" name="内容占位符 2">
            <a:extLst>
              <a:ext uri="{FF2B5EF4-FFF2-40B4-BE49-F238E27FC236}">
                <a16:creationId xmlns:a16="http://schemas.microsoft.com/office/drawing/2014/main" id="{70921703-B1AC-4DE9-9E05-9982016B9653}"/>
              </a:ext>
            </a:extLst>
          </p:cNvPr>
          <p:cNvSpPr>
            <a:spLocks noGrp="1"/>
          </p:cNvSpPr>
          <p:nvPr>
            <p:ph idx="1"/>
          </p:nvPr>
        </p:nvSpPr>
        <p:spPr>
          <a:xfrm>
            <a:off x="838200" y="1825625"/>
            <a:ext cx="10515600" cy="4667250"/>
          </a:xfrm>
        </p:spPr>
        <p:txBody>
          <a:bodyPr>
            <a:normAutofit/>
          </a:bodyPr>
          <a:lstStyle/>
          <a:p>
            <a:pPr algn="just"/>
            <a:r>
              <a:rPr lang="zh-CN" altLang="en-US" dirty="0"/>
              <a:t>作为机器学习算法之一，训练逻辑回归分类器需要了解两个重要的部分，损失函数和优化算法。</a:t>
            </a:r>
            <a:endParaRPr lang="en-US" altLang="zh-CN" dirty="0"/>
          </a:p>
          <a:p>
            <a:pPr algn="just"/>
            <a:r>
              <a:rPr lang="zh-CN" altLang="en-US" dirty="0"/>
              <a:t>首先，计算模型的损失函数（</a:t>
            </a:r>
            <a:r>
              <a:rPr lang="en-US" altLang="zh-CN" dirty="0"/>
              <a:t>cost function</a:t>
            </a:r>
            <a:r>
              <a:rPr lang="zh-CN" altLang="en-US" dirty="0"/>
              <a:t>）：</a:t>
            </a:r>
            <a:endParaRPr lang="en-US" altLang="zh-CN" dirty="0"/>
          </a:p>
          <a:p>
            <a:pPr lvl="1" algn="just"/>
            <a:r>
              <a:rPr lang="zh-CN" altLang="en-US" dirty="0"/>
              <a:t>损失函数通常定义为输出分类与真实分类的差异度；</a:t>
            </a:r>
            <a:endParaRPr lang="en-US" altLang="zh-CN" dirty="0"/>
          </a:p>
          <a:p>
            <a:pPr lvl="1" algn="just"/>
            <a:r>
              <a:rPr lang="zh-CN" altLang="en-US" dirty="0"/>
              <a:t>对于分类任务，通常选择交叉熵（</a:t>
            </a:r>
            <a:r>
              <a:rPr lang="en-US" altLang="zh-CN" dirty="0"/>
              <a:t>cross-entropy</a:t>
            </a:r>
            <a:r>
              <a:rPr lang="zh-CN" altLang="en-US" dirty="0"/>
              <a:t>）作为损失函数。</a:t>
            </a:r>
            <a:endParaRPr lang="en-US" altLang="zh-CN" dirty="0"/>
          </a:p>
          <a:p>
            <a:pPr algn="just"/>
            <a:r>
              <a:rPr lang="zh-CN" altLang="en-US" dirty="0"/>
              <a:t>其次，使用优化算法最小化损失函数：</a:t>
            </a:r>
            <a:endParaRPr lang="en-US" altLang="zh-CN" dirty="0"/>
          </a:p>
          <a:p>
            <a:pPr lvl="1" algn="just"/>
            <a:r>
              <a:rPr lang="zh-CN" altLang="en-US" dirty="0"/>
              <a:t>优化算法通过重复计算梯度更新权重，使损失函数最小化；</a:t>
            </a:r>
            <a:endParaRPr lang="en-US" altLang="zh-CN" dirty="0"/>
          </a:p>
          <a:p>
            <a:pPr lvl="1" algn="just"/>
            <a:r>
              <a:rPr lang="zh-CN" altLang="en-US" dirty="0"/>
              <a:t>最常见的优化算法是随机梯度下降（</a:t>
            </a:r>
            <a:r>
              <a:rPr lang="en-US" altLang="zh-CN" dirty="0"/>
              <a:t>SGD, stochastic gradient descent</a:t>
            </a:r>
            <a:r>
              <a:rPr lang="zh-CN" altLang="en-US" dirty="0"/>
              <a:t>），这种优化方法效率慢，但是泛化能力强；</a:t>
            </a:r>
            <a:endParaRPr lang="en-US" altLang="zh-CN" dirty="0"/>
          </a:p>
          <a:p>
            <a:pPr lvl="1" algn="just"/>
            <a:r>
              <a:rPr lang="zh-CN" altLang="en-US" dirty="0"/>
              <a:t>有很多增强的优化算法（</a:t>
            </a:r>
            <a:r>
              <a:rPr lang="en-US" altLang="zh-CN" dirty="0"/>
              <a:t>Adam</a:t>
            </a:r>
            <a:r>
              <a:rPr lang="zh-CN" altLang="en-US" dirty="0"/>
              <a:t>、</a:t>
            </a:r>
            <a:r>
              <a:rPr lang="en-US" altLang="zh-CN" dirty="0"/>
              <a:t>Momentum</a:t>
            </a:r>
            <a:r>
              <a:rPr lang="zh-CN" altLang="en-US" dirty="0"/>
              <a:t>等），效率比</a:t>
            </a:r>
            <a:r>
              <a:rPr lang="en-US" altLang="zh-CN" dirty="0"/>
              <a:t>SGD</a:t>
            </a:r>
            <a:r>
              <a:rPr lang="zh-CN" altLang="en-US" dirty="0"/>
              <a:t>高，但是泛化能力比</a:t>
            </a:r>
            <a:r>
              <a:rPr lang="en-US" altLang="zh-CN" dirty="0"/>
              <a:t>SGD</a:t>
            </a:r>
            <a:r>
              <a:rPr lang="zh-CN" altLang="en-US" dirty="0"/>
              <a:t>差。</a:t>
            </a:r>
            <a:endParaRPr lang="en-US" altLang="zh-CN" dirty="0"/>
          </a:p>
        </p:txBody>
      </p:sp>
    </p:spTree>
    <p:extLst>
      <p:ext uri="{BB962C8B-B14F-4D97-AF65-F5344CB8AC3E}">
        <p14:creationId xmlns:p14="http://schemas.microsoft.com/office/powerpoint/2010/main" val="5472475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5DD60B-0904-4F73-A561-D98C6E659E08}"/>
              </a:ext>
            </a:extLst>
          </p:cNvPr>
          <p:cNvSpPr>
            <a:spLocks noGrp="1"/>
          </p:cNvSpPr>
          <p:nvPr>
            <p:ph type="title"/>
          </p:nvPr>
        </p:nvSpPr>
        <p:spPr/>
        <p:txBody>
          <a:bodyPr/>
          <a:lstStyle/>
          <a:p>
            <a:r>
              <a:rPr lang="en-US" altLang="zh-CN" dirty="0"/>
              <a:t>The cross-entropy loss function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2B761C-3BEB-4AC9-908D-E5944D248365}"/>
                  </a:ext>
                </a:extLst>
              </p:cNvPr>
              <p:cNvSpPr>
                <a:spLocks noGrp="1"/>
              </p:cNvSpPr>
              <p:nvPr>
                <p:ph idx="1"/>
              </p:nvPr>
            </p:nvSpPr>
            <p:spPr>
              <a:xfrm>
                <a:off x="838200" y="1825625"/>
                <a:ext cx="10515600" cy="4907684"/>
              </a:xfrm>
            </p:spPr>
            <p:txBody>
              <a:bodyPr>
                <a:normAutofit/>
              </a:bodyPr>
              <a:lstStyle/>
              <a:p>
                <a:pPr algn="just"/>
                <a:r>
                  <a:rPr lang="zh-CN" altLang="en-US" dirty="0"/>
                  <a:t>假定二分类任务，特征向量</a:t>
                </a:r>
                <a:r>
                  <a:rPr lang="en-US" altLang="zh-CN" dirty="0"/>
                  <a:t>x</a:t>
                </a:r>
                <a:r>
                  <a:rPr lang="zh-CN" altLang="en-US" dirty="0"/>
                  <a:t>，模型输出</a:t>
                </a:r>
                <a14:m>
                  <m:oMath xmlns:m="http://schemas.openxmlformats.org/officeDocument/2006/math">
                    <m:acc>
                      <m:accPr>
                        <m:chr m:val="̂"/>
                        <m:ctrlPr>
                          <a:rPr lang="zh-CN" altLang="en-US" i="1" dirty="0" smtClean="0">
                            <a:latin typeface="Cambria Math" panose="02040503050406030204" pitchFamily="18" charset="0"/>
                          </a:rPr>
                        </m:ctrlPr>
                      </m:accPr>
                      <m:e>
                        <m:r>
                          <a:rPr lang="zh-CN" altLang="en-US" i="1" dirty="0">
                            <a:latin typeface="Cambria Math" panose="02040503050406030204" pitchFamily="18" charset="0"/>
                          </a:rPr>
                          <m:t>𝑦</m:t>
                        </m:r>
                      </m:e>
                    </m:acc>
                  </m:oMath>
                </a14:m>
                <a:r>
                  <a:rPr lang="zh-CN" altLang="en-US" dirty="0"/>
                  <a:t>，真实分类</a:t>
                </a:r>
                <a:r>
                  <a:rPr lang="en-US" altLang="zh-CN" dirty="0"/>
                  <a:t>y</a:t>
                </a:r>
                <a:r>
                  <a:rPr lang="zh-CN" altLang="en-US" dirty="0"/>
                  <a:t>，则样本的真实分类概率：</a:t>
                </a:r>
                <a:endParaRPr lang="en-US" altLang="zh-CN" dirty="0"/>
              </a:p>
              <a:p>
                <a:pPr algn="just"/>
                <a:endParaRPr lang="en-US" altLang="zh-CN" dirty="0"/>
              </a:p>
              <a:p>
                <a:pPr lvl="1" algn="just"/>
                <a:r>
                  <a:rPr lang="zh-CN" altLang="en-US" dirty="0"/>
                  <a:t>当</a:t>
                </a:r>
                <a:r>
                  <a:rPr lang="en-US" altLang="zh-CN" dirty="0"/>
                  <a:t>y=1</a:t>
                </a:r>
                <a:r>
                  <a:rPr lang="zh-CN" altLang="en-US" dirty="0"/>
                  <a:t>时，</a:t>
                </a:r>
                <a:r>
                  <a:rPr lang="en-US" altLang="zh-CN" dirty="0"/>
                  <a:t>p(</a:t>
                </a:r>
                <a:r>
                  <a:rPr lang="en-US" altLang="zh-CN" dirty="0" err="1"/>
                  <a:t>y|x</a:t>
                </a:r>
                <a:r>
                  <a:rPr lang="en-US" altLang="zh-CN" dirty="0"/>
                  <a:t>)=</a:t>
                </a:r>
                <a:r>
                  <a:rPr lang="zh-CN" altLang="en-US" dirty="0"/>
                  <a:t> </a:t>
                </a:r>
                <a14:m>
                  <m:oMath xmlns:m="http://schemas.openxmlformats.org/officeDocument/2006/math">
                    <m:acc>
                      <m:accPr>
                        <m:chr m:val="̂"/>
                        <m:ctrlPr>
                          <a:rPr lang="zh-CN" altLang="en-US" i="1" dirty="0">
                            <a:latin typeface="Cambria Math" panose="02040503050406030204" pitchFamily="18" charset="0"/>
                          </a:rPr>
                        </m:ctrlPr>
                      </m:accPr>
                      <m:e>
                        <m:r>
                          <a:rPr lang="zh-CN" altLang="en-US" i="1" dirty="0">
                            <a:latin typeface="Cambria Math" panose="02040503050406030204" pitchFamily="18" charset="0"/>
                          </a:rPr>
                          <m:t>𝑦</m:t>
                        </m:r>
                      </m:e>
                    </m:acc>
                  </m:oMath>
                </a14:m>
                <a:r>
                  <a:rPr lang="zh-CN" altLang="en-US" dirty="0"/>
                  <a:t>；</a:t>
                </a:r>
                <a:endParaRPr lang="en-US" altLang="zh-CN" dirty="0"/>
              </a:p>
              <a:p>
                <a:pPr lvl="1" algn="just"/>
                <a:r>
                  <a:rPr lang="zh-CN" altLang="en-US" dirty="0"/>
                  <a:t>当</a:t>
                </a:r>
                <a:r>
                  <a:rPr lang="en-US" altLang="zh-CN" dirty="0"/>
                  <a:t>y=0</a:t>
                </a:r>
                <a:r>
                  <a:rPr lang="zh-CN" altLang="en-US" dirty="0"/>
                  <a:t>时，</a:t>
                </a:r>
                <a:r>
                  <a:rPr lang="en-US" altLang="zh-CN" dirty="0"/>
                  <a:t> p(</a:t>
                </a:r>
                <a:r>
                  <a:rPr lang="en-US" altLang="zh-CN" dirty="0" err="1"/>
                  <a:t>y|x</a:t>
                </a:r>
                <a:r>
                  <a:rPr lang="en-US" altLang="zh-CN" dirty="0"/>
                  <a:t>)=</a:t>
                </a:r>
                <a:r>
                  <a:rPr lang="zh-CN" altLang="en-US" dirty="0"/>
                  <a:t> </a:t>
                </a:r>
                <a14:m>
                  <m:oMath xmlns:m="http://schemas.openxmlformats.org/officeDocument/2006/math">
                    <m:r>
                      <a:rPr lang="en-US" altLang="zh-CN" b="0" i="0" dirty="0" smtClean="0">
                        <a:latin typeface="Cambria Math" panose="02040503050406030204" pitchFamily="18" charset="0"/>
                      </a:rPr>
                      <m:t>1</m:t>
                    </m:r>
                    <m:r>
                      <a:rPr lang="en-US" altLang="zh-CN" i="1" dirty="0">
                        <a:latin typeface="Cambria Math" panose="02040503050406030204" pitchFamily="18" charset="0"/>
                      </a:rPr>
                      <m:t>−</m:t>
                    </m:r>
                    <m:acc>
                      <m:accPr>
                        <m:chr m:val="̂"/>
                        <m:ctrlPr>
                          <a:rPr lang="zh-CN" altLang="en-US" i="1" dirty="0">
                            <a:latin typeface="Cambria Math" panose="02040503050406030204" pitchFamily="18" charset="0"/>
                          </a:rPr>
                        </m:ctrlPr>
                      </m:accPr>
                      <m:e>
                        <m:r>
                          <a:rPr lang="zh-CN" altLang="en-US" i="1" dirty="0">
                            <a:latin typeface="Cambria Math" panose="02040503050406030204" pitchFamily="18" charset="0"/>
                          </a:rPr>
                          <m:t>𝑦</m:t>
                        </m:r>
                      </m:e>
                    </m:acc>
                  </m:oMath>
                </a14:m>
                <a:r>
                  <a:rPr lang="zh-CN" altLang="en-US" dirty="0"/>
                  <a:t>。</a:t>
                </a:r>
                <a:endParaRPr lang="en-US" altLang="zh-CN" dirty="0"/>
              </a:p>
              <a:p>
                <a:pPr algn="just"/>
                <a:r>
                  <a:rPr lang="zh-CN" altLang="en-US" dirty="0"/>
                  <a:t>进一步地，对等式两边取对数，得到：</a:t>
                </a:r>
                <a:endParaRPr lang="en-US" altLang="zh-CN" dirty="0"/>
              </a:p>
              <a:p>
                <a:pPr lvl="1" algn="just"/>
                <a:endParaRPr lang="en-US" altLang="zh-CN" dirty="0"/>
              </a:p>
              <a:p>
                <a:pPr lvl="1" algn="just"/>
                <a:endParaRPr lang="en-US" altLang="zh-CN" dirty="0"/>
              </a:p>
              <a:p>
                <a:pPr lvl="1" algn="just"/>
                <a:endParaRPr lang="en-US" altLang="zh-CN" dirty="0"/>
              </a:p>
              <a:p>
                <a:pPr lvl="1" algn="just"/>
                <a:r>
                  <a:rPr lang="zh-CN" altLang="en-US" dirty="0"/>
                  <a:t>取对数并不影响模型优化目标，最大似然估计希望最大化</a:t>
                </a:r>
                <a:r>
                  <a:rPr lang="en-US" altLang="zh-CN" dirty="0"/>
                  <a:t>P(</a:t>
                </a:r>
                <a:r>
                  <a:rPr lang="en-US" altLang="zh-CN" dirty="0" err="1"/>
                  <a:t>y|x</a:t>
                </a:r>
                <a:r>
                  <a:rPr lang="en-US" altLang="zh-CN" dirty="0"/>
                  <a:t>)</a:t>
                </a:r>
                <a:r>
                  <a:rPr lang="zh-CN" altLang="en-US" dirty="0"/>
                  <a:t>，等价于最大化</a:t>
                </a:r>
                <a:r>
                  <a:rPr lang="en-US" altLang="zh-CN" dirty="0"/>
                  <a:t>log P(</a:t>
                </a:r>
                <a:r>
                  <a:rPr lang="en-US" altLang="zh-CN" dirty="0" err="1"/>
                  <a:t>y|x</a:t>
                </a:r>
                <a:r>
                  <a:rPr lang="en-US" altLang="zh-CN" dirty="0"/>
                  <a:t>)</a:t>
                </a:r>
                <a:r>
                  <a:rPr lang="zh-CN" altLang="en-US" dirty="0"/>
                  <a:t>。</a:t>
                </a:r>
                <a:endParaRPr lang="en-US" altLang="zh-CN" dirty="0"/>
              </a:p>
            </p:txBody>
          </p:sp>
        </mc:Choice>
        <mc:Fallback xmlns="">
          <p:sp>
            <p:nvSpPr>
              <p:cNvPr id="3" name="内容占位符 2">
                <a:extLst>
                  <a:ext uri="{FF2B5EF4-FFF2-40B4-BE49-F238E27FC236}">
                    <a16:creationId xmlns:a16="http://schemas.microsoft.com/office/drawing/2014/main" id="{202B761C-3BEB-4AC9-908D-E5944D248365}"/>
                  </a:ext>
                </a:extLst>
              </p:cNvPr>
              <p:cNvSpPr>
                <a:spLocks noGrp="1" noRot="1" noChangeAspect="1" noMove="1" noResize="1" noEditPoints="1" noAdjustHandles="1" noChangeArrowheads="1" noChangeShapeType="1" noTextEdit="1"/>
              </p:cNvSpPr>
              <p:nvPr>
                <p:ph idx="1"/>
              </p:nvPr>
            </p:nvSpPr>
            <p:spPr>
              <a:xfrm>
                <a:off x="838200" y="1825625"/>
                <a:ext cx="10515600" cy="4907684"/>
              </a:xfrm>
              <a:blipFill>
                <a:blip r:embed="rId2"/>
                <a:stretch>
                  <a:fillRect l="-1043" t="-2109" r="-1159"/>
                </a:stretch>
              </a:blipFill>
            </p:spPr>
            <p:txBody>
              <a:bodyPr/>
              <a:lstStyle/>
              <a:p>
                <a:r>
                  <a:rPr lang="zh-CN" altLang="en-US">
                    <a:noFill/>
                  </a:rPr>
                  <a:t> </a:t>
                </a:r>
              </a:p>
            </p:txBody>
          </p:sp>
        </mc:Fallback>
      </mc:AlternateContent>
      <p:pic>
        <p:nvPicPr>
          <p:cNvPr id="5" name="图片 4" descr="卡通人物&#10;&#10;描述已自动生成">
            <a:extLst>
              <a:ext uri="{FF2B5EF4-FFF2-40B4-BE49-F238E27FC236}">
                <a16:creationId xmlns:a16="http://schemas.microsoft.com/office/drawing/2014/main" id="{BC1C14D3-1514-4C64-A96A-D3A9195A33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4419" y="2606746"/>
            <a:ext cx="3123161" cy="415356"/>
          </a:xfrm>
          <a:prstGeom prst="rect">
            <a:avLst/>
          </a:prstGeom>
        </p:spPr>
      </p:pic>
      <p:pic>
        <p:nvPicPr>
          <p:cNvPr id="7" name="图片 6" descr="黑色的钟表&#10;&#10;描述已自动生成">
            <a:extLst>
              <a:ext uri="{FF2B5EF4-FFF2-40B4-BE49-F238E27FC236}">
                <a16:creationId xmlns:a16="http://schemas.microsoft.com/office/drawing/2014/main" id="{C30658E9-9BD0-4E83-B045-91B37139B2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3262" y="4591723"/>
            <a:ext cx="5113623" cy="878657"/>
          </a:xfrm>
          <a:prstGeom prst="rect">
            <a:avLst/>
          </a:prstGeom>
        </p:spPr>
      </p:pic>
    </p:spTree>
    <p:extLst>
      <p:ext uri="{BB962C8B-B14F-4D97-AF65-F5344CB8AC3E}">
        <p14:creationId xmlns:p14="http://schemas.microsoft.com/office/powerpoint/2010/main" val="4734829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CA711B-73EE-427E-8F4C-53B3134FB1E4}"/>
              </a:ext>
            </a:extLst>
          </p:cNvPr>
          <p:cNvSpPr>
            <a:spLocks noGrp="1"/>
          </p:cNvSpPr>
          <p:nvPr>
            <p:ph type="title"/>
          </p:nvPr>
        </p:nvSpPr>
        <p:spPr/>
        <p:txBody>
          <a:bodyPr/>
          <a:lstStyle/>
          <a:p>
            <a:r>
              <a:rPr lang="en-US" altLang="zh-CN" dirty="0"/>
              <a:t>The cross-entropy loss function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024E35E-9EF9-49CE-AF2C-1B7E2D5EDE04}"/>
                  </a:ext>
                </a:extLst>
              </p:cNvPr>
              <p:cNvSpPr>
                <a:spLocks noGrp="1"/>
              </p:cNvSpPr>
              <p:nvPr>
                <p:ph idx="1"/>
              </p:nvPr>
            </p:nvSpPr>
            <p:spPr/>
            <p:txBody>
              <a:bodyPr/>
              <a:lstStyle/>
              <a:p>
                <a:pPr algn="just"/>
                <a:r>
                  <a:rPr lang="zh-CN" altLang="en-US" dirty="0"/>
                  <a:t>出于习惯，通常选择最小化损失函数，所以对上式进行变形得到损失函数：</a:t>
                </a:r>
                <a:endParaRPr lang="en-US" altLang="zh-CN" dirty="0"/>
              </a:p>
              <a:p>
                <a:pPr lvl="1" algn="just"/>
                <a:endParaRPr lang="en-US" altLang="zh-CN" dirty="0"/>
              </a:p>
              <a:p>
                <a:pPr lvl="1" algn="just"/>
                <a:endParaRPr lang="en-US" altLang="zh-CN" dirty="0"/>
              </a:p>
              <a:p>
                <a:pPr lvl="1" algn="just"/>
                <a:endParaRPr lang="en-US" altLang="zh-CN" dirty="0"/>
              </a:p>
              <a:p>
                <a:pPr lvl="1" algn="just"/>
                <a:r>
                  <a:rPr lang="zh-CN" altLang="en-US" dirty="0"/>
                  <a:t>上式被称为交叉熵，衡量真实分类的分布</a:t>
                </a:r>
                <a:r>
                  <a:rPr lang="en-US" altLang="zh-CN" dirty="0"/>
                  <a:t>y</a:t>
                </a:r>
                <a:r>
                  <a:rPr lang="zh-CN" altLang="en-US" dirty="0"/>
                  <a:t>和预测分类</a:t>
                </a:r>
                <a14:m>
                  <m:oMath xmlns:m="http://schemas.openxmlformats.org/officeDocument/2006/math">
                    <m:acc>
                      <m:accPr>
                        <m:chr m:val="̂"/>
                        <m:ctrlPr>
                          <a:rPr lang="zh-CN" altLang="en-US" i="1" dirty="0">
                            <a:latin typeface="Cambria Math" panose="02040503050406030204" pitchFamily="18" charset="0"/>
                          </a:rPr>
                        </m:ctrlPr>
                      </m:accPr>
                      <m:e>
                        <m:r>
                          <a:rPr lang="zh-CN" altLang="en-US" i="1" dirty="0">
                            <a:latin typeface="Cambria Math" panose="02040503050406030204" pitchFamily="18" charset="0"/>
                          </a:rPr>
                          <m:t>𝑦</m:t>
                        </m:r>
                      </m:e>
                    </m:acc>
                  </m:oMath>
                </a14:m>
                <a:r>
                  <a:rPr lang="zh-CN" altLang="en-US" dirty="0"/>
                  <a:t>间的差异；</a:t>
                </a:r>
                <a:endParaRPr lang="en-US" altLang="zh-CN" dirty="0"/>
              </a:p>
              <a:p>
                <a:pPr lvl="1" algn="just"/>
                <a14:m>
                  <m:oMath xmlns:m="http://schemas.openxmlformats.org/officeDocument/2006/math">
                    <m:acc>
                      <m:accPr>
                        <m:chr m:val="̂"/>
                        <m:ctrlPr>
                          <a:rPr lang="zh-CN" altLang="en-US" i="1" dirty="0">
                            <a:latin typeface="Cambria Math" panose="02040503050406030204" pitchFamily="18" charset="0"/>
                          </a:rPr>
                        </m:ctrlPr>
                      </m:accPr>
                      <m:e>
                        <m:r>
                          <a:rPr lang="zh-CN" altLang="en-US" i="1" dirty="0">
                            <a:latin typeface="Cambria Math" panose="02040503050406030204" pitchFamily="18" charset="0"/>
                          </a:rPr>
                          <m:t>𝑦</m:t>
                        </m:r>
                      </m:e>
                    </m:acc>
                  </m:oMath>
                </a14:m>
                <a:r>
                  <a:rPr lang="zh-CN" altLang="en-US" dirty="0"/>
                  <a:t>和</a:t>
                </a:r>
                <a:r>
                  <a:rPr lang="en-US" altLang="zh-CN" dirty="0"/>
                  <a:t>y</a:t>
                </a:r>
                <a:r>
                  <a:rPr lang="zh-CN" altLang="en-US" dirty="0"/>
                  <a:t>的分布约接近，</a:t>
                </a:r>
                <a:r>
                  <a:rPr lang="en-US" altLang="zh-CN" dirty="0"/>
                  <a:t>L</a:t>
                </a:r>
                <a:r>
                  <a:rPr lang="en-US" altLang="zh-CN" baseline="-25000" dirty="0"/>
                  <a:t>CE</a:t>
                </a:r>
                <a:r>
                  <a:rPr lang="zh-CN" altLang="en-US" dirty="0"/>
                  <a:t>越小，反之则越大；</a:t>
                </a:r>
                <a:endParaRPr lang="en-US" altLang="zh-CN" dirty="0"/>
              </a:p>
              <a:p>
                <a:pPr lvl="1" algn="just"/>
                <a:r>
                  <a:rPr lang="zh-CN" altLang="en-US" dirty="0"/>
                  <a:t>交叉熵的取值范围是</a:t>
                </a:r>
                <a:r>
                  <a:rPr lang="en-US" altLang="zh-CN" dirty="0"/>
                  <a:t>[0, +</a:t>
                </a:r>
                <a14:m>
                  <m:oMath xmlns:m="http://schemas.openxmlformats.org/officeDocument/2006/math">
                    <m:r>
                      <a:rPr lang="en-US" altLang="zh-CN" smtClean="0">
                        <a:latin typeface="Cambria Math" panose="02040503050406030204" pitchFamily="18" charset="0"/>
                      </a:rPr>
                      <m:t>∞</m:t>
                    </m:r>
                  </m:oMath>
                </a14:m>
                <a:r>
                  <a:rPr lang="en-US" altLang="zh-CN" dirty="0"/>
                  <a:t>)</a:t>
                </a:r>
                <a:r>
                  <a:rPr lang="zh-CN" altLang="en-US" dirty="0"/>
                  <a:t>。</a:t>
                </a:r>
              </a:p>
            </p:txBody>
          </p:sp>
        </mc:Choice>
        <mc:Fallback xmlns="">
          <p:sp>
            <p:nvSpPr>
              <p:cNvPr id="3" name="内容占位符 2">
                <a:extLst>
                  <a:ext uri="{FF2B5EF4-FFF2-40B4-BE49-F238E27FC236}">
                    <a16:creationId xmlns:a16="http://schemas.microsoft.com/office/drawing/2014/main" id="{0024E35E-9EF9-49CE-AF2C-1B7E2D5EDE04}"/>
                  </a:ext>
                </a:extLst>
              </p:cNvPr>
              <p:cNvSpPr>
                <a:spLocks noGrp="1" noRot="1" noChangeAspect="1" noMove="1" noResize="1" noEditPoints="1" noAdjustHandles="1" noChangeArrowheads="1" noChangeShapeType="1" noTextEdit="1"/>
              </p:cNvSpPr>
              <p:nvPr>
                <p:ph idx="1"/>
              </p:nvPr>
            </p:nvSpPr>
            <p:spPr>
              <a:blipFill>
                <a:blip r:embed="rId2"/>
                <a:stretch>
                  <a:fillRect l="-1043" t="-2521" r="-1159"/>
                </a:stretch>
              </a:blipFill>
            </p:spPr>
            <p:txBody>
              <a:bodyPr/>
              <a:lstStyle/>
              <a:p>
                <a:r>
                  <a:rPr lang="zh-CN" altLang="en-US">
                    <a:noFill/>
                  </a:rPr>
                  <a:t> </a:t>
                </a:r>
              </a:p>
            </p:txBody>
          </p:sp>
        </mc:Fallback>
      </mc:AlternateContent>
      <p:grpSp>
        <p:nvGrpSpPr>
          <p:cNvPr id="7" name="组合 6">
            <a:extLst>
              <a:ext uri="{FF2B5EF4-FFF2-40B4-BE49-F238E27FC236}">
                <a16:creationId xmlns:a16="http://schemas.microsoft.com/office/drawing/2014/main" id="{A545FE3D-8058-4941-BA12-9DE46688950B}"/>
              </a:ext>
            </a:extLst>
          </p:cNvPr>
          <p:cNvGrpSpPr/>
          <p:nvPr/>
        </p:nvGrpSpPr>
        <p:grpSpPr>
          <a:xfrm>
            <a:off x="2345002" y="2731438"/>
            <a:ext cx="8402393" cy="942259"/>
            <a:chOff x="2248021" y="2689872"/>
            <a:chExt cx="8402393" cy="942259"/>
          </a:xfrm>
        </p:grpSpPr>
        <p:pic>
          <p:nvPicPr>
            <p:cNvPr id="4" name="图片 3">
              <a:extLst>
                <a:ext uri="{FF2B5EF4-FFF2-40B4-BE49-F238E27FC236}">
                  <a16:creationId xmlns:a16="http://schemas.microsoft.com/office/drawing/2014/main" id="{67DE04ED-4BF9-4465-B227-511C932B4ED9}"/>
                </a:ext>
              </a:extLst>
            </p:cNvPr>
            <p:cNvPicPr>
              <a:picLocks noChangeAspect="1"/>
            </p:cNvPicPr>
            <p:nvPr/>
          </p:nvPicPr>
          <p:blipFill>
            <a:blip r:embed="rId3"/>
            <a:stretch>
              <a:fillRect/>
            </a:stretch>
          </p:blipFill>
          <p:spPr>
            <a:xfrm>
              <a:off x="3504146" y="3164465"/>
              <a:ext cx="7146268" cy="467666"/>
            </a:xfrm>
            <a:prstGeom prst="rect">
              <a:avLst/>
            </a:prstGeom>
          </p:spPr>
        </p:pic>
        <p:pic>
          <p:nvPicPr>
            <p:cNvPr id="6" name="图片 5">
              <a:extLst>
                <a:ext uri="{FF2B5EF4-FFF2-40B4-BE49-F238E27FC236}">
                  <a16:creationId xmlns:a16="http://schemas.microsoft.com/office/drawing/2014/main" id="{5C9FAA03-90BA-41CF-8329-F818877AE8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8021" y="2689872"/>
              <a:ext cx="7695956" cy="467665"/>
            </a:xfrm>
            <a:prstGeom prst="rect">
              <a:avLst/>
            </a:prstGeom>
          </p:spPr>
        </p:pic>
      </p:grpSp>
    </p:spTree>
    <p:extLst>
      <p:ext uri="{BB962C8B-B14F-4D97-AF65-F5344CB8AC3E}">
        <p14:creationId xmlns:p14="http://schemas.microsoft.com/office/powerpoint/2010/main" val="24542634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9A2EAD-17D8-4125-BCDF-221AD0C71158}"/>
              </a:ext>
            </a:extLst>
          </p:cNvPr>
          <p:cNvSpPr>
            <a:spLocks noGrp="1"/>
          </p:cNvSpPr>
          <p:nvPr>
            <p:ph type="title"/>
          </p:nvPr>
        </p:nvSpPr>
        <p:spPr/>
        <p:txBody>
          <a:bodyPr/>
          <a:lstStyle/>
          <a:p>
            <a:r>
              <a:rPr lang="en-US" altLang="zh-CN" dirty="0"/>
              <a:t>The cross-entropy loss function</a:t>
            </a:r>
            <a:endParaRPr lang="zh-CN" altLang="en-US" dirty="0"/>
          </a:p>
        </p:txBody>
      </p:sp>
      <p:sp>
        <p:nvSpPr>
          <p:cNvPr id="3" name="内容占位符 2">
            <a:extLst>
              <a:ext uri="{FF2B5EF4-FFF2-40B4-BE49-F238E27FC236}">
                <a16:creationId xmlns:a16="http://schemas.microsoft.com/office/drawing/2014/main" id="{5CF62B02-7FFC-4708-A9D4-9169FDDDB80F}"/>
              </a:ext>
            </a:extLst>
          </p:cNvPr>
          <p:cNvSpPr>
            <a:spLocks noGrp="1"/>
          </p:cNvSpPr>
          <p:nvPr>
            <p:ph idx="1"/>
          </p:nvPr>
        </p:nvSpPr>
        <p:spPr/>
        <p:txBody>
          <a:bodyPr/>
          <a:lstStyle/>
          <a:p>
            <a:r>
              <a:rPr lang="zh-CN" altLang="en-US" dirty="0"/>
              <a:t>将上式从一个样本拓展到全部训练集上，则训练集的交叉熵：</a:t>
            </a:r>
            <a:endParaRPr lang="en-US" altLang="zh-CN" dirty="0"/>
          </a:p>
          <a:p>
            <a:pPr lvl="1"/>
            <a:r>
              <a:rPr lang="zh-CN" altLang="en-US" dirty="0"/>
              <a:t>定义</a:t>
            </a:r>
            <a:r>
              <a:rPr lang="en-US" altLang="zh-CN" dirty="0"/>
              <a:t>x</a:t>
            </a:r>
            <a:r>
              <a:rPr lang="en-US" altLang="zh-CN" baseline="30000" dirty="0"/>
              <a:t>(</a:t>
            </a:r>
            <a:r>
              <a:rPr lang="en-US" altLang="zh-CN" baseline="30000" dirty="0" err="1"/>
              <a:t>i</a:t>
            </a:r>
            <a:r>
              <a:rPr lang="en-US" altLang="zh-CN" baseline="30000" dirty="0"/>
              <a:t>)</a:t>
            </a:r>
            <a:r>
              <a:rPr lang="en-US" altLang="zh-CN" dirty="0"/>
              <a:t>, y</a:t>
            </a:r>
            <a:r>
              <a:rPr lang="en-US" altLang="zh-CN" baseline="30000" dirty="0"/>
              <a:t>(</a:t>
            </a:r>
            <a:r>
              <a:rPr lang="en-US" altLang="zh-CN" baseline="30000" dirty="0" err="1"/>
              <a:t>i</a:t>
            </a:r>
            <a:r>
              <a:rPr lang="en-US" altLang="zh-CN" baseline="30000" dirty="0"/>
              <a:t>)</a:t>
            </a:r>
            <a:r>
              <a:rPr lang="zh-CN" altLang="en-US" dirty="0"/>
              <a:t>是训练集中第</a:t>
            </a:r>
            <a:r>
              <a:rPr lang="en-US" altLang="zh-CN" dirty="0" err="1"/>
              <a:t>i</a:t>
            </a:r>
            <a:r>
              <a:rPr lang="zh-CN" altLang="en-US" dirty="0"/>
              <a:t>个样本；</a:t>
            </a:r>
            <a:endParaRPr lang="en-US" altLang="zh-CN" dirty="0"/>
          </a:p>
          <a:p>
            <a:pPr lvl="1"/>
            <a:r>
              <a:rPr lang="zh-CN" altLang="en-US" dirty="0"/>
              <a:t>假设所有样本都相互独立；</a:t>
            </a:r>
            <a:endParaRPr lang="en-US" altLang="zh-CN" dirty="0"/>
          </a:p>
          <a:p>
            <a:pPr lvl="1"/>
            <a:r>
              <a:rPr lang="zh-CN" altLang="en-US" dirty="0"/>
              <a:t>则训练集的损失函数是训练集</a:t>
            </a:r>
            <a:endParaRPr lang="en-US" altLang="zh-CN" dirty="0"/>
          </a:p>
          <a:p>
            <a:pPr marL="457200" lvl="1" indent="0">
              <a:buNone/>
            </a:pPr>
            <a:r>
              <a:rPr lang="en-US" altLang="zh-CN" dirty="0"/>
              <a:t>   </a:t>
            </a:r>
            <a:r>
              <a:rPr lang="zh-CN" altLang="en-US" dirty="0"/>
              <a:t>对数似然函数和训练集大小</a:t>
            </a:r>
            <a:r>
              <a:rPr lang="en-US" altLang="zh-CN" dirty="0"/>
              <a:t>m</a:t>
            </a:r>
          </a:p>
          <a:p>
            <a:pPr marL="457200" lvl="1" indent="0">
              <a:buNone/>
            </a:pPr>
            <a:r>
              <a:rPr lang="en-US" altLang="zh-CN" dirty="0"/>
              <a:t>   </a:t>
            </a:r>
            <a:r>
              <a:rPr lang="zh-CN" altLang="en-US" dirty="0"/>
              <a:t>的比值，也可以看做样本损失</a:t>
            </a:r>
            <a:endParaRPr lang="en-US" altLang="zh-CN" dirty="0"/>
          </a:p>
          <a:p>
            <a:pPr marL="457200" lvl="1" indent="0">
              <a:buNone/>
            </a:pPr>
            <a:r>
              <a:rPr lang="en-US" altLang="zh-CN" dirty="0"/>
              <a:t>   </a:t>
            </a:r>
            <a:r>
              <a:rPr lang="zh-CN" altLang="en-US" dirty="0"/>
              <a:t>函数的平均值。</a:t>
            </a:r>
          </a:p>
        </p:txBody>
      </p:sp>
      <p:pic>
        <p:nvPicPr>
          <p:cNvPr id="7" name="图片 6" descr="手机屏幕截图&#10;&#10;描述已自动生成">
            <a:extLst>
              <a:ext uri="{FF2B5EF4-FFF2-40B4-BE49-F238E27FC236}">
                <a16:creationId xmlns:a16="http://schemas.microsoft.com/office/drawing/2014/main" id="{A4D0B3CC-80DE-45EE-B830-CF2DEC0C1D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738" y="4854644"/>
            <a:ext cx="8395856" cy="1683100"/>
          </a:xfrm>
          <a:prstGeom prst="rect">
            <a:avLst/>
          </a:prstGeom>
        </p:spPr>
      </p:pic>
      <p:pic>
        <p:nvPicPr>
          <p:cNvPr id="5" name="图片 4" descr="手机屏幕的截图&#10;&#10;描述已自动生成">
            <a:extLst>
              <a:ext uri="{FF2B5EF4-FFF2-40B4-BE49-F238E27FC236}">
                <a16:creationId xmlns:a16="http://schemas.microsoft.com/office/drawing/2014/main" id="{408B2B95-73F8-4904-A26E-3F23C1D1DC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4666" y="2965628"/>
            <a:ext cx="4348642" cy="2346216"/>
          </a:xfrm>
          <a:prstGeom prst="rect">
            <a:avLst/>
          </a:prstGeom>
        </p:spPr>
      </p:pic>
    </p:spTree>
    <p:extLst>
      <p:ext uri="{BB962C8B-B14F-4D97-AF65-F5344CB8AC3E}">
        <p14:creationId xmlns:p14="http://schemas.microsoft.com/office/powerpoint/2010/main" val="26161839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F5D20A-D241-4F96-808C-7BDC99F23C29}"/>
              </a:ext>
            </a:extLst>
          </p:cNvPr>
          <p:cNvSpPr>
            <a:spLocks noGrp="1"/>
          </p:cNvSpPr>
          <p:nvPr>
            <p:ph type="title"/>
          </p:nvPr>
        </p:nvSpPr>
        <p:spPr/>
        <p:txBody>
          <a:bodyPr/>
          <a:lstStyle/>
          <a:p>
            <a:r>
              <a:rPr lang="en-US" altLang="zh-CN" dirty="0"/>
              <a:t>Gradient Descent</a:t>
            </a:r>
            <a:endParaRPr lang="zh-CN" altLang="en-US" dirty="0"/>
          </a:p>
        </p:txBody>
      </p:sp>
      <p:sp>
        <p:nvSpPr>
          <p:cNvPr id="3" name="内容占位符 2">
            <a:extLst>
              <a:ext uri="{FF2B5EF4-FFF2-40B4-BE49-F238E27FC236}">
                <a16:creationId xmlns:a16="http://schemas.microsoft.com/office/drawing/2014/main" id="{9105ED56-3BD3-44FA-83DC-CC330E0459CD}"/>
              </a:ext>
            </a:extLst>
          </p:cNvPr>
          <p:cNvSpPr>
            <a:spLocks noGrp="1"/>
          </p:cNvSpPr>
          <p:nvPr>
            <p:ph idx="1"/>
          </p:nvPr>
        </p:nvSpPr>
        <p:spPr>
          <a:xfrm>
            <a:off x="838200" y="1825625"/>
            <a:ext cx="10515600" cy="4852266"/>
          </a:xfrm>
        </p:spPr>
        <p:txBody>
          <a:bodyPr>
            <a:normAutofit/>
          </a:bodyPr>
          <a:lstStyle/>
          <a:p>
            <a:pPr algn="just"/>
            <a:r>
              <a:rPr lang="zh-CN" altLang="en-US" dirty="0"/>
              <a:t>梯度下降（</a:t>
            </a:r>
            <a:r>
              <a:rPr lang="en-US" altLang="zh-CN" dirty="0"/>
              <a:t>gradient descent</a:t>
            </a:r>
            <a:r>
              <a:rPr lang="zh-CN" altLang="en-US" dirty="0"/>
              <a:t>）的目标是寻找到一个参数集</a:t>
            </a:r>
            <a:r>
              <a:rPr lang="en-US" altLang="zh-CN" dirty="0"/>
              <a:t>θ</a:t>
            </a:r>
            <a:r>
              <a:rPr lang="zh-CN" altLang="en-US" dirty="0"/>
              <a:t>（</a:t>
            </a:r>
            <a:r>
              <a:rPr lang="en-US" altLang="zh-CN" dirty="0"/>
              <a:t>θ=w, b</a:t>
            </a:r>
            <a:r>
              <a:rPr lang="zh-CN" altLang="en-US" dirty="0"/>
              <a:t>），使得损失函数最小化，即：</a:t>
            </a:r>
            <a:endParaRPr lang="en-US" altLang="zh-CN" dirty="0"/>
          </a:p>
          <a:p>
            <a:pPr algn="just"/>
            <a:endParaRPr lang="en-US" altLang="zh-CN" dirty="0"/>
          </a:p>
          <a:p>
            <a:pPr algn="just"/>
            <a:endParaRPr lang="en-US" altLang="zh-CN" dirty="0"/>
          </a:p>
          <a:p>
            <a:pPr lvl="1" algn="just"/>
            <a:r>
              <a:rPr lang="zh-CN" altLang="en-US" dirty="0"/>
              <a:t>逻辑回归是多变量函数，其损失函数的梯度是一个向量，总是指向损失函数上升最快的方向；</a:t>
            </a:r>
            <a:endParaRPr lang="en-US" altLang="zh-CN" dirty="0"/>
          </a:p>
          <a:p>
            <a:pPr lvl="1" algn="just"/>
            <a:r>
              <a:rPr lang="zh-CN" altLang="en-US" dirty="0"/>
              <a:t>梯度下降通过计算损失函数在当前点对参数的梯度，寻找在参数空间内梯度上升最快的方向，并反方向改变参数以使梯度下降；</a:t>
            </a:r>
            <a:endParaRPr lang="en-US" altLang="zh-CN" dirty="0"/>
          </a:p>
          <a:p>
            <a:pPr lvl="1" algn="just"/>
            <a:r>
              <a:rPr lang="zh-CN" altLang="en-US" dirty="0"/>
              <a:t>对于逻辑回归来说，损失函数是凸函数，仅有一个全局最小值（</a:t>
            </a:r>
            <a:r>
              <a:rPr lang="en-US" altLang="zh-CN" dirty="0"/>
              <a:t>global minimum</a:t>
            </a:r>
            <a:r>
              <a:rPr lang="zh-CN" altLang="en-US" dirty="0"/>
              <a:t>），这意味着梯度下降不会陷入局部最小值（</a:t>
            </a:r>
            <a:r>
              <a:rPr lang="en-US" altLang="zh-CN" dirty="0"/>
              <a:t>local minimum</a:t>
            </a:r>
            <a:r>
              <a:rPr lang="zh-CN" altLang="en-US" dirty="0"/>
              <a:t>），无论从哪点出发，经过足够的训练次数，总能保证找到全局最小值。</a:t>
            </a:r>
          </a:p>
        </p:txBody>
      </p:sp>
      <p:pic>
        <p:nvPicPr>
          <p:cNvPr id="5" name="图片 4" descr="图片包含 物体, 钟表, 游戏机&#10;&#10;描述已自动生成">
            <a:extLst>
              <a:ext uri="{FF2B5EF4-FFF2-40B4-BE49-F238E27FC236}">
                <a16:creationId xmlns:a16="http://schemas.microsoft.com/office/drawing/2014/main" id="{1CA9E96D-01D7-424B-AF89-60D30E7349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5527" y="2752133"/>
            <a:ext cx="4295727" cy="845791"/>
          </a:xfrm>
          <a:prstGeom prst="rect">
            <a:avLst/>
          </a:prstGeom>
        </p:spPr>
      </p:pic>
    </p:spTree>
    <p:extLst>
      <p:ext uri="{BB962C8B-B14F-4D97-AF65-F5344CB8AC3E}">
        <p14:creationId xmlns:p14="http://schemas.microsoft.com/office/powerpoint/2010/main" val="21287920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1D0063-BA99-40CD-B86D-8B50E99965DB}"/>
              </a:ext>
            </a:extLst>
          </p:cNvPr>
          <p:cNvSpPr>
            <a:spLocks noGrp="1"/>
          </p:cNvSpPr>
          <p:nvPr>
            <p:ph type="title"/>
          </p:nvPr>
        </p:nvSpPr>
        <p:spPr/>
        <p:txBody>
          <a:bodyPr/>
          <a:lstStyle/>
          <a:p>
            <a:r>
              <a:rPr lang="en-US" altLang="zh-CN" dirty="0"/>
              <a:t>Gradient Descent</a:t>
            </a:r>
            <a:endParaRPr lang="zh-CN" altLang="en-US" dirty="0"/>
          </a:p>
        </p:txBody>
      </p:sp>
      <p:sp>
        <p:nvSpPr>
          <p:cNvPr id="3" name="内容占位符 2">
            <a:extLst>
              <a:ext uri="{FF2B5EF4-FFF2-40B4-BE49-F238E27FC236}">
                <a16:creationId xmlns:a16="http://schemas.microsoft.com/office/drawing/2014/main" id="{85AAE378-BF63-4385-96B1-FDFE001B78B4}"/>
              </a:ext>
            </a:extLst>
          </p:cNvPr>
          <p:cNvSpPr>
            <a:spLocks noGrp="1"/>
          </p:cNvSpPr>
          <p:nvPr>
            <p:ph idx="1"/>
          </p:nvPr>
        </p:nvSpPr>
        <p:spPr/>
        <p:txBody>
          <a:bodyPr/>
          <a:lstStyle/>
          <a:p>
            <a:pPr algn="just"/>
            <a:r>
              <a:rPr lang="zh-CN" altLang="en-US" dirty="0"/>
              <a:t>假设单一参数</a:t>
            </a:r>
            <a:r>
              <a:rPr lang="en-US" altLang="zh-CN" dirty="0"/>
              <a:t>w</a:t>
            </a:r>
            <a:r>
              <a:rPr lang="zh-CN" altLang="en-US" dirty="0"/>
              <a:t>的逻辑回归模型，其损失函数与参数的关系可以可视化：</a:t>
            </a:r>
          </a:p>
        </p:txBody>
      </p:sp>
      <p:pic>
        <p:nvPicPr>
          <p:cNvPr id="5" name="图片 4" descr="社交网络的地图&#10;&#10;描述已自动生成">
            <a:extLst>
              <a:ext uri="{FF2B5EF4-FFF2-40B4-BE49-F238E27FC236}">
                <a16:creationId xmlns:a16="http://schemas.microsoft.com/office/drawing/2014/main" id="{A68DE8F7-DF17-4468-A460-E61A61B1B9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0745" y="2643506"/>
            <a:ext cx="7190509" cy="3977148"/>
          </a:xfrm>
          <a:prstGeom prst="rect">
            <a:avLst/>
          </a:prstGeom>
        </p:spPr>
      </p:pic>
    </p:spTree>
    <p:extLst>
      <p:ext uri="{BB962C8B-B14F-4D97-AF65-F5344CB8AC3E}">
        <p14:creationId xmlns:p14="http://schemas.microsoft.com/office/powerpoint/2010/main" val="34609066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8F973E-D077-4520-8285-5F68B9FC7ABF}"/>
              </a:ext>
            </a:extLst>
          </p:cNvPr>
          <p:cNvSpPr>
            <a:spLocks noGrp="1"/>
          </p:cNvSpPr>
          <p:nvPr>
            <p:ph type="title"/>
          </p:nvPr>
        </p:nvSpPr>
        <p:spPr/>
        <p:txBody>
          <a:bodyPr/>
          <a:lstStyle/>
          <a:p>
            <a:r>
              <a:rPr lang="en-US" altLang="zh-CN" dirty="0"/>
              <a:t>Gradient Descent</a:t>
            </a:r>
            <a:endParaRPr lang="zh-CN" altLang="en-US" dirty="0"/>
          </a:p>
        </p:txBody>
      </p:sp>
      <p:sp>
        <p:nvSpPr>
          <p:cNvPr id="3" name="内容占位符 2">
            <a:extLst>
              <a:ext uri="{FF2B5EF4-FFF2-40B4-BE49-F238E27FC236}">
                <a16:creationId xmlns:a16="http://schemas.microsoft.com/office/drawing/2014/main" id="{379C596B-18C1-4B0C-8F98-2ED80BFDAB0B}"/>
              </a:ext>
            </a:extLst>
          </p:cNvPr>
          <p:cNvSpPr>
            <a:spLocks noGrp="1"/>
          </p:cNvSpPr>
          <p:nvPr>
            <p:ph idx="1"/>
          </p:nvPr>
        </p:nvSpPr>
        <p:spPr/>
        <p:txBody>
          <a:bodyPr/>
          <a:lstStyle/>
          <a:p>
            <a:pPr algn="just"/>
            <a:r>
              <a:rPr lang="zh-CN" altLang="en-US" dirty="0"/>
              <a:t>拓展到二维空间，增加偏置参数</a:t>
            </a:r>
            <a:r>
              <a:rPr lang="en-US" altLang="zh-CN" dirty="0"/>
              <a:t>b</a:t>
            </a:r>
            <a:r>
              <a:rPr lang="zh-CN" altLang="en-US" dirty="0"/>
              <a:t>，则损失函数与</a:t>
            </a:r>
            <a:r>
              <a:rPr lang="en-US" altLang="zh-CN" dirty="0"/>
              <a:t>w</a:t>
            </a:r>
            <a:r>
              <a:rPr lang="zh-CN" altLang="en-US" dirty="0"/>
              <a:t>和</a:t>
            </a:r>
            <a:r>
              <a:rPr lang="en-US" altLang="zh-CN" dirty="0"/>
              <a:t>b</a:t>
            </a:r>
            <a:r>
              <a:rPr lang="zh-CN" altLang="en-US" dirty="0"/>
              <a:t>的关系可以可视化：</a:t>
            </a:r>
          </a:p>
        </p:txBody>
      </p:sp>
      <p:pic>
        <p:nvPicPr>
          <p:cNvPr id="5" name="图片 4" descr="图片包含 游戏机&#10;&#10;描述已自动生成">
            <a:extLst>
              <a:ext uri="{FF2B5EF4-FFF2-40B4-BE49-F238E27FC236}">
                <a16:creationId xmlns:a16="http://schemas.microsoft.com/office/drawing/2014/main" id="{B819804E-CF6E-4B3A-A984-87F843BE8F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8745" y="2822002"/>
            <a:ext cx="8714509" cy="3818348"/>
          </a:xfrm>
          <a:prstGeom prst="rect">
            <a:avLst/>
          </a:prstGeom>
        </p:spPr>
      </p:pic>
    </p:spTree>
    <p:extLst>
      <p:ext uri="{BB962C8B-B14F-4D97-AF65-F5344CB8AC3E}">
        <p14:creationId xmlns:p14="http://schemas.microsoft.com/office/powerpoint/2010/main" val="5197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C228D7-7F71-4247-A099-2BE694DBCCDA}"/>
              </a:ext>
            </a:extLst>
          </p:cNvPr>
          <p:cNvSpPr>
            <a:spLocks noGrp="1"/>
          </p:cNvSpPr>
          <p:nvPr>
            <p:ph type="title"/>
          </p:nvPr>
        </p:nvSpPr>
        <p:spPr/>
        <p:txBody>
          <a:bodyPr/>
          <a:lstStyle/>
          <a:p>
            <a:r>
              <a:rPr lang="en-US" altLang="zh-CN" dirty="0"/>
              <a:t>Multinomial Naive Bayes Classifiers</a:t>
            </a:r>
            <a:endParaRPr lang="zh-CN" altLang="en-US" dirty="0"/>
          </a:p>
        </p:txBody>
      </p:sp>
      <p:sp>
        <p:nvSpPr>
          <p:cNvPr id="3" name="内容占位符 2">
            <a:extLst>
              <a:ext uri="{FF2B5EF4-FFF2-40B4-BE49-F238E27FC236}">
                <a16:creationId xmlns:a16="http://schemas.microsoft.com/office/drawing/2014/main" id="{16FB1A3C-01B8-48F8-9493-50B873872F5F}"/>
              </a:ext>
            </a:extLst>
          </p:cNvPr>
          <p:cNvSpPr>
            <a:spLocks noGrp="1"/>
          </p:cNvSpPr>
          <p:nvPr>
            <p:ph idx="1"/>
          </p:nvPr>
        </p:nvSpPr>
        <p:spPr>
          <a:xfrm>
            <a:off x="838200" y="1825625"/>
            <a:ext cx="5462070" cy="4351338"/>
          </a:xfrm>
        </p:spPr>
        <p:txBody>
          <a:bodyPr/>
          <a:lstStyle/>
          <a:p>
            <a:pPr algn="just"/>
            <a:r>
              <a:rPr lang="zh-CN" altLang="en-US" dirty="0"/>
              <a:t>朴素贝叶斯有很多种，常用于文本分类的是多项式朴素贝叶斯，后面简称的贝叶斯都是指多项式朴素贝叶斯。</a:t>
            </a:r>
            <a:endParaRPr lang="en-US" altLang="zh-CN" dirty="0"/>
          </a:p>
          <a:p>
            <a:pPr algn="just"/>
            <a:endParaRPr lang="en-US" altLang="zh-CN" dirty="0"/>
          </a:p>
          <a:p>
            <a:pPr algn="just"/>
            <a:r>
              <a:rPr lang="zh-CN" altLang="en-US" dirty="0"/>
              <a:t>词袋模型</a:t>
            </a:r>
            <a:r>
              <a:rPr lang="en-US" altLang="zh-CN" dirty="0"/>
              <a:t>(BOW,</a:t>
            </a:r>
            <a:r>
              <a:rPr lang="zh-CN" altLang="en-US" dirty="0"/>
              <a:t> </a:t>
            </a:r>
            <a:r>
              <a:rPr lang="en-US" altLang="zh-CN" dirty="0"/>
              <a:t>bag-of-words)</a:t>
            </a:r>
          </a:p>
          <a:p>
            <a:pPr lvl="1" algn="just"/>
            <a:r>
              <a:rPr lang="zh-CN" altLang="en-US" dirty="0"/>
              <a:t>仅保留文档的词频信息，忽略词序信息</a:t>
            </a:r>
            <a:endParaRPr lang="en-US" altLang="zh-CN" dirty="0"/>
          </a:p>
          <a:p>
            <a:pPr lvl="1" algn="just"/>
            <a:r>
              <a:rPr lang="zh-CN" altLang="en-US" dirty="0"/>
              <a:t>如果保留</a:t>
            </a:r>
            <a:r>
              <a:rPr lang="en-US" altLang="zh-CN" dirty="0"/>
              <a:t>n-gram</a:t>
            </a:r>
            <a:r>
              <a:rPr lang="zh-CN" altLang="en-US" dirty="0"/>
              <a:t>的词频信息，意味着考虑了一定程度的词序信息</a:t>
            </a:r>
          </a:p>
        </p:txBody>
      </p:sp>
      <p:pic>
        <p:nvPicPr>
          <p:cNvPr id="5" name="图片 4" descr="手机屏幕截图&#10;&#10;描述已自动生成">
            <a:extLst>
              <a:ext uri="{FF2B5EF4-FFF2-40B4-BE49-F238E27FC236}">
                <a16:creationId xmlns:a16="http://schemas.microsoft.com/office/drawing/2014/main" id="{5BF8481B-8AF7-4BD5-89BD-75E190077E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4342" y="2200668"/>
            <a:ext cx="5462070" cy="3601252"/>
          </a:xfrm>
          <a:prstGeom prst="rect">
            <a:avLst/>
          </a:prstGeom>
        </p:spPr>
      </p:pic>
    </p:spTree>
    <p:extLst>
      <p:ext uri="{BB962C8B-B14F-4D97-AF65-F5344CB8AC3E}">
        <p14:creationId xmlns:p14="http://schemas.microsoft.com/office/powerpoint/2010/main" val="19539771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3094E4-0166-4BD9-BBA3-F13701DE87C3}"/>
              </a:ext>
            </a:extLst>
          </p:cNvPr>
          <p:cNvSpPr>
            <a:spLocks noGrp="1"/>
          </p:cNvSpPr>
          <p:nvPr>
            <p:ph type="title"/>
          </p:nvPr>
        </p:nvSpPr>
        <p:spPr/>
        <p:txBody>
          <a:bodyPr/>
          <a:lstStyle/>
          <a:p>
            <a:r>
              <a:rPr lang="en-US" altLang="zh-CN" dirty="0"/>
              <a:t>Gradient Descent</a:t>
            </a:r>
            <a:endParaRPr lang="zh-CN" altLang="en-US" dirty="0"/>
          </a:p>
        </p:txBody>
      </p:sp>
      <p:sp>
        <p:nvSpPr>
          <p:cNvPr id="3" name="内容占位符 2">
            <a:extLst>
              <a:ext uri="{FF2B5EF4-FFF2-40B4-BE49-F238E27FC236}">
                <a16:creationId xmlns:a16="http://schemas.microsoft.com/office/drawing/2014/main" id="{EE337A00-F486-4EDD-99BA-1211C158CBCE}"/>
              </a:ext>
            </a:extLst>
          </p:cNvPr>
          <p:cNvSpPr>
            <a:spLocks noGrp="1"/>
          </p:cNvSpPr>
          <p:nvPr>
            <p:ph idx="1"/>
          </p:nvPr>
        </p:nvSpPr>
        <p:spPr/>
        <p:txBody>
          <a:bodyPr/>
          <a:lstStyle/>
          <a:p>
            <a:pPr algn="just"/>
            <a:r>
              <a:rPr lang="zh-CN" altLang="en-US" dirty="0"/>
              <a:t>确定了参数的更新方向，那么参数每次更新的大小则由梯度和学习率（</a:t>
            </a:r>
            <a:r>
              <a:rPr lang="en-US" altLang="zh-CN" dirty="0"/>
              <a:t>learning rate</a:t>
            </a:r>
            <a:r>
              <a:rPr lang="zh-CN" altLang="en-US" dirty="0"/>
              <a:t>）共同控制：</a:t>
            </a:r>
            <a:endParaRPr lang="en-US" altLang="zh-CN" dirty="0"/>
          </a:p>
          <a:p>
            <a:pPr lvl="1" algn="just"/>
            <a:endParaRPr lang="en-US" altLang="zh-CN" dirty="0"/>
          </a:p>
          <a:p>
            <a:pPr lvl="1" algn="just"/>
            <a:endParaRPr lang="en-US" altLang="zh-CN" dirty="0"/>
          </a:p>
          <a:p>
            <a:pPr lvl="1" algn="just"/>
            <a:r>
              <a:rPr lang="zh-CN" altLang="en-US" dirty="0"/>
              <a:t>更高的学习率意味着，每次更新参数时，都会更新较大的值；</a:t>
            </a:r>
            <a:endParaRPr lang="en-US" altLang="zh-CN" dirty="0"/>
          </a:p>
          <a:p>
            <a:pPr lvl="1" algn="just"/>
            <a:r>
              <a:rPr lang="zh-CN" altLang="en-US" dirty="0"/>
              <a:t>更高的学习率可以使损失函数更快接近最小值，但是在最小值附近，容易因为更新幅度过大导致在最小值附近徘徊，无法到达最小值；</a:t>
            </a:r>
            <a:endParaRPr lang="en-US" altLang="zh-CN" dirty="0"/>
          </a:p>
          <a:p>
            <a:pPr lvl="1" algn="just"/>
            <a:r>
              <a:rPr lang="zh-CN" altLang="en-US" dirty="0"/>
              <a:t>更低的学习率可以更加精确地逼近最小值，在最小值附近时尤其有用，但意味着需要更多的训练次数才能逼近最小值；</a:t>
            </a:r>
            <a:endParaRPr lang="en-US" altLang="zh-CN" dirty="0"/>
          </a:p>
          <a:p>
            <a:pPr lvl="1" algn="just"/>
            <a:r>
              <a:rPr lang="zh-CN" altLang="en-US" dirty="0"/>
              <a:t>通常训练时，都会选择一个较高的学习率初始值，随后根据不同的策略，在训练过程中学习率逐渐递减或震荡递减。</a:t>
            </a:r>
            <a:endParaRPr lang="en-US" altLang="zh-CN" dirty="0"/>
          </a:p>
          <a:p>
            <a:pPr lvl="1" algn="just"/>
            <a:endParaRPr lang="zh-CN" altLang="en-US" dirty="0"/>
          </a:p>
        </p:txBody>
      </p:sp>
      <p:pic>
        <p:nvPicPr>
          <p:cNvPr id="5" name="图片 4" descr="图片包含 物体, 游戏机, 钟表&#10;&#10;描述已自动生成">
            <a:extLst>
              <a:ext uri="{FF2B5EF4-FFF2-40B4-BE49-F238E27FC236}">
                <a16:creationId xmlns:a16="http://schemas.microsoft.com/office/drawing/2014/main" id="{30535E60-480D-480B-BA45-4DE509187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1774" y="2726259"/>
            <a:ext cx="3768452" cy="716596"/>
          </a:xfrm>
          <a:prstGeom prst="rect">
            <a:avLst/>
          </a:prstGeom>
        </p:spPr>
      </p:pic>
    </p:spTree>
    <p:extLst>
      <p:ext uri="{BB962C8B-B14F-4D97-AF65-F5344CB8AC3E}">
        <p14:creationId xmlns:p14="http://schemas.microsoft.com/office/powerpoint/2010/main" val="6976838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78519F-2575-4901-897C-2B68E56E24B4}"/>
              </a:ext>
            </a:extLst>
          </p:cNvPr>
          <p:cNvSpPr>
            <a:spLocks noGrp="1"/>
          </p:cNvSpPr>
          <p:nvPr>
            <p:ph type="title"/>
          </p:nvPr>
        </p:nvSpPr>
        <p:spPr/>
        <p:txBody>
          <a:bodyPr/>
          <a:lstStyle/>
          <a:p>
            <a:r>
              <a:rPr lang="en-US" altLang="zh-CN" dirty="0"/>
              <a:t>Gradient Descent</a:t>
            </a:r>
            <a:endParaRPr lang="zh-CN" altLang="en-US" dirty="0"/>
          </a:p>
        </p:txBody>
      </p:sp>
      <p:sp>
        <p:nvSpPr>
          <p:cNvPr id="3" name="内容占位符 2">
            <a:extLst>
              <a:ext uri="{FF2B5EF4-FFF2-40B4-BE49-F238E27FC236}">
                <a16:creationId xmlns:a16="http://schemas.microsoft.com/office/drawing/2014/main" id="{295997BB-FAD3-4020-8E26-67614D25BE28}"/>
              </a:ext>
            </a:extLst>
          </p:cNvPr>
          <p:cNvSpPr>
            <a:spLocks noGrp="1"/>
          </p:cNvSpPr>
          <p:nvPr>
            <p:ph idx="1"/>
          </p:nvPr>
        </p:nvSpPr>
        <p:spPr/>
        <p:txBody>
          <a:bodyPr/>
          <a:lstStyle/>
          <a:p>
            <a:pPr algn="just"/>
            <a:r>
              <a:rPr lang="zh-CN" altLang="en-US" dirty="0"/>
              <a:t>拓展到一般的逻辑回归中，参数和特征都分布在高维空间，此时通过偏导数定义梯度：</a:t>
            </a:r>
            <a:endParaRPr lang="en-US" altLang="zh-CN" dirty="0"/>
          </a:p>
          <a:p>
            <a:pPr algn="just"/>
            <a:endParaRPr lang="en-US" altLang="zh-CN" dirty="0"/>
          </a:p>
          <a:p>
            <a:pPr algn="just"/>
            <a:endParaRPr lang="en-US" altLang="zh-CN" dirty="0"/>
          </a:p>
          <a:p>
            <a:pPr algn="just"/>
            <a:endParaRPr lang="en-US" altLang="zh-CN" dirty="0"/>
          </a:p>
          <a:p>
            <a:pPr algn="just"/>
            <a:endParaRPr lang="en-US" altLang="zh-CN" dirty="0"/>
          </a:p>
          <a:p>
            <a:pPr algn="just"/>
            <a:r>
              <a:rPr lang="zh-CN" altLang="en-US" dirty="0"/>
              <a:t>确定梯度后，通过下式更新参数：</a:t>
            </a:r>
          </a:p>
        </p:txBody>
      </p:sp>
      <p:pic>
        <p:nvPicPr>
          <p:cNvPr id="5" name="图片 4" descr="手机屏幕的截图&#10;&#10;描述已自动生成">
            <a:extLst>
              <a:ext uri="{FF2B5EF4-FFF2-40B4-BE49-F238E27FC236}">
                <a16:creationId xmlns:a16="http://schemas.microsoft.com/office/drawing/2014/main" id="{DC8E02E9-D966-4AB7-8602-AAA0F1F84F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8006" y="2822373"/>
            <a:ext cx="4655988" cy="1853706"/>
          </a:xfrm>
          <a:prstGeom prst="rect">
            <a:avLst/>
          </a:prstGeom>
        </p:spPr>
      </p:pic>
      <p:pic>
        <p:nvPicPr>
          <p:cNvPr id="7" name="图片 6">
            <a:extLst>
              <a:ext uri="{FF2B5EF4-FFF2-40B4-BE49-F238E27FC236}">
                <a16:creationId xmlns:a16="http://schemas.microsoft.com/office/drawing/2014/main" id="{36BC84ED-3F60-4BC2-B28F-8364D6FC0D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8332" y="5672827"/>
            <a:ext cx="3755335" cy="380976"/>
          </a:xfrm>
          <a:prstGeom prst="rect">
            <a:avLst/>
          </a:prstGeom>
        </p:spPr>
      </p:pic>
    </p:spTree>
    <p:extLst>
      <p:ext uri="{BB962C8B-B14F-4D97-AF65-F5344CB8AC3E}">
        <p14:creationId xmlns:p14="http://schemas.microsoft.com/office/powerpoint/2010/main" val="19155582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BFFB73-239E-4860-A2FE-EC30893B2976}"/>
              </a:ext>
            </a:extLst>
          </p:cNvPr>
          <p:cNvSpPr>
            <a:spLocks noGrp="1"/>
          </p:cNvSpPr>
          <p:nvPr>
            <p:ph type="title"/>
          </p:nvPr>
        </p:nvSpPr>
        <p:spPr/>
        <p:txBody>
          <a:bodyPr/>
          <a:lstStyle/>
          <a:p>
            <a:r>
              <a:rPr lang="en-US" altLang="zh-CN" dirty="0"/>
              <a:t>The Gradient for Logistic Regression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9C6661E-A08C-45EF-ABC9-296EEAA22642}"/>
                  </a:ext>
                </a:extLst>
              </p:cNvPr>
              <p:cNvSpPr>
                <a:spLocks noGrp="1"/>
              </p:cNvSpPr>
              <p:nvPr>
                <p:ph idx="1"/>
              </p:nvPr>
            </p:nvSpPr>
            <p:spPr/>
            <p:txBody>
              <a:bodyPr/>
              <a:lstStyle/>
              <a:p>
                <a:r>
                  <a:rPr lang="zh-CN" altLang="en-US" dirty="0"/>
                  <a:t>对于单个样本，</a:t>
                </a:r>
                <a:r>
                  <a:rPr lang="en-US" altLang="zh-CN" dirty="0"/>
                  <a:t>LR</a:t>
                </a:r>
                <a:r>
                  <a:rPr lang="zh-CN" altLang="en-US" dirty="0"/>
                  <a:t>的损失函数可以写成：</a:t>
                </a:r>
                <a:endParaRPr lang="en-US" altLang="zh-CN" dirty="0"/>
              </a:p>
              <a:p>
                <a:endParaRPr lang="en-US" altLang="zh-CN" dirty="0"/>
              </a:p>
              <a:p>
                <a:endParaRPr lang="en-US" altLang="zh-CN" dirty="0"/>
              </a:p>
              <a:p>
                <a:r>
                  <a:rPr lang="zh-CN" altLang="en-US" dirty="0"/>
                  <a:t>根据梯度定义，可以求得损失函数对权重的地图：</a:t>
                </a:r>
                <a:endParaRPr lang="en-US" altLang="zh-CN" dirty="0"/>
              </a:p>
              <a:p>
                <a:pPr lvl="1"/>
                <a:endParaRPr lang="en-US" altLang="zh-CN" dirty="0"/>
              </a:p>
              <a:p>
                <a:pPr lvl="1"/>
                <a:endParaRPr lang="en-US" altLang="zh-CN" dirty="0"/>
              </a:p>
              <a:p>
                <a:pPr lvl="1"/>
                <a:endParaRPr lang="en-US" altLang="zh-CN" dirty="0"/>
              </a:p>
              <a:p>
                <a:pPr lvl="1"/>
                <a:r>
                  <a:rPr lang="zh-CN" altLang="en-US" dirty="0"/>
                  <a:t>仔细观察，梯度就是预测值</a:t>
                </a:r>
                <a14:m>
                  <m:oMath xmlns:m="http://schemas.openxmlformats.org/officeDocument/2006/math">
                    <m:acc>
                      <m:accPr>
                        <m:chr m:val="̂"/>
                        <m:ctrlPr>
                          <a:rPr lang="zh-CN" altLang="en-US" i="1" dirty="0">
                            <a:latin typeface="Cambria Math" panose="02040503050406030204" pitchFamily="18" charset="0"/>
                          </a:rPr>
                        </m:ctrlPr>
                      </m:accPr>
                      <m:e>
                        <m:r>
                          <a:rPr lang="zh-CN" altLang="en-US" i="1" dirty="0">
                            <a:latin typeface="Cambria Math" panose="02040503050406030204" pitchFamily="18" charset="0"/>
                          </a:rPr>
                          <m:t>𝑦</m:t>
                        </m:r>
                      </m:e>
                    </m:acc>
                  </m:oMath>
                </a14:m>
                <a:r>
                  <a:rPr lang="zh-CN" altLang="en-US" dirty="0"/>
                  <a:t>和真实值</a:t>
                </a:r>
                <a:r>
                  <a:rPr lang="en-US" altLang="zh-CN" dirty="0"/>
                  <a:t>y</a:t>
                </a:r>
                <a:r>
                  <a:rPr lang="zh-CN" altLang="en-US" dirty="0"/>
                  <a:t>的差额与</a:t>
                </a:r>
                <a:r>
                  <a:rPr lang="en-US" altLang="zh-CN" dirty="0"/>
                  <a:t>x</a:t>
                </a:r>
                <a:r>
                  <a:rPr lang="zh-CN" altLang="en-US" dirty="0"/>
                  <a:t>的乘积；</a:t>
                </a:r>
                <a:endParaRPr lang="en-US" altLang="zh-CN" dirty="0"/>
              </a:p>
              <a:p>
                <a:pPr lvl="1"/>
                <a:r>
                  <a:rPr lang="zh-CN" altLang="en-US" dirty="0"/>
                  <a:t>请亲自尝试求得损失函数对偏置</a:t>
                </a:r>
                <a:r>
                  <a:rPr lang="en-US" altLang="zh-CN" dirty="0"/>
                  <a:t>b</a:t>
                </a:r>
                <a:r>
                  <a:rPr lang="zh-CN" altLang="en-US" dirty="0"/>
                  <a:t>的梯度。</a:t>
                </a:r>
              </a:p>
            </p:txBody>
          </p:sp>
        </mc:Choice>
        <mc:Fallback xmlns="">
          <p:sp>
            <p:nvSpPr>
              <p:cNvPr id="3" name="内容占位符 2">
                <a:extLst>
                  <a:ext uri="{FF2B5EF4-FFF2-40B4-BE49-F238E27FC236}">
                    <a16:creationId xmlns:a16="http://schemas.microsoft.com/office/drawing/2014/main" id="{69C6661E-A08C-45EF-ABC9-296EEAA22642}"/>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FC755D00-BFA2-4015-BAC0-C877BC0584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0248" y="2665148"/>
            <a:ext cx="8871504" cy="464256"/>
          </a:xfrm>
          <a:prstGeom prst="rect">
            <a:avLst/>
          </a:prstGeom>
        </p:spPr>
      </p:pic>
      <p:pic>
        <p:nvPicPr>
          <p:cNvPr id="7" name="图片 6" descr="图片包含 游戏机, 钟表, 桌子&#10;&#10;描述已自动生成">
            <a:extLst>
              <a:ext uri="{FF2B5EF4-FFF2-40B4-BE49-F238E27FC236}">
                <a16:creationId xmlns:a16="http://schemas.microsoft.com/office/drawing/2014/main" id="{97C2CADC-8BDE-46FB-8899-5C91294CED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8900" y="4048862"/>
            <a:ext cx="4554200" cy="921871"/>
          </a:xfrm>
          <a:prstGeom prst="rect">
            <a:avLst/>
          </a:prstGeom>
        </p:spPr>
      </p:pic>
    </p:spTree>
    <p:extLst>
      <p:ext uri="{BB962C8B-B14F-4D97-AF65-F5344CB8AC3E}">
        <p14:creationId xmlns:p14="http://schemas.microsoft.com/office/powerpoint/2010/main" val="35605573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EB914C-9875-40A8-AD77-81ECC1B666AC}"/>
              </a:ext>
            </a:extLst>
          </p:cNvPr>
          <p:cNvSpPr>
            <a:spLocks noGrp="1"/>
          </p:cNvSpPr>
          <p:nvPr>
            <p:ph type="title"/>
          </p:nvPr>
        </p:nvSpPr>
        <p:spPr/>
        <p:txBody>
          <a:bodyPr/>
          <a:lstStyle/>
          <a:p>
            <a:r>
              <a:rPr lang="en-US" altLang="zh-CN" dirty="0"/>
              <a:t>The Gradient for Logistic Regression</a:t>
            </a:r>
            <a:endParaRPr lang="zh-CN" altLang="en-US" dirty="0"/>
          </a:p>
        </p:txBody>
      </p:sp>
      <p:sp>
        <p:nvSpPr>
          <p:cNvPr id="3" name="内容占位符 2">
            <a:extLst>
              <a:ext uri="{FF2B5EF4-FFF2-40B4-BE49-F238E27FC236}">
                <a16:creationId xmlns:a16="http://schemas.microsoft.com/office/drawing/2014/main" id="{E6A50F83-DAFB-4392-BF23-B0E901891CBF}"/>
              </a:ext>
            </a:extLst>
          </p:cNvPr>
          <p:cNvSpPr>
            <a:spLocks noGrp="1"/>
          </p:cNvSpPr>
          <p:nvPr>
            <p:ph idx="1"/>
          </p:nvPr>
        </p:nvSpPr>
        <p:spPr/>
        <p:txBody>
          <a:bodyPr/>
          <a:lstStyle/>
          <a:p>
            <a:r>
              <a:rPr lang="zh-CN" altLang="en-US" dirty="0"/>
              <a:t>推广到整个训练集，训练集的损失函数如下：</a:t>
            </a:r>
            <a:endParaRPr lang="en-US" altLang="zh-CN" dirty="0"/>
          </a:p>
          <a:p>
            <a:endParaRPr lang="en-US" altLang="zh-CN" dirty="0"/>
          </a:p>
          <a:p>
            <a:endParaRPr lang="en-US" altLang="zh-CN" dirty="0"/>
          </a:p>
          <a:p>
            <a:endParaRPr lang="en-US" altLang="zh-CN" dirty="0"/>
          </a:p>
          <a:p>
            <a:r>
              <a:rPr lang="zh-CN" altLang="en-US" dirty="0"/>
              <a:t>根据梯度定义，可以得到训练集的梯度：</a:t>
            </a:r>
            <a:endParaRPr lang="en-US" altLang="zh-CN" dirty="0"/>
          </a:p>
        </p:txBody>
      </p:sp>
      <p:pic>
        <p:nvPicPr>
          <p:cNvPr id="5" name="图片 4">
            <a:extLst>
              <a:ext uri="{FF2B5EF4-FFF2-40B4-BE49-F238E27FC236}">
                <a16:creationId xmlns:a16="http://schemas.microsoft.com/office/drawing/2014/main" id="{F5188E29-11C7-4517-8004-7332931A8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872" y="2442138"/>
            <a:ext cx="10072255" cy="986862"/>
          </a:xfrm>
          <a:prstGeom prst="rect">
            <a:avLst/>
          </a:prstGeom>
        </p:spPr>
      </p:pic>
      <p:grpSp>
        <p:nvGrpSpPr>
          <p:cNvPr id="16" name="组合 15">
            <a:extLst>
              <a:ext uri="{FF2B5EF4-FFF2-40B4-BE49-F238E27FC236}">
                <a16:creationId xmlns:a16="http://schemas.microsoft.com/office/drawing/2014/main" id="{F5D2BA05-5917-4CA2-8FBE-05542B7E8996}"/>
              </a:ext>
            </a:extLst>
          </p:cNvPr>
          <p:cNvGrpSpPr/>
          <p:nvPr/>
        </p:nvGrpSpPr>
        <p:grpSpPr>
          <a:xfrm>
            <a:off x="3162124" y="4614801"/>
            <a:ext cx="5867749" cy="899612"/>
            <a:chOff x="3266193" y="4684074"/>
            <a:chExt cx="5867749" cy="899612"/>
          </a:xfrm>
        </p:grpSpPr>
        <p:pic>
          <p:nvPicPr>
            <p:cNvPr id="9" name="图片 8">
              <a:extLst>
                <a:ext uri="{FF2B5EF4-FFF2-40B4-BE49-F238E27FC236}">
                  <a16:creationId xmlns:a16="http://schemas.microsoft.com/office/drawing/2014/main" id="{76F578DA-3858-492A-A4A2-B19DE43874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7483" y="4782114"/>
              <a:ext cx="266716" cy="684811"/>
            </a:xfrm>
            <a:prstGeom prst="rect">
              <a:avLst/>
            </a:prstGeom>
          </p:spPr>
        </p:pic>
        <p:pic>
          <p:nvPicPr>
            <p:cNvPr id="13" name="图片 12" descr="手机屏幕截图&#10;&#10;描述已自动生成">
              <a:extLst>
                <a:ext uri="{FF2B5EF4-FFF2-40B4-BE49-F238E27FC236}">
                  <a16:creationId xmlns:a16="http://schemas.microsoft.com/office/drawing/2014/main" id="{F46A2B30-2868-4B6D-AB0E-5F1C3EED03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6193" y="4684074"/>
              <a:ext cx="2079222" cy="880892"/>
            </a:xfrm>
            <a:prstGeom prst="rect">
              <a:avLst/>
            </a:prstGeom>
          </p:spPr>
        </p:pic>
        <p:pic>
          <p:nvPicPr>
            <p:cNvPr id="15" name="图片 14" descr="图片包含 物体, 钟表, 游戏机&#10;&#10;描述已自动生成">
              <a:extLst>
                <a:ext uri="{FF2B5EF4-FFF2-40B4-BE49-F238E27FC236}">
                  <a16:creationId xmlns:a16="http://schemas.microsoft.com/office/drawing/2014/main" id="{464BCBE5-14B3-4DFD-9961-E8DB3C113C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0344" y="4684074"/>
              <a:ext cx="3443598" cy="899612"/>
            </a:xfrm>
            <a:prstGeom prst="rect">
              <a:avLst/>
            </a:prstGeom>
          </p:spPr>
        </p:pic>
      </p:grpSp>
    </p:spTree>
    <p:extLst>
      <p:ext uri="{BB962C8B-B14F-4D97-AF65-F5344CB8AC3E}">
        <p14:creationId xmlns:p14="http://schemas.microsoft.com/office/powerpoint/2010/main" val="2120344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1E511D-6F7F-4DA9-ADD5-847C61FE10AC}"/>
              </a:ext>
            </a:extLst>
          </p:cNvPr>
          <p:cNvSpPr>
            <a:spLocks noGrp="1"/>
          </p:cNvSpPr>
          <p:nvPr>
            <p:ph type="title"/>
          </p:nvPr>
        </p:nvSpPr>
        <p:spPr/>
        <p:txBody>
          <a:bodyPr/>
          <a:lstStyle/>
          <a:p>
            <a:r>
              <a:rPr lang="en-US" altLang="zh-CN" dirty="0"/>
              <a:t>The Stochastic Gradient Descent Algorithm</a:t>
            </a:r>
            <a:endParaRPr lang="zh-CN" altLang="en-US" dirty="0"/>
          </a:p>
        </p:txBody>
      </p:sp>
      <p:sp>
        <p:nvSpPr>
          <p:cNvPr id="3" name="内容占位符 2">
            <a:extLst>
              <a:ext uri="{FF2B5EF4-FFF2-40B4-BE49-F238E27FC236}">
                <a16:creationId xmlns:a16="http://schemas.microsoft.com/office/drawing/2014/main" id="{AC7B22FA-C425-4572-9481-54EB927E7A1B}"/>
              </a:ext>
            </a:extLst>
          </p:cNvPr>
          <p:cNvSpPr>
            <a:spLocks noGrp="1"/>
          </p:cNvSpPr>
          <p:nvPr>
            <p:ph idx="1"/>
          </p:nvPr>
        </p:nvSpPr>
        <p:spPr/>
        <p:txBody>
          <a:bodyPr/>
          <a:lstStyle/>
          <a:p>
            <a:pPr algn="just"/>
            <a:r>
              <a:rPr lang="zh-CN" altLang="en-US" dirty="0"/>
              <a:t>随机梯度下降是一种常用的优化算法，具体如下：</a:t>
            </a:r>
            <a:endParaRPr lang="en-US" altLang="zh-CN" dirty="0"/>
          </a:p>
          <a:p>
            <a:pPr lvl="1" algn="just"/>
            <a:r>
              <a:rPr lang="zh-CN" altLang="en-US" dirty="0"/>
              <a:t>为了提高更新的参数</a:t>
            </a:r>
            <a:endParaRPr lang="en-US" altLang="zh-CN" dirty="0"/>
          </a:p>
          <a:p>
            <a:pPr marL="457200" lvl="1" indent="0" algn="just">
              <a:buNone/>
            </a:pPr>
            <a:r>
              <a:rPr lang="en-US" altLang="zh-CN" dirty="0"/>
              <a:t>   </a:t>
            </a:r>
            <a:r>
              <a:rPr lang="zh-CN" altLang="en-US" dirty="0"/>
              <a:t>更新的稳定性和优化</a:t>
            </a:r>
            <a:endParaRPr lang="en-US" altLang="zh-CN" dirty="0"/>
          </a:p>
          <a:p>
            <a:pPr marL="457200" lvl="1" indent="0" algn="just">
              <a:buNone/>
            </a:pPr>
            <a:r>
              <a:rPr lang="en-US" altLang="zh-CN" dirty="0"/>
              <a:t>   </a:t>
            </a:r>
            <a:r>
              <a:rPr lang="zh-CN" altLang="en-US" dirty="0"/>
              <a:t>效率，通常每个训练</a:t>
            </a:r>
            <a:endParaRPr lang="en-US" altLang="zh-CN" dirty="0"/>
          </a:p>
          <a:p>
            <a:pPr marL="457200" lvl="1" indent="0" algn="just">
              <a:buNone/>
            </a:pPr>
            <a:r>
              <a:rPr lang="en-US" altLang="zh-CN" dirty="0"/>
              <a:t>   </a:t>
            </a:r>
            <a:r>
              <a:rPr lang="zh-CN" altLang="en-US" dirty="0"/>
              <a:t>步骤都选择一个训练</a:t>
            </a:r>
            <a:endParaRPr lang="en-US" altLang="zh-CN" dirty="0"/>
          </a:p>
          <a:p>
            <a:pPr marL="457200" lvl="1" indent="0" algn="just">
              <a:buNone/>
            </a:pPr>
            <a:r>
              <a:rPr lang="en-US" altLang="zh-CN" dirty="0"/>
              <a:t>   </a:t>
            </a:r>
            <a:r>
              <a:rPr lang="zh-CN" altLang="en-US" dirty="0"/>
              <a:t>集（</a:t>
            </a:r>
            <a:r>
              <a:rPr lang="en-US" altLang="zh-CN" dirty="0"/>
              <a:t>training batch</a:t>
            </a:r>
            <a:r>
              <a:rPr lang="zh-CN" altLang="en-US" dirty="0"/>
              <a:t>）</a:t>
            </a:r>
            <a:endParaRPr lang="en-US" altLang="zh-CN" dirty="0"/>
          </a:p>
          <a:p>
            <a:pPr marL="457200" lvl="1" indent="0" algn="just">
              <a:buNone/>
            </a:pPr>
            <a:r>
              <a:rPr lang="en-US" altLang="zh-CN" dirty="0"/>
              <a:t>   </a:t>
            </a:r>
            <a:r>
              <a:rPr lang="zh-CN" altLang="en-US" dirty="0"/>
              <a:t>进行更新，而非单个</a:t>
            </a:r>
            <a:endParaRPr lang="en-US" altLang="zh-CN" dirty="0"/>
          </a:p>
          <a:p>
            <a:pPr marL="457200" lvl="1" indent="0" algn="just">
              <a:buNone/>
            </a:pPr>
            <a:r>
              <a:rPr lang="en-US" altLang="zh-CN" dirty="0"/>
              <a:t>   </a:t>
            </a:r>
            <a:r>
              <a:rPr lang="zh-CN" altLang="en-US" dirty="0"/>
              <a:t>样本；</a:t>
            </a:r>
          </a:p>
        </p:txBody>
      </p:sp>
      <p:pic>
        <p:nvPicPr>
          <p:cNvPr id="5" name="图片 4" descr="手机屏幕截图&#10;&#10;描述已自动生成">
            <a:extLst>
              <a:ext uri="{FF2B5EF4-FFF2-40B4-BE49-F238E27FC236}">
                <a16:creationId xmlns:a16="http://schemas.microsoft.com/office/drawing/2014/main" id="{268E1BB8-FEBF-4F75-BA71-E84C0C0ABA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5027" y="2429021"/>
            <a:ext cx="7458427" cy="4114800"/>
          </a:xfrm>
          <a:prstGeom prst="rect">
            <a:avLst/>
          </a:prstGeom>
        </p:spPr>
      </p:pic>
    </p:spTree>
    <p:extLst>
      <p:ext uri="{BB962C8B-B14F-4D97-AF65-F5344CB8AC3E}">
        <p14:creationId xmlns:p14="http://schemas.microsoft.com/office/powerpoint/2010/main" val="23002606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8EE557-04D7-4287-A4D1-2F90A4B7E90A}"/>
              </a:ext>
            </a:extLst>
          </p:cNvPr>
          <p:cNvSpPr>
            <a:spLocks noGrp="1"/>
          </p:cNvSpPr>
          <p:nvPr>
            <p:ph type="title"/>
          </p:nvPr>
        </p:nvSpPr>
        <p:spPr/>
        <p:txBody>
          <a:bodyPr/>
          <a:lstStyle/>
          <a:p>
            <a:r>
              <a:rPr lang="en-US" altLang="zh-CN" dirty="0"/>
              <a:t>Working through an example</a:t>
            </a:r>
            <a:endParaRPr lang="zh-CN" altLang="en-US" dirty="0"/>
          </a:p>
        </p:txBody>
      </p:sp>
      <p:sp>
        <p:nvSpPr>
          <p:cNvPr id="3" name="内容占位符 2">
            <a:extLst>
              <a:ext uri="{FF2B5EF4-FFF2-40B4-BE49-F238E27FC236}">
                <a16:creationId xmlns:a16="http://schemas.microsoft.com/office/drawing/2014/main" id="{1C2D4E7E-44F6-436B-A3F9-B53DA7B0C021}"/>
              </a:ext>
            </a:extLst>
          </p:cNvPr>
          <p:cNvSpPr>
            <a:spLocks noGrp="1"/>
          </p:cNvSpPr>
          <p:nvPr>
            <p:ph idx="1"/>
          </p:nvPr>
        </p:nvSpPr>
        <p:spPr>
          <a:xfrm>
            <a:off x="838200" y="1825624"/>
            <a:ext cx="10515600" cy="4824557"/>
          </a:xfrm>
        </p:spPr>
        <p:txBody>
          <a:bodyPr>
            <a:normAutofit/>
          </a:bodyPr>
          <a:lstStyle/>
          <a:p>
            <a:r>
              <a:rPr lang="zh-CN" altLang="en-US" dirty="0"/>
              <a:t>假定：</a:t>
            </a:r>
            <a:endParaRPr lang="en-US" altLang="zh-CN" dirty="0"/>
          </a:p>
          <a:p>
            <a:pPr lvl="1"/>
            <a:r>
              <a:rPr lang="zh-CN" altLang="en-US" dirty="0"/>
              <a:t>特征集</a:t>
            </a:r>
            <a:endParaRPr lang="en-US" altLang="zh-CN" dirty="0"/>
          </a:p>
          <a:p>
            <a:pPr lvl="1"/>
            <a:r>
              <a:rPr lang="zh-CN" altLang="en-US" dirty="0"/>
              <a:t>样本的类别</a:t>
            </a:r>
            <a:endParaRPr lang="en-US" altLang="zh-CN" dirty="0"/>
          </a:p>
          <a:p>
            <a:pPr lvl="1"/>
            <a:r>
              <a:rPr lang="zh-CN" altLang="en-US" dirty="0"/>
              <a:t>权重和学习率初始化</a:t>
            </a:r>
            <a:endParaRPr lang="en-US" altLang="zh-CN" dirty="0"/>
          </a:p>
          <a:p>
            <a:r>
              <a:rPr lang="zh-CN" altLang="en-US" dirty="0"/>
              <a:t>则有：</a:t>
            </a:r>
            <a:endParaRPr lang="en-US" altLang="zh-CN" dirty="0"/>
          </a:p>
          <a:p>
            <a:pPr lvl="1"/>
            <a:r>
              <a:rPr lang="zh-CN" altLang="en-US" dirty="0"/>
              <a:t>梯度：</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更新后的权重：</a:t>
            </a:r>
          </a:p>
        </p:txBody>
      </p:sp>
      <p:pic>
        <p:nvPicPr>
          <p:cNvPr id="5" name="图片 4" descr="手机屏幕截图&#10;&#10;描述已自动生成">
            <a:extLst>
              <a:ext uri="{FF2B5EF4-FFF2-40B4-BE49-F238E27FC236}">
                <a16:creationId xmlns:a16="http://schemas.microsoft.com/office/drawing/2014/main" id="{89DB1CC4-5248-48DB-BC7C-2268136EE3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8917" y="1800078"/>
            <a:ext cx="6009272" cy="835297"/>
          </a:xfrm>
          <a:prstGeom prst="rect">
            <a:avLst/>
          </a:prstGeom>
        </p:spPr>
      </p:pic>
      <p:pic>
        <p:nvPicPr>
          <p:cNvPr id="7" name="图片 6">
            <a:extLst>
              <a:ext uri="{FF2B5EF4-FFF2-40B4-BE49-F238E27FC236}">
                <a16:creationId xmlns:a16="http://schemas.microsoft.com/office/drawing/2014/main" id="{02FEDA19-7983-4F5B-B802-5F8F103CB0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3193" y="2635375"/>
            <a:ext cx="780246" cy="381822"/>
          </a:xfrm>
          <a:prstGeom prst="rect">
            <a:avLst/>
          </a:prstGeom>
        </p:spPr>
      </p:pic>
      <p:pic>
        <p:nvPicPr>
          <p:cNvPr id="9" name="图片 8" descr="钟表的特写&#10;&#10;描述已自动生成">
            <a:extLst>
              <a:ext uri="{FF2B5EF4-FFF2-40B4-BE49-F238E27FC236}">
                <a16:creationId xmlns:a16="http://schemas.microsoft.com/office/drawing/2014/main" id="{D852110A-7188-4BD9-8F0B-4E2F554B76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5016" y="3017197"/>
            <a:ext cx="2908819" cy="865920"/>
          </a:xfrm>
          <a:prstGeom prst="rect">
            <a:avLst/>
          </a:prstGeom>
        </p:spPr>
      </p:pic>
      <p:pic>
        <p:nvPicPr>
          <p:cNvPr id="15" name="图片 14" descr="黑色的钟表&#10;&#10;描述已自动生成">
            <a:extLst>
              <a:ext uri="{FF2B5EF4-FFF2-40B4-BE49-F238E27FC236}">
                <a16:creationId xmlns:a16="http://schemas.microsoft.com/office/drawing/2014/main" id="{2B7C717D-E571-40AA-9656-C83D3F5029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67060" y="5626170"/>
            <a:ext cx="4124730" cy="1041325"/>
          </a:xfrm>
          <a:prstGeom prst="rect">
            <a:avLst/>
          </a:prstGeom>
        </p:spPr>
      </p:pic>
      <p:pic>
        <p:nvPicPr>
          <p:cNvPr id="17" name="图片 16">
            <a:extLst>
              <a:ext uri="{FF2B5EF4-FFF2-40B4-BE49-F238E27FC236}">
                <a16:creationId xmlns:a16="http://schemas.microsoft.com/office/drawing/2014/main" id="{577C6341-5A35-4588-8DB2-30CE441338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5346" y="4372714"/>
            <a:ext cx="9781308" cy="1205309"/>
          </a:xfrm>
          <a:prstGeom prst="rect">
            <a:avLst/>
          </a:prstGeom>
        </p:spPr>
      </p:pic>
    </p:spTree>
    <p:extLst>
      <p:ext uri="{BB962C8B-B14F-4D97-AF65-F5344CB8AC3E}">
        <p14:creationId xmlns:p14="http://schemas.microsoft.com/office/powerpoint/2010/main" val="20326290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1508E1-C0F3-4F0B-8931-18EAD0EA8B81}"/>
              </a:ext>
            </a:extLst>
          </p:cNvPr>
          <p:cNvSpPr>
            <a:spLocks noGrp="1"/>
          </p:cNvSpPr>
          <p:nvPr>
            <p:ph type="title"/>
          </p:nvPr>
        </p:nvSpPr>
        <p:spPr/>
        <p:txBody>
          <a:bodyPr/>
          <a:lstStyle/>
          <a:p>
            <a:r>
              <a:rPr lang="en-US" altLang="zh-CN" dirty="0"/>
              <a:t>Regularization</a:t>
            </a:r>
            <a:endParaRPr lang="zh-CN" altLang="en-US" dirty="0"/>
          </a:p>
        </p:txBody>
      </p:sp>
      <p:sp>
        <p:nvSpPr>
          <p:cNvPr id="3" name="内容占位符 2">
            <a:extLst>
              <a:ext uri="{FF2B5EF4-FFF2-40B4-BE49-F238E27FC236}">
                <a16:creationId xmlns:a16="http://schemas.microsoft.com/office/drawing/2014/main" id="{2824057F-6D35-4469-9629-9A77D3FDCF8A}"/>
              </a:ext>
            </a:extLst>
          </p:cNvPr>
          <p:cNvSpPr>
            <a:spLocks noGrp="1"/>
          </p:cNvSpPr>
          <p:nvPr>
            <p:ph idx="1"/>
          </p:nvPr>
        </p:nvSpPr>
        <p:spPr/>
        <p:txBody>
          <a:bodyPr/>
          <a:lstStyle/>
          <a:p>
            <a:pPr algn="just"/>
            <a:r>
              <a:rPr lang="zh-CN" altLang="en-US" dirty="0"/>
              <a:t>没有正则项的模型在训练时会遇到一个问题：如果有一个特征对预测分类很有帮助，模型就会给予这个特征非常大的参数，远大于其他特征的参数；这会导致（</a:t>
            </a:r>
            <a:r>
              <a:rPr lang="en-US" altLang="zh-CN" dirty="0"/>
              <a:t>1</a:t>
            </a:r>
            <a:r>
              <a:rPr lang="zh-CN" altLang="en-US" dirty="0"/>
              <a:t>）模型严重依赖该特征，其他特征几乎失效（</a:t>
            </a:r>
            <a:r>
              <a:rPr lang="en-US" altLang="zh-CN" dirty="0"/>
              <a:t>2</a:t>
            </a:r>
            <a:r>
              <a:rPr lang="zh-CN" altLang="en-US" dirty="0"/>
              <a:t>）该特征的有效性可能是噪声或者样本不充分导致的，而模型充分学习了这种噪声和不充分。这两种情况都将导致模型可以非常好地拟合训练样本，我们称之为过拟合（</a:t>
            </a:r>
            <a:r>
              <a:rPr lang="en-US" altLang="zh-CN" dirty="0"/>
              <a:t>over-fitting</a:t>
            </a:r>
            <a:r>
              <a:rPr lang="zh-CN" altLang="en-US" dirty="0"/>
              <a:t>），但是模型的泛化能力大大下降。</a:t>
            </a:r>
            <a:endParaRPr lang="en-US" altLang="zh-CN" dirty="0"/>
          </a:p>
          <a:p>
            <a:pPr algn="just"/>
            <a:r>
              <a:rPr lang="zh-CN" altLang="en-US" dirty="0"/>
              <a:t>为解决这个问题，通常在损失函数上加上正则项（</a:t>
            </a:r>
            <a:r>
              <a:rPr lang="en-US" altLang="zh-CN" dirty="0"/>
              <a:t>regularization</a:t>
            </a:r>
            <a:r>
              <a:rPr lang="zh-CN" altLang="en-US" dirty="0"/>
              <a:t>）来惩罚参数较大的模型：</a:t>
            </a:r>
            <a:endParaRPr lang="en-US" altLang="zh-CN" dirty="0"/>
          </a:p>
        </p:txBody>
      </p:sp>
      <p:pic>
        <p:nvPicPr>
          <p:cNvPr id="5" name="图片 4" descr="图片包含 物体, 游戏机, 钟表&#10;&#10;描述已自动生成">
            <a:extLst>
              <a:ext uri="{FF2B5EF4-FFF2-40B4-BE49-F238E27FC236}">
                <a16:creationId xmlns:a16="http://schemas.microsoft.com/office/drawing/2014/main" id="{9CE72A8A-50D6-4560-A3F9-B1B21FDD7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0793" y="5572558"/>
            <a:ext cx="4950413" cy="920317"/>
          </a:xfrm>
          <a:prstGeom prst="rect">
            <a:avLst/>
          </a:prstGeom>
        </p:spPr>
      </p:pic>
    </p:spTree>
    <p:extLst>
      <p:ext uri="{BB962C8B-B14F-4D97-AF65-F5344CB8AC3E}">
        <p14:creationId xmlns:p14="http://schemas.microsoft.com/office/powerpoint/2010/main" val="32760056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EB2217-CE98-4CB6-8816-F9FA1AE709EE}"/>
              </a:ext>
            </a:extLst>
          </p:cNvPr>
          <p:cNvSpPr>
            <a:spLocks noGrp="1"/>
          </p:cNvSpPr>
          <p:nvPr>
            <p:ph type="title"/>
          </p:nvPr>
        </p:nvSpPr>
        <p:spPr/>
        <p:txBody>
          <a:bodyPr/>
          <a:lstStyle/>
          <a:p>
            <a:r>
              <a:rPr lang="en-US" altLang="zh-CN" dirty="0"/>
              <a:t>Regularization</a:t>
            </a:r>
            <a:endParaRPr lang="zh-CN" altLang="en-US" dirty="0"/>
          </a:p>
        </p:txBody>
      </p:sp>
      <p:sp>
        <p:nvSpPr>
          <p:cNvPr id="3" name="内容占位符 2">
            <a:extLst>
              <a:ext uri="{FF2B5EF4-FFF2-40B4-BE49-F238E27FC236}">
                <a16:creationId xmlns:a16="http://schemas.microsoft.com/office/drawing/2014/main" id="{E358B8AD-A33D-4892-AFDC-4F005EC376FB}"/>
              </a:ext>
            </a:extLst>
          </p:cNvPr>
          <p:cNvSpPr>
            <a:spLocks noGrp="1"/>
          </p:cNvSpPr>
          <p:nvPr>
            <p:ph idx="1"/>
          </p:nvPr>
        </p:nvSpPr>
        <p:spPr/>
        <p:txBody>
          <a:bodyPr/>
          <a:lstStyle/>
          <a:p>
            <a:pPr algn="just"/>
            <a:r>
              <a:rPr lang="en-US" altLang="zh-CN" dirty="0"/>
              <a:t>R(w)</a:t>
            </a:r>
            <a:r>
              <a:rPr lang="zh-CN" altLang="en-US" dirty="0"/>
              <a:t>被称为正则项（</a:t>
            </a:r>
            <a:r>
              <a:rPr lang="en-US" altLang="zh-CN" dirty="0"/>
              <a:t>regularization term</a:t>
            </a:r>
            <a:r>
              <a:rPr lang="zh-CN" altLang="en-US" dirty="0"/>
              <a:t>），</a:t>
            </a:r>
            <a:r>
              <a:rPr lang="en-US" altLang="zh-CN" dirty="0"/>
              <a:t>α</a:t>
            </a:r>
            <a:r>
              <a:rPr lang="zh-CN" altLang="en-US" dirty="0"/>
              <a:t>被称为惩罚系数；</a:t>
            </a:r>
            <a:endParaRPr lang="en-US" altLang="zh-CN" dirty="0"/>
          </a:p>
          <a:p>
            <a:pPr algn="just"/>
            <a:r>
              <a:rPr lang="zh-CN" altLang="en-US" dirty="0"/>
              <a:t>参数越大，</a:t>
            </a:r>
            <a:r>
              <a:rPr lang="en-US" altLang="zh-CN" dirty="0"/>
              <a:t>R(w)</a:t>
            </a:r>
            <a:r>
              <a:rPr lang="zh-CN" altLang="en-US" dirty="0"/>
              <a:t>就会越大，进而增加损失函数；因此有正则项的模型在训练时会倾向于选择参数较小的模型。</a:t>
            </a:r>
            <a:r>
              <a:rPr lang="en-US" altLang="zh-CN" dirty="0"/>
              <a:t>α</a:t>
            </a:r>
            <a:r>
              <a:rPr lang="zh-CN" altLang="en-US" dirty="0"/>
              <a:t>越大，这个效果越明显。</a:t>
            </a:r>
            <a:endParaRPr lang="en-US" altLang="zh-CN" dirty="0"/>
          </a:p>
          <a:p>
            <a:pPr algn="just"/>
            <a:r>
              <a:rPr lang="zh-CN" altLang="en-US" dirty="0"/>
              <a:t>常用的正则项有两种：</a:t>
            </a:r>
            <a:r>
              <a:rPr lang="en-US" altLang="zh-CN" dirty="0"/>
              <a:t>L1</a:t>
            </a:r>
            <a:r>
              <a:rPr lang="zh-CN" altLang="en-US" dirty="0"/>
              <a:t>和</a:t>
            </a:r>
            <a:r>
              <a:rPr lang="en-US" altLang="zh-CN" dirty="0"/>
              <a:t>L2</a:t>
            </a:r>
            <a:r>
              <a:rPr lang="zh-CN" altLang="en-US" dirty="0"/>
              <a:t>。</a:t>
            </a:r>
            <a:endParaRPr lang="en-US" altLang="zh-CN" dirty="0"/>
          </a:p>
          <a:p>
            <a:pPr algn="just"/>
            <a:endParaRPr lang="en-US" altLang="zh-CN" dirty="0"/>
          </a:p>
          <a:p>
            <a:pPr algn="just"/>
            <a:endParaRPr lang="en-US" altLang="zh-CN" dirty="0"/>
          </a:p>
        </p:txBody>
      </p:sp>
    </p:spTree>
    <p:extLst>
      <p:ext uri="{BB962C8B-B14F-4D97-AF65-F5344CB8AC3E}">
        <p14:creationId xmlns:p14="http://schemas.microsoft.com/office/powerpoint/2010/main" val="20561087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617599-7EA8-4174-8308-C558528D1537}"/>
              </a:ext>
            </a:extLst>
          </p:cNvPr>
          <p:cNvSpPr>
            <a:spLocks noGrp="1"/>
          </p:cNvSpPr>
          <p:nvPr>
            <p:ph type="title"/>
          </p:nvPr>
        </p:nvSpPr>
        <p:spPr/>
        <p:txBody>
          <a:bodyPr/>
          <a:lstStyle/>
          <a:p>
            <a:r>
              <a:rPr lang="en-US" altLang="zh-CN" dirty="0"/>
              <a:t>Regularization</a:t>
            </a:r>
            <a:endParaRPr lang="zh-CN" altLang="en-US" dirty="0"/>
          </a:p>
        </p:txBody>
      </p:sp>
      <p:sp>
        <p:nvSpPr>
          <p:cNvPr id="3" name="内容占位符 2">
            <a:extLst>
              <a:ext uri="{FF2B5EF4-FFF2-40B4-BE49-F238E27FC236}">
                <a16:creationId xmlns:a16="http://schemas.microsoft.com/office/drawing/2014/main" id="{066FBD29-EF2C-44EE-BF2D-9162E83EEF31}"/>
              </a:ext>
            </a:extLst>
          </p:cNvPr>
          <p:cNvSpPr>
            <a:spLocks noGrp="1"/>
          </p:cNvSpPr>
          <p:nvPr>
            <p:ph idx="1"/>
          </p:nvPr>
        </p:nvSpPr>
        <p:spPr/>
        <p:txBody>
          <a:bodyPr/>
          <a:lstStyle/>
          <a:p>
            <a:r>
              <a:rPr lang="en-US" altLang="zh-CN" dirty="0"/>
              <a:t>L2 regularization</a:t>
            </a:r>
            <a:r>
              <a:rPr lang="zh-CN" altLang="en-US" dirty="0"/>
              <a:t>是参数的平方和，也看做是参数的</a:t>
            </a:r>
            <a:r>
              <a:rPr lang="en-US" altLang="zh-CN" dirty="0"/>
              <a:t>L2</a:t>
            </a:r>
            <a:r>
              <a:rPr lang="zh-CN" altLang="en-US" dirty="0"/>
              <a:t>范数之和：</a:t>
            </a:r>
            <a:endParaRPr lang="en-US" altLang="zh-CN" dirty="0"/>
          </a:p>
          <a:p>
            <a:endParaRPr lang="en-US" altLang="zh-CN" dirty="0"/>
          </a:p>
          <a:p>
            <a:endParaRPr lang="en-US" altLang="zh-CN" dirty="0"/>
          </a:p>
          <a:p>
            <a:pPr lvl="1"/>
            <a:r>
              <a:rPr lang="en-US" altLang="zh-CN" dirty="0"/>
              <a:t>L2</a:t>
            </a:r>
            <a:r>
              <a:rPr lang="zh-CN" altLang="en-US" dirty="0"/>
              <a:t>与欧式距离（</a:t>
            </a:r>
            <a:r>
              <a:rPr lang="en-US" altLang="zh-CN" dirty="0"/>
              <a:t>Euclidean distance</a:t>
            </a:r>
            <a:r>
              <a:rPr lang="zh-CN" altLang="en-US" dirty="0"/>
              <a:t>）类似；</a:t>
            </a:r>
            <a:endParaRPr lang="en-US" altLang="zh-CN" dirty="0"/>
          </a:p>
          <a:p>
            <a:pPr lvl="1"/>
            <a:r>
              <a:rPr lang="en-US" altLang="zh-CN" dirty="0"/>
              <a:t>L2</a:t>
            </a:r>
            <a:r>
              <a:rPr lang="zh-CN" altLang="en-US" dirty="0"/>
              <a:t>也成为岭回归（</a:t>
            </a:r>
            <a:r>
              <a:rPr lang="en-US" altLang="zh-CN" dirty="0"/>
              <a:t>ridge regression</a:t>
            </a:r>
            <a:r>
              <a:rPr lang="zh-CN" altLang="en-US" dirty="0"/>
              <a:t>）；</a:t>
            </a:r>
            <a:endParaRPr lang="en-US" altLang="zh-CN" dirty="0"/>
          </a:p>
          <a:p>
            <a:pPr lvl="1"/>
            <a:r>
              <a:rPr lang="en-US" altLang="zh-CN" dirty="0"/>
              <a:t>L2</a:t>
            </a:r>
            <a:r>
              <a:rPr lang="zh-CN" altLang="en-US" dirty="0"/>
              <a:t>正则项通常倾向于学习到许多非常小的参数，从而降低模型的复杂度，当惩罚系数足够大时，部分参数甚至可以被置为</a:t>
            </a:r>
            <a:r>
              <a:rPr lang="en-US" altLang="zh-CN" dirty="0"/>
              <a:t>0</a:t>
            </a:r>
            <a:r>
              <a:rPr lang="zh-CN" altLang="en-US" dirty="0"/>
              <a:t>。</a:t>
            </a:r>
            <a:endParaRPr lang="en-US" altLang="zh-CN" dirty="0"/>
          </a:p>
          <a:p>
            <a:r>
              <a:rPr lang="en-US" altLang="zh-CN" dirty="0"/>
              <a:t>L2</a:t>
            </a:r>
            <a:r>
              <a:rPr lang="zh-CN" altLang="en-US" dirty="0"/>
              <a:t>正则损失函数为：</a:t>
            </a:r>
            <a:endParaRPr lang="en-US" altLang="zh-CN" dirty="0"/>
          </a:p>
          <a:p>
            <a:endParaRPr lang="zh-CN" altLang="en-US" dirty="0"/>
          </a:p>
        </p:txBody>
      </p:sp>
      <p:pic>
        <p:nvPicPr>
          <p:cNvPr id="4" name="图片 3" descr="图片包含 物体, 游戏机, 钟表&#10;&#10;描述已自动生成">
            <a:extLst>
              <a:ext uri="{FF2B5EF4-FFF2-40B4-BE49-F238E27FC236}">
                <a16:creationId xmlns:a16="http://schemas.microsoft.com/office/drawing/2014/main" id="{B309B9FF-4F0C-47C7-AB3E-059FA00202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8727" y="5391360"/>
            <a:ext cx="6066559" cy="1101515"/>
          </a:xfrm>
          <a:prstGeom prst="rect">
            <a:avLst/>
          </a:prstGeom>
        </p:spPr>
      </p:pic>
      <p:pic>
        <p:nvPicPr>
          <p:cNvPr id="5" name="图片 4" descr="图片包含 物体, 游戏机, 钟表&#10;&#10;描述已自动生成">
            <a:extLst>
              <a:ext uri="{FF2B5EF4-FFF2-40B4-BE49-F238E27FC236}">
                <a16:creationId xmlns:a16="http://schemas.microsoft.com/office/drawing/2014/main" id="{30C20E99-9AC5-4CCD-931B-56D548798E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8083" y="2229781"/>
            <a:ext cx="3215832" cy="1101515"/>
          </a:xfrm>
          <a:prstGeom prst="rect">
            <a:avLst/>
          </a:prstGeom>
        </p:spPr>
      </p:pic>
    </p:spTree>
    <p:extLst>
      <p:ext uri="{BB962C8B-B14F-4D97-AF65-F5344CB8AC3E}">
        <p14:creationId xmlns:p14="http://schemas.microsoft.com/office/powerpoint/2010/main" val="37284104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BE790B-C570-4934-811F-F434D5FF956C}"/>
              </a:ext>
            </a:extLst>
          </p:cNvPr>
          <p:cNvSpPr>
            <a:spLocks noGrp="1"/>
          </p:cNvSpPr>
          <p:nvPr>
            <p:ph type="title"/>
          </p:nvPr>
        </p:nvSpPr>
        <p:spPr/>
        <p:txBody>
          <a:bodyPr/>
          <a:lstStyle/>
          <a:p>
            <a:r>
              <a:rPr lang="en-US" altLang="zh-CN" dirty="0"/>
              <a:t>Regularization</a:t>
            </a:r>
            <a:endParaRPr lang="zh-CN" altLang="en-US" dirty="0"/>
          </a:p>
        </p:txBody>
      </p:sp>
      <p:sp>
        <p:nvSpPr>
          <p:cNvPr id="3" name="内容占位符 2">
            <a:extLst>
              <a:ext uri="{FF2B5EF4-FFF2-40B4-BE49-F238E27FC236}">
                <a16:creationId xmlns:a16="http://schemas.microsoft.com/office/drawing/2014/main" id="{B0CA5557-4B42-4E47-9DC5-FB5D41285EB6}"/>
              </a:ext>
            </a:extLst>
          </p:cNvPr>
          <p:cNvSpPr>
            <a:spLocks noGrp="1"/>
          </p:cNvSpPr>
          <p:nvPr>
            <p:ph idx="1"/>
          </p:nvPr>
        </p:nvSpPr>
        <p:spPr>
          <a:xfrm>
            <a:off x="838200" y="1825625"/>
            <a:ext cx="10515600" cy="4351338"/>
          </a:xfrm>
        </p:spPr>
        <p:txBody>
          <a:bodyPr/>
          <a:lstStyle/>
          <a:p>
            <a:r>
              <a:rPr lang="en-US" altLang="zh-CN" dirty="0"/>
              <a:t>L1</a:t>
            </a:r>
            <a:r>
              <a:rPr lang="zh-CN" altLang="en-US" dirty="0"/>
              <a:t>正则是参数的绝对值之和，也看做是参数的</a:t>
            </a:r>
            <a:r>
              <a:rPr lang="en-US" altLang="zh-CN" dirty="0"/>
              <a:t>L1</a:t>
            </a:r>
            <a:r>
              <a:rPr lang="zh-CN" altLang="en-US" dirty="0"/>
              <a:t>范数之和：</a:t>
            </a:r>
            <a:endParaRPr lang="en-US" altLang="zh-CN" dirty="0"/>
          </a:p>
          <a:p>
            <a:endParaRPr lang="en-US" altLang="zh-CN" dirty="0"/>
          </a:p>
          <a:p>
            <a:endParaRPr lang="en-US" altLang="zh-CN" dirty="0"/>
          </a:p>
          <a:p>
            <a:pPr lvl="1"/>
            <a:r>
              <a:rPr lang="en-US" altLang="zh-CN" dirty="0"/>
              <a:t>L1</a:t>
            </a:r>
            <a:r>
              <a:rPr lang="zh-CN" altLang="en-US" dirty="0"/>
              <a:t>与曼哈顿距离类似（</a:t>
            </a:r>
            <a:r>
              <a:rPr lang="en-US" altLang="zh-CN" dirty="0"/>
              <a:t>Manhattan distance</a:t>
            </a:r>
            <a:r>
              <a:rPr lang="zh-CN" altLang="en-US" dirty="0"/>
              <a:t>），衡量网格中两点的距离；</a:t>
            </a:r>
            <a:endParaRPr lang="en-US" altLang="zh-CN" dirty="0"/>
          </a:p>
          <a:p>
            <a:pPr lvl="1"/>
            <a:r>
              <a:rPr lang="en-US" altLang="zh-CN" dirty="0"/>
              <a:t>L1</a:t>
            </a:r>
            <a:r>
              <a:rPr lang="zh-CN" altLang="en-US" dirty="0"/>
              <a:t>也被称为索回归（</a:t>
            </a:r>
            <a:r>
              <a:rPr lang="en-US" altLang="zh-CN" dirty="0"/>
              <a:t>lasso,</a:t>
            </a:r>
            <a:r>
              <a:rPr lang="zh-CN" altLang="en-US" dirty="0"/>
              <a:t> </a:t>
            </a:r>
            <a:r>
              <a:rPr lang="en-US" altLang="zh-CN" dirty="0"/>
              <a:t>lasso</a:t>
            </a:r>
            <a:r>
              <a:rPr lang="zh-CN" altLang="en-US" dirty="0"/>
              <a:t> </a:t>
            </a:r>
            <a:r>
              <a:rPr lang="en-US" altLang="zh-CN" dirty="0"/>
              <a:t>regression</a:t>
            </a:r>
            <a:r>
              <a:rPr lang="zh-CN" altLang="en-US" dirty="0"/>
              <a:t>）；</a:t>
            </a:r>
            <a:endParaRPr lang="en-US" altLang="zh-CN" dirty="0"/>
          </a:p>
          <a:p>
            <a:pPr lvl="1"/>
            <a:r>
              <a:rPr lang="en-US" altLang="zh-CN" dirty="0"/>
              <a:t>L1</a:t>
            </a:r>
            <a:r>
              <a:rPr lang="zh-CN" altLang="en-US" dirty="0"/>
              <a:t>具有稀疏性，采用</a:t>
            </a:r>
            <a:r>
              <a:rPr lang="en-US" altLang="zh-CN" dirty="0"/>
              <a:t>L1</a:t>
            </a:r>
            <a:r>
              <a:rPr lang="zh-CN" altLang="en-US" dirty="0"/>
              <a:t>的模型通常学习到一些较大的参数，其余更多的参数都置为</a:t>
            </a:r>
            <a:r>
              <a:rPr lang="en-US" altLang="zh-CN" dirty="0"/>
              <a:t>0</a:t>
            </a:r>
            <a:r>
              <a:rPr lang="zh-CN" altLang="en-US" dirty="0"/>
              <a:t>，最终学习到一个稀疏模型。</a:t>
            </a:r>
            <a:endParaRPr lang="en-US" altLang="zh-CN" dirty="0"/>
          </a:p>
          <a:p>
            <a:r>
              <a:rPr lang="en-US" altLang="zh-CN" dirty="0"/>
              <a:t>L1</a:t>
            </a:r>
            <a:r>
              <a:rPr lang="zh-CN" altLang="en-US" dirty="0"/>
              <a:t>正则损失函数为：</a:t>
            </a:r>
            <a:endParaRPr lang="en-US" altLang="zh-CN" dirty="0"/>
          </a:p>
          <a:p>
            <a:endParaRPr lang="en-US" altLang="zh-CN" dirty="0"/>
          </a:p>
          <a:p>
            <a:endParaRPr lang="en-US" altLang="zh-CN" dirty="0"/>
          </a:p>
          <a:p>
            <a:endParaRPr lang="en-US" altLang="zh-CN" dirty="0"/>
          </a:p>
        </p:txBody>
      </p:sp>
      <p:pic>
        <p:nvPicPr>
          <p:cNvPr id="5" name="图片 4" descr="图片包含 物体, 游戏机, 钟表&#10;&#10;描述已自动生成">
            <a:extLst>
              <a:ext uri="{FF2B5EF4-FFF2-40B4-BE49-F238E27FC236}">
                <a16:creationId xmlns:a16="http://schemas.microsoft.com/office/drawing/2014/main" id="{95CE3349-770A-4AC1-B112-03D7D28EDD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5742" y="2287751"/>
            <a:ext cx="3140516" cy="962529"/>
          </a:xfrm>
          <a:prstGeom prst="rect">
            <a:avLst/>
          </a:prstGeom>
        </p:spPr>
      </p:pic>
      <p:pic>
        <p:nvPicPr>
          <p:cNvPr id="7" name="图片 6" descr="手机屏幕截图&#10;&#10;描述已自动生成">
            <a:extLst>
              <a:ext uri="{FF2B5EF4-FFF2-40B4-BE49-F238E27FC236}">
                <a16:creationId xmlns:a16="http://schemas.microsoft.com/office/drawing/2014/main" id="{E84F4808-0C50-4C00-97E9-FB9B5CDC44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1761" y="5389418"/>
            <a:ext cx="6428477" cy="1103457"/>
          </a:xfrm>
          <a:prstGeom prst="rect">
            <a:avLst/>
          </a:prstGeom>
        </p:spPr>
      </p:pic>
    </p:spTree>
    <p:extLst>
      <p:ext uri="{BB962C8B-B14F-4D97-AF65-F5344CB8AC3E}">
        <p14:creationId xmlns:p14="http://schemas.microsoft.com/office/powerpoint/2010/main" val="866419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C14DE5-9C2B-4BC8-9C1B-83717793C9EC}"/>
              </a:ext>
            </a:extLst>
          </p:cNvPr>
          <p:cNvSpPr>
            <a:spLocks noGrp="1"/>
          </p:cNvSpPr>
          <p:nvPr>
            <p:ph type="title"/>
          </p:nvPr>
        </p:nvSpPr>
        <p:spPr/>
        <p:txBody>
          <a:bodyPr/>
          <a:lstStyle/>
          <a:p>
            <a:r>
              <a:rPr lang="en-US" altLang="zh-CN" dirty="0"/>
              <a:t>Multinomial Naive Bayes Classifiers</a:t>
            </a:r>
            <a:endParaRPr lang="zh-CN" altLang="en-US" dirty="0"/>
          </a:p>
        </p:txBody>
      </p:sp>
      <p:sp>
        <p:nvSpPr>
          <p:cNvPr id="3" name="内容占位符 2">
            <a:extLst>
              <a:ext uri="{FF2B5EF4-FFF2-40B4-BE49-F238E27FC236}">
                <a16:creationId xmlns:a16="http://schemas.microsoft.com/office/drawing/2014/main" id="{9811B4BD-8BD0-4427-9358-36C74B2038C5}"/>
              </a:ext>
            </a:extLst>
          </p:cNvPr>
          <p:cNvSpPr>
            <a:spLocks noGrp="1"/>
          </p:cNvSpPr>
          <p:nvPr>
            <p:ph idx="1"/>
          </p:nvPr>
        </p:nvSpPr>
        <p:spPr/>
        <p:txBody>
          <a:bodyPr/>
          <a:lstStyle/>
          <a:p>
            <a:pPr algn="just"/>
            <a:r>
              <a:rPr lang="zh-CN" altLang="en-US" dirty="0"/>
              <a:t>朴素贝叶斯认为，文档所属的分类就是使后验概率（</a:t>
            </a:r>
            <a:r>
              <a:rPr lang="en-US" altLang="zh-CN" dirty="0"/>
              <a:t>posterior probability</a:t>
            </a:r>
            <a:r>
              <a:rPr lang="zh-CN" altLang="en-US" dirty="0"/>
              <a:t>）最大的分类：</a:t>
            </a:r>
            <a:endParaRPr lang="en-US" altLang="zh-CN" dirty="0"/>
          </a:p>
          <a:p>
            <a:pPr algn="just"/>
            <a:endParaRPr lang="en-US" altLang="zh-CN" dirty="0"/>
          </a:p>
          <a:p>
            <a:pPr algn="just"/>
            <a:endParaRPr lang="en-US" altLang="zh-CN" dirty="0"/>
          </a:p>
          <a:p>
            <a:pPr algn="just"/>
            <a:r>
              <a:rPr lang="zh-CN" altLang="en-US" dirty="0"/>
              <a:t>根据贝叶斯法则，上式可以推导为等价形式：</a:t>
            </a:r>
            <a:endParaRPr lang="en-US" altLang="zh-CN" dirty="0"/>
          </a:p>
          <a:p>
            <a:pPr algn="just"/>
            <a:endParaRPr lang="en-US" altLang="zh-CN" dirty="0"/>
          </a:p>
          <a:p>
            <a:pPr algn="just"/>
            <a:endParaRPr lang="en-US" altLang="zh-CN" dirty="0"/>
          </a:p>
          <a:p>
            <a:pPr algn="just"/>
            <a:r>
              <a:rPr lang="zh-CN" altLang="en-US" dirty="0"/>
              <a:t>由于上式的分母与类别</a:t>
            </a:r>
            <a:r>
              <a:rPr lang="en-US" altLang="zh-CN" dirty="0"/>
              <a:t>c</a:t>
            </a:r>
            <a:r>
              <a:rPr lang="zh-CN" altLang="en-US" dirty="0"/>
              <a:t>无关，可以进一步简化：</a:t>
            </a:r>
          </a:p>
        </p:txBody>
      </p:sp>
      <p:pic>
        <p:nvPicPr>
          <p:cNvPr id="9" name="图片 8" descr="图片包含 桌子&#10;&#10;描述已自动生成">
            <a:extLst>
              <a:ext uri="{FF2B5EF4-FFF2-40B4-BE49-F238E27FC236}">
                <a16:creationId xmlns:a16="http://schemas.microsoft.com/office/drawing/2014/main" id="{DFAB0F7B-7BAE-47BE-B755-F7D8749FA9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7498" y="2747156"/>
            <a:ext cx="3077004" cy="943107"/>
          </a:xfrm>
          <a:prstGeom prst="rect">
            <a:avLst/>
          </a:prstGeom>
        </p:spPr>
      </p:pic>
      <p:pic>
        <p:nvPicPr>
          <p:cNvPr id="13" name="图片 12" descr="手机屏幕截图&#10;&#10;描述已自动生成">
            <a:extLst>
              <a:ext uri="{FF2B5EF4-FFF2-40B4-BE49-F238E27FC236}">
                <a16:creationId xmlns:a16="http://schemas.microsoft.com/office/drawing/2014/main" id="{976504FE-835E-40F5-A142-C0E1C0766F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1249" y="4240437"/>
            <a:ext cx="6069502" cy="943107"/>
          </a:xfrm>
          <a:prstGeom prst="rect">
            <a:avLst/>
          </a:prstGeom>
        </p:spPr>
      </p:pic>
      <p:pic>
        <p:nvPicPr>
          <p:cNvPr id="15" name="图片 14" descr="图片包含 游戏机, 钟表&#10;&#10;描述已自动生成">
            <a:extLst>
              <a:ext uri="{FF2B5EF4-FFF2-40B4-BE49-F238E27FC236}">
                <a16:creationId xmlns:a16="http://schemas.microsoft.com/office/drawing/2014/main" id="{A292D714-5426-493C-BC6B-123FAAC8A3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1249" y="5804040"/>
            <a:ext cx="6069502" cy="727263"/>
          </a:xfrm>
          <a:prstGeom prst="rect">
            <a:avLst/>
          </a:prstGeom>
        </p:spPr>
      </p:pic>
    </p:spTree>
    <p:extLst>
      <p:ext uri="{BB962C8B-B14F-4D97-AF65-F5344CB8AC3E}">
        <p14:creationId xmlns:p14="http://schemas.microsoft.com/office/powerpoint/2010/main" val="30140667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B42546-07EE-4CAA-AA23-CBF4933C6A4F}"/>
              </a:ext>
            </a:extLst>
          </p:cNvPr>
          <p:cNvSpPr>
            <a:spLocks noGrp="1"/>
          </p:cNvSpPr>
          <p:nvPr>
            <p:ph type="title"/>
          </p:nvPr>
        </p:nvSpPr>
        <p:spPr/>
        <p:txBody>
          <a:bodyPr/>
          <a:lstStyle/>
          <a:p>
            <a:r>
              <a:rPr lang="en-US" altLang="zh-CN" dirty="0"/>
              <a:t>Regularization</a:t>
            </a:r>
            <a:endParaRPr lang="zh-CN" altLang="en-US" dirty="0"/>
          </a:p>
        </p:txBody>
      </p:sp>
      <p:sp>
        <p:nvSpPr>
          <p:cNvPr id="3" name="内容占位符 2">
            <a:extLst>
              <a:ext uri="{FF2B5EF4-FFF2-40B4-BE49-F238E27FC236}">
                <a16:creationId xmlns:a16="http://schemas.microsoft.com/office/drawing/2014/main" id="{60825AD8-9C37-4533-8528-C3238DA65E21}"/>
              </a:ext>
            </a:extLst>
          </p:cNvPr>
          <p:cNvSpPr>
            <a:spLocks noGrp="1"/>
          </p:cNvSpPr>
          <p:nvPr>
            <p:ph idx="1"/>
          </p:nvPr>
        </p:nvSpPr>
        <p:spPr>
          <a:xfrm>
            <a:off x="838200" y="1825625"/>
            <a:ext cx="10515600" cy="4351338"/>
          </a:xfrm>
        </p:spPr>
        <p:txBody>
          <a:bodyPr/>
          <a:lstStyle/>
          <a:p>
            <a:r>
              <a:rPr lang="en-US" altLang="zh-CN" dirty="0"/>
              <a:t>L1</a:t>
            </a:r>
            <a:r>
              <a:rPr lang="zh-CN" altLang="en-US" dirty="0"/>
              <a:t>和</a:t>
            </a:r>
            <a:r>
              <a:rPr lang="en-US" altLang="zh-CN" dirty="0"/>
              <a:t>L2</a:t>
            </a:r>
            <a:r>
              <a:rPr lang="zh-CN" altLang="en-US" dirty="0"/>
              <a:t>正则损失函数的可视化：</a:t>
            </a:r>
            <a:endParaRPr lang="en-US" altLang="zh-CN" dirty="0"/>
          </a:p>
          <a:p>
            <a:pPr lvl="1"/>
            <a:r>
              <a:rPr lang="zh-CN" altLang="en-US" dirty="0"/>
              <a:t>蓝线是平方和误差函数曲线                            ；</a:t>
            </a:r>
            <a:endParaRPr lang="en-US" altLang="zh-CN" dirty="0"/>
          </a:p>
          <a:p>
            <a:pPr lvl="1"/>
            <a:r>
              <a:rPr lang="zh-CN" altLang="en-US" dirty="0"/>
              <a:t>红线是</a:t>
            </a:r>
            <a:r>
              <a:rPr lang="en-US" altLang="zh-CN" dirty="0"/>
              <a:t>L1</a:t>
            </a:r>
            <a:r>
              <a:rPr lang="zh-CN" altLang="en-US" dirty="0"/>
              <a:t>和</a:t>
            </a:r>
            <a:r>
              <a:rPr lang="en-US" altLang="zh-CN" dirty="0"/>
              <a:t>L2</a:t>
            </a:r>
            <a:r>
              <a:rPr lang="zh-CN" altLang="en-US" dirty="0"/>
              <a:t>的曲线；</a:t>
            </a:r>
            <a:endParaRPr lang="en-US" altLang="zh-CN" dirty="0"/>
          </a:p>
          <a:p>
            <a:pPr lvl="1"/>
            <a:r>
              <a:rPr lang="zh-CN" altLang="en-US" dirty="0"/>
              <a:t>正则损失函数的最小值是蓝线和红线的相切处；</a:t>
            </a:r>
            <a:endParaRPr lang="en-US" altLang="zh-CN" dirty="0"/>
          </a:p>
          <a:p>
            <a:pPr lvl="1"/>
            <a:r>
              <a:rPr lang="en-US" altLang="zh-CN" dirty="0"/>
              <a:t>L1</a:t>
            </a:r>
            <a:r>
              <a:rPr lang="zh-CN" altLang="en-US" dirty="0"/>
              <a:t>正则损失函数总是相切在坐标轴，导致其他轴参数为</a:t>
            </a:r>
            <a:r>
              <a:rPr lang="en-US" altLang="zh-CN" dirty="0"/>
              <a:t>0</a:t>
            </a:r>
            <a:r>
              <a:rPr lang="zh-CN" altLang="en-US" dirty="0"/>
              <a:t>，这就是其稀疏性的由来。</a:t>
            </a:r>
            <a:endParaRPr lang="en-US" altLang="zh-CN" dirty="0"/>
          </a:p>
          <a:p>
            <a:pPr lvl="1"/>
            <a:endParaRPr lang="zh-CN" altLang="en-US" dirty="0"/>
          </a:p>
        </p:txBody>
      </p:sp>
      <p:pic>
        <p:nvPicPr>
          <p:cNvPr id="5" name="图片 4" descr="图片包含 游戏机, 体育&#10;&#10;描述已自动生成">
            <a:extLst>
              <a:ext uri="{FF2B5EF4-FFF2-40B4-BE49-F238E27FC236}">
                <a16:creationId xmlns:a16="http://schemas.microsoft.com/office/drawing/2014/main" id="{7731E5B9-6040-4885-AEDB-0B29E50FFC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3838" y="4151371"/>
            <a:ext cx="2137809" cy="2364124"/>
          </a:xfrm>
          <a:prstGeom prst="rect">
            <a:avLst/>
          </a:prstGeom>
        </p:spPr>
      </p:pic>
      <p:pic>
        <p:nvPicPr>
          <p:cNvPr id="7" name="图片 6" descr="图片包含 游戏机, 建筑&#10;&#10;描述已自动生成">
            <a:extLst>
              <a:ext uri="{FF2B5EF4-FFF2-40B4-BE49-F238E27FC236}">
                <a16:creationId xmlns:a16="http://schemas.microsoft.com/office/drawing/2014/main" id="{E9762E8D-B8F2-468D-BCFA-ECAEB51F61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5588" y="4151371"/>
            <a:ext cx="1872122" cy="2355359"/>
          </a:xfrm>
          <a:prstGeom prst="rect">
            <a:avLst/>
          </a:prstGeom>
        </p:spPr>
      </p:pic>
      <p:pic>
        <p:nvPicPr>
          <p:cNvPr id="9" name="图片 8" descr="钟表的特写&#10;&#10;描述已自动生成">
            <a:extLst>
              <a:ext uri="{FF2B5EF4-FFF2-40B4-BE49-F238E27FC236}">
                <a16:creationId xmlns:a16="http://schemas.microsoft.com/office/drawing/2014/main" id="{DDBFC5F9-9419-4F1C-8857-E3EC2963E9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0393" y="2239854"/>
            <a:ext cx="2335751" cy="517814"/>
          </a:xfrm>
          <a:prstGeom prst="rect">
            <a:avLst/>
          </a:prstGeom>
        </p:spPr>
      </p:pic>
    </p:spTree>
    <p:extLst>
      <p:ext uri="{BB962C8B-B14F-4D97-AF65-F5344CB8AC3E}">
        <p14:creationId xmlns:p14="http://schemas.microsoft.com/office/powerpoint/2010/main" val="30378721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DA0EA8-29B0-4BDF-8D8F-27D952D2AF88}"/>
              </a:ext>
            </a:extLst>
          </p:cNvPr>
          <p:cNvSpPr>
            <a:spLocks noGrp="1"/>
          </p:cNvSpPr>
          <p:nvPr>
            <p:ph type="title"/>
          </p:nvPr>
        </p:nvSpPr>
        <p:spPr/>
        <p:txBody>
          <a:bodyPr/>
          <a:lstStyle/>
          <a:p>
            <a:r>
              <a:rPr lang="en-US" altLang="zh-CN" dirty="0"/>
              <a:t>Regularization</a:t>
            </a:r>
            <a:endParaRPr lang="zh-CN" altLang="en-US" dirty="0"/>
          </a:p>
        </p:txBody>
      </p:sp>
      <p:sp>
        <p:nvSpPr>
          <p:cNvPr id="3" name="内容占位符 2">
            <a:extLst>
              <a:ext uri="{FF2B5EF4-FFF2-40B4-BE49-F238E27FC236}">
                <a16:creationId xmlns:a16="http://schemas.microsoft.com/office/drawing/2014/main" id="{61A8EC7E-8E9B-4869-985C-9E32326973D9}"/>
              </a:ext>
            </a:extLst>
          </p:cNvPr>
          <p:cNvSpPr>
            <a:spLocks noGrp="1"/>
          </p:cNvSpPr>
          <p:nvPr>
            <p:ph idx="1"/>
          </p:nvPr>
        </p:nvSpPr>
        <p:spPr/>
        <p:txBody>
          <a:bodyPr/>
          <a:lstStyle/>
          <a:p>
            <a:pPr algn="just"/>
            <a:r>
              <a:rPr lang="zh-CN" altLang="en-US" dirty="0"/>
              <a:t>从激活函数的角度来看待正则的效果：</a:t>
            </a:r>
            <a:endParaRPr lang="en-US" altLang="zh-CN" dirty="0"/>
          </a:p>
          <a:p>
            <a:pPr algn="just"/>
            <a:r>
              <a:rPr lang="zh-CN" altLang="en-US" dirty="0"/>
              <a:t>以</a:t>
            </a:r>
            <a:r>
              <a:rPr lang="en-US" altLang="zh-CN" dirty="0"/>
              <a:t>tanh</a:t>
            </a:r>
            <a:r>
              <a:rPr lang="zh-CN" altLang="en-US" dirty="0"/>
              <a:t>激活函数</a:t>
            </a:r>
            <a:r>
              <a:rPr lang="en-US" altLang="zh-CN" dirty="0"/>
              <a:t>tanh</a:t>
            </a:r>
            <a:r>
              <a:rPr lang="zh-CN" altLang="en-US" dirty="0"/>
              <a:t>为例，正则项使得模型的权重变小，进而使得神经元的输出也变小，集中围绕在</a:t>
            </a:r>
            <a:r>
              <a:rPr lang="en-US" altLang="zh-CN" dirty="0"/>
              <a:t>tanh</a:t>
            </a:r>
            <a:r>
              <a:rPr lang="zh-CN" altLang="en-US" dirty="0"/>
              <a:t>的线性区域；这一结果使得模型更加偏线性，模型的复杂度受到抑制。</a:t>
            </a:r>
          </a:p>
        </p:txBody>
      </p:sp>
      <p:pic>
        <p:nvPicPr>
          <p:cNvPr id="5" name="图片 4" descr="地图上有字&#10;&#10;描述已自动生成">
            <a:extLst>
              <a:ext uri="{FF2B5EF4-FFF2-40B4-BE49-F238E27FC236}">
                <a16:creationId xmlns:a16="http://schemas.microsoft.com/office/drawing/2014/main" id="{79DACF48-257E-4C0D-8A0D-AC29F7FCAA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119" y="4001294"/>
            <a:ext cx="6477761" cy="1932709"/>
          </a:xfrm>
          <a:prstGeom prst="rect">
            <a:avLst/>
          </a:prstGeom>
        </p:spPr>
      </p:pic>
    </p:spTree>
    <p:extLst>
      <p:ext uri="{BB962C8B-B14F-4D97-AF65-F5344CB8AC3E}">
        <p14:creationId xmlns:p14="http://schemas.microsoft.com/office/powerpoint/2010/main" val="15109961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2FD08-9973-4F53-B85E-7656FD8C1000}"/>
              </a:ext>
            </a:extLst>
          </p:cNvPr>
          <p:cNvSpPr>
            <a:spLocks noGrp="1"/>
          </p:cNvSpPr>
          <p:nvPr>
            <p:ph type="title"/>
          </p:nvPr>
        </p:nvSpPr>
        <p:spPr/>
        <p:txBody>
          <a:bodyPr/>
          <a:lstStyle/>
          <a:p>
            <a:r>
              <a:rPr lang="en-US" altLang="zh-CN" dirty="0"/>
              <a:t>Regularization</a:t>
            </a:r>
            <a:endParaRPr lang="zh-CN" altLang="en-US" dirty="0"/>
          </a:p>
        </p:txBody>
      </p:sp>
      <p:sp>
        <p:nvSpPr>
          <p:cNvPr id="3" name="内容占位符 2">
            <a:extLst>
              <a:ext uri="{FF2B5EF4-FFF2-40B4-BE49-F238E27FC236}">
                <a16:creationId xmlns:a16="http://schemas.microsoft.com/office/drawing/2014/main" id="{4712867B-6109-43EA-878D-D4D8EDFD217A}"/>
              </a:ext>
            </a:extLst>
          </p:cNvPr>
          <p:cNvSpPr>
            <a:spLocks noGrp="1"/>
          </p:cNvSpPr>
          <p:nvPr>
            <p:ph idx="1"/>
          </p:nvPr>
        </p:nvSpPr>
        <p:spPr/>
        <p:txBody>
          <a:bodyPr/>
          <a:lstStyle/>
          <a:p>
            <a:r>
              <a:rPr lang="en-US" altLang="zh-CN" dirty="0"/>
              <a:t>L1</a:t>
            </a:r>
            <a:r>
              <a:rPr lang="zh-CN" altLang="en-US" dirty="0"/>
              <a:t>和</a:t>
            </a:r>
            <a:r>
              <a:rPr lang="en-US" altLang="zh-CN" dirty="0"/>
              <a:t>L2</a:t>
            </a:r>
            <a:r>
              <a:rPr lang="zh-CN" altLang="en-US" dirty="0"/>
              <a:t>都有贝叶斯的解释，它们都是对参数的先验分布的限制：</a:t>
            </a:r>
            <a:endParaRPr lang="en-US" altLang="zh-CN" dirty="0"/>
          </a:p>
          <a:p>
            <a:pPr lvl="1"/>
            <a:r>
              <a:rPr lang="en-US" altLang="zh-CN" dirty="0"/>
              <a:t>L1</a:t>
            </a:r>
            <a:r>
              <a:rPr lang="zh-CN" altLang="en-US" dirty="0"/>
              <a:t>正则限制参数的先验分布是</a:t>
            </a:r>
            <a:r>
              <a:rPr lang="en-US" altLang="zh-CN" dirty="0" err="1"/>
              <a:t>laplace</a:t>
            </a:r>
            <a:r>
              <a:rPr lang="zh-CN" altLang="en-US" dirty="0"/>
              <a:t>分布；</a:t>
            </a:r>
            <a:r>
              <a:rPr lang="en-US" altLang="zh-CN" dirty="0"/>
              <a:t>L2</a:t>
            </a:r>
            <a:r>
              <a:rPr lang="zh-CN" altLang="en-US" dirty="0"/>
              <a:t>正则限制参数的先验分布是均值为</a:t>
            </a:r>
            <a:r>
              <a:rPr lang="en-US" altLang="zh-CN" dirty="0"/>
              <a:t>0</a:t>
            </a:r>
            <a:r>
              <a:rPr lang="zh-CN" altLang="en-US" dirty="0"/>
              <a:t>的</a:t>
            </a:r>
            <a:r>
              <a:rPr lang="en-US" altLang="zh-CN" dirty="0"/>
              <a:t>gaussian</a:t>
            </a:r>
            <a:r>
              <a:rPr lang="zh-CN" altLang="en-US" dirty="0"/>
              <a:t>分布；</a:t>
            </a:r>
            <a:endParaRPr lang="en-US" altLang="zh-CN" dirty="0"/>
          </a:p>
          <a:p>
            <a:pPr lvl="1"/>
            <a:r>
              <a:rPr lang="zh-CN" altLang="en-US" dirty="0"/>
              <a:t>贝叶斯模型的后验分布估计：</a:t>
            </a:r>
            <a:endParaRPr lang="en-US" altLang="zh-CN" dirty="0"/>
          </a:p>
          <a:p>
            <a:pPr lvl="1"/>
            <a:endParaRPr lang="en-US" altLang="zh-CN" dirty="0"/>
          </a:p>
          <a:p>
            <a:pPr lvl="1"/>
            <a:endParaRPr lang="en-US" altLang="zh-CN" dirty="0"/>
          </a:p>
          <a:p>
            <a:pPr lvl="1"/>
            <a:r>
              <a:rPr lang="zh-CN" altLang="en-US" dirty="0"/>
              <a:t>对于</a:t>
            </a:r>
            <a:r>
              <a:rPr lang="en-US" altLang="zh-CN" dirty="0"/>
              <a:t>L1</a:t>
            </a:r>
            <a:r>
              <a:rPr lang="zh-CN" altLang="en-US" dirty="0"/>
              <a:t>正则，</a:t>
            </a:r>
            <a:r>
              <a:rPr lang="en-US" altLang="zh-CN" dirty="0"/>
              <a:t>P(θ)</a:t>
            </a:r>
            <a:r>
              <a:rPr lang="zh-CN" altLang="en-US" dirty="0"/>
              <a:t>是</a:t>
            </a:r>
            <a:r>
              <a:rPr lang="en-US" altLang="zh-CN" dirty="0" err="1"/>
              <a:t>laplace</a:t>
            </a:r>
            <a:r>
              <a:rPr lang="zh-CN" altLang="en-US" dirty="0"/>
              <a:t>分布，则有：</a:t>
            </a:r>
            <a:endParaRPr lang="en-US" altLang="zh-CN" dirty="0"/>
          </a:p>
          <a:p>
            <a:pPr lvl="1"/>
            <a:endParaRPr lang="en-US" altLang="zh-CN" dirty="0"/>
          </a:p>
          <a:p>
            <a:pPr lvl="1"/>
            <a:endParaRPr lang="en-US" altLang="zh-CN" dirty="0"/>
          </a:p>
          <a:p>
            <a:pPr lvl="1"/>
            <a:r>
              <a:rPr lang="zh-CN" altLang="en-US" dirty="0"/>
              <a:t>对于</a:t>
            </a:r>
            <a:r>
              <a:rPr lang="en-US" altLang="zh-CN" dirty="0"/>
              <a:t>L2</a:t>
            </a:r>
            <a:r>
              <a:rPr lang="zh-CN" altLang="en-US" dirty="0"/>
              <a:t>正则，</a:t>
            </a:r>
            <a:r>
              <a:rPr lang="en-US" altLang="zh-CN" dirty="0"/>
              <a:t> P(θ)</a:t>
            </a:r>
            <a:r>
              <a:rPr lang="zh-CN" altLang="en-US" dirty="0"/>
              <a:t>是</a:t>
            </a:r>
            <a:r>
              <a:rPr lang="en-US" altLang="zh-CN" dirty="0"/>
              <a:t>gaussian</a:t>
            </a:r>
            <a:r>
              <a:rPr lang="zh-CN" altLang="en-US" dirty="0"/>
              <a:t>分布，则有</a:t>
            </a:r>
            <a:endParaRPr lang="en-US" altLang="zh-CN" dirty="0"/>
          </a:p>
          <a:p>
            <a:pPr lvl="1"/>
            <a:endParaRPr lang="zh-CN" altLang="en-US" dirty="0"/>
          </a:p>
        </p:txBody>
      </p:sp>
      <p:pic>
        <p:nvPicPr>
          <p:cNvPr id="5" name="图片 4" descr="图片包含 游戏机, 男人&#10;&#10;描述已自动生成">
            <a:extLst>
              <a:ext uri="{FF2B5EF4-FFF2-40B4-BE49-F238E27FC236}">
                <a16:creationId xmlns:a16="http://schemas.microsoft.com/office/drawing/2014/main" id="{C434DCC1-E3CF-4A61-A469-92C37DB83F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6671" y="2670208"/>
            <a:ext cx="4807529" cy="1517584"/>
          </a:xfrm>
          <a:prstGeom prst="rect">
            <a:avLst/>
          </a:prstGeom>
        </p:spPr>
      </p:pic>
      <p:pic>
        <p:nvPicPr>
          <p:cNvPr id="7" name="图片 6" descr="图片包含 游戏机, 物体, 手表, 钟表&#10;&#10;描述已自动生成">
            <a:extLst>
              <a:ext uri="{FF2B5EF4-FFF2-40B4-BE49-F238E27FC236}">
                <a16:creationId xmlns:a16="http://schemas.microsoft.com/office/drawing/2014/main" id="{5A06A410-C140-4142-8D7E-398435AE19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4562" y="4621753"/>
            <a:ext cx="2066664" cy="601410"/>
          </a:xfrm>
          <a:prstGeom prst="rect">
            <a:avLst/>
          </a:prstGeom>
        </p:spPr>
      </p:pic>
      <p:pic>
        <p:nvPicPr>
          <p:cNvPr id="9" name="图片 8" descr="图片包含 游戏机, 钟表, 桌子&#10;&#10;描述已自动生成">
            <a:extLst>
              <a:ext uri="{FF2B5EF4-FFF2-40B4-BE49-F238E27FC236}">
                <a16:creationId xmlns:a16="http://schemas.microsoft.com/office/drawing/2014/main" id="{10BA095F-F9EF-4EFE-BB19-DDEF829F06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6671" y="4621753"/>
            <a:ext cx="3915321" cy="666843"/>
          </a:xfrm>
          <a:prstGeom prst="rect">
            <a:avLst/>
          </a:prstGeom>
        </p:spPr>
      </p:pic>
      <p:pic>
        <p:nvPicPr>
          <p:cNvPr id="11" name="图片 10" descr="图片包含 物体, 手表, 游戏机, 钟表&#10;&#10;描述已自动生成">
            <a:extLst>
              <a:ext uri="{FF2B5EF4-FFF2-40B4-BE49-F238E27FC236}">
                <a16:creationId xmlns:a16="http://schemas.microsoft.com/office/drawing/2014/main" id="{77EF8884-5745-403B-8BE5-D46DAE35CD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4562" y="5876258"/>
            <a:ext cx="2405638" cy="601409"/>
          </a:xfrm>
          <a:prstGeom prst="rect">
            <a:avLst/>
          </a:prstGeom>
        </p:spPr>
      </p:pic>
      <p:pic>
        <p:nvPicPr>
          <p:cNvPr id="13" name="图片 12" descr="图片包含 游戏机, 钟表, 桌子&#10;&#10;描述已自动生成">
            <a:extLst>
              <a:ext uri="{FF2B5EF4-FFF2-40B4-BE49-F238E27FC236}">
                <a16:creationId xmlns:a16="http://schemas.microsoft.com/office/drawing/2014/main" id="{F82621EA-4D52-4D09-94E7-92C37A8EB2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36671" y="5770989"/>
            <a:ext cx="4010585" cy="685896"/>
          </a:xfrm>
          <a:prstGeom prst="rect">
            <a:avLst/>
          </a:prstGeom>
        </p:spPr>
      </p:pic>
    </p:spTree>
    <p:extLst>
      <p:ext uri="{BB962C8B-B14F-4D97-AF65-F5344CB8AC3E}">
        <p14:creationId xmlns:p14="http://schemas.microsoft.com/office/powerpoint/2010/main" val="37885007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7D2A0-BE36-4BB3-834F-BA532CF470C8}"/>
              </a:ext>
            </a:extLst>
          </p:cNvPr>
          <p:cNvSpPr>
            <a:spLocks noGrp="1"/>
          </p:cNvSpPr>
          <p:nvPr>
            <p:ph type="title"/>
          </p:nvPr>
        </p:nvSpPr>
        <p:spPr/>
        <p:txBody>
          <a:bodyPr/>
          <a:lstStyle/>
          <a:p>
            <a:r>
              <a:rPr lang="en-US" altLang="zh-CN" dirty="0"/>
              <a:t>Multinomial logistic regression</a:t>
            </a:r>
            <a:endParaRPr lang="zh-CN" altLang="en-US" dirty="0"/>
          </a:p>
        </p:txBody>
      </p:sp>
      <p:sp>
        <p:nvSpPr>
          <p:cNvPr id="3" name="内容占位符 2">
            <a:extLst>
              <a:ext uri="{FF2B5EF4-FFF2-40B4-BE49-F238E27FC236}">
                <a16:creationId xmlns:a16="http://schemas.microsoft.com/office/drawing/2014/main" id="{993A0C7A-0A68-4953-9A70-388F8FA34693}"/>
              </a:ext>
            </a:extLst>
          </p:cNvPr>
          <p:cNvSpPr>
            <a:spLocks noGrp="1"/>
          </p:cNvSpPr>
          <p:nvPr>
            <p:ph idx="1"/>
          </p:nvPr>
        </p:nvSpPr>
        <p:spPr>
          <a:xfrm>
            <a:off x="838200" y="1825625"/>
            <a:ext cx="10515600" cy="4852266"/>
          </a:xfrm>
        </p:spPr>
        <p:txBody>
          <a:bodyPr/>
          <a:lstStyle/>
          <a:p>
            <a:pPr algn="just"/>
            <a:r>
              <a:rPr lang="zh-CN" altLang="en-US" dirty="0"/>
              <a:t>处理多分类任务时，通常使用多项式逻辑回归（</a:t>
            </a:r>
            <a:r>
              <a:rPr lang="en-US" altLang="zh-CN" dirty="0"/>
              <a:t>multinomial logistic regression</a:t>
            </a:r>
            <a:r>
              <a:rPr lang="zh-CN" altLang="en-US" dirty="0"/>
              <a:t>），也被称作</a:t>
            </a:r>
            <a:r>
              <a:rPr lang="en-US" altLang="zh-CN" dirty="0" err="1"/>
              <a:t>softmax</a:t>
            </a:r>
            <a:r>
              <a:rPr lang="zh-CN" altLang="en-US" dirty="0"/>
              <a:t> </a:t>
            </a:r>
            <a:r>
              <a:rPr lang="en-US" altLang="zh-CN" dirty="0"/>
              <a:t>regression</a:t>
            </a:r>
            <a:r>
              <a:rPr lang="zh-CN" altLang="en-US" dirty="0"/>
              <a:t>。</a:t>
            </a:r>
            <a:endParaRPr lang="en-US" altLang="zh-CN" dirty="0"/>
          </a:p>
          <a:p>
            <a:pPr algn="just"/>
            <a:r>
              <a:rPr lang="en-US" altLang="zh-CN" dirty="0" err="1"/>
              <a:t>softmax</a:t>
            </a:r>
            <a:r>
              <a:rPr lang="zh-CN" altLang="en-US" dirty="0"/>
              <a:t>函数是</a:t>
            </a:r>
            <a:r>
              <a:rPr lang="en-US" altLang="zh-CN" dirty="0"/>
              <a:t>sigmoid</a:t>
            </a:r>
            <a:r>
              <a:rPr lang="zh-CN" altLang="en-US" dirty="0"/>
              <a:t>函数的泛化拓展式，可以处理任意类别数量的分类任务，其表达式如下：</a:t>
            </a:r>
            <a:endParaRPr lang="en-US" altLang="zh-CN" dirty="0"/>
          </a:p>
          <a:p>
            <a:pPr lvl="1" algn="just"/>
            <a:r>
              <a:rPr lang="zh-CN" altLang="en-US" dirty="0"/>
              <a:t>定义</a:t>
            </a:r>
            <a:r>
              <a:rPr lang="en-US" altLang="zh-CN" dirty="0"/>
              <a:t>z = [z</a:t>
            </a:r>
            <a:r>
              <a:rPr lang="en-US" altLang="zh-CN" baseline="-25000" dirty="0"/>
              <a:t>1</a:t>
            </a:r>
            <a:r>
              <a:rPr lang="en-US" altLang="zh-CN" dirty="0"/>
              <a:t>, z</a:t>
            </a:r>
            <a:r>
              <a:rPr lang="en-US" altLang="zh-CN" baseline="-25000" dirty="0"/>
              <a:t>2</a:t>
            </a:r>
            <a:r>
              <a:rPr lang="en-US" altLang="zh-CN" dirty="0"/>
              <a:t>, …, </a:t>
            </a:r>
            <a:r>
              <a:rPr lang="en-US" altLang="zh-CN" dirty="0" err="1"/>
              <a:t>z</a:t>
            </a:r>
            <a:r>
              <a:rPr lang="en-US" altLang="zh-CN" baseline="-25000" dirty="0" err="1"/>
              <a:t>n</a:t>
            </a:r>
            <a:r>
              <a:rPr lang="en-US" altLang="zh-CN" dirty="0"/>
              <a:t>]</a:t>
            </a:r>
            <a:r>
              <a:rPr lang="zh-CN" altLang="en-US" dirty="0"/>
              <a:t>是</a:t>
            </a:r>
            <a:r>
              <a:rPr lang="en-US" altLang="zh-CN" dirty="0"/>
              <a:t>N</a:t>
            </a:r>
            <a:r>
              <a:rPr lang="zh-CN" altLang="en-US" dirty="0"/>
              <a:t>个类别的</a:t>
            </a:r>
            <a:r>
              <a:rPr lang="en-US" altLang="zh-CN" dirty="0"/>
              <a:t>logit</a:t>
            </a:r>
            <a:r>
              <a:rPr lang="zh-CN" altLang="en-US" dirty="0"/>
              <a:t>值；</a:t>
            </a:r>
            <a:endParaRPr lang="en-US" altLang="zh-CN" dirty="0"/>
          </a:p>
          <a:p>
            <a:pPr lvl="1" algn="just"/>
            <a:r>
              <a:rPr lang="zh-CN" altLang="en-US" dirty="0"/>
              <a:t>则有：</a:t>
            </a:r>
            <a:endParaRPr lang="en-US" altLang="zh-CN" dirty="0"/>
          </a:p>
          <a:p>
            <a:pPr lvl="1" algn="just"/>
            <a:endParaRPr lang="en-US" altLang="zh-CN" dirty="0"/>
          </a:p>
          <a:p>
            <a:pPr lvl="1" algn="just"/>
            <a:endParaRPr lang="en-US" altLang="zh-CN" dirty="0"/>
          </a:p>
          <a:p>
            <a:pPr lvl="1" algn="just"/>
            <a:endParaRPr lang="en-US" altLang="zh-CN" dirty="0"/>
          </a:p>
          <a:p>
            <a:pPr lvl="1" algn="just"/>
            <a:r>
              <a:rPr lang="zh-CN" altLang="en-US" dirty="0"/>
              <a:t>分母是归一化参数，是所有分子之和；</a:t>
            </a:r>
            <a:endParaRPr lang="en-US" altLang="zh-CN" dirty="0"/>
          </a:p>
          <a:p>
            <a:pPr lvl="1" algn="just"/>
            <a:r>
              <a:rPr lang="zh-CN" altLang="en-US" dirty="0"/>
              <a:t>每一项都是对应类别的概率值。</a:t>
            </a:r>
          </a:p>
        </p:txBody>
      </p:sp>
      <p:pic>
        <p:nvPicPr>
          <p:cNvPr id="5" name="图片 4" descr="图片包含 游戏机, 物体, 手表, 钟表&#10;&#10;描述已自动生成">
            <a:extLst>
              <a:ext uri="{FF2B5EF4-FFF2-40B4-BE49-F238E27FC236}">
                <a16:creationId xmlns:a16="http://schemas.microsoft.com/office/drawing/2014/main" id="{BCCD8E13-4B58-45D5-95B1-1E461669D1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7597" y="4135760"/>
            <a:ext cx="6536806" cy="1180587"/>
          </a:xfrm>
          <a:prstGeom prst="rect">
            <a:avLst/>
          </a:prstGeom>
        </p:spPr>
      </p:pic>
    </p:spTree>
    <p:extLst>
      <p:ext uri="{BB962C8B-B14F-4D97-AF65-F5344CB8AC3E}">
        <p14:creationId xmlns:p14="http://schemas.microsoft.com/office/powerpoint/2010/main" val="34952989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9A42F9-322B-4730-8078-4C056ACB564C}"/>
              </a:ext>
            </a:extLst>
          </p:cNvPr>
          <p:cNvSpPr>
            <a:spLocks noGrp="1"/>
          </p:cNvSpPr>
          <p:nvPr>
            <p:ph type="title"/>
          </p:nvPr>
        </p:nvSpPr>
        <p:spPr/>
        <p:txBody>
          <a:bodyPr/>
          <a:lstStyle/>
          <a:p>
            <a:r>
              <a:rPr lang="en-US" altLang="zh-CN" dirty="0"/>
              <a:t>Multinomial logistic regression</a:t>
            </a:r>
            <a:endParaRPr lang="zh-CN" altLang="en-US" dirty="0"/>
          </a:p>
        </p:txBody>
      </p:sp>
      <p:sp>
        <p:nvSpPr>
          <p:cNvPr id="3" name="内容占位符 2">
            <a:extLst>
              <a:ext uri="{FF2B5EF4-FFF2-40B4-BE49-F238E27FC236}">
                <a16:creationId xmlns:a16="http://schemas.microsoft.com/office/drawing/2014/main" id="{0177C5CC-5CFF-44B7-B618-4C38EE985EAF}"/>
              </a:ext>
            </a:extLst>
          </p:cNvPr>
          <p:cNvSpPr>
            <a:spLocks noGrp="1"/>
          </p:cNvSpPr>
          <p:nvPr>
            <p:ph idx="1"/>
          </p:nvPr>
        </p:nvSpPr>
        <p:spPr/>
        <p:txBody>
          <a:bodyPr/>
          <a:lstStyle/>
          <a:p>
            <a:r>
              <a:rPr lang="zh-CN" altLang="en-US" dirty="0"/>
              <a:t>由此，我们定义多项式逻辑回归的公式：</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需注意，此时需要为每个类别单独训练参数</a:t>
            </a:r>
            <a:r>
              <a:rPr lang="en-US" altLang="zh-CN" dirty="0"/>
              <a:t>w</a:t>
            </a:r>
            <a:r>
              <a:rPr lang="zh-CN" altLang="en-US" dirty="0"/>
              <a:t>和</a:t>
            </a:r>
            <a:r>
              <a:rPr lang="en-US" altLang="zh-CN" dirty="0"/>
              <a:t>b</a:t>
            </a:r>
            <a:r>
              <a:rPr lang="zh-CN" altLang="en-US" dirty="0"/>
              <a:t>；</a:t>
            </a:r>
            <a:endParaRPr lang="en-US" altLang="zh-CN" dirty="0"/>
          </a:p>
          <a:p>
            <a:pPr lvl="1"/>
            <a:r>
              <a:rPr lang="zh-CN" altLang="en-US" dirty="0"/>
              <a:t>同理，多项式分类的特征也应该是训练集和类别的函数：</a:t>
            </a:r>
            <a:endParaRPr lang="en-US" altLang="zh-CN" dirty="0"/>
          </a:p>
        </p:txBody>
      </p:sp>
      <p:pic>
        <p:nvPicPr>
          <p:cNvPr id="5" name="图片 4" descr="手机屏幕的截图&#10;&#10;描述已自动生成">
            <a:extLst>
              <a:ext uri="{FF2B5EF4-FFF2-40B4-BE49-F238E27FC236}">
                <a16:creationId xmlns:a16="http://schemas.microsoft.com/office/drawing/2014/main" id="{1FF0CF9E-B2A7-44D3-AC6B-F37E6D9441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705" y="2312609"/>
            <a:ext cx="3876590" cy="1534329"/>
          </a:xfrm>
          <a:prstGeom prst="rect">
            <a:avLst/>
          </a:prstGeom>
        </p:spPr>
      </p:pic>
      <p:pic>
        <p:nvPicPr>
          <p:cNvPr id="9" name="图片 8" descr="手机屏幕截图&#10;&#10;描述已自动生成">
            <a:extLst>
              <a:ext uri="{FF2B5EF4-FFF2-40B4-BE49-F238E27FC236}">
                <a16:creationId xmlns:a16="http://schemas.microsoft.com/office/drawing/2014/main" id="{C0D35553-8E84-4875-82F1-F3B0B2B794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2002" y="4627864"/>
            <a:ext cx="3147996" cy="1785206"/>
          </a:xfrm>
          <a:prstGeom prst="rect">
            <a:avLst/>
          </a:prstGeom>
        </p:spPr>
      </p:pic>
    </p:spTree>
    <p:extLst>
      <p:ext uri="{BB962C8B-B14F-4D97-AF65-F5344CB8AC3E}">
        <p14:creationId xmlns:p14="http://schemas.microsoft.com/office/powerpoint/2010/main" val="27896512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E215D-B7F3-4199-9553-643E15653D4C}"/>
              </a:ext>
            </a:extLst>
          </p:cNvPr>
          <p:cNvSpPr>
            <a:spLocks noGrp="1"/>
          </p:cNvSpPr>
          <p:nvPr>
            <p:ph type="title"/>
          </p:nvPr>
        </p:nvSpPr>
        <p:spPr/>
        <p:txBody>
          <a:bodyPr/>
          <a:lstStyle/>
          <a:p>
            <a:r>
              <a:rPr lang="en-US" altLang="zh-CN" dirty="0"/>
              <a:t>Multinomial logistic regression</a:t>
            </a:r>
            <a:endParaRPr lang="zh-CN" altLang="en-US" dirty="0"/>
          </a:p>
        </p:txBody>
      </p:sp>
      <p:sp>
        <p:nvSpPr>
          <p:cNvPr id="3" name="内容占位符 2">
            <a:extLst>
              <a:ext uri="{FF2B5EF4-FFF2-40B4-BE49-F238E27FC236}">
                <a16:creationId xmlns:a16="http://schemas.microsoft.com/office/drawing/2014/main" id="{064A407D-3A74-45FD-BC17-D3292FBF8909}"/>
              </a:ext>
            </a:extLst>
          </p:cNvPr>
          <p:cNvSpPr>
            <a:spLocks noGrp="1"/>
          </p:cNvSpPr>
          <p:nvPr>
            <p:ph idx="1"/>
          </p:nvPr>
        </p:nvSpPr>
        <p:spPr/>
        <p:txBody>
          <a:bodyPr/>
          <a:lstStyle/>
          <a:p>
            <a:r>
              <a:rPr lang="zh-CN" altLang="en-US" dirty="0"/>
              <a:t>多项式逻辑回归的损失函数也可以用交叉熵表示：</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marL="457200" lvl="1" indent="0">
              <a:buNone/>
            </a:pPr>
            <a:endParaRPr lang="en-US" altLang="zh-CN" dirty="0"/>
          </a:p>
          <a:p>
            <a:pPr lvl="1"/>
            <a:r>
              <a:rPr lang="zh-CN" altLang="en-US" dirty="0"/>
              <a:t>其中，函数</a:t>
            </a:r>
            <a:r>
              <a:rPr lang="en-US" altLang="zh-CN" dirty="0"/>
              <a:t>1{}</a:t>
            </a:r>
            <a:r>
              <a:rPr lang="zh-CN" altLang="en-US" dirty="0"/>
              <a:t>是如下函数：</a:t>
            </a:r>
            <a:endParaRPr lang="en-US" altLang="zh-CN" dirty="0"/>
          </a:p>
          <a:p>
            <a:pPr lvl="1"/>
            <a:endParaRPr lang="en-US" altLang="zh-CN" dirty="0"/>
          </a:p>
          <a:p>
            <a:pPr lvl="1"/>
            <a:endParaRPr lang="en-US" altLang="zh-CN" dirty="0"/>
          </a:p>
          <a:p>
            <a:pPr lvl="1"/>
            <a:r>
              <a:rPr lang="zh-CN" altLang="en-US" dirty="0"/>
              <a:t>虽然函数表达式复杂，但</a:t>
            </a:r>
            <a:r>
              <a:rPr lang="en-US" altLang="zh-CN" dirty="0"/>
              <a:t>L</a:t>
            </a:r>
            <a:r>
              <a:rPr lang="en-US" altLang="zh-CN" baseline="-25000" dirty="0"/>
              <a:t>CE</a:t>
            </a:r>
            <a:r>
              <a:rPr lang="zh-CN" altLang="en-US" dirty="0"/>
              <a:t>通常只有一项：因为所有</a:t>
            </a:r>
            <a:r>
              <a:rPr lang="en-US" altLang="zh-CN" dirty="0"/>
              <a:t>K</a:t>
            </a:r>
            <a:r>
              <a:rPr lang="zh-CN" altLang="en-US" dirty="0"/>
              <a:t>中，只有</a:t>
            </a:r>
            <a:r>
              <a:rPr lang="en-US" altLang="zh-CN" dirty="0"/>
              <a:t>y=k</a:t>
            </a:r>
            <a:r>
              <a:rPr lang="zh-CN" altLang="en-US" dirty="0"/>
              <a:t>的条件是真的，该项系数为</a:t>
            </a:r>
            <a:r>
              <a:rPr lang="en-US" altLang="zh-CN" dirty="0"/>
              <a:t>1</a:t>
            </a:r>
            <a:r>
              <a:rPr lang="zh-CN" altLang="en-US" dirty="0"/>
              <a:t>，其他项系数都为</a:t>
            </a:r>
            <a:r>
              <a:rPr lang="en-US" altLang="zh-CN" dirty="0"/>
              <a:t>0</a:t>
            </a:r>
            <a:r>
              <a:rPr lang="zh-CN" altLang="en-US" dirty="0"/>
              <a:t>。</a:t>
            </a:r>
            <a:endParaRPr lang="en-US" altLang="zh-CN" dirty="0"/>
          </a:p>
          <a:p>
            <a:endParaRPr lang="zh-CN" altLang="en-US" dirty="0"/>
          </a:p>
        </p:txBody>
      </p:sp>
      <p:pic>
        <p:nvPicPr>
          <p:cNvPr id="4" name="图片 3" descr="手机屏幕截图&#10;&#10;描述已自动生成">
            <a:extLst>
              <a:ext uri="{FF2B5EF4-FFF2-40B4-BE49-F238E27FC236}">
                <a16:creationId xmlns:a16="http://schemas.microsoft.com/office/drawing/2014/main" id="{4160AC34-32D8-4204-B716-58668B465F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7353" y="2262791"/>
            <a:ext cx="5077293" cy="1943950"/>
          </a:xfrm>
          <a:prstGeom prst="rect">
            <a:avLst/>
          </a:prstGeom>
        </p:spPr>
      </p:pic>
      <p:pic>
        <p:nvPicPr>
          <p:cNvPr id="6" name="图片 5" descr="图片包含 游戏机&#10;&#10;描述已自动生成">
            <a:extLst>
              <a:ext uri="{FF2B5EF4-FFF2-40B4-BE49-F238E27FC236}">
                <a16:creationId xmlns:a16="http://schemas.microsoft.com/office/drawing/2014/main" id="{29B5D5D8-F01E-4980-A319-2C44A22D3E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1931" y="4616197"/>
            <a:ext cx="3319411" cy="744353"/>
          </a:xfrm>
          <a:prstGeom prst="rect">
            <a:avLst/>
          </a:prstGeom>
        </p:spPr>
      </p:pic>
    </p:spTree>
    <p:extLst>
      <p:ext uri="{BB962C8B-B14F-4D97-AF65-F5344CB8AC3E}">
        <p14:creationId xmlns:p14="http://schemas.microsoft.com/office/powerpoint/2010/main" val="12244800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BFEAE6-10A7-4063-8CE1-550CD8B991E0}"/>
              </a:ext>
            </a:extLst>
          </p:cNvPr>
          <p:cNvSpPr>
            <a:spLocks noGrp="1"/>
          </p:cNvSpPr>
          <p:nvPr>
            <p:ph type="title"/>
          </p:nvPr>
        </p:nvSpPr>
        <p:spPr/>
        <p:txBody>
          <a:bodyPr/>
          <a:lstStyle/>
          <a:p>
            <a:r>
              <a:rPr lang="en-US" altLang="zh-CN" dirty="0"/>
              <a:t>Multinomial logistic regression</a:t>
            </a:r>
            <a:endParaRPr lang="zh-CN" altLang="en-US" dirty="0"/>
          </a:p>
        </p:txBody>
      </p:sp>
      <p:sp>
        <p:nvSpPr>
          <p:cNvPr id="3" name="内容占位符 2">
            <a:extLst>
              <a:ext uri="{FF2B5EF4-FFF2-40B4-BE49-F238E27FC236}">
                <a16:creationId xmlns:a16="http://schemas.microsoft.com/office/drawing/2014/main" id="{7946D0E0-B935-44A2-A4F5-991D37671496}"/>
              </a:ext>
            </a:extLst>
          </p:cNvPr>
          <p:cNvSpPr>
            <a:spLocks noGrp="1"/>
          </p:cNvSpPr>
          <p:nvPr>
            <p:ph idx="1"/>
          </p:nvPr>
        </p:nvSpPr>
        <p:spPr/>
        <p:txBody>
          <a:bodyPr/>
          <a:lstStyle/>
          <a:p>
            <a:pPr algn="just"/>
            <a:r>
              <a:rPr lang="zh-CN" altLang="en-US" dirty="0"/>
              <a:t>根据梯度的定义，可以推导出多项式逻辑回归的梯度：</a:t>
            </a:r>
            <a:endParaRPr lang="en-US" altLang="zh-CN" dirty="0"/>
          </a:p>
          <a:p>
            <a:pPr algn="just"/>
            <a:endParaRPr lang="en-US" altLang="zh-CN" dirty="0"/>
          </a:p>
          <a:p>
            <a:pPr algn="just"/>
            <a:endParaRPr lang="en-US" altLang="zh-CN" dirty="0"/>
          </a:p>
          <a:p>
            <a:pPr algn="just"/>
            <a:endParaRPr lang="en-US" altLang="zh-CN" dirty="0"/>
          </a:p>
          <a:p>
            <a:pPr algn="just"/>
            <a:endParaRPr lang="en-US" altLang="zh-CN" dirty="0"/>
          </a:p>
          <a:p>
            <a:pPr lvl="1" algn="just"/>
            <a:r>
              <a:rPr lang="zh-CN" altLang="en-US" dirty="0"/>
              <a:t>从上式可以看出，在类别数量较大时，分母的归一项的计算将变得复杂；</a:t>
            </a:r>
            <a:endParaRPr lang="en-US" altLang="zh-CN" dirty="0"/>
          </a:p>
          <a:p>
            <a:pPr lvl="1" algn="just"/>
            <a:r>
              <a:rPr lang="zh-CN" altLang="en-US" dirty="0"/>
              <a:t>多分类任务中，通常会遇到所有类别的概率都比较平均，没有一个特别高的概率，此时可以考虑增加一个例外类别。</a:t>
            </a:r>
          </a:p>
        </p:txBody>
      </p:sp>
      <p:pic>
        <p:nvPicPr>
          <p:cNvPr id="5" name="图片 4" descr="手机屏幕的截图&#10;&#10;描述已自动生成">
            <a:extLst>
              <a:ext uri="{FF2B5EF4-FFF2-40B4-BE49-F238E27FC236}">
                <a16:creationId xmlns:a16="http://schemas.microsoft.com/office/drawing/2014/main" id="{956A1FDF-B821-451F-BE78-511C55462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7658" y="2342851"/>
            <a:ext cx="5016684" cy="1830030"/>
          </a:xfrm>
          <a:prstGeom prst="rect">
            <a:avLst/>
          </a:prstGeom>
        </p:spPr>
      </p:pic>
    </p:spTree>
    <p:extLst>
      <p:ext uri="{BB962C8B-B14F-4D97-AF65-F5344CB8AC3E}">
        <p14:creationId xmlns:p14="http://schemas.microsoft.com/office/powerpoint/2010/main" val="17923781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738845-434C-4EEA-9A0D-31348F9A7939}"/>
              </a:ext>
            </a:extLst>
          </p:cNvPr>
          <p:cNvSpPr>
            <a:spLocks noGrp="1"/>
          </p:cNvSpPr>
          <p:nvPr>
            <p:ph type="title"/>
          </p:nvPr>
        </p:nvSpPr>
        <p:spPr/>
        <p:txBody>
          <a:bodyPr/>
          <a:lstStyle/>
          <a:p>
            <a:r>
              <a:rPr lang="en-US" altLang="zh-CN" dirty="0"/>
              <a:t>Multinomial logistic regression</a:t>
            </a:r>
            <a:endParaRPr lang="zh-CN" altLang="en-US" dirty="0"/>
          </a:p>
        </p:txBody>
      </p:sp>
      <p:sp>
        <p:nvSpPr>
          <p:cNvPr id="3" name="内容占位符 2">
            <a:extLst>
              <a:ext uri="{FF2B5EF4-FFF2-40B4-BE49-F238E27FC236}">
                <a16:creationId xmlns:a16="http://schemas.microsoft.com/office/drawing/2014/main" id="{35FF09AA-9C26-443A-B9FF-D0393294DA8E}"/>
              </a:ext>
            </a:extLst>
          </p:cNvPr>
          <p:cNvSpPr>
            <a:spLocks noGrp="1"/>
          </p:cNvSpPr>
          <p:nvPr>
            <p:ph idx="1"/>
          </p:nvPr>
        </p:nvSpPr>
        <p:spPr/>
        <p:txBody>
          <a:bodyPr/>
          <a:lstStyle/>
          <a:p>
            <a:r>
              <a:rPr lang="en-US" altLang="zh-CN" dirty="0" err="1"/>
              <a:t>softmax</a:t>
            </a:r>
            <a:r>
              <a:rPr lang="zh-CN" altLang="en-US" dirty="0"/>
              <a:t>与</a:t>
            </a:r>
            <a:r>
              <a:rPr lang="en-US" altLang="zh-CN" dirty="0"/>
              <a:t>sigmoid</a:t>
            </a:r>
            <a:r>
              <a:rPr lang="zh-CN" altLang="en-US" dirty="0"/>
              <a:t>的关系：</a:t>
            </a:r>
            <a:endParaRPr lang="en-US" altLang="zh-CN" dirty="0"/>
          </a:p>
          <a:p>
            <a:endParaRPr lang="en-US" altLang="zh-CN" dirty="0"/>
          </a:p>
          <a:p>
            <a:endParaRPr lang="en-US" altLang="zh-CN" dirty="0"/>
          </a:p>
          <a:p>
            <a:pPr lvl="1"/>
            <a:endParaRPr lang="en-US" altLang="zh-CN" dirty="0"/>
          </a:p>
          <a:p>
            <a:pPr lvl="1"/>
            <a:r>
              <a:rPr lang="en-US" altLang="zh-CN" dirty="0"/>
              <a:t>sigmoid</a:t>
            </a:r>
            <a:r>
              <a:rPr lang="zh-CN" altLang="en-US" dirty="0"/>
              <a:t>函数就是</a:t>
            </a:r>
            <a:r>
              <a:rPr lang="en-US" altLang="zh-CN" dirty="0" err="1"/>
              <a:t>softmax</a:t>
            </a:r>
            <a:r>
              <a:rPr lang="zh-CN" altLang="en-US" dirty="0"/>
              <a:t>函数在二分类时的简化形式；</a:t>
            </a:r>
            <a:endParaRPr lang="en-US" altLang="zh-CN" dirty="0"/>
          </a:p>
          <a:p>
            <a:pPr lvl="1"/>
            <a:r>
              <a:rPr lang="en-US" altLang="zh-CN" dirty="0"/>
              <a:t>sigmoid</a:t>
            </a:r>
            <a:r>
              <a:rPr lang="zh-CN" altLang="en-US" dirty="0"/>
              <a:t>对应的是伯努利分布，</a:t>
            </a:r>
            <a:r>
              <a:rPr lang="en-US" altLang="zh-CN" dirty="0" err="1"/>
              <a:t>softmax</a:t>
            </a:r>
            <a:r>
              <a:rPr lang="zh-CN" altLang="en-US" dirty="0"/>
              <a:t>对应的是多项式分布；</a:t>
            </a:r>
            <a:endParaRPr lang="en-US" altLang="zh-CN" dirty="0"/>
          </a:p>
        </p:txBody>
      </p:sp>
      <p:pic>
        <p:nvPicPr>
          <p:cNvPr id="5" name="图片 4">
            <a:extLst>
              <a:ext uri="{FF2B5EF4-FFF2-40B4-BE49-F238E27FC236}">
                <a16:creationId xmlns:a16="http://schemas.microsoft.com/office/drawing/2014/main" id="{AB880497-CDFA-4541-94E7-7A3AAA4BE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494" y="2501986"/>
            <a:ext cx="8507012" cy="828791"/>
          </a:xfrm>
          <a:prstGeom prst="rect">
            <a:avLst/>
          </a:prstGeom>
        </p:spPr>
      </p:pic>
    </p:spTree>
    <p:extLst>
      <p:ext uri="{BB962C8B-B14F-4D97-AF65-F5344CB8AC3E}">
        <p14:creationId xmlns:p14="http://schemas.microsoft.com/office/powerpoint/2010/main" val="9474533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4B2CF9-248B-4596-B0F1-1654FFC8F959}"/>
              </a:ext>
            </a:extLst>
          </p:cNvPr>
          <p:cNvSpPr>
            <a:spLocks noGrp="1"/>
          </p:cNvSpPr>
          <p:nvPr>
            <p:ph type="title"/>
          </p:nvPr>
        </p:nvSpPr>
        <p:spPr/>
        <p:txBody>
          <a:bodyPr/>
          <a:lstStyle/>
          <a:p>
            <a:r>
              <a:rPr lang="zh-CN" altLang="en-US" dirty="0"/>
              <a:t>作业</a:t>
            </a:r>
          </a:p>
        </p:txBody>
      </p:sp>
      <p:sp>
        <p:nvSpPr>
          <p:cNvPr id="3" name="内容占位符 2">
            <a:extLst>
              <a:ext uri="{FF2B5EF4-FFF2-40B4-BE49-F238E27FC236}">
                <a16:creationId xmlns:a16="http://schemas.microsoft.com/office/drawing/2014/main" id="{822271D4-DF01-4643-A11D-B1B717BDBCA8}"/>
              </a:ext>
            </a:extLst>
          </p:cNvPr>
          <p:cNvSpPr>
            <a:spLocks noGrp="1"/>
          </p:cNvSpPr>
          <p:nvPr>
            <p:ph idx="1"/>
          </p:nvPr>
        </p:nvSpPr>
        <p:spPr/>
        <p:txBody>
          <a:bodyPr/>
          <a:lstStyle/>
          <a:p>
            <a:r>
              <a:rPr lang="zh-CN" altLang="en-US" dirty="0"/>
              <a:t>完成</a:t>
            </a:r>
            <a:r>
              <a:rPr lang="en-US" altLang="zh-CN" dirty="0"/>
              <a:t>PPT</a:t>
            </a:r>
            <a:r>
              <a:rPr lang="zh-CN" altLang="en-US" dirty="0"/>
              <a:t>中要求亲自尝试的部分</a:t>
            </a:r>
            <a:endParaRPr lang="en-US" altLang="zh-CN" dirty="0"/>
          </a:p>
          <a:p>
            <a:r>
              <a:rPr lang="zh-CN" altLang="en-US" dirty="0"/>
              <a:t>完成教材中第四章和第五章的课后习题</a:t>
            </a:r>
            <a:endParaRPr lang="en-US" altLang="zh-CN" dirty="0"/>
          </a:p>
          <a:p>
            <a:r>
              <a:rPr lang="zh-CN" altLang="en-US" dirty="0"/>
              <a:t>阅读</a:t>
            </a:r>
            <a:r>
              <a:rPr lang="en-US" altLang="zh-CN" dirty="0"/>
              <a:t>sklearn</a:t>
            </a:r>
            <a:r>
              <a:rPr lang="zh-CN" altLang="en-US" dirty="0"/>
              <a:t>中关于多项式朴素贝叶斯和分类逻辑回归的代码</a:t>
            </a:r>
            <a:endParaRPr lang="en-US" altLang="zh-CN" dirty="0"/>
          </a:p>
        </p:txBody>
      </p:sp>
    </p:spTree>
    <p:extLst>
      <p:ext uri="{BB962C8B-B14F-4D97-AF65-F5344CB8AC3E}">
        <p14:creationId xmlns:p14="http://schemas.microsoft.com/office/powerpoint/2010/main" val="23284929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A8D75A3-00C1-41A9-88D7-351F8FDC97C2}"/>
              </a:ext>
            </a:extLst>
          </p:cNvPr>
          <p:cNvSpPr>
            <a:spLocks noGrp="1"/>
          </p:cNvSpPr>
          <p:nvPr>
            <p:ph type="ctrTitle"/>
          </p:nvPr>
        </p:nvSpPr>
        <p:spPr/>
        <p:txBody>
          <a:bodyPr/>
          <a:lstStyle/>
          <a:p>
            <a:r>
              <a:rPr lang="en-US" altLang="zh-CN" dirty="0"/>
              <a:t>Thank you</a:t>
            </a:r>
            <a:endParaRPr lang="zh-CN" altLang="en-US" dirty="0"/>
          </a:p>
        </p:txBody>
      </p:sp>
    </p:spTree>
    <p:extLst>
      <p:ext uri="{BB962C8B-B14F-4D97-AF65-F5344CB8AC3E}">
        <p14:creationId xmlns:p14="http://schemas.microsoft.com/office/powerpoint/2010/main" val="3933854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21E1C2-D1E3-4CF8-970A-78C7D67A50AA}"/>
              </a:ext>
            </a:extLst>
          </p:cNvPr>
          <p:cNvSpPr>
            <a:spLocks noGrp="1"/>
          </p:cNvSpPr>
          <p:nvPr>
            <p:ph type="title"/>
          </p:nvPr>
        </p:nvSpPr>
        <p:spPr/>
        <p:txBody>
          <a:bodyPr/>
          <a:lstStyle/>
          <a:p>
            <a:r>
              <a:rPr lang="en-US" altLang="zh-CN" dirty="0"/>
              <a:t>Multinomial Naive Bayes Classifiers</a:t>
            </a:r>
            <a:endParaRPr lang="zh-CN" altLang="en-US" dirty="0"/>
          </a:p>
        </p:txBody>
      </p:sp>
      <p:sp>
        <p:nvSpPr>
          <p:cNvPr id="3" name="内容占位符 2">
            <a:extLst>
              <a:ext uri="{FF2B5EF4-FFF2-40B4-BE49-F238E27FC236}">
                <a16:creationId xmlns:a16="http://schemas.microsoft.com/office/drawing/2014/main" id="{712C4EEE-6A06-4236-B13F-9DB117E94E9A}"/>
              </a:ext>
            </a:extLst>
          </p:cNvPr>
          <p:cNvSpPr>
            <a:spLocks noGrp="1"/>
          </p:cNvSpPr>
          <p:nvPr>
            <p:ph idx="1"/>
          </p:nvPr>
        </p:nvSpPr>
        <p:spPr/>
        <p:txBody>
          <a:bodyPr/>
          <a:lstStyle/>
          <a:p>
            <a:pPr algn="just"/>
            <a:r>
              <a:rPr lang="zh-CN" altLang="en-US" dirty="0"/>
              <a:t>等式右边第一项称之为似然函数（</a:t>
            </a:r>
            <a:r>
              <a:rPr lang="en-US" altLang="zh-CN" dirty="0"/>
              <a:t>likelihood</a:t>
            </a:r>
            <a:r>
              <a:rPr lang="zh-CN" altLang="en-US" dirty="0"/>
              <a:t>），第二项称之为先验概率（</a:t>
            </a:r>
            <a:r>
              <a:rPr lang="en-US" altLang="zh-CN" dirty="0"/>
              <a:t>prior probability</a:t>
            </a:r>
            <a:r>
              <a:rPr lang="zh-CN" altLang="en-US" dirty="0"/>
              <a:t>）：</a:t>
            </a:r>
            <a:endParaRPr lang="en-US" altLang="zh-CN" dirty="0"/>
          </a:p>
          <a:p>
            <a:pPr algn="just"/>
            <a:endParaRPr lang="en-US" altLang="zh-CN" dirty="0"/>
          </a:p>
          <a:p>
            <a:pPr algn="just"/>
            <a:endParaRPr lang="en-US" altLang="zh-CN" dirty="0"/>
          </a:p>
          <a:p>
            <a:pPr marL="0" indent="0" algn="just">
              <a:buNone/>
            </a:pPr>
            <a:endParaRPr lang="en-US" altLang="zh-CN" dirty="0"/>
          </a:p>
          <a:p>
            <a:pPr algn="just"/>
            <a:r>
              <a:rPr lang="zh-CN" altLang="en-US" dirty="0"/>
              <a:t>进一步地，将文档</a:t>
            </a:r>
            <a:r>
              <a:rPr lang="en-US" altLang="zh-CN" dirty="0"/>
              <a:t>d</a:t>
            </a:r>
            <a:r>
              <a:rPr lang="zh-CN" altLang="en-US" dirty="0"/>
              <a:t>表示为一系列特征，上式可表示为：</a:t>
            </a:r>
            <a:endParaRPr lang="en-US" altLang="zh-CN" dirty="0"/>
          </a:p>
        </p:txBody>
      </p:sp>
      <p:pic>
        <p:nvPicPr>
          <p:cNvPr id="5" name="图片 4" descr="手机屏幕截图&#10;&#10;描述已自动生成">
            <a:extLst>
              <a:ext uri="{FF2B5EF4-FFF2-40B4-BE49-F238E27FC236}">
                <a16:creationId xmlns:a16="http://schemas.microsoft.com/office/drawing/2014/main" id="{4E63E822-9F07-41A3-8A9A-E5D5031E1F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6650" y="2803144"/>
            <a:ext cx="4218700" cy="1315509"/>
          </a:xfrm>
          <a:prstGeom prst="rect">
            <a:avLst/>
          </a:prstGeom>
        </p:spPr>
      </p:pic>
      <p:pic>
        <p:nvPicPr>
          <p:cNvPr id="7" name="图片 6" descr="电脑屏幕的照片上有字&#10;&#10;描述已自动生成">
            <a:extLst>
              <a:ext uri="{FF2B5EF4-FFF2-40B4-BE49-F238E27FC236}">
                <a16:creationId xmlns:a16="http://schemas.microsoft.com/office/drawing/2014/main" id="{C6E277B4-778D-462A-9CED-124DCB35D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3667" y="4879163"/>
            <a:ext cx="4744666" cy="1159255"/>
          </a:xfrm>
          <a:prstGeom prst="rect">
            <a:avLst/>
          </a:prstGeom>
        </p:spPr>
      </p:pic>
    </p:spTree>
    <p:extLst>
      <p:ext uri="{BB962C8B-B14F-4D97-AF65-F5344CB8AC3E}">
        <p14:creationId xmlns:p14="http://schemas.microsoft.com/office/powerpoint/2010/main" val="3075775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4E2D0-B8DD-4FFC-B91D-5556EA28FF6E}"/>
              </a:ext>
            </a:extLst>
          </p:cNvPr>
          <p:cNvSpPr>
            <a:spLocks noGrp="1"/>
          </p:cNvSpPr>
          <p:nvPr>
            <p:ph type="title"/>
          </p:nvPr>
        </p:nvSpPr>
        <p:spPr/>
        <p:txBody>
          <a:bodyPr/>
          <a:lstStyle/>
          <a:p>
            <a:r>
              <a:rPr lang="en-US" altLang="zh-CN" dirty="0"/>
              <a:t>Multinomial Naive Bayes Classifiers</a:t>
            </a:r>
            <a:endParaRPr lang="zh-CN" altLang="en-US" dirty="0"/>
          </a:p>
        </p:txBody>
      </p:sp>
      <p:sp>
        <p:nvSpPr>
          <p:cNvPr id="3" name="内容占位符 2">
            <a:extLst>
              <a:ext uri="{FF2B5EF4-FFF2-40B4-BE49-F238E27FC236}">
                <a16:creationId xmlns:a16="http://schemas.microsoft.com/office/drawing/2014/main" id="{47BA8676-7C81-4454-BD7D-48E6399BB01D}"/>
              </a:ext>
            </a:extLst>
          </p:cNvPr>
          <p:cNvSpPr>
            <a:spLocks noGrp="1"/>
          </p:cNvSpPr>
          <p:nvPr>
            <p:ph idx="1"/>
          </p:nvPr>
        </p:nvSpPr>
        <p:spPr>
          <a:xfrm>
            <a:off x="838200" y="1867188"/>
            <a:ext cx="10515600" cy="4351338"/>
          </a:xfrm>
        </p:spPr>
        <p:txBody>
          <a:bodyPr/>
          <a:lstStyle/>
          <a:p>
            <a:pPr algn="just"/>
            <a:r>
              <a:rPr lang="zh-CN" altLang="en-US" dirty="0"/>
              <a:t>大量特征的联合概率通常很难得到，由于语料总是有限的，联合的特征越多，越难从语料中得到可信的统计，甚至可能出现大量</a:t>
            </a:r>
            <a:r>
              <a:rPr lang="en-US" altLang="zh-CN" dirty="0"/>
              <a:t>0</a:t>
            </a:r>
            <a:r>
              <a:rPr lang="zh-CN" altLang="en-US" dirty="0"/>
              <a:t>值。为进一步简化，朴素贝叶斯提出两个假设：</a:t>
            </a:r>
            <a:endParaRPr lang="en-US" altLang="zh-CN" dirty="0"/>
          </a:p>
          <a:p>
            <a:pPr lvl="1" algn="just"/>
            <a:r>
              <a:rPr lang="zh-CN" altLang="en-US" dirty="0"/>
              <a:t>词袋假设。假设文档的词序对其分类没有影响，由此文档可以转为词袋模型，与分类相关的特征仅编码词本身的信息，不编码词序信息。</a:t>
            </a:r>
            <a:endParaRPr lang="en-US" altLang="zh-CN" dirty="0"/>
          </a:p>
          <a:p>
            <a:pPr lvl="1" algn="just"/>
            <a:r>
              <a:rPr lang="zh-CN" altLang="en-US" dirty="0"/>
              <a:t>朴素贝叶斯假设。与分类相关的特征是相互独立的，所以有：</a:t>
            </a:r>
            <a:endParaRPr lang="en-US" altLang="zh-CN" dirty="0"/>
          </a:p>
          <a:p>
            <a:pPr lvl="1" algn="just"/>
            <a:endParaRPr lang="en-US" altLang="zh-CN" dirty="0"/>
          </a:p>
          <a:p>
            <a:pPr lvl="1" algn="just"/>
            <a:endParaRPr lang="en-US" altLang="zh-CN" dirty="0"/>
          </a:p>
          <a:p>
            <a:pPr algn="just"/>
            <a:r>
              <a:rPr lang="zh-CN" altLang="en-US" dirty="0"/>
              <a:t>基于上述假设，等式可以推导为：</a:t>
            </a:r>
            <a:endParaRPr lang="en-US" altLang="zh-CN" dirty="0"/>
          </a:p>
        </p:txBody>
      </p:sp>
      <p:pic>
        <p:nvPicPr>
          <p:cNvPr id="5" name="图片 4" descr="图片包含 物体, 钟表&#10;&#10;描述已自动生成">
            <a:extLst>
              <a:ext uri="{FF2B5EF4-FFF2-40B4-BE49-F238E27FC236}">
                <a16:creationId xmlns:a16="http://schemas.microsoft.com/office/drawing/2014/main" id="{836AE53A-4FE7-405A-8946-B2555301CE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4515" y="4260871"/>
            <a:ext cx="6882970" cy="463529"/>
          </a:xfrm>
          <a:prstGeom prst="rect">
            <a:avLst/>
          </a:prstGeom>
        </p:spPr>
      </p:pic>
      <p:pic>
        <p:nvPicPr>
          <p:cNvPr id="7" name="图片 6" descr="图片包含 钟表, 桌子&#10;&#10;描述已自动生成">
            <a:extLst>
              <a:ext uri="{FF2B5EF4-FFF2-40B4-BE49-F238E27FC236}">
                <a16:creationId xmlns:a16="http://schemas.microsoft.com/office/drawing/2014/main" id="{A8F81CC8-69D9-433A-957F-3E6C483636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0224" y="5595891"/>
            <a:ext cx="3931550" cy="845928"/>
          </a:xfrm>
          <a:prstGeom prst="rect">
            <a:avLst/>
          </a:prstGeom>
        </p:spPr>
      </p:pic>
    </p:spTree>
    <p:extLst>
      <p:ext uri="{BB962C8B-B14F-4D97-AF65-F5344CB8AC3E}">
        <p14:creationId xmlns:p14="http://schemas.microsoft.com/office/powerpoint/2010/main" val="3404938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081C3E-EE72-4A3F-827C-5C1962B8179E}"/>
              </a:ext>
            </a:extLst>
          </p:cNvPr>
          <p:cNvSpPr>
            <a:spLocks noGrp="1"/>
          </p:cNvSpPr>
          <p:nvPr>
            <p:ph type="title"/>
          </p:nvPr>
        </p:nvSpPr>
        <p:spPr/>
        <p:txBody>
          <a:bodyPr/>
          <a:lstStyle/>
          <a:p>
            <a:r>
              <a:rPr lang="en-US" altLang="zh-CN" dirty="0"/>
              <a:t>Multinomial Naive Bayes Classifiers</a:t>
            </a:r>
            <a:endParaRPr lang="zh-CN" altLang="en-US" dirty="0"/>
          </a:p>
        </p:txBody>
      </p:sp>
      <p:sp>
        <p:nvSpPr>
          <p:cNvPr id="3" name="内容占位符 2">
            <a:extLst>
              <a:ext uri="{FF2B5EF4-FFF2-40B4-BE49-F238E27FC236}">
                <a16:creationId xmlns:a16="http://schemas.microsoft.com/office/drawing/2014/main" id="{4FA36FAE-6EDD-4635-AEB0-AA56D9500181}"/>
              </a:ext>
            </a:extLst>
          </p:cNvPr>
          <p:cNvSpPr>
            <a:spLocks noGrp="1"/>
          </p:cNvSpPr>
          <p:nvPr>
            <p:ph idx="1"/>
          </p:nvPr>
        </p:nvSpPr>
        <p:spPr/>
        <p:txBody>
          <a:bodyPr/>
          <a:lstStyle/>
          <a:p>
            <a:pPr algn="just"/>
            <a:r>
              <a:rPr lang="zh-CN" altLang="en-US" dirty="0"/>
              <a:t>实际中，为了避免浮点数溢出（</a:t>
            </a:r>
            <a:r>
              <a:rPr lang="en-US" altLang="zh-CN" dirty="0"/>
              <a:t>underflow</a:t>
            </a:r>
            <a:r>
              <a:rPr lang="zh-CN" altLang="en-US" dirty="0"/>
              <a:t>），朴素贝叶斯会转化为对数形式进行运算，上式可变为：</a:t>
            </a:r>
            <a:endParaRPr lang="en-US" altLang="zh-CN" dirty="0"/>
          </a:p>
          <a:p>
            <a:pPr algn="just"/>
            <a:endParaRPr lang="en-US" altLang="zh-CN" dirty="0"/>
          </a:p>
          <a:p>
            <a:pPr algn="just"/>
            <a:endParaRPr lang="en-US" altLang="zh-CN" dirty="0"/>
          </a:p>
          <a:p>
            <a:pPr algn="just"/>
            <a:endParaRPr lang="en-US" altLang="zh-CN" dirty="0"/>
          </a:p>
          <a:p>
            <a:pPr algn="just"/>
            <a:r>
              <a:rPr lang="zh-CN" altLang="en-US" dirty="0"/>
              <a:t>从上式可以看出，多项式朴素贝叶斯将所有特征（对数形式）以线性方式组合起来，用于做出决策。所以贝叶斯分类器也被称为线性分类器。</a:t>
            </a:r>
          </a:p>
        </p:txBody>
      </p:sp>
      <p:pic>
        <p:nvPicPr>
          <p:cNvPr id="5" name="图片 4" descr="手机屏幕截图&#10;&#10;描述已自动生成">
            <a:extLst>
              <a:ext uri="{FF2B5EF4-FFF2-40B4-BE49-F238E27FC236}">
                <a16:creationId xmlns:a16="http://schemas.microsoft.com/office/drawing/2014/main" id="{1D9EBBD2-EDD6-4C7B-8EF0-300AC6E6D2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0258" y="2928867"/>
            <a:ext cx="7411484" cy="1000265"/>
          </a:xfrm>
          <a:prstGeom prst="rect">
            <a:avLst/>
          </a:prstGeom>
        </p:spPr>
      </p:pic>
    </p:spTree>
    <p:extLst>
      <p:ext uri="{BB962C8B-B14F-4D97-AF65-F5344CB8AC3E}">
        <p14:creationId xmlns:p14="http://schemas.microsoft.com/office/powerpoint/2010/main" val="144378588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9355</TotalTime>
  <Words>5689</Words>
  <Application>Microsoft Office PowerPoint</Application>
  <PresentationFormat>宽屏</PresentationFormat>
  <Paragraphs>532</Paragraphs>
  <Slides>69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69</vt:i4>
      </vt:variant>
    </vt:vector>
  </HeadingPairs>
  <TitlesOfParts>
    <vt:vector size="74" baseType="lpstr">
      <vt:lpstr>等线</vt:lpstr>
      <vt:lpstr>等线 Light</vt:lpstr>
      <vt:lpstr>Arial</vt:lpstr>
      <vt:lpstr>Cambria Math</vt:lpstr>
      <vt:lpstr>Office 主题​​</vt:lpstr>
      <vt:lpstr>Naive Bayes and Sentiment Classification  Logistic Regression</vt:lpstr>
      <vt:lpstr>fabulist Jorge Luis Borges</vt:lpstr>
      <vt:lpstr>Text Categorization</vt:lpstr>
      <vt:lpstr>Text Categorization</vt:lpstr>
      <vt:lpstr>Multinomial Naive Bayes Classifiers</vt:lpstr>
      <vt:lpstr>Multinomial Naive Bayes Classifiers</vt:lpstr>
      <vt:lpstr>Multinomial Naive Bayes Classifiers</vt:lpstr>
      <vt:lpstr>Multinomial Naive Bayes Classifiers</vt:lpstr>
      <vt:lpstr>Multinomial Naive Bayes Classifiers</vt:lpstr>
      <vt:lpstr>Training the Naive Bayes Classifier</vt:lpstr>
      <vt:lpstr>Training the Naive Bayes Classifier</vt:lpstr>
      <vt:lpstr>Training the Naive Bayes Classifier</vt:lpstr>
      <vt:lpstr>Optimizing for Sentiment Analysis</vt:lpstr>
      <vt:lpstr>Optimizing for Sentiment Analysis</vt:lpstr>
      <vt:lpstr>Optimizing for Sentiment Analysis</vt:lpstr>
      <vt:lpstr>Optimizing for Sentiment Analysis</vt:lpstr>
      <vt:lpstr>Naive Bayes for other text classification tasks</vt:lpstr>
      <vt:lpstr>Naive Bayes for other text classification tasks</vt:lpstr>
      <vt:lpstr>Naive Bayes as a Language Model</vt:lpstr>
      <vt:lpstr>Evaluation: Precision, Recall, F-measure</vt:lpstr>
      <vt:lpstr>Evaluation: Precision, Recall, F-measure</vt:lpstr>
      <vt:lpstr>Evaluation: Precision, Recall, F-measure</vt:lpstr>
      <vt:lpstr>Evaluation: Precision, Recall, F-measure</vt:lpstr>
      <vt:lpstr>Evaluation: Precision, Recall, F-measure</vt:lpstr>
      <vt:lpstr>Evaluation: Precision, Recall, F-measure</vt:lpstr>
      <vt:lpstr>Evaluation: Precision, Recall, F-measure</vt:lpstr>
      <vt:lpstr>Evaluation: Precision, Recall, F-measure</vt:lpstr>
      <vt:lpstr>Evaluation: Precision, Recall, F-measure</vt:lpstr>
      <vt:lpstr>Test sets and Cross-validation</vt:lpstr>
      <vt:lpstr>Test sets and Cross-validation</vt:lpstr>
      <vt:lpstr>Statistical Significance Testing</vt:lpstr>
      <vt:lpstr>Statistical Significance Testing</vt:lpstr>
      <vt:lpstr>Statistical Significance Testing</vt:lpstr>
      <vt:lpstr>Statistical Significance Testing</vt:lpstr>
      <vt:lpstr>Statistical Significance Testing</vt:lpstr>
      <vt:lpstr>Logistic Regression</vt:lpstr>
      <vt:lpstr>Classification: the sigmoid</vt:lpstr>
      <vt:lpstr>Classification: the sigmoid</vt:lpstr>
      <vt:lpstr>Classification: the sigmoid</vt:lpstr>
      <vt:lpstr>Classification: the sigmoid</vt:lpstr>
      <vt:lpstr>Classification: the sigmoid</vt:lpstr>
      <vt:lpstr>Classification: the sigmoid</vt:lpstr>
      <vt:lpstr>Learning in Logistic Regression</vt:lpstr>
      <vt:lpstr>The cross-entropy loss function</vt:lpstr>
      <vt:lpstr>The cross-entropy loss function</vt:lpstr>
      <vt:lpstr>The cross-entropy loss function</vt:lpstr>
      <vt:lpstr>Gradient Descent</vt:lpstr>
      <vt:lpstr>Gradient Descent</vt:lpstr>
      <vt:lpstr>Gradient Descent</vt:lpstr>
      <vt:lpstr>Gradient Descent</vt:lpstr>
      <vt:lpstr>Gradient Descent</vt:lpstr>
      <vt:lpstr>The Gradient for Logistic Regression</vt:lpstr>
      <vt:lpstr>The Gradient for Logistic Regression</vt:lpstr>
      <vt:lpstr>The Stochastic Gradient Descent Algorithm</vt:lpstr>
      <vt:lpstr>Working through an example</vt:lpstr>
      <vt:lpstr>Regularization</vt:lpstr>
      <vt:lpstr>Regularization</vt:lpstr>
      <vt:lpstr>Regularization</vt:lpstr>
      <vt:lpstr>Regularization</vt:lpstr>
      <vt:lpstr>Regularization</vt:lpstr>
      <vt:lpstr>Regularization</vt:lpstr>
      <vt:lpstr>Regularization</vt:lpstr>
      <vt:lpstr>Multinomial logistic regression</vt:lpstr>
      <vt:lpstr>Multinomial logistic regression</vt:lpstr>
      <vt:lpstr>Multinomial logistic regression</vt:lpstr>
      <vt:lpstr>Multinomial logistic regression</vt:lpstr>
      <vt:lpstr>Multinomial logistic regression</vt:lpstr>
      <vt:lpstr>作业</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Regular Expressions, Text Normalization, Edit Distance</dc:title>
  <dc:creator>文涛 张</dc:creator>
  <cp:lastModifiedBy>张 文涛</cp:lastModifiedBy>
  <cp:revision>214</cp:revision>
  <dcterms:created xsi:type="dcterms:W3CDTF">2019-07-21T06:55:41Z</dcterms:created>
  <dcterms:modified xsi:type="dcterms:W3CDTF">2019-11-17T06:08:43Z</dcterms:modified>
</cp:coreProperties>
</file>