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57"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5" r:id="rId19"/>
    <p:sldId id="346" r:id="rId20"/>
    <p:sldId id="347" r:id="rId21"/>
    <p:sldId id="348" r:id="rId22"/>
    <p:sldId id="349" r:id="rId23"/>
    <p:sldId id="350" r:id="rId24"/>
    <p:sldId id="357" r:id="rId25"/>
    <p:sldId id="351" r:id="rId26"/>
    <p:sldId id="352" r:id="rId27"/>
    <p:sldId id="353" r:id="rId28"/>
    <p:sldId id="354" r:id="rId29"/>
    <p:sldId id="355" r:id="rId30"/>
    <p:sldId id="356" r:id="rId31"/>
    <p:sldId id="344" r:id="rId32"/>
    <p:sldId id="358" r:id="rId33"/>
    <p:sldId id="359" r:id="rId34"/>
    <p:sldId id="360" r:id="rId35"/>
    <p:sldId id="361" r:id="rId36"/>
    <p:sldId id="362" r:id="rId37"/>
    <p:sldId id="363" r:id="rId38"/>
    <p:sldId id="364" r:id="rId39"/>
    <p:sldId id="365" r:id="rId40"/>
    <p:sldId id="366" r:id="rId41"/>
    <p:sldId id="367" r:id="rId42"/>
    <p:sldId id="377" r:id="rId43"/>
    <p:sldId id="378" r:id="rId44"/>
    <p:sldId id="368" r:id="rId45"/>
    <p:sldId id="369" r:id="rId46"/>
    <p:sldId id="370" r:id="rId47"/>
    <p:sldId id="371" r:id="rId48"/>
    <p:sldId id="372" r:id="rId49"/>
    <p:sldId id="373" r:id="rId50"/>
    <p:sldId id="374" r:id="rId51"/>
    <p:sldId id="375" r:id="rId52"/>
    <p:sldId id="376" r:id="rId53"/>
    <p:sldId id="379" r:id="rId54"/>
    <p:sldId id="380" r:id="rId55"/>
    <p:sldId id="381" r:id="rId56"/>
    <p:sldId id="382" r:id="rId57"/>
    <p:sldId id="383" r:id="rId58"/>
    <p:sldId id="384" r:id="rId59"/>
    <p:sldId id="400" r:id="rId60"/>
    <p:sldId id="258" r:id="rId61"/>
    <p:sldId id="269" r:id="rId62"/>
    <p:sldId id="268" r:id="rId63"/>
    <p:sldId id="259" r:id="rId64"/>
    <p:sldId id="260" r:id="rId65"/>
    <p:sldId id="261" r:id="rId66"/>
    <p:sldId id="262" r:id="rId67"/>
    <p:sldId id="263" r:id="rId68"/>
    <p:sldId id="264" r:id="rId69"/>
    <p:sldId id="265" r:id="rId70"/>
    <p:sldId id="266" r:id="rId71"/>
    <p:sldId id="267" r:id="rId72"/>
    <p:sldId id="401" r:id="rId73"/>
    <p:sldId id="403" r:id="rId74"/>
    <p:sldId id="402" r:id="rId75"/>
    <p:sldId id="270" r:id="rId76"/>
    <p:sldId id="272" r:id="rId77"/>
    <p:sldId id="273" r:id="rId78"/>
    <p:sldId id="274" r:id="rId79"/>
    <p:sldId id="328" r:id="rId80"/>
    <p:sldId id="327" r:id="rId8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975E92-CDE7-406A-AD0B-50A09CC6AD86}" v="5645" dt="2019-09-19T05:00:32.19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3722" autoAdjust="0"/>
  </p:normalViewPr>
  <p:slideViewPr>
    <p:cSldViewPr snapToGrid="0">
      <p:cViewPr varScale="1">
        <p:scale>
          <a:sx n="65" d="100"/>
          <a:sy n="65" d="100"/>
        </p:scale>
        <p:origin x="66"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27FE96-8AD8-4D73-A2E8-07D508FDE066}" type="datetimeFigureOut">
              <a:rPr lang="zh-CN" altLang="en-US" smtClean="0"/>
              <a:t>2020/2/29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CDCBD5-22F2-41B5-94EC-BBBDD3337769}" type="slidenum">
              <a:rPr lang="zh-CN" altLang="en-US" smtClean="0"/>
              <a:t>‹#›</a:t>
            </a:fld>
            <a:endParaRPr lang="zh-CN" altLang="en-US"/>
          </a:p>
        </p:txBody>
      </p:sp>
    </p:spTree>
    <p:extLst>
      <p:ext uri="{BB962C8B-B14F-4D97-AF65-F5344CB8AC3E}">
        <p14:creationId xmlns:p14="http://schemas.microsoft.com/office/powerpoint/2010/main" val="3386592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1B671B-0BDE-4047-81A2-A1A4AF2E391F}" type="slidenum">
              <a:rPr lang="zh-CN" altLang="en-US" smtClean="0"/>
              <a:t>63</a:t>
            </a:fld>
            <a:endParaRPr lang="zh-CN" altLang="en-US"/>
          </a:p>
        </p:txBody>
      </p:sp>
    </p:spTree>
    <p:extLst>
      <p:ext uri="{BB962C8B-B14F-4D97-AF65-F5344CB8AC3E}">
        <p14:creationId xmlns:p14="http://schemas.microsoft.com/office/powerpoint/2010/main" val="3426743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60397-8B6B-4B06-AA63-88B0764BA09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66117C1-4506-4AEF-8BC9-A501306B66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DA87161-903F-4E5A-ACC0-0F2567E5469F}"/>
              </a:ext>
            </a:extLst>
          </p:cNvPr>
          <p:cNvSpPr>
            <a:spLocks noGrp="1"/>
          </p:cNvSpPr>
          <p:nvPr>
            <p:ph type="dt" sz="half" idx="10"/>
          </p:nvPr>
        </p:nvSpPr>
        <p:spPr/>
        <p:txBody>
          <a:bodyPr/>
          <a:lstStyle/>
          <a:p>
            <a:fld id="{2E095675-DC72-4906-A57C-C4BFA0BFC772}" type="datetimeFigureOut">
              <a:rPr lang="zh-CN" altLang="en-US" smtClean="0"/>
              <a:t>2020/2/29</a:t>
            </a:fld>
            <a:endParaRPr lang="zh-CN" altLang="en-US"/>
          </a:p>
        </p:txBody>
      </p:sp>
      <p:sp>
        <p:nvSpPr>
          <p:cNvPr id="5" name="页脚占位符 4">
            <a:extLst>
              <a:ext uri="{FF2B5EF4-FFF2-40B4-BE49-F238E27FC236}">
                <a16:creationId xmlns:a16="http://schemas.microsoft.com/office/drawing/2014/main" id="{7F1B8580-ADCD-4724-B29E-41526DC40B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91F524-7019-4992-958F-9EF79F49BE51}"/>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1728120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EEB49-CAA8-428D-B841-6C4241147E9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1690A36-6804-4AC7-A4E5-D8D60C5493B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F15A67-9DED-4A9A-9D69-6A74E970575D}"/>
              </a:ext>
            </a:extLst>
          </p:cNvPr>
          <p:cNvSpPr>
            <a:spLocks noGrp="1"/>
          </p:cNvSpPr>
          <p:nvPr>
            <p:ph type="dt" sz="half" idx="10"/>
          </p:nvPr>
        </p:nvSpPr>
        <p:spPr/>
        <p:txBody>
          <a:bodyPr/>
          <a:lstStyle/>
          <a:p>
            <a:fld id="{2E095675-DC72-4906-A57C-C4BFA0BFC772}" type="datetimeFigureOut">
              <a:rPr lang="zh-CN" altLang="en-US" smtClean="0"/>
              <a:t>2020/2/29</a:t>
            </a:fld>
            <a:endParaRPr lang="zh-CN" altLang="en-US"/>
          </a:p>
        </p:txBody>
      </p:sp>
      <p:sp>
        <p:nvSpPr>
          <p:cNvPr id="5" name="页脚占位符 4">
            <a:extLst>
              <a:ext uri="{FF2B5EF4-FFF2-40B4-BE49-F238E27FC236}">
                <a16:creationId xmlns:a16="http://schemas.microsoft.com/office/drawing/2014/main" id="{CE48A92C-DE96-462E-8AE5-ABEA776335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647679-2C68-43AD-BDAA-4A674AD43C26}"/>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389571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A857E85-94EB-4512-8C43-56E3C1F67AD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8376236-BFE2-44B3-BB80-1CC784F398D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375B1A-6C2F-4101-AC3C-6CF9267E9854}"/>
              </a:ext>
            </a:extLst>
          </p:cNvPr>
          <p:cNvSpPr>
            <a:spLocks noGrp="1"/>
          </p:cNvSpPr>
          <p:nvPr>
            <p:ph type="dt" sz="half" idx="10"/>
          </p:nvPr>
        </p:nvSpPr>
        <p:spPr/>
        <p:txBody>
          <a:bodyPr/>
          <a:lstStyle/>
          <a:p>
            <a:fld id="{2E095675-DC72-4906-A57C-C4BFA0BFC772}" type="datetimeFigureOut">
              <a:rPr lang="zh-CN" altLang="en-US" smtClean="0"/>
              <a:t>2020/2/29</a:t>
            </a:fld>
            <a:endParaRPr lang="zh-CN" altLang="en-US"/>
          </a:p>
        </p:txBody>
      </p:sp>
      <p:sp>
        <p:nvSpPr>
          <p:cNvPr id="5" name="页脚占位符 4">
            <a:extLst>
              <a:ext uri="{FF2B5EF4-FFF2-40B4-BE49-F238E27FC236}">
                <a16:creationId xmlns:a16="http://schemas.microsoft.com/office/drawing/2014/main" id="{977BEC8E-362A-4216-A0BF-E63043157C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FE9629-87E0-43A2-860E-81A3DF356B45}"/>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126976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DFAA1-8C70-4ACA-997B-5870A4CE33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706E37-67E8-4406-BD9B-5AFCC4C232F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2B49AB-4B6F-4365-9FBE-37AD244CC1E2}"/>
              </a:ext>
            </a:extLst>
          </p:cNvPr>
          <p:cNvSpPr>
            <a:spLocks noGrp="1"/>
          </p:cNvSpPr>
          <p:nvPr>
            <p:ph type="dt" sz="half" idx="10"/>
          </p:nvPr>
        </p:nvSpPr>
        <p:spPr/>
        <p:txBody>
          <a:bodyPr/>
          <a:lstStyle/>
          <a:p>
            <a:fld id="{2E095675-DC72-4906-A57C-C4BFA0BFC772}" type="datetimeFigureOut">
              <a:rPr lang="zh-CN" altLang="en-US" smtClean="0"/>
              <a:t>2020/2/29</a:t>
            </a:fld>
            <a:endParaRPr lang="zh-CN" altLang="en-US"/>
          </a:p>
        </p:txBody>
      </p:sp>
      <p:sp>
        <p:nvSpPr>
          <p:cNvPr id="5" name="页脚占位符 4">
            <a:extLst>
              <a:ext uri="{FF2B5EF4-FFF2-40B4-BE49-F238E27FC236}">
                <a16:creationId xmlns:a16="http://schemas.microsoft.com/office/drawing/2014/main" id="{F5005816-6927-41A6-83BB-05D801F24A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D09D36-128B-4BA2-A57D-B5B2ED54C8A1}"/>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492195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2EEBE-0948-4F48-B969-41F907E9618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4A7D579-2F1E-4E30-A814-B70045DF7D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86CDC10-0164-41D1-88D8-BBCB30F27235}"/>
              </a:ext>
            </a:extLst>
          </p:cNvPr>
          <p:cNvSpPr>
            <a:spLocks noGrp="1"/>
          </p:cNvSpPr>
          <p:nvPr>
            <p:ph type="dt" sz="half" idx="10"/>
          </p:nvPr>
        </p:nvSpPr>
        <p:spPr/>
        <p:txBody>
          <a:bodyPr/>
          <a:lstStyle/>
          <a:p>
            <a:fld id="{2E095675-DC72-4906-A57C-C4BFA0BFC772}" type="datetimeFigureOut">
              <a:rPr lang="zh-CN" altLang="en-US" smtClean="0"/>
              <a:t>2020/2/29</a:t>
            </a:fld>
            <a:endParaRPr lang="zh-CN" altLang="en-US"/>
          </a:p>
        </p:txBody>
      </p:sp>
      <p:sp>
        <p:nvSpPr>
          <p:cNvPr id="5" name="页脚占位符 4">
            <a:extLst>
              <a:ext uri="{FF2B5EF4-FFF2-40B4-BE49-F238E27FC236}">
                <a16:creationId xmlns:a16="http://schemas.microsoft.com/office/drawing/2014/main" id="{53D92B22-3EF9-436F-8380-0CB0D7590B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2386C0-B7AB-4D8B-9792-6D03B3002F21}"/>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643877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D5B6C-E639-4AAA-88AD-CE7D96857B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0FE10E-CC33-4A69-B725-1ADB2778AEC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6873458-816C-4F91-9141-16572927C2C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F822C49-5DA8-49F2-A04C-57EF30DE69EB}"/>
              </a:ext>
            </a:extLst>
          </p:cNvPr>
          <p:cNvSpPr>
            <a:spLocks noGrp="1"/>
          </p:cNvSpPr>
          <p:nvPr>
            <p:ph type="dt" sz="half" idx="10"/>
          </p:nvPr>
        </p:nvSpPr>
        <p:spPr/>
        <p:txBody>
          <a:bodyPr/>
          <a:lstStyle/>
          <a:p>
            <a:fld id="{2E095675-DC72-4906-A57C-C4BFA0BFC772}" type="datetimeFigureOut">
              <a:rPr lang="zh-CN" altLang="en-US" smtClean="0"/>
              <a:t>2020/2/29</a:t>
            </a:fld>
            <a:endParaRPr lang="zh-CN" altLang="en-US"/>
          </a:p>
        </p:txBody>
      </p:sp>
      <p:sp>
        <p:nvSpPr>
          <p:cNvPr id="6" name="页脚占位符 5">
            <a:extLst>
              <a:ext uri="{FF2B5EF4-FFF2-40B4-BE49-F238E27FC236}">
                <a16:creationId xmlns:a16="http://schemas.microsoft.com/office/drawing/2014/main" id="{27356111-9A43-46D4-A265-8B8F72C96A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1A20F7-5668-4F6F-A6D5-767EA1A2D840}"/>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325959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D1915-7E76-4A6A-98B6-DDAE54ADC79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D2DC599-63E8-49BA-9BDA-455B8B7F17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6E2FB67-1CF7-40B9-AA9B-0943E356257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FE9B858-6CAB-4CA0-A61C-8A521E5366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2FD5FBF-CF44-4AB5-92FD-4A3A958EC8C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05621E6-99DD-4C39-9CEF-BC03D8000415}"/>
              </a:ext>
            </a:extLst>
          </p:cNvPr>
          <p:cNvSpPr>
            <a:spLocks noGrp="1"/>
          </p:cNvSpPr>
          <p:nvPr>
            <p:ph type="dt" sz="half" idx="10"/>
          </p:nvPr>
        </p:nvSpPr>
        <p:spPr/>
        <p:txBody>
          <a:bodyPr/>
          <a:lstStyle/>
          <a:p>
            <a:fld id="{2E095675-DC72-4906-A57C-C4BFA0BFC772}" type="datetimeFigureOut">
              <a:rPr lang="zh-CN" altLang="en-US" smtClean="0"/>
              <a:t>2020/2/29</a:t>
            </a:fld>
            <a:endParaRPr lang="zh-CN" altLang="en-US"/>
          </a:p>
        </p:txBody>
      </p:sp>
      <p:sp>
        <p:nvSpPr>
          <p:cNvPr id="8" name="页脚占位符 7">
            <a:extLst>
              <a:ext uri="{FF2B5EF4-FFF2-40B4-BE49-F238E27FC236}">
                <a16:creationId xmlns:a16="http://schemas.microsoft.com/office/drawing/2014/main" id="{ADE2C0B3-3C54-47DC-9421-64101CBF525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38CC39D-6AF3-48B4-95CA-4E3794FB88C9}"/>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2019594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B1980-0CC4-4C4B-A8B5-03B9AAC34CA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7ED5378-C714-400F-B20B-42E493D248C8}"/>
              </a:ext>
            </a:extLst>
          </p:cNvPr>
          <p:cNvSpPr>
            <a:spLocks noGrp="1"/>
          </p:cNvSpPr>
          <p:nvPr>
            <p:ph type="dt" sz="half" idx="10"/>
          </p:nvPr>
        </p:nvSpPr>
        <p:spPr/>
        <p:txBody>
          <a:bodyPr/>
          <a:lstStyle/>
          <a:p>
            <a:fld id="{2E095675-DC72-4906-A57C-C4BFA0BFC772}" type="datetimeFigureOut">
              <a:rPr lang="zh-CN" altLang="en-US" smtClean="0"/>
              <a:t>2020/2/29</a:t>
            </a:fld>
            <a:endParaRPr lang="zh-CN" altLang="en-US"/>
          </a:p>
        </p:txBody>
      </p:sp>
      <p:sp>
        <p:nvSpPr>
          <p:cNvPr id="4" name="页脚占位符 3">
            <a:extLst>
              <a:ext uri="{FF2B5EF4-FFF2-40B4-BE49-F238E27FC236}">
                <a16:creationId xmlns:a16="http://schemas.microsoft.com/office/drawing/2014/main" id="{7E4EF253-4DDC-45A4-BD35-D27E5C39640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EE92CFB-7A3D-478D-8652-17B755A8BAA9}"/>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12026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ECDB6D-F77B-4867-917F-00E52C1CAA12}"/>
              </a:ext>
            </a:extLst>
          </p:cNvPr>
          <p:cNvSpPr>
            <a:spLocks noGrp="1"/>
          </p:cNvSpPr>
          <p:nvPr>
            <p:ph type="dt" sz="half" idx="10"/>
          </p:nvPr>
        </p:nvSpPr>
        <p:spPr/>
        <p:txBody>
          <a:bodyPr/>
          <a:lstStyle/>
          <a:p>
            <a:fld id="{2E095675-DC72-4906-A57C-C4BFA0BFC772}" type="datetimeFigureOut">
              <a:rPr lang="zh-CN" altLang="en-US" smtClean="0"/>
              <a:t>2020/2/29</a:t>
            </a:fld>
            <a:endParaRPr lang="zh-CN" altLang="en-US"/>
          </a:p>
        </p:txBody>
      </p:sp>
      <p:sp>
        <p:nvSpPr>
          <p:cNvPr id="3" name="页脚占位符 2">
            <a:extLst>
              <a:ext uri="{FF2B5EF4-FFF2-40B4-BE49-F238E27FC236}">
                <a16:creationId xmlns:a16="http://schemas.microsoft.com/office/drawing/2014/main" id="{96860DDE-D225-43E3-994A-9E84E11DA89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FB81612-F0C3-4DD6-87B3-2F30516A3892}"/>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2096456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E150F-D78A-406F-88E6-5BB4E12A86C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291B462-9AFB-4511-AD27-95957694F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D666FA3-D47B-49A3-A41F-72480E6149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8D82FA-3C62-4D35-9352-025708A9053F}"/>
              </a:ext>
            </a:extLst>
          </p:cNvPr>
          <p:cNvSpPr>
            <a:spLocks noGrp="1"/>
          </p:cNvSpPr>
          <p:nvPr>
            <p:ph type="dt" sz="half" idx="10"/>
          </p:nvPr>
        </p:nvSpPr>
        <p:spPr/>
        <p:txBody>
          <a:bodyPr/>
          <a:lstStyle/>
          <a:p>
            <a:fld id="{2E095675-DC72-4906-A57C-C4BFA0BFC772}" type="datetimeFigureOut">
              <a:rPr lang="zh-CN" altLang="en-US" smtClean="0"/>
              <a:t>2020/2/29</a:t>
            </a:fld>
            <a:endParaRPr lang="zh-CN" altLang="en-US"/>
          </a:p>
        </p:txBody>
      </p:sp>
      <p:sp>
        <p:nvSpPr>
          <p:cNvPr id="6" name="页脚占位符 5">
            <a:extLst>
              <a:ext uri="{FF2B5EF4-FFF2-40B4-BE49-F238E27FC236}">
                <a16:creationId xmlns:a16="http://schemas.microsoft.com/office/drawing/2014/main" id="{DB7AE867-37A2-4391-941A-198C893D0D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499D58B-C958-4735-84F0-FBD96399D18B}"/>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2901100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06F0A-73FA-4BBA-8B36-2B9F1F34C7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9C1E6FD-3E51-46FC-88EA-8C4455C960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89EA6CA-C2D2-4A9C-B401-1E2BB9B773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FEDAC3-5710-44C6-AF0F-56D843503B95}"/>
              </a:ext>
            </a:extLst>
          </p:cNvPr>
          <p:cNvSpPr>
            <a:spLocks noGrp="1"/>
          </p:cNvSpPr>
          <p:nvPr>
            <p:ph type="dt" sz="half" idx="10"/>
          </p:nvPr>
        </p:nvSpPr>
        <p:spPr/>
        <p:txBody>
          <a:bodyPr/>
          <a:lstStyle/>
          <a:p>
            <a:fld id="{2E095675-DC72-4906-A57C-C4BFA0BFC772}" type="datetimeFigureOut">
              <a:rPr lang="zh-CN" altLang="en-US" smtClean="0"/>
              <a:t>2020/2/29</a:t>
            </a:fld>
            <a:endParaRPr lang="zh-CN" altLang="en-US"/>
          </a:p>
        </p:txBody>
      </p:sp>
      <p:sp>
        <p:nvSpPr>
          <p:cNvPr id="6" name="页脚占位符 5">
            <a:extLst>
              <a:ext uri="{FF2B5EF4-FFF2-40B4-BE49-F238E27FC236}">
                <a16:creationId xmlns:a16="http://schemas.microsoft.com/office/drawing/2014/main" id="{8B44D450-FC1C-495D-B531-5980A62F81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DBF99A-AD72-4BB4-9745-FEC884A33E2F}"/>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32577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0F64D4B-0020-4589-AAA5-55C19267B9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87C1443-CE1D-4373-94A3-10C77DBFCB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1293C1-DAAB-4142-A43E-06F3C122C5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095675-DC72-4906-A57C-C4BFA0BFC772}" type="datetimeFigureOut">
              <a:rPr lang="zh-CN" altLang="en-US" smtClean="0"/>
              <a:t>2020/2/29</a:t>
            </a:fld>
            <a:endParaRPr lang="zh-CN" altLang="en-US"/>
          </a:p>
        </p:txBody>
      </p:sp>
      <p:sp>
        <p:nvSpPr>
          <p:cNvPr id="5" name="页脚占位符 4">
            <a:extLst>
              <a:ext uri="{FF2B5EF4-FFF2-40B4-BE49-F238E27FC236}">
                <a16:creationId xmlns:a16="http://schemas.microsoft.com/office/drawing/2014/main" id="{F66E86C7-254C-4FC5-B1C0-4CBEF138C0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9689BF4-B4D3-40EA-A4E0-EF6E45B44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137560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3.png"/><Relationship Id="rId7"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0" Type="http://schemas.openxmlformats.org/officeDocument/2006/relationships/image" Target="../media/image35.png"/><Relationship Id="rId9"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7"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2.png"/><Relationship Id="rId4" Type="http://schemas.openxmlformats.org/officeDocument/2006/relationships/image" Target="../media/image43.png"/></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6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6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6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6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200.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6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4C01F-9BBF-48C0-8A8B-37857514D6DC}"/>
              </a:ext>
            </a:extLst>
          </p:cNvPr>
          <p:cNvSpPr>
            <a:spLocks noGrp="1"/>
          </p:cNvSpPr>
          <p:nvPr>
            <p:ph type="ctrTitle"/>
          </p:nvPr>
        </p:nvSpPr>
        <p:spPr/>
        <p:txBody>
          <a:bodyPr>
            <a:normAutofit/>
          </a:bodyPr>
          <a:lstStyle/>
          <a:p>
            <a:pPr lvl="0"/>
            <a:r>
              <a:rPr lang="en-US" altLang="en-US" dirty="0"/>
              <a:t>Vector Semantics</a:t>
            </a:r>
            <a:endParaRPr lang="zh-CN" altLang="en-US" dirty="0"/>
          </a:p>
        </p:txBody>
      </p:sp>
      <p:sp>
        <p:nvSpPr>
          <p:cNvPr id="3" name="副标题 2">
            <a:extLst>
              <a:ext uri="{FF2B5EF4-FFF2-40B4-BE49-F238E27FC236}">
                <a16:creationId xmlns:a16="http://schemas.microsoft.com/office/drawing/2014/main" id="{4E2733CA-2DAD-4892-ABF9-4164F6708D27}"/>
              </a:ext>
            </a:extLst>
          </p:cNvPr>
          <p:cNvSpPr>
            <a:spLocks noGrp="1"/>
          </p:cNvSpPr>
          <p:nvPr>
            <p:ph type="subTitle" idx="1"/>
          </p:nvPr>
        </p:nvSpPr>
        <p:spPr/>
        <p:txBody>
          <a:bodyPr/>
          <a:lstStyle/>
          <a:p>
            <a:r>
              <a:rPr lang="en-US" altLang="zh-CN" dirty="0"/>
              <a:t>Weekly 6</a:t>
            </a:r>
            <a:endParaRPr lang="zh-CN" altLang="en-US" dirty="0"/>
          </a:p>
        </p:txBody>
      </p:sp>
    </p:spTree>
    <p:extLst>
      <p:ext uri="{BB962C8B-B14F-4D97-AF65-F5344CB8AC3E}">
        <p14:creationId xmlns:p14="http://schemas.microsoft.com/office/powerpoint/2010/main" val="1717184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7D6DE-A8D1-44B0-A96F-21508470783E}"/>
              </a:ext>
            </a:extLst>
          </p:cNvPr>
          <p:cNvSpPr>
            <a:spLocks noGrp="1"/>
          </p:cNvSpPr>
          <p:nvPr>
            <p:ph type="title"/>
          </p:nvPr>
        </p:nvSpPr>
        <p:spPr/>
        <p:txBody>
          <a:bodyPr/>
          <a:lstStyle/>
          <a:p>
            <a:r>
              <a:rPr lang="en-US" altLang="zh-CN" dirty="0"/>
              <a:t>Lexical Semantics</a:t>
            </a:r>
            <a:endParaRPr lang="zh-CN" altLang="en-US" dirty="0"/>
          </a:p>
        </p:txBody>
      </p:sp>
      <p:sp>
        <p:nvSpPr>
          <p:cNvPr id="3" name="内容占位符 2">
            <a:extLst>
              <a:ext uri="{FF2B5EF4-FFF2-40B4-BE49-F238E27FC236}">
                <a16:creationId xmlns:a16="http://schemas.microsoft.com/office/drawing/2014/main" id="{76B2271F-F16D-49CB-831D-698ECFB7BBEA}"/>
              </a:ext>
            </a:extLst>
          </p:cNvPr>
          <p:cNvSpPr>
            <a:spLocks noGrp="1"/>
          </p:cNvSpPr>
          <p:nvPr>
            <p:ph idx="1"/>
          </p:nvPr>
        </p:nvSpPr>
        <p:spPr/>
        <p:txBody>
          <a:bodyPr/>
          <a:lstStyle/>
          <a:p>
            <a:pPr algn="just"/>
            <a:r>
              <a:rPr lang="zh-CN" altLang="en-US" dirty="0"/>
              <a:t>如果两个</a:t>
            </a:r>
            <a:r>
              <a:rPr lang="en-US" altLang="zh-CN" dirty="0"/>
              <a:t>word sense</a:t>
            </a:r>
            <a:r>
              <a:rPr lang="zh-CN" altLang="en-US" dirty="0"/>
              <a:t>具有语义分类学方面的相关性，则称这两个</a:t>
            </a:r>
            <a:r>
              <a:rPr lang="en-US" altLang="zh-CN" dirty="0"/>
              <a:t>word sense</a:t>
            </a:r>
            <a:r>
              <a:rPr lang="zh-CN" altLang="en-US" dirty="0"/>
              <a:t>是分类相关的（</a:t>
            </a:r>
            <a:r>
              <a:rPr lang="en-US" altLang="zh-CN" dirty="0"/>
              <a:t>Taxonomic Relation</a:t>
            </a:r>
            <a:r>
              <a:rPr lang="zh-CN" altLang="en-US" dirty="0"/>
              <a:t>）。</a:t>
            </a:r>
            <a:endParaRPr lang="en-US" altLang="zh-CN" dirty="0"/>
          </a:p>
          <a:p>
            <a:pPr algn="just"/>
            <a:r>
              <a:rPr lang="zh-CN" altLang="en-US" dirty="0"/>
              <a:t>请注意，这里的分类是指在本体论（</a:t>
            </a:r>
            <a:r>
              <a:rPr lang="en-US" altLang="zh-CN" dirty="0"/>
              <a:t>ontology</a:t>
            </a:r>
            <a:r>
              <a:rPr lang="zh-CN" altLang="en-US" dirty="0"/>
              <a:t>）中的分类，本体论将作为本体的词，按照语义上的包含与被包含关系组织成网状结构（</a:t>
            </a:r>
            <a:r>
              <a:rPr lang="en-US" altLang="zh-CN" dirty="0"/>
              <a:t>word net</a:t>
            </a:r>
            <a:r>
              <a:rPr lang="zh-CN" altLang="en-US" dirty="0"/>
              <a:t>）。</a:t>
            </a:r>
            <a:endParaRPr lang="en-US" altLang="zh-CN" dirty="0"/>
          </a:p>
          <a:p>
            <a:pPr algn="just"/>
            <a:r>
              <a:rPr lang="zh-CN" altLang="en-US" dirty="0"/>
              <a:t>如果一个词的语义包含另一个词，则称第一个词是第二个词的上位词（</a:t>
            </a:r>
            <a:r>
              <a:rPr lang="en-US" altLang="zh-CN" dirty="0"/>
              <a:t>superordinate, hypernym</a:t>
            </a:r>
            <a:r>
              <a:rPr lang="zh-CN" altLang="en-US" dirty="0"/>
              <a:t>），第二个词是第一个词的下位词（</a:t>
            </a:r>
            <a:r>
              <a:rPr lang="en-US" altLang="zh-CN" dirty="0"/>
              <a:t>hyponym</a:t>
            </a:r>
            <a:r>
              <a:rPr lang="zh-CN" altLang="en-US" dirty="0"/>
              <a:t>）</a:t>
            </a:r>
            <a:r>
              <a:rPr lang="en-US" altLang="zh-CN" dirty="0"/>
              <a:t>:</a:t>
            </a:r>
          </a:p>
        </p:txBody>
      </p:sp>
      <p:pic>
        <p:nvPicPr>
          <p:cNvPr id="5" name="图片 4" descr="手机屏幕截图&#10;&#10;描述已自动生成">
            <a:extLst>
              <a:ext uri="{FF2B5EF4-FFF2-40B4-BE49-F238E27FC236}">
                <a16:creationId xmlns:a16="http://schemas.microsoft.com/office/drawing/2014/main" id="{3DE0AA85-6083-4C6F-A81D-AFE45E065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1170" y="5418957"/>
            <a:ext cx="6809659" cy="892943"/>
          </a:xfrm>
          <a:prstGeom prst="rect">
            <a:avLst/>
          </a:prstGeom>
        </p:spPr>
      </p:pic>
    </p:spTree>
    <p:extLst>
      <p:ext uri="{BB962C8B-B14F-4D97-AF65-F5344CB8AC3E}">
        <p14:creationId xmlns:p14="http://schemas.microsoft.com/office/powerpoint/2010/main" val="3392904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57ABA2-C2CF-4AC7-AC0A-88DD0B61D969}"/>
              </a:ext>
            </a:extLst>
          </p:cNvPr>
          <p:cNvSpPr>
            <a:spLocks noGrp="1"/>
          </p:cNvSpPr>
          <p:nvPr>
            <p:ph type="title"/>
          </p:nvPr>
        </p:nvSpPr>
        <p:spPr/>
        <p:txBody>
          <a:bodyPr/>
          <a:lstStyle/>
          <a:p>
            <a:r>
              <a:rPr lang="en-US" altLang="zh-CN" dirty="0"/>
              <a:t>Lexical Semantics</a:t>
            </a:r>
            <a:endParaRPr lang="zh-CN" altLang="en-US" dirty="0"/>
          </a:p>
        </p:txBody>
      </p:sp>
      <p:sp>
        <p:nvSpPr>
          <p:cNvPr id="3" name="内容占位符 2">
            <a:extLst>
              <a:ext uri="{FF2B5EF4-FFF2-40B4-BE49-F238E27FC236}">
                <a16:creationId xmlns:a16="http://schemas.microsoft.com/office/drawing/2014/main" id="{D23CEE4F-F8FD-4582-B02D-8658D70F3107}"/>
              </a:ext>
            </a:extLst>
          </p:cNvPr>
          <p:cNvSpPr>
            <a:spLocks noGrp="1"/>
          </p:cNvSpPr>
          <p:nvPr>
            <p:ph idx="1"/>
          </p:nvPr>
        </p:nvSpPr>
        <p:spPr/>
        <p:txBody>
          <a:bodyPr/>
          <a:lstStyle/>
          <a:p>
            <a:pPr algn="just"/>
            <a:r>
              <a:rPr lang="zh-CN" altLang="en-US" dirty="0"/>
              <a:t>上位词和下位词的关系称为上下位关系（</a:t>
            </a:r>
            <a:r>
              <a:rPr lang="en-US" altLang="zh-CN" dirty="0"/>
              <a:t>hypernymy</a:t>
            </a:r>
            <a:r>
              <a:rPr lang="zh-CN" altLang="en-US" dirty="0"/>
              <a:t>），也被称为蕴涵（</a:t>
            </a:r>
            <a:r>
              <a:rPr lang="en-US" altLang="zh-CN" dirty="0"/>
              <a:t>entailment</a:t>
            </a:r>
            <a:r>
              <a:rPr lang="zh-CN" altLang="en-US" dirty="0"/>
              <a:t>），</a:t>
            </a:r>
            <a:r>
              <a:rPr lang="en-US" altLang="zh-CN" dirty="0"/>
              <a:t>IS-A</a:t>
            </a:r>
            <a:r>
              <a:rPr lang="zh-CN" altLang="en-US" dirty="0"/>
              <a:t>层次结构（</a:t>
            </a:r>
            <a:r>
              <a:rPr lang="en-US" altLang="zh-CN" dirty="0"/>
              <a:t>IS-A hierarchy</a:t>
            </a:r>
            <a:r>
              <a:rPr lang="zh-CN" altLang="en-US" dirty="0"/>
              <a:t>）：</a:t>
            </a:r>
            <a:endParaRPr lang="en-US" altLang="zh-CN" dirty="0"/>
          </a:p>
          <a:p>
            <a:pPr lvl="1" algn="just"/>
            <a:r>
              <a:rPr lang="en-US" altLang="zh-CN" dirty="0"/>
              <a:t>A</a:t>
            </a:r>
            <a:r>
              <a:rPr lang="zh-CN" altLang="en-US" dirty="0"/>
              <a:t>是</a:t>
            </a:r>
            <a:r>
              <a:rPr lang="en-US" altLang="zh-CN" dirty="0"/>
              <a:t>B</a:t>
            </a:r>
            <a:r>
              <a:rPr lang="zh-CN" altLang="en-US" dirty="0"/>
              <a:t>的下位词，</a:t>
            </a:r>
            <a:r>
              <a:rPr lang="en-US" altLang="zh-CN" dirty="0"/>
              <a:t>B</a:t>
            </a:r>
            <a:r>
              <a:rPr lang="zh-CN" altLang="en-US" dirty="0"/>
              <a:t>是</a:t>
            </a:r>
            <a:r>
              <a:rPr lang="en-US" altLang="zh-CN" dirty="0"/>
              <a:t>A</a:t>
            </a:r>
            <a:r>
              <a:rPr lang="zh-CN" altLang="en-US" dirty="0"/>
              <a:t>的上位词；</a:t>
            </a:r>
            <a:endParaRPr lang="en-US" altLang="zh-CN" dirty="0"/>
          </a:p>
          <a:p>
            <a:pPr lvl="1" algn="just"/>
            <a:r>
              <a:rPr lang="zh-CN" altLang="en-US" dirty="0"/>
              <a:t>等价于：“是</a:t>
            </a:r>
            <a:r>
              <a:rPr lang="en-US" altLang="zh-CN" dirty="0"/>
              <a:t>A</a:t>
            </a:r>
            <a:r>
              <a:rPr lang="zh-CN" altLang="en-US" dirty="0"/>
              <a:t>”的语义蕴涵“是</a:t>
            </a:r>
            <a:r>
              <a:rPr lang="en-US" altLang="zh-CN" dirty="0"/>
              <a:t>B</a:t>
            </a:r>
            <a:r>
              <a:rPr lang="zh-CN" altLang="en-US" dirty="0"/>
              <a:t>”的语义，</a:t>
            </a:r>
            <a:endParaRPr lang="en-US" altLang="zh-CN" dirty="0"/>
          </a:p>
          <a:p>
            <a:pPr lvl="1" algn="just"/>
            <a:r>
              <a:rPr lang="zh-CN" altLang="en-US" dirty="0"/>
              <a:t>等价于：</a:t>
            </a:r>
            <a:r>
              <a:rPr lang="en-US" altLang="zh-CN" dirty="0"/>
              <a:t>A IS-A B</a:t>
            </a:r>
          </a:p>
          <a:p>
            <a:pPr algn="just"/>
            <a:r>
              <a:rPr lang="zh-CN" altLang="en-US" dirty="0"/>
              <a:t>了解</a:t>
            </a:r>
            <a:r>
              <a:rPr lang="en-US" altLang="zh-CN" dirty="0"/>
              <a:t>word sense</a:t>
            </a:r>
            <a:r>
              <a:rPr lang="zh-CN" altLang="en-US" dirty="0"/>
              <a:t>之间的上下文关系，可以提高</a:t>
            </a:r>
            <a:r>
              <a:rPr lang="en-US" altLang="zh-CN" dirty="0"/>
              <a:t>NLU</a:t>
            </a:r>
            <a:r>
              <a:rPr lang="zh-CN" altLang="en-US" dirty="0"/>
              <a:t>任务的表现。例如，了解</a:t>
            </a:r>
            <a:r>
              <a:rPr lang="en-US" altLang="zh-CN" dirty="0"/>
              <a:t>leukemia</a:t>
            </a:r>
            <a:r>
              <a:rPr lang="zh-CN" altLang="en-US" dirty="0"/>
              <a:t>是</a:t>
            </a:r>
            <a:r>
              <a:rPr lang="en-US" altLang="zh-CN" dirty="0"/>
              <a:t>cancer</a:t>
            </a:r>
            <a:r>
              <a:rPr lang="zh-CN" altLang="en-US" dirty="0"/>
              <a:t>的下位词，在回答</a:t>
            </a:r>
            <a:r>
              <a:rPr lang="en-US" altLang="zh-CN" dirty="0"/>
              <a:t>leukemia</a:t>
            </a:r>
            <a:r>
              <a:rPr lang="zh-CN" altLang="en-US" dirty="0"/>
              <a:t>的相关问题中，可以将</a:t>
            </a:r>
            <a:r>
              <a:rPr lang="en-US" altLang="zh-CN" dirty="0"/>
              <a:t>cancer</a:t>
            </a:r>
            <a:r>
              <a:rPr lang="zh-CN" altLang="en-US" dirty="0"/>
              <a:t>的部分相关知识用于解释</a:t>
            </a:r>
            <a:r>
              <a:rPr lang="en-US" altLang="zh-CN" dirty="0"/>
              <a:t>leukemia</a:t>
            </a:r>
            <a:r>
              <a:rPr lang="zh-CN" altLang="en-US" dirty="0"/>
              <a:t>。</a:t>
            </a:r>
          </a:p>
        </p:txBody>
      </p:sp>
      <p:pic>
        <p:nvPicPr>
          <p:cNvPr id="7" name="图片 6">
            <a:extLst>
              <a:ext uri="{FF2B5EF4-FFF2-40B4-BE49-F238E27FC236}">
                <a16:creationId xmlns:a16="http://schemas.microsoft.com/office/drawing/2014/main" id="{BD1CED54-5A06-44B1-BFED-3776633F98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3418" y="3097143"/>
            <a:ext cx="1774422" cy="331857"/>
          </a:xfrm>
          <a:prstGeom prst="rect">
            <a:avLst/>
          </a:prstGeom>
        </p:spPr>
      </p:pic>
    </p:spTree>
    <p:extLst>
      <p:ext uri="{BB962C8B-B14F-4D97-AF65-F5344CB8AC3E}">
        <p14:creationId xmlns:p14="http://schemas.microsoft.com/office/powerpoint/2010/main" val="1157834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75997F-7E16-44D5-9C2B-405F6B85C987}"/>
              </a:ext>
            </a:extLst>
          </p:cNvPr>
          <p:cNvSpPr>
            <a:spLocks noGrp="1"/>
          </p:cNvSpPr>
          <p:nvPr>
            <p:ph type="title"/>
          </p:nvPr>
        </p:nvSpPr>
        <p:spPr/>
        <p:txBody>
          <a:bodyPr/>
          <a:lstStyle/>
          <a:p>
            <a:r>
              <a:rPr lang="en-US" altLang="zh-CN" dirty="0"/>
              <a:t>Lexical Semantics</a:t>
            </a:r>
            <a:endParaRPr lang="zh-CN" altLang="en-US" dirty="0"/>
          </a:p>
        </p:txBody>
      </p:sp>
      <p:sp>
        <p:nvSpPr>
          <p:cNvPr id="3" name="内容占位符 2">
            <a:extLst>
              <a:ext uri="{FF2B5EF4-FFF2-40B4-BE49-F238E27FC236}">
                <a16:creationId xmlns:a16="http://schemas.microsoft.com/office/drawing/2014/main" id="{267C4EB8-1DEF-469C-8B80-99C5AA5A390D}"/>
              </a:ext>
            </a:extLst>
          </p:cNvPr>
          <p:cNvSpPr>
            <a:spLocks noGrp="1"/>
          </p:cNvSpPr>
          <p:nvPr>
            <p:ph idx="1"/>
          </p:nvPr>
        </p:nvSpPr>
        <p:spPr/>
        <p:txBody>
          <a:bodyPr/>
          <a:lstStyle/>
          <a:p>
            <a:pPr algn="just"/>
            <a:r>
              <a:rPr lang="zh-CN" altLang="en-US" dirty="0"/>
              <a:t>词具有情感语义（</a:t>
            </a:r>
            <a:r>
              <a:rPr lang="en-US" altLang="zh-CN" dirty="0"/>
              <a:t>affective meaning</a:t>
            </a:r>
            <a:r>
              <a:rPr lang="zh-CN" altLang="en-US" dirty="0"/>
              <a:t>），表达作者或读者的情感状态，也称为内涵（</a:t>
            </a:r>
            <a:r>
              <a:rPr lang="en-US" altLang="zh-CN" dirty="0"/>
              <a:t>connotations</a:t>
            </a:r>
            <a:r>
              <a:rPr lang="zh-CN" altLang="en-US" dirty="0"/>
              <a:t>）。</a:t>
            </a:r>
            <a:endParaRPr lang="en-US" altLang="zh-CN" dirty="0"/>
          </a:p>
          <a:p>
            <a:pPr algn="just"/>
            <a:r>
              <a:rPr lang="en-US" altLang="zh-CN" dirty="0"/>
              <a:t>Osgood(1957)</a:t>
            </a:r>
            <a:r>
              <a:rPr lang="zh-CN" altLang="en-US" dirty="0"/>
              <a:t>发现，词的情感语义可以用三个维度来描述，不同的词的语义在这三个维度上变化；这三个维度是</a:t>
            </a:r>
            <a:endParaRPr lang="en-US" altLang="zh-CN" dirty="0"/>
          </a:p>
          <a:p>
            <a:pPr lvl="1" algn="just"/>
            <a:r>
              <a:rPr lang="en-US" altLang="zh-CN" dirty="0"/>
              <a:t>valence(</a:t>
            </a:r>
            <a:r>
              <a:rPr lang="zh-CN" altLang="en-US" dirty="0"/>
              <a:t>期望</a:t>
            </a:r>
            <a:r>
              <a:rPr lang="en-US" altLang="zh-CN" dirty="0"/>
              <a:t>): </a:t>
            </a:r>
            <a:r>
              <a:rPr lang="zh-CN" altLang="en-US" dirty="0"/>
              <a:t>刺激</a:t>
            </a:r>
            <a:r>
              <a:rPr lang="en-US" altLang="zh-CN" dirty="0"/>
              <a:t>(stimulus)</a:t>
            </a:r>
            <a:r>
              <a:rPr lang="zh-CN" altLang="en-US" dirty="0"/>
              <a:t>的愉快程度</a:t>
            </a:r>
            <a:endParaRPr lang="en-US" altLang="zh-CN" dirty="0"/>
          </a:p>
          <a:p>
            <a:pPr lvl="1" algn="just"/>
            <a:r>
              <a:rPr lang="en-US" altLang="zh-CN" dirty="0"/>
              <a:t>arousal(</a:t>
            </a:r>
            <a:r>
              <a:rPr lang="zh-CN" altLang="en-US" dirty="0"/>
              <a:t>激发</a:t>
            </a:r>
            <a:r>
              <a:rPr lang="en-US" altLang="zh-CN" dirty="0"/>
              <a:t>):</a:t>
            </a:r>
            <a:r>
              <a:rPr lang="zh-CN" altLang="en-US" dirty="0"/>
              <a:t> 刺激引起的情感强度</a:t>
            </a:r>
            <a:endParaRPr lang="en-US" altLang="zh-CN" dirty="0"/>
          </a:p>
          <a:p>
            <a:pPr lvl="1" algn="just"/>
            <a:r>
              <a:rPr lang="en-US" altLang="zh-CN" dirty="0"/>
              <a:t>dominance(</a:t>
            </a:r>
            <a:r>
              <a:rPr lang="zh-CN" altLang="en-US" dirty="0"/>
              <a:t>控制</a:t>
            </a:r>
            <a:r>
              <a:rPr lang="en-US" altLang="zh-CN" dirty="0"/>
              <a:t>): </a:t>
            </a:r>
            <a:r>
              <a:rPr lang="zh-CN" altLang="en-US" dirty="0"/>
              <a:t>刺激施加的控制程度</a:t>
            </a:r>
            <a:endParaRPr lang="en-US" altLang="zh-CN" dirty="0"/>
          </a:p>
          <a:p>
            <a:pPr algn="just"/>
            <a:r>
              <a:rPr lang="zh-CN" altLang="en-US" dirty="0"/>
              <a:t>例如，</a:t>
            </a:r>
            <a:r>
              <a:rPr lang="en-US" altLang="zh-CN" dirty="0"/>
              <a:t>happy</a:t>
            </a:r>
            <a:r>
              <a:rPr lang="zh-CN" altLang="en-US" dirty="0"/>
              <a:t>的</a:t>
            </a:r>
            <a:r>
              <a:rPr lang="en-US" altLang="zh-CN" dirty="0"/>
              <a:t>valence</a:t>
            </a:r>
            <a:r>
              <a:rPr lang="zh-CN" altLang="en-US" dirty="0"/>
              <a:t>值较高，而</a:t>
            </a:r>
            <a:r>
              <a:rPr lang="en-US" altLang="zh-CN" dirty="0"/>
              <a:t>unhappy</a:t>
            </a:r>
            <a:r>
              <a:rPr lang="zh-CN" altLang="en-US" dirty="0"/>
              <a:t>的</a:t>
            </a:r>
            <a:r>
              <a:rPr lang="en-US" altLang="zh-CN" dirty="0"/>
              <a:t>valence</a:t>
            </a:r>
            <a:r>
              <a:rPr lang="zh-CN" altLang="en-US" dirty="0"/>
              <a:t>值较低；</a:t>
            </a:r>
            <a:r>
              <a:rPr lang="en-US" altLang="zh-CN" dirty="0"/>
              <a:t>excited</a:t>
            </a:r>
            <a:r>
              <a:rPr lang="zh-CN" altLang="en-US" dirty="0"/>
              <a:t>的</a:t>
            </a:r>
            <a:r>
              <a:rPr lang="en-US" altLang="zh-CN" dirty="0"/>
              <a:t>arousal</a:t>
            </a:r>
            <a:r>
              <a:rPr lang="zh-CN" altLang="en-US" dirty="0"/>
              <a:t>值较高，</a:t>
            </a:r>
            <a:r>
              <a:rPr lang="en-US" altLang="zh-CN" dirty="0"/>
              <a:t>relax</a:t>
            </a:r>
            <a:r>
              <a:rPr lang="zh-CN" altLang="en-US" dirty="0"/>
              <a:t>的</a:t>
            </a:r>
            <a:r>
              <a:rPr lang="en-US" altLang="zh-CN" dirty="0"/>
              <a:t>arousal</a:t>
            </a:r>
            <a:r>
              <a:rPr lang="zh-CN" altLang="en-US" dirty="0"/>
              <a:t>值较低；</a:t>
            </a:r>
            <a:r>
              <a:rPr lang="en-US" altLang="zh-CN" dirty="0"/>
              <a:t>important</a:t>
            </a:r>
            <a:r>
              <a:rPr lang="zh-CN" altLang="en-US" dirty="0"/>
              <a:t>的</a:t>
            </a:r>
            <a:r>
              <a:rPr lang="en-US" altLang="zh-CN" dirty="0"/>
              <a:t>dominance</a:t>
            </a:r>
            <a:r>
              <a:rPr lang="zh-CN" altLang="en-US" dirty="0"/>
              <a:t>值较高，</a:t>
            </a:r>
            <a:r>
              <a:rPr lang="en-US" altLang="zh-CN" dirty="0"/>
              <a:t>awed</a:t>
            </a:r>
            <a:r>
              <a:rPr lang="zh-CN" altLang="en-US" dirty="0"/>
              <a:t>的</a:t>
            </a:r>
            <a:r>
              <a:rPr lang="en-US" altLang="zh-CN" dirty="0"/>
              <a:t>dominance</a:t>
            </a:r>
            <a:r>
              <a:rPr lang="zh-CN" altLang="en-US" dirty="0"/>
              <a:t>值较低。</a:t>
            </a:r>
          </a:p>
        </p:txBody>
      </p:sp>
    </p:spTree>
    <p:extLst>
      <p:ext uri="{BB962C8B-B14F-4D97-AF65-F5344CB8AC3E}">
        <p14:creationId xmlns:p14="http://schemas.microsoft.com/office/powerpoint/2010/main" val="1243153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97C8B-8572-468B-B562-4EE86BC84F1E}"/>
              </a:ext>
            </a:extLst>
          </p:cNvPr>
          <p:cNvSpPr>
            <a:spLocks noGrp="1"/>
          </p:cNvSpPr>
          <p:nvPr>
            <p:ph type="title"/>
          </p:nvPr>
        </p:nvSpPr>
        <p:spPr/>
        <p:txBody>
          <a:bodyPr/>
          <a:lstStyle/>
          <a:p>
            <a:r>
              <a:rPr lang="en-US" altLang="zh-CN" dirty="0"/>
              <a:t>Lexical Semantics</a:t>
            </a:r>
            <a:endParaRPr lang="zh-CN" altLang="en-US" dirty="0"/>
          </a:p>
        </p:txBody>
      </p:sp>
      <p:sp>
        <p:nvSpPr>
          <p:cNvPr id="3" name="内容占位符 2">
            <a:extLst>
              <a:ext uri="{FF2B5EF4-FFF2-40B4-BE49-F238E27FC236}">
                <a16:creationId xmlns:a16="http://schemas.microsoft.com/office/drawing/2014/main" id="{21301FB8-6B97-45C9-AFC2-77A956DF5509}"/>
              </a:ext>
            </a:extLst>
          </p:cNvPr>
          <p:cNvSpPr>
            <a:spLocks noGrp="1"/>
          </p:cNvSpPr>
          <p:nvPr>
            <p:ph idx="1"/>
          </p:nvPr>
        </p:nvSpPr>
        <p:spPr/>
        <p:txBody>
          <a:bodyPr/>
          <a:lstStyle/>
          <a:p>
            <a:pPr algn="just"/>
            <a:r>
              <a:rPr lang="zh-CN" altLang="en-US" dirty="0"/>
              <a:t>由此，每个词都可以用三个数值表示，每个数值代表一个维度的得分：</a:t>
            </a:r>
            <a:endParaRPr lang="en-US" altLang="zh-CN" dirty="0"/>
          </a:p>
          <a:p>
            <a:pPr algn="just"/>
            <a:endParaRPr lang="en-US" altLang="zh-CN" dirty="0"/>
          </a:p>
          <a:p>
            <a:pPr algn="just"/>
            <a:endParaRPr lang="en-US" altLang="zh-CN" dirty="0"/>
          </a:p>
          <a:p>
            <a:pPr algn="just"/>
            <a:endParaRPr lang="en-US" altLang="zh-CN" dirty="0"/>
          </a:p>
          <a:p>
            <a:pPr algn="just"/>
            <a:endParaRPr lang="en-US" altLang="zh-CN" dirty="0"/>
          </a:p>
          <a:p>
            <a:pPr algn="just"/>
            <a:r>
              <a:rPr lang="en-US" altLang="zh-CN" dirty="0"/>
              <a:t>Osgood</a:t>
            </a:r>
            <a:r>
              <a:rPr lang="zh-CN" altLang="en-US" dirty="0"/>
              <a:t>发现，用这种方法可以将一个词表示为三维空间中的一个点。这种革命性的想法是语义向量的第一次实现形式。</a:t>
            </a:r>
          </a:p>
        </p:txBody>
      </p:sp>
      <p:pic>
        <p:nvPicPr>
          <p:cNvPr id="5" name="图片 4" descr="手机屏幕截图&#10;&#10;描述已自动生成">
            <a:extLst>
              <a:ext uri="{FF2B5EF4-FFF2-40B4-BE49-F238E27FC236}">
                <a16:creationId xmlns:a16="http://schemas.microsoft.com/office/drawing/2014/main" id="{3482C166-FE1A-463F-85CE-4D15155F7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295" y="2597103"/>
            <a:ext cx="4721409" cy="1969464"/>
          </a:xfrm>
          <a:prstGeom prst="rect">
            <a:avLst/>
          </a:prstGeom>
        </p:spPr>
      </p:pic>
    </p:spTree>
    <p:extLst>
      <p:ext uri="{BB962C8B-B14F-4D97-AF65-F5344CB8AC3E}">
        <p14:creationId xmlns:p14="http://schemas.microsoft.com/office/powerpoint/2010/main" val="2313881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FBDA16-7018-4A0D-AA0B-4B1067656B59}"/>
              </a:ext>
            </a:extLst>
          </p:cNvPr>
          <p:cNvSpPr>
            <a:spLocks noGrp="1"/>
          </p:cNvSpPr>
          <p:nvPr>
            <p:ph type="title"/>
          </p:nvPr>
        </p:nvSpPr>
        <p:spPr/>
        <p:txBody>
          <a:bodyPr/>
          <a:lstStyle/>
          <a:p>
            <a:r>
              <a:rPr lang="en-US" altLang="zh-CN" dirty="0"/>
              <a:t>Vector Semantics</a:t>
            </a:r>
            <a:endParaRPr lang="zh-CN" altLang="en-US" dirty="0"/>
          </a:p>
        </p:txBody>
      </p:sp>
      <p:sp>
        <p:nvSpPr>
          <p:cNvPr id="3" name="内容占位符 2">
            <a:extLst>
              <a:ext uri="{FF2B5EF4-FFF2-40B4-BE49-F238E27FC236}">
                <a16:creationId xmlns:a16="http://schemas.microsoft.com/office/drawing/2014/main" id="{57513071-408A-4CD9-8FBA-5D7C106064F8}"/>
              </a:ext>
            </a:extLst>
          </p:cNvPr>
          <p:cNvSpPr>
            <a:spLocks noGrp="1"/>
          </p:cNvSpPr>
          <p:nvPr>
            <p:ph idx="1"/>
          </p:nvPr>
        </p:nvSpPr>
        <p:spPr/>
        <p:txBody>
          <a:bodyPr/>
          <a:lstStyle/>
          <a:p>
            <a:pPr algn="just"/>
            <a:r>
              <a:rPr lang="en-US" altLang="zh-CN" dirty="0"/>
              <a:t>Wittgenstein(1953)</a:t>
            </a:r>
            <a:r>
              <a:rPr lang="zh-CN" altLang="en-US" dirty="0"/>
              <a:t>提出，一个词的语义就是其在语言中的运用方式。这意味着，与其尝试建立一套完善的逻辑语言直接对词本身的语义建模，我们应该通过对词的使用方式建模来表达与的语义。</a:t>
            </a:r>
            <a:endParaRPr lang="en-US" altLang="zh-CN" dirty="0"/>
          </a:p>
          <a:p>
            <a:pPr algn="just"/>
            <a:r>
              <a:rPr lang="zh-CN" altLang="en-US" dirty="0"/>
              <a:t>这个观点启发后来的语言学家，尝试用词在语言中的分布来定义词。词的分布是指词出现时的上下文集合，包括邻近的词和语法环境。</a:t>
            </a:r>
            <a:endParaRPr lang="en-US" altLang="zh-CN" dirty="0"/>
          </a:p>
          <a:p>
            <a:pPr algn="just"/>
            <a:r>
              <a:rPr lang="zh-CN" altLang="en-US" dirty="0"/>
              <a:t>例如，假设我们不认识</a:t>
            </a:r>
            <a:r>
              <a:rPr lang="en-US" altLang="zh-CN" dirty="0" err="1"/>
              <a:t>ongchoi</a:t>
            </a:r>
            <a:r>
              <a:rPr lang="zh-CN" altLang="en-US" dirty="0"/>
              <a:t>这个单词，但从其出现的上下文可以推测，这是一种可食的绿叶植物：</a:t>
            </a:r>
          </a:p>
        </p:txBody>
      </p:sp>
      <p:pic>
        <p:nvPicPr>
          <p:cNvPr id="5" name="图片 4" descr="手机屏幕截图&#10;&#10;描述已自动生成">
            <a:extLst>
              <a:ext uri="{FF2B5EF4-FFF2-40B4-BE49-F238E27FC236}">
                <a16:creationId xmlns:a16="http://schemas.microsoft.com/office/drawing/2014/main" id="{03836BC5-E603-4E09-9AD3-C45134AA44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454" y="5396904"/>
            <a:ext cx="4253346" cy="914996"/>
          </a:xfrm>
          <a:prstGeom prst="rect">
            <a:avLst/>
          </a:prstGeom>
        </p:spPr>
      </p:pic>
      <p:pic>
        <p:nvPicPr>
          <p:cNvPr id="7" name="图片 6" descr="手机屏幕截图&#10;&#10;描述已自动生成">
            <a:extLst>
              <a:ext uri="{FF2B5EF4-FFF2-40B4-BE49-F238E27FC236}">
                <a16:creationId xmlns:a16="http://schemas.microsoft.com/office/drawing/2014/main" id="{D96A5F21-5C26-4B86-B720-6F2D461ACA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2" y="5411861"/>
            <a:ext cx="4286784" cy="885082"/>
          </a:xfrm>
          <a:prstGeom prst="rect">
            <a:avLst/>
          </a:prstGeom>
        </p:spPr>
      </p:pic>
    </p:spTree>
    <p:extLst>
      <p:ext uri="{BB962C8B-B14F-4D97-AF65-F5344CB8AC3E}">
        <p14:creationId xmlns:p14="http://schemas.microsoft.com/office/powerpoint/2010/main" val="3396948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F60D67-398E-42CD-AC0D-0A56362EE80B}"/>
              </a:ext>
            </a:extLst>
          </p:cNvPr>
          <p:cNvSpPr>
            <a:spLocks noGrp="1"/>
          </p:cNvSpPr>
          <p:nvPr>
            <p:ph type="title"/>
          </p:nvPr>
        </p:nvSpPr>
        <p:spPr/>
        <p:txBody>
          <a:bodyPr/>
          <a:lstStyle/>
          <a:p>
            <a:r>
              <a:rPr lang="en-US" altLang="zh-CN" dirty="0"/>
              <a:t>Vector Semantics</a:t>
            </a:r>
            <a:endParaRPr lang="zh-CN" altLang="en-US" dirty="0"/>
          </a:p>
        </p:txBody>
      </p:sp>
      <p:sp>
        <p:nvSpPr>
          <p:cNvPr id="3" name="内容占位符 2">
            <a:extLst>
              <a:ext uri="{FF2B5EF4-FFF2-40B4-BE49-F238E27FC236}">
                <a16:creationId xmlns:a16="http://schemas.microsoft.com/office/drawing/2014/main" id="{BAAA0AF1-B89F-42B2-BF51-D6A5F2CD4408}"/>
              </a:ext>
            </a:extLst>
          </p:cNvPr>
          <p:cNvSpPr>
            <a:spLocks noGrp="1"/>
          </p:cNvSpPr>
          <p:nvPr>
            <p:ph idx="1"/>
          </p:nvPr>
        </p:nvSpPr>
        <p:spPr/>
        <p:txBody>
          <a:bodyPr/>
          <a:lstStyle/>
          <a:p>
            <a:pPr algn="just"/>
            <a:r>
              <a:rPr lang="zh-CN" altLang="en-US" dirty="0"/>
              <a:t>更具体地讲，我们可以统计</a:t>
            </a:r>
            <a:r>
              <a:rPr lang="en-US" altLang="zh-CN" dirty="0" err="1"/>
              <a:t>ongchoi</a:t>
            </a:r>
            <a:r>
              <a:rPr lang="zh-CN" altLang="en-US" dirty="0"/>
              <a:t>的上下文的词频，这会发现</a:t>
            </a:r>
            <a:r>
              <a:rPr lang="en-US" altLang="zh-CN" dirty="0" err="1"/>
              <a:t>sauteed</a:t>
            </a:r>
            <a:r>
              <a:rPr lang="en-US" altLang="zh-CN" dirty="0"/>
              <a:t>, eaten, garlic</a:t>
            </a:r>
            <a:r>
              <a:rPr lang="zh-CN" altLang="en-US" dirty="0"/>
              <a:t>等词。通过对比两个词的上下文的词频统计，就可以发现两者之间的相似性。</a:t>
            </a:r>
            <a:endParaRPr lang="en-US" altLang="zh-CN" dirty="0"/>
          </a:p>
          <a:p>
            <a:pPr algn="just"/>
            <a:endParaRPr lang="en-US" altLang="zh-CN" dirty="0"/>
          </a:p>
          <a:p>
            <a:pPr algn="just"/>
            <a:r>
              <a:rPr lang="zh-CN" altLang="en-US" dirty="0"/>
              <a:t>语义向量（</a:t>
            </a:r>
            <a:r>
              <a:rPr lang="en-US" altLang="zh-CN" dirty="0"/>
              <a:t>vector semantic</a:t>
            </a:r>
            <a:r>
              <a:rPr lang="zh-CN" altLang="en-US" dirty="0"/>
              <a:t>）综合了两种观点：</a:t>
            </a:r>
            <a:endParaRPr lang="en-US" altLang="zh-CN" dirty="0"/>
          </a:p>
          <a:p>
            <a:pPr lvl="1" algn="just"/>
            <a:r>
              <a:rPr lang="zh-CN" altLang="en-US" dirty="0"/>
              <a:t>分布主义的观点：使用词的上下文定义词的语义；</a:t>
            </a:r>
            <a:endParaRPr lang="en-US" altLang="zh-CN" dirty="0"/>
          </a:p>
          <a:p>
            <a:pPr lvl="1" algn="just"/>
            <a:r>
              <a:rPr lang="zh-CN" altLang="en-US" dirty="0"/>
              <a:t>向量的观点：来自</a:t>
            </a:r>
            <a:r>
              <a:rPr lang="en-US" altLang="zh-CN" dirty="0"/>
              <a:t>Osgood</a:t>
            </a:r>
            <a:r>
              <a:rPr lang="zh-CN" altLang="en-US" dirty="0"/>
              <a:t>，词的语义可以通过向量表示为空间中的点；</a:t>
            </a:r>
            <a:endParaRPr lang="en-US" altLang="zh-CN" dirty="0"/>
          </a:p>
          <a:p>
            <a:pPr lvl="1" algn="just"/>
            <a:r>
              <a:rPr lang="zh-CN" altLang="en-US" dirty="0"/>
              <a:t>目前有很多种不同的语义向量，但每种语义向量都是通过某种方法统计词的上下文的词频，将其转化为向量，用来表示词的语义；</a:t>
            </a:r>
            <a:endParaRPr lang="en-US" altLang="zh-CN" dirty="0"/>
          </a:p>
          <a:p>
            <a:pPr lvl="1" algn="just"/>
            <a:r>
              <a:rPr lang="zh-CN" altLang="en-US" dirty="0"/>
              <a:t>这个向量被称为嵌入（</a:t>
            </a:r>
            <a:r>
              <a:rPr lang="en-US" altLang="zh-CN" dirty="0"/>
              <a:t>embeddings</a:t>
            </a:r>
            <a:r>
              <a:rPr lang="zh-CN" altLang="en-US" dirty="0"/>
              <a:t>），或表示（</a:t>
            </a:r>
            <a:r>
              <a:rPr lang="en-US" altLang="zh-CN" dirty="0"/>
              <a:t>representation</a:t>
            </a:r>
            <a:r>
              <a:rPr lang="zh-CN" altLang="en-US" dirty="0"/>
              <a:t>）。</a:t>
            </a:r>
            <a:endParaRPr lang="en-US" altLang="zh-CN" dirty="0"/>
          </a:p>
          <a:p>
            <a:pPr algn="just"/>
            <a:endParaRPr lang="zh-CN" altLang="en-US" dirty="0"/>
          </a:p>
        </p:txBody>
      </p:sp>
    </p:spTree>
    <p:extLst>
      <p:ext uri="{BB962C8B-B14F-4D97-AF65-F5344CB8AC3E}">
        <p14:creationId xmlns:p14="http://schemas.microsoft.com/office/powerpoint/2010/main" val="2907371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03F406-8CC5-4E5F-9834-7034116F3A61}"/>
              </a:ext>
            </a:extLst>
          </p:cNvPr>
          <p:cNvSpPr>
            <a:spLocks noGrp="1"/>
          </p:cNvSpPr>
          <p:nvPr>
            <p:ph type="title"/>
          </p:nvPr>
        </p:nvSpPr>
        <p:spPr/>
        <p:txBody>
          <a:bodyPr/>
          <a:lstStyle/>
          <a:p>
            <a:r>
              <a:rPr lang="en-US" altLang="zh-CN" dirty="0"/>
              <a:t>Vector Semantics</a:t>
            </a:r>
            <a:endParaRPr lang="zh-CN" altLang="en-US" dirty="0"/>
          </a:p>
        </p:txBody>
      </p:sp>
      <p:sp>
        <p:nvSpPr>
          <p:cNvPr id="3" name="内容占位符 2">
            <a:extLst>
              <a:ext uri="{FF2B5EF4-FFF2-40B4-BE49-F238E27FC236}">
                <a16:creationId xmlns:a16="http://schemas.microsoft.com/office/drawing/2014/main" id="{4CAC2E57-5DAA-4C39-A7C9-651C933E1D79}"/>
              </a:ext>
            </a:extLst>
          </p:cNvPr>
          <p:cNvSpPr>
            <a:spLocks noGrp="1"/>
          </p:cNvSpPr>
          <p:nvPr>
            <p:ph idx="1"/>
          </p:nvPr>
        </p:nvSpPr>
        <p:spPr>
          <a:xfrm>
            <a:off x="838200" y="1825625"/>
            <a:ext cx="10515600" cy="4351338"/>
          </a:xfrm>
        </p:spPr>
        <p:txBody>
          <a:bodyPr/>
          <a:lstStyle/>
          <a:p>
            <a:r>
              <a:rPr lang="zh-CN" altLang="en-US" dirty="0"/>
              <a:t>下图是在情感分析的任务中，一些词的嵌入的二维投影：</a:t>
            </a:r>
            <a:endParaRPr lang="en-US" altLang="zh-CN" dirty="0"/>
          </a:p>
          <a:p>
            <a:pPr lvl="1"/>
            <a:endParaRPr lang="zh-CN" altLang="en-US" dirty="0"/>
          </a:p>
        </p:txBody>
      </p:sp>
      <p:pic>
        <p:nvPicPr>
          <p:cNvPr id="5" name="图片 4" descr="手机屏幕截图&#10;&#10;描述已自动生成">
            <a:extLst>
              <a:ext uri="{FF2B5EF4-FFF2-40B4-BE49-F238E27FC236}">
                <a16:creationId xmlns:a16="http://schemas.microsoft.com/office/drawing/2014/main" id="{A1A5EE31-2B49-4829-90F7-370E2744C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9668" y="2349241"/>
            <a:ext cx="6312664" cy="3962659"/>
          </a:xfrm>
          <a:prstGeom prst="rect">
            <a:avLst/>
          </a:prstGeom>
        </p:spPr>
      </p:pic>
    </p:spTree>
    <p:extLst>
      <p:ext uri="{BB962C8B-B14F-4D97-AF65-F5344CB8AC3E}">
        <p14:creationId xmlns:p14="http://schemas.microsoft.com/office/powerpoint/2010/main" val="2908109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0DCB7-C48F-423E-92B5-22FDDE40ACAC}"/>
              </a:ext>
            </a:extLst>
          </p:cNvPr>
          <p:cNvSpPr>
            <a:spLocks noGrp="1"/>
          </p:cNvSpPr>
          <p:nvPr>
            <p:ph type="title"/>
          </p:nvPr>
        </p:nvSpPr>
        <p:spPr/>
        <p:txBody>
          <a:bodyPr/>
          <a:lstStyle/>
          <a:p>
            <a:r>
              <a:rPr lang="en-US" altLang="zh-CN" dirty="0"/>
              <a:t>Vector Semantics</a:t>
            </a:r>
            <a:endParaRPr lang="zh-CN" altLang="en-US" dirty="0"/>
          </a:p>
        </p:txBody>
      </p:sp>
      <p:sp>
        <p:nvSpPr>
          <p:cNvPr id="3" name="内容占位符 2">
            <a:extLst>
              <a:ext uri="{FF2B5EF4-FFF2-40B4-BE49-F238E27FC236}">
                <a16:creationId xmlns:a16="http://schemas.microsoft.com/office/drawing/2014/main" id="{CB1B4F7B-ABB2-48CF-B248-58319AFA5503}"/>
              </a:ext>
            </a:extLst>
          </p:cNvPr>
          <p:cNvSpPr>
            <a:spLocks noGrp="1"/>
          </p:cNvSpPr>
          <p:nvPr>
            <p:ph idx="1"/>
          </p:nvPr>
        </p:nvSpPr>
        <p:spPr/>
        <p:txBody>
          <a:bodyPr/>
          <a:lstStyle/>
          <a:p>
            <a:pPr algn="just"/>
            <a:r>
              <a:rPr lang="zh-CN" altLang="en-US" dirty="0"/>
              <a:t>从图中可以看到，正向的词、负向的词和中性的词都分布在不同的区域，表达相似情感的词相互之间距离更近。</a:t>
            </a:r>
            <a:endParaRPr lang="en-US" altLang="zh-CN" dirty="0"/>
          </a:p>
          <a:p>
            <a:pPr algn="just"/>
            <a:r>
              <a:rPr lang="zh-CN" altLang="en-US" dirty="0"/>
              <a:t>这意味着，语义向量不仅提供了细粒度的语义模型，还提供了基于语义的相似模型：</a:t>
            </a:r>
            <a:endParaRPr lang="en-US" altLang="zh-CN" dirty="0"/>
          </a:p>
          <a:p>
            <a:pPr lvl="1" algn="just"/>
            <a:r>
              <a:rPr lang="zh-CN" altLang="en-US" dirty="0"/>
              <a:t>这种模型可以通过无监督的方式自动学习，省略了繁琐的人工标注；</a:t>
            </a:r>
            <a:endParaRPr lang="en-US" altLang="zh-CN" dirty="0"/>
          </a:p>
          <a:p>
            <a:pPr lvl="1" algn="just"/>
            <a:r>
              <a:rPr lang="zh-CN" altLang="en-US" dirty="0"/>
              <a:t>情感分析任务中，贝叶斯模型要求所有涉及情感的关键字都在训练语料中出现足够次数；但是使用语义向量时，即使测试集出现新的词，只要根据语义向量计算其与出现过的情感词的相似度，就可以知道该词对情感分类的贡献度；</a:t>
            </a:r>
            <a:endParaRPr lang="en-US" altLang="zh-CN" dirty="0"/>
          </a:p>
          <a:p>
            <a:pPr algn="just"/>
            <a:r>
              <a:rPr lang="zh-CN" altLang="en-US" dirty="0"/>
              <a:t>语义向量已经成为</a:t>
            </a:r>
            <a:r>
              <a:rPr lang="en-US" altLang="zh-CN" dirty="0"/>
              <a:t>NLP</a:t>
            </a:r>
            <a:r>
              <a:rPr lang="zh-CN" altLang="en-US" dirty="0"/>
              <a:t>中的表示词的语义的标准方式。</a:t>
            </a:r>
          </a:p>
        </p:txBody>
      </p:sp>
    </p:spTree>
    <p:extLst>
      <p:ext uri="{BB962C8B-B14F-4D97-AF65-F5344CB8AC3E}">
        <p14:creationId xmlns:p14="http://schemas.microsoft.com/office/powerpoint/2010/main" val="3298776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9796F1-38A9-4AF3-A0F7-ABD2ECBD3E44}"/>
              </a:ext>
            </a:extLst>
          </p:cNvPr>
          <p:cNvSpPr>
            <a:spLocks noGrp="1"/>
          </p:cNvSpPr>
          <p:nvPr>
            <p:ph type="title"/>
          </p:nvPr>
        </p:nvSpPr>
        <p:spPr/>
        <p:txBody>
          <a:bodyPr/>
          <a:lstStyle/>
          <a:p>
            <a:r>
              <a:rPr lang="en-US" altLang="zh-CN" dirty="0"/>
              <a:t>Words and Vectors</a:t>
            </a:r>
            <a:endParaRPr lang="zh-CN" altLang="en-US" dirty="0"/>
          </a:p>
        </p:txBody>
      </p:sp>
      <p:sp>
        <p:nvSpPr>
          <p:cNvPr id="3" name="内容占位符 2">
            <a:extLst>
              <a:ext uri="{FF2B5EF4-FFF2-40B4-BE49-F238E27FC236}">
                <a16:creationId xmlns:a16="http://schemas.microsoft.com/office/drawing/2014/main" id="{D7633368-B58F-4338-A26F-5BA2812D5811}"/>
              </a:ext>
            </a:extLst>
          </p:cNvPr>
          <p:cNvSpPr>
            <a:spLocks noGrp="1"/>
          </p:cNvSpPr>
          <p:nvPr>
            <p:ph idx="1"/>
          </p:nvPr>
        </p:nvSpPr>
        <p:spPr/>
        <p:txBody>
          <a:bodyPr/>
          <a:lstStyle/>
          <a:p>
            <a:pPr algn="just"/>
            <a:r>
              <a:rPr lang="zh-CN" altLang="en-US" dirty="0"/>
              <a:t>词</a:t>
            </a:r>
            <a:r>
              <a:rPr lang="en-US" altLang="zh-CN" dirty="0"/>
              <a:t>-</a:t>
            </a:r>
            <a:r>
              <a:rPr lang="zh-CN" altLang="en-US" dirty="0"/>
              <a:t>文档矩阵（</a:t>
            </a:r>
            <a:r>
              <a:rPr lang="en-US" altLang="zh-CN" dirty="0"/>
              <a:t>term-document matrix</a:t>
            </a:r>
            <a:r>
              <a:rPr lang="zh-CN" altLang="en-US" dirty="0"/>
              <a:t>）是一种共现矩阵（</a:t>
            </a:r>
            <a:r>
              <a:rPr lang="en-US" altLang="zh-CN" dirty="0"/>
              <a:t>co-occurrence matrix</a:t>
            </a:r>
            <a:r>
              <a:rPr lang="zh-CN" altLang="en-US" dirty="0"/>
              <a:t>），其每行代表词汇表中的一个词，每列代表语料库中的一个文档，矩阵的值是该文档中该词出现的次数。</a:t>
            </a:r>
            <a:endParaRPr lang="en-US" altLang="zh-CN" dirty="0"/>
          </a:p>
          <a:p>
            <a:pPr lvl="1" algn="just"/>
            <a:r>
              <a:rPr lang="zh-CN" altLang="en-US" dirty="0"/>
              <a:t>每个文档都可以用一个列向量表示，向量的维度等于词汇表的规模；</a:t>
            </a:r>
            <a:endParaRPr lang="en-US" altLang="zh-CN" dirty="0"/>
          </a:p>
          <a:p>
            <a:pPr lvl="1" algn="just"/>
            <a:r>
              <a:rPr lang="zh-CN" altLang="en-US" dirty="0"/>
              <a:t>每个文档都是</a:t>
            </a:r>
            <a:r>
              <a:rPr lang="en-US" altLang="zh-CN" dirty="0"/>
              <a:t>|V|</a:t>
            </a:r>
            <a:r>
              <a:rPr lang="zh-CN" altLang="en-US" dirty="0"/>
              <a:t>维向量空间中的一个点，点的距离代表了文档之间的相似性；</a:t>
            </a:r>
          </a:p>
        </p:txBody>
      </p:sp>
      <p:pic>
        <p:nvPicPr>
          <p:cNvPr id="5" name="图片 4" descr="手机屏幕截图&#10;&#10;描述已自动生成">
            <a:extLst>
              <a:ext uri="{FF2B5EF4-FFF2-40B4-BE49-F238E27FC236}">
                <a16:creationId xmlns:a16="http://schemas.microsoft.com/office/drawing/2014/main" id="{60FC706E-7E93-4934-96C8-49A5794C2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8291" y="4467731"/>
            <a:ext cx="7675418" cy="1844169"/>
          </a:xfrm>
          <a:prstGeom prst="rect">
            <a:avLst/>
          </a:prstGeom>
        </p:spPr>
      </p:pic>
    </p:spTree>
    <p:extLst>
      <p:ext uri="{BB962C8B-B14F-4D97-AF65-F5344CB8AC3E}">
        <p14:creationId xmlns:p14="http://schemas.microsoft.com/office/powerpoint/2010/main" val="3727819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4E935-87D3-4773-AF06-6B46870D24B4}"/>
              </a:ext>
            </a:extLst>
          </p:cNvPr>
          <p:cNvSpPr>
            <a:spLocks noGrp="1"/>
          </p:cNvSpPr>
          <p:nvPr>
            <p:ph type="title"/>
          </p:nvPr>
        </p:nvSpPr>
        <p:spPr/>
        <p:txBody>
          <a:bodyPr/>
          <a:lstStyle/>
          <a:p>
            <a:r>
              <a:rPr lang="en-US" altLang="zh-CN" dirty="0"/>
              <a:t>Words and Vectors</a:t>
            </a:r>
            <a:endParaRPr lang="zh-CN" altLang="en-US" dirty="0"/>
          </a:p>
        </p:txBody>
      </p:sp>
      <p:sp>
        <p:nvSpPr>
          <p:cNvPr id="3" name="内容占位符 2">
            <a:extLst>
              <a:ext uri="{FF2B5EF4-FFF2-40B4-BE49-F238E27FC236}">
                <a16:creationId xmlns:a16="http://schemas.microsoft.com/office/drawing/2014/main" id="{93407A7D-0DE5-4B70-AE8D-98BA8BD1964A}"/>
              </a:ext>
            </a:extLst>
          </p:cNvPr>
          <p:cNvSpPr>
            <a:spLocks noGrp="1"/>
          </p:cNvSpPr>
          <p:nvPr>
            <p:ph idx="1"/>
          </p:nvPr>
        </p:nvSpPr>
        <p:spPr/>
        <p:txBody>
          <a:bodyPr/>
          <a:lstStyle/>
          <a:p>
            <a:pPr algn="just"/>
            <a:r>
              <a:rPr lang="zh-CN" altLang="en-US" dirty="0"/>
              <a:t>将文档的向量空间投影到二维空间，选择</a:t>
            </a:r>
            <a:r>
              <a:rPr lang="en-US" altLang="zh-CN" dirty="0"/>
              <a:t>battle</a:t>
            </a:r>
            <a:r>
              <a:rPr lang="zh-CN" altLang="en-US" dirty="0"/>
              <a:t>和</a:t>
            </a:r>
            <a:r>
              <a:rPr lang="en-US" altLang="zh-CN" dirty="0"/>
              <a:t>fool</a:t>
            </a:r>
            <a:r>
              <a:rPr lang="zh-CN" altLang="en-US" dirty="0"/>
              <a:t>作为坐标轴，则有：</a:t>
            </a:r>
          </a:p>
        </p:txBody>
      </p:sp>
      <p:pic>
        <p:nvPicPr>
          <p:cNvPr id="5" name="图片 4" descr="手机屏幕截图&#10;&#10;描述已自动生成">
            <a:extLst>
              <a:ext uri="{FF2B5EF4-FFF2-40B4-BE49-F238E27FC236}">
                <a16:creationId xmlns:a16="http://schemas.microsoft.com/office/drawing/2014/main" id="{C73920E1-0191-4187-9CC6-5A43F9962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909" y="2378107"/>
            <a:ext cx="7412182" cy="4114768"/>
          </a:xfrm>
          <a:prstGeom prst="rect">
            <a:avLst/>
          </a:prstGeom>
        </p:spPr>
      </p:pic>
    </p:spTree>
    <p:extLst>
      <p:ext uri="{BB962C8B-B14F-4D97-AF65-F5344CB8AC3E}">
        <p14:creationId xmlns:p14="http://schemas.microsoft.com/office/powerpoint/2010/main" val="2607571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CA06D-1AE0-4D97-B0F2-3C98B7335A70}"/>
              </a:ext>
            </a:extLst>
          </p:cNvPr>
          <p:cNvSpPr>
            <a:spLocks noGrp="1"/>
          </p:cNvSpPr>
          <p:nvPr>
            <p:ph type="title"/>
          </p:nvPr>
        </p:nvSpPr>
        <p:spPr/>
        <p:txBody>
          <a:bodyPr>
            <a:normAutofit/>
          </a:bodyPr>
          <a:lstStyle/>
          <a:p>
            <a:r>
              <a:rPr lang="en-US" altLang="zh-CN" dirty="0"/>
              <a:t>Vector Semantics</a:t>
            </a:r>
            <a:endParaRPr lang="zh-CN" altLang="en-US" sz="4000" dirty="0"/>
          </a:p>
        </p:txBody>
      </p:sp>
      <p:sp>
        <p:nvSpPr>
          <p:cNvPr id="4" name="内容占位符 2">
            <a:extLst>
              <a:ext uri="{FF2B5EF4-FFF2-40B4-BE49-F238E27FC236}">
                <a16:creationId xmlns:a16="http://schemas.microsoft.com/office/drawing/2014/main" id="{93E6F6EE-D716-4169-B76F-3E9D0853243A}"/>
              </a:ext>
            </a:extLst>
          </p:cNvPr>
          <p:cNvSpPr>
            <a:spLocks noGrp="1"/>
          </p:cNvSpPr>
          <p:nvPr>
            <p:ph idx="1"/>
          </p:nvPr>
        </p:nvSpPr>
        <p:spPr>
          <a:xfrm>
            <a:off x="838200" y="1825625"/>
            <a:ext cx="10515600" cy="4667250"/>
          </a:xfrm>
        </p:spPr>
        <p:txBody>
          <a:bodyPr>
            <a:normAutofit/>
          </a:bodyPr>
          <a:lstStyle/>
          <a:p>
            <a:pPr algn="just"/>
            <a:r>
              <a:rPr lang="en-US" altLang="zh-CN" dirty="0"/>
              <a:t>1950</a:t>
            </a:r>
            <a:r>
              <a:rPr lang="zh-CN" altLang="en-US" dirty="0"/>
              <a:t>年代，众多语言学家，如</a:t>
            </a:r>
            <a:r>
              <a:rPr lang="en-US" altLang="zh-CN" dirty="0" err="1"/>
              <a:t>Joos</a:t>
            </a:r>
            <a:r>
              <a:rPr lang="en-US" altLang="zh-CN" dirty="0"/>
              <a:t>(1950), Harris(1954), Firth(1975)</a:t>
            </a:r>
            <a:r>
              <a:rPr lang="zh-CN" altLang="en-US" dirty="0"/>
              <a:t>等，提出了词的分布假设（</a:t>
            </a:r>
            <a:r>
              <a:rPr lang="en-US" altLang="zh-CN" dirty="0"/>
              <a:t>distributional hypothesis</a:t>
            </a:r>
            <a:r>
              <a:rPr lang="zh-CN" altLang="en-US" dirty="0"/>
              <a:t>）。</a:t>
            </a:r>
            <a:endParaRPr lang="en-US" altLang="zh-CN" dirty="0"/>
          </a:p>
          <a:p>
            <a:pPr algn="just"/>
            <a:r>
              <a:rPr lang="zh-CN" altLang="en-US" dirty="0"/>
              <a:t>分布假设认为，出现在相似上下文的词，总是具有相似的含义；词之间的这种上下文相似性和语义相似性的关系，被称为分布假设。</a:t>
            </a:r>
            <a:endParaRPr lang="en-US" altLang="zh-CN" dirty="0"/>
          </a:p>
          <a:p>
            <a:pPr algn="just"/>
            <a:r>
              <a:rPr lang="zh-CN" altLang="en-US" dirty="0"/>
              <a:t>语言学家发现，同义词总是出现在相同的上下文中；</a:t>
            </a:r>
            <a:r>
              <a:rPr lang="en-US" altLang="zh-CN" dirty="0"/>
              <a:t>Harris</a:t>
            </a:r>
            <a:r>
              <a:rPr lang="zh-CN" altLang="en-US" dirty="0"/>
              <a:t>总结性地提出，两个词之间的语义差异大致正相关于两者之间的上下文的差异。</a:t>
            </a:r>
            <a:endParaRPr lang="en-US" altLang="zh-CN" dirty="0"/>
          </a:p>
          <a:p>
            <a:pPr algn="just"/>
            <a:r>
              <a:rPr lang="zh-CN" altLang="en-US" dirty="0"/>
              <a:t>从词的上下文学习到词的语义的模型，就叫做语义向量（</a:t>
            </a:r>
            <a:r>
              <a:rPr lang="en-US" altLang="zh-CN" dirty="0"/>
              <a:t>vector semantics</a:t>
            </a:r>
            <a:r>
              <a:rPr lang="zh-CN" altLang="en-US" dirty="0"/>
              <a:t>），也被称为表示学习（</a:t>
            </a:r>
            <a:r>
              <a:rPr lang="en-US" altLang="zh-CN" dirty="0"/>
              <a:t>representation learning</a:t>
            </a:r>
            <a:r>
              <a:rPr lang="zh-CN" altLang="en-US" dirty="0"/>
              <a:t>）。</a:t>
            </a:r>
          </a:p>
        </p:txBody>
      </p:sp>
    </p:spTree>
    <p:extLst>
      <p:ext uri="{BB962C8B-B14F-4D97-AF65-F5344CB8AC3E}">
        <p14:creationId xmlns:p14="http://schemas.microsoft.com/office/powerpoint/2010/main" val="569560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A864D8-21FE-48C2-9C72-15D63ECCC8FE}"/>
              </a:ext>
            </a:extLst>
          </p:cNvPr>
          <p:cNvSpPr>
            <a:spLocks noGrp="1"/>
          </p:cNvSpPr>
          <p:nvPr>
            <p:ph type="title"/>
          </p:nvPr>
        </p:nvSpPr>
        <p:spPr/>
        <p:txBody>
          <a:bodyPr/>
          <a:lstStyle/>
          <a:p>
            <a:r>
              <a:rPr lang="en-US" altLang="zh-CN" dirty="0"/>
              <a:t>Words and Vectors</a:t>
            </a:r>
            <a:endParaRPr lang="zh-CN" altLang="en-US" dirty="0"/>
          </a:p>
        </p:txBody>
      </p:sp>
      <p:sp>
        <p:nvSpPr>
          <p:cNvPr id="3" name="内容占位符 2">
            <a:extLst>
              <a:ext uri="{FF2B5EF4-FFF2-40B4-BE49-F238E27FC236}">
                <a16:creationId xmlns:a16="http://schemas.microsoft.com/office/drawing/2014/main" id="{323B0551-C56E-4830-ACD8-DF6550CFEF0C}"/>
              </a:ext>
            </a:extLst>
          </p:cNvPr>
          <p:cNvSpPr>
            <a:spLocks noGrp="1"/>
          </p:cNvSpPr>
          <p:nvPr>
            <p:ph idx="1"/>
          </p:nvPr>
        </p:nvSpPr>
        <p:spPr>
          <a:xfrm>
            <a:off x="838200" y="1825624"/>
            <a:ext cx="10515600" cy="4667251"/>
          </a:xfrm>
        </p:spPr>
        <p:txBody>
          <a:bodyPr>
            <a:normAutofit/>
          </a:bodyPr>
          <a:lstStyle/>
          <a:p>
            <a:pPr algn="just"/>
            <a:r>
              <a:rPr lang="zh-CN" altLang="en-US" dirty="0"/>
              <a:t>我们可以将</a:t>
            </a:r>
            <a:r>
              <a:rPr lang="en-US" altLang="zh-CN" dirty="0"/>
              <a:t>term-document matrix</a:t>
            </a:r>
            <a:r>
              <a:rPr lang="zh-CN" altLang="en-US" dirty="0"/>
              <a:t>的每一列视为文档的向量表示，那么，反过来同样可以将每一行视为词的向量表示：</a:t>
            </a:r>
            <a:endParaRPr lang="en-US" altLang="zh-CN" dirty="0"/>
          </a:p>
          <a:p>
            <a:pPr lvl="1" algn="just"/>
            <a:r>
              <a:rPr lang="zh-CN" altLang="en-US" dirty="0"/>
              <a:t>此时，向量的维度</a:t>
            </a:r>
            <a:r>
              <a:rPr lang="en-US" altLang="zh-CN" dirty="0"/>
              <a:t>=</a:t>
            </a:r>
            <a:r>
              <a:rPr lang="zh-CN" altLang="en-US" dirty="0"/>
              <a:t>语料集中文档的数量；</a:t>
            </a:r>
            <a:endParaRPr lang="en-US" altLang="zh-CN" dirty="0"/>
          </a:p>
          <a:p>
            <a:pPr lvl="1" algn="just"/>
            <a:r>
              <a:rPr lang="zh-CN" altLang="en-US" dirty="0"/>
              <a:t>与文档的相似性一样，这里说两个词具有相似性，是因为它们出现在相似的文档中；</a:t>
            </a:r>
            <a:endParaRPr lang="en-US" altLang="zh-CN" dirty="0"/>
          </a:p>
          <a:p>
            <a:pPr lvl="1" algn="just"/>
            <a:r>
              <a:rPr lang="zh-CN" altLang="en-US" dirty="0"/>
              <a:t>然而用</a:t>
            </a:r>
            <a:r>
              <a:rPr lang="en-US" altLang="zh-CN" dirty="0"/>
              <a:t>term-document matrix</a:t>
            </a:r>
            <a:r>
              <a:rPr lang="zh-CN" altLang="en-US" dirty="0"/>
              <a:t>求得的词向量，在对词的语义表示上效果并不好，也不方便理解，通常会使用</a:t>
            </a:r>
            <a:r>
              <a:rPr lang="en-US" altLang="zh-CN" dirty="0"/>
              <a:t>term-term matrix</a:t>
            </a:r>
            <a:r>
              <a:rPr lang="zh-CN" altLang="en-US" dirty="0"/>
              <a:t>求取词向量。</a:t>
            </a:r>
            <a:endParaRPr lang="en-US" altLang="zh-CN" dirty="0"/>
          </a:p>
          <a:p>
            <a:pPr algn="just"/>
            <a:r>
              <a:rPr lang="zh-CN" altLang="en-US" dirty="0"/>
              <a:t>词</a:t>
            </a:r>
            <a:r>
              <a:rPr lang="en-US" altLang="zh-CN" dirty="0"/>
              <a:t>-</a:t>
            </a:r>
            <a:r>
              <a:rPr lang="zh-CN" altLang="en-US" dirty="0"/>
              <a:t>词矩阵（</a:t>
            </a:r>
            <a:r>
              <a:rPr lang="en-US" altLang="zh-CN" dirty="0"/>
              <a:t>term-term matrix,</a:t>
            </a:r>
            <a:r>
              <a:rPr lang="zh-CN" altLang="en-US" dirty="0"/>
              <a:t> </a:t>
            </a:r>
            <a:r>
              <a:rPr lang="en-US" altLang="zh-CN" dirty="0"/>
              <a:t>word-word</a:t>
            </a:r>
            <a:r>
              <a:rPr lang="zh-CN" altLang="en-US" dirty="0"/>
              <a:t> </a:t>
            </a:r>
            <a:r>
              <a:rPr lang="en-US" altLang="zh-CN" dirty="0"/>
              <a:t>matrix,</a:t>
            </a:r>
            <a:r>
              <a:rPr lang="zh-CN" altLang="en-US" dirty="0"/>
              <a:t> </a:t>
            </a:r>
            <a:r>
              <a:rPr lang="en-US" altLang="zh-CN" dirty="0"/>
              <a:t>term-context</a:t>
            </a:r>
            <a:r>
              <a:rPr lang="zh-CN" altLang="en-US" dirty="0"/>
              <a:t> </a:t>
            </a:r>
            <a:r>
              <a:rPr lang="en-US" altLang="zh-CN" dirty="0"/>
              <a:t>matrix</a:t>
            </a:r>
            <a:r>
              <a:rPr lang="zh-CN" altLang="en-US" dirty="0"/>
              <a:t>），其每一列同样代表词汇表中的一个词，矩阵的值代表所有文档中，当前行的词和当前列的词在一定范围的上下文中一起出现的次数。</a:t>
            </a:r>
          </a:p>
        </p:txBody>
      </p:sp>
    </p:spTree>
    <p:extLst>
      <p:ext uri="{BB962C8B-B14F-4D97-AF65-F5344CB8AC3E}">
        <p14:creationId xmlns:p14="http://schemas.microsoft.com/office/powerpoint/2010/main" val="3203914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3B7834-601F-4A8C-918E-73F375801D64}"/>
              </a:ext>
            </a:extLst>
          </p:cNvPr>
          <p:cNvSpPr>
            <a:spLocks noGrp="1"/>
          </p:cNvSpPr>
          <p:nvPr>
            <p:ph type="title"/>
          </p:nvPr>
        </p:nvSpPr>
        <p:spPr/>
        <p:txBody>
          <a:bodyPr/>
          <a:lstStyle/>
          <a:p>
            <a:r>
              <a:rPr lang="en-US" altLang="zh-CN" dirty="0"/>
              <a:t>Words and Vectors</a:t>
            </a:r>
            <a:endParaRPr lang="zh-CN" altLang="en-US" dirty="0"/>
          </a:p>
        </p:txBody>
      </p:sp>
      <p:sp>
        <p:nvSpPr>
          <p:cNvPr id="3" name="内容占位符 2">
            <a:extLst>
              <a:ext uri="{FF2B5EF4-FFF2-40B4-BE49-F238E27FC236}">
                <a16:creationId xmlns:a16="http://schemas.microsoft.com/office/drawing/2014/main" id="{4DFC873B-C19C-40EF-91B2-394CBC53490D}"/>
              </a:ext>
            </a:extLst>
          </p:cNvPr>
          <p:cNvSpPr>
            <a:spLocks noGrp="1"/>
          </p:cNvSpPr>
          <p:nvPr>
            <p:ph idx="1"/>
          </p:nvPr>
        </p:nvSpPr>
        <p:spPr/>
        <p:txBody>
          <a:bodyPr/>
          <a:lstStyle/>
          <a:p>
            <a:pPr algn="just"/>
            <a:r>
              <a:rPr lang="zh-CN" altLang="en-US" dirty="0"/>
              <a:t>请注意，这里说的一定范围的上下文，是指上下文的窗口；更具体地说，是指一个词的前</a:t>
            </a:r>
            <a:r>
              <a:rPr lang="en-US" altLang="zh-CN" dirty="0"/>
              <a:t>N</a:t>
            </a:r>
            <a:r>
              <a:rPr lang="zh-CN" altLang="en-US" dirty="0"/>
              <a:t>个词至后</a:t>
            </a:r>
            <a:r>
              <a:rPr lang="en-US" altLang="zh-CN" dirty="0"/>
              <a:t>M</a:t>
            </a:r>
            <a:r>
              <a:rPr lang="zh-CN" altLang="en-US" dirty="0"/>
              <a:t>个词的范围。另一个词一起只有在这个范围内出现，才视为两者共现。</a:t>
            </a:r>
            <a:endParaRPr lang="en-US" altLang="zh-CN" dirty="0"/>
          </a:p>
          <a:p>
            <a:pPr algn="just"/>
            <a:r>
              <a:rPr lang="zh-CN" altLang="en-US" dirty="0"/>
              <a:t>假设窗口值是</a:t>
            </a:r>
            <a:r>
              <a:rPr lang="en-US" altLang="zh-CN" dirty="0"/>
              <a:t>7</a:t>
            </a:r>
            <a:r>
              <a:rPr lang="zh-CN" altLang="en-US" dirty="0"/>
              <a:t>，则</a:t>
            </a:r>
            <a:r>
              <a:rPr lang="en-US" altLang="zh-CN" dirty="0"/>
              <a:t>4</a:t>
            </a:r>
            <a:r>
              <a:rPr lang="zh-CN" altLang="en-US" dirty="0"/>
              <a:t>个目标词的上下文是：</a:t>
            </a:r>
            <a:endParaRPr lang="en-US" altLang="zh-CN" dirty="0"/>
          </a:p>
          <a:p>
            <a:pPr algn="just"/>
            <a:endParaRPr lang="en-US" altLang="zh-CN" dirty="0"/>
          </a:p>
          <a:p>
            <a:pPr algn="just"/>
            <a:endParaRPr lang="en-US" altLang="zh-CN" dirty="0"/>
          </a:p>
          <a:p>
            <a:pPr algn="just"/>
            <a:r>
              <a:rPr lang="zh-CN" altLang="en-US" dirty="0"/>
              <a:t>由此可得词</a:t>
            </a:r>
            <a:r>
              <a:rPr lang="en-US" altLang="zh-CN" dirty="0"/>
              <a:t>-</a:t>
            </a:r>
            <a:r>
              <a:rPr lang="zh-CN" altLang="en-US" dirty="0"/>
              <a:t>词矩阵：</a:t>
            </a:r>
          </a:p>
        </p:txBody>
      </p:sp>
      <p:pic>
        <p:nvPicPr>
          <p:cNvPr id="4" name="图片 3">
            <a:extLst>
              <a:ext uri="{FF2B5EF4-FFF2-40B4-BE49-F238E27FC236}">
                <a16:creationId xmlns:a16="http://schemas.microsoft.com/office/drawing/2014/main" id="{9AE870DC-8EC2-4719-9496-5C9AA7EEAB24}"/>
              </a:ext>
            </a:extLst>
          </p:cNvPr>
          <p:cNvPicPr>
            <a:picLocks noChangeAspect="1"/>
          </p:cNvPicPr>
          <p:nvPr/>
        </p:nvPicPr>
        <p:blipFill>
          <a:blip r:embed="rId2"/>
          <a:stretch>
            <a:fillRect/>
          </a:stretch>
        </p:blipFill>
        <p:spPr>
          <a:xfrm>
            <a:off x="4682836" y="4560713"/>
            <a:ext cx="7094299" cy="2172595"/>
          </a:xfrm>
          <a:prstGeom prst="rect">
            <a:avLst/>
          </a:prstGeom>
        </p:spPr>
      </p:pic>
      <p:pic>
        <p:nvPicPr>
          <p:cNvPr id="6" name="图片 5">
            <a:extLst>
              <a:ext uri="{FF2B5EF4-FFF2-40B4-BE49-F238E27FC236}">
                <a16:creationId xmlns:a16="http://schemas.microsoft.com/office/drawing/2014/main" id="{73F299E5-DB23-4E29-8110-9C7902374B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545" y="3571488"/>
            <a:ext cx="8104909" cy="859611"/>
          </a:xfrm>
          <a:prstGeom prst="rect">
            <a:avLst/>
          </a:prstGeom>
        </p:spPr>
      </p:pic>
    </p:spTree>
    <p:extLst>
      <p:ext uri="{BB962C8B-B14F-4D97-AF65-F5344CB8AC3E}">
        <p14:creationId xmlns:p14="http://schemas.microsoft.com/office/powerpoint/2010/main" val="2326386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007490-6D0A-49B2-A568-8C8EAF1121F4}"/>
              </a:ext>
            </a:extLst>
          </p:cNvPr>
          <p:cNvSpPr>
            <a:spLocks noGrp="1"/>
          </p:cNvSpPr>
          <p:nvPr>
            <p:ph type="title"/>
          </p:nvPr>
        </p:nvSpPr>
        <p:spPr/>
        <p:txBody>
          <a:bodyPr/>
          <a:lstStyle/>
          <a:p>
            <a:r>
              <a:rPr lang="en-US" altLang="zh-CN" dirty="0"/>
              <a:t>Words and Vectors</a:t>
            </a:r>
            <a:endParaRPr lang="zh-CN" altLang="en-US" dirty="0"/>
          </a:p>
        </p:txBody>
      </p:sp>
      <p:sp>
        <p:nvSpPr>
          <p:cNvPr id="3" name="内容占位符 2">
            <a:extLst>
              <a:ext uri="{FF2B5EF4-FFF2-40B4-BE49-F238E27FC236}">
                <a16:creationId xmlns:a16="http://schemas.microsoft.com/office/drawing/2014/main" id="{4CB29475-AD98-4973-9B54-A21120E4AF42}"/>
              </a:ext>
            </a:extLst>
          </p:cNvPr>
          <p:cNvSpPr>
            <a:spLocks noGrp="1"/>
          </p:cNvSpPr>
          <p:nvPr>
            <p:ph idx="1"/>
          </p:nvPr>
        </p:nvSpPr>
        <p:spPr/>
        <p:txBody>
          <a:bodyPr/>
          <a:lstStyle/>
          <a:p>
            <a:r>
              <a:rPr lang="zh-CN" altLang="en-US" dirty="0"/>
              <a:t>同样，将词向量空间投影到二维空间，可以看到词之间的相似性：</a:t>
            </a:r>
            <a:endParaRPr lang="en-US" altLang="zh-CN" dirty="0"/>
          </a:p>
          <a:p>
            <a:pPr lvl="1"/>
            <a:r>
              <a:rPr lang="zh-CN" altLang="en-US" dirty="0"/>
              <a:t>这种词向量的维度等于词汇表的大小，且向量大多值都是</a:t>
            </a:r>
            <a:r>
              <a:rPr lang="en-US" altLang="zh-CN" dirty="0"/>
              <a:t>0</a:t>
            </a:r>
            <a:r>
              <a:rPr lang="zh-CN" altLang="en-US" dirty="0"/>
              <a:t>，是稀疏向量；</a:t>
            </a:r>
            <a:endParaRPr lang="en-US" altLang="zh-CN" dirty="0"/>
          </a:p>
          <a:p>
            <a:pPr lvl="1"/>
            <a:r>
              <a:rPr lang="zh-CN" altLang="en-US" dirty="0"/>
              <a:t>这种超大维度和稀疏性，导致这种词向量并非是理想的语义向量。</a:t>
            </a:r>
          </a:p>
        </p:txBody>
      </p:sp>
      <p:pic>
        <p:nvPicPr>
          <p:cNvPr id="5" name="图片 4" descr="手机屏幕截图&#10;&#10;描述已自动生成">
            <a:extLst>
              <a:ext uri="{FF2B5EF4-FFF2-40B4-BE49-F238E27FC236}">
                <a16:creationId xmlns:a16="http://schemas.microsoft.com/office/drawing/2014/main" id="{52F5A5BB-C3ED-47AA-A3D1-A07C85B0E9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2472" y="3429000"/>
            <a:ext cx="6567055" cy="3024497"/>
          </a:xfrm>
          <a:prstGeom prst="rect">
            <a:avLst/>
          </a:prstGeom>
        </p:spPr>
      </p:pic>
    </p:spTree>
    <p:extLst>
      <p:ext uri="{BB962C8B-B14F-4D97-AF65-F5344CB8AC3E}">
        <p14:creationId xmlns:p14="http://schemas.microsoft.com/office/powerpoint/2010/main" val="419069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E25C8B-9533-4023-80C2-0B6F4D87F33A}"/>
              </a:ext>
            </a:extLst>
          </p:cNvPr>
          <p:cNvSpPr>
            <a:spLocks noGrp="1"/>
          </p:cNvSpPr>
          <p:nvPr>
            <p:ph type="title"/>
          </p:nvPr>
        </p:nvSpPr>
        <p:spPr/>
        <p:txBody>
          <a:bodyPr/>
          <a:lstStyle/>
          <a:p>
            <a:r>
              <a:rPr lang="en-US" altLang="zh-CN" dirty="0"/>
              <a:t>Cosine for measuring similarity</a:t>
            </a:r>
            <a:endParaRPr lang="zh-CN" altLang="en-US" dirty="0"/>
          </a:p>
        </p:txBody>
      </p:sp>
      <p:sp>
        <p:nvSpPr>
          <p:cNvPr id="3" name="内容占位符 2">
            <a:extLst>
              <a:ext uri="{FF2B5EF4-FFF2-40B4-BE49-F238E27FC236}">
                <a16:creationId xmlns:a16="http://schemas.microsoft.com/office/drawing/2014/main" id="{4CC1C3B5-79C5-4758-B115-D4A65B7DBFB0}"/>
              </a:ext>
            </a:extLst>
          </p:cNvPr>
          <p:cNvSpPr>
            <a:spLocks noGrp="1"/>
          </p:cNvSpPr>
          <p:nvPr>
            <p:ph idx="1"/>
          </p:nvPr>
        </p:nvSpPr>
        <p:spPr>
          <a:xfrm>
            <a:off x="838200" y="1825625"/>
            <a:ext cx="10515600" cy="4351338"/>
          </a:xfrm>
        </p:spPr>
        <p:txBody>
          <a:bodyPr/>
          <a:lstStyle/>
          <a:p>
            <a:r>
              <a:rPr lang="zh-CN" altLang="en-US" dirty="0"/>
              <a:t>衡量词向量的相似性，一般有两种方式：</a:t>
            </a:r>
            <a:endParaRPr lang="en-US" altLang="zh-CN" dirty="0"/>
          </a:p>
          <a:p>
            <a:pPr lvl="1"/>
            <a:r>
              <a:rPr lang="zh-CN" altLang="en-US" dirty="0"/>
              <a:t>点的欧式距离；</a:t>
            </a:r>
            <a:endParaRPr lang="en-US" altLang="zh-CN" dirty="0"/>
          </a:p>
          <a:p>
            <a:pPr lvl="1"/>
            <a:r>
              <a:rPr lang="zh-CN" altLang="en-US" dirty="0"/>
              <a:t>向量夹角的</a:t>
            </a:r>
            <a:r>
              <a:rPr lang="en-US" altLang="zh-CN" dirty="0"/>
              <a:t>cosine</a:t>
            </a:r>
            <a:r>
              <a:rPr lang="zh-CN" altLang="en-US" dirty="0"/>
              <a:t>值；这里介绍</a:t>
            </a:r>
            <a:r>
              <a:rPr lang="en-US" altLang="zh-CN" dirty="0"/>
              <a:t>cosine</a:t>
            </a:r>
            <a:r>
              <a:rPr lang="zh-CN" altLang="en-US" dirty="0"/>
              <a:t>值。</a:t>
            </a:r>
            <a:endParaRPr lang="en-US" altLang="zh-CN" dirty="0"/>
          </a:p>
          <a:p>
            <a:r>
              <a:rPr lang="zh-CN" altLang="en-US" dirty="0"/>
              <a:t>已知：</a:t>
            </a:r>
            <a:endParaRPr lang="en-US" altLang="zh-CN" dirty="0"/>
          </a:p>
          <a:p>
            <a:pPr lvl="1"/>
            <a:r>
              <a:rPr lang="zh-CN" altLang="en-US" dirty="0"/>
              <a:t>向量的内积：</a:t>
            </a:r>
            <a:endParaRPr lang="en-US" altLang="zh-CN" dirty="0"/>
          </a:p>
          <a:p>
            <a:pPr lvl="1"/>
            <a:r>
              <a:rPr lang="zh-CN" altLang="en-US" dirty="0"/>
              <a:t>向量的模：</a:t>
            </a:r>
            <a:endParaRPr lang="en-US" altLang="zh-CN" dirty="0"/>
          </a:p>
          <a:p>
            <a:pPr lvl="1"/>
            <a:endParaRPr lang="en-US" altLang="zh-CN" dirty="0"/>
          </a:p>
          <a:p>
            <a:pPr lvl="1"/>
            <a:endParaRPr lang="en-US" altLang="zh-CN" dirty="0"/>
          </a:p>
          <a:p>
            <a:pPr lvl="1"/>
            <a:endParaRPr lang="en-US" altLang="zh-CN" dirty="0"/>
          </a:p>
          <a:p>
            <a:pPr lvl="1"/>
            <a:r>
              <a:rPr lang="zh-CN" altLang="en-US" dirty="0"/>
              <a:t>则有：</a:t>
            </a:r>
          </a:p>
        </p:txBody>
      </p:sp>
      <p:pic>
        <p:nvPicPr>
          <p:cNvPr id="5" name="图片 4" descr="图片包含 游戏机, 物体, 钟表&#10;&#10;描述已自动生成">
            <a:extLst>
              <a:ext uri="{FF2B5EF4-FFF2-40B4-BE49-F238E27FC236}">
                <a16:creationId xmlns:a16="http://schemas.microsoft.com/office/drawing/2014/main" id="{4FD4E4D3-B671-46E7-B7A8-53A8C890D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7491" y="3224059"/>
            <a:ext cx="7543800" cy="971718"/>
          </a:xfrm>
          <a:prstGeom prst="rect">
            <a:avLst/>
          </a:prstGeom>
        </p:spPr>
      </p:pic>
      <p:pic>
        <p:nvPicPr>
          <p:cNvPr id="9" name="图片 8" descr="图片包含 游戏机, 钟表&#10;&#10;描述已自动生成">
            <a:extLst>
              <a:ext uri="{FF2B5EF4-FFF2-40B4-BE49-F238E27FC236}">
                <a16:creationId xmlns:a16="http://schemas.microsoft.com/office/drawing/2014/main" id="{3AA9C5A1-6CFF-47CD-850B-BA299C5B65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504" y="4666911"/>
            <a:ext cx="4576699" cy="1944085"/>
          </a:xfrm>
          <a:prstGeom prst="rect">
            <a:avLst/>
          </a:prstGeom>
        </p:spPr>
      </p:pic>
      <p:pic>
        <p:nvPicPr>
          <p:cNvPr id="7" name="图片 6" descr="图片包含 物体, 游戏机, 钟表&#10;&#10;描述已自动生成">
            <a:extLst>
              <a:ext uri="{FF2B5EF4-FFF2-40B4-BE49-F238E27FC236}">
                <a16:creationId xmlns:a16="http://schemas.microsoft.com/office/drawing/2014/main" id="{357BA633-BEFC-4921-BC8B-7D40F1D5D4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6035" y="4001294"/>
            <a:ext cx="1731819" cy="1062550"/>
          </a:xfrm>
          <a:prstGeom prst="rect">
            <a:avLst/>
          </a:prstGeom>
        </p:spPr>
      </p:pic>
    </p:spTree>
    <p:extLst>
      <p:ext uri="{BB962C8B-B14F-4D97-AF65-F5344CB8AC3E}">
        <p14:creationId xmlns:p14="http://schemas.microsoft.com/office/powerpoint/2010/main" val="3891282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51FA3-1199-4E4F-83FB-5E269DB19519}"/>
              </a:ext>
            </a:extLst>
          </p:cNvPr>
          <p:cNvSpPr>
            <a:spLocks noGrp="1"/>
          </p:cNvSpPr>
          <p:nvPr>
            <p:ph type="title"/>
          </p:nvPr>
        </p:nvSpPr>
        <p:spPr/>
        <p:txBody>
          <a:bodyPr/>
          <a:lstStyle/>
          <a:p>
            <a:r>
              <a:rPr lang="en-US" altLang="zh-CN" dirty="0"/>
              <a:t>Cosine for measuring similarity</a:t>
            </a:r>
            <a:endParaRPr lang="zh-CN" altLang="en-US" dirty="0"/>
          </a:p>
        </p:txBody>
      </p:sp>
      <p:sp>
        <p:nvSpPr>
          <p:cNvPr id="3" name="内容占位符 2">
            <a:extLst>
              <a:ext uri="{FF2B5EF4-FFF2-40B4-BE49-F238E27FC236}">
                <a16:creationId xmlns:a16="http://schemas.microsoft.com/office/drawing/2014/main" id="{122F4C7A-5368-4E8C-9233-F478274F10F5}"/>
              </a:ext>
            </a:extLst>
          </p:cNvPr>
          <p:cNvSpPr>
            <a:spLocks noGrp="1"/>
          </p:cNvSpPr>
          <p:nvPr>
            <p:ph idx="1"/>
          </p:nvPr>
        </p:nvSpPr>
        <p:spPr/>
        <p:txBody>
          <a:bodyPr/>
          <a:lstStyle/>
          <a:p>
            <a:r>
              <a:rPr lang="en-US" altLang="zh-CN" dirty="0"/>
              <a:t>Cosine</a:t>
            </a:r>
            <a:r>
              <a:rPr lang="zh-CN" altLang="en-US" dirty="0"/>
              <a:t>的可视化：</a:t>
            </a:r>
          </a:p>
        </p:txBody>
      </p:sp>
      <p:pic>
        <p:nvPicPr>
          <p:cNvPr id="5" name="图片 4" descr="手机屏幕截图&#10;&#10;描述已自动生成">
            <a:extLst>
              <a:ext uri="{FF2B5EF4-FFF2-40B4-BE49-F238E27FC236}">
                <a16:creationId xmlns:a16="http://schemas.microsoft.com/office/drawing/2014/main" id="{BC9C77A9-76AE-4F14-9A27-A1DD80254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3591" y="2377102"/>
            <a:ext cx="6684818" cy="4273079"/>
          </a:xfrm>
          <a:prstGeom prst="rect">
            <a:avLst/>
          </a:prstGeom>
        </p:spPr>
      </p:pic>
    </p:spTree>
    <p:extLst>
      <p:ext uri="{BB962C8B-B14F-4D97-AF65-F5344CB8AC3E}">
        <p14:creationId xmlns:p14="http://schemas.microsoft.com/office/powerpoint/2010/main" val="992191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AB125A-B249-4EC9-8176-4C74F7659925}"/>
              </a:ext>
            </a:extLst>
          </p:cNvPr>
          <p:cNvSpPr>
            <a:spLocks noGrp="1"/>
          </p:cNvSpPr>
          <p:nvPr>
            <p:ph type="title"/>
          </p:nvPr>
        </p:nvSpPr>
        <p:spPr/>
        <p:txBody>
          <a:bodyPr/>
          <a:lstStyle/>
          <a:p>
            <a:r>
              <a:rPr lang="en-US" altLang="zh-CN" dirty="0"/>
              <a:t>Cosine for measuring similarity</a:t>
            </a:r>
            <a:endParaRPr lang="zh-CN" altLang="en-US" dirty="0"/>
          </a:p>
        </p:txBody>
      </p:sp>
      <p:sp>
        <p:nvSpPr>
          <p:cNvPr id="3" name="内容占位符 2">
            <a:extLst>
              <a:ext uri="{FF2B5EF4-FFF2-40B4-BE49-F238E27FC236}">
                <a16:creationId xmlns:a16="http://schemas.microsoft.com/office/drawing/2014/main" id="{54963A6F-D77F-40F8-8257-5D44797878E8}"/>
              </a:ext>
            </a:extLst>
          </p:cNvPr>
          <p:cNvSpPr>
            <a:spLocks noGrp="1"/>
          </p:cNvSpPr>
          <p:nvPr>
            <p:ph idx="1"/>
          </p:nvPr>
        </p:nvSpPr>
        <p:spPr/>
        <p:txBody>
          <a:bodyPr/>
          <a:lstStyle/>
          <a:p>
            <a:r>
              <a:rPr lang="zh-CN" altLang="en-US" dirty="0"/>
              <a:t>向量夹角的</a:t>
            </a:r>
            <a:r>
              <a:rPr lang="en-US" altLang="zh-CN" dirty="0"/>
              <a:t>cosine</a:t>
            </a:r>
            <a:r>
              <a:rPr lang="zh-CN" altLang="en-US" dirty="0"/>
              <a:t>：</a:t>
            </a:r>
            <a:endParaRPr lang="en-US" altLang="zh-CN" dirty="0"/>
          </a:p>
          <a:p>
            <a:pPr lvl="1"/>
            <a:r>
              <a:rPr lang="zh-CN" altLang="en-US" dirty="0"/>
              <a:t>也可以看作是规范化的向量内积；</a:t>
            </a:r>
            <a:endParaRPr lang="en-US" altLang="zh-CN" dirty="0"/>
          </a:p>
          <a:p>
            <a:pPr lvl="1"/>
            <a:r>
              <a:rPr lang="zh-CN" altLang="en-US" dirty="0"/>
              <a:t>如果两个向量是单位向量（</a:t>
            </a:r>
            <a:r>
              <a:rPr lang="en-US" altLang="zh-CN" dirty="0"/>
              <a:t>unit vector</a:t>
            </a:r>
            <a:r>
              <a:rPr lang="zh-CN" altLang="en-US" dirty="0"/>
              <a:t>），那么</a:t>
            </a:r>
            <a:r>
              <a:rPr lang="en-US" altLang="zh-CN" dirty="0"/>
              <a:t>cosine</a:t>
            </a:r>
            <a:r>
              <a:rPr lang="zh-CN" altLang="en-US" dirty="0"/>
              <a:t>就等于内积；</a:t>
            </a:r>
            <a:endParaRPr lang="en-US" altLang="zh-CN" dirty="0"/>
          </a:p>
          <a:p>
            <a:pPr lvl="1"/>
            <a:r>
              <a:rPr lang="en-US" altLang="zh-CN" dirty="0"/>
              <a:t>cosine</a:t>
            </a:r>
            <a:r>
              <a:rPr lang="zh-CN" altLang="en-US" dirty="0"/>
              <a:t>的取值范围是</a:t>
            </a:r>
            <a:r>
              <a:rPr lang="en-US" altLang="zh-CN" dirty="0"/>
              <a:t>[-1, -1]</a:t>
            </a:r>
            <a:r>
              <a:rPr lang="zh-CN" altLang="en-US" dirty="0"/>
              <a:t>：</a:t>
            </a:r>
            <a:endParaRPr lang="en-US" altLang="zh-CN" dirty="0"/>
          </a:p>
          <a:p>
            <a:pPr lvl="2"/>
            <a:r>
              <a:rPr lang="en-US" altLang="zh-CN" dirty="0"/>
              <a:t>cosine=1</a:t>
            </a:r>
            <a:r>
              <a:rPr lang="zh-CN" altLang="en-US" dirty="0"/>
              <a:t>时，两个向量平行，方向相同，此时相似度最大；</a:t>
            </a:r>
            <a:endParaRPr lang="en-US" altLang="zh-CN" dirty="0"/>
          </a:p>
          <a:p>
            <a:pPr lvl="2"/>
            <a:r>
              <a:rPr lang="en-US" altLang="zh-CN" dirty="0"/>
              <a:t>cosine=0</a:t>
            </a:r>
            <a:r>
              <a:rPr lang="zh-CN" altLang="en-US" dirty="0"/>
              <a:t>时，两个向量垂直，此时两个词不相似；</a:t>
            </a:r>
            <a:endParaRPr lang="en-US" altLang="zh-CN" dirty="0"/>
          </a:p>
          <a:p>
            <a:pPr lvl="2"/>
            <a:r>
              <a:rPr lang="en-US" altLang="zh-CN" dirty="0"/>
              <a:t>cosine=-1</a:t>
            </a:r>
            <a:r>
              <a:rPr lang="zh-CN" altLang="en-US" dirty="0"/>
              <a:t>时，两个向量平行，但方向相反，此时两个词不相似；</a:t>
            </a:r>
            <a:endParaRPr lang="en-US" altLang="zh-CN" dirty="0"/>
          </a:p>
          <a:p>
            <a:pPr lvl="2"/>
            <a:r>
              <a:rPr lang="en-US" altLang="zh-CN" dirty="0"/>
              <a:t>cosine</a:t>
            </a:r>
            <a:r>
              <a:rPr lang="zh-CN" altLang="en-US" dirty="0"/>
              <a:t>越小，两个向量的相似度越低；通常当</a:t>
            </a:r>
            <a:r>
              <a:rPr lang="en-US" altLang="zh-CN" dirty="0"/>
              <a:t>cosine</a:t>
            </a:r>
            <a:r>
              <a:rPr lang="zh-CN" altLang="en-US" dirty="0"/>
              <a:t>≤</a:t>
            </a:r>
            <a:r>
              <a:rPr lang="en-US" altLang="zh-CN" dirty="0"/>
              <a:t>0</a:t>
            </a:r>
            <a:r>
              <a:rPr lang="zh-CN" altLang="en-US" dirty="0"/>
              <a:t>时，即认为两项不相似；</a:t>
            </a:r>
            <a:endParaRPr lang="en-US" altLang="zh-CN" dirty="0"/>
          </a:p>
          <a:p>
            <a:pPr lvl="2"/>
            <a:r>
              <a:rPr lang="zh-CN" altLang="en-US" dirty="0"/>
              <a:t>某些统计模型会将</a:t>
            </a:r>
            <a:r>
              <a:rPr lang="en-US" altLang="zh-CN" dirty="0"/>
              <a:t>cosine</a:t>
            </a:r>
            <a:r>
              <a:rPr lang="zh-CN" altLang="en-US" dirty="0"/>
              <a:t>裁减至</a:t>
            </a:r>
            <a:r>
              <a:rPr lang="en-US" altLang="zh-CN" dirty="0"/>
              <a:t>[0, 1]</a:t>
            </a:r>
            <a:r>
              <a:rPr lang="zh-CN" altLang="en-US" dirty="0"/>
              <a:t>范围内；但在神经网络中通常以</a:t>
            </a:r>
            <a:r>
              <a:rPr lang="en-US" altLang="zh-CN" dirty="0"/>
              <a:t>cosine=1</a:t>
            </a:r>
            <a:r>
              <a:rPr lang="zh-CN" altLang="en-US" dirty="0"/>
              <a:t>和</a:t>
            </a:r>
            <a:r>
              <a:rPr lang="en-US" altLang="zh-CN" dirty="0"/>
              <a:t>cosine=-1</a:t>
            </a:r>
            <a:r>
              <a:rPr lang="zh-CN" altLang="en-US" dirty="0"/>
              <a:t>为训练目标，以最小化损失函数。</a:t>
            </a:r>
          </a:p>
        </p:txBody>
      </p:sp>
    </p:spTree>
    <p:extLst>
      <p:ext uri="{BB962C8B-B14F-4D97-AF65-F5344CB8AC3E}">
        <p14:creationId xmlns:p14="http://schemas.microsoft.com/office/powerpoint/2010/main" val="1661591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9C692-CC73-416A-B736-8F3213763164}"/>
              </a:ext>
            </a:extLst>
          </p:cNvPr>
          <p:cNvSpPr>
            <a:spLocks noGrp="1"/>
          </p:cNvSpPr>
          <p:nvPr>
            <p:ph type="title"/>
          </p:nvPr>
        </p:nvSpPr>
        <p:spPr/>
        <p:txBody>
          <a:bodyPr/>
          <a:lstStyle/>
          <a:p>
            <a:r>
              <a:rPr lang="en-US" altLang="zh-CN" dirty="0"/>
              <a:t>TF-IDF: Weighing terms in the vector</a:t>
            </a:r>
            <a:endParaRPr lang="zh-CN" altLang="en-US" dirty="0"/>
          </a:p>
        </p:txBody>
      </p:sp>
      <p:sp>
        <p:nvSpPr>
          <p:cNvPr id="3" name="内容占位符 2">
            <a:extLst>
              <a:ext uri="{FF2B5EF4-FFF2-40B4-BE49-F238E27FC236}">
                <a16:creationId xmlns:a16="http://schemas.microsoft.com/office/drawing/2014/main" id="{E71D7314-9CE1-49C7-AD80-B6F6F3AA91FF}"/>
              </a:ext>
            </a:extLst>
          </p:cNvPr>
          <p:cNvSpPr>
            <a:spLocks noGrp="1"/>
          </p:cNvSpPr>
          <p:nvPr>
            <p:ph idx="1"/>
          </p:nvPr>
        </p:nvSpPr>
        <p:spPr>
          <a:xfrm>
            <a:off x="838200" y="1825625"/>
            <a:ext cx="10515600" cy="4492048"/>
          </a:xfrm>
        </p:spPr>
        <p:txBody>
          <a:bodyPr>
            <a:normAutofit/>
          </a:bodyPr>
          <a:lstStyle/>
          <a:p>
            <a:pPr algn="just"/>
            <a:r>
              <a:rPr lang="zh-CN" altLang="en-US" dirty="0"/>
              <a:t>通过词</a:t>
            </a:r>
            <a:r>
              <a:rPr lang="en-US" altLang="zh-CN" dirty="0"/>
              <a:t>-</a:t>
            </a:r>
            <a:r>
              <a:rPr lang="zh-CN" altLang="en-US" dirty="0"/>
              <a:t>词矩阵求得词向量，仍然有一些问题：原始的共现词频通常无法很好地刻画目标词的语义：</a:t>
            </a:r>
            <a:endParaRPr lang="en-US" altLang="zh-CN" dirty="0"/>
          </a:p>
          <a:p>
            <a:pPr lvl="1" algn="just"/>
            <a:r>
              <a:rPr lang="zh-CN" altLang="en-US" dirty="0"/>
              <a:t>原始的共现词频分布通常是有偏</a:t>
            </a:r>
            <a:r>
              <a:rPr lang="en-US" altLang="zh-CN" dirty="0"/>
              <a:t>(skewed)</a:t>
            </a:r>
            <a:r>
              <a:rPr lang="zh-CN" altLang="en-US" dirty="0"/>
              <a:t>且不具有很强的判别性；</a:t>
            </a:r>
            <a:endParaRPr lang="en-US" altLang="zh-CN" dirty="0"/>
          </a:p>
          <a:p>
            <a:pPr lvl="1" algn="just"/>
            <a:r>
              <a:rPr lang="zh-CN" altLang="en-US" dirty="0"/>
              <a:t>分布有偏表现在，目标词总是和部分词有很高的共现词频，又和很多的词有很低的共现词频，形成了长尾分布；长尾效应使得任意两个词总是有一定的语义相似性；</a:t>
            </a:r>
            <a:endParaRPr lang="en-US" altLang="zh-CN" dirty="0"/>
          </a:p>
          <a:p>
            <a:pPr lvl="1" algn="just"/>
            <a:r>
              <a:rPr lang="zh-CN" altLang="en-US" dirty="0"/>
              <a:t>同时，较高的词频是一种权衡：具有较高共现词频的共现词比较低共现词频的共现词更能代表目标词的语义；但是过高共现词频的共现词，往往不能代表目标词的语义。因为这类词通常都是些中性词或停用词，它们几乎与任何词都具有较高的共现词频；</a:t>
            </a:r>
            <a:endParaRPr lang="en-US" altLang="zh-CN" dirty="0"/>
          </a:p>
          <a:p>
            <a:pPr lvl="1" algn="just"/>
            <a:r>
              <a:rPr lang="zh-CN" altLang="en-US" dirty="0"/>
              <a:t>这两个因素减弱了语义向量的判别性，往往需要其他手段来解决，</a:t>
            </a:r>
            <a:r>
              <a:rPr lang="en-US" altLang="zh-CN" dirty="0" err="1"/>
              <a:t>tf-idf</a:t>
            </a:r>
            <a:r>
              <a:rPr lang="zh-CN" altLang="en-US" dirty="0"/>
              <a:t>算法就是一种解决方法。</a:t>
            </a:r>
            <a:endParaRPr lang="en-US" altLang="zh-CN" dirty="0"/>
          </a:p>
          <a:p>
            <a:pPr lvl="1" algn="just"/>
            <a:endParaRPr lang="zh-CN" altLang="en-US" dirty="0"/>
          </a:p>
        </p:txBody>
      </p:sp>
    </p:spTree>
    <p:extLst>
      <p:ext uri="{BB962C8B-B14F-4D97-AF65-F5344CB8AC3E}">
        <p14:creationId xmlns:p14="http://schemas.microsoft.com/office/powerpoint/2010/main" val="2738267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D5AE29-BC5C-4A4A-B823-82EDF6381852}"/>
              </a:ext>
            </a:extLst>
          </p:cNvPr>
          <p:cNvSpPr>
            <a:spLocks noGrp="1"/>
          </p:cNvSpPr>
          <p:nvPr>
            <p:ph type="title"/>
          </p:nvPr>
        </p:nvSpPr>
        <p:spPr/>
        <p:txBody>
          <a:bodyPr/>
          <a:lstStyle/>
          <a:p>
            <a:r>
              <a:rPr lang="en-US" altLang="zh-CN" dirty="0"/>
              <a:t>TF-IDF: Weighing terms in the vector</a:t>
            </a:r>
            <a:endParaRPr lang="zh-CN" altLang="en-US" dirty="0"/>
          </a:p>
        </p:txBody>
      </p:sp>
      <p:sp>
        <p:nvSpPr>
          <p:cNvPr id="3" name="内容占位符 2">
            <a:extLst>
              <a:ext uri="{FF2B5EF4-FFF2-40B4-BE49-F238E27FC236}">
                <a16:creationId xmlns:a16="http://schemas.microsoft.com/office/drawing/2014/main" id="{EE132BCA-8D79-41A4-AD49-FD819F4BB837}"/>
              </a:ext>
            </a:extLst>
          </p:cNvPr>
          <p:cNvSpPr>
            <a:spLocks noGrp="1"/>
          </p:cNvSpPr>
          <p:nvPr>
            <p:ph idx="1"/>
          </p:nvPr>
        </p:nvSpPr>
        <p:spPr/>
        <p:txBody>
          <a:bodyPr/>
          <a:lstStyle/>
          <a:p>
            <a:pPr algn="just"/>
            <a:r>
              <a:rPr lang="en-US" altLang="zh-CN" dirty="0" err="1"/>
              <a:t>tf-idf</a:t>
            </a:r>
            <a:r>
              <a:rPr lang="zh-CN" altLang="en-US" dirty="0"/>
              <a:t>算法由两个部分组成：词频和逆文档频率。</a:t>
            </a:r>
            <a:endParaRPr lang="en-US" altLang="zh-CN" dirty="0"/>
          </a:p>
          <a:p>
            <a:pPr algn="just"/>
            <a:r>
              <a:rPr lang="zh-CN" altLang="en-US" dirty="0"/>
              <a:t>词频（</a:t>
            </a:r>
            <a:r>
              <a:rPr lang="en-US" altLang="zh-CN" dirty="0"/>
              <a:t>term frequency, </a:t>
            </a:r>
            <a:r>
              <a:rPr lang="en-US" altLang="zh-CN" dirty="0" err="1"/>
              <a:t>tf</a:t>
            </a:r>
            <a:r>
              <a:rPr lang="zh-CN" altLang="en-US" dirty="0"/>
              <a:t>），指词在文档中的频率（次数）。因为过高的词频并不意味着同等程度的语义相关性，通常采用对数形式的频率，反映词频递减的边际效应：</a:t>
            </a:r>
            <a:endParaRPr lang="en-US" altLang="zh-CN" dirty="0"/>
          </a:p>
          <a:p>
            <a:pPr lvl="1" algn="just"/>
            <a:r>
              <a:rPr lang="en-US" altLang="zh-CN" dirty="0"/>
              <a:t>t</a:t>
            </a:r>
            <a:r>
              <a:rPr lang="zh-CN" altLang="en-US" dirty="0"/>
              <a:t>是词</a:t>
            </a:r>
            <a:r>
              <a:rPr lang="en-US" altLang="zh-CN" dirty="0"/>
              <a:t>term</a:t>
            </a:r>
            <a:r>
              <a:rPr lang="zh-CN" altLang="en-US" dirty="0"/>
              <a:t>，</a:t>
            </a:r>
            <a:r>
              <a:rPr lang="en-US" altLang="zh-CN" dirty="0"/>
              <a:t>d</a:t>
            </a:r>
            <a:r>
              <a:rPr lang="zh-CN" altLang="en-US" dirty="0"/>
              <a:t>是文档</a:t>
            </a:r>
            <a:r>
              <a:rPr lang="en-US" altLang="zh-CN" dirty="0"/>
              <a:t>document</a:t>
            </a:r>
            <a:r>
              <a:rPr lang="zh-CN" altLang="en-US" dirty="0"/>
              <a:t>；</a:t>
            </a:r>
            <a:endParaRPr lang="en-US" altLang="zh-CN" dirty="0"/>
          </a:p>
          <a:p>
            <a:pPr lvl="1" algn="just"/>
            <a:r>
              <a:rPr lang="zh-CN" altLang="en-US" dirty="0"/>
              <a:t>则有：</a:t>
            </a:r>
          </a:p>
        </p:txBody>
      </p:sp>
      <p:pic>
        <p:nvPicPr>
          <p:cNvPr id="5" name="图片 4" descr="手机屏幕截图&#10;&#10;描述已自动生成">
            <a:extLst>
              <a:ext uri="{FF2B5EF4-FFF2-40B4-BE49-F238E27FC236}">
                <a16:creationId xmlns:a16="http://schemas.microsoft.com/office/drawing/2014/main" id="{C93568C5-CEBB-4EEC-8231-486E0B203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1626" y="4670191"/>
            <a:ext cx="7868748" cy="1286054"/>
          </a:xfrm>
          <a:prstGeom prst="rect">
            <a:avLst/>
          </a:prstGeom>
        </p:spPr>
      </p:pic>
    </p:spTree>
    <p:extLst>
      <p:ext uri="{BB962C8B-B14F-4D97-AF65-F5344CB8AC3E}">
        <p14:creationId xmlns:p14="http://schemas.microsoft.com/office/powerpoint/2010/main" val="658794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834B5-3938-4F2B-BB72-154E94BA0E1F}"/>
              </a:ext>
            </a:extLst>
          </p:cNvPr>
          <p:cNvSpPr>
            <a:spLocks noGrp="1"/>
          </p:cNvSpPr>
          <p:nvPr>
            <p:ph type="title"/>
          </p:nvPr>
        </p:nvSpPr>
        <p:spPr/>
        <p:txBody>
          <a:bodyPr/>
          <a:lstStyle/>
          <a:p>
            <a:r>
              <a:rPr lang="en-US" altLang="zh-CN" dirty="0"/>
              <a:t>TF-IDF: Weighing terms in the vector</a:t>
            </a:r>
            <a:endParaRPr lang="zh-CN" altLang="en-US" dirty="0"/>
          </a:p>
        </p:txBody>
      </p:sp>
      <p:sp>
        <p:nvSpPr>
          <p:cNvPr id="3" name="内容占位符 2">
            <a:extLst>
              <a:ext uri="{FF2B5EF4-FFF2-40B4-BE49-F238E27FC236}">
                <a16:creationId xmlns:a16="http://schemas.microsoft.com/office/drawing/2014/main" id="{7793C27F-487E-491C-AE9B-3327EC8741CB}"/>
              </a:ext>
            </a:extLst>
          </p:cNvPr>
          <p:cNvSpPr>
            <a:spLocks noGrp="1"/>
          </p:cNvSpPr>
          <p:nvPr>
            <p:ph idx="1"/>
          </p:nvPr>
        </p:nvSpPr>
        <p:spPr/>
        <p:txBody>
          <a:bodyPr/>
          <a:lstStyle/>
          <a:p>
            <a:r>
              <a:rPr lang="zh-CN" altLang="en-US" dirty="0"/>
              <a:t>文档频率（</a:t>
            </a:r>
            <a:r>
              <a:rPr lang="en-US" altLang="zh-CN" dirty="0"/>
              <a:t>document frequency</a:t>
            </a:r>
            <a:r>
              <a:rPr lang="zh-CN" altLang="en-US" dirty="0"/>
              <a:t>），指包含目标词的文档数量。</a:t>
            </a:r>
            <a:endParaRPr lang="en-US" altLang="zh-CN" dirty="0"/>
          </a:p>
          <a:p>
            <a:pPr lvl="1"/>
            <a:r>
              <a:rPr lang="zh-CN" altLang="en-US" dirty="0"/>
              <a:t>注意区别另一个概念，语料频率（</a:t>
            </a:r>
            <a:r>
              <a:rPr lang="en-US" altLang="zh-CN" dirty="0"/>
              <a:t>collection frequency</a:t>
            </a:r>
            <a:r>
              <a:rPr lang="zh-CN" altLang="en-US" dirty="0"/>
              <a:t>），指目标词在所有文档中出现的次数；</a:t>
            </a:r>
            <a:endParaRPr lang="en-US" altLang="zh-CN" dirty="0"/>
          </a:p>
          <a:p>
            <a:pPr lvl="1"/>
            <a:r>
              <a:rPr lang="zh-CN" altLang="en-US" dirty="0"/>
              <a:t>和语料频率相比，文档频率更具有判别性，如下例：</a:t>
            </a:r>
            <a:endParaRPr lang="en-US" altLang="zh-CN" dirty="0"/>
          </a:p>
          <a:p>
            <a:pPr lvl="1"/>
            <a:endParaRPr lang="en-US" altLang="zh-CN" dirty="0"/>
          </a:p>
          <a:p>
            <a:pPr lvl="1"/>
            <a:endParaRPr lang="en-US" altLang="zh-CN" dirty="0"/>
          </a:p>
          <a:p>
            <a:pPr lvl="1"/>
            <a:endParaRPr lang="en-US" altLang="zh-CN" dirty="0"/>
          </a:p>
          <a:p>
            <a:pPr lvl="1"/>
            <a:r>
              <a:rPr lang="zh-CN" altLang="en-US" dirty="0"/>
              <a:t>文档频率低的词，只出现在一部分文档中，这部分词在表示文档的语义任务上更具有代表性；文档频率高的词，几乎出现在所有文档中，通常不能代表文档的独特语义，无法和其他文档区别开来。</a:t>
            </a:r>
          </a:p>
        </p:txBody>
      </p:sp>
      <p:pic>
        <p:nvPicPr>
          <p:cNvPr id="5" name="图片 4" descr="手机屏幕截图&#10;&#10;描述已自动生成">
            <a:extLst>
              <a:ext uri="{FF2B5EF4-FFF2-40B4-BE49-F238E27FC236}">
                <a16:creationId xmlns:a16="http://schemas.microsoft.com/office/drawing/2014/main" id="{7D857696-A0B8-474C-B1B9-2FE26F4698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5853" y="3401290"/>
            <a:ext cx="6460293" cy="1144596"/>
          </a:xfrm>
          <a:prstGeom prst="rect">
            <a:avLst/>
          </a:prstGeom>
        </p:spPr>
      </p:pic>
    </p:spTree>
    <p:extLst>
      <p:ext uri="{BB962C8B-B14F-4D97-AF65-F5344CB8AC3E}">
        <p14:creationId xmlns:p14="http://schemas.microsoft.com/office/powerpoint/2010/main" val="230014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85D60-460F-49F0-B156-E1CCD4068586}"/>
              </a:ext>
            </a:extLst>
          </p:cNvPr>
          <p:cNvSpPr>
            <a:spLocks noGrp="1"/>
          </p:cNvSpPr>
          <p:nvPr>
            <p:ph type="title"/>
          </p:nvPr>
        </p:nvSpPr>
        <p:spPr/>
        <p:txBody>
          <a:bodyPr/>
          <a:lstStyle/>
          <a:p>
            <a:r>
              <a:rPr lang="en-US" altLang="zh-CN" dirty="0"/>
              <a:t>TF-IDF: Weighing terms in the vector</a:t>
            </a:r>
            <a:endParaRPr lang="zh-CN" altLang="en-US" dirty="0"/>
          </a:p>
        </p:txBody>
      </p:sp>
      <p:sp>
        <p:nvSpPr>
          <p:cNvPr id="3" name="内容占位符 2">
            <a:extLst>
              <a:ext uri="{FF2B5EF4-FFF2-40B4-BE49-F238E27FC236}">
                <a16:creationId xmlns:a16="http://schemas.microsoft.com/office/drawing/2014/main" id="{61C1766E-14C8-4250-9BE9-118550307E3D}"/>
              </a:ext>
            </a:extLst>
          </p:cNvPr>
          <p:cNvSpPr>
            <a:spLocks noGrp="1"/>
          </p:cNvSpPr>
          <p:nvPr>
            <p:ph idx="1"/>
          </p:nvPr>
        </p:nvSpPr>
        <p:spPr/>
        <p:txBody>
          <a:bodyPr/>
          <a:lstStyle/>
          <a:p>
            <a:pPr algn="just"/>
            <a:r>
              <a:rPr lang="zh-CN" altLang="en-US" dirty="0"/>
              <a:t>逆文档频率（</a:t>
            </a:r>
            <a:r>
              <a:rPr lang="en-US" altLang="zh-CN" dirty="0"/>
              <a:t>inverse document frequency, </a:t>
            </a:r>
            <a:r>
              <a:rPr lang="en-US" altLang="zh-CN" dirty="0" err="1"/>
              <a:t>idf</a:t>
            </a:r>
            <a:r>
              <a:rPr lang="zh-CN" altLang="en-US" dirty="0"/>
              <a:t>），是文档频率的倒数。在代表文档的语义任务中，目标词的重要程度和逆文档频率成正比。</a:t>
            </a:r>
            <a:endParaRPr lang="en-US" altLang="zh-CN" dirty="0"/>
          </a:p>
          <a:p>
            <a:pPr lvl="1" algn="just"/>
            <a:r>
              <a:rPr lang="zh-CN" altLang="en-US" dirty="0"/>
              <a:t>定义</a:t>
            </a:r>
            <a:r>
              <a:rPr lang="en-US" altLang="zh-CN" dirty="0"/>
              <a:t>N</a:t>
            </a:r>
            <a:r>
              <a:rPr lang="zh-CN" altLang="en-US" dirty="0"/>
              <a:t>是语料中文档的数量；</a:t>
            </a:r>
            <a:endParaRPr lang="en-US" altLang="zh-CN" dirty="0"/>
          </a:p>
          <a:p>
            <a:pPr lvl="1" algn="just"/>
            <a:r>
              <a:rPr lang="zh-CN" altLang="en-US" dirty="0"/>
              <a:t>则有：</a:t>
            </a:r>
            <a:endParaRPr lang="en-US" altLang="zh-CN" dirty="0"/>
          </a:p>
          <a:p>
            <a:pPr lvl="1" algn="just"/>
            <a:endParaRPr lang="en-US" altLang="zh-CN" dirty="0"/>
          </a:p>
          <a:p>
            <a:pPr lvl="1" algn="just"/>
            <a:endParaRPr lang="en-US" altLang="zh-CN" dirty="0"/>
          </a:p>
          <a:p>
            <a:pPr lvl="1" algn="just"/>
            <a:r>
              <a:rPr lang="zh-CN" altLang="en-US" dirty="0"/>
              <a:t>逆文档频率的最小值是</a:t>
            </a:r>
            <a:r>
              <a:rPr lang="en-US" altLang="zh-CN" dirty="0"/>
              <a:t>1</a:t>
            </a:r>
            <a:r>
              <a:rPr lang="zh-CN" altLang="en-US" dirty="0"/>
              <a:t>，此时所有文档都包含目标词；</a:t>
            </a:r>
            <a:endParaRPr lang="en-US" altLang="zh-CN" dirty="0"/>
          </a:p>
          <a:p>
            <a:pPr lvl="1" algn="just"/>
            <a:r>
              <a:rPr lang="zh-CN" altLang="en-US" dirty="0"/>
              <a:t>逆文档频率的值域非常大，为了压缩该值的阈值，通常采用对数形式；</a:t>
            </a:r>
            <a:endParaRPr lang="en-US" altLang="zh-CN" dirty="0"/>
          </a:p>
          <a:p>
            <a:pPr lvl="1" algn="just"/>
            <a:r>
              <a:rPr lang="zh-CN" altLang="en-US" dirty="0"/>
              <a:t>文档的定义取决于任务，可能是一篇报道、一段文字或者一句话等。</a:t>
            </a:r>
          </a:p>
        </p:txBody>
      </p:sp>
      <p:pic>
        <p:nvPicPr>
          <p:cNvPr id="5" name="图片 4" descr="图片包含 物体, 钟表, 游戏机&#10;&#10;描述已自动生成">
            <a:extLst>
              <a:ext uri="{FF2B5EF4-FFF2-40B4-BE49-F238E27FC236}">
                <a16:creationId xmlns:a16="http://schemas.microsoft.com/office/drawing/2014/main" id="{7F3BDDCE-2F64-4CAB-9554-ECA9F5C38D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9456" y="3629894"/>
            <a:ext cx="2613088" cy="893292"/>
          </a:xfrm>
          <a:prstGeom prst="rect">
            <a:avLst/>
          </a:prstGeom>
        </p:spPr>
      </p:pic>
    </p:spTree>
    <p:extLst>
      <p:ext uri="{BB962C8B-B14F-4D97-AF65-F5344CB8AC3E}">
        <p14:creationId xmlns:p14="http://schemas.microsoft.com/office/powerpoint/2010/main" val="696663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8D08E4-4C46-4B5F-9B94-880B9111C8C2}"/>
              </a:ext>
            </a:extLst>
          </p:cNvPr>
          <p:cNvSpPr>
            <a:spLocks noGrp="1"/>
          </p:cNvSpPr>
          <p:nvPr>
            <p:ph type="title"/>
          </p:nvPr>
        </p:nvSpPr>
        <p:spPr/>
        <p:txBody>
          <a:bodyPr/>
          <a:lstStyle/>
          <a:p>
            <a:r>
              <a:rPr lang="en-US" altLang="zh-CN" dirty="0"/>
              <a:t>Lexical Semantics</a:t>
            </a:r>
            <a:endParaRPr lang="zh-CN" altLang="en-US" dirty="0"/>
          </a:p>
        </p:txBody>
      </p:sp>
      <p:sp>
        <p:nvSpPr>
          <p:cNvPr id="3" name="内容占位符 2">
            <a:extLst>
              <a:ext uri="{FF2B5EF4-FFF2-40B4-BE49-F238E27FC236}">
                <a16:creationId xmlns:a16="http://schemas.microsoft.com/office/drawing/2014/main" id="{CC38E1B2-2A42-4ADD-9444-013FB362E8CA}"/>
              </a:ext>
            </a:extLst>
          </p:cNvPr>
          <p:cNvSpPr>
            <a:spLocks noGrp="1"/>
          </p:cNvSpPr>
          <p:nvPr>
            <p:ph idx="1"/>
          </p:nvPr>
        </p:nvSpPr>
        <p:spPr/>
        <p:txBody>
          <a:bodyPr/>
          <a:lstStyle/>
          <a:p>
            <a:r>
              <a:rPr lang="zh-CN" altLang="en-US" dirty="0"/>
              <a:t>首先介绍几个基本概念，以</a:t>
            </a:r>
            <a:r>
              <a:rPr lang="en-US" altLang="zh-CN" dirty="0"/>
              <a:t>mouse</a:t>
            </a:r>
            <a:r>
              <a:rPr lang="zh-CN" altLang="en-US" dirty="0"/>
              <a:t>为例：</a:t>
            </a:r>
            <a:endParaRPr lang="en-US" altLang="zh-CN" dirty="0"/>
          </a:p>
          <a:p>
            <a:r>
              <a:rPr lang="en-US" altLang="zh-CN" dirty="0"/>
              <a:t>mouse</a:t>
            </a:r>
            <a:r>
              <a:rPr lang="zh-CN" altLang="en-US" dirty="0"/>
              <a:t>在字典中的定义如下：</a:t>
            </a:r>
            <a:endParaRPr lang="en-US" altLang="zh-CN" dirty="0"/>
          </a:p>
          <a:p>
            <a:endParaRPr lang="en-US" altLang="zh-CN" dirty="0"/>
          </a:p>
          <a:p>
            <a:endParaRPr lang="en-US" altLang="zh-CN" dirty="0"/>
          </a:p>
          <a:p>
            <a:endParaRPr lang="en-US" altLang="zh-CN" dirty="0"/>
          </a:p>
          <a:p>
            <a:r>
              <a:rPr lang="en-US" altLang="zh-CN" dirty="0"/>
              <a:t>mouse</a:t>
            </a:r>
            <a:r>
              <a:rPr lang="zh-CN" altLang="en-US" dirty="0"/>
              <a:t>称为词干</a:t>
            </a:r>
            <a:r>
              <a:rPr lang="en-US" altLang="zh-CN" dirty="0"/>
              <a:t>(lemma)</a:t>
            </a:r>
            <a:r>
              <a:rPr lang="zh-CN" altLang="en-US" dirty="0"/>
              <a:t>，也称为</a:t>
            </a:r>
            <a:r>
              <a:rPr lang="en-US" altLang="zh-CN" dirty="0"/>
              <a:t>citation form</a:t>
            </a:r>
            <a:r>
              <a:rPr lang="zh-CN" altLang="en-US" dirty="0"/>
              <a:t>；与</a:t>
            </a:r>
            <a:r>
              <a:rPr lang="en-US" altLang="zh-CN" dirty="0"/>
              <a:t>lemma</a:t>
            </a:r>
            <a:r>
              <a:rPr lang="zh-CN" altLang="en-US" dirty="0"/>
              <a:t>相对的是</a:t>
            </a:r>
            <a:r>
              <a:rPr lang="en-US" altLang="zh-CN" dirty="0"/>
              <a:t>wordform</a:t>
            </a:r>
            <a:r>
              <a:rPr lang="zh-CN" altLang="en-US" dirty="0"/>
              <a:t>：</a:t>
            </a:r>
            <a:endParaRPr lang="en-US" altLang="zh-CN" dirty="0"/>
          </a:p>
          <a:p>
            <a:pPr lvl="1"/>
            <a:r>
              <a:rPr lang="en-US" altLang="zh-CN" dirty="0"/>
              <a:t>mouse</a:t>
            </a:r>
            <a:r>
              <a:rPr lang="zh-CN" altLang="en-US" dirty="0"/>
              <a:t>是</a:t>
            </a:r>
            <a:r>
              <a:rPr lang="en-US" altLang="zh-CN" dirty="0"/>
              <a:t>mice</a:t>
            </a:r>
            <a:r>
              <a:rPr lang="zh-CN" altLang="en-US" dirty="0"/>
              <a:t>的</a:t>
            </a:r>
            <a:r>
              <a:rPr lang="en-US" altLang="zh-CN" dirty="0"/>
              <a:t>lemma</a:t>
            </a:r>
            <a:r>
              <a:rPr lang="zh-CN" altLang="en-US" dirty="0"/>
              <a:t>，</a:t>
            </a:r>
            <a:r>
              <a:rPr lang="en-US" altLang="zh-CN" dirty="0"/>
              <a:t>sing</a:t>
            </a:r>
            <a:r>
              <a:rPr lang="zh-CN" altLang="en-US" dirty="0"/>
              <a:t>是</a:t>
            </a:r>
            <a:r>
              <a:rPr lang="en-US" altLang="zh-CN" dirty="0"/>
              <a:t>sing, sang, sung</a:t>
            </a:r>
            <a:r>
              <a:rPr lang="zh-CN" altLang="en-US" dirty="0"/>
              <a:t>的</a:t>
            </a:r>
            <a:r>
              <a:rPr lang="en-US" altLang="zh-CN" dirty="0"/>
              <a:t>lemma</a:t>
            </a:r>
          </a:p>
          <a:p>
            <a:pPr lvl="1"/>
            <a:r>
              <a:rPr lang="en-US" altLang="zh-CN" dirty="0"/>
              <a:t>mice,</a:t>
            </a:r>
            <a:r>
              <a:rPr lang="zh-CN" altLang="en-US" dirty="0"/>
              <a:t> </a:t>
            </a:r>
            <a:r>
              <a:rPr lang="en-US" altLang="zh-CN" dirty="0"/>
              <a:t>sang,</a:t>
            </a:r>
            <a:r>
              <a:rPr lang="zh-CN" altLang="en-US" dirty="0"/>
              <a:t> </a:t>
            </a:r>
            <a:r>
              <a:rPr lang="en-US" altLang="zh-CN" dirty="0"/>
              <a:t>sung</a:t>
            </a:r>
            <a:r>
              <a:rPr lang="zh-CN" altLang="en-US" dirty="0"/>
              <a:t>是</a:t>
            </a:r>
            <a:r>
              <a:rPr lang="en-US" altLang="zh-CN" dirty="0"/>
              <a:t>wordform</a:t>
            </a:r>
          </a:p>
        </p:txBody>
      </p:sp>
      <p:pic>
        <p:nvPicPr>
          <p:cNvPr id="6" name="图片 5" descr="手机屏幕截图&#10;&#10;描述已自动生成">
            <a:extLst>
              <a:ext uri="{FF2B5EF4-FFF2-40B4-BE49-F238E27FC236}">
                <a16:creationId xmlns:a16="http://schemas.microsoft.com/office/drawing/2014/main" id="{D2DE8C72-E0C4-4A1D-80BE-6843ABB679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287" y="2887057"/>
            <a:ext cx="8035425" cy="1083886"/>
          </a:xfrm>
          <a:prstGeom prst="rect">
            <a:avLst/>
          </a:prstGeom>
        </p:spPr>
      </p:pic>
    </p:spTree>
    <p:extLst>
      <p:ext uri="{BB962C8B-B14F-4D97-AF65-F5344CB8AC3E}">
        <p14:creationId xmlns:p14="http://schemas.microsoft.com/office/powerpoint/2010/main" val="3424612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2F7771-870F-4A7E-8F8A-04463751ABFD}"/>
              </a:ext>
            </a:extLst>
          </p:cNvPr>
          <p:cNvSpPr>
            <a:spLocks noGrp="1"/>
          </p:cNvSpPr>
          <p:nvPr>
            <p:ph type="title"/>
          </p:nvPr>
        </p:nvSpPr>
        <p:spPr/>
        <p:txBody>
          <a:bodyPr/>
          <a:lstStyle/>
          <a:p>
            <a:r>
              <a:rPr lang="en-US" altLang="zh-CN" dirty="0"/>
              <a:t>TF-IDF: Weighing terms in the vector</a:t>
            </a:r>
            <a:endParaRPr lang="zh-CN" altLang="en-US" dirty="0"/>
          </a:p>
        </p:txBody>
      </p:sp>
      <p:sp>
        <p:nvSpPr>
          <p:cNvPr id="3" name="内容占位符 2">
            <a:extLst>
              <a:ext uri="{FF2B5EF4-FFF2-40B4-BE49-F238E27FC236}">
                <a16:creationId xmlns:a16="http://schemas.microsoft.com/office/drawing/2014/main" id="{6B6E90E8-ABA9-44EE-B817-AD41F5FDCB48}"/>
              </a:ext>
            </a:extLst>
          </p:cNvPr>
          <p:cNvSpPr>
            <a:spLocks noGrp="1"/>
          </p:cNvSpPr>
          <p:nvPr>
            <p:ph idx="1"/>
          </p:nvPr>
        </p:nvSpPr>
        <p:spPr/>
        <p:txBody>
          <a:bodyPr/>
          <a:lstStyle/>
          <a:p>
            <a:pPr algn="just"/>
            <a:r>
              <a:rPr lang="zh-CN" altLang="en-US" dirty="0"/>
              <a:t>在此基础上，定义</a:t>
            </a:r>
            <a:r>
              <a:rPr lang="en-US" altLang="zh-CN" dirty="0" err="1"/>
              <a:t>tf-idf</a:t>
            </a:r>
            <a:r>
              <a:rPr lang="zh-CN" altLang="en-US" dirty="0"/>
              <a:t>：</a:t>
            </a:r>
            <a:endParaRPr lang="en-US" altLang="zh-CN" dirty="0"/>
          </a:p>
          <a:p>
            <a:pPr algn="just"/>
            <a:endParaRPr lang="en-US" altLang="zh-CN" dirty="0"/>
          </a:p>
          <a:p>
            <a:pPr algn="just"/>
            <a:r>
              <a:rPr lang="zh-CN" altLang="en-US" dirty="0"/>
              <a:t>以前文中的</a:t>
            </a:r>
            <a:r>
              <a:rPr lang="en-US" altLang="zh-CN" dirty="0"/>
              <a:t>term-document matrix</a:t>
            </a:r>
            <a:r>
              <a:rPr lang="zh-CN" altLang="en-US" dirty="0"/>
              <a:t>为例，其矩阵应用</a:t>
            </a:r>
            <a:r>
              <a:rPr lang="en-US" altLang="zh-CN" dirty="0" err="1"/>
              <a:t>tf-idf</a:t>
            </a:r>
            <a:r>
              <a:rPr lang="zh-CN" altLang="en-US" dirty="0"/>
              <a:t>算法后的结果如下：</a:t>
            </a:r>
            <a:endParaRPr lang="en-US" altLang="zh-CN" dirty="0"/>
          </a:p>
          <a:p>
            <a:pPr lvl="1" algn="just"/>
            <a:r>
              <a:rPr lang="zh-CN" altLang="en-US" dirty="0"/>
              <a:t>此时，</a:t>
            </a:r>
            <a:r>
              <a:rPr lang="en-US" altLang="zh-CN" dirty="0"/>
              <a:t>good</a:t>
            </a:r>
            <a:r>
              <a:rPr lang="zh-CN" altLang="en-US" dirty="0"/>
              <a:t>因为</a:t>
            </a:r>
            <a:r>
              <a:rPr lang="en-US" altLang="zh-CN" dirty="0" err="1"/>
              <a:t>idf</a:t>
            </a:r>
            <a:r>
              <a:rPr lang="en-US" altLang="zh-CN" dirty="0"/>
              <a:t>=0</a:t>
            </a:r>
            <a:r>
              <a:rPr lang="zh-CN" altLang="en-US" dirty="0"/>
              <a:t>，其共现的</a:t>
            </a:r>
            <a:r>
              <a:rPr lang="en-US" altLang="zh-CN" dirty="0" err="1"/>
              <a:t>tf-idf</a:t>
            </a:r>
            <a:r>
              <a:rPr lang="zh-CN" altLang="en-US" dirty="0"/>
              <a:t>值都变为</a:t>
            </a:r>
            <a:r>
              <a:rPr lang="en-US" altLang="zh-CN" dirty="0"/>
              <a:t>0</a:t>
            </a:r>
            <a:r>
              <a:rPr lang="zh-CN" altLang="en-US" dirty="0"/>
              <a:t>；</a:t>
            </a:r>
            <a:endParaRPr lang="en-US" altLang="zh-CN" dirty="0"/>
          </a:p>
          <a:p>
            <a:pPr lvl="1" algn="just"/>
            <a:r>
              <a:rPr lang="zh-CN" altLang="en-US" dirty="0"/>
              <a:t>仅剩下具有较强判别性的词具有非</a:t>
            </a:r>
            <a:r>
              <a:rPr lang="en-US" altLang="zh-CN" dirty="0"/>
              <a:t>0</a:t>
            </a:r>
            <a:r>
              <a:rPr lang="zh-CN" altLang="en-US" dirty="0"/>
              <a:t>值。</a:t>
            </a:r>
          </a:p>
        </p:txBody>
      </p:sp>
      <p:pic>
        <p:nvPicPr>
          <p:cNvPr id="5" name="图片 4" descr="图片包含 物体, 游戏机, 钟表&#10;&#10;描述已自动生成">
            <a:extLst>
              <a:ext uri="{FF2B5EF4-FFF2-40B4-BE49-F238E27FC236}">
                <a16:creationId xmlns:a16="http://schemas.microsoft.com/office/drawing/2014/main" id="{6301D703-B77C-45AD-A9CD-7D33EC42D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471" y="2327097"/>
            <a:ext cx="2915057" cy="485843"/>
          </a:xfrm>
          <a:prstGeom prst="rect">
            <a:avLst/>
          </a:prstGeom>
        </p:spPr>
      </p:pic>
      <p:pic>
        <p:nvPicPr>
          <p:cNvPr id="7" name="图片 6" descr="手机屏幕截图&#10;&#10;描述已自动生成">
            <a:extLst>
              <a:ext uri="{FF2B5EF4-FFF2-40B4-BE49-F238E27FC236}">
                <a16:creationId xmlns:a16="http://schemas.microsoft.com/office/drawing/2014/main" id="{25F14115-4069-4DBC-9406-68E3797B0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9234" y="4589673"/>
            <a:ext cx="7553529" cy="2268327"/>
          </a:xfrm>
          <a:prstGeom prst="rect">
            <a:avLst/>
          </a:prstGeom>
        </p:spPr>
      </p:pic>
    </p:spTree>
    <p:extLst>
      <p:ext uri="{BB962C8B-B14F-4D97-AF65-F5344CB8AC3E}">
        <p14:creationId xmlns:p14="http://schemas.microsoft.com/office/powerpoint/2010/main" val="62927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B07994-9729-467F-93DA-1B1F0848F855}"/>
              </a:ext>
            </a:extLst>
          </p:cNvPr>
          <p:cNvSpPr>
            <a:spLocks noGrp="1"/>
          </p:cNvSpPr>
          <p:nvPr>
            <p:ph type="title"/>
          </p:nvPr>
        </p:nvSpPr>
        <p:spPr/>
        <p:txBody>
          <a:bodyPr/>
          <a:lstStyle/>
          <a:p>
            <a:r>
              <a:rPr lang="en-US" altLang="zh-CN" dirty="0"/>
              <a:t>Applications of the </a:t>
            </a:r>
            <a:r>
              <a:rPr lang="en-US" altLang="zh-CN" dirty="0" err="1"/>
              <a:t>tf-idf</a:t>
            </a:r>
            <a:r>
              <a:rPr lang="en-US" altLang="zh-CN" dirty="0"/>
              <a:t> vector model</a:t>
            </a:r>
            <a:endParaRPr lang="zh-CN" altLang="en-US" dirty="0"/>
          </a:p>
        </p:txBody>
      </p:sp>
      <p:sp>
        <p:nvSpPr>
          <p:cNvPr id="3" name="内容占位符 2">
            <a:extLst>
              <a:ext uri="{FF2B5EF4-FFF2-40B4-BE49-F238E27FC236}">
                <a16:creationId xmlns:a16="http://schemas.microsoft.com/office/drawing/2014/main" id="{F400E0AA-2F0B-4E4B-B4CB-466510A20022}"/>
              </a:ext>
            </a:extLst>
          </p:cNvPr>
          <p:cNvSpPr>
            <a:spLocks noGrp="1"/>
          </p:cNvSpPr>
          <p:nvPr>
            <p:ph idx="1"/>
          </p:nvPr>
        </p:nvSpPr>
        <p:spPr>
          <a:xfrm>
            <a:off x="838200" y="1825625"/>
            <a:ext cx="10515600" cy="4796848"/>
          </a:xfrm>
        </p:spPr>
        <p:txBody>
          <a:bodyPr/>
          <a:lstStyle/>
          <a:p>
            <a:pPr algn="just"/>
            <a:r>
              <a:rPr lang="zh-CN" altLang="en-US" dirty="0"/>
              <a:t>使用</a:t>
            </a:r>
            <a:r>
              <a:rPr lang="en-US" altLang="zh-CN" dirty="0"/>
              <a:t>term-term matrix</a:t>
            </a:r>
            <a:r>
              <a:rPr lang="zh-CN" altLang="en-US" dirty="0"/>
              <a:t>求得的语义向量，可以使用</a:t>
            </a:r>
            <a:r>
              <a:rPr lang="en-US" altLang="zh-CN" dirty="0" err="1"/>
              <a:t>tf-idf</a:t>
            </a:r>
            <a:r>
              <a:rPr lang="zh-CN" altLang="en-US" dirty="0"/>
              <a:t>算法进行优化：</a:t>
            </a:r>
            <a:endParaRPr lang="en-US" altLang="zh-CN" dirty="0"/>
          </a:p>
          <a:p>
            <a:pPr lvl="1" algn="just"/>
            <a:r>
              <a:rPr lang="zh-CN" altLang="en-US" dirty="0"/>
              <a:t>每个目标词的词向量，对向量的每个值，都乘以用对应的共现词的</a:t>
            </a:r>
            <a:r>
              <a:rPr lang="en-US" altLang="zh-CN" dirty="0" err="1"/>
              <a:t>tf-idf</a:t>
            </a:r>
            <a:r>
              <a:rPr lang="zh-CN" altLang="en-US" dirty="0"/>
              <a:t>值，由此得到</a:t>
            </a:r>
            <a:r>
              <a:rPr lang="en-US" altLang="zh-CN" dirty="0" err="1"/>
              <a:t>tf-idf</a:t>
            </a:r>
            <a:r>
              <a:rPr lang="zh-CN" altLang="en-US" dirty="0"/>
              <a:t>加权的语义向量；</a:t>
            </a:r>
            <a:endParaRPr lang="en-US" altLang="zh-CN" dirty="0"/>
          </a:p>
          <a:p>
            <a:pPr lvl="1" algn="just"/>
            <a:r>
              <a:rPr lang="zh-CN" altLang="en-US" dirty="0"/>
              <a:t>该语义向量给有判别性的词更高的权重，给其他词更低的权重，在计算词的相似性任务中，效果得到提升。</a:t>
            </a:r>
            <a:endParaRPr lang="en-US" altLang="zh-CN" dirty="0"/>
          </a:p>
          <a:p>
            <a:pPr algn="just"/>
            <a:r>
              <a:rPr lang="zh-CN" altLang="en-US" dirty="0"/>
              <a:t>得到词的</a:t>
            </a:r>
            <a:r>
              <a:rPr lang="en-US" altLang="zh-CN" dirty="0" err="1"/>
              <a:t>tf-idf</a:t>
            </a:r>
            <a:r>
              <a:rPr lang="zh-CN" altLang="en-US" dirty="0"/>
              <a:t>加权的语义向量，可以进一步比较文档的相似性：</a:t>
            </a:r>
            <a:endParaRPr lang="en-US" altLang="zh-CN" dirty="0"/>
          </a:p>
          <a:p>
            <a:pPr lvl="1" algn="just"/>
            <a:r>
              <a:rPr lang="zh-CN" altLang="en-US" dirty="0"/>
              <a:t>将文档表示为其包含的所有词的词向量的集合；</a:t>
            </a:r>
            <a:endParaRPr lang="en-US" altLang="zh-CN" dirty="0"/>
          </a:p>
          <a:p>
            <a:pPr lvl="1" algn="just"/>
            <a:r>
              <a:rPr lang="zh-CN" altLang="en-US" dirty="0"/>
              <a:t>计算该集合的质心向量：</a:t>
            </a:r>
            <a:endParaRPr lang="en-US" altLang="zh-CN" dirty="0"/>
          </a:p>
          <a:p>
            <a:pPr lvl="1" algn="just"/>
            <a:endParaRPr lang="en-US" altLang="zh-CN" dirty="0"/>
          </a:p>
          <a:p>
            <a:pPr lvl="1" algn="just"/>
            <a:r>
              <a:rPr lang="zh-CN" altLang="en-US" dirty="0"/>
              <a:t>计算两个文档的质心向量的</a:t>
            </a:r>
            <a:r>
              <a:rPr lang="en-US" altLang="zh-CN" dirty="0"/>
              <a:t>cosine</a:t>
            </a:r>
            <a:r>
              <a:rPr lang="zh-CN" altLang="en-US" dirty="0"/>
              <a:t>，衡量其相似性。</a:t>
            </a:r>
          </a:p>
        </p:txBody>
      </p:sp>
      <p:pic>
        <p:nvPicPr>
          <p:cNvPr id="5" name="图片 4" descr="图片包含 物体, 游戏机, 钟表&#10;&#10;描述已自动生成">
            <a:extLst>
              <a:ext uri="{FF2B5EF4-FFF2-40B4-BE49-F238E27FC236}">
                <a16:creationId xmlns:a16="http://schemas.microsoft.com/office/drawing/2014/main" id="{1DCF41E9-72C9-4D2B-9C82-0A50246DC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217" y="5087773"/>
            <a:ext cx="2844765" cy="625551"/>
          </a:xfrm>
          <a:prstGeom prst="rect">
            <a:avLst/>
          </a:prstGeom>
        </p:spPr>
      </p:pic>
    </p:spTree>
    <p:extLst>
      <p:ext uri="{BB962C8B-B14F-4D97-AF65-F5344CB8AC3E}">
        <p14:creationId xmlns:p14="http://schemas.microsoft.com/office/powerpoint/2010/main" val="2048380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678876-4283-4981-B151-F2B67BB8AFE6}"/>
              </a:ext>
            </a:extLst>
          </p:cNvPr>
          <p:cNvSpPr>
            <a:spLocks noGrp="1"/>
          </p:cNvSpPr>
          <p:nvPr>
            <p:ph type="title"/>
          </p:nvPr>
        </p:nvSpPr>
        <p:spPr/>
        <p:txBody>
          <a:bodyPr/>
          <a:lstStyle/>
          <a:p>
            <a:r>
              <a:rPr lang="en-US" altLang="zh-CN" dirty="0"/>
              <a:t>Pointwise Mutual Information</a:t>
            </a:r>
            <a:endParaRPr lang="zh-CN" altLang="en-US" dirty="0"/>
          </a:p>
        </p:txBody>
      </p:sp>
      <p:sp>
        <p:nvSpPr>
          <p:cNvPr id="3" name="内容占位符 2">
            <a:extLst>
              <a:ext uri="{FF2B5EF4-FFF2-40B4-BE49-F238E27FC236}">
                <a16:creationId xmlns:a16="http://schemas.microsoft.com/office/drawing/2014/main" id="{93F3A505-0CE0-459E-8939-2C998024838D}"/>
              </a:ext>
            </a:extLst>
          </p:cNvPr>
          <p:cNvSpPr>
            <a:spLocks noGrp="1"/>
          </p:cNvSpPr>
          <p:nvPr>
            <p:ph idx="1"/>
          </p:nvPr>
        </p:nvSpPr>
        <p:spPr/>
        <p:txBody>
          <a:bodyPr/>
          <a:lstStyle/>
          <a:p>
            <a:pPr algn="just"/>
            <a:r>
              <a:rPr lang="zh-CN" altLang="en-US" dirty="0"/>
              <a:t>点互信息（</a:t>
            </a:r>
            <a:r>
              <a:rPr lang="en-US" altLang="zh-CN" dirty="0"/>
              <a:t>pointwise mutual information</a:t>
            </a:r>
            <a:r>
              <a:rPr lang="zh-CN" altLang="en-US" dirty="0"/>
              <a:t>），用于衡量两个词共现的程度，其定义如下：</a:t>
            </a:r>
            <a:endParaRPr lang="en-US" altLang="zh-CN" dirty="0"/>
          </a:p>
          <a:p>
            <a:pPr lvl="1" algn="just"/>
            <a:r>
              <a:rPr lang="zh-CN" altLang="en-US" dirty="0"/>
              <a:t>假设词</a:t>
            </a:r>
            <a:r>
              <a:rPr lang="en-US" altLang="zh-CN" dirty="0"/>
              <a:t>w</a:t>
            </a:r>
            <a:r>
              <a:rPr lang="zh-CN" altLang="en-US" dirty="0"/>
              <a:t>，上下文</a:t>
            </a:r>
            <a:r>
              <a:rPr lang="en-US" altLang="zh-CN" dirty="0"/>
              <a:t>c</a:t>
            </a:r>
            <a:r>
              <a:rPr lang="zh-CN" altLang="en-US" dirty="0"/>
              <a:t>；</a:t>
            </a:r>
            <a:endParaRPr lang="en-US" altLang="zh-CN" dirty="0"/>
          </a:p>
          <a:p>
            <a:pPr lvl="1" algn="just"/>
            <a:r>
              <a:rPr lang="zh-CN" altLang="en-US" dirty="0"/>
              <a:t>则有：</a:t>
            </a:r>
            <a:endParaRPr lang="en-US" altLang="zh-CN" dirty="0"/>
          </a:p>
          <a:p>
            <a:pPr lvl="1" algn="just"/>
            <a:endParaRPr lang="en-US" altLang="zh-CN" dirty="0"/>
          </a:p>
          <a:p>
            <a:pPr marL="457200" lvl="1" indent="0" algn="just">
              <a:buNone/>
            </a:pPr>
            <a:endParaRPr lang="en-US" altLang="zh-CN" dirty="0"/>
          </a:p>
          <a:p>
            <a:pPr lvl="1" algn="just"/>
            <a:r>
              <a:rPr lang="en-US" altLang="zh-CN" dirty="0"/>
              <a:t>PMI</a:t>
            </a:r>
            <a:r>
              <a:rPr lang="zh-CN" altLang="en-US" dirty="0"/>
              <a:t>的值域是实数域；</a:t>
            </a:r>
            <a:endParaRPr lang="en-US" altLang="zh-CN" dirty="0"/>
          </a:p>
          <a:p>
            <a:pPr lvl="1" algn="just"/>
            <a:r>
              <a:rPr lang="zh-CN" altLang="en-US" dirty="0"/>
              <a:t>当词</a:t>
            </a:r>
            <a:r>
              <a:rPr lang="en-US" altLang="zh-CN" dirty="0"/>
              <a:t>w</a:t>
            </a:r>
            <a:r>
              <a:rPr lang="zh-CN" altLang="en-US" dirty="0"/>
              <a:t>与上下文</a:t>
            </a:r>
            <a:r>
              <a:rPr lang="en-US" altLang="zh-CN" dirty="0"/>
              <a:t>c</a:t>
            </a:r>
            <a:r>
              <a:rPr lang="zh-CN" altLang="en-US" dirty="0"/>
              <a:t>相互独立时，</a:t>
            </a:r>
            <a:r>
              <a:rPr lang="en-US" altLang="zh-CN" dirty="0"/>
              <a:t>PMI=0</a:t>
            </a:r>
            <a:r>
              <a:rPr lang="zh-CN" altLang="en-US" dirty="0"/>
              <a:t>。</a:t>
            </a:r>
            <a:endParaRPr lang="en-US" altLang="zh-CN" dirty="0"/>
          </a:p>
          <a:p>
            <a:pPr lvl="1" algn="just"/>
            <a:r>
              <a:rPr lang="zh-CN" altLang="en-US" dirty="0"/>
              <a:t>当</a:t>
            </a:r>
            <a:r>
              <a:rPr lang="en-US" altLang="zh-CN" dirty="0"/>
              <a:t>PMI&lt;0</a:t>
            </a:r>
            <a:r>
              <a:rPr lang="zh-CN" altLang="en-US" dirty="0"/>
              <a:t>时，意味着</a:t>
            </a:r>
            <a:r>
              <a:rPr lang="en-US" altLang="zh-CN" dirty="0"/>
              <a:t>w</a:t>
            </a:r>
            <a:r>
              <a:rPr lang="zh-CN" altLang="en-US" dirty="0"/>
              <a:t>和</a:t>
            </a:r>
            <a:r>
              <a:rPr lang="en-US" altLang="zh-CN" dirty="0"/>
              <a:t>c</a:t>
            </a:r>
            <a:r>
              <a:rPr lang="zh-CN" altLang="en-US" dirty="0"/>
              <a:t>更常单独出现，此时</a:t>
            </a:r>
            <a:r>
              <a:rPr lang="en-US" altLang="zh-CN" dirty="0"/>
              <a:t>P(w, c)</a:t>
            </a:r>
            <a:r>
              <a:rPr lang="zh-CN" altLang="en-US" dirty="0"/>
              <a:t>应非常之小；为验证此事，并从语料中统计到可靠的</a:t>
            </a:r>
            <a:r>
              <a:rPr lang="en-US" altLang="zh-CN" dirty="0"/>
              <a:t>P(w,</a:t>
            </a:r>
            <a:r>
              <a:rPr lang="zh-CN" altLang="en-US" dirty="0"/>
              <a:t> </a:t>
            </a:r>
            <a:r>
              <a:rPr lang="en-US" altLang="zh-CN" dirty="0"/>
              <a:t>c)</a:t>
            </a:r>
            <a:r>
              <a:rPr lang="zh-CN" altLang="en-US" dirty="0"/>
              <a:t>，往往需要极大的语料。所以对于大部分不充分的语料来说，</a:t>
            </a:r>
            <a:r>
              <a:rPr lang="en-US" altLang="zh-CN" dirty="0"/>
              <a:t>PMI&lt;0</a:t>
            </a:r>
            <a:r>
              <a:rPr lang="zh-CN" altLang="en-US" dirty="0"/>
              <a:t>不足够可信。</a:t>
            </a:r>
          </a:p>
        </p:txBody>
      </p:sp>
      <p:pic>
        <p:nvPicPr>
          <p:cNvPr id="5" name="图片 4" descr="图片包含 游戏机, 钟表, 桌子&#10;&#10;描述已自动生成">
            <a:extLst>
              <a:ext uri="{FF2B5EF4-FFF2-40B4-BE49-F238E27FC236}">
                <a16:creationId xmlns:a16="http://schemas.microsoft.com/office/drawing/2014/main" id="{0A4B404C-62A6-46F3-A2F9-31F7E6086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4395" y="3429000"/>
            <a:ext cx="3223209" cy="740467"/>
          </a:xfrm>
          <a:prstGeom prst="rect">
            <a:avLst/>
          </a:prstGeom>
        </p:spPr>
      </p:pic>
    </p:spTree>
    <p:extLst>
      <p:ext uri="{BB962C8B-B14F-4D97-AF65-F5344CB8AC3E}">
        <p14:creationId xmlns:p14="http://schemas.microsoft.com/office/powerpoint/2010/main" val="1209127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0069AF-3494-4BA1-9885-E6F780D3E9C8}"/>
              </a:ext>
            </a:extLst>
          </p:cNvPr>
          <p:cNvSpPr>
            <a:spLocks noGrp="1"/>
          </p:cNvSpPr>
          <p:nvPr>
            <p:ph type="title"/>
          </p:nvPr>
        </p:nvSpPr>
        <p:spPr/>
        <p:txBody>
          <a:bodyPr/>
          <a:lstStyle/>
          <a:p>
            <a:r>
              <a:rPr lang="en-US" altLang="zh-CN" dirty="0"/>
              <a:t>Pointwise Mutual Information</a:t>
            </a:r>
            <a:endParaRPr lang="zh-CN" altLang="en-US" dirty="0"/>
          </a:p>
        </p:txBody>
      </p:sp>
      <p:sp>
        <p:nvSpPr>
          <p:cNvPr id="3" name="内容占位符 2">
            <a:extLst>
              <a:ext uri="{FF2B5EF4-FFF2-40B4-BE49-F238E27FC236}">
                <a16:creationId xmlns:a16="http://schemas.microsoft.com/office/drawing/2014/main" id="{170DA6B6-38D6-48B2-9DE0-9842EC40433A}"/>
              </a:ext>
            </a:extLst>
          </p:cNvPr>
          <p:cNvSpPr>
            <a:spLocks noGrp="1"/>
          </p:cNvSpPr>
          <p:nvPr>
            <p:ph idx="1"/>
          </p:nvPr>
        </p:nvSpPr>
        <p:spPr/>
        <p:txBody>
          <a:bodyPr/>
          <a:lstStyle/>
          <a:p>
            <a:pPr algn="just"/>
            <a:r>
              <a:rPr lang="zh-CN" altLang="en-US" dirty="0"/>
              <a:t>为解决上述问题，实际中常用正点互信息（</a:t>
            </a:r>
            <a:r>
              <a:rPr lang="en-US" altLang="zh-CN" dirty="0"/>
              <a:t>positive point mutual information</a:t>
            </a:r>
            <a:r>
              <a:rPr lang="zh-CN" altLang="en-US" dirty="0"/>
              <a:t>），定义如下：</a:t>
            </a:r>
            <a:endParaRPr lang="en-US" altLang="zh-CN" dirty="0"/>
          </a:p>
          <a:p>
            <a:pPr lvl="1" algn="just"/>
            <a:r>
              <a:rPr lang="zh-CN" altLang="en-US" dirty="0"/>
              <a:t>假设共现矩阵</a:t>
            </a:r>
            <a:r>
              <a:rPr lang="en-US" altLang="zh-CN" dirty="0"/>
              <a:t>F</a:t>
            </a:r>
            <a:r>
              <a:rPr lang="zh-CN" altLang="en-US" dirty="0"/>
              <a:t>，词汇表</a:t>
            </a:r>
            <a:r>
              <a:rPr lang="en-US" altLang="zh-CN" dirty="0"/>
              <a:t>W</a:t>
            </a:r>
            <a:r>
              <a:rPr lang="zh-CN" altLang="en-US" dirty="0"/>
              <a:t>，上下文</a:t>
            </a:r>
            <a:r>
              <a:rPr lang="en-US" altLang="zh-CN" dirty="0"/>
              <a:t>C</a:t>
            </a:r>
            <a:r>
              <a:rPr lang="zh-CN" altLang="en-US" dirty="0"/>
              <a:t>，共现频率</a:t>
            </a:r>
            <a:r>
              <a:rPr lang="en-US" altLang="zh-CN" dirty="0"/>
              <a:t>f</a:t>
            </a:r>
            <a:r>
              <a:rPr lang="en-US" altLang="zh-CN" baseline="-25000" dirty="0"/>
              <a:t>ij</a:t>
            </a:r>
            <a:r>
              <a:rPr lang="zh-CN" altLang="en-US" dirty="0"/>
              <a:t>是</a:t>
            </a:r>
            <a:r>
              <a:rPr lang="en-US" altLang="zh-CN" dirty="0" err="1"/>
              <a:t>w</a:t>
            </a:r>
            <a:r>
              <a:rPr lang="en-US" altLang="zh-CN" baseline="-25000" dirty="0" err="1"/>
              <a:t>i</a:t>
            </a:r>
            <a:r>
              <a:rPr lang="zh-CN" altLang="en-US" dirty="0"/>
              <a:t>和</a:t>
            </a:r>
            <a:r>
              <a:rPr lang="en-US" altLang="zh-CN" dirty="0" err="1"/>
              <a:t>c</a:t>
            </a:r>
            <a:r>
              <a:rPr lang="en-US" altLang="zh-CN" baseline="-25000" dirty="0" err="1"/>
              <a:t>j</a:t>
            </a:r>
            <a:r>
              <a:rPr lang="zh-CN" altLang="en-US" dirty="0"/>
              <a:t>的共现次数；</a:t>
            </a:r>
            <a:endParaRPr lang="en-US" altLang="zh-CN" dirty="0"/>
          </a:p>
          <a:p>
            <a:pPr lvl="1" algn="just"/>
            <a:r>
              <a:rPr lang="zh-CN" altLang="en-US" dirty="0"/>
              <a:t>则有：</a:t>
            </a:r>
          </a:p>
        </p:txBody>
      </p:sp>
      <p:pic>
        <p:nvPicPr>
          <p:cNvPr id="5" name="图片 4" descr="手机屏幕截图&#10;&#10;描述已自动生成">
            <a:extLst>
              <a:ext uri="{FF2B5EF4-FFF2-40B4-BE49-F238E27FC236}">
                <a16:creationId xmlns:a16="http://schemas.microsoft.com/office/drawing/2014/main" id="{A68AF3CD-FA48-472E-BF49-212485E4A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692" y="4218211"/>
            <a:ext cx="7934615" cy="1795690"/>
          </a:xfrm>
          <a:prstGeom prst="rect">
            <a:avLst/>
          </a:prstGeom>
        </p:spPr>
      </p:pic>
    </p:spTree>
    <p:extLst>
      <p:ext uri="{BB962C8B-B14F-4D97-AF65-F5344CB8AC3E}">
        <p14:creationId xmlns:p14="http://schemas.microsoft.com/office/powerpoint/2010/main" val="2670440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F19DB-BD66-49E4-AF92-DEE4929F51FB}"/>
              </a:ext>
            </a:extLst>
          </p:cNvPr>
          <p:cNvSpPr>
            <a:spLocks noGrp="1"/>
          </p:cNvSpPr>
          <p:nvPr>
            <p:ph type="title"/>
          </p:nvPr>
        </p:nvSpPr>
        <p:spPr/>
        <p:txBody>
          <a:bodyPr/>
          <a:lstStyle/>
          <a:p>
            <a:r>
              <a:rPr lang="en-US" altLang="zh-CN" dirty="0"/>
              <a:t>Pointwise Mutual Information</a:t>
            </a:r>
            <a:endParaRPr lang="zh-CN" altLang="en-US" dirty="0"/>
          </a:p>
        </p:txBody>
      </p:sp>
      <p:sp>
        <p:nvSpPr>
          <p:cNvPr id="3" name="内容占位符 2">
            <a:extLst>
              <a:ext uri="{FF2B5EF4-FFF2-40B4-BE49-F238E27FC236}">
                <a16:creationId xmlns:a16="http://schemas.microsoft.com/office/drawing/2014/main" id="{805C8AA8-8C70-49CA-B550-7D4214A39402}"/>
              </a:ext>
            </a:extLst>
          </p:cNvPr>
          <p:cNvSpPr>
            <a:spLocks noGrp="1"/>
          </p:cNvSpPr>
          <p:nvPr>
            <p:ph idx="1"/>
          </p:nvPr>
        </p:nvSpPr>
        <p:spPr>
          <a:xfrm>
            <a:off x="838200" y="1825625"/>
            <a:ext cx="4010891" cy="4351338"/>
          </a:xfrm>
        </p:spPr>
        <p:txBody>
          <a:bodyPr/>
          <a:lstStyle/>
          <a:p>
            <a:pPr algn="just"/>
            <a:r>
              <a:rPr lang="en-US" altLang="zh-CN" dirty="0"/>
              <a:t>PPMI</a:t>
            </a:r>
            <a:r>
              <a:rPr lang="zh-CN" altLang="en-US" dirty="0"/>
              <a:t>计算案例：</a:t>
            </a:r>
            <a:endParaRPr lang="en-US" altLang="zh-CN" dirty="0"/>
          </a:p>
          <a:p>
            <a:pPr algn="just"/>
            <a:endParaRPr lang="en-US" altLang="zh-CN" dirty="0"/>
          </a:p>
          <a:p>
            <a:pPr algn="just"/>
            <a:endParaRPr lang="en-US" altLang="zh-CN" dirty="0"/>
          </a:p>
          <a:p>
            <a:pPr algn="just"/>
            <a:endParaRPr lang="en-US" altLang="zh-CN" dirty="0"/>
          </a:p>
          <a:p>
            <a:pPr algn="just"/>
            <a:endParaRPr lang="en-US" altLang="zh-CN" dirty="0"/>
          </a:p>
          <a:p>
            <a:pPr lvl="1" algn="just"/>
            <a:r>
              <a:rPr lang="zh-CN" altLang="en-US" dirty="0"/>
              <a:t>与</a:t>
            </a:r>
            <a:r>
              <a:rPr lang="en-US" altLang="zh-CN" dirty="0" err="1"/>
              <a:t>tf-idf</a:t>
            </a:r>
            <a:r>
              <a:rPr lang="zh-CN" altLang="en-US" dirty="0"/>
              <a:t>类似，词</a:t>
            </a:r>
            <a:r>
              <a:rPr lang="en-US" altLang="zh-CN" dirty="0"/>
              <a:t>-</a:t>
            </a:r>
            <a:r>
              <a:rPr lang="zh-CN" altLang="en-US" dirty="0"/>
              <a:t>词矩阵的每一列都可以看做是词的语义向量。</a:t>
            </a:r>
          </a:p>
        </p:txBody>
      </p:sp>
      <p:pic>
        <p:nvPicPr>
          <p:cNvPr id="5" name="图片 4" descr="手机屏幕截图&#10;&#10;描述已自动生成">
            <a:extLst>
              <a:ext uri="{FF2B5EF4-FFF2-40B4-BE49-F238E27FC236}">
                <a16:creationId xmlns:a16="http://schemas.microsoft.com/office/drawing/2014/main" id="{A571FE49-5EBE-45BA-9090-A689B32E3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447" y="1234161"/>
            <a:ext cx="6769195" cy="5258714"/>
          </a:xfrm>
          <a:prstGeom prst="rect">
            <a:avLst/>
          </a:prstGeom>
        </p:spPr>
      </p:pic>
      <p:pic>
        <p:nvPicPr>
          <p:cNvPr id="7" name="图片 6" descr="手机屏幕的截图&#10;&#10;描述已自动生成">
            <a:extLst>
              <a:ext uri="{FF2B5EF4-FFF2-40B4-BE49-F238E27FC236}">
                <a16:creationId xmlns:a16="http://schemas.microsoft.com/office/drawing/2014/main" id="{C37361DA-3967-4D90-9D80-FF9CFF753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666" y="2680772"/>
            <a:ext cx="4563603" cy="1411009"/>
          </a:xfrm>
          <a:prstGeom prst="rect">
            <a:avLst/>
          </a:prstGeom>
        </p:spPr>
      </p:pic>
    </p:spTree>
    <p:extLst>
      <p:ext uri="{BB962C8B-B14F-4D97-AF65-F5344CB8AC3E}">
        <p14:creationId xmlns:p14="http://schemas.microsoft.com/office/powerpoint/2010/main" val="1967188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01772E-2AA8-4462-B1CF-F0FD78AE18A2}"/>
              </a:ext>
            </a:extLst>
          </p:cNvPr>
          <p:cNvSpPr>
            <a:spLocks noGrp="1"/>
          </p:cNvSpPr>
          <p:nvPr>
            <p:ph type="title"/>
          </p:nvPr>
        </p:nvSpPr>
        <p:spPr/>
        <p:txBody>
          <a:bodyPr/>
          <a:lstStyle/>
          <a:p>
            <a:r>
              <a:rPr lang="en-US" altLang="zh-CN" dirty="0"/>
              <a:t>Pointwise Mutual Information</a:t>
            </a:r>
            <a:endParaRPr lang="zh-CN" altLang="en-US" dirty="0"/>
          </a:p>
        </p:txBody>
      </p:sp>
      <p:sp>
        <p:nvSpPr>
          <p:cNvPr id="3" name="内容占位符 2">
            <a:extLst>
              <a:ext uri="{FF2B5EF4-FFF2-40B4-BE49-F238E27FC236}">
                <a16:creationId xmlns:a16="http://schemas.microsoft.com/office/drawing/2014/main" id="{3BD4D783-53FE-482B-B5C7-A18CF05CDBAC}"/>
              </a:ext>
            </a:extLst>
          </p:cNvPr>
          <p:cNvSpPr>
            <a:spLocks noGrp="1"/>
          </p:cNvSpPr>
          <p:nvPr>
            <p:ph idx="1"/>
          </p:nvPr>
        </p:nvSpPr>
        <p:spPr>
          <a:xfrm>
            <a:off x="838200" y="1825625"/>
            <a:ext cx="10515600" cy="4351338"/>
          </a:xfrm>
        </p:spPr>
        <p:txBody>
          <a:bodyPr/>
          <a:lstStyle/>
          <a:p>
            <a:pPr algn="just"/>
            <a:r>
              <a:rPr lang="en-US" altLang="zh-CN" dirty="0"/>
              <a:t>PPMI</a:t>
            </a:r>
            <a:r>
              <a:rPr lang="zh-CN" altLang="en-US" dirty="0"/>
              <a:t>仍存在一个问题，即偏向稀有的上下文：这是因为稀有的上下文独立出现的概率</a:t>
            </a:r>
            <a:r>
              <a:rPr lang="en-US" altLang="zh-CN" dirty="0"/>
              <a:t>P(c)</a:t>
            </a:r>
            <a:r>
              <a:rPr lang="zh-CN" altLang="en-US" dirty="0"/>
              <a:t>较低，导致与其有关的</a:t>
            </a:r>
            <a:r>
              <a:rPr lang="en-US" altLang="zh-CN" dirty="0"/>
              <a:t>PPMI</a:t>
            </a:r>
            <a:r>
              <a:rPr lang="zh-CN" altLang="en-US" dirty="0"/>
              <a:t>偏高，失去可信度。</a:t>
            </a:r>
            <a:endParaRPr lang="en-US" altLang="zh-CN" dirty="0"/>
          </a:p>
          <a:p>
            <a:pPr algn="just"/>
            <a:r>
              <a:rPr lang="zh-CN" altLang="en-US" dirty="0"/>
              <a:t>有两种方法可以解决这个问题，加权</a:t>
            </a:r>
            <a:r>
              <a:rPr lang="en-US" altLang="zh-CN" dirty="0"/>
              <a:t>PPMI</a:t>
            </a:r>
            <a:r>
              <a:rPr lang="zh-CN" altLang="en-US" dirty="0"/>
              <a:t>和平滑。</a:t>
            </a:r>
            <a:endParaRPr lang="en-US" altLang="zh-CN" dirty="0"/>
          </a:p>
          <a:p>
            <a:pPr algn="just"/>
            <a:r>
              <a:rPr lang="zh-CN" altLang="en-US" dirty="0"/>
              <a:t>加权</a:t>
            </a:r>
            <a:r>
              <a:rPr lang="en-US" altLang="zh-CN" dirty="0"/>
              <a:t>PPMI</a:t>
            </a:r>
            <a:r>
              <a:rPr lang="zh-CN" altLang="en-US" dirty="0"/>
              <a:t>定义如下：</a:t>
            </a:r>
            <a:endParaRPr lang="en-US" altLang="zh-CN" dirty="0"/>
          </a:p>
          <a:p>
            <a:pPr algn="just"/>
            <a:endParaRPr lang="en-US" altLang="zh-CN" dirty="0"/>
          </a:p>
          <a:p>
            <a:pPr algn="just"/>
            <a:endParaRPr lang="en-US" altLang="zh-CN" dirty="0"/>
          </a:p>
          <a:p>
            <a:pPr lvl="1" algn="just"/>
            <a:r>
              <a:rPr lang="en-US" altLang="zh-CN" dirty="0"/>
              <a:t>Levy(2015)</a:t>
            </a:r>
            <a:r>
              <a:rPr lang="zh-CN" altLang="en-US" dirty="0"/>
              <a:t>发现，</a:t>
            </a:r>
            <a:r>
              <a:rPr lang="en-US" altLang="zh-CN" dirty="0"/>
              <a:t>α=0.75</a:t>
            </a:r>
            <a:r>
              <a:rPr lang="zh-CN" altLang="en-US" dirty="0"/>
              <a:t>时，得到的语义向量可以更好地提升下游任务；</a:t>
            </a:r>
            <a:endParaRPr lang="en-US" altLang="zh-CN" dirty="0"/>
          </a:p>
          <a:p>
            <a:pPr lvl="1" algn="just"/>
            <a:r>
              <a:rPr lang="en-US" altLang="zh-CN" dirty="0"/>
              <a:t>α=0.75</a:t>
            </a:r>
            <a:r>
              <a:rPr lang="zh-CN" altLang="en-US" dirty="0"/>
              <a:t>增加了稀有上下文的相对概率，从而降低了</a:t>
            </a:r>
            <a:r>
              <a:rPr lang="en-US" altLang="zh-CN" dirty="0"/>
              <a:t>PPMI</a:t>
            </a:r>
            <a:r>
              <a:rPr lang="zh-CN" altLang="en-US" dirty="0"/>
              <a:t>的值。</a:t>
            </a:r>
          </a:p>
        </p:txBody>
      </p:sp>
      <p:pic>
        <p:nvPicPr>
          <p:cNvPr id="5" name="图片 4" descr="图片包含 游戏机, 桌子&#10;&#10;描述已自动生成">
            <a:extLst>
              <a:ext uri="{FF2B5EF4-FFF2-40B4-BE49-F238E27FC236}">
                <a16:creationId xmlns:a16="http://schemas.microsoft.com/office/drawing/2014/main" id="{34E1E376-DB22-4290-BF20-F996D3EC7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598" y="4270754"/>
            <a:ext cx="4486275" cy="751158"/>
          </a:xfrm>
          <a:prstGeom prst="rect">
            <a:avLst/>
          </a:prstGeom>
        </p:spPr>
      </p:pic>
      <p:pic>
        <p:nvPicPr>
          <p:cNvPr id="7" name="图片 6" descr="手机屏幕截图&#10;&#10;描述已自动生成">
            <a:extLst>
              <a:ext uri="{FF2B5EF4-FFF2-40B4-BE49-F238E27FC236}">
                <a16:creationId xmlns:a16="http://schemas.microsoft.com/office/drawing/2014/main" id="{7937E1ED-80A6-4CBF-BBF8-2A04B3623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3892" y="4249879"/>
            <a:ext cx="2785889" cy="792907"/>
          </a:xfrm>
          <a:prstGeom prst="rect">
            <a:avLst/>
          </a:prstGeom>
        </p:spPr>
      </p:pic>
    </p:spTree>
    <p:extLst>
      <p:ext uri="{BB962C8B-B14F-4D97-AF65-F5344CB8AC3E}">
        <p14:creationId xmlns:p14="http://schemas.microsoft.com/office/powerpoint/2010/main" val="3250438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FE0A21-6F21-4105-9012-A0029175D824}"/>
              </a:ext>
            </a:extLst>
          </p:cNvPr>
          <p:cNvSpPr>
            <a:spLocks noGrp="1"/>
          </p:cNvSpPr>
          <p:nvPr>
            <p:ph type="title"/>
          </p:nvPr>
        </p:nvSpPr>
        <p:spPr/>
        <p:txBody>
          <a:bodyPr/>
          <a:lstStyle/>
          <a:p>
            <a:r>
              <a:rPr lang="en-US" altLang="zh-CN" dirty="0"/>
              <a:t>Pointwise Mutual Information</a:t>
            </a:r>
            <a:endParaRPr lang="zh-CN" altLang="en-US" dirty="0"/>
          </a:p>
        </p:txBody>
      </p:sp>
      <p:sp>
        <p:nvSpPr>
          <p:cNvPr id="3" name="内容占位符 2">
            <a:extLst>
              <a:ext uri="{FF2B5EF4-FFF2-40B4-BE49-F238E27FC236}">
                <a16:creationId xmlns:a16="http://schemas.microsoft.com/office/drawing/2014/main" id="{F8B77F5A-FD3D-46E9-A70E-417FFB7CDDB5}"/>
              </a:ext>
            </a:extLst>
          </p:cNvPr>
          <p:cNvSpPr>
            <a:spLocks noGrp="1"/>
          </p:cNvSpPr>
          <p:nvPr>
            <p:ph idx="1"/>
          </p:nvPr>
        </p:nvSpPr>
        <p:spPr/>
        <p:txBody>
          <a:bodyPr/>
          <a:lstStyle/>
          <a:p>
            <a:pPr algn="just"/>
            <a:r>
              <a:rPr lang="zh-CN" altLang="en-US" dirty="0"/>
              <a:t>在计算</a:t>
            </a:r>
            <a:r>
              <a:rPr lang="en-US" altLang="zh-CN" dirty="0"/>
              <a:t>PPMI</a:t>
            </a:r>
            <a:r>
              <a:rPr lang="zh-CN" altLang="en-US" dirty="0"/>
              <a:t>之前，可以先对</a:t>
            </a:r>
            <a:r>
              <a:rPr lang="en-US" altLang="zh-CN" dirty="0"/>
              <a:t>term-term matrix</a:t>
            </a:r>
            <a:r>
              <a:rPr lang="zh-CN" altLang="en-US" dirty="0"/>
              <a:t>采取</a:t>
            </a:r>
            <a:r>
              <a:rPr lang="en-US" altLang="zh-CN" dirty="0"/>
              <a:t>add-k</a:t>
            </a:r>
            <a:r>
              <a:rPr lang="zh-CN" altLang="en-US" dirty="0"/>
              <a:t>平滑，除去接近</a:t>
            </a:r>
            <a:r>
              <a:rPr lang="en-US" altLang="zh-CN" dirty="0"/>
              <a:t>0</a:t>
            </a:r>
            <a:r>
              <a:rPr lang="zh-CN" altLang="en-US" dirty="0"/>
              <a:t>的过小值。</a:t>
            </a:r>
            <a:endParaRPr lang="en-US" altLang="zh-CN" dirty="0"/>
          </a:p>
          <a:p>
            <a:pPr lvl="1" algn="just"/>
            <a:r>
              <a:rPr lang="en-US" altLang="zh-CN" dirty="0"/>
              <a:t>K</a:t>
            </a:r>
            <a:r>
              <a:rPr lang="zh-CN" altLang="en-US" dirty="0"/>
              <a:t>取值常在</a:t>
            </a:r>
            <a:r>
              <a:rPr lang="en-US" altLang="zh-CN" dirty="0"/>
              <a:t>0,1~3</a:t>
            </a:r>
            <a:r>
              <a:rPr lang="zh-CN" altLang="en-US" dirty="0"/>
              <a:t>之间；</a:t>
            </a:r>
            <a:endParaRPr lang="en-US" altLang="zh-CN" dirty="0"/>
          </a:p>
          <a:p>
            <a:pPr lvl="1" algn="just"/>
            <a:r>
              <a:rPr lang="zh-CN" altLang="en-US" dirty="0"/>
              <a:t>以</a:t>
            </a:r>
            <a:r>
              <a:rPr lang="en-US" altLang="zh-CN" dirty="0"/>
              <a:t>add-2</a:t>
            </a:r>
            <a:r>
              <a:rPr lang="zh-CN" altLang="en-US" dirty="0"/>
              <a:t>为例，重新计算</a:t>
            </a:r>
            <a:r>
              <a:rPr lang="en-US" altLang="zh-CN" dirty="0"/>
              <a:t>PPMI</a:t>
            </a:r>
            <a:r>
              <a:rPr lang="zh-CN" altLang="en-US" dirty="0"/>
              <a:t>：</a:t>
            </a:r>
          </a:p>
        </p:txBody>
      </p:sp>
      <p:pic>
        <p:nvPicPr>
          <p:cNvPr id="5" name="图片 4" descr="电脑屏幕的截图&#10;&#10;描述已自动生成">
            <a:extLst>
              <a:ext uri="{FF2B5EF4-FFF2-40B4-BE49-F238E27FC236}">
                <a16:creationId xmlns:a16="http://schemas.microsoft.com/office/drawing/2014/main" id="{2AF7204A-8ECA-4CB5-A7F6-97B9DFF96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1019" y="3578827"/>
            <a:ext cx="6289962" cy="3154482"/>
          </a:xfrm>
          <a:prstGeom prst="rect">
            <a:avLst/>
          </a:prstGeom>
        </p:spPr>
      </p:pic>
    </p:spTree>
    <p:extLst>
      <p:ext uri="{BB962C8B-B14F-4D97-AF65-F5344CB8AC3E}">
        <p14:creationId xmlns:p14="http://schemas.microsoft.com/office/powerpoint/2010/main" val="1609292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8977AB-C440-4424-81C4-B6C9D8E1458D}"/>
              </a:ext>
            </a:extLst>
          </p:cNvPr>
          <p:cNvSpPr>
            <a:spLocks noGrp="1"/>
          </p:cNvSpPr>
          <p:nvPr>
            <p:ph type="title"/>
          </p:nvPr>
        </p:nvSpPr>
        <p:spPr/>
        <p:txBody>
          <a:bodyPr/>
          <a:lstStyle/>
          <a:p>
            <a:r>
              <a:rPr lang="en-US" altLang="zh-CN" dirty="0"/>
              <a:t>Word2vec</a:t>
            </a:r>
            <a:endParaRPr lang="zh-CN" altLang="en-US" dirty="0"/>
          </a:p>
        </p:txBody>
      </p:sp>
      <p:sp>
        <p:nvSpPr>
          <p:cNvPr id="3" name="内容占位符 2">
            <a:extLst>
              <a:ext uri="{FF2B5EF4-FFF2-40B4-BE49-F238E27FC236}">
                <a16:creationId xmlns:a16="http://schemas.microsoft.com/office/drawing/2014/main" id="{AB0EC199-496F-4619-8918-8352B82927F2}"/>
              </a:ext>
            </a:extLst>
          </p:cNvPr>
          <p:cNvSpPr>
            <a:spLocks noGrp="1"/>
          </p:cNvSpPr>
          <p:nvPr>
            <p:ph idx="1"/>
          </p:nvPr>
        </p:nvSpPr>
        <p:spPr/>
        <p:txBody>
          <a:bodyPr/>
          <a:lstStyle/>
          <a:p>
            <a:pPr algn="just"/>
            <a:r>
              <a:rPr lang="zh-CN" altLang="en-US" dirty="0"/>
              <a:t>之前的语义向量，因其维度通常都很大（等同于词汇表的规模）且大多数的值为</a:t>
            </a:r>
            <a:r>
              <a:rPr lang="en-US" altLang="zh-CN" dirty="0"/>
              <a:t>0</a:t>
            </a:r>
            <a:r>
              <a:rPr lang="zh-CN" altLang="en-US" dirty="0"/>
              <a:t>，常被称为稀疏（</a:t>
            </a:r>
            <a:r>
              <a:rPr lang="en-US" altLang="zh-CN" dirty="0"/>
              <a:t>sparse</a:t>
            </a:r>
            <a:r>
              <a:rPr lang="zh-CN" altLang="en-US" dirty="0"/>
              <a:t>）向量表示。</a:t>
            </a:r>
            <a:endParaRPr lang="en-US" altLang="zh-CN" dirty="0"/>
          </a:p>
          <a:p>
            <a:pPr algn="just"/>
            <a:r>
              <a:rPr lang="en-US" altLang="zh-CN" dirty="0"/>
              <a:t>2013</a:t>
            </a:r>
            <a:r>
              <a:rPr lang="zh-CN" altLang="en-US" dirty="0"/>
              <a:t>年，</a:t>
            </a:r>
            <a:r>
              <a:rPr lang="en-US" altLang="zh-CN" dirty="0"/>
              <a:t>Google</a:t>
            </a:r>
            <a:r>
              <a:rPr lang="zh-CN" altLang="en-US" dirty="0"/>
              <a:t>的</a:t>
            </a:r>
            <a:r>
              <a:rPr lang="en-US" altLang="zh-CN" dirty="0"/>
              <a:t>Tomas </a:t>
            </a:r>
            <a:r>
              <a:rPr lang="en-US" altLang="zh-CN" dirty="0" err="1"/>
              <a:t>Mikolov</a:t>
            </a:r>
            <a:r>
              <a:rPr lang="zh-CN" altLang="en-US" dirty="0"/>
              <a:t>提出了</a:t>
            </a:r>
            <a:r>
              <a:rPr lang="en-US" altLang="zh-CN" dirty="0"/>
              <a:t>word2vec</a:t>
            </a:r>
            <a:r>
              <a:rPr lang="zh-CN" altLang="en-US" dirty="0"/>
              <a:t>，这是一种维度可任意指定（通常在</a:t>
            </a:r>
            <a:r>
              <a:rPr lang="en-US" altLang="zh-CN" dirty="0"/>
              <a:t>100~2000</a:t>
            </a:r>
            <a:r>
              <a:rPr lang="zh-CN" altLang="en-US" dirty="0"/>
              <a:t>维之间）且绝大多数值都是非零值的语义向量，被称为稠密（</a:t>
            </a:r>
            <a:r>
              <a:rPr lang="en-US" altLang="zh-CN" dirty="0"/>
              <a:t>dense</a:t>
            </a:r>
            <a:r>
              <a:rPr lang="zh-CN" altLang="en-US" dirty="0"/>
              <a:t>）向量表示。</a:t>
            </a:r>
            <a:endParaRPr lang="en-US" altLang="zh-CN" dirty="0"/>
          </a:p>
          <a:p>
            <a:pPr algn="just"/>
            <a:r>
              <a:rPr lang="zh-CN" altLang="en-US" dirty="0"/>
              <a:t>每一项</a:t>
            </a:r>
            <a:r>
              <a:rPr lang="en-US" altLang="zh-CN" dirty="0"/>
              <a:t>NLP</a:t>
            </a:r>
            <a:r>
              <a:rPr lang="zh-CN" altLang="en-US" dirty="0"/>
              <a:t>任务中，稠密语义向量都比稀疏语义向量的效果更好：</a:t>
            </a:r>
            <a:endParaRPr lang="en-US" altLang="zh-CN" dirty="0"/>
          </a:p>
          <a:p>
            <a:pPr lvl="1" algn="just"/>
            <a:r>
              <a:rPr lang="zh-CN" altLang="en-US" dirty="0"/>
              <a:t>稠密向量维度远小于稀疏向量，模型输入维度小，待训练的参数少，因为更容易训练、泛化和避免过拟合；</a:t>
            </a:r>
            <a:endParaRPr lang="en-US" altLang="zh-CN" dirty="0"/>
          </a:p>
          <a:p>
            <a:pPr lvl="1" algn="just"/>
            <a:r>
              <a:rPr lang="zh-CN" altLang="en-US" dirty="0"/>
              <a:t>稠密向量轻松地可以学习到更多的语义，例如同义词等；稀疏向量难以学到这种语义，即使可以，也需要通过大量复杂的人工特征。</a:t>
            </a:r>
          </a:p>
        </p:txBody>
      </p:sp>
    </p:spTree>
    <p:extLst>
      <p:ext uri="{BB962C8B-B14F-4D97-AF65-F5344CB8AC3E}">
        <p14:creationId xmlns:p14="http://schemas.microsoft.com/office/powerpoint/2010/main" val="4595994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4B7EC6-48CE-47D9-91D4-DD138DB30BA7}"/>
              </a:ext>
            </a:extLst>
          </p:cNvPr>
          <p:cNvSpPr>
            <a:spLocks noGrp="1"/>
          </p:cNvSpPr>
          <p:nvPr>
            <p:ph type="title"/>
          </p:nvPr>
        </p:nvSpPr>
        <p:spPr/>
        <p:txBody>
          <a:bodyPr/>
          <a:lstStyle/>
          <a:p>
            <a:r>
              <a:rPr lang="en-US" altLang="zh-CN" dirty="0"/>
              <a:t>Word2vec</a:t>
            </a:r>
            <a:endParaRPr lang="zh-CN" altLang="en-US" dirty="0"/>
          </a:p>
        </p:txBody>
      </p:sp>
      <p:sp>
        <p:nvSpPr>
          <p:cNvPr id="3" name="内容占位符 2">
            <a:extLst>
              <a:ext uri="{FF2B5EF4-FFF2-40B4-BE49-F238E27FC236}">
                <a16:creationId xmlns:a16="http://schemas.microsoft.com/office/drawing/2014/main" id="{BA7F91C3-9CB9-4369-A8D3-2369A22B792B}"/>
              </a:ext>
            </a:extLst>
          </p:cNvPr>
          <p:cNvSpPr>
            <a:spLocks noGrp="1"/>
          </p:cNvSpPr>
          <p:nvPr>
            <p:ph idx="1"/>
          </p:nvPr>
        </p:nvSpPr>
        <p:spPr/>
        <p:txBody>
          <a:bodyPr/>
          <a:lstStyle/>
          <a:p>
            <a:pPr algn="just"/>
            <a:r>
              <a:rPr lang="en-US" altLang="zh-CN" dirty="0"/>
              <a:t>Word2vec</a:t>
            </a:r>
            <a:r>
              <a:rPr lang="zh-CN" altLang="en-US" dirty="0"/>
              <a:t>有：</a:t>
            </a:r>
            <a:endParaRPr lang="en-US" altLang="zh-CN" dirty="0"/>
          </a:p>
          <a:p>
            <a:pPr lvl="1" algn="just"/>
            <a:r>
              <a:rPr lang="zh-CN" altLang="en-US" dirty="0"/>
              <a:t>两种网络架构：</a:t>
            </a:r>
            <a:r>
              <a:rPr lang="en-US" altLang="zh-CN" dirty="0" err="1"/>
              <a:t>cbow</a:t>
            </a:r>
            <a:r>
              <a:rPr lang="zh-CN" altLang="en-US" dirty="0"/>
              <a:t>和</a:t>
            </a:r>
            <a:r>
              <a:rPr lang="en-US" altLang="zh-CN" dirty="0"/>
              <a:t>skip-gram</a:t>
            </a:r>
            <a:r>
              <a:rPr lang="zh-CN" altLang="en-US" dirty="0"/>
              <a:t>；</a:t>
            </a:r>
            <a:endParaRPr lang="en-US" altLang="zh-CN" dirty="0"/>
          </a:p>
          <a:p>
            <a:pPr lvl="1" algn="just"/>
            <a:r>
              <a:rPr lang="zh-CN" altLang="en-US" dirty="0"/>
              <a:t>两种训练方式：</a:t>
            </a:r>
            <a:r>
              <a:rPr lang="en-US" altLang="zh-CN" dirty="0"/>
              <a:t>negative sampling</a:t>
            </a:r>
            <a:r>
              <a:rPr lang="zh-CN" altLang="en-US" dirty="0"/>
              <a:t>和</a:t>
            </a:r>
            <a:r>
              <a:rPr lang="en-US" altLang="zh-CN" dirty="0"/>
              <a:t>hierarchical </a:t>
            </a:r>
            <a:r>
              <a:rPr lang="en-US" altLang="zh-CN" dirty="0" err="1"/>
              <a:t>softmax</a:t>
            </a:r>
            <a:r>
              <a:rPr lang="zh-CN" altLang="en-US" dirty="0"/>
              <a:t>；</a:t>
            </a:r>
            <a:endParaRPr lang="en-US" altLang="zh-CN" dirty="0"/>
          </a:p>
          <a:p>
            <a:pPr lvl="1" algn="just"/>
            <a:r>
              <a:rPr lang="zh-CN" altLang="en-US" dirty="0"/>
              <a:t>诸多优化算法。</a:t>
            </a:r>
            <a:endParaRPr lang="en-US" altLang="zh-CN" dirty="0"/>
          </a:p>
          <a:p>
            <a:pPr algn="just"/>
            <a:r>
              <a:rPr lang="en-US" altLang="zh-CN" dirty="0"/>
              <a:t>Word2vec</a:t>
            </a:r>
            <a:r>
              <a:rPr lang="zh-CN" altLang="en-US" dirty="0"/>
              <a:t>的目标是训练词向量，为了实现这个目标，引入了一个辅助分类任务</a:t>
            </a:r>
            <a:r>
              <a:rPr lang="en-US" altLang="zh-CN" dirty="0"/>
              <a:t>——</a:t>
            </a:r>
            <a:r>
              <a:rPr lang="zh-CN" altLang="en-US" dirty="0"/>
              <a:t>根据前</a:t>
            </a:r>
            <a:r>
              <a:rPr lang="en-US" altLang="zh-CN" dirty="0"/>
              <a:t>N</a:t>
            </a:r>
            <a:r>
              <a:rPr lang="zh-CN" altLang="en-US" dirty="0"/>
              <a:t>个词预测下一个词。该任务和语言模型类似。</a:t>
            </a:r>
            <a:endParaRPr lang="en-US" altLang="zh-CN" dirty="0"/>
          </a:p>
          <a:p>
            <a:pPr lvl="1" algn="just"/>
            <a:r>
              <a:rPr lang="en-US" altLang="zh-CN" dirty="0"/>
              <a:t>Word2vec</a:t>
            </a:r>
            <a:r>
              <a:rPr lang="zh-CN" altLang="en-US" dirty="0"/>
              <a:t>是预训练模型的一种，与其他非</a:t>
            </a:r>
            <a:r>
              <a:rPr lang="en-US" altLang="zh-CN" dirty="0"/>
              <a:t>fine-tuning</a:t>
            </a:r>
            <a:r>
              <a:rPr lang="zh-CN" altLang="en-US" dirty="0"/>
              <a:t>模型相比，预训练模型的不同之处在于，其输入也视为参数参与训练（其他模型的输入常视为固定值）；待模型训练至收敛后，此时的输入即使预训练模型需要的输出。</a:t>
            </a:r>
            <a:endParaRPr lang="en-US" altLang="zh-CN" dirty="0"/>
          </a:p>
        </p:txBody>
      </p:sp>
    </p:spTree>
    <p:extLst>
      <p:ext uri="{BB962C8B-B14F-4D97-AF65-F5344CB8AC3E}">
        <p14:creationId xmlns:p14="http://schemas.microsoft.com/office/powerpoint/2010/main" val="30095517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F9467E-AAD9-444D-BBD9-76619E99C743}"/>
              </a:ext>
            </a:extLst>
          </p:cNvPr>
          <p:cNvSpPr>
            <a:spLocks noGrp="1"/>
          </p:cNvSpPr>
          <p:nvPr>
            <p:ph type="title"/>
          </p:nvPr>
        </p:nvSpPr>
        <p:spPr/>
        <p:txBody>
          <a:bodyPr/>
          <a:lstStyle/>
          <a:p>
            <a:r>
              <a:rPr lang="en-US" altLang="zh-CN" dirty="0"/>
              <a:t>Word2vec</a:t>
            </a:r>
            <a:endParaRPr lang="zh-CN" altLang="en-US" dirty="0"/>
          </a:p>
        </p:txBody>
      </p:sp>
      <p:sp>
        <p:nvSpPr>
          <p:cNvPr id="3" name="内容占位符 2">
            <a:extLst>
              <a:ext uri="{FF2B5EF4-FFF2-40B4-BE49-F238E27FC236}">
                <a16:creationId xmlns:a16="http://schemas.microsoft.com/office/drawing/2014/main" id="{152C1AAC-7117-469A-8342-B2032E838B2D}"/>
              </a:ext>
            </a:extLst>
          </p:cNvPr>
          <p:cNvSpPr>
            <a:spLocks noGrp="1"/>
          </p:cNvSpPr>
          <p:nvPr>
            <p:ph idx="1"/>
          </p:nvPr>
        </p:nvSpPr>
        <p:spPr/>
        <p:txBody>
          <a:bodyPr/>
          <a:lstStyle/>
          <a:p>
            <a:pPr algn="just"/>
            <a:r>
              <a:rPr lang="en-US" altLang="zh-CN" dirty="0"/>
              <a:t>Word2vec</a:t>
            </a:r>
            <a:r>
              <a:rPr lang="zh-CN" altLang="en-US" dirty="0"/>
              <a:t>是无监督模型，不需要人工标注语料。该模型认为，语料库本身就是已经完备的标注集，文本中的前</a:t>
            </a:r>
            <a:r>
              <a:rPr lang="en-US" altLang="zh-CN" dirty="0"/>
              <a:t>N</a:t>
            </a:r>
            <a:r>
              <a:rPr lang="zh-CN" altLang="en-US" dirty="0"/>
              <a:t>个词后出现的词就是正确的标注。</a:t>
            </a:r>
            <a:endParaRPr lang="en-US" altLang="zh-CN" dirty="0"/>
          </a:p>
          <a:p>
            <a:pPr lvl="1" algn="just"/>
            <a:r>
              <a:rPr lang="zh-CN" altLang="en-US" dirty="0"/>
              <a:t>该观点最早由</a:t>
            </a:r>
            <a:r>
              <a:rPr lang="en-US" altLang="zh-CN" dirty="0" err="1"/>
              <a:t>Bengio</a:t>
            </a:r>
            <a:r>
              <a:rPr lang="en-US" altLang="zh-CN" dirty="0"/>
              <a:t>(2003)</a:t>
            </a:r>
            <a:r>
              <a:rPr lang="zh-CN" altLang="en-US" dirty="0"/>
              <a:t>提出，在神经网络语言模型任务中，可以直接将语料库当做标注集，用于同时学习词的语义向量和语言模型；</a:t>
            </a:r>
            <a:endParaRPr lang="en-US" altLang="zh-CN" dirty="0"/>
          </a:p>
          <a:p>
            <a:pPr lvl="1" algn="just"/>
            <a:r>
              <a:rPr lang="en-US" altLang="zh-CN" dirty="0"/>
              <a:t>NLP</a:t>
            </a:r>
            <a:r>
              <a:rPr lang="zh-CN" altLang="en-US" dirty="0"/>
              <a:t>中所有的无监督模型都是基于该观点。</a:t>
            </a:r>
            <a:endParaRPr lang="en-US" altLang="zh-CN" dirty="0"/>
          </a:p>
          <a:p>
            <a:pPr algn="just"/>
            <a:endParaRPr lang="en-US" altLang="zh-CN" dirty="0"/>
          </a:p>
          <a:p>
            <a:pPr algn="just"/>
            <a:r>
              <a:rPr lang="zh-CN" altLang="en-US" dirty="0"/>
              <a:t>首先我们依次介绍</a:t>
            </a:r>
            <a:r>
              <a:rPr lang="en-US" altLang="zh-CN" dirty="0"/>
              <a:t>skip-gram</a:t>
            </a:r>
            <a:r>
              <a:rPr lang="zh-CN" altLang="en-US" dirty="0"/>
              <a:t>和</a:t>
            </a:r>
            <a:r>
              <a:rPr lang="en-US" altLang="zh-CN" dirty="0"/>
              <a:t>bow</a:t>
            </a:r>
            <a:r>
              <a:rPr lang="zh-CN" altLang="en-US" dirty="0"/>
              <a:t>两种模型架构；接着介绍每种模型架构的两种训练方式；最后介绍一些重要的源码细节。</a:t>
            </a:r>
          </a:p>
          <a:p>
            <a:pPr algn="just"/>
            <a:endParaRPr lang="zh-CN" altLang="en-US" dirty="0"/>
          </a:p>
        </p:txBody>
      </p:sp>
    </p:spTree>
    <p:extLst>
      <p:ext uri="{BB962C8B-B14F-4D97-AF65-F5344CB8AC3E}">
        <p14:creationId xmlns:p14="http://schemas.microsoft.com/office/powerpoint/2010/main" val="2549753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A1381-D632-4654-8FC8-7BF91E081FC2}"/>
              </a:ext>
            </a:extLst>
          </p:cNvPr>
          <p:cNvSpPr>
            <a:spLocks noGrp="1"/>
          </p:cNvSpPr>
          <p:nvPr>
            <p:ph type="title"/>
          </p:nvPr>
        </p:nvSpPr>
        <p:spPr/>
        <p:txBody>
          <a:bodyPr/>
          <a:lstStyle/>
          <a:p>
            <a:r>
              <a:rPr lang="en-US" altLang="zh-CN" dirty="0"/>
              <a:t>Lexical Semantics</a:t>
            </a:r>
            <a:endParaRPr lang="zh-CN" altLang="en-US" dirty="0"/>
          </a:p>
        </p:txBody>
      </p:sp>
      <p:sp>
        <p:nvSpPr>
          <p:cNvPr id="3" name="内容占位符 2">
            <a:extLst>
              <a:ext uri="{FF2B5EF4-FFF2-40B4-BE49-F238E27FC236}">
                <a16:creationId xmlns:a16="http://schemas.microsoft.com/office/drawing/2014/main" id="{41F26512-6A80-464F-9AA5-C48C878F089B}"/>
              </a:ext>
            </a:extLst>
          </p:cNvPr>
          <p:cNvSpPr>
            <a:spLocks noGrp="1"/>
          </p:cNvSpPr>
          <p:nvPr>
            <p:ph idx="1"/>
          </p:nvPr>
        </p:nvSpPr>
        <p:spPr/>
        <p:txBody>
          <a:bodyPr/>
          <a:lstStyle/>
          <a:p>
            <a:r>
              <a:rPr lang="zh-CN" altLang="en-US" dirty="0"/>
              <a:t>每个词干可能会有多个语义，每个语义称为</a:t>
            </a:r>
            <a:r>
              <a:rPr lang="en-US" altLang="zh-CN" dirty="0"/>
              <a:t>word sense</a:t>
            </a:r>
            <a:r>
              <a:rPr lang="zh-CN" altLang="en-US" dirty="0"/>
              <a:t>：</a:t>
            </a:r>
            <a:endParaRPr lang="en-US" altLang="zh-CN" dirty="0"/>
          </a:p>
          <a:p>
            <a:pPr lvl="1"/>
            <a:r>
              <a:rPr lang="en-US" altLang="zh-CN" dirty="0"/>
              <a:t>mouse</a:t>
            </a:r>
            <a:r>
              <a:rPr lang="zh-CN" altLang="en-US" dirty="0"/>
              <a:t>有两个</a:t>
            </a:r>
            <a:r>
              <a:rPr lang="en-US" altLang="zh-CN" dirty="0"/>
              <a:t>word sense</a:t>
            </a:r>
            <a:r>
              <a:rPr lang="zh-CN" altLang="en-US" dirty="0"/>
              <a:t>：一种动物或一种电子设备；</a:t>
            </a:r>
            <a:endParaRPr lang="en-US" altLang="zh-CN" dirty="0"/>
          </a:p>
          <a:p>
            <a:pPr lvl="1"/>
            <a:r>
              <a:rPr lang="zh-CN" altLang="en-US" dirty="0"/>
              <a:t>通常可用字典中的定义作为</a:t>
            </a:r>
            <a:r>
              <a:rPr lang="en-US" altLang="zh-CN" dirty="0"/>
              <a:t>word sense</a:t>
            </a:r>
            <a:r>
              <a:rPr lang="zh-CN" altLang="en-US" dirty="0"/>
              <a:t>。</a:t>
            </a:r>
            <a:endParaRPr lang="en-US" altLang="zh-CN" dirty="0"/>
          </a:p>
          <a:p>
            <a:r>
              <a:rPr lang="zh-CN" altLang="en-US" dirty="0"/>
              <a:t>有多个</a:t>
            </a:r>
            <a:r>
              <a:rPr lang="en-US" altLang="zh-CN" dirty="0"/>
              <a:t>word sense</a:t>
            </a:r>
            <a:r>
              <a:rPr lang="zh-CN" altLang="en-US" dirty="0"/>
              <a:t>的</a:t>
            </a:r>
            <a:r>
              <a:rPr lang="en-US" altLang="zh-CN" dirty="0"/>
              <a:t>lemma</a:t>
            </a:r>
            <a:r>
              <a:rPr lang="zh-CN" altLang="en-US" dirty="0"/>
              <a:t>通常被称为多义词（</a:t>
            </a:r>
            <a:r>
              <a:rPr lang="en-US" altLang="zh-CN" dirty="0"/>
              <a:t>homonymous</a:t>
            </a:r>
            <a:r>
              <a:rPr lang="zh-CN" altLang="en-US" dirty="0"/>
              <a:t>），多义词的存在产生歧义，使解释词的语义变得困难。</a:t>
            </a:r>
            <a:endParaRPr lang="en-US" altLang="zh-CN" dirty="0"/>
          </a:p>
          <a:p>
            <a:r>
              <a:rPr lang="zh-CN" altLang="en-US" dirty="0"/>
              <a:t>解决歧义的技术称为语义消歧（</a:t>
            </a:r>
            <a:r>
              <a:rPr lang="en-US" altLang="zh-CN" dirty="0"/>
              <a:t>word sense disambiguation</a:t>
            </a:r>
            <a:r>
              <a:rPr lang="zh-CN" altLang="en-US" dirty="0"/>
              <a:t>）。</a:t>
            </a:r>
            <a:endParaRPr lang="en-US" altLang="zh-CN" dirty="0"/>
          </a:p>
          <a:p>
            <a:r>
              <a:rPr lang="zh-CN" altLang="en-US" dirty="0"/>
              <a:t>如果一个词的</a:t>
            </a:r>
            <a:r>
              <a:rPr lang="en-US" altLang="zh-CN" dirty="0"/>
              <a:t>word sense</a:t>
            </a:r>
            <a:r>
              <a:rPr lang="zh-CN" altLang="en-US" dirty="0"/>
              <a:t>和另一个词的</a:t>
            </a:r>
            <a:r>
              <a:rPr lang="en-US" altLang="zh-CN" dirty="0"/>
              <a:t>word sense</a:t>
            </a:r>
            <a:r>
              <a:rPr lang="zh-CN" altLang="en-US" dirty="0"/>
              <a:t>相同或相似，称这两个词的</a:t>
            </a:r>
            <a:r>
              <a:rPr lang="en-US" altLang="zh-CN" dirty="0"/>
              <a:t>word sense</a:t>
            </a:r>
            <a:r>
              <a:rPr lang="zh-CN" altLang="en-US" dirty="0"/>
              <a:t>是同义词（</a:t>
            </a:r>
            <a:r>
              <a:rPr lang="en-US" altLang="zh-CN" dirty="0"/>
              <a:t>synonyms</a:t>
            </a:r>
            <a:r>
              <a:rPr lang="zh-CN" altLang="en-US" dirty="0"/>
              <a:t>）：</a:t>
            </a:r>
            <a:endParaRPr lang="en-US" altLang="zh-CN" dirty="0"/>
          </a:p>
          <a:p>
            <a:endParaRPr lang="zh-CN" altLang="en-US" dirty="0"/>
          </a:p>
        </p:txBody>
      </p:sp>
      <p:pic>
        <p:nvPicPr>
          <p:cNvPr id="5" name="图片 4">
            <a:extLst>
              <a:ext uri="{FF2B5EF4-FFF2-40B4-BE49-F238E27FC236}">
                <a16:creationId xmlns:a16="http://schemas.microsoft.com/office/drawing/2014/main" id="{19891E33-68E2-4434-B8AB-37F7F29EC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433" y="5520504"/>
            <a:ext cx="7837133" cy="452142"/>
          </a:xfrm>
          <a:prstGeom prst="rect">
            <a:avLst/>
          </a:prstGeom>
        </p:spPr>
      </p:pic>
    </p:spTree>
    <p:extLst>
      <p:ext uri="{BB962C8B-B14F-4D97-AF65-F5344CB8AC3E}">
        <p14:creationId xmlns:p14="http://schemas.microsoft.com/office/powerpoint/2010/main" val="3312863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3EE9CF-2E65-4DEF-83C0-3E21B67A482B}"/>
              </a:ext>
            </a:extLst>
          </p:cNvPr>
          <p:cNvSpPr>
            <a:spLocks noGrp="1"/>
          </p:cNvSpPr>
          <p:nvPr>
            <p:ph type="title"/>
          </p:nvPr>
        </p:nvSpPr>
        <p:spPr/>
        <p:txBody>
          <a:bodyPr/>
          <a:lstStyle/>
          <a:p>
            <a:r>
              <a:rPr lang="en-US" altLang="zh-CN" dirty="0"/>
              <a:t>Skip-gram:</a:t>
            </a:r>
            <a:r>
              <a:rPr lang="zh-CN" altLang="en-US" dirty="0"/>
              <a:t> </a:t>
            </a:r>
            <a:r>
              <a:rPr lang="en-US" altLang="zh-CN" dirty="0"/>
              <a:t>The classifier</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C4B9974-EAD2-4ABC-AA6B-8FFA826288AF}"/>
                  </a:ext>
                </a:extLst>
              </p:cNvPr>
              <p:cNvSpPr>
                <a:spLocks noGrp="1"/>
              </p:cNvSpPr>
              <p:nvPr>
                <p:ph idx="1"/>
              </p:nvPr>
            </p:nvSpPr>
            <p:spPr/>
            <p:txBody>
              <a:bodyPr/>
              <a:lstStyle/>
              <a:p>
                <a:r>
                  <a:rPr lang="zh-CN" altLang="en-US" dirty="0"/>
                  <a:t>假设一个分类任务，句子如下，预测目标词</a:t>
                </a:r>
                <a:r>
                  <a:rPr lang="en-US" altLang="zh-CN" dirty="0"/>
                  <a:t>apricot</a:t>
                </a:r>
                <a:r>
                  <a:rPr lang="zh-CN" altLang="en-US" dirty="0"/>
                  <a:t>，窗口</a:t>
                </a:r>
                <a14:m>
                  <m:oMath xmlns:m="http://schemas.openxmlformats.org/officeDocument/2006/math">
                    <m:r>
                      <a:rPr lang="zh-CN" altLang="en-US" dirty="0" smtClean="0">
                        <a:latin typeface="Cambria Math" panose="02040503050406030204" pitchFamily="18" charset="0"/>
                      </a:rPr>
                      <m:t>±</m:t>
                    </m:r>
                    <m:r>
                      <a:rPr lang="en-US" altLang="zh-CN" b="0" i="0" dirty="0" smtClean="0">
                        <a:latin typeface="Cambria Math" panose="02040503050406030204" pitchFamily="18" charset="0"/>
                      </a:rPr>
                      <m:t>2</m:t>
                    </m:r>
                  </m:oMath>
                </a14:m>
                <a:r>
                  <a:rPr lang="zh-CN" altLang="en-US" dirty="0"/>
                  <a:t>：</a:t>
                </a:r>
                <a:endParaRPr lang="en-US" altLang="zh-CN" dirty="0"/>
              </a:p>
              <a:p>
                <a:pPr lvl="1"/>
                <a:endParaRPr lang="en-US" altLang="zh-CN" dirty="0"/>
              </a:p>
              <a:p>
                <a:pPr lvl="1"/>
                <a:endParaRPr lang="en-US" altLang="zh-CN" dirty="0"/>
              </a:p>
              <a:p>
                <a:pPr lvl="1"/>
                <a:endParaRPr lang="en-US" altLang="zh-CN" dirty="0"/>
              </a:p>
              <a:p>
                <a:pPr lvl="1"/>
                <a:r>
                  <a:rPr lang="zh-CN" altLang="en-US" dirty="0"/>
                  <a:t>训练的目标是，给定样本</a:t>
                </a:r>
                <a:r>
                  <a:rPr lang="en-US" altLang="zh-CN" dirty="0"/>
                  <a:t>(t, c)</a:t>
                </a:r>
                <a:r>
                  <a:rPr lang="zh-CN" altLang="en-US" dirty="0"/>
                  <a:t>，判断</a:t>
                </a:r>
                <a:r>
                  <a:rPr lang="en-US" altLang="zh-CN" dirty="0"/>
                  <a:t>c</a:t>
                </a:r>
                <a:r>
                  <a:rPr lang="zh-CN" altLang="en-US" dirty="0"/>
                  <a:t>是否是</a:t>
                </a:r>
                <a:r>
                  <a:rPr lang="en-US" altLang="zh-CN" dirty="0"/>
                  <a:t>t</a:t>
                </a:r>
                <a:r>
                  <a:rPr lang="zh-CN" altLang="en-US" dirty="0"/>
                  <a:t>的上下文；</a:t>
                </a:r>
                <a:endParaRPr lang="en-US" altLang="zh-CN" dirty="0"/>
              </a:p>
              <a:p>
                <a:pPr lvl="1"/>
                <a:r>
                  <a:rPr lang="zh-CN" altLang="en-US" dirty="0"/>
                  <a:t>定义</a:t>
                </a:r>
                <a:r>
                  <a:rPr lang="en-US" altLang="zh-CN" dirty="0"/>
                  <a:t>t</a:t>
                </a:r>
                <a:r>
                  <a:rPr lang="zh-CN" altLang="en-US" dirty="0"/>
                  <a:t>和</a:t>
                </a:r>
                <a:r>
                  <a:rPr lang="en-US" altLang="zh-CN" dirty="0"/>
                  <a:t>c</a:t>
                </a:r>
                <a:r>
                  <a:rPr lang="zh-CN" altLang="en-US" dirty="0"/>
                  <a:t>的相似度：                                  ；</a:t>
                </a:r>
                <a:endParaRPr lang="en-US" altLang="zh-CN" dirty="0"/>
              </a:p>
              <a:p>
                <a:pPr lvl="1"/>
                <a:r>
                  <a:rPr lang="zh-CN" altLang="en-US" dirty="0"/>
                  <a:t>则</a:t>
                </a:r>
                <a:r>
                  <a:rPr lang="en-US" altLang="zh-CN" dirty="0"/>
                  <a:t>c</a:t>
                </a:r>
                <a:r>
                  <a:rPr lang="zh-CN" altLang="en-US" dirty="0"/>
                  <a:t>是</a:t>
                </a:r>
                <a:r>
                  <a:rPr lang="en-US" altLang="zh-CN" dirty="0"/>
                  <a:t>t</a:t>
                </a:r>
                <a:r>
                  <a:rPr lang="zh-CN" altLang="en-US" dirty="0"/>
                  <a:t>的上下文的概率：</a:t>
                </a:r>
                <a:endParaRPr lang="en-US" altLang="zh-CN" dirty="0"/>
              </a:p>
              <a:p>
                <a:pPr lvl="1"/>
                <a:endParaRPr lang="en-US" altLang="zh-CN" dirty="0"/>
              </a:p>
              <a:p>
                <a:pPr lvl="1"/>
                <a:r>
                  <a:rPr lang="en-US" altLang="zh-CN" dirty="0"/>
                  <a:t>c</a:t>
                </a:r>
                <a:r>
                  <a:rPr lang="zh-CN" altLang="en-US" dirty="0"/>
                  <a:t>不是</a:t>
                </a:r>
                <a:r>
                  <a:rPr lang="en-US" altLang="zh-CN" dirty="0"/>
                  <a:t>t</a:t>
                </a:r>
                <a:r>
                  <a:rPr lang="zh-CN" altLang="en-US" dirty="0"/>
                  <a:t>的上下文的概率：</a:t>
                </a:r>
              </a:p>
            </p:txBody>
          </p:sp>
        </mc:Choice>
        <mc:Fallback xmlns="">
          <p:sp>
            <p:nvSpPr>
              <p:cNvPr id="3" name="内容占位符 2">
                <a:extLst>
                  <a:ext uri="{FF2B5EF4-FFF2-40B4-BE49-F238E27FC236}">
                    <a16:creationId xmlns:a16="http://schemas.microsoft.com/office/drawing/2014/main" id="{7C4B9974-EAD2-4ABC-AA6B-8FFA826288AF}"/>
                  </a:ext>
                </a:extLst>
              </p:cNvPr>
              <p:cNvSpPr>
                <a:spLocks noGrp="1" noRot="1" noChangeAspect="1" noMove="1" noResize="1" noEditPoints="1" noAdjustHandles="1" noChangeArrowheads="1" noChangeShapeType="1" noTextEdit="1"/>
              </p:cNvSpPr>
              <p:nvPr>
                <p:ph idx="1"/>
              </p:nvPr>
            </p:nvSpPr>
            <p:spPr>
              <a:blipFill>
                <a:blip r:embed="rId6"/>
                <a:stretch>
                  <a:fillRect l="-1043" t="-238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D9DF4135-4B94-4148-8A9C-C95284EB13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05063" y="2493307"/>
            <a:ext cx="8381874" cy="662123"/>
          </a:xfrm>
          <a:prstGeom prst="rect">
            <a:avLst/>
          </a:prstGeom>
        </p:spPr>
      </p:pic>
      <p:pic>
        <p:nvPicPr>
          <p:cNvPr id="11" name="图片 10">
            <a:extLst>
              <a:ext uri="{FF2B5EF4-FFF2-40B4-BE49-F238E27FC236}">
                <a16:creationId xmlns:a16="http://schemas.microsoft.com/office/drawing/2014/main" id="{7F462C33-7544-41BF-BFB6-6FB72FB4A97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42505" y="3857622"/>
            <a:ext cx="2988487" cy="396776"/>
          </a:xfrm>
          <a:prstGeom prst="rect">
            <a:avLst/>
          </a:prstGeom>
        </p:spPr>
      </p:pic>
      <p:pic>
        <p:nvPicPr>
          <p:cNvPr id="13" name="图片 12" descr="图片包含 游戏机, 钟表&#10;&#10;描述已自动生成">
            <a:extLst>
              <a:ext uri="{FF2B5EF4-FFF2-40B4-BE49-F238E27FC236}">
                <a16:creationId xmlns:a16="http://schemas.microsoft.com/office/drawing/2014/main" id="{E51DE789-E51E-4902-B3FF-B71FCC950C2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40035" y="4456601"/>
            <a:ext cx="2719205" cy="636410"/>
          </a:xfrm>
          <a:prstGeom prst="rect">
            <a:avLst/>
          </a:prstGeom>
        </p:spPr>
      </p:pic>
      <p:pic>
        <p:nvPicPr>
          <p:cNvPr id="15" name="图片 14" descr="绿色的钟表&#10;&#10;描述已自动生成">
            <a:extLst>
              <a:ext uri="{FF2B5EF4-FFF2-40B4-BE49-F238E27FC236}">
                <a16:creationId xmlns:a16="http://schemas.microsoft.com/office/drawing/2014/main" id="{3D863620-051E-4C2D-BB21-8DEF2957CC1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40035" y="5338862"/>
            <a:ext cx="3171249" cy="1105573"/>
          </a:xfrm>
          <a:prstGeom prst="rect">
            <a:avLst/>
          </a:prstGeom>
        </p:spPr>
      </p:pic>
    </p:spTree>
    <p:extLst>
      <p:ext uri="{BB962C8B-B14F-4D97-AF65-F5344CB8AC3E}">
        <p14:creationId xmlns:p14="http://schemas.microsoft.com/office/powerpoint/2010/main" val="1649177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20E030-BFFE-4B5F-B45C-FD02EE177F82}"/>
              </a:ext>
            </a:extLst>
          </p:cNvPr>
          <p:cNvSpPr>
            <a:spLocks noGrp="1"/>
          </p:cNvSpPr>
          <p:nvPr>
            <p:ph type="title"/>
          </p:nvPr>
        </p:nvSpPr>
        <p:spPr/>
        <p:txBody>
          <a:bodyPr/>
          <a:lstStyle/>
          <a:p>
            <a:r>
              <a:rPr lang="en-US" altLang="zh-CN" dirty="0"/>
              <a:t>Skip-gram:</a:t>
            </a:r>
            <a:r>
              <a:rPr lang="zh-CN" altLang="en-US" dirty="0"/>
              <a:t> </a:t>
            </a:r>
            <a:r>
              <a:rPr lang="en-US" altLang="zh-CN" dirty="0"/>
              <a:t>The classifier</a:t>
            </a:r>
            <a:endParaRPr lang="zh-CN" altLang="en-US" dirty="0"/>
          </a:p>
        </p:txBody>
      </p:sp>
      <p:sp>
        <p:nvSpPr>
          <p:cNvPr id="3" name="内容占位符 2">
            <a:extLst>
              <a:ext uri="{FF2B5EF4-FFF2-40B4-BE49-F238E27FC236}">
                <a16:creationId xmlns:a16="http://schemas.microsoft.com/office/drawing/2014/main" id="{8B29FE96-C66A-47B0-A8A5-25D8C98146CE}"/>
              </a:ext>
            </a:extLst>
          </p:cNvPr>
          <p:cNvSpPr>
            <a:spLocks noGrp="1"/>
          </p:cNvSpPr>
          <p:nvPr>
            <p:ph idx="1"/>
          </p:nvPr>
        </p:nvSpPr>
        <p:spPr/>
        <p:txBody>
          <a:bodyPr/>
          <a:lstStyle/>
          <a:p>
            <a:pPr algn="just"/>
            <a:r>
              <a:rPr lang="zh-CN" altLang="en-US" dirty="0"/>
              <a:t>上述公式是单个上下文的概率，通常窗口内多有个上下文，则所有上下文的概率：</a:t>
            </a:r>
            <a:endParaRPr lang="en-US" altLang="zh-CN" dirty="0"/>
          </a:p>
          <a:p>
            <a:pPr lvl="1" algn="just"/>
            <a:r>
              <a:rPr lang="zh-CN" altLang="en-US" dirty="0"/>
              <a:t>假设每个上下文的出现都是独立的；</a:t>
            </a:r>
            <a:endParaRPr lang="en-US" altLang="zh-CN" dirty="0"/>
          </a:p>
          <a:p>
            <a:pPr lvl="1" algn="just"/>
            <a:r>
              <a:rPr lang="zh-CN" altLang="en-US" dirty="0"/>
              <a:t>则有：</a:t>
            </a:r>
          </a:p>
        </p:txBody>
      </p:sp>
      <p:pic>
        <p:nvPicPr>
          <p:cNvPr id="5" name="图片 4" descr="图片包含 游戏机, 钟表, 人们, 房间&#10;&#10;描述已自动生成">
            <a:extLst>
              <a:ext uri="{FF2B5EF4-FFF2-40B4-BE49-F238E27FC236}">
                <a16:creationId xmlns:a16="http://schemas.microsoft.com/office/drawing/2014/main" id="{5D60A23D-1561-41D9-9273-387BAF880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154" y="3706092"/>
            <a:ext cx="3965183" cy="1894756"/>
          </a:xfrm>
          <a:prstGeom prst="rect">
            <a:avLst/>
          </a:prstGeom>
        </p:spPr>
      </p:pic>
      <p:pic>
        <p:nvPicPr>
          <p:cNvPr id="7" name="图片 6" descr="图片包含 游戏机&#10;&#10;描述已自动生成">
            <a:extLst>
              <a:ext uri="{FF2B5EF4-FFF2-40B4-BE49-F238E27FC236}">
                <a16:creationId xmlns:a16="http://schemas.microsoft.com/office/drawing/2014/main" id="{49934227-5C60-464A-ACC1-3D070745BE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5818" y="2567429"/>
            <a:ext cx="3229501" cy="3925446"/>
          </a:xfrm>
          <a:prstGeom prst="rect">
            <a:avLst/>
          </a:prstGeom>
        </p:spPr>
      </p:pic>
    </p:spTree>
    <p:extLst>
      <p:ext uri="{BB962C8B-B14F-4D97-AF65-F5344CB8AC3E}">
        <p14:creationId xmlns:p14="http://schemas.microsoft.com/office/powerpoint/2010/main" val="18334715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3EE9CF-2E65-4DEF-83C0-3E21B67A482B}"/>
              </a:ext>
            </a:extLst>
          </p:cNvPr>
          <p:cNvSpPr>
            <a:spLocks noGrp="1"/>
          </p:cNvSpPr>
          <p:nvPr>
            <p:ph type="title"/>
          </p:nvPr>
        </p:nvSpPr>
        <p:spPr/>
        <p:txBody>
          <a:bodyPr/>
          <a:lstStyle/>
          <a:p>
            <a:r>
              <a:rPr lang="en-US" altLang="zh-CN" dirty="0"/>
              <a:t>CBOW:</a:t>
            </a:r>
            <a:r>
              <a:rPr lang="zh-CN" altLang="en-US" dirty="0"/>
              <a:t> </a:t>
            </a:r>
            <a:r>
              <a:rPr lang="en-US" altLang="zh-CN" dirty="0"/>
              <a:t>The classifier</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C4B9974-EAD2-4ABC-AA6B-8FFA826288AF}"/>
                  </a:ext>
                </a:extLst>
              </p:cNvPr>
              <p:cNvSpPr>
                <a:spLocks noGrp="1"/>
              </p:cNvSpPr>
              <p:nvPr>
                <p:ph idx="1"/>
              </p:nvPr>
            </p:nvSpPr>
            <p:spPr/>
            <p:txBody>
              <a:bodyPr>
                <a:normAutofit/>
              </a:bodyPr>
              <a:lstStyle/>
              <a:p>
                <a:r>
                  <a:rPr lang="zh-CN" altLang="en-US" dirty="0"/>
                  <a:t>假设一个分类任务，句子如下，预测目标词</a:t>
                </a:r>
                <a:r>
                  <a:rPr lang="en-US" altLang="zh-CN" dirty="0"/>
                  <a:t>apricot</a:t>
                </a:r>
                <a:r>
                  <a:rPr lang="zh-CN" altLang="en-US" dirty="0"/>
                  <a:t>，窗口</a:t>
                </a:r>
                <a14:m>
                  <m:oMath xmlns:m="http://schemas.openxmlformats.org/officeDocument/2006/math">
                    <m:r>
                      <a:rPr lang="zh-CN" altLang="en-US" dirty="0" smtClean="0">
                        <a:latin typeface="Cambria Math" panose="02040503050406030204" pitchFamily="18" charset="0"/>
                      </a:rPr>
                      <m:t>±</m:t>
                    </m:r>
                    <m:r>
                      <a:rPr lang="en-US" altLang="zh-CN" b="0" i="0" dirty="0" smtClean="0">
                        <a:latin typeface="Cambria Math" panose="02040503050406030204" pitchFamily="18" charset="0"/>
                      </a:rPr>
                      <m:t>2</m:t>
                    </m:r>
                  </m:oMath>
                </a14:m>
                <a:r>
                  <a:rPr lang="zh-CN" altLang="en-US" dirty="0"/>
                  <a:t>：</a:t>
                </a:r>
                <a:endParaRPr lang="en-US" altLang="zh-CN" dirty="0"/>
              </a:p>
              <a:p>
                <a:pPr lvl="1"/>
                <a:endParaRPr lang="en-US" altLang="zh-CN" dirty="0"/>
              </a:p>
              <a:p>
                <a:pPr lvl="1"/>
                <a:endParaRPr lang="en-US" altLang="zh-CN" dirty="0"/>
              </a:p>
              <a:p>
                <a:pPr lvl="1"/>
                <a:endParaRPr lang="en-US" altLang="zh-CN" dirty="0"/>
              </a:p>
              <a:p>
                <a:pPr lvl="1"/>
                <a:r>
                  <a:rPr lang="zh-CN" altLang="en-US" dirty="0"/>
                  <a:t>训练的目标是，给定样本</a:t>
                </a:r>
                <a:r>
                  <a:rPr lang="en-US" altLang="zh-CN" dirty="0"/>
                  <a:t>(t, c</a:t>
                </a:r>
                <a:r>
                  <a:rPr lang="en-US" altLang="zh-CN" baseline="-25000" dirty="0"/>
                  <a:t>1:k</a:t>
                </a:r>
                <a:r>
                  <a:rPr lang="en-US" altLang="zh-CN" dirty="0"/>
                  <a:t>)</a:t>
                </a:r>
                <a:r>
                  <a:rPr lang="zh-CN" altLang="en-US" dirty="0"/>
                  <a:t>，判断</a:t>
                </a:r>
                <a:r>
                  <a:rPr lang="en-US" altLang="zh-CN" dirty="0"/>
                  <a:t>t</a:t>
                </a:r>
                <a:r>
                  <a:rPr lang="zh-CN" altLang="en-US" dirty="0"/>
                  <a:t>是否是</a:t>
                </a:r>
                <a:r>
                  <a:rPr lang="en-US" altLang="zh-CN" dirty="0"/>
                  <a:t>c</a:t>
                </a:r>
                <a:r>
                  <a:rPr lang="en-US" altLang="zh-CN" baseline="-25000" dirty="0"/>
                  <a:t>1:k</a:t>
                </a:r>
                <a:r>
                  <a:rPr lang="zh-CN" altLang="en-US" dirty="0"/>
                  <a:t>的目标词；</a:t>
                </a:r>
                <a:endParaRPr lang="en-US" altLang="zh-CN" dirty="0"/>
              </a:p>
              <a:p>
                <a:pPr lvl="1"/>
                <a:r>
                  <a:rPr lang="zh-CN" altLang="en-US" dirty="0"/>
                  <a:t>定义</a:t>
                </a:r>
                <a:r>
                  <a:rPr lang="en-US" altLang="zh-CN" dirty="0"/>
                  <a:t>c</a:t>
                </a:r>
                <a:r>
                  <a:rPr lang="en-US" altLang="zh-CN" baseline="-25000" dirty="0"/>
                  <a:t>1:k </a:t>
                </a:r>
                <a:r>
                  <a:rPr lang="en-US" altLang="zh-CN" dirty="0"/>
                  <a:t>= </a:t>
                </a:r>
                <a14:m>
                  <m:oMath xmlns:m="http://schemas.openxmlformats.org/officeDocument/2006/math">
                    <m:nary>
                      <m:naryPr>
                        <m:chr m:val="∑"/>
                        <m:limLoc m:val="undOvr"/>
                        <m:grow m:val="on"/>
                        <m:ctrlPr>
                          <a:rPr lang="en-US" altLang="zh-CN" i="1" dirty="0" smtClean="0">
                            <a:latin typeface="Cambria Math" panose="02040503050406030204" pitchFamily="18" charset="0"/>
                          </a:rPr>
                        </m:ctrlPr>
                      </m:naryPr>
                      <m:sub>
                        <m:r>
                          <a:rPr lang="en-US" altLang="zh-CN" i="1" dirty="0" smtClean="0">
                            <a:latin typeface="Cambria Math" panose="02040503050406030204" pitchFamily="18" charset="0"/>
                          </a:rPr>
                          <m:t>𝑖</m:t>
                        </m:r>
                        <m:r>
                          <a:rPr lang="en-US" altLang="zh-CN" i="0" dirty="0" smtClean="0">
                            <a:latin typeface="Cambria Math" panose="02040503050406030204" pitchFamily="18" charset="0"/>
                          </a:rPr>
                          <m:t>=1</m:t>
                        </m:r>
                      </m:sub>
                      <m:sup>
                        <m:r>
                          <a:rPr lang="en-US" altLang="zh-CN" i="1" dirty="0" smtClean="0">
                            <a:latin typeface="Cambria Math" panose="02040503050406030204" pitchFamily="18" charset="0"/>
                          </a:rPr>
                          <m:t>𝑘</m:t>
                        </m:r>
                      </m:sup>
                      <m:e>
                        <m:sSub>
                          <m:sSubPr>
                            <m:ctrlPr>
                              <a:rPr lang="en-US" altLang="zh-CN" i="1" dirty="0" smtClean="0">
                                <a:latin typeface="Cambria Math" panose="02040503050406030204" pitchFamily="18" charset="0"/>
                              </a:rPr>
                            </m:ctrlPr>
                          </m:sSubPr>
                          <m:e>
                            <m:r>
                              <m:rPr>
                                <m:sty m:val="p"/>
                              </m:rPr>
                              <a:rPr lang="en-US" altLang="zh-CN" i="1" dirty="0">
                                <a:latin typeface="Cambria Math" panose="02040503050406030204" pitchFamily="18" charset="0"/>
                              </a:rPr>
                              <m:t>c</m:t>
                            </m:r>
                          </m:e>
                          <m:sub>
                            <m:r>
                              <a:rPr lang="en-US" altLang="zh-CN" i="1" dirty="0" smtClean="0">
                                <a:latin typeface="Cambria Math" panose="02040503050406030204" pitchFamily="18" charset="0"/>
                              </a:rPr>
                              <m:t>𝑖</m:t>
                            </m:r>
                          </m:sub>
                        </m:sSub>
                      </m:e>
                    </m:nary>
                  </m:oMath>
                </a14:m>
                <a:r>
                  <a:rPr lang="zh-CN" altLang="en-US" dirty="0"/>
                  <a:t>，即聚合上下文向量是所有上下文向量的向量和；</a:t>
                </a:r>
                <a:endParaRPr lang="en-US" altLang="zh-CN" dirty="0"/>
              </a:p>
              <a:p>
                <a:pPr lvl="1"/>
                <a:r>
                  <a:rPr lang="zh-CN" altLang="en-US" dirty="0"/>
                  <a:t>定义</a:t>
                </a:r>
                <a:r>
                  <a:rPr lang="en-US" altLang="zh-CN" dirty="0"/>
                  <a:t>t</a:t>
                </a:r>
                <a:r>
                  <a:rPr lang="zh-CN" altLang="en-US" dirty="0"/>
                  <a:t>和</a:t>
                </a:r>
                <a:r>
                  <a:rPr lang="en-US" altLang="zh-CN" dirty="0"/>
                  <a:t>c</a:t>
                </a:r>
                <a:r>
                  <a:rPr lang="zh-CN" altLang="en-US" dirty="0"/>
                  <a:t>的相似度：</a:t>
                </a:r>
                <a:r>
                  <a:rPr lang="en-US" altLang="zh-CN" dirty="0"/>
                  <a:t>Similarity(t, c</a:t>
                </a:r>
                <a:r>
                  <a:rPr lang="en-US" altLang="zh-CN" baseline="-25000" dirty="0"/>
                  <a:t>1:k</a:t>
                </a:r>
                <a:r>
                  <a:rPr lang="en-US" altLang="zh-CN" dirty="0"/>
                  <a:t>) = t · c</a:t>
                </a:r>
                <a:r>
                  <a:rPr lang="en-US" altLang="zh-CN" baseline="-25000" dirty="0"/>
                  <a:t>1:k</a:t>
                </a:r>
                <a:r>
                  <a:rPr lang="zh-CN" altLang="en-US" dirty="0"/>
                  <a:t>；</a:t>
                </a:r>
                <a:endParaRPr lang="en-US" altLang="zh-CN" dirty="0"/>
              </a:p>
              <a:p>
                <a:pPr lvl="1"/>
                <a:r>
                  <a:rPr lang="zh-CN" altLang="en-US" dirty="0"/>
                  <a:t>则</a:t>
                </a:r>
                <a:r>
                  <a:rPr lang="en-US" altLang="zh-CN" dirty="0"/>
                  <a:t>t</a:t>
                </a:r>
                <a:r>
                  <a:rPr lang="zh-CN" altLang="en-US" dirty="0"/>
                  <a:t>是</a:t>
                </a:r>
                <a:r>
                  <a:rPr lang="en-US" altLang="zh-CN" dirty="0"/>
                  <a:t>c</a:t>
                </a:r>
                <a:r>
                  <a:rPr lang="zh-CN" altLang="en-US" dirty="0"/>
                  <a:t>的目标词的概率：</a:t>
                </a:r>
                <a:endParaRPr lang="en-US" altLang="zh-CN" dirty="0"/>
              </a:p>
              <a:p>
                <a:pPr lvl="1"/>
                <a:r>
                  <a:rPr lang="en-US" altLang="zh-CN" dirty="0"/>
                  <a:t>                                  </a:t>
                </a:r>
              </a:p>
              <a:p>
                <a:pPr lvl="1"/>
                <a:r>
                  <a:rPr lang="en-US" altLang="zh-CN" dirty="0"/>
                  <a:t>t</a:t>
                </a:r>
                <a:r>
                  <a:rPr lang="zh-CN" altLang="en-US" dirty="0"/>
                  <a:t>不是</a:t>
                </a:r>
                <a:r>
                  <a:rPr lang="en-US" altLang="zh-CN" dirty="0"/>
                  <a:t>c</a:t>
                </a:r>
                <a:r>
                  <a:rPr lang="zh-CN" altLang="en-US" dirty="0"/>
                  <a:t>的目标词的概率：</a:t>
                </a:r>
              </a:p>
            </p:txBody>
          </p:sp>
        </mc:Choice>
        <mc:Fallback xmlns="">
          <p:sp>
            <p:nvSpPr>
              <p:cNvPr id="3" name="内容占位符 2">
                <a:extLst>
                  <a:ext uri="{FF2B5EF4-FFF2-40B4-BE49-F238E27FC236}">
                    <a16:creationId xmlns:a16="http://schemas.microsoft.com/office/drawing/2014/main" id="{7C4B9974-EAD2-4ABC-AA6B-8FFA826288AF}"/>
                  </a:ext>
                </a:extLst>
              </p:cNvPr>
              <p:cNvSpPr>
                <a:spLocks noGrp="1" noRot="1" noChangeAspect="1" noMove="1" noResize="1" noEditPoints="1" noAdjustHandles="1" noChangeArrowheads="1" noChangeShapeType="1" noTextEdit="1"/>
              </p:cNvSpPr>
              <p:nvPr>
                <p:ph idx="1"/>
              </p:nvPr>
            </p:nvSpPr>
            <p:spPr>
              <a:blipFill>
                <a:blip r:embed="rId4"/>
                <a:stretch>
                  <a:fillRect l="-1043" t="-238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D9DF4135-4B94-4148-8A9C-C95284EB13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5063" y="2493307"/>
            <a:ext cx="8381874" cy="662123"/>
          </a:xfrm>
          <a:prstGeom prst="rect">
            <a:avLst/>
          </a:prstGeom>
        </p:spPr>
      </p:pic>
      <p:pic>
        <p:nvPicPr>
          <p:cNvPr id="6" name="图片 5" descr="手机屏幕截图&#10;&#10;描述已自动生成">
            <a:extLst>
              <a:ext uri="{FF2B5EF4-FFF2-40B4-BE49-F238E27FC236}">
                <a16:creationId xmlns:a16="http://schemas.microsoft.com/office/drawing/2014/main" id="{92BDBEA6-9300-4D7D-83DD-CB284298CA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49092" y="4865841"/>
            <a:ext cx="2845414" cy="799747"/>
          </a:xfrm>
          <a:prstGeom prst="rect">
            <a:avLst/>
          </a:prstGeom>
        </p:spPr>
      </p:pic>
      <p:pic>
        <p:nvPicPr>
          <p:cNvPr id="8" name="图片 7">
            <a:extLst>
              <a:ext uri="{FF2B5EF4-FFF2-40B4-BE49-F238E27FC236}">
                <a16:creationId xmlns:a16="http://schemas.microsoft.com/office/drawing/2014/main" id="{6127B5DB-8E37-4D05-994B-38038305488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57555" y="5872324"/>
            <a:ext cx="3782185" cy="439576"/>
          </a:xfrm>
          <a:prstGeom prst="rect">
            <a:avLst/>
          </a:prstGeom>
        </p:spPr>
      </p:pic>
    </p:spTree>
    <p:extLst>
      <p:ext uri="{BB962C8B-B14F-4D97-AF65-F5344CB8AC3E}">
        <p14:creationId xmlns:p14="http://schemas.microsoft.com/office/powerpoint/2010/main" val="38604194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20E030-BFFE-4B5F-B45C-FD02EE177F82}"/>
              </a:ext>
            </a:extLst>
          </p:cNvPr>
          <p:cNvSpPr>
            <a:spLocks noGrp="1"/>
          </p:cNvSpPr>
          <p:nvPr>
            <p:ph type="title"/>
          </p:nvPr>
        </p:nvSpPr>
        <p:spPr/>
        <p:txBody>
          <a:bodyPr/>
          <a:lstStyle/>
          <a:p>
            <a:r>
              <a:rPr lang="en-US" altLang="zh-CN" dirty="0"/>
              <a:t>CBOW:</a:t>
            </a:r>
            <a:r>
              <a:rPr lang="zh-CN" altLang="en-US" dirty="0"/>
              <a:t> </a:t>
            </a:r>
            <a:r>
              <a:rPr lang="en-US" altLang="zh-CN" dirty="0"/>
              <a:t>The classifier</a:t>
            </a:r>
            <a:endParaRPr lang="zh-CN" altLang="en-US" dirty="0"/>
          </a:p>
        </p:txBody>
      </p:sp>
      <p:sp>
        <p:nvSpPr>
          <p:cNvPr id="3" name="内容占位符 2">
            <a:extLst>
              <a:ext uri="{FF2B5EF4-FFF2-40B4-BE49-F238E27FC236}">
                <a16:creationId xmlns:a16="http://schemas.microsoft.com/office/drawing/2014/main" id="{8B29FE96-C66A-47B0-A8A5-25D8C98146CE}"/>
              </a:ext>
            </a:extLst>
          </p:cNvPr>
          <p:cNvSpPr>
            <a:spLocks noGrp="1"/>
          </p:cNvSpPr>
          <p:nvPr>
            <p:ph idx="1"/>
          </p:nvPr>
        </p:nvSpPr>
        <p:spPr>
          <a:xfrm>
            <a:off x="838200" y="1825625"/>
            <a:ext cx="5036127" cy="4351338"/>
          </a:xfrm>
        </p:spPr>
        <p:txBody>
          <a:bodyPr/>
          <a:lstStyle/>
          <a:p>
            <a:pPr algn="just"/>
            <a:r>
              <a:rPr lang="zh-CN" altLang="en-US" dirty="0"/>
              <a:t>对于</a:t>
            </a:r>
            <a:r>
              <a:rPr lang="en-US" altLang="zh-CN" dirty="0"/>
              <a:t>CBOW</a:t>
            </a:r>
            <a:r>
              <a:rPr lang="zh-CN" altLang="en-US" dirty="0"/>
              <a:t>来说，每次预测目标词时，需要把所有上下文都考虑进去，加总得到汇总上下文的语义向量用于预测：</a:t>
            </a:r>
            <a:endParaRPr lang="en-US" altLang="zh-CN" dirty="0"/>
          </a:p>
          <a:p>
            <a:pPr lvl="1" algn="just"/>
            <a:r>
              <a:rPr lang="zh-CN" altLang="en-US" dirty="0"/>
              <a:t>采用</a:t>
            </a:r>
            <a:r>
              <a:rPr lang="en-US" altLang="zh-CN" dirty="0"/>
              <a:t>sum</a:t>
            </a:r>
            <a:r>
              <a:rPr lang="zh-CN" altLang="en-US" dirty="0"/>
              <a:t>而非</a:t>
            </a:r>
            <a:r>
              <a:rPr lang="en-US" altLang="zh-CN" dirty="0"/>
              <a:t>concatenate</a:t>
            </a:r>
            <a:r>
              <a:rPr lang="zh-CN" altLang="en-US" dirty="0"/>
              <a:t>的方式，可以避免上下文数量不等的情况；</a:t>
            </a:r>
            <a:endParaRPr lang="en-US" altLang="zh-CN" dirty="0"/>
          </a:p>
          <a:p>
            <a:pPr lvl="1" algn="just"/>
            <a:endParaRPr lang="en-US" altLang="zh-CN" dirty="0"/>
          </a:p>
        </p:txBody>
      </p:sp>
      <p:pic>
        <p:nvPicPr>
          <p:cNvPr id="6" name="图片 5" descr="手机屏幕截图&#10;&#10;描述已自动生成">
            <a:extLst>
              <a:ext uri="{FF2B5EF4-FFF2-40B4-BE49-F238E27FC236}">
                <a16:creationId xmlns:a16="http://schemas.microsoft.com/office/drawing/2014/main" id="{8DB41EC8-D61E-45DA-98D8-14855DC17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4762" y="1330470"/>
            <a:ext cx="4461165" cy="4950196"/>
          </a:xfrm>
          <a:prstGeom prst="rect">
            <a:avLst/>
          </a:prstGeom>
        </p:spPr>
      </p:pic>
    </p:spTree>
    <p:extLst>
      <p:ext uri="{BB962C8B-B14F-4D97-AF65-F5344CB8AC3E}">
        <p14:creationId xmlns:p14="http://schemas.microsoft.com/office/powerpoint/2010/main" val="3801338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968013-B893-4AD5-8722-D74A88B6A2F3}"/>
              </a:ext>
            </a:extLst>
          </p:cNvPr>
          <p:cNvSpPr>
            <a:spLocks noGrp="1"/>
          </p:cNvSpPr>
          <p:nvPr>
            <p:ph type="title"/>
          </p:nvPr>
        </p:nvSpPr>
        <p:spPr/>
        <p:txBody>
          <a:bodyPr/>
          <a:lstStyle/>
          <a:p>
            <a:r>
              <a:rPr lang="en-US" altLang="zh-CN" dirty="0"/>
              <a:t>Negative sampling: skip-gram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4B51510-AEED-4E40-B45C-051AF52E0783}"/>
                  </a:ext>
                </a:extLst>
              </p:cNvPr>
              <p:cNvSpPr>
                <a:spLocks noGrp="1"/>
              </p:cNvSpPr>
              <p:nvPr>
                <p:ph idx="1"/>
              </p:nvPr>
            </p:nvSpPr>
            <p:spPr/>
            <p:txBody>
              <a:bodyPr/>
              <a:lstStyle/>
              <a:p>
                <a:pPr algn="just"/>
                <a:r>
                  <a:rPr lang="en-US" altLang="zh-CN" dirty="0"/>
                  <a:t>Skip-gram</a:t>
                </a:r>
                <a:r>
                  <a:rPr lang="zh-CN" altLang="en-US" dirty="0"/>
                  <a:t>的负采样，指在训练过程中，对于特定的目标词</a:t>
                </a:r>
                <a:r>
                  <a:rPr lang="en-US" altLang="zh-CN" dirty="0"/>
                  <a:t>t</a:t>
                </a:r>
                <a:r>
                  <a:rPr lang="zh-CN" altLang="en-US" dirty="0"/>
                  <a:t>，每训练一个正样本</a:t>
                </a:r>
                <a:r>
                  <a:rPr lang="en-US" altLang="zh-CN" dirty="0"/>
                  <a:t>c</a:t>
                </a:r>
                <a:r>
                  <a:rPr lang="zh-CN" altLang="en-US" dirty="0"/>
                  <a:t>，都随机选择</a:t>
                </a:r>
                <a:r>
                  <a:rPr lang="en-US" altLang="zh-CN" dirty="0"/>
                  <a:t>N</a:t>
                </a:r>
                <a:r>
                  <a:rPr lang="zh-CN" altLang="en-US" dirty="0"/>
                  <a:t>个负样本进行训练；最大化</a:t>
                </a:r>
                <a:r>
                  <a:rPr lang="en-US" altLang="zh-CN" dirty="0"/>
                  <a:t>t</a:t>
                </a:r>
                <a:r>
                  <a:rPr lang="zh-CN" altLang="en-US" dirty="0"/>
                  <a:t>和正样本</a:t>
                </a:r>
                <a:r>
                  <a:rPr lang="en-US" altLang="zh-CN" dirty="0"/>
                  <a:t>c</a:t>
                </a:r>
                <a:r>
                  <a:rPr lang="zh-CN" altLang="en-US" dirty="0"/>
                  <a:t>的概率，最小化</a:t>
                </a:r>
                <a:r>
                  <a:rPr lang="en-US" altLang="zh-CN" dirty="0"/>
                  <a:t>t</a:t>
                </a:r>
                <a:r>
                  <a:rPr lang="zh-CN" altLang="en-US" dirty="0"/>
                  <a:t>和负样本的概率。</a:t>
                </a:r>
                <a:endParaRPr lang="en-US" altLang="zh-CN" dirty="0"/>
              </a:p>
              <a:p>
                <a:pPr algn="just"/>
                <a:r>
                  <a:rPr lang="zh-CN" altLang="en-US" dirty="0"/>
                  <a:t>假定</a:t>
                </a:r>
                <a:r>
                  <a:rPr lang="en-US" altLang="zh-CN" dirty="0"/>
                  <a:t>t=apricot</a:t>
                </a:r>
                <a:r>
                  <a:rPr lang="zh-CN" altLang="en-US" dirty="0"/>
                  <a:t>，</a:t>
                </a:r>
                <a:r>
                  <a:rPr lang="en-US" altLang="zh-CN" dirty="0"/>
                  <a:t>windows=</a:t>
                </a:r>
                <a:r>
                  <a:rPr lang="zh-CN" altLang="en-US" dirty="0"/>
                  <a:t> </a:t>
                </a:r>
                <a14:m>
                  <m:oMath xmlns:m="http://schemas.openxmlformats.org/officeDocument/2006/math">
                    <m:r>
                      <a:rPr lang="zh-CN" altLang="en-US" dirty="0">
                        <a:latin typeface="Cambria Math" panose="02040503050406030204" pitchFamily="18" charset="0"/>
                      </a:rPr>
                      <m:t>±</m:t>
                    </m:r>
                    <m:r>
                      <a:rPr lang="en-US" altLang="zh-CN" dirty="0">
                        <a:latin typeface="Cambria Math" panose="02040503050406030204" pitchFamily="18" charset="0"/>
                      </a:rPr>
                      <m:t>2</m:t>
                    </m:r>
                  </m:oMath>
                </a14:m>
                <a:r>
                  <a:rPr lang="zh-CN" altLang="en-US" dirty="0"/>
                  <a:t>，语料库中的句子如下：</a:t>
                </a:r>
                <a:endParaRPr lang="en-US" altLang="zh-CN" dirty="0"/>
              </a:p>
              <a:p>
                <a:pPr algn="just"/>
                <a:endParaRPr lang="en-US" altLang="zh-CN" dirty="0"/>
              </a:p>
              <a:p>
                <a:pPr algn="just"/>
                <a:endParaRPr lang="en-US" altLang="zh-CN" dirty="0"/>
              </a:p>
              <a:p>
                <a:pPr algn="just"/>
                <a:r>
                  <a:rPr lang="zh-CN" altLang="en-US" dirty="0"/>
                  <a:t>可以得到正样本：</a:t>
                </a:r>
              </a:p>
            </p:txBody>
          </p:sp>
        </mc:Choice>
        <mc:Fallback xmlns="">
          <p:sp>
            <p:nvSpPr>
              <p:cNvPr id="3" name="内容占位符 2">
                <a:extLst>
                  <a:ext uri="{FF2B5EF4-FFF2-40B4-BE49-F238E27FC236}">
                    <a16:creationId xmlns:a16="http://schemas.microsoft.com/office/drawing/2014/main" id="{34B51510-AEED-4E40-B45C-051AF52E0783}"/>
                  </a:ext>
                </a:extLst>
              </p:cNvPr>
              <p:cNvSpPr>
                <a:spLocks noGrp="1" noRot="1" noChangeAspect="1" noMove="1" noResize="1" noEditPoints="1" noAdjustHandles="1" noChangeArrowheads="1" noChangeShapeType="1" noTextEdit="1"/>
              </p:cNvSpPr>
              <p:nvPr>
                <p:ph idx="1"/>
              </p:nvPr>
            </p:nvSpPr>
            <p:spPr>
              <a:blipFill>
                <a:blip r:embed="rId2"/>
                <a:stretch>
                  <a:fillRect l="-1043" t="-2521" r="-115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12CF2A6B-433B-4E89-AE97-A82CDED6D1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63" y="3737978"/>
            <a:ext cx="8381874" cy="662123"/>
          </a:xfrm>
          <a:prstGeom prst="rect">
            <a:avLst/>
          </a:prstGeom>
        </p:spPr>
      </p:pic>
      <p:pic>
        <p:nvPicPr>
          <p:cNvPr id="6" name="图片 5" descr="手机屏幕截图&#10;&#10;描述已自动生成">
            <a:extLst>
              <a:ext uri="{FF2B5EF4-FFF2-40B4-BE49-F238E27FC236}">
                <a16:creationId xmlns:a16="http://schemas.microsoft.com/office/drawing/2014/main" id="{49A9F6B0-8B1C-44DA-9307-3AB667CCC0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3157" y="4535038"/>
            <a:ext cx="2725686" cy="2244682"/>
          </a:xfrm>
          <a:prstGeom prst="rect">
            <a:avLst/>
          </a:prstGeom>
        </p:spPr>
      </p:pic>
    </p:spTree>
    <p:extLst>
      <p:ext uri="{BB962C8B-B14F-4D97-AF65-F5344CB8AC3E}">
        <p14:creationId xmlns:p14="http://schemas.microsoft.com/office/powerpoint/2010/main" val="14080524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7A1A71-53DE-4942-8DBA-DE2230244730}"/>
              </a:ext>
            </a:extLst>
          </p:cNvPr>
          <p:cNvSpPr>
            <a:spLocks noGrp="1"/>
          </p:cNvSpPr>
          <p:nvPr>
            <p:ph type="title"/>
          </p:nvPr>
        </p:nvSpPr>
        <p:spPr/>
        <p:txBody>
          <a:bodyPr/>
          <a:lstStyle/>
          <a:p>
            <a:r>
              <a:rPr lang="en-US" altLang="zh-CN" dirty="0"/>
              <a:t>Negative sampling: skip-gram</a:t>
            </a:r>
            <a:endParaRPr lang="zh-CN" altLang="en-US" dirty="0"/>
          </a:p>
        </p:txBody>
      </p:sp>
      <p:sp>
        <p:nvSpPr>
          <p:cNvPr id="3" name="内容占位符 2">
            <a:extLst>
              <a:ext uri="{FF2B5EF4-FFF2-40B4-BE49-F238E27FC236}">
                <a16:creationId xmlns:a16="http://schemas.microsoft.com/office/drawing/2014/main" id="{4FDC0AE0-4E5F-48F0-B2B8-36EBE3EE67B6}"/>
              </a:ext>
            </a:extLst>
          </p:cNvPr>
          <p:cNvSpPr>
            <a:spLocks noGrp="1"/>
          </p:cNvSpPr>
          <p:nvPr>
            <p:ph idx="1"/>
          </p:nvPr>
        </p:nvSpPr>
        <p:spPr/>
        <p:txBody>
          <a:bodyPr/>
          <a:lstStyle/>
          <a:p>
            <a:pPr algn="just"/>
            <a:r>
              <a:rPr lang="zh-CN" altLang="en-US" dirty="0"/>
              <a:t>假定参数</a:t>
            </a:r>
            <a:r>
              <a:rPr lang="en-US" altLang="zh-CN" dirty="0"/>
              <a:t>k</a:t>
            </a:r>
            <a:r>
              <a:rPr lang="zh-CN" altLang="en-US" dirty="0"/>
              <a:t>，即每个正样本</a:t>
            </a:r>
            <a:r>
              <a:rPr lang="en-US" altLang="zh-CN" dirty="0"/>
              <a:t>(t, c)</a:t>
            </a:r>
            <a:r>
              <a:rPr lang="zh-CN" altLang="en-US" dirty="0"/>
              <a:t>都需要</a:t>
            </a:r>
            <a:r>
              <a:rPr lang="en-US" altLang="zh-CN" dirty="0"/>
              <a:t>k</a:t>
            </a:r>
            <a:r>
              <a:rPr lang="zh-CN" altLang="en-US" dirty="0"/>
              <a:t>个负样本：</a:t>
            </a:r>
            <a:endParaRPr lang="en-US" altLang="zh-CN" dirty="0"/>
          </a:p>
          <a:p>
            <a:pPr lvl="1" algn="just"/>
            <a:r>
              <a:rPr lang="zh-CN" altLang="en-US" dirty="0"/>
              <a:t>负样本的选择：通过语料库中</a:t>
            </a:r>
            <a:r>
              <a:rPr lang="en-US" altLang="zh-CN" dirty="0"/>
              <a:t>c</a:t>
            </a:r>
            <a:r>
              <a:rPr lang="zh-CN" altLang="en-US" dirty="0"/>
              <a:t>的加权一元频率</a:t>
            </a:r>
            <a:r>
              <a:rPr lang="en-US" altLang="zh-CN" dirty="0"/>
              <a:t>P</a:t>
            </a:r>
            <a:r>
              <a:rPr lang="en-US" altLang="zh-CN" baseline="-25000" dirty="0"/>
              <a:t>α</a:t>
            </a:r>
            <a:r>
              <a:rPr lang="en-US" altLang="zh-CN" dirty="0"/>
              <a:t>(w)</a:t>
            </a:r>
            <a:r>
              <a:rPr lang="zh-CN" altLang="en-US" dirty="0"/>
              <a:t>进行选择。更具体地讲，每个负样本</a:t>
            </a:r>
            <a:r>
              <a:rPr lang="en-US" altLang="zh-CN" dirty="0"/>
              <a:t>c</a:t>
            </a:r>
            <a:r>
              <a:rPr lang="zh-CN" altLang="en-US" dirty="0"/>
              <a:t>被选择的概率由下式决定：</a:t>
            </a:r>
            <a:endParaRPr lang="en-US" altLang="zh-CN" dirty="0"/>
          </a:p>
          <a:p>
            <a:pPr lvl="1" algn="just"/>
            <a:endParaRPr lang="en-US" altLang="zh-CN" dirty="0"/>
          </a:p>
          <a:p>
            <a:pPr lvl="1" algn="just"/>
            <a:endParaRPr lang="en-US" altLang="zh-CN" dirty="0"/>
          </a:p>
          <a:p>
            <a:pPr lvl="1" algn="just"/>
            <a:r>
              <a:rPr lang="zh-CN" altLang="en-US" dirty="0"/>
              <a:t>通常</a:t>
            </a:r>
            <a:r>
              <a:rPr lang="en-US" altLang="zh-CN" dirty="0"/>
              <a:t>α=0.75</a:t>
            </a:r>
            <a:r>
              <a:rPr lang="zh-CN" altLang="en-US" dirty="0"/>
              <a:t>，权重</a:t>
            </a:r>
            <a:r>
              <a:rPr lang="en-US" altLang="zh-CN" dirty="0"/>
              <a:t>α</a:t>
            </a:r>
            <a:r>
              <a:rPr lang="zh-CN" altLang="en-US" dirty="0"/>
              <a:t>可以给予稀有的</a:t>
            </a:r>
            <a:r>
              <a:rPr lang="en-US" altLang="zh-CN" dirty="0"/>
              <a:t>c</a:t>
            </a:r>
            <a:r>
              <a:rPr lang="zh-CN" altLang="en-US" dirty="0"/>
              <a:t>更大概率被选择，模型效果更好；</a:t>
            </a:r>
            <a:endParaRPr lang="en-US" altLang="zh-CN" dirty="0"/>
          </a:p>
          <a:p>
            <a:pPr lvl="1" algn="just"/>
            <a:r>
              <a:rPr lang="zh-CN" altLang="en-US" dirty="0"/>
              <a:t>得到负样本：</a:t>
            </a:r>
          </a:p>
        </p:txBody>
      </p:sp>
      <p:pic>
        <p:nvPicPr>
          <p:cNvPr id="5" name="图片 4" descr="手机屏幕的截图&#10;&#10;描述已自动生成">
            <a:extLst>
              <a:ext uri="{FF2B5EF4-FFF2-40B4-BE49-F238E27FC236}">
                <a16:creationId xmlns:a16="http://schemas.microsoft.com/office/drawing/2014/main" id="{B36A9A37-2384-496D-9B9E-B58B68F62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2503" y="3037916"/>
            <a:ext cx="2906993" cy="726748"/>
          </a:xfrm>
          <a:prstGeom prst="rect">
            <a:avLst/>
          </a:prstGeom>
        </p:spPr>
      </p:pic>
      <p:pic>
        <p:nvPicPr>
          <p:cNvPr id="7" name="图片 6" descr="手机屏幕的截图&#10;&#10;描述已自动生成">
            <a:extLst>
              <a:ext uri="{FF2B5EF4-FFF2-40B4-BE49-F238E27FC236}">
                <a16:creationId xmlns:a16="http://schemas.microsoft.com/office/drawing/2014/main" id="{77F7F0DB-9DE0-4F93-9377-30F82DE854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2829" y="4405617"/>
            <a:ext cx="3946340" cy="1906283"/>
          </a:xfrm>
          <a:prstGeom prst="rect">
            <a:avLst/>
          </a:prstGeom>
        </p:spPr>
      </p:pic>
    </p:spTree>
    <p:extLst>
      <p:ext uri="{BB962C8B-B14F-4D97-AF65-F5344CB8AC3E}">
        <p14:creationId xmlns:p14="http://schemas.microsoft.com/office/powerpoint/2010/main" val="32494888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4ADDD2-D751-4E11-A47B-CB95A29BAC03}"/>
              </a:ext>
            </a:extLst>
          </p:cNvPr>
          <p:cNvSpPr>
            <a:spLocks noGrp="1"/>
          </p:cNvSpPr>
          <p:nvPr>
            <p:ph type="title"/>
          </p:nvPr>
        </p:nvSpPr>
        <p:spPr/>
        <p:txBody>
          <a:bodyPr/>
          <a:lstStyle/>
          <a:p>
            <a:r>
              <a:rPr lang="en-US" altLang="zh-CN" dirty="0"/>
              <a:t>Negative sampling: skip-gram</a:t>
            </a:r>
            <a:endParaRPr lang="zh-CN" altLang="en-US" dirty="0"/>
          </a:p>
        </p:txBody>
      </p:sp>
      <p:sp>
        <p:nvSpPr>
          <p:cNvPr id="3" name="内容占位符 2">
            <a:extLst>
              <a:ext uri="{FF2B5EF4-FFF2-40B4-BE49-F238E27FC236}">
                <a16:creationId xmlns:a16="http://schemas.microsoft.com/office/drawing/2014/main" id="{694E4289-257D-4A0F-9E21-6557CB84FE88}"/>
              </a:ext>
            </a:extLst>
          </p:cNvPr>
          <p:cNvSpPr>
            <a:spLocks noGrp="1"/>
          </p:cNvSpPr>
          <p:nvPr>
            <p:ph idx="1"/>
          </p:nvPr>
        </p:nvSpPr>
        <p:spPr/>
        <p:txBody>
          <a:bodyPr/>
          <a:lstStyle/>
          <a:p>
            <a:r>
              <a:rPr lang="zh-CN" altLang="en-US" dirty="0"/>
              <a:t>给定正样本和负样本，目标函数如下：</a:t>
            </a:r>
            <a:endParaRPr lang="en-US" altLang="zh-CN" dirty="0"/>
          </a:p>
          <a:p>
            <a:pPr lvl="1"/>
            <a:r>
              <a:rPr lang="zh-CN" altLang="en-US" dirty="0"/>
              <a:t>假设</a:t>
            </a:r>
            <a:r>
              <a:rPr lang="en-US" altLang="zh-CN" dirty="0"/>
              <a:t>k</a:t>
            </a:r>
            <a:r>
              <a:rPr lang="zh-CN" altLang="en-US" dirty="0"/>
              <a:t>个负样本</a:t>
            </a:r>
            <a:r>
              <a:rPr lang="en-US" altLang="zh-CN" dirty="0"/>
              <a:t>n</a:t>
            </a:r>
            <a:r>
              <a:rPr lang="en-US" altLang="zh-CN" baseline="-25000" dirty="0"/>
              <a:t>1</a:t>
            </a:r>
            <a:r>
              <a:rPr lang="en-US" altLang="zh-CN" dirty="0"/>
              <a:t>, n</a:t>
            </a:r>
            <a:r>
              <a:rPr lang="en-US" altLang="zh-CN" baseline="-25000" dirty="0"/>
              <a:t>2</a:t>
            </a:r>
            <a:r>
              <a:rPr lang="en-US" altLang="zh-CN" dirty="0"/>
              <a:t>, …, </a:t>
            </a:r>
            <a:r>
              <a:rPr lang="en-US" altLang="zh-CN" dirty="0" err="1"/>
              <a:t>n</a:t>
            </a:r>
            <a:r>
              <a:rPr lang="en-US" altLang="zh-CN" baseline="-25000" dirty="0" err="1"/>
              <a:t>k</a:t>
            </a:r>
            <a:r>
              <a:rPr lang="zh-CN" altLang="en-US" dirty="0"/>
              <a:t>；</a:t>
            </a:r>
            <a:endParaRPr lang="en-US" altLang="zh-CN" dirty="0"/>
          </a:p>
          <a:p>
            <a:pPr lvl="1"/>
            <a:r>
              <a:rPr lang="zh-CN" altLang="en-US" dirty="0"/>
              <a:t>最大化正样本的</a:t>
            </a:r>
            <a:r>
              <a:rPr lang="en-US" altLang="zh-CN" dirty="0"/>
              <a:t>P(+|t, c)</a:t>
            </a:r>
            <a:r>
              <a:rPr lang="zh-CN" altLang="en-US" dirty="0"/>
              <a:t>，最大化负样本的</a:t>
            </a:r>
            <a:r>
              <a:rPr lang="en-US" altLang="zh-CN" dirty="0"/>
              <a:t>P(-|t, n)</a:t>
            </a:r>
            <a:r>
              <a:rPr lang="zh-CN" altLang="en-US" dirty="0"/>
              <a:t>；</a:t>
            </a:r>
            <a:endParaRPr lang="en-US" altLang="zh-CN" dirty="0"/>
          </a:p>
          <a:p>
            <a:pPr lvl="1"/>
            <a:r>
              <a:rPr lang="zh-CN" altLang="en-US" dirty="0"/>
              <a:t>使用</a:t>
            </a:r>
            <a:r>
              <a:rPr lang="en-US" altLang="zh-CN" dirty="0"/>
              <a:t>SGD</a:t>
            </a:r>
            <a:r>
              <a:rPr lang="zh-CN" altLang="en-US" dirty="0"/>
              <a:t>等优化算法进行优化；</a:t>
            </a:r>
          </a:p>
        </p:txBody>
      </p:sp>
      <p:pic>
        <p:nvPicPr>
          <p:cNvPr id="5" name="图片 4" descr="手机屏幕的截图&#10;&#10;描述已自动生成">
            <a:extLst>
              <a:ext uri="{FF2B5EF4-FFF2-40B4-BE49-F238E27FC236}">
                <a16:creationId xmlns:a16="http://schemas.microsoft.com/office/drawing/2014/main" id="{2BE3A2E4-70E1-4CD9-BD3E-60DB2E7CC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427" y="3561906"/>
            <a:ext cx="4540844" cy="2749994"/>
          </a:xfrm>
          <a:prstGeom prst="rect">
            <a:avLst/>
          </a:prstGeom>
        </p:spPr>
      </p:pic>
      <p:pic>
        <p:nvPicPr>
          <p:cNvPr id="7" name="图片 6" descr="图片包含 物体, 游戏机, 钟表&#10;&#10;描述已自动生成">
            <a:extLst>
              <a:ext uri="{FF2B5EF4-FFF2-40B4-BE49-F238E27FC236}">
                <a16:creationId xmlns:a16="http://schemas.microsoft.com/office/drawing/2014/main" id="{EB6F8F4D-365D-4A17-B665-A9BA00AEA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507536"/>
            <a:ext cx="5642529" cy="757191"/>
          </a:xfrm>
          <a:prstGeom prst="rect">
            <a:avLst/>
          </a:prstGeom>
        </p:spPr>
      </p:pic>
    </p:spTree>
    <p:extLst>
      <p:ext uri="{BB962C8B-B14F-4D97-AF65-F5344CB8AC3E}">
        <p14:creationId xmlns:p14="http://schemas.microsoft.com/office/powerpoint/2010/main" val="35317999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104ED1-6BC1-4DA1-9741-57DCC54BC214}"/>
              </a:ext>
            </a:extLst>
          </p:cNvPr>
          <p:cNvSpPr>
            <a:spLocks noGrp="1"/>
          </p:cNvSpPr>
          <p:nvPr>
            <p:ph type="title"/>
          </p:nvPr>
        </p:nvSpPr>
        <p:spPr/>
        <p:txBody>
          <a:bodyPr/>
          <a:lstStyle/>
          <a:p>
            <a:r>
              <a:rPr lang="en-US" altLang="zh-CN" dirty="0"/>
              <a:t>Negative sampling: skip-gram</a:t>
            </a:r>
            <a:endParaRPr lang="zh-CN" altLang="en-US" dirty="0"/>
          </a:p>
        </p:txBody>
      </p:sp>
      <p:sp>
        <p:nvSpPr>
          <p:cNvPr id="3" name="内容占位符 2">
            <a:extLst>
              <a:ext uri="{FF2B5EF4-FFF2-40B4-BE49-F238E27FC236}">
                <a16:creationId xmlns:a16="http://schemas.microsoft.com/office/drawing/2014/main" id="{940A4810-4858-49A1-8129-08021BE1C05D}"/>
              </a:ext>
            </a:extLst>
          </p:cNvPr>
          <p:cNvSpPr>
            <a:spLocks noGrp="1"/>
          </p:cNvSpPr>
          <p:nvPr>
            <p:ph idx="1"/>
          </p:nvPr>
        </p:nvSpPr>
        <p:spPr>
          <a:xfrm>
            <a:off x="838200" y="1825625"/>
            <a:ext cx="4426527" cy="4667250"/>
          </a:xfrm>
        </p:spPr>
        <p:txBody>
          <a:bodyPr/>
          <a:lstStyle/>
          <a:p>
            <a:pPr algn="just"/>
            <a:r>
              <a:rPr lang="zh-CN" altLang="en-US" dirty="0"/>
              <a:t>请注意，</a:t>
            </a:r>
            <a:r>
              <a:rPr lang="en-US" altLang="zh-CN" dirty="0"/>
              <a:t>skip-gram</a:t>
            </a:r>
            <a:r>
              <a:rPr lang="zh-CN" altLang="en-US" dirty="0"/>
              <a:t>模型实际上为每个词训练了两个不同的表示：</a:t>
            </a:r>
            <a:endParaRPr lang="en-US" altLang="zh-CN" dirty="0"/>
          </a:p>
          <a:p>
            <a:pPr lvl="1" algn="just"/>
            <a:r>
              <a:rPr lang="zh-CN" altLang="en-US" dirty="0"/>
              <a:t>目标词表示</a:t>
            </a:r>
            <a:r>
              <a:rPr lang="en-US" altLang="zh-CN" dirty="0"/>
              <a:t>(target embedding</a:t>
            </a:r>
            <a:r>
              <a:rPr lang="zh-CN" altLang="en-US" dirty="0"/>
              <a:t>），指词作为目标词时的表示，此时词的表示视为输入；</a:t>
            </a:r>
            <a:endParaRPr lang="en-US" altLang="zh-CN" dirty="0"/>
          </a:p>
          <a:p>
            <a:pPr lvl="1" algn="just"/>
            <a:r>
              <a:rPr lang="zh-CN" altLang="en-US" dirty="0"/>
              <a:t>上下文表示</a:t>
            </a:r>
            <a:r>
              <a:rPr lang="en-US" altLang="zh-CN" dirty="0"/>
              <a:t>(context embedding)</a:t>
            </a:r>
            <a:r>
              <a:rPr lang="zh-CN" altLang="en-US" dirty="0"/>
              <a:t>，指词作为上下文时的表示，此时词的表示视为（模型的）参数；</a:t>
            </a:r>
          </a:p>
        </p:txBody>
      </p:sp>
      <p:pic>
        <p:nvPicPr>
          <p:cNvPr id="5" name="图片 4" descr="手机屏幕截图&#10;&#10;描述已自动生成">
            <a:extLst>
              <a:ext uri="{FF2B5EF4-FFF2-40B4-BE49-F238E27FC236}">
                <a16:creationId xmlns:a16="http://schemas.microsoft.com/office/drawing/2014/main" id="{B4201EAC-1953-4AE2-8BC7-1304D11770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982" y="2141536"/>
            <a:ext cx="6636326" cy="3612557"/>
          </a:xfrm>
          <a:prstGeom prst="rect">
            <a:avLst/>
          </a:prstGeom>
        </p:spPr>
      </p:pic>
    </p:spTree>
    <p:extLst>
      <p:ext uri="{BB962C8B-B14F-4D97-AF65-F5344CB8AC3E}">
        <p14:creationId xmlns:p14="http://schemas.microsoft.com/office/powerpoint/2010/main" val="16103391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7B420-189A-463F-BD89-A00E050052A5}"/>
              </a:ext>
            </a:extLst>
          </p:cNvPr>
          <p:cNvSpPr>
            <a:spLocks noGrp="1"/>
          </p:cNvSpPr>
          <p:nvPr>
            <p:ph type="title"/>
          </p:nvPr>
        </p:nvSpPr>
        <p:spPr/>
        <p:txBody>
          <a:bodyPr/>
          <a:lstStyle/>
          <a:p>
            <a:r>
              <a:rPr lang="en-US" altLang="zh-CN" dirty="0"/>
              <a:t>Negative sampling: skip-gram</a:t>
            </a:r>
            <a:endParaRPr lang="zh-CN" altLang="en-US" dirty="0"/>
          </a:p>
        </p:txBody>
      </p:sp>
      <p:sp>
        <p:nvSpPr>
          <p:cNvPr id="3" name="内容占位符 2">
            <a:extLst>
              <a:ext uri="{FF2B5EF4-FFF2-40B4-BE49-F238E27FC236}">
                <a16:creationId xmlns:a16="http://schemas.microsoft.com/office/drawing/2014/main" id="{0DABED1D-4F7A-4B89-827B-172A05A09834}"/>
              </a:ext>
            </a:extLst>
          </p:cNvPr>
          <p:cNvSpPr>
            <a:spLocks noGrp="1"/>
          </p:cNvSpPr>
          <p:nvPr>
            <p:ph idx="1"/>
          </p:nvPr>
        </p:nvSpPr>
        <p:spPr/>
        <p:txBody>
          <a:bodyPr/>
          <a:lstStyle/>
          <a:p>
            <a:pPr algn="just"/>
            <a:r>
              <a:rPr lang="zh-CN" altLang="en-US" dirty="0"/>
              <a:t>模型训练结束后，每个词得到两个不同的表示：</a:t>
            </a:r>
            <a:endParaRPr lang="en-US" altLang="zh-CN" dirty="0"/>
          </a:p>
          <a:p>
            <a:pPr lvl="1" algn="just"/>
            <a:r>
              <a:rPr lang="zh-CN" altLang="en-US" dirty="0"/>
              <a:t>通常，保留词的目标词表示，作为词的语义向量；</a:t>
            </a:r>
            <a:endParaRPr lang="en-US" altLang="zh-CN" dirty="0"/>
          </a:p>
          <a:p>
            <a:pPr lvl="1" algn="just"/>
            <a:r>
              <a:rPr lang="zh-CN" altLang="en-US" dirty="0"/>
              <a:t>或者，可以将词的两种表示相加（</a:t>
            </a:r>
            <a:r>
              <a:rPr lang="en-US" altLang="zh-CN" dirty="0"/>
              <a:t>sum</a:t>
            </a:r>
            <a:r>
              <a:rPr lang="zh-CN" altLang="en-US" dirty="0"/>
              <a:t>），得到聚合的语义向量</a:t>
            </a:r>
            <a:r>
              <a:rPr lang="en-US" altLang="zh-CN" dirty="0"/>
              <a:t>t</a:t>
            </a:r>
            <a:r>
              <a:rPr lang="en-US" altLang="zh-CN" baseline="-25000" dirty="0"/>
              <a:t>i</a:t>
            </a:r>
            <a:r>
              <a:rPr lang="en-US" altLang="zh-CN" dirty="0"/>
              <a:t>+c</a:t>
            </a:r>
            <a:r>
              <a:rPr lang="en-US" altLang="zh-CN" baseline="-25000" dirty="0"/>
              <a:t>i</a:t>
            </a:r>
            <a:r>
              <a:rPr lang="zh-CN" altLang="en-US" dirty="0"/>
              <a:t>，维度与原向量维度相等；</a:t>
            </a:r>
            <a:endParaRPr lang="en-US" altLang="zh-CN" dirty="0"/>
          </a:p>
          <a:p>
            <a:pPr lvl="1" algn="just"/>
            <a:r>
              <a:rPr lang="zh-CN" altLang="en-US" dirty="0"/>
              <a:t>又或者，可以将词的两种表示拼接（</a:t>
            </a:r>
            <a:r>
              <a:rPr lang="en-US" altLang="zh-CN" dirty="0" err="1"/>
              <a:t>concat</a:t>
            </a:r>
            <a:r>
              <a:rPr lang="zh-CN" altLang="en-US" dirty="0"/>
              <a:t>），得到聚合的语义向量</a:t>
            </a:r>
            <a:r>
              <a:rPr lang="en-US" altLang="zh-CN" dirty="0"/>
              <a:t>[</a:t>
            </a:r>
            <a:r>
              <a:rPr lang="en-US" altLang="zh-CN" dirty="0" err="1"/>
              <a:t>t</a:t>
            </a:r>
            <a:r>
              <a:rPr lang="en-US" altLang="zh-CN" baseline="-25000" dirty="0" err="1"/>
              <a:t>i</a:t>
            </a:r>
            <a:r>
              <a:rPr lang="en-US" altLang="zh-CN" baseline="-25000" dirty="0"/>
              <a:t>,</a:t>
            </a:r>
            <a:r>
              <a:rPr lang="zh-CN" altLang="en-US" baseline="-25000" dirty="0"/>
              <a:t>  </a:t>
            </a:r>
            <a:r>
              <a:rPr lang="en-US" altLang="zh-CN" dirty="0"/>
              <a:t>c</a:t>
            </a:r>
            <a:r>
              <a:rPr lang="en-US" altLang="zh-CN" baseline="-25000" dirty="0"/>
              <a:t>i</a:t>
            </a:r>
            <a:r>
              <a:rPr lang="en-US" altLang="zh-CN" dirty="0"/>
              <a:t>]</a:t>
            </a:r>
            <a:r>
              <a:rPr lang="zh-CN" altLang="en-US" dirty="0"/>
              <a:t>，维度是原向量维度的两倍；</a:t>
            </a:r>
            <a:endParaRPr lang="en-US" altLang="zh-CN" dirty="0"/>
          </a:p>
          <a:p>
            <a:pPr lvl="1" algn="just"/>
            <a:endParaRPr lang="en-US" altLang="zh-CN" dirty="0"/>
          </a:p>
        </p:txBody>
      </p:sp>
    </p:spTree>
    <p:extLst>
      <p:ext uri="{BB962C8B-B14F-4D97-AF65-F5344CB8AC3E}">
        <p14:creationId xmlns:p14="http://schemas.microsoft.com/office/powerpoint/2010/main" val="28351866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BDECF0-99E7-4028-9D45-28D9996A758C}"/>
              </a:ext>
            </a:extLst>
          </p:cNvPr>
          <p:cNvSpPr>
            <a:spLocks noGrp="1"/>
          </p:cNvSpPr>
          <p:nvPr>
            <p:ph type="title"/>
          </p:nvPr>
        </p:nvSpPr>
        <p:spPr/>
        <p:txBody>
          <a:bodyPr/>
          <a:lstStyle/>
          <a:p>
            <a:r>
              <a:rPr lang="en-US" altLang="zh-CN" dirty="0"/>
              <a:t>Negative sampling: CBOW</a:t>
            </a:r>
            <a:endParaRPr lang="zh-CN" altLang="en-US" dirty="0"/>
          </a:p>
        </p:txBody>
      </p:sp>
      <p:sp>
        <p:nvSpPr>
          <p:cNvPr id="3" name="内容占位符 2">
            <a:extLst>
              <a:ext uri="{FF2B5EF4-FFF2-40B4-BE49-F238E27FC236}">
                <a16:creationId xmlns:a16="http://schemas.microsoft.com/office/drawing/2014/main" id="{7F32708C-986F-4E04-B353-FAB0AFD8D233}"/>
              </a:ext>
            </a:extLst>
          </p:cNvPr>
          <p:cNvSpPr>
            <a:spLocks noGrp="1"/>
          </p:cNvSpPr>
          <p:nvPr>
            <p:ph idx="1"/>
          </p:nvPr>
        </p:nvSpPr>
        <p:spPr/>
        <p:txBody>
          <a:bodyPr/>
          <a:lstStyle/>
          <a:p>
            <a:pPr algn="just"/>
            <a:r>
              <a:rPr lang="en-US" altLang="zh-CN" dirty="0"/>
              <a:t>CBOW</a:t>
            </a:r>
            <a:r>
              <a:rPr lang="zh-CN" altLang="en-US" dirty="0"/>
              <a:t>的负采样训练法与</a:t>
            </a:r>
            <a:r>
              <a:rPr lang="en-US" altLang="zh-CN" dirty="0"/>
              <a:t>skip-gram</a:t>
            </a:r>
            <a:r>
              <a:rPr lang="zh-CN" altLang="en-US" dirty="0"/>
              <a:t>基本相同，不同点在于：</a:t>
            </a:r>
            <a:endParaRPr lang="en-US" altLang="zh-CN" dirty="0"/>
          </a:p>
          <a:p>
            <a:pPr algn="just"/>
            <a:r>
              <a:rPr lang="zh-CN" altLang="en-US" dirty="0"/>
              <a:t>负采样的对象：</a:t>
            </a:r>
            <a:endParaRPr lang="en-US" altLang="zh-CN" dirty="0"/>
          </a:p>
          <a:p>
            <a:pPr lvl="1" algn="just"/>
            <a:r>
              <a:rPr lang="en-US" altLang="zh-CN" dirty="0"/>
              <a:t>Skip-gram</a:t>
            </a:r>
            <a:r>
              <a:rPr lang="zh-CN" altLang="en-US" dirty="0"/>
              <a:t>的负采样是给定</a:t>
            </a:r>
            <a:r>
              <a:rPr lang="en-US" altLang="zh-CN" dirty="0"/>
              <a:t>t</a:t>
            </a:r>
            <a:r>
              <a:rPr lang="zh-CN" altLang="en-US" dirty="0"/>
              <a:t>，采样</a:t>
            </a:r>
            <a:r>
              <a:rPr lang="en-US" altLang="zh-CN" dirty="0"/>
              <a:t>c</a:t>
            </a:r>
            <a:r>
              <a:rPr lang="zh-CN" altLang="en-US" dirty="0"/>
              <a:t>的替代负样本；</a:t>
            </a:r>
            <a:endParaRPr lang="en-US" altLang="zh-CN" dirty="0"/>
          </a:p>
          <a:p>
            <a:pPr lvl="1" algn="just"/>
            <a:r>
              <a:rPr lang="en-US" altLang="zh-CN" dirty="0"/>
              <a:t>CBOW</a:t>
            </a:r>
            <a:r>
              <a:rPr lang="zh-CN" altLang="en-US" dirty="0"/>
              <a:t>的负采样是给定</a:t>
            </a:r>
            <a:r>
              <a:rPr lang="en-US" altLang="zh-CN" dirty="0"/>
              <a:t>c</a:t>
            </a:r>
            <a:r>
              <a:rPr lang="en-US" altLang="zh-CN" baseline="-25000" dirty="0"/>
              <a:t>1:k</a:t>
            </a:r>
            <a:r>
              <a:rPr lang="zh-CN" altLang="en-US" dirty="0"/>
              <a:t>，采样</a:t>
            </a:r>
            <a:r>
              <a:rPr lang="en-US" altLang="zh-CN" dirty="0"/>
              <a:t>t</a:t>
            </a:r>
            <a:r>
              <a:rPr lang="zh-CN" altLang="en-US" dirty="0"/>
              <a:t>的替代负样本。</a:t>
            </a:r>
            <a:endParaRPr lang="en-US" altLang="zh-CN" dirty="0"/>
          </a:p>
          <a:p>
            <a:pPr algn="just"/>
            <a:r>
              <a:rPr lang="zh-CN" altLang="en-US" dirty="0"/>
              <a:t>两种表示的选择：</a:t>
            </a:r>
            <a:endParaRPr lang="en-US" altLang="zh-CN" dirty="0"/>
          </a:p>
          <a:p>
            <a:pPr lvl="1" algn="just"/>
            <a:r>
              <a:rPr lang="en-US" altLang="zh-CN" dirty="0"/>
              <a:t>Skip-gram</a:t>
            </a:r>
            <a:r>
              <a:rPr lang="zh-CN" altLang="en-US" dirty="0"/>
              <a:t>为每个词训练了两种不同的表示：目标词表示和上下文表示，并选择目标词表示作为最终的语义向量；</a:t>
            </a:r>
            <a:endParaRPr lang="en-US" altLang="zh-CN" dirty="0"/>
          </a:p>
          <a:p>
            <a:pPr lvl="1" algn="just"/>
            <a:r>
              <a:rPr lang="en-US" altLang="zh-CN" dirty="0"/>
              <a:t>CBOW</a:t>
            </a:r>
            <a:r>
              <a:rPr lang="zh-CN" altLang="en-US" dirty="0"/>
              <a:t>也为每个词训练了两种不同的表示，但与</a:t>
            </a:r>
            <a:r>
              <a:rPr lang="en-US" altLang="zh-CN" dirty="0"/>
              <a:t>skip-gram</a:t>
            </a:r>
            <a:r>
              <a:rPr lang="zh-CN" altLang="en-US" dirty="0"/>
              <a:t>相反，</a:t>
            </a:r>
            <a:r>
              <a:rPr lang="en-US" altLang="zh-CN" dirty="0"/>
              <a:t>CBOW</a:t>
            </a:r>
            <a:r>
              <a:rPr lang="zh-CN" altLang="en-US" dirty="0"/>
              <a:t>中将上下文表示作为输入，将目标词表示作为参数，所以最终选择上下文表示作为语义向量。</a:t>
            </a:r>
            <a:endParaRPr lang="en-US" altLang="zh-CN" dirty="0"/>
          </a:p>
        </p:txBody>
      </p:sp>
    </p:spTree>
    <p:extLst>
      <p:ext uri="{BB962C8B-B14F-4D97-AF65-F5344CB8AC3E}">
        <p14:creationId xmlns:p14="http://schemas.microsoft.com/office/powerpoint/2010/main" val="346666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1F4AC-9BD1-4EDE-B34A-C704860A12BB}"/>
              </a:ext>
            </a:extLst>
          </p:cNvPr>
          <p:cNvSpPr>
            <a:spLocks noGrp="1"/>
          </p:cNvSpPr>
          <p:nvPr>
            <p:ph type="title"/>
          </p:nvPr>
        </p:nvSpPr>
        <p:spPr/>
        <p:txBody>
          <a:bodyPr/>
          <a:lstStyle/>
          <a:p>
            <a:r>
              <a:rPr lang="en-US" altLang="zh-CN" dirty="0"/>
              <a:t>Lexical Semantics</a:t>
            </a:r>
            <a:endParaRPr lang="zh-CN" altLang="en-US" dirty="0"/>
          </a:p>
        </p:txBody>
      </p:sp>
      <p:sp>
        <p:nvSpPr>
          <p:cNvPr id="3" name="内容占位符 2">
            <a:extLst>
              <a:ext uri="{FF2B5EF4-FFF2-40B4-BE49-F238E27FC236}">
                <a16:creationId xmlns:a16="http://schemas.microsoft.com/office/drawing/2014/main" id="{5C1772FB-50D5-4A6B-B7E7-8852FAF23F39}"/>
              </a:ext>
            </a:extLst>
          </p:cNvPr>
          <p:cNvSpPr>
            <a:spLocks noGrp="1"/>
          </p:cNvSpPr>
          <p:nvPr>
            <p:ph idx="1"/>
          </p:nvPr>
        </p:nvSpPr>
        <p:spPr/>
        <p:txBody>
          <a:bodyPr/>
          <a:lstStyle/>
          <a:p>
            <a:pPr algn="just"/>
            <a:r>
              <a:rPr lang="zh-CN" altLang="en-US" dirty="0"/>
              <a:t>语言学家对同义词提出了更正式的定义：如果两个词在任意句子中总是可以相互替换，且并不改变句子的真值条件（</a:t>
            </a:r>
            <a:r>
              <a:rPr lang="en-US" altLang="zh-CN" dirty="0"/>
              <a:t>true </a:t>
            </a:r>
            <a:r>
              <a:rPr lang="en-US" altLang="zh-CN" dirty="0" err="1"/>
              <a:t>condi-tions</a:t>
            </a:r>
            <a:r>
              <a:rPr lang="zh-CN" altLang="en-US" dirty="0"/>
              <a:t>），则称这两个词是同义词。</a:t>
            </a:r>
            <a:endParaRPr lang="en-US" altLang="zh-CN" dirty="0"/>
          </a:p>
          <a:p>
            <a:pPr algn="just"/>
            <a:r>
              <a:rPr lang="zh-CN" altLang="en-US" dirty="0"/>
              <a:t>然而即使两个词是同义词，其在语义上总不是完全相同的。例如，</a:t>
            </a:r>
            <a:r>
              <a:rPr lang="en-US" altLang="zh-CN" dirty="0"/>
              <a:t>H</a:t>
            </a:r>
            <a:r>
              <a:rPr lang="en-US" altLang="zh-CN" baseline="-25000" dirty="0"/>
              <a:t>2</a:t>
            </a:r>
            <a:r>
              <a:rPr lang="en-US" altLang="zh-CN" dirty="0"/>
              <a:t>O</a:t>
            </a:r>
            <a:r>
              <a:rPr lang="zh-CN" altLang="en-US" dirty="0"/>
              <a:t>和</a:t>
            </a:r>
            <a:r>
              <a:rPr lang="en-US" altLang="zh-CN" dirty="0"/>
              <a:t>water</a:t>
            </a:r>
            <a:r>
              <a:rPr lang="zh-CN" altLang="en-US" dirty="0"/>
              <a:t>都是指水，然而前者通常用于科研语境，后者则用于日常语境中，这代表着某种程度上的语义的差异。</a:t>
            </a:r>
            <a:endParaRPr lang="en-US" altLang="zh-CN" dirty="0"/>
          </a:p>
          <a:p>
            <a:pPr algn="just"/>
            <a:r>
              <a:rPr lang="zh-CN" altLang="en-US" dirty="0"/>
              <a:t>根据</a:t>
            </a:r>
            <a:r>
              <a:rPr lang="en-US" altLang="zh-CN" dirty="0" err="1"/>
              <a:t>Breal</a:t>
            </a:r>
            <a:r>
              <a:rPr lang="en-US" altLang="zh-CN" dirty="0"/>
              <a:t>(1897)</a:t>
            </a:r>
            <a:r>
              <a:rPr lang="zh-CN" altLang="en-US" dirty="0"/>
              <a:t>和</a:t>
            </a:r>
            <a:r>
              <a:rPr lang="en-US" altLang="zh-CN" dirty="0"/>
              <a:t>Clark(1987)</a:t>
            </a:r>
            <a:r>
              <a:rPr lang="zh-CN" altLang="en-US" dirty="0"/>
              <a:t>提出的语义学基础原则之一</a:t>
            </a:r>
            <a:r>
              <a:rPr lang="en-US" altLang="zh-CN" dirty="0"/>
              <a:t>——</a:t>
            </a:r>
            <a:r>
              <a:rPr lang="zh-CN" altLang="en-US" dirty="0"/>
              <a:t>对比原则（</a:t>
            </a:r>
            <a:r>
              <a:rPr lang="en-US" altLang="zh-CN" dirty="0"/>
              <a:t>principle of contrast</a:t>
            </a:r>
            <a:r>
              <a:rPr lang="zh-CN" altLang="en-US" dirty="0"/>
              <a:t>）认为，两个词形式的不同总是代表着某种程度上的语义的不同。</a:t>
            </a:r>
            <a:endParaRPr lang="en-US" altLang="zh-CN" dirty="0"/>
          </a:p>
          <a:p>
            <a:pPr algn="just"/>
            <a:r>
              <a:rPr lang="zh-CN" altLang="en-US" dirty="0"/>
              <a:t>实际中，同义词通常指那些相似的</a:t>
            </a:r>
            <a:r>
              <a:rPr lang="en-US" altLang="zh-CN" dirty="0"/>
              <a:t>word sense</a:t>
            </a:r>
            <a:r>
              <a:rPr lang="zh-CN" altLang="en-US" dirty="0"/>
              <a:t>，而非</a:t>
            </a:r>
            <a:r>
              <a:rPr lang="en-US" altLang="zh-CN" dirty="0"/>
              <a:t>wordform</a:t>
            </a:r>
            <a:r>
              <a:rPr lang="zh-CN" altLang="en-US" dirty="0"/>
              <a:t>。</a:t>
            </a:r>
            <a:endParaRPr lang="en-US" altLang="zh-CN" dirty="0"/>
          </a:p>
          <a:p>
            <a:pPr algn="just"/>
            <a:endParaRPr lang="zh-CN" altLang="en-US" dirty="0"/>
          </a:p>
        </p:txBody>
      </p:sp>
    </p:spTree>
    <p:extLst>
      <p:ext uri="{BB962C8B-B14F-4D97-AF65-F5344CB8AC3E}">
        <p14:creationId xmlns:p14="http://schemas.microsoft.com/office/powerpoint/2010/main" val="1213342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8377BA-279D-4252-9C25-0E2B8CEB42F3}"/>
              </a:ext>
            </a:extLst>
          </p:cNvPr>
          <p:cNvSpPr>
            <a:spLocks noGrp="1"/>
          </p:cNvSpPr>
          <p:nvPr>
            <p:ph type="title"/>
          </p:nvPr>
        </p:nvSpPr>
        <p:spPr/>
        <p:txBody>
          <a:bodyPr/>
          <a:lstStyle/>
          <a:p>
            <a:r>
              <a:rPr lang="en-US" altLang="zh-CN" dirty="0"/>
              <a:t>Hierarchical </a:t>
            </a:r>
            <a:r>
              <a:rPr lang="en-US" altLang="zh-CN" dirty="0" err="1"/>
              <a:t>softmax</a:t>
            </a:r>
            <a:r>
              <a:rPr lang="en-US" altLang="zh-CN" dirty="0"/>
              <a:t>: skip-gram</a:t>
            </a:r>
            <a:endParaRPr lang="zh-CN" altLang="en-US" dirty="0"/>
          </a:p>
        </p:txBody>
      </p:sp>
      <p:sp>
        <p:nvSpPr>
          <p:cNvPr id="3" name="内容占位符 2">
            <a:extLst>
              <a:ext uri="{FF2B5EF4-FFF2-40B4-BE49-F238E27FC236}">
                <a16:creationId xmlns:a16="http://schemas.microsoft.com/office/drawing/2014/main" id="{DD5C1D2D-BBF5-4650-9255-52471F6E9720}"/>
              </a:ext>
            </a:extLst>
          </p:cNvPr>
          <p:cNvSpPr>
            <a:spLocks noGrp="1"/>
          </p:cNvSpPr>
          <p:nvPr>
            <p:ph idx="1"/>
          </p:nvPr>
        </p:nvSpPr>
        <p:spPr/>
        <p:txBody>
          <a:bodyPr/>
          <a:lstStyle/>
          <a:p>
            <a:pPr algn="just"/>
            <a:r>
              <a:rPr lang="zh-CN" altLang="en-US" dirty="0"/>
              <a:t>请回忆</a:t>
            </a:r>
            <a:r>
              <a:rPr lang="en-US" altLang="zh-CN" dirty="0"/>
              <a:t>word2vec</a:t>
            </a:r>
            <a:r>
              <a:rPr lang="zh-CN" altLang="en-US" dirty="0"/>
              <a:t>的辅助分类任务，本质上是类似语言模型的分类任务，类别的数量等于词汇表的规模；然而，直接进行词汇表维度的分类，将大大提高模型的复杂度。</a:t>
            </a:r>
            <a:endParaRPr lang="en-US" altLang="zh-CN" dirty="0"/>
          </a:p>
          <a:p>
            <a:pPr algn="just"/>
            <a:r>
              <a:rPr lang="zh-CN" altLang="en-US" dirty="0"/>
              <a:t>为了解决这个问题，</a:t>
            </a:r>
            <a:r>
              <a:rPr lang="en-US" altLang="zh-CN" dirty="0"/>
              <a:t>word2vec</a:t>
            </a:r>
            <a:r>
              <a:rPr lang="zh-CN" altLang="en-US" dirty="0"/>
              <a:t>提出了层次（</a:t>
            </a:r>
            <a:r>
              <a:rPr lang="en-US" altLang="zh-CN" dirty="0"/>
              <a:t>hierarchical</a:t>
            </a:r>
            <a:r>
              <a:rPr lang="zh-CN" altLang="en-US" dirty="0"/>
              <a:t>）</a:t>
            </a:r>
            <a:r>
              <a:rPr lang="en-US" altLang="zh-CN" dirty="0" err="1"/>
              <a:t>softmax</a:t>
            </a:r>
            <a:r>
              <a:rPr lang="zh-CN" altLang="en-US" dirty="0"/>
              <a:t>的训练方式，将词汇表维度的多分类问题变成多个具有层级结构的二分类问题。</a:t>
            </a:r>
            <a:endParaRPr lang="en-US" altLang="zh-CN" dirty="0"/>
          </a:p>
          <a:p>
            <a:pPr algn="just"/>
            <a:r>
              <a:rPr lang="zh-CN" altLang="en-US" dirty="0"/>
              <a:t>层次</a:t>
            </a:r>
            <a:r>
              <a:rPr lang="en-US" altLang="zh-CN" dirty="0" err="1"/>
              <a:t>softmax</a:t>
            </a:r>
            <a:r>
              <a:rPr lang="zh-CN" altLang="en-US" dirty="0"/>
              <a:t>的网络架构与负采样基本类似，除了输出层：</a:t>
            </a:r>
            <a:endParaRPr lang="en-US" altLang="zh-CN" dirty="0"/>
          </a:p>
          <a:p>
            <a:pPr lvl="1" algn="just"/>
            <a:r>
              <a:rPr lang="zh-CN" altLang="en-US" dirty="0"/>
              <a:t>负采样的输出层是多个平行的二分类，每个二分类对应一个特定的</a:t>
            </a:r>
            <a:r>
              <a:rPr lang="en-US" altLang="zh-CN" dirty="0"/>
              <a:t>(t, c)</a:t>
            </a:r>
            <a:r>
              <a:rPr lang="zh-CN" altLang="en-US" dirty="0"/>
              <a:t>；</a:t>
            </a:r>
            <a:endParaRPr lang="en-US" altLang="zh-CN" dirty="0"/>
          </a:p>
          <a:p>
            <a:pPr lvl="1" algn="just"/>
            <a:r>
              <a:rPr lang="zh-CN" altLang="en-US" dirty="0"/>
              <a:t>层次</a:t>
            </a:r>
            <a:r>
              <a:rPr lang="en-US" altLang="zh-CN" dirty="0" err="1"/>
              <a:t>softmax</a:t>
            </a:r>
            <a:r>
              <a:rPr lang="zh-CN" altLang="en-US" dirty="0"/>
              <a:t>的输出层是一个</a:t>
            </a:r>
            <a:r>
              <a:rPr lang="en-US" altLang="zh-CN" dirty="0" err="1"/>
              <a:t>huffman</a:t>
            </a:r>
            <a:r>
              <a:rPr lang="zh-CN" altLang="en-US" dirty="0"/>
              <a:t>树，每一条</a:t>
            </a:r>
            <a:r>
              <a:rPr lang="en-US" altLang="zh-CN" dirty="0" err="1"/>
              <a:t>huffman</a:t>
            </a:r>
            <a:r>
              <a:rPr lang="zh-CN" altLang="en-US" dirty="0"/>
              <a:t>路径对应一个特定的</a:t>
            </a:r>
            <a:r>
              <a:rPr lang="en-US" altLang="zh-CN" dirty="0"/>
              <a:t>(t, c)</a:t>
            </a:r>
            <a:r>
              <a:rPr lang="zh-CN" altLang="en-US" dirty="0"/>
              <a:t>。</a:t>
            </a:r>
          </a:p>
        </p:txBody>
      </p:sp>
    </p:spTree>
    <p:extLst>
      <p:ext uri="{BB962C8B-B14F-4D97-AF65-F5344CB8AC3E}">
        <p14:creationId xmlns:p14="http://schemas.microsoft.com/office/powerpoint/2010/main" val="35991443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C22BF2-E614-4DBA-80B7-37A63FD3B88F}"/>
              </a:ext>
            </a:extLst>
          </p:cNvPr>
          <p:cNvSpPr>
            <a:spLocks noGrp="1"/>
          </p:cNvSpPr>
          <p:nvPr>
            <p:ph type="title"/>
          </p:nvPr>
        </p:nvSpPr>
        <p:spPr/>
        <p:txBody>
          <a:bodyPr/>
          <a:lstStyle/>
          <a:p>
            <a:r>
              <a:rPr lang="en-US" altLang="zh-CN" dirty="0"/>
              <a:t>Hierarchical </a:t>
            </a:r>
            <a:r>
              <a:rPr lang="en-US" altLang="zh-CN" dirty="0" err="1"/>
              <a:t>softmax</a:t>
            </a:r>
            <a:r>
              <a:rPr lang="en-US" altLang="zh-CN" dirty="0"/>
              <a:t>: skip-gram</a:t>
            </a:r>
            <a:endParaRPr lang="zh-CN" altLang="en-US" dirty="0"/>
          </a:p>
        </p:txBody>
      </p:sp>
      <p:sp>
        <p:nvSpPr>
          <p:cNvPr id="3" name="内容占位符 2">
            <a:extLst>
              <a:ext uri="{FF2B5EF4-FFF2-40B4-BE49-F238E27FC236}">
                <a16:creationId xmlns:a16="http://schemas.microsoft.com/office/drawing/2014/main" id="{9244B7DC-9BA9-448F-A410-004B110E289C}"/>
              </a:ext>
            </a:extLst>
          </p:cNvPr>
          <p:cNvSpPr>
            <a:spLocks noGrp="1"/>
          </p:cNvSpPr>
          <p:nvPr>
            <p:ph idx="1"/>
          </p:nvPr>
        </p:nvSpPr>
        <p:spPr>
          <a:xfrm>
            <a:off x="838200" y="1825624"/>
            <a:ext cx="7142018" cy="4879975"/>
          </a:xfrm>
        </p:spPr>
        <p:txBody>
          <a:bodyPr>
            <a:normAutofit/>
          </a:bodyPr>
          <a:lstStyle/>
          <a:p>
            <a:pPr algn="just"/>
            <a:r>
              <a:rPr lang="en-US" altLang="zh-CN" dirty="0"/>
              <a:t>Huffman</a:t>
            </a:r>
            <a:r>
              <a:rPr lang="zh-CN" altLang="en-US" dirty="0"/>
              <a:t>树是一种最优二叉树，每个叶节点都是一个</a:t>
            </a:r>
            <a:r>
              <a:rPr lang="en-US" altLang="zh-CN" dirty="0"/>
              <a:t>token</a:t>
            </a:r>
            <a:r>
              <a:rPr lang="zh-CN" altLang="en-US" dirty="0"/>
              <a:t>，从根节点到该叶节点的路径可以表示成用</a:t>
            </a:r>
            <a:r>
              <a:rPr lang="en-US" altLang="zh-CN" dirty="0"/>
              <a:t>0</a:t>
            </a:r>
            <a:r>
              <a:rPr lang="zh-CN" altLang="en-US" dirty="0"/>
              <a:t>和</a:t>
            </a:r>
            <a:r>
              <a:rPr lang="en-US" altLang="zh-CN" dirty="0"/>
              <a:t>1</a:t>
            </a:r>
            <a:r>
              <a:rPr lang="zh-CN" altLang="en-US" dirty="0"/>
              <a:t>编码的</a:t>
            </a:r>
            <a:r>
              <a:rPr lang="en-US" altLang="zh-CN" dirty="0" err="1"/>
              <a:t>huffman</a:t>
            </a:r>
            <a:r>
              <a:rPr lang="zh-CN" altLang="en-US" dirty="0"/>
              <a:t>编码。</a:t>
            </a:r>
            <a:endParaRPr lang="en-US" altLang="zh-CN" dirty="0"/>
          </a:p>
          <a:p>
            <a:pPr algn="just"/>
            <a:r>
              <a:rPr lang="en-US" altLang="zh-CN" dirty="0" err="1"/>
              <a:t>huffman</a:t>
            </a:r>
            <a:r>
              <a:rPr lang="zh-CN" altLang="en-US" dirty="0"/>
              <a:t>编码是一种变长的编码方式，其目标是给更高频率的</a:t>
            </a:r>
            <a:r>
              <a:rPr lang="en-US" altLang="zh-CN" dirty="0"/>
              <a:t>token</a:t>
            </a:r>
            <a:r>
              <a:rPr lang="zh-CN" altLang="en-US" dirty="0"/>
              <a:t>以更少长度的编码，从而使得文档整体的编码长度减小。</a:t>
            </a:r>
            <a:endParaRPr lang="en-US" altLang="zh-CN" dirty="0"/>
          </a:p>
          <a:p>
            <a:pPr algn="just"/>
            <a:r>
              <a:rPr lang="zh-CN" altLang="en-US" dirty="0"/>
              <a:t>以右图为例，</a:t>
            </a:r>
            <a:r>
              <a:rPr lang="en-US" altLang="zh-CN" dirty="0"/>
              <a:t>a</a:t>
            </a:r>
            <a:r>
              <a:rPr lang="zh-CN" altLang="en-US" dirty="0"/>
              <a:t>的编码是</a:t>
            </a:r>
            <a:r>
              <a:rPr lang="en-US" altLang="zh-CN" dirty="0"/>
              <a:t>1</a:t>
            </a:r>
            <a:r>
              <a:rPr lang="zh-CN" altLang="en-US" dirty="0"/>
              <a:t>，</a:t>
            </a:r>
            <a:r>
              <a:rPr lang="en-US" altLang="zh-CN" dirty="0"/>
              <a:t>b</a:t>
            </a:r>
            <a:r>
              <a:rPr lang="zh-CN" altLang="en-US" dirty="0"/>
              <a:t>的编码是</a:t>
            </a:r>
            <a:r>
              <a:rPr lang="en-US" altLang="zh-CN" dirty="0"/>
              <a:t>01</a:t>
            </a:r>
            <a:r>
              <a:rPr lang="zh-CN" altLang="en-US" dirty="0"/>
              <a:t>，</a:t>
            </a:r>
            <a:r>
              <a:rPr lang="en-US" altLang="zh-CN" dirty="0"/>
              <a:t>c</a:t>
            </a:r>
            <a:r>
              <a:rPr lang="zh-CN" altLang="en-US" dirty="0"/>
              <a:t>和编码是</a:t>
            </a:r>
            <a:r>
              <a:rPr lang="en-US" altLang="zh-CN" dirty="0"/>
              <a:t>001</a:t>
            </a:r>
            <a:r>
              <a:rPr lang="zh-CN" altLang="en-US" dirty="0"/>
              <a:t>，</a:t>
            </a:r>
            <a:r>
              <a:rPr lang="en-US" altLang="zh-CN" dirty="0"/>
              <a:t>d</a:t>
            </a:r>
            <a:r>
              <a:rPr lang="zh-CN" altLang="en-US" dirty="0"/>
              <a:t>的编码是</a:t>
            </a:r>
            <a:r>
              <a:rPr lang="en-US" altLang="zh-CN" dirty="0"/>
              <a:t>000</a:t>
            </a:r>
            <a:r>
              <a:rPr lang="zh-CN" altLang="en-US" dirty="0"/>
              <a:t>，则文档编码的总长度</a:t>
            </a:r>
            <a:r>
              <a:rPr lang="en-US" altLang="zh-CN" dirty="0"/>
              <a:t>=7+10+6+12=35</a:t>
            </a:r>
            <a:r>
              <a:rPr lang="zh-CN" altLang="en-US" dirty="0"/>
              <a:t>。</a:t>
            </a:r>
            <a:endParaRPr lang="en-US" altLang="zh-CN" dirty="0"/>
          </a:p>
          <a:p>
            <a:pPr algn="just"/>
            <a:r>
              <a:rPr lang="zh-CN" altLang="en-US" dirty="0"/>
              <a:t>如采用等长编码，则</a:t>
            </a:r>
            <a:r>
              <a:rPr lang="en-US" altLang="zh-CN" dirty="0" err="1"/>
              <a:t>abcd</a:t>
            </a:r>
            <a:r>
              <a:rPr lang="zh-CN" altLang="en-US" dirty="0"/>
              <a:t>的编码长度是</a:t>
            </a:r>
            <a:r>
              <a:rPr lang="en-US" altLang="zh-CN" dirty="0"/>
              <a:t>2</a:t>
            </a:r>
            <a:r>
              <a:rPr lang="zh-CN" altLang="en-US" dirty="0"/>
              <a:t>，文档编码的总长度</a:t>
            </a:r>
            <a:r>
              <a:rPr lang="en-US" altLang="zh-CN" dirty="0"/>
              <a:t>=2*18=36</a:t>
            </a:r>
            <a:r>
              <a:rPr lang="zh-CN" altLang="en-US" dirty="0"/>
              <a:t>。</a:t>
            </a:r>
          </a:p>
        </p:txBody>
      </p:sp>
      <p:pic>
        <p:nvPicPr>
          <p:cNvPr id="5" name="图片 4">
            <a:extLst>
              <a:ext uri="{FF2B5EF4-FFF2-40B4-BE49-F238E27FC236}">
                <a16:creationId xmlns:a16="http://schemas.microsoft.com/office/drawing/2014/main" id="{E1A57487-09AF-43DA-B7A7-A0D48BA571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6374" y="2118627"/>
            <a:ext cx="3227426" cy="3765333"/>
          </a:xfrm>
          <a:prstGeom prst="rect">
            <a:avLst/>
          </a:prstGeom>
        </p:spPr>
      </p:pic>
    </p:spTree>
    <p:extLst>
      <p:ext uri="{BB962C8B-B14F-4D97-AF65-F5344CB8AC3E}">
        <p14:creationId xmlns:p14="http://schemas.microsoft.com/office/powerpoint/2010/main" val="9471601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A54C48-A985-4243-B193-E57A1712974F}"/>
              </a:ext>
            </a:extLst>
          </p:cNvPr>
          <p:cNvSpPr>
            <a:spLocks noGrp="1"/>
          </p:cNvSpPr>
          <p:nvPr>
            <p:ph type="title"/>
          </p:nvPr>
        </p:nvSpPr>
        <p:spPr/>
        <p:txBody>
          <a:bodyPr/>
          <a:lstStyle/>
          <a:p>
            <a:r>
              <a:rPr lang="en-US" altLang="zh-CN" dirty="0"/>
              <a:t>Hierarchical </a:t>
            </a:r>
            <a:r>
              <a:rPr lang="en-US" altLang="zh-CN" dirty="0" err="1"/>
              <a:t>softmax</a:t>
            </a:r>
            <a:r>
              <a:rPr lang="en-US" altLang="zh-CN" dirty="0"/>
              <a:t>: skip-gram</a:t>
            </a:r>
            <a:endParaRPr lang="zh-CN" altLang="en-US" dirty="0"/>
          </a:p>
        </p:txBody>
      </p:sp>
      <p:sp>
        <p:nvSpPr>
          <p:cNvPr id="3" name="内容占位符 2">
            <a:extLst>
              <a:ext uri="{FF2B5EF4-FFF2-40B4-BE49-F238E27FC236}">
                <a16:creationId xmlns:a16="http://schemas.microsoft.com/office/drawing/2014/main" id="{7CE04C9D-C7CC-4AF4-92F0-87B31F64BA4A}"/>
              </a:ext>
            </a:extLst>
          </p:cNvPr>
          <p:cNvSpPr>
            <a:spLocks noGrp="1"/>
          </p:cNvSpPr>
          <p:nvPr>
            <p:ph idx="1"/>
          </p:nvPr>
        </p:nvSpPr>
        <p:spPr>
          <a:xfrm>
            <a:off x="838199" y="1825625"/>
            <a:ext cx="8915401" cy="4351338"/>
          </a:xfrm>
        </p:spPr>
        <p:txBody>
          <a:bodyPr/>
          <a:lstStyle/>
          <a:p>
            <a:r>
              <a:rPr lang="en-US" altLang="zh-CN" dirty="0"/>
              <a:t>Huffman</a:t>
            </a:r>
            <a:r>
              <a:rPr lang="zh-CN" altLang="en-US" dirty="0"/>
              <a:t>树的构建过程如下：</a:t>
            </a:r>
            <a:endParaRPr lang="en-US" altLang="zh-CN" dirty="0"/>
          </a:p>
          <a:p>
            <a:pPr lvl="1"/>
            <a:r>
              <a:rPr lang="zh-CN" altLang="en-US" dirty="0"/>
              <a:t>假设频率表：</a:t>
            </a:r>
            <a:r>
              <a:rPr lang="en-US" altLang="zh-CN" dirty="0"/>
              <a:t>A</a:t>
            </a:r>
            <a:r>
              <a:rPr lang="zh-CN" altLang="en-US" dirty="0"/>
              <a:t>：</a:t>
            </a:r>
            <a:r>
              <a:rPr lang="en-US" altLang="zh-CN" dirty="0"/>
              <a:t>60,    B:45,   C:13   D:69   E:14   F:5  G:3</a:t>
            </a:r>
            <a:r>
              <a:rPr lang="zh-CN" altLang="en-US" dirty="0"/>
              <a:t>；</a:t>
            </a:r>
            <a:endParaRPr lang="en-US" altLang="zh-CN" dirty="0"/>
          </a:p>
          <a:p>
            <a:pPr lvl="1"/>
            <a:r>
              <a:rPr lang="zh-CN" altLang="en-US" dirty="0"/>
              <a:t>迭代至没有未编码的</a:t>
            </a:r>
            <a:r>
              <a:rPr lang="en-US" altLang="zh-CN" dirty="0"/>
              <a:t>token</a:t>
            </a:r>
            <a:r>
              <a:rPr lang="zh-CN" altLang="en-US" dirty="0"/>
              <a:t>：</a:t>
            </a:r>
            <a:endParaRPr lang="en-US" altLang="zh-CN" dirty="0"/>
          </a:p>
          <a:p>
            <a:pPr lvl="2" algn="just"/>
            <a:r>
              <a:rPr lang="zh-CN" altLang="en-US" dirty="0"/>
              <a:t>选择频率最小的两个</a:t>
            </a:r>
            <a:r>
              <a:rPr lang="en-US" altLang="zh-CN" dirty="0"/>
              <a:t>token</a:t>
            </a:r>
            <a:r>
              <a:rPr lang="zh-CN" altLang="en-US" dirty="0"/>
              <a:t>，较小的放在左叶节点，较大的放在右叶节点，形成一颗二叉树，根节点是左右叶节点的频率之和：</a:t>
            </a:r>
            <a:endParaRPr lang="en-US" altLang="zh-CN" dirty="0"/>
          </a:p>
          <a:p>
            <a:pPr lvl="2"/>
            <a:r>
              <a:rPr lang="zh-CN" altLang="en-US" dirty="0"/>
              <a:t>选择剩余</a:t>
            </a:r>
            <a:r>
              <a:rPr lang="en-US" altLang="zh-CN" dirty="0"/>
              <a:t>token</a:t>
            </a:r>
            <a:r>
              <a:rPr lang="zh-CN" altLang="en-US" dirty="0"/>
              <a:t>中频率最小的</a:t>
            </a:r>
            <a:r>
              <a:rPr lang="en-US" altLang="zh-CN" dirty="0"/>
              <a:t>token</a:t>
            </a:r>
            <a:r>
              <a:rPr lang="zh-CN" altLang="en-US" dirty="0"/>
              <a:t>，和上一步的根节点按上述原则组成新的二叉树，根节点是左右叶节点的频率之和。</a:t>
            </a:r>
            <a:endParaRPr lang="en-US" altLang="zh-CN" dirty="0"/>
          </a:p>
          <a:p>
            <a:pPr lvl="2"/>
            <a:endParaRPr lang="en-US" altLang="zh-CN" dirty="0"/>
          </a:p>
          <a:p>
            <a:pPr lvl="2"/>
            <a:endParaRPr lang="en-US" altLang="zh-CN" dirty="0"/>
          </a:p>
          <a:p>
            <a:pPr lvl="2"/>
            <a:endParaRPr lang="zh-CN" altLang="en-US" dirty="0"/>
          </a:p>
        </p:txBody>
      </p:sp>
      <p:pic>
        <p:nvPicPr>
          <p:cNvPr id="5" name="图片 4" descr="图片包含 游戏机, 钟表, 画&#10;&#10;描述已自动生成">
            <a:extLst>
              <a:ext uri="{FF2B5EF4-FFF2-40B4-BE49-F238E27FC236}">
                <a16:creationId xmlns:a16="http://schemas.microsoft.com/office/drawing/2014/main" id="{98EC7481-9495-40C2-96CA-E90409E198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0520" y="4521560"/>
            <a:ext cx="1844359" cy="1790340"/>
          </a:xfrm>
          <a:prstGeom prst="rect">
            <a:avLst/>
          </a:prstGeom>
        </p:spPr>
      </p:pic>
      <p:pic>
        <p:nvPicPr>
          <p:cNvPr id="7" name="图片 6" descr="图片包含 游戏机, 钟表&#10;&#10;描述已自动生成">
            <a:extLst>
              <a:ext uri="{FF2B5EF4-FFF2-40B4-BE49-F238E27FC236}">
                <a16:creationId xmlns:a16="http://schemas.microsoft.com/office/drawing/2014/main" id="{66513A3E-B12E-4CC5-A438-00A69A4570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3600" y="3705165"/>
            <a:ext cx="2321364" cy="2787710"/>
          </a:xfrm>
          <a:prstGeom prst="rect">
            <a:avLst/>
          </a:prstGeom>
        </p:spPr>
      </p:pic>
    </p:spTree>
    <p:extLst>
      <p:ext uri="{BB962C8B-B14F-4D97-AF65-F5344CB8AC3E}">
        <p14:creationId xmlns:p14="http://schemas.microsoft.com/office/powerpoint/2010/main" val="26568674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404C0-414A-4AB3-93F6-536DA91BB888}"/>
              </a:ext>
            </a:extLst>
          </p:cNvPr>
          <p:cNvSpPr>
            <a:spLocks noGrp="1"/>
          </p:cNvSpPr>
          <p:nvPr>
            <p:ph type="title"/>
          </p:nvPr>
        </p:nvSpPr>
        <p:spPr/>
        <p:txBody>
          <a:bodyPr/>
          <a:lstStyle/>
          <a:p>
            <a:r>
              <a:rPr lang="en-US" altLang="zh-CN" dirty="0"/>
              <a:t>Hierarchical </a:t>
            </a:r>
            <a:r>
              <a:rPr lang="en-US" altLang="zh-CN" dirty="0" err="1"/>
              <a:t>softmax</a:t>
            </a:r>
            <a:r>
              <a:rPr lang="en-US" altLang="zh-CN" dirty="0"/>
              <a:t>: skip-gram</a:t>
            </a:r>
            <a:endParaRPr lang="zh-CN" altLang="en-US" dirty="0"/>
          </a:p>
        </p:txBody>
      </p:sp>
      <p:sp>
        <p:nvSpPr>
          <p:cNvPr id="3" name="内容占位符 2">
            <a:extLst>
              <a:ext uri="{FF2B5EF4-FFF2-40B4-BE49-F238E27FC236}">
                <a16:creationId xmlns:a16="http://schemas.microsoft.com/office/drawing/2014/main" id="{32E3B95D-5D1E-47AC-B9CD-945207B10ADB}"/>
              </a:ext>
            </a:extLst>
          </p:cNvPr>
          <p:cNvSpPr>
            <a:spLocks noGrp="1"/>
          </p:cNvSpPr>
          <p:nvPr>
            <p:ph idx="1"/>
          </p:nvPr>
        </p:nvSpPr>
        <p:spPr/>
        <p:txBody>
          <a:bodyPr/>
          <a:lstStyle/>
          <a:p>
            <a:r>
              <a:rPr lang="zh-CN" altLang="en-US" dirty="0"/>
              <a:t>最终得到</a:t>
            </a:r>
            <a:r>
              <a:rPr lang="en-US" altLang="zh-CN" dirty="0" err="1"/>
              <a:t>huffman</a:t>
            </a:r>
            <a:r>
              <a:rPr lang="zh-CN" altLang="en-US" dirty="0"/>
              <a:t>树和</a:t>
            </a:r>
            <a:r>
              <a:rPr lang="en-US" altLang="zh-CN" dirty="0" err="1"/>
              <a:t>huffman</a:t>
            </a:r>
            <a:r>
              <a:rPr lang="zh-CN" altLang="en-US" dirty="0"/>
              <a:t>编码：</a:t>
            </a:r>
            <a:endParaRPr lang="en-US" altLang="zh-CN" dirty="0"/>
          </a:p>
          <a:p>
            <a:endParaRPr lang="zh-CN" altLang="en-US" dirty="0"/>
          </a:p>
        </p:txBody>
      </p:sp>
      <p:pic>
        <p:nvPicPr>
          <p:cNvPr id="5" name="图片 4" descr="图片包含 游戏机, 文字&#10;&#10;描述已自动生成">
            <a:extLst>
              <a:ext uri="{FF2B5EF4-FFF2-40B4-BE49-F238E27FC236}">
                <a16:creationId xmlns:a16="http://schemas.microsoft.com/office/drawing/2014/main" id="{6EF5E1F8-0D31-4A8F-9D9E-7018B8CDE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4451" y="1487008"/>
            <a:ext cx="4476190" cy="5028571"/>
          </a:xfrm>
          <a:prstGeom prst="rect">
            <a:avLst/>
          </a:prstGeom>
        </p:spPr>
      </p:pic>
      <p:graphicFrame>
        <p:nvGraphicFramePr>
          <p:cNvPr id="6" name="表格 6">
            <a:extLst>
              <a:ext uri="{FF2B5EF4-FFF2-40B4-BE49-F238E27FC236}">
                <a16:creationId xmlns:a16="http://schemas.microsoft.com/office/drawing/2014/main" id="{A8DD7602-FAC2-433B-A2F1-8F9B647951B7}"/>
              </a:ext>
            </a:extLst>
          </p:cNvPr>
          <p:cNvGraphicFramePr>
            <a:graphicFrameLocks noGrp="1"/>
          </p:cNvGraphicFramePr>
          <p:nvPr>
            <p:extLst>
              <p:ext uri="{D42A27DB-BD31-4B8C-83A1-F6EECF244321}">
                <p14:modId xmlns:p14="http://schemas.microsoft.com/office/powerpoint/2010/main" val="3261672894"/>
              </p:ext>
            </p:extLst>
          </p:nvPr>
        </p:nvGraphicFramePr>
        <p:xfrm>
          <a:off x="1145310" y="2759316"/>
          <a:ext cx="5338618" cy="3552584"/>
        </p:xfrm>
        <a:graphic>
          <a:graphicData uri="http://schemas.openxmlformats.org/drawingml/2006/table">
            <a:tbl>
              <a:tblPr firstRow="1" bandRow="1">
                <a:tableStyleId>{7DF18680-E054-41AD-8BC1-D1AEF772440D}</a:tableStyleId>
              </a:tblPr>
              <a:tblGrid>
                <a:gridCol w="2669309">
                  <a:extLst>
                    <a:ext uri="{9D8B030D-6E8A-4147-A177-3AD203B41FA5}">
                      <a16:colId xmlns:a16="http://schemas.microsoft.com/office/drawing/2014/main" val="2591268891"/>
                    </a:ext>
                  </a:extLst>
                </a:gridCol>
                <a:gridCol w="2669309">
                  <a:extLst>
                    <a:ext uri="{9D8B030D-6E8A-4147-A177-3AD203B41FA5}">
                      <a16:colId xmlns:a16="http://schemas.microsoft.com/office/drawing/2014/main" val="2807276265"/>
                    </a:ext>
                  </a:extLst>
                </a:gridCol>
              </a:tblGrid>
              <a:tr h="444073">
                <a:tc>
                  <a:txBody>
                    <a:bodyPr/>
                    <a:lstStyle/>
                    <a:p>
                      <a:pPr algn="ctr"/>
                      <a:r>
                        <a:rPr lang="en-US" altLang="zh-CN" dirty="0"/>
                        <a:t>Token</a:t>
                      </a:r>
                      <a:endParaRPr lang="zh-CN" altLang="en-US" dirty="0"/>
                    </a:p>
                  </a:txBody>
                  <a:tcPr/>
                </a:tc>
                <a:tc>
                  <a:txBody>
                    <a:bodyPr/>
                    <a:lstStyle/>
                    <a:p>
                      <a:pPr algn="ctr"/>
                      <a:r>
                        <a:rPr lang="en-US" altLang="zh-CN" dirty="0"/>
                        <a:t>Huffman code</a:t>
                      </a:r>
                      <a:endParaRPr lang="zh-CN" altLang="en-US" dirty="0"/>
                    </a:p>
                  </a:txBody>
                  <a:tcPr/>
                </a:tc>
                <a:extLst>
                  <a:ext uri="{0D108BD9-81ED-4DB2-BD59-A6C34878D82A}">
                    <a16:rowId xmlns:a16="http://schemas.microsoft.com/office/drawing/2014/main" val="2745988881"/>
                  </a:ext>
                </a:extLst>
              </a:tr>
              <a:tr h="444073">
                <a:tc>
                  <a:txBody>
                    <a:bodyPr/>
                    <a:lstStyle/>
                    <a:p>
                      <a:pPr algn="ctr"/>
                      <a:r>
                        <a:rPr lang="en-US" altLang="zh-CN" dirty="0"/>
                        <a:t>A</a:t>
                      </a:r>
                      <a:endParaRPr lang="zh-CN" altLang="en-US" dirty="0"/>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61963380"/>
                  </a:ext>
                </a:extLst>
              </a:tr>
              <a:tr h="444073">
                <a:tc>
                  <a:txBody>
                    <a:bodyPr/>
                    <a:lstStyle/>
                    <a:p>
                      <a:pPr algn="ctr"/>
                      <a:r>
                        <a:rPr lang="en-US" altLang="zh-CN" dirty="0"/>
                        <a:t>B</a:t>
                      </a:r>
                      <a:endParaRPr lang="zh-CN" altLang="en-US" dirty="0"/>
                    </a:p>
                  </a:txBody>
                  <a:tcPr/>
                </a:tc>
                <a:tc>
                  <a:txBody>
                    <a:bodyPr/>
                    <a:lstStyle/>
                    <a:p>
                      <a:pPr algn="ctr"/>
                      <a:r>
                        <a:rPr lang="en-US" altLang="zh-CN" dirty="0"/>
                        <a:t>01</a:t>
                      </a:r>
                      <a:endParaRPr lang="zh-CN" altLang="en-US" dirty="0"/>
                    </a:p>
                  </a:txBody>
                  <a:tcPr/>
                </a:tc>
                <a:extLst>
                  <a:ext uri="{0D108BD9-81ED-4DB2-BD59-A6C34878D82A}">
                    <a16:rowId xmlns:a16="http://schemas.microsoft.com/office/drawing/2014/main" val="3114166666"/>
                  </a:ext>
                </a:extLst>
              </a:tr>
              <a:tr h="444073">
                <a:tc>
                  <a:txBody>
                    <a:bodyPr/>
                    <a:lstStyle/>
                    <a:p>
                      <a:pPr algn="ctr"/>
                      <a:r>
                        <a:rPr lang="en-US" altLang="zh-CN" dirty="0"/>
                        <a:t>C</a:t>
                      </a:r>
                      <a:endParaRPr lang="zh-CN" altLang="en-US" dirty="0"/>
                    </a:p>
                  </a:txBody>
                  <a:tcPr/>
                </a:tc>
                <a:tc>
                  <a:txBody>
                    <a:bodyPr/>
                    <a:lstStyle/>
                    <a:p>
                      <a:pPr algn="ctr"/>
                      <a:r>
                        <a:rPr lang="en-US" altLang="zh-CN" dirty="0"/>
                        <a:t>0011</a:t>
                      </a:r>
                      <a:endParaRPr lang="zh-CN" altLang="en-US" dirty="0"/>
                    </a:p>
                  </a:txBody>
                  <a:tcPr/>
                </a:tc>
                <a:extLst>
                  <a:ext uri="{0D108BD9-81ED-4DB2-BD59-A6C34878D82A}">
                    <a16:rowId xmlns:a16="http://schemas.microsoft.com/office/drawing/2014/main" val="2822512126"/>
                  </a:ext>
                </a:extLst>
              </a:tr>
              <a:tr h="444073">
                <a:tc>
                  <a:txBody>
                    <a:bodyPr/>
                    <a:lstStyle/>
                    <a:p>
                      <a:pPr algn="ctr"/>
                      <a:r>
                        <a:rPr lang="en-US" altLang="zh-CN" dirty="0"/>
                        <a:t>D</a:t>
                      </a:r>
                      <a:endParaRPr lang="zh-CN" altLang="en-US" dirty="0"/>
                    </a:p>
                  </a:txBody>
                  <a:tcPr/>
                </a:tc>
                <a:tc>
                  <a:txBody>
                    <a:bodyPr/>
                    <a:lstStyle/>
                    <a:p>
                      <a:pPr algn="ctr"/>
                      <a:r>
                        <a:rPr lang="en-US" altLang="zh-CN" dirty="0"/>
                        <a:t>11</a:t>
                      </a:r>
                      <a:endParaRPr lang="zh-CN" altLang="en-US" dirty="0"/>
                    </a:p>
                  </a:txBody>
                  <a:tcPr/>
                </a:tc>
                <a:extLst>
                  <a:ext uri="{0D108BD9-81ED-4DB2-BD59-A6C34878D82A}">
                    <a16:rowId xmlns:a16="http://schemas.microsoft.com/office/drawing/2014/main" val="767174932"/>
                  </a:ext>
                </a:extLst>
              </a:tr>
              <a:tr h="444073">
                <a:tc>
                  <a:txBody>
                    <a:bodyPr/>
                    <a:lstStyle/>
                    <a:p>
                      <a:pPr algn="ctr"/>
                      <a:r>
                        <a:rPr lang="en-US" altLang="zh-CN" dirty="0"/>
                        <a:t>E</a:t>
                      </a:r>
                      <a:endParaRPr lang="zh-CN" altLang="en-US" dirty="0"/>
                    </a:p>
                  </a:txBody>
                  <a:tcPr/>
                </a:tc>
                <a:tc>
                  <a:txBody>
                    <a:bodyPr/>
                    <a:lstStyle/>
                    <a:p>
                      <a:pPr algn="ctr"/>
                      <a:r>
                        <a:rPr lang="en-US" altLang="zh-CN" dirty="0"/>
                        <a:t>000</a:t>
                      </a:r>
                      <a:endParaRPr lang="zh-CN" altLang="en-US" dirty="0"/>
                    </a:p>
                  </a:txBody>
                  <a:tcPr/>
                </a:tc>
                <a:extLst>
                  <a:ext uri="{0D108BD9-81ED-4DB2-BD59-A6C34878D82A}">
                    <a16:rowId xmlns:a16="http://schemas.microsoft.com/office/drawing/2014/main" val="3256844990"/>
                  </a:ext>
                </a:extLst>
              </a:tr>
              <a:tr h="444073">
                <a:tc>
                  <a:txBody>
                    <a:bodyPr/>
                    <a:lstStyle/>
                    <a:p>
                      <a:pPr algn="ctr"/>
                      <a:r>
                        <a:rPr lang="en-US" altLang="zh-CN" dirty="0"/>
                        <a:t>F</a:t>
                      </a:r>
                      <a:endParaRPr lang="zh-CN" altLang="en-US" dirty="0"/>
                    </a:p>
                  </a:txBody>
                  <a:tcPr/>
                </a:tc>
                <a:tc>
                  <a:txBody>
                    <a:bodyPr/>
                    <a:lstStyle/>
                    <a:p>
                      <a:pPr algn="ctr"/>
                      <a:r>
                        <a:rPr lang="en-US" altLang="zh-CN" dirty="0"/>
                        <a:t>00101</a:t>
                      </a:r>
                      <a:endParaRPr lang="zh-CN" altLang="en-US" dirty="0"/>
                    </a:p>
                  </a:txBody>
                  <a:tcPr/>
                </a:tc>
                <a:extLst>
                  <a:ext uri="{0D108BD9-81ED-4DB2-BD59-A6C34878D82A}">
                    <a16:rowId xmlns:a16="http://schemas.microsoft.com/office/drawing/2014/main" val="3567676045"/>
                  </a:ext>
                </a:extLst>
              </a:tr>
              <a:tr h="444073">
                <a:tc>
                  <a:txBody>
                    <a:bodyPr/>
                    <a:lstStyle/>
                    <a:p>
                      <a:pPr algn="ctr"/>
                      <a:r>
                        <a:rPr lang="en-US" altLang="zh-CN" dirty="0"/>
                        <a:t>G</a:t>
                      </a:r>
                      <a:endParaRPr lang="zh-CN" altLang="en-US" dirty="0"/>
                    </a:p>
                  </a:txBody>
                  <a:tcPr/>
                </a:tc>
                <a:tc>
                  <a:txBody>
                    <a:bodyPr/>
                    <a:lstStyle/>
                    <a:p>
                      <a:pPr algn="ctr"/>
                      <a:r>
                        <a:rPr lang="en-US" altLang="zh-CN" dirty="0"/>
                        <a:t>00100</a:t>
                      </a:r>
                      <a:endParaRPr lang="zh-CN" altLang="en-US" dirty="0"/>
                    </a:p>
                  </a:txBody>
                  <a:tcPr/>
                </a:tc>
                <a:extLst>
                  <a:ext uri="{0D108BD9-81ED-4DB2-BD59-A6C34878D82A}">
                    <a16:rowId xmlns:a16="http://schemas.microsoft.com/office/drawing/2014/main" val="3114643820"/>
                  </a:ext>
                </a:extLst>
              </a:tr>
            </a:tbl>
          </a:graphicData>
        </a:graphic>
      </p:graphicFrame>
    </p:spTree>
    <p:extLst>
      <p:ext uri="{BB962C8B-B14F-4D97-AF65-F5344CB8AC3E}">
        <p14:creationId xmlns:p14="http://schemas.microsoft.com/office/powerpoint/2010/main" val="21926593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CA4BDA-DC53-4F6C-9C0D-9C880C63C871}"/>
              </a:ext>
            </a:extLst>
          </p:cNvPr>
          <p:cNvSpPr>
            <a:spLocks noGrp="1"/>
          </p:cNvSpPr>
          <p:nvPr>
            <p:ph type="title"/>
          </p:nvPr>
        </p:nvSpPr>
        <p:spPr/>
        <p:txBody>
          <a:bodyPr/>
          <a:lstStyle/>
          <a:p>
            <a:r>
              <a:rPr lang="en-US" altLang="zh-CN" dirty="0"/>
              <a:t>Hierarchical </a:t>
            </a:r>
            <a:r>
              <a:rPr lang="en-US" altLang="zh-CN" dirty="0" err="1"/>
              <a:t>softmax</a:t>
            </a:r>
            <a:r>
              <a:rPr lang="en-US" altLang="zh-CN" dirty="0"/>
              <a:t>: skip-gram</a:t>
            </a:r>
            <a:endParaRPr lang="zh-CN" altLang="en-US" dirty="0"/>
          </a:p>
        </p:txBody>
      </p:sp>
      <p:sp>
        <p:nvSpPr>
          <p:cNvPr id="3" name="内容占位符 2">
            <a:extLst>
              <a:ext uri="{FF2B5EF4-FFF2-40B4-BE49-F238E27FC236}">
                <a16:creationId xmlns:a16="http://schemas.microsoft.com/office/drawing/2014/main" id="{A7755298-46AF-4DAB-A0D5-8C8DF36BBC69}"/>
              </a:ext>
            </a:extLst>
          </p:cNvPr>
          <p:cNvSpPr>
            <a:spLocks noGrp="1"/>
          </p:cNvSpPr>
          <p:nvPr>
            <p:ph idx="1"/>
          </p:nvPr>
        </p:nvSpPr>
        <p:spPr>
          <a:xfrm>
            <a:off x="838200" y="1825625"/>
            <a:ext cx="6352309" cy="4351338"/>
          </a:xfrm>
        </p:spPr>
        <p:txBody>
          <a:bodyPr/>
          <a:lstStyle/>
          <a:p>
            <a:pPr algn="just"/>
            <a:r>
              <a:rPr lang="zh-CN" altLang="en-US" dirty="0"/>
              <a:t>层次</a:t>
            </a:r>
            <a:r>
              <a:rPr lang="en-US" altLang="zh-CN" dirty="0" err="1"/>
              <a:t>softmax</a:t>
            </a:r>
            <a:r>
              <a:rPr lang="zh-CN" altLang="en-US" dirty="0"/>
              <a:t>将输出层（</a:t>
            </a:r>
            <a:r>
              <a:rPr lang="en-US" altLang="zh-CN" dirty="0"/>
              <a:t>output layer</a:t>
            </a:r>
            <a:r>
              <a:rPr lang="zh-CN" altLang="en-US" dirty="0"/>
              <a:t>）从多个平行二分类改为一颗</a:t>
            </a:r>
            <a:r>
              <a:rPr lang="en-US" altLang="zh-CN" dirty="0" err="1"/>
              <a:t>huffman</a:t>
            </a:r>
            <a:r>
              <a:rPr lang="zh-CN" altLang="en-US" dirty="0"/>
              <a:t>树，每个叶节点都是词汇表中的词。</a:t>
            </a:r>
            <a:endParaRPr lang="en-US" altLang="zh-CN" dirty="0"/>
          </a:p>
          <a:p>
            <a:pPr lvl="1" algn="just"/>
            <a:r>
              <a:rPr lang="zh-CN" altLang="en-US" dirty="0"/>
              <a:t>假设词汇表的规模是</a:t>
            </a:r>
            <a:r>
              <a:rPr lang="en-US" altLang="zh-CN" dirty="0"/>
              <a:t>V</a:t>
            </a:r>
            <a:r>
              <a:rPr lang="zh-CN" altLang="en-US" dirty="0"/>
              <a:t>，则中间节点的规模</a:t>
            </a:r>
            <a:r>
              <a:rPr lang="en-US" altLang="zh-CN" dirty="0"/>
              <a:t>=V-2</a:t>
            </a:r>
            <a:r>
              <a:rPr lang="zh-CN" altLang="en-US" dirty="0"/>
              <a:t>（不算根节点）；</a:t>
            </a:r>
            <a:endParaRPr lang="en-US" altLang="zh-CN" dirty="0"/>
          </a:p>
          <a:p>
            <a:pPr lvl="1" algn="just"/>
            <a:r>
              <a:rPr lang="zh-CN" altLang="en-US" dirty="0"/>
              <a:t>由此，将对每个词的选择变为对该条</a:t>
            </a:r>
            <a:r>
              <a:rPr lang="en-US" altLang="zh-CN" dirty="0" err="1"/>
              <a:t>huffman</a:t>
            </a:r>
            <a:r>
              <a:rPr lang="zh-CN" altLang="en-US" dirty="0"/>
              <a:t>路径的选择，进而变成在每个中间节点选择向左子节点还是向右子节点前进的二分类问题；</a:t>
            </a:r>
            <a:endParaRPr lang="en-US" altLang="zh-CN" dirty="0"/>
          </a:p>
          <a:p>
            <a:pPr lvl="1" algn="just"/>
            <a:r>
              <a:rPr lang="zh-CN" altLang="en-US" dirty="0"/>
              <a:t>每个中间节点都包含一套参数</a:t>
            </a:r>
            <a:r>
              <a:rPr lang="en-US" altLang="zh-CN" dirty="0"/>
              <a:t>θ</a:t>
            </a:r>
            <a:r>
              <a:rPr lang="zh-CN" altLang="en-US" dirty="0"/>
              <a:t>，维度等于输入的维度。</a:t>
            </a:r>
          </a:p>
        </p:txBody>
      </p:sp>
      <p:pic>
        <p:nvPicPr>
          <p:cNvPr id="5" name="图片 4" descr="地图上有字&#10;&#10;描述已自动生成">
            <a:extLst>
              <a:ext uri="{FF2B5EF4-FFF2-40B4-BE49-F238E27FC236}">
                <a16:creationId xmlns:a16="http://schemas.microsoft.com/office/drawing/2014/main" id="{414E5EB7-E637-4B63-BB5C-430F9479A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037" y="1825625"/>
            <a:ext cx="3877101" cy="4351339"/>
          </a:xfrm>
          <a:prstGeom prst="rect">
            <a:avLst/>
          </a:prstGeom>
        </p:spPr>
      </p:pic>
    </p:spTree>
    <p:extLst>
      <p:ext uri="{BB962C8B-B14F-4D97-AF65-F5344CB8AC3E}">
        <p14:creationId xmlns:p14="http://schemas.microsoft.com/office/powerpoint/2010/main" val="33606497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3FEA0-4EE7-455E-8CC6-40CE985716B6}"/>
              </a:ext>
            </a:extLst>
          </p:cNvPr>
          <p:cNvSpPr>
            <a:spLocks noGrp="1"/>
          </p:cNvSpPr>
          <p:nvPr>
            <p:ph type="title"/>
          </p:nvPr>
        </p:nvSpPr>
        <p:spPr/>
        <p:txBody>
          <a:bodyPr/>
          <a:lstStyle/>
          <a:p>
            <a:r>
              <a:rPr lang="en-US" altLang="zh-CN" dirty="0"/>
              <a:t>Hierarchical </a:t>
            </a:r>
            <a:r>
              <a:rPr lang="en-US" altLang="zh-CN" dirty="0" err="1"/>
              <a:t>softmax</a:t>
            </a:r>
            <a:r>
              <a:rPr lang="en-US" altLang="zh-CN" dirty="0"/>
              <a:t>: skip-gram</a:t>
            </a:r>
            <a:endParaRPr lang="zh-CN" altLang="en-US" dirty="0"/>
          </a:p>
        </p:txBody>
      </p:sp>
      <p:sp>
        <p:nvSpPr>
          <p:cNvPr id="3" name="内容占位符 2">
            <a:extLst>
              <a:ext uri="{FF2B5EF4-FFF2-40B4-BE49-F238E27FC236}">
                <a16:creationId xmlns:a16="http://schemas.microsoft.com/office/drawing/2014/main" id="{F123FBC7-39BF-463E-BE7A-673DEA8642D4}"/>
              </a:ext>
            </a:extLst>
          </p:cNvPr>
          <p:cNvSpPr>
            <a:spLocks noGrp="1"/>
          </p:cNvSpPr>
          <p:nvPr>
            <p:ph idx="1"/>
          </p:nvPr>
        </p:nvSpPr>
        <p:spPr/>
        <p:txBody>
          <a:bodyPr/>
          <a:lstStyle/>
          <a:p>
            <a:pPr algn="just"/>
            <a:r>
              <a:rPr lang="zh-CN" altLang="en-US" dirty="0"/>
              <a:t>从根节点到每个上下文</a:t>
            </a:r>
            <a:r>
              <a:rPr lang="en-US" altLang="zh-CN" dirty="0"/>
              <a:t>c</a:t>
            </a:r>
            <a:r>
              <a:rPr lang="zh-CN" altLang="en-US" dirty="0"/>
              <a:t>对应节点的路径</a:t>
            </a:r>
            <a:r>
              <a:rPr lang="en-US" altLang="zh-CN" dirty="0"/>
              <a:t>p</a:t>
            </a:r>
            <a:r>
              <a:rPr lang="en-US" altLang="zh-CN" baseline="30000" dirty="0"/>
              <a:t>c</a:t>
            </a:r>
            <a:r>
              <a:rPr lang="zh-CN" altLang="en-US" dirty="0"/>
              <a:t>，路径上存在</a:t>
            </a:r>
            <a:r>
              <a:rPr lang="en-US" altLang="zh-CN" dirty="0"/>
              <a:t>l</a:t>
            </a:r>
            <a:r>
              <a:rPr lang="en-US" altLang="zh-CN" baseline="30000" dirty="0"/>
              <a:t>c</a:t>
            </a:r>
            <a:r>
              <a:rPr lang="en-US" altLang="zh-CN" dirty="0"/>
              <a:t>-1</a:t>
            </a:r>
            <a:r>
              <a:rPr lang="zh-CN" altLang="en-US" dirty="0"/>
              <a:t>个中间节点，每个节点上向左子节点或向右子节点前进的概率：</a:t>
            </a:r>
            <a:endParaRPr lang="en-US" altLang="zh-CN" dirty="0"/>
          </a:p>
          <a:p>
            <a:pPr algn="just"/>
            <a:endParaRPr lang="en-US" altLang="zh-CN" dirty="0"/>
          </a:p>
          <a:p>
            <a:pPr algn="just"/>
            <a:endParaRPr lang="en-US" altLang="zh-CN" dirty="0"/>
          </a:p>
          <a:p>
            <a:pPr algn="just"/>
            <a:endParaRPr lang="en-US" altLang="zh-CN" dirty="0"/>
          </a:p>
          <a:p>
            <a:pPr algn="just"/>
            <a:endParaRPr lang="en-US" altLang="zh-CN" dirty="0"/>
          </a:p>
          <a:p>
            <a:pPr algn="just"/>
            <a:r>
              <a:rPr lang="zh-CN" altLang="en-US" dirty="0"/>
              <a:t>给定</a:t>
            </a:r>
            <a:r>
              <a:rPr lang="en-US" altLang="zh-CN" dirty="0"/>
              <a:t>(t, c)</a:t>
            </a:r>
            <a:r>
              <a:rPr lang="zh-CN" altLang="en-US" dirty="0"/>
              <a:t>，</a:t>
            </a:r>
            <a:r>
              <a:rPr lang="en-US" altLang="zh-CN" dirty="0"/>
              <a:t>P(c|t)</a:t>
            </a:r>
            <a:r>
              <a:rPr lang="zh-CN" altLang="en-US" dirty="0"/>
              <a:t>的概率是该路径上每次选择的概率乘积，则有：</a:t>
            </a:r>
          </a:p>
        </p:txBody>
      </p:sp>
      <p:pic>
        <p:nvPicPr>
          <p:cNvPr id="5" name="图片 4" descr="图片包含 游戏机, 物体, 钟表&#10;&#10;描述已自动生成">
            <a:extLst>
              <a:ext uri="{FF2B5EF4-FFF2-40B4-BE49-F238E27FC236}">
                <a16:creationId xmlns:a16="http://schemas.microsoft.com/office/drawing/2014/main" id="{772EDD12-8CAD-4DD9-BC7C-A02307B59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791" y="2773755"/>
            <a:ext cx="5078417" cy="1899840"/>
          </a:xfrm>
          <a:prstGeom prst="rect">
            <a:avLst/>
          </a:prstGeom>
        </p:spPr>
      </p:pic>
      <p:pic>
        <p:nvPicPr>
          <p:cNvPr id="9" name="图片 8" descr="图片包含 游戏机, 钟表, 桌子&#10;&#10;描述已自动生成">
            <a:extLst>
              <a:ext uri="{FF2B5EF4-FFF2-40B4-BE49-F238E27FC236}">
                <a16:creationId xmlns:a16="http://schemas.microsoft.com/office/drawing/2014/main" id="{B5037A1D-4B4F-484A-BF0C-BC9B608683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7417" y="5435452"/>
            <a:ext cx="3677163" cy="1057423"/>
          </a:xfrm>
          <a:prstGeom prst="rect">
            <a:avLst/>
          </a:prstGeom>
        </p:spPr>
      </p:pic>
    </p:spTree>
    <p:extLst>
      <p:ext uri="{BB962C8B-B14F-4D97-AF65-F5344CB8AC3E}">
        <p14:creationId xmlns:p14="http://schemas.microsoft.com/office/powerpoint/2010/main" val="31412878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63EA1-5CEC-4070-AECA-5344F1C82655}"/>
              </a:ext>
            </a:extLst>
          </p:cNvPr>
          <p:cNvSpPr>
            <a:spLocks noGrp="1"/>
          </p:cNvSpPr>
          <p:nvPr>
            <p:ph type="title"/>
          </p:nvPr>
        </p:nvSpPr>
        <p:spPr/>
        <p:txBody>
          <a:bodyPr/>
          <a:lstStyle/>
          <a:p>
            <a:r>
              <a:rPr lang="en-US" altLang="zh-CN" dirty="0"/>
              <a:t>Hierarchical </a:t>
            </a:r>
            <a:r>
              <a:rPr lang="en-US" altLang="zh-CN" dirty="0" err="1"/>
              <a:t>softmax</a:t>
            </a:r>
            <a:r>
              <a:rPr lang="en-US" altLang="zh-CN" dirty="0"/>
              <a:t>: skip-gram</a:t>
            </a:r>
            <a:endParaRPr lang="zh-CN" altLang="en-US" dirty="0"/>
          </a:p>
        </p:txBody>
      </p:sp>
      <p:sp>
        <p:nvSpPr>
          <p:cNvPr id="3" name="内容占位符 2">
            <a:extLst>
              <a:ext uri="{FF2B5EF4-FFF2-40B4-BE49-F238E27FC236}">
                <a16:creationId xmlns:a16="http://schemas.microsoft.com/office/drawing/2014/main" id="{875BB4A5-D49B-46FA-B0E0-3A9171673F33}"/>
              </a:ext>
            </a:extLst>
          </p:cNvPr>
          <p:cNvSpPr>
            <a:spLocks noGrp="1"/>
          </p:cNvSpPr>
          <p:nvPr>
            <p:ph idx="1"/>
          </p:nvPr>
        </p:nvSpPr>
        <p:spPr/>
        <p:txBody>
          <a:bodyPr/>
          <a:lstStyle/>
          <a:p>
            <a:pPr algn="just"/>
            <a:r>
              <a:rPr lang="zh-CN" altLang="en-US" dirty="0"/>
              <a:t>对于特定</a:t>
            </a:r>
            <a:r>
              <a:rPr lang="en-US" altLang="zh-CN" dirty="0"/>
              <a:t>t</a:t>
            </a:r>
            <a:r>
              <a:rPr lang="zh-CN" altLang="en-US" dirty="0"/>
              <a:t>，有</a:t>
            </a:r>
            <a:r>
              <a:rPr lang="en-US" altLang="zh-CN" dirty="0"/>
              <a:t>k</a:t>
            </a:r>
            <a:r>
              <a:rPr lang="zh-CN" altLang="en-US" dirty="0"/>
              <a:t>个上下文，可得到样本的概率：</a:t>
            </a:r>
            <a:endParaRPr lang="en-US" altLang="zh-CN" dirty="0"/>
          </a:p>
          <a:p>
            <a:pPr lvl="1" algn="just"/>
            <a:r>
              <a:rPr lang="zh-CN" altLang="en-US" dirty="0"/>
              <a:t>假定上下文之间相互独立；</a:t>
            </a:r>
            <a:endParaRPr lang="en-US" altLang="zh-CN" dirty="0"/>
          </a:p>
          <a:p>
            <a:pPr lvl="1" algn="just"/>
            <a:r>
              <a:rPr lang="zh-CN" altLang="en-US" dirty="0"/>
              <a:t>则有：</a:t>
            </a:r>
            <a:endParaRPr lang="en-US" altLang="zh-CN" dirty="0"/>
          </a:p>
          <a:p>
            <a:pPr lvl="1" algn="just"/>
            <a:endParaRPr lang="en-US" altLang="zh-CN" dirty="0"/>
          </a:p>
          <a:p>
            <a:pPr lvl="1" algn="just"/>
            <a:endParaRPr lang="en-US" altLang="zh-CN" dirty="0"/>
          </a:p>
          <a:p>
            <a:pPr lvl="1" algn="just"/>
            <a:endParaRPr lang="en-US" altLang="zh-CN" dirty="0"/>
          </a:p>
          <a:p>
            <a:pPr lvl="1" algn="just"/>
            <a:r>
              <a:rPr lang="zh-CN" altLang="en-US" dirty="0"/>
              <a:t>实际中，通常对上述概率取负对数，得到常用的目标函数。</a:t>
            </a:r>
            <a:endParaRPr lang="en-US" altLang="zh-CN" dirty="0"/>
          </a:p>
          <a:p>
            <a:pPr algn="just"/>
            <a:r>
              <a:rPr lang="zh-CN" altLang="en-US" dirty="0"/>
              <a:t>与负采样不同，层次</a:t>
            </a:r>
            <a:r>
              <a:rPr lang="en-US" altLang="zh-CN" dirty="0" err="1"/>
              <a:t>softmax</a:t>
            </a:r>
            <a:r>
              <a:rPr lang="zh-CN" altLang="en-US" dirty="0"/>
              <a:t>对每个词仅训练一个表示向量，被视为模型的输入，模型的参数与中间节点对应，而非与词对应；最终，选择词的表示向量作为语义向量。</a:t>
            </a:r>
          </a:p>
        </p:txBody>
      </p:sp>
      <p:pic>
        <p:nvPicPr>
          <p:cNvPr id="5" name="图片 4" descr="图片包含 游戏机, 画, 桌子, 钟表&#10;&#10;描述已自动生成">
            <a:extLst>
              <a:ext uri="{FF2B5EF4-FFF2-40B4-BE49-F238E27FC236}">
                <a16:creationId xmlns:a16="http://schemas.microsoft.com/office/drawing/2014/main" id="{EF777723-F49B-4A17-ABD0-8F1FFB56D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3395" y="3105096"/>
            <a:ext cx="5645210" cy="896198"/>
          </a:xfrm>
          <a:prstGeom prst="rect">
            <a:avLst/>
          </a:prstGeom>
        </p:spPr>
      </p:pic>
    </p:spTree>
    <p:extLst>
      <p:ext uri="{BB962C8B-B14F-4D97-AF65-F5344CB8AC3E}">
        <p14:creationId xmlns:p14="http://schemas.microsoft.com/office/powerpoint/2010/main" val="12839044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68AD7F-7D40-42CC-9AFE-E5755998FB56}"/>
              </a:ext>
            </a:extLst>
          </p:cNvPr>
          <p:cNvSpPr>
            <a:spLocks noGrp="1"/>
          </p:cNvSpPr>
          <p:nvPr>
            <p:ph type="title"/>
          </p:nvPr>
        </p:nvSpPr>
        <p:spPr/>
        <p:txBody>
          <a:bodyPr/>
          <a:lstStyle/>
          <a:p>
            <a:r>
              <a:rPr lang="en-US" altLang="zh-CN" dirty="0"/>
              <a:t>Hierarchical </a:t>
            </a:r>
            <a:r>
              <a:rPr lang="en-US" altLang="zh-CN" dirty="0" err="1"/>
              <a:t>softmax</a:t>
            </a:r>
            <a:r>
              <a:rPr lang="en-US" altLang="zh-CN" dirty="0"/>
              <a:t>: CBOW</a:t>
            </a:r>
            <a:endParaRPr lang="zh-CN" altLang="en-US" dirty="0"/>
          </a:p>
        </p:txBody>
      </p:sp>
      <p:sp>
        <p:nvSpPr>
          <p:cNvPr id="3" name="内容占位符 2">
            <a:extLst>
              <a:ext uri="{FF2B5EF4-FFF2-40B4-BE49-F238E27FC236}">
                <a16:creationId xmlns:a16="http://schemas.microsoft.com/office/drawing/2014/main" id="{C868220A-FD0C-4A78-AC76-47FB76450F80}"/>
              </a:ext>
            </a:extLst>
          </p:cNvPr>
          <p:cNvSpPr>
            <a:spLocks noGrp="1"/>
          </p:cNvSpPr>
          <p:nvPr>
            <p:ph idx="1"/>
          </p:nvPr>
        </p:nvSpPr>
        <p:spPr/>
        <p:txBody>
          <a:bodyPr/>
          <a:lstStyle/>
          <a:p>
            <a:pPr algn="just"/>
            <a:r>
              <a:rPr lang="en-US" altLang="zh-CN" dirty="0"/>
              <a:t>CBOW</a:t>
            </a:r>
            <a:r>
              <a:rPr lang="zh-CN" altLang="en-US" dirty="0"/>
              <a:t>的层次</a:t>
            </a:r>
            <a:r>
              <a:rPr lang="en-US" altLang="zh-CN" dirty="0" err="1"/>
              <a:t>softmax</a:t>
            </a:r>
            <a:r>
              <a:rPr lang="zh-CN" altLang="en-US" dirty="0"/>
              <a:t>与</a:t>
            </a:r>
            <a:r>
              <a:rPr lang="en-US" altLang="zh-CN" dirty="0"/>
              <a:t>skip-gram</a:t>
            </a:r>
            <a:r>
              <a:rPr lang="zh-CN" altLang="en-US" dirty="0"/>
              <a:t>基本相同，不同点在于：</a:t>
            </a:r>
            <a:endParaRPr lang="en-US" altLang="zh-CN" dirty="0"/>
          </a:p>
          <a:p>
            <a:pPr algn="just"/>
            <a:r>
              <a:rPr lang="zh-CN" altLang="en-US" dirty="0"/>
              <a:t>优化目标：</a:t>
            </a:r>
            <a:endParaRPr lang="en-US" altLang="zh-CN" dirty="0"/>
          </a:p>
          <a:p>
            <a:pPr lvl="1" algn="just"/>
            <a:r>
              <a:rPr lang="en-US" altLang="zh-CN" dirty="0"/>
              <a:t>Skip-gram</a:t>
            </a:r>
            <a:r>
              <a:rPr lang="zh-CN" altLang="en-US" dirty="0"/>
              <a:t>的输入是目标词，输出是多个上下文，所以每次目标函数同时优化所有上下文的</a:t>
            </a:r>
            <a:r>
              <a:rPr lang="en-US" altLang="zh-CN" dirty="0" err="1"/>
              <a:t>huffman</a:t>
            </a:r>
            <a:r>
              <a:rPr lang="zh-CN" altLang="en-US" dirty="0"/>
              <a:t>路径；</a:t>
            </a:r>
            <a:endParaRPr lang="en-US" altLang="zh-CN" dirty="0"/>
          </a:p>
          <a:p>
            <a:pPr lvl="1" algn="just"/>
            <a:r>
              <a:rPr lang="en-US" altLang="zh-CN" dirty="0"/>
              <a:t>CBOW</a:t>
            </a:r>
            <a:r>
              <a:rPr lang="zh-CN" altLang="en-US" dirty="0"/>
              <a:t>的输入时聚合的上下文，输出是目标词，所以每次目标函数仅优化目标词的</a:t>
            </a:r>
            <a:r>
              <a:rPr lang="en-US" altLang="zh-CN" dirty="0" err="1"/>
              <a:t>huffman</a:t>
            </a:r>
            <a:r>
              <a:rPr lang="zh-CN" altLang="en-US" dirty="0"/>
              <a:t>路径。</a:t>
            </a:r>
            <a:endParaRPr lang="en-US" altLang="zh-CN" dirty="0"/>
          </a:p>
          <a:p>
            <a:pPr algn="just"/>
            <a:r>
              <a:rPr lang="zh-CN" altLang="en-US" dirty="0"/>
              <a:t>目标函数：</a:t>
            </a:r>
            <a:endParaRPr lang="en-US" altLang="zh-CN" dirty="0"/>
          </a:p>
          <a:p>
            <a:pPr lvl="1" algn="just"/>
            <a:r>
              <a:rPr lang="en-US" altLang="zh-CN" dirty="0"/>
              <a:t>Skip-gram</a:t>
            </a:r>
            <a:r>
              <a:rPr lang="zh-CN" altLang="en-US" dirty="0"/>
              <a:t>的目标函数是：</a:t>
            </a:r>
            <a:endParaRPr lang="en-US" altLang="zh-CN" dirty="0"/>
          </a:p>
          <a:p>
            <a:pPr lvl="1" algn="just"/>
            <a:r>
              <a:rPr lang="en-US" altLang="zh-CN" dirty="0"/>
              <a:t>CBOW</a:t>
            </a:r>
            <a:r>
              <a:rPr lang="zh-CN" altLang="en-US" dirty="0"/>
              <a:t>的目标函数是：</a:t>
            </a:r>
          </a:p>
        </p:txBody>
      </p:sp>
      <p:pic>
        <p:nvPicPr>
          <p:cNvPr id="4" name="图片 3" descr="图片包含 游戏机, 画, 桌子, 钟表&#10;&#10;描述已自动生成">
            <a:extLst>
              <a:ext uri="{FF2B5EF4-FFF2-40B4-BE49-F238E27FC236}">
                <a16:creationId xmlns:a16="http://schemas.microsoft.com/office/drawing/2014/main" id="{C326C48F-1302-4847-B2F3-9E817CE2C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6180" y="4525602"/>
            <a:ext cx="4900787" cy="778018"/>
          </a:xfrm>
          <a:prstGeom prst="rect">
            <a:avLst/>
          </a:prstGeom>
        </p:spPr>
      </p:pic>
      <p:pic>
        <p:nvPicPr>
          <p:cNvPr id="8" name="图片 7" descr="图片包含 游戏机, 钟表&#10;&#10;描述已自动生成">
            <a:extLst>
              <a:ext uri="{FF2B5EF4-FFF2-40B4-BE49-F238E27FC236}">
                <a16:creationId xmlns:a16="http://schemas.microsoft.com/office/drawing/2014/main" id="{CD318D9D-CFBF-484B-80DC-C555672F29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180" y="5439265"/>
            <a:ext cx="3605501" cy="915814"/>
          </a:xfrm>
          <a:prstGeom prst="rect">
            <a:avLst/>
          </a:prstGeom>
        </p:spPr>
      </p:pic>
    </p:spTree>
    <p:extLst>
      <p:ext uri="{BB962C8B-B14F-4D97-AF65-F5344CB8AC3E}">
        <p14:creationId xmlns:p14="http://schemas.microsoft.com/office/powerpoint/2010/main" val="18037247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8DE74E-7D6B-4732-8E1D-2A1D5F6D7DE6}"/>
              </a:ext>
            </a:extLst>
          </p:cNvPr>
          <p:cNvSpPr>
            <a:spLocks noGrp="1"/>
          </p:cNvSpPr>
          <p:nvPr>
            <p:ph type="title"/>
          </p:nvPr>
        </p:nvSpPr>
        <p:spPr/>
        <p:txBody>
          <a:bodyPr/>
          <a:lstStyle/>
          <a:p>
            <a:r>
              <a:rPr lang="en-US" altLang="zh-CN" dirty="0"/>
              <a:t>Source detail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9FF1B22-2A9A-423D-A31D-EFABC44F81D3}"/>
                  </a:ext>
                </a:extLst>
              </p:cNvPr>
              <p:cNvSpPr>
                <a:spLocks noGrp="1"/>
              </p:cNvSpPr>
              <p:nvPr>
                <p:ph idx="1"/>
              </p:nvPr>
            </p:nvSpPr>
            <p:spPr/>
            <p:txBody>
              <a:bodyPr/>
              <a:lstStyle/>
              <a:p>
                <a:pPr algn="just"/>
                <a:r>
                  <a:rPr lang="zh-CN" altLang="en-US" dirty="0"/>
                  <a:t>负采样：</a:t>
                </a:r>
                <a:endParaRPr lang="en-US" altLang="zh-CN" dirty="0"/>
              </a:p>
              <a:p>
                <a:pPr lvl="1" algn="just"/>
                <a:r>
                  <a:rPr lang="zh-CN" altLang="en-US" dirty="0"/>
                  <a:t>对于给定的</a:t>
                </a:r>
                <a:r>
                  <a:rPr lang="en-US" altLang="zh-CN" dirty="0"/>
                  <a:t>(t, c)</a:t>
                </a:r>
                <a:r>
                  <a:rPr lang="zh-CN" altLang="en-US" dirty="0"/>
                  <a:t>，无论是对</a:t>
                </a:r>
                <a:r>
                  <a:rPr lang="en-US" altLang="zh-CN" dirty="0"/>
                  <a:t>t</a:t>
                </a:r>
                <a:r>
                  <a:rPr lang="zh-CN" altLang="en-US" dirty="0"/>
                  <a:t>还是对</a:t>
                </a:r>
                <a:r>
                  <a:rPr lang="en-US" altLang="zh-CN" dirty="0"/>
                  <a:t>c</a:t>
                </a:r>
                <a:r>
                  <a:rPr lang="zh-CN" altLang="en-US" dirty="0"/>
                  <a:t>进行负采样，被采样概率都是对应于加权一元分布；</a:t>
                </a:r>
                <a:endParaRPr lang="en-US" altLang="zh-CN" dirty="0"/>
              </a:p>
              <a:p>
                <a:pPr lvl="1" algn="just"/>
                <a:endParaRPr lang="en-US" altLang="zh-CN" dirty="0"/>
              </a:p>
              <a:p>
                <a:pPr lvl="1" algn="just"/>
                <a:r>
                  <a:rPr lang="en-US" altLang="zh-CN" dirty="0"/>
                  <a:t>Word2vec</a:t>
                </a:r>
                <a:r>
                  <a:rPr lang="zh-CN" altLang="en-US" dirty="0"/>
                  <a:t>的源码的具体做法：</a:t>
                </a:r>
                <a:endParaRPr lang="en-US" altLang="zh-CN" dirty="0"/>
              </a:p>
              <a:p>
                <a:pPr lvl="2" algn="just"/>
                <a:r>
                  <a:rPr lang="zh-CN" altLang="en-US" dirty="0"/>
                  <a:t>计</a:t>
                </a:r>
                <a:r>
                  <a:rPr lang="en-US" altLang="zh-CN" dirty="0"/>
                  <a:t>L</a:t>
                </a:r>
                <a:r>
                  <a:rPr lang="en-US" altLang="zh-CN" baseline="-25000" dirty="0"/>
                  <a:t>0</a:t>
                </a:r>
                <a:r>
                  <a:rPr lang="en-US" altLang="zh-CN" dirty="0"/>
                  <a:t>=0, L</a:t>
                </a:r>
                <a:r>
                  <a:rPr lang="en-US" altLang="zh-CN" baseline="-25000" dirty="0"/>
                  <a:t>k</a:t>
                </a:r>
                <a:r>
                  <a:rPr lang="en-US" altLang="zh-CN" dirty="0"/>
                  <a:t>=</a:t>
                </a:r>
                <a14:m>
                  <m:oMath xmlns:m="http://schemas.openxmlformats.org/officeDocument/2006/math">
                    <m:nary>
                      <m:naryPr>
                        <m:chr m:val="∑"/>
                        <m:limLoc m:val="undOvr"/>
                        <m:grow m:val="on"/>
                        <m:ctrlPr>
                          <a:rPr lang="zh-CN" altLang="en-US" i="1" dirty="0" smtClean="0">
                            <a:latin typeface="Cambria Math" panose="02040503050406030204" pitchFamily="18" charset="0"/>
                          </a:rPr>
                        </m:ctrlPr>
                      </m:naryPr>
                      <m:sub>
                        <m:r>
                          <a:rPr lang="zh-CN" altLang="en-US" i="1" dirty="0">
                            <a:latin typeface="Cambria Math" panose="02040503050406030204" pitchFamily="18" charset="0"/>
                          </a:rPr>
                          <m:t>𝑗</m:t>
                        </m:r>
                        <m:r>
                          <a:rPr lang="zh-CN" altLang="en-US" i="0" dirty="0">
                            <a:latin typeface="Cambria Math" panose="02040503050406030204" pitchFamily="18" charset="0"/>
                          </a:rPr>
                          <m:t>=1</m:t>
                        </m:r>
                      </m:sub>
                      <m:sup>
                        <m:r>
                          <a:rPr lang="zh-CN" altLang="en-US" i="1" dirty="0">
                            <a:latin typeface="Cambria Math" panose="02040503050406030204" pitchFamily="18" charset="0"/>
                          </a:rPr>
                          <m:t>𝑘</m:t>
                        </m:r>
                      </m:sup>
                      <m:e>
                        <m:r>
                          <a:rPr lang="en-US" altLang="zh-CN" b="0" i="1" dirty="0" smtClean="0">
                            <a:latin typeface="Cambria Math" panose="02040503050406030204" pitchFamily="18" charset="0"/>
                          </a:rPr>
                          <m:t>𝑓𝑟𝑒𝑞</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𝑤𝑖</m:t>
                        </m:r>
                        <m:r>
                          <a:rPr lang="en-US" altLang="zh-CN" b="0" i="1" dirty="0" smtClean="0">
                            <a:latin typeface="Cambria Math" panose="02040503050406030204" pitchFamily="18" charset="0"/>
                          </a:rPr>
                          <m:t>)</m:t>
                        </m:r>
                      </m:e>
                    </m:nary>
                  </m:oMath>
                </a14:m>
                <a:r>
                  <a:rPr lang="en-US" altLang="zh-CN" dirty="0"/>
                  <a:t>, k=1,2,…,N</a:t>
                </a:r>
                <a:r>
                  <a:rPr lang="zh-CN" altLang="en-US" dirty="0"/>
                  <a:t>，则以              为分划节点，可以得到在区间</a:t>
                </a:r>
                <a:r>
                  <a:rPr lang="en-US" altLang="zh-CN" dirty="0"/>
                  <a:t>[0, 1]</a:t>
                </a:r>
                <a:r>
                  <a:rPr lang="zh-CN" altLang="en-US" dirty="0"/>
                  <a:t>上的一个非等距分划</a:t>
                </a:r>
                <a:r>
                  <a:rPr lang="en-US" altLang="zh-CN" dirty="0"/>
                  <a:t>Ii=(L</a:t>
                </a:r>
                <a:r>
                  <a:rPr lang="en-US" altLang="zh-CN" baseline="-25000" dirty="0"/>
                  <a:t>i-1</a:t>
                </a:r>
                <a:r>
                  <a:rPr lang="en-US" altLang="zh-CN" dirty="0"/>
                  <a:t>, L</a:t>
                </a:r>
                <a:r>
                  <a:rPr lang="en-US" altLang="zh-CN" baseline="-25000" dirty="0"/>
                  <a:t>i</a:t>
                </a:r>
                <a:r>
                  <a:rPr lang="en-US" altLang="zh-CN" dirty="0"/>
                  <a:t>], </a:t>
                </a:r>
                <a:r>
                  <a:rPr lang="en-US" altLang="zh-CN" dirty="0" err="1"/>
                  <a:t>i</a:t>
                </a:r>
                <a:r>
                  <a:rPr lang="en-US" altLang="zh-CN" dirty="0"/>
                  <a:t>=1,2,…,N</a:t>
                </a:r>
                <a:r>
                  <a:rPr lang="zh-CN" altLang="en-US" dirty="0"/>
                  <a:t>，有</a:t>
                </a:r>
                <a:r>
                  <a:rPr lang="en-US" altLang="zh-CN" dirty="0"/>
                  <a:t>N</a:t>
                </a:r>
                <a:r>
                  <a:rPr lang="zh-CN" altLang="en-US" dirty="0"/>
                  <a:t>个分划区间；</a:t>
                </a:r>
                <a:endParaRPr lang="en-US" altLang="zh-CN" dirty="0"/>
              </a:p>
              <a:p>
                <a:pPr lvl="2" algn="just"/>
                <a:r>
                  <a:rPr lang="zh-CN" altLang="en-US" dirty="0"/>
                  <a:t>在区间</a:t>
                </a:r>
                <a:r>
                  <a:rPr lang="en-US" altLang="zh-CN" dirty="0"/>
                  <a:t>[0, 1]</a:t>
                </a:r>
                <a:r>
                  <a:rPr lang="zh-CN" altLang="en-US" dirty="0"/>
                  <a:t>上引入一个等距分划，分划节点为               ，其中</a:t>
                </a:r>
                <a:r>
                  <a:rPr lang="en-US" altLang="zh-CN" dirty="0"/>
                  <a:t>M&lt;&lt;N</a:t>
                </a:r>
                <a:r>
                  <a:rPr lang="zh-CN" altLang="en-US" dirty="0"/>
                  <a:t>；</a:t>
                </a:r>
                <a:endParaRPr lang="en-US" altLang="zh-CN" dirty="0"/>
              </a:p>
              <a:p>
                <a:pPr lvl="2" algn="just"/>
                <a:endParaRPr lang="zh-CN" altLang="en-US" dirty="0"/>
              </a:p>
            </p:txBody>
          </p:sp>
        </mc:Choice>
        <mc:Fallback xmlns="">
          <p:sp>
            <p:nvSpPr>
              <p:cNvPr id="3" name="内容占位符 2">
                <a:extLst>
                  <a:ext uri="{FF2B5EF4-FFF2-40B4-BE49-F238E27FC236}">
                    <a16:creationId xmlns:a16="http://schemas.microsoft.com/office/drawing/2014/main" id="{69FF1B22-2A9A-423D-A31D-EFABC44F81D3}"/>
                  </a:ext>
                </a:extLst>
              </p:cNvPr>
              <p:cNvSpPr>
                <a:spLocks noGrp="1" noRot="1" noChangeAspect="1" noMove="1" noResize="1" noEditPoints="1" noAdjustHandles="1" noChangeArrowheads="1" noChangeShapeType="1" noTextEdit="1"/>
              </p:cNvSpPr>
              <p:nvPr>
                <p:ph idx="1"/>
              </p:nvPr>
            </p:nvSpPr>
            <p:spPr>
              <a:blipFill>
                <a:blip r:embed="rId2"/>
                <a:stretch>
                  <a:fillRect l="-1043" t="-2521" r="-870"/>
                </a:stretch>
              </a:blipFill>
            </p:spPr>
            <p:txBody>
              <a:bodyPr/>
              <a:lstStyle/>
              <a:p>
                <a:r>
                  <a:rPr lang="zh-CN" altLang="en-US">
                    <a:noFill/>
                  </a:rPr>
                  <a:t> </a:t>
                </a:r>
              </a:p>
            </p:txBody>
          </p:sp>
        </mc:Fallback>
      </mc:AlternateContent>
      <p:pic>
        <p:nvPicPr>
          <p:cNvPr id="5" name="图片 4" descr="图片包含 游戏机&#10;&#10;描述已自动生成">
            <a:extLst>
              <a:ext uri="{FF2B5EF4-FFF2-40B4-BE49-F238E27FC236}">
                <a16:creationId xmlns:a16="http://schemas.microsoft.com/office/drawing/2014/main" id="{981668F6-EE55-4BFA-AD0F-A2BD2A92AE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5975" y="4531724"/>
            <a:ext cx="967728" cy="471018"/>
          </a:xfrm>
          <a:prstGeom prst="rect">
            <a:avLst/>
          </a:prstGeom>
        </p:spPr>
      </p:pic>
      <p:pic>
        <p:nvPicPr>
          <p:cNvPr id="7" name="图片 6">
            <a:extLst>
              <a:ext uri="{FF2B5EF4-FFF2-40B4-BE49-F238E27FC236}">
                <a16:creationId xmlns:a16="http://schemas.microsoft.com/office/drawing/2014/main" id="{AC3989AC-2071-4265-9DF9-243F91A07E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7650" y="3801533"/>
            <a:ext cx="967729" cy="399521"/>
          </a:xfrm>
          <a:prstGeom prst="rect">
            <a:avLst/>
          </a:prstGeom>
        </p:spPr>
      </p:pic>
    </p:spTree>
    <p:extLst>
      <p:ext uri="{BB962C8B-B14F-4D97-AF65-F5344CB8AC3E}">
        <p14:creationId xmlns:p14="http://schemas.microsoft.com/office/powerpoint/2010/main" val="30153629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CA06D-1AE0-4D97-B0F2-3C98B7335A70}"/>
              </a:ext>
            </a:extLst>
          </p:cNvPr>
          <p:cNvSpPr>
            <a:spLocks noGrp="1"/>
          </p:cNvSpPr>
          <p:nvPr>
            <p:ph type="title"/>
          </p:nvPr>
        </p:nvSpPr>
        <p:spPr/>
        <p:txBody>
          <a:bodyPr>
            <a:normAutofit/>
          </a:bodyPr>
          <a:lstStyle/>
          <a:p>
            <a:r>
              <a:rPr lang="en-US" altLang="zh-CN" dirty="0"/>
              <a:t>Source detail</a:t>
            </a:r>
            <a:endParaRPr lang="zh-CN" altLang="en-US" dirty="0"/>
          </a:p>
        </p:txBody>
      </p:sp>
      <p:sp>
        <p:nvSpPr>
          <p:cNvPr id="4" name="内容占位符 2">
            <a:extLst>
              <a:ext uri="{FF2B5EF4-FFF2-40B4-BE49-F238E27FC236}">
                <a16:creationId xmlns:a16="http://schemas.microsoft.com/office/drawing/2014/main" id="{93E6F6EE-D716-4169-B76F-3E9D0853243A}"/>
              </a:ext>
            </a:extLst>
          </p:cNvPr>
          <p:cNvSpPr>
            <a:spLocks noGrp="1"/>
          </p:cNvSpPr>
          <p:nvPr>
            <p:ph idx="1"/>
          </p:nvPr>
        </p:nvSpPr>
        <p:spPr>
          <a:xfrm>
            <a:off x="838200" y="1825625"/>
            <a:ext cx="10515600" cy="4351338"/>
          </a:xfrm>
        </p:spPr>
        <p:txBody>
          <a:bodyPr>
            <a:normAutofit/>
          </a:bodyPr>
          <a:lstStyle/>
          <a:p>
            <a:pPr algn="just"/>
            <a:r>
              <a:rPr lang="zh-CN" altLang="en-US" dirty="0"/>
              <a:t>负采样：</a:t>
            </a:r>
            <a:endParaRPr lang="en-US" altLang="zh-CN" dirty="0"/>
          </a:p>
          <a:p>
            <a:pPr lvl="1" algn="just"/>
            <a:r>
              <a:rPr lang="zh-CN" altLang="en-US" dirty="0"/>
              <a:t>得到两种分划的映射，</a:t>
            </a:r>
            <a:r>
              <a:rPr lang="en-US" altLang="zh-CN" dirty="0"/>
              <a:t>Table(r)=</a:t>
            </a:r>
            <a:r>
              <a:rPr lang="en-US" altLang="zh-CN" dirty="0" err="1"/>
              <a:t>c</a:t>
            </a:r>
            <a:r>
              <a:rPr lang="en-US" altLang="zh-CN" baseline="-25000" dirty="0" err="1"/>
              <a:t>j</a:t>
            </a:r>
            <a:r>
              <a:rPr lang="zh-CN" altLang="en-US" dirty="0"/>
              <a:t>，如下图：</a:t>
            </a:r>
            <a:endParaRPr lang="en-US" altLang="zh-CN" dirty="0"/>
          </a:p>
          <a:p>
            <a:pPr lvl="1" algn="just"/>
            <a:endParaRPr lang="en-US" altLang="zh-CN" dirty="0"/>
          </a:p>
          <a:p>
            <a:pPr lvl="1" algn="just"/>
            <a:endParaRPr lang="en-US" altLang="zh-CN" dirty="0"/>
          </a:p>
          <a:p>
            <a:pPr lvl="1" algn="just"/>
            <a:endParaRPr lang="en-US" altLang="zh-CN" dirty="0"/>
          </a:p>
          <a:p>
            <a:pPr lvl="1" algn="just"/>
            <a:endParaRPr lang="en-US" altLang="zh-CN" dirty="0"/>
          </a:p>
          <a:p>
            <a:pPr lvl="1" algn="just"/>
            <a:endParaRPr lang="en-US" altLang="zh-CN" dirty="0"/>
          </a:p>
          <a:p>
            <a:pPr lvl="1" algn="just"/>
            <a:r>
              <a:rPr lang="zh-CN" altLang="en-US" dirty="0"/>
              <a:t>实际的采样方式：每次随机产生</a:t>
            </a:r>
            <a:r>
              <a:rPr lang="en-US" altLang="zh-CN" dirty="0"/>
              <a:t>[1, M-1]</a:t>
            </a:r>
            <a:r>
              <a:rPr lang="zh-CN" altLang="en-US" dirty="0"/>
              <a:t>间的随机整数</a:t>
            </a:r>
            <a:r>
              <a:rPr lang="en-US" altLang="zh-CN" dirty="0"/>
              <a:t>r</a:t>
            </a:r>
            <a:r>
              <a:rPr lang="zh-CN" altLang="en-US" dirty="0"/>
              <a:t>，对应</a:t>
            </a:r>
            <a:r>
              <a:rPr lang="en-US" altLang="zh-CN" dirty="0"/>
              <a:t>m</a:t>
            </a:r>
            <a:r>
              <a:rPr lang="en-US" altLang="zh-CN" baseline="-25000" dirty="0"/>
              <a:t>r</a:t>
            </a:r>
            <a:r>
              <a:rPr lang="zh-CN" altLang="en-US" dirty="0"/>
              <a:t>，通过映射得到对应的</a:t>
            </a:r>
            <a:r>
              <a:rPr lang="en-US" altLang="zh-CN" dirty="0"/>
              <a:t>c</a:t>
            </a:r>
            <a:r>
              <a:rPr lang="zh-CN" altLang="en-US" dirty="0"/>
              <a:t>，作为负样本；如果选择到原</a:t>
            </a:r>
            <a:r>
              <a:rPr lang="en-US" altLang="zh-CN" dirty="0"/>
              <a:t>c</a:t>
            </a:r>
            <a:r>
              <a:rPr lang="zh-CN" altLang="en-US" dirty="0"/>
              <a:t>，则重新选择。</a:t>
            </a:r>
            <a:endParaRPr lang="en-US" altLang="zh-CN" dirty="0"/>
          </a:p>
          <a:p>
            <a:pPr lvl="1" algn="just"/>
            <a:r>
              <a:rPr lang="en-US" altLang="zh-CN" dirty="0"/>
              <a:t>Word2vec</a:t>
            </a:r>
            <a:r>
              <a:rPr lang="zh-CN" altLang="en-US" dirty="0"/>
              <a:t>中</a:t>
            </a:r>
            <a:r>
              <a:rPr lang="en-US" altLang="zh-CN" dirty="0"/>
              <a:t>M=10</a:t>
            </a:r>
            <a:r>
              <a:rPr lang="en-US" altLang="zh-CN" baseline="30000" dirty="0"/>
              <a:t>8</a:t>
            </a:r>
            <a:endParaRPr lang="zh-CN" altLang="en-US" baseline="30000" dirty="0"/>
          </a:p>
        </p:txBody>
      </p:sp>
      <p:pic>
        <p:nvPicPr>
          <p:cNvPr id="5" name="图片 4" descr="手机屏幕截图&#10;&#10;描述已自动生成">
            <a:extLst>
              <a:ext uri="{FF2B5EF4-FFF2-40B4-BE49-F238E27FC236}">
                <a16:creationId xmlns:a16="http://schemas.microsoft.com/office/drawing/2014/main" id="{FE6459D1-5962-404E-8819-2362726FD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142" y="2742830"/>
            <a:ext cx="5849715" cy="1937119"/>
          </a:xfrm>
          <a:prstGeom prst="rect">
            <a:avLst/>
          </a:prstGeom>
        </p:spPr>
      </p:pic>
    </p:spTree>
    <p:extLst>
      <p:ext uri="{BB962C8B-B14F-4D97-AF65-F5344CB8AC3E}">
        <p14:creationId xmlns:p14="http://schemas.microsoft.com/office/powerpoint/2010/main" val="336278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2C56FB-9829-4CCF-BEF0-3897C91560B6}"/>
              </a:ext>
            </a:extLst>
          </p:cNvPr>
          <p:cNvSpPr>
            <a:spLocks noGrp="1"/>
          </p:cNvSpPr>
          <p:nvPr>
            <p:ph type="title"/>
          </p:nvPr>
        </p:nvSpPr>
        <p:spPr/>
        <p:txBody>
          <a:bodyPr/>
          <a:lstStyle/>
          <a:p>
            <a:r>
              <a:rPr lang="en-US" altLang="zh-CN" dirty="0"/>
              <a:t>Lexical Semantics</a:t>
            </a:r>
            <a:endParaRPr lang="zh-CN" altLang="en-US" dirty="0"/>
          </a:p>
        </p:txBody>
      </p:sp>
      <p:sp>
        <p:nvSpPr>
          <p:cNvPr id="3" name="内容占位符 2">
            <a:extLst>
              <a:ext uri="{FF2B5EF4-FFF2-40B4-BE49-F238E27FC236}">
                <a16:creationId xmlns:a16="http://schemas.microsoft.com/office/drawing/2014/main" id="{C5D95324-0D90-4479-8418-77024496A899}"/>
              </a:ext>
            </a:extLst>
          </p:cNvPr>
          <p:cNvSpPr>
            <a:spLocks noGrp="1"/>
          </p:cNvSpPr>
          <p:nvPr>
            <p:ph idx="1"/>
          </p:nvPr>
        </p:nvSpPr>
        <p:spPr/>
        <p:txBody>
          <a:bodyPr/>
          <a:lstStyle/>
          <a:p>
            <a:pPr algn="just"/>
            <a:r>
              <a:rPr lang="zh-CN" altLang="en-US" dirty="0"/>
              <a:t>与同义词相对，反义词（</a:t>
            </a:r>
            <a:r>
              <a:rPr lang="en-US" altLang="zh-CN" dirty="0"/>
              <a:t>antonyms</a:t>
            </a:r>
            <a:r>
              <a:rPr lang="zh-CN" altLang="en-US" dirty="0"/>
              <a:t>）指具有相反含义的词：</a:t>
            </a:r>
            <a:endParaRPr lang="en-US" altLang="zh-CN" dirty="0"/>
          </a:p>
          <a:p>
            <a:pPr algn="just"/>
            <a:endParaRPr lang="en-US" altLang="zh-CN" dirty="0"/>
          </a:p>
          <a:p>
            <a:pPr algn="just"/>
            <a:endParaRPr lang="en-US" altLang="zh-CN" dirty="0"/>
          </a:p>
          <a:p>
            <a:pPr algn="just"/>
            <a:r>
              <a:rPr lang="zh-CN" altLang="en-US" dirty="0"/>
              <a:t>两个词互为反义词，通常指这两个词在某一个语义上完全相反，而在其他语义上非常相似。这种特性使得自动从同义词中区分反义词变得更加困难。</a:t>
            </a:r>
            <a:endParaRPr lang="en-US" altLang="zh-CN" dirty="0"/>
          </a:p>
          <a:p>
            <a:pPr algn="just"/>
            <a:r>
              <a:rPr lang="zh-CN" altLang="en-US" dirty="0"/>
              <a:t>对大多数词来说，并不总是有同义词或者反义词，但总是有很多相似的词（</a:t>
            </a:r>
            <a:r>
              <a:rPr lang="en-US" altLang="zh-CN" dirty="0"/>
              <a:t>similar words</a:t>
            </a:r>
            <a:r>
              <a:rPr lang="zh-CN" altLang="en-US" dirty="0"/>
              <a:t>）。例如，</a:t>
            </a:r>
            <a:r>
              <a:rPr lang="en-US" altLang="zh-CN" dirty="0"/>
              <a:t>cat</a:t>
            </a:r>
            <a:r>
              <a:rPr lang="zh-CN" altLang="en-US" dirty="0"/>
              <a:t>和</a:t>
            </a:r>
            <a:r>
              <a:rPr lang="en-US" altLang="zh-CN" dirty="0"/>
              <a:t>dog</a:t>
            </a:r>
            <a:r>
              <a:rPr lang="zh-CN" altLang="en-US" dirty="0"/>
              <a:t>并非同义词或反义词，但两者是非常相似的词。</a:t>
            </a:r>
          </a:p>
        </p:txBody>
      </p:sp>
      <p:pic>
        <p:nvPicPr>
          <p:cNvPr id="5" name="图片 4">
            <a:extLst>
              <a:ext uri="{FF2B5EF4-FFF2-40B4-BE49-F238E27FC236}">
                <a16:creationId xmlns:a16="http://schemas.microsoft.com/office/drawing/2014/main" id="{1559EC8D-DD5E-4F8C-8828-4CCD7D84B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9731" y="2338386"/>
            <a:ext cx="6332537" cy="730396"/>
          </a:xfrm>
          <a:prstGeom prst="rect">
            <a:avLst/>
          </a:prstGeom>
        </p:spPr>
      </p:pic>
    </p:spTree>
    <p:extLst>
      <p:ext uri="{BB962C8B-B14F-4D97-AF65-F5344CB8AC3E}">
        <p14:creationId xmlns:p14="http://schemas.microsoft.com/office/powerpoint/2010/main" val="34686917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F48BDB-972F-4CB3-88D3-85714B0DCC47}"/>
              </a:ext>
            </a:extLst>
          </p:cNvPr>
          <p:cNvSpPr>
            <a:spLocks noGrp="1"/>
          </p:cNvSpPr>
          <p:nvPr>
            <p:ph type="title"/>
          </p:nvPr>
        </p:nvSpPr>
        <p:spPr/>
        <p:txBody>
          <a:bodyPr/>
          <a:lstStyle/>
          <a:p>
            <a:r>
              <a:rPr lang="en-US" altLang="zh-CN" dirty="0"/>
              <a:t>Source detail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49C49ED-FA37-4018-A608-7FD064F953A6}"/>
                  </a:ext>
                </a:extLst>
              </p:cNvPr>
              <p:cNvSpPr>
                <a:spLocks noGrp="1"/>
              </p:cNvSpPr>
              <p:nvPr>
                <p:ph idx="1"/>
              </p:nvPr>
            </p:nvSpPr>
            <p:spPr>
              <a:xfrm>
                <a:off x="838200" y="1825625"/>
                <a:ext cx="10515600" cy="4825898"/>
              </a:xfrm>
            </p:spPr>
            <p:txBody>
              <a:bodyPr/>
              <a:lstStyle/>
              <a:p>
                <a:pPr algn="just"/>
                <a:r>
                  <a:rPr lang="en-US" altLang="zh-CN" dirty="0"/>
                  <a:t>sigmoid(x)</a:t>
                </a:r>
                <a:r>
                  <a:rPr lang="zh-CN" altLang="en-US" dirty="0"/>
                  <a:t>的近似计算：</a:t>
                </a:r>
                <a:endParaRPr lang="en-US" altLang="zh-CN" dirty="0"/>
              </a:p>
              <a:p>
                <a:pPr lvl="1" algn="just"/>
                <a:r>
                  <a:rPr lang="en-US" altLang="zh-CN" dirty="0"/>
                  <a:t>Sigmoid(x)</a:t>
                </a:r>
                <a:r>
                  <a:rPr lang="zh-CN" altLang="en-US" dirty="0"/>
                  <a:t>函数在</a:t>
                </a:r>
                <a:r>
                  <a:rPr lang="en-US" altLang="zh-CN" dirty="0"/>
                  <a:t>x=0</a:t>
                </a:r>
                <a:r>
                  <a:rPr lang="zh-CN" altLang="en-US" dirty="0"/>
                  <a:t>附近变化剧烈，往两边趋于平缓，值域是</a:t>
                </a:r>
                <a:r>
                  <a:rPr lang="en-US" altLang="zh-CN" dirty="0"/>
                  <a:t>(0, 1</a:t>
                </a:r>
                <a14:m>
                  <m:oMath xmlns:m="http://schemas.openxmlformats.org/officeDocument/2006/math">
                    <m:r>
                      <a:rPr lang="en-US" altLang="zh-CN" b="0" i="0" dirty="0" smtClean="0">
                        <a:latin typeface="Cambria Math" panose="02040503050406030204" pitchFamily="18" charset="0"/>
                      </a:rPr>
                      <m:t>)</m:t>
                    </m:r>
                  </m:oMath>
                </a14:m>
                <a:r>
                  <a:rPr lang="zh-CN" altLang="en-US" dirty="0"/>
                  <a:t>；</a:t>
                </a:r>
                <a:endParaRPr lang="en-US" altLang="zh-CN" dirty="0"/>
              </a:p>
              <a:p>
                <a:pPr lvl="1" algn="just"/>
                <a:r>
                  <a:rPr lang="zh-CN" altLang="en-US" dirty="0"/>
                  <a:t>当</a:t>
                </a:r>
                <a:r>
                  <a:rPr lang="en-US" altLang="zh-CN" dirty="0"/>
                  <a:t>x&lt;-6</a:t>
                </a:r>
                <a:r>
                  <a:rPr lang="zh-CN" altLang="en-US" dirty="0"/>
                  <a:t>时，</a:t>
                </a:r>
                <a:r>
                  <a:rPr lang="en-US" altLang="zh-CN" dirty="0"/>
                  <a:t>sigmoid(x)</a:t>
                </a:r>
                <a:r>
                  <a:rPr lang="zh-CN" altLang="en-US" dirty="0"/>
                  <a:t>逼近</a:t>
                </a:r>
                <a:r>
                  <a:rPr lang="en-US" altLang="zh-CN" dirty="0"/>
                  <a:t>0</a:t>
                </a:r>
                <a:r>
                  <a:rPr lang="zh-CN" altLang="en-US" dirty="0"/>
                  <a:t>，数值变化量很小；当</a:t>
                </a:r>
                <a:r>
                  <a:rPr lang="en-US" altLang="zh-CN" dirty="0"/>
                  <a:t>x&gt;6</a:t>
                </a:r>
                <a:r>
                  <a:rPr lang="zh-CN" altLang="en-US" dirty="0"/>
                  <a:t>时，</a:t>
                </a:r>
                <a:r>
                  <a:rPr lang="en-US" altLang="zh-CN" dirty="0"/>
                  <a:t>sigmoid(x)</a:t>
                </a:r>
                <a:r>
                  <a:rPr lang="zh-CN" altLang="en-US" dirty="0"/>
                  <a:t>逼近</a:t>
                </a:r>
                <a:r>
                  <a:rPr lang="en-US" altLang="zh-CN" dirty="0"/>
                  <a:t>1</a:t>
                </a:r>
                <a:r>
                  <a:rPr lang="zh-CN" altLang="en-US" dirty="0"/>
                  <a:t>，数值变化量同样很小；所以当</a:t>
                </a:r>
                <a:r>
                  <a:rPr lang="en-US" altLang="zh-CN" dirty="0"/>
                  <a:t>x&lt;-6</a:t>
                </a:r>
                <a:r>
                  <a:rPr lang="zh-CN" altLang="en-US" dirty="0"/>
                  <a:t>或</a:t>
                </a:r>
                <a:r>
                  <a:rPr lang="en-US" altLang="zh-CN" dirty="0"/>
                  <a:t>x&gt;6</a:t>
                </a:r>
                <a:r>
                  <a:rPr lang="zh-CN" altLang="en-US" dirty="0"/>
                  <a:t>时，分别认为</a:t>
                </a:r>
                <a:r>
                  <a:rPr lang="en-US" altLang="zh-CN" dirty="0"/>
                  <a:t>sigmoid(x)</a:t>
                </a:r>
                <a:r>
                  <a:rPr lang="zh-CN" altLang="en-US" dirty="0"/>
                  <a:t>的值为</a:t>
                </a:r>
                <a:r>
                  <a:rPr lang="en-US" altLang="zh-CN" dirty="0"/>
                  <a:t>0</a:t>
                </a:r>
                <a:r>
                  <a:rPr lang="zh-CN" altLang="en-US" dirty="0"/>
                  <a:t>或者</a:t>
                </a:r>
                <a:r>
                  <a:rPr lang="en-US" altLang="zh-CN" dirty="0"/>
                  <a:t>1</a:t>
                </a:r>
                <a:r>
                  <a:rPr lang="zh-CN" altLang="en-US" dirty="0"/>
                  <a:t>；</a:t>
                </a:r>
                <a:endParaRPr lang="en-US" altLang="zh-CN" dirty="0"/>
              </a:p>
              <a:p>
                <a:pPr lvl="1" algn="just"/>
                <a:r>
                  <a:rPr lang="zh-CN" altLang="en-US" dirty="0"/>
                  <a:t>将区间</a:t>
                </a:r>
                <a:r>
                  <a:rPr lang="en-US" altLang="zh-CN" dirty="0"/>
                  <a:t>[-6, 6]</a:t>
                </a:r>
                <a:r>
                  <a:rPr lang="zh-CN" altLang="en-US" dirty="0"/>
                  <a:t>等距分划为</a:t>
                </a:r>
                <a:r>
                  <a:rPr lang="en-US" altLang="zh-CN" dirty="0"/>
                  <a:t>K</a:t>
                </a:r>
                <a:r>
                  <a:rPr lang="zh-CN" altLang="en-US" dirty="0"/>
                  <a:t>等份，分划节点记为</a:t>
                </a:r>
                <a:r>
                  <a:rPr lang="en-US" altLang="zh-CN" dirty="0"/>
                  <a:t>x</a:t>
                </a:r>
                <a:r>
                  <a:rPr lang="en-US" altLang="zh-CN" baseline="-25000" dirty="0"/>
                  <a:t>0</a:t>
                </a:r>
                <a:r>
                  <a:rPr lang="en-US" altLang="zh-CN" dirty="0"/>
                  <a:t>, x</a:t>
                </a:r>
                <a:r>
                  <a:rPr lang="en-US" altLang="zh-CN" baseline="-25000" dirty="0"/>
                  <a:t>1</a:t>
                </a:r>
                <a:r>
                  <a:rPr lang="en-US" altLang="zh-CN" dirty="0"/>
                  <a:t>, …, x</a:t>
                </a:r>
                <a:r>
                  <a:rPr lang="en-US" altLang="zh-CN" baseline="-25000" dirty="0"/>
                  <a:t>K</a:t>
                </a:r>
                <a:r>
                  <a:rPr lang="zh-CN" altLang="en-US" dirty="0"/>
                  <a:t>，其中，</a:t>
                </a:r>
                <a:r>
                  <a:rPr lang="en-US" altLang="zh-CN" dirty="0"/>
                  <a:t>x</a:t>
                </a:r>
                <a:r>
                  <a:rPr lang="en-US" altLang="zh-CN" baseline="-25000" dirty="0"/>
                  <a:t>0</a:t>
                </a:r>
                <a:r>
                  <a:rPr lang="en-US" altLang="zh-CN" dirty="0"/>
                  <a:t>=-6</a:t>
                </a:r>
                <a:r>
                  <a:rPr lang="zh-CN" altLang="en-US" dirty="0"/>
                  <a:t>，</a:t>
                </a:r>
                <a:r>
                  <a:rPr lang="en-US" altLang="zh-CN" dirty="0"/>
                  <a:t>x</a:t>
                </a:r>
                <a:r>
                  <a:rPr lang="en-US" altLang="zh-CN" baseline="-25000" dirty="0"/>
                  <a:t>K</a:t>
                </a:r>
                <a:r>
                  <a:rPr lang="en-US" altLang="zh-CN" dirty="0"/>
                  <a:t>=6</a:t>
                </a:r>
                <a:r>
                  <a:rPr lang="zh-CN" altLang="en-US" dirty="0"/>
                  <a:t>，每份长度</a:t>
                </a:r>
                <a:r>
                  <a:rPr lang="en-US" altLang="zh-CN" dirty="0"/>
                  <a:t>h=12/K</a:t>
                </a:r>
                <a:r>
                  <a:rPr lang="zh-CN" altLang="en-US" dirty="0"/>
                  <a:t>，事先计算所有的</a:t>
                </a:r>
                <a:r>
                  <a:rPr lang="en-US" altLang="zh-CN" dirty="0"/>
                  <a:t>sigmoid(x</a:t>
                </a:r>
                <a:r>
                  <a:rPr lang="en-US" altLang="zh-CN" baseline="-25000" dirty="0"/>
                  <a:t>i</a:t>
                </a:r>
                <a:r>
                  <a:rPr lang="en-US" altLang="zh-CN" dirty="0"/>
                  <a:t>)</a:t>
                </a:r>
                <a:r>
                  <a:rPr lang="zh-CN" altLang="en-US" dirty="0"/>
                  <a:t>并保存在数组中：</a:t>
                </a:r>
                <a:endParaRPr lang="en-US" altLang="zh-CN" dirty="0"/>
              </a:p>
              <a:p>
                <a:pPr lvl="1" algn="just"/>
                <a:endParaRPr lang="en-US" altLang="zh-CN" dirty="0"/>
              </a:p>
              <a:p>
                <a:pPr lvl="1" algn="just"/>
                <a:endParaRPr lang="en-US" altLang="zh-CN" dirty="0"/>
              </a:p>
              <a:p>
                <a:pPr lvl="1" algn="just"/>
                <a:endParaRPr lang="en-US" altLang="zh-CN" dirty="0"/>
              </a:p>
            </p:txBody>
          </p:sp>
        </mc:Choice>
        <mc:Fallback xmlns="">
          <p:sp>
            <p:nvSpPr>
              <p:cNvPr id="3" name="内容占位符 2">
                <a:extLst>
                  <a:ext uri="{FF2B5EF4-FFF2-40B4-BE49-F238E27FC236}">
                    <a16:creationId xmlns:a16="http://schemas.microsoft.com/office/drawing/2014/main" id="{B49C49ED-FA37-4018-A608-7FD064F953A6}"/>
                  </a:ext>
                </a:extLst>
              </p:cNvPr>
              <p:cNvSpPr>
                <a:spLocks noGrp="1" noRot="1" noChangeAspect="1" noMove="1" noResize="1" noEditPoints="1" noAdjustHandles="1" noChangeArrowheads="1" noChangeShapeType="1" noTextEdit="1"/>
              </p:cNvSpPr>
              <p:nvPr>
                <p:ph idx="1"/>
              </p:nvPr>
            </p:nvSpPr>
            <p:spPr>
              <a:xfrm>
                <a:off x="838200" y="1825625"/>
                <a:ext cx="10515600" cy="4825898"/>
              </a:xfrm>
              <a:blipFill>
                <a:blip r:embed="rId2"/>
                <a:stretch>
                  <a:fillRect l="-1043" t="-2273" r="-3826"/>
                </a:stretch>
              </a:blipFill>
            </p:spPr>
            <p:txBody>
              <a:bodyPr/>
              <a:lstStyle/>
              <a:p>
                <a:r>
                  <a:rPr lang="zh-CN" altLang="en-US">
                    <a:noFill/>
                  </a:rPr>
                  <a:t> </a:t>
                </a:r>
              </a:p>
            </p:txBody>
          </p:sp>
        </mc:Fallback>
      </mc:AlternateContent>
      <p:pic>
        <p:nvPicPr>
          <p:cNvPr id="5" name="图片 4" descr="图片包含 游戏机&#10;&#10;描述已自动生成">
            <a:extLst>
              <a:ext uri="{FF2B5EF4-FFF2-40B4-BE49-F238E27FC236}">
                <a16:creationId xmlns:a16="http://schemas.microsoft.com/office/drawing/2014/main" id="{B25ED497-1F72-449E-961C-A8B687DC1A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875" y="4640182"/>
            <a:ext cx="7178662" cy="891617"/>
          </a:xfrm>
          <a:prstGeom prst="rect">
            <a:avLst/>
          </a:prstGeom>
        </p:spPr>
      </p:pic>
    </p:spTree>
    <p:extLst>
      <p:ext uri="{BB962C8B-B14F-4D97-AF65-F5344CB8AC3E}">
        <p14:creationId xmlns:p14="http://schemas.microsoft.com/office/powerpoint/2010/main" val="4001461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E1504-F930-4EC5-B0AA-7BC308E715D3}"/>
              </a:ext>
            </a:extLst>
          </p:cNvPr>
          <p:cNvSpPr>
            <a:spLocks noGrp="1"/>
          </p:cNvSpPr>
          <p:nvPr>
            <p:ph type="title"/>
          </p:nvPr>
        </p:nvSpPr>
        <p:spPr/>
        <p:txBody>
          <a:bodyPr/>
          <a:lstStyle/>
          <a:p>
            <a:r>
              <a:rPr lang="en-US" altLang="zh-CN" dirty="0"/>
              <a:t>Source detail</a:t>
            </a:r>
            <a:endParaRPr lang="zh-CN" altLang="en-US" dirty="0"/>
          </a:p>
        </p:txBody>
      </p:sp>
      <p:sp>
        <p:nvSpPr>
          <p:cNvPr id="3" name="内容占位符 2">
            <a:extLst>
              <a:ext uri="{FF2B5EF4-FFF2-40B4-BE49-F238E27FC236}">
                <a16:creationId xmlns:a16="http://schemas.microsoft.com/office/drawing/2014/main" id="{0DD27FF3-748F-4EAC-AD3C-20F61744A180}"/>
              </a:ext>
            </a:extLst>
          </p:cNvPr>
          <p:cNvSpPr>
            <a:spLocks noGrp="1"/>
          </p:cNvSpPr>
          <p:nvPr>
            <p:ph idx="1"/>
          </p:nvPr>
        </p:nvSpPr>
        <p:spPr/>
        <p:txBody>
          <a:bodyPr/>
          <a:lstStyle/>
          <a:p>
            <a:pPr algn="just"/>
            <a:r>
              <a:rPr lang="en-US" altLang="zh-CN" dirty="0"/>
              <a:t>sigmoid(x)</a:t>
            </a:r>
            <a:r>
              <a:rPr lang="zh-CN" altLang="en-US" dirty="0"/>
              <a:t>的近似计算：</a:t>
            </a:r>
            <a:endParaRPr lang="en-US" altLang="zh-CN" dirty="0"/>
          </a:p>
          <a:p>
            <a:pPr lvl="1" algn="just"/>
            <a:r>
              <a:rPr lang="zh-CN" altLang="en-US" dirty="0"/>
              <a:t>定义变量</a:t>
            </a:r>
            <a:r>
              <a:rPr lang="en-US" altLang="zh-CN" dirty="0"/>
              <a:t>EXP_TABLE_SIZE</a:t>
            </a:r>
            <a:r>
              <a:rPr lang="zh-CN" altLang="en-US" dirty="0"/>
              <a:t>和</a:t>
            </a:r>
            <a:r>
              <a:rPr lang="en-US" altLang="zh-CN" dirty="0"/>
              <a:t>MAP_EXP</a:t>
            </a:r>
            <a:r>
              <a:rPr lang="zh-CN" altLang="en-US" dirty="0"/>
              <a:t>；</a:t>
            </a:r>
            <a:endParaRPr lang="en-US" altLang="zh-CN" dirty="0"/>
          </a:p>
          <a:p>
            <a:pPr lvl="1" algn="just"/>
            <a:r>
              <a:rPr lang="en-US" altLang="zh-CN" dirty="0" err="1"/>
              <a:t>expTable</a:t>
            </a:r>
            <a:r>
              <a:rPr lang="zh-CN" altLang="en-US" dirty="0"/>
              <a:t>是储存</a:t>
            </a:r>
            <a:r>
              <a:rPr lang="en-US" altLang="zh-CN" dirty="0"/>
              <a:t>sigmoid(x)</a:t>
            </a:r>
            <a:r>
              <a:rPr lang="zh-CN" altLang="en-US" dirty="0"/>
              <a:t>的数组，其</a:t>
            </a:r>
            <a:r>
              <a:rPr lang="en-US" altLang="zh-CN" dirty="0"/>
              <a:t>size= EXP_TABLE_SIZE</a:t>
            </a:r>
            <a:r>
              <a:rPr lang="zh-CN" altLang="en-US" dirty="0"/>
              <a:t>，储存</a:t>
            </a:r>
            <a:r>
              <a:rPr lang="en-US" altLang="zh-CN" dirty="0"/>
              <a:t>x</a:t>
            </a:r>
            <a:r>
              <a:rPr lang="en-US" altLang="zh-CN" baseline="-25000" dirty="0"/>
              <a:t>0</a:t>
            </a:r>
            <a:r>
              <a:rPr lang="zh-CN" altLang="en-US" dirty="0"/>
              <a:t>至</a:t>
            </a:r>
            <a:r>
              <a:rPr lang="en-US" altLang="zh-CN" dirty="0"/>
              <a:t>x</a:t>
            </a:r>
            <a:r>
              <a:rPr lang="en-US" altLang="zh-CN" baseline="-25000" dirty="0"/>
              <a:t>999</a:t>
            </a:r>
            <a:r>
              <a:rPr lang="zh-CN" altLang="en-US" dirty="0"/>
              <a:t>的</a:t>
            </a:r>
            <a:r>
              <a:rPr lang="en-US" altLang="zh-CN" dirty="0"/>
              <a:t>sigmoid</a:t>
            </a:r>
            <a:r>
              <a:rPr lang="zh-CN" altLang="en-US" dirty="0"/>
              <a:t>值；</a:t>
            </a:r>
            <a:endParaRPr lang="en-US" altLang="zh-CN" dirty="0"/>
          </a:p>
          <a:p>
            <a:pPr lvl="1" algn="just"/>
            <a:r>
              <a:rPr lang="zh-CN" altLang="en-US" dirty="0"/>
              <a:t>定义</a:t>
            </a:r>
            <a:r>
              <a:rPr lang="en-US" altLang="zh-CN" dirty="0" err="1"/>
              <a:t>i</a:t>
            </a:r>
            <a:r>
              <a:rPr lang="zh-CN" altLang="en-US" dirty="0"/>
              <a:t>是</a:t>
            </a:r>
            <a:r>
              <a:rPr lang="en-US" altLang="zh-CN" dirty="0"/>
              <a:t>x</a:t>
            </a:r>
            <a:r>
              <a:rPr lang="en-US" altLang="zh-CN" baseline="-25000" dirty="0"/>
              <a:t>i</a:t>
            </a:r>
            <a:r>
              <a:rPr lang="zh-CN" altLang="en-US" dirty="0"/>
              <a:t>的索引，则有：</a:t>
            </a:r>
            <a:endParaRPr lang="en-US" altLang="zh-CN" dirty="0"/>
          </a:p>
          <a:p>
            <a:pPr lvl="1" algn="just"/>
            <a:endParaRPr lang="en-US" altLang="zh-CN" dirty="0"/>
          </a:p>
          <a:p>
            <a:pPr lvl="1" algn="just"/>
            <a:endParaRPr lang="en-US" altLang="zh-CN" dirty="0"/>
          </a:p>
          <a:p>
            <a:pPr lvl="1" algn="just"/>
            <a:r>
              <a:rPr lang="zh-CN" altLang="en-US" dirty="0"/>
              <a:t>由此可计算全部</a:t>
            </a:r>
            <a:r>
              <a:rPr lang="en-US" altLang="zh-CN" dirty="0"/>
              <a:t>sigmoid(x</a:t>
            </a:r>
            <a:r>
              <a:rPr lang="en-US" altLang="zh-CN" baseline="-25000" dirty="0"/>
              <a:t>i</a:t>
            </a:r>
            <a:r>
              <a:rPr lang="en-US" altLang="zh-CN" dirty="0"/>
              <a:t>)</a:t>
            </a:r>
            <a:r>
              <a:rPr lang="zh-CN" altLang="en-US" dirty="0"/>
              <a:t>：</a:t>
            </a:r>
            <a:endParaRPr lang="en-US" altLang="zh-CN" dirty="0"/>
          </a:p>
          <a:p>
            <a:pPr lvl="1" algn="just"/>
            <a:endParaRPr lang="zh-CN" altLang="en-US" dirty="0"/>
          </a:p>
        </p:txBody>
      </p:sp>
      <p:pic>
        <p:nvPicPr>
          <p:cNvPr id="4" name="图片 3">
            <a:extLst>
              <a:ext uri="{FF2B5EF4-FFF2-40B4-BE49-F238E27FC236}">
                <a16:creationId xmlns:a16="http://schemas.microsoft.com/office/drawing/2014/main" id="{5EA8225B-CBCE-4B2A-8862-A03113B34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0963" y="2005811"/>
            <a:ext cx="3299362" cy="611519"/>
          </a:xfrm>
          <a:prstGeom prst="rect">
            <a:avLst/>
          </a:prstGeom>
        </p:spPr>
      </p:pic>
      <p:pic>
        <p:nvPicPr>
          <p:cNvPr id="5" name="图片 4" descr="手机屏幕截图&#10;&#10;描述已自动生成">
            <a:extLst>
              <a:ext uri="{FF2B5EF4-FFF2-40B4-BE49-F238E27FC236}">
                <a16:creationId xmlns:a16="http://schemas.microsoft.com/office/drawing/2014/main" id="{50B1BB97-955C-453F-A2DF-E74D5E07E1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5279" y="5027248"/>
            <a:ext cx="6661441" cy="1511217"/>
          </a:xfrm>
          <a:prstGeom prst="rect">
            <a:avLst/>
          </a:prstGeom>
        </p:spPr>
      </p:pic>
      <p:pic>
        <p:nvPicPr>
          <p:cNvPr id="7" name="图片 6" descr="手机屏幕截图&#10;&#10;描述已自动生成">
            <a:extLst>
              <a:ext uri="{FF2B5EF4-FFF2-40B4-BE49-F238E27FC236}">
                <a16:creationId xmlns:a16="http://schemas.microsoft.com/office/drawing/2014/main" id="{BAF8155B-3963-4FB1-A40A-38909EE058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1317" y="3167064"/>
            <a:ext cx="4959008" cy="1372234"/>
          </a:xfrm>
          <a:prstGeom prst="rect">
            <a:avLst/>
          </a:prstGeom>
        </p:spPr>
      </p:pic>
    </p:spTree>
    <p:extLst>
      <p:ext uri="{BB962C8B-B14F-4D97-AF65-F5344CB8AC3E}">
        <p14:creationId xmlns:p14="http://schemas.microsoft.com/office/powerpoint/2010/main" val="27984624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2545EC-8A2A-44B3-A89F-5D307A50A97B}"/>
              </a:ext>
            </a:extLst>
          </p:cNvPr>
          <p:cNvSpPr>
            <a:spLocks noGrp="1"/>
          </p:cNvSpPr>
          <p:nvPr>
            <p:ph type="title"/>
          </p:nvPr>
        </p:nvSpPr>
        <p:spPr/>
        <p:txBody>
          <a:bodyPr/>
          <a:lstStyle/>
          <a:p>
            <a:r>
              <a:rPr lang="en-US" altLang="zh-CN" dirty="0"/>
              <a:t>Source detail</a:t>
            </a:r>
            <a:endParaRPr lang="zh-CN" altLang="en-US" dirty="0"/>
          </a:p>
        </p:txBody>
      </p:sp>
      <p:sp>
        <p:nvSpPr>
          <p:cNvPr id="3" name="内容占位符 2">
            <a:extLst>
              <a:ext uri="{FF2B5EF4-FFF2-40B4-BE49-F238E27FC236}">
                <a16:creationId xmlns:a16="http://schemas.microsoft.com/office/drawing/2014/main" id="{F321E163-4F35-42D4-B612-E9908C6EBC72}"/>
              </a:ext>
            </a:extLst>
          </p:cNvPr>
          <p:cNvSpPr>
            <a:spLocks noGrp="1"/>
          </p:cNvSpPr>
          <p:nvPr>
            <p:ph idx="1"/>
          </p:nvPr>
        </p:nvSpPr>
        <p:spPr/>
        <p:txBody>
          <a:bodyPr/>
          <a:lstStyle/>
          <a:p>
            <a:pPr algn="just"/>
            <a:r>
              <a:rPr lang="en-US" altLang="zh-CN" dirty="0"/>
              <a:t>sigmoid(x)</a:t>
            </a:r>
            <a:r>
              <a:rPr lang="zh-CN" altLang="en-US" dirty="0"/>
              <a:t>的近似计算：</a:t>
            </a:r>
            <a:endParaRPr lang="en-US" altLang="zh-CN" dirty="0"/>
          </a:p>
          <a:p>
            <a:pPr lvl="1" algn="just"/>
            <a:r>
              <a:rPr lang="zh-CN" altLang="en-US" dirty="0"/>
              <a:t>使用时，当</a:t>
            </a:r>
            <a:r>
              <a:rPr lang="en-US" altLang="zh-CN" dirty="0"/>
              <a:t>x&lt;-6</a:t>
            </a:r>
            <a:r>
              <a:rPr lang="zh-CN" altLang="en-US" dirty="0"/>
              <a:t>时，视</a:t>
            </a:r>
            <a:r>
              <a:rPr lang="en-US" altLang="zh-CN" dirty="0"/>
              <a:t>sigmoid(x)=0</a:t>
            </a:r>
            <a:r>
              <a:rPr lang="zh-CN" altLang="en-US" dirty="0"/>
              <a:t>；当</a:t>
            </a:r>
            <a:r>
              <a:rPr lang="en-US" altLang="zh-CN" dirty="0"/>
              <a:t>x&gt;6</a:t>
            </a:r>
            <a:r>
              <a:rPr lang="zh-CN" altLang="en-US" dirty="0"/>
              <a:t>时，视</a:t>
            </a:r>
            <a:r>
              <a:rPr lang="en-US" altLang="zh-CN" dirty="0"/>
              <a:t>sigmoid(x)=1</a:t>
            </a:r>
            <a:r>
              <a:rPr lang="zh-CN" altLang="en-US" dirty="0"/>
              <a:t>；</a:t>
            </a:r>
            <a:endParaRPr lang="en-US" altLang="zh-CN" dirty="0"/>
          </a:p>
          <a:p>
            <a:pPr lvl="1" algn="just"/>
            <a:r>
              <a:rPr lang="zh-CN" altLang="en-US" dirty="0"/>
              <a:t>当</a:t>
            </a:r>
            <a:r>
              <a:rPr lang="en-US" altLang="zh-CN" dirty="0"/>
              <a:t>-6&lt;x&lt;6</a:t>
            </a:r>
            <a:r>
              <a:rPr lang="zh-CN" altLang="en-US" dirty="0"/>
              <a:t>时，通过下式计算得到与</a:t>
            </a:r>
            <a:r>
              <a:rPr lang="en-US" altLang="zh-CN" dirty="0"/>
              <a:t>x</a:t>
            </a:r>
            <a:r>
              <a:rPr lang="zh-CN" altLang="en-US" dirty="0"/>
              <a:t>最接近的</a:t>
            </a:r>
            <a:r>
              <a:rPr lang="en-US" altLang="zh-CN" dirty="0"/>
              <a:t>x</a:t>
            </a:r>
            <a:r>
              <a:rPr lang="en-US" altLang="zh-CN" baseline="-25000" dirty="0"/>
              <a:t>i</a:t>
            </a:r>
            <a:r>
              <a:rPr lang="zh-CN" altLang="en-US" dirty="0"/>
              <a:t>，将</a:t>
            </a:r>
            <a:r>
              <a:rPr lang="en-US" altLang="zh-CN" dirty="0"/>
              <a:t>sigmoid(x</a:t>
            </a:r>
            <a:r>
              <a:rPr lang="en-US" altLang="zh-CN" baseline="-25000" dirty="0"/>
              <a:t>i</a:t>
            </a:r>
            <a:r>
              <a:rPr lang="en-US" altLang="zh-CN" dirty="0"/>
              <a:t>)</a:t>
            </a:r>
            <a:r>
              <a:rPr lang="zh-CN" altLang="en-US" dirty="0"/>
              <a:t>的值作为</a:t>
            </a:r>
            <a:r>
              <a:rPr lang="en-US" altLang="zh-CN" dirty="0"/>
              <a:t>sigmoid(x)</a:t>
            </a:r>
            <a:r>
              <a:rPr lang="zh-CN" altLang="en-US" dirty="0"/>
              <a:t>的值：</a:t>
            </a:r>
          </a:p>
          <a:p>
            <a:pPr lvl="1" algn="just"/>
            <a:endParaRPr lang="zh-CN" altLang="en-US" dirty="0"/>
          </a:p>
        </p:txBody>
      </p:sp>
      <p:pic>
        <p:nvPicPr>
          <p:cNvPr id="5" name="图片 4" descr="手机屏幕截图&#10;&#10;描述已自动生成">
            <a:extLst>
              <a:ext uri="{FF2B5EF4-FFF2-40B4-BE49-F238E27FC236}">
                <a16:creationId xmlns:a16="http://schemas.microsoft.com/office/drawing/2014/main" id="{62E393A6-58C5-4378-AF86-38606AB13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932" y="5199672"/>
            <a:ext cx="9537868" cy="977291"/>
          </a:xfrm>
          <a:prstGeom prst="rect">
            <a:avLst/>
          </a:prstGeom>
        </p:spPr>
      </p:pic>
      <p:pic>
        <p:nvPicPr>
          <p:cNvPr id="7" name="图片 6" descr="图片包含 游戏机, 物体, 钟表&#10;&#10;描述已自动生成">
            <a:extLst>
              <a:ext uri="{FF2B5EF4-FFF2-40B4-BE49-F238E27FC236}">
                <a16:creationId xmlns:a16="http://schemas.microsoft.com/office/drawing/2014/main" id="{6045EA56-9BBA-4B69-8D33-D0FB146402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980" y="4001294"/>
            <a:ext cx="3192990" cy="535502"/>
          </a:xfrm>
          <a:prstGeom prst="rect">
            <a:avLst/>
          </a:prstGeom>
        </p:spPr>
      </p:pic>
      <p:pic>
        <p:nvPicPr>
          <p:cNvPr id="9" name="图片 8" descr="手机屏幕截图&#10;&#10;描述已自动生成">
            <a:extLst>
              <a:ext uri="{FF2B5EF4-FFF2-40B4-BE49-F238E27FC236}">
                <a16:creationId xmlns:a16="http://schemas.microsoft.com/office/drawing/2014/main" id="{4C939B29-77E7-4E12-96B6-C6FC3D556A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5975" y="3512623"/>
            <a:ext cx="5171516" cy="1238250"/>
          </a:xfrm>
          <a:prstGeom prst="rect">
            <a:avLst/>
          </a:prstGeom>
        </p:spPr>
      </p:pic>
    </p:spTree>
    <p:extLst>
      <p:ext uri="{BB962C8B-B14F-4D97-AF65-F5344CB8AC3E}">
        <p14:creationId xmlns:p14="http://schemas.microsoft.com/office/powerpoint/2010/main" val="29629460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50EF8B-2A7D-4FF6-A7D4-B341B2D8069F}"/>
              </a:ext>
            </a:extLst>
          </p:cNvPr>
          <p:cNvSpPr>
            <a:spLocks noGrp="1"/>
          </p:cNvSpPr>
          <p:nvPr>
            <p:ph type="title"/>
          </p:nvPr>
        </p:nvSpPr>
        <p:spPr/>
        <p:txBody>
          <a:bodyPr/>
          <a:lstStyle/>
          <a:p>
            <a:r>
              <a:rPr lang="en-US" altLang="zh-CN" dirty="0"/>
              <a:t>Source detail</a:t>
            </a:r>
            <a:endParaRPr lang="zh-CN" altLang="en-US" dirty="0"/>
          </a:p>
        </p:txBody>
      </p:sp>
      <p:sp>
        <p:nvSpPr>
          <p:cNvPr id="3" name="内容占位符 2">
            <a:extLst>
              <a:ext uri="{FF2B5EF4-FFF2-40B4-BE49-F238E27FC236}">
                <a16:creationId xmlns:a16="http://schemas.microsoft.com/office/drawing/2014/main" id="{614B0EA6-EAD4-435E-829E-1FBF6E2AD4DD}"/>
              </a:ext>
            </a:extLst>
          </p:cNvPr>
          <p:cNvSpPr>
            <a:spLocks noGrp="1"/>
          </p:cNvSpPr>
          <p:nvPr>
            <p:ph idx="1"/>
          </p:nvPr>
        </p:nvSpPr>
        <p:spPr>
          <a:xfrm>
            <a:off x="838201" y="1825624"/>
            <a:ext cx="5991224" cy="4918076"/>
          </a:xfrm>
        </p:spPr>
        <p:txBody>
          <a:bodyPr>
            <a:normAutofit/>
          </a:bodyPr>
          <a:lstStyle/>
          <a:p>
            <a:pPr algn="just"/>
            <a:r>
              <a:rPr lang="zh-CN" altLang="en-US" dirty="0"/>
              <a:t>结束标识</a:t>
            </a:r>
            <a:r>
              <a:rPr lang="en-US" altLang="zh-CN" dirty="0"/>
              <a:t>&lt;/s&gt;</a:t>
            </a:r>
            <a:r>
              <a:rPr lang="zh-CN" altLang="en-US" dirty="0"/>
              <a:t>：</a:t>
            </a:r>
            <a:endParaRPr lang="en-US" altLang="zh-CN" dirty="0"/>
          </a:p>
          <a:p>
            <a:pPr lvl="1" algn="just"/>
            <a:r>
              <a:rPr lang="zh-CN" altLang="en-US" dirty="0"/>
              <a:t>构建字典时，会自动添加结束标识</a:t>
            </a:r>
            <a:r>
              <a:rPr lang="en-US" altLang="zh-CN" dirty="0"/>
              <a:t>&lt;/s&gt;</a:t>
            </a:r>
            <a:r>
              <a:rPr lang="zh-CN" altLang="en-US" dirty="0"/>
              <a:t>至词典的第一个位置，代表句子的结束；</a:t>
            </a:r>
            <a:endParaRPr lang="en-US" altLang="zh-CN" dirty="0"/>
          </a:p>
          <a:p>
            <a:pPr lvl="1" algn="just"/>
            <a:r>
              <a:rPr lang="zh-CN" altLang="en-US" dirty="0"/>
              <a:t>处理句子时，在句子结尾处增加结束标识</a:t>
            </a:r>
            <a:r>
              <a:rPr lang="en-US" altLang="zh-CN" dirty="0"/>
              <a:t>&lt;/s&gt;</a:t>
            </a:r>
            <a:r>
              <a:rPr lang="zh-CN" altLang="en-US" dirty="0"/>
              <a:t>，将其视为普通的</a:t>
            </a:r>
            <a:r>
              <a:rPr lang="en-US" altLang="zh-CN" dirty="0"/>
              <a:t>token</a:t>
            </a:r>
            <a:r>
              <a:rPr lang="zh-CN" altLang="en-US" dirty="0"/>
              <a:t>参与训练，并学习语义向量；</a:t>
            </a:r>
            <a:endParaRPr lang="en-US" altLang="zh-CN" dirty="0"/>
          </a:p>
          <a:p>
            <a:pPr lvl="1" algn="just"/>
            <a:r>
              <a:rPr lang="zh-CN" altLang="en-US" dirty="0"/>
              <a:t>如果</a:t>
            </a:r>
            <a:r>
              <a:rPr lang="en-US" altLang="zh-CN" dirty="0" err="1"/>
              <a:t>min_count</a:t>
            </a:r>
            <a:r>
              <a:rPr lang="zh-CN" altLang="en-US" dirty="0"/>
              <a:t>参数大于</a:t>
            </a:r>
            <a:r>
              <a:rPr lang="en-US" altLang="zh-CN" dirty="0"/>
              <a:t>0</a:t>
            </a:r>
            <a:r>
              <a:rPr lang="zh-CN" altLang="en-US" dirty="0"/>
              <a:t>，</a:t>
            </a:r>
            <a:r>
              <a:rPr lang="en-US" altLang="zh-CN" dirty="0"/>
              <a:t>word2vec</a:t>
            </a:r>
            <a:r>
              <a:rPr lang="zh-CN" altLang="en-US" dirty="0"/>
              <a:t>会遍历字典，剔除出现次数小于</a:t>
            </a:r>
            <a:r>
              <a:rPr lang="en-US" altLang="zh-CN" dirty="0" err="1"/>
              <a:t>min_count</a:t>
            </a:r>
            <a:r>
              <a:rPr lang="zh-CN" altLang="en-US" dirty="0"/>
              <a:t>的</a:t>
            </a:r>
            <a:r>
              <a:rPr lang="en-US" altLang="zh-CN" dirty="0"/>
              <a:t>token</a:t>
            </a:r>
            <a:r>
              <a:rPr lang="zh-CN" altLang="en-US" dirty="0"/>
              <a:t>，此时</a:t>
            </a:r>
            <a:r>
              <a:rPr lang="en-US" altLang="zh-CN" dirty="0"/>
              <a:t>&lt;/s&gt;</a:t>
            </a:r>
            <a:r>
              <a:rPr lang="zh-CN" altLang="en-US" dirty="0"/>
              <a:t>并不参与剔除；所以，如果</a:t>
            </a:r>
            <a:r>
              <a:rPr lang="en-US" altLang="zh-CN" dirty="0"/>
              <a:t>&lt;/s&gt;</a:t>
            </a:r>
            <a:r>
              <a:rPr lang="zh-CN" altLang="en-US" dirty="0"/>
              <a:t>的出现次数小于</a:t>
            </a:r>
            <a:r>
              <a:rPr lang="en-US" altLang="zh-CN" dirty="0" err="1"/>
              <a:t>min_count</a:t>
            </a:r>
            <a:r>
              <a:rPr lang="zh-CN" altLang="en-US" dirty="0"/>
              <a:t>，则有可能多删除一个出现次数大于等于</a:t>
            </a:r>
            <a:r>
              <a:rPr lang="en-US" altLang="zh-CN" dirty="0" err="1"/>
              <a:t>min_count</a:t>
            </a:r>
            <a:r>
              <a:rPr lang="zh-CN" altLang="en-US" dirty="0"/>
              <a:t>的</a:t>
            </a:r>
            <a:r>
              <a:rPr lang="en-US" altLang="zh-CN" dirty="0"/>
              <a:t>token</a:t>
            </a:r>
            <a:r>
              <a:rPr lang="zh-CN" altLang="en-US" dirty="0"/>
              <a:t>。</a:t>
            </a:r>
            <a:endParaRPr lang="en-US" altLang="zh-CN" dirty="0"/>
          </a:p>
        </p:txBody>
      </p:sp>
      <p:pic>
        <p:nvPicPr>
          <p:cNvPr id="5" name="图片 4" descr="手机屏幕截图&#10;&#10;描述已自动生成">
            <a:extLst>
              <a:ext uri="{FF2B5EF4-FFF2-40B4-BE49-F238E27FC236}">
                <a16:creationId xmlns:a16="http://schemas.microsoft.com/office/drawing/2014/main" id="{D764E2D4-4423-4ACA-8775-5CDDF99326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8050" y="2307573"/>
            <a:ext cx="3738802" cy="1389889"/>
          </a:xfrm>
          <a:prstGeom prst="rect">
            <a:avLst/>
          </a:prstGeom>
        </p:spPr>
      </p:pic>
      <p:pic>
        <p:nvPicPr>
          <p:cNvPr id="7" name="图片 6" descr="手机屏幕截图&#10;&#10;描述已自动生成">
            <a:extLst>
              <a:ext uri="{FF2B5EF4-FFF2-40B4-BE49-F238E27FC236}">
                <a16:creationId xmlns:a16="http://schemas.microsoft.com/office/drawing/2014/main" id="{308CDC33-CEA7-45F1-AE42-E7EDBE17F2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6078" y="4014311"/>
            <a:ext cx="5002747" cy="2478564"/>
          </a:xfrm>
          <a:prstGeom prst="rect">
            <a:avLst/>
          </a:prstGeom>
        </p:spPr>
      </p:pic>
    </p:spTree>
    <p:extLst>
      <p:ext uri="{BB962C8B-B14F-4D97-AF65-F5344CB8AC3E}">
        <p14:creationId xmlns:p14="http://schemas.microsoft.com/office/powerpoint/2010/main" val="42912101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388C3-5A39-48F2-BF93-C61F0EA38A8F}"/>
              </a:ext>
            </a:extLst>
          </p:cNvPr>
          <p:cNvSpPr>
            <a:spLocks noGrp="1"/>
          </p:cNvSpPr>
          <p:nvPr>
            <p:ph type="title"/>
          </p:nvPr>
        </p:nvSpPr>
        <p:spPr/>
        <p:txBody>
          <a:bodyPr/>
          <a:lstStyle/>
          <a:p>
            <a:r>
              <a:rPr lang="en-US" altLang="zh-CN" dirty="0"/>
              <a:t>Source detail</a:t>
            </a:r>
            <a:endParaRPr lang="zh-CN" altLang="en-US" dirty="0"/>
          </a:p>
        </p:txBody>
      </p:sp>
      <p:sp>
        <p:nvSpPr>
          <p:cNvPr id="3" name="内容占位符 2">
            <a:extLst>
              <a:ext uri="{FF2B5EF4-FFF2-40B4-BE49-F238E27FC236}">
                <a16:creationId xmlns:a16="http://schemas.microsoft.com/office/drawing/2014/main" id="{AE44CEA4-954F-4AE7-BF89-B367F83D56FD}"/>
              </a:ext>
            </a:extLst>
          </p:cNvPr>
          <p:cNvSpPr>
            <a:spLocks noGrp="1"/>
          </p:cNvSpPr>
          <p:nvPr>
            <p:ph idx="1"/>
          </p:nvPr>
        </p:nvSpPr>
        <p:spPr>
          <a:xfrm>
            <a:off x="838200" y="1825625"/>
            <a:ext cx="5505450" cy="4351338"/>
          </a:xfrm>
        </p:spPr>
        <p:txBody>
          <a:bodyPr/>
          <a:lstStyle/>
          <a:p>
            <a:pPr algn="just"/>
            <a:r>
              <a:rPr lang="zh-CN" altLang="en-US" dirty="0"/>
              <a:t>低频词的处理：</a:t>
            </a:r>
            <a:endParaRPr lang="en-US" altLang="zh-CN" dirty="0"/>
          </a:p>
          <a:p>
            <a:pPr lvl="1" algn="just"/>
            <a:r>
              <a:rPr lang="zh-CN" altLang="en-US" dirty="0"/>
              <a:t>建立词典时，</a:t>
            </a:r>
            <a:r>
              <a:rPr lang="en-US" altLang="zh-CN" dirty="0"/>
              <a:t>word2vec</a:t>
            </a:r>
            <a:r>
              <a:rPr lang="zh-CN" altLang="en-US" dirty="0"/>
              <a:t>会过滤掉低频</a:t>
            </a:r>
            <a:r>
              <a:rPr lang="en-US" altLang="zh-CN" dirty="0"/>
              <a:t>token</a:t>
            </a:r>
            <a:r>
              <a:rPr lang="zh-CN" altLang="en-US" dirty="0"/>
              <a:t>，通过两个方法完成；</a:t>
            </a:r>
            <a:endParaRPr lang="en-US" altLang="zh-CN" dirty="0"/>
          </a:p>
          <a:p>
            <a:pPr lvl="1" algn="just"/>
            <a:r>
              <a:rPr lang="en-US" altLang="zh-CN" dirty="0" err="1"/>
              <a:t>ReduceVocab</a:t>
            </a:r>
            <a:r>
              <a:rPr lang="zh-CN" altLang="en-US" dirty="0"/>
              <a:t>：当字典规模大于</a:t>
            </a:r>
            <a:r>
              <a:rPr lang="en-US" altLang="zh-CN" dirty="0" err="1"/>
              <a:t>vocab_hash_size</a:t>
            </a:r>
            <a:r>
              <a:rPr lang="en-US" altLang="zh-CN" dirty="0"/>
              <a:t>*0.7</a:t>
            </a:r>
            <a:r>
              <a:rPr lang="zh-CN" altLang="en-US" dirty="0"/>
              <a:t>时，会过滤掉出现次数小于等于</a:t>
            </a:r>
            <a:r>
              <a:rPr lang="en-US" altLang="zh-CN" dirty="0" err="1"/>
              <a:t>min_reduce</a:t>
            </a:r>
            <a:r>
              <a:rPr lang="zh-CN" altLang="en-US" dirty="0"/>
              <a:t>的</a:t>
            </a:r>
            <a:r>
              <a:rPr lang="en-US" altLang="zh-CN" dirty="0"/>
              <a:t>token</a:t>
            </a:r>
            <a:r>
              <a:rPr lang="zh-CN" altLang="en-US" dirty="0"/>
              <a:t>；</a:t>
            </a:r>
            <a:r>
              <a:rPr lang="en-US" altLang="zh-CN" dirty="0" err="1"/>
              <a:t>min_reduce</a:t>
            </a:r>
            <a:r>
              <a:rPr lang="zh-CN" altLang="en-US" dirty="0"/>
              <a:t>参数无法人工设置；</a:t>
            </a:r>
            <a:endParaRPr lang="en-US" altLang="zh-CN" dirty="0"/>
          </a:p>
          <a:p>
            <a:pPr lvl="1" algn="just"/>
            <a:r>
              <a:rPr lang="en-US" altLang="zh-CN" dirty="0" err="1"/>
              <a:t>SortVocab</a:t>
            </a:r>
            <a:r>
              <a:rPr lang="zh-CN" altLang="en-US" dirty="0"/>
              <a:t>：当</a:t>
            </a:r>
            <a:r>
              <a:rPr lang="en-US" altLang="zh-CN" dirty="0" err="1"/>
              <a:t>min_count</a:t>
            </a:r>
            <a:r>
              <a:rPr lang="zh-CN" altLang="en-US" dirty="0"/>
              <a:t>大于</a:t>
            </a:r>
            <a:r>
              <a:rPr lang="en-US" altLang="zh-CN" dirty="0"/>
              <a:t>1</a:t>
            </a:r>
            <a:r>
              <a:rPr lang="zh-CN" altLang="en-US" dirty="0"/>
              <a:t>时，会过滤掉出现次数小于</a:t>
            </a:r>
            <a:r>
              <a:rPr lang="en-US" altLang="zh-CN" dirty="0" err="1"/>
              <a:t>min_count</a:t>
            </a:r>
            <a:r>
              <a:rPr lang="zh-CN" altLang="en-US" dirty="0"/>
              <a:t>的</a:t>
            </a:r>
            <a:r>
              <a:rPr lang="en-US" altLang="zh-CN" dirty="0"/>
              <a:t>token</a:t>
            </a:r>
            <a:r>
              <a:rPr lang="zh-CN" altLang="en-US" dirty="0"/>
              <a:t>；</a:t>
            </a:r>
            <a:r>
              <a:rPr lang="en-US" altLang="zh-CN" dirty="0" err="1"/>
              <a:t>min_count</a:t>
            </a:r>
            <a:r>
              <a:rPr lang="zh-CN" altLang="en-US" dirty="0"/>
              <a:t>参数可以人工设置。</a:t>
            </a:r>
          </a:p>
        </p:txBody>
      </p:sp>
      <p:pic>
        <p:nvPicPr>
          <p:cNvPr id="5" name="图片 4" descr="手机屏幕截图&#10;&#10;描述已自动生成">
            <a:extLst>
              <a:ext uri="{FF2B5EF4-FFF2-40B4-BE49-F238E27FC236}">
                <a16:creationId xmlns:a16="http://schemas.microsoft.com/office/drawing/2014/main" id="{D275CAFE-B6D1-4082-A0D7-9E22B053E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7764" y="2044041"/>
            <a:ext cx="5181758" cy="774537"/>
          </a:xfrm>
          <a:prstGeom prst="rect">
            <a:avLst/>
          </a:prstGeom>
        </p:spPr>
      </p:pic>
      <p:pic>
        <p:nvPicPr>
          <p:cNvPr id="7" name="图片 6" descr="手机屏幕截图&#10;&#10;描述已自动生成">
            <a:extLst>
              <a:ext uri="{FF2B5EF4-FFF2-40B4-BE49-F238E27FC236}">
                <a16:creationId xmlns:a16="http://schemas.microsoft.com/office/drawing/2014/main" id="{0135E627-6F77-49C2-B149-70DCAC6119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3650" y="3296834"/>
            <a:ext cx="5543859" cy="1237469"/>
          </a:xfrm>
          <a:prstGeom prst="rect">
            <a:avLst/>
          </a:prstGeom>
        </p:spPr>
      </p:pic>
      <p:pic>
        <p:nvPicPr>
          <p:cNvPr id="9" name="图片 8" descr="手机屏幕截图&#10;&#10;描述已自动生成">
            <a:extLst>
              <a:ext uri="{FF2B5EF4-FFF2-40B4-BE49-F238E27FC236}">
                <a16:creationId xmlns:a16="http://schemas.microsoft.com/office/drawing/2014/main" id="{2262C580-114A-412C-A1F1-0E031BEBA0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7764" y="5178442"/>
            <a:ext cx="3701652" cy="755634"/>
          </a:xfrm>
          <a:prstGeom prst="rect">
            <a:avLst/>
          </a:prstGeom>
        </p:spPr>
      </p:pic>
    </p:spTree>
    <p:extLst>
      <p:ext uri="{BB962C8B-B14F-4D97-AF65-F5344CB8AC3E}">
        <p14:creationId xmlns:p14="http://schemas.microsoft.com/office/powerpoint/2010/main" val="24852535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87FD57-F142-4B19-A5A5-E119D44D774F}"/>
              </a:ext>
            </a:extLst>
          </p:cNvPr>
          <p:cNvSpPr>
            <a:spLocks noGrp="1"/>
          </p:cNvSpPr>
          <p:nvPr>
            <p:ph type="title"/>
          </p:nvPr>
        </p:nvSpPr>
        <p:spPr/>
        <p:txBody>
          <a:bodyPr/>
          <a:lstStyle/>
          <a:p>
            <a:r>
              <a:rPr lang="en-US" altLang="zh-CN" dirty="0"/>
              <a:t>Source detail</a:t>
            </a:r>
            <a:endParaRPr lang="zh-CN" altLang="en-US" dirty="0"/>
          </a:p>
        </p:txBody>
      </p:sp>
      <p:sp>
        <p:nvSpPr>
          <p:cNvPr id="3" name="内容占位符 2">
            <a:extLst>
              <a:ext uri="{FF2B5EF4-FFF2-40B4-BE49-F238E27FC236}">
                <a16:creationId xmlns:a16="http://schemas.microsoft.com/office/drawing/2014/main" id="{ECDD1F74-19A9-4DDC-8FBE-64832AF572C3}"/>
              </a:ext>
            </a:extLst>
          </p:cNvPr>
          <p:cNvSpPr>
            <a:spLocks noGrp="1"/>
          </p:cNvSpPr>
          <p:nvPr>
            <p:ph idx="1"/>
          </p:nvPr>
        </p:nvSpPr>
        <p:spPr/>
        <p:txBody>
          <a:bodyPr/>
          <a:lstStyle/>
          <a:p>
            <a:pPr algn="just"/>
            <a:r>
              <a:rPr lang="zh-CN" altLang="en-US" dirty="0"/>
              <a:t>高频词的处理：</a:t>
            </a:r>
            <a:endParaRPr lang="en-US" altLang="zh-CN" dirty="0"/>
          </a:p>
          <a:p>
            <a:pPr lvl="1" algn="just"/>
            <a:r>
              <a:rPr lang="zh-CN" altLang="en-US" sz="2200" dirty="0"/>
              <a:t>通常来说，语料库中出现频率较高的词是相对重要的词，但是出现频率过高的词往往都是停用词，这些词包含的语义信息较少，但是缺影响稀缺词的相对训练次数和被采样概率等，通常都会对其加以限制；</a:t>
            </a:r>
            <a:endParaRPr lang="en-US" altLang="zh-CN" sz="2200" dirty="0"/>
          </a:p>
          <a:p>
            <a:pPr lvl="1" algn="just"/>
            <a:r>
              <a:rPr lang="en-US" altLang="zh-CN" sz="2200" dirty="0"/>
              <a:t>Word2vec</a:t>
            </a:r>
            <a:r>
              <a:rPr lang="zh-CN" altLang="en-US" sz="2200" dirty="0"/>
              <a:t>通过</a:t>
            </a:r>
            <a:r>
              <a:rPr lang="en-US" altLang="zh-CN" sz="2200" dirty="0"/>
              <a:t>subsampling</a:t>
            </a:r>
            <a:r>
              <a:rPr lang="zh-CN" altLang="en-US" sz="2200" dirty="0"/>
              <a:t>对词频高于参数</a:t>
            </a:r>
            <a:r>
              <a:rPr lang="en-US" altLang="zh-CN" sz="2200" dirty="0"/>
              <a:t>sample</a:t>
            </a:r>
            <a:r>
              <a:rPr lang="zh-CN" altLang="en-US" sz="2200" dirty="0"/>
              <a:t>的</a:t>
            </a:r>
            <a:r>
              <a:rPr lang="en-US" altLang="zh-CN" sz="2200" dirty="0"/>
              <a:t>token</a:t>
            </a:r>
            <a:r>
              <a:rPr lang="zh-CN" altLang="en-US" sz="2200" dirty="0"/>
              <a:t>加以限制：</a:t>
            </a:r>
            <a:endParaRPr lang="en-US" altLang="zh-CN" sz="2200" dirty="0"/>
          </a:p>
          <a:p>
            <a:pPr lvl="2" algn="just"/>
            <a:r>
              <a:rPr lang="zh-CN" altLang="en-US" sz="1800" dirty="0"/>
              <a:t>首先定义参数</a:t>
            </a:r>
            <a:r>
              <a:rPr lang="en-US" altLang="zh-CN" sz="1800" dirty="0"/>
              <a:t>sample</a:t>
            </a:r>
            <a:r>
              <a:rPr lang="zh-CN" altLang="en-US" sz="1800" dirty="0"/>
              <a:t>：</a:t>
            </a:r>
            <a:endParaRPr lang="en-US" altLang="zh-CN" sz="1800" dirty="0"/>
          </a:p>
          <a:p>
            <a:pPr lvl="2" algn="just"/>
            <a:r>
              <a:rPr lang="zh-CN" altLang="en-US" sz="1800" dirty="0"/>
              <a:t>然后根据下式求得阈值：</a:t>
            </a:r>
            <a:endParaRPr lang="en-US" altLang="zh-CN" sz="1800" dirty="0"/>
          </a:p>
          <a:p>
            <a:pPr lvl="2" algn="just"/>
            <a:endParaRPr lang="en-US" altLang="zh-CN" sz="1800" dirty="0"/>
          </a:p>
          <a:p>
            <a:pPr lvl="2" algn="just"/>
            <a:r>
              <a:rPr lang="zh-CN" altLang="en-US" sz="1800" dirty="0"/>
              <a:t>最后产生一个在区间</a:t>
            </a:r>
            <a:r>
              <a:rPr lang="en-US" altLang="zh-CN" sz="1800" dirty="0"/>
              <a:t>[0, 1]</a:t>
            </a:r>
            <a:r>
              <a:rPr lang="zh-CN" altLang="en-US" sz="1800" dirty="0"/>
              <a:t>的随机数</a:t>
            </a:r>
            <a:r>
              <a:rPr lang="en-US" altLang="zh-CN" sz="1800" dirty="0" err="1"/>
              <a:t>next_random</a:t>
            </a:r>
            <a:r>
              <a:rPr lang="zh-CN" altLang="en-US" sz="1800" dirty="0"/>
              <a:t>，如果</a:t>
            </a:r>
            <a:r>
              <a:rPr lang="en-US" altLang="zh-CN" sz="1800" dirty="0" err="1"/>
              <a:t>next_random</a:t>
            </a:r>
            <a:r>
              <a:rPr lang="en-US" altLang="zh-CN" sz="1800" dirty="0"/>
              <a:t>&gt;ran</a:t>
            </a:r>
            <a:r>
              <a:rPr lang="zh-CN" altLang="en-US" sz="1800" dirty="0"/>
              <a:t>，则舍弃该词；</a:t>
            </a:r>
            <a:endParaRPr lang="en-US" altLang="zh-CN" sz="1800" dirty="0"/>
          </a:p>
          <a:p>
            <a:pPr lvl="1" algn="just"/>
            <a:r>
              <a:rPr lang="zh-CN" altLang="en-US" sz="2200" dirty="0"/>
              <a:t>上述方式相当于对词频高于</a:t>
            </a:r>
            <a:r>
              <a:rPr lang="en-US" altLang="zh-CN" sz="2200" dirty="0"/>
              <a:t>sample</a:t>
            </a:r>
            <a:r>
              <a:rPr lang="zh-CN" altLang="en-US" sz="2200" dirty="0"/>
              <a:t>的</a:t>
            </a:r>
            <a:r>
              <a:rPr lang="en-US" altLang="zh-CN" sz="2200" dirty="0"/>
              <a:t>token</a:t>
            </a:r>
            <a:r>
              <a:rPr lang="zh-CN" altLang="en-US" sz="2200" dirty="0"/>
              <a:t>，每次处理该词时，以</a:t>
            </a:r>
            <a:r>
              <a:rPr lang="en-US" altLang="zh-CN" sz="2200" dirty="0"/>
              <a:t>1-ran</a:t>
            </a:r>
            <a:r>
              <a:rPr lang="zh-CN" altLang="en-US" sz="2200" dirty="0"/>
              <a:t>的概率舍弃该词。</a:t>
            </a:r>
          </a:p>
        </p:txBody>
      </p:sp>
      <p:pic>
        <p:nvPicPr>
          <p:cNvPr id="7" name="图片 6">
            <a:extLst>
              <a:ext uri="{FF2B5EF4-FFF2-40B4-BE49-F238E27FC236}">
                <a16:creationId xmlns:a16="http://schemas.microsoft.com/office/drawing/2014/main" id="{EC166DB5-C591-41B3-9F20-A6D670681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4350" y="3569555"/>
            <a:ext cx="5286518" cy="324400"/>
          </a:xfrm>
          <a:prstGeom prst="rect">
            <a:avLst/>
          </a:prstGeom>
        </p:spPr>
      </p:pic>
      <p:pic>
        <p:nvPicPr>
          <p:cNvPr id="9" name="图片 8" descr="手机屏幕截图&#10;&#10;描述已自动生成">
            <a:extLst>
              <a:ext uri="{FF2B5EF4-FFF2-40B4-BE49-F238E27FC236}">
                <a16:creationId xmlns:a16="http://schemas.microsoft.com/office/drawing/2014/main" id="{48BD9C57-1576-4DC4-89D2-58B7C69090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8788" y="5582352"/>
            <a:ext cx="7714423" cy="1097085"/>
          </a:xfrm>
          <a:prstGeom prst="rect">
            <a:avLst/>
          </a:prstGeom>
        </p:spPr>
      </p:pic>
      <p:grpSp>
        <p:nvGrpSpPr>
          <p:cNvPr id="16" name="组合 15">
            <a:extLst>
              <a:ext uri="{FF2B5EF4-FFF2-40B4-BE49-F238E27FC236}">
                <a16:creationId xmlns:a16="http://schemas.microsoft.com/office/drawing/2014/main" id="{B2323A0D-FA36-4F97-9750-1E9D076ADE3A}"/>
              </a:ext>
            </a:extLst>
          </p:cNvPr>
          <p:cNvGrpSpPr/>
          <p:nvPr/>
        </p:nvGrpSpPr>
        <p:grpSpPr>
          <a:xfrm>
            <a:off x="4619625" y="3913005"/>
            <a:ext cx="6588720" cy="599982"/>
            <a:chOff x="4619625" y="3913005"/>
            <a:chExt cx="6588720" cy="599982"/>
          </a:xfrm>
        </p:grpSpPr>
        <p:pic>
          <p:nvPicPr>
            <p:cNvPr id="13" name="图片 12" descr="图片包含 物体, 游戏机&#10;&#10;描述已自动生成">
              <a:extLst>
                <a:ext uri="{FF2B5EF4-FFF2-40B4-BE49-F238E27FC236}">
                  <a16:creationId xmlns:a16="http://schemas.microsoft.com/office/drawing/2014/main" id="{2EE548D8-C338-4C3B-8937-0CABBA0B0F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9625" y="3958505"/>
              <a:ext cx="2168078" cy="514394"/>
            </a:xfrm>
            <a:prstGeom prst="rect">
              <a:avLst/>
            </a:prstGeom>
          </p:spPr>
        </p:pic>
        <p:pic>
          <p:nvPicPr>
            <p:cNvPr id="15" name="图片 14" descr="手机屏幕截图&#10;&#10;描述已自动生成">
              <a:extLst>
                <a:ext uri="{FF2B5EF4-FFF2-40B4-BE49-F238E27FC236}">
                  <a16:creationId xmlns:a16="http://schemas.microsoft.com/office/drawing/2014/main" id="{010179B2-8FCB-47A4-976B-C710B35D53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6008" y="3913005"/>
              <a:ext cx="4332337" cy="599982"/>
            </a:xfrm>
            <a:prstGeom prst="rect">
              <a:avLst/>
            </a:prstGeom>
          </p:spPr>
        </p:pic>
      </p:grpSp>
    </p:spTree>
    <p:extLst>
      <p:ext uri="{BB962C8B-B14F-4D97-AF65-F5344CB8AC3E}">
        <p14:creationId xmlns:p14="http://schemas.microsoft.com/office/powerpoint/2010/main" val="19965237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EE07C6-D840-431C-89D0-2C25FB91994A}"/>
              </a:ext>
            </a:extLst>
          </p:cNvPr>
          <p:cNvSpPr>
            <a:spLocks noGrp="1"/>
          </p:cNvSpPr>
          <p:nvPr>
            <p:ph type="title"/>
          </p:nvPr>
        </p:nvSpPr>
        <p:spPr/>
        <p:txBody>
          <a:bodyPr/>
          <a:lstStyle/>
          <a:p>
            <a:r>
              <a:rPr lang="en-US" altLang="zh-CN" dirty="0"/>
              <a:t>Source detail</a:t>
            </a:r>
            <a:endParaRPr lang="zh-CN" altLang="en-US" dirty="0"/>
          </a:p>
        </p:txBody>
      </p:sp>
      <p:sp>
        <p:nvSpPr>
          <p:cNvPr id="3" name="内容占位符 2">
            <a:extLst>
              <a:ext uri="{FF2B5EF4-FFF2-40B4-BE49-F238E27FC236}">
                <a16:creationId xmlns:a16="http://schemas.microsoft.com/office/drawing/2014/main" id="{7FAAE041-804B-444F-BDAC-D2B740BE2C69}"/>
              </a:ext>
            </a:extLst>
          </p:cNvPr>
          <p:cNvSpPr>
            <a:spLocks noGrp="1"/>
          </p:cNvSpPr>
          <p:nvPr>
            <p:ph idx="1"/>
          </p:nvPr>
        </p:nvSpPr>
        <p:spPr>
          <a:xfrm>
            <a:off x="838200" y="1825625"/>
            <a:ext cx="10515600" cy="4351338"/>
          </a:xfrm>
        </p:spPr>
        <p:txBody>
          <a:bodyPr/>
          <a:lstStyle/>
          <a:p>
            <a:pPr algn="just"/>
            <a:r>
              <a:rPr lang="zh-CN" altLang="en-US" dirty="0"/>
              <a:t>长度及窗口（</a:t>
            </a:r>
            <a:r>
              <a:rPr lang="en-US" altLang="zh-CN" dirty="0"/>
              <a:t>windows</a:t>
            </a:r>
            <a:r>
              <a:rPr lang="zh-CN" altLang="en-US" dirty="0"/>
              <a:t>）：</a:t>
            </a:r>
            <a:endParaRPr lang="en-US" altLang="zh-CN" dirty="0"/>
          </a:p>
          <a:p>
            <a:pPr lvl="1" algn="just"/>
            <a:r>
              <a:rPr lang="zh-CN" altLang="en-US" dirty="0"/>
              <a:t>模型训练以句子为单位，训练时每次处理一个句子；为了控制</a:t>
            </a:r>
            <a:r>
              <a:rPr lang="en-US" altLang="zh-CN" dirty="0"/>
              <a:t>batch size</a:t>
            </a:r>
            <a:r>
              <a:rPr lang="zh-CN" altLang="en-US" dirty="0"/>
              <a:t>，句子不能太长。</a:t>
            </a:r>
            <a:r>
              <a:rPr lang="en-US" altLang="zh-CN" dirty="0"/>
              <a:t>Word2vec</a:t>
            </a:r>
            <a:r>
              <a:rPr lang="zh-CN" altLang="en-US" dirty="0"/>
              <a:t>定义参数</a:t>
            </a:r>
            <a:r>
              <a:rPr lang="en-US" altLang="zh-CN" dirty="0"/>
              <a:t>MAX_SENTENCE_LENGTH=1000</a:t>
            </a:r>
            <a:r>
              <a:rPr lang="zh-CN" altLang="en-US" dirty="0"/>
              <a:t>，当句子长度超过该参数时，则强行进行截断。</a:t>
            </a:r>
            <a:endParaRPr lang="en-US" altLang="zh-CN" dirty="0"/>
          </a:p>
          <a:p>
            <a:pPr lvl="1" algn="just"/>
            <a:r>
              <a:rPr lang="zh-CN" altLang="en-US" dirty="0"/>
              <a:t>对每个目标词，定义参数</a:t>
            </a:r>
            <a:r>
              <a:rPr lang="en-US" altLang="zh-CN" dirty="0"/>
              <a:t>window=5</a:t>
            </a:r>
            <a:r>
              <a:rPr lang="zh-CN" altLang="en-US" dirty="0"/>
              <a:t>，理论上区间</a:t>
            </a:r>
            <a:r>
              <a:rPr lang="en-US" altLang="zh-CN" dirty="0"/>
              <a:t>[-window, window]</a:t>
            </a:r>
            <a:r>
              <a:rPr lang="zh-CN" altLang="en-US" dirty="0"/>
              <a:t>内的词的就是目标词的上下文。但实际中，</a:t>
            </a:r>
            <a:r>
              <a:rPr lang="en-US" altLang="zh-CN" dirty="0"/>
              <a:t>word2vec</a:t>
            </a:r>
            <a:r>
              <a:rPr lang="zh-CN" altLang="en-US" dirty="0"/>
              <a:t>的做法如下：</a:t>
            </a:r>
            <a:endParaRPr lang="en-US" altLang="zh-CN" dirty="0"/>
          </a:p>
          <a:p>
            <a:pPr lvl="2" algn="just"/>
            <a:r>
              <a:rPr lang="zh-CN" altLang="en-US" dirty="0"/>
              <a:t>生成区间</a:t>
            </a:r>
            <a:r>
              <a:rPr lang="en-US" altLang="zh-CN" dirty="0"/>
              <a:t>[0, window]</a:t>
            </a:r>
            <a:r>
              <a:rPr lang="zh-CN" altLang="en-US" dirty="0"/>
              <a:t>上的一个随机数</a:t>
            </a:r>
            <a:r>
              <a:rPr lang="en-US" altLang="zh-CN" dirty="0"/>
              <a:t>b</a:t>
            </a:r>
            <a:r>
              <a:rPr lang="zh-CN" altLang="en-US" dirty="0"/>
              <a:t>；</a:t>
            </a:r>
            <a:endParaRPr lang="en-US" altLang="zh-CN" dirty="0"/>
          </a:p>
          <a:p>
            <a:pPr lvl="2" algn="just"/>
            <a:r>
              <a:rPr lang="zh-CN" altLang="en-US" dirty="0"/>
              <a:t>生成新的区间</a:t>
            </a:r>
            <a:r>
              <a:rPr lang="en-US" altLang="zh-CN" dirty="0"/>
              <a:t>[-</a:t>
            </a:r>
            <a:r>
              <a:rPr lang="en-US" altLang="zh-CN" dirty="0" err="1"/>
              <a:t>window+b</a:t>
            </a:r>
            <a:r>
              <a:rPr lang="en-US" altLang="zh-CN" dirty="0"/>
              <a:t>, window-b]</a:t>
            </a:r>
            <a:r>
              <a:rPr lang="zh-CN" altLang="en-US" dirty="0"/>
              <a:t>，区间内的词构成目标词</a:t>
            </a:r>
            <a:r>
              <a:rPr lang="en-US" altLang="zh-CN" dirty="0"/>
              <a:t>w</a:t>
            </a:r>
            <a:r>
              <a:rPr lang="zh-CN" altLang="en-US" dirty="0"/>
              <a:t>的上下文；</a:t>
            </a:r>
          </a:p>
        </p:txBody>
      </p:sp>
      <p:pic>
        <p:nvPicPr>
          <p:cNvPr id="7" name="图片 6" descr="手机屏幕截图&#10;&#10;描述已自动生成">
            <a:extLst>
              <a:ext uri="{FF2B5EF4-FFF2-40B4-BE49-F238E27FC236}">
                <a16:creationId xmlns:a16="http://schemas.microsoft.com/office/drawing/2014/main" id="{830156BE-8492-4B72-B3F4-C84F8E920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509" y="5040586"/>
            <a:ext cx="5406982" cy="1595164"/>
          </a:xfrm>
          <a:prstGeom prst="rect">
            <a:avLst/>
          </a:prstGeom>
        </p:spPr>
      </p:pic>
    </p:spTree>
    <p:extLst>
      <p:ext uri="{BB962C8B-B14F-4D97-AF65-F5344CB8AC3E}">
        <p14:creationId xmlns:p14="http://schemas.microsoft.com/office/powerpoint/2010/main" val="11112598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89F30-F114-499A-BF97-15524448D1B2}"/>
              </a:ext>
            </a:extLst>
          </p:cNvPr>
          <p:cNvSpPr>
            <a:spLocks noGrp="1"/>
          </p:cNvSpPr>
          <p:nvPr>
            <p:ph type="title"/>
          </p:nvPr>
        </p:nvSpPr>
        <p:spPr/>
        <p:txBody>
          <a:bodyPr/>
          <a:lstStyle/>
          <a:p>
            <a:r>
              <a:rPr lang="en-US" altLang="zh-CN" dirty="0"/>
              <a:t>Source detail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BC4A51C-42C5-4ABF-B195-6700BD001E13}"/>
                  </a:ext>
                </a:extLst>
              </p:cNvPr>
              <p:cNvSpPr>
                <a:spLocks noGrp="1"/>
              </p:cNvSpPr>
              <p:nvPr>
                <p:ph idx="1"/>
              </p:nvPr>
            </p:nvSpPr>
            <p:spPr/>
            <p:txBody>
              <a:bodyPr/>
              <a:lstStyle/>
              <a:p>
                <a:pPr algn="just"/>
                <a:r>
                  <a:rPr lang="zh-CN" altLang="en-US" dirty="0"/>
                  <a:t>自适应学习率：</a:t>
                </a:r>
                <a:endParaRPr lang="en-US" altLang="zh-CN" dirty="0"/>
              </a:p>
              <a:p>
                <a:pPr lvl="1" algn="just"/>
                <a:r>
                  <a:rPr lang="en-US" altLang="zh-CN" dirty="0"/>
                  <a:t>Word2vec</a:t>
                </a:r>
                <a:r>
                  <a:rPr lang="zh-CN" altLang="en-US" dirty="0"/>
                  <a:t>使用了自适应学习率；</a:t>
                </a:r>
                <a:endParaRPr lang="en-US" altLang="zh-CN" dirty="0"/>
              </a:p>
              <a:p>
                <a:pPr lvl="1" algn="just"/>
                <a:r>
                  <a:rPr lang="zh-CN" altLang="en-US" dirty="0"/>
                  <a:t>设置一个初始的学习率</a:t>
                </a:r>
                <a14:m>
                  <m:oMath xmlns:m="http://schemas.openxmlformats.org/officeDocument/2006/math">
                    <m:sSub>
                      <m:sSubPr>
                        <m:ctrlPr>
                          <a:rPr lang="zh-CN" altLang="en-US" i="1" dirty="0" smtClean="0">
                            <a:latin typeface="Cambria Math" panose="02040503050406030204" pitchFamily="18" charset="0"/>
                          </a:rPr>
                        </m:ctrlPr>
                      </m:sSubPr>
                      <m:e>
                        <m:r>
                          <m:rPr>
                            <m:sty m:val="p"/>
                          </m:rPr>
                          <a:rPr lang="en-US" altLang="zh-CN" i="1" dirty="0">
                            <a:latin typeface="Cambria Math" panose="02040503050406030204" pitchFamily="18" charset="0"/>
                          </a:rPr>
                          <m:t>α</m:t>
                        </m:r>
                      </m:e>
                      <m:sub>
                        <m:r>
                          <a:rPr lang="zh-CN" altLang="en-US" i="0" dirty="0">
                            <a:latin typeface="Cambria Math" panose="02040503050406030204" pitchFamily="18" charset="0"/>
                          </a:rPr>
                          <m:t>0</m:t>
                        </m:r>
                      </m:sub>
                    </m:sSub>
                  </m:oMath>
                </a14:m>
                <a:r>
                  <a:rPr lang="en-US" altLang="zh-CN" dirty="0"/>
                  <a:t>=0.025</a:t>
                </a:r>
                <a:r>
                  <a:rPr lang="zh-CN" altLang="en-US" dirty="0"/>
                  <a:t>，最小学习率</a:t>
                </a:r>
                <a14:m>
                  <m:oMath xmlns:m="http://schemas.openxmlformats.org/officeDocument/2006/math">
                    <m:sSub>
                      <m:sSubPr>
                        <m:ctrlPr>
                          <a:rPr lang="zh-CN" altLang="en-US" i="1" dirty="0">
                            <a:latin typeface="Cambria Math" panose="02040503050406030204" pitchFamily="18" charset="0"/>
                          </a:rPr>
                        </m:ctrlPr>
                      </m:sSubPr>
                      <m:e>
                        <m:r>
                          <m:rPr>
                            <m:sty m:val="p"/>
                          </m:rPr>
                          <a:rPr lang="en-US" altLang="zh-CN" i="1" dirty="0">
                            <a:latin typeface="Cambria Math" panose="02040503050406030204" pitchFamily="18" charset="0"/>
                          </a:rPr>
                          <m:t>α</m:t>
                        </m:r>
                      </m:e>
                      <m:sub>
                        <m:r>
                          <m:rPr>
                            <m:sty m:val="p"/>
                          </m:rPr>
                          <a:rPr lang="en-US" altLang="zh-CN" i="1" dirty="0">
                            <a:latin typeface="Cambria Math" panose="02040503050406030204" pitchFamily="18" charset="0"/>
                          </a:rPr>
                          <m:t>min</m:t>
                        </m:r>
                      </m:sub>
                    </m:sSub>
                    <m:r>
                      <a:rPr lang="zh-CN" altLang="en-US" i="1" dirty="0">
                        <a:latin typeface="Cambria Math" panose="02040503050406030204" pitchFamily="18" charset="0"/>
                      </a:rPr>
                      <m:t> </m:t>
                    </m:r>
                  </m:oMath>
                </a14:m>
                <a:r>
                  <a:rPr lang="en-US" altLang="zh-CN" dirty="0"/>
                  <a:t>=10</a:t>
                </a:r>
                <a:r>
                  <a:rPr lang="en-US" altLang="zh-CN" baseline="30000" dirty="0"/>
                  <a:t>-4</a:t>
                </a:r>
                <a:r>
                  <a:rPr lang="en-US" altLang="zh-CN" dirty="0"/>
                  <a:t> ·</a:t>
                </a:r>
                <a:r>
                  <a:rPr lang="zh-CN" altLang="en-US" dirty="0"/>
                  <a:t> </a:t>
                </a:r>
                <a14:m>
                  <m:oMath xmlns:m="http://schemas.openxmlformats.org/officeDocument/2006/math">
                    <m:sSub>
                      <m:sSubPr>
                        <m:ctrlPr>
                          <a:rPr lang="zh-CN" altLang="en-US" i="1" dirty="0">
                            <a:latin typeface="Cambria Math" panose="02040503050406030204" pitchFamily="18" charset="0"/>
                          </a:rPr>
                        </m:ctrlPr>
                      </m:sSubPr>
                      <m:e>
                        <m:r>
                          <m:rPr>
                            <m:sty m:val="p"/>
                          </m:rPr>
                          <a:rPr lang="en-US" altLang="zh-CN" i="1" dirty="0">
                            <a:latin typeface="Cambria Math" panose="02040503050406030204" pitchFamily="18" charset="0"/>
                          </a:rPr>
                          <m:t>α</m:t>
                        </m:r>
                      </m:e>
                      <m:sub>
                        <m:r>
                          <a:rPr lang="en-US" altLang="zh-CN" b="0" i="1" dirty="0" smtClean="0">
                            <a:latin typeface="Cambria Math" panose="02040503050406030204" pitchFamily="18" charset="0"/>
                          </a:rPr>
                          <m:t>0</m:t>
                        </m:r>
                      </m:sub>
                    </m:sSub>
                    <m:r>
                      <a:rPr lang="en-US" altLang="zh-CN" i="1" dirty="0">
                        <a:latin typeface="Cambria Math" panose="02040503050406030204" pitchFamily="18" charset="0"/>
                      </a:rPr>
                      <m:t> </m:t>
                    </m:r>
                  </m:oMath>
                </a14:m>
                <a:r>
                  <a:rPr lang="zh-CN" altLang="en-US" dirty="0"/>
                  <a:t>；</a:t>
                </a:r>
                <a:endParaRPr lang="en-US" altLang="zh-CN" dirty="0"/>
              </a:p>
              <a:p>
                <a:pPr lvl="1" algn="just"/>
                <a:r>
                  <a:rPr lang="zh-CN" altLang="en-US" dirty="0"/>
                  <a:t>参数</a:t>
                </a:r>
                <a:r>
                  <a:rPr lang="en-US" altLang="zh-CN" dirty="0" err="1"/>
                  <a:t>word_count_actual</a:t>
                </a:r>
                <a:r>
                  <a:rPr lang="zh-CN" altLang="en-US" dirty="0"/>
                  <a:t>为当前已处理过的词数，</a:t>
                </a:r>
                <a:r>
                  <a:rPr lang="en-US" altLang="zh-CN" dirty="0" err="1"/>
                  <a:t>train_words</a:t>
                </a:r>
                <a:r>
                  <a:rPr lang="en-US" altLang="zh-CN" dirty="0"/>
                  <a:t>=</a:t>
                </a:r>
                <a:r>
                  <a:rPr lang="zh-CN" altLang="en-US" dirty="0"/>
                  <a:t>∑</a:t>
                </a:r>
                <a:r>
                  <a:rPr lang="en-US" altLang="zh-CN" dirty="0"/>
                  <a:t>count(w</a:t>
                </a:r>
                <a:r>
                  <a:rPr lang="en-US" altLang="zh-CN" baseline="-25000" dirty="0"/>
                  <a:t>i</a:t>
                </a:r>
                <a:r>
                  <a:rPr lang="en-US" altLang="zh-CN" dirty="0"/>
                  <a:t>)</a:t>
                </a:r>
                <a:r>
                  <a:rPr lang="zh-CN" altLang="en-US" dirty="0"/>
                  <a:t>，按照下式对学习率进行自适应调整：</a:t>
                </a:r>
                <a:endParaRPr lang="en-US" altLang="zh-CN" dirty="0"/>
              </a:p>
              <a:p>
                <a:pPr lvl="1" algn="just"/>
                <a:endParaRPr lang="en-US" altLang="zh-CN" dirty="0"/>
              </a:p>
              <a:p>
                <a:pPr lvl="1" algn="just"/>
                <a:endParaRPr lang="en-US" altLang="zh-CN" dirty="0"/>
              </a:p>
              <a:p>
                <a:pPr lvl="1" algn="just"/>
                <a:r>
                  <a:rPr lang="zh-CN" altLang="en-US" dirty="0"/>
                  <a:t>随着学习率</a:t>
                </a:r>
                <a14:m>
                  <m:oMath xmlns:m="http://schemas.openxmlformats.org/officeDocument/2006/math">
                    <m:r>
                      <m:rPr>
                        <m:sty m:val="p"/>
                      </m:rPr>
                      <a:rPr lang="en-US" altLang="zh-CN" i="1" dirty="0">
                        <a:latin typeface="Cambria Math" panose="02040503050406030204" pitchFamily="18" charset="0"/>
                      </a:rPr>
                      <m:t>α</m:t>
                    </m:r>
                  </m:oMath>
                </a14:m>
                <a:r>
                  <a:rPr lang="zh-CN" altLang="en-US" dirty="0"/>
                  <a:t>逐渐减小，当</a:t>
                </a:r>
                <a14:m>
                  <m:oMath xmlns:m="http://schemas.openxmlformats.org/officeDocument/2006/math">
                    <m:r>
                      <m:rPr>
                        <m:sty m:val="p"/>
                      </m:rPr>
                      <a:rPr lang="en-US" altLang="zh-CN" i="1" dirty="0">
                        <a:latin typeface="Cambria Math" panose="02040503050406030204" pitchFamily="18" charset="0"/>
                      </a:rPr>
                      <m:t>α</m:t>
                    </m:r>
                  </m:oMath>
                </a14:m>
                <a:r>
                  <a:rPr lang="en-US" altLang="zh-CN" dirty="0"/>
                  <a:t>&lt;</a:t>
                </a:r>
                <a14:m>
                  <m:oMath xmlns:m="http://schemas.openxmlformats.org/officeDocument/2006/math">
                    <m:sSub>
                      <m:sSubPr>
                        <m:ctrlPr>
                          <a:rPr lang="zh-CN" altLang="en-US" i="1" dirty="0">
                            <a:latin typeface="Cambria Math" panose="02040503050406030204" pitchFamily="18" charset="0"/>
                          </a:rPr>
                        </m:ctrlPr>
                      </m:sSubPr>
                      <m:e>
                        <m:r>
                          <m:rPr>
                            <m:sty m:val="p"/>
                          </m:rPr>
                          <a:rPr lang="en-US" altLang="zh-CN" i="1" dirty="0">
                            <a:latin typeface="Cambria Math" panose="02040503050406030204" pitchFamily="18" charset="0"/>
                          </a:rPr>
                          <m:t>α</m:t>
                        </m:r>
                      </m:e>
                      <m:sub>
                        <m:r>
                          <m:rPr>
                            <m:sty m:val="p"/>
                          </m:rPr>
                          <a:rPr lang="en-US" altLang="zh-CN" i="1" dirty="0">
                            <a:latin typeface="Cambria Math" panose="02040503050406030204" pitchFamily="18" charset="0"/>
                          </a:rPr>
                          <m:t>min</m:t>
                        </m:r>
                      </m:sub>
                    </m:sSub>
                  </m:oMath>
                </a14:m>
                <a:r>
                  <a:rPr lang="zh-CN" altLang="en-US" dirty="0"/>
                  <a:t>时，则将其固定为</a:t>
                </a:r>
                <a14:m>
                  <m:oMath xmlns:m="http://schemas.openxmlformats.org/officeDocument/2006/math">
                    <m:sSub>
                      <m:sSubPr>
                        <m:ctrlPr>
                          <a:rPr lang="zh-CN" altLang="en-US" i="1" dirty="0">
                            <a:latin typeface="Cambria Math" panose="02040503050406030204" pitchFamily="18" charset="0"/>
                          </a:rPr>
                        </m:ctrlPr>
                      </m:sSubPr>
                      <m:e>
                        <m:r>
                          <m:rPr>
                            <m:sty m:val="p"/>
                          </m:rPr>
                          <a:rPr lang="en-US" altLang="zh-CN" i="1" dirty="0">
                            <a:latin typeface="Cambria Math" panose="02040503050406030204" pitchFamily="18" charset="0"/>
                          </a:rPr>
                          <m:t>α</m:t>
                        </m:r>
                      </m:e>
                      <m:sub>
                        <m:r>
                          <m:rPr>
                            <m:sty m:val="p"/>
                          </m:rPr>
                          <a:rPr lang="en-US" altLang="zh-CN" i="1" dirty="0">
                            <a:latin typeface="Cambria Math" panose="02040503050406030204" pitchFamily="18" charset="0"/>
                          </a:rPr>
                          <m:t>min</m:t>
                        </m:r>
                      </m:sub>
                    </m:sSub>
                  </m:oMath>
                </a14:m>
                <a:r>
                  <a:rPr lang="zh-CN" altLang="en-US" dirty="0"/>
                  <a:t>。</a:t>
                </a:r>
              </a:p>
            </p:txBody>
          </p:sp>
        </mc:Choice>
        <mc:Fallback xmlns="">
          <p:sp>
            <p:nvSpPr>
              <p:cNvPr id="3" name="内容占位符 2">
                <a:extLst>
                  <a:ext uri="{FF2B5EF4-FFF2-40B4-BE49-F238E27FC236}">
                    <a16:creationId xmlns:a16="http://schemas.microsoft.com/office/drawing/2014/main" id="{EBC4A51C-42C5-4ABF-B195-6700BD001E13}"/>
                  </a:ext>
                </a:extLst>
              </p:cNvPr>
              <p:cNvSpPr>
                <a:spLocks noGrp="1" noRot="1" noChangeAspect="1" noMove="1" noResize="1" noEditPoints="1" noAdjustHandles="1" noChangeArrowheads="1" noChangeShapeType="1" noTextEdit="1"/>
              </p:cNvSpPr>
              <p:nvPr>
                <p:ph idx="1"/>
              </p:nvPr>
            </p:nvSpPr>
            <p:spPr>
              <a:blipFill>
                <a:blip r:embed="rId2"/>
                <a:stretch>
                  <a:fillRect l="-1043" t="-2521" r="-3768"/>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6C1CDFFB-BA2E-40A3-AC28-FB4D9C465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4903" y="5405504"/>
            <a:ext cx="8549988" cy="614295"/>
          </a:xfrm>
          <a:prstGeom prst="rect">
            <a:avLst/>
          </a:prstGeom>
        </p:spPr>
      </p:pic>
      <p:pic>
        <p:nvPicPr>
          <p:cNvPr id="9" name="图片 8" descr="图片包含 游戏机, 物体&#10;&#10;描述已自动生成">
            <a:extLst>
              <a:ext uri="{FF2B5EF4-FFF2-40B4-BE49-F238E27FC236}">
                <a16:creationId xmlns:a16="http://schemas.microsoft.com/office/drawing/2014/main" id="{68126544-2EF2-43CE-AE9C-21A4CAC83A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5586" y="3805638"/>
            <a:ext cx="4680828" cy="794978"/>
          </a:xfrm>
          <a:prstGeom prst="rect">
            <a:avLst/>
          </a:prstGeom>
        </p:spPr>
      </p:pic>
    </p:spTree>
    <p:extLst>
      <p:ext uri="{BB962C8B-B14F-4D97-AF65-F5344CB8AC3E}">
        <p14:creationId xmlns:p14="http://schemas.microsoft.com/office/powerpoint/2010/main" val="25426341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35F245-9001-4062-84F7-C079245D273A}"/>
              </a:ext>
            </a:extLst>
          </p:cNvPr>
          <p:cNvSpPr>
            <a:spLocks noGrp="1"/>
          </p:cNvSpPr>
          <p:nvPr>
            <p:ph type="title"/>
          </p:nvPr>
        </p:nvSpPr>
        <p:spPr/>
        <p:txBody>
          <a:bodyPr/>
          <a:lstStyle/>
          <a:p>
            <a:r>
              <a:rPr lang="en-US" altLang="zh-CN" dirty="0"/>
              <a:t>Source detail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03BE2B4-83DF-4C67-852B-414337554BB3}"/>
                  </a:ext>
                </a:extLst>
              </p:cNvPr>
              <p:cNvSpPr>
                <a:spLocks noGrp="1"/>
              </p:cNvSpPr>
              <p:nvPr>
                <p:ph idx="1"/>
              </p:nvPr>
            </p:nvSpPr>
            <p:spPr>
              <a:xfrm>
                <a:off x="838200" y="1825625"/>
                <a:ext cx="10515600" cy="4351338"/>
              </a:xfrm>
            </p:spPr>
            <p:txBody>
              <a:bodyPr/>
              <a:lstStyle/>
              <a:p>
                <a:pPr algn="just"/>
                <a:r>
                  <a:rPr lang="zh-CN" altLang="en-US" dirty="0"/>
                  <a:t>参数的初始化：</a:t>
                </a:r>
                <a:endParaRPr lang="en-US" altLang="zh-CN" dirty="0"/>
              </a:p>
              <a:p>
                <a:pPr lvl="1" algn="just"/>
                <a:r>
                  <a:rPr lang="zh-CN" altLang="en-US" dirty="0"/>
                  <a:t>参数向量采用零初始化。</a:t>
                </a:r>
                <a:endParaRPr lang="en-US" altLang="zh-CN" dirty="0"/>
              </a:p>
              <a:p>
                <a:pPr lvl="2" algn="just"/>
                <a:r>
                  <a:rPr lang="zh-CN" altLang="en-US" dirty="0"/>
                  <a:t>参数向量指，负采样中的非输入向量和层次</a:t>
                </a:r>
                <a:r>
                  <a:rPr lang="en-US" altLang="zh-CN" dirty="0" err="1"/>
                  <a:t>softmax</a:t>
                </a:r>
                <a:r>
                  <a:rPr lang="zh-CN" altLang="en-US" dirty="0"/>
                  <a:t>中的中间节点的参数向量；</a:t>
                </a:r>
                <a:endParaRPr lang="en-US" altLang="zh-CN" dirty="0"/>
              </a:p>
              <a:p>
                <a:pPr lvl="2" algn="just"/>
                <a:r>
                  <a:rPr lang="zh-CN" altLang="en-US" dirty="0"/>
                  <a:t>数组</a:t>
                </a:r>
                <a:r>
                  <a:rPr lang="en-US" altLang="zh-CN" dirty="0"/>
                  <a:t>syn1</a:t>
                </a:r>
                <a:r>
                  <a:rPr lang="zh-CN" altLang="en-US" dirty="0"/>
                  <a:t>，对应</a:t>
                </a:r>
                <a:r>
                  <a:rPr lang="en-US" altLang="zh-CN" dirty="0" err="1"/>
                  <a:t>huffman</a:t>
                </a:r>
                <a:r>
                  <a:rPr lang="zh-CN" altLang="en-US" dirty="0"/>
                  <a:t>树中间节点的参数向量；</a:t>
                </a:r>
                <a:endParaRPr lang="en-US" altLang="zh-CN" dirty="0"/>
              </a:p>
              <a:p>
                <a:pPr lvl="2" algn="just"/>
                <a:r>
                  <a:rPr lang="zh-CN" altLang="en-US" dirty="0"/>
                  <a:t>数组</a:t>
                </a:r>
                <a:r>
                  <a:rPr lang="en-US" altLang="zh-CN" dirty="0"/>
                  <a:t>syn1neg</a:t>
                </a:r>
                <a:r>
                  <a:rPr lang="zh-CN" altLang="en-US" dirty="0"/>
                  <a:t>，对应负采样中词的非输入向量。</a:t>
                </a:r>
                <a:endParaRPr lang="en-US" altLang="zh-CN" dirty="0"/>
              </a:p>
              <a:p>
                <a:pPr lvl="2" algn="just"/>
                <a:endParaRPr lang="en-US" altLang="zh-CN" dirty="0"/>
              </a:p>
              <a:p>
                <a:pPr marL="914400" lvl="2" indent="0" algn="just">
                  <a:buNone/>
                </a:pPr>
                <a:endParaRPr lang="en-US" altLang="zh-CN" dirty="0"/>
              </a:p>
              <a:p>
                <a:pPr lvl="1" algn="just"/>
                <a:r>
                  <a:rPr lang="zh-CN" altLang="en-US" dirty="0"/>
                  <a:t>输入向量采用随机初始化。</a:t>
                </a:r>
                <a:endParaRPr lang="en-US" altLang="zh-CN" dirty="0"/>
              </a:p>
              <a:p>
                <a:pPr lvl="2" algn="just"/>
                <a:r>
                  <a:rPr lang="zh-CN" altLang="en-US" dirty="0"/>
                  <a:t>定义</a:t>
                </a:r>
                <a:r>
                  <a:rPr lang="en-US" altLang="zh-CN" dirty="0"/>
                  <a:t>m</a:t>
                </a:r>
                <a:r>
                  <a:rPr lang="zh-CN" altLang="en-US" dirty="0"/>
                  <a:t>是词向量维度，初始化公式：                                ，其值域是</a:t>
                </a:r>
                <a:r>
                  <a:rPr lang="en-US" altLang="zh-CN" dirty="0"/>
                  <a:t>[-</a:t>
                </a:r>
                <a14:m>
                  <m:oMath xmlns:m="http://schemas.openxmlformats.org/officeDocument/2006/math">
                    <m:f>
                      <m:fPr>
                        <m:ctrlPr>
                          <a:rPr lang="en-US" altLang="zh-CN" i="1" smtClean="0">
                            <a:latin typeface="Cambria Math" panose="02040503050406030204" pitchFamily="18" charset="0"/>
                          </a:rPr>
                        </m:ctrlPr>
                      </m:fPr>
                      <m:num>
                        <m:r>
                          <a:rPr lang="en-US" altLang="zh-CN" i="0" smtClean="0">
                            <a:latin typeface="Cambria Math" panose="02040503050406030204" pitchFamily="18" charset="0"/>
                          </a:rPr>
                          <m:t>0.5</m:t>
                        </m:r>
                      </m:num>
                      <m:den>
                        <m:r>
                          <a:rPr lang="en-US" altLang="zh-CN" i="1" smtClean="0">
                            <a:latin typeface="Cambria Math" panose="02040503050406030204" pitchFamily="18" charset="0"/>
                          </a:rPr>
                          <m:t>𝑚</m:t>
                        </m:r>
                      </m:den>
                    </m:f>
                  </m:oMath>
                </a14:m>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a:latin typeface="Cambria Math" panose="02040503050406030204" pitchFamily="18" charset="0"/>
                          </a:rPr>
                          <m:t>0.5</m:t>
                        </m:r>
                      </m:num>
                      <m:den>
                        <m:r>
                          <a:rPr lang="en-US" altLang="zh-CN" i="1">
                            <a:latin typeface="Cambria Math" panose="02040503050406030204" pitchFamily="18" charset="0"/>
                          </a:rPr>
                          <m:t>𝑚</m:t>
                        </m:r>
                      </m:den>
                    </m:f>
                  </m:oMath>
                </a14:m>
                <a:r>
                  <a:rPr lang="en-US" altLang="zh-CN" dirty="0"/>
                  <a:t>]</a:t>
                </a:r>
                <a:r>
                  <a:rPr lang="zh-CN" altLang="en-US" dirty="0"/>
                  <a:t>；</a:t>
                </a:r>
                <a:endParaRPr lang="en-US" altLang="zh-CN" dirty="0"/>
              </a:p>
              <a:p>
                <a:pPr lvl="2" algn="just"/>
                <a:r>
                  <a:rPr lang="zh-CN" altLang="en-US" dirty="0"/>
                  <a:t>数组</a:t>
                </a:r>
                <a:r>
                  <a:rPr lang="en-US" altLang="zh-CN" dirty="0"/>
                  <a:t>syn0</a:t>
                </a:r>
                <a:r>
                  <a:rPr lang="zh-CN" altLang="en-US" dirty="0"/>
                  <a:t>，对应词的输入向量；</a:t>
                </a:r>
                <a:r>
                  <a:rPr lang="en-US" altLang="zh-CN" dirty="0"/>
                  <a:t>0</a:t>
                </a:r>
                <a:endParaRPr lang="zh-CN" altLang="en-US" dirty="0"/>
              </a:p>
            </p:txBody>
          </p:sp>
        </mc:Choice>
        <mc:Fallback xmlns="">
          <p:sp>
            <p:nvSpPr>
              <p:cNvPr id="3" name="内容占位符 2">
                <a:extLst>
                  <a:ext uri="{FF2B5EF4-FFF2-40B4-BE49-F238E27FC236}">
                    <a16:creationId xmlns:a16="http://schemas.microsoft.com/office/drawing/2014/main" id="{503BE2B4-83DF-4C67-852B-414337554BB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521"/>
                </a:stretch>
              </a:blipFill>
            </p:spPr>
            <p:txBody>
              <a:bodyPr/>
              <a:lstStyle/>
              <a:p>
                <a:r>
                  <a:rPr lang="zh-CN" altLang="en-US">
                    <a:noFill/>
                  </a:rPr>
                  <a:t> </a:t>
                </a:r>
              </a:p>
            </p:txBody>
          </p:sp>
        </mc:Fallback>
      </mc:AlternateContent>
      <p:pic>
        <p:nvPicPr>
          <p:cNvPr id="5" name="图片 4" descr="手机屏幕截图&#10;&#10;描述已自动生成">
            <a:extLst>
              <a:ext uri="{FF2B5EF4-FFF2-40B4-BE49-F238E27FC236}">
                <a16:creationId xmlns:a16="http://schemas.microsoft.com/office/drawing/2014/main" id="{177638F3-689F-49F6-AAFE-93958BDED3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686" y="4558858"/>
            <a:ext cx="2282313" cy="567527"/>
          </a:xfrm>
          <a:prstGeom prst="rect">
            <a:avLst/>
          </a:prstGeom>
        </p:spPr>
      </p:pic>
      <p:grpSp>
        <p:nvGrpSpPr>
          <p:cNvPr id="10" name="组合 9">
            <a:extLst>
              <a:ext uri="{FF2B5EF4-FFF2-40B4-BE49-F238E27FC236}">
                <a16:creationId xmlns:a16="http://schemas.microsoft.com/office/drawing/2014/main" id="{4BCF0F0F-4F77-400F-B60C-72E796FA808B}"/>
              </a:ext>
            </a:extLst>
          </p:cNvPr>
          <p:cNvGrpSpPr/>
          <p:nvPr/>
        </p:nvGrpSpPr>
        <p:grpSpPr>
          <a:xfrm>
            <a:off x="313761" y="3764976"/>
            <a:ext cx="11564477" cy="472635"/>
            <a:chOff x="350212" y="3938796"/>
            <a:chExt cx="11564477" cy="472635"/>
          </a:xfrm>
        </p:grpSpPr>
        <p:pic>
          <p:nvPicPr>
            <p:cNvPr id="7" name="图片 6">
              <a:extLst>
                <a:ext uri="{FF2B5EF4-FFF2-40B4-BE49-F238E27FC236}">
                  <a16:creationId xmlns:a16="http://schemas.microsoft.com/office/drawing/2014/main" id="{435FA15C-B997-4375-A297-723731ECEE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212" y="3954111"/>
              <a:ext cx="5680925" cy="457320"/>
            </a:xfrm>
            <a:prstGeom prst="rect">
              <a:avLst/>
            </a:prstGeom>
          </p:spPr>
        </p:pic>
        <p:pic>
          <p:nvPicPr>
            <p:cNvPr id="9" name="图片 8">
              <a:extLst>
                <a:ext uri="{FF2B5EF4-FFF2-40B4-BE49-F238E27FC236}">
                  <a16:creationId xmlns:a16="http://schemas.microsoft.com/office/drawing/2014/main" id="{B126EBFA-0505-4E98-BC54-18DEC760E2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0865" y="3938796"/>
              <a:ext cx="5753824" cy="472635"/>
            </a:xfrm>
            <a:prstGeom prst="rect">
              <a:avLst/>
            </a:prstGeom>
          </p:spPr>
        </p:pic>
      </p:grpSp>
      <p:pic>
        <p:nvPicPr>
          <p:cNvPr id="12" name="图片 11" descr="手机屏幕截图&#10;&#10;描述已自动生成">
            <a:extLst>
              <a:ext uri="{FF2B5EF4-FFF2-40B4-BE49-F238E27FC236}">
                <a16:creationId xmlns:a16="http://schemas.microsoft.com/office/drawing/2014/main" id="{CBD707C8-59C1-4D83-A9EF-7E48820FE2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56720" y="5632278"/>
            <a:ext cx="7875932" cy="1011588"/>
          </a:xfrm>
          <a:prstGeom prst="rect">
            <a:avLst/>
          </a:prstGeom>
        </p:spPr>
      </p:pic>
    </p:spTree>
    <p:extLst>
      <p:ext uri="{BB962C8B-B14F-4D97-AF65-F5344CB8AC3E}">
        <p14:creationId xmlns:p14="http://schemas.microsoft.com/office/powerpoint/2010/main" val="3196367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E1B14D-7365-449D-8697-7977FB6CE65A}"/>
              </a:ext>
            </a:extLst>
          </p:cNvPr>
          <p:cNvSpPr>
            <a:spLocks noGrp="1"/>
          </p:cNvSpPr>
          <p:nvPr>
            <p:ph type="title"/>
          </p:nvPr>
        </p:nvSpPr>
        <p:spPr/>
        <p:txBody>
          <a:bodyPr/>
          <a:lstStyle/>
          <a:p>
            <a:r>
              <a:rPr lang="en-US" altLang="zh-CN" dirty="0"/>
              <a:t>Semantic properties of embeddings</a:t>
            </a:r>
            <a:endParaRPr lang="zh-CN" altLang="en-US" dirty="0"/>
          </a:p>
        </p:txBody>
      </p:sp>
      <p:sp>
        <p:nvSpPr>
          <p:cNvPr id="3" name="内容占位符 2">
            <a:extLst>
              <a:ext uri="{FF2B5EF4-FFF2-40B4-BE49-F238E27FC236}">
                <a16:creationId xmlns:a16="http://schemas.microsoft.com/office/drawing/2014/main" id="{126974BE-0ED2-403B-B5C3-96AA9A449552}"/>
              </a:ext>
            </a:extLst>
          </p:cNvPr>
          <p:cNvSpPr>
            <a:spLocks noGrp="1"/>
          </p:cNvSpPr>
          <p:nvPr>
            <p:ph idx="1"/>
          </p:nvPr>
        </p:nvSpPr>
        <p:spPr/>
        <p:txBody>
          <a:bodyPr/>
          <a:lstStyle/>
          <a:p>
            <a:pPr algn="just"/>
            <a:r>
              <a:rPr lang="zh-CN" altLang="en-US" dirty="0"/>
              <a:t>无论是稀疏向量模型，还是稠密向量模型，都需要关注上下文窗口这一超参数。窗口取值通常在</a:t>
            </a:r>
            <a:r>
              <a:rPr lang="en-US" altLang="zh-CN" dirty="0"/>
              <a:t>3~20</a:t>
            </a:r>
            <a:r>
              <a:rPr lang="zh-CN" altLang="en-US" dirty="0"/>
              <a:t>之间。</a:t>
            </a:r>
            <a:endParaRPr lang="en-US" altLang="zh-CN" dirty="0"/>
          </a:p>
          <a:p>
            <a:pPr algn="just"/>
            <a:r>
              <a:rPr lang="zh-CN" altLang="en-US" dirty="0"/>
              <a:t>通常来说，如果窗口较小，那么学习到的语义向量就更加富含句法（</a:t>
            </a:r>
            <a:r>
              <a:rPr lang="en-US" altLang="zh-CN" dirty="0"/>
              <a:t>syntactic</a:t>
            </a:r>
            <a:r>
              <a:rPr lang="zh-CN" altLang="en-US" dirty="0"/>
              <a:t>）信息，因为上下文信息主要来自于更加邻近的词；此时，与目标词相似的其他词，通常都是具有相同词性的相似词。</a:t>
            </a:r>
            <a:endParaRPr lang="en-US" altLang="zh-CN" dirty="0"/>
          </a:p>
          <a:p>
            <a:pPr algn="just"/>
            <a:r>
              <a:rPr lang="zh-CN" altLang="en-US" dirty="0"/>
              <a:t>如果窗口较大，那么学习到的语义向量就更富含语义（</a:t>
            </a:r>
            <a:r>
              <a:rPr lang="en-US" altLang="zh-CN" dirty="0"/>
              <a:t>semantic</a:t>
            </a:r>
            <a:r>
              <a:rPr lang="zh-CN" altLang="en-US" dirty="0"/>
              <a:t>）信息，因为上下文信息包含更多来自稍远的词；此时，与目标词相似的其他词，通常都包含在主题上相关的词，而非仅仅是相似的词。</a:t>
            </a:r>
          </a:p>
        </p:txBody>
      </p:sp>
    </p:spTree>
    <p:extLst>
      <p:ext uri="{BB962C8B-B14F-4D97-AF65-F5344CB8AC3E}">
        <p14:creationId xmlns:p14="http://schemas.microsoft.com/office/powerpoint/2010/main" val="1539362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4C2CC8-1789-45E4-AC17-BD5CD9E7B6F9}"/>
              </a:ext>
            </a:extLst>
          </p:cNvPr>
          <p:cNvSpPr>
            <a:spLocks noGrp="1"/>
          </p:cNvSpPr>
          <p:nvPr>
            <p:ph type="title"/>
          </p:nvPr>
        </p:nvSpPr>
        <p:spPr/>
        <p:txBody>
          <a:bodyPr/>
          <a:lstStyle/>
          <a:p>
            <a:r>
              <a:rPr lang="en-US" altLang="zh-CN" dirty="0"/>
              <a:t>Lexical Semantics</a:t>
            </a:r>
            <a:endParaRPr lang="zh-CN" altLang="en-US" dirty="0"/>
          </a:p>
        </p:txBody>
      </p:sp>
      <p:sp>
        <p:nvSpPr>
          <p:cNvPr id="3" name="内容占位符 2">
            <a:extLst>
              <a:ext uri="{FF2B5EF4-FFF2-40B4-BE49-F238E27FC236}">
                <a16:creationId xmlns:a16="http://schemas.microsoft.com/office/drawing/2014/main" id="{2953B677-46CD-4F6C-BA4A-278D5159780F}"/>
              </a:ext>
            </a:extLst>
          </p:cNvPr>
          <p:cNvSpPr>
            <a:spLocks noGrp="1"/>
          </p:cNvSpPr>
          <p:nvPr>
            <p:ph idx="1"/>
          </p:nvPr>
        </p:nvSpPr>
        <p:spPr/>
        <p:txBody>
          <a:bodyPr/>
          <a:lstStyle/>
          <a:p>
            <a:pPr algn="just"/>
            <a:r>
              <a:rPr lang="zh-CN" altLang="en-US" dirty="0"/>
              <a:t>从同义词到相似词，意味着我们从讨论</a:t>
            </a:r>
            <a:r>
              <a:rPr lang="en-US" altLang="zh-CN" dirty="0"/>
              <a:t>word sense</a:t>
            </a:r>
            <a:r>
              <a:rPr lang="zh-CN" altLang="en-US" dirty="0"/>
              <a:t>的相似性转移到讨论</a:t>
            </a:r>
            <a:r>
              <a:rPr lang="en-US" altLang="zh-CN" dirty="0"/>
              <a:t>word</a:t>
            </a:r>
            <a:r>
              <a:rPr lang="zh-CN" altLang="en-US" dirty="0"/>
              <a:t>本身的相似性。这使得我们不需要为</a:t>
            </a:r>
            <a:r>
              <a:rPr lang="en-US" altLang="zh-CN" dirty="0"/>
              <a:t>word sense</a:t>
            </a:r>
            <a:r>
              <a:rPr lang="zh-CN" altLang="en-US" dirty="0"/>
              <a:t>训练表示，而是为</a:t>
            </a:r>
            <a:r>
              <a:rPr lang="en-US" altLang="zh-CN" dirty="0"/>
              <a:t>word</a:t>
            </a:r>
            <a:r>
              <a:rPr lang="zh-CN" altLang="en-US" dirty="0"/>
              <a:t>本身训练表示，大大简化了表示学习的任务。</a:t>
            </a:r>
            <a:endParaRPr lang="en-US" altLang="zh-CN" dirty="0"/>
          </a:p>
          <a:p>
            <a:pPr algn="just"/>
            <a:r>
              <a:rPr lang="zh-CN" altLang="en-US" dirty="0"/>
              <a:t>词的相似性在</a:t>
            </a:r>
            <a:r>
              <a:rPr lang="en-US" altLang="zh-CN" dirty="0"/>
              <a:t>NLP</a:t>
            </a:r>
            <a:r>
              <a:rPr lang="zh-CN" altLang="en-US" dirty="0"/>
              <a:t>任务中非常有用，可以用于判断两个词是否代表相同的事物；进一步地，短语或句子的相似性在</a:t>
            </a:r>
            <a:r>
              <a:rPr lang="en-US" altLang="zh-CN" dirty="0"/>
              <a:t>NLU</a:t>
            </a:r>
            <a:r>
              <a:rPr lang="zh-CN" altLang="en-US" dirty="0"/>
              <a:t>任务，例如自动问答和提取摘要等，总是扮演非常重要的角色。</a:t>
            </a:r>
            <a:endParaRPr lang="en-US" altLang="zh-CN" dirty="0"/>
          </a:p>
          <a:p>
            <a:pPr algn="just"/>
            <a:endParaRPr lang="en-US" altLang="zh-CN" dirty="0"/>
          </a:p>
          <a:p>
            <a:pPr algn="just"/>
            <a:r>
              <a:rPr lang="zh-CN" altLang="en-US" dirty="0"/>
              <a:t>想要获得相似性的语料，可以通过两种方式：一种是由人工进行判断和标注；另一种则是通过聚类上下文相似的词来获得。</a:t>
            </a:r>
          </a:p>
        </p:txBody>
      </p:sp>
    </p:spTree>
    <p:extLst>
      <p:ext uri="{BB962C8B-B14F-4D97-AF65-F5344CB8AC3E}">
        <p14:creationId xmlns:p14="http://schemas.microsoft.com/office/powerpoint/2010/main" val="41283448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007195-2C7D-4434-BBF7-416A8515BAED}"/>
              </a:ext>
            </a:extLst>
          </p:cNvPr>
          <p:cNvSpPr>
            <a:spLocks noGrp="1"/>
          </p:cNvSpPr>
          <p:nvPr>
            <p:ph type="title"/>
          </p:nvPr>
        </p:nvSpPr>
        <p:spPr/>
        <p:txBody>
          <a:bodyPr/>
          <a:lstStyle/>
          <a:p>
            <a:r>
              <a:rPr lang="en-US" altLang="zh-CN" dirty="0"/>
              <a:t>Semantic properties of embeddings</a:t>
            </a:r>
            <a:endParaRPr lang="zh-CN" altLang="en-US" dirty="0"/>
          </a:p>
        </p:txBody>
      </p:sp>
      <p:sp>
        <p:nvSpPr>
          <p:cNvPr id="3" name="内容占位符 2">
            <a:extLst>
              <a:ext uri="{FF2B5EF4-FFF2-40B4-BE49-F238E27FC236}">
                <a16:creationId xmlns:a16="http://schemas.microsoft.com/office/drawing/2014/main" id="{0A727B3A-51EE-461A-8B00-AEAFDFC88903}"/>
              </a:ext>
            </a:extLst>
          </p:cNvPr>
          <p:cNvSpPr>
            <a:spLocks noGrp="1"/>
          </p:cNvSpPr>
          <p:nvPr>
            <p:ph idx="1"/>
          </p:nvPr>
        </p:nvSpPr>
        <p:spPr>
          <a:xfrm>
            <a:off x="838200" y="1825625"/>
            <a:ext cx="10515600" cy="4965700"/>
          </a:xfrm>
        </p:spPr>
        <p:txBody>
          <a:bodyPr>
            <a:normAutofit/>
          </a:bodyPr>
          <a:lstStyle/>
          <a:p>
            <a:pPr algn="just"/>
            <a:r>
              <a:rPr lang="zh-CN" altLang="en-US" dirty="0"/>
              <a:t>据</a:t>
            </a:r>
            <a:r>
              <a:rPr lang="en-US" altLang="zh-CN" dirty="0"/>
              <a:t>Levy</a:t>
            </a:r>
            <a:r>
              <a:rPr lang="zh-CN" altLang="en-US" dirty="0"/>
              <a:t>和</a:t>
            </a:r>
            <a:r>
              <a:rPr lang="en-US" altLang="zh-CN" dirty="0"/>
              <a:t>Goldberg(2014)</a:t>
            </a:r>
            <a:r>
              <a:rPr lang="zh-CN" altLang="en-US" dirty="0"/>
              <a:t>的实验，训练</a:t>
            </a:r>
            <a:r>
              <a:rPr lang="en-US" altLang="zh-CN" dirty="0"/>
              <a:t>skip-gram</a:t>
            </a:r>
            <a:r>
              <a:rPr lang="zh-CN" altLang="en-US" dirty="0"/>
              <a:t>模型：</a:t>
            </a:r>
            <a:endParaRPr lang="en-US" altLang="zh-CN" dirty="0"/>
          </a:p>
          <a:p>
            <a:pPr lvl="1" algn="just"/>
            <a:r>
              <a:rPr lang="zh-CN" altLang="en-US" dirty="0"/>
              <a:t>当窗口参数</a:t>
            </a:r>
            <a:r>
              <a:rPr lang="en-US" altLang="zh-CN" dirty="0"/>
              <a:t>window=2</a:t>
            </a:r>
            <a:r>
              <a:rPr lang="zh-CN" altLang="en-US" dirty="0"/>
              <a:t>时，与目标词</a:t>
            </a:r>
            <a:r>
              <a:rPr lang="en-US" altLang="zh-CN" dirty="0"/>
              <a:t>Hogwarts</a:t>
            </a:r>
            <a:r>
              <a:rPr lang="zh-CN" altLang="en-US" dirty="0"/>
              <a:t>相似的词主要都是一些学校名称的词，如</a:t>
            </a:r>
            <a:r>
              <a:rPr lang="en-US" altLang="zh-CN" dirty="0"/>
              <a:t>Sunnydale</a:t>
            </a:r>
            <a:r>
              <a:rPr lang="zh-CN" altLang="en-US" dirty="0"/>
              <a:t>、</a:t>
            </a:r>
            <a:r>
              <a:rPr lang="en-US" altLang="zh-CN" dirty="0" err="1"/>
              <a:t>Evernight</a:t>
            </a:r>
            <a:r>
              <a:rPr lang="zh-CN" altLang="en-US" dirty="0"/>
              <a:t>等；</a:t>
            </a:r>
            <a:endParaRPr lang="en-US" altLang="zh-CN" dirty="0"/>
          </a:p>
          <a:p>
            <a:pPr lvl="1" algn="just"/>
            <a:r>
              <a:rPr lang="zh-CN" altLang="en-US" dirty="0"/>
              <a:t>当窗口参数</a:t>
            </a:r>
            <a:r>
              <a:rPr lang="en-US" altLang="zh-CN" dirty="0"/>
              <a:t>window=5</a:t>
            </a:r>
            <a:r>
              <a:rPr lang="zh-CN" altLang="en-US" dirty="0"/>
              <a:t>时，与目标词</a:t>
            </a:r>
            <a:r>
              <a:rPr lang="en-US" altLang="zh-CN" dirty="0"/>
              <a:t>Hogwarts</a:t>
            </a:r>
            <a:r>
              <a:rPr lang="zh-CN" altLang="en-US" dirty="0"/>
              <a:t>相似的词主要都是哈利波特系列主题上相关的词，如</a:t>
            </a:r>
            <a:r>
              <a:rPr lang="en-US" altLang="zh-CN" dirty="0"/>
              <a:t>Dumbledore</a:t>
            </a:r>
            <a:r>
              <a:rPr lang="zh-CN" altLang="en-US" dirty="0"/>
              <a:t>、</a:t>
            </a:r>
            <a:r>
              <a:rPr lang="en-US" altLang="zh-CN" dirty="0"/>
              <a:t>Malfoy</a:t>
            </a:r>
            <a:r>
              <a:rPr lang="zh-CN" altLang="en-US" dirty="0"/>
              <a:t>、</a:t>
            </a:r>
            <a:r>
              <a:rPr lang="en-US" altLang="zh-CN" dirty="0"/>
              <a:t>half-blood</a:t>
            </a:r>
            <a:r>
              <a:rPr lang="zh-CN" altLang="en-US" dirty="0"/>
              <a:t>等。</a:t>
            </a:r>
            <a:endParaRPr lang="en-US" altLang="zh-CN" dirty="0"/>
          </a:p>
          <a:p>
            <a:pPr algn="just"/>
            <a:r>
              <a:rPr lang="zh-CN" altLang="en-US" dirty="0"/>
              <a:t>这种差别有时还用来区分两种不同的相似性：</a:t>
            </a:r>
            <a:endParaRPr lang="en-US" altLang="zh-CN" dirty="0"/>
          </a:p>
          <a:p>
            <a:pPr lvl="1" algn="just"/>
            <a:r>
              <a:rPr lang="en-US" altLang="zh-CN" dirty="0"/>
              <a:t>first-order co-occurrence(syntagmatic </a:t>
            </a:r>
          </a:p>
          <a:p>
            <a:pPr marL="457200" lvl="1" indent="0" algn="just">
              <a:buNone/>
            </a:pPr>
            <a:r>
              <a:rPr lang="en-US" altLang="zh-CN" dirty="0"/>
              <a:t>   association)</a:t>
            </a:r>
            <a:r>
              <a:rPr lang="zh-CN" altLang="en-US" dirty="0"/>
              <a:t>：也称组合相似，指两个词在形</a:t>
            </a:r>
            <a:endParaRPr lang="en-US" altLang="zh-CN" dirty="0"/>
          </a:p>
          <a:p>
            <a:pPr marL="457200" lvl="1" indent="0" algn="just">
              <a:buNone/>
            </a:pPr>
            <a:r>
              <a:rPr lang="en-US" altLang="zh-CN" dirty="0"/>
              <a:t>   </a:t>
            </a:r>
            <a:r>
              <a:rPr lang="zh-CN" altLang="en-US" dirty="0"/>
              <a:t>式上共现于同一个语境；</a:t>
            </a:r>
            <a:endParaRPr lang="en-US" altLang="zh-CN" dirty="0"/>
          </a:p>
          <a:p>
            <a:pPr lvl="1" algn="just"/>
            <a:r>
              <a:rPr lang="en-US" altLang="zh-CN" dirty="0"/>
              <a:t>second-order co-occurrence(paradigmatic </a:t>
            </a:r>
          </a:p>
          <a:p>
            <a:pPr marL="457200" lvl="1" indent="0" algn="just">
              <a:buNone/>
            </a:pPr>
            <a:r>
              <a:rPr lang="en-US" altLang="zh-CN" dirty="0"/>
              <a:t>   association)</a:t>
            </a:r>
            <a:r>
              <a:rPr lang="zh-CN" altLang="en-US" dirty="0"/>
              <a:t>：也称聚合相似，指两个词具有</a:t>
            </a:r>
            <a:endParaRPr lang="en-US" altLang="zh-CN" dirty="0"/>
          </a:p>
          <a:p>
            <a:pPr marL="457200" lvl="1" indent="0" algn="just">
              <a:buNone/>
            </a:pPr>
            <a:r>
              <a:rPr lang="en-US" altLang="zh-CN" dirty="0"/>
              <a:t>   </a:t>
            </a:r>
            <a:r>
              <a:rPr lang="zh-CN" altLang="en-US" dirty="0"/>
              <a:t>相似的上下文。</a:t>
            </a:r>
          </a:p>
        </p:txBody>
      </p:sp>
      <p:pic>
        <p:nvPicPr>
          <p:cNvPr id="5" name="图片 4" descr="手机屏幕截图&#10;&#10;描述已自动生成">
            <a:extLst>
              <a:ext uri="{FF2B5EF4-FFF2-40B4-BE49-F238E27FC236}">
                <a16:creationId xmlns:a16="http://schemas.microsoft.com/office/drawing/2014/main" id="{E41AEB29-AF3D-41AA-81EC-D3D90D250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3824" y="4308475"/>
            <a:ext cx="4143593" cy="2191081"/>
          </a:xfrm>
          <a:prstGeom prst="rect">
            <a:avLst/>
          </a:prstGeom>
        </p:spPr>
      </p:pic>
    </p:spTree>
    <p:extLst>
      <p:ext uri="{BB962C8B-B14F-4D97-AF65-F5344CB8AC3E}">
        <p14:creationId xmlns:p14="http://schemas.microsoft.com/office/powerpoint/2010/main" val="40836423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77047C-3C7F-4703-B7F1-039E464B3BA0}"/>
              </a:ext>
            </a:extLst>
          </p:cNvPr>
          <p:cNvSpPr>
            <a:spLocks noGrp="1"/>
          </p:cNvSpPr>
          <p:nvPr>
            <p:ph type="title"/>
          </p:nvPr>
        </p:nvSpPr>
        <p:spPr/>
        <p:txBody>
          <a:bodyPr/>
          <a:lstStyle/>
          <a:p>
            <a:r>
              <a:rPr lang="en-US" altLang="zh-CN" dirty="0"/>
              <a:t>Semantic properties of embeddings</a:t>
            </a:r>
            <a:endParaRPr lang="zh-CN" altLang="en-US" dirty="0"/>
          </a:p>
        </p:txBody>
      </p:sp>
      <p:sp>
        <p:nvSpPr>
          <p:cNvPr id="3" name="内容占位符 2">
            <a:extLst>
              <a:ext uri="{FF2B5EF4-FFF2-40B4-BE49-F238E27FC236}">
                <a16:creationId xmlns:a16="http://schemas.microsoft.com/office/drawing/2014/main" id="{539144C4-3BE4-4221-9C60-4EA968CCD6AE}"/>
              </a:ext>
            </a:extLst>
          </p:cNvPr>
          <p:cNvSpPr>
            <a:spLocks noGrp="1"/>
          </p:cNvSpPr>
          <p:nvPr>
            <p:ph idx="1"/>
          </p:nvPr>
        </p:nvSpPr>
        <p:spPr/>
        <p:txBody>
          <a:bodyPr/>
          <a:lstStyle/>
          <a:p>
            <a:pPr algn="just"/>
            <a:r>
              <a:rPr lang="zh-CN" altLang="en-US" dirty="0"/>
              <a:t>语义向量模型，尤其是稠密向量模型，可以学习到语义上的类比关系，如：与向量</a:t>
            </a:r>
            <a:r>
              <a:rPr lang="en-US" altLang="zh-CN" dirty="0"/>
              <a:t>king-man+woman</a:t>
            </a:r>
            <a:r>
              <a:rPr lang="zh-CN" altLang="en-US" dirty="0"/>
              <a:t>与向量</a:t>
            </a:r>
            <a:r>
              <a:rPr lang="en-US" altLang="zh-CN" dirty="0"/>
              <a:t>queen</a:t>
            </a:r>
            <a:r>
              <a:rPr lang="zh-CN" altLang="en-US" dirty="0"/>
              <a:t>相似。</a:t>
            </a:r>
          </a:p>
        </p:txBody>
      </p:sp>
      <p:pic>
        <p:nvPicPr>
          <p:cNvPr id="5" name="图片 4" descr="地图的截图&#10;&#10;描述已自动生成">
            <a:extLst>
              <a:ext uri="{FF2B5EF4-FFF2-40B4-BE49-F238E27FC236}">
                <a16:creationId xmlns:a16="http://schemas.microsoft.com/office/drawing/2014/main" id="{AE5A5215-F4C2-4950-836B-84CE38F3A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701" y="2721757"/>
            <a:ext cx="7736597" cy="3913884"/>
          </a:xfrm>
          <a:prstGeom prst="rect">
            <a:avLst/>
          </a:prstGeom>
        </p:spPr>
      </p:pic>
    </p:spTree>
    <p:extLst>
      <p:ext uri="{BB962C8B-B14F-4D97-AF65-F5344CB8AC3E}">
        <p14:creationId xmlns:p14="http://schemas.microsoft.com/office/powerpoint/2010/main" val="2646635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084267-4FFA-4369-BD42-A4E68A061BFC}"/>
              </a:ext>
            </a:extLst>
          </p:cNvPr>
          <p:cNvSpPr>
            <a:spLocks noGrp="1"/>
          </p:cNvSpPr>
          <p:nvPr>
            <p:ph type="title"/>
          </p:nvPr>
        </p:nvSpPr>
        <p:spPr/>
        <p:txBody>
          <a:bodyPr/>
          <a:lstStyle/>
          <a:p>
            <a:r>
              <a:rPr lang="en-US" altLang="zh-CN" dirty="0"/>
              <a:t>Hyperparameters</a:t>
            </a:r>
            <a:endParaRPr lang="zh-CN" altLang="en-US" dirty="0"/>
          </a:p>
        </p:txBody>
      </p:sp>
      <p:sp>
        <p:nvSpPr>
          <p:cNvPr id="3" name="内容占位符 2">
            <a:extLst>
              <a:ext uri="{FF2B5EF4-FFF2-40B4-BE49-F238E27FC236}">
                <a16:creationId xmlns:a16="http://schemas.microsoft.com/office/drawing/2014/main" id="{7EB2BD6A-E1E5-4D68-A9AA-660A6CCD6F8E}"/>
              </a:ext>
            </a:extLst>
          </p:cNvPr>
          <p:cNvSpPr>
            <a:spLocks noGrp="1"/>
          </p:cNvSpPr>
          <p:nvPr>
            <p:ph idx="1"/>
          </p:nvPr>
        </p:nvSpPr>
        <p:spPr/>
        <p:txBody>
          <a:bodyPr/>
          <a:lstStyle/>
          <a:p>
            <a:r>
              <a:rPr lang="zh-CN" altLang="en-US" dirty="0"/>
              <a:t>最佳维度在</a:t>
            </a:r>
            <a:r>
              <a:rPr lang="en-US" altLang="zh-CN" dirty="0"/>
              <a:t>300</a:t>
            </a:r>
            <a:r>
              <a:rPr lang="zh-CN" altLang="en-US" dirty="0"/>
              <a:t>左右；</a:t>
            </a:r>
            <a:endParaRPr lang="en-US" altLang="zh-CN" dirty="0"/>
          </a:p>
          <a:p>
            <a:r>
              <a:rPr lang="zh-CN" altLang="en-US" dirty="0"/>
              <a:t>增加</a:t>
            </a:r>
            <a:r>
              <a:rPr lang="en-US" altLang="zh-CN" dirty="0"/>
              <a:t>window size</a:t>
            </a:r>
            <a:r>
              <a:rPr lang="zh-CN" altLang="en-US" dirty="0"/>
              <a:t>可以提高句法和语义任务，对语义任务提升更大</a:t>
            </a:r>
          </a:p>
        </p:txBody>
      </p:sp>
      <p:pic>
        <p:nvPicPr>
          <p:cNvPr id="7" name="图片 6" descr="地图的截图&#10;&#10;描述已自动生成">
            <a:extLst>
              <a:ext uri="{FF2B5EF4-FFF2-40B4-BE49-F238E27FC236}">
                <a16:creationId xmlns:a16="http://schemas.microsoft.com/office/drawing/2014/main" id="{B2466145-3D64-4486-A446-6CB5086C7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43374"/>
            <a:ext cx="10515601" cy="3514263"/>
          </a:xfrm>
          <a:prstGeom prst="rect">
            <a:avLst/>
          </a:prstGeom>
        </p:spPr>
      </p:pic>
    </p:spTree>
    <p:extLst>
      <p:ext uri="{BB962C8B-B14F-4D97-AF65-F5344CB8AC3E}">
        <p14:creationId xmlns:p14="http://schemas.microsoft.com/office/powerpoint/2010/main" val="42814304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6C951-BA75-4537-9916-DC5AF9DF0AE1}"/>
              </a:ext>
            </a:extLst>
          </p:cNvPr>
          <p:cNvSpPr>
            <a:spLocks noGrp="1"/>
          </p:cNvSpPr>
          <p:nvPr>
            <p:ph type="title"/>
          </p:nvPr>
        </p:nvSpPr>
        <p:spPr/>
        <p:txBody>
          <a:bodyPr/>
          <a:lstStyle/>
          <a:p>
            <a:r>
              <a:rPr lang="en-US" altLang="zh-CN" dirty="0"/>
              <a:t>Glove</a:t>
            </a:r>
            <a:endParaRPr lang="zh-CN" altLang="en-US" dirty="0"/>
          </a:p>
        </p:txBody>
      </p:sp>
      <p:sp>
        <p:nvSpPr>
          <p:cNvPr id="3" name="内容占位符 2">
            <a:extLst>
              <a:ext uri="{FF2B5EF4-FFF2-40B4-BE49-F238E27FC236}">
                <a16:creationId xmlns:a16="http://schemas.microsoft.com/office/drawing/2014/main" id="{C895209B-24DE-4F5F-A9FA-AE0009AB1438}"/>
              </a:ext>
            </a:extLst>
          </p:cNvPr>
          <p:cNvSpPr>
            <a:spLocks noGrp="1"/>
          </p:cNvSpPr>
          <p:nvPr>
            <p:ph idx="1"/>
          </p:nvPr>
        </p:nvSpPr>
        <p:spPr/>
        <p:txBody>
          <a:bodyPr/>
          <a:lstStyle/>
          <a:p>
            <a:r>
              <a:rPr lang="en-US" altLang="zh-CN" dirty="0"/>
              <a:t>2014</a:t>
            </a:r>
            <a:r>
              <a:rPr lang="zh-CN" altLang="en-US" dirty="0"/>
              <a:t>年，</a:t>
            </a:r>
            <a:r>
              <a:rPr lang="en-US" altLang="zh-CN" dirty="0"/>
              <a:t>Chris Manning</a:t>
            </a:r>
            <a:r>
              <a:rPr lang="zh-CN" altLang="en-US" dirty="0"/>
              <a:t>提出了</a:t>
            </a:r>
            <a:r>
              <a:rPr lang="en-US" altLang="zh-CN" dirty="0"/>
              <a:t>Glove</a:t>
            </a:r>
            <a:r>
              <a:rPr lang="zh-CN" altLang="en-US" dirty="0"/>
              <a:t>，其原理如下：</a:t>
            </a:r>
          </a:p>
        </p:txBody>
      </p:sp>
      <p:pic>
        <p:nvPicPr>
          <p:cNvPr id="5" name="图片 4" descr="图片包含 游戏机, 桌子&#10;&#10;描述已自动生成">
            <a:extLst>
              <a:ext uri="{FF2B5EF4-FFF2-40B4-BE49-F238E27FC236}">
                <a16:creationId xmlns:a16="http://schemas.microsoft.com/office/drawing/2014/main" id="{893F9EEF-1B13-48F9-9FF6-4FEAADE408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9666" y="3087278"/>
            <a:ext cx="4652667" cy="918773"/>
          </a:xfrm>
          <a:prstGeom prst="rect">
            <a:avLst/>
          </a:prstGeom>
        </p:spPr>
      </p:pic>
      <p:pic>
        <p:nvPicPr>
          <p:cNvPr id="7" name="图片 6" descr="图片包含 游戏机&#10;&#10;描述已自动生成">
            <a:extLst>
              <a:ext uri="{FF2B5EF4-FFF2-40B4-BE49-F238E27FC236}">
                <a16:creationId xmlns:a16="http://schemas.microsoft.com/office/drawing/2014/main" id="{73F04FC1-DA6E-4470-9282-4D2D52FFB1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9626" y="4015465"/>
            <a:ext cx="6712746" cy="1354101"/>
          </a:xfrm>
          <a:prstGeom prst="rect">
            <a:avLst/>
          </a:prstGeom>
        </p:spPr>
      </p:pic>
    </p:spTree>
    <p:extLst>
      <p:ext uri="{BB962C8B-B14F-4D97-AF65-F5344CB8AC3E}">
        <p14:creationId xmlns:p14="http://schemas.microsoft.com/office/powerpoint/2010/main" val="39894905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4A8221-8C81-4B90-BF5C-4FD6FED0FD50}"/>
              </a:ext>
            </a:extLst>
          </p:cNvPr>
          <p:cNvSpPr>
            <a:spLocks noGrp="1"/>
          </p:cNvSpPr>
          <p:nvPr>
            <p:ph type="title"/>
          </p:nvPr>
        </p:nvSpPr>
        <p:spPr/>
        <p:txBody>
          <a:bodyPr/>
          <a:lstStyle/>
          <a:p>
            <a:r>
              <a:rPr lang="en-US" altLang="zh-CN" dirty="0"/>
              <a:t>Glove</a:t>
            </a:r>
            <a:endParaRPr lang="zh-CN" altLang="en-US" dirty="0"/>
          </a:p>
        </p:txBody>
      </p:sp>
      <p:pic>
        <p:nvPicPr>
          <p:cNvPr id="5" name="内容占位符 4" descr="地图的截图&#10;&#10;描述已自动生成">
            <a:extLst>
              <a:ext uri="{FF2B5EF4-FFF2-40B4-BE49-F238E27FC236}">
                <a16:creationId xmlns:a16="http://schemas.microsoft.com/office/drawing/2014/main" id="{FE143F65-CB0D-475A-A0D0-9F65D3039F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1244" y="1690688"/>
            <a:ext cx="5849511" cy="5018298"/>
          </a:xfrm>
        </p:spPr>
      </p:pic>
    </p:spTree>
    <p:extLst>
      <p:ext uri="{BB962C8B-B14F-4D97-AF65-F5344CB8AC3E}">
        <p14:creationId xmlns:p14="http://schemas.microsoft.com/office/powerpoint/2010/main" val="34432509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45735-EFFA-4424-B1C5-98F151A62A72}"/>
              </a:ext>
            </a:extLst>
          </p:cNvPr>
          <p:cNvSpPr>
            <a:spLocks noGrp="1"/>
          </p:cNvSpPr>
          <p:nvPr>
            <p:ph type="title"/>
          </p:nvPr>
        </p:nvSpPr>
        <p:spPr/>
        <p:txBody>
          <a:bodyPr/>
          <a:lstStyle/>
          <a:p>
            <a:r>
              <a:rPr lang="en-US" altLang="zh-CN" dirty="0"/>
              <a:t>Bias and Embeddings</a:t>
            </a:r>
            <a:endParaRPr lang="zh-CN" altLang="en-US" dirty="0"/>
          </a:p>
        </p:txBody>
      </p:sp>
      <p:sp>
        <p:nvSpPr>
          <p:cNvPr id="3" name="内容占位符 2">
            <a:extLst>
              <a:ext uri="{FF2B5EF4-FFF2-40B4-BE49-F238E27FC236}">
                <a16:creationId xmlns:a16="http://schemas.microsoft.com/office/drawing/2014/main" id="{D8F519B2-8E10-4EE3-8805-12AE9DBC4C6A}"/>
              </a:ext>
            </a:extLst>
          </p:cNvPr>
          <p:cNvSpPr>
            <a:spLocks noGrp="1"/>
          </p:cNvSpPr>
          <p:nvPr>
            <p:ph idx="1"/>
          </p:nvPr>
        </p:nvSpPr>
        <p:spPr>
          <a:xfrm>
            <a:off x="838200" y="1825625"/>
            <a:ext cx="10515600" cy="4427691"/>
          </a:xfrm>
        </p:spPr>
        <p:txBody>
          <a:bodyPr>
            <a:normAutofit/>
          </a:bodyPr>
          <a:lstStyle/>
          <a:p>
            <a:pPr algn="just"/>
            <a:r>
              <a:rPr lang="zh-CN" altLang="en-US" sz="2600" dirty="0"/>
              <a:t>语义向量模型不仅从语料中学习到了语义，还学习到了语料中的潜在的偏见（</a:t>
            </a:r>
            <a:r>
              <a:rPr lang="en-US" altLang="zh-CN" sz="2600" dirty="0"/>
              <a:t>bias</a:t>
            </a:r>
            <a:r>
              <a:rPr lang="zh-CN" altLang="en-US" sz="2600" dirty="0"/>
              <a:t>）：</a:t>
            </a:r>
            <a:endParaRPr lang="en-US" altLang="zh-CN" sz="2600" dirty="0"/>
          </a:p>
          <a:p>
            <a:pPr lvl="1" algn="just"/>
            <a:r>
              <a:rPr lang="en-US" altLang="zh-CN" sz="2200" dirty="0" err="1"/>
              <a:t>Bolikbasi</a:t>
            </a:r>
            <a:r>
              <a:rPr lang="en-US" altLang="zh-CN" sz="2200" dirty="0"/>
              <a:t>(2016)</a:t>
            </a:r>
            <a:r>
              <a:rPr lang="zh-CN" altLang="en-US" sz="2200" dirty="0"/>
              <a:t>指出，与</a:t>
            </a:r>
            <a:r>
              <a:rPr lang="en-US" altLang="zh-CN" sz="2200" dirty="0"/>
              <a:t>’man’-’</a:t>
            </a:r>
            <a:r>
              <a:rPr lang="en-US" altLang="zh-CN" sz="2200" dirty="0" err="1"/>
              <a:t>compuer</a:t>
            </a:r>
            <a:r>
              <a:rPr lang="en-US" altLang="zh-CN" sz="2200" dirty="0"/>
              <a:t> </a:t>
            </a:r>
            <a:r>
              <a:rPr lang="en-US" altLang="zh-CN" sz="2200" dirty="0" err="1"/>
              <a:t>programmer’+’woman</a:t>
            </a:r>
            <a:r>
              <a:rPr lang="en-US" altLang="zh-CN" sz="2200" dirty="0"/>
              <a:t>’</a:t>
            </a:r>
            <a:r>
              <a:rPr lang="zh-CN" altLang="en-US" sz="2200" dirty="0"/>
              <a:t>最相似的职业向量是</a:t>
            </a:r>
            <a:r>
              <a:rPr lang="en-US" altLang="zh-CN" sz="2200" dirty="0"/>
              <a:t>’homemaker’</a:t>
            </a:r>
            <a:r>
              <a:rPr lang="zh-CN" altLang="en-US" sz="2200" dirty="0"/>
              <a:t>，又或者</a:t>
            </a:r>
            <a:r>
              <a:rPr lang="en-US" altLang="zh-CN" sz="2200" dirty="0"/>
              <a:t>’father’</a:t>
            </a:r>
            <a:r>
              <a:rPr lang="zh-CN" altLang="en-US" sz="2200" dirty="0"/>
              <a:t>和</a:t>
            </a:r>
            <a:r>
              <a:rPr lang="en-US" altLang="zh-CN" sz="2200" dirty="0"/>
              <a:t>’doctor’</a:t>
            </a:r>
            <a:r>
              <a:rPr lang="zh-CN" altLang="en-US" sz="2200" dirty="0"/>
              <a:t>更相似而</a:t>
            </a:r>
            <a:r>
              <a:rPr lang="en-US" altLang="zh-CN" sz="2200" dirty="0"/>
              <a:t>’mother’</a:t>
            </a:r>
            <a:r>
              <a:rPr lang="zh-CN" altLang="en-US" sz="2200" dirty="0"/>
              <a:t>和</a:t>
            </a:r>
            <a:r>
              <a:rPr lang="en-US" altLang="zh-CN" sz="2200" dirty="0"/>
              <a:t>’nurse’</a:t>
            </a:r>
            <a:r>
              <a:rPr lang="zh-CN" altLang="en-US" sz="2200" dirty="0"/>
              <a:t>更相似。这说明职业的语义向量学习到了性别偏见，而那些使用语义向量的算法在为程序员或医生职业寻找候选者时，会错误地对女性名称降权。</a:t>
            </a:r>
            <a:endParaRPr lang="en-US" altLang="zh-CN" sz="2200" dirty="0"/>
          </a:p>
          <a:p>
            <a:pPr lvl="1" algn="just"/>
            <a:r>
              <a:rPr lang="en-US" altLang="zh-CN" sz="2200" dirty="0" err="1"/>
              <a:t>Caliskan</a:t>
            </a:r>
            <a:r>
              <a:rPr lang="en-US" altLang="zh-CN" sz="2200" dirty="0"/>
              <a:t>(2017)</a:t>
            </a:r>
            <a:r>
              <a:rPr lang="zh-CN" altLang="en-US" sz="2200" dirty="0"/>
              <a:t>也发现，使用</a:t>
            </a:r>
            <a:r>
              <a:rPr lang="en-US" altLang="zh-CN" sz="2200" dirty="0" err="1"/>
              <a:t>GloVe</a:t>
            </a:r>
            <a:r>
              <a:rPr lang="zh-CN" altLang="en-US" sz="2200" dirty="0"/>
              <a:t>从语料库中学习到的语义向量，总是使得非裔美国人名称，如</a:t>
            </a:r>
            <a:r>
              <a:rPr lang="en-US" altLang="zh-CN" sz="2200" dirty="0"/>
              <a:t>’Leroy’</a:t>
            </a:r>
            <a:r>
              <a:rPr lang="zh-CN" altLang="en-US" sz="2200" dirty="0"/>
              <a:t>、</a:t>
            </a:r>
            <a:r>
              <a:rPr lang="en-US" altLang="zh-CN" sz="2200" dirty="0"/>
              <a:t>’Shaniqua’</a:t>
            </a:r>
            <a:r>
              <a:rPr lang="zh-CN" altLang="en-US" sz="2200" dirty="0"/>
              <a:t>等，与让人不愉快的词具有更高的余弦相似度；而使得欧裔美国人名称，如</a:t>
            </a:r>
            <a:r>
              <a:rPr lang="en-US" altLang="zh-CN" sz="2200" dirty="0"/>
              <a:t>’Brad’</a:t>
            </a:r>
            <a:r>
              <a:rPr lang="zh-CN" altLang="en-US" sz="2200" dirty="0"/>
              <a:t>、</a:t>
            </a:r>
            <a:r>
              <a:rPr lang="en-US" altLang="zh-CN" sz="2200" dirty="0"/>
              <a:t>’Greg’</a:t>
            </a:r>
            <a:r>
              <a:rPr lang="zh-CN" altLang="en-US" sz="2200" dirty="0"/>
              <a:t>等，与让人愉快的词有更高的余弦相似度。这说明语义向量学习到了种族歧视</a:t>
            </a:r>
            <a:r>
              <a:rPr lang="zh-CN" altLang="en-US" dirty="0"/>
              <a:t>。</a:t>
            </a:r>
            <a:endParaRPr lang="en-US" altLang="zh-CN" dirty="0"/>
          </a:p>
          <a:p>
            <a:pPr algn="just"/>
            <a:r>
              <a:rPr lang="zh-CN" altLang="en-US" sz="2600" dirty="0"/>
              <a:t>近几年逐渐有研究开始关注语义向量的偏见，尝试减轻甚至移除语义向量学习到的偏见。</a:t>
            </a:r>
          </a:p>
        </p:txBody>
      </p:sp>
    </p:spTree>
    <p:extLst>
      <p:ext uri="{BB962C8B-B14F-4D97-AF65-F5344CB8AC3E}">
        <p14:creationId xmlns:p14="http://schemas.microsoft.com/office/powerpoint/2010/main" val="27856999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B89725-D794-4DE1-97F2-8F686E602375}"/>
              </a:ext>
            </a:extLst>
          </p:cNvPr>
          <p:cNvSpPr>
            <a:spLocks noGrp="1"/>
          </p:cNvSpPr>
          <p:nvPr>
            <p:ph type="title"/>
          </p:nvPr>
        </p:nvSpPr>
        <p:spPr/>
        <p:txBody>
          <a:bodyPr/>
          <a:lstStyle/>
          <a:p>
            <a:r>
              <a:rPr lang="en-US" altLang="zh-CN" dirty="0"/>
              <a:t>Evaluating Vector Models</a:t>
            </a:r>
            <a:endParaRPr lang="zh-CN" altLang="en-US" dirty="0"/>
          </a:p>
        </p:txBody>
      </p:sp>
      <p:sp>
        <p:nvSpPr>
          <p:cNvPr id="3" name="内容占位符 2">
            <a:extLst>
              <a:ext uri="{FF2B5EF4-FFF2-40B4-BE49-F238E27FC236}">
                <a16:creationId xmlns:a16="http://schemas.microsoft.com/office/drawing/2014/main" id="{F3999F12-6719-45E6-AB67-E53774850BA2}"/>
              </a:ext>
            </a:extLst>
          </p:cNvPr>
          <p:cNvSpPr>
            <a:spLocks noGrp="1"/>
          </p:cNvSpPr>
          <p:nvPr>
            <p:ph idx="1"/>
          </p:nvPr>
        </p:nvSpPr>
        <p:spPr/>
        <p:txBody>
          <a:bodyPr/>
          <a:lstStyle/>
          <a:p>
            <a:pPr algn="just"/>
            <a:r>
              <a:rPr lang="zh-CN" altLang="en-US" dirty="0"/>
              <a:t>评价语义向量模型，与评价语言模型类似，也有外部评价和内部评价两种方式。</a:t>
            </a:r>
            <a:endParaRPr lang="en-US" altLang="zh-CN" dirty="0"/>
          </a:p>
          <a:p>
            <a:pPr algn="just"/>
            <a:r>
              <a:rPr lang="zh-CN" altLang="en-US" dirty="0"/>
              <a:t>语义向量模型的外部评价，指评价以语义向量为特征的</a:t>
            </a:r>
            <a:r>
              <a:rPr lang="en-US" altLang="zh-CN" dirty="0"/>
              <a:t>NLP</a:t>
            </a:r>
            <a:r>
              <a:rPr lang="zh-CN" altLang="en-US" dirty="0"/>
              <a:t>任务的指标提升的程度，进而评价语义向量的效果。</a:t>
            </a:r>
            <a:endParaRPr lang="en-US" altLang="zh-CN" dirty="0"/>
          </a:p>
          <a:p>
            <a:pPr algn="just"/>
            <a:r>
              <a:rPr lang="zh-CN" altLang="en-US" dirty="0"/>
              <a:t>语义向量模型的内部评价，指通过相似性任务来对语义向量的效果进行评价。这里主要介绍语义向量的内部评价。</a:t>
            </a:r>
            <a:endParaRPr lang="en-US" altLang="zh-CN" dirty="0"/>
          </a:p>
          <a:p>
            <a:pPr lvl="1" algn="just"/>
            <a:r>
              <a:rPr lang="zh-CN" altLang="en-US" dirty="0"/>
              <a:t>相似词对的评价；</a:t>
            </a:r>
            <a:endParaRPr lang="en-US" altLang="zh-CN" dirty="0"/>
          </a:p>
          <a:p>
            <a:pPr lvl="1" algn="just"/>
            <a:r>
              <a:rPr lang="zh-CN" altLang="en-US" dirty="0"/>
              <a:t>基于上下文的相似词对的评价；</a:t>
            </a:r>
            <a:endParaRPr lang="en-US" altLang="zh-CN" dirty="0"/>
          </a:p>
          <a:p>
            <a:pPr lvl="1" algn="just"/>
            <a:r>
              <a:rPr lang="zh-CN" altLang="en-US" dirty="0"/>
              <a:t>类比词对的评价。</a:t>
            </a:r>
            <a:endParaRPr lang="en-US" altLang="zh-CN" dirty="0"/>
          </a:p>
          <a:p>
            <a:pPr algn="just"/>
            <a:endParaRPr lang="zh-CN" altLang="en-US" dirty="0"/>
          </a:p>
        </p:txBody>
      </p:sp>
    </p:spTree>
    <p:extLst>
      <p:ext uri="{BB962C8B-B14F-4D97-AF65-F5344CB8AC3E}">
        <p14:creationId xmlns:p14="http://schemas.microsoft.com/office/powerpoint/2010/main" val="35492430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69ED0-7939-4050-82ED-3F85576A2435}"/>
              </a:ext>
            </a:extLst>
          </p:cNvPr>
          <p:cNvSpPr>
            <a:spLocks noGrp="1"/>
          </p:cNvSpPr>
          <p:nvPr>
            <p:ph type="title"/>
          </p:nvPr>
        </p:nvSpPr>
        <p:spPr/>
        <p:txBody>
          <a:bodyPr/>
          <a:lstStyle/>
          <a:p>
            <a:r>
              <a:rPr lang="en-US" altLang="zh-CN" dirty="0"/>
              <a:t>Evaluating Vector Models</a:t>
            </a:r>
            <a:endParaRPr lang="zh-CN" altLang="en-US" dirty="0"/>
          </a:p>
        </p:txBody>
      </p:sp>
      <p:sp>
        <p:nvSpPr>
          <p:cNvPr id="3" name="内容占位符 2">
            <a:extLst>
              <a:ext uri="{FF2B5EF4-FFF2-40B4-BE49-F238E27FC236}">
                <a16:creationId xmlns:a16="http://schemas.microsoft.com/office/drawing/2014/main" id="{21521C3A-F37C-4C4E-A566-F2529CCB55D0}"/>
              </a:ext>
            </a:extLst>
          </p:cNvPr>
          <p:cNvSpPr>
            <a:spLocks noGrp="1"/>
          </p:cNvSpPr>
          <p:nvPr>
            <p:ph idx="1"/>
          </p:nvPr>
        </p:nvSpPr>
        <p:spPr/>
        <p:txBody>
          <a:bodyPr/>
          <a:lstStyle/>
          <a:p>
            <a:pPr algn="just"/>
            <a:r>
              <a:rPr lang="zh-CN" altLang="en-US" dirty="0"/>
              <a:t>相似词组的评价，指评价语义向量在人工标注的相似词组的语料库上的表现：</a:t>
            </a:r>
            <a:endParaRPr lang="en-US" altLang="zh-CN" dirty="0"/>
          </a:p>
          <a:p>
            <a:pPr lvl="1" algn="just"/>
            <a:r>
              <a:rPr lang="en-US" altLang="zh-CN" dirty="0"/>
              <a:t>WordSim-353(Finkelstein, 2002)</a:t>
            </a:r>
            <a:r>
              <a:rPr lang="zh-CN" altLang="en-US" dirty="0"/>
              <a:t>是一种广泛使用的语料库，包含</a:t>
            </a:r>
            <a:r>
              <a:rPr lang="en-US" altLang="zh-CN" dirty="0"/>
              <a:t>353</a:t>
            </a:r>
            <a:r>
              <a:rPr lang="zh-CN" altLang="en-US" dirty="0"/>
              <a:t>个名词对，有人工标注</a:t>
            </a:r>
            <a:r>
              <a:rPr lang="en-US" altLang="zh-CN" dirty="0"/>
              <a:t>0~10</a:t>
            </a:r>
            <a:r>
              <a:rPr lang="zh-CN" altLang="en-US" dirty="0"/>
              <a:t>的相似评分；</a:t>
            </a:r>
            <a:endParaRPr lang="en-US" altLang="zh-CN" dirty="0"/>
          </a:p>
          <a:p>
            <a:pPr lvl="1" algn="just"/>
            <a:r>
              <a:rPr lang="en-US" altLang="zh-CN" dirty="0"/>
              <a:t>SimLex-999(Hill, 2015)</a:t>
            </a:r>
            <a:r>
              <a:rPr lang="zh-CN" altLang="en-US" dirty="0"/>
              <a:t>是一种更加复杂的语料库，该语料库评价相似性而非相关性，包含名词对、动词对和形容词对。</a:t>
            </a:r>
            <a:endParaRPr lang="en-US" altLang="zh-CN" dirty="0"/>
          </a:p>
          <a:p>
            <a:pPr lvl="1" algn="just"/>
            <a:r>
              <a:rPr lang="en-US" altLang="zh-CN" dirty="0"/>
              <a:t>TOEFL dataset</a:t>
            </a:r>
            <a:r>
              <a:rPr lang="zh-CN" altLang="en-US" dirty="0"/>
              <a:t>是包含</a:t>
            </a:r>
            <a:r>
              <a:rPr lang="en-US" altLang="zh-CN" dirty="0"/>
              <a:t>80</a:t>
            </a:r>
            <a:r>
              <a:rPr lang="zh-CN" altLang="en-US" dirty="0"/>
              <a:t>个问题的语料库，每个问题由</a:t>
            </a:r>
            <a:r>
              <a:rPr lang="en-US" altLang="zh-CN" dirty="0"/>
              <a:t>1</a:t>
            </a:r>
            <a:r>
              <a:rPr lang="zh-CN" altLang="en-US" dirty="0"/>
              <a:t>个目标词和</a:t>
            </a:r>
            <a:r>
              <a:rPr lang="en-US" altLang="zh-CN" dirty="0"/>
              <a:t>4</a:t>
            </a:r>
            <a:r>
              <a:rPr lang="zh-CN" altLang="en-US" dirty="0"/>
              <a:t>个候选词组成，目标在于从候选词中正确找到目标词的同义词（</a:t>
            </a:r>
            <a:r>
              <a:rPr lang="en-US" altLang="zh-CN" dirty="0"/>
              <a:t>synonym</a:t>
            </a:r>
            <a:r>
              <a:rPr lang="zh-CN" altLang="en-US" dirty="0"/>
              <a:t>）。</a:t>
            </a:r>
            <a:endParaRPr lang="en-US" altLang="zh-CN" dirty="0"/>
          </a:p>
          <a:p>
            <a:pPr lvl="1" algn="just"/>
            <a:r>
              <a:rPr lang="zh-CN" altLang="en-US" dirty="0"/>
              <a:t>上述的语料库都没有包含上下文。</a:t>
            </a:r>
          </a:p>
        </p:txBody>
      </p:sp>
    </p:spTree>
    <p:extLst>
      <p:ext uri="{BB962C8B-B14F-4D97-AF65-F5344CB8AC3E}">
        <p14:creationId xmlns:p14="http://schemas.microsoft.com/office/powerpoint/2010/main" val="7519780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A3A3B-62B1-4E2B-8087-AF93ADBEF517}"/>
              </a:ext>
            </a:extLst>
          </p:cNvPr>
          <p:cNvSpPr>
            <a:spLocks noGrp="1"/>
          </p:cNvSpPr>
          <p:nvPr>
            <p:ph type="title"/>
          </p:nvPr>
        </p:nvSpPr>
        <p:spPr/>
        <p:txBody>
          <a:bodyPr/>
          <a:lstStyle/>
          <a:p>
            <a:r>
              <a:rPr lang="en-US" altLang="zh-CN" dirty="0"/>
              <a:t>Evaluating Vector Models</a:t>
            </a:r>
            <a:endParaRPr lang="zh-CN" altLang="en-US" dirty="0"/>
          </a:p>
        </p:txBody>
      </p:sp>
      <p:sp>
        <p:nvSpPr>
          <p:cNvPr id="3" name="内容占位符 2">
            <a:extLst>
              <a:ext uri="{FF2B5EF4-FFF2-40B4-BE49-F238E27FC236}">
                <a16:creationId xmlns:a16="http://schemas.microsoft.com/office/drawing/2014/main" id="{A9A9CC06-EC8B-49EA-87D0-DD0BBEFA0A26}"/>
              </a:ext>
            </a:extLst>
          </p:cNvPr>
          <p:cNvSpPr>
            <a:spLocks noGrp="1"/>
          </p:cNvSpPr>
          <p:nvPr>
            <p:ph idx="1"/>
          </p:nvPr>
        </p:nvSpPr>
        <p:spPr/>
        <p:txBody>
          <a:bodyPr/>
          <a:lstStyle/>
          <a:p>
            <a:pPr algn="just"/>
            <a:r>
              <a:rPr lang="zh-CN" altLang="en-US" dirty="0"/>
              <a:t>基于上下文的相似词对的评价，是有一种更加实际的内部评价方式，可以评价语义向量在一词多义问题上的表现：</a:t>
            </a:r>
            <a:endParaRPr lang="en-US" altLang="zh-CN" dirty="0"/>
          </a:p>
          <a:p>
            <a:pPr lvl="1" algn="just"/>
            <a:r>
              <a:rPr lang="en-US" altLang="zh-CN" dirty="0"/>
              <a:t>Stanford Contextual Word Similarity(SCWS)(Huang, 2012)</a:t>
            </a:r>
            <a:r>
              <a:rPr lang="zh-CN" altLang="en-US" dirty="0"/>
              <a:t>是包含</a:t>
            </a:r>
            <a:r>
              <a:rPr lang="en-US" altLang="zh-CN" dirty="0"/>
              <a:t>2003</a:t>
            </a:r>
            <a:r>
              <a:rPr lang="zh-CN" altLang="en-US" dirty="0"/>
              <a:t>个相似词对的语料库，并给每个词提供了上下文；</a:t>
            </a:r>
            <a:endParaRPr lang="en-US" altLang="zh-CN" dirty="0"/>
          </a:p>
          <a:p>
            <a:pPr lvl="1" algn="just"/>
            <a:r>
              <a:rPr lang="en-US" altLang="zh-CN" dirty="0"/>
              <a:t>Semantic Textual Similarity Task(</a:t>
            </a:r>
            <a:r>
              <a:rPr lang="en-US" altLang="zh-CN" dirty="0" err="1"/>
              <a:t>Agirre</a:t>
            </a:r>
            <a:r>
              <a:rPr lang="en-US" altLang="zh-CN" dirty="0"/>
              <a:t>, 2012)</a:t>
            </a:r>
            <a:r>
              <a:rPr lang="zh-CN" altLang="en-US" dirty="0"/>
              <a:t>是评价语义向量在句子级相似性问题上的表现的任务，与上述语料库不同，其包含了许多句子对，由人工标注其相似度。</a:t>
            </a:r>
            <a:endParaRPr lang="en-US" altLang="zh-CN" dirty="0"/>
          </a:p>
          <a:p>
            <a:pPr algn="just"/>
            <a:r>
              <a:rPr lang="zh-CN" altLang="en-US" dirty="0"/>
              <a:t>类比词对的评价，是一种更加复杂的评价方式，主要评价语义向量在解决诸如</a:t>
            </a:r>
            <a:r>
              <a:rPr lang="en-US" altLang="zh-CN" dirty="0"/>
              <a:t>a is to b as c is to d</a:t>
            </a:r>
            <a:r>
              <a:rPr lang="zh-CN" altLang="en-US" dirty="0"/>
              <a:t>的问题上的表现，如给定</a:t>
            </a:r>
            <a:r>
              <a:rPr lang="en-US" altLang="zh-CN" dirty="0"/>
              <a:t>Athens is to Greece as Oslo is to _____</a:t>
            </a:r>
            <a:r>
              <a:rPr lang="zh-CN" altLang="en-US" dirty="0"/>
              <a:t>，则应该正确返回</a:t>
            </a:r>
            <a:r>
              <a:rPr lang="en-US" altLang="zh-CN" dirty="0"/>
              <a:t>Norway</a:t>
            </a:r>
            <a:r>
              <a:rPr lang="zh-CN" altLang="en-US" dirty="0"/>
              <a:t>。</a:t>
            </a:r>
          </a:p>
        </p:txBody>
      </p:sp>
    </p:spTree>
    <p:extLst>
      <p:ext uri="{BB962C8B-B14F-4D97-AF65-F5344CB8AC3E}">
        <p14:creationId xmlns:p14="http://schemas.microsoft.com/office/powerpoint/2010/main" val="14234029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B2CF9-248B-4596-B0F1-1654FFC8F959}"/>
              </a:ext>
            </a:extLst>
          </p:cNvPr>
          <p:cNvSpPr>
            <a:spLocks noGrp="1"/>
          </p:cNvSpPr>
          <p:nvPr>
            <p:ph type="title"/>
          </p:nvPr>
        </p:nvSpPr>
        <p:spPr/>
        <p:txBody>
          <a:bodyPr/>
          <a:lstStyle/>
          <a:p>
            <a:r>
              <a:rPr lang="zh-CN" altLang="en-US" dirty="0"/>
              <a:t>作业</a:t>
            </a:r>
          </a:p>
        </p:txBody>
      </p:sp>
      <p:sp>
        <p:nvSpPr>
          <p:cNvPr id="3" name="内容占位符 2">
            <a:extLst>
              <a:ext uri="{FF2B5EF4-FFF2-40B4-BE49-F238E27FC236}">
                <a16:creationId xmlns:a16="http://schemas.microsoft.com/office/drawing/2014/main" id="{822271D4-DF01-4643-A11D-B1B717BDBCA8}"/>
              </a:ext>
            </a:extLst>
          </p:cNvPr>
          <p:cNvSpPr>
            <a:spLocks noGrp="1"/>
          </p:cNvSpPr>
          <p:nvPr>
            <p:ph idx="1"/>
          </p:nvPr>
        </p:nvSpPr>
        <p:spPr/>
        <p:txBody>
          <a:bodyPr/>
          <a:lstStyle/>
          <a:p>
            <a:r>
              <a:rPr lang="zh-CN" altLang="en-US" dirty="0"/>
              <a:t>完成</a:t>
            </a:r>
            <a:r>
              <a:rPr lang="en-US" altLang="zh-CN" dirty="0"/>
              <a:t>PPT</a:t>
            </a:r>
            <a:r>
              <a:rPr lang="zh-CN" altLang="en-US" dirty="0"/>
              <a:t>中要求亲自尝试的部分</a:t>
            </a:r>
            <a:endParaRPr lang="en-US" altLang="zh-CN" dirty="0"/>
          </a:p>
          <a:p>
            <a:r>
              <a:rPr lang="zh-CN" altLang="en-US" dirty="0"/>
              <a:t>完成教材中六章的课后习题</a:t>
            </a:r>
            <a:endParaRPr lang="en-US" altLang="zh-CN" dirty="0"/>
          </a:p>
          <a:p>
            <a:r>
              <a:rPr lang="zh-CN" altLang="en-US" dirty="0"/>
              <a:t>阅读</a:t>
            </a:r>
            <a:r>
              <a:rPr lang="en-US" altLang="zh-CN" dirty="0"/>
              <a:t>word2vec</a:t>
            </a:r>
            <a:r>
              <a:rPr lang="zh-CN" altLang="en-US"/>
              <a:t>的</a:t>
            </a:r>
            <a:r>
              <a:rPr lang="zh-CN" altLang="en-US" dirty="0"/>
              <a:t>代码</a:t>
            </a:r>
            <a:endParaRPr lang="en-US" altLang="zh-CN" dirty="0"/>
          </a:p>
        </p:txBody>
      </p:sp>
    </p:spTree>
    <p:extLst>
      <p:ext uri="{BB962C8B-B14F-4D97-AF65-F5344CB8AC3E}">
        <p14:creationId xmlns:p14="http://schemas.microsoft.com/office/powerpoint/2010/main" val="232849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35D9D1-1C92-41C1-8103-C2EE2CC743CF}"/>
              </a:ext>
            </a:extLst>
          </p:cNvPr>
          <p:cNvSpPr>
            <a:spLocks noGrp="1"/>
          </p:cNvSpPr>
          <p:nvPr>
            <p:ph type="title"/>
          </p:nvPr>
        </p:nvSpPr>
        <p:spPr/>
        <p:txBody>
          <a:bodyPr/>
          <a:lstStyle/>
          <a:p>
            <a:r>
              <a:rPr lang="en-US" altLang="zh-CN" dirty="0"/>
              <a:t>Lexical Semantics</a:t>
            </a:r>
            <a:endParaRPr lang="zh-CN" altLang="en-US" dirty="0"/>
          </a:p>
        </p:txBody>
      </p:sp>
      <p:sp>
        <p:nvSpPr>
          <p:cNvPr id="3" name="内容占位符 2">
            <a:extLst>
              <a:ext uri="{FF2B5EF4-FFF2-40B4-BE49-F238E27FC236}">
                <a16:creationId xmlns:a16="http://schemas.microsoft.com/office/drawing/2014/main" id="{492AD600-06B8-4300-8266-4383BEC0379F}"/>
              </a:ext>
            </a:extLst>
          </p:cNvPr>
          <p:cNvSpPr>
            <a:spLocks noGrp="1"/>
          </p:cNvSpPr>
          <p:nvPr>
            <p:ph idx="1"/>
          </p:nvPr>
        </p:nvSpPr>
        <p:spPr/>
        <p:txBody>
          <a:bodyPr>
            <a:normAutofit/>
          </a:bodyPr>
          <a:lstStyle/>
          <a:p>
            <a:pPr algn="just"/>
            <a:r>
              <a:rPr lang="zh-CN" altLang="en-US" dirty="0"/>
              <a:t>衡量两个词之间的语义关系，除了相似性，还有其他方式，例如相关性（</a:t>
            </a:r>
            <a:r>
              <a:rPr lang="en-US" altLang="zh-CN" dirty="0"/>
              <a:t>relatedness</a:t>
            </a:r>
            <a:r>
              <a:rPr lang="zh-CN" altLang="en-US" dirty="0"/>
              <a:t>）。</a:t>
            </a:r>
            <a:endParaRPr lang="en-US" altLang="zh-CN" dirty="0"/>
          </a:p>
          <a:p>
            <a:pPr algn="just"/>
            <a:r>
              <a:rPr lang="zh-CN" altLang="en-US" dirty="0"/>
              <a:t>如果两个词属于同一个语义场（</a:t>
            </a:r>
            <a:r>
              <a:rPr lang="en-US" altLang="zh-CN" dirty="0"/>
              <a:t>semantic field</a:t>
            </a:r>
            <a:r>
              <a:rPr lang="zh-CN" altLang="en-US" dirty="0"/>
              <a:t>），则认为这两个词具有相关性：</a:t>
            </a:r>
            <a:endParaRPr lang="en-US" altLang="zh-CN" dirty="0"/>
          </a:p>
          <a:p>
            <a:pPr lvl="1" algn="just"/>
            <a:r>
              <a:rPr lang="en-US" altLang="zh-CN" dirty="0"/>
              <a:t>coffee</a:t>
            </a:r>
            <a:r>
              <a:rPr lang="zh-CN" altLang="en-US" dirty="0"/>
              <a:t>和</a:t>
            </a:r>
            <a:r>
              <a:rPr lang="en-US" altLang="zh-CN" dirty="0"/>
              <a:t>cup</a:t>
            </a:r>
            <a:r>
              <a:rPr lang="zh-CN" altLang="en-US" dirty="0"/>
              <a:t>，都属于“喝咖啡”语义场，两者是相关的</a:t>
            </a:r>
            <a:endParaRPr lang="en-US" altLang="zh-CN" dirty="0"/>
          </a:p>
          <a:p>
            <a:pPr lvl="1" algn="just"/>
            <a:r>
              <a:rPr lang="en-US" altLang="zh-CN" dirty="0"/>
              <a:t>scalpel</a:t>
            </a:r>
            <a:r>
              <a:rPr lang="zh-CN" altLang="en-US" dirty="0"/>
              <a:t>和</a:t>
            </a:r>
            <a:r>
              <a:rPr lang="en-US" altLang="zh-CN" dirty="0"/>
              <a:t>surgeon</a:t>
            </a:r>
            <a:r>
              <a:rPr lang="zh-CN" altLang="en-US" dirty="0"/>
              <a:t>，都属于“外科手术”语义场，两者是相关的</a:t>
            </a:r>
            <a:endParaRPr lang="en-US" altLang="zh-CN" dirty="0"/>
          </a:p>
          <a:p>
            <a:pPr algn="just"/>
            <a:r>
              <a:rPr lang="zh-CN" altLang="en-US" dirty="0"/>
              <a:t>语义场是指一个词的集合，这些词都属于一个特定的语义领域，相互之间构成了结构性的语义关系：</a:t>
            </a:r>
            <a:endParaRPr lang="en-US" altLang="zh-CN" dirty="0"/>
          </a:p>
          <a:p>
            <a:pPr lvl="1" algn="just"/>
            <a:r>
              <a:rPr lang="en-US" altLang="zh-CN" dirty="0"/>
              <a:t>hospital: surgeon, scalpel, nurse, anesthetic, hospital</a:t>
            </a:r>
          </a:p>
          <a:p>
            <a:pPr lvl="1"/>
            <a:r>
              <a:rPr lang="en-US" altLang="zh-CN" dirty="0"/>
              <a:t>restaurant: waiter, menu, plate, food, chef</a:t>
            </a:r>
            <a:endParaRPr lang="zh-CN" altLang="en-US" dirty="0"/>
          </a:p>
        </p:txBody>
      </p:sp>
    </p:spTree>
    <p:extLst>
      <p:ext uri="{BB962C8B-B14F-4D97-AF65-F5344CB8AC3E}">
        <p14:creationId xmlns:p14="http://schemas.microsoft.com/office/powerpoint/2010/main" val="23147930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A8D75A3-00C1-41A9-88D7-351F8FDC97C2}"/>
              </a:ext>
            </a:extLst>
          </p:cNvPr>
          <p:cNvSpPr>
            <a:spLocks noGrp="1"/>
          </p:cNvSpPr>
          <p:nvPr>
            <p:ph type="ctrTitle"/>
          </p:nvPr>
        </p:nvSpPr>
        <p:spPr/>
        <p:txBody>
          <a:bodyPr/>
          <a:lstStyle/>
          <a:p>
            <a:r>
              <a:rPr lang="en-US" altLang="zh-CN" dirty="0"/>
              <a:t>Thank you</a:t>
            </a:r>
            <a:endParaRPr lang="zh-CN" altLang="en-US" dirty="0"/>
          </a:p>
        </p:txBody>
      </p:sp>
    </p:spTree>
    <p:extLst>
      <p:ext uri="{BB962C8B-B14F-4D97-AF65-F5344CB8AC3E}">
        <p14:creationId xmlns:p14="http://schemas.microsoft.com/office/powerpoint/2010/main" val="3933854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E713EF-0D67-4307-952D-AD0A390396AE}"/>
              </a:ext>
            </a:extLst>
          </p:cNvPr>
          <p:cNvSpPr>
            <a:spLocks noGrp="1"/>
          </p:cNvSpPr>
          <p:nvPr>
            <p:ph type="title"/>
          </p:nvPr>
        </p:nvSpPr>
        <p:spPr/>
        <p:txBody>
          <a:bodyPr/>
          <a:lstStyle/>
          <a:p>
            <a:r>
              <a:rPr lang="en-US" altLang="zh-CN" dirty="0"/>
              <a:t>Lexical Semantics</a:t>
            </a:r>
            <a:endParaRPr lang="zh-CN" altLang="en-US" dirty="0"/>
          </a:p>
        </p:txBody>
      </p:sp>
      <p:sp>
        <p:nvSpPr>
          <p:cNvPr id="3" name="内容占位符 2">
            <a:extLst>
              <a:ext uri="{FF2B5EF4-FFF2-40B4-BE49-F238E27FC236}">
                <a16:creationId xmlns:a16="http://schemas.microsoft.com/office/drawing/2014/main" id="{0645A59C-A245-42EF-B418-1FDA709BBBE9}"/>
              </a:ext>
            </a:extLst>
          </p:cNvPr>
          <p:cNvSpPr>
            <a:spLocks noGrp="1"/>
          </p:cNvSpPr>
          <p:nvPr>
            <p:ph idx="1"/>
          </p:nvPr>
        </p:nvSpPr>
        <p:spPr/>
        <p:txBody>
          <a:bodyPr/>
          <a:lstStyle/>
          <a:p>
            <a:pPr algn="just"/>
            <a:r>
              <a:rPr lang="zh-CN" altLang="en-US" dirty="0"/>
              <a:t>语义场和主题模型（</a:t>
            </a:r>
            <a:r>
              <a:rPr lang="en-US" altLang="zh-CN" dirty="0"/>
              <a:t>topic models</a:t>
            </a:r>
            <a:r>
              <a:rPr lang="zh-CN" altLang="en-US" dirty="0"/>
              <a:t>）密切相关，例如</a:t>
            </a:r>
            <a:r>
              <a:rPr lang="en-US" altLang="zh-CN" dirty="0"/>
              <a:t>LDA</a:t>
            </a:r>
            <a:r>
              <a:rPr lang="zh-CN" altLang="en-US" dirty="0"/>
              <a:t>（</a:t>
            </a:r>
            <a:r>
              <a:rPr lang="en-US" altLang="zh-CN" dirty="0"/>
              <a:t>latent </a:t>
            </a:r>
            <a:r>
              <a:rPr lang="en-US" altLang="zh-CN" dirty="0" err="1"/>
              <a:t>dirichlet</a:t>
            </a:r>
            <a:r>
              <a:rPr lang="en-US" altLang="zh-CN" dirty="0"/>
              <a:t> allocation</a:t>
            </a:r>
            <a:r>
              <a:rPr lang="zh-CN" altLang="en-US" dirty="0"/>
              <a:t>）模型。这类模型通过无监督学习过程，从语料中学习到词的聚类，每个类都是由相关的词组成。</a:t>
            </a:r>
            <a:endParaRPr lang="en-US" altLang="zh-CN" dirty="0"/>
          </a:p>
          <a:p>
            <a:pPr algn="just"/>
            <a:r>
              <a:rPr lang="zh-CN" altLang="en-US" dirty="0"/>
              <a:t>与语义场相关的另一个概念是语义框架（</a:t>
            </a:r>
            <a:r>
              <a:rPr lang="en-US" altLang="zh-CN" dirty="0"/>
              <a:t>semantic frame</a:t>
            </a:r>
            <a:r>
              <a:rPr lang="zh-CN" altLang="en-US" dirty="0"/>
              <a:t>）。语义框架是一个词的集合，这些词代表一个特定事件的参与者或对该事件的观点。</a:t>
            </a:r>
            <a:endParaRPr lang="en-US" altLang="zh-CN" dirty="0"/>
          </a:p>
          <a:p>
            <a:pPr lvl="1" algn="just"/>
            <a:r>
              <a:rPr lang="en-US" altLang="zh-CN" dirty="0"/>
              <a:t>commercial transaction: buy, sell, pay, buyer, goods, money</a:t>
            </a:r>
          </a:p>
          <a:p>
            <a:pPr algn="just"/>
            <a:r>
              <a:rPr lang="zh-CN" altLang="en-US" dirty="0"/>
              <a:t>了解</a:t>
            </a:r>
            <a:r>
              <a:rPr lang="en-US" altLang="zh-CN" dirty="0"/>
              <a:t>buy</a:t>
            </a:r>
            <a:r>
              <a:rPr lang="zh-CN" altLang="en-US" dirty="0"/>
              <a:t>和</a:t>
            </a:r>
            <a:r>
              <a:rPr lang="en-US" altLang="zh-CN" dirty="0"/>
              <a:t>sell</a:t>
            </a:r>
            <a:r>
              <a:rPr lang="zh-CN" altLang="en-US" dirty="0"/>
              <a:t>在语义框架中的相关关系，可以使</a:t>
            </a:r>
            <a:r>
              <a:rPr lang="en-US" altLang="zh-CN" dirty="0"/>
              <a:t>NLU</a:t>
            </a:r>
            <a:r>
              <a:rPr lang="zh-CN" altLang="en-US" dirty="0"/>
              <a:t>系统从“</a:t>
            </a:r>
            <a:r>
              <a:rPr lang="en-US" altLang="zh-CN" dirty="0"/>
              <a:t>Sam bought the book from Ling</a:t>
            </a:r>
            <a:r>
              <a:rPr lang="zh-CN" altLang="en-US" dirty="0"/>
              <a:t>”中得知：</a:t>
            </a:r>
            <a:r>
              <a:rPr lang="en-US" altLang="zh-CN" dirty="0"/>
              <a:t>(1)Sam</a:t>
            </a:r>
            <a:r>
              <a:rPr lang="zh-CN" altLang="en-US" dirty="0"/>
              <a:t>是</a:t>
            </a:r>
            <a:r>
              <a:rPr lang="en-US" altLang="zh-CN" dirty="0"/>
              <a:t>buyer</a:t>
            </a:r>
            <a:r>
              <a:rPr lang="zh-CN" altLang="en-US" dirty="0"/>
              <a:t>，</a:t>
            </a:r>
            <a:r>
              <a:rPr lang="en-US" altLang="zh-CN" dirty="0"/>
              <a:t>Ling</a:t>
            </a:r>
            <a:r>
              <a:rPr lang="zh-CN" altLang="en-US" dirty="0"/>
              <a:t>是</a:t>
            </a:r>
            <a:r>
              <a:rPr lang="en-US" altLang="zh-CN" dirty="0"/>
              <a:t>seller</a:t>
            </a:r>
            <a:r>
              <a:rPr lang="zh-CN" altLang="en-US" dirty="0"/>
              <a:t>；</a:t>
            </a:r>
            <a:r>
              <a:rPr lang="en-US" altLang="zh-CN" dirty="0"/>
              <a:t>(2)</a:t>
            </a:r>
            <a:r>
              <a:rPr lang="zh-CN" altLang="en-US" dirty="0"/>
              <a:t>句子等价于“</a:t>
            </a:r>
            <a:r>
              <a:rPr lang="en-US" altLang="zh-CN" dirty="0"/>
              <a:t>Ling sold the</a:t>
            </a:r>
            <a:r>
              <a:rPr lang="zh-CN" altLang="en-US" dirty="0"/>
              <a:t> </a:t>
            </a:r>
            <a:r>
              <a:rPr lang="en-US" altLang="zh-CN" dirty="0"/>
              <a:t>book</a:t>
            </a:r>
            <a:r>
              <a:rPr lang="zh-CN" altLang="en-US" dirty="0"/>
              <a:t> </a:t>
            </a:r>
            <a:r>
              <a:rPr lang="en-US" altLang="zh-CN" dirty="0"/>
              <a:t>to</a:t>
            </a:r>
            <a:r>
              <a:rPr lang="zh-CN" altLang="en-US" dirty="0"/>
              <a:t> </a:t>
            </a:r>
            <a:r>
              <a:rPr lang="en-US" altLang="zh-CN" dirty="0"/>
              <a:t>Sam</a:t>
            </a:r>
            <a:r>
              <a:rPr lang="zh-CN" altLang="en-US" dirty="0"/>
              <a:t>”。</a:t>
            </a:r>
          </a:p>
        </p:txBody>
      </p:sp>
    </p:spTree>
    <p:extLst>
      <p:ext uri="{BB962C8B-B14F-4D97-AF65-F5344CB8AC3E}">
        <p14:creationId xmlns:p14="http://schemas.microsoft.com/office/powerpoint/2010/main" val="220944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11521</TotalTime>
  <Words>7666</Words>
  <Application>Microsoft Office PowerPoint</Application>
  <PresentationFormat>宽屏</PresentationFormat>
  <Paragraphs>494</Paragraphs>
  <Slides>80</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80</vt:i4>
      </vt:variant>
    </vt:vector>
  </HeadingPairs>
  <TitlesOfParts>
    <vt:vector size="85" baseType="lpstr">
      <vt:lpstr>等线</vt:lpstr>
      <vt:lpstr>等线 Light</vt:lpstr>
      <vt:lpstr>Arial</vt:lpstr>
      <vt:lpstr>Cambria Math</vt:lpstr>
      <vt:lpstr>Office 主题​​</vt:lpstr>
      <vt:lpstr>Vector Semantics</vt:lpstr>
      <vt:lpstr>Vector Semantics</vt:lpstr>
      <vt:lpstr>Lexical Semantics</vt:lpstr>
      <vt:lpstr>Lexical Semantics</vt:lpstr>
      <vt:lpstr>Lexical Semantics</vt:lpstr>
      <vt:lpstr>Lexical Semantics</vt:lpstr>
      <vt:lpstr>Lexical Semantics</vt:lpstr>
      <vt:lpstr>Lexical Semantics</vt:lpstr>
      <vt:lpstr>Lexical Semantics</vt:lpstr>
      <vt:lpstr>Lexical Semantics</vt:lpstr>
      <vt:lpstr>Lexical Semantics</vt:lpstr>
      <vt:lpstr>Lexical Semantics</vt:lpstr>
      <vt:lpstr>Lexical Semantics</vt:lpstr>
      <vt:lpstr>Vector Semantics</vt:lpstr>
      <vt:lpstr>Vector Semantics</vt:lpstr>
      <vt:lpstr>Vector Semantics</vt:lpstr>
      <vt:lpstr>Vector Semantics</vt:lpstr>
      <vt:lpstr>Words and Vectors</vt:lpstr>
      <vt:lpstr>Words and Vectors</vt:lpstr>
      <vt:lpstr>Words and Vectors</vt:lpstr>
      <vt:lpstr>Words and Vectors</vt:lpstr>
      <vt:lpstr>Words and Vectors</vt:lpstr>
      <vt:lpstr>Cosine for measuring similarity</vt:lpstr>
      <vt:lpstr>Cosine for measuring similarity</vt:lpstr>
      <vt:lpstr>Cosine for measuring similarity</vt:lpstr>
      <vt:lpstr>TF-IDF: Weighing terms in the vector</vt:lpstr>
      <vt:lpstr>TF-IDF: Weighing terms in the vector</vt:lpstr>
      <vt:lpstr>TF-IDF: Weighing terms in the vector</vt:lpstr>
      <vt:lpstr>TF-IDF: Weighing terms in the vector</vt:lpstr>
      <vt:lpstr>TF-IDF: Weighing terms in the vector</vt:lpstr>
      <vt:lpstr>Applications of the tf-idf vector model</vt:lpstr>
      <vt:lpstr>Pointwise Mutual Information</vt:lpstr>
      <vt:lpstr>Pointwise Mutual Information</vt:lpstr>
      <vt:lpstr>Pointwise Mutual Information</vt:lpstr>
      <vt:lpstr>Pointwise Mutual Information</vt:lpstr>
      <vt:lpstr>Pointwise Mutual Information</vt:lpstr>
      <vt:lpstr>Word2vec</vt:lpstr>
      <vt:lpstr>Word2vec</vt:lpstr>
      <vt:lpstr>Word2vec</vt:lpstr>
      <vt:lpstr>Skip-gram: The classifier</vt:lpstr>
      <vt:lpstr>Skip-gram: The classifier</vt:lpstr>
      <vt:lpstr>CBOW: The classifier</vt:lpstr>
      <vt:lpstr>CBOW: The classifier</vt:lpstr>
      <vt:lpstr>Negative sampling: skip-gram</vt:lpstr>
      <vt:lpstr>Negative sampling: skip-gram</vt:lpstr>
      <vt:lpstr>Negative sampling: skip-gram</vt:lpstr>
      <vt:lpstr>Negative sampling: skip-gram</vt:lpstr>
      <vt:lpstr>Negative sampling: skip-gram</vt:lpstr>
      <vt:lpstr>Negative sampling: CBOW</vt:lpstr>
      <vt:lpstr>Hierarchical softmax: skip-gram</vt:lpstr>
      <vt:lpstr>Hierarchical softmax: skip-gram</vt:lpstr>
      <vt:lpstr>Hierarchical softmax: skip-gram</vt:lpstr>
      <vt:lpstr>Hierarchical softmax: skip-gram</vt:lpstr>
      <vt:lpstr>Hierarchical softmax: skip-gram</vt:lpstr>
      <vt:lpstr>Hierarchical softmax: skip-gram</vt:lpstr>
      <vt:lpstr>Hierarchical softmax: skip-gram</vt:lpstr>
      <vt:lpstr>Hierarchical softmax: CBOW</vt:lpstr>
      <vt:lpstr>Source detail</vt:lpstr>
      <vt:lpstr>Source detail</vt:lpstr>
      <vt:lpstr>Source detail</vt:lpstr>
      <vt:lpstr>Source detail</vt:lpstr>
      <vt:lpstr>Source detail</vt:lpstr>
      <vt:lpstr>Source detail</vt:lpstr>
      <vt:lpstr>Source detail</vt:lpstr>
      <vt:lpstr>Source detail</vt:lpstr>
      <vt:lpstr>Source detail</vt:lpstr>
      <vt:lpstr>Source detail</vt:lpstr>
      <vt:lpstr>Source detail</vt:lpstr>
      <vt:lpstr>Semantic properties of embeddings</vt:lpstr>
      <vt:lpstr>Semantic properties of embeddings</vt:lpstr>
      <vt:lpstr>Semantic properties of embeddings</vt:lpstr>
      <vt:lpstr>Hyperparameters</vt:lpstr>
      <vt:lpstr>Glove</vt:lpstr>
      <vt:lpstr>Glove</vt:lpstr>
      <vt:lpstr>Bias and Embeddings</vt:lpstr>
      <vt:lpstr>Evaluating Vector Models</vt:lpstr>
      <vt:lpstr>Evaluating Vector Models</vt:lpstr>
      <vt:lpstr>Evaluating Vector Models</vt:lpstr>
      <vt:lpstr>作业</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Regular Expressions, Text Normalization, Edit Distance</dc:title>
  <dc:creator>文涛 张</dc:creator>
  <cp:lastModifiedBy>张 文涛</cp:lastModifiedBy>
  <cp:revision>290</cp:revision>
  <dcterms:created xsi:type="dcterms:W3CDTF">2019-07-21T06:55:41Z</dcterms:created>
  <dcterms:modified xsi:type="dcterms:W3CDTF">2020-02-29T14:18:39Z</dcterms:modified>
</cp:coreProperties>
</file>