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400" r:id="rId34"/>
    <p:sldId id="359" r:id="rId35"/>
    <p:sldId id="401" r:id="rId36"/>
    <p:sldId id="360" r:id="rId37"/>
    <p:sldId id="402" r:id="rId38"/>
    <p:sldId id="361" r:id="rId39"/>
    <p:sldId id="403" r:id="rId40"/>
    <p:sldId id="362" r:id="rId41"/>
    <p:sldId id="404" r:id="rId42"/>
    <p:sldId id="363" r:id="rId43"/>
    <p:sldId id="405" r:id="rId44"/>
    <p:sldId id="364" r:id="rId45"/>
    <p:sldId id="365" r:id="rId46"/>
    <p:sldId id="366" r:id="rId47"/>
    <p:sldId id="406" r:id="rId48"/>
    <p:sldId id="367" r:id="rId49"/>
    <p:sldId id="368" r:id="rId50"/>
    <p:sldId id="369" r:id="rId51"/>
    <p:sldId id="370" r:id="rId52"/>
    <p:sldId id="371" r:id="rId53"/>
    <p:sldId id="372" r:id="rId54"/>
    <p:sldId id="373" r:id="rId55"/>
    <p:sldId id="374" r:id="rId56"/>
    <p:sldId id="375" r:id="rId57"/>
    <p:sldId id="376" r:id="rId58"/>
    <p:sldId id="377" r:id="rId59"/>
    <p:sldId id="378" r:id="rId60"/>
    <p:sldId id="379" r:id="rId61"/>
    <p:sldId id="380" r:id="rId62"/>
    <p:sldId id="381" r:id="rId63"/>
    <p:sldId id="328" r:id="rId64"/>
    <p:sldId id="327"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75E92-CDE7-406A-AD0B-50A09CC6AD86}" v="5645" dt="2019-09-19T05:00:32.19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22" autoAdjust="0"/>
  </p:normalViewPr>
  <p:slideViewPr>
    <p:cSldViewPr snapToGrid="0">
      <p:cViewPr varScale="1">
        <p:scale>
          <a:sx n="69" d="100"/>
          <a:sy n="69" d="100"/>
        </p:scale>
        <p:origin x="96"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60397-8B6B-4B06-AA63-88B0764BA09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6117C1-4506-4AEF-8BC9-A501306B66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DA87161-903F-4E5A-ACC0-0F2567E5469F}"/>
              </a:ext>
            </a:extLst>
          </p:cNvPr>
          <p:cNvSpPr>
            <a:spLocks noGrp="1"/>
          </p:cNvSpPr>
          <p:nvPr>
            <p:ph type="dt" sz="half" idx="10"/>
          </p:nvPr>
        </p:nvSpPr>
        <p:spPr/>
        <p:txBody>
          <a:bodyPr/>
          <a:lstStyle/>
          <a:p>
            <a:fld id="{2E095675-DC72-4906-A57C-C4BFA0BFC772}" type="datetimeFigureOut">
              <a:rPr lang="zh-CN" altLang="en-US" smtClean="0"/>
              <a:t>2019/11/15</a:t>
            </a:fld>
            <a:endParaRPr lang="zh-CN" altLang="en-US"/>
          </a:p>
        </p:txBody>
      </p:sp>
      <p:sp>
        <p:nvSpPr>
          <p:cNvPr id="5" name="页脚占位符 4">
            <a:extLst>
              <a:ext uri="{FF2B5EF4-FFF2-40B4-BE49-F238E27FC236}">
                <a16:creationId xmlns:a16="http://schemas.microsoft.com/office/drawing/2014/main" id="{7F1B8580-ADCD-4724-B29E-41526DC40B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1F524-7019-4992-958F-9EF79F49BE51}"/>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72812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EEB49-CAA8-428D-B841-6C4241147E9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1690A36-6804-4AC7-A4E5-D8D60C5493B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F15A67-9DED-4A9A-9D69-6A74E970575D}"/>
              </a:ext>
            </a:extLst>
          </p:cNvPr>
          <p:cNvSpPr>
            <a:spLocks noGrp="1"/>
          </p:cNvSpPr>
          <p:nvPr>
            <p:ph type="dt" sz="half" idx="10"/>
          </p:nvPr>
        </p:nvSpPr>
        <p:spPr/>
        <p:txBody>
          <a:bodyPr/>
          <a:lstStyle/>
          <a:p>
            <a:fld id="{2E095675-DC72-4906-A57C-C4BFA0BFC772}" type="datetimeFigureOut">
              <a:rPr lang="zh-CN" altLang="en-US" smtClean="0"/>
              <a:t>2019/11/15</a:t>
            </a:fld>
            <a:endParaRPr lang="zh-CN" altLang="en-US"/>
          </a:p>
        </p:txBody>
      </p:sp>
      <p:sp>
        <p:nvSpPr>
          <p:cNvPr id="5" name="页脚占位符 4">
            <a:extLst>
              <a:ext uri="{FF2B5EF4-FFF2-40B4-BE49-F238E27FC236}">
                <a16:creationId xmlns:a16="http://schemas.microsoft.com/office/drawing/2014/main" id="{CE48A92C-DE96-462E-8AE5-ABEA776335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647679-2C68-43AD-BDAA-4A674AD43C26}"/>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389571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A857E85-94EB-4512-8C43-56E3C1F67AD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376236-BFE2-44B3-BB80-1CC784F398D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375B1A-6C2F-4101-AC3C-6CF9267E9854}"/>
              </a:ext>
            </a:extLst>
          </p:cNvPr>
          <p:cNvSpPr>
            <a:spLocks noGrp="1"/>
          </p:cNvSpPr>
          <p:nvPr>
            <p:ph type="dt" sz="half" idx="10"/>
          </p:nvPr>
        </p:nvSpPr>
        <p:spPr/>
        <p:txBody>
          <a:bodyPr/>
          <a:lstStyle/>
          <a:p>
            <a:fld id="{2E095675-DC72-4906-A57C-C4BFA0BFC772}" type="datetimeFigureOut">
              <a:rPr lang="zh-CN" altLang="en-US" smtClean="0"/>
              <a:t>2019/11/15</a:t>
            </a:fld>
            <a:endParaRPr lang="zh-CN" altLang="en-US"/>
          </a:p>
        </p:txBody>
      </p:sp>
      <p:sp>
        <p:nvSpPr>
          <p:cNvPr id="5" name="页脚占位符 4">
            <a:extLst>
              <a:ext uri="{FF2B5EF4-FFF2-40B4-BE49-F238E27FC236}">
                <a16:creationId xmlns:a16="http://schemas.microsoft.com/office/drawing/2014/main" id="{977BEC8E-362A-4216-A0BF-E63043157C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FE9629-87E0-43A2-860E-81A3DF356B45}"/>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2697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DFAA1-8C70-4ACA-997B-5870A4CE33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706E37-67E8-4406-BD9B-5AFCC4C232F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2B49AB-4B6F-4365-9FBE-37AD244CC1E2}"/>
              </a:ext>
            </a:extLst>
          </p:cNvPr>
          <p:cNvSpPr>
            <a:spLocks noGrp="1"/>
          </p:cNvSpPr>
          <p:nvPr>
            <p:ph type="dt" sz="half" idx="10"/>
          </p:nvPr>
        </p:nvSpPr>
        <p:spPr/>
        <p:txBody>
          <a:bodyPr/>
          <a:lstStyle/>
          <a:p>
            <a:fld id="{2E095675-DC72-4906-A57C-C4BFA0BFC772}" type="datetimeFigureOut">
              <a:rPr lang="zh-CN" altLang="en-US" smtClean="0"/>
              <a:t>2019/11/15</a:t>
            </a:fld>
            <a:endParaRPr lang="zh-CN" altLang="en-US"/>
          </a:p>
        </p:txBody>
      </p:sp>
      <p:sp>
        <p:nvSpPr>
          <p:cNvPr id="5" name="页脚占位符 4">
            <a:extLst>
              <a:ext uri="{FF2B5EF4-FFF2-40B4-BE49-F238E27FC236}">
                <a16:creationId xmlns:a16="http://schemas.microsoft.com/office/drawing/2014/main" id="{F5005816-6927-41A6-83BB-05D801F24A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D09D36-128B-4BA2-A57D-B5B2ED54C8A1}"/>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49219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2EEBE-0948-4F48-B969-41F907E9618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A7D579-2F1E-4E30-A814-B70045DF7D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86CDC10-0164-41D1-88D8-BBCB30F27235}"/>
              </a:ext>
            </a:extLst>
          </p:cNvPr>
          <p:cNvSpPr>
            <a:spLocks noGrp="1"/>
          </p:cNvSpPr>
          <p:nvPr>
            <p:ph type="dt" sz="half" idx="10"/>
          </p:nvPr>
        </p:nvSpPr>
        <p:spPr/>
        <p:txBody>
          <a:bodyPr/>
          <a:lstStyle/>
          <a:p>
            <a:fld id="{2E095675-DC72-4906-A57C-C4BFA0BFC772}" type="datetimeFigureOut">
              <a:rPr lang="zh-CN" altLang="en-US" smtClean="0"/>
              <a:t>2019/11/15</a:t>
            </a:fld>
            <a:endParaRPr lang="zh-CN" altLang="en-US"/>
          </a:p>
        </p:txBody>
      </p:sp>
      <p:sp>
        <p:nvSpPr>
          <p:cNvPr id="5" name="页脚占位符 4">
            <a:extLst>
              <a:ext uri="{FF2B5EF4-FFF2-40B4-BE49-F238E27FC236}">
                <a16:creationId xmlns:a16="http://schemas.microsoft.com/office/drawing/2014/main" id="{53D92B22-3EF9-436F-8380-0CB0D7590B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2386C0-B7AB-4D8B-9792-6D03B3002F21}"/>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643877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D5B6C-E639-4AAA-88AD-CE7D96857B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0FE10E-CC33-4A69-B725-1ADB2778AEC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873458-816C-4F91-9141-16572927C2C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F822C49-5DA8-49F2-A04C-57EF30DE69EB}"/>
              </a:ext>
            </a:extLst>
          </p:cNvPr>
          <p:cNvSpPr>
            <a:spLocks noGrp="1"/>
          </p:cNvSpPr>
          <p:nvPr>
            <p:ph type="dt" sz="half" idx="10"/>
          </p:nvPr>
        </p:nvSpPr>
        <p:spPr/>
        <p:txBody>
          <a:bodyPr/>
          <a:lstStyle/>
          <a:p>
            <a:fld id="{2E095675-DC72-4906-A57C-C4BFA0BFC772}" type="datetimeFigureOut">
              <a:rPr lang="zh-CN" altLang="en-US" smtClean="0"/>
              <a:t>2019/11/15</a:t>
            </a:fld>
            <a:endParaRPr lang="zh-CN" altLang="en-US"/>
          </a:p>
        </p:txBody>
      </p:sp>
      <p:sp>
        <p:nvSpPr>
          <p:cNvPr id="6" name="页脚占位符 5">
            <a:extLst>
              <a:ext uri="{FF2B5EF4-FFF2-40B4-BE49-F238E27FC236}">
                <a16:creationId xmlns:a16="http://schemas.microsoft.com/office/drawing/2014/main" id="{27356111-9A43-46D4-A265-8B8F72C96A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1A20F7-5668-4F6F-A6D5-767EA1A2D840}"/>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325959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D1915-7E76-4A6A-98B6-DDAE54ADC79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D2DC599-63E8-49BA-9BDA-455B8B7F17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6E2FB67-1CF7-40B9-AA9B-0943E356257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FE9B858-6CAB-4CA0-A61C-8A521E5366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2FD5FBF-CF44-4AB5-92FD-4A3A958EC8C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05621E6-99DD-4C39-9CEF-BC03D8000415}"/>
              </a:ext>
            </a:extLst>
          </p:cNvPr>
          <p:cNvSpPr>
            <a:spLocks noGrp="1"/>
          </p:cNvSpPr>
          <p:nvPr>
            <p:ph type="dt" sz="half" idx="10"/>
          </p:nvPr>
        </p:nvSpPr>
        <p:spPr/>
        <p:txBody>
          <a:bodyPr/>
          <a:lstStyle/>
          <a:p>
            <a:fld id="{2E095675-DC72-4906-A57C-C4BFA0BFC772}" type="datetimeFigureOut">
              <a:rPr lang="zh-CN" altLang="en-US" smtClean="0"/>
              <a:t>2019/11/15</a:t>
            </a:fld>
            <a:endParaRPr lang="zh-CN" altLang="en-US"/>
          </a:p>
        </p:txBody>
      </p:sp>
      <p:sp>
        <p:nvSpPr>
          <p:cNvPr id="8" name="页脚占位符 7">
            <a:extLst>
              <a:ext uri="{FF2B5EF4-FFF2-40B4-BE49-F238E27FC236}">
                <a16:creationId xmlns:a16="http://schemas.microsoft.com/office/drawing/2014/main" id="{ADE2C0B3-3C54-47DC-9421-64101CBF52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38CC39D-6AF3-48B4-95CA-4E3794FB88C9}"/>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201959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B1980-0CC4-4C4B-A8B5-03B9AAC34CA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7ED5378-C714-400F-B20B-42E493D248C8}"/>
              </a:ext>
            </a:extLst>
          </p:cNvPr>
          <p:cNvSpPr>
            <a:spLocks noGrp="1"/>
          </p:cNvSpPr>
          <p:nvPr>
            <p:ph type="dt" sz="half" idx="10"/>
          </p:nvPr>
        </p:nvSpPr>
        <p:spPr/>
        <p:txBody>
          <a:bodyPr/>
          <a:lstStyle/>
          <a:p>
            <a:fld id="{2E095675-DC72-4906-A57C-C4BFA0BFC772}" type="datetimeFigureOut">
              <a:rPr lang="zh-CN" altLang="en-US" smtClean="0"/>
              <a:t>2019/11/15</a:t>
            </a:fld>
            <a:endParaRPr lang="zh-CN" altLang="en-US"/>
          </a:p>
        </p:txBody>
      </p:sp>
      <p:sp>
        <p:nvSpPr>
          <p:cNvPr id="4" name="页脚占位符 3">
            <a:extLst>
              <a:ext uri="{FF2B5EF4-FFF2-40B4-BE49-F238E27FC236}">
                <a16:creationId xmlns:a16="http://schemas.microsoft.com/office/drawing/2014/main" id="{7E4EF253-4DDC-45A4-BD35-D27E5C39640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E92CFB-7A3D-478D-8652-17B755A8BAA9}"/>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2026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ECDB6D-F77B-4867-917F-00E52C1CAA12}"/>
              </a:ext>
            </a:extLst>
          </p:cNvPr>
          <p:cNvSpPr>
            <a:spLocks noGrp="1"/>
          </p:cNvSpPr>
          <p:nvPr>
            <p:ph type="dt" sz="half" idx="10"/>
          </p:nvPr>
        </p:nvSpPr>
        <p:spPr/>
        <p:txBody>
          <a:bodyPr/>
          <a:lstStyle/>
          <a:p>
            <a:fld id="{2E095675-DC72-4906-A57C-C4BFA0BFC772}" type="datetimeFigureOut">
              <a:rPr lang="zh-CN" altLang="en-US" smtClean="0"/>
              <a:t>2019/11/15</a:t>
            </a:fld>
            <a:endParaRPr lang="zh-CN" altLang="en-US"/>
          </a:p>
        </p:txBody>
      </p:sp>
      <p:sp>
        <p:nvSpPr>
          <p:cNvPr id="3" name="页脚占位符 2">
            <a:extLst>
              <a:ext uri="{FF2B5EF4-FFF2-40B4-BE49-F238E27FC236}">
                <a16:creationId xmlns:a16="http://schemas.microsoft.com/office/drawing/2014/main" id="{96860DDE-D225-43E3-994A-9E84E11DA8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FB81612-F0C3-4DD6-87B3-2F30516A3892}"/>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2096456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E150F-D78A-406F-88E6-5BB4E12A86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291B462-9AFB-4511-AD27-95957694F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D666FA3-D47B-49A3-A41F-72480E614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8D82FA-3C62-4D35-9352-025708A9053F}"/>
              </a:ext>
            </a:extLst>
          </p:cNvPr>
          <p:cNvSpPr>
            <a:spLocks noGrp="1"/>
          </p:cNvSpPr>
          <p:nvPr>
            <p:ph type="dt" sz="half" idx="10"/>
          </p:nvPr>
        </p:nvSpPr>
        <p:spPr/>
        <p:txBody>
          <a:bodyPr/>
          <a:lstStyle/>
          <a:p>
            <a:fld id="{2E095675-DC72-4906-A57C-C4BFA0BFC772}" type="datetimeFigureOut">
              <a:rPr lang="zh-CN" altLang="en-US" smtClean="0"/>
              <a:t>2019/11/15</a:t>
            </a:fld>
            <a:endParaRPr lang="zh-CN" altLang="en-US"/>
          </a:p>
        </p:txBody>
      </p:sp>
      <p:sp>
        <p:nvSpPr>
          <p:cNvPr id="6" name="页脚占位符 5">
            <a:extLst>
              <a:ext uri="{FF2B5EF4-FFF2-40B4-BE49-F238E27FC236}">
                <a16:creationId xmlns:a16="http://schemas.microsoft.com/office/drawing/2014/main" id="{DB7AE867-37A2-4391-941A-198C893D0D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99D58B-C958-4735-84F0-FBD96399D18B}"/>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290110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06F0A-73FA-4BBA-8B36-2B9F1F34C7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9C1E6FD-3E51-46FC-88EA-8C4455C960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9EA6CA-C2D2-4A9C-B401-1E2BB9B77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FEDAC3-5710-44C6-AF0F-56D843503B95}"/>
              </a:ext>
            </a:extLst>
          </p:cNvPr>
          <p:cNvSpPr>
            <a:spLocks noGrp="1"/>
          </p:cNvSpPr>
          <p:nvPr>
            <p:ph type="dt" sz="half" idx="10"/>
          </p:nvPr>
        </p:nvSpPr>
        <p:spPr/>
        <p:txBody>
          <a:bodyPr/>
          <a:lstStyle/>
          <a:p>
            <a:fld id="{2E095675-DC72-4906-A57C-C4BFA0BFC772}" type="datetimeFigureOut">
              <a:rPr lang="zh-CN" altLang="en-US" smtClean="0"/>
              <a:t>2019/11/15</a:t>
            </a:fld>
            <a:endParaRPr lang="zh-CN" altLang="en-US"/>
          </a:p>
        </p:txBody>
      </p:sp>
      <p:sp>
        <p:nvSpPr>
          <p:cNvPr id="6" name="页脚占位符 5">
            <a:extLst>
              <a:ext uri="{FF2B5EF4-FFF2-40B4-BE49-F238E27FC236}">
                <a16:creationId xmlns:a16="http://schemas.microsoft.com/office/drawing/2014/main" id="{8B44D450-FC1C-495D-B531-5980A62F81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DBF99A-AD72-4BB4-9745-FEC884A33E2F}"/>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32577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0F64D4B-0020-4589-AAA5-55C19267B9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87C1443-CE1D-4373-94A3-10C77DBFCB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1293C1-DAAB-4142-A43E-06F3C122C5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95675-DC72-4906-A57C-C4BFA0BFC772}" type="datetimeFigureOut">
              <a:rPr lang="zh-CN" altLang="en-US" smtClean="0"/>
              <a:t>2019/11/15</a:t>
            </a:fld>
            <a:endParaRPr lang="zh-CN" altLang="en-US"/>
          </a:p>
        </p:txBody>
      </p:sp>
      <p:sp>
        <p:nvSpPr>
          <p:cNvPr id="5" name="页脚占位符 4">
            <a:extLst>
              <a:ext uri="{FF2B5EF4-FFF2-40B4-BE49-F238E27FC236}">
                <a16:creationId xmlns:a16="http://schemas.microsoft.com/office/drawing/2014/main" id="{F66E86C7-254C-4FC5-B1C0-4CBEF138C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9689BF4-B4D3-40EA-A4E0-EF6E45B44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37560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4C01F-9BBF-48C0-8A8B-37857514D6DC}"/>
              </a:ext>
            </a:extLst>
          </p:cNvPr>
          <p:cNvSpPr>
            <a:spLocks noGrp="1"/>
          </p:cNvSpPr>
          <p:nvPr>
            <p:ph type="ctrTitle"/>
          </p:nvPr>
        </p:nvSpPr>
        <p:spPr/>
        <p:txBody>
          <a:bodyPr>
            <a:normAutofit/>
          </a:bodyPr>
          <a:lstStyle/>
          <a:p>
            <a:pPr lvl="0"/>
            <a:r>
              <a:rPr lang="en-US" altLang="en-US" dirty="0"/>
              <a:t>Neural Networks and Neural Language Models</a:t>
            </a:r>
            <a:endParaRPr lang="zh-CN" altLang="en-US" dirty="0"/>
          </a:p>
        </p:txBody>
      </p:sp>
      <p:sp>
        <p:nvSpPr>
          <p:cNvPr id="3" name="副标题 2">
            <a:extLst>
              <a:ext uri="{FF2B5EF4-FFF2-40B4-BE49-F238E27FC236}">
                <a16:creationId xmlns:a16="http://schemas.microsoft.com/office/drawing/2014/main" id="{4E2733CA-2DAD-4892-ABF9-4164F6708D27}"/>
              </a:ext>
            </a:extLst>
          </p:cNvPr>
          <p:cNvSpPr>
            <a:spLocks noGrp="1"/>
          </p:cNvSpPr>
          <p:nvPr>
            <p:ph type="subTitle" idx="1"/>
          </p:nvPr>
        </p:nvSpPr>
        <p:spPr/>
        <p:txBody>
          <a:bodyPr/>
          <a:lstStyle/>
          <a:p>
            <a:r>
              <a:rPr lang="en-US" altLang="zh-CN" dirty="0"/>
              <a:t>Weekly 7</a:t>
            </a:r>
            <a:endParaRPr lang="zh-CN" altLang="en-US" dirty="0"/>
          </a:p>
        </p:txBody>
      </p:sp>
    </p:spTree>
    <p:extLst>
      <p:ext uri="{BB962C8B-B14F-4D97-AF65-F5344CB8AC3E}">
        <p14:creationId xmlns:p14="http://schemas.microsoft.com/office/powerpoint/2010/main" val="1717184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FBD6A-3727-4438-99D1-14E1B6C34267}"/>
              </a:ext>
            </a:extLst>
          </p:cNvPr>
          <p:cNvSpPr>
            <a:spLocks noGrp="1"/>
          </p:cNvSpPr>
          <p:nvPr>
            <p:ph type="title"/>
          </p:nvPr>
        </p:nvSpPr>
        <p:spPr/>
        <p:txBody>
          <a:bodyPr/>
          <a:lstStyle/>
          <a:p>
            <a:r>
              <a:rPr lang="en-US" altLang="zh-CN" dirty="0"/>
              <a:t>The XOR problem</a:t>
            </a:r>
            <a:endParaRPr lang="zh-CN" altLang="en-US" dirty="0"/>
          </a:p>
        </p:txBody>
      </p:sp>
      <p:sp>
        <p:nvSpPr>
          <p:cNvPr id="3" name="内容占位符 2">
            <a:extLst>
              <a:ext uri="{FF2B5EF4-FFF2-40B4-BE49-F238E27FC236}">
                <a16:creationId xmlns:a16="http://schemas.microsoft.com/office/drawing/2014/main" id="{F47C53E8-41CA-4F8F-8AC7-D50C4C6D4CE7}"/>
              </a:ext>
            </a:extLst>
          </p:cNvPr>
          <p:cNvSpPr>
            <a:spLocks noGrp="1"/>
          </p:cNvSpPr>
          <p:nvPr>
            <p:ph idx="1"/>
          </p:nvPr>
        </p:nvSpPr>
        <p:spPr/>
        <p:txBody>
          <a:bodyPr/>
          <a:lstStyle/>
          <a:p>
            <a:pPr algn="just"/>
            <a:r>
              <a:rPr lang="zh-CN" altLang="en-US" dirty="0"/>
              <a:t>然后这个感知机无法解决异或问题：</a:t>
            </a:r>
            <a:endParaRPr lang="en-US" altLang="zh-CN" dirty="0"/>
          </a:p>
          <a:p>
            <a:pPr lvl="1" algn="just"/>
            <a:r>
              <a:rPr lang="zh-CN" altLang="en-US" dirty="0"/>
              <a:t>理解这个问题的关键在于，这个感知机实际上是一个线性分类器，通过建立一条线性的决策边界（</a:t>
            </a:r>
            <a:r>
              <a:rPr lang="en-US" altLang="zh-CN" dirty="0"/>
              <a:t>decision boundary</a:t>
            </a:r>
            <a:r>
              <a:rPr lang="zh-CN" altLang="en-US" dirty="0"/>
              <a:t>）进行决策；</a:t>
            </a:r>
            <a:endParaRPr lang="en-US" altLang="zh-CN" dirty="0"/>
          </a:p>
          <a:p>
            <a:pPr lvl="1" algn="just"/>
            <a:r>
              <a:rPr lang="zh-CN" altLang="en-US" dirty="0"/>
              <a:t>然而异或问题不是一个线性可分问题（</a:t>
            </a:r>
            <a:r>
              <a:rPr lang="en-US" altLang="zh-CN" dirty="0"/>
              <a:t>linearly separable</a:t>
            </a:r>
            <a:r>
              <a:rPr lang="zh-CN" altLang="en-US" dirty="0"/>
              <a:t>）。</a:t>
            </a:r>
          </a:p>
        </p:txBody>
      </p:sp>
      <p:pic>
        <p:nvPicPr>
          <p:cNvPr id="5" name="图片 4" descr="图片包含 照片, 不同, 挂, 男人&#10;&#10;描述已自动生成">
            <a:extLst>
              <a:ext uri="{FF2B5EF4-FFF2-40B4-BE49-F238E27FC236}">
                <a16:creationId xmlns:a16="http://schemas.microsoft.com/office/drawing/2014/main" id="{9BE8AD93-5E76-44FF-BDDF-021703C3D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847" y="3370262"/>
            <a:ext cx="6940306" cy="3487738"/>
          </a:xfrm>
          <a:prstGeom prst="rect">
            <a:avLst/>
          </a:prstGeom>
        </p:spPr>
      </p:pic>
    </p:spTree>
    <p:extLst>
      <p:ext uri="{BB962C8B-B14F-4D97-AF65-F5344CB8AC3E}">
        <p14:creationId xmlns:p14="http://schemas.microsoft.com/office/powerpoint/2010/main" val="1152539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9C298-B3B2-4DD7-93E7-7CFA2B35B662}"/>
              </a:ext>
            </a:extLst>
          </p:cNvPr>
          <p:cNvSpPr>
            <a:spLocks noGrp="1"/>
          </p:cNvSpPr>
          <p:nvPr>
            <p:ph type="title"/>
          </p:nvPr>
        </p:nvSpPr>
        <p:spPr/>
        <p:txBody>
          <a:bodyPr/>
          <a:lstStyle/>
          <a:p>
            <a:r>
              <a:rPr lang="en-US" altLang="zh-CN" dirty="0"/>
              <a:t>The XOR problem</a:t>
            </a:r>
            <a:endParaRPr lang="zh-CN" altLang="en-US" dirty="0"/>
          </a:p>
        </p:txBody>
      </p:sp>
      <p:sp>
        <p:nvSpPr>
          <p:cNvPr id="3" name="内容占位符 2">
            <a:extLst>
              <a:ext uri="{FF2B5EF4-FFF2-40B4-BE49-F238E27FC236}">
                <a16:creationId xmlns:a16="http://schemas.microsoft.com/office/drawing/2014/main" id="{B9C159D0-3D2C-4018-80F8-C71A94CDF793}"/>
              </a:ext>
            </a:extLst>
          </p:cNvPr>
          <p:cNvSpPr>
            <a:spLocks noGrp="1"/>
          </p:cNvSpPr>
          <p:nvPr>
            <p:ph idx="1"/>
          </p:nvPr>
        </p:nvSpPr>
        <p:spPr/>
        <p:txBody>
          <a:bodyPr/>
          <a:lstStyle/>
          <a:p>
            <a:pPr algn="just"/>
            <a:r>
              <a:rPr lang="zh-CN" altLang="en-US" dirty="0"/>
              <a:t>虽然单层线性感知机无法解决异或问题，但是多层非线性神经网络可以解决异或问题。</a:t>
            </a:r>
            <a:endParaRPr lang="en-US" altLang="zh-CN" dirty="0"/>
          </a:p>
          <a:p>
            <a:pPr algn="just"/>
            <a:r>
              <a:rPr lang="zh-CN" altLang="en-US" dirty="0"/>
              <a:t>以</a:t>
            </a:r>
            <a:r>
              <a:rPr lang="en-US" altLang="zh-CN" dirty="0"/>
              <a:t>Goodfellow(2016)</a:t>
            </a:r>
            <a:r>
              <a:rPr lang="zh-CN" altLang="en-US" dirty="0"/>
              <a:t>的解决方案为例，以</a:t>
            </a:r>
            <a:r>
              <a:rPr lang="en-US" altLang="zh-CN" dirty="0"/>
              <a:t>ReLU</a:t>
            </a:r>
            <a:r>
              <a:rPr lang="zh-CN" altLang="en-US" dirty="0"/>
              <a:t>为激活函数的双层神经网络即可解决异或问题：</a:t>
            </a:r>
            <a:endParaRPr lang="en-US" altLang="zh-CN" dirty="0"/>
          </a:p>
          <a:p>
            <a:pPr algn="just"/>
            <a:r>
              <a:rPr lang="zh-CN" altLang="en-US" sz="1800" dirty="0"/>
              <a:t>以</a:t>
            </a:r>
            <a:r>
              <a:rPr lang="en-US" altLang="zh-CN" sz="1800" dirty="0"/>
              <a:t>[x</a:t>
            </a:r>
            <a:r>
              <a:rPr lang="en-US" altLang="zh-CN" sz="1800" baseline="-25000" dirty="0"/>
              <a:t>1</a:t>
            </a:r>
            <a:r>
              <a:rPr lang="en-US" altLang="zh-CN" sz="1800" dirty="0"/>
              <a:t>, x</a:t>
            </a:r>
            <a:r>
              <a:rPr lang="en-US" altLang="zh-CN" sz="1800" baseline="-25000" dirty="0"/>
              <a:t>2</a:t>
            </a:r>
            <a:r>
              <a:rPr lang="en-US" altLang="zh-CN" sz="1800" dirty="0"/>
              <a:t>]=[0, 0]</a:t>
            </a:r>
            <a:r>
              <a:rPr lang="zh-CN" altLang="en-US" sz="1800" dirty="0"/>
              <a:t>为例：</a:t>
            </a:r>
            <a:endParaRPr lang="en-US" altLang="zh-CN" sz="1800" dirty="0"/>
          </a:p>
          <a:p>
            <a:pPr lvl="1" algn="just"/>
            <a:r>
              <a:rPr lang="en-US" altLang="zh-CN" sz="1800" dirty="0"/>
              <a:t>h</a:t>
            </a:r>
            <a:r>
              <a:rPr lang="en-US" altLang="zh-CN" sz="1800" baseline="-25000" dirty="0"/>
              <a:t>1</a:t>
            </a:r>
            <a:r>
              <a:rPr lang="en-US" altLang="zh-CN" sz="1800" dirty="0"/>
              <a:t>=relu(1*0+1*0+0)=0;</a:t>
            </a:r>
          </a:p>
          <a:p>
            <a:pPr lvl="1" algn="just"/>
            <a:r>
              <a:rPr lang="en-US" altLang="zh-CN" sz="1800" dirty="0"/>
              <a:t>h</a:t>
            </a:r>
            <a:r>
              <a:rPr lang="en-US" altLang="zh-CN" sz="1800" baseline="-25000" dirty="0"/>
              <a:t>2</a:t>
            </a:r>
            <a:r>
              <a:rPr lang="en-US" altLang="zh-CN" sz="1800" dirty="0"/>
              <a:t>=relu(1*0+1*0-1)=0;</a:t>
            </a:r>
          </a:p>
          <a:p>
            <a:pPr lvl="1" algn="just"/>
            <a:r>
              <a:rPr lang="zh-CN" altLang="en-US" sz="1800" dirty="0"/>
              <a:t>∵</a:t>
            </a:r>
            <a:r>
              <a:rPr lang="en-US" altLang="zh-CN" sz="1800" dirty="0"/>
              <a:t>1*h</a:t>
            </a:r>
            <a:r>
              <a:rPr lang="en-US" altLang="zh-CN" sz="1800" baseline="-25000" dirty="0"/>
              <a:t>1</a:t>
            </a:r>
            <a:r>
              <a:rPr lang="en-US" altLang="zh-CN" sz="1800" dirty="0"/>
              <a:t>-2*h</a:t>
            </a:r>
            <a:r>
              <a:rPr lang="en-US" altLang="zh-CN" sz="1800" baseline="-25000" dirty="0"/>
              <a:t>2</a:t>
            </a:r>
            <a:r>
              <a:rPr lang="en-US" altLang="zh-CN" sz="1800" dirty="0"/>
              <a:t>+0=0</a:t>
            </a:r>
            <a:r>
              <a:rPr lang="zh-CN" altLang="en-US" sz="1800" dirty="0"/>
              <a:t>≤</a:t>
            </a:r>
            <a:r>
              <a:rPr lang="en-US" altLang="zh-CN" sz="1800" dirty="0"/>
              <a:t>0</a:t>
            </a:r>
          </a:p>
          <a:p>
            <a:pPr marL="457200" lvl="1" indent="0" algn="just">
              <a:buNone/>
            </a:pPr>
            <a:r>
              <a:rPr lang="en-US" altLang="zh-CN" sz="1800" dirty="0"/>
              <a:t>    </a:t>
            </a:r>
            <a:r>
              <a:rPr lang="zh-CN" altLang="en-US" sz="1800" dirty="0"/>
              <a:t>∴</a:t>
            </a:r>
            <a:r>
              <a:rPr lang="en-US" altLang="zh-CN" sz="1800" dirty="0"/>
              <a:t>y=0</a:t>
            </a:r>
          </a:p>
          <a:p>
            <a:pPr lvl="1" algn="just"/>
            <a:r>
              <a:rPr lang="zh-CN" altLang="en-US" sz="1800" dirty="0"/>
              <a:t>请亲自计算其他三种情况的结果，检验</a:t>
            </a:r>
            <a:endParaRPr lang="en-US" altLang="zh-CN" sz="1800" dirty="0"/>
          </a:p>
          <a:p>
            <a:pPr marL="457200" lvl="1" indent="0" algn="just">
              <a:buNone/>
            </a:pPr>
            <a:r>
              <a:rPr lang="en-US" altLang="zh-CN" sz="1800" dirty="0"/>
              <a:t>    </a:t>
            </a:r>
            <a:r>
              <a:rPr lang="zh-CN" altLang="en-US" sz="1800" dirty="0"/>
              <a:t>该神经网络对异或问题的解决情况。</a:t>
            </a:r>
          </a:p>
        </p:txBody>
      </p:sp>
      <p:pic>
        <p:nvPicPr>
          <p:cNvPr id="5" name="图片 4" descr="图片包含 游戏机&#10;&#10;描述已自动生成">
            <a:extLst>
              <a:ext uri="{FF2B5EF4-FFF2-40B4-BE49-F238E27FC236}">
                <a16:creationId xmlns:a16="http://schemas.microsoft.com/office/drawing/2014/main" id="{604C8E9F-CDA6-4033-B839-186A2840E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625" y="3429000"/>
            <a:ext cx="6071563" cy="3096741"/>
          </a:xfrm>
          <a:prstGeom prst="rect">
            <a:avLst/>
          </a:prstGeom>
        </p:spPr>
      </p:pic>
    </p:spTree>
    <p:extLst>
      <p:ext uri="{BB962C8B-B14F-4D97-AF65-F5344CB8AC3E}">
        <p14:creationId xmlns:p14="http://schemas.microsoft.com/office/powerpoint/2010/main" val="888990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9FB68-99D1-4EDD-AA92-8D50786F49DA}"/>
              </a:ext>
            </a:extLst>
          </p:cNvPr>
          <p:cNvSpPr>
            <a:spLocks noGrp="1"/>
          </p:cNvSpPr>
          <p:nvPr>
            <p:ph type="title"/>
          </p:nvPr>
        </p:nvSpPr>
        <p:spPr/>
        <p:txBody>
          <a:bodyPr/>
          <a:lstStyle/>
          <a:p>
            <a:r>
              <a:rPr lang="en-US" altLang="zh-CN" dirty="0"/>
              <a:t>The XOR problem</a:t>
            </a:r>
            <a:endParaRPr lang="zh-CN" altLang="en-US" dirty="0"/>
          </a:p>
        </p:txBody>
      </p:sp>
      <p:sp>
        <p:nvSpPr>
          <p:cNvPr id="3" name="内容占位符 2">
            <a:extLst>
              <a:ext uri="{FF2B5EF4-FFF2-40B4-BE49-F238E27FC236}">
                <a16:creationId xmlns:a16="http://schemas.microsoft.com/office/drawing/2014/main" id="{3F8D5934-7313-467C-9A4F-95F5D5A45648}"/>
              </a:ext>
            </a:extLst>
          </p:cNvPr>
          <p:cNvSpPr>
            <a:spLocks noGrp="1"/>
          </p:cNvSpPr>
          <p:nvPr>
            <p:ph idx="1"/>
          </p:nvPr>
        </p:nvSpPr>
        <p:spPr>
          <a:xfrm>
            <a:off x="838200" y="1825625"/>
            <a:ext cx="4143375" cy="4351338"/>
          </a:xfrm>
        </p:spPr>
        <p:txBody>
          <a:bodyPr>
            <a:normAutofit/>
          </a:bodyPr>
          <a:lstStyle/>
          <a:p>
            <a:pPr algn="just"/>
            <a:r>
              <a:rPr lang="zh-CN" altLang="en-US" sz="2600" dirty="0"/>
              <a:t>更进一步地，考察神经网络的中间层</a:t>
            </a:r>
            <a:r>
              <a:rPr lang="en-US" altLang="zh-CN" sz="2600" dirty="0"/>
              <a:t>[h</a:t>
            </a:r>
            <a:r>
              <a:rPr lang="en-US" altLang="zh-CN" sz="2600" baseline="-25000" dirty="0"/>
              <a:t>1</a:t>
            </a:r>
            <a:r>
              <a:rPr lang="en-US" altLang="zh-CN" sz="2600" dirty="0"/>
              <a:t>, h</a:t>
            </a:r>
            <a:r>
              <a:rPr lang="en-US" altLang="zh-CN" sz="2600" baseline="-25000" dirty="0"/>
              <a:t>2</a:t>
            </a:r>
            <a:r>
              <a:rPr lang="en-US" altLang="zh-CN" sz="2600" dirty="0"/>
              <a:t>]</a:t>
            </a:r>
            <a:r>
              <a:rPr lang="zh-CN" altLang="en-US" sz="2600" dirty="0"/>
              <a:t>，将四种</a:t>
            </a:r>
            <a:r>
              <a:rPr lang="en-US" altLang="zh-CN" sz="2600" dirty="0"/>
              <a:t>[x</a:t>
            </a:r>
            <a:r>
              <a:rPr lang="en-US" altLang="zh-CN" sz="2600" baseline="-25000" dirty="0"/>
              <a:t>1</a:t>
            </a:r>
            <a:r>
              <a:rPr lang="en-US" altLang="zh-CN" sz="2600" dirty="0"/>
              <a:t>, x</a:t>
            </a:r>
            <a:r>
              <a:rPr lang="en-US" altLang="zh-CN" sz="2600" baseline="-25000" dirty="0"/>
              <a:t>2</a:t>
            </a:r>
            <a:r>
              <a:rPr lang="en-US" altLang="zh-CN" sz="2600" dirty="0"/>
              <a:t>]</a:t>
            </a:r>
            <a:r>
              <a:rPr lang="zh-CN" altLang="en-US" sz="2600" dirty="0"/>
              <a:t>对应的</a:t>
            </a:r>
            <a:r>
              <a:rPr lang="en-US" altLang="zh-CN" sz="2600" dirty="0"/>
              <a:t>[h</a:t>
            </a:r>
            <a:r>
              <a:rPr lang="en-US" altLang="zh-CN" sz="2600" baseline="-25000" dirty="0"/>
              <a:t>1</a:t>
            </a:r>
            <a:r>
              <a:rPr lang="en-US" altLang="zh-CN" sz="2600" dirty="0"/>
              <a:t>, h</a:t>
            </a:r>
            <a:r>
              <a:rPr lang="en-US" altLang="zh-CN" sz="2600" baseline="-25000" dirty="0"/>
              <a:t>2</a:t>
            </a:r>
            <a:r>
              <a:rPr lang="en-US" altLang="zh-CN" sz="2600" dirty="0"/>
              <a:t>]</a:t>
            </a:r>
            <a:r>
              <a:rPr lang="zh-CN" altLang="en-US" sz="2600" dirty="0"/>
              <a:t>置于坐标轴中，可得右图：</a:t>
            </a:r>
            <a:endParaRPr lang="en-US" altLang="zh-CN" sz="2600" dirty="0"/>
          </a:p>
          <a:p>
            <a:pPr lvl="1" algn="just"/>
            <a:r>
              <a:rPr lang="en-US" altLang="zh-CN" sz="2200" dirty="0"/>
              <a:t>x</a:t>
            </a:r>
            <a:r>
              <a:rPr lang="zh-CN" altLang="en-US" sz="2200" dirty="0"/>
              <a:t>空间上的非线性可分问题变成了</a:t>
            </a:r>
            <a:r>
              <a:rPr lang="en-US" altLang="zh-CN" sz="2200" dirty="0"/>
              <a:t>h</a:t>
            </a:r>
            <a:r>
              <a:rPr lang="zh-CN" altLang="en-US" sz="2200" dirty="0"/>
              <a:t>空间上的线性可分问题；</a:t>
            </a:r>
            <a:endParaRPr lang="en-US" altLang="zh-CN" sz="2200" dirty="0"/>
          </a:p>
          <a:p>
            <a:pPr lvl="1" algn="just"/>
            <a:r>
              <a:rPr lang="zh-CN" altLang="en-US" sz="2200" dirty="0"/>
              <a:t>非线性变换提供了这种空间转换的能力，没有非线性变换的多层线性神经网络等价于单层线性神经网络。</a:t>
            </a:r>
          </a:p>
        </p:txBody>
      </p:sp>
      <p:pic>
        <p:nvPicPr>
          <p:cNvPr id="5" name="图片 4" descr="手机屏幕截图&#10;&#10;描述已自动生成">
            <a:extLst>
              <a:ext uri="{FF2B5EF4-FFF2-40B4-BE49-F238E27FC236}">
                <a16:creationId xmlns:a16="http://schemas.microsoft.com/office/drawing/2014/main" id="{28CB5BB5-D18E-4118-8DD3-235CC91C2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4449" y="1881341"/>
            <a:ext cx="6900239" cy="4239906"/>
          </a:xfrm>
          <a:prstGeom prst="rect">
            <a:avLst/>
          </a:prstGeom>
        </p:spPr>
      </p:pic>
    </p:spTree>
    <p:extLst>
      <p:ext uri="{BB962C8B-B14F-4D97-AF65-F5344CB8AC3E}">
        <p14:creationId xmlns:p14="http://schemas.microsoft.com/office/powerpoint/2010/main" val="2126440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FD2C2-3CD6-496A-8B9E-2D606156BE4C}"/>
              </a:ext>
            </a:extLst>
          </p:cNvPr>
          <p:cNvSpPr>
            <a:spLocks noGrp="1"/>
          </p:cNvSpPr>
          <p:nvPr>
            <p:ph type="title"/>
          </p:nvPr>
        </p:nvSpPr>
        <p:spPr/>
        <p:txBody>
          <a:bodyPr/>
          <a:lstStyle/>
          <a:p>
            <a:r>
              <a:rPr lang="en-US" altLang="zh-CN" dirty="0"/>
              <a:t>Feed-Forward Neural Networks</a:t>
            </a:r>
            <a:endParaRPr lang="zh-CN" altLang="en-US" dirty="0"/>
          </a:p>
        </p:txBody>
      </p:sp>
      <p:sp>
        <p:nvSpPr>
          <p:cNvPr id="3" name="内容占位符 2">
            <a:extLst>
              <a:ext uri="{FF2B5EF4-FFF2-40B4-BE49-F238E27FC236}">
                <a16:creationId xmlns:a16="http://schemas.microsoft.com/office/drawing/2014/main" id="{86C7B21B-6447-41A6-9108-1CF62599B1FC}"/>
              </a:ext>
            </a:extLst>
          </p:cNvPr>
          <p:cNvSpPr>
            <a:spLocks noGrp="1"/>
          </p:cNvSpPr>
          <p:nvPr>
            <p:ph idx="1"/>
          </p:nvPr>
        </p:nvSpPr>
        <p:spPr/>
        <p:txBody>
          <a:bodyPr/>
          <a:lstStyle/>
          <a:p>
            <a:pPr algn="just"/>
            <a:r>
              <a:rPr lang="zh-CN" altLang="en-US" dirty="0"/>
              <a:t>多层前馈神经网络</a:t>
            </a:r>
            <a:r>
              <a:rPr lang="en-US" altLang="zh-CN" dirty="0"/>
              <a:t>(Feed-Forward NN)</a:t>
            </a:r>
            <a:r>
              <a:rPr lang="zh-CN" altLang="en-US" dirty="0"/>
              <a:t>，也称多层感知机</a:t>
            </a:r>
            <a:r>
              <a:rPr lang="en-US" altLang="zh-CN" dirty="0"/>
              <a:t>(MLP, multi-layer perceptron)</a:t>
            </a:r>
            <a:r>
              <a:rPr lang="zh-CN" altLang="en-US" dirty="0"/>
              <a:t>，是一种由计算单元构成的层次化的网络结构，数据由前一层计算单元传至后一层计算单元，没有回路。</a:t>
            </a:r>
            <a:endParaRPr lang="en-US" altLang="zh-CN" dirty="0"/>
          </a:p>
          <a:p>
            <a:pPr algn="just"/>
            <a:r>
              <a:rPr lang="zh-CN" altLang="en-US" dirty="0"/>
              <a:t>以</a:t>
            </a:r>
            <a:r>
              <a:rPr lang="en-US" altLang="zh-CN" dirty="0"/>
              <a:t>2-layer NN</a:t>
            </a:r>
            <a:r>
              <a:rPr lang="zh-CN" altLang="en-US" dirty="0"/>
              <a:t>为例：</a:t>
            </a:r>
          </a:p>
        </p:txBody>
      </p:sp>
      <p:pic>
        <p:nvPicPr>
          <p:cNvPr id="5" name="图片 4" descr="图片包含 小, 男人, 彩色, 空气&#10;&#10;描述已自动生成">
            <a:extLst>
              <a:ext uri="{FF2B5EF4-FFF2-40B4-BE49-F238E27FC236}">
                <a16:creationId xmlns:a16="http://schemas.microsoft.com/office/drawing/2014/main" id="{93A0050B-16E8-4C61-B87C-FBB678430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5824" y="3186709"/>
            <a:ext cx="6067426" cy="3306166"/>
          </a:xfrm>
          <a:prstGeom prst="rect">
            <a:avLst/>
          </a:prstGeom>
        </p:spPr>
      </p:pic>
      <p:pic>
        <p:nvPicPr>
          <p:cNvPr id="7" name="图片 6" descr="手机屏幕的截图&#10;&#10;描述已自动生成">
            <a:extLst>
              <a:ext uri="{FF2B5EF4-FFF2-40B4-BE49-F238E27FC236}">
                <a16:creationId xmlns:a16="http://schemas.microsoft.com/office/drawing/2014/main" id="{F0D3675B-1FA2-4275-B1C5-A3FE00B5D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917" y="4241535"/>
            <a:ext cx="1946984" cy="1154095"/>
          </a:xfrm>
          <a:prstGeom prst="rect">
            <a:avLst/>
          </a:prstGeom>
        </p:spPr>
      </p:pic>
    </p:spTree>
    <p:extLst>
      <p:ext uri="{BB962C8B-B14F-4D97-AF65-F5344CB8AC3E}">
        <p14:creationId xmlns:p14="http://schemas.microsoft.com/office/powerpoint/2010/main" val="627284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00323-9C05-4478-82AD-565F380F2D90}"/>
              </a:ext>
            </a:extLst>
          </p:cNvPr>
          <p:cNvSpPr>
            <a:spLocks noGrp="1"/>
          </p:cNvSpPr>
          <p:nvPr>
            <p:ph type="title"/>
          </p:nvPr>
        </p:nvSpPr>
        <p:spPr/>
        <p:txBody>
          <a:bodyPr/>
          <a:lstStyle/>
          <a:p>
            <a:r>
              <a:rPr lang="en-US" altLang="zh-CN" dirty="0"/>
              <a:t>Feed-Forward Neural Networks</a:t>
            </a:r>
            <a:endParaRPr lang="zh-CN" altLang="en-US" dirty="0"/>
          </a:p>
        </p:txBody>
      </p:sp>
      <p:sp>
        <p:nvSpPr>
          <p:cNvPr id="3" name="内容占位符 2">
            <a:extLst>
              <a:ext uri="{FF2B5EF4-FFF2-40B4-BE49-F238E27FC236}">
                <a16:creationId xmlns:a16="http://schemas.microsoft.com/office/drawing/2014/main" id="{84ABEDA4-1BCD-445C-9C68-11FC81C8A873}"/>
              </a:ext>
            </a:extLst>
          </p:cNvPr>
          <p:cNvSpPr>
            <a:spLocks noGrp="1"/>
          </p:cNvSpPr>
          <p:nvPr>
            <p:ph idx="1"/>
          </p:nvPr>
        </p:nvSpPr>
        <p:spPr>
          <a:xfrm>
            <a:off x="838200" y="1825624"/>
            <a:ext cx="10515600" cy="4879975"/>
          </a:xfrm>
        </p:spPr>
        <p:txBody>
          <a:bodyPr/>
          <a:lstStyle/>
          <a:p>
            <a:pPr algn="just"/>
            <a:r>
              <a:rPr lang="zh-CN" altLang="en-US" dirty="0"/>
              <a:t>标准前馈神经网络是全连接的（</a:t>
            </a:r>
            <a:r>
              <a:rPr lang="en-US" altLang="zh-CN" dirty="0"/>
              <a:t>FC,</a:t>
            </a:r>
            <a:r>
              <a:rPr lang="zh-CN" altLang="en-US" dirty="0"/>
              <a:t> </a:t>
            </a:r>
            <a:r>
              <a:rPr lang="en-US" altLang="zh-CN" dirty="0"/>
              <a:t>fully-connected</a:t>
            </a:r>
            <a:r>
              <a:rPr lang="zh-CN" altLang="en-US" dirty="0"/>
              <a:t>），这意味着前一层的每个神经元都和后一层的神经元有连接，且同层神经元之间、跨层神经元之间没有连接。</a:t>
            </a:r>
            <a:endParaRPr lang="en-US" altLang="zh-CN" dirty="0"/>
          </a:p>
          <a:p>
            <a:pPr algn="just"/>
            <a:r>
              <a:rPr lang="zh-CN" altLang="en-US" dirty="0"/>
              <a:t>接下里依次解释</a:t>
            </a:r>
            <a:r>
              <a:rPr lang="en-US" altLang="zh-CN" dirty="0"/>
              <a:t>2-layers NN</a:t>
            </a:r>
            <a:r>
              <a:rPr lang="zh-CN" altLang="en-US" dirty="0"/>
              <a:t>的数学公式。</a:t>
            </a:r>
            <a:endParaRPr lang="en-US" altLang="zh-CN" dirty="0"/>
          </a:p>
          <a:p>
            <a:pPr algn="just"/>
            <a:r>
              <a:rPr lang="zh-CN" altLang="en-US" dirty="0"/>
              <a:t>输入层至隐层：</a:t>
            </a:r>
            <a:endParaRPr lang="en-US" altLang="zh-CN" dirty="0"/>
          </a:p>
          <a:p>
            <a:pPr lvl="1" algn="just"/>
            <a:r>
              <a:rPr lang="zh-CN" altLang="en-US" dirty="0"/>
              <a:t>通常，称第一层为输入层，最后一层为输出层，中间的全部称为隐层；</a:t>
            </a:r>
            <a:endParaRPr lang="en-US" altLang="zh-CN" dirty="0"/>
          </a:p>
          <a:p>
            <a:pPr lvl="1" algn="just"/>
            <a:r>
              <a:rPr lang="zh-CN" altLang="en-US" dirty="0"/>
              <a:t>对于一个隐层单元，其参数有权重向量</a:t>
            </a:r>
            <a:r>
              <a:rPr lang="en-US" altLang="zh-CN" dirty="0"/>
              <a:t>w</a:t>
            </a:r>
            <a:r>
              <a:rPr lang="en-US" altLang="zh-CN" baseline="-25000" dirty="0"/>
              <a:t>i</a:t>
            </a:r>
            <a:r>
              <a:rPr lang="zh-CN" altLang="en-US" dirty="0"/>
              <a:t>和偏置标量</a:t>
            </a:r>
            <a:r>
              <a:rPr lang="en-US" altLang="zh-CN" dirty="0"/>
              <a:t>b</a:t>
            </a:r>
            <a:r>
              <a:rPr lang="en-US" altLang="zh-CN" baseline="-25000" dirty="0"/>
              <a:t>i</a:t>
            </a:r>
            <a:r>
              <a:rPr lang="zh-CN" altLang="en-US" dirty="0"/>
              <a:t>；对于整个隐层，其参数有权重矩阵</a:t>
            </a:r>
            <a:r>
              <a:rPr lang="en-US" altLang="zh-CN" dirty="0"/>
              <a:t>W</a:t>
            </a:r>
            <a:r>
              <a:rPr lang="zh-CN" altLang="en-US" dirty="0"/>
              <a:t>和偏置向量</a:t>
            </a:r>
            <a:r>
              <a:rPr lang="en-US" altLang="zh-CN" dirty="0"/>
              <a:t>b</a:t>
            </a:r>
            <a:r>
              <a:rPr lang="zh-CN" altLang="en-US" dirty="0"/>
              <a:t>，其中，</a:t>
            </a:r>
            <a:r>
              <a:rPr lang="en-US" altLang="zh-CN" dirty="0"/>
              <a:t>W</a:t>
            </a:r>
            <a:r>
              <a:rPr lang="zh-CN" altLang="en-US" dirty="0"/>
              <a:t>的第</a:t>
            </a:r>
            <a:r>
              <a:rPr lang="en-US" altLang="zh-CN" dirty="0" err="1"/>
              <a:t>i</a:t>
            </a:r>
            <a:r>
              <a:rPr lang="zh-CN" altLang="en-US" dirty="0"/>
              <a:t>行代表第</a:t>
            </a:r>
            <a:r>
              <a:rPr lang="en-US" altLang="zh-CN" dirty="0" err="1"/>
              <a:t>i</a:t>
            </a:r>
            <a:r>
              <a:rPr lang="zh-CN" altLang="en-US" dirty="0"/>
              <a:t>个隐层单元的权重向量，</a:t>
            </a:r>
            <a:r>
              <a:rPr lang="en-US" altLang="zh-CN" dirty="0"/>
              <a:t>b</a:t>
            </a:r>
            <a:r>
              <a:rPr lang="zh-CN" altLang="en-US" dirty="0"/>
              <a:t>的第</a:t>
            </a:r>
            <a:r>
              <a:rPr lang="en-US" altLang="zh-CN" dirty="0" err="1"/>
              <a:t>i</a:t>
            </a:r>
            <a:r>
              <a:rPr lang="zh-CN" altLang="en-US" dirty="0"/>
              <a:t>个元素代表第</a:t>
            </a:r>
            <a:r>
              <a:rPr lang="en-US" altLang="zh-CN" dirty="0" err="1"/>
              <a:t>i</a:t>
            </a:r>
            <a:r>
              <a:rPr lang="zh-CN" altLang="en-US" dirty="0"/>
              <a:t>个隐层单元的偏置标量；</a:t>
            </a:r>
            <a:endParaRPr lang="en-US" altLang="zh-CN" dirty="0"/>
          </a:p>
          <a:p>
            <a:pPr lvl="1" algn="just"/>
            <a:r>
              <a:rPr lang="en-US" altLang="zh-CN" dirty="0"/>
              <a:t>W</a:t>
            </a:r>
            <a:r>
              <a:rPr lang="zh-CN" altLang="en-US" dirty="0"/>
              <a:t>的维度是</a:t>
            </a:r>
            <a:r>
              <a:rPr lang="en-US" altLang="zh-CN" dirty="0"/>
              <a:t>[</a:t>
            </a:r>
            <a:r>
              <a:rPr lang="zh-CN" altLang="en-US" dirty="0"/>
              <a:t>隐层的维度</a:t>
            </a:r>
            <a:r>
              <a:rPr lang="en-US" altLang="zh-CN" dirty="0"/>
              <a:t>, </a:t>
            </a:r>
            <a:r>
              <a:rPr lang="zh-CN" altLang="en-US" dirty="0"/>
              <a:t>输入层的维度</a:t>
            </a:r>
            <a:r>
              <a:rPr lang="en-US" altLang="zh-CN" dirty="0"/>
              <a:t>]</a:t>
            </a:r>
            <a:r>
              <a:rPr lang="zh-CN" altLang="en-US" dirty="0"/>
              <a:t>，</a:t>
            </a:r>
            <a:r>
              <a:rPr lang="en-US" altLang="zh-CN" dirty="0"/>
              <a:t>b</a:t>
            </a:r>
            <a:r>
              <a:rPr lang="zh-CN" altLang="en-US" dirty="0"/>
              <a:t>的维度是</a:t>
            </a:r>
            <a:r>
              <a:rPr lang="en-US" altLang="zh-CN" dirty="0"/>
              <a:t>[</a:t>
            </a:r>
            <a:r>
              <a:rPr lang="zh-CN" altLang="en-US" dirty="0"/>
              <a:t>隐层的维度</a:t>
            </a:r>
            <a:r>
              <a:rPr lang="en-US" altLang="zh-CN" dirty="0"/>
              <a:t>]</a:t>
            </a:r>
            <a:r>
              <a:rPr lang="zh-CN" altLang="en-US" dirty="0"/>
              <a:t>；</a:t>
            </a:r>
            <a:endParaRPr lang="en-US" altLang="zh-CN" dirty="0"/>
          </a:p>
          <a:p>
            <a:pPr lvl="1" algn="just"/>
            <a:r>
              <a:rPr lang="zh-CN" altLang="en-US" dirty="0"/>
              <a:t>当激活函数的输入是向量时，等价于对向量的每个元素应用激活函数，即激活函数是元素级别（</a:t>
            </a:r>
            <a:r>
              <a:rPr lang="en-US" altLang="zh-CN" dirty="0"/>
              <a:t>element-wise</a:t>
            </a:r>
            <a:r>
              <a:rPr lang="zh-CN" altLang="en-US" dirty="0"/>
              <a:t>）的运算。</a:t>
            </a:r>
            <a:endParaRPr lang="en-US" altLang="zh-CN" dirty="0"/>
          </a:p>
        </p:txBody>
      </p:sp>
      <p:pic>
        <p:nvPicPr>
          <p:cNvPr id="5" name="图片 4">
            <a:extLst>
              <a:ext uri="{FF2B5EF4-FFF2-40B4-BE49-F238E27FC236}">
                <a16:creationId xmlns:a16="http://schemas.microsoft.com/office/drawing/2014/main" id="{915542DC-C8CD-4B3B-A128-FFAE6B89E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879" y="3641222"/>
            <a:ext cx="2133760" cy="406903"/>
          </a:xfrm>
          <a:prstGeom prst="rect">
            <a:avLst/>
          </a:prstGeom>
        </p:spPr>
      </p:pic>
    </p:spTree>
    <p:extLst>
      <p:ext uri="{BB962C8B-B14F-4D97-AF65-F5344CB8AC3E}">
        <p14:creationId xmlns:p14="http://schemas.microsoft.com/office/powerpoint/2010/main" val="1551083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DFFE4-E033-4DF0-91F5-3D3583037DD6}"/>
              </a:ext>
            </a:extLst>
          </p:cNvPr>
          <p:cNvSpPr>
            <a:spLocks noGrp="1"/>
          </p:cNvSpPr>
          <p:nvPr>
            <p:ph type="title"/>
          </p:nvPr>
        </p:nvSpPr>
        <p:spPr/>
        <p:txBody>
          <a:bodyPr/>
          <a:lstStyle/>
          <a:p>
            <a:r>
              <a:rPr lang="en-US" altLang="zh-CN" dirty="0"/>
              <a:t>Feed-Forward Neural Networks</a:t>
            </a:r>
            <a:endParaRPr lang="zh-CN" altLang="en-US" dirty="0"/>
          </a:p>
        </p:txBody>
      </p:sp>
      <p:sp>
        <p:nvSpPr>
          <p:cNvPr id="3" name="内容占位符 2">
            <a:extLst>
              <a:ext uri="{FF2B5EF4-FFF2-40B4-BE49-F238E27FC236}">
                <a16:creationId xmlns:a16="http://schemas.microsoft.com/office/drawing/2014/main" id="{33AFAB89-16AE-4F68-B81B-6E72B6538B83}"/>
              </a:ext>
            </a:extLst>
          </p:cNvPr>
          <p:cNvSpPr>
            <a:spLocks noGrp="1"/>
          </p:cNvSpPr>
          <p:nvPr>
            <p:ph idx="1"/>
          </p:nvPr>
        </p:nvSpPr>
        <p:spPr>
          <a:xfrm>
            <a:off x="838200" y="1825625"/>
            <a:ext cx="10515600" cy="4832350"/>
          </a:xfrm>
        </p:spPr>
        <p:txBody>
          <a:bodyPr>
            <a:normAutofit/>
          </a:bodyPr>
          <a:lstStyle/>
          <a:p>
            <a:pPr algn="just"/>
            <a:r>
              <a:rPr lang="zh-CN" altLang="en-US" dirty="0"/>
              <a:t>隐层至输出层激活：</a:t>
            </a:r>
            <a:endParaRPr lang="en-US" altLang="zh-CN" dirty="0"/>
          </a:p>
          <a:p>
            <a:pPr lvl="1" algn="just"/>
            <a:r>
              <a:rPr lang="zh-CN" altLang="en-US" dirty="0"/>
              <a:t>假定</a:t>
            </a:r>
            <a:r>
              <a:rPr lang="en-US" altLang="zh-CN" dirty="0"/>
              <a:t>U</a:t>
            </a:r>
            <a:r>
              <a:rPr lang="zh-CN" altLang="en-US" dirty="0"/>
              <a:t>是隐层到输出层的权重矩阵，维度是</a:t>
            </a:r>
            <a:r>
              <a:rPr lang="en-US" altLang="zh-CN" dirty="0"/>
              <a:t>[</a:t>
            </a:r>
            <a:r>
              <a:rPr lang="zh-CN" altLang="en-US" dirty="0"/>
              <a:t>输出层的维度</a:t>
            </a:r>
            <a:r>
              <a:rPr lang="en-US" altLang="zh-CN" dirty="0"/>
              <a:t>, </a:t>
            </a:r>
            <a:r>
              <a:rPr lang="zh-CN" altLang="en-US" dirty="0"/>
              <a:t>隐层的维度</a:t>
            </a:r>
            <a:r>
              <a:rPr lang="en-US" altLang="zh-CN" dirty="0"/>
              <a:t>]</a:t>
            </a:r>
            <a:r>
              <a:rPr lang="zh-CN" altLang="en-US" dirty="0"/>
              <a:t>；</a:t>
            </a:r>
            <a:endParaRPr lang="en-US" altLang="zh-CN" dirty="0"/>
          </a:p>
          <a:p>
            <a:pPr lvl="1" algn="just"/>
            <a:r>
              <a:rPr lang="zh-CN" altLang="en-US" dirty="0"/>
              <a:t>省略偏置向量</a:t>
            </a:r>
            <a:r>
              <a:rPr lang="en-US" altLang="zh-CN" dirty="0"/>
              <a:t>b</a:t>
            </a:r>
            <a:r>
              <a:rPr lang="zh-CN" altLang="en-US" dirty="0"/>
              <a:t>；</a:t>
            </a:r>
            <a:endParaRPr lang="en-US" altLang="zh-CN" dirty="0"/>
          </a:p>
          <a:p>
            <a:pPr lvl="1" algn="just"/>
            <a:r>
              <a:rPr lang="en-US" altLang="zh-CN" dirty="0"/>
              <a:t>z</a:t>
            </a:r>
            <a:r>
              <a:rPr lang="zh-CN" altLang="en-US" dirty="0"/>
              <a:t>是输出层的激活，是隐层的线性组合；</a:t>
            </a:r>
            <a:endParaRPr lang="en-US" altLang="zh-CN" dirty="0"/>
          </a:p>
          <a:p>
            <a:pPr lvl="1" algn="just"/>
            <a:r>
              <a:rPr lang="en-US" altLang="zh-CN" dirty="0"/>
              <a:t>z</a:t>
            </a:r>
            <a:r>
              <a:rPr lang="zh-CN" altLang="en-US" dirty="0"/>
              <a:t>的维度取决于任务的目标：</a:t>
            </a:r>
            <a:endParaRPr lang="en-US" altLang="zh-CN" dirty="0"/>
          </a:p>
          <a:p>
            <a:pPr lvl="2" algn="just"/>
            <a:r>
              <a:rPr lang="zh-CN" altLang="en-US" dirty="0"/>
              <a:t>如果是回归任务或二分类任务，</a:t>
            </a:r>
            <a:r>
              <a:rPr lang="en-US" altLang="zh-CN" dirty="0"/>
              <a:t>z</a:t>
            </a:r>
            <a:r>
              <a:rPr lang="zh-CN" altLang="en-US" dirty="0"/>
              <a:t>的维度通常是</a:t>
            </a:r>
            <a:r>
              <a:rPr lang="en-US" altLang="zh-CN" dirty="0"/>
              <a:t>1</a:t>
            </a:r>
            <a:r>
              <a:rPr lang="zh-CN" altLang="en-US" dirty="0"/>
              <a:t>，即仅有一个神经元；</a:t>
            </a:r>
            <a:endParaRPr lang="en-US" altLang="zh-CN" dirty="0"/>
          </a:p>
          <a:p>
            <a:pPr lvl="2" algn="just"/>
            <a:r>
              <a:rPr lang="zh-CN" altLang="en-US" dirty="0"/>
              <a:t>如果是多分类任务，</a:t>
            </a:r>
            <a:r>
              <a:rPr lang="en-US" altLang="zh-CN" dirty="0"/>
              <a:t>z</a:t>
            </a:r>
            <a:r>
              <a:rPr lang="zh-CN" altLang="en-US" dirty="0"/>
              <a:t>的维度通常是类别的数量，每个神经元对应一个类别；</a:t>
            </a:r>
            <a:endParaRPr lang="en-US" altLang="zh-CN" dirty="0"/>
          </a:p>
          <a:p>
            <a:pPr lvl="2" algn="just"/>
            <a:r>
              <a:rPr lang="zh-CN" altLang="en-US" dirty="0"/>
              <a:t>如果是序列标注任务，</a:t>
            </a:r>
            <a:r>
              <a:rPr lang="en-US" altLang="zh-CN" dirty="0"/>
              <a:t>z</a:t>
            </a:r>
            <a:r>
              <a:rPr lang="zh-CN" altLang="en-US" dirty="0"/>
              <a:t>的维度通常是输入层的维度</a:t>
            </a:r>
            <a:r>
              <a:rPr lang="en-US" altLang="zh-CN" dirty="0"/>
              <a:t>×</a:t>
            </a:r>
            <a:r>
              <a:rPr lang="zh-CN" altLang="en-US" dirty="0"/>
              <a:t>类别数量，每个神经元对应一个输出的一个类别。</a:t>
            </a:r>
            <a:endParaRPr lang="en-US" altLang="zh-CN" dirty="0"/>
          </a:p>
          <a:p>
            <a:pPr lvl="1" algn="just"/>
            <a:r>
              <a:rPr lang="zh-CN" altLang="en-US" dirty="0"/>
              <a:t>通常输出层的激活函数与隐层的激活函数不同，输出层的激活函数主要是线性函数（回归）、</a:t>
            </a:r>
            <a:r>
              <a:rPr lang="en-US" altLang="zh-CN" dirty="0"/>
              <a:t>sigmoid</a:t>
            </a:r>
            <a:r>
              <a:rPr lang="zh-CN" altLang="en-US" dirty="0"/>
              <a:t>（二分类）或</a:t>
            </a:r>
            <a:r>
              <a:rPr lang="en-US" altLang="zh-CN" dirty="0" err="1"/>
              <a:t>softmax</a:t>
            </a:r>
            <a:r>
              <a:rPr lang="zh-CN" altLang="en-US" dirty="0"/>
              <a:t>（多分类，序列标注）；其目的是对输出层的激活进行规范化（</a:t>
            </a:r>
            <a:r>
              <a:rPr lang="en-US" altLang="zh-CN" dirty="0"/>
              <a:t>normalization</a:t>
            </a:r>
            <a:r>
              <a:rPr lang="zh-CN" altLang="en-US" dirty="0"/>
              <a:t>），得到一个概率分布，而非提供非线性变换。</a:t>
            </a:r>
            <a:endParaRPr lang="en-US" altLang="zh-CN" dirty="0"/>
          </a:p>
          <a:p>
            <a:pPr lvl="2" algn="just"/>
            <a:endParaRPr lang="zh-CN" altLang="en-US" dirty="0"/>
          </a:p>
        </p:txBody>
      </p:sp>
      <p:pic>
        <p:nvPicPr>
          <p:cNvPr id="5" name="图片 4">
            <a:extLst>
              <a:ext uri="{FF2B5EF4-FFF2-40B4-BE49-F238E27FC236}">
                <a16:creationId xmlns:a16="http://schemas.microsoft.com/office/drawing/2014/main" id="{A934A3E1-DC6B-49F3-8606-E61610BA7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589" y="1844675"/>
            <a:ext cx="849816" cy="374650"/>
          </a:xfrm>
          <a:prstGeom prst="rect">
            <a:avLst/>
          </a:prstGeom>
        </p:spPr>
      </p:pic>
    </p:spTree>
    <p:extLst>
      <p:ext uri="{BB962C8B-B14F-4D97-AF65-F5344CB8AC3E}">
        <p14:creationId xmlns:p14="http://schemas.microsoft.com/office/powerpoint/2010/main" val="1785969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15053F-F3BF-46B2-A43F-322A9BBE7C51}"/>
              </a:ext>
            </a:extLst>
          </p:cNvPr>
          <p:cNvSpPr>
            <a:spLocks noGrp="1"/>
          </p:cNvSpPr>
          <p:nvPr>
            <p:ph type="title"/>
          </p:nvPr>
        </p:nvSpPr>
        <p:spPr/>
        <p:txBody>
          <a:bodyPr/>
          <a:lstStyle/>
          <a:p>
            <a:r>
              <a:rPr lang="en-US" altLang="zh-CN" dirty="0"/>
              <a:t>Feed-Forward Neural Networks</a:t>
            </a:r>
            <a:endParaRPr lang="zh-CN" altLang="en-US" dirty="0"/>
          </a:p>
        </p:txBody>
      </p:sp>
      <p:sp>
        <p:nvSpPr>
          <p:cNvPr id="3" name="内容占位符 2">
            <a:extLst>
              <a:ext uri="{FF2B5EF4-FFF2-40B4-BE49-F238E27FC236}">
                <a16:creationId xmlns:a16="http://schemas.microsoft.com/office/drawing/2014/main" id="{9FD49B90-2597-4863-8839-F99DAADFF306}"/>
              </a:ext>
            </a:extLst>
          </p:cNvPr>
          <p:cNvSpPr>
            <a:spLocks noGrp="1"/>
          </p:cNvSpPr>
          <p:nvPr>
            <p:ph idx="1"/>
          </p:nvPr>
        </p:nvSpPr>
        <p:spPr/>
        <p:txBody>
          <a:bodyPr/>
          <a:lstStyle/>
          <a:p>
            <a:pPr algn="just"/>
            <a:r>
              <a:rPr lang="zh-CN" altLang="en-US" dirty="0"/>
              <a:t>输出层激活至概率分布：</a:t>
            </a:r>
            <a:endParaRPr lang="en-US" altLang="zh-CN" dirty="0"/>
          </a:p>
          <a:p>
            <a:pPr lvl="1" algn="just"/>
            <a:r>
              <a:rPr lang="zh-CN" altLang="en-US" dirty="0"/>
              <a:t>以多分类为例，输出层的维度等于类别的数量，每个神经元对应一个类别，并输出一个标量；</a:t>
            </a:r>
            <a:endParaRPr lang="en-US" altLang="zh-CN" dirty="0"/>
          </a:p>
          <a:p>
            <a:pPr lvl="1" algn="just"/>
            <a:r>
              <a:rPr lang="zh-CN" altLang="en-US" dirty="0"/>
              <a:t>为了将这些标量转换为一个概率分布，使用</a:t>
            </a:r>
            <a:r>
              <a:rPr lang="en-US" altLang="zh-CN" dirty="0" err="1"/>
              <a:t>softmax</a:t>
            </a:r>
            <a:r>
              <a:rPr lang="zh-CN" altLang="en-US" dirty="0"/>
              <a:t>函数对输出层的激活进行规范化；</a:t>
            </a:r>
            <a:endParaRPr lang="en-US" altLang="zh-CN" dirty="0"/>
          </a:p>
          <a:p>
            <a:pPr lvl="1" algn="just"/>
            <a:endParaRPr lang="en-US" altLang="zh-CN" dirty="0"/>
          </a:p>
          <a:p>
            <a:pPr lvl="1" algn="just"/>
            <a:endParaRPr lang="en-US" altLang="zh-CN" dirty="0"/>
          </a:p>
          <a:p>
            <a:pPr lvl="1" algn="just"/>
            <a:r>
              <a:rPr lang="zh-CN" altLang="en-US" dirty="0"/>
              <a:t>如果将隐层视为输入，这一步和多项式逻辑回归类似；事实上，神经网络可以看做是层次化的逻辑回归，每个神经单元都在进行一个逻辑回归的操作；只不过，逻辑回归的特征大多是人工特征，神经网络的特征大多是从原始特征中归纳出来的隐特征（</a:t>
            </a:r>
            <a:r>
              <a:rPr lang="en-US" altLang="zh-CN" dirty="0"/>
              <a:t>latent features</a:t>
            </a:r>
            <a:r>
              <a:rPr lang="zh-CN" altLang="en-US" dirty="0"/>
              <a:t>）。</a:t>
            </a:r>
          </a:p>
        </p:txBody>
      </p:sp>
      <p:pic>
        <p:nvPicPr>
          <p:cNvPr id="5" name="图片 4">
            <a:extLst>
              <a:ext uri="{FF2B5EF4-FFF2-40B4-BE49-F238E27FC236}">
                <a16:creationId xmlns:a16="http://schemas.microsoft.com/office/drawing/2014/main" id="{0CE4CA0F-1204-4993-8C98-D28970FF1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830" y="1854200"/>
            <a:ext cx="2028895" cy="367133"/>
          </a:xfrm>
          <a:prstGeom prst="rect">
            <a:avLst/>
          </a:prstGeom>
        </p:spPr>
      </p:pic>
      <p:pic>
        <p:nvPicPr>
          <p:cNvPr id="7" name="图片 6" descr="手机屏幕的截图&#10;&#10;描述已自动生成">
            <a:extLst>
              <a:ext uri="{FF2B5EF4-FFF2-40B4-BE49-F238E27FC236}">
                <a16:creationId xmlns:a16="http://schemas.microsoft.com/office/drawing/2014/main" id="{03F8B183-B4C1-418D-9E68-5BFC9E84C0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8022" y="3429000"/>
            <a:ext cx="3915956" cy="889173"/>
          </a:xfrm>
          <a:prstGeom prst="rect">
            <a:avLst/>
          </a:prstGeom>
        </p:spPr>
      </p:pic>
    </p:spTree>
    <p:extLst>
      <p:ext uri="{BB962C8B-B14F-4D97-AF65-F5344CB8AC3E}">
        <p14:creationId xmlns:p14="http://schemas.microsoft.com/office/powerpoint/2010/main" val="1664493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07E437-9E0B-4B35-AE8C-1641B1F07225}"/>
              </a:ext>
            </a:extLst>
          </p:cNvPr>
          <p:cNvSpPr>
            <a:spLocks noGrp="1"/>
          </p:cNvSpPr>
          <p:nvPr>
            <p:ph type="title"/>
          </p:nvPr>
        </p:nvSpPr>
        <p:spPr/>
        <p:txBody>
          <a:bodyPr/>
          <a:lstStyle/>
          <a:p>
            <a:r>
              <a:rPr lang="en-US" altLang="zh-CN" dirty="0"/>
              <a:t>Feed-Forward Neural Networks</a:t>
            </a:r>
            <a:endParaRPr lang="zh-CN" altLang="en-US" dirty="0"/>
          </a:p>
        </p:txBody>
      </p:sp>
      <p:sp>
        <p:nvSpPr>
          <p:cNvPr id="3" name="内容占位符 2">
            <a:extLst>
              <a:ext uri="{FF2B5EF4-FFF2-40B4-BE49-F238E27FC236}">
                <a16:creationId xmlns:a16="http://schemas.microsoft.com/office/drawing/2014/main" id="{BCDED656-6978-4B06-9971-39C71A4B3267}"/>
              </a:ext>
            </a:extLst>
          </p:cNvPr>
          <p:cNvSpPr>
            <a:spLocks noGrp="1"/>
          </p:cNvSpPr>
          <p:nvPr>
            <p:ph idx="1"/>
          </p:nvPr>
        </p:nvSpPr>
        <p:spPr/>
        <p:txBody>
          <a:bodyPr/>
          <a:lstStyle/>
          <a:p>
            <a:pPr algn="just"/>
            <a:r>
              <a:rPr lang="zh-CN" altLang="en-US" dirty="0"/>
              <a:t>将</a:t>
            </a:r>
            <a:r>
              <a:rPr lang="en-US" altLang="zh-CN" dirty="0"/>
              <a:t>2-layers NN</a:t>
            </a:r>
            <a:r>
              <a:rPr lang="zh-CN" altLang="en-US" dirty="0"/>
              <a:t>的数学公式推广到任意层神经网络：</a:t>
            </a:r>
            <a:endParaRPr lang="en-US" altLang="zh-CN" dirty="0"/>
          </a:p>
          <a:p>
            <a:pPr lvl="1" algn="just"/>
            <a:r>
              <a:rPr lang="zh-CN" altLang="en-US" dirty="0"/>
              <a:t>假设变量的上标代表神经网络的层数，如</a:t>
            </a:r>
            <a:r>
              <a:rPr lang="en-US" altLang="zh-CN" dirty="0"/>
              <a:t>W</a:t>
            </a:r>
            <a:r>
              <a:rPr lang="en-US" altLang="zh-CN" baseline="30000" dirty="0"/>
              <a:t>[</a:t>
            </a:r>
            <a:r>
              <a:rPr lang="en-US" altLang="zh-CN" baseline="30000" dirty="0" err="1"/>
              <a:t>i</a:t>
            </a:r>
            <a:r>
              <a:rPr lang="en-US" altLang="zh-CN" baseline="30000" dirty="0"/>
              <a:t>]</a:t>
            </a:r>
            <a:r>
              <a:rPr lang="zh-CN" altLang="en-US" dirty="0"/>
              <a:t>指第</a:t>
            </a:r>
            <a:r>
              <a:rPr lang="en-US" altLang="zh-CN" dirty="0" err="1"/>
              <a:t>i</a:t>
            </a:r>
            <a:r>
              <a:rPr lang="zh-CN" altLang="en-US" dirty="0"/>
              <a:t>层的权重矩阵；</a:t>
            </a:r>
            <a:endParaRPr lang="en-US" altLang="zh-CN" dirty="0"/>
          </a:p>
          <a:p>
            <a:pPr lvl="1" algn="just"/>
            <a:r>
              <a:rPr lang="zh-CN" altLang="en-US" dirty="0"/>
              <a:t>将输入层称为第</a:t>
            </a:r>
            <a:r>
              <a:rPr lang="en-US" altLang="zh-CN" dirty="0"/>
              <a:t>0</a:t>
            </a:r>
            <a:r>
              <a:rPr lang="zh-CN" altLang="en-US" dirty="0"/>
              <a:t>层；</a:t>
            </a:r>
            <a:endParaRPr lang="en-US" altLang="zh-CN" dirty="0"/>
          </a:p>
          <a:p>
            <a:pPr lvl="1" algn="just"/>
            <a:r>
              <a:rPr lang="zh-CN" altLang="en-US" dirty="0"/>
              <a:t>则有，</a:t>
            </a:r>
            <a:r>
              <a:rPr lang="en-US" altLang="zh-CN" dirty="0"/>
              <a:t>N</a:t>
            </a:r>
            <a:r>
              <a:rPr lang="zh-CN" altLang="en-US" dirty="0"/>
              <a:t>层神经网络的公式：</a:t>
            </a:r>
            <a:endParaRPr lang="en-US" altLang="zh-CN" dirty="0"/>
          </a:p>
          <a:p>
            <a:pPr lvl="1" algn="just"/>
            <a:endParaRPr lang="en-US" altLang="zh-CN" dirty="0"/>
          </a:p>
          <a:p>
            <a:pPr lvl="1" algn="just"/>
            <a:endParaRPr lang="en-US" altLang="zh-CN" dirty="0"/>
          </a:p>
          <a:p>
            <a:pPr lvl="1" algn="just"/>
            <a:endParaRPr lang="en-US" altLang="zh-CN" dirty="0"/>
          </a:p>
          <a:p>
            <a:pPr lvl="1" algn="just"/>
            <a:endParaRPr lang="en-US" altLang="zh-CN" dirty="0"/>
          </a:p>
          <a:p>
            <a:pPr lvl="1" algn="just"/>
            <a:r>
              <a:rPr lang="zh-CN" altLang="en-US" dirty="0"/>
              <a:t>需注意，输出层的激活函数</a:t>
            </a:r>
            <a:r>
              <a:rPr lang="en-US" altLang="zh-CN" dirty="0"/>
              <a:t>g</a:t>
            </a:r>
            <a:r>
              <a:rPr lang="en-US" altLang="zh-CN" baseline="30000" dirty="0"/>
              <a:t>[output]</a:t>
            </a:r>
            <a:r>
              <a:rPr lang="zh-CN" altLang="en-US" dirty="0"/>
              <a:t>与隐层的激活函数</a:t>
            </a:r>
            <a:r>
              <a:rPr lang="en-US" altLang="zh-CN" dirty="0"/>
              <a:t>g</a:t>
            </a:r>
            <a:r>
              <a:rPr lang="en-US" altLang="zh-CN" baseline="30000" dirty="0"/>
              <a:t>[hidden]</a:t>
            </a:r>
            <a:r>
              <a:rPr lang="zh-CN" altLang="en-US" dirty="0"/>
              <a:t>通常不同，前者可能是</a:t>
            </a:r>
            <a:r>
              <a:rPr lang="en-US" altLang="zh-CN" dirty="0"/>
              <a:t>sigmoid</a:t>
            </a:r>
            <a:r>
              <a:rPr lang="zh-CN" altLang="en-US" dirty="0"/>
              <a:t>或</a:t>
            </a:r>
            <a:r>
              <a:rPr lang="en-US" altLang="zh-CN" dirty="0" err="1"/>
              <a:t>softmax</a:t>
            </a:r>
            <a:r>
              <a:rPr lang="zh-CN" altLang="en-US" dirty="0"/>
              <a:t>，后者可能是</a:t>
            </a:r>
            <a:r>
              <a:rPr lang="en-US" altLang="zh-CN" dirty="0"/>
              <a:t>sigmoid</a:t>
            </a:r>
            <a:r>
              <a:rPr lang="zh-CN" altLang="en-US" dirty="0"/>
              <a:t>、</a:t>
            </a:r>
            <a:r>
              <a:rPr lang="en-US" altLang="zh-CN" dirty="0"/>
              <a:t>tanh</a:t>
            </a:r>
            <a:r>
              <a:rPr lang="zh-CN" altLang="en-US" dirty="0"/>
              <a:t>或</a:t>
            </a:r>
            <a:r>
              <a:rPr lang="en-US" altLang="zh-CN" dirty="0"/>
              <a:t>ReLU</a:t>
            </a:r>
            <a:r>
              <a:rPr lang="zh-CN" altLang="en-US" dirty="0"/>
              <a:t>等。</a:t>
            </a:r>
          </a:p>
        </p:txBody>
      </p:sp>
      <p:pic>
        <p:nvPicPr>
          <p:cNvPr id="5" name="图片 4" descr="图片包含 物体, 钟表, 橙子, 黑色&#10;&#10;描述已自动生成">
            <a:extLst>
              <a:ext uri="{FF2B5EF4-FFF2-40B4-BE49-F238E27FC236}">
                <a16:creationId xmlns:a16="http://schemas.microsoft.com/office/drawing/2014/main" id="{0CB11882-D463-4CFA-AEB2-9E57333C1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778" y="3581353"/>
            <a:ext cx="2918443" cy="1335235"/>
          </a:xfrm>
          <a:prstGeom prst="rect">
            <a:avLst/>
          </a:prstGeom>
        </p:spPr>
      </p:pic>
    </p:spTree>
    <p:extLst>
      <p:ext uri="{BB962C8B-B14F-4D97-AF65-F5344CB8AC3E}">
        <p14:creationId xmlns:p14="http://schemas.microsoft.com/office/powerpoint/2010/main" val="1776141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E1FA6-0DD4-4C3A-B3E2-8B046A692557}"/>
              </a:ext>
            </a:extLst>
          </p:cNvPr>
          <p:cNvSpPr>
            <a:spLocks noGrp="1"/>
          </p:cNvSpPr>
          <p:nvPr>
            <p:ph type="title"/>
          </p:nvPr>
        </p:nvSpPr>
        <p:spPr/>
        <p:txBody>
          <a:bodyPr/>
          <a:lstStyle/>
          <a:p>
            <a:r>
              <a:rPr lang="en-US" altLang="zh-CN" dirty="0"/>
              <a:t>Training Neural Nets</a:t>
            </a:r>
            <a:endParaRPr lang="zh-CN" altLang="en-US" dirty="0"/>
          </a:p>
        </p:txBody>
      </p:sp>
      <p:sp>
        <p:nvSpPr>
          <p:cNvPr id="3" name="内容占位符 2">
            <a:extLst>
              <a:ext uri="{FF2B5EF4-FFF2-40B4-BE49-F238E27FC236}">
                <a16:creationId xmlns:a16="http://schemas.microsoft.com/office/drawing/2014/main" id="{EA048603-95DD-4FAF-9E55-571495A5C434}"/>
              </a:ext>
            </a:extLst>
          </p:cNvPr>
          <p:cNvSpPr>
            <a:spLocks noGrp="1"/>
          </p:cNvSpPr>
          <p:nvPr>
            <p:ph idx="1"/>
          </p:nvPr>
        </p:nvSpPr>
        <p:spPr/>
        <p:txBody>
          <a:bodyPr/>
          <a:lstStyle/>
          <a:p>
            <a:pPr algn="just"/>
            <a:r>
              <a:rPr lang="zh-CN" altLang="en-US" dirty="0"/>
              <a:t>与逻辑回归一样，神经网络也使用相同的损失函数；对于分类任务，神经网络也是用交叉熵作为损失函数：</a:t>
            </a:r>
            <a:endParaRPr lang="en-US" altLang="zh-CN" dirty="0"/>
          </a:p>
          <a:p>
            <a:pPr lvl="1" algn="just"/>
            <a:r>
              <a:rPr lang="zh-CN" altLang="en-US" dirty="0"/>
              <a:t>对于二分类任务，损失函数为：</a:t>
            </a:r>
            <a:endParaRPr lang="en-US" altLang="zh-CN" dirty="0"/>
          </a:p>
          <a:p>
            <a:pPr lvl="1" algn="just"/>
            <a:endParaRPr lang="en-US" altLang="zh-CN" dirty="0"/>
          </a:p>
          <a:p>
            <a:pPr lvl="1" algn="just"/>
            <a:endParaRPr lang="en-US" altLang="zh-CN" dirty="0"/>
          </a:p>
          <a:p>
            <a:pPr lvl="1" algn="just"/>
            <a:r>
              <a:rPr lang="zh-CN" altLang="en-US" dirty="0"/>
              <a:t>对于多分类任务，损失函数为：</a:t>
            </a:r>
            <a:endParaRPr lang="en-US" altLang="zh-CN" dirty="0"/>
          </a:p>
          <a:p>
            <a:pPr lvl="1" algn="just"/>
            <a:endParaRPr lang="en-US" altLang="zh-CN" dirty="0"/>
          </a:p>
          <a:p>
            <a:pPr lvl="1" algn="just"/>
            <a:endParaRPr lang="en-US" altLang="zh-CN" dirty="0"/>
          </a:p>
          <a:p>
            <a:pPr lvl="1" algn="just"/>
            <a:r>
              <a:rPr lang="zh-CN" altLang="en-US" dirty="0"/>
              <a:t>对于硬分类（</a:t>
            </a:r>
            <a:r>
              <a:rPr lang="en-US" altLang="zh-CN" dirty="0"/>
              <a:t>hard classification</a:t>
            </a:r>
            <a:r>
              <a:rPr lang="zh-CN" altLang="en-US" dirty="0"/>
              <a:t>）任务，损失函数可以简化为：</a:t>
            </a:r>
          </a:p>
        </p:txBody>
      </p:sp>
      <p:pic>
        <p:nvPicPr>
          <p:cNvPr id="5" name="图片 4">
            <a:extLst>
              <a:ext uri="{FF2B5EF4-FFF2-40B4-BE49-F238E27FC236}">
                <a16:creationId xmlns:a16="http://schemas.microsoft.com/office/drawing/2014/main" id="{AD9ABA2F-763C-4BEB-A9C3-806162CD6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7802" y="3217316"/>
            <a:ext cx="5456393" cy="396274"/>
          </a:xfrm>
          <a:prstGeom prst="rect">
            <a:avLst/>
          </a:prstGeom>
        </p:spPr>
      </p:pic>
      <p:pic>
        <p:nvPicPr>
          <p:cNvPr id="7" name="图片 6" descr="图片包含 物体, 游戏机, 钟表&#10;&#10;描述已自动生成">
            <a:extLst>
              <a:ext uri="{FF2B5EF4-FFF2-40B4-BE49-F238E27FC236}">
                <a16:creationId xmlns:a16="http://schemas.microsoft.com/office/drawing/2014/main" id="{BB18DBF1-9E7D-45DA-9C84-A54D7AC285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9073" y="4269105"/>
            <a:ext cx="2453853" cy="769687"/>
          </a:xfrm>
          <a:prstGeom prst="rect">
            <a:avLst/>
          </a:prstGeom>
        </p:spPr>
      </p:pic>
      <p:grpSp>
        <p:nvGrpSpPr>
          <p:cNvPr id="12" name="组合 11">
            <a:extLst>
              <a:ext uri="{FF2B5EF4-FFF2-40B4-BE49-F238E27FC236}">
                <a16:creationId xmlns:a16="http://schemas.microsoft.com/office/drawing/2014/main" id="{9D9A74D8-EE58-4A83-B791-67EE9E0E30C0}"/>
              </a:ext>
            </a:extLst>
          </p:cNvPr>
          <p:cNvGrpSpPr/>
          <p:nvPr/>
        </p:nvGrpSpPr>
        <p:grpSpPr>
          <a:xfrm>
            <a:off x="4213808" y="5491104"/>
            <a:ext cx="3764382" cy="685859"/>
            <a:chOff x="4084145" y="5257770"/>
            <a:chExt cx="3764382" cy="685859"/>
          </a:xfrm>
        </p:grpSpPr>
        <p:pic>
          <p:nvPicPr>
            <p:cNvPr id="9" name="图片 8">
              <a:extLst>
                <a:ext uri="{FF2B5EF4-FFF2-40B4-BE49-F238E27FC236}">
                  <a16:creationId xmlns:a16="http://schemas.microsoft.com/office/drawing/2014/main" id="{9F211CEB-F314-47EB-8400-FA0F10F5C5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4145" y="5347319"/>
              <a:ext cx="2011854" cy="373412"/>
            </a:xfrm>
            <a:prstGeom prst="rect">
              <a:avLst/>
            </a:prstGeom>
          </p:spPr>
        </p:pic>
        <p:pic>
          <p:nvPicPr>
            <p:cNvPr id="11" name="图片 10" descr="图片包含 物体, 钟表, 游戏机&#10;&#10;描述已自动生成">
              <a:extLst>
                <a:ext uri="{FF2B5EF4-FFF2-40B4-BE49-F238E27FC236}">
                  <a16:creationId xmlns:a16="http://schemas.microsoft.com/office/drawing/2014/main" id="{D72F09F3-26EE-4801-8C16-2304E9FC84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1982" y="5257770"/>
              <a:ext cx="1676545" cy="685859"/>
            </a:xfrm>
            <a:prstGeom prst="rect">
              <a:avLst/>
            </a:prstGeom>
          </p:spPr>
        </p:pic>
      </p:grpSp>
    </p:spTree>
    <p:extLst>
      <p:ext uri="{BB962C8B-B14F-4D97-AF65-F5344CB8AC3E}">
        <p14:creationId xmlns:p14="http://schemas.microsoft.com/office/powerpoint/2010/main" val="1593405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71085-7864-4CDC-800A-C4F31B80AFC2}"/>
              </a:ext>
            </a:extLst>
          </p:cNvPr>
          <p:cNvSpPr>
            <a:spLocks noGrp="1"/>
          </p:cNvSpPr>
          <p:nvPr>
            <p:ph type="title"/>
          </p:nvPr>
        </p:nvSpPr>
        <p:spPr/>
        <p:txBody>
          <a:bodyPr/>
          <a:lstStyle/>
          <a:p>
            <a:r>
              <a:rPr lang="en-US" altLang="zh-CN" dirty="0"/>
              <a:t>Training Neural Nets</a:t>
            </a:r>
            <a:endParaRPr lang="zh-CN" altLang="en-US" dirty="0"/>
          </a:p>
        </p:txBody>
      </p:sp>
      <p:sp>
        <p:nvSpPr>
          <p:cNvPr id="3" name="内容占位符 2">
            <a:extLst>
              <a:ext uri="{FF2B5EF4-FFF2-40B4-BE49-F238E27FC236}">
                <a16:creationId xmlns:a16="http://schemas.microsoft.com/office/drawing/2014/main" id="{85CBE02C-666A-47C7-A1D2-86063D974A1D}"/>
              </a:ext>
            </a:extLst>
          </p:cNvPr>
          <p:cNvSpPr>
            <a:spLocks noGrp="1"/>
          </p:cNvSpPr>
          <p:nvPr>
            <p:ph idx="1"/>
          </p:nvPr>
        </p:nvSpPr>
        <p:spPr>
          <a:xfrm>
            <a:off x="838200" y="1825625"/>
            <a:ext cx="10515600" cy="4927600"/>
          </a:xfrm>
        </p:spPr>
        <p:txBody>
          <a:bodyPr>
            <a:normAutofit/>
          </a:bodyPr>
          <a:lstStyle/>
          <a:p>
            <a:pPr algn="just"/>
            <a:r>
              <a:rPr lang="zh-CN" altLang="en-US" dirty="0"/>
              <a:t>与逻辑回归一样，神经网络也采用基于梯度的优化方法，如随机梯度下降；</a:t>
            </a:r>
            <a:endParaRPr lang="en-US" altLang="zh-CN" dirty="0"/>
          </a:p>
          <a:p>
            <a:pPr algn="just"/>
            <a:r>
              <a:rPr lang="zh-CN" altLang="en-US" dirty="0"/>
              <a:t>与逻辑回归不同的是，逻辑回归计算损失梯度时，可以直接根据链式法则求得损失对参数的梯度；而神经网络由于其网络的深度和复杂度，无法通过链式法则直接求得损失对参数的梯度；</a:t>
            </a:r>
            <a:endParaRPr lang="en-US" altLang="zh-CN" dirty="0"/>
          </a:p>
          <a:p>
            <a:pPr algn="just"/>
            <a:r>
              <a:rPr lang="zh-CN" altLang="en-US" dirty="0"/>
              <a:t>这个难题在很长时间内都限制深度神经网络（</a:t>
            </a:r>
            <a:r>
              <a:rPr lang="en-US" altLang="zh-CN" dirty="0"/>
              <a:t>DNN</a:t>
            </a:r>
            <a:r>
              <a:rPr lang="zh-CN" altLang="en-US" dirty="0"/>
              <a:t>）的发展，进而限制了神经网络在解决复杂问题上的表现；</a:t>
            </a:r>
            <a:endParaRPr lang="en-US" altLang="zh-CN" dirty="0"/>
          </a:p>
          <a:p>
            <a:pPr algn="just"/>
            <a:r>
              <a:rPr lang="en-US" altLang="zh-CN" dirty="0" err="1"/>
              <a:t>Rumelhart</a:t>
            </a:r>
            <a:r>
              <a:rPr lang="en-US" altLang="zh-CN" dirty="0"/>
              <a:t>(1986)</a:t>
            </a:r>
            <a:r>
              <a:rPr lang="zh-CN" altLang="en-US" dirty="0"/>
              <a:t>提出了误差反向传播（</a:t>
            </a:r>
            <a:r>
              <a:rPr lang="en-US" altLang="zh-CN" dirty="0"/>
              <a:t>error back-propagation</a:t>
            </a:r>
            <a:r>
              <a:rPr lang="zh-CN" altLang="en-US" dirty="0"/>
              <a:t>）算法，并发展成一种更泛化的算法，称为反向求导（</a:t>
            </a:r>
            <a:r>
              <a:rPr lang="en-US" altLang="zh-CN" dirty="0"/>
              <a:t>backward differentiation</a:t>
            </a:r>
            <a:r>
              <a:rPr lang="zh-CN" altLang="en-US" dirty="0"/>
              <a:t>），这是一种基于计算图（</a:t>
            </a:r>
            <a:r>
              <a:rPr lang="en-US" altLang="zh-CN" dirty="0"/>
              <a:t>computational graph</a:t>
            </a:r>
            <a:r>
              <a:rPr lang="zh-CN" altLang="en-US" dirty="0"/>
              <a:t>）的算法。</a:t>
            </a:r>
          </a:p>
        </p:txBody>
      </p:sp>
    </p:spTree>
    <p:extLst>
      <p:ext uri="{BB962C8B-B14F-4D97-AF65-F5344CB8AC3E}">
        <p14:creationId xmlns:p14="http://schemas.microsoft.com/office/powerpoint/2010/main" val="66483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CA06D-1AE0-4D97-B0F2-3C98B7335A70}"/>
              </a:ext>
            </a:extLst>
          </p:cNvPr>
          <p:cNvSpPr>
            <a:spLocks noGrp="1"/>
          </p:cNvSpPr>
          <p:nvPr>
            <p:ph type="title"/>
          </p:nvPr>
        </p:nvSpPr>
        <p:spPr/>
        <p:txBody>
          <a:bodyPr>
            <a:normAutofit/>
          </a:bodyPr>
          <a:lstStyle/>
          <a:p>
            <a:r>
              <a:rPr lang="en-US" altLang="zh-CN" dirty="0"/>
              <a:t>Neural Networks</a:t>
            </a:r>
            <a:endParaRPr lang="zh-CN" altLang="en-US" sz="4000" dirty="0"/>
          </a:p>
        </p:txBody>
      </p:sp>
      <p:sp>
        <p:nvSpPr>
          <p:cNvPr id="4" name="内容占位符 2">
            <a:extLst>
              <a:ext uri="{FF2B5EF4-FFF2-40B4-BE49-F238E27FC236}">
                <a16:creationId xmlns:a16="http://schemas.microsoft.com/office/drawing/2014/main" id="{93E6F6EE-D716-4169-B76F-3E9D0853243A}"/>
              </a:ext>
            </a:extLst>
          </p:cNvPr>
          <p:cNvSpPr>
            <a:spLocks noGrp="1"/>
          </p:cNvSpPr>
          <p:nvPr>
            <p:ph idx="1"/>
          </p:nvPr>
        </p:nvSpPr>
        <p:spPr>
          <a:xfrm>
            <a:off x="838200" y="1825625"/>
            <a:ext cx="10515600" cy="4351338"/>
          </a:xfrm>
        </p:spPr>
        <p:txBody>
          <a:bodyPr>
            <a:normAutofit/>
          </a:bodyPr>
          <a:lstStyle/>
          <a:p>
            <a:pPr algn="just"/>
            <a:r>
              <a:rPr lang="zh-CN" altLang="en-US" dirty="0"/>
              <a:t>神经网络最早起源于</a:t>
            </a:r>
            <a:r>
              <a:rPr lang="en-US" altLang="zh-CN" dirty="0"/>
              <a:t>McCulloch-Pitts neuron</a:t>
            </a:r>
            <a:r>
              <a:rPr lang="zh-CN" altLang="en-US" dirty="0"/>
              <a:t>，一种人类神经的简化模型，是一种被称为命题逻辑的运算单元。</a:t>
            </a:r>
            <a:endParaRPr lang="en-US" altLang="zh-CN" dirty="0"/>
          </a:p>
          <a:p>
            <a:pPr algn="just"/>
            <a:r>
              <a:rPr lang="zh-CN" altLang="en-US" dirty="0"/>
              <a:t>现代神经网络的复杂度已经远远超过最初的神经网络，由一系列小型计算单元组成层次化的网状结构；每个计算单元都以向量为输入，并输出一个实数。这种网络被称为前馈神经网络（</a:t>
            </a:r>
            <a:r>
              <a:rPr lang="en-US" altLang="zh-CN" dirty="0"/>
              <a:t>feed-forward network</a:t>
            </a:r>
            <a:r>
              <a:rPr lang="zh-CN" altLang="en-US" dirty="0"/>
              <a:t>），其运算是以迭代的方式从前一层到后一层。</a:t>
            </a:r>
            <a:endParaRPr lang="en-US" altLang="zh-CN" dirty="0"/>
          </a:p>
          <a:p>
            <a:pPr algn="just"/>
            <a:r>
              <a:rPr lang="zh-CN" altLang="en-US" dirty="0"/>
              <a:t>利用现代神经网络建模，通常被成为深度学习（</a:t>
            </a:r>
            <a:r>
              <a:rPr lang="en-US" altLang="zh-CN" dirty="0"/>
              <a:t>deep learning</a:t>
            </a:r>
            <a:r>
              <a:rPr lang="zh-CN" altLang="en-US" dirty="0"/>
              <a:t>），因为现代网络往往很深，或者说有很多层。</a:t>
            </a:r>
            <a:endParaRPr lang="en-US" altLang="zh-CN" dirty="0"/>
          </a:p>
          <a:p>
            <a:pPr algn="just"/>
            <a:r>
              <a:rPr lang="zh-CN" altLang="en-US" dirty="0"/>
              <a:t>现代神经网络通常输入原始特征，由网络自己归纳出有效的特征并用于后续计算，这与机器学习是非常大的不同。</a:t>
            </a:r>
          </a:p>
        </p:txBody>
      </p:sp>
    </p:spTree>
    <p:extLst>
      <p:ext uri="{BB962C8B-B14F-4D97-AF65-F5344CB8AC3E}">
        <p14:creationId xmlns:p14="http://schemas.microsoft.com/office/powerpoint/2010/main" val="569560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6FB55-5D16-4CF2-B34B-E8111E3EE804}"/>
              </a:ext>
            </a:extLst>
          </p:cNvPr>
          <p:cNvSpPr>
            <a:spLocks noGrp="1"/>
          </p:cNvSpPr>
          <p:nvPr>
            <p:ph type="title"/>
          </p:nvPr>
        </p:nvSpPr>
        <p:spPr/>
        <p:txBody>
          <a:bodyPr/>
          <a:lstStyle/>
          <a:p>
            <a:r>
              <a:rPr lang="en-US" altLang="zh-CN" dirty="0"/>
              <a:t>Training Neural Nets</a:t>
            </a:r>
            <a:endParaRPr lang="zh-CN" altLang="en-US" dirty="0"/>
          </a:p>
        </p:txBody>
      </p:sp>
      <p:sp>
        <p:nvSpPr>
          <p:cNvPr id="3" name="内容占位符 2">
            <a:extLst>
              <a:ext uri="{FF2B5EF4-FFF2-40B4-BE49-F238E27FC236}">
                <a16:creationId xmlns:a16="http://schemas.microsoft.com/office/drawing/2014/main" id="{AEDD3E4B-33B1-44F5-B517-94C93E1A81C5}"/>
              </a:ext>
            </a:extLst>
          </p:cNvPr>
          <p:cNvSpPr>
            <a:spLocks noGrp="1"/>
          </p:cNvSpPr>
          <p:nvPr>
            <p:ph idx="1"/>
          </p:nvPr>
        </p:nvSpPr>
        <p:spPr>
          <a:xfrm>
            <a:off x="838200" y="1825625"/>
            <a:ext cx="10515600" cy="4922800"/>
          </a:xfrm>
        </p:spPr>
        <p:txBody>
          <a:bodyPr>
            <a:normAutofit/>
          </a:bodyPr>
          <a:lstStyle/>
          <a:p>
            <a:pPr algn="just"/>
            <a:r>
              <a:rPr lang="zh-CN" altLang="en-US" dirty="0"/>
              <a:t>计算图是对数学计算过程的图示，图中的每个节点都是数学计算过程中的一个运算（</a:t>
            </a:r>
            <a:r>
              <a:rPr lang="en-US" altLang="zh-CN" dirty="0"/>
              <a:t>operation</a:t>
            </a:r>
            <a:r>
              <a:rPr lang="zh-CN" altLang="en-US" dirty="0"/>
              <a:t>），图中两个节点的边代表运算过程中上一个运算的结果是下一个运算的输入。</a:t>
            </a:r>
            <a:endParaRPr lang="en-US" altLang="zh-CN" dirty="0"/>
          </a:p>
          <a:p>
            <a:pPr algn="just"/>
            <a:r>
              <a:rPr lang="zh-CN" altLang="en-US" dirty="0"/>
              <a:t>以函数</a:t>
            </a:r>
            <a:r>
              <a:rPr lang="pt-BR" altLang="zh-CN" dirty="0"/>
              <a:t>L(a, b</a:t>
            </a:r>
            <a:r>
              <a:rPr lang="en-US" altLang="zh-CN" dirty="0"/>
              <a:t>,</a:t>
            </a:r>
            <a:r>
              <a:rPr lang="zh-CN" altLang="en-US" dirty="0"/>
              <a:t> </a:t>
            </a:r>
            <a:r>
              <a:rPr lang="pt-BR" altLang="zh-CN" dirty="0"/>
              <a:t>c) = c(a+2b)</a:t>
            </a:r>
            <a:r>
              <a:rPr lang="zh-CN" altLang="en-US" dirty="0"/>
              <a:t>为例：</a:t>
            </a:r>
            <a:endParaRPr lang="en-US" altLang="zh-CN" dirty="0"/>
          </a:p>
          <a:p>
            <a:pPr lvl="1" algn="just"/>
            <a:r>
              <a:rPr lang="zh-CN" altLang="en-US" dirty="0"/>
              <a:t>上述计算过程可以拆为三种运算，其计算图是：</a:t>
            </a:r>
            <a:endParaRPr lang="en-US" altLang="zh-CN" dirty="0"/>
          </a:p>
          <a:p>
            <a:pPr lvl="1" algn="just"/>
            <a:endParaRPr lang="en-US" altLang="zh-CN" dirty="0"/>
          </a:p>
          <a:p>
            <a:pPr lvl="1" algn="just"/>
            <a:endParaRPr lang="en-US" altLang="zh-CN" dirty="0"/>
          </a:p>
          <a:p>
            <a:pPr lvl="1" algn="just"/>
            <a:endParaRPr lang="en-US" altLang="zh-CN" dirty="0"/>
          </a:p>
          <a:p>
            <a:pPr lvl="1" algn="just"/>
            <a:r>
              <a:rPr lang="zh-CN" altLang="en-US" dirty="0"/>
              <a:t>假设</a:t>
            </a:r>
            <a:r>
              <a:rPr lang="en-US" altLang="zh-CN" dirty="0"/>
              <a:t>a</a:t>
            </a:r>
            <a:r>
              <a:rPr lang="zh-CN" altLang="en-US" dirty="0"/>
              <a:t>、</a:t>
            </a:r>
            <a:r>
              <a:rPr lang="en-US" altLang="zh-CN" dirty="0"/>
              <a:t>b</a:t>
            </a:r>
            <a:r>
              <a:rPr lang="zh-CN" altLang="en-US" dirty="0"/>
              <a:t>、</a:t>
            </a:r>
            <a:r>
              <a:rPr lang="en-US" altLang="zh-CN" dirty="0"/>
              <a:t>c</a:t>
            </a:r>
            <a:r>
              <a:rPr lang="zh-CN" altLang="en-US" dirty="0"/>
              <a:t>的初值，可</a:t>
            </a:r>
            <a:endParaRPr lang="en-US" altLang="zh-CN" dirty="0"/>
          </a:p>
          <a:p>
            <a:pPr marL="457200" lvl="1" indent="0" algn="just">
              <a:buNone/>
            </a:pPr>
            <a:r>
              <a:rPr lang="en-US" altLang="zh-CN" dirty="0"/>
              <a:t>   </a:t>
            </a:r>
            <a:r>
              <a:rPr lang="zh-CN" altLang="en-US" dirty="0"/>
              <a:t>以执行计算图的前向传</a:t>
            </a:r>
            <a:endParaRPr lang="en-US" altLang="zh-CN" dirty="0"/>
          </a:p>
          <a:p>
            <a:pPr marL="457200" lvl="1" indent="0" algn="just">
              <a:buNone/>
            </a:pPr>
            <a:r>
              <a:rPr lang="en-US" altLang="zh-CN" dirty="0"/>
              <a:t>   </a:t>
            </a:r>
            <a:r>
              <a:rPr lang="zh-CN" altLang="en-US" dirty="0"/>
              <a:t>播（</a:t>
            </a:r>
            <a:r>
              <a:rPr lang="en-US" altLang="zh-CN" dirty="0"/>
              <a:t>forward pass</a:t>
            </a:r>
            <a:r>
              <a:rPr lang="zh-CN" altLang="en-US" dirty="0"/>
              <a:t>）过程，</a:t>
            </a:r>
            <a:endParaRPr lang="en-US" altLang="zh-CN" dirty="0"/>
          </a:p>
          <a:p>
            <a:pPr marL="457200" lvl="1" indent="0" algn="just">
              <a:buNone/>
            </a:pPr>
            <a:r>
              <a:rPr lang="en-US" altLang="zh-CN" dirty="0"/>
              <a:t>   </a:t>
            </a:r>
            <a:r>
              <a:rPr lang="zh-CN" altLang="en-US" dirty="0"/>
              <a:t>该过程是自左向右的。</a:t>
            </a:r>
            <a:endParaRPr lang="en-US" altLang="zh-CN" dirty="0"/>
          </a:p>
        </p:txBody>
      </p:sp>
      <p:pic>
        <p:nvPicPr>
          <p:cNvPr id="5" name="图片 4" descr="图片包含 游戏机, 钟表&#10;&#10;描述已自动生成">
            <a:extLst>
              <a:ext uri="{FF2B5EF4-FFF2-40B4-BE49-F238E27FC236}">
                <a16:creationId xmlns:a16="http://schemas.microsoft.com/office/drawing/2014/main" id="{08688D49-97EA-4087-B868-0C2159B11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50" y="4001294"/>
            <a:ext cx="1074324" cy="978005"/>
          </a:xfrm>
          <a:prstGeom prst="rect">
            <a:avLst/>
          </a:prstGeom>
        </p:spPr>
      </p:pic>
      <p:pic>
        <p:nvPicPr>
          <p:cNvPr id="7" name="图片 6" descr="地图的截图&#10;&#10;描述已自动生成">
            <a:extLst>
              <a:ext uri="{FF2B5EF4-FFF2-40B4-BE49-F238E27FC236}">
                <a16:creationId xmlns:a16="http://schemas.microsoft.com/office/drawing/2014/main" id="{F0B22435-FC79-4F5A-9B71-9DEAEEE4A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6929" y="4001294"/>
            <a:ext cx="6864369" cy="2747131"/>
          </a:xfrm>
          <a:prstGeom prst="rect">
            <a:avLst/>
          </a:prstGeom>
        </p:spPr>
      </p:pic>
    </p:spTree>
    <p:extLst>
      <p:ext uri="{BB962C8B-B14F-4D97-AF65-F5344CB8AC3E}">
        <p14:creationId xmlns:p14="http://schemas.microsoft.com/office/powerpoint/2010/main" val="369971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88A817-8304-4432-9E95-35721AE7DFFF}"/>
              </a:ext>
            </a:extLst>
          </p:cNvPr>
          <p:cNvSpPr>
            <a:spLocks noGrp="1"/>
          </p:cNvSpPr>
          <p:nvPr>
            <p:ph type="title"/>
          </p:nvPr>
        </p:nvSpPr>
        <p:spPr/>
        <p:txBody>
          <a:bodyPr/>
          <a:lstStyle/>
          <a:p>
            <a:r>
              <a:rPr lang="en-US" altLang="zh-CN" dirty="0"/>
              <a:t>Training Neural Nets</a:t>
            </a:r>
            <a:endParaRPr lang="zh-CN" altLang="en-US" dirty="0"/>
          </a:p>
        </p:txBody>
      </p:sp>
      <p:sp>
        <p:nvSpPr>
          <p:cNvPr id="3" name="内容占位符 2">
            <a:extLst>
              <a:ext uri="{FF2B5EF4-FFF2-40B4-BE49-F238E27FC236}">
                <a16:creationId xmlns:a16="http://schemas.microsoft.com/office/drawing/2014/main" id="{0E7087D9-7DB7-46D5-956B-260C5545649F}"/>
              </a:ext>
            </a:extLst>
          </p:cNvPr>
          <p:cNvSpPr>
            <a:spLocks noGrp="1"/>
          </p:cNvSpPr>
          <p:nvPr>
            <p:ph idx="1"/>
          </p:nvPr>
        </p:nvSpPr>
        <p:spPr/>
        <p:txBody>
          <a:bodyPr/>
          <a:lstStyle/>
          <a:p>
            <a:pPr algn="just"/>
            <a:r>
              <a:rPr lang="zh-CN" altLang="en-US" dirty="0"/>
              <a:t>执行计算图的反向传播（</a:t>
            </a:r>
            <a:r>
              <a:rPr lang="en-US" altLang="zh-CN" dirty="0"/>
              <a:t>backward pass</a:t>
            </a:r>
            <a:r>
              <a:rPr lang="zh-CN" altLang="en-US" dirty="0"/>
              <a:t>），目的是求得函数</a:t>
            </a:r>
            <a:r>
              <a:rPr lang="en-US" altLang="zh-CN" dirty="0"/>
              <a:t>L</a:t>
            </a:r>
            <a:r>
              <a:rPr lang="zh-CN" altLang="en-US" dirty="0"/>
              <a:t>对其他参数的偏导数（</a:t>
            </a:r>
            <a:r>
              <a:rPr lang="en-US" altLang="zh-CN" dirty="0"/>
              <a:t>partial derivative</a:t>
            </a:r>
            <a:r>
              <a:rPr lang="zh-CN" altLang="en-US" dirty="0"/>
              <a:t>）；</a:t>
            </a:r>
            <a:endParaRPr lang="en-US" altLang="zh-CN" dirty="0"/>
          </a:p>
          <a:p>
            <a:pPr algn="just"/>
            <a:r>
              <a:rPr lang="zh-CN" altLang="en-US" dirty="0"/>
              <a:t>根据链式法则，可以求得所有偏导数，以</a:t>
            </a:r>
            <a:r>
              <a:rPr lang="en-US" altLang="zh-CN" dirty="0"/>
              <a:t>a</a:t>
            </a:r>
            <a:r>
              <a:rPr lang="zh-CN" altLang="en-US" dirty="0"/>
              <a:t>、</a:t>
            </a:r>
            <a:r>
              <a:rPr lang="en-US" altLang="zh-CN" dirty="0"/>
              <a:t>b</a:t>
            </a:r>
            <a:r>
              <a:rPr lang="zh-CN" altLang="en-US" dirty="0"/>
              <a:t>、</a:t>
            </a:r>
            <a:r>
              <a:rPr lang="en-US" altLang="zh-CN" dirty="0"/>
              <a:t>c</a:t>
            </a:r>
            <a:r>
              <a:rPr lang="zh-CN" altLang="en-US" dirty="0"/>
              <a:t>为例：</a:t>
            </a:r>
            <a:endParaRPr lang="en-US" altLang="zh-CN" dirty="0"/>
          </a:p>
          <a:p>
            <a:pPr algn="just"/>
            <a:endParaRPr lang="en-US" altLang="zh-CN" dirty="0"/>
          </a:p>
          <a:p>
            <a:pPr algn="just"/>
            <a:endParaRPr lang="en-US" altLang="zh-CN" dirty="0"/>
          </a:p>
          <a:p>
            <a:pPr algn="just"/>
            <a:r>
              <a:rPr lang="zh-CN" altLang="en-US" dirty="0"/>
              <a:t>这个计算过程可以用计算图表示。</a:t>
            </a:r>
          </a:p>
        </p:txBody>
      </p:sp>
      <p:grpSp>
        <p:nvGrpSpPr>
          <p:cNvPr id="10" name="组合 9">
            <a:extLst>
              <a:ext uri="{FF2B5EF4-FFF2-40B4-BE49-F238E27FC236}">
                <a16:creationId xmlns:a16="http://schemas.microsoft.com/office/drawing/2014/main" id="{E7ED856A-E13B-40C1-945B-1FB97C30CC98}"/>
              </a:ext>
            </a:extLst>
          </p:cNvPr>
          <p:cNvGrpSpPr/>
          <p:nvPr/>
        </p:nvGrpSpPr>
        <p:grpSpPr>
          <a:xfrm>
            <a:off x="3491566" y="3349697"/>
            <a:ext cx="5208868" cy="651597"/>
            <a:chOff x="2998436" y="3298302"/>
            <a:chExt cx="5208868" cy="651597"/>
          </a:xfrm>
        </p:grpSpPr>
        <p:pic>
          <p:nvPicPr>
            <p:cNvPr id="5" name="图片 4" descr="图片包含 物体, 游戏机, 钟表&#10;&#10;描述已自动生成">
              <a:extLst>
                <a:ext uri="{FF2B5EF4-FFF2-40B4-BE49-F238E27FC236}">
                  <a16:creationId xmlns:a16="http://schemas.microsoft.com/office/drawing/2014/main" id="{82CE457A-5B0E-4E58-BE5F-3EB8F780A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436" y="3317352"/>
              <a:ext cx="839048" cy="578373"/>
            </a:xfrm>
            <a:prstGeom prst="rect">
              <a:avLst/>
            </a:prstGeom>
          </p:spPr>
        </p:pic>
        <p:pic>
          <p:nvPicPr>
            <p:cNvPr id="7" name="图片 6" descr="图片包含 物体, 钟表, 游戏机&#10;&#10;描述已自动生成">
              <a:extLst>
                <a:ext uri="{FF2B5EF4-FFF2-40B4-BE49-F238E27FC236}">
                  <a16:creationId xmlns:a16="http://schemas.microsoft.com/office/drawing/2014/main" id="{D6F7A8A6-C49B-45CB-9BDC-ECEC8ECB9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135" y="3298302"/>
              <a:ext cx="1568660" cy="651597"/>
            </a:xfrm>
            <a:prstGeom prst="rect">
              <a:avLst/>
            </a:prstGeom>
          </p:spPr>
        </p:pic>
        <p:pic>
          <p:nvPicPr>
            <p:cNvPr id="9" name="图片 8" descr="图片包含 钟表, 游戏机&#10;&#10;描述已自动生成">
              <a:extLst>
                <a:ext uri="{FF2B5EF4-FFF2-40B4-BE49-F238E27FC236}">
                  <a16:creationId xmlns:a16="http://schemas.microsoft.com/office/drawing/2014/main" id="{3B979CBB-6483-409A-B015-B733F097F6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5445" y="3355451"/>
              <a:ext cx="1941859" cy="594447"/>
            </a:xfrm>
            <a:prstGeom prst="rect">
              <a:avLst/>
            </a:prstGeom>
          </p:spPr>
        </p:pic>
      </p:grpSp>
    </p:spTree>
    <p:extLst>
      <p:ext uri="{BB962C8B-B14F-4D97-AF65-F5344CB8AC3E}">
        <p14:creationId xmlns:p14="http://schemas.microsoft.com/office/powerpoint/2010/main" val="390956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DEBDE-AEB5-4ED7-8CE5-566C77AEE7AA}"/>
              </a:ext>
            </a:extLst>
          </p:cNvPr>
          <p:cNvSpPr>
            <a:spLocks noGrp="1"/>
          </p:cNvSpPr>
          <p:nvPr>
            <p:ph type="title"/>
          </p:nvPr>
        </p:nvSpPr>
        <p:spPr/>
        <p:txBody>
          <a:bodyPr/>
          <a:lstStyle/>
          <a:p>
            <a:r>
              <a:rPr lang="en-US" altLang="zh-CN" dirty="0"/>
              <a:t>Training Neural Nets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F191B6B-FD5E-4344-98E8-C5C880B6B01E}"/>
                  </a:ext>
                </a:extLst>
              </p:cNvPr>
              <p:cNvSpPr>
                <a:spLocks noGrp="1"/>
              </p:cNvSpPr>
              <p:nvPr>
                <p:ph idx="1"/>
              </p:nvPr>
            </p:nvSpPr>
            <p:spPr>
              <a:xfrm>
                <a:off x="838200" y="1825625"/>
                <a:ext cx="4581525" cy="4351338"/>
              </a:xfrm>
            </p:spPr>
            <p:txBody>
              <a:bodyPr/>
              <a:lstStyle/>
              <a:p>
                <a:pPr algn="just"/>
                <a:r>
                  <a:rPr lang="zh-CN" altLang="en-US" dirty="0"/>
                  <a:t>具体的执行过程如下：</a:t>
                </a:r>
                <a:endParaRPr lang="en-US" altLang="zh-CN" dirty="0"/>
              </a:p>
              <a:p>
                <a:pPr lvl="1" algn="just"/>
                <a:r>
                  <a:rPr lang="zh-CN" altLang="en-US" dirty="0"/>
                  <a:t>反向传播是从右向左计算；</a:t>
                </a:r>
                <a:endParaRPr lang="en-US" altLang="zh-CN" dirty="0"/>
              </a:p>
              <a:p>
                <a:pPr lvl="1" algn="just"/>
                <a:r>
                  <a:rPr lang="zh-CN" altLang="en-US" dirty="0"/>
                  <a:t>初始化</a:t>
                </a:r>
                <a:r>
                  <a:rPr lang="en-US" altLang="zh-CN" dirty="0"/>
                  <a:t>L</a:t>
                </a:r>
                <a:r>
                  <a:rPr lang="zh-CN" altLang="en-US" dirty="0"/>
                  <a:t>节点的导数</a:t>
                </a:r>
                <a14:m>
                  <m:oMath xmlns:m="http://schemas.openxmlformats.org/officeDocument/2006/math">
                    <m:f>
                      <m:fPr>
                        <m:ctrlPr>
                          <a:rPr lang="zh-CN" altLang="en-US" i="1" dirty="0" smtClean="0">
                            <a:latin typeface="Cambria Math" panose="02040503050406030204" pitchFamily="18" charset="0"/>
                          </a:rPr>
                        </m:ctrlPr>
                      </m:fPr>
                      <m:num>
                        <m:r>
                          <a:rPr lang="zh-CN" altLang="en-US" dirty="0">
                            <a:latin typeface="Cambria Math" panose="02040503050406030204" pitchFamily="18" charset="0"/>
                          </a:rPr>
                          <m:t>𝜕</m:t>
                        </m:r>
                        <m:r>
                          <a:rPr lang="zh-CN" altLang="en-US" i="1" dirty="0">
                            <a:latin typeface="Cambria Math" panose="02040503050406030204" pitchFamily="18" charset="0"/>
                          </a:rPr>
                          <m:t>𝐿</m:t>
                        </m:r>
                      </m:num>
                      <m:den>
                        <m:r>
                          <a:rPr lang="zh-CN" altLang="en-US" i="0" dirty="0">
                            <a:latin typeface="Cambria Math" panose="02040503050406030204" pitchFamily="18" charset="0"/>
                          </a:rPr>
                          <m:t>𝜕</m:t>
                        </m:r>
                        <m:r>
                          <a:rPr lang="zh-CN" altLang="en-US" i="1" dirty="0">
                            <a:latin typeface="Cambria Math" panose="02040503050406030204" pitchFamily="18" charset="0"/>
                          </a:rPr>
                          <m:t>𝐿</m:t>
                        </m:r>
                      </m:den>
                    </m:f>
                    <m:r>
                      <a:rPr lang="zh-CN" altLang="en-US" i="0" dirty="0">
                        <a:latin typeface="Cambria Math" panose="02040503050406030204" pitchFamily="18" charset="0"/>
                      </a:rPr>
                      <m:t>=1</m:t>
                    </m:r>
                  </m:oMath>
                </a14:m>
                <a:r>
                  <a:rPr lang="zh-CN" altLang="en-US" dirty="0"/>
                  <a:t>；</a:t>
                </a:r>
                <a:endParaRPr lang="en-US" altLang="zh-CN" dirty="0"/>
              </a:p>
              <a:p>
                <a:pPr lvl="1" algn="just"/>
                <a:r>
                  <a:rPr lang="zh-CN" altLang="en-US" dirty="0"/>
                  <a:t>对</a:t>
                </a:r>
                <a:r>
                  <a:rPr lang="en-US" altLang="zh-CN" dirty="0"/>
                  <a:t>L</a:t>
                </a:r>
                <a:r>
                  <a:rPr lang="zh-CN" altLang="en-US" dirty="0"/>
                  <a:t>左边的每个节点，计算</a:t>
                </a:r>
                <a:r>
                  <a:rPr lang="en-US" altLang="zh-CN" dirty="0"/>
                  <a:t>L</a:t>
                </a:r>
                <a:r>
                  <a:rPr lang="zh-CN" altLang="en-US" dirty="0"/>
                  <a:t>对其的导数，该导数等于：该节点的父节点对该节点的导数，乘以</a:t>
                </a:r>
                <a:r>
                  <a:rPr lang="en-US" altLang="zh-CN" dirty="0"/>
                  <a:t>L</a:t>
                </a:r>
                <a:r>
                  <a:rPr lang="zh-CN" altLang="en-US" dirty="0"/>
                  <a:t>对父节点的导数；</a:t>
                </a:r>
                <a:endParaRPr lang="en-US" altLang="zh-CN" dirty="0"/>
              </a:p>
              <a:p>
                <a:pPr lvl="1" algn="just"/>
                <a:r>
                  <a:rPr lang="zh-CN" altLang="en-US" dirty="0"/>
                  <a:t>迭代进行上一步骤，就可以得到</a:t>
                </a:r>
                <a:r>
                  <a:rPr lang="en-US" altLang="zh-CN" dirty="0"/>
                  <a:t>L</a:t>
                </a:r>
                <a:r>
                  <a:rPr lang="zh-CN" altLang="en-US" dirty="0"/>
                  <a:t>对所有参数的偏导数。</a:t>
                </a:r>
              </a:p>
            </p:txBody>
          </p:sp>
        </mc:Choice>
        <mc:Fallback xmlns="">
          <p:sp>
            <p:nvSpPr>
              <p:cNvPr id="3" name="内容占位符 2">
                <a:extLst>
                  <a:ext uri="{FF2B5EF4-FFF2-40B4-BE49-F238E27FC236}">
                    <a16:creationId xmlns:a16="http://schemas.microsoft.com/office/drawing/2014/main" id="{4F191B6B-FD5E-4344-98E8-C5C880B6B01E}"/>
                  </a:ext>
                </a:extLst>
              </p:cNvPr>
              <p:cNvSpPr>
                <a:spLocks noGrp="1" noRot="1" noChangeAspect="1" noMove="1" noResize="1" noEditPoints="1" noAdjustHandles="1" noChangeArrowheads="1" noChangeShapeType="1" noTextEdit="1"/>
              </p:cNvSpPr>
              <p:nvPr>
                <p:ph idx="1"/>
              </p:nvPr>
            </p:nvSpPr>
            <p:spPr>
              <a:xfrm>
                <a:off x="838200" y="1825625"/>
                <a:ext cx="4581525" cy="4351338"/>
              </a:xfrm>
              <a:blipFill>
                <a:blip r:embed="rId2"/>
                <a:stretch>
                  <a:fillRect l="-2397" t="-2521" r="-8655"/>
                </a:stretch>
              </a:blipFill>
            </p:spPr>
            <p:txBody>
              <a:bodyPr/>
              <a:lstStyle/>
              <a:p>
                <a:r>
                  <a:rPr lang="zh-CN" altLang="en-US">
                    <a:noFill/>
                  </a:rPr>
                  <a:t> </a:t>
                </a:r>
              </a:p>
            </p:txBody>
          </p:sp>
        </mc:Fallback>
      </mc:AlternateContent>
      <p:pic>
        <p:nvPicPr>
          <p:cNvPr id="4" name="图片 3" descr="地图的截图&#10;&#10;描述已自动生成">
            <a:extLst>
              <a:ext uri="{FF2B5EF4-FFF2-40B4-BE49-F238E27FC236}">
                <a16:creationId xmlns:a16="http://schemas.microsoft.com/office/drawing/2014/main" id="{51201915-7450-41D1-8B89-EAE58AC60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5925" y="2158035"/>
            <a:ext cx="6619875" cy="3686517"/>
          </a:xfrm>
          <a:prstGeom prst="rect">
            <a:avLst/>
          </a:prstGeom>
        </p:spPr>
      </p:pic>
    </p:spTree>
    <p:extLst>
      <p:ext uri="{BB962C8B-B14F-4D97-AF65-F5344CB8AC3E}">
        <p14:creationId xmlns:p14="http://schemas.microsoft.com/office/powerpoint/2010/main" val="20205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D7A2F-BD22-45A1-B900-C0C2481D8488}"/>
              </a:ext>
            </a:extLst>
          </p:cNvPr>
          <p:cNvSpPr>
            <a:spLocks noGrp="1"/>
          </p:cNvSpPr>
          <p:nvPr>
            <p:ph type="title"/>
          </p:nvPr>
        </p:nvSpPr>
        <p:spPr/>
        <p:txBody>
          <a:bodyPr/>
          <a:lstStyle/>
          <a:p>
            <a:r>
              <a:rPr lang="en-US" altLang="zh-CN" dirty="0"/>
              <a:t>Training Neural Nets</a:t>
            </a:r>
            <a:endParaRPr lang="zh-CN" altLang="en-US" dirty="0"/>
          </a:p>
        </p:txBody>
      </p:sp>
      <p:sp>
        <p:nvSpPr>
          <p:cNvPr id="3" name="内容占位符 2">
            <a:extLst>
              <a:ext uri="{FF2B5EF4-FFF2-40B4-BE49-F238E27FC236}">
                <a16:creationId xmlns:a16="http://schemas.microsoft.com/office/drawing/2014/main" id="{1A3B58A4-294E-4DEC-9F76-0F8604043463}"/>
              </a:ext>
            </a:extLst>
          </p:cNvPr>
          <p:cNvSpPr>
            <a:spLocks noGrp="1"/>
          </p:cNvSpPr>
          <p:nvPr>
            <p:ph idx="1"/>
          </p:nvPr>
        </p:nvSpPr>
        <p:spPr/>
        <p:txBody>
          <a:bodyPr/>
          <a:lstStyle/>
          <a:p>
            <a:pPr algn="just"/>
            <a:r>
              <a:rPr lang="zh-CN" altLang="en-US" dirty="0"/>
              <a:t>需注意，上述计算图对应的数学计算过程是线性的，没有加入激活函数；对于神经网络来说，计算图中还存在非线性变换的节点，这些节点对其子节点的导数就是激活函数对输入的导数：</a:t>
            </a:r>
            <a:endParaRPr lang="en-US" altLang="zh-CN" dirty="0"/>
          </a:p>
        </p:txBody>
      </p:sp>
      <p:pic>
        <p:nvPicPr>
          <p:cNvPr id="5" name="图片 4" descr="地图的截图&#10;&#10;描述已自动生成">
            <a:extLst>
              <a:ext uri="{FF2B5EF4-FFF2-40B4-BE49-F238E27FC236}">
                <a16:creationId xmlns:a16="http://schemas.microsoft.com/office/drawing/2014/main" id="{1BBAB942-64FF-4FE6-9E2E-F764063FD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599" y="3129846"/>
            <a:ext cx="7165033" cy="3182054"/>
          </a:xfrm>
          <a:prstGeom prst="rect">
            <a:avLst/>
          </a:prstGeom>
        </p:spPr>
      </p:pic>
      <p:pic>
        <p:nvPicPr>
          <p:cNvPr id="7" name="图片 6" descr="图片包含 游戏机, 钟表, 画&#10;&#10;描述已自动生成">
            <a:extLst>
              <a:ext uri="{FF2B5EF4-FFF2-40B4-BE49-F238E27FC236}">
                <a16:creationId xmlns:a16="http://schemas.microsoft.com/office/drawing/2014/main" id="{72FAD75B-0861-4700-A3CA-78537B0AC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572" y="3492300"/>
            <a:ext cx="2072820" cy="662997"/>
          </a:xfrm>
          <a:prstGeom prst="rect">
            <a:avLst/>
          </a:prstGeom>
        </p:spPr>
      </p:pic>
      <p:pic>
        <p:nvPicPr>
          <p:cNvPr id="9" name="图片 8" descr="图片包含 游戏机, 物体, 钟表&#10;&#10;描述已自动生成">
            <a:extLst>
              <a:ext uri="{FF2B5EF4-FFF2-40B4-BE49-F238E27FC236}">
                <a16:creationId xmlns:a16="http://schemas.microsoft.com/office/drawing/2014/main" id="{51EF157A-54E9-4F70-8094-E8AFA3CD54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0572" y="4389374"/>
            <a:ext cx="2354784" cy="662997"/>
          </a:xfrm>
          <a:prstGeom prst="rect">
            <a:avLst/>
          </a:prstGeom>
        </p:spPr>
      </p:pic>
      <p:pic>
        <p:nvPicPr>
          <p:cNvPr id="11" name="图片 10" descr="图片包含 物体, 游戏机, 钟表&#10;&#10;描述已自动生成">
            <a:extLst>
              <a:ext uri="{FF2B5EF4-FFF2-40B4-BE49-F238E27FC236}">
                <a16:creationId xmlns:a16="http://schemas.microsoft.com/office/drawing/2014/main" id="{A2169336-F7C8-46AC-9B5B-58E05F36BA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0572" y="5286449"/>
            <a:ext cx="2736656" cy="610598"/>
          </a:xfrm>
          <a:prstGeom prst="rect">
            <a:avLst/>
          </a:prstGeom>
        </p:spPr>
      </p:pic>
    </p:spTree>
    <p:extLst>
      <p:ext uri="{BB962C8B-B14F-4D97-AF65-F5344CB8AC3E}">
        <p14:creationId xmlns:p14="http://schemas.microsoft.com/office/powerpoint/2010/main" val="1520002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CDF68-5C9F-4C26-B8F8-6B318D5388AF}"/>
              </a:ext>
            </a:extLst>
          </p:cNvPr>
          <p:cNvSpPr>
            <a:spLocks noGrp="1"/>
          </p:cNvSpPr>
          <p:nvPr>
            <p:ph type="title"/>
          </p:nvPr>
        </p:nvSpPr>
        <p:spPr/>
        <p:txBody>
          <a:bodyPr/>
          <a:lstStyle/>
          <a:p>
            <a:r>
              <a:rPr lang="en-US" altLang="zh-CN" dirty="0"/>
              <a:t>Training Neural Nets</a:t>
            </a:r>
            <a:endParaRPr lang="zh-CN" altLang="en-US" dirty="0"/>
          </a:p>
        </p:txBody>
      </p:sp>
      <p:sp>
        <p:nvSpPr>
          <p:cNvPr id="3" name="内容占位符 2">
            <a:extLst>
              <a:ext uri="{FF2B5EF4-FFF2-40B4-BE49-F238E27FC236}">
                <a16:creationId xmlns:a16="http://schemas.microsoft.com/office/drawing/2014/main" id="{C879D7F2-3B65-4B1E-964A-A0E549DD4BF9}"/>
              </a:ext>
            </a:extLst>
          </p:cNvPr>
          <p:cNvSpPr>
            <a:spLocks noGrp="1"/>
          </p:cNvSpPr>
          <p:nvPr>
            <p:ph idx="1"/>
          </p:nvPr>
        </p:nvSpPr>
        <p:spPr/>
        <p:txBody>
          <a:bodyPr/>
          <a:lstStyle/>
          <a:p>
            <a:pPr algn="just"/>
            <a:r>
              <a:rPr lang="zh-CN" altLang="en-US" dirty="0"/>
              <a:t>有一些实践性的经验，可以提高神经网络的训练效果，这些经验通常被称为</a:t>
            </a:r>
            <a:r>
              <a:rPr lang="en-US" altLang="zh-CN" dirty="0"/>
              <a:t>tricks</a:t>
            </a:r>
            <a:r>
              <a:rPr lang="zh-CN" altLang="en-US" dirty="0"/>
              <a:t>：</a:t>
            </a:r>
            <a:endParaRPr lang="en-US" altLang="zh-CN" dirty="0"/>
          </a:p>
          <a:p>
            <a:pPr lvl="1" algn="just"/>
            <a:r>
              <a:rPr lang="zh-CN" altLang="en-US" dirty="0"/>
              <a:t>神经网络优化问题是一个非凸优化问题，存在很多局部最优值；因此，在初始化参数时，并不能总是采用零初始化的方式，而是采用一些零均值、单位方差的随机初始化的方式，如标准正态分布的随机初始化、</a:t>
            </a:r>
            <a:r>
              <a:rPr lang="en-US" altLang="zh-CN" dirty="0"/>
              <a:t>Xavier</a:t>
            </a:r>
            <a:r>
              <a:rPr lang="zh-CN" altLang="en-US" dirty="0"/>
              <a:t>初始化等；</a:t>
            </a:r>
            <a:endParaRPr lang="en-US" altLang="zh-CN" dirty="0"/>
          </a:p>
          <a:p>
            <a:pPr lvl="1" algn="just"/>
            <a:r>
              <a:rPr lang="zh-CN" altLang="en-US" dirty="0"/>
              <a:t>神经网络通常拥有较大的参数量，为了防止过拟合，通常会增加一些正则化手段，如</a:t>
            </a:r>
            <a:r>
              <a:rPr lang="en-US" altLang="zh-CN" dirty="0"/>
              <a:t>L2</a:t>
            </a:r>
            <a:r>
              <a:rPr lang="zh-CN" altLang="en-US" dirty="0"/>
              <a:t>、</a:t>
            </a:r>
            <a:r>
              <a:rPr lang="en-US" altLang="zh-CN" dirty="0"/>
              <a:t>dropout</a:t>
            </a:r>
            <a:r>
              <a:rPr lang="zh-CN" altLang="en-US" dirty="0"/>
              <a:t>等；</a:t>
            </a:r>
            <a:endParaRPr lang="en-US" altLang="zh-CN" dirty="0"/>
          </a:p>
          <a:p>
            <a:pPr lvl="1" algn="just"/>
            <a:r>
              <a:rPr lang="zh-CN" altLang="en-US" dirty="0"/>
              <a:t>神经网络有很多超参数，如网络的架构、学习率等，合适的超参数可以大幅提高模型的效果，因此往往需要采用网格搜索的方式，在验证集上寻找最适合的超参数集。</a:t>
            </a:r>
          </a:p>
        </p:txBody>
      </p:sp>
    </p:spTree>
    <p:extLst>
      <p:ext uri="{BB962C8B-B14F-4D97-AF65-F5344CB8AC3E}">
        <p14:creationId xmlns:p14="http://schemas.microsoft.com/office/powerpoint/2010/main" val="626715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CC6FA-E3E5-4698-9CE5-3F2936B0BFD1}"/>
              </a:ext>
            </a:extLst>
          </p:cNvPr>
          <p:cNvSpPr>
            <a:spLocks noGrp="1"/>
          </p:cNvSpPr>
          <p:nvPr>
            <p:ph type="title"/>
          </p:nvPr>
        </p:nvSpPr>
        <p:spPr/>
        <p:txBody>
          <a:bodyPr/>
          <a:lstStyle/>
          <a:p>
            <a:r>
              <a:rPr lang="en-US" altLang="zh-CN" dirty="0"/>
              <a:t>Neural Language Models</a:t>
            </a:r>
            <a:endParaRPr lang="zh-CN" altLang="en-US" dirty="0"/>
          </a:p>
        </p:txBody>
      </p:sp>
      <p:sp>
        <p:nvSpPr>
          <p:cNvPr id="3" name="内容占位符 2">
            <a:extLst>
              <a:ext uri="{FF2B5EF4-FFF2-40B4-BE49-F238E27FC236}">
                <a16:creationId xmlns:a16="http://schemas.microsoft.com/office/drawing/2014/main" id="{E1BE5F8F-EC13-4E69-9F61-4F0640A0B296}"/>
              </a:ext>
            </a:extLst>
          </p:cNvPr>
          <p:cNvSpPr>
            <a:spLocks noGrp="1"/>
          </p:cNvSpPr>
          <p:nvPr>
            <p:ph idx="1"/>
          </p:nvPr>
        </p:nvSpPr>
        <p:spPr/>
        <p:txBody>
          <a:bodyPr/>
          <a:lstStyle/>
          <a:p>
            <a:pPr algn="just"/>
            <a:r>
              <a:rPr lang="zh-CN" altLang="en-US" dirty="0"/>
              <a:t>与传统的语言模型相比，神经网络语言模型</a:t>
            </a:r>
            <a:r>
              <a:rPr lang="en-US" altLang="zh-CN" dirty="0"/>
              <a:t>(NNLM)</a:t>
            </a:r>
            <a:r>
              <a:rPr lang="zh-CN" altLang="en-US" dirty="0"/>
              <a:t>具有很多优点：</a:t>
            </a:r>
            <a:endParaRPr lang="en-US" altLang="zh-CN" dirty="0"/>
          </a:p>
          <a:p>
            <a:pPr lvl="1" algn="just"/>
            <a:r>
              <a:rPr lang="zh-CN" altLang="en-US" dirty="0"/>
              <a:t>不需要统计词频，因此不需要平滑，处理</a:t>
            </a:r>
            <a:r>
              <a:rPr lang="en-US" altLang="zh-CN" dirty="0"/>
              <a:t>OOV</a:t>
            </a:r>
            <a:r>
              <a:rPr lang="zh-CN" altLang="en-US" dirty="0"/>
              <a:t>更容易；</a:t>
            </a:r>
            <a:endParaRPr lang="en-US" altLang="zh-CN" dirty="0"/>
          </a:p>
          <a:p>
            <a:pPr lvl="1" algn="just"/>
            <a:r>
              <a:rPr lang="zh-CN" altLang="en-US" dirty="0"/>
              <a:t>可以考虑更久的上文，同时不会增加过多的参数；</a:t>
            </a:r>
            <a:endParaRPr lang="en-US" altLang="zh-CN" dirty="0"/>
          </a:p>
          <a:p>
            <a:pPr lvl="1" algn="just"/>
            <a:r>
              <a:rPr lang="zh-CN" altLang="en-US" dirty="0"/>
              <a:t>泛化能力更好，对相似词的处理更好；</a:t>
            </a:r>
            <a:endParaRPr lang="en-US" altLang="zh-CN" dirty="0"/>
          </a:p>
          <a:p>
            <a:pPr lvl="1" algn="just"/>
            <a:r>
              <a:rPr lang="zh-CN" altLang="en-US" dirty="0"/>
              <a:t>从实证来说，基于神经网络的语言模型相比传统语言网络模型，总是有更高的准确率。</a:t>
            </a:r>
            <a:endParaRPr lang="en-US" altLang="zh-CN" dirty="0"/>
          </a:p>
          <a:p>
            <a:pPr algn="just"/>
            <a:r>
              <a:rPr lang="zh-CN" altLang="en-US" dirty="0"/>
              <a:t>然后这种表现的提升并非没有代价的，</a:t>
            </a:r>
            <a:r>
              <a:rPr lang="en-US" altLang="zh-CN" dirty="0"/>
              <a:t>NNLM</a:t>
            </a:r>
            <a:r>
              <a:rPr lang="zh-CN" altLang="en-US" dirty="0"/>
              <a:t>的训练总是更加耗时，所以在某些任务中，</a:t>
            </a:r>
            <a:r>
              <a:rPr lang="en-US" altLang="zh-CN" dirty="0"/>
              <a:t>n-gram</a:t>
            </a:r>
            <a:r>
              <a:rPr lang="zh-CN" altLang="en-US" dirty="0"/>
              <a:t>语言模型依然是可行的选择。</a:t>
            </a:r>
          </a:p>
        </p:txBody>
      </p:sp>
    </p:spTree>
    <p:extLst>
      <p:ext uri="{BB962C8B-B14F-4D97-AF65-F5344CB8AC3E}">
        <p14:creationId xmlns:p14="http://schemas.microsoft.com/office/powerpoint/2010/main" val="1381094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01F68-F151-4EAF-AAFB-BC63C9F29FE8}"/>
              </a:ext>
            </a:extLst>
          </p:cNvPr>
          <p:cNvSpPr>
            <a:spLocks noGrp="1"/>
          </p:cNvSpPr>
          <p:nvPr>
            <p:ph type="title"/>
          </p:nvPr>
        </p:nvSpPr>
        <p:spPr/>
        <p:txBody>
          <a:bodyPr/>
          <a:lstStyle/>
          <a:p>
            <a:r>
              <a:rPr lang="en-US" altLang="zh-CN" dirty="0"/>
              <a:t>Neural Language Models</a:t>
            </a:r>
            <a:endParaRPr lang="zh-CN" altLang="en-US" dirty="0"/>
          </a:p>
        </p:txBody>
      </p:sp>
      <p:sp>
        <p:nvSpPr>
          <p:cNvPr id="3" name="内容占位符 2">
            <a:extLst>
              <a:ext uri="{FF2B5EF4-FFF2-40B4-BE49-F238E27FC236}">
                <a16:creationId xmlns:a16="http://schemas.microsoft.com/office/drawing/2014/main" id="{2C22B524-FE78-4851-8DB2-780F84EE4F38}"/>
              </a:ext>
            </a:extLst>
          </p:cNvPr>
          <p:cNvSpPr>
            <a:spLocks noGrp="1"/>
          </p:cNvSpPr>
          <p:nvPr>
            <p:ph idx="1"/>
          </p:nvPr>
        </p:nvSpPr>
        <p:spPr/>
        <p:txBody>
          <a:bodyPr/>
          <a:lstStyle/>
          <a:p>
            <a:pPr algn="just"/>
            <a:r>
              <a:rPr lang="en-US" altLang="zh-CN" dirty="0" err="1"/>
              <a:t>Bengio</a:t>
            </a:r>
            <a:r>
              <a:rPr lang="en-US" altLang="zh-CN" dirty="0"/>
              <a:t>(2013)</a:t>
            </a:r>
            <a:r>
              <a:rPr lang="zh-CN" altLang="en-US" dirty="0"/>
              <a:t>提出了一种简单的前馈神经网络语言模型，这是一种标准的前馈神经网络：</a:t>
            </a:r>
            <a:endParaRPr lang="en-US" altLang="zh-CN" dirty="0"/>
          </a:p>
          <a:p>
            <a:pPr lvl="1" algn="just"/>
            <a:r>
              <a:rPr lang="zh-CN" altLang="en-US" dirty="0"/>
              <a:t>与传统语言模型类似，</a:t>
            </a:r>
            <a:r>
              <a:rPr lang="en-US" altLang="zh-CN" dirty="0"/>
              <a:t>NNLM</a:t>
            </a:r>
            <a:r>
              <a:rPr lang="zh-CN" altLang="en-US" dirty="0"/>
              <a:t>也有如下假设：</a:t>
            </a:r>
            <a:endParaRPr lang="en-US" altLang="zh-CN" dirty="0"/>
          </a:p>
          <a:p>
            <a:pPr lvl="1" algn="just"/>
            <a:endParaRPr lang="en-US" altLang="zh-CN" dirty="0"/>
          </a:p>
          <a:p>
            <a:pPr lvl="1" algn="just"/>
            <a:endParaRPr lang="en-US" altLang="zh-CN" dirty="0"/>
          </a:p>
          <a:p>
            <a:pPr lvl="1" algn="just"/>
            <a:r>
              <a:rPr lang="zh-CN" altLang="en-US" dirty="0"/>
              <a:t>在前</a:t>
            </a:r>
            <a:r>
              <a:rPr lang="en-US" altLang="zh-CN" dirty="0"/>
              <a:t>N</a:t>
            </a:r>
            <a:r>
              <a:rPr lang="zh-CN" altLang="en-US" dirty="0"/>
              <a:t>个上文的条件下，在所有可能的词中建立分布概率，预测正确的当前词；</a:t>
            </a:r>
            <a:endParaRPr lang="en-US" altLang="zh-CN" dirty="0"/>
          </a:p>
          <a:p>
            <a:pPr lvl="1" algn="just"/>
            <a:r>
              <a:rPr lang="zh-CN" altLang="en-US" dirty="0"/>
              <a:t>现在</a:t>
            </a:r>
            <a:r>
              <a:rPr lang="en-US" altLang="zh-CN" dirty="0"/>
              <a:t>SOTA</a:t>
            </a:r>
            <a:r>
              <a:rPr lang="zh-CN" altLang="en-US" dirty="0"/>
              <a:t>的</a:t>
            </a:r>
            <a:r>
              <a:rPr lang="en-US" altLang="zh-CN" dirty="0"/>
              <a:t>NNLM</a:t>
            </a:r>
            <a:r>
              <a:rPr lang="zh-CN" altLang="en-US" dirty="0"/>
              <a:t>是基于循环神经网络（</a:t>
            </a:r>
            <a:r>
              <a:rPr lang="en-US" altLang="zh-CN" dirty="0"/>
              <a:t>recurrent neural networks, RNN</a:t>
            </a:r>
            <a:r>
              <a:rPr lang="zh-CN" altLang="en-US" dirty="0"/>
              <a:t>），而非基于前馈神经网络。</a:t>
            </a:r>
          </a:p>
        </p:txBody>
      </p:sp>
      <p:pic>
        <p:nvPicPr>
          <p:cNvPr id="5" name="图片 4" descr="卡通人物&#10;&#10;描述已自动生成">
            <a:extLst>
              <a:ext uri="{FF2B5EF4-FFF2-40B4-BE49-F238E27FC236}">
                <a16:creationId xmlns:a16="http://schemas.microsoft.com/office/drawing/2014/main" id="{4FC92229-9D39-411C-B8C1-13BB52EF7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8682" y="3167052"/>
            <a:ext cx="3134636" cy="523895"/>
          </a:xfrm>
          <a:prstGeom prst="rect">
            <a:avLst/>
          </a:prstGeom>
        </p:spPr>
      </p:pic>
    </p:spTree>
    <p:extLst>
      <p:ext uri="{BB962C8B-B14F-4D97-AF65-F5344CB8AC3E}">
        <p14:creationId xmlns:p14="http://schemas.microsoft.com/office/powerpoint/2010/main" val="751519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2DF9C-25A7-4F70-8E39-D6C1FEA5D0AE}"/>
              </a:ext>
            </a:extLst>
          </p:cNvPr>
          <p:cNvSpPr>
            <a:spLocks noGrp="1"/>
          </p:cNvSpPr>
          <p:nvPr>
            <p:ph type="title"/>
          </p:nvPr>
        </p:nvSpPr>
        <p:spPr/>
        <p:txBody>
          <a:bodyPr/>
          <a:lstStyle/>
          <a:p>
            <a:r>
              <a:rPr lang="en-US" altLang="zh-CN" dirty="0"/>
              <a:t>Neural Language Models</a:t>
            </a:r>
            <a:endParaRPr lang="zh-CN" altLang="en-US" dirty="0"/>
          </a:p>
        </p:txBody>
      </p:sp>
      <p:sp>
        <p:nvSpPr>
          <p:cNvPr id="3" name="内容占位符 2">
            <a:extLst>
              <a:ext uri="{FF2B5EF4-FFF2-40B4-BE49-F238E27FC236}">
                <a16:creationId xmlns:a16="http://schemas.microsoft.com/office/drawing/2014/main" id="{0A5D6F9D-BF1D-49D8-BDF4-BE0A2DAA4DEB}"/>
              </a:ext>
            </a:extLst>
          </p:cNvPr>
          <p:cNvSpPr>
            <a:spLocks noGrp="1"/>
          </p:cNvSpPr>
          <p:nvPr>
            <p:ph idx="1"/>
          </p:nvPr>
        </p:nvSpPr>
        <p:spPr/>
        <p:txBody>
          <a:bodyPr/>
          <a:lstStyle/>
          <a:p>
            <a:pPr algn="just"/>
            <a:r>
              <a:rPr lang="en-US" altLang="zh-CN" dirty="0"/>
              <a:t>NNLM</a:t>
            </a:r>
            <a:r>
              <a:rPr lang="zh-CN" altLang="en-US" dirty="0"/>
              <a:t>使用上文的词向量作为输入，与传统</a:t>
            </a:r>
            <a:r>
              <a:rPr lang="en-US" altLang="zh-CN" dirty="0"/>
              <a:t>LM</a:t>
            </a:r>
            <a:r>
              <a:rPr lang="zh-CN" altLang="en-US" dirty="0"/>
              <a:t>使用词本身作为输入相比，这使得</a:t>
            </a:r>
            <a:r>
              <a:rPr lang="en-US" altLang="zh-CN" dirty="0"/>
              <a:t>NNLM</a:t>
            </a:r>
            <a:r>
              <a:rPr lang="zh-CN" altLang="en-US" dirty="0"/>
              <a:t>的泛化能力更好，尤其是处理稀缺序列：</a:t>
            </a:r>
            <a:endParaRPr lang="en-US" altLang="zh-CN" dirty="0"/>
          </a:p>
          <a:p>
            <a:pPr lvl="1" algn="just"/>
            <a:r>
              <a:rPr lang="zh-CN" altLang="en-US" dirty="0"/>
              <a:t>假设训练集中有样本“</a:t>
            </a:r>
            <a:r>
              <a:rPr lang="en-US" altLang="zh-CN" dirty="0"/>
              <a:t>I have to make sure when I get home to feed the cat.</a:t>
            </a:r>
            <a:r>
              <a:rPr lang="zh-CN" altLang="en-US" dirty="0"/>
              <a:t>”，但是没有“</a:t>
            </a:r>
            <a:r>
              <a:rPr lang="en-US" altLang="zh-CN" dirty="0"/>
              <a:t>feed the dog</a:t>
            </a:r>
            <a:r>
              <a:rPr lang="zh-CN" altLang="en-US" dirty="0"/>
              <a:t>”；</a:t>
            </a:r>
            <a:endParaRPr lang="en-US" altLang="zh-CN" dirty="0"/>
          </a:p>
          <a:p>
            <a:pPr lvl="1" algn="just"/>
            <a:r>
              <a:rPr lang="zh-CN" altLang="en-US" dirty="0"/>
              <a:t>测试集中需要预测“</a:t>
            </a:r>
            <a:r>
              <a:rPr lang="en-US" altLang="zh-CN" dirty="0"/>
              <a:t>forgot when I got home to feed the</a:t>
            </a:r>
            <a:r>
              <a:rPr lang="zh-CN" altLang="en-US" dirty="0"/>
              <a:t>”的下一个词；</a:t>
            </a:r>
            <a:endParaRPr lang="en-US" altLang="zh-CN" dirty="0"/>
          </a:p>
          <a:p>
            <a:pPr lvl="1" algn="just"/>
            <a:r>
              <a:rPr lang="zh-CN" altLang="en-US" dirty="0"/>
              <a:t>对于传统</a:t>
            </a:r>
            <a:r>
              <a:rPr lang="en-US" altLang="zh-CN" dirty="0"/>
              <a:t>LM</a:t>
            </a:r>
            <a:r>
              <a:rPr lang="zh-CN" altLang="en-US" dirty="0"/>
              <a:t>，会预测下一个词是“</a:t>
            </a:r>
            <a:r>
              <a:rPr lang="en-US" altLang="zh-CN" dirty="0"/>
              <a:t>cat</a:t>
            </a:r>
            <a:r>
              <a:rPr lang="zh-CN" altLang="en-US" dirty="0"/>
              <a:t>”，因为</a:t>
            </a:r>
            <a:r>
              <a:rPr lang="en-US" altLang="zh-CN" dirty="0"/>
              <a:t>P(‘dog’|’feed the’)=0</a:t>
            </a:r>
            <a:r>
              <a:rPr lang="zh-CN" altLang="en-US" dirty="0"/>
              <a:t>，即使采用平滑，也是一个很小的值；</a:t>
            </a:r>
            <a:endParaRPr lang="en-US" altLang="zh-CN" dirty="0"/>
          </a:p>
          <a:p>
            <a:pPr lvl="1" algn="just"/>
            <a:r>
              <a:rPr lang="zh-CN" altLang="en-US" dirty="0"/>
              <a:t>对于</a:t>
            </a:r>
            <a:r>
              <a:rPr lang="en-US" altLang="zh-CN" dirty="0"/>
              <a:t>NNLM</a:t>
            </a:r>
            <a:r>
              <a:rPr lang="zh-CN" altLang="en-US" dirty="0"/>
              <a:t>，既会给“</a:t>
            </a:r>
            <a:r>
              <a:rPr lang="en-US" altLang="zh-CN" dirty="0"/>
              <a:t>cat</a:t>
            </a:r>
            <a:r>
              <a:rPr lang="zh-CN" altLang="en-US" dirty="0"/>
              <a:t>”一个较高的概率，也会给“</a:t>
            </a:r>
            <a:r>
              <a:rPr lang="en-US" altLang="zh-CN" dirty="0"/>
              <a:t>dog</a:t>
            </a:r>
            <a:r>
              <a:rPr lang="zh-CN" altLang="en-US" dirty="0"/>
              <a:t>”一个较高的概率，因为这两个词有相似的词向量；</a:t>
            </a:r>
            <a:endParaRPr lang="en-US" altLang="zh-CN" dirty="0"/>
          </a:p>
          <a:p>
            <a:pPr lvl="1" algn="just"/>
            <a:r>
              <a:rPr lang="zh-CN" altLang="en-US" dirty="0"/>
              <a:t>词向量的语义相似性，提高了</a:t>
            </a:r>
            <a:r>
              <a:rPr lang="en-US" altLang="zh-CN" dirty="0"/>
              <a:t>NNLM</a:t>
            </a:r>
            <a:r>
              <a:rPr lang="zh-CN" altLang="en-US" dirty="0"/>
              <a:t>的泛化能力，这是传统</a:t>
            </a:r>
            <a:r>
              <a:rPr lang="en-US" altLang="zh-CN" dirty="0"/>
              <a:t>LM</a:t>
            </a:r>
            <a:r>
              <a:rPr lang="zh-CN" altLang="en-US" dirty="0"/>
              <a:t>所欠缺的。</a:t>
            </a:r>
          </a:p>
        </p:txBody>
      </p:sp>
    </p:spTree>
    <p:extLst>
      <p:ext uri="{BB962C8B-B14F-4D97-AF65-F5344CB8AC3E}">
        <p14:creationId xmlns:p14="http://schemas.microsoft.com/office/powerpoint/2010/main" val="2243281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B4563-6879-4E96-9D46-13EA83E78791}"/>
              </a:ext>
            </a:extLst>
          </p:cNvPr>
          <p:cNvSpPr>
            <a:spLocks noGrp="1"/>
          </p:cNvSpPr>
          <p:nvPr>
            <p:ph type="title"/>
          </p:nvPr>
        </p:nvSpPr>
        <p:spPr/>
        <p:txBody>
          <a:bodyPr/>
          <a:lstStyle/>
          <a:p>
            <a:r>
              <a:rPr lang="en-US" altLang="zh-CN" dirty="0"/>
              <a:t>Neural Language Models</a:t>
            </a:r>
            <a:endParaRPr lang="zh-CN" altLang="en-US" dirty="0"/>
          </a:p>
        </p:txBody>
      </p:sp>
      <p:sp>
        <p:nvSpPr>
          <p:cNvPr id="3" name="内容占位符 2">
            <a:extLst>
              <a:ext uri="{FF2B5EF4-FFF2-40B4-BE49-F238E27FC236}">
                <a16:creationId xmlns:a16="http://schemas.microsoft.com/office/drawing/2014/main" id="{57BA1CC6-863C-4785-B2A6-14D216862E3A}"/>
              </a:ext>
            </a:extLst>
          </p:cNvPr>
          <p:cNvSpPr>
            <a:spLocks noGrp="1"/>
          </p:cNvSpPr>
          <p:nvPr>
            <p:ph idx="1"/>
          </p:nvPr>
        </p:nvSpPr>
        <p:spPr>
          <a:xfrm>
            <a:off x="838200" y="1825625"/>
            <a:ext cx="4238625" cy="4351338"/>
          </a:xfrm>
        </p:spPr>
        <p:txBody>
          <a:bodyPr/>
          <a:lstStyle/>
          <a:p>
            <a:pPr algn="just"/>
            <a:r>
              <a:rPr lang="en-US" altLang="zh-CN" dirty="0"/>
              <a:t>3-layers FFNNLM</a:t>
            </a:r>
            <a:r>
              <a:rPr lang="zh-CN" altLang="en-US" dirty="0"/>
              <a:t>的结构如右图：</a:t>
            </a:r>
            <a:endParaRPr lang="en-US" altLang="zh-CN" dirty="0"/>
          </a:p>
          <a:p>
            <a:pPr lvl="1" algn="just"/>
            <a:r>
              <a:rPr lang="zh-CN" altLang="en-US" dirty="0"/>
              <a:t>使用</a:t>
            </a:r>
            <a:r>
              <a:rPr lang="en-US" altLang="zh-CN" dirty="0"/>
              <a:t>word2vec</a:t>
            </a:r>
            <a:r>
              <a:rPr lang="zh-CN" altLang="en-US" dirty="0"/>
              <a:t>预训练词向量；</a:t>
            </a:r>
            <a:endParaRPr lang="en-US" altLang="zh-CN" dirty="0"/>
          </a:p>
          <a:p>
            <a:pPr lvl="1" algn="just"/>
            <a:r>
              <a:rPr lang="zh-CN" altLang="en-US" dirty="0"/>
              <a:t>窗口</a:t>
            </a:r>
            <a:r>
              <a:rPr lang="en-US" altLang="zh-CN" dirty="0"/>
              <a:t>=3</a:t>
            </a:r>
            <a:r>
              <a:rPr lang="zh-CN" altLang="en-US" dirty="0"/>
              <a:t>，将前三个词的词向量拼接作为输入；</a:t>
            </a:r>
            <a:endParaRPr lang="en-US" altLang="zh-CN" dirty="0"/>
          </a:p>
          <a:p>
            <a:pPr lvl="1" algn="just"/>
            <a:r>
              <a:rPr lang="zh-CN" altLang="en-US" dirty="0"/>
              <a:t>选择输出层概率最大的词作为预测的目标词。</a:t>
            </a:r>
          </a:p>
        </p:txBody>
      </p:sp>
      <p:pic>
        <p:nvPicPr>
          <p:cNvPr id="5" name="图片 4">
            <a:extLst>
              <a:ext uri="{FF2B5EF4-FFF2-40B4-BE49-F238E27FC236}">
                <a16:creationId xmlns:a16="http://schemas.microsoft.com/office/drawing/2014/main" id="{60441FC1-1E35-4827-9640-DF13EE047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825" y="1427364"/>
            <a:ext cx="6965057" cy="5325861"/>
          </a:xfrm>
          <a:prstGeom prst="rect">
            <a:avLst/>
          </a:prstGeom>
        </p:spPr>
      </p:pic>
    </p:spTree>
    <p:extLst>
      <p:ext uri="{BB962C8B-B14F-4D97-AF65-F5344CB8AC3E}">
        <p14:creationId xmlns:p14="http://schemas.microsoft.com/office/powerpoint/2010/main" val="1573280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3EBB2-5A11-4B28-B091-F14B3478C77B}"/>
              </a:ext>
            </a:extLst>
          </p:cNvPr>
          <p:cNvSpPr>
            <a:spLocks noGrp="1"/>
          </p:cNvSpPr>
          <p:nvPr>
            <p:ph type="title"/>
          </p:nvPr>
        </p:nvSpPr>
        <p:spPr/>
        <p:txBody>
          <a:bodyPr/>
          <a:lstStyle/>
          <a:p>
            <a:pPr algn="just"/>
            <a:r>
              <a:rPr lang="en-US" altLang="zh-CN" dirty="0"/>
              <a:t>Neural Language Models</a:t>
            </a:r>
            <a:endParaRPr lang="zh-CN" altLang="en-US" dirty="0"/>
          </a:p>
        </p:txBody>
      </p:sp>
      <p:sp>
        <p:nvSpPr>
          <p:cNvPr id="3" name="内容占位符 2">
            <a:extLst>
              <a:ext uri="{FF2B5EF4-FFF2-40B4-BE49-F238E27FC236}">
                <a16:creationId xmlns:a16="http://schemas.microsoft.com/office/drawing/2014/main" id="{722AF4CB-DFEB-474D-968F-39D6BF80E5F6}"/>
              </a:ext>
            </a:extLst>
          </p:cNvPr>
          <p:cNvSpPr>
            <a:spLocks noGrp="1"/>
          </p:cNvSpPr>
          <p:nvPr>
            <p:ph idx="1"/>
          </p:nvPr>
        </p:nvSpPr>
        <p:spPr>
          <a:xfrm>
            <a:off x="838201" y="1825625"/>
            <a:ext cx="3810000" cy="4351338"/>
          </a:xfrm>
        </p:spPr>
        <p:txBody>
          <a:bodyPr/>
          <a:lstStyle/>
          <a:p>
            <a:pPr algn="just"/>
            <a:r>
              <a:rPr lang="zh-CN" altLang="en-US" dirty="0"/>
              <a:t>上述</a:t>
            </a:r>
            <a:r>
              <a:rPr lang="en-US" altLang="zh-CN" dirty="0"/>
              <a:t>NNLM</a:t>
            </a:r>
            <a:r>
              <a:rPr lang="zh-CN" altLang="en-US" dirty="0"/>
              <a:t>采用的是预训练的词向量；有时候我们希望可以在训练</a:t>
            </a:r>
            <a:r>
              <a:rPr lang="en-US" altLang="zh-CN" dirty="0"/>
              <a:t>NNLM</a:t>
            </a:r>
            <a:r>
              <a:rPr lang="zh-CN" altLang="en-US" dirty="0"/>
              <a:t>的同时训练词向量，这样可以训练出更加适合当前任务的词向量。为了实现这个目标，需要对前述的</a:t>
            </a:r>
            <a:r>
              <a:rPr lang="en-US" altLang="zh-CN" dirty="0"/>
              <a:t>NNLM</a:t>
            </a:r>
            <a:r>
              <a:rPr lang="zh-CN" altLang="en-US" dirty="0"/>
              <a:t>进行改造，如右图所示：</a:t>
            </a:r>
          </a:p>
        </p:txBody>
      </p:sp>
      <p:pic>
        <p:nvPicPr>
          <p:cNvPr id="5" name="图片 4" descr="地图上有字&#10;&#10;描述已自动生成">
            <a:extLst>
              <a:ext uri="{FF2B5EF4-FFF2-40B4-BE49-F238E27FC236}">
                <a16:creationId xmlns:a16="http://schemas.microsoft.com/office/drawing/2014/main" id="{C1427EE7-EE4F-496D-BC93-9288C6CBD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850" y="1415317"/>
            <a:ext cx="7267575" cy="5404583"/>
          </a:xfrm>
          <a:prstGeom prst="rect">
            <a:avLst/>
          </a:prstGeom>
        </p:spPr>
      </p:pic>
    </p:spTree>
    <p:extLst>
      <p:ext uri="{BB962C8B-B14F-4D97-AF65-F5344CB8AC3E}">
        <p14:creationId xmlns:p14="http://schemas.microsoft.com/office/powerpoint/2010/main" val="991513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D917B-967D-47FB-9F68-A261EF6C7E4C}"/>
              </a:ext>
            </a:extLst>
          </p:cNvPr>
          <p:cNvSpPr>
            <a:spLocks noGrp="1"/>
          </p:cNvSpPr>
          <p:nvPr>
            <p:ph type="title"/>
          </p:nvPr>
        </p:nvSpPr>
        <p:spPr/>
        <p:txBody>
          <a:bodyPr/>
          <a:lstStyle/>
          <a:p>
            <a:r>
              <a:rPr lang="en-US" altLang="zh-CN" dirty="0"/>
              <a:t>Units</a:t>
            </a:r>
            <a:endParaRPr lang="zh-CN" altLang="en-US" dirty="0"/>
          </a:p>
        </p:txBody>
      </p:sp>
      <p:sp>
        <p:nvSpPr>
          <p:cNvPr id="3" name="内容占位符 2">
            <a:extLst>
              <a:ext uri="{FF2B5EF4-FFF2-40B4-BE49-F238E27FC236}">
                <a16:creationId xmlns:a16="http://schemas.microsoft.com/office/drawing/2014/main" id="{0DAA0966-34E8-463D-A7F0-0C35C8AB0428}"/>
              </a:ext>
            </a:extLst>
          </p:cNvPr>
          <p:cNvSpPr>
            <a:spLocks noGrp="1"/>
          </p:cNvSpPr>
          <p:nvPr>
            <p:ph idx="1"/>
          </p:nvPr>
        </p:nvSpPr>
        <p:spPr/>
        <p:txBody>
          <a:bodyPr/>
          <a:lstStyle/>
          <a:p>
            <a:pPr algn="just"/>
            <a:r>
              <a:rPr lang="zh-CN" altLang="en-US" dirty="0"/>
              <a:t>现代神经网络的基础结构是计算单元（</a:t>
            </a:r>
            <a:r>
              <a:rPr lang="en-US" altLang="zh-CN" dirty="0"/>
              <a:t>computational unit</a:t>
            </a:r>
            <a:r>
              <a:rPr lang="zh-CN" altLang="en-US" dirty="0"/>
              <a:t>）：</a:t>
            </a:r>
            <a:endParaRPr lang="en-US" altLang="zh-CN" dirty="0"/>
          </a:p>
          <a:p>
            <a:pPr lvl="1" algn="just"/>
            <a:r>
              <a:rPr lang="zh-CN" altLang="en-US" dirty="0"/>
              <a:t>计算单元以一系列实数组成的向量为输入</a:t>
            </a:r>
            <a:r>
              <a:rPr lang="en-US" altLang="zh-CN" dirty="0"/>
              <a:t>x</a:t>
            </a:r>
            <a:r>
              <a:rPr lang="en-US" altLang="zh-CN" baseline="-25000" dirty="0"/>
              <a:t>i</a:t>
            </a:r>
            <a:r>
              <a:rPr lang="zh-CN" altLang="en-US" dirty="0"/>
              <a:t>，对输入进行加权</a:t>
            </a:r>
            <a:r>
              <a:rPr lang="en-US" altLang="zh-CN" dirty="0"/>
              <a:t>w</a:t>
            </a:r>
            <a:r>
              <a:rPr lang="en-US" altLang="zh-CN" baseline="-25000" dirty="0"/>
              <a:t>i</a:t>
            </a:r>
            <a:r>
              <a:rPr lang="zh-CN" altLang="en-US" dirty="0"/>
              <a:t>求和，再加上一个实数偏置</a:t>
            </a:r>
            <a:r>
              <a:rPr lang="en-US" altLang="zh-CN" dirty="0"/>
              <a:t>b</a:t>
            </a:r>
            <a:r>
              <a:rPr lang="zh-CN" altLang="en-US" dirty="0"/>
              <a:t>，得到一个实数</a:t>
            </a:r>
            <a:r>
              <a:rPr lang="en-US" altLang="zh-CN" dirty="0"/>
              <a:t>z</a:t>
            </a:r>
            <a:r>
              <a:rPr lang="zh-CN" altLang="en-US" dirty="0"/>
              <a:t>，其公式如下：</a:t>
            </a:r>
            <a:endParaRPr lang="en-US" altLang="zh-CN" dirty="0"/>
          </a:p>
          <a:p>
            <a:pPr lvl="1" algn="just"/>
            <a:endParaRPr lang="en-US" altLang="zh-CN" dirty="0"/>
          </a:p>
          <a:p>
            <a:pPr lvl="1" algn="just"/>
            <a:endParaRPr lang="en-US" altLang="zh-CN" dirty="0"/>
          </a:p>
          <a:p>
            <a:pPr lvl="1" algn="just"/>
            <a:endParaRPr lang="en-US" altLang="zh-CN" dirty="0"/>
          </a:p>
          <a:p>
            <a:pPr lvl="1" algn="just"/>
            <a:r>
              <a:rPr lang="zh-CN" altLang="en-US" dirty="0"/>
              <a:t>计算单元的强拟合能力来自于非线性变换，</a:t>
            </a:r>
            <a:r>
              <a:rPr lang="en-US" altLang="zh-CN" dirty="0"/>
              <a:t>z</a:t>
            </a:r>
            <a:r>
              <a:rPr lang="zh-CN" altLang="en-US" dirty="0"/>
              <a:t>是输入</a:t>
            </a:r>
            <a:r>
              <a:rPr lang="en-US" altLang="zh-CN" dirty="0"/>
              <a:t>x</a:t>
            </a:r>
            <a:r>
              <a:rPr lang="zh-CN" altLang="en-US" dirty="0"/>
              <a:t>的线性函数，也称为激活（</a:t>
            </a:r>
            <a:r>
              <a:rPr lang="en-US" altLang="zh-CN" dirty="0"/>
              <a:t>activation</a:t>
            </a:r>
            <a:r>
              <a:rPr lang="zh-CN" altLang="en-US" dirty="0"/>
              <a:t>）；然后计算单元对</a:t>
            </a:r>
            <a:r>
              <a:rPr lang="en-US" altLang="zh-CN" dirty="0"/>
              <a:t>z</a:t>
            </a:r>
            <a:r>
              <a:rPr lang="zh-CN" altLang="en-US" dirty="0"/>
              <a:t>进行非线性变换，最终得到输出</a:t>
            </a:r>
            <a:r>
              <a:rPr lang="en-US" altLang="zh-CN" dirty="0"/>
              <a:t>y</a:t>
            </a:r>
            <a:r>
              <a:rPr lang="zh-CN" altLang="en-US" dirty="0"/>
              <a:t>，这是一个标量（</a:t>
            </a:r>
            <a:r>
              <a:rPr lang="en-US" altLang="zh-CN" dirty="0"/>
              <a:t>scalar</a:t>
            </a:r>
            <a:r>
              <a:rPr lang="zh-CN" altLang="en-US" dirty="0"/>
              <a:t>）：</a:t>
            </a:r>
          </a:p>
        </p:txBody>
      </p:sp>
      <p:grpSp>
        <p:nvGrpSpPr>
          <p:cNvPr id="8" name="组合 7">
            <a:extLst>
              <a:ext uri="{FF2B5EF4-FFF2-40B4-BE49-F238E27FC236}">
                <a16:creationId xmlns:a16="http://schemas.microsoft.com/office/drawing/2014/main" id="{266218B4-37E1-4579-BF06-83CB106246C7}"/>
              </a:ext>
            </a:extLst>
          </p:cNvPr>
          <p:cNvGrpSpPr/>
          <p:nvPr/>
        </p:nvGrpSpPr>
        <p:grpSpPr>
          <a:xfrm>
            <a:off x="4467220" y="3234374"/>
            <a:ext cx="3257560" cy="766920"/>
            <a:chOff x="3871337" y="3156039"/>
            <a:chExt cx="3257560" cy="766920"/>
          </a:xfrm>
        </p:grpSpPr>
        <p:pic>
          <p:nvPicPr>
            <p:cNvPr id="5" name="图片 4" descr="图片包含 物体, 游戏机, 钟表&#10;&#10;描述已自动生成">
              <a:extLst>
                <a:ext uri="{FF2B5EF4-FFF2-40B4-BE49-F238E27FC236}">
                  <a16:creationId xmlns:a16="http://schemas.microsoft.com/office/drawing/2014/main" id="{C2BBA954-1058-4422-98D5-22A052621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337" y="3156039"/>
              <a:ext cx="2133609" cy="766920"/>
            </a:xfrm>
            <a:prstGeom prst="rect">
              <a:avLst/>
            </a:prstGeom>
          </p:spPr>
        </p:pic>
        <p:pic>
          <p:nvPicPr>
            <p:cNvPr id="7" name="图片 6">
              <a:extLst>
                <a:ext uri="{FF2B5EF4-FFF2-40B4-BE49-F238E27FC236}">
                  <a16:creationId xmlns:a16="http://schemas.microsoft.com/office/drawing/2014/main" id="{FE4DB7E2-C87D-4AE8-8137-C91A95A16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9696" y="3295650"/>
              <a:ext cx="1219201" cy="276225"/>
            </a:xfrm>
            <a:prstGeom prst="rect">
              <a:avLst/>
            </a:prstGeom>
          </p:spPr>
        </p:pic>
      </p:grpSp>
      <p:pic>
        <p:nvPicPr>
          <p:cNvPr id="10" name="图片 9">
            <a:extLst>
              <a:ext uri="{FF2B5EF4-FFF2-40B4-BE49-F238E27FC236}">
                <a16:creationId xmlns:a16="http://schemas.microsoft.com/office/drawing/2014/main" id="{3D5F3E76-C22C-4BCA-9D86-1BA9182B13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4694" y="5311007"/>
            <a:ext cx="1862611" cy="477294"/>
          </a:xfrm>
          <a:prstGeom prst="rect">
            <a:avLst/>
          </a:prstGeom>
        </p:spPr>
      </p:pic>
    </p:spTree>
    <p:extLst>
      <p:ext uri="{BB962C8B-B14F-4D97-AF65-F5344CB8AC3E}">
        <p14:creationId xmlns:p14="http://schemas.microsoft.com/office/powerpoint/2010/main" val="23433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BD4E5-5609-4BF7-943A-FA0823914BD5}"/>
              </a:ext>
            </a:extLst>
          </p:cNvPr>
          <p:cNvSpPr>
            <a:spLocks noGrp="1"/>
          </p:cNvSpPr>
          <p:nvPr>
            <p:ph type="title"/>
          </p:nvPr>
        </p:nvSpPr>
        <p:spPr/>
        <p:txBody>
          <a:bodyPr/>
          <a:lstStyle/>
          <a:p>
            <a:r>
              <a:rPr lang="en-US" altLang="zh-CN" dirty="0"/>
              <a:t>Neural Language Models</a:t>
            </a:r>
            <a:endParaRPr lang="zh-CN" altLang="en-US" dirty="0"/>
          </a:p>
        </p:txBody>
      </p:sp>
      <p:sp>
        <p:nvSpPr>
          <p:cNvPr id="3" name="内容占位符 2">
            <a:extLst>
              <a:ext uri="{FF2B5EF4-FFF2-40B4-BE49-F238E27FC236}">
                <a16:creationId xmlns:a16="http://schemas.microsoft.com/office/drawing/2014/main" id="{D273D9FD-DEFD-4644-B6AA-C25D9B83D36A}"/>
              </a:ext>
            </a:extLst>
          </p:cNvPr>
          <p:cNvSpPr>
            <a:spLocks noGrp="1"/>
          </p:cNvSpPr>
          <p:nvPr>
            <p:ph idx="1"/>
          </p:nvPr>
        </p:nvSpPr>
        <p:spPr>
          <a:xfrm>
            <a:off x="838200" y="1825625"/>
            <a:ext cx="10515600" cy="4746626"/>
          </a:xfrm>
        </p:spPr>
        <p:txBody>
          <a:bodyPr>
            <a:normAutofit/>
          </a:bodyPr>
          <a:lstStyle/>
          <a:p>
            <a:pPr algn="just"/>
            <a:r>
              <a:rPr lang="zh-CN" altLang="en-US" dirty="0"/>
              <a:t>更具体地讲，改进的</a:t>
            </a:r>
            <a:r>
              <a:rPr lang="en-US" altLang="zh-CN" dirty="0"/>
              <a:t>NNLM</a:t>
            </a:r>
            <a:r>
              <a:rPr lang="zh-CN" altLang="en-US" dirty="0"/>
              <a:t>有以下几点改进：</a:t>
            </a:r>
            <a:endParaRPr lang="en-US" altLang="zh-CN" dirty="0"/>
          </a:p>
          <a:p>
            <a:pPr lvl="1" algn="just"/>
            <a:r>
              <a:rPr lang="zh-CN" altLang="en-US" dirty="0"/>
              <a:t>输入层从预训练词向量变为</a:t>
            </a:r>
            <a:r>
              <a:rPr lang="en-US" altLang="zh-CN" dirty="0"/>
              <a:t>one-hot</a:t>
            </a:r>
            <a:r>
              <a:rPr lang="zh-CN" altLang="en-US" dirty="0"/>
              <a:t>向量</a:t>
            </a:r>
            <a:r>
              <a:rPr lang="en-US" altLang="zh-CN" dirty="0"/>
              <a:t>x</a:t>
            </a:r>
            <a:r>
              <a:rPr lang="zh-CN" altLang="en-US" dirty="0"/>
              <a:t>：</a:t>
            </a:r>
            <a:endParaRPr lang="en-US" altLang="zh-CN" dirty="0"/>
          </a:p>
          <a:p>
            <a:pPr lvl="2" algn="just"/>
            <a:r>
              <a:rPr lang="en-US" altLang="zh-CN" dirty="0"/>
              <a:t>one-hot</a:t>
            </a:r>
            <a:r>
              <a:rPr lang="zh-CN" altLang="en-US" dirty="0"/>
              <a:t>向量是一种某个元素为</a:t>
            </a:r>
            <a:r>
              <a:rPr lang="en-US" altLang="zh-CN" dirty="0"/>
              <a:t>1</a:t>
            </a:r>
            <a:r>
              <a:rPr lang="zh-CN" altLang="en-US" dirty="0"/>
              <a:t>，其余向量为</a:t>
            </a:r>
            <a:r>
              <a:rPr lang="en-US" altLang="zh-CN" dirty="0"/>
              <a:t>0</a:t>
            </a:r>
            <a:r>
              <a:rPr lang="zh-CN" altLang="en-US" dirty="0"/>
              <a:t>的向量；</a:t>
            </a:r>
            <a:endParaRPr lang="en-US" altLang="zh-CN" dirty="0"/>
          </a:p>
          <a:p>
            <a:pPr lvl="2" algn="just"/>
            <a:r>
              <a:rPr lang="en-US" altLang="zh-CN" dirty="0"/>
              <a:t>one-hot</a:t>
            </a:r>
            <a:r>
              <a:rPr lang="zh-CN" altLang="en-US" dirty="0"/>
              <a:t>向量的维度等于词汇表的规模，为</a:t>
            </a:r>
            <a:r>
              <a:rPr lang="en-US" altLang="zh-CN" dirty="0"/>
              <a:t>1</a:t>
            </a:r>
            <a:r>
              <a:rPr lang="zh-CN" altLang="en-US" dirty="0"/>
              <a:t>的元素的索引等于对应的词在词汇表中的索引。</a:t>
            </a:r>
            <a:endParaRPr lang="en-US" altLang="zh-CN" dirty="0"/>
          </a:p>
          <a:p>
            <a:pPr lvl="1" algn="just"/>
            <a:r>
              <a:rPr lang="zh-CN" altLang="en-US" dirty="0"/>
              <a:t>增加嵌入矩阵</a:t>
            </a:r>
            <a:r>
              <a:rPr lang="en-US" altLang="zh-CN" dirty="0"/>
              <a:t>E</a:t>
            </a:r>
            <a:r>
              <a:rPr lang="zh-CN" altLang="en-US" dirty="0"/>
              <a:t>，所有词共享同一个嵌入矩阵</a:t>
            </a:r>
            <a:r>
              <a:rPr lang="en-US" altLang="zh-CN" dirty="0"/>
              <a:t>E</a:t>
            </a:r>
            <a:r>
              <a:rPr lang="zh-CN" altLang="en-US" dirty="0"/>
              <a:t>；</a:t>
            </a:r>
            <a:endParaRPr lang="en-US" altLang="zh-CN" dirty="0"/>
          </a:p>
          <a:p>
            <a:pPr lvl="1" algn="just"/>
            <a:r>
              <a:rPr lang="zh-CN" altLang="en-US" dirty="0"/>
              <a:t>嵌入矩阵</a:t>
            </a:r>
            <a:r>
              <a:rPr lang="en-US" altLang="zh-CN" dirty="0"/>
              <a:t>E</a:t>
            </a:r>
            <a:r>
              <a:rPr lang="zh-CN" altLang="en-US" dirty="0"/>
              <a:t>与</a:t>
            </a:r>
            <a:r>
              <a:rPr lang="en-US" altLang="zh-CN" dirty="0"/>
              <a:t>one-hot</a:t>
            </a:r>
            <a:r>
              <a:rPr lang="zh-CN" altLang="en-US" dirty="0"/>
              <a:t>向量</a:t>
            </a:r>
            <a:r>
              <a:rPr lang="en-US" altLang="zh-CN" dirty="0"/>
              <a:t>x</a:t>
            </a:r>
            <a:r>
              <a:rPr lang="zh-CN" altLang="en-US" dirty="0"/>
              <a:t>相乘，得到</a:t>
            </a:r>
            <a:r>
              <a:rPr lang="en-US" altLang="zh-CN" dirty="0"/>
              <a:t>x</a:t>
            </a:r>
            <a:r>
              <a:rPr lang="zh-CN" altLang="en-US" dirty="0"/>
              <a:t>的嵌入向量，作为映射层的输出：</a:t>
            </a:r>
            <a:endParaRPr lang="en-US" altLang="zh-CN" dirty="0"/>
          </a:p>
          <a:p>
            <a:pPr lvl="2" algn="just"/>
            <a:r>
              <a:rPr lang="en-US" altLang="zh-CN" dirty="0"/>
              <a:t>Ex=e</a:t>
            </a:r>
            <a:r>
              <a:rPr lang="zh-CN" altLang="en-US" dirty="0"/>
              <a:t>，可以看做是从</a:t>
            </a:r>
            <a:r>
              <a:rPr lang="en-US" altLang="zh-CN" dirty="0"/>
              <a:t>E</a:t>
            </a:r>
            <a:r>
              <a:rPr lang="zh-CN" altLang="en-US" dirty="0"/>
              <a:t>中挑选某一列出来，这列的索引等于</a:t>
            </a:r>
            <a:r>
              <a:rPr lang="en-US" altLang="zh-CN" dirty="0"/>
              <a:t>x</a:t>
            </a:r>
            <a:r>
              <a:rPr lang="zh-CN" altLang="en-US" dirty="0"/>
              <a:t>中</a:t>
            </a:r>
            <a:r>
              <a:rPr lang="en-US" altLang="zh-CN" dirty="0"/>
              <a:t>1</a:t>
            </a:r>
            <a:r>
              <a:rPr lang="zh-CN" altLang="en-US" dirty="0"/>
              <a:t>值的索引，也等于该词在词汇表中的索引，因此</a:t>
            </a:r>
            <a:r>
              <a:rPr lang="en-US" altLang="zh-CN" dirty="0"/>
              <a:t>e</a:t>
            </a:r>
            <a:r>
              <a:rPr lang="zh-CN" altLang="en-US" dirty="0"/>
              <a:t>就是该词未训练的词向量；</a:t>
            </a:r>
            <a:endParaRPr lang="en-US" altLang="zh-CN" dirty="0"/>
          </a:p>
          <a:p>
            <a:pPr lvl="2" algn="just"/>
            <a:r>
              <a:rPr lang="en-US" altLang="zh-CN" dirty="0"/>
              <a:t>E</a:t>
            </a:r>
            <a:r>
              <a:rPr lang="zh-CN" altLang="en-US" dirty="0"/>
              <a:t>的维度是</a:t>
            </a:r>
            <a:r>
              <a:rPr lang="en-US" altLang="zh-CN" dirty="0"/>
              <a:t>[</a:t>
            </a:r>
            <a:r>
              <a:rPr lang="zh-CN" altLang="en-US" dirty="0"/>
              <a:t>词向量的维度</a:t>
            </a:r>
            <a:r>
              <a:rPr lang="en-US" altLang="zh-CN" dirty="0"/>
              <a:t>, </a:t>
            </a:r>
            <a:r>
              <a:rPr lang="zh-CN" altLang="en-US" dirty="0"/>
              <a:t>词汇表的规模</a:t>
            </a:r>
            <a:r>
              <a:rPr lang="en-US" altLang="zh-CN" dirty="0"/>
              <a:t>]</a:t>
            </a:r>
            <a:r>
              <a:rPr lang="zh-CN" altLang="en-US" dirty="0"/>
              <a:t>，</a:t>
            </a:r>
            <a:r>
              <a:rPr lang="en-US" altLang="zh-CN" dirty="0"/>
              <a:t>x</a:t>
            </a:r>
            <a:r>
              <a:rPr lang="zh-CN" altLang="en-US" dirty="0"/>
              <a:t>的维度是</a:t>
            </a:r>
            <a:r>
              <a:rPr lang="en-US" altLang="zh-CN" dirty="0"/>
              <a:t>[</a:t>
            </a:r>
            <a:r>
              <a:rPr lang="zh-CN" altLang="en-US" dirty="0"/>
              <a:t>词汇表的规模</a:t>
            </a:r>
            <a:r>
              <a:rPr lang="en-US" altLang="zh-CN" dirty="0"/>
              <a:t>]</a:t>
            </a:r>
            <a:r>
              <a:rPr lang="zh-CN" altLang="en-US" dirty="0"/>
              <a:t>。</a:t>
            </a:r>
            <a:endParaRPr lang="en-US" altLang="zh-CN" dirty="0"/>
          </a:p>
          <a:p>
            <a:pPr algn="just"/>
            <a:r>
              <a:rPr lang="zh-CN" altLang="en-US" dirty="0"/>
              <a:t>以映射层作为输入，接下来的运算和标准的</a:t>
            </a:r>
            <a:r>
              <a:rPr lang="en-US" altLang="zh-CN" dirty="0"/>
              <a:t>NNLM</a:t>
            </a:r>
            <a:r>
              <a:rPr lang="zh-CN" altLang="en-US" dirty="0"/>
              <a:t>一样，最终选择概率最高的词作为目标词。</a:t>
            </a:r>
          </a:p>
        </p:txBody>
      </p:sp>
    </p:spTree>
    <p:extLst>
      <p:ext uri="{BB962C8B-B14F-4D97-AF65-F5344CB8AC3E}">
        <p14:creationId xmlns:p14="http://schemas.microsoft.com/office/powerpoint/2010/main" val="877777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3F02A-6D8F-4625-90EF-DE521B9B5896}"/>
              </a:ext>
            </a:extLst>
          </p:cNvPr>
          <p:cNvSpPr>
            <a:spLocks noGrp="1"/>
          </p:cNvSpPr>
          <p:nvPr>
            <p:ph type="title"/>
          </p:nvPr>
        </p:nvSpPr>
        <p:spPr/>
        <p:txBody>
          <a:bodyPr/>
          <a:lstStyle/>
          <a:p>
            <a:r>
              <a:rPr lang="en-US" altLang="zh-CN" dirty="0"/>
              <a:t>Neural Language Models</a:t>
            </a:r>
            <a:endParaRPr lang="zh-CN" altLang="en-US" dirty="0"/>
          </a:p>
        </p:txBody>
      </p:sp>
      <p:sp>
        <p:nvSpPr>
          <p:cNvPr id="3" name="内容占位符 2">
            <a:extLst>
              <a:ext uri="{FF2B5EF4-FFF2-40B4-BE49-F238E27FC236}">
                <a16:creationId xmlns:a16="http://schemas.microsoft.com/office/drawing/2014/main" id="{1CE5D602-04CA-4CF1-B996-199D9483B2BC}"/>
              </a:ext>
            </a:extLst>
          </p:cNvPr>
          <p:cNvSpPr>
            <a:spLocks noGrp="1"/>
          </p:cNvSpPr>
          <p:nvPr>
            <p:ph idx="1"/>
          </p:nvPr>
        </p:nvSpPr>
        <p:spPr>
          <a:xfrm>
            <a:off x="838200" y="1825625"/>
            <a:ext cx="10515600" cy="4594225"/>
          </a:xfrm>
        </p:spPr>
        <p:txBody>
          <a:bodyPr/>
          <a:lstStyle/>
          <a:p>
            <a:pPr algn="just"/>
            <a:r>
              <a:rPr lang="zh-CN" altLang="en-US" dirty="0"/>
              <a:t>训练</a:t>
            </a:r>
            <a:r>
              <a:rPr lang="en-US" altLang="zh-CN" dirty="0"/>
              <a:t>NNLM</a:t>
            </a:r>
            <a:r>
              <a:rPr lang="zh-CN" altLang="en-US" dirty="0"/>
              <a:t>与训练其他神经网络的方式相同，都采用交叉熵作为损失函数，以随机梯度下降的方式最小化损失函数。</a:t>
            </a:r>
            <a:endParaRPr lang="en-US" altLang="zh-CN" dirty="0"/>
          </a:p>
          <a:p>
            <a:pPr algn="just"/>
            <a:r>
              <a:rPr lang="zh-CN" altLang="en-US" dirty="0"/>
              <a:t>一般来讲，</a:t>
            </a:r>
            <a:r>
              <a:rPr lang="en-US" altLang="zh-CN" dirty="0"/>
              <a:t>NNLM</a:t>
            </a:r>
            <a:r>
              <a:rPr lang="zh-CN" altLang="en-US" dirty="0"/>
              <a:t>的训练步骤如下：</a:t>
            </a:r>
            <a:endParaRPr lang="en-US" altLang="zh-CN" dirty="0"/>
          </a:p>
          <a:p>
            <a:pPr lvl="1" algn="just"/>
            <a:r>
              <a:rPr lang="zh-CN" altLang="en-US" dirty="0"/>
              <a:t>将语料库中的所有句子通过结束标识</a:t>
            </a:r>
            <a:r>
              <a:rPr lang="en-US" altLang="zh-CN" dirty="0"/>
              <a:t>&lt;/s&gt;</a:t>
            </a:r>
            <a:r>
              <a:rPr lang="zh-CN" altLang="en-US" dirty="0"/>
              <a:t>拼接成一个长句子；</a:t>
            </a:r>
            <a:endParaRPr lang="en-US" altLang="zh-CN" dirty="0"/>
          </a:p>
          <a:p>
            <a:pPr lvl="1" algn="just"/>
            <a:r>
              <a:rPr lang="zh-CN" altLang="en-US" dirty="0"/>
              <a:t>随机初始化所有参数；</a:t>
            </a:r>
            <a:endParaRPr lang="en-US" altLang="zh-CN" dirty="0"/>
          </a:p>
          <a:p>
            <a:pPr lvl="1" algn="just"/>
            <a:r>
              <a:rPr lang="zh-CN" altLang="en-US" dirty="0"/>
              <a:t>迭代性的处理这个长句子中的每一个词，将其作为目标词，选择前</a:t>
            </a:r>
            <a:r>
              <a:rPr lang="en-US" altLang="zh-CN" dirty="0"/>
              <a:t>N</a:t>
            </a:r>
            <a:r>
              <a:rPr lang="zh-CN" altLang="en-US" dirty="0"/>
              <a:t>个词作为</a:t>
            </a:r>
            <a:r>
              <a:rPr lang="en-US" altLang="zh-CN" dirty="0"/>
              <a:t>context</a:t>
            </a:r>
            <a:r>
              <a:rPr lang="zh-CN" altLang="en-US" dirty="0"/>
              <a:t>，计算其损失函数：</a:t>
            </a:r>
            <a:endParaRPr lang="en-US" altLang="zh-CN" dirty="0"/>
          </a:p>
          <a:p>
            <a:pPr lvl="1" algn="just"/>
            <a:r>
              <a:rPr lang="zh-CN" altLang="en-US" dirty="0"/>
              <a:t>计算该损失对参数的梯度，并按照一定的学习率更新参数：</a:t>
            </a:r>
            <a:endParaRPr lang="en-US" altLang="zh-CN" dirty="0"/>
          </a:p>
          <a:p>
            <a:pPr lvl="1" algn="just"/>
            <a:endParaRPr lang="en-US" altLang="zh-CN" dirty="0"/>
          </a:p>
          <a:p>
            <a:pPr lvl="1" algn="just"/>
            <a:endParaRPr lang="en-US" altLang="zh-CN" dirty="0"/>
          </a:p>
          <a:p>
            <a:pPr lvl="1" algn="just"/>
            <a:r>
              <a:rPr lang="zh-CN" altLang="en-US" dirty="0"/>
              <a:t>最终训练达到收敛，此时将获得一个语言模型，和一个词向量矩阵。</a:t>
            </a:r>
          </a:p>
        </p:txBody>
      </p:sp>
      <p:pic>
        <p:nvPicPr>
          <p:cNvPr id="5" name="图片 4">
            <a:extLst>
              <a:ext uri="{FF2B5EF4-FFF2-40B4-BE49-F238E27FC236}">
                <a16:creationId xmlns:a16="http://schemas.microsoft.com/office/drawing/2014/main" id="{E631C164-AF84-468A-86C0-DEA9EBACA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900" y="4337673"/>
            <a:ext cx="3426106" cy="301001"/>
          </a:xfrm>
          <a:prstGeom prst="rect">
            <a:avLst/>
          </a:prstGeom>
        </p:spPr>
      </p:pic>
      <p:pic>
        <p:nvPicPr>
          <p:cNvPr id="7" name="图片 6" descr="手机屏幕截图&#10;&#10;描述已自动生成">
            <a:extLst>
              <a:ext uri="{FF2B5EF4-FFF2-40B4-BE49-F238E27FC236}">
                <a16:creationId xmlns:a16="http://schemas.microsoft.com/office/drawing/2014/main" id="{9B7667BC-2612-4067-AECD-3B400EA9C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576" y="5129664"/>
            <a:ext cx="4000847" cy="556308"/>
          </a:xfrm>
          <a:prstGeom prst="rect">
            <a:avLst/>
          </a:prstGeom>
        </p:spPr>
      </p:pic>
    </p:spTree>
    <p:extLst>
      <p:ext uri="{BB962C8B-B14F-4D97-AF65-F5344CB8AC3E}">
        <p14:creationId xmlns:p14="http://schemas.microsoft.com/office/powerpoint/2010/main" val="270527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494A25-F1F5-4A6C-AED9-5A552A0CD183}"/>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F17D3BDF-D0BA-48DF-948D-FB46C6A1B0CE}"/>
              </a:ext>
            </a:extLst>
          </p:cNvPr>
          <p:cNvSpPr>
            <a:spLocks noGrp="1"/>
          </p:cNvSpPr>
          <p:nvPr>
            <p:ph idx="1"/>
          </p:nvPr>
        </p:nvSpPr>
        <p:spPr/>
        <p:txBody>
          <a:bodyPr/>
          <a:lstStyle/>
          <a:p>
            <a:pPr algn="just"/>
            <a:r>
              <a:rPr lang="zh-CN" altLang="en-US" dirty="0"/>
              <a:t>深层神经网络（</a:t>
            </a:r>
            <a:r>
              <a:rPr lang="en-US" altLang="zh-CN" dirty="0"/>
              <a:t>DNN</a:t>
            </a:r>
            <a:r>
              <a:rPr lang="zh-CN" altLang="en-US" dirty="0"/>
              <a:t>）通常包含很多非线性的隐层，这使得它们成为一种极具变现力的模型，可以学习任意的复杂关系；</a:t>
            </a:r>
            <a:endParaRPr lang="en-US" altLang="zh-CN" dirty="0"/>
          </a:p>
          <a:p>
            <a:pPr algn="just"/>
            <a:r>
              <a:rPr lang="zh-CN" altLang="en-US" dirty="0"/>
              <a:t>然而，这种复杂关系可能不是真实的，是采样的噪声造成的；这种关系只出现在训练集中，而不出现在测试集中；这就导致</a:t>
            </a:r>
            <a:r>
              <a:rPr lang="en-US" altLang="zh-CN" dirty="0"/>
              <a:t>DNN</a:t>
            </a:r>
            <a:r>
              <a:rPr lang="zh-CN" altLang="en-US" dirty="0"/>
              <a:t>过度拟合噪声，这种现象称为过拟合；</a:t>
            </a:r>
            <a:endParaRPr lang="en-US" altLang="zh-CN" dirty="0"/>
          </a:p>
        </p:txBody>
      </p:sp>
      <p:pic>
        <p:nvPicPr>
          <p:cNvPr id="5" name="图片 4" descr="图片包含 游戏机&#10;&#10;描述已自动生成">
            <a:extLst>
              <a:ext uri="{FF2B5EF4-FFF2-40B4-BE49-F238E27FC236}">
                <a16:creationId xmlns:a16="http://schemas.microsoft.com/office/drawing/2014/main" id="{1534BE30-4510-45D9-9302-1DA2B4F25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45" y="4138683"/>
            <a:ext cx="10848109" cy="2038280"/>
          </a:xfrm>
          <a:prstGeom prst="rect">
            <a:avLst/>
          </a:prstGeom>
        </p:spPr>
      </p:pic>
    </p:spTree>
    <p:extLst>
      <p:ext uri="{BB962C8B-B14F-4D97-AF65-F5344CB8AC3E}">
        <p14:creationId xmlns:p14="http://schemas.microsoft.com/office/powerpoint/2010/main" val="4137246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3E2BD-401B-44A9-879F-4952DC041AF5}"/>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8689DA42-833D-4545-82C0-40232FFDBCE6}"/>
              </a:ext>
            </a:extLst>
          </p:cNvPr>
          <p:cNvSpPr>
            <a:spLocks noGrp="1"/>
          </p:cNvSpPr>
          <p:nvPr>
            <p:ph idx="1"/>
          </p:nvPr>
        </p:nvSpPr>
        <p:spPr/>
        <p:txBody>
          <a:bodyPr/>
          <a:lstStyle/>
          <a:p>
            <a:r>
              <a:rPr lang="zh-CN" altLang="en-US" dirty="0"/>
              <a:t>解决过拟合最好的方法是，训练所有可能的参数集的模型，根据每个模型的后验概率，对这些模型的结果进行加权平均，作为最后的结果；然而，面对复杂的模型、有限的资源和样本，这种训练方式并不适合</a:t>
            </a:r>
            <a:r>
              <a:rPr lang="en-US" altLang="zh-CN" dirty="0"/>
              <a:t>DNN</a:t>
            </a:r>
            <a:r>
              <a:rPr lang="zh-CN" altLang="en-US" dirty="0"/>
              <a:t>；即使训练出来，在测试阶段，每个样本都需要通过所有模型，这也会影响任务的响应时间。</a:t>
            </a:r>
          </a:p>
          <a:p>
            <a:endParaRPr lang="zh-CN" altLang="en-US" dirty="0"/>
          </a:p>
        </p:txBody>
      </p:sp>
      <p:grpSp>
        <p:nvGrpSpPr>
          <p:cNvPr id="10" name="组合 9">
            <a:extLst>
              <a:ext uri="{FF2B5EF4-FFF2-40B4-BE49-F238E27FC236}">
                <a16:creationId xmlns:a16="http://schemas.microsoft.com/office/drawing/2014/main" id="{7B76F805-2AB2-45A1-9BDD-C97848447022}"/>
              </a:ext>
            </a:extLst>
          </p:cNvPr>
          <p:cNvGrpSpPr/>
          <p:nvPr/>
        </p:nvGrpSpPr>
        <p:grpSpPr>
          <a:xfrm>
            <a:off x="768927" y="4331661"/>
            <a:ext cx="10654145" cy="1381285"/>
            <a:chOff x="768927" y="4276243"/>
            <a:chExt cx="10654145" cy="1381285"/>
          </a:xfrm>
        </p:grpSpPr>
        <p:pic>
          <p:nvPicPr>
            <p:cNvPr id="5" name="图片 4">
              <a:extLst>
                <a:ext uri="{FF2B5EF4-FFF2-40B4-BE49-F238E27FC236}">
                  <a16:creationId xmlns:a16="http://schemas.microsoft.com/office/drawing/2014/main" id="{BD16484A-0DB8-4161-8335-90A022F7D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927" y="4276243"/>
              <a:ext cx="10654145" cy="739871"/>
            </a:xfrm>
            <a:prstGeom prst="rect">
              <a:avLst/>
            </a:prstGeom>
          </p:spPr>
        </p:pic>
        <p:pic>
          <p:nvPicPr>
            <p:cNvPr id="9" name="图片 8">
              <a:extLst>
                <a:ext uri="{FF2B5EF4-FFF2-40B4-BE49-F238E27FC236}">
                  <a16:creationId xmlns:a16="http://schemas.microsoft.com/office/drawing/2014/main" id="{3361CF32-8092-4C36-9585-D5852AD5F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927" y="5016114"/>
              <a:ext cx="10654144" cy="641414"/>
            </a:xfrm>
            <a:prstGeom prst="rect">
              <a:avLst/>
            </a:prstGeom>
          </p:spPr>
        </p:pic>
      </p:grpSp>
    </p:spTree>
    <p:extLst>
      <p:ext uri="{BB962C8B-B14F-4D97-AF65-F5344CB8AC3E}">
        <p14:creationId xmlns:p14="http://schemas.microsoft.com/office/powerpoint/2010/main" val="1365276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7D432-3E9B-408B-81A7-20F6E26D1A3E}"/>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1E255CD2-D90F-40F0-8F95-80F41817EA88}"/>
              </a:ext>
            </a:extLst>
          </p:cNvPr>
          <p:cNvSpPr>
            <a:spLocks noGrp="1"/>
          </p:cNvSpPr>
          <p:nvPr>
            <p:ph idx="1"/>
          </p:nvPr>
        </p:nvSpPr>
        <p:spPr/>
        <p:txBody>
          <a:bodyPr/>
          <a:lstStyle/>
          <a:p>
            <a:pPr algn="just"/>
            <a:r>
              <a:rPr lang="en-US" altLang="zh-CN" dirty="0"/>
              <a:t>Geoffrey Hinton(2014)</a:t>
            </a:r>
            <a:r>
              <a:rPr lang="zh-CN" altLang="en-US" dirty="0"/>
              <a:t>提出了一种近似的方法，训练指数级数量的模型，这些模型共享参数但是有着独特的模型架构，最终使用这些模型结果的几何平均数作为最终结果；</a:t>
            </a:r>
            <a:endParaRPr lang="en-US" altLang="zh-CN" dirty="0"/>
          </a:p>
          <a:p>
            <a:pPr algn="just"/>
            <a:r>
              <a:rPr lang="zh-CN" altLang="en-US" dirty="0"/>
              <a:t>然而，直接训练指数级数量的不同</a:t>
            </a:r>
            <a:r>
              <a:rPr lang="en-US" altLang="zh-CN" dirty="0"/>
              <a:t>DNN</a:t>
            </a:r>
            <a:r>
              <a:rPr lang="zh-CN" altLang="en-US" dirty="0"/>
              <a:t>是不现实的，</a:t>
            </a:r>
            <a:r>
              <a:rPr lang="en-US" altLang="zh-CN" dirty="0"/>
              <a:t>Hinton</a:t>
            </a:r>
            <a:r>
              <a:rPr lang="zh-CN" altLang="en-US" dirty="0"/>
              <a:t>提出了一种替代性的方法，即</a:t>
            </a:r>
            <a:r>
              <a:rPr lang="en-US" altLang="zh-CN" dirty="0"/>
              <a:t>dropout</a:t>
            </a:r>
            <a:r>
              <a:rPr lang="zh-CN" altLang="en-US" dirty="0"/>
              <a:t>；</a:t>
            </a:r>
            <a:endParaRPr lang="en-US" altLang="zh-CN" dirty="0"/>
          </a:p>
        </p:txBody>
      </p:sp>
      <p:pic>
        <p:nvPicPr>
          <p:cNvPr id="5" name="图片 4">
            <a:extLst>
              <a:ext uri="{FF2B5EF4-FFF2-40B4-BE49-F238E27FC236}">
                <a16:creationId xmlns:a16="http://schemas.microsoft.com/office/drawing/2014/main" id="{36281913-E1E7-471E-8BC1-AC7E5D97C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509" y="4416730"/>
            <a:ext cx="10764982" cy="1044782"/>
          </a:xfrm>
          <a:prstGeom prst="rect">
            <a:avLst/>
          </a:prstGeom>
        </p:spPr>
      </p:pic>
    </p:spTree>
    <p:extLst>
      <p:ext uri="{BB962C8B-B14F-4D97-AF65-F5344CB8AC3E}">
        <p14:creationId xmlns:p14="http://schemas.microsoft.com/office/powerpoint/2010/main" val="1775550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9F8D6-0206-447C-8E74-F589E00DBF16}"/>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0D0A58B3-3A63-4D9C-9AF9-70C8C5CC0A07}"/>
              </a:ext>
            </a:extLst>
          </p:cNvPr>
          <p:cNvSpPr>
            <a:spLocks noGrp="1"/>
          </p:cNvSpPr>
          <p:nvPr>
            <p:ph idx="1"/>
          </p:nvPr>
        </p:nvSpPr>
        <p:spPr/>
        <p:txBody>
          <a:bodyPr/>
          <a:lstStyle/>
          <a:p>
            <a:r>
              <a:rPr lang="en-US" altLang="zh-CN" dirty="0"/>
              <a:t>Dropout</a:t>
            </a:r>
            <a:r>
              <a:rPr lang="zh-CN" altLang="en-US" dirty="0"/>
              <a:t>指，在模型训练过程中，每一次训练步时，暂时性地随机丢弃（</a:t>
            </a:r>
            <a:r>
              <a:rPr lang="en-US" altLang="zh-CN" dirty="0"/>
              <a:t>drop out</a:t>
            </a:r>
            <a:r>
              <a:rPr lang="zh-CN" altLang="en-US" dirty="0"/>
              <a:t>）一些隐层单元，及和它们相关的所有连接；换句话说，每一次训练步时，每个隐层单元都有固定的概率</a:t>
            </a:r>
            <a:r>
              <a:rPr lang="en-US" altLang="zh-CN" dirty="0"/>
              <a:t>1-p</a:t>
            </a:r>
            <a:r>
              <a:rPr lang="zh-CN" altLang="en-US" dirty="0"/>
              <a:t>被丢弃。</a:t>
            </a:r>
          </a:p>
          <a:p>
            <a:endParaRPr lang="zh-CN" altLang="en-US" dirty="0"/>
          </a:p>
        </p:txBody>
      </p:sp>
      <p:pic>
        <p:nvPicPr>
          <p:cNvPr id="5" name="图片 4" descr="图片包含 挂, 黑色, 木, 一群&#10;&#10;描述已自动生成">
            <a:extLst>
              <a:ext uri="{FF2B5EF4-FFF2-40B4-BE49-F238E27FC236}">
                <a16:creationId xmlns:a16="http://schemas.microsoft.com/office/drawing/2014/main" id="{96429407-84A9-48FD-92DD-638B6E8AC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782" y="3644604"/>
            <a:ext cx="10626436" cy="2256508"/>
          </a:xfrm>
          <a:prstGeom prst="rect">
            <a:avLst/>
          </a:prstGeom>
        </p:spPr>
      </p:pic>
    </p:spTree>
    <p:extLst>
      <p:ext uri="{BB962C8B-B14F-4D97-AF65-F5344CB8AC3E}">
        <p14:creationId xmlns:p14="http://schemas.microsoft.com/office/powerpoint/2010/main" val="3182279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AA356-A34B-4DB5-A108-22CB2B6936A0}"/>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7D7778B1-D1A3-42FD-A0D1-3710CBA00CB4}"/>
              </a:ext>
            </a:extLst>
          </p:cNvPr>
          <p:cNvSpPr>
            <a:spLocks noGrp="1"/>
          </p:cNvSpPr>
          <p:nvPr>
            <p:ph idx="1"/>
          </p:nvPr>
        </p:nvSpPr>
        <p:spPr>
          <a:xfrm>
            <a:off x="838200" y="1825625"/>
            <a:ext cx="10515600" cy="4351338"/>
          </a:xfrm>
        </p:spPr>
        <p:txBody>
          <a:bodyPr>
            <a:normAutofit/>
          </a:bodyPr>
          <a:lstStyle/>
          <a:p>
            <a:pPr algn="just"/>
            <a:r>
              <a:rPr lang="zh-CN" altLang="en-US" dirty="0"/>
              <a:t>对有</a:t>
            </a:r>
            <a:r>
              <a:rPr lang="en-US" altLang="zh-CN" dirty="0"/>
              <a:t>n</a:t>
            </a:r>
            <a:r>
              <a:rPr lang="zh-CN" altLang="en-US" dirty="0"/>
              <a:t>隐层单元的</a:t>
            </a:r>
            <a:r>
              <a:rPr lang="en-US" altLang="zh-CN" dirty="0"/>
              <a:t>DNN</a:t>
            </a:r>
            <a:r>
              <a:rPr lang="zh-CN" altLang="en-US" dirty="0"/>
              <a:t>应用</a:t>
            </a:r>
            <a:r>
              <a:rPr lang="en-US" altLang="zh-CN" dirty="0"/>
              <a:t>dropout</a:t>
            </a:r>
            <a:r>
              <a:rPr lang="zh-CN" altLang="en-US" dirty="0"/>
              <a:t>，每个隐层单元都有存在和丢弃两种状态，所以这种训练方式可以视为同时训练</a:t>
            </a:r>
            <a:r>
              <a:rPr lang="en-US" altLang="zh-CN" dirty="0"/>
              <a:t>2</a:t>
            </a:r>
            <a:r>
              <a:rPr lang="en-US" altLang="zh-CN" baseline="30000" dirty="0"/>
              <a:t>n</a:t>
            </a:r>
            <a:r>
              <a:rPr lang="zh-CN" altLang="en-US" dirty="0"/>
              <a:t>个不同的浅层神经网络；由于共享参数，所以指数级数量的模型仍然仅有</a:t>
            </a:r>
            <a:r>
              <a:rPr lang="en-US" altLang="zh-CN" dirty="0"/>
              <a:t>O(n</a:t>
            </a:r>
            <a:r>
              <a:rPr lang="en-US" altLang="zh-CN" baseline="30000" dirty="0"/>
              <a:t>2</a:t>
            </a:r>
            <a:r>
              <a:rPr lang="en-US" altLang="zh-CN" dirty="0"/>
              <a:t>)</a:t>
            </a:r>
            <a:r>
              <a:rPr lang="zh-CN" altLang="en-US" dirty="0"/>
              <a:t>的参数数量，这使得训练成为可能。</a:t>
            </a:r>
          </a:p>
        </p:txBody>
      </p:sp>
      <p:pic>
        <p:nvPicPr>
          <p:cNvPr id="7" name="图片 6" descr="图片包含 游戏机, 一群&#10;&#10;描述已自动生成">
            <a:extLst>
              <a:ext uri="{FF2B5EF4-FFF2-40B4-BE49-F238E27FC236}">
                <a16:creationId xmlns:a16="http://schemas.microsoft.com/office/drawing/2014/main" id="{C1AFB45F-7269-410D-A7D6-A48258EAD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001294"/>
            <a:ext cx="10515601" cy="2266763"/>
          </a:xfrm>
          <a:prstGeom prst="rect">
            <a:avLst/>
          </a:prstGeom>
        </p:spPr>
      </p:pic>
    </p:spTree>
    <p:extLst>
      <p:ext uri="{BB962C8B-B14F-4D97-AF65-F5344CB8AC3E}">
        <p14:creationId xmlns:p14="http://schemas.microsoft.com/office/powerpoint/2010/main" val="1643607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47B92-32C2-48B7-9B55-BB80C8C0B325}"/>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pic>
        <p:nvPicPr>
          <p:cNvPr id="4" name="内容占位符 3" descr="地图上有字&#10;&#10;描述已自动生成">
            <a:extLst>
              <a:ext uri="{FF2B5EF4-FFF2-40B4-BE49-F238E27FC236}">
                <a16:creationId xmlns:a16="http://schemas.microsoft.com/office/drawing/2014/main" id="{AA44D2DF-0961-43C2-8E51-4F0FF73C34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8641" y="2452214"/>
            <a:ext cx="8314717" cy="4040661"/>
          </a:xfrm>
          <a:prstGeom prst="rect">
            <a:avLst/>
          </a:prstGeom>
        </p:spPr>
      </p:pic>
    </p:spTree>
    <p:extLst>
      <p:ext uri="{BB962C8B-B14F-4D97-AF65-F5344CB8AC3E}">
        <p14:creationId xmlns:p14="http://schemas.microsoft.com/office/powerpoint/2010/main" val="102353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1F17CF-A696-44D6-BDB4-3127A919A067}"/>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18683AB9-D870-41BD-BA89-AC98C3890660}"/>
              </a:ext>
            </a:extLst>
          </p:cNvPr>
          <p:cNvSpPr>
            <a:spLocks noGrp="1"/>
          </p:cNvSpPr>
          <p:nvPr>
            <p:ph idx="1"/>
          </p:nvPr>
        </p:nvSpPr>
        <p:spPr/>
        <p:txBody>
          <a:bodyPr/>
          <a:lstStyle/>
          <a:p>
            <a:pPr algn="just"/>
            <a:r>
              <a:rPr lang="zh-CN" altLang="en-US" dirty="0"/>
              <a:t>应用了</a:t>
            </a:r>
            <a:r>
              <a:rPr lang="en-US" altLang="zh-CN" dirty="0"/>
              <a:t>dropout</a:t>
            </a:r>
            <a:r>
              <a:rPr lang="zh-CN" altLang="en-US" dirty="0"/>
              <a:t>的</a:t>
            </a:r>
            <a:r>
              <a:rPr lang="en-US" altLang="zh-CN" dirty="0"/>
              <a:t>DNN</a:t>
            </a:r>
            <a:r>
              <a:rPr lang="zh-CN" altLang="en-US" dirty="0"/>
              <a:t>在预测时，使用没有</a:t>
            </a:r>
            <a:r>
              <a:rPr lang="en-US" altLang="zh-CN" dirty="0"/>
              <a:t>dropout</a:t>
            </a:r>
            <a:r>
              <a:rPr lang="zh-CN" altLang="en-US" dirty="0"/>
              <a:t>的完整</a:t>
            </a:r>
            <a:r>
              <a:rPr lang="en-US" altLang="zh-CN" dirty="0"/>
              <a:t>DNN</a:t>
            </a:r>
            <a:r>
              <a:rPr lang="zh-CN" altLang="en-US" dirty="0"/>
              <a:t>进行预测，同时所有的参数都需要乘以</a:t>
            </a:r>
            <a:r>
              <a:rPr lang="en-US" altLang="zh-CN" dirty="0"/>
              <a:t>p</a:t>
            </a:r>
            <a:r>
              <a:rPr lang="zh-CN" altLang="en-US" dirty="0"/>
              <a:t>；这使得</a:t>
            </a:r>
            <a:r>
              <a:rPr lang="en-US" altLang="zh-CN" dirty="0"/>
              <a:t>DNN</a:t>
            </a:r>
            <a:r>
              <a:rPr lang="zh-CN" altLang="en-US" dirty="0"/>
              <a:t>每个参数都等于</a:t>
            </a:r>
            <a:r>
              <a:rPr lang="en-US" altLang="zh-CN" dirty="0"/>
              <a:t>2</a:t>
            </a:r>
            <a:r>
              <a:rPr lang="en-US" altLang="zh-CN" baseline="30000" dirty="0"/>
              <a:t>n</a:t>
            </a:r>
            <a:r>
              <a:rPr lang="zh-CN" altLang="en-US" dirty="0"/>
              <a:t>个浅层</a:t>
            </a:r>
            <a:r>
              <a:rPr lang="en-US" altLang="zh-CN" dirty="0"/>
              <a:t>NN</a:t>
            </a:r>
            <a:r>
              <a:rPr lang="zh-CN" altLang="en-US" dirty="0"/>
              <a:t>的参数的平均值，也使得</a:t>
            </a:r>
            <a:r>
              <a:rPr lang="en-US" altLang="zh-CN" dirty="0"/>
              <a:t>DNN</a:t>
            </a:r>
            <a:r>
              <a:rPr lang="zh-CN" altLang="en-US" dirty="0"/>
              <a:t>每个隐层单元的输出等于</a:t>
            </a:r>
            <a:r>
              <a:rPr lang="en-US" altLang="zh-CN" dirty="0"/>
              <a:t>2</a:t>
            </a:r>
            <a:r>
              <a:rPr lang="en-US" altLang="zh-CN" baseline="30000" dirty="0"/>
              <a:t>n</a:t>
            </a:r>
            <a:r>
              <a:rPr lang="zh-CN" altLang="en-US" dirty="0"/>
              <a:t>个浅层</a:t>
            </a:r>
            <a:r>
              <a:rPr lang="en-US" altLang="zh-CN" dirty="0"/>
              <a:t>NN</a:t>
            </a:r>
            <a:r>
              <a:rPr lang="zh-CN" altLang="en-US" dirty="0"/>
              <a:t>的期望输出；</a:t>
            </a:r>
            <a:endParaRPr lang="en-US" altLang="zh-CN" dirty="0"/>
          </a:p>
        </p:txBody>
      </p:sp>
      <p:pic>
        <p:nvPicPr>
          <p:cNvPr id="7" name="图片 6" descr="图片包含 游戏机&#10;&#10;描述已自动生成">
            <a:extLst>
              <a:ext uri="{FF2B5EF4-FFF2-40B4-BE49-F238E27FC236}">
                <a16:creationId xmlns:a16="http://schemas.microsoft.com/office/drawing/2014/main" id="{CB36F82A-1740-4623-8C95-B9FAF1B69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109" y="3854088"/>
            <a:ext cx="11069782" cy="2457812"/>
          </a:xfrm>
          <a:prstGeom prst="rect">
            <a:avLst/>
          </a:prstGeom>
        </p:spPr>
      </p:pic>
    </p:spTree>
    <p:extLst>
      <p:ext uri="{BB962C8B-B14F-4D97-AF65-F5344CB8AC3E}">
        <p14:creationId xmlns:p14="http://schemas.microsoft.com/office/powerpoint/2010/main" val="1650340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C1D61-1079-4E0F-A900-17F330D93CCF}"/>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pic>
        <p:nvPicPr>
          <p:cNvPr id="4" name="内容占位符 3" descr="图片包含 物体, 游戏机, 不同, 小&#10;&#10;描述已自动生成">
            <a:extLst>
              <a:ext uri="{FF2B5EF4-FFF2-40B4-BE49-F238E27FC236}">
                <a16:creationId xmlns:a16="http://schemas.microsoft.com/office/drawing/2014/main" id="{C6C6CDFA-ED85-4AE9-B498-9E9F0111D3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1035" y="2835706"/>
            <a:ext cx="10429930" cy="3657169"/>
          </a:xfrm>
          <a:prstGeom prst="rect">
            <a:avLst/>
          </a:prstGeom>
        </p:spPr>
      </p:pic>
      <p:sp>
        <p:nvSpPr>
          <p:cNvPr id="5" name="矩形 4">
            <a:extLst>
              <a:ext uri="{FF2B5EF4-FFF2-40B4-BE49-F238E27FC236}">
                <a16:creationId xmlns:a16="http://schemas.microsoft.com/office/drawing/2014/main" id="{B8711586-28F1-45C3-A8EF-C3EBA918CA71}"/>
              </a:ext>
            </a:extLst>
          </p:cNvPr>
          <p:cNvSpPr/>
          <p:nvPr/>
        </p:nvSpPr>
        <p:spPr>
          <a:xfrm>
            <a:off x="838200" y="1829232"/>
            <a:ext cx="10515600" cy="867930"/>
          </a:xfrm>
          <a:prstGeom prst="rect">
            <a:avLst/>
          </a:prstGeom>
        </p:spPr>
        <p:txBody>
          <a:bodyPr wrap="square">
            <a:spAutoFit/>
          </a:bodyPr>
          <a:lstStyle/>
          <a:p>
            <a:pPr marL="228600" lvl="1" indent="-228600" algn="just">
              <a:lnSpc>
                <a:spcPct val="90000"/>
              </a:lnSpc>
              <a:spcBef>
                <a:spcPts val="1000"/>
              </a:spcBef>
              <a:buFont typeface="Arial" panose="020B0604020202020204" pitchFamily="34" charset="0"/>
              <a:buChar char="•"/>
            </a:pPr>
            <a:r>
              <a:rPr lang="zh-CN" altLang="en-US" sz="2800" dirty="0"/>
              <a:t>对每个参数，在</a:t>
            </a:r>
            <a:r>
              <a:rPr lang="en-US" altLang="zh-CN" sz="2800" dirty="0"/>
              <a:t>p·2n</a:t>
            </a:r>
            <a:r>
              <a:rPr lang="zh-CN" altLang="en-US" sz="2800" dirty="0"/>
              <a:t>个网络中的值是</a:t>
            </a:r>
            <a:r>
              <a:rPr lang="en-US" altLang="zh-CN" sz="2800" dirty="0"/>
              <a:t>w</a:t>
            </a:r>
            <a:r>
              <a:rPr lang="zh-CN" altLang="en-US" sz="2800" dirty="0"/>
              <a:t>，在</a:t>
            </a:r>
            <a:r>
              <a:rPr lang="en-US" altLang="zh-CN" sz="2800" dirty="0"/>
              <a:t>(1-p)·2n</a:t>
            </a:r>
            <a:r>
              <a:rPr lang="zh-CN" altLang="en-US" sz="2800" dirty="0"/>
              <a:t>个网络中的输出是</a:t>
            </a:r>
            <a:r>
              <a:rPr lang="en-US" altLang="zh-CN" sz="2800" dirty="0"/>
              <a:t>0(</a:t>
            </a:r>
            <a:r>
              <a:rPr lang="zh-CN" altLang="en-US" sz="2800" dirty="0"/>
              <a:t>被丢弃</a:t>
            </a:r>
            <a:r>
              <a:rPr lang="en-US" altLang="zh-CN" sz="2800" dirty="0"/>
              <a:t>)</a:t>
            </a:r>
            <a:r>
              <a:rPr lang="zh-CN" altLang="en-US" sz="2800" dirty="0"/>
              <a:t>，这些参数的平均值</a:t>
            </a:r>
            <a:r>
              <a:rPr lang="en-US" altLang="zh-CN" sz="2800" dirty="0"/>
              <a:t>=(w·p·2n+0·(1-p)·2n)/2n=wp</a:t>
            </a:r>
            <a:r>
              <a:rPr lang="zh-CN" altLang="en-US" sz="2800" dirty="0"/>
              <a:t>；</a:t>
            </a:r>
          </a:p>
        </p:txBody>
      </p:sp>
    </p:spTree>
    <p:extLst>
      <p:ext uri="{BB962C8B-B14F-4D97-AF65-F5344CB8AC3E}">
        <p14:creationId xmlns:p14="http://schemas.microsoft.com/office/powerpoint/2010/main" val="168311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5DF4B-C80E-4140-A0B6-EBC8AE8EEF20}"/>
              </a:ext>
            </a:extLst>
          </p:cNvPr>
          <p:cNvSpPr>
            <a:spLocks noGrp="1"/>
          </p:cNvSpPr>
          <p:nvPr>
            <p:ph type="title"/>
          </p:nvPr>
        </p:nvSpPr>
        <p:spPr/>
        <p:txBody>
          <a:bodyPr/>
          <a:lstStyle/>
          <a:p>
            <a:r>
              <a:rPr lang="en-US" altLang="zh-CN" dirty="0"/>
              <a:t>Units</a:t>
            </a:r>
            <a:endParaRPr lang="zh-CN" altLang="en-US" dirty="0"/>
          </a:p>
        </p:txBody>
      </p:sp>
      <p:sp>
        <p:nvSpPr>
          <p:cNvPr id="3" name="内容占位符 2">
            <a:extLst>
              <a:ext uri="{FF2B5EF4-FFF2-40B4-BE49-F238E27FC236}">
                <a16:creationId xmlns:a16="http://schemas.microsoft.com/office/drawing/2014/main" id="{129FC208-440A-4E66-ABE2-D0558640CA81}"/>
              </a:ext>
            </a:extLst>
          </p:cNvPr>
          <p:cNvSpPr>
            <a:spLocks noGrp="1"/>
          </p:cNvSpPr>
          <p:nvPr>
            <p:ph idx="1"/>
          </p:nvPr>
        </p:nvSpPr>
        <p:spPr>
          <a:xfrm>
            <a:off x="838200" y="1825624"/>
            <a:ext cx="10515600" cy="4860925"/>
          </a:xfrm>
        </p:spPr>
        <p:txBody>
          <a:bodyPr>
            <a:normAutofit/>
          </a:bodyPr>
          <a:lstStyle/>
          <a:p>
            <a:pPr algn="just"/>
            <a:r>
              <a:rPr lang="zh-CN" altLang="en-US" dirty="0"/>
              <a:t>函数</a:t>
            </a:r>
            <a:r>
              <a:rPr lang="en-US" altLang="zh-CN" dirty="0"/>
              <a:t>f(·)</a:t>
            </a:r>
            <a:r>
              <a:rPr lang="zh-CN" altLang="en-US" dirty="0"/>
              <a:t>被称为激活函数，激活函数有很多种，都有各自不同的优势，其中最常见的激活函数有三种：</a:t>
            </a:r>
            <a:endParaRPr lang="en-US" altLang="zh-CN" dirty="0"/>
          </a:p>
          <a:p>
            <a:pPr lvl="1" algn="just"/>
            <a:endParaRPr lang="en-US" altLang="zh-CN" dirty="0"/>
          </a:p>
          <a:p>
            <a:pPr lvl="1" algn="just"/>
            <a:r>
              <a:rPr lang="en-US" altLang="zh-CN" sz="2200" dirty="0"/>
              <a:t>sigmoid</a:t>
            </a:r>
            <a:r>
              <a:rPr lang="zh-CN" altLang="en-US" sz="2200" dirty="0"/>
              <a:t>：</a:t>
            </a:r>
            <a:endParaRPr lang="en-US" altLang="zh-CN" sz="2200" dirty="0"/>
          </a:p>
          <a:p>
            <a:pPr lvl="1" algn="just"/>
            <a:endParaRPr lang="en-US" altLang="zh-CN" dirty="0"/>
          </a:p>
          <a:p>
            <a:pPr lvl="1" algn="just"/>
            <a:r>
              <a:rPr lang="en-US" altLang="zh-CN" sz="2200" dirty="0"/>
              <a:t>sigmoid</a:t>
            </a:r>
            <a:r>
              <a:rPr lang="zh-CN" altLang="en-US" sz="2200" dirty="0"/>
              <a:t>是最常用的激活函数，其处处</a:t>
            </a:r>
            <a:endParaRPr lang="en-US" altLang="zh-CN" sz="2200" dirty="0"/>
          </a:p>
          <a:p>
            <a:pPr marL="457200" lvl="1" indent="0" algn="just">
              <a:buNone/>
            </a:pPr>
            <a:r>
              <a:rPr lang="en-US" altLang="zh-CN" sz="2200" dirty="0"/>
              <a:t>   </a:t>
            </a:r>
            <a:r>
              <a:rPr lang="zh-CN" altLang="en-US" sz="2200" dirty="0"/>
              <a:t>单调可导，保证神经网络是凸函数，且将值域压缩至</a:t>
            </a:r>
            <a:r>
              <a:rPr lang="en-US" altLang="zh-CN" sz="2200" dirty="0"/>
              <a:t>(0, 1)</a:t>
            </a:r>
            <a:r>
              <a:rPr lang="zh-CN" altLang="en-US" sz="2200" dirty="0"/>
              <a:t>，使基于梯度的优化</a:t>
            </a:r>
            <a:endParaRPr lang="en-US" altLang="zh-CN" sz="2200" dirty="0"/>
          </a:p>
          <a:p>
            <a:pPr marL="457200" lvl="1" indent="0" algn="just">
              <a:buNone/>
            </a:pPr>
            <a:r>
              <a:rPr lang="en-US" altLang="zh-CN" sz="2200" dirty="0"/>
              <a:t>   </a:t>
            </a:r>
            <a:r>
              <a:rPr lang="zh-CN" altLang="en-US" sz="2200" dirty="0"/>
              <a:t>方法更加稳定。但其有两大缺点：</a:t>
            </a:r>
            <a:endParaRPr lang="en-US" altLang="zh-CN" sz="2200" dirty="0"/>
          </a:p>
          <a:p>
            <a:pPr lvl="2" algn="just"/>
            <a:r>
              <a:rPr lang="zh-CN" altLang="en-US" dirty="0"/>
              <a:t>梯度消失：当输入过大或过小时，</a:t>
            </a:r>
            <a:r>
              <a:rPr lang="en-US" altLang="zh-CN" dirty="0"/>
              <a:t>sigmoid</a:t>
            </a:r>
            <a:r>
              <a:rPr lang="zh-CN" altLang="en-US" dirty="0"/>
              <a:t>的梯度几乎为</a:t>
            </a:r>
            <a:r>
              <a:rPr lang="en-US" altLang="zh-CN" dirty="0"/>
              <a:t>0</a:t>
            </a:r>
            <a:r>
              <a:rPr lang="zh-CN" altLang="en-US" dirty="0"/>
              <a:t>，此时导致网络的梯度为</a:t>
            </a:r>
            <a:r>
              <a:rPr lang="en-US" altLang="zh-CN" dirty="0"/>
              <a:t>0</a:t>
            </a:r>
            <a:r>
              <a:rPr lang="zh-CN" altLang="en-US" dirty="0"/>
              <a:t>，也称为梯度消失，进而导致网络无法优化；</a:t>
            </a:r>
            <a:endParaRPr lang="en-US" altLang="zh-CN" dirty="0"/>
          </a:p>
          <a:p>
            <a:pPr lvl="2" algn="just"/>
            <a:r>
              <a:rPr lang="zh-CN" altLang="en-US" dirty="0"/>
              <a:t>偏移现象：</a:t>
            </a:r>
            <a:r>
              <a:rPr lang="en-US" altLang="zh-CN" dirty="0"/>
              <a:t>sigmoid</a:t>
            </a:r>
            <a:r>
              <a:rPr lang="zh-CN" altLang="en-US" dirty="0"/>
              <a:t>的均值大于</a:t>
            </a:r>
            <a:r>
              <a:rPr lang="en-US" altLang="zh-CN" dirty="0"/>
              <a:t>0</a:t>
            </a:r>
            <a:r>
              <a:rPr lang="zh-CN" altLang="en-US" dirty="0"/>
              <a:t>，会导致上一层网络的输出总是正值，使下一层网络接收到非</a:t>
            </a:r>
            <a:r>
              <a:rPr lang="en-US" altLang="zh-CN" dirty="0"/>
              <a:t>0</a:t>
            </a:r>
            <a:r>
              <a:rPr lang="zh-CN" altLang="en-US" dirty="0"/>
              <a:t>均值的输入，进而导致网络整体输出向正值偏移，影响对概率分布的估计。</a:t>
            </a:r>
            <a:endParaRPr lang="en-US" altLang="zh-CN" dirty="0"/>
          </a:p>
        </p:txBody>
      </p:sp>
      <p:pic>
        <p:nvPicPr>
          <p:cNvPr id="5" name="图片 4" descr="图片包含 物体, 钟表&#10;&#10;描述已自动生成">
            <a:extLst>
              <a:ext uri="{FF2B5EF4-FFF2-40B4-BE49-F238E27FC236}">
                <a16:creationId xmlns:a16="http://schemas.microsoft.com/office/drawing/2014/main" id="{4ADB4FDC-B451-4911-8847-44E4280F2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6448" y="2856196"/>
            <a:ext cx="2465421" cy="708684"/>
          </a:xfrm>
          <a:prstGeom prst="rect">
            <a:avLst/>
          </a:prstGeom>
        </p:spPr>
      </p:pic>
      <p:pic>
        <p:nvPicPr>
          <p:cNvPr id="11" name="图片 10" descr="图片包含 地图&#10;&#10;描述已自动生成">
            <a:extLst>
              <a:ext uri="{FF2B5EF4-FFF2-40B4-BE49-F238E27FC236}">
                <a16:creationId xmlns:a16="http://schemas.microsoft.com/office/drawing/2014/main" id="{E32A2E32-29F3-4F92-8E90-3EB2C8FB0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8717" y="2284821"/>
            <a:ext cx="3784454" cy="1851433"/>
          </a:xfrm>
          <a:prstGeom prst="rect">
            <a:avLst/>
          </a:prstGeom>
        </p:spPr>
      </p:pic>
    </p:spTree>
    <p:extLst>
      <p:ext uri="{BB962C8B-B14F-4D97-AF65-F5344CB8AC3E}">
        <p14:creationId xmlns:p14="http://schemas.microsoft.com/office/powerpoint/2010/main" val="1500953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BDBB8-7108-40DB-9733-579119643940}"/>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A2849517-05EE-4FBC-B801-C23D6141B3F7}"/>
              </a:ext>
            </a:extLst>
          </p:cNvPr>
          <p:cNvSpPr>
            <a:spLocks noGrp="1"/>
          </p:cNvSpPr>
          <p:nvPr>
            <p:ph idx="1"/>
          </p:nvPr>
        </p:nvSpPr>
        <p:spPr>
          <a:xfrm>
            <a:off x="838200" y="1825624"/>
            <a:ext cx="10515600" cy="4893831"/>
          </a:xfrm>
        </p:spPr>
        <p:txBody>
          <a:bodyPr>
            <a:noAutofit/>
          </a:bodyPr>
          <a:lstStyle/>
          <a:p>
            <a:pPr algn="just"/>
            <a:r>
              <a:rPr lang="en-US" altLang="zh-CN" dirty="0"/>
              <a:t>Hinton</a:t>
            </a:r>
            <a:r>
              <a:rPr lang="zh-CN" altLang="en-US" dirty="0"/>
              <a:t>提到，</a:t>
            </a:r>
            <a:r>
              <a:rPr lang="en-US" altLang="zh-CN" dirty="0"/>
              <a:t>dropout</a:t>
            </a:r>
            <a:r>
              <a:rPr lang="zh-CN" altLang="en-US" dirty="0"/>
              <a:t>的提出是受有性生殖理论的启发；</a:t>
            </a:r>
            <a:endParaRPr lang="en-US" altLang="zh-CN" dirty="0"/>
          </a:p>
          <a:p>
            <a:pPr algn="just"/>
            <a:r>
              <a:rPr lang="zh-CN" altLang="en-US" dirty="0"/>
              <a:t>无性生殖可以直接继承某个体的一系列已经相互适应的基因组；而有性生殖总是打破这种相互适应的基因组，从两个个体中各继承一部分基因组，增加了基因组冲突的几率；所以，从理论上讲，无性生殖是比有性生殖更好的生殖方式；</a:t>
            </a:r>
            <a:endParaRPr lang="en-US" altLang="zh-CN" dirty="0"/>
          </a:p>
        </p:txBody>
      </p:sp>
      <p:pic>
        <p:nvPicPr>
          <p:cNvPr id="5" name="图片 4" descr="手机屏幕的截图&#10;&#10;描述已自动生成">
            <a:extLst>
              <a:ext uri="{FF2B5EF4-FFF2-40B4-BE49-F238E27FC236}">
                <a16:creationId xmlns:a16="http://schemas.microsoft.com/office/drawing/2014/main" id="{986A836B-261E-4A8E-999C-7A138DEEF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4095350"/>
            <a:ext cx="10972800" cy="2397525"/>
          </a:xfrm>
          <a:prstGeom prst="rect">
            <a:avLst/>
          </a:prstGeom>
        </p:spPr>
      </p:pic>
    </p:spTree>
    <p:extLst>
      <p:ext uri="{BB962C8B-B14F-4D97-AF65-F5344CB8AC3E}">
        <p14:creationId xmlns:p14="http://schemas.microsoft.com/office/powerpoint/2010/main" val="3506306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F24E8-E28D-4E29-B3AD-A047C7CCA1AF}"/>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E4BDD408-BF27-48E6-BB15-177416E73254}"/>
              </a:ext>
            </a:extLst>
          </p:cNvPr>
          <p:cNvSpPr>
            <a:spLocks noGrp="1"/>
          </p:cNvSpPr>
          <p:nvPr>
            <p:ph idx="1"/>
          </p:nvPr>
        </p:nvSpPr>
        <p:spPr/>
        <p:txBody>
          <a:bodyPr/>
          <a:lstStyle/>
          <a:p>
            <a:pPr algn="just"/>
            <a:r>
              <a:rPr lang="zh-CN" altLang="en-US" dirty="0"/>
              <a:t>然而，有性生殖一直都比无性生殖更加适应环境；一种可能的解释是：自然选择的标准长期以来都不是个体的适应性，而是基因的混合能力；一组基因可以和随机的另一组基因相互适应并协同工作，使得这类基因具有更强的泛化能力（</a:t>
            </a:r>
            <a:r>
              <a:rPr lang="en-US" altLang="zh-CN" dirty="0"/>
              <a:t>robust</a:t>
            </a:r>
            <a:r>
              <a:rPr lang="zh-CN" altLang="en-US" dirty="0"/>
              <a:t>）；</a:t>
            </a:r>
            <a:endParaRPr lang="en-US" altLang="zh-CN" dirty="0"/>
          </a:p>
          <a:p>
            <a:pPr algn="just"/>
            <a:r>
              <a:rPr lang="zh-CN" altLang="en-US" dirty="0"/>
              <a:t>由于一个基因组并不总是能和另一个特定的基因组协同工作，所以它必须增强自己的能力，或提高和更多基因组相互适应的能力。</a:t>
            </a:r>
          </a:p>
        </p:txBody>
      </p:sp>
      <p:pic>
        <p:nvPicPr>
          <p:cNvPr id="5" name="图片 4" descr="图片包含 游戏机&#10;&#10;描述已自动生成">
            <a:extLst>
              <a:ext uri="{FF2B5EF4-FFF2-40B4-BE49-F238E27FC236}">
                <a16:creationId xmlns:a16="http://schemas.microsoft.com/office/drawing/2014/main" id="{0987F2C3-F850-4F1A-B7ED-D3325CBB0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4506170"/>
            <a:ext cx="10934700" cy="2041985"/>
          </a:xfrm>
          <a:prstGeom prst="rect">
            <a:avLst/>
          </a:prstGeom>
        </p:spPr>
      </p:pic>
    </p:spTree>
    <p:extLst>
      <p:ext uri="{BB962C8B-B14F-4D97-AF65-F5344CB8AC3E}">
        <p14:creationId xmlns:p14="http://schemas.microsoft.com/office/powerpoint/2010/main" val="12448382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AC98D-DCE1-4210-8A81-E2977748BBE6}"/>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B8D0B91C-6361-4FEB-BA67-FF0F875A716F}"/>
              </a:ext>
            </a:extLst>
          </p:cNvPr>
          <p:cNvSpPr>
            <a:spLocks noGrp="1"/>
          </p:cNvSpPr>
          <p:nvPr>
            <p:ph idx="1"/>
          </p:nvPr>
        </p:nvSpPr>
        <p:spPr>
          <a:xfrm>
            <a:off x="838200" y="1825624"/>
            <a:ext cx="10515600" cy="4667251"/>
          </a:xfrm>
        </p:spPr>
        <p:txBody>
          <a:bodyPr/>
          <a:lstStyle/>
          <a:p>
            <a:pPr algn="just"/>
            <a:r>
              <a:rPr lang="zh-CN" altLang="en-US" dirty="0"/>
              <a:t>相应地，</a:t>
            </a:r>
            <a:r>
              <a:rPr lang="en-US" altLang="zh-CN" dirty="0"/>
              <a:t>dropout DNN</a:t>
            </a:r>
            <a:r>
              <a:rPr lang="zh-CN" altLang="en-US" dirty="0"/>
              <a:t>的每个隐层单元无法总是和特定的其他隐层单元共同工作，这使得隐层单元必须学会如何和随机的隐层单元共同工作；这一过程，使得每个隐层单元更加鲁棒（</a:t>
            </a:r>
            <a:r>
              <a:rPr lang="en-US" altLang="zh-CN" dirty="0"/>
              <a:t>robust</a:t>
            </a:r>
            <a:r>
              <a:rPr lang="zh-CN" altLang="en-US" dirty="0"/>
              <a:t>），可以独自学习到有用的特征，而无需其他隐层单元对其错误进行纠正；</a:t>
            </a:r>
            <a:endParaRPr lang="en-US" altLang="zh-CN" dirty="0"/>
          </a:p>
        </p:txBody>
      </p:sp>
      <p:pic>
        <p:nvPicPr>
          <p:cNvPr id="6" name="图片 5" descr="截图里有图片&#10;&#10;描述已自动生成">
            <a:extLst>
              <a:ext uri="{FF2B5EF4-FFF2-40B4-BE49-F238E27FC236}">
                <a16:creationId xmlns:a16="http://schemas.microsoft.com/office/drawing/2014/main" id="{D4C48BB7-7E1D-488E-82EF-1A7C945F7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4394508"/>
            <a:ext cx="10515601" cy="1592536"/>
          </a:xfrm>
          <a:prstGeom prst="rect">
            <a:avLst/>
          </a:prstGeom>
        </p:spPr>
      </p:pic>
    </p:spTree>
    <p:extLst>
      <p:ext uri="{BB962C8B-B14F-4D97-AF65-F5344CB8AC3E}">
        <p14:creationId xmlns:p14="http://schemas.microsoft.com/office/powerpoint/2010/main" val="743320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FAB6B8-DC3D-46C6-8DD8-E233C234DA4A}"/>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0119092A-BE2E-4354-8157-08D52E469517}"/>
              </a:ext>
            </a:extLst>
          </p:cNvPr>
          <p:cNvSpPr>
            <a:spLocks noGrp="1"/>
          </p:cNvSpPr>
          <p:nvPr>
            <p:ph idx="1"/>
          </p:nvPr>
        </p:nvSpPr>
        <p:spPr/>
        <p:txBody>
          <a:bodyPr/>
          <a:lstStyle/>
          <a:p>
            <a:pPr algn="just"/>
            <a:r>
              <a:rPr lang="zh-CN" altLang="en-US" dirty="0"/>
              <a:t>另一个相关的动机是对成功的阴谋的思考：每个阴谋需要五个人的十个小阴谋总是比需要五十个人的一个大阴谋容易造成破坏。如果形势不变且有充分的预演，大阴谋总是有更好的效果；如果这些条件不满足，则小阴谋总是更有机会继续下去；</a:t>
            </a:r>
            <a:endParaRPr lang="en-US" altLang="zh-CN" dirty="0"/>
          </a:p>
          <a:p>
            <a:pPr algn="just"/>
            <a:r>
              <a:rPr lang="zh-CN" altLang="en-US" dirty="0"/>
              <a:t>参数间复杂的相互适应关系可以在训练集上训练得很好，但是相比于多个简单的相互适应关系，其在测试集上更加容易失效。</a:t>
            </a:r>
          </a:p>
          <a:p>
            <a:endParaRPr lang="zh-CN" altLang="en-US" dirty="0"/>
          </a:p>
        </p:txBody>
      </p:sp>
      <p:pic>
        <p:nvPicPr>
          <p:cNvPr id="5" name="图片 4" descr="截图里有图片&#10;&#10;描述已自动生成">
            <a:extLst>
              <a:ext uri="{FF2B5EF4-FFF2-40B4-BE49-F238E27FC236}">
                <a16:creationId xmlns:a16="http://schemas.microsoft.com/office/drawing/2014/main" id="{5A528F42-0634-48F0-99E6-D7BD3F538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873125"/>
            <a:ext cx="10515600" cy="1303838"/>
          </a:xfrm>
          <a:prstGeom prst="rect">
            <a:avLst/>
          </a:prstGeom>
        </p:spPr>
      </p:pic>
    </p:spTree>
    <p:extLst>
      <p:ext uri="{BB962C8B-B14F-4D97-AF65-F5344CB8AC3E}">
        <p14:creationId xmlns:p14="http://schemas.microsoft.com/office/powerpoint/2010/main" val="1244789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A31AF-CF62-4C79-970D-D22C88CA37C2}"/>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BC911708-3C91-4EF0-B874-FAEAA1D7ED31}"/>
              </a:ext>
            </a:extLst>
          </p:cNvPr>
          <p:cNvSpPr>
            <a:spLocks noGrp="1"/>
          </p:cNvSpPr>
          <p:nvPr>
            <p:ph idx="1"/>
          </p:nvPr>
        </p:nvSpPr>
        <p:spPr/>
        <p:txBody>
          <a:bodyPr/>
          <a:lstStyle/>
          <a:p>
            <a:r>
              <a:rPr lang="zh-CN" altLang="en-US" dirty="0"/>
              <a:t>通过对比的方式展示</a:t>
            </a:r>
            <a:r>
              <a:rPr lang="en-US" altLang="zh-CN" dirty="0"/>
              <a:t>dropout DNN</a:t>
            </a:r>
            <a:r>
              <a:rPr lang="zh-CN" altLang="en-US" dirty="0"/>
              <a:t>的数学公式：</a:t>
            </a:r>
            <a:endParaRPr lang="en-US" altLang="zh-CN" dirty="0"/>
          </a:p>
          <a:p>
            <a:pPr lvl="1"/>
            <a:r>
              <a:rPr lang="zh-CN" altLang="en-US" dirty="0"/>
              <a:t>参数的定义参考前面的内容；</a:t>
            </a:r>
            <a:endParaRPr lang="en-US" altLang="zh-CN" dirty="0"/>
          </a:p>
          <a:p>
            <a:pPr lvl="1"/>
            <a:r>
              <a:rPr lang="zh-CN" altLang="en-US" dirty="0"/>
              <a:t>左边是</a:t>
            </a:r>
            <a:r>
              <a:rPr lang="en-US" altLang="zh-CN" dirty="0"/>
              <a:t>DNN</a:t>
            </a:r>
            <a:r>
              <a:rPr lang="zh-CN" altLang="en-US" dirty="0"/>
              <a:t>的数学公式，右边是</a:t>
            </a:r>
            <a:r>
              <a:rPr lang="en-US" altLang="zh-CN" dirty="0"/>
              <a:t>dropout DNN</a:t>
            </a:r>
            <a:r>
              <a:rPr lang="zh-CN" altLang="en-US" dirty="0"/>
              <a:t>的数学公式；</a:t>
            </a:r>
            <a:endParaRPr lang="en-US" altLang="zh-CN" dirty="0"/>
          </a:p>
          <a:p>
            <a:pPr lvl="1"/>
            <a:r>
              <a:rPr lang="zh-CN" altLang="en-US" dirty="0"/>
              <a:t>参数</a:t>
            </a:r>
            <a:r>
              <a:rPr lang="en-US" altLang="zh-CN" dirty="0"/>
              <a:t>r</a:t>
            </a:r>
            <a:r>
              <a:rPr lang="zh-CN" altLang="en-US" dirty="0"/>
              <a:t>是从伯努利分布中以概率</a:t>
            </a:r>
            <a:r>
              <a:rPr lang="en-US" altLang="zh-CN" dirty="0"/>
              <a:t>p</a:t>
            </a:r>
            <a:r>
              <a:rPr lang="zh-CN" altLang="en-US" dirty="0"/>
              <a:t>抽取的，当</a:t>
            </a:r>
            <a:r>
              <a:rPr lang="en-US" altLang="zh-CN" dirty="0"/>
              <a:t>r=0</a:t>
            </a:r>
            <a:r>
              <a:rPr lang="zh-CN" altLang="en-US" dirty="0"/>
              <a:t>时，该单元被舍弃。</a:t>
            </a:r>
          </a:p>
        </p:txBody>
      </p:sp>
      <p:pic>
        <p:nvPicPr>
          <p:cNvPr id="5" name="图片 4" descr="图片包含 游戏机, 钟表&#10;&#10;描述已自动生成">
            <a:extLst>
              <a:ext uri="{FF2B5EF4-FFF2-40B4-BE49-F238E27FC236}">
                <a16:creationId xmlns:a16="http://schemas.microsoft.com/office/drawing/2014/main" id="{0D050FE7-5288-442E-8EB7-FEB86DF03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110" y="4475472"/>
            <a:ext cx="4253345" cy="1129907"/>
          </a:xfrm>
          <a:prstGeom prst="rect">
            <a:avLst/>
          </a:prstGeom>
        </p:spPr>
      </p:pic>
      <p:pic>
        <p:nvPicPr>
          <p:cNvPr id="7" name="图片 6" descr="手机屏幕的截图&#10;&#10;描述已自动生成">
            <a:extLst>
              <a:ext uri="{FF2B5EF4-FFF2-40B4-BE49-F238E27FC236}">
                <a16:creationId xmlns:a16="http://schemas.microsoft.com/office/drawing/2014/main" id="{B0256BDC-4E61-4D0C-8DD8-690D9DF01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847" y="3903889"/>
            <a:ext cx="4253346" cy="2273074"/>
          </a:xfrm>
          <a:prstGeom prst="rect">
            <a:avLst/>
          </a:prstGeom>
        </p:spPr>
      </p:pic>
    </p:spTree>
    <p:extLst>
      <p:ext uri="{BB962C8B-B14F-4D97-AF65-F5344CB8AC3E}">
        <p14:creationId xmlns:p14="http://schemas.microsoft.com/office/powerpoint/2010/main" val="1664886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0F8755-5CE7-47D3-B551-839944C288E3}"/>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A104C4E4-661E-4A7A-8ABE-54D700E6387E}"/>
              </a:ext>
            </a:extLst>
          </p:cNvPr>
          <p:cNvSpPr>
            <a:spLocks noGrp="1"/>
          </p:cNvSpPr>
          <p:nvPr>
            <p:ph idx="1"/>
          </p:nvPr>
        </p:nvSpPr>
        <p:spPr/>
        <p:txBody>
          <a:bodyPr/>
          <a:lstStyle/>
          <a:p>
            <a:r>
              <a:rPr lang="zh-CN" altLang="en-US" dirty="0"/>
              <a:t>更形象地展示</a:t>
            </a:r>
            <a:r>
              <a:rPr lang="en-US" altLang="zh-CN" dirty="0"/>
              <a:t>dropout DNN</a:t>
            </a:r>
            <a:r>
              <a:rPr lang="zh-CN" altLang="en-US" dirty="0"/>
              <a:t>：</a:t>
            </a:r>
          </a:p>
        </p:txBody>
      </p:sp>
      <p:pic>
        <p:nvPicPr>
          <p:cNvPr id="5" name="图片 4" descr="地图上有字&#10;&#10;描述已自动生成">
            <a:extLst>
              <a:ext uri="{FF2B5EF4-FFF2-40B4-BE49-F238E27FC236}">
                <a16:creationId xmlns:a16="http://schemas.microsoft.com/office/drawing/2014/main" id="{12685707-AE19-4D4A-A3AC-CBD415D7B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169" y="2366299"/>
            <a:ext cx="7675662" cy="4367010"/>
          </a:xfrm>
          <a:prstGeom prst="rect">
            <a:avLst/>
          </a:prstGeom>
        </p:spPr>
      </p:pic>
    </p:spTree>
    <p:extLst>
      <p:ext uri="{BB962C8B-B14F-4D97-AF65-F5344CB8AC3E}">
        <p14:creationId xmlns:p14="http://schemas.microsoft.com/office/powerpoint/2010/main" val="1421788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77BB1-B53C-4C3B-B5B7-7663B6F98FFC}"/>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4431F79C-0775-4350-A125-2EE31FDC77A7}"/>
              </a:ext>
            </a:extLst>
          </p:cNvPr>
          <p:cNvSpPr>
            <a:spLocks noGrp="1"/>
          </p:cNvSpPr>
          <p:nvPr>
            <p:ph idx="1"/>
          </p:nvPr>
        </p:nvSpPr>
        <p:spPr>
          <a:xfrm>
            <a:off x="838200" y="1825625"/>
            <a:ext cx="10515600" cy="4547466"/>
          </a:xfrm>
        </p:spPr>
        <p:txBody>
          <a:bodyPr/>
          <a:lstStyle/>
          <a:p>
            <a:pPr algn="just"/>
            <a:r>
              <a:rPr lang="en-US" altLang="zh-CN" dirty="0"/>
              <a:t>Dropout DNN</a:t>
            </a:r>
            <a:r>
              <a:rPr lang="zh-CN" altLang="en-US" dirty="0"/>
              <a:t>与标准</a:t>
            </a:r>
            <a:r>
              <a:rPr lang="en-US" altLang="zh-CN" dirty="0"/>
              <a:t>DNN</a:t>
            </a:r>
            <a:r>
              <a:rPr lang="zh-CN" altLang="en-US" dirty="0"/>
              <a:t>的训练方式相同，需要注意的是，在每一个训练步时，网络的前向传播和反向传播都在</a:t>
            </a:r>
            <a:r>
              <a:rPr lang="en-US" altLang="zh-CN" dirty="0"/>
              <a:t>dropout</a:t>
            </a:r>
            <a:r>
              <a:rPr lang="zh-CN" altLang="en-US" dirty="0"/>
              <a:t>之后的浅层网络上进行，只更新没有被舍弃的隐层单元相关的权重；</a:t>
            </a:r>
            <a:endParaRPr lang="en-US" altLang="zh-CN" dirty="0"/>
          </a:p>
          <a:p>
            <a:pPr algn="just"/>
            <a:r>
              <a:rPr lang="en-US" altLang="zh-CN" dirty="0"/>
              <a:t>Dropout DNN</a:t>
            </a:r>
            <a:r>
              <a:rPr lang="zh-CN" altLang="en-US" dirty="0"/>
              <a:t>也可以和其他正则手段一起使用，如</a:t>
            </a:r>
            <a:r>
              <a:rPr lang="en-US" altLang="zh-CN" dirty="0"/>
              <a:t>L2</a:t>
            </a:r>
            <a:r>
              <a:rPr lang="zh-CN" altLang="en-US" dirty="0"/>
              <a:t>等；经实验发现，</a:t>
            </a:r>
            <a:r>
              <a:rPr lang="en-US" altLang="zh-CN" dirty="0"/>
              <a:t>dropout</a:t>
            </a:r>
            <a:r>
              <a:rPr lang="zh-CN" altLang="en-US" dirty="0"/>
              <a:t>和</a:t>
            </a:r>
            <a:r>
              <a:rPr lang="en-US" altLang="zh-CN" dirty="0"/>
              <a:t>max-norm regularization</a:t>
            </a:r>
            <a:r>
              <a:rPr lang="zh-CN" altLang="en-US" dirty="0"/>
              <a:t>一起使用效果最好；</a:t>
            </a:r>
            <a:endParaRPr lang="en-US" altLang="zh-CN" dirty="0"/>
          </a:p>
        </p:txBody>
      </p:sp>
      <p:pic>
        <p:nvPicPr>
          <p:cNvPr id="5" name="图片 4" descr="图片包含 游戏机, 木, 香蕉&#10;&#10;描述已自动生成">
            <a:extLst>
              <a:ext uri="{FF2B5EF4-FFF2-40B4-BE49-F238E27FC236}">
                <a16:creationId xmlns:a16="http://schemas.microsoft.com/office/drawing/2014/main" id="{A110EEE8-696A-4AF0-8B99-DC17D4FBA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83335"/>
            <a:ext cx="10515600" cy="2324693"/>
          </a:xfrm>
          <a:prstGeom prst="rect">
            <a:avLst/>
          </a:prstGeom>
        </p:spPr>
      </p:pic>
    </p:spTree>
    <p:extLst>
      <p:ext uri="{BB962C8B-B14F-4D97-AF65-F5344CB8AC3E}">
        <p14:creationId xmlns:p14="http://schemas.microsoft.com/office/powerpoint/2010/main" val="2062601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6E865-DBE9-4685-9625-69C10E23F493}"/>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C6E0845F-AA00-4D25-8618-B7C60C251E8D}"/>
              </a:ext>
            </a:extLst>
          </p:cNvPr>
          <p:cNvSpPr>
            <a:spLocks noGrp="1"/>
          </p:cNvSpPr>
          <p:nvPr>
            <p:ph idx="1"/>
          </p:nvPr>
        </p:nvSpPr>
        <p:spPr/>
        <p:txBody>
          <a:bodyPr/>
          <a:lstStyle/>
          <a:p>
            <a:pPr algn="just"/>
            <a:r>
              <a:rPr lang="en-US" altLang="zh-CN" dirty="0"/>
              <a:t>Max-norm</a:t>
            </a:r>
            <a:r>
              <a:rPr lang="zh-CN" altLang="en-US" dirty="0"/>
              <a:t>指，对每个隐层单元的所有入边的权重组成的权重向量</a:t>
            </a:r>
            <a:r>
              <a:rPr lang="en-US" altLang="zh-CN" dirty="0"/>
              <a:t>w</a:t>
            </a:r>
            <a:r>
              <a:rPr lang="zh-CN" altLang="en-US" dirty="0"/>
              <a:t>的模进行限制，使该向量的模不超过某个常数：</a:t>
            </a:r>
            <a:r>
              <a:rPr lang="en-US" altLang="zh-CN" dirty="0"/>
              <a:t>||w||</a:t>
            </a:r>
            <a:r>
              <a:rPr lang="en-US" altLang="zh-CN" baseline="30000" dirty="0"/>
              <a:t>2</a:t>
            </a:r>
            <a:r>
              <a:rPr lang="zh-CN" altLang="en-US" dirty="0"/>
              <a:t>≤</a:t>
            </a:r>
            <a:r>
              <a:rPr lang="en-US" altLang="zh-CN" dirty="0"/>
              <a:t>c</a:t>
            </a:r>
            <a:r>
              <a:rPr lang="zh-CN" altLang="en-US" dirty="0"/>
              <a:t>；</a:t>
            </a:r>
            <a:endParaRPr lang="en-US" altLang="zh-CN" dirty="0"/>
          </a:p>
          <a:p>
            <a:pPr algn="just"/>
            <a:r>
              <a:rPr lang="en-US" altLang="zh-CN" dirty="0"/>
              <a:t>Max-norm</a:t>
            </a:r>
            <a:r>
              <a:rPr lang="zh-CN" altLang="en-US" dirty="0"/>
              <a:t>使得权重向量被映射至半径为</a:t>
            </a:r>
            <a:r>
              <a:rPr lang="en-US" altLang="zh-CN" dirty="0"/>
              <a:t>c</a:t>
            </a:r>
            <a:r>
              <a:rPr lang="zh-CN" altLang="en-US" dirty="0"/>
              <a:t>的球体表面或内部，</a:t>
            </a:r>
            <a:r>
              <a:rPr lang="en-US" altLang="zh-CN" dirty="0" err="1"/>
              <a:t>Sebro</a:t>
            </a:r>
            <a:r>
              <a:rPr lang="zh-CN" altLang="en-US" dirty="0"/>
              <a:t>和</a:t>
            </a:r>
            <a:r>
              <a:rPr lang="en-US" altLang="zh-CN" dirty="0" err="1"/>
              <a:t>Shraibman</a:t>
            </a:r>
            <a:r>
              <a:rPr lang="en-US" altLang="zh-CN" dirty="0"/>
              <a:t>(2005)</a:t>
            </a:r>
            <a:r>
              <a:rPr lang="zh-CN" altLang="en-US" dirty="0"/>
              <a:t>曾在上下文的协同过滤中使用该正则手段，大幅提高了</a:t>
            </a:r>
            <a:r>
              <a:rPr lang="en-US" altLang="zh-CN" dirty="0"/>
              <a:t>SGD</a:t>
            </a:r>
            <a:r>
              <a:rPr lang="zh-CN" altLang="en-US" dirty="0"/>
              <a:t>的表现。</a:t>
            </a:r>
          </a:p>
          <a:p>
            <a:endParaRPr lang="zh-CN" altLang="en-US" dirty="0"/>
          </a:p>
        </p:txBody>
      </p:sp>
      <p:pic>
        <p:nvPicPr>
          <p:cNvPr id="5" name="图片 4" descr="图片包含 游戏机&#10;&#10;描述已自动生成">
            <a:extLst>
              <a:ext uri="{FF2B5EF4-FFF2-40B4-BE49-F238E27FC236}">
                <a16:creationId xmlns:a16="http://schemas.microsoft.com/office/drawing/2014/main" id="{F014339D-1661-4311-B66E-F86072B1C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001294"/>
            <a:ext cx="10515600" cy="2627379"/>
          </a:xfrm>
          <a:prstGeom prst="rect">
            <a:avLst/>
          </a:prstGeom>
        </p:spPr>
      </p:pic>
    </p:spTree>
    <p:extLst>
      <p:ext uri="{BB962C8B-B14F-4D97-AF65-F5344CB8AC3E}">
        <p14:creationId xmlns:p14="http://schemas.microsoft.com/office/powerpoint/2010/main" val="2184641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566E0-BCFB-4807-98CD-04D6E955F17C}"/>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29CDC382-9687-4C5C-A297-789FEC51D64C}"/>
              </a:ext>
            </a:extLst>
          </p:cNvPr>
          <p:cNvSpPr>
            <a:spLocks noGrp="1"/>
          </p:cNvSpPr>
          <p:nvPr>
            <p:ph idx="1"/>
          </p:nvPr>
        </p:nvSpPr>
        <p:spPr/>
        <p:txBody>
          <a:bodyPr/>
          <a:lstStyle/>
          <a:p>
            <a:pPr algn="just"/>
            <a:r>
              <a:rPr lang="en-US" altLang="zh-CN" dirty="0"/>
              <a:t>Dropout</a:t>
            </a:r>
            <a:r>
              <a:rPr lang="zh-CN" altLang="en-US" dirty="0"/>
              <a:t>也可以用于</a:t>
            </a:r>
            <a:r>
              <a:rPr lang="en-US" altLang="zh-CN" dirty="0"/>
              <a:t>finetune</a:t>
            </a:r>
            <a:r>
              <a:rPr lang="zh-CN" altLang="en-US" dirty="0"/>
              <a:t>那些已经预训练过的</a:t>
            </a:r>
            <a:r>
              <a:rPr lang="en-US" altLang="zh-CN" dirty="0"/>
              <a:t>DNN</a:t>
            </a:r>
            <a:r>
              <a:rPr lang="zh-CN" altLang="en-US" dirty="0"/>
              <a:t>，需要注意以下几点：</a:t>
            </a:r>
            <a:endParaRPr lang="en-US" altLang="zh-CN" dirty="0"/>
          </a:p>
          <a:p>
            <a:pPr algn="just"/>
            <a:r>
              <a:rPr lang="zh-CN" altLang="en-US" dirty="0"/>
              <a:t>预训练</a:t>
            </a:r>
            <a:r>
              <a:rPr lang="en-US" altLang="zh-CN" dirty="0"/>
              <a:t>DNN</a:t>
            </a:r>
            <a:r>
              <a:rPr lang="zh-CN" altLang="en-US" dirty="0"/>
              <a:t>的权重在训练时需要乘以</a:t>
            </a:r>
            <a:r>
              <a:rPr lang="en-US" altLang="zh-CN" dirty="0"/>
              <a:t>1/p</a:t>
            </a:r>
            <a:r>
              <a:rPr lang="zh-CN" altLang="en-US" dirty="0"/>
              <a:t>，其中</a:t>
            </a:r>
            <a:r>
              <a:rPr lang="en-US" altLang="zh-CN" dirty="0"/>
              <a:t>1-p</a:t>
            </a:r>
            <a:r>
              <a:rPr lang="zh-CN" altLang="en-US" dirty="0"/>
              <a:t>是</a:t>
            </a:r>
            <a:r>
              <a:rPr lang="en-US" altLang="zh-CN" dirty="0"/>
              <a:t>dropout</a:t>
            </a:r>
            <a:r>
              <a:rPr lang="zh-CN" altLang="en-US" dirty="0"/>
              <a:t>概率；这点保证了</a:t>
            </a:r>
            <a:r>
              <a:rPr lang="en-US" altLang="zh-CN" dirty="0"/>
              <a:t>DNN</a:t>
            </a:r>
            <a:r>
              <a:rPr lang="zh-CN" altLang="en-US" dirty="0"/>
              <a:t>的每个隐层单元，其在</a:t>
            </a:r>
            <a:r>
              <a:rPr lang="en-US" altLang="zh-CN" dirty="0"/>
              <a:t>finetune</a:t>
            </a:r>
            <a:r>
              <a:rPr lang="zh-CN" altLang="en-US" dirty="0"/>
              <a:t>时的期望输出等于预训练时的输出；</a:t>
            </a:r>
            <a:endParaRPr lang="en-US" altLang="zh-CN" dirty="0"/>
          </a:p>
        </p:txBody>
      </p:sp>
      <p:pic>
        <p:nvPicPr>
          <p:cNvPr id="5" name="图片 4" descr="截图里有图片&#10;&#10;描述已自动生成">
            <a:extLst>
              <a:ext uri="{FF2B5EF4-FFF2-40B4-BE49-F238E27FC236}">
                <a16:creationId xmlns:a16="http://schemas.microsoft.com/office/drawing/2014/main" id="{31241B5B-71E2-41CC-BAE6-25131C3C1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430910"/>
            <a:ext cx="10515600" cy="1571857"/>
          </a:xfrm>
          <a:prstGeom prst="rect">
            <a:avLst/>
          </a:prstGeom>
        </p:spPr>
      </p:pic>
    </p:spTree>
    <p:extLst>
      <p:ext uri="{BB962C8B-B14F-4D97-AF65-F5344CB8AC3E}">
        <p14:creationId xmlns:p14="http://schemas.microsoft.com/office/powerpoint/2010/main" val="961845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21FA9-CEC3-4E28-8E47-2674542F6FA1}"/>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FC10D856-F0BC-49B6-A754-830A67720485}"/>
              </a:ext>
            </a:extLst>
          </p:cNvPr>
          <p:cNvSpPr>
            <a:spLocks noGrp="1"/>
          </p:cNvSpPr>
          <p:nvPr>
            <p:ph idx="1"/>
          </p:nvPr>
        </p:nvSpPr>
        <p:spPr/>
        <p:txBody>
          <a:bodyPr/>
          <a:lstStyle/>
          <a:p>
            <a:r>
              <a:rPr lang="zh-CN" altLang="en-US" dirty="0"/>
              <a:t>论文关注</a:t>
            </a:r>
            <a:r>
              <a:rPr lang="en-US" altLang="zh-CN" dirty="0"/>
              <a:t>dropout</a:t>
            </a:r>
            <a:r>
              <a:rPr lang="zh-CN" altLang="en-US" dirty="0"/>
              <a:t>是否会丢弃掉</a:t>
            </a:r>
            <a:r>
              <a:rPr lang="en-US" altLang="zh-CN" dirty="0"/>
              <a:t>DNN</a:t>
            </a:r>
            <a:r>
              <a:rPr lang="zh-CN" altLang="en-US" dirty="0"/>
              <a:t>在预训练中学习到的信息；经试验证明，当</a:t>
            </a:r>
            <a:r>
              <a:rPr lang="en-US" altLang="zh-CN" dirty="0"/>
              <a:t>finetune</a:t>
            </a:r>
            <a:r>
              <a:rPr lang="zh-CN" altLang="en-US" dirty="0"/>
              <a:t>时的学习率较大（与预训练时相当），则有可能出现此情况；当学习率最够小时，预训练学习到的信息就会保留下来，此时</a:t>
            </a:r>
            <a:r>
              <a:rPr lang="en-US" altLang="zh-CN" dirty="0"/>
              <a:t>DNN</a:t>
            </a:r>
            <a:r>
              <a:rPr lang="zh-CN" altLang="en-US" dirty="0"/>
              <a:t>的表现经</a:t>
            </a:r>
            <a:r>
              <a:rPr lang="en-US" altLang="zh-CN" dirty="0"/>
              <a:t>finetune</a:t>
            </a:r>
            <a:r>
              <a:rPr lang="zh-CN" altLang="en-US" dirty="0"/>
              <a:t>后获得大幅提升。</a:t>
            </a:r>
          </a:p>
          <a:p>
            <a:endParaRPr lang="zh-CN" altLang="en-US" dirty="0"/>
          </a:p>
        </p:txBody>
      </p:sp>
      <p:pic>
        <p:nvPicPr>
          <p:cNvPr id="5" name="图片 4" descr="图片包含 游戏机&#10;&#10;描述已自动生成">
            <a:extLst>
              <a:ext uri="{FF2B5EF4-FFF2-40B4-BE49-F238E27FC236}">
                <a16:creationId xmlns:a16="http://schemas.microsoft.com/office/drawing/2014/main" id="{4E5F7D7F-DBF5-4497-9430-6C722C5B1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001294"/>
            <a:ext cx="10515600" cy="2236459"/>
          </a:xfrm>
          <a:prstGeom prst="rect">
            <a:avLst/>
          </a:prstGeom>
        </p:spPr>
      </p:pic>
    </p:spTree>
    <p:extLst>
      <p:ext uri="{BB962C8B-B14F-4D97-AF65-F5344CB8AC3E}">
        <p14:creationId xmlns:p14="http://schemas.microsoft.com/office/powerpoint/2010/main" val="420548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18160-15E3-4865-AC6A-4AFF848ED104}"/>
              </a:ext>
            </a:extLst>
          </p:cNvPr>
          <p:cNvSpPr>
            <a:spLocks noGrp="1"/>
          </p:cNvSpPr>
          <p:nvPr>
            <p:ph type="title"/>
          </p:nvPr>
        </p:nvSpPr>
        <p:spPr/>
        <p:txBody>
          <a:bodyPr/>
          <a:lstStyle/>
          <a:p>
            <a:r>
              <a:rPr lang="en-US" altLang="zh-CN" dirty="0"/>
              <a:t>Units</a:t>
            </a:r>
            <a:endParaRPr lang="zh-CN" altLang="en-US" dirty="0"/>
          </a:p>
        </p:txBody>
      </p:sp>
      <p:sp>
        <p:nvSpPr>
          <p:cNvPr id="3" name="内容占位符 2">
            <a:extLst>
              <a:ext uri="{FF2B5EF4-FFF2-40B4-BE49-F238E27FC236}">
                <a16:creationId xmlns:a16="http://schemas.microsoft.com/office/drawing/2014/main" id="{804E0631-085E-47C3-A23B-1916F28BC4C6}"/>
              </a:ext>
            </a:extLst>
          </p:cNvPr>
          <p:cNvSpPr>
            <a:spLocks noGrp="1"/>
          </p:cNvSpPr>
          <p:nvPr>
            <p:ph idx="1"/>
          </p:nvPr>
        </p:nvSpPr>
        <p:spPr/>
        <p:txBody>
          <a:bodyPr/>
          <a:lstStyle/>
          <a:p>
            <a:pPr algn="just"/>
            <a:r>
              <a:rPr lang="zh-CN" altLang="en-US" dirty="0"/>
              <a:t>激活函数：</a:t>
            </a:r>
            <a:endParaRPr lang="en-US" altLang="zh-CN" dirty="0"/>
          </a:p>
          <a:p>
            <a:pPr lvl="1" algn="just"/>
            <a:endParaRPr lang="en-US" altLang="zh-CN" dirty="0"/>
          </a:p>
          <a:p>
            <a:pPr lvl="1" algn="just"/>
            <a:r>
              <a:rPr lang="en-US" altLang="zh-CN" dirty="0"/>
              <a:t>tanh(</a:t>
            </a:r>
            <a:r>
              <a:rPr lang="zh-CN" altLang="en-US" dirty="0"/>
              <a:t>双曲正切</a:t>
            </a:r>
            <a:r>
              <a:rPr lang="en-US" altLang="zh-CN" dirty="0"/>
              <a:t>)</a:t>
            </a:r>
            <a:r>
              <a:rPr lang="zh-CN" altLang="en-US" dirty="0"/>
              <a:t>：</a:t>
            </a:r>
            <a:endParaRPr lang="en-US" altLang="zh-CN" dirty="0"/>
          </a:p>
          <a:p>
            <a:pPr lvl="1" algn="just"/>
            <a:endParaRPr lang="en-US" altLang="zh-CN" dirty="0"/>
          </a:p>
          <a:p>
            <a:pPr lvl="1" algn="just"/>
            <a:r>
              <a:rPr lang="en-US" altLang="zh-CN" dirty="0"/>
              <a:t>tanh</a:t>
            </a:r>
            <a:r>
              <a:rPr lang="zh-CN" altLang="en-US" dirty="0"/>
              <a:t>的值域是</a:t>
            </a:r>
            <a:r>
              <a:rPr lang="en-US" altLang="zh-CN" dirty="0"/>
              <a:t>(-1, 1)</a:t>
            </a:r>
            <a:r>
              <a:rPr lang="zh-CN" altLang="en-US" dirty="0"/>
              <a:t>，当</a:t>
            </a:r>
            <a:r>
              <a:rPr lang="en-US" altLang="zh-CN" dirty="0"/>
              <a:t>x=0</a:t>
            </a:r>
            <a:r>
              <a:rPr lang="zh-CN" altLang="en-US" dirty="0"/>
              <a:t>时，其均值为</a:t>
            </a:r>
            <a:r>
              <a:rPr lang="en-US" altLang="zh-CN" dirty="0"/>
              <a:t>0</a:t>
            </a:r>
            <a:r>
              <a:rPr lang="zh-CN" altLang="en-US" dirty="0"/>
              <a:t>。</a:t>
            </a:r>
            <a:endParaRPr lang="en-US" altLang="zh-CN" dirty="0"/>
          </a:p>
          <a:p>
            <a:pPr lvl="1" algn="just"/>
            <a:endParaRPr lang="en-US" altLang="zh-CN" dirty="0"/>
          </a:p>
          <a:p>
            <a:pPr lvl="1" algn="just"/>
            <a:r>
              <a:rPr lang="en-US" altLang="zh-CN" dirty="0"/>
              <a:t>tanh</a:t>
            </a:r>
            <a:r>
              <a:rPr lang="zh-CN" altLang="en-US" dirty="0"/>
              <a:t>解决了</a:t>
            </a:r>
            <a:r>
              <a:rPr lang="en-US" altLang="zh-CN" dirty="0"/>
              <a:t>sigmoid</a:t>
            </a:r>
            <a:r>
              <a:rPr lang="zh-CN" altLang="en-US" dirty="0"/>
              <a:t>的偏移问题，其均值等于</a:t>
            </a:r>
            <a:r>
              <a:rPr lang="en-US" altLang="zh-CN" dirty="0"/>
              <a:t>0</a:t>
            </a:r>
            <a:r>
              <a:rPr lang="zh-CN" altLang="en-US" dirty="0"/>
              <a:t>，此处梯度最大，这使得它的收敛速度比</a:t>
            </a:r>
            <a:r>
              <a:rPr lang="en-US" altLang="zh-CN" dirty="0"/>
              <a:t>sigmoid</a:t>
            </a:r>
            <a:r>
              <a:rPr lang="zh-CN" altLang="en-US" dirty="0"/>
              <a:t>更快。</a:t>
            </a:r>
            <a:endParaRPr lang="en-US" altLang="zh-CN" dirty="0"/>
          </a:p>
          <a:p>
            <a:pPr lvl="1" algn="just"/>
            <a:r>
              <a:rPr lang="zh-CN" altLang="en-US" dirty="0"/>
              <a:t>然而，</a:t>
            </a:r>
            <a:r>
              <a:rPr lang="en-US" altLang="zh-CN" dirty="0"/>
              <a:t>tanh</a:t>
            </a:r>
            <a:r>
              <a:rPr lang="zh-CN" altLang="en-US" dirty="0"/>
              <a:t>仍然没有解决梯度消失的问题。</a:t>
            </a:r>
            <a:endParaRPr lang="en-US" altLang="zh-CN" dirty="0"/>
          </a:p>
          <a:p>
            <a:pPr lvl="1" algn="just"/>
            <a:r>
              <a:rPr lang="zh-CN" altLang="en-US" dirty="0"/>
              <a:t>从实证来讲，</a:t>
            </a:r>
            <a:r>
              <a:rPr lang="en-US" altLang="zh-CN" dirty="0"/>
              <a:t>tanh</a:t>
            </a:r>
            <a:r>
              <a:rPr lang="zh-CN" altLang="en-US" dirty="0"/>
              <a:t>几乎在所有</a:t>
            </a:r>
            <a:r>
              <a:rPr lang="en-US" altLang="zh-CN" dirty="0"/>
              <a:t>NLP</a:t>
            </a:r>
            <a:r>
              <a:rPr lang="zh-CN" altLang="en-US" dirty="0"/>
              <a:t>任务中都比</a:t>
            </a:r>
            <a:r>
              <a:rPr lang="en-US" altLang="zh-CN" dirty="0"/>
              <a:t>sigmoid</a:t>
            </a:r>
            <a:r>
              <a:rPr lang="zh-CN" altLang="en-US" dirty="0"/>
              <a:t>要好。</a:t>
            </a:r>
          </a:p>
        </p:txBody>
      </p:sp>
      <p:pic>
        <p:nvPicPr>
          <p:cNvPr id="4" name="图片 3" descr="图片包含 物体, 游戏机, 手表, 钟表&#10;&#10;描述已自动生成">
            <a:extLst>
              <a:ext uri="{FF2B5EF4-FFF2-40B4-BE49-F238E27FC236}">
                <a16:creationId xmlns:a16="http://schemas.microsoft.com/office/drawing/2014/main" id="{FB2E1CBC-95DC-4EFF-80CF-FDBE09E41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0453" y="2433853"/>
            <a:ext cx="1722230" cy="798866"/>
          </a:xfrm>
          <a:prstGeom prst="rect">
            <a:avLst/>
          </a:prstGeom>
        </p:spPr>
      </p:pic>
      <p:pic>
        <p:nvPicPr>
          <p:cNvPr id="6" name="图片 5" descr="手机屏幕截图&#10;&#10;描述已自动生成">
            <a:extLst>
              <a:ext uri="{FF2B5EF4-FFF2-40B4-BE49-F238E27FC236}">
                <a16:creationId xmlns:a16="http://schemas.microsoft.com/office/drawing/2014/main" id="{7FB61D59-9819-4ABE-8C70-C9D10057F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3436" y="1825625"/>
            <a:ext cx="3520364" cy="2370009"/>
          </a:xfrm>
          <a:prstGeom prst="rect">
            <a:avLst/>
          </a:prstGeom>
        </p:spPr>
      </p:pic>
    </p:spTree>
    <p:extLst>
      <p:ext uri="{BB962C8B-B14F-4D97-AF65-F5344CB8AC3E}">
        <p14:creationId xmlns:p14="http://schemas.microsoft.com/office/powerpoint/2010/main" val="3094038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F84201-F7E7-43A6-BF8B-6DEADAB2FA88}"/>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113B4254-81EF-4313-B022-C7B942C00D20}"/>
              </a:ext>
            </a:extLst>
          </p:cNvPr>
          <p:cNvSpPr>
            <a:spLocks noGrp="1"/>
          </p:cNvSpPr>
          <p:nvPr>
            <p:ph idx="1"/>
          </p:nvPr>
        </p:nvSpPr>
        <p:spPr/>
        <p:txBody>
          <a:bodyPr/>
          <a:lstStyle/>
          <a:p>
            <a:pPr algn="just"/>
            <a:r>
              <a:rPr lang="zh-CN" altLang="en-US" dirty="0"/>
              <a:t>论文在多种领域的数据集上进行了测试，包括</a:t>
            </a:r>
            <a:r>
              <a:rPr lang="en-US" altLang="zh-CN" dirty="0"/>
              <a:t>CV</a:t>
            </a:r>
            <a:r>
              <a:rPr lang="zh-CN" altLang="en-US" dirty="0"/>
              <a:t>、</a:t>
            </a:r>
            <a:r>
              <a:rPr lang="en-US" altLang="zh-CN" dirty="0"/>
              <a:t>NLP</a:t>
            </a:r>
            <a:r>
              <a:rPr lang="zh-CN" altLang="en-US" dirty="0"/>
              <a:t>、</a:t>
            </a:r>
            <a:r>
              <a:rPr lang="en-US" altLang="zh-CN" dirty="0"/>
              <a:t>Speech</a:t>
            </a:r>
            <a:r>
              <a:rPr lang="zh-CN" altLang="en-US" dirty="0"/>
              <a:t>等，试图证明</a:t>
            </a:r>
            <a:r>
              <a:rPr lang="en-US" altLang="zh-CN" dirty="0"/>
              <a:t>dropout</a:t>
            </a:r>
            <a:r>
              <a:rPr lang="zh-CN" altLang="en-US" dirty="0"/>
              <a:t>是一种跨领域泛用性的正则手段，而非仅对某个领域的问题有效。</a:t>
            </a:r>
          </a:p>
        </p:txBody>
      </p:sp>
      <p:pic>
        <p:nvPicPr>
          <p:cNvPr id="5" name="图片 4">
            <a:extLst>
              <a:ext uri="{FF2B5EF4-FFF2-40B4-BE49-F238E27FC236}">
                <a16:creationId xmlns:a16="http://schemas.microsoft.com/office/drawing/2014/main" id="{C776F869-853A-4121-BAA3-D57A5BDFD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30884"/>
            <a:ext cx="10515600" cy="705092"/>
          </a:xfrm>
          <a:prstGeom prst="rect">
            <a:avLst/>
          </a:prstGeom>
        </p:spPr>
      </p:pic>
      <p:pic>
        <p:nvPicPr>
          <p:cNvPr id="7" name="图片 6" descr="手机屏幕截图&#10;&#10;描述已自动生成">
            <a:extLst>
              <a:ext uri="{FF2B5EF4-FFF2-40B4-BE49-F238E27FC236}">
                <a16:creationId xmlns:a16="http://schemas.microsoft.com/office/drawing/2014/main" id="{38C9E090-78DC-4BCA-9D9A-5628D6979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01294"/>
            <a:ext cx="10515600" cy="2693533"/>
          </a:xfrm>
          <a:prstGeom prst="rect">
            <a:avLst/>
          </a:prstGeom>
        </p:spPr>
      </p:pic>
    </p:spTree>
    <p:extLst>
      <p:ext uri="{BB962C8B-B14F-4D97-AF65-F5344CB8AC3E}">
        <p14:creationId xmlns:p14="http://schemas.microsoft.com/office/powerpoint/2010/main" val="387532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F2F36-423F-4BF8-AD53-80DF86C3F303}"/>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9DFB923B-CD68-41D9-B784-F5D1970706AF}"/>
              </a:ext>
            </a:extLst>
          </p:cNvPr>
          <p:cNvSpPr>
            <a:spLocks noGrp="1"/>
          </p:cNvSpPr>
          <p:nvPr>
            <p:ph idx="1"/>
          </p:nvPr>
        </p:nvSpPr>
        <p:spPr/>
        <p:txBody>
          <a:bodyPr/>
          <a:lstStyle/>
          <a:p>
            <a:pPr algn="just"/>
            <a:r>
              <a:rPr lang="zh-CN" altLang="en-US" dirty="0"/>
              <a:t>论文在文本语料库</a:t>
            </a:r>
            <a:r>
              <a:rPr lang="en-US" altLang="zh-CN" dirty="0"/>
              <a:t>Reuters-RCV1</a:t>
            </a:r>
            <a:r>
              <a:rPr lang="zh-CN" altLang="en-US" dirty="0"/>
              <a:t>上对比了采用和未采用</a:t>
            </a:r>
            <a:r>
              <a:rPr lang="en-US" altLang="zh-CN" dirty="0"/>
              <a:t>dropout</a:t>
            </a:r>
            <a:r>
              <a:rPr lang="zh-CN" altLang="en-US" dirty="0"/>
              <a:t>的神经网络的表现，这是一个给</a:t>
            </a:r>
            <a:r>
              <a:rPr lang="en-US" altLang="zh-CN" dirty="0"/>
              <a:t>40</a:t>
            </a:r>
            <a:r>
              <a:rPr lang="zh-CN" altLang="en-US" dirty="0"/>
              <a:t>万个新闻文档分至</a:t>
            </a:r>
            <a:r>
              <a:rPr lang="en-US" altLang="zh-CN" dirty="0"/>
              <a:t>50</a:t>
            </a:r>
            <a:r>
              <a:rPr lang="zh-CN" altLang="en-US" dirty="0"/>
              <a:t>个类别的文档分类任务；</a:t>
            </a:r>
            <a:endParaRPr lang="en-US" altLang="zh-CN" dirty="0"/>
          </a:p>
          <a:p>
            <a:pPr algn="just"/>
            <a:r>
              <a:rPr lang="zh-CN" altLang="en-US" dirty="0"/>
              <a:t>从实验结果来看，</a:t>
            </a:r>
            <a:r>
              <a:rPr lang="en-US" altLang="zh-CN" dirty="0"/>
              <a:t>dropout</a:t>
            </a:r>
            <a:r>
              <a:rPr lang="zh-CN" altLang="en-US" dirty="0"/>
              <a:t>使得模型的效果提升了</a:t>
            </a:r>
            <a:r>
              <a:rPr lang="en-US" altLang="zh-CN" dirty="0"/>
              <a:t>1.34%</a:t>
            </a:r>
            <a:r>
              <a:rPr lang="zh-CN" altLang="en-US" dirty="0"/>
              <a:t>。</a:t>
            </a:r>
          </a:p>
        </p:txBody>
      </p:sp>
      <p:pic>
        <p:nvPicPr>
          <p:cNvPr id="5" name="图片 4" descr="手机屏幕截图&#10;&#10;描述已自动生成">
            <a:extLst>
              <a:ext uri="{FF2B5EF4-FFF2-40B4-BE49-F238E27FC236}">
                <a16:creationId xmlns:a16="http://schemas.microsoft.com/office/drawing/2014/main" id="{D654D69A-0E85-4A8B-957C-DC755827F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96769"/>
            <a:ext cx="10515600" cy="1985674"/>
          </a:xfrm>
          <a:prstGeom prst="rect">
            <a:avLst/>
          </a:prstGeom>
        </p:spPr>
      </p:pic>
    </p:spTree>
    <p:extLst>
      <p:ext uri="{BB962C8B-B14F-4D97-AF65-F5344CB8AC3E}">
        <p14:creationId xmlns:p14="http://schemas.microsoft.com/office/powerpoint/2010/main" val="1190185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1E2CA-29A5-44EB-B2FF-74DCEB1BC09D}"/>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4ABEE8B9-E583-4F96-AF38-32CD020FEEFD}"/>
              </a:ext>
            </a:extLst>
          </p:cNvPr>
          <p:cNvSpPr>
            <a:spLocks noGrp="1"/>
          </p:cNvSpPr>
          <p:nvPr>
            <p:ph idx="1"/>
          </p:nvPr>
        </p:nvSpPr>
        <p:spPr/>
        <p:txBody>
          <a:bodyPr/>
          <a:lstStyle/>
          <a:p>
            <a:pPr algn="just"/>
            <a:r>
              <a:rPr lang="zh-CN" altLang="en-US" dirty="0"/>
              <a:t>论文在测试集</a:t>
            </a:r>
            <a:r>
              <a:rPr lang="en-US" altLang="zh-CN" dirty="0"/>
              <a:t>Alternative Splicing</a:t>
            </a:r>
            <a:r>
              <a:rPr lang="zh-CN" altLang="en-US" dirty="0"/>
              <a:t>上与贝叶斯模型进行了对比：</a:t>
            </a:r>
            <a:endParaRPr lang="en-US" altLang="zh-CN" dirty="0"/>
          </a:p>
          <a:p>
            <a:pPr lvl="1" algn="just"/>
            <a:r>
              <a:rPr lang="en-US" altLang="zh-CN" dirty="0"/>
              <a:t>Dropout</a:t>
            </a:r>
            <a:r>
              <a:rPr lang="zh-CN" altLang="en-US" dirty="0"/>
              <a:t>在求平均输出时，对每个模型赋予相同的权重；贝叶斯模型则考虑模型的先验概率和对数据的拟合情况；所以，从实验结果来说，贝叶斯模型效果仍好于</a:t>
            </a:r>
            <a:r>
              <a:rPr lang="en-US" altLang="zh-CN" dirty="0"/>
              <a:t>dropout</a:t>
            </a:r>
            <a:r>
              <a:rPr lang="zh-CN" altLang="en-US" dirty="0"/>
              <a:t>；</a:t>
            </a:r>
            <a:endParaRPr lang="en-US" altLang="zh-CN" dirty="0"/>
          </a:p>
          <a:p>
            <a:pPr lvl="1" algn="just"/>
            <a:r>
              <a:rPr lang="zh-CN" altLang="en-US" dirty="0"/>
              <a:t>然而，从可行性而言，对于超大模型来说，贝叶斯模型训练起来十分困难；而</a:t>
            </a:r>
            <a:r>
              <a:rPr lang="en-US" altLang="zh-CN" dirty="0"/>
              <a:t>dropout</a:t>
            </a:r>
            <a:r>
              <a:rPr lang="zh-CN" altLang="en-US" dirty="0"/>
              <a:t> </a:t>
            </a:r>
            <a:r>
              <a:rPr lang="en-US" altLang="zh-CN" dirty="0"/>
              <a:t>DNN</a:t>
            </a:r>
            <a:r>
              <a:rPr lang="zh-CN" altLang="en-US" dirty="0"/>
              <a:t>可以轻松训练，且效果仅次于贝叶斯模型。</a:t>
            </a:r>
          </a:p>
        </p:txBody>
      </p:sp>
      <p:pic>
        <p:nvPicPr>
          <p:cNvPr id="5" name="图片 4">
            <a:extLst>
              <a:ext uri="{FF2B5EF4-FFF2-40B4-BE49-F238E27FC236}">
                <a16:creationId xmlns:a16="http://schemas.microsoft.com/office/drawing/2014/main" id="{432984D8-80A3-495A-96A7-FCDEC6307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8" y="4336998"/>
            <a:ext cx="10515601" cy="1004675"/>
          </a:xfrm>
          <a:prstGeom prst="rect">
            <a:avLst/>
          </a:prstGeom>
        </p:spPr>
      </p:pic>
      <p:pic>
        <p:nvPicPr>
          <p:cNvPr id="7" name="图片 6">
            <a:extLst>
              <a:ext uri="{FF2B5EF4-FFF2-40B4-BE49-F238E27FC236}">
                <a16:creationId xmlns:a16="http://schemas.microsoft.com/office/drawing/2014/main" id="{31AAC1EE-67D6-4FEE-B10A-F871EB76A8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5476610"/>
            <a:ext cx="10515601" cy="1016265"/>
          </a:xfrm>
          <a:prstGeom prst="rect">
            <a:avLst/>
          </a:prstGeom>
        </p:spPr>
      </p:pic>
    </p:spTree>
    <p:extLst>
      <p:ext uri="{BB962C8B-B14F-4D97-AF65-F5344CB8AC3E}">
        <p14:creationId xmlns:p14="http://schemas.microsoft.com/office/powerpoint/2010/main" val="5954585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B171F-D095-467B-8B61-DF0E6C44B167}"/>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pic>
        <p:nvPicPr>
          <p:cNvPr id="5" name="内容占位符 4" descr="社交网络的手机截图&#10;&#10;描述已自动生成">
            <a:extLst>
              <a:ext uri="{FF2B5EF4-FFF2-40B4-BE49-F238E27FC236}">
                <a16:creationId xmlns:a16="http://schemas.microsoft.com/office/drawing/2014/main" id="{4108CAFC-0C1E-4F20-A957-E97AD92AA9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016586"/>
            <a:ext cx="10515600" cy="2634434"/>
          </a:xfrm>
        </p:spPr>
      </p:pic>
    </p:spTree>
    <p:extLst>
      <p:ext uri="{BB962C8B-B14F-4D97-AF65-F5344CB8AC3E}">
        <p14:creationId xmlns:p14="http://schemas.microsoft.com/office/powerpoint/2010/main" val="31501849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F34728-1CBC-4674-B119-CAFF287BCE9F}"/>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BE3D940C-3B20-4E90-A398-A94224F72CC1}"/>
              </a:ext>
            </a:extLst>
          </p:cNvPr>
          <p:cNvSpPr>
            <a:spLocks noGrp="1"/>
          </p:cNvSpPr>
          <p:nvPr>
            <p:ph idx="1"/>
          </p:nvPr>
        </p:nvSpPr>
        <p:spPr/>
        <p:txBody>
          <a:bodyPr/>
          <a:lstStyle/>
          <a:p>
            <a:pPr algn="just"/>
            <a:r>
              <a:rPr lang="zh-CN" altLang="en-US" dirty="0"/>
              <a:t>论文对比了</a:t>
            </a:r>
            <a:r>
              <a:rPr lang="en-US" altLang="zh-CN" dirty="0"/>
              <a:t>dropout</a:t>
            </a:r>
            <a:r>
              <a:rPr lang="zh-CN" altLang="en-US" dirty="0"/>
              <a:t>和其他正则方法的效果，发现：</a:t>
            </a:r>
            <a:endParaRPr lang="en-US" altLang="zh-CN" dirty="0"/>
          </a:p>
          <a:p>
            <a:pPr lvl="1" algn="just"/>
            <a:r>
              <a:rPr lang="en-US" altLang="zh-CN" dirty="0"/>
              <a:t>Dropout + max-norm</a:t>
            </a:r>
            <a:r>
              <a:rPr lang="zh-CN" altLang="en-US" dirty="0"/>
              <a:t>的效果最好，</a:t>
            </a:r>
            <a:r>
              <a:rPr lang="en-US" altLang="zh-CN" dirty="0"/>
              <a:t>dropout+L2</a:t>
            </a:r>
            <a:r>
              <a:rPr lang="zh-CN" altLang="en-US" dirty="0"/>
              <a:t>次之。</a:t>
            </a:r>
          </a:p>
        </p:txBody>
      </p:sp>
      <p:pic>
        <p:nvPicPr>
          <p:cNvPr id="5" name="图片 4" descr="社交网络的手机截图&#10;&#10;描述已自动生成">
            <a:extLst>
              <a:ext uri="{FF2B5EF4-FFF2-40B4-BE49-F238E27FC236}">
                <a16:creationId xmlns:a16="http://schemas.microsoft.com/office/drawing/2014/main" id="{C8C164BE-9097-436A-A355-353B4F622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86090"/>
            <a:ext cx="10515600" cy="2965746"/>
          </a:xfrm>
          <a:prstGeom prst="rect">
            <a:avLst/>
          </a:prstGeom>
        </p:spPr>
      </p:pic>
    </p:spTree>
    <p:extLst>
      <p:ext uri="{BB962C8B-B14F-4D97-AF65-F5344CB8AC3E}">
        <p14:creationId xmlns:p14="http://schemas.microsoft.com/office/powerpoint/2010/main" val="37261357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C27BF-4279-4BAD-A433-E388B08D75CF}"/>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BA9FFBC5-79A7-403B-8A20-C0C03BBBBC51}"/>
              </a:ext>
            </a:extLst>
          </p:cNvPr>
          <p:cNvSpPr>
            <a:spLocks noGrp="1"/>
          </p:cNvSpPr>
          <p:nvPr>
            <p:ph idx="1"/>
          </p:nvPr>
        </p:nvSpPr>
        <p:spPr/>
        <p:txBody>
          <a:bodyPr/>
          <a:lstStyle/>
          <a:p>
            <a:pPr algn="just"/>
            <a:r>
              <a:rPr lang="en-US" altLang="zh-CN" dirty="0"/>
              <a:t>Dropout</a:t>
            </a:r>
            <a:r>
              <a:rPr lang="zh-CN" altLang="en-US" dirty="0"/>
              <a:t>有一个超参数</a:t>
            </a:r>
            <a:r>
              <a:rPr lang="en-US" altLang="zh-CN" dirty="0"/>
              <a:t>p</a:t>
            </a:r>
            <a:r>
              <a:rPr lang="zh-CN" altLang="en-US" dirty="0"/>
              <a:t>，即隐层单元被保留的概率。论文为了探索</a:t>
            </a:r>
            <a:r>
              <a:rPr lang="en-US" altLang="zh-CN" dirty="0"/>
              <a:t>p</a:t>
            </a:r>
            <a:r>
              <a:rPr lang="zh-CN" altLang="en-US" dirty="0"/>
              <a:t>的变动对</a:t>
            </a:r>
            <a:r>
              <a:rPr lang="en-US" altLang="zh-CN" dirty="0"/>
              <a:t>dropout</a:t>
            </a:r>
            <a:r>
              <a:rPr lang="zh-CN" altLang="en-US" dirty="0"/>
              <a:t> </a:t>
            </a:r>
            <a:r>
              <a:rPr lang="en-US" altLang="zh-CN" dirty="0"/>
              <a:t>DNN</a:t>
            </a:r>
            <a:r>
              <a:rPr lang="zh-CN" altLang="en-US" dirty="0"/>
              <a:t>效果的影响，提出了两种实验方案：</a:t>
            </a:r>
            <a:endParaRPr lang="en-US" altLang="zh-CN" dirty="0"/>
          </a:p>
          <a:p>
            <a:pPr lvl="1" algn="just"/>
            <a:r>
              <a:rPr lang="zh-CN" altLang="en-US" dirty="0"/>
              <a:t>第一种，隐层单元总数</a:t>
            </a:r>
            <a:r>
              <a:rPr lang="en-US" altLang="zh-CN" dirty="0"/>
              <a:t>n</a:t>
            </a:r>
            <a:r>
              <a:rPr lang="zh-CN" altLang="en-US" dirty="0"/>
              <a:t>固定，</a:t>
            </a:r>
            <a:r>
              <a:rPr lang="en-US" altLang="zh-CN" dirty="0"/>
              <a:t>p</a:t>
            </a:r>
            <a:r>
              <a:rPr lang="zh-CN" altLang="en-US" dirty="0"/>
              <a:t>值变动，此时被保留的隐层单元数量逐渐随着</a:t>
            </a:r>
            <a:r>
              <a:rPr lang="en-US" altLang="zh-CN" dirty="0"/>
              <a:t>p</a:t>
            </a:r>
            <a:r>
              <a:rPr lang="zh-CN" altLang="en-US" dirty="0"/>
              <a:t>增加而增加；</a:t>
            </a:r>
            <a:endParaRPr lang="en-US" altLang="zh-CN" dirty="0"/>
          </a:p>
          <a:p>
            <a:pPr lvl="1" algn="just"/>
            <a:r>
              <a:rPr lang="zh-CN" altLang="en-US" dirty="0"/>
              <a:t>第二种，被保留的隐层单元</a:t>
            </a:r>
            <a:r>
              <a:rPr lang="en-US" altLang="zh-CN" dirty="0" err="1"/>
              <a:t>pn</a:t>
            </a:r>
            <a:r>
              <a:rPr lang="zh-CN" altLang="en-US" dirty="0"/>
              <a:t>固定，</a:t>
            </a:r>
            <a:r>
              <a:rPr lang="en-US" altLang="zh-CN" dirty="0"/>
              <a:t>p</a:t>
            </a:r>
            <a:r>
              <a:rPr lang="zh-CN" altLang="en-US" dirty="0"/>
              <a:t>值变动，此时隐层单元总数随着</a:t>
            </a:r>
            <a:r>
              <a:rPr lang="en-US" altLang="zh-CN" dirty="0"/>
              <a:t>p</a:t>
            </a:r>
            <a:r>
              <a:rPr lang="zh-CN" altLang="en-US" dirty="0"/>
              <a:t>增加而减小，即模型逐渐变小。</a:t>
            </a:r>
          </a:p>
        </p:txBody>
      </p:sp>
      <p:pic>
        <p:nvPicPr>
          <p:cNvPr id="5" name="图片 4">
            <a:extLst>
              <a:ext uri="{FF2B5EF4-FFF2-40B4-BE49-F238E27FC236}">
                <a16:creationId xmlns:a16="http://schemas.microsoft.com/office/drawing/2014/main" id="{32A10FE1-ACA3-4E8A-A3C1-CB4961E1A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4434809"/>
            <a:ext cx="10515601" cy="1167006"/>
          </a:xfrm>
          <a:prstGeom prst="rect">
            <a:avLst/>
          </a:prstGeom>
        </p:spPr>
      </p:pic>
    </p:spTree>
    <p:extLst>
      <p:ext uri="{BB962C8B-B14F-4D97-AF65-F5344CB8AC3E}">
        <p14:creationId xmlns:p14="http://schemas.microsoft.com/office/powerpoint/2010/main" val="8529289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A2D88-13A1-4988-8887-C99FD3181227}"/>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C64D4D6D-13CE-40B2-96E8-65166833526C}"/>
              </a:ext>
            </a:extLst>
          </p:cNvPr>
          <p:cNvSpPr>
            <a:spLocks noGrp="1"/>
          </p:cNvSpPr>
          <p:nvPr>
            <p:ph idx="1"/>
          </p:nvPr>
        </p:nvSpPr>
        <p:spPr>
          <a:xfrm>
            <a:off x="838199" y="1825625"/>
            <a:ext cx="10515599" cy="4351338"/>
          </a:xfrm>
        </p:spPr>
        <p:txBody>
          <a:bodyPr/>
          <a:lstStyle/>
          <a:p>
            <a:pPr algn="just"/>
            <a:r>
              <a:rPr lang="zh-CN" altLang="en-US" dirty="0"/>
              <a:t>论文经过试验对比，最终对出结论：</a:t>
            </a:r>
            <a:endParaRPr lang="en-US" altLang="zh-CN" dirty="0"/>
          </a:p>
          <a:p>
            <a:pPr lvl="1" algn="just"/>
            <a:r>
              <a:rPr lang="zh-CN" altLang="en-US" dirty="0"/>
              <a:t>无论是固定模型规模，还是调整模型规模，只有当被保留的隐层单元和总的隐层单元在一定的比例内，</a:t>
            </a:r>
            <a:r>
              <a:rPr lang="en-US" altLang="zh-CN" dirty="0"/>
              <a:t>dropout</a:t>
            </a:r>
            <a:r>
              <a:rPr lang="zh-CN" altLang="en-US" dirty="0"/>
              <a:t>的效果才最好；</a:t>
            </a:r>
            <a:endParaRPr lang="en-US" altLang="zh-CN" dirty="0"/>
          </a:p>
          <a:p>
            <a:pPr lvl="1" algn="just"/>
            <a:r>
              <a:rPr lang="zh-CN" altLang="en-US" dirty="0"/>
              <a:t>对于第一个方案，</a:t>
            </a:r>
            <a:r>
              <a:rPr lang="en-US" altLang="zh-CN" dirty="0"/>
              <a:t>0.4</a:t>
            </a:r>
            <a:r>
              <a:rPr lang="zh-CN" altLang="en-US" dirty="0"/>
              <a:t>≤</a:t>
            </a:r>
            <a:r>
              <a:rPr lang="en-US" altLang="zh-CN" dirty="0"/>
              <a:t>p</a:t>
            </a:r>
            <a:r>
              <a:rPr lang="zh-CN" altLang="en-US" dirty="0"/>
              <a:t>≤</a:t>
            </a:r>
            <a:r>
              <a:rPr lang="en-US" altLang="zh-CN" dirty="0"/>
              <a:t>0.8</a:t>
            </a:r>
            <a:r>
              <a:rPr lang="zh-CN" altLang="en-US" dirty="0"/>
              <a:t>时，效果最好；对于第二个方案，</a:t>
            </a:r>
            <a:r>
              <a:rPr lang="en-US" altLang="zh-CN" dirty="0"/>
              <a:t>p=0.6</a:t>
            </a:r>
            <a:r>
              <a:rPr lang="zh-CN" altLang="en-US" dirty="0"/>
              <a:t>时，效果最好；所以通常预设</a:t>
            </a:r>
            <a:r>
              <a:rPr lang="en-US" altLang="zh-CN" dirty="0"/>
              <a:t>p=0.5</a:t>
            </a:r>
            <a:r>
              <a:rPr lang="zh-CN" altLang="en-US" dirty="0"/>
              <a:t>作为默认值；</a:t>
            </a:r>
            <a:endParaRPr lang="en-US" altLang="zh-CN" dirty="0"/>
          </a:p>
        </p:txBody>
      </p:sp>
      <p:grpSp>
        <p:nvGrpSpPr>
          <p:cNvPr id="10" name="组合 9">
            <a:extLst>
              <a:ext uri="{FF2B5EF4-FFF2-40B4-BE49-F238E27FC236}">
                <a16:creationId xmlns:a16="http://schemas.microsoft.com/office/drawing/2014/main" id="{FE28A3B8-582E-4710-8B2E-CC86AD43B295}"/>
              </a:ext>
            </a:extLst>
          </p:cNvPr>
          <p:cNvGrpSpPr/>
          <p:nvPr/>
        </p:nvGrpSpPr>
        <p:grpSpPr>
          <a:xfrm>
            <a:off x="2297456" y="3912972"/>
            <a:ext cx="7597087" cy="2945028"/>
            <a:chOff x="2410692" y="3785180"/>
            <a:chExt cx="7597087" cy="2945028"/>
          </a:xfrm>
        </p:grpSpPr>
        <p:pic>
          <p:nvPicPr>
            <p:cNvPr id="7" name="图片 6" descr="地图的截图&#10;&#10;描述已自动生成">
              <a:extLst>
                <a:ext uri="{FF2B5EF4-FFF2-40B4-BE49-F238E27FC236}">
                  <a16:creationId xmlns:a16="http://schemas.microsoft.com/office/drawing/2014/main" id="{64B23F1D-49EC-4796-A015-D8060E3AB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692" y="3785180"/>
              <a:ext cx="3477208" cy="2945028"/>
            </a:xfrm>
            <a:prstGeom prst="rect">
              <a:avLst/>
            </a:prstGeom>
          </p:spPr>
        </p:pic>
        <p:pic>
          <p:nvPicPr>
            <p:cNvPr id="9" name="图片 8" descr="地图的截图&#10;&#10;描述已自动生成">
              <a:extLst>
                <a:ext uri="{FF2B5EF4-FFF2-40B4-BE49-F238E27FC236}">
                  <a16:creationId xmlns:a16="http://schemas.microsoft.com/office/drawing/2014/main" id="{616E039F-A1A2-4885-909B-F5C17FC91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939" y="3785180"/>
              <a:ext cx="3592840" cy="2945027"/>
            </a:xfrm>
            <a:prstGeom prst="rect">
              <a:avLst/>
            </a:prstGeom>
          </p:spPr>
        </p:pic>
      </p:grpSp>
    </p:spTree>
    <p:extLst>
      <p:ext uri="{BB962C8B-B14F-4D97-AF65-F5344CB8AC3E}">
        <p14:creationId xmlns:p14="http://schemas.microsoft.com/office/powerpoint/2010/main" val="33718342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60B9D8-4AA1-4A4C-A3F5-6F88C7FD6C48}"/>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33411A45-700F-4F36-AF47-ECA2E48F2919}"/>
              </a:ext>
            </a:extLst>
          </p:cNvPr>
          <p:cNvSpPr>
            <a:spLocks noGrp="1"/>
          </p:cNvSpPr>
          <p:nvPr>
            <p:ph idx="1"/>
          </p:nvPr>
        </p:nvSpPr>
        <p:spPr/>
        <p:txBody>
          <a:bodyPr/>
          <a:lstStyle/>
          <a:p>
            <a:pPr algn="just"/>
            <a:r>
              <a:rPr lang="zh-CN" altLang="en-US" dirty="0"/>
              <a:t>好的正则方法可以防止“大模型”在“小数据集”上发生过拟合，其中“大”和“小”是一种相对概念；为了探索数据集规模对</a:t>
            </a:r>
            <a:r>
              <a:rPr lang="en-US" altLang="zh-CN" dirty="0"/>
              <a:t>dropout</a:t>
            </a:r>
            <a:r>
              <a:rPr lang="zh-CN" altLang="en-US" dirty="0"/>
              <a:t>效果的影响，论文在</a:t>
            </a:r>
            <a:r>
              <a:rPr lang="en-US" altLang="zh-CN" dirty="0"/>
              <a:t>MNIST</a:t>
            </a:r>
            <a:r>
              <a:rPr lang="zh-CN" altLang="en-US" dirty="0"/>
              <a:t>数据集上进行了测试；</a:t>
            </a:r>
            <a:endParaRPr lang="en-US" altLang="zh-CN" dirty="0"/>
          </a:p>
          <a:p>
            <a:pPr algn="just"/>
            <a:r>
              <a:rPr lang="zh-CN" altLang="en-US" dirty="0"/>
              <a:t>论文选择了固定的模型架构（</a:t>
            </a:r>
            <a:r>
              <a:rPr lang="en-US" altLang="zh-CN" dirty="0"/>
              <a:t>784-1024-1024-2048-10</a:t>
            </a:r>
            <a:r>
              <a:rPr lang="zh-CN" altLang="en-US" dirty="0"/>
              <a:t>），这个模型拥有足够多的的参数，使其总是可能发生过拟合。</a:t>
            </a:r>
            <a:endParaRPr lang="en-US" altLang="zh-CN" dirty="0"/>
          </a:p>
        </p:txBody>
      </p:sp>
      <p:pic>
        <p:nvPicPr>
          <p:cNvPr id="5" name="图片 4" descr="社交网络的手机截图&#10;&#10;描述已自动生成">
            <a:extLst>
              <a:ext uri="{FF2B5EF4-FFF2-40B4-BE49-F238E27FC236}">
                <a16:creationId xmlns:a16="http://schemas.microsoft.com/office/drawing/2014/main" id="{C23895D2-0143-44E0-B8C9-0227276A1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556063"/>
            <a:ext cx="10515600" cy="1328861"/>
          </a:xfrm>
          <a:prstGeom prst="rect">
            <a:avLst/>
          </a:prstGeom>
        </p:spPr>
      </p:pic>
    </p:spTree>
    <p:extLst>
      <p:ext uri="{BB962C8B-B14F-4D97-AF65-F5344CB8AC3E}">
        <p14:creationId xmlns:p14="http://schemas.microsoft.com/office/powerpoint/2010/main" val="627786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2E954-442D-46BC-BF0F-6ADA2586701A}"/>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BEE35FAB-9309-45B8-9283-C120359DFECE}"/>
              </a:ext>
            </a:extLst>
          </p:cNvPr>
          <p:cNvSpPr>
            <a:spLocks noGrp="1"/>
          </p:cNvSpPr>
          <p:nvPr>
            <p:ph idx="1"/>
          </p:nvPr>
        </p:nvSpPr>
        <p:spPr>
          <a:xfrm>
            <a:off x="838200" y="1825625"/>
            <a:ext cx="6629400" cy="4351338"/>
          </a:xfrm>
        </p:spPr>
        <p:txBody>
          <a:bodyPr/>
          <a:lstStyle/>
          <a:p>
            <a:pPr algn="just"/>
            <a:r>
              <a:rPr lang="zh-CN" altLang="en-US" dirty="0"/>
              <a:t>论文发现，数据规模存在一个极限点；当数据规模大于这个极限点时，数据中的噪声将不会对数据分布产生影响，此时过拟合不再是问题，正则手段将失效；</a:t>
            </a:r>
            <a:endParaRPr lang="en-US" altLang="zh-CN" dirty="0"/>
          </a:p>
          <a:p>
            <a:pPr algn="just"/>
            <a:r>
              <a:rPr lang="zh-CN" altLang="en-US" dirty="0"/>
              <a:t>这说明，当数据集足够大时，可以不采用正则手段，否则反而会降低模型的表现。</a:t>
            </a:r>
          </a:p>
        </p:txBody>
      </p:sp>
      <p:pic>
        <p:nvPicPr>
          <p:cNvPr id="5" name="图片 4" descr="地图的截图&#10;&#10;描述已自动生成">
            <a:extLst>
              <a:ext uri="{FF2B5EF4-FFF2-40B4-BE49-F238E27FC236}">
                <a16:creationId xmlns:a16="http://schemas.microsoft.com/office/drawing/2014/main" id="{4487D14E-4405-4A22-8A5B-141453EAC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8216" y="2093720"/>
            <a:ext cx="3725584" cy="2779131"/>
          </a:xfrm>
          <a:prstGeom prst="rect">
            <a:avLst/>
          </a:prstGeom>
        </p:spPr>
      </p:pic>
      <p:pic>
        <p:nvPicPr>
          <p:cNvPr id="7" name="图片 6" descr="截图里有图片&#10;&#10;描述已自动生成">
            <a:extLst>
              <a:ext uri="{FF2B5EF4-FFF2-40B4-BE49-F238E27FC236}">
                <a16:creationId xmlns:a16="http://schemas.microsoft.com/office/drawing/2014/main" id="{1450771C-B835-402C-A57E-D25268F2A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824360"/>
            <a:ext cx="10515600" cy="1992366"/>
          </a:xfrm>
          <a:prstGeom prst="rect">
            <a:avLst/>
          </a:prstGeom>
        </p:spPr>
      </p:pic>
    </p:spTree>
    <p:extLst>
      <p:ext uri="{BB962C8B-B14F-4D97-AF65-F5344CB8AC3E}">
        <p14:creationId xmlns:p14="http://schemas.microsoft.com/office/powerpoint/2010/main" val="3211283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502D6-D5F8-4FBA-9B62-1B9020D39E73}"/>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C531921D-F439-489E-97BD-C03A08956979}"/>
              </a:ext>
            </a:extLst>
          </p:cNvPr>
          <p:cNvSpPr>
            <a:spLocks noGrp="1"/>
          </p:cNvSpPr>
          <p:nvPr>
            <p:ph idx="1"/>
          </p:nvPr>
        </p:nvSpPr>
        <p:spPr/>
        <p:txBody>
          <a:bodyPr>
            <a:normAutofit/>
          </a:bodyPr>
          <a:lstStyle/>
          <a:p>
            <a:pPr algn="just"/>
            <a:r>
              <a:rPr lang="zh-CN" altLang="en-US" sz="2600" dirty="0"/>
              <a:t>经过一系列实验，论文最终给出了训练</a:t>
            </a:r>
            <a:r>
              <a:rPr lang="en-US" altLang="zh-CN" sz="2600" dirty="0"/>
              <a:t>dropout DNN</a:t>
            </a:r>
            <a:r>
              <a:rPr lang="zh-CN" altLang="en-US" sz="2600" dirty="0"/>
              <a:t>的一些实践指导：</a:t>
            </a:r>
            <a:endParaRPr lang="en-US" altLang="zh-CN" sz="2600" dirty="0"/>
          </a:p>
          <a:p>
            <a:pPr algn="just"/>
            <a:r>
              <a:rPr lang="zh-CN" altLang="en-US" sz="2600" dirty="0"/>
              <a:t>网络规模：</a:t>
            </a:r>
            <a:r>
              <a:rPr lang="en-US" altLang="zh-CN" sz="2600" dirty="0"/>
              <a:t>dropout</a:t>
            </a:r>
            <a:r>
              <a:rPr lang="zh-CN" altLang="en-US" sz="2600" dirty="0"/>
              <a:t>会减少训练时模型的规模，从而降低模型的学习能力；所以，如果某个标准网络的规模</a:t>
            </a:r>
            <a:r>
              <a:rPr lang="en-US" altLang="zh-CN" sz="2600" dirty="0"/>
              <a:t>n</a:t>
            </a:r>
            <a:r>
              <a:rPr lang="zh-CN" altLang="en-US" sz="2600" dirty="0"/>
              <a:t>对一个给定任务是最优的，那么对应的</a:t>
            </a:r>
            <a:r>
              <a:rPr lang="en-US" altLang="zh-CN" sz="2600" dirty="0"/>
              <a:t>dropout</a:t>
            </a:r>
            <a:r>
              <a:rPr lang="zh-CN" altLang="en-US" sz="2600" dirty="0"/>
              <a:t> </a:t>
            </a:r>
            <a:r>
              <a:rPr lang="en-US" altLang="zh-CN" sz="2600" dirty="0"/>
              <a:t>DNN</a:t>
            </a:r>
            <a:r>
              <a:rPr lang="zh-CN" altLang="en-US" sz="2600" dirty="0"/>
              <a:t>应保证至少有</a:t>
            </a:r>
            <a:r>
              <a:rPr lang="en-US" altLang="zh-CN" sz="2600" dirty="0"/>
              <a:t>n/p</a:t>
            </a:r>
            <a:r>
              <a:rPr lang="zh-CN" altLang="en-US" sz="2600" dirty="0"/>
              <a:t>的规模，从而使得</a:t>
            </a:r>
            <a:r>
              <a:rPr lang="en-US" altLang="zh-CN" sz="2600" dirty="0"/>
              <a:t>dropout</a:t>
            </a:r>
            <a:r>
              <a:rPr lang="zh-CN" altLang="en-US" sz="2600" dirty="0"/>
              <a:t>之后的网络有足够的学习能力。</a:t>
            </a:r>
          </a:p>
        </p:txBody>
      </p:sp>
      <p:pic>
        <p:nvPicPr>
          <p:cNvPr id="5" name="图片 4" descr="电脑屏幕的照片&#10;&#10;描述已自动生成">
            <a:extLst>
              <a:ext uri="{FF2B5EF4-FFF2-40B4-BE49-F238E27FC236}">
                <a16:creationId xmlns:a16="http://schemas.microsoft.com/office/drawing/2014/main" id="{EEAD0CBC-532B-46E5-AC3F-C6D4DAA59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084424"/>
            <a:ext cx="10515600" cy="2570213"/>
          </a:xfrm>
          <a:prstGeom prst="rect">
            <a:avLst/>
          </a:prstGeom>
        </p:spPr>
      </p:pic>
    </p:spTree>
    <p:extLst>
      <p:ext uri="{BB962C8B-B14F-4D97-AF65-F5344CB8AC3E}">
        <p14:creationId xmlns:p14="http://schemas.microsoft.com/office/powerpoint/2010/main" val="359451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8B5DE-FEAE-4345-A6B2-46436C00F4E1}"/>
              </a:ext>
            </a:extLst>
          </p:cNvPr>
          <p:cNvSpPr>
            <a:spLocks noGrp="1"/>
          </p:cNvSpPr>
          <p:nvPr>
            <p:ph type="title"/>
          </p:nvPr>
        </p:nvSpPr>
        <p:spPr/>
        <p:txBody>
          <a:bodyPr/>
          <a:lstStyle/>
          <a:p>
            <a:r>
              <a:rPr lang="en-US" altLang="zh-CN" dirty="0"/>
              <a:t>Units</a:t>
            </a:r>
            <a:endParaRPr lang="zh-CN" altLang="en-US" dirty="0"/>
          </a:p>
        </p:txBody>
      </p:sp>
      <p:sp>
        <p:nvSpPr>
          <p:cNvPr id="3" name="内容占位符 2">
            <a:extLst>
              <a:ext uri="{FF2B5EF4-FFF2-40B4-BE49-F238E27FC236}">
                <a16:creationId xmlns:a16="http://schemas.microsoft.com/office/drawing/2014/main" id="{B6177C79-1577-405C-856D-7E91B9745E00}"/>
              </a:ext>
            </a:extLst>
          </p:cNvPr>
          <p:cNvSpPr>
            <a:spLocks noGrp="1"/>
          </p:cNvSpPr>
          <p:nvPr>
            <p:ph idx="1"/>
          </p:nvPr>
        </p:nvSpPr>
        <p:spPr>
          <a:xfrm>
            <a:off x="838199" y="1825624"/>
            <a:ext cx="7538568" cy="4667251"/>
          </a:xfrm>
        </p:spPr>
        <p:txBody>
          <a:bodyPr/>
          <a:lstStyle/>
          <a:p>
            <a:pPr algn="just"/>
            <a:r>
              <a:rPr lang="zh-CN" altLang="en-US" dirty="0"/>
              <a:t>激活函数：</a:t>
            </a:r>
            <a:endParaRPr lang="en-US" altLang="zh-CN" dirty="0"/>
          </a:p>
          <a:p>
            <a:pPr lvl="1" algn="just"/>
            <a:r>
              <a:rPr lang="en-US" altLang="zh-CN" sz="2000" dirty="0"/>
              <a:t>ReLU(rectified linear unit, </a:t>
            </a:r>
            <a:r>
              <a:rPr lang="zh-CN" altLang="en-US" sz="2000" dirty="0"/>
              <a:t>线性修正单元</a:t>
            </a:r>
            <a:r>
              <a:rPr lang="en-US" altLang="zh-CN" sz="2000" dirty="0"/>
              <a:t>)</a:t>
            </a:r>
            <a:r>
              <a:rPr lang="zh-CN" altLang="en-US" sz="2000" dirty="0"/>
              <a:t>：</a:t>
            </a:r>
            <a:endParaRPr lang="en-US" altLang="zh-CN" sz="2000" dirty="0"/>
          </a:p>
          <a:p>
            <a:pPr lvl="1" algn="just"/>
            <a:r>
              <a:rPr lang="en-US" altLang="zh-CN" sz="2000" dirty="0"/>
              <a:t>ReLU</a:t>
            </a:r>
            <a:r>
              <a:rPr lang="zh-CN" altLang="en-US" sz="2000" dirty="0"/>
              <a:t>是为了解决</a:t>
            </a:r>
            <a:r>
              <a:rPr lang="en-US" altLang="zh-CN" sz="2000" dirty="0"/>
              <a:t>sigmoid</a:t>
            </a:r>
            <a:r>
              <a:rPr lang="zh-CN" altLang="en-US" sz="2000" dirty="0"/>
              <a:t>和</a:t>
            </a:r>
            <a:r>
              <a:rPr lang="en-US" altLang="zh-CN" sz="2000" dirty="0"/>
              <a:t>tanh</a:t>
            </a:r>
            <a:r>
              <a:rPr lang="zh-CN" altLang="en-US" sz="2000" dirty="0"/>
              <a:t>的梯度消失的问题而提出来的。当</a:t>
            </a:r>
            <a:r>
              <a:rPr lang="en-US" altLang="zh-CN" sz="2000" dirty="0"/>
              <a:t>x&gt;0</a:t>
            </a:r>
            <a:r>
              <a:rPr lang="zh-CN" altLang="en-US" sz="2000" dirty="0"/>
              <a:t>时，</a:t>
            </a:r>
            <a:r>
              <a:rPr lang="en-US" altLang="zh-CN" sz="2000" dirty="0"/>
              <a:t>ReLU</a:t>
            </a:r>
            <a:r>
              <a:rPr lang="zh-CN" altLang="en-US" sz="2000" dirty="0"/>
              <a:t>的梯度是常数，不会出现梯度消失，且易于计算。</a:t>
            </a:r>
            <a:endParaRPr lang="en-US" altLang="zh-CN" sz="2000" dirty="0"/>
          </a:p>
          <a:p>
            <a:pPr lvl="1" algn="just"/>
            <a:r>
              <a:rPr lang="zh-CN" altLang="en-US" sz="2000" dirty="0"/>
              <a:t>当</a:t>
            </a:r>
            <a:r>
              <a:rPr lang="en-US" altLang="zh-CN" sz="2000" dirty="0"/>
              <a:t>x&lt;0</a:t>
            </a:r>
            <a:r>
              <a:rPr lang="zh-CN" altLang="en-US" sz="2000" dirty="0"/>
              <a:t>时，</a:t>
            </a:r>
            <a:r>
              <a:rPr lang="en-US" altLang="zh-CN" sz="2000" dirty="0"/>
              <a:t>ReLU</a:t>
            </a:r>
            <a:r>
              <a:rPr lang="zh-CN" altLang="en-US" sz="2000" dirty="0"/>
              <a:t>的梯度为</a:t>
            </a:r>
            <a:r>
              <a:rPr lang="en-US" altLang="zh-CN" sz="2000" dirty="0"/>
              <a:t>0</a:t>
            </a:r>
            <a:r>
              <a:rPr lang="zh-CN" altLang="en-US" sz="2000" dirty="0"/>
              <a:t>，此时无法继续优化模型，这种现象被称为神经元死亡；</a:t>
            </a:r>
            <a:r>
              <a:rPr lang="en-US" altLang="zh-CN" sz="2000" dirty="0"/>
              <a:t>ReLU</a:t>
            </a:r>
            <a:r>
              <a:rPr lang="zh-CN" altLang="en-US" sz="2000" dirty="0"/>
              <a:t>的均值也不为</a:t>
            </a:r>
            <a:r>
              <a:rPr lang="en-US" altLang="zh-CN" sz="2000" dirty="0"/>
              <a:t>0</a:t>
            </a:r>
            <a:r>
              <a:rPr lang="zh-CN" altLang="en-US" sz="2000" dirty="0"/>
              <a:t>，没有解决偏移现象。</a:t>
            </a:r>
            <a:endParaRPr lang="en-US" altLang="zh-CN" sz="2000" dirty="0"/>
          </a:p>
          <a:p>
            <a:pPr lvl="1" algn="just"/>
            <a:r>
              <a:rPr lang="zh-CN" altLang="en-US" sz="2000" dirty="0"/>
              <a:t>为了解决上述问题，提出了两种优化的</a:t>
            </a:r>
            <a:r>
              <a:rPr lang="en-US" altLang="zh-CN" sz="2000" dirty="0"/>
              <a:t>ReLU</a:t>
            </a:r>
            <a:r>
              <a:rPr lang="zh-CN" altLang="en-US" sz="2000" dirty="0"/>
              <a:t>：</a:t>
            </a:r>
            <a:endParaRPr lang="en-US" altLang="zh-CN" sz="2000" dirty="0"/>
          </a:p>
          <a:p>
            <a:pPr lvl="2" algn="just"/>
            <a:r>
              <a:rPr lang="en-US" altLang="zh-CN" sz="1800" dirty="0"/>
              <a:t>Leaky-ReLU</a:t>
            </a:r>
            <a:r>
              <a:rPr lang="zh-CN" altLang="en-US" sz="1800" dirty="0"/>
              <a:t>或</a:t>
            </a:r>
            <a:r>
              <a:rPr lang="en-US" altLang="zh-CN" sz="1800" dirty="0"/>
              <a:t>P-ReLU</a:t>
            </a:r>
            <a:r>
              <a:rPr lang="zh-CN" altLang="en-US" sz="1800" dirty="0"/>
              <a:t>：在</a:t>
            </a:r>
            <a:r>
              <a:rPr lang="en-US" altLang="zh-CN" sz="1800" dirty="0"/>
              <a:t>x&lt;0</a:t>
            </a:r>
            <a:r>
              <a:rPr lang="zh-CN" altLang="en-US" sz="1800" dirty="0"/>
              <a:t>的部分增加斜率参数，解决了</a:t>
            </a:r>
            <a:r>
              <a:rPr lang="en-US" altLang="zh-CN" sz="1800" dirty="0"/>
              <a:t>x&lt;0</a:t>
            </a:r>
            <a:r>
              <a:rPr lang="zh-CN" altLang="en-US" sz="1800" dirty="0"/>
              <a:t>的神经元死亡现象；</a:t>
            </a:r>
            <a:endParaRPr lang="en-US" altLang="zh-CN" sz="1800" dirty="0"/>
          </a:p>
          <a:p>
            <a:pPr lvl="2" algn="just"/>
            <a:endParaRPr lang="en-US" altLang="zh-CN" sz="1800" dirty="0"/>
          </a:p>
          <a:p>
            <a:pPr lvl="2" algn="just"/>
            <a:r>
              <a:rPr lang="en-US" altLang="zh-CN" sz="1800" dirty="0"/>
              <a:t>ELU</a:t>
            </a:r>
            <a:r>
              <a:rPr lang="zh-CN" altLang="en-US" sz="1800" dirty="0"/>
              <a:t>：结合</a:t>
            </a:r>
            <a:r>
              <a:rPr lang="en-US" altLang="zh-CN" sz="1800" dirty="0"/>
              <a:t>sigmoid</a:t>
            </a:r>
            <a:r>
              <a:rPr lang="zh-CN" altLang="en-US" sz="1800" dirty="0"/>
              <a:t>和</a:t>
            </a:r>
            <a:r>
              <a:rPr lang="en-US" altLang="zh-CN" sz="1800" dirty="0"/>
              <a:t>ReLU</a:t>
            </a:r>
            <a:r>
              <a:rPr lang="zh-CN" altLang="en-US" sz="1800" dirty="0"/>
              <a:t>，解决</a:t>
            </a:r>
            <a:r>
              <a:rPr lang="en-US" altLang="zh-CN" sz="1800" dirty="0"/>
              <a:t>x&lt;0</a:t>
            </a:r>
            <a:r>
              <a:rPr lang="zh-CN" altLang="en-US" sz="1800" dirty="0"/>
              <a:t>的神经元死亡现象，同时</a:t>
            </a:r>
            <a:r>
              <a:rPr lang="en-US" altLang="zh-CN" sz="1800" dirty="0"/>
              <a:t>ELU</a:t>
            </a:r>
            <a:r>
              <a:rPr lang="zh-CN" altLang="en-US" sz="1800" dirty="0"/>
              <a:t>的均值为</a:t>
            </a:r>
            <a:r>
              <a:rPr lang="en-US" altLang="zh-CN" sz="1800" dirty="0"/>
              <a:t>0</a:t>
            </a:r>
            <a:r>
              <a:rPr lang="zh-CN" altLang="en-US" sz="1800" dirty="0"/>
              <a:t>，解决了偏移现象。</a:t>
            </a:r>
            <a:endParaRPr lang="en-US" altLang="zh-CN" sz="1800" dirty="0"/>
          </a:p>
        </p:txBody>
      </p:sp>
      <p:pic>
        <p:nvPicPr>
          <p:cNvPr id="4" name="图片 3">
            <a:extLst>
              <a:ext uri="{FF2B5EF4-FFF2-40B4-BE49-F238E27FC236}">
                <a16:creationId xmlns:a16="http://schemas.microsoft.com/office/drawing/2014/main" id="{86325555-02BB-4393-ABDB-3051EFFAB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5437" y="2223819"/>
            <a:ext cx="1695919" cy="428853"/>
          </a:xfrm>
          <a:prstGeom prst="rect">
            <a:avLst/>
          </a:prstGeom>
        </p:spPr>
      </p:pic>
      <p:pic>
        <p:nvPicPr>
          <p:cNvPr id="5" name="图片 4" descr="手机屏幕截图&#10;&#10;描述已自动生成">
            <a:extLst>
              <a:ext uri="{FF2B5EF4-FFF2-40B4-BE49-F238E27FC236}">
                <a16:creationId xmlns:a16="http://schemas.microsoft.com/office/drawing/2014/main" id="{AAC8CFBF-ABE1-4F12-ADB0-E1624F9D0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6768" y="171449"/>
            <a:ext cx="3667122" cy="2315063"/>
          </a:xfrm>
          <a:prstGeom prst="rect">
            <a:avLst/>
          </a:prstGeom>
        </p:spPr>
      </p:pic>
      <p:pic>
        <p:nvPicPr>
          <p:cNvPr id="7" name="图片 6" descr="图片包含 游戏机, 地图&#10;&#10;描述已自动生成">
            <a:extLst>
              <a:ext uri="{FF2B5EF4-FFF2-40B4-BE49-F238E27FC236}">
                <a16:creationId xmlns:a16="http://schemas.microsoft.com/office/drawing/2014/main" id="{CD022330-18FD-4747-A147-A475BCC781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3897" y="4582876"/>
            <a:ext cx="3219991" cy="2189541"/>
          </a:xfrm>
          <a:prstGeom prst="rect">
            <a:avLst/>
          </a:prstGeom>
        </p:spPr>
      </p:pic>
      <p:pic>
        <p:nvPicPr>
          <p:cNvPr id="9" name="图片 8" descr="图片包含 游戏机&#10;&#10;描述已自动生成">
            <a:extLst>
              <a:ext uri="{FF2B5EF4-FFF2-40B4-BE49-F238E27FC236}">
                <a16:creationId xmlns:a16="http://schemas.microsoft.com/office/drawing/2014/main" id="{A84D0FAE-4EBB-419D-B097-7321978EF9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30367" y="2400146"/>
            <a:ext cx="3313522" cy="2121273"/>
          </a:xfrm>
          <a:prstGeom prst="rect">
            <a:avLst/>
          </a:prstGeom>
        </p:spPr>
      </p:pic>
      <p:pic>
        <p:nvPicPr>
          <p:cNvPr id="11" name="图片 10" descr="图片包含 游戏机, 钟表&#10;&#10;描述已自动生成">
            <a:extLst>
              <a:ext uri="{FF2B5EF4-FFF2-40B4-BE49-F238E27FC236}">
                <a16:creationId xmlns:a16="http://schemas.microsoft.com/office/drawing/2014/main" id="{78157E2E-B111-4AA2-B67A-751897EAA2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24499" y="5020113"/>
            <a:ext cx="2129689" cy="544081"/>
          </a:xfrm>
          <a:prstGeom prst="rect">
            <a:avLst/>
          </a:prstGeom>
        </p:spPr>
      </p:pic>
      <p:pic>
        <p:nvPicPr>
          <p:cNvPr id="13" name="图片 12" descr="图片包含 游戏机, 物体, 钟表, 仪表&#10;&#10;描述已自动生成">
            <a:extLst>
              <a:ext uri="{FF2B5EF4-FFF2-40B4-BE49-F238E27FC236}">
                <a16:creationId xmlns:a16="http://schemas.microsoft.com/office/drawing/2014/main" id="{B297FF6E-1775-4C12-86E2-BE97D04EE6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7349" y="5999576"/>
            <a:ext cx="2750941" cy="599660"/>
          </a:xfrm>
          <a:prstGeom prst="rect">
            <a:avLst/>
          </a:prstGeom>
        </p:spPr>
      </p:pic>
    </p:spTree>
    <p:extLst>
      <p:ext uri="{BB962C8B-B14F-4D97-AF65-F5344CB8AC3E}">
        <p14:creationId xmlns:p14="http://schemas.microsoft.com/office/powerpoint/2010/main" val="1003525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377713-D983-487F-BA66-2B5D7E7713D5}"/>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E3B67AF7-D4FC-437D-98E8-B1DC11BB5098}"/>
              </a:ext>
            </a:extLst>
          </p:cNvPr>
          <p:cNvSpPr>
            <a:spLocks noGrp="1"/>
          </p:cNvSpPr>
          <p:nvPr>
            <p:ph idx="1"/>
          </p:nvPr>
        </p:nvSpPr>
        <p:spPr/>
        <p:txBody>
          <a:bodyPr>
            <a:normAutofit/>
          </a:bodyPr>
          <a:lstStyle/>
          <a:p>
            <a:pPr algn="just"/>
            <a:r>
              <a:rPr lang="zh-CN" altLang="en-US" sz="2600" dirty="0"/>
              <a:t>学习率和动量：相比于标准</a:t>
            </a:r>
            <a:r>
              <a:rPr lang="en-US" altLang="zh-CN" sz="2600" dirty="0"/>
              <a:t>DNN</a:t>
            </a:r>
            <a:r>
              <a:rPr lang="zh-CN" altLang="en-US" sz="2600" dirty="0"/>
              <a:t>，</a:t>
            </a:r>
            <a:r>
              <a:rPr lang="en-US" altLang="zh-CN" sz="2600" dirty="0"/>
              <a:t>dropout DNN</a:t>
            </a:r>
            <a:r>
              <a:rPr lang="zh-CN" altLang="en-US" sz="2600" dirty="0"/>
              <a:t>在计算梯度时会引入相当多的噪声，使得</a:t>
            </a:r>
            <a:r>
              <a:rPr lang="en-US" altLang="zh-CN" sz="2600" dirty="0"/>
              <a:t>SGD</a:t>
            </a:r>
            <a:r>
              <a:rPr lang="zh-CN" altLang="en-US" sz="2600" dirty="0"/>
              <a:t>在优化</a:t>
            </a:r>
            <a:r>
              <a:rPr lang="en-US" altLang="zh-CN" sz="2600" dirty="0"/>
              <a:t>dropout DNN</a:t>
            </a:r>
            <a:r>
              <a:rPr lang="zh-CN" altLang="en-US" sz="2600" dirty="0"/>
              <a:t>时会受到影响，降低模型收敛的速度；</a:t>
            </a:r>
            <a:endParaRPr lang="en-US" altLang="zh-CN" sz="2600" dirty="0"/>
          </a:p>
          <a:p>
            <a:pPr algn="just"/>
            <a:r>
              <a:rPr lang="zh-CN" altLang="en-US" sz="2600" dirty="0"/>
              <a:t>为了解决这个情况，可以选择比标准</a:t>
            </a:r>
            <a:r>
              <a:rPr lang="en-US" altLang="zh-CN" sz="2600" dirty="0"/>
              <a:t>DNN</a:t>
            </a:r>
            <a:r>
              <a:rPr lang="zh-CN" altLang="en-US" sz="2600" dirty="0"/>
              <a:t>的最优学习率和动量更大的学习率和动量，使不同的浅层</a:t>
            </a:r>
            <a:r>
              <a:rPr lang="en-US" altLang="zh-CN" sz="2600" dirty="0"/>
              <a:t>NN</a:t>
            </a:r>
            <a:r>
              <a:rPr lang="zh-CN" altLang="en-US" sz="2600" dirty="0"/>
              <a:t>之间的梯度不至于相互抵消；论文给出了参考值。</a:t>
            </a:r>
          </a:p>
        </p:txBody>
      </p:sp>
      <p:pic>
        <p:nvPicPr>
          <p:cNvPr id="5" name="图片 4" descr="图片包含 游戏机&#10;&#10;描述已自动生成">
            <a:extLst>
              <a:ext uri="{FF2B5EF4-FFF2-40B4-BE49-F238E27FC236}">
                <a16:creationId xmlns:a16="http://schemas.microsoft.com/office/drawing/2014/main" id="{03F6BDED-A639-4811-9457-EC8060F48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278956"/>
            <a:ext cx="10515600" cy="2311983"/>
          </a:xfrm>
          <a:prstGeom prst="rect">
            <a:avLst/>
          </a:prstGeom>
        </p:spPr>
      </p:pic>
    </p:spTree>
    <p:extLst>
      <p:ext uri="{BB962C8B-B14F-4D97-AF65-F5344CB8AC3E}">
        <p14:creationId xmlns:p14="http://schemas.microsoft.com/office/powerpoint/2010/main" val="36926758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9A45B-5FFD-4E94-BF98-D778DC6E5EC5}"/>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99E1C813-92A5-4312-AE9E-156E46F39F1D}"/>
              </a:ext>
            </a:extLst>
          </p:cNvPr>
          <p:cNvSpPr>
            <a:spLocks noGrp="1"/>
          </p:cNvSpPr>
          <p:nvPr>
            <p:ph idx="1"/>
          </p:nvPr>
        </p:nvSpPr>
        <p:spPr/>
        <p:txBody>
          <a:bodyPr/>
          <a:lstStyle/>
          <a:p>
            <a:pPr algn="just"/>
            <a:r>
              <a:rPr lang="en-US" altLang="zh-CN" dirty="0"/>
              <a:t>Max-norm</a:t>
            </a:r>
            <a:r>
              <a:rPr lang="zh-CN" altLang="en-US" dirty="0"/>
              <a:t>正则：当采用较大的学习率和动量来训练</a:t>
            </a:r>
            <a:r>
              <a:rPr lang="en-US" altLang="zh-CN" dirty="0"/>
              <a:t>dropout</a:t>
            </a:r>
            <a:r>
              <a:rPr lang="zh-CN" altLang="en-US" dirty="0"/>
              <a:t> </a:t>
            </a:r>
            <a:r>
              <a:rPr lang="en-US" altLang="zh-CN" dirty="0"/>
              <a:t>DNN</a:t>
            </a:r>
            <a:r>
              <a:rPr lang="zh-CN" altLang="en-US" dirty="0"/>
              <a:t>时，有时会得到一个较大的损失值，导致权重发生极大的变化，引起震荡，降低模型收敛速度，有时还会导致梯度爆炸（梯度消失）；</a:t>
            </a:r>
            <a:endParaRPr lang="en-US" altLang="zh-CN" dirty="0"/>
          </a:p>
          <a:p>
            <a:pPr algn="just"/>
            <a:r>
              <a:rPr lang="zh-CN" altLang="en-US" dirty="0"/>
              <a:t>为了解决这个问题，通常会辅以其他正则手段，如</a:t>
            </a:r>
            <a:r>
              <a:rPr lang="en-US" altLang="zh-CN" dirty="0"/>
              <a:t>max-norm</a:t>
            </a:r>
            <a:r>
              <a:rPr lang="zh-CN" altLang="en-US" dirty="0"/>
              <a:t>，限制权重的大小；对于</a:t>
            </a:r>
            <a:r>
              <a:rPr lang="en-US" altLang="zh-CN" dirty="0"/>
              <a:t>NLP</a:t>
            </a:r>
            <a:r>
              <a:rPr lang="zh-CN" altLang="en-US" dirty="0"/>
              <a:t>，也可以选择</a:t>
            </a:r>
            <a:r>
              <a:rPr lang="en-US" altLang="zh-CN" dirty="0"/>
              <a:t>L2</a:t>
            </a:r>
            <a:r>
              <a:rPr lang="zh-CN" altLang="en-US" dirty="0"/>
              <a:t>等使用更加广泛的正则方法。</a:t>
            </a:r>
          </a:p>
        </p:txBody>
      </p:sp>
      <p:pic>
        <p:nvPicPr>
          <p:cNvPr id="5" name="图片 4" descr="手机屏幕的截图&#10;&#10;描述已自动生成">
            <a:extLst>
              <a:ext uri="{FF2B5EF4-FFF2-40B4-BE49-F238E27FC236}">
                <a16:creationId xmlns:a16="http://schemas.microsoft.com/office/drawing/2014/main" id="{352C52BD-C6AC-45F2-8F1A-1C030815C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861939"/>
            <a:ext cx="10515600" cy="1755627"/>
          </a:xfrm>
          <a:prstGeom prst="rect">
            <a:avLst/>
          </a:prstGeom>
        </p:spPr>
      </p:pic>
    </p:spTree>
    <p:extLst>
      <p:ext uri="{BB962C8B-B14F-4D97-AF65-F5344CB8AC3E}">
        <p14:creationId xmlns:p14="http://schemas.microsoft.com/office/powerpoint/2010/main" val="6313847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75E9B-105E-4334-A2D8-CB8EA14FC906}"/>
              </a:ext>
            </a:extLst>
          </p:cNvPr>
          <p:cNvSpPr>
            <a:spLocks noGrp="1"/>
          </p:cNvSpPr>
          <p:nvPr>
            <p:ph type="title"/>
          </p:nvPr>
        </p:nvSpPr>
        <p:spPr/>
        <p:txBody>
          <a:bodyPr/>
          <a:lstStyle/>
          <a:p>
            <a:r>
              <a:rPr lang="en-US" altLang="zh-CN" dirty="0"/>
              <a:t>Dropout: A Simple Way to Prevent Neural Networks from Overfitting</a:t>
            </a:r>
            <a:endParaRPr lang="zh-CN" altLang="en-US" dirty="0"/>
          </a:p>
        </p:txBody>
      </p:sp>
      <p:sp>
        <p:nvSpPr>
          <p:cNvPr id="3" name="内容占位符 2">
            <a:extLst>
              <a:ext uri="{FF2B5EF4-FFF2-40B4-BE49-F238E27FC236}">
                <a16:creationId xmlns:a16="http://schemas.microsoft.com/office/drawing/2014/main" id="{F09028B5-610A-4B42-ACDC-0467037A5F08}"/>
              </a:ext>
            </a:extLst>
          </p:cNvPr>
          <p:cNvSpPr>
            <a:spLocks noGrp="1"/>
          </p:cNvSpPr>
          <p:nvPr>
            <p:ph idx="1"/>
          </p:nvPr>
        </p:nvSpPr>
        <p:spPr/>
        <p:txBody>
          <a:bodyPr/>
          <a:lstStyle/>
          <a:p>
            <a:r>
              <a:rPr lang="zh-CN" altLang="en-US" dirty="0"/>
              <a:t>丢弃概率（</a:t>
            </a:r>
            <a:r>
              <a:rPr lang="en-US" altLang="zh-CN" dirty="0"/>
              <a:t>dropout rate</a:t>
            </a:r>
            <a:r>
              <a:rPr lang="zh-CN" altLang="en-US" dirty="0"/>
              <a:t>）：超参数</a:t>
            </a:r>
            <a:r>
              <a:rPr lang="en-US" altLang="zh-CN" dirty="0"/>
              <a:t>p</a:t>
            </a:r>
            <a:r>
              <a:rPr lang="zh-CN" altLang="en-US" dirty="0"/>
              <a:t>的选择有以下几种经验：</a:t>
            </a:r>
            <a:endParaRPr lang="en-US" altLang="zh-CN" dirty="0"/>
          </a:p>
          <a:p>
            <a:pPr lvl="1"/>
            <a:r>
              <a:rPr lang="zh-CN" altLang="en-US" dirty="0"/>
              <a:t>对于隐层单元，</a:t>
            </a:r>
            <a:r>
              <a:rPr lang="en-US" altLang="zh-CN" dirty="0"/>
              <a:t>p</a:t>
            </a:r>
            <a:r>
              <a:rPr lang="zh-CN" altLang="en-US" dirty="0"/>
              <a:t>的取值范围是</a:t>
            </a:r>
            <a:r>
              <a:rPr lang="en-US" altLang="zh-CN" dirty="0"/>
              <a:t>0.5~0.8</a:t>
            </a:r>
            <a:r>
              <a:rPr lang="zh-CN" altLang="en-US" dirty="0"/>
              <a:t>之间；</a:t>
            </a:r>
            <a:endParaRPr lang="en-US" altLang="zh-CN" dirty="0"/>
          </a:p>
          <a:p>
            <a:pPr lvl="1"/>
            <a:r>
              <a:rPr lang="zh-CN" altLang="en-US" dirty="0"/>
              <a:t>对于输入层，</a:t>
            </a:r>
            <a:r>
              <a:rPr lang="en-US" altLang="zh-CN" dirty="0"/>
              <a:t>p</a:t>
            </a:r>
            <a:r>
              <a:rPr lang="zh-CN" altLang="en-US" dirty="0"/>
              <a:t>通常是</a:t>
            </a:r>
            <a:r>
              <a:rPr lang="en-US" altLang="zh-CN" dirty="0"/>
              <a:t>0.8</a:t>
            </a:r>
            <a:r>
              <a:rPr lang="zh-CN" altLang="en-US" dirty="0"/>
              <a:t>，计量保留更多的原始信息；</a:t>
            </a:r>
            <a:endParaRPr lang="en-US" altLang="zh-CN" dirty="0"/>
          </a:p>
          <a:p>
            <a:pPr lvl="1"/>
            <a:r>
              <a:rPr lang="zh-CN" altLang="en-US" dirty="0"/>
              <a:t>对于较小的</a:t>
            </a:r>
            <a:r>
              <a:rPr lang="en-US" altLang="zh-CN" dirty="0"/>
              <a:t>p</a:t>
            </a:r>
            <a:r>
              <a:rPr lang="zh-CN" altLang="en-US" dirty="0"/>
              <a:t>，通常需要保证足够大的网络规模，才能得到好的效果，否则模型的学习能力会受限；</a:t>
            </a:r>
            <a:endParaRPr lang="en-US" altLang="zh-CN" dirty="0"/>
          </a:p>
          <a:p>
            <a:pPr lvl="1"/>
            <a:r>
              <a:rPr lang="zh-CN" altLang="en-US" dirty="0"/>
              <a:t>对于较大的</a:t>
            </a:r>
            <a:r>
              <a:rPr lang="en-US" altLang="zh-CN" dirty="0"/>
              <a:t>p</a:t>
            </a:r>
            <a:r>
              <a:rPr lang="zh-CN" altLang="en-US" dirty="0"/>
              <a:t>，则有可能没有足够的能力防止过拟合。</a:t>
            </a:r>
          </a:p>
        </p:txBody>
      </p:sp>
      <p:pic>
        <p:nvPicPr>
          <p:cNvPr id="5" name="图片 4" descr="图片包含 游戏机&#10;&#10;描述已自动生成">
            <a:extLst>
              <a:ext uri="{FF2B5EF4-FFF2-40B4-BE49-F238E27FC236}">
                <a16:creationId xmlns:a16="http://schemas.microsoft.com/office/drawing/2014/main" id="{3B51E74F-D56B-49DE-9691-A2CFCEAC4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545092"/>
            <a:ext cx="10515600" cy="1947783"/>
          </a:xfrm>
          <a:prstGeom prst="rect">
            <a:avLst/>
          </a:prstGeom>
        </p:spPr>
      </p:pic>
    </p:spTree>
    <p:extLst>
      <p:ext uri="{BB962C8B-B14F-4D97-AF65-F5344CB8AC3E}">
        <p14:creationId xmlns:p14="http://schemas.microsoft.com/office/powerpoint/2010/main" val="82059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B2CF9-248B-4596-B0F1-1654FFC8F959}"/>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822271D4-DF01-4643-A11D-B1B717BDBCA8}"/>
              </a:ext>
            </a:extLst>
          </p:cNvPr>
          <p:cNvSpPr>
            <a:spLocks noGrp="1"/>
          </p:cNvSpPr>
          <p:nvPr>
            <p:ph idx="1"/>
          </p:nvPr>
        </p:nvSpPr>
        <p:spPr/>
        <p:txBody>
          <a:bodyPr/>
          <a:lstStyle/>
          <a:p>
            <a:r>
              <a:rPr lang="zh-CN" altLang="en-US" dirty="0"/>
              <a:t>完成</a:t>
            </a:r>
            <a:r>
              <a:rPr lang="en-US" altLang="zh-CN" dirty="0"/>
              <a:t>PPT</a:t>
            </a:r>
            <a:r>
              <a:rPr lang="zh-CN" altLang="en-US" dirty="0"/>
              <a:t>中的亲自实现的部分</a:t>
            </a:r>
            <a:endParaRPr lang="en-US" altLang="zh-CN" dirty="0"/>
          </a:p>
          <a:p>
            <a:r>
              <a:rPr lang="zh-CN" altLang="en-US" dirty="0"/>
              <a:t>完成教材中第七章的课后习题</a:t>
            </a:r>
            <a:endParaRPr lang="en-US" altLang="zh-CN" dirty="0"/>
          </a:p>
          <a:p>
            <a:r>
              <a:rPr lang="zh-CN" altLang="en-US" dirty="0"/>
              <a:t>阅读论文“</a:t>
            </a:r>
            <a:r>
              <a:rPr lang="en-US" altLang="zh-CN" dirty="0"/>
              <a:t>Dropout: A Simple Way to Prevent Neural Networks from Overfitting</a:t>
            </a:r>
            <a:r>
              <a:rPr lang="zh-CN" altLang="en-US" dirty="0"/>
              <a:t>”</a:t>
            </a:r>
          </a:p>
        </p:txBody>
      </p:sp>
    </p:spTree>
    <p:extLst>
      <p:ext uri="{BB962C8B-B14F-4D97-AF65-F5344CB8AC3E}">
        <p14:creationId xmlns:p14="http://schemas.microsoft.com/office/powerpoint/2010/main" val="23284929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A8D75A3-00C1-41A9-88D7-351F8FDC97C2}"/>
              </a:ext>
            </a:extLst>
          </p:cNvPr>
          <p:cNvSpPr>
            <a:spLocks noGrp="1"/>
          </p:cNvSpPr>
          <p:nvPr>
            <p:ph type="ctrTitle"/>
          </p:nvPr>
        </p:nvSpPr>
        <p:spPr/>
        <p:txBody>
          <a:bodyPr/>
          <a:lstStyle/>
          <a:p>
            <a:r>
              <a:rPr lang="en-US" altLang="zh-CN" dirty="0"/>
              <a:t>Thank you</a:t>
            </a:r>
            <a:endParaRPr lang="zh-CN" altLang="en-US" dirty="0"/>
          </a:p>
        </p:txBody>
      </p:sp>
    </p:spTree>
    <p:extLst>
      <p:ext uri="{BB962C8B-B14F-4D97-AF65-F5344CB8AC3E}">
        <p14:creationId xmlns:p14="http://schemas.microsoft.com/office/powerpoint/2010/main" val="393385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A438E-0F23-42EF-BAD3-98CEF453C797}"/>
              </a:ext>
            </a:extLst>
          </p:cNvPr>
          <p:cNvSpPr>
            <a:spLocks noGrp="1"/>
          </p:cNvSpPr>
          <p:nvPr>
            <p:ph type="title"/>
          </p:nvPr>
        </p:nvSpPr>
        <p:spPr/>
        <p:txBody>
          <a:bodyPr/>
          <a:lstStyle/>
          <a:p>
            <a:r>
              <a:rPr lang="en-US" altLang="zh-CN" dirty="0"/>
              <a:t>Units</a:t>
            </a:r>
            <a:endParaRPr lang="zh-CN" altLang="en-US" dirty="0"/>
          </a:p>
        </p:txBody>
      </p:sp>
      <p:sp>
        <p:nvSpPr>
          <p:cNvPr id="3" name="内容占位符 2">
            <a:extLst>
              <a:ext uri="{FF2B5EF4-FFF2-40B4-BE49-F238E27FC236}">
                <a16:creationId xmlns:a16="http://schemas.microsoft.com/office/drawing/2014/main" id="{23942EC6-1FB1-48D6-BC8D-F54C4F7A9C1A}"/>
              </a:ext>
            </a:extLst>
          </p:cNvPr>
          <p:cNvSpPr>
            <a:spLocks noGrp="1"/>
          </p:cNvSpPr>
          <p:nvPr>
            <p:ph idx="1"/>
          </p:nvPr>
        </p:nvSpPr>
        <p:spPr/>
        <p:txBody>
          <a:bodyPr/>
          <a:lstStyle/>
          <a:p>
            <a:r>
              <a:rPr lang="zh-CN" altLang="en-US" dirty="0"/>
              <a:t>最终，计算单元的结构可用下图表示：</a:t>
            </a:r>
          </a:p>
        </p:txBody>
      </p:sp>
      <p:pic>
        <p:nvPicPr>
          <p:cNvPr id="5" name="图片 4" descr="手机屏幕截图&#10;&#10;描述已自动生成">
            <a:extLst>
              <a:ext uri="{FF2B5EF4-FFF2-40B4-BE49-F238E27FC236}">
                <a16:creationId xmlns:a16="http://schemas.microsoft.com/office/drawing/2014/main" id="{0722067B-F8C0-411A-901E-A19ACE8BD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394" y="2318197"/>
            <a:ext cx="7529212" cy="4336156"/>
          </a:xfrm>
          <a:prstGeom prst="rect">
            <a:avLst/>
          </a:prstGeom>
        </p:spPr>
      </p:pic>
    </p:spTree>
    <p:extLst>
      <p:ext uri="{BB962C8B-B14F-4D97-AF65-F5344CB8AC3E}">
        <p14:creationId xmlns:p14="http://schemas.microsoft.com/office/powerpoint/2010/main" val="3164932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C0909F-B917-4E2C-AEEE-D697649BA96E}"/>
              </a:ext>
            </a:extLst>
          </p:cNvPr>
          <p:cNvSpPr>
            <a:spLocks noGrp="1"/>
          </p:cNvSpPr>
          <p:nvPr>
            <p:ph type="title"/>
          </p:nvPr>
        </p:nvSpPr>
        <p:spPr/>
        <p:txBody>
          <a:bodyPr/>
          <a:lstStyle/>
          <a:p>
            <a:r>
              <a:rPr lang="en-US" altLang="zh-CN" dirty="0"/>
              <a:t>The XOR problem</a:t>
            </a:r>
            <a:endParaRPr lang="zh-CN" altLang="en-US" dirty="0"/>
          </a:p>
        </p:txBody>
      </p:sp>
      <p:sp>
        <p:nvSpPr>
          <p:cNvPr id="3" name="内容占位符 2">
            <a:extLst>
              <a:ext uri="{FF2B5EF4-FFF2-40B4-BE49-F238E27FC236}">
                <a16:creationId xmlns:a16="http://schemas.microsoft.com/office/drawing/2014/main" id="{17C7E41B-6A74-4AE7-9B12-A566FCA072D4}"/>
              </a:ext>
            </a:extLst>
          </p:cNvPr>
          <p:cNvSpPr>
            <a:spLocks noGrp="1"/>
          </p:cNvSpPr>
          <p:nvPr>
            <p:ph idx="1"/>
          </p:nvPr>
        </p:nvSpPr>
        <p:spPr/>
        <p:txBody>
          <a:bodyPr/>
          <a:lstStyle/>
          <a:p>
            <a:pPr algn="just"/>
            <a:r>
              <a:rPr lang="zh-CN" altLang="en-US" dirty="0"/>
              <a:t>神经网络发展史上，曾有过对其拟合能力的争论，这场争论的焦点是神经网络能否解决异或问题。这场争论的结论，最终证明多层神经网络（</a:t>
            </a:r>
            <a:r>
              <a:rPr lang="en-US" altLang="zh-CN" dirty="0"/>
              <a:t>multi-layer NN</a:t>
            </a:r>
            <a:r>
              <a:rPr lang="zh-CN" altLang="en-US" dirty="0"/>
              <a:t>）的必要性，促使神经网络向深层发展。</a:t>
            </a:r>
            <a:endParaRPr lang="en-US" altLang="zh-CN" dirty="0"/>
          </a:p>
          <a:p>
            <a:pPr algn="just"/>
            <a:r>
              <a:rPr lang="zh-CN" altLang="en-US" dirty="0"/>
              <a:t>首先来看三种命题逻辑任务：与</a:t>
            </a:r>
            <a:r>
              <a:rPr lang="en-US" altLang="zh-CN" dirty="0"/>
              <a:t>(AND)</a:t>
            </a:r>
            <a:r>
              <a:rPr lang="zh-CN" altLang="en-US" dirty="0"/>
              <a:t>，或</a:t>
            </a:r>
            <a:r>
              <a:rPr lang="en-US" altLang="zh-CN" dirty="0"/>
              <a:t>(OR)</a:t>
            </a:r>
            <a:r>
              <a:rPr lang="zh-CN" altLang="en-US" dirty="0"/>
              <a:t>，异或</a:t>
            </a:r>
            <a:r>
              <a:rPr lang="en-US" altLang="zh-CN" dirty="0"/>
              <a:t>(XOR)</a:t>
            </a:r>
          </a:p>
          <a:p>
            <a:pPr lvl="1" algn="just"/>
            <a:r>
              <a:rPr lang="zh-CN" altLang="en-US" dirty="0"/>
              <a:t>根据</a:t>
            </a:r>
            <a:r>
              <a:rPr lang="en-US" altLang="zh-CN" dirty="0"/>
              <a:t>x1</a:t>
            </a:r>
            <a:r>
              <a:rPr lang="zh-CN" altLang="en-US" dirty="0"/>
              <a:t>和</a:t>
            </a:r>
            <a:r>
              <a:rPr lang="en-US" altLang="zh-CN" dirty="0"/>
              <a:t>x2</a:t>
            </a:r>
            <a:r>
              <a:rPr lang="zh-CN" altLang="en-US" dirty="0"/>
              <a:t>的真值条件进行逻辑运算，得到</a:t>
            </a:r>
            <a:r>
              <a:rPr lang="en-US" altLang="zh-CN" dirty="0"/>
              <a:t>y</a:t>
            </a:r>
            <a:r>
              <a:rPr lang="zh-CN" altLang="en-US" dirty="0"/>
              <a:t>的真值条件；</a:t>
            </a:r>
          </a:p>
        </p:txBody>
      </p:sp>
      <p:pic>
        <p:nvPicPr>
          <p:cNvPr id="5" name="图片 4" descr="手机屏幕的截图&#10;&#10;描述已自动生成">
            <a:extLst>
              <a:ext uri="{FF2B5EF4-FFF2-40B4-BE49-F238E27FC236}">
                <a16:creationId xmlns:a16="http://schemas.microsoft.com/office/drawing/2014/main" id="{9EA16F5E-F148-4100-94EC-D41F55A9A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8692" y="4381475"/>
            <a:ext cx="5254615" cy="2111400"/>
          </a:xfrm>
          <a:prstGeom prst="rect">
            <a:avLst/>
          </a:prstGeom>
        </p:spPr>
      </p:pic>
    </p:spTree>
    <p:extLst>
      <p:ext uri="{BB962C8B-B14F-4D97-AF65-F5344CB8AC3E}">
        <p14:creationId xmlns:p14="http://schemas.microsoft.com/office/powerpoint/2010/main" val="2646178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D9F87-05DF-4FA5-9064-E87F68465CBC}"/>
              </a:ext>
            </a:extLst>
          </p:cNvPr>
          <p:cNvSpPr>
            <a:spLocks noGrp="1"/>
          </p:cNvSpPr>
          <p:nvPr>
            <p:ph type="title"/>
          </p:nvPr>
        </p:nvSpPr>
        <p:spPr/>
        <p:txBody>
          <a:bodyPr/>
          <a:lstStyle/>
          <a:p>
            <a:r>
              <a:rPr lang="en-US" altLang="zh-CN" dirty="0"/>
              <a:t>The XOR problem</a:t>
            </a:r>
            <a:endParaRPr lang="zh-CN" altLang="en-US" dirty="0"/>
          </a:p>
        </p:txBody>
      </p:sp>
      <p:sp>
        <p:nvSpPr>
          <p:cNvPr id="3" name="内容占位符 2">
            <a:extLst>
              <a:ext uri="{FF2B5EF4-FFF2-40B4-BE49-F238E27FC236}">
                <a16:creationId xmlns:a16="http://schemas.microsoft.com/office/drawing/2014/main" id="{1038E490-F55D-4FBC-B85E-1524EA0D0F6D}"/>
              </a:ext>
            </a:extLst>
          </p:cNvPr>
          <p:cNvSpPr>
            <a:spLocks noGrp="1"/>
          </p:cNvSpPr>
          <p:nvPr>
            <p:ph idx="1"/>
          </p:nvPr>
        </p:nvSpPr>
        <p:spPr/>
        <p:txBody>
          <a:bodyPr/>
          <a:lstStyle/>
          <a:p>
            <a:pPr algn="just"/>
            <a:r>
              <a:rPr lang="en-US" altLang="zh-CN" dirty="0"/>
              <a:t>Minsky and </a:t>
            </a:r>
            <a:r>
              <a:rPr lang="en-US" altLang="zh-CN" dirty="0" err="1"/>
              <a:t>Papert</a:t>
            </a:r>
            <a:r>
              <a:rPr lang="en-US" altLang="zh-CN" dirty="0"/>
              <a:t> (1969)</a:t>
            </a:r>
            <a:r>
              <a:rPr lang="zh-CN" altLang="en-US" dirty="0"/>
              <a:t>提出，单层神经网络无法解决异或问题。</a:t>
            </a:r>
            <a:endParaRPr lang="en-US" altLang="zh-CN" dirty="0"/>
          </a:p>
          <a:p>
            <a:pPr algn="just"/>
            <a:r>
              <a:rPr lang="zh-CN" altLang="en-US" dirty="0"/>
              <a:t>为了解释该问题，假设线性感知机</a:t>
            </a:r>
            <a:r>
              <a:rPr lang="en-US" altLang="zh-CN" dirty="0"/>
              <a:t>(perceptron)</a:t>
            </a:r>
            <a:r>
              <a:rPr lang="zh-CN" altLang="en-US" dirty="0"/>
              <a:t>如下，这是一种最简单的神经网络：</a:t>
            </a:r>
            <a:endParaRPr lang="en-US" altLang="zh-CN" dirty="0"/>
          </a:p>
          <a:p>
            <a:pPr algn="just"/>
            <a:endParaRPr lang="en-US" altLang="zh-CN" dirty="0"/>
          </a:p>
          <a:p>
            <a:pPr algn="just"/>
            <a:r>
              <a:rPr lang="zh-CN" altLang="en-US" dirty="0"/>
              <a:t>这个感知机可以完成</a:t>
            </a:r>
            <a:r>
              <a:rPr lang="en-US" altLang="zh-CN" dirty="0"/>
              <a:t>AND</a:t>
            </a:r>
          </a:p>
          <a:p>
            <a:pPr marL="0" indent="0" algn="just">
              <a:buNone/>
            </a:pPr>
            <a:r>
              <a:rPr lang="en-US" altLang="zh-CN" dirty="0"/>
              <a:t>  </a:t>
            </a:r>
            <a:r>
              <a:rPr lang="zh-CN" altLang="en-US" dirty="0"/>
              <a:t>和</a:t>
            </a:r>
            <a:r>
              <a:rPr lang="en-US" altLang="zh-CN" dirty="0"/>
              <a:t>OR</a:t>
            </a:r>
            <a:r>
              <a:rPr lang="zh-CN" altLang="en-US" dirty="0"/>
              <a:t>任务，学习到的参数</a:t>
            </a:r>
            <a:endParaRPr lang="en-US" altLang="zh-CN" dirty="0"/>
          </a:p>
          <a:p>
            <a:pPr marL="0" indent="0" algn="just">
              <a:buNone/>
            </a:pPr>
            <a:r>
              <a:rPr lang="en-US" altLang="zh-CN" dirty="0"/>
              <a:t>  </a:t>
            </a:r>
            <a:r>
              <a:rPr lang="zh-CN" altLang="en-US" dirty="0"/>
              <a:t>如右图：</a:t>
            </a:r>
          </a:p>
        </p:txBody>
      </p:sp>
      <p:pic>
        <p:nvPicPr>
          <p:cNvPr id="5" name="图片 4" descr="钟表的特写&#10;&#10;描述已自动生成">
            <a:extLst>
              <a:ext uri="{FF2B5EF4-FFF2-40B4-BE49-F238E27FC236}">
                <a16:creationId xmlns:a16="http://schemas.microsoft.com/office/drawing/2014/main" id="{97579B9F-33CD-4681-B023-ABD64A27B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675" y="2893519"/>
            <a:ext cx="2887199" cy="691821"/>
          </a:xfrm>
          <a:prstGeom prst="rect">
            <a:avLst/>
          </a:prstGeom>
        </p:spPr>
      </p:pic>
      <p:pic>
        <p:nvPicPr>
          <p:cNvPr id="7" name="图片 6" descr="图片包含 照片, 桌子, 不同, 许多&#10;&#10;描述已自动生成">
            <a:extLst>
              <a:ext uri="{FF2B5EF4-FFF2-40B4-BE49-F238E27FC236}">
                <a16:creationId xmlns:a16="http://schemas.microsoft.com/office/drawing/2014/main" id="{F2255F36-9089-4AB7-9245-DA731E58C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3720277"/>
            <a:ext cx="6362700" cy="2934659"/>
          </a:xfrm>
          <a:prstGeom prst="rect">
            <a:avLst/>
          </a:prstGeom>
        </p:spPr>
      </p:pic>
    </p:spTree>
    <p:extLst>
      <p:ext uri="{BB962C8B-B14F-4D97-AF65-F5344CB8AC3E}">
        <p14:creationId xmlns:p14="http://schemas.microsoft.com/office/powerpoint/2010/main" val="21996822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7015</TotalTime>
  <Words>5659</Words>
  <Application>Microsoft Office PowerPoint</Application>
  <PresentationFormat>宽屏</PresentationFormat>
  <Paragraphs>297</Paragraphs>
  <Slides>64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64</vt:i4>
      </vt:variant>
    </vt:vector>
  </HeadingPairs>
  <TitlesOfParts>
    <vt:vector size="69" baseType="lpstr">
      <vt:lpstr>等线</vt:lpstr>
      <vt:lpstr>等线 Light</vt:lpstr>
      <vt:lpstr>Arial</vt:lpstr>
      <vt:lpstr>Cambria Math</vt:lpstr>
      <vt:lpstr>Office 主题​​</vt:lpstr>
      <vt:lpstr>Neural Networks and Neural Language Models</vt:lpstr>
      <vt:lpstr>Neural Networks</vt:lpstr>
      <vt:lpstr>Units</vt:lpstr>
      <vt:lpstr>Units</vt:lpstr>
      <vt:lpstr>Units</vt:lpstr>
      <vt:lpstr>Units</vt:lpstr>
      <vt:lpstr>Units</vt:lpstr>
      <vt:lpstr>The XOR problem</vt:lpstr>
      <vt:lpstr>The XOR problem</vt:lpstr>
      <vt:lpstr>The XOR problem</vt:lpstr>
      <vt:lpstr>The XOR problem</vt:lpstr>
      <vt:lpstr>The XOR problem</vt:lpstr>
      <vt:lpstr>Feed-Forward Neural Networks</vt:lpstr>
      <vt:lpstr>Feed-Forward Neural Networks</vt:lpstr>
      <vt:lpstr>Feed-Forward Neural Networks</vt:lpstr>
      <vt:lpstr>Feed-Forward Neural Networks</vt:lpstr>
      <vt:lpstr>Feed-Forward Neural Networks</vt:lpstr>
      <vt:lpstr>Training Neural Nets</vt:lpstr>
      <vt:lpstr>Training Neural Nets</vt:lpstr>
      <vt:lpstr>Training Neural Nets</vt:lpstr>
      <vt:lpstr>Training Neural Nets</vt:lpstr>
      <vt:lpstr>Training Neural Nets</vt:lpstr>
      <vt:lpstr>Training Neural Nets</vt:lpstr>
      <vt:lpstr>Training Neural Nets</vt:lpstr>
      <vt:lpstr>Neural Language Models</vt:lpstr>
      <vt:lpstr>Neural Language Models</vt:lpstr>
      <vt:lpstr>Neural Language Models</vt:lpstr>
      <vt:lpstr>Neural Language Models</vt:lpstr>
      <vt:lpstr>Neural Language Models</vt:lpstr>
      <vt:lpstr>Neural Language Models</vt:lpstr>
      <vt:lpstr>Neural Language Models</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Dropout: A Simple Way to Prevent Neural Networks from Overfitting</vt:lpstr>
      <vt:lpstr>作业</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 Expressions, Text Normalization, Edit Distance</dc:title>
  <dc:creator>文涛 张</dc:creator>
  <cp:lastModifiedBy>张 文涛</cp:lastModifiedBy>
  <cp:revision>128</cp:revision>
  <dcterms:created xsi:type="dcterms:W3CDTF">2019-07-21T06:55:41Z</dcterms:created>
  <dcterms:modified xsi:type="dcterms:W3CDTF">2019-11-15T16:33:11Z</dcterms:modified>
</cp:coreProperties>
</file>