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82" r:id="rId22"/>
    <p:sldId id="374" r:id="rId23"/>
    <p:sldId id="375" r:id="rId24"/>
    <p:sldId id="376" r:id="rId25"/>
    <p:sldId id="377" r:id="rId26"/>
    <p:sldId id="378" r:id="rId27"/>
    <p:sldId id="379" r:id="rId28"/>
    <p:sldId id="349" r:id="rId29"/>
    <p:sldId id="350" r:id="rId30"/>
    <p:sldId id="351" r:id="rId31"/>
    <p:sldId id="352" r:id="rId32"/>
    <p:sldId id="353" r:id="rId33"/>
    <p:sldId id="354" r:id="rId34"/>
    <p:sldId id="355" r:id="rId35"/>
    <p:sldId id="356" r:id="rId36"/>
    <p:sldId id="360" r:id="rId37"/>
    <p:sldId id="361" r:id="rId38"/>
    <p:sldId id="362" r:id="rId39"/>
    <p:sldId id="363" r:id="rId40"/>
    <p:sldId id="347" r:id="rId41"/>
    <p:sldId id="348" r:id="rId42"/>
    <p:sldId id="358" r:id="rId43"/>
    <p:sldId id="359" r:id="rId44"/>
    <p:sldId id="383" r:id="rId45"/>
    <p:sldId id="384" r:id="rId46"/>
    <p:sldId id="385" r:id="rId47"/>
    <p:sldId id="386" r:id="rId48"/>
    <p:sldId id="387" r:id="rId49"/>
    <p:sldId id="388" r:id="rId50"/>
    <p:sldId id="390" r:id="rId51"/>
    <p:sldId id="391" r:id="rId52"/>
    <p:sldId id="392" r:id="rId53"/>
    <p:sldId id="364" r:id="rId54"/>
    <p:sldId id="365" r:id="rId55"/>
    <p:sldId id="366" r:id="rId56"/>
    <p:sldId id="367" r:id="rId57"/>
    <p:sldId id="368" r:id="rId58"/>
    <p:sldId id="369" r:id="rId59"/>
    <p:sldId id="370" r:id="rId60"/>
    <p:sldId id="371" r:id="rId61"/>
    <p:sldId id="372" r:id="rId62"/>
    <p:sldId id="373" r:id="rId63"/>
    <p:sldId id="328" r:id="rId64"/>
    <p:sldId id="327"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0" autoAdjust="0"/>
    <p:restoredTop sz="93722" autoAdjust="0"/>
  </p:normalViewPr>
  <p:slideViewPr>
    <p:cSldViewPr snapToGrid="0">
      <p:cViewPr varScale="1">
        <p:scale>
          <a:sx n="155" d="100"/>
          <a:sy n="155" d="100"/>
        </p:scale>
        <p:origin x="18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2020/4/14</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a:bodyPr>
          <a:lstStyle/>
          <a:p>
            <a:pPr lvl="0"/>
            <a:r>
              <a:rPr lang="en-US" altLang="en-US" dirty="0"/>
              <a:t>Part-of-Speech Tagging</a:t>
            </a:r>
            <a:br>
              <a:rPr lang="en-US" altLang="en-US" dirty="0"/>
            </a:br>
            <a:r>
              <a:rPr lang="en-US" altLang="en-US" dirty="0"/>
              <a:t>Hidden Markov Models</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8</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274AC-F39E-4C91-93F9-177857580EEC}"/>
              </a:ext>
            </a:extLst>
          </p:cNvPr>
          <p:cNvSpPr>
            <a:spLocks noGrp="1"/>
          </p:cNvSpPr>
          <p:nvPr>
            <p:ph type="title"/>
          </p:nvPr>
        </p:nvSpPr>
        <p:spPr/>
        <p:txBody>
          <a:bodyPr/>
          <a:lstStyle/>
          <a:p>
            <a:r>
              <a:rPr lang="en-US" altLang="zh-CN" dirty="0"/>
              <a:t>The Penn Treebank Part-of-Speech </a:t>
            </a:r>
            <a:r>
              <a:rPr lang="en-US" altLang="zh-CN" dirty="0" err="1"/>
              <a:t>Tagset</a:t>
            </a:r>
            <a:endParaRPr lang="zh-CN" altLang="en-US" dirty="0"/>
          </a:p>
        </p:txBody>
      </p:sp>
      <p:sp>
        <p:nvSpPr>
          <p:cNvPr id="3" name="内容占位符 2">
            <a:extLst>
              <a:ext uri="{FF2B5EF4-FFF2-40B4-BE49-F238E27FC236}">
                <a16:creationId xmlns:a16="http://schemas.microsoft.com/office/drawing/2014/main" id="{B64CF38B-F23D-4167-9551-8071D903D3D3}"/>
              </a:ext>
            </a:extLst>
          </p:cNvPr>
          <p:cNvSpPr>
            <a:spLocks noGrp="1"/>
          </p:cNvSpPr>
          <p:nvPr>
            <p:ph idx="1"/>
          </p:nvPr>
        </p:nvSpPr>
        <p:spPr/>
        <p:txBody>
          <a:bodyPr/>
          <a:lstStyle/>
          <a:p>
            <a:pPr algn="just"/>
            <a:r>
              <a:rPr lang="en-US" altLang="zh-CN" dirty="0"/>
              <a:t>Penn Treebank</a:t>
            </a:r>
            <a:r>
              <a:rPr lang="zh-CN" altLang="en-US" dirty="0"/>
              <a:t> </a:t>
            </a:r>
            <a:r>
              <a:rPr lang="en-US" altLang="zh-CN" dirty="0" err="1"/>
              <a:t>tageset</a:t>
            </a:r>
            <a:r>
              <a:rPr lang="zh-CN" altLang="en-US" dirty="0"/>
              <a:t>是重要的英语词性标注集，包含</a:t>
            </a:r>
            <a:r>
              <a:rPr lang="en-US" altLang="zh-CN" dirty="0"/>
              <a:t>45</a:t>
            </a:r>
            <a:r>
              <a:rPr lang="zh-CN" altLang="en-US" dirty="0"/>
              <a:t>种词性：</a:t>
            </a:r>
          </a:p>
        </p:txBody>
      </p:sp>
      <p:pic>
        <p:nvPicPr>
          <p:cNvPr id="5" name="图片 4" descr="电脑屏幕的照片上有文字&#10;&#10;描述已自动生成">
            <a:extLst>
              <a:ext uri="{FF2B5EF4-FFF2-40B4-BE49-F238E27FC236}">
                <a16:creationId xmlns:a16="http://schemas.microsoft.com/office/drawing/2014/main" id="{27B98898-5BC5-41DB-A4A0-A619159A3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818" y="2389830"/>
            <a:ext cx="7966364" cy="4249062"/>
          </a:xfrm>
          <a:prstGeom prst="rect">
            <a:avLst/>
          </a:prstGeom>
        </p:spPr>
      </p:pic>
    </p:spTree>
    <p:extLst>
      <p:ext uri="{BB962C8B-B14F-4D97-AF65-F5344CB8AC3E}">
        <p14:creationId xmlns:p14="http://schemas.microsoft.com/office/powerpoint/2010/main" val="214749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8B414-A171-4424-8C4A-5BC2013FF5AD}"/>
              </a:ext>
            </a:extLst>
          </p:cNvPr>
          <p:cNvSpPr>
            <a:spLocks noGrp="1"/>
          </p:cNvSpPr>
          <p:nvPr>
            <p:ph type="title"/>
          </p:nvPr>
        </p:nvSpPr>
        <p:spPr/>
        <p:txBody>
          <a:bodyPr/>
          <a:lstStyle/>
          <a:p>
            <a:r>
              <a:rPr lang="en-US" altLang="zh-CN" dirty="0"/>
              <a:t>The Penn Treebank Part-of-Speech </a:t>
            </a:r>
            <a:r>
              <a:rPr lang="en-US" altLang="zh-CN" dirty="0" err="1"/>
              <a:t>Tagset</a:t>
            </a:r>
            <a:endParaRPr lang="zh-CN" altLang="en-US" dirty="0"/>
          </a:p>
        </p:txBody>
      </p:sp>
      <p:sp>
        <p:nvSpPr>
          <p:cNvPr id="3" name="内容占位符 2">
            <a:extLst>
              <a:ext uri="{FF2B5EF4-FFF2-40B4-BE49-F238E27FC236}">
                <a16:creationId xmlns:a16="http://schemas.microsoft.com/office/drawing/2014/main" id="{5F40A10C-9740-4432-BB86-C1CFF21F54D2}"/>
              </a:ext>
            </a:extLst>
          </p:cNvPr>
          <p:cNvSpPr>
            <a:spLocks noGrp="1"/>
          </p:cNvSpPr>
          <p:nvPr>
            <p:ph idx="1"/>
          </p:nvPr>
        </p:nvSpPr>
        <p:spPr/>
        <p:txBody>
          <a:bodyPr/>
          <a:lstStyle/>
          <a:p>
            <a:pPr algn="just"/>
            <a:r>
              <a:rPr lang="en-US" altLang="zh-CN" dirty="0"/>
              <a:t>Penn Treebank </a:t>
            </a:r>
            <a:r>
              <a:rPr lang="en-US" altLang="zh-CN" dirty="0" err="1"/>
              <a:t>tagset</a:t>
            </a:r>
            <a:r>
              <a:rPr lang="zh-CN" altLang="en-US" dirty="0"/>
              <a:t>有一些重要的属性：</a:t>
            </a:r>
            <a:endParaRPr lang="en-US" altLang="zh-CN" dirty="0"/>
          </a:p>
          <a:p>
            <a:pPr lvl="1" algn="just"/>
            <a:r>
              <a:rPr lang="en-US" altLang="zh-CN" dirty="0" err="1"/>
              <a:t>Tagset</a:t>
            </a:r>
            <a:r>
              <a:rPr lang="zh-CN" altLang="en-US" dirty="0"/>
              <a:t>的</a:t>
            </a:r>
            <a:r>
              <a:rPr lang="en-US" altLang="zh-CN" dirty="0"/>
              <a:t>45</a:t>
            </a:r>
            <a:r>
              <a:rPr lang="zh-CN" altLang="en-US" dirty="0"/>
              <a:t>种词性是从</a:t>
            </a:r>
            <a:r>
              <a:rPr lang="en-US" altLang="zh-CN" dirty="0"/>
              <a:t>Brown </a:t>
            </a:r>
            <a:r>
              <a:rPr lang="en-US" altLang="zh-CN" dirty="0" err="1"/>
              <a:t>tagset</a:t>
            </a:r>
            <a:r>
              <a:rPr lang="zh-CN" altLang="en-US" dirty="0"/>
              <a:t>的</a:t>
            </a:r>
            <a:r>
              <a:rPr lang="en-US" altLang="zh-CN" dirty="0"/>
              <a:t>87</a:t>
            </a:r>
            <a:r>
              <a:rPr lang="zh-CN" altLang="en-US" dirty="0"/>
              <a:t>种词性整合而来，省略掉了原标注集中的一些潜在的有用的差别；</a:t>
            </a:r>
            <a:endParaRPr lang="en-US" altLang="zh-CN" dirty="0"/>
          </a:p>
          <a:p>
            <a:pPr lvl="1" algn="just"/>
            <a:r>
              <a:rPr lang="en-US" altLang="zh-CN" dirty="0" err="1"/>
              <a:t>Tagset</a:t>
            </a:r>
            <a:r>
              <a:rPr lang="zh-CN" altLang="en-US" dirty="0"/>
              <a:t>对名词词组进行分词，如：</a:t>
            </a:r>
            <a:r>
              <a:rPr lang="en-US" altLang="zh-CN" dirty="0"/>
              <a:t>a New York City firm</a:t>
            </a:r>
            <a:r>
              <a:rPr lang="zh-CN" altLang="en-US" dirty="0"/>
              <a:t>会被标注为</a:t>
            </a:r>
            <a:r>
              <a:rPr lang="en-US" altLang="zh-CN" dirty="0"/>
              <a:t>a/DT New/NNP York/NNP City/NNP firm/NN</a:t>
            </a:r>
            <a:r>
              <a:rPr lang="zh-CN" altLang="en-US" dirty="0"/>
              <a:t>；</a:t>
            </a:r>
            <a:endParaRPr lang="en-US" altLang="zh-CN" dirty="0"/>
          </a:p>
          <a:p>
            <a:pPr lvl="1" algn="just"/>
            <a:r>
              <a:rPr lang="zh-CN" altLang="en-US" dirty="0"/>
              <a:t>一些标注集的示例：</a:t>
            </a:r>
          </a:p>
        </p:txBody>
      </p:sp>
      <p:grpSp>
        <p:nvGrpSpPr>
          <p:cNvPr id="8" name="组合 7">
            <a:extLst>
              <a:ext uri="{FF2B5EF4-FFF2-40B4-BE49-F238E27FC236}">
                <a16:creationId xmlns:a16="http://schemas.microsoft.com/office/drawing/2014/main" id="{5B228206-A8B0-4A26-9EF6-923348F1D081}"/>
              </a:ext>
            </a:extLst>
          </p:cNvPr>
          <p:cNvGrpSpPr/>
          <p:nvPr/>
        </p:nvGrpSpPr>
        <p:grpSpPr>
          <a:xfrm>
            <a:off x="1724890" y="4346434"/>
            <a:ext cx="8742219" cy="1830529"/>
            <a:chOff x="1724891" y="4265836"/>
            <a:chExt cx="8742219" cy="1830529"/>
          </a:xfrm>
        </p:grpSpPr>
        <p:pic>
          <p:nvPicPr>
            <p:cNvPr id="5" name="图片 4">
              <a:extLst>
                <a:ext uri="{FF2B5EF4-FFF2-40B4-BE49-F238E27FC236}">
                  <a16:creationId xmlns:a16="http://schemas.microsoft.com/office/drawing/2014/main" id="{F48F6518-819E-43B7-BD71-63D324994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891" y="4265836"/>
              <a:ext cx="8742218" cy="1080120"/>
            </a:xfrm>
            <a:prstGeom prst="rect">
              <a:avLst/>
            </a:prstGeom>
          </p:spPr>
        </p:pic>
        <p:pic>
          <p:nvPicPr>
            <p:cNvPr id="7" name="图片 6">
              <a:extLst>
                <a:ext uri="{FF2B5EF4-FFF2-40B4-BE49-F238E27FC236}">
                  <a16:creationId xmlns:a16="http://schemas.microsoft.com/office/drawing/2014/main" id="{A140D1E4-6D3D-4BDA-BF55-66301F038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892" y="5386972"/>
              <a:ext cx="8742218" cy="709393"/>
            </a:xfrm>
            <a:prstGeom prst="rect">
              <a:avLst/>
            </a:prstGeom>
          </p:spPr>
        </p:pic>
      </p:grpSp>
    </p:spTree>
    <p:extLst>
      <p:ext uri="{BB962C8B-B14F-4D97-AF65-F5344CB8AC3E}">
        <p14:creationId xmlns:p14="http://schemas.microsoft.com/office/powerpoint/2010/main" val="385900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492CC-97D1-4AF4-9857-D6AECE1EC1E8}"/>
              </a:ext>
            </a:extLst>
          </p:cNvPr>
          <p:cNvSpPr>
            <a:spLocks noGrp="1"/>
          </p:cNvSpPr>
          <p:nvPr>
            <p:ph type="title"/>
          </p:nvPr>
        </p:nvSpPr>
        <p:spPr/>
        <p:txBody>
          <a:bodyPr/>
          <a:lstStyle/>
          <a:p>
            <a:r>
              <a:rPr lang="en-US" altLang="zh-CN" dirty="0"/>
              <a:t>Part-of-Speech Tagging</a:t>
            </a:r>
            <a:endParaRPr lang="zh-CN" altLang="en-US" dirty="0"/>
          </a:p>
        </p:txBody>
      </p:sp>
      <p:sp>
        <p:nvSpPr>
          <p:cNvPr id="3" name="内容占位符 2">
            <a:extLst>
              <a:ext uri="{FF2B5EF4-FFF2-40B4-BE49-F238E27FC236}">
                <a16:creationId xmlns:a16="http://schemas.microsoft.com/office/drawing/2014/main" id="{8B45CB4A-A9A8-47B0-9D18-78D59EADBFFC}"/>
              </a:ext>
            </a:extLst>
          </p:cNvPr>
          <p:cNvSpPr>
            <a:spLocks noGrp="1"/>
          </p:cNvSpPr>
          <p:nvPr>
            <p:ph idx="1"/>
          </p:nvPr>
        </p:nvSpPr>
        <p:spPr/>
        <p:txBody>
          <a:bodyPr/>
          <a:lstStyle/>
          <a:p>
            <a:pPr algn="just"/>
            <a:r>
              <a:rPr lang="zh-CN" altLang="en-US" dirty="0"/>
              <a:t>词性标注是一种序列标注任务，其目标是对输入文本中的每个词标注正确的词性标签；这个任务的输入时文本序列，输出是标签序列，每个词拥有一个标签；</a:t>
            </a:r>
            <a:endParaRPr lang="en-US" altLang="zh-CN" dirty="0"/>
          </a:p>
          <a:p>
            <a:pPr algn="just"/>
            <a:r>
              <a:rPr lang="zh-CN" altLang="en-US" dirty="0"/>
              <a:t>词性标注也可以看做是消歧任务（</a:t>
            </a:r>
            <a:r>
              <a:rPr lang="en-US" altLang="zh-CN" dirty="0"/>
              <a:t>disambiguation</a:t>
            </a:r>
            <a:r>
              <a:rPr lang="zh-CN" altLang="en-US" dirty="0"/>
              <a:t>）；词是有歧义的，有些词可能会有多个可能的词性，词性标注的目标就是根据上下文消除（</a:t>
            </a:r>
            <a:r>
              <a:rPr lang="en-US" altLang="zh-CN" dirty="0"/>
              <a:t>resolve</a:t>
            </a:r>
            <a:r>
              <a:rPr lang="zh-CN" altLang="en-US" dirty="0"/>
              <a:t>）这种歧义。</a:t>
            </a:r>
          </a:p>
        </p:txBody>
      </p:sp>
      <p:pic>
        <p:nvPicPr>
          <p:cNvPr id="5" name="图片 4" descr="手机屏幕截图&#10;&#10;描述已自动生成">
            <a:extLst>
              <a:ext uri="{FF2B5EF4-FFF2-40B4-BE49-F238E27FC236}">
                <a16:creationId xmlns:a16="http://schemas.microsoft.com/office/drawing/2014/main" id="{0041590B-41B2-4816-A129-2CC22A1F6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91" y="4423887"/>
            <a:ext cx="8437418" cy="2434113"/>
          </a:xfrm>
          <a:prstGeom prst="rect">
            <a:avLst/>
          </a:prstGeom>
        </p:spPr>
      </p:pic>
    </p:spTree>
    <p:extLst>
      <p:ext uri="{BB962C8B-B14F-4D97-AF65-F5344CB8AC3E}">
        <p14:creationId xmlns:p14="http://schemas.microsoft.com/office/powerpoint/2010/main" val="128518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DB8AB-4D16-4242-B023-327DC7324EB3}"/>
              </a:ext>
            </a:extLst>
          </p:cNvPr>
          <p:cNvSpPr>
            <a:spLocks noGrp="1"/>
          </p:cNvSpPr>
          <p:nvPr>
            <p:ph type="title"/>
          </p:nvPr>
        </p:nvSpPr>
        <p:spPr/>
        <p:txBody>
          <a:bodyPr/>
          <a:lstStyle/>
          <a:p>
            <a:r>
              <a:rPr lang="en-US" altLang="zh-CN" dirty="0"/>
              <a:t>Part-of-Speech Tagging</a:t>
            </a:r>
            <a:endParaRPr lang="zh-CN" altLang="en-US" dirty="0"/>
          </a:p>
        </p:txBody>
      </p:sp>
      <p:sp>
        <p:nvSpPr>
          <p:cNvPr id="3" name="内容占位符 2">
            <a:extLst>
              <a:ext uri="{FF2B5EF4-FFF2-40B4-BE49-F238E27FC236}">
                <a16:creationId xmlns:a16="http://schemas.microsoft.com/office/drawing/2014/main" id="{DE72375E-E848-47DF-AE95-186D6171AB0D}"/>
              </a:ext>
            </a:extLst>
          </p:cNvPr>
          <p:cNvSpPr>
            <a:spLocks noGrp="1"/>
          </p:cNvSpPr>
          <p:nvPr>
            <p:ph idx="1"/>
          </p:nvPr>
        </p:nvSpPr>
        <p:spPr/>
        <p:txBody>
          <a:bodyPr/>
          <a:lstStyle/>
          <a:p>
            <a:pPr algn="just"/>
            <a:r>
              <a:rPr lang="zh-CN" altLang="en-US" dirty="0"/>
              <a:t>从上图可以看出，有歧义的词种类较少，但是这些词在语料中的出现频率很高，例如</a:t>
            </a:r>
            <a:r>
              <a:rPr lang="en-US" altLang="zh-CN" dirty="0"/>
              <a:t>that, back, down, put, set</a:t>
            </a:r>
            <a:r>
              <a:rPr lang="zh-CN" altLang="en-US" dirty="0"/>
              <a:t>等；</a:t>
            </a:r>
            <a:endParaRPr lang="en-US" altLang="zh-CN" dirty="0"/>
          </a:p>
          <a:p>
            <a:pPr algn="just"/>
            <a:r>
              <a:rPr lang="zh-CN" altLang="en-US" dirty="0"/>
              <a:t>以</a:t>
            </a:r>
            <a:r>
              <a:rPr lang="en-US" altLang="zh-CN" dirty="0"/>
              <a:t>back</a:t>
            </a:r>
            <a:r>
              <a:rPr lang="zh-CN" altLang="en-US" dirty="0"/>
              <a:t>为例，语料中存在</a:t>
            </a:r>
            <a:r>
              <a:rPr lang="en-US" altLang="zh-CN" dirty="0"/>
              <a:t>6</a:t>
            </a:r>
            <a:r>
              <a:rPr lang="zh-CN" altLang="en-US" dirty="0"/>
              <a:t>种可能的词性：</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p:txBody>
      </p:sp>
      <p:pic>
        <p:nvPicPr>
          <p:cNvPr id="5" name="图片 4" descr="图片包含 瓶子, 照片, 桌子, 黑色&#10;&#10;描述已自动生成">
            <a:extLst>
              <a:ext uri="{FF2B5EF4-FFF2-40B4-BE49-F238E27FC236}">
                <a16:creationId xmlns:a16="http://schemas.microsoft.com/office/drawing/2014/main" id="{0EA83975-CCA2-40FC-AD93-963BB4AD5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087" y="3539771"/>
            <a:ext cx="5567825" cy="2043790"/>
          </a:xfrm>
          <a:prstGeom prst="rect">
            <a:avLst/>
          </a:prstGeom>
        </p:spPr>
      </p:pic>
    </p:spTree>
    <p:extLst>
      <p:ext uri="{BB962C8B-B14F-4D97-AF65-F5344CB8AC3E}">
        <p14:creationId xmlns:p14="http://schemas.microsoft.com/office/powerpoint/2010/main" val="99839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30E5-629D-4FE1-83DD-F834B408E096}"/>
              </a:ext>
            </a:extLst>
          </p:cNvPr>
          <p:cNvSpPr>
            <a:spLocks noGrp="1"/>
          </p:cNvSpPr>
          <p:nvPr>
            <p:ph type="title"/>
          </p:nvPr>
        </p:nvSpPr>
        <p:spPr/>
        <p:txBody>
          <a:bodyPr/>
          <a:lstStyle/>
          <a:p>
            <a:r>
              <a:rPr lang="en-US" altLang="zh-CN" dirty="0"/>
              <a:t>Part-of-Speech Tagging</a:t>
            </a:r>
            <a:endParaRPr lang="zh-CN" altLang="en-US" dirty="0"/>
          </a:p>
        </p:txBody>
      </p:sp>
      <p:sp>
        <p:nvSpPr>
          <p:cNvPr id="3" name="内容占位符 2">
            <a:extLst>
              <a:ext uri="{FF2B5EF4-FFF2-40B4-BE49-F238E27FC236}">
                <a16:creationId xmlns:a16="http://schemas.microsoft.com/office/drawing/2014/main" id="{971DB00A-B2B6-4AD3-B22C-580F7FEF5005}"/>
              </a:ext>
            </a:extLst>
          </p:cNvPr>
          <p:cNvSpPr>
            <a:spLocks noGrp="1"/>
          </p:cNvSpPr>
          <p:nvPr>
            <p:ph idx="1"/>
          </p:nvPr>
        </p:nvSpPr>
        <p:spPr/>
        <p:txBody>
          <a:bodyPr/>
          <a:lstStyle/>
          <a:p>
            <a:pPr algn="just"/>
            <a:r>
              <a:rPr lang="zh-CN" altLang="en-US" dirty="0"/>
              <a:t>然而，即使这些词有多种可能的词性，这些词性出现的概率也不是相等的，每个词总有一个或几个最可能的词性。</a:t>
            </a:r>
            <a:endParaRPr lang="en-US" altLang="zh-CN" dirty="0"/>
          </a:p>
          <a:p>
            <a:pPr algn="just"/>
            <a:r>
              <a:rPr lang="zh-CN" altLang="en-US" dirty="0"/>
              <a:t>基于这个性质，提出了一种基准（</a:t>
            </a:r>
            <a:r>
              <a:rPr lang="en-US" altLang="zh-CN" dirty="0"/>
              <a:t>baseline</a:t>
            </a:r>
            <a:r>
              <a:rPr lang="zh-CN" altLang="en-US" dirty="0"/>
              <a:t>）模型：总是给每个词标注其最可能的词性；这个基准模型也称为</a:t>
            </a:r>
            <a:r>
              <a:rPr lang="en-US" altLang="zh-CN" dirty="0"/>
              <a:t>Most Frequent Class Baseline</a:t>
            </a:r>
            <a:r>
              <a:rPr lang="zh-CN" altLang="en-US" dirty="0"/>
              <a:t>；</a:t>
            </a:r>
            <a:endParaRPr lang="en-US" altLang="zh-CN" dirty="0"/>
          </a:p>
          <a:p>
            <a:pPr algn="just"/>
            <a:r>
              <a:rPr lang="zh-CN" altLang="en-US" dirty="0"/>
              <a:t>在</a:t>
            </a:r>
            <a:r>
              <a:rPr lang="en-US" altLang="zh-CN" dirty="0"/>
              <a:t>WSJ</a:t>
            </a:r>
            <a:r>
              <a:rPr lang="zh-CN" altLang="en-US" dirty="0"/>
              <a:t>语料库中，</a:t>
            </a:r>
            <a:r>
              <a:rPr lang="en-US" altLang="zh-CN" dirty="0"/>
              <a:t>MFC</a:t>
            </a:r>
            <a:r>
              <a:rPr lang="zh-CN" altLang="en-US" dirty="0"/>
              <a:t>基准模型的准确率高达</a:t>
            </a:r>
            <a:r>
              <a:rPr lang="en-US" altLang="zh-CN" dirty="0"/>
              <a:t>92.34%</a:t>
            </a:r>
            <a:r>
              <a:rPr lang="zh-CN" altLang="en-US" dirty="0"/>
              <a:t>；</a:t>
            </a:r>
            <a:endParaRPr lang="en-US" altLang="zh-CN" dirty="0"/>
          </a:p>
          <a:p>
            <a:pPr algn="just"/>
            <a:r>
              <a:rPr lang="zh-CN" altLang="en-US" dirty="0"/>
              <a:t>对比词性标注</a:t>
            </a:r>
            <a:r>
              <a:rPr lang="en-US" altLang="zh-CN" dirty="0"/>
              <a:t>SOTA</a:t>
            </a:r>
            <a:r>
              <a:rPr lang="zh-CN" altLang="en-US" dirty="0"/>
              <a:t>模型，准确率已经达到</a:t>
            </a:r>
            <a:r>
              <a:rPr lang="en-US" altLang="zh-CN" dirty="0"/>
              <a:t>97%</a:t>
            </a:r>
            <a:r>
              <a:rPr lang="zh-CN" altLang="en-US" dirty="0"/>
              <a:t>；实现这一表现的模型架构有很多，如</a:t>
            </a:r>
            <a:r>
              <a:rPr lang="en-US" altLang="zh-CN" dirty="0"/>
              <a:t>HMM</a:t>
            </a:r>
            <a:r>
              <a:rPr lang="zh-CN" altLang="en-US" dirty="0"/>
              <a:t>、</a:t>
            </a:r>
            <a:r>
              <a:rPr lang="en-US" altLang="zh-CN" dirty="0"/>
              <a:t>MEMMs</a:t>
            </a:r>
            <a:r>
              <a:rPr lang="zh-CN" altLang="en-US" dirty="0"/>
              <a:t>、</a:t>
            </a:r>
            <a:r>
              <a:rPr lang="en-US" altLang="zh-CN" dirty="0"/>
              <a:t>NN</a:t>
            </a:r>
            <a:r>
              <a:rPr lang="zh-CN" altLang="en-US" dirty="0"/>
              <a:t>等。</a:t>
            </a:r>
          </a:p>
        </p:txBody>
      </p:sp>
    </p:spTree>
    <p:extLst>
      <p:ext uri="{BB962C8B-B14F-4D97-AF65-F5344CB8AC3E}">
        <p14:creationId xmlns:p14="http://schemas.microsoft.com/office/powerpoint/2010/main" val="233176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226D9-C442-4E5E-B6F1-E007101CE8C0}"/>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BE844FD3-DA84-4B47-ADED-D1EACA8219BC}"/>
              </a:ext>
            </a:extLst>
          </p:cNvPr>
          <p:cNvSpPr>
            <a:spLocks noGrp="1"/>
          </p:cNvSpPr>
          <p:nvPr>
            <p:ph idx="1"/>
          </p:nvPr>
        </p:nvSpPr>
        <p:spPr/>
        <p:txBody>
          <a:bodyPr/>
          <a:lstStyle/>
          <a:p>
            <a:pPr algn="just"/>
            <a:r>
              <a:rPr lang="zh-CN" altLang="en-US" dirty="0"/>
              <a:t>马尔科夫链（</a:t>
            </a:r>
            <a:r>
              <a:rPr lang="en-US" altLang="zh-CN" dirty="0"/>
              <a:t>Markov chain</a:t>
            </a:r>
            <a:r>
              <a:rPr lang="zh-CN" altLang="en-US" dirty="0"/>
              <a:t>）是关于随机变量序列的模型；随机变量序列中的每个变量都有可能被标记为标签集中的某一个标签，变量被标记哪种标签受变量之间相互关系的影响，马尔科夫链试图计算在这种相互影响下的随机变量序列的标签序列的概率；</a:t>
            </a:r>
            <a:endParaRPr lang="en-US" altLang="zh-CN" dirty="0"/>
          </a:p>
        </p:txBody>
      </p:sp>
      <p:pic>
        <p:nvPicPr>
          <p:cNvPr id="7" name="图片 6" descr="图片包含 游戏机, 体育&#10;&#10;描述已自动生成">
            <a:extLst>
              <a:ext uri="{FF2B5EF4-FFF2-40B4-BE49-F238E27FC236}">
                <a16:creationId xmlns:a16="http://schemas.microsoft.com/office/drawing/2014/main" id="{4CE1351C-FF3B-472B-BE38-11A3F1FED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63" y="3503628"/>
            <a:ext cx="7841673" cy="3340517"/>
          </a:xfrm>
          <a:prstGeom prst="rect">
            <a:avLst/>
          </a:prstGeom>
        </p:spPr>
      </p:pic>
    </p:spTree>
    <p:extLst>
      <p:ext uri="{BB962C8B-B14F-4D97-AF65-F5344CB8AC3E}">
        <p14:creationId xmlns:p14="http://schemas.microsoft.com/office/powerpoint/2010/main" val="51320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46511-6D5E-4043-9F23-EA723DE12FC2}"/>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D5FE4E16-1A9A-459D-BC8B-06F8FFB0D696}"/>
              </a:ext>
            </a:extLst>
          </p:cNvPr>
          <p:cNvSpPr>
            <a:spLocks noGrp="1"/>
          </p:cNvSpPr>
          <p:nvPr>
            <p:ph idx="1"/>
          </p:nvPr>
        </p:nvSpPr>
        <p:spPr/>
        <p:txBody>
          <a:bodyPr/>
          <a:lstStyle/>
          <a:p>
            <a:pPr algn="just"/>
            <a:r>
              <a:rPr lang="zh-CN" altLang="en-US" dirty="0"/>
              <a:t>马尔科夫链假设，随机变量序列中的每个变量，也称状态</a:t>
            </a:r>
            <a:r>
              <a:rPr lang="en-US" altLang="zh-CN" dirty="0"/>
              <a:t>(state)</a:t>
            </a:r>
            <a:r>
              <a:rPr lang="zh-CN" altLang="en-US" dirty="0"/>
              <a:t>，仅受前一个状态的影响：</a:t>
            </a:r>
            <a:endParaRPr lang="en-US" altLang="zh-CN" dirty="0"/>
          </a:p>
          <a:p>
            <a:pPr lvl="1" algn="just"/>
            <a:r>
              <a:rPr lang="zh-CN" altLang="en-US" dirty="0"/>
              <a:t>假设状态</a:t>
            </a:r>
            <a:r>
              <a:rPr lang="en-US" altLang="zh-CN" dirty="0"/>
              <a:t>q</a:t>
            </a:r>
            <a:r>
              <a:rPr lang="en-US" altLang="zh-CN" baseline="-25000" dirty="0"/>
              <a:t>1</a:t>
            </a:r>
            <a:r>
              <a:rPr lang="en-US" altLang="zh-CN" dirty="0"/>
              <a:t>, q</a:t>
            </a:r>
            <a:r>
              <a:rPr lang="en-US" altLang="zh-CN" baseline="-25000" dirty="0"/>
              <a:t>2</a:t>
            </a:r>
            <a:r>
              <a:rPr lang="en-US" altLang="zh-CN" dirty="0"/>
              <a:t>, …, </a:t>
            </a:r>
            <a:r>
              <a:rPr lang="en-US" altLang="zh-CN" dirty="0" err="1"/>
              <a:t>q</a:t>
            </a:r>
            <a:r>
              <a:rPr lang="en-US" altLang="zh-CN" baseline="-25000" dirty="0" err="1"/>
              <a:t>n</a:t>
            </a:r>
            <a:r>
              <a:rPr lang="zh-CN" altLang="en-US" dirty="0"/>
              <a:t>；</a:t>
            </a:r>
            <a:endParaRPr lang="en-US" altLang="zh-CN" dirty="0"/>
          </a:p>
          <a:p>
            <a:pPr lvl="1" algn="just"/>
            <a:r>
              <a:rPr lang="zh-CN" altLang="en-US" dirty="0"/>
              <a:t>则有：</a:t>
            </a:r>
          </a:p>
          <a:p>
            <a:pPr algn="just"/>
            <a:endParaRPr lang="en-US" altLang="zh-CN" dirty="0"/>
          </a:p>
          <a:p>
            <a:pPr algn="just"/>
            <a:r>
              <a:rPr lang="zh-CN" altLang="en-US" dirty="0"/>
              <a:t>以上图</a:t>
            </a:r>
            <a:r>
              <a:rPr lang="en-US" altLang="zh-CN" dirty="0"/>
              <a:t>b</a:t>
            </a:r>
            <a:r>
              <a:rPr lang="zh-CN" altLang="en-US" dirty="0"/>
              <a:t>为例，这是一个计算词序列的马尔科夫链：</a:t>
            </a:r>
            <a:endParaRPr lang="en-US" altLang="zh-CN" dirty="0"/>
          </a:p>
          <a:p>
            <a:pPr lvl="1" algn="just"/>
            <a:r>
              <a:rPr lang="zh-CN" altLang="en-US" dirty="0"/>
              <a:t>每个状态有一定概率被标记为一个词；</a:t>
            </a:r>
            <a:endParaRPr lang="en-US" altLang="zh-CN" dirty="0"/>
          </a:p>
          <a:p>
            <a:pPr lvl="1" algn="just"/>
            <a:r>
              <a:rPr lang="zh-CN" altLang="en-US" dirty="0"/>
              <a:t>两个状态之间的有向边上有一个概率，被称为转移概率</a:t>
            </a:r>
            <a:r>
              <a:rPr lang="en-US" altLang="zh-CN" dirty="0"/>
              <a:t>(transition)</a:t>
            </a:r>
            <a:r>
              <a:rPr lang="zh-CN" altLang="en-US" dirty="0"/>
              <a:t>，代表前一个状态出现的情况下，后一个状态出现的概率；</a:t>
            </a:r>
            <a:endParaRPr lang="en-US" altLang="zh-CN" dirty="0"/>
          </a:p>
          <a:p>
            <a:pPr lvl="1" algn="just"/>
            <a:r>
              <a:rPr lang="zh-CN" altLang="en-US" dirty="0"/>
              <a:t>对于每个状态，所有出边的概率相加为</a:t>
            </a:r>
            <a:r>
              <a:rPr lang="en-US" altLang="zh-CN" dirty="0"/>
              <a:t>1</a:t>
            </a:r>
            <a:r>
              <a:rPr lang="zh-CN" altLang="en-US" dirty="0"/>
              <a:t>。</a:t>
            </a:r>
          </a:p>
        </p:txBody>
      </p:sp>
      <p:pic>
        <p:nvPicPr>
          <p:cNvPr id="4" name="图片 3">
            <a:extLst>
              <a:ext uri="{FF2B5EF4-FFF2-40B4-BE49-F238E27FC236}">
                <a16:creationId xmlns:a16="http://schemas.microsoft.com/office/drawing/2014/main" id="{6358BB41-EEF1-4471-B0A1-69D74AA0E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485" y="3516976"/>
            <a:ext cx="7757030" cy="484318"/>
          </a:xfrm>
          <a:prstGeom prst="rect">
            <a:avLst/>
          </a:prstGeom>
        </p:spPr>
      </p:pic>
    </p:spTree>
    <p:extLst>
      <p:ext uri="{BB962C8B-B14F-4D97-AF65-F5344CB8AC3E}">
        <p14:creationId xmlns:p14="http://schemas.microsoft.com/office/powerpoint/2010/main" val="252638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13871-48DC-484B-A5F3-E9B448E2E8B0}"/>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62DB6F20-CC7D-407D-800C-5F5D0136977B}"/>
              </a:ext>
            </a:extLst>
          </p:cNvPr>
          <p:cNvSpPr>
            <a:spLocks noGrp="1"/>
          </p:cNvSpPr>
          <p:nvPr>
            <p:ph idx="1"/>
          </p:nvPr>
        </p:nvSpPr>
        <p:spPr/>
        <p:txBody>
          <a:bodyPr/>
          <a:lstStyle/>
          <a:p>
            <a:pPr algn="just"/>
            <a:r>
              <a:rPr lang="zh-CN" altLang="en-US" dirty="0"/>
              <a:t>更加正式地定义马尔科夫链：</a:t>
            </a:r>
            <a:endParaRPr lang="en-US" altLang="zh-CN" dirty="0"/>
          </a:p>
          <a:p>
            <a:pPr lvl="1" algn="just"/>
            <a:r>
              <a:rPr lang="zh-CN" altLang="en-US" dirty="0"/>
              <a:t>假设</a:t>
            </a:r>
            <a:r>
              <a:rPr lang="en-US" altLang="zh-CN" dirty="0"/>
              <a:t>π=[0.1, 0.7, 0.2]</a:t>
            </a:r>
            <a:r>
              <a:rPr lang="zh-CN" altLang="en-US" dirty="0"/>
              <a:t>，请亲自计算下列序列：</a:t>
            </a:r>
            <a:endParaRPr lang="en-US" altLang="zh-CN" dirty="0"/>
          </a:p>
          <a:p>
            <a:pPr lvl="2" algn="just"/>
            <a:r>
              <a:rPr lang="en-US" altLang="zh-CN" dirty="0"/>
              <a:t>hot </a:t>
            </a:r>
            <a:r>
              <a:rPr lang="en-US" altLang="zh-CN" dirty="0" err="1"/>
              <a:t>hot</a:t>
            </a:r>
            <a:r>
              <a:rPr lang="en-US" altLang="zh-CN" dirty="0"/>
              <a:t> </a:t>
            </a:r>
            <a:r>
              <a:rPr lang="en-US" altLang="zh-CN" dirty="0" err="1"/>
              <a:t>hot</a:t>
            </a:r>
            <a:r>
              <a:rPr lang="en-US" altLang="zh-CN" dirty="0"/>
              <a:t> </a:t>
            </a:r>
            <a:r>
              <a:rPr lang="en-US" altLang="zh-CN" dirty="0" err="1"/>
              <a:t>hot</a:t>
            </a:r>
            <a:endParaRPr lang="en-US" altLang="zh-CN" dirty="0"/>
          </a:p>
          <a:p>
            <a:pPr lvl="2" algn="just"/>
            <a:r>
              <a:rPr lang="en-US" altLang="zh-CN" dirty="0"/>
              <a:t>cold hot cold hot</a:t>
            </a:r>
            <a:endParaRPr lang="zh-CN" altLang="en-US" dirty="0"/>
          </a:p>
        </p:txBody>
      </p:sp>
      <p:pic>
        <p:nvPicPr>
          <p:cNvPr id="5" name="图片 4" descr="手机屏幕截图&#10;&#10;描述已自动生成">
            <a:extLst>
              <a:ext uri="{FF2B5EF4-FFF2-40B4-BE49-F238E27FC236}">
                <a16:creationId xmlns:a16="http://schemas.microsoft.com/office/drawing/2014/main" id="{941349FD-6840-4D63-A759-62C899C99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88" y="3429000"/>
            <a:ext cx="10290623" cy="3067250"/>
          </a:xfrm>
          <a:prstGeom prst="rect">
            <a:avLst/>
          </a:prstGeom>
        </p:spPr>
      </p:pic>
    </p:spTree>
    <p:extLst>
      <p:ext uri="{BB962C8B-B14F-4D97-AF65-F5344CB8AC3E}">
        <p14:creationId xmlns:p14="http://schemas.microsoft.com/office/powerpoint/2010/main" val="93321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4E8C7-BABC-4BE0-8722-B8EFB031B9DC}"/>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7A4F11F6-A02B-413B-A4AE-34E8C2ACDAF1}"/>
              </a:ext>
            </a:extLst>
          </p:cNvPr>
          <p:cNvSpPr>
            <a:spLocks noGrp="1"/>
          </p:cNvSpPr>
          <p:nvPr>
            <p:ph idx="1"/>
          </p:nvPr>
        </p:nvSpPr>
        <p:spPr/>
        <p:txBody>
          <a:bodyPr/>
          <a:lstStyle/>
          <a:p>
            <a:pPr algn="just"/>
            <a:r>
              <a:rPr lang="zh-CN" altLang="en-US" dirty="0"/>
              <a:t>马尔科夫链用于计算可见变量序列的概率；然而，更多时候我们对不可见变量序列的概率更感兴趣，此时可以观察到的变量和感兴趣的变量不同，我们需要观察可见变量序列，预测不可见变量序列；这种不可见变量也被称为隐变量；</a:t>
            </a:r>
            <a:endParaRPr lang="en-US" altLang="zh-CN" dirty="0"/>
          </a:p>
          <a:p>
            <a:pPr algn="just"/>
            <a:r>
              <a:rPr lang="zh-CN" altLang="en-US" dirty="0"/>
              <a:t>隐马尔科夫模型（</a:t>
            </a:r>
            <a:r>
              <a:rPr lang="en-US" altLang="zh-CN" dirty="0"/>
              <a:t>HMM, hidden Markov model</a:t>
            </a:r>
            <a:r>
              <a:rPr lang="zh-CN" altLang="en-US" dirty="0"/>
              <a:t>）可以解决上述问题，允许我们通过可见变量（下称显变量，</a:t>
            </a:r>
            <a:r>
              <a:rPr lang="en-US" altLang="zh-CN" dirty="0"/>
              <a:t>observation</a:t>
            </a:r>
            <a:r>
              <a:rPr lang="zh-CN" altLang="en-US" dirty="0"/>
              <a:t>）及其与隐变量的因果关系，推断隐变量序列的概率；</a:t>
            </a:r>
            <a:endParaRPr lang="en-US" altLang="zh-CN" dirty="0"/>
          </a:p>
          <a:p>
            <a:pPr algn="just"/>
            <a:r>
              <a:rPr lang="zh-CN" altLang="en-US" dirty="0"/>
              <a:t>需注意，</a:t>
            </a:r>
            <a:r>
              <a:rPr lang="en-US" altLang="zh-CN" dirty="0"/>
              <a:t>HMM</a:t>
            </a:r>
            <a:r>
              <a:rPr lang="zh-CN" altLang="en-US" dirty="0"/>
              <a:t>认为隐变量是输入的原因。</a:t>
            </a:r>
          </a:p>
        </p:txBody>
      </p:sp>
    </p:spTree>
    <p:extLst>
      <p:ext uri="{BB962C8B-B14F-4D97-AF65-F5344CB8AC3E}">
        <p14:creationId xmlns:p14="http://schemas.microsoft.com/office/powerpoint/2010/main" val="2930659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B797C-3AE6-42C0-92E8-52434CD92AD1}"/>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8200A849-0B87-4D43-B45F-20E6E6506E66}"/>
              </a:ext>
            </a:extLst>
          </p:cNvPr>
          <p:cNvSpPr>
            <a:spLocks noGrp="1"/>
          </p:cNvSpPr>
          <p:nvPr>
            <p:ph idx="1"/>
          </p:nvPr>
        </p:nvSpPr>
        <p:spPr/>
        <p:txBody>
          <a:bodyPr/>
          <a:lstStyle/>
          <a:p>
            <a:r>
              <a:rPr lang="zh-CN" altLang="en-US" dirty="0"/>
              <a:t>正式地定义隐马尔科夫模型：</a:t>
            </a:r>
          </a:p>
        </p:txBody>
      </p:sp>
      <p:pic>
        <p:nvPicPr>
          <p:cNvPr id="5" name="图片 4" descr="手机屏幕截图&#10;&#10;描述已自动生成">
            <a:extLst>
              <a:ext uri="{FF2B5EF4-FFF2-40B4-BE49-F238E27FC236}">
                <a16:creationId xmlns:a16="http://schemas.microsoft.com/office/drawing/2014/main" id="{DA64CAF7-0502-45AA-8DC8-77EF43D4B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91" y="2616447"/>
            <a:ext cx="10266218" cy="3876428"/>
          </a:xfrm>
          <a:prstGeom prst="rect">
            <a:avLst/>
          </a:prstGeom>
        </p:spPr>
      </p:pic>
    </p:spTree>
    <p:extLst>
      <p:ext uri="{BB962C8B-B14F-4D97-AF65-F5344CB8AC3E}">
        <p14:creationId xmlns:p14="http://schemas.microsoft.com/office/powerpoint/2010/main" val="357240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A06D-1AE0-4D97-B0F2-3C98B7335A70}"/>
              </a:ext>
            </a:extLst>
          </p:cNvPr>
          <p:cNvSpPr>
            <a:spLocks noGrp="1"/>
          </p:cNvSpPr>
          <p:nvPr>
            <p:ph type="title"/>
          </p:nvPr>
        </p:nvSpPr>
        <p:spPr/>
        <p:txBody>
          <a:bodyPr>
            <a:normAutofit/>
          </a:bodyPr>
          <a:lstStyle/>
          <a:p>
            <a:r>
              <a:rPr lang="en-US" altLang="zh-CN" dirty="0"/>
              <a:t>English Word Classes</a:t>
            </a:r>
            <a:endParaRPr lang="zh-CN" altLang="en-US" sz="4000" dirty="0"/>
          </a:p>
        </p:txBody>
      </p:sp>
      <p:sp>
        <p:nvSpPr>
          <p:cNvPr id="4" name="内容占位符 2">
            <a:extLst>
              <a:ext uri="{FF2B5EF4-FFF2-40B4-BE49-F238E27FC236}">
                <a16:creationId xmlns:a16="http://schemas.microsoft.com/office/drawing/2014/main" id="{93E6F6EE-D716-4169-B76F-3E9D0853243A}"/>
              </a:ext>
            </a:extLst>
          </p:cNvPr>
          <p:cNvSpPr>
            <a:spLocks noGrp="1"/>
          </p:cNvSpPr>
          <p:nvPr>
            <p:ph idx="1"/>
          </p:nvPr>
        </p:nvSpPr>
        <p:spPr>
          <a:xfrm>
            <a:off x="838200" y="1825625"/>
            <a:ext cx="10515600" cy="4478193"/>
          </a:xfrm>
        </p:spPr>
        <p:txBody>
          <a:bodyPr>
            <a:normAutofit/>
          </a:bodyPr>
          <a:lstStyle/>
          <a:p>
            <a:pPr algn="just"/>
            <a:r>
              <a:rPr lang="zh-CN" altLang="en-US" dirty="0"/>
              <a:t>词性（</a:t>
            </a:r>
            <a:r>
              <a:rPr lang="en-US" altLang="zh-CN" dirty="0"/>
              <a:t>POS, part-of-speech, word classes</a:t>
            </a:r>
            <a:r>
              <a:rPr lang="zh-CN" altLang="en-US" dirty="0"/>
              <a:t>）是词的一种性质分类，具有相同词性的词，通常有相似的邻近词或有相同的词缀；每种词性的词都有自己的语义角色，例如：形容词总是用来描述名词的属性。</a:t>
            </a:r>
            <a:endParaRPr lang="en-US" altLang="zh-CN" dirty="0"/>
          </a:p>
          <a:p>
            <a:pPr algn="just"/>
            <a:r>
              <a:rPr lang="zh-CN" altLang="en-US" dirty="0"/>
              <a:t>词性可以分成两大类，封闭类词性（</a:t>
            </a:r>
            <a:r>
              <a:rPr lang="en-US" altLang="zh-CN" dirty="0"/>
              <a:t>closed class types</a:t>
            </a:r>
            <a:r>
              <a:rPr lang="zh-CN" altLang="en-US" dirty="0"/>
              <a:t>）和开放类词性（</a:t>
            </a:r>
            <a:r>
              <a:rPr lang="en-US" altLang="zh-CN" dirty="0"/>
              <a:t>open class types</a:t>
            </a:r>
            <a:r>
              <a:rPr lang="zh-CN" altLang="en-US" dirty="0"/>
              <a:t>）：</a:t>
            </a:r>
            <a:endParaRPr lang="en-US" altLang="zh-CN" dirty="0"/>
          </a:p>
          <a:p>
            <a:pPr lvl="1" algn="just"/>
            <a:r>
              <a:rPr lang="zh-CN" altLang="en-US" dirty="0"/>
              <a:t>前者指拥有相对确定数量成员的词性，如介词等，如今很少有新的介词；</a:t>
            </a:r>
            <a:endParaRPr lang="en-US" altLang="zh-CN" dirty="0"/>
          </a:p>
          <a:p>
            <a:pPr lvl="1" algn="just"/>
            <a:r>
              <a:rPr lang="zh-CN" altLang="en-US" dirty="0"/>
              <a:t>后者指成员数量不确定的词性，如动词和名词，任何时候总是有新的名词或动词产生；</a:t>
            </a:r>
            <a:endParaRPr lang="en-US" altLang="zh-CN" dirty="0"/>
          </a:p>
          <a:p>
            <a:pPr lvl="1" algn="just"/>
            <a:r>
              <a:rPr lang="zh-CN" altLang="en-US" dirty="0"/>
              <a:t>对于一种语言，所有使用该语言的人总是有不同的开放类词性的词，但总是共享一套相同的封闭类词性的词。</a:t>
            </a:r>
          </a:p>
        </p:txBody>
      </p:sp>
    </p:spTree>
    <p:extLst>
      <p:ext uri="{BB962C8B-B14F-4D97-AF65-F5344CB8AC3E}">
        <p14:creationId xmlns:p14="http://schemas.microsoft.com/office/powerpoint/2010/main" val="5695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ABCD3-906A-41F0-94A6-F49A39E1255E}"/>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68FDFAB6-6407-40CD-9507-0CA1C8A0659F}"/>
              </a:ext>
            </a:extLst>
          </p:cNvPr>
          <p:cNvSpPr>
            <a:spLocks noGrp="1"/>
          </p:cNvSpPr>
          <p:nvPr>
            <p:ph idx="1"/>
          </p:nvPr>
        </p:nvSpPr>
        <p:spPr/>
        <p:txBody>
          <a:bodyPr/>
          <a:lstStyle/>
          <a:p>
            <a:pPr algn="just"/>
            <a:r>
              <a:rPr lang="en-US" altLang="zh-CN" dirty="0"/>
              <a:t>HMM</a:t>
            </a:r>
            <a:r>
              <a:rPr lang="zh-CN" altLang="en-US" dirty="0"/>
              <a:t>也以两个假设为前提：</a:t>
            </a:r>
            <a:endParaRPr lang="en-US" altLang="zh-CN" dirty="0"/>
          </a:p>
          <a:p>
            <a:pPr lvl="1" algn="just"/>
            <a:r>
              <a:rPr lang="zh-CN" altLang="en-US" dirty="0"/>
              <a:t>与马尔科夫链一样，</a:t>
            </a:r>
            <a:r>
              <a:rPr lang="en-US" altLang="zh-CN" dirty="0"/>
              <a:t>HMM</a:t>
            </a:r>
            <a:r>
              <a:rPr lang="zh-CN" altLang="en-US" dirty="0"/>
              <a:t>也假设，当前状态仅受前一个状态的影响，不受更前状态的影响，即：</a:t>
            </a:r>
            <a:endParaRPr lang="en-US" altLang="zh-CN" dirty="0"/>
          </a:p>
          <a:p>
            <a:pPr lvl="1" algn="just"/>
            <a:endParaRPr lang="en-US" altLang="zh-CN" dirty="0"/>
          </a:p>
          <a:p>
            <a:pPr lvl="1" algn="just"/>
            <a:endParaRPr lang="en-US" altLang="zh-CN" dirty="0"/>
          </a:p>
          <a:p>
            <a:pPr lvl="1" algn="just"/>
            <a:endParaRPr lang="en-US" altLang="zh-CN" dirty="0"/>
          </a:p>
          <a:p>
            <a:pPr lvl="1" algn="just"/>
            <a:r>
              <a:rPr lang="en-US" altLang="zh-CN" dirty="0"/>
              <a:t>HMM</a:t>
            </a:r>
            <a:r>
              <a:rPr lang="zh-CN" altLang="en-US" dirty="0"/>
              <a:t>提出第二个假设，当前的观察仅受当前的状态影响，而与其他的状态和观察没有关系，即：</a:t>
            </a:r>
          </a:p>
        </p:txBody>
      </p:sp>
      <p:pic>
        <p:nvPicPr>
          <p:cNvPr id="5" name="图片 4">
            <a:extLst>
              <a:ext uri="{FF2B5EF4-FFF2-40B4-BE49-F238E27FC236}">
                <a16:creationId xmlns:a16="http://schemas.microsoft.com/office/drawing/2014/main" id="{0766BCE0-0BA3-4130-A050-C4BF70CFA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310" y="3152736"/>
            <a:ext cx="7735380" cy="552527"/>
          </a:xfrm>
          <a:prstGeom prst="rect">
            <a:avLst/>
          </a:prstGeom>
        </p:spPr>
      </p:pic>
      <p:pic>
        <p:nvPicPr>
          <p:cNvPr id="7" name="图片 6">
            <a:extLst>
              <a:ext uri="{FF2B5EF4-FFF2-40B4-BE49-F238E27FC236}">
                <a16:creationId xmlns:a16="http://schemas.microsoft.com/office/drawing/2014/main" id="{A4B80F78-C1EC-4AEF-8B14-100166FDE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97" y="5217063"/>
            <a:ext cx="11145805" cy="552527"/>
          </a:xfrm>
          <a:prstGeom prst="rect">
            <a:avLst/>
          </a:prstGeom>
        </p:spPr>
      </p:pic>
    </p:spTree>
    <p:extLst>
      <p:ext uri="{BB962C8B-B14F-4D97-AF65-F5344CB8AC3E}">
        <p14:creationId xmlns:p14="http://schemas.microsoft.com/office/powerpoint/2010/main" val="219301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D789B-7BFA-4C14-BB06-89F1B6F930F9}"/>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42D307E7-0436-4CE3-BF50-49FBFF0BC2EF}"/>
              </a:ext>
            </a:extLst>
          </p:cNvPr>
          <p:cNvSpPr>
            <a:spLocks noGrp="1"/>
          </p:cNvSpPr>
          <p:nvPr>
            <p:ph idx="1"/>
          </p:nvPr>
        </p:nvSpPr>
        <p:spPr/>
        <p:txBody>
          <a:bodyPr/>
          <a:lstStyle/>
          <a:p>
            <a:r>
              <a:rPr lang="zh-CN" altLang="en-US" dirty="0"/>
              <a:t>进一步地，根据</a:t>
            </a:r>
            <a:r>
              <a:rPr lang="en-US" altLang="zh-CN" dirty="0"/>
              <a:t>HMM</a:t>
            </a:r>
            <a:r>
              <a:rPr lang="zh-CN" altLang="en-US" dirty="0"/>
              <a:t>的第一个假设有：</a:t>
            </a:r>
            <a:endParaRPr lang="en-US" altLang="zh-CN" dirty="0"/>
          </a:p>
          <a:p>
            <a:endParaRPr lang="en-US" altLang="zh-CN" dirty="0"/>
          </a:p>
          <a:p>
            <a:endParaRPr lang="en-US" altLang="zh-CN" dirty="0"/>
          </a:p>
          <a:p>
            <a:r>
              <a:rPr lang="zh-CN" altLang="en-US" dirty="0"/>
              <a:t>根据</a:t>
            </a:r>
            <a:r>
              <a:rPr lang="en-US" altLang="zh-CN" dirty="0"/>
              <a:t>HMM</a:t>
            </a:r>
            <a:r>
              <a:rPr lang="zh-CN" altLang="en-US" dirty="0"/>
              <a:t>的第二个假设：</a:t>
            </a:r>
            <a:endParaRPr lang="en-US" altLang="zh-CN" dirty="0"/>
          </a:p>
          <a:p>
            <a:endParaRPr lang="en-US" altLang="zh-CN" dirty="0"/>
          </a:p>
          <a:p>
            <a:endParaRPr lang="en-US" altLang="zh-CN" dirty="0"/>
          </a:p>
          <a:p>
            <a:r>
              <a:rPr lang="zh-CN" altLang="en-US" dirty="0"/>
              <a:t>则</a:t>
            </a:r>
            <a:r>
              <a:rPr lang="en-US" altLang="zh-CN" dirty="0"/>
              <a:t>HMM</a:t>
            </a:r>
            <a:r>
              <a:rPr lang="zh-CN" altLang="en-US" dirty="0"/>
              <a:t>可以推导为：</a:t>
            </a:r>
          </a:p>
        </p:txBody>
      </p:sp>
      <p:pic>
        <p:nvPicPr>
          <p:cNvPr id="10" name="图片 9" descr="图片包含 游戏机, 家具, 桌子, 凳子&#10;&#10;描述已自动生成">
            <a:extLst>
              <a:ext uri="{FF2B5EF4-FFF2-40B4-BE49-F238E27FC236}">
                <a16:creationId xmlns:a16="http://schemas.microsoft.com/office/drawing/2014/main" id="{1B2B4B0D-D811-4D41-AC32-B57ECAFA8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082" y="2405157"/>
            <a:ext cx="2995834" cy="917643"/>
          </a:xfrm>
          <a:prstGeom prst="rect">
            <a:avLst/>
          </a:prstGeom>
        </p:spPr>
      </p:pic>
      <p:pic>
        <p:nvPicPr>
          <p:cNvPr id="12" name="图片 11" descr="图片包含 游戏机, 家具, 桌子, 凳子&#10;&#10;描述已自动生成">
            <a:extLst>
              <a:ext uri="{FF2B5EF4-FFF2-40B4-BE49-F238E27FC236}">
                <a16:creationId xmlns:a16="http://schemas.microsoft.com/office/drawing/2014/main" id="{3CFBA71A-1F77-4224-A488-431172565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285" y="4001294"/>
            <a:ext cx="3405427" cy="968948"/>
          </a:xfrm>
          <a:prstGeom prst="rect">
            <a:avLst/>
          </a:prstGeom>
        </p:spPr>
      </p:pic>
      <p:pic>
        <p:nvPicPr>
          <p:cNvPr id="14" name="图片 13" descr="手机屏幕截图&#10;&#10;描述已自动生成">
            <a:extLst>
              <a:ext uri="{FF2B5EF4-FFF2-40B4-BE49-F238E27FC236}">
                <a16:creationId xmlns:a16="http://schemas.microsoft.com/office/drawing/2014/main" id="{13DF9EC6-943E-42A1-8185-788F6018C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204" y="5373550"/>
            <a:ext cx="7811590" cy="981212"/>
          </a:xfrm>
          <a:prstGeom prst="rect">
            <a:avLst/>
          </a:prstGeom>
        </p:spPr>
      </p:pic>
    </p:spTree>
    <p:extLst>
      <p:ext uri="{BB962C8B-B14F-4D97-AF65-F5344CB8AC3E}">
        <p14:creationId xmlns:p14="http://schemas.microsoft.com/office/powerpoint/2010/main" val="169005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4FDF1-899D-469A-98B9-07CA27D5C3A6}"/>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2C0AC649-6B50-417E-B398-411835F4B87E}"/>
              </a:ext>
            </a:extLst>
          </p:cNvPr>
          <p:cNvSpPr>
            <a:spLocks noGrp="1"/>
          </p:cNvSpPr>
          <p:nvPr>
            <p:ph idx="1"/>
          </p:nvPr>
        </p:nvSpPr>
        <p:spPr>
          <a:xfrm>
            <a:off x="838200" y="1825624"/>
            <a:ext cx="10515600" cy="4860925"/>
          </a:xfrm>
        </p:spPr>
        <p:txBody>
          <a:bodyPr>
            <a:normAutofit/>
          </a:bodyPr>
          <a:lstStyle/>
          <a:p>
            <a:pPr algn="just"/>
            <a:r>
              <a:rPr lang="en-US" altLang="zh-CN" dirty="0" err="1"/>
              <a:t>Rabiner</a:t>
            </a:r>
            <a:r>
              <a:rPr lang="en-US" altLang="zh-CN" dirty="0"/>
              <a:t>(1989)</a:t>
            </a:r>
            <a:r>
              <a:rPr lang="zh-CN" altLang="en-US" dirty="0"/>
              <a:t>总结了</a:t>
            </a:r>
            <a:r>
              <a:rPr lang="en-US" altLang="zh-CN" dirty="0"/>
              <a:t>HMM</a:t>
            </a:r>
            <a:r>
              <a:rPr lang="zh-CN" altLang="en-US" dirty="0"/>
              <a:t>应该解决三种问题：</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接下来将介绍：</a:t>
            </a:r>
            <a:endParaRPr lang="en-US" altLang="zh-CN" dirty="0"/>
          </a:p>
          <a:p>
            <a:pPr lvl="1" algn="just"/>
            <a:r>
              <a:rPr lang="zh-CN" altLang="en-US" dirty="0"/>
              <a:t>前向算法（</a:t>
            </a:r>
            <a:r>
              <a:rPr lang="en-US" altLang="zh-CN" dirty="0"/>
              <a:t>Forward algorithm</a:t>
            </a:r>
            <a:r>
              <a:rPr lang="zh-CN" altLang="en-US" dirty="0"/>
              <a:t>）</a:t>
            </a:r>
            <a:r>
              <a:rPr lang="en-US" altLang="zh-CN" dirty="0"/>
              <a:t>——</a:t>
            </a:r>
            <a:r>
              <a:rPr lang="zh-CN" altLang="en-US" dirty="0"/>
              <a:t>解决问题</a:t>
            </a:r>
            <a:r>
              <a:rPr lang="en-US" altLang="zh-CN" dirty="0"/>
              <a:t>1</a:t>
            </a:r>
            <a:r>
              <a:rPr lang="zh-CN" altLang="en-US" dirty="0"/>
              <a:t>，</a:t>
            </a:r>
            <a:endParaRPr lang="en-US" altLang="zh-CN" dirty="0"/>
          </a:p>
          <a:p>
            <a:pPr lvl="1" algn="just"/>
            <a:r>
              <a:rPr lang="zh-CN" altLang="en-US" dirty="0"/>
              <a:t>维特比解码（</a:t>
            </a:r>
            <a:r>
              <a:rPr lang="en-US" altLang="zh-CN" dirty="0"/>
              <a:t>Viterbi decoding</a:t>
            </a:r>
            <a:r>
              <a:rPr lang="zh-CN" altLang="en-US" dirty="0"/>
              <a:t>）</a:t>
            </a:r>
            <a:r>
              <a:rPr lang="en-US" altLang="zh-CN" dirty="0"/>
              <a:t>——</a:t>
            </a:r>
            <a:r>
              <a:rPr lang="zh-CN" altLang="en-US" dirty="0"/>
              <a:t>解决问题</a:t>
            </a:r>
            <a:r>
              <a:rPr lang="en-US" altLang="zh-CN" dirty="0"/>
              <a:t>2</a:t>
            </a:r>
            <a:r>
              <a:rPr lang="zh-CN" altLang="en-US" dirty="0"/>
              <a:t>，</a:t>
            </a:r>
            <a:endParaRPr lang="en-US" altLang="zh-CN" dirty="0"/>
          </a:p>
          <a:p>
            <a:pPr lvl="1" algn="just"/>
            <a:r>
              <a:rPr lang="zh-CN" altLang="en-US" dirty="0"/>
              <a:t>前向后向算法（</a:t>
            </a:r>
            <a:r>
              <a:rPr lang="en-US" altLang="zh-CN" dirty="0"/>
              <a:t>Forward-Backward algorithm</a:t>
            </a:r>
            <a:r>
              <a:rPr lang="zh-CN" altLang="en-US" dirty="0"/>
              <a:t>）</a:t>
            </a:r>
            <a:r>
              <a:rPr lang="en-US" altLang="zh-CN" dirty="0"/>
              <a:t>——</a:t>
            </a:r>
            <a:r>
              <a:rPr lang="zh-CN" altLang="en-US" dirty="0"/>
              <a:t>解决问题</a:t>
            </a:r>
            <a:r>
              <a:rPr lang="en-US" altLang="zh-CN" dirty="0"/>
              <a:t>3.</a:t>
            </a:r>
            <a:endParaRPr lang="zh-CN" altLang="en-US" dirty="0"/>
          </a:p>
        </p:txBody>
      </p:sp>
      <p:pic>
        <p:nvPicPr>
          <p:cNvPr id="5" name="图片 4" descr="手机屏幕截图&#10;&#10;描述已自动生成">
            <a:extLst>
              <a:ext uri="{FF2B5EF4-FFF2-40B4-BE49-F238E27FC236}">
                <a16:creationId xmlns:a16="http://schemas.microsoft.com/office/drawing/2014/main" id="{8D7A336D-5427-4988-9400-4D7782BB1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4" y="2479677"/>
            <a:ext cx="9810751" cy="2167580"/>
          </a:xfrm>
          <a:prstGeom prst="rect">
            <a:avLst/>
          </a:prstGeom>
        </p:spPr>
      </p:pic>
    </p:spTree>
    <p:extLst>
      <p:ext uri="{BB962C8B-B14F-4D97-AF65-F5344CB8AC3E}">
        <p14:creationId xmlns:p14="http://schemas.microsoft.com/office/powerpoint/2010/main" val="3163773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8DEF1-2A46-496C-AE16-8C550C8AE196}"/>
              </a:ext>
            </a:extLst>
          </p:cNvPr>
          <p:cNvSpPr>
            <a:spLocks noGrp="1"/>
          </p:cNvSpPr>
          <p:nvPr>
            <p:ph type="title"/>
          </p:nvPr>
        </p:nvSpPr>
        <p:spPr/>
        <p:txBody>
          <a:bodyPr>
            <a:normAutofit/>
          </a:bodyPr>
          <a:lstStyle/>
          <a:p>
            <a:r>
              <a:rPr lang="en-US" altLang="zh-CN" sz="4000" dirty="0"/>
              <a:t>Likelihood Computation: The Forward Algorithm</a:t>
            </a:r>
            <a:endParaRPr lang="zh-CN" altLang="en-US" sz="4000" dirty="0"/>
          </a:p>
        </p:txBody>
      </p:sp>
      <p:sp>
        <p:nvSpPr>
          <p:cNvPr id="3" name="内容占位符 2">
            <a:extLst>
              <a:ext uri="{FF2B5EF4-FFF2-40B4-BE49-F238E27FC236}">
                <a16:creationId xmlns:a16="http://schemas.microsoft.com/office/drawing/2014/main" id="{621A2F11-2D08-48CE-9A64-A2217DEA7A50}"/>
              </a:ext>
            </a:extLst>
          </p:cNvPr>
          <p:cNvSpPr>
            <a:spLocks noGrp="1"/>
          </p:cNvSpPr>
          <p:nvPr>
            <p:ph idx="1"/>
          </p:nvPr>
        </p:nvSpPr>
        <p:spPr/>
        <p:txBody>
          <a:bodyPr/>
          <a:lstStyle/>
          <a:p>
            <a:pPr algn="just"/>
            <a:r>
              <a:rPr lang="zh-CN" altLang="en-US" dirty="0"/>
              <a:t>回忆问题</a:t>
            </a:r>
            <a:r>
              <a:rPr lang="en-US" altLang="zh-CN" dirty="0"/>
              <a:t>1</a:t>
            </a:r>
            <a:r>
              <a:rPr lang="zh-CN" altLang="en-US" dirty="0"/>
              <a:t>：</a:t>
            </a:r>
            <a:endParaRPr lang="en-US" altLang="zh-CN" dirty="0"/>
          </a:p>
          <a:p>
            <a:pPr algn="just"/>
            <a:endParaRPr lang="en-US" altLang="zh-CN" dirty="0"/>
          </a:p>
          <a:p>
            <a:pPr algn="just"/>
            <a:endParaRPr lang="en-US" altLang="zh-CN" dirty="0"/>
          </a:p>
          <a:p>
            <a:pPr algn="just"/>
            <a:r>
              <a:rPr lang="zh-CN" altLang="en-US" dirty="0"/>
              <a:t>由于此时不知道隐变量序列，该问题实际上是求所有导致该显变量序列的隐变量序列概率之和：</a:t>
            </a:r>
            <a:endParaRPr lang="en-US" altLang="zh-CN" dirty="0"/>
          </a:p>
          <a:p>
            <a:pPr lvl="1" algn="just"/>
            <a:r>
              <a:rPr lang="zh-CN" altLang="en-US" dirty="0"/>
              <a:t>第一步，先求得显变量序列</a:t>
            </a:r>
            <a:r>
              <a:rPr lang="en-US" altLang="zh-CN" dirty="0"/>
              <a:t>O</a:t>
            </a:r>
            <a:r>
              <a:rPr lang="zh-CN" altLang="en-US" dirty="0"/>
              <a:t>和某个隐变量序列的联合概率：</a:t>
            </a:r>
            <a:endParaRPr lang="en-US" altLang="zh-CN" dirty="0"/>
          </a:p>
          <a:p>
            <a:pPr lvl="1" algn="just"/>
            <a:endParaRPr lang="en-US" altLang="zh-CN" dirty="0"/>
          </a:p>
          <a:p>
            <a:pPr lvl="1" algn="just"/>
            <a:endParaRPr lang="en-US" altLang="zh-CN" dirty="0"/>
          </a:p>
          <a:p>
            <a:pPr lvl="1" algn="just"/>
            <a:r>
              <a:rPr lang="zh-CN" altLang="en-US" dirty="0"/>
              <a:t>第二步，再求加总所有可能的联合概率，得到问题</a:t>
            </a:r>
            <a:r>
              <a:rPr lang="en-US" altLang="zh-CN" dirty="0"/>
              <a:t>1</a:t>
            </a:r>
            <a:r>
              <a:rPr lang="zh-CN" altLang="en-US" dirty="0"/>
              <a:t>的答案：</a:t>
            </a:r>
          </a:p>
        </p:txBody>
      </p:sp>
      <p:pic>
        <p:nvPicPr>
          <p:cNvPr id="5" name="图片 4">
            <a:extLst>
              <a:ext uri="{FF2B5EF4-FFF2-40B4-BE49-F238E27FC236}">
                <a16:creationId xmlns:a16="http://schemas.microsoft.com/office/drawing/2014/main" id="{BE2FCEAC-63E2-4065-8F20-2EE0C8A19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47" y="2373013"/>
            <a:ext cx="9430506" cy="836978"/>
          </a:xfrm>
          <a:prstGeom prst="rect">
            <a:avLst/>
          </a:prstGeom>
        </p:spPr>
      </p:pic>
      <p:pic>
        <p:nvPicPr>
          <p:cNvPr id="7" name="图片 6" descr="图片包含 游戏机, 钟表&#10;&#10;描述已自动生成">
            <a:extLst>
              <a:ext uri="{FF2B5EF4-FFF2-40B4-BE49-F238E27FC236}">
                <a16:creationId xmlns:a16="http://schemas.microsoft.com/office/drawing/2014/main" id="{BFC9C5B9-74AD-4EFA-A167-2A4CEECFA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539" y="4595656"/>
            <a:ext cx="5630922" cy="741871"/>
          </a:xfrm>
          <a:prstGeom prst="rect">
            <a:avLst/>
          </a:prstGeom>
        </p:spPr>
      </p:pic>
      <p:pic>
        <p:nvPicPr>
          <p:cNvPr id="9" name="图片 8" descr="图片包含 游戏机, 物体, 钟表&#10;&#10;描述已自动生成">
            <a:extLst>
              <a:ext uri="{FF2B5EF4-FFF2-40B4-BE49-F238E27FC236}">
                <a16:creationId xmlns:a16="http://schemas.microsoft.com/office/drawing/2014/main" id="{8A19BE25-E1FB-4E19-A6C9-F581BC547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817" y="5934912"/>
            <a:ext cx="4072365" cy="639671"/>
          </a:xfrm>
          <a:prstGeom prst="rect">
            <a:avLst/>
          </a:prstGeom>
        </p:spPr>
      </p:pic>
    </p:spTree>
    <p:extLst>
      <p:ext uri="{BB962C8B-B14F-4D97-AF65-F5344CB8AC3E}">
        <p14:creationId xmlns:p14="http://schemas.microsoft.com/office/powerpoint/2010/main" val="58176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C4AF9-028A-4726-B562-E02419A7AF39}"/>
              </a:ext>
            </a:extLst>
          </p:cNvPr>
          <p:cNvSpPr>
            <a:spLocks noGrp="1"/>
          </p:cNvSpPr>
          <p:nvPr>
            <p:ph type="title"/>
          </p:nvPr>
        </p:nvSpPr>
        <p:spPr/>
        <p:txBody>
          <a:bodyPr>
            <a:normAutofit/>
          </a:bodyPr>
          <a:lstStyle/>
          <a:p>
            <a:r>
              <a:rPr lang="en-US" altLang="zh-CN" sz="4000" dirty="0"/>
              <a:t>Likelihood Computation: The Forward Algorithm</a:t>
            </a:r>
            <a:endParaRPr lang="zh-CN" altLang="en-US" sz="4000" dirty="0"/>
          </a:p>
        </p:txBody>
      </p:sp>
      <p:sp>
        <p:nvSpPr>
          <p:cNvPr id="3" name="内容占位符 2">
            <a:extLst>
              <a:ext uri="{FF2B5EF4-FFF2-40B4-BE49-F238E27FC236}">
                <a16:creationId xmlns:a16="http://schemas.microsoft.com/office/drawing/2014/main" id="{80C0CC48-BEE3-46B3-9F4B-47C5DA8AFD9E}"/>
              </a:ext>
            </a:extLst>
          </p:cNvPr>
          <p:cNvSpPr>
            <a:spLocks noGrp="1"/>
          </p:cNvSpPr>
          <p:nvPr>
            <p:ph idx="1"/>
          </p:nvPr>
        </p:nvSpPr>
        <p:spPr>
          <a:xfrm>
            <a:off x="838200" y="1825624"/>
            <a:ext cx="10515600" cy="5032375"/>
          </a:xfrm>
        </p:spPr>
        <p:txBody>
          <a:bodyPr>
            <a:normAutofit fontScale="92500" lnSpcReduction="10000"/>
          </a:bodyPr>
          <a:lstStyle/>
          <a:p>
            <a:pPr algn="just">
              <a:lnSpc>
                <a:spcPct val="110000"/>
              </a:lnSpc>
            </a:pPr>
            <a:r>
              <a:rPr lang="zh-CN" altLang="en-US" sz="2400" dirty="0"/>
              <a:t>然而上述方法的复杂度很高；对于有</a:t>
            </a:r>
            <a:r>
              <a:rPr lang="en-US" altLang="zh-CN" sz="2400" dirty="0"/>
              <a:t>N</a:t>
            </a:r>
            <a:r>
              <a:rPr lang="zh-CN" altLang="en-US" sz="2400" dirty="0"/>
              <a:t>个隐状态的长度为</a:t>
            </a:r>
            <a:r>
              <a:rPr lang="en-US" altLang="zh-CN" sz="2400" dirty="0"/>
              <a:t>T</a:t>
            </a:r>
            <a:r>
              <a:rPr lang="zh-CN" altLang="en-US" sz="2400" dirty="0"/>
              <a:t>的</a:t>
            </a:r>
            <a:r>
              <a:rPr lang="en-US" altLang="zh-CN" sz="2400" dirty="0"/>
              <a:t>HMM</a:t>
            </a:r>
            <a:r>
              <a:rPr lang="zh-CN" altLang="en-US" sz="2400" dirty="0"/>
              <a:t>来说，有</a:t>
            </a:r>
            <a:r>
              <a:rPr lang="en-US" altLang="zh-CN" sz="2400" dirty="0"/>
              <a:t>N</a:t>
            </a:r>
            <a:r>
              <a:rPr lang="en-US" altLang="zh-CN" sz="2400" baseline="30000" dirty="0"/>
              <a:t>T</a:t>
            </a:r>
            <a:r>
              <a:rPr lang="zh-CN" altLang="en-US" sz="2400" dirty="0"/>
              <a:t>种可能的路径，其复杂度为</a:t>
            </a:r>
            <a:r>
              <a:rPr lang="en-US" altLang="zh-CN" sz="2400" dirty="0"/>
              <a:t>O(N</a:t>
            </a:r>
            <a:r>
              <a:rPr lang="en-US" altLang="zh-CN" sz="2400" baseline="30000" dirty="0"/>
              <a:t>T</a:t>
            </a:r>
            <a:r>
              <a:rPr lang="en-US" altLang="zh-CN" sz="2400" dirty="0"/>
              <a:t>)</a:t>
            </a:r>
            <a:r>
              <a:rPr lang="zh-CN" altLang="en-US" sz="2400" dirty="0"/>
              <a:t>，这在实践中是不可接受的；</a:t>
            </a:r>
            <a:endParaRPr lang="en-US" altLang="zh-CN" sz="2400" dirty="0"/>
          </a:p>
          <a:p>
            <a:pPr algn="just">
              <a:lnSpc>
                <a:spcPct val="110000"/>
              </a:lnSpc>
            </a:pPr>
            <a:r>
              <a:rPr lang="zh-CN" altLang="en-US" sz="2400" dirty="0"/>
              <a:t>前向算法被提出解决该问题，这是一种动态规划算法，其算法复杂度为</a:t>
            </a:r>
            <a:r>
              <a:rPr lang="en-US" altLang="zh-CN" sz="2400" dirty="0"/>
              <a:t>O(N</a:t>
            </a:r>
            <a:r>
              <a:rPr lang="en-US" altLang="zh-CN" sz="2400" baseline="30000" dirty="0"/>
              <a:t>2</a:t>
            </a:r>
            <a:r>
              <a:rPr lang="en-US" altLang="zh-CN" sz="2400" dirty="0"/>
              <a:t>T)</a:t>
            </a:r>
            <a:r>
              <a:rPr lang="zh-CN" altLang="en-US" sz="2400" dirty="0"/>
              <a:t>；</a:t>
            </a:r>
            <a:endParaRPr lang="en-US" altLang="zh-CN" sz="2400" dirty="0"/>
          </a:p>
          <a:p>
            <a:pPr algn="just">
              <a:lnSpc>
                <a:spcPct val="110000"/>
              </a:lnSpc>
            </a:pPr>
            <a:r>
              <a:rPr lang="zh-CN" altLang="en-US" sz="2400" dirty="0"/>
              <a:t>前向算法提出一个概</a:t>
            </a:r>
            <a:endParaRPr lang="en-US" altLang="zh-CN" sz="2400" dirty="0"/>
          </a:p>
          <a:p>
            <a:pPr marL="0" indent="0" algn="just">
              <a:lnSpc>
                <a:spcPct val="110000"/>
              </a:lnSpc>
              <a:buNone/>
            </a:pPr>
            <a:r>
              <a:rPr lang="en-US" altLang="zh-CN" sz="2400" dirty="0"/>
              <a:t>  </a:t>
            </a:r>
            <a:r>
              <a:rPr lang="zh-CN" altLang="en-US" sz="2400" dirty="0"/>
              <a:t>率矩阵，每列对应显</a:t>
            </a:r>
            <a:endParaRPr lang="en-US" altLang="zh-CN" sz="2400" dirty="0"/>
          </a:p>
          <a:p>
            <a:pPr marL="0" indent="0" algn="just">
              <a:lnSpc>
                <a:spcPct val="110000"/>
              </a:lnSpc>
              <a:buNone/>
            </a:pPr>
            <a:r>
              <a:rPr lang="en-US" altLang="zh-CN" sz="2400" dirty="0"/>
              <a:t>  </a:t>
            </a:r>
            <a:r>
              <a:rPr lang="zh-CN" altLang="en-US" sz="2400" dirty="0"/>
              <a:t>变量序列中的一步，</a:t>
            </a:r>
            <a:endParaRPr lang="en-US" altLang="zh-CN" sz="2400" dirty="0"/>
          </a:p>
          <a:p>
            <a:pPr marL="0" indent="0" algn="just">
              <a:lnSpc>
                <a:spcPct val="110000"/>
              </a:lnSpc>
              <a:buNone/>
            </a:pPr>
            <a:r>
              <a:rPr lang="en-US" altLang="zh-CN" sz="2400" dirty="0"/>
              <a:t>  </a:t>
            </a:r>
            <a:r>
              <a:rPr lang="zh-CN" altLang="en-US" sz="2400" dirty="0"/>
              <a:t>每行对应一种隐变量，</a:t>
            </a:r>
            <a:endParaRPr lang="en-US" altLang="zh-CN" sz="2400" dirty="0"/>
          </a:p>
          <a:p>
            <a:pPr marL="0" indent="0" algn="just">
              <a:lnSpc>
                <a:spcPct val="110000"/>
              </a:lnSpc>
              <a:buNone/>
            </a:pPr>
            <a:r>
              <a:rPr lang="en-US" altLang="zh-CN" sz="2400" dirty="0"/>
              <a:t>  </a:t>
            </a:r>
            <a:r>
              <a:rPr lang="zh-CN" altLang="en-US" sz="2400" dirty="0"/>
              <a:t>矩阵的值是前向概率；</a:t>
            </a:r>
            <a:endParaRPr lang="en-US" altLang="zh-CN" sz="2400" dirty="0"/>
          </a:p>
          <a:p>
            <a:pPr marL="0" indent="0" algn="just">
              <a:lnSpc>
                <a:spcPct val="110000"/>
              </a:lnSpc>
              <a:buNone/>
            </a:pPr>
            <a:r>
              <a:rPr lang="en-US" altLang="zh-CN" sz="2400" dirty="0"/>
              <a:t>  </a:t>
            </a:r>
            <a:r>
              <a:rPr lang="zh-CN" altLang="en-US" sz="2400" dirty="0"/>
              <a:t>前向算法就是从左向</a:t>
            </a:r>
            <a:endParaRPr lang="en-US" altLang="zh-CN" sz="2400" dirty="0"/>
          </a:p>
          <a:p>
            <a:pPr marL="0" indent="0" algn="just">
              <a:lnSpc>
                <a:spcPct val="110000"/>
              </a:lnSpc>
              <a:buNone/>
            </a:pPr>
            <a:r>
              <a:rPr lang="zh-CN" altLang="en-US" sz="2400" dirty="0"/>
              <a:t>  右迭代性的填满这个</a:t>
            </a:r>
            <a:endParaRPr lang="en-US" altLang="zh-CN" sz="2400" dirty="0"/>
          </a:p>
          <a:p>
            <a:pPr marL="0" indent="0" algn="just">
              <a:lnSpc>
                <a:spcPct val="110000"/>
              </a:lnSpc>
              <a:buNone/>
            </a:pPr>
            <a:r>
              <a:rPr lang="zh-CN" altLang="en-US" sz="2400" dirty="0"/>
              <a:t>  概率矩阵的过程。</a:t>
            </a:r>
          </a:p>
        </p:txBody>
      </p:sp>
      <p:pic>
        <p:nvPicPr>
          <p:cNvPr id="5" name="图片 4" descr="图片包含 游戏机, 挂, 不同, 钟表&#10;&#10;描述已自动生成">
            <a:extLst>
              <a:ext uri="{FF2B5EF4-FFF2-40B4-BE49-F238E27FC236}">
                <a16:creationId xmlns:a16="http://schemas.microsoft.com/office/drawing/2014/main" id="{A3AC5525-08FE-4CB7-95D0-4A0F80458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093" y="3057525"/>
            <a:ext cx="8201570" cy="3800475"/>
          </a:xfrm>
          <a:prstGeom prst="rect">
            <a:avLst/>
          </a:prstGeom>
        </p:spPr>
      </p:pic>
    </p:spTree>
    <p:extLst>
      <p:ext uri="{BB962C8B-B14F-4D97-AF65-F5344CB8AC3E}">
        <p14:creationId xmlns:p14="http://schemas.microsoft.com/office/powerpoint/2010/main" val="228999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3E8F3-0059-49D6-B6DB-6BC03DDB18E9}"/>
              </a:ext>
            </a:extLst>
          </p:cNvPr>
          <p:cNvSpPr>
            <a:spLocks noGrp="1"/>
          </p:cNvSpPr>
          <p:nvPr>
            <p:ph type="title"/>
          </p:nvPr>
        </p:nvSpPr>
        <p:spPr/>
        <p:txBody>
          <a:bodyPr>
            <a:normAutofit/>
          </a:bodyPr>
          <a:lstStyle/>
          <a:p>
            <a:r>
              <a:rPr lang="en-US" altLang="zh-CN" sz="4000" dirty="0"/>
              <a:t>Likelihood Computation: The Forward Algorithm</a:t>
            </a:r>
            <a:endParaRPr lang="zh-CN" altLang="en-US" sz="4000" dirty="0"/>
          </a:p>
        </p:txBody>
      </p:sp>
      <p:sp>
        <p:nvSpPr>
          <p:cNvPr id="3" name="内容占位符 2">
            <a:extLst>
              <a:ext uri="{FF2B5EF4-FFF2-40B4-BE49-F238E27FC236}">
                <a16:creationId xmlns:a16="http://schemas.microsoft.com/office/drawing/2014/main" id="{BE6FE5C7-90EF-4E6F-A062-85D96C92627E}"/>
              </a:ext>
            </a:extLst>
          </p:cNvPr>
          <p:cNvSpPr>
            <a:spLocks noGrp="1"/>
          </p:cNvSpPr>
          <p:nvPr>
            <p:ph idx="1"/>
          </p:nvPr>
        </p:nvSpPr>
        <p:spPr/>
        <p:txBody>
          <a:bodyPr/>
          <a:lstStyle/>
          <a:p>
            <a:pPr algn="just"/>
            <a:r>
              <a:rPr lang="zh-CN" altLang="en-US" dirty="0"/>
              <a:t>前向概率</a:t>
            </a:r>
            <a:r>
              <a:rPr lang="en-US" altLang="zh-CN" dirty="0"/>
              <a:t>α</a:t>
            </a:r>
            <a:r>
              <a:rPr lang="en-US" altLang="zh-CN" baseline="-25000" dirty="0"/>
              <a:t>t</a:t>
            </a:r>
            <a:r>
              <a:rPr lang="en-US" altLang="zh-CN" dirty="0"/>
              <a:t>(j)</a:t>
            </a:r>
            <a:r>
              <a:rPr lang="zh-CN" altLang="en-US" dirty="0"/>
              <a:t>定义为，当显变量序列为</a:t>
            </a:r>
            <a:r>
              <a:rPr lang="en-US" altLang="zh-CN" dirty="0"/>
              <a:t>o</a:t>
            </a:r>
            <a:r>
              <a:rPr lang="en-US" altLang="zh-CN" baseline="-25000" dirty="0"/>
              <a:t>1</a:t>
            </a:r>
            <a:r>
              <a:rPr lang="en-US" altLang="zh-CN" dirty="0"/>
              <a:t>,…,o</a:t>
            </a:r>
            <a:r>
              <a:rPr lang="en-US" altLang="zh-CN" baseline="-25000" dirty="0"/>
              <a:t>t</a:t>
            </a:r>
            <a:r>
              <a:rPr lang="zh-CN" altLang="en-US" dirty="0"/>
              <a:t>时，第</a:t>
            </a:r>
            <a:r>
              <a:rPr lang="en-US" altLang="zh-CN" dirty="0"/>
              <a:t>t</a:t>
            </a:r>
            <a:r>
              <a:rPr lang="zh-CN" altLang="en-US" dirty="0"/>
              <a:t>步隐变量为</a:t>
            </a:r>
            <a:r>
              <a:rPr lang="en-US" altLang="zh-CN" dirty="0"/>
              <a:t>j</a:t>
            </a:r>
            <a:r>
              <a:rPr lang="zh-CN" altLang="en-US" dirty="0"/>
              <a:t>的概率，即：</a:t>
            </a:r>
            <a:endParaRPr lang="en-US" altLang="zh-CN" dirty="0"/>
          </a:p>
          <a:p>
            <a:pPr algn="just"/>
            <a:endParaRPr lang="en-US" altLang="zh-CN" dirty="0"/>
          </a:p>
          <a:p>
            <a:pPr algn="just"/>
            <a:r>
              <a:rPr lang="zh-CN" altLang="en-US" dirty="0"/>
              <a:t>我们加总全部可能导致这种显变量序列且第</a:t>
            </a:r>
            <a:r>
              <a:rPr lang="en-US" altLang="zh-CN" dirty="0"/>
              <a:t>t</a:t>
            </a:r>
            <a:r>
              <a:rPr lang="zh-CN" altLang="en-US" dirty="0"/>
              <a:t>步隐变量为</a:t>
            </a:r>
            <a:r>
              <a:rPr lang="en-US" altLang="zh-CN" dirty="0"/>
              <a:t>j</a:t>
            </a:r>
            <a:r>
              <a:rPr lang="zh-CN" altLang="en-US" dirty="0"/>
              <a:t>的隐变量序列的概率得到上式：</a:t>
            </a:r>
          </a:p>
        </p:txBody>
      </p:sp>
      <p:pic>
        <p:nvPicPr>
          <p:cNvPr id="5" name="图片 4" descr="图片包含 游戏机, 物体, 钟表&#10;&#10;描述已自动生成">
            <a:extLst>
              <a:ext uri="{FF2B5EF4-FFF2-40B4-BE49-F238E27FC236}">
                <a16:creationId xmlns:a16="http://schemas.microsoft.com/office/drawing/2014/main" id="{3EB520C6-6740-4E22-BD72-866DFB9E6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757" y="2514353"/>
            <a:ext cx="4592486" cy="528885"/>
          </a:xfrm>
          <a:prstGeom prst="rect">
            <a:avLst/>
          </a:prstGeom>
        </p:spPr>
      </p:pic>
      <p:pic>
        <p:nvPicPr>
          <p:cNvPr id="7" name="图片 6" descr="钟表的特写&#10;&#10;描述已自动生成">
            <a:extLst>
              <a:ext uri="{FF2B5EF4-FFF2-40B4-BE49-F238E27FC236}">
                <a16:creationId xmlns:a16="http://schemas.microsoft.com/office/drawing/2014/main" id="{DFE607CD-91AF-48ED-BBE0-1C49A9929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350" y="3829093"/>
            <a:ext cx="4103418" cy="1157374"/>
          </a:xfrm>
          <a:prstGeom prst="rect">
            <a:avLst/>
          </a:prstGeom>
        </p:spPr>
      </p:pic>
      <p:pic>
        <p:nvPicPr>
          <p:cNvPr id="9" name="图片 8" descr="手机屏幕截图&#10;&#10;描述已自动生成">
            <a:extLst>
              <a:ext uri="{FF2B5EF4-FFF2-40B4-BE49-F238E27FC236}">
                <a16:creationId xmlns:a16="http://schemas.microsoft.com/office/drawing/2014/main" id="{987DC83C-DBC7-47ED-A035-AD010444C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232" y="5245849"/>
            <a:ext cx="9311535" cy="1526362"/>
          </a:xfrm>
          <a:prstGeom prst="rect">
            <a:avLst/>
          </a:prstGeom>
        </p:spPr>
      </p:pic>
    </p:spTree>
    <p:extLst>
      <p:ext uri="{BB962C8B-B14F-4D97-AF65-F5344CB8AC3E}">
        <p14:creationId xmlns:p14="http://schemas.microsoft.com/office/powerpoint/2010/main" val="242564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B61F9-31C9-44D8-9F7A-4AB81BAABECC}"/>
              </a:ext>
            </a:extLst>
          </p:cNvPr>
          <p:cNvSpPr>
            <a:spLocks noGrp="1"/>
          </p:cNvSpPr>
          <p:nvPr>
            <p:ph type="title"/>
          </p:nvPr>
        </p:nvSpPr>
        <p:spPr/>
        <p:txBody>
          <a:bodyPr>
            <a:normAutofit/>
          </a:bodyPr>
          <a:lstStyle/>
          <a:p>
            <a:pPr algn="just"/>
            <a:r>
              <a:rPr lang="en-US" altLang="zh-CN" sz="4000" dirty="0"/>
              <a:t>Likelihood Computation: The Forward Algorithm</a:t>
            </a:r>
            <a:endParaRPr lang="zh-CN" altLang="en-US" sz="4000" dirty="0"/>
          </a:p>
        </p:txBody>
      </p:sp>
      <p:sp>
        <p:nvSpPr>
          <p:cNvPr id="3" name="内容占位符 2">
            <a:extLst>
              <a:ext uri="{FF2B5EF4-FFF2-40B4-BE49-F238E27FC236}">
                <a16:creationId xmlns:a16="http://schemas.microsoft.com/office/drawing/2014/main" id="{CA442350-671A-4740-9DCF-797875D86DD1}"/>
              </a:ext>
            </a:extLst>
          </p:cNvPr>
          <p:cNvSpPr>
            <a:spLocks noGrp="1"/>
          </p:cNvSpPr>
          <p:nvPr>
            <p:ph idx="1"/>
          </p:nvPr>
        </p:nvSpPr>
        <p:spPr>
          <a:xfrm>
            <a:off x="838200" y="1825625"/>
            <a:ext cx="3662363" cy="4351338"/>
          </a:xfrm>
        </p:spPr>
        <p:txBody>
          <a:bodyPr/>
          <a:lstStyle/>
          <a:p>
            <a:pPr algn="just"/>
            <a:r>
              <a:rPr lang="zh-CN" altLang="en-US" dirty="0"/>
              <a:t>可视化上式的计算过程，如右图：</a:t>
            </a:r>
          </a:p>
        </p:txBody>
      </p:sp>
      <p:pic>
        <p:nvPicPr>
          <p:cNvPr id="4" name="图片 3">
            <a:extLst>
              <a:ext uri="{FF2B5EF4-FFF2-40B4-BE49-F238E27FC236}">
                <a16:creationId xmlns:a16="http://schemas.microsoft.com/office/drawing/2014/main" id="{B22E31AE-F27B-4A98-9A89-D64BB824D2CB}"/>
              </a:ext>
            </a:extLst>
          </p:cNvPr>
          <p:cNvPicPr>
            <a:picLocks noChangeAspect="1"/>
          </p:cNvPicPr>
          <p:nvPr/>
        </p:nvPicPr>
        <p:blipFill>
          <a:blip r:embed="rId2"/>
          <a:stretch>
            <a:fillRect/>
          </a:stretch>
        </p:blipFill>
        <p:spPr>
          <a:xfrm>
            <a:off x="4626593" y="1479485"/>
            <a:ext cx="7436820" cy="5378515"/>
          </a:xfrm>
          <a:prstGeom prst="rect">
            <a:avLst/>
          </a:prstGeom>
        </p:spPr>
      </p:pic>
    </p:spTree>
    <p:extLst>
      <p:ext uri="{BB962C8B-B14F-4D97-AF65-F5344CB8AC3E}">
        <p14:creationId xmlns:p14="http://schemas.microsoft.com/office/powerpoint/2010/main" val="53772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87034-F900-41C9-9308-4CBFF4D191BF}"/>
              </a:ext>
            </a:extLst>
          </p:cNvPr>
          <p:cNvSpPr>
            <a:spLocks noGrp="1"/>
          </p:cNvSpPr>
          <p:nvPr>
            <p:ph type="title"/>
          </p:nvPr>
        </p:nvSpPr>
        <p:spPr/>
        <p:txBody>
          <a:bodyPr>
            <a:normAutofit/>
          </a:bodyPr>
          <a:lstStyle/>
          <a:p>
            <a:r>
              <a:rPr lang="en-US" altLang="zh-CN" sz="4000" dirty="0"/>
              <a:t>Likelihood Computation: The Forward Algorithm</a:t>
            </a:r>
            <a:endParaRPr lang="zh-CN" altLang="en-US" sz="4000" dirty="0"/>
          </a:p>
        </p:txBody>
      </p:sp>
      <p:sp>
        <p:nvSpPr>
          <p:cNvPr id="3" name="内容占位符 2">
            <a:extLst>
              <a:ext uri="{FF2B5EF4-FFF2-40B4-BE49-F238E27FC236}">
                <a16:creationId xmlns:a16="http://schemas.microsoft.com/office/drawing/2014/main" id="{7B6A46E8-B90B-4C85-A3B1-6075CF9A92DF}"/>
              </a:ext>
            </a:extLst>
          </p:cNvPr>
          <p:cNvSpPr>
            <a:spLocks noGrp="1"/>
          </p:cNvSpPr>
          <p:nvPr>
            <p:ph idx="1"/>
          </p:nvPr>
        </p:nvSpPr>
        <p:spPr/>
        <p:txBody>
          <a:bodyPr/>
          <a:lstStyle/>
          <a:p>
            <a:r>
              <a:rPr lang="zh-CN" altLang="en-US" dirty="0"/>
              <a:t>更正实地，前向算法的定义如下：</a:t>
            </a:r>
          </a:p>
        </p:txBody>
      </p:sp>
      <p:pic>
        <p:nvPicPr>
          <p:cNvPr id="5" name="图片 4" descr="手机屏幕截图&#10;&#10;描述已自动生成">
            <a:extLst>
              <a:ext uri="{FF2B5EF4-FFF2-40B4-BE49-F238E27FC236}">
                <a16:creationId xmlns:a16="http://schemas.microsoft.com/office/drawing/2014/main" id="{EB27F876-025A-4127-BC62-EFC0490F5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669" y="2384852"/>
            <a:ext cx="8348662" cy="4346307"/>
          </a:xfrm>
          <a:prstGeom prst="rect">
            <a:avLst/>
          </a:prstGeom>
        </p:spPr>
      </p:pic>
    </p:spTree>
    <p:extLst>
      <p:ext uri="{BB962C8B-B14F-4D97-AF65-F5344CB8AC3E}">
        <p14:creationId xmlns:p14="http://schemas.microsoft.com/office/powerpoint/2010/main" val="390403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8054F-E2D6-42D1-AB29-69369963D8B4}"/>
              </a:ext>
            </a:extLst>
          </p:cNvPr>
          <p:cNvSpPr>
            <a:spLocks noGrp="1"/>
          </p:cNvSpPr>
          <p:nvPr>
            <p:ph type="title"/>
          </p:nvPr>
        </p:nvSpPr>
        <p:spPr/>
        <p:txBody>
          <a:bodyPr/>
          <a:lstStyle/>
          <a:p>
            <a:r>
              <a:rPr lang="en-US" altLang="zh-CN" dirty="0"/>
              <a:t>HMM Part-of-Speech Tagging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4771CB-20D2-405E-A2FB-A596F9A4A732}"/>
                  </a:ext>
                </a:extLst>
              </p:cNvPr>
              <p:cNvSpPr>
                <a:spLocks noGrp="1"/>
              </p:cNvSpPr>
              <p:nvPr>
                <p:ph idx="1"/>
              </p:nvPr>
            </p:nvSpPr>
            <p:spPr/>
            <p:txBody>
              <a:bodyPr/>
              <a:lstStyle/>
              <a:p>
                <a:pPr algn="just"/>
                <a:r>
                  <a:rPr lang="zh-CN" altLang="en-US" dirty="0"/>
                  <a:t>回忆问题</a:t>
                </a:r>
                <a:r>
                  <a:rPr lang="en-US" altLang="zh-CN" dirty="0"/>
                  <a:t>2</a:t>
                </a:r>
                <a:r>
                  <a:rPr lang="zh-CN" altLang="en-US" dirty="0"/>
                  <a:t>：</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通常将</a:t>
                </a:r>
                <a:r>
                  <a:rPr lang="en-US" altLang="zh-CN" dirty="0"/>
                  <a:t>HMM</a:t>
                </a:r>
                <a:r>
                  <a:rPr lang="zh-CN" altLang="en-US" dirty="0"/>
                  <a:t>这种通过可见变量序列推断隐变量序列的任务称为解码（</a:t>
                </a:r>
                <a:r>
                  <a:rPr lang="en-US" altLang="zh-CN" dirty="0"/>
                  <a:t>decoding</a:t>
                </a:r>
                <a:r>
                  <a:rPr lang="zh-CN" altLang="en-US" dirty="0"/>
                  <a:t>），</a:t>
                </a:r>
                <a:r>
                  <a:rPr lang="en-US" altLang="zh-CN" dirty="0"/>
                  <a:t>HMM</a:t>
                </a:r>
                <a:r>
                  <a:rPr lang="zh-CN" altLang="en-US" dirty="0"/>
                  <a:t>的解码公式如下：</a:t>
                </a:r>
                <a:endParaRPr lang="en-US" altLang="zh-CN" dirty="0"/>
              </a:p>
              <a:p>
                <a:pPr lvl="1" algn="just"/>
                <a:r>
                  <a:rPr lang="zh-CN" altLang="en-US" dirty="0"/>
                  <a:t>假定</a:t>
                </a:r>
                <a:r>
                  <a:rPr lang="en-US" altLang="zh-CN" dirty="0"/>
                  <a:t>HMM λ=(A, B)</a:t>
                </a:r>
                <a:r>
                  <a:rPr lang="zh-CN" altLang="en-US" dirty="0"/>
                  <a:t>，可见词序列</a:t>
                </a:r>
                <a14:m>
                  <m:oMath xmlns:m="http://schemas.openxmlformats.org/officeDocument/2006/math">
                    <m:sSubSup>
                      <m:sSubSupPr>
                        <m:ctrlPr>
                          <a:rPr lang="zh-CN" altLang="en-US" i="1" smtClean="0">
                            <a:latin typeface="Cambria Math" panose="02040503050406030204" pitchFamily="18" charset="0"/>
                          </a:rPr>
                        </m:ctrlPr>
                      </m:sSubSupPr>
                      <m:e>
                        <m:r>
                          <a:rPr lang="zh-CN" altLang="en-US" i="1" smtClean="0">
                            <a:latin typeface="Cambria Math" panose="02040503050406030204" pitchFamily="18" charset="0"/>
                          </a:rPr>
                          <m:t>𝑤</m:t>
                        </m:r>
                      </m:e>
                      <m:sub>
                        <m:r>
                          <a:rPr lang="zh-CN" altLang="en-US" i="0" smtClean="0">
                            <a:latin typeface="Cambria Math" panose="02040503050406030204" pitchFamily="18" charset="0"/>
                          </a:rPr>
                          <m:t>1</m:t>
                        </m:r>
                      </m:sub>
                      <m:sup>
                        <m:r>
                          <a:rPr lang="zh-CN" altLang="en-US" i="1" smtClean="0">
                            <a:latin typeface="Cambria Math" panose="02040503050406030204" pitchFamily="18" charset="0"/>
                          </a:rPr>
                          <m:t>𝑛</m:t>
                        </m:r>
                      </m:sup>
                    </m:sSubSup>
                  </m:oMath>
                </a14:m>
                <a:r>
                  <a:rPr lang="zh-CN" altLang="en-US" dirty="0"/>
                  <a:t>，不可见词性序列</a:t>
                </a:r>
                <a14:m>
                  <m:oMath xmlns:m="http://schemas.openxmlformats.org/officeDocument/2006/math">
                    <m:sSubSup>
                      <m:sSubSupPr>
                        <m:ctrlPr>
                          <a:rPr lang="zh-CN" altLang="en-US" i="1">
                            <a:latin typeface="Cambria Math" panose="02040503050406030204" pitchFamily="18" charset="0"/>
                          </a:rPr>
                        </m:ctrlPr>
                      </m:sSubSupPr>
                      <m:e>
                        <m:r>
                          <m:rPr>
                            <m:sty m:val="p"/>
                          </m:rPr>
                          <a:rPr lang="en-US" altLang="zh-CN" i="1" smtClean="0">
                            <a:latin typeface="Cambria Math" panose="02040503050406030204" pitchFamily="18" charset="0"/>
                          </a:rPr>
                          <m:t>t</m:t>
                        </m:r>
                      </m:e>
                      <m:sub>
                        <m:r>
                          <a:rPr lang="zh-CN" altLang="en-US">
                            <a:latin typeface="Cambria Math" panose="02040503050406030204" pitchFamily="18" charset="0"/>
                          </a:rPr>
                          <m:t>1</m:t>
                        </m:r>
                      </m:sub>
                      <m:sup>
                        <m:r>
                          <a:rPr lang="zh-CN" altLang="en-US" i="1">
                            <a:latin typeface="Cambria Math" panose="02040503050406030204" pitchFamily="18" charset="0"/>
                          </a:rPr>
                          <m:t>𝑛</m:t>
                        </m:r>
                      </m:sup>
                    </m:sSubSup>
                    <m:r>
                      <a:rPr lang="zh-CN" altLang="en-US" i="1">
                        <a:latin typeface="Cambria Math" panose="02040503050406030204" pitchFamily="18" charset="0"/>
                      </a:rPr>
                      <m:t> </m:t>
                    </m:r>
                  </m:oMath>
                </a14:m>
                <a:r>
                  <a:rPr lang="zh-CN" altLang="en-US" dirty="0"/>
                  <a:t>；</a:t>
                </a:r>
                <a:endParaRPr lang="en-US" altLang="zh-CN" dirty="0"/>
              </a:p>
              <a:p>
                <a:pPr lvl="1" algn="just"/>
                <a:r>
                  <a:rPr lang="zh-CN" altLang="en-US" dirty="0"/>
                  <a:t>则有：</a:t>
                </a:r>
              </a:p>
            </p:txBody>
          </p:sp>
        </mc:Choice>
        <mc:Fallback xmlns="">
          <p:sp>
            <p:nvSpPr>
              <p:cNvPr id="3" name="内容占位符 2">
                <a:extLst>
                  <a:ext uri="{FF2B5EF4-FFF2-40B4-BE49-F238E27FC236}">
                    <a16:creationId xmlns:a16="http://schemas.microsoft.com/office/drawing/2014/main" id="{EE4771CB-20D2-405E-A2FB-A596F9A4A732}"/>
                  </a:ext>
                </a:extLst>
              </p:cNvPr>
              <p:cNvSpPr>
                <a:spLocks noGrp="1" noRot="1" noChangeAspect="1" noMove="1" noResize="1" noEditPoints="1" noAdjustHandles="1" noChangeArrowheads="1" noChangeShapeType="1" noTextEdit="1"/>
              </p:cNvSpPr>
              <p:nvPr>
                <p:ph idx="1"/>
              </p:nvPr>
            </p:nvSpPr>
            <p:spPr>
              <a:blipFill>
                <a:blip r:embed="rId2"/>
                <a:stretch>
                  <a:fillRect l="-1043" t="-2521" r="-1159"/>
                </a:stretch>
              </a:blipFill>
            </p:spPr>
            <p:txBody>
              <a:bodyPr/>
              <a:lstStyle/>
              <a:p>
                <a:r>
                  <a:rPr lang="zh-CN" altLang="en-US">
                    <a:noFill/>
                  </a:rPr>
                  <a:t> </a:t>
                </a:r>
              </a:p>
            </p:txBody>
          </p:sp>
        </mc:Fallback>
      </mc:AlternateContent>
      <p:pic>
        <p:nvPicPr>
          <p:cNvPr id="14" name="图片 13" descr="手机屏幕截图&#10;&#10;描述已自动生成">
            <a:extLst>
              <a:ext uri="{FF2B5EF4-FFF2-40B4-BE49-F238E27FC236}">
                <a16:creationId xmlns:a16="http://schemas.microsoft.com/office/drawing/2014/main" id="{D2E4459A-6ABB-4E5E-AC80-2EB10255D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984" y="2417460"/>
            <a:ext cx="9497179" cy="1205991"/>
          </a:xfrm>
          <a:prstGeom prst="rect">
            <a:avLst/>
          </a:prstGeom>
        </p:spPr>
      </p:pic>
      <p:grpSp>
        <p:nvGrpSpPr>
          <p:cNvPr id="21" name="组合 20">
            <a:extLst>
              <a:ext uri="{FF2B5EF4-FFF2-40B4-BE49-F238E27FC236}">
                <a16:creationId xmlns:a16="http://schemas.microsoft.com/office/drawing/2014/main" id="{D95A746A-AE1E-4E5A-8D5F-F81D1D7A057E}"/>
              </a:ext>
            </a:extLst>
          </p:cNvPr>
          <p:cNvGrpSpPr/>
          <p:nvPr/>
        </p:nvGrpSpPr>
        <p:grpSpPr>
          <a:xfrm>
            <a:off x="1857351" y="5596133"/>
            <a:ext cx="9120443" cy="922142"/>
            <a:chOff x="1985962" y="5622273"/>
            <a:chExt cx="9120443" cy="922142"/>
          </a:xfrm>
        </p:grpSpPr>
        <p:pic>
          <p:nvPicPr>
            <p:cNvPr id="16" name="图片 15" descr="手机屏幕截图&#10;&#10;描述已自动生成">
              <a:extLst>
                <a:ext uri="{FF2B5EF4-FFF2-40B4-BE49-F238E27FC236}">
                  <a16:creationId xmlns:a16="http://schemas.microsoft.com/office/drawing/2014/main" id="{772D4260-9D14-4620-98E5-DBDB47BFA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962" y="5832258"/>
              <a:ext cx="2710089" cy="689409"/>
            </a:xfrm>
            <a:prstGeom prst="rect">
              <a:avLst/>
            </a:prstGeom>
          </p:spPr>
        </p:pic>
        <p:pic>
          <p:nvPicPr>
            <p:cNvPr id="18" name="图片 17" descr="手机屏幕截图&#10;&#10;描述已自动生成">
              <a:extLst>
                <a:ext uri="{FF2B5EF4-FFF2-40B4-BE49-F238E27FC236}">
                  <a16:creationId xmlns:a16="http://schemas.microsoft.com/office/drawing/2014/main" id="{FD257D1C-C2E2-4291-A403-D43B20D34E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139" y="5622273"/>
              <a:ext cx="3179089" cy="916421"/>
            </a:xfrm>
            <a:prstGeom prst="rect">
              <a:avLst/>
            </a:prstGeom>
          </p:spPr>
        </p:pic>
        <p:pic>
          <p:nvPicPr>
            <p:cNvPr id="20" name="图片 19" descr="图片包含 游戏机, 物体, 钟表&#10;&#10;描述已自动生成">
              <a:extLst>
                <a:ext uri="{FF2B5EF4-FFF2-40B4-BE49-F238E27FC236}">
                  <a16:creationId xmlns:a16="http://schemas.microsoft.com/office/drawing/2014/main" id="{D4F86DD2-68AF-4678-9446-CC13CD8FA7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7316" y="5809509"/>
              <a:ext cx="3179089" cy="734906"/>
            </a:xfrm>
            <a:prstGeom prst="rect">
              <a:avLst/>
            </a:prstGeom>
          </p:spPr>
        </p:pic>
      </p:grpSp>
    </p:spTree>
    <p:extLst>
      <p:ext uri="{BB962C8B-B14F-4D97-AF65-F5344CB8AC3E}">
        <p14:creationId xmlns:p14="http://schemas.microsoft.com/office/powerpoint/2010/main" val="159173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D789B-7BFA-4C14-BB06-89F1B6F930F9}"/>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42D307E7-0436-4CE3-BF50-49FBFF0BC2EF}"/>
              </a:ext>
            </a:extLst>
          </p:cNvPr>
          <p:cNvSpPr>
            <a:spLocks noGrp="1"/>
          </p:cNvSpPr>
          <p:nvPr>
            <p:ph idx="1"/>
          </p:nvPr>
        </p:nvSpPr>
        <p:spPr/>
        <p:txBody>
          <a:bodyPr/>
          <a:lstStyle/>
          <a:p>
            <a:r>
              <a:rPr lang="zh-CN" altLang="en-US" dirty="0"/>
              <a:t>回忆第一个假设，则有：</a:t>
            </a:r>
            <a:endParaRPr lang="en-US" altLang="zh-CN" dirty="0"/>
          </a:p>
          <a:p>
            <a:endParaRPr lang="en-US" altLang="zh-CN" dirty="0"/>
          </a:p>
          <a:p>
            <a:endParaRPr lang="en-US" altLang="zh-CN" dirty="0"/>
          </a:p>
          <a:p>
            <a:r>
              <a:rPr lang="zh-CN" altLang="en-US" dirty="0"/>
              <a:t>回忆第二个假设，则有：</a:t>
            </a:r>
            <a:endParaRPr lang="en-US" altLang="zh-CN" dirty="0"/>
          </a:p>
          <a:p>
            <a:endParaRPr lang="en-US" altLang="zh-CN" dirty="0"/>
          </a:p>
          <a:p>
            <a:endParaRPr lang="en-US" altLang="zh-CN" dirty="0"/>
          </a:p>
          <a:p>
            <a:r>
              <a:rPr lang="zh-CN" altLang="en-US" dirty="0"/>
              <a:t>则最终</a:t>
            </a:r>
            <a:r>
              <a:rPr lang="en-US" altLang="zh-CN" dirty="0"/>
              <a:t>HMM</a:t>
            </a:r>
            <a:r>
              <a:rPr lang="zh-CN" altLang="en-US" dirty="0"/>
              <a:t>的解码公式：</a:t>
            </a:r>
          </a:p>
        </p:txBody>
      </p:sp>
      <p:pic>
        <p:nvPicPr>
          <p:cNvPr id="5" name="图片 4" descr="图片包含 游戏机, 钟表, 桌子&#10;&#10;描述已自动生成">
            <a:extLst>
              <a:ext uri="{FF2B5EF4-FFF2-40B4-BE49-F238E27FC236}">
                <a16:creationId xmlns:a16="http://schemas.microsoft.com/office/drawing/2014/main" id="{84B92E25-5FF8-4EC9-932E-DA2E012A2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745" y="2336800"/>
            <a:ext cx="3100509" cy="976086"/>
          </a:xfrm>
          <a:prstGeom prst="rect">
            <a:avLst/>
          </a:prstGeom>
        </p:spPr>
      </p:pic>
      <p:pic>
        <p:nvPicPr>
          <p:cNvPr id="7" name="图片 6" descr="图片包含 游戏机, 钟表&#10;&#10;描述已自动生成">
            <a:extLst>
              <a:ext uri="{FF2B5EF4-FFF2-40B4-BE49-F238E27FC236}">
                <a16:creationId xmlns:a16="http://schemas.microsoft.com/office/drawing/2014/main" id="{D9FC951B-5F79-420C-8A93-76862A6DA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617" y="3778794"/>
            <a:ext cx="3538765" cy="1029003"/>
          </a:xfrm>
          <a:prstGeom prst="rect">
            <a:avLst/>
          </a:prstGeom>
        </p:spPr>
      </p:pic>
      <p:pic>
        <p:nvPicPr>
          <p:cNvPr id="9" name="图片 8" descr="图片包含 游戏机, 钟表&#10;&#10;描述已自动生成">
            <a:extLst>
              <a:ext uri="{FF2B5EF4-FFF2-40B4-BE49-F238E27FC236}">
                <a16:creationId xmlns:a16="http://schemas.microsoft.com/office/drawing/2014/main" id="{D52534F5-35C9-46D5-AEF0-7917869F8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7847" y="5435286"/>
            <a:ext cx="6976304" cy="1207585"/>
          </a:xfrm>
          <a:prstGeom prst="rect">
            <a:avLst/>
          </a:prstGeom>
        </p:spPr>
      </p:pic>
    </p:spTree>
    <p:extLst>
      <p:ext uri="{BB962C8B-B14F-4D97-AF65-F5344CB8AC3E}">
        <p14:creationId xmlns:p14="http://schemas.microsoft.com/office/powerpoint/2010/main" val="284355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E7222-1B19-4E37-BB8E-03BCA160F842}"/>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35D4F483-2FBB-4976-9118-B06A55C31465}"/>
              </a:ext>
            </a:extLst>
          </p:cNvPr>
          <p:cNvSpPr>
            <a:spLocks noGrp="1"/>
          </p:cNvSpPr>
          <p:nvPr>
            <p:ph idx="1"/>
          </p:nvPr>
        </p:nvSpPr>
        <p:spPr>
          <a:xfrm>
            <a:off x="838200" y="1825625"/>
            <a:ext cx="10515600" cy="4893830"/>
          </a:xfrm>
        </p:spPr>
        <p:txBody>
          <a:bodyPr>
            <a:normAutofit/>
          </a:bodyPr>
          <a:lstStyle/>
          <a:p>
            <a:pPr algn="just"/>
            <a:r>
              <a:rPr lang="zh-CN" altLang="en-US" dirty="0"/>
              <a:t>对于世界上的大多数语言，总是有四种开放类词性：名词（</a:t>
            </a:r>
            <a:r>
              <a:rPr lang="en-US" altLang="zh-CN" dirty="0"/>
              <a:t>nouns</a:t>
            </a:r>
            <a:r>
              <a:rPr lang="zh-CN" altLang="en-US" dirty="0"/>
              <a:t>）、动词（</a:t>
            </a:r>
            <a:r>
              <a:rPr lang="en-US" altLang="zh-CN" dirty="0"/>
              <a:t>verbs</a:t>
            </a:r>
            <a:r>
              <a:rPr lang="zh-CN" altLang="en-US" dirty="0"/>
              <a:t>）、形容词（</a:t>
            </a:r>
            <a:r>
              <a:rPr lang="en-US" altLang="zh-CN" dirty="0"/>
              <a:t>adjectives</a:t>
            </a:r>
            <a:r>
              <a:rPr lang="zh-CN" altLang="en-US" dirty="0"/>
              <a:t>）和副词（</a:t>
            </a:r>
            <a:r>
              <a:rPr lang="en-US" altLang="zh-CN" dirty="0"/>
              <a:t>adverbs</a:t>
            </a:r>
            <a:r>
              <a:rPr lang="zh-CN" altLang="en-US" dirty="0"/>
              <a:t>）；</a:t>
            </a:r>
            <a:endParaRPr lang="en-US" altLang="zh-CN" dirty="0"/>
          </a:p>
          <a:p>
            <a:pPr algn="just"/>
            <a:r>
              <a:rPr lang="zh-CN" altLang="en-US" dirty="0"/>
              <a:t>名词，通常指那些用于描述人、地点、事情或其他事物的词，既包含描述具体事物的词条，也包含描述抽象事物的词条；名词是指跟在限定词（</a:t>
            </a:r>
            <a:r>
              <a:rPr lang="en-US" altLang="zh-CN" dirty="0"/>
              <a:t>determiners</a:t>
            </a:r>
            <a:r>
              <a:rPr lang="zh-CN" altLang="en-US" dirty="0"/>
              <a:t>）、所有格（</a:t>
            </a:r>
            <a:r>
              <a:rPr lang="en-US" altLang="zh-CN" dirty="0"/>
              <a:t>possessives</a:t>
            </a:r>
            <a:r>
              <a:rPr lang="zh-CN" altLang="en-US" dirty="0"/>
              <a:t>）后的词，大多数的词都是以复数形式出现；</a:t>
            </a:r>
            <a:endParaRPr lang="en-US" altLang="zh-CN" dirty="0"/>
          </a:p>
          <a:p>
            <a:pPr algn="just"/>
            <a:r>
              <a:rPr lang="zh-CN" altLang="en-US" dirty="0"/>
              <a:t>名词可分为专有名词（</a:t>
            </a:r>
            <a:r>
              <a:rPr lang="en-US" altLang="zh-CN" dirty="0"/>
              <a:t>proper nouns</a:t>
            </a:r>
            <a:r>
              <a:rPr lang="zh-CN" altLang="en-US" dirty="0"/>
              <a:t>）和普通名词（</a:t>
            </a:r>
            <a:r>
              <a:rPr lang="en-US" altLang="zh-CN" dirty="0"/>
              <a:t>common nouns</a:t>
            </a:r>
            <a:r>
              <a:rPr lang="zh-CN" altLang="en-US" dirty="0"/>
              <a:t>）；后者又分为可数名词（</a:t>
            </a:r>
            <a:r>
              <a:rPr lang="en-US" altLang="zh-CN" dirty="0"/>
              <a:t>count nouns</a:t>
            </a:r>
            <a:r>
              <a:rPr lang="zh-CN" altLang="en-US" dirty="0"/>
              <a:t>）和不可数名词（</a:t>
            </a:r>
            <a:r>
              <a:rPr lang="en-US" altLang="zh-CN" dirty="0"/>
              <a:t>mass nouns</a:t>
            </a:r>
            <a:r>
              <a:rPr lang="zh-CN" altLang="en-US" dirty="0"/>
              <a:t>）。可数名词有单数形式和复数形式，而不可数名词并没有这种区分，且可以不带冠词（</a:t>
            </a:r>
            <a:r>
              <a:rPr lang="en-US" altLang="zh-CN" dirty="0"/>
              <a:t>articles</a:t>
            </a:r>
            <a:r>
              <a:rPr lang="zh-CN" altLang="en-US" dirty="0"/>
              <a:t>）出现。</a:t>
            </a:r>
          </a:p>
        </p:txBody>
      </p:sp>
    </p:spTree>
    <p:extLst>
      <p:ext uri="{BB962C8B-B14F-4D97-AF65-F5344CB8AC3E}">
        <p14:creationId xmlns:p14="http://schemas.microsoft.com/office/powerpoint/2010/main" val="1647945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71BBD-32C7-4D9A-A173-8C9EC406D5F9}"/>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E1C73014-35D8-4CD7-B8B1-D27C95E6FF84}"/>
              </a:ext>
            </a:extLst>
          </p:cNvPr>
          <p:cNvSpPr>
            <a:spLocks noGrp="1"/>
          </p:cNvSpPr>
          <p:nvPr>
            <p:ph idx="1"/>
          </p:nvPr>
        </p:nvSpPr>
        <p:spPr>
          <a:xfrm>
            <a:off x="838200" y="1825625"/>
            <a:ext cx="10515600" cy="4351338"/>
          </a:xfrm>
        </p:spPr>
        <p:txBody>
          <a:bodyPr>
            <a:normAutofit/>
          </a:bodyPr>
          <a:lstStyle/>
          <a:p>
            <a:pPr algn="just"/>
            <a:r>
              <a:rPr lang="zh-CN" altLang="en-US" dirty="0"/>
              <a:t>求解</a:t>
            </a:r>
            <a:r>
              <a:rPr lang="en-US" altLang="zh-CN" dirty="0"/>
              <a:t>HMM</a:t>
            </a:r>
            <a:r>
              <a:rPr lang="zh-CN" altLang="en-US" dirty="0"/>
              <a:t>解码问题的算法叫维特比解码（</a:t>
            </a:r>
            <a:r>
              <a:rPr lang="en-US" altLang="zh-CN" dirty="0"/>
              <a:t>Viterbi decoding</a:t>
            </a:r>
            <a:r>
              <a:rPr lang="zh-CN" altLang="en-US" dirty="0"/>
              <a:t>），这是一种动态规划算法；为了说明维特比解码，先介绍下面这种概率矩阵：</a:t>
            </a:r>
            <a:endParaRPr lang="en-US" altLang="zh-CN" dirty="0"/>
          </a:p>
          <a:p>
            <a:pPr lvl="1" algn="just"/>
            <a:r>
              <a:rPr lang="zh-CN" altLang="en-US" dirty="0"/>
              <a:t>以“</a:t>
            </a:r>
            <a:r>
              <a:rPr lang="en-US" altLang="zh-CN" dirty="0"/>
              <a:t>Janet will back the bill</a:t>
            </a:r>
            <a:r>
              <a:rPr lang="zh-CN" altLang="en-US" dirty="0"/>
              <a:t>”为例，</a:t>
            </a:r>
            <a:endParaRPr lang="en-US" altLang="zh-CN" dirty="0"/>
          </a:p>
          <a:p>
            <a:pPr marL="457200" lvl="1" indent="0" algn="just">
              <a:buNone/>
            </a:pPr>
            <a:r>
              <a:rPr lang="en-US" altLang="zh-CN" dirty="0"/>
              <a:t>   </a:t>
            </a:r>
            <a:r>
              <a:rPr lang="zh-CN" altLang="en-US" dirty="0"/>
              <a:t>每列是一个显变量（词），每一</a:t>
            </a:r>
            <a:endParaRPr lang="en-US" altLang="zh-CN" dirty="0"/>
          </a:p>
          <a:p>
            <a:pPr marL="457200" lvl="1" indent="0" algn="just">
              <a:buNone/>
            </a:pPr>
            <a:r>
              <a:rPr lang="en-US" altLang="zh-CN" dirty="0"/>
              <a:t>   </a:t>
            </a:r>
            <a:r>
              <a:rPr lang="zh-CN" altLang="en-US" dirty="0"/>
              <a:t>行是一个隐变量（词性）；</a:t>
            </a:r>
            <a:endParaRPr lang="en-US" altLang="zh-CN" dirty="0"/>
          </a:p>
          <a:p>
            <a:pPr lvl="1" algn="just"/>
            <a:r>
              <a:rPr lang="zh-CN" altLang="en-US" dirty="0"/>
              <a:t>矩阵的值</a:t>
            </a:r>
            <a:r>
              <a:rPr lang="en-US" altLang="zh-CN" dirty="0"/>
              <a:t>(cell)</a:t>
            </a:r>
            <a:r>
              <a:rPr lang="zh-CN" altLang="en-US" dirty="0"/>
              <a:t>定义如下：即对于</a:t>
            </a:r>
            <a:endParaRPr lang="en-US" altLang="zh-CN" dirty="0"/>
          </a:p>
          <a:p>
            <a:pPr marL="457200" lvl="1" indent="0" algn="just">
              <a:buNone/>
            </a:pPr>
            <a:r>
              <a:rPr lang="zh-CN" altLang="en-US" dirty="0"/>
              <a:t>   给定的</a:t>
            </a:r>
            <a:r>
              <a:rPr lang="en-US" altLang="zh-CN" dirty="0"/>
              <a:t>HMM(λ)</a:t>
            </a:r>
            <a:r>
              <a:rPr lang="zh-CN" altLang="en-US" dirty="0"/>
              <a:t>，当看到前</a:t>
            </a:r>
            <a:r>
              <a:rPr lang="en-US" altLang="zh-CN" dirty="0"/>
              <a:t>t-1</a:t>
            </a:r>
            <a:r>
              <a:rPr lang="zh-CN" altLang="en-US" dirty="0"/>
              <a:t>个</a:t>
            </a:r>
            <a:endParaRPr lang="en-US" altLang="zh-CN" dirty="0"/>
          </a:p>
          <a:p>
            <a:pPr marL="457200" lvl="1" indent="0" algn="just">
              <a:buNone/>
            </a:pPr>
            <a:r>
              <a:rPr lang="zh-CN" altLang="en-US" dirty="0"/>
              <a:t>   词性和前</a:t>
            </a:r>
            <a:r>
              <a:rPr lang="en-US" altLang="zh-CN" dirty="0"/>
              <a:t>t</a:t>
            </a:r>
            <a:r>
              <a:rPr lang="zh-CN" altLang="en-US" dirty="0"/>
              <a:t>个词时，当前词性是</a:t>
            </a:r>
            <a:r>
              <a:rPr lang="en-US" altLang="zh-CN" dirty="0"/>
              <a:t>j</a:t>
            </a:r>
          </a:p>
          <a:p>
            <a:pPr marL="457200" lvl="1" indent="0" algn="just">
              <a:buNone/>
            </a:pPr>
            <a:r>
              <a:rPr lang="zh-CN" altLang="en-US" dirty="0"/>
              <a:t>   的概率，也称维特比概率：</a:t>
            </a:r>
            <a:endParaRPr lang="en-US" altLang="zh-CN" dirty="0"/>
          </a:p>
        </p:txBody>
      </p:sp>
      <p:pic>
        <p:nvPicPr>
          <p:cNvPr id="5" name="图片 4" descr="图片包含 游戏机, 不同&#10;&#10;描述已自动生成">
            <a:extLst>
              <a:ext uri="{FF2B5EF4-FFF2-40B4-BE49-F238E27FC236}">
                <a16:creationId xmlns:a16="http://schemas.microsoft.com/office/drawing/2014/main" id="{26446F9C-DAB0-4D07-9DA5-139CEE35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723" y="2730754"/>
            <a:ext cx="5662277" cy="4127246"/>
          </a:xfrm>
          <a:prstGeom prst="rect">
            <a:avLst/>
          </a:prstGeom>
        </p:spPr>
      </p:pic>
      <p:pic>
        <p:nvPicPr>
          <p:cNvPr id="7" name="图片 6">
            <a:extLst>
              <a:ext uri="{FF2B5EF4-FFF2-40B4-BE49-F238E27FC236}">
                <a16:creationId xmlns:a16="http://schemas.microsoft.com/office/drawing/2014/main" id="{31D179E2-6D1C-44CC-BA99-8C4368BD9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07" y="5953369"/>
            <a:ext cx="5662277" cy="564112"/>
          </a:xfrm>
          <a:prstGeom prst="rect">
            <a:avLst/>
          </a:prstGeom>
        </p:spPr>
      </p:pic>
    </p:spTree>
    <p:extLst>
      <p:ext uri="{BB962C8B-B14F-4D97-AF65-F5344CB8AC3E}">
        <p14:creationId xmlns:p14="http://schemas.microsoft.com/office/powerpoint/2010/main" val="1888275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08845-6B5E-4050-95F3-3A96AD880A87}"/>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A84E2457-943A-49A5-A8B8-C5FF1F1964C7}"/>
              </a:ext>
            </a:extLst>
          </p:cNvPr>
          <p:cNvSpPr>
            <a:spLocks noGrp="1"/>
          </p:cNvSpPr>
          <p:nvPr>
            <p:ph idx="1"/>
          </p:nvPr>
        </p:nvSpPr>
        <p:spPr>
          <a:xfrm>
            <a:off x="838200" y="1825624"/>
            <a:ext cx="10515600" cy="4667251"/>
          </a:xfrm>
        </p:spPr>
        <p:txBody>
          <a:bodyPr>
            <a:noAutofit/>
          </a:bodyPr>
          <a:lstStyle/>
          <a:p>
            <a:pPr algn="just"/>
            <a:r>
              <a:rPr lang="zh-CN" altLang="en-US" sz="2600" dirty="0"/>
              <a:t>需注意，</a:t>
            </a:r>
            <a:r>
              <a:rPr lang="en-US" altLang="zh-CN" sz="2600" dirty="0"/>
              <a:t>v</a:t>
            </a:r>
            <a:r>
              <a:rPr lang="en-US" altLang="zh-CN" sz="2600" baseline="-25000" dirty="0"/>
              <a:t>t</a:t>
            </a:r>
            <a:r>
              <a:rPr lang="en-US" altLang="zh-CN" sz="2600" dirty="0"/>
              <a:t>(j)</a:t>
            </a:r>
            <a:r>
              <a:rPr lang="zh-CN" altLang="en-US" sz="2600" dirty="0"/>
              <a:t>是一个联合概率，回忆</a:t>
            </a:r>
            <a:r>
              <a:rPr lang="en-US" altLang="zh-CN" sz="2600" dirty="0"/>
              <a:t>HMM</a:t>
            </a:r>
            <a:r>
              <a:rPr lang="zh-CN" altLang="en-US" sz="2600" dirty="0"/>
              <a:t>的概率公式如下：</a:t>
            </a:r>
            <a:endParaRPr lang="en-US" altLang="zh-CN" sz="2600" dirty="0"/>
          </a:p>
          <a:p>
            <a:pPr algn="just"/>
            <a:endParaRPr lang="en-US" altLang="zh-CN" sz="2600" dirty="0"/>
          </a:p>
          <a:p>
            <a:pPr algn="just"/>
            <a:endParaRPr lang="en-US" altLang="zh-CN" sz="2600" dirty="0"/>
          </a:p>
          <a:p>
            <a:pPr algn="just"/>
            <a:r>
              <a:rPr lang="zh-CN" altLang="en-US" sz="2600" dirty="0"/>
              <a:t>维特比解码并没有按上式分别求解两个部分，而是通过迭代性的求取联合概率得到最优序列的概率：维特比解码认为，假设已经计算出</a:t>
            </a:r>
            <a:r>
              <a:rPr lang="en-US" altLang="zh-CN" sz="2600" dirty="0"/>
              <a:t>t-1</a:t>
            </a:r>
            <a:r>
              <a:rPr lang="zh-CN" altLang="en-US" sz="2600" dirty="0"/>
              <a:t>步各个</a:t>
            </a:r>
            <a:r>
              <a:rPr lang="en-US" altLang="zh-CN" sz="2600" dirty="0"/>
              <a:t>cell</a:t>
            </a:r>
            <a:r>
              <a:rPr lang="zh-CN" altLang="en-US" sz="2600" dirty="0"/>
              <a:t>的维特比概率，则第</a:t>
            </a:r>
            <a:r>
              <a:rPr lang="en-US" altLang="zh-CN" sz="2600" dirty="0"/>
              <a:t>t</a:t>
            </a:r>
            <a:r>
              <a:rPr lang="zh-CN" altLang="en-US" sz="2600" dirty="0"/>
              <a:t>步某一</a:t>
            </a:r>
            <a:r>
              <a:rPr lang="en-US" altLang="zh-CN" sz="2600" dirty="0"/>
              <a:t>cell</a:t>
            </a:r>
            <a:r>
              <a:rPr lang="zh-CN" altLang="en-US" sz="2600" dirty="0"/>
              <a:t>的维特比概率等于</a:t>
            </a:r>
            <a:r>
              <a:rPr lang="en-US" altLang="zh-CN" sz="2600" dirty="0"/>
              <a:t>t-1</a:t>
            </a:r>
            <a:r>
              <a:rPr lang="zh-CN" altLang="en-US" sz="2600" dirty="0"/>
              <a:t>步各个</a:t>
            </a:r>
            <a:r>
              <a:rPr lang="en-US" altLang="zh-CN" sz="2600" dirty="0"/>
              <a:t>cell</a:t>
            </a:r>
            <a:r>
              <a:rPr lang="zh-CN" altLang="en-US" sz="2600" dirty="0"/>
              <a:t>的维特比概率拓展至该</a:t>
            </a:r>
            <a:r>
              <a:rPr lang="en-US" altLang="zh-CN" sz="2600" dirty="0"/>
              <a:t>cell</a:t>
            </a:r>
            <a:r>
              <a:rPr lang="zh-CN" altLang="en-US" sz="2600" dirty="0"/>
              <a:t>的概率的最大值：</a:t>
            </a:r>
            <a:endParaRPr lang="en-US" altLang="zh-CN" sz="2600" dirty="0"/>
          </a:p>
          <a:p>
            <a:pPr algn="just"/>
            <a:endParaRPr lang="en-US" altLang="zh-CN" sz="2600" dirty="0"/>
          </a:p>
          <a:p>
            <a:pPr algn="just"/>
            <a:endParaRPr lang="en-US" altLang="zh-CN" sz="2600" dirty="0"/>
          </a:p>
          <a:p>
            <a:pPr algn="just"/>
            <a:r>
              <a:rPr lang="zh-CN" altLang="en-US" sz="2600" dirty="0"/>
              <a:t>其中，</a:t>
            </a:r>
            <a:r>
              <a:rPr lang="en-US" altLang="zh-CN" sz="2600" dirty="0"/>
              <a:t>a</a:t>
            </a:r>
            <a:r>
              <a:rPr lang="en-US" altLang="zh-CN" sz="2600" baseline="-25000" dirty="0"/>
              <a:t>ij</a:t>
            </a:r>
            <a:r>
              <a:rPr lang="zh-CN" altLang="en-US" sz="2600" dirty="0"/>
              <a:t>是词性</a:t>
            </a:r>
            <a:r>
              <a:rPr lang="en-US" altLang="zh-CN" sz="2600" dirty="0" err="1"/>
              <a:t>i</a:t>
            </a:r>
            <a:r>
              <a:rPr lang="zh-CN" altLang="en-US" sz="2600" dirty="0"/>
              <a:t>至词性</a:t>
            </a:r>
            <a:r>
              <a:rPr lang="en-US" altLang="zh-CN" sz="2600" dirty="0"/>
              <a:t>j</a:t>
            </a:r>
            <a:r>
              <a:rPr lang="zh-CN" altLang="en-US" sz="2600" dirty="0"/>
              <a:t>的转移概率，</a:t>
            </a:r>
            <a:r>
              <a:rPr lang="en-US" altLang="zh-CN" sz="2600" dirty="0" err="1"/>
              <a:t>b</a:t>
            </a:r>
            <a:r>
              <a:rPr lang="en-US" altLang="zh-CN" sz="2600" baseline="-25000" dirty="0" err="1"/>
              <a:t>j</a:t>
            </a:r>
            <a:r>
              <a:rPr lang="en-US" altLang="zh-CN" sz="2600" dirty="0"/>
              <a:t>(o</a:t>
            </a:r>
            <a:r>
              <a:rPr lang="en-US" altLang="zh-CN" sz="2600" baseline="-25000" dirty="0"/>
              <a:t>t</a:t>
            </a:r>
            <a:r>
              <a:rPr lang="en-US" altLang="zh-CN" sz="2600" dirty="0"/>
              <a:t>)</a:t>
            </a:r>
            <a:r>
              <a:rPr lang="zh-CN" altLang="en-US" sz="2600" dirty="0"/>
              <a:t>是词性</a:t>
            </a:r>
            <a:r>
              <a:rPr lang="en-US" altLang="zh-CN" sz="2600" dirty="0"/>
              <a:t>j</a:t>
            </a:r>
            <a:r>
              <a:rPr lang="zh-CN" altLang="en-US" sz="2600" dirty="0"/>
              <a:t>至词</a:t>
            </a:r>
            <a:r>
              <a:rPr lang="en-US" altLang="zh-CN" sz="2600" dirty="0"/>
              <a:t>t</a:t>
            </a:r>
            <a:r>
              <a:rPr lang="zh-CN" altLang="en-US" sz="2600" dirty="0"/>
              <a:t>的发射概率。</a:t>
            </a:r>
          </a:p>
        </p:txBody>
      </p:sp>
      <p:pic>
        <p:nvPicPr>
          <p:cNvPr id="9" name="图片 8" descr="手机屏幕的截图&#10;&#10;描述已自动生成">
            <a:extLst>
              <a:ext uri="{FF2B5EF4-FFF2-40B4-BE49-F238E27FC236}">
                <a16:creationId xmlns:a16="http://schemas.microsoft.com/office/drawing/2014/main" id="{C7024FC8-0847-475F-91EE-C9CDFCB15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001" y="2392363"/>
            <a:ext cx="3695995" cy="807458"/>
          </a:xfrm>
          <a:prstGeom prst="rect">
            <a:avLst/>
          </a:prstGeom>
        </p:spPr>
      </p:pic>
      <p:pic>
        <p:nvPicPr>
          <p:cNvPr id="11" name="图片 10" descr="图片包含 游戏机, 物体, 钟表&#10;&#10;描述已自动生成">
            <a:extLst>
              <a:ext uri="{FF2B5EF4-FFF2-40B4-BE49-F238E27FC236}">
                <a16:creationId xmlns:a16="http://schemas.microsoft.com/office/drawing/2014/main" id="{16AF43BF-3D70-41D8-B812-34116EA2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012" y="4957456"/>
            <a:ext cx="4281974" cy="729025"/>
          </a:xfrm>
          <a:prstGeom prst="rect">
            <a:avLst/>
          </a:prstGeom>
        </p:spPr>
      </p:pic>
    </p:spTree>
    <p:extLst>
      <p:ext uri="{BB962C8B-B14F-4D97-AF65-F5344CB8AC3E}">
        <p14:creationId xmlns:p14="http://schemas.microsoft.com/office/powerpoint/2010/main" val="43361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5D498-FEC1-43A0-8A24-E04679C30F13}"/>
              </a:ext>
            </a:extLst>
          </p:cNvPr>
          <p:cNvSpPr>
            <a:spLocks noGrp="1"/>
          </p:cNvSpPr>
          <p:nvPr>
            <p:ph type="title"/>
          </p:nvPr>
        </p:nvSpPr>
        <p:spPr/>
        <p:txBody>
          <a:bodyPr/>
          <a:lstStyle/>
          <a:p>
            <a:pPr algn="just"/>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9D1CD3D4-E74C-4D61-A4EE-8EDFE2E4A041}"/>
              </a:ext>
            </a:extLst>
          </p:cNvPr>
          <p:cNvSpPr>
            <a:spLocks noGrp="1"/>
          </p:cNvSpPr>
          <p:nvPr>
            <p:ph idx="1"/>
          </p:nvPr>
        </p:nvSpPr>
        <p:spPr>
          <a:xfrm>
            <a:off x="838200" y="1825625"/>
            <a:ext cx="3148011" cy="4351338"/>
          </a:xfrm>
        </p:spPr>
        <p:txBody>
          <a:bodyPr>
            <a:normAutofit/>
          </a:bodyPr>
          <a:lstStyle/>
          <a:p>
            <a:pPr algn="just"/>
            <a:r>
              <a:rPr lang="zh-CN" altLang="en-US" sz="2600" dirty="0"/>
              <a:t>维特比的算法定义如右图；</a:t>
            </a:r>
            <a:endParaRPr lang="en-US" altLang="zh-CN" sz="2600" dirty="0"/>
          </a:p>
          <a:p>
            <a:pPr algn="just"/>
            <a:r>
              <a:rPr lang="zh-CN" altLang="en-US" sz="2600" dirty="0"/>
              <a:t>请亲自尝试计算“</a:t>
            </a:r>
            <a:r>
              <a:rPr lang="en-US" altLang="zh-CN" sz="2600" dirty="0"/>
              <a:t>Working through an example</a:t>
            </a:r>
            <a:r>
              <a:rPr lang="zh-CN" altLang="en-US" sz="2600" dirty="0"/>
              <a:t>”章节的示例。</a:t>
            </a:r>
          </a:p>
        </p:txBody>
      </p:sp>
      <p:pic>
        <p:nvPicPr>
          <p:cNvPr id="5" name="图片 4" descr="手机屏幕截图&#10;&#10;描述已自动生成">
            <a:extLst>
              <a:ext uri="{FF2B5EF4-FFF2-40B4-BE49-F238E27FC236}">
                <a16:creationId xmlns:a16="http://schemas.microsoft.com/office/drawing/2014/main" id="{2F424065-5D5A-4C4D-9F8E-7E93980B2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212" y="1825625"/>
            <a:ext cx="8046357" cy="4821691"/>
          </a:xfrm>
          <a:prstGeom prst="rect">
            <a:avLst/>
          </a:prstGeom>
        </p:spPr>
      </p:pic>
    </p:spTree>
    <p:extLst>
      <p:ext uri="{BB962C8B-B14F-4D97-AF65-F5344CB8AC3E}">
        <p14:creationId xmlns:p14="http://schemas.microsoft.com/office/powerpoint/2010/main" val="1879422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F8DD8-1A1D-430E-AF97-B9819518E9F7}"/>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AA831C21-6DE5-44CB-ABE9-E61A3ED6EE4B}"/>
              </a:ext>
            </a:extLst>
          </p:cNvPr>
          <p:cNvSpPr>
            <a:spLocks noGrp="1"/>
          </p:cNvSpPr>
          <p:nvPr>
            <p:ph idx="1"/>
          </p:nvPr>
        </p:nvSpPr>
        <p:spPr/>
        <p:txBody>
          <a:bodyPr/>
          <a:lstStyle/>
          <a:p>
            <a:pPr algn="just"/>
            <a:r>
              <a:rPr lang="zh-CN" altLang="en-US" dirty="0"/>
              <a:t>实践中，有很多对上述理论</a:t>
            </a:r>
            <a:r>
              <a:rPr lang="en-US" altLang="zh-CN" dirty="0"/>
              <a:t>HMM</a:t>
            </a:r>
            <a:r>
              <a:rPr lang="zh-CN" altLang="en-US" dirty="0"/>
              <a:t>的拓展模型，其中一个拓展模型拓展</a:t>
            </a:r>
            <a:r>
              <a:rPr lang="en-US" altLang="zh-CN" dirty="0"/>
              <a:t>HMM</a:t>
            </a:r>
            <a:r>
              <a:rPr lang="zh-CN" altLang="en-US" dirty="0"/>
              <a:t>第一个假设，将</a:t>
            </a:r>
            <a:r>
              <a:rPr lang="en-US" altLang="zh-CN" dirty="0"/>
              <a:t>bigram</a:t>
            </a:r>
            <a:r>
              <a:rPr lang="zh-CN" altLang="en-US" dirty="0"/>
              <a:t>模型拓展为</a:t>
            </a:r>
            <a:r>
              <a:rPr lang="en-US" altLang="zh-CN" dirty="0"/>
              <a:t>trigram</a:t>
            </a:r>
            <a:r>
              <a:rPr lang="zh-CN" altLang="en-US" dirty="0"/>
              <a:t>模型，即当前状态取决于前两个状态：</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该拓展模型使得解码准确率有略微提升（大约</a:t>
            </a:r>
            <a:r>
              <a:rPr lang="en-US" altLang="zh-CN" dirty="0"/>
              <a:t>1.5%</a:t>
            </a:r>
            <a:r>
              <a:rPr lang="zh-CN" altLang="en-US" dirty="0"/>
              <a:t>），同时需要对模型进行显著的调整，这些调整与语言模型类似。</a:t>
            </a:r>
          </a:p>
        </p:txBody>
      </p:sp>
      <p:pic>
        <p:nvPicPr>
          <p:cNvPr id="5" name="图片 4" descr="图片包含 游戏机, 物体, 钟表&#10;&#10;描述已自动生成">
            <a:extLst>
              <a:ext uri="{FF2B5EF4-FFF2-40B4-BE49-F238E27FC236}">
                <a16:creationId xmlns:a16="http://schemas.microsoft.com/office/drawing/2014/main" id="{20E7E16A-45CE-4318-9B48-EF4E3E1F3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292" y="3269978"/>
            <a:ext cx="3567415" cy="954440"/>
          </a:xfrm>
          <a:prstGeom prst="rect">
            <a:avLst/>
          </a:prstGeom>
        </p:spPr>
      </p:pic>
    </p:spTree>
    <p:extLst>
      <p:ext uri="{BB962C8B-B14F-4D97-AF65-F5344CB8AC3E}">
        <p14:creationId xmlns:p14="http://schemas.microsoft.com/office/powerpoint/2010/main" val="1480303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0B6F4-2A65-405A-9AD1-FBDF0951A36B}"/>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229C6916-2DB9-4E3C-9283-8CB12686B5B8}"/>
              </a:ext>
            </a:extLst>
          </p:cNvPr>
          <p:cNvSpPr>
            <a:spLocks noGrp="1"/>
          </p:cNvSpPr>
          <p:nvPr>
            <p:ph idx="1"/>
          </p:nvPr>
        </p:nvSpPr>
        <p:spPr/>
        <p:txBody>
          <a:bodyPr>
            <a:normAutofit/>
          </a:bodyPr>
          <a:lstStyle/>
          <a:p>
            <a:pPr algn="just"/>
            <a:r>
              <a:rPr lang="zh-CN" altLang="en-US" sz="2600" dirty="0"/>
              <a:t>首先，为了配合</a:t>
            </a:r>
            <a:r>
              <a:rPr lang="en-US" altLang="zh-CN" sz="2600" dirty="0"/>
              <a:t>trigram</a:t>
            </a:r>
            <a:r>
              <a:rPr lang="zh-CN" altLang="en-US" sz="2600" dirty="0"/>
              <a:t>模型，需要在句子前后增加边界标记，其索引分别是</a:t>
            </a:r>
            <a:r>
              <a:rPr lang="en-US" altLang="zh-CN" sz="2600" dirty="0"/>
              <a:t>-1</a:t>
            </a:r>
            <a:r>
              <a:rPr lang="zh-CN" altLang="en-US" sz="2600" dirty="0"/>
              <a:t>，</a:t>
            </a:r>
            <a:r>
              <a:rPr lang="en-US" altLang="zh-CN" sz="2600" dirty="0"/>
              <a:t>0</a:t>
            </a:r>
            <a:r>
              <a:rPr lang="zh-CN" altLang="en-US" sz="2600" dirty="0"/>
              <a:t>和</a:t>
            </a:r>
            <a:r>
              <a:rPr lang="en-US" altLang="zh-CN" sz="2600" dirty="0"/>
              <a:t>t+1</a:t>
            </a:r>
            <a:r>
              <a:rPr lang="zh-CN" altLang="en-US" sz="2600" dirty="0"/>
              <a:t>，由此维特比概率变为：</a:t>
            </a:r>
            <a:endParaRPr lang="en-US" altLang="zh-CN" sz="2600" dirty="0"/>
          </a:p>
          <a:p>
            <a:pPr algn="just"/>
            <a:endParaRPr lang="en-US" altLang="zh-CN" sz="2600" dirty="0"/>
          </a:p>
          <a:p>
            <a:pPr marL="0" indent="0" algn="just">
              <a:buNone/>
            </a:pPr>
            <a:endParaRPr lang="en-US" altLang="zh-CN" sz="2600" dirty="0"/>
          </a:p>
          <a:p>
            <a:pPr algn="just"/>
            <a:r>
              <a:rPr lang="zh-CN" altLang="en-US" sz="2600" dirty="0"/>
              <a:t>其次，与语言模型一样，</a:t>
            </a:r>
            <a:r>
              <a:rPr lang="en-US" altLang="zh-CN" sz="2600" dirty="0"/>
              <a:t>trigram</a:t>
            </a:r>
            <a:r>
              <a:rPr lang="zh-CN" altLang="en-US" sz="2600" dirty="0"/>
              <a:t>模型相比</a:t>
            </a:r>
            <a:r>
              <a:rPr lang="en-US" altLang="zh-CN" sz="2600" dirty="0"/>
              <a:t>bigram</a:t>
            </a:r>
            <a:r>
              <a:rPr lang="zh-CN" altLang="en-US" sz="2600" dirty="0"/>
              <a:t>模型势必面临更严重的数据稀疏（</a:t>
            </a:r>
            <a:r>
              <a:rPr lang="en-US" altLang="zh-CN" sz="2600" dirty="0"/>
              <a:t>data sparsity</a:t>
            </a:r>
            <a:r>
              <a:rPr lang="zh-CN" altLang="en-US" sz="2600" dirty="0"/>
              <a:t>）；为解决这个问题，通常采用内插平滑：</a:t>
            </a:r>
            <a:endParaRPr lang="en-US" altLang="zh-CN" sz="2600" dirty="0"/>
          </a:p>
          <a:p>
            <a:pPr algn="just"/>
            <a:endParaRPr lang="zh-CN" altLang="en-US" sz="2600" dirty="0"/>
          </a:p>
        </p:txBody>
      </p:sp>
      <p:pic>
        <p:nvPicPr>
          <p:cNvPr id="5" name="图片 4">
            <a:extLst>
              <a:ext uri="{FF2B5EF4-FFF2-40B4-BE49-F238E27FC236}">
                <a16:creationId xmlns:a16="http://schemas.microsoft.com/office/drawing/2014/main" id="{8EAD579A-8621-4E03-8827-488F1D2CC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971" y="2693329"/>
            <a:ext cx="7738057" cy="941302"/>
          </a:xfrm>
          <a:prstGeom prst="rect">
            <a:avLst/>
          </a:prstGeom>
        </p:spPr>
      </p:pic>
      <p:pic>
        <p:nvPicPr>
          <p:cNvPr id="7" name="图片 6" descr="手机屏幕截图&#10;&#10;描述已自动生成">
            <a:extLst>
              <a:ext uri="{FF2B5EF4-FFF2-40B4-BE49-F238E27FC236}">
                <a16:creationId xmlns:a16="http://schemas.microsoft.com/office/drawing/2014/main" id="{07A32639-B8D7-46F2-B639-D45063108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16" y="4635727"/>
            <a:ext cx="4058117" cy="1783724"/>
          </a:xfrm>
          <a:prstGeom prst="rect">
            <a:avLst/>
          </a:prstGeom>
        </p:spPr>
      </p:pic>
      <p:pic>
        <p:nvPicPr>
          <p:cNvPr id="9" name="图片 8">
            <a:extLst>
              <a:ext uri="{FF2B5EF4-FFF2-40B4-BE49-F238E27FC236}">
                <a16:creationId xmlns:a16="http://schemas.microsoft.com/office/drawing/2014/main" id="{BD140E27-F642-4F4A-94FC-BA04966AC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7611" y="5336225"/>
            <a:ext cx="6360249" cy="382728"/>
          </a:xfrm>
          <a:prstGeom prst="rect">
            <a:avLst/>
          </a:prstGeom>
        </p:spPr>
      </p:pic>
    </p:spTree>
    <p:extLst>
      <p:ext uri="{BB962C8B-B14F-4D97-AF65-F5344CB8AC3E}">
        <p14:creationId xmlns:p14="http://schemas.microsoft.com/office/powerpoint/2010/main" val="87115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A5C67-0D18-4112-9FB3-5960B21C2C8F}"/>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A458F358-93B2-4E3C-A535-92A356EDB8A3}"/>
              </a:ext>
            </a:extLst>
          </p:cNvPr>
          <p:cNvSpPr>
            <a:spLocks noGrp="1"/>
          </p:cNvSpPr>
          <p:nvPr>
            <p:ph idx="1"/>
          </p:nvPr>
        </p:nvSpPr>
        <p:spPr>
          <a:xfrm>
            <a:off x="838200" y="1825624"/>
            <a:ext cx="10515600" cy="4918075"/>
          </a:xfrm>
        </p:spPr>
        <p:txBody>
          <a:bodyPr>
            <a:normAutofit/>
          </a:bodyPr>
          <a:lstStyle/>
          <a:p>
            <a:pPr algn="just"/>
            <a:r>
              <a:rPr lang="zh-CN" altLang="en-US" dirty="0"/>
              <a:t>为了确保内插平滑后的概率</a:t>
            </a:r>
            <a:r>
              <a:rPr lang="en-US" altLang="zh-CN" dirty="0"/>
              <a:t>P(t</a:t>
            </a:r>
            <a:r>
              <a:rPr lang="en-US" altLang="zh-CN" baseline="-25000" dirty="0"/>
              <a:t>i</a:t>
            </a:r>
            <a:r>
              <a:rPr lang="en-US" altLang="zh-CN" dirty="0"/>
              <a:t>|t</a:t>
            </a:r>
            <a:r>
              <a:rPr lang="en-US" altLang="zh-CN" baseline="-25000" dirty="0"/>
              <a:t>i-2</a:t>
            </a:r>
            <a:r>
              <a:rPr lang="en-US" altLang="zh-CN" dirty="0"/>
              <a:t>t</a:t>
            </a:r>
            <a:r>
              <a:rPr lang="en-US" altLang="zh-CN" baseline="-25000" dirty="0"/>
              <a:t>i-1</a:t>
            </a:r>
            <a:r>
              <a:rPr lang="en-US" altLang="zh-CN" dirty="0"/>
              <a:t>)</a:t>
            </a:r>
            <a:r>
              <a:rPr lang="zh-CN" altLang="en-US" dirty="0"/>
              <a:t>是一个概率分布，要求：</a:t>
            </a:r>
            <a:endParaRPr lang="en-US" altLang="zh-CN" dirty="0"/>
          </a:p>
          <a:p>
            <a:pPr algn="just"/>
            <a:endParaRPr lang="en-US" altLang="zh-CN" dirty="0"/>
          </a:p>
          <a:p>
            <a:pPr algn="just"/>
            <a:r>
              <a:rPr lang="zh-CN" altLang="en-US" dirty="0"/>
              <a:t>为求解</a:t>
            </a:r>
            <a:r>
              <a:rPr lang="en-US" altLang="zh-CN" dirty="0" err="1"/>
              <a:t>λs</a:t>
            </a:r>
            <a:r>
              <a:rPr lang="zh-CN" altLang="en-US" dirty="0"/>
              <a:t>，</a:t>
            </a:r>
            <a:r>
              <a:rPr lang="en-US" altLang="zh-CN" dirty="0" err="1"/>
              <a:t>Jelink</a:t>
            </a:r>
            <a:r>
              <a:rPr lang="zh-CN" altLang="en-US" dirty="0"/>
              <a:t>和</a:t>
            </a:r>
            <a:r>
              <a:rPr lang="en-US" altLang="zh-CN" dirty="0"/>
              <a:t>Mercer</a:t>
            </a:r>
          </a:p>
          <a:p>
            <a:pPr marL="0" indent="0" algn="just">
              <a:buNone/>
            </a:pPr>
            <a:r>
              <a:rPr lang="en-US" altLang="zh-CN" dirty="0"/>
              <a:t>  (1980)</a:t>
            </a:r>
            <a:r>
              <a:rPr lang="zh-CN" altLang="en-US" dirty="0"/>
              <a:t>提出了</a:t>
            </a:r>
            <a:r>
              <a:rPr lang="en-US" altLang="zh-CN" dirty="0"/>
              <a:t>deleted inter-</a:t>
            </a:r>
          </a:p>
          <a:p>
            <a:pPr marL="0" indent="0" algn="just">
              <a:buNone/>
            </a:pPr>
            <a:r>
              <a:rPr lang="en-US" altLang="zh-CN" dirty="0"/>
              <a:t>  </a:t>
            </a:r>
            <a:r>
              <a:rPr lang="en-US" altLang="zh-CN" dirty="0" err="1"/>
              <a:t>polation</a:t>
            </a:r>
            <a:r>
              <a:rPr lang="zh-CN" altLang="en-US" dirty="0"/>
              <a:t>算法，如右图；</a:t>
            </a:r>
            <a:endParaRPr lang="en-US" altLang="zh-CN" dirty="0"/>
          </a:p>
          <a:p>
            <a:pPr algn="just"/>
            <a:r>
              <a:rPr lang="zh-CN" altLang="en-US" dirty="0"/>
              <a:t>从</a:t>
            </a:r>
            <a:r>
              <a:rPr lang="en-US" altLang="zh-CN" dirty="0"/>
              <a:t>GT</a:t>
            </a:r>
            <a:r>
              <a:rPr lang="zh-CN" altLang="en-US" dirty="0"/>
              <a:t>平滑一样，将出现</a:t>
            </a:r>
            <a:r>
              <a:rPr lang="en-US" altLang="zh-CN" dirty="0"/>
              <a:t>1</a:t>
            </a:r>
          </a:p>
          <a:p>
            <a:pPr marL="0" indent="0" algn="just">
              <a:buNone/>
            </a:pPr>
            <a:r>
              <a:rPr lang="en-US" altLang="zh-CN" dirty="0"/>
              <a:t>  </a:t>
            </a:r>
            <a:r>
              <a:rPr lang="zh-CN" altLang="en-US" dirty="0"/>
              <a:t>次的</a:t>
            </a:r>
            <a:r>
              <a:rPr lang="en-US" altLang="zh-CN" dirty="0"/>
              <a:t>N</a:t>
            </a:r>
            <a:r>
              <a:rPr lang="zh-CN" altLang="en-US" dirty="0"/>
              <a:t>元组的概率空间分</a:t>
            </a:r>
            <a:endParaRPr lang="en-US" altLang="zh-CN" dirty="0"/>
          </a:p>
          <a:p>
            <a:pPr marL="0" indent="0" algn="just">
              <a:buNone/>
            </a:pPr>
            <a:r>
              <a:rPr lang="en-US" altLang="zh-CN" dirty="0"/>
              <a:t>  </a:t>
            </a:r>
            <a:r>
              <a:rPr lang="zh-CN" altLang="en-US" dirty="0"/>
              <a:t>配给未出现的</a:t>
            </a:r>
            <a:r>
              <a:rPr lang="en-US" altLang="zh-CN" dirty="0"/>
              <a:t>N</a:t>
            </a:r>
            <a:r>
              <a:rPr lang="zh-CN" altLang="en-US" dirty="0"/>
              <a:t>元组，即</a:t>
            </a:r>
            <a:endParaRPr lang="en-US" altLang="zh-CN" dirty="0"/>
          </a:p>
          <a:p>
            <a:pPr marL="0" indent="0" algn="just">
              <a:buNone/>
            </a:pPr>
            <a:r>
              <a:rPr lang="en-US" altLang="zh-CN" dirty="0"/>
              <a:t>  </a:t>
            </a:r>
            <a:r>
              <a:rPr lang="zh-CN" altLang="en-US" dirty="0"/>
              <a:t>分配给对应的</a:t>
            </a:r>
            <a:r>
              <a:rPr lang="en-US" altLang="zh-CN" dirty="0"/>
              <a:t>N-1</a:t>
            </a:r>
            <a:r>
              <a:rPr lang="zh-CN" altLang="en-US" dirty="0"/>
              <a:t>元组。</a:t>
            </a:r>
            <a:endParaRPr lang="en-US" altLang="zh-CN" dirty="0"/>
          </a:p>
        </p:txBody>
      </p:sp>
      <p:pic>
        <p:nvPicPr>
          <p:cNvPr id="5" name="图片 4" descr="图片包含 物体, 钟表, 游戏机&#10;&#10;描述已自动生成">
            <a:extLst>
              <a:ext uri="{FF2B5EF4-FFF2-40B4-BE49-F238E27FC236}">
                <a16:creationId xmlns:a16="http://schemas.microsoft.com/office/drawing/2014/main" id="{61090EC9-D034-418E-8B97-B2C99166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424" y="2391075"/>
            <a:ext cx="2367152" cy="423596"/>
          </a:xfrm>
          <a:prstGeom prst="rect">
            <a:avLst/>
          </a:prstGeom>
        </p:spPr>
      </p:pic>
      <p:pic>
        <p:nvPicPr>
          <p:cNvPr id="7" name="图片 6" descr="手机屏幕截图&#10;&#10;描述已自动生成">
            <a:extLst>
              <a:ext uri="{FF2B5EF4-FFF2-40B4-BE49-F238E27FC236}">
                <a16:creationId xmlns:a16="http://schemas.microsoft.com/office/drawing/2014/main" id="{A9BE8BB1-3CDC-47F1-AD14-304FBB27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238" y="2981675"/>
            <a:ext cx="6700838" cy="3882635"/>
          </a:xfrm>
          <a:prstGeom prst="rect">
            <a:avLst/>
          </a:prstGeom>
        </p:spPr>
      </p:pic>
    </p:spTree>
    <p:extLst>
      <p:ext uri="{BB962C8B-B14F-4D97-AF65-F5344CB8AC3E}">
        <p14:creationId xmlns:p14="http://schemas.microsoft.com/office/powerpoint/2010/main" val="3510817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BFD99-614E-4437-8A0C-01D96D822F24}"/>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0CADF688-177F-439D-95BC-F9DF6EC386F9}"/>
              </a:ext>
            </a:extLst>
          </p:cNvPr>
          <p:cNvSpPr>
            <a:spLocks noGrp="1"/>
          </p:cNvSpPr>
          <p:nvPr>
            <p:ph idx="1"/>
          </p:nvPr>
        </p:nvSpPr>
        <p:spPr/>
        <p:txBody>
          <a:bodyPr/>
          <a:lstStyle/>
          <a:p>
            <a:pPr algn="just"/>
            <a:r>
              <a:rPr lang="zh-CN" altLang="en-US" dirty="0"/>
              <a:t>假定序列长度</a:t>
            </a:r>
            <a:r>
              <a:rPr lang="en-US" altLang="zh-CN" dirty="0"/>
              <a:t>T</a:t>
            </a:r>
            <a:r>
              <a:rPr lang="zh-CN" altLang="en-US" dirty="0"/>
              <a:t>，状态集大小</a:t>
            </a:r>
            <a:r>
              <a:rPr lang="en-US" altLang="zh-CN" dirty="0"/>
              <a:t>N</a:t>
            </a:r>
            <a:r>
              <a:rPr lang="zh-CN" altLang="en-US" dirty="0"/>
              <a:t>，则维特比解码的复杂度是</a:t>
            </a:r>
            <a:r>
              <a:rPr lang="en-US" altLang="zh-CN" dirty="0"/>
              <a:t>O(TN</a:t>
            </a:r>
            <a:r>
              <a:rPr lang="en-US" altLang="zh-CN" baseline="30000" dirty="0"/>
              <a:t>2</a:t>
            </a:r>
            <a:r>
              <a:rPr lang="en-US" altLang="zh-CN" dirty="0"/>
              <a:t>)</a:t>
            </a:r>
            <a:r>
              <a:rPr lang="zh-CN" altLang="en-US" dirty="0"/>
              <a:t>；</a:t>
            </a:r>
            <a:endParaRPr lang="en-US" altLang="zh-CN" dirty="0"/>
          </a:p>
          <a:p>
            <a:pPr algn="just"/>
            <a:r>
              <a:rPr lang="zh-CN" altLang="en-US" dirty="0"/>
              <a:t>当</a:t>
            </a:r>
            <a:r>
              <a:rPr lang="en-US" altLang="zh-CN" dirty="0"/>
              <a:t>N</a:t>
            </a:r>
            <a:r>
              <a:rPr lang="zh-CN" altLang="en-US" dirty="0"/>
              <a:t>较大时，原始维特比解码的复杂度以平方级增加，解码效率将会降低；为了解决这个问题，</a:t>
            </a:r>
            <a:r>
              <a:rPr lang="en-US" altLang="zh-CN" dirty="0"/>
              <a:t>beam search</a:t>
            </a:r>
            <a:r>
              <a:rPr lang="zh-CN" altLang="en-US" dirty="0"/>
              <a:t>被提了出来；</a:t>
            </a:r>
            <a:endParaRPr lang="en-US" altLang="zh-CN" dirty="0"/>
          </a:p>
          <a:p>
            <a:pPr algn="just"/>
            <a:r>
              <a:rPr lang="en-US" altLang="zh-CN" dirty="0"/>
              <a:t>Beam search</a:t>
            </a:r>
            <a:r>
              <a:rPr lang="zh-CN" altLang="en-US" dirty="0"/>
              <a:t>在解码过程中，每步仅保留维特比概率前</a:t>
            </a:r>
            <a:r>
              <a:rPr lang="en-US" altLang="zh-CN" dirty="0"/>
              <a:t>β</a:t>
            </a:r>
            <a:r>
              <a:rPr lang="zh-CN" altLang="en-US" dirty="0"/>
              <a:t>大的</a:t>
            </a:r>
            <a:r>
              <a:rPr lang="en-US" altLang="zh-CN" dirty="0"/>
              <a:t>cell</a:t>
            </a:r>
            <a:r>
              <a:rPr lang="zh-CN" altLang="en-US" dirty="0"/>
              <a:t>，并迭代计算从这些</a:t>
            </a:r>
            <a:r>
              <a:rPr lang="en-US" altLang="zh-CN" dirty="0"/>
              <a:t>cell</a:t>
            </a:r>
            <a:r>
              <a:rPr lang="zh-CN" altLang="en-US" dirty="0"/>
              <a:t>出发的路径的概率；其中</a:t>
            </a:r>
            <a:r>
              <a:rPr lang="en-US" altLang="zh-CN" dirty="0"/>
              <a:t>β</a:t>
            </a:r>
            <a:r>
              <a:rPr lang="zh-CN" altLang="en-US" dirty="0"/>
              <a:t>也称</a:t>
            </a:r>
            <a:r>
              <a:rPr lang="en-US" altLang="zh-CN" dirty="0"/>
              <a:t>beam width</a:t>
            </a:r>
            <a:r>
              <a:rPr lang="zh-CN" altLang="en-US" dirty="0"/>
              <a:t>；</a:t>
            </a:r>
            <a:endParaRPr lang="en-US" altLang="zh-CN" dirty="0"/>
          </a:p>
          <a:p>
            <a:pPr algn="just"/>
            <a:r>
              <a:rPr lang="en-US" altLang="zh-CN" dirty="0"/>
              <a:t>β</a:t>
            </a:r>
            <a:r>
              <a:rPr lang="zh-CN" altLang="en-US" dirty="0"/>
              <a:t>可以一个固定值，每次都保留</a:t>
            </a:r>
            <a:r>
              <a:rPr lang="en-US" altLang="zh-CN" dirty="0"/>
              <a:t>β</a:t>
            </a:r>
            <a:r>
              <a:rPr lang="zh-CN" altLang="en-US" dirty="0"/>
              <a:t>个</a:t>
            </a:r>
            <a:r>
              <a:rPr lang="en-US" altLang="zh-CN" dirty="0"/>
              <a:t>cell</a:t>
            </a:r>
            <a:r>
              <a:rPr lang="zh-CN" altLang="en-US" dirty="0"/>
              <a:t>，模型的复杂度降为</a:t>
            </a:r>
            <a:r>
              <a:rPr lang="en-US" altLang="zh-CN" dirty="0"/>
              <a:t>O(Tβ</a:t>
            </a:r>
            <a:r>
              <a:rPr lang="en-US" altLang="zh-CN" baseline="30000" dirty="0"/>
              <a:t>2</a:t>
            </a:r>
            <a:r>
              <a:rPr lang="en-US" altLang="zh-CN" dirty="0"/>
              <a:t>)</a:t>
            </a:r>
            <a:r>
              <a:rPr lang="zh-CN" altLang="en-US" dirty="0"/>
              <a:t>，也可以是一个概率阈值，保留大于等于该阈值的</a:t>
            </a:r>
            <a:r>
              <a:rPr lang="en-US" altLang="zh-CN" dirty="0"/>
              <a:t>cell</a:t>
            </a:r>
            <a:r>
              <a:rPr lang="zh-CN" altLang="en-US" dirty="0"/>
              <a:t>，模型的复杂度降为</a:t>
            </a:r>
            <a:r>
              <a:rPr lang="en-US" altLang="zh-CN" dirty="0"/>
              <a:t>O(T(βN)</a:t>
            </a:r>
            <a:r>
              <a:rPr lang="en-US" altLang="zh-CN" baseline="30000" dirty="0"/>
              <a:t>2</a:t>
            </a:r>
            <a:r>
              <a:rPr lang="en-US" altLang="zh-CN" dirty="0"/>
              <a:t>)</a:t>
            </a:r>
            <a:r>
              <a:rPr lang="zh-CN" altLang="en-US" dirty="0"/>
              <a:t>；也有一些算法，尝试使用自适应的</a:t>
            </a:r>
            <a:r>
              <a:rPr lang="en-US" altLang="zh-CN" dirty="0"/>
              <a:t>β</a:t>
            </a:r>
            <a:r>
              <a:rPr lang="zh-CN" altLang="en-US" dirty="0"/>
              <a:t>。</a:t>
            </a:r>
          </a:p>
        </p:txBody>
      </p:sp>
    </p:spTree>
    <p:extLst>
      <p:ext uri="{BB962C8B-B14F-4D97-AF65-F5344CB8AC3E}">
        <p14:creationId xmlns:p14="http://schemas.microsoft.com/office/powerpoint/2010/main" val="3383042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AE745-2B05-4B66-9F9E-4AF44D555AFB}"/>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4C231B88-DD95-41BA-816C-6BAC90167345}"/>
              </a:ext>
            </a:extLst>
          </p:cNvPr>
          <p:cNvSpPr>
            <a:spLocks noGrp="1"/>
          </p:cNvSpPr>
          <p:nvPr>
            <p:ph idx="1"/>
          </p:nvPr>
        </p:nvSpPr>
        <p:spPr/>
        <p:txBody>
          <a:bodyPr/>
          <a:lstStyle/>
          <a:p>
            <a:r>
              <a:rPr lang="zh-CN" altLang="en-US" dirty="0"/>
              <a:t>以</a:t>
            </a:r>
            <a:r>
              <a:rPr lang="en-US" altLang="zh-CN" dirty="0"/>
              <a:t>β=2</a:t>
            </a:r>
            <a:r>
              <a:rPr lang="zh-CN" altLang="en-US" dirty="0"/>
              <a:t>为例，</a:t>
            </a:r>
            <a:r>
              <a:rPr lang="en-US" altLang="zh-CN" dirty="0"/>
              <a:t>beam search</a:t>
            </a:r>
            <a:r>
              <a:rPr lang="zh-CN" altLang="en-US" dirty="0"/>
              <a:t>的过程如下：</a:t>
            </a:r>
          </a:p>
        </p:txBody>
      </p:sp>
      <p:pic>
        <p:nvPicPr>
          <p:cNvPr id="5" name="图片 4" descr="图片包含 游戏机&#10;&#10;描述已自动生成">
            <a:extLst>
              <a:ext uri="{FF2B5EF4-FFF2-40B4-BE49-F238E27FC236}">
                <a16:creationId xmlns:a16="http://schemas.microsoft.com/office/drawing/2014/main" id="{FAB8C55D-4C95-43E2-B3F5-4A65B9227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47" y="2254002"/>
            <a:ext cx="7442106" cy="4375397"/>
          </a:xfrm>
          <a:prstGeom prst="rect">
            <a:avLst/>
          </a:prstGeom>
        </p:spPr>
      </p:pic>
    </p:spTree>
    <p:extLst>
      <p:ext uri="{BB962C8B-B14F-4D97-AF65-F5344CB8AC3E}">
        <p14:creationId xmlns:p14="http://schemas.microsoft.com/office/powerpoint/2010/main" val="3580220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6F10C-0CC2-4308-9863-E7DC69F7B995}"/>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A4AF8A46-FA16-44E0-935C-8F09D00C3EFF}"/>
              </a:ext>
            </a:extLst>
          </p:cNvPr>
          <p:cNvSpPr>
            <a:spLocks noGrp="1"/>
          </p:cNvSpPr>
          <p:nvPr>
            <p:ph idx="1"/>
          </p:nvPr>
        </p:nvSpPr>
        <p:spPr>
          <a:xfrm>
            <a:off x="838200" y="1825624"/>
            <a:ext cx="10515600" cy="5032375"/>
          </a:xfrm>
        </p:spPr>
        <p:txBody>
          <a:bodyPr>
            <a:normAutofit/>
          </a:bodyPr>
          <a:lstStyle/>
          <a:p>
            <a:pPr algn="just"/>
            <a:r>
              <a:rPr lang="zh-CN" altLang="en-US" dirty="0"/>
              <a:t>为达到较高的准确率，</a:t>
            </a:r>
            <a:r>
              <a:rPr lang="en-US" altLang="zh-CN" dirty="0"/>
              <a:t>HMM</a:t>
            </a:r>
            <a:r>
              <a:rPr lang="zh-CN" altLang="en-US" dirty="0"/>
              <a:t>需要有处理</a:t>
            </a:r>
            <a:r>
              <a:rPr lang="en-US" altLang="zh-CN" dirty="0"/>
              <a:t>OOV</a:t>
            </a:r>
            <a:r>
              <a:rPr lang="zh-CN" altLang="en-US" dirty="0"/>
              <a:t>的能力；通常，</a:t>
            </a:r>
            <a:r>
              <a:rPr lang="en-US" altLang="zh-CN" dirty="0"/>
              <a:t>HMM</a:t>
            </a:r>
            <a:r>
              <a:rPr lang="zh-CN" altLang="en-US" dirty="0"/>
              <a:t>利用词的形态学（</a:t>
            </a:r>
            <a:r>
              <a:rPr lang="en-US" altLang="zh-CN" dirty="0"/>
              <a:t>morphology</a:t>
            </a:r>
            <a:r>
              <a:rPr lang="zh-CN" altLang="en-US" dirty="0"/>
              <a:t>）结构来预测</a:t>
            </a:r>
            <a:r>
              <a:rPr lang="en-US" altLang="zh-CN" dirty="0"/>
              <a:t>OOV</a:t>
            </a:r>
            <a:r>
              <a:rPr lang="zh-CN" altLang="en-US" dirty="0"/>
              <a:t>的词性；</a:t>
            </a:r>
            <a:endParaRPr lang="en-US" altLang="zh-CN" dirty="0"/>
          </a:p>
          <a:p>
            <a:pPr lvl="1" algn="just"/>
            <a:r>
              <a:rPr lang="zh-CN" altLang="en-US" dirty="0"/>
              <a:t>以</a:t>
            </a:r>
            <a:r>
              <a:rPr lang="en-US" altLang="zh-CN" dirty="0"/>
              <a:t>-s</a:t>
            </a:r>
            <a:r>
              <a:rPr lang="zh-CN" altLang="en-US" dirty="0"/>
              <a:t>结尾的词，较大概率是复数名词；</a:t>
            </a:r>
            <a:endParaRPr lang="en-US" altLang="zh-CN" dirty="0"/>
          </a:p>
          <a:p>
            <a:pPr lvl="1" algn="just"/>
            <a:r>
              <a:rPr lang="zh-CN" altLang="en-US" dirty="0"/>
              <a:t>以</a:t>
            </a:r>
            <a:r>
              <a:rPr lang="en-US" altLang="zh-CN" dirty="0"/>
              <a:t>-ed</a:t>
            </a:r>
            <a:r>
              <a:rPr lang="zh-CN" altLang="en-US" dirty="0"/>
              <a:t>结尾的词，较大概率是过去完成时的动词；</a:t>
            </a:r>
            <a:endParaRPr lang="en-US" altLang="zh-CN" dirty="0"/>
          </a:p>
          <a:p>
            <a:pPr lvl="1" algn="just"/>
            <a:r>
              <a:rPr lang="zh-CN" altLang="en-US" dirty="0"/>
              <a:t>以</a:t>
            </a:r>
            <a:r>
              <a:rPr lang="en-US" altLang="zh-CN" dirty="0"/>
              <a:t>-able</a:t>
            </a:r>
            <a:r>
              <a:rPr lang="zh-CN" altLang="en-US" dirty="0"/>
              <a:t>结尾的词，较大概率是形容词。</a:t>
            </a:r>
            <a:endParaRPr lang="en-US" altLang="zh-CN" dirty="0"/>
          </a:p>
          <a:p>
            <a:pPr algn="just"/>
            <a:r>
              <a:rPr lang="en-US" altLang="zh-CN" dirty="0"/>
              <a:t>Samuelsson(1993)</a:t>
            </a:r>
            <a:r>
              <a:rPr lang="zh-CN" altLang="en-US" dirty="0"/>
              <a:t>和</a:t>
            </a:r>
            <a:r>
              <a:rPr lang="en-US" altLang="zh-CN" dirty="0" err="1"/>
              <a:t>Brants</a:t>
            </a:r>
            <a:r>
              <a:rPr lang="en-US" altLang="zh-CN" dirty="0"/>
              <a:t>(2000)</a:t>
            </a:r>
            <a:r>
              <a:rPr lang="zh-CN" altLang="en-US" dirty="0"/>
              <a:t>新增形态学特征：长度最多为</a:t>
            </a:r>
            <a:r>
              <a:rPr lang="en-US" altLang="zh-CN" dirty="0"/>
              <a:t>10 </a:t>
            </a:r>
            <a:r>
              <a:rPr lang="zh-CN" altLang="en-US" dirty="0"/>
              <a:t>个</a:t>
            </a:r>
            <a:r>
              <a:rPr lang="en-US" altLang="zh-CN" dirty="0"/>
              <a:t>char</a:t>
            </a:r>
            <a:r>
              <a:rPr lang="zh-CN" altLang="en-US" dirty="0"/>
              <a:t>的后缀，然后统计每种词缀被标记为各种词性的概率：</a:t>
            </a:r>
            <a:endParaRPr lang="en-US" altLang="zh-CN" dirty="0"/>
          </a:p>
          <a:p>
            <a:pPr lvl="1" algn="just"/>
            <a:r>
              <a:rPr lang="zh-CN" altLang="en-US" dirty="0"/>
              <a:t>假定词缀</a:t>
            </a:r>
            <a:r>
              <a:rPr lang="en-US" altLang="zh-CN" dirty="0"/>
              <a:t>l</a:t>
            </a:r>
            <a:r>
              <a:rPr lang="zh-CN" altLang="en-US" dirty="0"/>
              <a:t>，词缀长度</a:t>
            </a:r>
            <a:r>
              <a:rPr lang="en-US" altLang="zh-CN" dirty="0" err="1"/>
              <a:t>i</a:t>
            </a:r>
            <a:r>
              <a:rPr lang="zh-CN" altLang="en-US" dirty="0"/>
              <a:t>；则有</a:t>
            </a:r>
            <a:r>
              <a:rPr lang="en-US" altLang="zh-CN" dirty="0"/>
              <a:t>:</a:t>
            </a:r>
          </a:p>
          <a:p>
            <a:pPr lvl="1" algn="just"/>
            <a:endParaRPr lang="en-US" altLang="zh-CN" dirty="0"/>
          </a:p>
          <a:p>
            <a:pPr lvl="1" algn="just"/>
            <a:endParaRPr lang="en-US" altLang="zh-CN" dirty="0"/>
          </a:p>
          <a:p>
            <a:pPr lvl="1" algn="just"/>
            <a:r>
              <a:rPr lang="zh-CN" altLang="en-US" dirty="0"/>
              <a:t>上述概率用作</a:t>
            </a:r>
            <a:r>
              <a:rPr lang="en-US" altLang="zh-CN" dirty="0"/>
              <a:t>OOV</a:t>
            </a:r>
            <a:r>
              <a:rPr lang="zh-CN" altLang="en-US" dirty="0"/>
              <a:t>的</a:t>
            </a:r>
            <a:r>
              <a:rPr lang="en-US" altLang="zh-CN" dirty="0"/>
              <a:t>p(t</a:t>
            </a:r>
            <a:r>
              <a:rPr lang="en-US" altLang="zh-CN" baseline="-25000" dirty="0"/>
              <a:t>i</a:t>
            </a:r>
            <a:r>
              <a:rPr lang="en-US" altLang="zh-CN" dirty="0"/>
              <a:t>|w</a:t>
            </a:r>
            <a:r>
              <a:rPr lang="en-US" altLang="zh-CN" baseline="-25000" dirty="0"/>
              <a:t>i</a:t>
            </a:r>
            <a:r>
              <a:rPr lang="en-US" altLang="zh-CN" dirty="0"/>
              <a:t>)</a:t>
            </a:r>
            <a:r>
              <a:rPr lang="zh-CN" altLang="en-US" dirty="0"/>
              <a:t>的估计，当计算维特比概率时，用上述概率替换</a:t>
            </a:r>
            <a:r>
              <a:rPr lang="en-US" altLang="zh-CN" dirty="0"/>
              <a:t>p(t</a:t>
            </a:r>
            <a:r>
              <a:rPr lang="en-US" altLang="zh-CN" baseline="-25000" dirty="0"/>
              <a:t>i</a:t>
            </a:r>
            <a:r>
              <a:rPr lang="en-US" altLang="zh-CN" dirty="0"/>
              <a:t>|w</a:t>
            </a:r>
            <a:r>
              <a:rPr lang="en-US" altLang="zh-CN" baseline="-25000" dirty="0"/>
              <a:t>i</a:t>
            </a:r>
            <a:r>
              <a:rPr lang="en-US" altLang="zh-CN" dirty="0"/>
              <a:t>)</a:t>
            </a:r>
            <a:r>
              <a:rPr lang="zh-CN" altLang="en-US" dirty="0"/>
              <a:t>；</a:t>
            </a:r>
            <a:endParaRPr lang="en-US" altLang="zh-CN" dirty="0"/>
          </a:p>
        </p:txBody>
      </p:sp>
      <p:pic>
        <p:nvPicPr>
          <p:cNvPr id="5" name="图片 4" descr="钟表的特写&#10;&#10;描述已自动生成">
            <a:extLst>
              <a:ext uri="{FF2B5EF4-FFF2-40B4-BE49-F238E27FC236}">
                <a16:creationId xmlns:a16="http://schemas.microsoft.com/office/drawing/2014/main" id="{FB1C5A1A-13DD-4066-B0C5-7E0127A26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2545" y="5278626"/>
            <a:ext cx="2206910" cy="407799"/>
          </a:xfrm>
          <a:prstGeom prst="rect">
            <a:avLst/>
          </a:prstGeom>
        </p:spPr>
      </p:pic>
    </p:spTree>
    <p:extLst>
      <p:ext uri="{BB962C8B-B14F-4D97-AF65-F5344CB8AC3E}">
        <p14:creationId xmlns:p14="http://schemas.microsoft.com/office/powerpoint/2010/main" val="548240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D1BA3-F4E4-4576-A4BB-B20C61334C06}"/>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B9D5AACB-D179-4A42-8AEE-4A23B1D39E71}"/>
              </a:ext>
            </a:extLst>
          </p:cNvPr>
          <p:cNvSpPr>
            <a:spLocks noGrp="1"/>
          </p:cNvSpPr>
          <p:nvPr>
            <p:ph idx="1"/>
          </p:nvPr>
        </p:nvSpPr>
        <p:spPr/>
        <p:txBody>
          <a:bodyPr/>
          <a:lstStyle/>
          <a:p>
            <a:pPr algn="just"/>
            <a:r>
              <a:rPr lang="zh-CN" altLang="en-US" dirty="0"/>
              <a:t>使用该方法有以下几点需要注意的事项：</a:t>
            </a:r>
            <a:endParaRPr lang="en-US" altLang="zh-CN" dirty="0"/>
          </a:p>
          <a:p>
            <a:pPr lvl="1" algn="just"/>
            <a:r>
              <a:rPr lang="zh-CN" altLang="en-US" dirty="0"/>
              <a:t>该方式使用</a:t>
            </a:r>
            <a:r>
              <a:rPr lang="en-US" altLang="zh-CN" dirty="0"/>
              <a:t>back-off</a:t>
            </a:r>
            <a:r>
              <a:rPr lang="zh-CN" altLang="en-US" dirty="0"/>
              <a:t>作为平滑，当较长的后缀序列的词性概率为</a:t>
            </a:r>
            <a:r>
              <a:rPr lang="en-US" altLang="zh-CN" dirty="0"/>
              <a:t>0</a:t>
            </a:r>
            <a:r>
              <a:rPr lang="zh-CN" altLang="en-US" dirty="0"/>
              <a:t>时，回退至较短的后缀序列的磁性概率；</a:t>
            </a:r>
            <a:endParaRPr lang="en-US" altLang="zh-CN" dirty="0"/>
          </a:p>
          <a:p>
            <a:pPr lvl="1" algn="just"/>
            <a:r>
              <a:rPr lang="zh-CN" altLang="en-US" dirty="0"/>
              <a:t>需注意，</a:t>
            </a:r>
            <a:r>
              <a:rPr lang="en-US" altLang="zh-CN" dirty="0"/>
              <a:t>OOV</a:t>
            </a:r>
            <a:r>
              <a:rPr lang="zh-CN" altLang="en-US" dirty="0"/>
              <a:t>的词通常都是开放类词性的词，所以</a:t>
            </a:r>
            <a:r>
              <a:rPr lang="en-US" altLang="zh-CN" dirty="0"/>
              <a:t>OOV</a:t>
            </a:r>
            <a:r>
              <a:rPr lang="zh-CN" altLang="en-US" dirty="0"/>
              <a:t>的词性集往往限制为开放类的词性；</a:t>
            </a:r>
            <a:endParaRPr lang="en-US" altLang="zh-CN" dirty="0"/>
          </a:p>
          <a:p>
            <a:pPr lvl="1" algn="just"/>
            <a:r>
              <a:rPr lang="zh-CN" altLang="en-US" dirty="0"/>
              <a:t>除了</a:t>
            </a:r>
            <a:r>
              <a:rPr lang="en-US" altLang="zh-CN" dirty="0"/>
              <a:t>OOV</a:t>
            </a:r>
            <a:r>
              <a:rPr lang="zh-CN" altLang="en-US" dirty="0"/>
              <a:t>，有时候也会对出现频率低于阈值（例如</a:t>
            </a:r>
            <a:r>
              <a:rPr lang="en-US" altLang="zh-CN" dirty="0"/>
              <a:t>10</a:t>
            </a:r>
            <a:r>
              <a:rPr lang="zh-CN" altLang="en-US" dirty="0"/>
              <a:t>）的词，采用形态学模型估计；此时认为较低频率的词的可信度低于较高频率的后缀；</a:t>
            </a:r>
            <a:endParaRPr lang="en-US" altLang="zh-CN" dirty="0"/>
          </a:p>
          <a:p>
            <a:pPr lvl="1" algn="just"/>
            <a:r>
              <a:rPr lang="zh-CN" altLang="en-US" dirty="0"/>
              <a:t>需分开考虑后缀大小写两种情况。</a:t>
            </a:r>
            <a:endParaRPr lang="en-US" altLang="zh-CN" dirty="0"/>
          </a:p>
          <a:p>
            <a:pPr algn="just"/>
            <a:r>
              <a:rPr lang="zh-CN" altLang="en-US" dirty="0"/>
              <a:t>增加形态学模型的拓展</a:t>
            </a:r>
            <a:r>
              <a:rPr lang="en-US" altLang="zh-CN" dirty="0"/>
              <a:t>HMM</a:t>
            </a:r>
            <a:r>
              <a:rPr lang="zh-CN" altLang="en-US" dirty="0"/>
              <a:t>，其最好的准确率是</a:t>
            </a:r>
            <a:r>
              <a:rPr lang="en-US" altLang="zh-CN" dirty="0"/>
              <a:t>96.7%</a:t>
            </a:r>
            <a:r>
              <a:rPr lang="zh-CN" altLang="en-US" dirty="0"/>
              <a:t>，略微低于最好的</a:t>
            </a:r>
            <a:r>
              <a:rPr lang="en-US" altLang="zh-CN" dirty="0"/>
              <a:t>MEMM</a:t>
            </a:r>
            <a:r>
              <a:rPr lang="zh-CN" altLang="en-US" dirty="0"/>
              <a:t>和</a:t>
            </a:r>
            <a:r>
              <a:rPr lang="en-US" altLang="zh-CN" dirty="0"/>
              <a:t>NN</a:t>
            </a:r>
            <a:r>
              <a:rPr lang="zh-CN" altLang="en-US" dirty="0"/>
              <a:t>。</a:t>
            </a:r>
          </a:p>
        </p:txBody>
      </p:sp>
    </p:spTree>
    <p:extLst>
      <p:ext uri="{BB962C8B-B14F-4D97-AF65-F5344CB8AC3E}">
        <p14:creationId xmlns:p14="http://schemas.microsoft.com/office/powerpoint/2010/main" val="169430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2BBE-3AA3-4CD9-B4FA-DE5E90DB244A}"/>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F4BA8C52-8083-4DE8-A02D-12ED2E3B0767}"/>
              </a:ext>
            </a:extLst>
          </p:cNvPr>
          <p:cNvSpPr>
            <a:spLocks noGrp="1"/>
          </p:cNvSpPr>
          <p:nvPr>
            <p:ph idx="1"/>
          </p:nvPr>
        </p:nvSpPr>
        <p:spPr/>
        <p:txBody>
          <a:bodyPr/>
          <a:lstStyle/>
          <a:p>
            <a:pPr algn="just"/>
            <a:r>
              <a:rPr lang="zh-CN" altLang="en-US" dirty="0"/>
              <a:t>动词指描述动作和过程的词，如</a:t>
            </a:r>
            <a:r>
              <a:rPr lang="en-US" altLang="zh-CN" dirty="0"/>
              <a:t>draw, provide, go</a:t>
            </a:r>
            <a:r>
              <a:rPr lang="zh-CN" altLang="en-US" dirty="0"/>
              <a:t>等。动词有多种形式：一般现在时（</a:t>
            </a:r>
            <a:r>
              <a:rPr lang="en-US" altLang="zh-CN" dirty="0"/>
              <a:t>inflections, non-third-person-sg</a:t>
            </a:r>
            <a:r>
              <a:rPr lang="zh-CN" altLang="en-US" dirty="0"/>
              <a:t>）、第三人称形式（</a:t>
            </a:r>
            <a:r>
              <a:rPr lang="en-US" altLang="zh-CN" dirty="0"/>
              <a:t>third-person-sg</a:t>
            </a:r>
            <a:r>
              <a:rPr lang="zh-CN" altLang="en-US" dirty="0"/>
              <a:t>）、现在进行时（</a:t>
            </a:r>
            <a:r>
              <a:rPr lang="en-US" altLang="zh-CN" dirty="0"/>
              <a:t>progressive</a:t>
            </a:r>
            <a:r>
              <a:rPr lang="zh-CN" altLang="en-US" dirty="0"/>
              <a:t>）和过去完成时（</a:t>
            </a:r>
            <a:r>
              <a:rPr lang="en-US" altLang="zh-CN" dirty="0"/>
              <a:t>past participle</a:t>
            </a:r>
            <a:r>
              <a:rPr lang="zh-CN" altLang="en-US" dirty="0"/>
              <a:t>）等；</a:t>
            </a:r>
            <a:endParaRPr lang="en-US" altLang="zh-CN" dirty="0"/>
          </a:p>
          <a:p>
            <a:pPr algn="just"/>
            <a:r>
              <a:rPr lang="zh-CN" altLang="en-US" dirty="0"/>
              <a:t>大多数语言有名词和动词两类词性，然而一些语言，如</a:t>
            </a:r>
            <a:r>
              <a:rPr lang="en-US" altLang="zh-CN" dirty="0"/>
              <a:t>Riau</a:t>
            </a:r>
            <a:r>
              <a:rPr lang="zh-CN" altLang="en-US" dirty="0"/>
              <a:t>等，将名词和动词视为同一种词性；</a:t>
            </a:r>
            <a:endParaRPr lang="en-US" altLang="zh-CN" dirty="0"/>
          </a:p>
          <a:p>
            <a:pPr algn="just"/>
            <a:r>
              <a:rPr lang="zh-CN" altLang="en-US" dirty="0"/>
              <a:t>形容词指描述属性或品质的词；大多数元都有形容词，这些形容词包括描述颜色的词、年龄的词或价值的词；然后也有一些语言没有形容词，如韩语，将形容词视为动词的子类；</a:t>
            </a:r>
            <a:endParaRPr lang="en-US" altLang="zh-CN" dirty="0"/>
          </a:p>
        </p:txBody>
      </p:sp>
    </p:spTree>
    <p:extLst>
      <p:ext uri="{BB962C8B-B14F-4D97-AF65-F5344CB8AC3E}">
        <p14:creationId xmlns:p14="http://schemas.microsoft.com/office/powerpoint/2010/main" val="3212188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F18EE-D835-4197-AA83-C2D9DEDAB18A}"/>
              </a:ext>
            </a:extLst>
          </p:cNvPr>
          <p:cNvSpPr>
            <a:spLocks noGrp="1"/>
          </p:cNvSpPr>
          <p:nvPr>
            <p:ph type="title"/>
          </p:nvPr>
        </p:nvSpPr>
        <p:spPr/>
        <p:txBody>
          <a:bodyPr/>
          <a:lstStyle/>
          <a:p>
            <a:r>
              <a:rPr lang="en-US" altLang="zh-CN" dirty="0"/>
              <a:t>HMM Part-of-Speech Tagging</a:t>
            </a:r>
            <a:endParaRPr lang="zh-CN" altLang="en-US" dirty="0"/>
          </a:p>
        </p:txBody>
      </p:sp>
      <p:sp>
        <p:nvSpPr>
          <p:cNvPr id="3" name="内容占位符 2">
            <a:extLst>
              <a:ext uri="{FF2B5EF4-FFF2-40B4-BE49-F238E27FC236}">
                <a16:creationId xmlns:a16="http://schemas.microsoft.com/office/drawing/2014/main" id="{07B4B8F1-D414-47F5-806E-F135A174AA0E}"/>
              </a:ext>
            </a:extLst>
          </p:cNvPr>
          <p:cNvSpPr>
            <a:spLocks noGrp="1"/>
          </p:cNvSpPr>
          <p:nvPr>
            <p:ph idx="1"/>
          </p:nvPr>
        </p:nvSpPr>
        <p:spPr/>
        <p:txBody>
          <a:bodyPr/>
          <a:lstStyle/>
          <a:p>
            <a:pPr algn="just"/>
            <a:r>
              <a:rPr lang="zh-CN" altLang="en-US" dirty="0"/>
              <a:t>从</a:t>
            </a:r>
            <a:r>
              <a:rPr lang="en-US" altLang="zh-CN" dirty="0"/>
              <a:t>HMM</a:t>
            </a:r>
            <a:r>
              <a:rPr lang="zh-CN" altLang="en-US" dirty="0"/>
              <a:t>的定义可知，</a:t>
            </a:r>
            <a:r>
              <a:rPr lang="en-US" altLang="zh-CN" dirty="0"/>
              <a:t>HMM</a:t>
            </a:r>
            <a:r>
              <a:rPr lang="zh-CN" altLang="en-US" dirty="0"/>
              <a:t>有两个关键概率：转移概率</a:t>
            </a:r>
            <a:r>
              <a:rPr lang="en-US" altLang="zh-CN" dirty="0"/>
              <a:t>A</a:t>
            </a:r>
            <a:r>
              <a:rPr lang="zh-CN" altLang="en-US" dirty="0"/>
              <a:t>和发射概率</a:t>
            </a:r>
            <a:r>
              <a:rPr lang="en-US" altLang="zh-CN" dirty="0"/>
              <a:t>B</a:t>
            </a:r>
            <a:r>
              <a:rPr lang="zh-CN" altLang="en-US" dirty="0"/>
              <a:t>。通常采用</a:t>
            </a:r>
            <a:r>
              <a:rPr lang="en-US" altLang="zh-CN" dirty="0"/>
              <a:t>MLE</a:t>
            </a:r>
            <a:r>
              <a:rPr lang="zh-CN" altLang="en-US" dirty="0"/>
              <a:t>估计这两个概率：</a:t>
            </a:r>
            <a:endParaRPr lang="en-US" altLang="zh-CN" dirty="0"/>
          </a:p>
          <a:p>
            <a:pPr lvl="1" algn="just"/>
            <a:r>
              <a:rPr lang="zh-CN" altLang="en-US" dirty="0"/>
              <a:t>假设</a:t>
            </a:r>
            <a:r>
              <a:rPr lang="en-US" altLang="zh-CN" dirty="0"/>
              <a:t>t</a:t>
            </a:r>
            <a:r>
              <a:rPr lang="en-US" altLang="zh-CN" baseline="-25000" dirty="0"/>
              <a:t>i</a:t>
            </a:r>
            <a:r>
              <a:rPr lang="zh-CN" altLang="en-US" dirty="0"/>
              <a:t>是第</a:t>
            </a:r>
            <a:r>
              <a:rPr lang="en-US" altLang="zh-CN" dirty="0" err="1"/>
              <a:t>i</a:t>
            </a:r>
            <a:r>
              <a:rPr lang="zh-CN" altLang="en-US" dirty="0"/>
              <a:t>步的</a:t>
            </a:r>
            <a:r>
              <a:rPr lang="en-US" altLang="zh-CN" dirty="0"/>
              <a:t>state</a:t>
            </a:r>
            <a:r>
              <a:rPr lang="zh-CN" altLang="en-US" dirty="0"/>
              <a:t>，也即词性；</a:t>
            </a:r>
            <a:r>
              <a:rPr lang="en-US" altLang="zh-CN" dirty="0"/>
              <a:t>w</a:t>
            </a:r>
            <a:r>
              <a:rPr lang="en-US" altLang="zh-CN" baseline="-25000" dirty="0"/>
              <a:t>i</a:t>
            </a:r>
            <a:r>
              <a:rPr lang="zh-CN" altLang="en-US" dirty="0"/>
              <a:t>是第</a:t>
            </a:r>
            <a:r>
              <a:rPr lang="en-US" altLang="zh-CN" dirty="0" err="1"/>
              <a:t>i</a:t>
            </a:r>
            <a:r>
              <a:rPr lang="zh-CN" altLang="en-US" dirty="0"/>
              <a:t>步的</a:t>
            </a:r>
            <a:r>
              <a:rPr lang="en-US" altLang="zh-CN" dirty="0"/>
              <a:t>observation</a:t>
            </a:r>
            <a:r>
              <a:rPr lang="zh-CN" altLang="en-US" dirty="0"/>
              <a:t>，也即词本身；</a:t>
            </a:r>
            <a:endParaRPr lang="en-US" altLang="zh-CN" dirty="0"/>
          </a:p>
          <a:p>
            <a:pPr lvl="1" algn="just"/>
            <a:r>
              <a:rPr lang="zh-CN" altLang="en-US" dirty="0"/>
              <a:t>则有：</a:t>
            </a:r>
            <a:endParaRPr lang="en-US" altLang="zh-CN" dirty="0"/>
          </a:p>
          <a:p>
            <a:pPr lvl="2" algn="just"/>
            <a:r>
              <a:rPr lang="zh-CN" altLang="en-US" sz="2400" dirty="0"/>
              <a:t>转移概率：</a:t>
            </a:r>
            <a:endParaRPr lang="en-US" altLang="zh-CN" sz="2400" dirty="0"/>
          </a:p>
          <a:p>
            <a:pPr marL="914400" lvl="2" indent="0" algn="just">
              <a:buNone/>
            </a:pPr>
            <a:endParaRPr lang="en-US" altLang="zh-CN" sz="2400" dirty="0"/>
          </a:p>
          <a:p>
            <a:pPr lvl="2" algn="just"/>
            <a:r>
              <a:rPr lang="zh-CN" altLang="en-US" sz="2400" dirty="0"/>
              <a:t>发射概率：</a:t>
            </a:r>
            <a:endParaRPr lang="en-US" altLang="zh-CN" sz="2400" dirty="0"/>
          </a:p>
          <a:p>
            <a:pPr lvl="2" algn="just"/>
            <a:endParaRPr lang="en-US" altLang="zh-CN" sz="2400" dirty="0"/>
          </a:p>
          <a:p>
            <a:pPr lvl="1" algn="just"/>
            <a:r>
              <a:rPr lang="zh-CN" altLang="en-US" sz="2800" dirty="0"/>
              <a:t>需注意，发射概率</a:t>
            </a:r>
            <a:r>
              <a:rPr lang="en-US" altLang="zh-CN" sz="2800" dirty="0"/>
              <a:t>P(</a:t>
            </a:r>
            <a:r>
              <a:rPr lang="en-US" altLang="zh-CN" sz="2800" dirty="0" err="1"/>
              <a:t>w</a:t>
            </a:r>
            <a:r>
              <a:rPr lang="en-US" altLang="zh-CN" sz="2800" baseline="-25000" dirty="0" err="1"/>
              <a:t>i</a:t>
            </a:r>
            <a:r>
              <a:rPr lang="en-US" altLang="zh-CN" sz="2800" dirty="0" err="1"/>
              <a:t>|t</a:t>
            </a:r>
            <a:r>
              <a:rPr lang="en-US" altLang="zh-CN" sz="2800" baseline="-25000" dirty="0" err="1"/>
              <a:t>i</a:t>
            </a:r>
            <a:r>
              <a:rPr lang="en-US" altLang="zh-CN" sz="2800" dirty="0"/>
              <a:t>)</a:t>
            </a:r>
            <a:r>
              <a:rPr lang="zh-CN" altLang="en-US" sz="2800" dirty="0"/>
              <a:t>并不是我们所求的概率，我们所求的概率实际上是</a:t>
            </a:r>
            <a:r>
              <a:rPr lang="en-US" altLang="zh-CN" sz="2800" dirty="0"/>
              <a:t>P(</a:t>
            </a:r>
            <a:r>
              <a:rPr lang="en-US" altLang="zh-CN" sz="2800" dirty="0" err="1"/>
              <a:t>t</a:t>
            </a:r>
            <a:r>
              <a:rPr lang="en-US" altLang="zh-CN" sz="2800" baseline="-25000" dirty="0" err="1"/>
              <a:t>i</a:t>
            </a:r>
            <a:r>
              <a:rPr lang="en-US" altLang="zh-CN" sz="2800" dirty="0" err="1"/>
              <a:t>|w</a:t>
            </a:r>
            <a:r>
              <a:rPr lang="en-US" altLang="zh-CN" sz="2800" baseline="-25000" dirty="0" err="1"/>
              <a:t>i</a:t>
            </a:r>
            <a:r>
              <a:rPr lang="en-US" altLang="zh-CN" sz="2800" dirty="0"/>
              <a:t>)</a:t>
            </a:r>
            <a:r>
              <a:rPr lang="zh-CN" altLang="en-US" sz="2800" dirty="0"/>
              <a:t>，即已知词</a:t>
            </a:r>
            <a:r>
              <a:rPr lang="en-US" altLang="zh-CN" sz="2800" dirty="0"/>
              <a:t>w</a:t>
            </a:r>
            <a:r>
              <a:rPr lang="zh-CN" altLang="en-US" sz="2800" dirty="0"/>
              <a:t>的条件下，该词词性为何。</a:t>
            </a:r>
            <a:endParaRPr lang="en-US" altLang="zh-CN" sz="2800" dirty="0"/>
          </a:p>
        </p:txBody>
      </p:sp>
      <p:pic>
        <p:nvPicPr>
          <p:cNvPr id="5" name="图片 4" descr="图片包含 物体, 钟表, 游戏机&#10;&#10;描述已自动生成">
            <a:extLst>
              <a:ext uri="{FF2B5EF4-FFF2-40B4-BE49-F238E27FC236}">
                <a16:creationId xmlns:a16="http://schemas.microsoft.com/office/drawing/2014/main" id="{D8AA8CA5-5E29-403E-8779-6101E27BF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966" y="3103675"/>
            <a:ext cx="2730449" cy="884726"/>
          </a:xfrm>
          <a:prstGeom prst="rect">
            <a:avLst/>
          </a:prstGeom>
        </p:spPr>
      </p:pic>
      <p:pic>
        <p:nvPicPr>
          <p:cNvPr id="7" name="图片 6" descr="手机屏幕截图&#10;&#10;描述已自动生成">
            <a:extLst>
              <a:ext uri="{FF2B5EF4-FFF2-40B4-BE49-F238E27FC236}">
                <a16:creationId xmlns:a16="http://schemas.microsoft.com/office/drawing/2014/main" id="{67BE9D04-3DA0-4C2F-AE98-1DAD88E12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077" y="3973584"/>
            <a:ext cx="2522225" cy="854045"/>
          </a:xfrm>
          <a:prstGeom prst="rect">
            <a:avLst/>
          </a:prstGeom>
        </p:spPr>
      </p:pic>
    </p:spTree>
    <p:extLst>
      <p:ext uri="{BB962C8B-B14F-4D97-AF65-F5344CB8AC3E}">
        <p14:creationId xmlns:p14="http://schemas.microsoft.com/office/powerpoint/2010/main" val="320880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BC3D6-F3B8-44E9-8501-686E386D7715}"/>
              </a:ext>
            </a:extLst>
          </p:cNvPr>
          <p:cNvSpPr>
            <a:spLocks noGrp="1"/>
          </p:cNvSpPr>
          <p:nvPr>
            <p:ph type="title"/>
          </p:nvPr>
        </p:nvSpPr>
        <p:spPr/>
        <p:txBody>
          <a:bodyPr/>
          <a:lstStyle/>
          <a:p>
            <a:r>
              <a:rPr lang="en-US" altLang="zh-CN" dirty="0"/>
              <a:t>HMM Part-of-Speech Tagging</a:t>
            </a:r>
            <a:endParaRPr lang="zh-CN" altLang="en-US" dirty="0"/>
          </a:p>
        </p:txBody>
      </p:sp>
      <p:pic>
        <p:nvPicPr>
          <p:cNvPr id="5" name="内容占位符 4" descr="图片包含 游戏机, 钟表&#10;&#10;描述已自动生成">
            <a:extLst>
              <a:ext uri="{FF2B5EF4-FFF2-40B4-BE49-F238E27FC236}">
                <a16:creationId xmlns:a16="http://schemas.microsoft.com/office/drawing/2014/main" id="{1F89CEEC-0055-4F4F-B238-EDAA9F045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625" y="1690688"/>
            <a:ext cx="8246749" cy="5014915"/>
          </a:xfrm>
        </p:spPr>
      </p:pic>
    </p:spTree>
    <p:extLst>
      <p:ext uri="{BB962C8B-B14F-4D97-AF65-F5344CB8AC3E}">
        <p14:creationId xmlns:p14="http://schemas.microsoft.com/office/powerpoint/2010/main" val="852942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72C93-6D9A-47AA-BEBD-17B32BC83C47}"/>
              </a:ext>
            </a:extLst>
          </p:cNvPr>
          <p:cNvSpPr>
            <a:spLocks noGrp="1"/>
          </p:cNvSpPr>
          <p:nvPr>
            <p:ph type="title"/>
          </p:nvPr>
        </p:nvSpPr>
        <p:spPr/>
        <p:txBody>
          <a:bodyPr>
            <a:normAutofit/>
          </a:bodyPr>
          <a:lstStyle/>
          <a:p>
            <a:r>
              <a:rPr lang="en-US" altLang="zh-CN" sz="3800" dirty="0"/>
              <a:t>HMM Training: The Forward-Backward Algorithm</a:t>
            </a:r>
            <a:endParaRPr lang="zh-CN" altLang="en-US" sz="3800" dirty="0"/>
          </a:p>
        </p:txBody>
      </p:sp>
      <p:sp>
        <p:nvSpPr>
          <p:cNvPr id="3" name="内容占位符 2">
            <a:extLst>
              <a:ext uri="{FF2B5EF4-FFF2-40B4-BE49-F238E27FC236}">
                <a16:creationId xmlns:a16="http://schemas.microsoft.com/office/drawing/2014/main" id="{7BC59189-362C-4415-8F40-8106E0F7037E}"/>
              </a:ext>
            </a:extLst>
          </p:cNvPr>
          <p:cNvSpPr>
            <a:spLocks noGrp="1"/>
          </p:cNvSpPr>
          <p:nvPr>
            <p:ph idx="1"/>
          </p:nvPr>
        </p:nvSpPr>
        <p:spPr/>
        <p:txBody>
          <a:bodyPr/>
          <a:lstStyle/>
          <a:p>
            <a:pPr algn="just"/>
            <a:r>
              <a:rPr lang="zh-CN" altLang="en-US" dirty="0"/>
              <a:t>回忆问题</a:t>
            </a:r>
            <a:r>
              <a:rPr lang="en-US" altLang="zh-CN" dirty="0"/>
              <a:t>3</a:t>
            </a:r>
            <a:r>
              <a:rPr lang="zh-CN" altLang="en-US" dirty="0"/>
              <a:t>：</a:t>
            </a:r>
            <a:endParaRPr lang="en-US" altLang="zh-CN" dirty="0"/>
          </a:p>
          <a:p>
            <a:pPr algn="just"/>
            <a:endParaRPr lang="en-US" altLang="zh-CN" dirty="0"/>
          </a:p>
          <a:p>
            <a:pPr algn="just"/>
            <a:endParaRPr lang="en-US" altLang="zh-CN" dirty="0"/>
          </a:p>
          <a:p>
            <a:pPr algn="just"/>
            <a:r>
              <a:rPr lang="zh-CN" altLang="en-US" dirty="0"/>
              <a:t>假设我们拥有标注语料库，每个样本都标记了显变量序列和隐变量序列，此时可以采用</a:t>
            </a:r>
            <a:r>
              <a:rPr lang="en-US" altLang="zh-CN" dirty="0"/>
              <a:t>MLE</a:t>
            </a:r>
            <a:r>
              <a:rPr lang="zh-CN" altLang="en-US" dirty="0"/>
              <a:t>估计转移概率</a:t>
            </a:r>
            <a:r>
              <a:rPr lang="en-US" altLang="zh-CN" dirty="0"/>
              <a:t>A</a:t>
            </a:r>
            <a:r>
              <a:rPr lang="zh-CN" altLang="en-US" dirty="0"/>
              <a:t>和发射概率</a:t>
            </a:r>
            <a:r>
              <a:rPr lang="en-US" altLang="zh-CN" dirty="0"/>
              <a:t>B</a:t>
            </a:r>
            <a:r>
              <a:rPr lang="zh-CN" altLang="en-US" dirty="0"/>
              <a:t>：</a:t>
            </a:r>
          </a:p>
        </p:txBody>
      </p:sp>
      <p:pic>
        <p:nvPicPr>
          <p:cNvPr id="5" name="图片 4">
            <a:extLst>
              <a:ext uri="{FF2B5EF4-FFF2-40B4-BE49-F238E27FC236}">
                <a16:creationId xmlns:a16="http://schemas.microsoft.com/office/drawing/2014/main" id="{FFEBA7D3-0198-4E86-A3FE-FD26D10B7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356" y="2319274"/>
            <a:ext cx="8873288" cy="785942"/>
          </a:xfrm>
          <a:prstGeom prst="rect">
            <a:avLst/>
          </a:prstGeom>
        </p:spPr>
      </p:pic>
      <p:pic>
        <p:nvPicPr>
          <p:cNvPr id="6" name="图片 5" descr="图片包含 游戏机, 画&#10;&#10;描述已自动生成">
            <a:extLst>
              <a:ext uri="{FF2B5EF4-FFF2-40B4-BE49-F238E27FC236}">
                <a16:creationId xmlns:a16="http://schemas.microsoft.com/office/drawing/2014/main" id="{343D2345-BC11-47E1-B6B5-71BE509B2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783" y="4564879"/>
            <a:ext cx="2600433" cy="834407"/>
          </a:xfrm>
          <a:prstGeom prst="rect">
            <a:avLst/>
          </a:prstGeom>
        </p:spPr>
      </p:pic>
      <p:pic>
        <p:nvPicPr>
          <p:cNvPr id="8" name="图片 7" descr="图片包含 游戏机, 画&#10;&#10;描述已自动生成">
            <a:extLst>
              <a:ext uri="{FF2B5EF4-FFF2-40B4-BE49-F238E27FC236}">
                <a16:creationId xmlns:a16="http://schemas.microsoft.com/office/drawing/2014/main" id="{BD0F30FE-CF29-4E48-AEF1-97E8D28E2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3" y="5505858"/>
            <a:ext cx="2733893" cy="806042"/>
          </a:xfrm>
          <a:prstGeom prst="rect">
            <a:avLst/>
          </a:prstGeom>
        </p:spPr>
      </p:pic>
    </p:spTree>
    <p:extLst>
      <p:ext uri="{BB962C8B-B14F-4D97-AF65-F5344CB8AC3E}">
        <p14:creationId xmlns:p14="http://schemas.microsoft.com/office/powerpoint/2010/main" val="2472543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7EDDE-9B3E-4CB2-8A20-4688E1239011}"/>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91AA28FE-DFA7-48E3-8816-9306F8CFDA21}"/>
              </a:ext>
            </a:extLst>
          </p:cNvPr>
          <p:cNvSpPr>
            <a:spLocks noGrp="1"/>
          </p:cNvSpPr>
          <p:nvPr>
            <p:ph idx="1"/>
          </p:nvPr>
        </p:nvSpPr>
        <p:spPr>
          <a:xfrm>
            <a:off x="838200" y="1825624"/>
            <a:ext cx="10515600" cy="5032375"/>
          </a:xfrm>
        </p:spPr>
        <p:txBody>
          <a:bodyPr/>
          <a:lstStyle/>
          <a:p>
            <a:pPr algn="just"/>
            <a:r>
              <a:rPr lang="zh-CN" altLang="en-US" dirty="0"/>
              <a:t>但是实践，通常会遇到不知道每个样本的隐变量序列的情况，此时就需要前向后向算法解决问题</a:t>
            </a:r>
            <a:r>
              <a:rPr lang="en-US" altLang="zh-CN" dirty="0"/>
              <a:t>3</a:t>
            </a:r>
            <a:r>
              <a:rPr lang="zh-CN" altLang="en-US" dirty="0"/>
              <a:t>；前向后向算法是一种</a:t>
            </a:r>
            <a:r>
              <a:rPr lang="en-US" altLang="zh-CN" dirty="0"/>
              <a:t>EM</a:t>
            </a:r>
            <a:r>
              <a:rPr lang="zh-CN" altLang="en-US" dirty="0"/>
              <a:t>算法。</a:t>
            </a:r>
            <a:endParaRPr lang="en-US" altLang="zh-CN" dirty="0"/>
          </a:p>
          <a:p>
            <a:pPr algn="just"/>
            <a:r>
              <a:rPr lang="zh-CN" altLang="en-US" dirty="0"/>
              <a:t>与前向概率相同，这里需要定义后向概率，即当显变量序列为</a:t>
            </a:r>
            <a:r>
              <a:rPr lang="en-US" altLang="zh-CN" dirty="0"/>
              <a:t>o</a:t>
            </a:r>
            <a:r>
              <a:rPr lang="en-US" altLang="zh-CN" baseline="-25000" dirty="0"/>
              <a:t>t+1</a:t>
            </a:r>
            <a:r>
              <a:rPr lang="en-US" altLang="zh-CN" dirty="0"/>
              <a:t>,…,o</a:t>
            </a:r>
            <a:r>
              <a:rPr lang="en-US" altLang="zh-CN" baseline="-25000" dirty="0"/>
              <a:t>T</a:t>
            </a:r>
            <a:r>
              <a:rPr lang="zh-CN" altLang="en-US" dirty="0"/>
              <a:t>时，第</a:t>
            </a:r>
            <a:r>
              <a:rPr lang="en-US" altLang="zh-CN" dirty="0"/>
              <a:t>t</a:t>
            </a:r>
            <a:r>
              <a:rPr lang="zh-CN" altLang="en-US" dirty="0"/>
              <a:t>步的隐变量是</a:t>
            </a:r>
            <a:r>
              <a:rPr lang="en-US" altLang="zh-CN" dirty="0" err="1"/>
              <a:t>i</a:t>
            </a:r>
            <a:r>
              <a:rPr lang="zh-CN" altLang="en-US" dirty="0"/>
              <a:t>的概率：</a:t>
            </a:r>
            <a:endParaRPr lang="en-US" altLang="zh-CN" dirty="0"/>
          </a:p>
          <a:p>
            <a:pPr algn="just"/>
            <a:endParaRPr lang="en-US" altLang="zh-CN" dirty="0"/>
          </a:p>
          <a:p>
            <a:pPr algn="just"/>
            <a:r>
              <a:rPr lang="zh-CN" altLang="en-US" dirty="0"/>
              <a:t>与前向概率相同，后向概率也是通过迭代算法计算：</a:t>
            </a:r>
            <a:endParaRPr lang="en-US" altLang="zh-CN" dirty="0"/>
          </a:p>
          <a:p>
            <a:pPr lvl="1" algn="just"/>
            <a:r>
              <a:rPr lang="zh-CN" altLang="en-US" dirty="0"/>
              <a:t>初始化：                              </a:t>
            </a:r>
            <a:endParaRPr lang="en-US" altLang="zh-CN" dirty="0"/>
          </a:p>
          <a:p>
            <a:pPr lvl="1" algn="just"/>
            <a:r>
              <a:rPr lang="zh-CN" altLang="en-US" dirty="0"/>
              <a:t>迭代：</a:t>
            </a:r>
            <a:endParaRPr lang="en-US" altLang="zh-CN" dirty="0"/>
          </a:p>
          <a:p>
            <a:pPr lvl="1" algn="just"/>
            <a:endParaRPr lang="en-US" altLang="zh-CN" dirty="0"/>
          </a:p>
          <a:p>
            <a:pPr lvl="1" algn="just"/>
            <a:endParaRPr lang="en-US" altLang="zh-CN" dirty="0"/>
          </a:p>
          <a:p>
            <a:pPr lvl="1" algn="just"/>
            <a:r>
              <a:rPr lang="zh-CN" altLang="en-US" dirty="0"/>
              <a:t>停止：</a:t>
            </a:r>
            <a:endParaRPr lang="en-US" altLang="zh-CN" dirty="0"/>
          </a:p>
        </p:txBody>
      </p:sp>
      <p:pic>
        <p:nvPicPr>
          <p:cNvPr id="5" name="图片 4" descr="图片包含 游戏机, 物体, 钟表&#10;&#10;描述已自动生成">
            <a:extLst>
              <a:ext uri="{FF2B5EF4-FFF2-40B4-BE49-F238E27FC236}">
                <a16:creationId xmlns:a16="http://schemas.microsoft.com/office/drawing/2014/main" id="{E1E0593C-A3BC-492E-87C7-8496CC203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23" y="3614801"/>
            <a:ext cx="4653353" cy="538143"/>
          </a:xfrm>
          <a:prstGeom prst="rect">
            <a:avLst/>
          </a:prstGeom>
        </p:spPr>
      </p:pic>
      <p:pic>
        <p:nvPicPr>
          <p:cNvPr id="9" name="图片 8">
            <a:extLst>
              <a:ext uri="{FF2B5EF4-FFF2-40B4-BE49-F238E27FC236}">
                <a16:creationId xmlns:a16="http://schemas.microsoft.com/office/drawing/2014/main" id="{B124BFCC-279A-4E41-BC7F-49EA3CFF6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638" y="4541083"/>
            <a:ext cx="2594585" cy="479568"/>
          </a:xfrm>
          <a:prstGeom prst="rect">
            <a:avLst/>
          </a:prstGeom>
        </p:spPr>
      </p:pic>
      <p:pic>
        <p:nvPicPr>
          <p:cNvPr id="11" name="图片 10" descr="手机屏幕截图&#10;&#10;描述已自动生成">
            <a:extLst>
              <a:ext uri="{FF2B5EF4-FFF2-40B4-BE49-F238E27FC236}">
                <a16:creationId xmlns:a16="http://schemas.microsoft.com/office/drawing/2014/main" id="{78EEC7D1-6595-4D3D-8E6B-44B2AB987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792" y="5033905"/>
            <a:ext cx="6177296" cy="998725"/>
          </a:xfrm>
          <a:prstGeom prst="rect">
            <a:avLst/>
          </a:prstGeom>
        </p:spPr>
      </p:pic>
      <p:pic>
        <p:nvPicPr>
          <p:cNvPr id="13" name="图片 12" descr="图片包含 物体, 钟表, 游戏机&#10;&#10;描述已自动生成">
            <a:extLst>
              <a:ext uri="{FF2B5EF4-FFF2-40B4-BE49-F238E27FC236}">
                <a16:creationId xmlns:a16="http://schemas.microsoft.com/office/drawing/2014/main" id="{45BE7DE7-4817-4C47-A717-A6A1C0F8F8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638" y="5981806"/>
            <a:ext cx="3092011" cy="847617"/>
          </a:xfrm>
          <a:prstGeom prst="rect">
            <a:avLst/>
          </a:prstGeom>
        </p:spPr>
      </p:pic>
    </p:spTree>
    <p:extLst>
      <p:ext uri="{BB962C8B-B14F-4D97-AF65-F5344CB8AC3E}">
        <p14:creationId xmlns:p14="http://schemas.microsoft.com/office/powerpoint/2010/main" val="974418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49C6E-BC69-456E-8B66-649769E7C4A4}"/>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AE9EEE21-8553-4B93-97CF-14FD98013BF7}"/>
              </a:ext>
            </a:extLst>
          </p:cNvPr>
          <p:cNvSpPr>
            <a:spLocks noGrp="1"/>
          </p:cNvSpPr>
          <p:nvPr>
            <p:ph idx="1"/>
          </p:nvPr>
        </p:nvSpPr>
        <p:spPr/>
        <p:txBody>
          <a:bodyPr/>
          <a:lstStyle/>
          <a:p>
            <a:pPr algn="just"/>
            <a:r>
              <a:rPr lang="zh-CN" altLang="en-US" dirty="0"/>
              <a:t>对上式第一步初始化，可以理解为：无论第</a:t>
            </a:r>
            <a:r>
              <a:rPr lang="en-US" altLang="zh-CN" dirty="0"/>
              <a:t>T</a:t>
            </a:r>
            <a:r>
              <a:rPr lang="zh-CN" altLang="en-US" dirty="0"/>
              <a:t>步的隐变量是什么，</a:t>
            </a:r>
            <a:r>
              <a:rPr lang="en-US" altLang="zh-CN" dirty="0"/>
              <a:t>T+1</a:t>
            </a:r>
            <a:r>
              <a:rPr lang="zh-CN" altLang="en-US" dirty="0"/>
              <a:t>步的显变量一定是</a:t>
            </a:r>
            <a:r>
              <a:rPr lang="en-US" altLang="zh-CN" dirty="0"/>
              <a:t>&lt;/s&gt;</a:t>
            </a:r>
            <a:r>
              <a:rPr lang="zh-CN" altLang="en-US" dirty="0"/>
              <a:t>，所以</a:t>
            </a:r>
            <a:r>
              <a:rPr lang="en-US" altLang="zh-CN" dirty="0"/>
              <a:t>P(&lt;/s&gt;|q</a:t>
            </a:r>
            <a:r>
              <a:rPr lang="en-US" altLang="zh-CN" baseline="-25000" dirty="0"/>
              <a:t>T</a:t>
            </a:r>
            <a:r>
              <a:rPr lang="en-US" altLang="zh-CN" dirty="0"/>
              <a:t>,</a:t>
            </a:r>
            <a:r>
              <a:rPr lang="zh-CN" altLang="en-US" dirty="0"/>
              <a:t> </a:t>
            </a:r>
            <a:r>
              <a:rPr lang="en-US" altLang="zh-CN" dirty="0"/>
              <a:t>λ)=1</a:t>
            </a:r>
            <a:r>
              <a:rPr lang="zh-CN" altLang="en-US" dirty="0"/>
              <a:t>；</a:t>
            </a:r>
            <a:endParaRPr lang="en-US" altLang="zh-CN" dirty="0"/>
          </a:p>
          <a:p>
            <a:pPr algn="just"/>
            <a:r>
              <a:rPr lang="zh-CN" altLang="en-US" dirty="0"/>
              <a:t>后向概率算法可视化：</a:t>
            </a:r>
            <a:endParaRPr lang="en-US" altLang="zh-CN" dirty="0"/>
          </a:p>
          <a:p>
            <a:pPr algn="just"/>
            <a:endParaRPr lang="en-US" altLang="zh-CN" dirty="0"/>
          </a:p>
        </p:txBody>
      </p:sp>
      <p:pic>
        <p:nvPicPr>
          <p:cNvPr id="5" name="图片 4" descr="地图的截图&#10;&#10;描述已自动生成">
            <a:extLst>
              <a:ext uri="{FF2B5EF4-FFF2-40B4-BE49-F238E27FC236}">
                <a16:creationId xmlns:a16="http://schemas.microsoft.com/office/drawing/2014/main" id="{D28F0F1A-AABC-4B6B-A4DF-44AB734A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073" y="2723364"/>
            <a:ext cx="6783749" cy="4120348"/>
          </a:xfrm>
          <a:prstGeom prst="rect">
            <a:avLst/>
          </a:prstGeom>
        </p:spPr>
      </p:pic>
    </p:spTree>
    <p:extLst>
      <p:ext uri="{BB962C8B-B14F-4D97-AF65-F5344CB8AC3E}">
        <p14:creationId xmlns:p14="http://schemas.microsoft.com/office/powerpoint/2010/main" val="3526487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FD40A-8B5B-432B-B471-C6299287B400}"/>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184656D8-CE55-4E29-9A30-4B90E8894CC6}"/>
              </a:ext>
            </a:extLst>
          </p:cNvPr>
          <p:cNvSpPr>
            <a:spLocks noGrp="1"/>
          </p:cNvSpPr>
          <p:nvPr>
            <p:ph idx="1"/>
          </p:nvPr>
        </p:nvSpPr>
        <p:spPr/>
        <p:txBody>
          <a:bodyPr/>
          <a:lstStyle/>
          <a:p>
            <a:pPr algn="just"/>
            <a:r>
              <a:rPr lang="zh-CN" altLang="en-US" dirty="0"/>
              <a:t>可以看到，前向概率和后向概率最终都可以表示为转移概率和发射概率的函数；接下来介绍，转移概率和发射概率如何用前向概率和后向概率表示；</a:t>
            </a:r>
            <a:endParaRPr lang="en-US" altLang="zh-CN" dirty="0"/>
          </a:p>
          <a:p>
            <a:pPr algn="just"/>
            <a:endParaRPr lang="en-US" altLang="zh-CN" dirty="0"/>
          </a:p>
          <a:p>
            <a:pPr algn="just"/>
            <a:r>
              <a:rPr lang="zh-CN" altLang="en-US" dirty="0"/>
              <a:t>转移概率可以定义为：</a:t>
            </a:r>
            <a:endParaRPr lang="en-US" altLang="zh-CN" dirty="0"/>
          </a:p>
          <a:p>
            <a:pPr algn="just"/>
            <a:endParaRPr lang="en-US" altLang="zh-CN" dirty="0"/>
          </a:p>
          <a:p>
            <a:pPr algn="just"/>
            <a:endParaRPr lang="en-US" altLang="zh-CN" dirty="0"/>
          </a:p>
          <a:p>
            <a:pPr algn="just"/>
            <a:r>
              <a:rPr lang="zh-CN" altLang="en-US" dirty="0"/>
              <a:t>首先考虑如何计算分子：如果知道第</a:t>
            </a:r>
            <a:r>
              <a:rPr lang="en-US" altLang="zh-CN" dirty="0"/>
              <a:t>t</a:t>
            </a:r>
            <a:r>
              <a:rPr lang="zh-CN" altLang="en-US" dirty="0"/>
              <a:t>步时</a:t>
            </a:r>
            <a:r>
              <a:rPr lang="en-US" altLang="zh-CN" dirty="0" err="1"/>
              <a:t>i</a:t>
            </a:r>
            <a:r>
              <a:rPr lang="en-US" altLang="zh-CN" dirty="0" err="1">
                <a:sym typeface="Wingdings" panose="05000000000000000000" pitchFamily="2" charset="2"/>
              </a:rPr>
              <a:t>j</a:t>
            </a:r>
            <a:r>
              <a:rPr lang="zh-CN" altLang="en-US" dirty="0">
                <a:sym typeface="Wingdings" panose="05000000000000000000" pitchFamily="2" charset="2"/>
              </a:rPr>
              <a:t>的概率，那么加总每一步的</a:t>
            </a:r>
            <a:r>
              <a:rPr lang="en-US" altLang="zh-CN" dirty="0" err="1">
                <a:sym typeface="Wingdings" panose="05000000000000000000" pitchFamily="2" charset="2"/>
              </a:rPr>
              <a:t>ij</a:t>
            </a:r>
            <a:r>
              <a:rPr lang="zh-CN" altLang="en-US" dirty="0">
                <a:sym typeface="Wingdings" panose="05000000000000000000" pitchFamily="2" charset="2"/>
              </a:rPr>
              <a:t>的概率就可以得到分子。</a:t>
            </a:r>
            <a:endParaRPr lang="en-US" altLang="zh-CN" dirty="0">
              <a:sym typeface="Wingdings" panose="05000000000000000000" pitchFamily="2" charset="2"/>
            </a:endParaRPr>
          </a:p>
        </p:txBody>
      </p:sp>
      <p:pic>
        <p:nvPicPr>
          <p:cNvPr id="5" name="图片 4">
            <a:extLst>
              <a:ext uri="{FF2B5EF4-FFF2-40B4-BE49-F238E27FC236}">
                <a16:creationId xmlns:a16="http://schemas.microsoft.com/office/drawing/2014/main" id="{EEF01865-A62D-47D8-AA22-A3B68687D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162" y="4231761"/>
            <a:ext cx="6543676" cy="664155"/>
          </a:xfrm>
          <a:prstGeom prst="rect">
            <a:avLst/>
          </a:prstGeom>
        </p:spPr>
      </p:pic>
    </p:spTree>
    <p:extLst>
      <p:ext uri="{BB962C8B-B14F-4D97-AF65-F5344CB8AC3E}">
        <p14:creationId xmlns:p14="http://schemas.microsoft.com/office/powerpoint/2010/main" val="3276045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C5432-132B-4811-8305-E4B722FA7DD7}"/>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DEE0483A-3B2F-4963-92C7-89A7EFC28C0E}"/>
              </a:ext>
            </a:extLst>
          </p:cNvPr>
          <p:cNvSpPr>
            <a:spLocks noGrp="1"/>
          </p:cNvSpPr>
          <p:nvPr>
            <p:ph idx="1"/>
          </p:nvPr>
        </p:nvSpPr>
        <p:spPr/>
        <p:txBody>
          <a:bodyPr/>
          <a:lstStyle/>
          <a:p>
            <a:r>
              <a:rPr lang="zh-CN" altLang="en-US" dirty="0"/>
              <a:t>那么第</a:t>
            </a:r>
            <a:r>
              <a:rPr lang="en-US" altLang="zh-CN" dirty="0"/>
              <a:t>t</a:t>
            </a:r>
            <a:r>
              <a:rPr lang="zh-CN" altLang="en-US" dirty="0"/>
              <a:t>步时</a:t>
            </a:r>
            <a:r>
              <a:rPr lang="en-US" altLang="zh-CN" dirty="0" err="1"/>
              <a:t>i</a:t>
            </a:r>
            <a:r>
              <a:rPr lang="en-US" altLang="zh-CN" dirty="0" err="1">
                <a:sym typeface="Wingdings" panose="05000000000000000000" pitchFamily="2" charset="2"/>
              </a:rPr>
              <a:t>j</a:t>
            </a:r>
            <a:r>
              <a:rPr lang="zh-CN" altLang="en-US" dirty="0">
                <a:sym typeface="Wingdings" panose="05000000000000000000" pitchFamily="2" charset="2"/>
              </a:rPr>
              <a:t>的概率定义如下</a:t>
            </a:r>
            <a:r>
              <a:rPr lang="zh-CN" altLang="en-US" dirty="0"/>
              <a:t>：</a:t>
            </a:r>
            <a:endParaRPr lang="en-US" altLang="zh-CN" dirty="0"/>
          </a:p>
          <a:p>
            <a:endParaRPr lang="en-US" altLang="zh-CN" dirty="0"/>
          </a:p>
          <a:p>
            <a:endParaRPr lang="en-US" altLang="zh-CN" dirty="0"/>
          </a:p>
          <a:p>
            <a:r>
              <a:rPr lang="zh-CN" altLang="en-US" dirty="0"/>
              <a:t>为计算这个上述概率，还需要额外定义一个辅助概率：</a:t>
            </a:r>
            <a:endParaRPr lang="en-US" altLang="zh-CN" dirty="0"/>
          </a:p>
          <a:p>
            <a:endParaRPr lang="en-US" altLang="zh-CN" dirty="0"/>
          </a:p>
          <a:p>
            <a:endParaRPr lang="en-US" altLang="zh-CN" dirty="0"/>
          </a:p>
          <a:p>
            <a:r>
              <a:rPr lang="zh-CN" altLang="en-US" dirty="0"/>
              <a:t>根据贝叶斯公式可得：</a:t>
            </a:r>
          </a:p>
        </p:txBody>
      </p:sp>
      <p:pic>
        <p:nvPicPr>
          <p:cNvPr id="4" name="图片 3">
            <a:extLst>
              <a:ext uri="{FF2B5EF4-FFF2-40B4-BE49-F238E27FC236}">
                <a16:creationId xmlns:a16="http://schemas.microsoft.com/office/drawing/2014/main" id="{752AFE24-06A0-440C-B9FE-8E23D4F505AB}"/>
              </a:ext>
            </a:extLst>
          </p:cNvPr>
          <p:cNvPicPr>
            <a:picLocks noChangeAspect="1"/>
          </p:cNvPicPr>
          <p:nvPr/>
        </p:nvPicPr>
        <p:blipFill>
          <a:blip r:embed="rId2"/>
          <a:stretch>
            <a:fillRect/>
          </a:stretch>
        </p:blipFill>
        <p:spPr>
          <a:xfrm>
            <a:off x="3083719" y="4001294"/>
            <a:ext cx="6024562" cy="584994"/>
          </a:xfrm>
          <a:prstGeom prst="rect">
            <a:avLst/>
          </a:prstGeom>
        </p:spPr>
      </p:pic>
      <p:pic>
        <p:nvPicPr>
          <p:cNvPr id="6" name="图片 5" descr="图片包含 物体, 游戏机, 钟表&#10;&#10;描述已自动生成">
            <a:extLst>
              <a:ext uri="{FF2B5EF4-FFF2-40B4-BE49-F238E27FC236}">
                <a16:creationId xmlns:a16="http://schemas.microsoft.com/office/drawing/2014/main" id="{A123B1B0-6866-461B-8AF6-1FE38551A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536" y="2636318"/>
            <a:ext cx="4558077" cy="538681"/>
          </a:xfrm>
          <a:prstGeom prst="rect">
            <a:avLst/>
          </a:prstGeom>
        </p:spPr>
      </p:pic>
      <p:pic>
        <p:nvPicPr>
          <p:cNvPr id="8" name="图片 7" descr="图片包含 物体, 游戏机&#10;&#10;描述已自动生成">
            <a:extLst>
              <a:ext uri="{FF2B5EF4-FFF2-40B4-BE49-F238E27FC236}">
                <a16:creationId xmlns:a16="http://schemas.microsoft.com/office/drawing/2014/main" id="{04EA6FB1-5DDF-419B-81FF-0E79CFE31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255" y="5397372"/>
            <a:ext cx="4210638" cy="914528"/>
          </a:xfrm>
          <a:prstGeom prst="rect">
            <a:avLst/>
          </a:prstGeom>
        </p:spPr>
      </p:pic>
    </p:spTree>
    <p:extLst>
      <p:ext uri="{BB962C8B-B14F-4D97-AF65-F5344CB8AC3E}">
        <p14:creationId xmlns:p14="http://schemas.microsoft.com/office/powerpoint/2010/main" val="4200768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E58A8-649C-4D3C-8A8A-0155259D9639}"/>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250095B8-CA0B-4F79-85F6-D4C6AF1E976B}"/>
              </a:ext>
            </a:extLst>
          </p:cNvPr>
          <p:cNvSpPr>
            <a:spLocks noGrp="1"/>
          </p:cNvSpPr>
          <p:nvPr>
            <p:ph idx="1"/>
          </p:nvPr>
        </p:nvSpPr>
        <p:spPr/>
        <p:txBody>
          <a:bodyPr/>
          <a:lstStyle/>
          <a:p>
            <a:r>
              <a:rPr lang="zh-CN" altLang="en-US" dirty="0"/>
              <a:t>根据概率的定义可得：</a:t>
            </a:r>
          </a:p>
        </p:txBody>
      </p:sp>
      <p:pic>
        <p:nvPicPr>
          <p:cNvPr id="5" name="图片 4" descr="图片包含 游戏机&#10;&#10;描述已自动生成">
            <a:extLst>
              <a:ext uri="{FF2B5EF4-FFF2-40B4-BE49-F238E27FC236}">
                <a16:creationId xmlns:a16="http://schemas.microsoft.com/office/drawing/2014/main" id="{2743D3A0-9C37-476A-AE1D-7CA9C7AF3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423" y="1825625"/>
            <a:ext cx="7299377" cy="4849737"/>
          </a:xfrm>
          <a:prstGeom prst="rect">
            <a:avLst/>
          </a:prstGeom>
        </p:spPr>
      </p:pic>
      <p:pic>
        <p:nvPicPr>
          <p:cNvPr id="7" name="图片 6">
            <a:extLst>
              <a:ext uri="{FF2B5EF4-FFF2-40B4-BE49-F238E27FC236}">
                <a16:creationId xmlns:a16="http://schemas.microsoft.com/office/drawing/2014/main" id="{E3095B45-80DA-4FCC-81DC-5DDE1A319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87" y="3930650"/>
            <a:ext cx="4310536" cy="464862"/>
          </a:xfrm>
          <a:prstGeom prst="rect">
            <a:avLst/>
          </a:prstGeom>
        </p:spPr>
      </p:pic>
    </p:spTree>
    <p:extLst>
      <p:ext uri="{BB962C8B-B14F-4D97-AF65-F5344CB8AC3E}">
        <p14:creationId xmlns:p14="http://schemas.microsoft.com/office/powerpoint/2010/main" val="1310697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C4D85-7E5C-4187-868E-6DEB33D19A73}"/>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57506D-2D9E-4EF7-89BB-F9C340242D34}"/>
                  </a:ext>
                </a:extLst>
              </p:cNvPr>
              <p:cNvSpPr>
                <a:spLocks noGrp="1"/>
              </p:cNvSpPr>
              <p:nvPr>
                <p:ph idx="1"/>
              </p:nvPr>
            </p:nvSpPr>
            <p:spPr>
              <a:xfrm>
                <a:off x="838200" y="1825625"/>
                <a:ext cx="10515600" cy="4667250"/>
              </a:xfrm>
            </p:spPr>
            <p:txBody>
              <a:bodyPr>
                <a:normAutofit/>
              </a:bodyPr>
              <a:lstStyle/>
              <a:p>
                <a:pPr algn="just"/>
                <a:r>
                  <a:rPr lang="zh-CN" altLang="en-US" dirty="0"/>
                  <a:t>根据概率的定义可得：</a:t>
                </a:r>
                <a:endParaRPr lang="en-US" altLang="zh-CN" dirty="0"/>
              </a:p>
              <a:p>
                <a:pPr algn="just"/>
                <a:endParaRPr lang="en-US" altLang="zh-CN" dirty="0"/>
              </a:p>
              <a:p>
                <a:pPr algn="just"/>
                <a:endParaRPr lang="en-US" altLang="zh-CN" dirty="0"/>
              </a:p>
              <a:p>
                <a:pPr algn="just"/>
                <a:r>
                  <a:rPr lang="zh-CN" altLang="en-US" dirty="0"/>
                  <a:t>由此，可以得到：</a:t>
                </a:r>
                <a:endParaRPr lang="en-US" altLang="zh-CN" dirty="0"/>
              </a:p>
              <a:p>
                <a:pPr algn="just"/>
                <a:endParaRPr lang="en-US" altLang="zh-CN" dirty="0"/>
              </a:p>
              <a:p>
                <a:pPr algn="just"/>
                <a:endParaRPr lang="en-US" altLang="zh-CN" dirty="0"/>
              </a:p>
              <a:p>
                <a:pPr algn="just"/>
                <a:r>
                  <a:rPr lang="zh-CN" altLang="en-US" dirty="0"/>
                  <a:t>加总每一步</a:t>
                </a:r>
                <a14:m>
                  <m:oMath xmlns:m="http://schemas.openxmlformats.org/officeDocument/2006/math">
                    <m:r>
                      <a:rPr lang="en-US" altLang="zh-CN" i="1" dirty="0" smtClean="0">
                        <a:latin typeface="Cambria Math" panose="02040503050406030204" pitchFamily="18" charset="0"/>
                      </a:rPr>
                      <m:t>𝜉</m:t>
                    </m:r>
                  </m:oMath>
                </a14:m>
                <a:r>
                  <a:rPr lang="zh-CN" altLang="en-US" dirty="0"/>
                  <a:t>即可得到分子，进一步加总每种转移可得到分母：</a:t>
                </a:r>
                <a:endParaRPr lang="en-US" altLang="zh-CN" dirty="0"/>
              </a:p>
            </p:txBody>
          </p:sp>
        </mc:Choice>
        <mc:Fallback xmlns="">
          <p:sp>
            <p:nvSpPr>
              <p:cNvPr id="3" name="内容占位符 2">
                <a:extLst>
                  <a:ext uri="{FF2B5EF4-FFF2-40B4-BE49-F238E27FC236}">
                    <a16:creationId xmlns:a16="http://schemas.microsoft.com/office/drawing/2014/main" id="{3857506D-2D9E-4EF7-89BB-F9C340242D34}"/>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350"/>
                </a:stretch>
              </a:blipFill>
            </p:spPr>
            <p:txBody>
              <a:bodyPr/>
              <a:lstStyle/>
              <a:p>
                <a:r>
                  <a:rPr lang="zh-CN" altLang="en-US">
                    <a:noFill/>
                  </a:rPr>
                  <a:t> </a:t>
                </a:r>
              </a:p>
            </p:txBody>
          </p:sp>
        </mc:Fallback>
      </mc:AlternateContent>
      <p:pic>
        <p:nvPicPr>
          <p:cNvPr id="5" name="图片 4" descr="图片包含 物体, 钟表, 游戏机&#10;&#10;描述已自动生成">
            <a:extLst>
              <a:ext uri="{FF2B5EF4-FFF2-40B4-BE49-F238E27FC236}">
                <a16:creationId xmlns:a16="http://schemas.microsoft.com/office/drawing/2014/main" id="{E41BA417-BB8C-4938-B7A9-2831C9F21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719" y="2134304"/>
            <a:ext cx="3062562" cy="1023325"/>
          </a:xfrm>
          <a:prstGeom prst="rect">
            <a:avLst/>
          </a:prstGeom>
        </p:spPr>
      </p:pic>
      <p:pic>
        <p:nvPicPr>
          <p:cNvPr id="7" name="图片 6" descr="图片包含 物体, 橙子, 红色, 标志&#10;&#10;描述已自动生成">
            <a:extLst>
              <a:ext uri="{FF2B5EF4-FFF2-40B4-BE49-F238E27FC236}">
                <a16:creationId xmlns:a16="http://schemas.microsoft.com/office/drawing/2014/main" id="{8208DEF9-7A9C-4EB7-8308-F13F0314D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7446" y="3769565"/>
            <a:ext cx="4377107" cy="982295"/>
          </a:xfrm>
          <a:prstGeom prst="rect">
            <a:avLst/>
          </a:prstGeom>
        </p:spPr>
      </p:pic>
      <p:pic>
        <p:nvPicPr>
          <p:cNvPr id="9" name="图片 8" descr="图片包含 物体, 钟表, 看着, 橙子&#10;&#10;描述已自动生成">
            <a:extLst>
              <a:ext uri="{FF2B5EF4-FFF2-40B4-BE49-F238E27FC236}">
                <a16:creationId xmlns:a16="http://schemas.microsoft.com/office/drawing/2014/main" id="{9201C398-2D3C-4126-893F-C2041A0B2E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6360" y="5591648"/>
            <a:ext cx="3819280" cy="1104152"/>
          </a:xfrm>
          <a:prstGeom prst="rect">
            <a:avLst/>
          </a:prstGeom>
        </p:spPr>
      </p:pic>
    </p:spTree>
    <p:extLst>
      <p:ext uri="{BB962C8B-B14F-4D97-AF65-F5344CB8AC3E}">
        <p14:creationId xmlns:p14="http://schemas.microsoft.com/office/powerpoint/2010/main" val="4098290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E68B3-06B8-45DD-A41A-431C9B5E883D}"/>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7B6488D7-AE2A-4C61-9814-C256EDA2CCA8}"/>
              </a:ext>
            </a:extLst>
          </p:cNvPr>
          <p:cNvSpPr>
            <a:spLocks noGrp="1"/>
          </p:cNvSpPr>
          <p:nvPr>
            <p:ph idx="1"/>
          </p:nvPr>
        </p:nvSpPr>
        <p:spPr/>
        <p:txBody>
          <a:bodyPr/>
          <a:lstStyle/>
          <a:p>
            <a:pPr algn="just"/>
            <a:r>
              <a:rPr lang="zh-CN" altLang="en-US" dirty="0"/>
              <a:t>类似的，我们定义发射概率：</a:t>
            </a:r>
            <a:endParaRPr lang="en-US" altLang="zh-CN" dirty="0"/>
          </a:p>
          <a:p>
            <a:pPr algn="just"/>
            <a:endParaRPr lang="en-US" altLang="zh-CN" dirty="0"/>
          </a:p>
          <a:p>
            <a:pPr algn="just"/>
            <a:endParaRPr lang="en-US" altLang="zh-CN" dirty="0"/>
          </a:p>
          <a:p>
            <a:pPr algn="just"/>
            <a:r>
              <a:rPr lang="zh-CN" altLang="en-US" dirty="0"/>
              <a:t>与前向概率同样的灵感，为了计算分子，定义如下概率：</a:t>
            </a:r>
            <a:endParaRPr lang="en-US" altLang="zh-CN" dirty="0"/>
          </a:p>
          <a:p>
            <a:pPr algn="just"/>
            <a:endParaRPr lang="en-US" altLang="zh-CN" dirty="0"/>
          </a:p>
          <a:p>
            <a:pPr algn="just"/>
            <a:endParaRPr lang="en-US" altLang="zh-CN" dirty="0"/>
          </a:p>
          <a:p>
            <a:pPr algn="just"/>
            <a:r>
              <a:rPr lang="zh-CN" altLang="en-US" dirty="0"/>
              <a:t>通过</a:t>
            </a:r>
            <a:r>
              <a:rPr lang="en-US" altLang="zh-CN" dirty="0"/>
              <a:t>γ</a:t>
            </a:r>
            <a:r>
              <a:rPr lang="zh-CN" altLang="en-US" dirty="0"/>
              <a:t>可以计算得到后向概率。</a:t>
            </a:r>
          </a:p>
        </p:txBody>
      </p:sp>
      <p:pic>
        <p:nvPicPr>
          <p:cNvPr id="5" name="图片 4">
            <a:extLst>
              <a:ext uri="{FF2B5EF4-FFF2-40B4-BE49-F238E27FC236}">
                <a16:creationId xmlns:a16="http://schemas.microsoft.com/office/drawing/2014/main" id="{71BFAD9D-AC54-4992-AF85-F06123EB0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317" y="2323694"/>
            <a:ext cx="8049365" cy="729135"/>
          </a:xfrm>
          <a:prstGeom prst="rect">
            <a:avLst/>
          </a:prstGeom>
        </p:spPr>
      </p:pic>
      <p:grpSp>
        <p:nvGrpSpPr>
          <p:cNvPr id="10" name="组合 9">
            <a:extLst>
              <a:ext uri="{FF2B5EF4-FFF2-40B4-BE49-F238E27FC236}">
                <a16:creationId xmlns:a16="http://schemas.microsoft.com/office/drawing/2014/main" id="{0EBB75A1-1B15-4EE7-A9A1-59B67E224E3E}"/>
              </a:ext>
            </a:extLst>
          </p:cNvPr>
          <p:cNvGrpSpPr/>
          <p:nvPr/>
        </p:nvGrpSpPr>
        <p:grpSpPr>
          <a:xfrm>
            <a:off x="3416287" y="3805172"/>
            <a:ext cx="5359426" cy="952565"/>
            <a:chOff x="2743200" y="3833748"/>
            <a:chExt cx="5359426" cy="952565"/>
          </a:xfrm>
        </p:grpSpPr>
        <p:pic>
          <p:nvPicPr>
            <p:cNvPr id="7" name="图片 6" descr="图片包含 游戏机, 物体, 钟表&#10;&#10;描述已自动生成">
              <a:extLst>
                <a:ext uri="{FF2B5EF4-FFF2-40B4-BE49-F238E27FC236}">
                  <a16:creationId xmlns:a16="http://schemas.microsoft.com/office/drawing/2014/main" id="{9456AE1B-91D6-4720-8832-8B1F3FED5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063356"/>
              <a:ext cx="2938461" cy="503957"/>
            </a:xfrm>
            <a:prstGeom prst="rect">
              <a:avLst/>
            </a:prstGeom>
          </p:spPr>
        </p:pic>
        <p:pic>
          <p:nvPicPr>
            <p:cNvPr id="9" name="图片 8" descr="手机屏幕的截图&#10;&#10;描述已自动生成">
              <a:extLst>
                <a:ext uri="{FF2B5EF4-FFF2-40B4-BE49-F238E27FC236}">
                  <a16:creationId xmlns:a16="http://schemas.microsoft.com/office/drawing/2014/main" id="{D5FA2C4D-BEA2-4F61-99FE-98F795F79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7373" y="3833748"/>
              <a:ext cx="2435253" cy="952565"/>
            </a:xfrm>
            <a:prstGeom prst="rect">
              <a:avLst/>
            </a:prstGeom>
          </p:spPr>
        </p:pic>
      </p:grpSp>
    </p:spTree>
    <p:extLst>
      <p:ext uri="{BB962C8B-B14F-4D97-AF65-F5344CB8AC3E}">
        <p14:creationId xmlns:p14="http://schemas.microsoft.com/office/powerpoint/2010/main" val="14386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0DE05-25DA-4042-B055-F8431B0645A3}"/>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F71113A2-3CA1-44D6-B32A-B38DDD3F3D40}"/>
              </a:ext>
            </a:extLst>
          </p:cNvPr>
          <p:cNvSpPr>
            <a:spLocks noGrp="1"/>
          </p:cNvSpPr>
          <p:nvPr>
            <p:ph idx="1"/>
          </p:nvPr>
        </p:nvSpPr>
        <p:spPr>
          <a:xfrm>
            <a:off x="838200" y="1825625"/>
            <a:ext cx="10515600" cy="4422775"/>
          </a:xfrm>
        </p:spPr>
        <p:txBody>
          <a:bodyPr>
            <a:normAutofit/>
          </a:bodyPr>
          <a:lstStyle/>
          <a:p>
            <a:pPr algn="just"/>
            <a:r>
              <a:rPr lang="zh-CN" altLang="en-US" dirty="0"/>
              <a:t>副词是一个大杂烩的词性，这种杂乱即指形式上的杂乱，也指语义上的杂乱；词性是副词的词，其在语义上的共同点仅是它们都总是修饰一些词，这些词通常是动词、动词短语或其他副词。</a:t>
            </a:r>
            <a:endParaRPr lang="en-US" altLang="zh-CN" dirty="0"/>
          </a:p>
          <a:p>
            <a:pPr algn="just"/>
            <a:r>
              <a:rPr lang="zh-CN" altLang="en-US" dirty="0"/>
              <a:t>副词有很多种类，如：</a:t>
            </a:r>
            <a:endParaRPr lang="en-US" altLang="zh-CN" dirty="0"/>
          </a:p>
          <a:p>
            <a:pPr lvl="1" algn="just"/>
            <a:r>
              <a:rPr lang="zh-CN" altLang="en-US" dirty="0"/>
              <a:t>方向副词（</a:t>
            </a:r>
            <a:r>
              <a:rPr lang="en-US" altLang="zh-CN" dirty="0"/>
              <a:t>directional adv</a:t>
            </a:r>
            <a:r>
              <a:rPr lang="zh-CN" altLang="en-US" dirty="0"/>
              <a:t>），描述动作的方向，如</a:t>
            </a:r>
            <a:r>
              <a:rPr lang="en-US" altLang="zh-CN" dirty="0"/>
              <a:t>home</a:t>
            </a:r>
            <a:r>
              <a:rPr lang="zh-CN" altLang="en-US" dirty="0"/>
              <a:t>、</a:t>
            </a:r>
            <a:r>
              <a:rPr lang="en-US" altLang="zh-CN" dirty="0"/>
              <a:t>here</a:t>
            </a:r>
            <a:r>
              <a:rPr lang="zh-CN" altLang="en-US" dirty="0"/>
              <a:t>等；</a:t>
            </a:r>
            <a:endParaRPr lang="en-US" altLang="zh-CN" dirty="0"/>
          </a:p>
          <a:p>
            <a:pPr lvl="1" algn="just"/>
            <a:r>
              <a:rPr lang="zh-CN" altLang="en-US" dirty="0"/>
              <a:t>程度副词（</a:t>
            </a:r>
            <a:r>
              <a:rPr lang="en-US" altLang="zh-CN" dirty="0"/>
              <a:t>degree adv</a:t>
            </a:r>
            <a:r>
              <a:rPr lang="zh-CN" altLang="en-US" dirty="0"/>
              <a:t>），描述动作的程度，如</a:t>
            </a:r>
            <a:r>
              <a:rPr lang="en-US" altLang="zh-CN" dirty="0"/>
              <a:t>extremely</a:t>
            </a:r>
            <a:r>
              <a:rPr lang="zh-CN" altLang="en-US" dirty="0"/>
              <a:t>、</a:t>
            </a:r>
            <a:r>
              <a:rPr lang="en-US" altLang="zh-CN" dirty="0"/>
              <a:t>very</a:t>
            </a:r>
            <a:r>
              <a:rPr lang="zh-CN" altLang="en-US" dirty="0"/>
              <a:t>等；</a:t>
            </a:r>
            <a:endParaRPr lang="en-US" altLang="zh-CN" dirty="0"/>
          </a:p>
          <a:p>
            <a:pPr lvl="1" algn="just"/>
            <a:r>
              <a:rPr lang="zh-CN" altLang="en-US" dirty="0"/>
              <a:t>方式副词（</a:t>
            </a:r>
            <a:r>
              <a:rPr lang="en-US" altLang="zh-CN" dirty="0"/>
              <a:t>manner adv</a:t>
            </a:r>
            <a:r>
              <a:rPr lang="zh-CN" altLang="en-US" dirty="0"/>
              <a:t>），描述动作的方式，如</a:t>
            </a:r>
            <a:r>
              <a:rPr lang="en-US" altLang="zh-CN" dirty="0"/>
              <a:t>slowly</a:t>
            </a:r>
            <a:r>
              <a:rPr lang="zh-CN" altLang="en-US" dirty="0"/>
              <a:t>、</a:t>
            </a:r>
            <a:r>
              <a:rPr lang="en-US" altLang="zh-CN" dirty="0"/>
              <a:t>slinky</a:t>
            </a:r>
            <a:r>
              <a:rPr lang="zh-CN" altLang="en-US" dirty="0"/>
              <a:t>等；</a:t>
            </a:r>
            <a:endParaRPr lang="en-US" altLang="zh-CN" dirty="0"/>
          </a:p>
          <a:p>
            <a:pPr lvl="1" algn="just"/>
            <a:r>
              <a:rPr lang="zh-CN" altLang="en-US" dirty="0"/>
              <a:t>时间副词（</a:t>
            </a:r>
            <a:r>
              <a:rPr lang="en-US" altLang="zh-CN" dirty="0"/>
              <a:t>temporal adv</a:t>
            </a:r>
            <a:r>
              <a:rPr lang="zh-CN" altLang="en-US" dirty="0"/>
              <a:t>），描述动作发生的时间，如</a:t>
            </a:r>
            <a:r>
              <a:rPr lang="en-US" altLang="zh-CN" dirty="0"/>
              <a:t>yesterday</a:t>
            </a:r>
            <a:r>
              <a:rPr lang="zh-CN" altLang="en-US" dirty="0"/>
              <a:t>等；</a:t>
            </a:r>
            <a:endParaRPr lang="en-US" altLang="zh-CN" dirty="0"/>
          </a:p>
          <a:p>
            <a:pPr algn="just"/>
            <a:r>
              <a:rPr lang="zh-CN" altLang="en-US" dirty="0"/>
              <a:t>由于副词的异质性（</a:t>
            </a:r>
            <a:r>
              <a:rPr lang="en-US" altLang="zh-CN" dirty="0"/>
              <a:t>heterogeneous</a:t>
            </a:r>
            <a:r>
              <a:rPr lang="zh-CN" altLang="en-US" dirty="0"/>
              <a:t>），在某些标注系统中，部分副词被标注为名词，如时间副词。</a:t>
            </a:r>
            <a:endParaRPr lang="en-US" altLang="zh-CN" dirty="0"/>
          </a:p>
        </p:txBody>
      </p:sp>
    </p:spTree>
    <p:extLst>
      <p:ext uri="{BB962C8B-B14F-4D97-AF65-F5344CB8AC3E}">
        <p14:creationId xmlns:p14="http://schemas.microsoft.com/office/powerpoint/2010/main" val="2267969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9F87D-0B32-4C38-84ED-802276305812}"/>
              </a:ext>
            </a:extLst>
          </p:cNvPr>
          <p:cNvSpPr>
            <a:spLocks noGrp="1"/>
          </p:cNvSpPr>
          <p:nvPr>
            <p:ph type="title"/>
          </p:nvPr>
        </p:nvSpPr>
        <p:spPr/>
        <p:txBody>
          <a:bodyPr/>
          <a:lstStyle/>
          <a:p>
            <a:pPr algn="just"/>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60D8C4E9-0379-46C4-8DB3-16D169133780}"/>
              </a:ext>
            </a:extLst>
          </p:cNvPr>
          <p:cNvSpPr>
            <a:spLocks noGrp="1"/>
          </p:cNvSpPr>
          <p:nvPr>
            <p:ph idx="1"/>
          </p:nvPr>
        </p:nvSpPr>
        <p:spPr/>
        <p:txBody>
          <a:bodyPr/>
          <a:lstStyle/>
          <a:p>
            <a:pPr algn="just"/>
            <a:r>
              <a:rPr lang="zh-CN" altLang="en-US" dirty="0"/>
              <a:t>根据概率的定义可得：</a:t>
            </a:r>
          </a:p>
        </p:txBody>
      </p:sp>
      <p:pic>
        <p:nvPicPr>
          <p:cNvPr id="5" name="图片 4" descr="图片包含 游戏机&#10;&#10;描述已自动生成">
            <a:extLst>
              <a:ext uri="{FF2B5EF4-FFF2-40B4-BE49-F238E27FC236}">
                <a16:creationId xmlns:a16="http://schemas.microsoft.com/office/drawing/2014/main" id="{1E32820D-9412-4E2E-A1D3-199FD0094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438" y="2483607"/>
            <a:ext cx="7448291" cy="4374393"/>
          </a:xfrm>
          <a:prstGeom prst="rect">
            <a:avLst/>
          </a:prstGeom>
        </p:spPr>
      </p:pic>
      <p:pic>
        <p:nvPicPr>
          <p:cNvPr id="7" name="图片 6" descr="手机屏幕截图&#10;&#10;描述已自动生成">
            <a:extLst>
              <a:ext uri="{FF2B5EF4-FFF2-40B4-BE49-F238E27FC236}">
                <a16:creationId xmlns:a16="http://schemas.microsoft.com/office/drawing/2014/main" id="{62288235-C646-4D1F-A041-C9D38E5EA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612" y="3939039"/>
            <a:ext cx="2281451" cy="788913"/>
          </a:xfrm>
          <a:prstGeom prst="rect">
            <a:avLst/>
          </a:prstGeom>
        </p:spPr>
      </p:pic>
    </p:spTree>
    <p:extLst>
      <p:ext uri="{BB962C8B-B14F-4D97-AF65-F5344CB8AC3E}">
        <p14:creationId xmlns:p14="http://schemas.microsoft.com/office/powerpoint/2010/main" val="3962280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3E05B-4244-4BDD-8A96-604EF51EC3E4}"/>
              </a:ext>
            </a:extLst>
          </p:cNvPr>
          <p:cNvSpPr>
            <a:spLocks noGrp="1"/>
          </p:cNvSpPr>
          <p:nvPr>
            <p:ph type="title"/>
          </p:nvPr>
        </p:nvSpPr>
        <p:spPr/>
        <p:txBody>
          <a:bodyPr/>
          <a:lstStyle/>
          <a:p>
            <a:pPr algn="just"/>
            <a:r>
              <a:rPr lang="en-US" altLang="zh-CN" sz="3800" dirty="0">
                <a:solidFill>
                  <a:prstClr val="black"/>
                </a:solidFill>
              </a:rPr>
              <a:t>HMM Training: The Forward-Backward Algorithm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A1426EA-F69A-48A9-958A-D4A21975CA2F}"/>
                  </a:ext>
                </a:extLst>
              </p:cNvPr>
              <p:cNvSpPr>
                <a:spLocks noGrp="1"/>
              </p:cNvSpPr>
              <p:nvPr>
                <p:ph idx="1"/>
              </p:nvPr>
            </p:nvSpPr>
            <p:spPr/>
            <p:txBody>
              <a:bodyPr/>
              <a:lstStyle/>
              <a:p>
                <a:pPr algn="just"/>
                <a:r>
                  <a:rPr lang="zh-CN" altLang="en-US" dirty="0"/>
                  <a:t>与前向概率稍有不同，加总每一步的</a:t>
                </a:r>
                <a:r>
                  <a:rPr lang="en-US" altLang="zh-CN" dirty="0"/>
                  <a:t>γ</a:t>
                </a:r>
                <a:r>
                  <a:rPr lang="zh-CN" altLang="en-US" dirty="0"/>
                  <a:t>得到分母，只加总那些显变量等于目标显变量的</a:t>
                </a:r>
                <a:r>
                  <a:rPr lang="en-US" altLang="zh-CN" dirty="0"/>
                  <a:t>γ</a:t>
                </a:r>
                <a:r>
                  <a:rPr lang="zh-CN" altLang="en-US" dirty="0"/>
                  <a:t>得到分子：</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由此，我们得到了用前向概率和后向概率表示的转移概率和发射概率，接下来使用</a:t>
                </a:r>
                <a:r>
                  <a:rPr lang="en-US" altLang="zh-CN" dirty="0"/>
                  <a:t>EM</a:t>
                </a:r>
                <a:r>
                  <a:rPr lang="zh-CN" altLang="en-US" dirty="0"/>
                  <a:t>算法可以求解问题</a:t>
                </a:r>
                <a:r>
                  <a:rPr lang="en-US" altLang="zh-CN" dirty="0"/>
                  <a:t>3</a:t>
                </a:r>
                <a:r>
                  <a:rPr lang="zh-CN" altLang="en-US" dirty="0"/>
                  <a:t>：</a:t>
                </a:r>
                <a:endParaRPr lang="en-US" altLang="zh-CN" dirty="0"/>
              </a:p>
              <a:p>
                <a:pPr lvl="1" algn="just"/>
                <a:r>
                  <a:rPr lang="en-US" altLang="zh-CN" dirty="0"/>
                  <a:t>E</a:t>
                </a:r>
                <a:r>
                  <a:rPr lang="zh-CN" altLang="en-US" dirty="0"/>
                  <a:t>步：根据前一步的转移概率</a:t>
                </a:r>
                <a:r>
                  <a:rPr lang="en-US" altLang="zh-CN" dirty="0"/>
                  <a:t>A</a:t>
                </a:r>
                <a:r>
                  <a:rPr lang="zh-CN" altLang="en-US" dirty="0"/>
                  <a:t>和发射概率</a:t>
                </a:r>
                <a:r>
                  <a:rPr lang="en-US" altLang="zh-CN" dirty="0"/>
                  <a:t>B</a:t>
                </a:r>
                <a:r>
                  <a:rPr lang="zh-CN" altLang="en-US" dirty="0"/>
                  <a:t>计算两个辅助概率</a:t>
                </a:r>
                <a14:m>
                  <m:oMath xmlns:m="http://schemas.openxmlformats.org/officeDocument/2006/math">
                    <m:r>
                      <a:rPr lang="en-US" altLang="zh-CN" i="1" dirty="0">
                        <a:latin typeface="Cambria Math" panose="02040503050406030204" pitchFamily="18" charset="0"/>
                      </a:rPr>
                      <m:t>𝜉</m:t>
                    </m:r>
                  </m:oMath>
                </a14:m>
                <a:r>
                  <a:rPr lang="zh-CN" altLang="en-US" dirty="0"/>
                  <a:t>和</a:t>
                </a:r>
                <a:r>
                  <a:rPr lang="en-US" altLang="zh-CN" dirty="0"/>
                  <a:t>γ</a:t>
                </a:r>
                <a:r>
                  <a:rPr lang="zh-CN" altLang="en-US" dirty="0"/>
                  <a:t>；</a:t>
                </a:r>
                <a:endParaRPr lang="en-US" altLang="zh-CN" dirty="0"/>
              </a:p>
              <a:p>
                <a:pPr lvl="1" algn="just"/>
                <a:r>
                  <a:rPr lang="en-US" altLang="zh-CN" dirty="0"/>
                  <a:t>M</a:t>
                </a:r>
                <a:r>
                  <a:rPr lang="zh-CN" altLang="en-US" dirty="0"/>
                  <a:t>步：根据辅助概率</a:t>
                </a:r>
                <a14:m>
                  <m:oMath xmlns:m="http://schemas.openxmlformats.org/officeDocument/2006/math">
                    <m:r>
                      <a:rPr lang="en-US" altLang="zh-CN" i="1" dirty="0">
                        <a:latin typeface="Cambria Math" panose="02040503050406030204" pitchFamily="18" charset="0"/>
                      </a:rPr>
                      <m:t>𝜉</m:t>
                    </m:r>
                  </m:oMath>
                </a14:m>
                <a:r>
                  <a:rPr lang="zh-CN" altLang="en-US" dirty="0"/>
                  <a:t>和</a:t>
                </a:r>
                <a:r>
                  <a:rPr lang="en-US" altLang="zh-CN" dirty="0"/>
                  <a:t>γ</a:t>
                </a:r>
                <a:r>
                  <a:rPr lang="zh-CN" altLang="en-US" dirty="0"/>
                  <a:t>重新计算转移概率</a:t>
                </a:r>
                <a:r>
                  <a:rPr lang="en-US" altLang="zh-CN" dirty="0"/>
                  <a:t>A</a:t>
                </a:r>
                <a:r>
                  <a:rPr lang="zh-CN" altLang="en-US" dirty="0"/>
                  <a:t>和发射概率</a:t>
                </a:r>
                <a:r>
                  <a:rPr lang="en-US" altLang="zh-CN" dirty="0"/>
                  <a:t>B</a:t>
                </a:r>
                <a:r>
                  <a:rPr lang="zh-CN" altLang="en-US" dirty="0"/>
                  <a:t>。</a:t>
                </a:r>
              </a:p>
            </p:txBody>
          </p:sp>
        </mc:Choice>
        <mc:Fallback>
          <p:sp>
            <p:nvSpPr>
              <p:cNvPr id="3" name="内容占位符 2">
                <a:extLst>
                  <a:ext uri="{FF2B5EF4-FFF2-40B4-BE49-F238E27FC236}">
                    <a16:creationId xmlns:a16="http://schemas.microsoft.com/office/drawing/2014/main" id="{AA1426EA-F69A-48A9-958A-D4A21975CA2F}"/>
                  </a:ext>
                </a:extLst>
              </p:cNvPr>
              <p:cNvSpPr>
                <a:spLocks noGrp="1" noRot="1" noChangeAspect="1" noMove="1" noResize="1" noEditPoints="1" noAdjustHandles="1" noChangeArrowheads="1" noChangeShapeType="1" noTextEdit="1"/>
              </p:cNvSpPr>
              <p:nvPr>
                <p:ph idx="1"/>
              </p:nvPr>
            </p:nvSpPr>
            <p:spPr>
              <a:blipFill>
                <a:blip r:embed="rId2"/>
                <a:stretch>
                  <a:fillRect l="-1043" t="-2521" r="-1159"/>
                </a:stretch>
              </a:blipFill>
            </p:spPr>
            <p:txBody>
              <a:bodyPr/>
              <a:lstStyle/>
              <a:p>
                <a:r>
                  <a:rPr lang="zh-CN" altLang="en-US">
                    <a:noFill/>
                  </a:rPr>
                  <a:t> </a:t>
                </a:r>
              </a:p>
            </p:txBody>
          </p:sp>
        </mc:Fallback>
      </mc:AlternateContent>
      <p:pic>
        <p:nvPicPr>
          <p:cNvPr id="5" name="图片 4" descr="图片包含 物体, 钟表, 游戏机&#10;&#10;描述已自动生成">
            <a:extLst>
              <a:ext uri="{FF2B5EF4-FFF2-40B4-BE49-F238E27FC236}">
                <a16:creationId xmlns:a16="http://schemas.microsoft.com/office/drawing/2014/main" id="{76CBBF67-0829-42A7-8837-A9B6D34FF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502" y="2807577"/>
            <a:ext cx="3976995" cy="1071389"/>
          </a:xfrm>
          <a:prstGeom prst="rect">
            <a:avLst/>
          </a:prstGeom>
        </p:spPr>
      </p:pic>
    </p:spTree>
    <p:extLst>
      <p:ext uri="{BB962C8B-B14F-4D97-AF65-F5344CB8AC3E}">
        <p14:creationId xmlns:p14="http://schemas.microsoft.com/office/powerpoint/2010/main" val="3919626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5D3FF-F140-4E91-86FE-5E8A7A677B78}"/>
              </a:ext>
            </a:extLst>
          </p:cNvPr>
          <p:cNvSpPr>
            <a:spLocks noGrp="1"/>
          </p:cNvSpPr>
          <p:nvPr>
            <p:ph type="title"/>
          </p:nvPr>
        </p:nvSpPr>
        <p:spPr/>
        <p:txBody>
          <a:bodyPr/>
          <a:lstStyle/>
          <a:p>
            <a:r>
              <a:rPr lang="en-US" altLang="zh-CN" sz="3800" dirty="0">
                <a:solidFill>
                  <a:prstClr val="black"/>
                </a:solidFill>
              </a:rPr>
              <a:t>HMM Training: The Forward-Backward Algorithm</a:t>
            </a:r>
            <a:endParaRPr lang="zh-CN" altLang="en-US" dirty="0"/>
          </a:p>
        </p:txBody>
      </p:sp>
      <p:sp>
        <p:nvSpPr>
          <p:cNvPr id="3" name="内容占位符 2">
            <a:extLst>
              <a:ext uri="{FF2B5EF4-FFF2-40B4-BE49-F238E27FC236}">
                <a16:creationId xmlns:a16="http://schemas.microsoft.com/office/drawing/2014/main" id="{401325E4-C158-43B1-9F23-D555CC63F01F}"/>
              </a:ext>
            </a:extLst>
          </p:cNvPr>
          <p:cNvSpPr>
            <a:spLocks noGrp="1"/>
          </p:cNvSpPr>
          <p:nvPr>
            <p:ph idx="1"/>
          </p:nvPr>
        </p:nvSpPr>
        <p:spPr>
          <a:xfrm>
            <a:off x="838200" y="1825625"/>
            <a:ext cx="4433888" cy="4351338"/>
          </a:xfrm>
        </p:spPr>
        <p:txBody>
          <a:bodyPr/>
          <a:lstStyle/>
          <a:p>
            <a:pPr algn="just"/>
            <a:r>
              <a:rPr lang="zh-CN" altLang="en-US" dirty="0"/>
              <a:t>更正实地定义前向后向算法如右图：</a:t>
            </a:r>
            <a:endParaRPr lang="en-US" altLang="zh-CN" dirty="0"/>
          </a:p>
          <a:p>
            <a:pPr algn="just"/>
            <a:r>
              <a:rPr lang="zh-CN" altLang="en-US" dirty="0"/>
              <a:t>实践中，前向后向算法的初始化是非常重要的，所以往往会在初始化时加入额外的信息；例如，对需要训练的转移概率进行限定、对</a:t>
            </a:r>
            <a:r>
              <a:rPr lang="en-US" altLang="zh-CN" dirty="0"/>
              <a:t>HMM</a:t>
            </a:r>
            <a:r>
              <a:rPr lang="zh-CN" altLang="en-US" dirty="0"/>
              <a:t>结构进行特定调整等。</a:t>
            </a:r>
            <a:endParaRPr lang="en-US" altLang="zh-CN" dirty="0"/>
          </a:p>
        </p:txBody>
      </p:sp>
      <p:pic>
        <p:nvPicPr>
          <p:cNvPr id="5" name="图片 4" descr="手机屏幕截图&#10;&#10;描述已自动生成">
            <a:extLst>
              <a:ext uri="{FF2B5EF4-FFF2-40B4-BE49-F238E27FC236}">
                <a16:creationId xmlns:a16="http://schemas.microsoft.com/office/drawing/2014/main" id="{19D7875C-363E-4D1E-8B80-B5AA951F4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688" y="1423916"/>
            <a:ext cx="6569713" cy="5434084"/>
          </a:xfrm>
          <a:prstGeom prst="rect">
            <a:avLst/>
          </a:prstGeom>
        </p:spPr>
      </p:pic>
    </p:spTree>
    <p:extLst>
      <p:ext uri="{BB962C8B-B14F-4D97-AF65-F5344CB8AC3E}">
        <p14:creationId xmlns:p14="http://schemas.microsoft.com/office/powerpoint/2010/main" val="2073895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67054-B935-4E50-818E-C72AE4A4DDD7}"/>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E64F4145-768E-42D1-86B7-A507700F8B4E}"/>
              </a:ext>
            </a:extLst>
          </p:cNvPr>
          <p:cNvSpPr>
            <a:spLocks noGrp="1"/>
          </p:cNvSpPr>
          <p:nvPr>
            <p:ph idx="1"/>
          </p:nvPr>
        </p:nvSpPr>
        <p:spPr/>
        <p:txBody>
          <a:bodyPr/>
          <a:lstStyle/>
          <a:p>
            <a:pPr algn="just"/>
            <a:r>
              <a:rPr lang="en-US" altLang="zh-CN" dirty="0"/>
              <a:t>HMM</a:t>
            </a:r>
            <a:r>
              <a:rPr lang="zh-CN" altLang="en-US" dirty="0"/>
              <a:t>增加额外特征会大幅提高模型的复杂度，因此其增加额外特征的能力受限，很多对</a:t>
            </a:r>
            <a:r>
              <a:rPr lang="en-US" altLang="zh-CN" dirty="0"/>
              <a:t>POS</a:t>
            </a:r>
            <a:r>
              <a:rPr lang="zh-CN" altLang="en-US" dirty="0"/>
              <a:t>任务有效的特征因而被舍弃；</a:t>
            </a:r>
            <a:endParaRPr lang="en-US" altLang="zh-CN" dirty="0"/>
          </a:p>
          <a:p>
            <a:pPr lvl="1" algn="just"/>
            <a:r>
              <a:rPr lang="zh-CN" altLang="en-US" dirty="0"/>
              <a:t>如</a:t>
            </a:r>
            <a:r>
              <a:rPr lang="en-US" altLang="zh-CN" dirty="0" err="1"/>
              <a:t>Brants</a:t>
            </a:r>
            <a:r>
              <a:rPr lang="en-US" altLang="zh-CN" dirty="0"/>
              <a:t>(2000)</a:t>
            </a:r>
            <a:r>
              <a:rPr lang="zh-CN" altLang="en-US" dirty="0"/>
              <a:t>增加大小写标识的特征</a:t>
            </a:r>
            <a:r>
              <a:rPr lang="en-US" altLang="zh-CN" dirty="0"/>
              <a:t>c</a:t>
            </a:r>
            <a:r>
              <a:rPr lang="zh-CN" altLang="en-US" dirty="0"/>
              <a:t>，</a:t>
            </a:r>
            <a:r>
              <a:rPr lang="en-US" altLang="zh-CN" dirty="0"/>
              <a:t>P(t</a:t>
            </a:r>
            <a:r>
              <a:rPr lang="en-US" altLang="zh-CN" baseline="-25000" dirty="0"/>
              <a:t>i</a:t>
            </a:r>
            <a:r>
              <a:rPr lang="en-US" altLang="zh-CN" dirty="0"/>
              <a:t>|t</a:t>
            </a:r>
            <a:r>
              <a:rPr lang="en-US" altLang="zh-CN" baseline="-25000" dirty="0"/>
              <a:t>i-1</a:t>
            </a:r>
            <a:r>
              <a:rPr lang="en-US" altLang="zh-CN" dirty="0"/>
              <a:t>)</a:t>
            </a:r>
            <a:r>
              <a:rPr lang="zh-CN" altLang="en-US" dirty="0"/>
              <a:t>变为</a:t>
            </a:r>
            <a:r>
              <a:rPr lang="en-US" altLang="zh-CN" dirty="0"/>
              <a:t>P(t</a:t>
            </a:r>
            <a:r>
              <a:rPr lang="en-US" altLang="zh-CN" baseline="-25000" dirty="0"/>
              <a:t>i</a:t>
            </a:r>
            <a:r>
              <a:rPr lang="en-US" altLang="zh-CN" dirty="0"/>
              <a:t>|t</a:t>
            </a:r>
            <a:r>
              <a:rPr lang="en-US" altLang="zh-CN" baseline="-25000" dirty="0"/>
              <a:t>i-1</a:t>
            </a:r>
            <a:r>
              <a:rPr lang="en-US" altLang="zh-CN" dirty="0"/>
              <a:t>, c</a:t>
            </a:r>
            <a:r>
              <a:rPr lang="en-US" altLang="zh-CN" baseline="-25000" dirty="0"/>
              <a:t>t-1</a:t>
            </a:r>
            <a:r>
              <a:rPr lang="en-US" altLang="zh-CN" dirty="0"/>
              <a:t>)</a:t>
            </a:r>
            <a:r>
              <a:rPr lang="zh-CN" altLang="en-US" dirty="0"/>
              <a:t>，相当于维特比矩阵中的</a:t>
            </a:r>
            <a:r>
              <a:rPr lang="en-US" altLang="zh-CN" dirty="0"/>
              <a:t>state</a:t>
            </a:r>
            <a:r>
              <a:rPr lang="zh-CN" altLang="en-US" dirty="0"/>
              <a:t>数量翻倍。</a:t>
            </a:r>
            <a:endParaRPr lang="en-US" altLang="zh-CN" dirty="0"/>
          </a:p>
          <a:p>
            <a:pPr algn="just"/>
            <a:r>
              <a:rPr lang="zh-CN" altLang="en-US" dirty="0"/>
              <a:t>最大熵马尔科夫模型（</a:t>
            </a:r>
            <a:r>
              <a:rPr lang="en-US" altLang="zh-CN" dirty="0"/>
              <a:t>MEMM</a:t>
            </a:r>
            <a:r>
              <a:rPr lang="zh-CN" altLang="en-US" dirty="0"/>
              <a:t>）同样基于马尔科夫链，可以任意添加额外特征而不会大幅影响模型的复杂度，其定义如下：</a:t>
            </a:r>
            <a:endParaRPr lang="en-US" altLang="zh-CN" dirty="0"/>
          </a:p>
          <a:p>
            <a:pPr lvl="1" algn="just"/>
            <a:r>
              <a:rPr lang="zh-CN" altLang="en-US" dirty="0"/>
              <a:t>左边是</a:t>
            </a:r>
            <a:r>
              <a:rPr lang="en-US" altLang="zh-CN" dirty="0"/>
              <a:t>HMM</a:t>
            </a:r>
            <a:r>
              <a:rPr lang="zh-CN" altLang="en-US" dirty="0"/>
              <a:t>的序列概率，求解模型的过程中可以得到</a:t>
            </a:r>
            <a:r>
              <a:rPr lang="en-US" altLang="zh-CN" dirty="0"/>
              <a:t>T</a:t>
            </a:r>
            <a:r>
              <a:rPr lang="zh-CN" altLang="en-US" dirty="0"/>
              <a:t>和</a:t>
            </a:r>
            <a:r>
              <a:rPr lang="en-US" altLang="zh-CN" dirty="0"/>
              <a:t>W</a:t>
            </a:r>
            <a:r>
              <a:rPr lang="zh-CN" altLang="en-US" dirty="0"/>
              <a:t>的联合概率；</a:t>
            </a:r>
            <a:endParaRPr lang="en-US" altLang="zh-CN" dirty="0"/>
          </a:p>
          <a:p>
            <a:pPr lvl="1" algn="just"/>
            <a:r>
              <a:rPr lang="zh-CN" altLang="en-US" dirty="0"/>
              <a:t>右边是</a:t>
            </a:r>
            <a:r>
              <a:rPr lang="en-US" altLang="zh-CN" dirty="0"/>
              <a:t>MEMM</a:t>
            </a:r>
            <a:r>
              <a:rPr lang="zh-CN" altLang="en-US" dirty="0"/>
              <a:t>的序列概率，求解的是条件概率；</a:t>
            </a:r>
          </a:p>
        </p:txBody>
      </p:sp>
      <p:pic>
        <p:nvPicPr>
          <p:cNvPr id="5" name="图片 4" descr="手机屏幕的截图&#10;&#10;描述已自动生成">
            <a:extLst>
              <a:ext uri="{FF2B5EF4-FFF2-40B4-BE49-F238E27FC236}">
                <a16:creationId xmlns:a16="http://schemas.microsoft.com/office/drawing/2014/main" id="{2BCE5491-C2B8-43EF-89B8-DA3BDC932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8" y="5073914"/>
            <a:ext cx="5105728" cy="1784086"/>
          </a:xfrm>
          <a:prstGeom prst="rect">
            <a:avLst/>
          </a:prstGeom>
        </p:spPr>
      </p:pic>
      <p:pic>
        <p:nvPicPr>
          <p:cNvPr id="7" name="图片 6" descr="手机屏幕的截图&#10;&#10;描述已自动生成">
            <a:extLst>
              <a:ext uri="{FF2B5EF4-FFF2-40B4-BE49-F238E27FC236}">
                <a16:creationId xmlns:a16="http://schemas.microsoft.com/office/drawing/2014/main" id="{4B75B122-87B3-461A-BA0D-C354DAF4E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342" y="5256661"/>
            <a:ext cx="3586490" cy="1418591"/>
          </a:xfrm>
          <a:prstGeom prst="rect">
            <a:avLst/>
          </a:prstGeom>
        </p:spPr>
      </p:pic>
    </p:spTree>
    <p:extLst>
      <p:ext uri="{BB962C8B-B14F-4D97-AF65-F5344CB8AC3E}">
        <p14:creationId xmlns:p14="http://schemas.microsoft.com/office/powerpoint/2010/main" val="1571406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C049F-EAC8-4253-9BF4-0B80D5A0E2B1}"/>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0823852F-5509-4A7A-96B4-C0BC3DA2186E}"/>
              </a:ext>
            </a:extLst>
          </p:cNvPr>
          <p:cNvSpPr>
            <a:spLocks noGrp="1"/>
          </p:cNvSpPr>
          <p:nvPr>
            <p:ph idx="1"/>
          </p:nvPr>
        </p:nvSpPr>
        <p:spPr/>
        <p:txBody>
          <a:bodyPr/>
          <a:lstStyle/>
          <a:p>
            <a:pPr algn="just"/>
            <a:r>
              <a:rPr lang="en-US" altLang="zh-CN" dirty="0"/>
              <a:t>MEMM</a:t>
            </a:r>
            <a:r>
              <a:rPr lang="zh-CN" altLang="en-US" dirty="0"/>
              <a:t>可以看做是多个连续的逻辑回归模型，每个逻辑回归模型的特征是当前词的各种特征和前一个逻辑回归的结果；</a:t>
            </a:r>
            <a:endParaRPr lang="en-US" altLang="zh-CN" dirty="0"/>
          </a:p>
          <a:p>
            <a:pPr algn="just"/>
            <a:r>
              <a:rPr lang="en-US" altLang="zh-CN" dirty="0"/>
              <a:t>MEMM</a:t>
            </a:r>
            <a:r>
              <a:rPr lang="zh-CN" altLang="en-US" dirty="0"/>
              <a:t>和</a:t>
            </a:r>
            <a:r>
              <a:rPr lang="en-US" altLang="zh-CN" dirty="0"/>
              <a:t>HMM</a:t>
            </a:r>
            <a:r>
              <a:rPr lang="zh-CN" altLang="en-US" dirty="0"/>
              <a:t>最主</a:t>
            </a:r>
            <a:endParaRPr lang="en-US" altLang="zh-CN" dirty="0"/>
          </a:p>
          <a:p>
            <a:pPr marL="0" indent="0" algn="just">
              <a:buNone/>
            </a:pPr>
            <a:r>
              <a:rPr lang="en-US" altLang="zh-CN" dirty="0"/>
              <a:t>  </a:t>
            </a:r>
            <a:r>
              <a:rPr lang="zh-CN" altLang="en-US" dirty="0"/>
              <a:t>要的区别可以从右</a:t>
            </a:r>
            <a:endParaRPr lang="en-US" altLang="zh-CN" dirty="0"/>
          </a:p>
          <a:p>
            <a:pPr marL="0" indent="0" algn="just">
              <a:buNone/>
            </a:pPr>
            <a:r>
              <a:rPr lang="en-US" altLang="zh-CN" dirty="0"/>
              <a:t>  </a:t>
            </a:r>
            <a:r>
              <a:rPr lang="zh-CN" altLang="en-US" dirty="0"/>
              <a:t>图中看出，</a:t>
            </a:r>
            <a:r>
              <a:rPr lang="en-US" altLang="zh-CN" dirty="0"/>
              <a:t>MEMM</a:t>
            </a:r>
          </a:p>
          <a:p>
            <a:pPr marL="0" indent="0" algn="just">
              <a:buNone/>
            </a:pPr>
            <a:r>
              <a:rPr lang="en-US" altLang="zh-CN" dirty="0"/>
              <a:t>  </a:t>
            </a:r>
            <a:r>
              <a:rPr lang="zh-CN" altLang="en-US" dirty="0"/>
              <a:t>将词看做是词性的</a:t>
            </a:r>
            <a:endParaRPr lang="en-US" altLang="zh-CN" dirty="0"/>
          </a:p>
          <a:p>
            <a:pPr marL="0" indent="0" algn="just">
              <a:buNone/>
            </a:pPr>
            <a:r>
              <a:rPr lang="en-US" altLang="zh-CN" dirty="0"/>
              <a:t>  </a:t>
            </a:r>
            <a:r>
              <a:rPr lang="zh-CN" altLang="en-US" dirty="0"/>
              <a:t>特征，</a:t>
            </a:r>
            <a:r>
              <a:rPr lang="en-US" altLang="zh-CN" dirty="0"/>
              <a:t>HMM</a:t>
            </a:r>
            <a:r>
              <a:rPr lang="zh-CN" altLang="en-US" dirty="0"/>
              <a:t>则相反；</a:t>
            </a:r>
          </a:p>
        </p:txBody>
      </p:sp>
      <p:pic>
        <p:nvPicPr>
          <p:cNvPr id="6" name="图片 5" descr="图片包含 游戏机, 钟表&#10;&#10;描述已自动生成">
            <a:extLst>
              <a:ext uri="{FF2B5EF4-FFF2-40B4-BE49-F238E27FC236}">
                <a16:creationId xmlns:a16="http://schemas.microsoft.com/office/drawing/2014/main" id="{76014E39-ECC6-42B4-830F-45A984664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126" y="2767383"/>
            <a:ext cx="7605712" cy="3980935"/>
          </a:xfrm>
          <a:prstGeom prst="rect">
            <a:avLst/>
          </a:prstGeom>
        </p:spPr>
      </p:pic>
    </p:spTree>
    <p:extLst>
      <p:ext uri="{BB962C8B-B14F-4D97-AF65-F5344CB8AC3E}">
        <p14:creationId xmlns:p14="http://schemas.microsoft.com/office/powerpoint/2010/main" val="3879687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141F4-78F7-4ED1-AB4E-8F7041C4416D}"/>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A55C68F8-1F7D-4C56-B171-E40E5000E4AF}"/>
              </a:ext>
            </a:extLst>
          </p:cNvPr>
          <p:cNvSpPr>
            <a:spLocks noGrp="1"/>
          </p:cNvSpPr>
          <p:nvPr>
            <p:ph idx="1"/>
          </p:nvPr>
        </p:nvSpPr>
        <p:spPr/>
        <p:txBody>
          <a:bodyPr/>
          <a:lstStyle/>
          <a:p>
            <a:r>
              <a:rPr lang="en-US" altLang="zh-CN" dirty="0"/>
              <a:t>MEMM</a:t>
            </a:r>
            <a:r>
              <a:rPr lang="zh-CN" altLang="en-US" dirty="0"/>
              <a:t>通常以特征模板（</a:t>
            </a:r>
            <a:r>
              <a:rPr lang="en-US" altLang="zh-CN" dirty="0"/>
              <a:t>feature templates</a:t>
            </a:r>
            <a:r>
              <a:rPr lang="zh-CN" altLang="en-US" dirty="0"/>
              <a:t>）提取特征：</a:t>
            </a:r>
            <a:endParaRPr lang="en-US" altLang="zh-CN" dirty="0"/>
          </a:p>
          <a:p>
            <a:pPr lvl="1"/>
            <a:r>
              <a:rPr lang="zh-CN" altLang="en-US" dirty="0"/>
              <a:t>以当前词和邻近词为特征的特征模板：</a:t>
            </a:r>
            <a:endParaRPr lang="en-US" altLang="zh-CN" dirty="0"/>
          </a:p>
          <a:p>
            <a:pPr lvl="1"/>
            <a:r>
              <a:rPr lang="zh-CN" altLang="en-US" dirty="0"/>
              <a:t>以“</a:t>
            </a:r>
            <a:r>
              <a:rPr lang="en-US" altLang="zh-CN" dirty="0"/>
              <a:t>Janet/NNP will/MD back/VB the/DT bill/NN</a:t>
            </a:r>
            <a:r>
              <a:rPr lang="zh-CN" altLang="en-US" dirty="0"/>
              <a:t>”为例：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descr="图片包含 天线, 物体, 游戏机, 标志&#10;&#10;描述已自动生成">
            <a:extLst>
              <a:ext uri="{FF2B5EF4-FFF2-40B4-BE49-F238E27FC236}">
                <a16:creationId xmlns:a16="http://schemas.microsoft.com/office/drawing/2014/main" id="{3983F100-A838-414F-873F-DC06B608F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03" y="4001294"/>
            <a:ext cx="5715501" cy="1432665"/>
          </a:xfrm>
          <a:prstGeom prst="rect">
            <a:avLst/>
          </a:prstGeom>
        </p:spPr>
      </p:pic>
      <p:pic>
        <p:nvPicPr>
          <p:cNvPr id="7" name="图片 6" descr="图片包含 游戏机&#10;&#10;描述已自动生成">
            <a:extLst>
              <a:ext uri="{FF2B5EF4-FFF2-40B4-BE49-F238E27FC236}">
                <a16:creationId xmlns:a16="http://schemas.microsoft.com/office/drawing/2014/main" id="{B4D47B92-780E-4B99-8D8D-D3C823F7C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151" y="3339089"/>
            <a:ext cx="4772446" cy="2837874"/>
          </a:xfrm>
          <a:prstGeom prst="rect">
            <a:avLst/>
          </a:prstGeom>
        </p:spPr>
      </p:pic>
    </p:spTree>
    <p:extLst>
      <p:ext uri="{BB962C8B-B14F-4D97-AF65-F5344CB8AC3E}">
        <p14:creationId xmlns:p14="http://schemas.microsoft.com/office/powerpoint/2010/main" val="1401947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3BBB0-BD2B-4E93-8261-C713AE40DDAD}"/>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F70697A7-0BE4-40EB-8791-BCA61ECCA388}"/>
              </a:ext>
            </a:extLst>
          </p:cNvPr>
          <p:cNvSpPr>
            <a:spLocks noGrp="1"/>
          </p:cNvSpPr>
          <p:nvPr>
            <p:ph idx="1"/>
          </p:nvPr>
        </p:nvSpPr>
        <p:spPr/>
        <p:txBody>
          <a:bodyPr/>
          <a:lstStyle/>
          <a:p>
            <a:r>
              <a:rPr lang="en-US" altLang="zh-CN" dirty="0"/>
              <a:t>MEMM</a:t>
            </a:r>
            <a:r>
              <a:rPr lang="zh-CN" altLang="en-US" dirty="0"/>
              <a:t>通常以特征模板（</a:t>
            </a:r>
            <a:r>
              <a:rPr lang="en-US" altLang="zh-CN" dirty="0"/>
              <a:t>feature templates</a:t>
            </a:r>
            <a:r>
              <a:rPr lang="zh-CN" altLang="en-US" dirty="0"/>
              <a:t>）提取特征：</a:t>
            </a:r>
            <a:endParaRPr lang="en-US" altLang="zh-CN" dirty="0"/>
          </a:p>
          <a:p>
            <a:pPr lvl="1"/>
            <a:r>
              <a:rPr lang="zh-CN" altLang="en-US" dirty="0"/>
              <a:t>以词的形态学为特征的特征模板：</a:t>
            </a:r>
            <a:endParaRPr lang="en-US" altLang="zh-CN" dirty="0"/>
          </a:p>
          <a:p>
            <a:pPr lvl="1"/>
            <a:r>
              <a:rPr lang="zh-CN" altLang="en-US" dirty="0"/>
              <a:t>以“</a:t>
            </a:r>
            <a:r>
              <a:rPr lang="en-US" altLang="zh-CN" dirty="0"/>
              <a:t>well-dressed</a:t>
            </a:r>
            <a:r>
              <a:rPr lang="zh-CN" altLang="en-US" dirty="0"/>
              <a:t>”为例：</a:t>
            </a:r>
          </a:p>
        </p:txBody>
      </p:sp>
      <p:pic>
        <p:nvPicPr>
          <p:cNvPr id="5" name="图片 4" descr="手机屏幕截图&#10;&#10;描述已自动生成">
            <a:extLst>
              <a:ext uri="{FF2B5EF4-FFF2-40B4-BE49-F238E27FC236}">
                <a16:creationId xmlns:a16="http://schemas.microsoft.com/office/drawing/2014/main" id="{055FB0D5-9A1C-4498-95BE-35481D9D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26052"/>
            <a:ext cx="7763208" cy="3633677"/>
          </a:xfrm>
          <a:prstGeom prst="rect">
            <a:avLst/>
          </a:prstGeom>
        </p:spPr>
      </p:pic>
      <p:pic>
        <p:nvPicPr>
          <p:cNvPr id="7" name="图片 6" descr="图片包含 瓶子, 照片, 标志, 黑色&#10;&#10;描述已自动生成">
            <a:extLst>
              <a:ext uri="{FF2B5EF4-FFF2-40B4-BE49-F238E27FC236}">
                <a16:creationId xmlns:a16="http://schemas.microsoft.com/office/drawing/2014/main" id="{8B2F2221-3403-4DD0-9B72-B8E3C7CA4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131" y="3311149"/>
            <a:ext cx="2276669" cy="3263484"/>
          </a:xfrm>
          <a:prstGeom prst="rect">
            <a:avLst/>
          </a:prstGeom>
        </p:spPr>
      </p:pic>
    </p:spTree>
    <p:extLst>
      <p:ext uri="{BB962C8B-B14F-4D97-AF65-F5344CB8AC3E}">
        <p14:creationId xmlns:p14="http://schemas.microsoft.com/office/powerpoint/2010/main" val="3502474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8019-DFF0-47EC-991A-6E0D7224B418}"/>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82FB2EC4-16F0-479E-8D72-B413BC7A48C0}"/>
              </a:ext>
            </a:extLst>
          </p:cNvPr>
          <p:cNvSpPr>
            <a:spLocks noGrp="1"/>
          </p:cNvSpPr>
          <p:nvPr>
            <p:ph idx="1"/>
          </p:nvPr>
        </p:nvSpPr>
        <p:spPr/>
        <p:txBody>
          <a:bodyPr/>
          <a:lstStyle/>
          <a:p>
            <a:r>
              <a:rPr lang="en-US" altLang="zh-CN" dirty="0"/>
              <a:t>MEMM</a:t>
            </a:r>
            <a:r>
              <a:rPr lang="zh-CN" altLang="en-US" dirty="0"/>
              <a:t>通常以特征模板（</a:t>
            </a:r>
            <a:r>
              <a:rPr lang="en-US" altLang="zh-CN" dirty="0"/>
              <a:t>feature templates</a:t>
            </a:r>
            <a:r>
              <a:rPr lang="zh-CN" altLang="en-US" dirty="0"/>
              <a:t>）提取特征：</a:t>
            </a:r>
            <a:endParaRPr lang="en-US" altLang="zh-CN" dirty="0"/>
          </a:p>
          <a:p>
            <a:pPr lvl="1"/>
            <a:r>
              <a:rPr lang="zh-CN" altLang="en-US" dirty="0"/>
              <a:t>以</a:t>
            </a:r>
            <a:r>
              <a:rPr lang="en-US" altLang="zh-CN" dirty="0"/>
              <a:t>word shape</a:t>
            </a:r>
            <a:r>
              <a:rPr lang="zh-CN" altLang="en-US" dirty="0"/>
              <a:t>为特征的特征模板；</a:t>
            </a:r>
            <a:endParaRPr lang="en-US" altLang="zh-CN" dirty="0"/>
          </a:p>
          <a:p>
            <a:pPr lvl="1"/>
            <a:r>
              <a:rPr lang="en-US" altLang="zh-CN" dirty="0"/>
              <a:t>word shape</a:t>
            </a:r>
            <a:r>
              <a:rPr lang="zh-CN" altLang="en-US" dirty="0"/>
              <a:t>是一种词的抽象形式，包含一些映射规则，这些规则将词映射成抽象模式（</a:t>
            </a:r>
            <a:r>
              <a:rPr lang="en-US" altLang="zh-CN" dirty="0"/>
              <a:t>pattern</a:t>
            </a:r>
            <a:r>
              <a:rPr lang="zh-CN" altLang="en-US" dirty="0"/>
              <a:t>），如：</a:t>
            </a:r>
            <a:endParaRPr lang="en-US" altLang="zh-CN" dirty="0"/>
          </a:p>
          <a:p>
            <a:pPr lvl="2"/>
            <a:r>
              <a:rPr lang="zh-CN" altLang="en-US" dirty="0"/>
              <a:t>小写字母</a:t>
            </a:r>
            <a:r>
              <a:rPr lang="en-US" altLang="zh-CN" dirty="0">
                <a:sym typeface="Wingdings" panose="05000000000000000000" pitchFamily="2" charset="2"/>
              </a:rPr>
              <a:t>x</a:t>
            </a:r>
            <a:r>
              <a:rPr lang="zh-CN" altLang="en-US" dirty="0">
                <a:sym typeface="Wingdings" panose="05000000000000000000" pitchFamily="2" charset="2"/>
              </a:rPr>
              <a:t>；</a:t>
            </a:r>
            <a:endParaRPr lang="en-US" altLang="zh-CN" dirty="0">
              <a:sym typeface="Wingdings" panose="05000000000000000000" pitchFamily="2" charset="2"/>
            </a:endParaRPr>
          </a:p>
          <a:p>
            <a:pPr lvl="2"/>
            <a:r>
              <a:rPr lang="zh-CN" altLang="en-US" dirty="0"/>
              <a:t>大写字母</a:t>
            </a:r>
            <a:r>
              <a:rPr lang="en-US" altLang="zh-CN" dirty="0">
                <a:sym typeface="Wingdings" panose="05000000000000000000" pitchFamily="2" charset="2"/>
              </a:rPr>
              <a:t>X</a:t>
            </a:r>
            <a:r>
              <a:rPr lang="zh-CN" altLang="en-US" dirty="0">
                <a:sym typeface="Wingdings" panose="05000000000000000000" pitchFamily="2" charset="2"/>
              </a:rPr>
              <a:t>；</a:t>
            </a:r>
            <a:endParaRPr lang="en-US" altLang="zh-CN" dirty="0">
              <a:sym typeface="Wingdings" panose="05000000000000000000" pitchFamily="2" charset="2"/>
            </a:endParaRPr>
          </a:p>
          <a:p>
            <a:pPr lvl="2"/>
            <a:r>
              <a:rPr lang="zh-CN" altLang="en-US" dirty="0"/>
              <a:t>数字</a:t>
            </a:r>
            <a:r>
              <a:rPr lang="en-US" altLang="zh-CN" dirty="0">
                <a:sym typeface="Wingdings" panose="05000000000000000000" pitchFamily="2" charset="2"/>
              </a:rPr>
              <a:t>d</a:t>
            </a:r>
            <a:r>
              <a:rPr lang="zh-CN" altLang="en-US" dirty="0">
                <a:sym typeface="Wingdings" panose="05000000000000000000" pitchFamily="2" charset="2"/>
              </a:rPr>
              <a:t>；</a:t>
            </a:r>
            <a:endParaRPr lang="en-US" altLang="zh-CN" dirty="0">
              <a:sym typeface="Wingdings" panose="05000000000000000000" pitchFamily="2" charset="2"/>
            </a:endParaRPr>
          </a:p>
          <a:p>
            <a:pPr lvl="2"/>
            <a:r>
              <a:rPr lang="zh-CN" altLang="en-US" dirty="0"/>
              <a:t>连续相同的</a:t>
            </a:r>
            <a:r>
              <a:rPr lang="en-US" altLang="zh-CN" dirty="0"/>
              <a:t>pattern</a:t>
            </a:r>
            <a:r>
              <a:rPr lang="en-US" altLang="zh-CN" dirty="0">
                <a:sym typeface="Wingdings" panose="05000000000000000000" pitchFamily="2" charset="2"/>
              </a:rPr>
              <a:t></a:t>
            </a:r>
            <a:r>
              <a:rPr lang="zh-CN" altLang="en-US" dirty="0">
                <a:sym typeface="Wingdings" panose="05000000000000000000" pitchFamily="2" charset="2"/>
              </a:rPr>
              <a:t>一个</a:t>
            </a:r>
            <a:r>
              <a:rPr lang="en-US" altLang="zh-CN" dirty="0">
                <a:sym typeface="Wingdings" panose="05000000000000000000" pitchFamily="2" charset="2"/>
              </a:rPr>
              <a:t>pattern</a:t>
            </a:r>
            <a:r>
              <a:rPr lang="zh-CN" altLang="en-US" dirty="0">
                <a:sym typeface="Wingdings" panose="05000000000000000000" pitchFamily="2" charset="2"/>
              </a:rPr>
              <a:t>；</a:t>
            </a:r>
            <a:endParaRPr lang="en-US" altLang="zh-CN" dirty="0">
              <a:sym typeface="Wingdings" panose="05000000000000000000" pitchFamily="2" charset="2"/>
            </a:endParaRPr>
          </a:p>
          <a:p>
            <a:pPr lvl="2"/>
            <a:r>
              <a:rPr lang="zh-CN" altLang="en-US" dirty="0"/>
              <a:t>在这些规则下，</a:t>
            </a:r>
            <a:r>
              <a:rPr lang="en-US" altLang="zh-CN" dirty="0"/>
              <a:t>I.M.F</a:t>
            </a:r>
            <a:r>
              <a:rPr lang="zh-CN" altLang="en-US" dirty="0"/>
              <a:t>映射成</a:t>
            </a:r>
            <a:r>
              <a:rPr lang="en-US" altLang="zh-CN" dirty="0"/>
              <a:t>X.X.X</a:t>
            </a:r>
            <a:r>
              <a:rPr lang="zh-CN" altLang="en-US" dirty="0"/>
              <a:t>，</a:t>
            </a:r>
            <a:r>
              <a:rPr lang="en-US" altLang="zh-CN" dirty="0"/>
              <a:t>DC10-30</a:t>
            </a:r>
            <a:r>
              <a:rPr lang="zh-CN" altLang="en-US" dirty="0"/>
              <a:t>映射成</a:t>
            </a:r>
            <a:r>
              <a:rPr lang="en-US" altLang="zh-CN" dirty="0" err="1"/>
              <a:t>Xd</a:t>
            </a:r>
            <a:r>
              <a:rPr lang="en-US" altLang="zh-CN" dirty="0"/>
              <a:t>-d</a:t>
            </a:r>
            <a:r>
              <a:rPr lang="zh-CN" altLang="en-US" dirty="0"/>
              <a:t>。</a:t>
            </a:r>
            <a:endParaRPr lang="en-US" altLang="zh-CN" dirty="0"/>
          </a:p>
          <a:p>
            <a:pPr lvl="1"/>
            <a:r>
              <a:rPr lang="zh-CN" altLang="en-US" dirty="0"/>
              <a:t>以“</a:t>
            </a:r>
            <a:r>
              <a:rPr lang="en-US" altLang="zh-CN" dirty="0"/>
              <a:t>well-dressed</a:t>
            </a:r>
            <a:r>
              <a:rPr lang="zh-CN" altLang="en-US" dirty="0"/>
              <a:t>”为例：</a:t>
            </a:r>
          </a:p>
        </p:txBody>
      </p:sp>
      <p:pic>
        <p:nvPicPr>
          <p:cNvPr id="5" name="图片 4" descr="手机屏幕截图&#10;&#10;描述已自动生成">
            <a:extLst>
              <a:ext uri="{FF2B5EF4-FFF2-40B4-BE49-F238E27FC236}">
                <a16:creationId xmlns:a16="http://schemas.microsoft.com/office/drawing/2014/main" id="{41343470-E48D-4F69-A7C9-DC149C4EC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126" y="5661588"/>
            <a:ext cx="4905747" cy="788424"/>
          </a:xfrm>
          <a:prstGeom prst="rect">
            <a:avLst/>
          </a:prstGeom>
        </p:spPr>
      </p:pic>
    </p:spTree>
    <p:extLst>
      <p:ext uri="{BB962C8B-B14F-4D97-AF65-F5344CB8AC3E}">
        <p14:creationId xmlns:p14="http://schemas.microsoft.com/office/powerpoint/2010/main" val="2294508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C3DD-35BC-46C1-8104-0F4F571C259F}"/>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8B63E9B1-8F02-4869-B4FF-0D869172ACB7}"/>
              </a:ext>
            </a:extLst>
          </p:cNvPr>
          <p:cNvSpPr>
            <a:spLocks noGrp="1"/>
          </p:cNvSpPr>
          <p:nvPr>
            <p:ph idx="1"/>
          </p:nvPr>
        </p:nvSpPr>
        <p:spPr/>
        <p:txBody>
          <a:bodyPr/>
          <a:lstStyle/>
          <a:p>
            <a:pPr algn="just"/>
            <a:r>
              <a:rPr lang="zh-CN" altLang="en-US" dirty="0"/>
              <a:t>特征模板为训练集中的每个词抽取特征，因而往往得到大量的特征集；</a:t>
            </a:r>
            <a:endParaRPr lang="en-US" altLang="zh-CN" dirty="0"/>
          </a:p>
          <a:p>
            <a:pPr algn="just"/>
            <a:r>
              <a:rPr lang="zh-CN" altLang="en-US" dirty="0"/>
              <a:t>那些用于抽取</a:t>
            </a:r>
            <a:r>
              <a:rPr lang="en-US" altLang="zh-CN" dirty="0"/>
              <a:t>OOV</a:t>
            </a:r>
            <a:r>
              <a:rPr lang="zh-CN" altLang="en-US" dirty="0"/>
              <a:t>的特征模板，也可以用于抽取全部词的特征，或者用于抽取那些出现频率过小的词的特征；</a:t>
            </a:r>
            <a:endParaRPr lang="en-US" altLang="zh-CN" dirty="0"/>
          </a:p>
          <a:p>
            <a:pPr algn="just"/>
            <a:r>
              <a:rPr lang="zh-CN" altLang="en-US" dirty="0"/>
              <a:t>由于原始特征集往往较大，因此实践中往往会对特征集进行过滤；一般来说，当某个特征在特征集中出现的次数少于阈值（</a:t>
            </a:r>
            <a:r>
              <a:rPr lang="en-US" altLang="zh-CN" dirty="0"/>
              <a:t>cutoff</a:t>
            </a:r>
            <a:r>
              <a:rPr lang="zh-CN" altLang="en-US" dirty="0"/>
              <a:t>），例如少于</a:t>
            </a:r>
            <a:r>
              <a:rPr lang="en-US" altLang="zh-CN" dirty="0"/>
              <a:t>5</a:t>
            </a:r>
            <a:r>
              <a:rPr lang="zh-CN" altLang="en-US" dirty="0"/>
              <a:t>次，则会删除该特征；</a:t>
            </a:r>
            <a:endParaRPr lang="en-US" altLang="zh-CN" dirty="0"/>
          </a:p>
        </p:txBody>
      </p:sp>
    </p:spTree>
    <p:extLst>
      <p:ext uri="{BB962C8B-B14F-4D97-AF65-F5344CB8AC3E}">
        <p14:creationId xmlns:p14="http://schemas.microsoft.com/office/powerpoint/2010/main" val="2919933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FC3FA-C482-4A87-AE33-55964A91AB43}"/>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98D070A6-6DFC-43CF-84FB-A5457D47835A}"/>
              </a:ext>
            </a:extLst>
          </p:cNvPr>
          <p:cNvSpPr>
            <a:spLocks noGrp="1"/>
          </p:cNvSpPr>
          <p:nvPr>
            <p:ph idx="1"/>
          </p:nvPr>
        </p:nvSpPr>
        <p:spPr/>
        <p:txBody>
          <a:bodyPr/>
          <a:lstStyle/>
          <a:p>
            <a:r>
              <a:rPr lang="en-US" altLang="zh-CN" dirty="0"/>
              <a:t>MEMM</a:t>
            </a:r>
            <a:r>
              <a:rPr lang="zh-CN" altLang="en-US" dirty="0"/>
              <a:t>模型定义如下：</a:t>
            </a:r>
          </a:p>
        </p:txBody>
      </p:sp>
      <p:pic>
        <p:nvPicPr>
          <p:cNvPr id="5" name="图片 4" descr="手机屏幕截图&#10;&#10;描述已自动生成">
            <a:extLst>
              <a:ext uri="{FF2B5EF4-FFF2-40B4-BE49-F238E27FC236}">
                <a16:creationId xmlns:a16="http://schemas.microsoft.com/office/drawing/2014/main" id="{32B22865-786D-47BE-A7CF-32F52A58D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143" y="2521038"/>
            <a:ext cx="6615713" cy="3790862"/>
          </a:xfrm>
          <a:prstGeom prst="rect">
            <a:avLst/>
          </a:prstGeom>
        </p:spPr>
      </p:pic>
    </p:spTree>
    <p:extLst>
      <p:ext uri="{BB962C8B-B14F-4D97-AF65-F5344CB8AC3E}">
        <p14:creationId xmlns:p14="http://schemas.microsoft.com/office/powerpoint/2010/main" val="36705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5450C-5539-4BDE-9F86-CDD103E663B1}"/>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F5C7F8E7-B1FB-404E-9579-8E468410E401}"/>
              </a:ext>
            </a:extLst>
          </p:cNvPr>
          <p:cNvSpPr>
            <a:spLocks noGrp="1"/>
          </p:cNvSpPr>
          <p:nvPr>
            <p:ph idx="1"/>
          </p:nvPr>
        </p:nvSpPr>
        <p:spPr/>
        <p:txBody>
          <a:bodyPr/>
          <a:lstStyle/>
          <a:p>
            <a:r>
              <a:rPr lang="zh-CN" altLang="en-US" dirty="0"/>
              <a:t>不同语言通常具有不同的封闭类词性，且其差异程度大于开放类词性；</a:t>
            </a:r>
            <a:endParaRPr lang="en-US" altLang="zh-CN" dirty="0"/>
          </a:p>
          <a:p>
            <a:r>
              <a:rPr lang="zh-CN" altLang="en-US" dirty="0"/>
              <a:t>英语中的封闭类词性有：介词、小品词、限定词、连词、代词、助动词和数词：</a:t>
            </a:r>
            <a:endParaRPr lang="en-US" altLang="zh-CN" dirty="0"/>
          </a:p>
          <a:p>
            <a:endParaRPr lang="zh-CN" altLang="en-US" dirty="0"/>
          </a:p>
        </p:txBody>
      </p:sp>
      <p:pic>
        <p:nvPicPr>
          <p:cNvPr id="5" name="图片 4" descr="手机屏幕截图&#10;&#10;描述已自动生成">
            <a:extLst>
              <a:ext uri="{FF2B5EF4-FFF2-40B4-BE49-F238E27FC236}">
                <a16:creationId xmlns:a16="http://schemas.microsoft.com/office/drawing/2014/main" id="{FDE249C7-D7EA-4CB7-9CE7-E44519A07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633" y="3716226"/>
            <a:ext cx="6828733" cy="2460737"/>
          </a:xfrm>
          <a:prstGeom prst="rect">
            <a:avLst/>
          </a:prstGeom>
        </p:spPr>
      </p:pic>
    </p:spTree>
    <p:extLst>
      <p:ext uri="{BB962C8B-B14F-4D97-AF65-F5344CB8AC3E}">
        <p14:creationId xmlns:p14="http://schemas.microsoft.com/office/powerpoint/2010/main" val="4260669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88D0D-3EC6-4715-97EA-A372AFFC57E0}"/>
              </a:ext>
            </a:extLst>
          </p:cNvPr>
          <p:cNvSpPr>
            <a:spLocks noGrp="1"/>
          </p:cNvSpPr>
          <p:nvPr>
            <p:ph type="title"/>
          </p:nvPr>
        </p:nvSpPr>
        <p:spPr/>
        <p:txBody>
          <a:bodyPr/>
          <a:lstStyle/>
          <a:p>
            <a:r>
              <a:rPr lang="en-US" altLang="zh-CN" dirty="0"/>
              <a:t>Maximum Entropy Markov Models</a:t>
            </a:r>
            <a:endParaRPr lang="zh-CN" altLang="en-US" dirty="0"/>
          </a:p>
        </p:txBody>
      </p:sp>
      <p:sp>
        <p:nvSpPr>
          <p:cNvPr id="3" name="内容占位符 2">
            <a:extLst>
              <a:ext uri="{FF2B5EF4-FFF2-40B4-BE49-F238E27FC236}">
                <a16:creationId xmlns:a16="http://schemas.microsoft.com/office/drawing/2014/main" id="{66DA71CE-0D3F-4EB6-BFA4-6CF7DDFB1576}"/>
              </a:ext>
            </a:extLst>
          </p:cNvPr>
          <p:cNvSpPr>
            <a:spLocks noGrp="1"/>
          </p:cNvSpPr>
          <p:nvPr>
            <p:ph idx="1"/>
          </p:nvPr>
        </p:nvSpPr>
        <p:spPr/>
        <p:txBody>
          <a:bodyPr/>
          <a:lstStyle/>
          <a:p>
            <a:pPr algn="just"/>
            <a:r>
              <a:rPr lang="zh-CN" altLang="en-US" dirty="0"/>
              <a:t>为求解上式，与</a:t>
            </a:r>
            <a:r>
              <a:rPr lang="en-US" altLang="zh-CN" dirty="0"/>
              <a:t>HMM</a:t>
            </a:r>
            <a:r>
              <a:rPr lang="zh-CN" altLang="en-US" dirty="0"/>
              <a:t>一样，</a:t>
            </a:r>
            <a:r>
              <a:rPr lang="en-US" altLang="zh-CN" dirty="0"/>
              <a:t>MEMM</a:t>
            </a:r>
            <a:r>
              <a:rPr lang="zh-CN" altLang="en-US" dirty="0"/>
              <a:t>也使用维特比解码；但是与</a:t>
            </a:r>
            <a:r>
              <a:rPr lang="en-US" altLang="zh-CN" dirty="0"/>
              <a:t>HMM</a:t>
            </a:r>
            <a:r>
              <a:rPr lang="zh-CN" altLang="en-US" dirty="0"/>
              <a:t>的维特比概率相比，</a:t>
            </a:r>
            <a:r>
              <a:rPr lang="en-US" altLang="zh-CN" dirty="0"/>
              <a:t>MEMM</a:t>
            </a:r>
            <a:r>
              <a:rPr lang="zh-CN" altLang="en-US" dirty="0"/>
              <a:t>的维特比概率有一些调整：</a:t>
            </a:r>
            <a:endParaRPr lang="en-US" altLang="zh-CN" dirty="0"/>
          </a:p>
          <a:p>
            <a:pPr lvl="1" algn="just"/>
            <a:r>
              <a:rPr lang="zh-CN" altLang="en-US" dirty="0"/>
              <a:t>回忆</a:t>
            </a:r>
            <a:r>
              <a:rPr lang="en-US" altLang="zh-CN" dirty="0"/>
              <a:t>HMM</a:t>
            </a:r>
            <a:r>
              <a:rPr lang="zh-CN" altLang="en-US" dirty="0"/>
              <a:t>的维特比概率：</a:t>
            </a:r>
            <a:endParaRPr lang="en-US" altLang="zh-CN" dirty="0"/>
          </a:p>
          <a:p>
            <a:pPr lvl="1" algn="just"/>
            <a:endParaRPr lang="en-US" altLang="zh-CN" dirty="0"/>
          </a:p>
          <a:p>
            <a:pPr lvl="1" algn="just"/>
            <a:endParaRPr lang="en-US" altLang="zh-CN" dirty="0"/>
          </a:p>
          <a:p>
            <a:pPr lvl="1" algn="just"/>
            <a:r>
              <a:rPr lang="en-US" altLang="zh-CN" dirty="0"/>
              <a:t>MEMM</a:t>
            </a:r>
            <a:r>
              <a:rPr lang="zh-CN" altLang="en-US" dirty="0"/>
              <a:t>将词和前面的词性都视为特征，所以不再有转移概率和发射概率的区别，其维特比概率：</a:t>
            </a:r>
            <a:endParaRPr lang="en-US" altLang="zh-CN" dirty="0"/>
          </a:p>
          <a:p>
            <a:pPr lvl="1" algn="just"/>
            <a:endParaRPr lang="en-US" altLang="zh-CN" dirty="0"/>
          </a:p>
          <a:p>
            <a:pPr lvl="1" algn="just"/>
            <a:endParaRPr lang="en-US" altLang="zh-CN" dirty="0"/>
          </a:p>
          <a:p>
            <a:pPr lvl="1" algn="just"/>
            <a:r>
              <a:rPr lang="zh-CN" altLang="en-US" dirty="0"/>
              <a:t>训练</a:t>
            </a:r>
            <a:r>
              <a:rPr lang="en-US" altLang="zh-CN" dirty="0"/>
              <a:t>MEMM</a:t>
            </a:r>
            <a:r>
              <a:rPr lang="zh-CN" altLang="en-US" dirty="0"/>
              <a:t>与其他机器学习模型一样，采用</a:t>
            </a:r>
            <a:r>
              <a:rPr lang="en-US" altLang="zh-CN" dirty="0"/>
              <a:t>SGD</a:t>
            </a:r>
            <a:r>
              <a:rPr lang="zh-CN" altLang="en-US" dirty="0"/>
              <a:t>最大化</a:t>
            </a:r>
            <a:r>
              <a:rPr lang="en-US" altLang="zh-CN" dirty="0"/>
              <a:t>MEMM</a:t>
            </a:r>
            <a:r>
              <a:rPr lang="zh-CN" altLang="en-US" dirty="0"/>
              <a:t>在训练集上的的似然函数。</a:t>
            </a:r>
            <a:endParaRPr lang="en-US" altLang="zh-CN" dirty="0"/>
          </a:p>
        </p:txBody>
      </p:sp>
      <p:pic>
        <p:nvPicPr>
          <p:cNvPr id="5" name="图片 4">
            <a:extLst>
              <a:ext uri="{FF2B5EF4-FFF2-40B4-BE49-F238E27FC236}">
                <a16:creationId xmlns:a16="http://schemas.microsoft.com/office/drawing/2014/main" id="{9F5A1592-3361-4C84-9D26-921E0C4E0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80" y="3106624"/>
            <a:ext cx="7186440" cy="644751"/>
          </a:xfrm>
          <a:prstGeom prst="rect">
            <a:avLst/>
          </a:prstGeom>
        </p:spPr>
      </p:pic>
      <p:pic>
        <p:nvPicPr>
          <p:cNvPr id="7" name="图片 6">
            <a:extLst>
              <a:ext uri="{FF2B5EF4-FFF2-40B4-BE49-F238E27FC236}">
                <a16:creationId xmlns:a16="http://schemas.microsoft.com/office/drawing/2014/main" id="{D74F4E08-1110-4AFC-AF55-DD47622E1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370" y="4652200"/>
            <a:ext cx="6825259" cy="623937"/>
          </a:xfrm>
          <a:prstGeom prst="rect">
            <a:avLst/>
          </a:prstGeom>
        </p:spPr>
      </p:pic>
    </p:spTree>
    <p:extLst>
      <p:ext uri="{BB962C8B-B14F-4D97-AF65-F5344CB8AC3E}">
        <p14:creationId xmlns:p14="http://schemas.microsoft.com/office/powerpoint/2010/main" val="3296033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0BA13-A4CA-40E6-B82E-38B52F74A674}"/>
              </a:ext>
            </a:extLst>
          </p:cNvPr>
          <p:cNvSpPr>
            <a:spLocks noGrp="1"/>
          </p:cNvSpPr>
          <p:nvPr>
            <p:ph type="title"/>
          </p:nvPr>
        </p:nvSpPr>
        <p:spPr/>
        <p:txBody>
          <a:bodyPr/>
          <a:lstStyle/>
          <a:p>
            <a:r>
              <a:rPr lang="en-US" altLang="zh-CN" dirty="0"/>
              <a:t>Bidirectionality</a:t>
            </a:r>
            <a:endParaRPr lang="zh-CN" altLang="en-US" dirty="0"/>
          </a:p>
        </p:txBody>
      </p:sp>
      <p:sp>
        <p:nvSpPr>
          <p:cNvPr id="3" name="内容占位符 2">
            <a:extLst>
              <a:ext uri="{FF2B5EF4-FFF2-40B4-BE49-F238E27FC236}">
                <a16:creationId xmlns:a16="http://schemas.microsoft.com/office/drawing/2014/main" id="{7AEB47BA-E54B-4843-8176-583A15A2B88F}"/>
              </a:ext>
            </a:extLst>
          </p:cNvPr>
          <p:cNvSpPr>
            <a:spLocks noGrp="1"/>
          </p:cNvSpPr>
          <p:nvPr>
            <p:ph idx="1"/>
          </p:nvPr>
        </p:nvSpPr>
        <p:spPr/>
        <p:txBody>
          <a:bodyPr/>
          <a:lstStyle/>
          <a:p>
            <a:pPr algn="just"/>
            <a:r>
              <a:rPr lang="zh-CN" altLang="en-US" dirty="0"/>
              <a:t>根据模型定义，</a:t>
            </a:r>
            <a:r>
              <a:rPr lang="en-US" altLang="zh-CN" dirty="0"/>
              <a:t>MEMM</a:t>
            </a:r>
            <a:r>
              <a:rPr lang="zh-CN" altLang="en-US" dirty="0"/>
              <a:t>和</a:t>
            </a:r>
            <a:r>
              <a:rPr lang="en-US" altLang="zh-CN" dirty="0"/>
              <a:t>HMM</a:t>
            </a:r>
            <a:r>
              <a:rPr lang="zh-CN" altLang="en-US" dirty="0"/>
              <a:t>在求解当前</a:t>
            </a:r>
            <a:r>
              <a:rPr lang="en-US" altLang="zh-CN" dirty="0"/>
              <a:t>step</a:t>
            </a:r>
            <a:r>
              <a:rPr lang="zh-CN" altLang="en-US" dirty="0"/>
              <a:t>的</a:t>
            </a:r>
            <a:r>
              <a:rPr lang="en-US" altLang="zh-CN" dirty="0"/>
              <a:t>state</a:t>
            </a:r>
            <a:r>
              <a:rPr lang="zh-CN" altLang="en-US" dirty="0"/>
              <a:t>时，只使用以前</a:t>
            </a:r>
            <a:r>
              <a:rPr lang="en-US" altLang="zh-CN" dirty="0"/>
              <a:t>step</a:t>
            </a:r>
            <a:r>
              <a:rPr lang="zh-CN" altLang="en-US" dirty="0"/>
              <a:t>和当前</a:t>
            </a:r>
            <a:r>
              <a:rPr lang="en-US" altLang="zh-CN" dirty="0"/>
              <a:t>step</a:t>
            </a:r>
            <a:r>
              <a:rPr lang="zh-CN" altLang="en-US" dirty="0"/>
              <a:t>的信息，没有使用未来</a:t>
            </a:r>
            <a:r>
              <a:rPr lang="en-US" altLang="zh-CN" dirty="0"/>
              <a:t>step</a:t>
            </a:r>
            <a:r>
              <a:rPr lang="zh-CN" altLang="en-US" dirty="0"/>
              <a:t>的</a:t>
            </a:r>
            <a:r>
              <a:rPr lang="zh-CN" altLang="en-US"/>
              <a:t>信息，限制</a:t>
            </a:r>
            <a:r>
              <a:rPr lang="zh-CN" altLang="en-US" dirty="0"/>
              <a:t>了模型寻找全局最优解的能力；虽然维特比解码时可以同时考虑以前和未来的信息，但是其使用的概率在训练时并未考虑未来的信息；</a:t>
            </a:r>
            <a:endParaRPr lang="en-US" altLang="zh-CN" dirty="0"/>
          </a:p>
          <a:p>
            <a:pPr algn="just"/>
            <a:r>
              <a:rPr lang="zh-CN" altLang="en-US" dirty="0"/>
              <a:t>除此之外，</a:t>
            </a:r>
            <a:r>
              <a:rPr lang="en-US" altLang="zh-CN" dirty="0"/>
              <a:t>MEMM</a:t>
            </a:r>
            <a:r>
              <a:rPr lang="zh-CN" altLang="en-US" dirty="0"/>
              <a:t>和</a:t>
            </a:r>
            <a:r>
              <a:rPr lang="en-US" altLang="zh-CN" dirty="0"/>
              <a:t>HMM</a:t>
            </a:r>
            <a:r>
              <a:rPr lang="zh-CN" altLang="en-US" dirty="0"/>
              <a:t>还存在一种问题，被称为标签偏置（</a:t>
            </a:r>
            <a:r>
              <a:rPr lang="en-US" altLang="zh-CN" dirty="0"/>
              <a:t>label bias</a:t>
            </a:r>
            <a:r>
              <a:rPr lang="zh-CN" altLang="en-US" dirty="0"/>
              <a:t>）；标签偏置指模型结果过于偏向某些标签，当某个序列的概率过大时，会导致其他概率较小的序列失效；即使其他概率中存在差异，这种差异也会被忽略，因为相对于过大的概率，这种差异不值一提。</a:t>
            </a:r>
          </a:p>
        </p:txBody>
      </p:sp>
    </p:spTree>
    <p:extLst>
      <p:ext uri="{BB962C8B-B14F-4D97-AF65-F5344CB8AC3E}">
        <p14:creationId xmlns:p14="http://schemas.microsoft.com/office/powerpoint/2010/main" val="3177503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BE526-E00F-428F-992D-5D5B2B858C63}"/>
              </a:ext>
            </a:extLst>
          </p:cNvPr>
          <p:cNvSpPr>
            <a:spLocks noGrp="1"/>
          </p:cNvSpPr>
          <p:nvPr>
            <p:ph type="title"/>
          </p:nvPr>
        </p:nvSpPr>
        <p:spPr/>
        <p:txBody>
          <a:bodyPr/>
          <a:lstStyle/>
          <a:p>
            <a:r>
              <a:rPr lang="en-US" altLang="zh-CN" dirty="0"/>
              <a:t>Bidirectionality</a:t>
            </a:r>
            <a:endParaRPr lang="zh-CN" altLang="en-US" dirty="0"/>
          </a:p>
        </p:txBody>
      </p:sp>
      <p:sp>
        <p:nvSpPr>
          <p:cNvPr id="3" name="内容占位符 2">
            <a:extLst>
              <a:ext uri="{FF2B5EF4-FFF2-40B4-BE49-F238E27FC236}">
                <a16:creationId xmlns:a16="http://schemas.microsoft.com/office/drawing/2014/main" id="{DBF573D9-F865-4148-B50B-18D9C84A338F}"/>
              </a:ext>
            </a:extLst>
          </p:cNvPr>
          <p:cNvSpPr>
            <a:spLocks noGrp="1"/>
          </p:cNvSpPr>
          <p:nvPr>
            <p:ph idx="1"/>
          </p:nvPr>
        </p:nvSpPr>
        <p:spPr/>
        <p:txBody>
          <a:bodyPr>
            <a:normAutofit/>
          </a:bodyPr>
          <a:lstStyle/>
          <a:p>
            <a:pPr algn="just"/>
            <a:r>
              <a:rPr lang="zh-CN" altLang="en-US" dirty="0"/>
              <a:t>对</a:t>
            </a:r>
            <a:r>
              <a:rPr lang="en-US" altLang="zh-CN" dirty="0"/>
              <a:t>HMM</a:t>
            </a:r>
            <a:r>
              <a:rPr lang="zh-CN" altLang="en-US" dirty="0"/>
              <a:t>和</a:t>
            </a:r>
            <a:r>
              <a:rPr lang="en-US" altLang="zh-CN" dirty="0"/>
              <a:t>MEMM</a:t>
            </a:r>
            <a:r>
              <a:rPr lang="zh-CN" altLang="en-US" dirty="0"/>
              <a:t>增加双向性，使其在训练时同时考虑未来的信息，可以同时缓解上述两种情况；</a:t>
            </a:r>
            <a:endParaRPr lang="en-US" altLang="zh-CN" dirty="0"/>
          </a:p>
          <a:p>
            <a:pPr algn="just"/>
            <a:r>
              <a:rPr lang="zh-CN" altLang="en-US" dirty="0"/>
              <a:t>增加双向性有两种方式：</a:t>
            </a:r>
            <a:endParaRPr lang="en-US" altLang="zh-CN" dirty="0"/>
          </a:p>
          <a:p>
            <a:pPr lvl="1" algn="just"/>
            <a:r>
              <a:rPr lang="zh-CN" altLang="en-US" dirty="0"/>
              <a:t>第一种，采用</a:t>
            </a:r>
            <a:r>
              <a:rPr lang="en-US" altLang="zh-CN" dirty="0"/>
              <a:t>CRF</a:t>
            </a:r>
            <a:r>
              <a:rPr lang="zh-CN" altLang="en-US" dirty="0"/>
              <a:t>模型。</a:t>
            </a:r>
            <a:r>
              <a:rPr lang="en-US" altLang="zh-CN" dirty="0"/>
              <a:t>CRF</a:t>
            </a:r>
            <a:r>
              <a:rPr lang="zh-CN" altLang="en-US" dirty="0"/>
              <a:t>模型是一种全局优化模型，其直接求解整个序列的概率，而非依次求解每步的概率，因此更容易找到全局优化值；其特征模板包含了全局的特征，包括未来的信息；</a:t>
            </a:r>
            <a:endParaRPr lang="en-US" altLang="zh-CN" dirty="0"/>
          </a:p>
          <a:p>
            <a:pPr lvl="1" algn="just"/>
            <a:r>
              <a:rPr lang="zh-CN" altLang="en-US" dirty="0"/>
              <a:t>第二种，以不同的方式多次处理序列。例如，第一次处理序列时，仅考虑以前的信息，紧接着第二次处理序列时，同时考虑以前和未来的信息；又或者第一次从左向右处理序列，第二次从右向左处理序列；然而，这种方式总是大幅增加处理的时间，降低模型的效率；</a:t>
            </a:r>
            <a:endParaRPr lang="en-US" altLang="zh-CN" dirty="0"/>
          </a:p>
          <a:p>
            <a:pPr algn="just"/>
            <a:r>
              <a:rPr lang="zh-CN" altLang="en-US" dirty="0"/>
              <a:t>当前双向性最好的模型是</a:t>
            </a:r>
            <a:r>
              <a:rPr lang="en-US" altLang="zh-CN" dirty="0"/>
              <a:t>Bi-LSTM</a:t>
            </a:r>
            <a:r>
              <a:rPr lang="zh-CN" altLang="en-US" dirty="0"/>
              <a:t>，一种基于</a:t>
            </a:r>
            <a:r>
              <a:rPr lang="en-US" altLang="zh-CN" dirty="0"/>
              <a:t>NN</a:t>
            </a:r>
            <a:r>
              <a:rPr lang="zh-CN" altLang="en-US" dirty="0"/>
              <a:t>的序列标注模型。</a:t>
            </a:r>
          </a:p>
        </p:txBody>
      </p:sp>
    </p:spTree>
    <p:extLst>
      <p:ext uri="{BB962C8B-B14F-4D97-AF65-F5344CB8AC3E}">
        <p14:creationId xmlns:p14="http://schemas.microsoft.com/office/powerpoint/2010/main" val="507331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中的亲自实现的部分</a:t>
            </a:r>
            <a:endParaRPr lang="en-US" altLang="zh-CN" dirty="0"/>
          </a:p>
          <a:p>
            <a:r>
              <a:rPr lang="zh-CN" altLang="en-US" dirty="0"/>
              <a:t>完成教材中第八章的课后习题</a:t>
            </a:r>
            <a:endParaRPr lang="en-US" altLang="zh-CN" dirty="0"/>
          </a:p>
        </p:txBody>
      </p:sp>
    </p:spTree>
    <p:extLst>
      <p:ext uri="{BB962C8B-B14F-4D97-AF65-F5344CB8AC3E}">
        <p14:creationId xmlns:p14="http://schemas.microsoft.com/office/powerpoint/2010/main" val="2328492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4D225-DDCC-4122-A19A-FFA4908709B7}"/>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F4614647-3530-4044-B160-181CE6837DC1}"/>
              </a:ext>
            </a:extLst>
          </p:cNvPr>
          <p:cNvSpPr>
            <a:spLocks noGrp="1"/>
          </p:cNvSpPr>
          <p:nvPr>
            <p:ph idx="1"/>
          </p:nvPr>
        </p:nvSpPr>
        <p:spPr/>
        <p:txBody>
          <a:bodyPr/>
          <a:lstStyle/>
          <a:p>
            <a:pPr algn="just"/>
            <a:r>
              <a:rPr lang="zh-CN" altLang="en-US" dirty="0"/>
              <a:t>介词通常出现在名词短语之前，从语义上来讲，它们描述时间或空间关系，如</a:t>
            </a:r>
            <a:r>
              <a:rPr lang="en-US" altLang="zh-CN" dirty="0"/>
              <a:t>on it, before then, by the house</a:t>
            </a:r>
            <a:r>
              <a:rPr lang="zh-CN" altLang="en-US" dirty="0"/>
              <a:t>等；它们也描述其他关系，如描述动作执行人，</a:t>
            </a:r>
            <a:r>
              <a:rPr lang="en-US" altLang="zh-CN" dirty="0"/>
              <a:t>written by</a:t>
            </a:r>
            <a:r>
              <a:rPr lang="zh-CN" altLang="en-US" dirty="0"/>
              <a:t>；</a:t>
            </a:r>
            <a:endParaRPr lang="en-US" altLang="zh-CN" dirty="0"/>
          </a:p>
          <a:p>
            <a:pPr algn="just"/>
            <a:r>
              <a:rPr lang="zh-CN" altLang="en-US" dirty="0"/>
              <a:t>小品词指和动词一起构成动词短语（</a:t>
            </a:r>
            <a:r>
              <a:rPr lang="en-US" altLang="zh-CN" dirty="0"/>
              <a:t>phrasal verb</a:t>
            </a:r>
            <a:r>
              <a:rPr lang="zh-CN" altLang="en-US" dirty="0"/>
              <a:t>）的副词或介词；其通常用来拓展动词的语义，构成的动词短语的语义与动词或介词的语义总是不尽相同，如：</a:t>
            </a:r>
            <a:r>
              <a:rPr lang="en-US" altLang="zh-CN" dirty="0"/>
              <a:t>she turned the paper over</a:t>
            </a:r>
            <a:r>
              <a:rPr lang="zh-CN" altLang="en-US" dirty="0"/>
              <a:t>；</a:t>
            </a:r>
            <a:endParaRPr lang="en-US" altLang="zh-CN" dirty="0"/>
          </a:p>
          <a:p>
            <a:pPr algn="just"/>
            <a:r>
              <a:rPr lang="zh-CN" altLang="en-US" dirty="0"/>
              <a:t>限定词通常出现在名词之前，代表名词短语的开始；限定词中有一部分被称为冠词，包括定冠词</a:t>
            </a:r>
            <a:r>
              <a:rPr lang="en-US" altLang="zh-CN" dirty="0"/>
              <a:t>the</a:t>
            </a:r>
            <a:r>
              <a:rPr lang="zh-CN" altLang="en-US" dirty="0"/>
              <a:t>和不定冠词</a:t>
            </a:r>
            <a:r>
              <a:rPr lang="en-US" altLang="zh-CN" dirty="0"/>
              <a:t>a</a:t>
            </a:r>
            <a:r>
              <a:rPr lang="zh-CN" altLang="en-US" dirty="0"/>
              <a:t>、</a:t>
            </a:r>
            <a:r>
              <a:rPr lang="en-US" altLang="zh-CN" dirty="0"/>
              <a:t>an</a:t>
            </a:r>
            <a:r>
              <a:rPr lang="zh-CN" altLang="en-US" dirty="0"/>
              <a:t>；</a:t>
            </a:r>
            <a:r>
              <a:rPr lang="en-US" altLang="zh-CN" dirty="0"/>
              <a:t>the</a:t>
            </a:r>
            <a:r>
              <a:rPr lang="zh-CN" altLang="en-US" dirty="0"/>
              <a:t>是英语中出现最频繁的词，</a:t>
            </a:r>
            <a:r>
              <a:rPr lang="en-US" altLang="zh-CN" dirty="0"/>
              <a:t>a</a:t>
            </a:r>
            <a:r>
              <a:rPr lang="zh-CN" altLang="en-US" dirty="0"/>
              <a:t>和</a:t>
            </a:r>
            <a:r>
              <a:rPr lang="en-US" altLang="zh-CN" dirty="0"/>
              <a:t>an</a:t>
            </a:r>
            <a:r>
              <a:rPr lang="zh-CN" altLang="en-US" dirty="0"/>
              <a:t>的出现次数通常仅次于</a:t>
            </a:r>
            <a:r>
              <a:rPr lang="en-US" altLang="zh-CN" dirty="0"/>
              <a:t>the</a:t>
            </a:r>
            <a:r>
              <a:rPr lang="zh-CN" altLang="en-US" dirty="0"/>
              <a:t>。</a:t>
            </a:r>
            <a:endParaRPr lang="en-US" altLang="zh-CN" dirty="0"/>
          </a:p>
        </p:txBody>
      </p:sp>
    </p:spTree>
    <p:extLst>
      <p:ext uri="{BB962C8B-B14F-4D97-AF65-F5344CB8AC3E}">
        <p14:creationId xmlns:p14="http://schemas.microsoft.com/office/powerpoint/2010/main" val="154774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EB3B2-2606-483A-801C-3638DE4DB5DE}"/>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53606689-A76E-4848-8F60-E0F895D51308}"/>
              </a:ext>
            </a:extLst>
          </p:cNvPr>
          <p:cNvSpPr>
            <a:spLocks noGrp="1"/>
          </p:cNvSpPr>
          <p:nvPr>
            <p:ph idx="1"/>
          </p:nvPr>
        </p:nvSpPr>
        <p:spPr/>
        <p:txBody>
          <a:bodyPr/>
          <a:lstStyle/>
          <a:p>
            <a:pPr algn="just"/>
            <a:r>
              <a:rPr lang="zh-CN" altLang="en-US" dirty="0"/>
              <a:t>连词用于连接两个短语（</a:t>
            </a:r>
            <a:r>
              <a:rPr lang="en-US" altLang="zh-CN" dirty="0"/>
              <a:t>phrase</a:t>
            </a:r>
            <a:r>
              <a:rPr lang="zh-CN" altLang="en-US" dirty="0"/>
              <a:t>）、从句（</a:t>
            </a:r>
            <a:r>
              <a:rPr lang="en-US" altLang="zh-CN" dirty="0"/>
              <a:t>clause</a:t>
            </a:r>
            <a:r>
              <a:rPr lang="zh-CN" altLang="en-US" dirty="0"/>
              <a:t>）或句子；连词有很多种类，其中：</a:t>
            </a:r>
            <a:endParaRPr lang="en-US" altLang="zh-CN" dirty="0"/>
          </a:p>
          <a:p>
            <a:pPr algn="just"/>
            <a:r>
              <a:rPr lang="zh-CN" altLang="en-US" dirty="0"/>
              <a:t>并列连词（</a:t>
            </a:r>
            <a:r>
              <a:rPr lang="en-US" altLang="zh-CN" dirty="0"/>
              <a:t>coordinating conjunction</a:t>
            </a:r>
            <a:r>
              <a:rPr lang="zh-CN" altLang="en-US" dirty="0"/>
              <a:t>）用于两个成分具有相等的地位的情况，如</a:t>
            </a:r>
            <a:r>
              <a:rPr lang="en-US" altLang="zh-CN" dirty="0"/>
              <a:t>and</a:t>
            </a:r>
            <a:r>
              <a:rPr lang="zh-CN" altLang="en-US" dirty="0"/>
              <a:t>、</a:t>
            </a:r>
            <a:r>
              <a:rPr lang="en-US" altLang="zh-CN" dirty="0"/>
              <a:t>or</a:t>
            </a:r>
            <a:r>
              <a:rPr lang="zh-CN" altLang="en-US" dirty="0"/>
              <a:t>、</a:t>
            </a:r>
            <a:r>
              <a:rPr lang="en-US" altLang="zh-CN" dirty="0"/>
              <a:t>but</a:t>
            </a:r>
            <a:r>
              <a:rPr lang="zh-CN" altLang="en-US" dirty="0"/>
              <a:t>等；</a:t>
            </a:r>
            <a:endParaRPr lang="en-US" altLang="zh-CN" dirty="0"/>
          </a:p>
          <a:p>
            <a:pPr algn="just"/>
            <a:r>
              <a:rPr lang="zh-CN" altLang="en-US" dirty="0"/>
              <a:t>从属连词（</a:t>
            </a:r>
            <a:r>
              <a:rPr lang="en-US" altLang="zh-CN" dirty="0"/>
              <a:t>subordinating conjunction</a:t>
            </a:r>
            <a:r>
              <a:rPr lang="zh-CN" altLang="en-US" dirty="0"/>
              <a:t>）用于一个成分是另一个成分的一部分的情况，如“</a:t>
            </a:r>
            <a:r>
              <a:rPr lang="en-US" altLang="zh-CN" dirty="0"/>
              <a:t>I thought that you might like some milk</a:t>
            </a:r>
            <a:r>
              <a:rPr lang="zh-CN" altLang="en-US" dirty="0"/>
              <a:t>”中的</a:t>
            </a:r>
            <a:r>
              <a:rPr lang="en-US" altLang="zh-CN" dirty="0"/>
              <a:t>that</a:t>
            </a:r>
            <a:r>
              <a:rPr lang="zh-CN" altLang="en-US" dirty="0"/>
              <a:t>就是从属连词，因为从句“</a:t>
            </a:r>
            <a:r>
              <a:rPr lang="en-US" altLang="zh-CN" dirty="0"/>
              <a:t>you might like some milk</a:t>
            </a:r>
            <a:r>
              <a:rPr lang="zh-CN" altLang="en-US" dirty="0"/>
              <a:t>”是主句“</a:t>
            </a:r>
            <a:r>
              <a:rPr lang="en-US" altLang="zh-CN" dirty="0"/>
              <a:t>I thought</a:t>
            </a:r>
            <a:r>
              <a:rPr lang="zh-CN" altLang="en-US" dirty="0"/>
              <a:t>”的宾语；这种连词也称为补语（</a:t>
            </a:r>
            <a:r>
              <a:rPr lang="en-US" altLang="zh-CN" dirty="0"/>
              <a:t>complementizers</a:t>
            </a:r>
            <a:r>
              <a:rPr lang="zh-CN" altLang="en-US" dirty="0"/>
              <a:t>）。</a:t>
            </a:r>
            <a:endParaRPr lang="en-US" altLang="zh-CN" dirty="0"/>
          </a:p>
        </p:txBody>
      </p:sp>
    </p:spTree>
    <p:extLst>
      <p:ext uri="{BB962C8B-B14F-4D97-AF65-F5344CB8AC3E}">
        <p14:creationId xmlns:p14="http://schemas.microsoft.com/office/powerpoint/2010/main" val="98127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93D09-2789-41EC-9B24-3ADA1194F671}"/>
              </a:ext>
            </a:extLst>
          </p:cNvPr>
          <p:cNvSpPr>
            <a:spLocks noGrp="1"/>
          </p:cNvSpPr>
          <p:nvPr>
            <p:ph type="title"/>
          </p:nvPr>
        </p:nvSpPr>
        <p:spPr/>
        <p:txBody>
          <a:bodyPr/>
          <a:lstStyle/>
          <a:p>
            <a:r>
              <a:rPr lang="en-US" altLang="zh-CN" dirty="0"/>
              <a:t>English Word Classes</a:t>
            </a:r>
            <a:endParaRPr lang="zh-CN" altLang="en-US" dirty="0"/>
          </a:p>
        </p:txBody>
      </p:sp>
      <p:sp>
        <p:nvSpPr>
          <p:cNvPr id="3" name="内容占位符 2">
            <a:extLst>
              <a:ext uri="{FF2B5EF4-FFF2-40B4-BE49-F238E27FC236}">
                <a16:creationId xmlns:a16="http://schemas.microsoft.com/office/drawing/2014/main" id="{218342E3-71DD-4FB4-BCAC-D8C98534D56C}"/>
              </a:ext>
            </a:extLst>
          </p:cNvPr>
          <p:cNvSpPr>
            <a:spLocks noGrp="1"/>
          </p:cNvSpPr>
          <p:nvPr>
            <p:ph idx="1"/>
          </p:nvPr>
        </p:nvSpPr>
        <p:spPr>
          <a:xfrm>
            <a:off x="838200" y="1825624"/>
            <a:ext cx="10515600" cy="4893831"/>
          </a:xfrm>
        </p:spPr>
        <p:txBody>
          <a:bodyPr>
            <a:normAutofit/>
          </a:bodyPr>
          <a:lstStyle/>
          <a:p>
            <a:pPr algn="just"/>
            <a:r>
              <a:rPr lang="zh-CN" altLang="en-US" dirty="0"/>
              <a:t>代词通常用作名词或名词短语的简称。人称代词（</a:t>
            </a:r>
            <a:r>
              <a:rPr lang="en-US" altLang="zh-CN" dirty="0"/>
              <a:t>personal pronouns</a:t>
            </a:r>
            <a:r>
              <a:rPr lang="zh-CN" altLang="en-US" dirty="0"/>
              <a:t>）用于代指人或物，如：</a:t>
            </a:r>
            <a:r>
              <a:rPr lang="en-US" altLang="zh-CN" dirty="0"/>
              <a:t>you</a:t>
            </a:r>
            <a:r>
              <a:rPr lang="zh-CN" altLang="en-US" dirty="0"/>
              <a:t>、</a:t>
            </a:r>
            <a:r>
              <a:rPr lang="en-US" altLang="zh-CN" dirty="0"/>
              <a:t>I</a:t>
            </a:r>
            <a:r>
              <a:rPr lang="zh-CN" altLang="en-US" dirty="0"/>
              <a:t>、</a:t>
            </a:r>
            <a:r>
              <a:rPr lang="en-US" altLang="zh-CN" dirty="0"/>
              <a:t>it</a:t>
            </a:r>
            <a:r>
              <a:rPr lang="zh-CN" altLang="en-US" dirty="0"/>
              <a:t>等；物主代词（</a:t>
            </a:r>
            <a:r>
              <a:rPr lang="en-US" altLang="zh-CN" dirty="0"/>
              <a:t>possessive pronouns</a:t>
            </a:r>
            <a:r>
              <a:rPr lang="zh-CN" altLang="en-US" dirty="0"/>
              <a:t>）用于代指所有格关系，如：</a:t>
            </a:r>
            <a:r>
              <a:rPr lang="en-US" altLang="zh-CN" dirty="0"/>
              <a:t>my</a:t>
            </a:r>
            <a:r>
              <a:rPr lang="zh-CN" altLang="en-US" dirty="0"/>
              <a:t>、</a:t>
            </a:r>
            <a:r>
              <a:rPr lang="en-US" altLang="zh-CN" dirty="0"/>
              <a:t>your</a:t>
            </a:r>
            <a:r>
              <a:rPr lang="zh-CN" altLang="en-US" dirty="0"/>
              <a:t>、</a:t>
            </a:r>
            <a:r>
              <a:rPr lang="en-US" altLang="zh-CN" dirty="0"/>
              <a:t>one’s</a:t>
            </a:r>
            <a:r>
              <a:rPr lang="zh-CN" altLang="en-US" dirty="0"/>
              <a:t>等；</a:t>
            </a:r>
            <a:r>
              <a:rPr lang="en-US" altLang="zh-CN" dirty="0" err="1"/>
              <a:t>Wh</a:t>
            </a:r>
            <a:r>
              <a:rPr lang="zh-CN" altLang="en-US" dirty="0"/>
              <a:t>代词（</a:t>
            </a:r>
            <a:r>
              <a:rPr lang="en-US" altLang="zh-CN" dirty="0" err="1"/>
              <a:t>wh</a:t>
            </a:r>
            <a:r>
              <a:rPr lang="en-US" altLang="zh-CN" dirty="0"/>
              <a:t>-pronouns</a:t>
            </a:r>
            <a:r>
              <a:rPr lang="zh-CN" altLang="en-US" dirty="0"/>
              <a:t>）用在问句中描述某种疑问句的格式，或用作补语，如：</a:t>
            </a:r>
            <a:r>
              <a:rPr lang="en-US" altLang="zh-CN" dirty="0" err="1"/>
              <a:t>Firda</a:t>
            </a:r>
            <a:r>
              <a:rPr lang="en-US" altLang="zh-CN" dirty="0"/>
              <a:t>, who married Diego</a:t>
            </a:r>
            <a:r>
              <a:rPr lang="zh-CN" altLang="en-US" dirty="0"/>
              <a:t>；</a:t>
            </a:r>
            <a:endParaRPr lang="en-US" altLang="zh-CN" dirty="0"/>
          </a:p>
          <a:p>
            <a:pPr algn="just"/>
            <a:r>
              <a:rPr lang="zh-CN" altLang="en-US" dirty="0"/>
              <a:t>助动词通常用于描述动词的语义特征，如动作发生的时间、动作是否完成、动作的必要性等；助动词分为系动词（</a:t>
            </a:r>
            <a:r>
              <a:rPr lang="en-US" altLang="zh-CN" dirty="0"/>
              <a:t>copula</a:t>
            </a:r>
            <a:r>
              <a:rPr lang="zh-CN" altLang="en-US" dirty="0"/>
              <a:t>）和情态动词（</a:t>
            </a:r>
            <a:r>
              <a:rPr lang="en-US" altLang="zh-CN" dirty="0"/>
              <a:t>modal verbs</a:t>
            </a:r>
            <a:r>
              <a:rPr lang="zh-CN" altLang="en-US" dirty="0"/>
              <a:t>）；</a:t>
            </a:r>
            <a:endParaRPr lang="en-US" altLang="zh-CN" dirty="0"/>
          </a:p>
          <a:p>
            <a:pPr algn="just"/>
            <a:r>
              <a:rPr lang="zh-CN" altLang="en-US" dirty="0"/>
              <a:t>英语还包含诸如互动用语（</a:t>
            </a:r>
            <a:r>
              <a:rPr lang="en-US" altLang="zh-CN" dirty="0"/>
              <a:t>interjections</a:t>
            </a:r>
            <a:r>
              <a:rPr lang="zh-CN" altLang="en-US" dirty="0"/>
              <a:t>）、否定词（</a:t>
            </a:r>
            <a:r>
              <a:rPr lang="en-US" altLang="zh-CN" dirty="0"/>
              <a:t>negatives</a:t>
            </a:r>
            <a:r>
              <a:rPr lang="zh-CN" altLang="en-US" dirty="0"/>
              <a:t>）、礼貌用语（</a:t>
            </a:r>
            <a:r>
              <a:rPr lang="en-US" altLang="zh-CN" dirty="0"/>
              <a:t>politeness markers</a:t>
            </a:r>
            <a:r>
              <a:rPr lang="zh-CN" altLang="en-US" dirty="0"/>
              <a:t>）等，这些词有时候会统一归类为副词或互动用语。</a:t>
            </a:r>
          </a:p>
        </p:txBody>
      </p:sp>
    </p:spTree>
    <p:extLst>
      <p:ext uri="{BB962C8B-B14F-4D97-AF65-F5344CB8AC3E}">
        <p14:creationId xmlns:p14="http://schemas.microsoft.com/office/powerpoint/2010/main" val="7785824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9625</TotalTime>
  <Words>4970</Words>
  <Application>Microsoft Office PowerPoint</Application>
  <PresentationFormat>宽屏</PresentationFormat>
  <Paragraphs>352</Paragraphs>
  <Slides>64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等线</vt:lpstr>
      <vt:lpstr>等线 Light</vt:lpstr>
      <vt:lpstr>Arial</vt:lpstr>
      <vt:lpstr>Cambria Math</vt:lpstr>
      <vt:lpstr>Office 主题​​</vt:lpstr>
      <vt:lpstr>Part-of-Speech Tagging Hidden Markov Models</vt:lpstr>
      <vt:lpstr>English Word Classes</vt:lpstr>
      <vt:lpstr>English Word Classes</vt:lpstr>
      <vt:lpstr>English Word Classes</vt:lpstr>
      <vt:lpstr>English Word Classes</vt:lpstr>
      <vt:lpstr>English Word Classes</vt:lpstr>
      <vt:lpstr>English Word Classes</vt:lpstr>
      <vt:lpstr>English Word Classes</vt:lpstr>
      <vt:lpstr>English Word Classes</vt:lpstr>
      <vt:lpstr>The Penn Treebank Part-of-Speech Tagset</vt:lpstr>
      <vt:lpstr>The Penn Treebank Part-of-Speech Tagset</vt:lpstr>
      <vt:lpstr>Part-of-Speech Tagging</vt:lpstr>
      <vt:lpstr>Part-of-Speech Tagging</vt:lpstr>
      <vt:lpstr>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Likelihood Computation: The Forward Algorithm</vt:lpstr>
      <vt:lpstr>Likelihood Computation: The Forward Algorithm</vt:lpstr>
      <vt:lpstr>Likelihood Computation: The Forward Algorithm</vt:lpstr>
      <vt:lpstr>Likelihood Computation: The Forward Algorithm</vt:lpstr>
      <vt:lpstr>Likelihood Computation: The Forward Algorithm</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Part-of-Speech Tagging</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HMM Training: The Forward-Backward Algorithm</vt:lpstr>
      <vt:lpstr>Maximum Entropy Markov Models</vt:lpstr>
      <vt:lpstr>Maximum Entropy Markov Models</vt:lpstr>
      <vt:lpstr>Maximum Entropy Markov Models</vt:lpstr>
      <vt:lpstr>Maximum Entropy Markov Models</vt:lpstr>
      <vt:lpstr>Maximum Entropy Markov Models</vt:lpstr>
      <vt:lpstr>Maximum Entropy Markov Models</vt:lpstr>
      <vt:lpstr>Maximum Entropy Markov Models</vt:lpstr>
      <vt:lpstr>Maximum Entropy Markov Models</vt:lpstr>
      <vt:lpstr>Bidirectionality</vt:lpstr>
      <vt:lpstr>Bidirectionality</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206</cp:revision>
  <dcterms:created xsi:type="dcterms:W3CDTF">2019-07-21T06:55:41Z</dcterms:created>
  <dcterms:modified xsi:type="dcterms:W3CDTF">2020-04-14T07:18:16Z</dcterms:modified>
</cp:coreProperties>
</file>