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28" r:id="rId64"/>
    <p:sldId id="327"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0" autoAdjust="0"/>
    <p:restoredTop sz="93722" autoAdjust="0"/>
  </p:normalViewPr>
  <p:slideViewPr>
    <p:cSldViewPr snapToGrid="0">
      <p:cViewPr varScale="1">
        <p:scale>
          <a:sx n="65" d="100"/>
          <a:sy n="65"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2019/11/22</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2019/11/22</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5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zh-CN" dirty="0"/>
              <a:t>Constituency Grammars and Constituency Parsing</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11</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EDACE-D54F-4477-BF8E-986B79AFCD31}"/>
              </a:ext>
            </a:extLst>
          </p:cNvPr>
          <p:cNvSpPr>
            <a:spLocks noGrp="1"/>
          </p:cNvSpPr>
          <p:nvPr>
            <p:ph type="title"/>
          </p:nvPr>
        </p:nvSpPr>
        <p:spPr/>
        <p:txBody>
          <a:bodyPr/>
          <a:lstStyle/>
          <a:p>
            <a:r>
              <a:rPr lang="en-US" altLang="zh-CN" dirty="0"/>
              <a:t>Formal Definition of Context-Free Grammar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E8FC15-A254-4FA4-A972-EE7C7106BE20}"/>
                  </a:ext>
                </a:extLst>
              </p:cNvPr>
              <p:cNvSpPr>
                <a:spLocks noGrp="1"/>
              </p:cNvSpPr>
              <p:nvPr>
                <p:ph idx="1"/>
              </p:nvPr>
            </p:nvSpPr>
            <p:spPr>
              <a:xfrm>
                <a:off x="838200" y="1825625"/>
                <a:ext cx="10515600" cy="4855394"/>
              </a:xfrm>
            </p:spPr>
            <p:txBody>
              <a:bodyPr>
                <a:normAutofit/>
              </a:bodyPr>
              <a:lstStyle/>
              <a:p>
                <a:pPr algn="just"/>
                <a:r>
                  <a:rPr lang="zh-CN" altLang="en-US" dirty="0"/>
                  <a:t>定义直接推导（</a:t>
                </a:r>
                <a:r>
                  <a:rPr lang="en-US" altLang="zh-CN" dirty="0"/>
                  <a:t>directly derives</a:t>
                </a:r>
                <a:r>
                  <a:rPr lang="zh-CN" altLang="en-US" dirty="0"/>
                  <a:t>）：</a:t>
                </a:r>
                <a:endParaRPr lang="en-US" altLang="zh-CN" dirty="0"/>
              </a:p>
              <a:p>
                <a:pPr algn="just"/>
                <a:endParaRPr lang="en-US" altLang="zh-CN" dirty="0"/>
              </a:p>
              <a:p>
                <a:pPr algn="just"/>
                <a:r>
                  <a:rPr lang="zh-CN" altLang="en-US" dirty="0"/>
                  <a:t>定义推导：</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定义形式语言</a:t>
                </a:r>
                <a14:m>
                  <m:oMath xmlns:m="http://schemas.openxmlformats.org/officeDocument/2006/math">
                    <m:r>
                      <a:rPr lang="zh-CN" altLang="en-US" dirty="0" smtClean="0">
                        <a:latin typeface="Cambria Math" panose="02040503050406030204" pitchFamily="18" charset="0"/>
                      </a:rPr>
                      <m:t>ℒ</m:t>
                    </m:r>
                    <m:r>
                      <m:rPr>
                        <m:sty m:val="p"/>
                      </m:rPr>
                      <a:rPr lang="en-US" altLang="zh-CN" b="0" i="0" baseline="-25000" dirty="0" smtClean="0">
                        <a:latin typeface="Cambria Math" panose="02040503050406030204" pitchFamily="18" charset="0"/>
                      </a:rPr>
                      <m:t>G</m:t>
                    </m:r>
                  </m:oMath>
                </a14:m>
                <a:r>
                  <a:rPr lang="en-US" altLang="zh-CN" dirty="0"/>
                  <a:t>:</a:t>
                </a:r>
              </a:p>
              <a:p>
                <a:pPr algn="just"/>
                <a:r>
                  <a:rPr lang="zh-CN" altLang="en-US" dirty="0"/>
                  <a:t>通常，将字符串映射至其解析树的任务被称为句法分析</a:t>
                </a:r>
                <a:r>
                  <a:rPr lang="en-US" altLang="zh-CN" dirty="0"/>
                  <a:t>(syntactic parsing).</a:t>
                </a:r>
                <a:endParaRPr lang="zh-CN" altLang="en-US" dirty="0"/>
              </a:p>
            </p:txBody>
          </p:sp>
        </mc:Choice>
        <mc:Fallback xmlns="">
          <p:sp>
            <p:nvSpPr>
              <p:cNvPr id="3" name="内容占位符 2">
                <a:extLst>
                  <a:ext uri="{FF2B5EF4-FFF2-40B4-BE49-F238E27FC236}">
                    <a16:creationId xmlns:a16="http://schemas.microsoft.com/office/drawing/2014/main" id="{52E8FC15-A254-4FA4-A972-EE7C7106BE20}"/>
                  </a:ext>
                </a:extLst>
              </p:cNvPr>
              <p:cNvSpPr>
                <a:spLocks noGrp="1" noRot="1" noChangeAspect="1" noMove="1" noResize="1" noEditPoints="1" noAdjustHandles="1" noChangeArrowheads="1" noChangeShapeType="1" noTextEdit="1"/>
              </p:cNvSpPr>
              <p:nvPr>
                <p:ph idx="1"/>
              </p:nvPr>
            </p:nvSpPr>
            <p:spPr>
              <a:xfrm>
                <a:off x="838200" y="1825625"/>
                <a:ext cx="10515600" cy="4855394"/>
              </a:xfrm>
              <a:blipFill>
                <a:blip r:embed="rId2"/>
                <a:stretch>
                  <a:fillRect l="-1043" t="-2258" r="-11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3B3289B-C7B3-414D-8E0B-71ED6B621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268" y="2301083"/>
            <a:ext cx="6691464" cy="615174"/>
          </a:xfrm>
          <a:prstGeom prst="rect">
            <a:avLst/>
          </a:prstGeom>
        </p:spPr>
      </p:pic>
      <p:pic>
        <p:nvPicPr>
          <p:cNvPr id="7" name="图片 6" descr="手机屏幕截图&#10;&#10;描述已自动生成">
            <a:extLst>
              <a:ext uri="{FF2B5EF4-FFF2-40B4-BE49-F238E27FC236}">
                <a16:creationId xmlns:a16="http://schemas.microsoft.com/office/drawing/2014/main" id="{DEDA7346-D671-4E10-A78F-FAF35B8281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268" y="3186989"/>
            <a:ext cx="6691464" cy="1628610"/>
          </a:xfrm>
          <a:prstGeom prst="rect">
            <a:avLst/>
          </a:prstGeom>
        </p:spPr>
      </p:pic>
      <p:pic>
        <p:nvPicPr>
          <p:cNvPr id="9" name="图片 8" descr="图片包含 钟表, 游戏机&#10;&#10;描述已自动生成">
            <a:extLst>
              <a:ext uri="{FF2B5EF4-FFF2-40B4-BE49-F238E27FC236}">
                <a16:creationId xmlns:a16="http://schemas.microsoft.com/office/drawing/2014/main" id="{319A032A-FF7E-43C8-87C4-F6C5BEB45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5340" y="4950536"/>
            <a:ext cx="4121320" cy="432625"/>
          </a:xfrm>
          <a:prstGeom prst="rect">
            <a:avLst/>
          </a:prstGeom>
        </p:spPr>
      </p:pic>
    </p:spTree>
    <p:extLst>
      <p:ext uri="{BB962C8B-B14F-4D97-AF65-F5344CB8AC3E}">
        <p14:creationId xmlns:p14="http://schemas.microsoft.com/office/powerpoint/2010/main" val="65459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2B860-0333-4F78-836F-6EAE598BCF1D}"/>
              </a:ext>
            </a:extLst>
          </p:cNvPr>
          <p:cNvSpPr>
            <a:spLocks noGrp="1"/>
          </p:cNvSpPr>
          <p:nvPr>
            <p:ph type="title"/>
          </p:nvPr>
        </p:nvSpPr>
        <p:spPr/>
        <p:txBody>
          <a:bodyPr/>
          <a:lstStyle/>
          <a:p>
            <a:r>
              <a:rPr lang="en-US" altLang="zh-CN" dirty="0"/>
              <a:t>Some Grammar Rules for English</a:t>
            </a:r>
            <a:endParaRPr lang="zh-CN" altLang="en-US" dirty="0"/>
          </a:p>
        </p:txBody>
      </p:sp>
      <p:sp>
        <p:nvSpPr>
          <p:cNvPr id="3" name="内容占位符 2">
            <a:extLst>
              <a:ext uri="{FF2B5EF4-FFF2-40B4-BE49-F238E27FC236}">
                <a16:creationId xmlns:a16="http://schemas.microsoft.com/office/drawing/2014/main" id="{8EDDA7E5-2F1C-4791-BB8F-6898DF7668D0}"/>
              </a:ext>
            </a:extLst>
          </p:cNvPr>
          <p:cNvSpPr>
            <a:spLocks noGrp="1"/>
          </p:cNvSpPr>
          <p:nvPr>
            <p:ph idx="1"/>
          </p:nvPr>
        </p:nvSpPr>
        <p:spPr/>
        <p:txBody>
          <a:bodyPr/>
          <a:lstStyle/>
          <a:p>
            <a:pPr algn="just"/>
            <a:r>
              <a:rPr lang="zh-CN" altLang="en-US" dirty="0"/>
              <a:t>英语中包含非常多的句式结构，其中最主要的有四种：陈述句</a:t>
            </a:r>
            <a:r>
              <a:rPr lang="en-US" altLang="zh-CN" dirty="0"/>
              <a:t>(declaratives)</a:t>
            </a:r>
            <a:r>
              <a:rPr lang="zh-CN" altLang="en-US" dirty="0"/>
              <a:t>、祈使句</a:t>
            </a:r>
            <a:r>
              <a:rPr lang="en-US" altLang="zh-CN" dirty="0"/>
              <a:t>(Imperatives)</a:t>
            </a:r>
            <a:r>
              <a:rPr lang="zh-CN" altLang="en-US" dirty="0"/>
              <a:t>、是否问题</a:t>
            </a:r>
            <a:r>
              <a:rPr lang="en-US" altLang="zh-CN" dirty="0"/>
              <a:t>(yes-no questions)</a:t>
            </a:r>
            <a:r>
              <a:rPr lang="zh-CN" altLang="en-US" dirty="0"/>
              <a:t>、</a:t>
            </a:r>
            <a:r>
              <a:rPr lang="en-US" altLang="zh-CN" dirty="0" err="1"/>
              <a:t>wh</a:t>
            </a:r>
            <a:r>
              <a:rPr lang="zh-CN" altLang="en-US" dirty="0"/>
              <a:t>问题</a:t>
            </a:r>
            <a:r>
              <a:rPr lang="en-US" altLang="zh-CN" dirty="0"/>
              <a:t>(</a:t>
            </a:r>
            <a:r>
              <a:rPr lang="en-US" altLang="zh-CN" dirty="0" err="1"/>
              <a:t>wh</a:t>
            </a:r>
            <a:r>
              <a:rPr lang="en-US" altLang="zh-CN" dirty="0"/>
              <a:t>-questions)</a:t>
            </a:r>
            <a:r>
              <a:rPr lang="zh-CN" altLang="en-US" dirty="0"/>
              <a:t>；</a:t>
            </a:r>
            <a:endParaRPr lang="en-US" altLang="zh-CN" dirty="0"/>
          </a:p>
          <a:p>
            <a:pPr algn="just"/>
            <a:r>
              <a:rPr lang="zh-CN" altLang="en-US" dirty="0"/>
              <a:t>陈述句结构通常由名词短语接动词短语构成：</a:t>
            </a:r>
            <a:endParaRPr lang="en-US" altLang="zh-CN" dirty="0"/>
          </a:p>
          <a:p>
            <a:pPr algn="just"/>
            <a:endParaRPr lang="en-US" altLang="zh-CN" dirty="0"/>
          </a:p>
          <a:p>
            <a:pPr algn="just"/>
            <a:endParaRPr lang="en-US" altLang="zh-CN" dirty="0"/>
          </a:p>
          <a:p>
            <a:pPr algn="just"/>
            <a:r>
              <a:rPr lang="zh-CN" altLang="en-US" dirty="0"/>
              <a:t>祈使句结构则由没有主语的动词短语构成：</a:t>
            </a:r>
          </a:p>
        </p:txBody>
      </p:sp>
      <p:pic>
        <p:nvPicPr>
          <p:cNvPr id="5" name="图片 4" descr="手机屏幕截图&#10;&#10;描述已自动生成">
            <a:extLst>
              <a:ext uri="{FF2B5EF4-FFF2-40B4-BE49-F238E27FC236}">
                <a16:creationId xmlns:a16="http://schemas.microsoft.com/office/drawing/2014/main" id="{1B0B4DA2-C601-4764-848D-84E4E2AF2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052" y="3583227"/>
            <a:ext cx="6069073" cy="1086667"/>
          </a:xfrm>
          <a:prstGeom prst="rect">
            <a:avLst/>
          </a:prstGeom>
        </p:spPr>
      </p:pic>
      <p:pic>
        <p:nvPicPr>
          <p:cNvPr id="7" name="图片 6">
            <a:extLst>
              <a:ext uri="{FF2B5EF4-FFF2-40B4-BE49-F238E27FC236}">
                <a16:creationId xmlns:a16="http://schemas.microsoft.com/office/drawing/2014/main" id="{16B22FA4-981A-426A-85B7-DFF05882D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698" y="3926507"/>
            <a:ext cx="2181529" cy="400106"/>
          </a:xfrm>
          <a:prstGeom prst="rect">
            <a:avLst/>
          </a:prstGeom>
        </p:spPr>
      </p:pic>
      <p:pic>
        <p:nvPicPr>
          <p:cNvPr id="9" name="图片 8" descr="手机屏幕截图&#10;&#10;描述已自动生成">
            <a:extLst>
              <a:ext uri="{FF2B5EF4-FFF2-40B4-BE49-F238E27FC236}">
                <a16:creationId xmlns:a16="http://schemas.microsoft.com/office/drawing/2014/main" id="{EE23E9D0-CB2B-4BBC-9635-849172D48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58" y="5196663"/>
            <a:ext cx="7136583" cy="980300"/>
          </a:xfrm>
          <a:prstGeom prst="rect">
            <a:avLst/>
          </a:prstGeom>
        </p:spPr>
      </p:pic>
      <p:pic>
        <p:nvPicPr>
          <p:cNvPr id="11" name="图片 10">
            <a:extLst>
              <a:ext uri="{FF2B5EF4-FFF2-40B4-BE49-F238E27FC236}">
                <a16:creationId xmlns:a16="http://schemas.microsoft.com/office/drawing/2014/main" id="{63B6C27C-1768-4C35-9532-4A0A214871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7698" y="5481997"/>
            <a:ext cx="1609950" cy="409632"/>
          </a:xfrm>
          <a:prstGeom prst="rect">
            <a:avLst/>
          </a:prstGeom>
        </p:spPr>
      </p:pic>
    </p:spTree>
    <p:extLst>
      <p:ext uri="{BB962C8B-B14F-4D97-AF65-F5344CB8AC3E}">
        <p14:creationId xmlns:p14="http://schemas.microsoft.com/office/powerpoint/2010/main" val="416802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E2CC9-818E-4E2C-939D-7217651342B5}"/>
              </a:ext>
            </a:extLst>
          </p:cNvPr>
          <p:cNvSpPr>
            <a:spLocks noGrp="1"/>
          </p:cNvSpPr>
          <p:nvPr>
            <p:ph type="title"/>
          </p:nvPr>
        </p:nvSpPr>
        <p:spPr/>
        <p:txBody>
          <a:bodyPr/>
          <a:lstStyle/>
          <a:p>
            <a:r>
              <a:rPr lang="en-US" altLang="zh-CN" dirty="0"/>
              <a:t>Some Grammar Rules for English</a:t>
            </a:r>
            <a:endParaRPr lang="zh-CN" altLang="en-US" dirty="0"/>
          </a:p>
        </p:txBody>
      </p:sp>
      <p:sp>
        <p:nvSpPr>
          <p:cNvPr id="3" name="内容占位符 2">
            <a:extLst>
              <a:ext uri="{FF2B5EF4-FFF2-40B4-BE49-F238E27FC236}">
                <a16:creationId xmlns:a16="http://schemas.microsoft.com/office/drawing/2014/main" id="{0DD65CF0-9DDC-40EF-BE1F-9C4AE0DCF6F5}"/>
              </a:ext>
            </a:extLst>
          </p:cNvPr>
          <p:cNvSpPr>
            <a:spLocks noGrp="1"/>
          </p:cNvSpPr>
          <p:nvPr>
            <p:ph idx="1"/>
          </p:nvPr>
        </p:nvSpPr>
        <p:spPr/>
        <p:txBody>
          <a:bodyPr/>
          <a:lstStyle/>
          <a:p>
            <a:pPr algn="just"/>
            <a:r>
              <a:rPr lang="zh-CN" altLang="en-US" dirty="0"/>
              <a:t>是否问题结构用于提问或请求，由助动词接名词和短语构成：</a:t>
            </a:r>
            <a:endParaRPr lang="en-US" altLang="zh-CN" dirty="0"/>
          </a:p>
          <a:p>
            <a:pPr algn="just"/>
            <a:endParaRPr lang="en-US" altLang="zh-CN" dirty="0"/>
          </a:p>
          <a:p>
            <a:pPr algn="just"/>
            <a:endParaRPr lang="en-US" altLang="zh-CN" dirty="0"/>
          </a:p>
          <a:p>
            <a:pPr algn="just"/>
            <a:r>
              <a:rPr lang="en-US" altLang="zh-CN" dirty="0" err="1"/>
              <a:t>wh</a:t>
            </a:r>
            <a:r>
              <a:rPr lang="zh-CN" altLang="en-US" dirty="0"/>
              <a:t>问题有两种结构：</a:t>
            </a:r>
            <a:endParaRPr lang="en-US" altLang="zh-CN" dirty="0"/>
          </a:p>
          <a:p>
            <a:pPr lvl="1" algn="just"/>
            <a:r>
              <a:rPr lang="en-US" altLang="zh-CN" dirty="0" err="1"/>
              <a:t>wh</a:t>
            </a:r>
            <a:r>
              <a:rPr lang="en-US" altLang="zh-CN" dirty="0"/>
              <a:t>-subject-question</a:t>
            </a:r>
            <a:r>
              <a:rPr lang="zh-CN" altLang="en-US" dirty="0"/>
              <a:t>结构指</a:t>
            </a:r>
            <a:r>
              <a:rPr lang="en-US" altLang="zh-CN" dirty="0" err="1"/>
              <a:t>wh</a:t>
            </a:r>
            <a:r>
              <a:rPr lang="zh-CN" altLang="en-US" dirty="0"/>
              <a:t>代指句子主语的问句结构：</a:t>
            </a:r>
            <a:endParaRPr lang="en-US" altLang="zh-CN" dirty="0"/>
          </a:p>
          <a:p>
            <a:pPr lvl="1" algn="just"/>
            <a:endParaRPr lang="en-US" altLang="zh-CN" dirty="0"/>
          </a:p>
          <a:p>
            <a:pPr lvl="1" algn="just"/>
            <a:endParaRPr lang="en-US" altLang="zh-CN" dirty="0"/>
          </a:p>
          <a:p>
            <a:pPr lvl="1" algn="just"/>
            <a:endParaRPr lang="en-US" altLang="zh-CN" dirty="0"/>
          </a:p>
          <a:p>
            <a:pPr lvl="1" algn="just"/>
            <a:r>
              <a:rPr lang="en-US" altLang="zh-CN" dirty="0" err="1"/>
              <a:t>wh</a:t>
            </a:r>
            <a:r>
              <a:rPr lang="en-US" altLang="zh-CN" dirty="0"/>
              <a:t>-non-subject-question</a:t>
            </a:r>
            <a:r>
              <a:rPr lang="zh-CN" altLang="en-US" dirty="0"/>
              <a:t>结构指</a:t>
            </a:r>
            <a:r>
              <a:rPr lang="en-US" altLang="zh-CN" dirty="0" err="1"/>
              <a:t>wh</a:t>
            </a:r>
            <a:r>
              <a:rPr lang="zh-CN" altLang="en-US" dirty="0"/>
              <a:t>不代指句子主语的结构：</a:t>
            </a:r>
          </a:p>
        </p:txBody>
      </p:sp>
      <p:pic>
        <p:nvPicPr>
          <p:cNvPr id="5" name="图片 4" descr="手机屏幕截图&#10;&#10;描述已自动生成">
            <a:extLst>
              <a:ext uri="{FF2B5EF4-FFF2-40B4-BE49-F238E27FC236}">
                <a16:creationId xmlns:a16="http://schemas.microsoft.com/office/drawing/2014/main" id="{D2E83C0B-D943-4D11-A80C-32B057AE1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195" y="2330246"/>
            <a:ext cx="6064413" cy="905428"/>
          </a:xfrm>
          <a:prstGeom prst="rect">
            <a:avLst/>
          </a:prstGeom>
        </p:spPr>
      </p:pic>
      <p:pic>
        <p:nvPicPr>
          <p:cNvPr id="7" name="图片 6">
            <a:extLst>
              <a:ext uri="{FF2B5EF4-FFF2-40B4-BE49-F238E27FC236}">
                <a16:creationId xmlns:a16="http://schemas.microsoft.com/office/drawing/2014/main" id="{AA8CE074-A3D8-494F-999F-DD217D35E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649" y="2582907"/>
            <a:ext cx="3115110" cy="400106"/>
          </a:xfrm>
          <a:prstGeom prst="rect">
            <a:avLst/>
          </a:prstGeom>
        </p:spPr>
      </p:pic>
      <p:pic>
        <p:nvPicPr>
          <p:cNvPr id="9" name="图片 8" descr="手机屏幕截图&#10;&#10;描述已自动生成">
            <a:extLst>
              <a:ext uri="{FF2B5EF4-FFF2-40B4-BE49-F238E27FC236}">
                <a16:creationId xmlns:a16="http://schemas.microsoft.com/office/drawing/2014/main" id="{70557552-A8A2-4CB0-81BE-BF3AB7A9A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428" y="4308274"/>
            <a:ext cx="7212833" cy="905428"/>
          </a:xfrm>
          <a:prstGeom prst="rect">
            <a:avLst/>
          </a:prstGeom>
        </p:spPr>
      </p:pic>
      <p:pic>
        <p:nvPicPr>
          <p:cNvPr id="11" name="图片 10">
            <a:extLst>
              <a:ext uri="{FF2B5EF4-FFF2-40B4-BE49-F238E27FC236}">
                <a16:creationId xmlns:a16="http://schemas.microsoft.com/office/drawing/2014/main" id="{E2D87C8D-5BF0-4C15-AC42-96B8910F3A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4621" y="4579987"/>
            <a:ext cx="2876951" cy="362001"/>
          </a:xfrm>
          <a:prstGeom prst="rect">
            <a:avLst/>
          </a:prstGeom>
        </p:spPr>
      </p:pic>
      <p:pic>
        <p:nvPicPr>
          <p:cNvPr id="13" name="图片 12">
            <a:extLst>
              <a:ext uri="{FF2B5EF4-FFF2-40B4-BE49-F238E27FC236}">
                <a16:creationId xmlns:a16="http://schemas.microsoft.com/office/drawing/2014/main" id="{9373553B-307C-4434-8B6F-30BCFE183D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428" y="5941078"/>
            <a:ext cx="6219487" cy="277494"/>
          </a:xfrm>
          <a:prstGeom prst="rect">
            <a:avLst/>
          </a:prstGeom>
        </p:spPr>
      </p:pic>
      <p:pic>
        <p:nvPicPr>
          <p:cNvPr id="15" name="图片 14">
            <a:extLst>
              <a:ext uri="{FF2B5EF4-FFF2-40B4-BE49-F238E27FC236}">
                <a16:creationId xmlns:a16="http://schemas.microsoft.com/office/drawing/2014/main" id="{35801136-BDEF-4A9F-AF0A-1DDF8F52F5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1321" y="5905249"/>
            <a:ext cx="3972479" cy="381053"/>
          </a:xfrm>
          <a:prstGeom prst="rect">
            <a:avLst/>
          </a:prstGeom>
        </p:spPr>
      </p:pic>
    </p:spTree>
    <p:extLst>
      <p:ext uri="{BB962C8B-B14F-4D97-AF65-F5344CB8AC3E}">
        <p14:creationId xmlns:p14="http://schemas.microsoft.com/office/powerpoint/2010/main" val="297838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33D92-9F44-4E51-8613-4643A8642A3E}"/>
              </a:ext>
            </a:extLst>
          </p:cNvPr>
          <p:cNvSpPr>
            <a:spLocks noGrp="1"/>
          </p:cNvSpPr>
          <p:nvPr>
            <p:ph type="title"/>
          </p:nvPr>
        </p:nvSpPr>
        <p:spPr/>
        <p:txBody>
          <a:bodyPr/>
          <a:lstStyle/>
          <a:p>
            <a:r>
              <a:rPr lang="en-US" altLang="zh-CN" dirty="0"/>
              <a:t>Some Grammar Rules for English</a:t>
            </a:r>
            <a:endParaRPr lang="zh-CN" altLang="en-US" dirty="0"/>
          </a:p>
        </p:txBody>
      </p:sp>
      <p:sp>
        <p:nvSpPr>
          <p:cNvPr id="3" name="内容占位符 2">
            <a:extLst>
              <a:ext uri="{FF2B5EF4-FFF2-40B4-BE49-F238E27FC236}">
                <a16:creationId xmlns:a16="http://schemas.microsoft.com/office/drawing/2014/main" id="{486F9443-9F3A-4E61-B102-DC55BB0A90BE}"/>
              </a:ext>
            </a:extLst>
          </p:cNvPr>
          <p:cNvSpPr>
            <a:spLocks noGrp="1"/>
          </p:cNvSpPr>
          <p:nvPr>
            <p:ph idx="1"/>
          </p:nvPr>
        </p:nvSpPr>
        <p:spPr/>
        <p:txBody>
          <a:bodyPr/>
          <a:lstStyle/>
          <a:p>
            <a:pPr algn="just"/>
            <a:r>
              <a:rPr lang="zh-CN" altLang="en-US" dirty="0"/>
              <a:t>类似</a:t>
            </a:r>
            <a:r>
              <a:rPr lang="en-US" altLang="zh-CN" dirty="0" err="1"/>
              <a:t>wh</a:t>
            </a:r>
            <a:r>
              <a:rPr lang="en-US" altLang="zh-CN" dirty="0"/>
              <a:t>-non-subject-question</a:t>
            </a:r>
            <a:r>
              <a:rPr lang="zh-CN" altLang="en-US" dirty="0"/>
              <a:t>结构的句子中，存在着一种称之为“长期依赖”（</a:t>
            </a:r>
            <a:r>
              <a:rPr lang="en-US" altLang="zh-CN" dirty="0"/>
              <a:t>long distance dependencies</a:t>
            </a:r>
            <a:r>
              <a:rPr lang="zh-CN" altLang="en-US" dirty="0"/>
              <a:t>）的语言现象，这是因为在这种结构的句子中，</a:t>
            </a:r>
            <a:r>
              <a:rPr lang="en-US" altLang="zh-CN" dirty="0" err="1"/>
              <a:t>Wh</a:t>
            </a:r>
            <a:r>
              <a:rPr lang="en-US" altLang="zh-CN" dirty="0"/>
              <a:t>-NP</a:t>
            </a:r>
            <a:r>
              <a:rPr lang="zh-CN" altLang="en-US" dirty="0"/>
              <a:t>作为句子谓语的参数（宾语）与谓语相隔较远的距离；在某些语义解析任务中，模型的目标就是理解并预测远程依赖；</a:t>
            </a:r>
            <a:endParaRPr lang="en-US" altLang="zh-CN" dirty="0"/>
          </a:p>
          <a:p>
            <a:pPr algn="just"/>
            <a:r>
              <a:rPr lang="zh-CN" altLang="en-US" dirty="0"/>
              <a:t>通常，我们用标记</a:t>
            </a:r>
            <a:r>
              <a:rPr lang="en-US" altLang="zh-CN" dirty="0"/>
              <a:t>S</a:t>
            </a:r>
            <a:r>
              <a:rPr lang="zh-CN" altLang="en-US" dirty="0"/>
              <a:t>代表一个完整的句子；在解析树中，</a:t>
            </a:r>
            <a:r>
              <a:rPr lang="en-US" altLang="zh-CN" dirty="0"/>
              <a:t>S</a:t>
            </a:r>
            <a:r>
              <a:rPr lang="zh-CN" altLang="en-US" dirty="0"/>
              <a:t>往往出现在根节点；但有些时候，一个句子并不单独存在，而是作为另一个句子的补充而存在，此时称第一个句子是第二个句子的从句（</a:t>
            </a:r>
            <a:r>
              <a:rPr lang="en-US" altLang="zh-CN" dirty="0"/>
              <a:t>clause</a:t>
            </a:r>
            <a:r>
              <a:rPr lang="zh-CN" altLang="en-US" dirty="0"/>
              <a:t>）；对应的解析树中，第一个句子的标识</a:t>
            </a:r>
            <a:r>
              <a:rPr lang="en-US" altLang="zh-CN" dirty="0"/>
              <a:t>S</a:t>
            </a:r>
            <a:r>
              <a:rPr lang="zh-CN" altLang="en-US" dirty="0"/>
              <a:t>时第二个句子的标识</a:t>
            </a:r>
            <a:r>
              <a:rPr lang="en-US" altLang="zh-CN" dirty="0"/>
              <a:t>S</a:t>
            </a:r>
            <a:r>
              <a:rPr lang="zh-CN" altLang="en-US" dirty="0"/>
              <a:t>的子节点。</a:t>
            </a:r>
          </a:p>
        </p:txBody>
      </p:sp>
    </p:spTree>
    <p:extLst>
      <p:ext uri="{BB962C8B-B14F-4D97-AF65-F5344CB8AC3E}">
        <p14:creationId xmlns:p14="http://schemas.microsoft.com/office/powerpoint/2010/main" val="101093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02C94-ED0F-4C13-AA83-8D6BA6ABF796}"/>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C22189FF-257E-4630-AF94-A6D12D8EC023}"/>
              </a:ext>
            </a:extLst>
          </p:cNvPr>
          <p:cNvSpPr>
            <a:spLocks noGrp="1"/>
          </p:cNvSpPr>
          <p:nvPr>
            <p:ph idx="1"/>
          </p:nvPr>
        </p:nvSpPr>
        <p:spPr/>
        <p:txBody>
          <a:bodyPr>
            <a:normAutofit/>
          </a:bodyPr>
          <a:lstStyle/>
          <a:p>
            <a:pPr algn="just"/>
            <a:r>
              <a:rPr lang="zh-CN" altLang="en-US" sz="2600" dirty="0"/>
              <a:t>前面介绍三种名词短语的结构，这里主要关注</a:t>
            </a:r>
            <a:r>
              <a:rPr lang="en-US" altLang="zh-CN" sz="2600" dirty="0"/>
              <a:t>NP </a:t>
            </a:r>
            <a:r>
              <a:rPr lang="en-US" altLang="zh-CN" sz="2600" dirty="0">
                <a:sym typeface="Wingdings" panose="05000000000000000000" pitchFamily="2" charset="2"/>
              </a:rPr>
              <a:t> Det Nominal</a:t>
            </a:r>
            <a:r>
              <a:rPr lang="zh-CN" altLang="en-US" sz="2600" dirty="0">
                <a:sym typeface="Wingdings" panose="05000000000000000000" pitchFamily="2" charset="2"/>
              </a:rPr>
              <a:t>这种结构，因为这种结构的名词短语包含了很多复杂的句式结构，通常由限定词、主名词和一系列修饰语构成；</a:t>
            </a:r>
            <a:endParaRPr lang="en-US" altLang="zh-CN" sz="2600" dirty="0">
              <a:sym typeface="Wingdings" panose="05000000000000000000" pitchFamily="2" charset="2"/>
            </a:endParaRPr>
          </a:p>
          <a:p>
            <a:pPr algn="just"/>
            <a:r>
              <a:rPr lang="zh-CN" altLang="en-US" sz="2600" dirty="0"/>
              <a:t>名词短语通常都以一些简单的</a:t>
            </a:r>
            <a:r>
              <a:rPr lang="en-US" altLang="zh-CN" sz="2600" dirty="0"/>
              <a:t>Det</a:t>
            </a:r>
            <a:r>
              <a:rPr lang="zh-CN" altLang="en-US" sz="2600" dirty="0"/>
              <a:t>开始，例如：</a:t>
            </a:r>
            <a:endParaRPr lang="en-US" altLang="zh-CN" sz="2600" dirty="0"/>
          </a:p>
          <a:p>
            <a:pPr algn="just"/>
            <a:endParaRPr lang="en-US" altLang="zh-CN" sz="2600" dirty="0"/>
          </a:p>
          <a:p>
            <a:pPr algn="just"/>
            <a:endParaRPr lang="en-US" altLang="zh-CN" sz="2600" dirty="0"/>
          </a:p>
          <a:p>
            <a:pPr algn="just"/>
            <a:r>
              <a:rPr lang="zh-CN" altLang="en-US" sz="2600" dirty="0"/>
              <a:t>更复杂地，简单的</a:t>
            </a:r>
            <a:r>
              <a:rPr lang="en-US" altLang="zh-CN" sz="2600" dirty="0"/>
              <a:t>Det</a:t>
            </a:r>
            <a:r>
              <a:rPr lang="zh-CN" altLang="en-US" sz="2600" dirty="0"/>
              <a:t>可以被所有格形式的</a:t>
            </a:r>
            <a:r>
              <a:rPr lang="en-US" altLang="zh-CN" sz="2600" dirty="0"/>
              <a:t>Det</a:t>
            </a:r>
            <a:r>
              <a:rPr lang="zh-CN" altLang="en-US" sz="2600" dirty="0"/>
              <a:t>替换，这种替换可用下述规则描述：</a:t>
            </a:r>
          </a:p>
        </p:txBody>
      </p:sp>
      <p:pic>
        <p:nvPicPr>
          <p:cNvPr id="5" name="图片 4">
            <a:extLst>
              <a:ext uri="{FF2B5EF4-FFF2-40B4-BE49-F238E27FC236}">
                <a16:creationId xmlns:a16="http://schemas.microsoft.com/office/drawing/2014/main" id="{984DCE33-9DC8-4F79-BB8D-6C8B58CD9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546" y="3642721"/>
            <a:ext cx="7306908" cy="717145"/>
          </a:xfrm>
          <a:prstGeom prst="rect">
            <a:avLst/>
          </a:prstGeom>
        </p:spPr>
      </p:pic>
      <p:pic>
        <p:nvPicPr>
          <p:cNvPr id="7" name="图片 6" descr="手机屏幕截图&#10;&#10;描述已自动生成">
            <a:extLst>
              <a:ext uri="{FF2B5EF4-FFF2-40B4-BE49-F238E27FC236}">
                <a16:creationId xmlns:a16="http://schemas.microsoft.com/office/drawing/2014/main" id="{F381EE98-DFD2-467F-9B3D-4F1EBF40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546" y="5434078"/>
            <a:ext cx="4945614" cy="1069718"/>
          </a:xfrm>
          <a:prstGeom prst="rect">
            <a:avLst/>
          </a:prstGeom>
        </p:spPr>
      </p:pic>
      <p:pic>
        <p:nvPicPr>
          <p:cNvPr id="8" name="图片 7">
            <a:extLst>
              <a:ext uri="{FF2B5EF4-FFF2-40B4-BE49-F238E27FC236}">
                <a16:creationId xmlns:a16="http://schemas.microsoft.com/office/drawing/2014/main" id="{1ED7A2D4-52BF-4512-8CB0-C1D59C17F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232" y="5602078"/>
            <a:ext cx="1904547" cy="366859"/>
          </a:xfrm>
          <a:prstGeom prst="rect">
            <a:avLst/>
          </a:prstGeom>
        </p:spPr>
      </p:pic>
    </p:spTree>
    <p:extLst>
      <p:ext uri="{BB962C8B-B14F-4D97-AF65-F5344CB8AC3E}">
        <p14:creationId xmlns:p14="http://schemas.microsoft.com/office/powerpoint/2010/main" val="429273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485BD-9F29-4003-B65D-84427FA95FA8}"/>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3C005ABA-E315-46EC-B585-14739E4393D7}"/>
              </a:ext>
            </a:extLst>
          </p:cNvPr>
          <p:cNvSpPr>
            <a:spLocks noGrp="1"/>
          </p:cNvSpPr>
          <p:nvPr>
            <p:ph idx="1"/>
          </p:nvPr>
        </p:nvSpPr>
        <p:spPr>
          <a:xfrm>
            <a:off x="838200" y="1825625"/>
            <a:ext cx="10515600" cy="4351338"/>
          </a:xfrm>
        </p:spPr>
        <p:txBody>
          <a:bodyPr>
            <a:normAutofit/>
          </a:bodyPr>
          <a:lstStyle/>
          <a:p>
            <a:pPr algn="just"/>
            <a:r>
              <a:rPr lang="en-US" altLang="zh-CN" sz="2600" dirty="0"/>
              <a:t>Nominal</a:t>
            </a:r>
            <a:r>
              <a:rPr lang="zh-CN" altLang="en-US" sz="2600" dirty="0"/>
              <a:t>跟在</a:t>
            </a:r>
            <a:r>
              <a:rPr lang="en-US" altLang="zh-CN" sz="2600" dirty="0"/>
              <a:t>Det</a:t>
            </a:r>
            <a:r>
              <a:rPr lang="zh-CN" altLang="en-US" sz="2600" dirty="0"/>
              <a:t>之后，包含了所有对主名词的修饰语；最简单的</a:t>
            </a:r>
            <a:r>
              <a:rPr lang="en-US" altLang="zh-CN" sz="2600" dirty="0"/>
              <a:t>Nominal</a:t>
            </a:r>
            <a:r>
              <a:rPr lang="zh-CN" altLang="en-US" sz="2600" dirty="0"/>
              <a:t>规则如下，这种规则为许多复杂的名词结构对应的递归规则提供了</a:t>
            </a:r>
            <a:r>
              <a:rPr lang="en-US" altLang="zh-CN" sz="2600" dirty="0"/>
              <a:t>terminal</a:t>
            </a:r>
            <a:r>
              <a:rPr lang="zh-CN" altLang="en-US" sz="2600" dirty="0"/>
              <a:t>描述：</a:t>
            </a:r>
            <a:endParaRPr lang="en-US" altLang="zh-CN" sz="2600" dirty="0"/>
          </a:p>
          <a:p>
            <a:pPr algn="just"/>
            <a:endParaRPr lang="en-US" altLang="zh-CN" sz="2600" dirty="0"/>
          </a:p>
          <a:p>
            <a:pPr algn="just"/>
            <a:r>
              <a:rPr lang="zh-CN" altLang="en-US" sz="2600" dirty="0"/>
              <a:t>前置修饰语（</a:t>
            </a:r>
            <a:r>
              <a:rPr lang="en-US" altLang="zh-CN" sz="2600" dirty="0"/>
              <a:t>premodifiers</a:t>
            </a:r>
            <a:r>
              <a:rPr lang="zh-CN" altLang="en-US" sz="2600" dirty="0"/>
              <a:t>）是出现在主名词前的修饰语，如基数</a:t>
            </a:r>
            <a:r>
              <a:rPr lang="en-US" altLang="zh-CN" sz="2600" dirty="0"/>
              <a:t>(cardinal numbers)</a:t>
            </a:r>
            <a:r>
              <a:rPr lang="zh-CN" altLang="en-US" sz="2600" dirty="0"/>
              <a:t>、序数</a:t>
            </a:r>
            <a:r>
              <a:rPr lang="en-US" altLang="zh-CN" sz="2600" dirty="0"/>
              <a:t>(ordinal numbers)</a:t>
            </a:r>
            <a:r>
              <a:rPr lang="zh-CN" altLang="en-US" sz="2600" dirty="0"/>
              <a:t>和量词</a:t>
            </a:r>
            <a:r>
              <a:rPr lang="en-US" altLang="zh-CN" sz="2600" dirty="0"/>
              <a:t>(quantifiers)</a:t>
            </a:r>
            <a:r>
              <a:rPr lang="zh-CN" altLang="en-US" sz="2600" dirty="0"/>
              <a:t>：</a:t>
            </a:r>
            <a:endParaRPr lang="en-US" altLang="zh-CN" sz="2600" dirty="0"/>
          </a:p>
          <a:p>
            <a:pPr algn="just"/>
            <a:endParaRPr lang="en-US" altLang="zh-CN" sz="2600" dirty="0"/>
          </a:p>
          <a:p>
            <a:pPr algn="just"/>
            <a:endParaRPr lang="en-US" altLang="zh-CN" sz="2600" dirty="0"/>
          </a:p>
          <a:p>
            <a:pPr algn="just"/>
            <a:r>
              <a:rPr lang="zh-CN" altLang="en-US" sz="2600" dirty="0"/>
              <a:t>形容词也可以作为前置修饰语出现在量词之后名词之前：</a:t>
            </a:r>
          </a:p>
        </p:txBody>
      </p:sp>
      <p:pic>
        <p:nvPicPr>
          <p:cNvPr id="7" name="图片 6">
            <a:extLst>
              <a:ext uri="{FF2B5EF4-FFF2-40B4-BE49-F238E27FC236}">
                <a16:creationId xmlns:a16="http://schemas.microsoft.com/office/drawing/2014/main" id="{34AA17D0-5783-4EB1-9770-CDF8AD7DF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498" y="2966893"/>
            <a:ext cx="3077004" cy="371527"/>
          </a:xfrm>
          <a:prstGeom prst="rect">
            <a:avLst/>
          </a:prstGeom>
        </p:spPr>
      </p:pic>
      <p:pic>
        <p:nvPicPr>
          <p:cNvPr id="9" name="图片 8">
            <a:extLst>
              <a:ext uri="{FF2B5EF4-FFF2-40B4-BE49-F238E27FC236}">
                <a16:creationId xmlns:a16="http://schemas.microsoft.com/office/drawing/2014/main" id="{BB452771-26EB-4B55-8A82-501131BC0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919" y="4612081"/>
            <a:ext cx="1532736" cy="291220"/>
          </a:xfrm>
          <a:prstGeom prst="rect">
            <a:avLst/>
          </a:prstGeom>
        </p:spPr>
      </p:pic>
      <p:pic>
        <p:nvPicPr>
          <p:cNvPr id="11" name="图片 10" descr="商店的招牌&#10;&#10;描述已自动生成">
            <a:extLst>
              <a:ext uri="{FF2B5EF4-FFF2-40B4-BE49-F238E27FC236}">
                <a16:creationId xmlns:a16="http://schemas.microsoft.com/office/drawing/2014/main" id="{E3CA8294-4F61-445A-8C5C-73DA25FF2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874" y="4420489"/>
            <a:ext cx="1693673" cy="674404"/>
          </a:xfrm>
          <a:prstGeom prst="rect">
            <a:avLst/>
          </a:prstGeom>
        </p:spPr>
      </p:pic>
      <p:pic>
        <p:nvPicPr>
          <p:cNvPr id="13" name="图片 12">
            <a:extLst>
              <a:ext uri="{FF2B5EF4-FFF2-40B4-BE49-F238E27FC236}">
                <a16:creationId xmlns:a16="http://schemas.microsoft.com/office/drawing/2014/main" id="{6566F773-461A-43B4-90AD-853970080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2765" y="4585258"/>
            <a:ext cx="1402453" cy="344866"/>
          </a:xfrm>
          <a:prstGeom prst="rect">
            <a:avLst/>
          </a:prstGeom>
        </p:spPr>
      </p:pic>
      <p:pic>
        <p:nvPicPr>
          <p:cNvPr id="15" name="图片 14">
            <a:extLst>
              <a:ext uri="{FF2B5EF4-FFF2-40B4-BE49-F238E27FC236}">
                <a16:creationId xmlns:a16="http://schemas.microsoft.com/office/drawing/2014/main" id="{1FA8A565-F3DD-43D4-A661-898805D97A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9157" y="5772813"/>
            <a:ext cx="6613685" cy="763118"/>
          </a:xfrm>
          <a:prstGeom prst="rect">
            <a:avLst/>
          </a:prstGeom>
        </p:spPr>
      </p:pic>
    </p:spTree>
    <p:extLst>
      <p:ext uri="{BB962C8B-B14F-4D97-AF65-F5344CB8AC3E}">
        <p14:creationId xmlns:p14="http://schemas.microsoft.com/office/powerpoint/2010/main" val="19641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E7568-0DC4-40D4-B3CC-E9259928ACA9}"/>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E9962D32-E54D-4B6A-BA5B-38DBF113E235}"/>
              </a:ext>
            </a:extLst>
          </p:cNvPr>
          <p:cNvSpPr>
            <a:spLocks noGrp="1"/>
          </p:cNvSpPr>
          <p:nvPr>
            <p:ph idx="1"/>
          </p:nvPr>
        </p:nvSpPr>
        <p:spPr/>
        <p:txBody>
          <a:bodyPr>
            <a:normAutofit/>
          </a:bodyPr>
          <a:lstStyle/>
          <a:p>
            <a:pPr algn="just"/>
            <a:r>
              <a:rPr lang="zh-CN" altLang="en-US" sz="2600" dirty="0"/>
              <a:t>后置修饰语（</a:t>
            </a:r>
            <a:r>
              <a:rPr lang="en-US" altLang="zh-CN" sz="2600" dirty="0"/>
              <a:t>postmodifiers</a:t>
            </a:r>
            <a:r>
              <a:rPr lang="zh-CN" altLang="en-US" sz="2600" dirty="0"/>
              <a:t>）是出现在主名词之后的修饰语，主要有以下三种：介词短语、非限定从句和关系从句：</a:t>
            </a:r>
            <a:endParaRPr lang="en-US" altLang="zh-CN" sz="2600" dirty="0"/>
          </a:p>
          <a:p>
            <a:pPr algn="just"/>
            <a:endParaRPr lang="en-US" altLang="zh-CN" sz="2600" dirty="0"/>
          </a:p>
          <a:p>
            <a:pPr algn="just"/>
            <a:endParaRPr lang="en-US" altLang="zh-CN" sz="2600" dirty="0"/>
          </a:p>
          <a:p>
            <a:pPr algn="just"/>
            <a:endParaRPr lang="en-US" altLang="zh-CN" sz="2600" dirty="0"/>
          </a:p>
          <a:p>
            <a:pPr algn="just"/>
            <a:r>
              <a:rPr lang="zh-CN" altLang="en-US" sz="2600" dirty="0"/>
              <a:t>介词短语作为后置修饰语时，可以在主名词后同时出现多个以进行更详细的修饰；可以用下述规则描述：</a:t>
            </a:r>
            <a:endParaRPr lang="en-US" altLang="zh-CN" sz="2600" dirty="0"/>
          </a:p>
        </p:txBody>
      </p:sp>
      <p:pic>
        <p:nvPicPr>
          <p:cNvPr id="7" name="图片 6" descr="手机屏幕截图&#10;&#10;描述已自动生成">
            <a:extLst>
              <a:ext uri="{FF2B5EF4-FFF2-40B4-BE49-F238E27FC236}">
                <a16:creationId xmlns:a16="http://schemas.microsoft.com/office/drawing/2014/main" id="{1976DD1B-AA36-4E16-8841-00CD49243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186" y="2779994"/>
            <a:ext cx="8613628" cy="1091534"/>
          </a:xfrm>
          <a:prstGeom prst="rect">
            <a:avLst/>
          </a:prstGeom>
        </p:spPr>
      </p:pic>
      <p:pic>
        <p:nvPicPr>
          <p:cNvPr id="9" name="图片 8" descr="手机屏幕截图&#10;&#10;描述已自动生成">
            <a:extLst>
              <a:ext uri="{FF2B5EF4-FFF2-40B4-BE49-F238E27FC236}">
                <a16:creationId xmlns:a16="http://schemas.microsoft.com/office/drawing/2014/main" id="{759FD68F-AE56-4969-9BA7-939F95D4D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71" y="5085478"/>
            <a:ext cx="6426040" cy="958724"/>
          </a:xfrm>
          <a:prstGeom prst="rect">
            <a:avLst/>
          </a:prstGeom>
        </p:spPr>
      </p:pic>
      <p:pic>
        <p:nvPicPr>
          <p:cNvPr id="11" name="图片 10">
            <a:extLst>
              <a:ext uri="{FF2B5EF4-FFF2-40B4-BE49-F238E27FC236}">
                <a16:creationId xmlns:a16="http://schemas.microsoft.com/office/drawing/2014/main" id="{4699FA05-FD6C-4FA5-982B-ED29C3E67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711" y="5334508"/>
            <a:ext cx="3029857" cy="254783"/>
          </a:xfrm>
          <a:prstGeom prst="rect">
            <a:avLst/>
          </a:prstGeom>
        </p:spPr>
      </p:pic>
    </p:spTree>
    <p:extLst>
      <p:ext uri="{BB962C8B-B14F-4D97-AF65-F5344CB8AC3E}">
        <p14:creationId xmlns:p14="http://schemas.microsoft.com/office/powerpoint/2010/main" val="347680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0961A-5552-4B3F-9ADE-FE400BAE8003}"/>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F1738DF3-AA53-440A-BBF6-1464BFBF37A3}"/>
              </a:ext>
            </a:extLst>
          </p:cNvPr>
          <p:cNvSpPr>
            <a:spLocks noGrp="1"/>
          </p:cNvSpPr>
          <p:nvPr>
            <p:ph idx="1"/>
          </p:nvPr>
        </p:nvSpPr>
        <p:spPr/>
        <p:txBody>
          <a:bodyPr/>
          <a:lstStyle/>
          <a:p>
            <a:pPr algn="just"/>
            <a:r>
              <a:rPr lang="zh-CN" altLang="en-US" sz="2600" dirty="0"/>
              <a:t>非限定从句最主要的三种形式是动名词（</a:t>
            </a:r>
            <a:r>
              <a:rPr lang="en-US" altLang="zh-CN" sz="2600" dirty="0"/>
              <a:t>gerundive, -</a:t>
            </a:r>
            <a:r>
              <a:rPr lang="en-US" altLang="zh-CN" sz="2600" dirty="0" err="1"/>
              <a:t>ing</a:t>
            </a:r>
            <a:r>
              <a:rPr lang="zh-CN" altLang="en-US" sz="2600" dirty="0"/>
              <a:t>）、</a:t>
            </a:r>
            <a:r>
              <a:rPr lang="en-US" altLang="zh-CN" sz="2600" dirty="0"/>
              <a:t>-ed</a:t>
            </a:r>
            <a:r>
              <a:rPr lang="zh-CN" altLang="en-US" sz="2600" dirty="0"/>
              <a:t>和不定式（</a:t>
            </a:r>
            <a:r>
              <a:rPr lang="en-US" altLang="zh-CN" sz="2600" dirty="0"/>
              <a:t>infinitive</a:t>
            </a:r>
            <a:r>
              <a:rPr lang="zh-CN" altLang="en-US" sz="2600" dirty="0"/>
              <a:t>）：</a:t>
            </a:r>
            <a:endParaRPr lang="en-US" altLang="zh-CN" sz="2600" dirty="0"/>
          </a:p>
          <a:p>
            <a:pPr lvl="1" algn="just"/>
            <a:r>
              <a:rPr lang="zh-CN" altLang="en-US" sz="2200" dirty="0"/>
              <a:t>动名词修饰语是以动名词形式的动词开头的动词短语，可以用以下规则描述动名词修饰语：</a:t>
            </a:r>
            <a:endParaRPr lang="en-US" altLang="zh-CN" sz="2200" dirty="0"/>
          </a:p>
          <a:p>
            <a:pPr lvl="1" algn="just"/>
            <a:endParaRPr lang="en-US" altLang="zh-CN" sz="2200" dirty="0"/>
          </a:p>
          <a:p>
            <a:pPr lvl="1" algn="just"/>
            <a:endParaRPr lang="en-US" altLang="zh-CN" sz="2200" dirty="0"/>
          </a:p>
          <a:p>
            <a:pPr lvl="1" algn="just"/>
            <a:endParaRPr lang="en-US" altLang="zh-CN" sz="2200" dirty="0"/>
          </a:p>
          <a:p>
            <a:pPr lvl="1" algn="just"/>
            <a:endParaRPr lang="en-US" altLang="zh-CN" sz="2200" dirty="0"/>
          </a:p>
          <a:p>
            <a:pPr lvl="1" algn="just"/>
            <a:r>
              <a:rPr lang="zh-CN" altLang="en-US" sz="2200" dirty="0"/>
              <a:t>另外两种非限定从句示例如下：</a:t>
            </a:r>
          </a:p>
        </p:txBody>
      </p:sp>
      <p:pic>
        <p:nvPicPr>
          <p:cNvPr id="5" name="图片 4" descr="手机屏幕截图&#10;&#10;描述已自动生成">
            <a:extLst>
              <a:ext uri="{FF2B5EF4-FFF2-40B4-BE49-F238E27FC236}">
                <a16:creationId xmlns:a16="http://schemas.microsoft.com/office/drawing/2014/main" id="{1A52F32E-C4AE-4D6A-A831-84D660249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12" y="3429000"/>
            <a:ext cx="5490798" cy="890046"/>
          </a:xfrm>
          <a:prstGeom prst="rect">
            <a:avLst/>
          </a:prstGeom>
        </p:spPr>
      </p:pic>
      <p:pic>
        <p:nvPicPr>
          <p:cNvPr id="9" name="图片 8">
            <a:extLst>
              <a:ext uri="{FF2B5EF4-FFF2-40B4-BE49-F238E27FC236}">
                <a16:creationId xmlns:a16="http://schemas.microsoft.com/office/drawing/2014/main" id="{0EF528B3-344F-47D7-A6C3-575DF5B24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234" y="3200885"/>
            <a:ext cx="3257454" cy="295584"/>
          </a:xfrm>
          <a:prstGeom prst="rect">
            <a:avLst/>
          </a:prstGeom>
        </p:spPr>
      </p:pic>
      <p:pic>
        <p:nvPicPr>
          <p:cNvPr id="11" name="图片 10">
            <a:extLst>
              <a:ext uri="{FF2B5EF4-FFF2-40B4-BE49-F238E27FC236}">
                <a16:creationId xmlns:a16="http://schemas.microsoft.com/office/drawing/2014/main" id="{13FBDBEA-6984-4808-905C-30B179DB9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191" y="3549189"/>
            <a:ext cx="5649505" cy="659109"/>
          </a:xfrm>
          <a:prstGeom prst="rect">
            <a:avLst/>
          </a:prstGeom>
        </p:spPr>
      </p:pic>
      <p:pic>
        <p:nvPicPr>
          <p:cNvPr id="13" name="图片 12">
            <a:extLst>
              <a:ext uri="{FF2B5EF4-FFF2-40B4-BE49-F238E27FC236}">
                <a16:creationId xmlns:a16="http://schemas.microsoft.com/office/drawing/2014/main" id="{1DEBF754-84C3-4425-8121-67AB0ABD27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828" y="4250898"/>
            <a:ext cx="4621302" cy="291605"/>
          </a:xfrm>
          <a:prstGeom prst="rect">
            <a:avLst/>
          </a:prstGeom>
        </p:spPr>
      </p:pic>
      <p:pic>
        <p:nvPicPr>
          <p:cNvPr id="15" name="图片 14" descr="手机屏幕的截图&#10;&#10;描述已自动生成">
            <a:extLst>
              <a:ext uri="{FF2B5EF4-FFF2-40B4-BE49-F238E27FC236}">
                <a16:creationId xmlns:a16="http://schemas.microsoft.com/office/drawing/2014/main" id="{4C85DBCC-DD53-4A8E-ADF4-D791942303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7158" y="5214558"/>
            <a:ext cx="4621303" cy="1015125"/>
          </a:xfrm>
          <a:prstGeom prst="rect">
            <a:avLst/>
          </a:prstGeom>
        </p:spPr>
      </p:pic>
    </p:spTree>
    <p:extLst>
      <p:ext uri="{BB962C8B-B14F-4D97-AF65-F5344CB8AC3E}">
        <p14:creationId xmlns:p14="http://schemas.microsoft.com/office/powerpoint/2010/main" val="65739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32506-AE9A-418B-813C-2AF8C65E0677}"/>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C24DD97F-68FA-40B9-A0A7-80FA3ECB0B18}"/>
              </a:ext>
            </a:extLst>
          </p:cNvPr>
          <p:cNvSpPr>
            <a:spLocks noGrp="1"/>
          </p:cNvSpPr>
          <p:nvPr>
            <p:ph idx="1"/>
          </p:nvPr>
        </p:nvSpPr>
        <p:spPr/>
        <p:txBody>
          <a:bodyPr/>
          <a:lstStyle/>
          <a:p>
            <a:pPr algn="just"/>
            <a:r>
              <a:rPr lang="zh-CN" altLang="en-US" sz="2600" dirty="0"/>
              <a:t>关系从句通常以关系代词（</a:t>
            </a:r>
            <a:r>
              <a:rPr lang="en-US" altLang="zh-CN" sz="2600" dirty="0"/>
              <a:t>relative pronoun</a:t>
            </a:r>
            <a:r>
              <a:rPr lang="zh-CN" altLang="en-US" sz="2600" dirty="0"/>
              <a:t>）开头：</a:t>
            </a:r>
            <a:endParaRPr lang="en-US" altLang="zh-CN" sz="2600" dirty="0"/>
          </a:p>
          <a:p>
            <a:pPr lvl="1" algn="just"/>
            <a:r>
              <a:rPr lang="zh-CN" altLang="en-US" sz="2200" dirty="0"/>
              <a:t>关系代词可以作为从句的主语：</a:t>
            </a:r>
            <a:endParaRPr lang="en-US" altLang="zh-CN" sz="2200" dirty="0"/>
          </a:p>
          <a:p>
            <a:pPr lvl="1" algn="just"/>
            <a:endParaRPr lang="en-US" altLang="zh-CN" sz="2200" dirty="0"/>
          </a:p>
          <a:p>
            <a:pPr lvl="1" algn="just"/>
            <a:endParaRPr lang="en-US" altLang="zh-CN" sz="2200" dirty="0"/>
          </a:p>
          <a:p>
            <a:pPr lvl="1" algn="just"/>
            <a:endParaRPr lang="en-US" altLang="zh-CN" sz="2200" dirty="0"/>
          </a:p>
          <a:p>
            <a:pPr lvl="1" algn="just"/>
            <a:r>
              <a:rPr lang="zh-CN" altLang="en-US" sz="2200" dirty="0"/>
              <a:t>关系代词也可以作为从句的宾语，请尝试写出示例对应的规则：</a:t>
            </a:r>
            <a:endParaRPr lang="en-US" altLang="zh-CN" sz="2200" dirty="0"/>
          </a:p>
          <a:p>
            <a:pPr lvl="1" algn="just"/>
            <a:endParaRPr lang="en-US" altLang="zh-CN" dirty="0"/>
          </a:p>
          <a:p>
            <a:pPr algn="just"/>
            <a:r>
              <a:rPr lang="zh-CN" altLang="en-US" sz="2600" dirty="0"/>
              <a:t>以上各种形式的后置修饰语，并非只能同时出现一种，而是可以混合出现以表达更复杂的语义：</a:t>
            </a:r>
          </a:p>
        </p:txBody>
      </p:sp>
      <p:pic>
        <p:nvPicPr>
          <p:cNvPr id="5" name="图片 4" descr="手机屏幕的截图&#10;&#10;描述已自动生成">
            <a:extLst>
              <a:ext uri="{FF2B5EF4-FFF2-40B4-BE49-F238E27FC236}">
                <a16:creationId xmlns:a16="http://schemas.microsoft.com/office/drawing/2014/main" id="{A949F5D2-09E1-43AF-8F47-20B937241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472" y="2639929"/>
            <a:ext cx="3979214" cy="1021214"/>
          </a:xfrm>
          <a:prstGeom prst="rect">
            <a:avLst/>
          </a:prstGeom>
        </p:spPr>
      </p:pic>
      <p:pic>
        <p:nvPicPr>
          <p:cNvPr id="7" name="图片 6" descr="图片包含 物体, 游戏机, 钟表, 橙子&#10;&#10;描述已自动生成">
            <a:extLst>
              <a:ext uri="{FF2B5EF4-FFF2-40B4-BE49-F238E27FC236}">
                <a16:creationId xmlns:a16="http://schemas.microsoft.com/office/drawing/2014/main" id="{C20487CC-CB64-416F-92F6-322BAB66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314" y="2833122"/>
            <a:ext cx="3559570" cy="652793"/>
          </a:xfrm>
          <a:prstGeom prst="rect">
            <a:avLst/>
          </a:prstGeom>
        </p:spPr>
      </p:pic>
      <p:pic>
        <p:nvPicPr>
          <p:cNvPr id="9" name="图片 8" descr="图片包含 游戏机&#10;&#10;描述已自动生成">
            <a:extLst>
              <a:ext uri="{FF2B5EF4-FFF2-40B4-BE49-F238E27FC236}">
                <a16:creationId xmlns:a16="http://schemas.microsoft.com/office/drawing/2014/main" id="{FF8541FF-2BF1-4498-B6D8-3D7C07D84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389" y="4083445"/>
            <a:ext cx="6263221" cy="444587"/>
          </a:xfrm>
          <a:prstGeom prst="rect">
            <a:avLst/>
          </a:prstGeom>
        </p:spPr>
      </p:pic>
      <p:pic>
        <p:nvPicPr>
          <p:cNvPr id="15" name="图片 14" descr="手机屏幕截图&#10;&#10;描述已自动生成">
            <a:extLst>
              <a:ext uri="{FF2B5EF4-FFF2-40B4-BE49-F238E27FC236}">
                <a16:creationId xmlns:a16="http://schemas.microsoft.com/office/drawing/2014/main" id="{007FF429-CA9D-41D4-A4DA-74314BEF6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305" y="5325797"/>
            <a:ext cx="6891388" cy="1003133"/>
          </a:xfrm>
          <a:prstGeom prst="rect">
            <a:avLst/>
          </a:prstGeom>
        </p:spPr>
      </p:pic>
    </p:spTree>
    <p:extLst>
      <p:ext uri="{BB962C8B-B14F-4D97-AF65-F5344CB8AC3E}">
        <p14:creationId xmlns:p14="http://schemas.microsoft.com/office/powerpoint/2010/main" val="24777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B4924-9B0B-4B3A-8BA2-033C358A6B8E}"/>
              </a:ext>
            </a:extLst>
          </p:cNvPr>
          <p:cNvSpPr>
            <a:spLocks noGrp="1"/>
          </p:cNvSpPr>
          <p:nvPr>
            <p:ph type="title"/>
          </p:nvPr>
        </p:nvSpPr>
        <p:spPr/>
        <p:txBody>
          <a:bodyPr/>
          <a:lstStyle/>
          <a:p>
            <a:r>
              <a:rPr lang="en-US" altLang="zh-CN" dirty="0"/>
              <a:t>The Noun Phrase</a:t>
            </a:r>
            <a:endParaRPr lang="zh-CN" altLang="en-US" dirty="0"/>
          </a:p>
        </p:txBody>
      </p:sp>
      <p:sp>
        <p:nvSpPr>
          <p:cNvPr id="3" name="内容占位符 2">
            <a:extLst>
              <a:ext uri="{FF2B5EF4-FFF2-40B4-BE49-F238E27FC236}">
                <a16:creationId xmlns:a16="http://schemas.microsoft.com/office/drawing/2014/main" id="{D5546DD7-BCC6-4A95-826A-2C05BB216D7D}"/>
              </a:ext>
            </a:extLst>
          </p:cNvPr>
          <p:cNvSpPr>
            <a:spLocks noGrp="1"/>
          </p:cNvSpPr>
          <p:nvPr>
            <p:ph idx="1"/>
          </p:nvPr>
        </p:nvSpPr>
        <p:spPr>
          <a:xfrm>
            <a:off x="838200" y="1825625"/>
            <a:ext cx="4581587" cy="4351338"/>
          </a:xfrm>
        </p:spPr>
        <p:txBody>
          <a:bodyPr/>
          <a:lstStyle/>
          <a:p>
            <a:pPr algn="just"/>
            <a:r>
              <a:rPr lang="zh-CN" altLang="en-US" dirty="0"/>
              <a:t>前限定词</a:t>
            </a:r>
            <a:r>
              <a:rPr lang="en-US" altLang="zh-CN" dirty="0"/>
              <a:t>(predeterminers)</a:t>
            </a:r>
            <a:r>
              <a:rPr lang="zh-CN" altLang="en-US" dirty="0"/>
              <a:t>出现在名词短语之前，往往用于描述数量或金额：</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右图是包含上述介绍的成分的名词短语的解析树：</a:t>
            </a:r>
          </a:p>
        </p:txBody>
      </p:sp>
      <p:pic>
        <p:nvPicPr>
          <p:cNvPr id="7" name="图片 6" descr="地图的截图&#10;&#10;描述已自动生成">
            <a:extLst>
              <a:ext uri="{FF2B5EF4-FFF2-40B4-BE49-F238E27FC236}">
                <a16:creationId xmlns:a16="http://schemas.microsoft.com/office/drawing/2014/main" id="{08244996-B584-4A62-B6BF-3F67440D4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787" y="1654116"/>
            <a:ext cx="6693489" cy="4694355"/>
          </a:xfrm>
          <a:prstGeom prst="rect">
            <a:avLst/>
          </a:prstGeom>
        </p:spPr>
      </p:pic>
      <p:grpSp>
        <p:nvGrpSpPr>
          <p:cNvPr id="14" name="组合 13">
            <a:extLst>
              <a:ext uri="{FF2B5EF4-FFF2-40B4-BE49-F238E27FC236}">
                <a16:creationId xmlns:a16="http://schemas.microsoft.com/office/drawing/2014/main" id="{F14334A6-E993-48CB-A6ED-560631914D75}"/>
              </a:ext>
            </a:extLst>
          </p:cNvPr>
          <p:cNvGrpSpPr/>
          <p:nvPr/>
        </p:nvGrpSpPr>
        <p:grpSpPr>
          <a:xfrm>
            <a:off x="1628597" y="3093284"/>
            <a:ext cx="3000794" cy="1450897"/>
            <a:chOff x="1300504" y="3167026"/>
            <a:chExt cx="3000794" cy="1450897"/>
          </a:xfrm>
        </p:grpSpPr>
        <p:pic>
          <p:nvPicPr>
            <p:cNvPr id="9" name="图片 8" descr="图片包含 画, 游戏机&#10;&#10;描述已自动生成">
              <a:extLst>
                <a:ext uri="{FF2B5EF4-FFF2-40B4-BE49-F238E27FC236}">
                  <a16:creationId xmlns:a16="http://schemas.microsoft.com/office/drawing/2014/main" id="{1C1DCF91-7E94-4BA4-ACD3-DF342B8A0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504" y="3167026"/>
              <a:ext cx="2162477" cy="523948"/>
            </a:xfrm>
            <a:prstGeom prst="rect">
              <a:avLst/>
            </a:prstGeom>
          </p:spPr>
        </p:pic>
        <p:pic>
          <p:nvPicPr>
            <p:cNvPr id="11" name="图片 10">
              <a:extLst>
                <a:ext uri="{FF2B5EF4-FFF2-40B4-BE49-F238E27FC236}">
                  <a16:creationId xmlns:a16="http://schemas.microsoft.com/office/drawing/2014/main" id="{B1DB5259-F69F-427C-861C-E865510CF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0504" y="3678132"/>
              <a:ext cx="1552792" cy="457264"/>
            </a:xfrm>
            <a:prstGeom prst="rect">
              <a:avLst/>
            </a:prstGeom>
          </p:spPr>
        </p:pic>
        <p:pic>
          <p:nvPicPr>
            <p:cNvPr id="13" name="图片 12" descr="图片包含 游戏机, 画, 标志&#10;&#10;描述已自动生成">
              <a:extLst>
                <a:ext uri="{FF2B5EF4-FFF2-40B4-BE49-F238E27FC236}">
                  <a16:creationId xmlns:a16="http://schemas.microsoft.com/office/drawing/2014/main" id="{B5D97C67-626C-43A5-B7BC-DB4455C23B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0504" y="4122554"/>
              <a:ext cx="3000794" cy="495369"/>
            </a:xfrm>
            <a:prstGeom prst="rect">
              <a:avLst/>
            </a:prstGeom>
          </p:spPr>
        </p:pic>
      </p:grpSp>
    </p:spTree>
    <p:extLst>
      <p:ext uri="{BB962C8B-B14F-4D97-AF65-F5344CB8AC3E}">
        <p14:creationId xmlns:p14="http://schemas.microsoft.com/office/powerpoint/2010/main" val="24391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EDFD3-804C-4891-B00F-C83CD8600CB7}"/>
              </a:ext>
            </a:extLst>
          </p:cNvPr>
          <p:cNvSpPr>
            <a:spLocks noGrp="1"/>
          </p:cNvSpPr>
          <p:nvPr>
            <p:ph type="title"/>
          </p:nvPr>
        </p:nvSpPr>
        <p:spPr/>
        <p:txBody>
          <a:bodyPr/>
          <a:lstStyle/>
          <a:p>
            <a:r>
              <a:rPr lang="en-US" altLang="zh-CN" dirty="0"/>
              <a:t>Constituency Grammars</a:t>
            </a:r>
            <a:endParaRPr lang="zh-CN" altLang="en-US" dirty="0"/>
          </a:p>
        </p:txBody>
      </p:sp>
      <p:sp>
        <p:nvSpPr>
          <p:cNvPr id="3" name="内容占位符 2">
            <a:extLst>
              <a:ext uri="{FF2B5EF4-FFF2-40B4-BE49-F238E27FC236}">
                <a16:creationId xmlns:a16="http://schemas.microsoft.com/office/drawing/2014/main" id="{0BEC1F0F-4259-4916-91AD-F58F97C26A26}"/>
              </a:ext>
            </a:extLst>
          </p:cNvPr>
          <p:cNvSpPr>
            <a:spLocks noGrp="1"/>
          </p:cNvSpPr>
          <p:nvPr>
            <p:ph idx="1"/>
          </p:nvPr>
        </p:nvSpPr>
        <p:spPr/>
        <p:txBody>
          <a:bodyPr/>
          <a:lstStyle/>
          <a:p>
            <a:pPr algn="just"/>
            <a:r>
              <a:rPr lang="zh-CN" altLang="en-US" dirty="0"/>
              <a:t>人们对于语法的研究有很漫长的记录，两千多年前</a:t>
            </a:r>
            <a:r>
              <a:rPr lang="en-US" altLang="zh-CN" dirty="0"/>
              <a:t>Panini</a:t>
            </a:r>
            <a:r>
              <a:rPr lang="zh-CN" altLang="en-US" dirty="0"/>
              <a:t>就写下了梵文（</a:t>
            </a:r>
            <a:r>
              <a:rPr lang="en-US" altLang="zh-CN" dirty="0"/>
              <a:t>Sanskrit</a:t>
            </a:r>
            <a:r>
              <a:rPr lang="zh-CN" altLang="en-US" dirty="0"/>
              <a:t>）的语法研究，这本著作直到今天仍然在梵文教学中被引用；</a:t>
            </a:r>
            <a:endParaRPr lang="en-US" altLang="zh-CN" dirty="0"/>
          </a:p>
          <a:p>
            <a:pPr algn="just"/>
            <a:r>
              <a:rPr lang="zh-CN" altLang="en-US" dirty="0"/>
              <a:t>语法模型分为成分句法分析（</a:t>
            </a:r>
            <a:r>
              <a:rPr lang="en-US" altLang="zh-CN" dirty="0"/>
              <a:t>constituency parsing</a:t>
            </a:r>
            <a:r>
              <a:rPr lang="zh-CN" altLang="en-US" dirty="0"/>
              <a:t>）和依存分析（</a:t>
            </a:r>
            <a:r>
              <a:rPr lang="en-US" altLang="zh-CN" dirty="0"/>
              <a:t>dependency parsing</a:t>
            </a:r>
            <a:r>
              <a:rPr lang="zh-CN" altLang="en-US" dirty="0"/>
              <a:t>），前者起源于欧洲的语言学家，后者兴于美国的语言学家；</a:t>
            </a:r>
            <a:endParaRPr lang="en-US" altLang="zh-CN" dirty="0"/>
          </a:p>
          <a:p>
            <a:pPr algn="just"/>
            <a:r>
              <a:rPr lang="zh-CN" altLang="en-US" dirty="0"/>
              <a:t>本章的主题是关于上下文无关语法（</a:t>
            </a:r>
            <a:r>
              <a:rPr lang="en-US" altLang="zh-CN" dirty="0"/>
              <a:t>context-free grammars</a:t>
            </a:r>
            <a:r>
              <a:rPr lang="zh-CN" altLang="en-US" dirty="0"/>
              <a:t>），是成分句法分析的一种，这种语法是现代很多语法模型的核心，被用于语法检查、语义解释、对话理解和机器翻译等任务中；</a:t>
            </a:r>
            <a:endParaRPr lang="en-US" altLang="zh-CN" dirty="0"/>
          </a:p>
          <a:p>
            <a:pPr algn="just"/>
            <a:endParaRPr lang="zh-CN" altLang="en-US" dirty="0"/>
          </a:p>
        </p:txBody>
      </p:sp>
    </p:spTree>
    <p:extLst>
      <p:ext uri="{BB962C8B-B14F-4D97-AF65-F5344CB8AC3E}">
        <p14:creationId xmlns:p14="http://schemas.microsoft.com/office/powerpoint/2010/main" val="171312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FABEC-E6F2-4E55-A5F6-3B29F6FBADEC}"/>
              </a:ext>
            </a:extLst>
          </p:cNvPr>
          <p:cNvSpPr>
            <a:spLocks noGrp="1"/>
          </p:cNvSpPr>
          <p:nvPr>
            <p:ph type="title"/>
          </p:nvPr>
        </p:nvSpPr>
        <p:spPr/>
        <p:txBody>
          <a:bodyPr/>
          <a:lstStyle/>
          <a:p>
            <a:r>
              <a:rPr lang="en-US" altLang="zh-CN" dirty="0"/>
              <a:t>The Verb Phrase</a:t>
            </a:r>
            <a:endParaRPr lang="zh-CN" altLang="en-US" dirty="0"/>
          </a:p>
        </p:txBody>
      </p:sp>
      <p:sp>
        <p:nvSpPr>
          <p:cNvPr id="3" name="内容占位符 2">
            <a:extLst>
              <a:ext uri="{FF2B5EF4-FFF2-40B4-BE49-F238E27FC236}">
                <a16:creationId xmlns:a16="http://schemas.microsoft.com/office/drawing/2014/main" id="{92757D96-1134-4CA5-B517-07AFEF98E9AD}"/>
              </a:ext>
            </a:extLst>
          </p:cNvPr>
          <p:cNvSpPr>
            <a:spLocks noGrp="1"/>
          </p:cNvSpPr>
          <p:nvPr>
            <p:ph idx="1"/>
          </p:nvPr>
        </p:nvSpPr>
        <p:spPr/>
        <p:txBody>
          <a:bodyPr/>
          <a:lstStyle/>
          <a:p>
            <a:pPr algn="just"/>
            <a:r>
              <a:rPr lang="zh-CN" altLang="en-US" dirty="0"/>
              <a:t>动词短语由动词和许多其他成分构成，简单的动词短语规则有：</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动词短语可以包含更加复杂的成分，例如一些句子可以跟在动词后组成动词短语，这些句子被称为补语</a:t>
            </a:r>
            <a:r>
              <a:rPr lang="en-US" altLang="zh-CN" dirty="0"/>
              <a:t>(sentential complements)</a:t>
            </a:r>
            <a:r>
              <a:rPr lang="zh-CN" altLang="en-US" dirty="0"/>
              <a:t>：</a:t>
            </a:r>
            <a:endParaRPr lang="en-US" altLang="zh-CN" dirty="0"/>
          </a:p>
          <a:p>
            <a:pPr algn="just"/>
            <a:endParaRPr lang="zh-CN" altLang="en-US" dirty="0"/>
          </a:p>
        </p:txBody>
      </p:sp>
      <p:pic>
        <p:nvPicPr>
          <p:cNvPr id="5" name="图片 4" descr="手机屏幕截图&#10;&#10;描述已自动生成">
            <a:extLst>
              <a:ext uri="{FF2B5EF4-FFF2-40B4-BE49-F238E27FC236}">
                <a16:creationId xmlns:a16="http://schemas.microsoft.com/office/drawing/2014/main" id="{B87C69FB-9EFA-44A4-B2A2-9DD77D191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706" y="2351201"/>
            <a:ext cx="5440588" cy="1291650"/>
          </a:xfrm>
          <a:prstGeom prst="rect">
            <a:avLst/>
          </a:prstGeom>
        </p:spPr>
      </p:pic>
      <p:pic>
        <p:nvPicPr>
          <p:cNvPr id="7" name="图片 6" descr="手机屏幕截图&#10;&#10;描述已自动生成">
            <a:extLst>
              <a:ext uri="{FF2B5EF4-FFF2-40B4-BE49-F238E27FC236}">
                <a16:creationId xmlns:a16="http://schemas.microsoft.com/office/drawing/2014/main" id="{4D382C38-A521-42DB-AAFB-55A3E6E8E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22" y="4979016"/>
            <a:ext cx="7254866" cy="1116587"/>
          </a:xfrm>
          <a:prstGeom prst="rect">
            <a:avLst/>
          </a:prstGeom>
        </p:spPr>
      </p:pic>
      <p:pic>
        <p:nvPicPr>
          <p:cNvPr id="9" name="图片 8">
            <a:extLst>
              <a:ext uri="{FF2B5EF4-FFF2-40B4-BE49-F238E27FC236}">
                <a16:creationId xmlns:a16="http://schemas.microsoft.com/office/drawing/2014/main" id="{9507CB6A-DFBA-4AA3-8D79-7F8909AB0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294" y="5279902"/>
            <a:ext cx="2201984" cy="338767"/>
          </a:xfrm>
          <a:prstGeom prst="rect">
            <a:avLst/>
          </a:prstGeom>
        </p:spPr>
      </p:pic>
    </p:spTree>
    <p:extLst>
      <p:ext uri="{BB962C8B-B14F-4D97-AF65-F5344CB8AC3E}">
        <p14:creationId xmlns:p14="http://schemas.microsoft.com/office/powerpoint/2010/main" val="379705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5A5C6-D1E7-49BD-9721-6FB2C2AC33B6}"/>
              </a:ext>
            </a:extLst>
          </p:cNvPr>
          <p:cNvSpPr>
            <a:spLocks noGrp="1"/>
          </p:cNvSpPr>
          <p:nvPr>
            <p:ph type="title"/>
          </p:nvPr>
        </p:nvSpPr>
        <p:spPr/>
        <p:txBody>
          <a:bodyPr/>
          <a:lstStyle/>
          <a:p>
            <a:r>
              <a:rPr lang="en-US" altLang="zh-CN" dirty="0"/>
              <a:t>The Verb Phrase</a:t>
            </a:r>
            <a:endParaRPr lang="zh-CN" altLang="en-US" dirty="0"/>
          </a:p>
        </p:txBody>
      </p:sp>
      <p:sp>
        <p:nvSpPr>
          <p:cNvPr id="3" name="内容占位符 2">
            <a:extLst>
              <a:ext uri="{FF2B5EF4-FFF2-40B4-BE49-F238E27FC236}">
                <a16:creationId xmlns:a16="http://schemas.microsoft.com/office/drawing/2014/main" id="{5535A362-D1E6-4AFF-91EC-1771213B3E18}"/>
              </a:ext>
            </a:extLst>
          </p:cNvPr>
          <p:cNvSpPr>
            <a:spLocks noGrp="1"/>
          </p:cNvSpPr>
          <p:nvPr>
            <p:ph idx="1"/>
          </p:nvPr>
        </p:nvSpPr>
        <p:spPr/>
        <p:txBody>
          <a:bodyPr>
            <a:normAutofit/>
          </a:bodyPr>
          <a:lstStyle/>
          <a:p>
            <a:pPr algn="just"/>
            <a:r>
              <a:rPr lang="zh-CN" altLang="en-US" sz="2600" dirty="0"/>
              <a:t>动词短语也可以作为其他动词短语的成分，通常发生在主动词是</a:t>
            </a:r>
            <a:r>
              <a:rPr lang="en-US" altLang="zh-CN" sz="2600" dirty="0"/>
              <a:t>want,</a:t>
            </a:r>
            <a:r>
              <a:rPr lang="zh-CN" altLang="en-US" sz="2600" dirty="0"/>
              <a:t> </a:t>
            </a:r>
            <a:r>
              <a:rPr lang="en-US" altLang="zh-CN" sz="2600" dirty="0"/>
              <a:t>would</a:t>
            </a:r>
            <a:r>
              <a:rPr lang="zh-CN" altLang="en-US" sz="2600" dirty="0"/>
              <a:t> </a:t>
            </a:r>
            <a:r>
              <a:rPr lang="en-US" altLang="zh-CN" sz="2600" dirty="0"/>
              <a:t>like,</a:t>
            </a:r>
            <a:r>
              <a:rPr lang="zh-CN" altLang="en-US" sz="2600" dirty="0"/>
              <a:t> </a:t>
            </a:r>
            <a:r>
              <a:rPr lang="en-US" altLang="zh-CN" sz="2600" dirty="0"/>
              <a:t>try,</a:t>
            </a:r>
            <a:r>
              <a:rPr lang="zh-CN" altLang="en-US" sz="2600" dirty="0"/>
              <a:t> </a:t>
            </a:r>
            <a:r>
              <a:rPr lang="en-US" altLang="zh-CN" sz="2600" dirty="0"/>
              <a:t>need</a:t>
            </a:r>
            <a:r>
              <a:rPr lang="zh-CN" altLang="en-US" sz="2600" dirty="0"/>
              <a:t>等：</a:t>
            </a:r>
            <a:endParaRPr lang="en-US" altLang="zh-CN" sz="2600" dirty="0"/>
          </a:p>
          <a:p>
            <a:pPr algn="just"/>
            <a:endParaRPr lang="en-US" altLang="zh-CN" sz="2600" dirty="0"/>
          </a:p>
          <a:p>
            <a:pPr algn="just"/>
            <a:endParaRPr lang="en-US" altLang="zh-CN" sz="2600" dirty="0"/>
          </a:p>
          <a:p>
            <a:pPr algn="just"/>
            <a:r>
              <a:rPr lang="zh-CN" altLang="en-US" sz="2600" dirty="0"/>
              <a:t>根据动词可以接受的成分类型不同，</a:t>
            </a:r>
            <a:r>
              <a:rPr lang="en-US" altLang="zh-CN" sz="2600" dirty="0"/>
              <a:t>CFG</a:t>
            </a:r>
            <a:r>
              <a:rPr lang="zh-CN" altLang="en-US" sz="2600" dirty="0"/>
              <a:t>语法将动词分为</a:t>
            </a:r>
            <a:r>
              <a:rPr lang="en-US" altLang="zh-CN" sz="2600" dirty="0"/>
              <a:t>100</a:t>
            </a:r>
            <a:r>
              <a:rPr lang="zh-CN" altLang="en-US" sz="2600" dirty="0"/>
              <a:t>多个子类；动词可以接受的成分集合被称为子类框架</a:t>
            </a:r>
            <a:r>
              <a:rPr lang="en-US" altLang="zh-CN" sz="2600" dirty="0"/>
              <a:t>(subcategorization frame)</a:t>
            </a:r>
            <a:r>
              <a:rPr lang="zh-CN" altLang="en-US" sz="2600" dirty="0"/>
              <a:t>：</a:t>
            </a:r>
          </a:p>
        </p:txBody>
      </p:sp>
      <p:pic>
        <p:nvPicPr>
          <p:cNvPr id="5" name="图片 4" descr="手机屏幕截图&#10;&#10;描述已自动生成">
            <a:extLst>
              <a:ext uri="{FF2B5EF4-FFF2-40B4-BE49-F238E27FC236}">
                <a16:creationId xmlns:a16="http://schemas.microsoft.com/office/drawing/2014/main" id="{F581B012-E4EB-418C-9996-00E600BF1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65" y="2828973"/>
            <a:ext cx="4851698" cy="695887"/>
          </a:xfrm>
          <a:prstGeom prst="rect">
            <a:avLst/>
          </a:prstGeom>
        </p:spPr>
      </p:pic>
      <p:pic>
        <p:nvPicPr>
          <p:cNvPr id="7" name="图片 6" descr="手机屏幕截图&#10;&#10;描述已自动生成">
            <a:extLst>
              <a:ext uri="{FF2B5EF4-FFF2-40B4-BE49-F238E27FC236}">
                <a16:creationId xmlns:a16="http://schemas.microsoft.com/office/drawing/2014/main" id="{F8895443-2C00-49CF-AAE7-464A6C46C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412" y="4456996"/>
            <a:ext cx="7551176" cy="2291982"/>
          </a:xfrm>
          <a:prstGeom prst="rect">
            <a:avLst/>
          </a:prstGeom>
        </p:spPr>
      </p:pic>
    </p:spTree>
    <p:extLst>
      <p:ext uri="{BB962C8B-B14F-4D97-AF65-F5344CB8AC3E}">
        <p14:creationId xmlns:p14="http://schemas.microsoft.com/office/powerpoint/2010/main" val="60736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70C51-FCE8-4786-A4A6-A4162A1DC184}"/>
              </a:ext>
            </a:extLst>
          </p:cNvPr>
          <p:cNvSpPr>
            <a:spLocks noGrp="1"/>
          </p:cNvSpPr>
          <p:nvPr>
            <p:ph type="title"/>
          </p:nvPr>
        </p:nvSpPr>
        <p:spPr/>
        <p:txBody>
          <a:bodyPr/>
          <a:lstStyle/>
          <a:p>
            <a:r>
              <a:rPr lang="en-US" altLang="zh-CN" dirty="0"/>
              <a:t>The Verb Phrase</a:t>
            </a:r>
            <a:endParaRPr lang="zh-CN" altLang="en-US" dirty="0"/>
          </a:p>
        </p:txBody>
      </p:sp>
      <p:sp>
        <p:nvSpPr>
          <p:cNvPr id="3" name="内容占位符 2">
            <a:extLst>
              <a:ext uri="{FF2B5EF4-FFF2-40B4-BE49-F238E27FC236}">
                <a16:creationId xmlns:a16="http://schemas.microsoft.com/office/drawing/2014/main" id="{8EBE1ACA-6779-41A1-B620-1D6DE45FC06F}"/>
              </a:ext>
            </a:extLst>
          </p:cNvPr>
          <p:cNvSpPr>
            <a:spLocks noGrp="1"/>
          </p:cNvSpPr>
          <p:nvPr>
            <p:ph idx="1"/>
          </p:nvPr>
        </p:nvSpPr>
        <p:spPr/>
        <p:txBody>
          <a:bodyPr/>
          <a:lstStyle/>
          <a:p>
            <a:pPr algn="just"/>
            <a:r>
              <a:rPr lang="zh-CN" altLang="en-US" dirty="0"/>
              <a:t>我们也可以为不同的动词子类明明不同的符号，例如：</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但这种方式导致</a:t>
            </a:r>
            <a:r>
              <a:rPr lang="en-US" altLang="zh-CN" dirty="0"/>
              <a:t>CFG</a:t>
            </a:r>
            <a:r>
              <a:rPr lang="zh-CN" altLang="en-US" dirty="0"/>
              <a:t>规则集出现明显的冗杂，规则数目大幅增加，降低了</a:t>
            </a:r>
            <a:r>
              <a:rPr lang="en-US" altLang="zh-CN" dirty="0"/>
              <a:t>CFG</a:t>
            </a:r>
            <a:r>
              <a:rPr lang="zh-CN" altLang="en-US" dirty="0"/>
              <a:t>模型的泛化能力。</a:t>
            </a:r>
          </a:p>
        </p:txBody>
      </p:sp>
      <p:pic>
        <p:nvPicPr>
          <p:cNvPr id="5" name="图片 4" descr="手机屏幕截图&#10;&#10;描述已自动生成">
            <a:extLst>
              <a:ext uri="{FF2B5EF4-FFF2-40B4-BE49-F238E27FC236}">
                <a16:creationId xmlns:a16="http://schemas.microsoft.com/office/drawing/2014/main" id="{B0D9EC3F-623A-4D98-8935-D431B50B7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069" y="2406225"/>
            <a:ext cx="6545862" cy="1148866"/>
          </a:xfrm>
          <a:prstGeom prst="rect">
            <a:avLst/>
          </a:prstGeom>
        </p:spPr>
      </p:pic>
      <p:pic>
        <p:nvPicPr>
          <p:cNvPr id="7" name="图片 6" descr="手机屏幕截图&#10;&#10;描述已自动生成">
            <a:extLst>
              <a:ext uri="{FF2B5EF4-FFF2-40B4-BE49-F238E27FC236}">
                <a16:creationId xmlns:a16="http://schemas.microsoft.com/office/drawing/2014/main" id="{6E55AF94-3AE5-4E7F-A7F8-05D952379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069" y="3579652"/>
            <a:ext cx="6545862" cy="1259903"/>
          </a:xfrm>
          <a:prstGeom prst="rect">
            <a:avLst/>
          </a:prstGeom>
        </p:spPr>
      </p:pic>
    </p:spTree>
    <p:extLst>
      <p:ext uri="{BB962C8B-B14F-4D97-AF65-F5344CB8AC3E}">
        <p14:creationId xmlns:p14="http://schemas.microsoft.com/office/powerpoint/2010/main" val="82058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7E542-9233-4A4F-82D8-0F13F364E7D9}"/>
              </a:ext>
            </a:extLst>
          </p:cNvPr>
          <p:cNvSpPr>
            <a:spLocks noGrp="1"/>
          </p:cNvSpPr>
          <p:nvPr>
            <p:ph type="title"/>
          </p:nvPr>
        </p:nvSpPr>
        <p:spPr/>
        <p:txBody>
          <a:bodyPr/>
          <a:lstStyle/>
          <a:p>
            <a:r>
              <a:rPr lang="en-US" altLang="zh-CN" dirty="0"/>
              <a:t>Coordination</a:t>
            </a:r>
            <a:endParaRPr lang="zh-CN" altLang="en-US" dirty="0"/>
          </a:p>
        </p:txBody>
      </p:sp>
      <p:sp>
        <p:nvSpPr>
          <p:cNvPr id="3" name="内容占位符 2">
            <a:extLst>
              <a:ext uri="{FF2B5EF4-FFF2-40B4-BE49-F238E27FC236}">
                <a16:creationId xmlns:a16="http://schemas.microsoft.com/office/drawing/2014/main" id="{51A42DA2-C218-48E5-908C-4382843526D6}"/>
              </a:ext>
            </a:extLst>
          </p:cNvPr>
          <p:cNvSpPr>
            <a:spLocks noGrp="1"/>
          </p:cNvSpPr>
          <p:nvPr>
            <p:ph idx="1"/>
          </p:nvPr>
        </p:nvSpPr>
        <p:spPr/>
        <p:txBody>
          <a:bodyPr/>
          <a:lstStyle/>
          <a:p>
            <a:pPr algn="just"/>
            <a:r>
              <a:rPr lang="zh-CN" altLang="en-US" dirty="0"/>
              <a:t>上述所有短语结构都可以通过连词组成更大的、相同类型的短语结构，常用的连词有</a:t>
            </a:r>
            <a:r>
              <a:rPr lang="en-US" altLang="zh-CN" dirty="0"/>
              <a:t>and, or, but</a:t>
            </a:r>
            <a:r>
              <a:rPr lang="zh-CN" altLang="en-US" dirty="0"/>
              <a:t>：</a:t>
            </a:r>
            <a:endParaRPr lang="en-US" altLang="zh-CN" dirty="0"/>
          </a:p>
          <a:p>
            <a:pPr lvl="1" algn="just"/>
            <a:r>
              <a:rPr lang="zh-CN" altLang="en-US" dirty="0"/>
              <a:t>多个名词短语可以通过连词组成更大的名词短语：</a:t>
            </a:r>
            <a:endParaRPr lang="en-US" altLang="zh-CN" dirty="0"/>
          </a:p>
          <a:p>
            <a:pPr lvl="1" algn="just"/>
            <a:endParaRPr lang="en-US" altLang="zh-CN" dirty="0"/>
          </a:p>
          <a:p>
            <a:pPr lvl="1" algn="just"/>
            <a:endParaRPr lang="en-US" altLang="zh-CN" dirty="0"/>
          </a:p>
          <a:p>
            <a:pPr lvl="1" algn="just"/>
            <a:r>
              <a:rPr lang="zh-CN" altLang="en-US" dirty="0"/>
              <a:t>某两个片段可以通过连词组成连词短语的能力，是这两个片段是成分的有力证据：</a:t>
            </a:r>
          </a:p>
        </p:txBody>
      </p:sp>
      <p:pic>
        <p:nvPicPr>
          <p:cNvPr id="5" name="图片 4">
            <a:extLst>
              <a:ext uri="{FF2B5EF4-FFF2-40B4-BE49-F238E27FC236}">
                <a16:creationId xmlns:a16="http://schemas.microsoft.com/office/drawing/2014/main" id="{587AAAD2-98A6-472F-966E-FA5FB0812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45" y="3137910"/>
            <a:ext cx="6772025" cy="582180"/>
          </a:xfrm>
          <a:prstGeom prst="rect">
            <a:avLst/>
          </a:prstGeom>
        </p:spPr>
      </p:pic>
      <p:pic>
        <p:nvPicPr>
          <p:cNvPr id="7" name="图片 6">
            <a:extLst>
              <a:ext uri="{FF2B5EF4-FFF2-40B4-BE49-F238E27FC236}">
                <a16:creationId xmlns:a16="http://schemas.microsoft.com/office/drawing/2014/main" id="{28DD2635-EEC5-4AFD-B3EA-240F285D7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077" y="3265262"/>
            <a:ext cx="2703778" cy="327476"/>
          </a:xfrm>
          <a:prstGeom prst="rect">
            <a:avLst/>
          </a:prstGeom>
        </p:spPr>
      </p:pic>
      <p:pic>
        <p:nvPicPr>
          <p:cNvPr id="9" name="图片 8">
            <a:extLst>
              <a:ext uri="{FF2B5EF4-FFF2-40B4-BE49-F238E27FC236}">
                <a16:creationId xmlns:a16="http://schemas.microsoft.com/office/drawing/2014/main" id="{4BA2BF14-6DCF-4FE2-8C08-F09DF9C85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30" y="4676176"/>
            <a:ext cx="6772025" cy="615030"/>
          </a:xfrm>
          <a:prstGeom prst="rect">
            <a:avLst/>
          </a:prstGeom>
        </p:spPr>
      </p:pic>
      <p:pic>
        <p:nvPicPr>
          <p:cNvPr id="11" name="图片 10">
            <a:extLst>
              <a:ext uri="{FF2B5EF4-FFF2-40B4-BE49-F238E27FC236}">
                <a16:creationId xmlns:a16="http://schemas.microsoft.com/office/drawing/2014/main" id="{7D060A71-4ED6-4426-93AD-AAAE6744B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277" y="4711414"/>
            <a:ext cx="4409377" cy="272277"/>
          </a:xfrm>
          <a:prstGeom prst="rect">
            <a:avLst/>
          </a:prstGeom>
        </p:spPr>
      </p:pic>
    </p:spTree>
    <p:extLst>
      <p:ext uri="{BB962C8B-B14F-4D97-AF65-F5344CB8AC3E}">
        <p14:creationId xmlns:p14="http://schemas.microsoft.com/office/powerpoint/2010/main" val="183244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2D14F-6260-476B-90D9-BDA64473CF92}"/>
              </a:ext>
            </a:extLst>
          </p:cNvPr>
          <p:cNvSpPr>
            <a:spLocks noGrp="1"/>
          </p:cNvSpPr>
          <p:nvPr>
            <p:ph type="title"/>
          </p:nvPr>
        </p:nvSpPr>
        <p:spPr/>
        <p:txBody>
          <a:bodyPr/>
          <a:lstStyle/>
          <a:p>
            <a:r>
              <a:rPr lang="en-US" altLang="zh-CN" dirty="0"/>
              <a:t>Coordination</a:t>
            </a:r>
            <a:endParaRPr lang="zh-CN" altLang="en-US" dirty="0"/>
          </a:p>
        </p:txBody>
      </p:sp>
      <p:sp>
        <p:nvSpPr>
          <p:cNvPr id="3" name="内容占位符 2">
            <a:extLst>
              <a:ext uri="{FF2B5EF4-FFF2-40B4-BE49-F238E27FC236}">
                <a16:creationId xmlns:a16="http://schemas.microsoft.com/office/drawing/2014/main" id="{BFF948A7-1EFF-4B1C-8DA8-645500FA9E72}"/>
              </a:ext>
            </a:extLst>
          </p:cNvPr>
          <p:cNvSpPr>
            <a:spLocks noGrp="1"/>
          </p:cNvSpPr>
          <p:nvPr>
            <p:ph idx="1"/>
          </p:nvPr>
        </p:nvSpPr>
        <p:spPr/>
        <p:txBody>
          <a:bodyPr/>
          <a:lstStyle/>
          <a:p>
            <a:pPr algn="just"/>
            <a:r>
              <a:rPr lang="zh-CN" altLang="en-US" dirty="0"/>
              <a:t>连词也可以用于动词短语组成更大的动词短语，甚至是句子组成更长的句子：</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所有主要短语类型都可以按照上述方式通过连词组合，进一步地，我们可以提出更泛化的规则，以</a:t>
            </a:r>
            <a:r>
              <a:rPr lang="en-US" altLang="zh-CN" dirty="0"/>
              <a:t>GPSG</a:t>
            </a:r>
            <a:r>
              <a:rPr lang="zh-CN" altLang="en-US" dirty="0"/>
              <a:t>模型为例，规则如下，</a:t>
            </a:r>
            <a:r>
              <a:rPr lang="en-US" altLang="zh-CN" dirty="0"/>
              <a:t>X</a:t>
            </a:r>
            <a:r>
              <a:rPr lang="zh-CN" altLang="en-US" dirty="0"/>
              <a:t>代表任意的</a:t>
            </a:r>
            <a:r>
              <a:rPr lang="en-US" altLang="zh-CN" dirty="0"/>
              <a:t>non-terminals</a:t>
            </a:r>
            <a:r>
              <a:rPr lang="zh-CN" altLang="en-US" dirty="0"/>
              <a:t>：</a:t>
            </a:r>
          </a:p>
        </p:txBody>
      </p:sp>
      <p:pic>
        <p:nvPicPr>
          <p:cNvPr id="5" name="图片 4" descr="手机屏幕截图&#10;&#10;描述已自动生成">
            <a:extLst>
              <a:ext uri="{FF2B5EF4-FFF2-40B4-BE49-F238E27FC236}">
                <a16:creationId xmlns:a16="http://schemas.microsoft.com/office/drawing/2014/main" id="{8C93EBF4-48A4-467F-8735-083BFD660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61485"/>
            <a:ext cx="7830302" cy="1335025"/>
          </a:xfrm>
          <a:prstGeom prst="rect">
            <a:avLst/>
          </a:prstGeom>
        </p:spPr>
      </p:pic>
      <p:pic>
        <p:nvPicPr>
          <p:cNvPr id="7" name="图片 6" descr="男子的脸部特写与配字&#10;&#10;描述已自动生成">
            <a:extLst>
              <a:ext uri="{FF2B5EF4-FFF2-40B4-BE49-F238E27FC236}">
                <a16:creationId xmlns:a16="http://schemas.microsoft.com/office/drawing/2014/main" id="{C6724D74-29DE-457F-8E3F-718915EA7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831" y="3012511"/>
            <a:ext cx="2476412" cy="832975"/>
          </a:xfrm>
          <a:prstGeom prst="rect">
            <a:avLst/>
          </a:prstGeom>
        </p:spPr>
      </p:pic>
      <p:pic>
        <p:nvPicPr>
          <p:cNvPr id="9" name="图片 8">
            <a:extLst>
              <a:ext uri="{FF2B5EF4-FFF2-40B4-BE49-F238E27FC236}">
                <a16:creationId xmlns:a16="http://schemas.microsoft.com/office/drawing/2014/main" id="{B9E56946-F25E-44D2-A456-84830C16D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314" y="5538759"/>
            <a:ext cx="2355372" cy="341760"/>
          </a:xfrm>
          <a:prstGeom prst="rect">
            <a:avLst/>
          </a:prstGeom>
        </p:spPr>
      </p:pic>
    </p:spTree>
    <p:extLst>
      <p:ext uri="{BB962C8B-B14F-4D97-AF65-F5344CB8AC3E}">
        <p14:creationId xmlns:p14="http://schemas.microsoft.com/office/powerpoint/2010/main" val="314341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9B41E-9A22-48CF-A138-12AE070E720B}"/>
              </a:ext>
            </a:extLst>
          </p:cNvPr>
          <p:cNvSpPr>
            <a:spLocks noGrp="1"/>
          </p:cNvSpPr>
          <p:nvPr>
            <p:ph type="title"/>
          </p:nvPr>
        </p:nvSpPr>
        <p:spPr/>
        <p:txBody>
          <a:bodyPr/>
          <a:lstStyle/>
          <a:p>
            <a:r>
              <a:rPr lang="en-US" altLang="zh-CN" dirty="0"/>
              <a:t>Treebanks</a:t>
            </a:r>
            <a:endParaRPr lang="zh-CN" altLang="en-US" dirty="0"/>
          </a:p>
        </p:txBody>
      </p:sp>
      <p:sp>
        <p:nvSpPr>
          <p:cNvPr id="3" name="内容占位符 2">
            <a:extLst>
              <a:ext uri="{FF2B5EF4-FFF2-40B4-BE49-F238E27FC236}">
                <a16:creationId xmlns:a16="http://schemas.microsoft.com/office/drawing/2014/main" id="{A6CA8579-B696-4039-98A0-7CF3B59BC519}"/>
              </a:ext>
            </a:extLst>
          </p:cNvPr>
          <p:cNvSpPr>
            <a:spLocks noGrp="1"/>
          </p:cNvSpPr>
          <p:nvPr>
            <p:ph idx="1"/>
          </p:nvPr>
        </p:nvSpPr>
        <p:spPr/>
        <p:txBody>
          <a:bodyPr/>
          <a:lstStyle/>
          <a:p>
            <a:pPr algn="just"/>
            <a:r>
              <a:rPr lang="zh-CN" altLang="en-US" dirty="0"/>
              <a:t>每个句子都标注其成分句法解析树的语料库，被称为</a:t>
            </a:r>
            <a:r>
              <a:rPr lang="en-US" altLang="zh-CN" dirty="0"/>
              <a:t>treebank</a:t>
            </a:r>
            <a:r>
              <a:rPr lang="zh-CN" altLang="en-US" dirty="0"/>
              <a:t>；这种语料库可以用于训练</a:t>
            </a:r>
            <a:r>
              <a:rPr lang="en-US" altLang="zh-CN" dirty="0"/>
              <a:t>CFG</a:t>
            </a:r>
            <a:r>
              <a:rPr lang="zh-CN" altLang="en-US" dirty="0"/>
              <a:t>模型，经过调整也可以用于训练依存分析模型；</a:t>
            </a:r>
            <a:endParaRPr lang="en-US" altLang="zh-CN" dirty="0"/>
          </a:p>
          <a:p>
            <a:pPr algn="just"/>
            <a:r>
              <a:rPr lang="zh-CN" altLang="en-US" dirty="0"/>
              <a:t>近几十年大量的</a:t>
            </a:r>
            <a:r>
              <a:rPr lang="en-US" altLang="zh-CN" dirty="0"/>
              <a:t>treebank</a:t>
            </a:r>
            <a:r>
              <a:rPr lang="zh-CN" altLang="en-US" dirty="0"/>
              <a:t>被创造出来，以宾夕法尼亚大学的</a:t>
            </a:r>
            <a:r>
              <a:rPr lang="en-US" altLang="zh-CN" dirty="0"/>
              <a:t>Penn Treebank</a:t>
            </a:r>
            <a:r>
              <a:rPr lang="zh-CN" altLang="en-US" dirty="0"/>
              <a:t>最为有名；</a:t>
            </a:r>
            <a:r>
              <a:rPr lang="en-US" altLang="zh-CN" dirty="0"/>
              <a:t>Penn Treebank</a:t>
            </a:r>
            <a:r>
              <a:rPr lang="zh-CN" altLang="en-US" dirty="0"/>
              <a:t>从</a:t>
            </a:r>
            <a:r>
              <a:rPr lang="en-US" altLang="zh-CN" dirty="0"/>
              <a:t>Brown</a:t>
            </a:r>
            <a:r>
              <a:rPr lang="zh-CN" altLang="en-US" dirty="0"/>
              <a:t>、</a:t>
            </a:r>
            <a:r>
              <a:rPr lang="en-US" altLang="zh-CN" dirty="0"/>
              <a:t>Switchboard</a:t>
            </a:r>
            <a:r>
              <a:rPr lang="zh-CN" altLang="en-US" dirty="0"/>
              <a:t>、</a:t>
            </a:r>
            <a:r>
              <a:rPr lang="en-US" altLang="zh-CN" dirty="0"/>
              <a:t>ATIS</a:t>
            </a:r>
            <a:r>
              <a:rPr lang="zh-CN" altLang="en-US" dirty="0"/>
              <a:t>和</a:t>
            </a:r>
            <a:r>
              <a:rPr lang="en-US" altLang="zh-CN" dirty="0"/>
              <a:t>Wall Street Journal</a:t>
            </a:r>
            <a:r>
              <a:rPr lang="zh-CN" altLang="en-US" dirty="0"/>
              <a:t>的英文语料库中抽取解析树，并创造了阿拉伯语和中文的</a:t>
            </a:r>
            <a:r>
              <a:rPr lang="en-US" altLang="zh-CN" dirty="0"/>
              <a:t>treebank</a:t>
            </a:r>
            <a:r>
              <a:rPr lang="zh-CN" altLang="en-US" dirty="0"/>
              <a:t>；</a:t>
            </a:r>
            <a:endParaRPr lang="en-US" altLang="zh-CN" dirty="0"/>
          </a:p>
          <a:p>
            <a:pPr algn="just"/>
            <a:r>
              <a:rPr lang="en-US" altLang="zh-CN" dirty="0"/>
              <a:t>Penn Treebank</a:t>
            </a:r>
            <a:r>
              <a:rPr lang="zh-CN" altLang="en-US" dirty="0"/>
              <a:t>还用于抽取依存分析的语料，目前大部分的依存分析语料都是通过预设的规则自动从</a:t>
            </a:r>
            <a:r>
              <a:rPr lang="en-US" altLang="zh-CN" dirty="0"/>
              <a:t>treebank</a:t>
            </a:r>
            <a:r>
              <a:rPr lang="zh-CN" altLang="en-US" dirty="0"/>
              <a:t>中生成的。</a:t>
            </a:r>
          </a:p>
        </p:txBody>
      </p:sp>
    </p:spTree>
    <p:extLst>
      <p:ext uri="{BB962C8B-B14F-4D97-AF65-F5344CB8AC3E}">
        <p14:creationId xmlns:p14="http://schemas.microsoft.com/office/powerpoint/2010/main" val="194797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A8500-88FC-4522-8B96-8C20E3360D60}"/>
              </a:ext>
            </a:extLst>
          </p:cNvPr>
          <p:cNvSpPr>
            <a:spLocks noGrp="1"/>
          </p:cNvSpPr>
          <p:nvPr>
            <p:ph type="title"/>
          </p:nvPr>
        </p:nvSpPr>
        <p:spPr/>
        <p:txBody>
          <a:bodyPr/>
          <a:lstStyle/>
          <a:p>
            <a:r>
              <a:rPr lang="en-US" altLang="zh-CN" dirty="0"/>
              <a:t>Example: The Penn Treebank Project</a:t>
            </a:r>
            <a:endParaRPr lang="zh-CN" altLang="en-US" dirty="0"/>
          </a:p>
        </p:txBody>
      </p:sp>
      <p:sp>
        <p:nvSpPr>
          <p:cNvPr id="3" name="内容占位符 2">
            <a:extLst>
              <a:ext uri="{FF2B5EF4-FFF2-40B4-BE49-F238E27FC236}">
                <a16:creationId xmlns:a16="http://schemas.microsoft.com/office/drawing/2014/main" id="{E02AAA3A-2ADD-4C6C-AAF7-81F72AC11D47}"/>
              </a:ext>
            </a:extLst>
          </p:cNvPr>
          <p:cNvSpPr>
            <a:spLocks noGrp="1"/>
          </p:cNvSpPr>
          <p:nvPr>
            <p:ph idx="1"/>
          </p:nvPr>
        </p:nvSpPr>
        <p:spPr/>
        <p:txBody>
          <a:bodyPr/>
          <a:lstStyle/>
          <a:p>
            <a:pPr algn="just"/>
            <a:r>
              <a:rPr lang="zh-CN" altLang="en-US" dirty="0"/>
              <a:t>下图是</a:t>
            </a:r>
            <a:r>
              <a:rPr lang="en-US" altLang="zh-CN" dirty="0"/>
              <a:t>Penn Treebank</a:t>
            </a:r>
            <a:r>
              <a:rPr lang="zh-CN" altLang="en-US" dirty="0"/>
              <a:t>不同语料库的解析树，两棵树使用不同的符号系统，需要在训练模型前进行对齐处理：</a:t>
            </a:r>
          </a:p>
        </p:txBody>
      </p:sp>
      <p:pic>
        <p:nvPicPr>
          <p:cNvPr id="5" name="图片 4" descr="手机屏幕截图&#10;&#10;描述已自动生成">
            <a:extLst>
              <a:ext uri="{FF2B5EF4-FFF2-40B4-BE49-F238E27FC236}">
                <a16:creationId xmlns:a16="http://schemas.microsoft.com/office/drawing/2014/main" id="{AFEF10BA-A725-40C5-A59A-853CB857C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484" y="2739141"/>
            <a:ext cx="7325032" cy="3935756"/>
          </a:xfrm>
          <a:prstGeom prst="rect">
            <a:avLst/>
          </a:prstGeom>
        </p:spPr>
      </p:pic>
    </p:spTree>
    <p:extLst>
      <p:ext uri="{BB962C8B-B14F-4D97-AF65-F5344CB8AC3E}">
        <p14:creationId xmlns:p14="http://schemas.microsoft.com/office/powerpoint/2010/main" val="3015139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19FC-E79B-431C-AA9B-2846F10FA89A}"/>
              </a:ext>
            </a:extLst>
          </p:cNvPr>
          <p:cNvSpPr>
            <a:spLocks noGrp="1"/>
          </p:cNvSpPr>
          <p:nvPr>
            <p:ph type="title"/>
          </p:nvPr>
        </p:nvSpPr>
        <p:spPr/>
        <p:txBody>
          <a:bodyPr/>
          <a:lstStyle/>
          <a:p>
            <a:r>
              <a:rPr lang="en-US" altLang="zh-CN" dirty="0"/>
              <a:t>Example: The Penn Treebank Project</a:t>
            </a:r>
            <a:endParaRPr lang="zh-CN" altLang="en-US" dirty="0"/>
          </a:p>
        </p:txBody>
      </p:sp>
      <p:sp>
        <p:nvSpPr>
          <p:cNvPr id="3" name="内容占位符 2">
            <a:extLst>
              <a:ext uri="{FF2B5EF4-FFF2-40B4-BE49-F238E27FC236}">
                <a16:creationId xmlns:a16="http://schemas.microsoft.com/office/drawing/2014/main" id="{F1313CF6-EEE7-47F5-B439-6BA9141F4378}"/>
              </a:ext>
            </a:extLst>
          </p:cNvPr>
          <p:cNvSpPr>
            <a:spLocks noGrp="1"/>
          </p:cNvSpPr>
          <p:nvPr>
            <p:ph idx="1"/>
          </p:nvPr>
        </p:nvSpPr>
        <p:spPr/>
        <p:txBody>
          <a:bodyPr/>
          <a:lstStyle/>
          <a:p>
            <a:pPr algn="just"/>
            <a:r>
              <a:rPr lang="zh-CN" altLang="en-US" dirty="0"/>
              <a:t>为了更方便地展示上例，其对应的解析树如下：</a:t>
            </a:r>
          </a:p>
        </p:txBody>
      </p:sp>
      <p:pic>
        <p:nvPicPr>
          <p:cNvPr id="5" name="图片 4" descr="地图的截图&#10;&#10;描述已自动生成">
            <a:extLst>
              <a:ext uri="{FF2B5EF4-FFF2-40B4-BE49-F238E27FC236}">
                <a16:creationId xmlns:a16="http://schemas.microsoft.com/office/drawing/2014/main" id="{66E40818-AFC9-4179-A9B3-6FC3E4E52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049" y="2428485"/>
            <a:ext cx="6515902" cy="4237786"/>
          </a:xfrm>
          <a:prstGeom prst="rect">
            <a:avLst/>
          </a:prstGeom>
        </p:spPr>
      </p:pic>
    </p:spTree>
    <p:extLst>
      <p:ext uri="{BB962C8B-B14F-4D97-AF65-F5344CB8AC3E}">
        <p14:creationId xmlns:p14="http://schemas.microsoft.com/office/powerpoint/2010/main" val="1211689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62AB3-99E8-44C0-959F-67E97C26665E}"/>
              </a:ext>
            </a:extLst>
          </p:cNvPr>
          <p:cNvSpPr>
            <a:spLocks noGrp="1"/>
          </p:cNvSpPr>
          <p:nvPr>
            <p:ph type="title"/>
          </p:nvPr>
        </p:nvSpPr>
        <p:spPr/>
        <p:txBody>
          <a:bodyPr/>
          <a:lstStyle/>
          <a:p>
            <a:r>
              <a:rPr lang="en-US" altLang="zh-CN" dirty="0"/>
              <a:t>Example: The Penn Treebank Project</a:t>
            </a:r>
            <a:endParaRPr lang="zh-CN" altLang="en-US" dirty="0"/>
          </a:p>
        </p:txBody>
      </p:sp>
      <p:sp>
        <p:nvSpPr>
          <p:cNvPr id="3" name="内容占位符 2">
            <a:extLst>
              <a:ext uri="{FF2B5EF4-FFF2-40B4-BE49-F238E27FC236}">
                <a16:creationId xmlns:a16="http://schemas.microsoft.com/office/drawing/2014/main" id="{57C34E99-CC69-41A2-A306-21130DCC88D1}"/>
              </a:ext>
            </a:extLst>
          </p:cNvPr>
          <p:cNvSpPr>
            <a:spLocks noGrp="1"/>
          </p:cNvSpPr>
          <p:nvPr>
            <p:ph idx="1"/>
          </p:nvPr>
        </p:nvSpPr>
        <p:spPr>
          <a:xfrm>
            <a:off x="838200" y="1825625"/>
            <a:ext cx="5016910" cy="4351338"/>
          </a:xfrm>
        </p:spPr>
        <p:txBody>
          <a:bodyPr/>
          <a:lstStyle/>
          <a:p>
            <a:pPr algn="just"/>
            <a:r>
              <a:rPr lang="zh-CN" altLang="en-US" dirty="0"/>
              <a:t>下图是</a:t>
            </a:r>
            <a:r>
              <a:rPr lang="en-US" altLang="zh-CN" dirty="0"/>
              <a:t>Penn Treebank</a:t>
            </a:r>
            <a:r>
              <a:rPr lang="zh-CN" altLang="en-US" dirty="0"/>
              <a:t>中</a:t>
            </a:r>
            <a:r>
              <a:rPr lang="en-US" altLang="zh-CN" dirty="0"/>
              <a:t>WSJ</a:t>
            </a:r>
            <a:r>
              <a:rPr lang="zh-CN" altLang="en-US" dirty="0"/>
              <a:t>语料库的解析树，展示了一种重要特征，使用</a:t>
            </a:r>
            <a:r>
              <a:rPr lang="en-US" altLang="zh-CN" dirty="0"/>
              <a:t>-NONE-</a:t>
            </a:r>
            <a:r>
              <a:rPr lang="zh-CN" altLang="en-US" dirty="0"/>
              <a:t>节点标记长期依赖：</a:t>
            </a:r>
            <a:endParaRPr lang="en-US" altLang="zh-CN" dirty="0"/>
          </a:p>
          <a:p>
            <a:pPr algn="just"/>
            <a:r>
              <a:rPr lang="en-US" altLang="zh-CN" dirty="0"/>
              <a:t>Penn Treebank</a:t>
            </a:r>
            <a:r>
              <a:rPr lang="zh-CN" altLang="en-US" dirty="0"/>
              <a:t>增加了额外标识用来更方便的描述语法和语义功能；如</a:t>
            </a:r>
            <a:r>
              <a:rPr lang="en-US" altLang="zh-CN" dirty="0"/>
              <a:t>-SBJ</a:t>
            </a:r>
            <a:r>
              <a:rPr lang="zh-CN" altLang="en-US" dirty="0"/>
              <a:t>表示主语，</a:t>
            </a:r>
            <a:r>
              <a:rPr lang="en-US" altLang="zh-CN" dirty="0"/>
              <a:t>-TMP</a:t>
            </a:r>
            <a:r>
              <a:rPr lang="zh-CN" altLang="en-US" dirty="0"/>
              <a:t>表示时间短语，</a:t>
            </a:r>
            <a:r>
              <a:rPr lang="en-US" altLang="zh-CN" dirty="0"/>
              <a:t>-PRD</a:t>
            </a:r>
            <a:r>
              <a:rPr lang="zh-CN" altLang="en-US" dirty="0"/>
              <a:t>表示非动词短语的谓词。</a:t>
            </a:r>
          </a:p>
        </p:txBody>
      </p:sp>
      <p:pic>
        <p:nvPicPr>
          <p:cNvPr id="7" name="图片 6" descr="手机屏幕截图&#10;&#10;描述已自动生成">
            <a:extLst>
              <a:ext uri="{FF2B5EF4-FFF2-40B4-BE49-F238E27FC236}">
                <a16:creationId xmlns:a16="http://schemas.microsoft.com/office/drawing/2014/main" id="{1792CFC0-5A74-4BFC-98A1-47130AA83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633963" cy="4967900"/>
          </a:xfrm>
          <a:prstGeom prst="rect">
            <a:avLst/>
          </a:prstGeom>
        </p:spPr>
      </p:pic>
      <p:sp>
        <p:nvSpPr>
          <p:cNvPr id="8" name="椭圆 7">
            <a:extLst>
              <a:ext uri="{FF2B5EF4-FFF2-40B4-BE49-F238E27FC236}">
                <a16:creationId xmlns:a16="http://schemas.microsoft.com/office/drawing/2014/main" id="{70A8551B-238F-4039-B7D3-F0BDF0312EF3}"/>
              </a:ext>
            </a:extLst>
          </p:cNvPr>
          <p:cNvSpPr/>
          <p:nvPr/>
        </p:nvSpPr>
        <p:spPr>
          <a:xfrm>
            <a:off x="7741508" y="3039762"/>
            <a:ext cx="562233" cy="240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曲线 9">
            <a:extLst>
              <a:ext uri="{FF2B5EF4-FFF2-40B4-BE49-F238E27FC236}">
                <a16:creationId xmlns:a16="http://schemas.microsoft.com/office/drawing/2014/main" id="{E50FD871-5148-4224-8CFE-16948F97D17B}"/>
              </a:ext>
            </a:extLst>
          </p:cNvPr>
          <p:cNvCxnSpPr/>
          <p:nvPr/>
        </p:nvCxnSpPr>
        <p:spPr>
          <a:xfrm rot="16200000" flipV="1">
            <a:off x="7648231" y="2644947"/>
            <a:ext cx="575792" cy="1668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7F3DF23A-32D7-4455-BB68-40E0614A9A3D}"/>
              </a:ext>
            </a:extLst>
          </p:cNvPr>
          <p:cNvSpPr/>
          <p:nvPr/>
        </p:nvSpPr>
        <p:spPr>
          <a:xfrm>
            <a:off x="6862119" y="5644979"/>
            <a:ext cx="562233" cy="240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曲线 12">
            <a:extLst>
              <a:ext uri="{FF2B5EF4-FFF2-40B4-BE49-F238E27FC236}">
                <a16:creationId xmlns:a16="http://schemas.microsoft.com/office/drawing/2014/main" id="{B77046D2-EBD6-4AFE-A548-82B933319746}"/>
              </a:ext>
            </a:extLst>
          </p:cNvPr>
          <p:cNvCxnSpPr/>
          <p:nvPr/>
        </p:nvCxnSpPr>
        <p:spPr>
          <a:xfrm rot="16200000" flipV="1">
            <a:off x="5147587" y="3652419"/>
            <a:ext cx="3420827" cy="6054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82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E12F-B4E7-40FC-BE81-CA1E4DF10C1B}"/>
              </a:ext>
            </a:extLst>
          </p:cNvPr>
          <p:cNvSpPr>
            <a:spLocks noGrp="1"/>
          </p:cNvSpPr>
          <p:nvPr>
            <p:ph type="title"/>
          </p:nvPr>
        </p:nvSpPr>
        <p:spPr/>
        <p:txBody>
          <a:bodyPr/>
          <a:lstStyle/>
          <a:p>
            <a:r>
              <a:rPr lang="en-US" altLang="zh-CN" dirty="0"/>
              <a:t>Treebanks as Grammars</a:t>
            </a:r>
            <a:endParaRPr lang="zh-CN" altLang="en-US" dirty="0"/>
          </a:p>
        </p:txBody>
      </p:sp>
      <p:sp>
        <p:nvSpPr>
          <p:cNvPr id="3" name="内容占位符 2">
            <a:extLst>
              <a:ext uri="{FF2B5EF4-FFF2-40B4-BE49-F238E27FC236}">
                <a16:creationId xmlns:a16="http://schemas.microsoft.com/office/drawing/2014/main" id="{ABDB4FC4-7181-45D7-AA99-0E161A12B364}"/>
              </a:ext>
            </a:extLst>
          </p:cNvPr>
          <p:cNvSpPr>
            <a:spLocks noGrp="1"/>
          </p:cNvSpPr>
          <p:nvPr>
            <p:ph idx="1"/>
          </p:nvPr>
        </p:nvSpPr>
        <p:spPr>
          <a:xfrm>
            <a:off x="838200" y="1825625"/>
            <a:ext cx="4972665" cy="4351338"/>
          </a:xfrm>
        </p:spPr>
        <p:txBody>
          <a:bodyPr/>
          <a:lstStyle/>
          <a:p>
            <a:pPr algn="just"/>
            <a:r>
              <a:rPr lang="en-US" altLang="zh-CN" dirty="0"/>
              <a:t>Penn Treebank</a:t>
            </a:r>
            <a:r>
              <a:rPr lang="zh-CN" altLang="en-US" dirty="0"/>
              <a:t>的语料库隐含了生成这些句子的语法，例如将前面例子中的解析树代表的规则抽取出来，就可以组成下列规则集：</a:t>
            </a:r>
          </a:p>
        </p:txBody>
      </p:sp>
      <p:pic>
        <p:nvPicPr>
          <p:cNvPr id="5" name="图片 4" descr="手机屏幕截图&#10;&#10;描述已自动生成">
            <a:extLst>
              <a:ext uri="{FF2B5EF4-FFF2-40B4-BE49-F238E27FC236}">
                <a16:creationId xmlns:a16="http://schemas.microsoft.com/office/drawing/2014/main" id="{591371DF-8920-4C60-A890-C311E059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1108"/>
            <a:ext cx="5792302" cy="4974156"/>
          </a:xfrm>
          <a:prstGeom prst="rect">
            <a:avLst/>
          </a:prstGeom>
        </p:spPr>
      </p:pic>
    </p:spTree>
    <p:extLst>
      <p:ext uri="{BB962C8B-B14F-4D97-AF65-F5344CB8AC3E}">
        <p14:creationId xmlns:p14="http://schemas.microsoft.com/office/powerpoint/2010/main" val="186253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E9DEC-5F30-4F14-89A5-8C3BC4A3C368}"/>
              </a:ext>
            </a:extLst>
          </p:cNvPr>
          <p:cNvSpPr>
            <a:spLocks noGrp="1"/>
          </p:cNvSpPr>
          <p:nvPr>
            <p:ph type="title"/>
          </p:nvPr>
        </p:nvSpPr>
        <p:spPr/>
        <p:txBody>
          <a:bodyPr/>
          <a:lstStyle/>
          <a:p>
            <a:r>
              <a:rPr lang="en-US" altLang="zh-CN" dirty="0"/>
              <a:t>Constituency</a:t>
            </a:r>
            <a:endParaRPr lang="zh-CN" altLang="en-US" dirty="0"/>
          </a:p>
        </p:txBody>
      </p:sp>
      <p:sp>
        <p:nvSpPr>
          <p:cNvPr id="3" name="内容占位符 2">
            <a:extLst>
              <a:ext uri="{FF2B5EF4-FFF2-40B4-BE49-F238E27FC236}">
                <a16:creationId xmlns:a16="http://schemas.microsoft.com/office/drawing/2014/main" id="{14725303-6797-474A-82EE-84203409D4DF}"/>
              </a:ext>
            </a:extLst>
          </p:cNvPr>
          <p:cNvSpPr>
            <a:spLocks noGrp="1"/>
          </p:cNvSpPr>
          <p:nvPr>
            <p:ph idx="1"/>
          </p:nvPr>
        </p:nvSpPr>
        <p:spPr/>
        <p:txBody>
          <a:bodyPr/>
          <a:lstStyle/>
          <a:p>
            <a:pPr algn="just"/>
            <a:r>
              <a:rPr lang="zh-CN" altLang="en-US" dirty="0"/>
              <a:t>成分（</a:t>
            </a:r>
            <a:r>
              <a:rPr lang="en-US" altLang="zh-CN" dirty="0"/>
              <a:t>constituency</a:t>
            </a:r>
            <a:r>
              <a:rPr lang="zh-CN" altLang="en-US" dirty="0"/>
              <a:t>）是成分句法分析的基本概念，其指一组像单个词一样承担语法功能的词；以名词短语（</a:t>
            </a:r>
            <a:r>
              <a:rPr lang="en-US" altLang="zh-CN" dirty="0"/>
              <a:t>noun phrase</a:t>
            </a:r>
            <a:r>
              <a:rPr lang="zh-CN" altLang="en-US" dirty="0"/>
              <a:t>）为例：</a:t>
            </a:r>
            <a:endParaRPr lang="en-US" altLang="zh-CN" dirty="0"/>
          </a:p>
          <a:p>
            <a:pPr algn="just"/>
            <a:endParaRPr lang="en-US" altLang="zh-CN" dirty="0"/>
          </a:p>
          <a:p>
            <a:pPr algn="just"/>
            <a:endParaRPr lang="en-US" altLang="zh-CN" dirty="0"/>
          </a:p>
          <a:p>
            <a:pPr algn="just"/>
            <a:r>
              <a:rPr lang="zh-CN" altLang="en-US" dirty="0"/>
              <a:t>名词短语组成成分的证据，来自两个方面：</a:t>
            </a:r>
            <a:endParaRPr lang="en-US" altLang="zh-CN" dirty="0"/>
          </a:p>
          <a:p>
            <a:pPr lvl="1" algn="just"/>
            <a:r>
              <a:rPr lang="zh-CN" altLang="en-US" dirty="0"/>
              <a:t>可以同时出现在一个相似的句法环境，例如动词之前；</a:t>
            </a:r>
            <a:endParaRPr lang="en-US" altLang="zh-CN" dirty="0"/>
          </a:p>
          <a:p>
            <a:pPr lvl="1" algn="just"/>
            <a:r>
              <a:rPr lang="zh-CN" altLang="en-US" dirty="0"/>
              <a:t>但是对于短语的每个词，未必可以单独出现在这个环境中；</a:t>
            </a:r>
          </a:p>
        </p:txBody>
      </p:sp>
      <p:pic>
        <p:nvPicPr>
          <p:cNvPr id="5" name="图片 4" descr="手机屏幕截图&#10;&#10;描述已自动生成">
            <a:extLst>
              <a:ext uri="{FF2B5EF4-FFF2-40B4-BE49-F238E27FC236}">
                <a16:creationId xmlns:a16="http://schemas.microsoft.com/office/drawing/2014/main" id="{0FCDA867-8478-49CC-9E1A-F53AB37B7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994" y="2734324"/>
            <a:ext cx="7336012" cy="918607"/>
          </a:xfrm>
          <a:prstGeom prst="rect">
            <a:avLst/>
          </a:prstGeom>
        </p:spPr>
      </p:pic>
      <p:pic>
        <p:nvPicPr>
          <p:cNvPr id="7" name="图片 6" descr="手机屏幕截图&#10;&#10;描述已自动生成">
            <a:extLst>
              <a:ext uri="{FF2B5EF4-FFF2-40B4-BE49-F238E27FC236}">
                <a16:creationId xmlns:a16="http://schemas.microsoft.com/office/drawing/2014/main" id="{847F6FC3-BD22-4E92-8D10-DD1C90988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015" y="5168723"/>
            <a:ext cx="4893567" cy="1260465"/>
          </a:xfrm>
          <a:prstGeom prst="rect">
            <a:avLst/>
          </a:prstGeom>
        </p:spPr>
      </p:pic>
      <p:pic>
        <p:nvPicPr>
          <p:cNvPr id="9" name="图片 8" descr="手机屏幕截图&#10;&#10;描述已自动生成">
            <a:extLst>
              <a:ext uri="{FF2B5EF4-FFF2-40B4-BE49-F238E27FC236}">
                <a16:creationId xmlns:a16="http://schemas.microsoft.com/office/drawing/2014/main" id="{6A6EB978-A785-4B12-920B-C1F438B1A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814" y="5457820"/>
            <a:ext cx="3936171" cy="682270"/>
          </a:xfrm>
          <a:prstGeom prst="rect">
            <a:avLst/>
          </a:prstGeom>
        </p:spPr>
      </p:pic>
    </p:spTree>
    <p:extLst>
      <p:ext uri="{BB962C8B-B14F-4D97-AF65-F5344CB8AC3E}">
        <p14:creationId xmlns:p14="http://schemas.microsoft.com/office/powerpoint/2010/main" val="226553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446A75-90BC-4E2C-A3C3-E52C6E870846}"/>
              </a:ext>
            </a:extLst>
          </p:cNvPr>
          <p:cNvSpPr>
            <a:spLocks noGrp="1"/>
          </p:cNvSpPr>
          <p:nvPr>
            <p:ph type="title"/>
          </p:nvPr>
        </p:nvSpPr>
        <p:spPr/>
        <p:txBody>
          <a:bodyPr/>
          <a:lstStyle/>
          <a:p>
            <a:r>
              <a:rPr lang="en-US" altLang="zh-CN" dirty="0"/>
              <a:t>Treebanks as Grammars</a:t>
            </a:r>
            <a:endParaRPr lang="zh-CN" altLang="en-US" dirty="0"/>
          </a:p>
        </p:txBody>
      </p:sp>
      <p:sp>
        <p:nvSpPr>
          <p:cNvPr id="3" name="内容占位符 2">
            <a:extLst>
              <a:ext uri="{FF2B5EF4-FFF2-40B4-BE49-F238E27FC236}">
                <a16:creationId xmlns:a16="http://schemas.microsoft.com/office/drawing/2014/main" id="{95AD532E-6D3F-4230-8697-48C194171789}"/>
              </a:ext>
            </a:extLst>
          </p:cNvPr>
          <p:cNvSpPr>
            <a:spLocks noGrp="1"/>
          </p:cNvSpPr>
          <p:nvPr>
            <p:ph idx="1"/>
          </p:nvPr>
        </p:nvSpPr>
        <p:spPr>
          <a:xfrm>
            <a:off x="838200" y="1825625"/>
            <a:ext cx="6198973" cy="4351338"/>
          </a:xfrm>
        </p:spPr>
        <p:txBody>
          <a:bodyPr/>
          <a:lstStyle/>
          <a:p>
            <a:pPr algn="just"/>
            <a:r>
              <a:rPr lang="zh-CN" altLang="en-US" dirty="0"/>
              <a:t>从</a:t>
            </a:r>
            <a:r>
              <a:rPr lang="en-US" altLang="zh-CN" dirty="0"/>
              <a:t>Treebank</a:t>
            </a:r>
            <a:r>
              <a:rPr lang="zh-CN" altLang="en-US" dirty="0"/>
              <a:t>中抽取的语法规则是相对平坦的，这使得抽取出来的规则集非常庞大，右图是几千个动词短语和名词短语规则的示例：</a:t>
            </a:r>
            <a:endParaRPr lang="en-US" altLang="zh-CN" dirty="0"/>
          </a:p>
          <a:p>
            <a:pPr algn="just"/>
            <a:r>
              <a:rPr lang="en-US" altLang="zh-CN" dirty="0"/>
              <a:t>Penn Treebank Ⅲ</a:t>
            </a:r>
            <a:r>
              <a:rPr lang="zh-CN" altLang="en-US" dirty="0"/>
              <a:t>语料库可以抽取</a:t>
            </a:r>
            <a:r>
              <a:rPr lang="en-US" altLang="zh-CN" dirty="0"/>
              <a:t>1</a:t>
            </a:r>
            <a:r>
              <a:rPr lang="zh-CN" altLang="en-US" dirty="0"/>
              <a:t>百万</a:t>
            </a:r>
            <a:r>
              <a:rPr lang="en-US" altLang="zh-CN" dirty="0"/>
              <a:t>lexicon</a:t>
            </a:r>
            <a:r>
              <a:rPr lang="zh-CN" altLang="en-US" dirty="0"/>
              <a:t>、</a:t>
            </a:r>
            <a:r>
              <a:rPr lang="en-US" altLang="zh-CN" dirty="0"/>
              <a:t>1</a:t>
            </a:r>
            <a:r>
              <a:rPr lang="zh-CN" altLang="en-US" dirty="0"/>
              <a:t>百万</a:t>
            </a:r>
            <a:r>
              <a:rPr lang="en-US" altLang="zh-CN" dirty="0"/>
              <a:t>symbol</a:t>
            </a:r>
            <a:r>
              <a:rPr lang="zh-CN" altLang="en-US" dirty="0"/>
              <a:t>和</a:t>
            </a:r>
            <a:r>
              <a:rPr lang="en-US" altLang="zh-CN" dirty="0"/>
              <a:t>17500</a:t>
            </a:r>
            <a:r>
              <a:rPr lang="zh-CN" altLang="en-US" dirty="0"/>
              <a:t>个不同的规则；</a:t>
            </a:r>
            <a:endParaRPr lang="en-US" altLang="zh-CN" dirty="0"/>
          </a:p>
          <a:p>
            <a:pPr algn="just"/>
            <a:r>
              <a:rPr lang="zh-CN" altLang="en-US" dirty="0"/>
              <a:t>庞大的规则集使得训练</a:t>
            </a:r>
            <a:r>
              <a:rPr lang="en-US" altLang="zh-CN" dirty="0"/>
              <a:t>CFG</a:t>
            </a:r>
            <a:r>
              <a:rPr lang="zh-CN" altLang="en-US" dirty="0"/>
              <a:t>概率模型相当困难。</a:t>
            </a:r>
          </a:p>
        </p:txBody>
      </p:sp>
      <p:pic>
        <p:nvPicPr>
          <p:cNvPr id="7" name="图片 6" descr="图片包含 文字, 游戏机&#10;&#10;描述已自动生成">
            <a:extLst>
              <a:ext uri="{FF2B5EF4-FFF2-40B4-BE49-F238E27FC236}">
                <a16:creationId xmlns:a16="http://schemas.microsoft.com/office/drawing/2014/main" id="{3F6C9397-DAF0-488A-8373-BB83029D2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742" y="3429000"/>
            <a:ext cx="3880058" cy="2958614"/>
          </a:xfrm>
          <a:prstGeom prst="rect">
            <a:avLst/>
          </a:prstGeom>
        </p:spPr>
      </p:pic>
      <p:grpSp>
        <p:nvGrpSpPr>
          <p:cNvPr id="11" name="组合 10">
            <a:extLst>
              <a:ext uri="{FF2B5EF4-FFF2-40B4-BE49-F238E27FC236}">
                <a16:creationId xmlns:a16="http://schemas.microsoft.com/office/drawing/2014/main" id="{B0372549-9EBB-4D5B-940A-96C6264C5E95}"/>
              </a:ext>
            </a:extLst>
          </p:cNvPr>
          <p:cNvGrpSpPr/>
          <p:nvPr/>
        </p:nvGrpSpPr>
        <p:grpSpPr>
          <a:xfrm>
            <a:off x="7473742" y="1623922"/>
            <a:ext cx="3548485" cy="1647691"/>
            <a:chOff x="7473742" y="1623922"/>
            <a:chExt cx="3548485" cy="1647691"/>
          </a:xfrm>
        </p:grpSpPr>
        <p:pic>
          <p:nvPicPr>
            <p:cNvPr id="5" name="图片 4" descr="图片包含 瓶子, 标志, 黑色, 木&#10;&#10;描述已自动生成">
              <a:extLst>
                <a:ext uri="{FF2B5EF4-FFF2-40B4-BE49-F238E27FC236}">
                  <a16:creationId xmlns:a16="http://schemas.microsoft.com/office/drawing/2014/main" id="{E4F054AC-FD2C-4413-8100-3A1CB63FB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742" y="1623922"/>
              <a:ext cx="2449273" cy="1555378"/>
            </a:xfrm>
            <a:prstGeom prst="rect">
              <a:avLst/>
            </a:prstGeom>
          </p:spPr>
        </p:pic>
        <p:pic>
          <p:nvPicPr>
            <p:cNvPr id="9" name="图片 8">
              <a:extLst>
                <a:ext uri="{FF2B5EF4-FFF2-40B4-BE49-F238E27FC236}">
                  <a16:creationId xmlns:a16="http://schemas.microsoft.com/office/drawing/2014/main" id="{9EC7A937-6BFA-4B42-9F9A-5F033C3171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395" y="3084413"/>
              <a:ext cx="3479832" cy="187200"/>
            </a:xfrm>
            <a:prstGeom prst="rect">
              <a:avLst/>
            </a:prstGeom>
          </p:spPr>
        </p:pic>
      </p:grpSp>
    </p:spTree>
    <p:extLst>
      <p:ext uri="{BB962C8B-B14F-4D97-AF65-F5344CB8AC3E}">
        <p14:creationId xmlns:p14="http://schemas.microsoft.com/office/powerpoint/2010/main" val="1721223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0EA48-F778-4581-ABA5-13AB1C753452}"/>
              </a:ext>
            </a:extLst>
          </p:cNvPr>
          <p:cNvSpPr>
            <a:spLocks noGrp="1"/>
          </p:cNvSpPr>
          <p:nvPr>
            <p:ph type="title"/>
          </p:nvPr>
        </p:nvSpPr>
        <p:spPr/>
        <p:txBody>
          <a:bodyPr/>
          <a:lstStyle/>
          <a:p>
            <a:r>
              <a:rPr lang="en-US" altLang="zh-CN" dirty="0"/>
              <a:t>Heads and Head Finding</a:t>
            </a:r>
            <a:endParaRPr lang="zh-CN" altLang="en-US" dirty="0"/>
          </a:p>
        </p:txBody>
      </p:sp>
      <p:sp>
        <p:nvSpPr>
          <p:cNvPr id="3" name="内容占位符 2">
            <a:extLst>
              <a:ext uri="{FF2B5EF4-FFF2-40B4-BE49-F238E27FC236}">
                <a16:creationId xmlns:a16="http://schemas.microsoft.com/office/drawing/2014/main" id="{31AD59EC-46F9-47A0-8F78-248DF857E835}"/>
              </a:ext>
            </a:extLst>
          </p:cNvPr>
          <p:cNvSpPr>
            <a:spLocks noGrp="1"/>
          </p:cNvSpPr>
          <p:nvPr>
            <p:ph idx="1"/>
          </p:nvPr>
        </p:nvSpPr>
        <p:spPr/>
        <p:txBody>
          <a:bodyPr/>
          <a:lstStyle/>
          <a:p>
            <a:pPr algn="just"/>
            <a:r>
              <a:rPr lang="zh-CN" altLang="en-US" dirty="0"/>
              <a:t>一个句法成分总是有用一个词汇头</a:t>
            </a:r>
            <a:r>
              <a:rPr lang="en-US" altLang="zh-CN" dirty="0"/>
              <a:t>(lexical head)</a:t>
            </a:r>
            <a:r>
              <a:rPr lang="zh-CN" altLang="en-US" dirty="0"/>
              <a:t>，是成分中最重要的部分，例如：主名词是名词短语的头，主动词是动词短语的头；头对于基于头的成分语法分析和依存分析都至关重要；</a:t>
            </a:r>
            <a:endParaRPr lang="en-US" altLang="zh-CN" dirty="0"/>
          </a:p>
          <a:p>
            <a:pPr algn="just"/>
            <a:endParaRPr lang="zh-CN" altLang="en-US" dirty="0"/>
          </a:p>
        </p:txBody>
      </p:sp>
      <p:pic>
        <p:nvPicPr>
          <p:cNvPr id="5" name="图片 4" descr="手机屏幕截图&#10;&#10;描述已自动生成">
            <a:extLst>
              <a:ext uri="{FF2B5EF4-FFF2-40B4-BE49-F238E27FC236}">
                <a16:creationId xmlns:a16="http://schemas.microsoft.com/office/drawing/2014/main" id="{3CC6CEEE-8A35-49C4-A33C-F04C12B63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186" y="3083509"/>
            <a:ext cx="6558115" cy="3647240"/>
          </a:xfrm>
          <a:prstGeom prst="rect">
            <a:avLst/>
          </a:prstGeom>
        </p:spPr>
      </p:pic>
      <p:sp>
        <p:nvSpPr>
          <p:cNvPr id="6" name="文本框 5">
            <a:extLst>
              <a:ext uri="{FF2B5EF4-FFF2-40B4-BE49-F238E27FC236}">
                <a16:creationId xmlns:a16="http://schemas.microsoft.com/office/drawing/2014/main" id="{A4CFEEAA-6D9C-40FE-8F06-695DBDE3F22D}"/>
              </a:ext>
            </a:extLst>
          </p:cNvPr>
          <p:cNvSpPr txBox="1"/>
          <p:nvPr/>
        </p:nvSpPr>
        <p:spPr>
          <a:xfrm>
            <a:off x="838200" y="3083509"/>
            <a:ext cx="4308986" cy="3108543"/>
          </a:xfrm>
          <a:prstGeom prst="rect">
            <a:avLst/>
          </a:prstGeom>
          <a:noFill/>
        </p:spPr>
        <p:txBody>
          <a:bodyPr wrap="square" rtlCol="0">
            <a:spAutoFit/>
          </a:bodyPr>
          <a:lstStyle/>
          <a:p>
            <a:pPr marL="176213" indent="-176213" algn="just">
              <a:buFont typeface="Arial" panose="020B0604020202020204" pitchFamily="34" charset="0"/>
              <a:buChar char="•"/>
            </a:pPr>
            <a:r>
              <a:rPr lang="zh-CN" altLang="en-US" sz="2800" dirty="0"/>
              <a:t>带有词汇头的解析树见右图；词汇头从叶节点向上传播，每个节点都被标记一个单独的词；这种解析树需要有能力在构建树时从子节点的词汇集中挑选正确的词汇头。</a:t>
            </a:r>
          </a:p>
        </p:txBody>
      </p:sp>
    </p:spTree>
    <p:extLst>
      <p:ext uri="{BB962C8B-B14F-4D97-AF65-F5344CB8AC3E}">
        <p14:creationId xmlns:p14="http://schemas.microsoft.com/office/powerpoint/2010/main" val="1363059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C8B88-FAB4-4A53-9B93-239973F44F9A}"/>
              </a:ext>
            </a:extLst>
          </p:cNvPr>
          <p:cNvSpPr>
            <a:spLocks noGrp="1"/>
          </p:cNvSpPr>
          <p:nvPr>
            <p:ph type="title"/>
          </p:nvPr>
        </p:nvSpPr>
        <p:spPr/>
        <p:txBody>
          <a:bodyPr/>
          <a:lstStyle/>
          <a:p>
            <a:r>
              <a:rPr lang="en-US" altLang="zh-CN" dirty="0"/>
              <a:t>Heads and Head Finding</a:t>
            </a:r>
            <a:endParaRPr lang="zh-CN" altLang="en-US" dirty="0"/>
          </a:p>
        </p:txBody>
      </p:sp>
      <p:sp>
        <p:nvSpPr>
          <p:cNvPr id="3" name="内容占位符 2">
            <a:extLst>
              <a:ext uri="{FF2B5EF4-FFF2-40B4-BE49-F238E27FC236}">
                <a16:creationId xmlns:a16="http://schemas.microsoft.com/office/drawing/2014/main" id="{ECF4522E-66FF-4A46-981B-5C45935021DC}"/>
              </a:ext>
            </a:extLst>
          </p:cNvPr>
          <p:cNvSpPr>
            <a:spLocks noGrp="1"/>
          </p:cNvSpPr>
          <p:nvPr>
            <p:ph idx="1"/>
          </p:nvPr>
        </p:nvSpPr>
        <p:spPr>
          <a:xfrm>
            <a:off x="838200" y="1825625"/>
            <a:ext cx="5046406" cy="4351338"/>
          </a:xfrm>
        </p:spPr>
        <p:txBody>
          <a:bodyPr/>
          <a:lstStyle/>
          <a:p>
            <a:pPr algn="just"/>
            <a:r>
              <a:rPr lang="zh-CN" altLang="en-US" dirty="0"/>
              <a:t>现在构建标记头的解析树的方法是：首先构建解析树；然后遍历解析树，在遍历的过程中通过模型或者规则为每个节点标记适合的词；</a:t>
            </a:r>
            <a:endParaRPr lang="en-US" altLang="zh-CN" dirty="0"/>
          </a:p>
          <a:p>
            <a:pPr algn="just"/>
            <a:r>
              <a:rPr lang="zh-CN" altLang="en-US" dirty="0"/>
              <a:t>当前大部分这种模型都基于一些人工的查头规则，例如：</a:t>
            </a:r>
          </a:p>
        </p:txBody>
      </p:sp>
      <p:pic>
        <p:nvPicPr>
          <p:cNvPr id="5" name="图片 4" descr="手机屏幕截图&#10;&#10;描述已自动生成">
            <a:extLst>
              <a:ext uri="{FF2B5EF4-FFF2-40B4-BE49-F238E27FC236}">
                <a16:creationId xmlns:a16="http://schemas.microsoft.com/office/drawing/2014/main" id="{C328724C-89FB-4BC7-9C19-B46022E6D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690688"/>
            <a:ext cx="5933769" cy="1750719"/>
          </a:xfrm>
          <a:prstGeom prst="rect">
            <a:avLst/>
          </a:prstGeom>
        </p:spPr>
      </p:pic>
      <p:pic>
        <p:nvPicPr>
          <p:cNvPr id="7" name="图片 6" descr="手机屏幕截图&#10;&#10;描述已自动生成">
            <a:extLst>
              <a:ext uri="{FF2B5EF4-FFF2-40B4-BE49-F238E27FC236}">
                <a16:creationId xmlns:a16="http://schemas.microsoft.com/office/drawing/2014/main" id="{A0A3CB75-506F-43B3-B1AF-5700D6D6D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00643"/>
            <a:ext cx="5933768" cy="2022706"/>
          </a:xfrm>
          <a:prstGeom prst="rect">
            <a:avLst/>
          </a:prstGeom>
        </p:spPr>
      </p:pic>
    </p:spTree>
    <p:extLst>
      <p:ext uri="{BB962C8B-B14F-4D97-AF65-F5344CB8AC3E}">
        <p14:creationId xmlns:p14="http://schemas.microsoft.com/office/powerpoint/2010/main" val="3282139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D1D8-108D-4BCA-8980-B6DD690106E8}"/>
              </a:ext>
            </a:extLst>
          </p:cNvPr>
          <p:cNvSpPr>
            <a:spLocks noGrp="1"/>
          </p:cNvSpPr>
          <p:nvPr>
            <p:ph type="title"/>
          </p:nvPr>
        </p:nvSpPr>
        <p:spPr/>
        <p:txBody>
          <a:bodyPr/>
          <a:lstStyle/>
          <a:p>
            <a:r>
              <a:rPr lang="en-US" altLang="zh-CN" dirty="0"/>
              <a:t>Grammar Equivalence and Normal Form</a:t>
            </a:r>
            <a:endParaRPr lang="zh-CN" altLang="en-US" dirty="0"/>
          </a:p>
        </p:txBody>
      </p:sp>
      <p:sp>
        <p:nvSpPr>
          <p:cNvPr id="3" name="内容占位符 2">
            <a:extLst>
              <a:ext uri="{FF2B5EF4-FFF2-40B4-BE49-F238E27FC236}">
                <a16:creationId xmlns:a16="http://schemas.microsoft.com/office/drawing/2014/main" id="{A9BDCCB6-B927-4D92-9C31-88B0FC2033E0}"/>
              </a:ext>
            </a:extLst>
          </p:cNvPr>
          <p:cNvSpPr>
            <a:spLocks noGrp="1"/>
          </p:cNvSpPr>
          <p:nvPr>
            <p:ph idx="1"/>
          </p:nvPr>
        </p:nvSpPr>
        <p:spPr>
          <a:xfrm>
            <a:off x="838200" y="1825625"/>
            <a:ext cx="10515600" cy="4265459"/>
          </a:xfrm>
        </p:spPr>
        <p:txBody>
          <a:bodyPr>
            <a:normAutofit/>
          </a:bodyPr>
          <a:lstStyle/>
          <a:p>
            <a:pPr algn="just"/>
            <a:r>
              <a:rPr lang="en-US" altLang="zh-CN" sz="2500" dirty="0"/>
              <a:t>CFG</a:t>
            </a:r>
            <a:r>
              <a:rPr lang="zh-CN" altLang="en-US" sz="2500" dirty="0"/>
              <a:t>可以产生形式语言，我们可以通过考察两个</a:t>
            </a:r>
            <a:r>
              <a:rPr lang="en-US" altLang="zh-CN" sz="2500" dirty="0"/>
              <a:t>CFG</a:t>
            </a:r>
            <a:r>
              <a:rPr lang="zh-CN" altLang="en-US" sz="2500" dirty="0"/>
              <a:t>生成的形式语言是否等价</a:t>
            </a:r>
            <a:r>
              <a:rPr lang="en-US" altLang="zh-CN" sz="2500" dirty="0"/>
              <a:t>(equivalence)</a:t>
            </a:r>
            <a:r>
              <a:rPr lang="zh-CN" altLang="en-US" sz="2500" dirty="0"/>
              <a:t>来考察两个</a:t>
            </a:r>
            <a:r>
              <a:rPr lang="en-US" altLang="zh-CN" sz="2500" dirty="0"/>
              <a:t>CFG</a:t>
            </a:r>
            <a:r>
              <a:rPr lang="zh-CN" altLang="en-US" sz="2500" dirty="0"/>
              <a:t>是否等价；</a:t>
            </a:r>
            <a:endParaRPr lang="en-US" altLang="zh-CN" sz="2500" dirty="0"/>
          </a:p>
          <a:p>
            <a:pPr algn="just"/>
            <a:r>
              <a:rPr lang="zh-CN" altLang="en-US" sz="2500" dirty="0"/>
              <a:t>当两个</a:t>
            </a:r>
            <a:r>
              <a:rPr lang="en-US" altLang="zh-CN" sz="2500" dirty="0"/>
              <a:t>CFG</a:t>
            </a:r>
            <a:r>
              <a:rPr lang="zh-CN" altLang="en-US" sz="2500" dirty="0"/>
              <a:t>生成的形式语言相同，且对同一个句子标注相同的短语结构，则称这两个</a:t>
            </a:r>
            <a:r>
              <a:rPr lang="en-US" altLang="zh-CN" sz="2500" dirty="0"/>
              <a:t>CFG</a:t>
            </a:r>
            <a:r>
              <a:rPr lang="zh-CN" altLang="en-US" sz="2500" dirty="0"/>
              <a:t>是强等价</a:t>
            </a:r>
            <a:r>
              <a:rPr lang="en-US" altLang="zh-CN" sz="2500" dirty="0"/>
              <a:t>(strong equivalence)</a:t>
            </a:r>
            <a:r>
              <a:rPr lang="zh-CN" altLang="en-US" sz="2500" dirty="0"/>
              <a:t>；当两个</a:t>
            </a:r>
            <a:r>
              <a:rPr lang="en-US" altLang="zh-CN" sz="2500" dirty="0"/>
              <a:t>CFG</a:t>
            </a:r>
            <a:r>
              <a:rPr lang="zh-CN" altLang="en-US" sz="2500" dirty="0"/>
              <a:t>生成的形式语言相同，但对同一个句子标注不同的短语结构，则称这两个</a:t>
            </a:r>
            <a:r>
              <a:rPr lang="en-US" altLang="zh-CN" sz="2500" dirty="0"/>
              <a:t>CFG</a:t>
            </a:r>
            <a:r>
              <a:rPr lang="zh-CN" altLang="en-US" sz="2500" dirty="0"/>
              <a:t>是若等价</a:t>
            </a:r>
            <a:r>
              <a:rPr lang="en-US" altLang="zh-CN" sz="2500" dirty="0"/>
              <a:t>(weak equivalence)</a:t>
            </a:r>
            <a:r>
              <a:rPr lang="zh-CN" altLang="en-US" sz="2500" dirty="0"/>
              <a:t>；</a:t>
            </a:r>
            <a:endParaRPr lang="en-US" altLang="zh-CN" sz="2500" dirty="0"/>
          </a:p>
          <a:p>
            <a:pPr algn="just"/>
            <a:r>
              <a:rPr lang="en-US" altLang="zh-CN" sz="2500" dirty="0"/>
              <a:t>Chomsky(1963)</a:t>
            </a:r>
            <a:r>
              <a:rPr lang="zh-CN" altLang="en-US" sz="2500" dirty="0"/>
              <a:t>系统整理各种语法，将语法分成四类，并提出每类语法的一般形式</a:t>
            </a:r>
            <a:r>
              <a:rPr lang="en-US" altLang="zh-CN" sz="2500" dirty="0"/>
              <a:t>(normal form)</a:t>
            </a:r>
            <a:r>
              <a:rPr lang="zh-CN" altLang="en-US" sz="2500" dirty="0"/>
              <a:t>；</a:t>
            </a:r>
            <a:r>
              <a:rPr lang="en-US" altLang="zh-CN" sz="2500" dirty="0"/>
              <a:t>CFG</a:t>
            </a:r>
            <a:r>
              <a:rPr lang="zh-CN" altLang="en-US" sz="2500" dirty="0"/>
              <a:t>可以映射为</a:t>
            </a:r>
            <a:r>
              <a:rPr lang="en-US" altLang="zh-CN" sz="2500" dirty="0"/>
              <a:t>Chomsky normal form(CNF)</a:t>
            </a:r>
            <a:r>
              <a:rPr lang="zh-CN" altLang="en-US" sz="2500" dirty="0"/>
              <a:t>，如果其满足：</a:t>
            </a:r>
            <a:r>
              <a:rPr lang="en-US" altLang="zh-CN" sz="2500" dirty="0"/>
              <a:t>(1)</a:t>
            </a:r>
            <a:r>
              <a:rPr lang="zh-CN" altLang="en-US" sz="2500" dirty="0"/>
              <a:t>上下文无关；</a:t>
            </a:r>
            <a:r>
              <a:rPr lang="en-US" altLang="zh-CN" sz="2500" dirty="0"/>
              <a:t>(2)</a:t>
            </a:r>
            <a:r>
              <a:rPr lang="zh-CN" altLang="en-US" sz="2500" dirty="0"/>
              <a:t>每个规则都可以写成</a:t>
            </a:r>
            <a:r>
              <a:rPr lang="en-US" altLang="zh-CN" sz="2500" dirty="0"/>
              <a:t>A</a:t>
            </a:r>
            <a:r>
              <a:rPr lang="en-US" altLang="zh-CN" sz="2500" dirty="0">
                <a:sym typeface="Wingdings" panose="05000000000000000000" pitchFamily="2" charset="2"/>
              </a:rPr>
              <a:t>B C</a:t>
            </a:r>
            <a:r>
              <a:rPr lang="zh-CN" altLang="en-US" sz="2500" dirty="0">
                <a:sym typeface="Wingdings" panose="05000000000000000000" pitchFamily="2" charset="2"/>
              </a:rPr>
              <a:t>或</a:t>
            </a:r>
            <a:r>
              <a:rPr lang="en-US" altLang="zh-CN" sz="2500" dirty="0" err="1">
                <a:sym typeface="Wingdings" panose="05000000000000000000" pitchFamily="2" charset="2"/>
              </a:rPr>
              <a:t>Aa</a:t>
            </a:r>
            <a:r>
              <a:rPr lang="zh-CN" altLang="en-US" sz="2500" dirty="0">
                <a:sym typeface="Wingdings" panose="05000000000000000000" pitchFamily="2" charset="2"/>
              </a:rPr>
              <a:t>的形式，这表示每个规则都可改写为左边是一个</a:t>
            </a:r>
            <a:r>
              <a:rPr lang="en-US" altLang="zh-CN" sz="2500" dirty="0">
                <a:sym typeface="Wingdings" panose="05000000000000000000" pitchFamily="2" charset="2"/>
              </a:rPr>
              <a:t>non-terminal</a:t>
            </a:r>
            <a:r>
              <a:rPr lang="zh-CN" altLang="en-US" sz="2500" dirty="0">
                <a:sym typeface="Wingdings" panose="05000000000000000000" pitchFamily="2" charset="2"/>
              </a:rPr>
              <a:t>（除</a:t>
            </a:r>
            <a:r>
              <a:rPr lang="en-US" altLang="zh-CN" sz="2500" dirty="0">
                <a:sym typeface="Wingdings" panose="05000000000000000000" pitchFamily="2" charset="2"/>
              </a:rPr>
              <a:t>lexicon</a:t>
            </a:r>
            <a:r>
              <a:rPr lang="zh-CN" altLang="en-US" sz="2500" dirty="0">
                <a:sym typeface="Wingdings" panose="05000000000000000000" pitchFamily="2" charset="2"/>
              </a:rPr>
              <a:t>），右边是两个</a:t>
            </a:r>
            <a:r>
              <a:rPr lang="en-US" altLang="zh-CN" sz="2500" dirty="0">
                <a:sym typeface="Wingdings" panose="05000000000000000000" pitchFamily="2" charset="2"/>
              </a:rPr>
              <a:t>non-terminal</a:t>
            </a:r>
            <a:r>
              <a:rPr lang="zh-CN" altLang="en-US" sz="2500" dirty="0">
                <a:sym typeface="Wingdings" panose="05000000000000000000" pitchFamily="2" charset="2"/>
              </a:rPr>
              <a:t>或一个</a:t>
            </a:r>
            <a:r>
              <a:rPr lang="en-US" altLang="zh-CN" sz="2500" dirty="0">
                <a:sym typeface="Wingdings" panose="05000000000000000000" pitchFamily="2" charset="2"/>
              </a:rPr>
              <a:t>terminal</a:t>
            </a:r>
            <a:r>
              <a:rPr lang="zh-CN" altLang="en-US" sz="2500" dirty="0">
                <a:sym typeface="Wingdings" panose="05000000000000000000" pitchFamily="2" charset="2"/>
              </a:rPr>
              <a:t>的形式。</a:t>
            </a:r>
            <a:endParaRPr lang="zh-CN" altLang="en-US" sz="2500" dirty="0"/>
          </a:p>
        </p:txBody>
      </p:sp>
    </p:spTree>
    <p:extLst>
      <p:ext uri="{BB962C8B-B14F-4D97-AF65-F5344CB8AC3E}">
        <p14:creationId xmlns:p14="http://schemas.microsoft.com/office/powerpoint/2010/main" val="1263280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51278-40D9-4039-857B-8DEE08B9016E}"/>
              </a:ext>
            </a:extLst>
          </p:cNvPr>
          <p:cNvSpPr>
            <a:spLocks noGrp="1"/>
          </p:cNvSpPr>
          <p:nvPr>
            <p:ph type="title"/>
          </p:nvPr>
        </p:nvSpPr>
        <p:spPr/>
        <p:txBody>
          <a:bodyPr/>
          <a:lstStyle/>
          <a:p>
            <a:r>
              <a:rPr lang="en-US" altLang="zh-CN" dirty="0"/>
              <a:t>Grammar Equivalence and Normal Form</a:t>
            </a:r>
            <a:endParaRPr lang="zh-CN" altLang="en-US" dirty="0"/>
          </a:p>
        </p:txBody>
      </p:sp>
      <p:sp>
        <p:nvSpPr>
          <p:cNvPr id="3" name="内容占位符 2">
            <a:extLst>
              <a:ext uri="{FF2B5EF4-FFF2-40B4-BE49-F238E27FC236}">
                <a16:creationId xmlns:a16="http://schemas.microsoft.com/office/drawing/2014/main" id="{A1DE9FDF-BE8F-4B21-A65F-A44088E6273B}"/>
              </a:ext>
            </a:extLst>
          </p:cNvPr>
          <p:cNvSpPr>
            <a:spLocks noGrp="1"/>
          </p:cNvSpPr>
          <p:nvPr>
            <p:ph idx="1"/>
          </p:nvPr>
        </p:nvSpPr>
        <p:spPr/>
        <p:txBody>
          <a:bodyPr>
            <a:normAutofit/>
          </a:bodyPr>
          <a:lstStyle/>
          <a:p>
            <a:pPr algn="just"/>
            <a:r>
              <a:rPr lang="zh-CN" altLang="en-US" sz="2600" dirty="0"/>
              <a:t>换句话说，</a:t>
            </a:r>
            <a:r>
              <a:rPr lang="en-US" altLang="zh-CN" sz="2600" dirty="0"/>
              <a:t>CFG</a:t>
            </a:r>
            <a:r>
              <a:rPr lang="zh-CN" altLang="en-US" sz="2600" dirty="0"/>
              <a:t>与</a:t>
            </a:r>
            <a:r>
              <a:rPr lang="en-US" altLang="zh-CN" sz="2600" dirty="0"/>
              <a:t>CNF</a:t>
            </a:r>
            <a:r>
              <a:rPr lang="zh-CN" altLang="en-US" sz="2600" dirty="0"/>
              <a:t>是弱等价的，</a:t>
            </a:r>
            <a:r>
              <a:rPr lang="en-US" altLang="zh-CN" sz="2600" dirty="0"/>
              <a:t>CFG</a:t>
            </a:r>
            <a:r>
              <a:rPr lang="zh-CN" altLang="en-US" sz="2600" dirty="0"/>
              <a:t>的规则都可以转为</a:t>
            </a:r>
            <a:r>
              <a:rPr lang="en-US" altLang="zh-CN" sz="2600" dirty="0"/>
              <a:t>CNF</a:t>
            </a:r>
            <a:r>
              <a:rPr lang="zh-CN" altLang="en-US" sz="2600" dirty="0"/>
              <a:t>的规则形式，例如：</a:t>
            </a:r>
            <a:endParaRPr lang="en-US" altLang="zh-CN" sz="2600" dirty="0"/>
          </a:p>
          <a:p>
            <a:pPr algn="just"/>
            <a:endParaRPr lang="en-US" altLang="zh-CN" sz="2600" dirty="0"/>
          </a:p>
          <a:p>
            <a:pPr algn="just"/>
            <a:endParaRPr lang="en-US" altLang="zh-CN" sz="2600" dirty="0"/>
          </a:p>
          <a:p>
            <a:pPr algn="just"/>
            <a:r>
              <a:rPr lang="en-US" altLang="zh-CN" sz="2600" dirty="0"/>
              <a:t>CNF</a:t>
            </a:r>
            <a:r>
              <a:rPr lang="zh-CN" altLang="en-US" sz="2600" dirty="0"/>
              <a:t>的规则形式是一种二叉分支</a:t>
            </a:r>
            <a:r>
              <a:rPr lang="en-US" altLang="zh-CN" sz="2600" dirty="0"/>
              <a:t>(binary branching)</a:t>
            </a:r>
            <a:r>
              <a:rPr lang="zh-CN" altLang="en-US" sz="2600" dirty="0"/>
              <a:t>，对应一颗二叉树；将</a:t>
            </a:r>
            <a:r>
              <a:rPr lang="en-US" altLang="zh-CN" sz="2600" dirty="0"/>
              <a:t>CFG</a:t>
            </a:r>
            <a:r>
              <a:rPr lang="zh-CN" altLang="en-US" sz="2600" dirty="0"/>
              <a:t>映射为</a:t>
            </a:r>
            <a:r>
              <a:rPr lang="en-US" altLang="zh-CN" sz="2600" dirty="0"/>
              <a:t>CNF</a:t>
            </a:r>
            <a:r>
              <a:rPr lang="zh-CN" altLang="en-US" sz="2600" dirty="0"/>
              <a:t>的规则形式，可以压缩规则集，如下例：</a:t>
            </a:r>
            <a:endParaRPr lang="en-US" altLang="zh-CN" sz="2600" dirty="0"/>
          </a:p>
          <a:p>
            <a:pPr lvl="1" algn="just"/>
            <a:r>
              <a:rPr lang="zh-CN" altLang="en-US" sz="2200" dirty="0"/>
              <a:t>其中，</a:t>
            </a:r>
            <a:r>
              <a:rPr lang="en-US" altLang="zh-CN" sz="2200" dirty="0"/>
              <a:t>A</a:t>
            </a:r>
            <a:r>
              <a:rPr lang="en-US" altLang="zh-CN" sz="2200" dirty="0">
                <a:sym typeface="Wingdings" panose="05000000000000000000" pitchFamily="2" charset="2"/>
              </a:rPr>
              <a:t>A B</a:t>
            </a:r>
            <a:r>
              <a:rPr lang="zh-CN" altLang="en-US" sz="2200" dirty="0">
                <a:sym typeface="Wingdings" panose="05000000000000000000" pitchFamily="2" charset="2"/>
              </a:rPr>
              <a:t>这种形式的规则，又称为附着规则</a:t>
            </a:r>
            <a:r>
              <a:rPr lang="en-US" altLang="zh-CN" sz="2200" dirty="0">
                <a:sym typeface="Wingdings" panose="05000000000000000000" pitchFamily="2" charset="2"/>
              </a:rPr>
              <a:t>(Chomsky-adjunction)</a:t>
            </a:r>
            <a:r>
              <a:rPr lang="zh-CN" altLang="en-US" sz="2200" dirty="0">
                <a:sym typeface="Wingdings" panose="05000000000000000000" pitchFamily="2" charset="2"/>
              </a:rPr>
              <a:t>；</a:t>
            </a:r>
            <a:endParaRPr lang="zh-CN" altLang="en-US" sz="2200" dirty="0"/>
          </a:p>
        </p:txBody>
      </p:sp>
      <p:pic>
        <p:nvPicPr>
          <p:cNvPr id="5" name="图片 4">
            <a:extLst>
              <a:ext uri="{FF2B5EF4-FFF2-40B4-BE49-F238E27FC236}">
                <a16:creationId xmlns:a16="http://schemas.microsoft.com/office/drawing/2014/main" id="{7DBC51B8-87F5-4648-BFC0-32DEC1373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77" y="2802117"/>
            <a:ext cx="1688084" cy="282496"/>
          </a:xfrm>
          <a:prstGeom prst="rect">
            <a:avLst/>
          </a:prstGeom>
        </p:spPr>
      </p:pic>
      <p:pic>
        <p:nvPicPr>
          <p:cNvPr id="7" name="图片 6" descr="图片包含 物体, 钟表, 手表, 男人&#10;&#10;描述已自动生成">
            <a:extLst>
              <a:ext uri="{FF2B5EF4-FFF2-40B4-BE49-F238E27FC236}">
                <a16:creationId xmlns:a16="http://schemas.microsoft.com/office/drawing/2014/main" id="{C90F05AB-852D-4AE4-B940-4BF9D33E5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263" y="2528815"/>
            <a:ext cx="1688084" cy="832155"/>
          </a:xfrm>
          <a:prstGeom prst="rect">
            <a:avLst/>
          </a:prstGeom>
        </p:spPr>
      </p:pic>
      <p:sp>
        <p:nvSpPr>
          <p:cNvPr id="8" name="箭头: 右 7">
            <a:extLst>
              <a:ext uri="{FF2B5EF4-FFF2-40B4-BE49-F238E27FC236}">
                <a16:creationId xmlns:a16="http://schemas.microsoft.com/office/drawing/2014/main" id="{15448CAA-0274-494E-A544-C6835DABF1C8}"/>
              </a:ext>
            </a:extLst>
          </p:cNvPr>
          <p:cNvSpPr/>
          <p:nvPr/>
        </p:nvSpPr>
        <p:spPr>
          <a:xfrm>
            <a:off x="4950543" y="2829938"/>
            <a:ext cx="1887794" cy="16978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0E199691-1D8C-4830-A1C7-457C3CE0FFE9}"/>
              </a:ext>
            </a:extLst>
          </p:cNvPr>
          <p:cNvGrpSpPr>
            <a:grpSpLocks noChangeAspect="1"/>
          </p:cNvGrpSpPr>
          <p:nvPr/>
        </p:nvGrpSpPr>
        <p:grpSpPr>
          <a:xfrm>
            <a:off x="1932039" y="4963068"/>
            <a:ext cx="3214828" cy="1633044"/>
            <a:chOff x="1718934" y="4692074"/>
            <a:chExt cx="4445571" cy="2258228"/>
          </a:xfrm>
        </p:grpSpPr>
        <p:pic>
          <p:nvPicPr>
            <p:cNvPr id="11" name="图片 10" descr="卡通人物&#10;&#10;描述已自动生成">
              <a:extLst>
                <a:ext uri="{FF2B5EF4-FFF2-40B4-BE49-F238E27FC236}">
                  <a16:creationId xmlns:a16="http://schemas.microsoft.com/office/drawing/2014/main" id="{4A822296-8057-41EB-B3F3-E9EC09E1F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8934" y="4692074"/>
              <a:ext cx="3467584" cy="895475"/>
            </a:xfrm>
            <a:prstGeom prst="rect">
              <a:avLst/>
            </a:prstGeom>
          </p:spPr>
        </p:pic>
        <p:pic>
          <p:nvPicPr>
            <p:cNvPr id="13" name="图片 12" descr="图片包含 游戏机, 桌子&#10;&#10;描述已自动生成">
              <a:extLst>
                <a:ext uri="{FF2B5EF4-FFF2-40B4-BE49-F238E27FC236}">
                  <a16:creationId xmlns:a16="http://schemas.microsoft.com/office/drawing/2014/main" id="{6FCB268C-6F55-45D2-8EF5-0C50784D9A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0499" y="5635669"/>
              <a:ext cx="4344006" cy="1314633"/>
            </a:xfrm>
            <a:prstGeom prst="rect">
              <a:avLst/>
            </a:prstGeom>
          </p:spPr>
        </p:pic>
      </p:grpSp>
      <p:pic>
        <p:nvPicPr>
          <p:cNvPr id="16" name="图片 15" descr="卡通人物&#10;&#10;描述已自动生成">
            <a:extLst>
              <a:ext uri="{FF2B5EF4-FFF2-40B4-BE49-F238E27FC236}">
                <a16:creationId xmlns:a16="http://schemas.microsoft.com/office/drawing/2014/main" id="{5C5AB35F-64B3-4360-99BB-2C064A7945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7325" y="5243869"/>
            <a:ext cx="2762636" cy="733527"/>
          </a:xfrm>
          <a:prstGeom prst="rect">
            <a:avLst/>
          </a:prstGeom>
        </p:spPr>
      </p:pic>
      <p:sp>
        <p:nvSpPr>
          <p:cNvPr id="17" name="箭头: 右 16">
            <a:extLst>
              <a:ext uri="{FF2B5EF4-FFF2-40B4-BE49-F238E27FC236}">
                <a16:creationId xmlns:a16="http://schemas.microsoft.com/office/drawing/2014/main" id="{B7471066-A0AC-4D0F-8319-66F98B09EF57}"/>
              </a:ext>
            </a:extLst>
          </p:cNvPr>
          <p:cNvSpPr/>
          <p:nvPr/>
        </p:nvSpPr>
        <p:spPr>
          <a:xfrm>
            <a:off x="5024582" y="5401856"/>
            <a:ext cx="1887794" cy="16978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6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E39CA-DB89-481D-A3A4-65A9A7E3A29E}"/>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2392BF3C-412B-420D-BB79-EBCFF6574A35}"/>
              </a:ext>
            </a:extLst>
          </p:cNvPr>
          <p:cNvSpPr>
            <a:spLocks noGrp="1"/>
          </p:cNvSpPr>
          <p:nvPr>
            <p:ph idx="1"/>
          </p:nvPr>
        </p:nvSpPr>
        <p:spPr/>
        <p:txBody>
          <a:bodyPr/>
          <a:lstStyle/>
          <a:p>
            <a:pPr algn="just"/>
            <a:r>
              <a:rPr lang="en-US" altLang="zh-CN" dirty="0"/>
              <a:t>Phrase-structure</a:t>
            </a:r>
            <a:r>
              <a:rPr lang="zh-CN" altLang="en-US" dirty="0"/>
              <a:t>语法强调短语结构的作用，最小化词汇本身的作用；这种语法最终总是包含一个非常冗余的规则集，且在处理长期依赖时需要额外的规则；</a:t>
            </a:r>
            <a:endParaRPr lang="en-US" altLang="zh-CN" dirty="0"/>
          </a:p>
          <a:p>
            <a:pPr algn="just"/>
            <a:r>
              <a:rPr lang="zh-CN" altLang="en-US" dirty="0"/>
              <a:t>为了处理这种情况，许多更加词汇化的语法被开发出来，其中最重要的就是</a:t>
            </a:r>
            <a:r>
              <a:rPr lang="en-US" altLang="zh-CN" dirty="0"/>
              <a:t>Combinatory Categorial Grammar(CCG)</a:t>
            </a:r>
            <a:r>
              <a:rPr lang="zh-CN" altLang="en-US" dirty="0"/>
              <a:t>；</a:t>
            </a:r>
            <a:endParaRPr lang="en-US" altLang="zh-CN" dirty="0"/>
          </a:p>
          <a:p>
            <a:pPr algn="just"/>
            <a:r>
              <a:rPr lang="en-US" altLang="zh-CN" dirty="0"/>
              <a:t>CCG</a:t>
            </a:r>
            <a:r>
              <a:rPr lang="zh-CN" altLang="en-US" dirty="0"/>
              <a:t>由三个主要元素组成：</a:t>
            </a:r>
            <a:endParaRPr lang="en-US" altLang="zh-CN" dirty="0"/>
          </a:p>
          <a:p>
            <a:pPr lvl="1" algn="just"/>
            <a:r>
              <a:rPr lang="zh-CN" altLang="en-US" dirty="0"/>
              <a:t>类别集</a:t>
            </a:r>
            <a:r>
              <a:rPr lang="en-US" altLang="zh-CN" dirty="0"/>
              <a:t>(categories set)</a:t>
            </a:r>
          </a:p>
          <a:p>
            <a:pPr lvl="1" algn="just"/>
            <a:r>
              <a:rPr lang="zh-CN" altLang="en-US" dirty="0"/>
              <a:t>词汇表</a:t>
            </a:r>
            <a:r>
              <a:rPr lang="en-US" altLang="zh-CN" dirty="0"/>
              <a:t>(lexicon)</a:t>
            </a:r>
            <a:r>
              <a:rPr lang="zh-CN" altLang="en-US" dirty="0"/>
              <a:t>：将类别和具体的词对应起来；</a:t>
            </a:r>
            <a:endParaRPr lang="en-US" altLang="zh-CN" dirty="0"/>
          </a:p>
          <a:p>
            <a:pPr lvl="1" algn="just"/>
            <a:r>
              <a:rPr lang="zh-CN" altLang="en-US" dirty="0"/>
              <a:t>规则集</a:t>
            </a:r>
            <a:r>
              <a:rPr lang="en-US" altLang="zh-CN" dirty="0"/>
              <a:t>(rules set)</a:t>
            </a:r>
            <a:r>
              <a:rPr lang="zh-CN" altLang="en-US" dirty="0"/>
              <a:t>：约束上下文中的类别联合的方式；</a:t>
            </a:r>
          </a:p>
        </p:txBody>
      </p:sp>
    </p:spTree>
    <p:extLst>
      <p:ext uri="{BB962C8B-B14F-4D97-AF65-F5344CB8AC3E}">
        <p14:creationId xmlns:p14="http://schemas.microsoft.com/office/powerpoint/2010/main" val="575452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E9364-2209-443F-92D1-395C4536A75D}"/>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ED47A678-B20B-4CC9-BE33-0DAA543B86D3}"/>
              </a:ext>
            </a:extLst>
          </p:cNvPr>
          <p:cNvSpPr>
            <a:spLocks noGrp="1"/>
          </p:cNvSpPr>
          <p:nvPr>
            <p:ph idx="1"/>
          </p:nvPr>
        </p:nvSpPr>
        <p:spPr/>
        <p:txBody>
          <a:bodyPr/>
          <a:lstStyle/>
          <a:p>
            <a:pPr algn="just"/>
            <a:r>
              <a:rPr lang="zh-CN" altLang="en-US" dirty="0"/>
              <a:t>类别</a:t>
            </a:r>
            <a:r>
              <a:rPr lang="en-US" altLang="zh-CN" dirty="0"/>
              <a:t>(Categories)</a:t>
            </a:r>
            <a:r>
              <a:rPr lang="zh-CN" altLang="en-US" dirty="0"/>
              <a:t>有两种：</a:t>
            </a:r>
            <a:r>
              <a:rPr lang="en-US" altLang="zh-CN" dirty="0"/>
              <a:t>(1)</a:t>
            </a:r>
            <a:r>
              <a:rPr lang="zh-CN" altLang="en-US" dirty="0"/>
              <a:t>原子类别；</a:t>
            </a:r>
            <a:r>
              <a:rPr lang="en-US" altLang="zh-CN" dirty="0"/>
              <a:t>(2)</a:t>
            </a:r>
            <a:r>
              <a:rPr lang="zh-CN" altLang="en-US" dirty="0"/>
              <a:t>函数类别，这是一种单参数函数，以一些类别为参数，返回另一些类别；其定义如下：</a:t>
            </a:r>
            <a:endParaRPr lang="en-US" altLang="zh-CN" dirty="0"/>
          </a:p>
          <a:p>
            <a:pPr algn="just"/>
            <a:endParaRPr lang="en-US" altLang="zh-CN" dirty="0"/>
          </a:p>
          <a:p>
            <a:pPr algn="just"/>
            <a:endParaRPr lang="en-US" altLang="zh-CN" dirty="0"/>
          </a:p>
          <a:p>
            <a:pPr algn="just"/>
            <a:r>
              <a:rPr lang="zh-CN" altLang="en-US" dirty="0"/>
              <a:t>其中，   是原子类别，  是类别集；</a:t>
            </a:r>
            <a:endParaRPr lang="en-US" altLang="zh-CN" dirty="0"/>
          </a:p>
          <a:p>
            <a:pPr algn="just"/>
            <a:r>
              <a:rPr lang="en-US" altLang="zh-CN" dirty="0"/>
              <a:t>(X/Y)</a:t>
            </a:r>
            <a:r>
              <a:rPr lang="zh-CN" altLang="en-US" dirty="0"/>
              <a:t>和</a:t>
            </a:r>
            <a:r>
              <a:rPr lang="en-US" altLang="zh-CN" dirty="0"/>
              <a:t>(X\Y)</a:t>
            </a:r>
            <a:r>
              <a:rPr lang="zh-CN" altLang="en-US" dirty="0"/>
              <a:t>是函数类别，其定义如下：</a:t>
            </a:r>
            <a:endParaRPr lang="en-US" altLang="zh-CN" dirty="0"/>
          </a:p>
          <a:p>
            <a:pPr lvl="1" algn="just"/>
            <a:r>
              <a:rPr lang="en-US" altLang="zh-CN" dirty="0"/>
              <a:t>(X/Y)</a:t>
            </a:r>
            <a:r>
              <a:rPr lang="zh-CN" altLang="en-US" dirty="0"/>
              <a:t>指从当前词汇处起，向右寻找</a:t>
            </a:r>
            <a:r>
              <a:rPr lang="en-US" altLang="zh-CN" dirty="0"/>
              <a:t>Y</a:t>
            </a:r>
            <a:r>
              <a:rPr lang="zh-CN" altLang="en-US" dirty="0"/>
              <a:t>成分，找到则返回</a:t>
            </a:r>
            <a:r>
              <a:rPr lang="en-US" altLang="zh-CN" dirty="0"/>
              <a:t>X</a:t>
            </a:r>
            <a:r>
              <a:rPr lang="zh-CN" altLang="en-US" dirty="0"/>
              <a:t>；</a:t>
            </a:r>
            <a:endParaRPr lang="en-US" altLang="zh-CN" dirty="0"/>
          </a:p>
          <a:p>
            <a:pPr lvl="1" algn="just"/>
            <a:r>
              <a:rPr lang="en-US" altLang="zh-CN" dirty="0"/>
              <a:t>(X\Y)</a:t>
            </a:r>
            <a:r>
              <a:rPr lang="zh-CN" altLang="en-US" dirty="0"/>
              <a:t>指从当前词汇处起，向左寻找</a:t>
            </a:r>
            <a:r>
              <a:rPr lang="en-US" altLang="zh-CN" dirty="0"/>
              <a:t>Y</a:t>
            </a:r>
            <a:r>
              <a:rPr lang="zh-CN" altLang="en-US" dirty="0"/>
              <a:t>成分，找到则返回</a:t>
            </a:r>
            <a:r>
              <a:rPr lang="en-US" altLang="zh-CN" dirty="0"/>
              <a:t>X</a:t>
            </a:r>
            <a:r>
              <a:rPr lang="zh-CN" altLang="en-US" dirty="0"/>
              <a:t>；</a:t>
            </a:r>
            <a:endParaRPr lang="en-US" altLang="zh-CN" dirty="0"/>
          </a:p>
        </p:txBody>
      </p:sp>
      <p:pic>
        <p:nvPicPr>
          <p:cNvPr id="5" name="图片 4">
            <a:extLst>
              <a:ext uri="{FF2B5EF4-FFF2-40B4-BE49-F238E27FC236}">
                <a16:creationId xmlns:a16="http://schemas.microsoft.com/office/drawing/2014/main" id="{6F9ED0A8-4473-403C-89EA-868BA6840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779" y="2801274"/>
            <a:ext cx="7318441" cy="841580"/>
          </a:xfrm>
          <a:prstGeom prst="rect">
            <a:avLst/>
          </a:prstGeom>
        </p:spPr>
      </p:pic>
      <p:pic>
        <p:nvPicPr>
          <p:cNvPr id="7" name="图片 6">
            <a:extLst>
              <a:ext uri="{FF2B5EF4-FFF2-40B4-BE49-F238E27FC236}">
                <a16:creationId xmlns:a16="http://schemas.microsoft.com/office/drawing/2014/main" id="{8DF7F830-5799-45D7-9699-2709CF848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16" y="3772776"/>
            <a:ext cx="438211" cy="438211"/>
          </a:xfrm>
          <a:prstGeom prst="rect">
            <a:avLst/>
          </a:prstGeom>
        </p:spPr>
      </p:pic>
      <p:pic>
        <p:nvPicPr>
          <p:cNvPr id="9" name="图片 8">
            <a:extLst>
              <a:ext uri="{FF2B5EF4-FFF2-40B4-BE49-F238E27FC236}">
                <a16:creationId xmlns:a16="http://schemas.microsoft.com/office/drawing/2014/main" id="{A9923020-7B82-4FC3-8980-604063A8C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4894" y="3796591"/>
            <a:ext cx="371527" cy="390580"/>
          </a:xfrm>
          <a:prstGeom prst="rect">
            <a:avLst/>
          </a:prstGeom>
        </p:spPr>
      </p:pic>
    </p:spTree>
    <p:extLst>
      <p:ext uri="{BB962C8B-B14F-4D97-AF65-F5344CB8AC3E}">
        <p14:creationId xmlns:p14="http://schemas.microsoft.com/office/powerpoint/2010/main" val="495014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73988-796A-4E8D-8EE6-A2F867AC8D96}"/>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80F444F9-6AA2-4002-A911-46A820AB397A}"/>
              </a:ext>
            </a:extLst>
          </p:cNvPr>
          <p:cNvSpPr>
            <a:spLocks noGrp="1"/>
          </p:cNvSpPr>
          <p:nvPr>
            <p:ph idx="1"/>
          </p:nvPr>
        </p:nvSpPr>
        <p:spPr/>
        <p:txBody>
          <a:bodyPr/>
          <a:lstStyle/>
          <a:p>
            <a:pPr algn="just"/>
            <a:r>
              <a:rPr lang="zh-CN" altLang="en-US" dirty="0"/>
              <a:t>词汇表对每个具体的词指定类别，由于词的歧义性，一个词可能会被制定多个类别；词汇表如下例：</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名词和专有名词被制定原子类别，反映了其作为函数类别或规则的参数的性质；及物动词</a:t>
            </a:r>
            <a:r>
              <a:rPr lang="en-US" altLang="zh-CN" dirty="0"/>
              <a:t>cancel</a:t>
            </a:r>
            <a:r>
              <a:rPr lang="zh-CN" altLang="en-US" dirty="0"/>
              <a:t>被指定了函数类别，其在右边和左边各寻找一个名词短语，并返回句子标识</a:t>
            </a:r>
            <a:r>
              <a:rPr lang="en-US" altLang="zh-CN" dirty="0"/>
              <a:t>S</a:t>
            </a:r>
            <a:r>
              <a:rPr lang="zh-CN" altLang="en-US" dirty="0"/>
              <a:t>作为结束，反映了前面所说的动词的子类别性质，同时避免命名大量子类别标记。</a:t>
            </a:r>
          </a:p>
        </p:txBody>
      </p:sp>
      <p:pic>
        <p:nvPicPr>
          <p:cNvPr id="5" name="图片 4" descr="图片包含 游戏机&#10;&#10;描述已自动生成">
            <a:extLst>
              <a:ext uri="{FF2B5EF4-FFF2-40B4-BE49-F238E27FC236}">
                <a16:creationId xmlns:a16="http://schemas.microsoft.com/office/drawing/2014/main" id="{2A5F071F-3082-4718-9B1D-3C13BDEF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900" y="2749216"/>
            <a:ext cx="2870199" cy="1359568"/>
          </a:xfrm>
          <a:prstGeom prst="rect">
            <a:avLst/>
          </a:prstGeom>
        </p:spPr>
      </p:pic>
    </p:spTree>
    <p:extLst>
      <p:ext uri="{BB962C8B-B14F-4D97-AF65-F5344CB8AC3E}">
        <p14:creationId xmlns:p14="http://schemas.microsoft.com/office/powerpoint/2010/main" val="3706993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1BF24-ED57-4682-A1F0-3F223DDC6B5C}"/>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FC7CBFE8-F873-4E0B-8775-69C026A00A9E}"/>
              </a:ext>
            </a:extLst>
          </p:cNvPr>
          <p:cNvSpPr>
            <a:spLocks noGrp="1"/>
          </p:cNvSpPr>
          <p:nvPr>
            <p:ph idx="1"/>
          </p:nvPr>
        </p:nvSpPr>
        <p:spPr/>
        <p:txBody>
          <a:bodyPr/>
          <a:lstStyle/>
          <a:p>
            <a:pPr algn="just"/>
            <a:r>
              <a:rPr lang="zh-CN" altLang="en-US" dirty="0"/>
              <a:t>规则</a:t>
            </a:r>
            <a:r>
              <a:rPr lang="en-US" altLang="zh-CN" dirty="0"/>
              <a:t>(rules)</a:t>
            </a:r>
            <a:r>
              <a:rPr lang="zh-CN" altLang="en-US" dirty="0"/>
              <a:t>约束函数类别和其参数的结合方式；最基础的规则如下例，这两个规则构成了</a:t>
            </a:r>
            <a:r>
              <a:rPr lang="en-US" altLang="zh-CN" dirty="0"/>
              <a:t>CCG</a:t>
            </a:r>
            <a:r>
              <a:rPr lang="zh-CN" altLang="en-US" dirty="0"/>
              <a:t>语法的基础：</a:t>
            </a:r>
            <a:endParaRPr lang="en-US" altLang="zh-CN" dirty="0"/>
          </a:p>
          <a:p>
            <a:pPr algn="just"/>
            <a:endParaRPr lang="en-US" altLang="zh-CN" dirty="0"/>
          </a:p>
          <a:p>
            <a:pPr algn="just"/>
            <a:endParaRPr lang="en-US" altLang="zh-CN" dirty="0"/>
          </a:p>
          <a:p>
            <a:pPr algn="just"/>
            <a:r>
              <a:rPr lang="zh-CN" altLang="en-US" dirty="0"/>
              <a:t>第一个规则指，第一个参数是函数类别</a:t>
            </a:r>
            <a:r>
              <a:rPr lang="en-US" altLang="zh-CN" dirty="0"/>
              <a:t>X/Y</a:t>
            </a:r>
            <a:r>
              <a:rPr lang="zh-CN" altLang="en-US" dirty="0"/>
              <a:t>，第二个参数是类别</a:t>
            </a:r>
            <a:r>
              <a:rPr lang="en-US" altLang="zh-CN" dirty="0"/>
              <a:t>Y</a:t>
            </a:r>
            <a:r>
              <a:rPr lang="zh-CN" altLang="en-US" dirty="0"/>
              <a:t>，两者共同出现时可以返回执行结果</a:t>
            </a:r>
            <a:r>
              <a:rPr lang="en-US" altLang="zh-CN" dirty="0"/>
              <a:t>X</a:t>
            </a:r>
            <a:r>
              <a:rPr lang="zh-CN" altLang="en-US" dirty="0"/>
              <a:t>；第二个规则同理；</a:t>
            </a:r>
            <a:endParaRPr lang="en-US" altLang="zh-CN" dirty="0"/>
          </a:p>
          <a:p>
            <a:pPr algn="just"/>
            <a:r>
              <a:rPr lang="zh-CN" altLang="en-US" dirty="0"/>
              <a:t>这两个规则描述了前文的函数类别的执行过程，其中第一个规则也被称为</a:t>
            </a:r>
            <a:r>
              <a:rPr lang="en-US" altLang="zh-CN" dirty="0"/>
              <a:t>forward function application</a:t>
            </a:r>
            <a:r>
              <a:rPr lang="zh-CN" altLang="en-US" dirty="0"/>
              <a:t>，第二个规则也被称为</a:t>
            </a:r>
            <a:r>
              <a:rPr lang="en-US" altLang="zh-CN" dirty="0"/>
              <a:t>backward function application</a:t>
            </a:r>
            <a:r>
              <a:rPr lang="zh-CN" altLang="en-US" dirty="0"/>
              <a:t>；</a:t>
            </a:r>
            <a:endParaRPr lang="en-US" altLang="zh-CN" dirty="0"/>
          </a:p>
          <a:p>
            <a:pPr algn="just"/>
            <a:endParaRPr lang="zh-CN" altLang="en-US" dirty="0"/>
          </a:p>
        </p:txBody>
      </p:sp>
      <p:pic>
        <p:nvPicPr>
          <p:cNvPr id="5" name="图片 4" descr="图片包含 物体, 钟表, 鸟, 男人&#10;&#10;描述已自动生成">
            <a:extLst>
              <a:ext uri="{FF2B5EF4-FFF2-40B4-BE49-F238E27FC236}">
                <a16:creationId xmlns:a16="http://schemas.microsoft.com/office/drawing/2014/main" id="{EF20D95F-A6D2-415D-BE19-F57F99969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636" y="2713474"/>
            <a:ext cx="2000728" cy="860779"/>
          </a:xfrm>
          <a:prstGeom prst="rect">
            <a:avLst/>
          </a:prstGeom>
        </p:spPr>
      </p:pic>
    </p:spTree>
    <p:extLst>
      <p:ext uri="{BB962C8B-B14F-4D97-AF65-F5344CB8AC3E}">
        <p14:creationId xmlns:p14="http://schemas.microsoft.com/office/powerpoint/2010/main" val="3559299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4981B-C182-42B0-B767-6624066A24A9}"/>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033E6269-6C15-42B6-B30D-629A8F58D4D1}"/>
              </a:ext>
            </a:extLst>
          </p:cNvPr>
          <p:cNvSpPr>
            <a:spLocks noGrp="1"/>
          </p:cNvSpPr>
          <p:nvPr>
            <p:ph idx="1"/>
          </p:nvPr>
        </p:nvSpPr>
        <p:spPr/>
        <p:txBody>
          <a:bodyPr/>
          <a:lstStyle/>
          <a:p>
            <a:pPr algn="just"/>
            <a:r>
              <a:rPr lang="en-US" altLang="zh-CN" dirty="0"/>
              <a:t>CCG</a:t>
            </a:r>
            <a:r>
              <a:rPr lang="zh-CN" altLang="en-US" dirty="0"/>
              <a:t>语法推导过程是从词开始向下推导；通过下划线表示规则的应用，下划线覆盖的是规则涉及的元素，下划线右边的箭头表明规则应用的方向；如下例：</a:t>
            </a:r>
          </a:p>
        </p:txBody>
      </p:sp>
      <p:pic>
        <p:nvPicPr>
          <p:cNvPr id="5" name="图片 4" descr="手机屏幕截图&#10;&#10;描述已自动生成">
            <a:extLst>
              <a:ext uri="{FF2B5EF4-FFF2-40B4-BE49-F238E27FC236}">
                <a16:creationId xmlns:a16="http://schemas.microsoft.com/office/drawing/2014/main" id="{DC34D5CC-2325-4537-9095-30C8B2548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088" y="3429000"/>
            <a:ext cx="3397823" cy="1631240"/>
          </a:xfrm>
          <a:prstGeom prst="rect">
            <a:avLst/>
          </a:prstGeom>
        </p:spPr>
      </p:pic>
    </p:spTree>
    <p:extLst>
      <p:ext uri="{BB962C8B-B14F-4D97-AF65-F5344CB8AC3E}">
        <p14:creationId xmlns:p14="http://schemas.microsoft.com/office/powerpoint/2010/main" val="381147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A9989-CD92-4416-9240-B08F29D03A03}"/>
              </a:ext>
            </a:extLst>
          </p:cNvPr>
          <p:cNvSpPr>
            <a:spLocks noGrp="1"/>
          </p:cNvSpPr>
          <p:nvPr>
            <p:ph type="title"/>
          </p:nvPr>
        </p:nvSpPr>
        <p:spPr/>
        <p:txBody>
          <a:bodyPr/>
          <a:lstStyle/>
          <a:p>
            <a:r>
              <a:rPr lang="en-US" altLang="zh-CN" dirty="0"/>
              <a:t>Constituency</a:t>
            </a:r>
            <a:endParaRPr lang="zh-CN" altLang="en-US" dirty="0"/>
          </a:p>
        </p:txBody>
      </p:sp>
      <p:sp>
        <p:nvSpPr>
          <p:cNvPr id="3" name="内容占位符 2">
            <a:extLst>
              <a:ext uri="{FF2B5EF4-FFF2-40B4-BE49-F238E27FC236}">
                <a16:creationId xmlns:a16="http://schemas.microsoft.com/office/drawing/2014/main" id="{917DF410-D069-4089-B556-F572BEACD0EA}"/>
              </a:ext>
            </a:extLst>
          </p:cNvPr>
          <p:cNvSpPr>
            <a:spLocks noGrp="1"/>
          </p:cNvSpPr>
          <p:nvPr>
            <p:ph idx="1"/>
          </p:nvPr>
        </p:nvSpPr>
        <p:spPr/>
        <p:txBody>
          <a:bodyPr/>
          <a:lstStyle/>
          <a:p>
            <a:pPr algn="just"/>
            <a:r>
              <a:rPr lang="zh-CN" altLang="en-US" dirty="0"/>
              <a:t>另一个成分的证据，来自前置（</a:t>
            </a:r>
            <a:r>
              <a:rPr lang="en-US" altLang="zh-CN" dirty="0" err="1"/>
              <a:t>preposed</a:t>
            </a:r>
            <a:r>
              <a:rPr lang="zh-CN" altLang="en-US" dirty="0"/>
              <a:t>）或后置（</a:t>
            </a:r>
            <a:r>
              <a:rPr lang="en-US" altLang="zh-CN" dirty="0"/>
              <a:t>postposed</a:t>
            </a:r>
            <a:r>
              <a:rPr lang="zh-CN" altLang="en-US" dirty="0"/>
              <a:t>）这种句法结构；以介词短语（</a:t>
            </a:r>
            <a:r>
              <a:rPr lang="en-US" altLang="zh-CN" dirty="0"/>
              <a:t>prepositional phrase</a:t>
            </a:r>
            <a:r>
              <a:rPr lang="zh-CN" altLang="en-US" dirty="0"/>
              <a:t>）为例：</a:t>
            </a:r>
            <a:endParaRPr lang="en-US" altLang="zh-CN" dirty="0"/>
          </a:p>
          <a:p>
            <a:pPr lvl="1" algn="just"/>
            <a:r>
              <a:rPr lang="zh-CN" altLang="en-US" dirty="0"/>
              <a:t>介词短语作为一个整体，可以出现在句子的不同地方，包括前置和后置；</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然而，短语中的单个词却不能单独放在不同的位置；</a:t>
            </a:r>
          </a:p>
        </p:txBody>
      </p:sp>
      <p:pic>
        <p:nvPicPr>
          <p:cNvPr id="5" name="图片 4" descr="手机屏幕截图&#10;&#10;描述已自动生成">
            <a:extLst>
              <a:ext uri="{FF2B5EF4-FFF2-40B4-BE49-F238E27FC236}">
                <a16:creationId xmlns:a16="http://schemas.microsoft.com/office/drawing/2014/main" id="{F2B0BB9D-2FB0-481F-AF6E-EA9154899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80" y="3131443"/>
            <a:ext cx="7565039" cy="1032919"/>
          </a:xfrm>
          <a:prstGeom prst="rect">
            <a:avLst/>
          </a:prstGeom>
        </p:spPr>
      </p:pic>
      <p:pic>
        <p:nvPicPr>
          <p:cNvPr id="7" name="图片 6" descr="手机屏幕截图&#10;&#10;描述已自动生成">
            <a:extLst>
              <a:ext uri="{FF2B5EF4-FFF2-40B4-BE49-F238E27FC236}">
                <a16:creationId xmlns:a16="http://schemas.microsoft.com/office/drawing/2014/main" id="{D0154884-BEA3-4A59-954D-172528773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480" y="4715808"/>
            <a:ext cx="7679543" cy="1147935"/>
          </a:xfrm>
          <a:prstGeom prst="rect">
            <a:avLst/>
          </a:prstGeom>
        </p:spPr>
      </p:pic>
    </p:spTree>
    <p:extLst>
      <p:ext uri="{BB962C8B-B14F-4D97-AF65-F5344CB8AC3E}">
        <p14:creationId xmlns:p14="http://schemas.microsoft.com/office/powerpoint/2010/main" val="2808643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F0675-CB36-4BF9-987A-270D0240A70F}"/>
              </a:ext>
            </a:extLst>
          </p:cNvPr>
          <p:cNvSpPr>
            <a:spLocks noGrp="1"/>
          </p:cNvSpPr>
          <p:nvPr>
            <p:ph type="title"/>
          </p:nvPr>
        </p:nvSpPr>
        <p:spPr/>
        <p:txBody>
          <a:bodyPr/>
          <a:lstStyle/>
          <a:p>
            <a:r>
              <a:rPr lang="en-US" altLang="zh-CN" dirty="0"/>
              <a:t>Lexicalized Grammars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45BD672-43FA-4772-ABC6-77AFAAA69102}"/>
                  </a:ext>
                </a:extLst>
              </p:cNvPr>
              <p:cNvSpPr>
                <a:spLocks noGrp="1"/>
              </p:cNvSpPr>
              <p:nvPr>
                <p:ph idx="1"/>
              </p:nvPr>
            </p:nvSpPr>
            <p:spPr/>
            <p:txBody>
              <a:bodyPr/>
              <a:lstStyle/>
              <a:p>
                <a:pPr algn="just"/>
                <a:r>
                  <a:rPr lang="en-US" altLang="zh-CN" dirty="0"/>
                  <a:t>CCG</a:t>
                </a:r>
                <a:r>
                  <a:rPr lang="zh-CN" altLang="en-US" dirty="0"/>
                  <a:t>通过下述规则描述连词的语义，在</a:t>
                </a:r>
                <a:r>
                  <a:rPr lang="en-US" altLang="zh-CN" dirty="0"/>
                  <a:t>CCG</a:t>
                </a:r>
                <a:r>
                  <a:rPr lang="zh-CN" altLang="en-US" dirty="0"/>
                  <a:t>推导式中，用</a:t>
                </a:r>
                <a:r>
                  <a:rPr lang="en-US" altLang="zh-CN" dirty="0"/>
                  <a:t>&lt;</a:t>
                </a:r>
                <a14:m>
                  <m:oMath xmlns:m="http://schemas.openxmlformats.org/officeDocument/2006/math">
                    <m:r>
                      <a:rPr lang="en-US" altLang="zh-CN" i="1" smtClean="0">
                        <a:latin typeface="Cambria Math" panose="02040503050406030204" pitchFamily="18" charset="0"/>
                      </a:rPr>
                      <m:t>𝛷</m:t>
                    </m:r>
                  </m:oMath>
                </a14:m>
                <a:r>
                  <a:rPr lang="en-US" altLang="zh-CN" dirty="0"/>
                  <a:t>&gt;</a:t>
                </a:r>
                <a:r>
                  <a:rPr lang="zh-CN" altLang="en-US" dirty="0"/>
                  <a:t>标记：</a:t>
                </a:r>
              </a:p>
            </p:txBody>
          </p:sp>
        </mc:Choice>
        <mc:Fallback>
          <p:sp>
            <p:nvSpPr>
              <p:cNvPr id="3" name="内容占位符 2">
                <a:extLst>
                  <a:ext uri="{FF2B5EF4-FFF2-40B4-BE49-F238E27FC236}">
                    <a16:creationId xmlns:a16="http://schemas.microsoft.com/office/drawing/2014/main" id="{745BD672-43FA-4772-ABC6-77AFAAA69102}"/>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B1FA968-DEB8-4E91-89AF-301F5276F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97" y="2779945"/>
            <a:ext cx="2400201" cy="313402"/>
          </a:xfrm>
          <a:prstGeom prst="rect">
            <a:avLst/>
          </a:prstGeom>
        </p:spPr>
      </p:pic>
      <p:pic>
        <p:nvPicPr>
          <p:cNvPr id="7" name="图片 6" descr="手机屏幕截图&#10;&#10;描述已自动生成">
            <a:extLst>
              <a:ext uri="{FF2B5EF4-FFF2-40B4-BE49-F238E27FC236}">
                <a16:creationId xmlns:a16="http://schemas.microsoft.com/office/drawing/2014/main" id="{3ED7FD86-4D99-4C0E-B424-5ADDAC097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8240" y="3546223"/>
            <a:ext cx="8975517" cy="2517523"/>
          </a:xfrm>
          <a:prstGeom prst="rect">
            <a:avLst/>
          </a:prstGeom>
        </p:spPr>
      </p:pic>
    </p:spTree>
    <p:extLst>
      <p:ext uri="{BB962C8B-B14F-4D97-AF65-F5344CB8AC3E}">
        <p14:creationId xmlns:p14="http://schemas.microsoft.com/office/powerpoint/2010/main" val="1296897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26F8C-530B-4239-809F-F037C42EE4B9}"/>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BB3B6447-DF62-43E5-A065-74AE2B14E8E6}"/>
              </a:ext>
            </a:extLst>
          </p:cNvPr>
          <p:cNvSpPr>
            <a:spLocks noGrp="1"/>
          </p:cNvSpPr>
          <p:nvPr>
            <p:ph idx="1"/>
          </p:nvPr>
        </p:nvSpPr>
        <p:spPr/>
        <p:txBody>
          <a:bodyPr/>
          <a:lstStyle/>
          <a:p>
            <a:pPr algn="just"/>
            <a:r>
              <a:rPr lang="zh-CN" altLang="en-US" dirty="0"/>
              <a:t>从上述案例可以看出，</a:t>
            </a:r>
            <a:r>
              <a:rPr lang="en-US" altLang="zh-CN" dirty="0"/>
              <a:t>CCG</a:t>
            </a:r>
            <a:r>
              <a:rPr lang="zh-CN" altLang="en-US" dirty="0"/>
              <a:t>将大量的语义编码进词汇，将</a:t>
            </a:r>
            <a:r>
              <a:rPr lang="en-US" altLang="zh-CN" dirty="0"/>
              <a:t>CFG</a:t>
            </a:r>
            <a:r>
              <a:rPr lang="zh-CN" altLang="en-US" dirty="0"/>
              <a:t>的大量规则浓缩成三个基础规则；为了进一步提高</a:t>
            </a:r>
            <a:r>
              <a:rPr lang="en-US" altLang="zh-CN" dirty="0"/>
              <a:t>CCG</a:t>
            </a:r>
            <a:r>
              <a:rPr lang="zh-CN" altLang="en-US" dirty="0"/>
              <a:t>的表现力，还需要增加以下进阶规则；</a:t>
            </a:r>
            <a:endParaRPr lang="en-US" altLang="zh-CN" dirty="0"/>
          </a:p>
          <a:p>
            <a:pPr algn="just"/>
            <a:r>
              <a:rPr lang="zh-CN" altLang="en-US" dirty="0"/>
              <a:t>下述规则允许</a:t>
            </a:r>
            <a:r>
              <a:rPr lang="en-US" altLang="zh-CN" dirty="0"/>
              <a:t>CCG</a:t>
            </a:r>
            <a:r>
              <a:rPr lang="zh-CN" altLang="en-US" dirty="0"/>
              <a:t>合并相邻的函数</a:t>
            </a:r>
            <a:r>
              <a:rPr lang="en-US" altLang="zh-CN" dirty="0"/>
              <a:t>(compose adjacent functions)</a:t>
            </a:r>
            <a:r>
              <a:rPr lang="zh-CN" altLang="en-US" dirty="0"/>
              <a:t>，第一个规则称为前向合并</a:t>
            </a:r>
            <a:r>
              <a:rPr lang="en-US" altLang="zh-CN" dirty="0"/>
              <a:t>(forward composition)</a:t>
            </a:r>
            <a:r>
              <a:rPr lang="zh-CN" altLang="en-US" dirty="0"/>
              <a:t>，第二个称为后向合并</a:t>
            </a:r>
            <a:r>
              <a:rPr lang="en-US" altLang="zh-CN" dirty="0"/>
              <a:t>(backward composition)</a:t>
            </a:r>
            <a:r>
              <a:rPr lang="zh-CN" altLang="en-US" dirty="0"/>
              <a:t>；这两个规则在</a:t>
            </a:r>
            <a:r>
              <a:rPr lang="en-US" altLang="zh-CN" dirty="0"/>
              <a:t>CCG</a:t>
            </a:r>
            <a:r>
              <a:rPr lang="zh-CN" altLang="en-US" dirty="0"/>
              <a:t>的推导式中用</a:t>
            </a:r>
            <a:r>
              <a:rPr lang="en-US" altLang="zh-CN" dirty="0"/>
              <a:t>B</a:t>
            </a:r>
            <a:r>
              <a:rPr lang="zh-CN" altLang="en-US" dirty="0"/>
              <a:t>进行标记：</a:t>
            </a:r>
          </a:p>
        </p:txBody>
      </p:sp>
      <p:pic>
        <p:nvPicPr>
          <p:cNvPr id="5" name="图片 4" descr="图片包含 物体, 钟表, 鸟, 男人&#10;&#10;描述已自动生成">
            <a:extLst>
              <a:ext uri="{FF2B5EF4-FFF2-40B4-BE49-F238E27FC236}">
                <a16:creationId xmlns:a16="http://schemas.microsoft.com/office/drawing/2014/main" id="{B4C21255-9309-46F9-93F7-47AFFFC7D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068" y="5165021"/>
            <a:ext cx="2461663" cy="790716"/>
          </a:xfrm>
          <a:prstGeom prst="rect">
            <a:avLst/>
          </a:prstGeom>
        </p:spPr>
      </p:pic>
      <p:pic>
        <p:nvPicPr>
          <p:cNvPr id="7" name="图片 6" descr="手机屏幕截图&#10;&#10;描述已自动生成">
            <a:extLst>
              <a:ext uri="{FF2B5EF4-FFF2-40B4-BE49-F238E27FC236}">
                <a16:creationId xmlns:a16="http://schemas.microsoft.com/office/drawing/2014/main" id="{D88B9166-B6AC-420B-8B86-33861EE64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71" y="4632155"/>
            <a:ext cx="3949543" cy="2093110"/>
          </a:xfrm>
          <a:prstGeom prst="rect">
            <a:avLst/>
          </a:prstGeom>
        </p:spPr>
      </p:pic>
    </p:spTree>
    <p:extLst>
      <p:ext uri="{BB962C8B-B14F-4D97-AF65-F5344CB8AC3E}">
        <p14:creationId xmlns:p14="http://schemas.microsoft.com/office/powerpoint/2010/main" val="4861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2EE74-5694-46E7-8249-5E5D952E559A}"/>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2938CB21-EF7A-4A1B-B101-F1FBA07CE992}"/>
              </a:ext>
            </a:extLst>
          </p:cNvPr>
          <p:cNvSpPr>
            <a:spLocks noGrp="1"/>
          </p:cNvSpPr>
          <p:nvPr>
            <p:ph idx="1"/>
          </p:nvPr>
        </p:nvSpPr>
        <p:spPr>
          <a:xfrm>
            <a:off x="838200" y="1825626"/>
            <a:ext cx="10515600" cy="4442440"/>
          </a:xfrm>
        </p:spPr>
        <p:txBody>
          <a:bodyPr>
            <a:normAutofit/>
          </a:bodyPr>
          <a:lstStyle/>
          <a:p>
            <a:pPr algn="just"/>
            <a:r>
              <a:rPr lang="zh-CN" altLang="en-US" sz="2400" dirty="0"/>
              <a:t>下述规则称为类型升格</a:t>
            </a:r>
            <a:r>
              <a:rPr lang="en-US" altLang="zh-CN" sz="2400" dirty="0"/>
              <a:t>(type raising)</a:t>
            </a:r>
            <a:r>
              <a:rPr lang="zh-CN" altLang="en-US" sz="2400" dirty="0"/>
              <a:t>，将原子类别转换为函数类别，这个函数类别以原类别作为参数，</a:t>
            </a:r>
            <a:r>
              <a:rPr lang="en-US" altLang="zh-CN" sz="2400" dirty="0"/>
              <a:t>T</a:t>
            </a:r>
            <a:r>
              <a:rPr lang="zh-CN" altLang="en-US" sz="2400" dirty="0"/>
              <a:t>为任意其他类别；在</a:t>
            </a:r>
            <a:r>
              <a:rPr lang="en-US" altLang="zh-CN" sz="2400" dirty="0"/>
              <a:t>CCG</a:t>
            </a:r>
            <a:r>
              <a:rPr lang="zh-CN" altLang="en-US" sz="2400" dirty="0"/>
              <a:t>推导式中，上述规则用</a:t>
            </a:r>
            <a:r>
              <a:rPr lang="en-US" altLang="zh-CN" sz="2400" dirty="0"/>
              <a:t>T</a:t>
            </a:r>
            <a:r>
              <a:rPr lang="zh-CN" altLang="en-US" sz="2400" dirty="0"/>
              <a:t>来标记：</a:t>
            </a:r>
            <a:endParaRPr lang="en-US" altLang="zh-CN" sz="2400" dirty="0"/>
          </a:p>
          <a:p>
            <a:pPr algn="just"/>
            <a:endParaRPr lang="en-US" altLang="zh-CN" sz="2400" dirty="0"/>
          </a:p>
          <a:p>
            <a:pPr algn="just"/>
            <a:endParaRPr lang="en-US" altLang="zh-CN" sz="2400" dirty="0"/>
          </a:p>
          <a:p>
            <a:pPr marL="0" indent="0" algn="just">
              <a:buNone/>
            </a:pPr>
            <a:endParaRPr lang="en-US" altLang="zh-CN" sz="2400" dirty="0"/>
          </a:p>
          <a:p>
            <a:pPr algn="just"/>
            <a:r>
              <a:rPr lang="zh-CN" altLang="en-US" sz="2400" dirty="0"/>
              <a:t>上述规则有两个有趣的地方：</a:t>
            </a:r>
            <a:r>
              <a:rPr lang="en-US" altLang="zh-CN" sz="2400" dirty="0"/>
              <a:t>(1)</a:t>
            </a:r>
            <a:r>
              <a:rPr lang="zh-CN" altLang="en-US" sz="2400" dirty="0"/>
              <a:t>提供一种从左向右逐字的推导方式，这种方式和人类处理语言的过程非常类似，这使得</a:t>
            </a:r>
            <a:r>
              <a:rPr lang="en-US" altLang="zh-CN" sz="2400" dirty="0"/>
              <a:t>CCG</a:t>
            </a:r>
            <a:r>
              <a:rPr lang="zh-CN" altLang="en-US" sz="2400" dirty="0"/>
              <a:t>成为心理语言学研究特别合适的框架；</a:t>
            </a:r>
            <a:r>
              <a:rPr lang="en-US" altLang="zh-CN" sz="2400" dirty="0"/>
              <a:t>(2)</a:t>
            </a:r>
            <a:r>
              <a:rPr lang="zh-CN" altLang="en-US" sz="2400" dirty="0"/>
              <a:t>推导式利用了片段</a:t>
            </a:r>
            <a:r>
              <a:rPr lang="en-US" altLang="zh-CN" sz="2400" dirty="0"/>
              <a:t>United serves</a:t>
            </a:r>
            <a:r>
              <a:rPr lang="zh-CN" altLang="en-US" sz="2400" dirty="0"/>
              <a:t>，这个片段没有对应传统语法中的任何一种成分；这种可以处理非成分片段的能力，使得</a:t>
            </a:r>
            <a:r>
              <a:rPr lang="en-US" altLang="zh-CN" sz="2400" dirty="0"/>
              <a:t>CCG</a:t>
            </a:r>
            <a:r>
              <a:rPr lang="zh-CN" altLang="en-US" sz="2400" dirty="0"/>
              <a:t>可以处理包含非成分片段的句子。</a:t>
            </a:r>
            <a:endParaRPr lang="en-US" altLang="zh-CN" sz="2400" dirty="0"/>
          </a:p>
          <a:p>
            <a:pPr algn="just"/>
            <a:endParaRPr lang="en-US" altLang="zh-CN" sz="2400" dirty="0"/>
          </a:p>
          <a:p>
            <a:pPr algn="just"/>
            <a:endParaRPr lang="en-US" altLang="zh-CN" sz="2400" dirty="0"/>
          </a:p>
          <a:p>
            <a:pPr algn="just"/>
            <a:endParaRPr lang="zh-CN" altLang="en-US" sz="2400" dirty="0"/>
          </a:p>
        </p:txBody>
      </p:sp>
      <p:pic>
        <p:nvPicPr>
          <p:cNvPr id="5" name="图片 4" descr="钟表的特写&#10;&#10;描述已自动生成">
            <a:extLst>
              <a:ext uri="{FF2B5EF4-FFF2-40B4-BE49-F238E27FC236}">
                <a16:creationId xmlns:a16="http://schemas.microsoft.com/office/drawing/2014/main" id="{032D6240-54B6-49ED-A590-104651ADC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328" y="3088950"/>
            <a:ext cx="1770819" cy="680098"/>
          </a:xfrm>
          <a:prstGeom prst="rect">
            <a:avLst/>
          </a:prstGeom>
        </p:spPr>
      </p:pic>
      <p:pic>
        <p:nvPicPr>
          <p:cNvPr id="7" name="图片 6" descr="图片包含 游戏机, 交通, 红色, 标志&#10;&#10;描述已自动生成">
            <a:extLst>
              <a:ext uri="{FF2B5EF4-FFF2-40B4-BE49-F238E27FC236}">
                <a16:creationId xmlns:a16="http://schemas.microsoft.com/office/drawing/2014/main" id="{A01651A9-81AD-4B0A-B96C-F3F961BB5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855" y="2704242"/>
            <a:ext cx="3027067" cy="1597001"/>
          </a:xfrm>
          <a:prstGeom prst="rect">
            <a:avLst/>
          </a:prstGeom>
        </p:spPr>
      </p:pic>
    </p:spTree>
    <p:extLst>
      <p:ext uri="{BB962C8B-B14F-4D97-AF65-F5344CB8AC3E}">
        <p14:creationId xmlns:p14="http://schemas.microsoft.com/office/powerpoint/2010/main" val="255327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9DDC6-FF60-452C-AF12-BFDFF4761897}"/>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36DEADFD-1A35-4ADF-ABE2-0DB47576A69F}"/>
              </a:ext>
            </a:extLst>
          </p:cNvPr>
          <p:cNvSpPr>
            <a:spLocks noGrp="1"/>
          </p:cNvSpPr>
          <p:nvPr>
            <p:ph idx="1"/>
          </p:nvPr>
        </p:nvSpPr>
        <p:spPr/>
        <p:txBody>
          <a:bodyPr/>
          <a:lstStyle/>
          <a:p>
            <a:pPr algn="just"/>
            <a:r>
              <a:rPr lang="zh-CN" altLang="en-US" dirty="0"/>
              <a:t>以“</a:t>
            </a:r>
            <a:r>
              <a:rPr lang="en-US" altLang="zh-CN" dirty="0"/>
              <a:t>We flew </a:t>
            </a:r>
            <a:r>
              <a:rPr lang="en-US" altLang="zh-CN" dirty="0" err="1"/>
              <a:t>IceLandAir</a:t>
            </a:r>
            <a:r>
              <a:rPr lang="en-US" altLang="zh-CN" dirty="0"/>
              <a:t> to Geneva and </a:t>
            </a:r>
            <a:r>
              <a:rPr lang="en-US" altLang="zh-CN" dirty="0" err="1"/>
              <a:t>SwissAir</a:t>
            </a:r>
            <a:r>
              <a:rPr lang="en-US" altLang="zh-CN" dirty="0"/>
              <a:t> to London</a:t>
            </a:r>
            <a:r>
              <a:rPr lang="zh-CN" altLang="en-US" dirty="0"/>
              <a:t>”为例，片段“</a:t>
            </a:r>
            <a:r>
              <a:rPr lang="en-US" altLang="zh-CN" dirty="0" err="1"/>
              <a:t>IcelandAir</a:t>
            </a:r>
            <a:r>
              <a:rPr lang="en-US" altLang="zh-CN" dirty="0"/>
              <a:t> to Geneva</a:t>
            </a:r>
            <a:r>
              <a:rPr lang="zh-CN" altLang="en-US" dirty="0"/>
              <a:t>”和“</a:t>
            </a:r>
            <a:r>
              <a:rPr lang="en-US" altLang="zh-CN" dirty="0" err="1"/>
              <a:t>SwissAir</a:t>
            </a:r>
            <a:r>
              <a:rPr lang="en-US" altLang="zh-CN" dirty="0"/>
              <a:t> to London</a:t>
            </a:r>
            <a:r>
              <a:rPr lang="zh-CN" altLang="en-US" dirty="0"/>
              <a:t>”不能被标记为某种传统语法成分，其</a:t>
            </a:r>
            <a:r>
              <a:rPr lang="en-US" altLang="zh-CN" dirty="0"/>
              <a:t>CCG</a:t>
            </a:r>
            <a:r>
              <a:rPr lang="zh-CN" altLang="en-US" dirty="0"/>
              <a:t>推导式如下：</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上述推导式中，没有单独的成分对应“</a:t>
            </a:r>
            <a:r>
              <a:rPr lang="en-US" altLang="zh-CN" dirty="0" err="1"/>
              <a:t>IcelandAir</a:t>
            </a:r>
            <a:r>
              <a:rPr lang="en-US" altLang="zh-CN" dirty="0"/>
              <a:t> to Geneva</a:t>
            </a:r>
            <a:r>
              <a:rPr lang="zh-CN" altLang="en-US" dirty="0"/>
              <a:t>”，因而连词语义在这里无法体现出来；</a:t>
            </a:r>
          </a:p>
        </p:txBody>
      </p:sp>
      <p:pic>
        <p:nvPicPr>
          <p:cNvPr id="5" name="图片 4" descr="手机屏幕截图&#10;&#10;描述已自动生成">
            <a:extLst>
              <a:ext uri="{FF2B5EF4-FFF2-40B4-BE49-F238E27FC236}">
                <a16:creationId xmlns:a16="http://schemas.microsoft.com/office/drawing/2014/main" id="{28277563-379A-48F4-8550-D396A14FA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904" y="3248990"/>
            <a:ext cx="4820192" cy="1504608"/>
          </a:xfrm>
          <a:prstGeom prst="rect">
            <a:avLst/>
          </a:prstGeom>
        </p:spPr>
      </p:pic>
    </p:spTree>
    <p:extLst>
      <p:ext uri="{BB962C8B-B14F-4D97-AF65-F5344CB8AC3E}">
        <p14:creationId xmlns:p14="http://schemas.microsoft.com/office/powerpoint/2010/main" val="696239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DCC9A-8DD6-496B-BD58-C21F1FDA168A}"/>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B98BB5B2-B5ED-4392-B5E7-45E8CA198C99}"/>
              </a:ext>
            </a:extLst>
          </p:cNvPr>
          <p:cNvSpPr>
            <a:spLocks noGrp="1"/>
          </p:cNvSpPr>
          <p:nvPr>
            <p:ph idx="1"/>
          </p:nvPr>
        </p:nvSpPr>
        <p:spPr/>
        <p:txBody>
          <a:bodyPr/>
          <a:lstStyle/>
          <a:p>
            <a:pPr algn="just"/>
            <a:r>
              <a:rPr lang="zh-CN" altLang="en-US" dirty="0"/>
              <a:t>为了提现连词语义，需要使用类型升格和类型合并，推导式如下，其中</a:t>
            </a:r>
            <a:r>
              <a:rPr lang="en-US" altLang="zh-CN" dirty="0"/>
              <a:t>VP</a:t>
            </a:r>
            <a:r>
              <a:rPr lang="zh-CN" altLang="en-US" dirty="0"/>
              <a:t>作为</a:t>
            </a:r>
            <a:r>
              <a:rPr lang="en-US" altLang="zh-CN" dirty="0"/>
              <a:t>(S\NP)</a:t>
            </a:r>
            <a:r>
              <a:rPr lang="zh-CN" altLang="en-US" dirty="0"/>
              <a:t>的简写：</a:t>
            </a:r>
          </a:p>
        </p:txBody>
      </p:sp>
      <p:pic>
        <p:nvPicPr>
          <p:cNvPr id="5" name="图片 4" descr="手机屏幕截图&#10;&#10;描述已自动生成">
            <a:extLst>
              <a:ext uri="{FF2B5EF4-FFF2-40B4-BE49-F238E27FC236}">
                <a16:creationId xmlns:a16="http://schemas.microsoft.com/office/drawing/2014/main" id="{ED244703-B5B0-43DA-9DA4-FA01E77A3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014" y="2713123"/>
            <a:ext cx="4823972" cy="1720684"/>
          </a:xfrm>
          <a:prstGeom prst="rect">
            <a:avLst/>
          </a:prstGeom>
        </p:spPr>
      </p:pic>
      <p:pic>
        <p:nvPicPr>
          <p:cNvPr id="7" name="图片 6" descr="手机屏幕截图&#10;&#10;描述已自动生成">
            <a:extLst>
              <a:ext uri="{FF2B5EF4-FFF2-40B4-BE49-F238E27FC236}">
                <a16:creationId xmlns:a16="http://schemas.microsoft.com/office/drawing/2014/main" id="{2446F377-A8B9-430C-A13C-B5E9B6961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248" y="4713453"/>
            <a:ext cx="9495503" cy="2115051"/>
          </a:xfrm>
          <a:prstGeom prst="rect">
            <a:avLst/>
          </a:prstGeom>
        </p:spPr>
      </p:pic>
    </p:spTree>
    <p:extLst>
      <p:ext uri="{BB962C8B-B14F-4D97-AF65-F5344CB8AC3E}">
        <p14:creationId xmlns:p14="http://schemas.microsoft.com/office/powerpoint/2010/main" val="3856218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C6877-9258-4023-91E1-87DC6CC06662}"/>
              </a:ext>
            </a:extLst>
          </p:cNvPr>
          <p:cNvSpPr>
            <a:spLocks noGrp="1"/>
          </p:cNvSpPr>
          <p:nvPr>
            <p:ph type="title"/>
          </p:nvPr>
        </p:nvSpPr>
        <p:spPr/>
        <p:txBody>
          <a:bodyPr/>
          <a:lstStyle/>
          <a:p>
            <a:r>
              <a:rPr lang="en-US" altLang="zh-CN" dirty="0"/>
              <a:t>Lexicalized Grammars</a:t>
            </a:r>
            <a:endParaRPr lang="zh-CN" altLang="en-US" dirty="0"/>
          </a:p>
        </p:txBody>
      </p:sp>
      <p:sp>
        <p:nvSpPr>
          <p:cNvPr id="3" name="内容占位符 2">
            <a:extLst>
              <a:ext uri="{FF2B5EF4-FFF2-40B4-BE49-F238E27FC236}">
                <a16:creationId xmlns:a16="http://schemas.microsoft.com/office/drawing/2014/main" id="{BCBCDC08-478A-4BA4-858B-E690CE054317}"/>
              </a:ext>
            </a:extLst>
          </p:cNvPr>
          <p:cNvSpPr>
            <a:spLocks noGrp="1"/>
          </p:cNvSpPr>
          <p:nvPr>
            <p:ph idx="1"/>
          </p:nvPr>
        </p:nvSpPr>
        <p:spPr/>
        <p:txBody>
          <a:bodyPr>
            <a:normAutofit/>
          </a:bodyPr>
          <a:lstStyle/>
          <a:p>
            <a:pPr algn="just"/>
            <a:r>
              <a:rPr lang="en-US" altLang="zh-CN" sz="2400" dirty="0"/>
              <a:t>CCG</a:t>
            </a:r>
            <a:r>
              <a:rPr lang="zh-CN" altLang="en-US" sz="2400" dirty="0"/>
              <a:t>也可以更方便地处理长期依赖，如下例：</a:t>
            </a:r>
            <a:endParaRPr lang="en-US" altLang="zh-CN" sz="2400" dirty="0"/>
          </a:p>
          <a:p>
            <a:pPr algn="just"/>
            <a:endParaRPr lang="en-US" altLang="zh-CN" sz="2400" dirty="0"/>
          </a:p>
          <a:p>
            <a:pPr algn="just"/>
            <a:endParaRPr lang="en-US" altLang="zh-CN" sz="2400" dirty="0"/>
          </a:p>
          <a:p>
            <a:pPr algn="just"/>
            <a:endParaRPr lang="en-US" altLang="zh-CN" sz="2400" dirty="0"/>
          </a:p>
          <a:p>
            <a:pPr algn="just"/>
            <a:endParaRPr lang="en-US" altLang="zh-CN" sz="2400" dirty="0"/>
          </a:p>
          <a:p>
            <a:pPr algn="just"/>
            <a:r>
              <a:rPr lang="zh-CN" altLang="en-US" sz="2400" dirty="0"/>
              <a:t>及物动词</a:t>
            </a:r>
            <a:r>
              <a:rPr lang="en-US" altLang="zh-CN" sz="2400" dirty="0"/>
              <a:t>diverted</a:t>
            </a:r>
            <a:r>
              <a:rPr lang="zh-CN" altLang="en-US" sz="2400" dirty="0"/>
              <a:t>的右参数</a:t>
            </a:r>
            <a:r>
              <a:rPr lang="en-US" altLang="zh-CN" sz="2400" dirty="0"/>
              <a:t>flight</a:t>
            </a:r>
            <a:r>
              <a:rPr lang="zh-CN" altLang="en-US" sz="2400" dirty="0"/>
              <a:t>没有出现在右边，而是出现在句首，由此导致长期依赖的现象；</a:t>
            </a:r>
            <a:endParaRPr lang="en-US" altLang="zh-CN" sz="2400" dirty="0"/>
          </a:p>
          <a:p>
            <a:pPr algn="just"/>
            <a:r>
              <a:rPr lang="en-US" altLang="zh-CN" sz="2400" dirty="0"/>
              <a:t>CCG</a:t>
            </a:r>
            <a:r>
              <a:rPr lang="zh-CN" altLang="en-US" sz="2400" dirty="0"/>
              <a:t>通过类型升格和合并将片段</a:t>
            </a:r>
            <a:r>
              <a:rPr lang="en-US" altLang="zh-CN" sz="2400" dirty="0"/>
              <a:t>United diverted</a:t>
            </a:r>
            <a:r>
              <a:rPr lang="zh-CN" altLang="en-US" sz="2400" dirty="0"/>
              <a:t>标记为寻找右参数</a:t>
            </a:r>
            <a:r>
              <a:rPr lang="en-US" altLang="zh-CN" sz="2400" dirty="0"/>
              <a:t>NP</a:t>
            </a:r>
            <a:r>
              <a:rPr lang="zh-CN" altLang="en-US" sz="2400" dirty="0"/>
              <a:t>的函数类别</a:t>
            </a:r>
            <a:r>
              <a:rPr lang="en-US" altLang="zh-CN" sz="2400" dirty="0"/>
              <a:t>S/NP</a:t>
            </a:r>
            <a:r>
              <a:rPr lang="zh-CN" altLang="en-US" sz="2400" dirty="0"/>
              <a:t>，将</a:t>
            </a:r>
            <a:r>
              <a:rPr lang="en-US" altLang="zh-CN" sz="2400" dirty="0"/>
              <a:t>that</a:t>
            </a:r>
            <a:r>
              <a:rPr lang="zh-CN" altLang="en-US" sz="2400" dirty="0"/>
              <a:t>标记为寻找</a:t>
            </a:r>
            <a:r>
              <a:rPr lang="en-US" altLang="zh-CN" sz="2400" dirty="0"/>
              <a:t>S/NP</a:t>
            </a:r>
            <a:r>
              <a:rPr lang="zh-CN" altLang="en-US" sz="2400" dirty="0"/>
              <a:t>和</a:t>
            </a:r>
            <a:r>
              <a:rPr lang="en-US" altLang="zh-CN" sz="2400" dirty="0"/>
              <a:t>NP\NP</a:t>
            </a:r>
            <a:r>
              <a:rPr lang="zh-CN" altLang="en-US" sz="2400" dirty="0"/>
              <a:t>的类别，从而解决了寻找较远参数的问题，没有通过增加额外规则即可解决长期依赖。</a:t>
            </a:r>
            <a:endParaRPr lang="en-US" altLang="zh-CN" sz="2400" dirty="0"/>
          </a:p>
        </p:txBody>
      </p:sp>
      <p:pic>
        <p:nvPicPr>
          <p:cNvPr id="5" name="图片 4" descr="手机屏幕截图&#10;&#10;描述已自动生成">
            <a:extLst>
              <a:ext uri="{FF2B5EF4-FFF2-40B4-BE49-F238E27FC236}">
                <a16:creationId xmlns:a16="http://schemas.microsoft.com/office/drawing/2014/main" id="{A44AC48C-5962-4586-AD76-ACC7B858F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708" y="2276294"/>
            <a:ext cx="4790583" cy="1735289"/>
          </a:xfrm>
          <a:prstGeom prst="rect">
            <a:avLst/>
          </a:prstGeom>
        </p:spPr>
      </p:pic>
    </p:spTree>
    <p:extLst>
      <p:ext uri="{BB962C8B-B14F-4D97-AF65-F5344CB8AC3E}">
        <p14:creationId xmlns:p14="http://schemas.microsoft.com/office/powerpoint/2010/main" val="2526541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F4022-E8D4-40E1-9618-767E7AECC1EB}"/>
              </a:ext>
            </a:extLst>
          </p:cNvPr>
          <p:cNvSpPr>
            <a:spLocks noGrp="1"/>
          </p:cNvSpPr>
          <p:nvPr>
            <p:ph type="title"/>
          </p:nvPr>
        </p:nvSpPr>
        <p:spPr/>
        <p:txBody>
          <a:bodyPr/>
          <a:lstStyle/>
          <a:p>
            <a:r>
              <a:rPr lang="en-US" altLang="zh-CN" dirty="0" err="1"/>
              <a:t>CCGBank</a:t>
            </a:r>
            <a:endParaRPr lang="zh-CN" altLang="en-US" dirty="0"/>
          </a:p>
        </p:txBody>
      </p:sp>
      <p:sp>
        <p:nvSpPr>
          <p:cNvPr id="3" name="内容占位符 2">
            <a:extLst>
              <a:ext uri="{FF2B5EF4-FFF2-40B4-BE49-F238E27FC236}">
                <a16:creationId xmlns:a16="http://schemas.microsoft.com/office/drawing/2014/main" id="{5197E0C1-01BC-4C77-9762-9DE32EB6DA0F}"/>
              </a:ext>
            </a:extLst>
          </p:cNvPr>
          <p:cNvSpPr>
            <a:spLocks noGrp="1"/>
          </p:cNvSpPr>
          <p:nvPr>
            <p:ph idx="1"/>
          </p:nvPr>
        </p:nvSpPr>
        <p:spPr/>
        <p:txBody>
          <a:bodyPr/>
          <a:lstStyle/>
          <a:p>
            <a:pPr algn="just"/>
            <a:r>
              <a:rPr lang="zh-CN" altLang="en-US" dirty="0"/>
              <a:t>与</a:t>
            </a:r>
            <a:r>
              <a:rPr lang="en-US" altLang="zh-CN" dirty="0"/>
              <a:t>phrase-based</a:t>
            </a:r>
            <a:r>
              <a:rPr lang="zh-CN" altLang="en-US" dirty="0"/>
              <a:t>语法的</a:t>
            </a:r>
            <a:r>
              <a:rPr lang="en-US" altLang="zh-CN" dirty="0"/>
              <a:t>treebank</a:t>
            </a:r>
            <a:r>
              <a:rPr lang="zh-CN" altLang="en-US" dirty="0"/>
              <a:t>一样，许多</a:t>
            </a:r>
            <a:r>
              <a:rPr lang="en-US" altLang="zh-CN" dirty="0"/>
              <a:t>CCG</a:t>
            </a:r>
            <a:r>
              <a:rPr lang="zh-CN" altLang="en-US" dirty="0"/>
              <a:t>的</a:t>
            </a:r>
            <a:r>
              <a:rPr lang="en-US" altLang="zh-CN" dirty="0"/>
              <a:t>treebank</a:t>
            </a:r>
            <a:r>
              <a:rPr lang="zh-CN" altLang="en-US" dirty="0"/>
              <a:t>也被创造出来，用于训练</a:t>
            </a:r>
            <a:r>
              <a:rPr lang="en-US" altLang="zh-CN" dirty="0"/>
              <a:t>CCG</a:t>
            </a:r>
            <a:r>
              <a:rPr lang="zh-CN" altLang="en-US" dirty="0"/>
              <a:t>模型；</a:t>
            </a:r>
            <a:endParaRPr lang="en-US" altLang="zh-CN" dirty="0"/>
          </a:p>
          <a:p>
            <a:pPr algn="just"/>
            <a:r>
              <a:rPr lang="en-US" altLang="zh-CN" dirty="0" err="1"/>
              <a:t>CCGBank</a:t>
            </a:r>
            <a:r>
              <a:rPr lang="zh-CN" altLang="en-US" dirty="0"/>
              <a:t>由</a:t>
            </a:r>
            <a:r>
              <a:rPr lang="en-US" altLang="zh-CN" dirty="0" err="1"/>
              <a:t>Hockenmaier</a:t>
            </a:r>
            <a:r>
              <a:rPr lang="zh-CN" altLang="en-US" dirty="0"/>
              <a:t>和</a:t>
            </a:r>
            <a:r>
              <a:rPr lang="en-US" altLang="zh-CN" dirty="0"/>
              <a:t>Steedman(2007)</a:t>
            </a:r>
            <a:r>
              <a:rPr lang="zh-CN" altLang="en-US" dirty="0"/>
              <a:t>创造，是目前最大、使用最广的</a:t>
            </a:r>
            <a:r>
              <a:rPr lang="en-US" altLang="zh-CN" dirty="0"/>
              <a:t>CCG treebank</a:t>
            </a:r>
            <a:r>
              <a:rPr lang="zh-CN" altLang="en-US" dirty="0"/>
              <a:t>语料库；</a:t>
            </a:r>
            <a:endParaRPr lang="en-US" altLang="zh-CN" dirty="0"/>
          </a:p>
          <a:p>
            <a:pPr algn="just"/>
            <a:r>
              <a:rPr lang="en-US" altLang="zh-CN" dirty="0" err="1"/>
              <a:t>CCGBank</a:t>
            </a:r>
            <a:r>
              <a:rPr lang="zh-CN" altLang="en-US" dirty="0"/>
              <a:t>是通过一系列规则，自动从</a:t>
            </a:r>
            <a:r>
              <a:rPr lang="en-US" altLang="zh-CN" dirty="0"/>
              <a:t>Penn Treebank</a:t>
            </a:r>
            <a:r>
              <a:rPr lang="zh-CN" altLang="en-US" dirty="0"/>
              <a:t>中抽取出来的；这种规则成功抽取了</a:t>
            </a:r>
            <a:r>
              <a:rPr lang="en-US" altLang="zh-CN" dirty="0"/>
              <a:t>Penn Treebank</a:t>
            </a:r>
            <a:r>
              <a:rPr lang="zh-CN" altLang="en-US" dirty="0"/>
              <a:t>中</a:t>
            </a:r>
            <a:r>
              <a:rPr lang="en-US" altLang="zh-CN" dirty="0"/>
              <a:t>99%</a:t>
            </a:r>
            <a:r>
              <a:rPr lang="zh-CN" altLang="en-US" dirty="0"/>
              <a:t>的解析树，最终生成了</a:t>
            </a:r>
            <a:r>
              <a:rPr lang="en-US" altLang="zh-CN" dirty="0"/>
              <a:t>48934</a:t>
            </a:r>
            <a:r>
              <a:rPr lang="zh-CN" altLang="en-US" dirty="0"/>
              <a:t>个句子，每个句子都标记</a:t>
            </a:r>
            <a:r>
              <a:rPr lang="en-US" altLang="zh-CN" dirty="0"/>
              <a:t>CCG</a:t>
            </a:r>
            <a:r>
              <a:rPr lang="zh-CN" altLang="en-US" dirty="0"/>
              <a:t>推导式；同时也声称了</a:t>
            </a:r>
            <a:r>
              <a:rPr lang="en-US" altLang="zh-CN" dirty="0"/>
              <a:t>44000</a:t>
            </a:r>
            <a:r>
              <a:rPr lang="zh-CN" altLang="en-US" dirty="0"/>
              <a:t>个词的词汇表和超过</a:t>
            </a:r>
            <a:r>
              <a:rPr lang="en-US" altLang="zh-CN" dirty="0"/>
              <a:t>1200</a:t>
            </a:r>
            <a:r>
              <a:rPr lang="zh-CN" altLang="en-US" dirty="0"/>
              <a:t>个类别。</a:t>
            </a:r>
            <a:endParaRPr lang="en-US" altLang="zh-CN" dirty="0"/>
          </a:p>
        </p:txBody>
      </p:sp>
    </p:spTree>
    <p:extLst>
      <p:ext uri="{BB962C8B-B14F-4D97-AF65-F5344CB8AC3E}">
        <p14:creationId xmlns:p14="http://schemas.microsoft.com/office/powerpoint/2010/main" val="1826005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748CD-0D86-4FE5-AA58-6361FB5838AD}"/>
              </a:ext>
            </a:extLst>
          </p:cNvPr>
          <p:cNvSpPr>
            <a:spLocks noGrp="1"/>
          </p:cNvSpPr>
          <p:nvPr>
            <p:ph type="title"/>
          </p:nvPr>
        </p:nvSpPr>
        <p:spPr/>
        <p:txBody>
          <a:bodyPr/>
          <a:lstStyle/>
          <a:p>
            <a:r>
              <a:rPr lang="en-US" altLang="zh-CN" dirty="0"/>
              <a:t>Constituency Parsing</a:t>
            </a:r>
            <a:endParaRPr lang="zh-CN" altLang="en-US" dirty="0"/>
          </a:p>
        </p:txBody>
      </p:sp>
      <p:sp>
        <p:nvSpPr>
          <p:cNvPr id="3" name="内容占位符 2">
            <a:extLst>
              <a:ext uri="{FF2B5EF4-FFF2-40B4-BE49-F238E27FC236}">
                <a16:creationId xmlns:a16="http://schemas.microsoft.com/office/drawing/2014/main" id="{5CD9CFDD-E723-4FB9-9211-85E01BFAA161}"/>
              </a:ext>
            </a:extLst>
          </p:cNvPr>
          <p:cNvSpPr>
            <a:spLocks noGrp="1"/>
          </p:cNvSpPr>
          <p:nvPr>
            <p:ph idx="1"/>
          </p:nvPr>
        </p:nvSpPr>
        <p:spPr/>
        <p:txBody>
          <a:bodyPr/>
          <a:lstStyle/>
          <a:p>
            <a:pPr algn="just"/>
            <a:r>
              <a:rPr lang="zh-CN" altLang="en-US" dirty="0"/>
              <a:t>成分句法分析</a:t>
            </a:r>
            <a:r>
              <a:rPr lang="en-US" altLang="zh-CN" dirty="0"/>
              <a:t>(constituency parsing, syntactic parsing)</a:t>
            </a:r>
            <a:r>
              <a:rPr lang="zh-CN" altLang="en-US" dirty="0"/>
              <a:t>的目标是识别句子中的成分，并为其标注句法解析树；</a:t>
            </a:r>
            <a:r>
              <a:rPr lang="en-US" altLang="zh-CN" dirty="0"/>
              <a:t>CFG</a:t>
            </a:r>
            <a:r>
              <a:rPr lang="zh-CN" altLang="en-US" dirty="0"/>
              <a:t>仅仅声明了语法规则，并没有提供如何高效计算解析树的方法；所以我们需要高效的算法自动为句子标注解析树；</a:t>
            </a:r>
            <a:endParaRPr lang="en-US" altLang="zh-CN" dirty="0"/>
          </a:p>
          <a:p>
            <a:pPr algn="just"/>
            <a:r>
              <a:rPr lang="zh-CN" altLang="en-US" dirty="0"/>
              <a:t>解析树在语法检查（</a:t>
            </a:r>
            <a:r>
              <a:rPr lang="en-US" altLang="zh-CN" dirty="0"/>
              <a:t>grammar checking</a:t>
            </a:r>
            <a:r>
              <a:rPr lang="zh-CN" altLang="en-US" dirty="0"/>
              <a:t>）任务中有非常重要的用途，如果一个句子无法被标注解析树，说明句子可能存在语法错误，至少说明句子很难读；解析树也是语义分析、自动问答和信息抽取任务的重要的中间表征，为了完成更复杂的任务，往往需要先抽取句子中承担需要语义的成分；</a:t>
            </a:r>
            <a:endParaRPr lang="en-US" altLang="zh-CN" dirty="0"/>
          </a:p>
          <a:p>
            <a:pPr algn="just"/>
            <a:r>
              <a:rPr lang="zh-CN" altLang="en-US" dirty="0"/>
              <a:t>接下来首先介绍标准</a:t>
            </a:r>
            <a:r>
              <a:rPr lang="en-US" altLang="zh-CN" dirty="0" err="1"/>
              <a:t>Cocke</a:t>
            </a:r>
            <a:r>
              <a:rPr lang="en-US" altLang="zh-CN" dirty="0"/>
              <a:t>-</a:t>
            </a:r>
            <a:r>
              <a:rPr lang="en-US" altLang="zh-CN" dirty="0" err="1"/>
              <a:t>Kasami</a:t>
            </a:r>
            <a:r>
              <a:rPr lang="en-US" altLang="zh-CN" dirty="0"/>
              <a:t>-Younger(CKY)</a:t>
            </a:r>
            <a:r>
              <a:rPr lang="zh-CN" altLang="en-US" dirty="0"/>
              <a:t>算法。</a:t>
            </a:r>
          </a:p>
        </p:txBody>
      </p:sp>
    </p:spTree>
    <p:extLst>
      <p:ext uri="{BB962C8B-B14F-4D97-AF65-F5344CB8AC3E}">
        <p14:creationId xmlns:p14="http://schemas.microsoft.com/office/powerpoint/2010/main" val="1648782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13C06-560C-42F1-9285-99BB16523C75}"/>
              </a:ext>
            </a:extLst>
          </p:cNvPr>
          <p:cNvSpPr>
            <a:spLocks noGrp="1"/>
          </p:cNvSpPr>
          <p:nvPr>
            <p:ph type="title"/>
          </p:nvPr>
        </p:nvSpPr>
        <p:spPr/>
        <p:txBody>
          <a:bodyPr/>
          <a:lstStyle/>
          <a:p>
            <a:r>
              <a:rPr lang="en-US" altLang="zh-CN" dirty="0"/>
              <a:t>Ambiguity</a:t>
            </a:r>
            <a:endParaRPr lang="zh-CN" altLang="en-US" dirty="0"/>
          </a:p>
        </p:txBody>
      </p:sp>
      <p:sp>
        <p:nvSpPr>
          <p:cNvPr id="3" name="内容占位符 2">
            <a:extLst>
              <a:ext uri="{FF2B5EF4-FFF2-40B4-BE49-F238E27FC236}">
                <a16:creationId xmlns:a16="http://schemas.microsoft.com/office/drawing/2014/main" id="{151FBE0E-1500-4997-AF24-47CD65AB40D2}"/>
              </a:ext>
            </a:extLst>
          </p:cNvPr>
          <p:cNvSpPr>
            <a:spLocks noGrp="1"/>
          </p:cNvSpPr>
          <p:nvPr>
            <p:ph idx="1"/>
          </p:nvPr>
        </p:nvSpPr>
        <p:spPr/>
        <p:txBody>
          <a:bodyPr/>
          <a:lstStyle/>
          <a:p>
            <a:pPr algn="just"/>
            <a:r>
              <a:rPr lang="zh-CN" altLang="en-US" dirty="0"/>
              <a:t>句法分析面临的最严重的问题就是歧义，更具体地讲，是结构歧义（</a:t>
            </a:r>
            <a:r>
              <a:rPr lang="en-US" altLang="zh-CN" dirty="0"/>
              <a:t>structural ambiguation</a:t>
            </a:r>
            <a:r>
              <a:rPr lang="zh-CN" altLang="en-US" dirty="0"/>
              <a:t>）；结构歧义指，根据一个</a:t>
            </a:r>
            <a:r>
              <a:rPr lang="en-US" altLang="zh-CN" dirty="0"/>
              <a:t>CFG</a:t>
            </a:r>
            <a:r>
              <a:rPr lang="zh-CN" altLang="en-US" dirty="0"/>
              <a:t>语法，可以给同一个句子标注多个不同的解析树</a:t>
            </a:r>
          </a:p>
        </p:txBody>
      </p:sp>
      <p:pic>
        <p:nvPicPr>
          <p:cNvPr id="5" name="图片 4" descr="图片包含 文字, 地图, 游戏机&#10;&#10;描述已自动生成">
            <a:extLst>
              <a:ext uri="{FF2B5EF4-FFF2-40B4-BE49-F238E27FC236}">
                <a16:creationId xmlns:a16="http://schemas.microsoft.com/office/drawing/2014/main" id="{BBD0FF8D-E52C-448F-8D7C-F22C4FB0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858" y="3072978"/>
            <a:ext cx="5978836" cy="3563796"/>
          </a:xfrm>
          <a:prstGeom prst="rect">
            <a:avLst/>
          </a:prstGeom>
        </p:spPr>
      </p:pic>
      <p:sp>
        <p:nvSpPr>
          <p:cNvPr id="6" name="文本框 5">
            <a:extLst>
              <a:ext uri="{FF2B5EF4-FFF2-40B4-BE49-F238E27FC236}">
                <a16:creationId xmlns:a16="http://schemas.microsoft.com/office/drawing/2014/main" id="{0E877972-9A22-4E16-8620-E4183D7C6275}"/>
              </a:ext>
            </a:extLst>
          </p:cNvPr>
          <p:cNvSpPr txBox="1"/>
          <p:nvPr/>
        </p:nvSpPr>
        <p:spPr>
          <a:xfrm>
            <a:off x="838199" y="3083509"/>
            <a:ext cx="4839929" cy="1815882"/>
          </a:xfrm>
          <a:prstGeom prst="rect">
            <a:avLst/>
          </a:prstGeom>
          <a:noFill/>
        </p:spPr>
        <p:txBody>
          <a:bodyPr wrap="square" rtlCol="0">
            <a:spAutoFit/>
          </a:bodyPr>
          <a:lstStyle/>
          <a:p>
            <a:pPr marL="265113" indent="-265113" algn="just">
              <a:buFont typeface="Arial" panose="020B0604020202020204" pitchFamily="34" charset="0"/>
              <a:buChar char="•"/>
            </a:pPr>
            <a:r>
              <a:rPr lang="zh-CN" altLang="en-US" sz="2800" dirty="0"/>
              <a:t>如右例，片段</a:t>
            </a:r>
            <a:r>
              <a:rPr lang="en-US" altLang="zh-CN" sz="2800" dirty="0"/>
              <a:t>in my pajamas</a:t>
            </a:r>
            <a:r>
              <a:rPr lang="zh-CN" altLang="en-US" sz="2800" dirty="0"/>
              <a:t>即可以是名词短语的一部分，也可以是动词短语的一部分，由此产生了结构歧义。</a:t>
            </a:r>
          </a:p>
        </p:txBody>
      </p:sp>
    </p:spTree>
    <p:extLst>
      <p:ext uri="{BB962C8B-B14F-4D97-AF65-F5344CB8AC3E}">
        <p14:creationId xmlns:p14="http://schemas.microsoft.com/office/powerpoint/2010/main" val="963445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6F2E1-25CF-4689-BF05-A04D7666895C}"/>
              </a:ext>
            </a:extLst>
          </p:cNvPr>
          <p:cNvSpPr>
            <a:spLocks noGrp="1"/>
          </p:cNvSpPr>
          <p:nvPr>
            <p:ph type="title"/>
          </p:nvPr>
        </p:nvSpPr>
        <p:spPr/>
        <p:txBody>
          <a:bodyPr/>
          <a:lstStyle/>
          <a:p>
            <a:r>
              <a:rPr lang="en-US" altLang="zh-CN" dirty="0"/>
              <a:t>Ambiguity</a:t>
            </a:r>
            <a:endParaRPr lang="zh-CN" altLang="en-US" dirty="0"/>
          </a:p>
        </p:txBody>
      </p:sp>
      <p:sp>
        <p:nvSpPr>
          <p:cNvPr id="3" name="内容占位符 2">
            <a:extLst>
              <a:ext uri="{FF2B5EF4-FFF2-40B4-BE49-F238E27FC236}">
                <a16:creationId xmlns:a16="http://schemas.microsoft.com/office/drawing/2014/main" id="{0CB6CD35-5484-4599-8171-96DE20DAB0DB}"/>
              </a:ext>
            </a:extLst>
          </p:cNvPr>
          <p:cNvSpPr>
            <a:spLocks noGrp="1"/>
          </p:cNvSpPr>
          <p:nvPr>
            <p:ph idx="1"/>
          </p:nvPr>
        </p:nvSpPr>
        <p:spPr/>
        <p:txBody>
          <a:bodyPr>
            <a:normAutofit/>
          </a:bodyPr>
          <a:lstStyle/>
          <a:p>
            <a:pPr algn="just"/>
            <a:r>
              <a:rPr lang="zh-CN" altLang="en-US" sz="2400" dirty="0"/>
              <a:t>结构歧义有两种类型，依附歧义</a:t>
            </a:r>
            <a:r>
              <a:rPr lang="en-US" altLang="zh-CN" sz="2400" dirty="0"/>
              <a:t>(attachment ambiguity)</a:t>
            </a:r>
            <a:r>
              <a:rPr lang="zh-CN" altLang="en-US" sz="2400" dirty="0"/>
              <a:t>和连词歧义</a:t>
            </a:r>
            <a:r>
              <a:rPr lang="en-US" altLang="zh-CN" sz="2400" dirty="0"/>
              <a:t>(coordination ambiguity)</a:t>
            </a:r>
            <a:r>
              <a:rPr lang="zh-CN" altLang="en-US" sz="2400" dirty="0"/>
              <a:t>；</a:t>
            </a:r>
            <a:endParaRPr lang="en-US" altLang="zh-CN" sz="2400" dirty="0"/>
          </a:p>
          <a:p>
            <a:pPr algn="just"/>
            <a:r>
              <a:rPr lang="zh-CN" altLang="en-US" sz="2400" dirty="0"/>
              <a:t>依附歧义指一个成分可以出现在解析树的不同地方，上例是依附歧义的例子；</a:t>
            </a:r>
            <a:endParaRPr lang="en-US" altLang="zh-CN" sz="2400" dirty="0"/>
          </a:p>
          <a:p>
            <a:pPr algn="just"/>
            <a:r>
              <a:rPr lang="zh-CN" altLang="en-US" sz="2400" dirty="0"/>
              <a:t>连词歧义指连词接连的两个成分可以按多种方式标注成分；例如：</a:t>
            </a:r>
            <a:endParaRPr lang="en-US" altLang="zh-CN" sz="2400" dirty="0"/>
          </a:p>
          <a:p>
            <a:pPr algn="just"/>
            <a:endParaRPr lang="en-US" altLang="zh-CN" sz="2400" dirty="0"/>
          </a:p>
          <a:p>
            <a:pPr algn="just"/>
            <a:endParaRPr lang="en-US" altLang="zh-CN" sz="2400" dirty="0"/>
          </a:p>
          <a:p>
            <a:pPr algn="just"/>
            <a:endParaRPr lang="en-US" altLang="zh-CN" sz="2400" dirty="0"/>
          </a:p>
          <a:p>
            <a:pPr algn="just"/>
            <a:r>
              <a:rPr lang="zh-CN" altLang="en-US" sz="2400" dirty="0"/>
              <a:t>对于自然语言，往往有很多语法上正确、但是语义上不合理的解析树，句法分析模型需要通过句法消歧</a:t>
            </a:r>
            <a:r>
              <a:rPr lang="en-US" altLang="zh-CN" sz="2400" dirty="0"/>
              <a:t>(syntactic disambiguation)</a:t>
            </a:r>
            <a:r>
              <a:rPr lang="zh-CN" altLang="en-US" sz="2400" dirty="0"/>
              <a:t>从大量解析树中挑选唯一的正确的解析树，这需要利用句法、语义和上下文的知识；</a:t>
            </a:r>
          </a:p>
        </p:txBody>
      </p:sp>
      <p:grpSp>
        <p:nvGrpSpPr>
          <p:cNvPr id="22" name="组合 21">
            <a:extLst>
              <a:ext uri="{FF2B5EF4-FFF2-40B4-BE49-F238E27FC236}">
                <a16:creationId xmlns:a16="http://schemas.microsoft.com/office/drawing/2014/main" id="{04F7D801-08C2-4E7B-9B11-B6530D8DB7D9}"/>
              </a:ext>
            </a:extLst>
          </p:cNvPr>
          <p:cNvGrpSpPr/>
          <p:nvPr/>
        </p:nvGrpSpPr>
        <p:grpSpPr>
          <a:xfrm>
            <a:off x="3156333" y="3591228"/>
            <a:ext cx="5879334" cy="1146561"/>
            <a:chOff x="2183467" y="4339839"/>
            <a:chExt cx="8105635" cy="1574755"/>
          </a:xfrm>
        </p:grpSpPr>
        <p:pic>
          <p:nvPicPr>
            <p:cNvPr id="5" name="图片 4">
              <a:extLst>
                <a:ext uri="{FF2B5EF4-FFF2-40B4-BE49-F238E27FC236}">
                  <a16:creationId xmlns:a16="http://schemas.microsoft.com/office/drawing/2014/main" id="{1F6E9B75-6E6A-4E69-9AFF-232406A1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467" y="4905500"/>
              <a:ext cx="3105583" cy="409632"/>
            </a:xfrm>
            <a:prstGeom prst="rect">
              <a:avLst/>
            </a:prstGeom>
          </p:spPr>
        </p:pic>
        <p:pic>
          <p:nvPicPr>
            <p:cNvPr id="7" name="图片 6">
              <a:extLst>
                <a:ext uri="{FF2B5EF4-FFF2-40B4-BE49-F238E27FC236}">
                  <a16:creationId xmlns:a16="http://schemas.microsoft.com/office/drawing/2014/main" id="{679B0F4A-BC59-4872-B1A2-0F65525D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886" y="4339839"/>
              <a:ext cx="3696216" cy="390580"/>
            </a:xfrm>
            <a:prstGeom prst="rect">
              <a:avLst/>
            </a:prstGeom>
          </p:spPr>
        </p:pic>
        <p:grpSp>
          <p:nvGrpSpPr>
            <p:cNvPr id="12" name="组合 11">
              <a:extLst>
                <a:ext uri="{FF2B5EF4-FFF2-40B4-BE49-F238E27FC236}">
                  <a16:creationId xmlns:a16="http://schemas.microsoft.com/office/drawing/2014/main" id="{F194C6FF-EA84-482D-AEC2-DF7E788C9A4E}"/>
                </a:ext>
              </a:extLst>
            </p:cNvPr>
            <p:cNvGrpSpPr/>
            <p:nvPr/>
          </p:nvGrpSpPr>
          <p:grpSpPr>
            <a:xfrm>
              <a:off x="6592886" y="5485909"/>
              <a:ext cx="3681468" cy="428685"/>
              <a:chOff x="6592886" y="5485909"/>
              <a:chExt cx="3681468" cy="428685"/>
            </a:xfrm>
          </p:grpSpPr>
          <p:pic>
            <p:nvPicPr>
              <p:cNvPr id="9" name="图片 8">
                <a:extLst>
                  <a:ext uri="{FF2B5EF4-FFF2-40B4-BE49-F238E27FC236}">
                    <a16:creationId xmlns:a16="http://schemas.microsoft.com/office/drawing/2014/main" id="{E8FD4D1D-3B32-4F37-91C1-5CDC3C764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886" y="5485909"/>
                <a:ext cx="2229161" cy="428685"/>
              </a:xfrm>
              <a:prstGeom prst="rect">
                <a:avLst/>
              </a:prstGeom>
            </p:spPr>
          </p:pic>
          <p:pic>
            <p:nvPicPr>
              <p:cNvPr id="11" name="图片 10">
                <a:extLst>
                  <a:ext uri="{FF2B5EF4-FFF2-40B4-BE49-F238E27FC236}">
                    <a16:creationId xmlns:a16="http://schemas.microsoft.com/office/drawing/2014/main" id="{58018EE0-B80F-47FC-B6D5-D9F0420C6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878" y="5485909"/>
                <a:ext cx="1438476" cy="409632"/>
              </a:xfrm>
              <a:prstGeom prst="rect">
                <a:avLst/>
              </a:prstGeom>
            </p:spPr>
          </p:pic>
        </p:grpSp>
        <p:cxnSp>
          <p:nvCxnSpPr>
            <p:cNvPr id="16" name="直接箭头连接符 15">
              <a:extLst>
                <a:ext uri="{FF2B5EF4-FFF2-40B4-BE49-F238E27FC236}">
                  <a16:creationId xmlns:a16="http://schemas.microsoft.com/office/drawing/2014/main" id="{6DFEBBD4-CD98-4126-9069-405C2412EF87}"/>
                </a:ext>
              </a:extLst>
            </p:cNvPr>
            <p:cNvCxnSpPr/>
            <p:nvPr/>
          </p:nvCxnSpPr>
          <p:spPr>
            <a:xfrm flipV="1">
              <a:off x="5427406" y="4730419"/>
              <a:ext cx="1017639" cy="37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D209E0B-9FC8-4BC3-A23F-C6759ECD2CAA}"/>
                </a:ext>
              </a:extLst>
            </p:cNvPr>
            <p:cNvCxnSpPr>
              <a:cxnSpLocks/>
            </p:cNvCxnSpPr>
            <p:nvPr/>
          </p:nvCxnSpPr>
          <p:spPr>
            <a:xfrm>
              <a:off x="5427406" y="5110316"/>
              <a:ext cx="1032388" cy="375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95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CF24C-49BF-42C5-8248-ABEEE0B0AC8B}"/>
              </a:ext>
            </a:extLst>
          </p:cNvPr>
          <p:cNvSpPr>
            <a:spLocks noGrp="1"/>
          </p:cNvSpPr>
          <p:nvPr>
            <p:ph type="title"/>
          </p:nvPr>
        </p:nvSpPr>
        <p:spPr/>
        <p:txBody>
          <a:bodyPr/>
          <a:lstStyle/>
          <a:p>
            <a:r>
              <a:rPr lang="en-US" altLang="zh-CN" dirty="0"/>
              <a:t>Context-Free Grammars</a:t>
            </a:r>
            <a:endParaRPr lang="zh-CN" altLang="en-US" dirty="0"/>
          </a:p>
        </p:txBody>
      </p:sp>
      <p:sp>
        <p:nvSpPr>
          <p:cNvPr id="3" name="内容占位符 2">
            <a:extLst>
              <a:ext uri="{FF2B5EF4-FFF2-40B4-BE49-F238E27FC236}">
                <a16:creationId xmlns:a16="http://schemas.microsoft.com/office/drawing/2014/main" id="{8446D54F-2B5D-4C8C-A232-7B507AE18FBC}"/>
              </a:ext>
            </a:extLst>
          </p:cNvPr>
          <p:cNvSpPr>
            <a:spLocks noGrp="1"/>
          </p:cNvSpPr>
          <p:nvPr>
            <p:ph idx="1"/>
          </p:nvPr>
        </p:nvSpPr>
        <p:spPr>
          <a:xfrm>
            <a:off x="838200" y="1825625"/>
            <a:ext cx="10515600" cy="4351338"/>
          </a:xfrm>
        </p:spPr>
        <p:txBody>
          <a:bodyPr/>
          <a:lstStyle/>
          <a:p>
            <a:pPr algn="just"/>
            <a:r>
              <a:rPr lang="zh-CN" altLang="en-US" dirty="0"/>
              <a:t>上下文无关语法，也称</a:t>
            </a:r>
            <a:r>
              <a:rPr lang="en-US" altLang="zh-CN" dirty="0"/>
              <a:t>Phrase-Structure </a:t>
            </a:r>
            <a:r>
              <a:rPr lang="en-US" altLang="zh-CN" dirty="0" err="1"/>
              <a:t>Grammers</a:t>
            </a:r>
            <a:r>
              <a:rPr lang="zh-CN" altLang="en-US" dirty="0"/>
              <a:t>；其思想最早可追溯至</a:t>
            </a:r>
            <a:r>
              <a:rPr lang="en-US" altLang="zh-CN" dirty="0"/>
              <a:t>Wilhelm Wundt(1900)</a:t>
            </a:r>
            <a:r>
              <a:rPr lang="zh-CN" altLang="en-US" dirty="0"/>
              <a:t>，并由</a:t>
            </a:r>
            <a:r>
              <a:rPr lang="en-US" altLang="zh-CN" dirty="0"/>
              <a:t>Chomsky(1956)</a:t>
            </a:r>
            <a:r>
              <a:rPr lang="zh-CN" altLang="en-US" dirty="0"/>
              <a:t>正式定义：</a:t>
            </a:r>
            <a:endParaRPr lang="en-US" altLang="zh-CN" dirty="0"/>
          </a:p>
          <a:p>
            <a:pPr lvl="1" algn="just"/>
            <a:r>
              <a:rPr lang="en-US" altLang="zh-CN" dirty="0"/>
              <a:t>CFG</a:t>
            </a:r>
            <a:r>
              <a:rPr lang="zh-CN" altLang="en-US" dirty="0"/>
              <a:t>由规则</a:t>
            </a:r>
            <a:r>
              <a:rPr lang="en-US" altLang="zh-CN" dirty="0"/>
              <a:t>(rules</a:t>
            </a:r>
            <a:r>
              <a:rPr lang="zh-CN" altLang="en-US" dirty="0"/>
              <a:t>或</a:t>
            </a:r>
            <a:r>
              <a:rPr lang="en-US" altLang="zh-CN" dirty="0"/>
              <a:t>productions)</a:t>
            </a:r>
            <a:r>
              <a:rPr lang="zh-CN" altLang="en-US" dirty="0"/>
              <a:t>、符号</a:t>
            </a:r>
            <a:r>
              <a:rPr lang="en-US" altLang="zh-CN" dirty="0"/>
              <a:t>(symbols)</a:t>
            </a:r>
            <a:r>
              <a:rPr lang="zh-CN" altLang="en-US" dirty="0"/>
              <a:t>和词汇</a:t>
            </a:r>
            <a:r>
              <a:rPr lang="en-US" altLang="zh-CN" dirty="0"/>
              <a:t>(lexicon)</a:t>
            </a:r>
            <a:r>
              <a:rPr lang="zh-CN" altLang="en-US" dirty="0"/>
              <a:t>构成；</a:t>
            </a:r>
            <a:endParaRPr lang="en-US" altLang="zh-CN" dirty="0"/>
          </a:p>
          <a:p>
            <a:pPr lvl="1" algn="just"/>
            <a:r>
              <a:rPr lang="zh-CN" altLang="en-US" dirty="0"/>
              <a:t>规则描述符号的组织和排列方式；</a:t>
            </a:r>
            <a:endParaRPr lang="en-US" altLang="zh-CN" dirty="0"/>
          </a:p>
          <a:p>
            <a:pPr lvl="1" algn="just"/>
            <a:r>
              <a:rPr lang="zh-CN" altLang="en-US" dirty="0"/>
              <a:t>符号分为终止符号</a:t>
            </a:r>
            <a:r>
              <a:rPr lang="en-US" altLang="zh-CN" dirty="0"/>
              <a:t>(terminals)</a:t>
            </a:r>
            <a:r>
              <a:rPr lang="zh-CN" altLang="en-US" dirty="0"/>
              <a:t>和非终止符号</a:t>
            </a:r>
            <a:r>
              <a:rPr lang="en-US" altLang="zh-CN" dirty="0"/>
              <a:t>(non-terminals)</a:t>
            </a:r>
            <a:r>
              <a:rPr lang="zh-CN" altLang="en-US" dirty="0"/>
              <a:t>，前者指与词汇直接对应的符号，后者指没有直接对应词汇、更抽象的符号；</a:t>
            </a:r>
            <a:endParaRPr lang="en-US" altLang="zh-CN" dirty="0"/>
          </a:p>
          <a:p>
            <a:pPr lvl="1" algn="just"/>
            <a:r>
              <a:rPr lang="zh-CN" altLang="en-US" dirty="0"/>
              <a:t>词汇指语言中具体的词，是规则的终点；</a:t>
            </a:r>
            <a:endParaRPr lang="en-US" altLang="zh-CN" dirty="0"/>
          </a:p>
        </p:txBody>
      </p:sp>
      <p:pic>
        <p:nvPicPr>
          <p:cNvPr id="5" name="图片 4" descr="蓝色的标志&#10;&#10;描述已自动生成">
            <a:extLst>
              <a:ext uri="{FF2B5EF4-FFF2-40B4-BE49-F238E27FC236}">
                <a16:creationId xmlns:a16="http://schemas.microsoft.com/office/drawing/2014/main" id="{0761479A-4601-4CB3-A39B-1E11473FF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994" y="4718612"/>
            <a:ext cx="4460404" cy="972234"/>
          </a:xfrm>
          <a:prstGeom prst="rect">
            <a:avLst/>
          </a:prstGeom>
        </p:spPr>
      </p:pic>
      <p:pic>
        <p:nvPicPr>
          <p:cNvPr id="7" name="图片 6" descr="图片包含 物体, 钟表, 游戏机, 橙子&#10;&#10;描述已自动生成">
            <a:extLst>
              <a:ext uri="{FF2B5EF4-FFF2-40B4-BE49-F238E27FC236}">
                <a16:creationId xmlns:a16="http://schemas.microsoft.com/office/drawing/2014/main" id="{0004BC3D-28F6-4300-A73C-CEE4B2278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174" y="4718612"/>
            <a:ext cx="1859926" cy="972234"/>
          </a:xfrm>
          <a:prstGeom prst="rect">
            <a:avLst/>
          </a:prstGeom>
        </p:spPr>
      </p:pic>
      <p:sp>
        <p:nvSpPr>
          <p:cNvPr id="8" name="文本框 7">
            <a:extLst>
              <a:ext uri="{FF2B5EF4-FFF2-40B4-BE49-F238E27FC236}">
                <a16:creationId xmlns:a16="http://schemas.microsoft.com/office/drawing/2014/main" id="{7CD11EFE-7846-4ED8-9A80-5F5940F71A92}"/>
              </a:ext>
            </a:extLst>
          </p:cNvPr>
          <p:cNvSpPr txBox="1"/>
          <p:nvPr/>
        </p:nvSpPr>
        <p:spPr>
          <a:xfrm>
            <a:off x="1272045" y="5005485"/>
            <a:ext cx="654346" cy="369332"/>
          </a:xfrm>
          <a:prstGeom prst="rect">
            <a:avLst/>
          </a:prstGeom>
          <a:noFill/>
        </p:spPr>
        <p:txBody>
          <a:bodyPr wrap="none" rtlCol="0">
            <a:spAutoFit/>
          </a:bodyPr>
          <a:lstStyle/>
          <a:p>
            <a:r>
              <a:rPr lang="en-US" altLang="zh-CN" dirty="0"/>
              <a:t>rules</a:t>
            </a:r>
            <a:endParaRPr lang="zh-CN" altLang="en-US" dirty="0"/>
          </a:p>
        </p:txBody>
      </p:sp>
      <p:sp>
        <p:nvSpPr>
          <p:cNvPr id="9" name="矩形 8">
            <a:extLst>
              <a:ext uri="{FF2B5EF4-FFF2-40B4-BE49-F238E27FC236}">
                <a16:creationId xmlns:a16="http://schemas.microsoft.com/office/drawing/2014/main" id="{5331BFEB-B036-41E2-96E1-0F9BDDBCD570}"/>
              </a:ext>
            </a:extLst>
          </p:cNvPr>
          <p:cNvSpPr/>
          <p:nvPr/>
        </p:nvSpPr>
        <p:spPr>
          <a:xfrm>
            <a:off x="2253564" y="4718612"/>
            <a:ext cx="1345042" cy="9722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F999B00-140A-493E-83B4-108EE393B03B}"/>
              </a:ext>
            </a:extLst>
          </p:cNvPr>
          <p:cNvSpPr/>
          <p:nvPr/>
        </p:nvSpPr>
        <p:spPr>
          <a:xfrm>
            <a:off x="7551174" y="4704034"/>
            <a:ext cx="725610" cy="9722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A78AA84-6033-47B6-A73A-187E90B876B7}"/>
              </a:ext>
            </a:extLst>
          </p:cNvPr>
          <p:cNvSpPr/>
          <p:nvPr/>
        </p:nvSpPr>
        <p:spPr>
          <a:xfrm>
            <a:off x="8685490" y="4704034"/>
            <a:ext cx="725610" cy="972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6991D61-F226-4D5C-95B7-A30BEE3B45C0}"/>
              </a:ext>
            </a:extLst>
          </p:cNvPr>
          <p:cNvSpPr txBox="1"/>
          <p:nvPr/>
        </p:nvSpPr>
        <p:spPr>
          <a:xfrm>
            <a:off x="2130835" y="5918584"/>
            <a:ext cx="1590500" cy="369332"/>
          </a:xfrm>
          <a:prstGeom prst="rect">
            <a:avLst/>
          </a:prstGeom>
          <a:noFill/>
        </p:spPr>
        <p:txBody>
          <a:bodyPr wrap="none" rtlCol="0">
            <a:spAutoFit/>
          </a:bodyPr>
          <a:lstStyle/>
          <a:p>
            <a:r>
              <a:rPr lang="en-US" altLang="zh-CN" dirty="0"/>
              <a:t>non-terminals</a:t>
            </a:r>
            <a:endParaRPr lang="zh-CN" altLang="en-US" dirty="0"/>
          </a:p>
        </p:txBody>
      </p:sp>
      <p:sp>
        <p:nvSpPr>
          <p:cNvPr id="13" name="文本框 12">
            <a:extLst>
              <a:ext uri="{FF2B5EF4-FFF2-40B4-BE49-F238E27FC236}">
                <a16:creationId xmlns:a16="http://schemas.microsoft.com/office/drawing/2014/main" id="{0B7E29A0-340E-41BE-A15F-8B5BF7F044E8}"/>
              </a:ext>
            </a:extLst>
          </p:cNvPr>
          <p:cNvSpPr txBox="1"/>
          <p:nvPr/>
        </p:nvSpPr>
        <p:spPr>
          <a:xfrm>
            <a:off x="7392377" y="5918584"/>
            <a:ext cx="1088760" cy="369332"/>
          </a:xfrm>
          <a:prstGeom prst="rect">
            <a:avLst/>
          </a:prstGeom>
          <a:noFill/>
        </p:spPr>
        <p:txBody>
          <a:bodyPr wrap="none" rtlCol="0">
            <a:spAutoFit/>
          </a:bodyPr>
          <a:lstStyle/>
          <a:p>
            <a:r>
              <a:rPr lang="en-US" altLang="zh-CN" dirty="0"/>
              <a:t>terminals</a:t>
            </a:r>
            <a:endParaRPr lang="zh-CN" altLang="en-US" dirty="0"/>
          </a:p>
        </p:txBody>
      </p:sp>
      <p:sp>
        <p:nvSpPr>
          <p:cNvPr id="14" name="文本框 13">
            <a:extLst>
              <a:ext uri="{FF2B5EF4-FFF2-40B4-BE49-F238E27FC236}">
                <a16:creationId xmlns:a16="http://schemas.microsoft.com/office/drawing/2014/main" id="{775C9E3D-C211-46E0-9F5A-F7F6F1136FE5}"/>
              </a:ext>
            </a:extLst>
          </p:cNvPr>
          <p:cNvSpPr txBox="1"/>
          <p:nvPr/>
        </p:nvSpPr>
        <p:spPr>
          <a:xfrm>
            <a:off x="8611342" y="5918584"/>
            <a:ext cx="870751" cy="369332"/>
          </a:xfrm>
          <a:prstGeom prst="rect">
            <a:avLst/>
          </a:prstGeom>
          <a:noFill/>
        </p:spPr>
        <p:txBody>
          <a:bodyPr wrap="none" rtlCol="0">
            <a:spAutoFit/>
          </a:bodyPr>
          <a:lstStyle/>
          <a:p>
            <a:r>
              <a:rPr lang="en-US" altLang="zh-CN" dirty="0"/>
              <a:t>lexicon</a:t>
            </a:r>
            <a:endParaRPr lang="zh-CN" altLang="en-US" dirty="0"/>
          </a:p>
        </p:txBody>
      </p:sp>
      <p:sp>
        <p:nvSpPr>
          <p:cNvPr id="15" name="矩形 14">
            <a:extLst>
              <a:ext uri="{FF2B5EF4-FFF2-40B4-BE49-F238E27FC236}">
                <a16:creationId xmlns:a16="http://schemas.microsoft.com/office/drawing/2014/main" id="{389FA267-9DD7-4D09-A5C1-EDF2942F25A8}"/>
              </a:ext>
            </a:extLst>
          </p:cNvPr>
          <p:cNvSpPr/>
          <p:nvPr/>
        </p:nvSpPr>
        <p:spPr>
          <a:xfrm>
            <a:off x="1964485" y="4569097"/>
            <a:ext cx="7973951" cy="1742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6574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003AD-2B7E-467C-A285-E19C6935DD12}"/>
              </a:ext>
            </a:extLst>
          </p:cNvPr>
          <p:cNvSpPr>
            <a:spLocks noGrp="1"/>
          </p:cNvSpPr>
          <p:nvPr>
            <p:ph type="title"/>
          </p:nvPr>
        </p:nvSpPr>
        <p:spPr/>
        <p:txBody>
          <a:bodyPr/>
          <a:lstStyle/>
          <a:p>
            <a:r>
              <a:rPr lang="en-US" altLang="zh-CN" dirty="0"/>
              <a:t>CKY Parsing</a:t>
            </a:r>
            <a:endParaRPr lang="zh-CN" altLang="en-US" dirty="0"/>
          </a:p>
        </p:txBody>
      </p:sp>
      <p:sp>
        <p:nvSpPr>
          <p:cNvPr id="3" name="内容占位符 2">
            <a:extLst>
              <a:ext uri="{FF2B5EF4-FFF2-40B4-BE49-F238E27FC236}">
                <a16:creationId xmlns:a16="http://schemas.microsoft.com/office/drawing/2014/main" id="{F01914D9-30CB-48DA-AF79-2A81CD9C0741}"/>
              </a:ext>
            </a:extLst>
          </p:cNvPr>
          <p:cNvSpPr>
            <a:spLocks noGrp="1"/>
          </p:cNvSpPr>
          <p:nvPr>
            <p:ph idx="1"/>
          </p:nvPr>
        </p:nvSpPr>
        <p:spPr>
          <a:xfrm>
            <a:off x="838200" y="1825625"/>
            <a:ext cx="10515600" cy="4351338"/>
          </a:xfrm>
        </p:spPr>
        <p:txBody>
          <a:bodyPr/>
          <a:lstStyle/>
          <a:p>
            <a:pPr algn="just"/>
            <a:r>
              <a:rPr lang="zh-CN" altLang="en-US" dirty="0"/>
              <a:t>要使用</a:t>
            </a:r>
            <a:r>
              <a:rPr lang="en-US" altLang="zh-CN" dirty="0"/>
              <a:t>CKY</a:t>
            </a:r>
            <a:r>
              <a:rPr lang="zh-CN" altLang="en-US" dirty="0"/>
              <a:t>算法，首先需要将</a:t>
            </a:r>
            <a:r>
              <a:rPr lang="en-US" altLang="zh-CN" dirty="0"/>
              <a:t>CFG</a:t>
            </a:r>
            <a:r>
              <a:rPr lang="zh-CN" altLang="en-US" dirty="0"/>
              <a:t>转为</a:t>
            </a:r>
            <a:r>
              <a:rPr lang="en-US" altLang="zh-CN" dirty="0"/>
              <a:t>CNF</a:t>
            </a:r>
            <a:r>
              <a:rPr lang="zh-CN" altLang="en-US" dirty="0"/>
              <a:t>形式：</a:t>
            </a:r>
            <a:r>
              <a:rPr lang="en-US" altLang="zh-CN" dirty="0"/>
              <a:t>A</a:t>
            </a:r>
            <a:r>
              <a:rPr lang="en-US" altLang="zh-CN" dirty="0">
                <a:sym typeface="Wingdings" panose="05000000000000000000" pitchFamily="2" charset="2"/>
              </a:rPr>
              <a:t>B C</a:t>
            </a:r>
            <a:r>
              <a:rPr lang="zh-CN" altLang="en-US" dirty="0">
                <a:sym typeface="Wingdings" panose="05000000000000000000" pitchFamily="2" charset="2"/>
              </a:rPr>
              <a:t>或</a:t>
            </a:r>
            <a:r>
              <a:rPr lang="en-US" altLang="zh-CN" dirty="0" err="1">
                <a:sym typeface="Wingdings" panose="05000000000000000000" pitchFamily="2" charset="2"/>
              </a:rPr>
              <a:t>Aw</a:t>
            </a:r>
            <a:r>
              <a:rPr lang="zh-CN" altLang="en-US" dirty="0">
                <a:sym typeface="Wingdings" panose="05000000000000000000" pitchFamily="2" charset="2"/>
              </a:rPr>
              <a:t>；</a:t>
            </a:r>
            <a:endParaRPr lang="en-US" altLang="zh-CN" dirty="0">
              <a:sym typeface="Wingdings" panose="05000000000000000000" pitchFamily="2" charset="2"/>
            </a:endParaRPr>
          </a:p>
          <a:p>
            <a:pPr algn="just"/>
            <a:r>
              <a:rPr lang="zh-CN" altLang="en-US" dirty="0"/>
              <a:t>转过的过程如下：</a:t>
            </a:r>
            <a:endParaRPr lang="en-US" altLang="zh-CN" dirty="0"/>
          </a:p>
          <a:p>
            <a:pPr lvl="1" algn="just"/>
            <a:r>
              <a:rPr lang="zh-CN" altLang="en-US" dirty="0"/>
              <a:t>保留所有满足</a:t>
            </a:r>
            <a:r>
              <a:rPr lang="en-US" altLang="zh-CN" dirty="0"/>
              <a:t>CNF</a:t>
            </a:r>
            <a:r>
              <a:rPr lang="zh-CN" altLang="en-US" dirty="0"/>
              <a:t>的规则和所有词汇表；</a:t>
            </a:r>
            <a:endParaRPr lang="en-US" altLang="zh-CN" dirty="0"/>
          </a:p>
          <a:p>
            <a:pPr lvl="1" algn="just"/>
            <a:r>
              <a:rPr lang="zh-CN" altLang="en-US" dirty="0"/>
              <a:t>转化</a:t>
            </a:r>
            <a:r>
              <a:rPr lang="en-US" altLang="zh-CN" dirty="0"/>
              <a:t>A</a:t>
            </a:r>
            <a:r>
              <a:rPr lang="en-US" altLang="zh-CN" dirty="0">
                <a:sym typeface="Wingdings" panose="05000000000000000000" pitchFamily="2" charset="2"/>
              </a:rPr>
              <a:t>B w</a:t>
            </a:r>
            <a:r>
              <a:rPr lang="zh-CN" altLang="en-US" dirty="0">
                <a:sym typeface="Wingdings" panose="05000000000000000000" pitchFamily="2" charset="2"/>
              </a:rPr>
              <a:t>形式的规则：</a:t>
            </a:r>
            <a:endParaRPr lang="en-US" altLang="zh-CN" dirty="0">
              <a:sym typeface="Wingdings" panose="05000000000000000000" pitchFamily="2" charset="2"/>
            </a:endParaRPr>
          </a:p>
          <a:p>
            <a:pPr lvl="2" algn="just"/>
            <a:r>
              <a:rPr lang="zh-CN" altLang="en-US" dirty="0"/>
              <a:t>规则的右边同时有一个</a:t>
            </a:r>
            <a:r>
              <a:rPr lang="en-US" altLang="zh-CN" dirty="0"/>
              <a:t>terminal</a:t>
            </a:r>
            <a:r>
              <a:rPr lang="zh-CN" altLang="en-US" dirty="0"/>
              <a:t>和一个</a:t>
            </a:r>
            <a:r>
              <a:rPr lang="en-US" altLang="zh-CN" dirty="0"/>
              <a:t>non-terminal</a:t>
            </a:r>
            <a:r>
              <a:rPr lang="zh-CN" altLang="en-US" dirty="0"/>
              <a:t>；</a:t>
            </a:r>
            <a:endParaRPr lang="en-US" altLang="zh-CN" dirty="0"/>
          </a:p>
          <a:p>
            <a:pPr lvl="2" algn="just"/>
            <a:r>
              <a:rPr lang="zh-CN" altLang="en-US" dirty="0"/>
              <a:t>引入</a:t>
            </a:r>
            <a:r>
              <a:rPr lang="en-US" altLang="zh-CN" dirty="0"/>
              <a:t>dummy non-terminal</a:t>
            </a:r>
            <a:r>
              <a:rPr lang="zh-CN" altLang="en-US" dirty="0"/>
              <a:t>，使其推导至原</a:t>
            </a:r>
            <a:r>
              <a:rPr lang="en-US" altLang="zh-CN" dirty="0"/>
              <a:t>terminal</a:t>
            </a:r>
            <a:r>
              <a:rPr lang="zh-CN" altLang="en-US" dirty="0"/>
              <a:t>，例如：</a:t>
            </a:r>
            <a:endParaRPr lang="en-US" altLang="zh-CN" dirty="0"/>
          </a:p>
          <a:p>
            <a:pPr lvl="2" algn="just"/>
            <a:endParaRPr lang="en-US" altLang="zh-CN" dirty="0"/>
          </a:p>
          <a:p>
            <a:pPr lvl="1" algn="just"/>
            <a:r>
              <a:rPr lang="zh-CN" altLang="en-US" dirty="0"/>
              <a:t>转化</a:t>
            </a:r>
            <a:r>
              <a:rPr lang="en-US" altLang="zh-CN" dirty="0"/>
              <a:t>A</a:t>
            </a:r>
            <a:r>
              <a:rPr lang="en-US" altLang="zh-CN" dirty="0">
                <a:sym typeface="Wingdings" panose="05000000000000000000" pitchFamily="2" charset="2"/>
              </a:rPr>
              <a:t>B</a:t>
            </a:r>
            <a:r>
              <a:rPr lang="zh-CN" altLang="en-US" dirty="0">
                <a:sym typeface="Wingdings" panose="05000000000000000000" pitchFamily="2" charset="2"/>
              </a:rPr>
              <a:t>形式的规则：</a:t>
            </a:r>
            <a:endParaRPr lang="en-US" altLang="zh-CN" dirty="0">
              <a:sym typeface="Wingdings" panose="05000000000000000000" pitchFamily="2" charset="2"/>
            </a:endParaRPr>
          </a:p>
          <a:p>
            <a:pPr lvl="2" algn="just"/>
            <a:r>
              <a:rPr lang="zh-CN" altLang="en-US" dirty="0"/>
              <a:t>这种规则称为</a:t>
            </a:r>
            <a:r>
              <a:rPr lang="en-US" altLang="zh-CN" dirty="0"/>
              <a:t>unit production</a:t>
            </a:r>
            <a:r>
              <a:rPr lang="zh-CN" altLang="en-US" dirty="0"/>
              <a:t>，常处在</a:t>
            </a:r>
            <a:r>
              <a:rPr lang="en-US" altLang="zh-CN" dirty="0"/>
              <a:t>up</a:t>
            </a:r>
            <a:r>
              <a:rPr lang="zh-CN" altLang="en-US" dirty="0"/>
              <a:t>链中并最终指向一个非</a:t>
            </a:r>
            <a:r>
              <a:rPr lang="en-US" altLang="zh-CN" dirty="0"/>
              <a:t>up</a:t>
            </a:r>
            <a:r>
              <a:rPr lang="zh-CN" altLang="en-US" dirty="0"/>
              <a:t>规则；</a:t>
            </a:r>
            <a:endParaRPr lang="en-US" altLang="zh-CN" dirty="0"/>
          </a:p>
          <a:p>
            <a:pPr lvl="2" algn="just"/>
            <a:r>
              <a:rPr lang="zh-CN" altLang="en-US" dirty="0"/>
              <a:t>删除所有</a:t>
            </a:r>
            <a:r>
              <a:rPr lang="en-US" altLang="zh-CN" dirty="0"/>
              <a:t>up</a:t>
            </a:r>
            <a:r>
              <a:rPr lang="zh-CN" altLang="en-US" dirty="0"/>
              <a:t>链的规则，并将右边改写为最终的非</a:t>
            </a:r>
            <a:r>
              <a:rPr lang="en-US" altLang="zh-CN" dirty="0"/>
              <a:t>up</a:t>
            </a:r>
            <a:r>
              <a:rPr lang="zh-CN" altLang="en-US" dirty="0"/>
              <a:t>规则的右边，例如：</a:t>
            </a:r>
          </a:p>
        </p:txBody>
      </p:sp>
      <p:grpSp>
        <p:nvGrpSpPr>
          <p:cNvPr id="12" name="组合 11">
            <a:extLst>
              <a:ext uri="{FF2B5EF4-FFF2-40B4-BE49-F238E27FC236}">
                <a16:creationId xmlns:a16="http://schemas.microsoft.com/office/drawing/2014/main" id="{F088C3CC-1A7B-48F3-A59F-B8738F5859AD}"/>
              </a:ext>
            </a:extLst>
          </p:cNvPr>
          <p:cNvGrpSpPr/>
          <p:nvPr/>
        </p:nvGrpSpPr>
        <p:grpSpPr>
          <a:xfrm>
            <a:off x="2693738" y="4289142"/>
            <a:ext cx="6730483" cy="293335"/>
            <a:chOff x="2693738" y="4333386"/>
            <a:chExt cx="6730483" cy="293335"/>
          </a:xfrm>
        </p:grpSpPr>
        <p:pic>
          <p:nvPicPr>
            <p:cNvPr id="5" name="图片 4">
              <a:extLst>
                <a:ext uri="{FF2B5EF4-FFF2-40B4-BE49-F238E27FC236}">
                  <a16:creationId xmlns:a16="http://schemas.microsoft.com/office/drawing/2014/main" id="{AFE43439-3DBF-47BD-83DB-055174D30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738" y="4333386"/>
              <a:ext cx="1980015" cy="293335"/>
            </a:xfrm>
            <a:prstGeom prst="rect">
              <a:avLst/>
            </a:prstGeom>
          </p:spPr>
        </p:pic>
        <p:pic>
          <p:nvPicPr>
            <p:cNvPr id="7" name="图片 6">
              <a:extLst>
                <a:ext uri="{FF2B5EF4-FFF2-40B4-BE49-F238E27FC236}">
                  <a16:creationId xmlns:a16="http://schemas.microsoft.com/office/drawing/2014/main" id="{40E095F7-7DC4-46DE-84E8-65089DC13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604" y="4333386"/>
              <a:ext cx="2033792" cy="293335"/>
            </a:xfrm>
            <a:prstGeom prst="rect">
              <a:avLst/>
            </a:prstGeom>
          </p:spPr>
        </p:pic>
        <p:pic>
          <p:nvPicPr>
            <p:cNvPr id="9" name="图片 8">
              <a:extLst>
                <a:ext uri="{FF2B5EF4-FFF2-40B4-BE49-F238E27FC236}">
                  <a16:creationId xmlns:a16="http://schemas.microsoft.com/office/drawing/2014/main" id="{A3C33CDE-E922-491F-B96E-57421DE7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4195" y="4363384"/>
              <a:ext cx="1100026" cy="233339"/>
            </a:xfrm>
            <a:prstGeom prst="rect">
              <a:avLst/>
            </a:prstGeom>
          </p:spPr>
        </p:pic>
        <p:cxnSp>
          <p:nvCxnSpPr>
            <p:cNvPr id="11" name="直接箭头连接符 10">
              <a:extLst>
                <a:ext uri="{FF2B5EF4-FFF2-40B4-BE49-F238E27FC236}">
                  <a16:creationId xmlns:a16="http://schemas.microsoft.com/office/drawing/2014/main" id="{6C557F79-79DE-4064-8C4F-2465F7C22596}"/>
                </a:ext>
              </a:extLst>
            </p:cNvPr>
            <p:cNvCxnSpPr>
              <a:cxnSpLocks/>
            </p:cNvCxnSpPr>
            <p:nvPr/>
          </p:nvCxnSpPr>
          <p:spPr>
            <a:xfrm flipV="1">
              <a:off x="4762241" y="4480053"/>
              <a:ext cx="1181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8BCFE8A5-A15D-4C61-BB05-A51CEC4297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0152" y="5771899"/>
            <a:ext cx="914755" cy="378519"/>
          </a:xfrm>
          <a:prstGeom prst="rect">
            <a:avLst/>
          </a:prstGeom>
        </p:spPr>
      </p:pic>
      <p:pic>
        <p:nvPicPr>
          <p:cNvPr id="16" name="图片 15">
            <a:extLst>
              <a:ext uri="{FF2B5EF4-FFF2-40B4-BE49-F238E27FC236}">
                <a16:creationId xmlns:a16="http://schemas.microsoft.com/office/drawing/2014/main" id="{EA0A3192-9572-427D-B974-BED4E62AB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2190" y="5790139"/>
            <a:ext cx="914755" cy="342039"/>
          </a:xfrm>
          <a:prstGeom prst="rect">
            <a:avLst/>
          </a:prstGeom>
        </p:spPr>
      </p:pic>
      <p:pic>
        <p:nvPicPr>
          <p:cNvPr id="18" name="图片 17">
            <a:extLst>
              <a:ext uri="{FF2B5EF4-FFF2-40B4-BE49-F238E27FC236}">
                <a16:creationId xmlns:a16="http://schemas.microsoft.com/office/drawing/2014/main" id="{D58A1860-D92A-4E82-977F-A76DE92AF8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9004" y="5772197"/>
            <a:ext cx="1049782" cy="377922"/>
          </a:xfrm>
          <a:prstGeom prst="rect">
            <a:avLst/>
          </a:prstGeom>
        </p:spPr>
      </p:pic>
      <p:cxnSp>
        <p:nvCxnSpPr>
          <p:cNvPr id="20" name="直接箭头连接符 19">
            <a:extLst>
              <a:ext uri="{FF2B5EF4-FFF2-40B4-BE49-F238E27FC236}">
                <a16:creationId xmlns:a16="http://schemas.microsoft.com/office/drawing/2014/main" id="{9BF6D34E-41F4-4FE6-83C1-4E8D19459E93}"/>
              </a:ext>
            </a:extLst>
          </p:cNvPr>
          <p:cNvCxnSpPr>
            <a:stCxn id="16" idx="3"/>
            <a:endCxn id="18" idx="1"/>
          </p:cNvCxnSpPr>
          <p:nvPr/>
        </p:nvCxnSpPr>
        <p:spPr>
          <a:xfrm flipV="1">
            <a:off x="5296945" y="5961158"/>
            <a:ext cx="15020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27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手机屏幕截图&#10;&#10;描述已自动生成">
            <a:extLst>
              <a:ext uri="{FF2B5EF4-FFF2-40B4-BE49-F238E27FC236}">
                <a16:creationId xmlns:a16="http://schemas.microsoft.com/office/drawing/2014/main" id="{0970E9D6-D86E-40C3-8B18-7B42D6324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254" y="1630033"/>
            <a:ext cx="5920380" cy="5096363"/>
          </a:xfrm>
          <a:prstGeom prst="rect">
            <a:avLst/>
          </a:prstGeom>
        </p:spPr>
      </p:pic>
      <p:sp>
        <p:nvSpPr>
          <p:cNvPr id="2" name="标题 1">
            <a:extLst>
              <a:ext uri="{FF2B5EF4-FFF2-40B4-BE49-F238E27FC236}">
                <a16:creationId xmlns:a16="http://schemas.microsoft.com/office/drawing/2014/main" id="{061F10D8-C6A8-4A16-A8E8-A56C5F8F9D16}"/>
              </a:ext>
            </a:extLst>
          </p:cNvPr>
          <p:cNvSpPr>
            <a:spLocks noGrp="1"/>
          </p:cNvSpPr>
          <p:nvPr>
            <p:ph type="title"/>
          </p:nvPr>
        </p:nvSpPr>
        <p:spPr/>
        <p:txBody>
          <a:bodyPr/>
          <a:lstStyle/>
          <a:p>
            <a:r>
              <a:rPr lang="en-US" altLang="zh-CN" dirty="0"/>
              <a:t>CKY Parsing</a:t>
            </a:r>
            <a:endParaRPr lang="zh-CN" altLang="en-US" dirty="0"/>
          </a:p>
        </p:txBody>
      </p:sp>
      <p:sp>
        <p:nvSpPr>
          <p:cNvPr id="3" name="内容占位符 2">
            <a:extLst>
              <a:ext uri="{FF2B5EF4-FFF2-40B4-BE49-F238E27FC236}">
                <a16:creationId xmlns:a16="http://schemas.microsoft.com/office/drawing/2014/main" id="{EEB918FD-1B21-43D6-B035-7E1D0888FA15}"/>
              </a:ext>
            </a:extLst>
          </p:cNvPr>
          <p:cNvSpPr>
            <a:spLocks noGrp="1"/>
          </p:cNvSpPr>
          <p:nvPr>
            <p:ph idx="1"/>
          </p:nvPr>
        </p:nvSpPr>
        <p:spPr>
          <a:xfrm>
            <a:off x="838200" y="1825625"/>
            <a:ext cx="4780935" cy="4351338"/>
          </a:xfrm>
        </p:spPr>
        <p:txBody>
          <a:bodyPr/>
          <a:lstStyle/>
          <a:p>
            <a:pPr algn="just"/>
            <a:r>
              <a:rPr lang="zh-CN" altLang="en-US" dirty="0"/>
              <a:t>转化的过程如下：</a:t>
            </a:r>
            <a:endParaRPr lang="en-US" altLang="zh-CN" dirty="0"/>
          </a:p>
          <a:p>
            <a:pPr lvl="1" algn="just"/>
            <a:r>
              <a:rPr lang="zh-CN" altLang="en-US" dirty="0"/>
              <a:t>转化</a:t>
            </a:r>
            <a:r>
              <a:rPr lang="en-US" altLang="zh-CN" dirty="0"/>
              <a:t>A</a:t>
            </a:r>
            <a:r>
              <a:rPr lang="en-US" altLang="zh-CN" dirty="0">
                <a:sym typeface="Wingdings" panose="05000000000000000000" pitchFamily="2" charset="2"/>
              </a:rPr>
              <a:t>B C γ</a:t>
            </a:r>
            <a:r>
              <a:rPr lang="zh-CN" altLang="en-US" dirty="0">
                <a:sym typeface="Wingdings" panose="05000000000000000000" pitchFamily="2" charset="2"/>
              </a:rPr>
              <a:t>形式的规则：</a:t>
            </a:r>
            <a:endParaRPr lang="en-US" altLang="zh-CN" dirty="0">
              <a:sym typeface="Wingdings" panose="05000000000000000000" pitchFamily="2" charset="2"/>
            </a:endParaRPr>
          </a:p>
          <a:p>
            <a:pPr lvl="2" algn="just"/>
            <a:r>
              <a:rPr lang="zh-CN" altLang="en-US" dirty="0"/>
              <a:t>引入一个</a:t>
            </a:r>
            <a:r>
              <a:rPr lang="en-US" altLang="zh-CN" dirty="0"/>
              <a:t>dummy non-terminal</a:t>
            </a:r>
            <a:r>
              <a:rPr lang="zh-CN" altLang="en-US" dirty="0"/>
              <a:t>，将其推导至右边</a:t>
            </a:r>
            <a:r>
              <a:rPr lang="en-US" altLang="zh-CN" dirty="0"/>
              <a:t>N-1</a:t>
            </a:r>
            <a:r>
              <a:rPr lang="zh-CN" altLang="en-US" dirty="0"/>
              <a:t>个</a:t>
            </a:r>
            <a:r>
              <a:rPr lang="en-US" altLang="zh-CN" dirty="0"/>
              <a:t>symbol</a:t>
            </a:r>
            <a:r>
              <a:rPr lang="zh-CN" altLang="en-US" dirty="0"/>
              <a:t>；此过程可以迭代：</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右例是将</a:t>
            </a:r>
            <a:r>
              <a:rPr lang="en-US" altLang="zh-CN" dirty="0"/>
              <a:t>CFG</a:t>
            </a:r>
            <a:r>
              <a:rPr lang="zh-CN" altLang="en-US" dirty="0"/>
              <a:t>转为</a:t>
            </a:r>
            <a:r>
              <a:rPr lang="en-US" altLang="zh-CN" dirty="0"/>
              <a:t>CNF</a:t>
            </a:r>
            <a:r>
              <a:rPr lang="zh-CN" altLang="en-US" dirty="0"/>
              <a:t>形式的例子。</a:t>
            </a:r>
          </a:p>
        </p:txBody>
      </p:sp>
      <p:pic>
        <p:nvPicPr>
          <p:cNvPr id="5" name="图片 4">
            <a:extLst>
              <a:ext uri="{FF2B5EF4-FFF2-40B4-BE49-F238E27FC236}">
                <a16:creationId xmlns:a16="http://schemas.microsoft.com/office/drawing/2014/main" id="{E27AC9C5-0E83-469C-B4DA-DC82B2920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83465"/>
            <a:ext cx="1616004" cy="368001"/>
          </a:xfrm>
          <a:prstGeom prst="rect">
            <a:avLst/>
          </a:prstGeom>
        </p:spPr>
      </p:pic>
      <p:pic>
        <p:nvPicPr>
          <p:cNvPr id="7" name="图片 6" descr="黑色的钟表&#10;&#10;描述已自动生成">
            <a:extLst>
              <a:ext uri="{FF2B5EF4-FFF2-40B4-BE49-F238E27FC236}">
                <a16:creationId xmlns:a16="http://schemas.microsoft.com/office/drawing/2014/main" id="{94F5CB23-EDDC-4F2D-A044-330CFCA49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205" y="4001294"/>
            <a:ext cx="1616004" cy="740039"/>
          </a:xfrm>
          <a:prstGeom prst="rect">
            <a:avLst/>
          </a:prstGeom>
        </p:spPr>
      </p:pic>
      <p:cxnSp>
        <p:nvCxnSpPr>
          <p:cNvPr id="9" name="直接箭头连接符 8">
            <a:extLst>
              <a:ext uri="{FF2B5EF4-FFF2-40B4-BE49-F238E27FC236}">
                <a16:creationId xmlns:a16="http://schemas.microsoft.com/office/drawing/2014/main" id="{359BAB6F-8101-45C1-9603-392328713D25}"/>
              </a:ext>
            </a:extLst>
          </p:cNvPr>
          <p:cNvCxnSpPr>
            <a:cxnSpLocks/>
          </p:cNvCxnSpPr>
          <p:nvPr/>
        </p:nvCxnSpPr>
        <p:spPr>
          <a:xfrm flipV="1">
            <a:off x="2675250" y="4367464"/>
            <a:ext cx="12989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190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1CA33D-8536-4013-9E06-3E9D814434D5}"/>
              </a:ext>
            </a:extLst>
          </p:cNvPr>
          <p:cNvSpPr>
            <a:spLocks noGrp="1"/>
          </p:cNvSpPr>
          <p:nvPr>
            <p:ph idx="1"/>
          </p:nvPr>
        </p:nvSpPr>
        <p:spPr>
          <a:xfrm>
            <a:off x="838200" y="1825624"/>
            <a:ext cx="6771968" cy="4796401"/>
          </a:xfrm>
        </p:spPr>
        <p:txBody>
          <a:bodyPr>
            <a:normAutofit/>
          </a:bodyPr>
          <a:lstStyle/>
          <a:p>
            <a:pPr algn="just"/>
            <a:r>
              <a:rPr lang="zh-CN" altLang="en-US" sz="2400" dirty="0"/>
              <a:t>对于长度为</a:t>
            </a:r>
            <a:r>
              <a:rPr lang="en-US" altLang="zh-CN" sz="2400" dirty="0"/>
              <a:t>n</a:t>
            </a:r>
            <a:r>
              <a:rPr lang="zh-CN" altLang="en-US" sz="2400" dirty="0"/>
              <a:t>的句子，定义</a:t>
            </a:r>
            <a:r>
              <a:rPr lang="en-US" altLang="zh-CN" sz="2400" dirty="0"/>
              <a:t>(n+1)×(n+1)</a:t>
            </a:r>
            <a:r>
              <a:rPr lang="zh-CN" altLang="en-US" sz="2400" dirty="0"/>
              <a:t>的矩阵，使用矩阵的上三角部分，其他属性如下：</a:t>
            </a:r>
            <a:endParaRPr lang="en-US" altLang="zh-CN" sz="2400" dirty="0"/>
          </a:p>
          <a:p>
            <a:pPr lvl="1" algn="just"/>
            <a:r>
              <a:rPr lang="zh-CN" altLang="en-US" sz="2000" dirty="0"/>
              <a:t>长度为</a:t>
            </a:r>
            <a:r>
              <a:rPr lang="en-US" altLang="zh-CN" sz="2000" dirty="0"/>
              <a:t>n</a:t>
            </a:r>
            <a:r>
              <a:rPr lang="zh-CN" altLang="en-US" sz="2000" dirty="0"/>
              <a:t>的句子，有</a:t>
            </a:r>
            <a:r>
              <a:rPr lang="en-US" altLang="zh-CN" sz="2000" dirty="0"/>
              <a:t>n+1</a:t>
            </a:r>
            <a:r>
              <a:rPr lang="zh-CN" altLang="en-US" sz="2000" dirty="0"/>
              <a:t>个边界， 如                         ，则</a:t>
            </a:r>
            <a:r>
              <a:rPr lang="en-US" altLang="zh-CN" sz="2000" dirty="0"/>
              <a:t>cell [i, j]</a:t>
            </a:r>
            <a:r>
              <a:rPr lang="zh-CN" altLang="en-US" sz="2000" dirty="0"/>
              <a:t>代表句子从第</a:t>
            </a:r>
            <a:r>
              <a:rPr lang="en-US" altLang="zh-CN" sz="2000" dirty="0"/>
              <a:t>i</a:t>
            </a:r>
            <a:r>
              <a:rPr lang="zh-CN" altLang="en-US" sz="2000" dirty="0"/>
              <a:t>个边界到第</a:t>
            </a:r>
            <a:r>
              <a:rPr lang="en-US" altLang="zh-CN" sz="2000" dirty="0"/>
              <a:t>j</a:t>
            </a:r>
            <a:r>
              <a:rPr lang="zh-CN" altLang="en-US" sz="2000" dirty="0"/>
              <a:t>个边界的部分；</a:t>
            </a:r>
            <a:endParaRPr lang="en-US" altLang="zh-CN" sz="2000" dirty="0"/>
          </a:p>
          <a:p>
            <a:pPr lvl="1" algn="just"/>
            <a:r>
              <a:rPr lang="zh-CN" altLang="en-US" sz="2000" dirty="0"/>
              <a:t>非对角线</a:t>
            </a:r>
            <a:r>
              <a:rPr lang="en-US" altLang="zh-CN" sz="2000" dirty="0"/>
              <a:t>cell [i, j]</a:t>
            </a:r>
            <a:r>
              <a:rPr lang="zh-CN" altLang="en-US" sz="2000" dirty="0"/>
              <a:t>包含所有代表上述部分对应的成分的</a:t>
            </a:r>
            <a:r>
              <a:rPr lang="en-US" altLang="zh-CN" sz="2000" dirty="0"/>
              <a:t>non-terminals</a:t>
            </a:r>
            <a:r>
              <a:rPr lang="zh-CN" altLang="en-US" sz="2000" dirty="0"/>
              <a:t>，其中</a:t>
            </a:r>
            <a:r>
              <a:rPr lang="en-US" altLang="zh-CN" sz="2000" dirty="0"/>
              <a:t>cell [0, n]</a:t>
            </a:r>
            <a:r>
              <a:rPr lang="zh-CN" altLang="en-US" sz="2000" dirty="0"/>
              <a:t>包含代表整个解析树的</a:t>
            </a:r>
            <a:r>
              <a:rPr lang="en-US" altLang="zh-CN" sz="2000" dirty="0"/>
              <a:t>non-terminals</a:t>
            </a:r>
            <a:r>
              <a:rPr lang="zh-CN" altLang="en-US" sz="2000" dirty="0"/>
              <a:t>；</a:t>
            </a:r>
            <a:endParaRPr lang="en-US" altLang="zh-CN" sz="2000" dirty="0"/>
          </a:p>
          <a:p>
            <a:pPr lvl="1" algn="just"/>
            <a:r>
              <a:rPr lang="zh-CN" altLang="en-US" sz="2000" dirty="0"/>
              <a:t>因为语法满足</a:t>
            </a:r>
            <a:r>
              <a:rPr lang="en-US" altLang="zh-CN" sz="2000" dirty="0"/>
              <a:t>CNF</a:t>
            </a:r>
            <a:r>
              <a:rPr lang="zh-CN" altLang="en-US" sz="2000" dirty="0"/>
              <a:t>形式，每个</a:t>
            </a:r>
            <a:r>
              <a:rPr lang="en-US" altLang="zh-CN" sz="2000" dirty="0"/>
              <a:t>non-terminal</a:t>
            </a:r>
            <a:r>
              <a:rPr lang="zh-CN" altLang="en-US" sz="2000" dirty="0"/>
              <a:t>都有两个</a:t>
            </a:r>
            <a:r>
              <a:rPr lang="en-US" altLang="zh-CN" sz="2000" dirty="0"/>
              <a:t>non-terminals</a:t>
            </a:r>
            <a:r>
              <a:rPr lang="zh-CN" altLang="en-US" sz="2000" dirty="0"/>
              <a:t>的子符号，所以对于任意</a:t>
            </a:r>
            <a:r>
              <a:rPr lang="en-US" altLang="zh-CN" sz="2000" dirty="0"/>
              <a:t>cell [i, j]</a:t>
            </a:r>
            <a:r>
              <a:rPr lang="zh-CN" altLang="en-US" sz="2000" dirty="0"/>
              <a:t>，必然有一个</a:t>
            </a:r>
            <a:r>
              <a:rPr lang="en-US" altLang="zh-CN" sz="2000" dirty="0"/>
              <a:t>k(i&lt;k&lt;j)</a:t>
            </a:r>
            <a:r>
              <a:rPr lang="zh-CN" altLang="en-US" sz="2000" dirty="0"/>
              <a:t>，使得</a:t>
            </a:r>
            <a:r>
              <a:rPr lang="en-US" altLang="zh-CN" sz="2000" dirty="0"/>
              <a:t>cell [i, k]</a:t>
            </a:r>
            <a:r>
              <a:rPr lang="zh-CN" altLang="en-US" sz="2000" dirty="0"/>
              <a:t>和</a:t>
            </a:r>
            <a:r>
              <a:rPr lang="en-US" altLang="zh-CN" sz="2000" dirty="0"/>
              <a:t>cell [k, j]</a:t>
            </a:r>
            <a:r>
              <a:rPr lang="zh-CN" altLang="en-US" sz="2000" dirty="0"/>
              <a:t>包含的</a:t>
            </a:r>
            <a:r>
              <a:rPr lang="en-US" altLang="zh-CN" sz="2000" dirty="0"/>
              <a:t>non-terminals</a:t>
            </a:r>
            <a:r>
              <a:rPr lang="zh-CN" altLang="en-US" sz="2000" dirty="0"/>
              <a:t>组成</a:t>
            </a:r>
            <a:r>
              <a:rPr lang="en-US" altLang="zh-CN" sz="2000" dirty="0"/>
              <a:t>cell [i, j]</a:t>
            </a:r>
            <a:r>
              <a:rPr lang="zh-CN" altLang="en-US" sz="2000" dirty="0"/>
              <a:t>的</a:t>
            </a:r>
            <a:r>
              <a:rPr lang="en-US" altLang="zh-CN" sz="2000" dirty="0"/>
              <a:t>non-terminal</a:t>
            </a:r>
            <a:r>
              <a:rPr lang="zh-CN" altLang="en-US" sz="2000" dirty="0"/>
              <a:t>；此时，</a:t>
            </a:r>
            <a:r>
              <a:rPr lang="en-US" altLang="zh-CN" sz="2000" dirty="0"/>
              <a:t>cell [i, k]</a:t>
            </a:r>
            <a:r>
              <a:rPr lang="zh-CN" altLang="en-US" sz="2000" dirty="0"/>
              <a:t>必然在</a:t>
            </a:r>
            <a:r>
              <a:rPr lang="en-US" altLang="zh-CN" sz="2000" dirty="0"/>
              <a:t>cell [i, j]</a:t>
            </a:r>
            <a:r>
              <a:rPr lang="zh-CN" altLang="en-US" sz="2000" dirty="0"/>
              <a:t>左边，</a:t>
            </a:r>
            <a:r>
              <a:rPr lang="en-US" altLang="zh-CN" sz="2000" dirty="0"/>
              <a:t>cell [k, j]</a:t>
            </a:r>
            <a:r>
              <a:rPr lang="zh-CN" altLang="en-US" sz="2000" dirty="0"/>
              <a:t>必然在</a:t>
            </a:r>
            <a:r>
              <a:rPr lang="en-US" altLang="zh-CN" sz="2000" dirty="0"/>
              <a:t>cell [i, j]</a:t>
            </a:r>
            <a:r>
              <a:rPr lang="zh-CN" altLang="en-US" sz="2000" dirty="0"/>
              <a:t>下边；</a:t>
            </a:r>
            <a:endParaRPr lang="en-US" altLang="zh-CN" sz="2000" dirty="0"/>
          </a:p>
          <a:p>
            <a:pPr lvl="1" algn="just"/>
            <a:r>
              <a:rPr lang="zh-CN" altLang="en-US" sz="2000" dirty="0"/>
              <a:t>对角线</a:t>
            </a:r>
            <a:r>
              <a:rPr lang="en-US" altLang="zh-CN" sz="2000" dirty="0"/>
              <a:t>cell</a:t>
            </a:r>
            <a:r>
              <a:rPr lang="zh-CN" altLang="en-US" sz="2000" dirty="0"/>
              <a:t>包含了每个词的词性，或</a:t>
            </a:r>
            <a:r>
              <a:rPr lang="en-US" altLang="zh-CN" sz="2000" dirty="0"/>
              <a:t>symbol</a:t>
            </a:r>
            <a:r>
              <a:rPr lang="en-US" altLang="zh-CN" sz="2000" dirty="0">
                <a:sym typeface="Wingdings" panose="05000000000000000000" pitchFamily="2" charset="2"/>
              </a:rPr>
              <a:t>word</a:t>
            </a:r>
            <a:r>
              <a:rPr lang="zh-CN" altLang="en-US" sz="2000" dirty="0">
                <a:sym typeface="Wingdings" panose="05000000000000000000" pitchFamily="2" charset="2"/>
              </a:rPr>
              <a:t>规则对应的</a:t>
            </a:r>
            <a:r>
              <a:rPr lang="en-US" altLang="zh-CN" sz="2000" dirty="0">
                <a:sym typeface="Wingdings" panose="05000000000000000000" pitchFamily="2" charset="2"/>
              </a:rPr>
              <a:t>symbol</a:t>
            </a:r>
            <a:r>
              <a:rPr lang="zh-CN" altLang="en-US" sz="2000" dirty="0">
                <a:sym typeface="Wingdings" panose="05000000000000000000" pitchFamily="2" charset="2"/>
              </a:rPr>
              <a:t>；</a:t>
            </a:r>
            <a:endParaRPr lang="en-US" altLang="zh-CN" sz="2000" dirty="0"/>
          </a:p>
        </p:txBody>
      </p:sp>
      <p:pic>
        <p:nvPicPr>
          <p:cNvPr id="7" name="图片 6">
            <a:extLst>
              <a:ext uri="{FF2B5EF4-FFF2-40B4-BE49-F238E27FC236}">
                <a16:creationId xmlns:a16="http://schemas.microsoft.com/office/drawing/2014/main" id="{5F781C51-B18D-4646-A616-B6DC2564B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65" y="2596487"/>
            <a:ext cx="1853748" cy="242251"/>
          </a:xfrm>
          <a:prstGeom prst="rect">
            <a:avLst/>
          </a:prstGeom>
        </p:spPr>
      </p:pic>
      <p:sp>
        <p:nvSpPr>
          <p:cNvPr id="2" name="标题 1">
            <a:extLst>
              <a:ext uri="{FF2B5EF4-FFF2-40B4-BE49-F238E27FC236}">
                <a16:creationId xmlns:a16="http://schemas.microsoft.com/office/drawing/2014/main" id="{041440B1-59C3-4982-8BF7-2EDA12DC6D04}"/>
              </a:ext>
            </a:extLst>
          </p:cNvPr>
          <p:cNvSpPr>
            <a:spLocks noGrp="1"/>
          </p:cNvSpPr>
          <p:nvPr>
            <p:ph type="title"/>
          </p:nvPr>
        </p:nvSpPr>
        <p:spPr/>
        <p:txBody>
          <a:bodyPr/>
          <a:lstStyle/>
          <a:p>
            <a:r>
              <a:rPr lang="en-US" altLang="zh-CN" dirty="0"/>
              <a:t>CKY Recognition</a:t>
            </a:r>
            <a:endParaRPr lang="zh-CN" altLang="en-US" dirty="0"/>
          </a:p>
        </p:txBody>
      </p:sp>
      <p:pic>
        <p:nvPicPr>
          <p:cNvPr id="5" name="图片 4" descr="手机屏幕的截图&#10;&#10;描述已自动生成">
            <a:extLst>
              <a:ext uri="{FF2B5EF4-FFF2-40B4-BE49-F238E27FC236}">
                <a16:creationId xmlns:a16="http://schemas.microsoft.com/office/drawing/2014/main" id="{06145FAF-7B5F-4F8E-94BA-414D0DE80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394" y="1850903"/>
            <a:ext cx="4197116" cy="4326060"/>
          </a:xfrm>
          <a:prstGeom prst="rect">
            <a:avLst/>
          </a:prstGeom>
        </p:spPr>
      </p:pic>
      <p:cxnSp>
        <p:nvCxnSpPr>
          <p:cNvPr id="9" name="直接箭头连接符 8">
            <a:extLst>
              <a:ext uri="{FF2B5EF4-FFF2-40B4-BE49-F238E27FC236}">
                <a16:creationId xmlns:a16="http://schemas.microsoft.com/office/drawing/2014/main" id="{5CE8348A-5EA4-442E-8CFB-1B7FD979EFED}"/>
              </a:ext>
            </a:extLst>
          </p:cNvPr>
          <p:cNvCxnSpPr/>
          <p:nvPr/>
        </p:nvCxnSpPr>
        <p:spPr>
          <a:xfrm flipV="1">
            <a:off x="7610168" y="5589639"/>
            <a:ext cx="3451122" cy="368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D561F2D3-B587-4924-B4ED-C9FA8D0D7867}"/>
              </a:ext>
            </a:extLst>
          </p:cNvPr>
          <p:cNvCxnSpPr/>
          <p:nvPr/>
        </p:nvCxnSpPr>
        <p:spPr>
          <a:xfrm flipV="1">
            <a:off x="7610168" y="3141406"/>
            <a:ext cx="2035277" cy="2875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6C3317FD-17AB-4231-886E-D11776E16E47}"/>
              </a:ext>
            </a:extLst>
          </p:cNvPr>
          <p:cNvCxnSpPr>
            <a:cxnSpLocks/>
          </p:cNvCxnSpPr>
          <p:nvPr/>
        </p:nvCxnSpPr>
        <p:spPr>
          <a:xfrm>
            <a:off x="7610168" y="2838738"/>
            <a:ext cx="3392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椭圆 14">
            <a:extLst>
              <a:ext uri="{FF2B5EF4-FFF2-40B4-BE49-F238E27FC236}">
                <a16:creationId xmlns:a16="http://schemas.microsoft.com/office/drawing/2014/main" id="{E11E6EEF-9A38-4412-8665-2D2DC3677BD1}"/>
              </a:ext>
            </a:extLst>
          </p:cNvPr>
          <p:cNvSpPr/>
          <p:nvPr/>
        </p:nvSpPr>
        <p:spPr>
          <a:xfrm>
            <a:off x="9335729" y="3465889"/>
            <a:ext cx="2604291" cy="1253614"/>
          </a:xfrm>
          <a:prstGeom prst="ellipse">
            <a:avLst/>
          </a:prstGeom>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D505FEB-1FC5-4362-A6E1-062E732FB1E3}"/>
              </a:ext>
            </a:extLst>
          </p:cNvPr>
          <p:cNvCxnSpPr/>
          <p:nvPr/>
        </p:nvCxnSpPr>
        <p:spPr>
          <a:xfrm flipV="1">
            <a:off x="7610168" y="4013933"/>
            <a:ext cx="1725561" cy="705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9312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29A46-C30A-4F79-88E3-8CD6AD8210D3}"/>
              </a:ext>
            </a:extLst>
          </p:cNvPr>
          <p:cNvSpPr>
            <a:spLocks noGrp="1"/>
          </p:cNvSpPr>
          <p:nvPr>
            <p:ph type="title"/>
          </p:nvPr>
        </p:nvSpPr>
        <p:spPr/>
        <p:txBody>
          <a:bodyPr/>
          <a:lstStyle/>
          <a:p>
            <a:r>
              <a:rPr lang="en-US" altLang="zh-CN" dirty="0"/>
              <a:t>CKY Recognition</a:t>
            </a:r>
            <a:endParaRPr lang="zh-CN" altLang="en-US" dirty="0"/>
          </a:p>
        </p:txBody>
      </p:sp>
      <p:sp>
        <p:nvSpPr>
          <p:cNvPr id="3" name="内容占位符 2">
            <a:extLst>
              <a:ext uri="{FF2B5EF4-FFF2-40B4-BE49-F238E27FC236}">
                <a16:creationId xmlns:a16="http://schemas.microsoft.com/office/drawing/2014/main" id="{010498C6-A920-4917-A91B-B72F76179C2A}"/>
              </a:ext>
            </a:extLst>
          </p:cNvPr>
          <p:cNvSpPr>
            <a:spLocks noGrp="1"/>
          </p:cNvSpPr>
          <p:nvPr>
            <p:ph idx="1"/>
          </p:nvPr>
        </p:nvSpPr>
        <p:spPr>
          <a:xfrm>
            <a:off x="838199" y="1825625"/>
            <a:ext cx="10515599" cy="4351338"/>
          </a:xfrm>
        </p:spPr>
        <p:txBody>
          <a:bodyPr>
            <a:normAutofit/>
          </a:bodyPr>
          <a:lstStyle/>
          <a:p>
            <a:pPr algn="just"/>
            <a:r>
              <a:rPr lang="en-US" altLang="zh-CN" sz="2400" dirty="0"/>
              <a:t>CKY</a:t>
            </a:r>
            <a:r>
              <a:rPr lang="zh-CN" altLang="en-US" sz="2400" dirty="0"/>
              <a:t>的目标就是根据某种方式，逐个填写上述矩阵的每个</a:t>
            </a:r>
            <a:r>
              <a:rPr lang="en-US" altLang="zh-CN" sz="2400" dirty="0"/>
              <a:t>cell</a:t>
            </a:r>
            <a:r>
              <a:rPr lang="zh-CN" altLang="en-US" sz="2400" dirty="0"/>
              <a:t>，直至填至</a:t>
            </a:r>
            <a:r>
              <a:rPr lang="en-US" altLang="zh-CN" sz="2400" dirty="0"/>
              <a:t>cell [0, n]</a:t>
            </a:r>
            <a:r>
              <a:rPr lang="zh-CN" altLang="en-US" sz="2400" dirty="0"/>
              <a:t>，获得整个句子的解析树：</a:t>
            </a:r>
            <a:endParaRPr lang="en-US" altLang="zh-CN" sz="2400" dirty="0"/>
          </a:p>
          <a:p>
            <a:pPr lvl="1" algn="just"/>
            <a:r>
              <a:rPr lang="zh-CN" altLang="en-US" sz="2000" dirty="0"/>
              <a:t>按照从左至右、从下至上的方式填写，可以保证填写某个</a:t>
            </a:r>
            <a:r>
              <a:rPr lang="en-US" altLang="zh-CN" sz="2000" dirty="0"/>
              <a:t>cell</a:t>
            </a:r>
            <a:r>
              <a:rPr lang="zh-CN" altLang="en-US" sz="2000" dirty="0"/>
              <a:t>时，其左边和下边的</a:t>
            </a:r>
            <a:r>
              <a:rPr lang="en-US" altLang="zh-CN" sz="2000" dirty="0"/>
              <a:t>cell</a:t>
            </a:r>
            <a:r>
              <a:rPr lang="zh-CN" altLang="en-US" sz="2000" dirty="0"/>
              <a:t>已经被填写；这种方式从左向右逐字解析，满足线上解析的需求；</a:t>
            </a:r>
            <a:endParaRPr lang="en-US" altLang="zh-CN" sz="2000" dirty="0"/>
          </a:p>
          <a:p>
            <a:pPr lvl="1" algn="just"/>
            <a:r>
              <a:rPr lang="zh-CN" altLang="en-US" sz="2000" dirty="0"/>
              <a:t>具体算法如下图，外循环著列，内循环逐行；内循环的目的是寻找可能的分划</a:t>
            </a:r>
            <a:r>
              <a:rPr lang="en-US" altLang="zh-CN" sz="2000" dirty="0"/>
              <a:t>k</a:t>
            </a:r>
            <a:r>
              <a:rPr lang="zh-CN" altLang="en-US" sz="2000" dirty="0"/>
              <a:t>，检查分划的</a:t>
            </a:r>
            <a:r>
              <a:rPr lang="en-US" altLang="zh-CN" sz="2000" dirty="0"/>
              <a:t>non-terminals</a:t>
            </a:r>
            <a:r>
              <a:rPr lang="zh-CN" altLang="en-US" sz="2000" dirty="0"/>
              <a:t>是否可以按语法的规则从某个</a:t>
            </a:r>
            <a:r>
              <a:rPr lang="en-US" altLang="zh-CN" sz="2000" dirty="0"/>
              <a:t>non-terminal</a:t>
            </a:r>
            <a:r>
              <a:rPr lang="zh-CN" altLang="en-US" sz="2000" dirty="0"/>
              <a:t>推导出来，如果可以，就将该</a:t>
            </a:r>
            <a:r>
              <a:rPr lang="en-US" altLang="zh-CN" sz="2000" dirty="0"/>
              <a:t>non-terminal</a:t>
            </a:r>
            <a:r>
              <a:rPr lang="zh-CN" altLang="en-US" sz="2000" dirty="0"/>
              <a:t>填至当前</a:t>
            </a:r>
            <a:r>
              <a:rPr lang="en-US" altLang="zh-CN" sz="2000" dirty="0"/>
              <a:t>cell</a:t>
            </a:r>
            <a:r>
              <a:rPr lang="zh-CN" altLang="en-US" sz="2000" dirty="0"/>
              <a:t>；</a:t>
            </a:r>
            <a:endParaRPr lang="en-US" altLang="zh-CN" sz="2000" dirty="0"/>
          </a:p>
        </p:txBody>
      </p:sp>
      <p:pic>
        <p:nvPicPr>
          <p:cNvPr id="5" name="图片 4" descr="图片包含 游戏机, 钢琴, 钟表&#10;&#10;描述已自动生成">
            <a:extLst>
              <a:ext uri="{FF2B5EF4-FFF2-40B4-BE49-F238E27FC236}">
                <a16:creationId xmlns:a16="http://schemas.microsoft.com/office/drawing/2014/main" id="{C300F550-A5B4-48F9-85F4-9293C3538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48" y="4122339"/>
            <a:ext cx="2503083" cy="2655853"/>
          </a:xfrm>
          <a:prstGeom prst="rect">
            <a:avLst/>
          </a:prstGeom>
        </p:spPr>
      </p:pic>
      <p:pic>
        <p:nvPicPr>
          <p:cNvPr id="7" name="图片 6" descr="手机屏幕截图&#10;&#10;描述已自动生成">
            <a:extLst>
              <a:ext uri="{FF2B5EF4-FFF2-40B4-BE49-F238E27FC236}">
                <a16:creationId xmlns:a16="http://schemas.microsoft.com/office/drawing/2014/main" id="{BD094F65-4799-448C-B065-C96EC2D6F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152" y="4122339"/>
            <a:ext cx="7337682" cy="2671271"/>
          </a:xfrm>
          <a:prstGeom prst="rect">
            <a:avLst/>
          </a:prstGeom>
        </p:spPr>
      </p:pic>
    </p:spTree>
    <p:extLst>
      <p:ext uri="{BB962C8B-B14F-4D97-AF65-F5344CB8AC3E}">
        <p14:creationId xmlns:p14="http://schemas.microsoft.com/office/powerpoint/2010/main" val="672019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6E707-069D-4E50-81E5-C753D253A3FC}"/>
              </a:ext>
            </a:extLst>
          </p:cNvPr>
          <p:cNvSpPr>
            <a:spLocks noGrp="1"/>
          </p:cNvSpPr>
          <p:nvPr>
            <p:ph type="title"/>
          </p:nvPr>
        </p:nvSpPr>
        <p:spPr/>
        <p:txBody>
          <a:bodyPr/>
          <a:lstStyle/>
          <a:p>
            <a:r>
              <a:rPr lang="en-US" altLang="zh-CN" dirty="0"/>
              <a:t>CKY Recognition</a:t>
            </a:r>
            <a:endParaRPr lang="zh-CN" altLang="en-US" dirty="0"/>
          </a:p>
        </p:txBody>
      </p:sp>
      <p:sp>
        <p:nvSpPr>
          <p:cNvPr id="3" name="内容占位符 2">
            <a:extLst>
              <a:ext uri="{FF2B5EF4-FFF2-40B4-BE49-F238E27FC236}">
                <a16:creationId xmlns:a16="http://schemas.microsoft.com/office/drawing/2014/main" id="{02D1F19A-208F-4611-832D-B207BC38D8AA}"/>
              </a:ext>
            </a:extLst>
          </p:cNvPr>
          <p:cNvSpPr>
            <a:spLocks noGrp="1"/>
          </p:cNvSpPr>
          <p:nvPr>
            <p:ph idx="1"/>
          </p:nvPr>
        </p:nvSpPr>
        <p:spPr/>
        <p:txBody>
          <a:bodyPr/>
          <a:lstStyle/>
          <a:p>
            <a:r>
              <a:rPr lang="zh-CN" altLang="en-US" dirty="0"/>
              <a:t>下图是</a:t>
            </a:r>
            <a:r>
              <a:rPr lang="en-US" altLang="zh-CN" dirty="0"/>
              <a:t>CKY</a:t>
            </a:r>
            <a:r>
              <a:rPr lang="zh-CN" altLang="en-US" dirty="0"/>
              <a:t>识别的示例：</a:t>
            </a:r>
          </a:p>
        </p:txBody>
      </p:sp>
      <p:pic>
        <p:nvPicPr>
          <p:cNvPr id="7" name="图片 6" descr="图片包含 钟表, 游戏机, 白色, 安装&#10;&#10;描述已自动生成">
            <a:extLst>
              <a:ext uri="{FF2B5EF4-FFF2-40B4-BE49-F238E27FC236}">
                <a16:creationId xmlns:a16="http://schemas.microsoft.com/office/drawing/2014/main" id="{F8B4F137-B61F-40FD-8A17-88EAFB4C2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423" y="2421697"/>
            <a:ext cx="9643154" cy="4392059"/>
          </a:xfrm>
          <a:prstGeom prst="rect">
            <a:avLst/>
          </a:prstGeom>
        </p:spPr>
      </p:pic>
    </p:spTree>
    <p:extLst>
      <p:ext uri="{BB962C8B-B14F-4D97-AF65-F5344CB8AC3E}">
        <p14:creationId xmlns:p14="http://schemas.microsoft.com/office/powerpoint/2010/main" val="926934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2A62B-BD93-4EF2-8C27-0CC2E0098E8E}"/>
              </a:ext>
            </a:extLst>
          </p:cNvPr>
          <p:cNvSpPr>
            <a:spLocks noGrp="1"/>
          </p:cNvSpPr>
          <p:nvPr>
            <p:ph type="title"/>
          </p:nvPr>
        </p:nvSpPr>
        <p:spPr/>
        <p:txBody>
          <a:bodyPr/>
          <a:lstStyle/>
          <a:p>
            <a:r>
              <a:rPr lang="en-US" altLang="zh-CN" dirty="0"/>
              <a:t>CKY Recognition</a:t>
            </a:r>
            <a:endParaRPr lang="zh-CN" altLang="en-US" dirty="0"/>
          </a:p>
        </p:txBody>
      </p:sp>
      <p:pic>
        <p:nvPicPr>
          <p:cNvPr id="5" name="内容占位符 4" descr="图片包含 游戏机, 钟表&#10;&#10;描述已自动生成">
            <a:extLst>
              <a:ext uri="{FF2B5EF4-FFF2-40B4-BE49-F238E27FC236}">
                <a16:creationId xmlns:a16="http://schemas.microsoft.com/office/drawing/2014/main" id="{B3B55105-1C4B-47C8-93BF-2E331ED129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52" y="1825625"/>
            <a:ext cx="9397896" cy="4351338"/>
          </a:xfrm>
        </p:spPr>
      </p:pic>
    </p:spTree>
    <p:extLst>
      <p:ext uri="{BB962C8B-B14F-4D97-AF65-F5344CB8AC3E}">
        <p14:creationId xmlns:p14="http://schemas.microsoft.com/office/powerpoint/2010/main" val="1609668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70440-38F2-46DB-BB84-47602E07CC3B}"/>
              </a:ext>
            </a:extLst>
          </p:cNvPr>
          <p:cNvSpPr>
            <a:spLocks noGrp="1"/>
          </p:cNvSpPr>
          <p:nvPr>
            <p:ph type="title"/>
          </p:nvPr>
        </p:nvSpPr>
        <p:spPr/>
        <p:txBody>
          <a:bodyPr/>
          <a:lstStyle/>
          <a:p>
            <a:r>
              <a:rPr lang="en-US" altLang="zh-CN" dirty="0"/>
              <a:t>CKY Recognition</a:t>
            </a:r>
            <a:endParaRPr lang="zh-CN" altLang="en-US" dirty="0"/>
          </a:p>
        </p:txBody>
      </p:sp>
      <p:pic>
        <p:nvPicPr>
          <p:cNvPr id="5" name="内容占位符 4" descr="手机屏幕的截图&#10;&#10;描述已自动生成">
            <a:extLst>
              <a:ext uri="{FF2B5EF4-FFF2-40B4-BE49-F238E27FC236}">
                <a16:creationId xmlns:a16="http://schemas.microsoft.com/office/drawing/2014/main" id="{9C0531BD-DE9B-4E37-8B6F-5C5569B73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9600" y="1825625"/>
            <a:ext cx="4912800" cy="4351338"/>
          </a:xfrm>
        </p:spPr>
      </p:pic>
    </p:spTree>
    <p:extLst>
      <p:ext uri="{BB962C8B-B14F-4D97-AF65-F5344CB8AC3E}">
        <p14:creationId xmlns:p14="http://schemas.microsoft.com/office/powerpoint/2010/main" val="2597463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F9496-358A-453B-9E9F-50D81944B560}"/>
              </a:ext>
            </a:extLst>
          </p:cNvPr>
          <p:cNvSpPr>
            <a:spLocks noGrp="1"/>
          </p:cNvSpPr>
          <p:nvPr>
            <p:ph type="title"/>
          </p:nvPr>
        </p:nvSpPr>
        <p:spPr/>
        <p:txBody>
          <a:bodyPr/>
          <a:lstStyle/>
          <a:p>
            <a:r>
              <a:rPr lang="en-US" altLang="zh-CN" dirty="0"/>
              <a:t>CKY Parsing</a:t>
            </a:r>
            <a:endParaRPr lang="zh-CN" altLang="en-US" dirty="0"/>
          </a:p>
        </p:txBody>
      </p:sp>
      <p:sp>
        <p:nvSpPr>
          <p:cNvPr id="3" name="内容占位符 2">
            <a:extLst>
              <a:ext uri="{FF2B5EF4-FFF2-40B4-BE49-F238E27FC236}">
                <a16:creationId xmlns:a16="http://schemas.microsoft.com/office/drawing/2014/main" id="{C32A2D98-F6EF-47E2-975A-E5816CC5E224}"/>
              </a:ext>
            </a:extLst>
          </p:cNvPr>
          <p:cNvSpPr>
            <a:spLocks noGrp="1"/>
          </p:cNvSpPr>
          <p:nvPr>
            <p:ph idx="1"/>
          </p:nvPr>
        </p:nvSpPr>
        <p:spPr>
          <a:xfrm>
            <a:off x="838200" y="1825624"/>
            <a:ext cx="10515600" cy="4796401"/>
          </a:xfrm>
        </p:spPr>
        <p:txBody>
          <a:bodyPr/>
          <a:lstStyle/>
          <a:p>
            <a:pPr algn="just"/>
            <a:r>
              <a:rPr lang="zh-CN" altLang="en-US" sz="2600" dirty="0"/>
              <a:t>上述</a:t>
            </a:r>
            <a:r>
              <a:rPr lang="en-US" altLang="zh-CN" sz="2600" dirty="0"/>
              <a:t>CKY</a:t>
            </a:r>
            <a:r>
              <a:rPr lang="zh-CN" altLang="en-US" sz="2600" dirty="0"/>
              <a:t>算法严格来说仅是</a:t>
            </a:r>
            <a:r>
              <a:rPr lang="en-US" altLang="zh-CN" sz="2600" dirty="0"/>
              <a:t>recognizer</a:t>
            </a:r>
            <a:r>
              <a:rPr lang="zh-CN" altLang="en-US" sz="2600" dirty="0"/>
              <a:t>，不是</a:t>
            </a:r>
            <a:r>
              <a:rPr lang="en-US" altLang="zh-CN" sz="2600" dirty="0"/>
              <a:t>parser</a:t>
            </a:r>
            <a:r>
              <a:rPr lang="zh-CN" altLang="en-US" sz="2600" dirty="0"/>
              <a:t>，即仅可以判断能否找到</a:t>
            </a:r>
            <a:r>
              <a:rPr lang="en-US" altLang="zh-CN" sz="2600" dirty="0"/>
              <a:t>S</a:t>
            </a:r>
            <a:r>
              <a:rPr lang="zh-CN" altLang="en-US" sz="2600" dirty="0"/>
              <a:t>，而不能返回解析树；为使其成为</a:t>
            </a:r>
            <a:r>
              <a:rPr lang="en-US" altLang="zh-CN" sz="2600" dirty="0"/>
              <a:t>parser</a:t>
            </a:r>
            <a:r>
              <a:rPr lang="zh-CN" altLang="en-US" sz="2600" dirty="0"/>
              <a:t>，需要如下改动</a:t>
            </a:r>
            <a:r>
              <a:rPr lang="zh-CN" altLang="en-US" dirty="0"/>
              <a:t>：</a:t>
            </a:r>
            <a:endParaRPr lang="en-US" altLang="zh-CN" dirty="0"/>
          </a:p>
          <a:p>
            <a:pPr lvl="1" algn="just"/>
            <a:r>
              <a:rPr lang="zh-CN" altLang="en-US" sz="2200" dirty="0"/>
              <a:t>对</a:t>
            </a:r>
            <a:r>
              <a:rPr lang="en-US" altLang="zh-CN" sz="2200" dirty="0"/>
              <a:t>CKY</a:t>
            </a:r>
            <a:r>
              <a:rPr lang="zh-CN" altLang="en-US" sz="2200" dirty="0"/>
              <a:t>矩阵中填写的每个</a:t>
            </a:r>
            <a:r>
              <a:rPr lang="en-US" altLang="zh-CN" sz="2200" dirty="0"/>
              <a:t>non-terminal</a:t>
            </a:r>
            <a:r>
              <a:rPr lang="zh-CN" altLang="en-US" sz="2200" dirty="0"/>
              <a:t>进行增强，使其可以指向组成它的其他</a:t>
            </a:r>
            <a:r>
              <a:rPr lang="en-US" altLang="zh-CN" sz="2200" dirty="0"/>
              <a:t>non-terminals</a:t>
            </a:r>
            <a:r>
              <a:rPr lang="zh-CN" altLang="en-US" sz="2200" dirty="0"/>
              <a:t>；</a:t>
            </a:r>
            <a:endParaRPr lang="en-US" altLang="zh-CN" sz="2200" dirty="0"/>
          </a:p>
          <a:p>
            <a:pPr lvl="1" algn="just"/>
            <a:r>
              <a:rPr lang="zh-CN" altLang="en-US" sz="2200" dirty="0"/>
              <a:t>允许</a:t>
            </a:r>
            <a:r>
              <a:rPr lang="en-US" altLang="zh-CN" sz="2200" dirty="0"/>
              <a:t>CKY</a:t>
            </a:r>
            <a:r>
              <a:rPr lang="zh-CN" altLang="en-US" sz="2200" dirty="0"/>
              <a:t>矩阵的每个</a:t>
            </a:r>
            <a:r>
              <a:rPr lang="en-US" altLang="zh-CN" sz="2200" dirty="0"/>
              <a:t>cell</a:t>
            </a:r>
            <a:r>
              <a:rPr lang="zh-CN" altLang="en-US" sz="2200" dirty="0"/>
              <a:t>同时存在相同的</a:t>
            </a:r>
            <a:r>
              <a:rPr lang="en-US" altLang="zh-CN" sz="2200" dirty="0"/>
              <a:t>terminals</a:t>
            </a:r>
            <a:r>
              <a:rPr lang="zh-CN" altLang="en-US" sz="2200" dirty="0"/>
              <a:t>，这些</a:t>
            </a:r>
            <a:r>
              <a:rPr lang="en-US" altLang="zh-CN" sz="2200" dirty="0"/>
              <a:t>terminals</a:t>
            </a:r>
            <a:r>
              <a:rPr lang="zh-CN" altLang="en-US" sz="2200" dirty="0"/>
              <a:t>对应不同的解析树；</a:t>
            </a:r>
            <a:endParaRPr lang="en-US" altLang="zh-CN" sz="2200" dirty="0"/>
          </a:p>
          <a:p>
            <a:pPr algn="just"/>
            <a:r>
              <a:rPr lang="zh-CN" altLang="en-US" sz="2600" dirty="0"/>
              <a:t>通过以上改动，就可以在</a:t>
            </a:r>
            <a:r>
              <a:rPr lang="en-US" altLang="zh-CN" sz="2600" dirty="0"/>
              <a:t>cell [0, n]</a:t>
            </a:r>
            <a:r>
              <a:rPr lang="zh-CN" altLang="en-US" sz="2600" dirty="0"/>
              <a:t>返回</a:t>
            </a:r>
            <a:r>
              <a:rPr lang="en-US" altLang="zh-CN" sz="2600" dirty="0"/>
              <a:t>S</a:t>
            </a:r>
            <a:r>
              <a:rPr lang="zh-CN" altLang="en-US" sz="2600" dirty="0"/>
              <a:t>，然后迭代返回其的组成成分，最终获得所有可能的解析树；</a:t>
            </a:r>
            <a:endParaRPr lang="en-US" altLang="zh-CN" sz="2600" dirty="0"/>
          </a:p>
          <a:p>
            <a:pPr algn="just"/>
            <a:r>
              <a:rPr lang="zh-CN" altLang="en-US" sz="2600" dirty="0"/>
              <a:t>请亲自尝试修改</a:t>
            </a:r>
            <a:r>
              <a:rPr lang="en-US" altLang="zh-CN" sz="2600" dirty="0"/>
              <a:t>CKY</a:t>
            </a:r>
            <a:r>
              <a:rPr lang="zh-CN" altLang="en-US" sz="2600" dirty="0"/>
              <a:t>算法，并解决示例的问题；</a:t>
            </a:r>
            <a:endParaRPr lang="en-US" altLang="zh-CN" sz="2600" dirty="0"/>
          </a:p>
          <a:p>
            <a:pPr algn="just"/>
            <a:r>
              <a:rPr lang="zh-CN" altLang="en-US" sz="2600" dirty="0"/>
              <a:t>然而这种算法可能对一个句子返回多个解析树，导致结构歧义，并且引起巨大的资源消耗；为了解决此问题，需要计算每种解析树的可能性概率，这种概率增强型的</a:t>
            </a:r>
            <a:r>
              <a:rPr lang="en-US" altLang="zh-CN" sz="2600" dirty="0"/>
              <a:t>CKY</a:t>
            </a:r>
            <a:r>
              <a:rPr lang="zh-CN" altLang="en-US" sz="2600" dirty="0"/>
              <a:t>算法将在接下来的章节介绍。</a:t>
            </a:r>
          </a:p>
        </p:txBody>
      </p:sp>
    </p:spTree>
    <p:extLst>
      <p:ext uri="{BB962C8B-B14F-4D97-AF65-F5344CB8AC3E}">
        <p14:creationId xmlns:p14="http://schemas.microsoft.com/office/powerpoint/2010/main" val="1537194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53EA0-D29A-4EE1-AB9E-0DEF44E1F488}"/>
              </a:ext>
            </a:extLst>
          </p:cNvPr>
          <p:cNvSpPr>
            <a:spLocks noGrp="1"/>
          </p:cNvSpPr>
          <p:nvPr>
            <p:ph type="title"/>
          </p:nvPr>
        </p:nvSpPr>
        <p:spPr/>
        <p:txBody>
          <a:bodyPr/>
          <a:lstStyle/>
          <a:p>
            <a:r>
              <a:rPr lang="en-US" altLang="zh-CN" dirty="0"/>
              <a:t>CKY in Practice</a:t>
            </a:r>
            <a:endParaRPr lang="zh-CN" altLang="en-US" dirty="0"/>
          </a:p>
        </p:txBody>
      </p:sp>
      <p:sp>
        <p:nvSpPr>
          <p:cNvPr id="3" name="内容占位符 2">
            <a:extLst>
              <a:ext uri="{FF2B5EF4-FFF2-40B4-BE49-F238E27FC236}">
                <a16:creationId xmlns:a16="http://schemas.microsoft.com/office/drawing/2014/main" id="{0BDEF1BD-C3E5-4383-A2A0-126868D1AC96}"/>
              </a:ext>
            </a:extLst>
          </p:cNvPr>
          <p:cNvSpPr>
            <a:spLocks noGrp="1"/>
          </p:cNvSpPr>
          <p:nvPr>
            <p:ph idx="1"/>
          </p:nvPr>
        </p:nvSpPr>
        <p:spPr/>
        <p:txBody>
          <a:bodyPr/>
          <a:lstStyle/>
          <a:p>
            <a:pPr algn="just"/>
            <a:r>
              <a:rPr lang="en-US" altLang="zh-CN" dirty="0"/>
              <a:t>CKY</a:t>
            </a:r>
            <a:r>
              <a:rPr lang="zh-CN" altLang="en-US" dirty="0"/>
              <a:t>要求</a:t>
            </a:r>
            <a:r>
              <a:rPr lang="en-US" altLang="zh-CN" dirty="0"/>
              <a:t>CFG</a:t>
            </a:r>
            <a:r>
              <a:rPr lang="zh-CN" altLang="en-US" dirty="0"/>
              <a:t>首先转为</a:t>
            </a:r>
            <a:r>
              <a:rPr lang="en-US" altLang="zh-CN" dirty="0"/>
              <a:t>CNF</a:t>
            </a:r>
            <a:r>
              <a:rPr lang="zh-CN" altLang="en-US" dirty="0"/>
              <a:t>形式，这个要求在实际中带来一系列兼容的问题；因此在</a:t>
            </a:r>
            <a:r>
              <a:rPr lang="en-US" altLang="zh-CN" dirty="0"/>
              <a:t>CKY</a:t>
            </a:r>
            <a:r>
              <a:rPr lang="zh-CN" altLang="en-US" dirty="0"/>
              <a:t>寻找到解析树后，往往需要将其还愿成原始的</a:t>
            </a:r>
            <a:r>
              <a:rPr lang="en-US" altLang="zh-CN" dirty="0"/>
              <a:t>CFG</a:t>
            </a:r>
            <a:r>
              <a:rPr lang="zh-CN" altLang="en-US" dirty="0"/>
              <a:t>形式的解析树：</a:t>
            </a:r>
            <a:endParaRPr lang="en-US" altLang="zh-CN" dirty="0"/>
          </a:p>
          <a:p>
            <a:pPr lvl="1" algn="just"/>
            <a:r>
              <a:rPr lang="zh-CN" altLang="en-US" dirty="0"/>
              <a:t>一种方式是保留足够的转换信息，以便在得到解析树后，根据转换信息对解析树进行还原；例如，对于新增</a:t>
            </a:r>
            <a:r>
              <a:rPr lang="en-US" altLang="zh-CN" dirty="0"/>
              <a:t>dummy non-terminals</a:t>
            </a:r>
            <a:r>
              <a:rPr lang="zh-CN" altLang="en-US" dirty="0"/>
              <a:t>，我们仅需要删除这些符号，提升其子符号即可获得原</a:t>
            </a:r>
            <a:r>
              <a:rPr lang="en-US" altLang="zh-CN" dirty="0"/>
              <a:t>CFG</a:t>
            </a:r>
            <a:r>
              <a:rPr lang="zh-CN" altLang="en-US" dirty="0"/>
              <a:t>形式的解析树；</a:t>
            </a:r>
            <a:endParaRPr lang="en-US" altLang="zh-CN" dirty="0"/>
          </a:p>
          <a:p>
            <a:pPr lvl="1" algn="just"/>
            <a:r>
              <a:rPr lang="zh-CN" altLang="en-US" dirty="0"/>
              <a:t>对于</a:t>
            </a:r>
            <a:r>
              <a:rPr lang="en-US" altLang="zh-CN" dirty="0"/>
              <a:t>unit production</a:t>
            </a:r>
            <a:r>
              <a:rPr lang="zh-CN" altLang="en-US" dirty="0"/>
              <a:t>，可以改造</a:t>
            </a:r>
            <a:r>
              <a:rPr lang="en-US" altLang="zh-CN" dirty="0"/>
              <a:t>CKY</a:t>
            </a:r>
            <a:r>
              <a:rPr lang="zh-CN" altLang="en-US" dirty="0"/>
              <a:t>算法，使其可以直接处理这种规则，而无需先进行转换；</a:t>
            </a:r>
            <a:endParaRPr lang="en-US" altLang="zh-CN" dirty="0"/>
          </a:p>
          <a:p>
            <a:pPr lvl="1" algn="just"/>
            <a:r>
              <a:rPr lang="zh-CN" altLang="en-US" dirty="0"/>
              <a:t>另一种方式是改造</a:t>
            </a:r>
            <a:r>
              <a:rPr lang="en-US" altLang="zh-CN" dirty="0"/>
              <a:t>CKY</a:t>
            </a:r>
            <a:r>
              <a:rPr lang="zh-CN" altLang="en-US" dirty="0"/>
              <a:t>算法，使其可以接受任意的</a:t>
            </a:r>
            <a:r>
              <a:rPr lang="en-US" altLang="zh-CN" dirty="0"/>
              <a:t>CFG</a:t>
            </a:r>
            <a:r>
              <a:rPr lang="zh-CN" altLang="en-US" dirty="0"/>
              <a:t>规则，这种方式将在下一章进行讲解。</a:t>
            </a:r>
          </a:p>
        </p:txBody>
      </p:sp>
    </p:spTree>
    <p:extLst>
      <p:ext uri="{BB962C8B-B14F-4D97-AF65-F5344CB8AC3E}">
        <p14:creationId xmlns:p14="http://schemas.microsoft.com/office/powerpoint/2010/main" val="1830532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ADD1B-7FEC-4EEC-B932-3934CA26A09B}"/>
              </a:ext>
            </a:extLst>
          </p:cNvPr>
          <p:cNvSpPr>
            <a:spLocks noGrp="1"/>
          </p:cNvSpPr>
          <p:nvPr>
            <p:ph type="title"/>
          </p:nvPr>
        </p:nvSpPr>
        <p:spPr/>
        <p:txBody>
          <a:bodyPr/>
          <a:lstStyle/>
          <a:p>
            <a:r>
              <a:rPr lang="en-US" altLang="zh-CN" dirty="0"/>
              <a:t>Partial Parsing</a:t>
            </a:r>
            <a:endParaRPr lang="zh-CN" altLang="en-US" dirty="0"/>
          </a:p>
        </p:txBody>
      </p:sp>
      <p:sp>
        <p:nvSpPr>
          <p:cNvPr id="3" name="内容占位符 2">
            <a:extLst>
              <a:ext uri="{FF2B5EF4-FFF2-40B4-BE49-F238E27FC236}">
                <a16:creationId xmlns:a16="http://schemas.microsoft.com/office/drawing/2014/main" id="{01ADA254-89A4-466C-94E4-A0C058D5AC60}"/>
              </a:ext>
            </a:extLst>
          </p:cNvPr>
          <p:cNvSpPr>
            <a:spLocks noGrp="1"/>
          </p:cNvSpPr>
          <p:nvPr>
            <p:ph idx="1"/>
          </p:nvPr>
        </p:nvSpPr>
        <p:spPr>
          <a:xfrm>
            <a:off x="838200" y="1825625"/>
            <a:ext cx="10515600" cy="4929136"/>
          </a:xfrm>
        </p:spPr>
        <p:txBody>
          <a:bodyPr>
            <a:normAutofit/>
          </a:bodyPr>
          <a:lstStyle/>
          <a:p>
            <a:pPr algn="just"/>
            <a:r>
              <a:rPr lang="zh-CN" altLang="en-US" sz="2500" dirty="0"/>
              <a:t>在许多任务中，我们往往不需要对全部输入进行解析，而只需对输入中我们感兴趣的部分解析即可，这种任务成为部分解析（</a:t>
            </a:r>
            <a:r>
              <a:rPr lang="en-US" altLang="zh-CN" sz="2500" dirty="0"/>
              <a:t>partial parse, shallow parse</a:t>
            </a:r>
            <a:r>
              <a:rPr lang="zh-CN" altLang="en-US" sz="2500" dirty="0"/>
              <a:t>）；例如在</a:t>
            </a:r>
            <a:r>
              <a:rPr lang="en-US" altLang="zh-CN" sz="2500" dirty="0"/>
              <a:t>IE</a:t>
            </a:r>
            <a:r>
              <a:rPr lang="zh-CN" altLang="en-US" sz="2500" dirty="0"/>
              <a:t>中，我们往往先通过其他手段定位感兴趣的部分，再对这部分进行复杂详细的解析；</a:t>
            </a:r>
            <a:endParaRPr lang="en-US" altLang="zh-CN" sz="2500" dirty="0"/>
          </a:p>
          <a:p>
            <a:pPr algn="just"/>
            <a:r>
              <a:rPr lang="zh-CN" altLang="en-US" sz="2500" dirty="0"/>
              <a:t>部分解析的方法之一称为</a:t>
            </a:r>
            <a:r>
              <a:rPr lang="en-US" altLang="zh-CN" sz="2500" dirty="0"/>
              <a:t>chunking</a:t>
            </a:r>
            <a:r>
              <a:rPr lang="zh-CN" altLang="en-US" sz="2500" dirty="0"/>
              <a:t>，这种方法是一种识别输入中不重叠的、构成基本短语结构的片段，并将其分类为某种成分的算法，例如：</a:t>
            </a:r>
            <a:endParaRPr lang="en-US" altLang="zh-CN" sz="2500" dirty="0"/>
          </a:p>
          <a:p>
            <a:pPr algn="just"/>
            <a:endParaRPr lang="en-US" altLang="zh-CN" sz="2500" dirty="0"/>
          </a:p>
          <a:p>
            <a:pPr algn="just"/>
            <a:endParaRPr lang="en-US" altLang="zh-CN" sz="2500" dirty="0"/>
          </a:p>
          <a:p>
            <a:pPr algn="just"/>
            <a:r>
              <a:rPr lang="en-US" altLang="zh-CN" sz="2500" dirty="0"/>
              <a:t>Chunking</a:t>
            </a:r>
            <a:r>
              <a:rPr lang="zh-CN" altLang="en-US" sz="2500" dirty="0"/>
              <a:t>在识别基础短语成分时，往往将成分的头和头前的部分识别为成分，排除头后的部分；这种方式避免了依附歧义的出现，到也导致介词短语或形容词短语总是有单个头构成单元素的短语，例如：</a:t>
            </a:r>
          </a:p>
        </p:txBody>
      </p:sp>
      <p:grpSp>
        <p:nvGrpSpPr>
          <p:cNvPr id="8" name="组合 7">
            <a:extLst>
              <a:ext uri="{FF2B5EF4-FFF2-40B4-BE49-F238E27FC236}">
                <a16:creationId xmlns:a16="http://schemas.microsoft.com/office/drawing/2014/main" id="{E46AC3DD-A4FC-4835-8585-2E2261A2C009}"/>
              </a:ext>
            </a:extLst>
          </p:cNvPr>
          <p:cNvGrpSpPr>
            <a:grpSpLocks noChangeAspect="1"/>
          </p:cNvGrpSpPr>
          <p:nvPr/>
        </p:nvGrpSpPr>
        <p:grpSpPr>
          <a:xfrm>
            <a:off x="2371176" y="4185397"/>
            <a:ext cx="7449647" cy="740565"/>
            <a:chOff x="1256624" y="4322163"/>
            <a:chExt cx="9678751" cy="962159"/>
          </a:xfrm>
        </p:grpSpPr>
        <p:pic>
          <p:nvPicPr>
            <p:cNvPr id="5" name="图片 4">
              <a:extLst>
                <a:ext uri="{FF2B5EF4-FFF2-40B4-BE49-F238E27FC236}">
                  <a16:creationId xmlns:a16="http://schemas.microsoft.com/office/drawing/2014/main" id="{27517A8D-022A-4267-B170-3ABDF5505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24" y="4322163"/>
              <a:ext cx="9678751" cy="514422"/>
            </a:xfrm>
            <a:prstGeom prst="rect">
              <a:avLst/>
            </a:prstGeom>
          </p:spPr>
        </p:pic>
        <p:pic>
          <p:nvPicPr>
            <p:cNvPr id="7" name="图片 6">
              <a:extLst>
                <a:ext uri="{FF2B5EF4-FFF2-40B4-BE49-F238E27FC236}">
                  <a16:creationId xmlns:a16="http://schemas.microsoft.com/office/drawing/2014/main" id="{33B030F9-4EF8-4FEF-9D80-749B1E7D7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624" y="4836585"/>
              <a:ext cx="8211696" cy="447737"/>
            </a:xfrm>
            <a:prstGeom prst="rect">
              <a:avLst/>
            </a:prstGeom>
          </p:spPr>
        </p:pic>
      </p:grpSp>
      <p:grpSp>
        <p:nvGrpSpPr>
          <p:cNvPr id="13" name="组合 12">
            <a:extLst>
              <a:ext uri="{FF2B5EF4-FFF2-40B4-BE49-F238E27FC236}">
                <a16:creationId xmlns:a16="http://schemas.microsoft.com/office/drawing/2014/main" id="{96652930-0AD3-4D73-A239-2447AB8AC45D}"/>
              </a:ext>
            </a:extLst>
          </p:cNvPr>
          <p:cNvGrpSpPr>
            <a:grpSpLocks noChangeAspect="1"/>
          </p:cNvGrpSpPr>
          <p:nvPr/>
        </p:nvGrpSpPr>
        <p:grpSpPr>
          <a:xfrm>
            <a:off x="2003028" y="6211596"/>
            <a:ext cx="8185942" cy="310775"/>
            <a:chOff x="-215525" y="3956306"/>
            <a:chExt cx="11793596" cy="447737"/>
          </a:xfrm>
        </p:grpSpPr>
        <p:pic>
          <p:nvPicPr>
            <p:cNvPr id="10" name="图片 9">
              <a:extLst>
                <a:ext uri="{FF2B5EF4-FFF2-40B4-BE49-F238E27FC236}">
                  <a16:creationId xmlns:a16="http://schemas.microsoft.com/office/drawing/2014/main" id="{9E012F91-4D91-4641-BBD0-E7D50FD7F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525" y="3971054"/>
              <a:ext cx="10764752" cy="428685"/>
            </a:xfrm>
            <a:prstGeom prst="rect">
              <a:avLst/>
            </a:prstGeom>
          </p:spPr>
        </p:pic>
        <p:pic>
          <p:nvPicPr>
            <p:cNvPr id="12" name="图片 11">
              <a:extLst>
                <a:ext uri="{FF2B5EF4-FFF2-40B4-BE49-F238E27FC236}">
                  <a16:creationId xmlns:a16="http://schemas.microsoft.com/office/drawing/2014/main" id="{D89757AE-ABF8-4E5F-929A-EE9F7BCC2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9227" y="3956306"/>
              <a:ext cx="1028844" cy="447737"/>
            </a:xfrm>
            <a:prstGeom prst="rect">
              <a:avLst/>
            </a:prstGeom>
          </p:spPr>
        </p:pic>
      </p:grpSp>
    </p:spTree>
    <p:extLst>
      <p:ext uri="{BB962C8B-B14F-4D97-AF65-F5344CB8AC3E}">
        <p14:creationId xmlns:p14="http://schemas.microsoft.com/office/powerpoint/2010/main" val="294858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6FAB8-8E1D-427D-AC57-D82885F7345A}"/>
              </a:ext>
            </a:extLst>
          </p:cNvPr>
          <p:cNvSpPr>
            <a:spLocks noGrp="1"/>
          </p:cNvSpPr>
          <p:nvPr>
            <p:ph type="title"/>
          </p:nvPr>
        </p:nvSpPr>
        <p:spPr/>
        <p:txBody>
          <a:bodyPr/>
          <a:lstStyle/>
          <a:p>
            <a:r>
              <a:rPr lang="en-US" altLang="zh-CN" dirty="0"/>
              <a:t>Context-Free Grammars</a:t>
            </a:r>
            <a:endParaRPr lang="zh-CN" altLang="en-US" dirty="0"/>
          </a:p>
        </p:txBody>
      </p:sp>
      <p:sp>
        <p:nvSpPr>
          <p:cNvPr id="3" name="内容占位符 2">
            <a:extLst>
              <a:ext uri="{FF2B5EF4-FFF2-40B4-BE49-F238E27FC236}">
                <a16:creationId xmlns:a16="http://schemas.microsoft.com/office/drawing/2014/main" id="{687D0D46-2148-4485-9DA5-63D3416A4A27}"/>
              </a:ext>
            </a:extLst>
          </p:cNvPr>
          <p:cNvSpPr>
            <a:spLocks noGrp="1"/>
          </p:cNvSpPr>
          <p:nvPr>
            <p:ph idx="1"/>
          </p:nvPr>
        </p:nvSpPr>
        <p:spPr/>
        <p:txBody>
          <a:bodyPr/>
          <a:lstStyle/>
          <a:p>
            <a:pPr algn="just"/>
            <a:r>
              <a:rPr lang="en-US" altLang="zh-CN" dirty="0"/>
              <a:t>CFG</a:t>
            </a:r>
            <a:r>
              <a:rPr lang="zh-CN" altLang="en-US" dirty="0"/>
              <a:t>有两种用途：通过规则生成句子，或对一个句子标注结构；</a:t>
            </a:r>
            <a:endParaRPr lang="en-US" altLang="zh-CN" dirty="0"/>
          </a:p>
          <a:p>
            <a:pPr algn="just"/>
            <a:r>
              <a:rPr lang="zh-CN" altLang="en-US" dirty="0"/>
              <a:t>从生成句子的角度来看，从符号</a:t>
            </a:r>
            <a:r>
              <a:rPr lang="en-US" altLang="zh-CN" dirty="0"/>
              <a:t>NP</a:t>
            </a:r>
            <a:r>
              <a:rPr lang="zh-CN" altLang="en-US" dirty="0"/>
              <a:t>到词汇</a:t>
            </a:r>
            <a:r>
              <a:rPr lang="en-US" altLang="zh-CN" dirty="0"/>
              <a:t>a flight</a:t>
            </a:r>
            <a:r>
              <a:rPr lang="zh-CN" altLang="en-US" dirty="0"/>
              <a:t>的一系列规则称为推导</a:t>
            </a:r>
            <a:r>
              <a:rPr lang="en-US" altLang="zh-CN" dirty="0"/>
              <a:t>(derivation)</a:t>
            </a:r>
            <a:r>
              <a:rPr lang="zh-CN" altLang="en-US" dirty="0"/>
              <a:t>，可以用解析树</a:t>
            </a:r>
            <a:r>
              <a:rPr lang="en-US" altLang="zh-CN" dirty="0"/>
              <a:t>(parsing tree)</a:t>
            </a:r>
            <a:r>
              <a:rPr lang="zh-CN" altLang="en-US" dirty="0"/>
              <a:t>表示，如下图：</a:t>
            </a:r>
            <a:endParaRPr lang="en-US" altLang="zh-CN" dirty="0"/>
          </a:p>
          <a:p>
            <a:pPr algn="just"/>
            <a:endParaRPr lang="zh-CN" altLang="en-US" dirty="0"/>
          </a:p>
        </p:txBody>
      </p:sp>
      <p:pic>
        <p:nvPicPr>
          <p:cNvPr id="5" name="图片 4" descr="手机屏幕截图&#10;&#10;描述已自动生成">
            <a:extLst>
              <a:ext uri="{FF2B5EF4-FFF2-40B4-BE49-F238E27FC236}">
                <a16:creationId xmlns:a16="http://schemas.microsoft.com/office/drawing/2014/main" id="{878102E2-0226-40EE-BA45-1ED69F3DA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690" y="3378167"/>
            <a:ext cx="6808839" cy="2727638"/>
          </a:xfrm>
          <a:prstGeom prst="rect">
            <a:avLst/>
          </a:prstGeom>
        </p:spPr>
      </p:pic>
      <p:sp>
        <p:nvSpPr>
          <p:cNvPr id="6" name="文本框 5">
            <a:extLst>
              <a:ext uri="{FF2B5EF4-FFF2-40B4-BE49-F238E27FC236}">
                <a16:creationId xmlns:a16="http://schemas.microsoft.com/office/drawing/2014/main" id="{1552E6E6-EF72-4E72-B4D4-E6FAFF847520}"/>
              </a:ext>
            </a:extLst>
          </p:cNvPr>
          <p:cNvSpPr txBox="1"/>
          <p:nvPr/>
        </p:nvSpPr>
        <p:spPr>
          <a:xfrm>
            <a:off x="838200" y="3187715"/>
            <a:ext cx="3706761" cy="3108543"/>
          </a:xfrm>
          <a:prstGeom prst="rect">
            <a:avLst/>
          </a:prstGeom>
          <a:noFill/>
        </p:spPr>
        <p:txBody>
          <a:bodyPr wrap="square" rtlCol="0">
            <a:spAutoFit/>
          </a:bodyPr>
          <a:lstStyle/>
          <a:p>
            <a:pPr marL="265113" indent="-265113" algn="just">
              <a:buFont typeface="Arial" panose="020B0604020202020204" pitchFamily="34" charset="0"/>
              <a:buChar char="•"/>
            </a:pPr>
            <a:r>
              <a:rPr lang="en-US" altLang="zh-CN" sz="2800" dirty="0"/>
              <a:t>CFG</a:t>
            </a:r>
            <a:r>
              <a:rPr lang="zh-CN" altLang="en-US" sz="2800" dirty="0"/>
              <a:t>生成的的语言被称为形式语言</a:t>
            </a:r>
            <a:r>
              <a:rPr lang="en-US" altLang="zh-CN" sz="2800" dirty="0"/>
              <a:t>(formal language)</a:t>
            </a:r>
            <a:r>
              <a:rPr lang="zh-CN" altLang="en-US" sz="2800" dirty="0"/>
              <a:t>，任何形式语言的推导都需要从开始符号</a:t>
            </a:r>
            <a:r>
              <a:rPr lang="en-US" altLang="zh-CN" sz="2800" dirty="0"/>
              <a:t>(start symbol)</a:t>
            </a:r>
            <a:r>
              <a:rPr lang="zh-CN" altLang="en-US" sz="2800" dirty="0"/>
              <a:t>起；通常用</a:t>
            </a:r>
            <a:r>
              <a:rPr lang="en-US" altLang="zh-CN" sz="2800" dirty="0"/>
              <a:t>S</a:t>
            </a:r>
            <a:r>
              <a:rPr lang="zh-CN" altLang="en-US" sz="2800" dirty="0"/>
              <a:t>表示开始符号。</a:t>
            </a:r>
          </a:p>
        </p:txBody>
      </p:sp>
    </p:spTree>
    <p:extLst>
      <p:ext uri="{BB962C8B-B14F-4D97-AF65-F5344CB8AC3E}">
        <p14:creationId xmlns:p14="http://schemas.microsoft.com/office/powerpoint/2010/main" val="269280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DDDD7-E98D-4AD3-AA09-B5217F2CFF8E}"/>
              </a:ext>
            </a:extLst>
          </p:cNvPr>
          <p:cNvSpPr>
            <a:spLocks noGrp="1"/>
          </p:cNvSpPr>
          <p:nvPr>
            <p:ph type="title"/>
          </p:nvPr>
        </p:nvSpPr>
        <p:spPr/>
        <p:txBody>
          <a:bodyPr/>
          <a:lstStyle/>
          <a:p>
            <a:r>
              <a:rPr lang="en-US" altLang="zh-CN" dirty="0"/>
              <a:t>Partial Parsing</a:t>
            </a:r>
            <a:endParaRPr lang="zh-CN" altLang="en-US" dirty="0"/>
          </a:p>
        </p:txBody>
      </p:sp>
      <p:sp>
        <p:nvSpPr>
          <p:cNvPr id="3" name="内容占位符 2">
            <a:extLst>
              <a:ext uri="{FF2B5EF4-FFF2-40B4-BE49-F238E27FC236}">
                <a16:creationId xmlns:a16="http://schemas.microsoft.com/office/drawing/2014/main" id="{0F716169-1105-421F-891D-570A7C050912}"/>
              </a:ext>
            </a:extLst>
          </p:cNvPr>
          <p:cNvSpPr>
            <a:spLocks noGrp="1"/>
          </p:cNvSpPr>
          <p:nvPr>
            <p:ph idx="1"/>
          </p:nvPr>
        </p:nvSpPr>
        <p:spPr/>
        <p:txBody>
          <a:bodyPr/>
          <a:lstStyle/>
          <a:p>
            <a:pPr algn="just"/>
            <a:r>
              <a:rPr lang="zh-CN" altLang="en-US" dirty="0"/>
              <a:t>目前</a:t>
            </a:r>
            <a:r>
              <a:rPr lang="en-US" altLang="zh-CN" dirty="0"/>
              <a:t>SOTA</a:t>
            </a:r>
            <a:r>
              <a:rPr lang="zh-CN" altLang="en-US" dirty="0"/>
              <a:t>的</a:t>
            </a:r>
            <a:r>
              <a:rPr lang="en-US" altLang="zh-CN" dirty="0"/>
              <a:t>chunking</a:t>
            </a:r>
            <a:r>
              <a:rPr lang="zh-CN" altLang="en-US" dirty="0"/>
              <a:t>算法是通过监督学习训练分块器，其标注语料集采用</a:t>
            </a:r>
            <a:r>
              <a:rPr lang="en-US" altLang="zh-CN" dirty="0"/>
              <a:t>NER</a:t>
            </a:r>
            <a:r>
              <a:rPr lang="zh-CN" altLang="en-US" dirty="0"/>
              <a:t>的标注系统，以</a:t>
            </a:r>
            <a:r>
              <a:rPr lang="en-US" altLang="zh-CN" dirty="0"/>
              <a:t>IOB</a:t>
            </a:r>
            <a:r>
              <a:rPr lang="zh-CN" altLang="en-US" dirty="0"/>
              <a:t>为例：</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由于标注数据集往往难以获取，通常都是基于规则从</a:t>
            </a:r>
            <a:r>
              <a:rPr lang="en-US" altLang="zh-CN" dirty="0"/>
              <a:t>Penn Treebank</a:t>
            </a:r>
            <a:r>
              <a:rPr lang="zh-CN" altLang="en-US" dirty="0"/>
              <a:t>的完整解析树中抽取语料：寻找短语结构，识别短语的头，将头和头前的部分标记为短语，忽略头后的部分；</a:t>
            </a:r>
            <a:endParaRPr lang="en-US" altLang="zh-CN" dirty="0"/>
          </a:p>
          <a:p>
            <a:pPr algn="just"/>
            <a:r>
              <a:rPr lang="zh-CN" altLang="en-US" dirty="0"/>
              <a:t>可见，上述方法容易受到查找头的规则的错误的影响；</a:t>
            </a:r>
          </a:p>
        </p:txBody>
      </p:sp>
      <p:grpSp>
        <p:nvGrpSpPr>
          <p:cNvPr id="8" name="组合 7">
            <a:extLst>
              <a:ext uri="{FF2B5EF4-FFF2-40B4-BE49-F238E27FC236}">
                <a16:creationId xmlns:a16="http://schemas.microsoft.com/office/drawing/2014/main" id="{6CC44309-C183-4078-BB20-3C1EC4FF0D1F}"/>
              </a:ext>
            </a:extLst>
          </p:cNvPr>
          <p:cNvGrpSpPr>
            <a:grpSpLocks noChangeAspect="1"/>
          </p:cNvGrpSpPr>
          <p:nvPr/>
        </p:nvGrpSpPr>
        <p:grpSpPr>
          <a:xfrm>
            <a:off x="3240392" y="2752667"/>
            <a:ext cx="5711216" cy="1352666"/>
            <a:chOff x="2380731" y="2966973"/>
            <a:chExt cx="7430537" cy="1759876"/>
          </a:xfrm>
        </p:grpSpPr>
        <p:pic>
          <p:nvPicPr>
            <p:cNvPr id="5" name="图片 4" descr="手机屏幕的截图&#10;&#10;描述已自动生成">
              <a:extLst>
                <a:ext uri="{FF2B5EF4-FFF2-40B4-BE49-F238E27FC236}">
                  <a16:creationId xmlns:a16="http://schemas.microsoft.com/office/drawing/2014/main" id="{EC9215CD-AFC8-4F6F-B775-7B4768C38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731" y="2966973"/>
              <a:ext cx="7430537" cy="924054"/>
            </a:xfrm>
            <a:prstGeom prst="rect">
              <a:avLst/>
            </a:prstGeom>
          </p:spPr>
        </p:pic>
        <p:pic>
          <p:nvPicPr>
            <p:cNvPr id="7" name="图片 6" descr="图片包含 物体, 游戏机&#10;&#10;描述已自动生成">
              <a:extLst>
                <a:ext uri="{FF2B5EF4-FFF2-40B4-BE49-F238E27FC236}">
                  <a16:creationId xmlns:a16="http://schemas.microsoft.com/office/drawing/2014/main" id="{1F789D10-A3BB-4ECD-8DFA-808B7566A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731" y="3898058"/>
              <a:ext cx="7078063" cy="828791"/>
            </a:xfrm>
            <a:prstGeom prst="rect">
              <a:avLst/>
            </a:prstGeom>
          </p:spPr>
        </p:pic>
      </p:grpSp>
    </p:spTree>
    <p:extLst>
      <p:ext uri="{BB962C8B-B14F-4D97-AF65-F5344CB8AC3E}">
        <p14:creationId xmlns:p14="http://schemas.microsoft.com/office/powerpoint/2010/main" val="3335375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95C13-6042-483C-B994-BC5C5712D0C3}"/>
              </a:ext>
            </a:extLst>
          </p:cNvPr>
          <p:cNvSpPr>
            <a:spLocks noGrp="1"/>
          </p:cNvSpPr>
          <p:nvPr>
            <p:ph type="title"/>
          </p:nvPr>
        </p:nvSpPr>
        <p:spPr/>
        <p:txBody>
          <a:bodyPr/>
          <a:lstStyle/>
          <a:p>
            <a:r>
              <a:rPr lang="en-US" altLang="zh-CN" dirty="0"/>
              <a:t>Partial Parsing</a:t>
            </a:r>
            <a:endParaRPr lang="zh-CN" altLang="en-US" dirty="0"/>
          </a:p>
        </p:txBody>
      </p:sp>
      <p:sp>
        <p:nvSpPr>
          <p:cNvPr id="3" name="内容占位符 2">
            <a:extLst>
              <a:ext uri="{FF2B5EF4-FFF2-40B4-BE49-F238E27FC236}">
                <a16:creationId xmlns:a16="http://schemas.microsoft.com/office/drawing/2014/main" id="{FDAEC74C-0664-4FF0-A513-5778BC1CB8EB}"/>
              </a:ext>
            </a:extLst>
          </p:cNvPr>
          <p:cNvSpPr>
            <a:spLocks noGrp="1"/>
          </p:cNvSpPr>
          <p:nvPr>
            <p:ph idx="1"/>
          </p:nvPr>
        </p:nvSpPr>
        <p:spPr>
          <a:xfrm>
            <a:off x="838199" y="1825625"/>
            <a:ext cx="10515599" cy="4351338"/>
          </a:xfrm>
        </p:spPr>
        <p:txBody>
          <a:bodyPr>
            <a:normAutofit/>
          </a:bodyPr>
          <a:lstStyle/>
          <a:p>
            <a:pPr algn="just"/>
            <a:r>
              <a:rPr lang="zh-CN" altLang="en-US" sz="2400" dirty="0"/>
              <a:t>右图是</a:t>
            </a:r>
            <a:r>
              <a:rPr lang="en-US" altLang="zh-CN" sz="2400" dirty="0"/>
              <a:t>chunking</a:t>
            </a:r>
            <a:r>
              <a:rPr lang="zh-CN" altLang="en-US" sz="2400" dirty="0"/>
              <a:t>模型的一种架构示例，更复杂的可以采用</a:t>
            </a:r>
            <a:r>
              <a:rPr lang="en-US" altLang="zh-CN" sz="2400" dirty="0"/>
              <a:t>NER</a:t>
            </a:r>
            <a:r>
              <a:rPr lang="zh-CN" altLang="en-US" sz="2400" dirty="0"/>
              <a:t>的方式实现：</a:t>
            </a:r>
          </a:p>
        </p:txBody>
      </p:sp>
      <p:pic>
        <p:nvPicPr>
          <p:cNvPr id="5" name="图片 4" descr="手机屏幕截图&#10;&#10;描述已自动生成">
            <a:extLst>
              <a:ext uri="{FF2B5EF4-FFF2-40B4-BE49-F238E27FC236}">
                <a16:creationId xmlns:a16="http://schemas.microsoft.com/office/drawing/2014/main" id="{AE466DD7-EB14-4589-BB1E-5935FBFE5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643" y="2320998"/>
            <a:ext cx="7988710" cy="4201373"/>
          </a:xfrm>
          <a:prstGeom prst="rect">
            <a:avLst/>
          </a:prstGeom>
        </p:spPr>
      </p:pic>
    </p:spTree>
    <p:extLst>
      <p:ext uri="{BB962C8B-B14F-4D97-AF65-F5344CB8AC3E}">
        <p14:creationId xmlns:p14="http://schemas.microsoft.com/office/powerpoint/2010/main" val="24669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EF691-FFD1-46E2-84D0-25553CAD1094}"/>
              </a:ext>
            </a:extLst>
          </p:cNvPr>
          <p:cNvSpPr>
            <a:spLocks noGrp="1"/>
          </p:cNvSpPr>
          <p:nvPr>
            <p:ph type="title"/>
          </p:nvPr>
        </p:nvSpPr>
        <p:spPr/>
        <p:txBody>
          <a:bodyPr/>
          <a:lstStyle/>
          <a:p>
            <a:r>
              <a:rPr lang="en-US" altLang="zh-CN" dirty="0"/>
              <a:t>Chunking-System Evaluations</a:t>
            </a:r>
            <a:endParaRPr lang="zh-CN" altLang="en-US" dirty="0"/>
          </a:p>
        </p:txBody>
      </p:sp>
      <p:sp>
        <p:nvSpPr>
          <p:cNvPr id="3" name="内容占位符 2">
            <a:extLst>
              <a:ext uri="{FF2B5EF4-FFF2-40B4-BE49-F238E27FC236}">
                <a16:creationId xmlns:a16="http://schemas.microsoft.com/office/drawing/2014/main" id="{4AFDA389-8286-4DC2-BBB8-5227BC1C3F4E}"/>
              </a:ext>
            </a:extLst>
          </p:cNvPr>
          <p:cNvSpPr>
            <a:spLocks noGrp="1"/>
          </p:cNvSpPr>
          <p:nvPr>
            <p:ph idx="1"/>
          </p:nvPr>
        </p:nvSpPr>
        <p:spPr/>
        <p:txBody>
          <a:bodyPr/>
          <a:lstStyle/>
          <a:p>
            <a:pPr algn="just"/>
            <a:r>
              <a:rPr lang="zh-CN" altLang="en-US" dirty="0"/>
              <a:t>与词性标注任务一样，可以采用精确率、召回率和</a:t>
            </a:r>
            <a:r>
              <a:rPr lang="en-US" altLang="zh-CN" dirty="0"/>
              <a:t>F</a:t>
            </a:r>
            <a:r>
              <a:rPr lang="zh-CN" altLang="en-US" dirty="0"/>
              <a:t>值来评价</a:t>
            </a:r>
            <a:r>
              <a:rPr lang="en-US" altLang="zh-CN" dirty="0"/>
              <a:t>chunking</a:t>
            </a:r>
            <a:r>
              <a:rPr lang="zh-CN" altLang="en-US" dirty="0"/>
              <a:t>模型的效果；但与词性标注不同的是，部分解析任务中采用逐字的评价是不恰当的，往往采用基于</a:t>
            </a:r>
            <a:r>
              <a:rPr lang="en-US" altLang="zh-CN" dirty="0"/>
              <a:t>chunks</a:t>
            </a:r>
            <a:r>
              <a:rPr lang="zh-CN" altLang="en-US" dirty="0"/>
              <a:t>的评价，其中正确的分类不仅指边界识别正确，还指短语类别分类正确：</a:t>
            </a:r>
          </a:p>
        </p:txBody>
      </p:sp>
      <p:pic>
        <p:nvPicPr>
          <p:cNvPr id="5" name="图片 4">
            <a:extLst>
              <a:ext uri="{FF2B5EF4-FFF2-40B4-BE49-F238E27FC236}">
                <a16:creationId xmlns:a16="http://schemas.microsoft.com/office/drawing/2014/main" id="{1188A628-2BC8-4FBC-A4E7-FCAFC807E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581" y="3717248"/>
            <a:ext cx="7296838" cy="717722"/>
          </a:xfrm>
          <a:prstGeom prst="rect">
            <a:avLst/>
          </a:prstGeom>
        </p:spPr>
      </p:pic>
      <p:pic>
        <p:nvPicPr>
          <p:cNvPr id="7" name="图片 6">
            <a:extLst>
              <a:ext uri="{FF2B5EF4-FFF2-40B4-BE49-F238E27FC236}">
                <a16:creationId xmlns:a16="http://schemas.microsoft.com/office/drawing/2014/main" id="{9AF7974A-43D7-4CFA-A827-ACB0EAA46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581" y="4626894"/>
            <a:ext cx="7296838" cy="667188"/>
          </a:xfrm>
          <a:prstGeom prst="rect">
            <a:avLst/>
          </a:prstGeom>
        </p:spPr>
      </p:pic>
      <p:pic>
        <p:nvPicPr>
          <p:cNvPr id="9" name="图片 8" descr="黑色的钟表&#10;&#10;描述已自动生成">
            <a:extLst>
              <a:ext uri="{FF2B5EF4-FFF2-40B4-BE49-F238E27FC236}">
                <a16:creationId xmlns:a16="http://schemas.microsoft.com/office/drawing/2014/main" id="{8395BD8C-3141-4C3D-ACE9-F2AFA730D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043" y="5486006"/>
            <a:ext cx="2493913" cy="831304"/>
          </a:xfrm>
          <a:prstGeom prst="rect">
            <a:avLst/>
          </a:prstGeom>
        </p:spPr>
      </p:pic>
    </p:spTree>
    <p:extLst>
      <p:ext uri="{BB962C8B-B14F-4D97-AF65-F5344CB8AC3E}">
        <p14:creationId xmlns:p14="http://schemas.microsoft.com/office/powerpoint/2010/main" val="34727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中的亲自实现的部分</a:t>
            </a:r>
            <a:endParaRPr lang="en-US" altLang="zh-CN" dirty="0"/>
          </a:p>
          <a:p>
            <a:r>
              <a:rPr lang="zh-CN" altLang="en-US" dirty="0"/>
              <a:t>完成教材中第十二章和第十三章的课后习题</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746F4-4429-4EF1-B9AD-2357FD85F5B4}"/>
              </a:ext>
            </a:extLst>
          </p:cNvPr>
          <p:cNvSpPr>
            <a:spLocks noGrp="1"/>
          </p:cNvSpPr>
          <p:nvPr>
            <p:ph type="title"/>
          </p:nvPr>
        </p:nvSpPr>
        <p:spPr/>
        <p:txBody>
          <a:bodyPr/>
          <a:lstStyle/>
          <a:p>
            <a:r>
              <a:rPr lang="en-US" altLang="zh-CN" dirty="0"/>
              <a:t>Context-Free Grammars</a:t>
            </a:r>
            <a:endParaRPr lang="zh-CN" altLang="en-US" dirty="0"/>
          </a:p>
        </p:txBody>
      </p:sp>
      <p:sp>
        <p:nvSpPr>
          <p:cNvPr id="3" name="内容占位符 2">
            <a:extLst>
              <a:ext uri="{FF2B5EF4-FFF2-40B4-BE49-F238E27FC236}">
                <a16:creationId xmlns:a16="http://schemas.microsoft.com/office/drawing/2014/main" id="{7321723B-6111-498A-8E97-7B9E73C49D62}"/>
              </a:ext>
            </a:extLst>
          </p:cNvPr>
          <p:cNvSpPr>
            <a:spLocks noGrp="1"/>
          </p:cNvSpPr>
          <p:nvPr>
            <p:ph idx="1"/>
          </p:nvPr>
        </p:nvSpPr>
        <p:spPr>
          <a:xfrm>
            <a:off x="838200" y="1825625"/>
            <a:ext cx="10515600" cy="4351338"/>
          </a:xfrm>
        </p:spPr>
        <p:txBody>
          <a:bodyPr/>
          <a:lstStyle/>
          <a:p>
            <a:r>
              <a:rPr lang="zh-CN" altLang="en-US" dirty="0"/>
              <a:t>假设给定</a:t>
            </a:r>
            <a:r>
              <a:rPr lang="en-US" altLang="zh-CN" dirty="0"/>
              <a:t>CFG</a:t>
            </a:r>
            <a:r>
              <a:rPr lang="zh-CN" altLang="en-US" dirty="0"/>
              <a:t>的词汇和规则，就可以生成形式语言，如下例：</a:t>
            </a:r>
          </a:p>
        </p:txBody>
      </p:sp>
      <p:grpSp>
        <p:nvGrpSpPr>
          <p:cNvPr id="10" name="组合 9">
            <a:extLst>
              <a:ext uri="{FF2B5EF4-FFF2-40B4-BE49-F238E27FC236}">
                <a16:creationId xmlns:a16="http://schemas.microsoft.com/office/drawing/2014/main" id="{02B23F53-AD7F-47AF-BB01-0DBA1654C53F}"/>
              </a:ext>
            </a:extLst>
          </p:cNvPr>
          <p:cNvGrpSpPr/>
          <p:nvPr/>
        </p:nvGrpSpPr>
        <p:grpSpPr>
          <a:xfrm>
            <a:off x="640100" y="2364470"/>
            <a:ext cx="10911799" cy="4311822"/>
            <a:chOff x="838200" y="2354450"/>
            <a:chExt cx="10911799" cy="4311822"/>
          </a:xfrm>
        </p:grpSpPr>
        <p:pic>
          <p:nvPicPr>
            <p:cNvPr id="5" name="图片 4" descr="手机屏幕截图&#10;&#10;描述已自动生成">
              <a:extLst>
                <a:ext uri="{FF2B5EF4-FFF2-40B4-BE49-F238E27FC236}">
                  <a16:creationId xmlns:a16="http://schemas.microsoft.com/office/drawing/2014/main" id="{35E4F900-348A-42A9-8A4C-CD02112C6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4451"/>
              <a:ext cx="4254909" cy="1765642"/>
            </a:xfrm>
            <a:prstGeom prst="rect">
              <a:avLst/>
            </a:prstGeom>
          </p:spPr>
        </p:pic>
        <p:pic>
          <p:nvPicPr>
            <p:cNvPr id="7" name="图片 6" descr="手机屏幕截图&#10;&#10;描述已自动生成">
              <a:extLst>
                <a:ext uri="{FF2B5EF4-FFF2-40B4-BE49-F238E27FC236}">
                  <a16:creationId xmlns:a16="http://schemas.microsoft.com/office/drawing/2014/main" id="{6EBCE1AB-A714-46C1-ABDC-B69990FEE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42715"/>
              <a:ext cx="4254909" cy="2523557"/>
            </a:xfrm>
            <a:prstGeom prst="rect">
              <a:avLst/>
            </a:prstGeom>
          </p:spPr>
        </p:pic>
        <p:pic>
          <p:nvPicPr>
            <p:cNvPr id="9" name="图片 8" descr="地图的截图&#10;&#10;描述已自动生成">
              <a:extLst>
                <a:ext uri="{FF2B5EF4-FFF2-40B4-BE49-F238E27FC236}">
                  <a16:creationId xmlns:a16="http://schemas.microsoft.com/office/drawing/2014/main" id="{56450BF5-55A2-4414-A6C2-D8052D544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967" y="2354450"/>
              <a:ext cx="6502032" cy="4311822"/>
            </a:xfrm>
            <a:prstGeom prst="rect">
              <a:avLst/>
            </a:prstGeom>
          </p:spPr>
        </p:pic>
      </p:grpSp>
    </p:spTree>
    <p:extLst>
      <p:ext uri="{BB962C8B-B14F-4D97-AF65-F5344CB8AC3E}">
        <p14:creationId xmlns:p14="http://schemas.microsoft.com/office/powerpoint/2010/main" val="33534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07755-CC0D-4383-A182-7D0C80A0423E}"/>
              </a:ext>
            </a:extLst>
          </p:cNvPr>
          <p:cNvSpPr>
            <a:spLocks noGrp="1"/>
          </p:cNvSpPr>
          <p:nvPr>
            <p:ph type="title"/>
          </p:nvPr>
        </p:nvSpPr>
        <p:spPr/>
        <p:txBody>
          <a:bodyPr/>
          <a:lstStyle/>
          <a:p>
            <a:r>
              <a:rPr lang="en-US" altLang="zh-CN" dirty="0"/>
              <a:t>Context-Free Grammars</a:t>
            </a:r>
            <a:endParaRPr lang="zh-CN" altLang="en-US" dirty="0"/>
          </a:p>
        </p:txBody>
      </p:sp>
      <p:sp>
        <p:nvSpPr>
          <p:cNvPr id="3" name="内容占位符 2">
            <a:extLst>
              <a:ext uri="{FF2B5EF4-FFF2-40B4-BE49-F238E27FC236}">
                <a16:creationId xmlns:a16="http://schemas.microsoft.com/office/drawing/2014/main" id="{188068BC-86BB-44A7-96B2-D88C54B03E57}"/>
              </a:ext>
            </a:extLst>
          </p:cNvPr>
          <p:cNvSpPr>
            <a:spLocks noGrp="1"/>
          </p:cNvSpPr>
          <p:nvPr>
            <p:ph idx="1"/>
          </p:nvPr>
        </p:nvSpPr>
        <p:spPr/>
        <p:txBody>
          <a:bodyPr/>
          <a:lstStyle/>
          <a:p>
            <a:pPr algn="just"/>
            <a:r>
              <a:rPr lang="zh-CN" altLang="en-US" dirty="0"/>
              <a:t>解析树有时也可以表示成一种更加紧凑的结构，称为括号标记</a:t>
            </a:r>
            <a:r>
              <a:rPr lang="en-US" altLang="zh-CN" dirty="0"/>
              <a:t>(bracketed notation</a:t>
            </a:r>
            <a:r>
              <a:rPr lang="zh-CN" altLang="en-US" dirty="0"/>
              <a:t>）：如：</a:t>
            </a:r>
            <a:endParaRPr lang="en-US" altLang="zh-CN" dirty="0"/>
          </a:p>
          <a:p>
            <a:pPr algn="just"/>
            <a:endParaRPr lang="en-US" altLang="zh-CN" dirty="0"/>
          </a:p>
          <a:p>
            <a:pPr algn="just"/>
            <a:r>
              <a:rPr lang="zh-CN" altLang="en-US" dirty="0"/>
              <a:t>每个</a:t>
            </a:r>
            <a:r>
              <a:rPr lang="en-US" altLang="zh-CN" dirty="0"/>
              <a:t>CFG</a:t>
            </a:r>
            <a:r>
              <a:rPr lang="zh-CN" altLang="en-US" dirty="0"/>
              <a:t>模型都定义了一种形式语言；形式语言是可以根据</a:t>
            </a:r>
            <a:r>
              <a:rPr lang="en-US" altLang="zh-CN" dirty="0"/>
              <a:t>CFG</a:t>
            </a:r>
            <a:r>
              <a:rPr lang="zh-CN" altLang="en-US" dirty="0"/>
              <a:t>推导出来的句子的集合，其中的句子又被称为</a:t>
            </a:r>
            <a:r>
              <a:rPr lang="en-US" altLang="zh-CN" dirty="0"/>
              <a:t>grammatical sentences</a:t>
            </a:r>
            <a:r>
              <a:rPr lang="zh-CN" altLang="en-US" dirty="0"/>
              <a:t>；相反，不属于形式语言的句子被称为</a:t>
            </a:r>
            <a:r>
              <a:rPr lang="en-US" altLang="zh-CN" dirty="0"/>
              <a:t>ungrammatical sentences</a:t>
            </a:r>
            <a:r>
              <a:rPr lang="zh-CN" altLang="en-US" dirty="0"/>
              <a:t>；</a:t>
            </a:r>
            <a:endParaRPr lang="en-US" altLang="zh-CN" dirty="0"/>
          </a:p>
          <a:p>
            <a:pPr algn="just"/>
            <a:r>
              <a:rPr lang="zh-CN" altLang="en-US" dirty="0"/>
              <a:t>在语言学中，使用形式语言为自然语言建模的方式称为生成语法</a:t>
            </a:r>
            <a:r>
              <a:rPr lang="en-US" altLang="zh-CN" dirty="0"/>
              <a:t>(generative grammar)</a:t>
            </a:r>
            <a:r>
              <a:rPr lang="zh-CN" altLang="en-US" dirty="0"/>
              <a:t>，因为这种语言是由语法模型生成的。</a:t>
            </a:r>
          </a:p>
        </p:txBody>
      </p:sp>
      <p:pic>
        <p:nvPicPr>
          <p:cNvPr id="5" name="图片 4">
            <a:extLst>
              <a:ext uri="{FF2B5EF4-FFF2-40B4-BE49-F238E27FC236}">
                <a16:creationId xmlns:a16="http://schemas.microsoft.com/office/drawing/2014/main" id="{93EA33D4-9C6A-4703-833E-207850D3D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51" y="2728451"/>
            <a:ext cx="9683356" cy="353961"/>
          </a:xfrm>
          <a:prstGeom prst="rect">
            <a:avLst/>
          </a:prstGeom>
        </p:spPr>
      </p:pic>
    </p:spTree>
    <p:extLst>
      <p:ext uri="{BB962C8B-B14F-4D97-AF65-F5344CB8AC3E}">
        <p14:creationId xmlns:p14="http://schemas.microsoft.com/office/powerpoint/2010/main" val="309705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4F2BF-B352-4DDD-A9F8-99ED293851FF}"/>
              </a:ext>
            </a:extLst>
          </p:cNvPr>
          <p:cNvSpPr>
            <a:spLocks noGrp="1"/>
          </p:cNvSpPr>
          <p:nvPr>
            <p:ph type="title"/>
          </p:nvPr>
        </p:nvSpPr>
        <p:spPr/>
        <p:txBody>
          <a:bodyPr/>
          <a:lstStyle/>
          <a:p>
            <a:r>
              <a:rPr lang="en-US" altLang="zh-CN" dirty="0"/>
              <a:t>Formal Definition of Context-Free Grammar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92D45-1E75-47FD-A6FA-F3D6E3458A11}"/>
                  </a:ext>
                </a:extLst>
              </p:cNvPr>
              <p:cNvSpPr>
                <a:spLocks noGrp="1"/>
              </p:cNvSpPr>
              <p:nvPr>
                <p:ph idx="1"/>
              </p:nvPr>
            </p:nvSpPr>
            <p:spPr/>
            <p:txBody>
              <a:bodyPr/>
              <a:lstStyle/>
              <a:p>
                <a:pPr algn="just"/>
                <a:r>
                  <a:rPr lang="en-US" altLang="zh-CN" dirty="0"/>
                  <a:t>CFG</a:t>
                </a:r>
                <a:r>
                  <a:rPr lang="zh-CN" altLang="en-US" dirty="0"/>
                  <a:t>语法</a:t>
                </a:r>
                <a:r>
                  <a:rPr lang="en-US" altLang="zh-CN" dirty="0"/>
                  <a:t>G=</a:t>
                </a:r>
                <a14:m>
                  <m:oMath xmlns:m="http://schemas.openxmlformats.org/officeDocument/2006/math">
                    <m:r>
                      <a:rPr lang="zh-CN" altLang="en-US" i="1" smtClean="0">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𝛴</m:t>
                        </m:r>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𝑆</m:t>
                        </m:r>
                      </m:e>
                    </m:d>
                  </m:oMath>
                </a14:m>
                <a:r>
                  <a:rPr lang="zh-CN" altLang="en-US" dirty="0"/>
                  <a:t>的定义如下：</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并定义如下变量：</a:t>
                </a:r>
              </a:p>
            </p:txBody>
          </p:sp>
        </mc:Choice>
        <mc:Fallback xmlns="">
          <p:sp>
            <p:nvSpPr>
              <p:cNvPr id="3" name="内容占位符 2">
                <a:extLst>
                  <a:ext uri="{FF2B5EF4-FFF2-40B4-BE49-F238E27FC236}">
                    <a16:creationId xmlns:a16="http://schemas.microsoft.com/office/drawing/2014/main" id="{B4A92D45-1E75-47FD-A6FA-F3D6E3458A1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5" name="图片 4" descr="手机屏幕截图&#10;&#10;描述已自动生成">
            <a:extLst>
              <a:ext uri="{FF2B5EF4-FFF2-40B4-BE49-F238E27FC236}">
                <a16:creationId xmlns:a16="http://schemas.microsoft.com/office/drawing/2014/main" id="{C53F28A9-A64C-43F3-9664-FD2833B01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309" y="2304503"/>
            <a:ext cx="6335382" cy="2042522"/>
          </a:xfrm>
          <a:prstGeom prst="rect">
            <a:avLst/>
          </a:prstGeom>
        </p:spPr>
      </p:pic>
      <p:pic>
        <p:nvPicPr>
          <p:cNvPr id="7" name="图片 6" descr="手机屏幕截图&#10;&#10;描述已自动生成">
            <a:extLst>
              <a:ext uri="{FF2B5EF4-FFF2-40B4-BE49-F238E27FC236}">
                <a16:creationId xmlns:a16="http://schemas.microsoft.com/office/drawing/2014/main" id="{FFB5FA61-A0D3-4874-81B6-67B5CFDFA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8308" y="4825903"/>
            <a:ext cx="6335383" cy="1105794"/>
          </a:xfrm>
          <a:prstGeom prst="rect">
            <a:avLst/>
          </a:prstGeom>
        </p:spPr>
      </p:pic>
    </p:spTree>
    <p:extLst>
      <p:ext uri="{BB962C8B-B14F-4D97-AF65-F5344CB8AC3E}">
        <p14:creationId xmlns:p14="http://schemas.microsoft.com/office/powerpoint/2010/main" val="8471794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13963</TotalTime>
  <Words>5007</Words>
  <Application>Microsoft Office PowerPoint</Application>
  <PresentationFormat>宽屏</PresentationFormat>
  <Paragraphs>325</Paragraphs>
  <Slides>64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等线</vt:lpstr>
      <vt:lpstr>等线 Light</vt:lpstr>
      <vt:lpstr>Arial</vt:lpstr>
      <vt:lpstr>Cambria Math</vt:lpstr>
      <vt:lpstr>Office 主题​​</vt:lpstr>
      <vt:lpstr>Constituency Grammars and Constituency Parsing</vt:lpstr>
      <vt:lpstr>Constituency Grammars</vt:lpstr>
      <vt:lpstr>Constituency</vt:lpstr>
      <vt:lpstr>Constituency</vt:lpstr>
      <vt:lpstr>Context-Free Grammars</vt:lpstr>
      <vt:lpstr>Context-Free Grammars</vt:lpstr>
      <vt:lpstr>Context-Free Grammars</vt:lpstr>
      <vt:lpstr>Context-Free Grammars</vt:lpstr>
      <vt:lpstr>Formal Definition of Context-Free Grammar</vt:lpstr>
      <vt:lpstr>Formal Definition of Context-Free Grammar</vt:lpstr>
      <vt:lpstr>Some Grammar Rules for English</vt:lpstr>
      <vt:lpstr>Some Grammar Rules for English</vt:lpstr>
      <vt:lpstr>Some Grammar Rules for English</vt:lpstr>
      <vt:lpstr>The Noun Phrase</vt:lpstr>
      <vt:lpstr>The Noun Phrase</vt:lpstr>
      <vt:lpstr>The Noun Phrase</vt:lpstr>
      <vt:lpstr>The Noun Phrase</vt:lpstr>
      <vt:lpstr>The Noun Phrase</vt:lpstr>
      <vt:lpstr>The Noun Phrase</vt:lpstr>
      <vt:lpstr>The Verb Phrase</vt:lpstr>
      <vt:lpstr>The Verb Phrase</vt:lpstr>
      <vt:lpstr>The Verb Phrase</vt:lpstr>
      <vt:lpstr>Coordination</vt:lpstr>
      <vt:lpstr>Coordination</vt:lpstr>
      <vt:lpstr>Treebanks</vt:lpstr>
      <vt:lpstr>Example: The Penn Treebank Project</vt:lpstr>
      <vt:lpstr>Example: The Penn Treebank Project</vt:lpstr>
      <vt:lpstr>Example: The Penn Treebank Project</vt:lpstr>
      <vt:lpstr>Treebanks as Grammars</vt:lpstr>
      <vt:lpstr>Treebanks as Grammars</vt:lpstr>
      <vt:lpstr>Heads and Head Finding</vt:lpstr>
      <vt:lpstr>Heads and Head Finding</vt:lpstr>
      <vt:lpstr>Grammar Equivalence and Normal Form</vt:lpstr>
      <vt:lpstr>Grammar Equivalence and Normal Form</vt:lpstr>
      <vt:lpstr>Lexicalized Grammars</vt:lpstr>
      <vt:lpstr>Lexicalized Grammars</vt:lpstr>
      <vt:lpstr>Lexicalized Grammars</vt:lpstr>
      <vt:lpstr>Lexicalized Grammars</vt:lpstr>
      <vt:lpstr>Lexicalized Grammars</vt:lpstr>
      <vt:lpstr>Lexicalized Grammars</vt:lpstr>
      <vt:lpstr>Lexicalized Grammars</vt:lpstr>
      <vt:lpstr>Lexicalized Grammars</vt:lpstr>
      <vt:lpstr>Lexicalized Grammars</vt:lpstr>
      <vt:lpstr>Lexicalized Grammars</vt:lpstr>
      <vt:lpstr>Lexicalized Grammars</vt:lpstr>
      <vt:lpstr>CCGBank</vt:lpstr>
      <vt:lpstr>Constituency Parsing</vt:lpstr>
      <vt:lpstr>Ambiguity</vt:lpstr>
      <vt:lpstr>Ambiguity</vt:lpstr>
      <vt:lpstr>CKY Parsing</vt:lpstr>
      <vt:lpstr>CKY Parsing</vt:lpstr>
      <vt:lpstr>CKY Recognition</vt:lpstr>
      <vt:lpstr>CKY Recognition</vt:lpstr>
      <vt:lpstr>CKY Recognition</vt:lpstr>
      <vt:lpstr>CKY Recognition</vt:lpstr>
      <vt:lpstr>CKY Recognition</vt:lpstr>
      <vt:lpstr>CKY Parsing</vt:lpstr>
      <vt:lpstr>CKY in Practice</vt:lpstr>
      <vt:lpstr>Partial Parsing</vt:lpstr>
      <vt:lpstr>Partial Parsing</vt:lpstr>
      <vt:lpstr>Partial Parsing</vt:lpstr>
      <vt:lpstr>Chunking-System Evaluations</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370</cp:revision>
  <dcterms:created xsi:type="dcterms:W3CDTF">2019-07-21T06:55:41Z</dcterms:created>
  <dcterms:modified xsi:type="dcterms:W3CDTF">2019-11-22T15:11:38Z</dcterms:modified>
</cp:coreProperties>
</file>